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notesMasterIdLst>
    <p:notesMasterId r:id="rId38"/>
  </p:notesMasterIdLst>
  <p:sldIdLst>
    <p:sldId id="256" r:id="rId2"/>
    <p:sldId id="258" r:id="rId3"/>
    <p:sldId id="257" r:id="rId4"/>
    <p:sldId id="260" r:id="rId5"/>
    <p:sldId id="261" r:id="rId6"/>
    <p:sldId id="262" r:id="rId7"/>
    <p:sldId id="263" r:id="rId8"/>
    <p:sldId id="264" r:id="rId9"/>
    <p:sldId id="265" r:id="rId10"/>
    <p:sldId id="29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9" r:id="rId32"/>
    <p:sldId id="290" r:id="rId33"/>
    <p:sldId id="291" r:id="rId34"/>
    <p:sldId id="292" r:id="rId35"/>
    <p:sldId id="293" r:id="rId36"/>
    <p:sldId id="29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846"/>
  </p:normalViewPr>
  <p:slideViewPr>
    <p:cSldViewPr snapToGrid="0">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ECF8A2-0B01-0443-99C9-87A131AB8BE4}" type="datetimeFigureOut">
              <a:rPr lang="en-US" smtClean="0"/>
              <a:t>2/17/23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D4EF4-3F07-7249-9AB4-5FCC49D80977}" type="slidenum">
              <a:rPr lang="en-US" smtClean="0"/>
              <a:t>‹#›</a:t>
            </a:fld>
            <a:endParaRPr lang="en-US" dirty="0"/>
          </a:p>
        </p:txBody>
      </p:sp>
    </p:spTree>
    <p:extLst>
      <p:ext uri="{BB962C8B-B14F-4D97-AF65-F5344CB8AC3E}">
        <p14:creationId xmlns:p14="http://schemas.microsoft.com/office/powerpoint/2010/main" val="2929691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 may also be used in cases where children is involved.</a:t>
            </a:r>
          </a:p>
        </p:txBody>
      </p:sp>
      <p:sp>
        <p:nvSpPr>
          <p:cNvPr id="4" name="Slide Number Placeholder 3"/>
          <p:cNvSpPr>
            <a:spLocks noGrp="1"/>
          </p:cNvSpPr>
          <p:nvPr>
            <p:ph type="sldNum" sz="quarter" idx="5"/>
          </p:nvPr>
        </p:nvSpPr>
        <p:spPr/>
        <p:txBody>
          <a:bodyPr/>
          <a:lstStyle/>
          <a:p>
            <a:fld id="{41ED4EF4-3F07-7249-9AB4-5FCC49D80977}" type="slidenum">
              <a:rPr lang="en-US" smtClean="0"/>
              <a:t>4</a:t>
            </a:fld>
            <a:endParaRPr lang="en-US" dirty="0"/>
          </a:p>
        </p:txBody>
      </p:sp>
    </p:spTree>
    <p:extLst>
      <p:ext uri="{BB962C8B-B14F-4D97-AF65-F5344CB8AC3E}">
        <p14:creationId xmlns:p14="http://schemas.microsoft.com/office/powerpoint/2010/main" val="2514789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Courts of first instance and courts who hear appeals</a:t>
            </a:r>
          </a:p>
        </p:txBody>
      </p:sp>
      <p:sp>
        <p:nvSpPr>
          <p:cNvPr id="4" name="Slide Number Placeholder 3"/>
          <p:cNvSpPr>
            <a:spLocks noGrp="1"/>
          </p:cNvSpPr>
          <p:nvPr>
            <p:ph type="sldNum" sz="quarter" idx="5"/>
          </p:nvPr>
        </p:nvSpPr>
        <p:spPr/>
        <p:txBody>
          <a:bodyPr/>
          <a:lstStyle/>
          <a:p>
            <a:fld id="{41ED4EF4-3F07-7249-9AB4-5FCC49D80977}" type="slidenum">
              <a:rPr lang="en-US" smtClean="0"/>
              <a:t>11</a:t>
            </a:fld>
            <a:endParaRPr lang="en-US" dirty="0"/>
          </a:p>
        </p:txBody>
      </p:sp>
    </p:spTree>
    <p:extLst>
      <p:ext uri="{BB962C8B-B14F-4D97-AF65-F5344CB8AC3E}">
        <p14:creationId xmlns:p14="http://schemas.microsoft.com/office/powerpoint/2010/main" val="3941986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 incuriam meaning through carelessness</a:t>
            </a:r>
          </a:p>
        </p:txBody>
      </p:sp>
      <p:sp>
        <p:nvSpPr>
          <p:cNvPr id="4" name="Slide Number Placeholder 3"/>
          <p:cNvSpPr>
            <a:spLocks noGrp="1"/>
          </p:cNvSpPr>
          <p:nvPr>
            <p:ph type="sldNum" sz="quarter" idx="5"/>
          </p:nvPr>
        </p:nvSpPr>
        <p:spPr/>
        <p:txBody>
          <a:bodyPr/>
          <a:lstStyle/>
          <a:p>
            <a:fld id="{41ED4EF4-3F07-7249-9AB4-5FCC49D80977}" type="slidenum">
              <a:rPr lang="en-US" smtClean="0"/>
              <a:t>15</a:t>
            </a:fld>
            <a:endParaRPr lang="en-US" dirty="0"/>
          </a:p>
        </p:txBody>
      </p:sp>
    </p:spTree>
    <p:extLst>
      <p:ext uri="{BB962C8B-B14F-4D97-AF65-F5344CB8AC3E}">
        <p14:creationId xmlns:p14="http://schemas.microsoft.com/office/powerpoint/2010/main" val="124086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Shivpuri – Shivpuri was given £1000 to take heroin from India into the UK. When he met with his contact he as arrested. After he was arrested, he made a full confession of what he done. Later it was discovered that the heroin was in fact vegetable material; not an illegal substance. He was arrested under the Criminal Attempts Act 1981 for attempting to traffic drugs but he argued that as the drugs weren’t drugs, he could not have attempted to traffic because it was impossible for him to commit the offence. The HOL ruled that although the crime was impossible to commit, the defendant believed he was committing the offence so the Criminal Attempts Act 1981 applied which quashed their previous interpretation of the statute.</a:t>
            </a:r>
          </a:p>
        </p:txBody>
      </p:sp>
      <p:sp>
        <p:nvSpPr>
          <p:cNvPr id="4" name="Slide Number Placeholder 3"/>
          <p:cNvSpPr>
            <a:spLocks noGrp="1"/>
          </p:cNvSpPr>
          <p:nvPr>
            <p:ph type="sldNum" sz="quarter" idx="5"/>
          </p:nvPr>
        </p:nvSpPr>
        <p:spPr/>
        <p:txBody>
          <a:bodyPr/>
          <a:lstStyle/>
          <a:p>
            <a:fld id="{41ED4EF4-3F07-7249-9AB4-5FCC49D80977}" type="slidenum">
              <a:rPr lang="en-US" smtClean="0"/>
              <a:t>18</a:t>
            </a:fld>
            <a:endParaRPr lang="en-US" dirty="0"/>
          </a:p>
        </p:txBody>
      </p:sp>
    </p:spTree>
    <p:extLst>
      <p:ext uri="{BB962C8B-B14F-4D97-AF65-F5344CB8AC3E}">
        <p14:creationId xmlns:p14="http://schemas.microsoft.com/office/powerpoint/2010/main" val="2388560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students read cases there is no ‘ratio decidendi’ section – different judges write different so it may be challenging to find it straight away.</a:t>
            </a:r>
          </a:p>
        </p:txBody>
      </p:sp>
      <p:sp>
        <p:nvSpPr>
          <p:cNvPr id="4" name="Slide Number Placeholder 3"/>
          <p:cNvSpPr>
            <a:spLocks noGrp="1"/>
          </p:cNvSpPr>
          <p:nvPr>
            <p:ph type="sldNum" sz="quarter" idx="5"/>
          </p:nvPr>
        </p:nvSpPr>
        <p:spPr/>
        <p:txBody>
          <a:bodyPr/>
          <a:lstStyle/>
          <a:p>
            <a:fld id="{41ED4EF4-3F07-7249-9AB4-5FCC49D80977}" type="slidenum">
              <a:rPr lang="en-US" smtClean="0"/>
              <a:t>22</a:t>
            </a:fld>
            <a:endParaRPr lang="en-US" dirty="0"/>
          </a:p>
        </p:txBody>
      </p:sp>
    </p:spTree>
    <p:extLst>
      <p:ext uri="{BB962C8B-B14F-4D97-AF65-F5344CB8AC3E}">
        <p14:creationId xmlns:p14="http://schemas.microsoft.com/office/powerpoint/2010/main" val="2376881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Gorris v Scott 1874 – The defendant was contracted to deliver sheep by sea. During the voyage the sheep were swept overboard because they were not penned in as was required by the Contagious Diseases (Animals) Act 1869. Through the mischief rule the court held that the act was to prevent the spread of disease, not the loss of animals overboard. Therefore, the claim failed.</a:t>
            </a:r>
          </a:p>
        </p:txBody>
      </p:sp>
      <p:sp>
        <p:nvSpPr>
          <p:cNvPr id="4" name="Slide Number Placeholder 3"/>
          <p:cNvSpPr>
            <a:spLocks noGrp="1"/>
          </p:cNvSpPr>
          <p:nvPr>
            <p:ph type="sldNum" sz="quarter" idx="5"/>
          </p:nvPr>
        </p:nvSpPr>
        <p:spPr/>
        <p:txBody>
          <a:bodyPr/>
          <a:lstStyle/>
          <a:p>
            <a:fld id="{41ED4EF4-3F07-7249-9AB4-5FCC49D80977}" type="slidenum">
              <a:rPr lang="en-US" smtClean="0"/>
              <a:t>29</a:t>
            </a:fld>
            <a:endParaRPr lang="en-US" dirty="0"/>
          </a:p>
        </p:txBody>
      </p:sp>
    </p:spTree>
    <p:extLst>
      <p:ext uri="{BB962C8B-B14F-4D97-AF65-F5344CB8AC3E}">
        <p14:creationId xmlns:p14="http://schemas.microsoft.com/office/powerpoint/2010/main" val="446257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341EE12-F28E-4B03-A404-A8FCAE0F6316}" type="datetime1">
              <a:rPr lang="en-US" smtClean="0"/>
              <a:t>2/17/23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4A918BC-4D43-4B42-B3C0-E7EBE25E6AF0}"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2167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6926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605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89806E-8E94-473C-AEE7-BE6F15F85533}" type="datetime1">
              <a:rPr lang="en-US" smtClean="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575693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989806E-8E94-473C-AEE7-BE6F15F85533}" type="datetime1">
              <a:rPr lang="en-US" smtClean="0"/>
              <a:t>2/17/23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30266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2/17/23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088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8390-48B5-49AB-B019-A7C8FB8C31F6}" type="datetime1">
              <a:rPr lang="en-US" smtClean="0"/>
              <a:t>2/17/23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0590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4983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1AF0C4B-5A4A-45CA-ABEC-10F107160D33}" type="datetime1">
              <a:rPr lang="en-US" smtClean="0"/>
              <a:t>2/17/23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38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12636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5291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989806E-8E94-473C-AEE7-BE6F15F85533}" type="datetime1">
              <a:rPr lang="en-US" smtClean="0"/>
              <a:t>2/17/23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4A918BC-4D43-4B42-B3C0-E7EBE25E6AF0}"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58426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EB28-F686-76B6-F4F1-ED69742B0FCF}"/>
              </a:ext>
            </a:extLst>
          </p:cNvPr>
          <p:cNvSpPr>
            <a:spLocks noGrp="1"/>
          </p:cNvSpPr>
          <p:nvPr>
            <p:ph type="ctrTitle"/>
          </p:nvPr>
        </p:nvSpPr>
        <p:spPr>
          <a:xfrm>
            <a:off x="6575305" y="235881"/>
            <a:ext cx="4569006" cy="2884247"/>
          </a:xfrm>
        </p:spPr>
        <p:txBody>
          <a:bodyPr anchor="ctr">
            <a:normAutofit fontScale="90000"/>
          </a:bodyPr>
          <a:lstStyle/>
          <a:p>
            <a:r>
              <a:rPr lang="en-US" dirty="0"/>
              <a:t>Judicial power and case law</a:t>
            </a:r>
          </a:p>
        </p:txBody>
      </p:sp>
      <p:sp>
        <p:nvSpPr>
          <p:cNvPr id="3" name="Subtitle 2">
            <a:extLst>
              <a:ext uri="{FF2B5EF4-FFF2-40B4-BE49-F238E27FC236}">
                <a16:creationId xmlns:a16="http://schemas.microsoft.com/office/drawing/2014/main" id="{7DD18785-0C19-60D2-9E1E-129DA92A4DFD}"/>
              </a:ext>
            </a:extLst>
          </p:cNvPr>
          <p:cNvSpPr>
            <a:spLocks noGrp="1"/>
          </p:cNvSpPr>
          <p:nvPr>
            <p:ph type="subTitle" idx="1"/>
          </p:nvPr>
        </p:nvSpPr>
        <p:spPr>
          <a:xfrm>
            <a:off x="6575305" y="3880965"/>
            <a:ext cx="4569006" cy="2359114"/>
          </a:xfrm>
        </p:spPr>
        <p:txBody>
          <a:bodyPr anchor="b">
            <a:normAutofit/>
          </a:bodyPr>
          <a:lstStyle/>
          <a:p>
            <a:endParaRPr lang="en-US" dirty="0"/>
          </a:p>
        </p:txBody>
      </p:sp>
      <p:pic>
        <p:nvPicPr>
          <p:cNvPr id="4" name="Picture 3" descr="Jigsaw puzzles in plastic figures">
            <a:extLst>
              <a:ext uri="{FF2B5EF4-FFF2-40B4-BE49-F238E27FC236}">
                <a16:creationId xmlns:a16="http://schemas.microsoft.com/office/drawing/2014/main" id="{B93CE087-31C9-A271-822E-9324B1D7889B}"/>
              </a:ext>
            </a:extLst>
          </p:cNvPr>
          <p:cNvPicPr>
            <a:picLocks noChangeAspect="1"/>
          </p:cNvPicPr>
          <p:nvPr/>
        </p:nvPicPr>
        <p:blipFill rotWithShape="1">
          <a:blip r:embed="rId2"/>
          <a:srcRect l="21306" r="17138"/>
          <a:stretch/>
        </p:blipFill>
        <p:spPr>
          <a:xfrm>
            <a:off x="20" y="10"/>
            <a:ext cx="6095978" cy="6857989"/>
          </a:xfrm>
          <a:prstGeom prst="rect">
            <a:avLst/>
          </a:prstGeom>
        </p:spPr>
      </p:pic>
    </p:spTree>
    <p:extLst>
      <p:ext uri="{BB962C8B-B14F-4D97-AF65-F5344CB8AC3E}">
        <p14:creationId xmlns:p14="http://schemas.microsoft.com/office/powerpoint/2010/main" val="135929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6A6FD-8CCE-36B9-7346-7E12492D2500}"/>
              </a:ext>
            </a:extLst>
          </p:cNvPr>
          <p:cNvSpPr>
            <a:spLocks noGrp="1"/>
          </p:cNvSpPr>
          <p:nvPr>
            <p:ph type="title"/>
          </p:nvPr>
        </p:nvSpPr>
        <p:spPr>
          <a:xfrm>
            <a:off x="3874739" y="1273149"/>
            <a:ext cx="9603275" cy="1049235"/>
          </a:xfrm>
        </p:spPr>
        <p:txBody>
          <a:bodyPr/>
          <a:lstStyle/>
          <a:p>
            <a:r>
              <a:rPr lang="en-US" dirty="0"/>
              <a:t>Learning outcomes</a:t>
            </a:r>
          </a:p>
        </p:txBody>
      </p:sp>
      <p:sp>
        <p:nvSpPr>
          <p:cNvPr id="3" name="Content Placeholder 2">
            <a:extLst>
              <a:ext uri="{FF2B5EF4-FFF2-40B4-BE49-F238E27FC236}">
                <a16:creationId xmlns:a16="http://schemas.microsoft.com/office/drawing/2014/main" id="{4BB9FA8F-9E8D-2FA2-C604-D524FA731986}"/>
              </a:ext>
            </a:extLst>
          </p:cNvPr>
          <p:cNvSpPr>
            <a:spLocks noGrp="1"/>
          </p:cNvSpPr>
          <p:nvPr>
            <p:ph idx="1"/>
          </p:nvPr>
        </p:nvSpPr>
        <p:spPr/>
        <p:txBody>
          <a:bodyPr/>
          <a:lstStyle/>
          <a:p>
            <a:r>
              <a:rPr lang="en-US" dirty="0"/>
              <a:t>Explain the role of judges in court cases</a:t>
            </a:r>
          </a:p>
          <a:p>
            <a:r>
              <a:rPr lang="en-US" dirty="0"/>
              <a:t>Distinguish case names in civil and criminal cases</a:t>
            </a:r>
          </a:p>
          <a:p>
            <a:r>
              <a:rPr lang="en-US" dirty="0"/>
              <a:t>Explain the importance of citations in cases</a:t>
            </a:r>
          </a:p>
          <a:p>
            <a:r>
              <a:rPr lang="en-US" dirty="0"/>
              <a:t>Understand the hierarchy of civil and criminal courts</a:t>
            </a:r>
          </a:p>
          <a:p>
            <a:r>
              <a:rPr lang="en-US" dirty="0"/>
              <a:t>Explain the significance of a case’s ratio decidendi and obiter dicta</a:t>
            </a:r>
          </a:p>
          <a:p>
            <a:r>
              <a:rPr lang="en-US" dirty="0"/>
              <a:t>Outline the key rules of statutory interpretation</a:t>
            </a:r>
          </a:p>
        </p:txBody>
      </p:sp>
    </p:spTree>
    <p:extLst>
      <p:ext uri="{BB962C8B-B14F-4D97-AF65-F5344CB8AC3E}">
        <p14:creationId xmlns:p14="http://schemas.microsoft.com/office/powerpoint/2010/main" val="162917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4ADE06-2173-53B8-1A6B-37F4323A63CD}"/>
              </a:ext>
            </a:extLst>
          </p:cNvPr>
          <p:cNvSpPr>
            <a:spLocks noGrp="1"/>
          </p:cNvSpPr>
          <p:nvPr>
            <p:ph type="title"/>
          </p:nvPr>
        </p:nvSpPr>
        <p:spPr>
          <a:xfrm>
            <a:off x="2071062" y="-498123"/>
            <a:ext cx="10364452" cy="4041422"/>
          </a:xfrm>
        </p:spPr>
        <p:txBody>
          <a:bodyPr vert="horz" lIns="91440" tIns="45720" rIns="91440" bIns="45720" rtlCol="0" anchor="ctr">
            <a:normAutofit/>
          </a:bodyPr>
          <a:lstStyle/>
          <a:p>
            <a:r>
              <a:rPr lang="en-US" sz="4000" dirty="0"/>
              <a:t>Basic concepts of case law</a:t>
            </a:r>
          </a:p>
        </p:txBody>
      </p:sp>
      <p:sp>
        <p:nvSpPr>
          <p:cNvPr id="6" name="TextBox 5">
            <a:extLst>
              <a:ext uri="{FF2B5EF4-FFF2-40B4-BE49-F238E27FC236}">
                <a16:creationId xmlns:a16="http://schemas.microsoft.com/office/drawing/2014/main" id="{52FA5060-013A-C311-29E9-FCA4ED984C6F}"/>
              </a:ext>
            </a:extLst>
          </p:cNvPr>
          <p:cNvSpPr txBox="1"/>
          <p:nvPr/>
        </p:nvSpPr>
        <p:spPr>
          <a:xfrm>
            <a:off x="603956" y="2224264"/>
            <a:ext cx="11244263" cy="3416320"/>
          </a:xfrm>
          <a:prstGeom prst="rect">
            <a:avLst/>
          </a:prstGeom>
          <a:noFill/>
        </p:spPr>
        <p:txBody>
          <a:bodyPr wrap="square" rtlCol="0">
            <a:spAutoFit/>
          </a:bodyPr>
          <a:lstStyle/>
          <a:p>
            <a:r>
              <a:rPr lang="en-US" dirty="0"/>
              <a:t>The role of a judge is to decide the outcome of the case before them. </a:t>
            </a:r>
          </a:p>
          <a:p>
            <a:endParaRPr lang="en-US" dirty="0"/>
          </a:p>
          <a:p>
            <a:r>
              <a:rPr lang="en-US" dirty="0"/>
              <a:t>In civil cases the judge will hear the facts of the case and then declare who is liable. Consequently, that judge will award the successful party damages/orders.</a:t>
            </a:r>
          </a:p>
          <a:p>
            <a:r>
              <a:rPr lang="en-US" dirty="0"/>
              <a:t>In criminal cases the jury hear the facts and decide whether the defendant is guilty. Consequently, the judge will decide the punishment.</a:t>
            </a:r>
          </a:p>
          <a:p>
            <a:endParaRPr lang="en-US" dirty="0"/>
          </a:p>
          <a:p>
            <a:r>
              <a:rPr lang="en-US" dirty="0"/>
              <a:t>When a decision is made the judge(s) will state their reasoning behind the decision. This reasoning is referred to as </a:t>
            </a:r>
            <a:r>
              <a:rPr lang="en-US" b="1" dirty="0"/>
              <a:t>case law </a:t>
            </a:r>
            <a:r>
              <a:rPr lang="en-US" dirty="0"/>
              <a:t>which barristers/solicitors will use in future cases to argue their client’s case.</a:t>
            </a:r>
            <a:endParaRPr lang="en-US" b="1" dirty="0"/>
          </a:p>
          <a:p>
            <a:endParaRPr lang="en-US" dirty="0"/>
          </a:p>
          <a:p>
            <a:endParaRPr lang="en-US" dirty="0"/>
          </a:p>
          <a:p>
            <a:endParaRPr lang="en-US" dirty="0"/>
          </a:p>
        </p:txBody>
      </p:sp>
    </p:spTree>
    <p:extLst>
      <p:ext uri="{BB962C8B-B14F-4D97-AF65-F5344CB8AC3E}">
        <p14:creationId xmlns:p14="http://schemas.microsoft.com/office/powerpoint/2010/main" val="3023034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964C-2133-6396-1464-0FA26DC89BBD}"/>
              </a:ext>
            </a:extLst>
          </p:cNvPr>
          <p:cNvSpPr>
            <a:spLocks noGrp="1"/>
          </p:cNvSpPr>
          <p:nvPr>
            <p:ph type="title"/>
          </p:nvPr>
        </p:nvSpPr>
        <p:spPr>
          <a:xfrm>
            <a:off x="4004773" y="1232031"/>
            <a:ext cx="9603275" cy="1049235"/>
          </a:xfrm>
        </p:spPr>
        <p:txBody>
          <a:bodyPr/>
          <a:lstStyle/>
          <a:p>
            <a:r>
              <a:rPr lang="en-US" dirty="0"/>
              <a:t>Case names – civil</a:t>
            </a:r>
          </a:p>
        </p:txBody>
      </p:sp>
      <p:sp>
        <p:nvSpPr>
          <p:cNvPr id="3" name="Content Placeholder 2">
            <a:extLst>
              <a:ext uri="{FF2B5EF4-FFF2-40B4-BE49-F238E27FC236}">
                <a16:creationId xmlns:a16="http://schemas.microsoft.com/office/drawing/2014/main" id="{3F90FEDE-927E-FC0E-4A0B-89A07BC8935C}"/>
              </a:ext>
            </a:extLst>
          </p:cNvPr>
          <p:cNvSpPr>
            <a:spLocks noGrp="1"/>
          </p:cNvSpPr>
          <p:nvPr>
            <p:ph idx="1"/>
          </p:nvPr>
        </p:nvSpPr>
        <p:spPr/>
        <p:txBody>
          <a:bodyPr/>
          <a:lstStyle/>
          <a:p>
            <a:r>
              <a:rPr lang="en-US" dirty="0"/>
              <a:t>The most common format of civil case names is the claimant v defendant. For example, Caparo Industries v Dickman 1990</a:t>
            </a:r>
          </a:p>
          <a:p>
            <a:r>
              <a:rPr lang="en-US" dirty="0"/>
              <a:t>The above case is read as ‘Caparo Industries and Dickman’ </a:t>
            </a:r>
            <a:r>
              <a:rPr lang="en-US" b="1" dirty="0"/>
              <a:t>NOT</a:t>
            </a:r>
            <a:r>
              <a:rPr lang="en-US" dirty="0"/>
              <a:t> ‘Caparo Industries vs/vee Dickman’.</a:t>
            </a:r>
          </a:p>
          <a:p>
            <a:r>
              <a:rPr lang="en-US" dirty="0"/>
              <a:t>If the case is an appeal case, the parties will be labelled as ‘appellant v respondent’.</a:t>
            </a:r>
          </a:p>
          <a:p>
            <a:r>
              <a:rPr lang="en-US" dirty="0"/>
              <a:t>In cases where the case’s subject is about trust. The case may be labeled as ‘Re Barlow’s Will Trusts 1979’. In Latin, ‘Re’ means ‘in the matter of’ which is followed by the applicant’s surname.</a:t>
            </a:r>
          </a:p>
          <a:p>
            <a:endParaRPr lang="en-US" dirty="0"/>
          </a:p>
        </p:txBody>
      </p:sp>
    </p:spTree>
    <p:extLst>
      <p:ext uri="{BB962C8B-B14F-4D97-AF65-F5344CB8AC3E}">
        <p14:creationId xmlns:p14="http://schemas.microsoft.com/office/powerpoint/2010/main" val="225072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B638-9CE5-9708-5271-9B411952D77D}"/>
              </a:ext>
            </a:extLst>
          </p:cNvPr>
          <p:cNvSpPr>
            <a:spLocks noGrp="1"/>
          </p:cNvSpPr>
          <p:nvPr>
            <p:ph type="title"/>
          </p:nvPr>
        </p:nvSpPr>
        <p:spPr>
          <a:xfrm>
            <a:off x="3482260" y="1172654"/>
            <a:ext cx="9603275" cy="1049235"/>
          </a:xfrm>
        </p:spPr>
        <p:txBody>
          <a:bodyPr/>
          <a:lstStyle/>
          <a:p>
            <a:r>
              <a:rPr lang="en-US" dirty="0"/>
              <a:t>Case names - criminal </a:t>
            </a:r>
          </a:p>
        </p:txBody>
      </p:sp>
      <p:sp>
        <p:nvSpPr>
          <p:cNvPr id="3" name="Content Placeholder 2">
            <a:extLst>
              <a:ext uri="{FF2B5EF4-FFF2-40B4-BE49-F238E27FC236}">
                <a16:creationId xmlns:a16="http://schemas.microsoft.com/office/drawing/2014/main" id="{DDD3FC6C-5BDE-355B-9AC7-7BB0CB16585C}"/>
              </a:ext>
            </a:extLst>
          </p:cNvPr>
          <p:cNvSpPr>
            <a:spLocks noGrp="1"/>
          </p:cNvSpPr>
          <p:nvPr>
            <p:ph idx="1"/>
          </p:nvPr>
        </p:nvSpPr>
        <p:spPr/>
        <p:txBody>
          <a:bodyPr/>
          <a:lstStyle/>
          <a:p>
            <a:r>
              <a:rPr lang="en-US" dirty="0"/>
              <a:t>Most criminal cases have the case name of the Crown v the defendant – ‘R v Brown 1993’ which reads  ‘The Crown against Brown’.</a:t>
            </a:r>
          </a:p>
          <a:p>
            <a:r>
              <a:rPr lang="en-US" dirty="0"/>
              <a:t>The R represents the current reining monarch. If there’s a queen, the R will stand for ‘Regina’.  As the UK currently have a King, it stands for ‘Rex’.</a:t>
            </a:r>
          </a:p>
          <a:p>
            <a:r>
              <a:rPr lang="en-US" dirty="0"/>
              <a:t>Sometimes where the defendant requires anonymity the case name will be shorted down to the first letter of the last or initials – ‘R v L 2009’.</a:t>
            </a:r>
          </a:p>
        </p:txBody>
      </p:sp>
    </p:spTree>
    <p:extLst>
      <p:ext uri="{BB962C8B-B14F-4D97-AF65-F5344CB8AC3E}">
        <p14:creationId xmlns:p14="http://schemas.microsoft.com/office/powerpoint/2010/main" val="121757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9113-7F76-B978-26DB-8BF9124630DB}"/>
              </a:ext>
            </a:extLst>
          </p:cNvPr>
          <p:cNvSpPr>
            <a:spLocks noGrp="1"/>
          </p:cNvSpPr>
          <p:nvPr>
            <p:ph type="title"/>
          </p:nvPr>
        </p:nvSpPr>
        <p:spPr>
          <a:xfrm>
            <a:off x="4028524" y="1184529"/>
            <a:ext cx="9603275" cy="1049235"/>
          </a:xfrm>
        </p:spPr>
        <p:txBody>
          <a:bodyPr/>
          <a:lstStyle/>
          <a:p>
            <a:r>
              <a:rPr lang="en-US" dirty="0"/>
              <a:t>Conjoined cases</a:t>
            </a:r>
          </a:p>
        </p:txBody>
      </p:sp>
      <p:sp>
        <p:nvSpPr>
          <p:cNvPr id="3" name="Content Placeholder 2">
            <a:extLst>
              <a:ext uri="{FF2B5EF4-FFF2-40B4-BE49-F238E27FC236}">
                <a16:creationId xmlns:a16="http://schemas.microsoft.com/office/drawing/2014/main" id="{6CAC9BB9-D8B8-A508-8C9C-6B39DE1A7667}"/>
              </a:ext>
            </a:extLst>
          </p:cNvPr>
          <p:cNvSpPr>
            <a:spLocks noGrp="1"/>
          </p:cNvSpPr>
          <p:nvPr>
            <p:ph idx="1"/>
          </p:nvPr>
        </p:nvSpPr>
        <p:spPr/>
        <p:txBody>
          <a:bodyPr/>
          <a:lstStyle/>
          <a:p>
            <a:r>
              <a:rPr lang="en-US" dirty="0"/>
              <a:t>Conjoined cases occur where there are two cases which possess similar facts and to save the court’s resources, they are held simultaneously.</a:t>
            </a:r>
          </a:p>
          <a:p>
            <a:r>
              <a:rPr lang="en-US" dirty="0"/>
              <a:t>For example, the House of Lords case Miller v Miller; McFarlane v McFarlane 2006 dealt with divorce settlements under the Matrimonial Causes Act 1973 in relation to two separate appeals from the Court of Appeal.</a:t>
            </a:r>
          </a:p>
        </p:txBody>
      </p:sp>
    </p:spTree>
    <p:extLst>
      <p:ext uri="{BB962C8B-B14F-4D97-AF65-F5344CB8AC3E}">
        <p14:creationId xmlns:p14="http://schemas.microsoft.com/office/powerpoint/2010/main" val="4012475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6153-E6E0-3067-E028-62C08D506F9F}"/>
              </a:ext>
            </a:extLst>
          </p:cNvPr>
          <p:cNvSpPr>
            <a:spLocks noGrp="1"/>
          </p:cNvSpPr>
          <p:nvPr>
            <p:ph type="title"/>
          </p:nvPr>
        </p:nvSpPr>
        <p:spPr>
          <a:xfrm>
            <a:off x="3779143" y="1279532"/>
            <a:ext cx="9603275" cy="1049235"/>
          </a:xfrm>
        </p:spPr>
        <p:txBody>
          <a:bodyPr/>
          <a:lstStyle/>
          <a:p>
            <a:r>
              <a:rPr lang="en-US" dirty="0"/>
              <a:t>Judicial review cases</a:t>
            </a:r>
          </a:p>
        </p:txBody>
      </p:sp>
      <p:sp>
        <p:nvSpPr>
          <p:cNvPr id="3" name="Content Placeholder 2">
            <a:extLst>
              <a:ext uri="{FF2B5EF4-FFF2-40B4-BE49-F238E27FC236}">
                <a16:creationId xmlns:a16="http://schemas.microsoft.com/office/drawing/2014/main" id="{2BCB1C66-0DA8-9588-748F-19703CA2099D}"/>
              </a:ext>
            </a:extLst>
          </p:cNvPr>
          <p:cNvSpPr>
            <a:spLocks noGrp="1"/>
          </p:cNvSpPr>
          <p:nvPr>
            <p:ph idx="1"/>
          </p:nvPr>
        </p:nvSpPr>
        <p:spPr/>
        <p:txBody>
          <a:bodyPr/>
          <a:lstStyle/>
          <a:p>
            <a:r>
              <a:rPr lang="en-US" dirty="0"/>
              <a:t>Where the executive is being challenged in judicial review you will see two case names:</a:t>
            </a:r>
          </a:p>
          <a:p>
            <a:r>
              <a:rPr lang="en-US" dirty="0"/>
              <a:t>Pre-2001 you will see cases named ‘R v Secretary of State for the Home Department ex p Brind 1991’ The ‘ex p’ (pronounced ex par-tay) is Latin meaning ’on the part of’ which indicates that Brind is bringing the judicial review case.</a:t>
            </a:r>
          </a:p>
          <a:p>
            <a:r>
              <a:rPr lang="en-US" dirty="0"/>
              <a:t>Post 2001 cases will usually be named ‘R(Miller) V Secretary of State for Exiting the European Union 2017’. Here Miller is the person bringing the judicial review claim against the Secretary of State.</a:t>
            </a:r>
          </a:p>
        </p:txBody>
      </p:sp>
    </p:spTree>
    <p:extLst>
      <p:ext uri="{BB962C8B-B14F-4D97-AF65-F5344CB8AC3E}">
        <p14:creationId xmlns:p14="http://schemas.microsoft.com/office/powerpoint/2010/main" val="296207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5B0FE-FD60-B03B-6531-5C8FBB416C5C}"/>
              </a:ext>
            </a:extLst>
          </p:cNvPr>
          <p:cNvSpPr>
            <a:spLocks noGrp="1"/>
          </p:cNvSpPr>
          <p:nvPr>
            <p:ph type="title"/>
          </p:nvPr>
        </p:nvSpPr>
        <p:spPr>
          <a:xfrm>
            <a:off x="3731641" y="1243906"/>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91E5E2F-C75F-7E1B-5321-BE6705511938}"/>
              </a:ext>
            </a:extLst>
          </p:cNvPr>
          <p:cNvSpPr>
            <a:spLocks noGrp="1"/>
          </p:cNvSpPr>
          <p:nvPr>
            <p:ph idx="1"/>
          </p:nvPr>
        </p:nvSpPr>
        <p:spPr/>
        <p:txBody>
          <a:bodyPr/>
          <a:lstStyle/>
          <a:p>
            <a:r>
              <a:rPr lang="en-US" dirty="0"/>
              <a:t>Citations are essential to distinguish cases. There will be a plethora of criminal cases which share the same name.</a:t>
            </a:r>
          </a:p>
          <a:p>
            <a:r>
              <a:rPr lang="en-US" dirty="0"/>
              <a:t>Before cases where available online lawyers used paper volumes to find relevant cases. They used citations to pinpoint the exact case they needed.  The citation stared with the year the case was reported followed by the abbreviation for the series of the law report volume number and page number – ‘3 All ER 411’ meaning Volume 3 of the All England Law Reports.</a:t>
            </a:r>
          </a:p>
        </p:txBody>
      </p:sp>
    </p:spTree>
    <p:extLst>
      <p:ext uri="{BB962C8B-B14F-4D97-AF65-F5344CB8AC3E}">
        <p14:creationId xmlns:p14="http://schemas.microsoft.com/office/powerpoint/2010/main" val="208722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EAB8-62A5-C8D6-654E-A3267655AFDF}"/>
              </a:ext>
            </a:extLst>
          </p:cNvPr>
          <p:cNvSpPr>
            <a:spLocks noGrp="1"/>
          </p:cNvSpPr>
          <p:nvPr>
            <p:ph type="title"/>
          </p:nvPr>
        </p:nvSpPr>
        <p:spPr>
          <a:xfrm>
            <a:off x="3614372" y="1223310"/>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40AA899-8460-74AF-4476-076826A2E720}"/>
              </a:ext>
            </a:extLst>
          </p:cNvPr>
          <p:cNvSpPr>
            <a:spLocks noGrp="1"/>
          </p:cNvSpPr>
          <p:nvPr>
            <p:ph idx="1"/>
          </p:nvPr>
        </p:nvSpPr>
        <p:spPr/>
        <p:txBody>
          <a:bodyPr/>
          <a:lstStyle/>
          <a:p>
            <a:r>
              <a:rPr lang="en-US" dirty="0"/>
              <a:t>Now that there’s an online database, a neutral citation has been introduced. It will consist of:</a:t>
            </a:r>
          </a:p>
          <a:p>
            <a:pPr lvl="1"/>
            <a:r>
              <a:rPr lang="en-US" dirty="0"/>
              <a:t>The year</a:t>
            </a:r>
          </a:p>
          <a:p>
            <a:pPr lvl="1"/>
            <a:r>
              <a:rPr lang="en-US" dirty="0"/>
              <a:t>An abbreviation of the court (UKSC, UKHL, EWCA)</a:t>
            </a:r>
          </a:p>
          <a:p>
            <a:pPr lvl="1"/>
            <a:r>
              <a:rPr lang="en-US" dirty="0"/>
              <a:t>The case number	</a:t>
            </a:r>
          </a:p>
        </p:txBody>
      </p:sp>
      <p:sp>
        <p:nvSpPr>
          <p:cNvPr id="4" name="TextBox 3">
            <a:extLst>
              <a:ext uri="{FF2B5EF4-FFF2-40B4-BE49-F238E27FC236}">
                <a16:creationId xmlns:a16="http://schemas.microsoft.com/office/drawing/2014/main" id="{A788D782-56DC-97A6-FC88-07A3F7621DB5}"/>
              </a:ext>
            </a:extLst>
          </p:cNvPr>
          <p:cNvSpPr txBox="1"/>
          <p:nvPr/>
        </p:nvSpPr>
        <p:spPr>
          <a:xfrm>
            <a:off x="1689086" y="4071436"/>
            <a:ext cx="8583070" cy="1477328"/>
          </a:xfrm>
          <a:prstGeom prst="rect">
            <a:avLst/>
          </a:prstGeom>
          <a:noFill/>
        </p:spPr>
        <p:txBody>
          <a:bodyPr wrap="square" rtlCol="0">
            <a:spAutoFit/>
          </a:bodyPr>
          <a:lstStyle/>
          <a:p>
            <a:r>
              <a:rPr lang="en-US" dirty="0"/>
              <a:t>Example – Ivey v Genting Casinos 2017 UKSC 67</a:t>
            </a:r>
          </a:p>
          <a:p>
            <a:endParaRPr lang="en-US" dirty="0"/>
          </a:p>
          <a:p>
            <a:endParaRPr lang="en-US" dirty="0"/>
          </a:p>
          <a:p>
            <a:r>
              <a:rPr lang="en-US" dirty="0"/>
              <a:t>Note that some cases may have different years depending on the law report. E.g Lloyds Bank v Bundy have two different citations, but they are the same case.</a:t>
            </a:r>
          </a:p>
        </p:txBody>
      </p:sp>
    </p:spTree>
    <p:extLst>
      <p:ext uri="{BB962C8B-B14F-4D97-AF65-F5344CB8AC3E}">
        <p14:creationId xmlns:p14="http://schemas.microsoft.com/office/powerpoint/2010/main" val="788108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3B137-D855-393E-E795-9178B7BBF395}"/>
              </a:ext>
            </a:extLst>
          </p:cNvPr>
          <p:cNvSpPr>
            <a:spLocks noGrp="1"/>
          </p:cNvSpPr>
          <p:nvPr>
            <p:ph type="title"/>
          </p:nvPr>
        </p:nvSpPr>
        <p:spPr>
          <a:xfrm>
            <a:off x="3268503" y="1291407"/>
            <a:ext cx="9603275" cy="1049235"/>
          </a:xfrm>
        </p:spPr>
        <p:txBody>
          <a:bodyPr/>
          <a:lstStyle/>
          <a:p>
            <a:r>
              <a:rPr lang="en-US" dirty="0"/>
              <a:t>Types of criminal offences</a:t>
            </a:r>
          </a:p>
        </p:txBody>
      </p:sp>
      <p:sp>
        <p:nvSpPr>
          <p:cNvPr id="3" name="Content Placeholder 2">
            <a:extLst>
              <a:ext uri="{FF2B5EF4-FFF2-40B4-BE49-F238E27FC236}">
                <a16:creationId xmlns:a16="http://schemas.microsoft.com/office/drawing/2014/main" id="{CD4B407F-2A01-2297-6294-772346BBCD39}"/>
              </a:ext>
            </a:extLst>
          </p:cNvPr>
          <p:cNvSpPr>
            <a:spLocks noGrp="1"/>
          </p:cNvSpPr>
          <p:nvPr>
            <p:ph idx="1"/>
          </p:nvPr>
        </p:nvSpPr>
        <p:spPr/>
        <p:txBody>
          <a:bodyPr/>
          <a:lstStyle/>
          <a:p>
            <a:r>
              <a:rPr lang="en-US" dirty="0"/>
              <a:t>Summary offences – The least serious criminal offences which will usually only result in fines or </a:t>
            </a:r>
            <a:r>
              <a:rPr lang="en-US"/>
              <a:t>suspended sentences.  </a:t>
            </a:r>
            <a:r>
              <a:rPr lang="en-US" dirty="0"/>
              <a:t>They are heard in the Magistrates Court. </a:t>
            </a:r>
          </a:p>
          <a:p>
            <a:r>
              <a:rPr lang="en-US" dirty="0"/>
              <a:t>Triable-either-way offences – Crimes which can either be heard in the Magistrates Court or the Crown court. The Magistrates have a maximum sentence power of 6-months imprisonment for one crime or one year for multiple. If the crime exceed these limits the case will be held in the Crown Court.</a:t>
            </a:r>
          </a:p>
          <a:p>
            <a:r>
              <a:rPr lang="en-US" dirty="0"/>
              <a:t>Indictable offences – Crimes that will always be heard in the Crown Court because of the serious nature of them. </a:t>
            </a:r>
          </a:p>
        </p:txBody>
      </p:sp>
    </p:spTree>
    <p:extLst>
      <p:ext uri="{BB962C8B-B14F-4D97-AF65-F5344CB8AC3E}">
        <p14:creationId xmlns:p14="http://schemas.microsoft.com/office/powerpoint/2010/main" val="2324994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14EC-F9AC-5969-E97F-446C9F42066A}"/>
              </a:ext>
            </a:extLst>
          </p:cNvPr>
          <p:cNvSpPr>
            <a:spLocks noGrp="1"/>
          </p:cNvSpPr>
          <p:nvPr>
            <p:ph type="title"/>
          </p:nvPr>
        </p:nvSpPr>
        <p:spPr>
          <a:xfrm>
            <a:off x="1300163" y="895713"/>
            <a:ext cx="5429250" cy="806258"/>
          </a:xfrm>
        </p:spPr>
        <p:txBody>
          <a:bodyPr>
            <a:normAutofit fontScale="90000"/>
          </a:bodyPr>
          <a:lstStyle/>
          <a:p>
            <a:r>
              <a:rPr lang="en-US" dirty="0"/>
              <a:t>the HIERARCHY OF THE COURTS</a:t>
            </a:r>
          </a:p>
        </p:txBody>
      </p:sp>
      <p:sp>
        <p:nvSpPr>
          <p:cNvPr id="3" name="Content Placeholder 2">
            <a:extLst>
              <a:ext uri="{FF2B5EF4-FFF2-40B4-BE49-F238E27FC236}">
                <a16:creationId xmlns:a16="http://schemas.microsoft.com/office/drawing/2014/main" id="{8B82092C-BD9F-7003-B22E-B104B3852C9D}"/>
              </a:ext>
            </a:extLst>
          </p:cNvPr>
          <p:cNvSpPr>
            <a:spLocks noGrp="1"/>
          </p:cNvSpPr>
          <p:nvPr>
            <p:ph idx="1"/>
          </p:nvPr>
        </p:nvSpPr>
        <p:spPr>
          <a:xfrm>
            <a:off x="242401" y="2143215"/>
            <a:ext cx="6101250" cy="3533190"/>
          </a:xfrm>
        </p:spPr>
        <p:txBody>
          <a:bodyPr>
            <a:normAutofit/>
          </a:bodyPr>
          <a:lstStyle/>
          <a:p>
            <a:r>
              <a:rPr lang="en-US" dirty="0"/>
              <a:t>In order to understand the principle of precedent it’s vital to understand the hierarchy of the courts.</a:t>
            </a:r>
          </a:p>
          <a:p>
            <a:r>
              <a:rPr lang="en-US" dirty="0"/>
              <a:t>The principle of precedent gives the higher courts more importance. The doctrine of stare decisis (Sta-ray day-see-sis) binds lower courts to the superior court’s earlier decision.</a:t>
            </a:r>
          </a:p>
          <a:p>
            <a:r>
              <a:rPr lang="en-US" dirty="0"/>
              <a:t>Where this occurs, the lower court is described as being </a:t>
            </a:r>
            <a:r>
              <a:rPr lang="en-US" b="1" dirty="0"/>
              <a:t>bound</a:t>
            </a:r>
            <a:r>
              <a:rPr lang="en-US" dirty="0"/>
              <a:t> to the earlier case.</a:t>
            </a:r>
          </a:p>
          <a:p>
            <a:endParaRPr lang="en-US" dirty="0"/>
          </a:p>
          <a:p>
            <a:endParaRPr lang="en-US" dirty="0"/>
          </a:p>
        </p:txBody>
      </p:sp>
      <p:pic>
        <p:nvPicPr>
          <p:cNvPr id="4" name="Picture 3">
            <a:extLst>
              <a:ext uri="{FF2B5EF4-FFF2-40B4-BE49-F238E27FC236}">
                <a16:creationId xmlns:a16="http://schemas.microsoft.com/office/drawing/2014/main" id="{304B0F4B-DEE4-D0FE-6BD0-24A2C51CBB2F}"/>
              </a:ext>
            </a:extLst>
          </p:cNvPr>
          <p:cNvPicPr>
            <a:picLocks noChangeAspect="1"/>
          </p:cNvPicPr>
          <p:nvPr/>
        </p:nvPicPr>
        <p:blipFill>
          <a:blip r:embed="rId3"/>
          <a:stretch>
            <a:fillRect/>
          </a:stretch>
        </p:blipFill>
        <p:spPr>
          <a:xfrm>
            <a:off x="6696076" y="0"/>
            <a:ext cx="5462587" cy="6842169"/>
          </a:xfrm>
          <a:prstGeom prst="rect">
            <a:avLst/>
          </a:prstGeom>
        </p:spPr>
      </p:pic>
    </p:spTree>
    <p:extLst>
      <p:ext uri="{BB962C8B-B14F-4D97-AF65-F5344CB8AC3E}">
        <p14:creationId xmlns:p14="http://schemas.microsoft.com/office/powerpoint/2010/main" val="1451527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5BD7-F71D-9AB9-FA0A-A5AA72FBACFC}"/>
              </a:ext>
            </a:extLst>
          </p:cNvPr>
          <p:cNvSpPr>
            <a:spLocks noGrp="1"/>
          </p:cNvSpPr>
          <p:nvPr>
            <p:ph type="title"/>
          </p:nvPr>
        </p:nvSpPr>
        <p:spPr>
          <a:xfrm>
            <a:off x="4657917" y="1232030"/>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821D8EAB-E035-C8AF-BD1B-3F3E1AE049AA}"/>
              </a:ext>
            </a:extLst>
          </p:cNvPr>
          <p:cNvSpPr>
            <a:spLocks noGrp="1"/>
          </p:cNvSpPr>
          <p:nvPr>
            <p:ph idx="1"/>
          </p:nvPr>
        </p:nvSpPr>
        <p:spPr/>
        <p:txBody>
          <a:bodyPr>
            <a:normAutofit lnSpcReduction="10000"/>
          </a:bodyPr>
          <a:lstStyle/>
          <a:p>
            <a:r>
              <a:rPr lang="en-US" dirty="0"/>
              <a:t>Magistrates’ court – The Magistrates deal summary offences and some triable-either way offences. When they deliver a verdict. They do not bind other courts as they are the lowest criminal court.</a:t>
            </a:r>
          </a:p>
          <a:p>
            <a:r>
              <a:rPr lang="en-US" dirty="0"/>
              <a:t>County Court - This court is the lowest of the civil courts and when they deliver a verdict, it does not bind any court.</a:t>
            </a:r>
          </a:p>
          <a:p>
            <a:r>
              <a:rPr lang="en-US" dirty="0"/>
              <a:t>Crown Court – The Crown Court is both a first instance court as indictable offences are dealt here and also an appeal court as they hear appeals from the Magistrates’ Court. They do not set binding precedents, but their decisions can be persuasive in superior courts.</a:t>
            </a:r>
          </a:p>
        </p:txBody>
      </p:sp>
    </p:spTree>
    <p:extLst>
      <p:ext uri="{BB962C8B-B14F-4D97-AF65-F5344CB8AC3E}">
        <p14:creationId xmlns:p14="http://schemas.microsoft.com/office/powerpoint/2010/main" val="3145091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6D97-9C1F-E547-4765-C14B75B4C633}"/>
              </a:ext>
            </a:extLst>
          </p:cNvPr>
          <p:cNvSpPr>
            <a:spLocks noGrp="1"/>
          </p:cNvSpPr>
          <p:nvPr>
            <p:ph type="title"/>
          </p:nvPr>
        </p:nvSpPr>
        <p:spPr>
          <a:xfrm>
            <a:off x="4669792" y="126765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3BFF9D2B-AB2F-3271-A70E-36357A9D9C21}"/>
              </a:ext>
            </a:extLst>
          </p:cNvPr>
          <p:cNvSpPr>
            <a:spLocks noGrp="1"/>
          </p:cNvSpPr>
          <p:nvPr>
            <p:ph idx="1"/>
          </p:nvPr>
        </p:nvSpPr>
        <p:spPr>
          <a:xfrm>
            <a:off x="1451579" y="2015732"/>
            <a:ext cx="9960608" cy="3815052"/>
          </a:xfrm>
        </p:spPr>
        <p:txBody>
          <a:bodyPr>
            <a:normAutofit/>
          </a:bodyPr>
          <a:lstStyle/>
          <a:p>
            <a:r>
              <a:rPr lang="en-US" dirty="0"/>
              <a:t>The High Court – The High Court is made up of three divisions</a:t>
            </a:r>
          </a:p>
          <a:p>
            <a:pPr marL="800100" lvl="1" indent="-342900">
              <a:buFont typeface="+mj-lt"/>
              <a:buAutoNum type="arabicPeriod"/>
            </a:pPr>
            <a:r>
              <a:rPr lang="en-US" dirty="0"/>
              <a:t>Chancery Division – This division hears cases containing trusts, mortgages, finance, company law etc. </a:t>
            </a:r>
          </a:p>
          <a:p>
            <a:pPr marL="800100" lvl="1" indent="-342900">
              <a:buFont typeface="+mj-lt"/>
              <a:buAutoNum type="arabicPeriod"/>
            </a:pPr>
            <a:r>
              <a:rPr lang="en-US" dirty="0"/>
              <a:t>Family Division – This division hears cases in relation to family issues.</a:t>
            </a:r>
          </a:p>
          <a:p>
            <a:pPr marL="800100" lvl="1" indent="-342900">
              <a:buFont typeface="+mj-lt"/>
              <a:buAutoNum type="arabicPeriod"/>
            </a:pPr>
            <a:r>
              <a:rPr lang="en-US" dirty="0"/>
              <a:t>Queen’s Bench Division – This division hears cases in relation to contract and tort cases which are too serious to be heard in the County Court.</a:t>
            </a:r>
          </a:p>
          <a:p>
            <a:pPr marL="457200" lvl="1" indent="0">
              <a:buNone/>
            </a:pPr>
            <a:r>
              <a:rPr lang="en-US" dirty="0"/>
              <a:t>This court is a first instance court which are bound by the precedent set Court of Appeal and Supreme Court, and they set precedent for the County Court.</a:t>
            </a:r>
          </a:p>
          <a:p>
            <a:pPr marL="457200" lvl="1" indent="0">
              <a:buNone/>
            </a:pPr>
            <a:r>
              <a:rPr lang="en-US" dirty="0"/>
              <a:t>They are not bound by their own previous decisions although they are used as persuasive arguments. </a:t>
            </a:r>
          </a:p>
        </p:txBody>
      </p:sp>
    </p:spTree>
    <p:extLst>
      <p:ext uri="{BB962C8B-B14F-4D97-AF65-F5344CB8AC3E}">
        <p14:creationId xmlns:p14="http://schemas.microsoft.com/office/powerpoint/2010/main" val="2606094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57B66-FF53-8B96-57E1-1E9710F619EC}"/>
              </a:ext>
            </a:extLst>
          </p:cNvPr>
          <p:cNvSpPr>
            <a:spLocks noGrp="1"/>
          </p:cNvSpPr>
          <p:nvPr>
            <p:ph type="title"/>
          </p:nvPr>
        </p:nvSpPr>
        <p:spPr>
          <a:xfrm>
            <a:off x="4562914" y="1243906"/>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0CCB9E82-4055-BE19-D705-378A6FDBE204}"/>
              </a:ext>
            </a:extLst>
          </p:cNvPr>
          <p:cNvSpPr>
            <a:spLocks noGrp="1"/>
          </p:cNvSpPr>
          <p:nvPr>
            <p:ph idx="1"/>
          </p:nvPr>
        </p:nvSpPr>
        <p:spPr>
          <a:xfrm>
            <a:off x="1451579" y="2015732"/>
            <a:ext cx="10138738" cy="4135686"/>
          </a:xfrm>
        </p:spPr>
        <p:txBody>
          <a:bodyPr/>
          <a:lstStyle/>
          <a:p>
            <a:r>
              <a:rPr lang="en-US" dirty="0"/>
              <a:t>The Divisional Court of the High Court – These courts is an appeal court for the High Court divisions.  Although they only hear cases from each division in certain situations:</a:t>
            </a:r>
          </a:p>
          <a:p>
            <a:pPr lvl="1"/>
            <a:r>
              <a:rPr lang="en-US" dirty="0"/>
              <a:t>Chancery division – Only hears cases such as taxation land registry and insolvency.</a:t>
            </a:r>
          </a:p>
          <a:p>
            <a:pPr lvl="1"/>
            <a:r>
              <a:rPr lang="en-US" dirty="0"/>
              <a:t>Family division – Will hear all appeals from the Family Court.</a:t>
            </a:r>
          </a:p>
          <a:p>
            <a:pPr lvl="1"/>
            <a:r>
              <a:rPr lang="en-US" dirty="0"/>
              <a:t>Queen’s bench division – usually will hear cases regarding judicial review or points of law from lower courts.</a:t>
            </a:r>
          </a:p>
          <a:p>
            <a:pPr lvl="1"/>
            <a:endParaRPr lang="en-US" dirty="0"/>
          </a:p>
          <a:p>
            <a:pPr marL="457200" lvl="1" indent="0">
              <a:buNone/>
            </a:pPr>
            <a:r>
              <a:rPr lang="en-US" dirty="0"/>
              <a:t>This Court is bound by decisions from the Court of Appeal and Supreme Court and their decisions bind the Magistrates’ Court, County Court, Crown Court and High Court.</a:t>
            </a:r>
          </a:p>
          <a:p>
            <a:pPr marL="457200" lvl="1" indent="0">
              <a:buNone/>
            </a:pPr>
            <a:r>
              <a:rPr lang="en-US" dirty="0"/>
              <a:t>They are normally bound by its own decisions.</a:t>
            </a:r>
          </a:p>
          <a:p>
            <a:pPr marL="457200" lvl="1" indent="0">
              <a:buNone/>
            </a:pPr>
            <a:endParaRPr lang="en-US" dirty="0"/>
          </a:p>
          <a:p>
            <a:pPr marL="457200" lvl="1" indent="0">
              <a:buNone/>
            </a:pPr>
            <a:endParaRPr lang="en-US" dirty="0"/>
          </a:p>
        </p:txBody>
      </p:sp>
    </p:spTree>
    <p:extLst>
      <p:ext uri="{BB962C8B-B14F-4D97-AF65-F5344CB8AC3E}">
        <p14:creationId xmlns:p14="http://schemas.microsoft.com/office/powerpoint/2010/main" val="488642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8C24-7859-5994-3530-7CFE32976496}"/>
              </a:ext>
            </a:extLst>
          </p:cNvPr>
          <p:cNvSpPr>
            <a:spLocks noGrp="1"/>
          </p:cNvSpPr>
          <p:nvPr>
            <p:ph type="title"/>
          </p:nvPr>
        </p:nvSpPr>
        <p:spPr>
          <a:xfrm>
            <a:off x="4574790" y="1220155"/>
            <a:ext cx="9603275" cy="1049235"/>
          </a:xfrm>
        </p:spPr>
        <p:txBody>
          <a:bodyPr/>
          <a:lstStyle/>
          <a:p>
            <a:r>
              <a:rPr lang="en-US" dirty="0"/>
              <a:t>The courts </a:t>
            </a:r>
          </a:p>
        </p:txBody>
      </p:sp>
      <p:sp>
        <p:nvSpPr>
          <p:cNvPr id="3" name="Content Placeholder 2">
            <a:extLst>
              <a:ext uri="{FF2B5EF4-FFF2-40B4-BE49-F238E27FC236}">
                <a16:creationId xmlns:a16="http://schemas.microsoft.com/office/drawing/2014/main" id="{20126E16-E765-B3C7-E6FB-84506F1EB488}"/>
              </a:ext>
            </a:extLst>
          </p:cNvPr>
          <p:cNvSpPr>
            <a:spLocks noGrp="1"/>
          </p:cNvSpPr>
          <p:nvPr>
            <p:ph idx="1"/>
          </p:nvPr>
        </p:nvSpPr>
        <p:spPr>
          <a:xfrm>
            <a:off x="1451579" y="2015732"/>
            <a:ext cx="9960608" cy="3910055"/>
          </a:xfrm>
        </p:spPr>
        <p:txBody>
          <a:bodyPr>
            <a:normAutofit/>
          </a:bodyPr>
          <a:lstStyle/>
          <a:p>
            <a:r>
              <a:rPr lang="en-US" dirty="0"/>
              <a:t>The Court of Appeal – The Court of Appeal is penultimate appeal court which contains two divisions (Civil and Criminal)</a:t>
            </a:r>
          </a:p>
          <a:p>
            <a:r>
              <a:rPr lang="en-US" dirty="0"/>
              <a:t>The Civil Division is bound by its own previous decisions unless the following exceptions apply:</a:t>
            </a:r>
          </a:p>
          <a:p>
            <a:pPr lvl="1"/>
            <a:r>
              <a:rPr lang="en-US" dirty="0"/>
              <a:t>Young  V Bristol Aeroplane Co 1944 – this case held where if the Court of Appeal have made two conflicting decisions (which is rare) then they may choose one and that sets the precedent.;  where a previous Court of Appeal decision conflicts with a Supreme Court ruling, they will be bound by the superior court’s outcome and where a Court of Appeal decision is held per incuriam (in-cure-ee-um) they Court of Appeal may not follow their earlier precedent </a:t>
            </a:r>
          </a:p>
          <a:p>
            <a:pPr lvl="1"/>
            <a:endParaRPr lang="en-US" dirty="0"/>
          </a:p>
        </p:txBody>
      </p:sp>
    </p:spTree>
    <p:extLst>
      <p:ext uri="{BB962C8B-B14F-4D97-AF65-F5344CB8AC3E}">
        <p14:creationId xmlns:p14="http://schemas.microsoft.com/office/powerpoint/2010/main" val="2036612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4924-586D-366A-DAB4-66913D3042AC}"/>
              </a:ext>
            </a:extLst>
          </p:cNvPr>
          <p:cNvSpPr>
            <a:spLocks noGrp="1"/>
          </p:cNvSpPr>
          <p:nvPr>
            <p:ph type="title"/>
          </p:nvPr>
        </p:nvSpPr>
        <p:spPr>
          <a:xfrm>
            <a:off x="4456036" y="1255781"/>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14A763E9-9A9F-A9EF-A27B-926B7FF25DC1}"/>
              </a:ext>
            </a:extLst>
          </p:cNvPr>
          <p:cNvSpPr>
            <a:spLocks noGrp="1"/>
          </p:cNvSpPr>
          <p:nvPr>
            <p:ph idx="1"/>
          </p:nvPr>
        </p:nvSpPr>
        <p:spPr/>
        <p:txBody>
          <a:bodyPr/>
          <a:lstStyle/>
          <a:p>
            <a:r>
              <a:rPr lang="en-US" dirty="0"/>
              <a:t>The Court of Appeal exceptions for following their own decisions continued</a:t>
            </a:r>
          </a:p>
          <a:p>
            <a:pPr lvl="1"/>
            <a:r>
              <a:rPr lang="en-US" dirty="0"/>
              <a:t>The Court of Appeal may not be bound by their own decisions if the decision is inconsistent with European Union law. (until 31</a:t>
            </a:r>
            <a:r>
              <a:rPr lang="en-US" baseline="30000" dirty="0"/>
              <a:t>st</a:t>
            </a:r>
            <a:r>
              <a:rPr lang="en-US" dirty="0"/>
              <a:t> December 2020)</a:t>
            </a:r>
          </a:p>
          <a:p>
            <a:pPr lvl="1"/>
            <a:r>
              <a:rPr lang="en-US" dirty="0"/>
              <a:t>The Court of Appeal may not be bound by their own decisions if it is inconsistent with a later decision from the European Court of Human Rights.</a:t>
            </a:r>
          </a:p>
          <a:p>
            <a:pPr lvl="1"/>
            <a:r>
              <a:rPr lang="en-US" dirty="0"/>
              <a:t>The Court of Appeal may not be bound by their own decisions if it is inconsistent with a decision of the European Patents Office Board of Appeal.</a:t>
            </a:r>
          </a:p>
          <a:p>
            <a:pPr lvl="1"/>
            <a:endParaRPr lang="en-US" dirty="0"/>
          </a:p>
        </p:txBody>
      </p:sp>
    </p:spTree>
    <p:extLst>
      <p:ext uri="{BB962C8B-B14F-4D97-AF65-F5344CB8AC3E}">
        <p14:creationId xmlns:p14="http://schemas.microsoft.com/office/powerpoint/2010/main" val="2404494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2B5F-CA78-23DB-EC0E-D580E36A78E5}"/>
              </a:ext>
            </a:extLst>
          </p:cNvPr>
          <p:cNvSpPr>
            <a:spLocks noGrp="1"/>
          </p:cNvSpPr>
          <p:nvPr>
            <p:ph type="title"/>
          </p:nvPr>
        </p:nvSpPr>
        <p:spPr>
          <a:xfrm>
            <a:off x="4598540" y="129140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4DF3B34-0AC7-BD2E-948C-A7D551C00CEC}"/>
              </a:ext>
            </a:extLst>
          </p:cNvPr>
          <p:cNvSpPr>
            <a:spLocks noGrp="1"/>
          </p:cNvSpPr>
          <p:nvPr>
            <p:ph idx="1"/>
          </p:nvPr>
        </p:nvSpPr>
        <p:spPr/>
        <p:txBody>
          <a:bodyPr/>
          <a:lstStyle/>
          <a:p>
            <a:r>
              <a:rPr lang="en-US" dirty="0"/>
              <a:t>The Court of Appeal – Criminal Division</a:t>
            </a:r>
          </a:p>
          <a:p>
            <a:r>
              <a:rPr lang="en-US" dirty="0"/>
              <a:t>The Criminal Division is not bound by their own previous decisions although they are used by lawyers to create persuading arguments.</a:t>
            </a:r>
          </a:p>
          <a:p>
            <a:endParaRPr lang="en-US" dirty="0"/>
          </a:p>
          <a:p>
            <a:r>
              <a:rPr lang="en-US" dirty="0"/>
              <a:t>Reflection – why might you think the Criminal Division is not bound by their own decisions compared to the Civil Division?</a:t>
            </a:r>
          </a:p>
        </p:txBody>
      </p:sp>
    </p:spTree>
    <p:extLst>
      <p:ext uri="{BB962C8B-B14F-4D97-AF65-F5344CB8AC3E}">
        <p14:creationId xmlns:p14="http://schemas.microsoft.com/office/powerpoint/2010/main" val="3838908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2E23-5CEC-4528-5C9B-B8A6335E93B6}"/>
              </a:ext>
            </a:extLst>
          </p:cNvPr>
          <p:cNvSpPr>
            <a:spLocks noGrp="1"/>
          </p:cNvSpPr>
          <p:nvPr>
            <p:ph type="title"/>
          </p:nvPr>
        </p:nvSpPr>
        <p:spPr>
          <a:xfrm>
            <a:off x="4776669"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6393A784-F490-6D0E-9149-15B2A791CA83}"/>
              </a:ext>
            </a:extLst>
          </p:cNvPr>
          <p:cNvSpPr>
            <a:spLocks noGrp="1"/>
          </p:cNvSpPr>
          <p:nvPr>
            <p:ph idx="1"/>
          </p:nvPr>
        </p:nvSpPr>
        <p:spPr/>
        <p:txBody>
          <a:bodyPr/>
          <a:lstStyle/>
          <a:p>
            <a:r>
              <a:rPr lang="en-US" dirty="0"/>
              <a:t>House of Lords – before the Supreme Court the House of Lords were the highest court in the UK.  Appeals to the House of Lords only occurred if the case’s points were considered important to the general public.</a:t>
            </a:r>
          </a:p>
          <a:p>
            <a:r>
              <a:rPr lang="en-US" dirty="0"/>
              <a:t>They would usually follow their own decisions but would follow their rulings if it was considered ‘the right thing to do’ (following from the Practice Statement they made in 1966)</a:t>
            </a:r>
          </a:p>
          <a:p>
            <a:endParaRPr lang="en-US" dirty="0"/>
          </a:p>
          <a:p>
            <a:r>
              <a:rPr lang="en-US" dirty="0"/>
              <a:t>An example where they used this power is the case of Shivpuri 1986.</a:t>
            </a:r>
          </a:p>
        </p:txBody>
      </p:sp>
    </p:spTree>
    <p:extLst>
      <p:ext uri="{BB962C8B-B14F-4D97-AF65-F5344CB8AC3E}">
        <p14:creationId xmlns:p14="http://schemas.microsoft.com/office/powerpoint/2010/main" val="831444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16CCA-FB10-AE89-F4BE-2A1284688BB1}"/>
              </a:ext>
            </a:extLst>
          </p:cNvPr>
          <p:cNvSpPr>
            <a:spLocks noGrp="1"/>
          </p:cNvSpPr>
          <p:nvPr>
            <p:ph type="title"/>
          </p:nvPr>
        </p:nvSpPr>
        <p:spPr>
          <a:xfrm>
            <a:off x="4705418" y="1391655"/>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9C8A96F-5DF2-8FB3-C553-6DF5DC88937D}"/>
              </a:ext>
            </a:extLst>
          </p:cNvPr>
          <p:cNvSpPr>
            <a:spLocks noGrp="1"/>
          </p:cNvSpPr>
          <p:nvPr>
            <p:ph idx="1"/>
          </p:nvPr>
        </p:nvSpPr>
        <p:spPr/>
        <p:txBody>
          <a:bodyPr/>
          <a:lstStyle/>
          <a:p>
            <a:r>
              <a:rPr lang="en-US" dirty="0"/>
              <a:t>The Supreme Court – When the Supreme Court replaced the House of Lords in 2009 the became the supreme court of the UK.</a:t>
            </a:r>
          </a:p>
          <a:p>
            <a:r>
              <a:rPr lang="en-US" dirty="0"/>
              <a:t>Similarly, to the House of Lords, appeals to the Supreme Court occur where the case’s points important to the general public. Furthermore, in Austin v London Borough of Southwark 2010 they followed the Practice Statement set by the House of Lords meaning they will only reject their own (including House of Lords) previous decisions if its ‘the right thing to do’</a:t>
            </a:r>
          </a:p>
        </p:txBody>
      </p:sp>
    </p:spTree>
    <p:extLst>
      <p:ext uri="{BB962C8B-B14F-4D97-AF65-F5344CB8AC3E}">
        <p14:creationId xmlns:p14="http://schemas.microsoft.com/office/powerpoint/2010/main" val="2288183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EBB88-B408-136A-A484-78088A105BA1}"/>
              </a:ext>
            </a:extLst>
          </p:cNvPr>
          <p:cNvSpPr>
            <a:spLocks noGrp="1"/>
          </p:cNvSpPr>
          <p:nvPr>
            <p:ph type="title"/>
          </p:nvPr>
        </p:nvSpPr>
        <p:spPr>
          <a:xfrm>
            <a:off x="4598540" y="1291408"/>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9A9BC672-9487-3058-521E-C7BAAEF7DAF5}"/>
              </a:ext>
            </a:extLst>
          </p:cNvPr>
          <p:cNvSpPr>
            <a:spLocks noGrp="1"/>
          </p:cNvSpPr>
          <p:nvPr>
            <p:ph idx="1"/>
          </p:nvPr>
        </p:nvSpPr>
        <p:spPr>
          <a:xfrm>
            <a:off x="1154696" y="2027607"/>
            <a:ext cx="10221865" cy="4005058"/>
          </a:xfrm>
        </p:spPr>
        <p:txBody>
          <a:bodyPr>
            <a:normAutofit fontScale="92500"/>
          </a:bodyPr>
          <a:lstStyle/>
          <a:p>
            <a:r>
              <a:rPr lang="en-US" dirty="0"/>
              <a:t>The European Court of Human Rights – Decisions held by this court is not binding to UK courts as they are not an appeal court. Their decisions determine whether a signatory state is in contravention of the ECHR. However, due to s.2 Human Right Act 1998 their ratio decidendi is highly persuasive.</a:t>
            </a:r>
          </a:p>
          <a:p>
            <a:r>
              <a:rPr lang="en-US" dirty="0"/>
              <a:t>The Court of Justice of the European Union – Before the UK officially left the EU, the UK courts were bound by their rulings. However, since the UK have left the EU, future rulings are not binding. </a:t>
            </a:r>
          </a:p>
          <a:p>
            <a:r>
              <a:rPr lang="en-US" dirty="0"/>
              <a:t> It should be noted that the European Union Withdrawal Act 2018 incorporated all EU case law that was held before the UK exiting the EU. Retained EU law is binding on all UK courts </a:t>
            </a:r>
            <a:r>
              <a:rPr lang="en-US" b="1" dirty="0"/>
              <a:t>except </a:t>
            </a:r>
            <a:r>
              <a:rPr lang="en-US" dirty="0"/>
              <a:t>the Court of Appeal and Supreme Court who can only depart from it when ‘it’s the right thing to do.’</a:t>
            </a:r>
          </a:p>
          <a:p>
            <a:endParaRPr lang="en-US" dirty="0"/>
          </a:p>
          <a:p>
            <a:endParaRPr lang="en-US" dirty="0"/>
          </a:p>
        </p:txBody>
      </p:sp>
    </p:spTree>
    <p:extLst>
      <p:ext uri="{BB962C8B-B14F-4D97-AF65-F5344CB8AC3E}">
        <p14:creationId xmlns:p14="http://schemas.microsoft.com/office/powerpoint/2010/main" val="160375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CAD3-BA59-006F-AE3C-3BB14B7F60C2}"/>
              </a:ext>
            </a:extLst>
          </p:cNvPr>
          <p:cNvSpPr>
            <a:spLocks noGrp="1"/>
          </p:cNvSpPr>
          <p:nvPr>
            <p:ph type="title"/>
          </p:nvPr>
        </p:nvSpPr>
        <p:spPr>
          <a:xfrm>
            <a:off x="4456037"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507D36F-17FB-69F5-493A-ADEEB03640B4}"/>
              </a:ext>
            </a:extLst>
          </p:cNvPr>
          <p:cNvSpPr>
            <a:spLocks noGrp="1"/>
          </p:cNvSpPr>
          <p:nvPr>
            <p:ph idx="1"/>
          </p:nvPr>
        </p:nvSpPr>
        <p:spPr/>
        <p:txBody>
          <a:bodyPr/>
          <a:lstStyle/>
          <a:p>
            <a:r>
              <a:rPr lang="en-US" dirty="0"/>
              <a:t>Judicial Committee of the Privy Council – The Privy Council hear cases from commonwealth countries (usually Caribbean and Oceania) as they are the highest appeal court for those countries.</a:t>
            </a:r>
          </a:p>
          <a:p>
            <a:r>
              <a:rPr lang="en-US" dirty="0"/>
              <a:t>Their decisions are not binding on UK courts but used as persuasive arguments as the judges who sit in the Privy Council are also Supreme Court Justices.</a:t>
            </a:r>
          </a:p>
          <a:p>
            <a:endParaRPr lang="en-US" dirty="0"/>
          </a:p>
        </p:txBody>
      </p:sp>
    </p:spTree>
    <p:extLst>
      <p:ext uri="{BB962C8B-B14F-4D97-AF65-F5344CB8AC3E}">
        <p14:creationId xmlns:p14="http://schemas.microsoft.com/office/powerpoint/2010/main" val="2101728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5D1B1-3DA6-BE92-660F-1E75B5CA96F3}"/>
              </a:ext>
            </a:extLst>
          </p:cNvPr>
          <p:cNvSpPr>
            <a:spLocks noGrp="1"/>
          </p:cNvSpPr>
          <p:nvPr>
            <p:ph type="title"/>
          </p:nvPr>
        </p:nvSpPr>
        <p:spPr>
          <a:xfrm>
            <a:off x="4239395" y="1243906"/>
            <a:ext cx="9603275" cy="1049235"/>
          </a:xfrm>
        </p:spPr>
        <p:txBody>
          <a:bodyPr/>
          <a:lstStyle/>
          <a:p>
            <a:r>
              <a:rPr lang="en-US" dirty="0"/>
              <a:t>Ratio decidendi</a:t>
            </a:r>
          </a:p>
        </p:txBody>
      </p:sp>
      <p:sp>
        <p:nvSpPr>
          <p:cNvPr id="3" name="Content Placeholder 2">
            <a:extLst>
              <a:ext uri="{FF2B5EF4-FFF2-40B4-BE49-F238E27FC236}">
                <a16:creationId xmlns:a16="http://schemas.microsoft.com/office/drawing/2014/main" id="{98C5B90D-C245-8B3B-02B4-E3FAC274BC05}"/>
              </a:ext>
            </a:extLst>
          </p:cNvPr>
          <p:cNvSpPr>
            <a:spLocks noGrp="1"/>
          </p:cNvSpPr>
          <p:nvPr>
            <p:ph idx="1"/>
          </p:nvPr>
        </p:nvSpPr>
        <p:spPr/>
        <p:txBody>
          <a:bodyPr/>
          <a:lstStyle/>
          <a:p>
            <a:r>
              <a:rPr lang="en-US" dirty="0"/>
              <a:t>Ratio decidendi (ratio dess-ee-den-die) – Translated from Latin means ‘ the reason of the decision’. This is the precedent that is set by the court which binds either themselves or lower courts.</a:t>
            </a:r>
          </a:p>
          <a:p>
            <a:r>
              <a:rPr lang="en-US" dirty="0"/>
              <a:t>Key example of a ratio decidendi comes from Donoghue v Stevenson 1932.</a:t>
            </a:r>
          </a:p>
          <a:p>
            <a:r>
              <a:rPr lang="en-US" dirty="0"/>
              <a:t>The House of Lords held that manufacturer was liable. Lord Atkins gave his ‘love thy neighbour’ ratio decidendi which has been used construed by following courts as the ‘neighbour principle’ in negligence cases.</a:t>
            </a:r>
          </a:p>
          <a:p>
            <a:endParaRPr lang="en-US" dirty="0"/>
          </a:p>
          <a:p>
            <a:endParaRPr lang="en-US" dirty="0"/>
          </a:p>
        </p:txBody>
      </p:sp>
    </p:spTree>
    <p:extLst>
      <p:ext uri="{BB962C8B-B14F-4D97-AF65-F5344CB8AC3E}">
        <p14:creationId xmlns:p14="http://schemas.microsoft.com/office/powerpoint/2010/main" val="17109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9633-C98D-8581-9611-E757182C34BF}"/>
              </a:ext>
            </a:extLst>
          </p:cNvPr>
          <p:cNvSpPr>
            <a:spLocks noGrp="1"/>
          </p:cNvSpPr>
          <p:nvPr>
            <p:ph type="title"/>
          </p:nvPr>
        </p:nvSpPr>
        <p:spPr>
          <a:xfrm>
            <a:off x="4301657" y="1279532"/>
            <a:ext cx="9603275" cy="1049235"/>
          </a:xfrm>
        </p:spPr>
        <p:txBody>
          <a:bodyPr/>
          <a:lstStyle/>
          <a:p>
            <a:r>
              <a:rPr lang="en-US" dirty="0"/>
              <a:t>Obiter dicta</a:t>
            </a:r>
          </a:p>
        </p:txBody>
      </p:sp>
      <p:sp>
        <p:nvSpPr>
          <p:cNvPr id="3" name="Content Placeholder 2">
            <a:extLst>
              <a:ext uri="{FF2B5EF4-FFF2-40B4-BE49-F238E27FC236}">
                <a16:creationId xmlns:a16="http://schemas.microsoft.com/office/drawing/2014/main" id="{F133BB25-E05B-D4FD-44BA-A3FDA2126081}"/>
              </a:ext>
            </a:extLst>
          </p:cNvPr>
          <p:cNvSpPr>
            <a:spLocks noGrp="1"/>
          </p:cNvSpPr>
          <p:nvPr>
            <p:ph idx="1"/>
          </p:nvPr>
        </p:nvSpPr>
        <p:spPr/>
        <p:txBody>
          <a:bodyPr/>
          <a:lstStyle/>
          <a:p>
            <a:r>
              <a:rPr lang="en-US" dirty="0"/>
              <a:t>Obiter dicta (pronounced how it’s spelt) translates to ‘words said by the way’. This is commentary from the court not forming part of the ratio decidendi but instead reflects on how the case may have ruled if the facts were different.</a:t>
            </a:r>
          </a:p>
          <a:p>
            <a:endParaRPr lang="en-US" dirty="0"/>
          </a:p>
          <a:p>
            <a:r>
              <a:rPr lang="en-US" dirty="0"/>
              <a:t>Obiter dicta is not binding on future courts. They are used by lawyers to persuasively argue their point in court.    </a:t>
            </a:r>
          </a:p>
        </p:txBody>
      </p:sp>
    </p:spTree>
    <p:extLst>
      <p:ext uri="{BB962C8B-B14F-4D97-AF65-F5344CB8AC3E}">
        <p14:creationId xmlns:p14="http://schemas.microsoft.com/office/powerpoint/2010/main" val="3647581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A862-1912-F935-FD48-23D8D1E63EAB}"/>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1573C5D3-5189-F20E-DFE2-96FACB367A70}"/>
              </a:ext>
            </a:extLst>
          </p:cNvPr>
          <p:cNvSpPr>
            <a:spLocks noGrp="1"/>
          </p:cNvSpPr>
          <p:nvPr>
            <p:ph idx="1"/>
          </p:nvPr>
        </p:nvSpPr>
        <p:spPr/>
        <p:txBody>
          <a:bodyPr/>
          <a:lstStyle/>
          <a:p>
            <a:r>
              <a:rPr lang="en-US" dirty="0"/>
              <a:t>Distinguishing – Distinguishing occurs where the court believe that they should not follow precedent as the case before them is factual different which is legally significant. Where a court distinguishes a case, they make the ‘correct decision’ without following the precedent of the previous case.</a:t>
            </a:r>
          </a:p>
          <a:p>
            <a:r>
              <a:rPr lang="en-US" dirty="0"/>
              <a:t>Overruling – Where a higher court expressly decides that the precedent set is no longer good law, they may overrule the earlier decision and establish a new precedent. For example, the House of Lords in Shivpuri overruled their earlier precedent in Anderton v Ryan to allow ‘impossible’ criminal attempts unlawful.</a:t>
            </a:r>
          </a:p>
        </p:txBody>
      </p:sp>
    </p:spTree>
    <p:extLst>
      <p:ext uri="{BB962C8B-B14F-4D97-AF65-F5344CB8AC3E}">
        <p14:creationId xmlns:p14="http://schemas.microsoft.com/office/powerpoint/2010/main" val="310550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2D5-F32F-9B23-977E-7A66036A2175}"/>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2469E3DE-D0C1-4F8B-7E5A-D57D6ACD54C6}"/>
              </a:ext>
            </a:extLst>
          </p:cNvPr>
          <p:cNvSpPr>
            <a:spLocks noGrp="1"/>
          </p:cNvSpPr>
          <p:nvPr>
            <p:ph idx="1"/>
          </p:nvPr>
        </p:nvSpPr>
        <p:spPr/>
        <p:txBody>
          <a:bodyPr/>
          <a:lstStyle/>
          <a:p>
            <a:r>
              <a:rPr lang="en-US" dirty="0"/>
              <a:t>Disapproval – Where the court reviews previous law that is brought up by lawyers as a legal argument, they may disapprove that case if they believe that it is no longer good law. This disapproval is considered a less formal expression than overruling.</a:t>
            </a:r>
          </a:p>
          <a:p>
            <a:r>
              <a:rPr lang="en-US" dirty="0"/>
              <a:t>Reversing and upholding:</a:t>
            </a:r>
          </a:p>
          <a:p>
            <a:pPr lvl="1"/>
            <a:r>
              <a:rPr lang="en-US" dirty="0"/>
              <a:t>Reversing – Where a court rules conversely to a lower court, they are said to be reversing their decision.</a:t>
            </a:r>
          </a:p>
          <a:p>
            <a:pPr lvl="1"/>
            <a:r>
              <a:rPr lang="en-US" dirty="0"/>
              <a:t>Upholding – Where a court agrees with a lower court’s ruling, they are said to be upholding their decision.</a:t>
            </a:r>
          </a:p>
        </p:txBody>
      </p:sp>
    </p:spTree>
    <p:extLst>
      <p:ext uri="{BB962C8B-B14F-4D97-AF65-F5344CB8AC3E}">
        <p14:creationId xmlns:p14="http://schemas.microsoft.com/office/powerpoint/2010/main" val="3673234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545A1-B89E-7D98-85D8-EF6EBFE2FE9A}"/>
              </a:ext>
            </a:extLst>
          </p:cNvPr>
          <p:cNvSpPr>
            <a:spLocks noGrp="1"/>
          </p:cNvSpPr>
          <p:nvPr>
            <p:ph type="title"/>
          </p:nvPr>
        </p:nvSpPr>
        <p:spPr>
          <a:xfrm>
            <a:off x="3102249" y="1267656"/>
            <a:ext cx="9603275" cy="1049235"/>
          </a:xfrm>
        </p:spPr>
        <p:txBody>
          <a:bodyPr/>
          <a:lstStyle/>
          <a:p>
            <a:r>
              <a:rPr lang="en-US" dirty="0"/>
              <a:t>Statutory interpretation </a:t>
            </a:r>
          </a:p>
        </p:txBody>
      </p:sp>
      <p:sp>
        <p:nvSpPr>
          <p:cNvPr id="3" name="Content Placeholder 2">
            <a:extLst>
              <a:ext uri="{FF2B5EF4-FFF2-40B4-BE49-F238E27FC236}">
                <a16:creationId xmlns:a16="http://schemas.microsoft.com/office/drawing/2014/main" id="{95DA4184-BC36-3AE4-6624-75BDD132B70B}"/>
              </a:ext>
            </a:extLst>
          </p:cNvPr>
          <p:cNvSpPr>
            <a:spLocks noGrp="1"/>
          </p:cNvSpPr>
          <p:nvPr>
            <p:ph idx="1"/>
          </p:nvPr>
        </p:nvSpPr>
        <p:spPr>
          <a:xfrm>
            <a:off x="1451579" y="2015732"/>
            <a:ext cx="9603275" cy="4064434"/>
          </a:xfrm>
        </p:spPr>
        <p:txBody>
          <a:bodyPr/>
          <a:lstStyle/>
          <a:p>
            <a:r>
              <a:rPr lang="en-US" dirty="0"/>
              <a:t>A large proportion of cases involve legislation created by Parliament. The usual arguments from the parties are in relation to applying their perceived facts to the statute. However, some legislation may be considered ambiguous or unclear. Here the court must rule on the meaning of the statute and then apply that meaning to the facts.</a:t>
            </a:r>
          </a:p>
          <a:p>
            <a:r>
              <a:rPr lang="en-US" dirty="0"/>
              <a:t>There have been several rules which have been adopted to assist judges in give determining ambiguous statutes:</a:t>
            </a:r>
          </a:p>
          <a:p>
            <a:pPr lvl="1"/>
            <a:r>
              <a:rPr lang="en-US" dirty="0"/>
              <a:t>The literal rule</a:t>
            </a:r>
          </a:p>
          <a:p>
            <a:pPr lvl="1"/>
            <a:r>
              <a:rPr lang="en-US" dirty="0"/>
              <a:t>The golden rule</a:t>
            </a:r>
          </a:p>
          <a:p>
            <a:pPr lvl="1"/>
            <a:r>
              <a:rPr lang="en-US" dirty="0"/>
              <a:t>The Mischief rule</a:t>
            </a:r>
          </a:p>
          <a:p>
            <a:pPr lvl="1"/>
            <a:r>
              <a:rPr lang="en-US" dirty="0"/>
              <a:t>The Purposive approach</a:t>
            </a:r>
          </a:p>
        </p:txBody>
      </p:sp>
    </p:spTree>
    <p:extLst>
      <p:ext uri="{BB962C8B-B14F-4D97-AF65-F5344CB8AC3E}">
        <p14:creationId xmlns:p14="http://schemas.microsoft.com/office/powerpoint/2010/main" val="22517084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DC63-4214-467B-72FC-85F2A01A9741}"/>
              </a:ext>
            </a:extLst>
          </p:cNvPr>
          <p:cNvSpPr>
            <a:spLocks noGrp="1"/>
          </p:cNvSpPr>
          <p:nvPr>
            <p:ph type="title"/>
          </p:nvPr>
        </p:nvSpPr>
        <p:spPr>
          <a:xfrm>
            <a:off x="4171028" y="1220155"/>
            <a:ext cx="9603275" cy="1049235"/>
          </a:xfrm>
        </p:spPr>
        <p:txBody>
          <a:bodyPr/>
          <a:lstStyle/>
          <a:p>
            <a:r>
              <a:rPr lang="en-US" dirty="0"/>
              <a:t>The literal rule</a:t>
            </a:r>
          </a:p>
        </p:txBody>
      </p:sp>
      <p:sp>
        <p:nvSpPr>
          <p:cNvPr id="3" name="Content Placeholder 2">
            <a:extLst>
              <a:ext uri="{FF2B5EF4-FFF2-40B4-BE49-F238E27FC236}">
                <a16:creationId xmlns:a16="http://schemas.microsoft.com/office/drawing/2014/main" id="{B9555C35-56B3-4E59-53F3-410BCC76A929}"/>
              </a:ext>
            </a:extLst>
          </p:cNvPr>
          <p:cNvSpPr>
            <a:spLocks noGrp="1"/>
          </p:cNvSpPr>
          <p:nvPr>
            <p:ph idx="1"/>
          </p:nvPr>
        </p:nvSpPr>
        <p:spPr/>
        <p:txBody>
          <a:bodyPr/>
          <a:lstStyle/>
          <a:p>
            <a:r>
              <a:rPr lang="en-US" dirty="0"/>
              <a:t>The literal rule entails that words in a statute should be given their literal meaning. Judges often use dictionaries to enable them to construe words.</a:t>
            </a:r>
          </a:p>
          <a:p>
            <a:r>
              <a:rPr lang="en-US" dirty="0"/>
              <a:t>Lord Diplock in Duport Steel v Sirs 1980 emphasized, ‘ it is not for the judges to invent fancied ambiguities as an excuse for failing to give effect to its plain meaning because they consider the consequence of doing so would be inexpedient or even unjust or unmoral.’</a:t>
            </a:r>
          </a:p>
          <a:p>
            <a:endParaRPr lang="en-US" dirty="0"/>
          </a:p>
          <a:p>
            <a:r>
              <a:rPr lang="en-US" dirty="0"/>
              <a:t>Reflection – why do you think it’s important for judges to literally interpret the words of parliament?</a:t>
            </a:r>
          </a:p>
        </p:txBody>
      </p:sp>
    </p:spTree>
    <p:extLst>
      <p:ext uri="{BB962C8B-B14F-4D97-AF65-F5344CB8AC3E}">
        <p14:creationId xmlns:p14="http://schemas.microsoft.com/office/powerpoint/2010/main" val="36077502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5DFC-1787-8CEE-383F-8AED01E6696A}"/>
              </a:ext>
            </a:extLst>
          </p:cNvPr>
          <p:cNvSpPr>
            <a:spLocks noGrp="1"/>
          </p:cNvSpPr>
          <p:nvPr>
            <p:ph type="title"/>
          </p:nvPr>
        </p:nvSpPr>
        <p:spPr>
          <a:xfrm>
            <a:off x="4182904" y="1291408"/>
            <a:ext cx="9603275" cy="1049235"/>
          </a:xfrm>
        </p:spPr>
        <p:txBody>
          <a:bodyPr/>
          <a:lstStyle/>
          <a:p>
            <a:r>
              <a:rPr lang="en-US" dirty="0"/>
              <a:t>The golden rule</a:t>
            </a:r>
          </a:p>
        </p:txBody>
      </p:sp>
      <p:sp>
        <p:nvSpPr>
          <p:cNvPr id="3" name="Content Placeholder 2">
            <a:extLst>
              <a:ext uri="{FF2B5EF4-FFF2-40B4-BE49-F238E27FC236}">
                <a16:creationId xmlns:a16="http://schemas.microsoft.com/office/drawing/2014/main" id="{3048514E-6CAB-71CD-235E-2037EE6C8EF3}"/>
              </a:ext>
            </a:extLst>
          </p:cNvPr>
          <p:cNvSpPr>
            <a:spLocks noGrp="1"/>
          </p:cNvSpPr>
          <p:nvPr>
            <p:ph idx="1"/>
          </p:nvPr>
        </p:nvSpPr>
        <p:spPr>
          <a:xfrm>
            <a:off x="1451579" y="2015732"/>
            <a:ext cx="9603275" cy="4313816"/>
          </a:xfrm>
        </p:spPr>
        <p:txBody>
          <a:bodyPr/>
          <a:lstStyle/>
          <a:p>
            <a:r>
              <a:rPr lang="en-US" dirty="0"/>
              <a:t>The golden rule allows the court to give meaning to statute to prevent absurdity to happen. This is done by redefining the words in the statute. This is done as it must be assumed that Parliament did not intend absurdity, so the court interprets legislation which does not cause it.</a:t>
            </a:r>
          </a:p>
          <a:p>
            <a:endParaRPr lang="en-US" dirty="0"/>
          </a:p>
          <a:p>
            <a:r>
              <a:rPr lang="en-US" dirty="0"/>
              <a:t>Task – search the case of R v Allen 1872 and discover:</a:t>
            </a:r>
          </a:p>
          <a:p>
            <a:pPr lvl="1"/>
            <a:r>
              <a:rPr lang="en-US" dirty="0"/>
              <a:t>What offence was Allen convicted of;</a:t>
            </a:r>
          </a:p>
          <a:p>
            <a:pPr lvl="1"/>
            <a:r>
              <a:rPr lang="en-US" dirty="0"/>
              <a:t>What did the provision state;</a:t>
            </a:r>
          </a:p>
          <a:p>
            <a:pPr lvl="1"/>
            <a:r>
              <a:rPr lang="en-US" dirty="0"/>
              <a:t>How did the court use the golden rule.</a:t>
            </a:r>
          </a:p>
          <a:p>
            <a:pPr lvl="1"/>
            <a:endParaRPr lang="en-US" dirty="0"/>
          </a:p>
          <a:p>
            <a:endParaRPr lang="en-US" dirty="0"/>
          </a:p>
          <a:p>
            <a:endParaRPr lang="en-US" dirty="0"/>
          </a:p>
        </p:txBody>
      </p:sp>
    </p:spTree>
    <p:extLst>
      <p:ext uri="{BB962C8B-B14F-4D97-AF65-F5344CB8AC3E}">
        <p14:creationId xmlns:p14="http://schemas.microsoft.com/office/powerpoint/2010/main" val="1453754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7B957-6C29-ECB5-0D9B-70C99B1F4D3B}"/>
              </a:ext>
            </a:extLst>
          </p:cNvPr>
          <p:cNvSpPr>
            <a:spLocks noGrp="1"/>
          </p:cNvSpPr>
          <p:nvPr>
            <p:ph type="title"/>
          </p:nvPr>
        </p:nvSpPr>
        <p:spPr>
          <a:xfrm>
            <a:off x="3862270" y="1184529"/>
            <a:ext cx="9603275" cy="1049235"/>
          </a:xfrm>
        </p:spPr>
        <p:txBody>
          <a:bodyPr/>
          <a:lstStyle/>
          <a:p>
            <a:r>
              <a:rPr lang="en-US" dirty="0"/>
              <a:t>The mischief rule</a:t>
            </a:r>
          </a:p>
        </p:txBody>
      </p:sp>
      <p:sp>
        <p:nvSpPr>
          <p:cNvPr id="3" name="Content Placeholder 2">
            <a:extLst>
              <a:ext uri="{FF2B5EF4-FFF2-40B4-BE49-F238E27FC236}">
                <a16:creationId xmlns:a16="http://schemas.microsoft.com/office/drawing/2014/main" id="{716D59C0-5D00-4672-868A-F3D6D4C66FB7}"/>
              </a:ext>
            </a:extLst>
          </p:cNvPr>
          <p:cNvSpPr>
            <a:spLocks noGrp="1"/>
          </p:cNvSpPr>
          <p:nvPr>
            <p:ph idx="1"/>
          </p:nvPr>
        </p:nvSpPr>
        <p:spPr/>
        <p:txBody>
          <a:bodyPr/>
          <a:lstStyle/>
          <a:p>
            <a:r>
              <a:rPr lang="en-US" dirty="0"/>
              <a:t>The Mischief rule entails that the court should interpret ambiguous legislation by construing it with Parliament’s intentions.</a:t>
            </a:r>
          </a:p>
          <a:p>
            <a:endParaRPr lang="en-US" dirty="0"/>
          </a:p>
          <a:p>
            <a:r>
              <a:rPr lang="en-US" dirty="0"/>
              <a:t>Gorris v Scott 1874</a:t>
            </a:r>
          </a:p>
        </p:txBody>
      </p:sp>
    </p:spTree>
    <p:extLst>
      <p:ext uri="{BB962C8B-B14F-4D97-AF65-F5344CB8AC3E}">
        <p14:creationId xmlns:p14="http://schemas.microsoft.com/office/powerpoint/2010/main" val="12510447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2A703-A19E-3BD2-F0C3-4E090DDFB017}"/>
              </a:ext>
            </a:extLst>
          </p:cNvPr>
          <p:cNvSpPr>
            <a:spLocks noGrp="1"/>
          </p:cNvSpPr>
          <p:nvPr>
            <p:ph type="title"/>
          </p:nvPr>
        </p:nvSpPr>
        <p:spPr>
          <a:xfrm>
            <a:off x="3577262" y="1255782"/>
            <a:ext cx="9603275" cy="1049235"/>
          </a:xfrm>
        </p:spPr>
        <p:txBody>
          <a:bodyPr/>
          <a:lstStyle/>
          <a:p>
            <a:r>
              <a:rPr lang="en-US" dirty="0"/>
              <a:t>The purposive approach</a:t>
            </a:r>
          </a:p>
        </p:txBody>
      </p:sp>
      <p:sp>
        <p:nvSpPr>
          <p:cNvPr id="3" name="Content Placeholder 2">
            <a:extLst>
              <a:ext uri="{FF2B5EF4-FFF2-40B4-BE49-F238E27FC236}">
                <a16:creationId xmlns:a16="http://schemas.microsoft.com/office/drawing/2014/main" id="{FB7A3E9C-2501-E96A-FC28-18E70EB0A7ED}"/>
              </a:ext>
            </a:extLst>
          </p:cNvPr>
          <p:cNvSpPr>
            <a:spLocks noGrp="1"/>
          </p:cNvSpPr>
          <p:nvPr>
            <p:ph idx="1"/>
          </p:nvPr>
        </p:nvSpPr>
        <p:spPr/>
        <p:txBody>
          <a:bodyPr/>
          <a:lstStyle/>
          <a:p>
            <a:r>
              <a:rPr lang="en-US" dirty="0"/>
              <a:t>The purposive approach require judges to consider the nature and purpose of legislation. To get this understanding, judges may consult the official reports of debates in Parliament (Hansard) or reports of parliamentary committees.</a:t>
            </a:r>
          </a:p>
          <a:p>
            <a:r>
              <a:rPr lang="en-US" dirty="0"/>
              <a:t>In Pepper (Inspector of  Taxes) v Hart 1993, the House of Lords allowed courts to refer to statements made by government minister or other promoters of the bill in question.</a:t>
            </a:r>
          </a:p>
          <a:p>
            <a:r>
              <a:rPr lang="en-US" dirty="0"/>
              <a:t>This step is only permissible if the literal meaning of the statute is ambiguous and the statements provide clarity.</a:t>
            </a:r>
          </a:p>
        </p:txBody>
      </p:sp>
    </p:spTree>
    <p:extLst>
      <p:ext uri="{BB962C8B-B14F-4D97-AF65-F5344CB8AC3E}">
        <p14:creationId xmlns:p14="http://schemas.microsoft.com/office/powerpoint/2010/main" val="881674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9C02B35-A400-EDBE-8ECA-071C1D98C4EB}"/>
              </a:ext>
            </a:extLst>
          </p:cNvPr>
          <p:cNvSpPr>
            <a:spLocks noGrp="1"/>
          </p:cNvSpPr>
          <p:nvPr>
            <p:ph type="title"/>
          </p:nvPr>
        </p:nvSpPr>
        <p:spPr>
          <a:xfrm>
            <a:off x="3886021" y="1220531"/>
            <a:ext cx="9603275" cy="1049235"/>
          </a:xfrm>
        </p:spPr>
        <p:txBody>
          <a:bodyPr vert="horz" lIns="91440" tIns="45720" rIns="91440" bIns="45720" rtlCol="0" anchor="t">
            <a:normAutofit/>
          </a:bodyPr>
          <a:lstStyle/>
          <a:p>
            <a:r>
              <a:rPr lang="en-US" dirty="0"/>
              <a:t>Judicial diversity </a:t>
            </a:r>
          </a:p>
        </p:txBody>
      </p:sp>
      <p:pic>
        <p:nvPicPr>
          <p:cNvPr id="4" name="Content Placeholder 3">
            <a:extLst>
              <a:ext uri="{FF2B5EF4-FFF2-40B4-BE49-F238E27FC236}">
                <a16:creationId xmlns:a16="http://schemas.microsoft.com/office/drawing/2014/main" id="{DA79DDEC-DEAE-7E90-4C41-E6F355CE1357}"/>
              </a:ext>
            </a:extLst>
          </p:cNvPr>
          <p:cNvPicPr>
            <a:picLocks noGrp="1" noChangeAspect="1"/>
          </p:cNvPicPr>
          <p:nvPr>
            <p:ph idx="1"/>
          </p:nvPr>
        </p:nvPicPr>
        <p:blipFill>
          <a:blip r:embed="rId3"/>
          <a:stretch>
            <a:fillRect/>
          </a:stretch>
        </p:blipFill>
        <p:spPr>
          <a:xfrm>
            <a:off x="1451579" y="2015732"/>
            <a:ext cx="8365122" cy="3450613"/>
          </a:xfrm>
          <a:prstGeom prst="rect">
            <a:avLst/>
          </a:prstGeom>
        </p:spPr>
      </p:pic>
    </p:spTree>
    <p:extLst>
      <p:ext uri="{BB962C8B-B14F-4D97-AF65-F5344CB8AC3E}">
        <p14:creationId xmlns:p14="http://schemas.microsoft.com/office/powerpoint/2010/main" val="4013891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A058-7417-3485-39E1-5712F35EA800}"/>
              </a:ext>
            </a:extLst>
          </p:cNvPr>
          <p:cNvSpPr>
            <a:spLocks noGrp="1"/>
          </p:cNvSpPr>
          <p:nvPr>
            <p:ph type="title"/>
          </p:nvPr>
        </p:nvSpPr>
        <p:spPr>
          <a:xfrm>
            <a:off x="3957273" y="1255781"/>
            <a:ext cx="9603275" cy="1049235"/>
          </a:xfrm>
        </p:spPr>
        <p:txBody>
          <a:bodyPr/>
          <a:lstStyle/>
          <a:p>
            <a:r>
              <a:rPr lang="en-US" dirty="0"/>
              <a:t>Judicial diversity</a:t>
            </a:r>
          </a:p>
        </p:txBody>
      </p:sp>
      <p:sp>
        <p:nvSpPr>
          <p:cNvPr id="3" name="Content Placeholder 2">
            <a:extLst>
              <a:ext uri="{FF2B5EF4-FFF2-40B4-BE49-F238E27FC236}">
                <a16:creationId xmlns:a16="http://schemas.microsoft.com/office/drawing/2014/main" id="{63917A15-C7C8-4C02-14BD-2D42A4998EDB}"/>
              </a:ext>
            </a:extLst>
          </p:cNvPr>
          <p:cNvSpPr>
            <a:spLocks noGrp="1"/>
          </p:cNvSpPr>
          <p:nvPr>
            <p:ph idx="1"/>
          </p:nvPr>
        </p:nvSpPr>
        <p:spPr/>
        <p:txBody>
          <a:bodyPr/>
          <a:lstStyle/>
          <a:p>
            <a:r>
              <a:rPr lang="en-US" dirty="0"/>
              <a:t>In the High Court, 26% of judges are women and only 4% from a BAME background.</a:t>
            </a:r>
          </a:p>
          <a:p>
            <a:r>
              <a:rPr lang="en-US" dirty="0"/>
              <a:t>Dame Brenda Hale (former president of the Supreme Court) - ‘in a democratic country in which we are all equal citizens, it is wrong in principle for that authority to be wielded by such a very unrepresentative section of the population’</a:t>
            </a:r>
          </a:p>
        </p:txBody>
      </p:sp>
    </p:spTree>
    <p:extLst>
      <p:ext uri="{BB962C8B-B14F-4D97-AF65-F5344CB8AC3E}">
        <p14:creationId xmlns:p14="http://schemas.microsoft.com/office/powerpoint/2010/main" val="88819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77EB-2E6D-EC7F-8DD3-C61699072C37}"/>
              </a:ext>
            </a:extLst>
          </p:cNvPr>
          <p:cNvSpPr>
            <a:spLocks noGrp="1"/>
          </p:cNvSpPr>
          <p:nvPr>
            <p:ph type="title"/>
          </p:nvPr>
        </p:nvSpPr>
        <p:spPr>
          <a:xfrm>
            <a:off x="3624763" y="119640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D65F28E3-A967-940B-AB93-1823F080EED4}"/>
              </a:ext>
            </a:extLst>
          </p:cNvPr>
          <p:cNvSpPr>
            <a:spLocks noGrp="1"/>
          </p:cNvSpPr>
          <p:nvPr>
            <p:ph idx="1"/>
          </p:nvPr>
        </p:nvSpPr>
        <p:spPr/>
        <p:txBody>
          <a:bodyPr/>
          <a:lstStyle/>
          <a:p>
            <a:r>
              <a:rPr lang="en-US" dirty="0"/>
              <a:t>Judges are selected by the Judicial Appointments Commission of England and Wales which was established by the Constitutional Reform Act 2005.</a:t>
            </a:r>
          </a:p>
          <a:p>
            <a:r>
              <a:rPr lang="en-US" dirty="0"/>
              <a:t>The JAC is independent from the executive. The commission is responsible for selecting through an advertised appointments process judges up to the high court. Together with the Lord Chief Justice the commission participates in the selection of Court of Appeal Justices and other senior rules.</a:t>
            </a:r>
          </a:p>
          <a:p>
            <a:r>
              <a:rPr lang="en-US" dirty="0"/>
              <a:t>According to s.63 Constitutional Reform Act 2005, appointments are to be made solely on merit but must regard the need for diversity.</a:t>
            </a:r>
          </a:p>
        </p:txBody>
      </p:sp>
    </p:spTree>
    <p:extLst>
      <p:ext uri="{BB962C8B-B14F-4D97-AF65-F5344CB8AC3E}">
        <p14:creationId xmlns:p14="http://schemas.microsoft.com/office/powerpoint/2010/main" val="1262808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F741-9858-EA2F-F4B5-3BD161E35F86}"/>
              </a:ext>
            </a:extLst>
          </p:cNvPr>
          <p:cNvSpPr>
            <a:spLocks noGrp="1"/>
          </p:cNvSpPr>
          <p:nvPr>
            <p:ph type="title"/>
          </p:nvPr>
        </p:nvSpPr>
        <p:spPr>
          <a:xfrm>
            <a:off x="3221002" y="122015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8D37F4D2-78DD-0944-E3F9-F20291C1162B}"/>
              </a:ext>
            </a:extLst>
          </p:cNvPr>
          <p:cNvSpPr>
            <a:spLocks noGrp="1"/>
          </p:cNvSpPr>
          <p:nvPr>
            <p:ph idx="1"/>
          </p:nvPr>
        </p:nvSpPr>
        <p:spPr/>
        <p:txBody>
          <a:bodyPr/>
          <a:lstStyle/>
          <a:p>
            <a:r>
              <a:rPr lang="en-US" dirty="0"/>
              <a:t>Regarding Supreme Court Justices, the selection process is set in s.27 Constitutional Reform Act 2005.</a:t>
            </a:r>
          </a:p>
          <a:p>
            <a:r>
              <a:rPr lang="en-US" dirty="0"/>
              <a:t>Formally, the decision is made by the monarch on the recommendation of the Prime Minister. However, in practice the decision is made by the Supreme Court Selection Committee and the Lord Chancellor.</a:t>
            </a:r>
          </a:p>
          <a:p>
            <a:r>
              <a:rPr lang="en-US" dirty="0"/>
              <a:t>A selection committee is always appointed where there is a vacancy in the Supreme Court.</a:t>
            </a:r>
          </a:p>
        </p:txBody>
      </p:sp>
    </p:spTree>
    <p:extLst>
      <p:ext uri="{BB962C8B-B14F-4D97-AF65-F5344CB8AC3E}">
        <p14:creationId xmlns:p14="http://schemas.microsoft.com/office/powerpoint/2010/main" val="4151074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E25A-D5A8-1BAD-C288-04FC79C31885}"/>
              </a:ext>
            </a:extLst>
          </p:cNvPr>
          <p:cNvSpPr>
            <a:spLocks noGrp="1"/>
          </p:cNvSpPr>
          <p:nvPr>
            <p:ph type="title"/>
          </p:nvPr>
        </p:nvSpPr>
        <p:spPr>
          <a:xfrm>
            <a:off x="4931049" y="1255781"/>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38BAA170-3356-E6DF-EEDD-6530EDCE6312}"/>
              </a:ext>
            </a:extLst>
          </p:cNvPr>
          <p:cNvSpPr>
            <a:spLocks noGrp="1"/>
          </p:cNvSpPr>
          <p:nvPr>
            <p:ph idx="1"/>
          </p:nvPr>
        </p:nvSpPr>
        <p:spPr/>
        <p:txBody>
          <a:bodyPr/>
          <a:lstStyle/>
          <a:p>
            <a:r>
              <a:rPr lang="en-US" dirty="0"/>
              <a:t>Different types of cases have different types of case names. </a:t>
            </a:r>
          </a:p>
          <a:p>
            <a:r>
              <a:rPr lang="en-US" dirty="0"/>
              <a:t>There are different forms of citations of cases, depending on the law reports used with neutral citations being available online.</a:t>
            </a:r>
          </a:p>
          <a:p>
            <a:r>
              <a:rPr lang="en-US" dirty="0"/>
              <a:t>The hierarchy of the courts determine which court is bound by precedent. The supreme court as the superior court establishes ratio decidendi which inferior courts must follow</a:t>
            </a:r>
          </a:p>
          <a:p>
            <a:r>
              <a:rPr lang="en-US" dirty="0"/>
              <a:t>Obiter dicta is words stated ‘by the way’, not forming the judge’s decision but are used by lawyers to persuade arguments in court.</a:t>
            </a:r>
          </a:p>
        </p:txBody>
      </p:sp>
    </p:spTree>
    <p:extLst>
      <p:ext uri="{BB962C8B-B14F-4D97-AF65-F5344CB8AC3E}">
        <p14:creationId xmlns:p14="http://schemas.microsoft.com/office/powerpoint/2010/main" val="14360708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0F501-73DC-B9FB-AF63-59003CBE61D9}"/>
              </a:ext>
            </a:extLst>
          </p:cNvPr>
          <p:cNvSpPr>
            <a:spLocks noGrp="1"/>
          </p:cNvSpPr>
          <p:nvPr>
            <p:ph type="title"/>
          </p:nvPr>
        </p:nvSpPr>
        <p:spPr>
          <a:xfrm>
            <a:off x="4776670" y="1243906"/>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E32D62AF-1DE3-69A6-B84C-5A70DEAFAE40}"/>
              </a:ext>
            </a:extLst>
          </p:cNvPr>
          <p:cNvSpPr>
            <a:spLocks noGrp="1"/>
          </p:cNvSpPr>
          <p:nvPr>
            <p:ph idx="1"/>
          </p:nvPr>
        </p:nvSpPr>
        <p:spPr/>
        <p:txBody>
          <a:bodyPr>
            <a:normAutofit fontScale="85000" lnSpcReduction="10000"/>
          </a:bodyPr>
          <a:lstStyle/>
          <a:p>
            <a:r>
              <a:rPr lang="en-US" dirty="0"/>
              <a:t>Cases may be distinguished where the facts of the case are significantly different to previous precedents.</a:t>
            </a:r>
          </a:p>
          <a:p>
            <a:r>
              <a:rPr lang="en-US" dirty="0"/>
              <a:t>A court may overrule a case where the precedent is said to be ‘bad law’</a:t>
            </a:r>
          </a:p>
          <a:p>
            <a:r>
              <a:rPr lang="en-US" dirty="0"/>
              <a:t>Where a court is in favour of an appellant, they are said to be reversing the lower court’s decision and where they dismiss an appeal, they are said to be upholding the previous decision.</a:t>
            </a:r>
          </a:p>
          <a:p>
            <a:r>
              <a:rPr lang="en-US" dirty="0"/>
              <a:t>Statutory interpretation is used by judges to interpret ambiguous statute. These include the literal rule, golden rule, mischief rule and the purposive approach.</a:t>
            </a:r>
          </a:p>
          <a:p>
            <a:r>
              <a:rPr lang="en-US" dirty="0"/>
              <a:t>Judicial independence, impartiality and diversity is an important aspect of the constitution.</a:t>
            </a:r>
          </a:p>
          <a:p>
            <a:r>
              <a:rPr lang="en-US" dirty="0"/>
              <a:t>The appointment of judges is carried out by the Judicial Appointments Commission.</a:t>
            </a:r>
          </a:p>
        </p:txBody>
      </p:sp>
    </p:spTree>
    <p:extLst>
      <p:ext uri="{BB962C8B-B14F-4D97-AF65-F5344CB8AC3E}">
        <p14:creationId xmlns:p14="http://schemas.microsoft.com/office/powerpoint/2010/main" val="16581145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5436</TotalTime>
  <Words>3438</Words>
  <Application>Microsoft Macintosh PowerPoint</Application>
  <PresentationFormat>Widescreen</PresentationFormat>
  <Paragraphs>180</Paragraphs>
  <Slides>36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Gill Sans MT</vt:lpstr>
      <vt:lpstr>Gallery</vt:lpstr>
      <vt:lpstr>Judicial power and case law</vt:lpstr>
      <vt:lpstr>Learning outcomes</vt:lpstr>
      <vt:lpstr>Basic concepts of case law</vt:lpstr>
      <vt:lpstr>Case names – civil</vt:lpstr>
      <vt:lpstr>Case names - criminal </vt:lpstr>
      <vt:lpstr>Conjoined cases</vt:lpstr>
      <vt:lpstr>Judicial review cases</vt:lpstr>
      <vt:lpstr>Citations of cases</vt:lpstr>
      <vt:lpstr>Citations of cases</vt:lpstr>
      <vt:lpstr>Types of criminal offences</vt:lpstr>
      <vt:lpstr>the HIERARCHY OF THE COURTS</vt:lpstr>
      <vt:lpstr>The courts</vt:lpstr>
      <vt:lpstr>The courts</vt:lpstr>
      <vt:lpstr>The courts</vt:lpstr>
      <vt:lpstr>The courts </vt:lpstr>
      <vt:lpstr>The courts</vt:lpstr>
      <vt:lpstr>The courts</vt:lpstr>
      <vt:lpstr>The courts</vt:lpstr>
      <vt:lpstr>The courts</vt:lpstr>
      <vt:lpstr>The courts</vt:lpstr>
      <vt:lpstr>The courts</vt:lpstr>
      <vt:lpstr>Ratio decidendi</vt:lpstr>
      <vt:lpstr>Obiter dicta</vt:lpstr>
      <vt:lpstr>Key terminology relating to the doctrine of precedence</vt:lpstr>
      <vt:lpstr>Key terminology relating to the doctrine of precedence</vt:lpstr>
      <vt:lpstr>Statutory interpretation </vt:lpstr>
      <vt:lpstr>The literal rule</vt:lpstr>
      <vt:lpstr>The golden rule</vt:lpstr>
      <vt:lpstr>The mischief rule</vt:lpstr>
      <vt:lpstr>The purposive approach</vt:lpstr>
      <vt:lpstr>Judicial diversity </vt:lpstr>
      <vt:lpstr>Judicial diversity</vt:lpstr>
      <vt:lpstr>Judicial appointments</vt:lpstr>
      <vt:lpstr>Judicial appointments</vt:lpstr>
      <vt:lpstr>Summary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power and case law</dc:title>
  <dc:creator>HUGHES L. (1910033)</dc:creator>
  <cp:lastModifiedBy>HUGHES L. (1910033)</cp:lastModifiedBy>
  <cp:revision>222</cp:revision>
  <dcterms:created xsi:type="dcterms:W3CDTF">2022-11-23T18:09:31Z</dcterms:created>
  <dcterms:modified xsi:type="dcterms:W3CDTF">2023-02-20T09:22:53Z</dcterms:modified>
</cp:coreProperties>
</file>