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364" r:id="rId2"/>
    <p:sldId id="383" r:id="rId3"/>
    <p:sldId id="387" r:id="rId4"/>
    <p:sldId id="394" r:id="rId5"/>
    <p:sldId id="395" r:id="rId6"/>
    <p:sldId id="396"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3348F0-CEDC-4167-947B-185CB0CC1ADF}" v="784" dt="2026-03-23T00:22:54.6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08"/>
    <p:restoredTop sz="94689"/>
  </p:normalViewPr>
  <p:slideViewPr>
    <p:cSldViewPr snapToGrid="0" showGuides="1">
      <p:cViewPr varScale="1">
        <p:scale>
          <a:sx n="63" d="100"/>
          <a:sy n="63" d="100"/>
        </p:scale>
        <p:origin x="780" y="2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Gómez" userId="fc3c742b8d3509ad" providerId="LiveId" clId="{67528520-FD41-4EA7-B1BB-9D58E072D71A}"/>
    <pc:docChg chg="custSel delSld modSld">
      <pc:chgData name="Jessica Gómez" userId="fc3c742b8d3509ad" providerId="LiveId" clId="{67528520-FD41-4EA7-B1BB-9D58E072D71A}" dt="2026-03-23T00:24:00.832" v="1495" actId="14100"/>
      <pc:docMkLst>
        <pc:docMk/>
      </pc:docMkLst>
      <pc:sldChg chg="modSp mod">
        <pc:chgData name="Jessica Gómez" userId="fc3c742b8d3509ad" providerId="LiveId" clId="{67528520-FD41-4EA7-B1BB-9D58E072D71A}" dt="2026-03-12T09:34:15.268" v="73" actId="20577"/>
        <pc:sldMkLst>
          <pc:docMk/>
          <pc:sldMk cId="0" sldId="364"/>
        </pc:sldMkLst>
        <pc:spChg chg="mod">
          <ac:chgData name="Jessica Gómez" userId="fc3c742b8d3509ad" providerId="LiveId" clId="{67528520-FD41-4EA7-B1BB-9D58E072D71A}" dt="2026-03-12T09:34:15.268" v="73" actId="20577"/>
          <ac:spMkLst>
            <pc:docMk/>
            <pc:sldMk cId="0" sldId="364"/>
            <ac:spMk id="6148" creationId="{CE5AE962-C88D-3F0C-B15E-30348E09C8AE}"/>
          </ac:spMkLst>
        </pc:spChg>
      </pc:sldChg>
      <pc:sldChg chg="modSp mod">
        <pc:chgData name="Jessica Gómez" userId="fc3c742b8d3509ad" providerId="LiveId" clId="{67528520-FD41-4EA7-B1BB-9D58E072D71A}" dt="2026-03-12T09:52:36.318" v="436" actId="20577"/>
        <pc:sldMkLst>
          <pc:docMk/>
          <pc:sldMk cId="1287151132" sldId="383"/>
        </pc:sldMkLst>
        <pc:spChg chg="mod">
          <ac:chgData name="Jessica Gómez" userId="fc3c742b8d3509ad" providerId="LiveId" clId="{67528520-FD41-4EA7-B1BB-9D58E072D71A}" dt="2026-03-12T09:52:36.318" v="436" actId="20577"/>
          <ac:spMkLst>
            <pc:docMk/>
            <pc:sldMk cId="1287151132" sldId="383"/>
            <ac:spMk id="3" creationId="{327D09FF-04AE-863D-9637-E0C72C8D8B8E}"/>
          </ac:spMkLst>
        </pc:spChg>
      </pc:sldChg>
      <pc:sldChg chg="modSp mod">
        <pc:chgData name="Jessica Gómez" userId="fc3c742b8d3509ad" providerId="LiveId" clId="{67528520-FD41-4EA7-B1BB-9D58E072D71A}" dt="2026-03-12T09:45:53.366" v="308" actId="14100"/>
        <pc:sldMkLst>
          <pc:docMk/>
          <pc:sldMk cId="0" sldId="387"/>
        </pc:sldMkLst>
        <pc:spChg chg="mod">
          <ac:chgData name="Jessica Gómez" userId="fc3c742b8d3509ad" providerId="LiveId" clId="{67528520-FD41-4EA7-B1BB-9D58E072D71A}" dt="2026-03-12T09:45:53.366" v="308" actId="14100"/>
          <ac:spMkLst>
            <pc:docMk/>
            <pc:sldMk cId="0" sldId="387"/>
            <ac:spMk id="2" creationId="{A2FCF950-4012-15F0-B279-1361A6BD7D3F}"/>
          </ac:spMkLst>
        </pc:spChg>
      </pc:sldChg>
      <pc:sldChg chg="delSp modSp mod">
        <pc:chgData name="Jessica Gómez" userId="fc3c742b8d3509ad" providerId="LiveId" clId="{67528520-FD41-4EA7-B1BB-9D58E072D71A}" dt="2026-03-22T22:26:15.921" v="1184" actId="255"/>
        <pc:sldMkLst>
          <pc:docMk/>
          <pc:sldMk cId="0" sldId="394"/>
        </pc:sldMkLst>
        <pc:spChg chg="del mod">
          <ac:chgData name="Jessica Gómez" userId="fc3c742b8d3509ad" providerId="LiveId" clId="{67528520-FD41-4EA7-B1BB-9D58E072D71A}" dt="2026-03-22T22:04:18.545" v="623" actId="478"/>
          <ac:spMkLst>
            <pc:docMk/>
            <pc:sldMk cId="0" sldId="394"/>
            <ac:spMk id="5" creationId="{028FA0CD-6774-EDEB-7901-7CC84D67FB82}"/>
          </ac:spMkLst>
        </pc:spChg>
        <pc:spChg chg="mod">
          <ac:chgData name="Jessica Gómez" userId="fc3c742b8d3509ad" providerId="LiveId" clId="{67528520-FD41-4EA7-B1BB-9D58E072D71A}" dt="2026-03-22T22:11:27.883" v="706" actId="1076"/>
          <ac:spMkLst>
            <pc:docMk/>
            <pc:sldMk cId="0" sldId="394"/>
            <ac:spMk id="9218" creationId="{1C5FB738-49DC-34AE-A0B2-E0926CAB7A9B}"/>
          </ac:spMkLst>
        </pc:spChg>
        <pc:spChg chg="mod">
          <ac:chgData name="Jessica Gómez" userId="fc3c742b8d3509ad" providerId="LiveId" clId="{67528520-FD41-4EA7-B1BB-9D58E072D71A}" dt="2026-03-22T22:26:15.921" v="1184" actId="255"/>
          <ac:spMkLst>
            <pc:docMk/>
            <pc:sldMk cId="0" sldId="394"/>
            <ac:spMk id="19459" creationId="{374D29ED-FE9A-FC14-7792-1D4FB90B404A}"/>
          </ac:spMkLst>
        </pc:spChg>
      </pc:sldChg>
      <pc:sldChg chg="modSp mod">
        <pc:chgData name="Jessica Gómez" userId="fc3c742b8d3509ad" providerId="LiveId" clId="{67528520-FD41-4EA7-B1BB-9D58E072D71A}" dt="2026-03-23T00:24:00.832" v="1495" actId="14100"/>
        <pc:sldMkLst>
          <pc:docMk/>
          <pc:sldMk cId="0" sldId="395"/>
        </pc:sldMkLst>
        <pc:spChg chg="mod">
          <ac:chgData name="Jessica Gómez" userId="fc3c742b8d3509ad" providerId="LiveId" clId="{67528520-FD41-4EA7-B1BB-9D58E072D71A}" dt="2026-03-23T00:22:54.629" v="1491" actId="14100"/>
          <ac:spMkLst>
            <pc:docMk/>
            <pc:sldMk cId="0" sldId="395"/>
            <ac:spMk id="2" creationId="{1FE8F138-5F23-B989-7BFD-71F5C33065F6}"/>
          </ac:spMkLst>
        </pc:spChg>
        <pc:spChg chg="mod">
          <ac:chgData name="Jessica Gómez" userId="fc3c742b8d3509ad" providerId="LiveId" clId="{67528520-FD41-4EA7-B1BB-9D58E072D71A}" dt="2026-03-23T00:24:00.832" v="1495" actId="14100"/>
          <ac:spMkLst>
            <pc:docMk/>
            <pc:sldMk cId="0" sldId="395"/>
            <ac:spMk id="10" creationId="{E32E3400-4CF7-D76F-91E6-1E97593C4D9A}"/>
          </ac:spMkLst>
        </pc:spChg>
      </pc:sldChg>
      <pc:sldChg chg="modSp mod">
        <pc:chgData name="Jessica Gómez" userId="fc3c742b8d3509ad" providerId="LiveId" clId="{67528520-FD41-4EA7-B1BB-9D58E072D71A}" dt="2026-03-22T23:35:57.484" v="1404" actId="20577"/>
        <pc:sldMkLst>
          <pc:docMk/>
          <pc:sldMk cId="1663974967" sldId="396"/>
        </pc:sldMkLst>
        <pc:spChg chg="mod">
          <ac:chgData name="Jessica Gómez" userId="fc3c742b8d3509ad" providerId="LiveId" clId="{67528520-FD41-4EA7-B1BB-9D58E072D71A}" dt="2026-03-22T23:35:57.484" v="1404" actId="20577"/>
          <ac:spMkLst>
            <pc:docMk/>
            <pc:sldMk cId="1663974967" sldId="396"/>
            <ac:spMk id="3" creationId="{857BFAFA-1A27-74B0-A7A9-13BBFEBEE86C}"/>
          </ac:spMkLst>
        </pc:spChg>
      </pc:sldChg>
      <pc:sldChg chg="modSp">
        <pc:chgData name="Jessica Gómez" userId="fc3c742b8d3509ad" providerId="LiveId" clId="{67528520-FD41-4EA7-B1BB-9D58E072D71A}" dt="2026-03-22T23:12:48.946" v="1195" actId="5793"/>
        <pc:sldMkLst>
          <pc:docMk/>
          <pc:sldMk cId="0" sldId="398"/>
        </pc:sldMkLst>
        <pc:spChg chg="mod">
          <ac:chgData name="Jessica Gómez" userId="fc3c742b8d3509ad" providerId="LiveId" clId="{67528520-FD41-4EA7-B1BB-9D58E072D71A}" dt="2026-03-22T23:12:48.946" v="1195" actId="5793"/>
          <ac:spMkLst>
            <pc:docMk/>
            <pc:sldMk cId="0" sldId="398"/>
            <ac:spMk id="12291" creationId="{DA8DF68F-34C4-285F-B4A1-B6E08AE08A8B}"/>
          </ac:spMkLst>
        </pc:spChg>
      </pc:sldChg>
      <pc:sldChg chg="modSp mod">
        <pc:chgData name="Jessica Gómez" userId="fc3c742b8d3509ad" providerId="LiveId" clId="{67528520-FD41-4EA7-B1BB-9D58E072D71A}" dt="2026-03-12T09:48:12.974" v="310" actId="20577"/>
        <pc:sldMkLst>
          <pc:docMk/>
          <pc:sldMk cId="0" sldId="399"/>
        </pc:sldMkLst>
        <pc:spChg chg="mod">
          <ac:chgData name="Jessica Gómez" userId="fc3c742b8d3509ad" providerId="LiveId" clId="{67528520-FD41-4EA7-B1BB-9D58E072D71A}" dt="2026-03-12T09:48:12.974" v="310" actId="20577"/>
          <ac:spMkLst>
            <pc:docMk/>
            <pc:sldMk cId="0" sldId="399"/>
            <ac:spMk id="12291" creationId="{DA8DF68F-34C4-285F-B4A1-B6E08AE08A8B}"/>
          </ac:spMkLst>
        </pc:spChg>
      </pc:sldChg>
      <pc:sldChg chg="modSp mod">
        <pc:chgData name="Jessica Gómez" userId="fc3c742b8d3509ad" providerId="LiveId" clId="{67528520-FD41-4EA7-B1BB-9D58E072D71A}" dt="2026-03-23T00:21:00.421" v="1482" actId="14100"/>
        <pc:sldMkLst>
          <pc:docMk/>
          <pc:sldMk cId="1557286457" sldId="402"/>
        </pc:sldMkLst>
        <pc:spChg chg="mod">
          <ac:chgData name="Jessica Gómez" userId="fc3c742b8d3509ad" providerId="LiveId" clId="{67528520-FD41-4EA7-B1BB-9D58E072D71A}" dt="2026-03-23T00:21:00.421" v="1482" actId="14100"/>
          <ac:spMkLst>
            <pc:docMk/>
            <pc:sldMk cId="1557286457" sldId="402"/>
            <ac:spMk id="2" creationId="{C2E158EF-D71F-2BDF-B057-3B59AB77B65C}"/>
          </ac:spMkLst>
        </pc:spChg>
        <pc:spChg chg="mod">
          <ac:chgData name="Jessica Gómez" userId="fc3c742b8d3509ad" providerId="LiveId" clId="{67528520-FD41-4EA7-B1BB-9D58E072D71A}" dt="2026-03-23T00:20:28.399" v="1480" actId="14100"/>
          <ac:spMkLst>
            <pc:docMk/>
            <pc:sldMk cId="1557286457" sldId="402"/>
            <ac:spMk id="3" creationId="{D269A12E-089F-65A6-1AAB-F01DB5F08F07}"/>
          </ac:spMkLst>
        </pc:spChg>
        <pc:picChg chg="mod">
          <ac:chgData name="Jessica Gómez" userId="fc3c742b8d3509ad" providerId="LiveId" clId="{67528520-FD41-4EA7-B1BB-9D58E072D71A}" dt="2026-03-23T00:15:48.192" v="1477" actId="1076"/>
          <ac:picMkLst>
            <pc:docMk/>
            <pc:sldMk cId="1557286457" sldId="402"/>
            <ac:picMk id="5122" creationId="{1F935378-0E84-B2DD-4F1C-58ECBA2912B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B968BE-5EFA-4C72-BF96-B1651FFB4830}" type="datetimeFigureOut">
              <a:rPr lang="en-US" smtClean="0"/>
              <a:t>3/22/2026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E59BB5-ADAA-4AA6-A4E9-8F4A45A07057}" type="slidenum">
              <a:rPr lang="en-US" smtClean="0"/>
              <a:t>‹#›</a:t>
            </a:fld>
            <a:endParaRPr lang="en-US"/>
          </a:p>
        </p:txBody>
      </p:sp>
    </p:spTree>
    <p:extLst>
      <p:ext uri="{BB962C8B-B14F-4D97-AF65-F5344CB8AC3E}">
        <p14:creationId xmlns:p14="http://schemas.microsoft.com/office/powerpoint/2010/main" val="2825750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E59BB5-ADAA-4AA6-A4E9-8F4A45A07057}" type="slidenum">
              <a:rPr lang="en-US" smtClean="0"/>
              <a:t>2</a:t>
            </a:fld>
            <a:endParaRPr lang="en-US"/>
          </a:p>
        </p:txBody>
      </p:sp>
    </p:spTree>
    <p:extLst>
      <p:ext uri="{BB962C8B-B14F-4D97-AF65-F5344CB8AC3E}">
        <p14:creationId xmlns:p14="http://schemas.microsoft.com/office/powerpoint/2010/main" val="1000797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I am a Care Assistant and my name is [Your Name]. I am grateful to have talked to you today.</a:t>
            </a:r>
          </a:p>
          <a:p>
            <a:endParaRPr lang="en-US" dirty="0"/>
          </a:p>
          <a:p>
            <a:r>
              <a:rPr lang="en-US" dirty="0"/>
              <a:t>The personal skill that I have decided to work on is Working in Teams. I selected it since I use it on a daily basis in my professional practice, and it is a vital practice in health and social care.</a:t>
            </a:r>
          </a:p>
          <a:p>
            <a:endParaRPr lang="en-US" dirty="0"/>
          </a:p>
          <a:p>
            <a:r>
              <a:rPr lang="en-US" dirty="0"/>
              <a:t>During this presentation, I will initially give a definition of what working in teams entails as well as why it is so essential in ensuring safe and effective care. Second, I will examine one of the models that are relevant and which can assist us to understand the development of teams. Third, I will give a practical example of my personal experience as a Care Assistant to demonstrate how teamwork can be applicable in an actual situation. Lastly, I will look back into the way this skill can help me in achieving my future career objectives and employability.</a:t>
            </a:r>
          </a:p>
          <a:p>
            <a:endParaRPr lang="en-US" dirty="0"/>
          </a:p>
          <a:p>
            <a:r>
              <a:rPr lang="en-US" dirty="0"/>
              <a:t>It is best to start with the idea of what it means to work in teams.</a:t>
            </a:r>
          </a:p>
        </p:txBody>
      </p:sp>
      <p:sp>
        <p:nvSpPr>
          <p:cNvPr id="4" name="Slide Number Placeholder 3"/>
          <p:cNvSpPr>
            <a:spLocks noGrp="1"/>
          </p:cNvSpPr>
          <p:nvPr>
            <p:ph type="sldNum" sz="quarter" idx="5"/>
          </p:nvPr>
        </p:nvSpPr>
        <p:spPr/>
        <p:txBody>
          <a:bodyPr/>
          <a:lstStyle/>
          <a:p>
            <a:fld id="{65E59BB5-ADAA-4AA6-A4E9-8F4A45A07057}" type="slidenum">
              <a:rPr lang="en-US" smtClean="0"/>
              <a:t>3</a:t>
            </a:fld>
            <a:endParaRPr lang="en-US"/>
          </a:p>
        </p:txBody>
      </p:sp>
    </p:spTree>
    <p:extLst>
      <p:ext uri="{BB962C8B-B14F-4D97-AF65-F5344CB8AC3E}">
        <p14:creationId xmlns:p14="http://schemas.microsoft.com/office/powerpoint/2010/main" val="34105675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Then, what would be the definition of working in teams? The easiest way to define it is a collection of individuals having skills of different kinds in order to accomplish a common purpose. In health and social care, that is always the optimal outcome on the person we are assisting. According to Carroll et al. (2024), the connection between nurses and care assistants is the ideal example of such cooperation.</a:t>
            </a:r>
          </a:p>
          <a:p>
            <a:endParaRPr lang="en-US" dirty="0"/>
          </a:p>
          <a:p>
            <a:r>
              <a:rPr lang="en-US" dirty="0"/>
              <a:t>Practically, this will entail good communication, proper dissemination of information during handovers, accommodating colleagues during peak periods and relying on each other as a team and appreciating the individual role of each team member. According to Smith et al. (2018), effective teams need this respect.</a:t>
            </a:r>
          </a:p>
          <a:p>
            <a:endParaRPr lang="en-US" dirty="0"/>
          </a:p>
          <a:p>
            <a:r>
              <a:rPr lang="en-US" dirty="0"/>
              <a:t>This skill has been acquired by me in the course of my daily working experience as a Care Assistant, who is cooperating with nurses, members of the family, and other assistive personnel. As McCray et al. (2016) point out, such form of collaborative work on a daily basis creates team resilience, which is precisely what I feel in my position.</a:t>
            </a:r>
          </a:p>
        </p:txBody>
      </p:sp>
      <p:sp>
        <p:nvSpPr>
          <p:cNvPr id="4" name="Slide Number Placeholder 3"/>
          <p:cNvSpPr>
            <a:spLocks noGrp="1"/>
          </p:cNvSpPr>
          <p:nvPr>
            <p:ph type="sldNum" sz="quarter" idx="5"/>
          </p:nvPr>
        </p:nvSpPr>
        <p:spPr/>
        <p:txBody>
          <a:bodyPr/>
          <a:lstStyle/>
          <a:p>
            <a:fld id="{65E59BB5-ADAA-4AA6-A4E9-8F4A45A07057}" type="slidenum">
              <a:rPr lang="en-US" smtClean="0"/>
              <a:t>4</a:t>
            </a:fld>
            <a:endParaRPr lang="en-US"/>
          </a:p>
        </p:txBody>
      </p:sp>
    </p:spTree>
    <p:extLst>
      <p:ext uri="{BB962C8B-B14F-4D97-AF65-F5344CB8AC3E}">
        <p14:creationId xmlns:p14="http://schemas.microsoft.com/office/powerpoint/2010/main" val="870886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I would like to tell you why this skill is necessary. As demonstrated by Carroll et al. (2024), close working between care assistants and nurses is essential to provide high-quality care in a seamless manner. Patients become safer when such a connection performs well.</a:t>
            </a:r>
          </a:p>
          <a:p>
            <a:endParaRPr lang="en-US" dirty="0"/>
          </a:p>
          <a:p>
            <a:r>
              <a:rPr lang="en-US" dirty="0"/>
              <a:t>Continuity is also guaranteed through effective teamwork. As Smith et al. (2018) remark, in case of effective communication between teams, crucial information does not get lost without transfer, which minimizes the risk of medication mistakes.</a:t>
            </a:r>
          </a:p>
          <a:p>
            <a:endParaRPr lang="en-US" dirty="0"/>
          </a:p>
          <a:p>
            <a:r>
              <a:rPr lang="en-US" dirty="0"/>
              <a:t>To service users, good teamwork implies holistic care, which satisfies all the needs of service users. In the case of staff, it is less stressful to work on a supportive team and more rewarding. McCray et al. (2016) explain the importance of developing resilience in teams to enable the staff to manage the stresses in their workplace.</a:t>
            </a:r>
          </a:p>
          <a:p>
            <a:endParaRPr lang="en-US" dirty="0"/>
          </a:p>
          <a:p>
            <a:r>
              <a:rPr lang="en-US" dirty="0"/>
              <a:t>Nevertheless, Zhou et al. (2022) caution that in the absence of teamwork, employees are likely to be isolated, burnout may occur, and the quality of care will decline. Teamwork then secures our patients and us as well.</a:t>
            </a:r>
          </a:p>
        </p:txBody>
      </p:sp>
      <p:sp>
        <p:nvSpPr>
          <p:cNvPr id="4" name="Slide Number Placeholder 3"/>
          <p:cNvSpPr>
            <a:spLocks noGrp="1"/>
          </p:cNvSpPr>
          <p:nvPr>
            <p:ph type="sldNum" sz="quarter" idx="5"/>
          </p:nvPr>
        </p:nvSpPr>
        <p:spPr/>
        <p:txBody>
          <a:bodyPr/>
          <a:lstStyle/>
          <a:p>
            <a:fld id="{65E59BB5-ADAA-4AA6-A4E9-8F4A45A07057}" type="slidenum">
              <a:rPr lang="en-US" smtClean="0"/>
              <a:t>5</a:t>
            </a:fld>
            <a:endParaRPr lang="en-US"/>
          </a:p>
        </p:txBody>
      </p:sp>
    </p:spTree>
    <p:extLst>
      <p:ext uri="{BB962C8B-B14F-4D97-AF65-F5344CB8AC3E}">
        <p14:creationId xmlns:p14="http://schemas.microsoft.com/office/powerpoint/2010/main" val="3439533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to see how to make teams effective we can consider the Stages of Group Development as provided by Tuckman. This model was recently used to investigate team dynamics by Zirar et al. (2025) and </a:t>
            </a:r>
            <a:r>
              <a:rPr lang="en-US" dirty="0" err="1"/>
              <a:t>Aggrawal</a:t>
            </a:r>
            <a:r>
              <a:rPr lang="en-US" dirty="0"/>
              <a:t> et al. (2024).</a:t>
            </a:r>
          </a:p>
          <a:p>
            <a:endParaRPr lang="en-US" dirty="0"/>
          </a:p>
          <a:p>
            <a:r>
              <a:rPr lang="en-US" dirty="0"/>
              <a:t>Tuckman proposed that there are four stages of teams. Then there is Forming, during which the team gathers, and each of them is polite but not clear on roles. Second comes Storming in which there is competition and conflict may ensue. This stage though uncomfortable, according to Zirar et al. (2025), is a normal stage.</a:t>
            </a:r>
          </a:p>
          <a:p>
            <a:endParaRPr lang="en-US" dirty="0"/>
          </a:p>
          <a:p>
            <a:r>
              <a:rPr lang="en-US" dirty="0"/>
              <a:t>The third is Norming where the team tries to solve the disagreements and come up with rules. Lastly, Performing is when they are transformed into a high-functioning team in which they are oriented towards achieving common objectives. As </a:t>
            </a:r>
            <a:r>
              <a:rPr lang="en-US" dirty="0" err="1"/>
              <a:t>Aggrawal</a:t>
            </a:r>
            <a:r>
              <a:rPr lang="en-US" dirty="0"/>
              <a:t> et al. (2024) note, the knowledge of such stages enables leaders to direct teams to resolve a conflict, and they can set clear rules on how to collaborate effectively.</a:t>
            </a:r>
          </a:p>
          <a:p>
            <a:endParaRPr lang="en-US" dirty="0"/>
          </a:p>
        </p:txBody>
      </p:sp>
      <p:sp>
        <p:nvSpPr>
          <p:cNvPr id="4" name="Slide Number Placeholder 3"/>
          <p:cNvSpPr>
            <a:spLocks noGrp="1"/>
          </p:cNvSpPr>
          <p:nvPr>
            <p:ph type="sldNum" sz="quarter" idx="5"/>
          </p:nvPr>
        </p:nvSpPr>
        <p:spPr/>
        <p:txBody>
          <a:bodyPr/>
          <a:lstStyle/>
          <a:p>
            <a:fld id="{65E59BB5-ADAA-4AA6-A4E9-8F4A45A07057}" type="slidenum">
              <a:rPr lang="en-US" smtClean="0"/>
              <a:t>6</a:t>
            </a:fld>
            <a:endParaRPr lang="en-US"/>
          </a:p>
        </p:txBody>
      </p:sp>
    </p:spTree>
    <p:extLst>
      <p:ext uri="{BB962C8B-B14F-4D97-AF65-F5344CB8AC3E}">
        <p14:creationId xmlns:p14="http://schemas.microsoft.com/office/powerpoint/2010/main" val="20416013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provide you with a real life scenario, I would like to use my experience as a Care Assistant in a care home.</a:t>
            </a:r>
          </a:p>
          <a:p>
            <a:endParaRPr lang="en-US" dirty="0"/>
          </a:p>
          <a:p>
            <a:r>
              <a:rPr lang="en-US" dirty="0"/>
              <a:t>I also observe that a resident named Mrs. Jones is normally an outgoing and energetic woman yet she has spent the last two days silent and unwilling to leave her bed. This is unlike her normal </a:t>
            </a:r>
            <a:r>
              <a:rPr lang="en-US" dirty="0" err="1"/>
              <a:t>behaviour</a:t>
            </a:r>
            <a:r>
              <a:rPr lang="en-US" dirty="0"/>
              <a:t>.</a:t>
            </a:r>
          </a:p>
          <a:p>
            <a:endParaRPr lang="en-US" dirty="0"/>
          </a:p>
          <a:p>
            <a:r>
              <a:rPr lang="en-US" dirty="0"/>
              <a:t>To begin with, I inform the nurse about my observations during handover. Carroll et al. (2024) provide more information about the fact that the care assistants possess exceptional information that is gained through close interaction with the residents, and it is important to exchange this information. The nurse examines her and notices that she has an infection in the urine and informs me of this.</a:t>
            </a:r>
          </a:p>
          <a:p>
            <a:endParaRPr lang="en-US" dirty="0"/>
          </a:p>
          <a:p>
            <a:r>
              <a:rPr lang="en-US" dirty="0"/>
              <a:t>The plan we come up with together. The GP is contacted by the nurse, and I observe fluids and offer comfort. McCray et al. (2016) speak about the development of resilience through such mutual support. Lastly, I maintain continuity by handing the following shift. The condition was not allowed to deteriorate by means of early treatment and Mrs. Jones felt safe and taken care of in general.</a:t>
            </a:r>
          </a:p>
          <a:p>
            <a:endParaRPr lang="en-US" dirty="0"/>
          </a:p>
        </p:txBody>
      </p:sp>
      <p:sp>
        <p:nvSpPr>
          <p:cNvPr id="4" name="Slide Number Placeholder 3"/>
          <p:cNvSpPr>
            <a:spLocks noGrp="1"/>
          </p:cNvSpPr>
          <p:nvPr>
            <p:ph type="sldNum" sz="quarter" idx="5"/>
          </p:nvPr>
        </p:nvSpPr>
        <p:spPr/>
        <p:txBody>
          <a:bodyPr/>
          <a:lstStyle/>
          <a:p>
            <a:fld id="{65E59BB5-ADAA-4AA6-A4E9-8F4A45A07057}" type="slidenum">
              <a:rPr lang="en-US" smtClean="0"/>
              <a:t>7</a:t>
            </a:fld>
            <a:endParaRPr lang="en-US"/>
          </a:p>
        </p:txBody>
      </p:sp>
    </p:spTree>
    <p:extLst>
      <p:ext uri="{BB962C8B-B14F-4D97-AF65-F5344CB8AC3E}">
        <p14:creationId xmlns:p14="http://schemas.microsoft.com/office/powerpoint/2010/main" val="12862746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see, but how does this skill help me in my future career? To begin with, it is core to my employability. As Smith et al. (2018) emphasize, employers are actively recruiting people who are able to operate in multi-disciplinary teams. Not only the members of senior roles contribute to the overall effectiveness of the team.</a:t>
            </a:r>
          </a:p>
          <a:p>
            <a:endParaRPr lang="en-US" dirty="0"/>
          </a:p>
          <a:p>
            <a:r>
              <a:rPr lang="en-US" dirty="0"/>
              <a:t>As an individual, I believe that I am a team player. I can be trusted, am easy to communicate with, and I encourage my teammates. McCray et al. (2016) talk about the fact that such mutual support creates robust teams.</a:t>
            </a:r>
          </a:p>
          <a:p>
            <a:endParaRPr lang="en-US" dirty="0"/>
          </a:p>
          <a:p>
            <a:r>
              <a:rPr lang="en-US" dirty="0"/>
              <a:t>But it is also something to develop. I will also be able to be more productive at the stage of storming that occurs when new comers were added to the team, and I have learned about Tuckman and his model via Zirar et al. (2025). Lastly, Zhou et al. (2022) do not forget to remind us that teamwork is a means of resilience that will enable me to maintain my long-term career by avoiding burnout and stress.</a:t>
            </a:r>
          </a:p>
        </p:txBody>
      </p:sp>
      <p:sp>
        <p:nvSpPr>
          <p:cNvPr id="4" name="Slide Number Placeholder 3"/>
          <p:cNvSpPr>
            <a:spLocks noGrp="1"/>
          </p:cNvSpPr>
          <p:nvPr>
            <p:ph type="sldNum" sz="quarter" idx="5"/>
          </p:nvPr>
        </p:nvSpPr>
        <p:spPr/>
        <p:txBody>
          <a:bodyPr/>
          <a:lstStyle/>
          <a:p>
            <a:fld id="{65E59BB5-ADAA-4AA6-A4E9-8F4A45A07057}" type="slidenum">
              <a:rPr lang="en-US" smtClean="0"/>
              <a:t>8</a:t>
            </a:fld>
            <a:endParaRPr lang="en-US"/>
          </a:p>
        </p:txBody>
      </p:sp>
    </p:spTree>
    <p:extLst>
      <p:ext uri="{BB962C8B-B14F-4D97-AF65-F5344CB8AC3E}">
        <p14:creationId xmlns:p14="http://schemas.microsoft.com/office/powerpoint/2010/main" val="10216017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teamwork is much more than mere getting along with people. It is one of the core competencies of providing safe, effective, and person-</a:t>
            </a:r>
            <a:r>
              <a:rPr lang="en-US" dirty="0" err="1"/>
              <a:t>centred</a:t>
            </a:r>
            <a:r>
              <a:rPr lang="en-US" dirty="0"/>
              <a:t> care. Both Carroll et al. (2024) and Smith et al. (2018) claim that quality care is focused on teamwork.</a:t>
            </a:r>
          </a:p>
          <a:p>
            <a:endParaRPr lang="en-US" dirty="0"/>
          </a:p>
          <a:p>
            <a:r>
              <a:rPr lang="en-US" dirty="0"/>
              <a:t>The model presented by Tuckman, that Zirar et al. (2025) and </a:t>
            </a:r>
            <a:r>
              <a:rPr lang="en-US" dirty="0" err="1"/>
              <a:t>Aggrawal</a:t>
            </a:r>
            <a:r>
              <a:rPr lang="en-US" dirty="0"/>
              <a:t> et al. (2024) research, allows us to realize that teams go through stages and this information is what makes us more tolerant towards our colleagues.</a:t>
            </a:r>
          </a:p>
          <a:p>
            <a:endParaRPr lang="en-US" dirty="0"/>
          </a:p>
          <a:p>
            <a:r>
              <a:rPr lang="en-US" dirty="0"/>
              <a:t>As was demonstrated in my case concerning Mrs. Jones, teamwork directly and positively affects service user wellbeing. Being a good team player we encourage our colleagues, take care of our wellbeing, and guarantee the most promising results in the people that we care about. Thank you for listening.</a:t>
            </a:r>
          </a:p>
        </p:txBody>
      </p:sp>
      <p:sp>
        <p:nvSpPr>
          <p:cNvPr id="4" name="Slide Number Placeholder 3"/>
          <p:cNvSpPr>
            <a:spLocks noGrp="1"/>
          </p:cNvSpPr>
          <p:nvPr>
            <p:ph type="sldNum" sz="quarter" idx="5"/>
          </p:nvPr>
        </p:nvSpPr>
        <p:spPr/>
        <p:txBody>
          <a:bodyPr/>
          <a:lstStyle/>
          <a:p>
            <a:fld id="{65E59BB5-ADAA-4AA6-A4E9-8F4A45A07057}" type="slidenum">
              <a:rPr lang="en-US" smtClean="0"/>
              <a:t>9</a:t>
            </a:fld>
            <a:endParaRPr lang="en-US"/>
          </a:p>
        </p:txBody>
      </p:sp>
    </p:spTree>
    <p:extLst>
      <p:ext uri="{BB962C8B-B14F-4D97-AF65-F5344CB8AC3E}">
        <p14:creationId xmlns:p14="http://schemas.microsoft.com/office/powerpoint/2010/main" val="17232632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22/03/2026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22/03/2026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22/03/2026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22/03/2026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22/03/2026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22/03/2026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22/03/2026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22/03/2026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22/03/2026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22/03/2026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22/03/2026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22/03/2026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Jessica Maribel Gomez Nivelo</a:t>
            </a:r>
          </a:p>
          <a:p>
            <a:r>
              <a:rPr lang="en-GB" altLang="en-US" u="sng" dirty="0"/>
              <a:t>Student ID: 2428006</a:t>
            </a:r>
            <a:endParaRPr lang="en-GB" altLang="en-US" b="1" i="1" dirty="0"/>
          </a:p>
          <a:p>
            <a:r>
              <a:rPr lang="en-GB" altLang="en-US" u="sng" dirty="0"/>
              <a:t>Lecturer’s Name</a:t>
            </a:r>
            <a:r>
              <a:rPr lang="en-GB" altLang="en-US" b="1" i="1" dirty="0"/>
              <a:t>: Odette Jack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US" dirty="0"/>
              <a:t>I confirm that I have not used Artificial Intelligence (AI) to assist in the preparation of this presentation. All content has been researched using academic and professional sources in my own work.</a:t>
            </a:r>
            <a:endParaRPr lang="en-GB"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4800" b="1" dirty="0"/>
              <a:t>INTRODUCTION</a:t>
            </a:r>
            <a:endParaRPr lang="en-US" altLang="en-US" sz="80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22/03/2026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718458" y="1470818"/>
            <a:ext cx="7609113" cy="3916363"/>
          </a:xfrm>
        </p:spPr>
        <p:txBody>
          <a:bodyPr/>
          <a:lstStyle/>
          <a:p>
            <a:pPr marL="0" indent="0">
              <a:buNone/>
            </a:pPr>
            <a:endParaRPr lang="en-US" sz="2000" dirty="0"/>
          </a:p>
          <a:p>
            <a:pPr marL="0" indent="0">
              <a:buNone/>
            </a:pPr>
            <a:r>
              <a:rPr lang="en-US" sz="2000" b="1" dirty="0"/>
              <a:t>  Presentation Objectives:</a:t>
            </a:r>
            <a:endParaRPr lang="en-US" sz="2000" dirty="0"/>
          </a:p>
          <a:p>
            <a:r>
              <a:rPr lang="en-US" sz="2000" dirty="0"/>
              <a:t>I will introduce my chosen skill: </a:t>
            </a:r>
            <a:r>
              <a:rPr lang="en-US" sz="2000" b="1" dirty="0"/>
              <a:t>Working in Teams</a:t>
            </a:r>
            <a:endParaRPr lang="en-US" sz="2000" dirty="0"/>
          </a:p>
          <a:p>
            <a:r>
              <a:rPr lang="en-US" sz="2000" dirty="0"/>
              <a:t>I will explain why this skill is important in health and social care</a:t>
            </a:r>
          </a:p>
          <a:p>
            <a:r>
              <a:rPr lang="en-US" sz="2000" dirty="0"/>
              <a:t>I will explore a relevant model or framework linked to teamwork</a:t>
            </a:r>
          </a:p>
          <a:p>
            <a:r>
              <a:rPr lang="en-US" sz="2000" dirty="0"/>
              <a:t>I will provide a practical example of applying this skill in a real care setting</a:t>
            </a:r>
          </a:p>
          <a:p>
            <a:r>
              <a:rPr lang="en-US" sz="2000" dirty="0"/>
              <a:t>I will reflect on how this skill supports my future career and employability</a:t>
            </a:r>
          </a:p>
          <a:p>
            <a:pPr>
              <a:defRPr/>
            </a:pPr>
            <a:endParaRPr lang="en-GB" sz="1050" dirty="0"/>
          </a:p>
        </p:txBody>
      </p:sp>
      <p:pic>
        <p:nvPicPr>
          <p:cNvPr id="1026" name="Picture 2" descr="Establishing High-Performing Teams: Lessons From Health Care">
            <a:extLst>
              <a:ext uri="{FF2B5EF4-FFF2-40B4-BE49-F238E27FC236}">
                <a16:creationId xmlns:a16="http://schemas.microsoft.com/office/drawing/2014/main" id="{9FFF9EFA-8093-FE88-F9C9-7A8E0103B3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27572" y="2184604"/>
            <a:ext cx="3570513" cy="248878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1869368" y="277878"/>
            <a:ext cx="8412497" cy="1068480"/>
          </a:xfrm>
        </p:spPr>
        <p:txBody>
          <a:bodyPr/>
          <a:lstStyle/>
          <a:p>
            <a:r>
              <a:rPr lang="en-GB" altLang="en-US" sz="3600" b="1" i="1" dirty="0"/>
              <a:t>CHOSEN SKILL: WORKING IN TEAMS</a:t>
            </a:r>
            <a:br>
              <a:rPr lang="en-GB" altLang="en-US" sz="3600" b="1" i="1" dirty="0"/>
            </a:br>
            <a:endParaRPr lang="en-GB" altLang="en-US" sz="3600" b="1" i="1" dirty="0"/>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34433" y="873760"/>
            <a:ext cx="7793567" cy="4673600"/>
          </a:xfrm>
        </p:spPr>
        <p:txBody>
          <a:bodyPr/>
          <a:lstStyle/>
          <a:p>
            <a:pPr algn="ctr">
              <a:defRPr/>
            </a:pPr>
            <a:endParaRPr lang="en-GB" altLang="en-US" sz="2000" i="1" dirty="0">
              <a:solidFill>
                <a:srgbClr val="000000"/>
              </a:solidFill>
            </a:endParaRPr>
          </a:p>
          <a:p>
            <a:pPr marL="0" indent="0">
              <a:buNone/>
            </a:pPr>
            <a:r>
              <a:rPr lang="en-GB" sz="2000" b="1" dirty="0"/>
              <a:t>    Teamwork:</a:t>
            </a:r>
            <a:endParaRPr lang="en-GB" sz="2000" dirty="0"/>
          </a:p>
          <a:p>
            <a:r>
              <a:rPr lang="en-GB" sz="2000" dirty="0"/>
              <a:t>Working means working with others to achieve a shared goal and deliver effective care .</a:t>
            </a:r>
          </a:p>
          <a:p>
            <a:r>
              <a:rPr lang="en-GB" sz="2000" dirty="0"/>
              <a:t>Involves clear communication, sharing ideas and information, as also  supporting colleagues in different roles.</a:t>
            </a:r>
          </a:p>
          <a:p>
            <a:r>
              <a:rPr lang="en-GB" sz="2000" dirty="0"/>
              <a:t>Helps ensure continuity of care, reduces the risk of errors, and improves overall outcomes for patients.</a:t>
            </a:r>
          </a:p>
          <a:p>
            <a:r>
              <a:rPr lang="en-GB" sz="2000" dirty="0"/>
              <a:t>Requires listening, mutual respect, and understanding each team member’s responsibilities .</a:t>
            </a:r>
          </a:p>
          <a:p>
            <a:r>
              <a:rPr lang="en-GB" sz="2000" dirty="0"/>
              <a:t>I developed this skill through group work and using tools like Microsoft Teams to collaborate and stay organised.</a:t>
            </a:r>
          </a:p>
          <a:p>
            <a:pPr>
              <a:defRPr/>
            </a:pPr>
            <a:endParaRPr lang="en-GB" altLang="en-US" sz="2000"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pic>
        <p:nvPicPr>
          <p:cNvPr id="2054" name="Picture 6" descr="What is Team-Based Care? | Sharp HealthCare">
            <a:extLst>
              <a:ext uri="{FF2B5EF4-FFF2-40B4-BE49-F238E27FC236}">
                <a16:creationId xmlns:a16="http://schemas.microsoft.com/office/drawing/2014/main" id="{6F9A3BD8-F064-0386-350B-1DC187A23F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76176" y="2264229"/>
            <a:ext cx="3685195" cy="222047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528320"/>
            <a:ext cx="9206974" cy="1893785"/>
          </a:xfrm>
        </p:spPr>
        <p:txBody>
          <a:bodyPr/>
          <a:lstStyle/>
          <a:p>
            <a:r>
              <a:rPr lang="en-US" sz="2400" b="1" dirty="0"/>
              <a:t>IMPORTANCE OF WORKING IN TEAMS IN PROFESSIONAL PRACTICE</a:t>
            </a:r>
          </a:p>
        </p:txBody>
      </p:sp>
      <p:sp>
        <p:nvSpPr>
          <p:cNvPr id="10" name="TextBox 9">
            <a:extLst>
              <a:ext uri="{FF2B5EF4-FFF2-40B4-BE49-F238E27FC236}">
                <a16:creationId xmlns:a16="http://schemas.microsoft.com/office/drawing/2014/main" id="{E32E3400-4CF7-D76F-91E6-1E97593C4D9A}"/>
              </a:ext>
            </a:extLst>
          </p:cNvPr>
          <p:cNvSpPr txBox="1"/>
          <p:nvPr/>
        </p:nvSpPr>
        <p:spPr>
          <a:xfrm>
            <a:off x="0" y="822960"/>
            <a:ext cx="12019279" cy="4801314"/>
          </a:xfrm>
          <a:prstGeom prst="rect">
            <a:avLst/>
          </a:prstGeom>
          <a:noFill/>
        </p:spPr>
        <p:txBody>
          <a:bodyPr wrap="square">
            <a:spAutoFit/>
          </a:bodyPr>
          <a:lstStyle/>
          <a:p>
            <a:r>
              <a:rPr lang="en-US" b="1" dirty="0"/>
              <a:t>Why is it Essential for Health and Social Care?</a:t>
            </a:r>
            <a:endParaRPr lang="en-US" dirty="0"/>
          </a:p>
          <a:p>
            <a:pPr marL="285750" indent="-285750">
              <a:buFont typeface="Arial" panose="020B0604020202020204" pitchFamily="34" charset="0"/>
              <a:buChar char="•"/>
            </a:pPr>
            <a:r>
              <a:rPr lang="en-US" dirty="0"/>
              <a:t>Close working relationships between care assistants and registered nurses are critical for delivering seamless, high-quality care (Carroll et al., 2024).</a:t>
            </a:r>
          </a:p>
          <a:p>
            <a:pPr marL="285750" indent="-285750">
              <a:buFont typeface="Arial" panose="020B0604020202020204" pitchFamily="34" charset="0"/>
              <a:buChar char="•"/>
            </a:pPr>
            <a:r>
              <a:rPr lang="en-US" dirty="0"/>
              <a:t>Effective teamwork ensures continuity of care and prevents important information from being missed during transitions (Smith et al., 2018)</a:t>
            </a:r>
          </a:p>
          <a:p>
            <a:r>
              <a:rPr lang="en-US" b="1" dirty="0"/>
              <a:t>How it Supports Safe and Effective Care:</a:t>
            </a:r>
            <a:endParaRPr lang="en-US" dirty="0"/>
          </a:p>
          <a:p>
            <a:pPr marL="285750" indent="-285750">
              <a:buFont typeface="Arial" panose="020B0604020202020204" pitchFamily="34" charset="0"/>
              <a:buChar char="•"/>
            </a:pPr>
            <a:r>
              <a:rPr lang="en-US" dirty="0"/>
              <a:t>Teams that communicate well reduce the risk of errors, such as missed medications or unreported changes in condition (Carroll et al., 2024).</a:t>
            </a:r>
          </a:p>
          <a:p>
            <a:pPr marL="285750" indent="-285750">
              <a:buFont typeface="Arial" panose="020B0604020202020204" pitchFamily="34" charset="0"/>
              <a:buChar char="•"/>
            </a:pPr>
            <a:r>
              <a:rPr lang="en-US" dirty="0"/>
              <a:t>Building resilience within teams helps staff cope with workplace stress and reduces burnout (McCray et al., 2016)</a:t>
            </a:r>
          </a:p>
          <a:p>
            <a:r>
              <a:rPr lang="en-US" b="1" dirty="0"/>
              <a:t>Benefits for Service Users and Staff:</a:t>
            </a:r>
            <a:endParaRPr lang="en-US" dirty="0"/>
          </a:p>
          <a:p>
            <a:pPr marL="285750" indent="-285750">
              <a:buFont typeface="Arial" panose="020B0604020202020204" pitchFamily="34" charset="0"/>
              <a:buChar char="•"/>
            </a:pPr>
            <a:r>
              <a:rPr lang="en-US" b="1" dirty="0"/>
              <a:t>Service users:</a:t>
            </a:r>
            <a:r>
              <a:rPr lang="en-US" dirty="0"/>
              <a:t> Receive holistic care that addresses all their needs through diverse team expertise (Smith et al., 2018).</a:t>
            </a:r>
          </a:p>
          <a:p>
            <a:pPr marL="285750" indent="-285750">
              <a:buFont typeface="Arial" panose="020B0604020202020204" pitchFamily="34" charset="0"/>
              <a:buChar char="•"/>
            </a:pPr>
            <a:r>
              <a:rPr lang="en-US" b="1" dirty="0"/>
              <a:t>Staff and colleagues:</a:t>
            </a:r>
            <a:r>
              <a:rPr lang="en-US" dirty="0"/>
              <a:t> Experience lower stress levels and greater job satisfaction when supported by their team (McCray et al., 2016; Zhou et al., 2022).</a:t>
            </a:r>
          </a:p>
          <a:p>
            <a:pPr marL="285750" indent="-285750">
              <a:buFont typeface="Arial" panose="020B0604020202020204" pitchFamily="34" charset="0"/>
              <a:buChar char="•"/>
            </a:pPr>
            <a:r>
              <a:rPr lang="en-US" b="1" dirty="0"/>
              <a:t>Consequences of Poor Teamwork:</a:t>
            </a:r>
            <a:endParaRPr lang="en-US" dirty="0"/>
          </a:p>
          <a:p>
            <a:pPr marL="285750" indent="-285750">
              <a:buFont typeface="Arial" panose="020B0604020202020204" pitchFamily="34" charset="0"/>
              <a:buChar char="•"/>
            </a:pPr>
            <a:r>
              <a:rPr lang="en-US" dirty="0"/>
              <a:t>Without effective teamwork, care becomes fragmented and staff become isolated (Zhou et al., 2022).</a:t>
            </a:r>
          </a:p>
          <a:p>
            <a:pPr marL="285750" indent="-285750">
              <a:buFont typeface="Arial" panose="020B0604020202020204" pitchFamily="34" charset="0"/>
              <a:buChar char="•"/>
            </a:pPr>
            <a:r>
              <a:rPr lang="en-US" dirty="0"/>
              <a:t>Poor teamwork increases staff burnout and negatively impacts the quality of care provided (Zhou et al., 2022).</a:t>
            </a:r>
            <a:r>
              <a:rPr lang="en-US" b="1" dirty="0"/>
              <a:t> </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424542" y="0"/>
            <a:ext cx="11604171" cy="1143000"/>
          </a:xfrm>
        </p:spPr>
        <p:txBody>
          <a:bodyPr/>
          <a:lstStyle/>
          <a:p>
            <a:r>
              <a:rPr lang="en-US" sz="3200" b="1" dirty="0"/>
              <a:t>A MODEL FOR TEAMWORK: TUCKMAN'S STAGES OF GROUP DEVELOPMENT</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71120" y="751840"/>
            <a:ext cx="7853680" cy="4963160"/>
          </a:xfrm>
        </p:spPr>
        <p:txBody>
          <a:bodyPr/>
          <a:lstStyle/>
          <a:p>
            <a:pPr marL="0" indent="0" algn="ctr">
              <a:buNone/>
            </a:pPr>
            <a:endParaRPr lang="en-US" sz="1600" b="1" dirty="0"/>
          </a:p>
          <a:p>
            <a:pPr marL="0" indent="0" algn="ctr">
              <a:buNone/>
            </a:pPr>
            <a:endParaRPr lang="en-US" sz="1600" b="1" dirty="0"/>
          </a:p>
          <a:p>
            <a:pPr marL="0" indent="0">
              <a:buNone/>
            </a:pPr>
            <a:r>
              <a:rPr lang="en-GB" sz="1600" dirty="0"/>
              <a:t>This model is a framework describing how teams develop over time through    predictable stages (Zirar et al., 2025).</a:t>
            </a:r>
          </a:p>
          <a:p>
            <a:pPr marL="0" indent="0">
              <a:buNone/>
            </a:pPr>
            <a:r>
              <a:rPr lang="en-GB" sz="1600" b="1" dirty="0"/>
              <a:t>     KEY STAGES:</a:t>
            </a:r>
            <a:endParaRPr lang="en-GB" sz="1600" dirty="0"/>
          </a:p>
          <a:p>
            <a:r>
              <a:rPr lang="en-GB" sz="1600" b="1" dirty="0"/>
              <a:t>Forming:</a:t>
            </a:r>
            <a:r>
              <a:rPr lang="en-GB" sz="1600" dirty="0"/>
              <a:t> Team meets; roles unclear; members are polite (Zirar et al., 2025). </a:t>
            </a:r>
          </a:p>
          <a:p>
            <a:r>
              <a:rPr lang="en-GB" sz="1600" b="1" dirty="0"/>
              <a:t>Storming:</a:t>
            </a:r>
            <a:r>
              <a:rPr lang="en-GB" sz="1600" dirty="0"/>
              <a:t> Conflicts emerge as ideas compete (</a:t>
            </a:r>
            <a:r>
              <a:rPr lang="en-GB" sz="1600" dirty="0" err="1"/>
              <a:t>Aggrawal</a:t>
            </a:r>
            <a:r>
              <a:rPr lang="en-GB" sz="1600" dirty="0"/>
              <a:t> et al., 2024). </a:t>
            </a:r>
          </a:p>
          <a:p>
            <a:r>
              <a:rPr lang="en-GB" sz="1600" b="1" dirty="0"/>
              <a:t>Norming:</a:t>
            </a:r>
            <a:r>
              <a:rPr lang="en-GB" sz="1600" dirty="0"/>
              <a:t> Differences resolved; team aligns on rules and goals (Zirar et al., 2025). </a:t>
            </a:r>
          </a:p>
          <a:p>
            <a:r>
              <a:rPr lang="en-GB" sz="1600" b="1" dirty="0"/>
              <a:t>Performing:</a:t>
            </a:r>
            <a:r>
              <a:rPr lang="en-GB" sz="1600" dirty="0"/>
              <a:t> Team works efficiently and interdependently toward shared objectives (</a:t>
            </a:r>
            <a:r>
              <a:rPr lang="en-GB" sz="1600" dirty="0" err="1"/>
              <a:t>Aggrawal</a:t>
            </a:r>
            <a:r>
              <a:rPr lang="en-GB" sz="1600" dirty="0"/>
              <a:t> et al., 2024).</a:t>
            </a:r>
          </a:p>
          <a:p>
            <a:endParaRPr lang="en-GB" sz="1600" b="1" dirty="0"/>
          </a:p>
          <a:p>
            <a:pPr marL="0" indent="0">
              <a:buNone/>
            </a:pPr>
            <a:r>
              <a:rPr lang="en-GB" sz="1600" b="1" dirty="0"/>
              <a:t>   </a:t>
            </a:r>
            <a:r>
              <a:rPr lang="en-US" sz="1600" b="1" dirty="0"/>
              <a:t>WHY THIS MODEL MATTERS?</a:t>
            </a:r>
          </a:p>
          <a:p>
            <a:r>
              <a:rPr lang="en-US" sz="1600" dirty="0"/>
              <a:t>Helps professionals understand that teams develop through predictable stages (Zirar et al., 2025)</a:t>
            </a:r>
          </a:p>
          <a:p>
            <a:r>
              <a:rPr lang="en-US" sz="1600" dirty="0"/>
              <a:t>Guides team leaders to help members navigate conflict and establish clear norms for working together (Zirar et al., 2025)</a:t>
            </a:r>
            <a:endParaRPr lang="en-GB" sz="16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pic>
        <p:nvPicPr>
          <p:cNvPr id="3076" name="Picture 4" descr="Team and Group Development Model ...">
            <a:extLst>
              <a:ext uri="{FF2B5EF4-FFF2-40B4-BE49-F238E27FC236}">
                <a16:creationId xmlns:a16="http://schemas.microsoft.com/office/drawing/2014/main" id="{29E89CAC-B8BF-D12C-3C28-84E6EA86AC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03658" y="1143000"/>
            <a:ext cx="2727628" cy="18288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Tuckman Model of Group Development • Agile Coffee">
            <a:extLst>
              <a:ext uri="{FF2B5EF4-FFF2-40B4-BE49-F238E27FC236}">
                <a16:creationId xmlns:a16="http://schemas.microsoft.com/office/drawing/2014/main" id="{D4A4AA67-C249-2461-6474-85F602304DF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64310" y="3429000"/>
            <a:ext cx="2495550"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1088570" y="-294640"/>
            <a:ext cx="10260149" cy="934721"/>
          </a:xfrm>
        </p:spPr>
        <p:txBody>
          <a:bodyPr/>
          <a:lstStyle/>
          <a:p>
            <a:r>
              <a:rPr lang="en-US" sz="2000" b="1" dirty="0"/>
              <a:t>APPLYING THIS SKILL IN PRACTICE: A CARE ASSISTANT'S EXAMPLE</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0" y="304800"/>
            <a:ext cx="9387840" cy="5466080"/>
          </a:xfrm>
        </p:spPr>
        <p:txBody>
          <a:bodyPr/>
          <a:lstStyle/>
          <a:p>
            <a:r>
              <a:rPr lang="en-GB" sz="1400" b="1" dirty="0"/>
              <a:t>Role and Settings :</a:t>
            </a:r>
            <a:endParaRPr lang="en-GB" sz="1400" dirty="0">
              <a:highlight>
                <a:srgbClr val="000000"/>
              </a:highlight>
            </a:endParaRPr>
          </a:p>
          <a:p>
            <a:r>
              <a:rPr lang="en-GB" sz="1400" dirty="0"/>
              <a:t>Care Assistant in a residential care home </a:t>
            </a:r>
          </a:p>
          <a:p>
            <a:r>
              <a:rPr lang="en-GB" sz="1400" b="1" dirty="0"/>
              <a:t>The Situation:</a:t>
            </a:r>
            <a:endParaRPr lang="en-GB" sz="1400" dirty="0"/>
          </a:p>
          <a:p>
            <a:r>
              <a:rPr lang="en-GB" sz="1400" dirty="0"/>
              <a:t>Mrs. Jones is unusually quiet and has refused to get out of bed for two days. </a:t>
            </a:r>
          </a:p>
          <a:p>
            <a:r>
              <a:rPr lang="en-GB" sz="1400" dirty="0"/>
              <a:t>This is a change from her normal chatty and active behaviour. </a:t>
            </a:r>
          </a:p>
          <a:p>
            <a:r>
              <a:rPr lang="en-GB" sz="1400" b="1" dirty="0"/>
              <a:t>Applying the Skill of Working in Teams:</a:t>
            </a:r>
            <a:endParaRPr lang="en-GB" sz="1400" dirty="0"/>
          </a:p>
          <a:p>
            <a:r>
              <a:rPr lang="en-GB" sz="1400" b="1" dirty="0"/>
              <a:t>Communicate observations:</a:t>
            </a:r>
            <a:r>
              <a:rPr lang="en-GB" sz="1400" dirty="0"/>
              <a:t> </a:t>
            </a:r>
          </a:p>
          <a:p>
            <a:pPr lvl="1"/>
            <a:r>
              <a:rPr lang="en-GB" sz="1400" dirty="0"/>
              <a:t>Report concerns clearly to the nurse during morning handover. </a:t>
            </a:r>
          </a:p>
          <a:p>
            <a:pPr lvl="1"/>
            <a:r>
              <a:rPr lang="en-GB" sz="1400" dirty="0"/>
              <a:t>Share insights gained from one-to-one contact with the resident (Carroll et al., 2024). </a:t>
            </a:r>
          </a:p>
          <a:p>
            <a:r>
              <a:rPr lang="en-GB" sz="1400" b="1" dirty="0"/>
              <a:t>Share information:</a:t>
            </a:r>
            <a:r>
              <a:rPr lang="en-GB" sz="1400" dirty="0"/>
              <a:t> </a:t>
            </a:r>
          </a:p>
          <a:p>
            <a:pPr lvl="1"/>
            <a:r>
              <a:rPr lang="en-GB" sz="1400" dirty="0"/>
              <a:t>Nurse assesses Mrs. Jones, finds a slight temperature, and suspects a urinary infection. </a:t>
            </a:r>
          </a:p>
          <a:p>
            <a:pPr lvl="1"/>
            <a:r>
              <a:rPr lang="en-GB" sz="1400" dirty="0"/>
              <a:t>Clinical findings are shared back with the care assistant (Carroll et al., 2024). </a:t>
            </a:r>
          </a:p>
          <a:p>
            <a:r>
              <a:rPr lang="en-GB" sz="1400" b="1" dirty="0"/>
              <a:t>Collaborate on a care plan:</a:t>
            </a:r>
            <a:r>
              <a:rPr lang="en-GB" sz="1400" dirty="0"/>
              <a:t> </a:t>
            </a:r>
          </a:p>
          <a:p>
            <a:pPr lvl="1"/>
            <a:r>
              <a:rPr lang="en-GB" sz="1400" dirty="0"/>
              <a:t>Nurse contacts GP for antibiotics.</a:t>
            </a:r>
          </a:p>
          <a:p>
            <a:pPr lvl="1"/>
            <a:r>
              <a:rPr lang="en-GB" sz="1400" dirty="0"/>
              <a:t>Care assistant monitors fluid intake, provides comfort, and continues observations (McCray et al., 2016). </a:t>
            </a:r>
          </a:p>
          <a:p>
            <a:r>
              <a:rPr lang="en-GB" sz="1400" b="1" dirty="0"/>
              <a:t>Ensure continuity:</a:t>
            </a:r>
            <a:r>
              <a:rPr lang="en-GB" sz="1400" dirty="0"/>
              <a:t> </a:t>
            </a:r>
          </a:p>
          <a:p>
            <a:pPr lvl="1"/>
            <a:r>
              <a:rPr lang="en-GB" sz="1400" dirty="0"/>
              <a:t>Update the next shift's care assistant to maintain consistent team care (Smith et al., 2018). </a:t>
            </a:r>
          </a:p>
          <a:p>
            <a:r>
              <a:rPr lang="en-GB" sz="1400" b="1" dirty="0"/>
              <a:t>Impact on Care:</a:t>
            </a:r>
            <a:endParaRPr lang="en-GB" sz="1400" dirty="0"/>
          </a:p>
          <a:p>
            <a:r>
              <a:rPr lang="en-GB" sz="1400" dirty="0"/>
              <a:t>Early identification led to prompt treatment, preventing the condition from worsening. </a:t>
            </a:r>
          </a:p>
          <a:p>
            <a:r>
              <a:rPr lang="en-GB" sz="1400" dirty="0"/>
              <a:t>Demonstrates critical collaboration between care assistants and nurses (Carroll et al., 2024). </a:t>
            </a:r>
          </a:p>
          <a:p>
            <a:r>
              <a:rPr lang="en-GB" sz="1400" dirty="0"/>
              <a:t>Resident felt safe and cared for through consistent team support (McCray et al., 2016)</a:t>
            </a:r>
          </a:p>
          <a:p>
            <a:pPr marL="457200" lvl="1" indent="0">
              <a:buNone/>
            </a:pPr>
            <a:endParaRPr lang="en-US" sz="14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pic>
        <p:nvPicPr>
          <p:cNvPr id="5122" name="Picture 2" descr="My Health Teams and Team-Based Care ...">
            <a:extLst>
              <a:ext uri="{FF2B5EF4-FFF2-40B4-BE49-F238E27FC236}">
                <a16:creationId xmlns:a16="http://schemas.microsoft.com/office/drawing/2014/main" id="{1F935378-0E84-B2DD-4F1C-58ECBA2912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4450" y="640081"/>
            <a:ext cx="3502478" cy="3303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923017"/>
          </a:xfrm>
        </p:spPr>
        <p:txBody>
          <a:bodyPr/>
          <a:lstStyle/>
          <a:p>
            <a:r>
              <a:rPr lang="en-US" sz="3200" b="1" dirty="0"/>
              <a:t>HOW DOES THIS SKILL SUPPORT MY FUTURE CAREER?</a:t>
            </a: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334433" y="1262743"/>
            <a:ext cx="11705167" cy="4146477"/>
          </a:xfrm>
        </p:spPr>
        <p:txBody>
          <a:bodyPr/>
          <a:lstStyle/>
          <a:p>
            <a:pPr marL="0" indent="0">
              <a:buNone/>
            </a:pPr>
            <a:r>
              <a:rPr lang="en-US" sz="1800" b="1" dirty="0"/>
              <a:t>Importance for Employability:</a:t>
            </a:r>
            <a:endParaRPr lang="en-US" sz="1800" dirty="0"/>
          </a:p>
          <a:p>
            <a:r>
              <a:rPr lang="en-US" sz="1800" dirty="0"/>
              <a:t>Employers actively seek individuals who can work effectively within multi-disciplinary teams (Smith et al., 2018)</a:t>
            </a:r>
          </a:p>
          <a:p>
            <a:r>
              <a:rPr lang="en-US" sz="1800" dirty="0"/>
              <a:t>Every team member contributes to overall team effectiveness, not just those in formal leadership roles (Smith et al., 2018).</a:t>
            </a:r>
          </a:p>
          <a:p>
            <a:pPr marL="0" indent="0">
              <a:buNone/>
            </a:pPr>
            <a:r>
              <a:rPr lang="en-US" sz="1800" b="1" dirty="0"/>
              <a:t>Personal Reflection:</a:t>
            </a:r>
            <a:endParaRPr lang="en-US" sz="1800" dirty="0"/>
          </a:p>
          <a:p>
            <a:r>
              <a:rPr lang="en-US" sz="1800" dirty="0"/>
              <a:t>I am reliable, communicate clearly, and support my colleagues during busy shifts (McCray et al., 2016)</a:t>
            </a:r>
          </a:p>
          <a:p>
            <a:r>
              <a:rPr lang="en-US" sz="1800" dirty="0"/>
              <a:t>I can be more understanding and constructive during the 'storming' phase when new team members join (Zirar et al., 2025).</a:t>
            </a:r>
          </a:p>
          <a:p>
            <a:pPr marL="0" indent="0">
              <a:buNone/>
            </a:pPr>
            <a:r>
              <a:rPr lang="en-US" sz="1800" b="1" dirty="0"/>
              <a:t>Link to Learning Outcomes:</a:t>
            </a:r>
            <a:endParaRPr lang="en-US" sz="1800" dirty="0"/>
          </a:p>
          <a:p>
            <a:r>
              <a:rPr lang="en-US" sz="1800" dirty="0"/>
              <a:t>Understanding my teamwork skills demonstrates readiness for professional practice (Smith et al., 2018)</a:t>
            </a:r>
          </a:p>
          <a:p>
            <a:r>
              <a:rPr lang="en-US" sz="1800" dirty="0"/>
              <a:t>Developing this skill is a key part of my personal action plan for career advancement (McCray et al., 2016)</a:t>
            </a:r>
          </a:p>
          <a:p>
            <a:r>
              <a:rPr lang="en-US" sz="1800" dirty="0"/>
              <a:t>Building resilience through teamwork will help sustain my long-term career in health and social care (Zhou et al., 2022).</a:t>
            </a:r>
          </a:p>
          <a:p>
            <a:br>
              <a:rPr lang="en-US" sz="1400" dirty="0"/>
            </a:br>
            <a:endParaRPr lang="en-GB" altLang="en-US" sz="1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397328"/>
            <a:ext cx="6172200" cy="857250"/>
          </a:xfrm>
        </p:spPr>
        <p:txBody>
          <a:bodyPr/>
          <a:lstStyle/>
          <a:p>
            <a:r>
              <a:rPr lang="en-GB" altLang="en-US" b="1" dirty="0"/>
              <a:t>CONCLUSION</a:t>
            </a:r>
            <a:endParaRPr lang="en-GB" altLang="en-US"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334433" y="1885950"/>
            <a:ext cx="7808081" cy="3578679"/>
          </a:xfrm>
        </p:spPr>
        <p:txBody>
          <a:bodyPr/>
          <a:lstStyle/>
          <a:p>
            <a:r>
              <a:rPr lang="en-US" sz="1600" dirty="0"/>
              <a:t>Working in Teams is a fundamental skill for delivering safe, effective, and person-</a:t>
            </a:r>
            <a:r>
              <a:rPr lang="en-US" sz="1600" dirty="0" err="1"/>
              <a:t>centred</a:t>
            </a:r>
            <a:r>
              <a:rPr lang="en-US" sz="1600" dirty="0"/>
              <a:t> care (Carroll et al., 2024; Smith et al., 2018)</a:t>
            </a:r>
          </a:p>
          <a:p>
            <a:r>
              <a:rPr lang="en-US" sz="1600" dirty="0"/>
              <a:t>Tuckman's model helps us understand how teams develop through forming, storming, norming, and performing stages (Zirar et al., 2025; </a:t>
            </a:r>
            <a:r>
              <a:rPr lang="en-US" sz="1600" dirty="0" err="1"/>
              <a:t>Aggrawal</a:t>
            </a:r>
            <a:r>
              <a:rPr lang="en-US" sz="1600" dirty="0"/>
              <a:t> et al., 2024)</a:t>
            </a:r>
          </a:p>
          <a:p>
            <a:r>
              <a:rPr lang="en-US" sz="1600" dirty="0"/>
              <a:t>Practical example with Mrs. Jones shows how teamwork has a direct positive impact on service user wellbeing.</a:t>
            </a:r>
          </a:p>
          <a:p>
            <a:r>
              <a:rPr lang="en-US" sz="1600" dirty="0"/>
              <a:t>By being an effective team player, we:</a:t>
            </a:r>
          </a:p>
          <a:p>
            <a:r>
              <a:rPr lang="en-US" sz="1600" dirty="0"/>
              <a:t>Support our colleagues and reduce workplace stress.</a:t>
            </a:r>
          </a:p>
          <a:p>
            <a:r>
              <a:rPr lang="en-US" sz="1600" dirty="0"/>
              <a:t>Protect our own wellbeing and build resilience for a sustainable career.</a:t>
            </a:r>
          </a:p>
          <a:p>
            <a:r>
              <a:rPr lang="en-US" sz="1600" dirty="0"/>
              <a:t>Ensure the best possible outcomes for those in our care.</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pic>
        <p:nvPicPr>
          <p:cNvPr id="4098" name="Picture 2" descr="Healthcare Medical Team in Heart Shape Stock Vector - Illustration of  medic, cartoon: 90702995">
            <a:extLst>
              <a:ext uri="{FF2B5EF4-FFF2-40B4-BE49-F238E27FC236}">
                <a16:creationId xmlns:a16="http://schemas.microsoft.com/office/drawing/2014/main" id="{2AB6612F-CB34-A919-7981-693627AFF4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12629" y="1262743"/>
            <a:ext cx="3429000" cy="3429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609600" y="274638"/>
            <a:ext cx="10972800" cy="563562"/>
          </a:xfrm>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217714" y="838200"/>
            <a:ext cx="11887199" cy="3646714"/>
          </a:xfrm>
        </p:spPr>
        <p:txBody>
          <a:bodyPr/>
          <a:lstStyle/>
          <a:p>
            <a:r>
              <a:rPr lang="en-US" sz="1800" dirty="0" err="1"/>
              <a:t>Aggrawal</a:t>
            </a:r>
            <a:r>
              <a:rPr lang="en-US" sz="1800" dirty="0"/>
              <a:t>, S., Bosman, L. and Magana, A.J., 2024, June. Exploring teamwork experiences in collaborative undergraduate research (REU) programs through Tuckman's group development theory. In </a:t>
            </a:r>
            <a:r>
              <a:rPr lang="en-US" sz="1800" i="1" dirty="0"/>
              <a:t>2024 ASEE Annual Conference &amp; Exposition</a:t>
            </a:r>
            <a:r>
              <a:rPr lang="en-US" sz="1800" dirty="0"/>
              <a:t>.</a:t>
            </a:r>
          </a:p>
          <a:p>
            <a:r>
              <a:rPr lang="en-US" sz="1800" dirty="0"/>
              <a:t>Carroll, R.E., De Vries, K., Goodman, C. and Brown, J., 2024. Health care assistant and registered nurse dyads, working together and apart–a qualitative study. </a:t>
            </a:r>
            <a:r>
              <a:rPr lang="en-US" sz="1800" i="1" dirty="0"/>
              <a:t>BMC nursing</a:t>
            </a:r>
            <a:r>
              <a:rPr lang="en-US" sz="1800" dirty="0"/>
              <a:t>, </a:t>
            </a:r>
            <a:r>
              <a:rPr lang="en-US" sz="1800" i="1" dirty="0"/>
              <a:t>23</a:t>
            </a:r>
            <a:r>
              <a:rPr lang="en-US" sz="1800" dirty="0"/>
              <a:t>(1), p.954.</a:t>
            </a:r>
          </a:p>
          <a:p>
            <a:r>
              <a:rPr lang="en-US" sz="1800" dirty="0"/>
              <a:t>McCray, J., Palmer, A. and Chmiel, N., 2016. Building resilience in health and social care teams. </a:t>
            </a:r>
            <a:r>
              <a:rPr lang="en-US" sz="1800" i="1" dirty="0"/>
              <a:t>Personnel Review</a:t>
            </a:r>
            <a:r>
              <a:rPr lang="en-US" sz="1800" dirty="0"/>
              <a:t>, </a:t>
            </a:r>
            <a:r>
              <a:rPr lang="en-US" sz="1800" i="1" dirty="0"/>
              <a:t>45</a:t>
            </a:r>
            <a:r>
              <a:rPr lang="en-US" sz="1800" dirty="0"/>
              <a:t>(6), pp.1132-1155.</a:t>
            </a:r>
          </a:p>
          <a:p>
            <a:r>
              <a:rPr lang="en-US" sz="1800" dirty="0"/>
              <a:t>Smith, T., Fowler-Davis, S., Nancarrow, S., Ariss, S.M.B. and Enderby, P., 2018. Leadership in interprofessional health and social care teams: a literature review. </a:t>
            </a:r>
            <a:r>
              <a:rPr lang="en-US" sz="1800" i="1" dirty="0"/>
              <a:t>Leadership in health services</a:t>
            </a:r>
            <a:r>
              <a:rPr lang="en-US" sz="1800" dirty="0"/>
              <a:t>, </a:t>
            </a:r>
            <a:r>
              <a:rPr lang="en-US" sz="1800" i="1" dirty="0"/>
              <a:t>31</a:t>
            </a:r>
            <a:r>
              <a:rPr lang="en-US" sz="1800" dirty="0"/>
              <a:t>(4), pp.452-467.</a:t>
            </a:r>
          </a:p>
          <a:p>
            <a:r>
              <a:rPr lang="en-US" sz="1800" dirty="0"/>
              <a:t>Sonnentag, S., Tay, L. and Nesher Shoshan, H., 2023. A review on health and well‐being at work: More than stressors and strains. </a:t>
            </a:r>
            <a:r>
              <a:rPr lang="en-US" sz="1800" i="1" dirty="0"/>
              <a:t>Personnel Psychology</a:t>
            </a:r>
            <a:r>
              <a:rPr lang="en-US" sz="1800" dirty="0"/>
              <a:t>, </a:t>
            </a:r>
            <a:r>
              <a:rPr lang="en-US" sz="1800" i="1" dirty="0"/>
              <a:t>76</a:t>
            </a:r>
            <a:r>
              <a:rPr lang="en-US" sz="1800" dirty="0"/>
              <a:t>(2), pp.473-510.</a:t>
            </a:r>
          </a:p>
          <a:p>
            <a:r>
              <a:rPr lang="en-US" sz="1800" dirty="0"/>
              <a:t>Zhou, T., Xu, C., Wang, C., Sha, S., Wang, Z., Zhou, Y., Zhang, X., Hu, D., Liu, Y., Tian, T. and Liang, S., 2022. Burnout and well-being of healthcare workers in the post-pandemic period of COVID-19: a perspective from the job demands-resources model. </a:t>
            </a:r>
            <a:r>
              <a:rPr lang="en-US" sz="1800" i="1" dirty="0"/>
              <a:t>BMC health services research</a:t>
            </a:r>
            <a:r>
              <a:rPr lang="en-US" sz="1800" dirty="0"/>
              <a:t>, </a:t>
            </a:r>
            <a:r>
              <a:rPr lang="en-US" sz="1800" i="1" dirty="0"/>
              <a:t>22</a:t>
            </a:r>
            <a:r>
              <a:rPr lang="en-US" sz="1800" dirty="0"/>
              <a:t>(1), p.284.</a:t>
            </a:r>
          </a:p>
          <a:p>
            <a:r>
              <a:rPr lang="en-US" sz="1800" dirty="0"/>
              <a:t>Zirar, A., Muhammad, N., Upadhyay, A., Kumar, A. and Garza-Reyes, J.A., 2025. Exploring lean team development from the Tuckman’s model perspective. </a:t>
            </a:r>
            <a:r>
              <a:rPr lang="en-US" sz="1800" i="1" dirty="0"/>
              <a:t>Production Planning &amp; Control</a:t>
            </a:r>
            <a:r>
              <a:rPr lang="en-US" sz="1800" dirty="0"/>
              <a:t>, </a:t>
            </a:r>
            <a:r>
              <a:rPr lang="en-US" sz="1800" i="1" dirty="0"/>
              <a:t>36</a:t>
            </a:r>
            <a:r>
              <a:rPr lang="en-US" sz="1800" dirty="0"/>
              <a:t>(4), pp.442-463.</a:t>
            </a:r>
          </a:p>
          <a:p>
            <a:pPr marL="0" indent="0" algn="ctr">
              <a:buNone/>
            </a:pPr>
            <a:endParaRPr lang="en-GB" altLang="en-US"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1146</TotalTime>
  <Words>2858</Words>
  <Application>Microsoft Office PowerPoint</Application>
  <PresentationFormat>Widescreen</PresentationFormat>
  <Paragraphs>169</Paragraphs>
  <Slides>10</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Myriad Pro</vt:lpstr>
      <vt:lpstr>20140311PresentationUWTSDTemplate</vt:lpstr>
      <vt:lpstr>PowerPoint Presentation</vt:lpstr>
      <vt:lpstr>Acknowledge use of AI</vt:lpstr>
      <vt:lpstr>INTRODUCTION</vt:lpstr>
      <vt:lpstr>CHOSEN SKILL: WORKING IN TEAMS </vt:lpstr>
      <vt:lpstr>IMPORTANCE OF WORKING IN TEAMS IN PROFESSIONAL PRACTICE</vt:lpstr>
      <vt:lpstr>A MODEL FOR TEAMWORK: TUCKMAN'S STAGES OF GROUP DEVELOPMENT</vt:lpstr>
      <vt:lpstr>APPLYING THIS SKILL IN PRACTICE: A CARE ASSISTANT'S EXAMPLE</vt:lpstr>
      <vt:lpstr>HOW DOES THIS SKILL SUPPORT MY FUTURE CAREER?</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Jessica Gómez</cp:lastModifiedBy>
  <cp:revision>28</cp:revision>
  <dcterms:created xsi:type="dcterms:W3CDTF">2025-02-21T18:28:54Z</dcterms:created>
  <dcterms:modified xsi:type="dcterms:W3CDTF">2026-03-23T00:24:11Z</dcterms:modified>
</cp:coreProperties>
</file>