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7" r:id="rId2"/>
    <p:sldId id="447" r:id="rId3"/>
    <p:sldId id="288" r:id="rId4"/>
    <p:sldId id="295" r:id="rId5"/>
    <p:sldId id="287" r:id="rId6"/>
    <p:sldId id="290" r:id="rId7"/>
    <p:sldId id="437" r:id="rId8"/>
    <p:sldId id="438" r:id="rId9"/>
    <p:sldId id="450" r:id="rId10"/>
    <p:sldId id="439" r:id="rId11"/>
    <p:sldId id="440" r:id="rId12"/>
    <p:sldId id="334" r:id="rId13"/>
    <p:sldId id="340" r:id="rId14"/>
    <p:sldId id="333" r:id="rId15"/>
    <p:sldId id="441" r:id="rId16"/>
    <p:sldId id="261" r:id="rId17"/>
    <p:sldId id="265" r:id="rId18"/>
    <p:sldId id="264" r:id="rId19"/>
    <p:sldId id="330" r:id="rId20"/>
    <p:sldId id="326" r:id="rId21"/>
    <p:sldId id="373" r:id="rId22"/>
    <p:sldId id="456" r:id="rId23"/>
    <p:sldId id="374" r:id="rId24"/>
    <p:sldId id="457" r:id="rId25"/>
    <p:sldId id="327" r:id="rId26"/>
    <p:sldId id="370" r:id="rId27"/>
    <p:sldId id="366" r:id="rId28"/>
    <p:sldId id="455" r:id="rId29"/>
    <p:sldId id="371" r:id="rId30"/>
    <p:sldId id="328" r:id="rId31"/>
    <p:sldId id="458" r:id="rId32"/>
    <p:sldId id="377" r:id="rId33"/>
    <p:sldId id="378" r:id="rId34"/>
    <p:sldId id="329" r:id="rId35"/>
    <p:sldId id="267" r:id="rId36"/>
    <p:sldId id="301" r:id="rId37"/>
    <p:sldId id="331" r:id="rId38"/>
    <p:sldId id="272" r:id="rId39"/>
    <p:sldId id="276" r:id="rId40"/>
    <p:sldId id="280" r:id="rId41"/>
    <p:sldId id="318" r:id="rId42"/>
    <p:sldId id="313" r:id="rId43"/>
    <p:sldId id="303" r:id="rId44"/>
    <p:sldId id="285" r:id="rId45"/>
    <p:sldId id="297" r:id="rId46"/>
    <p:sldId id="298" r:id="rId47"/>
    <p:sldId id="451" r:id="rId48"/>
    <p:sldId id="452" r:id="rId49"/>
    <p:sldId id="453"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418" autoAdjust="0"/>
    <p:restoredTop sz="95897" autoAdjust="0"/>
  </p:normalViewPr>
  <p:slideViewPr>
    <p:cSldViewPr snapToGrid="0">
      <p:cViewPr varScale="1">
        <p:scale>
          <a:sx n="114" d="100"/>
          <a:sy n="114" d="100"/>
        </p:scale>
        <p:origin x="1288" y="168"/>
      </p:cViewPr>
      <p:guideLst>
        <p:guide orient="horz" pos="2160"/>
        <p:guide pos="2880"/>
      </p:guideLst>
    </p:cSldViewPr>
  </p:slideViewPr>
  <p:notesTextViewPr>
    <p:cViewPr>
      <p:scale>
        <a:sx n="1" d="1"/>
        <a:sy n="1" d="1"/>
      </p:scale>
      <p:origin x="0" y="0"/>
    </p:cViewPr>
  </p:notesTextViewPr>
  <p:sorterViewPr>
    <p:cViewPr>
      <p:scale>
        <a:sx n="1" d="1"/>
        <a:sy n="1" d="1"/>
      </p:scale>
      <p:origin x="0" y="0"/>
    </p:cViewPr>
  </p:sorterViewPr>
  <p:notesViewPr>
    <p:cSldViewPr snapToGrid="0">
      <p:cViewPr varScale="1">
        <p:scale>
          <a:sx n="66" d="100"/>
          <a:sy n="66"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395F1B-3475-477E-B8B5-5AEEBDAC662B}" type="datetimeFigureOut">
              <a:rPr lang="en-GB" smtClean="0"/>
              <a:t>04/10/2021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C3A06F-C0F7-46F7-B51A-13E8EA7B965A}" type="slidenum">
              <a:rPr lang="en-GB" smtClean="0"/>
              <a:t>‹#›</a:t>
            </a:fld>
            <a:endParaRPr lang="en-GB"/>
          </a:p>
        </p:txBody>
      </p:sp>
    </p:spTree>
    <p:extLst>
      <p:ext uri="{BB962C8B-B14F-4D97-AF65-F5344CB8AC3E}">
        <p14:creationId xmlns:p14="http://schemas.microsoft.com/office/powerpoint/2010/main" val="3497844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DD517077-D56F-0347-A307-54F2C9AEBA2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5D8FB35-1A28-454C-8422-FC40366125A6}" type="slidenum">
              <a:rPr lang="en-US" altLang="en-US">
                <a:latin typeface="Calibri" panose="020F0502020204030204" pitchFamily="34" charset="0"/>
              </a:rPr>
              <a:pPr/>
              <a:t>12</a:t>
            </a:fld>
            <a:endParaRPr lang="en-US" altLang="en-US">
              <a:latin typeface="Calibri" panose="020F0502020204030204" pitchFamily="34" charset="0"/>
            </a:endParaRPr>
          </a:p>
        </p:txBody>
      </p:sp>
      <p:sp>
        <p:nvSpPr>
          <p:cNvPr id="23555" name="Rectangle 2">
            <a:extLst>
              <a:ext uri="{FF2B5EF4-FFF2-40B4-BE49-F238E27FC236}">
                <a16:creationId xmlns:a16="http://schemas.microsoft.com/office/drawing/2014/main" id="{A0812F27-BB47-E145-92BF-41F9C170A6F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6" name="Rectangle 3">
            <a:extLst>
              <a:ext uri="{FF2B5EF4-FFF2-40B4-BE49-F238E27FC236}">
                <a16:creationId xmlns:a16="http://schemas.microsoft.com/office/drawing/2014/main" id="{8106E75E-E8BF-C347-A912-CFFD0A310E1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26789D3F-687B-A345-8861-479CB70FCFD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4B0C7CBE-B929-CB45-B29D-C03754C11B1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latin typeface="Arial" panose="020B0604020202020204" pitchFamily="34" charset="0"/>
                <a:cs typeface="Arial" panose="020B0604020202020204" pitchFamily="34" charset="0"/>
              </a:rPr>
              <a:t>Figure 1.1 Strategy: its definition, purpose, analysis and work</a:t>
            </a:r>
            <a:endParaRPr lang="en-IN" altLang="en-US">
              <a:latin typeface="Arial" panose="020B0604020202020204" pitchFamily="34" charset="0"/>
              <a:cs typeface="Arial" panose="020B0604020202020204" pitchFamily="34" charset="0"/>
            </a:endParaRPr>
          </a:p>
        </p:txBody>
      </p:sp>
      <p:sp>
        <p:nvSpPr>
          <p:cNvPr id="25604" name="Slide Number Placeholder 3">
            <a:extLst>
              <a:ext uri="{FF2B5EF4-FFF2-40B4-BE49-F238E27FC236}">
                <a16:creationId xmlns:a16="http://schemas.microsoft.com/office/drawing/2014/main" id="{F10CF14D-38AB-4944-8949-FEE7BE12B71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67EB709-FC1F-5944-9D99-AB2AC9B9B614}" type="slidenum">
              <a:rPr lang="en-GB" altLang="en-US">
                <a:latin typeface="Calibri" panose="020F0502020204030204" pitchFamily="34" charset="0"/>
              </a:rPr>
              <a:pPr/>
              <a:t>14</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CD4D109-A882-2848-AC14-811395D10F5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40CE2060-5B95-4B4E-812F-40F82E6FF82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Arial" panose="020B0604020202020204" pitchFamily="34" charset="0"/>
                <a:cs typeface="Arial" panose="020B0604020202020204" pitchFamily="34" charset="0"/>
              </a:rPr>
              <a:t>Figure 1.2 Definitions of strategy</a:t>
            </a:r>
            <a:endParaRPr lang="en-GB" altLang="en-US">
              <a:latin typeface="Arial" panose="020B0604020202020204" pitchFamily="34" charset="0"/>
              <a:cs typeface="Arial" panose="020B0604020202020204" pitchFamily="34" charset="0"/>
            </a:endParaRPr>
          </a:p>
        </p:txBody>
      </p:sp>
      <p:sp>
        <p:nvSpPr>
          <p:cNvPr id="27652" name="Slide Number Placeholder 3">
            <a:extLst>
              <a:ext uri="{FF2B5EF4-FFF2-40B4-BE49-F238E27FC236}">
                <a16:creationId xmlns:a16="http://schemas.microsoft.com/office/drawing/2014/main" id="{7319D8A0-706C-784E-A8A7-6539F7041C9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D04968A-D39E-F342-95F0-5ECCAB55D45F}" type="slidenum">
              <a:rPr lang="en-GB" altLang="en-US">
                <a:latin typeface="Calibri" panose="020F0502020204030204" pitchFamily="34" charset="0"/>
              </a:rPr>
              <a:pPr/>
              <a:t>16</a:t>
            </a:fld>
            <a:endParaRPr lang="en-GB" altLang="en-US">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BDD8A049-8EDC-F744-B2C5-ED05EAD972C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A6D345A0-66BE-2641-A630-06D8DEE4D6F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5844" name="Slide Number Placeholder 3">
            <a:extLst>
              <a:ext uri="{FF2B5EF4-FFF2-40B4-BE49-F238E27FC236}">
                <a16:creationId xmlns:a16="http://schemas.microsoft.com/office/drawing/2014/main" id="{9F46F0B2-A932-4F4A-AF60-73593BE87B3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C1C7B3C-D64A-B244-BE97-F5C9F545B2A1}" type="slidenum">
              <a:rPr lang="en-GB" altLang="en-US">
                <a:latin typeface="Calibri" panose="020F0502020204030204" pitchFamily="34" charset="0"/>
              </a:rPr>
              <a:pPr/>
              <a:t>17</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3229A7B2-3D97-E94A-B23C-CA73AA1774F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0CB44539-0984-774D-8DBB-3AC2E2841D6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IN" altLang="en-US">
                <a:latin typeface="Arial" panose="020B0604020202020204" pitchFamily="34" charset="0"/>
                <a:cs typeface="Arial" panose="020B0604020202020204" pitchFamily="34" charset="0"/>
              </a:rPr>
              <a:t>Figure 1.3 Three horizons for strategy</a:t>
            </a:r>
          </a:p>
        </p:txBody>
      </p:sp>
      <p:sp>
        <p:nvSpPr>
          <p:cNvPr id="33796" name="Slide Number Placeholder 3">
            <a:extLst>
              <a:ext uri="{FF2B5EF4-FFF2-40B4-BE49-F238E27FC236}">
                <a16:creationId xmlns:a16="http://schemas.microsoft.com/office/drawing/2014/main" id="{9FA01E46-A4DB-194D-A736-0C639AB1070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0318640-D302-DC4A-96F7-DA6CD6D94F11}" type="slidenum">
              <a:rPr lang="en-GB" altLang="en-US">
                <a:latin typeface="Calibri" panose="020F0502020204030204" pitchFamily="34" charset="0"/>
              </a:rPr>
              <a:pPr/>
              <a:t>18</a:t>
            </a:fld>
            <a:endParaRPr lang="en-GB"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64D44428-594B-A94E-B807-DAF903B48B6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500BDBEC-4CE5-BB48-B5DD-FA297C74A6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6084" name="Slide Number Placeholder 3">
            <a:extLst>
              <a:ext uri="{FF2B5EF4-FFF2-40B4-BE49-F238E27FC236}">
                <a16:creationId xmlns:a16="http://schemas.microsoft.com/office/drawing/2014/main" id="{EDB1FBF1-EF1A-F045-BBE4-FBC677C94D8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8C9002C-F22C-7F48-AF42-6127BA8CB0A6}" type="slidenum">
              <a:rPr lang="en-GB" altLang="en-US">
                <a:latin typeface="Calibri" panose="020F0502020204030204" pitchFamily="34" charset="0"/>
              </a:rPr>
              <a:pPr/>
              <a:t>19</a:t>
            </a:fld>
            <a:endParaRPr lang="en-GB" altLang="en-US">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B07D9536-FEEA-AF48-B7AC-CFA007A3CF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FF291110-660B-F94B-A689-A9DD8777426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7892" name="Slide Number Placeholder 3">
            <a:extLst>
              <a:ext uri="{FF2B5EF4-FFF2-40B4-BE49-F238E27FC236}">
                <a16:creationId xmlns:a16="http://schemas.microsoft.com/office/drawing/2014/main" id="{682E2E2B-CD28-2F41-AC7E-D36D346AAEA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908A5A4-C484-B64F-BD6E-90748C8CBE37}" type="slidenum">
              <a:rPr lang="en-GB" altLang="en-US">
                <a:latin typeface="Calibri" panose="020F0502020204030204" pitchFamily="34" charset="0"/>
              </a:rPr>
              <a:pPr/>
              <a:t>20</a:t>
            </a:fld>
            <a:endParaRPr lang="en-GB" altLang="en-US">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3018BC4B-E87B-9046-92D8-30B64395ABE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106DADBF-93F3-1145-B2E4-9FB9B247D81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9940" name="Slide Number Placeholder 3">
            <a:extLst>
              <a:ext uri="{FF2B5EF4-FFF2-40B4-BE49-F238E27FC236}">
                <a16:creationId xmlns:a16="http://schemas.microsoft.com/office/drawing/2014/main" id="{65D85330-0F05-014C-9B76-E875F8FD4F2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177D515-9046-BD42-B65D-D3AD5D9041DB}" type="slidenum">
              <a:rPr lang="en-GB" altLang="en-US">
                <a:latin typeface="Calibri" panose="020F0502020204030204" pitchFamily="34" charset="0"/>
              </a:rPr>
              <a:pPr/>
              <a:t>25</a:t>
            </a:fld>
            <a:endParaRPr lang="en-GB"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64F2C744-EE7F-5246-942E-371E5218622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BFAEA90D-5194-BE4F-8CEF-FE126A71329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1988" name="Slide Number Placeholder 3">
            <a:extLst>
              <a:ext uri="{FF2B5EF4-FFF2-40B4-BE49-F238E27FC236}">
                <a16:creationId xmlns:a16="http://schemas.microsoft.com/office/drawing/2014/main" id="{B5BBBB2B-F73E-0C45-93E4-11F88DAEA8B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1C3E8D1-9285-3046-A109-03BC56F61A2B}" type="slidenum">
              <a:rPr lang="en-GB" altLang="en-US">
                <a:latin typeface="Calibri" panose="020F0502020204030204" pitchFamily="34" charset="0"/>
              </a:rPr>
              <a:pPr/>
              <a:t>30</a:t>
            </a:fld>
            <a:endParaRPr lang="en-GB" altLang="en-US">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B933D70A-D2C3-A546-BADF-C75DBFF99A0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360E095A-8A83-BA45-AA57-C98331BB19D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4036" name="Slide Number Placeholder 3">
            <a:extLst>
              <a:ext uri="{FF2B5EF4-FFF2-40B4-BE49-F238E27FC236}">
                <a16:creationId xmlns:a16="http://schemas.microsoft.com/office/drawing/2014/main" id="{AE919AF2-9A96-6747-A733-5E84643819A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4D337DD-BEB8-7646-A930-78DA3517989B}" type="slidenum">
              <a:rPr lang="en-GB" altLang="en-US">
                <a:latin typeface="Calibri" panose="020F0502020204030204" pitchFamily="34" charset="0"/>
              </a:rPr>
              <a:pPr/>
              <a:t>34</a:t>
            </a:fld>
            <a:endParaRPr lang="en-GB" altLang="en-US">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C02F3D8C-DC55-0648-8A69-8696C5C4221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ED0A88D-90BE-A341-829A-D54B7DC447C5}" type="slidenum">
              <a:rPr lang="en-US" altLang="en-US">
                <a:latin typeface="Calibri" panose="020F0502020204030204" pitchFamily="34" charset="0"/>
              </a:rPr>
              <a:pPr/>
              <a:t>35</a:t>
            </a:fld>
            <a:endParaRPr lang="en-US" altLang="en-US">
              <a:latin typeface="Calibri" panose="020F0502020204030204" pitchFamily="34" charset="0"/>
            </a:endParaRPr>
          </a:p>
        </p:txBody>
      </p:sp>
      <p:sp>
        <p:nvSpPr>
          <p:cNvPr id="48131" name="Rectangle 2">
            <a:extLst>
              <a:ext uri="{FF2B5EF4-FFF2-40B4-BE49-F238E27FC236}">
                <a16:creationId xmlns:a16="http://schemas.microsoft.com/office/drawing/2014/main" id="{60F8623C-4077-9B4F-B633-0B3D67389DE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a:extLst>
              <a:ext uri="{FF2B5EF4-FFF2-40B4-BE49-F238E27FC236}">
                <a16:creationId xmlns:a16="http://schemas.microsoft.com/office/drawing/2014/main" id="{8BFB8094-BD25-0F43-B9FA-FF3C3D3DB9F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6089EC58-4587-BF44-8412-8D9A82F1E6D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6723EEBE-FC22-BF49-97E0-AB868F5BD6A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0180" name="Slide Number Placeholder 3">
            <a:extLst>
              <a:ext uri="{FF2B5EF4-FFF2-40B4-BE49-F238E27FC236}">
                <a16:creationId xmlns:a16="http://schemas.microsoft.com/office/drawing/2014/main" id="{8EA2F9D9-6843-5343-86D6-65A141F33D1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FAFD699-AB01-FE48-A4BB-B6F3232A0EFC}" type="slidenum">
              <a:rPr lang="en-GB" altLang="en-US">
                <a:latin typeface="Calibri" panose="020F0502020204030204" pitchFamily="34" charset="0"/>
              </a:rPr>
              <a:pPr/>
              <a:t>36</a:t>
            </a:fld>
            <a:endParaRPr lang="en-GB" altLang="en-US">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2694A215-DC4E-7F46-A0B7-84C66DE1FA2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6917CACA-A1B0-4846-89BC-85C9F0FEDC5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4276" name="Slide Number Placeholder 3">
            <a:extLst>
              <a:ext uri="{FF2B5EF4-FFF2-40B4-BE49-F238E27FC236}">
                <a16:creationId xmlns:a16="http://schemas.microsoft.com/office/drawing/2014/main" id="{6C38579F-B4D9-C44C-84ED-DC102A549CB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24D03D8-7DCB-BE4C-838F-3520A62216D7}" type="slidenum">
              <a:rPr lang="en-GB" altLang="en-US">
                <a:latin typeface="Calibri" panose="020F0502020204030204" pitchFamily="34" charset="0"/>
              </a:rPr>
              <a:pPr/>
              <a:t>37</a:t>
            </a:fld>
            <a:endParaRPr lang="en-GB" altLang="en-US">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4834D726-39BD-4E4D-899A-0BF2406C12F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F45E1A9A-1DD9-8E47-ADCB-35D8D81FEB6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6324" name="Slide Number Placeholder 3">
            <a:extLst>
              <a:ext uri="{FF2B5EF4-FFF2-40B4-BE49-F238E27FC236}">
                <a16:creationId xmlns:a16="http://schemas.microsoft.com/office/drawing/2014/main" id="{09897F17-E382-1A45-87DB-F203D6C2BE6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E273014-5A50-DD4C-85C3-0F57E64E4454}" type="slidenum">
              <a:rPr lang="en-GB" altLang="en-US">
                <a:latin typeface="Calibri" panose="020F0502020204030204" pitchFamily="34" charset="0"/>
              </a:rPr>
              <a:pPr/>
              <a:t>38</a:t>
            </a:fld>
            <a:endParaRPr lang="en-GB" altLang="en-US">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67877FE4-6DAC-E447-B144-EEF30ED65F7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id="{10A12942-0CD7-7542-A179-47BC281911E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62468" name="Slide Number Placeholder 3">
            <a:extLst>
              <a:ext uri="{FF2B5EF4-FFF2-40B4-BE49-F238E27FC236}">
                <a16:creationId xmlns:a16="http://schemas.microsoft.com/office/drawing/2014/main" id="{BEA91600-2C88-6B4C-85F7-3717097550D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F169261-A008-E741-97EF-F3A2E328797D}" type="slidenum">
              <a:rPr lang="en-GB" altLang="en-US">
                <a:latin typeface="Calibri" panose="020F0502020204030204" pitchFamily="34" charset="0"/>
              </a:rPr>
              <a:pPr/>
              <a:t>39</a:t>
            </a:fld>
            <a:endParaRPr lang="en-GB" altLang="en-US">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D2B98595-AA27-8C4B-B550-360FFF564E3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9CF973B4-D70B-4B48-AE9E-FB46AD2FA12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68612" name="Slide Number Placeholder 3">
            <a:extLst>
              <a:ext uri="{FF2B5EF4-FFF2-40B4-BE49-F238E27FC236}">
                <a16:creationId xmlns:a16="http://schemas.microsoft.com/office/drawing/2014/main" id="{211A49A9-198B-C841-8846-1D77C973A09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6CFA733-4F46-0440-9CF9-553859F1CC7B}" type="slidenum">
              <a:rPr lang="en-GB" altLang="en-US">
                <a:latin typeface="Calibri" panose="020F0502020204030204" pitchFamily="34" charset="0"/>
              </a:rPr>
              <a:pPr/>
              <a:t>40</a:t>
            </a:fld>
            <a:endParaRPr lang="en-GB" altLang="en-US">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CE1CEF3B-2A23-9A4F-BD91-5355553CCE1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84AFE882-0322-0B48-A28A-5F9B32230D0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Table 1.1 The strategy checklist</a:t>
            </a:r>
            <a:endParaRPr lang="en-GB" altLang="en-US"/>
          </a:p>
        </p:txBody>
      </p:sp>
      <p:sp>
        <p:nvSpPr>
          <p:cNvPr id="74756" name="Slide Number Placeholder 3">
            <a:extLst>
              <a:ext uri="{FF2B5EF4-FFF2-40B4-BE49-F238E27FC236}">
                <a16:creationId xmlns:a16="http://schemas.microsoft.com/office/drawing/2014/main" id="{CB17A8BF-0F26-DC41-9E0A-35A901BB682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71BF899-6493-7C46-B077-73AF331F3A11}" type="slidenum">
              <a:rPr lang="en-GB" altLang="en-US">
                <a:latin typeface="Calibri" panose="020F0502020204030204" pitchFamily="34" charset="0"/>
              </a:rPr>
              <a:pPr/>
              <a:t>41</a:t>
            </a:fld>
            <a:endParaRPr lang="en-GB" altLang="en-US">
              <a:latin typeface="Calibri" panose="020F050202020403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a:extLst>
              <a:ext uri="{FF2B5EF4-FFF2-40B4-BE49-F238E27FC236}">
                <a16:creationId xmlns:a16="http://schemas.microsoft.com/office/drawing/2014/main" id="{6693D0BB-7844-7049-A2BC-5BE1757F780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a:extLst>
              <a:ext uri="{FF2B5EF4-FFF2-40B4-BE49-F238E27FC236}">
                <a16:creationId xmlns:a16="http://schemas.microsoft.com/office/drawing/2014/main" id="{7466E548-1F95-B544-8055-3227C42E418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76804" name="Slide Number Placeholder 3">
            <a:extLst>
              <a:ext uri="{FF2B5EF4-FFF2-40B4-BE49-F238E27FC236}">
                <a16:creationId xmlns:a16="http://schemas.microsoft.com/office/drawing/2014/main" id="{AB9391B9-0635-9748-85A4-B94141565C3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E656E46-1C2E-2C48-9CB5-403BE5543B4A}" type="slidenum">
              <a:rPr lang="en-GB" altLang="en-US">
                <a:latin typeface="Calibri" panose="020F0502020204030204" pitchFamily="34" charset="0"/>
              </a:rPr>
              <a:pPr/>
              <a:t>42</a:t>
            </a:fld>
            <a:endParaRPr lang="en-GB" altLang="en-US">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031">
            <a:extLst>
              <a:ext uri="{FF2B5EF4-FFF2-40B4-BE49-F238E27FC236}">
                <a16:creationId xmlns:a16="http://schemas.microsoft.com/office/drawing/2014/main" id="{57D5034A-E02C-8C4F-B679-09CA01B7997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70B28A8-9DAA-A444-9A1A-A96780A30471}" type="slidenum">
              <a:rPr lang="en-US" altLang="en-US">
                <a:latin typeface="Calibri" panose="020F0502020204030204" pitchFamily="34" charset="0"/>
              </a:rPr>
              <a:pPr/>
              <a:t>43</a:t>
            </a:fld>
            <a:endParaRPr lang="en-US" altLang="en-US">
              <a:latin typeface="Calibri" panose="020F0502020204030204" pitchFamily="34" charset="0"/>
            </a:endParaRPr>
          </a:p>
        </p:txBody>
      </p:sp>
      <p:sp>
        <p:nvSpPr>
          <p:cNvPr id="29699" name="Rectangle 2">
            <a:extLst>
              <a:ext uri="{FF2B5EF4-FFF2-40B4-BE49-F238E27FC236}">
                <a16:creationId xmlns:a16="http://schemas.microsoft.com/office/drawing/2014/main" id="{049FC4CB-062A-9349-9A7E-BAAD14559A8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0" name="Rectangle 3">
            <a:extLst>
              <a:ext uri="{FF2B5EF4-FFF2-40B4-BE49-F238E27FC236}">
                <a16:creationId xmlns:a16="http://schemas.microsoft.com/office/drawing/2014/main" id="{6A937824-000C-F145-BAD5-CC010F5E05E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extLst>
      <p:ext uri="{BB962C8B-B14F-4D97-AF65-F5344CB8AC3E}">
        <p14:creationId xmlns:p14="http://schemas.microsoft.com/office/powerpoint/2010/main" val="27338789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a:extLst>
              <a:ext uri="{FF2B5EF4-FFF2-40B4-BE49-F238E27FC236}">
                <a16:creationId xmlns:a16="http://schemas.microsoft.com/office/drawing/2014/main" id="{3B11BFF3-EC89-7B4A-87D7-9747BEC80E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a:extLst>
              <a:ext uri="{FF2B5EF4-FFF2-40B4-BE49-F238E27FC236}">
                <a16:creationId xmlns:a16="http://schemas.microsoft.com/office/drawing/2014/main" id="{2034A2C3-99C7-4843-8DC9-47067FF04F8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82948" name="Slide Number Placeholder 3">
            <a:extLst>
              <a:ext uri="{FF2B5EF4-FFF2-40B4-BE49-F238E27FC236}">
                <a16:creationId xmlns:a16="http://schemas.microsoft.com/office/drawing/2014/main" id="{F6E3B19C-23E0-1C4B-B345-1F83327CB5F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149201F-2F9D-0046-A013-8C0C851163D5}" type="slidenum">
              <a:rPr lang="en-GB" altLang="en-US">
                <a:latin typeface="Calibri" panose="020F0502020204030204" pitchFamily="34" charset="0"/>
              </a:rPr>
              <a:pPr/>
              <a:t>44</a:t>
            </a:fld>
            <a:endParaRPr lang="en-GB" altLang="en-US">
              <a:latin typeface="Calibri" panose="020F050202020403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a:extLst>
              <a:ext uri="{FF2B5EF4-FFF2-40B4-BE49-F238E27FC236}">
                <a16:creationId xmlns:a16="http://schemas.microsoft.com/office/drawing/2014/main" id="{78B1373B-E065-C445-BED8-33E04149B52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es Placeholder 2">
            <a:extLst>
              <a:ext uri="{FF2B5EF4-FFF2-40B4-BE49-F238E27FC236}">
                <a16:creationId xmlns:a16="http://schemas.microsoft.com/office/drawing/2014/main" id="{AE8CB3F6-3E9D-A340-8FAF-DD23F901D42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84996" name="Slide Number Placeholder 3">
            <a:extLst>
              <a:ext uri="{FF2B5EF4-FFF2-40B4-BE49-F238E27FC236}">
                <a16:creationId xmlns:a16="http://schemas.microsoft.com/office/drawing/2014/main" id="{7D1C92B2-A4FF-954E-8A8C-016A0E3D8EE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D2D51E0-9E75-7845-97D4-5A856CAFAFA8}" type="slidenum">
              <a:rPr lang="en-GB" altLang="en-US">
                <a:latin typeface="Calibri" panose="020F0502020204030204" pitchFamily="34" charset="0"/>
              </a:rPr>
              <a:pPr/>
              <a:t>45</a:t>
            </a:fld>
            <a:endParaRPr lang="en-GB" altLang="en-US">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a:extLst>
              <a:ext uri="{FF2B5EF4-FFF2-40B4-BE49-F238E27FC236}">
                <a16:creationId xmlns:a16="http://schemas.microsoft.com/office/drawing/2014/main" id="{3BD8BB12-BEAD-054E-9C46-77D28193758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Notes Placeholder 2">
            <a:extLst>
              <a:ext uri="{FF2B5EF4-FFF2-40B4-BE49-F238E27FC236}">
                <a16:creationId xmlns:a16="http://schemas.microsoft.com/office/drawing/2014/main" id="{152AB9B0-CD48-B94D-A42C-CA90C9CE42A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87044" name="Slide Number Placeholder 3">
            <a:extLst>
              <a:ext uri="{FF2B5EF4-FFF2-40B4-BE49-F238E27FC236}">
                <a16:creationId xmlns:a16="http://schemas.microsoft.com/office/drawing/2014/main" id="{0EF7C9BD-1ED6-FB47-A5C1-5772A6E27B0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D80949D-E3FA-1246-8C6E-9652C8732893}" type="slidenum">
              <a:rPr lang="en-GB" altLang="en-US">
                <a:latin typeface="Calibri" panose="020F0502020204030204" pitchFamily="34" charset="0"/>
              </a:rPr>
              <a:pPr/>
              <a:t>46</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GB"/>
              <a:t>Click to edit Master title style</a:t>
            </a:r>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04/10/2021</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a:xfrm>
            <a:off x="457200" y="1600201"/>
            <a:ext cx="8229600" cy="39170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9C64F3F4-CE19-49F8-9EF4-FF4EE52031C2}" type="datetimeFigureOut">
              <a:rPr lang="en-GB" smtClean="0"/>
              <a:t>04/10/2021</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GB"/>
              <a:t>Click to edit Master title style</a:t>
            </a:r>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04/10/2021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9C64F3F4-CE19-49F8-9EF4-FF4EE52031C2}" type="datetimeFigureOut">
              <a:rPr lang="en-GB" smtClean="0"/>
              <a:t>04/10/2021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9C64F3F4-CE19-49F8-9EF4-FF4EE52031C2}" type="datetimeFigureOut">
              <a:rPr lang="en-GB" smtClean="0"/>
              <a:t>04/10/2021</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9C64F3F4-CE19-49F8-9EF4-FF4EE52031C2}" type="datetimeFigureOut">
              <a:rPr lang="en-GB" smtClean="0"/>
              <a:t>04/10/2021</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04/10/2021</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04/10/2021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GB"/>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04/10/2021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9C64F3F4-CE19-49F8-9EF4-FF4EE52031C2}" type="datetimeFigureOut">
              <a:rPr lang="en-GB" smtClean="0"/>
              <a:t>04/10/2021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9C64F3F4-CE19-49F8-9EF4-FF4EE52031C2}" type="datetimeFigureOut">
              <a:rPr lang="en-GB" smtClean="0"/>
              <a:t>04/10/2021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71488"/>
            <a:ext cx="8229600" cy="747712"/>
          </a:xfrm>
          <a:prstGeom prst="rect">
            <a:avLst/>
          </a:prstGeo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39829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04/10/2021</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10.tiff"/><Relationship Id="rId1" Type="http://schemas.openxmlformats.org/officeDocument/2006/relationships/slideLayout" Target="../slideLayouts/slideLayout2.xml"/><Relationship Id="rId5" Type="http://schemas.openxmlformats.org/officeDocument/2006/relationships/image" Target="../media/image13.tiff"/><Relationship Id="rId4" Type="http://schemas.openxmlformats.org/officeDocument/2006/relationships/image" Target="../media/image12.tiff"/></Relationships>
</file>

<file path=ppt/slides/_rels/slide22.xml.rels><?xml version="1.0" encoding="UTF-8" standalone="yes"?>
<Relationships xmlns="http://schemas.openxmlformats.org/package/2006/relationships"><Relationship Id="rId8" Type="http://schemas.openxmlformats.org/officeDocument/2006/relationships/image" Target="../media/image20.tiff"/><Relationship Id="rId3" Type="http://schemas.openxmlformats.org/officeDocument/2006/relationships/image" Target="../media/image15.tiff"/><Relationship Id="rId7" Type="http://schemas.openxmlformats.org/officeDocument/2006/relationships/image" Target="../media/image19.tiff"/><Relationship Id="rId2" Type="http://schemas.openxmlformats.org/officeDocument/2006/relationships/image" Target="../media/image14.tiff"/><Relationship Id="rId1" Type="http://schemas.openxmlformats.org/officeDocument/2006/relationships/slideLayout" Target="../slideLayouts/slideLayout2.xml"/><Relationship Id="rId6" Type="http://schemas.openxmlformats.org/officeDocument/2006/relationships/image" Target="../media/image18.tiff"/><Relationship Id="rId5" Type="http://schemas.openxmlformats.org/officeDocument/2006/relationships/image" Target="../media/image17.jpg"/><Relationship Id="rId4" Type="http://schemas.openxmlformats.org/officeDocument/2006/relationships/image" Target="../media/image16.tiff"/><Relationship Id="rId9" Type="http://schemas.openxmlformats.org/officeDocument/2006/relationships/image" Target="../media/image21.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tiff"/><Relationship Id="rId2" Type="http://schemas.openxmlformats.org/officeDocument/2006/relationships/image" Target="../media/image22.tiff"/><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tiff"/><Relationship Id="rId4" Type="http://schemas.openxmlformats.org/officeDocument/2006/relationships/image" Target="../media/image24.tiff"/></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https://www.youtube.com/embed/a-khXeX3ZZQ?feature=oembed" TargetMode="External"/><Relationship Id="rId1" Type="http://schemas.openxmlformats.org/officeDocument/2006/relationships/video" Target="https://www.youtube.com/embed/IgMqctjVpyY?start=36&amp;feature=oembed" TargetMode="Externa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hyperlink" Target="https://youtu.be/a-khXeX3ZZQ"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slideLayout" Target="../slideLayouts/slideLayout2.xml"/><Relationship Id="rId1" Type="http://schemas.openxmlformats.org/officeDocument/2006/relationships/video" Target="https://www.youtube.com/embed/8ygoE2YiHCs?feature=oembed" TargetMode="Externa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tif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37.tiff"/><Relationship Id="rId3" Type="http://schemas.openxmlformats.org/officeDocument/2006/relationships/image" Target="../media/image32.tiff"/><Relationship Id="rId7" Type="http://schemas.openxmlformats.org/officeDocument/2006/relationships/image" Target="../media/image36.tiff"/><Relationship Id="rId2" Type="http://schemas.openxmlformats.org/officeDocument/2006/relationships/image" Target="../media/image31.tiff"/><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tiff"/><Relationship Id="rId4" Type="http://schemas.openxmlformats.org/officeDocument/2006/relationships/image" Target="../media/image33.tiff"/></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 Id="rId5" Type="http://schemas.openxmlformats.org/officeDocument/2006/relationships/image" Target="../media/image41.jpeg"/><Relationship Id="rId4" Type="http://schemas.openxmlformats.org/officeDocument/2006/relationships/image" Target="../media/image40.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25E4D-1C2C-47F6-A56D-5CC0DC19A9A6}"/>
              </a:ext>
            </a:extLst>
          </p:cNvPr>
          <p:cNvSpPr>
            <a:spLocks noGrp="1"/>
          </p:cNvSpPr>
          <p:nvPr>
            <p:ph type="ctrTitle"/>
          </p:nvPr>
        </p:nvSpPr>
        <p:spPr>
          <a:xfrm>
            <a:off x="933665" y="1194937"/>
            <a:ext cx="7772400" cy="1470025"/>
          </a:xfrm>
        </p:spPr>
        <p:txBody>
          <a:bodyPr>
            <a:normAutofit fontScale="90000"/>
          </a:bodyPr>
          <a:lstStyle/>
          <a:p>
            <a:r>
              <a:rPr lang="en-GB" dirty="0"/>
              <a:t>Strategic Management: </a:t>
            </a:r>
            <a:br>
              <a:rPr lang="en-GB" dirty="0"/>
            </a:br>
            <a:r>
              <a:rPr lang="en-GB" dirty="0"/>
              <a:t>An introduction to the key concepts </a:t>
            </a:r>
          </a:p>
        </p:txBody>
      </p:sp>
      <p:sp>
        <p:nvSpPr>
          <p:cNvPr id="3" name="Subtitle 2">
            <a:extLst>
              <a:ext uri="{FF2B5EF4-FFF2-40B4-BE49-F238E27FC236}">
                <a16:creationId xmlns:a16="http://schemas.microsoft.com/office/drawing/2014/main" id="{0FCEB683-625E-4C5B-BF45-79745334AB08}"/>
              </a:ext>
            </a:extLst>
          </p:cNvPr>
          <p:cNvSpPr>
            <a:spLocks noGrp="1"/>
          </p:cNvSpPr>
          <p:nvPr>
            <p:ph type="subTitle" idx="1"/>
          </p:nvPr>
        </p:nvSpPr>
        <p:spPr>
          <a:xfrm>
            <a:off x="2952520" y="2947536"/>
            <a:ext cx="6400800" cy="1470025"/>
          </a:xfrm>
        </p:spPr>
        <p:txBody>
          <a:bodyPr/>
          <a:lstStyle/>
          <a:p>
            <a:r>
              <a:rPr lang="en-GB" dirty="0">
                <a:solidFill>
                  <a:schemeClr val="bg1"/>
                </a:solidFill>
              </a:rPr>
              <a:t>Dr Jon Edwards</a:t>
            </a:r>
          </a:p>
        </p:txBody>
      </p:sp>
    </p:spTree>
    <p:extLst>
      <p:ext uri="{BB962C8B-B14F-4D97-AF65-F5344CB8AC3E}">
        <p14:creationId xmlns:p14="http://schemas.microsoft.com/office/powerpoint/2010/main" val="418741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60EA3-3AD4-4942-81A2-EAD2B0154272}"/>
              </a:ext>
            </a:extLst>
          </p:cNvPr>
          <p:cNvSpPr>
            <a:spLocks noGrp="1"/>
          </p:cNvSpPr>
          <p:nvPr>
            <p:ph type="title"/>
          </p:nvPr>
        </p:nvSpPr>
        <p:spPr>
          <a:xfrm>
            <a:off x="707319" y="1199701"/>
            <a:ext cx="7886700" cy="994172"/>
          </a:xfrm>
        </p:spPr>
        <p:txBody>
          <a:bodyPr>
            <a:normAutofit fontScale="90000"/>
          </a:bodyPr>
          <a:lstStyle/>
          <a:p>
            <a:br>
              <a:rPr lang="en-GB" b="1" dirty="0">
                <a:solidFill>
                  <a:schemeClr val="accent1"/>
                </a:solidFill>
                <a:cs typeface="Calibri Light"/>
              </a:rPr>
            </a:br>
            <a:r>
              <a:rPr lang="en-GB" b="1" dirty="0">
                <a:solidFill>
                  <a:schemeClr val="accent1"/>
                </a:solidFill>
                <a:cs typeface="Calibri Light"/>
              </a:rPr>
              <a:t>Welcome your new Masters module!</a:t>
            </a:r>
            <a:br>
              <a:rPr lang="en-GB" b="1" dirty="0">
                <a:solidFill>
                  <a:schemeClr val="accent1"/>
                </a:solidFill>
                <a:cs typeface="Calibri Light"/>
              </a:rPr>
            </a:br>
            <a:endParaRPr lang="en-GB" b="1" dirty="0">
              <a:solidFill>
                <a:schemeClr val="accent1"/>
              </a:solidFill>
            </a:endParaRPr>
          </a:p>
        </p:txBody>
      </p:sp>
      <p:sp>
        <p:nvSpPr>
          <p:cNvPr id="3" name="Content Placeholder 2">
            <a:extLst>
              <a:ext uri="{FF2B5EF4-FFF2-40B4-BE49-F238E27FC236}">
                <a16:creationId xmlns:a16="http://schemas.microsoft.com/office/drawing/2014/main" id="{F274A493-098E-4902-96FD-459F1C45D6F6}"/>
              </a:ext>
            </a:extLst>
          </p:cNvPr>
          <p:cNvSpPr>
            <a:spLocks noGrp="1"/>
          </p:cNvSpPr>
          <p:nvPr>
            <p:ph idx="1"/>
          </p:nvPr>
        </p:nvSpPr>
        <p:spPr>
          <a:xfrm>
            <a:off x="840523" y="2868810"/>
            <a:ext cx="7886700" cy="1120379"/>
          </a:xfrm>
        </p:spPr>
        <p:txBody>
          <a:bodyPr vert="horz" lIns="68580" tIns="34290" rIns="68580" bIns="34290" rtlCol="0" anchor="t">
            <a:normAutofit/>
          </a:bodyPr>
          <a:lstStyle/>
          <a:p>
            <a:pPr marL="0" indent="0" algn="ctr">
              <a:buNone/>
            </a:pPr>
            <a:r>
              <a:rPr lang="en-GB" b="1" dirty="0">
                <a:cs typeface="Calibri Light"/>
              </a:rPr>
              <a:t>Strategic Management in Policing</a:t>
            </a:r>
            <a:endParaRPr lang="en-GB" dirty="0">
              <a:cs typeface="Calibri" panose="020F0502020204030204"/>
            </a:endParaRPr>
          </a:p>
        </p:txBody>
      </p:sp>
    </p:spTree>
    <p:extLst>
      <p:ext uri="{BB962C8B-B14F-4D97-AF65-F5344CB8AC3E}">
        <p14:creationId xmlns:p14="http://schemas.microsoft.com/office/powerpoint/2010/main" val="15595366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F6F2C-F4E1-42B0-A786-EBBD12942784}"/>
              </a:ext>
            </a:extLst>
          </p:cNvPr>
          <p:cNvSpPr>
            <a:spLocks noGrp="1"/>
          </p:cNvSpPr>
          <p:nvPr>
            <p:ph type="title"/>
          </p:nvPr>
        </p:nvSpPr>
        <p:spPr>
          <a:xfrm>
            <a:off x="457200" y="274638"/>
            <a:ext cx="8229600" cy="1143000"/>
          </a:xfrm>
        </p:spPr>
        <p:txBody>
          <a:bodyPr anchor="ctr">
            <a:normAutofit/>
          </a:bodyPr>
          <a:lstStyle/>
          <a:p>
            <a:r>
              <a:rPr lang="en-GB" sz="3600" b="1" dirty="0"/>
              <a:t>Study Structure</a:t>
            </a:r>
            <a:endParaRPr lang="en-GB" sz="3600" dirty="0"/>
          </a:p>
        </p:txBody>
      </p:sp>
      <p:sp>
        <p:nvSpPr>
          <p:cNvPr id="3" name="Content Placeholder 2">
            <a:extLst>
              <a:ext uri="{FF2B5EF4-FFF2-40B4-BE49-F238E27FC236}">
                <a16:creationId xmlns:a16="http://schemas.microsoft.com/office/drawing/2014/main" id="{329E5507-962B-4838-BF66-3B64DB58F253}"/>
              </a:ext>
            </a:extLst>
          </p:cNvPr>
          <p:cNvSpPr>
            <a:spLocks noGrp="1"/>
          </p:cNvSpPr>
          <p:nvPr>
            <p:ph sz="half" idx="1"/>
          </p:nvPr>
        </p:nvSpPr>
        <p:spPr>
          <a:xfrm>
            <a:off x="457200" y="1417638"/>
            <a:ext cx="4516244" cy="3989040"/>
          </a:xfrm>
        </p:spPr>
        <p:txBody>
          <a:bodyPr vert="horz" lIns="68580" tIns="34290" rIns="68580" bIns="34290" rtlCol="0">
            <a:normAutofit fontScale="92500" lnSpcReduction="10000"/>
          </a:bodyPr>
          <a:lstStyle/>
          <a:p>
            <a:pPr algn="just">
              <a:lnSpc>
                <a:spcPct val="90000"/>
              </a:lnSpc>
            </a:pPr>
            <a:r>
              <a:rPr lang="en-GB" sz="1800" dirty="0"/>
              <a:t>You are all currently professionals within a law enforcement environment.</a:t>
            </a:r>
          </a:p>
          <a:p>
            <a:pPr algn="just">
              <a:lnSpc>
                <a:spcPct val="90000"/>
              </a:lnSpc>
            </a:pPr>
            <a:endParaRPr lang="en-GB" sz="1800" dirty="0"/>
          </a:p>
          <a:p>
            <a:pPr algn="just">
              <a:lnSpc>
                <a:spcPct val="90000"/>
              </a:lnSpc>
            </a:pPr>
            <a:r>
              <a:rPr lang="en-GB" sz="1800" dirty="0"/>
              <a:t>As I mentioned last week – Masters level study – there is an expectation that you with engage and develop your skills in critical analysis and debate.</a:t>
            </a:r>
          </a:p>
          <a:p>
            <a:pPr algn="just">
              <a:lnSpc>
                <a:spcPct val="90000"/>
              </a:lnSpc>
            </a:pPr>
            <a:endParaRPr lang="en-GB" sz="1800" dirty="0"/>
          </a:p>
          <a:p>
            <a:pPr algn="just">
              <a:lnSpc>
                <a:spcPct val="90000"/>
              </a:lnSpc>
            </a:pPr>
            <a:r>
              <a:rPr lang="en-GB" sz="1800" dirty="0"/>
              <a:t>I will expect you to openly discuss issues (this is a safe environment) – Chatham House Rules! </a:t>
            </a:r>
          </a:p>
          <a:p>
            <a:pPr algn="just">
              <a:lnSpc>
                <a:spcPct val="90000"/>
              </a:lnSpc>
            </a:pPr>
            <a:endParaRPr lang="en-GB" sz="1800" dirty="0"/>
          </a:p>
          <a:p>
            <a:pPr algn="just">
              <a:lnSpc>
                <a:spcPct val="90000"/>
              </a:lnSpc>
            </a:pPr>
            <a:endParaRPr lang="en-GB" sz="1800" dirty="0"/>
          </a:p>
          <a:p>
            <a:pPr algn="just">
              <a:lnSpc>
                <a:spcPct val="90000"/>
              </a:lnSpc>
            </a:pPr>
            <a:r>
              <a:rPr lang="en-GB" sz="1800" dirty="0"/>
              <a:t>Finally, everyone’s view is valid ALL questions are – welcome &amp; there is no such thing as a stupid question! </a:t>
            </a:r>
            <a:endParaRPr lang="en-GB" sz="1800" b="1" dirty="0"/>
          </a:p>
        </p:txBody>
      </p:sp>
      <p:pic>
        <p:nvPicPr>
          <p:cNvPr id="5" name="Picture 4" descr="Text&#10;&#10;Description automatically generated">
            <a:extLst>
              <a:ext uri="{FF2B5EF4-FFF2-40B4-BE49-F238E27FC236}">
                <a16:creationId xmlns:a16="http://schemas.microsoft.com/office/drawing/2014/main" id="{25C5FBB4-367A-9C40-8E1B-DCDEFB13FA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80048" y="2587083"/>
            <a:ext cx="3606752" cy="2289392"/>
          </a:xfrm>
          <a:prstGeom prst="rect">
            <a:avLst/>
          </a:prstGeom>
          <a:noFill/>
        </p:spPr>
      </p:pic>
    </p:spTree>
    <p:extLst>
      <p:ext uri="{BB962C8B-B14F-4D97-AF65-F5344CB8AC3E}">
        <p14:creationId xmlns:p14="http://schemas.microsoft.com/office/powerpoint/2010/main" val="3043715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22853-180E-4A8F-BCBE-8A8CE3A1ACFB}"/>
              </a:ext>
            </a:extLst>
          </p:cNvPr>
          <p:cNvSpPr>
            <a:spLocks noGrp="1"/>
          </p:cNvSpPr>
          <p:nvPr>
            <p:ph type="title"/>
          </p:nvPr>
        </p:nvSpPr>
        <p:spPr/>
        <p:txBody>
          <a:bodyPr>
            <a:normAutofit/>
          </a:bodyPr>
          <a:lstStyle/>
          <a:p>
            <a:r>
              <a:rPr lang="en-GB" sz="3600" b="1" dirty="0">
                <a:cs typeface="Calibri Light"/>
              </a:rPr>
              <a:t>Study Structure</a:t>
            </a:r>
            <a:endParaRPr lang="en-GB" sz="3600" b="1" dirty="0"/>
          </a:p>
        </p:txBody>
      </p:sp>
      <p:sp>
        <p:nvSpPr>
          <p:cNvPr id="3" name="Content Placeholder 2">
            <a:extLst>
              <a:ext uri="{FF2B5EF4-FFF2-40B4-BE49-F238E27FC236}">
                <a16:creationId xmlns:a16="http://schemas.microsoft.com/office/drawing/2014/main" id="{A56679DA-22E4-4899-B868-4B849E32A8F6}"/>
              </a:ext>
            </a:extLst>
          </p:cNvPr>
          <p:cNvSpPr>
            <a:spLocks noGrp="1"/>
          </p:cNvSpPr>
          <p:nvPr>
            <p:ph idx="1"/>
          </p:nvPr>
        </p:nvSpPr>
        <p:spPr>
          <a:xfrm>
            <a:off x="256478" y="1299118"/>
            <a:ext cx="8229600" cy="3917032"/>
          </a:xfrm>
        </p:spPr>
        <p:txBody>
          <a:bodyPr vert="horz" lIns="68580" tIns="34290" rIns="68580" bIns="34290" rtlCol="0" anchor="t">
            <a:normAutofit lnSpcReduction="10000"/>
          </a:bodyPr>
          <a:lstStyle/>
          <a:p>
            <a:r>
              <a:rPr lang="en-GB" sz="1800" dirty="0">
                <a:cs typeface="Calibri" panose="020F0502020204030204"/>
              </a:rPr>
              <a:t>Each Tuesday we will have a lecture, which will outline some of the key aspects of Strategic management from the literature &amp; introduce case studies and the practical implications for policing. </a:t>
            </a:r>
          </a:p>
          <a:p>
            <a:pPr marL="0" indent="0">
              <a:buNone/>
            </a:pPr>
            <a:endParaRPr lang="en-GB" sz="1800" dirty="0">
              <a:cs typeface="Calibri" panose="020F0502020204030204"/>
            </a:endParaRPr>
          </a:p>
          <a:p>
            <a:r>
              <a:rPr lang="en-GB" sz="1800" dirty="0">
                <a:cs typeface="Calibri" panose="020F0502020204030204"/>
              </a:rPr>
              <a:t>For 2</a:t>
            </a:r>
            <a:r>
              <a:rPr lang="en-GB" sz="1800" baseline="30000" dirty="0">
                <a:cs typeface="Calibri" panose="020F0502020204030204"/>
              </a:rPr>
              <a:t>nd</a:t>
            </a:r>
            <a:r>
              <a:rPr lang="en-GB" sz="1800" dirty="0">
                <a:cs typeface="Calibri" panose="020F0502020204030204"/>
              </a:rPr>
              <a:t> </a:t>
            </a:r>
            <a:r>
              <a:rPr lang="en-GB" sz="1800" dirty="0" err="1">
                <a:cs typeface="Calibri" panose="020F0502020204030204"/>
              </a:rPr>
              <a:t>yr</a:t>
            </a:r>
            <a:r>
              <a:rPr lang="en-GB" sz="1800" dirty="0">
                <a:cs typeface="Calibri" panose="020F0502020204030204"/>
              </a:rPr>
              <a:t> Students I know this is different from last year, but I want us to go through the material together. </a:t>
            </a:r>
          </a:p>
          <a:p>
            <a:endParaRPr lang="en-GB" sz="1800" dirty="0">
              <a:cs typeface="Calibri" panose="020F0502020204030204"/>
            </a:endParaRPr>
          </a:p>
          <a:p>
            <a:r>
              <a:rPr lang="en-GB" sz="1800" dirty="0">
                <a:cs typeface="Calibri" panose="020F0502020204030204"/>
              </a:rPr>
              <a:t>There will be other appropriate resources and papers on the Moodle page.</a:t>
            </a:r>
          </a:p>
          <a:p>
            <a:endParaRPr lang="en-GB" sz="1800" dirty="0">
              <a:cs typeface="Calibri" panose="020F0502020204030204"/>
            </a:endParaRPr>
          </a:p>
          <a:p>
            <a:r>
              <a:rPr lang="en-GB" sz="1800" dirty="0">
                <a:cs typeface="Calibri" panose="020F0502020204030204"/>
              </a:rPr>
              <a:t>Sessions are between 5.30pm and 8pm every – my commitment to you is that they will not be any more than 2.5 hrs!</a:t>
            </a:r>
          </a:p>
          <a:p>
            <a:endParaRPr lang="en-GB" sz="1800" dirty="0">
              <a:cs typeface="Calibri" panose="020F0502020204030204"/>
            </a:endParaRPr>
          </a:p>
          <a:p>
            <a:r>
              <a:rPr lang="en-GB" sz="1800" dirty="0">
                <a:cs typeface="Calibri" panose="020F0502020204030204"/>
              </a:rPr>
              <a:t>There will be opportunities for 1-1 sessions in addition to the above. </a:t>
            </a:r>
          </a:p>
        </p:txBody>
      </p:sp>
    </p:spTree>
    <p:extLst>
      <p:ext uri="{BB962C8B-B14F-4D97-AF65-F5344CB8AC3E}">
        <p14:creationId xmlns:p14="http://schemas.microsoft.com/office/powerpoint/2010/main" val="31732365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1F933-045D-4116-9E30-465A3EB9821B}"/>
              </a:ext>
            </a:extLst>
          </p:cNvPr>
          <p:cNvSpPr>
            <a:spLocks noGrp="1"/>
          </p:cNvSpPr>
          <p:nvPr>
            <p:ph type="title"/>
          </p:nvPr>
        </p:nvSpPr>
        <p:spPr/>
        <p:txBody>
          <a:bodyPr/>
          <a:lstStyle/>
          <a:p>
            <a:r>
              <a:rPr lang="en-GB" dirty="0">
                <a:cs typeface="Calibri Light"/>
              </a:rPr>
              <a:t>Study Time Allocation</a:t>
            </a:r>
            <a:endParaRPr lang="en-GB" dirty="0"/>
          </a:p>
        </p:txBody>
      </p:sp>
      <p:graphicFrame>
        <p:nvGraphicFramePr>
          <p:cNvPr id="5" name="Content Placeholder 4">
            <a:extLst>
              <a:ext uri="{FF2B5EF4-FFF2-40B4-BE49-F238E27FC236}">
                <a16:creationId xmlns:a16="http://schemas.microsoft.com/office/drawing/2014/main" id="{47FC95DB-6D95-404A-B2CD-031A02AC626D}"/>
              </a:ext>
            </a:extLst>
          </p:cNvPr>
          <p:cNvGraphicFramePr>
            <a:graphicFrameLocks noGrp="1"/>
          </p:cNvGraphicFramePr>
          <p:nvPr>
            <p:ph idx="1"/>
            <p:extLst>
              <p:ext uri="{D42A27DB-BD31-4B8C-83A1-F6EECF244321}">
                <p14:modId xmlns:p14="http://schemas.microsoft.com/office/powerpoint/2010/main" val="3620723028"/>
              </p:ext>
            </p:extLst>
          </p:nvPr>
        </p:nvGraphicFramePr>
        <p:xfrm>
          <a:off x="457200" y="1417638"/>
          <a:ext cx="7891952" cy="3395380"/>
        </p:xfrm>
        <a:graphic>
          <a:graphicData uri="http://schemas.openxmlformats.org/drawingml/2006/table">
            <a:tbl>
              <a:tblPr firstRow="1" bandRow="1">
                <a:tableStyleId>{5C22544A-7EE6-4342-B048-85BDC9FD1C3A}</a:tableStyleId>
              </a:tblPr>
              <a:tblGrid>
                <a:gridCol w="4050926">
                  <a:extLst>
                    <a:ext uri="{9D8B030D-6E8A-4147-A177-3AD203B41FA5}">
                      <a16:colId xmlns:a16="http://schemas.microsoft.com/office/drawing/2014/main" val="1913614596"/>
                    </a:ext>
                  </a:extLst>
                </a:gridCol>
                <a:gridCol w="1920513">
                  <a:extLst>
                    <a:ext uri="{9D8B030D-6E8A-4147-A177-3AD203B41FA5}">
                      <a16:colId xmlns:a16="http://schemas.microsoft.com/office/drawing/2014/main" val="3402083051"/>
                    </a:ext>
                  </a:extLst>
                </a:gridCol>
                <a:gridCol w="1920513">
                  <a:extLst>
                    <a:ext uri="{9D8B030D-6E8A-4147-A177-3AD203B41FA5}">
                      <a16:colId xmlns:a16="http://schemas.microsoft.com/office/drawing/2014/main" val="2993552839"/>
                    </a:ext>
                  </a:extLst>
                </a:gridCol>
              </a:tblGrid>
              <a:tr h="679076">
                <a:tc>
                  <a:txBody>
                    <a:bodyPr/>
                    <a:lstStyle/>
                    <a:p>
                      <a:pPr algn="just" rtl="0" fontAlgn="base"/>
                      <a:r>
                        <a:rPr lang="en-GB" sz="1500" b="1" dirty="0">
                          <a:effectLst/>
                        </a:rPr>
                        <a:t>Activity type  </a:t>
                      </a:r>
                      <a:endParaRPr lang="en-GB" sz="1500" b="1" i="0">
                        <a:effectLst/>
                      </a:endParaRPr>
                    </a:p>
                  </a:txBody>
                  <a:tcPr marL="68580" marR="68580" marT="34290" marB="34290"/>
                </a:tc>
                <a:tc>
                  <a:txBody>
                    <a:bodyPr/>
                    <a:lstStyle/>
                    <a:p>
                      <a:pPr algn="ctr" rtl="0" fontAlgn="base"/>
                      <a:r>
                        <a:rPr lang="en-GB" sz="1500" b="1" dirty="0">
                          <a:effectLst/>
                        </a:rPr>
                        <a:t>Hours  </a:t>
                      </a:r>
                      <a:endParaRPr lang="en-GB" sz="1500" b="1" i="0">
                        <a:effectLst/>
                      </a:endParaRPr>
                    </a:p>
                  </a:txBody>
                  <a:tcPr marL="68580" marR="68580" marT="34290" marB="34290"/>
                </a:tc>
                <a:tc>
                  <a:txBody>
                    <a:bodyPr/>
                    <a:lstStyle/>
                    <a:p>
                      <a:pPr algn="ctr" rtl="0" fontAlgn="base"/>
                      <a:r>
                        <a:rPr lang="en-GB" sz="1500" b="1" dirty="0">
                          <a:effectLst/>
                        </a:rPr>
                        <a:t>Percentage  </a:t>
                      </a:r>
                      <a:endParaRPr lang="en-GB" sz="1500" b="1" i="0">
                        <a:effectLst/>
                      </a:endParaRPr>
                    </a:p>
                  </a:txBody>
                  <a:tcPr marL="68580" marR="68580" marT="34290" marB="34290"/>
                </a:tc>
                <a:extLst>
                  <a:ext uri="{0D108BD9-81ED-4DB2-BD59-A6C34878D82A}">
                    <a16:rowId xmlns:a16="http://schemas.microsoft.com/office/drawing/2014/main" val="144811404"/>
                  </a:ext>
                </a:extLst>
              </a:tr>
              <a:tr h="679076">
                <a:tc>
                  <a:txBody>
                    <a:bodyPr/>
                    <a:lstStyle/>
                    <a:p>
                      <a:pPr algn="just" rtl="0" fontAlgn="base"/>
                      <a:r>
                        <a:rPr lang="en-GB" sz="1500" b="1" dirty="0">
                          <a:effectLst/>
                        </a:rPr>
                        <a:t>Scheduled learning  </a:t>
                      </a:r>
                      <a:endParaRPr lang="en-GB" sz="1500" b="1" i="0">
                        <a:effectLst/>
                      </a:endParaRPr>
                    </a:p>
                  </a:txBody>
                  <a:tcPr marL="68580" marR="68580" marT="34290" marB="34290"/>
                </a:tc>
                <a:tc>
                  <a:txBody>
                    <a:bodyPr/>
                    <a:lstStyle/>
                    <a:p>
                      <a:pPr algn="ctr" rtl="0" fontAlgn="base"/>
                      <a:r>
                        <a:rPr lang="en-GB" sz="1500" b="1" dirty="0">
                          <a:effectLst/>
                        </a:rPr>
                        <a:t>30 </a:t>
                      </a:r>
                      <a:endParaRPr lang="en-GB" sz="1500" b="1" i="0" dirty="0">
                        <a:effectLst/>
                      </a:endParaRPr>
                    </a:p>
                  </a:txBody>
                  <a:tcPr marL="68580" marR="68580" marT="34290" marB="34290"/>
                </a:tc>
                <a:tc>
                  <a:txBody>
                    <a:bodyPr/>
                    <a:lstStyle/>
                    <a:p>
                      <a:pPr algn="ctr" rtl="0" fontAlgn="base"/>
                      <a:r>
                        <a:rPr lang="en-GB" sz="1500" b="1" dirty="0">
                          <a:effectLst/>
                        </a:rPr>
                        <a:t>15% </a:t>
                      </a:r>
                      <a:endParaRPr lang="en-GB" sz="1500" b="1" i="0">
                        <a:effectLst/>
                      </a:endParaRPr>
                    </a:p>
                  </a:txBody>
                  <a:tcPr marL="68580" marR="68580" marT="34290" marB="34290"/>
                </a:tc>
                <a:extLst>
                  <a:ext uri="{0D108BD9-81ED-4DB2-BD59-A6C34878D82A}">
                    <a16:rowId xmlns:a16="http://schemas.microsoft.com/office/drawing/2014/main" val="2034928629"/>
                  </a:ext>
                </a:extLst>
              </a:tr>
              <a:tr h="679076">
                <a:tc>
                  <a:txBody>
                    <a:bodyPr/>
                    <a:lstStyle/>
                    <a:p>
                      <a:pPr algn="just" rtl="0" fontAlgn="base"/>
                      <a:r>
                        <a:rPr lang="en-GB" sz="1500" b="1" dirty="0">
                          <a:effectLst/>
                        </a:rPr>
                        <a:t>Independent learning  </a:t>
                      </a:r>
                      <a:endParaRPr lang="en-GB" sz="1500" b="1" i="0">
                        <a:effectLst/>
                      </a:endParaRPr>
                    </a:p>
                  </a:txBody>
                  <a:tcPr marL="68580" marR="68580" marT="34290" marB="34290"/>
                </a:tc>
                <a:tc>
                  <a:txBody>
                    <a:bodyPr/>
                    <a:lstStyle/>
                    <a:p>
                      <a:pPr algn="ctr" rtl="0" fontAlgn="base"/>
                      <a:r>
                        <a:rPr lang="en-GB" sz="1500" b="1" dirty="0">
                          <a:effectLst/>
                        </a:rPr>
                        <a:t>170 </a:t>
                      </a:r>
                      <a:endParaRPr lang="en-GB" sz="1500" b="1" i="0">
                        <a:effectLst/>
                      </a:endParaRPr>
                    </a:p>
                  </a:txBody>
                  <a:tcPr marL="68580" marR="68580" marT="34290" marB="34290"/>
                </a:tc>
                <a:tc>
                  <a:txBody>
                    <a:bodyPr/>
                    <a:lstStyle/>
                    <a:p>
                      <a:pPr algn="ctr" rtl="0" fontAlgn="base"/>
                      <a:r>
                        <a:rPr lang="en-GB" sz="1500" b="1" dirty="0">
                          <a:effectLst/>
                        </a:rPr>
                        <a:t>85% </a:t>
                      </a:r>
                      <a:endParaRPr lang="en-GB" sz="1500" b="1" i="0">
                        <a:effectLst/>
                      </a:endParaRPr>
                    </a:p>
                  </a:txBody>
                  <a:tcPr marL="68580" marR="68580" marT="34290" marB="34290"/>
                </a:tc>
                <a:extLst>
                  <a:ext uri="{0D108BD9-81ED-4DB2-BD59-A6C34878D82A}">
                    <a16:rowId xmlns:a16="http://schemas.microsoft.com/office/drawing/2014/main" val="1289302552"/>
                  </a:ext>
                </a:extLst>
              </a:tr>
              <a:tr h="679076">
                <a:tc>
                  <a:txBody>
                    <a:bodyPr/>
                    <a:lstStyle/>
                    <a:p>
                      <a:pPr algn="just" rtl="0" fontAlgn="base"/>
                      <a:r>
                        <a:rPr lang="en-GB" sz="1500" b="1" dirty="0">
                          <a:effectLst/>
                        </a:rPr>
                        <a:t>Placement learning  </a:t>
                      </a:r>
                      <a:endParaRPr lang="en-GB" sz="1500" b="1" i="0">
                        <a:effectLst/>
                      </a:endParaRPr>
                    </a:p>
                  </a:txBody>
                  <a:tcPr marL="68580" marR="68580" marT="34290" marB="34290"/>
                </a:tc>
                <a:tc>
                  <a:txBody>
                    <a:bodyPr/>
                    <a:lstStyle/>
                    <a:p>
                      <a:pPr algn="ctr" rtl="0" fontAlgn="base"/>
                      <a:r>
                        <a:rPr lang="en-GB" sz="1500" b="1" dirty="0">
                          <a:effectLst/>
                        </a:rPr>
                        <a:t>0  </a:t>
                      </a:r>
                      <a:endParaRPr lang="en-GB" sz="1500" b="1" i="0">
                        <a:effectLst/>
                      </a:endParaRPr>
                    </a:p>
                  </a:txBody>
                  <a:tcPr marL="68580" marR="68580" marT="34290" marB="34290"/>
                </a:tc>
                <a:tc>
                  <a:txBody>
                    <a:bodyPr/>
                    <a:lstStyle/>
                    <a:p>
                      <a:pPr algn="ctr" rtl="0" fontAlgn="base"/>
                      <a:r>
                        <a:rPr lang="en-GB" sz="1500" b="1" dirty="0">
                          <a:effectLst/>
                        </a:rPr>
                        <a:t>0  </a:t>
                      </a:r>
                      <a:endParaRPr lang="en-GB" sz="1500" b="1" i="0">
                        <a:effectLst/>
                      </a:endParaRPr>
                    </a:p>
                  </a:txBody>
                  <a:tcPr marL="68580" marR="68580" marT="34290" marB="34290"/>
                </a:tc>
                <a:extLst>
                  <a:ext uri="{0D108BD9-81ED-4DB2-BD59-A6C34878D82A}">
                    <a16:rowId xmlns:a16="http://schemas.microsoft.com/office/drawing/2014/main" val="3004554703"/>
                  </a:ext>
                </a:extLst>
              </a:tr>
              <a:tr h="679076">
                <a:tc>
                  <a:txBody>
                    <a:bodyPr/>
                    <a:lstStyle/>
                    <a:p>
                      <a:pPr algn="just" rtl="0" fontAlgn="base"/>
                      <a:r>
                        <a:rPr lang="en-GB" sz="1500" b="1" dirty="0">
                          <a:effectLst/>
                        </a:rPr>
                        <a:t>TOTAL  </a:t>
                      </a:r>
                      <a:endParaRPr lang="en-GB" sz="1500" b="1" i="0">
                        <a:effectLst/>
                      </a:endParaRPr>
                    </a:p>
                  </a:txBody>
                  <a:tcPr marL="68580" marR="68580" marT="34290" marB="34290"/>
                </a:tc>
                <a:tc>
                  <a:txBody>
                    <a:bodyPr/>
                    <a:lstStyle/>
                    <a:p>
                      <a:pPr algn="ctr" rtl="0" fontAlgn="base"/>
                      <a:r>
                        <a:rPr lang="en-GB" sz="1500" b="1" dirty="0">
                          <a:effectLst/>
                        </a:rPr>
                        <a:t>200  </a:t>
                      </a:r>
                      <a:endParaRPr lang="en-GB" sz="1500" b="1" i="0">
                        <a:effectLst/>
                      </a:endParaRPr>
                    </a:p>
                  </a:txBody>
                  <a:tcPr marL="68580" marR="68580" marT="34290" marB="34290"/>
                </a:tc>
                <a:tc>
                  <a:txBody>
                    <a:bodyPr/>
                    <a:lstStyle/>
                    <a:p>
                      <a:pPr algn="ctr" rtl="0" fontAlgn="base"/>
                      <a:r>
                        <a:rPr lang="en-GB" sz="1500" b="1" dirty="0">
                          <a:effectLst/>
                        </a:rPr>
                        <a:t>100%  </a:t>
                      </a:r>
                      <a:endParaRPr lang="en-GB" sz="1500" b="1" i="0" dirty="0">
                        <a:effectLst/>
                      </a:endParaRPr>
                    </a:p>
                  </a:txBody>
                  <a:tcPr marL="68580" marR="68580" marT="34290" marB="34290"/>
                </a:tc>
                <a:extLst>
                  <a:ext uri="{0D108BD9-81ED-4DB2-BD59-A6C34878D82A}">
                    <a16:rowId xmlns:a16="http://schemas.microsoft.com/office/drawing/2014/main" val="1262141233"/>
                  </a:ext>
                </a:extLst>
              </a:tr>
            </a:tbl>
          </a:graphicData>
        </a:graphic>
      </p:graphicFrame>
    </p:spTree>
    <p:extLst>
      <p:ext uri="{BB962C8B-B14F-4D97-AF65-F5344CB8AC3E}">
        <p14:creationId xmlns:p14="http://schemas.microsoft.com/office/powerpoint/2010/main" val="3836854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69EC4-ED8A-40E1-ADF3-D246C74D0BF7}"/>
              </a:ext>
            </a:extLst>
          </p:cNvPr>
          <p:cNvSpPr>
            <a:spLocks noGrp="1"/>
          </p:cNvSpPr>
          <p:nvPr>
            <p:ph type="title"/>
          </p:nvPr>
        </p:nvSpPr>
        <p:spPr/>
        <p:txBody>
          <a:bodyPr/>
          <a:lstStyle/>
          <a:p>
            <a:r>
              <a:rPr lang="en-GB" dirty="0">
                <a:cs typeface="Calibri Light"/>
              </a:rPr>
              <a:t>Questions</a:t>
            </a:r>
            <a:endParaRPr lang="en-GB" dirty="0"/>
          </a:p>
        </p:txBody>
      </p:sp>
      <p:sp>
        <p:nvSpPr>
          <p:cNvPr id="3" name="Content Placeholder 2">
            <a:extLst>
              <a:ext uri="{FF2B5EF4-FFF2-40B4-BE49-F238E27FC236}">
                <a16:creationId xmlns:a16="http://schemas.microsoft.com/office/drawing/2014/main" id="{63C96DAA-7155-4D5E-B0A5-C2BFEF4243A9}"/>
              </a:ext>
            </a:extLst>
          </p:cNvPr>
          <p:cNvSpPr>
            <a:spLocks noGrp="1"/>
          </p:cNvSpPr>
          <p:nvPr>
            <p:ph idx="1"/>
          </p:nvPr>
        </p:nvSpPr>
        <p:spPr/>
        <p:txBody>
          <a:bodyPr vert="horz" lIns="68580" tIns="34290" rIns="68580" bIns="34290" rtlCol="0" anchor="t">
            <a:normAutofit fontScale="77500" lnSpcReduction="20000"/>
          </a:bodyPr>
          <a:lstStyle/>
          <a:p>
            <a:r>
              <a:rPr lang="en-GB" sz="2600" dirty="0">
                <a:cs typeface="Calibri"/>
              </a:rPr>
              <a:t>We have already identified, there is no such thing within this module that can be classed a stupid question!</a:t>
            </a:r>
          </a:p>
          <a:p>
            <a:endParaRPr lang="en-GB" sz="2600" dirty="0">
              <a:cs typeface="Calibri"/>
            </a:endParaRPr>
          </a:p>
          <a:p>
            <a:r>
              <a:rPr lang="en-GB" sz="2600" dirty="0">
                <a:cs typeface="Calibri"/>
              </a:rPr>
              <a:t>If you do not understand something then ask, if I do not know the answer I will find out.</a:t>
            </a:r>
          </a:p>
          <a:p>
            <a:endParaRPr lang="en-GB" sz="2600" dirty="0">
              <a:cs typeface="Calibri"/>
            </a:endParaRPr>
          </a:p>
          <a:p>
            <a:r>
              <a:rPr lang="en-GB" sz="2600" dirty="0">
                <a:solidFill>
                  <a:srgbClr val="000000"/>
                </a:solidFill>
                <a:cs typeface="Calibri"/>
              </a:rPr>
              <a:t>I will ask as many questions as you!</a:t>
            </a:r>
          </a:p>
          <a:p>
            <a:endParaRPr lang="en-GB" b="1" dirty="0">
              <a:solidFill>
                <a:srgbClr val="000000"/>
              </a:solidFill>
              <a:cs typeface="Calibri"/>
            </a:endParaRPr>
          </a:p>
          <a:p>
            <a:pPr marL="0" indent="0" algn="ctr">
              <a:buNone/>
            </a:pPr>
            <a:endParaRPr lang="en-GB" b="1" dirty="0">
              <a:solidFill>
                <a:srgbClr val="FF0000"/>
              </a:solidFill>
              <a:cs typeface="Calibri"/>
            </a:endParaRPr>
          </a:p>
          <a:p>
            <a:pPr marL="0" indent="0" algn="ctr">
              <a:buNone/>
            </a:pPr>
            <a:r>
              <a:rPr lang="en-GB" b="1" dirty="0">
                <a:solidFill>
                  <a:srgbClr val="FF0000"/>
                </a:solidFill>
                <a:cs typeface="Calibri"/>
              </a:rPr>
              <a:t>I want this to be a truly interactive session – I want active engagement and discussion around the material during our sessions! </a:t>
            </a:r>
            <a:endParaRPr lang="en-GB" dirty="0"/>
          </a:p>
        </p:txBody>
      </p:sp>
    </p:spTree>
    <p:extLst>
      <p:ext uri="{BB962C8B-B14F-4D97-AF65-F5344CB8AC3E}">
        <p14:creationId xmlns:p14="http://schemas.microsoft.com/office/powerpoint/2010/main" val="26250907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D0D6D-67D9-E94A-8873-5281F22B9C99}"/>
              </a:ext>
            </a:extLst>
          </p:cNvPr>
          <p:cNvSpPr>
            <a:spLocks noGrp="1"/>
          </p:cNvSpPr>
          <p:nvPr>
            <p:ph type="title"/>
          </p:nvPr>
        </p:nvSpPr>
        <p:spPr/>
        <p:txBody>
          <a:bodyPr>
            <a:normAutofit/>
          </a:bodyPr>
          <a:lstStyle/>
          <a:p>
            <a:r>
              <a:rPr lang="en-US" sz="3600" dirty="0"/>
              <a:t>Draft Outline of this module </a:t>
            </a:r>
          </a:p>
        </p:txBody>
      </p:sp>
      <p:sp>
        <p:nvSpPr>
          <p:cNvPr id="3" name="Content Placeholder 2">
            <a:extLst>
              <a:ext uri="{FF2B5EF4-FFF2-40B4-BE49-F238E27FC236}">
                <a16:creationId xmlns:a16="http://schemas.microsoft.com/office/drawing/2014/main" id="{EBB5E23A-5979-A948-96AA-51902402B733}"/>
              </a:ext>
            </a:extLst>
          </p:cNvPr>
          <p:cNvSpPr>
            <a:spLocks noGrp="1"/>
          </p:cNvSpPr>
          <p:nvPr>
            <p:ph idx="1"/>
          </p:nvPr>
        </p:nvSpPr>
        <p:spPr>
          <a:xfrm>
            <a:off x="457200" y="1332572"/>
            <a:ext cx="8229600" cy="3917032"/>
          </a:xfrm>
        </p:spPr>
        <p:txBody>
          <a:bodyPr>
            <a:normAutofit fontScale="55000" lnSpcReduction="20000"/>
          </a:bodyPr>
          <a:lstStyle/>
          <a:p>
            <a:pPr algn="just"/>
            <a:r>
              <a:rPr lang="en-US" dirty="0"/>
              <a:t>Week 1 – 5</a:t>
            </a:r>
            <a:r>
              <a:rPr lang="en-US" baseline="30000" dirty="0"/>
              <a:t>th</a:t>
            </a:r>
            <a:r>
              <a:rPr lang="en-US" dirty="0"/>
              <a:t> October, 2021 – Introduction to Strategic Management in Policing – Concepts &amp; theories. </a:t>
            </a:r>
          </a:p>
          <a:p>
            <a:pPr algn="just"/>
            <a:endParaRPr lang="en-US" dirty="0"/>
          </a:p>
          <a:p>
            <a:pPr algn="just"/>
            <a:r>
              <a:rPr lang="en-US" dirty="0"/>
              <a:t>Week 2 – 12</a:t>
            </a:r>
            <a:r>
              <a:rPr lang="en-US" baseline="30000" dirty="0"/>
              <a:t>th </a:t>
            </a:r>
            <a:r>
              <a:rPr lang="en-US" dirty="0"/>
              <a:t>October, 2021 - Introduction to Strategic Management in Policing – Concepts &amp; theories.</a:t>
            </a:r>
          </a:p>
          <a:p>
            <a:pPr algn="just"/>
            <a:endParaRPr lang="en-US" dirty="0"/>
          </a:p>
          <a:p>
            <a:pPr algn="just"/>
            <a:r>
              <a:rPr lang="en-US" dirty="0"/>
              <a:t>Week 3 – 19</a:t>
            </a:r>
            <a:r>
              <a:rPr lang="en-US" baseline="30000" dirty="0"/>
              <a:t>th</a:t>
            </a:r>
            <a:r>
              <a:rPr lang="en-US" dirty="0"/>
              <a:t> October, 2021- The Art of Management – The relationship between Management &amp; strategy.</a:t>
            </a:r>
          </a:p>
          <a:p>
            <a:pPr algn="just"/>
            <a:endParaRPr lang="en-US" dirty="0"/>
          </a:p>
          <a:p>
            <a:pPr algn="just"/>
            <a:r>
              <a:rPr lang="en-US" dirty="0"/>
              <a:t>Week 4 – 26</a:t>
            </a:r>
            <a:r>
              <a:rPr lang="en-US" baseline="30000" dirty="0"/>
              <a:t>th</a:t>
            </a:r>
            <a:r>
              <a:rPr lang="en-US" dirty="0"/>
              <a:t>October, 2021- Financial Management &amp; Strategic Implications. </a:t>
            </a:r>
          </a:p>
          <a:p>
            <a:pPr algn="just"/>
            <a:endParaRPr lang="en-US" dirty="0"/>
          </a:p>
          <a:p>
            <a:pPr algn="just"/>
            <a:r>
              <a:rPr lang="en-US" dirty="0"/>
              <a:t>Week 5 – 2</a:t>
            </a:r>
            <a:r>
              <a:rPr lang="en-US" baseline="30000" dirty="0"/>
              <a:t>nd</a:t>
            </a:r>
            <a:r>
              <a:rPr lang="en-US" dirty="0"/>
              <a:t> November, 2021 - Evidence Based Policing. Provisional Guest Speaker – Commander Alex Murray. MPS, Chair of the Evidence- Based Policing Society. </a:t>
            </a:r>
          </a:p>
        </p:txBody>
      </p:sp>
    </p:spTree>
    <p:extLst>
      <p:ext uri="{BB962C8B-B14F-4D97-AF65-F5344CB8AC3E}">
        <p14:creationId xmlns:p14="http://schemas.microsoft.com/office/powerpoint/2010/main" val="12396833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7EC68-ABB5-CE47-90A0-644EB7A9435F}"/>
              </a:ext>
            </a:extLst>
          </p:cNvPr>
          <p:cNvSpPr>
            <a:spLocks noGrp="1"/>
          </p:cNvSpPr>
          <p:nvPr>
            <p:ph type="title"/>
          </p:nvPr>
        </p:nvSpPr>
        <p:spPr/>
        <p:txBody>
          <a:bodyPr/>
          <a:lstStyle/>
          <a:p>
            <a:r>
              <a:rPr lang="en-US" dirty="0"/>
              <a:t>Draft Outline of this module </a:t>
            </a:r>
          </a:p>
        </p:txBody>
      </p:sp>
      <p:sp>
        <p:nvSpPr>
          <p:cNvPr id="3" name="Content Placeholder 2">
            <a:extLst>
              <a:ext uri="{FF2B5EF4-FFF2-40B4-BE49-F238E27FC236}">
                <a16:creationId xmlns:a16="http://schemas.microsoft.com/office/drawing/2014/main" id="{10067F38-3805-0F4D-9473-0CE388EE7DBB}"/>
              </a:ext>
            </a:extLst>
          </p:cNvPr>
          <p:cNvSpPr>
            <a:spLocks noGrp="1"/>
          </p:cNvSpPr>
          <p:nvPr>
            <p:ph idx="1"/>
          </p:nvPr>
        </p:nvSpPr>
        <p:spPr>
          <a:xfrm>
            <a:off x="457200" y="1287965"/>
            <a:ext cx="8229600" cy="4210157"/>
          </a:xfrm>
        </p:spPr>
        <p:txBody>
          <a:bodyPr>
            <a:normAutofit fontScale="55000" lnSpcReduction="20000"/>
          </a:bodyPr>
          <a:lstStyle/>
          <a:p>
            <a:pPr algn="just"/>
            <a:r>
              <a:rPr lang="en-US" dirty="0"/>
              <a:t>Week 6 – 9</a:t>
            </a:r>
            <a:r>
              <a:rPr lang="en-US" baseline="30000" dirty="0"/>
              <a:t>th</a:t>
            </a:r>
            <a:r>
              <a:rPr lang="en-US" dirty="0"/>
              <a:t> November  2021 – Developing Strategic Analysis &amp; capability in a policing </a:t>
            </a:r>
            <a:r>
              <a:rPr lang="en-US" dirty="0" err="1"/>
              <a:t>organisation</a:t>
            </a:r>
            <a:r>
              <a:rPr lang="en-US" dirty="0"/>
              <a:t>. </a:t>
            </a:r>
          </a:p>
          <a:p>
            <a:pPr algn="just"/>
            <a:endParaRPr lang="en-US" dirty="0"/>
          </a:p>
          <a:p>
            <a:pPr algn="just"/>
            <a:r>
              <a:rPr lang="en-US" dirty="0"/>
              <a:t>Week 7 – 16</a:t>
            </a:r>
            <a:r>
              <a:rPr lang="en-US" baseline="30000" dirty="0"/>
              <a:t>th</a:t>
            </a:r>
            <a:r>
              <a:rPr lang="en-US" dirty="0"/>
              <a:t> November 2021- Strategic Performance Management – Using performance reporting to improve the organization. External Speaker. Hugh Bennett. Assistant Director Strategic Planning – Welsh Ambulance Service Trust. </a:t>
            </a:r>
          </a:p>
          <a:p>
            <a:pPr algn="just"/>
            <a:endParaRPr lang="en-US" dirty="0"/>
          </a:p>
          <a:p>
            <a:pPr algn="just"/>
            <a:r>
              <a:rPr lang="en-US" dirty="0"/>
              <a:t>Week 8 – 23</a:t>
            </a:r>
            <a:r>
              <a:rPr lang="en-US" baseline="30000" dirty="0"/>
              <a:t>rd</a:t>
            </a:r>
            <a:r>
              <a:rPr lang="en-US" dirty="0"/>
              <a:t> November 2021 – The Politics of Strategic management: where does politics influence strategic management in policing . </a:t>
            </a:r>
          </a:p>
          <a:p>
            <a:pPr algn="just"/>
            <a:endParaRPr lang="en-US" dirty="0"/>
          </a:p>
          <a:p>
            <a:pPr algn="just"/>
            <a:r>
              <a:rPr lang="en-US" dirty="0"/>
              <a:t>Week 9 – 30</a:t>
            </a:r>
            <a:r>
              <a:rPr lang="en-US" baseline="30000" dirty="0"/>
              <a:t>th</a:t>
            </a:r>
            <a:r>
              <a:rPr lang="en-US" dirty="0"/>
              <a:t> November 2021- Strategic Partnerships and understanding the broader strategic management consequences. </a:t>
            </a:r>
          </a:p>
          <a:p>
            <a:pPr algn="just"/>
            <a:endParaRPr lang="en-US" dirty="0"/>
          </a:p>
          <a:p>
            <a:pPr algn="just"/>
            <a:r>
              <a:rPr lang="en-US" dirty="0"/>
              <a:t>Week 10 – 7</a:t>
            </a:r>
            <a:r>
              <a:rPr lang="en-US" baseline="30000" dirty="0"/>
              <a:t>th</a:t>
            </a:r>
            <a:r>
              <a:rPr lang="en-US" dirty="0"/>
              <a:t> December 2021 – The art of </a:t>
            </a:r>
            <a:r>
              <a:rPr lang="en-US" dirty="0" err="1"/>
              <a:t>prioritisation</a:t>
            </a:r>
            <a:r>
              <a:rPr lang="en-US" dirty="0"/>
              <a:t> &amp; review of the module. </a:t>
            </a:r>
          </a:p>
          <a:p>
            <a:endParaRPr lang="en-US" dirty="0"/>
          </a:p>
        </p:txBody>
      </p:sp>
    </p:spTree>
    <p:extLst>
      <p:ext uri="{BB962C8B-B14F-4D97-AF65-F5344CB8AC3E}">
        <p14:creationId xmlns:p14="http://schemas.microsoft.com/office/powerpoint/2010/main" val="36037998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11B42-126A-5245-84D3-0689DA9FBE37}"/>
              </a:ext>
            </a:extLst>
          </p:cNvPr>
          <p:cNvSpPr>
            <a:spLocks noGrp="1"/>
          </p:cNvSpPr>
          <p:nvPr>
            <p:ph type="title"/>
          </p:nvPr>
        </p:nvSpPr>
        <p:spPr/>
        <p:txBody>
          <a:bodyPr/>
          <a:lstStyle/>
          <a:p>
            <a:r>
              <a:rPr lang="en-US" dirty="0"/>
              <a:t>Module Learning outcomes</a:t>
            </a:r>
          </a:p>
        </p:txBody>
      </p:sp>
      <p:sp>
        <p:nvSpPr>
          <p:cNvPr id="3" name="Content Placeholder 2">
            <a:extLst>
              <a:ext uri="{FF2B5EF4-FFF2-40B4-BE49-F238E27FC236}">
                <a16:creationId xmlns:a16="http://schemas.microsoft.com/office/drawing/2014/main" id="{6995BE1A-99E1-0C45-80C9-6B3F4702167B}"/>
              </a:ext>
            </a:extLst>
          </p:cNvPr>
          <p:cNvSpPr>
            <a:spLocks noGrp="1"/>
          </p:cNvSpPr>
          <p:nvPr>
            <p:ph idx="1"/>
          </p:nvPr>
        </p:nvSpPr>
        <p:spPr/>
        <p:txBody>
          <a:bodyPr>
            <a:normAutofit/>
          </a:bodyPr>
          <a:lstStyle/>
          <a:p>
            <a:pPr marL="0" indent="0">
              <a:buNone/>
            </a:pPr>
            <a:r>
              <a:rPr lang="en-GB" sz="1900" dirty="0"/>
              <a:t>Upon the successful completion of this module, the student should be able to:</a:t>
            </a:r>
          </a:p>
          <a:p>
            <a:pPr lvl="0"/>
            <a:r>
              <a:rPr lang="en-GB" sz="1900" dirty="0"/>
              <a:t>Systematically analyse strategic management theories for modern policing, highlighting the difficulties and limitations in achieving satisfactory outcomes for all stakeholders;</a:t>
            </a:r>
          </a:p>
          <a:p>
            <a:pPr lvl="0"/>
            <a:r>
              <a:rPr lang="en-GB" sz="1900" dirty="0"/>
              <a:t>Critically evaluate the strategic position of the police service, utilising various management tools and models.</a:t>
            </a:r>
          </a:p>
          <a:p>
            <a:endParaRPr lang="en-US" dirty="0"/>
          </a:p>
        </p:txBody>
      </p:sp>
    </p:spTree>
    <p:extLst>
      <p:ext uri="{BB962C8B-B14F-4D97-AF65-F5344CB8AC3E}">
        <p14:creationId xmlns:p14="http://schemas.microsoft.com/office/powerpoint/2010/main" val="1423043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CEF5C-5D8D-FA44-9AF8-6EC3B02E5376}"/>
              </a:ext>
            </a:extLst>
          </p:cNvPr>
          <p:cNvSpPr>
            <a:spLocks noGrp="1"/>
          </p:cNvSpPr>
          <p:nvPr>
            <p:ph type="title"/>
          </p:nvPr>
        </p:nvSpPr>
        <p:spPr/>
        <p:txBody>
          <a:bodyPr>
            <a:normAutofit/>
          </a:bodyPr>
          <a:lstStyle/>
          <a:p>
            <a:r>
              <a:rPr lang="en-US" sz="3600" dirty="0"/>
              <a:t>Assignment</a:t>
            </a:r>
          </a:p>
        </p:txBody>
      </p:sp>
      <p:sp>
        <p:nvSpPr>
          <p:cNvPr id="3" name="Content Placeholder 2">
            <a:extLst>
              <a:ext uri="{FF2B5EF4-FFF2-40B4-BE49-F238E27FC236}">
                <a16:creationId xmlns:a16="http://schemas.microsoft.com/office/drawing/2014/main" id="{F0B064AC-AD75-7342-B974-7D4CF99E7DFB}"/>
              </a:ext>
            </a:extLst>
          </p:cNvPr>
          <p:cNvSpPr>
            <a:spLocks noGrp="1"/>
          </p:cNvSpPr>
          <p:nvPr>
            <p:ph idx="1"/>
          </p:nvPr>
        </p:nvSpPr>
        <p:spPr>
          <a:xfrm>
            <a:off x="457200" y="1655957"/>
            <a:ext cx="8229600" cy="3917032"/>
          </a:xfrm>
        </p:spPr>
        <p:txBody>
          <a:bodyPr>
            <a:normAutofit/>
          </a:bodyPr>
          <a:lstStyle/>
          <a:p>
            <a:r>
              <a:rPr lang="en-US" sz="1800" dirty="0"/>
              <a:t>Assignment Brief will be on Moodle this week. Any question we can set aside time next week. </a:t>
            </a:r>
          </a:p>
          <a:p>
            <a:r>
              <a:rPr lang="en-US" sz="1800" dirty="0"/>
              <a:t>5000 word report on the development of strategic management. </a:t>
            </a:r>
          </a:p>
          <a:p>
            <a:r>
              <a:rPr lang="en-US" sz="1800" dirty="0"/>
              <a:t>Submission date: </a:t>
            </a:r>
            <a:r>
              <a:rPr lang="en-GB" sz="1800" dirty="0">
                <a:latin typeface="Arial" panose="020B0604020202020204" pitchFamily="34" charset="0"/>
                <a:ea typeface="Times New Roman" panose="02020603050405020304" pitchFamily="18" charset="0"/>
              </a:rPr>
              <a:t>14</a:t>
            </a:r>
            <a:r>
              <a:rPr lang="en-GB" sz="1800" baseline="30000" dirty="0">
                <a:latin typeface="Arial" panose="020B0604020202020204" pitchFamily="34" charset="0"/>
                <a:ea typeface="Times New Roman" panose="02020603050405020304" pitchFamily="18" charset="0"/>
              </a:rPr>
              <a:t>th</a:t>
            </a:r>
            <a:r>
              <a:rPr lang="en-GB" sz="1800" dirty="0">
                <a:latin typeface="Arial" panose="020B0604020202020204" pitchFamily="34" charset="0"/>
                <a:ea typeface="Times New Roman" panose="02020603050405020304" pitchFamily="18" charset="0"/>
              </a:rPr>
              <a:t> January 2022 (23:59 hrs)</a:t>
            </a:r>
            <a:r>
              <a:rPr lang="en-GB" sz="1800" dirty="0"/>
              <a:t> </a:t>
            </a:r>
            <a:endParaRPr lang="en-US" sz="1800" dirty="0"/>
          </a:p>
          <a:p>
            <a:r>
              <a:rPr lang="en-US" sz="1800" dirty="0"/>
              <a:t>Target Marked date: </a:t>
            </a:r>
            <a:r>
              <a:rPr lang="en-GB" sz="1800" dirty="0">
                <a:latin typeface="Arial" panose="020B0604020202020204" pitchFamily="34" charset="0"/>
                <a:ea typeface="Times New Roman" panose="02020603050405020304" pitchFamily="18" charset="0"/>
              </a:rPr>
              <a:t>11</a:t>
            </a:r>
            <a:r>
              <a:rPr lang="en-GB" sz="1800" baseline="30000" dirty="0">
                <a:latin typeface="Arial" panose="020B0604020202020204" pitchFamily="34" charset="0"/>
                <a:ea typeface="Times New Roman" panose="02020603050405020304" pitchFamily="18" charset="0"/>
              </a:rPr>
              <a:t>th</a:t>
            </a:r>
            <a:r>
              <a:rPr lang="en-GB" sz="1800" dirty="0">
                <a:latin typeface="Arial" panose="020B0604020202020204" pitchFamily="34" charset="0"/>
                <a:ea typeface="Times New Roman" panose="02020603050405020304" pitchFamily="18" charset="0"/>
              </a:rPr>
              <a:t> February 2022 (10:00hrs)</a:t>
            </a:r>
            <a:r>
              <a:rPr lang="en-GB" sz="1800" dirty="0"/>
              <a:t> </a:t>
            </a:r>
            <a:endParaRPr lang="en-US" sz="1800" dirty="0"/>
          </a:p>
          <a:p>
            <a:r>
              <a:rPr lang="en-US" sz="1800" dirty="0"/>
              <a:t>Remember start early!</a:t>
            </a:r>
          </a:p>
        </p:txBody>
      </p:sp>
    </p:spTree>
    <p:extLst>
      <p:ext uri="{BB962C8B-B14F-4D97-AF65-F5344CB8AC3E}">
        <p14:creationId xmlns:p14="http://schemas.microsoft.com/office/powerpoint/2010/main" val="9523409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E9830-F43E-B540-8873-BA8DEAB836A6}"/>
              </a:ext>
            </a:extLst>
          </p:cNvPr>
          <p:cNvSpPr>
            <a:spLocks noGrp="1"/>
          </p:cNvSpPr>
          <p:nvPr>
            <p:ph type="title"/>
          </p:nvPr>
        </p:nvSpPr>
        <p:spPr/>
        <p:txBody>
          <a:bodyPr>
            <a:normAutofit/>
          </a:bodyPr>
          <a:lstStyle/>
          <a:p>
            <a:r>
              <a:rPr lang="en-US" sz="3600" dirty="0"/>
              <a:t>Strategic Management in Context</a:t>
            </a:r>
          </a:p>
        </p:txBody>
      </p:sp>
      <p:sp>
        <p:nvSpPr>
          <p:cNvPr id="3" name="Content Placeholder 2">
            <a:extLst>
              <a:ext uri="{FF2B5EF4-FFF2-40B4-BE49-F238E27FC236}">
                <a16:creationId xmlns:a16="http://schemas.microsoft.com/office/drawing/2014/main" id="{315CC41B-B08D-2A4B-85CB-BCED7A72E3D9}"/>
              </a:ext>
            </a:extLst>
          </p:cNvPr>
          <p:cNvSpPr>
            <a:spLocks noGrp="1"/>
          </p:cNvSpPr>
          <p:nvPr>
            <p:ph idx="1"/>
          </p:nvPr>
        </p:nvSpPr>
        <p:spPr/>
        <p:txBody>
          <a:bodyPr/>
          <a:lstStyle/>
          <a:p>
            <a:pPr marL="0" indent="0">
              <a:buNone/>
            </a:pPr>
            <a:r>
              <a:rPr lang="en-US" sz="1800" dirty="0"/>
              <a:t>This session covers: </a:t>
            </a:r>
          </a:p>
          <a:p>
            <a:pPr marL="0" indent="0">
              <a:buNone/>
            </a:pPr>
            <a:endParaRPr lang="en-US" sz="1800" dirty="0"/>
          </a:p>
          <a:p>
            <a:pPr algn="just"/>
            <a:r>
              <a:rPr lang="en-US" sz="1600" dirty="0"/>
              <a:t>Introduction of concept of strategy and strategic management and how it relates to modern policing.  </a:t>
            </a:r>
          </a:p>
          <a:p>
            <a:pPr algn="just"/>
            <a:r>
              <a:rPr lang="en-US" sz="1600" dirty="0"/>
              <a:t>Definitions of key terms Strategy, &amp; Strategic Management </a:t>
            </a:r>
          </a:p>
          <a:p>
            <a:pPr algn="just"/>
            <a:r>
              <a:rPr lang="en-US" sz="1600" dirty="0"/>
              <a:t>Starting to explore the theories</a:t>
            </a:r>
          </a:p>
          <a:p>
            <a:pPr lvl="1" algn="just"/>
            <a:r>
              <a:rPr lang="en-US" sz="1600" dirty="0"/>
              <a:t>Mission, Vision, Values, Objectives ]</a:t>
            </a:r>
          </a:p>
          <a:p>
            <a:pPr algn="just"/>
            <a:r>
              <a:rPr lang="en-US" sz="1600" dirty="0"/>
              <a:t>Strategic Statements </a:t>
            </a:r>
          </a:p>
          <a:p>
            <a:pPr algn="just"/>
            <a:r>
              <a:rPr lang="en-US" sz="1600" dirty="0"/>
              <a:t>Exploring the strategic framework.</a:t>
            </a:r>
          </a:p>
          <a:p>
            <a:pPr algn="just"/>
            <a:r>
              <a:rPr lang="en-US" sz="1600" dirty="0"/>
              <a:t>Considering the role of leaders and managers in delivering the </a:t>
            </a:r>
            <a:r>
              <a:rPr lang="en-US" sz="1600" dirty="0" err="1"/>
              <a:t>organisational</a:t>
            </a:r>
            <a:r>
              <a:rPr lang="en-US" sz="1600" dirty="0"/>
              <a:t> strategy. </a:t>
            </a:r>
          </a:p>
          <a:p>
            <a:pPr marL="0" indent="0">
              <a:buNone/>
            </a:pPr>
            <a:endParaRPr lang="en-US" dirty="0"/>
          </a:p>
          <a:p>
            <a:endParaRPr lang="en-US" dirty="0"/>
          </a:p>
          <a:p>
            <a:endParaRPr lang="en-US" dirty="0"/>
          </a:p>
        </p:txBody>
      </p:sp>
    </p:spTree>
    <p:extLst>
      <p:ext uri="{BB962C8B-B14F-4D97-AF65-F5344CB8AC3E}">
        <p14:creationId xmlns:p14="http://schemas.microsoft.com/office/powerpoint/2010/main" val="9896618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411A50DC-4DE9-6341-9F5B-CD6FA2366157}"/>
              </a:ext>
            </a:extLst>
          </p:cNvPr>
          <p:cNvSpPr>
            <a:spLocks noGrp="1"/>
          </p:cNvSpPr>
          <p:nvPr>
            <p:ph type="title"/>
          </p:nvPr>
        </p:nvSpPr>
        <p:spPr>
          <a:xfrm>
            <a:off x="457200" y="180975"/>
            <a:ext cx="8229600" cy="822325"/>
          </a:xfrm>
        </p:spPr>
        <p:txBody>
          <a:bodyPr>
            <a:normAutofit/>
          </a:bodyPr>
          <a:lstStyle/>
          <a:p>
            <a:pPr eaLnBrk="1" hangingPunct="1"/>
            <a:r>
              <a:rPr lang="en-US" altLang="en-US" sz="3600" dirty="0"/>
              <a:t>Week 1 -  Learning outcomes</a:t>
            </a:r>
          </a:p>
        </p:txBody>
      </p:sp>
      <p:sp>
        <p:nvSpPr>
          <p:cNvPr id="290819" name="Rectangle 3">
            <a:extLst>
              <a:ext uri="{FF2B5EF4-FFF2-40B4-BE49-F238E27FC236}">
                <a16:creationId xmlns:a16="http://schemas.microsoft.com/office/drawing/2014/main" id="{C6637E5F-DE09-444E-BE3D-DB72BFADADFA}"/>
              </a:ext>
            </a:extLst>
          </p:cNvPr>
          <p:cNvSpPr>
            <a:spLocks noGrp="1"/>
          </p:cNvSpPr>
          <p:nvPr>
            <p:ph idx="1"/>
          </p:nvPr>
        </p:nvSpPr>
        <p:spPr>
          <a:xfrm>
            <a:off x="457200" y="1003300"/>
            <a:ext cx="8239125" cy="4081463"/>
          </a:xfrm>
        </p:spPr>
        <p:txBody>
          <a:bodyPr>
            <a:normAutofit/>
          </a:bodyPr>
          <a:lstStyle/>
          <a:p>
            <a:pPr marL="352425" indent="-352425" eaLnBrk="1" hangingPunct="1">
              <a:buFontTx/>
              <a:buChar char="•"/>
            </a:pPr>
            <a:r>
              <a:rPr lang="en-GB" altLang="en-US" sz="1600" dirty="0">
                <a:cs typeface="Arial" panose="020B0604020202020204" pitchFamily="34" charset="0"/>
              </a:rPr>
              <a:t>Understanding the term </a:t>
            </a:r>
            <a:r>
              <a:rPr lang="en-GB" altLang="en-US" sz="1600" b="1" dirty="0">
                <a:cs typeface="Arial" panose="020B0604020202020204" pitchFamily="34" charset="0"/>
              </a:rPr>
              <a:t>strategy and its purpose and place </a:t>
            </a:r>
            <a:r>
              <a:rPr lang="en-GB" altLang="en-US" sz="1600" dirty="0">
                <a:cs typeface="Arial" panose="020B0604020202020204" pitchFamily="34" charset="0"/>
              </a:rPr>
              <a:t>in an organisation</a:t>
            </a:r>
          </a:p>
          <a:p>
            <a:pPr marL="0" indent="0" eaLnBrk="1" hangingPunct="1">
              <a:buNone/>
            </a:pPr>
            <a:endParaRPr lang="en-GB" altLang="en-US" sz="1600" dirty="0">
              <a:cs typeface="Arial" panose="020B0604020202020204" pitchFamily="34" charset="0"/>
            </a:endParaRPr>
          </a:p>
          <a:p>
            <a:pPr marL="352425" indent="-352425" eaLnBrk="1" hangingPunct="1">
              <a:buFontTx/>
              <a:buChar char="•"/>
            </a:pPr>
            <a:r>
              <a:rPr lang="en-GB" altLang="en-US" sz="1600" dirty="0">
                <a:cs typeface="Arial" panose="020B0604020202020204" pitchFamily="34" charset="0"/>
              </a:rPr>
              <a:t>Summarise the strategy of an organisation in a ‘</a:t>
            </a:r>
            <a:r>
              <a:rPr lang="en-GB" altLang="en-US" sz="1600" b="1" i="1" dirty="0">
                <a:cs typeface="Arial" panose="020B0604020202020204" pitchFamily="34" charset="0"/>
              </a:rPr>
              <a:t>strategy statement </a:t>
            </a:r>
            <a:r>
              <a:rPr lang="en-GB" altLang="en-US" sz="1600" dirty="0">
                <a:cs typeface="Arial" panose="020B0604020202020204" pitchFamily="34" charset="0"/>
              </a:rPr>
              <a:t>’.</a:t>
            </a:r>
          </a:p>
          <a:p>
            <a:pPr marL="352425" indent="-352425" eaLnBrk="1" hangingPunct="1">
              <a:buFontTx/>
              <a:buChar char="•"/>
            </a:pPr>
            <a:endParaRPr lang="en-GB" altLang="en-US" sz="1600" dirty="0">
              <a:cs typeface="Arial" panose="020B0604020202020204" pitchFamily="34" charset="0"/>
            </a:endParaRPr>
          </a:p>
          <a:p>
            <a:pPr marL="352425" indent="-352425" eaLnBrk="1" hangingPunct="1">
              <a:buFontTx/>
              <a:buChar char="•"/>
            </a:pPr>
            <a:r>
              <a:rPr lang="en-GB" altLang="en-US" sz="1600" dirty="0">
                <a:cs typeface="Arial" panose="020B0604020202020204" pitchFamily="34" charset="0"/>
              </a:rPr>
              <a:t>Identify key issues for an organisation’s strategy according to the </a:t>
            </a:r>
            <a:r>
              <a:rPr lang="en-GB" altLang="en-US" sz="1600" b="1" i="1" dirty="0">
                <a:cs typeface="Arial" panose="020B0604020202020204" pitchFamily="34" charset="0"/>
              </a:rPr>
              <a:t>Exploring Strategy Framework. </a:t>
            </a:r>
          </a:p>
          <a:p>
            <a:pPr marL="352425" indent="-352425" eaLnBrk="1" hangingPunct="1">
              <a:buFontTx/>
              <a:buChar char="•"/>
            </a:pPr>
            <a:endParaRPr lang="en-GB" altLang="en-US" sz="1600" dirty="0">
              <a:cs typeface="Arial" panose="020B0604020202020204" pitchFamily="34" charset="0"/>
            </a:endParaRPr>
          </a:p>
          <a:p>
            <a:pPr marL="352425" indent="-352425" eaLnBrk="1" hangingPunct="1">
              <a:buFontTx/>
              <a:buChar char="•"/>
            </a:pPr>
            <a:r>
              <a:rPr lang="en-GB" altLang="en-US" sz="1600" dirty="0">
                <a:cs typeface="Arial" panose="020B0604020202020204" pitchFamily="34" charset="0"/>
              </a:rPr>
              <a:t>Understand different people’s roles in </a:t>
            </a:r>
            <a:r>
              <a:rPr lang="en-GB" altLang="en-US" sz="1600" b="1" i="1" dirty="0">
                <a:cs typeface="Arial" panose="020B0604020202020204" pitchFamily="34" charset="0"/>
              </a:rPr>
              <a:t>strategy work</a:t>
            </a:r>
            <a:r>
              <a:rPr lang="en-GB" altLang="en-US" sz="1600" dirty="0">
                <a:cs typeface="Arial" panose="020B0604020202020204" pitchFamily="34" charset="0"/>
              </a:rPr>
              <a:t>.</a:t>
            </a:r>
          </a:p>
        </p:txBody>
      </p:sp>
    </p:spTree>
  </p:cSld>
  <p:clrMapOvr>
    <a:masterClrMapping/>
  </p:clrMapOvr>
  <p:transition>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0819">
                                            <p:txEl>
                                              <p:pRg st="0" end="0"/>
                                            </p:txEl>
                                          </p:spTgt>
                                        </p:tgtEl>
                                        <p:attrNameLst>
                                          <p:attrName>style.visibility</p:attrName>
                                        </p:attrNameLst>
                                      </p:cBhvr>
                                      <p:to>
                                        <p:strVal val="visible"/>
                                      </p:to>
                                    </p:set>
                                    <p:animEffect transition="in" filter="blinds(horizontal)">
                                      <p:cBhvr>
                                        <p:cTn id="7" dur="500"/>
                                        <p:tgtEl>
                                          <p:spTgt spid="2908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0819">
                                            <p:txEl>
                                              <p:pRg st="2" end="2"/>
                                            </p:txEl>
                                          </p:spTgt>
                                        </p:tgtEl>
                                        <p:attrNameLst>
                                          <p:attrName>style.visibility</p:attrName>
                                        </p:attrNameLst>
                                      </p:cBhvr>
                                      <p:to>
                                        <p:strVal val="visible"/>
                                      </p:to>
                                    </p:set>
                                    <p:animEffect transition="in" filter="blinds(horizontal)">
                                      <p:cBhvr>
                                        <p:cTn id="12" dur="500"/>
                                        <p:tgtEl>
                                          <p:spTgt spid="290819">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90819">
                                            <p:txEl>
                                              <p:pRg st="4" end="4"/>
                                            </p:txEl>
                                          </p:spTgt>
                                        </p:tgtEl>
                                        <p:attrNameLst>
                                          <p:attrName>style.visibility</p:attrName>
                                        </p:attrNameLst>
                                      </p:cBhvr>
                                      <p:to>
                                        <p:strVal val="visible"/>
                                      </p:to>
                                    </p:set>
                                    <p:animEffect transition="in" filter="blinds(horizontal)">
                                      <p:cBhvr>
                                        <p:cTn id="17" dur="500"/>
                                        <p:tgtEl>
                                          <p:spTgt spid="290819">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90819">
                                            <p:txEl>
                                              <p:pRg st="6" end="6"/>
                                            </p:txEl>
                                          </p:spTgt>
                                        </p:tgtEl>
                                        <p:attrNameLst>
                                          <p:attrName>style.visibility</p:attrName>
                                        </p:attrNameLst>
                                      </p:cBhvr>
                                      <p:to>
                                        <p:strVal val="visible"/>
                                      </p:to>
                                    </p:set>
                                    <p:animEffect transition="in" filter="blinds(horizontal)">
                                      <p:cBhvr>
                                        <p:cTn id="22" dur="500"/>
                                        <p:tgtEl>
                                          <p:spTgt spid="2908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0819"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026">
            <a:extLst>
              <a:ext uri="{FF2B5EF4-FFF2-40B4-BE49-F238E27FC236}">
                <a16:creationId xmlns:a16="http://schemas.microsoft.com/office/drawing/2014/main" id="{64B113A1-5DEE-264B-937E-C24C2B2E55A8}"/>
              </a:ext>
            </a:extLst>
          </p:cNvPr>
          <p:cNvSpPr>
            <a:spLocks noGrp="1" noChangeArrowheads="1"/>
          </p:cNvSpPr>
          <p:nvPr>
            <p:ph type="title"/>
          </p:nvPr>
        </p:nvSpPr>
        <p:spPr>
          <a:xfrm>
            <a:off x="0" y="274638"/>
            <a:ext cx="9144000" cy="1143000"/>
          </a:xfrm>
        </p:spPr>
        <p:txBody>
          <a:bodyPr>
            <a:noAutofit/>
          </a:bodyPr>
          <a:lstStyle/>
          <a:p>
            <a:pPr eaLnBrk="1" hangingPunct="1"/>
            <a:r>
              <a:rPr lang="en-US" altLang="en-US" sz="3600" dirty="0"/>
              <a:t>Achieving Successful Strategic Management</a:t>
            </a:r>
          </a:p>
        </p:txBody>
      </p:sp>
      <p:sp>
        <p:nvSpPr>
          <p:cNvPr id="17411" name="Rectangle 1027">
            <a:extLst>
              <a:ext uri="{FF2B5EF4-FFF2-40B4-BE49-F238E27FC236}">
                <a16:creationId xmlns:a16="http://schemas.microsoft.com/office/drawing/2014/main" id="{2617A6A3-47CF-ED4D-9BAB-E6285ABD943F}"/>
              </a:ext>
            </a:extLst>
          </p:cNvPr>
          <p:cNvSpPr>
            <a:spLocks noGrp="1" noChangeArrowheads="1"/>
          </p:cNvSpPr>
          <p:nvPr>
            <p:ph type="body" idx="1"/>
          </p:nvPr>
        </p:nvSpPr>
        <p:spPr/>
        <p:txBody>
          <a:bodyPr>
            <a:normAutofit/>
          </a:bodyPr>
          <a:lstStyle/>
          <a:p>
            <a:pPr eaLnBrk="1" hangingPunct="1"/>
            <a:r>
              <a:rPr lang="en-US" altLang="en-US" sz="1800" dirty="0"/>
              <a:t>Has support of </a:t>
            </a:r>
            <a:r>
              <a:rPr lang="en-US" altLang="en-US" sz="1800" dirty="0" err="1"/>
              <a:t>organisation’s</a:t>
            </a:r>
            <a:r>
              <a:rPr lang="en-US" altLang="en-US" sz="1800" dirty="0"/>
              <a:t> leadership .</a:t>
            </a:r>
          </a:p>
          <a:p>
            <a:pPr eaLnBrk="1" hangingPunct="1"/>
            <a:r>
              <a:rPr lang="en-US" altLang="en-US" sz="1800" dirty="0"/>
              <a:t>Engages and involves individuals across the </a:t>
            </a:r>
            <a:r>
              <a:rPr lang="en-US" altLang="en-US" sz="1800" dirty="0" err="1"/>
              <a:t>organisation</a:t>
            </a:r>
            <a:r>
              <a:rPr lang="en-US" altLang="en-US" sz="1800" dirty="0"/>
              <a:t>.</a:t>
            </a:r>
          </a:p>
          <a:p>
            <a:pPr eaLnBrk="1" hangingPunct="1"/>
            <a:r>
              <a:rPr lang="en-US" altLang="en-US" sz="1800" dirty="0"/>
              <a:t>Is flexible to prevailing and emerging issues .</a:t>
            </a:r>
          </a:p>
          <a:p>
            <a:pPr eaLnBrk="1" hangingPunct="1"/>
            <a:r>
              <a:rPr lang="en-US" altLang="en-US" sz="1800" dirty="0"/>
              <a:t>Supports resources decisions.</a:t>
            </a:r>
          </a:p>
          <a:p>
            <a:pPr eaLnBrk="1" hangingPunct="1"/>
            <a:r>
              <a:rPr lang="en-US" altLang="en-US" sz="1800" dirty="0"/>
              <a:t>Engages and motivates all staff.</a:t>
            </a:r>
          </a:p>
          <a:p>
            <a:pPr eaLnBrk="1" hangingPunct="1"/>
            <a:r>
              <a:rPr lang="en-US" altLang="en-US" sz="1800" dirty="0"/>
              <a:t>Is Reviewed regularly – doesn’t just sit on the shelf gathering dust!</a:t>
            </a:r>
          </a:p>
          <a:p>
            <a:pPr eaLnBrk="1" hangingPunct="1"/>
            <a:endParaRPr lang="en-US" altLang="en-US" sz="1800" dirty="0"/>
          </a:p>
          <a:p>
            <a:pPr marL="0" indent="0" eaLnBrk="1" hangingPunct="1">
              <a:buNone/>
            </a:pPr>
            <a:r>
              <a:rPr lang="en-US" altLang="en-US" sz="1800" dirty="0"/>
              <a:t>Strategic Management definition Lynch (2018, p.9) referring to the work of Andrews (1987) “Strategic management can be described as the identification of the purpose of the organization and the plans and actions to achieve that purpose”</a:t>
            </a:r>
          </a:p>
        </p:txBody>
      </p:sp>
    </p:spTree>
    <p:extLst>
      <p:ext uri="{BB962C8B-B14F-4D97-AF65-F5344CB8AC3E}">
        <p14:creationId xmlns:p14="http://schemas.microsoft.com/office/powerpoint/2010/main" val="383576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7E5867B5-9308-C943-97C9-743EBE2E701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76550" y="1370943"/>
            <a:ext cx="2751041" cy="3736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extBox 1">
            <a:extLst>
              <a:ext uri="{FF2B5EF4-FFF2-40B4-BE49-F238E27FC236}">
                <a16:creationId xmlns:a16="http://schemas.microsoft.com/office/drawing/2014/main" id="{13659674-1CAB-984C-BBB4-32E75C56CA2C}"/>
              </a:ext>
            </a:extLst>
          </p:cNvPr>
          <p:cNvSpPr txBox="1">
            <a:spLocks noChangeArrowheads="1"/>
          </p:cNvSpPr>
          <p:nvPr/>
        </p:nvSpPr>
        <p:spPr bwMode="auto">
          <a:xfrm>
            <a:off x="315738" y="91985"/>
            <a:ext cx="851252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07BA4"/>
              </a:buClr>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ClrTx/>
              <a:buFontTx/>
              <a:buNone/>
            </a:pPr>
            <a:r>
              <a:rPr lang="en-US" altLang="en-US" sz="3600" b="1" dirty="0">
                <a:solidFill>
                  <a:srgbClr val="007FA3"/>
                </a:solidFill>
                <a:latin typeface="+mj-lt"/>
              </a:rPr>
              <a:t>Strategy: its definition, purpose, analysis and work</a:t>
            </a:r>
            <a:endParaRPr lang="en-IN" altLang="en-US" sz="3600" b="1" dirty="0">
              <a:solidFill>
                <a:srgbClr val="007FA3"/>
              </a:solidFill>
              <a:latin typeface="+mj-l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87889-77A3-A74E-969F-4E977A9828B0}"/>
              </a:ext>
            </a:extLst>
          </p:cNvPr>
          <p:cNvSpPr>
            <a:spLocks noGrp="1"/>
          </p:cNvSpPr>
          <p:nvPr>
            <p:ph type="title"/>
          </p:nvPr>
        </p:nvSpPr>
        <p:spPr/>
        <p:txBody>
          <a:bodyPr/>
          <a:lstStyle/>
          <a:p>
            <a:r>
              <a:rPr lang="en-US" dirty="0"/>
              <a:t>What is strategy?</a:t>
            </a:r>
          </a:p>
        </p:txBody>
      </p:sp>
      <p:sp>
        <p:nvSpPr>
          <p:cNvPr id="3" name="Content Placeholder 2">
            <a:extLst>
              <a:ext uri="{FF2B5EF4-FFF2-40B4-BE49-F238E27FC236}">
                <a16:creationId xmlns:a16="http://schemas.microsoft.com/office/drawing/2014/main" id="{71D656E7-C6AA-934A-BF10-617E868D9203}"/>
              </a:ext>
            </a:extLst>
          </p:cNvPr>
          <p:cNvSpPr>
            <a:spLocks noGrp="1"/>
          </p:cNvSpPr>
          <p:nvPr>
            <p:ph idx="1"/>
          </p:nvPr>
        </p:nvSpPr>
        <p:spPr>
          <a:xfrm>
            <a:off x="457200" y="1979342"/>
            <a:ext cx="8229600" cy="3917032"/>
          </a:xfrm>
        </p:spPr>
        <p:txBody>
          <a:bodyPr/>
          <a:lstStyle/>
          <a:p>
            <a:r>
              <a:rPr lang="en-US" sz="1800" dirty="0"/>
              <a:t>Term is thrown around like confetti?</a:t>
            </a:r>
          </a:p>
          <a:p>
            <a:r>
              <a:rPr lang="en-US" sz="1800" dirty="0"/>
              <a:t>Hear it constantly in various way </a:t>
            </a:r>
          </a:p>
          <a:p>
            <a:r>
              <a:rPr lang="en-US" sz="1800" dirty="0"/>
              <a:t>National Crime Prevention Strategy </a:t>
            </a:r>
          </a:p>
          <a:p>
            <a:endParaRPr lang="en-US" sz="1800" dirty="0"/>
          </a:p>
          <a:p>
            <a:r>
              <a:rPr lang="en-US" sz="1800" dirty="0"/>
              <a:t>But what exactly is strategy? </a:t>
            </a:r>
          </a:p>
          <a:p>
            <a:endParaRPr lang="en-US" dirty="0"/>
          </a:p>
          <a:p>
            <a:endParaRPr lang="en-US" dirty="0"/>
          </a:p>
        </p:txBody>
      </p:sp>
      <p:pic>
        <p:nvPicPr>
          <p:cNvPr id="4" name="Picture 3">
            <a:extLst>
              <a:ext uri="{FF2B5EF4-FFF2-40B4-BE49-F238E27FC236}">
                <a16:creationId xmlns:a16="http://schemas.microsoft.com/office/drawing/2014/main" id="{AF178E4E-8831-C942-9335-772891CF2D5E}"/>
              </a:ext>
            </a:extLst>
          </p:cNvPr>
          <p:cNvPicPr>
            <a:picLocks noChangeAspect="1"/>
          </p:cNvPicPr>
          <p:nvPr/>
        </p:nvPicPr>
        <p:blipFill>
          <a:blip r:embed="rId2"/>
          <a:stretch>
            <a:fillRect/>
          </a:stretch>
        </p:blipFill>
        <p:spPr>
          <a:xfrm>
            <a:off x="5372100" y="1842358"/>
            <a:ext cx="1853890" cy="2614460"/>
          </a:xfrm>
          <a:prstGeom prst="rect">
            <a:avLst/>
          </a:prstGeom>
        </p:spPr>
      </p:pic>
      <p:pic>
        <p:nvPicPr>
          <p:cNvPr id="5" name="Picture 4">
            <a:extLst>
              <a:ext uri="{FF2B5EF4-FFF2-40B4-BE49-F238E27FC236}">
                <a16:creationId xmlns:a16="http://schemas.microsoft.com/office/drawing/2014/main" id="{C7269844-8855-A448-9695-2E12B9D43A19}"/>
              </a:ext>
            </a:extLst>
          </p:cNvPr>
          <p:cNvPicPr>
            <a:picLocks noChangeAspect="1"/>
          </p:cNvPicPr>
          <p:nvPr/>
        </p:nvPicPr>
        <p:blipFill>
          <a:blip r:embed="rId3"/>
          <a:stretch>
            <a:fillRect/>
          </a:stretch>
        </p:blipFill>
        <p:spPr>
          <a:xfrm>
            <a:off x="766530" y="3937858"/>
            <a:ext cx="2302960" cy="1627656"/>
          </a:xfrm>
          <a:prstGeom prst="rect">
            <a:avLst/>
          </a:prstGeom>
        </p:spPr>
      </p:pic>
    </p:spTree>
    <p:extLst>
      <p:ext uri="{BB962C8B-B14F-4D97-AF65-F5344CB8AC3E}">
        <p14:creationId xmlns:p14="http://schemas.microsoft.com/office/powerpoint/2010/main" val="4433488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E68CE483-963B-DB4C-A42B-3785D21FB26B}"/>
              </a:ext>
            </a:extLst>
          </p:cNvPr>
          <p:cNvSpPr>
            <a:spLocks noGrp="1"/>
          </p:cNvSpPr>
          <p:nvPr>
            <p:ph type="title"/>
          </p:nvPr>
        </p:nvSpPr>
        <p:spPr>
          <a:xfrm>
            <a:off x="447675" y="260350"/>
            <a:ext cx="8229600" cy="641350"/>
          </a:xfrm>
        </p:spPr>
        <p:txBody>
          <a:bodyPr>
            <a:normAutofit fontScale="90000"/>
          </a:bodyPr>
          <a:lstStyle/>
          <a:p>
            <a:pPr eaLnBrk="1" hangingPunct="1"/>
            <a:r>
              <a:rPr lang="en-GB" altLang="en-US"/>
              <a:t>Definitions of strategy</a:t>
            </a:r>
          </a:p>
        </p:txBody>
      </p:sp>
      <p:sp>
        <p:nvSpPr>
          <p:cNvPr id="26627" name="TextBox 4">
            <a:extLst>
              <a:ext uri="{FF2B5EF4-FFF2-40B4-BE49-F238E27FC236}">
                <a16:creationId xmlns:a16="http://schemas.microsoft.com/office/drawing/2014/main" id="{C3391C7A-1BD4-7C4D-9043-6AEC9A84AD5F}"/>
              </a:ext>
            </a:extLst>
          </p:cNvPr>
          <p:cNvSpPr txBox="1">
            <a:spLocks noChangeArrowheads="1"/>
          </p:cNvSpPr>
          <p:nvPr/>
        </p:nvSpPr>
        <p:spPr bwMode="auto">
          <a:xfrm>
            <a:off x="2092170" y="5221725"/>
            <a:ext cx="71532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07BA4"/>
              </a:buClr>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ClrTx/>
              <a:buFontTx/>
              <a:buNone/>
            </a:pPr>
            <a:r>
              <a:rPr lang="en-US" altLang="en-US" sz="800" i="1" dirty="0">
                <a:latin typeface="Arial" panose="020B0604020202020204" pitchFamily="34" charset="0"/>
              </a:rPr>
              <a:t>Sources</a:t>
            </a:r>
            <a:r>
              <a:rPr lang="en-US" altLang="en-US" sz="800" dirty="0">
                <a:latin typeface="Arial" panose="020B0604020202020204" pitchFamily="34" charset="0"/>
              </a:rPr>
              <a:t>: A.D. Chandler, </a:t>
            </a:r>
            <a:r>
              <a:rPr lang="en-US" altLang="en-US" sz="800" i="1" dirty="0">
                <a:latin typeface="Arial" panose="020B0604020202020204" pitchFamily="34" charset="0"/>
              </a:rPr>
              <a:t>Strategy and Structure: Chapters in the History of American Enterprise</a:t>
            </a:r>
            <a:r>
              <a:rPr lang="en-US" altLang="en-US" sz="800" dirty="0">
                <a:latin typeface="Arial" panose="020B0604020202020204" pitchFamily="34" charset="0"/>
              </a:rPr>
              <a:t>, MIT Press, 1963, p. 13; M.E. Porter, ‘What is strategy?’,</a:t>
            </a:r>
          </a:p>
          <a:p>
            <a:pPr>
              <a:spcBef>
                <a:spcPct val="0"/>
              </a:spcBef>
              <a:buClrTx/>
              <a:buFontTx/>
              <a:buNone/>
            </a:pPr>
            <a:r>
              <a:rPr lang="en-US" altLang="en-US" sz="800" i="1" dirty="0">
                <a:latin typeface="Arial" panose="020B0604020202020204" pitchFamily="34" charset="0"/>
              </a:rPr>
              <a:t>Harvard Business Review</a:t>
            </a:r>
            <a:r>
              <a:rPr lang="en-US" altLang="en-US" sz="800" dirty="0">
                <a:latin typeface="Arial" panose="020B0604020202020204" pitchFamily="34" charset="0"/>
              </a:rPr>
              <a:t>, November–December 1996, p. 60; P.F. Drucker, ‘The theory of business’, </a:t>
            </a:r>
            <a:r>
              <a:rPr lang="en-US" altLang="en-US" sz="800" i="1" dirty="0">
                <a:latin typeface="Arial" panose="020B0604020202020204" pitchFamily="34" charset="0"/>
              </a:rPr>
              <a:t>Harvard Business Review</a:t>
            </a:r>
            <a:r>
              <a:rPr lang="en-US" altLang="en-US" sz="800" dirty="0">
                <a:latin typeface="Arial" panose="020B0604020202020204" pitchFamily="34" charset="0"/>
              </a:rPr>
              <a:t>, September–October</a:t>
            </a:r>
          </a:p>
          <a:p>
            <a:pPr>
              <a:spcBef>
                <a:spcPct val="0"/>
              </a:spcBef>
              <a:buClrTx/>
              <a:buFontTx/>
              <a:buNone/>
            </a:pPr>
            <a:r>
              <a:rPr lang="en-US" altLang="en-US" sz="800" dirty="0">
                <a:latin typeface="Arial" panose="020B0604020202020204" pitchFamily="34" charset="0"/>
              </a:rPr>
              <a:t>1994, pp. 95–106; H. Mintzberg, </a:t>
            </a:r>
            <a:r>
              <a:rPr lang="en-US" altLang="en-US" sz="800" i="1" dirty="0">
                <a:latin typeface="Arial" panose="020B0604020202020204" pitchFamily="34" charset="0"/>
              </a:rPr>
              <a:t>Tracking Strategies: Towards a General Theory</a:t>
            </a:r>
            <a:r>
              <a:rPr lang="en-US" altLang="en-US" sz="800" dirty="0">
                <a:latin typeface="Arial" panose="020B0604020202020204" pitchFamily="34" charset="0"/>
              </a:rPr>
              <a:t>, Oxford University Press, 2007, p. 3. </a:t>
            </a:r>
            <a:r>
              <a:rPr lang="en-US" altLang="en-US" sz="800" dirty="0">
                <a:solidFill>
                  <a:srgbClr val="FF0000"/>
                </a:solidFill>
                <a:latin typeface="Arial" panose="020B0604020202020204" pitchFamily="34" charset="0"/>
              </a:rPr>
              <a:t>(Cited in Whittington et al. 2021)</a:t>
            </a:r>
            <a:endParaRPr lang="en-IN" altLang="en-US" sz="800" dirty="0">
              <a:solidFill>
                <a:srgbClr val="FF0000"/>
              </a:solidFill>
              <a:latin typeface="Arial" panose="020B0604020202020204" pitchFamily="34" charset="0"/>
            </a:endParaRPr>
          </a:p>
        </p:txBody>
      </p:sp>
      <p:pic>
        <p:nvPicPr>
          <p:cNvPr id="26628" name="Picture 1">
            <a:extLst>
              <a:ext uri="{FF2B5EF4-FFF2-40B4-BE49-F238E27FC236}">
                <a16:creationId xmlns:a16="http://schemas.microsoft.com/office/drawing/2014/main" id="{DD293424-B1F5-D94B-95C2-7F254A9701D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77587" y="1001424"/>
            <a:ext cx="6752373" cy="2913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Text Box 13">
            <a:extLst>
              <a:ext uri="{FF2B5EF4-FFF2-40B4-BE49-F238E27FC236}">
                <a16:creationId xmlns:a16="http://schemas.microsoft.com/office/drawing/2014/main" id="{32E9D8BE-F986-5B4F-829A-357228E8D5DA}"/>
              </a:ext>
            </a:extLst>
          </p:cNvPr>
          <p:cNvSpPr txBox="1">
            <a:spLocks noChangeArrowheads="1"/>
          </p:cNvSpPr>
          <p:nvPr/>
        </p:nvSpPr>
        <p:spPr bwMode="auto">
          <a:xfrm>
            <a:off x="3563938" y="6416675"/>
            <a:ext cx="5264150" cy="23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07BA4"/>
              </a:buClr>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ClrTx/>
              <a:buFontTx/>
              <a:buNone/>
            </a:pPr>
            <a:r>
              <a:rPr lang="en-US" altLang="en-US" sz="1200">
                <a:solidFill>
                  <a:srgbClr val="000000"/>
                </a:solidFill>
                <a:latin typeface="Arial" panose="020B0604020202020204" pitchFamily="34" charset="0"/>
                <a:ea typeface="Verdana" panose="020B0604030504040204" pitchFamily="34" charset="0"/>
                <a:cs typeface="Verdana" panose="020B0604030504040204" pitchFamily="34" charset="0"/>
              </a:rPr>
              <a:t>Copyright © 2020, 2017, 2014 Pearson Education, Inc. All Rights Reserved</a:t>
            </a:r>
            <a:endParaRPr lang="en-GB" altLang="en-US" sz="1200">
              <a:solidFill>
                <a:srgbClr val="000000"/>
              </a:solidFill>
              <a:latin typeface="Arial" panose="020B0604020202020204" pitchFamily="34" charset="0"/>
              <a:ea typeface="Verdana" panose="020B0604030504040204" pitchFamily="34" charset="0"/>
              <a:cs typeface="Verdana" panose="020B0604030504040204" pitchFamily="34" charset="0"/>
            </a:endParaRPr>
          </a:p>
        </p:txBody>
      </p:sp>
      <p:pic>
        <p:nvPicPr>
          <p:cNvPr id="26630" name="Picture 8" descr="Pearson Logo">
            <a:extLst>
              <a:ext uri="{FF2B5EF4-FFF2-40B4-BE49-F238E27FC236}">
                <a16:creationId xmlns:a16="http://schemas.microsoft.com/office/drawing/2014/main" id="{67E61629-48C2-E44B-8AB7-6200D236010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7200" y="6376988"/>
            <a:ext cx="917575"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74A60B6D-FC81-A34B-A5D8-8A4AC68E2861}"/>
              </a:ext>
            </a:extLst>
          </p:cNvPr>
          <p:cNvSpPr>
            <a:spLocks noGrp="1"/>
          </p:cNvSpPr>
          <p:nvPr>
            <p:ph type="title"/>
          </p:nvPr>
        </p:nvSpPr>
        <p:spPr>
          <a:xfrm>
            <a:off x="457200" y="249238"/>
            <a:ext cx="8229600" cy="646112"/>
          </a:xfrm>
        </p:spPr>
        <p:txBody>
          <a:bodyPr>
            <a:normAutofit fontScale="90000"/>
          </a:bodyPr>
          <a:lstStyle/>
          <a:p>
            <a:r>
              <a:rPr lang="en-US" altLang="en-US" dirty="0">
                <a:latin typeface="Arial" panose="020B0604020202020204" pitchFamily="34" charset="0"/>
                <a:cs typeface="Arial" panose="020B0604020202020204" pitchFamily="34" charset="0"/>
              </a:rPr>
              <a:t>	</a:t>
            </a:r>
            <a:br>
              <a:rPr lang="en-US" altLang="en-US" dirty="0">
                <a:latin typeface="Arial" panose="020B0604020202020204" pitchFamily="34" charset="0"/>
                <a:cs typeface="Arial" panose="020B0604020202020204" pitchFamily="34" charset="0"/>
              </a:rPr>
            </a:br>
            <a:r>
              <a:rPr lang="en-US" altLang="en-US" dirty="0">
                <a:latin typeface="Arial" panose="020B0604020202020204" pitchFamily="34" charset="0"/>
                <a:cs typeface="Arial" panose="020B0604020202020204" pitchFamily="34" charset="0"/>
              </a:rPr>
              <a:t>What is Strategy for?</a:t>
            </a:r>
            <a:br>
              <a:rPr lang="en-US" altLang="en-US" dirty="0">
                <a:latin typeface="Arial" panose="020B0604020202020204" pitchFamily="34" charset="0"/>
                <a:cs typeface="Arial" panose="020B0604020202020204" pitchFamily="34" charset="0"/>
              </a:rPr>
            </a:br>
            <a:endParaRPr lang="en-GB" altLang="en-US" dirty="0"/>
          </a:p>
        </p:txBody>
      </p:sp>
      <p:sp>
        <p:nvSpPr>
          <p:cNvPr id="11267" name="Content Placeholder 2">
            <a:extLst>
              <a:ext uri="{FF2B5EF4-FFF2-40B4-BE49-F238E27FC236}">
                <a16:creationId xmlns:a16="http://schemas.microsoft.com/office/drawing/2014/main" id="{D5F118CC-9AD5-472D-B147-FE28CABB4B1C}"/>
              </a:ext>
            </a:extLst>
          </p:cNvPr>
          <p:cNvSpPr>
            <a:spLocks noGrp="1"/>
          </p:cNvSpPr>
          <p:nvPr>
            <p:ph idx="1"/>
          </p:nvPr>
        </p:nvSpPr>
        <p:spPr>
          <a:xfrm>
            <a:off x="457200" y="895350"/>
            <a:ext cx="8296275" cy="4323421"/>
          </a:xfrm>
        </p:spPr>
        <p:txBody>
          <a:bodyPr/>
          <a:lstStyle/>
          <a:p>
            <a:pPr marL="390525" indent="-390525" eaLnBrk="1" hangingPunct="1">
              <a:buFont typeface="Arial" charset="0"/>
              <a:buNone/>
              <a:defRPr/>
            </a:pPr>
            <a:r>
              <a:rPr lang="en-US" altLang="en-US" sz="2400" dirty="0">
                <a:solidFill>
                  <a:srgbClr val="007BA4"/>
                </a:solidFill>
                <a:latin typeface="Arial" panose="020B0604020202020204" pitchFamily="34" charset="0"/>
                <a:cs typeface="Arial" panose="020B0604020202020204" pitchFamily="34" charset="0"/>
              </a:rPr>
              <a:t>•	</a:t>
            </a:r>
            <a:r>
              <a:rPr lang="en-US" altLang="en-US" sz="2400" dirty="0">
                <a:latin typeface="Arial" panose="020B0604020202020204" pitchFamily="34" charset="0"/>
                <a:cs typeface="Arial" panose="020B0604020202020204" pitchFamily="34" charset="0"/>
              </a:rPr>
              <a:t>To define and express the purpose of an </a:t>
            </a:r>
            <a:r>
              <a:rPr lang="en-US" altLang="en-US" sz="2400" dirty="0" err="1">
                <a:latin typeface="Arial" panose="020B0604020202020204" pitchFamily="34" charset="0"/>
                <a:cs typeface="Arial" panose="020B0604020202020204" pitchFamily="34" charset="0"/>
              </a:rPr>
              <a:t>organisation</a:t>
            </a:r>
            <a:r>
              <a:rPr lang="en-US" altLang="en-US" sz="2400" dirty="0">
                <a:latin typeface="Arial" panose="020B0604020202020204" pitchFamily="34" charset="0"/>
                <a:cs typeface="Arial" panose="020B0604020202020204" pitchFamily="34" charset="0"/>
              </a:rPr>
              <a:t> to </a:t>
            </a:r>
            <a:r>
              <a:rPr lang="en-US" altLang="en-US" sz="2400" i="1" dirty="0">
                <a:latin typeface="Arial" panose="020B0604020202020204" pitchFamily="34" charset="0"/>
                <a:cs typeface="Arial" panose="020B0604020202020204" pitchFamily="34" charset="0"/>
              </a:rPr>
              <a:t>stakeholders</a:t>
            </a:r>
            <a:r>
              <a:rPr lang="en-US" altLang="en-US" sz="2400" dirty="0">
                <a:latin typeface="Arial" panose="020B0604020202020204" pitchFamily="34" charset="0"/>
                <a:cs typeface="Arial" panose="020B0604020202020204" pitchFamily="34" charset="0"/>
              </a:rPr>
              <a:t>.</a:t>
            </a:r>
          </a:p>
          <a:p>
            <a:pPr marL="390525" indent="-390525" eaLnBrk="1" hangingPunct="1">
              <a:buFont typeface="Arial" charset="0"/>
              <a:buNone/>
              <a:defRPr/>
            </a:pPr>
            <a:r>
              <a:rPr lang="en-US" altLang="en-US" sz="2400" dirty="0">
                <a:solidFill>
                  <a:srgbClr val="007BA4"/>
                </a:solidFill>
                <a:latin typeface="Arial" panose="020B0604020202020204" pitchFamily="34" charset="0"/>
                <a:cs typeface="Arial" panose="020B0604020202020204" pitchFamily="34" charset="0"/>
              </a:rPr>
              <a:t>•	</a:t>
            </a:r>
            <a:r>
              <a:rPr lang="en-US" altLang="en-US" sz="2400" i="1" dirty="0">
                <a:latin typeface="Arial" panose="020B0604020202020204" pitchFamily="34" charset="0"/>
                <a:cs typeface="Arial" panose="020B0604020202020204" pitchFamily="34" charset="0"/>
              </a:rPr>
              <a:t>Stakeholders</a:t>
            </a:r>
            <a:r>
              <a:rPr lang="en-US" altLang="en-US" sz="2400" dirty="0">
                <a:latin typeface="Arial" panose="020B0604020202020204" pitchFamily="34" charset="0"/>
                <a:cs typeface="Arial" panose="020B0604020202020204" pitchFamily="34" charset="0"/>
              </a:rPr>
              <a:t> are those individuals or groups that depend on an </a:t>
            </a:r>
            <a:r>
              <a:rPr lang="en-US" altLang="en-US" sz="2400" dirty="0" err="1">
                <a:latin typeface="Arial" panose="020B0604020202020204" pitchFamily="34" charset="0"/>
                <a:cs typeface="Arial" panose="020B0604020202020204" pitchFamily="34" charset="0"/>
              </a:rPr>
              <a:t>organisation</a:t>
            </a:r>
            <a:r>
              <a:rPr lang="en-US" altLang="en-US" sz="2400" dirty="0">
                <a:latin typeface="Arial" panose="020B0604020202020204" pitchFamily="34" charset="0"/>
                <a:cs typeface="Arial" panose="020B0604020202020204" pitchFamily="34" charset="0"/>
              </a:rPr>
              <a:t> to </a:t>
            </a:r>
            <a:r>
              <a:rPr lang="en-US" altLang="en-US" sz="2400" dirty="0" err="1">
                <a:latin typeface="Arial" panose="020B0604020202020204" pitchFamily="34" charset="0"/>
                <a:cs typeface="Arial" panose="020B0604020202020204" pitchFamily="34" charset="0"/>
              </a:rPr>
              <a:t>fulfil</a:t>
            </a:r>
            <a:r>
              <a:rPr lang="en-US" altLang="en-US" sz="2400" dirty="0">
                <a:latin typeface="Arial" panose="020B0604020202020204" pitchFamily="34" charset="0"/>
                <a:cs typeface="Arial" panose="020B0604020202020204" pitchFamily="34" charset="0"/>
              </a:rPr>
              <a:t> their own goals and on whom, in turn, the </a:t>
            </a:r>
            <a:r>
              <a:rPr lang="en-US" altLang="en-US" sz="2400" dirty="0" err="1">
                <a:latin typeface="Arial" panose="020B0604020202020204" pitchFamily="34" charset="0"/>
                <a:cs typeface="Arial" panose="020B0604020202020204" pitchFamily="34" charset="0"/>
              </a:rPr>
              <a:t>organisation</a:t>
            </a:r>
            <a:r>
              <a:rPr lang="en-US" altLang="en-US" sz="2400" dirty="0">
                <a:latin typeface="Arial" panose="020B0604020202020204" pitchFamily="34" charset="0"/>
                <a:cs typeface="Arial" panose="020B0604020202020204" pitchFamily="34" charset="0"/>
              </a:rPr>
              <a:t> depends.</a:t>
            </a:r>
          </a:p>
          <a:p>
            <a:pPr marL="390525" indent="-390525" eaLnBrk="1" hangingPunct="1">
              <a:buFont typeface="Arial" charset="0"/>
              <a:buNone/>
              <a:defRPr/>
            </a:pPr>
            <a:r>
              <a:rPr lang="en-US" altLang="en-US" sz="2400" dirty="0">
                <a:solidFill>
                  <a:srgbClr val="007BA4"/>
                </a:solidFill>
                <a:latin typeface="Arial" panose="020B0604020202020204" pitchFamily="34" charset="0"/>
                <a:cs typeface="Arial" panose="020B0604020202020204" pitchFamily="34" charset="0"/>
              </a:rPr>
              <a:t>•	</a:t>
            </a:r>
            <a:r>
              <a:rPr lang="en-US" altLang="en-US" sz="2400" dirty="0">
                <a:latin typeface="Arial" panose="020B0604020202020204" pitchFamily="34" charset="0"/>
                <a:cs typeface="Arial" panose="020B0604020202020204" pitchFamily="34" charset="0"/>
              </a:rPr>
              <a:t>Four ways to define an </a:t>
            </a:r>
            <a:r>
              <a:rPr lang="en-US" altLang="en-US" sz="2400" dirty="0" err="1">
                <a:latin typeface="Arial" panose="020B0604020202020204" pitchFamily="34" charset="0"/>
                <a:cs typeface="Arial" panose="020B0604020202020204" pitchFamily="34" charset="0"/>
              </a:rPr>
              <a:t>organisation’s</a:t>
            </a:r>
            <a:r>
              <a:rPr lang="en-US" altLang="en-US" sz="2400" dirty="0">
                <a:latin typeface="Arial" panose="020B0604020202020204" pitchFamily="34" charset="0"/>
                <a:cs typeface="Arial" panose="020B0604020202020204" pitchFamily="34" charset="0"/>
              </a:rPr>
              <a:t> purpose:</a:t>
            </a:r>
          </a:p>
          <a:p>
            <a:pPr marL="733425" lvl="1" indent="-333375" eaLnBrk="1" hangingPunct="1">
              <a:buClr>
                <a:srgbClr val="007BA4"/>
              </a:buClr>
              <a:buFont typeface="Calibri" pitchFamily="34" charset="0"/>
              <a:buChar char="–"/>
              <a:defRPr/>
            </a:pPr>
            <a:r>
              <a:rPr lang="en-US" altLang="en-US" sz="2400" dirty="0">
                <a:latin typeface="Arial" panose="020B0604020202020204" pitchFamily="34" charset="0"/>
                <a:cs typeface="Arial" panose="020B0604020202020204" pitchFamily="34" charset="0"/>
              </a:rPr>
              <a:t>Mission Statement</a:t>
            </a:r>
          </a:p>
          <a:p>
            <a:pPr marL="733425" lvl="1" indent="-333375" eaLnBrk="1" hangingPunct="1">
              <a:buClr>
                <a:srgbClr val="007BA4"/>
              </a:buClr>
              <a:buFont typeface="Calibri" pitchFamily="34" charset="0"/>
              <a:buChar char="–"/>
              <a:defRPr/>
            </a:pPr>
            <a:r>
              <a:rPr lang="en-US" altLang="en-US" sz="2400" dirty="0">
                <a:latin typeface="Arial" panose="020B0604020202020204" pitchFamily="34" charset="0"/>
                <a:cs typeface="Arial" panose="020B0604020202020204" pitchFamily="34" charset="0"/>
              </a:rPr>
              <a:t>Vision Statement</a:t>
            </a:r>
          </a:p>
          <a:p>
            <a:pPr marL="733425" lvl="1" indent="-333375" eaLnBrk="1" hangingPunct="1">
              <a:buClr>
                <a:srgbClr val="007BA4"/>
              </a:buClr>
              <a:buFont typeface="Calibri" pitchFamily="34" charset="0"/>
              <a:buChar char="–"/>
              <a:defRPr/>
            </a:pPr>
            <a:r>
              <a:rPr lang="en-US" altLang="en-US" sz="2400" dirty="0">
                <a:latin typeface="Arial" panose="020B0604020202020204" pitchFamily="34" charset="0"/>
                <a:cs typeface="Arial" panose="020B0604020202020204" pitchFamily="34" charset="0"/>
              </a:rPr>
              <a:t>Statement of Values</a:t>
            </a:r>
          </a:p>
          <a:p>
            <a:pPr marL="733425" lvl="1" indent="-333375" eaLnBrk="1" hangingPunct="1">
              <a:buClr>
                <a:srgbClr val="007BA4"/>
              </a:buClr>
              <a:buFont typeface="Calibri" pitchFamily="34" charset="0"/>
              <a:buChar char="–"/>
              <a:defRPr/>
            </a:pPr>
            <a:r>
              <a:rPr lang="en-US" altLang="en-US" sz="2400" dirty="0">
                <a:latin typeface="Arial" panose="020B0604020202020204" pitchFamily="34" charset="0"/>
                <a:cs typeface="Arial" panose="020B0604020202020204" pitchFamily="34" charset="0"/>
              </a:rPr>
              <a:t>Statement of Objectives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E0072406-4CFA-074C-89CF-066BA6844391}"/>
              </a:ext>
            </a:extLst>
          </p:cNvPr>
          <p:cNvSpPr>
            <a:spLocks noGrp="1"/>
          </p:cNvSpPr>
          <p:nvPr>
            <p:ph type="title"/>
          </p:nvPr>
        </p:nvSpPr>
        <p:spPr>
          <a:xfrm>
            <a:off x="457200" y="260350"/>
            <a:ext cx="8229600" cy="647700"/>
          </a:xfrm>
        </p:spPr>
        <p:txBody>
          <a:bodyPr>
            <a:normAutofit fontScale="90000"/>
          </a:bodyPr>
          <a:lstStyle/>
          <a:p>
            <a:pPr eaLnBrk="1" hangingPunct="1"/>
            <a:r>
              <a:rPr lang="en-GB" altLang="en-US" dirty="0"/>
              <a:t>Three horizons for strategy</a:t>
            </a:r>
          </a:p>
        </p:txBody>
      </p:sp>
      <p:pic>
        <p:nvPicPr>
          <p:cNvPr id="32772" name="Picture 1">
            <a:extLst>
              <a:ext uri="{FF2B5EF4-FFF2-40B4-BE49-F238E27FC236}">
                <a16:creationId xmlns:a16="http://schemas.microsoft.com/office/drawing/2014/main" id="{FC8AAF5E-A0CB-1F40-A3D9-8DEC4BFF051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2114" y="1273175"/>
            <a:ext cx="7480648" cy="3990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4" name="Picture 8" descr="Pearson Logo">
            <a:extLst>
              <a:ext uri="{FF2B5EF4-FFF2-40B4-BE49-F238E27FC236}">
                <a16:creationId xmlns:a16="http://schemas.microsoft.com/office/drawing/2014/main" id="{C6CBAAF6-9553-A445-BDF2-A239622D8AA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7200" y="6376988"/>
            <a:ext cx="917575"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EB9C3338-2862-A647-B071-9EC63046AEF3}"/>
              </a:ext>
            </a:extLst>
          </p:cNvPr>
          <p:cNvSpPr txBox="1"/>
          <p:nvPr/>
        </p:nvSpPr>
        <p:spPr>
          <a:xfrm>
            <a:off x="7225991" y="5404754"/>
            <a:ext cx="3233853" cy="276999"/>
          </a:xfrm>
          <a:prstGeom prst="rect">
            <a:avLst/>
          </a:prstGeom>
          <a:noFill/>
        </p:spPr>
        <p:txBody>
          <a:bodyPr wrap="square" rtlCol="0">
            <a:spAutoFit/>
          </a:bodyPr>
          <a:lstStyle/>
          <a:p>
            <a:r>
              <a:rPr lang="en-US" sz="1200" b="1" dirty="0"/>
              <a:t>Whittington et al (2021)</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535CA868-41A3-9F4C-81C0-DF0A3C5AC965}"/>
              </a:ext>
            </a:extLst>
          </p:cNvPr>
          <p:cNvSpPr>
            <a:spLocks noGrp="1"/>
          </p:cNvSpPr>
          <p:nvPr>
            <p:ph type="title"/>
          </p:nvPr>
        </p:nvSpPr>
        <p:spPr>
          <a:xfrm>
            <a:off x="447675" y="252413"/>
            <a:ext cx="8229600" cy="641350"/>
          </a:xfrm>
        </p:spPr>
        <p:txBody>
          <a:bodyPr>
            <a:normAutofit fontScale="90000"/>
          </a:bodyPr>
          <a:lstStyle/>
          <a:p>
            <a:pPr eaLnBrk="1" hangingPunct="1"/>
            <a:r>
              <a:rPr lang="en-GB" altLang="en-US"/>
              <a:t>Strategy statements</a:t>
            </a:r>
          </a:p>
        </p:txBody>
      </p:sp>
      <p:sp>
        <p:nvSpPr>
          <p:cNvPr id="16387" name="Content Placeholder 2">
            <a:extLst>
              <a:ext uri="{FF2B5EF4-FFF2-40B4-BE49-F238E27FC236}">
                <a16:creationId xmlns:a16="http://schemas.microsoft.com/office/drawing/2014/main" id="{56257FC1-4527-4B0E-B67C-835C4ADE2D45}"/>
              </a:ext>
            </a:extLst>
          </p:cNvPr>
          <p:cNvSpPr>
            <a:spLocks noGrp="1"/>
          </p:cNvSpPr>
          <p:nvPr>
            <p:ph idx="1"/>
          </p:nvPr>
        </p:nvSpPr>
        <p:spPr>
          <a:xfrm>
            <a:off x="500063" y="1398588"/>
            <a:ext cx="8239125" cy="4108450"/>
          </a:xfrm>
        </p:spPr>
        <p:txBody>
          <a:bodyPr/>
          <a:lstStyle/>
          <a:p>
            <a:pPr marL="0" indent="0" eaLnBrk="1" hangingPunct="1">
              <a:lnSpc>
                <a:spcPct val="90000"/>
              </a:lnSpc>
              <a:buFont typeface="Arial" charset="0"/>
              <a:buNone/>
              <a:defRPr/>
            </a:pPr>
            <a:r>
              <a:rPr lang="en-GB" altLang="en-US" sz="2800" b="1" i="1" dirty="0">
                <a:latin typeface="Arial" panose="020B0604020202020204" pitchFamily="34" charset="0"/>
                <a:cs typeface="Arial" panose="020B0604020202020204" pitchFamily="34" charset="0"/>
              </a:rPr>
              <a:t>Strategy statements </a:t>
            </a:r>
            <a:r>
              <a:rPr lang="en-GB" altLang="en-US" sz="2800" dirty="0">
                <a:latin typeface="Arial" panose="020B0604020202020204" pitchFamily="34" charset="0"/>
                <a:cs typeface="Arial" panose="020B0604020202020204" pitchFamily="34" charset="0"/>
              </a:rPr>
              <a:t>should have three main themes: </a:t>
            </a:r>
          </a:p>
          <a:p>
            <a:pPr eaLnBrk="1" hangingPunct="1">
              <a:lnSpc>
                <a:spcPct val="90000"/>
              </a:lnSpc>
              <a:buFont typeface="Arial" charset="0"/>
              <a:buChar char="•"/>
              <a:defRPr/>
            </a:pPr>
            <a:r>
              <a:rPr lang="en-GB" altLang="en-US" sz="2800" dirty="0">
                <a:latin typeface="Arial" panose="020B0604020202020204" pitchFamily="34" charset="0"/>
                <a:cs typeface="Arial" panose="020B0604020202020204" pitchFamily="34" charset="0"/>
              </a:rPr>
              <a:t>Fundamental </a:t>
            </a:r>
            <a:r>
              <a:rPr lang="en-GB" altLang="en-US" sz="2800" b="1" i="1" dirty="0">
                <a:latin typeface="Arial" panose="020B0604020202020204" pitchFamily="34" charset="0"/>
                <a:cs typeface="Arial" panose="020B0604020202020204" pitchFamily="34" charset="0"/>
              </a:rPr>
              <a:t>goals</a:t>
            </a:r>
            <a:r>
              <a:rPr lang="en-GB" altLang="en-US" sz="2800" dirty="0">
                <a:latin typeface="Arial" panose="020B0604020202020204" pitchFamily="34" charset="0"/>
                <a:cs typeface="Arial" panose="020B0604020202020204" pitchFamily="34" charset="0"/>
              </a:rPr>
              <a:t> that the organisation seeks, which reflect the stated mission, vision and objectives.</a:t>
            </a:r>
          </a:p>
          <a:p>
            <a:pPr eaLnBrk="1" hangingPunct="1">
              <a:lnSpc>
                <a:spcPct val="90000"/>
              </a:lnSpc>
              <a:buFont typeface="Arial" charset="0"/>
              <a:buChar char="•"/>
              <a:defRPr/>
            </a:pPr>
            <a:r>
              <a:rPr lang="en-GB" altLang="en-US" sz="2800" dirty="0">
                <a:latin typeface="Arial" panose="020B0604020202020204" pitchFamily="34" charset="0"/>
                <a:cs typeface="Arial" panose="020B0604020202020204" pitchFamily="34" charset="0"/>
              </a:rPr>
              <a:t>The </a:t>
            </a:r>
            <a:r>
              <a:rPr lang="en-GB" altLang="en-US" sz="2800" b="1" i="1" dirty="0">
                <a:latin typeface="Arial" panose="020B0604020202020204" pitchFamily="34" charset="0"/>
                <a:cs typeface="Arial" panose="020B0604020202020204" pitchFamily="34" charset="0"/>
              </a:rPr>
              <a:t>scope</a:t>
            </a:r>
            <a:r>
              <a:rPr lang="en-GB" altLang="en-US" sz="2800" dirty="0">
                <a:latin typeface="Arial" panose="020B0604020202020204" pitchFamily="34" charset="0"/>
                <a:cs typeface="Arial" panose="020B0604020202020204" pitchFamily="34" charset="0"/>
              </a:rPr>
              <a:t> or domain of the organisation’s activities.</a:t>
            </a:r>
          </a:p>
          <a:p>
            <a:pPr eaLnBrk="1" hangingPunct="1">
              <a:lnSpc>
                <a:spcPct val="90000"/>
              </a:lnSpc>
              <a:buFont typeface="Arial" charset="0"/>
              <a:buChar char="•"/>
              <a:defRPr/>
            </a:pPr>
            <a:r>
              <a:rPr lang="en-GB" altLang="en-US" sz="2800" dirty="0">
                <a:latin typeface="Arial" panose="020B0604020202020204" pitchFamily="34" charset="0"/>
                <a:cs typeface="Arial" panose="020B0604020202020204" pitchFamily="34" charset="0"/>
              </a:rPr>
              <a:t>The particular </a:t>
            </a:r>
            <a:r>
              <a:rPr lang="en-GB" altLang="en-US" sz="2800" b="1" i="1" dirty="0">
                <a:latin typeface="Arial" panose="020B0604020202020204" pitchFamily="34" charset="0"/>
                <a:cs typeface="Arial" panose="020B0604020202020204" pitchFamily="34" charset="0"/>
              </a:rPr>
              <a:t>advantages</a:t>
            </a:r>
            <a:r>
              <a:rPr lang="en-GB" altLang="en-US" sz="2800" dirty="0">
                <a:latin typeface="Arial" panose="020B0604020202020204" pitchFamily="34" charset="0"/>
                <a:cs typeface="Arial" panose="020B0604020202020204" pitchFamily="34" charset="0"/>
              </a:rPr>
              <a:t> or </a:t>
            </a:r>
            <a:r>
              <a:rPr lang="en-GB" altLang="en-US" sz="2800" b="1" i="1" dirty="0">
                <a:latin typeface="Arial" panose="020B0604020202020204" pitchFamily="34" charset="0"/>
                <a:cs typeface="Arial" panose="020B0604020202020204" pitchFamily="34" charset="0"/>
              </a:rPr>
              <a:t>capabilities</a:t>
            </a:r>
            <a:r>
              <a:rPr lang="en-GB" altLang="en-US" sz="2800" dirty="0">
                <a:latin typeface="Arial" panose="020B0604020202020204" pitchFamily="34" charset="0"/>
                <a:cs typeface="Arial" panose="020B0604020202020204" pitchFamily="34" charset="0"/>
              </a:rPr>
              <a:t> it </a:t>
            </a:r>
          </a:p>
          <a:p>
            <a:pPr marL="344488" indent="0" eaLnBrk="1" hangingPunct="1">
              <a:lnSpc>
                <a:spcPct val="90000"/>
              </a:lnSpc>
              <a:spcBef>
                <a:spcPts val="0"/>
              </a:spcBef>
              <a:buFont typeface="Arial" panose="020B0604020202020204" pitchFamily="34" charset="0"/>
              <a:buNone/>
              <a:defRPr/>
            </a:pPr>
            <a:r>
              <a:rPr lang="en-GB" altLang="en-US" sz="2800" dirty="0">
                <a:latin typeface="Arial" panose="020B0604020202020204" pitchFamily="34" charset="0"/>
                <a:cs typeface="Arial" panose="020B0604020202020204" pitchFamily="34" charset="0"/>
              </a:rPr>
              <a:t>has to deliver all of these.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E821DC39-2678-4F4D-8450-5CCC5DB42E4A}"/>
              </a:ext>
            </a:extLst>
          </p:cNvPr>
          <p:cNvSpPr>
            <a:spLocks noGrp="1"/>
          </p:cNvSpPr>
          <p:nvPr>
            <p:ph type="title"/>
          </p:nvPr>
        </p:nvSpPr>
        <p:spPr>
          <a:xfrm>
            <a:off x="447675" y="236538"/>
            <a:ext cx="8229600" cy="708025"/>
          </a:xfrm>
        </p:spPr>
        <p:txBody>
          <a:bodyPr>
            <a:normAutofit fontScale="90000"/>
          </a:bodyPr>
          <a:lstStyle/>
          <a:p>
            <a:pPr eaLnBrk="1" hangingPunct="1"/>
            <a:r>
              <a:rPr lang="en-GB" altLang="en-US"/>
              <a:t>Mission statements</a:t>
            </a:r>
          </a:p>
        </p:txBody>
      </p:sp>
      <p:sp>
        <p:nvSpPr>
          <p:cNvPr id="12291" name="Content Placeholder 2">
            <a:extLst>
              <a:ext uri="{FF2B5EF4-FFF2-40B4-BE49-F238E27FC236}">
                <a16:creationId xmlns:a16="http://schemas.microsoft.com/office/drawing/2014/main" id="{0F2FAE0C-B0F3-40CE-B0F2-0AF60194B224}"/>
              </a:ext>
            </a:extLst>
          </p:cNvPr>
          <p:cNvSpPr>
            <a:spLocks noGrp="1"/>
          </p:cNvSpPr>
          <p:nvPr>
            <p:ph idx="1"/>
          </p:nvPr>
        </p:nvSpPr>
        <p:spPr>
          <a:xfrm>
            <a:off x="519113" y="1374775"/>
            <a:ext cx="8516937" cy="4918075"/>
          </a:xfrm>
        </p:spPr>
        <p:txBody>
          <a:bodyPr>
            <a:normAutofit/>
          </a:bodyPr>
          <a:lstStyle/>
          <a:p>
            <a:pPr marL="0" indent="0" eaLnBrk="1" hangingPunct="1">
              <a:buFont typeface="Arial" charset="0"/>
              <a:buNone/>
              <a:defRPr/>
            </a:pPr>
            <a:r>
              <a:rPr lang="en-GB" altLang="en-US" sz="1800" b="1" dirty="0">
                <a:cs typeface="Arial" panose="020B0604020202020204" pitchFamily="34" charset="0"/>
              </a:rPr>
              <a:t>A mission statement provides employees and stakeholders with clarity about what the organisation is fundamentally there to do. </a:t>
            </a:r>
          </a:p>
          <a:p>
            <a:pPr algn="ctr" eaLnBrk="1" hangingPunct="1">
              <a:buFont typeface="Arial" charset="0"/>
              <a:buNone/>
              <a:defRPr/>
            </a:pPr>
            <a:endParaRPr lang="en-GB" altLang="en-US" sz="1800" b="1" dirty="0">
              <a:cs typeface="Arial" panose="020B0604020202020204" pitchFamily="34" charset="0"/>
            </a:endParaRPr>
          </a:p>
          <a:p>
            <a:pPr eaLnBrk="1" hangingPunct="1">
              <a:buFont typeface="Arial" charset="0"/>
              <a:buChar char="•"/>
              <a:defRPr/>
            </a:pPr>
            <a:r>
              <a:rPr lang="en-GB" altLang="en-US" sz="1800" dirty="0">
                <a:cs typeface="Arial" panose="020B0604020202020204" pitchFamily="34" charset="0"/>
              </a:rPr>
              <a:t>‘What business are we in?’ </a:t>
            </a:r>
          </a:p>
          <a:p>
            <a:pPr eaLnBrk="1" hangingPunct="1">
              <a:buFont typeface="Arial" charset="0"/>
              <a:buChar char="•"/>
              <a:defRPr/>
            </a:pPr>
            <a:r>
              <a:rPr lang="en-GB" altLang="en-US" sz="1800" dirty="0">
                <a:cs typeface="Arial" panose="020B0604020202020204" pitchFamily="34" charset="0"/>
              </a:rPr>
              <a:t>‘What would be lost if the organisation did not exist?’</a:t>
            </a:r>
          </a:p>
          <a:p>
            <a:pPr eaLnBrk="1" hangingPunct="1">
              <a:buFont typeface="Arial" charset="0"/>
              <a:buChar char="•"/>
              <a:defRPr/>
            </a:pPr>
            <a:r>
              <a:rPr lang="en-GB" altLang="en-US" sz="1800" dirty="0">
                <a:cs typeface="Arial" panose="020B0604020202020204" pitchFamily="34" charset="0"/>
              </a:rPr>
              <a:t>‘How do we make a difference?’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08A5B3AE-6C91-E845-BF8B-CA649FEB0BAD}"/>
              </a:ext>
            </a:extLst>
          </p:cNvPr>
          <p:cNvSpPr>
            <a:spLocks noGrp="1" noChangeArrowheads="1"/>
          </p:cNvSpPr>
          <p:nvPr>
            <p:ph type="title"/>
          </p:nvPr>
        </p:nvSpPr>
        <p:spPr/>
        <p:txBody>
          <a:bodyPr/>
          <a:lstStyle/>
          <a:p>
            <a:pPr eaLnBrk="1" hangingPunct="1"/>
            <a:r>
              <a:rPr lang="en-US" altLang="en-US" dirty="0"/>
              <a:t>Mission Statement examples</a:t>
            </a:r>
          </a:p>
        </p:txBody>
      </p:sp>
      <p:sp>
        <p:nvSpPr>
          <p:cNvPr id="30723" name="Rectangle 3">
            <a:extLst>
              <a:ext uri="{FF2B5EF4-FFF2-40B4-BE49-F238E27FC236}">
                <a16:creationId xmlns:a16="http://schemas.microsoft.com/office/drawing/2014/main" id="{D18FAABE-72F1-484E-841A-3FE3A820FAC6}"/>
              </a:ext>
            </a:extLst>
          </p:cNvPr>
          <p:cNvSpPr>
            <a:spLocks noGrp="1" noChangeArrowheads="1"/>
          </p:cNvSpPr>
          <p:nvPr>
            <p:ph type="body" idx="1"/>
          </p:nvPr>
        </p:nvSpPr>
        <p:spPr/>
        <p:txBody>
          <a:bodyPr>
            <a:normAutofit fontScale="92500" lnSpcReduction="10000"/>
          </a:bodyPr>
          <a:lstStyle/>
          <a:p>
            <a:pPr eaLnBrk="1" hangingPunct="1"/>
            <a:r>
              <a:rPr lang="en-US" altLang="en-US" sz="2800" dirty="0"/>
              <a:t>Provide Mission examples in policing.</a:t>
            </a:r>
          </a:p>
          <a:p>
            <a:pPr eaLnBrk="1" hangingPunct="1"/>
            <a:endParaRPr lang="en-US" altLang="en-US" sz="2800" dirty="0"/>
          </a:p>
          <a:p>
            <a:pPr eaLnBrk="1" hangingPunct="1"/>
            <a:endParaRPr lang="en-US" altLang="en-US" sz="2800" dirty="0"/>
          </a:p>
          <a:p>
            <a:pPr eaLnBrk="1" hangingPunct="1"/>
            <a:endParaRPr lang="en-US" altLang="en-US" sz="2800" dirty="0"/>
          </a:p>
          <a:p>
            <a:pPr eaLnBrk="1" hangingPunct="1"/>
            <a:endParaRPr lang="en-US" altLang="en-US" sz="2800" dirty="0"/>
          </a:p>
          <a:p>
            <a:pPr eaLnBrk="1" hangingPunct="1"/>
            <a:endParaRPr lang="en-US" altLang="en-US" sz="2800" dirty="0"/>
          </a:p>
          <a:p>
            <a:pPr eaLnBrk="1" hangingPunct="1"/>
            <a:endParaRPr lang="en-US" altLang="en-US" sz="2800" dirty="0"/>
          </a:p>
          <a:p>
            <a:pPr eaLnBrk="1" hangingPunct="1"/>
            <a:r>
              <a:rPr lang="en-US" altLang="en-US" sz="2800" dirty="0"/>
              <a:t>Views – Are these good mission statement? Do they reflect the scale of the mission?  </a:t>
            </a:r>
          </a:p>
        </p:txBody>
      </p:sp>
      <p:pic>
        <p:nvPicPr>
          <p:cNvPr id="2" name="Picture 1">
            <a:extLst>
              <a:ext uri="{FF2B5EF4-FFF2-40B4-BE49-F238E27FC236}">
                <a16:creationId xmlns:a16="http://schemas.microsoft.com/office/drawing/2014/main" id="{710D2262-F5B5-9F4E-B696-49B0FA2BD552}"/>
              </a:ext>
            </a:extLst>
          </p:cNvPr>
          <p:cNvPicPr>
            <a:picLocks noChangeAspect="1"/>
          </p:cNvPicPr>
          <p:nvPr/>
        </p:nvPicPr>
        <p:blipFill>
          <a:blip r:embed="rId2"/>
          <a:stretch>
            <a:fillRect/>
          </a:stretch>
        </p:blipFill>
        <p:spPr>
          <a:xfrm>
            <a:off x="5936505" y="2224237"/>
            <a:ext cx="1887981" cy="2496189"/>
          </a:xfrm>
          <a:prstGeom prst="rect">
            <a:avLst/>
          </a:prstGeom>
        </p:spPr>
      </p:pic>
      <p:pic>
        <p:nvPicPr>
          <p:cNvPr id="3" name="Picture 2">
            <a:extLst>
              <a:ext uri="{FF2B5EF4-FFF2-40B4-BE49-F238E27FC236}">
                <a16:creationId xmlns:a16="http://schemas.microsoft.com/office/drawing/2014/main" id="{445F25E9-4112-FC41-8DD5-15A29E12D252}"/>
              </a:ext>
            </a:extLst>
          </p:cNvPr>
          <p:cNvPicPr>
            <a:picLocks noChangeAspect="1"/>
          </p:cNvPicPr>
          <p:nvPr/>
        </p:nvPicPr>
        <p:blipFill>
          <a:blip r:embed="rId3"/>
          <a:stretch>
            <a:fillRect/>
          </a:stretch>
        </p:blipFill>
        <p:spPr>
          <a:xfrm>
            <a:off x="4048524" y="2237251"/>
            <a:ext cx="1887981" cy="2483175"/>
          </a:xfrm>
          <a:prstGeom prst="rect">
            <a:avLst/>
          </a:prstGeom>
        </p:spPr>
      </p:pic>
      <p:pic>
        <p:nvPicPr>
          <p:cNvPr id="4" name="Picture 3">
            <a:extLst>
              <a:ext uri="{FF2B5EF4-FFF2-40B4-BE49-F238E27FC236}">
                <a16:creationId xmlns:a16="http://schemas.microsoft.com/office/drawing/2014/main" id="{9305B24C-FA26-6F4C-835F-CE9EFA44ED5D}"/>
              </a:ext>
            </a:extLst>
          </p:cNvPr>
          <p:cNvPicPr>
            <a:picLocks noChangeAspect="1"/>
          </p:cNvPicPr>
          <p:nvPr/>
        </p:nvPicPr>
        <p:blipFill>
          <a:blip r:embed="rId4"/>
          <a:stretch>
            <a:fillRect/>
          </a:stretch>
        </p:blipFill>
        <p:spPr>
          <a:xfrm>
            <a:off x="2056596" y="2224237"/>
            <a:ext cx="1651000" cy="1765300"/>
          </a:xfrm>
          <a:prstGeom prst="rect">
            <a:avLst/>
          </a:prstGeom>
        </p:spPr>
      </p:pic>
      <p:pic>
        <p:nvPicPr>
          <p:cNvPr id="5" name="Picture 4">
            <a:extLst>
              <a:ext uri="{FF2B5EF4-FFF2-40B4-BE49-F238E27FC236}">
                <a16:creationId xmlns:a16="http://schemas.microsoft.com/office/drawing/2014/main" id="{ACEC3F3E-6149-9A4A-8087-1616E3CC1CC7}"/>
              </a:ext>
            </a:extLst>
          </p:cNvPr>
          <p:cNvPicPr>
            <a:picLocks noChangeAspect="1"/>
          </p:cNvPicPr>
          <p:nvPr/>
        </p:nvPicPr>
        <p:blipFill>
          <a:blip r:embed="rId5"/>
          <a:stretch>
            <a:fillRect/>
          </a:stretch>
        </p:blipFill>
        <p:spPr>
          <a:xfrm>
            <a:off x="947318" y="2052787"/>
            <a:ext cx="1536700" cy="1054100"/>
          </a:xfrm>
          <a:prstGeom prst="rect">
            <a:avLst/>
          </a:prstGeom>
        </p:spPr>
      </p:pic>
    </p:spTree>
    <p:extLst>
      <p:ext uri="{BB962C8B-B14F-4D97-AF65-F5344CB8AC3E}">
        <p14:creationId xmlns:p14="http://schemas.microsoft.com/office/powerpoint/2010/main" val="26999428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Timeline&#10;&#10;Description automatically generated">
            <a:extLst>
              <a:ext uri="{FF2B5EF4-FFF2-40B4-BE49-F238E27FC236}">
                <a16:creationId xmlns:a16="http://schemas.microsoft.com/office/drawing/2014/main" id="{4D20236C-91AE-DD43-8A8C-544341B0BBF1}"/>
              </a:ext>
            </a:extLst>
          </p:cNvPr>
          <p:cNvPicPr>
            <a:picLocks noGrp="1" noChangeAspect="1"/>
          </p:cNvPicPr>
          <p:nvPr>
            <p:ph idx="1"/>
          </p:nvPr>
        </p:nvPicPr>
        <p:blipFill>
          <a:blip r:embed="rId2"/>
          <a:stretch>
            <a:fillRect/>
          </a:stretch>
        </p:blipFill>
        <p:spPr>
          <a:xfrm>
            <a:off x="1217613" y="1600200"/>
            <a:ext cx="1562100" cy="2243138"/>
          </a:xfrm>
          <a:prstGeom prst="rect">
            <a:avLst/>
          </a:prstGeom>
        </p:spPr>
      </p:pic>
      <p:pic>
        <p:nvPicPr>
          <p:cNvPr id="7" name="Picture 6">
            <a:extLst>
              <a:ext uri="{FF2B5EF4-FFF2-40B4-BE49-F238E27FC236}">
                <a16:creationId xmlns:a16="http://schemas.microsoft.com/office/drawing/2014/main" id="{DFCBDED3-E933-894D-99F0-41505B7EB554}"/>
              </a:ext>
            </a:extLst>
          </p:cNvPr>
          <p:cNvPicPr>
            <a:picLocks noChangeAspect="1"/>
          </p:cNvPicPr>
          <p:nvPr/>
        </p:nvPicPr>
        <p:blipFill>
          <a:blip r:embed="rId3"/>
          <a:stretch>
            <a:fillRect/>
          </a:stretch>
        </p:blipFill>
        <p:spPr>
          <a:xfrm>
            <a:off x="2841625" y="1600200"/>
            <a:ext cx="1844675" cy="2243138"/>
          </a:xfrm>
          <a:prstGeom prst="rect">
            <a:avLst/>
          </a:prstGeom>
        </p:spPr>
      </p:pic>
      <p:pic>
        <p:nvPicPr>
          <p:cNvPr id="6" name="Picture 5" descr="Timeline&#10;&#10;Description automatically generated">
            <a:extLst>
              <a:ext uri="{FF2B5EF4-FFF2-40B4-BE49-F238E27FC236}">
                <a16:creationId xmlns:a16="http://schemas.microsoft.com/office/drawing/2014/main" id="{8D6025F9-91A8-C047-A039-2BA5B9D3B10D}"/>
              </a:ext>
            </a:extLst>
          </p:cNvPr>
          <p:cNvPicPr>
            <a:picLocks noChangeAspect="1"/>
          </p:cNvPicPr>
          <p:nvPr/>
        </p:nvPicPr>
        <p:blipFill>
          <a:blip r:embed="rId4"/>
          <a:stretch>
            <a:fillRect/>
          </a:stretch>
        </p:blipFill>
        <p:spPr>
          <a:xfrm>
            <a:off x="4746625" y="1600200"/>
            <a:ext cx="1579563" cy="2243138"/>
          </a:xfrm>
          <a:prstGeom prst="rect">
            <a:avLst/>
          </a:prstGeom>
        </p:spPr>
      </p:pic>
      <p:pic>
        <p:nvPicPr>
          <p:cNvPr id="12" name="Picture 11" descr="Diagram&#10;&#10;Description automatically generated">
            <a:extLst>
              <a:ext uri="{FF2B5EF4-FFF2-40B4-BE49-F238E27FC236}">
                <a16:creationId xmlns:a16="http://schemas.microsoft.com/office/drawing/2014/main" id="{C96A3AA1-11E9-C940-A58A-B7AF6DD459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88100" y="1600200"/>
            <a:ext cx="1539875" cy="2243138"/>
          </a:xfrm>
          <a:prstGeom prst="rect">
            <a:avLst/>
          </a:prstGeom>
        </p:spPr>
      </p:pic>
      <p:pic>
        <p:nvPicPr>
          <p:cNvPr id="5" name="Picture 4" descr="Graphical user interface, application&#10;&#10;Description automatically generated">
            <a:extLst>
              <a:ext uri="{FF2B5EF4-FFF2-40B4-BE49-F238E27FC236}">
                <a16:creationId xmlns:a16="http://schemas.microsoft.com/office/drawing/2014/main" id="{D366E54D-A04A-874E-ACF1-08317AE88A0D}"/>
              </a:ext>
            </a:extLst>
          </p:cNvPr>
          <p:cNvPicPr>
            <a:picLocks noChangeAspect="1"/>
          </p:cNvPicPr>
          <p:nvPr/>
        </p:nvPicPr>
        <p:blipFill>
          <a:blip r:embed="rId6"/>
          <a:stretch>
            <a:fillRect/>
          </a:stretch>
        </p:blipFill>
        <p:spPr>
          <a:xfrm>
            <a:off x="1217613" y="3905250"/>
            <a:ext cx="1220788" cy="1611313"/>
          </a:xfrm>
          <a:prstGeom prst="rect">
            <a:avLst/>
          </a:prstGeom>
        </p:spPr>
      </p:pic>
      <p:pic>
        <p:nvPicPr>
          <p:cNvPr id="8" name="Picture 7" descr="Graphical user interface, text, application&#10;&#10;Description automatically generated">
            <a:extLst>
              <a:ext uri="{FF2B5EF4-FFF2-40B4-BE49-F238E27FC236}">
                <a16:creationId xmlns:a16="http://schemas.microsoft.com/office/drawing/2014/main" id="{CDD37ED7-50D5-8C4B-9686-AB65C7F36DC3}"/>
              </a:ext>
            </a:extLst>
          </p:cNvPr>
          <p:cNvPicPr>
            <a:picLocks noChangeAspect="1"/>
          </p:cNvPicPr>
          <p:nvPr/>
        </p:nvPicPr>
        <p:blipFill>
          <a:blip r:embed="rId7"/>
          <a:stretch>
            <a:fillRect/>
          </a:stretch>
        </p:blipFill>
        <p:spPr>
          <a:xfrm>
            <a:off x="2500313" y="3905250"/>
            <a:ext cx="1785938" cy="1611313"/>
          </a:xfrm>
          <a:prstGeom prst="rect">
            <a:avLst/>
          </a:prstGeom>
        </p:spPr>
      </p:pic>
      <p:pic>
        <p:nvPicPr>
          <p:cNvPr id="9" name="Picture 8" descr="Graphical user interface, application, Teams&#10;&#10;Description automatically generated">
            <a:extLst>
              <a:ext uri="{FF2B5EF4-FFF2-40B4-BE49-F238E27FC236}">
                <a16:creationId xmlns:a16="http://schemas.microsoft.com/office/drawing/2014/main" id="{F27F3807-7232-7A4B-8B81-E4A2C6ABA08C}"/>
              </a:ext>
            </a:extLst>
          </p:cNvPr>
          <p:cNvPicPr>
            <a:picLocks noChangeAspect="1"/>
          </p:cNvPicPr>
          <p:nvPr/>
        </p:nvPicPr>
        <p:blipFill>
          <a:blip r:embed="rId8"/>
          <a:stretch>
            <a:fillRect/>
          </a:stretch>
        </p:blipFill>
        <p:spPr>
          <a:xfrm>
            <a:off x="4349750" y="3905250"/>
            <a:ext cx="2392363" cy="1611313"/>
          </a:xfrm>
          <a:prstGeom prst="rect">
            <a:avLst/>
          </a:prstGeom>
        </p:spPr>
      </p:pic>
      <p:pic>
        <p:nvPicPr>
          <p:cNvPr id="10" name="Picture 9">
            <a:extLst>
              <a:ext uri="{FF2B5EF4-FFF2-40B4-BE49-F238E27FC236}">
                <a16:creationId xmlns:a16="http://schemas.microsoft.com/office/drawing/2014/main" id="{20728E8C-2442-314B-9463-66584FA63CF4}"/>
              </a:ext>
            </a:extLst>
          </p:cNvPr>
          <p:cNvPicPr>
            <a:picLocks noChangeAspect="1"/>
          </p:cNvPicPr>
          <p:nvPr/>
        </p:nvPicPr>
        <p:blipFill>
          <a:blip r:embed="rId9"/>
          <a:stretch>
            <a:fillRect/>
          </a:stretch>
        </p:blipFill>
        <p:spPr>
          <a:xfrm>
            <a:off x="6804025" y="3905250"/>
            <a:ext cx="1123950" cy="1611313"/>
          </a:xfrm>
          <a:prstGeom prst="rect">
            <a:avLst/>
          </a:prstGeom>
        </p:spPr>
      </p:pic>
      <p:sp>
        <p:nvSpPr>
          <p:cNvPr id="2" name="Title 1">
            <a:extLst>
              <a:ext uri="{FF2B5EF4-FFF2-40B4-BE49-F238E27FC236}">
                <a16:creationId xmlns:a16="http://schemas.microsoft.com/office/drawing/2014/main" id="{4F8392F6-D6D3-4741-A59D-3CD27805E964}"/>
              </a:ext>
            </a:extLst>
          </p:cNvPr>
          <p:cNvSpPr>
            <a:spLocks noGrp="1"/>
          </p:cNvSpPr>
          <p:nvPr>
            <p:ph type="title"/>
          </p:nvPr>
        </p:nvSpPr>
        <p:spPr>
          <a:xfrm>
            <a:off x="457200" y="274638"/>
            <a:ext cx="8229600" cy="1143000"/>
          </a:xfrm>
        </p:spPr>
        <p:txBody>
          <a:bodyPr anchor="ctr">
            <a:normAutofit/>
          </a:bodyPr>
          <a:lstStyle/>
          <a:p>
            <a:r>
              <a:rPr lang="en-US" dirty="0"/>
              <a:t>Policing objectives / Priorities</a:t>
            </a:r>
          </a:p>
        </p:txBody>
      </p:sp>
    </p:spTree>
    <p:extLst>
      <p:ext uri="{BB962C8B-B14F-4D97-AF65-F5344CB8AC3E}">
        <p14:creationId xmlns:p14="http://schemas.microsoft.com/office/powerpoint/2010/main" val="16494635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358B98F6-0678-ED4E-9F52-1E97B443DF96}"/>
              </a:ext>
            </a:extLst>
          </p:cNvPr>
          <p:cNvSpPr>
            <a:spLocks noGrp="1" noChangeArrowheads="1"/>
          </p:cNvSpPr>
          <p:nvPr>
            <p:ph type="title"/>
          </p:nvPr>
        </p:nvSpPr>
        <p:spPr/>
        <p:txBody>
          <a:bodyPr/>
          <a:lstStyle/>
          <a:p>
            <a:pPr eaLnBrk="1" hangingPunct="1"/>
            <a:r>
              <a:rPr lang="en-US" altLang="en-US"/>
              <a:t>MISSION EXERCISE</a:t>
            </a:r>
          </a:p>
        </p:txBody>
      </p:sp>
      <p:sp>
        <p:nvSpPr>
          <p:cNvPr id="31747" name="Rectangle 3">
            <a:extLst>
              <a:ext uri="{FF2B5EF4-FFF2-40B4-BE49-F238E27FC236}">
                <a16:creationId xmlns:a16="http://schemas.microsoft.com/office/drawing/2014/main" id="{D2029724-2CAD-7244-A4A7-1F664D9D1FF4}"/>
              </a:ext>
            </a:extLst>
          </p:cNvPr>
          <p:cNvSpPr>
            <a:spLocks noGrp="1" noChangeArrowheads="1"/>
          </p:cNvSpPr>
          <p:nvPr>
            <p:ph type="body" idx="1"/>
          </p:nvPr>
        </p:nvSpPr>
        <p:spPr>
          <a:xfrm>
            <a:off x="457200" y="1232211"/>
            <a:ext cx="8229600" cy="3917032"/>
          </a:xfrm>
        </p:spPr>
        <p:txBody>
          <a:bodyPr>
            <a:normAutofit fontScale="92500" lnSpcReduction="20000"/>
          </a:bodyPr>
          <a:lstStyle/>
          <a:p>
            <a:r>
              <a:rPr lang="en-GB" sz="1800" b="1" dirty="0"/>
              <a:t>5 minute brief  </a:t>
            </a:r>
            <a:r>
              <a:rPr lang="en-GB" sz="1800" dirty="0"/>
              <a:t>- Create a short mission statement for your current area of business. (no more than 35 words) </a:t>
            </a:r>
          </a:p>
          <a:p>
            <a:endParaRPr lang="en-GB" sz="1800" dirty="0"/>
          </a:p>
          <a:p>
            <a:pPr marL="0" indent="0">
              <a:buNone/>
            </a:pPr>
            <a:r>
              <a:rPr lang="en-GB" sz="1800" dirty="0"/>
              <a:t>Remember – Don’t simply re-use the one’s we’ve just used. Make this specific to your current work environment – Don’t overthink it – this is just an exercise to get you thinking about the value of mission statement. </a:t>
            </a:r>
          </a:p>
          <a:p>
            <a:pPr marL="0" indent="0">
              <a:buNone/>
            </a:pPr>
            <a:endParaRPr lang="en-GB" sz="1800" dirty="0"/>
          </a:p>
          <a:p>
            <a:pPr marL="0" indent="0">
              <a:buNone/>
            </a:pPr>
            <a:r>
              <a:rPr lang="en-GB" sz="1800" dirty="0"/>
              <a:t>Think - </a:t>
            </a:r>
          </a:p>
          <a:p>
            <a:pPr>
              <a:buFont typeface="Arial" charset="0"/>
              <a:buChar char="•"/>
              <a:defRPr/>
            </a:pPr>
            <a:r>
              <a:rPr lang="en-GB" altLang="en-US" sz="1800" dirty="0">
                <a:cs typeface="Arial" panose="020B0604020202020204" pitchFamily="34" charset="0"/>
              </a:rPr>
              <a:t>‘</a:t>
            </a:r>
            <a:r>
              <a:rPr lang="en-GB" altLang="en-US" sz="1800" b="1" dirty="0">
                <a:cs typeface="Arial" panose="020B0604020202020204" pitchFamily="34" charset="0"/>
              </a:rPr>
              <a:t>What business are we in?’ </a:t>
            </a:r>
          </a:p>
          <a:p>
            <a:pPr>
              <a:buFont typeface="Arial" charset="0"/>
              <a:buChar char="•"/>
              <a:defRPr/>
            </a:pPr>
            <a:r>
              <a:rPr lang="en-GB" altLang="en-US" sz="1800" b="1" dirty="0">
                <a:cs typeface="Arial" panose="020B0604020202020204" pitchFamily="34" charset="0"/>
              </a:rPr>
              <a:t>‘What would be lost if the dept / area did not exist?’</a:t>
            </a:r>
          </a:p>
          <a:p>
            <a:pPr>
              <a:buFont typeface="Arial" charset="0"/>
              <a:buChar char="•"/>
              <a:defRPr/>
            </a:pPr>
            <a:r>
              <a:rPr lang="en-GB" altLang="en-US" sz="1800" b="1" dirty="0">
                <a:cs typeface="Arial" panose="020B0604020202020204" pitchFamily="34" charset="0"/>
              </a:rPr>
              <a:t>‘How do we make a difference?’</a:t>
            </a:r>
          </a:p>
          <a:p>
            <a:endParaRPr lang="en-GB" dirty="0"/>
          </a:p>
          <a:p>
            <a:pPr algn="just" eaLnBrk="1" hangingPunct="1">
              <a:buFont typeface="Wingdings" pitchFamily="2" charset="2"/>
              <a:buNone/>
            </a:pPr>
            <a:r>
              <a:rPr lang="en-US" altLang="en-US" sz="2200" dirty="0">
                <a:solidFill>
                  <a:srgbClr val="FF0000"/>
                </a:solidFill>
              </a:rPr>
              <a:t>Cameras off / sound off and I’ll come back to you in 5 mins  Please be prepared to share. </a:t>
            </a:r>
          </a:p>
        </p:txBody>
      </p:sp>
    </p:spTree>
    <p:extLst>
      <p:ext uri="{BB962C8B-B14F-4D97-AF65-F5344CB8AC3E}">
        <p14:creationId xmlns:p14="http://schemas.microsoft.com/office/powerpoint/2010/main" val="5815928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67B70-3171-1A4D-B255-95F4219AA859}"/>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495E0D46-9340-8244-AACA-64CF6FA1C8C7}"/>
              </a:ext>
            </a:extLst>
          </p:cNvPr>
          <p:cNvSpPr>
            <a:spLocks noGrp="1"/>
          </p:cNvSpPr>
          <p:nvPr>
            <p:ph idx="1"/>
          </p:nvPr>
        </p:nvSpPr>
        <p:spPr/>
        <p:txBody>
          <a:bodyPr/>
          <a:lstStyle/>
          <a:p>
            <a:pPr marL="0" indent="0">
              <a:buNone/>
            </a:pPr>
            <a:endParaRPr lang="en-US" dirty="0"/>
          </a:p>
          <a:p>
            <a:pPr marL="0" indent="0">
              <a:buNone/>
            </a:pPr>
            <a:endParaRPr lang="en-US" dirty="0"/>
          </a:p>
          <a:p>
            <a:pPr marL="0" indent="0" algn="ctr">
              <a:buNone/>
            </a:pPr>
            <a:r>
              <a:rPr lang="en-US" b="1" dirty="0"/>
              <a:t>Comfort Break</a:t>
            </a:r>
          </a:p>
        </p:txBody>
      </p:sp>
    </p:spTree>
    <p:extLst>
      <p:ext uri="{BB962C8B-B14F-4D97-AF65-F5344CB8AC3E}">
        <p14:creationId xmlns:p14="http://schemas.microsoft.com/office/powerpoint/2010/main" val="17212775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2D7D7D95-D557-2141-B7A9-EAF12F723B3A}"/>
              </a:ext>
            </a:extLst>
          </p:cNvPr>
          <p:cNvSpPr>
            <a:spLocks noGrp="1"/>
          </p:cNvSpPr>
          <p:nvPr>
            <p:ph type="title"/>
          </p:nvPr>
        </p:nvSpPr>
        <p:spPr>
          <a:xfrm>
            <a:off x="447675" y="227013"/>
            <a:ext cx="8229600" cy="708025"/>
          </a:xfrm>
        </p:spPr>
        <p:txBody>
          <a:bodyPr>
            <a:normAutofit fontScale="90000"/>
          </a:bodyPr>
          <a:lstStyle/>
          <a:p>
            <a:pPr eaLnBrk="1" hangingPunct="1"/>
            <a:r>
              <a:rPr lang="en-GB" altLang="en-US"/>
              <a:t>Vision statements</a:t>
            </a:r>
          </a:p>
        </p:txBody>
      </p:sp>
      <p:sp>
        <p:nvSpPr>
          <p:cNvPr id="13315" name="Content Placeholder 2">
            <a:extLst>
              <a:ext uri="{FF2B5EF4-FFF2-40B4-BE49-F238E27FC236}">
                <a16:creationId xmlns:a16="http://schemas.microsoft.com/office/drawing/2014/main" id="{A197FFED-FB1C-4312-8F40-DC797832E016}"/>
              </a:ext>
            </a:extLst>
          </p:cNvPr>
          <p:cNvSpPr>
            <a:spLocks noGrp="1"/>
          </p:cNvSpPr>
          <p:nvPr>
            <p:ph idx="1"/>
          </p:nvPr>
        </p:nvSpPr>
        <p:spPr>
          <a:xfrm>
            <a:off x="528638" y="1374775"/>
            <a:ext cx="8229600" cy="3835400"/>
          </a:xfrm>
        </p:spPr>
        <p:txBody>
          <a:bodyPr/>
          <a:lstStyle/>
          <a:p>
            <a:pPr marL="0" indent="0" eaLnBrk="1" hangingPunct="1">
              <a:buFont typeface="Arial" charset="0"/>
              <a:buNone/>
              <a:defRPr/>
            </a:pPr>
            <a:r>
              <a:rPr lang="en-GB" altLang="en-US" sz="2800" b="1" dirty="0">
                <a:latin typeface="Arial" panose="020B0604020202020204" pitchFamily="34" charset="0"/>
                <a:cs typeface="Arial" panose="020B0604020202020204" pitchFamily="34" charset="0"/>
              </a:rPr>
              <a:t>A vision statement</a:t>
            </a:r>
            <a:r>
              <a:rPr lang="en-GB" altLang="en-US" sz="2800" dirty="0">
                <a:latin typeface="Arial" panose="020B0604020202020204" pitchFamily="34" charset="0"/>
                <a:cs typeface="Arial" panose="020B0604020202020204" pitchFamily="34" charset="0"/>
              </a:rPr>
              <a:t> </a:t>
            </a:r>
            <a:r>
              <a:rPr lang="en-GB" altLang="en-US" sz="2800" b="1" dirty="0">
                <a:latin typeface="Arial" panose="020B0604020202020204" pitchFamily="34" charset="0"/>
                <a:cs typeface="Arial" panose="020B0604020202020204" pitchFamily="34" charset="0"/>
              </a:rPr>
              <a:t>is concerned with the future the organisation seeks to create.</a:t>
            </a:r>
          </a:p>
          <a:p>
            <a:pPr eaLnBrk="1" hangingPunct="1">
              <a:buFont typeface="Arial" charset="0"/>
              <a:buNone/>
              <a:defRPr/>
            </a:pPr>
            <a:endParaRPr lang="en-GB" altLang="en-US" sz="1000" b="1" dirty="0">
              <a:latin typeface="Arial" panose="020B0604020202020204" pitchFamily="34" charset="0"/>
              <a:cs typeface="Arial" panose="020B0604020202020204" pitchFamily="34" charset="0"/>
            </a:endParaRPr>
          </a:p>
          <a:p>
            <a:pPr eaLnBrk="1" hangingPunct="1">
              <a:buFont typeface="Arial" charset="0"/>
              <a:buChar char="•"/>
              <a:defRPr/>
            </a:pPr>
            <a:r>
              <a:rPr lang="en-GB" altLang="en-US" sz="2800" dirty="0">
                <a:latin typeface="Arial" panose="020B0604020202020204" pitchFamily="34" charset="0"/>
                <a:cs typeface="Arial" panose="020B0604020202020204" pitchFamily="34" charset="0"/>
              </a:rPr>
              <a:t>‘What do we want to achieve?’</a:t>
            </a:r>
          </a:p>
          <a:p>
            <a:pPr eaLnBrk="1" hangingPunct="1">
              <a:buFont typeface="Arial" charset="0"/>
              <a:buChar char="•"/>
              <a:defRPr/>
            </a:pPr>
            <a:r>
              <a:rPr lang="en-GB" altLang="en-US" sz="2800" dirty="0">
                <a:latin typeface="Arial" panose="020B0604020202020204" pitchFamily="34" charset="0"/>
                <a:cs typeface="Arial" panose="020B0604020202020204" pitchFamily="34" charset="0"/>
              </a:rPr>
              <a:t>‘If we were here in twenty years what do we want to have created or achieved?’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DB5B48E7-E187-5847-BDE6-D95A5BCA93B2}"/>
              </a:ext>
            </a:extLst>
          </p:cNvPr>
          <p:cNvSpPr>
            <a:spLocks noGrp="1" noChangeArrowheads="1"/>
          </p:cNvSpPr>
          <p:nvPr>
            <p:ph type="title"/>
          </p:nvPr>
        </p:nvSpPr>
        <p:spPr/>
        <p:txBody>
          <a:bodyPr>
            <a:normAutofit/>
          </a:bodyPr>
          <a:lstStyle/>
          <a:p>
            <a:pPr eaLnBrk="1" hangingPunct="1"/>
            <a:r>
              <a:rPr lang="en-US" altLang="en-US" sz="3600" dirty="0"/>
              <a:t>Vision Levels of People</a:t>
            </a:r>
          </a:p>
        </p:txBody>
      </p:sp>
      <p:sp>
        <p:nvSpPr>
          <p:cNvPr id="26627" name="Rectangle 3">
            <a:extLst>
              <a:ext uri="{FF2B5EF4-FFF2-40B4-BE49-F238E27FC236}">
                <a16:creationId xmlns:a16="http://schemas.microsoft.com/office/drawing/2014/main" id="{604D9305-61DD-4A48-824A-217D6DB43F1A}"/>
              </a:ext>
            </a:extLst>
          </p:cNvPr>
          <p:cNvSpPr>
            <a:spLocks noGrp="1" noChangeArrowheads="1"/>
          </p:cNvSpPr>
          <p:nvPr>
            <p:ph type="body" idx="1"/>
          </p:nvPr>
        </p:nvSpPr>
        <p:spPr/>
        <p:txBody>
          <a:bodyPr/>
          <a:lstStyle/>
          <a:p>
            <a:pPr eaLnBrk="1" hangingPunct="1">
              <a:lnSpc>
                <a:spcPct val="90000"/>
              </a:lnSpc>
            </a:pPr>
            <a:r>
              <a:rPr lang="en-US" altLang="en-US" sz="1800" dirty="0"/>
              <a:t>Some people never see it. (Wanderers)</a:t>
            </a:r>
          </a:p>
          <a:p>
            <a:pPr eaLnBrk="1" hangingPunct="1">
              <a:lnSpc>
                <a:spcPct val="90000"/>
              </a:lnSpc>
            </a:pPr>
            <a:r>
              <a:rPr lang="en-US" altLang="en-US" sz="1800" dirty="0"/>
              <a:t>Some people see it but never pursue it on their own. (Followers)</a:t>
            </a:r>
          </a:p>
          <a:p>
            <a:pPr eaLnBrk="1" hangingPunct="1">
              <a:lnSpc>
                <a:spcPct val="90000"/>
              </a:lnSpc>
            </a:pPr>
            <a:r>
              <a:rPr lang="en-US" altLang="en-US" sz="1800" dirty="0"/>
              <a:t>Some people see it and pursue it. (Achievers)</a:t>
            </a:r>
          </a:p>
          <a:p>
            <a:pPr>
              <a:lnSpc>
                <a:spcPct val="90000"/>
              </a:lnSpc>
            </a:pPr>
            <a:r>
              <a:rPr lang="en-US" altLang="en-US" sz="1800" dirty="0"/>
              <a:t>Some people see it and pursue it and help others see it. (Leaders)</a:t>
            </a:r>
            <a:endParaRPr lang="en-US" altLang="en-US" sz="2800" dirty="0"/>
          </a:p>
          <a:p>
            <a:pPr marL="0" indent="0">
              <a:lnSpc>
                <a:spcPct val="90000"/>
              </a:lnSpc>
              <a:buNone/>
            </a:pPr>
            <a:r>
              <a:rPr lang="en-US" altLang="en-US" sz="1400" dirty="0"/>
              <a:t>						(Maxwell, 1993).</a:t>
            </a:r>
            <a:br>
              <a:rPr lang="en-US" altLang="en-US" sz="2800" dirty="0"/>
            </a:br>
            <a:r>
              <a:rPr lang="en-US" altLang="en-US" sz="2800" dirty="0"/>
              <a:t> </a:t>
            </a:r>
          </a:p>
          <a:p>
            <a:pPr marL="0" indent="0">
              <a:lnSpc>
                <a:spcPct val="90000"/>
              </a:lnSpc>
              <a:buNone/>
            </a:pPr>
            <a:r>
              <a:rPr lang="en-US" altLang="en-US" sz="1800" b="1" dirty="0"/>
              <a:t>What do you think about this theory? </a:t>
            </a:r>
          </a:p>
          <a:p>
            <a:pPr marL="0" indent="0">
              <a:lnSpc>
                <a:spcPct val="90000"/>
              </a:lnSpc>
              <a:buNone/>
            </a:pPr>
            <a:endParaRPr lang="en-US" altLang="en-US" sz="1800" b="1" dirty="0"/>
          </a:p>
          <a:p>
            <a:pPr marL="0" indent="0">
              <a:lnSpc>
                <a:spcPct val="90000"/>
              </a:lnSpc>
              <a:buNone/>
            </a:pPr>
            <a:r>
              <a:rPr lang="en-US" altLang="en-US" sz="1800" b="1" dirty="0"/>
              <a:t>Much has been discussed about leadership and followership – but what about those who don’t see it in the first place? </a:t>
            </a:r>
          </a:p>
          <a:p>
            <a:pPr marL="0" indent="0">
              <a:lnSpc>
                <a:spcPct val="90000"/>
              </a:lnSpc>
              <a:buNone/>
            </a:pPr>
            <a:endParaRPr lang="en-US" altLang="en-US" sz="1800" b="1" dirty="0"/>
          </a:p>
          <a:p>
            <a:pPr marL="0" indent="0">
              <a:lnSpc>
                <a:spcPct val="90000"/>
              </a:lnSpc>
              <a:buNone/>
            </a:pPr>
            <a:r>
              <a:rPr lang="en-US" altLang="en-US" sz="1800" b="1" dirty="0"/>
              <a:t>How do you bring those along with you on the journey? </a:t>
            </a:r>
          </a:p>
        </p:txBody>
      </p:sp>
    </p:spTree>
    <p:extLst>
      <p:ext uri="{BB962C8B-B14F-4D97-AF65-F5344CB8AC3E}">
        <p14:creationId xmlns:p14="http://schemas.microsoft.com/office/powerpoint/2010/main" val="32265122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58D5049A-3BC7-D44F-BEAF-6DEB6B725DF3}"/>
              </a:ext>
            </a:extLst>
          </p:cNvPr>
          <p:cNvSpPr>
            <a:spLocks noGrp="1" noChangeArrowheads="1"/>
          </p:cNvSpPr>
          <p:nvPr>
            <p:ph type="title"/>
          </p:nvPr>
        </p:nvSpPr>
        <p:spPr/>
        <p:txBody>
          <a:bodyPr/>
          <a:lstStyle/>
          <a:p>
            <a:pPr eaLnBrk="1" hangingPunct="1"/>
            <a:r>
              <a:rPr lang="en-US" altLang="en-US"/>
              <a:t>Vision Examples</a:t>
            </a:r>
          </a:p>
        </p:txBody>
      </p:sp>
      <p:sp>
        <p:nvSpPr>
          <p:cNvPr id="25603" name="Rectangle 3">
            <a:extLst>
              <a:ext uri="{FF2B5EF4-FFF2-40B4-BE49-F238E27FC236}">
                <a16:creationId xmlns:a16="http://schemas.microsoft.com/office/drawing/2014/main" id="{B4215ACC-C452-8E45-A808-CCE8F414D8F2}"/>
              </a:ext>
            </a:extLst>
          </p:cNvPr>
          <p:cNvSpPr>
            <a:spLocks noGrp="1" noChangeArrowheads="1"/>
          </p:cNvSpPr>
          <p:nvPr>
            <p:ph type="body" idx="1"/>
          </p:nvPr>
        </p:nvSpPr>
        <p:spPr/>
        <p:txBody>
          <a:bodyPr>
            <a:normAutofit/>
          </a:bodyPr>
          <a:lstStyle/>
          <a:p>
            <a:pPr eaLnBrk="1" hangingPunct="1">
              <a:buFont typeface="Wingdings" pitchFamily="2" charset="2"/>
              <a:buNone/>
            </a:pPr>
            <a:endParaRPr lang="en-US" altLang="en-US" dirty="0"/>
          </a:p>
          <a:p>
            <a:pPr eaLnBrk="1" hangingPunct="1">
              <a:buFont typeface="Wingdings" pitchFamily="2" charset="2"/>
              <a:buNone/>
            </a:pPr>
            <a:endParaRPr lang="en-US" altLang="en-US" dirty="0"/>
          </a:p>
          <a:p>
            <a:pPr eaLnBrk="1" hangingPunct="1">
              <a:buFont typeface="Wingdings" pitchFamily="2" charset="2"/>
              <a:buNone/>
            </a:pPr>
            <a:r>
              <a:rPr lang="en-US" altLang="en-US" dirty="0"/>
              <a:t> </a:t>
            </a:r>
            <a:endParaRPr lang="en-US" altLang="en-US" b="1" dirty="0"/>
          </a:p>
        </p:txBody>
      </p:sp>
      <p:pic>
        <p:nvPicPr>
          <p:cNvPr id="2" name="Picture 1">
            <a:extLst>
              <a:ext uri="{FF2B5EF4-FFF2-40B4-BE49-F238E27FC236}">
                <a16:creationId xmlns:a16="http://schemas.microsoft.com/office/drawing/2014/main" id="{B121CCFE-5A4F-A745-ADC9-74771A964653}"/>
              </a:ext>
            </a:extLst>
          </p:cNvPr>
          <p:cNvPicPr>
            <a:picLocks noChangeAspect="1"/>
          </p:cNvPicPr>
          <p:nvPr/>
        </p:nvPicPr>
        <p:blipFill>
          <a:blip r:embed="rId2"/>
          <a:stretch>
            <a:fillRect/>
          </a:stretch>
        </p:blipFill>
        <p:spPr>
          <a:xfrm>
            <a:off x="1646817" y="2804825"/>
            <a:ext cx="1282390" cy="1268724"/>
          </a:xfrm>
          <a:prstGeom prst="rect">
            <a:avLst/>
          </a:prstGeom>
        </p:spPr>
      </p:pic>
      <p:pic>
        <p:nvPicPr>
          <p:cNvPr id="3" name="Picture 2">
            <a:extLst>
              <a:ext uri="{FF2B5EF4-FFF2-40B4-BE49-F238E27FC236}">
                <a16:creationId xmlns:a16="http://schemas.microsoft.com/office/drawing/2014/main" id="{361D971C-BADF-3048-B863-41A508ED629A}"/>
              </a:ext>
            </a:extLst>
          </p:cNvPr>
          <p:cNvPicPr>
            <a:picLocks noChangeAspect="1"/>
          </p:cNvPicPr>
          <p:nvPr/>
        </p:nvPicPr>
        <p:blipFill>
          <a:blip r:embed="rId3"/>
          <a:stretch>
            <a:fillRect/>
          </a:stretch>
        </p:blipFill>
        <p:spPr>
          <a:xfrm>
            <a:off x="2629325" y="1151196"/>
            <a:ext cx="6302802" cy="1601260"/>
          </a:xfrm>
          <a:prstGeom prst="rect">
            <a:avLst/>
          </a:prstGeom>
        </p:spPr>
      </p:pic>
      <p:pic>
        <p:nvPicPr>
          <p:cNvPr id="4" name="Picture 3">
            <a:extLst>
              <a:ext uri="{FF2B5EF4-FFF2-40B4-BE49-F238E27FC236}">
                <a16:creationId xmlns:a16="http://schemas.microsoft.com/office/drawing/2014/main" id="{FE92F4EC-8020-FC4E-8CB0-CA404E504863}"/>
              </a:ext>
            </a:extLst>
          </p:cNvPr>
          <p:cNvPicPr>
            <a:picLocks noChangeAspect="1"/>
          </p:cNvPicPr>
          <p:nvPr/>
        </p:nvPicPr>
        <p:blipFill>
          <a:blip r:embed="rId4"/>
          <a:stretch>
            <a:fillRect/>
          </a:stretch>
        </p:blipFill>
        <p:spPr>
          <a:xfrm>
            <a:off x="127425" y="1266336"/>
            <a:ext cx="2501900" cy="774700"/>
          </a:xfrm>
          <a:prstGeom prst="rect">
            <a:avLst/>
          </a:prstGeom>
        </p:spPr>
      </p:pic>
      <p:pic>
        <p:nvPicPr>
          <p:cNvPr id="5" name="Picture 4">
            <a:extLst>
              <a:ext uri="{FF2B5EF4-FFF2-40B4-BE49-F238E27FC236}">
                <a16:creationId xmlns:a16="http://schemas.microsoft.com/office/drawing/2014/main" id="{F9BB8741-CA45-2445-8C9C-4BCC6194CE13}"/>
              </a:ext>
            </a:extLst>
          </p:cNvPr>
          <p:cNvPicPr>
            <a:picLocks noChangeAspect="1"/>
          </p:cNvPicPr>
          <p:nvPr/>
        </p:nvPicPr>
        <p:blipFill>
          <a:blip r:embed="rId5"/>
          <a:stretch>
            <a:fillRect/>
          </a:stretch>
        </p:blipFill>
        <p:spPr>
          <a:xfrm>
            <a:off x="178438" y="2547370"/>
            <a:ext cx="1524000" cy="1193800"/>
          </a:xfrm>
          <a:prstGeom prst="rect">
            <a:avLst/>
          </a:prstGeom>
        </p:spPr>
      </p:pic>
      <p:pic>
        <p:nvPicPr>
          <p:cNvPr id="7" name="Picture 6" descr="Chart&#10;&#10;Description automatically generated">
            <a:extLst>
              <a:ext uri="{FF2B5EF4-FFF2-40B4-BE49-F238E27FC236}">
                <a16:creationId xmlns:a16="http://schemas.microsoft.com/office/drawing/2014/main" id="{A8426DE7-D3D2-D64C-8D06-542C1D35D6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8733" y="4247233"/>
            <a:ext cx="1587500" cy="1270000"/>
          </a:xfrm>
          <a:prstGeom prst="rect">
            <a:avLst/>
          </a:prstGeom>
        </p:spPr>
      </p:pic>
      <p:sp>
        <p:nvSpPr>
          <p:cNvPr id="13" name="TextBox 12">
            <a:extLst>
              <a:ext uri="{FF2B5EF4-FFF2-40B4-BE49-F238E27FC236}">
                <a16:creationId xmlns:a16="http://schemas.microsoft.com/office/drawing/2014/main" id="{8A86FBA5-8C3D-9A42-A034-54EA8F216177}"/>
              </a:ext>
            </a:extLst>
          </p:cNvPr>
          <p:cNvSpPr txBox="1"/>
          <p:nvPr/>
        </p:nvSpPr>
        <p:spPr>
          <a:xfrm>
            <a:off x="3556233" y="3267160"/>
            <a:ext cx="5553307" cy="2308324"/>
          </a:xfrm>
          <a:prstGeom prst="rect">
            <a:avLst/>
          </a:prstGeom>
          <a:noFill/>
        </p:spPr>
        <p:txBody>
          <a:bodyPr wrap="square">
            <a:spAutoFit/>
          </a:bodyPr>
          <a:lstStyle/>
          <a:p>
            <a:r>
              <a:rPr lang="en-GB" sz="1600" b="0" dirty="0">
                <a:effectLst/>
              </a:rPr>
              <a:t>The mission of policing is enshrined in the Police Service Statement of Mission and Values. It will remain consistent despite priorities changing over time in response to external developments. The mission is: </a:t>
            </a:r>
            <a:endParaRPr lang="en-GB" sz="1600" dirty="0"/>
          </a:p>
          <a:p>
            <a:r>
              <a:rPr lang="en-GB" sz="1600" b="1" dirty="0">
                <a:solidFill>
                  <a:srgbClr val="163F70"/>
                </a:solidFill>
                <a:effectLst/>
              </a:rPr>
              <a:t>to make communities safer by upholding the law fairly and firmly; preventing crime and antisocial behaviour; keeping the peace; protecting and reassuring communities; investigating crime and bringing offenders to justice. </a:t>
            </a:r>
            <a:endParaRPr lang="en-GB" sz="1600" dirty="0"/>
          </a:p>
        </p:txBody>
      </p:sp>
    </p:spTree>
    <p:extLst>
      <p:ext uri="{BB962C8B-B14F-4D97-AF65-F5344CB8AC3E}">
        <p14:creationId xmlns:p14="http://schemas.microsoft.com/office/powerpoint/2010/main" val="40110827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B4F2B-43AD-8C45-8A7C-3DE564268C58}"/>
              </a:ext>
            </a:extLst>
          </p:cNvPr>
          <p:cNvSpPr>
            <a:spLocks noGrp="1"/>
          </p:cNvSpPr>
          <p:nvPr>
            <p:ph type="title"/>
          </p:nvPr>
        </p:nvSpPr>
        <p:spPr/>
        <p:txBody>
          <a:bodyPr/>
          <a:lstStyle/>
          <a:p>
            <a:r>
              <a:rPr lang="en-US" dirty="0"/>
              <a:t>Vision in action </a:t>
            </a:r>
          </a:p>
        </p:txBody>
      </p:sp>
      <p:sp>
        <p:nvSpPr>
          <p:cNvPr id="3" name="Content Placeholder 2">
            <a:extLst>
              <a:ext uri="{FF2B5EF4-FFF2-40B4-BE49-F238E27FC236}">
                <a16:creationId xmlns:a16="http://schemas.microsoft.com/office/drawing/2014/main" id="{EE41AEDF-B1C3-4348-BCC6-0CFD6AB9E261}"/>
              </a:ext>
            </a:extLst>
          </p:cNvPr>
          <p:cNvSpPr>
            <a:spLocks noGrp="1"/>
          </p:cNvSpPr>
          <p:nvPr>
            <p:ph idx="1"/>
          </p:nvPr>
        </p:nvSpPr>
        <p:spPr>
          <a:xfrm>
            <a:off x="457200" y="1315844"/>
            <a:ext cx="8229600" cy="2375210"/>
          </a:xfrm>
        </p:spPr>
        <p:txBody>
          <a:bodyPr>
            <a:normAutofit fontScale="85000" lnSpcReduction="20000"/>
          </a:bodyPr>
          <a:lstStyle/>
          <a:p>
            <a:pPr marL="0" indent="0">
              <a:buNone/>
            </a:pPr>
            <a:r>
              <a:rPr lang="en-US" sz="1600" b="1" dirty="0"/>
              <a:t>Mission and vision statement – An explanation – </a:t>
            </a:r>
            <a:r>
              <a:rPr lang="en-US" sz="1600" b="1" dirty="0" err="1"/>
              <a:t>Mindtool.com</a:t>
            </a:r>
            <a:endParaRPr lang="en-US" sz="1600" b="1" dirty="0"/>
          </a:p>
          <a:p>
            <a:pPr marL="0" indent="0">
              <a:buNone/>
            </a:pPr>
            <a:endParaRPr lang="en-GB" sz="1800" b="1" dirty="0"/>
          </a:p>
          <a:p>
            <a:pPr marL="0" indent="0">
              <a:buNone/>
            </a:pPr>
            <a:endParaRPr lang="en-GB" sz="1800" b="1" dirty="0"/>
          </a:p>
          <a:p>
            <a:pPr marL="0" indent="0">
              <a:buNone/>
            </a:pPr>
            <a:endParaRPr lang="en-GB" sz="1800" b="1" dirty="0"/>
          </a:p>
          <a:p>
            <a:pPr marL="0" indent="0">
              <a:buNone/>
            </a:pPr>
            <a:endParaRPr lang="en-GB" sz="1800" b="1" dirty="0"/>
          </a:p>
          <a:p>
            <a:pPr marL="0" indent="0">
              <a:buNone/>
            </a:pPr>
            <a:endParaRPr lang="en-GB" sz="1800" b="1" dirty="0"/>
          </a:p>
          <a:p>
            <a:pPr marL="0" indent="0">
              <a:buNone/>
            </a:pPr>
            <a:endParaRPr lang="en-GB" sz="1800" b="1" dirty="0"/>
          </a:p>
          <a:p>
            <a:pPr marL="0" indent="0">
              <a:buNone/>
            </a:pPr>
            <a:endParaRPr lang="en-GB" sz="1800" b="1" dirty="0"/>
          </a:p>
          <a:p>
            <a:pPr marL="0" indent="0">
              <a:buNone/>
            </a:pPr>
            <a:endParaRPr lang="en-GB" sz="1800" b="1" dirty="0"/>
          </a:p>
          <a:p>
            <a:pPr marL="0" indent="0">
              <a:buNone/>
            </a:pPr>
            <a:r>
              <a:rPr lang="en-GB" sz="1800" b="1" dirty="0"/>
              <a:t>CC Carl Foulkes – North Wales vision</a:t>
            </a:r>
            <a:endParaRPr lang="en-GB" dirty="0">
              <a:solidFill>
                <a:srgbClr val="0000FF"/>
              </a:solidFill>
              <a:hlinkClick r:id="rId4">
                <a:extLst>
                  <a:ext uri="{A12FA001-AC4F-418D-AE19-62706E023703}">
                    <ahyp:hlinkClr xmlns:ahyp="http://schemas.microsoft.com/office/drawing/2018/hyperlinkcolor" val="tx"/>
                  </a:ext>
                </a:extLst>
              </a:hlinkClick>
            </a:endParaRPr>
          </a:p>
          <a:p>
            <a:pPr marL="0" indent="0">
              <a:buNone/>
            </a:pPr>
            <a:endParaRPr lang="en-GB" sz="1600" dirty="0"/>
          </a:p>
        </p:txBody>
      </p:sp>
      <p:pic>
        <p:nvPicPr>
          <p:cNvPr id="6" name="Online Media 5" descr="Mission and Vision Statements">
            <a:hlinkClick r:id="" action="ppaction://media"/>
            <a:extLst>
              <a:ext uri="{FF2B5EF4-FFF2-40B4-BE49-F238E27FC236}">
                <a16:creationId xmlns:a16="http://schemas.microsoft.com/office/drawing/2014/main" id="{5152048E-BD9F-B940-AF72-FEF86D63FC2F}"/>
              </a:ext>
            </a:extLst>
          </p:cNvPr>
          <p:cNvPicPr>
            <a:picLocks noRot="1" noChangeAspect="1"/>
          </p:cNvPicPr>
          <p:nvPr>
            <a:videoFile r:link="rId1"/>
          </p:nvPr>
        </p:nvPicPr>
        <p:blipFill>
          <a:blip r:embed="rId5"/>
          <a:stretch>
            <a:fillRect/>
          </a:stretch>
        </p:blipFill>
        <p:spPr>
          <a:xfrm>
            <a:off x="457200" y="1582781"/>
            <a:ext cx="2540000" cy="1435100"/>
          </a:xfrm>
          <a:prstGeom prst="rect">
            <a:avLst/>
          </a:prstGeom>
        </p:spPr>
      </p:pic>
      <p:pic>
        <p:nvPicPr>
          <p:cNvPr id="7" name="Online Media 6" descr="Introduction by Chief Constable Carl Foulkes">
            <a:hlinkClick r:id="" action="ppaction://media"/>
            <a:extLst>
              <a:ext uri="{FF2B5EF4-FFF2-40B4-BE49-F238E27FC236}">
                <a16:creationId xmlns:a16="http://schemas.microsoft.com/office/drawing/2014/main" id="{128F1E3B-1FED-D541-B59D-7919D151962B}"/>
              </a:ext>
            </a:extLst>
          </p:cNvPr>
          <p:cNvPicPr>
            <a:picLocks noRot="1" noChangeAspect="1"/>
          </p:cNvPicPr>
          <p:nvPr>
            <a:videoFile r:link="rId2"/>
          </p:nvPr>
        </p:nvPicPr>
        <p:blipFill>
          <a:blip r:embed="rId6"/>
          <a:stretch>
            <a:fillRect/>
          </a:stretch>
        </p:blipFill>
        <p:spPr>
          <a:xfrm>
            <a:off x="457200" y="3735925"/>
            <a:ext cx="2540000" cy="1435100"/>
          </a:xfrm>
          <a:prstGeom prst="rect">
            <a:avLst/>
          </a:prstGeom>
        </p:spPr>
      </p:pic>
    </p:spTree>
    <p:extLst>
      <p:ext uri="{BB962C8B-B14F-4D97-AF65-F5344CB8AC3E}">
        <p14:creationId xmlns:p14="http://schemas.microsoft.com/office/powerpoint/2010/main" val="1340158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6"/>
                </p:tgtEl>
              </p:cMediaNode>
            </p:video>
            <p:seq concurrent="1" nextAc="seek">
              <p:cTn id="12" restart="whenNotActive" fill="hold" evtFilter="cancelBubble" nodeType="interactiveSeq">
                <p:stCondLst>
                  <p:cond evt="onClick" delay="0">
                    <p:tgtEl>
                      <p:spTgt spid="6"/>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6"/>
                                        </p:tgtEl>
                                      </p:cBhvr>
                                    </p:cmd>
                                  </p:childTnLst>
                                </p:cTn>
                              </p:par>
                            </p:childTnLst>
                          </p:cTn>
                        </p:par>
                      </p:childTnLst>
                    </p:cTn>
                  </p:par>
                </p:childTnLst>
              </p:cTn>
              <p:nextCondLst>
                <p:cond evt="onClick" delay="0">
                  <p:tgtEl>
                    <p:spTgt spid="6"/>
                  </p:tgtEl>
                </p:cond>
              </p:nextCondLst>
            </p:seq>
            <p:video>
              <p:cMediaNode vol="80000">
                <p:cTn id="17" fill="hold" display="0">
                  <p:stCondLst>
                    <p:cond delay="indefinite"/>
                  </p:stCondLst>
                </p:cTn>
                <p:tgtEl>
                  <p:spTgt spid="7"/>
                </p:tgtEl>
              </p:cMediaNode>
            </p:video>
            <p:seq concurrent="1" nextAc="seek">
              <p:cTn id="18" restart="whenNotActive" fill="hold" evtFilter="cancelBubble" nodeType="interactiveSeq">
                <p:stCondLst>
                  <p:cond evt="onClick" delay="0">
                    <p:tgtEl>
                      <p:spTgt spid="7"/>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BFA9DEF4-6E46-D04A-92D2-92DD4528AA77}"/>
              </a:ext>
            </a:extLst>
          </p:cNvPr>
          <p:cNvSpPr>
            <a:spLocks noGrp="1" noChangeArrowheads="1"/>
          </p:cNvSpPr>
          <p:nvPr>
            <p:ph type="title"/>
          </p:nvPr>
        </p:nvSpPr>
        <p:spPr/>
        <p:txBody>
          <a:bodyPr>
            <a:normAutofit/>
          </a:bodyPr>
          <a:lstStyle/>
          <a:p>
            <a:pPr eaLnBrk="1" hangingPunct="1"/>
            <a:r>
              <a:rPr lang="en-US" altLang="en-US" sz="3600" dirty="0"/>
              <a:t>VISION EXERCISE</a:t>
            </a:r>
          </a:p>
        </p:txBody>
      </p:sp>
      <p:sp>
        <p:nvSpPr>
          <p:cNvPr id="27651" name="Rectangle 3">
            <a:extLst>
              <a:ext uri="{FF2B5EF4-FFF2-40B4-BE49-F238E27FC236}">
                <a16:creationId xmlns:a16="http://schemas.microsoft.com/office/drawing/2014/main" id="{55C70962-E936-8E4B-8703-B94F1153B060}"/>
              </a:ext>
            </a:extLst>
          </p:cNvPr>
          <p:cNvSpPr>
            <a:spLocks noGrp="1" noChangeArrowheads="1"/>
          </p:cNvSpPr>
          <p:nvPr>
            <p:ph type="body" idx="1"/>
          </p:nvPr>
        </p:nvSpPr>
        <p:spPr>
          <a:xfrm>
            <a:off x="379141" y="1198757"/>
            <a:ext cx="8229600" cy="3917032"/>
          </a:xfrm>
        </p:spPr>
        <p:txBody>
          <a:bodyPr>
            <a:normAutofit fontScale="92500" lnSpcReduction="20000"/>
          </a:bodyPr>
          <a:lstStyle/>
          <a:p>
            <a:pPr>
              <a:buNone/>
            </a:pPr>
            <a:endParaRPr lang="en-US" altLang="en-US" dirty="0"/>
          </a:p>
          <a:p>
            <a:pPr>
              <a:buNone/>
            </a:pPr>
            <a:endParaRPr lang="en-US" altLang="en-US" dirty="0"/>
          </a:p>
          <a:p>
            <a:pPr>
              <a:buNone/>
            </a:pPr>
            <a:endParaRPr lang="en-US" altLang="en-US" dirty="0"/>
          </a:p>
          <a:p>
            <a:pPr>
              <a:buNone/>
            </a:pPr>
            <a:endParaRPr lang="en-US" altLang="en-US" dirty="0"/>
          </a:p>
          <a:p>
            <a:pPr>
              <a:buNone/>
            </a:pPr>
            <a:endParaRPr lang="en-US" altLang="en-US" dirty="0"/>
          </a:p>
          <a:p>
            <a:pPr>
              <a:buNone/>
            </a:pPr>
            <a:r>
              <a:rPr lang="en-US" altLang="en-US" sz="2100" dirty="0"/>
              <a:t>Consider this speech from President J.F. Kennedy in 1961 – what do you think of this as clear articulation of his vision? </a:t>
            </a:r>
          </a:p>
          <a:p>
            <a:pPr>
              <a:buNone/>
            </a:pPr>
            <a:endParaRPr lang="en-US" altLang="en-US" sz="2100" dirty="0"/>
          </a:p>
          <a:p>
            <a:pPr>
              <a:buNone/>
            </a:pPr>
            <a:r>
              <a:rPr lang="en-US" altLang="en-US" sz="2100" dirty="0"/>
              <a:t>On the 20</a:t>
            </a:r>
            <a:r>
              <a:rPr lang="en-US" altLang="en-US" sz="2100" baseline="30000" dirty="0"/>
              <a:t>th</a:t>
            </a:r>
            <a:r>
              <a:rPr lang="en-US" altLang="en-US" sz="2100" dirty="0"/>
              <a:t> July 1969 – Long after his death in November 1963 – JFK’s vision and put a man on the moon and returned all astronauts safely to earth. </a:t>
            </a:r>
          </a:p>
        </p:txBody>
      </p:sp>
      <p:pic>
        <p:nvPicPr>
          <p:cNvPr id="2" name="Online Media 1" descr="JFK's Famous Speech to Congress on Space Exploration (1961) | The Kennedy Center">
            <a:hlinkClick r:id="" action="ppaction://media"/>
            <a:extLst>
              <a:ext uri="{FF2B5EF4-FFF2-40B4-BE49-F238E27FC236}">
                <a16:creationId xmlns:a16="http://schemas.microsoft.com/office/drawing/2014/main" id="{A597ED28-680B-B041-BAA1-B3460A289D73}"/>
              </a:ext>
            </a:extLst>
          </p:cNvPr>
          <p:cNvPicPr>
            <a:picLocks noRot="1" noChangeAspect="1"/>
          </p:cNvPicPr>
          <p:nvPr>
            <a:videoFile r:link="rId1"/>
          </p:nvPr>
        </p:nvPicPr>
        <p:blipFill>
          <a:blip r:embed="rId3"/>
          <a:stretch>
            <a:fillRect/>
          </a:stretch>
        </p:blipFill>
        <p:spPr>
          <a:xfrm>
            <a:off x="1105209" y="1198757"/>
            <a:ext cx="2540000" cy="1905000"/>
          </a:xfrm>
          <a:prstGeom prst="rect">
            <a:avLst/>
          </a:prstGeom>
        </p:spPr>
      </p:pic>
    </p:spTree>
    <p:extLst>
      <p:ext uri="{BB962C8B-B14F-4D97-AF65-F5344CB8AC3E}">
        <p14:creationId xmlns:p14="http://schemas.microsoft.com/office/powerpoint/2010/main" val="987499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4E906F40-2B14-2D42-9484-E917C1226C52}"/>
              </a:ext>
            </a:extLst>
          </p:cNvPr>
          <p:cNvSpPr>
            <a:spLocks noGrp="1"/>
          </p:cNvSpPr>
          <p:nvPr>
            <p:ph type="title"/>
          </p:nvPr>
        </p:nvSpPr>
        <p:spPr>
          <a:xfrm>
            <a:off x="447675" y="227013"/>
            <a:ext cx="8229600" cy="708025"/>
          </a:xfrm>
        </p:spPr>
        <p:txBody>
          <a:bodyPr>
            <a:normAutofit fontScale="90000"/>
          </a:bodyPr>
          <a:lstStyle/>
          <a:p>
            <a:pPr eaLnBrk="1" hangingPunct="1"/>
            <a:r>
              <a:rPr lang="en-GB" altLang="en-US"/>
              <a:t>Statement of values</a:t>
            </a:r>
          </a:p>
        </p:txBody>
      </p:sp>
      <p:sp>
        <p:nvSpPr>
          <p:cNvPr id="40963" name="Content Placeholder 2">
            <a:extLst>
              <a:ext uri="{FF2B5EF4-FFF2-40B4-BE49-F238E27FC236}">
                <a16:creationId xmlns:a16="http://schemas.microsoft.com/office/drawing/2014/main" id="{053D808C-A3F9-634E-A3AB-DAF2F68263B2}"/>
              </a:ext>
            </a:extLst>
          </p:cNvPr>
          <p:cNvSpPr>
            <a:spLocks noGrp="1"/>
          </p:cNvSpPr>
          <p:nvPr>
            <p:ph idx="1"/>
          </p:nvPr>
        </p:nvSpPr>
        <p:spPr>
          <a:xfrm>
            <a:off x="528638" y="1370013"/>
            <a:ext cx="8441742" cy="4721225"/>
          </a:xfrm>
        </p:spPr>
        <p:txBody>
          <a:bodyPr>
            <a:normAutofit/>
          </a:bodyPr>
          <a:lstStyle/>
          <a:p>
            <a:pPr marL="0" indent="0" algn="just" eaLnBrk="1" hangingPunct="1">
              <a:buFont typeface="Arial" panose="020B0604020202020204" pitchFamily="34" charset="0"/>
              <a:buNone/>
            </a:pPr>
            <a:r>
              <a:rPr lang="en-GB" altLang="en-US" sz="1800" dirty="0">
                <a:cs typeface="Arial" panose="020B0604020202020204" pitchFamily="34" charset="0"/>
              </a:rPr>
              <a:t>Statements of </a:t>
            </a:r>
            <a:r>
              <a:rPr lang="en-GB" altLang="en-US" sz="1800" b="1" i="1" dirty="0">
                <a:cs typeface="Arial" panose="020B0604020202020204" pitchFamily="34" charset="0"/>
              </a:rPr>
              <a:t>corporate values </a:t>
            </a:r>
            <a:r>
              <a:rPr lang="en-GB" altLang="en-US" sz="1800" dirty="0">
                <a:cs typeface="Arial" panose="020B0604020202020204" pitchFamily="34" charset="0"/>
              </a:rPr>
              <a:t>communicate the underlying and enduring core ‘principles’ that guide an organisation’s strategy and define the way that the organisation should operate. </a:t>
            </a:r>
          </a:p>
          <a:p>
            <a:pPr marL="0" indent="0" algn="just" eaLnBrk="1" hangingPunct="1">
              <a:buFont typeface="Arial" panose="020B0604020202020204" pitchFamily="34" charset="0"/>
              <a:buNone/>
            </a:pPr>
            <a:endParaRPr lang="en-GB" altLang="en-US" sz="1800" dirty="0">
              <a:cs typeface="Arial" panose="020B0604020202020204" pitchFamily="34" charset="0"/>
            </a:endParaRPr>
          </a:p>
          <a:p>
            <a:pPr marL="0" indent="0" algn="just" eaLnBrk="1" hangingPunct="1">
              <a:buFont typeface="Arial" panose="020B0604020202020204" pitchFamily="34" charset="0"/>
              <a:buNone/>
            </a:pPr>
            <a:r>
              <a:rPr lang="en-GB" altLang="en-US" sz="1800" dirty="0">
                <a:cs typeface="Arial" panose="020B0604020202020204" pitchFamily="34" charset="0"/>
              </a:rPr>
              <a:t>NB These values do </a:t>
            </a:r>
            <a:r>
              <a:rPr lang="en-GB" altLang="en-US" sz="1800" b="1" dirty="0">
                <a:cs typeface="Arial" panose="020B0604020202020204" pitchFamily="34" charset="0"/>
              </a:rPr>
              <a:t>NOT </a:t>
            </a:r>
            <a:r>
              <a:rPr lang="en-GB" altLang="en-US" sz="1800" dirty="0">
                <a:cs typeface="Arial" panose="020B0604020202020204" pitchFamily="34" charset="0"/>
              </a:rPr>
              <a:t>change with circumstances.</a:t>
            </a:r>
          </a:p>
          <a:p>
            <a:pPr marL="0" indent="0" algn="just" eaLnBrk="1" hangingPunct="1">
              <a:buFont typeface="Arial" panose="020B0604020202020204" pitchFamily="34" charset="0"/>
              <a:buNone/>
            </a:pPr>
            <a:endParaRPr lang="en-GB" altLang="en-US" sz="1800" dirty="0">
              <a:cs typeface="Arial" panose="020B0604020202020204" pitchFamily="34" charset="0"/>
            </a:endParaRPr>
          </a:p>
          <a:p>
            <a:r>
              <a:rPr lang="en-US" altLang="en-US" sz="1800" dirty="0">
                <a:solidFill>
                  <a:srgbClr val="000000"/>
                </a:solidFill>
                <a:cs typeface="Times New Roman" panose="02020603050405020304" pitchFamily="18" charset="0"/>
              </a:rPr>
              <a:t>Guiding Principles</a:t>
            </a:r>
          </a:p>
          <a:p>
            <a:r>
              <a:rPr lang="en-US" altLang="en-US" sz="1800" dirty="0">
                <a:solidFill>
                  <a:srgbClr val="000000"/>
                </a:solidFill>
                <a:cs typeface="Times New Roman" panose="02020603050405020304" pitchFamily="18" charset="0"/>
              </a:rPr>
              <a:t>Help establish Culture</a:t>
            </a:r>
          </a:p>
          <a:p>
            <a:r>
              <a:rPr lang="en-US" altLang="en-US" sz="1800" dirty="0">
                <a:solidFill>
                  <a:srgbClr val="000000"/>
                </a:solidFill>
                <a:cs typeface="Times New Roman" panose="02020603050405020304" pitchFamily="18" charset="0"/>
              </a:rPr>
              <a:t>Part of Preserving the Core</a:t>
            </a:r>
          </a:p>
          <a:p>
            <a:r>
              <a:rPr lang="en-US" altLang="en-US" sz="1800" dirty="0">
                <a:solidFill>
                  <a:srgbClr val="000000"/>
                </a:solidFill>
                <a:cs typeface="Times New Roman" panose="02020603050405020304" pitchFamily="18" charset="0"/>
              </a:rPr>
              <a:t>Core Ideology</a:t>
            </a:r>
          </a:p>
          <a:p>
            <a:pPr marL="0" indent="0" algn="just" eaLnBrk="1" hangingPunct="1">
              <a:buFont typeface="Arial" panose="020B0604020202020204" pitchFamily="34" charset="0"/>
              <a:buNone/>
            </a:pPr>
            <a:endParaRPr lang="en-GB" altLang="en-US" sz="1800" dirty="0">
              <a:cs typeface="Arial" panose="020B0604020202020204" pitchFamily="34" charset="0"/>
            </a:endParaRPr>
          </a:p>
          <a:p>
            <a:pPr marL="0" indent="0" algn="just">
              <a:buNone/>
            </a:pPr>
            <a:r>
              <a:rPr lang="en-GB" sz="1700" dirty="0"/>
              <a:t>”The realm of strategic management has traditionally been concerned with ethical principles and the cultivation of a certain level of integrity within and beyond the boundaries of the organization” (Robertson, 2007, p.746)</a:t>
            </a:r>
            <a:endParaRPr lang="en-GB" altLang="en-US" sz="1700" dirty="0">
              <a:cs typeface="Arial" panose="020B0604020202020204"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266F90-466D-C142-8E11-0D26CC134EF4}"/>
              </a:ext>
            </a:extLst>
          </p:cNvPr>
          <p:cNvSpPr>
            <a:spLocks noGrp="1"/>
          </p:cNvSpPr>
          <p:nvPr>
            <p:ph type="title"/>
          </p:nvPr>
        </p:nvSpPr>
        <p:spPr>
          <a:xfrm>
            <a:off x="457200" y="0"/>
            <a:ext cx="8229600" cy="1143000"/>
          </a:xfrm>
        </p:spPr>
        <p:txBody>
          <a:bodyPr/>
          <a:lstStyle/>
          <a:p>
            <a:r>
              <a:rPr lang="en-US" dirty="0"/>
              <a:t>Values as an Anchor  </a:t>
            </a:r>
          </a:p>
        </p:txBody>
      </p:sp>
      <p:pic>
        <p:nvPicPr>
          <p:cNvPr id="4" name="Content Placeholder 3">
            <a:extLst>
              <a:ext uri="{FF2B5EF4-FFF2-40B4-BE49-F238E27FC236}">
                <a16:creationId xmlns:a16="http://schemas.microsoft.com/office/drawing/2014/main" id="{C8092BB8-EC96-064F-A2B7-30DD1EF8FBBA}"/>
              </a:ext>
            </a:extLst>
          </p:cNvPr>
          <p:cNvPicPr>
            <a:picLocks noGrp="1" noChangeAspect="1"/>
          </p:cNvPicPr>
          <p:nvPr>
            <p:ph idx="1"/>
          </p:nvPr>
        </p:nvPicPr>
        <p:blipFill>
          <a:blip r:embed="rId2"/>
          <a:stretch>
            <a:fillRect/>
          </a:stretch>
        </p:blipFill>
        <p:spPr>
          <a:xfrm>
            <a:off x="0" y="937846"/>
            <a:ext cx="9144000" cy="4771292"/>
          </a:xfrm>
          <a:prstGeom prst="rect">
            <a:avLst/>
          </a:prstGeom>
        </p:spPr>
      </p:pic>
    </p:spTree>
    <p:extLst>
      <p:ext uri="{BB962C8B-B14F-4D97-AF65-F5344CB8AC3E}">
        <p14:creationId xmlns:p14="http://schemas.microsoft.com/office/powerpoint/2010/main" val="35854094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54FC3F99-61D6-B14F-B944-6D6FE13D711B}"/>
              </a:ext>
            </a:extLst>
          </p:cNvPr>
          <p:cNvSpPr>
            <a:spLocks noGrp="1" noChangeArrowheads="1"/>
          </p:cNvSpPr>
          <p:nvPr>
            <p:ph type="title"/>
          </p:nvPr>
        </p:nvSpPr>
        <p:spPr/>
        <p:txBody>
          <a:bodyPr/>
          <a:lstStyle/>
          <a:p>
            <a:pPr eaLnBrk="1" hangingPunct="1"/>
            <a:r>
              <a:rPr lang="en-US" altLang="en-US"/>
              <a:t>Value Examples</a:t>
            </a:r>
          </a:p>
        </p:txBody>
      </p:sp>
      <p:pic>
        <p:nvPicPr>
          <p:cNvPr id="4" name="Picture 3">
            <a:extLst>
              <a:ext uri="{FF2B5EF4-FFF2-40B4-BE49-F238E27FC236}">
                <a16:creationId xmlns:a16="http://schemas.microsoft.com/office/drawing/2014/main" id="{92DA7161-7476-9149-B3F2-26B1B0E71971}"/>
              </a:ext>
            </a:extLst>
          </p:cNvPr>
          <p:cNvPicPr>
            <a:picLocks noChangeAspect="1"/>
          </p:cNvPicPr>
          <p:nvPr/>
        </p:nvPicPr>
        <p:blipFill>
          <a:blip r:embed="rId2"/>
          <a:stretch>
            <a:fillRect/>
          </a:stretch>
        </p:blipFill>
        <p:spPr>
          <a:xfrm>
            <a:off x="4572000" y="1153501"/>
            <a:ext cx="3596834" cy="812800"/>
          </a:xfrm>
          <a:prstGeom prst="rect">
            <a:avLst/>
          </a:prstGeom>
        </p:spPr>
      </p:pic>
      <p:pic>
        <p:nvPicPr>
          <p:cNvPr id="2" name="Picture 1">
            <a:extLst>
              <a:ext uri="{FF2B5EF4-FFF2-40B4-BE49-F238E27FC236}">
                <a16:creationId xmlns:a16="http://schemas.microsoft.com/office/drawing/2014/main" id="{51B4CDFD-F40E-A34F-9E42-6E8B3CDBE939}"/>
              </a:ext>
            </a:extLst>
          </p:cNvPr>
          <p:cNvPicPr>
            <a:picLocks noChangeAspect="1"/>
          </p:cNvPicPr>
          <p:nvPr/>
        </p:nvPicPr>
        <p:blipFill>
          <a:blip r:embed="rId3"/>
          <a:stretch>
            <a:fillRect/>
          </a:stretch>
        </p:blipFill>
        <p:spPr>
          <a:xfrm>
            <a:off x="457200" y="1285787"/>
            <a:ext cx="1587500" cy="1168400"/>
          </a:xfrm>
          <a:prstGeom prst="rect">
            <a:avLst/>
          </a:prstGeom>
        </p:spPr>
      </p:pic>
      <p:pic>
        <p:nvPicPr>
          <p:cNvPr id="3" name="Picture 2">
            <a:extLst>
              <a:ext uri="{FF2B5EF4-FFF2-40B4-BE49-F238E27FC236}">
                <a16:creationId xmlns:a16="http://schemas.microsoft.com/office/drawing/2014/main" id="{C1CAD981-3079-9A4D-91A7-05D66C73E104}"/>
              </a:ext>
            </a:extLst>
          </p:cNvPr>
          <p:cNvPicPr>
            <a:picLocks noChangeAspect="1"/>
          </p:cNvPicPr>
          <p:nvPr/>
        </p:nvPicPr>
        <p:blipFill>
          <a:blip r:embed="rId4"/>
          <a:stretch>
            <a:fillRect/>
          </a:stretch>
        </p:blipFill>
        <p:spPr>
          <a:xfrm>
            <a:off x="2044700" y="1285787"/>
            <a:ext cx="1079500" cy="1168400"/>
          </a:xfrm>
          <a:prstGeom prst="rect">
            <a:avLst/>
          </a:prstGeom>
        </p:spPr>
      </p:pic>
      <p:pic>
        <p:nvPicPr>
          <p:cNvPr id="5" name="Picture 4">
            <a:extLst>
              <a:ext uri="{FF2B5EF4-FFF2-40B4-BE49-F238E27FC236}">
                <a16:creationId xmlns:a16="http://schemas.microsoft.com/office/drawing/2014/main" id="{016A22DD-3405-2B4D-BEFA-B80310AB0819}"/>
              </a:ext>
            </a:extLst>
          </p:cNvPr>
          <p:cNvPicPr>
            <a:picLocks noChangeAspect="1"/>
          </p:cNvPicPr>
          <p:nvPr/>
        </p:nvPicPr>
        <p:blipFill>
          <a:blip r:embed="rId5"/>
          <a:stretch>
            <a:fillRect/>
          </a:stretch>
        </p:blipFill>
        <p:spPr>
          <a:xfrm>
            <a:off x="4539368" y="1702164"/>
            <a:ext cx="3611299" cy="1214077"/>
          </a:xfrm>
          <a:prstGeom prst="rect">
            <a:avLst/>
          </a:prstGeom>
        </p:spPr>
      </p:pic>
      <p:pic>
        <p:nvPicPr>
          <p:cNvPr id="8" name="Picture 7">
            <a:extLst>
              <a:ext uri="{FF2B5EF4-FFF2-40B4-BE49-F238E27FC236}">
                <a16:creationId xmlns:a16="http://schemas.microsoft.com/office/drawing/2014/main" id="{4E509BE6-CBD9-B54E-9B10-FAF80B725DBD}"/>
              </a:ext>
            </a:extLst>
          </p:cNvPr>
          <p:cNvPicPr>
            <a:picLocks noChangeAspect="1"/>
          </p:cNvPicPr>
          <p:nvPr/>
        </p:nvPicPr>
        <p:blipFill>
          <a:blip r:embed="rId6"/>
          <a:stretch>
            <a:fillRect/>
          </a:stretch>
        </p:blipFill>
        <p:spPr>
          <a:xfrm>
            <a:off x="3451849" y="3879839"/>
            <a:ext cx="1993900" cy="1016000"/>
          </a:xfrm>
          <a:prstGeom prst="rect">
            <a:avLst/>
          </a:prstGeom>
        </p:spPr>
      </p:pic>
      <p:pic>
        <p:nvPicPr>
          <p:cNvPr id="9" name="Picture 8">
            <a:extLst>
              <a:ext uri="{FF2B5EF4-FFF2-40B4-BE49-F238E27FC236}">
                <a16:creationId xmlns:a16="http://schemas.microsoft.com/office/drawing/2014/main" id="{3BE0A7AC-5600-2C45-909B-691CED3165DF}"/>
              </a:ext>
            </a:extLst>
          </p:cNvPr>
          <p:cNvPicPr>
            <a:picLocks noChangeAspect="1"/>
          </p:cNvPicPr>
          <p:nvPr/>
        </p:nvPicPr>
        <p:blipFill>
          <a:blip r:embed="rId7"/>
          <a:stretch>
            <a:fillRect/>
          </a:stretch>
        </p:blipFill>
        <p:spPr>
          <a:xfrm>
            <a:off x="5445749" y="3816339"/>
            <a:ext cx="3241051" cy="1519590"/>
          </a:xfrm>
          <a:prstGeom prst="rect">
            <a:avLst/>
          </a:prstGeom>
        </p:spPr>
      </p:pic>
      <p:sp>
        <p:nvSpPr>
          <p:cNvPr id="10" name="AutoShape 4">
            <a:extLst>
              <a:ext uri="{FF2B5EF4-FFF2-40B4-BE49-F238E27FC236}">
                <a16:creationId xmlns:a16="http://schemas.microsoft.com/office/drawing/2014/main" id="{CC400A6B-9554-6041-9BE7-55FF55F88FC1}"/>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a:extLst>
              <a:ext uri="{FF2B5EF4-FFF2-40B4-BE49-F238E27FC236}">
                <a16:creationId xmlns:a16="http://schemas.microsoft.com/office/drawing/2014/main" id="{AA54E39D-091E-6540-9259-7C81F432B372}"/>
              </a:ext>
            </a:extLst>
          </p:cNvPr>
          <p:cNvPicPr>
            <a:picLocks noChangeAspect="1"/>
          </p:cNvPicPr>
          <p:nvPr/>
        </p:nvPicPr>
        <p:blipFill>
          <a:blip r:embed="rId8"/>
          <a:stretch>
            <a:fillRect/>
          </a:stretch>
        </p:blipFill>
        <p:spPr>
          <a:xfrm>
            <a:off x="457199" y="2544152"/>
            <a:ext cx="2667001" cy="2705344"/>
          </a:xfrm>
          <a:prstGeom prst="rect">
            <a:avLst/>
          </a:prstGeom>
        </p:spPr>
      </p:pic>
    </p:spTree>
    <p:extLst>
      <p:ext uri="{BB962C8B-B14F-4D97-AF65-F5344CB8AC3E}">
        <p14:creationId xmlns:p14="http://schemas.microsoft.com/office/powerpoint/2010/main" val="38286872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1DF2645-3C06-394C-A8BA-026E9D3D5CA0}"/>
              </a:ext>
            </a:extLst>
          </p:cNvPr>
          <p:cNvSpPr>
            <a:spLocks noGrp="1" noChangeArrowheads="1"/>
          </p:cNvSpPr>
          <p:nvPr>
            <p:ph type="title"/>
          </p:nvPr>
        </p:nvSpPr>
        <p:spPr/>
        <p:txBody>
          <a:bodyPr/>
          <a:lstStyle/>
          <a:p>
            <a:pPr eaLnBrk="1" hangingPunct="1"/>
            <a:r>
              <a:rPr lang="en-US" altLang="en-US" dirty="0"/>
              <a:t>Developing an ethical awareness </a:t>
            </a:r>
          </a:p>
        </p:txBody>
      </p:sp>
      <p:sp>
        <p:nvSpPr>
          <p:cNvPr id="40963" name="Rectangle 3">
            <a:extLst>
              <a:ext uri="{FF2B5EF4-FFF2-40B4-BE49-F238E27FC236}">
                <a16:creationId xmlns:a16="http://schemas.microsoft.com/office/drawing/2014/main" id="{74CAE748-32CC-DE46-B6C6-B23095CC6D8B}"/>
              </a:ext>
            </a:extLst>
          </p:cNvPr>
          <p:cNvSpPr>
            <a:spLocks noGrp="1" noChangeArrowheads="1"/>
          </p:cNvSpPr>
          <p:nvPr>
            <p:ph type="body" idx="1"/>
          </p:nvPr>
        </p:nvSpPr>
        <p:spPr/>
        <p:txBody>
          <a:bodyPr>
            <a:normAutofit/>
          </a:bodyPr>
          <a:lstStyle/>
          <a:p>
            <a:pPr eaLnBrk="1" hangingPunct="1"/>
            <a:r>
              <a:rPr lang="en-US" altLang="en-US" sz="1800" dirty="0" err="1"/>
              <a:t>Organisational</a:t>
            </a:r>
            <a:r>
              <a:rPr lang="en-US" altLang="en-US" sz="1800" dirty="0"/>
              <a:t> Ethics vs Personal Values – </a:t>
            </a:r>
          </a:p>
          <a:p>
            <a:pPr eaLnBrk="1" hangingPunct="1"/>
            <a:r>
              <a:rPr lang="en-US" altLang="en-US" sz="1800" b="1" dirty="0"/>
              <a:t>Do they always have to align? </a:t>
            </a:r>
          </a:p>
          <a:p>
            <a:pPr eaLnBrk="1" hangingPunct="1"/>
            <a:r>
              <a:rPr lang="en-US" altLang="en-US" sz="1800" dirty="0"/>
              <a:t>Code of Ethics – How does this permeate your strategic </a:t>
            </a:r>
          </a:p>
          <a:p>
            <a:pPr marL="0" indent="0" eaLnBrk="1" hangingPunct="1">
              <a:buNone/>
            </a:pPr>
            <a:r>
              <a:rPr lang="en-US" altLang="en-US" sz="1800" dirty="0"/>
              <a:t>thinking and decisions? </a:t>
            </a:r>
          </a:p>
        </p:txBody>
      </p:sp>
      <p:pic>
        <p:nvPicPr>
          <p:cNvPr id="3" name="Picture 2">
            <a:extLst>
              <a:ext uri="{FF2B5EF4-FFF2-40B4-BE49-F238E27FC236}">
                <a16:creationId xmlns:a16="http://schemas.microsoft.com/office/drawing/2014/main" id="{1769DD5E-7B20-1843-80D4-FA400584B40D}"/>
              </a:ext>
            </a:extLst>
          </p:cNvPr>
          <p:cNvPicPr>
            <a:picLocks noChangeAspect="1"/>
          </p:cNvPicPr>
          <p:nvPr/>
        </p:nvPicPr>
        <p:blipFill>
          <a:blip r:embed="rId2"/>
          <a:stretch>
            <a:fillRect/>
          </a:stretch>
        </p:blipFill>
        <p:spPr>
          <a:xfrm>
            <a:off x="3033163" y="3020268"/>
            <a:ext cx="2378456" cy="2496965"/>
          </a:xfrm>
          <a:prstGeom prst="rect">
            <a:avLst/>
          </a:prstGeom>
        </p:spPr>
      </p:pic>
      <p:pic>
        <p:nvPicPr>
          <p:cNvPr id="4" name="Picture 3">
            <a:extLst>
              <a:ext uri="{FF2B5EF4-FFF2-40B4-BE49-F238E27FC236}">
                <a16:creationId xmlns:a16="http://schemas.microsoft.com/office/drawing/2014/main" id="{1961509F-840E-C046-830A-08E8F22BC071}"/>
              </a:ext>
            </a:extLst>
          </p:cNvPr>
          <p:cNvPicPr>
            <a:picLocks noChangeAspect="1"/>
          </p:cNvPicPr>
          <p:nvPr/>
        </p:nvPicPr>
        <p:blipFill>
          <a:blip r:embed="rId3"/>
          <a:stretch>
            <a:fillRect/>
          </a:stretch>
        </p:blipFill>
        <p:spPr>
          <a:xfrm>
            <a:off x="7216928" y="1059285"/>
            <a:ext cx="1879600" cy="2232370"/>
          </a:xfrm>
          <a:prstGeom prst="rect">
            <a:avLst/>
          </a:prstGeom>
        </p:spPr>
      </p:pic>
      <p:pic>
        <p:nvPicPr>
          <p:cNvPr id="5" name="Picture 4">
            <a:extLst>
              <a:ext uri="{FF2B5EF4-FFF2-40B4-BE49-F238E27FC236}">
                <a16:creationId xmlns:a16="http://schemas.microsoft.com/office/drawing/2014/main" id="{DD90D842-4428-354F-8E84-70DECD76B94E}"/>
              </a:ext>
            </a:extLst>
          </p:cNvPr>
          <p:cNvPicPr>
            <a:picLocks noChangeAspect="1"/>
          </p:cNvPicPr>
          <p:nvPr/>
        </p:nvPicPr>
        <p:blipFill>
          <a:blip r:embed="rId4"/>
          <a:stretch>
            <a:fillRect/>
          </a:stretch>
        </p:blipFill>
        <p:spPr>
          <a:xfrm>
            <a:off x="5747057" y="3541853"/>
            <a:ext cx="2939743" cy="1924580"/>
          </a:xfrm>
          <a:prstGeom prst="rect">
            <a:avLst/>
          </a:prstGeom>
        </p:spPr>
      </p:pic>
      <p:pic>
        <p:nvPicPr>
          <p:cNvPr id="6" name="Picture 5">
            <a:extLst>
              <a:ext uri="{FF2B5EF4-FFF2-40B4-BE49-F238E27FC236}">
                <a16:creationId xmlns:a16="http://schemas.microsoft.com/office/drawing/2014/main" id="{A25D5E37-B947-D843-82CE-A8EF557C08C8}"/>
              </a:ext>
            </a:extLst>
          </p:cNvPr>
          <p:cNvPicPr>
            <a:picLocks noChangeAspect="1"/>
          </p:cNvPicPr>
          <p:nvPr/>
        </p:nvPicPr>
        <p:blipFill>
          <a:blip r:embed="rId5"/>
          <a:stretch>
            <a:fillRect/>
          </a:stretch>
        </p:blipFill>
        <p:spPr>
          <a:xfrm>
            <a:off x="319269" y="3020268"/>
            <a:ext cx="2378456" cy="2496965"/>
          </a:xfrm>
          <a:prstGeom prst="rect">
            <a:avLst/>
          </a:prstGeom>
        </p:spPr>
      </p:pic>
    </p:spTree>
    <p:extLst>
      <p:ext uri="{BB962C8B-B14F-4D97-AF65-F5344CB8AC3E}">
        <p14:creationId xmlns:p14="http://schemas.microsoft.com/office/powerpoint/2010/main" val="23268856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8AB2299-7060-F440-9B4B-3C55B8EE9399}"/>
              </a:ext>
            </a:extLst>
          </p:cNvPr>
          <p:cNvSpPr>
            <a:spLocks noGrp="1"/>
          </p:cNvSpPr>
          <p:nvPr>
            <p:ph type="title"/>
          </p:nvPr>
        </p:nvSpPr>
        <p:spPr>
          <a:xfrm>
            <a:off x="447675" y="227013"/>
            <a:ext cx="8229600" cy="708025"/>
          </a:xfrm>
        </p:spPr>
        <p:txBody>
          <a:bodyPr>
            <a:normAutofit fontScale="90000"/>
          </a:bodyPr>
          <a:lstStyle/>
          <a:p>
            <a:pPr eaLnBrk="1" hangingPunct="1"/>
            <a:r>
              <a:rPr lang="en-GB" altLang="en-US"/>
              <a:t>Statement of objectives</a:t>
            </a:r>
          </a:p>
        </p:txBody>
      </p:sp>
      <p:sp>
        <p:nvSpPr>
          <p:cNvPr id="15363" name="Content Placeholder 2">
            <a:extLst>
              <a:ext uri="{FF2B5EF4-FFF2-40B4-BE49-F238E27FC236}">
                <a16:creationId xmlns:a16="http://schemas.microsoft.com/office/drawing/2014/main" id="{A990743A-271E-4669-B949-D2DDF92391B3}"/>
              </a:ext>
            </a:extLst>
          </p:cNvPr>
          <p:cNvSpPr>
            <a:spLocks noGrp="1"/>
          </p:cNvSpPr>
          <p:nvPr>
            <p:ph idx="1"/>
          </p:nvPr>
        </p:nvSpPr>
        <p:spPr>
          <a:xfrm>
            <a:off x="466725" y="935038"/>
            <a:ext cx="8229600" cy="5143500"/>
          </a:xfrm>
        </p:spPr>
        <p:txBody>
          <a:bodyPr>
            <a:normAutofit lnSpcReduction="10000"/>
          </a:bodyPr>
          <a:lstStyle/>
          <a:p>
            <a:pPr marL="0" indent="0" eaLnBrk="1" hangingPunct="1">
              <a:buFont typeface="Arial" charset="0"/>
              <a:buNone/>
              <a:defRPr/>
            </a:pPr>
            <a:r>
              <a:rPr lang="en-GB" altLang="en-US" sz="2100" b="1" i="1" dirty="0">
                <a:cs typeface="Arial" panose="020B0604020202020204" pitchFamily="34" charset="0"/>
              </a:rPr>
              <a:t>Objectives</a:t>
            </a:r>
            <a:r>
              <a:rPr lang="en-GB" altLang="en-US" sz="2100" b="1" dirty="0">
                <a:cs typeface="Arial" panose="020B0604020202020204" pitchFamily="34" charset="0"/>
              </a:rPr>
              <a:t> </a:t>
            </a:r>
            <a:r>
              <a:rPr lang="en-GB" altLang="en-US" sz="2100" dirty="0">
                <a:cs typeface="Arial" panose="020B0604020202020204" pitchFamily="34" charset="0"/>
              </a:rPr>
              <a:t>are statements of specific outcomes that are to be achieved.</a:t>
            </a:r>
          </a:p>
          <a:p>
            <a:pPr eaLnBrk="1" hangingPunct="1">
              <a:buFont typeface="Arial" charset="0"/>
              <a:buChar char="•"/>
              <a:defRPr/>
            </a:pPr>
            <a:r>
              <a:rPr lang="en-GB" altLang="en-US" sz="2100" dirty="0">
                <a:cs typeface="Arial" panose="020B0604020202020204" pitchFamily="34" charset="0"/>
              </a:rPr>
              <a:t>‘Triple Bottom Line’ – economic, social and environmental objectives.</a:t>
            </a:r>
          </a:p>
          <a:p>
            <a:r>
              <a:rPr lang="en-US" altLang="en-US" sz="2100" dirty="0"/>
              <a:t>Add specificity beyond Goals</a:t>
            </a:r>
          </a:p>
          <a:p>
            <a:r>
              <a:rPr lang="en-US" altLang="en-US" sz="2100" dirty="0"/>
              <a:t>Answer the questions </a:t>
            </a:r>
          </a:p>
          <a:p>
            <a:pPr lvl="1"/>
            <a:r>
              <a:rPr lang="en-US" altLang="en-US" sz="2100" dirty="0"/>
              <a:t>What is to be accomplished?</a:t>
            </a:r>
          </a:p>
          <a:p>
            <a:pPr lvl="1"/>
            <a:r>
              <a:rPr lang="en-US" altLang="en-US" sz="2100" dirty="0"/>
              <a:t>When?</a:t>
            </a:r>
          </a:p>
          <a:p>
            <a:r>
              <a:rPr lang="en-US" altLang="en-US" sz="2100" dirty="0"/>
              <a:t>Should contain the SMART Elements</a:t>
            </a:r>
          </a:p>
          <a:p>
            <a:pPr lvl="1"/>
            <a:r>
              <a:rPr lang="en-US" altLang="en-US" sz="2100" dirty="0"/>
              <a:t>Specific</a:t>
            </a:r>
          </a:p>
          <a:p>
            <a:pPr lvl="1"/>
            <a:r>
              <a:rPr lang="en-US" altLang="en-US" sz="2100" dirty="0"/>
              <a:t>Measurable</a:t>
            </a:r>
          </a:p>
          <a:p>
            <a:pPr lvl="1"/>
            <a:r>
              <a:rPr lang="en-US" altLang="en-US" sz="2100" dirty="0"/>
              <a:t>Aggressive but Attainable</a:t>
            </a:r>
          </a:p>
          <a:p>
            <a:pPr lvl="1"/>
            <a:r>
              <a:rPr lang="en-US" altLang="en-US" sz="2100" dirty="0"/>
              <a:t>Results-Oriented</a:t>
            </a:r>
          </a:p>
          <a:p>
            <a:pPr lvl="1"/>
            <a:r>
              <a:rPr lang="en-US" altLang="en-US" sz="2100" dirty="0"/>
              <a:t>Timeframe</a:t>
            </a:r>
          </a:p>
          <a:p>
            <a:pPr eaLnBrk="1" hangingPunct="1">
              <a:buFont typeface="Arial" charset="0"/>
              <a:buChar char="•"/>
              <a:defRPr/>
            </a:pPr>
            <a:endParaRPr lang="en-GB" altLang="en-US" sz="2800" dirty="0">
              <a:latin typeface="Arial" panose="020B0604020202020204" pitchFamily="34" charset="0"/>
              <a:cs typeface="Arial" panose="020B060402020202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6">
            <a:extLst>
              <a:ext uri="{FF2B5EF4-FFF2-40B4-BE49-F238E27FC236}">
                <a16:creationId xmlns:a16="http://schemas.microsoft.com/office/drawing/2014/main" id="{4A6D26FB-C52D-2247-9B79-CD9568D14D64}"/>
              </a:ext>
            </a:extLst>
          </p:cNvPr>
          <p:cNvSpPr>
            <a:spLocks noGrp="1"/>
          </p:cNvSpPr>
          <p:nvPr>
            <p:ph type="title"/>
          </p:nvPr>
        </p:nvSpPr>
        <p:spPr>
          <a:xfrm>
            <a:off x="457200" y="-60539"/>
            <a:ext cx="8229600" cy="1143000"/>
          </a:xfrm>
        </p:spPr>
        <p:txBody>
          <a:bodyPr/>
          <a:lstStyle/>
          <a:p>
            <a:pPr eaLnBrk="1" hangingPunct="1"/>
            <a:r>
              <a:rPr lang="en-US" altLang="en-US" dirty="0"/>
              <a:t>Levels of strategy</a:t>
            </a:r>
          </a:p>
        </p:txBody>
      </p:sp>
      <p:grpSp>
        <p:nvGrpSpPr>
          <p:cNvPr id="47107" name="Group 3">
            <a:extLst>
              <a:ext uri="{FF2B5EF4-FFF2-40B4-BE49-F238E27FC236}">
                <a16:creationId xmlns:a16="http://schemas.microsoft.com/office/drawing/2014/main" id="{408A36C6-9397-7A48-A535-4834D894FD71}"/>
              </a:ext>
            </a:extLst>
          </p:cNvPr>
          <p:cNvGrpSpPr>
            <a:grpSpLocks/>
          </p:cNvGrpSpPr>
          <p:nvPr/>
        </p:nvGrpSpPr>
        <p:grpSpPr bwMode="auto">
          <a:xfrm>
            <a:off x="188912" y="1060864"/>
            <a:ext cx="8497888" cy="4395169"/>
            <a:chOff x="250825" y="1341438"/>
            <a:chExt cx="9553045" cy="4940306"/>
          </a:xfrm>
        </p:grpSpPr>
        <p:sp>
          <p:nvSpPr>
            <p:cNvPr id="303107" name="AutoShape 3">
              <a:extLst>
                <a:ext uri="{FF2B5EF4-FFF2-40B4-BE49-F238E27FC236}">
                  <a16:creationId xmlns:a16="http://schemas.microsoft.com/office/drawing/2014/main" id="{93628877-2B75-4F08-A36C-D20652CA597E}"/>
                </a:ext>
              </a:extLst>
            </p:cNvPr>
            <p:cNvSpPr>
              <a:spLocks noChangeArrowheads="1"/>
            </p:cNvSpPr>
            <p:nvPr/>
          </p:nvSpPr>
          <p:spPr bwMode="auto">
            <a:xfrm flipV="1">
              <a:off x="250825" y="4523021"/>
              <a:ext cx="6337169" cy="1514955"/>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chemeClr val="tx2">
                <a:lumMod val="20000"/>
                <a:lumOff val="80000"/>
              </a:schemeClr>
            </a:solidFill>
            <a:ln w="9525">
              <a:noFill/>
              <a:miter lim="800000"/>
              <a:headEnd/>
              <a:tailEnd/>
            </a:ln>
            <a:effectLst/>
          </p:spPr>
          <p:txBody>
            <a:bodyPr rot="10800000" wrap="none" anchor="ctr"/>
            <a:lstStyle/>
            <a:p>
              <a:pPr algn="ctr" eaLnBrk="1" fontAlgn="auto" hangingPunct="1">
                <a:spcBef>
                  <a:spcPts val="0"/>
                </a:spcBef>
                <a:spcAft>
                  <a:spcPts val="0"/>
                </a:spcAft>
                <a:defRPr/>
              </a:pPr>
              <a:endParaRPr lang="en-US" sz="2400" dirty="0">
                <a:latin typeface="+mn-lt"/>
                <a:cs typeface="+mn-cs"/>
              </a:endParaRPr>
            </a:p>
            <a:p>
              <a:pPr algn="ctr" eaLnBrk="1" fontAlgn="auto" hangingPunct="1">
                <a:spcBef>
                  <a:spcPts val="0"/>
                </a:spcBef>
                <a:spcAft>
                  <a:spcPts val="0"/>
                </a:spcAft>
                <a:defRPr/>
              </a:pPr>
              <a:r>
                <a:rPr lang="en-US" sz="2200" dirty="0"/>
                <a:t>Functional strategies</a:t>
              </a:r>
            </a:p>
          </p:txBody>
        </p:sp>
        <p:sp>
          <p:nvSpPr>
            <p:cNvPr id="303108" name="AutoShape 4">
              <a:extLst>
                <a:ext uri="{FF2B5EF4-FFF2-40B4-BE49-F238E27FC236}">
                  <a16:creationId xmlns:a16="http://schemas.microsoft.com/office/drawing/2014/main" id="{F501AD62-C310-4011-9FF8-5496A1675429}"/>
                </a:ext>
              </a:extLst>
            </p:cNvPr>
            <p:cNvSpPr>
              <a:spLocks noChangeArrowheads="1"/>
            </p:cNvSpPr>
            <p:nvPr/>
          </p:nvSpPr>
          <p:spPr bwMode="auto">
            <a:xfrm flipV="1">
              <a:off x="684487" y="3083012"/>
              <a:ext cx="5255691" cy="1659491"/>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chemeClr val="tx2">
                <a:lumMod val="20000"/>
                <a:lumOff val="80000"/>
              </a:schemeClr>
            </a:solidFill>
            <a:ln w="9525">
              <a:noFill/>
              <a:miter lim="800000"/>
              <a:headEnd/>
              <a:tailEnd/>
            </a:ln>
            <a:effectLst/>
          </p:spPr>
          <p:txBody>
            <a:bodyPr rot="10800000" wrap="none" anchor="ctr"/>
            <a:lstStyle/>
            <a:p>
              <a:pPr algn="ctr" eaLnBrk="1" fontAlgn="auto" hangingPunct="1">
                <a:spcBef>
                  <a:spcPts val="0"/>
                </a:spcBef>
                <a:spcAft>
                  <a:spcPts val="0"/>
                </a:spcAft>
                <a:defRPr/>
              </a:pPr>
              <a:endParaRPr lang="en-US" sz="2400" dirty="0">
                <a:latin typeface="+mn-lt"/>
                <a:cs typeface="+mn-cs"/>
              </a:endParaRPr>
            </a:p>
            <a:p>
              <a:pPr algn="ctr" eaLnBrk="1" fontAlgn="auto" hangingPunct="1">
                <a:spcBef>
                  <a:spcPts val="0"/>
                </a:spcBef>
                <a:spcAft>
                  <a:spcPts val="0"/>
                </a:spcAft>
                <a:defRPr/>
              </a:pPr>
              <a:r>
                <a:rPr lang="en-US" sz="2200" dirty="0"/>
                <a:t>Business-level</a:t>
              </a:r>
            </a:p>
            <a:p>
              <a:pPr algn="ctr" eaLnBrk="1" fontAlgn="auto" hangingPunct="1">
                <a:spcBef>
                  <a:spcPts val="0"/>
                </a:spcBef>
                <a:spcAft>
                  <a:spcPts val="0"/>
                </a:spcAft>
                <a:defRPr/>
              </a:pPr>
              <a:r>
                <a:rPr lang="en-US" sz="2200" dirty="0"/>
                <a:t> strategy</a:t>
              </a:r>
            </a:p>
          </p:txBody>
        </p:sp>
        <p:sp>
          <p:nvSpPr>
            <p:cNvPr id="303109" name="AutoShape 5">
              <a:extLst>
                <a:ext uri="{FF2B5EF4-FFF2-40B4-BE49-F238E27FC236}">
                  <a16:creationId xmlns:a16="http://schemas.microsoft.com/office/drawing/2014/main" id="{07B2FD95-0C2F-4A1B-802F-588F36E30A46}"/>
                </a:ext>
              </a:extLst>
            </p:cNvPr>
            <p:cNvSpPr>
              <a:spLocks noChangeArrowheads="1"/>
            </p:cNvSpPr>
            <p:nvPr/>
          </p:nvSpPr>
          <p:spPr bwMode="auto">
            <a:xfrm flipV="1">
              <a:off x="1187748" y="1498465"/>
              <a:ext cx="4391937" cy="1948564"/>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chemeClr val="tx2">
                <a:lumMod val="20000"/>
                <a:lumOff val="80000"/>
              </a:schemeClr>
            </a:solidFill>
            <a:ln w="9525">
              <a:noFill/>
              <a:miter lim="800000"/>
              <a:headEnd/>
              <a:tailEnd/>
            </a:ln>
            <a:effectLst/>
          </p:spPr>
          <p:txBody>
            <a:bodyPr rot="10800000" wrap="none" anchor="ctr"/>
            <a:lstStyle/>
            <a:p>
              <a:pPr algn="ctr" eaLnBrk="1" fontAlgn="auto" hangingPunct="1">
                <a:spcBef>
                  <a:spcPts val="0"/>
                </a:spcBef>
                <a:spcAft>
                  <a:spcPts val="0"/>
                </a:spcAft>
                <a:defRPr/>
              </a:pPr>
              <a:r>
                <a:rPr lang="en-US" sz="2200" dirty="0"/>
                <a:t>Corporate-</a:t>
              </a:r>
            </a:p>
            <a:p>
              <a:pPr algn="ctr" eaLnBrk="1" fontAlgn="auto" hangingPunct="1">
                <a:spcBef>
                  <a:spcPts val="0"/>
                </a:spcBef>
                <a:spcAft>
                  <a:spcPts val="0"/>
                </a:spcAft>
                <a:defRPr/>
              </a:pPr>
              <a:r>
                <a:rPr lang="en-US" sz="2200" dirty="0"/>
                <a:t>level</a:t>
              </a:r>
            </a:p>
            <a:p>
              <a:pPr algn="ctr" eaLnBrk="1" fontAlgn="auto" hangingPunct="1">
                <a:spcBef>
                  <a:spcPts val="0"/>
                </a:spcBef>
                <a:spcAft>
                  <a:spcPts val="0"/>
                </a:spcAft>
                <a:defRPr/>
              </a:pPr>
              <a:r>
                <a:rPr lang="en-US" sz="2200" dirty="0"/>
                <a:t> strategy</a:t>
              </a:r>
            </a:p>
          </p:txBody>
        </p:sp>
        <p:sp>
          <p:nvSpPr>
            <p:cNvPr id="47113" name="TextBox 6">
              <a:extLst>
                <a:ext uri="{FF2B5EF4-FFF2-40B4-BE49-F238E27FC236}">
                  <a16:creationId xmlns:a16="http://schemas.microsoft.com/office/drawing/2014/main" id="{B1F0F5FC-A990-2D45-921B-9DF7C6FCFD41}"/>
                </a:ext>
              </a:extLst>
            </p:cNvPr>
            <p:cNvSpPr txBox="1">
              <a:spLocks noChangeArrowheads="1"/>
            </p:cNvSpPr>
            <p:nvPr/>
          </p:nvSpPr>
          <p:spPr bwMode="auto">
            <a:xfrm>
              <a:off x="5940425" y="1341438"/>
              <a:ext cx="3863445" cy="1245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7BA4"/>
                </a:buClr>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ClrTx/>
                <a:buFontTx/>
                <a:buNone/>
              </a:pPr>
              <a:r>
                <a:rPr lang="en-GB" altLang="en-US" sz="1800">
                  <a:latin typeface="Arial" panose="020B0604020202020204" pitchFamily="34" charset="0"/>
                </a:rPr>
                <a:t>Diversifying from the organisation’s original activities into other activities </a:t>
              </a:r>
            </a:p>
            <a:p>
              <a:pPr eaLnBrk="1" hangingPunct="1">
                <a:spcBef>
                  <a:spcPct val="0"/>
                </a:spcBef>
                <a:buClrTx/>
                <a:buFontTx/>
                <a:buNone/>
              </a:pPr>
              <a:r>
                <a:rPr lang="en-GB" altLang="en-US" sz="1200">
                  <a:latin typeface="Arial" panose="020B0604020202020204" pitchFamily="34" charset="0"/>
                </a:rPr>
                <a:t>e.g. Tesla selling batteries for home use.</a:t>
              </a:r>
            </a:p>
          </p:txBody>
        </p:sp>
        <p:cxnSp>
          <p:nvCxnSpPr>
            <p:cNvPr id="10" name="Straight Arrow Connector 9">
              <a:extLst>
                <a:ext uri="{FF2B5EF4-FFF2-40B4-BE49-F238E27FC236}">
                  <a16:creationId xmlns:a16="http://schemas.microsoft.com/office/drawing/2014/main" id="{CF821112-66B9-4824-9327-97D901A55F42}"/>
                </a:ext>
              </a:extLst>
            </p:cNvPr>
            <p:cNvCxnSpPr/>
            <p:nvPr/>
          </p:nvCxnSpPr>
          <p:spPr>
            <a:xfrm>
              <a:off x="5003255" y="2205087"/>
              <a:ext cx="86375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7115" name="TextBox 10">
              <a:extLst>
                <a:ext uri="{FF2B5EF4-FFF2-40B4-BE49-F238E27FC236}">
                  <a16:creationId xmlns:a16="http://schemas.microsoft.com/office/drawing/2014/main" id="{E88FB8E1-7B0C-3040-A1BD-885F982C01F8}"/>
                </a:ext>
              </a:extLst>
            </p:cNvPr>
            <p:cNvSpPr txBox="1">
              <a:spLocks noChangeArrowheads="1"/>
            </p:cNvSpPr>
            <p:nvPr/>
          </p:nvSpPr>
          <p:spPr bwMode="auto">
            <a:xfrm>
              <a:off x="6156324" y="3213100"/>
              <a:ext cx="3647545" cy="114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5725">
                <a:spcBef>
                  <a:spcPct val="20000"/>
                </a:spcBef>
                <a:buClr>
                  <a:srgbClr val="007BA4"/>
                </a:buClr>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ClrTx/>
                <a:buFontTx/>
                <a:buNone/>
              </a:pPr>
              <a:r>
                <a:rPr lang="en-GB" altLang="en-US" sz="1800">
                  <a:latin typeface="Arial" panose="020B0604020202020204" pitchFamily="34" charset="0"/>
                </a:rPr>
                <a:t>Marketing and product improvement strategies </a:t>
              </a:r>
            </a:p>
            <a:p>
              <a:pPr eaLnBrk="1" hangingPunct="1">
                <a:spcBef>
                  <a:spcPct val="0"/>
                </a:spcBef>
                <a:buClrTx/>
                <a:buFontTx/>
                <a:buNone/>
              </a:pPr>
              <a:r>
                <a:rPr lang="en-GB" altLang="en-US" sz="1200">
                  <a:latin typeface="Arial" panose="020B0604020202020204" pitchFamily="34" charset="0"/>
                </a:rPr>
                <a:t>e.g. Developing a lower cost, volume car for Tesla.</a:t>
              </a:r>
            </a:p>
          </p:txBody>
        </p:sp>
        <p:cxnSp>
          <p:nvCxnSpPr>
            <p:cNvPr id="13" name="Straight Arrow Connector 12">
              <a:extLst>
                <a:ext uri="{FF2B5EF4-FFF2-40B4-BE49-F238E27FC236}">
                  <a16:creationId xmlns:a16="http://schemas.microsoft.com/office/drawing/2014/main" id="{8F070724-8CDF-4420-B895-F2214CE5D5E6}"/>
                </a:ext>
              </a:extLst>
            </p:cNvPr>
            <p:cNvCxnSpPr>
              <a:stCxn id="303108" idx="0"/>
            </p:cNvCxnSpPr>
            <p:nvPr/>
          </p:nvCxnSpPr>
          <p:spPr>
            <a:xfrm>
              <a:off x="5283439" y="3912757"/>
              <a:ext cx="908370" cy="214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7117" name="TextBox 14">
              <a:extLst>
                <a:ext uri="{FF2B5EF4-FFF2-40B4-BE49-F238E27FC236}">
                  <a16:creationId xmlns:a16="http://schemas.microsoft.com/office/drawing/2014/main" id="{D53520A7-57CC-654C-B87F-781BF88350AA}"/>
                </a:ext>
              </a:extLst>
            </p:cNvPr>
            <p:cNvSpPr txBox="1">
              <a:spLocks noChangeArrowheads="1"/>
            </p:cNvSpPr>
            <p:nvPr/>
          </p:nvSpPr>
          <p:spPr bwMode="auto">
            <a:xfrm>
              <a:off x="6587994" y="4309589"/>
              <a:ext cx="2376488" cy="1972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5725">
                <a:spcBef>
                  <a:spcPct val="20000"/>
                </a:spcBef>
                <a:buClr>
                  <a:srgbClr val="007BA4"/>
                </a:buClr>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ClrTx/>
                <a:buFontTx/>
                <a:buNone/>
              </a:pPr>
              <a:r>
                <a:rPr lang="en-GB" altLang="en-US" sz="1800" dirty="0">
                  <a:latin typeface="Arial" panose="020B0604020202020204" pitchFamily="34" charset="0"/>
                </a:rPr>
                <a:t>Tesla’s functional strategies are geared to meeting its investment</a:t>
              </a:r>
              <a:br>
                <a:rPr lang="en-GB" altLang="en-US" sz="1800" dirty="0">
                  <a:latin typeface="Arial" panose="020B0604020202020204" pitchFamily="34" charset="0"/>
                </a:rPr>
              </a:br>
              <a:r>
                <a:rPr lang="en-GB" altLang="en-US" sz="1800" dirty="0">
                  <a:latin typeface="Arial" panose="020B0604020202020204" pitchFamily="34" charset="0"/>
                </a:rPr>
                <a:t>needs and</a:t>
              </a:r>
              <a:br>
                <a:rPr lang="en-GB" altLang="en-US" sz="1800" dirty="0">
                  <a:latin typeface="Arial" panose="020B0604020202020204" pitchFamily="34" charset="0"/>
                </a:rPr>
              </a:br>
              <a:r>
                <a:rPr lang="en-GB" altLang="en-US" sz="1800" dirty="0">
                  <a:latin typeface="Arial" panose="020B0604020202020204" pitchFamily="34" charset="0"/>
                </a:rPr>
                <a:t>raising finance.</a:t>
              </a:r>
            </a:p>
          </p:txBody>
        </p:sp>
        <p:cxnSp>
          <p:nvCxnSpPr>
            <p:cNvPr id="17" name="Straight Arrow Connector 16">
              <a:extLst>
                <a:ext uri="{FF2B5EF4-FFF2-40B4-BE49-F238E27FC236}">
                  <a16:creationId xmlns:a16="http://schemas.microsoft.com/office/drawing/2014/main" id="{E90A2880-ACB9-432C-8C76-EC27D5FB8399}"/>
                </a:ext>
              </a:extLst>
            </p:cNvPr>
            <p:cNvCxnSpPr/>
            <p:nvPr/>
          </p:nvCxnSpPr>
          <p:spPr>
            <a:xfrm flipV="1">
              <a:off x="5867009" y="5295666"/>
              <a:ext cx="724554" cy="535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47108" name="Text Box 13">
            <a:extLst>
              <a:ext uri="{FF2B5EF4-FFF2-40B4-BE49-F238E27FC236}">
                <a16:creationId xmlns:a16="http://schemas.microsoft.com/office/drawing/2014/main" id="{C098FC1B-49A5-1247-BB9E-C41B43398395}"/>
              </a:ext>
            </a:extLst>
          </p:cNvPr>
          <p:cNvSpPr txBox="1">
            <a:spLocks noChangeArrowheads="1"/>
          </p:cNvSpPr>
          <p:nvPr/>
        </p:nvSpPr>
        <p:spPr bwMode="auto">
          <a:xfrm>
            <a:off x="0" y="5456033"/>
            <a:ext cx="5408613"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07BA4"/>
              </a:buClr>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ClrTx/>
              <a:buFontTx/>
              <a:buNone/>
            </a:pPr>
            <a:r>
              <a:rPr lang="en-US" altLang="en-US" sz="1200">
                <a:solidFill>
                  <a:srgbClr val="000000"/>
                </a:solidFill>
                <a:latin typeface="Arial" panose="020B0604020202020204" pitchFamily="34" charset="0"/>
                <a:ea typeface="Verdana" panose="020B0604030504040204" pitchFamily="34" charset="0"/>
                <a:cs typeface="Verdana" panose="020B0604030504040204" pitchFamily="34" charset="0"/>
              </a:rPr>
              <a:t>Copyright © 2020, 2017, 2014 Pearson Education, Inc. All Rights Reserved</a:t>
            </a:r>
            <a:endParaRPr lang="en-GB" altLang="en-US" sz="1200">
              <a:solidFill>
                <a:srgbClr val="000000"/>
              </a:solidFill>
              <a:latin typeface="Arial" panose="020B0604020202020204" pitchFamily="34" charset="0"/>
              <a:ea typeface="Verdana" panose="020B0604030504040204" pitchFamily="34" charset="0"/>
              <a:cs typeface="Verdana" panose="020B0604030504040204" pitchFamily="34" charset="0"/>
            </a:endParaRPr>
          </a:p>
        </p:txBody>
      </p:sp>
      <p:pic>
        <p:nvPicPr>
          <p:cNvPr id="47109" name="Picture 8" descr="Pearson Logo">
            <a:extLst>
              <a:ext uri="{FF2B5EF4-FFF2-40B4-BE49-F238E27FC236}">
                <a16:creationId xmlns:a16="http://schemas.microsoft.com/office/drawing/2014/main" id="{331D8516-AC12-334B-9522-58F671B196A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6376988"/>
            <a:ext cx="917575"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6">
            <a:extLst>
              <a:ext uri="{FF2B5EF4-FFF2-40B4-BE49-F238E27FC236}">
                <a16:creationId xmlns:a16="http://schemas.microsoft.com/office/drawing/2014/main" id="{7AA298E4-9009-4644-BEB4-DF3FD0E5CF5F}"/>
              </a:ext>
            </a:extLst>
          </p:cNvPr>
          <p:cNvSpPr>
            <a:spLocks noGrp="1"/>
          </p:cNvSpPr>
          <p:nvPr>
            <p:ph type="title"/>
          </p:nvPr>
        </p:nvSpPr>
        <p:spPr>
          <a:xfrm>
            <a:off x="457200" y="17463"/>
            <a:ext cx="8229600" cy="1143000"/>
          </a:xfrm>
        </p:spPr>
        <p:txBody>
          <a:bodyPr/>
          <a:lstStyle/>
          <a:p>
            <a:pPr eaLnBrk="1" hangingPunct="1"/>
            <a:r>
              <a:rPr lang="en-US" altLang="en-US" dirty="0"/>
              <a:t>Levels of strategy</a:t>
            </a:r>
          </a:p>
        </p:txBody>
      </p:sp>
      <p:sp>
        <p:nvSpPr>
          <p:cNvPr id="49155" name="Content Placeholder 2">
            <a:extLst>
              <a:ext uri="{FF2B5EF4-FFF2-40B4-BE49-F238E27FC236}">
                <a16:creationId xmlns:a16="http://schemas.microsoft.com/office/drawing/2014/main" id="{694763DC-8839-874A-A3AA-F23C16DD5E18}"/>
              </a:ext>
            </a:extLst>
          </p:cNvPr>
          <p:cNvSpPr>
            <a:spLocks noGrp="1"/>
          </p:cNvSpPr>
          <p:nvPr>
            <p:ph idx="1"/>
          </p:nvPr>
        </p:nvSpPr>
        <p:spPr>
          <a:xfrm>
            <a:off x="519113" y="1412875"/>
            <a:ext cx="8239125" cy="4608513"/>
          </a:xfrm>
        </p:spPr>
        <p:txBody>
          <a:bodyPr/>
          <a:lstStyle/>
          <a:p>
            <a:pPr eaLnBrk="1" hangingPunct="1">
              <a:lnSpc>
                <a:spcPct val="90000"/>
              </a:lnSpc>
            </a:pPr>
            <a:r>
              <a:rPr lang="en-GB" altLang="en-US" sz="2800" b="1" i="1">
                <a:latin typeface="Arial" panose="020B0604020202020204" pitchFamily="34" charset="0"/>
                <a:cs typeface="Arial" panose="020B0604020202020204" pitchFamily="34" charset="0"/>
              </a:rPr>
              <a:t>Corporate-level strategy </a:t>
            </a:r>
            <a:r>
              <a:rPr lang="en-GB" altLang="en-US" sz="2800">
                <a:latin typeface="Arial" panose="020B0604020202020204" pitchFamily="34" charset="0"/>
                <a:cs typeface="Arial" panose="020B0604020202020204" pitchFamily="34" charset="0"/>
              </a:rPr>
              <a:t>is concerned with the overall scope of an organisation and how value is added to the constituent business units.</a:t>
            </a:r>
          </a:p>
          <a:p>
            <a:pPr eaLnBrk="1" hangingPunct="1">
              <a:lnSpc>
                <a:spcPct val="90000"/>
              </a:lnSpc>
            </a:pPr>
            <a:r>
              <a:rPr lang="en-GB" altLang="en-US" sz="2800" b="1" i="1">
                <a:latin typeface="Arial" panose="020B0604020202020204" pitchFamily="34" charset="0"/>
                <a:cs typeface="Arial" panose="020B0604020202020204" pitchFamily="34" charset="0"/>
              </a:rPr>
              <a:t>Business-level strategy </a:t>
            </a:r>
            <a:r>
              <a:rPr lang="en-GB" altLang="en-US" sz="2800">
                <a:latin typeface="Arial" panose="020B0604020202020204" pitchFamily="34" charset="0"/>
                <a:cs typeface="Arial" panose="020B0604020202020204" pitchFamily="34" charset="0"/>
              </a:rPr>
              <a:t>is concerned with the way a business seeks to compete successfully in its particular market.</a:t>
            </a:r>
          </a:p>
          <a:p>
            <a:pPr eaLnBrk="1" hangingPunct="1">
              <a:lnSpc>
                <a:spcPct val="90000"/>
              </a:lnSpc>
            </a:pPr>
            <a:r>
              <a:rPr lang="en-GB" altLang="en-US" sz="2800" b="1" i="1">
                <a:latin typeface="Arial" panose="020B0604020202020204" pitchFamily="34" charset="0"/>
                <a:cs typeface="Arial" panose="020B0604020202020204" pitchFamily="34" charset="0"/>
              </a:rPr>
              <a:t>Functional strategy </a:t>
            </a:r>
            <a:r>
              <a:rPr lang="en-GB" altLang="en-US" sz="2800">
                <a:latin typeface="Arial" panose="020B0604020202020204" pitchFamily="34" charset="0"/>
                <a:cs typeface="Arial" panose="020B0604020202020204" pitchFamily="34" charset="0"/>
              </a:rPr>
              <a:t>is concerned with how different parts of the organisation deliver the strategy effectively in terms of managing resources, processes and people.</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a:extLst>
              <a:ext uri="{FF2B5EF4-FFF2-40B4-BE49-F238E27FC236}">
                <a16:creationId xmlns:a16="http://schemas.microsoft.com/office/drawing/2014/main" id="{F318D87E-9835-AC42-825E-40F2CEE52745}"/>
              </a:ext>
            </a:extLst>
          </p:cNvPr>
          <p:cNvSpPr>
            <a:spLocks noGrp="1"/>
          </p:cNvSpPr>
          <p:nvPr>
            <p:ph type="title"/>
          </p:nvPr>
        </p:nvSpPr>
        <p:spPr>
          <a:xfrm>
            <a:off x="457200" y="274638"/>
            <a:ext cx="8229600" cy="1143000"/>
          </a:xfrm>
        </p:spPr>
        <p:txBody>
          <a:bodyPr anchor="ctr">
            <a:normAutofit/>
          </a:bodyPr>
          <a:lstStyle/>
          <a:p>
            <a:pPr eaLnBrk="1" hangingPunct="1"/>
            <a:r>
              <a:rPr lang="en-GB" altLang="en-US" sz="4100"/>
              <a:t>The Exploring Strategy framework</a:t>
            </a:r>
          </a:p>
        </p:txBody>
      </p:sp>
      <p:sp>
        <p:nvSpPr>
          <p:cNvPr id="52227" name="Content Placeholder 2">
            <a:extLst>
              <a:ext uri="{FF2B5EF4-FFF2-40B4-BE49-F238E27FC236}">
                <a16:creationId xmlns:a16="http://schemas.microsoft.com/office/drawing/2014/main" id="{A0F311A3-E22A-4425-97D2-ACF60D67D149}"/>
              </a:ext>
            </a:extLst>
          </p:cNvPr>
          <p:cNvSpPr>
            <a:spLocks noGrp="1"/>
          </p:cNvSpPr>
          <p:nvPr>
            <p:ph sz="half" idx="1"/>
          </p:nvPr>
        </p:nvSpPr>
        <p:spPr>
          <a:xfrm>
            <a:off x="457200" y="1600201"/>
            <a:ext cx="4038600" cy="3989040"/>
          </a:xfrm>
        </p:spPr>
        <p:txBody>
          <a:bodyPr>
            <a:normAutofit/>
          </a:bodyPr>
          <a:lstStyle/>
          <a:p>
            <a:pPr marL="0" indent="0" eaLnBrk="1" hangingPunct="1">
              <a:lnSpc>
                <a:spcPct val="90000"/>
              </a:lnSpc>
              <a:buFont typeface="Arial" panose="020B0604020202020204" pitchFamily="34" charset="0"/>
              <a:buNone/>
              <a:defRPr/>
            </a:pPr>
            <a:r>
              <a:rPr lang="en-US" altLang="en-US"/>
              <a:t>The Exploring Strategy Framework includes understanding</a:t>
            </a:r>
            <a:r>
              <a:rPr lang="en-US" altLang="en-US" i="1"/>
              <a:t> </a:t>
            </a:r>
          </a:p>
          <a:p>
            <a:pPr eaLnBrk="1" hangingPunct="1">
              <a:lnSpc>
                <a:spcPct val="90000"/>
              </a:lnSpc>
              <a:buFont typeface="Arial" panose="020B0604020202020204" pitchFamily="34" charset="0"/>
              <a:buChar char="−"/>
              <a:defRPr/>
            </a:pPr>
            <a:r>
              <a:rPr lang="en-US" altLang="en-US"/>
              <a:t>the</a:t>
            </a:r>
            <a:r>
              <a:rPr lang="en-US" altLang="en-US" b="1" i="1"/>
              <a:t> strategic position</a:t>
            </a:r>
            <a:r>
              <a:rPr lang="en-US" altLang="en-US" b="1"/>
              <a:t> </a:t>
            </a:r>
            <a:r>
              <a:rPr lang="en-US" altLang="en-US"/>
              <a:t>of an </a:t>
            </a:r>
            <a:r>
              <a:rPr lang="en-GB" altLang="en-US"/>
              <a:t>organisation</a:t>
            </a:r>
            <a:r>
              <a:rPr lang="en-US" altLang="en-US"/>
              <a:t>; </a:t>
            </a:r>
          </a:p>
          <a:p>
            <a:pPr eaLnBrk="1" hangingPunct="1">
              <a:lnSpc>
                <a:spcPct val="90000"/>
              </a:lnSpc>
              <a:buFont typeface="Arial" panose="020B0604020202020204" pitchFamily="34" charset="0"/>
              <a:buChar char="−"/>
              <a:defRPr/>
            </a:pPr>
            <a:r>
              <a:rPr lang="en-US" altLang="en-US"/>
              <a:t>assessing </a:t>
            </a:r>
            <a:r>
              <a:rPr lang="en-US" altLang="en-US" b="1" i="1"/>
              <a:t>strategic choices</a:t>
            </a:r>
            <a:r>
              <a:rPr lang="en-US" altLang="en-US" b="1"/>
              <a:t> </a:t>
            </a:r>
            <a:r>
              <a:rPr lang="en-US" altLang="en-US"/>
              <a:t>for the future;</a:t>
            </a:r>
          </a:p>
          <a:p>
            <a:pPr eaLnBrk="1" hangingPunct="1">
              <a:lnSpc>
                <a:spcPct val="90000"/>
              </a:lnSpc>
              <a:buFont typeface="Arial" panose="020B0604020202020204" pitchFamily="34" charset="0"/>
              <a:buChar char="−"/>
              <a:defRPr/>
            </a:pPr>
            <a:r>
              <a:rPr lang="en-US" altLang="en-US"/>
              <a:t>managing </a:t>
            </a:r>
            <a:r>
              <a:rPr lang="en-US" altLang="en-US" b="1" i="1"/>
              <a:t>strategy in action</a:t>
            </a:r>
            <a:r>
              <a:rPr lang="en-US" altLang="en-US"/>
              <a:t>. </a:t>
            </a:r>
            <a:endParaRPr lang="en-GB" altLang="en-US"/>
          </a:p>
        </p:txBody>
      </p:sp>
      <p:pic>
        <p:nvPicPr>
          <p:cNvPr id="4" name="Picture 3">
            <a:extLst>
              <a:ext uri="{FF2B5EF4-FFF2-40B4-BE49-F238E27FC236}">
                <a16:creationId xmlns:a16="http://schemas.microsoft.com/office/drawing/2014/main" id="{6AFCF586-DB8A-9042-82BB-88D8DFE97E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4648200" y="1711724"/>
            <a:ext cx="4038600" cy="376599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a:extLst>
              <a:ext uri="{FF2B5EF4-FFF2-40B4-BE49-F238E27FC236}">
                <a16:creationId xmlns:a16="http://schemas.microsoft.com/office/drawing/2014/main" id="{0DCF4B07-AAF4-7A48-B270-226B5E296B68}"/>
              </a:ext>
            </a:extLst>
          </p:cNvPr>
          <p:cNvSpPr>
            <a:spLocks noGrp="1"/>
          </p:cNvSpPr>
          <p:nvPr>
            <p:ph type="title"/>
          </p:nvPr>
        </p:nvSpPr>
        <p:spPr>
          <a:xfrm>
            <a:off x="457200" y="125759"/>
            <a:ext cx="8229600" cy="1143000"/>
          </a:xfrm>
        </p:spPr>
        <p:txBody>
          <a:bodyPr anchor="ctr">
            <a:normAutofit/>
          </a:bodyPr>
          <a:lstStyle/>
          <a:p>
            <a:pPr eaLnBrk="1" hangingPunct="1"/>
            <a:r>
              <a:rPr lang="en-GB" altLang="en-US" dirty="0"/>
              <a:t>Strategic position</a:t>
            </a:r>
          </a:p>
        </p:txBody>
      </p:sp>
      <p:sp>
        <p:nvSpPr>
          <p:cNvPr id="55299" name="Content Placeholder 2">
            <a:extLst>
              <a:ext uri="{FF2B5EF4-FFF2-40B4-BE49-F238E27FC236}">
                <a16:creationId xmlns:a16="http://schemas.microsoft.com/office/drawing/2014/main" id="{C441D28A-B9A5-FD41-B267-B63354535978}"/>
              </a:ext>
            </a:extLst>
          </p:cNvPr>
          <p:cNvSpPr>
            <a:spLocks noGrp="1"/>
          </p:cNvSpPr>
          <p:nvPr>
            <p:ph sz="half" idx="1"/>
          </p:nvPr>
        </p:nvSpPr>
        <p:spPr>
          <a:xfrm>
            <a:off x="457200" y="1215342"/>
            <a:ext cx="4846600" cy="4373899"/>
          </a:xfrm>
        </p:spPr>
        <p:txBody>
          <a:bodyPr>
            <a:normAutofit lnSpcReduction="10000"/>
          </a:bodyPr>
          <a:lstStyle/>
          <a:p>
            <a:pPr marL="0" indent="0" eaLnBrk="1" hangingPunct="1">
              <a:lnSpc>
                <a:spcPct val="90000"/>
              </a:lnSpc>
              <a:buFont typeface="Arial" panose="020B0604020202020204" pitchFamily="34" charset="0"/>
              <a:buNone/>
            </a:pPr>
            <a:r>
              <a:rPr lang="en-US" altLang="en-US" sz="1600" dirty="0"/>
              <a:t>The </a:t>
            </a:r>
            <a:r>
              <a:rPr lang="en-US" altLang="en-US" sz="1600" b="1" i="1" dirty="0"/>
              <a:t>strategic position</a:t>
            </a:r>
            <a:r>
              <a:rPr lang="en-US" altLang="en-US" sz="1600" dirty="0"/>
              <a:t> is concerned with the impact on strategy of the </a:t>
            </a:r>
            <a:r>
              <a:rPr lang="en-US" altLang="en-US" sz="1600" b="1" i="1" dirty="0"/>
              <a:t>macro-environment, the industry environment,</a:t>
            </a:r>
            <a:r>
              <a:rPr lang="en-US" altLang="en-US" sz="1600" dirty="0"/>
              <a:t> the </a:t>
            </a:r>
            <a:r>
              <a:rPr lang="en-US" altLang="en-US" sz="1600" dirty="0" err="1"/>
              <a:t>organisation’s</a:t>
            </a:r>
            <a:r>
              <a:rPr lang="en-US" altLang="en-US" sz="1600" dirty="0"/>
              <a:t> </a:t>
            </a:r>
            <a:r>
              <a:rPr lang="en-US" altLang="en-US" sz="1600" b="1" i="1" dirty="0"/>
              <a:t>strategic capability</a:t>
            </a:r>
            <a:r>
              <a:rPr lang="en-US" altLang="en-US" sz="1600" dirty="0"/>
              <a:t> (resources and competences), the </a:t>
            </a:r>
            <a:r>
              <a:rPr lang="en-US" altLang="en-US" sz="1600" dirty="0" err="1"/>
              <a:t>organisation’s</a:t>
            </a:r>
            <a:r>
              <a:rPr lang="en-US" altLang="en-US" sz="1600" dirty="0"/>
              <a:t> </a:t>
            </a:r>
            <a:r>
              <a:rPr lang="en-US" altLang="en-US" sz="1600" b="1" i="1" dirty="0"/>
              <a:t>stakeholders </a:t>
            </a:r>
            <a:r>
              <a:rPr lang="en-US" altLang="en-US" sz="1600" dirty="0"/>
              <a:t>and the </a:t>
            </a:r>
            <a:r>
              <a:rPr lang="en-US" altLang="en-US" sz="1600" dirty="0" err="1"/>
              <a:t>organisation’s</a:t>
            </a:r>
            <a:r>
              <a:rPr lang="en-US" altLang="en-US" sz="1600" dirty="0"/>
              <a:t> </a:t>
            </a:r>
            <a:r>
              <a:rPr lang="en-US" altLang="en-US" sz="1600" b="1" i="1" dirty="0"/>
              <a:t>culture</a:t>
            </a:r>
            <a:r>
              <a:rPr lang="en-US" altLang="en-US" sz="1600" dirty="0"/>
              <a:t>.</a:t>
            </a:r>
          </a:p>
          <a:p>
            <a:pPr marL="0" indent="0" eaLnBrk="1" hangingPunct="1">
              <a:lnSpc>
                <a:spcPct val="90000"/>
              </a:lnSpc>
              <a:buFont typeface="Arial" panose="020B0604020202020204" pitchFamily="34" charset="0"/>
              <a:buNone/>
            </a:pPr>
            <a:endParaRPr lang="en-US" altLang="en-US" sz="1600" b="1" i="1" dirty="0"/>
          </a:p>
          <a:p>
            <a:pPr marL="311150" indent="-311150">
              <a:lnSpc>
                <a:spcPct val="90000"/>
              </a:lnSpc>
              <a:buNone/>
              <a:tabLst>
                <a:tab pos="84138" algn="l"/>
              </a:tabLst>
              <a:defRPr/>
            </a:pPr>
            <a:r>
              <a:rPr lang="en-GB" altLang="en-US" sz="1600" dirty="0"/>
              <a:t>Fundamental questions for Strategic position:</a:t>
            </a:r>
          </a:p>
          <a:p>
            <a:pPr marL="311150" indent="-311150">
              <a:lnSpc>
                <a:spcPct val="90000"/>
              </a:lnSpc>
              <a:buNone/>
              <a:tabLst>
                <a:tab pos="84138" algn="l"/>
              </a:tabLst>
              <a:defRPr/>
            </a:pPr>
            <a:endParaRPr lang="en-GB" altLang="en-US" sz="1600" dirty="0"/>
          </a:p>
          <a:p>
            <a:pPr marL="352425" indent="-352425">
              <a:lnSpc>
                <a:spcPct val="90000"/>
              </a:lnSpc>
              <a:buNone/>
              <a:tabLst>
                <a:tab pos="84138" algn="l"/>
              </a:tabLst>
              <a:defRPr/>
            </a:pPr>
            <a:r>
              <a:rPr lang="en-GB" altLang="en-US" sz="1600" dirty="0"/>
              <a:t>• 	</a:t>
            </a:r>
            <a:r>
              <a:rPr lang="en-US" altLang="en-US" sz="1600" dirty="0"/>
              <a:t>What are the macro-environmental </a:t>
            </a:r>
            <a:r>
              <a:rPr lang="en-US" altLang="en-US" sz="1600" b="1" i="1" dirty="0"/>
              <a:t>opportunities 	and threats</a:t>
            </a:r>
            <a:r>
              <a:rPr lang="en-US" altLang="en-US" sz="1600" dirty="0"/>
              <a:t>?</a:t>
            </a:r>
          </a:p>
          <a:p>
            <a:pPr marL="352425" indent="-352425">
              <a:lnSpc>
                <a:spcPct val="90000"/>
              </a:lnSpc>
              <a:buNone/>
              <a:tabLst>
                <a:tab pos="84138" algn="l"/>
              </a:tabLst>
              <a:defRPr/>
            </a:pPr>
            <a:r>
              <a:rPr lang="en-US" altLang="en-US" sz="1600" dirty="0"/>
              <a:t>•	How can the </a:t>
            </a:r>
            <a:r>
              <a:rPr lang="en-US" altLang="en-US" sz="1600" dirty="0" err="1"/>
              <a:t>organisation</a:t>
            </a:r>
            <a:r>
              <a:rPr lang="en-US" altLang="en-US" sz="1600" dirty="0"/>
              <a:t> manage </a:t>
            </a:r>
            <a:r>
              <a:rPr lang="en-US" altLang="en-US" sz="1600" b="1" i="1" dirty="0"/>
              <a:t>industry forces</a:t>
            </a:r>
            <a:r>
              <a:rPr lang="en-US" altLang="en-US" sz="1600" dirty="0"/>
              <a:t>?</a:t>
            </a:r>
          </a:p>
          <a:p>
            <a:pPr marL="352425" indent="-352425">
              <a:lnSpc>
                <a:spcPct val="90000"/>
              </a:lnSpc>
              <a:buNone/>
              <a:tabLst>
                <a:tab pos="84138" algn="l"/>
              </a:tabLst>
              <a:defRPr/>
            </a:pPr>
            <a:r>
              <a:rPr lang="en-US" altLang="en-US" sz="1600" dirty="0"/>
              <a:t>•	What </a:t>
            </a:r>
            <a:r>
              <a:rPr lang="en-US" altLang="en-US" sz="1600" b="1" i="1" dirty="0"/>
              <a:t>resources and capabilities</a:t>
            </a:r>
            <a:r>
              <a:rPr lang="en-US" altLang="en-US" sz="1600" dirty="0"/>
              <a:t> support</a:t>
            </a:r>
            <a:br>
              <a:rPr lang="en-US" altLang="en-US" sz="1600" dirty="0"/>
            </a:br>
            <a:r>
              <a:rPr lang="en-US" altLang="en-US" sz="1600" dirty="0"/>
              <a:t>the strategy?</a:t>
            </a:r>
          </a:p>
          <a:p>
            <a:pPr marL="352425" indent="-352425">
              <a:lnSpc>
                <a:spcPct val="90000"/>
              </a:lnSpc>
              <a:buNone/>
              <a:tabLst>
                <a:tab pos="84138" algn="l"/>
              </a:tabLst>
              <a:defRPr/>
            </a:pPr>
            <a:r>
              <a:rPr lang="en-US" altLang="en-US" sz="1600" dirty="0"/>
              <a:t>•	How are </a:t>
            </a:r>
            <a:r>
              <a:rPr lang="en-US" altLang="en-US" sz="1600" b="1" i="1" dirty="0"/>
              <a:t>stakeholders</a:t>
            </a:r>
            <a:r>
              <a:rPr lang="en-US" altLang="en-US" sz="1600" dirty="0"/>
              <a:t> aligned to the </a:t>
            </a:r>
            <a:r>
              <a:rPr lang="en-US" altLang="en-US" sz="1600" dirty="0" err="1"/>
              <a:t>organisational</a:t>
            </a:r>
            <a:r>
              <a:rPr lang="en-US" altLang="en-US" sz="1600" dirty="0"/>
              <a:t> purpose?</a:t>
            </a:r>
          </a:p>
          <a:p>
            <a:pPr marL="352425" indent="-352425">
              <a:lnSpc>
                <a:spcPct val="90000"/>
              </a:lnSpc>
              <a:buNone/>
              <a:tabLst>
                <a:tab pos="84138" algn="l"/>
              </a:tabLst>
              <a:defRPr/>
            </a:pPr>
            <a:r>
              <a:rPr lang="en-US" altLang="en-US" sz="1600" dirty="0"/>
              <a:t>•	How does </a:t>
            </a:r>
            <a:r>
              <a:rPr lang="en-US" altLang="en-US" sz="1600" b="1" i="1" dirty="0"/>
              <a:t>history</a:t>
            </a:r>
            <a:r>
              <a:rPr lang="en-US" altLang="en-US" sz="1600" dirty="0"/>
              <a:t> and </a:t>
            </a:r>
            <a:r>
              <a:rPr lang="en-US" altLang="en-US" sz="1600" b="1" i="1" dirty="0"/>
              <a:t>culture</a:t>
            </a:r>
            <a:r>
              <a:rPr lang="en-US" altLang="en-US" sz="1600" dirty="0"/>
              <a:t> fit the strategy?</a:t>
            </a:r>
          </a:p>
          <a:p>
            <a:pPr marL="0" indent="0" eaLnBrk="1" hangingPunct="1">
              <a:lnSpc>
                <a:spcPct val="90000"/>
              </a:lnSpc>
              <a:buFont typeface="Arial" panose="020B0604020202020204" pitchFamily="34" charset="0"/>
              <a:buNone/>
            </a:pPr>
            <a:endParaRPr lang="en-GB" altLang="en-US" sz="1300" b="1" i="1" dirty="0"/>
          </a:p>
        </p:txBody>
      </p:sp>
      <p:pic>
        <p:nvPicPr>
          <p:cNvPr id="4" name="Picture 1">
            <a:extLst>
              <a:ext uri="{FF2B5EF4-FFF2-40B4-BE49-F238E27FC236}">
                <a16:creationId xmlns:a16="http://schemas.microsoft.com/office/drawing/2014/main" id="{DF6A815E-0773-1F4D-B06B-9C6255F6F2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552656" y="1417638"/>
            <a:ext cx="3383000" cy="33830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a:extLst>
              <a:ext uri="{FF2B5EF4-FFF2-40B4-BE49-F238E27FC236}">
                <a16:creationId xmlns:a16="http://schemas.microsoft.com/office/drawing/2014/main" id="{AEDFEDE6-C1C8-6D42-A0C2-3EB7E3E26746}"/>
              </a:ext>
            </a:extLst>
          </p:cNvPr>
          <p:cNvSpPr>
            <a:spLocks noGrp="1"/>
          </p:cNvSpPr>
          <p:nvPr>
            <p:ph type="title"/>
          </p:nvPr>
        </p:nvSpPr>
        <p:spPr>
          <a:xfrm>
            <a:off x="457200" y="471488"/>
            <a:ext cx="8229600" cy="747712"/>
          </a:xfrm>
        </p:spPr>
        <p:txBody>
          <a:bodyPr anchor="ctr">
            <a:normAutofit/>
          </a:bodyPr>
          <a:lstStyle/>
          <a:p>
            <a:pPr eaLnBrk="1" hangingPunct="1">
              <a:lnSpc>
                <a:spcPct val="90000"/>
              </a:lnSpc>
            </a:pPr>
            <a:r>
              <a:rPr lang="en-GB" altLang="en-US" dirty="0"/>
              <a:t>Strategic choices</a:t>
            </a:r>
          </a:p>
        </p:txBody>
      </p:sp>
      <p:sp>
        <p:nvSpPr>
          <p:cNvPr id="61443" name="Content Placeholder 2">
            <a:extLst>
              <a:ext uri="{FF2B5EF4-FFF2-40B4-BE49-F238E27FC236}">
                <a16:creationId xmlns:a16="http://schemas.microsoft.com/office/drawing/2014/main" id="{24BACAAC-D881-F642-B221-B7517A6660E2}"/>
              </a:ext>
            </a:extLst>
          </p:cNvPr>
          <p:cNvSpPr>
            <a:spLocks noGrp="1"/>
          </p:cNvSpPr>
          <p:nvPr>
            <p:ph type="body" sz="half" idx="1"/>
          </p:nvPr>
        </p:nvSpPr>
        <p:spPr>
          <a:xfrm>
            <a:off x="457199" y="1134320"/>
            <a:ext cx="4304371" cy="4991844"/>
          </a:xfrm>
        </p:spPr>
        <p:txBody>
          <a:bodyPr>
            <a:normAutofit/>
          </a:bodyPr>
          <a:lstStyle/>
          <a:p>
            <a:pPr marL="0" indent="0" eaLnBrk="1" hangingPunct="1">
              <a:lnSpc>
                <a:spcPct val="90000"/>
              </a:lnSpc>
              <a:buFont typeface="Arial" panose="020B0604020202020204" pitchFamily="34" charset="0"/>
              <a:buNone/>
            </a:pPr>
            <a:r>
              <a:rPr lang="en-GB" altLang="en-US" sz="1600" b="1" i="1" dirty="0"/>
              <a:t>Strategic choices </a:t>
            </a:r>
            <a:r>
              <a:rPr lang="en-GB" altLang="en-US" sz="1600" dirty="0"/>
              <a:t>involve the options for strategy in terms of both the</a:t>
            </a:r>
            <a:r>
              <a:rPr lang="en-GB" altLang="en-US" sz="1600" b="1" dirty="0"/>
              <a:t> </a:t>
            </a:r>
            <a:r>
              <a:rPr lang="en-GB" altLang="en-US" sz="1600" b="1" i="1" dirty="0"/>
              <a:t>directions </a:t>
            </a:r>
            <a:r>
              <a:rPr lang="en-GB" altLang="en-US" sz="1600" dirty="0"/>
              <a:t>in</a:t>
            </a:r>
            <a:r>
              <a:rPr lang="en-GB" altLang="en-US" sz="1600" b="1" dirty="0"/>
              <a:t> </a:t>
            </a:r>
            <a:r>
              <a:rPr lang="en-GB" altLang="en-US" sz="1600" dirty="0"/>
              <a:t>which strategy might move and the </a:t>
            </a:r>
            <a:r>
              <a:rPr lang="en-GB" altLang="en-US" sz="1600" b="1" i="1" dirty="0"/>
              <a:t>methods </a:t>
            </a:r>
            <a:r>
              <a:rPr lang="en-GB" altLang="en-US" sz="1600" dirty="0"/>
              <a:t>by which strategy might be pursued.</a:t>
            </a:r>
          </a:p>
          <a:p>
            <a:pPr marL="282575" indent="-282575">
              <a:lnSpc>
                <a:spcPct val="90000"/>
              </a:lnSpc>
              <a:buNone/>
              <a:defRPr/>
            </a:pPr>
            <a:r>
              <a:rPr lang="en-GB" sz="1600" dirty="0"/>
              <a:t>Fundamental questions for Strategic choice:</a:t>
            </a:r>
          </a:p>
          <a:p>
            <a:pPr marL="282575" indent="-282575">
              <a:lnSpc>
                <a:spcPct val="90000"/>
              </a:lnSpc>
              <a:buNone/>
              <a:defRPr/>
            </a:pPr>
            <a:endParaRPr lang="en-GB" sz="1600" b="1" i="1" dirty="0"/>
          </a:p>
          <a:p>
            <a:pPr marL="352425" indent="-352425">
              <a:lnSpc>
                <a:spcPct val="90000"/>
              </a:lnSpc>
              <a:defRPr/>
            </a:pPr>
            <a:r>
              <a:rPr lang="en-GB" sz="1600" dirty="0"/>
              <a:t>How should individual business units </a:t>
            </a:r>
            <a:r>
              <a:rPr lang="en-GB" sz="1600" b="1" i="1" dirty="0"/>
              <a:t>compete</a:t>
            </a:r>
            <a:r>
              <a:rPr lang="en-GB" sz="1600" b="1" dirty="0"/>
              <a:t>?</a:t>
            </a:r>
          </a:p>
          <a:p>
            <a:pPr marL="352425" indent="-352425">
              <a:lnSpc>
                <a:spcPct val="90000"/>
              </a:lnSpc>
              <a:defRPr/>
            </a:pPr>
            <a:r>
              <a:rPr lang="en-GB" sz="1600" dirty="0"/>
              <a:t>Which businesses to include in the </a:t>
            </a:r>
            <a:r>
              <a:rPr lang="en-GB" sz="1600" b="1" i="1" dirty="0"/>
              <a:t>portfolio</a:t>
            </a:r>
            <a:r>
              <a:rPr lang="en-GB" sz="1600" b="1" dirty="0"/>
              <a:t>?</a:t>
            </a:r>
          </a:p>
          <a:p>
            <a:pPr marL="352425" indent="-352425">
              <a:lnSpc>
                <a:spcPct val="90000"/>
              </a:lnSpc>
              <a:defRPr/>
            </a:pPr>
            <a:r>
              <a:rPr lang="en-GB" sz="1600" dirty="0"/>
              <a:t>Where should the organisation </a:t>
            </a:r>
            <a:r>
              <a:rPr lang="en-GB" sz="1600" b="1" i="1" dirty="0"/>
              <a:t>compete</a:t>
            </a:r>
          </a:p>
          <a:p>
            <a:pPr marL="352425" indent="-352425">
              <a:lnSpc>
                <a:spcPct val="90000"/>
              </a:lnSpc>
              <a:buNone/>
              <a:defRPr/>
            </a:pPr>
            <a:r>
              <a:rPr lang="en-GB" sz="1600" b="1" i="1" dirty="0"/>
              <a:t>	internationally</a:t>
            </a:r>
            <a:r>
              <a:rPr lang="en-GB" sz="1600" b="1" dirty="0"/>
              <a:t>?</a:t>
            </a:r>
          </a:p>
          <a:p>
            <a:pPr marL="352425" indent="-352425">
              <a:lnSpc>
                <a:spcPct val="90000"/>
              </a:lnSpc>
              <a:defRPr/>
            </a:pPr>
            <a:r>
              <a:rPr lang="en-GB" sz="1600" dirty="0"/>
              <a:t>Is the organisation </a:t>
            </a:r>
            <a:r>
              <a:rPr lang="en-GB" sz="1600" b="1" i="1" dirty="0"/>
              <a:t>innovating</a:t>
            </a:r>
            <a:r>
              <a:rPr lang="en-GB" sz="1600" b="1" dirty="0"/>
              <a:t> </a:t>
            </a:r>
            <a:r>
              <a:rPr lang="en-GB" sz="1600" dirty="0"/>
              <a:t>appropriately?</a:t>
            </a:r>
          </a:p>
          <a:p>
            <a:pPr marL="352425" indent="-352425">
              <a:lnSpc>
                <a:spcPct val="90000"/>
              </a:lnSpc>
              <a:defRPr/>
            </a:pPr>
            <a:r>
              <a:rPr lang="en-GB" sz="1600" dirty="0"/>
              <a:t>Should the organisation </a:t>
            </a:r>
            <a:r>
              <a:rPr lang="en-GB" sz="1600" b="1" i="1" dirty="0"/>
              <a:t>buy</a:t>
            </a:r>
            <a:r>
              <a:rPr lang="en-GB" sz="1600" b="1" dirty="0"/>
              <a:t> </a:t>
            </a:r>
            <a:r>
              <a:rPr lang="en-GB" sz="1600" dirty="0"/>
              <a:t>other</a:t>
            </a:r>
            <a:br>
              <a:rPr lang="en-GB" sz="1600" dirty="0"/>
            </a:br>
            <a:r>
              <a:rPr lang="en-GB" sz="1600" dirty="0"/>
              <a:t>companies, form </a:t>
            </a:r>
            <a:r>
              <a:rPr lang="en-GB" sz="1600" b="1" i="1" dirty="0"/>
              <a:t>alliances </a:t>
            </a:r>
            <a:r>
              <a:rPr lang="en-GB" sz="1600" b="1" dirty="0"/>
              <a:t>or </a:t>
            </a:r>
            <a:r>
              <a:rPr lang="en-GB" sz="1600" b="1" i="1" dirty="0"/>
              <a:t>go it alone</a:t>
            </a:r>
            <a:r>
              <a:rPr lang="en-GB" sz="1600" b="1" dirty="0"/>
              <a:t>?</a:t>
            </a:r>
          </a:p>
          <a:p>
            <a:pPr marL="0" indent="0" eaLnBrk="1" hangingPunct="1">
              <a:lnSpc>
                <a:spcPct val="90000"/>
              </a:lnSpc>
              <a:buFont typeface="Arial" panose="020B0604020202020204" pitchFamily="34" charset="0"/>
              <a:buNone/>
            </a:pPr>
            <a:endParaRPr lang="en-GB" altLang="en-US" sz="1500" dirty="0"/>
          </a:p>
        </p:txBody>
      </p:sp>
      <p:pic>
        <p:nvPicPr>
          <p:cNvPr id="4" name="Picture 1">
            <a:extLst>
              <a:ext uri="{FF2B5EF4-FFF2-40B4-BE49-F238E27FC236}">
                <a16:creationId xmlns:a16="http://schemas.microsoft.com/office/drawing/2014/main" id="{A8D9A80E-9FF5-604F-A20F-ED9082D4F4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040477" y="1359703"/>
            <a:ext cx="3842461" cy="384852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a:extLst>
              <a:ext uri="{FF2B5EF4-FFF2-40B4-BE49-F238E27FC236}">
                <a16:creationId xmlns:a16="http://schemas.microsoft.com/office/drawing/2014/main" id="{8C2BE197-0B8E-0143-86BF-A1477A7CDDC1}"/>
              </a:ext>
            </a:extLst>
          </p:cNvPr>
          <p:cNvSpPr>
            <a:spLocks noGrp="1"/>
          </p:cNvSpPr>
          <p:nvPr>
            <p:ph type="title"/>
          </p:nvPr>
        </p:nvSpPr>
        <p:spPr>
          <a:xfrm>
            <a:off x="457200" y="274638"/>
            <a:ext cx="8229600" cy="1143000"/>
          </a:xfrm>
        </p:spPr>
        <p:txBody>
          <a:bodyPr anchor="ctr">
            <a:normAutofit/>
          </a:bodyPr>
          <a:lstStyle/>
          <a:p>
            <a:pPr eaLnBrk="1" hangingPunct="1"/>
            <a:r>
              <a:rPr lang="en-GB" altLang="en-US" dirty="0"/>
              <a:t>Strategy in action</a:t>
            </a:r>
          </a:p>
        </p:txBody>
      </p:sp>
      <p:sp>
        <p:nvSpPr>
          <p:cNvPr id="67587" name="Content Placeholder 2">
            <a:extLst>
              <a:ext uri="{FF2B5EF4-FFF2-40B4-BE49-F238E27FC236}">
                <a16:creationId xmlns:a16="http://schemas.microsoft.com/office/drawing/2014/main" id="{7C50DA30-39C8-384E-925D-98F0D30CEB00}"/>
              </a:ext>
            </a:extLst>
          </p:cNvPr>
          <p:cNvSpPr>
            <a:spLocks noGrp="1"/>
          </p:cNvSpPr>
          <p:nvPr>
            <p:ph sz="half" idx="1"/>
          </p:nvPr>
        </p:nvSpPr>
        <p:spPr>
          <a:xfrm>
            <a:off x="457200" y="1600201"/>
            <a:ext cx="4594302" cy="3989040"/>
          </a:xfrm>
        </p:spPr>
        <p:txBody>
          <a:bodyPr>
            <a:normAutofit fontScale="55000" lnSpcReduction="20000"/>
          </a:bodyPr>
          <a:lstStyle/>
          <a:p>
            <a:pPr marL="0" indent="0" eaLnBrk="1" hangingPunct="1">
              <a:buFont typeface="Arial" panose="020B0604020202020204" pitchFamily="34" charset="0"/>
              <a:buNone/>
            </a:pPr>
            <a:r>
              <a:rPr lang="en-GB" altLang="en-US" sz="2900" b="1" i="1" dirty="0"/>
              <a:t>Strategy in action </a:t>
            </a:r>
            <a:r>
              <a:rPr lang="en-GB" altLang="en-US" sz="2900" b="1" dirty="0"/>
              <a:t>is about how strategies are </a:t>
            </a:r>
            <a:r>
              <a:rPr lang="en-GB" altLang="en-US" sz="2900" b="1" i="1" dirty="0"/>
              <a:t>formed</a:t>
            </a:r>
            <a:r>
              <a:rPr lang="en-GB" altLang="en-US" sz="2900" b="1" dirty="0"/>
              <a:t> and how they are </a:t>
            </a:r>
            <a:r>
              <a:rPr lang="en-GB" altLang="en-US" sz="2900" b="1" i="1" dirty="0"/>
              <a:t>implemented</a:t>
            </a:r>
            <a:r>
              <a:rPr lang="en-GB" altLang="en-US" sz="2900" b="1" dirty="0"/>
              <a:t>.</a:t>
            </a:r>
            <a:endParaRPr lang="en-GB" altLang="en-US" sz="2900" b="1" i="1" dirty="0"/>
          </a:p>
          <a:p>
            <a:pPr marL="0" indent="0" eaLnBrk="1" hangingPunct="1">
              <a:buFont typeface="Arial" panose="020B0604020202020204" pitchFamily="34" charset="0"/>
              <a:buNone/>
            </a:pPr>
            <a:r>
              <a:rPr lang="en-GB" altLang="en-US" sz="2900" b="1" dirty="0"/>
              <a:t>	</a:t>
            </a:r>
          </a:p>
          <a:p>
            <a:pPr marL="282575" indent="-282575">
              <a:lnSpc>
                <a:spcPct val="90000"/>
              </a:lnSpc>
              <a:buNone/>
              <a:defRPr/>
            </a:pPr>
            <a:r>
              <a:rPr lang="en-GB" altLang="en-US" sz="2900" dirty="0"/>
              <a:t>The emphasis is on the practicalities of managing.</a:t>
            </a:r>
            <a:r>
              <a:rPr lang="en-GB" sz="2900" dirty="0">
                <a:cs typeface="Arial" panose="020B0604020202020204" pitchFamily="34" charset="0"/>
              </a:rPr>
              <a:t> Fundamental questions for Strategy in action:</a:t>
            </a:r>
          </a:p>
          <a:p>
            <a:pPr marL="282575" indent="-282575">
              <a:lnSpc>
                <a:spcPct val="90000"/>
              </a:lnSpc>
              <a:buNone/>
              <a:defRPr/>
            </a:pPr>
            <a:endParaRPr lang="en-GB" sz="2900" b="1" i="1" dirty="0">
              <a:cs typeface="Arial" panose="020B0604020202020204" pitchFamily="34" charset="0"/>
            </a:endParaRPr>
          </a:p>
          <a:p>
            <a:pPr marL="361950" indent="-361950">
              <a:lnSpc>
                <a:spcPct val="90000"/>
              </a:lnSpc>
              <a:defRPr/>
            </a:pPr>
            <a:r>
              <a:rPr lang="en-US" sz="2900" dirty="0">
                <a:cs typeface="Arial" panose="020B0604020202020204" pitchFamily="34" charset="0"/>
              </a:rPr>
              <a:t>Which strategies are </a:t>
            </a:r>
            <a:r>
              <a:rPr lang="en-US" sz="2900" b="1" i="1" dirty="0">
                <a:cs typeface="Arial" panose="020B0604020202020204" pitchFamily="34" charset="0"/>
              </a:rPr>
              <a:t>suitable, acceptable and feasible</a:t>
            </a:r>
            <a:r>
              <a:rPr lang="en-US" sz="2900" dirty="0">
                <a:cs typeface="Arial" panose="020B0604020202020204" pitchFamily="34" charset="0"/>
              </a:rPr>
              <a:t>?</a:t>
            </a:r>
          </a:p>
          <a:p>
            <a:pPr marL="361950" indent="-361950">
              <a:lnSpc>
                <a:spcPct val="90000"/>
              </a:lnSpc>
              <a:defRPr/>
            </a:pPr>
            <a:r>
              <a:rPr lang="en-US" sz="2900" dirty="0">
                <a:cs typeface="Arial" panose="020B0604020202020204" pitchFamily="34" charset="0"/>
              </a:rPr>
              <a:t>What kind of </a:t>
            </a:r>
            <a:r>
              <a:rPr lang="en-US" sz="2900" b="1" i="1" dirty="0">
                <a:cs typeface="Arial" panose="020B0604020202020204" pitchFamily="34" charset="0"/>
              </a:rPr>
              <a:t>strategy-making process</a:t>
            </a:r>
            <a:r>
              <a:rPr lang="en-US" sz="2900" dirty="0">
                <a:cs typeface="Arial" panose="020B0604020202020204" pitchFamily="34" charset="0"/>
              </a:rPr>
              <a:t> is needed?</a:t>
            </a:r>
          </a:p>
          <a:p>
            <a:pPr marL="361950" indent="-361950">
              <a:lnSpc>
                <a:spcPct val="90000"/>
              </a:lnSpc>
              <a:defRPr/>
            </a:pPr>
            <a:r>
              <a:rPr lang="en-US" sz="2900" dirty="0">
                <a:cs typeface="Arial" panose="020B0604020202020204" pitchFamily="34" charset="0"/>
              </a:rPr>
              <a:t>What are the required </a:t>
            </a:r>
            <a:r>
              <a:rPr lang="en-US" sz="2900" b="1" i="1" dirty="0" err="1">
                <a:cs typeface="Arial" panose="020B0604020202020204" pitchFamily="34" charset="0"/>
              </a:rPr>
              <a:t>organisation</a:t>
            </a:r>
            <a:r>
              <a:rPr lang="en-US" sz="2900" b="1" i="1" dirty="0">
                <a:cs typeface="Arial" panose="020B0604020202020204" pitchFamily="34" charset="0"/>
              </a:rPr>
              <a:t> structures and systems</a:t>
            </a:r>
            <a:r>
              <a:rPr lang="en-US" sz="2900" dirty="0">
                <a:cs typeface="Arial" panose="020B0604020202020204" pitchFamily="34" charset="0"/>
              </a:rPr>
              <a:t>?</a:t>
            </a:r>
          </a:p>
          <a:p>
            <a:pPr marL="361950" indent="-361950">
              <a:lnSpc>
                <a:spcPct val="90000"/>
              </a:lnSpc>
              <a:defRPr/>
            </a:pPr>
            <a:r>
              <a:rPr lang="en-US" sz="2900" dirty="0">
                <a:cs typeface="Arial" panose="020B0604020202020204" pitchFamily="34" charset="0"/>
              </a:rPr>
              <a:t>How should the </a:t>
            </a:r>
            <a:r>
              <a:rPr lang="en-US" sz="2900" dirty="0" err="1">
                <a:cs typeface="Arial" panose="020B0604020202020204" pitchFamily="34" charset="0"/>
              </a:rPr>
              <a:t>organisation</a:t>
            </a:r>
            <a:r>
              <a:rPr lang="en-US" sz="2900" dirty="0">
                <a:cs typeface="Arial" panose="020B0604020202020204" pitchFamily="34" charset="0"/>
              </a:rPr>
              <a:t> </a:t>
            </a:r>
            <a:r>
              <a:rPr lang="en-US" sz="2900" b="1" i="1" dirty="0">
                <a:cs typeface="Arial" panose="020B0604020202020204" pitchFamily="34" charset="0"/>
              </a:rPr>
              <a:t>manage necessary changes </a:t>
            </a:r>
            <a:r>
              <a:rPr lang="en-US" sz="2900" dirty="0">
                <a:cs typeface="Arial" panose="020B0604020202020204" pitchFamily="34" charset="0"/>
              </a:rPr>
              <a:t>and what sort of </a:t>
            </a:r>
            <a:r>
              <a:rPr lang="en-US" sz="2900" b="1" i="1" dirty="0">
                <a:cs typeface="Arial" panose="020B0604020202020204" pitchFamily="34" charset="0"/>
              </a:rPr>
              <a:t>leadership</a:t>
            </a:r>
            <a:r>
              <a:rPr lang="en-US" sz="2900" dirty="0">
                <a:cs typeface="Arial" panose="020B0604020202020204" pitchFamily="34" charset="0"/>
              </a:rPr>
              <a:t> is </a:t>
            </a:r>
          </a:p>
          <a:p>
            <a:pPr marL="0" indent="363538">
              <a:lnSpc>
                <a:spcPct val="90000"/>
              </a:lnSpc>
              <a:spcBef>
                <a:spcPts val="0"/>
              </a:spcBef>
              <a:buNone/>
              <a:defRPr/>
            </a:pPr>
            <a:r>
              <a:rPr lang="en-US" sz="2900" dirty="0">
                <a:cs typeface="Arial" panose="020B0604020202020204" pitchFamily="34" charset="0"/>
              </a:rPr>
              <a:t>necessary?</a:t>
            </a:r>
          </a:p>
          <a:p>
            <a:pPr marL="361950" indent="-361950">
              <a:lnSpc>
                <a:spcPct val="90000"/>
              </a:lnSpc>
              <a:defRPr/>
            </a:pPr>
            <a:r>
              <a:rPr lang="en-US" sz="2900" dirty="0">
                <a:cs typeface="Arial" panose="020B0604020202020204" pitchFamily="34" charset="0"/>
              </a:rPr>
              <a:t>Who should do what in the strategy process?</a:t>
            </a:r>
            <a:br>
              <a:rPr lang="en-US" sz="2900" dirty="0">
                <a:cs typeface="Arial" panose="020B0604020202020204" pitchFamily="34" charset="0"/>
              </a:rPr>
            </a:br>
            <a:r>
              <a:rPr lang="en-US" sz="2900" dirty="0">
                <a:cs typeface="Arial" panose="020B0604020202020204" pitchFamily="34" charset="0"/>
              </a:rPr>
              <a:t>Which </a:t>
            </a:r>
            <a:r>
              <a:rPr lang="en-US" sz="2900" b="1" i="1" dirty="0">
                <a:cs typeface="Arial" panose="020B0604020202020204" pitchFamily="34" charset="0"/>
              </a:rPr>
              <a:t>people</a:t>
            </a:r>
            <a:r>
              <a:rPr lang="en-US" sz="2900" dirty="0">
                <a:cs typeface="Arial" panose="020B0604020202020204" pitchFamily="34" charset="0"/>
              </a:rPr>
              <a:t> and what </a:t>
            </a:r>
            <a:r>
              <a:rPr lang="en-US" sz="2900" b="1" i="1" dirty="0">
                <a:cs typeface="Arial" panose="020B0604020202020204" pitchFamily="34" charset="0"/>
              </a:rPr>
              <a:t>activities</a:t>
            </a:r>
            <a:r>
              <a:rPr lang="en-US" sz="2900" dirty="0">
                <a:cs typeface="Arial" panose="020B0604020202020204" pitchFamily="34" charset="0"/>
              </a:rPr>
              <a:t>?</a:t>
            </a:r>
          </a:p>
          <a:p>
            <a:pPr marL="0" indent="0" eaLnBrk="1" hangingPunct="1">
              <a:buFont typeface="Arial" panose="020B0604020202020204" pitchFamily="34" charset="0"/>
              <a:buNone/>
            </a:pPr>
            <a:endParaRPr lang="en-GB" altLang="en-US" dirty="0"/>
          </a:p>
        </p:txBody>
      </p:sp>
      <p:pic>
        <p:nvPicPr>
          <p:cNvPr id="4" name="Picture 1">
            <a:extLst>
              <a:ext uri="{FF2B5EF4-FFF2-40B4-BE49-F238E27FC236}">
                <a16:creationId xmlns:a16="http://schemas.microsoft.com/office/drawing/2014/main" id="{12CBB22D-2960-0140-875B-222B9287C4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218771" y="1600201"/>
            <a:ext cx="3599365" cy="34247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a:extLst>
              <a:ext uri="{FF2B5EF4-FFF2-40B4-BE49-F238E27FC236}">
                <a16:creationId xmlns:a16="http://schemas.microsoft.com/office/drawing/2014/main" id="{CE5A9FD0-E7B2-7F45-995F-C19E244A27FA}"/>
              </a:ext>
            </a:extLst>
          </p:cNvPr>
          <p:cNvSpPr>
            <a:spLocks noGrp="1"/>
          </p:cNvSpPr>
          <p:nvPr>
            <p:ph type="title"/>
          </p:nvPr>
        </p:nvSpPr>
        <p:spPr>
          <a:xfrm>
            <a:off x="457200" y="266700"/>
            <a:ext cx="8229600" cy="641350"/>
          </a:xfrm>
        </p:spPr>
        <p:txBody>
          <a:bodyPr>
            <a:normAutofit fontScale="90000"/>
          </a:bodyPr>
          <a:lstStyle/>
          <a:p>
            <a:pPr eaLnBrk="1" hangingPunct="1"/>
            <a:r>
              <a:rPr lang="en-GB" altLang="en-US"/>
              <a:t>The strategy checklist</a:t>
            </a:r>
          </a:p>
        </p:txBody>
      </p:sp>
      <p:pic>
        <p:nvPicPr>
          <p:cNvPr id="73731" name="Picture 1">
            <a:extLst>
              <a:ext uri="{FF2B5EF4-FFF2-40B4-BE49-F238E27FC236}">
                <a16:creationId xmlns:a16="http://schemas.microsoft.com/office/drawing/2014/main" id="{FE74D89E-7856-DA42-BDE0-D8513697793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2113" y="1690688"/>
            <a:ext cx="8359775" cy="289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a:extLst>
              <a:ext uri="{FF2B5EF4-FFF2-40B4-BE49-F238E27FC236}">
                <a16:creationId xmlns:a16="http://schemas.microsoft.com/office/drawing/2014/main" id="{FBD4DEE1-1428-ED4A-AEBB-4E372F29B8A1}"/>
              </a:ext>
            </a:extLst>
          </p:cNvPr>
          <p:cNvSpPr>
            <a:spLocks noGrp="1"/>
          </p:cNvSpPr>
          <p:nvPr>
            <p:ph type="title"/>
          </p:nvPr>
        </p:nvSpPr>
        <p:spPr>
          <a:xfrm>
            <a:off x="457200" y="471488"/>
            <a:ext cx="8229600" cy="747712"/>
          </a:xfrm>
        </p:spPr>
        <p:txBody>
          <a:bodyPr anchor="ctr">
            <a:normAutofit/>
          </a:bodyPr>
          <a:lstStyle/>
          <a:p>
            <a:pPr eaLnBrk="1" hangingPunct="1">
              <a:lnSpc>
                <a:spcPct val="90000"/>
              </a:lnSpc>
            </a:pPr>
            <a:r>
              <a:rPr lang="en-GB" altLang="en-US" dirty="0"/>
              <a:t>Working with strategy</a:t>
            </a:r>
          </a:p>
        </p:txBody>
      </p:sp>
      <p:sp>
        <p:nvSpPr>
          <p:cNvPr id="3" name="Content Placeholder 2">
            <a:extLst>
              <a:ext uri="{FF2B5EF4-FFF2-40B4-BE49-F238E27FC236}">
                <a16:creationId xmlns:a16="http://schemas.microsoft.com/office/drawing/2014/main" id="{B9C78DFA-9B61-4A5B-8A16-3DCF287A5177}"/>
              </a:ext>
            </a:extLst>
          </p:cNvPr>
          <p:cNvSpPr>
            <a:spLocks noGrp="1"/>
          </p:cNvSpPr>
          <p:nvPr>
            <p:ph type="body" sz="half" idx="1"/>
          </p:nvPr>
        </p:nvSpPr>
        <p:spPr>
          <a:xfrm>
            <a:off x="356839" y="1219200"/>
            <a:ext cx="4138961" cy="4906963"/>
          </a:xfrm>
        </p:spPr>
        <p:txBody>
          <a:bodyPr rtlCol="0">
            <a:normAutofit/>
          </a:bodyPr>
          <a:lstStyle/>
          <a:p>
            <a:pPr marL="261938" indent="-261938" eaLnBrk="1" fontAlgn="auto" hangingPunct="1">
              <a:lnSpc>
                <a:spcPct val="90000"/>
              </a:lnSpc>
              <a:spcAft>
                <a:spcPts val="0"/>
              </a:spcAft>
              <a:buFont typeface="Arial" charset="0"/>
              <a:buNone/>
              <a:defRPr/>
            </a:pPr>
            <a:r>
              <a:rPr lang="en-GB" sz="1500" dirty="0"/>
              <a:t>All </a:t>
            </a:r>
            <a:r>
              <a:rPr lang="en-GB" sz="1600" dirty="0"/>
              <a:t>managers are concerned with strategy:</a:t>
            </a:r>
          </a:p>
          <a:p>
            <a:pPr marL="261938" indent="-261938" eaLnBrk="1" fontAlgn="auto" hangingPunct="1">
              <a:lnSpc>
                <a:spcPct val="90000"/>
              </a:lnSpc>
              <a:spcAft>
                <a:spcPts val="0"/>
              </a:spcAft>
              <a:buFont typeface="Arial" charset="0"/>
              <a:buNone/>
              <a:defRPr/>
            </a:pPr>
            <a:endParaRPr lang="en-GB" sz="1600" b="1" dirty="0"/>
          </a:p>
          <a:p>
            <a:pPr eaLnBrk="1" fontAlgn="auto" hangingPunct="1">
              <a:lnSpc>
                <a:spcPct val="90000"/>
              </a:lnSpc>
              <a:spcAft>
                <a:spcPts val="0"/>
              </a:spcAft>
              <a:buFont typeface="Arial" charset="0"/>
              <a:buChar char="•"/>
              <a:defRPr/>
            </a:pPr>
            <a:r>
              <a:rPr lang="en-GB" sz="1600" b="1" i="1" dirty="0"/>
              <a:t>Top managers </a:t>
            </a:r>
            <a:r>
              <a:rPr lang="en-GB" sz="1600" dirty="0"/>
              <a:t>frequently formulate and control strategy but may also involve others in the process.</a:t>
            </a:r>
          </a:p>
          <a:p>
            <a:pPr eaLnBrk="1" fontAlgn="auto" hangingPunct="1">
              <a:lnSpc>
                <a:spcPct val="90000"/>
              </a:lnSpc>
              <a:spcAft>
                <a:spcPts val="0"/>
              </a:spcAft>
              <a:buFont typeface="Arial" charset="0"/>
              <a:buChar char="•"/>
              <a:defRPr/>
            </a:pPr>
            <a:r>
              <a:rPr lang="en-GB" sz="1600" b="1" i="1" dirty="0"/>
              <a:t>Middle- and lower-level managers </a:t>
            </a:r>
            <a:r>
              <a:rPr lang="en-GB" sz="1600" dirty="0"/>
              <a:t>have to meet strategic objectives and deal with constraints.</a:t>
            </a:r>
          </a:p>
          <a:p>
            <a:pPr eaLnBrk="1" fontAlgn="auto" hangingPunct="1">
              <a:lnSpc>
                <a:spcPct val="90000"/>
              </a:lnSpc>
              <a:spcAft>
                <a:spcPts val="0"/>
              </a:spcAft>
              <a:buFont typeface="Arial" charset="0"/>
              <a:buChar char="•"/>
              <a:defRPr/>
            </a:pPr>
            <a:r>
              <a:rPr lang="en-GB" sz="1600" b="1" i="1" dirty="0"/>
              <a:t>All managers </a:t>
            </a:r>
            <a:r>
              <a:rPr lang="en-GB" sz="1600" dirty="0"/>
              <a:t>have to communicate strategy to their teams and can contribute</a:t>
            </a:r>
            <a:br>
              <a:rPr lang="en-GB" sz="1600" dirty="0"/>
            </a:br>
            <a:r>
              <a:rPr lang="en-GB" sz="1600" dirty="0"/>
              <a:t>to the formation of strategy through ideas and feedback.</a:t>
            </a:r>
          </a:p>
          <a:p>
            <a:pPr eaLnBrk="1" fontAlgn="auto" hangingPunct="1">
              <a:lnSpc>
                <a:spcPct val="90000"/>
              </a:lnSpc>
              <a:spcAft>
                <a:spcPts val="0"/>
              </a:spcAft>
              <a:buFont typeface="Arial" charset="0"/>
              <a:buChar char="•"/>
              <a:defRPr/>
            </a:pPr>
            <a:endParaRPr lang="en-GB" sz="1600" b="1" dirty="0"/>
          </a:p>
          <a:p>
            <a:pPr>
              <a:lnSpc>
                <a:spcPct val="90000"/>
              </a:lnSpc>
              <a:buNone/>
            </a:pPr>
            <a:r>
              <a:rPr lang="en-GB" altLang="en-US" sz="1600" dirty="0"/>
              <a:t>Organisations may also use strategy specialists:</a:t>
            </a:r>
          </a:p>
          <a:p>
            <a:pPr>
              <a:lnSpc>
                <a:spcPct val="90000"/>
              </a:lnSpc>
            </a:pPr>
            <a:r>
              <a:rPr lang="en-GB" altLang="en-US" sz="1600" dirty="0"/>
              <a:t>Many large organisations have in-house </a:t>
            </a:r>
            <a:r>
              <a:rPr lang="en-GB" altLang="en-US" sz="1600" b="1" i="1" dirty="0"/>
              <a:t>strategic planning or analyst roles</a:t>
            </a:r>
            <a:r>
              <a:rPr lang="en-GB" altLang="en-US" sz="1600" b="1" dirty="0"/>
              <a:t>.</a:t>
            </a:r>
          </a:p>
          <a:p>
            <a:pPr eaLnBrk="1" fontAlgn="auto" hangingPunct="1">
              <a:lnSpc>
                <a:spcPct val="90000"/>
              </a:lnSpc>
              <a:spcAft>
                <a:spcPts val="0"/>
              </a:spcAft>
              <a:buFont typeface="Arial" charset="0"/>
              <a:buChar char="•"/>
              <a:defRPr/>
            </a:pPr>
            <a:endParaRPr lang="en-GB" sz="1500" b="1" dirty="0"/>
          </a:p>
        </p:txBody>
      </p:sp>
      <p:pic>
        <p:nvPicPr>
          <p:cNvPr id="4" name="Picture 1">
            <a:extLst>
              <a:ext uri="{FF2B5EF4-FFF2-40B4-BE49-F238E27FC236}">
                <a16:creationId xmlns:a16="http://schemas.microsoft.com/office/drawing/2014/main" id="{3D466099-D38A-F146-846B-6E8A98342B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4452480" y="1921397"/>
            <a:ext cx="4234320" cy="275455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5">
            <a:extLst>
              <a:ext uri="{FF2B5EF4-FFF2-40B4-BE49-F238E27FC236}">
                <a16:creationId xmlns:a16="http://schemas.microsoft.com/office/drawing/2014/main" id="{8851B76E-276F-2A4A-B599-F19EE38EED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830" y="906463"/>
            <a:ext cx="5559425" cy="436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Rectangle 4">
            <a:extLst>
              <a:ext uri="{FF2B5EF4-FFF2-40B4-BE49-F238E27FC236}">
                <a16:creationId xmlns:a16="http://schemas.microsoft.com/office/drawing/2014/main" id="{172314DF-D813-2849-8BF6-6793128F5864}"/>
              </a:ext>
            </a:extLst>
          </p:cNvPr>
          <p:cNvSpPr>
            <a:spLocks noChangeArrowheads="1"/>
          </p:cNvSpPr>
          <p:nvPr/>
        </p:nvSpPr>
        <p:spPr bwMode="auto">
          <a:xfrm>
            <a:off x="2352675" y="260350"/>
            <a:ext cx="44164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07BA4"/>
              </a:buClr>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ClrTx/>
              <a:buFontTx/>
              <a:buNone/>
            </a:pPr>
            <a:r>
              <a:rPr lang="en-GB" altLang="en-US" sz="3600" b="1">
                <a:solidFill>
                  <a:srgbClr val="007FA3"/>
                </a:solidFill>
                <a:latin typeface="Arial" panose="020B0604020202020204" pitchFamily="34" charset="0"/>
              </a:rPr>
              <a:t>Strategic decisions</a:t>
            </a:r>
          </a:p>
        </p:txBody>
      </p:sp>
      <p:sp>
        <p:nvSpPr>
          <p:cNvPr id="28676" name="Rectangle 7">
            <a:extLst>
              <a:ext uri="{FF2B5EF4-FFF2-40B4-BE49-F238E27FC236}">
                <a16:creationId xmlns:a16="http://schemas.microsoft.com/office/drawing/2014/main" id="{9EFCF475-A378-1D4F-BE2D-3FB41D42B886}"/>
              </a:ext>
            </a:extLst>
          </p:cNvPr>
          <p:cNvSpPr>
            <a:spLocks noChangeArrowheads="1"/>
          </p:cNvSpPr>
          <p:nvPr/>
        </p:nvSpPr>
        <p:spPr bwMode="auto">
          <a:xfrm>
            <a:off x="693737" y="5368460"/>
            <a:ext cx="845026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7BA4"/>
              </a:buClr>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ClrTx/>
              <a:buFontTx/>
              <a:buNone/>
            </a:pPr>
            <a:r>
              <a:rPr lang="en-US" altLang="en-US" sz="800" i="1">
                <a:latin typeface="Arial" panose="020B0604020202020204" pitchFamily="34" charset="0"/>
              </a:rPr>
              <a:t>Source</a:t>
            </a:r>
            <a:r>
              <a:rPr lang="en-US" altLang="en-US" sz="800">
                <a:latin typeface="Arial" panose="020B0604020202020204" pitchFamily="34" charset="0"/>
              </a:rPr>
              <a:t>: </a:t>
            </a:r>
            <a:r>
              <a:rPr lang="en-GB" altLang="en-US" sz="800">
                <a:latin typeface="Arial" panose="020B0604020202020204" pitchFamily="34" charset="0"/>
              </a:rPr>
              <a:t>From G. Johnson, K. Scholes and R. Whittington. </a:t>
            </a:r>
            <a:r>
              <a:rPr lang="en-GB" altLang="en-US" sz="800" i="1">
                <a:latin typeface="Arial" panose="020B0604020202020204" pitchFamily="34" charset="0"/>
              </a:rPr>
              <a:t>Exploring Corporate Strategy</a:t>
            </a:r>
            <a:r>
              <a:rPr lang="en-GB" altLang="en-US" sz="800">
                <a:latin typeface="Arial" panose="020B0604020202020204" pitchFamily="34" charset="0"/>
              </a:rPr>
              <a:t>, 8th edn, Pearson Education 2008.</a:t>
            </a:r>
            <a:endParaRPr lang="en-US" altLang="en-US" sz="800">
              <a:latin typeface="Arial" panose="020B0604020202020204" pitchFamily="34" charset="0"/>
            </a:endParaRPr>
          </a:p>
        </p:txBody>
      </p:sp>
    </p:spTree>
    <p:extLst>
      <p:ext uri="{BB962C8B-B14F-4D97-AF65-F5344CB8AC3E}">
        <p14:creationId xmlns:p14="http://schemas.microsoft.com/office/powerpoint/2010/main" val="4657343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a:extLst>
              <a:ext uri="{FF2B5EF4-FFF2-40B4-BE49-F238E27FC236}">
                <a16:creationId xmlns:a16="http://schemas.microsoft.com/office/drawing/2014/main" id="{46CFE98A-79A7-EE4E-852B-DC2CA579538F}"/>
              </a:ext>
            </a:extLst>
          </p:cNvPr>
          <p:cNvSpPr>
            <a:spLocks noGrp="1"/>
          </p:cNvSpPr>
          <p:nvPr>
            <p:ph type="title"/>
          </p:nvPr>
        </p:nvSpPr>
        <p:spPr>
          <a:xfrm>
            <a:off x="0" y="530225"/>
            <a:ext cx="9144000" cy="641350"/>
          </a:xfrm>
        </p:spPr>
        <p:txBody>
          <a:bodyPr>
            <a:normAutofit fontScale="90000"/>
          </a:bodyPr>
          <a:lstStyle/>
          <a:p>
            <a:pPr eaLnBrk="1" hangingPunct="1"/>
            <a:r>
              <a:rPr lang="en-GB" altLang="en-US"/>
              <a:t>Exploring strategy in different</a:t>
            </a:r>
            <a:br>
              <a:rPr lang="en-GB" altLang="en-US"/>
            </a:br>
            <a:r>
              <a:rPr lang="en-GB" altLang="en-US"/>
              <a:t>contexts</a:t>
            </a:r>
          </a:p>
        </p:txBody>
      </p:sp>
      <p:sp>
        <p:nvSpPr>
          <p:cNvPr id="3" name="Content Placeholder 2">
            <a:extLst>
              <a:ext uri="{FF2B5EF4-FFF2-40B4-BE49-F238E27FC236}">
                <a16:creationId xmlns:a16="http://schemas.microsoft.com/office/drawing/2014/main" id="{ECBBE883-88E2-4097-87D9-F020012CC828}"/>
              </a:ext>
            </a:extLst>
          </p:cNvPr>
          <p:cNvSpPr>
            <a:spLocks noGrp="1"/>
          </p:cNvSpPr>
          <p:nvPr>
            <p:ph idx="1"/>
          </p:nvPr>
        </p:nvSpPr>
        <p:spPr>
          <a:xfrm>
            <a:off x="506413" y="1584325"/>
            <a:ext cx="8242300" cy="4537075"/>
          </a:xfrm>
        </p:spPr>
        <p:txBody>
          <a:bodyPr rtlCol="0">
            <a:normAutofit fontScale="32500" lnSpcReduction="20000"/>
          </a:bodyPr>
          <a:lstStyle/>
          <a:p>
            <a:pPr marL="9525" indent="-9525" eaLnBrk="1" fontAlgn="auto" hangingPunct="1">
              <a:lnSpc>
                <a:spcPct val="120000"/>
              </a:lnSpc>
              <a:spcBef>
                <a:spcPts val="1200"/>
              </a:spcBef>
              <a:spcAft>
                <a:spcPts val="0"/>
              </a:spcAft>
              <a:buFont typeface="Arial" charset="0"/>
              <a:buNone/>
              <a:tabLst>
                <a:tab pos="292100" algn="l"/>
              </a:tabLst>
              <a:defRPr/>
            </a:pPr>
            <a:r>
              <a:rPr lang="en-GB" sz="4000" dirty="0">
                <a:latin typeface="Arial" panose="020B0604020202020204" pitchFamily="34" charset="0"/>
                <a:cs typeface="Arial" panose="020B0604020202020204" pitchFamily="34" charset="0"/>
              </a:rPr>
              <a:t>	</a:t>
            </a:r>
            <a:r>
              <a:rPr lang="en-GB" sz="5100" dirty="0">
                <a:latin typeface="Arial" panose="020B0604020202020204" pitchFamily="34" charset="0"/>
                <a:cs typeface="Arial" panose="020B0604020202020204" pitchFamily="34" charset="0"/>
              </a:rPr>
              <a:t>The</a:t>
            </a:r>
            <a:r>
              <a:rPr lang="en-GB" sz="5100" b="1" dirty="0">
                <a:latin typeface="Arial" panose="020B0604020202020204" pitchFamily="34" charset="0"/>
                <a:cs typeface="Arial" panose="020B0604020202020204" pitchFamily="34" charset="0"/>
              </a:rPr>
              <a:t> </a:t>
            </a:r>
            <a:r>
              <a:rPr lang="en-GB" sz="5100" b="1" i="1" dirty="0">
                <a:latin typeface="Arial" panose="020B0604020202020204" pitchFamily="34" charset="0"/>
                <a:cs typeface="Arial" panose="020B0604020202020204" pitchFamily="34" charset="0"/>
              </a:rPr>
              <a:t>Exploring Strategy Framework </a:t>
            </a:r>
            <a:r>
              <a:rPr lang="en-GB" sz="5100" dirty="0">
                <a:latin typeface="Arial" panose="020B0604020202020204" pitchFamily="34" charset="0"/>
                <a:cs typeface="Arial" panose="020B0604020202020204" pitchFamily="34" charset="0"/>
              </a:rPr>
              <a:t>can be applied in many contexts.</a:t>
            </a:r>
          </a:p>
          <a:p>
            <a:pPr marL="9525" indent="-9525" eaLnBrk="1" fontAlgn="auto" hangingPunct="1">
              <a:lnSpc>
                <a:spcPct val="120000"/>
              </a:lnSpc>
              <a:spcBef>
                <a:spcPts val="1200"/>
              </a:spcBef>
              <a:spcAft>
                <a:spcPts val="0"/>
              </a:spcAft>
              <a:buFont typeface="Arial" charset="0"/>
              <a:buNone/>
              <a:tabLst>
                <a:tab pos="292100" algn="l"/>
              </a:tabLst>
              <a:defRPr/>
            </a:pPr>
            <a:endParaRPr lang="en-GB" sz="300" b="1" dirty="0">
              <a:latin typeface="Arial" panose="020B0604020202020204" pitchFamily="34" charset="0"/>
              <a:cs typeface="Arial" panose="020B0604020202020204" pitchFamily="34" charset="0"/>
            </a:endParaRPr>
          </a:p>
          <a:p>
            <a:pPr marL="9525" indent="-9525" eaLnBrk="1" fontAlgn="auto" hangingPunct="1">
              <a:lnSpc>
                <a:spcPct val="120000"/>
              </a:lnSpc>
              <a:spcBef>
                <a:spcPts val="1200"/>
              </a:spcBef>
              <a:spcAft>
                <a:spcPts val="0"/>
              </a:spcAft>
              <a:buFont typeface="Arial" charset="0"/>
              <a:buNone/>
              <a:tabLst>
                <a:tab pos="292100" algn="l"/>
              </a:tabLst>
              <a:defRPr/>
            </a:pPr>
            <a:r>
              <a:rPr lang="en-GB" sz="4400" dirty="0">
                <a:latin typeface="Arial" panose="020B0604020202020204" pitchFamily="34" charset="0"/>
                <a:cs typeface="Arial" panose="020B0604020202020204" pitchFamily="34" charset="0"/>
              </a:rPr>
              <a:t>	</a:t>
            </a:r>
            <a:r>
              <a:rPr lang="en-GB" sz="5100" dirty="0">
                <a:latin typeface="Arial" panose="020B0604020202020204" pitchFamily="34" charset="0"/>
                <a:cs typeface="Arial" panose="020B0604020202020204" pitchFamily="34" charset="0"/>
              </a:rPr>
              <a:t>In each context the balance of strategic issues differs:</a:t>
            </a:r>
          </a:p>
          <a:p>
            <a:pPr marL="361950" indent="-361950" eaLnBrk="1" fontAlgn="auto" hangingPunct="1">
              <a:lnSpc>
                <a:spcPct val="120000"/>
              </a:lnSpc>
              <a:spcBef>
                <a:spcPts val="1200"/>
              </a:spcBef>
              <a:spcAft>
                <a:spcPts val="0"/>
              </a:spcAft>
              <a:buFont typeface="Arial" charset="0"/>
              <a:buChar char="•"/>
              <a:defRPr/>
            </a:pPr>
            <a:r>
              <a:rPr lang="en-GB" sz="5100" b="1" dirty="0">
                <a:latin typeface="Arial" panose="020B0604020202020204" pitchFamily="34" charset="0"/>
                <a:cs typeface="Arial" panose="020B0604020202020204" pitchFamily="34" charset="0"/>
              </a:rPr>
              <a:t>Small businesses </a:t>
            </a:r>
            <a:r>
              <a:rPr lang="en-GB" sz="5100" dirty="0">
                <a:latin typeface="Arial" panose="020B0604020202020204" pitchFamily="34" charset="0"/>
                <a:cs typeface="Arial" panose="020B0604020202020204" pitchFamily="34" charset="0"/>
              </a:rPr>
              <a:t>(e.g. strategic purpose, growth issues and retaining independence).</a:t>
            </a:r>
          </a:p>
          <a:p>
            <a:pPr marL="361950" indent="-361950" eaLnBrk="1" fontAlgn="auto" hangingPunct="1">
              <a:lnSpc>
                <a:spcPct val="120000"/>
              </a:lnSpc>
              <a:spcBef>
                <a:spcPts val="1200"/>
              </a:spcBef>
              <a:spcAft>
                <a:spcPts val="0"/>
              </a:spcAft>
              <a:buFont typeface="Arial" charset="0"/>
              <a:buChar char="•"/>
              <a:defRPr/>
            </a:pPr>
            <a:r>
              <a:rPr lang="en-GB" sz="5100" b="1" dirty="0">
                <a:latin typeface="Arial" panose="020B0604020202020204" pitchFamily="34" charset="0"/>
                <a:cs typeface="Arial" panose="020B0604020202020204" pitchFamily="34" charset="0"/>
              </a:rPr>
              <a:t>Multinational corporations </a:t>
            </a:r>
            <a:r>
              <a:rPr lang="en-GB" sz="5100" dirty="0">
                <a:latin typeface="Arial" panose="020B0604020202020204" pitchFamily="34" charset="0"/>
                <a:cs typeface="Arial" panose="020B0604020202020204" pitchFamily="34" charset="0"/>
              </a:rPr>
              <a:t>(e.g. geographical scope; cultural issues and structure/control issues).</a:t>
            </a:r>
          </a:p>
          <a:p>
            <a:pPr marL="361950" indent="-361950" eaLnBrk="1" fontAlgn="auto" hangingPunct="1">
              <a:lnSpc>
                <a:spcPct val="120000"/>
              </a:lnSpc>
              <a:spcBef>
                <a:spcPts val="1200"/>
              </a:spcBef>
              <a:spcAft>
                <a:spcPts val="0"/>
              </a:spcAft>
              <a:buFont typeface="Arial" charset="0"/>
              <a:buChar char="•"/>
              <a:defRPr/>
            </a:pPr>
            <a:r>
              <a:rPr lang="en-GB" sz="5100" b="1" dirty="0"/>
              <a:t>Family Businesses: </a:t>
            </a:r>
            <a:r>
              <a:rPr lang="en-GB" sz="5100" dirty="0"/>
              <a:t>family concerns, strategic change and leadership.</a:t>
            </a:r>
            <a:endParaRPr lang="en-GB" sz="5100" dirty="0">
              <a:latin typeface="Arial" panose="020B0604020202020204" pitchFamily="34" charset="0"/>
              <a:cs typeface="Arial" panose="020B0604020202020204" pitchFamily="34" charset="0"/>
            </a:endParaRPr>
          </a:p>
          <a:p>
            <a:pPr marL="361950" indent="-361950" eaLnBrk="1" fontAlgn="auto" hangingPunct="1">
              <a:lnSpc>
                <a:spcPct val="120000"/>
              </a:lnSpc>
              <a:spcBef>
                <a:spcPts val="1200"/>
              </a:spcBef>
              <a:spcAft>
                <a:spcPts val="0"/>
              </a:spcAft>
              <a:buFont typeface="Arial" charset="0"/>
              <a:buChar char="•"/>
              <a:defRPr/>
            </a:pPr>
            <a:r>
              <a:rPr lang="en-GB" sz="5100" b="1" dirty="0">
                <a:latin typeface="Arial" panose="020B0604020202020204" pitchFamily="34" charset="0"/>
                <a:cs typeface="Arial" panose="020B0604020202020204" pitchFamily="34" charset="0"/>
              </a:rPr>
              <a:t>Public sector organisations </a:t>
            </a:r>
            <a:r>
              <a:rPr lang="en-GB" sz="5100" dirty="0">
                <a:latin typeface="Arial" panose="020B0604020202020204" pitchFamily="34" charset="0"/>
                <a:cs typeface="Arial" panose="020B0604020202020204" pitchFamily="34" charset="0"/>
              </a:rPr>
              <a:t>(e.g. service/quality and </a:t>
            </a:r>
          </a:p>
          <a:p>
            <a:pPr marL="363538" indent="0" eaLnBrk="1" fontAlgn="auto" hangingPunct="1">
              <a:lnSpc>
                <a:spcPct val="120000"/>
              </a:lnSpc>
              <a:spcBef>
                <a:spcPts val="0"/>
              </a:spcBef>
              <a:spcAft>
                <a:spcPts val="0"/>
              </a:spcAft>
              <a:buFont typeface="Arial" panose="020B0604020202020204" pitchFamily="34" charset="0"/>
              <a:buNone/>
              <a:defRPr/>
            </a:pPr>
            <a:r>
              <a:rPr lang="en-GB" sz="5100" dirty="0">
                <a:latin typeface="Arial" panose="020B0604020202020204" pitchFamily="34" charset="0"/>
                <a:cs typeface="Arial" panose="020B0604020202020204" pitchFamily="34" charset="0"/>
              </a:rPr>
              <a:t>managing change issues).</a:t>
            </a:r>
          </a:p>
          <a:p>
            <a:pPr marL="361950" indent="-361950" eaLnBrk="1" fontAlgn="auto" hangingPunct="1">
              <a:lnSpc>
                <a:spcPct val="120000"/>
              </a:lnSpc>
              <a:spcBef>
                <a:spcPts val="1200"/>
              </a:spcBef>
              <a:spcAft>
                <a:spcPts val="0"/>
              </a:spcAft>
              <a:buFont typeface="Arial" charset="0"/>
              <a:buChar char="•"/>
              <a:defRPr/>
            </a:pPr>
            <a:r>
              <a:rPr lang="en-GB" sz="5100" b="1" dirty="0">
                <a:latin typeface="Arial" panose="020B0604020202020204" pitchFamily="34" charset="0"/>
                <a:cs typeface="Arial" panose="020B0604020202020204" pitchFamily="34" charset="0"/>
              </a:rPr>
              <a:t>Not-for-profit organisations </a:t>
            </a:r>
            <a:r>
              <a:rPr lang="en-GB" sz="5100" dirty="0">
                <a:latin typeface="Arial" panose="020B0604020202020204" pitchFamily="34" charset="0"/>
                <a:cs typeface="Arial" panose="020B0604020202020204" pitchFamily="34" charset="0"/>
              </a:rPr>
              <a:t>(e.g. purpose and funding</a:t>
            </a:r>
            <a:br>
              <a:rPr lang="en-GB" sz="5100" dirty="0">
                <a:latin typeface="Arial" panose="020B0604020202020204" pitchFamily="34" charset="0"/>
                <a:cs typeface="Arial" panose="020B0604020202020204" pitchFamily="34" charset="0"/>
              </a:rPr>
            </a:br>
            <a:r>
              <a:rPr lang="en-GB" sz="5100" dirty="0">
                <a:latin typeface="Arial" panose="020B0604020202020204" pitchFamily="34" charset="0"/>
                <a:cs typeface="Arial" panose="020B0604020202020204" pitchFamily="34" charset="0"/>
              </a:rPr>
              <a:t>issues).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a:extLst>
              <a:ext uri="{FF2B5EF4-FFF2-40B4-BE49-F238E27FC236}">
                <a16:creationId xmlns:a16="http://schemas.microsoft.com/office/drawing/2014/main" id="{88B7C959-3E22-0644-9FC7-73EC3D36F92E}"/>
              </a:ext>
            </a:extLst>
          </p:cNvPr>
          <p:cNvSpPr>
            <a:spLocks noGrp="1"/>
          </p:cNvSpPr>
          <p:nvPr>
            <p:ph type="title"/>
          </p:nvPr>
        </p:nvSpPr>
        <p:spPr>
          <a:xfrm>
            <a:off x="457200" y="250825"/>
            <a:ext cx="8229600" cy="641350"/>
          </a:xfrm>
        </p:spPr>
        <p:txBody>
          <a:bodyPr>
            <a:normAutofit fontScale="90000"/>
          </a:bodyPr>
          <a:lstStyle/>
          <a:p>
            <a:pPr eaLnBrk="1" hangingPunct="1"/>
            <a:r>
              <a:rPr lang="en-GB" altLang="en-US" dirty="0"/>
              <a:t>Summary</a:t>
            </a:r>
          </a:p>
        </p:txBody>
      </p:sp>
      <p:sp>
        <p:nvSpPr>
          <p:cNvPr id="43011" name="Content Placeholder 2">
            <a:extLst>
              <a:ext uri="{FF2B5EF4-FFF2-40B4-BE49-F238E27FC236}">
                <a16:creationId xmlns:a16="http://schemas.microsoft.com/office/drawing/2014/main" id="{C4258BBB-62D0-4CFD-B579-527E67D338DD}"/>
              </a:ext>
            </a:extLst>
          </p:cNvPr>
          <p:cNvSpPr>
            <a:spLocks noGrp="1"/>
          </p:cNvSpPr>
          <p:nvPr>
            <p:ph idx="1"/>
          </p:nvPr>
        </p:nvSpPr>
        <p:spPr>
          <a:xfrm>
            <a:off x="457200" y="892175"/>
            <a:ext cx="8235950" cy="4999037"/>
          </a:xfrm>
        </p:spPr>
        <p:txBody>
          <a:bodyPr rtlCol="0">
            <a:noAutofit/>
          </a:bodyPr>
          <a:lstStyle/>
          <a:p>
            <a:pPr marL="371475" indent="-371475" algn="just" eaLnBrk="1" fontAlgn="auto" hangingPunct="1">
              <a:spcAft>
                <a:spcPts val="0"/>
              </a:spcAft>
              <a:defRPr/>
            </a:pPr>
            <a:r>
              <a:rPr lang="en-GB" sz="1600" dirty="0"/>
              <a:t>Strategy is defined as: </a:t>
            </a:r>
          </a:p>
          <a:p>
            <a:pPr marL="771525" lvl="1" indent="0" algn="just" eaLnBrk="1" fontAlgn="auto" hangingPunct="1">
              <a:spcBef>
                <a:spcPts val="0"/>
              </a:spcBef>
              <a:spcAft>
                <a:spcPts val="0"/>
              </a:spcAft>
              <a:buFont typeface="Arial" panose="020B0604020202020204" pitchFamily="34" charset="0"/>
              <a:buNone/>
              <a:defRPr/>
            </a:pPr>
            <a:r>
              <a:rPr lang="en-GB" sz="1600" dirty="0"/>
              <a:t>‘the long-term </a:t>
            </a:r>
            <a:r>
              <a:rPr lang="en-GB" sz="1600" i="1" dirty="0"/>
              <a:t>direction</a:t>
            </a:r>
            <a:r>
              <a:rPr lang="en-GB" sz="1600" dirty="0"/>
              <a:t> of an organisation, formed by </a:t>
            </a:r>
            <a:r>
              <a:rPr lang="en-GB" sz="1600" i="1" dirty="0"/>
              <a:t>choices</a:t>
            </a:r>
            <a:r>
              <a:rPr lang="en-GB" sz="1600" dirty="0"/>
              <a:t> and </a:t>
            </a:r>
            <a:r>
              <a:rPr lang="en-GB" sz="1600" i="1" dirty="0"/>
              <a:t>actions</a:t>
            </a:r>
            <a:r>
              <a:rPr lang="en-GB" sz="1600" dirty="0"/>
              <a:t> about its </a:t>
            </a:r>
            <a:r>
              <a:rPr lang="en-GB" sz="1600" i="1" dirty="0"/>
              <a:t>resources</a:t>
            </a:r>
            <a:r>
              <a:rPr lang="en-GB" sz="1600" dirty="0"/>
              <a:t> and </a:t>
            </a:r>
            <a:r>
              <a:rPr lang="en-GB" sz="1600" i="1" dirty="0"/>
              <a:t>scope, </a:t>
            </a:r>
            <a:r>
              <a:rPr lang="en-GB" sz="1600" dirty="0"/>
              <a:t>in order to create advantageous </a:t>
            </a:r>
            <a:r>
              <a:rPr lang="en-GB" sz="1600" i="1" dirty="0"/>
              <a:t>positions</a:t>
            </a:r>
            <a:r>
              <a:rPr lang="en-GB" sz="1600" dirty="0"/>
              <a:t> relative to changing </a:t>
            </a:r>
            <a:r>
              <a:rPr lang="en-GB" sz="1600" i="1" dirty="0"/>
              <a:t>environme</a:t>
            </a:r>
            <a:r>
              <a:rPr lang="en-GB" sz="1600" dirty="0"/>
              <a:t>nt and </a:t>
            </a:r>
            <a:r>
              <a:rPr lang="en-GB" sz="1600" i="1" dirty="0"/>
              <a:t>stakeholder </a:t>
            </a:r>
            <a:r>
              <a:rPr lang="en-GB" sz="1600" dirty="0"/>
              <a:t>contexts’. </a:t>
            </a:r>
          </a:p>
          <a:p>
            <a:pPr marL="771525" lvl="1" indent="0" algn="just" eaLnBrk="1" fontAlgn="auto" hangingPunct="1">
              <a:spcBef>
                <a:spcPts val="0"/>
              </a:spcBef>
              <a:spcAft>
                <a:spcPts val="0"/>
              </a:spcAft>
              <a:buFont typeface="Arial" panose="020B0604020202020204" pitchFamily="34" charset="0"/>
              <a:buNone/>
              <a:defRPr/>
            </a:pPr>
            <a:endParaRPr lang="en-US" sz="1600" dirty="0">
              <a:cs typeface="Arial" panose="020B0604020202020204" pitchFamily="34" charset="0"/>
            </a:endParaRPr>
          </a:p>
          <a:p>
            <a:pPr marL="371475" indent="-371475" algn="just" eaLnBrk="1" fontAlgn="auto" hangingPunct="1">
              <a:spcAft>
                <a:spcPts val="0"/>
              </a:spcAft>
              <a:defRPr/>
            </a:pPr>
            <a:r>
              <a:rPr lang="en-US" sz="1600" dirty="0">
                <a:cs typeface="Arial" panose="020B0604020202020204" pitchFamily="34" charset="0"/>
              </a:rPr>
              <a:t>The work of strategy is to define and express the purpose of an </a:t>
            </a:r>
            <a:r>
              <a:rPr lang="en-GB" sz="1600" dirty="0">
                <a:cs typeface="Arial" panose="020B0604020202020204" pitchFamily="34" charset="0"/>
              </a:rPr>
              <a:t>organisation</a:t>
            </a:r>
            <a:r>
              <a:rPr lang="en-US" sz="1600" dirty="0">
                <a:cs typeface="Arial" panose="020B0604020202020204" pitchFamily="34" charset="0"/>
              </a:rPr>
              <a:t> through its </a:t>
            </a:r>
            <a:r>
              <a:rPr lang="en-US" sz="1600" b="1" i="1" dirty="0">
                <a:cs typeface="Arial" panose="020B0604020202020204" pitchFamily="34" charset="0"/>
              </a:rPr>
              <a:t>mission, vision, values </a:t>
            </a:r>
            <a:r>
              <a:rPr lang="en-US" sz="1600" dirty="0">
                <a:cs typeface="Arial" panose="020B0604020202020204" pitchFamily="34" charset="0"/>
              </a:rPr>
              <a:t>and </a:t>
            </a:r>
            <a:r>
              <a:rPr lang="en-US" sz="1600" b="1" i="1" dirty="0">
                <a:cs typeface="Arial" panose="020B0604020202020204" pitchFamily="34" charset="0"/>
              </a:rPr>
              <a:t>objectives</a:t>
            </a:r>
            <a:r>
              <a:rPr lang="en-US" sz="1600" dirty="0">
                <a:cs typeface="Arial" panose="020B0604020202020204" pitchFamily="34" charset="0"/>
              </a:rPr>
              <a:t>.</a:t>
            </a:r>
          </a:p>
          <a:p>
            <a:pPr marL="371475" indent="-371475" algn="just" eaLnBrk="1" fontAlgn="auto" hangingPunct="1">
              <a:spcAft>
                <a:spcPts val="0"/>
              </a:spcAft>
              <a:defRPr/>
            </a:pPr>
            <a:endParaRPr lang="en-GB" sz="1600" dirty="0">
              <a:cs typeface="Arial" panose="020B0604020202020204" pitchFamily="34" charset="0"/>
            </a:endParaRPr>
          </a:p>
          <a:p>
            <a:pPr marL="371475" indent="-371475" algn="just" eaLnBrk="1" fontAlgn="auto" hangingPunct="1">
              <a:spcAft>
                <a:spcPts val="0"/>
              </a:spcAft>
              <a:defRPr/>
            </a:pPr>
            <a:r>
              <a:rPr lang="en-US" sz="1600" dirty="0">
                <a:cs typeface="Arial" panose="020B0604020202020204" pitchFamily="34" charset="0"/>
              </a:rPr>
              <a:t>Ideally a </a:t>
            </a:r>
            <a:r>
              <a:rPr lang="en-US" sz="1600" b="1" i="1" dirty="0">
                <a:cs typeface="Arial" panose="020B0604020202020204" pitchFamily="34" charset="0"/>
              </a:rPr>
              <a:t>strategy statement</a:t>
            </a:r>
            <a:r>
              <a:rPr lang="en-US" sz="1600" b="1" dirty="0">
                <a:cs typeface="Arial" panose="020B0604020202020204" pitchFamily="34" charset="0"/>
              </a:rPr>
              <a:t> </a:t>
            </a:r>
            <a:r>
              <a:rPr lang="en-US" sz="1600" dirty="0">
                <a:cs typeface="Arial" panose="020B0604020202020204" pitchFamily="34" charset="0"/>
              </a:rPr>
              <a:t>should include an </a:t>
            </a:r>
            <a:r>
              <a:rPr lang="en-GB" sz="1600" dirty="0">
                <a:cs typeface="Arial" panose="020B0604020202020204" pitchFamily="34" charset="0"/>
              </a:rPr>
              <a:t>organisation’s</a:t>
            </a:r>
            <a:r>
              <a:rPr lang="en-US" sz="1600" dirty="0">
                <a:cs typeface="Arial" panose="020B0604020202020204" pitchFamily="34" charset="0"/>
              </a:rPr>
              <a:t> </a:t>
            </a:r>
            <a:r>
              <a:rPr lang="en-US" sz="1600" b="1" i="1" dirty="0">
                <a:cs typeface="Arial" panose="020B0604020202020204" pitchFamily="34" charset="0"/>
              </a:rPr>
              <a:t>goals, scope</a:t>
            </a:r>
            <a:r>
              <a:rPr lang="en-US" sz="1600" b="1" dirty="0">
                <a:cs typeface="Arial" panose="020B0604020202020204" pitchFamily="34" charset="0"/>
              </a:rPr>
              <a:t> </a:t>
            </a:r>
            <a:r>
              <a:rPr lang="en-US" sz="1600" dirty="0">
                <a:cs typeface="Arial" panose="020B0604020202020204" pitchFamily="34" charset="0"/>
              </a:rPr>
              <a:t>of activities and the </a:t>
            </a:r>
            <a:r>
              <a:rPr lang="en-US" sz="1600" b="1" i="1" dirty="0">
                <a:cs typeface="Arial" panose="020B0604020202020204" pitchFamily="34" charset="0"/>
              </a:rPr>
              <a:t>advantages</a:t>
            </a:r>
            <a:r>
              <a:rPr lang="en-US" sz="1600" b="1" dirty="0">
                <a:cs typeface="Arial" panose="020B0604020202020204" pitchFamily="34" charset="0"/>
              </a:rPr>
              <a:t> </a:t>
            </a:r>
            <a:r>
              <a:rPr lang="en-US" sz="1600" dirty="0">
                <a:cs typeface="Arial" panose="020B0604020202020204" pitchFamily="34" charset="0"/>
              </a:rPr>
              <a:t>or</a:t>
            </a:r>
            <a:r>
              <a:rPr lang="en-US" sz="1600" b="1" dirty="0">
                <a:cs typeface="Arial" panose="020B0604020202020204" pitchFamily="34" charset="0"/>
              </a:rPr>
              <a:t> </a:t>
            </a:r>
            <a:r>
              <a:rPr lang="en-US" sz="1600" b="1" i="1" dirty="0">
                <a:cs typeface="Arial" panose="020B0604020202020204" pitchFamily="34" charset="0"/>
              </a:rPr>
              <a:t>capabilities</a:t>
            </a:r>
            <a:r>
              <a:rPr lang="en-US" sz="1600" dirty="0">
                <a:cs typeface="Arial" panose="020B0604020202020204" pitchFamily="34" charset="0"/>
              </a:rPr>
              <a:t> it brings to these goals and activities.</a:t>
            </a:r>
          </a:p>
          <a:p>
            <a:pPr marL="371475" indent="-371475" algn="just" eaLnBrk="1" fontAlgn="auto" hangingPunct="1">
              <a:spcAft>
                <a:spcPts val="0"/>
              </a:spcAft>
              <a:defRPr/>
            </a:pPr>
            <a:endParaRPr lang="en-GB" sz="1600" dirty="0">
              <a:cs typeface="Arial" panose="020B0604020202020204" pitchFamily="34" charset="0"/>
            </a:endParaRPr>
          </a:p>
          <a:p>
            <a:pPr marL="371475" indent="-371475" algn="just" eaLnBrk="1" fontAlgn="auto" hangingPunct="1">
              <a:spcAft>
                <a:spcPts val="0"/>
              </a:spcAft>
              <a:defRPr/>
            </a:pPr>
            <a:r>
              <a:rPr lang="en-GB" sz="1600" b="1" i="1" dirty="0">
                <a:cs typeface="Arial" panose="020B0604020202020204" pitchFamily="34" charset="0"/>
              </a:rPr>
              <a:t>Corporate-level strategy </a:t>
            </a:r>
            <a:r>
              <a:rPr lang="en-GB" sz="1600" dirty="0">
                <a:cs typeface="Arial" panose="020B0604020202020204" pitchFamily="34" charset="0"/>
              </a:rPr>
              <a:t>is concerned with an organisation’s overall scope; </a:t>
            </a:r>
            <a:r>
              <a:rPr lang="en-GB" sz="1600" b="1" i="1" dirty="0">
                <a:cs typeface="Arial" panose="020B0604020202020204" pitchFamily="34" charset="0"/>
              </a:rPr>
              <a:t>business-level strategy </a:t>
            </a:r>
            <a:r>
              <a:rPr lang="en-GB" sz="1600" dirty="0">
                <a:cs typeface="Arial" panose="020B0604020202020204" pitchFamily="34" charset="0"/>
              </a:rPr>
              <a:t>is concerned with how  to compete; and </a:t>
            </a:r>
            <a:r>
              <a:rPr lang="en-GB" sz="1600" b="1" i="1" dirty="0">
                <a:cs typeface="Arial" panose="020B0604020202020204" pitchFamily="34" charset="0"/>
              </a:rPr>
              <a:t>functional strategy </a:t>
            </a:r>
            <a:r>
              <a:rPr lang="en-GB" sz="1600" dirty="0">
                <a:cs typeface="Arial" panose="020B0604020202020204" pitchFamily="34" charset="0"/>
              </a:rPr>
              <a:t>is concerned with how corporate- and business-level strategies are actually </a:t>
            </a:r>
          </a:p>
          <a:p>
            <a:pPr marL="363538" indent="0" algn="just" eaLnBrk="1" fontAlgn="auto" hangingPunct="1">
              <a:spcBef>
                <a:spcPts val="0"/>
              </a:spcBef>
              <a:spcAft>
                <a:spcPts val="0"/>
              </a:spcAft>
              <a:buFont typeface="Arial" panose="020B0604020202020204" pitchFamily="34" charset="0"/>
              <a:buNone/>
              <a:defRPr/>
            </a:pPr>
            <a:r>
              <a:rPr lang="en-GB" sz="1600" dirty="0">
                <a:cs typeface="Arial" panose="020B0604020202020204" pitchFamily="34" charset="0"/>
              </a:rPr>
              <a:t>delivered.</a:t>
            </a:r>
          </a:p>
          <a:p>
            <a:pPr eaLnBrk="1" fontAlgn="auto" hangingPunct="1">
              <a:spcAft>
                <a:spcPts val="0"/>
              </a:spcAft>
              <a:buFont typeface="Arial" panose="020B0604020202020204" pitchFamily="34" charset="0"/>
              <a:buNone/>
              <a:defRPr/>
            </a:pPr>
            <a:endParaRPr lang="en-GB" sz="2000" dirty="0">
              <a:latin typeface="Arial" panose="020B0604020202020204" pitchFamily="34" charset="0"/>
              <a:cs typeface="Arial" panose="020B0604020202020204" pitchFamily="34"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a:extLst>
              <a:ext uri="{FF2B5EF4-FFF2-40B4-BE49-F238E27FC236}">
                <a16:creationId xmlns:a16="http://schemas.microsoft.com/office/drawing/2014/main" id="{D605A7D3-A412-B249-845D-958C3C58BAE0}"/>
              </a:ext>
            </a:extLst>
          </p:cNvPr>
          <p:cNvSpPr>
            <a:spLocks noGrp="1"/>
          </p:cNvSpPr>
          <p:nvPr>
            <p:ph type="title"/>
          </p:nvPr>
        </p:nvSpPr>
        <p:spPr>
          <a:xfrm>
            <a:off x="457200" y="250825"/>
            <a:ext cx="8229600" cy="641350"/>
          </a:xfrm>
        </p:spPr>
        <p:txBody>
          <a:bodyPr>
            <a:normAutofit fontScale="90000"/>
          </a:bodyPr>
          <a:lstStyle/>
          <a:p>
            <a:pPr eaLnBrk="1" hangingPunct="1"/>
            <a:r>
              <a:rPr lang="en-GB" altLang="en-US" dirty="0"/>
              <a:t>Summary</a:t>
            </a:r>
          </a:p>
        </p:txBody>
      </p:sp>
      <p:sp>
        <p:nvSpPr>
          <p:cNvPr id="84995" name="Content Placeholder 2">
            <a:extLst>
              <a:ext uri="{FF2B5EF4-FFF2-40B4-BE49-F238E27FC236}">
                <a16:creationId xmlns:a16="http://schemas.microsoft.com/office/drawing/2014/main" id="{37106AF4-1AEE-4F0D-96E4-627E4DA50FD1}"/>
              </a:ext>
            </a:extLst>
          </p:cNvPr>
          <p:cNvSpPr>
            <a:spLocks noGrp="1"/>
          </p:cNvSpPr>
          <p:nvPr>
            <p:ph idx="1"/>
          </p:nvPr>
        </p:nvSpPr>
        <p:spPr>
          <a:xfrm>
            <a:off x="457200" y="892175"/>
            <a:ext cx="8232775" cy="4797425"/>
          </a:xfrm>
        </p:spPr>
        <p:txBody>
          <a:bodyPr>
            <a:normAutofit/>
          </a:bodyPr>
          <a:lstStyle/>
          <a:p>
            <a:pPr marL="361950" indent="-361950" algn="just" eaLnBrk="1" hangingPunct="1">
              <a:buFontTx/>
              <a:buChar char="•"/>
              <a:defRPr/>
            </a:pPr>
            <a:r>
              <a:rPr lang="en-GB" altLang="en-US" sz="1600" dirty="0">
                <a:cs typeface="Arial" panose="020B0604020202020204" pitchFamily="34" charset="0"/>
              </a:rPr>
              <a:t>The </a:t>
            </a:r>
            <a:r>
              <a:rPr lang="en-GB" altLang="en-US" sz="1600" b="1" i="1" dirty="0">
                <a:cs typeface="Arial" panose="020B0604020202020204" pitchFamily="34" charset="0"/>
              </a:rPr>
              <a:t>Exploring Strategy Framework</a:t>
            </a:r>
            <a:r>
              <a:rPr lang="en-GB" altLang="en-US" sz="1600" dirty="0">
                <a:cs typeface="Arial" panose="020B0604020202020204" pitchFamily="34" charset="0"/>
              </a:rPr>
              <a:t> has three major elements: </a:t>
            </a:r>
          </a:p>
          <a:p>
            <a:pPr marL="661988" lvl="1" indent="-261938" algn="just" eaLnBrk="1" hangingPunct="1">
              <a:buClr>
                <a:srgbClr val="007FA3"/>
              </a:buClr>
              <a:buFont typeface="Calibri" panose="020F0502020204030204" pitchFamily="34" charset="0"/>
              <a:buAutoNum type="arabicPeriod"/>
              <a:defRPr/>
            </a:pPr>
            <a:r>
              <a:rPr lang="en-GB" altLang="en-US" sz="1600" dirty="0">
                <a:cs typeface="Arial" panose="020B0604020202020204" pitchFamily="34" charset="0"/>
              </a:rPr>
              <a:t>understanding the </a:t>
            </a:r>
            <a:r>
              <a:rPr lang="en-GB" altLang="en-US" sz="1600" b="1" i="1" dirty="0">
                <a:cs typeface="Arial" panose="020B0604020202020204" pitchFamily="34" charset="0"/>
              </a:rPr>
              <a:t>strategic position</a:t>
            </a:r>
            <a:r>
              <a:rPr lang="en-GB" altLang="en-US" sz="1600" dirty="0">
                <a:cs typeface="Arial" panose="020B0604020202020204" pitchFamily="34" charset="0"/>
              </a:rPr>
              <a:t>, </a:t>
            </a:r>
          </a:p>
          <a:p>
            <a:pPr marL="661988" lvl="1" indent="-261938" algn="just" eaLnBrk="1" hangingPunct="1">
              <a:buClr>
                <a:srgbClr val="007FA3"/>
              </a:buClr>
              <a:buFont typeface="Calibri" panose="020F0502020204030204" pitchFamily="34" charset="0"/>
              <a:buAutoNum type="arabicPeriod"/>
              <a:defRPr/>
            </a:pPr>
            <a:r>
              <a:rPr lang="en-GB" altLang="en-US" sz="1600" dirty="0">
                <a:cs typeface="Arial" panose="020B0604020202020204" pitchFamily="34" charset="0"/>
              </a:rPr>
              <a:t>making </a:t>
            </a:r>
            <a:r>
              <a:rPr lang="en-GB" altLang="en-US" sz="1600" b="1" i="1" dirty="0">
                <a:cs typeface="Arial" panose="020B0604020202020204" pitchFamily="34" charset="0"/>
              </a:rPr>
              <a:t>strategic choices</a:t>
            </a:r>
            <a:r>
              <a:rPr lang="en-GB" altLang="en-US" sz="1600" b="1" dirty="0">
                <a:cs typeface="Arial" panose="020B0604020202020204" pitchFamily="34" charset="0"/>
              </a:rPr>
              <a:t> </a:t>
            </a:r>
            <a:r>
              <a:rPr lang="en-GB" altLang="en-US" sz="1600" dirty="0">
                <a:cs typeface="Arial" panose="020B0604020202020204" pitchFamily="34" charset="0"/>
              </a:rPr>
              <a:t>for the future </a:t>
            </a:r>
          </a:p>
          <a:p>
            <a:pPr marL="661988" lvl="1" indent="-261938" algn="just" eaLnBrk="1" hangingPunct="1">
              <a:buClr>
                <a:srgbClr val="007FA3"/>
              </a:buClr>
              <a:buFont typeface="Calibri" panose="020F0502020204030204" pitchFamily="34" charset="0"/>
              <a:buAutoNum type="arabicPeriod"/>
              <a:defRPr/>
            </a:pPr>
            <a:r>
              <a:rPr lang="en-GB" altLang="en-US" sz="1600" dirty="0">
                <a:cs typeface="Arial" panose="020B0604020202020204" pitchFamily="34" charset="0"/>
              </a:rPr>
              <a:t>managing </a:t>
            </a:r>
            <a:r>
              <a:rPr lang="en-GB" altLang="en-US" sz="1600" b="1" i="1" dirty="0">
                <a:cs typeface="Arial" panose="020B0604020202020204" pitchFamily="34" charset="0"/>
              </a:rPr>
              <a:t>strategy in action. </a:t>
            </a:r>
          </a:p>
          <a:p>
            <a:pPr marL="361950" indent="-361950" algn="just" eaLnBrk="1" hangingPunct="1">
              <a:buFontTx/>
              <a:buChar char="•"/>
              <a:defRPr/>
            </a:pPr>
            <a:r>
              <a:rPr lang="en-GB" altLang="en-US" sz="1600" dirty="0">
                <a:cs typeface="Arial" panose="020B0604020202020204" pitchFamily="34" charset="0"/>
              </a:rPr>
              <a:t>Strategy work is done by </a:t>
            </a:r>
            <a:r>
              <a:rPr lang="en-GB" altLang="en-US" sz="1600" b="1" i="1" dirty="0">
                <a:cs typeface="Arial" panose="020B0604020202020204" pitchFamily="34" charset="0"/>
              </a:rPr>
              <a:t>managers</a:t>
            </a:r>
            <a:r>
              <a:rPr lang="en-GB" altLang="en-US" sz="1600" dirty="0">
                <a:cs typeface="Arial" panose="020B0604020202020204" pitchFamily="34" charset="0"/>
              </a:rPr>
              <a:t> throughout an organisation, as well as specialist </a:t>
            </a:r>
            <a:r>
              <a:rPr lang="en-GB" altLang="en-US" sz="1600" b="1" i="1" dirty="0">
                <a:cs typeface="Arial" panose="020B0604020202020204" pitchFamily="34" charset="0"/>
              </a:rPr>
              <a:t>strategic planners.</a:t>
            </a:r>
          </a:p>
          <a:p>
            <a:pPr marL="361950" indent="-361950" algn="just" eaLnBrk="1" hangingPunct="1">
              <a:buFontTx/>
              <a:buChar char="•"/>
              <a:defRPr/>
            </a:pPr>
            <a:r>
              <a:rPr lang="en-GB" altLang="en-US" sz="1600" dirty="0">
                <a:cs typeface="Arial" panose="020B0604020202020204" pitchFamily="34" charset="0"/>
              </a:rPr>
              <a:t>Research on strategy </a:t>
            </a:r>
            <a:r>
              <a:rPr lang="en-GB" altLang="en-US" sz="1600" b="1" i="1" dirty="0">
                <a:cs typeface="Arial" panose="020B0604020202020204" pitchFamily="34" charset="0"/>
              </a:rPr>
              <a:t>context</a:t>
            </a:r>
            <a:r>
              <a:rPr lang="en-GB" altLang="en-US" sz="1600" dirty="0">
                <a:cs typeface="Arial" panose="020B0604020202020204" pitchFamily="34" charset="0"/>
              </a:rPr>
              <a:t>,</a:t>
            </a:r>
            <a:r>
              <a:rPr lang="en-GB" altLang="en-US" sz="1600" b="1" i="1" dirty="0">
                <a:cs typeface="Arial" panose="020B0604020202020204" pitchFamily="34" charset="0"/>
              </a:rPr>
              <a:t> content </a:t>
            </a:r>
            <a:r>
              <a:rPr lang="en-GB" altLang="en-US" sz="1600" dirty="0">
                <a:cs typeface="Arial" panose="020B0604020202020204" pitchFamily="34" charset="0"/>
              </a:rPr>
              <a:t>and</a:t>
            </a:r>
            <a:r>
              <a:rPr lang="en-GB" altLang="en-US" sz="1600" b="1" i="1" dirty="0">
                <a:cs typeface="Arial" panose="020B0604020202020204" pitchFamily="34" charset="0"/>
              </a:rPr>
              <a:t> process</a:t>
            </a:r>
            <a:r>
              <a:rPr lang="en-GB" altLang="en-US" sz="1600" dirty="0">
                <a:cs typeface="Arial" panose="020B0604020202020204" pitchFamily="34" charset="0"/>
              </a:rPr>
              <a:t> shows how the analytical perspectives of economics, sociology </a:t>
            </a:r>
          </a:p>
          <a:p>
            <a:pPr marL="363538" indent="0" algn="just" eaLnBrk="1" hangingPunct="1">
              <a:spcBef>
                <a:spcPts val="0"/>
              </a:spcBef>
              <a:buFont typeface="Arial" panose="020B0604020202020204" pitchFamily="34" charset="0"/>
              <a:buNone/>
              <a:defRPr/>
            </a:pPr>
            <a:r>
              <a:rPr lang="en-GB" altLang="en-US" sz="1600" dirty="0">
                <a:cs typeface="Arial" panose="020B0604020202020204" pitchFamily="34" charset="0"/>
              </a:rPr>
              <a:t>and psychology can all provide practical insights for</a:t>
            </a:r>
            <a:br>
              <a:rPr lang="en-GB" altLang="en-US" sz="1600" dirty="0">
                <a:cs typeface="Arial" panose="020B0604020202020204" pitchFamily="34" charset="0"/>
              </a:rPr>
            </a:br>
            <a:r>
              <a:rPr lang="en-GB" altLang="en-US" sz="1600" dirty="0">
                <a:cs typeface="Arial" panose="020B0604020202020204" pitchFamily="34" charset="0"/>
              </a:rPr>
              <a:t>approaching strategy issues.</a:t>
            </a:r>
          </a:p>
          <a:p>
            <a:pPr marL="363538" indent="0" algn="just" eaLnBrk="1" hangingPunct="1">
              <a:spcBef>
                <a:spcPts val="0"/>
              </a:spcBef>
              <a:buFont typeface="Arial" panose="020B0604020202020204" pitchFamily="34" charset="0"/>
              <a:buNone/>
              <a:defRPr/>
            </a:pPr>
            <a:endParaRPr lang="en-GB" altLang="en-US" sz="1600" dirty="0">
              <a:cs typeface="Arial" panose="020B0604020202020204" pitchFamily="34" charset="0"/>
            </a:endParaRPr>
          </a:p>
          <a:p>
            <a:pPr marL="706438" algn="just">
              <a:spcBef>
                <a:spcPts val="0"/>
              </a:spcBef>
              <a:defRPr/>
            </a:pPr>
            <a:r>
              <a:rPr lang="en-GB" altLang="en-US" sz="1600" dirty="0">
                <a:cs typeface="Arial" panose="020B0604020202020204" pitchFamily="34" charset="0"/>
              </a:rPr>
              <a:t>Although the fundamentals of strategy may be similar, strategy varies by </a:t>
            </a:r>
            <a:r>
              <a:rPr lang="en-GB" altLang="en-US" sz="1600" b="1" i="1" dirty="0">
                <a:cs typeface="Arial" panose="020B0604020202020204" pitchFamily="34" charset="0"/>
              </a:rPr>
              <a:t>organisational context</a:t>
            </a:r>
            <a:r>
              <a:rPr lang="en-GB" altLang="en-US" sz="1600" dirty="0">
                <a:cs typeface="Arial" panose="020B0604020202020204" pitchFamily="34" charset="0"/>
              </a:rPr>
              <a:t>,</a:t>
            </a:r>
            <a:r>
              <a:rPr lang="en-GB" altLang="en-US" sz="1600" b="1" i="1" dirty="0">
                <a:cs typeface="Arial" panose="020B0604020202020204" pitchFamily="34" charset="0"/>
              </a:rPr>
              <a:t> </a:t>
            </a:r>
            <a:r>
              <a:rPr lang="en-GB" altLang="en-US" sz="1600" dirty="0">
                <a:cs typeface="Arial" panose="020B0604020202020204" pitchFamily="34" charset="0"/>
              </a:rPr>
              <a:t>for example, public sector vs private industry. .</a:t>
            </a:r>
          </a:p>
          <a:p>
            <a:pPr marL="363538" indent="0" algn="just" eaLnBrk="1" hangingPunct="1">
              <a:spcBef>
                <a:spcPts val="0"/>
              </a:spcBef>
              <a:buFont typeface="Arial" panose="020B0604020202020204" pitchFamily="34" charset="0"/>
              <a:buNone/>
              <a:defRPr/>
            </a:pPr>
            <a:endParaRPr lang="en-GB" altLang="en-US" sz="2200" dirty="0">
              <a:latin typeface="Arial" panose="020B0604020202020204" pitchFamily="34" charset="0"/>
              <a:cs typeface="Arial" panose="020B0604020202020204" pitchFamily="34"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0F35F-8D3A-1247-A3D8-1B9E4498EEC0}"/>
              </a:ext>
            </a:extLst>
          </p:cNvPr>
          <p:cNvSpPr>
            <a:spLocks noGrp="1"/>
          </p:cNvSpPr>
          <p:nvPr>
            <p:ph type="title"/>
          </p:nvPr>
        </p:nvSpPr>
        <p:spPr/>
        <p:txBody>
          <a:bodyPr/>
          <a:lstStyle/>
          <a:p>
            <a:r>
              <a:rPr lang="en-US" dirty="0"/>
              <a:t>Task </a:t>
            </a:r>
          </a:p>
        </p:txBody>
      </p:sp>
      <p:sp>
        <p:nvSpPr>
          <p:cNvPr id="3" name="Content Placeholder 2">
            <a:extLst>
              <a:ext uri="{FF2B5EF4-FFF2-40B4-BE49-F238E27FC236}">
                <a16:creationId xmlns:a16="http://schemas.microsoft.com/office/drawing/2014/main" id="{98DBAD98-4319-584E-A8B2-FD706FA76B58}"/>
              </a:ext>
            </a:extLst>
          </p:cNvPr>
          <p:cNvSpPr>
            <a:spLocks noGrp="1"/>
          </p:cNvSpPr>
          <p:nvPr>
            <p:ph idx="1"/>
          </p:nvPr>
        </p:nvSpPr>
        <p:spPr>
          <a:xfrm>
            <a:off x="457200" y="1243362"/>
            <a:ext cx="8229600" cy="3917032"/>
          </a:xfrm>
        </p:spPr>
        <p:txBody>
          <a:bodyPr>
            <a:normAutofit/>
          </a:bodyPr>
          <a:lstStyle/>
          <a:p>
            <a:pPr marL="0" indent="0" algn="just">
              <a:buNone/>
            </a:pPr>
            <a:r>
              <a:rPr lang="en-US" sz="1800" u="sng" dirty="0"/>
              <a:t>Critical reading and writing </a:t>
            </a:r>
          </a:p>
          <a:p>
            <a:pPr algn="just"/>
            <a:r>
              <a:rPr lang="en-US" sz="1800" dirty="0"/>
              <a:t>Read the following article and produce a 500 word summary of the key elements and main arguments.</a:t>
            </a:r>
          </a:p>
          <a:p>
            <a:pPr marL="0" indent="0">
              <a:buNone/>
            </a:pPr>
            <a:r>
              <a:rPr lang="en-GB" sz="1400" dirty="0">
                <a:ea typeface="ArialUnicodeMS" panose="020B0604020202020204" pitchFamily="34" charset="-128"/>
              </a:rPr>
              <a:t>Z. Rogers, M. L. McIntyre &amp; T. Caputo (2020) Gold standard strategic plans: how well do Canadian police services do?, Police Practice and Research, 21:3, 210-226, DOI: 10.1080/15614263.2019.1570848  </a:t>
            </a:r>
          </a:p>
          <a:p>
            <a:pPr marL="0" indent="0">
              <a:buNone/>
            </a:pPr>
            <a:r>
              <a:rPr lang="en-GB" sz="1400" b="1" dirty="0"/>
              <a:t>To link to this article: </a:t>
            </a:r>
            <a:r>
              <a:rPr lang="en-GB" sz="1400" dirty="0"/>
              <a:t>https://</a:t>
            </a:r>
            <a:r>
              <a:rPr lang="en-GB" sz="1400" dirty="0" err="1"/>
              <a:t>doi.org</a:t>
            </a:r>
            <a:r>
              <a:rPr lang="en-GB" sz="1400" dirty="0"/>
              <a:t>/10.1080/15614263.2019.1570848 </a:t>
            </a:r>
          </a:p>
          <a:p>
            <a:pPr algn="just"/>
            <a:r>
              <a:rPr lang="en-US" sz="1800" dirty="0"/>
              <a:t>This task seeks to get you in the habit of critically reading, thinking and writing. </a:t>
            </a:r>
          </a:p>
          <a:p>
            <a:pPr algn="just"/>
            <a:r>
              <a:rPr lang="en-US" sz="1800" b="1" dirty="0">
                <a:solidFill>
                  <a:srgbClr val="FF0000"/>
                </a:solidFill>
              </a:rPr>
              <a:t>This is NOT marked and is merely for your own benefit in your academic journey. </a:t>
            </a:r>
          </a:p>
        </p:txBody>
      </p:sp>
    </p:spTree>
    <p:extLst>
      <p:ext uri="{BB962C8B-B14F-4D97-AF65-F5344CB8AC3E}">
        <p14:creationId xmlns:p14="http://schemas.microsoft.com/office/powerpoint/2010/main" val="25929785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D4585-F215-FD4B-A4E1-0F0C41E0E301}"/>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0AF15FF5-EFBF-2649-B3B8-88D992DACD1A}"/>
              </a:ext>
            </a:extLst>
          </p:cNvPr>
          <p:cNvSpPr>
            <a:spLocks noGrp="1"/>
          </p:cNvSpPr>
          <p:nvPr>
            <p:ph idx="1"/>
          </p:nvPr>
        </p:nvSpPr>
        <p:spPr/>
        <p:txBody>
          <a:bodyPr/>
          <a:lstStyle/>
          <a:p>
            <a:endParaRPr lang="en-US" dirty="0"/>
          </a:p>
          <a:p>
            <a:endParaRPr lang="en-US" dirty="0"/>
          </a:p>
          <a:p>
            <a:pPr marL="0" indent="0" algn="ctr">
              <a:buNone/>
            </a:pPr>
            <a:r>
              <a:rPr lang="en-US" dirty="0"/>
              <a:t>Any concluding questions? </a:t>
            </a:r>
          </a:p>
        </p:txBody>
      </p:sp>
    </p:spTree>
    <p:extLst>
      <p:ext uri="{BB962C8B-B14F-4D97-AF65-F5344CB8AC3E}">
        <p14:creationId xmlns:p14="http://schemas.microsoft.com/office/powerpoint/2010/main" val="320581066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6035E-A7E4-A84C-9011-C500766FA0C7}"/>
              </a:ext>
            </a:extLst>
          </p:cNvPr>
          <p:cNvSpPr>
            <a:spLocks noGrp="1"/>
          </p:cNvSpPr>
          <p:nvPr>
            <p:ph type="title"/>
          </p:nvPr>
        </p:nvSpPr>
        <p:spPr/>
        <p:txBody>
          <a:bodyPr>
            <a:normAutofit/>
          </a:bodyPr>
          <a:lstStyle/>
          <a:p>
            <a:r>
              <a:rPr lang="en-US" sz="3600" dirty="0"/>
              <a:t>References</a:t>
            </a:r>
          </a:p>
        </p:txBody>
      </p:sp>
      <p:sp>
        <p:nvSpPr>
          <p:cNvPr id="3" name="Content Placeholder 2">
            <a:extLst>
              <a:ext uri="{FF2B5EF4-FFF2-40B4-BE49-F238E27FC236}">
                <a16:creationId xmlns:a16="http://schemas.microsoft.com/office/drawing/2014/main" id="{C48D175B-8264-BD4B-8789-8DDF2D57C02B}"/>
              </a:ext>
            </a:extLst>
          </p:cNvPr>
          <p:cNvSpPr>
            <a:spLocks noGrp="1"/>
          </p:cNvSpPr>
          <p:nvPr>
            <p:ph idx="1"/>
          </p:nvPr>
        </p:nvSpPr>
        <p:spPr>
          <a:xfrm>
            <a:off x="457200" y="1276815"/>
            <a:ext cx="8229600" cy="3917032"/>
          </a:xfrm>
        </p:spPr>
        <p:txBody>
          <a:bodyPr>
            <a:normAutofit fontScale="85000" lnSpcReduction="20000"/>
          </a:bodyPr>
          <a:lstStyle/>
          <a:p>
            <a:pPr marL="0" indent="0" algn="just">
              <a:buNone/>
            </a:pPr>
            <a:r>
              <a:rPr lang="en-GB" sz="1500" dirty="0">
                <a:solidFill>
                  <a:srgbClr val="000000"/>
                </a:solidFill>
                <a:ea typeface="Arial Unicode MS" panose="020B0604020202020204" pitchFamily="34" charset="-128"/>
              </a:rPr>
              <a:t>FERLIE, E., &amp; ONGARO, E. (2015). </a:t>
            </a:r>
            <a:r>
              <a:rPr lang="en-GB" sz="1500" i="1" dirty="0">
                <a:solidFill>
                  <a:srgbClr val="000000"/>
                </a:solidFill>
                <a:ea typeface="Arial Unicode MS" panose="020B0604020202020204" pitchFamily="34" charset="-128"/>
              </a:rPr>
              <a:t>Strategic management in public services organizations concepts, schools and contemporary issues. </a:t>
            </a:r>
          </a:p>
          <a:p>
            <a:pPr marL="0" indent="0" algn="just">
              <a:buNone/>
            </a:pPr>
            <a:endParaRPr lang="en-GB" sz="1500" i="1" dirty="0">
              <a:solidFill>
                <a:srgbClr val="000000"/>
              </a:solidFill>
              <a:ea typeface="Arial Unicode MS" panose="020B0604020202020204" pitchFamily="34" charset="-128"/>
            </a:endParaRPr>
          </a:p>
          <a:p>
            <a:pPr marL="0" indent="0" algn="just">
              <a:buNone/>
            </a:pPr>
            <a:r>
              <a:rPr lang="en-GB" sz="1500" dirty="0">
                <a:solidFill>
                  <a:srgbClr val="000000"/>
                </a:solidFill>
                <a:ea typeface="Arial Unicode MS" panose="020B0604020202020204" pitchFamily="34" charset="-128"/>
              </a:rPr>
              <a:t>LYNCH, R. L. (2021). </a:t>
            </a:r>
            <a:r>
              <a:rPr lang="en-GB" sz="1500" i="1" dirty="0">
                <a:solidFill>
                  <a:srgbClr val="000000"/>
                </a:solidFill>
                <a:ea typeface="Arial Unicode MS" panose="020B0604020202020204" pitchFamily="34" charset="-128"/>
              </a:rPr>
              <a:t>Strategic management</a:t>
            </a:r>
            <a:r>
              <a:rPr lang="en-GB" sz="1500" dirty="0">
                <a:solidFill>
                  <a:srgbClr val="000000"/>
                </a:solidFill>
                <a:ea typeface="Arial Unicode MS" panose="020B0604020202020204" pitchFamily="34" charset="-128"/>
              </a:rPr>
              <a:t>.</a:t>
            </a:r>
          </a:p>
          <a:p>
            <a:pPr marL="0" indent="0" algn="just">
              <a:buNone/>
            </a:pPr>
            <a:endParaRPr lang="en-GB" sz="1500" dirty="0"/>
          </a:p>
          <a:p>
            <a:pPr marL="0" indent="0" algn="just">
              <a:buNone/>
            </a:pPr>
            <a:r>
              <a:rPr lang="en-US" altLang="en-US" sz="1500" dirty="0"/>
              <a:t>MAXWELL , J (1993) </a:t>
            </a:r>
            <a:r>
              <a:rPr lang="en-US" altLang="en-US" sz="1500" i="1" dirty="0"/>
              <a:t>Developing The Leader Within You. Nashville. T Nelson</a:t>
            </a:r>
          </a:p>
          <a:p>
            <a:pPr marL="0" indent="0" algn="just">
              <a:buNone/>
            </a:pPr>
            <a:endParaRPr lang="en-US" altLang="en-US" sz="1500" i="1" dirty="0"/>
          </a:p>
          <a:p>
            <a:pPr marL="0" indent="0" algn="just">
              <a:buNone/>
            </a:pPr>
            <a:r>
              <a:rPr lang="en-GB" sz="1500" dirty="0">
                <a:solidFill>
                  <a:srgbClr val="333333"/>
                </a:solidFill>
              </a:rPr>
              <a:t>ROBERTSON, C.J.  (2008) An Analysis of 10 years of Business Ethics Research in </a:t>
            </a:r>
            <a:r>
              <a:rPr lang="en-GB" sz="1500" i="1" dirty="0">
                <a:solidFill>
                  <a:srgbClr val="333333"/>
                </a:solidFill>
              </a:rPr>
              <a:t>Strategic Management Journal</a:t>
            </a:r>
            <a:r>
              <a:rPr lang="en-GB" sz="1500" dirty="0">
                <a:solidFill>
                  <a:srgbClr val="333333"/>
                </a:solidFill>
              </a:rPr>
              <a:t>: 1996–2005. </a:t>
            </a:r>
            <a:r>
              <a:rPr lang="en-GB" sz="1500" i="1" dirty="0">
                <a:solidFill>
                  <a:srgbClr val="333333"/>
                </a:solidFill>
              </a:rPr>
              <a:t>J Bus Ethics</a:t>
            </a:r>
            <a:r>
              <a:rPr lang="en-GB" sz="1500" dirty="0">
                <a:solidFill>
                  <a:srgbClr val="333333"/>
                </a:solidFill>
              </a:rPr>
              <a:t> </a:t>
            </a:r>
            <a:r>
              <a:rPr lang="en-GB" sz="1500" b="1" dirty="0">
                <a:solidFill>
                  <a:srgbClr val="333333"/>
                </a:solidFill>
              </a:rPr>
              <a:t>80, </a:t>
            </a:r>
            <a:r>
              <a:rPr lang="en-GB" sz="1500" dirty="0">
                <a:solidFill>
                  <a:srgbClr val="333333"/>
                </a:solidFill>
              </a:rPr>
              <a:t>745–753 (2008). https://</a:t>
            </a:r>
            <a:r>
              <a:rPr lang="en-GB" sz="1500" dirty="0" err="1">
                <a:solidFill>
                  <a:srgbClr val="333333"/>
                </a:solidFill>
              </a:rPr>
              <a:t>doi.org</a:t>
            </a:r>
            <a:r>
              <a:rPr lang="en-GB" sz="1500" dirty="0">
                <a:solidFill>
                  <a:srgbClr val="333333"/>
                </a:solidFill>
              </a:rPr>
              <a:t>/10.1007/s10551-007-9466-5</a:t>
            </a:r>
            <a:endParaRPr lang="en-US" altLang="en-US" sz="1500" i="1" dirty="0"/>
          </a:p>
          <a:p>
            <a:pPr marL="0" indent="0" algn="just">
              <a:buNone/>
            </a:pPr>
            <a:endParaRPr lang="en-GB" sz="1500" dirty="0"/>
          </a:p>
          <a:p>
            <a:pPr marL="0" indent="0" algn="just">
              <a:buNone/>
            </a:pPr>
            <a:r>
              <a:rPr lang="en-GB" sz="1500" dirty="0"/>
              <a:t>WHITTINGTON, R., REGNÉR, P., ANGWIN, D., JOHNSON, G., &amp; SCHOLES, K. (2020). </a:t>
            </a:r>
            <a:r>
              <a:rPr lang="en-GB" sz="1500" i="1" dirty="0"/>
              <a:t>Exploring strategy: text and cases</a:t>
            </a:r>
            <a:r>
              <a:rPr lang="en-GB" sz="1500" dirty="0"/>
              <a:t>. New </a:t>
            </a:r>
            <a:r>
              <a:rPr lang="en-GB" sz="1500"/>
              <a:t>York Prentice Hall. </a:t>
            </a:r>
            <a:endParaRPr lang="en-GB" sz="1500" dirty="0"/>
          </a:p>
          <a:p>
            <a:pPr marL="0" indent="0" algn="just">
              <a:buNone/>
            </a:pPr>
            <a:endParaRPr lang="en-GB" sz="1500" dirty="0"/>
          </a:p>
          <a:p>
            <a:pPr marL="0" indent="0" algn="just">
              <a:buNone/>
            </a:pPr>
            <a:r>
              <a:rPr lang="en-GB" sz="1500" dirty="0"/>
              <a:t>WHITTINGTON, R., REGNÉR, P., ANGWIN, D., JOHNSON, G., &amp; SCHOLES, K. (2021). </a:t>
            </a:r>
            <a:r>
              <a:rPr lang="en-GB" sz="1500" i="1" dirty="0"/>
              <a:t>Fundamentals of strategy</a:t>
            </a:r>
            <a:r>
              <a:rPr lang="en-GB" sz="1500" dirty="0"/>
              <a:t>.</a:t>
            </a:r>
          </a:p>
          <a:p>
            <a:pPr marL="0" indent="0">
              <a:buNone/>
            </a:pPr>
            <a:endParaRPr lang="en-GB" sz="1400" dirty="0"/>
          </a:p>
          <a:p>
            <a:pPr marL="0" indent="0">
              <a:buNone/>
            </a:pPr>
            <a:r>
              <a:rPr lang="en-GB" sz="1400" dirty="0"/>
              <a:t>Websites </a:t>
            </a:r>
          </a:p>
          <a:p>
            <a:pPr marL="0" indent="0">
              <a:buNone/>
            </a:pPr>
            <a:r>
              <a:rPr lang="en-GB" sz="1400" dirty="0"/>
              <a:t>Dyfed Powys Police Accessed on 2.10.21</a:t>
            </a:r>
          </a:p>
          <a:p>
            <a:pPr marL="0" indent="0">
              <a:buNone/>
            </a:pPr>
            <a:r>
              <a:rPr lang="en-GB" sz="1400" dirty="0"/>
              <a:t>South Wales Police Accessed on 2.10.21</a:t>
            </a:r>
          </a:p>
          <a:p>
            <a:pPr marL="0" indent="0">
              <a:buNone/>
            </a:pPr>
            <a:r>
              <a:rPr lang="en-GB" sz="1400" dirty="0"/>
              <a:t>Gwent Police Accessed on 2.10.21</a:t>
            </a:r>
          </a:p>
          <a:p>
            <a:pPr marL="0" indent="0">
              <a:buNone/>
            </a:pPr>
            <a:r>
              <a:rPr lang="en-GB" sz="1400" dirty="0"/>
              <a:t>NPCC Website accessed 2.10.21</a:t>
            </a:r>
          </a:p>
          <a:p>
            <a:pPr marL="0" indent="0">
              <a:buNone/>
            </a:pPr>
            <a:endParaRPr lang="en-GB" sz="1400" dirty="0"/>
          </a:p>
          <a:p>
            <a:pPr marL="0" indent="0">
              <a:buNone/>
            </a:pPr>
            <a:endParaRPr lang="en-GB" sz="1400" dirty="0"/>
          </a:p>
        </p:txBody>
      </p:sp>
    </p:spTree>
    <p:extLst>
      <p:ext uri="{BB962C8B-B14F-4D97-AF65-F5344CB8AC3E}">
        <p14:creationId xmlns:p14="http://schemas.microsoft.com/office/powerpoint/2010/main" val="702753352"/>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Academic Writing Skills 28.09.21" id="{7BCD7DB7-4CDA-9647-BA1E-79FEF6992C66}" vid="{5F3BD975-0A12-1B48-91EA-CC898F921D4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6756</TotalTime>
  <Words>3064</Words>
  <Application>Microsoft Macintosh PowerPoint</Application>
  <PresentationFormat>On-screen Show (4:3)</PresentationFormat>
  <Paragraphs>388</Paragraphs>
  <Slides>49</Slides>
  <Notes>22</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49</vt:i4>
      </vt:variant>
    </vt:vector>
  </HeadingPairs>
  <TitlesOfParts>
    <vt:vector size="54" baseType="lpstr">
      <vt:lpstr>Arial</vt:lpstr>
      <vt:lpstr>Calibri</vt:lpstr>
      <vt:lpstr>Myriad Pro</vt:lpstr>
      <vt:lpstr>Wingdings</vt:lpstr>
      <vt:lpstr>Theme1.thmx first page pp</vt:lpstr>
      <vt:lpstr>Strategic Management:  An introduction to the key concepts </vt:lpstr>
      <vt:lpstr> Welcome your new Masters module! </vt:lpstr>
      <vt:lpstr>Study Structure</vt:lpstr>
      <vt:lpstr>Study Structure</vt:lpstr>
      <vt:lpstr>Study Time Allocation</vt:lpstr>
      <vt:lpstr>Questions</vt:lpstr>
      <vt:lpstr>Draft Outline of this module </vt:lpstr>
      <vt:lpstr>Draft Outline of this module </vt:lpstr>
      <vt:lpstr>Module Learning outcomes</vt:lpstr>
      <vt:lpstr>Assignment</vt:lpstr>
      <vt:lpstr>Strategic Management in Context</vt:lpstr>
      <vt:lpstr>Week 1 -  Learning outcomes</vt:lpstr>
      <vt:lpstr>Achieving Successful Strategic Management</vt:lpstr>
      <vt:lpstr>PowerPoint Presentation</vt:lpstr>
      <vt:lpstr>What is strategy?</vt:lpstr>
      <vt:lpstr>Definitions of strategy</vt:lpstr>
      <vt:lpstr>  What is Strategy for? </vt:lpstr>
      <vt:lpstr>Three horizons for strategy</vt:lpstr>
      <vt:lpstr>Strategy statements</vt:lpstr>
      <vt:lpstr>Mission statements</vt:lpstr>
      <vt:lpstr>Mission Statement examples</vt:lpstr>
      <vt:lpstr>Policing objectives / Priorities</vt:lpstr>
      <vt:lpstr>MISSION EXERCISE</vt:lpstr>
      <vt:lpstr>PowerPoint Presentation</vt:lpstr>
      <vt:lpstr>Vision statements</vt:lpstr>
      <vt:lpstr>Vision Levels of People</vt:lpstr>
      <vt:lpstr>Vision Examples</vt:lpstr>
      <vt:lpstr>Vision in action </vt:lpstr>
      <vt:lpstr>VISION EXERCISE</vt:lpstr>
      <vt:lpstr>Statement of values</vt:lpstr>
      <vt:lpstr>Values as an Anchor  </vt:lpstr>
      <vt:lpstr>Value Examples</vt:lpstr>
      <vt:lpstr>Developing an ethical awareness </vt:lpstr>
      <vt:lpstr>Statement of objectives</vt:lpstr>
      <vt:lpstr>Levels of strategy</vt:lpstr>
      <vt:lpstr>Levels of strategy</vt:lpstr>
      <vt:lpstr>The Exploring Strategy framework</vt:lpstr>
      <vt:lpstr>Strategic position</vt:lpstr>
      <vt:lpstr>Strategic choices</vt:lpstr>
      <vt:lpstr>Strategy in action</vt:lpstr>
      <vt:lpstr>The strategy checklist</vt:lpstr>
      <vt:lpstr>Working with strategy</vt:lpstr>
      <vt:lpstr>PowerPoint Presentation</vt:lpstr>
      <vt:lpstr>Exploring strategy in different contexts</vt:lpstr>
      <vt:lpstr>Summary</vt:lpstr>
      <vt:lpstr>Summary</vt:lpstr>
      <vt:lpstr>Task </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Strategic Management: An introduction to the key concepts </dc:title>
  <dc:creator>joneds@me.com</dc:creator>
  <cp:lastModifiedBy>joneds@me.com</cp:lastModifiedBy>
  <cp:revision>34</cp:revision>
  <cp:lastPrinted>2021-10-04T20:29:39Z</cp:lastPrinted>
  <dcterms:created xsi:type="dcterms:W3CDTF">2021-09-30T19:27:39Z</dcterms:created>
  <dcterms:modified xsi:type="dcterms:W3CDTF">2021-10-06T06:28:52Z</dcterms:modified>
</cp:coreProperties>
</file>