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tags/tag1.xml" ContentType="application/vnd.openxmlformats-officedocument.presentationml.tags+xml"/>
  <Override PartName="/ppt/notesSlides/notesSlide16.xml" ContentType="application/vnd.openxmlformats-officedocument.presentationml.notesSlide+xml"/>
  <Override PartName="/ppt/tags/tag2.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3.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4.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tags/tag5.xml" ContentType="application/vnd.openxmlformats-officedocument.presentationml.tags+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4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4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tags/tag9.xml" ContentType="application/vnd.openxmlformats-officedocument.presentationml.tags+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tags/tag10.xml" ContentType="application/vnd.openxmlformats-officedocument.presentationml.tags+xml"/>
  <Override PartName="/ppt/notesSlides/notesSlide64.xml" ContentType="application/vnd.openxmlformats-officedocument.presentationml.notesSlide+xml"/>
  <Override PartName="/ppt/tags/tag11.xml" ContentType="application/vnd.openxmlformats-officedocument.presentationml.tags+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tags/tag12.xml" ContentType="application/vnd.openxmlformats-officedocument.presentationml.tags+xml"/>
  <Override PartName="/ppt/notesSlides/notesSlide67.xml" ContentType="application/vnd.openxmlformats-officedocument.presentationml.notesSlide+xml"/>
  <Override PartName="/ppt/notesSlides/notesSlide6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8"/>
  </p:notesMasterIdLst>
  <p:sldIdLst>
    <p:sldId id="256" r:id="rId2"/>
    <p:sldId id="730" r:id="rId3"/>
    <p:sldId id="739" r:id="rId4"/>
    <p:sldId id="741" r:id="rId5"/>
    <p:sldId id="742" r:id="rId6"/>
    <p:sldId id="467" r:id="rId7"/>
    <p:sldId id="743" r:id="rId8"/>
    <p:sldId id="728" r:id="rId9"/>
    <p:sldId id="262" r:id="rId10"/>
    <p:sldId id="264" r:id="rId11"/>
    <p:sldId id="586" r:id="rId12"/>
    <p:sldId id="268" r:id="rId13"/>
    <p:sldId id="607" r:id="rId14"/>
    <p:sldId id="317" r:id="rId15"/>
    <p:sldId id="298" r:id="rId16"/>
    <p:sldId id="285" r:id="rId17"/>
    <p:sldId id="283" r:id="rId18"/>
    <p:sldId id="449" r:id="rId19"/>
    <p:sldId id="276" r:id="rId20"/>
    <p:sldId id="279" r:id="rId21"/>
    <p:sldId id="592" r:id="rId22"/>
    <p:sldId id="595" r:id="rId23"/>
    <p:sldId id="593" r:id="rId24"/>
    <p:sldId id="594" r:id="rId25"/>
    <p:sldId id="578" r:id="rId26"/>
    <p:sldId id="597" r:id="rId27"/>
    <p:sldId id="270" r:id="rId28"/>
    <p:sldId id="301" r:id="rId29"/>
    <p:sldId id="323" r:id="rId30"/>
    <p:sldId id="294" r:id="rId31"/>
    <p:sldId id="318" r:id="rId32"/>
    <p:sldId id="601" r:id="rId33"/>
    <p:sldId id="372" r:id="rId34"/>
    <p:sldId id="288" r:id="rId35"/>
    <p:sldId id="377" r:id="rId36"/>
    <p:sldId id="603" r:id="rId37"/>
    <p:sldId id="731" r:id="rId38"/>
    <p:sldId id="599" r:id="rId39"/>
    <p:sldId id="436" r:id="rId40"/>
    <p:sldId id="468" r:id="rId41"/>
    <p:sldId id="632" r:id="rId42"/>
    <p:sldId id="284" r:id="rId43"/>
    <p:sldId id="582" r:id="rId44"/>
    <p:sldId id="583" r:id="rId45"/>
    <p:sldId id="584" r:id="rId46"/>
    <p:sldId id="587" r:id="rId47"/>
    <p:sldId id="638" r:id="rId48"/>
    <p:sldId id="639" r:id="rId49"/>
    <p:sldId id="640" r:id="rId50"/>
    <p:sldId id="643" r:id="rId51"/>
    <p:sldId id="688" r:id="rId52"/>
    <p:sldId id="689" r:id="rId53"/>
    <p:sldId id="690" r:id="rId54"/>
    <p:sldId id="732" r:id="rId55"/>
    <p:sldId id="691" r:id="rId56"/>
    <p:sldId id="692" r:id="rId57"/>
    <p:sldId id="722" r:id="rId58"/>
    <p:sldId id="723" r:id="rId59"/>
    <p:sldId id="527" r:id="rId60"/>
    <p:sldId id="552" r:id="rId61"/>
    <p:sldId id="726" r:id="rId62"/>
    <p:sldId id="699" r:id="rId63"/>
    <p:sldId id="733" r:id="rId64"/>
    <p:sldId id="296" r:id="rId65"/>
    <p:sldId id="556" r:id="rId66"/>
    <p:sldId id="438" r:id="rId67"/>
    <p:sldId id="734" r:id="rId68"/>
    <p:sldId id="380" r:id="rId69"/>
    <p:sldId id="382" r:id="rId70"/>
    <p:sldId id="384" r:id="rId71"/>
    <p:sldId id="387" r:id="rId72"/>
    <p:sldId id="446" r:id="rId73"/>
    <p:sldId id="390" r:id="rId74"/>
    <p:sldId id="394" r:id="rId75"/>
    <p:sldId id="735" r:id="rId76"/>
    <p:sldId id="400" r:id="rId77"/>
    <p:sldId id="401" r:id="rId78"/>
    <p:sldId id="402" r:id="rId79"/>
    <p:sldId id="292" r:id="rId80"/>
    <p:sldId id="736" r:id="rId81"/>
    <p:sldId id="295" r:id="rId82"/>
    <p:sldId id="389" r:id="rId83"/>
    <p:sldId id="737" r:id="rId84"/>
    <p:sldId id="738" r:id="rId85"/>
    <p:sldId id="393" r:id="rId86"/>
    <p:sldId id="302" r:id="rId87"/>
    <p:sldId id="303" r:id="rId88"/>
    <p:sldId id="305" r:id="rId89"/>
    <p:sldId id="330" r:id="rId90"/>
    <p:sldId id="331" r:id="rId91"/>
    <p:sldId id="332" r:id="rId92"/>
    <p:sldId id="315" r:id="rId93"/>
    <p:sldId id="316" r:id="rId94"/>
    <p:sldId id="320" r:id="rId95"/>
    <p:sldId id="321" r:id="rId96"/>
    <p:sldId id="744" r:id="rId9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ppcwkjAiQzbMR05R6mhIZA==" hashData="pWT3fe0VyBxbuQ/yLvZeVcn/Z4LnWqSNfL7ySohMFyEmD/cW6gOnR/3zL+7KFogUdmupl133QoZul591BpO3l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48"/>
    <p:restoredTop sz="27755"/>
  </p:normalViewPr>
  <p:slideViewPr>
    <p:cSldViewPr snapToGrid="0">
      <p:cViewPr varScale="1">
        <p:scale>
          <a:sx n="30" d="100"/>
          <a:sy n="30" d="100"/>
        </p:scale>
        <p:origin x="32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tableStyles" Target="tableStyle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notesMaster" Target="notesMasters/notesMaster1.xml"/><Relationship Id="rId3" Type="http://schemas.openxmlformats.org/officeDocument/2006/relationships/slide" Target="slides/slide2.xml"/></Relationships>
</file>

<file path=ppt/diagrams/_rels/data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image" Target="../media/image36.png"/><Relationship Id="rId5" Type="http://schemas.openxmlformats.org/officeDocument/2006/relationships/image" Target="../media/image40.png"/><Relationship Id="rId4" Type="http://schemas.openxmlformats.org/officeDocument/2006/relationships/image" Target="../media/image39.png"/></Relationships>
</file>

<file path=ppt/diagrams/_rels/drawing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image" Target="../media/image36.png"/><Relationship Id="rId5" Type="http://schemas.openxmlformats.org/officeDocument/2006/relationships/image" Target="../media/image40.png"/><Relationship Id="rId4" Type="http://schemas.openxmlformats.org/officeDocument/2006/relationships/image" Target="../media/image39.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E08BEE-B552-44A3-A7C5-D9B58C3CDEC1}"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49407DCA-96EF-48C1-AA45-7E012DBF41D8}">
      <dgm:prSet phldrT="[Text]" custT="1"/>
      <dgm:spPr>
        <a:xfrm>
          <a:off x="585112" y="363"/>
          <a:ext cx="1901031" cy="1140618"/>
        </a:xfrm>
        <a:prstGeom prst="roundRect">
          <a:avLst>
            <a:gd name="adj" fmla="val 10000"/>
          </a:avLst>
        </a:prstGeom>
      </dgm:spPr>
      <dgm:t>
        <a:bodyPr/>
        <a:lstStyle/>
        <a:p>
          <a:r>
            <a:rPr lang="en-US" sz="2000">
              <a:latin typeface="Calibri" panose="020F0502020204030204"/>
              <a:ea typeface="+mn-ea"/>
              <a:cs typeface="+mn-cs"/>
            </a:rPr>
            <a:t>Information obtained from initial call</a:t>
          </a:r>
          <a:endParaRPr lang="en-US" sz="2000" dirty="0">
            <a:latin typeface="Calibri" panose="020F0502020204030204"/>
            <a:ea typeface="+mn-ea"/>
            <a:cs typeface="+mn-cs"/>
          </a:endParaRPr>
        </a:p>
      </dgm:t>
    </dgm:pt>
    <dgm:pt modelId="{2C120CA4-6A15-4A93-BD4E-809CEE92F581}" type="parTrans" cxnId="{1A32E935-265D-44B5-A1A3-71B4CA3348A6}">
      <dgm:prSet/>
      <dgm:spPr/>
      <dgm:t>
        <a:bodyPr/>
        <a:lstStyle/>
        <a:p>
          <a:endParaRPr lang="en-US"/>
        </a:p>
      </dgm:t>
    </dgm:pt>
    <dgm:pt modelId="{37794720-7F5F-4E01-BCB9-AF34C42DEC17}" type="sibTrans" cxnId="{1A32E935-265D-44B5-A1A3-71B4CA3348A6}">
      <dgm:prSet/>
      <dgm:spPr>
        <a:xfrm rot="5400000">
          <a:off x="260852" y="907563"/>
          <a:ext cx="1417353" cy="171092"/>
        </a:xfrm>
        <a:prstGeom prst="rect">
          <a:avLst/>
        </a:prstGeom>
      </dgm:spPr>
      <dgm:t>
        <a:bodyPr/>
        <a:lstStyle/>
        <a:p>
          <a:endParaRPr lang="en-US"/>
        </a:p>
      </dgm:t>
    </dgm:pt>
    <dgm:pt modelId="{9EBD6E56-1D66-4E84-9A29-379997B52E75}">
      <dgm:prSet phldrT="[Text]" custT="1"/>
      <dgm:spPr>
        <a:xfrm>
          <a:off x="585112" y="1426137"/>
          <a:ext cx="1901031" cy="1140618"/>
        </a:xfrm>
        <a:prstGeom prst="roundRect">
          <a:avLst>
            <a:gd name="adj" fmla="val 10000"/>
          </a:avLst>
        </a:prstGeom>
      </dgm:spPr>
      <dgm:t>
        <a:bodyPr/>
        <a:lstStyle/>
        <a:p>
          <a:r>
            <a:rPr lang="en-US" sz="2000">
              <a:latin typeface="Calibri" panose="020F0502020204030204"/>
              <a:ea typeface="+mn-ea"/>
              <a:cs typeface="+mn-cs"/>
            </a:rPr>
            <a:t>Information from police systems</a:t>
          </a:r>
          <a:endParaRPr lang="en-US" sz="2000" dirty="0">
            <a:latin typeface="Calibri" panose="020F0502020204030204"/>
            <a:ea typeface="+mn-ea"/>
            <a:cs typeface="+mn-cs"/>
          </a:endParaRPr>
        </a:p>
      </dgm:t>
    </dgm:pt>
    <dgm:pt modelId="{E496DD8E-CB4C-407F-92D5-823E7559E462}" type="parTrans" cxnId="{E9F827DC-C981-432D-B8AE-0A4D4A335CF9}">
      <dgm:prSet/>
      <dgm:spPr/>
      <dgm:t>
        <a:bodyPr/>
        <a:lstStyle/>
        <a:p>
          <a:endParaRPr lang="en-US"/>
        </a:p>
      </dgm:t>
    </dgm:pt>
    <dgm:pt modelId="{B548F435-A7DC-46B8-8BA8-CF863B4206E3}" type="sibTrans" cxnId="{E9F827DC-C981-432D-B8AE-0A4D4A335CF9}">
      <dgm:prSet/>
      <dgm:spPr>
        <a:xfrm rot="5400000">
          <a:off x="260852" y="2333337"/>
          <a:ext cx="1417353" cy="171092"/>
        </a:xfrm>
        <a:prstGeom prst="rect">
          <a:avLst/>
        </a:prstGeom>
      </dgm:spPr>
      <dgm:t>
        <a:bodyPr/>
        <a:lstStyle/>
        <a:p>
          <a:endParaRPr lang="en-US"/>
        </a:p>
      </dgm:t>
    </dgm:pt>
    <dgm:pt modelId="{16565916-0A21-4C05-A52C-EF2FC025380E}">
      <dgm:prSet phldrT="[Text]" custT="1"/>
      <dgm:spPr>
        <a:xfrm>
          <a:off x="585112" y="2851910"/>
          <a:ext cx="1901031" cy="1140618"/>
        </a:xfrm>
        <a:prstGeom prst="roundRect">
          <a:avLst>
            <a:gd name="adj" fmla="val 10000"/>
          </a:avLst>
        </a:prstGeom>
      </dgm:spPr>
      <dgm:t>
        <a:bodyPr/>
        <a:lstStyle/>
        <a:p>
          <a:r>
            <a:rPr lang="en-US" sz="2000">
              <a:latin typeface="Calibri" panose="020F0502020204030204"/>
              <a:ea typeface="+mn-ea"/>
              <a:cs typeface="+mn-cs"/>
            </a:rPr>
            <a:t>Information from officer attending</a:t>
          </a:r>
          <a:endParaRPr lang="en-US" sz="2000" dirty="0">
            <a:latin typeface="Calibri" panose="020F0502020204030204"/>
            <a:ea typeface="+mn-ea"/>
            <a:cs typeface="+mn-cs"/>
          </a:endParaRPr>
        </a:p>
      </dgm:t>
    </dgm:pt>
    <dgm:pt modelId="{31DAEE66-675F-4CBF-B078-47434D4208AC}" type="parTrans" cxnId="{3D74DEBF-AF3E-47D9-895D-82397D73270C}">
      <dgm:prSet/>
      <dgm:spPr/>
      <dgm:t>
        <a:bodyPr/>
        <a:lstStyle/>
        <a:p>
          <a:endParaRPr lang="en-US"/>
        </a:p>
      </dgm:t>
    </dgm:pt>
    <dgm:pt modelId="{942842AA-9159-4C6D-911B-F0E14948129F}" type="sibTrans" cxnId="{3D74DEBF-AF3E-47D9-895D-82397D73270C}">
      <dgm:prSet/>
      <dgm:spPr>
        <a:xfrm rot="5400000">
          <a:off x="260852" y="3759110"/>
          <a:ext cx="1417353" cy="171092"/>
        </a:xfrm>
        <a:prstGeom prst="rect">
          <a:avLst/>
        </a:prstGeom>
      </dgm:spPr>
      <dgm:t>
        <a:bodyPr/>
        <a:lstStyle/>
        <a:p>
          <a:endParaRPr lang="en-US"/>
        </a:p>
      </dgm:t>
    </dgm:pt>
    <dgm:pt modelId="{E6074F13-881E-4F27-A0E7-DF3745094E0D}">
      <dgm:prSet phldrT="[Text]" custT="1"/>
      <dgm:spPr>
        <a:xfrm>
          <a:off x="585112" y="4277684"/>
          <a:ext cx="1901031" cy="1140618"/>
        </a:xfrm>
        <a:prstGeom prst="roundRect">
          <a:avLst>
            <a:gd name="adj" fmla="val 10000"/>
          </a:avLst>
        </a:prstGeom>
      </dgm:spPr>
      <dgm:t>
        <a:bodyPr/>
        <a:lstStyle/>
        <a:p>
          <a:r>
            <a:rPr lang="en-US" sz="2000">
              <a:latin typeface="Calibri" panose="020F0502020204030204"/>
              <a:ea typeface="+mn-ea"/>
              <a:cs typeface="+mn-cs"/>
            </a:rPr>
            <a:t>Information provided by 1</a:t>
          </a:r>
          <a:r>
            <a:rPr lang="en-US" sz="2000" baseline="30000">
              <a:latin typeface="Calibri" panose="020F0502020204030204"/>
              <a:ea typeface="+mn-ea"/>
              <a:cs typeface="+mn-cs"/>
            </a:rPr>
            <a:t>st</a:t>
          </a:r>
          <a:r>
            <a:rPr lang="en-US" sz="2000">
              <a:latin typeface="Calibri" panose="020F0502020204030204"/>
              <a:ea typeface="+mn-ea"/>
              <a:cs typeface="+mn-cs"/>
            </a:rPr>
            <a:t> witness</a:t>
          </a:r>
          <a:endParaRPr lang="en-US" sz="2000" dirty="0">
            <a:latin typeface="Calibri" panose="020F0502020204030204"/>
            <a:ea typeface="+mn-ea"/>
            <a:cs typeface="+mn-cs"/>
          </a:endParaRPr>
        </a:p>
      </dgm:t>
    </dgm:pt>
    <dgm:pt modelId="{02E52479-0EBA-45F7-A529-4A1EE77A57FD}" type="parTrans" cxnId="{87262FCF-BC74-48C2-9846-3BA185CB2B1F}">
      <dgm:prSet/>
      <dgm:spPr/>
      <dgm:t>
        <a:bodyPr/>
        <a:lstStyle/>
        <a:p>
          <a:endParaRPr lang="en-US"/>
        </a:p>
      </dgm:t>
    </dgm:pt>
    <dgm:pt modelId="{92CD8DA3-330C-4FC4-B6A7-2EB102AA4F1C}" type="sibTrans" cxnId="{87262FCF-BC74-48C2-9846-3BA185CB2B1F}">
      <dgm:prSet/>
      <dgm:spPr>
        <a:xfrm>
          <a:off x="973738" y="4471997"/>
          <a:ext cx="2519951" cy="171092"/>
        </a:xfrm>
        <a:prstGeom prst="rect">
          <a:avLst/>
        </a:prstGeom>
      </dgm:spPr>
      <dgm:t>
        <a:bodyPr/>
        <a:lstStyle/>
        <a:p>
          <a:endParaRPr lang="en-US"/>
        </a:p>
      </dgm:t>
    </dgm:pt>
    <dgm:pt modelId="{1F288954-B98B-4850-9D53-57ECBF1F59E1}">
      <dgm:prSet phldrT="[Text]" custT="1"/>
      <dgm:spPr>
        <a:xfrm>
          <a:off x="3113484" y="4277684"/>
          <a:ext cx="1901031" cy="1140618"/>
        </a:xfrm>
        <a:prstGeom prst="roundRect">
          <a:avLst>
            <a:gd name="adj" fmla="val 10000"/>
          </a:avLst>
        </a:prstGeom>
      </dgm:spPr>
      <dgm:t>
        <a:bodyPr/>
        <a:lstStyle/>
        <a:p>
          <a:r>
            <a:rPr lang="en-US" sz="2000">
              <a:latin typeface="Calibri" panose="020F0502020204030204"/>
              <a:ea typeface="+mn-ea"/>
              <a:cs typeface="+mn-cs"/>
            </a:rPr>
            <a:t>Info provided by victim (1</a:t>
          </a:r>
          <a:r>
            <a:rPr lang="en-US" sz="2000" baseline="30000">
              <a:latin typeface="Calibri" panose="020F0502020204030204"/>
              <a:ea typeface="+mn-ea"/>
              <a:cs typeface="+mn-cs"/>
            </a:rPr>
            <a:t>st</a:t>
          </a:r>
          <a:r>
            <a:rPr lang="en-US" sz="2000">
              <a:latin typeface="Calibri" panose="020F0502020204030204"/>
              <a:ea typeface="+mn-ea"/>
              <a:cs typeface="+mn-cs"/>
            </a:rPr>
            <a:t> account)</a:t>
          </a:r>
          <a:endParaRPr lang="en-US" sz="2000" dirty="0">
            <a:latin typeface="Calibri" panose="020F0502020204030204"/>
            <a:ea typeface="+mn-ea"/>
            <a:cs typeface="+mn-cs"/>
          </a:endParaRPr>
        </a:p>
      </dgm:t>
    </dgm:pt>
    <dgm:pt modelId="{7DC864A7-9C51-4634-B869-2449A10D1F33}" type="parTrans" cxnId="{AFD08741-0E49-4936-A4C1-CD871E1D46F0}">
      <dgm:prSet/>
      <dgm:spPr/>
      <dgm:t>
        <a:bodyPr/>
        <a:lstStyle/>
        <a:p>
          <a:endParaRPr lang="en-US"/>
        </a:p>
      </dgm:t>
    </dgm:pt>
    <dgm:pt modelId="{3816BF67-AA17-4E78-B951-D1BF6B313529}" type="sibTrans" cxnId="{AFD08741-0E49-4936-A4C1-CD871E1D46F0}">
      <dgm:prSet/>
      <dgm:spPr>
        <a:xfrm rot="16200000">
          <a:off x="2789223" y="3759110"/>
          <a:ext cx="1417353" cy="171092"/>
        </a:xfrm>
        <a:prstGeom prst="rect">
          <a:avLst/>
        </a:prstGeom>
      </dgm:spPr>
      <dgm:t>
        <a:bodyPr/>
        <a:lstStyle/>
        <a:p>
          <a:endParaRPr lang="en-US"/>
        </a:p>
      </dgm:t>
    </dgm:pt>
    <dgm:pt modelId="{0AAEDA6B-BA8B-4C79-89F7-EB41EE8B88ED}">
      <dgm:prSet phldrT="[Text]" custT="1"/>
      <dgm:spPr>
        <a:xfrm>
          <a:off x="3113484" y="2851910"/>
          <a:ext cx="1901031" cy="1140618"/>
        </a:xfrm>
        <a:prstGeom prst="roundRect">
          <a:avLst>
            <a:gd name="adj" fmla="val 10000"/>
          </a:avLst>
        </a:prstGeom>
      </dgm:spPr>
      <dgm:t>
        <a:bodyPr/>
        <a:lstStyle/>
        <a:p>
          <a:r>
            <a:rPr lang="en-US" sz="2000">
              <a:latin typeface="Calibri" panose="020F0502020204030204"/>
              <a:ea typeface="+mn-ea"/>
              <a:cs typeface="+mn-cs"/>
            </a:rPr>
            <a:t>Evidence collected at scene (exhibits)</a:t>
          </a:r>
          <a:endParaRPr lang="en-US" sz="2000" dirty="0">
            <a:latin typeface="Calibri" panose="020F0502020204030204"/>
            <a:ea typeface="+mn-ea"/>
            <a:cs typeface="+mn-cs"/>
          </a:endParaRPr>
        </a:p>
      </dgm:t>
    </dgm:pt>
    <dgm:pt modelId="{3D155EAE-6F01-4A28-A80F-36B7C811B3A7}" type="parTrans" cxnId="{E0391469-9311-40AE-B3DA-B5744D7F0300}">
      <dgm:prSet/>
      <dgm:spPr/>
      <dgm:t>
        <a:bodyPr/>
        <a:lstStyle/>
        <a:p>
          <a:endParaRPr lang="en-US"/>
        </a:p>
      </dgm:t>
    </dgm:pt>
    <dgm:pt modelId="{8301CE59-D8D6-4053-8276-841B1D48A07A}" type="sibTrans" cxnId="{E0391469-9311-40AE-B3DA-B5744D7F0300}">
      <dgm:prSet/>
      <dgm:spPr>
        <a:xfrm rot="16200000">
          <a:off x="2789223" y="2333337"/>
          <a:ext cx="1417353" cy="171092"/>
        </a:xfrm>
        <a:prstGeom prst="rect">
          <a:avLst/>
        </a:prstGeom>
      </dgm:spPr>
      <dgm:t>
        <a:bodyPr/>
        <a:lstStyle/>
        <a:p>
          <a:endParaRPr lang="en-US"/>
        </a:p>
      </dgm:t>
    </dgm:pt>
    <dgm:pt modelId="{A2A3DA45-8D9B-4050-91E4-7C3F27C05E52}">
      <dgm:prSet phldrT="[Text]" custT="1"/>
      <dgm:spPr>
        <a:xfrm>
          <a:off x="3113484" y="1426137"/>
          <a:ext cx="1901031" cy="1140618"/>
        </a:xfrm>
        <a:prstGeom prst="roundRect">
          <a:avLst>
            <a:gd name="adj" fmla="val 10000"/>
          </a:avLst>
        </a:prstGeom>
      </dgm:spPr>
      <dgm:t>
        <a:bodyPr/>
        <a:lstStyle/>
        <a:p>
          <a:r>
            <a:rPr lang="en-US" sz="2000">
              <a:latin typeface="Calibri" panose="020F0502020204030204"/>
              <a:ea typeface="+mn-ea"/>
              <a:cs typeface="+mn-cs"/>
            </a:rPr>
            <a:t>Evidence from CSI in attendance</a:t>
          </a:r>
          <a:endParaRPr lang="en-US" sz="2000" dirty="0">
            <a:latin typeface="Calibri" panose="020F0502020204030204"/>
            <a:ea typeface="+mn-ea"/>
            <a:cs typeface="+mn-cs"/>
          </a:endParaRPr>
        </a:p>
      </dgm:t>
    </dgm:pt>
    <dgm:pt modelId="{E13E4986-BF6B-44C1-98DC-668AA5DEBF26}" type="parTrans" cxnId="{C68EC5B6-F6B9-4739-B440-984011A50EDC}">
      <dgm:prSet/>
      <dgm:spPr/>
      <dgm:t>
        <a:bodyPr/>
        <a:lstStyle/>
        <a:p>
          <a:endParaRPr lang="en-US"/>
        </a:p>
      </dgm:t>
    </dgm:pt>
    <dgm:pt modelId="{336EF6E9-EA7D-431D-BFD7-87FD57825F21}" type="sibTrans" cxnId="{C68EC5B6-F6B9-4739-B440-984011A50EDC}">
      <dgm:prSet/>
      <dgm:spPr>
        <a:xfrm rot="16200000">
          <a:off x="2789223" y="907563"/>
          <a:ext cx="1417353" cy="171092"/>
        </a:xfrm>
        <a:prstGeom prst="rect">
          <a:avLst/>
        </a:prstGeom>
      </dgm:spPr>
      <dgm:t>
        <a:bodyPr/>
        <a:lstStyle/>
        <a:p>
          <a:endParaRPr lang="en-US"/>
        </a:p>
      </dgm:t>
    </dgm:pt>
    <dgm:pt modelId="{4722DD0C-2355-4DC0-93FB-E5E223894B1F}">
      <dgm:prSet phldrT="[Text]" custT="1"/>
      <dgm:spPr>
        <a:xfrm>
          <a:off x="3113484" y="363"/>
          <a:ext cx="1901031" cy="1140618"/>
        </a:xfrm>
        <a:prstGeom prst="roundRect">
          <a:avLst>
            <a:gd name="adj" fmla="val 10000"/>
          </a:avLst>
        </a:prstGeom>
      </dgm:spPr>
      <dgm:t>
        <a:bodyPr/>
        <a:lstStyle/>
        <a:p>
          <a:r>
            <a:rPr lang="en-US" sz="2000">
              <a:latin typeface="Calibri" panose="020F0502020204030204"/>
              <a:ea typeface="+mn-ea"/>
              <a:cs typeface="+mn-cs"/>
            </a:rPr>
            <a:t>Suspect information &amp; intelligence</a:t>
          </a:r>
          <a:endParaRPr lang="en-US" sz="2000" dirty="0">
            <a:latin typeface="Calibri" panose="020F0502020204030204"/>
            <a:ea typeface="+mn-ea"/>
            <a:cs typeface="+mn-cs"/>
          </a:endParaRPr>
        </a:p>
      </dgm:t>
    </dgm:pt>
    <dgm:pt modelId="{9FA81088-042E-4649-97BA-83F7918E92B2}" type="parTrans" cxnId="{1A183502-872F-4416-8F6E-27883FB64CD3}">
      <dgm:prSet/>
      <dgm:spPr/>
      <dgm:t>
        <a:bodyPr/>
        <a:lstStyle/>
        <a:p>
          <a:endParaRPr lang="en-US"/>
        </a:p>
      </dgm:t>
    </dgm:pt>
    <dgm:pt modelId="{1EC27701-A625-4EB2-BB6C-B4887084B103}" type="sibTrans" cxnId="{1A183502-872F-4416-8F6E-27883FB64CD3}">
      <dgm:prSet/>
      <dgm:spPr>
        <a:xfrm>
          <a:off x="3502110" y="194677"/>
          <a:ext cx="2519951" cy="171092"/>
        </a:xfrm>
        <a:prstGeom prst="rect">
          <a:avLst/>
        </a:prstGeom>
      </dgm:spPr>
      <dgm:t>
        <a:bodyPr/>
        <a:lstStyle/>
        <a:p>
          <a:endParaRPr lang="en-US"/>
        </a:p>
      </dgm:t>
    </dgm:pt>
    <dgm:pt modelId="{006EAAB9-399A-410F-8D2F-74E1F4937D35}">
      <dgm:prSet phldrT="[Text]"/>
      <dgm:spPr>
        <a:xfrm>
          <a:off x="5641855" y="363"/>
          <a:ext cx="1901031" cy="1140618"/>
        </a:xfrm>
        <a:prstGeom prst="roundRect">
          <a:avLst>
            <a:gd name="adj" fmla="val 10000"/>
          </a:avLst>
        </a:prstGeom>
      </dgm:spPr>
      <dgm:t>
        <a:bodyPr/>
        <a:lstStyle/>
        <a:p>
          <a:r>
            <a:rPr lang="en-US">
              <a:latin typeface="Calibri" panose="020F0502020204030204"/>
              <a:ea typeface="+mn-ea"/>
              <a:cs typeface="+mn-cs"/>
            </a:rPr>
            <a:t>Plan to locate &amp; manage suspect</a:t>
          </a:r>
          <a:endParaRPr lang="en-US" dirty="0">
            <a:latin typeface="Calibri" panose="020F0502020204030204"/>
            <a:ea typeface="+mn-ea"/>
            <a:cs typeface="+mn-cs"/>
          </a:endParaRPr>
        </a:p>
      </dgm:t>
    </dgm:pt>
    <dgm:pt modelId="{226841C8-44C2-4358-BA6F-A6D2B3D70AFE}" type="parTrans" cxnId="{6E0703F6-D0A0-4EDF-AADC-F64A83010630}">
      <dgm:prSet/>
      <dgm:spPr/>
      <dgm:t>
        <a:bodyPr/>
        <a:lstStyle/>
        <a:p>
          <a:endParaRPr lang="en-US"/>
        </a:p>
      </dgm:t>
    </dgm:pt>
    <dgm:pt modelId="{CE010AEA-8180-4B06-967D-F8595BFCE3D4}" type="sibTrans" cxnId="{6E0703F6-D0A0-4EDF-AADC-F64A83010630}">
      <dgm:prSet/>
      <dgm:spPr>
        <a:xfrm rot="5400000">
          <a:off x="5317595" y="907563"/>
          <a:ext cx="1417353" cy="171092"/>
        </a:xfrm>
        <a:prstGeom prst="rect">
          <a:avLst/>
        </a:prstGeom>
      </dgm:spPr>
      <dgm:t>
        <a:bodyPr/>
        <a:lstStyle/>
        <a:p>
          <a:endParaRPr lang="en-US"/>
        </a:p>
      </dgm:t>
    </dgm:pt>
    <dgm:pt modelId="{0C6ECD49-D414-49AF-A043-F78F74AF9DEA}">
      <dgm:prSet phldrT="[Text]"/>
      <dgm:spPr>
        <a:xfrm>
          <a:off x="5641855" y="1426137"/>
          <a:ext cx="1901031" cy="1140618"/>
        </a:xfrm>
        <a:prstGeom prst="roundRect">
          <a:avLst>
            <a:gd name="adj" fmla="val 10000"/>
          </a:avLst>
        </a:prstGeom>
      </dgm:spPr>
      <dgm:t>
        <a:bodyPr/>
        <a:lstStyle/>
        <a:p>
          <a:r>
            <a:rPr lang="en-US" dirty="0">
              <a:latin typeface="Calibri" panose="020F0502020204030204"/>
              <a:ea typeface="+mn-ea"/>
              <a:cs typeface="+mn-cs"/>
            </a:rPr>
            <a:t>Complete crime report</a:t>
          </a:r>
        </a:p>
      </dgm:t>
    </dgm:pt>
    <dgm:pt modelId="{DFB68EAE-C894-4C16-86A8-F6EE34BC07FC}" type="parTrans" cxnId="{79BF2B23-C455-48F1-B7F9-E9034755161F}">
      <dgm:prSet/>
      <dgm:spPr/>
      <dgm:t>
        <a:bodyPr/>
        <a:lstStyle/>
        <a:p>
          <a:endParaRPr lang="en-US"/>
        </a:p>
      </dgm:t>
    </dgm:pt>
    <dgm:pt modelId="{FF080F09-03E5-4994-9188-D325EBF424B7}" type="sibTrans" cxnId="{79BF2B23-C455-48F1-B7F9-E9034755161F}">
      <dgm:prSet/>
      <dgm:spPr>
        <a:xfrm rot="5400000">
          <a:off x="5317595" y="2333337"/>
          <a:ext cx="1417353" cy="171092"/>
        </a:xfrm>
        <a:prstGeom prst="rect">
          <a:avLst/>
        </a:prstGeom>
      </dgm:spPr>
      <dgm:t>
        <a:bodyPr/>
        <a:lstStyle/>
        <a:p>
          <a:endParaRPr lang="en-US"/>
        </a:p>
      </dgm:t>
    </dgm:pt>
    <dgm:pt modelId="{24185F08-73B1-424F-8134-06383571B5DE}">
      <dgm:prSet phldrT="[Text]"/>
      <dgm:spPr>
        <a:xfrm>
          <a:off x="5641855" y="2851910"/>
          <a:ext cx="1901031" cy="1140618"/>
        </a:xfrm>
        <a:prstGeom prst="roundRect">
          <a:avLst>
            <a:gd name="adj" fmla="val 10000"/>
          </a:avLst>
        </a:prstGeom>
      </dgm:spPr>
      <dgm:t>
        <a:bodyPr/>
        <a:lstStyle/>
        <a:p>
          <a:r>
            <a:rPr lang="en-US">
              <a:latin typeface="Calibri" panose="020F0502020204030204"/>
              <a:ea typeface="+mn-ea"/>
              <a:cs typeface="+mn-cs"/>
            </a:rPr>
            <a:t>Consider multi-agency approach</a:t>
          </a:r>
          <a:endParaRPr lang="en-US" dirty="0">
            <a:latin typeface="Calibri" panose="020F0502020204030204"/>
            <a:ea typeface="+mn-ea"/>
            <a:cs typeface="+mn-cs"/>
          </a:endParaRPr>
        </a:p>
      </dgm:t>
    </dgm:pt>
    <dgm:pt modelId="{7CA42CD7-9B36-4A6E-933E-F4C120E8ADC9}" type="parTrans" cxnId="{A71877A7-F7C5-4B96-82E4-3CECEC011377}">
      <dgm:prSet/>
      <dgm:spPr/>
      <dgm:t>
        <a:bodyPr/>
        <a:lstStyle/>
        <a:p>
          <a:endParaRPr lang="en-US"/>
        </a:p>
      </dgm:t>
    </dgm:pt>
    <dgm:pt modelId="{793CB86D-E7FD-46E6-91FB-0ED322E0A63A}" type="sibTrans" cxnId="{A71877A7-F7C5-4B96-82E4-3CECEC011377}">
      <dgm:prSet/>
      <dgm:spPr>
        <a:xfrm rot="5400000">
          <a:off x="5317595" y="3759110"/>
          <a:ext cx="1417353" cy="171092"/>
        </a:xfrm>
        <a:prstGeom prst="rect">
          <a:avLst/>
        </a:prstGeom>
      </dgm:spPr>
      <dgm:t>
        <a:bodyPr/>
        <a:lstStyle/>
        <a:p>
          <a:endParaRPr lang="en-US"/>
        </a:p>
      </dgm:t>
    </dgm:pt>
    <dgm:pt modelId="{6028196C-344C-43A1-B9F3-147F7D252D43}">
      <dgm:prSet phldrT="[Text]" custT="1"/>
      <dgm:spPr>
        <a:xfrm>
          <a:off x="5641855" y="4277684"/>
          <a:ext cx="1901031" cy="1140618"/>
        </a:xfrm>
        <a:prstGeom prst="roundRect">
          <a:avLst>
            <a:gd name="adj" fmla="val 10000"/>
          </a:avLst>
        </a:prstGeom>
      </dgm:spPr>
      <dgm:t>
        <a:bodyPr/>
        <a:lstStyle/>
        <a:p>
          <a:r>
            <a:rPr lang="en-US" sz="2000">
              <a:latin typeface="Calibri" panose="020F0502020204030204"/>
              <a:ea typeface="+mn-ea"/>
              <a:cs typeface="+mn-cs"/>
            </a:rPr>
            <a:t>Consider future action- ie searches, interview, file prep</a:t>
          </a:r>
          <a:endParaRPr lang="en-US" sz="2000" dirty="0">
            <a:latin typeface="Calibri" panose="020F0502020204030204"/>
            <a:ea typeface="+mn-ea"/>
            <a:cs typeface="+mn-cs"/>
          </a:endParaRPr>
        </a:p>
      </dgm:t>
    </dgm:pt>
    <dgm:pt modelId="{9121A95B-6C26-431A-BBBE-9C4E8EF3E2F3}" type="parTrans" cxnId="{43F9EAF8-7A3B-4B85-B051-34ABA52FB0FB}">
      <dgm:prSet/>
      <dgm:spPr/>
      <dgm:t>
        <a:bodyPr/>
        <a:lstStyle/>
        <a:p>
          <a:endParaRPr lang="en-US"/>
        </a:p>
      </dgm:t>
    </dgm:pt>
    <dgm:pt modelId="{3C47A097-1527-4329-86BE-0200C6181BB2}" type="sibTrans" cxnId="{43F9EAF8-7A3B-4B85-B051-34ABA52FB0FB}">
      <dgm:prSet/>
      <dgm:spPr/>
      <dgm:t>
        <a:bodyPr/>
        <a:lstStyle/>
        <a:p>
          <a:endParaRPr lang="en-US"/>
        </a:p>
      </dgm:t>
    </dgm:pt>
    <dgm:pt modelId="{DB6A169C-176B-4F36-B2A7-F402D6F967A1}" type="pres">
      <dgm:prSet presAssocID="{67E08BEE-B552-44A3-A7C5-D9B58C3CDEC1}" presName="Name0" presStyleCnt="0">
        <dgm:presLayoutVars>
          <dgm:dir/>
          <dgm:resizeHandles/>
        </dgm:presLayoutVars>
      </dgm:prSet>
      <dgm:spPr/>
    </dgm:pt>
    <dgm:pt modelId="{3CD80273-244B-41FB-B974-67921513C9A6}" type="pres">
      <dgm:prSet presAssocID="{49407DCA-96EF-48C1-AA45-7E012DBF41D8}" presName="compNode" presStyleCnt="0"/>
      <dgm:spPr/>
    </dgm:pt>
    <dgm:pt modelId="{5A5CCD81-56C3-4E34-A053-F6CA9008F317}" type="pres">
      <dgm:prSet presAssocID="{49407DCA-96EF-48C1-AA45-7E012DBF41D8}" presName="dummyConnPt" presStyleCnt="0"/>
      <dgm:spPr/>
    </dgm:pt>
    <dgm:pt modelId="{2D83DF38-1E7D-4A79-A54D-808AB0934908}" type="pres">
      <dgm:prSet presAssocID="{49407DCA-96EF-48C1-AA45-7E012DBF41D8}" presName="node" presStyleLbl="node1" presStyleIdx="0" presStyleCnt="12" custScaleX="127679">
        <dgm:presLayoutVars>
          <dgm:bulletEnabled val="1"/>
        </dgm:presLayoutVars>
      </dgm:prSet>
      <dgm:spPr/>
    </dgm:pt>
    <dgm:pt modelId="{B60316E1-A0CD-4E08-AC86-C5CECD5B513A}" type="pres">
      <dgm:prSet presAssocID="{37794720-7F5F-4E01-BCB9-AF34C42DEC17}" presName="sibTrans" presStyleLbl="bgSibTrans2D1" presStyleIdx="0" presStyleCnt="11"/>
      <dgm:spPr/>
    </dgm:pt>
    <dgm:pt modelId="{2B26F7FC-9662-4D09-A457-5DB77E5E6785}" type="pres">
      <dgm:prSet presAssocID="{9EBD6E56-1D66-4E84-9A29-379997B52E75}" presName="compNode" presStyleCnt="0"/>
      <dgm:spPr/>
    </dgm:pt>
    <dgm:pt modelId="{35A1EEE4-738F-4B97-BFEB-1B3895CAEE4C}" type="pres">
      <dgm:prSet presAssocID="{9EBD6E56-1D66-4E84-9A29-379997B52E75}" presName="dummyConnPt" presStyleCnt="0"/>
      <dgm:spPr/>
    </dgm:pt>
    <dgm:pt modelId="{043A3AAB-C933-439D-BCD4-4718F59C0CFC}" type="pres">
      <dgm:prSet presAssocID="{9EBD6E56-1D66-4E84-9A29-379997B52E75}" presName="node" presStyleLbl="node1" presStyleIdx="1" presStyleCnt="12" custScaleX="124911">
        <dgm:presLayoutVars>
          <dgm:bulletEnabled val="1"/>
        </dgm:presLayoutVars>
      </dgm:prSet>
      <dgm:spPr/>
    </dgm:pt>
    <dgm:pt modelId="{024EFAC4-4D99-4A1E-BF15-C25D5F8FED6E}" type="pres">
      <dgm:prSet presAssocID="{B548F435-A7DC-46B8-8BA8-CF863B4206E3}" presName="sibTrans" presStyleLbl="bgSibTrans2D1" presStyleIdx="1" presStyleCnt="11"/>
      <dgm:spPr/>
    </dgm:pt>
    <dgm:pt modelId="{5984C476-3F9B-434B-9665-3BCDFB53DAB1}" type="pres">
      <dgm:prSet presAssocID="{16565916-0A21-4C05-A52C-EF2FC025380E}" presName="compNode" presStyleCnt="0"/>
      <dgm:spPr/>
    </dgm:pt>
    <dgm:pt modelId="{5F27D2E8-18A2-4E16-BE25-04911DEDD876}" type="pres">
      <dgm:prSet presAssocID="{16565916-0A21-4C05-A52C-EF2FC025380E}" presName="dummyConnPt" presStyleCnt="0"/>
      <dgm:spPr/>
    </dgm:pt>
    <dgm:pt modelId="{9A9BF8F1-91AC-4A56-B096-A821E5EACEE2}" type="pres">
      <dgm:prSet presAssocID="{16565916-0A21-4C05-A52C-EF2FC025380E}" presName="node" presStyleLbl="node1" presStyleIdx="2" presStyleCnt="12" custScaleX="124911">
        <dgm:presLayoutVars>
          <dgm:bulletEnabled val="1"/>
        </dgm:presLayoutVars>
      </dgm:prSet>
      <dgm:spPr/>
    </dgm:pt>
    <dgm:pt modelId="{14914E43-5338-477F-B9C3-27B223D427D6}" type="pres">
      <dgm:prSet presAssocID="{942842AA-9159-4C6D-911B-F0E14948129F}" presName="sibTrans" presStyleLbl="bgSibTrans2D1" presStyleIdx="2" presStyleCnt="11"/>
      <dgm:spPr/>
    </dgm:pt>
    <dgm:pt modelId="{76E29541-0FBF-4246-8F79-B9FB2D8B0B33}" type="pres">
      <dgm:prSet presAssocID="{E6074F13-881E-4F27-A0E7-DF3745094E0D}" presName="compNode" presStyleCnt="0"/>
      <dgm:spPr/>
    </dgm:pt>
    <dgm:pt modelId="{75FAF2CB-6BA0-44BF-AA70-C9D6671AE73D}" type="pres">
      <dgm:prSet presAssocID="{E6074F13-881E-4F27-A0E7-DF3745094E0D}" presName="dummyConnPt" presStyleCnt="0"/>
      <dgm:spPr/>
    </dgm:pt>
    <dgm:pt modelId="{44AE3097-2618-48A5-A768-9AB705C7E323}" type="pres">
      <dgm:prSet presAssocID="{E6074F13-881E-4F27-A0E7-DF3745094E0D}" presName="node" presStyleLbl="node1" presStyleIdx="3" presStyleCnt="12" custScaleX="119375">
        <dgm:presLayoutVars>
          <dgm:bulletEnabled val="1"/>
        </dgm:presLayoutVars>
      </dgm:prSet>
      <dgm:spPr/>
    </dgm:pt>
    <dgm:pt modelId="{1B9E751B-8298-4E74-A1A1-311C9EC298D2}" type="pres">
      <dgm:prSet presAssocID="{92CD8DA3-330C-4FC4-B6A7-2EB102AA4F1C}" presName="sibTrans" presStyleLbl="bgSibTrans2D1" presStyleIdx="3" presStyleCnt="11"/>
      <dgm:spPr/>
    </dgm:pt>
    <dgm:pt modelId="{12A75514-C750-4F01-ABE4-247BE0B09D1F}" type="pres">
      <dgm:prSet presAssocID="{1F288954-B98B-4850-9D53-57ECBF1F59E1}" presName="compNode" presStyleCnt="0"/>
      <dgm:spPr/>
    </dgm:pt>
    <dgm:pt modelId="{6EB65B76-D44A-425B-9290-B0AAAB1BCCFC}" type="pres">
      <dgm:prSet presAssocID="{1F288954-B98B-4850-9D53-57ECBF1F59E1}" presName="dummyConnPt" presStyleCnt="0"/>
      <dgm:spPr/>
    </dgm:pt>
    <dgm:pt modelId="{DFA30D8B-9AB0-481A-806C-D43E2C3A1512}" type="pres">
      <dgm:prSet presAssocID="{1F288954-B98B-4850-9D53-57ECBF1F59E1}" presName="node" presStyleLbl="node1" presStyleIdx="4" presStyleCnt="12" custScaleX="129463">
        <dgm:presLayoutVars>
          <dgm:bulletEnabled val="1"/>
        </dgm:presLayoutVars>
      </dgm:prSet>
      <dgm:spPr/>
    </dgm:pt>
    <dgm:pt modelId="{02406E35-719E-4C36-8806-B11B1AC077B9}" type="pres">
      <dgm:prSet presAssocID="{3816BF67-AA17-4E78-B951-D1BF6B313529}" presName="sibTrans" presStyleLbl="bgSibTrans2D1" presStyleIdx="4" presStyleCnt="11"/>
      <dgm:spPr/>
    </dgm:pt>
    <dgm:pt modelId="{5FEC030A-DF1E-4DD4-8F9B-D85557D219CD}" type="pres">
      <dgm:prSet presAssocID="{0AAEDA6B-BA8B-4C79-89F7-EB41EE8B88ED}" presName="compNode" presStyleCnt="0"/>
      <dgm:spPr/>
    </dgm:pt>
    <dgm:pt modelId="{309CEFBB-573A-4E44-89AA-17B95A041224}" type="pres">
      <dgm:prSet presAssocID="{0AAEDA6B-BA8B-4C79-89F7-EB41EE8B88ED}" presName="dummyConnPt" presStyleCnt="0"/>
      <dgm:spPr/>
    </dgm:pt>
    <dgm:pt modelId="{2BCDBFB8-5752-4DAC-9292-D8A7E56D5200}" type="pres">
      <dgm:prSet presAssocID="{0AAEDA6B-BA8B-4C79-89F7-EB41EE8B88ED}" presName="node" presStyleLbl="node1" presStyleIdx="5" presStyleCnt="12" custScaleX="132231">
        <dgm:presLayoutVars>
          <dgm:bulletEnabled val="1"/>
        </dgm:presLayoutVars>
      </dgm:prSet>
      <dgm:spPr/>
    </dgm:pt>
    <dgm:pt modelId="{C21A33FF-D11F-47E5-91A1-DED9E5D3A6F6}" type="pres">
      <dgm:prSet presAssocID="{8301CE59-D8D6-4053-8276-841B1D48A07A}" presName="sibTrans" presStyleLbl="bgSibTrans2D1" presStyleIdx="5" presStyleCnt="11"/>
      <dgm:spPr/>
    </dgm:pt>
    <dgm:pt modelId="{E7511057-D69A-4C64-A4A7-1E7A034B38CC}" type="pres">
      <dgm:prSet presAssocID="{A2A3DA45-8D9B-4050-91E4-7C3F27C05E52}" presName="compNode" presStyleCnt="0"/>
      <dgm:spPr/>
    </dgm:pt>
    <dgm:pt modelId="{8924E7E0-9726-4083-9F8E-955A99B09514}" type="pres">
      <dgm:prSet presAssocID="{A2A3DA45-8D9B-4050-91E4-7C3F27C05E52}" presName="dummyConnPt" presStyleCnt="0"/>
      <dgm:spPr/>
    </dgm:pt>
    <dgm:pt modelId="{03F532BE-B3BF-49FE-B7AB-943778684D67}" type="pres">
      <dgm:prSet presAssocID="{A2A3DA45-8D9B-4050-91E4-7C3F27C05E52}" presName="node" presStyleLbl="node1" presStyleIdx="6" presStyleCnt="12" custScaleX="134999">
        <dgm:presLayoutVars>
          <dgm:bulletEnabled val="1"/>
        </dgm:presLayoutVars>
      </dgm:prSet>
      <dgm:spPr/>
    </dgm:pt>
    <dgm:pt modelId="{0116E63E-5F3F-4A18-9F0F-EFE71CE30ABA}" type="pres">
      <dgm:prSet presAssocID="{336EF6E9-EA7D-431D-BFD7-87FD57825F21}" presName="sibTrans" presStyleLbl="bgSibTrans2D1" presStyleIdx="6" presStyleCnt="11"/>
      <dgm:spPr/>
    </dgm:pt>
    <dgm:pt modelId="{B01386D7-2881-4851-A1BB-E2F63720A1B4}" type="pres">
      <dgm:prSet presAssocID="{4722DD0C-2355-4DC0-93FB-E5E223894B1F}" presName="compNode" presStyleCnt="0"/>
      <dgm:spPr/>
    </dgm:pt>
    <dgm:pt modelId="{D9C82081-2253-474B-826D-607C6BD8E634}" type="pres">
      <dgm:prSet presAssocID="{4722DD0C-2355-4DC0-93FB-E5E223894B1F}" presName="dummyConnPt" presStyleCnt="0"/>
      <dgm:spPr/>
    </dgm:pt>
    <dgm:pt modelId="{3E23C7A6-D091-4020-865A-0B1338806610}" type="pres">
      <dgm:prSet presAssocID="{4722DD0C-2355-4DC0-93FB-E5E223894B1F}" presName="node" presStyleLbl="node1" presStyleIdx="7" presStyleCnt="12" custScaleX="132231">
        <dgm:presLayoutVars>
          <dgm:bulletEnabled val="1"/>
        </dgm:presLayoutVars>
      </dgm:prSet>
      <dgm:spPr/>
    </dgm:pt>
    <dgm:pt modelId="{3DE66A17-7A49-4C2B-9DA6-F085BAFC0B3F}" type="pres">
      <dgm:prSet presAssocID="{1EC27701-A625-4EB2-BB6C-B4887084B103}" presName="sibTrans" presStyleLbl="bgSibTrans2D1" presStyleIdx="7" presStyleCnt="11"/>
      <dgm:spPr/>
    </dgm:pt>
    <dgm:pt modelId="{E4346111-29CF-4F36-A6D0-48CB7FAB0E97}" type="pres">
      <dgm:prSet presAssocID="{006EAAB9-399A-410F-8D2F-74E1F4937D35}" presName="compNode" presStyleCnt="0"/>
      <dgm:spPr/>
    </dgm:pt>
    <dgm:pt modelId="{E249EEA4-885A-45D7-99FD-9D4685326D9D}" type="pres">
      <dgm:prSet presAssocID="{006EAAB9-399A-410F-8D2F-74E1F4937D35}" presName="dummyConnPt" presStyleCnt="0"/>
      <dgm:spPr/>
    </dgm:pt>
    <dgm:pt modelId="{0E86FD3E-B8E1-4C86-B740-19A8B7BACC13}" type="pres">
      <dgm:prSet presAssocID="{006EAAB9-399A-410F-8D2F-74E1F4937D35}" presName="node" presStyleLbl="node1" presStyleIdx="8" presStyleCnt="12" custScaleX="136336">
        <dgm:presLayoutVars>
          <dgm:bulletEnabled val="1"/>
        </dgm:presLayoutVars>
      </dgm:prSet>
      <dgm:spPr/>
    </dgm:pt>
    <dgm:pt modelId="{84A051C4-FBD8-40A1-8A58-78B001EB0A8F}" type="pres">
      <dgm:prSet presAssocID="{CE010AEA-8180-4B06-967D-F8595BFCE3D4}" presName="sibTrans" presStyleLbl="bgSibTrans2D1" presStyleIdx="8" presStyleCnt="11"/>
      <dgm:spPr/>
    </dgm:pt>
    <dgm:pt modelId="{C1E4B407-68AC-4FF0-BE05-832080A6B76C}" type="pres">
      <dgm:prSet presAssocID="{0C6ECD49-D414-49AF-A043-F78F74AF9DEA}" presName="compNode" presStyleCnt="0"/>
      <dgm:spPr/>
    </dgm:pt>
    <dgm:pt modelId="{51BB46D2-F0D8-4E7F-9430-C6F985598404}" type="pres">
      <dgm:prSet presAssocID="{0C6ECD49-D414-49AF-A043-F78F74AF9DEA}" presName="dummyConnPt" presStyleCnt="0"/>
      <dgm:spPr/>
    </dgm:pt>
    <dgm:pt modelId="{F23AE5DF-437C-45FE-8DA4-6AAD04349F0D}" type="pres">
      <dgm:prSet presAssocID="{0C6ECD49-D414-49AF-A043-F78F74AF9DEA}" presName="node" presStyleLbl="node1" presStyleIdx="9" presStyleCnt="12" custScaleX="133569">
        <dgm:presLayoutVars>
          <dgm:bulletEnabled val="1"/>
        </dgm:presLayoutVars>
      </dgm:prSet>
      <dgm:spPr/>
    </dgm:pt>
    <dgm:pt modelId="{1D2AD03E-9731-49FE-A8F9-037CE37D7AE5}" type="pres">
      <dgm:prSet presAssocID="{FF080F09-03E5-4994-9188-D325EBF424B7}" presName="sibTrans" presStyleLbl="bgSibTrans2D1" presStyleIdx="9" presStyleCnt="11"/>
      <dgm:spPr/>
    </dgm:pt>
    <dgm:pt modelId="{9EE09982-9E21-403A-85D8-FC55E9B40653}" type="pres">
      <dgm:prSet presAssocID="{24185F08-73B1-424F-8134-06383571B5DE}" presName="compNode" presStyleCnt="0"/>
      <dgm:spPr/>
    </dgm:pt>
    <dgm:pt modelId="{E7A8EB7A-819A-4FE9-9722-08BE2407C3DC}" type="pres">
      <dgm:prSet presAssocID="{24185F08-73B1-424F-8134-06383571B5DE}" presName="dummyConnPt" presStyleCnt="0"/>
      <dgm:spPr/>
    </dgm:pt>
    <dgm:pt modelId="{FC5C35D5-4365-4B6F-B8E8-0EE620BB619C}" type="pres">
      <dgm:prSet presAssocID="{24185F08-73B1-424F-8134-06383571B5DE}" presName="node" presStyleLbl="node1" presStyleIdx="10" presStyleCnt="12" custScaleX="130801">
        <dgm:presLayoutVars>
          <dgm:bulletEnabled val="1"/>
        </dgm:presLayoutVars>
      </dgm:prSet>
      <dgm:spPr/>
    </dgm:pt>
    <dgm:pt modelId="{018C0345-39F4-405A-9F38-F128C9FAA427}" type="pres">
      <dgm:prSet presAssocID="{793CB86D-E7FD-46E6-91FB-0ED322E0A63A}" presName="sibTrans" presStyleLbl="bgSibTrans2D1" presStyleIdx="10" presStyleCnt="11"/>
      <dgm:spPr/>
    </dgm:pt>
    <dgm:pt modelId="{9626CF64-E984-4698-95E1-09E82193230F}" type="pres">
      <dgm:prSet presAssocID="{6028196C-344C-43A1-B9F3-147F7D252D43}" presName="compNode" presStyleCnt="0"/>
      <dgm:spPr/>
    </dgm:pt>
    <dgm:pt modelId="{C40B8CDC-438B-4517-BFBF-169C7C7EC017}" type="pres">
      <dgm:prSet presAssocID="{6028196C-344C-43A1-B9F3-147F7D252D43}" presName="dummyConnPt" presStyleCnt="0"/>
      <dgm:spPr/>
    </dgm:pt>
    <dgm:pt modelId="{0948C36A-DD2B-49FF-8AE4-567A9602D1B8}" type="pres">
      <dgm:prSet presAssocID="{6028196C-344C-43A1-B9F3-147F7D252D43}" presName="node" presStyleLbl="node1" presStyleIdx="11" presStyleCnt="12" custScaleX="146799" custScaleY="97356">
        <dgm:presLayoutVars>
          <dgm:bulletEnabled val="1"/>
        </dgm:presLayoutVars>
      </dgm:prSet>
      <dgm:spPr/>
    </dgm:pt>
  </dgm:ptLst>
  <dgm:cxnLst>
    <dgm:cxn modelId="{1A183502-872F-4416-8F6E-27883FB64CD3}" srcId="{67E08BEE-B552-44A3-A7C5-D9B58C3CDEC1}" destId="{4722DD0C-2355-4DC0-93FB-E5E223894B1F}" srcOrd="7" destOrd="0" parTransId="{9FA81088-042E-4649-97BA-83F7918E92B2}" sibTransId="{1EC27701-A625-4EB2-BB6C-B4887084B103}"/>
    <dgm:cxn modelId="{4CDC810E-FA6A-4E3B-BF8A-7EAF690AA6D7}" type="presOf" srcId="{336EF6E9-EA7D-431D-BFD7-87FD57825F21}" destId="{0116E63E-5F3F-4A18-9F0F-EFE71CE30ABA}" srcOrd="0" destOrd="0" presId="urn:microsoft.com/office/officeart/2005/8/layout/bProcess4"/>
    <dgm:cxn modelId="{1B82F91C-A844-4A52-BE78-450891D2C562}" type="presOf" srcId="{CE010AEA-8180-4B06-967D-F8595BFCE3D4}" destId="{84A051C4-FBD8-40A1-8A58-78B001EB0A8F}" srcOrd="0" destOrd="0" presId="urn:microsoft.com/office/officeart/2005/8/layout/bProcess4"/>
    <dgm:cxn modelId="{79BF2B23-C455-48F1-B7F9-E9034755161F}" srcId="{67E08BEE-B552-44A3-A7C5-D9B58C3CDEC1}" destId="{0C6ECD49-D414-49AF-A043-F78F74AF9DEA}" srcOrd="9" destOrd="0" parTransId="{DFB68EAE-C894-4C16-86A8-F6EE34BC07FC}" sibTransId="{FF080F09-03E5-4994-9188-D325EBF424B7}"/>
    <dgm:cxn modelId="{58866126-2333-4BAA-A99A-FF42B1AE3326}" type="presOf" srcId="{006EAAB9-399A-410F-8D2F-74E1F4937D35}" destId="{0E86FD3E-B8E1-4C86-B740-19A8B7BACC13}" srcOrd="0" destOrd="0" presId="urn:microsoft.com/office/officeart/2005/8/layout/bProcess4"/>
    <dgm:cxn modelId="{747D8829-9D99-4DC2-B22A-B200FD7FAADA}" type="presOf" srcId="{67E08BEE-B552-44A3-A7C5-D9B58C3CDEC1}" destId="{DB6A169C-176B-4F36-B2A7-F402D6F967A1}" srcOrd="0" destOrd="0" presId="urn:microsoft.com/office/officeart/2005/8/layout/bProcess4"/>
    <dgm:cxn modelId="{23D6B52C-D90E-459F-91A1-E357E2DBC759}" type="presOf" srcId="{6028196C-344C-43A1-B9F3-147F7D252D43}" destId="{0948C36A-DD2B-49FF-8AE4-567A9602D1B8}" srcOrd="0" destOrd="0" presId="urn:microsoft.com/office/officeart/2005/8/layout/bProcess4"/>
    <dgm:cxn modelId="{6B690230-1D48-4F6C-B1AA-B791B571C3C6}" type="presOf" srcId="{9EBD6E56-1D66-4E84-9A29-379997B52E75}" destId="{043A3AAB-C933-439D-BCD4-4718F59C0CFC}" srcOrd="0" destOrd="0" presId="urn:microsoft.com/office/officeart/2005/8/layout/bProcess4"/>
    <dgm:cxn modelId="{F6FE2C31-705A-490B-AF64-08BE3735EBB9}" type="presOf" srcId="{24185F08-73B1-424F-8134-06383571B5DE}" destId="{FC5C35D5-4365-4B6F-B8E8-0EE620BB619C}" srcOrd="0" destOrd="0" presId="urn:microsoft.com/office/officeart/2005/8/layout/bProcess4"/>
    <dgm:cxn modelId="{1A32E935-265D-44B5-A1A3-71B4CA3348A6}" srcId="{67E08BEE-B552-44A3-A7C5-D9B58C3CDEC1}" destId="{49407DCA-96EF-48C1-AA45-7E012DBF41D8}" srcOrd="0" destOrd="0" parTransId="{2C120CA4-6A15-4A93-BD4E-809CEE92F581}" sibTransId="{37794720-7F5F-4E01-BCB9-AF34C42DEC17}"/>
    <dgm:cxn modelId="{E428AC37-A644-410F-AB5A-E19F1DCEE90F}" type="presOf" srcId="{3816BF67-AA17-4E78-B951-D1BF6B313529}" destId="{02406E35-719E-4C36-8806-B11B1AC077B9}" srcOrd="0" destOrd="0" presId="urn:microsoft.com/office/officeart/2005/8/layout/bProcess4"/>
    <dgm:cxn modelId="{AFD08741-0E49-4936-A4C1-CD871E1D46F0}" srcId="{67E08BEE-B552-44A3-A7C5-D9B58C3CDEC1}" destId="{1F288954-B98B-4850-9D53-57ECBF1F59E1}" srcOrd="4" destOrd="0" parTransId="{7DC864A7-9C51-4634-B869-2449A10D1F33}" sibTransId="{3816BF67-AA17-4E78-B951-D1BF6B313529}"/>
    <dgm:cxn modelId="{2795B246-C6EE-4E1B-B105-9449C0F19928}" type="presOf" srcId="{0C6ECD49-D414-49AF-A043-F78F74AF9DEA}" destId="{F23AE5DF-437C-45FE-8DA4-6AAD04349F0D}" srcOrd="0" destOrd="0" presId="urn:microsoft.com/office/officeart/2005/8/layout/bProcess4"/>
    <dgm:cxn modelId="{D1C8CA4D-E02F-4EE6-B347-BC29FF533C6A}" type="presOf" srcId="{92CD8DA3-330C-4FC4-B6A7-2EB102AA4F1C}" destId="{1B9E751B-8298-4E74-A1A1-311C9EC298D2}" srcOrd="0" destOrd="0" presId="urn:microsoft.com/office/officeart/2005/8/layout/bProcess4"/>
    <dgm:cxn modelId="{181AD35A-584B-42B6-9BB5-D148C9BB41E9}" type="presOf" srcId="{49407DCA-96EF-48C1-AA45-7E012DBF41D8}" destId="{2D83DF38-1E7D-4A79-A54D-808AB0934908}" srcOrd="0" destOrd="0" presId="urn:microsoft.com/office/officeart/2005/8/layout/bProcess4"/>
    <dgm:cxn modelId="{E0391469-9311-40AE-B3DA-B5744D7F0300}" srcId="{67E08BEE-B552-44A3-A7C5-D9B58C3CDEC1}" destId="{0AAEDA6B-BA8B-4C79-89F7-EB41EE8B88ED}" srcOrd="5" destOrd="0" parTransId="{3D155EAE-6F01-4A28-A80F-36B7C811B3A7}" sibTransId="{8301CE59-D8D6-4053-8276-841B1D48A07A}"/>
    <dgm:cxn modelId="{1FCD1072-9C04-4041-9F2A-7B7EFCE55E5E}" type="presOf" srcId="{B548F435-A7DC-46B8-8BA8-CF863B4206E3}" destId="{024EFAC4-4D99-4A1E-BF15-C25D5F8FED6E}" srcOrd="0" destOrd="0" presId="urn:microsoft.com/office/officeart/2005/8/layout/bProcess4"/>
    <dgm:cxn modelId="{7F270B7D-29F0-4D37-9AEF-982DFADFF831}" type="presOf" srcId="{37794720-7F5F-4E01-BCB9-AF34C42DEC17}" destId="{B60316E1-A0CD-4E08-AC86-C5CECD5B513A}" srcOrd="0" destOrd="0" presId="urn:microsoft.com/office/officeart/2005/8/layout/bProcess4"/>
    <dgm:cxn modelId="{BDDC4C88-57C8-4E2E-99D8-B8071046A147}" type="presOf" srcId="{4722DD0C-2355-4DC0-93FB-E5E223894B1F}" destId="{3E23C7A6-D091-4020-865A-0B1338806610}" srcOrd="0" destOrd="0" presId="urn:microsoft.com/office/officeart/2005/8/layout/bProcess4"/>
    <dgm:cxn modelId="{FA7A7B89-F032-4198-ADAF-0A979A44FE0D}" type="presOf" srcId="{1EC27701-A625-4EB2-BB6C-B4887084B103}" destId="{3DE66A17-7A49-4C2B-9DA6-F085BAFC0B3F}" srcOrd="0" destOrd="0" presId="urn:microsoft.com/office/officeart/2005/8/layout/bProcess4"/>
    <dgm:cxn modelId="{ABF1A58C-3F44-420B-9B18-6B216A93CD0F}" type="presOf" srcId="{0AAEDA6B-BA8B-4C79-89F7-EB41EE8B88ED}" destId="{2BCDBFB8-5752-4DAC-9292-D8A7E56D5200}" srcOrd="0" destOrd="0" presId="urn:microsoft.com/office/officeart/2005/8/layout/bProcess4"/>
    <dgm:cxn modelId="{DD6AE49D-02F3-4583-AD2D-802A867531A8}" type="presOf" srcId="{8301CE59-D8D6-4053-8276-841B1D48A07A}" destId="{C21A33FF-D11F-47E5-91A1-DED9E5D3A6F6}" srcOrd="0" destOrd="0" presId="urn:microsoft.com/office/officeart/2005/8/layout/bProcess4"/>
    <dgm:cxn modelId="{A71877A7-F7C5-4B96-82E4-3CECEC011377}" srcId="{67E08BEE-B552-44A3-A7C5-D9B58C3CDEC1}" destId="{24185F08-73B1-424F-8134-06383571B5DE}" srcOrd="10" destOrd="0" parTransId="{7CA42CD7-9B36-4A6E-933E-F4C120E8ADC9}" sibTransId="{793CB86D-E7FD-46E6-91FB-0ED322E0A63A}"/>
    <dgm:cxn modelId="{C68EC5B6-F6B9-4739-B440-984011A50EDC}" srcId="{67E08BEE-B552-44A3-A7C5-D9B58C3CDEC1}" destId="{A2A3DA45-8D9B-4050-91E4-7C3F27C05E52}" srcOrd="6" destOrd="0" parTransId="{E13E4986-BF6B-44C1-98DC-668AA5DEBF26}" sibTransId="{336EF6E9-EA7D-431D-BFD7-87FD57825F21}"/>
    <dgm:cxn modelId="{8643DBBF-A267-45E3-9125-A6255E2278C0}" type="presOf" srcId="{793CB86D-E7FD-46E6-91FB-0ED322E0A63A}" destId="{018C0345-39F4-405A-9F38-F128C9FAA427}" srcOrd="0" destOrd="0" presId="urn:microsoft.com/office/officeart/2005/8/layout/bProcess4"/>
    <dgm:cxn modelId="{3D74DEBF-AF3E-47D9-895D-82397D73270C}" srcId="{67E08BEE-B552-44A3-A7C5-D9B58C3CDEC1}" destId="{16565916-0A21-4C05-A52C-EF2FC025380E}" srcOrd="2" destOrd="0" parTransId="{31DAEE66-675F-4CBF-B078-47434D4208AC}" sibTransId="{942842AA-9159-4C6D-911B-F0E14948129F}"/>
    <dgm:cxn modelId="{87262FCF-BC74-48C2-9846-3BA185CB2B1F}" srcId="{67E08BEE-B552-44A3-A7C5-D9B58C3CDEC1}" destId="{E6074F13-881E-4F27-A0E7-DF3745094E0D}" srcOrd="3" destOrd="0" parTransId="{02E52479-0EBA-45F7-A529-4A1EE77A57FD}" sibTransId="{92CD8DA3-330C-4FC4-B6A7-2EB102AA4F1C}"/>
    <dgm:cxn modelId="{01B47CCF-BD21-4F53-B35F-79DE0C858645}" type="presOf" srcId="{942842AA-9159-4C6D-911B-F0E14948129F}" destId="{14914E43-5338-477F-B9C3-27B223D427D6}" srcOrd="0" destOrd="0" presId="urn:microsoft.com/office/officeart/2005/8/layout/bProcess4"/>
    <dgm:cxn modelId="{E9F827DC-C981-432D-B8AE-0A4D4A335CF9}" srcId="{67E08BEE-B552-44A3-A7C5-D9B58C3CDEC1}" destId="{9EBD6E56-1D66-4E84-9A29-379997B52E75}" srcOrd="1" destOrd="0" parTransId="{E496DD8E-CB4C-407F-92D5-823E7559E462}" sibTransId="{B548F435-A7DC-46B8-8BA8-CF863B4206E3}"/>
    <dgm:cxn modelId="{A03552DD-5A2F-4D14-81AC-5367FD4CC81A}" type="presOf" srcId="{1F288954-B98B-4850-9D53-57ECBF1F59E1}" destId="{DFA30D8B-9AB0-481A-806C-D43E2C3A1512}" srcOrd="0" destOrd="0" presId="urn:microsoft.com/office/officeart/2005/8/layout/bProcess4"/>
    <dgm:cxn modelId="{01B56DE5-98A0-42FF-958A-E3FAEB195A08}" type="presOf" srcId="{16565916-0A21-4C05-A52C-EF2FC025380E}" destId="{9A9BF8F1-91AC-4A56-B096-A821E5EACEE2}" srcOrd="0" destOrd="0" presId="urn:microsoft.com/office/officeart/2005/8/layout/bProcess4"/>
    <dgm:cxn modelId="{2D404AEC-5655-4C46-92CD-33E5FED26DFA}" type="presOf" srcId="{E6074F13-881E-4F27-A0E7-DF3745094E0D}" destId="{44AE3097-2618-48A5-A768-9AB705C7E323}" srcOrd="0" destOrd="0" presId="urn:microsoft.com/office/officeart/2005/8/layout/bProcess4"/>
    <dgm:cxn modelId="{155209ED-A8C4-43D8-84B3-59B3E390987E}" type="presOf" srcId="{FF080F09-03E5-4994-9188-D325EBF424B7}" destId="{1D2AD03E-9731-49FE-A8F9-037CE37D7AE5}" srcOrd="0" destOrd="0" presId="urn:microsoft.com/office/officeart/2005/8/layout/bProcess4"/>
    <dgm:cxn modelId="{6E0703F6-D0A0-4EDF-AADC-F64A83010630}" srcId="{67E08BEE-B552-44A3-A7C5-D9B58C3CDEC1}" destId="{006EAAB9-399A-410F-8D2F-74E1F4937D35}" srcOrd="8" destOrd="0" parTransId="{226841C8-44C2-4358-BA6F-A6D2B3D70AFE}" sibTransId="{CE010AEA-8180-4B06-967D-F8595BFCE3D4}"/>
    <dgm:cxn modelId="{43F9EAF8-7A3B-4B85-B051-34ABA52FB0FB}" srcId="{67E08BEE-B552-44A3-A7C5-D9B58C3CDEC1}" destId="{6028196C-344C-43A1-B9F3-147F7D252D43}" srcOrd="11" destOrd="0" parTransId="{9121A95B-6C26-431A-BBBE-9C4E8EF3E2F3}" sibTransId="{3C47A097-1527-4329-86BE-0200C6181BB2}"/>
    <dgm:cxn modelId="{8A6E50FC-7690-4431-AAE4-5F99246747F4}" type="presOf" srcId="{A2A3DA45-8D9B-4050-91E4-7C3F27C05E52}" destId="{03F532BE-B3BF-49FE-B7AB-943778684D67}" srcOrd="0" destOrd="0" presId="urn:microsoft.com/office/officeart/2005/8/layout/bProcess4"/>
    <dgm:cxn modelId="{33D9BE3E-F0D7-4321-834C-FA072841A426}" type="presParOf" srcId="{DB6A169C-176B-4F36-B2A7-F402D6F967A1}" destId="{3CD80273-244B-41FB-B974-67921513C9A6}" srcOrd="0" destOrd="0" presId="urn:microsoft.com/office/officeart/2005/8/layout/bProcess4"/>
    <dgm:cxn modelId="{051F89CF-20F9-49CB-B530-2590068630AB}" type="presParOf" srcId="{3CD80273-244B-41FB-B974-67921513C9A6}" destId="{5A5CCD81-56C3-4E34-A053-F6CA9008F317}" srcOrd="0" destOrd="0" presId="urn:microsoft.com/office/officeart/2005/8/layout/bProcess4"/>
    <dgm:cxn modelId="{E1AF0498-7D08-4205-935B-8A93938F1094}" type="presParOf" srcId="{3CD80273-244B-41FB-B974-67921513C9A6}" destId="{2D83DF38-1E7D-4A79-A54D-808AB0934908}" srcOrd="1" destOrd="0" presId="urn:microsoft.com/office/officeart/2005/8/layout/bProcess4"/>
    <dgm:cxn modelId="{58C26993-3B28-40DE-8CE7-CD466B9F931D}" type="presParOf" srcId="{DB6A169C-176B-4F36-B2A7-F402D6F967A1}" destId="{B60316E1-A0CD-4E08-AC86-C5CECD5B513A}" srcOrd="1" destOrd="0" presId="urn:microsoft.com/office/officeart/2005/8/layout/bProcess4"/>
    <dgm:cxn modelId="{B44FDF0D-8DB5-4496-8362-88A85CBD469A}" type="presParOf" srcId="{DB6A169C-176B-4F36-B2A7-F402D6F967A1}" destId="{2B26F7FC-9662-4D09-A457-5DB77E5E6785}" srcOrd="2" destOrd="0" presId="urn:microsoft.com/office/officeart/2005/8/layout/bProcess4"/>
    <dgm:cxn modelId="{C76F39A2-5291-4A63-890A-81324764CF65}" type="presParOf" srcId="{2B26F7FC-9662-4D09-A457-5DB77E5E6785}" destId="{35A1EEE4-738F-4B97-BFEB-1B3895CAEE4C}" srcOrd="0" destOrd="0" presId="urn:microsoft.com/office/officeart/2005/8/layout/bProcess4"/>
    <dgm:cxn modelId="{F4216514-2D19-4A6C-806A-4E523B9C0147}" type="presParOf" srcId="{2B26F7FC-9662-4D09-A457-5DB77E5E6785}" destId="{043A3AAB-C933-439D-BCD4-4718F59C0CFC}" srcOrd="1" destOrd="0" presId="urn:microsoft.com/office/officeart/2005/8/layout/bProcess4"/>
    <dgm:cxn modelId="{811C6D7B-35CE-4F24-8972-FA873FD0DBE9}" type="presParOf" srcId="{DB6A169C-176B-4F36-B2A7-F402D6F967A1}" destId="{024EFAC4-4D99-4A1E-BF15-C25D5F8FED6E}" srcOrd="3" destOrd="0" presId="urn:microsoft.com/office/officeart/2005/8/layout/bProcess4"/>
    <dgm:cxn modelId="{03953C4D-45FC-493C-B755-9D25F12CA5FC}" type="presParOf" srcId="{DB6A169C-176B-4F36-B2A7-F402D6F967A1}" destId="{5984C476-3F9B-434B-9665-3BCDFB53DAB1}" srcOrd="4" destOrd="0" presId="urn:microsoft.com/office/officeart/2005/8/layout/bProcess4"/>
    <dgm:cxn modelId="{D2D09A8A-1DEA-42D3-A5F7-98E1D5190AE2}" type="presParOf" srcId="{5984C476-3F9B-434B-9665-3BCDFB53DAB1}" destId="{5F27D2E8-18A2-4E16-BE25-04911DEDD876}" srcOrd="0" destOrd="0" presId="urn:microsoft.com/office/officeart/2005/8/layout/bProcess4"/>
    <dgm:cxn modelId="{106D464C-B145-43A3-8FC0-E83C5A7F9495}" type="presParOf" srcId="{5984C476-3F9B-434B-9665-3BCDFB53DAB1}" destId="{9A9BF8F1-91AC-4A56-B096-A821E5EACEE2}" srcOrd="1" destOrd="0" presId="urn:microsoft.com/office/officeart/2005/8/layout/bProcess4"/>
    <dgm:cxn modelId="{51F0C9B1-94A8-4BF9-BD00-DD8F89DA93F8}" type="presParOf" srcId="{DB6A169C-176B-4F36-B2A7-F402D6F967A1}" destId="{14914E43-5338-477F-B9C3-27B223D427D6}" srcOrd="5" destOrd="0" presId="urn:microsoft.com/office/officeart/2005/8/layout/bProcess4"/>
    <dgm:cxn modelId="{201DBEB7-52E9-4400-A71E-3065BBFC1299}" type="presParOf" srcId="{DB6A169C-176B-4F36-B2A7-F402D6F967A1}" destId="{76E29541-0FBF-4246-8F79-B9FB2D8B0B33}" srcOrd="6" destOrd="0" presId="urn:microsoft.com/office/officeart/2005/8/layout/bProcess4"/>
    <dgm:cxn modelId="{0A3935A2-9DB2-453A-BB77-248E8353A163}" type="presParOf" srcId="{76E29541-0FBF-4246-8F79-B9FB2D8B0B33}" destId="{75FAF2CB-6BA0-44BF-AA70-C9D6671AE73D}" srcOrd="0" destOrd="0" presId="urn:microsoft.com/office/officeart/2005/8/layout/bProcess4"/>
    <dgm:cxn modelId="{383522CD-D2A5-4CC3-90E1-227C06453A96}" type="presParOf" srcId="{76E29541-0FBF-4246-8F79-B9FB2D8B0B33}" destId="{44AE3097-2618-48A5-A768-9AB705C7E323}" srcOrd="1" destOrd="0" presId="urn:microsoft.com/office/officeart/2005/8/layout/bProcess4"/>
    <dgm:cxn modelId="{10201AA9-307F-4660-A08C-6A2549F51AF9}" type="presParOf" srcId="{DB6A169C-176B-4F36-B2A7-F402D6F967A1}" destId="{1B9E751B-8298-4E74-A1A1-311C9EC298D2}" srcOrd="7" destOrd="0" presId="urn:microsoft.com/office/officeart/2005/8/layout/bProcess4"/>
    <dgm:cxn modelId="{EBA16785-BB17-4656-91CA-271B712E72B2}" type="presParOf" srcId="{DB6A169C-176B-4F36-B2A7-F402D6F967A1}" destId="{12A75514-C750-4F01-ABE4-247BE0B09D1F}" srcOrd="8" destOrd="0" presId="urn:microsoft.com/office/officeart/2005/8/layout/bProcess4"/>
    <dgm:cxn modelId="{544ACF1F-F9F1-4010-92B9-8AC991A6CD92}" type="presParOf" srcId="{12A75514-C750-4F01-ABE4-247BE0B09D1F}" destId="{6EB65B76-D44A-425B-9290-B0AAAB1BCCFC}" srcOrd="0" destOrd="0" presId="urn:microsoft.com/office/officeart/2005/8/layout/bProcess4"/>
    <dgm:cxn modelId="{2F9C0560-F762-4ABE-8D7A-644A0A711A69}" type="presParOf" srcId="{12A75514-C750-4F01-ABE4-247BE0B09D1F}" destId="{DFA30D8B-9AB0-481A-806C-D43E2C3A1512}" srcOrd="1" destOrd="0" presId="urn:microsoft.com/office/officeart/2005/8/layout/bProcess4"/>
    <dgm:cxn modelId="{7C39DE9B-D226-4162-880B-BE831BF3F4F9}" type="presParOf" srcId="{DB6A169C-176B-4F36-B2A7-F402D6F967A1}" destId="{02406E35-719E-4C36-8806-B11B1AC077B9}" srcOrd="9" destOrd="0" presId="urn:microsoft.com/office/officeart/2005/8/layout/bProcess4"/>
    <dgm:cxn modelId="{A3BA3835-1051-48C0-A66C-96C5F03E80A5}" type="presParOf" srcId="{DB6A169C-176B-4F36-B2A7-F402D6F967A1}" destId="{5FEC030A-DF1E-4DD4-8F9B-D85557D219CD}" srcOrd="10" destOrd="0" presId="urn:microsoft.com/office/officeart/2005/8/layout/bProcess4"/>
    <dgm:cxn modelId="{344336EF-7D03-4E5E-9CAD-0479A8D5D18D}" type="presParOf" srcId="{5FEC030A-DF1E-4DD4-8F9B-D85557D219CD}" destId="{309CEFBB-573A-4E44-89AA-17B95A041224}" srcOrd="0" destOrd="0" presId="urn:microsoft.com/office/officeart/2005/8/layout/bProcess4"/>
    <dgm:cxn modelId="{EC599E32-BBA2-4CB9-BA31-62588F5B8CF9}" type="presParOf" srcId="{5FEC030A-DF1E-4DD4-8F9B-D85557D219CD}" destId="{2BCDBFB8-5752-4DAC-9292-D8A7E56D5200}" srcOrd="1" destOrd="0" presId="urn:microsoft.com/office/officeart/2005/8/layout/bProcess4"/>
    <dgm:cxn modelId="{E8CC5690-C8C4-4275-B790-811EE325AD4F}" type="presParOf" srcId="{DB6A169C-176B-4F36-B2A7-F402D6F967A1}" destId="{C21A33FF-D11F-47E5-91A1-DED9E5D3A6F6}" srcOrd="11" destOrd="0" presId="urn:microsoft.com/office/officeart/2005/8/layout/bProcess4"/>
    <dgm:cxn modelId="{9401B3F4-481E-4DB2-A186-87FD79EF4DEE}" type="presParOf" srcId="{DB6A169C-176B-4F36-B2A7-F402D6F967A1}" destId="{E7511057-D69A-4C64-A4A7-1E7A034B38CC}" srcOrd="12" destOrd="0" presId="urn:microsoft.com/office/officeart/2005/8/layout/bProcess4"/>
    <dgm:cxn modelId="{0C096882-10BF-4829-9700-8330E6CFFE92}" type="presParOf" srcId="{E7511057-D69A-4C64-A4A7-1E7A034B38CC}" destId="{8924E7E0-9726-4083-9F8E-955A99B09514}" srcOrd="0" destOrd="0" presId="urn:microsoft.com/office/officeart/2005/8/layout/bProcess4"/>
    <dgm:cxn modelId="{E33B6F82-D5B7-4AB2-92E7-D6C6801B0EA7}" type="presParOf" srcId="{E7511057-D69A-4C64-A4A7-1E7A034B38CC}" destId="{03F532BE-B3BF-49FE-B7AB-943778684D67}" srcOrd="1" destOrd="0" presId="urn:microsoft.com/office/officeart/2005/8/layout/bProcess4"/>
    <dgm:cxn modelId="{7965D530-E8F3-4534-8B2E-98E9B16A6E36}" type="presParOf" srcId="{DB6A169C-176B-4F36-B2A7-F402D6F967A1}" destId="{0116E63E-5F3F-4A18-9F0F-EFE71CE30ABA}" srcOrd="13" destOrd="0" presId="urn:microsoft.com/office/officeart/2005/8/layout/bProcess4"/>
    <dgm:cxn modelId="{724236C3-80E2-4D5B-B833-6B9792C3D303}" type="presParOf" srcId="{DB6A169C-176B-4F36-B2A7-F402D6F967A1}" destId="{B01386D7-2881-4851-A1BB-E2F63720A1B4}" srcOrd="14" destOrd="0" presId="urn:microsoft.com/office/officeart/2005/8/layout/bProcess4"/>
    <dgm:cxn modelId="{75FA5567-D4BE-4500-BFB5-48757AA76C37}" type="presParOf" srcId="{B01386D7-2881-4851-A1BB-E2F63720A1B4}" destId="{D9C82081-2253-474B-826D-607C6BD8E634}" srcOrd="0" destOrd="0" presId="urn:microsoft.com/office/officeart/2005/8/layout/bProcess4"/>
    <dgm:cxn modelId="{5F008D3B-5B7C-473E-AB16-86A8C7D61115}" type="presParOf" srcId="{B01386D7-2881-4851-A1BB-E2F63720A1B4}" destId="{3E23C7A6-D091-4020-865A-0B1338806610}" srcOrd="1" destOrd="0" presId="urn:microsoft.com/office/officeart/2005/8/layout/bProcess4"/>
    <dgm:cxn modelId="{69A972A0-9967-4D65-B24C-2F7E32EBBA6F}" type="presParOf" srcId="{DB6A169C-176B-4F36-B2A7-F402D6F967A1}" destId="{3DE66A17-7A49-4C2B-9DA6-F085BAFC0B3F}" srcOrd="15" destOrd="0" presId="urn:microsoft.com/office/officeart/2005/8/layout/bProcess4"/>
    <dgm:cxn modelId="{6F229702-2EF6-411A-B0B3-DE5D69D24997}" type="presParOf" srcId="{DB6A169C-176B-4F36-B2A7-F402D6F967A1}" destId="{E4346111-29CF-4F36-A6D0-48CB7FAB0E97}" srcOrd="16" destOrd="0" presId="urn:microsoft.com/office/officeart/2005/8/layout/bProcess4"/>
    <dgm:cxn modelId="{23132F25-FBBB-435C-AC5E-ABB613839CD0}" type="presParOf" srcId="{E4346111-29CF-4F36-A6D0-48CB7FAB0E97}" destId="{E249EEA4-885A-45D7-99FD-9D4685326D9D}" srcOrd="0" destOrd="0" presId="urn:microsoft.com/office/officeart/2005/8/layout/bProcess4"/>
    <dgm:cxn modelId="{0D179E55-7B61-41F5-B955-5004DBEB968D}" type="presParOf" srcId="{E4346111-29CF-4F36-A6D0-48CB7FAB0E97}" destId="{0E86FD3E-B8E1-4C86-B740-19A8B7BACC13}" srcOrd="1" destOrd="0" presId="urn:microsoft.com/office/officeart/2005/8/layout/bProcess4"/>
    <dgm:cxn modelId="{A08DCB11-D718-43D5-95A3-913950BC239E}" type="presParOf" srcId="{DB6A169C-176B-4F36-B2A7-F402D6F967A1}" destId="{84A051C4-FBD8-40A1-8A58-78B001EB0A8F}" srcOrd="17" destOrd="0" presId="urn:microsoft.com/office/officeart/2005/8/layout/bProcess4"/>
    <dgm:cxn modelId="{340C686A-07E2-4422-8ECB-C9A92F2C76BB}" type="presParOf" srcId="{DB6A169C-176B-4F36-B2A7-F402D6F967A1}" destId="{C1E4B407-68AC-4FF0-BE05-832080A6B76C}" srcOrd="18" destOrd="0" presId="urn:microsoft.com/office/officeart/2005/8/layout/bProcess4"/>
    <dgm:cxn modelId="{C595987E-6DB5-40F6-A36C-719CA74D2B4E}" type="presParOf" srcId="{C1E4B407-68AC-4FF0-BE05-832080A6B76C}" destId="{51BB46D2-F0D8-4E7F-9430-C6F985598404}" srcOrd="0" destOrd="0" presId="urn:microsoft.com/office/officeart/2005/8/layout/bProcess4"/>
    <dgm:cxn modelId="{9706B9D3-2EF5-464D-B900-CBA87E3E38B2}" type="presParOf" srcId="{C1E4B407-68AC-4FF0-BE05-832080A6B76C}" destId="{F23AE5DF-437C-45FE-8DA4-6AAD04349F0D}" srcOrd="1" destOrd="0" presId="urn:microsoft.com/office/officeart/2005/8/layout/bProcess4"/>
    <dgm:cxn modelId="{611D7AC6-4B52-4446-ADB3-B70905D0F7EF}" type="presParOf" srcId="{DB6A169C-176B-4F36-B2A7-F402D6F967A1}" destId="{1D2AD03E-9731-49FE-A8F9-037CE37D7AE5}" srcOrd="19" destOrd="0" presId="urn:microsoft.com/office/officeart/2005/8/layout/bProcess4"/>
    <dgm:cxn modelId="{491D42AB-C216-42AF-8F92-8F101BBA3BF8}" type="presParOf" srcId="{DB6A169C-176B-4F36-B2A7-F402D6F967A1}" destId="{9EE09982-9E21-403A-85D8-FC55E9B40653}" srcOrd="20" destOrd="0" presId="urn:microsoft.com/office/officeart/2005/8/layout/bProcess4"/>
    <dgm:cxn modelId="{EAE31534-F2DA-40BA-B7CB-CA431F96EFA1}" type="presParOf" srcId="{9EE09982-9E21-403A-85D8-FC55E9B40653}" destId="{E7A8EB7A-819A-4FE9-9722-08BE2407C3DC}" srcOrd="0" destOrd="0" presId="urn:microsoft.com/office/officeart/2005/8/layout/bProcess4"/>
    <dgm:cxn modelId="{9D553DA0-C9E3-4091-B49A-159F120FB7F5}" type="presParOf" srcId="{9EE09982-9E21-403A-85D8-FC55E9B40653}" destId="{FC5C35D5-4365-4B6F-B8E8-0EE620BB619C}" srcOrd="1" destOrd="0" presId="urn:microsoft.com/office/officeart/2005/8/layout/bProcess4"/>
    <dgm:cxn modelId="{8FD01207-FD4E-4CDA-BBD6-9083B18B0208}" type="presParOf" srcId="{DB6A169C-176B-4F36-B2A7-F402D6F967A1}" destId="{018C0345-39F4-405A-9F38-F128C9FAA427}" srcOrd="21" destOrd="0" presId="urn:microsoft.com/office/officeart/2005/8/layout/bProcess4"/>
    <dgm:cxn modelId="{3EB50023-9DC6-4C3B-AA6A-23588E73041D}" type="presParOf" srcId="{DB6A169C-176B-4F36-B2A7-F402D6F967A1}" destId="{9626CF64-E984-4698-95E1-09E82193230F}" srcOrd="22" destOrd="0" presId="urn:microsoft.com/office/officeart/2005/8/layout/bProcess4"/>
    <dgm:cxn modelId="{F9EBDC44-89A1-4802-9505-204161500D1E}" type="presParOf" srcId="{9626CF64-E984-4698-95E1-09E82193230F}" destId="{C40B8CDC-438B-4517-BFBF-169C7C7EC017}" srcOrd="0" destOrd="0" presId="urn:microsoft.com/office/officeart/2005/8/layout/bProcess4"/>
    <dgm:cxn modelId="{9C94BFD5-DDC1-4C86-9774-CCA7C6D09F9D}" type="presParOf" srcId="{9626CF64-E984-4698-95E1-09E82193230F}" destId="{0948C36A-DD2B-49FF-8AE4-567A9602D1B8}"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C366C6-C16B-4035-ACE9-2F5B0BDB71F9}" type="doc">
      <dgm:prSet loTypeId="urn:microsoft.com/office/officeart/2005/8/layout/hProcess7" loCatId="list" qsTypeId="urn:microsoft.com/office/officeart/2005/8/quickstyle/simple1" qsCatId="simple" csTypeId="urn:microsoft.com/office/officeart/2005/8/colors/accent3_2" csCatId="accent3" phldr="1"/>
      <dgm:spPr/>
      <dgm:t>
        <a:bodyPr/>
        <a:lstStyle/>
        <a:p>
          <a:endParaRPr lang="en-US"/>
        </a:p>
      </dgm:t>
    </dgm:pt>
    <dgm:pt modelId="{C4296442-2E5E-401F-9663-F2CD621FFEA3}">
      <dgm:prSet phldrT="[Text]" custT="1"/>
      <dgm:spPr/>
      <dgm:t>
        <a:bodyPr/>
        <a:lstStyle/>
        <a:p>
          <a:r>
            <a:rPr lang="en-US" sz="2600"/>
            <a:t>Reactive</a:t>
          </a:r>
          <a:endParaRPr lang="en-US" sz="2600" dirty="0"/>
        </a:p>
      </dgm:t>
    </dgm:pt>
    <dgm:pt modelId="{BAE9D113-7EE9-4C87-99DE-62448A4B686A}" type="parTrans" cxnId="{0C701F39-33D3-4681-B30D-0999D2D23879}">
      <dgm:prSet/>
      <dgm:spPr/>
      <dgm:t>
        <a:bodyPr/>
        <a:lstStyle/>
        <a:p>
          <a:endParaRPr lang="en-US"/>
        </a:p>
      </dgm:t>
    </dgm:pt>
    <dgm:pt modelId="{8D5ADE91-8E8E-4941-80D4-3B3A12CCE410}" type="sibTrans" cxnId="{0C701F39-33D3-4681-B30D-0999D2D23879}">
      <dgm:prSet/>
      <dgm:spPr/>
      <dgm:t>
        <a:bodyPr/>
        <a:lstStyle/>
        <a:p>
          <a:endParaRPr lang="en-US"/>
        </a:p>
      </dgm:t>
    </dgm:pt>
    <dgm:pt modelId="{E0EA3FA7-0200-459D-A1E1-DFC746F095ED}">
      <dgm:prSet phldrT="[Text]" custT="1"/>
      <dgm:spPr/>
      <dgm:t>
        <a:bodyPr/>
        <a:lstStyle/>
        <a:p>
          <a:r>
            <a:rPr lang="en-US" sz="2400" dirty="0"/>
            <a:t>This starts with the discovery of a crime &amp; seeks to bring offenders to justice by uncovering material that identifies suspects &amp; provides sufficient evidence to enable a court to determine their guilt</a:t>
          </a:r>
        </a:p>
      </dgm:t>
    </dgm:pt>
    <dgm:pt modelId="{B811C8F3-CBD7-4493-9C89-FECFA3D5FB05}" type="parTrans" cxnId="{0E456EC1-867F-4E17-BE5D-6929B7FBD68A}">
      <dgm:prSet/>
      <dgm:spPr/>
      <dgm:t>
        <a:bodyPr/>
        <a:lstStyle/>
        <a:p>
          <a:endParaRPr lang="en-US"/>
        </a:p>
      </dgm:t>
    </dgm:pt>
    <dgm:pt modelId="{9FB3DEFF-935B-4964-9A46-46BDBC209FB5}" type="sibTrans" cxnId="{0E456EC1-867F-4E17-BE5D-6929B7FBD68A}">
      <dgm:prSet/>
      <dgm:spPr/>
      <dgm:t>
        <a:bodyPr/>
        <a:lstStyle/>
        <a:p>
          <a:endParaRPr lang="en-US"/>
        </a:p>
      </dgm:t>
    </dgm:pt>
    <dgm:pt modelId="{22306665-6B0C-4381-9701-03B2A27B0704}">
      <dgm:prSet phldrT="[Text]" custT="1"/>
      <dgm:spPr/>
      <dgm:t>
        <a:bodyPr/>
        <a:lstStyle/>
        <a:p>
          <a:r>
            <a:rPr lang="en-US" sz="2600"/>
            <a:t>Proactive</a:t>
          </a:r>
          <a:endParaRPr lang="en-US" sz="2600" dirty="0"/>
        </a:p>
      </dgm:t>
    </dgm:pt>
    <dgm:pt modelId="{77B49989-C1A0-4892-AFAD-CD11F61ABCB3}" type="parTrans" cxnId="{04737436-03D8-41E5-9A00-D004176F01FA}">
      <dgm:prSet/>
      <dgm:spPr/>
      <dgm:t>
        <a:bodyPr/>
        <a:lstStyle/>
        <a:p>
          <a:endParaRPr lang="en-US"/>
        </a:p>
      </dgm:t>
    </dgm:pt>
    <dgm:pt modelId="{29A8D181-B805-4CDD-AE3D-C70FA955FA21}" type="sibTrans" cxnId="{04737436-03D8-41E5-9A00-D004176F01FA}">
      <dgm:prSet/>
      <dgm:spPr/>
      <dgm:t>
        <a:bodyPr/>
        <a:lstStyle/>
        <a:p>
          <a:endParaRPr lang="en-US"/>
        </a:p>
      </dgm:t>
    </dgm:pt>
    <dgm:pt modelId="{1F362DE6-13F7-4B76-9ACE-3D01DB5D1DFC}">
      <dgm:prSet phldrT="[Text]" custT="1"/>
      <dgm:spPr/>
      <dgm:t>
        <a:bodyPr/>
        <a:lstStyle/>
        <a:p>
          <a:r>
            <a:rPr lang="en-US" sz="2400"/>
            <a:t>This usually starts with an intelligence analysis that a particular individual or group is involved in criminal enterprise</a:t>
          </a:r>
          <a:endParaRPr lang="en-US" sz="2400" dirty="0"/>
        </a:p>
      </dgm:t>
    </dgm:pt>
    <dgm:pt modelId="{A37A754B-8326-4589-9E2E-38D519B3A6AD}" type="parTrans" cxnId="{814A77FC-E895-40D3-949B-87DFE1E53515}">
      <dgm:prSet/>
      <dgm:spPr/>
      <dgm:t>
        <a:bodyPr/>
        <a:lstStyle/>
        <a:p>
          <a:endParaRPr lang="en-US"/>
        </a:p>
      </dgm:t>
    </dgm:pt>
    <dgm:pt modelId="{F6005D56-38B7-45C7-9593-7198898A5E6B}" type="sibTrans" cxnId="{814A77FC-E895-40D3-949B-87DFE1E53515}">
      <dgm:prSet/>
      <dgm:spPr/>
      <dgm:t>
        <a:bodyPr/>
        <a:lstStyle/>
        <a:p>
          <a:endParaRPr lang="en-US"/>
        </a:p>
      </dgm:t>
    </dgm:pt>
    <dgm:pt modelId="{B127B929-D84E-4A6D-A379-9F636DD1FF8E}" type="pres">
      <dgm:prSet presAssocID="{E4C366C6-C16B-4035-ACE9-2F5B0BDB71F9}" presName="Name0" presStyleCnt="0">
        <dgm:presLayoutVars>
          <dgm:dir/>
          <dgm:animLvl val="lvl"/>
          <dgm:resizeHandles val="exact"/>
        </dgm:presLayoutVars>
      </dgm:prSet>
      <dgm:spPr/>
    </dgm:pt>
    <dgm:pt modelId="{C474D5EC-6998-45D7-8411-DCCC10AF5533}" type="pres">
      <dgm:prSet presAssocID="{C4296442-2E5E-401F-9663-F2CD621FFEA3}" presName="compositeNode" presStyleCnt="0">
        <dgm:presLayoutVars>
          <dgm:bulletEnabled val="1"/>
        </dgm:presLayoutVars>
      </dgm:prSet>
      <dgm:spPr/>
    </dgm:pt>
    <dgm:pt modelId="{A1DF1F63-2763-4135-A1DA-ECB7B98BD17C}" type="pres">
      <dgm:prSet presAssocID="{C4296442-2E5E-401F-9663-F2CD621FFEA3}" presName="bgRect" presStyleLbl="node1" presStyleIdx="0" presStyleCnt="2"/>
      <dgm:spPr/>
    </dgm:pt>
    <dgm:pt modelId="{AB797D98-41A8-4CC8-8308-63AAE802E828}" type="pres">
      <dgm:prSet presAssocID="{C4296442-2E5E-401F-9663-F2CD621FFEA3}" presName="parentNode" presStyleLbl="node1" presStyleIdx="0" presStyleCnt="2">
        <dgm:presLayoutVars>
          <dgm:chMax val="0"/>
          <dgm:bulletEnabled val="1"/>
        </dgm:presLayoutVars>
      </dgm:prSet>
      <dgm:spPr/>
    </dgm:pt>
    <dgm:pt modelId="{7E8336F9-CC29-4DC2-9527-D2D0F4A0AB5F}" type="pres">
      <dgm:prSet presAssocID="{C4296442-2E5E-401F-9663-F2CD621FFEA3}" presName="childNode" presStyleLbl="node1" presStyleIdx="0" presStyleCnt="2">
        <dgm:presLayoutVars>
          <dgm:bulletEnabled val="1"/>
        </dgm:presLayoutVars>
      </dgm:prSet>
      <dgm:spPr/>
    </dgm:pt>
    <dgm:pt modelId="{58E1C14B-ABD7-4B99-9966-441FBE1366A8}" type="pres">
      <dgm:prSet presAssocID="{8D5ADE91-8E8E-4941-80D4-3B3A12CCE410}" presName="hSp" presStyleCnt="0"/>
      <dgm:spPr/>
    </dgm:pt>
    <dgm:pt modelId="{E4F67C20-86F6-44D5-8B15-FF2FC34B5882}" type="pres">
      <dgm:prSet presAssocID="{8D5ADE91-8E8E-4941-80D4-3B3A12CCE410}" presName="vProcSp" presStyleCnt="0"/>
      <dgm:spPr/>
    </dgm:pt>
    <dgm:pt modelId="{EDFE9858-CACA-4484-A622-894104201B68}" type="pres">
      <dgm:prSet presAssocID="{8D5ADE91-8E8E-4941-80D4-3B3A12CCE410}" presName="vSp1" presStyleCnt="0"/>
      <dgm:spPr/>
    </dgm:pt>
    <dgm:pt modelId="{AEFFE743-B824-4830-A4C5-EA90239FB717}" type="pres">
      <dgm:prSet presAssocID="{8D5ADE91-8E8E-4941-80D4-3B3A12CCE410}" presName="simulatedConn" presStyleLbl="solidFgAcc1" presStyleIdx="0" presStyleCnt="1"/>
      <dgm:spPr/>
    </dgm:pt>
    <dgm:pt modelId="{90C3F73A-AAA2-407D-A0AA-00BE41FF602D}" type="pres">
      <dgm:prSet presAssocID="{8D5ADE91-8E8E-4941-80D4-3B3A12CCE410}" presName="vSp2" presStyleCnt="0"/>
      <dgm:spPr/>
    </dgm:pt>
    <dgm:pt modelId="{4E2AEBCF-71E8-45AE-A754-7AF6E3BBB9AE}" type="pres">
      <dgm:prSet presAssocID="{8D5ADE91-8E8E-4941-80D4-3B3A12CCE410}" presName="sibTrans" presStyleCnt="0"/>
      <dgm:spPr/>
    </dgm:pt>
    <dgm:pt modelId="{30F07C50-761E-4604-BB4B-4E50930CEA67}" type="pres">
      <dgm:prSet presAssocID="{22306665-6B0C-4381-9701-03B2A27B0704}" presName="compositeNode" presStyleCnt="0">
        <dgm:presLayoutVars>
          <dgm:bulletEnabled val="1"/>
        </dgm:presLayoutVars>
      </dgm:prSet>
      <dgm:spPr/>
    </dgm:pt>
    <dgm:pt modelId="{DA0AF2C6-6BB1-4772-88CE-8D1B7A36BDBB}" type="pres">
      <dgm:prSet presAssocID="{22306665-6B0C-4381-9701-03B2A27B0704}" presName="bgRect" presStyleLbl="node1" presStyleIdx="1" presStyleCnt="2"/>
      <dgm:spPr/>
    </dgm:pt>
    <dgm:pt modelId="{CD86B990-B7CF-4E23-9BDC-054A4FECCC62}" type="pres">
      <dgm:prSet presAssocID="{22306665-6B0C-4381-9701-03B2A27B0704}" presName="parentNode" presStyleLbl="node1" presStyleIdx="1" presStyleCnt="2">
        <dgm:presLayoutVars>
          <dgm:chMax val="0"/>
          <dgm:bulletEnabled val="1"/>
        </dgm:presLayoutVars>
      </dgm:prSet>
      <dgm:spPr/>
    </dgm:pt>
    <dgm:pt modelId="{BE16E3B2-35B5-40DF-8750-054BD60AEB43}" type="pres">
      <dgm:prSet presAssocID="{22306665-6B0C-4381-9701-03B2A27B0704}" presName="childNode" presStyleLbl="node1" presStyleIdx="1" presStyleCnt="2">
        <dgm:presLayoutVars>
          <dgm:bulletEnabled val="1"/>
        </dgm:presLayoutVars>
      </dgm:prSet>
      <dgm:spPr/>
    </dgm:pt>
  </dgm:ptLst>
  <dgm:cxnLst>
    <dgm:cxn modelId="{04737436-03D8-41E5-9A00-D004176F01FA}" srcId="{E4C366C6-C16B-4035-ACE9-2F5B0BDB71F9}" destId="{22306665-6B0C-4381-9701-03B2A27B0704}" srcOrd="1" destOrd="0" parTransId="{77B49989-C1A0-4892-AFAD-CD11F61ABCB3}" sibTransId="{29A8D181-B805-4CDD-AE3D-C70FA955FA21}"/>
    <dgm:cxn modelId="{0C701F39-33D3-4681-B30D-0999D2D23879}" srcId="{E4C366C6-C16B-4035-ACE9-2F5B0BDB71F9}" destId="{C4296442-2E5E-401F-9663-F2CD621FFEA3}" srcOrd="0" destOrd="0" parTransId="{BAE9D113-7EE9-4C87-99DE-62448A4B686A}" sibTransId="{8D5ADE91-8E8E-4941-80D4-3B3A12CCE410}"/>
    <dgm:cxn modelId="{8FE7E83C-0ADE-486F-8EA3-F6726A58BB5A}" type="presOf" srcId="{22306665-6B0C-4381-9701-03B2A27B0704}" destId="{DA0AF2C6-6BB1-4772-88CE-8D1B7A36BDBB}" srcOrd="0" destOrd="0" presId="urn:microsoft.com/office/officeart/2005/8/layout/hProcess7"/>
    <dgm:cxn modelId="{5C829C50-EE45-4A91-ABD4-5889AD2893C1}" type="presOf" srcId="{C4296442-2E5E-401F-9663-F2CD621FFEA3}" destId="{AB797D98-41A8-4CC8-8308-63AAE802E828}" srcOrd="1" destOrd="0" presId="urn:microsoft.com/office/officeart/2005/8/layout/hProcess7"/>
    <dgm:cxn modelId="{8DAFC785-001F-4BE5-852F-1302C0AE1FDD}" type="presOf" srcId="{E4C366C6-C16B-4035-ACE9-2F5B0BDB71F9}" destId="{B127B929-D84E-4A6D-A379-9F636DD1FF8E}" srcOrd="0" destOrd="0" presId="urn:microsoft.com/office/officeart/2005/8/layout/hProcess7"/>
    <dgm:cxn modelId="{AE945BAD-A57D-4F55-863A-1E44676B13B0}" type="presOf" srcId="{1F362DE6-13F7-4B76-9ACE-3D01DB5D1DFC}" destId="{BE16E3B2-35B5-40DF-8750-054BD60AEB43}" srcOrd="0" destOrd="0" presId="urn:microsoft.com/office/officeart/2005/8/layout/hProcess7"/>
    <dgm:cxn modelId="{0E456EC1-867F-4E17-BE5D-6929B7FBD68A}" srcId="{C4296442-2E5E-401F-9663-F2CD621FFEA3}" destId="{E0EA3FA7-0200-459D-A1E1-DFC746F095ED}" srcOrd="0" destOrd="0" parTransId="{B811C8F3-CBD7-4493-9C89-FECFA3D5FB05}" sibTransId="{9FB3DEFF-935B-4964-9A46-46BDBC209FB5}"/>
    <dgm:cxn modelId="{8BCF8BC4-8D1F-41AB-A786-5C1EDA829C74}" type="presOf" srcId="{E0EA3FA7-0200-459D-A1E1-DFC746F095ED}" destId="{7E8336F9-CC29-4DC2-9527-D2D0F4A0AB5F}" srcOrd="0" destOrd="0" presId="urn:microsoft.com/office/officeart/2005/8/layout/hProcess7"/>
    <dgm:cxn modelId="{A7F72CCF-AD6D-487E-BD1A-0C8732FE6A76}" type="presOf" srcId="{22306665-6B0C-4381-9701-03B2A27B0704}" destId="{CD86B990-B7CF-4E23-9BDC-054A4FECCC62}" srcOrd="1" destOrd="0" presId="urn:microsoft.com/office/officeart/2005/8/layout/hProcess7"/>
    <dgm:cxn modelId="{F9560FD5-4FB3-4672-840D-3A4147112E52}" type="presOf" srcId="{C4296442-2E5E-401F-9663-F2CD621FFEA3}" destId="{A1DF1F63-2763-4135-A1DA-ECB7B98BD17C}" srcOrd="0" destOrd="0" presId="urn:microsoft.com/office/officeart/2005/8/layout/hProcess7"/>
    <dgm:cxn modelId="{814A77FC-E895-40D3-949B-87DFE1E53515}" srcId="{22306665-6B0C-4381-9701-03B2A27B0704}" destId="{1F362DE6-13F7-4B76-9ACE-3D01DB5D1DFC}" srcOrd="0" destOrd="0" parTransId="{A37A754B-8326-4589-9E2E-38D519B3A6AD}" sibTransId="{F6005D56-38B7-45C7-9593-7198898A5E6B}"/>
    <dgm:cxn modelId="{D04152CE-BC88-47E9-A5C1-FB5CDCE53051}" type="presParOf" srcId="{B127B929-D84E-4A6D-A379-9F636DD1FF8E}" destId="{C474D5EC-6998-45D7-8411-DCCC10AF5533}" srcOrd="0" destOrd="0" presId="urn:microsoft.com/office/officeart/2005/8/layout/hProcess7"/>
    <dgm:cxn modelId="{D5ECCFC9-245A-4179-A1D2-6A8F5FE67922}" type="presParOf" srcId="{C474D5EC-6998-45D7-8411-DCCC10AF5533}" destId="{A1DF1F63-2763-4135-A1DA-ECB7B98BD17C}" srcOrd="0" destOrd="0" presId="urn:microsoft.com/office/officeart/2005/8/layout/hProcess7"/>
    <dgm:cxn modelId="{3A75DC05-CD5B-469D-841D-FAA2890A1A30}" type="presParOf" srcId="{C474D5EC-6998-45D7-8411-DCCC10AF5533}" destId="{AB797D98-41A8-4CC8-8308-63AAE802E828}" srcOrd="1" destOrd="0" presId="urn:microsoft.com/office/officeart/2005/8/layout/hProcess7"/>
    <dgm:cxn modelId="{E61A50F4-DC67-496E-B528-A3DBC4595981}" type="presParOf" srcId="{C474D5EC-6998-45D7-8411-DCCC10AF5533}" destId="{7E8336F9-CC29-4DC2-9527-D2D0F4A0AB5F}" srcOrd="2" destOrd="0" presId="urn:microsoft.com/office/officeart/2005/8/layout/hProcess7"/>
    <dgm:cxn modelId="{8D203785-EA4A-4AD3-A4E5-2A295C1F3F97}" type="presParOf" srcId="{B127B929-D84E-4A6D-A379-9F636DD1FF8E}" destId="{58E1C14B-ABD7-4B99-9966-441FBE1366A8}" srcOrd="1" destOrd="0" presId="urn:microsoft.com/office/officeart/2005/8/layout/hProcess7"/>
    <dgm:cxn modelId="{0F6EB7C2-15C8-4F6F-834F-DEC3EF9167CB}" type="presParOf" srcId="{B127B929-D84E-4A6D-A379-9F636DD1FF8E}" destId="{E4F67C20-86F6-44D5-8B15-FF2FC34B5882}" srcOrd="2" destOrd="0" presId="urn:microsoft.com/office/officeart/2005/8/layout/hProcess7"/>
    <dgm:cxn modelId="{0D18333A-D241-41B5-9725-D30DD041A8E3}" type="presParOf" srcId="{E4F67C20-86F6-44D5-8B15-FF2FC34B5882}" destId="{EDFE9858-CACA-4484-A622-894104201B68}" srcOrd="0" destOrd="0" presId="urn:microsoft.com/office/officeart/2005/8/layout/hProcess7"/>
    <dgm:cxn modelId="{D5FEF16C-98AC-44ED-9811-854718E13239}" type="presParOf" srcId="{E4F67C20-86F6-44D5-8B15-FF2FC34B5882}" destId="{AEFFE743-B824-4830-A4C5-EA90239FB717}" srcOrd="1" destOrd="0" presId="urn:microsoft.com/office/officeart/2005/8/layout/hProcess7"/>
    <dgm:cxn modelId="{E386E929-0BA3-482C-AD64-DD3905F70501}" type="presParOf" srcId="{E4F67C20-86F6-44D5-8B15-FF2FC34B5882}" destId="{90C3F73A-AAA2-407D-A0AA-00BE41FF602D}" srcOrd="2" destOrd="0" presId="urn:microsoft.com/office/officeart/2005/8/layout/hProcess7"/>
    <dgm:cxn modelId="{B224ACB9-E542-4B9E-AB5C-B092D5FFB078}" type="presParOf" srcId="{B127B929-D84E-4A6D-A379-9F636DD1FF8E}" destId="{4E2AEBCF-71E8-45AE-A754-7AF6E3BBB9AE}" srcOrd="3" destOrd="0" presId="urn:microsoft.com/office/officeart/2005/8/layout/hProcess7"/>
    <dgm:cxn modelId="{D4A24D0B-66E9-41DA-BB6A-990DD2546FDA}" type="presParOf" srcId="{B127B929-D84E-4A6D-A379-9F636DD1FF8E}" destId="{30F07C50-761E-4604-BB4B-4E50930CEA67}" srcOrd="4" destOrd="0" presId="urn:microsoft.com/office/officeart/2005/8/layout/hProcess7"/>
    <dgm:cxn modelId="{156AE197-D097-4AE4-A2FC-9FD5B48213CF}" type="presParOf" srcId="{30F07C50-761E-4604-BB4B-4E50930CEA67}" destId="{DA0AF2C6-6BB1-4772-88CE-8D1B7A36BDBB}" srcOrd="0" destOrd="0" presId="urn:microsoft.com/office/officeart/2005/8/layout/hProcess7"/>
    <dgm:cxn modelId="{3E7B2B58-858C-464C-A2B9-4711582D32E1}" type="presParOf" srcId="{30F07C50-761E-4604-BB4B-4E50930CEA67}" destId="{CD86B990-B7CF-4E23-9BDC-054A4FECCC62}" srcOrd="1" destOrd="0" presId="urn:microsoft.com/office/officeart/2005/8/layout/hProcess7"/>
    <dgm:cxn modelId="{15DEFBA0-D47A-43AB-A1FD-18641775807E}" type="presParOf" srcId="{30F07C50-761E-4604-BB4B-4E50930CEA67}" destId="{BE16E3B2-35B5-40DF-8750-054BD60AEB43}"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47D86B-543F-4CFE-B749-EC7DD4B9662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466F1A2A-2245-4FE4-A9D9-EB957A431408}">
      <dgm:prSet/>
      <dgm:spPr/>
      <dgm:t>
        <a:bodyPr/>
        <a:lstStyle/>
        <a:p>
          <a:r>
            <a:rPr lang="en-US" dirty="0"/>
            <a:t>The National Decision Model is the basis of decision making </a:t>
          </a:r>
        </a:p>
      </dgm:t>
    </dgm:pt>
    <dgm:pt modelId="{C11BE828-8859-4627-80BA-6CE5AA6B4EA4}" type="parTrans" cxnId="{E1A36A0A-D22A-4198-923D-A1893BFB29E5}">
      <dgm:prSet/>
      <dgm:spPr/>
      <dgm:t>
        <a:bodyPr/>
        <a:lstStyle/>
        <a:p>
          <a:endParaRPr lang="en-US"/>
        </a:p>
      </dgm:t>
    </dgm:pt>
    <dgm:pt modelId="{5CE8863D-6D5A-44AD-A942-62E5B9949707}" type="sibTrans" cxnId="{E1A36A0A-D22A-4198-923D-A1893BFB29E5}">
      <dgm:prSet/>
      <dgm:spPr/>
      <dgm:t>
        <a:bodyPr/>
        <a:lstStyle/>
        <a:p>
          <a:endParaRPr lang="en-US"/>
        </a:p>
      </dgm:t>
    </dgm:pt>
    <dgm:pt modelId="{EC4A3821-BCE9-40AB-9294-63538DDCB93B}">
      <dgm:prSet/>
      <dgm:spPr/>
      <dgm:t>
        <a:bodyPr/>
        <a:lstStyle/>
        <a:p>
          <a:r>
            <a:rPr lang="en-US"/>
            <a:t>THRIVE provides a framework to support our decision making, informing a holistic understanding of the situation. </a:t>
          </a:r>
        </a:p>
      </dgm:t>
    </dgm:pt>
    <dgm:pt modelId="{F5DE81D6-CAF3-403A-8AC4-3CBC2DA0EE45}" type="parTrans" cxnId="{640CF795-6094-4764-974B-5E1FF55BFAA8}">
      <dgm:prSet/>
      <dgm:spPr/>
      <dgm:t>
        <a:bodyPr/>
        <a:lstStyle/>
        <a:p>
          <a:endParaRPr lang="en-US"/>
        </a:p>
      </dgm:t>
    </dgm:pt>
    <dgm:pt modelId="{70E48EC7-EBCB-463D-AC24-7C5885DE167B}" type="sibTrans" cxnId="{640CF795-6094-4764-974B-5E1FF55BFAA8}">
      <dgm:prSet/>
      <dgm:spPr/>
      <dgm:t>
        <a:bodyPr/>
        <a:lstStyle/>
        <a:p>
          <a:endParaRPr lang="en-US"/>
        </a:p>
      </dgm:t>
    </dgm:pt>
    <dgm:pt modelId="{03C6C795-8BDE-4B6F-B3F5-2F84914BA063}">
      <dgm:prSet/>
      <dgm:spPr/>
      <dgm:t>
        <a:bodyPr/>
        <a:lstStyle/>
        <a:p>
          <a:r>
            <a:rPr lang="en-US" dirty="0"/>
            <a:t>THRIVE is an integral part of our ethical decision making. </a:t>
          </a:r>
        </a:p>
      </dgm:t>
    </dgm:pt>
    <dgm:pt modelId="{C9405B17-D218-4EC0-8079-D53A54C08145}" type="parTrans" cxnId="{8E31BDBE-64DC-4E87-904A-C93D91D31625}">
      <dgm:prSet/>
      <dgm:spPr/>
      <dgm:t>
        <a:bodyPr/>
        <a:lstStyle/>
        <a:p>
          <a:endParaRPr lang="en-US"/>
        </a:p>
      </dgm:t>
    </dgm:pt>
    <dgm:pt modelId="{2C3DD074-C5A8-4ECA-8F60-52CE146E78F5}" type="sibTrans" cxnId="{8E31BDBE-64DC-4E87-904A-C93D91D31625}">
      <dgm:prSet/>
      <dgm:spPr/>
      <dgm:t>
        <a:bodyPr/>
        <a:lstStyle/>
        <a:p>
          <a:endParaRPr lang="en-US"/>
        </a:p>
      </dgm:t>
    </dgm:pt>
    <dgm:pt modelId="{CD6B7AE3-F2CE-4CE3-9F09-1F75D5FB54D2}">
      <dgm:prSet/>
      <dgm:spPr/>
      <dgm:t>
        <a:bodyPr/>
        <a:lstStyle/>
        <a:p>
          <a:r>
            <a:rPr lang="en-US" dirty="0"/>
            <a:t>THRIVE will be used to assess situations where decision making, and management of risk has a range of considerations and responses related to the circumstances. </a:t>
          </a:r>
        </a:p>
      </dgm:t>
    </dgm:pt>
    <dgm:pt modelId="{B16908FA-9BB3-460F-BA1B-BAA82DCCF81A}" type="sibTrans" cxnId="{70BD0AC5-607F-4BF5-8CB6-8512720D3FE7}">
      <dgm:prSet/>
      <dgm:spPr/>
      <dgm:t>
        <a:bodyPr/>
        <a:lstStyle/>
        <a:p>
          <a:endParaRPr lang="en-US"/>
        </a:p>
      </dgm:t>
    </dgm:pt>
    <dgm:pt modelId="{8177AADE-54F9-44D6-B389-2E0BA14F0FDC}" type="parTrans" cxnId="{70BD0AC5-607F-4BF5-8CB6-8512720D3FE7}">
      <dgm:prSet/>
      <dgm:spPr/>
      <dgm:t>
        <a:bodyPr/>
        <a:lstStyle/>
        <a:p>
          <a:endParaRPr lang="en-US"/>
        </a:p>
      </dgm:t>
    </dgm:pt>
    <dgm:pt modelId="{1F35FF35-D260-EE41-BC6F-BBC8CAFDBEFB}" type="pres">
      <dgm:prSet presAssocID="{B547D86B-543F-4CFE-B749-EC7DD4B9662C}" presName="linear" presStyleCnt="0">
        <dgm:presLayoutVars>
          <dgm:animLvl val="lvl"/>
          <dgm:resizeHandles val="exact"/>
        </dgm:presLayoutVars>
      </dgm:prSet>
      <dgm:spPr/>
    </dgm:pt>
    <dgm:pt modelId="{67051F57-E43C-4E48-929F-13DDFB494871}" type="pres">
      <dgm:prSet presAssocID="{466F1A2A-2245-4FE4-A9D9-EB957A431408}" presName="parentText" presStyleLbl="node1" presStyleIdx="0" presStyleCnt="4">
        <dgm:presLayoutVars>
          <dgm:chMax val="0"/>
          <dgm:bulletEnabled val="1"/>
        </dgm:presLayoutVars>
      </dgm:prSet>
      <dgm:spPr/>
    </dgm:pt>
    <dgm:pt modelId="{70C7B2A5-D375-FE48-B0C7-51A0837F2BA3}" type="pres">
      <dgm:prSet presAssocID="{5CE8863D-6D5A-44AD-A942-62E5B9949707}" presName="spacer" presStyleCnt="0"/>
      <dgm:spPr/>
    </dgm:pt>
    <dgm:pt modelId="{9B586F7D-2288-974D-8A10-BBDE9D37FC5D}" type="pres">
      <dgm:prSet presAssocID="{EC4A3821-BCE9-40AB-9294-63538DDCB93B}" presName="parentText" presStyleLbl="node1" presStyleIdx="1" presStyleCnt="4">
        <dgm:presLayoutVars>
          <dgm:chMax val="0"/>
          <dgm:bulletEnabled val="1"/>
        </dgm:presLayoutVars>
      </dgm:prSet>
      <dgm:spPr/>
    </dgm:pt>
    <dgm:pt modelId="{5CB90984-259B-444F-B6C1-5EAB35CD1425}" type="pres">
      <dgm:prSet presAssocID="{70E48EC7-EBCB-463D-AC24-7C5885DE167B}" presName="spacer" presStyleCnt="0"/>
      <dgm:spPr/>
    </dgm:pt>
    <dgm:pt modelId="{92F72F98-7C57-E547-B1BC-48B099E63A2C}" type="pres">
      <dgm:prSet presAssocID="{03C6C795-8BDE-4B6F-B3F5-2F84914BA063}" presName="parentText" presStyleLbl="node1" presStyleIdx="2" presStyleCnt="4">
        <dgm:presLayoutVars>
          <dgm:chMax val="0"/>
          <dgm:bulletEnabled val="1"/>
        </dgm:presLayoutVars>
      </dgm:prSet>
      <dgm:spPr/>
    </dgm:pt>
    <dgm:pt modelId="{113B3AFF-7A35-494E-9FBD-8F83A5916035}" type="pres">
      <dgm:prSet presAssocID="{2C3DD074-C5A8-4ECA-8F60-52CE146E78F5}" presName="spacer" presStyleCnt="0"/>
      <dgm:spPr/>
    </dgm:pt>
    <dgm:pt modelId="{8350F9F8-6B7A-594A-8005-253704955D86}" type="pres">
      <dgm:prSet presAssocID="{CD6B7AE3-F2CE-4CE3-9F09-1F75D5FB54D2}" presName="parentText" presStyleLbl="node1" presStyleIdx="3" presStyleCnt="4">
        <dgm:presLayoutVars>
          <dgm:chMax val="0"/>
          <dgm:bulletEnabled val="1"/>
        </dgm:presLayoutVars>
      </dgm:prSet>
      <dgm:spPr/>
    </dgm:pt>
  </dgm:ptLst>
  <dgm:cxnLst>
    <dgm:cxn modelId="{E1A36A0A-D22A-4198-923D-A1893BFB29E5}" srcId="{B547D86B-543F-4CFE-B749-EC7DD4B9662C}" destId="{466F1A2A-2245-4FE4-A9D9-EB957A431408}" srcOrd="0" destOrd="0" parTransId="{C11BE828-8859-4627-80BA-6CE5AA6B4EA4}" sibTransId="{5CE8863D-6D5A-44AD-A942-62E5B9949707}"/>
    <dgm:cxn modelId="{5DF20F3F-0A74-B74E-9ED8-342C44BEFFB2}" type="presOf" srcId="{EC4A3821-BCE9-40AB-9294-63538DDCB93B}" destId="{9B586F7D-2288-974D-8A10-BBDE9D37FC5D}" srcOrd="0" destOrd="0" presId="urn:microsoft.com/office/officeart/2005/8/layout/vList2"/>
    <dgm:cxn modelId="{2A126348-DDD9-1D46-A0E9-1025ACC00426}" type="presOf" srcId="{03C6C795-8BDE-4B6F-B3F5-2F84914BA063}" destId="{92F72F98-7C57-E547-B1BC-48B099E63A2C}" srcOrd="0" destOrd="0" presId="urn:microsoft.com/office/officeart/2005/8/layout/vList2"/>
    <dgm:cxn modelId="{C25EAD4A-60C9-0A4E-B2F7-323D38BE4835}" type="presOf" srcId="{B547D86B-543F-4CFE-B749-EC7DD4B9662C}" destId="{1F35FF35-D260-EE41-BC6F-BBC8CAFDBEFB}" srcOrd="0" destOrd="0" presId="urn:microsoft.com/office/officeart/2005/8/layout/vList2"/>
    <dgm:cxn modelId="{640CF795-6094-4764-974B-5E1FF55BFAA8}" srcId="{B547D86B-543F-4CFE-B749-EC7DD4B9662C}" destId="{EC4A3821-BCE9-40AB-9294-63538DDCB93B}" srcOrd="1" destOrd="0" parTransId="{F5DE81D6-CAF3-403A-8AC4-3CBC2DA0EE45}" sibTransId="{70E48EC7-EBCB-463D-AC24-7C5885DE167B}"/>
    <dgm:cxn modelId="{FA574497-C74B-174C-B93A-6F82B43077C7}" type="presOf" srcId="{466F1A2A-2245-4FE4-A9D9-EB957A431408}" destId="{67051F57-E43C-4E48-929F-13DDFB494871}" srcOrd="0" destOrd="0" presId="urn:microsoft.com/office/officeart/2005/8/layout/vList2"/>
    <dgm:cxn modelId="{8E31BDBE-64DC-4E87-904A-C93D91D31625}" srcId="{B547D86B-543F-4CFE-B749-EC7DD4B9662C}" destId="{03C6C795-8BDE-4B6F-B3F5-2F84914BA063}" srcOrd="2" destOrd="0" parTransId="{C9405B17-D218-4EC0-8079-D53A54C08145}" sibTransId="{2C3DD074-C5A8-4ECA-8F60-52CE146E78F5}"/>
    <dgm:cxn modelId="{70BD0AC5-607F-4BF5-8CB6-8512720D3FE7}" srcId="{B547D86B-543F-4CFE-B749-EC7DD4B9662C}" destId="{CD6B7AE3-F2CE-4CE3-9F09-1F75D5FB54D2}" srcOrd="3" destOrd="0" parTransId="{8177AADE-54F9-44D6-B389-2E0BA14F0FDC}" sibTransId="{B16908FA-9BB3-460F-BA1B-BAA82DCCF81A}"/>
    <dgm:cxn modelId="{7B9B27F6-76CE-CC45-88F9-6DCDDB290E6D}" type="presOf" srcId="{CD6B7AE3-F2CE-4CE3-9F09-1F75D5FB54D2}" destId="{8350F9F8-6B7A-594A-8005-253704955D86}" srcOrd="0" destOrd="0" presId="urn:microsoft.com/office/officeart/2005/8/layout/vList2"/>
    <dgm:cxn modelId="{5E92B840-891D-2D45-A152-E3F95174D65C}" type="presParOf" srcId="{1F35FF35-D260-EE41-BC6F-BBC8CAFDBEFB}" destId="{67051F57-E43C-4E48-929F-13DDFB494871}" srcOrd="0" destOrd="0" presId="urn:microsoft.com/office/officeart/2005/8/layout/vList2"/>
    <dgm:cxn modelId="{389E376B-6666-E943-AFD5-179DB25C8A3F}" type="presParOf" srcId="{1F35FF35-D260-EE41-BC6F-BBC8CAFDBEFB}" destId="{70C7B2A5-D375-FE48-B0C7-51A0837F2BA3}" srcOrd="1" destOrd="0" presId="urn:microsoft.com/office/officeart/2005/8/layout/vList2"/>
    <dgm:cxn modelId="{1275FF7C-E999-B044-A9A1-0D35CF107F94}" type="presParOf" srcId="{1F35FF35-D260-EE41-BC6F-BBC8CAFDBEFB}" destId="{9B586F7D-2288-974D-8A10-BBDE9D37FC5D}" srcOrd="2" destOrd="0" presId="urn:microsoft.com/office/officeart/2005/8/layout/vList2"/>
    <dgm:cxn modelId="{5FB6E3A0-83B8-3D41-B999-8F98CE9BD847}" type="presParOf" srcId="{1F35FF35-D260-EE41-BC6F-BBC8CAFDBEFB}" destId="{5CB90984-259B-444F-B6C1-5EAB35CD1425}" srcOrd="3" destOrd="0" presId="urn:microsoft.com/office/officeart/2005/8/layout/vList2"/>
    <dgm:cxn modelId="{7E74AFBC-8986-9548-8500-1E87E5C30637}" type="presParOf" srcId="{1F35FF35-D260-EE41-BC6F-BBC8CAFDBEFB}" destId="{92F72F98-7C57-E547-B1BC-48B099E63A2C}" srcOrd="4" destOrd="0" presId="urn:microsoft.com/office/officeart/2005/8/layout/vList2"/>
    <dgm:cxn modelId="{ECBA0B69-6279-104A-B5D6-9DBE4289CAB4}" type="presParOf" srcId="{1F35FF35-D260-EE41-BC6F-BBC8CAFDBEFB}" destId="{113B3AFF-7A35-494E-9FBD-8F83A5916035}" srcOrd="5" destOrd="0" presId="urn:microsoft.com/office/officeart/2005/8/layout/vList2"/>
    <dgm:cxn modelId="{4CCA7803-A29B-8C48-9BA6-EA8B6BC4E56E}" type="presParOf" srcId="{1F35FF35-D260-EE41-BC6F-BBC8CAFDBEFB}" destId="{8350F9F8-6B7A-594A-8005-253704955D8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CEC07F-7E82-49DB-9932-D65F8F4A76BB}" type="doc">
      <dgm:prSet loTypeId="urn:microsoft.com/office/officeart/2005/8/layout/pList1" loCatId="list" qsTypeId="urn:microsoft.com/office/officeart/2005/8/quickstyle/simple1" qsCatId="simple" csTypeId="urn:microsoft.com/office/officeart/2005/8/colors/colorful5" csCatId="colorful" phldr="1"/>
      <dgm:spPr/>
      <dgm:t>
        <a:bodyPr/>
        <a:lstStyle/>
        <a:p>
          <a:endParaRPr lang="en-US"/>
        </a:p>
      </dgm:t>
    </dgm:pt>
    <dgm:pt modelId="{0123F08C-488C-4DFF-9CA4-9393D96344E2}">
      <dgm:prSet phldrT="[Text]" custT="1"/>
      <dgm:spPr/>
      <dgm:t>
        <a:bodyPr/>
        <a:lstStyle/>
        <a:p>
          <a:r>
            <a:rPr lang="en-US" sz="2200" b="1" i="1" dirty="0">
              <a:solidFill>
                <a:schemeClr val="accent6"/>
              </a:solidFill>
            </a:rPr>
            <a:t>Where</a:t>
          </a:r>
          <a:r>
            <a:rPr lang="en-US" sz="2200" dirty="0">
              <a:solidFill>
                <a:schemeClr val="accent6"/>
              </a:solidFill>
            </a:rPr>
            <a:t> it was found</a:t>
          </a:r>
        </a:p>
      </dgm:t>
    </dgm:pt>
    <dgm:pt modelId="{92F1DE89-71F8-48C1-B5D5-A9F4C938FD60}" type="parTrans" cxnId="{F927833A-9FC0-49ED-B98B-A1EB81C76E41}">
      <dgm:prSet/>
      <dgm:spPr/>
      <dgm:t>
        <a:bodyPr/>
        <a:lstStyle/>
        <a:p>
          <a:endParaRPr lang="en-US"/>
        </a:p>
      </dgm:t>
    </dgm:pt>
    <dgm:pt modelId="{AD69A411-7978-47AD-9A72-E04E039FEA7A}" type="sibTrans" cxnId="{F927833A-9FC0-49ED-B98B-A1EB81C76E41}">
      <dgm:prSet/>
      <dgm:spPr/>
      <dgm:t>
        <a:bodyPr/>
        <a:lstStyle/>
        <a:p>
          <a:endParaRPr lang="en-US"/>
        </a:p>
      </dgm:t>
    </dgm:pt>
    <dgm:pt modelId="{551C2C1A-9BB9-4415-8AF9-4A2FDA72EBDC}">
      <dgm:prSet phldrT="[Text]" custT="1"/>
      <dgm:spPr/>
      <dgm:t>
        <a:bodyPr/>
        <a:lstStyle/>
        <a:p>
          <a:r>
            <a:rPr lang="en-US" sz="2200" b="1" i="1" dirty="0">
              <a:solidFill>
                <a:schemeClr val="accent6"/>
              </a:solidFill>
            </a:rPr>
            <a:t>Where</a:t>
          </a:r>
          <a:r>
            <a:rPr lang="en-US" sz="2200" dirty="0">
              <a:solidFill>
                <a:schemeClr val="accent6"/>
              </a:solidFill>
            </a:rPr>
            <a:t> it was seized</a:t>
          </a:r>
        </a:p>
      </dgm:t>
    </dgm:pt>
    <dgm:pt modelId="{8434B92E-0560-4089-95D9-8FFA25752F6D}" type="parTrans" cxnId="{C4812916-2243-4D7C-A9C3-0366F3FFCEF1}">
      <dgm:prSet/>
      <dgm:spPr/>
      <dgm:t>
        <a:bodyPr/>
        <a:lstStyle/>
        <a:p>
          <a:endParaRPr lang="en-US"/>
        </a:p>
      </dgm:t>
    </dgm:pt>
    <dgm:pt modelId="{DD8CE1BE-D219-4AD5-ACFF-1E157BB46280}" type="sibTrans" cxnId="{C4812916-2243-4D7C-A9C3-0366F3FFCEF1}">
      <dgm:prSet/>
      <dgm:spPr/>
      <dgm:t>
        <a:bodyPr/>
        <a:lstStyle/>
        <a:p>
          <a:endParaRPr lang="en-US"/>
        </a:p>
      </dgm:t>
    </dgm:pt>
    <dgm:pt modelId="{0C41E064-745B-4293-ADEF-2D888ACC4868}">
      <dgm:prSet phldrT="[Text]" custT="1"/>
      <dgm:spPr/>
      <dgm:t>
        <a:bodyPr/>
        <a:lstStyle/>
        <a:p>
          <a:r>
            <a:rPr lang="en-US" sz="2200" dirty="0">
              <a:solidFill>
                <a:schemeClr val="accent6"/>
              </a:solidFill>
            </a:rPr>
            <a:t>The </a:t>
          </a:r>
          <a:r>
            <a:rPr lang="en-US" sz="2200" b="1" i="1" dirty="0">
              <a:solidFill>
                <a:schemeClr val="accent6"/>
              </a:solidFill>
            </a:rPr>
            <a:t>time</a:t>
          </a:r>
          <a:r>
            <a:rPr lang="en-US" sz="2200" dirty="0">
              <a:solidFill>
                <a:schemeClr val="accent6"/>
              </a:solidFill>
            </a:rPr>
            <a:t> of seizure</a:t>
          </a:r>
        </a:p>
      </dgm:t>
    </dgm:pt>
    <dgm:pt modelId="{5A72B26B-FD9A-47D1-8358-390825A17574}" type="parTrans" cxnId="{1FF3842A-BCF0-4F94-AB65-070421F319D4}">
      <dgm:prSet/>
      <dgm:spPr/>
      <dgm:t>
        <a:bodyPr/>
        <a:lstStyle/>
        <a:p>
          <a:endParaRPr lang="en-US"/>
        </a:p>
      </dgm:t>
    </dgm:pt>
    <dgm:pt modelId="{664AD172-9057-4BA7-B8CA-95DA61CB0318}" type="sibTrans" cxnId="{1FF3842A-BCF0-4F94-AB65-070421F319D4}">
      <dgm:prSet/>
      <dgm:spPr/>
      <dgm:t>
        <a:bodyPr/>
        <a:lstStyle/>
        <a:p>
          <a:endParaRPr lang="en-US"/>
        </a:p>
      </dgm:t>
    </dgm:pt>
    <dgm:pt modelId="{811A9619-F649-4F40-8ADB-E0EF70AD5B5A}">
      <dgm:prSet phldrT="[Text]" custT="1"/>
      <dgm:spPr/>
      <dgm:t>
        <a:bodyPr/>
        <a:lstStyle/>
        <a:p>
          <a:r>
            <a:rPr lang="en-US" sz="2200" dirty="0">
              <a:solidFill>
                <a:schemeClr val="accent6"/>
              </a:solidFill>
            </a:rPr>
            <a:t>The </a:t>
          </a:r>
          <a:r>
            <a:rPr lang="en-US" sz="2200" b="1" i="1" dirty="0">
              <a:solidFill>
                <a:schemeClr val="accent6"/>
              </a:solidFill>
            </a:rPr>
            <a:t>date</a:t>
          </a:r>
          <a:r>
            <a:rPr lang="en-US" sz="2200" dirty="0">
              <a:solidFill>
                <a:schemeClr val="accent6"/>
              </a:solidFill>
            </a:rPr>
            <a:t> of  seizure</a:t>
          </a:r>
        </a:p>
      </dgm:t>
    </dgm:pt>
    <dgm:pt modelId="{E0A8C1D7-58D5-48A8-BE48-8B6FEC254337}" type="parTrans" cxnId="{E8D18FC6-F585-4D05-BC44-038AC09543B5}">
      <dgm:prSet/>
      <dgm:spPr/>
      <dgm:t>
        <a:bodyPr/>
        <a:lstStyle/>
        <a:p>
          <a:endParaRPr lang="en-US"/>
        </a:p>
      </dgm:t>
    </dgm:pt>
    <dgm:pt modelId="{5E5B3788-76CE-4166-A360-D491870B5474}" type="sibTrans" cxnId="{E8D18FC6-F585-4D05-BC44-038AC09543B5}">
      <dgm:prSet/>
      <dgm:spPr/>
      <dgm:t>
        <a:bodyPr/>
        <a:lstStyle/>
        <a:p>
          <a:endParaRPr lang="en-US"/>
        </a:p>
      </dgm:t>
    </dgm:pt>
    <dgm:pt modelId="{6AFBEFA4-6014-4FA7-ACEA-8C045F2EB5C8}">
      <dgm:prSet phldrT="[Text]" custT="1"/>
      <dgm:spPr/>
      <dgm:t>
        <a:bodyPr/>
        <a:lstStyle/>
        <a:p>
          <a:r>
            <a:rPr lang="en-US" sz="2300" b="1" i="1" dirty="0">
              <a:solidFill>
                <a:schemeClr val="accent6"/>
              </a:solidFill>
            </a:rPr>
            <a:t>Whom</a:t>
          </a:r>
          <a:r>
            <a:rPr lang="en-US" sz="2300" dirty="0">
              <a:solidFill>
                <a:schemeClr val="accent6"/>
              </a:solidFill>
            </a:rPr>
            <a:t> it was seized by &amp; what was done with it after seizure</a:t>
          </a:r>
        </a:p>
      </dgm:t>
    </dgm:pt>
    <dgm:pt modelId="{29C1778B-12A1-46C6-85E0-D2A09FD2227B}" type="parTrans" cxnId="{1968B898-D3C4-4DAE-B868-0B2586E37622}">
      <dgm:prSet/>
      <dgm:spPr/>
      <dgm:t>
        <a:bodyPr/>
        <a:lstStyle/>
        <a:p>
          <a:endParaRPr lang="en-US"/>
        </a:p>
      </dgm:t>
    </dgm:pt>
    <dgm:pt modelId="{CF21ACAB-E4C1-4C98-A535-F68548C0EDFB}" type="sibTrans" cxnId="{1968B898-D3C4-4DAE-B868-0B2586E37622}">
      <dgm:prSet/>
      <dgm:spPr/>
      <dgm:t>
        <a:bodyPr/>
        <a:lstStyle/>
        <a:p>
          <a:endParaRPr lang="en-US"/>
        </a:p>
      </dgm:t>
    </dgm:pt>
    <dgm:pt modelId="{F88191B7-F9A0-4BBD-8130-46127FD1C0FE}" type="pres">
      <dgm:prSet presAssocID="{44CEC07F-7E82-49DB-9932-D65F8F4A76BB}" presName="Name0" presStyleCnt="0">
        <dgm:presLayoutVars>
          <dgm:dir/>
          <dgm:resizeHandles val="exact"/>
        </dgm:presLayoutVars>
      </dgm:prSet>
      <dgm:spPr/>
    </dgm:pt>
    <dgm:pt modelId="{FA3E97B5-250A-4D81-8BE3-1E0AC6C15D4A}" type="pres">
      <dgm:prSet presAssocID="{0123F08C-488C-4DFF-9CA4-9393D96344E2}" presName="compNode" presStyleCnt="0"/>
      <dgm:spPr/>
    </dgm:pt>
    <dgm:pt modelId="{ED82BC42-57B6-4314-A5DD-73B440D23552}" type="pres">
      <dgm:prSet presAssocID="{0123F08C-488C-4DFF-9CA4-9393D96344E2}" presName="pictRect" presStyleLbl="node1" presStyleIdx="0" presStyleCnt="5"/>
      <dgm:spPr>
        <a:blipFill rotWithShape="1">
          <a:blip xmlns:r="http://schemas.openxmlformats.org/officeDocument/2006/relationships" r:embed="rId1"/>
          <a:stretch>
            <a:fillRect/>
          </a:stretch>
        </a:blipFill>
      </dgm:spPr>
    </dgm:pt>
    <dgm:pt modelId="{A05D41D5-2956-41EA-8187-B6C7FF0EC84F}" type="pres">
      <dgm:prSet presAssocID="{0123F08C-488C-4DFF-9CA4-9393D96344E2}" presName="textRect" presStyleLbl="revTx" presStyleIdx="0" presStyleCnt="5" custLinFactNeighborX="1186" custLinFactNeighborY="10590">
        <dgm:presLayoutVars>
          <dgm:bulletEnabled val="1"/>
        </dgm:presLayoutVars>
      </dgm:prSet>
      <dgm:spPr/>
    </dgm:pt>
    <dgm:pt modelId="{7BB8DBC0-EC67-4FC2-91BD-654E6AFE8D5B}" type="pres">
      <dgm:prSet presAssocID="{AD69A411-7978-47AD-9A72-E04E039FEA7A}" presName="sibTrans" presStyleLbl="sibTrans2D1" presStyleIdx="0" presStyleCnt="0"/>
      <dgm:spPr/>
    </dgm:pt>
    <dgm:pt modelId="{942C3D35-5CE1-4864-98B9-E22E516AD28C}" type="pres">
      <dgm:prSet presAssocID="{551C2C1A-9BB9-4415-8AF9-4A2FDA72EBDC}" presName="compNode" presStyleCnt="0"/>
      <dgm:spPr/>
    </dgm:pt>
    <dgm:pt modelId="{22845CD0-3CE0-4463-9880-0CA4AFD78B15}" type="pres">
      <dgm:prSet presAssocID="{551C2C1A-9BB9-4415-8AF9-4A2FDA72EBDC}" presName="pictRect" presStyleLbl="node1" presStyleIdx="1" presStyleCnt="5"/>
      <dgm:spPr>
        <a:blipFill rotWithShape="1">
          <a:blip xmlns:r="http://schemas.openxmlformats.org/officeDocument/2006/relationships" r:embed="rId2"/>
          <a:stretch>
            <a:fillRect/>
          </a:stretch>
        </a:blipFill>
      </dgm:spPr>
    </dgm:pt>
    <dgm:pt modelId="{3D89DA4C-C8BF-4424-8BE1-2D6333AA1D4F}" type="pres">
      <dgm:prSet presAssocID="{551C2C1A-9BB9-4415-8AF9-4A2FDA72EBDC}" presName="textRect" presStyleLbl="revTx" presStyleIdx="1" presStyleCnt="5" custLinFactNeighborX="7299" custLinFactNeighborY="23301">
        <dgm:presLayoutVars>
          <dgm:bulletEnabled val="1"/>
        </dgm:presLayoutVars>
      </dgm:prSet>
      <dgm:spPr/>
    </dgm:pt>
    <dgm:pt modelId="{388DD391-3F4E-4544-8F8B-88F4388BFA79}" type="pres">
      <dgm:prSet presAssocID="{DD8CE1BE-D219-4AD5-ACFF-1E157BB46280}" presName="sibTrans" presStyleLbl="sibTrans2D1" presStyleIdx="0" presStyleCnt="0"/>
      <dgm:spPr/>
    </dgm:pt>
    <dgm:pt modelId="{BA95C82C-3CB9-41B6-9625-7AF2878A1DCB}" type="pres">
      <dgm:prSet presAssocID="{0C41E064-745B-4293-ADEF-2D888ACC4868}" presName="compNode" presStyleCnt="0"/>
      <dgm:spPr/>
    </dgm:pt>
    <dgm:pt modelId="{8DA6170D-44BF-4E92-BEA8-13D1133E79EC}" type="pres">
      <dgm:prSet presAssocID="{0C41E064-745B-4293-ADEF-2D888ACC4868}" presName="pictRect" presStyleLbl="node1" presStyleIdx="2" presStyleCnt="5"/>
      <dgm:spPr>
        <a:blipFill rotWithShape="1">
          <a:blip xmlns:r="http://schemas.openxmlformats.org/officeDocument/2006/relationships" r:embed="rId3"/>
          <a:stretch>
            <a:fillRect/>
          </a:stretch>
        </a:blipFill>
      </dgm:spPr>
    </dgm:pt>
    <dgm:pt modelId="{AFE78CB9-4027-48CB-B4A9-4578DEA652D1}" type="pres">
      <dgm:prSet presAssocID="{0C41E064-745B-4293-ADEF-2D888ACC4868}" presName="textRect" presStyleLbl="revTx" presStyleIdx="2" presStyleCnt="5" custLinFactNeighborX="-2132" custLinFactNeighborY="23301">
        <dgm:presLayoutVars>
          <dgm:bulletEnabled val="1"/>
        </dgm:presLayoutVars>
      </dgm:prSet>
      <dgm:spPr/>
    </dgm:pt>
    <dgm:pt modelId="{D2C7AB1E-FA06-4BB5-A615-C55D04E57EB3}" type="pres">
      <dgm:prSet presAssocID="{664AD172-9057-4BA7-B8CA-95DA61CB0318}" presName="sibTrans" presStyleLbl="sibTrans2D1" presStyleIdx="0" presStyleCnt="0"/>
      <dgm:spPr/>
    </dgm:pt>
    <dgm:pt modelId="{EE2F5905-F30E-475A-99B1-5E055205DDB5}" type="pres">
      <dgm:prSet presAssocID="{811A9619-F649-4F40-8ADB-E0EF70AD5B5A}" presName="compNode" presStyleCnt="0"/>
      <dgm:spPr/>
    </dgm:pt>
    <dgm:pt modelId="{758E484B-F31B-4272-9DEC-4AFD472E4569}" type="pres">
      <dgm:prSet presAssocID="{811A9619-F649-4F40-8ADB-E0EF70AD5B5A}" presName="pictRect" presStyleLbl="node1" presStyleIdx="3" presStyleCnt="5"/>
      <dgm:spPr>
        <a:blipFill rotWithShape="1">
          <a:blip xmlns:r="http://schemas.openxmlformats.org/officeDocument/2006/relationships" r:embed="rId4"/>
          <a:stretch>
            <a:fillRect/>
          </a:stretch>
        </a:blipFill>
      </dgm:spPr>
    </dgm:pt>
    <dgm:pt modelId="{6C3FCC8B-6215-4939-BC87-A0F94AB00C16}" type="pres">
      <dgm:prSet presAssocID="{811A9619-F649-4F40-8ADB-E0EF70AD5B5A}" presName="textRect" presStyleLbl="revTx" presStyleIdx="3" presStyleCnt="5" custLinFactNeighborX="1148" custLinFactNeighborY="23301">
        <dgm:presLayoutVars>
          <dgm:bulletEnabled val="1"/>
        </dgm:presLayoutVars>
      </dgm:prSet>
      <dgm:spPr/>
    </dgm:pt>
    <dgm:pt modelId="{D5296E65-D7EC-458C-9321-B921E9F545D6}" type="pres">
      <dgm:prSet presAssocID="{5E5B3788-76CE-4166-A360-D491870B5474}" presName="sibTrans" presStyleLbl="sibTrans2D1" presStyleIdx="0" presStyleCnt="0"/>
      <dgm:spPr/>
    </dgm:pt>
    <dgm:pt modelId="{0DFBBFF2-DC20-4D68-9F70-963DB864A0F8}" type="pres">
      <dgm:prSet presAssocID="{6AFBEFA4-6014-4FA7-ACEA-8C045F2EB5C8}" presName="compNode" presStyleCnt="0"/>
      <dgm:spPr/>
    </dgm:pt>
    <dgm:pt modelId="{BE38A284-E252-42BA-A399-E419617F6845}" type="pres">
      <dgm:prSet presAssocID="{6AFBEFA4-6014-4FA7-ACEA-8C045F2EB5C8}" presName="pictRect" presStyleLbl="node1" presStyleIdx="4" presStyleCnt="5"/>
      <dgm:spPr>
        <a:blipFill rotWithShape="1">
          <a:blip xmlns:r="http://schemas.openxmlformats.org/officeDocument/2006/relationships" r:embed="rId5"/>
          <a:stretch>
            <a:fillRect/>
          </a:stretch>
        </a:blipFill>
      </dgm:spPr>
    </dgm:pt>
    <dgm:pt modelId="{72659CC6-0D2B-4FE8-91C7-7A81D001575F}" type="pres">
      <dgm:prSet presAssocID="{6AFBEFA4-6014-4FA7-ACEA-8C045F2EB5C8}" presName="textRect" presStyleLbl="revTx" presStyleIdx="4" presStyleCnt="5" custScaleX="459290" custScaleY="78448">
        <dgm:presLayoutVars>
          <dgm:bulletEnabled val="1"/>
        </dgm:presLayoutVars>
      </dgm:prSet>
      <dgm:spPr/>
    </dgm:pt>
  </dgm:ptLst>
  <dgm:cxnLst>
    <dgm:cxn modelId="{E1111B04-27B3-4274-823A-BB2B56810280}" type="presOf" srcId="{551C2C1A-9BB9-4415-8AF9-4A2FDA72EBDC}" destId="{3D89DA4C-C8BF-4424-8BE1-2D6333AA1D4F}" srcOrd="0" destOrd="0" presId="urn:microsoft.com/office/officeart/2005/8/layout/pList1"/>
    <dgm:cxn modelId="{C4812916-2243-4D7C-A9C3-0366F3FFCEF1}" srcId="{44CEC07F-7E82-49DB-9932-D65F8F4A76BB}" destId="{551C2C1A-9BB9-4415-8AF9-4A2FDA72EBDC}" srcOrd="1" destOrd="0" parTransId="{8434B92E-0560-4089-95D9-8FFA25752F6D}" sibTransId="{DD8CE1BE-D219-4AD5-ACFF-1E157BB46280}"/>
    <dgm:cxn modelId="{2CEC1917-1AA3-4F6A-B444-C8EB0CA0A1E5}" type="presOf" srcId="{DD8CE1BE-D219-4AD5-ACFF-1E157BB46280}" destId="{388DD391-3F4E-4544-8F8B-88F4388BFA79}" srcOrd="0" destOrd="0" presId="urn:microsoft.com/office/officeart/2005/8/layout/pList1"/>
    <dgm:cxn modelId="{F1917A24-FC21-4BDD-8058-3823B4F15AA1}" type="presOf" srcId="{AD69A411-7978-47AD-9A72-E04E039FEA7A}" destId="{7BB8DBC0-EC67-4FC2-91BD-654E6AFE8D5B}" srcOrd="0" destOrd="0" presId="urn:microsoft.com/office/officeart/2005/8/layout/pList1"/>
    <dgm:cxn modelId="{1FF3842A-BCF0-4F94-AB65-070421F319D4}" srcId="{44CEC07F-7E82-49DB-9932-D65F8F4A76BB}" destId="{0C41E064-745B-4293-ADEF-2D888ACC4868}" srcOrd="2" destOrd="0" parTransId="{5A72B26B-FD9A-47D1-8358-390825A17574}" sibTransId="{664AD172-9057-4BA7-B8CA-95DA61CB0318}"/>
    <dgm:cxn modelId="{CF215037-DC52-49F8-B273-E21CE49B9424}" type="presOf" srcId="{6AFBEFA4-6014-4FA7-ACEA-8C045F2EB5C8}" destId="{72659CC6-0D2B-4FE8-91C7-7A81D001575F}" srcOrd="0" destOrd="0" presId="urn:microsoft.com/office/officeart/2005/8/layout/pList1"/>
    <dgm:cxn modelId="{A9C14738-DD2D-4ED4-86F6-3B5A06123FAD}" type="presOf" srcId="{664AD172-9057-4BA7-B8CA-95DA61CB0318}" destId="{D2C7AB1E-FA06-4BB5-A615-C55D04E57EB3}" srcOrd="0" destOrd="0" presId="urn:microsoft.com/office/officeart/2005/8/layout/pList1"/>
    <dgm:cxn modelId="{F927833A-9FC0-49ED-B98B-A1EB81C76E41}" srcId="{44CEC07F-7E82-49DB-9932-D65F8F4A76BB}" destId="{0123F08C-488C-4DFF-9CA4-9393D96344E2}" srcOrd="0" destOrd="0" parTransId="{92F1DE89-71F8-48C1-B5D5-A9F4C938FD60}" sibTransId="{AD69A411-7978-47AD-9A72-E04E039FEA7A}"/>
    <dgm:cxn modelId="{D4A36941-DD2B-45CD-BAC3-E92EEFB55745}" type="presOf" srcId="{811A9619-F649-4F40-8ADB-E0EF70AD5B5A}" destId="{6C3FCC8B-6215-4939-BC87-A0F94AB00C16}" srcOrd="0" destOrd="0" presId="urn:microsoft.com/office/officeart/2005/8/layout/pList1"/>
    <dgm:cxn modelId="{6890C360-D67B-4373-A5FF-8D4F4269E1D1}" type="presOf" srcId="{0C41E064-745B-4293-ADEF-2D888ACC4868}" destId="{AFE78CB9-4027-48CB-B4A9-4578DEA652D1}" srcOrd="0" destOrd="0" presId="urn:microsoft.com/office/officeart/2005/8/layout/pList1"/>
    <dgm:cxn modelId="{1968B898-D3C4-4DAE-B868-0B2586E37622}" srcId="{44CEC07F-7E82-49DB-9932-D65F8F4A76BB}" destId="{6AFBEFA4-6014-4FA7-ACEA-8C045F2EB5C8}" srcOrd="4" destOrd="0" parTransId="{29C1778B-12A1-46C6-85E0-D2A09FD2227B}" sibTransId="{CF21ACAB-E4C1-4C98-A535-F68548C0EDFB}"/>
    <dgm:cxn modelId="{397F40BA-6469-4531-975C-3F5B7C269AF9}" type="presOf" srcId="{44CEC07F-7E82-49DB-9932-D65F8F4A76BB}" destId="{F88191B7-F9A0-4BBD-8130-46127FD1C0FE}" srcOrd="0" destOrd="0" presId="urn:microsoft.com/office/officeart/2005/8/layout/pList1"/>
    <dgm:cxn modelId="{136B45C6-23D0-417B-A35C-85EB07C97C1C}" type="presOf" srcId="{5E5B3788-76CE-4166-A360-D491870B5474}" destId="{D5296E65-D7EC-458C-9321-B921E9F545D6}" srcOrd="0" destOrd="0" presId="urn:microsoft.com/office/officeart/2005/8/layout/pList1"/>
    <dgm:cxn modelId="{E8D18FC6-F585-4D05-BC44-038AC09543B5}" srcId="{44CEC07F-7E82-49DB-9932-D65F8F4A76BB}" destId="{811A9619-F649-4F40-8ADB-E0EF70AD5B5A}" srcOrd="3" destOrd="0" parTransId="{E0A8C1D7-58D5-48A8-BE48-8B6FEC254337}" sibTransId="{5E5B3788-76CE-4166-A360-D491870B5474}"/>
    <dgm:cxn modelId="{66066AC9-A28A-47FB-983D-D36BCBD1522B}" type="presOf" srcId="{0123F08C-488C-4DFF-9CA4-9393D96344E2}" destId="{A05D41D5-2956-41EA-8187-B6C7FF0EC84F}" srcOrd="0" destOrd="0" presId="urn:microsoft.com/office/officeart/2005/8/layout/pList1"/>
    <dgm:cxn modelId="{8627F062-3DD3-42A5-9D4B-71C2E4166FE1}" type="presParOf" srcId="{F88191B7-F9A0-4BBD-8130-46127FD1C0FE}" destId="{FA3E97B5-250A-4D81-8BE3-1E0AC6C15D4A}" srcOrd="0" destOrd="0" presId="urn:microsoft.com/office/officeart/2005/8/layout/pList1"/>
    <dgm:cxn modelId="{8A6F7C70-4FE9-4759-A409-4EA64021432C}" type="presParOf" srcId="{FA3E97B5-250A-4D81-8BE3-1E0AC6C15D4A}" destId="{ED82BC42-57B6-4314-A5DD-73B440D23552}" srcOrd="0" destOrd="0" presId="urn:microsoft.com/office/officeart/2005/8/layout/pList1"/>
    <dgm:cxn modelId="{C10F9570-F677-444A-B243-31EDF7343650}" type="presParOf" srcId="{FA3E97B5-250A-4D81-8BE3-1E0AC6C15D4A}" destId="{A05D41D5-2956-41EA-8187-B6C7FF0EC84F}" srcOrd="1" destOrd="0" presId="urn:microsoft.com/office/officeart/2005/8/layout/pList1"/>
    <dgm:cxn modelId="{86C02F10-8613-45F9-A1D1-283EEEC4B3D2}" type="presParOf" srcId="{F88191B7-F9A0-4BBD-8130-46127FD1C0FE}" destId="{7BB8DBC0-EC67-4FC2-91BD-654E6AFE8D5B}" srcOrd="1" destOrd="0" presId="urn:microsoft.com/office/officeart/2005/8/layout/pList1"/>
    <dgm:cxn modelId="{1A7277B9-F840-4AE4-A2C3-06766BF2960C}" type="presParOf" srcId="{F88191B7-F9A0-4BBD-8130-46127FD1C0FE}" destId="{942C3D35-5CE1-4864-98B9-E22E516AD28C}" srcOrd="2" destOrd="0" presId="urn:microsoft.com/office/officeart/2005/8/layout/pList1"/>
    <dgm:cxn modelId="{B724F40A-053B-4137-A4DF-4FFC5675FEE7}" type="presParOf" srcId="{942C3D35-5CE1-4864-98B9-E22E516AD28C}" destId="{22845CD0-3CE0-4463-9880-0CA4AFD78B15}" srcOrd="0" destOrd="0" presId="urn:microsoft.com/office/officeart/2005/8/layout/pList1"/>
    <dgm:cxn modelId="{437ECB65-A0EC-454D-A06A-213572C14062}" type="presParOf" srcId="{942C3D35-5CE1-4864-98B9-E22E516AD28C}" destId="{3D89DA4C-C8BF-4424-8BE1-2D6333AA1D4F}" srcOrd="1" destOrd="0" presId="urn:microsoft.com/office/officeart/2005/8/layout/pList1"/>
    <dgm:cxn modelId="{294CA282-9239-4482-A70B-6BF7B3A3912A}" type="presParOf" srcId="{F88191B7-F9A0-4BBD-8130-46127FD1C0FE}" destId="{388DD391-3F4E-4544-8F8B-88F4388BFA79}" srcOrd="3" destOrd="0" presId="urn:microsoft.com/office/officeart/2005/8/layout/pList1"/>
    <dgm:cxn modelId="{3F521C0F-1458-4D5A-8680-B8FDF627F98B}" type="presParOf" srcId="{F88191B7-F9A0-4BBD-8130-46127FD1C0FE}" destId="{BA95C82C-3CB9-41B6-9625-7AF2878A1DCB}" srcOrd="4" destOrd="0" presId="urn:microsoft.com/office/officeart/2005/8/layout/pList1"/>
    <dgm:cxn modelId="{470D7390-2623-47E9-B20F-EC402399A442}" type="presParOf" srcId="{BA95C82C-3CB9-41B6-9625-7AF2878A1DCB}" destId="{8DA6170D-44BF-4E92-BEA8-13D1133E79EC}" srcOrd="0" destOrd="0" presId="urn:microsoft.com/office/officeart/2005/8/layout/pList1"/>
    <dgm:cxn modelId="{FF9CA38C-E04D-4F8A-A01B-37C8E910427E}" type="presParOf" srcId="{BA95C82C-3CB9-41B6-9625-7AF2878A1DCB}" destId="{AFE78CB9-4027-48CB-B4A9-4578DEA652D1}" srcOrd="1" destOrd="0" presId="urn:microsoft.com/office/officeart/2005/8/layout/pList1"/>
    <dgm:cxn modelId="{0BF7985D-3225-4799-A444-7A42AEA64507}" type="presParOf" srcId="{F88191B7-F9A0-4BBD-8130-46127FD1C0FE}" destId="{D2C7AB1E-FA06-4BB5-A615-C55D04E57EB3}" srcOrd="5" destOrd="0" presId="urn:microsoft.com/office/officeart/2005/8/layout/pList1"/>
    <dgm:cxn modelId="{BCE5DC65-1570-42A2-9CBF-E0DA0519B9D7}" type="presParOf" srcId="{F88191B7-F9A0-4BBD-8130-46127FD1C0FE}" destId="{EE2F5905-F30E-475A-99B1-5E055205DDB5}" srcOrd="6" destOrd="0" presId="urn:microsoft.com/office/officeart/2005/8/layout/pList1"/>
    <dgm:cxn modelId="{8017A5B6-E6DE-45EB-84BB-6B9115E564FD}" type="presParOf" srcId="{EE2F5905-F30E-475A-99B1-5E055205DDB5}" destId="{758E484B-F31B-4272-9DEC-4AFD472E4569}" srcOrd="0" destOrd="0" presId="urn:microsoft.com/office/officeart/2005/8/layout/pList1"/>
    <dgm:cxn modelId="{3769AAE0-EFA8-4A08-A4A5-4FA8558BB6AE}" type="presParOf" srcId="{EE2F5905-F30E-475A-99B1-5E055205DDB5}" destId="{6C3FCC8B-6215-4939-BC87-A0F94AB00C16}" srcOrd="1" destOrd="0" presId="urn:microsoft.com/office/officeart/2005/8/layout/pList1"/>
    <dgm:cxn modelId="{9C0B7C94-31DC-43C0-891C-14CB5EAF64BF}" type="presParOf" srcId="{F88191B7-F9A0-4BBD-8130-46127FD1C0FE}" destId="{D5296E65-D7EC-458C-9321-B921E9F545D6}" srcOrd="7" destOrd="0" presId="urn:microsoft.com/office/officeart/2005/8/layout/pList1"/>
    <dgm:cxn modelId="{51D4660D-A84A-4C82-A416-C9BD07281DA0}" type="presParOf" srcId="{F88191B7-F9A0-4BBD-8130-46127FD1C0FE}" destId="{0DFBBFF2-DC20-4D68-9F70-963DB864A0F8}" srcOrd="8" destOrd="0" presId="urn:microsoft.com/office/officeart/2005/8/layout/pList1"/>
    <dgm:cxn modelId="{1A12A4A2-3BF9-43B1-A7D2-E025BF22123B}" type="presParOf" srcId="{0DFBBFF2-DC20-4D68-9F70-963DB864A0F8}" destId="{BE38A284-E252-42BA-A399-E419617F6845}" srcOrd="0" destOrd="0" presId="urn:microsoft.com/office/officeart/2005/8/layout/pList1"/>
    <dgm:cxn modelId="{B17B04E7-24C6-4F20-9EAC-3D7AB0BC31E9}" type="presParOf" srcId="{0DFBBFF2-DC20-4D68-9F70-963DB864A0F8}" destId="{72659CC6-0D2B-4FE8-91C7-7A81D001575F}"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F9E19B7-0927-42FE-92CF-4C62300D5C98}"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BF547C8D-F778-48F4-9F9D-67E4D8AA33D3}">
      <dgm:prSet phldrT="[Text]" custT="1"/>
      <dgm:spPr/>
      <dgm:t>
        <a:bodyPr/>
        <a:lstStyle/>
        <a:p>
          <a:r>
            <a:rPr lang="en-US" sz="2400"/>
            <a:t>Commence upon arrival</a:t>
          </a:r>
          <a:endParaRPr lang="en-US" sz="2400" dirty="0"/>
        </a:p>
      </dgm:t>
    </dgm:pt>
    <dgm:pt modelId="{340C6F39-126B-4863-8C2C-02D291C85B15}" type="parTrans" cxnId="{32FDFC58-C576-44CC-89FA-B6FE1E20C1BC}">
      <dgm:prSet/>
      <dgm:spPr/>
      <dgm:t>
        <a:bodyPr/>
        <a:lstStyle/>
        <a:p>
          <a:endParaRPr lang="en-US"/>
        </a:p>
      </dgm:t>
    </dgm:pt>
    <dgm:pt modelId="{356C3CCB-4E00-4EC3-B3E6-060961336E42}" type="sibTrans" cxnId="{32FDFC58-C576-44CC-89FA-B6FE1E20C1BC}">
      <dgm:prSet/>
      <dgm:spPr/>
      <dgm:t>
        <a:bodyPr/>
        <a:lstStyle/>
        <a:p>
          <a:endParaRPr lang="en-US"/>
        </a:p>
      </dgm:t>
    </dgm:pt>
    <dgm:pt modelId="{0644D092-8117-46E1-9EB3-8CEE8B6D752F}">
      <dgm:prSet phldrT="[Text]" custT="1"/>
      <dgm:spPr/>
      <dgm:t>
        <a:bodyPr/>
        <a:lstStyle/>
        <a:p>
          <a:r>
            <a:rPr lang="en-US" sz="2400"/>
            <a:t>Time/ Date</a:t>
          </a:r>
          <a:endParaRPr lang="en-US" sz="2400" dirty="0"/>
        </a:p>
      </dgm:t>
    </dgm:pt>
    <dgm:pt modelId="{8461A532-62BD-45CB-997B-6C0A2FFCE945}" type="parTrans" cxnId="{DC2A38FD-8498-4713-A8DC-A4EB2048E21A}">
      <dgm:prSet/>
      <dgm:spPr/>
      <dgm:t>
        <a:bodyPr/>
        <a:lstStyle/>
        <a:p>
          <a:endParaRPr lang="en-US"/>
        </a:p>
      </dgm:t>
    </dgm:pt>
    <dgm:pt modelId="{3501128C-8C8C-4161-A307-7C5C59B44EBC}" type="sibTrans" cxnId="{DC2A38FD-8498-4713-A8DC-A4EB2048E21A}">
      <dgm:prSet/>
      <dgm:spPr/>
      <dgm:t>
        <a:bodyPr/>
        <a:lstStyle/>
        <a:p>
          <a:endParaRPr lang="en-US"/>
        </a:p>
      </dgm:t>
    </dgm:pt>
    <dgm:pt modelId="{929E7228-8DDE-4CB0-B1DC-7F11D3A8BF04}">
      <dgm:prSet phldrT="[Text]" custT="1"/>
      <dgm:spPr/>
      <dgm:t>
        <a:bodyPr/>
        <a:lstStyle/>
        <a:p>
          <a:r>
            <a:rPr lang="en-US" sz="2400"/>
            <a:t>Who? When? Where? What?</a:t>
          </a:r>
          <a:endParaRPr lang="en-US" sz="2400" dirty="0"/>
        </a:p>
      </dgm:t>
    </dgm:pt>
    <dgm:pt modelId="{C3454E51-3836-4022-97BC-D23B63C5164B}" type="parTrans" cxnId="{5056F56C-1F52-44F8-A405-A60F26643A5D}">
      <dgm:prSet/>
      <dgm:spPr/>
      <dgm:t>
        <a:bodyPr/>
        <a:lstStyle/>
        <a:p>
          <a:endParaRPr lang="en-US"/>
        </a:p>
      </dgm:t>
    </dgm:pt>
    <dgm:pt modelId="{B21FAAA4-CEE2-41B5-9A2B-120D88781E73}" type="sibTrans" cxnId="{5056F56C-1F52-44F8-A405-A60F26643A5D}">
      <dgm:prSet/>
      <dgm:spPr/>
      <dgm:t>
        <a:bodyPr/>
        <a:lstStyle/>
        <a:p>
          <a:endParaRPr lang="en-US"/>
        </a:p>
      </dgm:t>
    </dgm:pt>
    <dgm:pt modelId="{93E3A48B-541C-4E7D-9805-61944A17061C}">
      <dgm:prSet phldrT="[Text]" custT="1"/>
      <dgm:spPr/>
      <dgm:t>
        <a:bodyPr/>
        <a:lstStyle/>
        <a:p>
          <a:r>
            <a:rPr lang="en-US" sz="2400"/>
            <a:t>Name</a:t>
          </a:r>
          <a:endParaRPr lang="en-US" sz="2400" dirty="0"/>
        </a:p>
      </dgm:t>
    </dgm:pt>
    <dgm:pt modelId="{A8E16CA5-E4E8-462B-958D-A5E584DEE4F7}" type="parTrans" cxnId="{755301E3-08AF-4CF6-B0F2-E53D42798038}">
      <dgm:prSet/>
      <dgm:spPr/>
      <dgm:t>
        <a:bodyPr/>
        <a:lstStyle/>
        <a:p>
          <a:endParaRPr lang="en-US"/>
        </a:p>
      </dgm:t>
    </dgm:pt>
    <dgm:pt modelId="{6CECEEEA-6B4D-43F4-B645-DEBEB01443D2}" type="sibTrans" cxnId="{755301E3-08AF-4CF6-B0F2-E53D42798038}">
      <dgm:prSet/>
      <dgm:spPr/>
      <dgm:t>
        <a:bodyPr/>
        <a:lstStyle/>
        <a:p>
          <a:endParaRPr lang="en-US"/>
        </a:p>
      </dgm:t>
    </dgm:pt>
    <dgm:pt modelId="{57292EEF-48EF-496E-BD78-0EA853FAE164}">
      <dgm:prSet phldrT="[Text]" custT="1"/>
      <dgm:spPr/>
      <dgm:t>
        <a:bodyPr/>
        <a:lstStyle/>
        <a:p>
          <a:r>
            <a:rPr lang="en-US" sz="2400"/>
            <a:t>Time entered scene</a:t>
          </a:r>
          <a:endParaRPr lang="en-US" sz="2400" dirty="0"/>
        </a:p>
      </dgm:t>
    </dgm:pt>
    <dgm:pt modelId="{199ECE8A-1C21-471E-90F7-8F893DF8836A}" type="parTrans" cxnId="{E5F62350-7FE6-4A62-9A63-F04C0063C8DA}">
      <dgm:prSet/>
      <dgm:spPr/>
      <dgm:t>
        <a:bodyPr/>
        <a:lstStyle/>
        <a:p>
          <a:endParaRPr lang="en-US"/>
        </a:p>
      </dgm:t>
    </dgm:pt>
    <dgm:pt modelId="{6D77B642-8F6C-4E12-A4A3-9348F80A25DE}" type="sibTrans" cxnId="{E5F62350-7FE6-4A62-9A63-F04C0063C8DA}">
      <dgm:prSet/>
      <dgm:spPr/>
      <dgm:t>
        <a:bodyPr/>
        <a:lstStyle/>
        <a:p>
          <a:endParaRPr lang="en-US"/>
        </a:p>
      </dgm:t>
    </dgm:pt>
    <dgm:pt modelId="{B2C0321B-CD59-4BE6-B4D2-E4999441C763}">
      <dgm:prSet phldrT="[Text]" custT="1"/>
      <dgm:spPr/>
      <dgm:t>
        <a:bodyPr/>
        <a:lstStyle/>
        <a:p>
          <a:r>
            <a:rPr lang="en-US" sz="2400"/>
            <a:t>Time left</a:t>
          </a:r>
          <a:endParaRPr lang="en-US" sz="2400" dirty="0"/>
        </a:p>
      </dgm:t>
    </dgm:pt>
    <dgm:pt modelId="{2C9E6D53-BA8A-48D2-B94C-59866166DED7}" type="parTrans" cxnId="{6A7DF1F0-5357-42BC-BDDD-6517CDB93032}">
      <dgm:prSet/>
      <dgm:spPr/>
      <dgm:t>
        <a:bodyPr/>
        <a:lstStyle/>
        <a:p>
          <a:endParaRPr lang="en-US"/>
        </a:p>
      </dgm:t>
    </dgm:pt>
    <dgm:pt modelId="{0CE1ACBA-8C44-4C53-8780-88D85706C336}" type="sibTrans" cxnId="{6A7DF1F0-5357-42BC-BDDD-6517CDB93032}">
      <dgm:prSet/>
      <dgm:spPr/>
      <dgm:t>
        <a:bodyPr/>
        <a:lstStyle/>
        <a:p>
          <a:endParaRPr lang="en-US"/>
        </a:p>
      </dgm:t>
    </dgm:pt>
    <dgm:pt modelId="{BC459F74-E9CD-4D7F-BD90-42FC1E935D2D}">
      <dgm:prSet phldrT="[Text]" custT="1"/>
      <dgm:spPr/>
      <dgm:t>
        <a:bodyPr/>
        <a:lstStyle/>
        <a:p>
          <a:r>
            <a:rPr lang="en-US" sz="2400"/>
            <a:t>Who the log is handed to</a:t>
          </a:r>
          <a:endParaRPr lang="en-US" sz="2400" dirty="0"/>
        </a:p>
      </dgm:t>
    </dgm:pt>
    <dgm:pt modelId="{F4D32421-03D7-49B6-8ED7-1229A61E1A72}" type="parTrans" cxnId="{87943E64-D6CC-499B-A9E4-3B16FDCA961E}">
      <dgm:prSet/>
      <dgm:spPr/>
      <dgm:t>
        <a:bodyPr/>
        <a:lstStyle/>
        <a:p>
          <a:endParaRPr lang="en-US"/>
        </a:p>
      </dgm:t>
    </dgm:pt>
    <dgm:pt modelId="{E81D1982-ED98-4EA7-9035-D1D46FFA0F46}" type="sibTrans" cxnId="{87943E64-D6CC-499B-A9E4-3B16FDCA961E}">
      <dgm:prSet/>
      <dgm:spPr/>
      <dgm:t>
        <a:bodyPr/>
        <a:lstStyle/>
        <a:p>
          <a:endParaRPr lang="en-US"/>
        </a:p>
      </dgm:t>
    </dgm:pt>
    <dgm:pt modelId="{E7C0C9DD-7D7B-40EA-B63D-20A2B2FAA779}">
      <dgm:prSet phldrT="[Text]" custT="1"/>
      <dgm:spPr/>
      <dgm:t>
        <a:bodyPr/>
        <a:lstStyle/>
        <a:p>
          <a:r>
            <a:rPr lang="en-US" sz="2400"/>
            <a:t>Signature</a:t>
          </a:r>
          <a:endParaRPr lang="en-US" sz="2400" dirty="0"/>
        </a:p>
      </dgm:t>
    </dgm:pt>
    <dgm:pt modelId="{475AC6FF-16FD-4D22-BF6F-DA593795E60B}" type="parTrans" cxnId="{B014F15A-5E0A-47A9-B9E0-5577257E03C9}">
      <dgm:prSet/>
      <dgm:spPr/>
      <dgm:t>
        <a:bodyPr/>
        <a:lstStyle/>
        <a:p>
          <a:endParaRPr lang="en-US"/>
        </a:p>
      </dgm:t>
    </dgm:pt>
    <dgm:pt modelId="{A4E1E140-7929-4621-8D81-0E1B435FC5B5}" type="sibTrans" cxnId="{B014F15A-5E0A-47A9-B9E0-5577257E03C9}">
      <dgm:prSet/>
      <dgm:spPr/>
      <dgm:t>
        <a:bodyPr/>
        <a:lstStyle/>
        <a:p>
          <a:endParaRPr lang="en-US"/>
        </a:p>
      </dgm:t>
    </dgm:pt>
    <dgm:pt modelId="{75EDCC05-9937-4F43-8E38-33AD3D826C19}" type="pres">
      <dgm:prSet presAssocID="{8F9E19B7-0927-42FE-92CF-4C62300D5C98}" presName="vert0" presStyleCnt="0">
        <dgm:presLayoutVars>
          <dgm:dir/>
          <dgm:animOne val="branch"/>
          <dgm:animLvl val="lvl"/>
        </dgm:presLayoutVars>
      </dgm:prSet>
      <dgm:spPr/>
    </dgm:pt>
    <dgm:pt modelId="{8CC5B066-631F-9C4A-BF1E-3F5998101AED}" type="pres">
      <dgm:prSet presAssocID="{BF547C8D-F778-48F4-9F9D-67E4D8AA33D3}" presName="thickLine" presStyleLbl="alignNode1" presStyleIdx="0" presStyleCnt="8"/>
      <dgm:spPr/>
    </dgm:pt>
    <dgm:pt modelId="{4E4BA631-C44E-D245-8F50-6DEB66D875F8}" type="pres">
      <dgm:prSet presAssocID="{BF547C8D-F778-48F4-9F9D-67E4D8AA33D3}" presName="horz1" presStyleCnt="0"/>
      <dgm:spPr/>
    </dgm:pt>
    <dgm:pt modelId="{7096F269-7043-164A-8A8A-F1F8B8EBC32C}" type="pres">
      <dgm:prSet presAssocID="{BF547C8D-F778-48F4-9F9D-67E4D8AA33D3}" presName="tx1" presStyleLbl="revTx" presStyleIdx="0" presStyleCnt="8"/>
      <dgm:spPr/>
    </dgm:pt>
    <dgm:pt modelId="{5C79A564-503A-9F4E-8F82-C0AAFA16B77B}" type="pres">
      <dgm:prSet presAssocID="{BF547C8D-F778-48F4-9F9D-67E4D8AA33D3}" presName="vert1" presStyleCnt="0"/>
      <dgm:spPr/>
    </dgm:pt>
    <dgm:pt modelId="{889B0F4F-21FB-BD43-88F1-A37BEFE0FEB0}" type="pres">
      <dgm:prSet presAssocID="{0644D092-8117-46E1-9EB3-8CEE8B6D752F}" presName="thickLine" presStyleLbl="alignNode1" presStyleIdx="1" presStyleCnt="8"/>
      <dgm:spPr/>
    </dgm:pt>
    <dgm:pt modelId="{B9E91877-F0B4-D24A-8526-2DF7D5FED11C}" type="pres">
      <dgm:prSet presAssocID="{0644D092-8117-46E1-9EB3-8CEE8B6D752F}" presName="horz1" presStyleCnt="0"/>
      <dgm:spPr/>
    </dgm:pt>
    <dgm:pt modelId="{BD561905-510A-6242-AA2F-3ACA417F1575}" type="pres">
      <dgm:prSet presAssocID="{0644D092-8117-46E1-9EB3-8CEE8B6D752F}" presName="tx1" presStyleLbl="revTx" presStyleIdx="1" presStyleCnt="8"/>
      <dgm:spPr/>
    </dgm:pt>
    <dgm:pt modelId="{A394B830-BD2A-A249-BAA4-714EDEC909F8}" type="pres">
      <dgm:prSet presAssocID="{0644D092-8117-46E1-9EB3-8CEE8B6D752F}" presName="vert1" presStyleCnt="0"/>
      <dgm:spPr/>
    </dgm:pt>
    <dgm:pt modelId="{953007B5-119E-DC4B-9929-6C1C22D9377D}" type="pres">
      <dgm:prSet presAssocID="{929E7228-8DDE-4CB0-B1DC-7F11D3A8BF04}" presName="thickLine" presStyleLbl="alignNode1" presStyleIdx="2" presStyleCnt="8"/>
      <dgm:spPr/>
    </dgm:pt>
    <dgm:pt modelId="{81CEAFEB-E273-7742-BD0A-45124ED3E762}" type="pres">
      <dgm:prSet presAssocID="{929E7228-8DDE-4CB0-B1DC-7F11D3A8BF04}" presName="horz1" presStyleCnt="0"/>
      <dgm:spPr/>
    </dgm:pt>
    <dgm:pt modelId="{36E55132-5117-964F-8B1B-CBD9DD65DD85}" type="pres">
      <dgm:prSet presAssocID="{929E7228-8DDE-4CB0-B1DC-7F11D3A8BF04}" presName="tx1" presStyleLbl="revTx" presStyleIdx="2" presStyleCnt="8"/>
      <dgm:spPr/>
    </dgm:pt>
    <dgm:pt modelId="{5F7989F3-0997-2741-A96A-156EA1937AC0}" type="pres">
      <dgm:prSet presAssocID="{929E7228-8DDE-4CB0-B1DC-7F11D3A8BF04}" presName="vert1" presStyleCnt="0"/>
      <dgm:spPr/>
    </dgm:pt>
    <dgm:pt modelId="{F1B1FA56-1EDC-DB48-A30A-414FD6BD06B6}" type="pres">
      <dgm:prSet presAssocID="{93E3A48B-541C-4E7D-9805-61944A17061C}" presName="thickLine" presStyleLbl="alignNode1" presStyleIdx="3" presStyleCnt="8"/>
      <dgm:spPr/>
    </dgm:pt>
    <dgm:pt modelId="{4D06478D-2E4C-B244-916E-726E8675FB9C}" type="pres">
      <dgm:prSet presAssocID="{93E3A48B-541C-4E7D-9805-61944A17061C}" presName="horz1" presStyleCnt="0"/>
      <dgm:spPr/>
    </dgm:pt>
    <dgm:pt modelId="{C593682F-7522-F446-A51E-33A56642F022}" type="pres">
      <dgm:prSet presAssocID="{93E3A48B-541C-4E7D-9805-61944A17061C}" presName="tx1" presStyleLbl="revTx" presStyleIdx="3" presStyleCnt="8"/>
      <dgm:spPr/>
    </dgm:pt>
    <dgm:pt modelId="{7B09F811-BB67-7648-BC43-33D9CB1E8D55}" type="pres">
      <dgm:prSet presAssocID="{93E3A48B-541C-4E7D-9805-61944A17061C}" presName="vert1" presStyleCnt="0"/>
      <dgm:spPr/>
    </dgm:pt>
    <dgm:pt modelId="{B1294AE8-75BD-F94E-9F4F-21C9E292C64A}" type="pres">
      <dgm:prSet presAssocID="{57292EEF-48EF-496E-BD78-0EA853FAE164}" presName="thickLine" presStyleLbl="alignNode1" presStyleIdx="4" presStyleCnt="8"/>
      <dgm:spPr/>
    </dgm:pt>
    <dgm:pt modelId="{EAFF3BC8-0D98-3D44-A749-8EF0C77F1371}" type="pres">
      <dgm:prSet presAssocID="{57292EEF-48EF-496E-BD78-0EA853FAE164}" presName="horz1" presStyleCnt="0"/>
      <dgm:spPr/>
    </dgm:pt>
    <dgm:pt modelId="{FA342497-336A-F447-A3B9-27FD20687706}" type="pres">
      <dgm:prSet presAssocID="{57292EEF-48EF-496E-BD78-0EA853FAE164}" presName="tx1" presStyleLbl="revTx" presStyleIdx="4" presStyleCnt="8"/>
      <dgm:spPr/>
    </dgm:pt>
    <dgm:pt modelId="{1FE22455-A6C6-1E47-9CC5-8C57C8A55FFF}" type="pres">
      <dgm:prSet presAssocID="{57292EEF-48EF-496E-BD78-0EA853FAE164}" presName="vert1" presStyleCnt="0"/>
      <dgm:spPr/>
    </dgm:pt>
    <dgm:pt modelId="{671AB5B5-1A79-E34B-9F69-7FB693815ADE}" type="pres">
      <dgm:prSet presAssocID="{B2C0321B-CD59-4BE6-B4D2-E4999441C763}" presName="thickLine" presStyleLbl="alignNode1" presStyleIdx="5" presStyleCnt="8"/>
      <dgm:spPr/>
    </dgm:pt>
    <dgm:pt modelId="{EC5E2A5E-A3EB-2B40-A666-F662B0D08C2A}" type="pres">
      <dgm:prSet presAssocID="{B2C0321B-CD59-4BE6-B4D2-E4999441C763}" presName="horz1" presStyleCnt="0"/>
      <dgm:spPr/>
    </dgm:pt>
    <dgm:pt modelId="{15591053-97BB-3A4C-B9CC-83770F676D24}" type="pres">
      <dgm:prSet presAssocID="{B2C0321B-CD59-4BE6-B4D2-E4999441C763}" presName="tx1" presStyleLbl="revTx" presStyleIdx="5" presStyleCnt="8"/>
      <dgm:spPr/>
    </dgm:pt>
    <dgm:pt modelId="{E08A5C68-B9A2-134C-BD37-5F53CF8F1C28}" type="pres">
      <dgm:prSet presAssocID="{B2C0321B-CD59-4BE6-B4D2-E4999441C763}" presName="vert1" presStyleCnt="0"/>
      <dgm:spPr/>
    </dgm:pt>
    <dgm:pt modelId="{17ED15ED-55B1-2848-AD11-9A4D6EC47C26}" type="pres">
      <dgm:prSet presAssocID="{BC459F74-E9CD-4D7F-BD90-42FC1E935D2D}" presName="thickLine" presStyleLbl="alignNode1" presStyleIdx="6" presStyleCnt="8"/>
      <dgm:spPr/>
    </dgm:pt>
    <dgm:pt modelId="{3CE07FAF-C6EF-EA48-9361-D3A846B187AF}" type="pres">
      <dgm:prSet presAssocID="{BC459F74-E9CD-4D7F-BD90-42FC1E935D2D}" presName="horz1" presStyleCnt="0"/>
      <dgm:spPr/>
    </dgm:pt>
    <dgm:pt modelId="{7AC24BD6-48E4-1148-959E-5461716FA569}" type="pres">
      <dgm:prSet presAssocID="{BC459F74-E9CD-4D7F-BD90-42FC1E935D2D}" presName="tx1" presStyleLbl="revTx" presStyleIdx="6" presStyleCnt="8"/>
      <dgm:spPr/>
    </dgm:pt>
    <dgm:pt modelId="{202F99C2-4265-5D48-91BD-607EB63666E1}" type="pres">
      <dgm:prSet presAssocID="{BC459F74-E9CD-4D7F-BD90-42FC1E935D2D}" presName="vert1" presStyleCnt="0"/>
      <dgm:spPr/>
    </dgm:pt>
    <dgm:pt modelId="{BA407074-57C3-3047-9075-A476C97FA840}" type="pres">
      <dgm:prSet presAssocID="{E7C0C9DD-7D7B-40EA-B63D-20A2B2FAA779}" presName="thickLine" presStyleLbl="alignNode1" presStyleIdx="7" presStyleCnt="8"/>
      <dgm:spPr/>
    </dgm:pt>
    <dgm:pt modelId="{2BFFC204-9996-6A48-A440-F64CAEF793D5}" type="pres">
      <dgm:prSet presAssocID="{E7C0C9DD-7D7B-40EA-B63D-20A2B2FAA779}" presName="horz1" presStyleCnt="0"/>
      <dgm:spPr/>
    </dgm:pt>
    <dgm:pt modelId="{9F446515-A29C-D142-A4D8-4B5D2103F5C3}" type="pres">
      <dgm:prSet presAssocID="{E7C0C9DD-7D7B-40EA-B63D-20A2B2FAA779}" presName="tx1" presStyleLbl="revTx" presStyleIdx="7" presStyleCnt="8"/>
      <dgm:spPr/>
    </dgm:pt>
    <dgm:pt modelId="{4A22D79D-3BD1-AB4D-83B9-38B83E39641F}" type="pres">
      <dgm:prSet presAssocID="{E7C0C9DD-7D7B-40EA-B63D-20A2B2FAA779}" presName="vert1" presStyleCnt="0"/>
      <dgm:spPr/>
    </dgm:pt>
  </dgm:ptLst>
  <dgm:cxnLst>
    <dgm:cxn modelId="{E1A86F07-932D-5B40-876B-2AA4D669B7EF}" type="presOf" srcId="{0644D092-8117-46E1-9EB3-8CEE8B6D752F}" destId="{BD561905-510A-6242-AA2F-3ACA417F1575}" srcOrd="0" destOrd="0" presId="urn:microsoft.com/office/officeart/2008/layout/LinedList"/>
    <dgm:cxn modelId="{799FC50B-F6C7-4C42-A1FC-C497FB1D3197}" type="presOf" srcId="{8F9E19B7-0927-42FE-92CF-4C62300D5C98}" destId="{75EDCC05-9937-4F43-8E38-33AD3D826C19}" srcOrd="0" destOrd="0" presId="urn:microsoft.com/office/officeart/2008/layout/LinedList"/>
    <dgm:cxn modelId="{67C4BA34-47E5-E046-9082-469E243913C9}" type="presOf" srcId="{E7C0C9DD-7D7B-40EA-B63D-20A2B2FAA779}" destId="{9F446515-A29C-D142-A4D8-4B5D2103F5C3}" srcOrd="0" destOrd="0" presId="urn:microsoft.com/office/officeart/2008/layout/LinedList"/>
    <dgm:cxn modelId="{F6B33F35-EB10-114C-A3D9-C4C5D10DCFE6}" type="presOf" srcId="{BC459F74-E9CD-4D7F-BD90-42FC1E935D2D}" destId="{7AC24BD6-48E4-1148-959E-5461716FA569}" srcOrd="0" destOrd="0" presId="urn:microsoft.com/office/officeart/2008/layout/LinedList"/>
    <dgm:cxn modelId="{D590084C-2EF5-5A48-8B09-A8A56A40DD8A}" type="presOf" srcId="{57292EEF-48EF-496E-BD78-0EA853FAE164}" destId="{FA342497-336A-F447-A3B9-27FD20687706}" srcOrd="0" destOrd="0" presId="urn:microsoft.com/office/officeart/2008/layout/LinedList"/>
    <dgm:cxn modelId="{E5F62350-7FE6-4A62-9A63-F04C0063C8DA}" srcId="{8F9E19B7-0927-42FE-92CF-4C62300D5C98}" destId="{57292EEF-48EF-496E-BD78-0EA853FAE164}" srcOrd="4" destOrd="0" parTransId="{199ECE8A-1C21-471E-90F7-8F893DF8836A}" sibTransId="{6D77B642-8F6C-4E12-A4A3-9348F80A25DE}"/>
    <dgm:cxn modelId="{32FDFC58-C576-44CC-89FA-B6FE1E20C1BC}" srcId="{8F9E19B7-0927-42FE-92CF-4C62300D5C98}" destId="{BF547C8D-F778-48F4-9F9D-67E4D8AA33D3}" srcOrd="0" destOrd="0" parTransId="{340C6F39-126B-4863-8C2C-02D291C85B15}" sibTransId="{356C3CCB-4E00-4EC3-B3E6-060961336E42}"/>
    <dgm:cxn modelId="{B014F15A-5E0A-47A9-B9E0-5577257E03C9}" srcId="{8F9E19B7-0927-42FE-92CF-4C62300D5C98}" destId="{E7C0C9DD-7D7B-40EA-B63D-20A2B2FAA779}" srcOrd="7" destOrd="0" parTransId="{475AC6FF-16FD-4D22-BF6F-DA593795E60B}" sibTransId="{A4E1E140-7929-4621-8D81-0E1B435FC5B5}"/>
    <dgm:cxn modelId="{D3115E5B-197B-0E4F-8D4C-CC02D6CE4187}" type="presOf" srcId="{B2C0321B-CD59-4BE6-B4D2-E4999441C763}" destId="{15591053-97BB-3A4C-B9CC-83770F676D24}" srcOrd="0" destOrd="0" presId="urn:microsoft.com/office/officeart/2008/layout/LinedList"/>
    <dgm:cxn modelId="{87943E64-D6CC-499B-A9E4-3B16FDCA961E}" srcId="{8F9E19B7-0927-42FE-92CF-4C62300D5C98}" destId="{BC459F74-E9CD-4D7F-BD90-42FC1E935D2D}" srcOrd="6" destOrd="0" parTransId="{F4D32421-03D7-49B6-8ED7-1229A61E1A72}" sibTransId="{E81D1982-ED98-4EA7-9035-D1D46FFA0F46}"/>
    <dgm:cxn modelId="{5056F56C-1F52-44F8-A405-A60F26643A5D}" srcId="{8F9E19B7-0927-42FE-92CF-4C62300D5C98}" destId="{929E7228-8DDE-4CB0-B1DC-7F11D3A8BF04}" srcOrd="2" destOrd="0" parTransId="{C3454E51-3836-4022-97BC-D23B63C5164B}" sibTransId="{B21FAAA4-CEE2-41B5-9A2B-120D88781E73}"/>
    <dgm:cxn modelId="{464FD5A0-595A-4D4D-A75B-46B923A0F746}" type="presOf" srcId="{BF547C8D-F778-48F4-9F9D-67E4D8AA33D3}" destId="{7096F269-7043-164A-8A8A-F1F8B8EBC32C}" srcOrd="0" destOrd="0" presId="urn:microsoft.com/office/officeart/2008/layout/LinedList"/>
    <dgm:cxn modelId="{78065AB7-366E-F54D-B6F4-5583740835D4}" type="presOf" srcId="{93E3A48B-541C-4E7D-9805-61944A17061C}" destId="{C593682F-7522-F446-A51E-33A56642F022}" srcOrd="0" destOrd="0" presId="urn:microsoft.com/office/officeart/2008/layout/LinedList"/>
    <dgm:cxn modelId="{755301E3-08AF-4CF6-B0F2-E53D42798038}" srcId="{8F9E19B7-0927-42FE-92CF-4C62300D5C98}" destId="{93E3A48B-541C-4E7D-9805-61944A17061C}" srcOrd="3" destOrd="0" parTransId="{A8E16CA5-E4E8-462B-958D-A5E584DEE4F7}" sibTransId="{6CECEEEA-6B4D-43F4-B645-DEBEB01443D2}"/>
    <dgm:cxn modelId="{6A7DF1F0-5357-42BC-BDDD-6517CDB93032}" srcId="{8F9E19B7-0927-42FE-92CF-4C62300D5C98}" destId="{B2C0321B-CD59-4BE6-B4D2-E4999441C763}" srcOrd="5" destOrd="0" parTransId="{2C9E6D53-BA8A-48D2-B94C-59866166DED7}" sibTransId="{0CE1ACBA-8C44-4C53-8780-88D85706C336}"/>
    <dgm:cxn modelId="{0107FFF7-2D76-4A4E-A155-B344CCAB4887}" type="presOf" srcId="{929E7228-8DDE-4CB0-B1DC-7F11D3A8BF04}" destId="{36E55132-5117-964F-8B1B-CBD9DD65DD85}" srcOrd="0" destOrd="0" presId="urn:microsoft.com/office/officeart/2008/layout/LinedList"/>
    <dgm:cxn modelId="{DC2A38FD-8498-4713-A8DC-A4EB2048E21A}" srcId="{8F9E19B7-0927-42FE-92CF-4C62300D5C98}" destId="{0644D092-8117-46E1-9EB3-8CEE8B6D752F}" srcOrd="1" destOrd="0" parTransId="{8461A532-62BD-45CB-997B-6C0A2FFCE945}" sibTransId="{3501128C-8C8C-4161-A307-7C5C59B44EBC}"/>
    <dgm:cxn modelId="{1863F71D-0F53-964A-8E46-386964863000}" type="presParOf" srcId="{75EDCC05-9937-4F43-8E38-33AD3D826C19}" destId="{8CC5B066-631F-9C4A-BF1E-3F5998101AED}" srcOrd="0" destOrd="0" presId="urn:microsoft.com/office/officeart/2008/layout/LinedList"/>
    <dgm:cxn modelId="{961230CA-AC00-9640-BD45-34CA771CBDF5}" type="presParOf" srcId="{75EDCC05-9937-4F43-8E38-33AD3D826C19}" destId="{4E4BA631-C44E-D245-8F50-6DEB66D875F8}" srcOrd="1" destOrd="0" presId="urn:microsoft.com/office/officeart/2008/layout/LinedList"/>
    <dgm:cxn modelId="{9F457913-CBF7-574A-A03B-E025DAB970A9}" type="presParOf" srcId="{4E4BA631-C44E-D245-8F50-6DEB66D875F8}" destId="{7096F269-7043-164A-8A8A-F1F8B8EBC32C}" srcOrd="0" destOrd="0" presId="urn:microsoft.com/office/officeart/2008/layout/LinedList"/>
    <dgm:cxn modelId="{24FB3B18-9DC9-EE44-B1D2-B9947C5805C0}" type="presParOf" srcId="{4E4BA631-C44E-D245-8F50-6DEB66D875F8}" destId="{5C79A564-503A-9F4E-8F82-C0AAFA16B77B}" srcOrd="1" destOrd="0" presId="urn:microsoft.com/office/officeart/2008/layout/LinedList"/>
    <dgm:cxn modelId="{746BC4BD-0E2C-D141-B6EE-894792E591D8}" type="presParOf" srcId="{75EDCC05-9937-4F43-8E38-33AD3D826C19}" destId="{889B0F4F-21FB-BD43-88F1-A37BEFE0FEB0}" srcOrd="2" destOrd="0" presId="urn:microsoft.com/office/officeart/2008/layout/LinedList"/>
    <dgm:cxn modelId="{DB307D7C-6653-694E-A0F2-72FB137CEAC1}" type="presParOf" srcId="{75EDCC05-9937-4F43-8E38-33AD3D826C19}" destId="{B9E91877-F0B4-D24A-8526-2DF7D5FED11C}" srcOrd="3" destOrd="0" presId="urn:microsoft.com/office/officeart/2008/layout/LinedList"/>
    <dgm:cxn modelId="{528B978A-02D9-A549-B222-2FA0D117DD42}" type="presParOf" srcId="{B9E91877-F0B4-D24A-8526-2DF7D5FED11C}" destId="{BD561905-510A-6242-AA2F-3ACA417F1575}" srcOrd="0" destOrd="0" presId="urn:microsoft.com/office/officeart/2008/layout/LinedList"/>
    <dgm:cxn modelId="{A99EF12A-3220-E94F-A97E-34BCF291D6BB}" type="presParOf" srcId="{B9E91877-F0B4-D24A-8526-2DF7D5FED11C}" destId="{A394B830-BD2A-A249-BAA4-714EDEC909F8}" srcOrd="1" destOrd="0" presId="urn:microsoft.com/office/officeart/2008/layout/LinedList"/>
    <dgm:cxn modelId="{050D2212-3178-9346-AC88-1E40E97F890B}" type="presParOf" srcId="{75EDCC05-9937-4F43-8E38-33AD3D826C19}" destId="{953007B5-119E-DC4B-9929-6C1C22D9377D}" srcOrd="4" destOrd="0" presId="urn:microsoft.com/office/officeart/2008/layout/LinedList"/>
    <dgm:cxn modelId="{8CC6A96C-1041-6F4A-A96D-1F0938E47F4F}" type="presParOf" srcId="{75EDCC05-9937-4F43-8E38-33AD3D826C19}" destId="{81CEAFEB-E273-7742-BD0A-45124ED3E762}" srcOrd="5" destOrd="0" presId="urn:microsoft.com/office/officeart/2008/layout/LinedList"/>
    <dgm:cxn modelId="{C98EABB5-432F-0D4F-BE68-2CDD89247000}" type="presParOf" srcId="{81CEAFEB-E273-7742-BD0A-45124ED3E762}" destId="{36E55132-5117-964F-8B1B-CBD9DD65DD85}" srcOrd="0" destOrd="0" presId="urn:microsoft.com/office/officeart/2008/layout/LinedList"/>
    <dgm:cxn modelId="{CDE5E160-33E1-5448-9E71-5A2C311CB81A}" type="presParOf" srcId="{81CEAFEB-E273-7742-BD0A-45124ED3E762}" destId="{5F7989F3-0997-2741-A96A-156EA1937AC0}" srcOrd="1" destOrd="0" presId="urn:microsoft.com/office/officeart/2008/layout/LinedList"/>
    <dgm:cxn modelId="{655E08E0-205E-7948-A5EC-17C4AEACA77C}" type="presParOf" srcId="{75EDCC05-9937-4F43-8E38-33AD3D826C19}" destId="{F1B1FA56-1EDC-DB48-A30A-414FD6BD06B6}" srcOrd="6" destOrd="0" presId="urn:microsoft.com/office/officeart/2008/layout/LinedList"/>
    <dgm:cxn modelId="{9D9E92C6-EC7A-A84F-B17A-114E27C35CD8}" type="presParOf" srcId="{75EDCC05-9937-4F43-8E38-33AD3D826C19}" destId="{4D06478D-2E4C-B244-916E-726E8675FB9C}" srcOrd="7" destOrd="0" presId="urn:microsoft.com/office/officeart/2008/layout/LinedList"/>
    <dgm:cxn modelId="{B9364048-A5CE-5444-8D8A-1D0175156F45}" type="presParOf" srcId="{4D06478D-2E4C-B244-916E-726E8675FB9C}" destId="{C593682F-7522-F446-A51E-33A56642F022}" srcOrd="0" destOrd="0" presId="urn:microsoft.com/office/officeart/2008/layout/LinedList"/>
    <dgm:cxn modelId="{8364B311-4BA1-A647-9F3E-ACA15CCF02AD}" type="presParOf" srcId="{4D06478D-2E4C-B244-916E-726E8675FB9C}" destId="{7B09F811-BB67-7648-BC43-33D9CB1E8D55}" srcOrd="1" destOrd="0" presId="urn:microsoft.com/office/officeart/2008/layout/LinedList"/>
    <dgm:cxn modelId="{E105354C-CC22-E14A-8E0F-BAE70E64F80D}" type="presParOf" srcId="{75EDCC05-9937-4F43-8E38-33AD3D826C19}" destId="{B1294AE8-75BD-F94E-9F4F-21C9E292C64A}" srcOrd="8" destOrd="0" presId="urn:microsoft.com/office/officeart/2008/layout/LinedList"/>
    <dgm:cxn modelId="{C3EDBCBA-39B9-2340-95E2-30247B69821F}" type="presParOf" srcId="{75EDCC05-9937-4F43-8E38-33AD3D826C19}" destId="{EAFF3BC8-0D98-3D44-A749-8EF0C77F1371}" srcOrd="9" destOrd="0" presId="urn:microsoft.com/office/officeart/2008/layout/LinedList"/>
    <dgm:cxn modelId="{AE175271-6BE5-1F4E-B385-911897E98479}" type="presParOf" srcId="{EAFF3BC8-0D98-3D44-A749-8EF0C77F1371}" destId="{FA342497-336A-F447-A3B9-27FD20687706}" srcOrd="0" destOrd="0" presId="urn:microsoft.com/office/officeart/2008/layout/LinedList"/>
    <dgm:cxn modelId="{DAC2AA87-782B-C040-9143-C6A92DE8DB1D}" type="presParOf" srcId="{EAFF3BC8-0D98-3D44-A749-8EF0C77F1371}" destId="{1FE22455-A6C6-1E47-9CC5-8C57C8A55FFF}" srcOrd="1" destOrd="0" presId="urn:microsoft.com/office/officeart/2008/layout/LinedList"/>
    <dgm:cxn modelId="{B5154486-2FC5-5347-88F1-289D78F99516}" type="presParOf" srcId="{75EDCC05-9937-4F43-8E38-33AD3D826C19}" destId="{671AB5B5-1A79-E34B-9F69-7FB693815ADE}" srcOrd="10" destOrd="0" presId="urn:microsoft.com/office/officeart/2008/layout/LinedList"/>
    <dgm:cxn modelId="{86BFE004-E775-6841-B524-800AFB686ACD}" type="presParOf" srcId="{75EDCC05-9937-4F43-8E38-33AD3D826C19}" destId="{EC5E2A5E-A3EB-2B40-A666-F662B0D08C2A}" srcOrd="11" destOrd="0" presId="urn:microsoft.com/office/officeart/2008/layout/LinedList"/>
    <dgm:cxn modelId="{8E85703F-7FCA-B24A-8D8D-9E918A6012B1}" type="presParOf" srcId="{EC5E2A5E-A3EB-2B40-A666-F662B0D08C2A}" destId="{15591053-97BB-3A4C-B9CC-83770F676D24}" srcOrd="0" destOrd="0" presId="urn:microsoft.com/office/officeart/2008/layout/LinedList"/>
    <dgm:cxn modelId="{D3DF9EE6-DD74-0D41-88E7-B9203629FEA0}" type="presParOf" srcId="{EC5E2A5E-A3EB-2B40-A666-F662B0D08C2A}" destId="{E08A5C68-B9A2-134C-BD37-5F53CF8F1C28}" srcOrd="1" destOrd="0" presId="urn:microsoft.com/office/officeart/2008/layout/LinedList"/>
    <dgm:cxn modelId="{97BBF8F8-8FC0-2A4F-BA72-54001F7E4E12}" type="presParOf" srcId="{75EDCC05-9937-4F43-8E38-33AD3D826C19}" destId="{17ED15ED-55B1-2848-AD11-9A4D6EC47C26}" srcOrd="12" destOrd="0" presId="urn:microsoft.com/office/officeart/2008/layout/LinedList"/>
    <dgm:cxn modelId="{BB9ED63D-A2EA-A344-807E-CFDBBCC3E47C}" type="presParOf" srcId="{75EDCC05-9937-4F43-8E38-33AD3D826C19}" destId="{3CE07FAF-C6EF-EA48-9361-D3A846B187AF}" srcOrd="13" destOrd="0" presId="urn:microsoft.com/office/officeart/2008/layout/LinedList"/>
    <dgm:cxn modelId="{87AC170F-8BAA-2842-A881-FC9E29D8EB97}" type="presParOf" srcId="{3CE07FAF-C6EF-EA48-9361-D3A846B187AF}" destId="{7AC24BD6-48E4-1148-959E-5461716FA569}" srcOrd="0" destOrd="0" presId="urn:microsoft.com/office/officeart/2008/layout/LinedList"/>
    <dgm:cxn modelId="{0E04A29B-1CB9-6346-ACD5-A2E46383191D}" type="presParOf" srcId="{3CE07FAF-C6EF-EA48-9361-D3A846B187AF}" destId="{202F99C2-4265-5D48-91BD-607EB63666E1}" srcOrd="1" destOrd="0" presId="urn:microsoft.com/office/officeart/2008/layout/LinedList"/>
    <dgm:cxn modelId="{DE4D021C-F0EE-B744-BBDA-D1ECFCAF6B72}" type="presParOf" srcId="{75EDCC05-9937-4F43-8E38-33AD3D826C19}" destId="{BA407074-57C3-3047-9075-A476C97FA840}" srcOrd="14" destOrd="0" presId="urn:microsoft.com/office/officeart/2008/layout/LinedList"/>
    <dgm:cxn modelId="{DBC4E81E-4EA3-6A43-BA7E-85B9CC12212F}" type="presParOf" srcId="{75EDCC05-9937-4F43-8E38-33AD3D826C19}" destId="{2BFFC204-9996-6A48-A440-F64CAEF793D5}" srcOrd="15" destOrd="0" presId="urn:microsoft.com/office/officeart/2008/layout/LinedList"/>
    <dgm:cxn modelId="{C0F57980-6084-5844-989B-4DAA6A43FAA1}" type="presParOf" srcId="{2BFFC204-9996-6A48-A440-F64CAEF793D5}" destId="{9F446515-A29C-D142-A4D8-4B5D2103F5C3}" srcOrd="0" destOrd="0" presId="urn:microsoft.com/office/officeart/2008/layout/LinedList"/>
    <dgm:cxn modelId="{FF91D9FF-4433-0145-9A44-DBD7962C2AA8}" type="presParOf" srcId="{2BFFC204-9996-6A48-A440-F64CAEF793D5}" destId="{4A22D79D-3BD1-AB4D-83B9-38B83E39641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03129C5-F70B-411A-8786-8631584D7EE8}" type="doc">
      <dgm:prSet loTypeId="urn:microsoft.com/office/officeart/2005/8/layout/process5" loCatId="process" qsTypeId="urn:microsoft.com/office/officeart/2005/8/quickstyle/simple1" qsCatId="simple" csTypeId="urn:microsoft.com/office/officeart/2005/8/colors/accent4_3" csCatId="accent4" phldr="1"/>
      <dgm:spPr/>
      <dgm:t>
        <a:bodyPr/>
        <a:lstStyle/>
        <a:p>
          <a:endParaRPr lang="en-US"/>
        </a:p>
      </dgm:t>
    </dgm:pt>
    <dgm:pt modelId="{7A9ACA36-36D0-4CEF-A278-12A7E8B900F1}">
      <dgm:prSet phldrT="[Text]" custT="1"/>
      <dgm:spPr/>
      <dgm:t>
        <a:bodyPr/>
        <a:lstStyle/>
        <a:p>
          <a:r>
            <a:rPr lang="en-US" sz="2400"/>
            <a:t>Managing scenes</a:t>
          </a:r>
          <a:endParaRPr lang="en-US" sz="2400" dirty="0"/>
        </a:p>
      </dgm:t>
    </dgm:pt>
    <dgm:pt modelId="{CE6BD69D-98CD-47B2-8E2C-BC5FB578EEE6}" type="parTrans" cxnId="{5C11FFE8-D39A-4734-BEB9-9327181A5BF4}">
      <dgm:prSet/>
      <dgm:spPr/>
      <dgm:t>
        <a:bodyPr/>
        <a:lstStyle/>
        <a:p>
          <a:endParaRPr lang="en-US"/>
        </a:p>
      </dgm:t>
    </dgm:pt>
    <dgm:pt modelId="{AAB1E665-F32A-41C4-8BFD-9276E68BF149}" type="sibTrans" cxnId="{5C11FFE8-D39A-4734-BEB9-9327181A5BF4}">
      <dgm:prSet/>
      <dgm:spPr/>
      <dgm:t>
        <a:bodyPr/>
        <a:lstStyle/>
        <a:p>
          <a:endParaRPr lang="en-US"/>
        </a:p>
      </dgm:t>
    </dgm:pt>
    <dgm:pt modelId="{0C2B9860-603D-442F-BD1B-44CAAE76E091}">
      <dgm:prSet phldrT="[Text]" custT="1"/>
      <dgm:spPr/>
      <dgm:t>
        <a:bodyPr/>
        <a:lstStyle/>
        <a:p>
          <a:r>
            <a:rPr lang="en-US" sz="2400"/>
            <a:t>Identifying scenes</a:t>
          </a:r>
          <a:endParaRPr lang="en-US" sz="2400" dirty="0"/>
        </a:p>
      </dgm:t>
    </dgm:pt>
    <dgm:pt modelId="{5A1595A3-7A91-4D91-87CB-69E2711C3E8E}" type="parTrans" cxnId="{67D69F46-B216-478B-930B-1CD6D0ED36D6}">
      <dgm:prSet/>
      <dgm:spPr/>
      <dgm:t>
        <a:bodyPr/>
        <a:lstStyle/>
        <a:p>
          <a:endParaRPr lang="en-US"/>
        </a:p>
      </dgm:t>
    </dgm:pt>
    <dgm:pt modelId="{E8E2F2E9-B30A-48A5-B51B-09359DD08FE8}" type="sibTrans" cxnId="{67D69F46-B216-478B-930B-1CD6D0ED36D6}">
      <dgm:prSet/>
      <dgm:spPr/>
      <dgm:t>
        <a:bodyPr/>
        <a:lstStyle/>
        <a:p>
          <a:endParaRPr lang="en-US"/>
        </a:p>
      </dgm:t>
    </dgm:pt>
    <dgm:pt modelId="{BA69BCF8-CB48-4FD6-A2AA-9DF05CA9F35B}">
      <dgm:prSet phldrT="[Text]" custT="1"/>
      <dgm:spPr/>
      <dgm:t>
        <a:bodyPr/>
        <a:lstStyle/>
        <a:p>
          <a:r>
            <a:rPr lang="en-US" sz="2400"/>
            <a:t>Securing the scene</a:t>
          </a:r>
          <a:endParaRPr lang="en-US" sz="2400" dirty="0"/>
        </a:p>
      </dgm:t>
    </dgm:pt>
    <dgm:pt modelId="{1F086E52-0116-468E-8D0F-627E5ADE3123}" type="parTrans" cxnId="{B3800F76-12BE-4AC6-A367-441E6A93D2E3}">
      <dgm:prSet/>
      <dgm:spPr/>
      <dgm:t>
        <a:bodyPr/>
        <a:lstStyle/>
        <a:p>
          <a:endParaRPr lang="en-US"/>
        </a:p>
      </dgm:t>
    </dgm:pt>
    <dgm:pt modelId="{30D902C7-9243-48CF-BF44-395D59BFDE0D}" type="sibTrans" cxnId="{B3800F76-12BE-4AC6-A367-441E6A93D2E3}">
      <dgm:prSet/>
      <dgm:spPr/>
      <dgm:t>
        <a:bodyPr/>
        <a:lstStyle/>
        <a:p>
          <a:endParaRPr lang="en-US"/>
        </a:p>
      </dgm:t>
    </dgm:pt>
    <dgm:pt modelId="{847C8199-E421-462E-8EAE-317F443DF6FD}">
      <dgm:prSet phldrT="[Text]" custT="1"/>
      <dgm:spPr/>
      <dgm:t>
        <a:bodyPr/>
        <a:lstStyle/>
        <a:p>
          <a:r>
            <a:rPr lang="en-US" sz="2400"/>
            <a:t>Cross-contamination</a:t>
          </a:r>
          <a:endParaRPr lang="en-US" sz="2400" dirty="0"/>
        </a:p>
      </dgm:t>
    </dgm:pt>
    <dgm:pt modelId="{64E19E37-A36A-433D-8CB9-EE1653A9CEB9}" type="parTrans" cxnId="{37E20255-32C6-4868-9DF4-A8EEF0E10ACB}">
      <dgm:prSet/>
      <dgm:spPr/>
      <dgm:t>
        <a:bodyPr/>
        <a:lstStyle/>
        <a:p>
          <a:endParaRPr lang="en-US"/>
        </a:p>
      </dgm:t>
    </dgm:pt>
    <dgm:pt modelId="{C24262C3-2D9B-41ED-A992-2AD44B8CFB5A}" type="sibTrans" cxnId="{37E20255-32C6-4868-9DF4-A8EEF0E10ACB}">
      <dgm:prSet/>
      <dgm:spPr/>
      <dgm:t>
        <a:bodyPr/>
        <a:lstStyle/>
        <a:p>
          <a:endParaRPr lang="en-US"/>
        </a:p>
      </dgm:t>
    </dgm:pt>
    <dgm:pt modelId="{5A1B8113-881A-4C0A-BC74-8ED8849AE122}">
      <dgm:prSet phldrT="[Text]" custT="1"/>
      <dgm:spPr/>
      <dgm:t>
        <a:bodyPr/>
        <a:lstStyle/>
        <a:p>
          <a:r>
            <a:rPr lang="en-US" sz="2400"/>
            <a:t>Preserving the scene</a:t>
          </a:r>
          <a:endParaRPr lang="en-US" sz="2400" dirty="0"/>
        </a:p>
      </dgm:t>
    </dgm:pt>
    <dgm:pt modelId="{C1E6AF6A-1145-4610-B6C8-1F17A7D71B86}" type="parTrans" cxnId="{E7E8F388-8630-45B7-ACB8-DBD474BC3F60}">
      <dgm:prSet/>
      <dgm:spPr/>
      <dgm:t>
        <a:bodyPr/>
        <a:lstStyle/>
        <a:p>
          <a:endParaRPr lang="en-US"/>
        </a:p>
      </dgm:t>
    </dgm:pt>
    <dgm:pt modelId="{265A88CD-1650-4BCD-B3BD-06C56251DFA8}" type="sibTrans" cxnId="{E7E8F388-8630-45B7-ACB8-DBD474BC3F60}">
      <dgm:prSet/>
      <dgm:spPr/>
      <dgm:t>
        <a:bodyPr/>
        <a:lstStyle/>
        <a:p>
          <a:endParaRPr lang="en-US"/>
        </a:p>
      </dgm:t>
    </dgm:pt>
    <dgm:pt modelId="{55A7B400-08FE-47AC-8685-8583B9C43B05}">
      <dgm:prSet phldrT="[Text]" custT="1"/>
      <dgm:spPr/>
      <dgm:t>
        <a:bodyPr/>
        <a:lstStyle/>
        <a:p>
          <a:r>
            <a:rPr lang="en-US" sz="2400"/>
            <a:t>Searching &amp; examining the scene</a:t>
          </a:r>
          <a:endParaRPr lang="en-US" sz="2400" dirty="0"/>
        </a:p>
      </dgm:t>
    </dgm:pt>
    <dgm:pt modelId="{496B6A98-78FC-4FA1-9DA0-E1941AF9B692}" type="parTrans" cxnId="{32824E24-5355-4FD5-9085-9FC57236AA34}">
      <dgm:prSet/>
      <dgm:spPr/>
      <dgm:t>
        <a:bodyPr/>
        <a:lstStyle/>
        <a:p>
          <a:endParaRPr lang="en-US"/>
        </a:p>
      </dgm:t>
    </dgm:pt>
    <dgm:pt modelId="{A49CB2AC-2451-4BEB-AB64-34E99B44EC8B}" type="sibTrans" cxnId="{32824E24-5355-4FD5-9085-9FC57236AA34}">
      <dgm:prSet/>
      <dgm:spPr/>
      <dgm:t>
        <a:bodyPr/>
        <a:lstStyle/>
        <a:p>
          <a:endParaRPr lang="en-US"/>
        </a:p>
      </dgm:t>
    </dgm:pt>
    <dgm:pt modelId="{EC9CDD61-D80D-40B0-A12A-619DDF8967C7}">
      <dgm:prSet phldrT="[Text]" custT="1"/>
      <dgm:spPr/>
      <dgm:t>
        <a:bodyPr/>
        <a:lstStyle/>
        <a:p>
          <a:r>
            <a:rPr lang="en-US" sz="2400" dirty="0"/>
            <a:t>Releasing the scene</a:t>
          </a:r>
        </a:p>
      </dgm:t>
    </dgm:pt>
    <dgm:pt modelId="{7B07AF71-050C-46AF-A175-0B8DF2B284F5}" type="parTrans" cxnId="{52092C60-A87B-445C-A02C-BDE80CA11717}">
      <dgm:prSet/>
      <dgm:spPr/>
      <dgm:t>
        <a:bodyPr/>
        <a:lstStyle/>
        <a:p>
          <a:endParaRPr lang="en-US"/>
        </a:p>
      </dgm:t>
    </dgm:pt>
    <dgm:pt modelId="{6AC40B8E-F048-4B5B-9B95-14B9C0E5A974}" type="sibTrans" cxnId="{52092C60-A87B-445C-A02C-BDE80CA11717}">
      <dgm:prSet/>
      <dgm:spPr/>
      <dgm:t>
        <a:bodyPr/>
        <a:lstStyle/>
        <a:p>
          <a:endParaRPr lang="en-US"/>
        </a:p>
      </dgm:t>
    </dgm:pt>
    <dgm:pt modelId="{283A5242-BA7C-45C0-96F8-263497354133}" type="pres">
      <dgm:prSet presAssocID="{003129C5-F70B-411A-8786-8631584D7EE8}" presName="diagram" presStyleCnt="0">
        <dgm:presLayoutVars>
          <dgm:dir/>
          <dgm:resizeHandles val="exact"/>
        </dgm:presLayoutVars>
      </dgm:prSet>
      <dgm:spPr/>
    </dgm:pt>
    <dgm:pt modelId="{87EB233A-2F59-4D86-83E5-17B5F1A495CE}" type="pres">
      <dgm:prSet presAssocID="{7A9ACA36-36D0-4CEF-A278-12A7E8B900F1}" presName="node" presStyleLbl="node1" presStyleIdx="0" presStyleCnt="7">
        <dgm:presLayoutVars>
          <dgm:bulletEnabled val="1"/>
        </dgm:presLayoutVars>
      </dgm:prSet>
      <dgm:spPr/>
    </dgm:pt>
    <dgm:pt modelId="{0CF7FA28-4467-4B9B-B738-AC33E8D88EF9}" type="pres">
      <dgm:prSet presAssocID="{AAB1E665-F32A-41C4-8BFD-9276E68BF149}" presName="sibTrans" presStyleLbl="sibTrans2D1" presStyleIdx="0" presStyleCnt="6"/>
      <dgm:spPr/>
    </dgm:pt>
    <dgm:pt modelId="{A5135F2A-44A9-4BCB-B694-FFF2F2046901}" type="pres">
      <dgm:prSet presAssocID="{AAB1E665-F32A-41C4-8BFD-9276E68BF149}" presName="connectorText" presStyleLbl="sibTrans2D1" presStyleIdx="0" presStyleCnt="6"/>
      <dgm:spPr/>
    </dgm:pt>
    <dgm:pt modelId="{3473D717-27C9-4E0C-9D84-3DDC9F38BEB7}" type="pres">
      <dgm:prSet presAssocID="{0C2B9860-603D-442F-BD1B-44CAAE76E091}" presName="node" presStyleLbl="node1" presStyleIdx="1" presStyleCnt="7">
        <dgm:presLayoutVars>
          <dgm:bulletEnabled val="1"/>
        </dgm:presLayoutVars>
      </dgm:prSet>
      <dgm:spPr/>
    </dgm:pt>
    <dgm:pt modelId="{61C679A1-7FA3-49E8-BD85-146D26903E99}" type="pres">
      <dgm:prSet presAssocID="{E8E2F2E9-B30A-48A5-B51B-09359DD08FE8}" presName="sibTrans" presStyleLbl="sibTrans2D1" presStyleIdx="1" presStyleCnt="6"/>
      <dgm:spPr/>
    </dgm:pt>
    <dgm:pt modelId="{42B6ED68-D43C-4529-9882-BB067AEBA14B}" type="pres">
      <dgm:prSet presAssocID="{E8E2F2E9-B30A-48A5-B51B-09359DD08FE8}" presName="connectorText" presStyleLbl="sibTrans2D1" presStyleIdx="1" presStyleCnt="6"/>
      <dgm:spPr/>
    </dgm:pt>
    <dgm:pt modelId="{A9B541DD-8892-4F93-946E-EB0300D54095}" type="pres">
      <dgm:prSet presAssocID="{BA69BCF8-CB48-4FD6-A2AA-9DF05CA9F35B}" presName="node" presStyleLbl="node1" presStyleIdx="2" presStyleCnt="7">
        <dgm:presLayoutVars>
          <dgm:bulletEnabled val="1"/>
        </dgm:presLayoutVars>
      </dgm:prSet>
      <dgm:spPr/>
    </dgm:pt>
    <dgm:pt modelId="{0D0E8ABE-D01B-49B7-9BAA-F64C535F9633}" type="pres">
      <dgm:prSet presAssocID="{30D902C7-9243-48CF-BF44-395D59BFDE0D}" presName="sibTrans" presStyleLbl="sibTrans2D1" presStyleIdx="2" presStyleCnt="6"/>
      <dgm:spPr/>
    </dgm:pt>
    <dgm:pt modelId="{179E1E07-8D95-49F1-82E7-316CAFD1D3A2}" type="pres">
      <dgm:prSet presAssocID="{30D902C7-9243-48CF-BF44-395D59BFDE0D}" presName="connectorText" presStyleLbl="sibTrans2D1" presStyleIdx="2" presStyleCnt="6"/>
      <dgm:spPr/>
    </dgm:pt>
    <dgm:pt modelId="{B27EA9DE-D266-4A1D-8E98-F21162ADBD54}" type="pres">
      <dgm:prSet presAssocID="{847C8199-E421-462E-8EAE-317F443DF6FD}" presName="node" presStyleLbl="node1" presStyleIdx="3" presStyleCnt="7">
        <dgm:presLayoutVars>
          <dgm:bulletEnabled val="1"/>
        </dgm:presLayoutVars>
      </dgm:prSet>
      <dgm:spPr/>
    </dgm:pt>
    <dgm:pt modelId="{D6BF2B0D-98F9-4414-86E9-71A94CB52B35}" type="pres">
      <dgm:prSet presAssocID="{C24262C3-2D9B-41ED-A992-2AD44B8CFB5A}" presName="sibTrans" presStyleLbl="sibTrans2D1" presStyleIdx="3" presStyleCnt="6"/>
      <dgm:spPr/>
    </dgm:pt>
    <dgm:pt modelId="{01327DD9-4F01-4663-9F80-BF4810EBAF70}" type="pres">
      <dgm:prSet presAssocID="{C24262C3-2D9B-41ED-A992-2AD44B8CFB5A}" presName="connectorText" presStyleLbl="sibTrans2D1" presStyleIdx="3" presStyleCnt="6"/>
      <dgm:spPr/>
    </dgm:pt>
    <dgm:pt modelId="{EE08893C-9347-4B22-80A3-69D9D026F2BB}" type="pres">
      <dgm:prSet presAssocID="{5A1B8113-881A-4C0A-BC74-8ED8849AE122}" presName="node" presStyleLbl="node1" presStyleIdx="4" presStyleCnt="7">
        <dgm:presLayoutVars>
          <dgm:bulletEnabled val="1"/>
        </dgm:presLayoutVars>
      </dgm:prSet>
      <dgm:spPr/>
    </dgm:pt>
    <dgm:pt modelId="{AE51C0E5-A6F9-41FD-A109-D416D2FC4ABB}" type="pres">
      <dgm:prSet presAssocID="{265A88CD-1650-4BCD-B3BD-06C56251DFA8}" presName="sibTrans" presStyleLbl="sibTrans2D1" presStyleIdx="4" presStyleCnt="6"/>
      <dgm:spPr/>
    </dgm:pt>
    <dgm:pt modelId="{36A5B82F-5784-4159-8B98-47E549100E5B}" type="pres">
      <dgm:prSet presAssocID="{265A88CD-1650-4BCD-B3BD-06C56251DFA8}" presName="connectorText" presStyleLbl="sibTrans2D1" presStyleIdx="4" presStyleCnt="6"/>
      <dgm:spPr/>
    </dgm:pt>
    <dgm:pt modelId="{30EA1019-65F0-4E89-BE5D-4A93FDF495B1}" type="pres">
      <dgm:prSet presAssocID="{55A7B400-08FE-47AC-8685-8583B9C43B05}" presName="node" presStyleLbl="node1" presStyleIdx="5" presStyleCnt="7">
        <dgm:presLayoutVars>
          <dgm:bulletEnabled val="1"/>
        </dgm:presLayoutVars>
      </dgm:prSet>
      <dgm:spPr/>
    </dgm:pt>
    <dgm:pt modelId="{EF334878-9423-418D-B51C-3014861677F0}" type="pres">
      <dgm:prSet presAssocID="{A49CB2AC-2451-4BEB-AB64-34E99B44EC8B}" presName="sibTrans" presStyleLbl="sibTrans2D1" presStyleIdx="5" presStyleCnt="6"/>
      <dgm:spPr/>
    </dgm:pt>
    <dgm:pt modelId="{A6372FC7-A9AE-4EEB-8E10-75ADCAEE5FF0}" type="pres">
      <dgm:prSet presAssocID="{A49CB2AC-2451-4BEB-AB64-34E99B44EC8B}" presName="connectorText" presStyleLbl="sibTrans2D1" presStyleIdx="5" presStyleCnt="6"/>
      <dgm:spPr/>
    </dgm:pt>
    <dgm:pt modelId="{FFF2687B-9263-4AB9-87F3-34971C0AD21B}" type="pres">
      <dgm:prSet presAssocID="{EC9CDD61-D80D-40B0-A12A-619DDF8967C7}" presName="node" presStyleLbl="node1" presStyleIdx="6" presStyleCnt="7">
        <dgm:presLayoutVars>
          <dgm:bulletEnabled val="1"/>
        </dgm:presLayoutVars>
      </dgm:prSet>
      <dgm:spPr/>
    </dgm:pt>
  </dgm:ptLst>
  <dgm:cxnLst>
    <dgm:cxn modelId="{D8515713-03C4-4C45-808A-8CD54F22E4D4}" type="presOf" srcId="{AAB1E665-F32A-41C4-8BFD-9276E68BF149}" destId="{0CF7FA28-4467-4B9B-B738-AC33E8D88EF9}" srcOrd="0" destOrd="0" presId="urn:microsoft.com/office/officeart/2005/8/layout/process5"/>
    <dgm:cxn modelId="{32824E24-5355-4FD5-9085-9FC57236AA34}" srcId="{003129C5-F70B-411A-8786-8631584D7EE8}" destId="{55A7B400-08FE-47AC-8685-8583B9C43B05}" srcOrd="5" destOrd="0" parTransId="{496B6A98-78FC-4FA1-9DA0-E1941AF9B692}" sibTransId="{A49CB2AC-2451-4BEB-AB64-34E99B44EC8B}"/>
    <dgm:cxn modelId="{5826FB24-65C2-460A-A1D1-8E15193C584E}" type="presOf" srcId="{EC9CDD61-D80D-40B0-A12A-619DDF8967C7}" destId="{FFF2687B-9263-4AB9-87F3-34971C0AD21B}" srcOrd="0" destOrd="0" presId="urn:microsoft.com/office/officeart/2005/8/layout/process5"/>
    <dgm:cxn modelId="{4E7E162F-7896-4886-88F4-92E666EAD0F2}" type="presOf" srcId="{A49CB2AC-2451-4BEB-AB64-34E99B44EC8B}" destId="{EF334878-9423-418D-B51C-3014861677F0}" srcOrd="0" destOrd="0" presId="urn:microsoft.com/office/officeart/2005/8/layout/process5"/>
    <dgm:cxn modelId="{22059846-5E13-45C2-99F3-B2CAE6F33479}" type="presOf" srcId="{30D902C7-9243-48CF-BF44-395D59BFDE0D}" destId="{179E1E07-8D95-49F1-82E7-316CAFD1D3A2}" srcOrd="1" destOrd="0" presId="urn:microsoft.com/office/officeart/2005/8/layout/process5"/>
    <dgm:cxn modelId="{67D69F46-B216-478B-930B-1CD6D0ED36D6}" srcId="{003129C5-F70B-411A-8786-8631584D7EE8}" destId="{0C2B9860-603D-442F-BD1B-44CAAE76E091}" srcOrd="1" destOrd="0" parTransId="{5A1595A3-7A91-4D91-87CB-69E2711C3E8E}" sibTransId="{E8E2F2E9-B30A-48A5-B51B-09359DD08FE8}"/>
    <dgm:cxn modelId="{37E20255-32C6-4868-9DF4-A8EEF0E10ACB}" srcId="{003129C5-F70B-411A-8786-8631584D7EE8}" destId="{847C8199-E421-462E-8EAE-317F443DF6FD}" srcOrd="3" destOrd="0" parTransId="{64E19E37-A36A-433D-8CB9-EE1653A9CEB9}" sibTransId="{C24262C3-2D9B-41ED-A992-2AD44B8CFB5A}"/>
    <dgm:cxn modelId="{F5895E56-0F04-4497-A133-41A7DCDF6EFE}" type="presOf" srcId="{C24262C3-2D9B-41ED-A992-2AD44B8CFB5A}" destId="{D6BF2B0D-98F9-4414-86E9-71A94CB52B35}" srcOrd="0" destOrd="0" presId="urn:microsoft.com/office/officeart/2005/8/layout/process5"/>
    <dgm:cxn modelId="{E877055E-D5A5-4743-BAD4-8269166B1805}" type="presOf" srcId="{265A88CD-1650-4BCD-B3BD-06C56251DFA8}" destId="{36A5B82F-5784-4159-8B98-47E549100E5B}" srcOrd="1" destOrd="0" presId="urn:microsoft.com/office/officeart/2005/8/layout/process5"/>
    <dgm:cxn modelId="{52092C60-A87B-445C-A02C-BDE80CA11717}" srcId="{003129C5-F70B-411A-8786-8631584D7EE8}" destId="{EC9CDD61-D80D-40B0-A12A-619DDF8967C7}" srcOrd="6" destOrd="0" parTransId="{7B07AF71-050C-46AF-A175-0B8DF2B284F5}" sibTransId="{6AC40B8E-F048-4B5B-9B95-14B9C0E5A974}"/>
    <dgm:cxn modelId="{B3800F76-12BE-4AC6-A367-441E6A93D2E3}" srcId="{003129C5-F70B-411A-8786-8631584D7EE8}" destId="{BA69BCF8-CB48-4FD6-A2AA-9DF05CA9F35B}" srcOrd="2" destOrd="0" parTransId="{1F086E52-0116-468E-8D0F-627E5ADE3123}" sibTransId="{30D902C7-9243-48CF-BF44-395D59BFDE0D}"/>
    <dgm:cxn modelId="{78BA1F7B-AAE6-4F9F-801A-8511D0E8E70B}" type="presOf" srcId="{E8E2F2E9-B30A-48A5-B51B-09359DD08FE8}" destId="{42B6ED68-D43C-4529-9882-BB067AEBA14B}" srcOrd="1" destOrd="0" presId="urn:microsoft.com/office/officeart/2005/8/layout/process5"/>
    <dgm:cxn modelId="{A87D3F7D-C2CA-4CC1-A05E-F1AD8B532E29}" type="presOf" srcId="{265A88CD-1650-4BCD-B3BD-06C56251DFA8}" destId="{AE51C0E5-A6F9-41FD-A109-D416D2FC4ABB}" srcOrd="0" destOrd="0" presId="urn:microsoft.com/office/officeart/2005/8/layout/process5"/>
    <dgm:cxn modelId="{30F1C883-8D1F-4190-AE5B-DAA5C3719A69}" type="presOf" srcId="{30D902C7-9243-48CF-BF44-395D59BFDE0D}" destId="{0D0E8ABE-D01B-49B7-9BAA-F64C535F9633}" srcOrd="0" destOrd="0" presId="urn:microsoft.com/office/officeart/2005/8/layout/process5"/>
    <dgm:cxn modelId="{14220184-0EBA-4101-BD96-A6E436B23870}" type="presOf" srcId="{AAB1E665-F32A-41C4-8BFD-9276E68BF149}" destId="{A5135F2A-44A9-4BCB-B694-FFF2F2046901}" srcOrd="1" destOrd="0" presId="urn:microsoft.com/office/officeart/2005/8/layout/process5"/>
    <dgm:cxn modelId="{E7E8F388-8630-45B7-ACB8-DBD474BC3F60}" srcId="{003129C5-F70B-411A-8786-8631584D7EE8}" destId="{5A1B8113-881A-4C0A-BC74-8ED8849AE122}" srcOrd="4" destOrd="0" parTransId="{C1E6AF6A-1145-4610-B6C8-1F17A7D71B86}" sibTransId="{265A88CD-1650-4BCD-B3BD-06C56251DFA8}"/>
    <dgm:cxn modelId="{616D048A-5C19-4923-8464-7354B0BBA0F0}" type="presOf" srcId="{C24262C3-2D9B-41ED-A992-2AD44B8CFB5A}" destId="{01327DD9-4F01-4663-9F80-BF4810EBAF70}" srcOrd="1" destOrd="0" presId="urn:microsoft.com/office/officeart/2005/8/layout/process5"/>
    <dgm:cxn modelId="{A827C999-1B8A-438F-BA14-8F82D9F6E71A}" type="presOf" srcId="{003129C5-F70B-411A-8786-8631584D7EE8}" destId="{283A5242-BA7C-45C0-96F8-263497354133}" srcOrd="0" destOrd="0" presId="urn:microsoft.com/office/officeart/2005/8/layout/process5"/>
    <dgm:cxn modelId="{6C2395A8-F282-4400-AB9D-54E3545B91B4}" type="presOf" srcId="{5A1B8113-881A-4C0A-BC74-8ED8849AE122}" destId="{EE08893C-9347-4B22-80A3-69D9D026F2BB}" srcOrd="0" destOrd="0" presId="urn:microsoft.com/office/officeart/2005/8/layout/process5"/>
    <dgm:cxn modelId="{00E21DAE-6132-4D9A-B0D2-9AF2DB9972C7}" type="presOf" srcId="{7A9ACA36-36D0-4CEF-A278-12A7E8B900F1}" destId="{87EB233A-2F59-4D86-83E5-17B5F1A495CE}" srcOrd="0" destOrd="0" presId="urn:microsoft.com/office/officeart/2005/8/layout/process5"/>
    <dgm:cxn modelId="{5609D4AF-B1A3-4829-829D-FF60C554A5D5}" type="presOf" srcId="{0C2B9860-603D-442F-BD1B-44CAAE76E091}" destId="{3473D717-27C9-4E0C-9D84-3DDC9F38BEB7}" srcOrd="0" destOrd="0" presId="urn:microsoft.com/office/officeart/2005/8/layout/process5"/>
    <dgm:cxn modelId="{37728BBD-192B-424D-BD89-50FBFBF5B9E4}" type="presOf" srcId="{55A7B400-08FE-47AC-8685-8583B9C43B05}" destId="{30EA1019-65F0-4E89-BE5D-4A93FDF495B1}" srcOrd="0" destOrd="0" presId="urn:microsoft.com/office/officeart/2005/8/layout/process5"/>
    <dgm:cxn modelId="{4FB505CD-8705-428E-9BF8-3599569684BD}" type="presOf" srcId="{BA69BCF8-CB48-4FD6-A2AA-9DF05CA9F35B}" destId="{A9B541DD-8892-4F93-946E-EB0300D54095}" srcOrd="0" destOrd="0" presId="urn:microsoft.com/office/officeart/2005/8/layout/process5"/>
    <dgm:cxn modelId="{5C11FFE8-D39A-4734-BEB9-9327181A5BF4}" srcId="{003129C5-F70B-411A-8786-8631584D7EE8}" destId="{7A9ACA36-36D0-4CEF-A278-12A7E8B900F1}" srcOrd="0" destOrd="0" parTransId="{CE6BD69D-98CD-47B2-8E2C-BC5FB578EEE6}" sibTransId="{AAB1E665-F32A-41C4-8BFD-9276E68BF149}"/>
    <dgm:cxn modelId="{5B611EEA-DA33-488E-BE89-E4E563D148C5}" type="presOf" srcId="{E8E2F2E9-B30A-48A5-B51B-09359DD08FE8}" destId="{61C679A1-7FA3-49E8-BD85-146D26903E99}" srcOrd="0" destOrd="0" presId="urn:microsoft.com/office/officeart/2005/8/layout/process5"/>
    <dgm:cxn modelId="{48C8C7EC-2261-4081-A615-C5CADF1D0202}" type="presOf" srcId="{A49CB2AC-2451-4BEB-AB64-34E99B44EC8B}" destId="{A6372FC7-A9AE-4EEB-8E10-75ADCAEE5FF0}" srcOrd="1" destOrd="0" presId="urn:microsoft.com/office/officeart/2005/8/layout/process5"/>
    <dgm:cxn modelId="{4DF3E8FD-5A25-485A-8CFE-576749EE83B8}" type="presOf" srcId="{847C8199-E421-462E-8EAE-317F443DF6FD}" destId="{B27EA9DE-D266-4A1D-8E98-F21162ADBD54}" srcOrd="0" destOrd="0" presId="urn:microsoft.com/office/officeart/2005/8/layout/process5"/>
    <dgm:cxn modelId="{7D33F3AA-231D-4552-BBDF-68ED9FDE66B9}" type="presParOf" srcId="{283A5242-BA7C-45C0-96F8-263497354133}" destId="{87EB233A-2F59-4D86-83E5-17B5F1A495CE}" srcOrd="0" destOrd="0" presId="urn:microsoft.com/office/officeart/2005/8/layout/process5"/>
    <dgm:cxn modelId="{F9AC7538-01A6-4083-B506-D0B11808D2F7}" type="presParOf" srcId="{283A5242-BA7C-45C0-96F8-263497354133}" destId="{0CF7FA28-4467-4B9B-B738-AC33E8D88EF9}" srcOrd="1" destOrd="0" presId="urn:microsoft.com/office/officeart/2005/8/layout/process5"/>
    <dgm:cxn modelId="{F82AC1F2-25C0-429C-AAA3-25F4714DB10D}" type="presParOf" srcId="{0CF7FA28-4467-4B9B-B738-AC33E8D88EF9}" destId="{A5135F2A-44A9-4BCB-B694-FFF2F2046901}" srcOrd="0" destOrd="0" presId="urn:microsoft.com/office/officeart/2005/8/layout/process5"/>
    <dgm:cxn modelId="{EF48648C-7301-4DDF-844E-D356C33F12A7}" type="presParOf" srcId="{283A5242-BA7C-45C0-96F8-263497354133}" destId="{3473D717-27C9-4E0C-9D84-3DDC9F38BEB7}" srcOrd="2" destOrd="0" presId="urn:microsoft.com/office/officeart/2005/8/layout/process5"/>
    <dgm:cxn modelId="{7C6DFE97-2F36-4328-813B-9548EC923A25}" type="presParOf" srcId="{283A5242-BA7C-45C0-96F8-263497354133}" destId="{61C679A1-7FA3-49E8-BD85-146D26903E99}" srcOrd="3" destOrd="0" presId="urn:microsoft.com/office/officeart/2005/8/layout/process5"/>
    <dgm:cxn modelId="{9434ED61-A5EB-45AB-9BEE-A2598813E7C8}" type="presParOf" srcId="{61C679A1-7FA3-49E8-BD85-146D26903E99}" destId="{42B6ED68-D43C-4529-9882-BB067AEBA14B}" srcOrd="0" destOrd="0" presId="urn:microsoft.com/office/officeart/2005/8/layout/process5"/>
    <dgm:cxn modelId="{240E1755-40BE-4364-81B3-2CC08A1CA9D2}" type="presParOf" srcId="{283A5242-BA7C-45C0-96F8-263497354133}" destId="{A9B541DD-8892-4F93-946E-EB0300D54095}" srcOrd="4" destOrd="0" presId="urn:microsoft.com/office/officeart/2005/8/layout/process5"/>
    <dgm:cxn modelId="{0A186FFF-40E4-4E3B-8A04-039A5C7FA90B}" type="presParOf" srcId="{283A5242-BA7C-45C0-96F8-263497354133}" destId="{0D0E8ABE-D01B-49B7-9BAA-F64C535F9633}" srcOrd="5" destOrd="0" presId="urn:microsoft.com/office/officeart/2005/8/layout/process5"/>
    <dgm:cxn modelId="{3052560C-389C-4175-BE09-A5E86BADA4CD}" type="presParOf" srcId="{0D0E8ABE-D01B-49B7-9BAA-F64C535F9633}" destId="{179E1E07-8D95-49F1-82E7-316CAFD1D3A2}" srcOrd="0" destOrd="0" presId="urn:microsoft.com/office/officeart/2005/8/layout/process5"/>
    <dgm:cxn modelId="{F268D920-FF35-424F-8FCD-241FCD27C560}" type="presParOf" srcId="{283A5242-BA7C-45C0-96F8-263497354133}" destId="{B27EA9DE-D266-4A1D-8E98-F21162ADBD54}" srcOrd="6" destOrd="0" presId="urn:microsoft.com/office/officeart/2005/8/layout/process5"/>
    <dgm:cxn modelId="{47DE2F78-DC69-49A5-AD00-593578E074EC}" type="presParOf" srcId="{283A5242-BA7C-45C0-96F8-263497354133}" destId="{D6BF2B0D-98F9-4414-86E9-71A94CB52B35}" srcOrd="7" destOrd="0" presId="urn:microsoft.com/office/officeart/2005/8/layout/process5"/>
    <dgm:cxn modelId="{B5C51AD5-3F92-43E1-8E01-2AA48132C402}" type="presParOf" srcId="{D6BF2B0D-98F9-4414-86E9-71A94CB52B35}" destId="{01327DD9-4F01-4663-9F80-BF4810EBAF70}" srcOrd="0" destOrd="0" presId="urn:microsoft.com/office/officeart/2005/8/layout/process5"/>
    <dgm:cxn modelId="{AFFD5C5F-70E1-4244-BC71-7AF63E22193D}" type="presParOf" srcId="{283A5242-BA7C-45C0-96F8-263497354133}" destId="{EE08893C-9347-4B22-80A3-69D9D026F2BB}" srcOrd="8" destOrd="0" presId="urn:microsoft.com/office/officeart/2005/8/layout/process5"/>
    <dgm:cxn modelId="{BC4ADFD8-4499-4A07-AE03-07956F97DBD3}" type="presParOf" srcId="{283A5242-BA7C-45C0-96F8-263497354133}" destId="{AE51C0E5-A6F9-41FD-A109-D416D2FC4ABB}" srcOrd="9" destOrd="0" presId="urn:microsoft.com/office/officeart/2005/8/layout/process5"/>
    <dgm:cxn modelId="{076EE452-12C0-4979-8EA1-96D2471B4CF6}" type="presParOf" srcId="{AE51C0E5-A6F9-41FD-A109-D416D2FC4ABB}" destId="{36A5B82F-5784-4159-8B98-47E549100E5B}" srcOrd="0" destOrd="0" presId="urn:microsoft.com/office/officeart/2005/8/layout/process5"/>
    <dgm:cxn modelId="{FE0B5209-4A02-48F2-BDD7-0E0925135D6F}" type="presParOf" srcId="{283A5242-BA7C-45C0-96F8-263497354133}" destId="{30EA1019-65F0-4E89-BE5D-4A93FDF495B1}" srcOrd="10" destOrd="0" presId="urn:microsoft.com/office/officeart/2005/8/layout/process5"/>
    <dgm:cxn modelId="{48D89AFB-8B68-4513-891C-1205DF6B689E}" type="presParOf" srcId="{283A5242-BA7C-45C0-96F8-263497354133}" destId="{EF334878-9423-418D-B51C-3014861677F0}" srcOrd="11" destOrd="0" presId="urn:microsoft.com/office/officeart/2005/8/layout/process5"/>
    <dgm:cxn modelId="{8C7D3144-1B61-4876-B538-850C52984C34}" type="presParOf" srcId="{EF334878-9423-418D-B51C-3014861677F0}" destId="{A6372FC7-A9AE-4EEB-8E10-75ADCAEE5FF0}" srcOrd="0" destOrd="0" presId="urn:microsoft.com/office/officeart/2005/8/layout/process5"/>
    <dgm:cxn modelId="{B427611D-CF10-422D-BC8A-AF95DC2A282A}" type="presParOf" srcId="{283A5242-BA7C-45C0-96F8-263497354133}" destId="{FFF2687B-9263-4AB9-87F3-34971C0AD21B}" srcOrd="12" destOrd="0" presId="urn:microsoft.com/office/officeart/2005/8/layout/process5"/>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2_1" csCatId="accent2" phldr="1"/>
      <dgm:spPr/>
      <dgm:t>
        <a:bodyPr/>
        <a:lstStyle/>
        <a:p>
          <a:endParaRPr lang="en-US"/>
        </a:p>
      </dgm:t>
    </dgm:pt>
    <dgm:pt modelId="{9E4F5C24-BD2F-43BF-AF14-016FA08423D3}">
      <dgm:prSet phldrT="[Text]"/>
      <dgm:spPr/>
      <dgm:t>
        <a:bodyPr/>
        <a:lstStyle/>
        <a:p>
          <a:r>
            <a:rPr lang="en-US" b="1"/>
            <a:t>CAP</a:t>
          </a:r>
          <a:endParaRPr lang="en-US" b="1" dirty="0"/>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dgm:t>
        <a:bodyPr/>
        <a:lstStyle/>
        <a:p>
          <a:r>
            <a:rPr lang="en-US" sz="3600" b="1" i="1" u="sng"/>
            <a:t>C</a:t>
          </a:r>
          <a:r>
            <a:rPr lang="en-US" sz="2400"/>
            <a:t>ommon</a:t>
          </a:r>
          <a:endParaRPr lang="en-US" sz="2400" dirty="0"/>
        </a:p>
      </dgm:t>
    </dgm:pt>
    <dgm:pt modelId="{C092546D-31D9-4905-AFA1-164B2F8CC641}" type="parTrans" cxnId="{F5078289-3332-455F-9C3B-37F1A65B9FCA}">
      <dgm:prSet/>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dgm:t>
        <a:bodyPr/>
        <a:lstStyle/>
        <a:p>
          <a:r>
            <a:rPr lang="en-US" sz="3600" b="1" i="1" u="sng"/>
            <a:t>A</a:t>
          </a:r>
          <a:r>
            <a:rPr lang="en-US" sz="2400"/>
            <a:t>pproach</a:t>
          </a:r>
          <a:endParaRPr lang="en-US" sz="2400" dirty="0"/>
        </a:p>
      </dgm:t>
    </dgm:pt>
    <dgm:pt modelId="{8B575A7B-86CE-4322-A31C-C6B0B2528668}" type="parTrans" cxnId="{141D61D6-F98F-426D-9834-E4A8656CDE36}">
      <dgm:prSet/>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dgm:t>
        <a:bodyPr/>
        <a:lstStyle/>
        <a:p>
          <a:r>
            <a:rPr lang="en-US" sz="3600" b="1" i="1" u="sng"/>
            <a:t>P</a:t>
          </a:r>
          <a:r>
            <a:rPr lang="en-US" sz="2400"/>
            <a:t>ath</a:t>
          </a:r>
          <a:endParaRPr lang="en-US" sz="2400" dirty="0"/>
        </a:p>
      </dgm:t>
    </dgm:pt>
    <dgm:pt modelId="{CF3504D8-FE6C-4862-B719-1260FBB410A6}" type="parTrans" cxnId="{695F2F2A-95F1-4986-9538-7A0F6551E1F0}">
      <dgm:prSet/>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custRadScaleRad="99828" custRadScaleInc="5920">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US"/>
        </a:p>
      </dgm:t>
    </dgm:pt>
    <dgm:pt modelId="{BDC124D6-DB41-410B-97FF-C0C574A534BD}">
      <dgm:prSet phldrT="[Text]" custT="1"/>
      <dgm:spPr/>
      <dgm:t>
        <a:bodyPr/>
        <a:lstStyle/>
        <a:p>
          <a:r>
            <a:rPr lang="en-US" sz="2400"/>
            <a:t>PACE Section 17</a:t>
          </a:r>
          <a:endParaRPr lang="en-US" sz="2400" dirty="0"/>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dgm:t>
        <a:bodyPr/>
        <a:lstStyle/>
        <a:p>
          <a:r>
            <a:rPr lang="en-US" sz="2000" dirty="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dgm:t>
        <a:bodyPr/>
        <a:lstStyle/>
        <a:p>
          <a:r>
            <a:rPr lang="en-US" sz="2400"/>
            <a:t>PACE Section 32</a:t>
          </a:r>
          <a:endParaRPr lang="en-US" sz="2400" dirty="0"/>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dgm:t>
        <a:bodyPr/>
        <a:lstStyle/>
        <a:p>
          <a:r>
            <a:rPr lang="en-US" sz="2000" dirty="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dgm:t>
        <a:bodyPr/>
        <a:lstStyle/>
        <a:p>
          <a:r>
            <a:rPr lang="en-US" sz="2400"/>
            <a:t>PACE Section 18</a:t>
          </a:r>
          <a:endParaRPr lang="en-US" sz="2400" dirty="0"/>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dgm:t>
        <a:bodyPr/>
        <a:lstStyle/>
        <a:p>
          <a:r>
            <a:rPr lang="en-US" sz="2000" dirty="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EC73F7E-8E5C-47F9-8FAC-A2FC4B07B42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US"/>
        </a:p>
      </dgm:t>
    </dgm:pt>
    <dgm:pt modelId="{074CB752-9A59-459F-A4AB-4A02D37B8317}">
      <dgm:prSet phldrT="[Text]" custT="1"/>
      <dgm:spPr/>
      <dgm:t>
        <a:bodyPr/>
        <a:lstStyle/>
        <a:p>
          <a:r>
            <a:rPr lang="en-US" sz="2000"/>
            <a:t>A Constable who is lawfully on any premises may seize anything which is:</a:t>
          </a:r>
          <a:endParaRPr lang="en-US" sz="2000" dirty="0"/>
        </a:p>
      </dgm:t>
    </dgm:pt>
    <dgm:pt modelId="{0211408E-AEED-4E77-A151-7A7D569B5731}" type="parTrans" cxnId="{457088C8-7B5A-447E-BE65-0F077AA13A07}">
      <dgm:prSet/>
      <dgm:spPr/>
      <dgm:t>
        <a:bodyPr/>
        <a:lstStyle/>
        <a:p>
          <a:endParaRPr lang="en-US"/>
        </a:p>
      </dgm:t>
    </dgm:pt>
    <dgm:pt modelId="{662E7140-DA35-4BA0-9813-B510E05BF1F4}" type="sibTrans" cxnId="{457088C8-7B5A-447E-BE65-0F077AA13A07}">
      <dgm:prSet/>
      <dgm:spPr/>
      <dgm:t>
        <a:bodyPr/>
        <a:lstStyle/>
        <a:p>
          <a:endParaRPr lang="en-US"/>
        </a:p>
      </dgm:t>
    </dgm:pt>
    <dgm:pt modelId="{2C5C3903-0A81-4AFB-B064-138902818DCE}">
      <dgm:prSet phldrT="[Text]" custT="1"/>
      <dgm:spPr/>
      <dgm:t>
        <a:bodyPr/>
        <a:lstStyle/>
        <a:p>
          <a:r>
            <a:rPr lang="en-US" sz="2000"/>
            <a:t>Covered by a warrant</a:t>
          </a:r>
          <a:endParaRPr lang="en-US" sz="2000" dirty="0"/>
        </a:p>
      </dgm:t>
    </dgm:pt>
    <dgm:pt modelId="{958C0020-CE8C-4838-989B-F2E297DAD348}" type="parTrans" cxnId="{DDADD147-A74E-425E-B79D-C4E5675D3334}">
      <dgm:prSet/>
      <dgm:spPr/>
      <dgm:t>
        <a:bodyPr/>
        <a:lstStyle/>
        <a:p>
          <a:endParaRPr lang="en-US"/>
        </a:p>
      </dgm:t>
    </dgm:pt>
    <dgm:pt modelId="{4E15546E-1D1F-4000-AE45-D6DFB86DC0EE}" type="sibTrans" cxnId="{DDADD147-A74E-425E-B79D-C4E5675D3334}">
      <dgm:prSet/>
      <dgm:spPr/>
      <dgm:t>
        <a:bodyPr/>
        <a:lstStyle/>
        <a:p>
          <a:endParaRPr lang="en-US"/>
        </a:p>
      </dgm:t>
    </dgm:pt>
    <dgm:pt modelId="{599FA982-0CA5-4D5A-93A9-EF9F4089AEEA}">
      <dgm:prSet phldrT="[Text]" custT="1"/>
      <dgm:spPr/>
      <dgm:t>
        <a:bodyPr/>
        <a:lstStyle/>
        <a:p>
          <a:r>
            <a:rPr lang="en-US" sz="2000" dirty="0"/>
            <a:t>Anything they have reasonable grounds for believing is evidence of an offence</a:t>
          </a:r>
        </a:p>
      </dgm:t>
    </dgm:pt>
    <dgm:pt modelId="{4CF34EDC-9930-4726-96C0-BE9BA0491CA2}" type="parTrans" cxnId="{04CAF727-0303-4A07-A58E-3FE21275CB5A}">
      <dgm:prSet/>
      <dgm:spPr/>
      <dgm:t>
        <a:bodyPr/>
        <a:lstStyle/>
        <a:p>
          <a:endParaRPr lang="en-US"/>
        </a:p>
      </dgm:t>
    </dgm:pt>
    <dgm:pt modelId="{3012BD27-7D26-4303-9955-727DF3631BCF}" type="sibTrans" cxnId="{04CAF727-0303-4A07-A58E-3FE21275CB5A}">
      <dgm:prSet/>
      <dgm:spPr/>
      <dgm:t>
        <a:bodyPr/>
        <a:lstStyle/>
        <a:p>
          <a:endParaRPr lang="en-US"/>
        </a:p>
      </dgm:t>
    </dgm:pt>
    <dgm:pt modelId="{5F0F58B2-F71C-4116-8313-E51C8094FC03}">
      <dgm:prSet phldrT="[Text]" custT="1"/>
      <dgm:spPr/>
      <dgm:t>
        <a:bodyPr/>
        <a:lstStyle/>
        <a:p>
          <a:r>
            <a:rPr lang="en-US" sz="2000"/>
            <a:t>Anything that has been obtained in consequence of the commission of an offence</a:t>
          </a:r>
          <a:endParaRPr lang="en-US" sz="2000" dirty="0"/>
        </a:p>
      </dgm:t>
    </dgm:pt>
    <dgm:pt modelId="{ACC483F2-3A07-4271-BF39-158B8185AF12}" type="parTrans" cxnId="{32527A69-E5C0-4EF8-92AF-DE4725A4F0F4}">
      <dgm:prSet/>
      <dgm:spPr/>
      <dgm:t>
        <a:bodyPr/>
        <a:lstStyle/>
        <a:p>
          <a:endParaRPr lang="en-US"/>
        </a:p>
      </dgm:t>
    </dgm:pt>
    <dgm:pt modelId="{91213BF9-9E52-4AA7-AECD-8BF89BFB02CF}" type="sibTrans" cxnId="{32527A69-E5C0-4EF8-92AF-DE4725A4F0F4}">
      <dgm:prSet/>
      <dgm:spPr/>
      <dgm:t>
        <a:bodyPr/>
        <a:lstStyle/>
        <a:p>
          <a:endParaRPr lang="en-US"/>
        </a:p>
      </dgm:t>
    </dgm:pt>
    <dgm:pt modelId="{F9E395D9-72A5-4D27-A751-8D7F8700A74E}" type="pres">
      <dgm:prSet presAssocID="{1EC73F7E-8E5C-47F9-8FAC-A2FC4B07B423}" presName="diagram" presStyleCnt="0">
        <dgm:presLayoutVars>
          <dgm:dir/>
          <dgm:resizeHandles val="exact"/>
        </dgm:presLayoutVars>
      </dgm:prSet>
      <dgm:spPr/>
    </dgm:pt>
    <dgm:pt modelId="{0E5F7830-2A90-4717-A921-7C63A9620590}" type="pres">
      <dgm:prSet presAssocID="{074CB752-9A59-459F-A4AB-4A02D37B8317}" presName="node" presStyleLbl="node1" presStyleIdx="0" presStyleCnt="4">
        <dgm:presLayoutVars>
          <dgm:bulletEnabled val="1"/>
        </dgm:presLayoutVars>
      </dgm:prSet>
      <dgm:spPr/>
    </dgm:pt>
    <dgm:pt modelId="{C07E445E-5EB1-4737-9A37-3C1BB3676A4A}" type="pres">
      <dgm:prSet presAssocID="{662E7140-DA35-4BA0-9813-B510E05BF1F4}" presName="sibTrans" presStyleLbl="sibTrans2D1" presStyleIdx="0" presStyleCnt="3"/>
      <dgm:spPr/>
    </dgm:pt>
    <dgm:pt modelId="{EB13A88F-0937-4A3E-A5B3-DD26BD257166}" type="pres">
      <dgm:prSet presAssocID="{662E7140-DA35-4BA0-9813-B510E05BF1F4}" presName="connectorText" presStyleLbl="sibTrans2D1" presStyleIdx="0" presStyleCnt="3"/>
      <dgm:spPr/>
    </dgm:pt>
    <dgm:pt modelId="{C323610D-70FA-43A1-8205-5F79C8096E0F}" type="pres">
      <dgm:prSet presAssocID="{2C5C3903-0A81-4AFB-B064-138902818DCE}" presName="node" presStyleLbl="node1" presStyleIdx="1" presStyleCnt="4">
        <dgm:presLayoutVars>
          <dgm:bulletEnabled val="1"/>
        </dgm:presLayoutVars>
      </dgm:prSet>
      <dgm:spPr/>
    </dgm:pt>
    <dgm:pt modelId="{3E0E8940-7A07-4AAC-92FE-959235BB251B}" type="pres">
      <dgm:prSet presAssocID="{4E15546E-1D1F-4000-AE45-D6DFB86DC0EE}" presName="sibTrans" presStyleLbl="sibTrans2D1" presStyleIdx="1" presStyleCnt="3"/>
      <dgm:spPr/>
    </dgm:pt>
    <dgm:pt modelId="{072FEF5B-2848-412E-BD28-89709BB1FCB0}" type="pres">
      <dgm:prSet presAssocID="{4E15546E-1D1F-4000-AE45-D6DFB86DC0EE}" presName="connectorText" presStyleLbl="sibTrans2D1" presStyleIdx="1" presStyleCnt="3"/>
      <dgm:spPr/>
    </dgm:pt>
    <dgm:pt modelId="{BAE1E8C5-C8E2-4803-BEC7-A40EBBDE1A8C}" type="pres">
      <dgm:prSet presAssocID="{599FA982-0CA5-4D5A-93A9-EF9F4089AEEA}" presName="node" presStyleLbl="node1" presStyleIdx="2" presStyleCnt="4">
        <dgm:presLayoutVars>
          <dgm:bulletEnabled val="1"/>
        </dgm:presLayoutVars>
      </dgm:prSet>
      <dgm:spPr/>
    </dgm:pt>
    <dgm:pt modelId="{9CA685C1-AAAE-4AD3-A58E-20D15AFB2EF4}" type="pres">
      <dgm:prSet presAssocID="{3012BD27-7D26-4303-9955-727DF3631BCF}" presName="sibTrans" presStyleLbl="sibTrans2D1" presStyleIdx="2" presStyleCnt="3"/>
      <dgm:spPr/>
    </dgm:pt>
    <dgm:pt modelId="{D9842834-DC45-44F8-B5A0-5C538500B640}" type="pres">
      <dgm:prSet presAssocID="{3012BD27-7D26-4303-9955-727DF3631BCF}" presName="connectorText" presStyleLbl="sibTrans2D1" presStyleIdx="2" presStyleCnt="3"/>
      <dgm:spPr/>
    </dgm:pt>
    <dgm:pt modelId="{B382C747-BFDC-4966-853E-3DE2E22EEA86}" type="pres">
      <dgm:prSet presAssocID="{5F0F58B2-F71C-4116-8313-E51C8094FC03}" presName="node" presStyleLbl="node1" presStyleIdx="3" presStyleCnt="4">
        <dgm:presLayoutVars>
          <dgm:bulletEnabled val="1"/>
        </dgm:presLayoutVars>
      </dgm:prSet>
      <dgm:spPr/>
    </dgm:pt>
  </dgm:ptLst>
  <dgm:cxnLst>
    <dgm:cxn modelId="{0EA02822-09CD-41F9-BB1F-FF15F49B4ABE}" type="presOf" srcId="{599FA982-0CA5-4D5A-93A9-EF9F4089AEEA}" destId="{BAE1E8C5-C8E2-4803-BEC7-A40EBBDE1A8C}" srcOrd="0" destOrd="0" presId="urn:microsoft.com/office/officeart/2005/8/layout/process5"/>
    <dgm:cxn modelId="{04CAF727-0303-4A07-A58E-3FE21275CB5A}" srcId="{1EC73F7E-8E5C-47F9-8FAC-A2FC4B07B423}" destId="{599FA982-0CA5-4D5A-93A9-EF9F4089AEEA}" srcOrd="2" destOrd="0" parTransId="{4CF34EDC-9930-4726-96C0-BE9BA0491CA2}" sibTransId="{3012BD27-7D26-4303-9955-727DF3631BCF}"/>
    <dgm:cxn modelId="{9FC7BA2C-90FC-42CC-8FAF-A9C11D6C6513}" type="presOf" srcId="{4E15546E-1D1F-4000-AE45-D6DFB86DC0EE}" destId="{3E0E8940-7A07-4AAC-92FE-959235BB251B}" srcOrd="0" destOrd="0" presId="urn:microsoft.com/office/officeart/2005/8/layout/process5"/>
    <dgm:cxn modelId="{DDADD147-A74E-425E-B79D-C4E5675D3334}" srcId="{1EC73F7E-8E5C-47F9-8FAC-A2FC4B07B423}" destId="{2C5C3903-0A81-4AFB-B064-138902818DCE}" srcOrd="1" destOrd="0" parTransId="{958C0020-CE8C-4838-989B-F2E297DAD348}" sibTransId="{4E15546E-1D1F-4000-AE45-D6DFB86DC0EE}"/>
    <dgm:cxn modelId="{F729BD4A-3762-4A30-B393-B5AF2180EE20}" type="presOf" srcId="{4E15546E-1D1F-4000-AE45-D6DFB86DC0EE}" destId="{072FEF5B-2848-412E-BD28-89709BB1FCB0}" srcOrd="1" destOrd="0" presId="urn:microsoft.com/office/officeart/2005/8/layout/process5"/>
    <dgm:cxn modelId="{FC569058-3F66-44EF-898A-5D7B4BD97C83}" type="presOf" srcId="{5F0F58B2-F71C-4116-8313-E51C8094FC03}" destId="{B382C747-BFDC-4966-853E-3DE2E22EEA86}" srcOrd="0" destOrd="0" presId="urn:microsoft.com/office/officeart/2005/8/layout/process5"/>
    <dgm:cxn modelId="{32527A69-E5C0-4EF8-92AF-DE4725A4F0F4}" srcId="{1EC73F7E-8E5C-47F9-8FAC-A2FC4B07B423}" destId="{5F0F58B2-F71C-4116-8313-E51C8094FC03}" srcOrd="3" destOrd="0" parTransId="{ACC483F2-3A07-4271-BF39-158B8185AF12}" sibTransId="{91213BF9-9E52-4AA7-AECD-8BF89BFB02CF}"/>
    <dgm:cxn modelId="{A869367A-99A4-41FE-89A7-A2DAF38B58D8}" type="presOf" srcId="{2C5C3903-0A81-4AFB-B064-138902818DCE}" destId="{C323610D-70FA-43A1-8205-5F79C8096E0F}" srcOrd="0" destOrd="0" presId="urn:microsoft.com/office/officeart/2005/8/layout/process5"/>
    <dgm:cxn modelId="{2E07BC93-0F08-4E94-842B-D30CBF8F0E35}" type="presOf" srcId="{662E7140-DA35-4BA0-9813-B510E05BF1F4}" destId="{C07E445E-5EB1-4737-9A37-3C1BB3676A4A}" srcOrd="0" destOrd="0" presId="urn:microsoft.com/office/officeart/2005/8/layout/process5"/>
    <dgm:cxn modelId="{95BFF19D-E597-4D37-AF37-2DD9A4C27255}" type="presOf" srcId="{1EC73F7E-8E5C-47F9-8FAC-A2FC4B07B423}" destId="{F9E395D9-72A5-4D27-A751-8D7F8700A74E}" srcOrd="0" destOrd="0" presId="urn:microsoft.com/office/officeart/2005/8/layout/process5"/>
    <dgm:cxn modelId="{03E3A8BB-3DE7-4DF8-919D-CDB2472C7906}" type="presOf" srcId="{662E7140-DA35-4BA0-9813-B510E05BF1F4}" destId="{EB13A88F-0937-4A3E-A5B3-DD26BD257166}" srcOrd="1" destOrd="0" presId="urn:microsoft.com/office/officeart/2005/8/layout/process5"/>
    <dgm:cxn modelId="{457088C8-7B5A-447E-BE65-0F077AA13A07}" srcId="{1EC73F7E-8E5C-47F9-8FAC-A2FC4B07B423}" destId="{074CB752-9A59-459F-A4AB-4A02D37B8317}" srcOrd="0" destOrd="0" parTransId="{0211408E-AEED-4E77-A151-7A7D569B5731}" sibTransId="{662E7140-DA35-4BA0-9813-B510E05BF1F4}"/>
    <dgm:cxn modelId="{CAB85CC9-CF2E-463D-9464-16C5FD9DB5D7}" type="presOf" srcId="{3012BD27-7D26-4303-9955-727DF3631BCF}" destId="{D9842834-DC45-44F8-B5A0-5C538500B640}" srcOrd="1" destOrd="0" presId="urn:microsoft.com/office/officeart/2005/8/layout/process5"/>
    <dgm:cxn modelId="{3A44B7D6-AE2A-4DAF-861B-48389351265C}" type="presOf" srcId="{074CB752-9A59-459F-A4AB-4A02D37B8317}" destId="{0E5F7830-2A90-4717-A921-7C63A9620590}" srcOrd="0" destOrd="0" presId="urn:microsoft.com/office/officeart/2005/8/layout/process5"/>
    <dgm:cxn modelId="{01F239F3-AB8F-48F8-A4CE-8A64FAD2FAA1}" type="presOf" srcId="{3012BD27-7D26-4303-9955-727DF3631BCF}" destId="{9CA685C1-AAAE-4AD3-A58E-20D15AFB2EF4}" srcOrd="0" destOrd="0" presId="urn:microsoft.com/office/officeart/2005/8/layout/process5"/>
    <dgm:cxn modelId="{03305AAA-37E3-4F5D-8006-968B28118DA0}" type="presParOf" srcId="{F9E395D9-72A5-4D27-A751-8D7F8700A74E}" destId="{0E5F7830-2A90-4717-A921-7C63A9620590}" srcOrd="0" destOrd="0" presId="urn:microsoft.com/office/officeart/2005/8/layout/process5"/>
    <dgm:cxn modelId="{B8A34C53-81F7-4869-9F35-D975B28E3AF5}" type="presParOf" srcId="{F9E395D9-72A5-4D27-A751-8D7F8700A74E}" destId="{C07E445E-5EB1-4737-9A37-3C1BB3676A4A}" srcOrd="1" destOrd="0" presId="urn:microsoft.com/office/officeart/2005/8/layout/process5"/>
    <dgm:cxn modelId="{F731DFA1-D8D5-4F27-8F39-3384C00940DF}" type="presParOf" srcId="{C07E445E-5EB1-4737-9A37-3C1BB3676A4A}" destId="{EB13A88F-0937-4A3E-A5B3-DD26BD257166}" srcOrd="0" destOrd="0" presId="urn:microsoft.com/office/officeart/2005/8/layout/process5"/>
    <dgm:cxn modelId="{2A108C74-1868-4EEB-9C4D-A342955BFD51}" type="presParOf" srcId="{F9E395D9-72A5-4D27-A751-8D7F8700A74E}" destId="{C323610D-70FA-43A1-8205-5F79C8096E0F}" srcOrd="2" destOrd="0" presId="urn:microsoft.com/office/officeart/2005/8/layout/process5"/>
    <dgm:cxn modelId="{59DD5CEA-2E20-4182-9632-809360FC67D1}" type="presParOf" srcId="{F9E395D9-72A5-4D27-A751-8D7F8700A74E}" destId="{3E0E8940-7A07-4AAC-92FE-959235BB251B}" srcOrd="3" destOrd="0" presId="urn:microsoft.com/office/officeart/2005/8/layout/process5"/>
    <dgm:cxn modelId="{CFCA094F-32A6-44E9-9B23-B74D7E5F2D3E}" type="presParOf" srcId="{3E0E8940-7A07-4AAC-92FE-959235BB251B}" destId="{072FEF5B-2848-412E-BD28-89709BB1FCB0}" srcOrd="0" destOrd="0" presId="urn:microsoft.com/office/officeart/2005/8/layout/process5"/>
    <dgm:cxn modelId="{6192533E-78C3-433E-9ECA-1D810BA0F39A}" type="presParOf" srcId="{F9E395D9-72A5-4D27-A751-8D7F8700A74E}" destId="{BAE1E8C5-C8E2-4803-BEC7-A40EBBDE1A8C}" srcOrd="4" destOrd="0" presId="urn:microsoft.com/office/officeart/2005/8/layout/process5"/>
    <dgm:cxn modelId="{134D8309-64E8-4F3C-B22C-5F4854AA4CF5}" type="presParOf" srcId="{F9E395D9-72A5-4D27-A751-8D7F8700A74E}" destId="{9CA685C1-AAAE-4AD3-A58E-20D15AFB2EF4}" srcOrd="5" destOrd="0" presId="urn:microsoft.com/office/officeart/2005/8/layout/process5"/>
    <dgm:cxn modelId="{7448D9B1-1676-4548-8E06-86AD30CA029E}" type="presParOf" srcId="{9CA685C1-AAAE-4AD3-A58E-20D15AFB2EF4}" destId="{D9842834-DC45-44F8-B5A0-5C538500B640}" srcOrd="0" destOrd="0" presId="urn:microsoft.com/office/officeart/2005/8/layout/process5"/>
    <dgm:cxn modelId="{FDB44716-F82F-4F8F-8546-C4CFD7FABCCD}" type="presParOf" srcId="{F9E395D9-72A5-4D27-A751-8D7F8700A74E}" destId="{B382C747-BFDC-4966-853E-3DE2E22EEA86}"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A4A02BA-EEE2-421B-BD53-A247C3C90B81}"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CB4ABF72-E8F3-48BD-8456-110AC0904E2D}">
      <dgm:prSet/>
      <dgm:spPr/>
      <dgm:t>
        <a:bodyPr/>
        <a:lstStyle/>
        <a:p>
          <a:r>
            <a:rPr lang="en-US"/>
            <a:t>Section 1 – Theft </a:t>
          </a:r>
        </a:p>
      </dgm:t>
    </dgm:pt>
    <dgm:pt modelId="{EFBD684D-7992-4E3F-986E-0767085D088B}" type="parTrans" cxnId="{B6B51DE9-A810-46A3-B8F2-67B741F3A2A7}">
      <dgm:prSet/>
      <dgm:spPr/>
      <dgm:t>
        <a:bodyPr/>
        <a:lstStyle/>
        <a:p>
          <a:endParaRPr lang="en-US"/>
        </a:p>
      </dgm:t>
    </dgm:pt>
    <dgm:pt modelId="{AAC5730E-9B8E-46A9-B069-C1B29F3DB855}" type="sibTrans" cxnId="{B6B51DE9-A810-46A3-B8F2-67B741F3A2A7}">
      <dgm:prSet/>
      <dgm:spPr/>
      <dgm:t>
        <a:bodyPr/>
        <a:lstStyle/>
        <a:p>
          <a:endParaRPr lang="en-US"/>
        </a:p>
      </dgm:t>
    </dgm:pt>
    <dgm:pt modelId="{C576B46A-A649-4DD0-A37D-FFD8F95BAC75}">
      <dgm:prSet/>
      <dgm:spPr/>
      <dgm:t>
        <a:bodyPr/>
        <a:lstStyle/>
        <a:p>
          <a:r>
            <a:rPr lang="en-US"/>
            <a:t>Section 8 – Robbery </a:t>
          </a:r>
        </a:p>
      </dgm:t>
    </dgm:pt>
    <dgm:pt modelId="{F2F44A92-27A2-4614-8C8C-454127DBEC1F}" type="parTrans" cxnId="{814B22FD-8BAE-40F1-89FA-CC77D1EE9FCE}">
      <dgm:prSet/>
      <dgm:spPr/>
      <dgm:t>
        <a:bodyPr/>
        <a:lstStyle/>
        <a:p>
          <a:endParaRPr lang="en-US"/>
        </a:p>
      </dgm:t>
    </dgm:pt>
    <dgm:pt modelId="{5F5A5B9D-6A4A-4E8E-8449-3647EC8444CF}" type="sibTrans" cxnId="{814B22FD-8BAE-40F1-89FA-CC77D1EE9FCE}">
      <dgm:prSet/>
      <dgm:spPr/>
      <dgm:t>
        <a:bodyPr/>
        <a:lstStyle/>
        <a:p>
          <a:endParaRPr lang="en-US"/>
        </a:p>
      </dgm:t>
    </dgm:pt>
    <dgm:pt modelId="{1F423651-DFA3-4CD5-A450-378FA6B2B460}">
      <dgm:prSet/>
      <dgm:spPr/>
      <dgm:t>
        <a:bodyPr/>
        <a:lstStyle/>
        <a:p>
          <a:r>
            <a:rPr lang="en-US"/>
            <a:t>Section 91A/91B – Burglary</a:t>
          </a:r>
        </a:p>
      </dgm:t>
    </dgm:pt>
    <dgm:pt modelId="{49128F62-3FE1-4DB2-87E6-DEAC37215AE2}" type="parTrans" cxnId="{6B8F8549-DE53-4E3A-89EA-061BAF3F075C}">
      <dgm:prSet/>
      <dgm:spPr/>
      <dgm:t>
        <a:bodyPr/>
        <a:lstStyle/>
        <a:p>
          <a:endParaRPr lang="en-US"/>
        </a:p>
      </dgm:t>
    </dgm:pt>
    <dgm:pt modelId="{20DE2ABE-0A5C-4488-98C7-6EA01FF07259}" type="sibTrans" cxnId="{6B8F8549-DE53-4E3A-89EA-061BAF3F075C}">
      <dgm:prSet/>
      <dgm:spPr/>
      <dgm:t>
        <a:bodyPr/>
        <a:lstStyle/>
        <a:p>
          <a:endParaRPr lang="en-US"/>
        </a:p>
      </dgm:t>
    </dgm:pt>
    <dgm:pt modelId="{70ECE4AB-ED9D-4C61-8B4D-0677CD64DA0C}">
      <dgm:prSet/>
      <dgm:spPr/>
      <dgm:t>
        <a:bodyPr/>
        <a:lstStyle/>
        <a:p>
          <a:r>
            <a:rPr lang="en-US"/>
            <a:t>Section 10.- Aggravated Burglary  </a:t>
          </a:r>
        </a:p>
      </dgm:t>
    </dgm:pt>
    <dgm:pt modelId="{275B5905-0B5D-4FF3-B2B1-3ACA71638382}" type="parTrans" cxnId="{8F672B0B-FCAE-480D-B7E4-56B133521EAC}">
      <dgm:prSet/>
      <dgm:spPr/>
      <dgm:t>
        <a:bodyPr/>
        <a:lstStyle/>
        <a:p>
          <a:endParaRPr lang="en-US"/>
        </a:p>
      </dgm:t>
    </dgm:pt>
    <dgm:pt modelId="{25A5F2B4-3D79-4D2A-9D69-A18EF45D7A3E}" type="sibTrans" cxnId="{8F672B0B-FCAE-480D-B7E4-56B133521EAC}">
      <dgm:prSet/>
      <dgm:spPr/>
      <dgm:t>
        <a:bodyPr/>
        <a:lstStyle/>
        <a:p>
          <a:endParaRPr lang="en-US"/>
        </a:p>
      </dgm:t>
    </dgm:pt>
    <dgm:pt modelId="{30FDF847-DC0C-3A4F-8CF3-9E4282F5AAF5}" type="pres">
      <dgm:prSet presAssocID="{9A4A02BA-EEE2-421B-BD53-A247C3C90B81}" presName="linear" presStyleCnt="0">
        <dgm:presLayoutVars>
          <dgm:dir/>
          <dgm:animLvl val="lvl"/>
          <dgm:resizeHandles val="exact"/>
        </dgm:presLayoutVars>
      </dgm:prSet>
      <dgm:spPr/>
    </dgm:pt>
    <dgm:pt modelId="{A688D210-453A-4244-9620-2C492F3DAA00}" type="pres">
      <dgm:prSet presAssocID="{CB4ABF72-E8F3-48BD-8456-110AC0904E2D}" presName="parentLin" presStyleCnt="0"/>
      <dgm:spPr/>
    </dgm:pt>
    <dgm:pt modelId="{1215747B-1C66-F244-B418-975082C30AF2}" type="pres">
      <dgm:prSet presAssocID="{CB4ABF72-E8F3-48BD-8456-110AC0904E2D}" presName="parentLeftMargin" presStyleLbl="node1" presStyleIdx="0" presStyleCnt="4"/>
      <dgm:spPr/>
    </dgm:pt>
    <dgm:pt modelId="{25CBDDCC-70E5-5B43-83D8-B8798338EF64}" type="pres">
      <dgm:prSet presAssocID="{CB4ABF72-E8F3-48BD-8456-110AC0904E2D}" presName="parentText" presStyleLbl="node1" presStyleIdx="0" presStyleCnt="4">
        <dgm:presLayoutVars>
          <dgm:chMax val="0"/>
          <dgm:bulletEnabled val="1"/>
        </dgm:presLayoutVars>
      </dgm:prSet>
      <dgm:spPr/>
    </dgm:pt>
    <dgm:pt modelId="{5CF7121D-D7B3-7F4D-88D4-A46F5F8DF3BE}" type="pres">
      <dgm:prSet presAssocID="{CB4ABF72-E8F3-48BD-8456-110AC0904E2D}" presName="negativeSpace" presStyleCnt="0"/>
      <dgm:spPr/>
    </dgm:pt>
    <dgm:pt modelId="{6F1A3EE3-6246-AA41-B015-8873471E0908}" type="pres">
      <dgm:prSet presAssocID="{CB4ABF72-E8F3-48BD-8456-110AC0904E2D}" presName="childText" presStyleLbl="conFgAcc1" presStyleIdx="0" presStyleCnt="4">
        <dgm:presLayoutVars>
          <dgm:bulletEnabled val="1"/>
        </dgm:presLayoutVars>
      </dgm:prSet>
      <dgm:spPr/>
    </dgm:pt>
    <dgm:pt modelId="{FDFE83BD-0A95-8D4D-BD57-700533832DF3}" type="pres">
      <dgm:prSet presAssocID="{AAC5730E-9B8E-46A9-B069-C1B29F3DB855}" presName="spaceBetweenRectangles" presStyleCnt="0"/>
      <dgm:spPr/>
    </dgm:pt>
    <dgm:pt modelId="{8FAD0FB2-A636-6A40-BDC1-8D58A7395955}" type="pres">
      <dgm:prSet presAssocID="{C576B46A-A649-4DD0-A37D-FFD8F95BAC75}" presName="parentLin" presStyleCnt="0"/>
      <dgm:spPr/>
    </dgm:pt>
    <dgm:pt modelId="{878DD2FF-293D-C643-AA40-02A664525B36}" type="pres">
      <dgm:prSet presAssocID="{C576B46A-A649-4DD0-A37D-FFD8F95BAC75}" presName="parentLeftMargin" presStyleLbl="node1" presStyleIdx="0" presStyleCnt="4"/>
      <dgm:spPr/>
    </dgm:pt>
    <dgm:pt modelId="{D1078CBD-C1ED-3D40-ADAE-29403D4B3F22}" type="pres">
      <dgm:prSet presAssocID="{C576B46A-A649-4DD0-A37D-FFD8F95BAC75}" presName="parentText" presStyleLbl="node1" presStyleIdx="1" presStyleCnt="4">
        <dgm:presLayoutVars>
          <dgm:chMax val="0"/>
          <dgm:bulletEnabled val="1"/>
        </dgm:presLayoutVars>
      </dgm:prSet>
      <dgm:spPr/>
    </dgm:pt>
    <dgm:pt modelId="{B4EB6161-2F63-604C-8230-32FA3EDF0490}" type="pres">
      <dgm:prSet presAssocID="{C576B46A-A649-4DD0-A37D-FFD8F95BAC75}" presName="negativeSpace" presStyleCnt="0"/>
      <dgm:spPr/>
    </dgm:pt>
    <dgm:pt modelId="{5CE4477B-D702-2940-958F-8BF93E11B2E2}" type="pres">
      <dgm:prSet presAssocID="{C576B46A-A649-4DD0-A37D-FFD8F95BAC75}" presName="childText" presStyleLbl="conFgAcc1" presStyleIdx="1" presStyleCnt="4">
        <dgm:presLayoutVars>
          <dgm:bulletEnabled val="1"/>
        </dgm:presLayoutVars>
      </dgm:prSet>
      <dgm:spPr/>
    </dgm:pt>
    <dgm:pt modelId="{82EECC2D-6DB9-BA41-860D-24F9546D7051}" type="pres">
      <dgm:prSet presAssocID="{5F5A5B9D-6A4A-4E8E-8449-3647EC8444CF}" presName="spaceBetweenRectangles" presStyleCnt="0"/>
      <dgm:spPr/>
    </dgm:pt>
    <dgm:pt modelId="{C5A60E2D-EB66-1345-AF56-BC75F06CD0CB}" type="pres">
      <dgm:prSet presAssocID="{1F423651-DFA3-4CD5-A450-378FA6B2B460}" presName="parentLin" presStyleCnt="0"/>
      <dgm:spPr/>
    </dgm:pt>
    <dgm:pt modelId="{5A33B44B-CFA4-144D-AB95-B977C127968D}" type="pres">
      <dgm:prSet presAssocID="{1F423651-DFA3-4CD5-A450-378FA6B2B460}" presName="parentLeftMargin" presStyleLbl="node1" presStyleIdx="1" presStyleCnt="4"/>
      <dgm:spPr/>
    </dgm:pt>
    <dgm:pt modelId="{11C11A9B-915F-7C49-9702-F94A5A4790FE}" type="pres">
      <dgm:prSet presAssocID="{1F423651-DFA3-4CD5-A450-378FA6B2B460}" presName="parentText" presStyleLbl="node1" presStyleIdx="2" presStyleCnt="4">
        <dgm:presLayoutVars>
          <dgm:chMax val="0"/>
          <dgm:bulletEnabled val="1"/>
        </dgm:presLayoutVars>
      </dgm:prSet>
      <dgm:spPr/>
    </dgm:pt>
    <dgm:pt modelId="{ECB0DA52-C105-4447-B564-4A0E5CA491D4}" type="pres">
      <dgm:prSet presAssocID="{1F423651-DFA3-4CD5-A450-378FA6B2B460}" presName="negativeSpace" presStyleCnt="0"/>
      <dgm:spPr/>
    </dgm:pt>
    <dgm:pt modelId="{63B1EA29-0FF7-1E46-ACFB-82D1AC4D33BF}" type="pres">
      <dgm:prSet presAssocID="{1F423651-DFA3-4CD5-A450-378FA6B2B460}" presName="childText" presStyleLbl="conFgAcc1" presStyleIdx="2" presStyleCnt="4">
        <dgm:presLayoutVars>
          <dgm:bulletEnabled val="1"/>
        </dgm:presLayoutVars>
      </dgm:prSet>
      <dgm:spPr/>
    </dgm:pt>
    <dgm:pt modelId="{FE94D94C-803E-5947-ADDC-B1A3E45EEE87}" type="pres">
      <dgm:prSet presAssocID="{20DE2ABE-0A5C-4488-98C7-6EA01FF07259}" presName="spaceBetweenRectangles" presStyleCnt="0"/>
      <dgm:spPr/>
    </dgm:pt>
    <dgm:pt modelId="{2FCFE870-08B6-9340-A583-329DA7E55902}" type="pres">
      <dgm:prSet presAssocID="{70ECE4AB-ED9D-4C61-8B4D-0677CD64DA0C}" presName="parentLin" presStyleCnt="0"/>
      <dgm:spPr/>
    </dgm:pt>
    <dgm:pt modelId="{A5D6FF3F-FA70-B84C-8560-7A9B15BE67B3}" type="pres">
      <dgm:prSet presAssocID="{70ECE4AB-ED9D-4C61-8B4D-0677CD64DA0C}" presName="parentLeftMargin" presStyleLbl="node1" presStyleIdx="2" presStyleCnt="4"/>
      <dgm:spPr/>
    </dgm:pt>
    <dgm:pt modelId="{A2B46C50-4B86-B948-9DCB-D45974B80DA4}" type="pres">
      <dgm:prSet presAssocID="{70ECE4AB-ED9D-4C61-8B4D-0677CD64DA0C}" presName="parentText" presStyleLbl="node1" presStyleIdx="3" presStyleCnt="4">
        <dgm:presLayoutVars>
          <dgm:chMax val="0"/>
          <dgm:bulletEnabled val="1"/>
        </dgm:presLayoutVars>
      </dgm:prSet>
      <dgm:spPr/>
    </dgm:pt>
    <dgm:pt modelId="{6CC0F9A9-ACFC-8848-AC7E-CAFAD4F1673C}" type="pres">
      <dgm:prSet presAssocID="{70ECE4AB-ED9D-4C61-8B4D-0677CD64DA0C}" presName="negativeSpace" presStyleCnt="0"/>
      <dgm:spPr/>
    </dgm:pt>
    <dgm:pt modelId="{696B157C-17CB-8545-83AB-60AEFE1223E8}" type="pres">
      <dgm:prSet presAssocID="{70ECE4AB-ED9D-4C61-8B4D-0677CD64DA0C}" presName="childText" presStyleLbl="conFgAcc1" presStyleIdx="3" presStyleCnt="4">
        <dgm:presLayoutVars>
          <dgm:bulletEnabled val="1"/>
        </dgm:presLayoutVars>
      </dgm:prSet>
      <dgm:spPr/>
    </dgm:pt>
  </dgm:ptLst>
  <dgm:cxnLst>
    <dgm:cxn modelId="{8F672B0B-FCAE-480D-B7E4-56B133521EAC}" srcId="{9A4A02BA-EEE2-421B-BD53-A247C3C90B81}" destId="{70ECE4AB-ED9D-4C61-8B4D-0677CD64DA0C}" srcOrd="3" destOrd="0" parTransId="{275B5905-0B5D-4FF3-B2B1-3ACA71638382}" sibTransId="{25A5F2B4-3D79-4D2A-9D69-A18EF45D7A3E}"/>
    <dgm:cxn modelId="{E5451434-249F-C245-B1BD-8218DDD94FD6}" type="presOf" srcId="{9A4A02BA-EEE2-421B-BD53-A247C3C90B81}" destId="{30FDF847-DC0C-3A4F-8CF3-9E4282F5AAF5}" srcOrd="0" destOrd="0" presId="urn:microsoft.com/office/officeart/2005/8/layout/list1"/>
    <dgm:cxn modelId="{6DD9D43D-4548-5045-B3C5-CB5C408B5F8D}" type="presOf" srcId="{C576B46A-A649-4DD0-A37D-FFD8F95BAC75}" destId="{D1078CBD-C1ED-3D40-ADAE-29403D4B3F22}" srcOrd="1" destOrd="0" presId="urn:microsoft.com/office/officeart/2005/8/layout/list1"/>
    <dgm:cxn modelId="{7804E446-2F89-AD49-ABD3-68181A7FA67B}" type="presOf" srcId="{1F423651-DFA3-4CD5-A450-378FA6B2B460}" destId="{11C11A9B-915F-7C49-9702-F94A5A4790FE}" srcOrd="1" destOrd="0" presId="urn:microsoft.com/office/officeart/2005/8/layout/list1"/>
    <dgm:cxn modelId="{6B8F8549-DE53-4E3A-89EA-061BAF3F075C}" srcId="{9A4A02BA-EEE2-421B-BD53-A247C3C90B81}" destId="{1F423651-DFA3-4CD5-A450-378FA6B2B460}" srcOrd="2" destOrd="0" parTransId="{49128F62-3FE1-4DB2-87E6-DEAC37215AE2}" sibTransId="{20DE2ABE-0A5C-4488-98C7-6EA01FF07259}"/>
    <dgm:cxn modelId="{E6ABBB50-2272-0447-A770-10262128EB44}" type="presOf" srcId="{CB4ABF72-E8F3-48BD-8456-110AC0904E2D}" destId="{1215747B-1C66-F244-B418-975082C30AF2}" srcOrd="0" destOrd="0" presId="urn:microsoft.com/office/officeart/2005/8/layout/list1"/>
    <dgm:cxn modelId="{F5F5D07B-1BC7-CA49-874D-A94CA32B1B2B}" type="presOf" srcId="{70ECE4AB-ED9D-4C61-8B4D-0677CD64DA0C}" destId="{A2B46C50-4B86-B948-9DCB-D45974B80DA4}" srcOrd="1" destOrd="0" presId="urn:microsoft.com/office/officeart/2005/8/layout/list1"/>
    <dgm:cxn modelId="{E5C920A6-37EA-404F-888C-8AE82B2805B9}" type="presOf" srcId="{CB4ABF72-E8F3-48BD-8456-110AC0904E2D}" destId="{25CBDDCC-70E5-5B43-83D8-B8798338EF64}" srcOrd="1" destOrd="0" presId="urn:microsoft.com/office/officeart/2005/8/layout/list1"/>
    <dgm:cxn modelId="{C38915BB-F440-F045-908D-7C82CAD00F50}" type="presOf" srcId="{C576B46A-A649-4DD0-A37D-FFD8F95BAC75}" destId="{878DD2FF-293D-C643-AA40-02A664525B36}" srcOrd="0" destOrd="0" presId="urn:microsoft.com/office/officeart/2005/8/layout/list1"/>
    <dgm:cxn modelId="{C48115D8-3C00-784F-A76D-3D547138B0F2}" type="presOf" srcId="{70ECE4AB-ED9D-4C61-8B4D-0677CD64DA0C}" destId="{A5D6FF3F-FA70-B84C-8560-7A9B15BE67B3}" srcOrd="0" destOrd="0" presId="urn:microsoft.com/office/officeart/2005/8/layout/list1"/>
    <dgm:cxn modelId="{B6B51DE9-A810-46A3-B8F2-67B741F3A2A7}" srcId="{9A4A02BA-EEE2-421B-BD53-A247C3C90B81}" destId="{CB4ABF72-E8F3-48BD-8456-110AC0904E2D}" srcOrd="0" destOrd="0" parTransId="{EFBD684D-7992-4E3F-986E-0767085D088B}" sibTransId="{AAC5730E-9B8E-46A9-B069-C1B29F3DB855}"/>
    <dgm:cxn modelId="{2AC818FB-9142-424B-9DEF-5D49BF778209}" type="presOf" srcId="{1F423651-DFA3-4CD5-A450-378FA6B2B460}" destId="{5A33B44B-CFA4-144D-AB95-B977C127968D}" srcOrd="0" destOrd="0" presId="urn:microsoft.com/office/officeart/2005/8/layout/list1"/>
    <dgm:cxn modelId="{814B22FD-8BAE-40F1-89FA-CC77D1EE9FCE}" srcId="{9A4A02BA-EEE2-421B-BD53-A247C3C90B81}" destId="{C576B46A-A649-4DD0-A37D-FFD8F95BAC75}" srcOrd="1" destOrd="0" parTransId="{F2F44A92-27A2-4614-8C8C-454127DBEC1F}" sibTransId="{5F5A5B9D-6A4A-4E8E-8449-3647EC8444CF}"/>
    <dgm:cxn modelId="{595CC6A0-0CE0-3D4B-9FE6-A2B32BD031F8}" type="presParOf" srcId="{30FDF847-DC0C-3A4F-8CF3-9E4282F5AAF5}" destId="{A688D210-453A-4244-9620-2C492F3DAA00}" srcOrd="0" destOrd="0" presId="urn:microsoft.com/office/officeart/2005/8/layout/list1"/>
    <dgm:cxn modelId="{F8B8F36C-C4A2-5F4F-8973-889DB414AED1}" type="presParOf" srcId="{A688D210-453A-4244-9620-2C492F3DAA00}" destId="{1215747B-1C66-F244-B418-975082C30AF2}" srcOrd="0" destOrd="0" presId="urn:microsoft.com/office/officeart/2005/8/layout/list1"/>
    <dgm:cxn modelId="{07DB819C-EB8D-1546-B7BC-DDF78DE3B63C}" type="presParOf" srcId="{A688D210-453A-4244-9620-2C492F3DAA00}" destId="{25CBDDCC-70E5-5B43-83D8-B8798338EF64}" srcOrd="1" destOrd="0" presId="urn:microsoft.com/office/officeart/2005/8/layout/list1"/>
    <dgm:cxn modelId="{E0E455A2-B085-A84D-BC76-BBF086233088}" type="presParOf" srcId="{30FDF847-DC0C-3A4F-8CF3-9E4282F5AAF5}" destId="{5CF7121D-D7B3-7F4D-88D4-A46F5F8DF3BE}" srcOrd="1" destOrd="0" presId="urn:microsoft.com/office/officeart/2005/8/layout/list1"/>
    <dgm:cxn modelId="{C3F0A656-B9BD-0247-92AA-0294DE2A955F}" type="presParOf" srcId="{30FDF847-DC0C-3A4F-8CF3-9E4282F5AAF5}" destId="{6F1A3EE3-6246-AA41-B015-8873471E0908}" srcOrd="2" destOrd="0" presId="urn:microsoft.com/office/officeart/2005/8/layout/list1"/>
    <dgm:cxn modelId="{D043C200-2496-0646-AEE7-148BC4435D94}" type="presParOf" srcId="{30FDF847-DC0C-3A4F-8CF3-9E4282F5AAF5}" destId="{FDFE83BD-0A95-8D4D-BD57-700533832DF3}" srcOrd="3" destOrd="0" presId="urn:microsoft.com/office/officeart/2005/8/layout/list1"/>
    <dgm:cxn modelId="{EFAB1929-BA04-4D40-8B94-D48437CB29F2}" type="presParOf" srcId="{30FDF847-DC0C-3A4F-8CF3-9E4282F5AAF5}" destId="{8FAD0FB2-A636-6A40-BDC1-8D58A7395955}" srcOrd="4" destOrd="0" presId="urn:microsoft.com/office/officeart/2005/8/layout/list1"/>
    <dgm:cxn modelId="{C3D0C74F-6559-7443-9A2C-F14AFAA70FFC}" type="presParOf" srcId="{8FAD0FB2-A636-6A40-BDC1-8D58A7395955}" destId="{878DD2FF-293D-C643-AA40-02A664525B36}" srcOrd="0" destOrd="0" presId="urn:microsoft.com/office/officeart/2005/8/layout/list1"/>
    <dgm:cxn modelId="{25DFF943-37D8-F644-AEDB-3F314D17D5CD}" type="presParOf" srcId="{8FAD0FB2-A636-6A40-BDC1-8D58A7395955}" destId="{D1078CBD-C1ED-3D40-ADAE-29403D4B3F22}" srcOrd="1" destOrd="0" presId="urn:microsoft.com/office/officeart/2005/8/layout/list1"/>
    <dgm:cxn modelId="{5F71D95E-9154-484C-B595-824C804E4608}" type="presParOf" srcId="{30FDF847-DC0C-3A4F-8CF3-9E4282F5AAF5}" destId="{B4EB6161-2F63-604C-8230-32FA3EDF0490}" srcOrd="5" destOrd="0" presId="urn:microsoft.com/office/officeart/2005/8/layout/list1"/>
    <dgm:cxn modelId="{722E8ECD-7D97-3441-8829-2D957E5567A0}" type="presParOf" srcId="{30FDF847-DC0C-3A4F-8CF3-9E4282F5AAF5}" destId="{5CE4477B-D702-2940-958F-8BF93E11B2E2}" srcOrd="6" destOrd="0" presId="urn:microsoft.com/office/officeart/2005/8/layout/list1"/>
    <dgm:cxn modelId="{DD8582F8-D414-954A-8C94-61E65432F402}" type="presParOf" srcId="{30FDF847-DC0C-3A4F-8CF3-9E4282F5AAF5}" destId="{82EECC2D-6DB9-BA41-860D-24F9546D7051}" srcOrd="7" destOrd="0" presId="urn:microsoft.com/office/officeart/2005/8/layout/list1"/>
    <dgm:cxn modelId="{BACD11D0-3E3B-F944-A6CE-541557B4B46B}" type="presParOf" srcId="{30FDF847-DC0C-3A4F-8CF3-9E4282F5AAF5}" destId="{C5A60E2D-EB66-1345-AF56-BC75F06CD0CB}" srcOrd="8" destOrd="0" presId="urn:microsoft.com/office/officeart/2005/8/layout/list1"/>
    <dgm:cxn modelId="{89F9384C-43EB-AB42-B13D-A0629C73F937}" type="presParOf" srcId="{C5A60E2D-EB66-1345-AF56-BC75F06CD0CB}" destId="{5A33B44B-CFA4-144D-AB95-B977C127968D}" srcOrd="0" destOrd="0" presId="urn:microsoft.com/office/officeart/2005/8/layout/list1"/>
    <dgm:cxn modelId="{350D30A7-FF6A-CF4A-8E68-697B092B24FF}" type="presParOf" srcId="{C5A60E2D-EB66-1345-AF56-BC75F06CD0CB}" destId="{11C11A9B-915F-7C49-9702-F94A5A4790FE}" srcOrd="1" destOrd="0" presId="urn:microsoft.com/office/officeart/2005/8/layout/list1"/>
    <dgm:cxn modelId="{D085D164-37FE-6D4A-9D2C-0FA0E9347531}" type="presParOf" srcId="{30FDF847-DC0C-3A4F-8CF3-9E4282F5AAF5}" destId="{ECB0DA52-C105-4447-B564-4A0E5CA491D4}" srcOrd="9" destOrd="0" presId="urn:microsoft.com/office/officeart/2005/8/layout/list1"/>
    <dgm:cxn modelId="{5CD78F2A-D02C-FE40-86F9-699A616FF54B}" type="presParOf" srcId="{30FDF847-DC0C-3A4F-8CF3-9E4282F5AAF5}" destId="{63B1EA29-0FF7-1E46-ACFB-82D1AC4D33BF}" srcOrd="10" destOrd="0" presId="urn:microsoft.com/office/officeart/2005/8/layout/list1"/>
    <dgm:cxn modelId="{1CE08BB3-2273-4A4C-84A6-454F0F3EC122}" type="presParOf" srcId="{30FDF847-DC0C-3A4F-8CF3-9E4282F5AAF5}" destId="{FE94D94C-803E-5947-ADDC-B1A3E45EEE87}" srcOrd="11" destOrd="0" presId="urn:microsoft.com/office/officeart/2005/8/layout/list1"/>
    <dgm:cxn modelId="{53CAC6CA-79AB-3D4F-86B7-B9A383D73313}" type="presParOf" srcId="{30FDF847-DC0C-3A4F-8CF3-9E4282F5AAF5}" destId="{2FCFE870-08B6-9340-A583-329DA7E55902}" srcOrd="12" destOrd="0" presId="urn:microsoft.com/office/officeart/2005/8/layout/list1"/>
    <dgm:cxn modelId="{FE4217DF-898F-A644-82C8-A880E9949280}" type="presParOf" srcId="{2FCFE870-08B6-9340-A583-329DA7E55902}" destId="{A5D6FF3F-FA70-B84C-8560-7A9B15BE67B3}" srcOrd="0" destOrd="0" presId="urn:microsoft.com/office/officeart/2005/8/layout/list1"/>
    <dgm:cxn modelId="{77012ECC-3FDF-BB4D-A6D2-2BB83099B21A}" type="presParOf" srcId="{2FCFE870-08B6-9340-A583-329DA7E55902}" destId="{A2B46C50-4B86-B948-9DCB-D45974B80DA4}" srcOrd="1" destOrd="0" presId="urn:microsoft.com/office/officeart/2005/8/layout/list1"/>
    <dgm:cxn modelId="{A1B7FAE8-2FD1-274A-90C4-B53B61D2B28B}" type="presParOf" srcId="{30FDF847-DC0C-3A4F-8CF3-9E4282F5AAF5}" destId="{6CC0F9A9-ACFC-8848-AC7E-CAFAD4F1673C}" srcOrd="13" destOrd="0" presId="urn:microsoft.com/office/officeart/2005/8/layout/list1"/>
    <dgm:cxn modelId="{E0D60689-585C-A64D-A019-8CDC3AAB371A}" type="presParOf" srcId="{30FDF847-DC0C-3A4F-8CF3-9E4282F5AAF5}" destId="{696B157C-17CB-8545-83AB-60AEFE1223E8}"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dirty="0">
              <a:solidFill>
                <a:schemeClr val="accent1"/>
              </a:solidFill>
            </a:rPr>
            <a:t>W</a:t>
          </a:r>
          <a:r>
            <a:rPr lang="en-US" sz="2400" dirty="0"/>
            <a:t>eapon of offence </a:t>
          </a:r>
          <a:r>
            <a:rPr lang="en-US" sz="2400" dirty="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dirty="0"/>
            <a:t>any </a:t>
          </a:r>
          <a:r>
            <a:rPr lang="en-US" sz="3200" b="1" i="1" u="sng" dirty="0">
              <a:solidFill>
                <a:schemeClr val="accent1"/>
              </a:solidFill>
            </a:rPr>
            <a:t>I</a:t>
          </a:r>
          <a:r>
            <a:rPr lang="en-US" sz="2400" dirty="0"/>
            <a:t>mitation firearm </a:t>
          </a:r>
          <a:r>
            <a:rPr lang="en-US" sz="2400" dirty="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dirty="0"/>
            <a:t>any </a:t>
          </a:r>
          <a:r>
            <a:rPr lang="en-US" sz="3200" b="1" i="1" u="sng" dirty="0">
              <a:solidFill>
                <a:schemeClr val="accent1"/>
              </a:solidFill>
            </a:rPr>
            <a:t>F</a:t>
          </a:r>
          <a:r>
            <a:rPr lang="en-US" sz="2400" dirty="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dirty="0"/>
            <a:t>any </a:t>
          </a:r>
          <a:r>
            <a:rPr lang="en-US" sz="3200" b="1" i="1" u="sng" dirty="0">
              <a:solidFill>
                <a:schemeClr val="accent1"/>
              </a:solidFill>
            </a:rPr>
            <a:t>E</a:t>
          </a:r>
          <a:r>
            <a:rPr lang="en-US" sz="2400" dirty="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6E00635-CFC2-4E7C-A3DF-D28FB9C03F9D}" type="doc">
      <dgm:prSet loTypeId="urn:microsoft.com/office/officeart/2005/8/layout/process2" loCatId="process" qsTypeId="urn:microsoft.com/office/officeart/2005/8/quickstyle/simple1" qsCatId="simple" csTypeId="urn:microsoft.com/office/officeart/2005/8/colors/accent3_2" csCatId="accent3" phldr="1"/>
      <dgm:spPr/>
    </dgm:pt>
    <dgm:pt modelId="{090D9C60-2356-44E9-8AE8-6891EB7DF394}">
      <dgm:prSet phldrT="[Text]" custT="1"/>
      <dgm:spPr/>
      <dgm:t>
        <a:bodyPr/>
        <a:lstStyle/>
        <a:p>
          <a:r>
            <a:rPr lang="en-GB" sz="2400" dirty="0"/>
            <a:t>A person commits robbery if they </a:t>
          </a:r>
          <a:r>
            <a:rPr lang="en-GB" sz="2400" b="1" i="1" u="sng" dirty="0"/>
            <a:t>steal</a:t>
          </a:r>
          <a:r>
            <a:rPr lang="en-GB" sz="2400" dirty="0"/>
            <a:t> &amp; </a:t>
          </a:r>
          <a:r>
            <a:rPr lang="en-GB" sz="2400" b="1" i="1" u="sng" dirty="0"/>
            <a:t>immediately before </a:t>
          </a:r>
          <a:r>
            <a:rPr lang="en-GB" sz="2400" dirty="0"/>
            <a:t>doing so or</a:t>
          </a:r>
        </a:p>
      </dgm:t>
    </dgm:pt>
    <dgm:pt modelId="{E091CFD6-7B95-4E8A-BE48-3894F4833702}" type="parTrans" cxnId="{30D74AF5-F42D-41B2-8A9D-DAA4E14C67F3}">
      <dgm:prSet/>
      <dgm:spPr/>
      <dgm:t>
        <a:bodyPr/>
        <a:lstStyle/>
        <a:p>
          <a:endParaRPr lang="en-GB"/>
        </a:p>
      </dgm:t>
    </dgm:pt>
    <dgm:pt modelId="{C07D17AF-DA90-4907-8855-A5D109EB1F79}" type="sibTrans" cxnId="{30D74AF5-F42D-41B2-8A9D-DAA4E14C67F3}">
      <dgm:prSet/>
      <dgm:spPr/>
      <dgm:t>
        <a:bodyPr/>
        <a:lstStyle/>
        <a:p>
          <a:endParaRPr lang="en-GB"/>
        </a:p>
      </dgm:t>
    </dgm:pt>
    <dgm:pt modelId="{16423288-119F-4F43-A13B-4E466387048D}">
      <dgm:prSet phldrT="[Text]" custT="1"/>
      <dgm:spPr/>
      <dgm:t>
        <a:bodyPr/>
        <a:lstStyle/>
        <a:p>
          <a:r>
            <a:rPr lang="en-GB" sz="2400" b="1" i="1" u="sng" dirty="0"/>
            <a:t>at the time </a:t>
          </a:r>
          <a:r>
            <a:rPr lang="en-GB" sz="2400" dirty="0"/>
            <a:t>of doing so &amp; </a:t>
          </a:r>
          <a:r>
            <a:rPr lang="en-GB" sz="2400" b="1" u="sng" dirty="0"/>
            <a:t>in order to do so</a:t>
          </a:r>
        </a:p>
      </dgm:t>
    </dgm:pt>
    <dgm:pt modelId="{F13EBF83-EC40-45A0-BAEA-D5085D4F8684}" type="parTrans" cxnId="{A82ED257-366B-4EC3-B1E8-40729C703C34}">
      <dgm:prSet/>
      <dgm:spPr/>
      <dgm:t>
        <a:bodyPr/>
        <a:lstStyle/>
        <a:p>
          <a:endParaRPr lang="en-GB"/>
        </a:p>
      </dgm:t>
    </dgm:pt>
    <dgm:pt modelId="{F292A230-C2DC-4816-81FE-A2554F26DE2E}" type="sibTrans" cxnId="{A82ED257-366B-4EC3-B1E8-40729C703C34}">
      <dgm:prSet/>
      <dgm:spPr/>
      <dgm:t>
        <a:bodyPr/>
        <a:lstStyle/>
        <a:p>
          <a:endParaRPr lang="en-GB"/>
        </a:p>
      </dgm:t>
    </dgm:pt>
    <dgm:pt modelId="{B04464C6-FA9A-48EC-AF62-85D2CFFAFEE8}">
      <dgm:prSet phldrT="[Text]" custT="1"/>
      <dgm:spPr/>
      <dgm:t>
        <a:bodyPr/>
        <a:lstStyle/>
        <a:p>
          <a:r>
            <a:rPr lang="en-GB" sz="2400" b="1" i="1" u="sng" dirty="0"/>
            <a:t>uses force </a:t>
          </a:r>
          <a:r>
            <a:rPr lang="en-GB" sz="2400" dirty="0"/>
            <a:t>on any person or </a:t>
          </a:r>
          <a:r>
            <a:rPr lang="en-GB" sz="2400" b="1" u="sng" dirty="0"/>
            <a:t>puts or seeks </a:t>
          </a:r>
          <a:r>
            <a:rPr lang="en-GB" sz="2400" dirty="0"/>
            <a:t>to put any person </a:t>
          </a:r>
          <a:r>
            <a:rPr lang="en-GB" sz="2400" b="1" i="1" u="sng" dirty="0"/>
            <a:t>in fear </a:t>
          </a:r>
          <a:r>
            <a:rPr lang="en-GB" sz="2400" dirty="0"/>
            <a:t>of being then &amp; there subjected to force</a:t>
          </a:r>
        </a:p>
      </dgm:t>
    </dgm:pt>
    <dgm:pt modelId="{DCB5A759-0469-49A9-B38D-9851E9CDE668}" type="parTrans" cxnId="{FBE569EC-DA2D-48FE-94F7-A58274D06485}">
      <dgm:prSet/>
      <dgm:spPr/>
      <dgm:t>
        <a:bodyPr/>
        <a:lstStyle/>
        <a:p>
          <a:endParaRPr lang="en-GB"/>
        </a:p>
      </dgm:t>
    </dgm:pt>
    <dgm:pt modelId="{2D69481A-4917-4171-A269-E68941720187}" type="sibTrans" cxnId="{FBE569EC-DA2D-48FE-94F7-A58274D06485}">
      <dgm:prSet/>
      <dgm:spPr/>
      <dgm:t>
        <a:bodyPr/>
        <a:lstStyle/>
        <a:p>
          <a:endParaRPr lang="en-GB"/>
        </a:p>
      </dgm:t>
    </dgm:pt>
    <dgm:pt modelId="{4921E89F-5037-4085-8410-61E04C4A2002}" type="pres">
      <dgm:prSet presAssocID="{A6E00635-CFC2-4E7C-A3DF-D28FB9C03F9D}" presName="linearFlow" presStyleCnt="0">
        <dgm:presLayoutVars>
          <dgm:resizeHandles val="exact"/>
        </dgm:presLayoutVars>
      </dgm:prSet>
      <dgm:spPr/>
    </dgm:pt>
    <dgm:pt modelId="{A8BB1718-9BD1-4C7F-BBF6-74A8DAF171A0}" type="pres">
      <dgm:prSet presAssocID="{090D9C60-2356-44E9-8AE8-6891EB7DF394}" presName="node" presStyleLbl="node1" presStyleIdx="0" presStyleCnt="3" custScaleX="243140">
        <dgm:presLayoutVars>
          <dgm:bulletEnabled val="1"/>
        </dgm:presLayoutVars>
      </dgm:prSet>
      <dgm:spPr/>
    </dgm:pt>
    <dgm:pt modelId="{9FCDB88B-D46B-4C16-A2D6-AABCCC76513F}" type="pres">
      <dgm:prSet presAssocID="{C07D17AF-DA90-4907-8855-A5D109EB1F79}" presName="sibTrans" presStyleLbl="sibTrans2D1" presStyleIdx="0" presStyleCnt="2"/>
      <dgm:spPr/>
    </dgm:pt>
    <dgm:pt modelId="{6CD8A07A-67E5-498F-9599-40B5A14F0C84}" type="pres">
      <dgm:prSet presAssocID="{C07D17AF-DA90-4907-8855-A5D109EB1F79}" presName="connectorText" presStyleLbl="sibTrans2D1" presStyleIdx="0" presStyleCnt="2"/>
      <dgm:spPr/>
    </dgm:pt>
    <dgm:pt modelId="{E0F5532D-4B5E-4F39-B439-7185C2143849}" type="pres">
      <dgm:prSet presAssocID="{16423288-119F-4F43-A13B-4E466387048D}" presName="node" presStyleLbl="node1" presStyleIdx="1" presStyleCnt="3" custScaleX="244531" custScaleY="57785">
        <dgm:presLayoutVars>
          <dgm:bulletEnabled val="1"/>
        </dgm:presLayoutVars>
      </dgm:prSet>
      <dgm:spPr/>
    </dgm:pt>
    <dgm:pt modelId="{507E6DD8-A868-4656-AF1B-F8C5201EA5B7}" type="pres">
      <dgm:prSet presAssocID="{F292A230-C2DC-4816-81FE-A2554F26DE2E}" presName="sibTrans" presStyleLbl="sibTrans2D1" presStyleIdx="1" presStyleCnt="2"/>
      <dgm:spPr/>
    </dgm:pt>
    <dgm:pt modelId="{6443EA83-83F6-4CFA-AE7C-BE5FEE67CC46}" type="pres">
      <dgm:prSet presAssocID="{F292A230-C2DC-4816-81FE-A2554F26DE2E}" presName="connectorText" presStyleLbl="sibTrans2D1" presStyleIdx="1" presStyleCnt="2"/>
      <dgm:spPr/>
    </dgm:pt>
    <dgm:pt modelId="{4DCC8728-213B-4C6A-9E23-7CFC07D8C87F}" type="pres">
      <dgm:prSet presAssocID="{B04464C6-FA9A-48EC-AF62-85D2CFFAFEE8}" presName="node" presStyleLbl="node1" presStyleIdx="2" presStyleCnt="3" custScaleX="243140">
        <dgm:presLayoutVars>
          <dgm:bulletEnabled val="1"/>
        </dgm:presLayoutVars>
      </dgm:prSet>
      <dgm:spPr/>
    </dgm:pt>
  </dgm:ptLst>
  <dgm:cxnLst>
    <dgm:cxn modelId="{D0683827-098C-4292-9ADF-6B3701FE087F}" type="presOf" srcId="{A6E00635-CFC2-4E7C-A3DF-D28FB9C03F9D}" destId="{4921E89F-5037-4085-8410-61E04C4A2002}" srcOrd="0" destOrd="0" presId="urn:microsoft.com/office/officeart/2005/8/layout/process2"/>
    <dgm:cxn modelId="{88DFBF2A-E614-4CA3-B285-607467ED572E}" type="presOf" srcId="{16423288-119F-4F43-A13B-4E466387048D}" destId="{E0F5532D-4B5E-4F39-B439-7185C2143849}" srcOrd="0" destOrd="0" presId="urn:microsoft.com/office/officeart/2005/8/layout/process2"/>
    <dgm:cxn modelId="{DEB7612C-98E8-4415-BA4C-0231B5CF2DC9}" type="presOf" srcId="{C07D17AF-DA90-4907-8855-A5D109EB1F79}" destId="{6CD8A07A-67E5-498F-9599-40B5A14F0C84}" srcOrd="1" destOrd="0" presId="urn:microsoft.com/office/officeart/2005/8/layout/process2"/>
    <dgm:cxn modelId="{5CF5BC44-2D43-4C6B-B08C-7B631947C27E}" type="presOf" srcId="{C07D17AF-DA90-4907-8855-A5D109EB1F79}" destId="{9FCDB88B-D46B-4C16-A2D6-AABCCC76513F}" srcOrd="0" destOrd="0" presId="urn:microsoft.com/office/officeart/2005/8/layout/process2"/>
    <dgm:cxn modelId="{A82ED257-366B-4EC3-B1E8-40729C703C34}" srcId="{A6E00635-CFC2-4E7C-A3DF-D28FB9C03F9D}" destId="{16423288-119F-4F43-A13B-4E466387048D}" srcOrd="1" destOrd="0" parTransId="{F13EBF83-EC40-45A0-BAEA-D5085D4F8684}" sibTransId="{F292A230-C2DC-4816-81FE-A2554F26DE2E}"/>
    <dgm:cxn modelId="{0D45D15E-663E-4EB1-822D-52BFC33F61F2}" type="presOf" srcId="{090D9C60-2356-44E9-8AE8-6891EB7DF394}" destId="{A8BB1718-9BD1-4C7F-BBF6-74A8DAF171A0}" srcOrd="0" destOrd="0" presId="urn:microsoft.com/office/officeart/2005/8/layout/process2"/>
    <dgm:cxn modelId="{B3CF1163-FECB-4493-9DF7-62AF68295097}" type="presOf" srcId="{F292A230-C2DC-4816-81FE-A2554F26DE2E}" destId="{507E6DD8-A868-4656-AF1B-F8C5201EA5B7}" srcOrd="0" destOrd="0" presId="urn:microsoft.com/office/officeart/2005/8/layout/process2"/>
    <dgm:cxn modelId="{40F6786E-316F-47D4-A39A-EC1462D4ED0A}" type="presOf" srcId="{F292A230-C2DC-4816-81FE-A2554F26DE2E}" destId="{6443EA83-83F6-4CFA-AE7C-BE5FEE67CC46}" srcOrd="1" destOrd="0" presId="urn:microsoft.com/office/officeart/2005/8/layout/process2"/>
    <dgm:cxn modelId="{FBE569EC-DA2D-48FE-94F7-A58274D06485}" srcId="{A6E00635-CFC2-4E7C-A3DF-D28FB9C03F9D}" destId="{B04464C6-FA9A-48EC-AF62-85D2CFFAFEE8}" srcOrd="2" destOrd="0" parTransId="{DCB5A759-0469-49A9-B38D-9851E9CDE668}" sibTransId="{2D69481A-4917-4171-A269-E68941720187}"/>
    <dgm:cxn modelId="{30D74AF5-F42D-41B2-8A9D-DAA4E14C67F3}" srcId="{A6E00635-CFC2-4E7C-A3DF-D28FB9C03F9D}" destId="{090D9C60-2356-44E9-8AE8-6891EB7DF394}" srcOrd="0" destOrd="0" parTransId="{E091CFD6-7B95-4E8A-BE48-3894F4833702}" sibTransId="{C07D17AF-DA90-4907-8855-A5D109EB1F79}"/>
    <dgm:cxn modelId="{D4CEEFFD-5775-4705-8178-EFE5B088B78A}" type="presOf" srcId="{B04464C6-FA9A-48EC-AF62-85D2CFFAFEE8}" destId="{4DCC8728-213B-4C6A-9E23-7CFC07D8C87F}" srcOrd="0" destOrd="0" presId="urn:microsoft.com/office/officeart/2005/8/layout/process2"/>
    <dgm:cxn modelId="{8958DBDF-CBD4-4344-87E3-82CA26F8B966}" type="presParOf" srcId="{4921E89F-5037-4085-8410-61E04C4A2002}" destId="{A8BB1718-9BD1-4C7F-BBF6-74A8DAF171A0}" srcOrd="0" destOrd="0" presId="urn:microsoft.com/office/officeart/2005/8/layout/process2"/>
    <dgm:cxn modelId="{0CD1995E-3998-4FB4-861D-4329182FD561}" type="presParOf" srcId="{4921E89F-5037-4085-8410-61E04C4A2002}" destId="{9FCDB88B-D46B-4C16-A2D6-AABCCC76513F}" srcOrd="1" destOrd="0" presId="urn:microsoft.com/office/officeart/2005/8/layout/process2"/>
    <dgm:cxn modelId="{291B284A-5943-4C8C-85C6-001A01C12230}" type="presParOf" srcId="{9FCDB88B-D46B-4C16-A2D6-AABCCC76513F}" destId="{6CD8A07A-67E5-498F-9599-40B5A14F0C84}" srcOrd="0" destOrd="0" presId="urn:microsoft.com/office/officeart/2005/8/layout/process2"/>
    <dgm:cxn modelId="{C3D039C0-31C7-4581-BC3F-094331792378}" type="presParOf" srcId="{4921E89F-5037-4085-8410-61E04C4A2002}" destId="{E0F5532D-4B5E-4F39-B439-7185C2143849}" srcOrd="2" destOrd="0" presId="urn:microsoft.com/office/officeart/2005/8/layout/process2"/>
    <dgm:cxn modelId="{7158C84B-970F-4D07-9B59-3721AFF683D9}" type="presParOf" srcId="{4921E89F-5037-4085-8410-61E04C4A2002}" destId="{507E6DD8-A868-4656-AF1B-F8C5201EA5B7}" srcOrd="3" destOrd="0" presId="urn:microsoft.com/office/officeart/2005/8/layout/process2"/>
    <dgm:cxn modelId="{1D62FE53-9877-4159-9AA0-3E11DB19AF0A}" type="presParOf" srcId="{507E6DD8-A868-4656-AF1B-F8C5201EA5B7}" destId="{6443EA83-83F6-4CFA-AE7C-BE5FEE67CC46}" srcOrd="0" destOrd="0" presId="urn:microsoft.com/office/officeart/2005/8/layout/process2"/>
    <dgm:cxn modelId="{FB8303EC-8B86-4418-A267-87CA0590A555}" type="presParOf" srcId="{4921E89F-5037-4085-8410-61E04C4A2002}" destId="{4DCC8728-213B-4C6A-9E23-7CFC07D8C87F}"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6A103CB-8B4A-4A1C-9E31-13CFC5F0D5CF}" type="doc">
      <dgm:prSet loTypeId="urn:microsoft.com/office/officeart/2005/8/layout/process1" loCatId="process" qsTypeId="urn:microsoft.com/office/officeart/2005/8/quickstyle/simple1" qsCatId="simple" csTypeId="urn:microsoft.com/office/officeart/2005/8/colors/accent1_3" csCatId="accent1" phldr="1"/>
      <dgm:spPr/>
    </dgm:pt>
    <dgm:pt modelId="{03487B14-0891-4A7D-AA92-D26A8EE23701}">
      <dgm:prSet phldrT="[Text]" custT="1"/>
      <dgm:spPr/>
      <dgm:t>
        <a:bodyPr/>
        <a:lstStyle/>
        <a:p>
          <a:r>
            <a:rPr lang="en-GB" sz="1600" dirty="0"/>
            <a:t>Information is the very life-blood of policing. It may be original &amp; generated by you. It may come from the public or other officers or be fed to you by partner agencies &amp; other sources</a:t>
          </a:r>
        </a:p>
      </dgm:t>
    </dgm:pt>
    <dgm:pt modelId="{9774387A-78BF-481B-B5B1-A7AEAF48F0DE}" type="parTrans" cxnId="{697116DC-D981-4265-8018-4CCFBAC9BB8E}">
      <dgm:prSet/>
      <dgm:spPr/>
      <dgm:t>
        <a:bodyPr/>
        <a:lstStyle/>
        <a:p>
          <a:endParaRPr lang="en-GB"/>
        </a:p>
      </dgm:t>
    </dgm:pt>
    <dgm:pt modelId="{AE731F44-34B7-4618-BFC9-4EBFB917D296}" type="sibTrans" cxnId="{697116DC-D981-4265-8018-4CCFBAC9BB8E}">
      <dgm:prSet/>
      <dgm:spPr/>
      <dgm:t>
        <a:bodyPr/>
        <a:lstStyle/>
        <a:p>
          <a:endParaRPr lang="en-GB"/>
        </a:p>
      </dgm:t>
    </dgm:pt>
    <dgm:pt modelId="{D5AE3FED-D6D1-4C20-9F7C-D3F952859B9D}">
      <dgm:prSet phldrT="[Text]" custT="1"/>
      <dgm:spPr/>
      <dgm:t>
        <a:bodyPr/>
        <a:lstStyle/>
        <a:p>
          <a:r>
            <a:rPr lang="en-GB" sz="1800" dirty="0"/>
            <a:t>Police information is: </a:t>
          </a:r>
          <a:br>
            <a:rPr lang="en-GB" sz="1800" dirty="0"/>
          </a:br>
          <a:r>
            <a:rPr lang="en-GB" sz="1800" dirty="0"/>
            <a:t>All the information obtained &amp; recorded for a policing purpose</a:t>
          </a:r>
        </a:p>
      </dgm:t>
    </dgm:pt>
    <dgm:pt modelId="{28202241-C61B-4285-BD90-FD36247EE5D8}" type="parTrans" cxnId="{9BC551E5-7668-438D-AA6B-3CF8F576C8C0}">
      <dgm:prSet/>
      <dgm:spPr/>
      <dgm:t>
        <a:bodyPr/>
        <a:lstStyle/>
        <a:p>
          <a:endParaRPr lang="en-GB"/>
        </a:p>
      </dgm:t>
    </dgm:pt>
    <dgm:pt modelId="{8FEF13B1-67BA-431D-B0AE-C134B9FEAB7B}" type="sibTrans" cxnId="{9BC551E5-7668-438D-AA6B-3CF8F576C8C0}">
      <dgm:prSet/>
      <dgm:spPr/>
      <dgm:t>
        <a:bodyPr/>
        <a:lstStyle/>
        <a:p>
          <a:endParaRPr lang="en-GB"/>
        </a:p>
      </dgm:t>
    </dgm:pt>
    <dgm:pt modelId="{E031D6AC-57AF-4973-BE91-EA7AEB2DFB33}" type="pres">
      <dgm:prSet presAssocID="{36A103CB-8B4A-4A1C-9E31-13CFC5F0D5CF}" presName="Name0" presStyleCnt="0">
        <dgm:presLayoutVars>
          <dgm:dir/>
          <dgm:resizeHandles val="exact"/>
        </dgm:presLayoutVars>
      </dgm:prSet>
      <dgm:spPr/>
    </dgm:pt>
    <dgm:pt modelId="{A98C8997-06D6-4829-80B6-02C8ABB3014B}" type="pres">
      <dgm:prSet presAssocID="{03487B14-0891-4A7D-AA92-D26A8EE23701}" presName="node" presStyleLbl="node1" presStyleIdx="0" presStyleCnt="2" custScaleX="69743" custScaleY="210437">
        <dgm:presLayoutVars>
          <dgm:bulletEnabled val="1"/>
        </dgm:presLayoutVars>
      </dgm:prSet>
      <dgm:spPr/>
    </dgm:pt>
    <dgm:pt modelId="{0F55E47F-3CE6-497F-9A9F-50709D421498}" type="pres">
      <dgm:prSet presAssocID="{AE731F44-34B7-4618-BFC9-4EBFB917D296}" presName="sibTrans" presStyleLbl="sibTrans2D1" presStyleIdx="0" presStyleCnt="1"/>
      <dgm:spPr/>
    </dgm:pt>
    <dgm:pt modelId="{69317F5B-6830-4410-9AA5-72B0EC7F5460}" type="pres">
      <dgm:prSet presAssocID="{AE731F44-34B7-4618-BFC9-4EBFB917D296}" presName="connectorText" presStyleLbl="sibTrans2D1" presStyleIdx="0" presStyleCnt="1"/>
      <dgm:spPr/>
    </dgm:pt>
    <dgm:pt modelId="{0298B860-DB12-472B-8F99-0A80F5652F76}" type="pres">
      <dgm:prSet presAssocID="{D5AE3FED-D6D1-4C20-9F7C-D3F952859B9D}" presName="node" presStyleLbl="node1" presStyleIdx="1" presStyleCnt="2" custScaleX="69873" custScaleY="210437" custLinFactNeighborX="-14460" custLinFactNeighborY="-1763">
        <dgm:presLayoutVars>
          <dgm:bulletEnabled val="1"/>
        </dgm:presLayoutVars>
      </dgm:prSet>
      <dgm:spPr/>
    </dgm:pt>
  </dgm:ptLst>
  <dgm:cxnLst>
    <dgm:cxn modelId="{D0AC744E-C8BC-473B-AB4D-E3962C7C7844}" type="presOf" srcId="{AE731F44-34B7-4618-BFC9-4EBFB917D296}" destId="{0F55E47F-3CE6-497F-9A9F-50709D421498}" srcOrd="0" destOrd="0" presId="urn:microsoft.com/office/officeart/2005/8/layout/process1"/>
    <dgm:cxn modelId="{2C0554BB-79FA-40BC-A01F-61924F4D82B5}" type="presOf" srcId="{36A103CB-8B4A-4A1C-9E31-13CFC5F0D5CF}" destId="{E031D6AC-57AF-4973-BE91-EA7AEB2DFB33}" srcOrd="0" destOrd="0" presId="urn:microsoft.com/office/officeart/2005/8/layout/process1"/>
    <dgm:cxn modelId="{697116DC-D981-4265-8018-4CCFBAC9BB8E}" srcId="{36A103CB-8B4A-4A1C-9E31-13CFC5F0D5CF}" destId="{03487B14-0891-4A7D-AA92-D26A8EE23701}" srcOrd="0" destOrd="0" parTransId="{9774387A-78BF-481B-B5B1-A7AEAF48F0DE}" sibTransId="{AE731F44-34B7-4618-BFC9-4EBFB917D296}"/>
    <dgm:cxn modelId="{087699E1-B1EB-4EFC-A0DD-3DBE3990C273}" type="presOf" srcId="{03487B14-0891-4A7D-AA92-D26A8EE23701}" destId="{A98C8997-06D6-4829-80B6-02C8ABB3014B}" srcOrd="0" destOrd="0" presId="urn:microsoft.com/office/officeart/2005/8/layout/process1"/>
    <dgm:cxn modelId="{9BC551E5-7668-438D-AA6B-3CF8F576C8C0}" srcId="{36A103CB-8B4A-4A1C-9E31-13CFC5F0D5CF}" destId="{D5AE3FED-D6D1-4C20-9F7C-D3F952859B9D}" srcOrd="1" destOrd="0" parTransId="{28202241-C61B-4285-BD90-FD36247EE5D8}" sibTransId="{8FEF13B1-67BA-431D-B0AE-C134B9FEAB7B}"/>
    <dgm:cxn modelId="{77822AEF-190B-4C3A-ABE6-DC4DD0B71E4C}" type="presOf" srcId="{AE731F44-34B7-4618-BFC9-4EBFB917D296}" destId="{69317F5B-6830-4410-9AA5-72B0EC7F5460}" srcOrd="1" destOrd="0" presId="urn:microsoft.com/office/officeart/2005/8/layout/process1"/>
    <dgm:cxn modelId="{20B98EEF-E76A-429E-8831-460FB2CB03C0}" type="presOf" srcId="{D5AE3FED-D6D1-4C20-9F7C-D3F952859B9D}" destId="{0298B860-DB12-472B-8F99-0A80F5652F76}" srcOrd="0" destOrd="0" presId="urn:microsoft.com/office/officeart/2005/8/layout/process1"/>
    <dgm:cxn modelId="{CA2B40EB-3130-407A-BF30-172434FF6F8D}" type="presParOf" srcId="{E031D6AC-57AF-4973-BE91-EA7AEB2DFB33}" destId="{A98C8997-06D6-4829-80B6-02C8ABB3014B}" srcOrd="0" destOrd="0" presId="urn:microsoft.com/office/officeart/2005/8/layout/process1"/>
    <dgm:cxn modelId="{CFC10F62-A288-4C71-8C49-5C2C4DBB0630}" type="presParOf" srcId="{E031D6AC-57AF-4973-BE91-EA7AEB2DFB33}" destId="{0F55E47F-3CE6-497F-9A9F-50709D421498}" srcOrd="1" destOrd="0" presId="urn:microsoft.com/office/officeart/2005/8/layout/process1"/>
    <dgm:cxn modelId="{3DDCD78E-53B2-4F4E-A885-B2C561BEAA94}" type="presParOf" srcId="{0F55E47F-3CE6-497F-9A9F-50709D421498}" destId="{69317F5B-6830-4410-9AA5-72B0EC7F5460}" srcOrd="0" destOrd="0" presId="urn:microsoft.com/office/officeart/2005/8/layout/process1"/>
    <dgm:cxn modelId="{015859F5-73F4-4579-BC54-1AF661DF7D70}" type="presParOf" srcId="{E031D6AC-57AF-4973-BE91-EA7AEB2DFB33}" destId="{0298B860-DB12-472B-8F99-0A80F5652F76}"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3895A19-D726-478B-BD73-8F005B7F5106}" type="doc">
      <dgm:prSet loTypeId="urn:microsoft.com/office/officeart/2005/8/layout/process2" loCatId="process" qsTypeId="urn:microsoft.com/office/officeart/2005/8/quickstyle/simple1" qsCatId="simple" csTypeId="urn:microsoft.com/office/officeart/2005/8/colors/colorful5" csCatId="colorful" phldr="1"/>
      <dgm:spPr/>
    </dgm:pt>
    <dgm:pt modelId="{71DF070E-846B-421E-A160-0470395EFE36}">
      <dgm:prSet phldrT="[Text]" custT="1"/>
      <dgm:spPr>
        <a:solidFill>
          <a:schemeClr val="accent1">
            <a:lumMod val="40000"/>
            <a:lumOff val="60000"/>
          </a:schemeClr>
        </a:solidFill>
      </dgm:spPr>
      <dgm:t>
        <a:bodyPr/>
        <a:lstStyle/>
        <a:p>
          <a:r>
            <a:rPr lang="en-GB" sz="2400" dirty="0"/>
            <a:t>Intelligence is: Collected information that has been developed for action &amp; may also be classified as confidential or sensitive </a:t>
          </a:r>
          <a:br>
            <a:rPr lang="en-GB" sz="2400" dirty="0"/>
          </a:br>
          <a:r>
            <a:rPr lang="en-GB" sz="2400" dirty="0"/>
            <a:t>(Further reading: APP/COP on Intelligence Management)</a:t>
          </a:r>
        </a:p>
      </dgm:t>
    </dgm:pt>
    <dgm:pt modelId="{B5A4B8EF-96BA-4610-B5A8-0B4450C026EC}" type="parTrans" cxnId="{A7D9FDAF-E80C-41C2-B4BB-73F22D8172DE}">
      <dgm:prSet/>
      <dgm:spPr/>
      <dgm:t>
        <a:bodyPr/>
        <a:lstStyle/>
        <a:p>
          <a:endParaRPr lang="en-GB"/>
        </a:p>
      </dgm:t>
    </dgm:pt>
    <dgm:pt modelId="{7E8B20DE-5DBA-4AB3-A17C-0F50E7DE6585}" type="sibTrans" cxnId="{A7D9FDAF-E80C-41C2-B4BB-73F22D8172DE}">
      <dgm:prSet/>
      <dgm:spPr/>
      <dgm:t>
        <a:bodyPr/>
        <a:lstStyle/>
        <a:p>
          <a:endParaRPr lang="en-GB"/>
        </a:p>
      </dgm:t>
    </dgm:pt>
    <dgm:pt modelId="{6E9FFFEA-4D4D-49BC-AD45-1F7A96808E83}">
      <dgm:prSet phldrT="[Text]" custT="1"/>
      <dgm:spPr>
        <a:solidFill>
          <a:schemeClr val="accent1">
            <a:lumMod val="40000"/>
            <a:lumOff val="60000"/>
          </a:schemeClr>
        </a:solidFill>
      </dgm:spPr>
      <dgm:t>
        <a:bodyPr/>
        <a:lstStyle/>
        <a:p>
          <a:r>
            <a:rPr lang="en-GB" sz="2400" dirty="0"/>
            <a:t>This means information that has been formally processed (Collated &amp; Analysed) but it does not only relate to crime &amp; criminality. It is NOT necessarily evidence</a:t>
          </a:r>
        </a:p>
      </dgm:t>
    </dgm:pt>
    <dgm:pt modelId="{AFAFFFC8-4B15-48B2-98B9-0563831B4814}" type="parTrans" cxnId="{05AE02FD-55C1-4812-8375-B667658310AC}">
      <dgm:prSet/>
      <dgm:spPr/>
      <dgm:t>
        <a:bodyPr/>
        <a:lstStyle/>
        <a:p>
          <a:endParaRPr lang="en-GB"/>
        </a:p>
      </dgm:t>
    </dgm:pt>
    <dgm:pt modelId="{832F0247-F7C2-4B97-BDA9-5553DB26438A}" type="sibTrans" cxnId="{05AE02FD-55C1-4812-8375-B667658310AC}">
      <dgm:prSet/>
      <dgm:spPr/>
      <dgm:t>
        <a:bodyPr/>
        <a:lstStyle/>
        <a:p>
          <a:endParaRPr lang="en-GB"/>
        </a:p>
      </dgm:t>
    </dgm:pt>
    <dgm:pt modelId="{3144DFC1-4952-41FD-B47F-B150B271E626}" type="pres">
      <dgm:prSet presAssocID="{F3895A19-D726-478B-BD73-8F005B7F5106}" presName="linearFlow" presStyleCnt="0">
        <dgm:presLayoutVars>
          <dgm:resizeHandles val="exact"/>
        </dgm:presLayoutVars>
      </dgm:prSet>
      <dgm:spPr/>
    </dgm:pt>
    <dgm:pt modelId="{02C4F101-366B-49A1-BFFB-B2FFA3F4785E}" type="pres">
      <dgm:prSet presAssocID="{71DF070E-846B-421E-A160-0470395EFE36}" presName="node" presStyleLbl="node1" presStyleIdx="0" presStyleCnt="2" custScaleX="173951">
        <dgm:presLayoutVars>
          <dgm:bulletEnabled val="1"/>
        </dgm:presLayoutVars>
      </dgm:prSet>
      <dgm:spPr/>
    </dgm:pt>
    <dgm:pt modelId="{D91FE2E0-6548-47A7-9BB4-DB075CE623FF}" type="pres">
      <dgm:prSet presAssocID="{7E8B20DE-5DBA-4AB3-A17C-0F50E7DE6585}" presName="sibTrans" presStyleLbl="sibTrans2D1" presStyleIdx="0" presStyleCnt="1"/>
      <dgm:spPr/>
    </dgm:pt>
    <dgm:pt modelId="{8854918D-9B0F-49F3-8598-7309BE7696EF}" type="pres">
      <dgm:prSet presAssocID="{7E8B20DE-5DBA-4AB3-A17C-0F50E7DE6585}" presName="connectorText" presStyleLbl="sibTrans2D1" presStyleIdx="0" presStyleCnt="1"/>
      <dgm:spPr/>
    </dgm:pt>
    <dgm:pt modelId="{CB9D155A-B515-4688-B733-71EF3E71DE5D}" type="pres">
      <dgm:prSet presAssocID="{6E9FFFEA-4D4D-49BC-AD45-1F7A96808E83}" presName="node" presStyleLbl="node1" presStyleIdx="1" presStyleCnt="2" custScaleX="155626">
        <dgm:presLayoutVars>
          <dgm:bulletEnabled val="1"/>
        </dgm:presLayoutVars>
      </dgm:prSet>
      <dgm:spPr/>
    </dgm:pt>
  </dgm:ptLst>
  <dgm:cxnLst>
    <dgm:cxn modelId="{0E00EC00-BDA3-4F07-BB0F-E25B57D6872D}" type="presOf" srcId="{F3895A19-D726-478B-BD73-8F005B7F5106}" destId="{3144DFC1-4952-41FD-B47F-B150B271E626}" srcOrd="0" destOrd="0" presId="urn:microsoft.com/office/officeart/2005/8/layout/process2"/>
    <dgm:cxn modelId="{C853A309-E2A4-46A6-A88B-8044D569E355}" type="presOf" srcId="{6E9FFFEA-4D4D-49BC-AD45-1F7A96808E83}" destId="{CB9D155A-B515-4688-B733-71EF3E71DE5D}" srcOrd="0" destOrd="0" presId="urn:microsoft.com/office/officeart/2005/8/layout/process2"/>
    <dgm:cxn modelId="{2977B319-7917-4833-B646-1E7DBE56FC7A}" type="presOf" srcId="{7E8B20DE-5DBA-4AB3-A17C-0F50E7DE6585}" destId="{8854918D-9B0F-49F3-8598-7309BE7696EF}" srcOrd="1" destOrd="0" presId="urn:microsoft.com/office/officeart/2005/8/layout/process2"/>
    <dgm:cxn modelId="{A7D9FDAF-E80C-41C2-B4BB-73F22D8172DE}" srcId="{F3895A19-D726-478B-BD73-8F005B7F5106}" destId="{71DF070E-846B-421E-A160-0470395EFE36}" srcOrd="0" destOrd="0" parTransId="{B5A4B8EF-96BA-4610-B5A8-0B4450C026EC}" sibTransId="{7E8B20DE-5DBA-4AB3-A17C-0F50E7DE6585}"/>
    <dgm:cxn modelId="{D392EDDD-51D4-4C54-B839-6C81B3DC65B6}" type="presOf" srcId="{71DF070E-846B-421E-A160-0470395EFE36}" destId="{02C4F101-366B-49A1-BFFB-B2FFA3F4785E}" srcOrd="0" destOrd="0" presId="urn:microsoft.com/office/officeart/2005/8/layout/process2"/>
    <dgm:cxn modelId="{05AE02FD-55C1-4812-8375-B667658310AC}" srcId="{F3895A19-D726-478B-BD73-8F005B7F5106}" destId="{6E9FFFEA-4D4D-49BC-AD45-1F7A96808E83}" srcOrd="1" destOrd="0" parTransId="{AFAFFFC8-4B15-48B2-98B9-0563831B4814}" sibTransId="{832F0247-F7C2-4B97-BDA9-5553DB26438A}"/>
    <dgm:cxn modelId="{849928FE-3C78-4BB8-9A4A-71CB1DFE5184}" type="presOf" srcId="{7E8B20DE-5DBA-4AB3-A17C-0F50E7DE6585}" destId="{D91FE2E0-6548-47A7-9BB4-DB075CE623FF}" srcOrd="0" destOrd="0" presId="urn:microsoft.com/office/officeart/2005/8/layout/process2"/>
    <dgm:cxn modelId="{69D00994-704F-4F03-8FCF-5631B7928755}" type="presParOf" srcId="{3144DFC1-4952-41FD-B47F-B150B271E626}" destId="{02C4F101-366B-49A1-BFFB-B2FFA3F4785E}" srcOrd="0" destOrd="0" presId="urn:microsoft.com/office/officeart/2005/8/layout/process2"/>
    <dgm:cxn modelId="{5626CB6A-E162-4223-A3A6-5C5137B71BF5}" type="presParOf" srcId="{3144DFC1-4952-41FD-B47F-B150B271E626}" destId="{D91FE2E0-6548-47A7-9BB4-DB075CE623FF}" srcOrd="1" destOrd="0" presId="urn:microsoft.com/office/officeart/2005/8/layout/process2"/>
    <dgm:cxn modelId="{DE95044D-E608-4351-BCA0-C2B2E7BC6D59}" type="presParOf" srcId="{D91FE2E0-6548-47A7-9BB4-DB075CE623FF}" destId="{8854918D-9B0F-49F3-8598-7309BE7696EF}" srcOrd="0" destOrd="0" presId="urn:microsoft.com/office/officeart/2005/8/layout/process2"/>
    <dgm:cxn modelId="{38BE4FA0-CA3B-41C5-8E4D-E6660E019CAA}" type="presParOf" srcId="{3144DFC1-4952-41FD-B47F-B150B271E626}" destId="{CB9D155A-B515-4688-B733-71EF3E71DE5D}"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B91853F-2E2F-450A-8FA8-40E12DC5F056}" type="doc">
      <dgm:prSet loTypeId="urn:microsoft.com/office/officeart/2005/8/layout/process2" loCatId="process" qsTypeId="urn:microsoft.com/office/officeart/2005/8/quickstyle/simple1" qsCatId="simple" csTypeId="urn:microsoft.com/office/officeart/2005/8/colors/accent1_4" csCatId="accent1" phldr="1"/>
      <dgm:spPr/>
    </dgm:pt>
    <dgm:pt modelId="{6A29854F-DFA8-4057-9820-F0B82FA57B39}">
      <dgm:prSet phldrT="[Text]" custT="1"/>
      <dgm:spPr/>
      <dgm:t>
        <a:bodyPr/>
        <a:lstStyle/>
        <a:p>
          <a:r>
            <a:rPr lang="en-GB" sz="2400"/>
            <a:t>Standardised framework to place intelligence at the forefront in reducing crime &amp; disorder</a:t>
          </a:r>
          <a:endParaRPr lang="en-GB" sz="2400" dirty="0"/>
        </a:p>
      </dgm:t>
    </dgm:pt>
    <dgm:pt modelId="{84A60EE8-D0AF-45FB-B44A-A7EDBD04FA49}" type="parTrans" cxnId="{2B12E5EB-8914-4779-A7B4-98F0B127C097}">
      <dgm:prSet/>
      <dgm:spPr/>
      <dgm:t>
        <a:bodyPr/>
        <a:lstStyle/>
        <a:p>
          <a:endParaRPr lang="en-GB"/>
        </a:p>
      </dgm:t>
    </dgm:pt>
    <dgm:pt modelId="{A4A92880-1DD7-4AB0-9A66-040A6A7058FF}" type="sibTrans" cxnId="{2B12E5EB-8914-4779-A7B4-98F0B127C097}">
      <dgm:prSet/>
      <dgm:spPr/>
      <dgm:t>
        <a:bodyPr/>
        <a:lstStyle/>
        <a:p>
          <a:endParaRPr lang="en-GB"/>
        </a:p>
      </dgm:t>
    </dgm:pt>
    <dgm:pt modelId="{B3FB694A-FB87-43B2-9E65-2CC2DA10366F}">
      <dgm:prSet phldrT="[Text]" custT="1"/>
      <dgm:spPr/>
      <dgm:t>
        <a:bodyPr/>
        <a:lstStyle/>
        <a:p>
          <a:r>
            <a:rPr lang="en-GB" sz="2400"/>
            <a:t>Informs strategic &amp; tactical decision making</a:t>
          </a:r>
          <a:endParaRPr lang="en-GB" sz="2400" dirty="0"/>
        </a:p>
      </dgm:t>
    </dgm:pt>
    <dgm:pt modelId="{47324FDA-7F5D-4531-86A3-E5D363A9A606}" type="parTrans" cxnId="{9CC541CE-F3EC-4B14-B74C-1145726ED978}">
      <dgm:prSet/>
      <dgm:spPr/>
      <dgm:t>
        <a:bodyPr/>
        <a:lstStyle/>
        <a:p>
          <a:endParaRPr lang="en-GB"/>
        </a:p>
      </dgm:t>
    </dgm:pt>
    <dgm:pt modelId="{1D1486D8-7898-4104-BF6D-644909A198C5}" type="sibTrans" cxnId="{9CC541CE-F3EC-4B14-B74C-1145726ED978}">
      <dgm:prSet/>
      <dgm:spPr/>
      <dgm:t>
        <a:bodyPr/>
        <a:lstStyle/>
        <a:p>
          <a:endParaRPr lang="en-GB"/>
        </a:p>
      </dgm:t>
    </dgm:pt>
    <dgm:pt modelId="{F248AA01-65F2-4E57-910E-676ADF4E6A4B}" type="pres">
      <dgm:prSet presAssocID="{7B91853F-2E2F-450A-8FA8-40E12DC5F056}" presName="linearFlow" presStyleCnt="0">
        <dgm:presLayoutVars>
          <dgm:resizeHandles val="exact"/>
        </dgm:presLayoutVars>
      </dgm:prSet>
      <dgm:spPr/>
    </dgm:pt>
    <dgm:pt modelId="{74A6E5DF-D26B-4897-9E17-4AA3ED711979}" type="pres">
      <dgm:prSet presAssocID="{6A29854F-DFA8-4057-9820-F0B82FA57B39}" presName="node" presStyleLbl="node1" presStyleIdx="0" presStyleCnt="2" custScaleX="159362" custLinFactNeighborX="-1409" custLinFactNeighborY="1461">
        <dgm:presLayoutVars>
          <dgm:bulletEnabled val="1"/>
        </dgm:presLayoutVars>
      </dgm:prSet>
      <dgm:spPr/>
    </dgm:pt>
    <dgm:pt modelId="{1FC356CF-AA63-4249-B15D-48DBB6ABCABF}" type="pres">
      <dgm:prSet presAssocID="{A4A92880-1DD7-4AB0-9A66-040A6A7058FF}" presName="sibTrans" presStyleLbl="sibTrans2D1" presStyleIdx="0" presStyleCnt="1"/>
      <dgm:spPr/>
    </dgm:pt>
    <dgm:pt modelId="{C7958D38-3D98-41C9-8B81-40FC02193D4E}" type="pres">
      <dgm:prSet presAssocID="{A4A92880-1DD7-4AB0-9A66-040A6A7058FF}" presName="connectorText" presStyleLbl="sibTrans2D1" presStyleIdx="0" presStyleCnt="1"/>
      <dgm:spPr/>
    </dgm:pt>
    <dgm:pt modelId="{1103EA53-7975-4DAE-96BC-7B63BB114687}" type="pres">
      <dgm:prSet presAssocID="{B3FB694A-FB87-43B2-9E65-2CC2DA10366F}" presName="node" presStyleLbl="node1" presStyleIdx="1" presStyleCnt="2">
        <dgm:presLayoutVars>
          <dgm:bulletEnabled val="1"/>
        </dgm:presLayoutVars>
      </dgm:prSet>
      <dgm:spPr/>
    </dgm:pt>
  </dgm:ptLst>
  <dgm:cxnLst>
    <dgm:cxn modelId="{7721BB1A-5647-4DD1-AFC3-2085E2298913}" type="presOf" srcId="{A4A92880-1DD7-4AB0-9A66-040A6A7058FF}" destId="{1FC356CF-AA63-4249-B15D-48DBB6ABCABF}" srcOrd="0" destOrd="0" presId="urn:microsoft.com/office/officeart/2005/8/layout/process2"/>
    <dgm:cxn modelId="{834872A1-9C1C-4E4B-A2A7-EE5609F68A4F}" type="presOf" srcId="{6A29854F-DFA8-4057-9820-F0B82FA57B39}" destId="{74A6E5DF-D26B-4897-9E17-4AA3ED711979}" srcOrd="0" destOrd="0" presId="urn:microsoft.com/office/officeart/2005/8/layout/process2"/>
    <dgm:cxn modelId="{E7098EA5-69E6-41B7-BF0C-D2BE32919592}" type="presOf" srcId="{B3FB694A-FB87-43B2-9E65-2CC2DA10366F}" destId="{1103EA53-7975-4DAE-96BC-7B63BB114687}" srcOrd="0" destOrd="0" presId="urn:microsoft.com/office/officeart/2005/8/layout/process2"/>
    <dgm:cxn modelId="{9CC541CE-F3EC-4B14-B74C-1145726ED978}" srcId="{7B91853F-2E2F-450A-8FA8-40E12DC5F056}" destId="{B3FB694A-FB87-43B2-9E65-2CC2DA10366F}" srcOrd="1" destOrd="0" parTransId="{47324FDA-7F5D-4531-86A3-E5D363A9A606}" sibTransId="{1D1486D8-7898-4104-BF6D-644909A198C5}"/>
    <dgm:cxn modelId="{A81436D2-5EAF-4E58-8D03-770BDA6F40E3}" type="presOf" srcId="{A4A92880-1DD7-4AB0-9A66-040A6A7058FF}" destId="{C7958D38-3D98-41C9-8B81-40FC02193D4E}" srcOrd="1" destOrd="0" presId="urn:microsoft.com/office/officeart/2005/8/layout/process2"/>
    <dgm:cxn modelId="{2B12E5EB-8914-4779-A7B4-98F0B127C097}" srcId="{7B91853F-2E2F-450A-8FA8-40E12DC5F056}" destId="{6A29854F-DFA8-4057-9820-F0B82FA57B39}" srcOrd="0" destOrd="0" parTransId="{84A60EE8-D0AF-45FB-B44A-A7EDBD04FA49}" sibTransId="{A4A92880-1DD7-4AB0-9A66-040A6A7058FF}"/>
    <dgm:cxn modelId="{F10A3FFE-5CF7-48BF-BED6-85BA05B4ECF8}" type="presOf" srcId="{7B91853F-2E2F-450A-8FA8-40E12DC5F056}" destId="{F248AA01-65F2-4E57-910E-676ADF4E6A4B}" srcOrd="0" destOrd="0" presId="urn:microsoft.com/office/officeart/2005/8/layout/process2"/>
    <dgm:cxn modelId="{D45870A2-9927-4EB8-B68D-AFF1F1F30B8E}" type="presParOf" srcId="{F248AA01-65F2-4E57-910E-676ADF4E6A4B}" destId="{74A6E5DF-D26B-4897-9E17-4AA3ED711979}" srcOrd="0" destOrd="0" presId="urn:microsoft.com/office/officeart/2005/8/layout/process2"/>
    <dgm:cxn modelId="{A7D73B9C-01DD-4DEE-B54C-43FB8EC5E704}" type="presParOf" srcId="{F248AA01-65F2-4E57-910E-676ADF4E6A4B}" destId="{1FC356CF-AA63-4249-B15D-48DBB6ABCABF}" srcOrd="1" destOrd="0" presId="urn:microsoft.com/office/officeart/2005/8/layout/process2"/>
    <dgm:cxn modelId="{57CFE62A-DA00-431B-9B41-D58911F57B1D}" type="presParOf" srcId="{1FC356CF-AA63-4249-B15D-48DBB6ABCABF}" destId="{C7958D38-3D98-41C9-8B81-40FC02193D4E}" srcOrd="0" destOrd="0" presId="urn:microsoft.com/office/officeart/2005/8/layout/process2"/>
    <dgm:cxn modelId="{787E845E-40B7-480C-8C62-8760E51B1DA0}" type="presParOf" srcId="{F248AA01-65F2-4E57-910E-676ADF4E6A4B}" destId="{1103EA53-7975-4DAE-96BC-7B63BB114687}"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DFACB3E-78A1-4DC9-B73B-7E3811267126}" type="doc">
      <dgm:prSet loTypeId="urn:microsoft.com/office/officeart/2005/8/layout/vList2" loCatId="list" qsTypeId="urn:microsoft.com/office/officeart/2005/8/quickstyle/simple1" qsCatId="simple" csTypeId="urn:microsoft.com/office/officeart/2005/8/colors/accent1_5" csCatId="accent1"/>
      <dgm:spPr/>
      <dgm:t>
        <a:bodyPr/>
        <a:lstStyle/>
        <a:p>
          <a:endParaRPr lang="en-US"/>
        </a:p>
      </dgm:t>
    </dgm:pt>
    <dgm:pt modelId="{C3B60DD4-0401-4215-B9F4-CE6E4A6C513A}">
      <dgm:prSet/>
      <dgm:spPr/>
      <dgm:t>
        <a:bodyPr/>
        <a:lstStyle/>
        <a:p>
          <a:r>
            <a:rPr lang="en-GB" b="1" u="sng" dirty="0"/>
            <a:t>Level 1 </a:t>
          </a:r>
          <a:r>
            <a:rPr lang="en-GB" dirty="0"/>
            <a:t>- deals with crime, incidents and neighbourhood priorities occurring at a local Basic Command Unit (BCU) level.</a:t>
          </a:r>
          <a:r>
            <a:rPr lang="en-GB" baseline="0" dirty="0"/>
            <a:t> </a:t>
          </a:r>
          <a:r>
            <a:rPr lang="en-GB" b="1" dirty="0"/>
            <a:t>Local Intelligence Units</a:t>
          </a:r>
          <a:r>
            <a:rPr lang="en-GB" b="0" dirty="0"/>
            <a:t> </a:t>
          </a:r>
          <a:r>
            <a:rPr lang="en-GB" dirty="0"/>
            <a:t>provide intelligence to operational officers within BCUs or areas and will vary in staffing levels. The intelligence you submit as an operational officer will be submitted via Local Intelligence Units.</a:t>
          </a:r>
          <a:endParaRPr lang="en-US" dirty="0"/>
        </a:p>
      </dgm:t>
    </dgm:pt>
    <dgm:pt modelId="{F2F476BA-433F-4777-99A4-F3A24ED0A63C}" type="parTrans" cxnId="{20D484B4-CA61-453F-8E09-DC02CFC86DE1}">
      <dgm:prSet/>
      <dgm:spPr/>
      <dgm:t>
        <a:bodyPr/>
        <a:lstStyle/>
        <a:p>
          <a:endParaRPr lang="en-US"/>
        </a:p>
      </dgm:t>
    </dgm:pt>
    <dgm:pt modelId="{167AE9EE-2329-4790-9B09-CA0C06975566}" type="sibTrans" cxnId="{20D484B4-CA61-453F-8E09-DC02CFC86DE1}">
      <dgm:prSet/>
      <dgm:spPr/>
      <dgm:t>
        <a:bodyPr/>
        <a:lstStyle/>
        <a:p>
          <a:endParaRPr lang="en-US"/>
        </a:p>
      </dgm:t>
    </dgm:pt>
    <dgm:pt modelId="{3D8927D0-4388-4146-8AB0-6F09BBF88E4D}">
      <dgm:prSet/>
      <dgm:spPr/>
      <dgm:t>
        <a:bodyPr/>
        <a:lstStyle/>
        <a:p>
          <a:r>
            <a:rPr lang="en-GB" b="1" u="sng"/>
            <a:t>Level 2 </a:t>
          </a:r>
          <a:r>
            <a:rPr lang="en-GB"/>
            <a:t>- deals with issues affecting a group of BCUs, neighbouring forces or a group of forces.</a:t>
          </a:r>
          <a:r>
            <a:rPr lang="en-GB" baseline="0"/>
            <a:t> </a:t>
          </a:r>
          <a:r>
            <a:rPr lang="en-GB" b="1"/>
            <a:t>FIB</a:t>
          </a:r>
          <a:r>
            <a:rPr lang="en-GB"/>
            <a:t> is the </a:t>
          </a:r>
          <a:r>
            <a:rPr lang="en-GB" b="1"/>
            <a:t>Force Intelligence Bureau</a:t>
          </a:r>
          <a:r>
            <a:rPr lang="en-GB"/>
            <a:t>, who deal with serious and inter-force intelligence.  Within this department are specialists such as interception of communication experts etc.</a:t>
          </a:r>
          <a:endParaRPr lang="en-US"/>
        </a:p>
      </dgm:t>
    </dgm:pt>
    <dgm:pt modelId="{7FAC4B6A-8067-4ED1-9332-2A56218BD435}" type="parTrans" cxnId="{C39A0F01-B401-4A1B-9878-4DC99438DA8D}">
      <dgm:prSet/>
      <dgm:spPr/>
      <dgm:t>
        <a:bodyPr/>
        <a:lstStyle/>
        <a:p>
          <a:endParaRPr lang="en-US"/>
        </a:p>
      </dgm:t>
    </dgm:pt>
    <dgm:pt modelId="{27FD9D84-E5F2-4B9E-90E4-BBC083678AED}" type="sibTrans" cxnId="{C39A0F01-B401-4A1B-9878-4DC99438DA8D}">
      <dgm:prSet/>
      <dgm:spPr/>
      <dgm:t>
        <a:bodyPr/>
        <a:lstStyle/>
        <a:p>
          <a:endParaRPr lang="en-US"/>
        </a:p>
      </dgm:t>
    </dgm:pt>
    <dgm:pt modelId="{EEC67F20-32D9-408F-9F61-DACD82001760}">
      <dgm:prSet/>
      <dgm:spPr/>
      <dgm:t>
        <a:bodyPr/>
        <a:lstStyle/>
        <a:p>
          <a:r>
            <a:rPr lang="en-GB" b="1" u="sng"/>
            <a:t>Level 3 </a:t>
          </a:r>
          <a:r>
            <a:rPr lang="en-GB"/>
            <a:t>- is dealt with by the National Crime Agency (NCA) and UK Border Agency which operate on a national or international scale.</a:t>
          </a:r>
          <a:r>
            <a:rPr lang="en-GB" baseline="0"/>
            <a:t> </a:t>
          </a:r>
          <a:r>
            <a:rPr lang="en-GB"/>
            <a:t>The </a:t>
          </a:r>
          <a:r>
            <a:rPr lang="en-GB" b="1"/>
            <a:t>National Crime Agency </a:t>
          </a:r>
          <a:r>
            <a:rPr lang="en-GB"/>
            <a:t>handles serious and organised crime as it affects the UK.  It is divided between seven regional offices.  As well as developing strategic pictures of the different areas in which organised crime operates, the UK Division also collates and analyses intelligence on the UK’s top criminal groups and their key players.  NCA is also a one-stop shop for UK law enforcement’s international enquiries.</a:t>
          </a:r>
          <a:endParaRPr lang="en-US"/>
        </a:p>
      </dgm:t>
    </dgm:pt>
    <dgm:pt modelId="{675EAB27-A7C6-4A55-8443-ED27DFC5A598}" type="parTrans" cxnId="{99CFC8F3-9AE6-4037-98E9-7EE8B661841C}">
      <dgm:prSet/>
      <dgm:spPr/>
      <dgm:t>
        <a:bodyPr/>
        <a:lstStyle/>
        <a:p>
          <a:endParaRPr lang="en-US"/>
        </a:p>
      </dgm:t>
    </dgm:pt>
    <dgm:pt modelId="{EF872F4C-BE34-4889-A47B-E3DCB7905143}" type="sibTrans" cxnId="{99CFC8F3-9AE6-4037-98E9-7EE8B661841C}">
      <dgm:prSet/>
      <dgm:spPr/>
      <dgm:t>
        <a:bodyPr/>
        <a:lstStyle/>
        <a:p>
          <a:endParaRPr lang="en-US"/>
        </a:p>
      </dgm:t>
    </dgm:pt>
    <dgm:pt modelId="{680B05A5-FBF9-0946-843E-3B5E7BF3A07D}" type="pres">
      <dgm:prSet presAssocID="{7DFACB3E-78A1-4DC9-B73B-7E3811267126}" presName="linear" presStyleCnt="0">
        <dgm:presLayoutVars>
          <dgm:animLvl val="lvl"/>
          <dgm:resizeHandles val="exact"/>
        </dgm:presLayoutVars>
      </dgm:prSet>
      <dgm:spPr/>
    </dgm:pt>
    <dgm:pt modelId="{28AE8D92-D38C-4C4F-8A3C-AA04A3032243}" type="pres">
      <dgm:prSet presAssocID="{C3B60DD4-0401-4215-B9F4-CE6E4A6C513A}" presName="parentText" presStyleLbl="node1" presStyleIdx="0" presStyleCnt="3" custLinFactNeighborX="-15" custLinFactNeighborY="72641">
        <dgm:presLayoutVars>
          <dgm:chMax val="0"/>
          <dgm:bulletEnabled val="1"/>
        </dgm:presLayoutVars>
      </dgm:prSet>
      <dgm:spPr/>
    </dgm:pt>
    <dgm:pt modelId="{6A91371B-EA85-F642-9416-B9AEF7D99EFB}" type="pres">
      <dgm:prSet presAssocID="{167AE9EE-2329-4790-9B09-CA0C06975566}" presName="spacer" presStyleCnt="0"/>
      <dgm:spPr/>
    </dgm:pt>
    <dgm:pt modelId="{AF42240B-3B68-C946-8E7A-6ED30E335180}" type="pres">
      <dgm:prSet presAssocID="{3D8927D0-4388-4146-8AB0-6F09BBF88E4D}" presName="parentText" presStyleLbl="node1" presStyleIdx="1" presStyleCnt="3">
        <dgm:presLayoutVars>
          <dgm:chMax val="0"/>
          <dgm:bulletEnabled val="1"/>
        </dgm:presLayoutVars>
      </dgm:prSet>
      <dgm:spPr/>
    </dgm:pt>
    <dgm:pt modelId="{45812B95-A421-D145-8700-A373BA85C924}" type="pres">
      <dgm:prSet presAssocID="{27FD9D84-E5F2-4B9E-90E4-BBC083678AED}" presName="spacer" presStyleCnt="0"/>
      <dgm:spPr/>
    </dgm:pt>
    <dgm:pt modelId="{581A86DE-2BE1-2D49-AAA8-94CC79A9B6FA}" type="pres">
      <dgm:prSet presAssocID="{EEC67F20-32D9-408F-9F61-DACD82001760}" presName="parentText" presStyleLbl="node1" presStyleIdx="2" presStyleCnt="3">
        <dgm:presLayoutVars>
          <dgm:chMax val="0"/>
          <dgm:bulletEnabled val="1"/>
        </dgm:presLayoutVars>
      </dgm:prSet>
      <dgm:spPr/>
    </dgm:pt>
  </dgm:ptLst>
  <dgm:cxnLst>
    <dgm:cxn modelId="{C39A0F01-B401-4A1B-9878-4DC99438DA8D}" srcId="{7DFACB3E-78A1-4DC9-B73B-7E3811267126}" destId="{3D8927D0-4388-4146-8AB0-6F09BBF88E4D}" srcOrd="1" destOrd="0" parTransId="{7FAC4B6A-8067-4ED1-9332-2A56218BD435}" sibTransId="{27FD9D84-E5F2-4B9E-90E4-BBC083678AED}"/>
    <dgm:cxn modelId="{1F658661-7543-2A48-A132-635A678738B8}" type="presOf" srcId="{7DFACB3E-78A1-4DC9-B73B-7E3811267126}" destId="{680B05A5-FBF9-0946-843E-3B5E7BF3A07D}" srcOrd="0" destOrd="0" presId="urn:microsoft.com/office/officeart/2005/8/layout/vList2"/>
    <dgm:cxn modelId="{F96E8372-46E8-1847-9682-1EE16D1FB44D}" type="presOf" srcId="{C3B60DD4-0401-4215-B9F4-CE6E4A6C513A}" destId="{28AE8D92-D38C-4C4F-8A3C-AA04A3032243}" srcOrd="0" destOrd="0" presId="urn:microsoft.com/office/officeart/2005/8/layout/vList2"/>
    <dgm:cxn modelId="{02E4E49D-9F67-C44D-97DF-0C9F057C7437}" type="presOf" srcId="{EEC67F20-32D9-408F-9F61-DACD82001760}" destId="{581A86DE-2BE1-2D49-AAA8-94CC79A9B6FA}" srcOrd="0" destOrd="0" presId="urn:microsoft.com/office/officeart/2005/8/layout/vList2"/>
    <dgm:cxn modelId="{20D484B4-CA61-453F-8E09-DC02CFC86DE1}" srcId="{7DFACB3E-78A1-4DC9-B73B-7E3811267126}" destId="{C3B60DD4-0401-4215-B9F4-CE6E4A6C513A}" srcOrd="0" destOrd="0" parTransId="{F2F476BA-433F-4777-99A4-F3A24ED0A63C}" sibTransId="{167AE9EE-2329-4790-9B09-CA0C06975566}"/>
    <dgm:cxn modelId="{EA9EFABD-2FB0-FA46-BB14-EBE1EA522966}" type="presOf" srcId="{3D8927D0-4388-4146-8AB0-6F09BBF88E4D}" destId="{AF42240B-3B68-C946-8E7A-6ED30E335180}" srcOrd="0" destOrd="0" presId="urn:microsoft.com/office/officeart/2005/8/layout/vList2"/>
    <dgm:cxn modelId="{99CFC8F3-9AE6-4037-98E9-7EE8B661841C}" srcId="{7DFACB3E-78A1-4DC9-B73B-7E3811267126}" destId="{EEC67F20-32D9-408F-9F61-DACD82001760}" srcOrd="2" destOrd="0" parTransId="{675EAB27-A7C6-4A55-8443-ED27DFC5A598}" sibTransId="{EF872F4C-BE34-4889-A47B-E3DCB7905143}"/>
    <dgm:cxn modelId="{C848B352-E74B-8A49-A4AD-80DF095A708A}" type="presParOf" srcId="{680B05A5-FBF9-0946-843E-3B5E7BF3A07D}" destId="{28AE8D92-D38C-4C4F-8A3C-AA04A3032243}" srcOrd="0" destOrd="0" presId="urn:microsoft.com/office/officeart/2005/8/layout/vList2"/>
    <dgm:cxn modelId="{3ECFB2A2-275B-E143-9A44-D042F5C41ADC}" type="presParOf" srcId="{680B05A5-FBF9-0946-843E-3B5E7BF3A07D}" destId="{6A91371B-EA85-F642-9416-B9AEF7D99EFB}" srcOrd="1" destOrd="0" presId="urn:microsoft.com/office/officeart/2005/8/layout/vList2"/>
    <dgm:cxn modelId="{37BDDC4F-500E-284F-9D4C-3931EFEE17DB}" type="presParOf" srcId="{680B05A5-FBF9-0946-843E-3B5E7BF3A07D}" destId="{AF42240B-3B68-C946-8E7A-6ED30E335180}" srcOrd="2" destOrd="0" presId="urn:microsoft.com/office/officeart/2005/8/layout/vList2"/>
    <dgm:cxn modelId="{39C22BF6-9EA0-9B4F-A23B-902B4CCA6A0C}" type="presParOf" srcId="{680B05A5-FBF9-0946-843E-3B5E7BF3A07D}" destId="{45812B95-A421-D145-8700-A373BA85C924}" srcOrd="3" destOrd="0" presId="urn:microsoft.com/office/officeart/2005/8/layout/vList2"/>
    <dgm:cxn modelId="{D3C949D4-A706-3A45-8B42-1B592D0CBFDE}" type="presParOf" srcId="{680B05A5-FBF9-0946-843E-3B5E7BF3A07D}" destId="{581A86DE-2BE1-2D49-AAA8-94CC79A9B6F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E396623-089E-4C12-A5F5-3DB2F9001D5D}" type="doc">
      <dgm:prSet loTypeId="urn:microsoft.com/office/officeart/2005/8/layout/cycle3" loCatId="cycle" qsTypeId="urn:microsoft.com/office/officeart/2005/8/quickstyle/simple1" qsCatId="simple" csTypeId="urn:microsoft.com/office/officeart/2005/8/colors/accent1_3" csCatId="accent1" phldr="1"/>
      <dgm:spPr/>
      <dgm:t>
        <a:bodyPr/>
        <a:lstStyle/>
        <a:p>
          <a:endParaRPr lang="en-GB"/>
        </a:p>
      </dgm:t>
    </dgm:pt>
    <dgm:pt modelId="{15D5596F-9212-4B50-8676-D145328AA55C}">
      <dgm:prSet phldrT="[Text]" custT="1"/>
      <dgm:spPr/>
      <dgm:t>
        <a:bodyPr/>
        <a:lstStyle/>
        <a:p>
          <a:r>
            <a:rPr lang="en-GB" sz="2600"/>
            <a:t>Direction</a:t>
          </a:r>
          <a:endParaRPr lang="en-GB" sz="2600" dirty="0"/>
        </a:p>
      </dgm:t>
    </dgm:pt>
    <dgm:pt modelId="{891D2953-916A-4D4D-9FAE-35C35C5938FE}" type="parTrans" cxnId="{0F926165-4A75-4E9D-8348-5BB0BCCC9920}">
      <dgm:prSet/>
      <dgm:spPr/>
      <dgm:t>
        <a:bodyPr/>
        <a:lstStyle/>
        <a:p>
          <a:endParaRPr lang="en-GB"/>
        </a:p>
      </dgm:t>
    </dgm:pt>
    <dgm:pt modelId="{CC92165C-31A3-47F0-9812-CADAC573704D}" type="sibTrans" cxnId="{0F926165-4A75-4E9D-8348-5BB0BCCC9920}">
      <dgm:prSet/>
      <dgm:spPr/>
      <dgm:t>
        <a:bodyPr/>
        <a:lstStyle/>
        <a:p>
          <a:endParaRPr lang="en-GB"/>
        </a:p>
      </dgm:t>
    </dgm:pt>
    <dgm:pt modelId="{3BC4E993-40A3-487E-9E3F-BBF5C7B4A048}">
      <dgm:prSet phldrT="[Text]" custT="1"/>
      <dgm:spPr/>
      <dgm:t>
        <a:bodyPr/>
        <a:lstStyle/>
        <a:p>
          <a:r>
            <a:rPr lang="en-GB" sz="2600"/>
            <a:t>Collection</a:t>
          </a:r>
          <a:endParaRPr lang="en-GB" sz="2600" dirty="0"/>
        </a:p>
      </dgm:t>
    </dgm:pt>
    <dgm:pt modelId="{BBC6C92E-F7BA-4649-9CD9-020C77DA96D5}" type="parTrans" cxnId="{9FBAEBE6-B48F-4BFA-93D9-32CED3DD27F8}">
      <dgm:prSet/>
      <dgm:spPr/>
      <dgm:t>
        <a:bodyPr/>
        <a:lstStyle/>
        <a:p>
          <a:endParaRPr lang="en-GB"/>
        </a:p>
      </dgm:t>
    </dgm:pt>
    <dgm:pt modelId="{42E838CD-3417-4EDC-B50A-BA7A3453808E}" type="sibTrans" cxnId="{9FBAEBE6-B48F-4BFA-93D9-32CED3DD27F8}">
      <dgm:prSet/>
      <dgm:spPr/>
      <dgm:t>
        <a:bodyPr/>
        <a:lstStyle/>
        <a:p>
          <a:endParaRPr lang="en-GB"/>
        </a:p>
      </dgm:t>
    </dgm:pt>
    <dgm:pt modelId="{304804B9-4D3F-41C2-9A40-99D876A31856}">
      <dgm:prSet phldrT="[Text]" custT="1"/>
      <dgm:spPr/>
      <dgm:t>
        <a:bodyPr/>
        <a:lstStyle/>
        <a:p>
          <a:r>
            <a:rPr lang="en-GB" sz="2600"/>
            <a:t>Evaluation</a:t>
          </a:r>
          <a:endParaRPr lang="en-GB" sz="2600" dirty="0"/>
        </a:p>
      </dgm:t>
    </dgm:pt>
    <dgm:pt modelId="{0A7D279B-0DE9-4CD1-AD83-202500802BA8}" type="parTrans" cxnId="{1728AEAF-DEDE-415B-84B8-5B54B4D96066}">
      <dgm:prSet/>
      <dgm:spPr/>
      <dgm:t>
        <a:bodyPr/>
        <a:lstStyle/>
        <a:p>
          <a:endParaRPr lang="en-GB"/>
        </a:p>
      </dgm:t>
    </dgm:pt>
    <dgm:pt modelId="{4C431D28-499B-40AF-89F9-BEC101E66B6F}" type="sibTrans" cxnId="{1728AEAF-DEDE-415B-84B8-5B54B4D96066}">
      <dgm:prSet/>
      <dgm:spPr/>
      <dgm:t>
        <a:bodyPr/>
        <a:lstStyle/>
        <a:p>
          <a:endParaRPr lang="en-GB"/>
        </a:p>
      </dgm:t>
    </dgm:pt>
    <dgm:pt modelId="{EEDAD27D-D692-45B2-B82D-9EB518271018}">
      <dgm:prSet phldrT="[Text]" custT="1"/>
      <dgm:spPr/>
      <dgm:t>
        <a:bodyPr/>
        <a:lstStyle/>
        <a:p>
          <a:r>
            <a:rPr lang="en-GB" sz="2600"/>
            <a:t>Analysis</a:t>
          </a:r>
          <a:endParaRPr lang="en-GB" sz="2600" dirty="0"/>
        </a:p>
      </dgm:t>
    </dgm:pt>
    <dgm:pt modelId="{5E9F72D1-8B63-43EF-B6F9-4EC51516F2B7}" type="parTrans" cxnId="{E29DE230-876A-488C-AB1A-02569F8BE61B}">
      <dgm:prSet/>
      <dgm:spPr/>
      <dgm:t>
        <a:bodyPr/>
        <a:lstStyle/>
        <a:p>
          <a:endParaRPr lang="en-GB"/>
        </a:p>
      </dgm:t>
    </dgm:pt>
    <dgm:pt modelId="{62E5B463-2742-46EF-98DF-D866BCD70EF8}" type="sibTrans" cxnId="{E29DE230-876A-488C-AB1A-02569F8BE61B}">
      <dgm:prSet/>
      <dgm:spPr/>
      <dgm:t>
        <a:bodyPr/>
        <a:lstStyle/>
        <a:p>
          <a:endParaRPr lang="en-GB"/>
        </a:p>
      </dgm:t>
    </dgm:pt>
    <dgm:pt modelId="{9834DA85-F4DB-4665-96FA-A155D879DDE8}">
      <dgm:prSet phldrT="[Text]" custT="1"/>
      <dgm:spPr/>
      <dgm:t>
        <a:bodyPr/>
        <a:lstStyle/>
        <a:p>
          <a:r>
            <a:rPr lang="en-GB" sz="2600"/>
            <a:t>Dissemination</a:t>
          </a:r>
          <a:endParaRPr lang="en-GB" sz="2600" dirty="0"/>
        </a:p>
      </dgm:t>
    </dgm:pt>
    <dgm:pt modelId="{40EFD09B-4F34-4657-9A48-590F9C3FAEF9}" type="parTrans" cxnId="{BCA1B142-B141-4CBA-8702-5702E8ED56DD}">
      <dgm:prSet/>
      <dgm:spPr/>
      <dgm:t>
        <a:bodyPr/>
        <a:lstStyle/>
        <a:p>
          <a:endParaRPr lang="en-GB"/>
        </a:p>
      </dgm:t>
    </dgm:pt>
    <dgm:pt modelId="{B580622E-A224-43AE-B764-B26CC27886CA}" type="sibTrans" cxnId="{BCA1B142-B141-4CBA-8702-5702E8ED56DD}">
      <dgm:prSet/>
      <dgm:spPr/>
      <dgm:t>
        <a:bodyPr/>
        <a:lstStyle/>
        <a:p>
          <a:endParaRPr lang="en-GB"/>
        </a:p>
      </dgm:t>
    </dgm:pt>
    <dgm:pt modelId="{78B3C871-57EE-47E9-8ACB-47F3DB3331D6}" type="pres">
      <dgm:prSet presAssocID="{0E396623-089E-4C12-A5F5-3DB2F9001D5D}" presName="Name0" presStyleCnt="0">
        <dgm:presLayoutVars>
          <dgm:dir/>
          <dgm:resizeHandles val="exact"/>
        </dgm:presLayoutVars>
      </dgm:prSet>
      <dgm:spPr/>
    </dgm:pt>
    <dgm:pt modelId="{DD2585FD-65BB-4851-A34A-5688F44A62F3}" type="pres">
      <dgm:prSet presAssocID="{0E396623-089E-4C12-A5F5-3DB2F9001D5D}" presName="cycle" presStyleCnt="0"/>
      <dgm:spPr/>
    </dgm:pt>
    <dgm:pt modelId="{A967219A-B39F-408D-9003-C9CBCE2A15D6}" type="pres">
      <dgm:prSet presAssocID="{15D5596F-9212-4B50-8676-D145328AA55C}" presName="nodeFirstNode" presStyleLbl="node1" presStyleIdx="0" presStyleCnt="5">
        <dgm:presLayoutVars>
          <dgm:bulletEnabled val="1"/>
        </dgm:presLayoutVars>
      </dgm:prSet>
      <dgm:spPr/>
    </dgm:pt>
    <dgm:pt modelId="{5A1BDDEE-A33C-4B95-9EC6-602100108C19}" type="pres">
      <dgm:prSet presAssocID="{CC92165C-31A3-47F0-9812-CADAC573704D}" presName="sibTransFirstNode" presStyleLbl="bgShp" presStyleIdx="0" presStyleCnt="1"/>
      <dgm:spPr/>
    </dgm:pt>
    <dgm:pt modelId="{EDBD58E2-8854-4692-B81B-291CACB92EFB}" type="pres">
      <dgm:prSet presAssocID="{3BC4E993-40A3-487E-9E3F-BBF5C7B4A048}" presName="nodeFollowingNodes" presStyleLbl="node1" presStyleIdx="1" presStyleCnt="5">
        <dgm:presLayoutVars>
          <dgm:bulletEnabled val="1"/>
        </dgm:presLayoutVars>
      </dgm:prSet>
      <dgm:spPr/>
    </dgm:pt>
    <dgm:pt modelId="{7DEDDA5F-A8C5-45C4-B8B9-47D95F3122D1}" type="pres">
      <dgm:prSet presAssocID="{304804B9-4D3F-41C2-9A40-99D876A31856}" presName="nodeFollowingNodes" presStyleLbl="node1" presStyleIdx="2" presStyleCnt="5">
        <dgm:presLayoutVars>
          <dgm:bulletEnabled val="1"/>
        </dgm:presLayoutVars>
      </dgm:prSet>
      <dgm:spPr/>
    </dgm:pt>
    <dgm:pt modelId="{4B99D4AE-9A1E-437E-97D7-ADA5F44BA387}" type="pres">
      <dgm:prSet presAssocID="{EEDAD27D-D692-45B2-B82D-9EB518271018}" presName="nodeFollowingNodes" presStyleLbl="node1" presStyleIdx="3" presStyleCnt="5">
        <dgm:presLayoutVars>
          <dgm:bulletEnabled val="1"/>
        </dgm:presLayoutVars>
      </dgm:prSet>
      <dgm:spPr/>
    </dgm:pt>
    <dgm:pt modelId="{FA4ECC99-A57F-49FC-B075-7132BCCEF340}" type="pres">
      <dgm:prSet presAssocID="{9834DA85-F4DB-4665-96FA-A155D879DDE8}" presName="nodeFollowingNodes" presStyleLbl="node1" presStyleIdx="4" presStyleCnt="5">
        <dgm:presLayoutVars>
          <dgm:bulletEnabled val="1"/>
        </dgm:presLayoutVars>
      </dgm:prSet>
      <dgm:spPr/>
    </dgm:pt>
  </dgm:ptLst>
  <dgm:cxnLst>
    <dgm:cxn modelId="{E29DE230-876A-488C-AB1A-02569F8BE61B}" srcId="{0E396623-089E-4C12-A5F5-3DB2F9001D5D}" destId="{EEDAD27D-D692-45B2-B82D-9EB518271018}" srcOrd="3" destOrd="0" parTransId="{5E9F72D1-8B63-43EF-B6F9-4EC51516F2B7}" sibTransId="{62E5B463-2742-46EF-98DF-D866BCD70EF8}"/>
    <dgm:cxn modelId="{BCA1B142-B141-4CBA-8702-5702E8ED56DD}" srcId="{0E396623-089E-4C12-A5F5-3DB2F9001D5D}" destId="{9834DA85-F4DB-4665-96FA-A155D879DDE8}" srcOrd="4" destOrd="0" parTransId="{40EFD09B-4F34-4657-9A48-590F9C3FAEF9}" sibTransId="{B580622E-A224-43AE-B764-B26CC27886CA}"/>
    <dgm:cxn modelId="{0F444844-9810-4BB4-89B1-4A7E7A6A135D}" type="presOf" srcId="{0E396623-089E-4C12-A5F5-3DB2F9001D5D}" destId="{78B3C871-57EE-47E9-8ACB-47F3DB3331D6}" srcOrd="0" destOrd="0" presId="urn:microsoft.com/office/officeart/2005/8/layout/cycle3"/>
    <dgm:cxn modelId="{B942EE52-58B0-491D-868E-EC6F10837401}" type="presOf" srcId="{EEDAD27D-D692-45B2-B82D-9EB518271018}" destId="{4B99D4AE-9A1E-437E-97D7-ADA5F44BA387}" srcOrd="0" destOrd="0" presId="urn:microsoft.com/office/officeart/2005/8/layout/cycle3"/>
    <dgm:cxn modelId="{0F926165-4A75-4E9D-8348-5BB0BCCC9920}" srcId="{0E396623-089E-4C12-A5F5-3DB2F9001D5D}" destId="{15D5596F-9212-4B50-8676-D145328AA55C}" srcOrd="0" destOrd="0" parTransId="{891D2953-916A-4D4D-9FAE-35C35C5938FE}" sibTransId="{CC92165C-31A3-47F0-9812-CADAC573704D}"/>
    <dgm:cxn modelId="{AFAC9969-4491-4999-89D3-46B0E1D33E07}" type="presOf" srcId="{15D5596F-9212-4B50-8676-D145328AA55C}" destId="{A967219A-B39F-408D-9003-C9CBCE2A15D6}" srcOrd="0" destOrd="0" presId="urn:microsoft.com/office/officeart/2005/8/layout/cycle3"/>
    <dgm:cxn modelId="{58706378-07DE-4C95-8FA9-067BB9D76467}" type="presOf" srcId="{304804B9-4D3F-41C2-9A40-99D876A31856}" destId="{7DEDDA5F-A8C5-45C4-B8B9-47D95F3122D1}" srcOrd="0" destOrd="0" presId="urn:microsoft.com/office/officeart/2005/8/layout/cycle3"/>
    <dgm:cxn modelId="{1728AEAF-DEDE-415B-84B8-5B54B4D96066}" srcId="{0E396623-089E-4C12-A5F5-3DB2F9001D5D}" destId="{304804B9-4D3F-41C2-9A40-99D876A31856}" srcOrd="2" destOrd="0" parTransId="{0A7D279B-0DE9-4CD1-AD83-202500802BA8}" sibTransId="{4C431D28-499B-40AF-89F9-BEC101E66B6F}"/>
    <dgm:cxn modelId="{2C95F0E0-E087-4002-9DED-ADA9B1164C51}" type="presOf" srcId="{9834DA85-F4DB-4665-96FA-A155D879DDE8}" destId="{FA4ECC99-A57F-49FC-B075-7132BCCEF340}" srcOrd="0" destOrd="0" presId="urn:microsoft.com/office/officeart/2005/8/layout/cycle3"/>
    <dgm:cxn modelId="{9FBAEBE6-B48F-4BFA-93D9-32CED3DD27F8}" srcId="{0E396623-089E-4C12-A5F5-3DB2F9001D5D}" destId="{3BC4E993-40A3-487E-9E3F-BBF5C7B4A048}" srcOrd="1" destOrd="0" parTransId="{BBC6C92E-F7BA-4649-9CD9-020C77DA96D5}" sibTransId="{42E838CD-3417-4EDC-B50A-BA7A3453808E}"/>
    <dgm:cxn modelId="{0CBEDDF4-4975-47FD-BA61-1F6A3F03624F}" type="presOf" srcId="{3BC4E993-40A3-487E-9E3F-BBF5C7B4A048}" destId="{EDBD58E2-8854-4692-B81B-291CACB92EFB}" srcOrd="0" destOrd="0" presId="urn:microsoft.com/office/officeart/2005/8/layout/cycle3"/>
    <dgm:cxn modelId="{590B1CFD-CC4C-4B3A-A7CC-DB8D15E776A4}" type="presOf" srcId="{CC92165C-31A3-47F0-9812-CADAC573704D}" destId="{5A1BDDEE-A33C-4B95-9EC6-602100108C19}" srcOrd="0" destOrd="0" presId="urn:microsoft.com/office/officeart/2005/8/layout/cycle3"/>
    <dgm:cxn modelId="{217E0B12-EC97-490A-A015-46D14B4A96AA}" type="presParOf" srcId="{78B3C871-57EE-47E9-8ACB-47F3DB3331D6}" destId="{DD2585FD-65BB-4851-A34A-5688F44A62F3}" srcOrd="0" destOrd="0" presId="urn:microsoft.com/office/officeart/2005/8/layout/cycle3"/>
    <dgm:cxn modelId="{BCC309F2-8614-49B2-8EFB-5F5D3122BA8D}" type="presParOf" srcId="{DD2585FD-65BB-4851-A34A-5688F44A62F3}" destId="{A967219A-B39F-408D-9003-C9CBCE2A15D6}" srcOrd="0" destOrd="0" presId="urn:microsoft.com/office/officeart/2005/8/layout/cycle3"/>
    <dgm:cxn modelId="{2C4B8BE3-A349-4DF8-8C8A-2D3855BE8D67}" type="presParOf" srcId="{DD2585FD-65BB-4851-A34A-5688F44A62F3}" destId="{5A1BDDEE-A33C-4B95-9EC6-602100108C19}" srcOrd="1" destOrd="0" presId="urn:microsoft.com/office/officeart/2005/8/layout/cycle3"/>
    <dgm:cxn modelId="{4180599D-DDB2-4FA3-9361-0C58A6862B31}" type="presParOf" srcId="{DD2585FD-65BB-4851-A34A-5688F44A62F3}" destId="{EDBD58E2-8854-4692-B81B-291CACB92EFB}" srcOrd="2" destOrd="0" presId="urn:microsoft.com/office/officeart/2005/8/layout/cycle3"/>
    <dgm:cxn modelId="{58E72E80-0C49-4B95-AD80-EA259E1AE724}" type="presParOf" srcId="{DD2585FD-65BB-4851-A34A-5688F44A62F3}" destId="{7DEDDA5F-A8C5-45C4-B8B9-47D95F3122D1}" srcOrd="3" destOrd="0" presId="urn:microsoft.com/office/officeart/2005/8/layout/cycle3"/>
    <dgm:cxn modelId="{890A3147-25A1-4753-930F-7EA0E6A46A90}" type="presParOf" srcId="{DD2585FD-65BB-4851-A34A-5688F44A62F3}" destId="{4B99D4AE-9A1E-437E-97D7-ADA5F44BA387}" srcOrd="4" destOrd="0" presId="urn:microsoft.com/office/officeart/2005/8/layout/cycle3"/>
    <dgm:cxn modelId="{230452EC-13CF-4695-9122-13A2FA9B00A2}" type="presParOf" srcId="{DD2585FD-65BB-4851-A34A-5688F44A62F3}" destId="{FA4ECC99-A57F-49FC-B075-7132BCCEF340}"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316E1-A0CD-4E08-AC86-C5CECD5B513A}">
      <dsp:nvSpPr>
        <dsp:cNvPr id="0" name=""/>
        <dsp:cNvSpPr/>
      </dsp:nvSpPr>
      <dsp:spPr>
        <a:xfrm rot="5400000">
          <a:off x="1257716" y="831957"/>
          <a:ext cx="1302913" cy="157039"/>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83DF38-1E7D-4A79-A54D-808AB0934908}">
      <dsp:nvSpPr>
        <dsp:cNvPr id="0" name=""/>
        <dsp:cNvSpPr/>
      </dsp:nvSpPr>
      <dsp:spPr>
        <a:xfrm>
          <a:off x="1315839" y="264"/>
          <a:ext cx="2227848" cy="104692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obtained from initial call</a:t>
          </a:r>
          <a:endParaRPr lang="en-US" sz="2000" kern="1200" dirty="0">
            <a:latin typeface="Calibri" panose="020F0502020204030204"/>
            <a:ea typeface="+mn-ea"/>
            <a:cs typeface="+mn-cs"/>
          </a:endParaRPr>
        </a:p>
      </dsp:txBody>
      <dsp:txXfrm>
        <a:off x="1346503" y="30928"/>
        <a:ext cx="2166520" cy="985601"/>
      </dsp:txXfrm>
    </dsp:sp>
    <dsp:sp modelId="{024EFAC4-4D99-4A1E-BF15-C25D5F8FED6E}">
      <dsp:nvSpPr>
        <dsp:cNvPr id="0" name=""/>
        <dsp:cNvSpPr/>
      </dsp:nvSpPr>
      <dsp:spPr>
        <a:xfrm rot="5400000">
          <a:off x="1257716" y="2140619"/>
          <a:ext cx="1302913" cy="157039"/>
        </a:xfrm>
        <a:prstGeom prst="rect">
          <a:avLst/>
        </a:prstGeom>
        <a:solidFill>
          <a:schemeClr val="accent5">
            <a:hueOff val="-675854"/>
            <a:satOff val="-1742"/>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43A3AAB-C933-439D-BCD4-4718F59C0CFC}">
      <dsp:nvSpPr>
        <dsp:cNvPr id="0" name=""/>
        <dsp:cNvSpPr/>
      </dsp:nvSpPr>
      <dsp:spPr>
        <a:xfrm>
          <a:off x="1339988" y="1308926"/>
          <a:ext cx="2179550" cy="1046929"/>
        </a:xfrm>
        <a:prstGeom prst="roundRect">
          <a:avLst>
            <a:gd name="adj" fmla="val 10000"/>
          </a:avLst>
        </a:prstGeom>
        <a:solidFill>
          <a:schemeClr val="accent5">
            <a:hueOff val="-614413"/>
            <a:satOff val="-1584"/>
            <a:lumOff val="-10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police systems</a:t>
          </a:r>
          <a:endParaRPr lang="en-US" sz="2000" kern="1200" dirty="0">
            <a:latin typeface="Calibri" panose="020F0502020204030204"/>
            <a:ea typeface="+mn-ea"/>
            <a:cs typeface="+mn-cs"/>
          </a:endParaRPr>
        </a:p>
      </dsp:txBody>
      <dsp:txXfrm>
        <a:off x="1370652" y="1339590"/>
        <a:ext cx="2118222" cy="985601"/>
      </dsp:txXfrm>
    </dsp:sp>
    <dsp:sp modelId="{14914E43-5338-477F-B9C3-27B223D427D6}">
      <dsp:nvSpPr>
        <dsp:cNvPr id="0" name=""/>
        <dsp:cNvSpPr/>
      </dsp:nvSpPr>
      <dsp:spPr>
        <a:xfrm rot="5400000">
          <a:off x="1257716" y="3449281"/>
          <a:ext cx="1302913" cy="157039"/>
        </a:xfrm>
        <a:prstGeom prst="rect">
          <a:avLst/>
        </a:prstGeom>
        <a:solidFill>
          <a:schemeClr val="accent5">
            <a:hueOff val="-1351709"/>
            <a:satOff val="-3484"/>
            <a:lumOff val="-2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9BF8F1-91AC-4A56-B096-A821E5EACEE2}">
      <dsp:nvSpPr>
        <dsp:cNvPr id="0" name=""/>
        <dsp:cNvSpPr/>
      </dsp:nvSpPr>
      <dsp:spPr>
        <a:xfrm>
          <a:off x="1339988" y="2617588"/>
          <a:ext cx="2179550" cy="1046929"/>
        </a:xfrm>
        <a:prstGeom prst="roundRect">
          <a:avLst>
            <a:gd name="adj" fmla="val 10000"/>
          </a:avLst>
        </a:prstGeom>
        <a:solidFill>
          <a:schemeClr val="accent5">
            <a:hueOff val="-1228826"/>
            <a:satOff val="-3167"/>
            <a:lumOff val="-21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officer attending</a:t>
          </a:r>
          <a:endParaRPr lang="en-US" sz="2000" kern="1200" dirty="0">
            <a:latin typeface="Calibri" panose="020F0502020204030204"/>
            <a:ea typeface="+mn-ea"/>
            <a:cs typeface="+mn-cs"/>
          </a:endParaRPr>
        </a:p>
      </dsp:txBody>
      <dsp:txXfrm>
        <a:off x="1370652" y="2648252"/>
        <a:ext cx="2118222" cy="985601"/>
      </dsp:txXfrm>
    </dsp:sp>
    <dsp:sp modelId="{1B9E751B-8298-4E74-A1A1-311C9EC298D2}">
      <dsp:nvSpPr>
        <dsp:cNvPr id="0" name=""/>
        <dsp:cNvSpPr/>
      </dsp:nvSpPr>
      <dsp:spPr>
        <a:xfrm>
          <a:off x="1912604" y="4103612"/>
          <a:ext cx="2860371" cy="157039"/>
        </a:xfrm>
        <a:prstGeom prst="rect">
          <a:avLst/>
        </a:prstGeom>
        <a:solidFill>
          <a:schemeClr val="accent5">
            <a:hueOff val="-2027563"/>
            <a:satOff val="-5226"/>
            <a:lumOff val="-353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4AE3097-2618-48A5-A768-9AB705C7E323}">
      <dsp:nvSpPr>
        <dsp:cNvPr id="0" name=""/>
        <dsp:cNvSpPr/>
      </dsp:nvSpPr>
      <dsp:spPr>
        <a:xfrm>
          <a:off x="1388287" y="3926250"/>
          <a:ext cx="2082953" cy="1046929"/>
        </a:xfrm>
        <a:prstGeom prst="roundRect">
          <a:avLst>
            <a:gd name="adj" fmla="val 10000"/>
          </a:avLst>
        </a:prstGeom>
        <a:solidFill>
          <a:schemeClr val="accent5">
            <a:hueOff val="-1843239"/>
            <a:satOff val="-4751"/>
            <a:lumOff val="-3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provided by 1</a:t>
          </a:r>
          <a:r>
            <a:rPr lang="en-US" sz="2000" kern="1200" baseline="30000">
              <a:latin typeface="Calibri" panose="020F0502020204030204"/>
              <a:ea typeface="+mn-ea"/>
              <a:cs typeface="+mn-cs"/>
            </a:rPr>
            <a:t>st</a:t>
          </a:r>
          <a:r>
            <a:rPr lang="en-US" sz="2000" kern="1200">
              <a:latin typeface="Calibri" panose="020F0502020204030204"/>
              <a:ea typeface="+mn-ea"/>
              <a:cs typeface="+mn-cs"/>
            </a:rPr>
            <a:t> witness</a:t>
          </a:r>
          <a:endParaRPr lang="en-US" sz="2000" kern="1200" dirty="0">
            <a:latin typeface="Calibri" panose="020F0502020204030204"/>
            <a:ea typeface="+mn-ea"/>
            <a:cs typeface="+mn-cs"/>
          </a:endParaRPr>
        </a:p>
      </dsp:txBody>
      <dsp:txXfrm>
        <a:off x="1418951" y="3956914"/>
        <a:ext cx="2021625" cy="985601"/>
      </dsp:txXfrm>
    </dsp:sp>
    <dsp:sp modelId="{02406E35-719E-4C36-8806-B11B1AC077B9}">
      <dsp:nvSpPr>
        <dsp:cNvPr id="0" name=""/>
        <dsp:cNvSpPr/>
      </dsp:nvSpPr>
      <dsp:spPr>
        <a:xfrm rot="16200000">
          <a:off x="4125238" y="3449281"/>
          <a:ext cx="1302913" cy="157039"/>
        </a:xfrm>
        <a:prstGeom prst="rect">
          <a:avLst/>
        </a:prstGeom>
        <a:solidFill>
          <a:schemeClr val="accent5">
            <a:hueOff val="-2703417"/>
            <a:satOff val="-6968"/>
            <a:lumOff val="-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FA30D8B-9AB0-481A-806C-D43E2C3A1512}">
      <dsp:nvSpPr>
        <dsp:cNvPr id="0" name=""/>
        <dsp:cNvSpPr/>
      </dsp:nvSpPr>
      <dsp:spPr>
        <a:xfrm>
          <a:off x="4167797" y="3926250"/>
          <a:ext cx="2258977" cy="1046929"/>
        </a:xfrm>
        <a:prstGeom prst="roundRect">
          <a:avLst>
            <a:gd name="adj" fmla="val 10000"/>
          </a:avLst>
        </a:prstGeom>
        <a:solidFill>
          <a:schemeClr val="accent5">
            <a:hueOff val="-2457652"/>
            <a:satOff val="-6334"/>
            <a:lumOff val="-42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 provided by victim (1</a:t>
          </a:r>
          <a:r>
            <a:rPr lang="en-US" sz="2000" kern="1200" baseline="30000">
              <a:latin typeface="Calibri" panose="020F0502020204030204"/>
              <a:ea typeface="+mn-ea"/>
              <a:cs typeface="+mn-cs"/>
            </a:rPr>
            <a:t>st</a:t>
          </a:r>
          <a:r>
            <a:rPr lang="en-US" sz="2000" kern="1200">
              <a:latin typeface="Calibri" panose="020F0502020204030204"/>
              <a:ea typeface="+mn-ea"/>
              <a:cs typeface="+mn-cs"/>
            </a:rPr>
            <a:t> account)</a:t>
          </a:r>
          <a:endParaRPr lang="en-US" sz="2000" kern="1200" dirty="0">
            <a:latin typeface="Calibri" panose="020F0502020204030204"/>
            <a:ea typeface="+mn-ea"/>
            <a:cs typeface="+mn-cs"/>
          </a:endParaRPr>
        </a:p>
      </dsp:txBody>
      <dsp:txXfrm>
        <a:off x="4198461" y="3956914"/>
        <a:ext cx="2197649" cy="985601"/>
      </dsp:txXfrm>
    </dsp:sp>
    <dsp:sp modelId="{C21A33FF-D11F-47E5-91A1-DED9E5D3A6F6}">
      <dsp:nvSpPr>
        <dsp:cNvPr id="0" name=""/>
        <dsp:cNvSpPr/>
      </dsp:nvSpPr>
      <dsp:spPr>
        <a:xfrm rot="16200000">
          <a:off x="4125238" y="2140619"/>
          <a:ext cx="1302913" cy="157039"/>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BCDBFB8-5752-4DAC-9292-D8A7E56D5200}">
      <dsp:nvSpPr>
        <dsp:cNvPr id="0" name=""/>
        <dsp:cNvSpPr/>
      </dsp:nvSpPr>
      <dsp:spPr>
        <a:xfrm>
          <a:off x="4143648" y="2617588"/>
          <a:ext cx="2307275" cy="1046929"/>
        </a:xfrm>
        <a:prstGeom prst="roundRect">
          <a:avLst>
            <a:gd name="adj" fmla="val 10000"/>
          </a:avLst>
        </a:prstGeom>
        <a:solidFill>
          <a:schemeClr val="accent5">
            <a:hueOff val="-3072065"/>
            <a:satOff val="-7918"/>
            <a:lumOff val="-53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collected at scene (exhibits)</a:t>
          </a:r>
          <a:endParaRPr lang="en-US" sz="2000" kern="1200" dirty="0">
            <a:latin typeface="Calibri" panose="020F0502020204030204"/>
            <a:ea typeface="+mn-ea"/>
            <a:cs typeface="+mn-cs"/>
          </a:endParaRPr>
        </a:p>
      </dsp:txBody>
      <dsp:txXfrm>
        <a:off x="4174312" y="2648252"/>
        <a:ext cx="2245947" cy="985601"/>
      </dsp:txXfrm>
    </dsp:sp>
    <dsp:sp modelId="{0116E63E-5F3F-4A18-9F0F-EFE71CE30ABA}">
      <dsp:nvSpPr>
        <dsp:cNvPr id="0" name=""/>
        <dsp:cNvSpPr/>
      </dsp:nvSpPr>
      <dsp:spPr>
        <a:xfrm rot="16200000">
          <a:off x="4125238" y="831957"/>
          <a:ext cx="1302913" cy="157039"/>
        </a:xfrm>
        <a:prstGeom prst="rect">
          <a:avLst/>
        </a:prstGeom>
        <a:solidFill>
          <a:schemeClr val="accent5">
            <a:hueOff val="-4055126"/>
            <a:satOff val="-10451"/>
            <a:lumOff val="-70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F532BE-B3BF-49FE-B7AB-943778684D67}">
      <dsp:nvSpPr>
        <dsp:cNvPr id="0" name=""/>
        <dsp:cNvSpPr/>
      </dsp:nvSpPr>
      <dsp:spPr>
        <a:xfrm>
          <a:off x="4119499" y="1308926"/>
          <a:ext cx="2355574" cy="1046929"/>
        </a:xfrm>
        <a:prstGeom prst="roundRect">
          <a:avLst>
            <a:gd name="adj" fmla="val 10000"/>
          </a:avLst>
        </a:prstGeom>
        <a:solidFill>
          <a:schemeClr val="accent5">
            <a:hueOff val="-3686478"/>
            <a:satOff val="-9501"/>
            <a:lumOff val="-6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from CSI in attendance</a:t>
          </a:r>
          <a:endParaRPr lang="en-US" sz="2000" kern="1200" dirty="0">
            <a:latin typeface="Calibri" panose="020F0502020204030204"/>
            <a:ea typeface="+mn-ea"/>
            <a:cs typeface="+mn-cs"/>
          </a:endParaRPr>
        </a:p>
      </dsp:txBody>
      <dsp:txXfrm>
        <a:off x="4150163" y="1339590"/>
        <a:ext cx="2294246" cy="985601"/>
      </dsp:txXfrm>
    </dsp:sp>
    <dsp:sp modelId="{3DE66A17-7A49-4C2B-9DA6-F085BAFC0B3F}">
      <dsp:nvSpPr>
        <dsp:cNvPr id="0" name=""/>
        <dsp:cNvSpPr/>
      </dsp:nvSpPr>
      <dsp:spPr>
        <a:xfrm>
          <a:off x="4780496" y="177626"/>
          <a:ext cx="3026614" cy="157039"/>
        </a:xfrm>
        <a:prstGeom prst="rect">
          <a:avLst/>
        </a:prstGeom>
        <a:solidFill>
          <a:schemeClr val="accent5">
            <a:hueOff val="-4730980"/>
            <a:satOff val="-12193"/>
            <a:lumOff val="-823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23C7A6-D091-4020-865A-0B1338806610}">
      <dsp:nvSpPr>
        <dsp:cNvPr id="0" name=""/>
        <dsp:cNvSpPr/>
      </dsp:nvSpPr>
      <dsp:spPr>
        <a:xfrm>
          <a:off x="4143648" y="264"/>
          <a:ext cx="2307275" cy="1046929"/>
        </a:xfrm>
        <a:prstGeom prst="roundRect">
          <a:avLst>
            <a:gd name="adj" fmla="val 10000"/>
          </a:avLst>
        </a:prstGeom>
        <a:solidFill>
          <a:schemeClr val="accent5">
            <a:hueOff val="-4300891"/>
            <a:satOff val="-11085"/>
            <a:lumOff val="-74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Suspect information &amp; intelligence</a:t>
          </a:r>
          <a:endParaRPr lang="en-US" sz="2000" kern="1200" dirty="0">
            <a:latin typeface="Calibri" panose="020F0502020204030204"/>
            <a:ea typeface="+mn-ea"/>
            <a:cs typeface="+mn-cs"/>
          </a:endParaRPr>
        </a:p>
      </dsp:txBody>
      <dsp:txXfrm>
        <a:off x="4174312" y="30928"/>
        <a:ext cx="2245947" cy="985601"/>
      </dsp:txXfrm>
    </dsp:sp>
    <dsp:sp modelId="{84A051C4-FBD8-40A1-8A58-78B001EB0A8F}">
      <dsp:nvSpPr>
        <dsp:cNvPr id="0" name=""/>
        <dsp:cNvSpPr/>
      </dsp:nvSpPr>
      <dsp:spPr>
        <a:xfrm rot="5400000">
          <a:off x="7159572" y="831957"/>
          <a:ext cx="1302913" cy="157039"/>
        </a:xfrm>
        <a:prstGeom prst="rect">
          <a:avLst/>
        </a:prstGeom>
        <a:solidFill>
          <a:schemeClr val="accent5">
            <a:hueOff val="-5406834"/>
            <a:satOff val="-13935"/>
            <a:lumOff val="-941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86FD3E-B8E1-4C86-B740-19A8B7BACC13}">
      <dsp:nvSpPr>
        <dsp:cNvPr id="0" name=""/>
        <dsp:cNvSpPr/>
      </dsp:nvSpPr>
      <dsp:spPr>
        <a:xfrm>
          <a:off x="7142168" y="264"/>
          <a:ext cx="2378903" cy="1046929"/>
        </a:xfrm>
        <a:prstGeom prst="roundRect">
          <a:avLst>
            <a:gd name="adj" fmla="val 10000"/>
          </a:avLst>
        </a:prstGeom>
        <a:solidFill>
          <a:schemeClr val="accent5">
            <a:hueOff val="-4915304"/>
            <a:satOff val="-12668"/>
            <a:lumOff val="-85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Plan to locate &amp; manage suspect</a:t>
          </a:r>
          <a:endParaRPr lang="en-US" sz="2300" kern="1200" dirty="0">
            <a:latin typeface="Calibri" panose="020F0502020204030204"/>
            <a:ea typeface="+mn-ea"/>
            <a:cs typeface="+mn-cs"/>
          </a:endParaRPr>
        </a:p>
      </dsp:txBody>
      <dsp:txXfrm>
        <a:off x="7172832" y="30928"/>
        <a:ext cx="2317575" cy="985601"/>
      </dsp:txXfrm>
    </dsp:sp>
    <dsp:sp modelId="{1D2AD03E-9731-49FE-A8F9-037CE37D7AE5}">
      <dsp:nvSpPr>
        <dsp:cNvPr id="0" name=""/>
        <dsp:cNvSpPr/>
      </dsp:nvSpPr>
      <dsp:spPr>
        <a:xfrm rot="5400000">
          <a:off x="7159572" y="2140619"/>
          <a:ext cx="1302913" cy="157039"/>
        </a:xfrm>
        <a:prstGeom prst="rect">
          <a:avLst/>
        </a:prstGeom>
        <a:solidFill>
          <a:schemeClr val="accent5">
            <a:hueOff val="-6082688"/>
            <a:satOff val="-15677"/>
            <a:lumOff val="-1058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3AE5DF-437C-45FE-8DA4-6AAD04349F0D}">
      <dsp:nvSpPr>
        <dsp:cNvPr id="0" name=""/>
        <dsp:cNvSpPr/>
      </dsp:nvSpPr>
      <dsp:spPr>
        <a:xfrm>
          <a:off x="7166309" y="1308926"/>
          <a:ext cx="2330622" cy="1046929"/>
        </a:xfrm>
        <a:prstGeom prst="roundRect">
          <a:avLst>
            <a:gd name="adj" fmla="val 10000"/>
          </a:avLst>
        </a:prstGeom>
        <a:solidFill>
          <a:schemeClr val="accent5">
            <a:hueOff val="-5529717"/>
            <a:satOff val="-14252"/>
            <a:lumOff val="-96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Calibri" panose="020F0502020204030204"/>
              <a:ea typeface="+mn-ea"/>
              <a:cs typeface="+mn-cs"/>
            </a:rPr>
            <a:t>Complete crime report</a:t>
          </a:r>
        </a:p>
      </dsp:txBody>
      <dsp:txXfrm>
        <a:off x="7196973" y="1339590"/>
        <a:ext cx="2269294" cy="985601"/>
      </dsp:txXfrm>
    </dsp:sp>
    <dsp:sp modelId="{018C0345-39F4-405A-9F38-F128C9FAA427}">
      <dsp:nvSpPr>
        <dsp:cNvPr id="0" name=""/>
        <dsp:cNvSpPr/>
      </dsp:nvSpPr>
      <dsp:spPr>
        <a:xfrm rot="5400000">
          <a:off x="7166454" y="3442399"/>
          <a:ext cx="1289149" cy="157039"/>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5C35D5-4365-4B6F-B8E8-0EE620BB619C}">
      <dsp:nvSpPr>
        <dsp:cNvPr id="0" name=""/>
        <dsp:cNvSpPr/>
      </dsp:nvSpPr>
      <dsp:spPr>
        <a:xfrm>
          <a:off x="7190458" y="2617588"/>
          <a:ext cx="2282324" cy="1046929"/>
        </a:xfrm>
        <a:prstGeom prst="roundRect">
          <a:avLst>
            <a:gd name="adj" fmla="val 10000"/>
          </a:avLst>
        </a:prstGeom>
        <a:solidFill>
          <a:schemeClr val="accent5">
            <a:hueOff val="-6144130"/>
            <a:satOff val="-15835"/>
            <a:lumOff val="-106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Consider multi-agency approach</a:t>
          </a:r>
          <a:endParaRPr lang="en-US" sz="2300" kern="1200" dirty="0">
            <a:latin typeface="Calibri" panose="020F0502020204030204"/>
            <a:ea typeface="+mn-ea"/>
            <a:cs typeface="+mn-cs"/>
          </a:endParaRPr>
        </a:p>
      </dsp:txBody>
      <dsp:txXfrm>
        <a:off x="7221122" y="2648252"/>
        <a:ext cx="2220996" cy="985601"/>
      </dsp:txXfrm>
    </dsp:sp>
    <dsp:sp modelId="{0948C36A-DD2B-49FF-8AE4-567A9602D1B8}">
      <dsp:nvSpPr>
        <dsp:cNvPr id="0" name=""/>
        <dsp:cNvSpPr/>
      </dsp:nvSpPr>
      <dsp:spPr>
        <a:xfrm>
          <a:off x="7050885" y="3926250"/>
          <a:ext cx="2561470" cy="101924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Consider future action- ie searches, interview, file prep</a:t>
          </a:r>
          <a:endParaRPr lang="en-US" sz="2000" kern="1200" dirty="0">
            <a:latin typeface="Calibri" panose="020F0502020204030204"/>
            <a:ea typeface="+mn-ea"/>
            <a:cs typeface="+mn-cs"/>
          </a:endParaRPr>
        </a:p>
      </dsp:txBody>
      <dsp:txXfrm>
        <a:off x="7080738" y="3956103"/>
        <a:ext cx="2501764" cy="9595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F1F63-2763-4135-A1DA-ECB7B98BD17C}">
      <dsp:nvSpPr>
        <dsp:cNvPr id="0" name=""/>
        <dsp:cNvSpPr/>
      </dsp:nvSpPr>
      <dsp:spPr>
        <a:xfrm>
          <a:off x="1494" y="0"/>
          <a:ext cx="3806324" cy="3504022"/>
        </a:xfrm>
        <a:prstGeom prst="roundRect">
          <a:avLst>
            <a:gd name="adj" fmla="val 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Reactive</a:t>
          </a:r>
          <a:endParaRPr lang="en-US" sz="2600" kern="1200" dirty="0"/>
        </a:p>
      </dsp:txBody>
      <dsp:txXfrm rot="16200000">
        <a:off x="-1054522" y="1056016"/>
        <a:ext cx="2873298" cy="761264"/>
      </dsp:txXfrm>
    </dsp:sp>
    <dsp:sp modelId="{7E8336F9-CC29-4DC2-9527-D2D0F4A0AB5F}">
      <dsp:nvSpPr>
        <dsp:cNvPr id="0" name=""/>
        <dsp:cNvSpPr/>
      </dsp:nvSpPr>
      <dsp:spPr>
        <a:xfrm>
          <a:off x="762759" y="0"/>
          <a:ext cx="2835711" cy="350402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t>This starts with the discovery of a crime &amp; seeks to bring offenders to justice by uncovering material that identifies suspects &amp; provides sufficient evidence to enable a court to determine their guilt</a:t>
          </a:r>
        </a:p>
      </dsp:txBody>
      <dsp:txXfrm>
        <a:off x="762759" y="0"/>
        <a:ext cx="2835711" cy="3504022"/>
      </dsp:txXfrm>
    </dsp:sp>
    <dsp:sp modelId="{DA0AF2C6-6BB1-4772-88CE-8D1B7A36BDBB}">
      <dsp:nvSpPr>
        <dsp:cNvPr id="0" name=""/>
        <dsp:cNvSpPr/>
      </dsp:nvSpPr>
      <dsp:spPr>
        <a:xfrm>
          <a:off x="3941040" y="0"/>
          <a:ext cx="3806324" cy="3504022"/>
        </a:xfrm>
        <a:prstGeom prst="roundRect">
          <a:avLst>
            <a:gd name="adj" fmla="val 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Proactive</a:t>
          </a:r>
          <a:endParaRPr lang="en-US" sz="2600" kern="1200" dirty="0"/>
        </a:p>
      </dsp:txBody>
      <dsp:txXfrm rot="16200000">
        <a:off x="2885023" y="1056016"/>
        <a:ext cx="2873298" cy="761264"/>
      </dsp:txXfrm>
    </dsp:sp>
    <dsp:sp modelId="{AEFFE743-B824-4830-A4C5-EA90239FB717}">
      <dsp:nvSpPr>
        <dsp:cNvPr id="0" name=""/>
        <dsp:cNvSpPr/>
      </dsp:nvSpPr>
      <dsp:spPr>
        <a:xfrm rot="5400000">
          <a:off x="3702690" y="2717303"/>
          <a:ext cx="514761" cy="570948"/>
        </a:xfrm>
        <a:prstGeom prst="flowChartExtra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16E3B2-35B5-40DF-8750-054BD60AEB43}">
      <dsp:nvSpPr>
        <dsp:cNvPr id="0" name=""/>
        <dsp:cNvSpPr/>
      </dsp:nvSpPr>
      <dsp:spPr>
        <a:xfrm>
          <a:off x="4702305" y="0"/>
          <a:ext cx="2835711" cy="350402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This usually starts with an intelligence analysis that a particular individual or group is involved in criminal enterprise</a:t>
          </a:r>
          <a:endParaRPr lang="en-US" sz="2400" kern="1200" dirty="0"/>
        </a:p>
      </dsp:txBody>
      <dsp:txXfrm>
        <a:off x="4702305" y="0"/>
        <a:ext cx="2835711" cy="35040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51F57-E43C-4E48-929F-13DDFB494871}">
      <dsp:nvSpPr>
        <dsp:cNvPr id="0" name=""/>
        <dsp:cNvSpPr/>
      </dsp:nvSpPr>
      <dsp:spPr>
        <a:xfrm>
          <a:off x="0" y="547450"/>
          <a:ext cx="6263640" cy="106140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The National Decision Model is the basis of decision making </a:t>
          </a:r>
        </a:p>
      </dsp:txBody>
      <dsp:txXfrm>
        <a:off x="51814" y="599264"/>
        <a:ext cx="6160012" cy="957778"/>
      </dsp:txXfrm>
    </dsp:sp>
    <dsp:sp modelId="{9B586F7D-2288-974D-8A10-BBDE9D37FC5D}">
      <dsp:nvSpPr>
        <dsp:cNvPr id="0" name=""/>
        <dsp:cNvSpPr/>
      </dsp:nvSpPr>
      <dsp:spPr>
        <a:xfrm>
          <a:off x="0" y="1663577"/>
          <a:ext cx="6263640" cy="106140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THRIVE provides a framework to support our decision making, informing a holistic understanding of the situation. </a:t>
          </a:r>
        </a:p>
      </dsp:txBody>
      <dsp:txXfrm>
        <a:off x="51814" y="1715391"/>
        <a:ext cx="6160012" cy="957778"/>
      </dsp:txXfrm>
    </dsp:sp>
    <dsp:sp modelId="{92F72F98-7C57-E547-B1BC-48B099E63A2C}">
      <dsp:nvSpPr>
        <dsp:cNvPr id="0" name=""/>
        <dsp:cNvSpPr/>
      </dsp:nvSpPr>
      <dsp:spPr>
        <a:xfrm>
          <a:off x="0" y="2779704"/>
          <a:ext cx="6263640" cy="106140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THRIVE is an integral part of our ethical decision making. </a:t>
          </a:r>
        </a:p>
      </dsp:txBody>
      <dsp:txXfrm>
        <a:off x="51814" y="2831518"/>
        <a:ext cx="6160012" cy="957778"/>
      </dsp:txXfrm>
    </dsp:sp>
    <dsp:sp modelId="{8350F9F8-6B7A-594A-8005-253704955D86}">
      <dsp:nvSpPr>
        <dsp:cNvPr id="0" name=""/>
        <dsp:cNvSpPr/>
      </dsp:nvSpPr>
      <dsp:spPr>
        <a:xfrm>
          <a:off x="0" y="3895830"/>
          <a:ext cx="6263640" cy="10614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THRIVE will be used to assess situations where decision making, and management of risk has a range of considerations and responses related to the circumstances. </a:t>
          </a:r>
        </a:p>
      </dsp:txBody>
      <dsp:txXfrm>
        <a:off x="51814" y="3947644"/>
        <a:ext cx="6160012" cy="9577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2BC42-57B6-4314-A5DD-73B440D23552}">
      <dsp:nvSpPr>
        <dsp:cNvPr id="0" name=""/>
        <dsp:cNvSpPr/>
      </dsp:nvSpPr>
      <dsp:spPr>
        <a:xfrm>
          <a:off x="1393769" y="2395"/>
          <a:ext cx="2266545" cy="1561650"/>
        </a:xfrm>
        <a:prstGeom prst="round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5D41D5-2956-41EA-8187-B6C7FF0EC84F}">
      <dsp:nvSpPr>
        <dsp:cNvPr id="0" name=""/>
        <dsp:cNvSpPr/>
      </dsp:nvSpPr>
      <dsp:spPr>
        <a:xfrm>
          <a:off x="1420650" y="1653095"/>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found</a:t>
          </a:r>
        </a:p>
      </dsp:txBody>
      <dsp:txXfrm>
        <a:off x="1420650" y="1653095"/>
        <a:ext cx="2266545" cy="840888"/>
      </dsp:txXfrm>
    </dsp:sp>
    <dsp:sp modelId="{22845CD0-3CE0-4463-9880-0CA4AFD78B15}">
      <dsp:nvSpPr>
        <dsp:cNvPr id="0" name=""/>
        <dsp:cNvSpPr/>
      </dsp:nvSpPr>
      <dsp:spPr>
        <a:xfrm>
          <a:off x="3887064" y="2395"/>
          <a:ext cx="2266545" cy="1561650"/>
        </a:xfrm>
        <a:prstGeom prst="roundRect">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89DA4C-C8BF-4424-8BE1-2D6333AA1D4F}">
      <dsp:nvSpPr>
        <dsp:cNvPr id="0" name=""/>
        <dsp:cNvSpPr/>
      </dsp:nvSpPr>
      <dsp:spPr>
        <a:xfrm>
          <a:off x="4052499"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seized</a:t>
          </a:r>
        </a:p>
      </dsp:txBody>
      <dsp:txXfrm>
        <a:off x="4052499" y="1759981"/>
        <a:ext cx="2266545" cy="840888"/>
      </dsp:txXfrm>
    </dsp:sp>
    <dsp:sp modelId="{8DA6170D-44BF-4E92-BEA8-13D1133E79EC}">
      <dsp:nvSpPr>
        <dsp:cNvPr id="0" name=""/>
        <dsp:cNvSpPr/>
      </dsp:nvSpPr>
      <dsp:spPr>
        <a:xfrm>
          <a:off x="6380360" y="2395"/>
          <a:ext cx="2266545" cy="1561650"/>
        </a:xfrm>
        <a:prstGeom prst="roundRect">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78CB9-4027-48CB-B4A9-4578DEA652D1}">
      <dsp:nvSpPr>
        <dsp:cNvPr id="0" name=""/>
        <dsp:cNvSpPr/>
      </dsp:nvSpPr>
      <dsp:spPr>
        <a:xfrm>
          <a:off x="6332037"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time</a:t>
          </a:r>
          <a:r>
            <a:rPr lang="en-US" sz="2200" kern="1200" dirty="0">
              <a:solidFill>
                <a:schemeClr val="accent6"/>
              </a:solidFill>
            </a:rPr>
            <a:t> of seizure</a:t>
          </a:r>
        </a:p>
      </dsp:txBody>
      <dsp:txXfrm>
        <a:off x="6332037" y="1759981"/>
        <a:ext cx="2266545" cy="840888"/>
      </dsp:txXfrm>
    </dsp:sp>
    <dsp:sp modelId="{758E484B-F31B-4272-9DEC-4AFD472E4569}">
      <dsp:nvSpPr>
        <dsp:cNvPr id="0" name=""/>
        <dsp:cNvSpPr/>
      </dsp:nvSpPr>
      <dsp:spPr>
        <a:xfrm>
          <a:off x="8873656" y="2395"/>
          <a:ext cx="2266545" cy="1561650"/>
        </a:xfrm>
        <a:prstGeom prst="roundRect">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FCC8B-6215-4939-BC87-A0F94AB00C16}">
      <dsp:nvSpPr>
        <dsp:cNvPr id="0" name=""/>
        <dsp:cNvSpPr/>
      </dsp:nvSpPr>
      <dsp:spPr>
        <a:xfrm>
          <a:off x="8899675"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date</a:t>
          </a:r>
          <a:r>
            <a:rPr lang="en-US" sz="2200" kern="1200" dirty="0">
              <a:solidFill>
                <a:schemeClr val="accent6"/>
              </a:solidFill>
            </a:rPr>
            <a:t> of  seizure</a:t>
          </a:r>
        </a:p>
      </dsp:txBody>
      <dsp:txXfrm>
        <a:off x="8899675" y="1759981"/>
        <a:ext cx="2266545" cy="840888"/>
      </dsp:txXfrm>
    </dsp:sp>
    <dsp:sp modelId="{BE38A284-E252-42BA-A399-E419617F6845}">
      <dsp:nvSpPr>
        <dsp:cNvPr id="0" name=""/>
        <dsp:cNvSpPr/>
      </dsp:nvSpPr>
      <dsp:spPr>
        <a:xfrm>
          <a:off x="5133712" y="2631588"/>
          <a:ext cx="2266545" cy="1561650"/>
        </a:xfrm>
        <a:prstGeom prst="roundRect">
          <a:avLst/>
        </a:prstGeom>
        <a:blipFill rotWithShape="1">
          <a:blip xmlns:r="http://schemas.openxmlformats.org/officeDocument/2006/relationships" r:embed="rId5"/>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659CC6-0D2B-4FE8-91C7-7A81D001575F}">
      <dsp:nvSpPr>
        <dsp:cNvPr id="0" name=""/>
        <dsp:cNvSpPr/>
      </dsp:nvSpPr>
      <dsp:spPr>
        <a:xfrm>
          <a:off x="1061976" y="4283853"/>
          <a:ext cx="10410018" cy="659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US" sz="2300" b="1" i="1" kern="1200" dirty="0">
              <a:solidFill>
                <a:schemeClr val="accent6"/>
              </a:solidFill>
            </a:rPr>
            <a:t>Whom</a:t>
          </a:r>
          <a:r>
            <a:rPr lang="en-US" sz="2300" kern="1200" dirty="0">
              <a:solidFill>
                <a:schemeClr val="accent6"/>
              </a:solidFill>
            </a:rPr>
            <a:t> it was seized by &amp; what was done with it after seizure</a:t>
          </a:r>
        </a:p>
      </dsp:txBody>
      <dsp:txXfrm>
        <a:off x="1061976" y="4283853"/>
        <a:ext cx="10410018" cy="6596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5B066-631F-9C4A-BF1E-3F5998101AED}">
      <dsp:nvSpPr>
        <dsp:cNvPr id="0" name=""/>
        <dsp:cNvSpPr/>
      </dsp:nvSpPr>
      <dsp:spPr>
        <a:xfrm>
          <a:off x="0" y="0"/>
          <a:ext cx="9799782"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6F269-7043-164A-8A8A-F1F8B8EBC32C}">
      <dsp:nvSpPr>
        <dsp:cNvPr id="0" name=""/>
        <dsp:cNvSpPr/>
      </dsp:nvSpPr>
      <dsp:spPr>
        <a:xfrm>
          <a:off x="0" y="0"/>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Commence upon arrival</a:t>
          </a:r>
          <a:endParaRPr lang="en-US" sz="2400" kern="1200" dirty="0"/>
        </a:p>
      </dsp:txBody>
      <dsp:txXfrm>
        <a:off x="0" y="0"/>
        <a:ext cx="9799782" cy="638094"/>
      </dsp:txXfrm>
    </dsp:sp>
    <dsp:sp modelId="{889B0F4F-21FB-BD43-88F1-A37BEFE0FEB0}">
      <dsp:nvSpPr>
        <dsp:cNvPr id="0" name=""/>
        <dsp:cNvSpPr/>
      </dsp:nvSpPr>
      <dsp:spPr>
        <a:xfrm>
          <a:off x="0" y="638094"/>
          <a:ext cx="9799782" cy="0"/>
        </a:xfrm>
        <a:prstGeom prst="line">
          <a:avLst/>
        </a:prstGeom>
        <a:solidFill>
          <a:schemeClr val="accent2">
            <a:shade val="80000"/>
            <a:hueOff val="-68774"/>
            <a:satOff val="1452"/>
            <a:lumOff val="3869"/>
            <a:alphaOff val="0"/>
          </a:schemeClr>
        </a:solidFill>
        <a:ln w="12700" cap="flat" cmpd="sng" algn="ctr">
          <a:solidFill>
            <a:schemeClr val="accent2">
              <a:shade val="80000"/>
              <a:hueOff val="-68774"/>
              <a:satOff val="1452"/>
              <a:lumOff val="38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561905-510A-6242-AA2F-3ACA417F1575}">
      <dsp:nvSpPr>
        <dsp:cNvPr id="0" name=""/>
        <dsp:cNvSpPr/>
      </dsp:nvSpPr>
      <dsp:spPr>
        <a:xfrm>
          <a:off x="0" y="638094"/>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Date</a:t>
          </a:r>
          <a:endParaRPr lang="en-US" sz="2400" kern="1200" dirty="0"/>
        </a:p>
      </dsp:txBody>
      <dsp:txXfrm>
        <a:off x="0" y="638094"/>
        <a:ext cx="9799782" cy="638094"/>
      </dsp:txXfrm>
    </dsp:sp>
    <dsp:sp modelId="{953007B5-119E-DC4B-9929-6C1C22D9377D}">
      <dsp:nvSpPr>
        <dsp:cNvPr id="0" name=""/>
        <dsp:cNvSpPr/>
      </dsp:nvSpPr>
      <dsp:spPr>
        <a:xfrm>
          <a:off x="0" y="1276189"/>
          <a:ext cx="9799782" cy="0"/>
        </a:xfrm>
        <a:prstGeom prst="line">
          <a:avLst/>
        </a:prstGeom>
        <a:solidFill>
          <a:schemeClr val="accent2">
            <a:shade val="80000"/>
            <a:hueOff val="-137547"/>
            <a:satOff val="2905"/>
            <a:lumOff val="7737"/>
            <a:alphaOff val="0"/>
          </a:schemeClr>
        </a:solidFill>
        <a:ln w="12700" cap="flat" cmpd="sng" algn="ctr">
          <a:solidFill>
            <a:schemeClr val="accent2">
              <a:shade val="80000"/>
              <a:hueOff val="-137547"/>
              <a:satOff val="2905"/>
              <a:lumOff val="77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55132-5117-964F-8B1B-CBD9DD65DD85}">
      <dsp:nvSpPr>
        <dsp:cNvPr id="0" name=""/>
        <dsp:cNvSpPr/>
      </dsp:nvSpPr>
      <dsp:spPr>
        <a:xfrm>
          <a:off x="0" y="1276188"/>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When? Where? What?</a:t>
          </a:r>
          <a:endParaRPr lang="en-US" sz="2400" kern="1200" dirty="0"/>
        </a:p>
      </dsp:txBody>
      <dsp:txXfrm>
        <a:off x="0" y="1276188"/>
        <a:ext cx="9799782" cy="638094"/>
      </dsp:txXfrm>
    </dsp:sp>
    <dsp:sp modelId="{F1B1FA56-1EDC-DB48-A30A-414FD6BD06B6}">
      <dsp:nvSpPr>
        <dsp:cNvPr id="0" name=""/>
        <dsp:cNvSpPr/>
      </dsp:nvSpPr>
      <dsp:spPr>
        <a:xfrm>
          <a:off x="0" y="1914283"/>
          <a:ext cx="9799782" cy="0"/>
        </a:xfrm>
        <a:prstGeom prst="line">
          <a:avLst/>
        </a:prstGeom>
        <a:solidFill>
          <a:schemeClr val="accent2">
            <a:shade val="80000"/>
            <a:hueOff val="-206321"/>
            <a:satOff val="4357"/>
            <a:lumOff val="11606"/>
            <a:alphaOff val="0"/>
          </a:schemeClr>
        </a:solidFill>
        <a:ln w="12700" cap="flat" cmpd="sng" algn="ctr">
          <a:solidFill>
            <a:schemeClr val="accent2">
              <a:shade val="80000"/>
              <a:hueOff val="-206321"/>
              <a:satOff val="4357"/>
              <a:lumOff val="116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93682F-7522-F446-A51E-33A56642F022}">
      <dsp:nvSpPr>
        <dsp:cNvPr id="0" name=""/>
        <dsp:cNvSpPr/>
      </dsp:nvSpPr>
      <dsp:spPr>
        <a:xfrm>
          <a:off x="0" y="1914283"/>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Name</a:t>
          </a:r>
          <a:endParaRPr lang="en-US" sz="2400" kern="1200" dirty="0"/>
        </a:p>
      </dsp:txBody>
      <dsp:txXfrm>
        <a:off x="0" y="1914283"/>
        <a:ext cx="9799782" cy="638094"/>
      </dsp:txXfrm>
    </dsp:sp>
    <dsp:sp modelId="{B1294AE8-75BD-F94E-9F4F-21C9E292C64A}">
      <dsp:nvSpPr>
        <dsp:cNvPr id="0" name=""/>
        <dsp:cNvSpPr/>
      </dsp:nvSpPr>
      <dsp:spPr>
        <a:xfrm>
          <a:off x="0" y="2552378"/>
          <a:ext cx="9799782" cy="0"/>
        </a:xfrm>
        <a:prstGeom prst="line">
          <a:avLst/>
        </a:prstGeom>
        <a:solidFill>
          <a:schemeClr val="accent2">
            <a:shade val="80000"/>
            <a:hueOff val="-275094"/>
            <a:satOff val="5809"/>
            <a:lumOff val="15475"/>
            <a:alphaOff val="0"/>
          </a:schemeClr>
        </a:solidFill>
        <a:ln w="12700" cap="flat" cmpd="sng" algn="ctr">
          <a:solidFill>
            <a:schemeClr val="accent2">
              <a:shade val="80000"/>
              <a:hueOff val="-275094"/>
              <a:satOff val="5809"/>
              <a:lumOff val="154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342497-336A-F447-A3B9-27FD20687706}">
      <dsp:nvSpPr>
        <dsp:cNvPr id="0" name=""/>
        <dsp:cNvSpPr/>
      </dsp:nvSpPr>
      <dsp:spPr>
        <a:xfrm>
          <a:off x="0" y="255237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entered scene</a:t>
          </a:r>
          <a:endParaRPr lang="en-US" sz="2400" kern="1200" dirty="0"/>
        </a:p>
      </dsp:txBody>
      <dsp:txXfrm>
        <a:off x="0" y="2552377"/>
        <a:ext cx="9799782" cy="638094"/>
      </dsp:txXfrm>
    </dsp:sp>
    <dsp:sp modelId="{671AB5B5-1A79-E34B-9F69-7FB693815ADE}">
      <dsp:nvSpPr>
        <dsp:cNvPr id="0" name=""/>
        <dsp:cNvSpPr/>
      </dsp:nvSpPr>
      <dsp:spPr>
        <a:xfrm>
          <a:off x="0" y="3190472"/>
          <a:ext cx="9799782" cy="0"/>
        </a:xfrm>
        <a:prstGeom prst="line">
          <a:avLst/>
        </a:prstGeom>
        <a:solidFill>
          <a:schemeClr val="accent2">
            <a:shade val="80000"/>
            <a:hueOff val="-343868"/>
            <a:satOff val="7261"/>
            <a:lumOff val="19344"/>
            <a:alphaOff val="0"/>
          </a:schemeClr>
        </a:solidFill>
        <a:ln w="12700" cap="flat" cmpd="sng" algn="ctr">
          <a:solidFill>
            <a:schemeClr val="accent2">
              <a:shade val="80000"/>
              <a:hueOff val="-343868"/>
              <a:satOff val="7261"/>
              <a:lumOff val="193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91053-97BB-3A4C-B9CC-83770F676D24}">
      <dsp:nvSpPr>
        <dsp:cNvPr id="0" name=""/>
        <dsp:cNvSpPr/>
      </dsp:nvSpPr>
      <dsp:spPr>
        <a:xfrm>
          <a:off x="0" y="3190472"/>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left</a:t>
          </a:r>
          <a:endParaRPr lang="en-US" sz="2400" kern="1200" dirty="0"/>
        </a:p>
      </dsp:txBody>
      <dsp:txXfrm>
        <a:off x="0" y="3190472"/>
        <a:ext cx="9799782" cy="638094"/>
      </dsp:txXfrm>
    </dsp:sp>
    <dsp:sp modelId="{17ED15ED-55B1-2848-AD11-9A4D6EC47C26}">
      <dsp:nvSpPr>
        <dsp:cNvPr id="0" name=""/>
        <dsp:cNvSpPr/>
      </dsp:nvSpPr>
      <dsp:spPr>
        <a:xfrm>
          <a:off x="0" y="3828566"/>
          <a:ext cx="9799782" cy="0"/>
        </a:xfrm>
        <a:prstGeom prst="line">
          <a:avLst/>
        </a:prstGeom>
        <a:solidFill>
          <a:schemeClr val="accent2">
            <a:shade val="80000"/>
            <a:hueOff val="-412641"/>
            <a:satOff val="8714"/>
            <a:lumOff val="23212"/>
            <a:alphaOff val="0"/>
          </a:schemeClr>
        </a:solidFill>
        <a:ln w="12700" cap="flat" cmpd="sng" algn="ctr">
          <a:solidFill>
            <a:schemeClr val="accent2">
              <a:shade val="80000"/>
              <a:hueOff val="-412641"/>
              <a:satOff val="8714"/>
              <a:lumOff val="232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C24BD6-48E4-1148-959E-5461716FA569}">
      <dsp:nvSpPr>
        <dsp:cNvPr id="0" name=""/>
        <dsp:cNvSpPr/>
      </dsp:nvSpPr>
      <dsp:spPr>
        <a:xfrm>
          <a:off x="0" y="382856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the log is handed to</a:t>
          </a:r>
          <a:endParaRPr lang="en-US" sz="2400" kern="1200" dirty="0"/>
        </a:p>
      </dsp:txBody>
      <dsp:txXfrm>
        <a:off x="0" y="3828567"/>
        <a:ext cx="9799782" cy="638094"/>
      </dsp:txXfrm>
    </dsp:sp>
    <dsp:sp modelId="{BA407074-57C3-3047-9075-A476C97FA840}">
      <dsp:nvSpPr>
        <dsp:cNvPr id="0" name=""/>
        <dsp:cNvSpPr/>
      </dsp:nvSpPr>
      <dsp:spPr>
        <a:xfrm>
          <a:off x="0" y="4466661"/>
          <a:ext cx="9799782"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446515-A29C-D142-A4D8-4B5D2103F5C3}">
      <dsp:nvSpPr>
        <dsp:cNvPr id="0" name=""/>
        <dsp:cNvSpPr/>
      </dsp:nvSpPr>
      <dsp:spPr>
        <a:xfrm>
          <a:off x="0" y="4466661"/>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Signature</a:t>
          </a:r>
          <a:endParaRPr lang="en-US" sz="2400" kern="1200" dirty="0"/>
        </a:p>
      </dsp:txBody>
      <dsp:txXfrm>
        <a:off x="0" y="4466661"/>
        <a:ext cx="9799782" cy="6380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B233A-2F59-4D86-83E5-17B5F1A495CE}">
      <dsp:nvSpPr>
        <dsp:cNvPr id="0" name=""/>
        <dsp:cNvSpPr/>
      </dsp:nvSpPr>
      <dsp:spPr>
        <a:xfrm>
          <a:off x="4092" y="464178"/>
          <a:ext cx="1789361" cy="1073617"/>
        </a:xfrm>
        <a:prstGeom prst="roundRect">
          <a:avLst>
            <a:gd name="adj" fmla="val 10000"/>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Managing scenes</a:t>
          </a:r>
          <a:endParaRPr lang="en-US" sz="2400" kern="1200" dirty="0"/>
        </a:p>
      </dsp:txBody>
      <dsp:txXfrm>
        <a:off x="35537" y="495623"/>
        <a:ext cx="1726471" cy="1010727"/>
      </dsp:txXfrm>
    </dsp:sp>
    <dsp:sp modelId="{0CF7FA28-4467-4B9B-B738-AC33E8D88EF9}">
      <dsp:nvSpPr>
        <dsp:cNvPr id="0" name=""/>
        <dsp:cNvSpPr/>
      </dsp:nvSpPr>
      <dsp:spPr>
        <a:xfrm>
          <a:off x="1950918" y="779106"/>
          <a:ext cx="379344" cy="443761"/>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1950918" y="867858"/>
        <a:ext cx="265541" cy="266257"/>
      </dsp:txXfrm>
    </dsp:sp>
    <dsp:sp modelId="{3473D717-27C9-4E0C-9D84-3DDC9F38BEB7}">
      <dsp:nvSpPr>
        <dsp:cNvPr id="0" name=""/>
        <dsp:cNvSpPr/>
      </dsp:nvSpPr>
      <dsp:spPr>
        <a:xfrm>
          <a:off x="2509199" y="464178"/>
          <a:ext cx="1789361" cy="1073617"/>
        </a:xfrm>
        <a:prstGeom prst="roundRect">
          <a:avLst>
            <a:gd name="adj" fmla="val 10000"/>
          </a:avLst>
        </a:prstGeom>
        <a:solidFill>
          <a:schemeClr val="accent4">
            <a:shade val="80000"/>
            <a:hueOff val="-85547"/>
            <a:satOff val="0"/>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Identifying scenes</a:t>
          </a:r>
          <a:endParaRPr lang="en-US" sz="2400" kern="1200" dirty="0"/>
        </a:p>
      </dsp:txBody>
      <dsp:txXfrm>
        <a:off x="2540644" y="495623"/>
        <a:ext cx="1726471" cy="1010727"/>
      </dsp:txXfrm>
    </dsp:sp>
    <dsp:sp modelId="{61C679A1-7FA3-49E8-BD85-146D26903E99}">
      <dsp:nvSpPr>
        <dsp:cNvPr id="0" name=""/>
        <dsp:cNvSpPr/>
      </dsp:nvSpPr>
      <dsp:spPr>
        <a:xfrm>
          <a:off x="4456024" y="779106"/>
          <a:ext cx="379344" cy="443761"/>
        </a:xfrm>
        <a:prstGeom prst="rightArrow">
          <a:avLst>
            <a:gd name="adj1" fmla="val 60000"/>
            <a:gd name="adj2" fmla="val 50000"/>
          </a:avLst>
        </a:prstGeom>
        <a:solidFill>
          <a:schemeClr val="accent4">
            <a:shade val="90000"/>
            <a:hueOff val="-103174"/>
            <a:satOff val="0"/>
            <a:lumOff val="62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456024" y="867858"/>
        <a:ext cx="265541" cy="266257"/>
      </dsp:txXfrm>
    </dsp:sp>
    <dsp:sp modelId="{A9B541DD-8892-4F93-946E-EB0300D54095}">
      <dsp:nvSpPr>
        <dsp:cNvPr id="0" name=""/>
        <dsp:cNvSpPr/>
      </dsp:nvSpPr>
      <dsp:spPr>
        <a:xfrm>
          <a:off x="5014305" y="464178"/>
          <a:ext cx="1789361" cy="1073617"/>
        </a:xfrm>
        <a:prstGeom prst="roundRect">
          <a:avLst>
            <a:gd name="adj" fmla="val 10000"/>
          </a:avLst>
        </a:prstGeom>
        <a:solidFill>
          <a:schemeClr val="accent4">
            <a:shade val="80000"/>
            <a:hueOff val="-171094"/>
            <a:satOff val="0"/>
            <a:lumOff val="112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Securing the scene</a:t>
          </a:r>
          <a:endParaRPr lang="en-US" sz="2400" kern="1200" dirty="0"/>
        </a:p>
      </dsp:txBody>
      <dsp:txXfrm>
        <a:off x="5045750" y="495623"/>
        <a:ext cx="1726471" cy="1010727"/>
      </dsp:txXfrm>
    </dsp:sp>
    <dsp:sp modelId="{0D0E8ABE-D01B-49B7-9BAA-F64C535F9633}">
      <dsp:nvSpPr>
        <dsp:cNvPr id="0" name=""/>
        <dsp:cNvSpPr/>
      </dsp:nvSpPr>
      <dsp:spPr>
        <a:xfrm>
          <a:off x="6961131" y="779106"/>
          <a:ext cx="379344" cy="443761"/>
        </a:xfrm>
        <a:prstGeom prst="rightArrow">
          <a:avLst>
            <a:gd name="adj1" fmla="val 60000"/>
            <a:gd name="adj2" fmla="val 50000"/>
          </a:avLst>
        </a:prstGeom>
        <a:solidFill>
          <a:schemeClr val="accent4">
            <a:shade val="90000"/>
            <a:hueOff val="-206347"/>
            <a:satOff val="0"/>
            <a:lumOff val="125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961131" y="867858"/>
        <a:ext cx="265541" cy="266257"/>
      </dsp:txXfrm>
    </dsp:sp>
    <dsp:sp modelId="{B27EA9DE-D266-4A1D-8E98-F21162ADBD54}">
      <dsp:nvSpPr>
        <dsp:cNvPr id="0" name=""/>
        <dsp:cNvSpPr/>
      </dsp:nvSpPr>
      <dsp:spPr>
        <a:xfrm>
          <a:off x="7519412" y="464178"/>
          <a:ext cx="1789361" cy="1073617"/>
        </a:xfrm>
        <a:prstGeom prst="roundRect">
          <a:avLst>
            <a:gd name="adj" fmla="val 10000"/>
          </a:avLst>
        </a:prstGeom>
        <a:solidFill>
          <a:schemeClr val="accent4">
            <a:shade val="80000"/>
            <a:hueOff val="-256642"/>
            <a:satOff val="0"/>
            <a:lumOff val="169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Cross-contamination</a:t>
          </a:r>
          <a:endParaRPr lang="en-US" sz="2400" kern="1200" dirty="0"/>
        </a:p>
      </dsp:txBody>
      <dsp:txXfrm>
        <a:off x="7550857" y="495623"/>
        <a:ext cx="1726471" cy="1010727"/>
      </dsp:txXfrm>
    </dsp:sp>
    <dsp:sp modelId="{D6BF2B0D-98F9-4414-86E9-71A94CB52B35}">
      <dsp:nvSpPr>
        <dsp:cNvPr id="0" name=""/>
        <dsp:cNvSpPr/>
      </dsp:nvSpPr>
      <dsp:spPr>
        <a:xfrm rot="5400000">
          <a:off x="8224421" y="1663050"/>
          <a:ext cx="379344" cy="443761"/>
        </a:xfrm>
        <a:prstGeom prst="rightArrow">
          <a:avLst>
            <a:gd name="adj1" fmla="val 60000"/>
            <a:gd name="adj2" fmla="val 50000"/>
          </a:avLst>
        </a:prstGeom>
        <a:solidFill>
          <a:schemeClr val="accent4">
            <a:shade val="90000"/>
            <a:hueOff val="-309521"/>
            <a:satOff val="0"/>
            <a:lumOff val="18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8280965" y="1695259"/>
        <a:ext cx="266257" cy="265541"/>
      </dsp:txXfrm>
    </dsp:sp>
    <dsp:sp modelId="{EE08893C-9347-4B22-80A3-69D9D026F2BB}">
      <dsp:nvSpPr>
        <dsp:cNvPr id="0" name=""/>
        <dsp:cNvSpPr/>
      </dsp:nvSpPr>
      <dsp:spPr>
        <a:xfrm>
          <a:off x="7519412" y="2253540"/>
          <a:ext cx="1789361" cy="1073617"/>
        </a:xfrm>
        <a:prstGeom prst="roundRect">
          <a:avLst>
            <a:gd name="adj" fmla="val 10000"/>
          </a:avLst>
        </a:prstGeom>
        <a:solidFill>
          <a:schemeClr val="accent4">
            <a:shade val="80000"/>
            <a:hueOff val="-342189"/>
            <a:satOff val="0"/>
            <a:lumOff val="225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Preserving the scene</a:t>
          </a:r>
          <a:endParaRPr lang="en-US" sz="2400" kern="1200" dirty="0"/>
        </a:p>
      </dsp:txBody>
      <dsp:txXfrm>
        <a:off x="7550857" y="2284985"/>
        <a:ext cx="1726471" cy="1010727"/>
      </dsp:txXfrm>
    </dsp:sp>
    <dsp:sp modelId="{AE51C0E5-A6F9-41FD-A109-D416D2FC4ABB}">
      <dsp:nvSpPr>
        <dsp:cNvPr id="0" name=""/>
        <dsp:cNvSpPr/>
      </dsp:nvSpPr>
      <dsp:spPr>
        <a:xfrm rot="10800000">
          <a:off x="6982603" y="2568468"/>
          <a:ext cx="379344" cy="443761"/>
        </a:xfrm>
        <a:prstGeom prst="rightArrow">
          <a:avLst>
            <a:gd name="adj1" fmla="val 60000"/>
            <a:gd name="adj2" fmla="val 50000"/>
          </a:avLst>
        </a:prstGeom>
        <a:solidFill>
          <a:schemeClr val="accent4">
            <a:shade val="90000"/>
            <a:hueOff val="-412694"/>
            <a:satOff val="0"/>
            <a:lumOff val="2516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7096406" y="2657220"/>
        <a:ext cx="265541" cy="266257"/>
      </dsp:txXfrm>
    </dsp:sp>
    <dsp:sp modelId="{30EA1019-65F0-4E89-BE5D-4A93FDF495B1}">
      <dsp:nvSpPr>
        <dsp:cNvPr id="0" name=""/>
        <dsp:cNvSpPr/>
      </dsp:nvSpPr>
      <dsp:spPr>
        <a:xfrm>
          <a:off x="5014305" y="2253540"/>
          <a:ext cx="1789361" cy="1073617"/>
        </a:xfrm>
        <a:prstGeom prst="roundRect">
          <a:avLst>
            <a:gd name="adj" fmla="val 10000"/>
          </a:avLst>
        </a:prstGeom>
        <a:solidFill>
          <a:schemeClr val="accent4">
            <a:shade val="80000"/>
            <a:hueOff val="-427736"/>
            <a:satOff val="0"/>
            <a:lumOff val="28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Searching &amp; examining the scene</a:t>
          </a:r>
          <a:endParaRPr lang="en-US" sz="2400" kern="1200" dirty="0"/>
        </a:p>
      </dsp:txBody>
      <dsp:txXfrm>
        <a:off x="5045750" y="2284985"/>
        <a:ext cx="1726471" cy="1010727"/>
      </dsp:txXfrm>
    </dsp:sp>
    <dsp:sp modelId="{EF334878-9423-418D-B51C-3014861677F0}">
      <dsp:nvSpPr>
        <dsp:cNvPr id="0" name=""/>
        <dsp:cNvSpPr/>
      </dsp:nvSpPr>
      <dsp:spPr>
        <a:xfrm rot="10800000">
          <a:off x="4477497" y="2568468"/>
          <a:ext cx="379344" cy="443761"/>
        </a:xfrm>
        <a:prstGeom prst="rightArrow">
          <a:avLst>
            <a:gd name="adj1" fmla="val 60000"/>
            <a:gd name="adj2" fmla="val 50000"/>
          </a:avLst>
        </a:prstGeom>
        <a:solidFill>
          <a:schemeClr val="accent4">
            <a:shade val="90000"/>
            <a:hueOff val="-515868"/>
            <a:satOff val="0"/>
            <a:lumOff val="3145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4591300" y="2657220"/>
        <a:ext cx="265541" cy="266257"/>
      </dsp:txXfrm>
    </dsp:sp>
    <dsp:sp modelId="{FFF2687B-9263-4AB9-87F3-34971C0AD21B}">
      <dsp:nvSpPr>
        <dsp:cNvPr id="0" name=""/>
        <dsp:cNvSpPr/>
      </dsp:nvSpPr>
      <dsp:spPr>
        <a:xfrm>
          <a:off x="2509199" y="2253540"/>
          <a:ext cx="1789361" cy="1073617"/>
        </a:xfrm>
        <a:prstGeom prst="roundRect">
          <a:avLst>
            <a:gd name="adj" fmla="val 10000"/>
          </a:avLst>
        </a:prstGeom>
        <a:solidFill>
          <a:schemeClr val="accent4">
            <a:shade val="80000"/>
            <a:hueOff val="-513283"/>
            <a:satOff val="0"/>
            <a:lumOff val="338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Releasing the scene</a:t>
          </a:r>
        </a:p>
      </dsp:txBody>
      <dsp:txXfrm>
        <a:off x="2540644" y="2284985"/>
        <a:ext cx="1726471" cy="101072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660551" y="2819499"/>
          <a:ext cx="2368328" cy="2368328"/>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a:t>CAP</a:t>
          </a:r>
          <a:endParaRPr lang="en-US" sz="6500" b="1" kern="1200" dirty="0"/>
        </a:p>
      </dsp:txBody>
      <dsp:txXfrm>
        <a:off x="4007385" y="3166333"/>
        <a:ext cx="1674660" cy="1674660"/>
      </dsp:txXfrm>
    </dsp:sp>
    <dsp:sp modelId="{C4AB4441-2D3D-4CBC-A5B0-0565C7CBBC90}">
      <dsp:nvSpPr>
        <dsp:cNvPr id="0" name=""/>
        <dsp:cNvSpPr/>
      </dsp:nvSpPr>
      <dsp:spPr>
        <a:xfrm rot="12900000">
          <a:off x="2139003"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178005"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C</a:t>
          </a:r>
          <a:r>
            <a:rPr lang="en-US" sz="2400" kern="1200"/>
            <a:t>ommon</a:t>
          </a:r>
          <a:endParaRPr lang="en-US" sz="2400" kern="1200" dirty="0"/>
        </a:p>
      </dsp:txBody>
      <dsp:txXfrm>
        <a:off x="1230723" y="1376661"/>
        <a:ext cx="2144475" cy="1694493"/>
      </dsp:txXfrm>
    </dsp:sp>
    <dsp:sp modelId="{1C2B80E1-24B7-42C1-BB59-21A60CEA8980}">
      <dsp:nvSpPr>
        <dsp:cNvPr id="0" name=""/>
        <dsp:cNvSpPr/>
      </dsp:nvSpPr>
      <dsp:spPr>
        <a:xfrm rot="16413120">
          <a:off x="4076526" y="1476903"/>
          <a:ext cx="1808170"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911668" y="12076"/>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A</a:t>
          </a:r>
          <a:r>
            <a:rPr lang="en-US" sz="2400" kern="1200"/>
            <a:t>pproach</a:t>
          </a:r>
          <a:endParaRPr lang="en-US" sz="2400" kern="1200" dirty="0"/>
        </a:p>
      </dsp:txBody>
      <dsp:txXfrm>
        <a:off x="3964386" y="64794"/>
        <a:ext cx="2144475" cy="1694493"/>
      </dsp:txXfrm>
    </dsp:sp>
    <dsp:sp modelId="{93A2443F-9616-4AE7-99A3-50BE90986B84}">
      <dsp:nvSpPr>
        <dsp:cNvPr id="0" name=""/>
        <dsp:cNvSpPr/>
      </dsp:nvSpPr>
      <dsp:spPr>
        <a:xfrm rot="19500000">
          <a:off x="5737214"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6261514"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P</a:t>
          </a:r>
          <a:r>
            <a:rPr lang="en-US" sz="2400" kern="1200"/>
            <a:t>ath</a:t>
          </a:r>
          <a:endParaRPr lang="en-US" sz="2400" kern="1200" dirty="0"/>
        </a:p>
      </dsp:txBody>
      <dsp:txXfrm>
        <a:off x="6314232" y="1376661"/>
        <a:ext cx="2144475" cy="16944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18</a:t>
          </a:r>
          <a:endParaRPr lang="en-US" sz="2400" kern="1200" dirty="0"/>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32</a:t>
          </a:r>
          <a:endParaRPr lang="en-US" sz="2400" kern="1200" dirty="0"/>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748"/>
          <a:ext cx="7272807" cy="1610065"/>
        </a:xfrm>
        <a:prstGeom prst="upArrowCallou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17</a:t>
          </a:r>
          <a:endParaRPr lang="en-US" sz="2400" kern="1200" dirty="0"/>
        </a:p>
      </dsp:txBody>
      <dsp:txXfrm rot="-10800000">
        <a:off x="0" y="748"/>
        <a:ext cx="7272807" cy="565132"/>
      </dsp:txXfrm>
    </dsp:sp>
    <dsp:sp modelId="{91557C6A-0A6E-4B72-924A-7187053FDFF2}">
      <dsp:nvSpPr>
        <dsp:cNvPr id="0" name=""/>
        <dsp:cNvSpPr/>
      </dsp:nvSpPr>
      <dsp:spPr>
        <a:xfrm>
          <a:off x="0" y="565881"/>
          <a:ext cx="7272807" cy="481409"/>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for purpose of arrest/recapture/Saving life &amp; limb</a:t>
          </a:r>
        </a:p>
      </dsp:txBody>
      <dsp:txXfrm>
        <a:off x="0" y="565881"/>
        <a:ext cx="7272807" cy="48140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F7830-2A90-4717-A921-7C63A9620590}">
      <dsp:nvSpPr>
        <dsp:cNvPr id="0" name=""/>
        <dsp:cNvSpPr/>
      </dsp:nvSpPr>
      <dsp:spPr>
        <a:xfrm>
          <a:off x="93526" y="1861"/>
          <a:ext cx="2772378" cy="166342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Constable who is lawfully on any premises may seize anything which is:</a:t>
          </a:r>
          <a:endParaRPr lang="en-US" sz="2000" kern="1200" dirty="0"/>
        </a:p>
      </dsp:txBody>
      <dsp:txXfrm>
        <a:off x="142246" y="50581"/>
        <a:ext cx="2674938" cy="1565986"/>
      </dsp:txXfrm>
    </dsp:sp>
    <dsp:sp modelId="{C07E445E-5EB1-4737-9A37-3C1BB3676A4A}">
      <dsp:nvSpPr>
        <dsp:cNvPr id="0" name=""/>
        <dsp:cNvSpPr/>
      </dsp:nvSpPr>
      <dsp:spPr>
        <a:xfrm>
          <a:off x="3109873" y="489800"/>
          <a:ext cx="587744" cy="68754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109873" y="627310"/>
        <a:ext cx="411421" cy="412529"/>
      </dsp:txXfrm>
    </dsp:sp>
    <dsp:sp modelId="{C323610D-70FA-43A1-8205-5F79C8096E0F}">
      <dsp:nvSpPr>
        <dsp:cNvPr id="0" name=""/>
        <dsp:cNvSpPr/>
      </dsp:nvSpPr>
      <dsp:spPr>
        <a:xfrm>
          <a:off x="3974855" y="1861"/>
          <a:ext cx="2772378" cy="1663426"/>
        </a:xfrm>
        <a:prstGeom prst="roundRect">
          <a:avLst>
            <a:gd name="adj" fmla="val 10000"/>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Covered by a warrant</a:t>
          </a:r>
          <a:endParaRPr lang="en-US" sz="2000" kern="1200" dirty="0"/>
        </a:p>
      </dsp:txBody>
      <dsp:txXfrm>
        <a:off x="4023575" y="50581"/>
        <a:ext cx="2674938" cy="1565986"/>
      </dsp:txXfrm>
    </dsp:sp>
    <dsp:sp modelId="{3E0E8940-7A07-4AAC-92FE-959235BB251B}">
      <dsp:nvSpPr>
        <dsp:cNvPr id="0" name=""/>
        <dsp:cNvSpPr/>
      </dsp:nvSpPr>
      <dsp:spPr>
        <a:xfrm rot="5400000">
          <a:off x="5067172" y="1859355"/>
          <a:ext cx="587744" cy="687549"/>
        </a:xfrm>
        <a:prstGeom prst="rightArrow">
          <a:avLst>
            <a:gd name="adj1" fmla="val 60000"/>
            <a:gd name="adj2" fmla="val 50000"/>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154780" y="1909258"/>
        <a:ext cx="412529" cy="411421"/>
      </dsp:txXfrm>
    </dsp:sp>
    <dsp:sp modelId="{BAE1E8C5-C8E2-4803-BEC7-A40EBBDE1A8C}">
      <dsp:nvSpPr>
        <dsp:cNvPr id="0" name=""/>
        <dsp:cNvSpPr/>
      </dsp:nvSpPr>
      <dsp:spPr>
        <a:xfrm>
          <a:off x="3974855" y="2774240"/>
          <a:ext cx="2772378" cy="1663426"/>
        </a:xfrm>
        <a:prstGeom prst="roundRect">
          <a:avLst>
            <a:gd name="adj" fmla="val 10000"/>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Anything they have reasonable grounds for believing is evidence of an offence</a:t>
          </a:r>
        </a:p>
      </dsp:txBody>
      <dsp:txXfrm>
        <a:off x="4023575" y="2822960"/>
        <a:ext cx="2674938" cy="1565986"/>
      </dsp:txXfrm>
    </dsp:sp>
    <dsp:sp modelId="{9CA685C1-AAAE-4AD3-A58E-20D15AFB2EF4}">
      <dsp:nvSpPr>
        <dsp:cNvPr id="0" name=""/>
        <dsp:cNvSpPr/>
      </dsp:nvSpPr>
      <dsp:spPr>
        <a:xfrm rot="10800000">
          <a:off x="3143142" y="3262178"/>
          <a:ext cx="587744" cy="687549"/>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319465" y="3399688"/>
        <a:ext cx="411421" cy="412529"/>
      </dsp:txXfrm>
    </dsp:sp>
    <dsp:sp modelId="{B382C747-BFDC-4966-853E-3DE2E22EEA86}">
      <dsp:nvSpPr>
        <dsp:cNvPr id="0" name=""/>
        <dsp:cNvSpPr/>
      </dsp:nvSpPr>
      <dsp:spPr>
        <a:xfrm>
          <a:off x="93526" y="2774240"/>
          <a:ext cx="2772378" cy="166342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Anything that has been obtained in consequence of the commission of an offence</a:t>
          </a:r>
          <a:endParaRPr lang="en-US" sz="2000" kern="1200" dirty="0"/>
        </a:p>
      </dsp:txBody>
      <dsp:txXfrm>
        <a:off x="142246" y="2822960"/>
        <a:ext cx="2674938" cy="156598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A3EE3-6246-AA41-B015-8873471E0908}">
      <dsp:nvSpPr>
        <dsp:cNvPr id="0" name=""/>
        <dsp:cNvSpPr/>
      </dsp:nvSpPr>
      <dsp:spPr>
        <a:xfrm>
          <a:off x="0" y="374606"/>
          <a:ext cx="6713552" cy="579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CBDDCC-70E5-5B43-83D8-B8798338EF64}">
      <dsp:nvSpPr>
        <dsp:cNvPr id="0" name=""/>
        <dsp:cNvSpPr/>
      </dsp:nvSpPr>
      <dsp:spPr>
        <a:xfrm>
          <a:off x="335677" y="35126"/>
          <a:ext cx="4699486" cy="678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1 – Theft </a:t>
          </a:r>
        </a:p>
      </dsp:txBody>
      <dsp:txXfrm>
        <a:off x="368821" y="68270"/>
        <a:ext cx="4633198" cy="612672"/>
      </dsp:txXfrm>
    </dsp:sp>
    <dsp:sp modelId="{5CE4477B-D702-2940-958F-8BF93E11B2E2}">
      <dsp:nvSpPr>
        <dsp:cNvPr id="0" name=""/>
        <dsp:cNvSpPr/>
      </dsp:nvSpPr>
      <dsp:spPr>
        <a:xfrm>
          <a:off x="0" y="1417886"/>
          <a:ext cx="6713552" cy="579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078CBD-C1ED-3D40-ADAE-29403D4B3F22}">
      <dsp:nvSpPr>
        <dsp:cNvPr id="0" name=""/>
        <dsp:cNvSpPr/>
      </dsp:nvSpPr>
      <dsp:spPr>
        <a:xfrm>
          <a:off x="335677" y="1078406"/>
          <a:ext cx="4699486" cy="6789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8 – Robbery </a:t>
          </a:r>
        </a:p>
      </dsp:txBody>
      <dsp:txXfrm>
        <a:off x="368821" y="1111550"/>
        <a:ext cx="4633198" cy="612672"/>
      </dsp:txXfrm>
    </dsp:sp>
    <dsp:sp modelId="{63B1EA29-0FF7-1E46-ACFB-82D1AC4D33BF}">
      <dsp:nvSpPr>
        <dsp:cNvPr id="0" name=""/>
        <dsp:cNvSpPr/>
      </dsp:nvSpPr>
      <dsp:spPr>
        <a:xfrm>
          <a:off x="0" y="2461166"/>
          <a:ext cx="6713552" cy="579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C11A9B-915F-7C49-9702-F94A5A4790FE}">
      <dsp:nvSpPr>
        <dsp:cNvPr id="0" name=""/>
        <dsp:cNvSpPr/>
      </dsp:nvSpPr>
      <dsp:spPr>
        <a:xfrm>
          <a:off x="335677" y="2121686"/>
          <a:ext cx="4699486" cy="6789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91A/91B – Burglary</a:t>
          </a:r>
        </a:p>
      </dsp:txBody>
      <dsp:txXfrm>
        <a:off x="368821" y="2154830"/>
        <a:ext cx="4633198" cy="612672"/>
      </dsp:txXfrm>
    </dsp:sp>
    <dsp:sp modelId="{696B157C-17CB-8545-83AB-60AEFE1223E8}">
      <dsp:nvSpPr>
        <dsp:cNvPr id="0" name=""/>
        <dsp:cNvSpPr/>
      </dsp:nvSpPr>
      <dsp:spPr>
        <a:xfrm>
          <a:off x="0" y="3504446"/>
          <a:ext cx="6713552" cy="579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B46C50-4B86-B948-9DCB-D45974B80DA4}">
      <dsp:nvSpPr>
        <dsp:cNvPr id="0" name=""/>
        <dsp:cNvSpPr/>
      </dsp:nvSpPr>
      <dsp:spPr>
        <a:xfrm>
          <a:off x="335677" y="3164966"/>
          <a:ext cx="4699486" cy="678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10.- Aggravated Burglary  </a:t>
          </a:r>
        </a:p>
      </dsp:txBody>
      <dsp:txXfrm>
        <a:off x="368821" y="3198110"/>
        <a:ext cx="4633198" cy="61267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accent1"/>
              </a:solidFill>
            </a:rPr>
            <a:t>W</a:t>
          </a:r>
          <a:r>
            <a:rPr lang="en-US" sz="2400" kern="1200" dirty="0"/>
            <a:t>eapon of offence </a:t>
          </a:r>
          <a:r>
            <a:rPr lang="en-US" sz="2400" kern="1200" dirty="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I</a:t>
          </a:r>
          <a:r>
            <a:rPr lang="en-US" sz="2400" kern="1200" dirty="0"/>
            <a:t>mitation firearm </a:t>
          </a:r>
          <a:r>
            <a:rPr lang="en-US" sz="2400" kern="1200" dirty="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F</a:t>
          </a:r>
          <a:r>
            <a:rPr lang="en-US" sz="2400" kern="1200" dirty="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E</a:t>
          </a:r>
          <a:r>
            <a:rPr lang="en-US" sz="2400" kern="1200" dirty="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B1718-9BD1-4C7F-BBF6-74A8DAF171A0}">
      <dsp:nvSpPr>
        <dsp:cNvPr id="0" name=""/>
        <dsp:cNvSpPr/>
      </dsp:nvSpPr>
      <dsp:spPr>
        <a:xfrm>
          <a:off x="17218" y="3711"/>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 person commits robbery if they </a:t>
          </a:r>
          <a:r>
            <a:rPr lang="en-GB" sz="2400" b="1" i="1" u="sng" kern="1200" dirty="0"/>
            <a:t>steal</a:t>
          </a:r>
          <a:r>
            <a:rPr lang="en-GB" sz="2400" kern="1200" dirty="0"/>
            <a:t> &amp; </a:t>
          </a:r>
          <a:r>
            <a:rPr lang="en-GB" sz="2400" b="1" i="1" u="sng" kern="1200" dirty="0"/>
            <a:t>immediately before </a:t>
          </a:r>
          <a:r>
            <a:rPr lang="en-GB" sz="2400" kern="1200" dirty="0"/>
            <a:t>doing so or</a:t>
          </a:r>
        </a:p>
      </dsp:txBody>
      <dsp:txXfrm>
        <a:off x="53036" y="39529"/>
        <a:ext cx="5947939" cy="1151291"/>
      </dsp:txXfrm>
    </dsp:sp>
    <dsp:sp modelId="{9FCDB88B-D46B-4C16-A2D6-AABCCC76513F}">
      <dsp:nvSpPr>
        <dsp:cNvPr id="0" name=""/>
        <dsp:cNvSpPr/>
      </dsp:nvSpPr>
      <dsp:spPr>
        <a:xfrm rot="5400000">
          <a:off x="2797707" y="1257212"/>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1303072"/>
        <a:ext cx="330191" cy="321018"/>
      </dsp:txXfrm>
    </dsp:sp>
    <dsp:sp modelId="{E0F5532D-4B5E-4F39-B439-7185C2143849}">
      <dsp:nvSpPr>
        <dsp:cNvPr id="0" name=""/>
        <dsp:cNvSpPr/>
      </dsp:nvSpPr>
      <dsp:spPr>
        <a:xfrm>
          <a:off x="0" y="1838102"/>
          <a:ext cx="6054013" cy="706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at the time </a:t>
          </a:r>
          <a:r>
            <a:rPr lang="en-GB" sz="2400" kern="1200" dirty="0"/>
            <a:t>of doing so &amp; </a:t>
          </a:r>
          <a:r>
            <a:rPr lang="en-GB" sz="2400" b="1" u="sng" kern="1200" dirty="0"/>
            <a:t>in order to do so</a:t>
          </a:r>
        </a:p>
      </dsp:txBody>
      <dsp:txXfrm>
        <a:off x="20698" y="1858800"/>
        <a:ext cx="6012617" cy="665272"/>
      </dsp:txXfrm>
    </dsp:sp>
    <dsp:sp modelId="{507E6DD8-A868-4656-AF1B-F8C5201EA5B7}">
      <dsp:nvSpPr>
        <dsp:cNvPr id="0" name=""/>
        <dsp:cNvSpPr/>
      </dsp:nvSpPr>
      <dsp:spPr>
        <a:xfrm rot="5400000">
          <a:off x="2797707" y="2575344"/>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2621204"/>
        <a:ext cx="330191" cy="321018"/>
      </dsp:txXfrm>
    </dsp:sp>
    <dsp:sp modelId="{4DCC8728-213B-4C6A-9E23-7CFC07D8C87F}">
      <dsp:nvSpPr>
        <dsp:cNvPr id="0" name=""/>
        <dsp:cNvSpPr/>
      </dsp:nvSpPr>
      <dsp:spPr>
        <a:xfrm>
          <a:off x="17218" y="3156235"/>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uses force </a:t>
          </a:r>
          <a:r>
            <a:rPr lang="en-GB" sz="2400" kern="1200" dirty="0"/>
            <a:t>on any person or </a:t>
          </a:r>
          <a:r>
            <a:rPr lang="en-GB" sz="2400" b="1" u="sng" kern="1200" dirty="0"/>
            <a:t>puts or seeks </a:t>
          </a:r>
          <a:r>
            <a:rPr lang="en-GB" sz="2400" kern="1200" dirty="0"/>
            <a:t>to put any person </a:t>
          </a:r>
          <a:r>
            <a:rPr lang="en-GB" sz="2400" b="1" i="1" u="sng" kern="1200" dirty="0"/>
            <a:t>in fear </a:t>
          </a:r>
          <a:r>
            <a:rPr lang="en-GB" sz="2400" kern="1200" dirty="0"/>
            <a:t>of being then &amp; there subjected to force</a:t>
          </a:r>
        </a:p>
      </dsp:txBody>
      <dsp:txXfrm>
        <a:off x="53036" y="3192053"/>
        <a:ext cx="5947939" cy="115129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C8997-06D6-4829-80B6-02C8ABB3014B}">
      <dsp:nvSpPr>
        <dsp:cNvPr id="0" name=""/>
        <dsp:cNvSpPr/>
      </dsp:nvSpPr>
      <dsp:spPr>
        <a:xfrm>
          <a:off x="478" y="0"/>
          <a:ext cx="2016114" cy="376439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Information is the very life-blood of policing. It may be original &amp; generated by you. It may come from the public or other officers or be fed to you by partner agencies &amp; other sources</a:t>
          </a:r>
        </a:p>
      </dsp:txBody>
      <dsp:txXfrm>
        <a:off x="59528" y="59050"/>
        <a:ext cx="1898014" cy="3646297"/>
      </dsp:txXfrm>
    </dsp:sp>
    <dsp:sp modelId="{0F55E47F-3CE6-497F-9A9F-50709D421498}">
      <dsp:nvSpPr>
        <dsp:cNvPr id="0" name=""/>
        <dsp:cNvSpPr/>
      </dsp:nvSpPr>
      <dsp:spPr>
        <a:xfrm>
          <a:off x="2263870" y="1523742"/>
          <a:ext cx="524227" cy="71691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2263870" y="1667124"/>
        <a:ext cx="366959" cy="430148"/>
      </dsp:txXfrm>
    </dsp:sp>
    <dsp:sp modelId="{0298B860-DB12-472B-8F99-0A80F5652F76}">
      <dsp:nvSpPr>
        <dsp:cNvPr id="0" name=""/>
        <dsp:cNvSpPr/>
      </dsp:nvSpPr>
      <dsp:spPr>
        <a:xfrm>
          <a:off x="3005701" y="0"/>
          <a:ext cx="2019872" cy="376439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Police information is: </a:t>
          </a:r>
          <a:br>
            <a:rPr lang="en-GB" sz="1800" kern="1200" dirty="0"/>
          </a:br>
          <a:r>
            <a:rPr lang="en-GB" sz="1800" kern="1200" dirty="0"/>
            <a:t>All the information obtained &amp; recorded for a policing purpose</a:t>
          </a:r>
        </a:p>
      </dsp:txBody>
      <dsp:txXfrm>
        <a:off x="3064861" y="59160"/>
        <a:ext cx="1901552" cy="364607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C4F101-366B-49A1-BFFB-B2FFA3F4785E}">
      <dsp:nvSpPr>
        <dsp:cNvPr id="0" name=""/>
        <dsp:cNvSpPr/>
      </dsp:nvSpPr>
      <dsp:spPr>
        <a:xfrm>
          <a:off x="-462777" y="2602"/>
          <a:ext cx="8785871" cy="1703617"/>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Intelligence is: Collected information that has been developed for action &amp; may also be classified as confidential or sensitive </a:t>
          </a:r>
          <a:br>
            <a:rPr lang="en-GB" sz="2400" kern="1200" dirty="0"/>
          </a:br>
          <a:r>
            <a:rPr lang="en-GB" sz="2400" kern="1200" dirty="0"/>
            <a:t>(Further reading: APP/COP on Intelligence Management)</a:t>
          </a:r>
        </a:p>
      </dsp:txBody>
      <dsp:txXfrm>
        <a:off x="-412880" y="52499"/>
        <a:ext cx="8686077" cy="1603823"/>
      </dsp:txXfrm>
    </dsp:sp>
    <dsp:sp modelId="{D91FE2E0-6548-47A7-9BB4-DB075CE623FF}">
      <dsp:nvSpPr>
        <dsp:cNvPr id="0" name=""/>
        <dsp:cNvSpPr/>
      </dsp:nvSpPr>
      <dsp:spPr>
        <a:xfrm rot="5400000">
          <a:off x="3610730" y="1748810"/>
          <a:ext cx="638856" cy="76662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3700170" y="1812696"/>
        <a:ext cx="459977" cy="447199"/>
      </dsp:txXfrm>
    </dsp:sp>
    <dsp:sp modelId="{CB9D155A-B515-4688-B733-71EF3E71DE5D}">
      <dsp:nvSpPr>
        <dsp:cNvPr id="0" name=""/>
        <dsp:cNvSpPr/>
      </dsp:nvSpPr>
      <dsp:spPr>
        <a:xfrm>
          <a:off x="0" y="2558028"/>
          <a:ext cx="7860317" cy="1703617"/>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This means information that has been formally processed (Collated &amp; Analysed) but it does not only relate to crime &amp; criminality. It is NOT necessarily evidence</a:t>
          </a:r>
        </a:p>
      </dsp:txBody>
      <dsp:txXfrm>
        <a:off x="49897" y="2607925"/>
        <a:ext cx="7760523" cy="160382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6E5DF-D26B-4897-9E17-4AA3ED711979}">
      <dsp:nvSpPr>
        <dsp:cNvPr id="0" name=""/>
        <dsp:cNvSpPr/>
      </dsp:nvSpPr>
      <dsp:spPr>
        <a:xfrm>
          <a:off x="313404" y="12368"/>
          <a:ext cx="5374159" cy="1625203"/>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Standardised framework to place intelligence at the forefront in reducing crime &amp; disorder</a:t>
          </a:r>
          <a:endParaRPr lang="en-GB" sz="2400" kern="1200" dirty="0"/>
        </a:p>
      </dsp:txBody>
      <dsp:txXfrm>
        <a:off x="361005" y="59969"/>
        <a:ext cx="5278957" cy="1530001"/>
      </dsp:txXfrm>
    </dsp:sp>
    <dsp:sp modelId="{1FC356CF-AA63-4249-B15D-48DBB6ABCABF}">
      <dsp:nvSpPr>
        <dsp:cNvPr id="0" name=""/>
        <dsp:cNvSpPr/>
      </dsp:nvSpPr>
      <dsp:spPr>
        <a:xfrm rot="5332675">
          <a:off x="2723911" y="1672265"/>
          <a:ext cx="600662" cy="731341"/>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2803075" y="1737622"/>
        <a:ext cx="438805" cy="420463"/>
      </dsp:txXfrm>
    </dsp:sp>
    <dsp:sp modelId="{1103EA53-7975-4DAE-96BC-7B63BB114687}">
      <dsp:nvSpPr>
        <dsp:cNvPr id="0" name=""/>
        <dsp:cNvSpPr/>
      </dsp:nvSpPr>
      <dsp:spPr>
        <a:xfrm>
          <a:off x="1361851" y="2438300"/>
          <a:ext cx="3372296" cy="1625203"/>
        </a:xfrm>
        <a:prstGeom prst="roundRect">
          <a:avLst>
            <a:gd name="adj" fmla="val 10000"/>
          </a:avLst>
        </a:prstGeom>
        <a:solidFill>
          <a:schemeClr val="accent1">
            <a:shade val="50000"/>
            <a:hueOff val="402493"/>
            <a:satOff val="-9802"/>
            <a:lumOff val="42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Informs strategic &amp; tactical decision making</a:t>
          </a:r>
          <a:endParaRPr lang="en-GB" sz="2400" kern="1200" dirty="0"/>
        </a:p>
      </dsp:txBody>
      <dsp:txXfrm>
        <a:off x="1409452" y="2485901"/>
        <a:ext cx="3277094" cy="153000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E8D92-D38C-4C4F-8A3C-AA04A3032243}">
      <dsp:nvSpPr>
        <dsp:cNvPr id="0" name=""/>
        <dsp:cNvSpPr/>
      </dsp:nvSpPr>
      <dsp:spPr>
        <a:xfrm>
          <a:off x="0" y="134397"/>
          <a:ext cx="11737769" cy="1632515"/>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dirty="0"/>
            <a:t>Level 1 </a:t>
          </a:r>
          <a:r>
            <a:rPr lang="en-GB" sz="1900" kern="1200" dirty="0"/>
            <a:t>- deals with crime, incidents and neighbourhood priorities occurring at a local Basic Command Unit (BCU) level.</a:t>
          </a:r>
          <a:r>
            <a:rPr lang="en-GB" sz="1900" kern="1200" baseline="0" dirty="0"/>
            <a:t> </a:t>
          </a:r>
          <a:r>
            <a:rPr lang="en-GB" sz="1900" b="1" kern="1200" dirty="0"/>
            <a:t>Local Intelligence Units</a:t>
          </a:r>
          <a:r>
            <a:rPr lang="en-GB" sz="1900" b="0" kern="1200" dirty="0"/>
            <a:t> </a:t>
          </a:r>
          <a:r>
            <a:rPr lang="en-GB" sz="1900" kern="1200" dirty="0"/>
            <a:t>provide intelligence to operational officers within BCUs or areas and will vary in staffing levels. The intelligence you submit as an operational officer will be submitted via Local Intelligence Units.</a:t>
          </a:r>
          <a:endParaRPr lang="en-US" sz="1900" kern="1200" dirty="0"/>
        </a:p>
      </dsp:txBody>
      <dsp:txXfrm>
        <a:off x="79693" y="214090"/>
        <a:ext cx="11578383" cy="1473129"/>
      </dsp:txXfrm>
    </dsp:sp>
    <dsp:sp modelId="{AF42240B-3B68-C946-8E7A-6ED30E335180}">
      <dsp:nvSpPr>
        <dsp:cNvPr id="0" name=""/>
        <dsp:cNvSpPr/>
      </dsp:nvSpPr>
      <dsp:spPr>
        <a:xfrm>
          <a:off x="0" y="1781883"/>
          <a:ext cx="11737769" cy="1632515"/>
        </a:xfrm>
        <a:prstGeom prst="roundRect">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a:t>Level 2 </a:t>
          </a:r>
          <a:r>
            <a:rPr lang="en-GB" sz="1900" kern="1200"/>
            <a:t>- deals with issues affecting a group of BCUs, neighbouring forces or a group of forces.</a:t>
          </a:r>
          <a:r>
            <a:rPr lang="en-GB" sz="1900" kern="1200" baseline="0"/>
            <a:t> </a:t>
          </a:r>
          <a:r>
            <a:rPr lang="en-GB" sz="1900" b="1" kern="1200"/>
            <a:t>FIB</a:t>
          </a:r>
          <a:r>
            <a:rPr lang="en-GB" sz="1900" kern="1200"/>
            <a:t> is the </a:t>
          </a:r>
          <a:r>
            <a:rPr lang="en-GB" sz="1900" b="1" kern="1200"/>
            <a:t>Force Intelligence Bureau</a:t>
          </a:r>
          <a:r>
            <a:rPr lang="en-GB" sz="1900" kern="1200"/>
            <a:t>, who deal with serious and inter-force intelligence.  Within this department are specialists such as interception of communication experts etc.</a:t>
          </a:r>
          <a:endParaRPr lang="en-US" sz="1900" kern="1200"/>
        </a:p>
      </dsp:txBody>
      <dsp:txXfrm>
        <a:off x="79693" y="1861576"/>
        <a:ext cx="11578383" cy="1473129"/>
      </dsp:txXfrm>
    </dsp:sp>
    <dsp:sp modelId="{581A86DE-2BE1-2D49-AAA8-94CC79A9B6FA}">
      <dsp:nvSpPr>
        <dsp:cNvPr id="0" name=""/>
        <dsp:cNvSpPr/>
      </dsp:nvSpPr>
      <dsp:spPr>
        <a:xfrm>
          <a:off x="0" y="3469119"/>
          <a:ext cx="11737769" cy="1632515"/>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a:t>Level 3 </a:t>
          </a:r>
          <a:r>
            <a:rPr lang="en-GB" sz="1900" kern="1200"/>
            <a:t>- is dealt with by the National Crime Agency (NCA) and UK Border Agency which operate on a national or international scale.</a:t>
          </a:r>
          <a:r>
            <a:rPr lang="en-GB" sz="1900" kern="1200" baseline="0"/>
            <a:t> </a:t>
          </a:r>
          <a:r>
            <a:rPr lang="en-GB" sz="1900" kern="1200"/>
            <a:t>The </a:t>
          </a:r>
          <a:r>
            <a:rPr lang="en-GB" sz="1900" b="1" kern="1200"/>
            <a:t>National Crime Agency </a:t>
          </a:r>
          <a:r>
            <a:rPr lang="en-GB" sz="1900" kern="1200"/>
            <a:t>handles serious and organised crime as it affects the UK.  It is divided between seven regional offices.  As well as developing strategic pictures of the different areas in which organised crime operates, the UK Division also collates and analyses intelligence on the UK’s top criminal groups and their key players.  NCA is also a one-stop shop for UK law enforcement’s international enquiries.</a:t>
          </a:r>
          <a:endParaRPr lang="en-US" sz="1900" kern="1200"/>
        </a:p>
      </dsp:txBody>
      <dsp:txXfrm>
        <a:off x="79693" y="3548812"/>
        <a:ext cx="11578383" cy="147312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BDDEE-A33C-4B95-9EC6-602100108C19}">
      <dsp:nvSpPr>
        <dsp:cNvPr id="0" name=""/>
        <dsp:cNvSpPr/>
      </dsp:nvSpPr>
      <dsp:spPr>
        <a:xfrm>
          <a:off x="1454067" y="-29742"/>
          <a:ext cx="4868728" cy="4868728"/>
        </a:xfrm>
        <a:prstGeom prst="circularArrow">
          <a:avLst>
            <a:gd name="adj1" fmla="val 5544"/>
            <a:gd name="adj2" fmla="val 330680"/>
            <a:gd name="adj3" fmla="val 13777418"/>
            <a:gd name="adj4" fmla="val 17385056"/>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67219A-B39F-408D-9003-C9CBCE2A15D6}">
      <dsp:nvSpPr>
        <dsp:cNvPr id="0" name=""/>
        <dsp:cNvSpPr/>
      </dsp:nvSpPr>
      <dsp:spPr>
        <a:xfrm>
          <a:off x="2749242" y="721"/>
          <a:ext cx="2278378" cy="1139189"/>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Direction</a:t>
          </a:r>
          <a:endParaRPr lang="en-GB" sz="2600" kern="1200" dirty="0"/>
        </a:p>
      </dsp:txBody>
      <dsp:txXfrm>
        <a:off x="2804853" y="56332"/>
        <a:ext cx="2167156" cy="1027967"/>
      </dsp:txXfrm>
    </dsp:sp>
    <dsp:sp modelId="{EDBD58E2-8854-4692-B81B-291CACB92EFB}">
      <dsp:nvSpPr>
        <dsp:cNvPr id="0" name=""/>
        <dsp:cNvSpPr/>
      </dsp:nvSpPr>
      <dsp:spPr>
        <a:xfrm>
          <a:off x="4723842" y="1435352"/>
          <a:ext cx="2278378" cy="1139189"/>
        </a:xfrm>
        <a:prstGeom prst="roundRect">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Collection</a:t>
          </a:r>
          <a:endParaRPr lang="en-GB" sz="2600" kern="1200" dirty="0"/>
        </a:p>
      </dsp:txBody>
      <dsp:txXfrm>
        <a:off x="4779453" y="1490963"/>
        <a:ext cx="2167156" cy="1027967"/>
      </dsp:txXfrm>
    </dsp:sp>
    <dsp:sp modelId="{7DEDDA5F-A8C5-45C4-B8B9-47D95F3122D1}">
      <dsp:nvSpPr>
        <dsp:cNvPr id="0" name=""/>
        <dsp:cNvSpPr/>
      </dsp:nvSpPr>
      <dsp:spPr>
        <a:xfrm>
          <a:off x="3969612" y="3756633"/>
          <a:ext cx="2278378" cy="1139189"/>
        </a:xfrm>
        <a:prstGeom prst="round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Evaluation</a:t>
          </a:r>
          <a:endParaRPr lang="en-GB" sz="2600" kern="1200" dirty="0"/>
        </a:p>
      </dsp:txBody>
      <dsp:txXfrm>
        <a:off x="4025223" y="3812244"/>
        <a:ext cx="2167156" cy="1027967"/>
      </dsp:txXfrm>
    </dsp:sp>
    <dsp:sp modelId="{4B99D4AE-9A1E-437E-97D7-ADA5F44BA387}">
      <dsp:nvSpPr>
        <dsp:cNvPr id="0" name=""/>
        <dsp:cNvSpPr/>
      </dsp:nvSpPr>
      <dsp:spPr>
        <a:xfrm>
          <a:off x="1528873" y="3756633"/>
          <a:ext cx="2278378" cy="1139189"/>
        </a:xfrm>
        <a:prstGeom prst="roundRect">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Analysis</a:t>
          </a:r>
          <a:endParaRPr lang="en-GB" sz="2600" kern="1200" dirty="0"/>
        </a:p>
      </dsp:txBody>
      <dsp:txXfrm>
        <a:off x="1584484" y="3812244"/>
        <a:ext cx="2167156" cy="1027967"/>
      </dsp:txXfrm>
    </dsp:sp>
    <dsp:sp modelId="{FA4ECC99-A57F-49FC-B075-7132BCCEF340}">
      <dsp:nvSpPr>
        <dsp:cNvPr id="0" name=""/>
        <dsp:cNvSpPr/>
      </dsp:nvSpPr>
      <dsp:spPr>
        <a:xfrm>
          <a:off x="774643" y="1435352"/>
          <a:ext cx="2278378" cy="1139189"/>
        </a:xfrm>
        <a:prstGeom prst="round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Dissemination</a:t>
          </a:r>
          <a:endParaRPr lang="en-GB" sz="2600" kern="1200" dirty="0"/>
        </a:p>
      </dsp:txBody>
      <dsp:txXfrm>
        <a:off x="830254" y="1490963"/>
        <a:ext cx="2167156" cy="1027967"/>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C6AFC5-D788-F548-B7A8-230633FF0381}" type="datetimeFigureOut">
              <a:rPr lang="en-US" smtClean="0"/>
              <a:t>3/23/23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755948-B7B8-0842-90A3-F811E52E8546}" type="slidenum">
              <a:rPr lang="en-US" smtClean="0"/>
              <a:t>‹#›</a:t>
            </a:fld>
            <a:endParaRPr lang="en-US"/>
          </a:p>
        </p:txBody>
      </p:sp>
    </p:spTree>
    <p:extLst>
      <p:ext uri="{BB962C8B-B14F-4D97-AF65-F5344CB8AC3E}">
        <p14:creationId xmlns:p14="http://schemas.microsoft.com/office/powerpoint/2010/main" val="802018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3" Type="http://schemas.openxmlformats.org/officeDocument/2006/relationships/hyperlink" Target="http://hailstone/legalweb/D2906.htm" TargetMode="External"/><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F755948-B7B8-0842-90A3-F811E52E8546}" type="slidenum">
              <a:rPr lang="en-US" smtClean="0"/>
              <a:t>1</a:t>
            </a:fld>
            <a:endParaRPr lang="en-US"/>
          </a:p>
        </p:txBody>
      </p:sp>
    </p:spTree>
    <p:extLst>
      <p:ext uri="{BB962C8B-B14F-4D97-AF65-F5344CB8AC3E}">
        <p14:creationId xmlns:p14="http://schemas.microsoft.com/office/powerpoint/2010/main" val="30385840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10</a:t>
            </a:fld>
            <a:endParaRPr lang="en-US"/>
          </a:p>
        </p:txBody>
      </p:sp>
    </p:spTree>
    <p:extLst>
      <p:ext uri="{BB962C8B-B14F-4D97-AF65-F5344CB8AC3E}">
        <p14:creationId xmlns:p14="http://schemas.microsoft.com/office/powerpoint/2010/main" val="1333826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11</a:t>
            </a:fld>
            <a:endParaRPr lang="en-GB"/>
          </a:p>
        </p:txBody>
      </p:sp>
    </p:spTree>
    <p:extLst>
      <p:ext uri="{BB962C8B-B14F-4D97-AF65-F5344CB8AC3E}">
        <p14:creationId xmlns:p14="http://schemas.microsoft.com/office/powerpoint/2010/main" val="3026646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Reactive: </a:t>
            </a:r>
            <a:r>
              <a:rPr lang="en-GB" dirty="0">
                <a:solidFill>
                  <a:prstClr val="black"/>
                </a:solidFill>
                <a:cs typeface="Arial" panose="020B0604020202020204" pitchFamily="34" charset="0"/>
              </a:rPr>
              <a:t>This starts with the discovery of a crime and seeks to bring offenders to justice by uncovering material that identifies suspects and provides sufficient evidence to enable a court to determine their guilt. The technique of reactive investigations focuses on interviewing victims, witnesses and suspects, the examination of scenes and the development of forensic links between suspects and the offence. </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Proactive : </a:t>
            </a:r>
            <a:r>
              <a:rPr lang="en-GB" dirty="0">
                <a:solidFill>
                  <a:prstClr val="black"/>
                </a:solidFill>
                <a:cs typeface="Arial" panose="020B0604020202020204" pitchFamily="34" charset="0"/>
              </a:rPr>
              <a:t>The proactive method usually starts with an intelligence analysis that a particular individual or group is involved in criminal enterprise. This is often organised crime such as drug dealing, fraud or people trafficking. Individual instances of such offending are rarely reported to the police and so generally the techniques of reactive investigation cannot be used. As a result investigators generally use a range of covert surveillance techniques, which are designed to link offenders to the criminal enterprise. These techniques are often complemented by financial investigations and forensic science techniques.  </a:t>
            </a:r>
          </a:p>
          <a:p>
            <a:pPr defTabSz="990752">
              <a:defRPr/>
            </a:pPr>
            <a:r>
              <a:rPr lang="en-GB" dirty="0">
                <a:solidFill>
                  <a:prstClr val="black"/>
                </a:solidFill>
                <a:cs typeface="Arial" panose="020B0604020202020204" pitchFamily="34" charset="0"/>
              </a:rPr>
              <a:t>At PIP level 1 It is expected that you will be involved mainly in reactive investigations. </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12</a:t>
            </a:fld>
            <a:endParaRPr lang="en-GB"/>
          </a:p>
        </p:txBody>
      </p:sp>
    </p:spTree>
    <p:extLst>
      <p:ext uri="{BB962C8B-B14F-4D97-AF65-F5344CB8AC3E}">
        <p14:creationId xmlns:p14="http://schemas.microsoft.com/office/powerpoint/2010/main" val="3775771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14</a:t>
            </a:fld>
            <a:endParaRPr lang="en-GB"/>
          </a:p>
        </p:txBody>
      </p:sp>
    </p:spTree>
    <p:extLst>
      <p:ext uri="{BB962C8B-B14F-4D97-AF65-F5344CB8AC3E}">
        <p14:creationId xmlns:p14="http://schemas.microsoft.com/office/powerpoint/2010/main" val="4821066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5"/>
          </p:nvPr>
        </p:nvSpPr>
        <p:spPr/>
        <p:txBody>
          <a:bodyPr/>
          <a:lstStyle/>
          <a:p>
            <a:fld id="{5C7059A3-74E6-104D-9360-E0BD558F742E}" type="slidenum">
              <a:rPr lang="en-GB" smtClean="0"/>
              <a:t>15</a:t>
            </a:fld>
            <a:endParaRPr lang="en-GB"/>
          </a:p>
        </p:txBody>
      </p:sp>
    </p:spTree>
    <p:extLst>
      <p:ext uri="{BB962C8B-B14F-4D97-AF65-F5344CB8AC3E}">
        <p14:creationId xmlns:p14="http://schemas.microsoft.com/office/powerpoint/2010/main" val="1450925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16</a:t>
            </a:fld>
            <a:endParaRPr lang="en-GB"/>
          </a:p>
        </p:txBody>
      </p:sp>
    </p:spTree>
    <p:extLst>
      <p:ext uri="{BB962C8B-B14F-4D97-AF65-F5344CB8AC3E}">
        <p14:creationId xmlns:p14="http://schemas.microsoft.com/office/powerpoint/2010/main" val="2227718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19</a:t>
            </a:fld>
            <a:endParaRPr lang="en-US"/>
          </a:p>
        </p:txBody>
      </p:sp>
    </p:spTree>
    <p:extLst>
      <p:ext uri="{BB962C8B-B14F-4D97-AF65-F5344CB8AC3E}">
        <p14:creationId xmlns:p14="http://schemas.microsoft.com/office/powerpoint/2010/main" val="25315339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Common formats of material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documents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or video recordings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25</a:t>
            </a:fld>
            <a:endParaRPr lang="en-GB"/>
          </a:p>
        </p:txBody>
      </p:sp>
    </p:spTree>
    <p:extLst>
      <p:ext uri="{BB962C8B-B14F-4D97-AF65-F5344CB8AC3E}">
        <p14:creationId xmlns:p14="http://schemas.microsoft.com/office/powerpoint/2010/main" val="6467691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Where will we obtain evidence from?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provide assistance within an investigation</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26</a:t>
            </a:fld>
            <a:endParaRPr lang="en-GB"/>
          </a:p>
        </p:txBody>
      </p:sp>
    </p:spTree>
    <p:extLst>
      <p:ext uri="{BB962C8B-B14F-4D97-AF65-F5344CB8AC3E}">
        <p14:creationId xmlns:p14="http://schemas.microsoft.com/office/powerpoint/2010/main" val="35179316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32</a:t>
            </a:fld>
            <a:endParaRPr lang="en-GB"/>
          </a:p>
        </p:txBody>
      </p:sp>
    </p:spTree>
    <p:extLst>
      <p:ext uri="{BB962C8B-B14F-4D97-AF65-F5344CB8AC3E}">
        <p14:creationId xmlns:p14="http://schemas.microsoft.com/office/powerpoint/2010/main" val="4208591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18128925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34</a:t>
            </a:fld>
            <a:endParaRPr lang="en-GB"/>
          </a:p>
        </p:txBody>
      </p:sp>
    </p:spTree>
    <p:extLst>
      <p:ext uri="{BB962C8B-B14F-4D97-AF65-F5344CB8AC3E}">
        <p14:creationId xmlns:p14="http://schemas.microsoft.com/office/powerpoint/2010/main" val="23551614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19018519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dirty="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39</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40</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41</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42</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100" dirty="0">
              <a:latin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43</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7AC6-78E3-4F5F-8301-37CB673D05BA}" type="slidenum">
              <a:rPr lang="en-GB" altLang="en-US" smtClean="0"/>
              <a:pPr/>
              <a:t>44</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A80B5A-336F-4012-B46C-146F28F9BE5C}" type="slidenum">
              <a:rPr lang="en-GB" altLang="en-US" smtClean="0"/>
              <a:pPr/>
              <a:t>45</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dirty="0">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46</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BC858B8-D289-4269-875E-668294D3E055}" type="slidenum">
              <a:rPr lang="en-GB" altLang="en-US" smtClean="0"/>
              <a:pPr/>
              <a:t>47</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48</a:t>
            </a:fld>
            <a:endParaRPr lang="en-GB"/>
          </a:p>
        </p:txBody>
      </p:sp>
    </p:spTree>
    <p:extLst>
      <p:ext uri="{BB962C8B-B14F-4D97-AF65-F5344CB8AC3E}">
        <p14:creationId xmlns:p14="http://schemas.microsoft.com/office/powerpoint/2010/main" val="34193695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49</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spcAft>
                <a:spcPct val="10000"/>
              </a:spcAft>
            </a:pPr>
            <a:r>
              <a:rPr lang="en-GB" sz="1100" b="0" i="0" u="none" strike="noStrike" kern="1200" baseline="0" dirty="0">
                <a:solidFill>
                  <a:schemeClr val="tx1"/>
                </a:solidFill>
                <a:latin typeface="Arial" charset="0"/>
                <a:ea typeface="+mn-ea"/>
                <a:cs typeface="+mn-cs"/>
              </a:rPr>
              <a:t>Even the slightest degree of physical contact with another person can amount to an assault. Officers, when carrying out a lawful arrest, are permitted to use force if required under Section 117 of PACE. </a:t>
            </a:r>
            <a:endParaRPr lang="en-GB" sz="1100" b="1" dirty="0">
              <a:effectLst/>
            </a:endParaRPr>
          </a:p>
          <a:p>
            <a:pPr>
              <a:lnSpc>
                <a:spcPct val="100000"/>
              </a:lnSpc>
              <a:spcBef>
                <a:spcPct val="0"/>
              </a:spcBef>
              <a:spcAft>
                <a:spcPct val="10000"/>
              </a:spcAft>
            </a:pPr>
            <a:endParaRPr lang="en-GB" sz="1100" b="1" dirty="0">
              <a:effectLst/>
            </a:endParaRPr>
          </a:p>
          <a:p>
            <a:pPr>
              <a:lnSpc>
                <a:spcPct val="100000"/>
              </a:lnSpc>
              <a:spcBef>
                <a:spcPct val="0"/>
              </a:spcBef>
              <a:spcAft>
                <a:spcPct val="10000"/>
              </a:spcAft>
            </a:pPr>
            <a:r>
              <a:rPr lang="en-GB" sz="1100" b="1" dirty="0">
                <a:effectLst/>
              </a:rPr>
              <a:t>Section 117 of the Police and Criminal Evidence Act 1984 </a:t>
            </a:r>
            <a:r>
              <a:rPr lang="en-GB" sz="1100" dirty="0">
                <a:effectLst/>
              </a:rPr>
              <a:t>provides that a constable can use </a:t>
            </a:r>
            <a:r>
              <a:rPr lang="en-GB" sz="1100" b="1" dirty="0">
                <a:effectLst/>
              </a:rPr>
              <a:t>reasonable force</a:t>
            </a:r>
            <a:r>
              <a:rPr lang="en-GB" sz="1100" b="0" dirty="0">
                <a:effectLst/>
              </a:rPr>
              <a:t>, if necessary, in </a:t>
            </a:r>
            <a:r>
              <a:rPr lang="en-GB" sz="1100" dirty="0">
                <a:effectLst/>
              </a:rPr>
              <a:t>the exercise of any power under this Act</a:t>
            </a:r>
          </a:p>
          <a:p>
            <a:pPr>
              <a:lnSpc>
                <a:spcPct val="100000"/>
              </a:lnSpc>
              <a:spcBef>
                <a:spcPct val="0"/>
              </a:spcBef>
              <a:spcAft>
                <a:spcPct val="10000"/>
              </a:spcAft>
            </a:pPr>
            <a:r>
              <a:rPr lang="en-GB" altLang="en-US" sz="1100" b="0" dirty="0">
                <a:effectLst/>
              </a:rPr>
              <a:t>(Police power only)</a:t>
            </a:r>
            <a:r>
              <a:rPr lang="en-GB" altLang="en-US" sz="1100" b="0" baseline="0" dirty="0">
                <a:effectLst/>
              </a:rPr>
              <a:t> </a:t>
            </a:r>
          </a:p>
          <a:p>
            <a:pPr>
              <a:lnSpc>
                <a:spcPct val="100000"/>
              </a:lnSpc>
              <a:spcBef>
                <a:spcPct val="0"/>
              </a:spcBef>
              <a:spcAft>
                <a:spcPct val="10000"/>
              </a:spcAft>
            </a:pPr>
            <a:endParaRPr lang="en-GB" altLang="en-US" sz="1100" b="0" dirty="0">
              <a:effectLst/>
            </a:endParaRPr>
          </a:p>
          <a:p>
            <a:pPr>
              <a:lnSpc>
                <a:spcPct val="100000"/>
              </a:lnSpc>
              <a:spcBef>
                <a:spcPct val="0"/>
              </a:spcBef>
              <a:spcAft>
                <a:spcPct val="10000"/>
              </a:spcAft>
            </a:pPr>
            <a:r>
              <a:rPr lang="en-GB" altLang="en-US" sz="1100" b="1" dirty="0">
                <a:effectLst/>
              </a:rPr>
              <a:t>Common Law </a:t>
            </a:r>
            <a:r>
              <a:rPr lang="en-GB" altLang="en-US" sz="1100" b="0" dirty="0">
                <a:effectLst/>
              </a:rPr>
              <a:t>recognises that there may be circumstances in which one person may inflict violence on another, without committing a crime. It recognises as one of these circumstances, the right of a person to protect himself / herself from attack and to act in defence of others and if necessary to inflict violence on another in doing so. If no more force is used than is reasonable to repel the attack, such force is not unlawful. If you have an honestly held belief that you or another, are in imminent danger, then you may use such force as is reasonable and necessary to avert that danger.</a:t>
            </a:r>
          </a:p>
          <a:p>
            <a:pPr>
              <a:lnSpc>
                <a:spcPct val="100000"/>
              </a:lnSpc>
              <a:spcBef>
                <a:spcPct val="0"/>
              </a:spcBef>
              <a:spcAft>
                <a:spcPts val="600"/>
              </a:spcAft>
            </a:pPr>
            <a:endParaRPr lang="en-GB" altLang="en-US" sz="1100" b="0" dirty="0"/>
          </a:p>
          <a:p>
            <a:pPr marL="0" marR="0" indent="0" algn="l" defTabSz="914400" rtl="0" eaLnBrk="0" fontAlgn="base" latinLnBrk="0" hangingPunct="0">
              <a:lnSpc>
                <a:spcPct val="100000"/>
              </a:lnSpc>
              <a:spcBef>
                <a:spcPct val="0"/>
              </a:spcBef>
              <a:spcAft>
                <a:spcPts val="600"/>
              </a:spcAft>
              <a:buClrTx/>
              <a:buSzTx/>
              <a:buFontTx/>
              <a:buNone/>
              <a:tabLst/>
              <a:defRPr/>
            </a:pPr>
            <a:r>
              <a:rPr lang="en-US" altLang="en-US" sz="1100" b="1" dirty="0"/>
              <a:t>S3 Criminal Law Act 1967 </a:t>
            </a:r>
            <a:r>
              <a:rPr lang="en-US" altLang="en-US" sz="1100" dirty="0"/>
              <a:t>states that a person may use such force as is reasonable in the circumstances in</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US" altLang="en-US" sz="1100" dirty="0"/>
              <a:t>the </a:t>
            </a:r>
            <a:r>
              <a:rPr lang="en-GB" altLang="en-US" sz="1100" dirty="0"/>
              <a:t>prevention of crime, or </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offenders or suspected offenders or</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persons unlawfully at large.</a:t>
            </a:r>
          </a:p>
          <a:p>
            <a:pPr marL="0" marR="0" indent="0" algn="l" defTabSz="914400" rtl="0" eaLnBrk="0" fontAlgn="base" latinLnBrk="0" hangingPunct="0">
              <a:lnSpc>
                <a:spcPct val="100000"/>
              </a:lnSpc>
              <a:spcBef>
                <a:spcPct val="0"/>
              </a:spcBef>
              <a:spcAft>
                <a:spcPts val="600"/>
              </a:spcAft>
              <a:buClrTx/>
              <a:buSzTx/>
              <a:buFont typeface="Arial" panose="020B0604020202020204" pitchFamily="34" charset="0"/>
              <a:buNone/>
              <a:tabLst/>
              <a:defRPr/>
            </a:pPr>
            <a:r>
              <a:rPr lang="en-GB" altLang="en-US" sz="1100" dirty="0"/>
              <a:t>(This power can be used by any person) </a:t>
            </a:r>
          </a:p>
          <a:p>
            <a:pPr marL="0" marR="0" lvl="0" indent="0" algn="l" defTabSz="914400" rtl="0" eaLnBrk="0" fontAlgn="base" latinLnBrk="0" hangingPunct="0">
              <a:lnSpc>
                <a:spcPct val="100000"/>
              </a:lnSpc>
              <a:spcBef>
                <a:spcPct val="0"/>
              </a:spcBef>
              <a:spcAft>
                <a:spcPts val="600"/>
              </a:spcAft>
              <a:buClrTx/>
              <a:buSzTx/>
              <a:buFontTx/>
              <a:buNone/>
              <a:tabLst/>
              <a:defRPr/>
            </a:pPr>
            <a:endParaRPr lang="en-GB" sz="1100" b="1" dirty="0">
              <a:effectLst/>
            </a:endParaRPr>
          </a:p>
          <a:p>
            <a:pPr marL="0" marR="0" lvl="0" indent="0" algn="l" defTabSz="914400" rtl="0" eaLnBrk="0" fontAlgn="base" latinLnBrk="0" hangingPunct="0">
              <a:lnSpc>
                <a:spcPct val="100000"/>
              </a:lnSpc>
              <a:spcBef>
                <a:spcPct val="0"/>
              </a:spcBef>
              <a:spcAft>
                <a:spcPts val="600"/>
              </a:spcAft>
              <a:buClrTx/>
              <a:buSzTx/>
              <a:buFontTx/>
              <a:buNone/>
              <a:tabLst/>
              <a:defRPr/>
            </a:pPr>
            <a:r>
              <a:rPr lang="en-GB" sz="1100" b="1" dirty="0">
                <a:effectLst/>
              </a:rPr>
              <a:t>Section 76 of the Criminal Justice and Immigration Act 2008 </a:t>
            </a:r>
            <a:r>
              <a:rPr lang="en-GB" sz="1100" dirty="0">
                <a:effectLst/>
              </a:rPr>
              <a:t>expands on the common law and statutory defence of 'self-defence'. It includes special provision for householder cases -</a:t>
            </a:r>
            <a:r>
              <a:rPr lang="en-GB" sz="1100" b="0" i="0" u="none" strike="noStrike" kern="1200" baseline="0" dirty="0">
                <a:solidFill>
                  <a:schemeClr val="tx1"/>
                </a:solidFill>
                <a:latin typeface="Arial" charset="0"/>
                <a:ea typeface="+mn-ea"/>
                <a:cs typeface="+mn-cs"/>
              </a:rPr>
              <a:t> you must </a:t>
            </a:r>
            <a:r>
              <a:rPr lang="en-GB" sz="1100" b="1" i="0" u="none" strike="noStrike" kern="1200" baseline="0" dirty="0">
                <a:solidFill>
                  <a:schemeClr val="tx1"/>
                </a:solidFill>
                <a:latin typeface="Arial" charset="0"/>
                <a:ea typeface="+mn-ea"/>
                <a:cs typeface="+mn-cs"/>
              </a:rPr>
              <a:t>genuinely </a:t>
            </a:r>
            <a:r>
              <a:rPr lang="en-GB" sz="1100" b="0" i="0" u="none" strike="noStrike" kern="1200" baseline="0" dirty="0">
                <a:solidFill>
                  <a:schemeClr val="tx1"/>
                </a:solidFill>
                <a:latin typeface="Arial" charset="0"/>
                <a:ea typeface="+mn-ea"/>
                <a:cs typeface="+mn-cs"/>
              </a:rPr>
              <a:t>believe that the degree of force used is necessary given the circumstances of the case. This provision should ensure your own safety and the security of the detainee. </a:t>
            </a:r>
            <a:endParaRPr lang="en-GB" altLang="en-US" sz="1100"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50</a:t>
            </a:fld>
            <a:endParaRPr lang="en-GB"/>
          </a:p>
        </p:txBody>
      </p:sp>
    </p:spTree>
    <p:extLst>
      <p:ext uri="{BB962C8B-B14F-4D97-AF65-F5344CB8AC3E}">
        <p14:creationId xmlns:p14="http://schemas.microsoft.com/office/powerpoint/2010/main" val="3265393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51</a:t>
            </a:fld>
            <a:endParaRPr lang="en-GB"/>
          </a:p>
        </p:txBody>
      </p:sp>
    </p:spTree>
    <p:extLst>
      <p:ext uri="{BB962C8B-B14F-4D97-AF65-F5344CB8AC3E}">
        <p14:creationId xmlns:p14="http://schemas.microsoft.com/office/powerpoint/2010/main" val="5230216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52</a:t>
            </a:fld>
            <a:endParaRPr lang="en-GB"/>
          </a:p>
        </p:txBody>
      </p:sp>
    </p:spTree>
    <p:extLst>
      <p:ext uri="{BB962C8B-B14F-4D97-AF65-F5344CB8AC3E}">
        <p14:creationId xmlns:p14="http://schemas.microsoft.com/office/powerpoint/2010/main" val="337285039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53</a:t>
            </a:fld>
            <a:endParaRPr lang="en-GB"/>
          </a:p>
        </p:txBody>
      </p:sp>
    </p:spTree>
    <p:extLst>
      <p:ext uri="{BB962C8B-B14F-4D97-AF65-F5344CB8AC3E}">
        <p14:creationId xmlns:p14="http://schemas.microsoft.com/office/powerpoint/2010/main" val="196684110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54</a:t>
            </a:fld>
            <a:endParaRPr lang="en-GB"/>
          </a:p>
        </p:txBody>
      </p:sp>
    </p:spTree>
    <p:extLst>
      <p:ext uri="{BB962C8B-B14F-4D97-AF65-F5344CB8AC3E}">
        <p14:creationId xmlns:p14="http://schemas.microsoft.com/office/powerpoint/2010/main" val="8675496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55</a:t>
            </a:fld>
            <a:endParaRPr lang="en-GB"/>
          </a:p>
        </p:txBody>
      </p:sp>
    </p:spTree>
    <p:extLst>
      <p:ext uri="{BB962C8B-B14F-4D97-AF65-F5344CB8AC3E}">
        <p14:creationId xmlns:p14="http://schemas.microsoft.com/office/powerpoint/2010/main" val="252852496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F8EF0C-9743-7C49-8B45-E35661F404B1}" type="slidenum">
              <a:rPr lang="en-US" smtClean="0"/>
              <a:t>56</a:t>
            </a:fld>
            <a:endParaRPr lang="en-US"/>
          </a:p>
        </p:txBody>
      </p:sp>
    </p:spTree>
    <p:extLst>
      <p:ext uri="{BB962C8B-B14F-4D97-AF65-F5344CB8AC3E}">
        <p14:creationId xmlns:p14="http://schemas.microsoft.com/office/powerpoint/2010/main" val="181374217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58</a:t>
            </a:fld>
            <a:endParaRPr lang="en-US"/>
          </a:p>
        </p:txBody>
      </p:sp>
    </p:spTree>
    <p:extLst>
      <p:ext uri="{BB962C8B-B14F-4D97-AF65-F5344CB8AC3E}">
        <p14:creationId xmlns:p14="http://schemas.microsoft.com/office/powerpoint/2010/main" val="377641707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59</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60</a:t>
            </a:fld>
            <a:endParaRPr lang="en-GB" altLang="en-US"/>
          </a:p>
        </p:txBody>
      </p:sp>
    </p:spTree>
    <p:extLst>
      <p:ext uri="{BB962C8B-B14F-4D97-AF65-F5344CB8AC3E}">
        <p14:creationId xmlns:p14="http://schemas.microsoft.com/office/powerpoint/2010/main" val="2625538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endParaRPr lang="en-GB" altLang="en-US" dirty="0">
              <a:latin typeface="Arial" charset="0"/>
            </a:endParaRP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63</a:t>
            </a:fld>
            <a:endParaRPr lang="en-US"/>
          </a:p>
        </p:txBody>
      </p:sp>
    </p:spTree>
    <p:extLst>
      <p:ext uri="{BB962C8B-B14F-4D97-AF65-F5344CB8AC3E}">
        <p14:creationId xmlns:p14="http://schemas.microsoft.com/office/powerpoint/2010/main" val="12804009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64</a:t>
            </a:fld>
            <a:endParaRPr lang="en-GB"/>
          </a:p>
        </p:txBody>
      </p:sp>
      <p:sp>
        <p:nvSpPr>
          <p:cNvPr id="5" name="Notes Placeholder 4"/>
          <p:cNvSpPr>
            <a:spLocks noGrp="1"/>
          </p:cNvSpPr>
          <p:nvPr>
            <p:ph type="body" sz="quarter" idx="11"/>
          </p:nvPr>
        </p:nvSpPr>
        <p:spPr>
          <a:xfrm>
            <a:off x="539750" y="2032000"/>
            <a:ext cx="5486400" cy="4959350"/>
          </a:xfrm>
        </p:spPr>
        <p:txBody>
          <a:bodyPr/>
          <a:lstStyle/>
          <a:p>
            <a:endParaRPr lang="en-GB" dirty="0"/>
          </a:p>
        </p:txBody>
      </p:sp>
    </p:spTree>
    <p:extLst>
      <p:ext uri="{BB962C8B-B14F-4D97-AF65-F5344CB8AC3E}">
        <p14:creationId xmlns:p14="http://schemas.microsoft.com/office/powerpoint/2010/main" val="321292211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65</a:t>
            </a:fld>
            <a:endParaRPr lang="en-GB"/>
          </a:p>
        </p:txBody>
      </p:sp>
    </p:spTree>
    <p:extLst>
      <p:ext uri="{BB962C8B-B14F-4D97-AF65-F5344CB8AC3E}">
        <p14:creationId xmlns:p14="http://schemas.microsoft.com/office/powerpoint/2010/main" val="290477876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66</a:t>
            </a:fld>
            <a:endParaRPr lang="en-GB" altLang="en-US"/>
          </a:p>
        </p:txBody>
      </p:sp>
    </p:spTree>
    <p:extLst>
      <p:ext uri="{BB962C8B-B14F-4D97-AF65-F5344CB8AC3E}">
        <p14:creationId xmlns:p14="http://schemas.microsoft.com/office/powerpoint/2010/main" val="272948346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80340" indent="-180340">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67</a:t>
            </a:fld>
            <a:endParaRPr lang="en-GB" altLang="en-US"/>
          </a:p>
        </p:txBody>
      </p:sp>
    </p:spTree>
    <p:extLst>
      <p:ext uri="{BB962C8B-B14F-4D97-AF65-F5344CB8AC3E}">
        <p14:creationId xmlns:p14="http://schemas.microsoft.com/office/powerpoint/2010/main" val="136882023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68</a:t>
            </a:fld>
            <a:endParaRPr lang="en-GB" altLang="en-US"/>
          </a:p>
        </p:txBody>
      </p:sp>
    </p:spTree>
    <p:extLst>
      <p:ext uri="{BB962C8B-B14F-4D97-AF65-F5344CB8AC3E}">
        <p14:creationId xmlns:p14="http://schemas.microsoft.com/office/powerpoint/2010/main" val="404349635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69</a:t>
            </a:fld>
            <a:endParaRPr lang="en-GB" altLang="en-US"/>
          </a:p>
        </p:txBody>
      </p:sp>
    </p:spTree>
    <p:extLst>
      <p:ext uri="{BB962C8B-B14F-4D97-AF65-F5344CB8AC3E}">
        <p14:creationId xmlns:p14="http://schemas.microsoft.com/office/powerpoint/2010/main" val="253729190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spcAft>
                <a:spcPts val="0"/>
              </a:spcAft>
              <a:defRPr/>
            </a:pPr>
            <a:r>
              <a:rPr lang="en-GB" sz="1100" dirty="0">
                <a:latin typeface="Arial"/>
                <a:ea typeface="Times New Roman"/>
                <a:cs typeface="Times New Roman"/>
              </a:rPr>
              <a:t> </a:t>
            </a:r>
            <a:endParaRPr lang="en-GB" sz="1100" kern="1200" dirty="0">
              <a:solidFill>
                <a:schemeClr val="tx1"/>
              </a:solidFill>
              <a:latin typeface="Arial" charset="0"/>
              <a:ea typeface="Times New Roman"/>
              <a:cs typeface="Times New Roman"/>
            </a:endParaRP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sz="1100" b="1" kern="1200" dirty="0">
                <a:solidFill>
                  <a:schemeClr val="tx1"/>
                </a:solidFill>
                <a:effectLst/>
                <a:latin typeface="Arial" charset="0"/>
                <a:ea typeface="+mn-ea"/>
                <a:cs typeface="Arial" charset="0"/>
              </a:rPr>
              <a:t>Advantages of NIM:</a:t>
            </a:r>
          </a:p>
          <a:p>
            <a:pPr marL="171450" indent="-171450">
              <a:lnSpc>
                <a:spcPct val="100000"/>
              </a:lnSpc>
              <a:buFont typeface="Arial" panose="020B0604020202020204" pitchFamily="34" charset="0"/>
              <a:buChar char="•"/>
            </a:pPr>
            <a:r>
              <a:rPr lang="en-GB" sz="1100" kern="1200" baseline="0" dirty="0">
                <a:solidFill>
                  <a:schemeClr val="tx1"/>
                </a:solidFill>
                <a:effectLst/>
                <a:latin typeface="Arial" charset="0"/>
                <a:ea typeface="+mn-ea"/>
                <a:cs typeface="Arial" charset="0"/>
              </a:rPr>
              <a:t>a</a:t>
            </a:r>
            <a:r>
              <a:rPr lang="en-GB" sz="1100" kern="1200" dirty="0">
                <a:solidFill>
                  <a:schemeClr val="tx1"/>
                </a:solidFill>
                <a:effectLst/>
                <a:latin typeface="Arial" charset="0"/>
                <a:ea typeface="+mn-ea"/>
                <a:cs typeface="Arial" charset="0"/>
              </a:rPr>
              <a:t>llows operational strategies to focus on key priorities</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allows more officers to focus on solving priority problems and targeting the most prolific and active offenders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informs the management of risk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provides more informed business planning and a greater link to operational policing issues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improves the direction and briefing of patrols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improves integration with partner agencies</a:t>
            </a:r>
          </a:p>
          <a:p>
            <a:endParaRPr lang="en-US" altLang="en-US"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70</a:t>
            </a:fld>
            <a:endParaRPr lang="en-GB" altLang="en-US"/>
          </a:p>
        </p:txBody>
      </p:sp>
    </p:spTree>
    <p:extLst>
      <p:ext uri="{BB962C8B-B14F-4D97-AF65-F5344CB8AC3E}">
        <p14:creationId xmlns:p14="http://schemas.microsoft.com/office/powerpoint/2010/main" val="301631123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Font typeface="Arial" panose="020B0604020202020204" pitchFamily="34" charset="0"/>
              <a:buNone/>
              <a:defRPr/>
            </a:pPr>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71</a:t>
            </a:fld>
            <a:endParaRPr lang="en-GB" altLang="en-US"/>
          </a:p>
        </p:txBody>
      </p:sp>
    </p:spTree>
    <p:extLst>
      <p:ext uri="{BB962C8B-B14F-4D97-AF65-F5344CB8AC3E}">
        <p14:creationId xmlns:p14="http://schemas.microsoft.com/office/powerpoint/2010/main" val="381481681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altLang="en-US" sz="1100" b="1"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73</a:t>
            </a:fld>
            <a:endParaRPr lang="en-GB" altLang="en-US"/>
          </a:p>
        </p:txBody>
      </p:sp>
    </p:spTree>
    <p:extLst>
      <p:ext uri="{BB962C8B-B14F-4D97-AF65-F5344CB8AC3E}">
        <p14:creationId xmlns:p14="http://schemas.microsoft.com/office/powerpoint/2010/main" val="67977748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7DF076-F32E-A04A-AA24-DAA9DF4E32E6}" type="slidenum">
              <a:rPr lang="en-US" smtClean="0"/>
              <a:t>74</a:t>
            </a:fld>
            <a:endParaRPr lang="en-US"/>
          </a:p>
        </p:txBody>
      </p:sp>
    </p:spTree>
    <p:extLst>
      <p:ext uri="{BB962C8B-B14F-4D97-AF65-F5344CB8AC3E}">
        <p14:creationId xmlns:p14="http://schemas.microsoft.com/office/powerpoint/2010/main" val="367384425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75</a:t>
            </a:fld>
            <a:endParaRPr lang="en-GB"/>
          </a:p>
        </p:txBody>
      </p:sp>
      <p:sp>
        <p:nvSpPr>
          <p:cNvPr id="5" name="Notes Placeholder 4"/>
          <p:cNvSpPr>
            <a:spLocks noGrp="1"/>
          </p:cNvSpPr>
          <p:nvPr>
            <p:ph type="body" sz="quarter" idx="11"/>
          </p:nvPr>
        </p:nvSpPr>
        <p:spPr>
          <a:xfrm>
            <a:off x="685800" y="3595007"/>
            <a:ext cx="5486400" cy="4601936"/>
          </a:xfrm>
        </p:spPr>
        <p:txBody>
          <a:bodyPr/>
          <a:lstStyle/>
          <a:p>
            <a:endParaRPr lang="en-GB" dirty="0"/>
          </a:p>
        </p:txBody>
      </p:sp>
    </p:spTree>
    <p:extLst>
      <p:ext uri="{BB962C8B-B14F-4D97-AF65-F5344CB8AC3E}">
        <p14:creationId xmlns:p14="http://schemas.microsoft.com/office/powerpoint/2010/main" val="237037783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76</a:t>
            </a:fld>
            <a:endParaRPr lang="en-GB"/>
          </a:p>
        </p:txBody>
      </p:sp>
    </p:spTree>
    <p:extLst>
      <p:ext uri="{BB962C8B-B14F-4D97-AF65-F5344CB8AC3E}">
        <p14:creationId xmlns:p14="http://schemas.microsoft.com/office/powerpoint/2010/main" val="1122117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77</a:t>
            </a:fld>
            <a:endParaRPr lang="en-GB"/>
          </a:p>
        </p:txBody>
      </p:sp>
    </p:spTree>
    <p:extLst>
      <p:ext uri="{BB962C8B-B14F-4D97-AF65-F5344CB8AC3E}">
        <p14:creationId xmlns:p14="http://schemas.microsoft.com/office/powerpoint/2010/main" val="50555721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78</a:t>
            </a:fld>
            <a:endParaRPr lang="en-GB">
              <a:solidFill>
                <a:prstClr val="black"/>
              </a:solidFill>
            </a:endParaRPr>
          </a:p>
        </p:txBody>
      </p:sp>
    </p:spTree>
    <p:extLst>
      <p:ext uri="{BB962C8B-B14F-4D97-AF65-F5344CB8AC3E}">
        <p14:creationId xmlns:p14="http://schemas.microsoft.com/office/powerpoint/2010/main" val="15837456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306388"/>
            <a:ext cx="5956300" cy="3351212"/>
          </a:xfrm>
        </p:spPr>
      </p:sp>
      <p:sp>
        <p:nvSpPr>
          <p:cNvPr id="3" name="Notes Placeholder 2"/>
          <p:cNvSpPr>
            <a:spLocks noGrp="1"/>
          </p:cNvSpPr>
          <p:nvPr>
            <p:ph type="body" idx="1"/>
          </p:nvPr>
        </p:nvSpPr>
        <p:spPr>
          <a:xfrm>
            <a:off x="679768" y="3997244"/>
            <a:ext cx="5438140" cy="5586688"/>
          </a:xfrm>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79</a:t>
            </a:fld>
            <a:endParaRPr lang="en-GB"/>
          </a:p>
        </p:txBody>
      </p:sp>
    </p:spTree>
    <p:extLst>
      <p:ext uri="{BB962C8B-B14F-4D97-AF65-F5344CB8AC3E}">
        <p14:creationId xmlns:p14="http://schemas.microsoft.com/office/powerpoint/2010/main" val="135655885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12725"/>
            <a:ext cx="5953125" cy="3349625"/>
          </a:xfrm>
        </p:spPr>
      </p:sp>
      <p:sp>
        <p:nvSpPr>
          <p:cNvPr id="3" name="Notes Placeholder 2"/>
          <p:cNvSpPr>
            <a:spLocks noGrp="1"/>
          </p:cNvSpPr>
          <p:nvPr>
            <p:ph type="body" idx="1"/>
          </p:nvPr>
        </p:nvSpPr>
        <p:spPr>
          <a:xfrm>
            <a:off x="679768" y="3843617"/>
            <a:ext cx="5438140"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80</a:t>
            </a:fld>
            <a:endParaRPr lang="en-GB"/>
          </a:p>
        </p:txBody>
      </p:sp>
    </p:spTree>
    <p:extLst>
      <p:ext uri="{BB962C8B-B14F-4D97-AF65-F5344CB8AC3E}">
        <p14:creationId xmlns:p14="http://schemas.microsoft.com/office/powerpoint/2010/main" val="334745626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79768" y="3997244"/>
            <a:ext cx="5438140" cy="5184896"/>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81</a:t>
            </a:fld>
            <a:endParaRPr lang="en-GB"/>
          </a:p>
        </p:txBody>
      </p:sp>
    </p:spTree>
    <p:extLst>
      <p:ext uri="{BB962C8B-B14F-4D97-AF65-F5344CB8AC3E}">
        <p14:creationId xmlns:p14="http://schemas.microsoft.com/office/powerpoint/2010/main" val="274916345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3" name="Notes Placeholder 2"/>
          <p:cNvSpPr>
            <a:spLocks noGrp="1"/>
          </p:cNvSpPr>
          <p:nvPr>
            <p:ph type="body" idx="1"/>
          </p:nvPr>
        </p:nvSpPr>
        <p:spPr>
          <a:xfrm>
            <a:off x="679768" y="3229113"/>
            <a:ext cx="5438140" cy="6295733"/>
          </a:xfrm>
        </p:spPr>
        <p:txBody>
          <a:bodyPr/>
          <a:lstStyle/>
          <a:p>
            <a:endParaRPr lang="en-US"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82</a:t>
            </a:fld>
            <a:endParaRPr lang="en-GB"/>
          </a:p>
        </p:txBody>
      </p:sp>
    </p:spTree>
    <p:extLst>
      <p:ext uri="{BB962C8B-B14F-4D97-AF65-F5344CB8AC3E}">
        <p14:creationId xmlns:p14="http://schemas.microsoft.com/office/powerpoint/2010/main" val="136363567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5775" y="153988"/>
            <a:ext cx="5954713" cy="3349625"/>
          </a:xfrm>
        </p:spPr>
      </p:sp>
      <p:sp>
        <p:nvSpPr>
          <p:cNvPr id="3" name="Notes Placeholder 2"/>
          <p:cNvSpPr>
            <a:spLocks noGrp="1"/>
          </p:cNvSpPr>
          <p:nvPr>
            <p:ph type="body" idx="1"/>
          </p:nvPr>
        </p:nvSpPr>
        <p:spPr>
          <a:xfrm>
            <a:off x="744507" y="3666356"/>
            <a:ext cx="5438140" cy="588212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83</a:t>
            </a:fld>
            <a:endParaRPr lang="en-GB"/>
          </a:p>
        </p:txBody>
      </p:sp>
    </p:spTree>
    <p:extLst>
      <p:ext uri="{BB962C8B-B14F-4D97-AF65-F5344CB8AC3E}">
        <p14:creationId xmlns:p14="http://schemas.microsoft.com/office/powerpoint/2010/main" val="401037625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319088"/>
            <a:ext cx="5953125" cy="3349625"/>
          </a:xfrm>
        </p:spPr>
      </p:sp>
      <p:sp>
        <p:nvSpPr>
          <p:cNvPr id="3" name="Notes Placeholder 2"/>
          <p:cNvSpPr>
            <a:spLocks noGrp="1"/>
          </p:cNvSpPr>
          <p:nvPr>
            <p:ph type="body" idx="1"/>
          </p:nvPr>
        </p:nvSpPr>
        <p:spPr>
          <a:xfrm>
            <a:off x="679768" y="3914522"/>
            <a:ext cx="5438140" cy="3908614"/>
          </a:xfrm>
        </p:spPr>
        <p:txBody>
          <a:bodyPr/>
          <a:lstStyle/>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84</a:t>
            </a:fld>
            <a:endParaRPr lang="en-GB"/>
          </a:p>
        </p:txBody>
      </p:sp>
    </p:spTree>
    <p:extLst>
      <p:ext uri="{BB962C8B-B14F-4D97-AF65-F5344CB8AC3E}">
        <p14:creationId xmlns:p14="http://schemas.microsoft.com/office/powerpoint/2010/main" val="419629035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28863" y="177800"/>
            <a:ext cx="2139950" cy="12049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87667" y="1503766"/>
            <a:ext cx="5438140" cy="8044714"/>
          </a:xfrm>
        </p:spPr>
        <p:txBody>
          <a:bodyPr/>
          <a:lstStyle/>
          <a:p>
            <a:endParaRPr lang="en-GB" sz="1000" dirty="0"/>
          </a:p>
        </p:txBody>
      </p:sp>
    </p:spTree>
    <p:extLst>
      <p:ext uri="{BB962C8B-B14F-4D97-AF65-F5344CB8AC3E}">
        <p14:creationId xmlns:p14="http://schemas.microsoft.com/office/powerpoint/2010/main" val="20832472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3179256"/>
            <a:ext cx="5438140" cy="3908614"/>
          </a:xfrm>
        </p:spPr>
        <p:txBody>
          <a:bodyPr/>
          <a:lstStyle/>
          <a:p>
            <a:endParaRPr lang="en-GB" dirty="0"/>
          </a:p>
        </p:txBody>
      </p:sp>
    </p:spTree>
    <p:extLst>
      <p:ext uri="{BB962C8B-B14F-4D97-AF65-F5344CB8AC3E}">
        <p14:creationId xmlns:p14="http://schemas.microsoft.com/office/powerpoint/2010/main" val="279252824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809247" y="3205477"/>
            <a:ext cx="5438140" cy="3908614"/>
          </a:xfrm>
        </p:spPr>
        <p:txBody>
          <a:bodyPr/>
          <a:lstStyle/>
          <a:p>
            <a:endParaRPr lang="en-GB" dirty="0"/>
          </a:p>
        </p:txBody>
      </p:sp>
    </p:spTree>
    <p:extLst>
      <p:ext uri="{BB962C8B-B14F-4D97-AF65-F5344CB8AC3E}">
        <p14:creationId xmlns:p14="http://schemas.microsoft.com/office/powerpoint/2010/main" val="368256811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47397" y="3016397"/>
            <a:ext cx="5438140" cy="5657593"/>
          </a:xfrm>
        </p:spPr>
        <p:txBody>
          <a:bodyPr/>
          <a:lstStyle/>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14435615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58925" y="282575"/>
            <a:ext cx="3570288" cy="20097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Tree>
    <p:extLst>
      <p:ext uri="{BB962C8B-B14F-4D97-AF65-F5344CB8AC3E}">
        <p14:creationId xmlns:p14="http://schemas.microsoft.com/office/powerpoint/2010/main" val="274274244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58925" y="282575"/>
            <a:ext cx="3570288" cy="20097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Tree>
    <p:extLst>
      <p:ext uri="{BB962C8B-B14F-4D97-AF65-F5344CB8AC3E}">
        <p14:creationId xmlns:p14="http://schemas.microsoft.com/office/powerpoint/2010/main" val="164593597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59000" y="109538"/>
            <a:ext cx="2370138" cy="13335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
        <p:nvSpPr>
          <p:cNvPr id="5" name="Rectangle 4"/>
          <p:cNvSpPr/>
          <p:nvPr/>
        </p:nvSpPr>
        <p:spPr>
          <a:xfrm>
            <a:off x="317965" y="1578560"/>
            <a:ext cx="6053168" cy="7136787"/>
          </a:xfrm>
          <a:prstGeom prst="rect">
            <a:avLst/>
          </a:prstGeom>
        </p:spPr>
        <p:txBody>
          <a:bodyPr wrap="square">
            <a:spAutoFit/>
          </a:bodyPr>
          <a:lstStyle/>
          <a:p>
            <a:pPr>
              <a:lnSpc>
                <a:spcPct val="90000"/>
              </a:lnSpc>
            </a:pPr>
            <a:r>
              <a:rPr lang="en-GB" altLang="en-US" sz="1200" dirty="0">
                <a:solidFill>
                  <a:srgbClr val="000000"/>
                </a:solidFill>
                <a:ea typeface="ＭＳ Ｐゴシック" panose="020B0600070205080204" pitchFamily="34" charset="-128"/>
              </a:rPr>
              <a:t>It is for the </a:t>
            </a:r>
            <a:r>
              <a:rPr lang="en-GB" altLang="en-US" sz="1200" dirty="0">
                <a:solidFill>
                  <a:srgbClr val="0000FF"/>
                </a:solidFill>
                <a:ea typeface="ＭＳ Ｐゴシック" panose="020B0600070205080204" pitchFamily="34" charset="-128"/>
              </a:rPr>
              <a:t>Constable </a:t>
            </a:r>
            <a:r>
              <a:rPr lang="en-GB" altLang="en-US" sz="1200" dirty="0">
                <a:solidFill>
                  <a:srgbClr val="000000"/>
                </a:solidFill>
                <a:ea typeface="ＭＳ Ｐゴシック" panose="020B0600070205080204" pitchFamily="34" charset="-128"/>
              </a:rPr>
              <a:t>to decide whether the specimen will be </a:t>
            </a:r>
            <a:r>
              <a:rPr lang="en-GB" altLang="en-US" sz="1200" b="1" dirty="0">
                <a:solidFill>
                  <a:srgbClr val="FF3300"/>
                </a:solidFill>
                <a:ea typeface="ＭＳ Ｐゴシック" panose="020B0600070205080204" pitchFamily="34" charset="-128"/>
              </a:rPr>
              <a:t>BLOOD</a:t>
            </a:r>
            <a:r>
              <a:rPr lang="en-GB" altLang="en-US" sz="1200" dirty="0">
                <a:solidFill>
                  <a:srgbClr val="000000"/>
                </a:solidFill>
                <a:ea typeface="ＭＳ Ｐゴシック" panose="020B0600070205080204" pitchFamily="34" charset="-128"/>
              </a:rPr>
              <a:t> or </a:t>
            </a:r>
            <a:r>
              <a:rPr lang="en-GB" altLang="en-US" sz="1200" b="1" dirty="0">
                <a:solidFill>
                  <a:srgbClr val="FF3300"/>
                </a:solidFill>
                <a:ea typeface="ＭＳ Ｐゴシック" panose="020B0600070205080204" pitchFamily="34" charset="-128"/>
              </a:rPr>
              <a:t>URINE</a:t>
            </a:r>
            <a:r>
              <a:rPr lang="en-GB" altLang="en-US" sz="1200" dirty="0">
                <a:solidFill>
                  <a:srgbClr val="000000"/>
                </a:solidFill>
                <a:ea typeface="ＭＳ Ｐゴシック" panose="020B0600070205080204" pitchFamily="34" charset="-128"/>
              </a:rPr>
              <a:t>, </a:t>
            </a:r>
            <a:r>
              <a:rPr lang="en-GB" altLang="en-US" sz="1200" b="1" dirty="0">
                <a:solidFill>
                  <a:srgbClr val="0000FF"/>
                </a:solidFill>
                <a:ea typeface="ＭＳ Ｐゴシック" panose="020B0600070205080204" pitchFamily="34" charset="-128"/>
              </a:rPr>
              <a:t>UNLESS</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in a doctor’s opinion, there are medical grounds for not providing blood</a:t>
            </a:r>
            <a:r>
              <a:rPr lang="en-GB" altLang="en-US" sz="1200" dirty="0">
                <a:solidFill>
                  <a:srgbClr val="000000"/>
                </a:solidFill>
                <a:ea typeface="ＭＳ Ｐゴシック" panose="020B0600070205080204" pitchFamily="34" charset="-128"/>
              </a:rPr>
              <a:t>, such as anaemia -  </a:t>
            </a:r>
          </a:p>
          <a:p>
            <a:pPr>
              <a:lnSpc>
                <a:spcPct val="90000"/>
              </a:lnSpc>
            </a:pPr>
            <a:r>
              <a:rPr lang="en-GB" altLang="en-US" sz="1200" b="1" dirty="0">
                <a:solidFill>
                  <a:srgbClr val="000000"/>
                </a:solidFill>
                <a:ea typeface="ＭＳ Ｐゴシック" panose="020B0600070205080204" pitchFamily="34" charset="-128"/>
              </a:rPr>
              <a:t>However, the following stated cases should be borne in mind </a:t>
            </a:r>
            <a:r>
              <a:rPr lang="en-GB" altLang="en-US" sz="1200" dirty="0">
                <a:solidFill>
                  <a:srgbClr val="000000"/>
                </a:solidFill>
                <a:ea typeface="ＭＳ Ｐゴシック" panose="020B0600070205080204" pitchFamily="34" charset="-128"/>
              </a:rPr>
              <a:t>– </a:t>
            </a:r>
          </a:p>
          <a:p>
            <a:pPr>
              <a:lnSpc>
                <a:spcPct val="90000"/>
              </a:lnSpc>
            </a:pPr>
            <a:r>
              <a:rPr lang="en-GB" altLang="en-US" sz="1200" dirty="0">
                <a:solidFill>
                  <a:srgbClr val="0000FF"/>
                </a:solidFill>
                <a:ea typeface="ＭＳ Ｐゴシック" panose="020B0600070205080204" pitchFamily="34" charset="-128"/>
              </a:rPr>
              <a:t>Joseph v DPP (2003)</a:t>
            </a:r>
          </a:p>
          <a:p>
            <a:pPr>
              <a:lnSpc>
                <a:spcPct val="90000"/>
              </a:lnSpc>
            </a:pPr>
            <a:r>
              <a:rPr lang="en-GB" altLang="en-US" sz="1200" dirty="0">
                <a:ea typeface="ＭＳ Ｐゴシック" panose="020B0600070205080204" pitchFamily="34" charset="-128"/>
              </a:rPr>
              <a:t>J, a Rastafarian , provided two specimens of breath for analysis having been arrested on suspicion of driving a motor vehicle after consuming alcohol in excess of the statutory limit. The lower reading was 40 microgrammes in 100ml of breath, it was indicated that he would have to follow the statutory option of requiring an alternative sample. J indicated, before the formal process began that he would not be able to give blood due to his religion and the officer then stated that if that was the case then there would be no option left but to charge him. </a:t>
            </a:r>
          </a:p>
          <a:p>
            <a:pPr>
              <a:lnSpc>
                <a:spcPct val="90000"/>
              </a:lnSpc>
            </a:pPr>
            <a:r>
              <a:rPr lang="en-GB" altLang="en-US" sz="1200" dirty="0">
                <a:ea typeface="ＭＳ Ｐゴシック" panose="020B0600070205080204" pitchFamily="34" charset="-128"/>
              </a:rPr>
              <a:t>The formal process then began and due to the previous conversation J restated that he could not give blood because of his religion, and as this could not be seen as a medical reason he was charged, using the lower of the two breath tests as the reason.</a:t>
            </a:r>
          </a:p>
          <a:p>
            <a:pPr>
              <a:lnSpc>
                <a:spcPct val="90000"/>
              </a:lnSpc>
            </a:pPr>
            <a:r>
              <a:rPr lang="en-GB" altLang="en-US" sz="1200" dirty="0">
                <a:ea typeface="ＭＳ Ｐゴシック" panose="020B0600070205080204" pitchFamily="34" charset="-128"/>
              </a:rPr>
              <a:t>No mention was made of the alternative of a sample of urine. J was found guilty at Magistrates Court and the decision was supported by the Crown Court. J appealed by way of case stated:-</a:t>
            </a:r>
          </a:p>
          <a:p>
            <a:pPr>
              <a:lnSpc>
                <a:spcPct val="90000"/>
              </a:lnSpc>
            </a:pPr>
            <a:r>
              <a:rPr lang="en-GB" altLang="en-US" sz="1200" dirty="0">
                <a:ea typeface="ＭＳ Ｐゴシック" panose="020B0600070205080204" pitchFamily="34" charset="-128"/>
              </a:rPr>
              <a:t>HELD (allowing the appeal) the court gave the following reasons in these exceptional circumstances:-</a:t>
            </a:r>
          </a:p>
          <a:p>
            <a:pPr>
              <a:lnSpc>
                <a:spcPct val="90000"/>
              </a:lnSpc>
            </a:pPr>
            <a:endParaRPr lang="en-GB" altLang="en-US" sz="1200" dirty="0">
              <a:ea typeface="ＭＳ Ｐゴシック" panose="020B0600070205080204" pitchFamily="34" charset="-128"/>
            </a:endParaRPr>
          </a:p>
          <a:p>
            <a:pPr>
              <a:lnSpc>
                <a:spcPct val="90000"/>
              </a:lnSpc>
            </a:pPr>
            <a:r>
              <a:rPr lang="en-GB" altLang="en-US" sz="1200" dirty="0">
                <a:ea typeface="ＭＳ Ｐゴシック" panose="020B0600070205080204" pitchFamily="34" charset="-128"/>
              </a:rPr>
              <a:t>In a case brought under </a:t>
            </a:r>
            <a:r>
              <a:rPr lang="en-GB" altLang="en-US" sz="1200" dirty="0">
                <a:ea typeface="ＭＳ Ｐゴシック" panose="020B0600070205080204" pitchFamily="34" charset="-128"/>
                <a:hlinkClick r:id="rId3"/>
              </a:rPr>
              <a:t>section 8(2) </a:t>
            </a:r>
            <a:r>
              <a:rPr lang="en-GB" altLang="en-US" sz="1200" dirty="0">
                <a:ea typeface="ＭＳ Ｐゴシック" panose="020B0600070205080204" pitchFamily="34" charset="-128"/>
              </a:rPr>
              <a:t>of the Road Traffic Act 1988 there is no reason for a driver to be invited to state whether he wishes to give blood or urine. The choice is the constable's, it is a statutory discretion and if tested should be done on the basis of the </a:t>
            </a:r>
            <a:r>
              <a:rPr lang="en-GB" altLang="en-US" sz="1200" dirty="0" err="1">
                <a:ea typeface="ＭＳ Ｐゴシック" panose="020B0600070205080204" pitchFamily="34" charset="-128"/>
              </a:rPr>
              <a:t>Wednesbury</a:t>
            </a:r>
            <a:r>
              <a:rPr lang="en-GB" altLang="en-US" sz="1200" dirty="0">
                <a:ea typeface="ＭＳ Ｐゴシック" panose="020B0600070205080204" pitchFamily="34" charset="-128"/>
              </a:rPr>
              <a:t> Principles.</a:t>
            </a:r>
          </a:p>
          <a:p>
            <a:pPr>
              <a:lnSpc>
                <a:spcPct val="90000"/>
              </a:lnSpc>
            </a:pPr>
            <a:r>
              <a:rPr lang="en-GB" altLang="en-US" sz="1200" dirty="0">
                <a:ea typeface="ＭＳ Ｐゴシック" panose="020B0600070205080204" pitchFamily="34" charset="-128"/>
              </a:rPr>
              <a:t>However the present case is unusual in that before the officer made his choice he was aware that J would not be able to give blood, regardless of whether or not Rastafarianism is a religion and these reasons should have been taken into consideration when requesting the alternative. In those circumstances the officer, not having any reason not to choose urine, should have chosen urine instead of blood.</a:t>
            </a:r>
            <a:endParaRPr lang="en-GB" altLang="en-US" sz="1200" dirty="0">
              <a:solidFill>
                <a:srgbClr val="000000"/>
              </a:solidFill>
              <a:ea typeface="ＭＳ Ｐゴシック" panose="020B0600070205080204" pitchFamily="34" charset="-128"/>
            </a:endParaRPr>
          </a:p>
          <a:p>
            <a:pPr>
              <a:lnSpc>
                <a:spcPct val="90000"/>
              </a:lnSpc>
            </a:pPr>
            <a:endParaRPr lang="en-US" altLang="en-US" sz="1200"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Blood will </a:t>
            </a:r>
            <a:r>
              <a:rPr lang="en-GB" altLang="en-US" sz="1200" b="1" dirty="0">
                <a:solidFill>
                  <a:srgbClr val="FF3300"/>
                </a:solidFill>
                <a:ea typeface="ＭＳ Ｐゴシック" panose="020B0600070205080204" pitchFamily="34" charset="-128"/>
              </a:rPr>
              <a:t>ALWAYS </a:t>
            </a:r>
            <a:r>
              <a:rPr lang="en-GB" altLang="en-US" sz="1200" dirty="0">
                <a:solidFill>
                  <a:srgbClr val="000000"/>
                </a:solidFill>
                <a:ea typeface="ＭＳ Ｐゴシック" panose="020B0600070205080204" pitchFamily="34" charset="-128"/>
              </a:rPr>
              <a:t>be taken by a </a:t>
            </a:r>
            <a:r>
              <a:rPr lang="en-GB" altLang="en-US" sz="1200" b="1" dirty="0">
                <a:solidFill>
                  <a:srgbClr val="0000FF"/>
                </a:solidFill>
                <a:ea typeface="ＭＳ Ｐゴシック" panose="020B0600070205080204" pitchFamily="34" charset="-128"/>
              </a:rPr>
              <a:t>DOCTOR</a:t>
            </a:r>
            <a:r>
              <a:rPr lang="en-GB" altLang="en-US" sz="1200" dirty="0">
                <a:solidFill>
                  <a:srgbClr val="000000"/>
                </a:solidFill>
                <a:ea typeface="ＭＳ Ｐゴシック" panose="020B0600070205080204" pitchFamily="34" charset="-128"/>
              </a:rPr>
              <a:t> – the </a:t>
            </a:r>
            <a:r>
              <a:rPr lang="en-GB" altLang="en-US" sz="1200" b="1" dirty="0">
                <a:solidFill>
                  <a:srgbClr val="0000FF"/>
                </a:solidFill>
                <a:ea typeface="ＭＳ Ｐゴシック" panose="020B0600070205080204" pitchFamily="34" charset="-128"/>
              </a:rPr>
              <a:t>POLICE SURGEON</a:t>
            </a:r>
          </a:p>
          <a:p>
            <a:pPr>
              <a:lnSpc>
                <a:spcPct val="90000"/>
              </a:lnSpc>
            </a:pPr>
            <a:r>
              <a:rPr lang="en-GB" altLang="en-US" sz="1200" dirty="0">
                <a:solidFill>
                  <a:srgbClr val="000000"/>
                </a:solidFill>
                <a:ea typeface="ＭＳ Ｐゴシック" panose="020B0600070205080204" pitchFamily="34" charset="-128"/>
              </a:rPr>
              <a:t>The suspect </a:t>
            </a:r>
            <a:r>
              <a:rPr lang="en-GB" altLang="en-US" sz="1200" b="1" dirty="0">
                <a:solidFill>
                  <a:srgbClr val="FF3300"/>
                </a:solidFill>
                <a:ea typeface="ＭＳ Ｐゴシック" panose="020B0600070205080204" pitchFamily="34" charset="-128"/>
              </a:rPr>
              <a:t>MUST CONSENT</a:t>
            </a:r>
            <a:r>
              <a:rPr lang="en-GB" altLang="en-US" sz="1200" dirty="0">
                <a:solidFill>
                  <a:srgbClr val="000000"/>
                </a:solidFill>
                <a:ea typeface="ＭＳ Ｐゴシック" panose="020B0600070205080204" pitchFamily="34" charset="-128"/>
              </a:rPr>
              <a:t> to the blood being taken, otherwise it is an </a:t>
            </a:r>
            <a:r>
              <a:rPr lang="en-GB" altLang="en-US" sz="1200" b="1" dirty="0">
                <a:solidFill>
                  <a:srgbClr val="FF3300"/>
                </a:solidFill>
                <a:ea typeface="ＭＳ Ｐゴシック" panose="020B0600070205080204" pitchFamily="34" charset="-128"/>
              </a:rPr>
              <a:t>ASSAULT </a:t>
            </a:r>
          </a:p>
          <a:p>
            <a:pPr>
              <a:lnSpc>
                <a:spcPct val="90000"/>
              </a:lnSpc>
            </a:pPr>
            <a:r>
              <a:rPr lang="en-GB" altLang="en-US" sz="1200" dirty="0">
                <a:solidFill>
                  <a:srgbClr val="000000"/>
                </a:solidFill>
                <a:ea typeface="ＭＳ Ｐゴシック" panose="020B0600070205080204" pitchFamily="34" charset="-128"/>
              </a:rPr>
              <a:t>Urine </a:t>
            </a:r>
            <a:r>
              <a:rPr lang="en-GB" altLang="en-US" sz="1200" b="1" dirty="0">
                <a:solidFill>
                  <a:srgbClr val="0000FF"/>
                </a:solidFill>
                <a:ea typeface="ＭＳ Ｐゴシック" panose="020B0600070205080204" pitchFamily="34" charset="-128"/>
              </a:rPr>
              <a:t>MAY</a:t>
            </a:r>
            <a:r>
              <a:rPr lang="en-GB" altLang="en-US" sz="1200" dirty="0">
                <a:solidFill>
                  <a:srgbClr val="000000"/>
                </a:solidFill>
                <a:ea typeface="ＭＳ Ｐゴシック" panose="020B0600070205080204" pitchFamily="34" charset="-128"/>
              </a:rPr>
              <a:t> be taken by a </a:t>
            </a:r>
            <a:r>
              <a:rPr lang="en-GB" altLang="en-US" sz="1200" b="1" dirty="0">
                <a:solidFill>
                  <a:srgbClr val="0000FF"/>
                </a:solidFill>
                <a:ea typeface="ＭＳ Ｐゴシック" panose="020B0600070205080204" pitchFamily="34" charset="-128"/>
              </a:rPr>
              <a:t>POLICE OFFICER</a:t>
            </a:r>
          </a:p>
          <a:p>
            <a:pPr>
              <a:lnSpc>
                <a:spcPct val="90000"/>
              </a:lnSpc>
            </a:pPr>
            <a:r>
              <a:rPr lang="en-GB" altLang="en-US" sz="1200" dirty="0">
                <a:solidFill>
                  <a:srgbClr val="000000"/>
                </a:solidFill>
                <a:ea typeface="ＭＳ Ｐゴシック" panose="020B0600070205080204" pitchFamily="34" charset="-128"/>
              </a:rPr>
              <a:t>The suspect will be required to provide </a:t>
            </a:r>
            <a:r>
              <a:rPr lang="en-GB" altLang="en-US" sz="1200" b="1" dirty="0">
                <a:solidFill>
                  <a:srgbClr val="FF3300"/>
                </a:solidFill>
                <a:ea typeface="ＭＳ Ｐゴシック" panose="020B0600070205080204" pitchFamily="34" charset="-128"/>
              </a:rPr>
              <a:t>2 SAMPLES</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within </a:t>
            </a:r>
            <a:r>
              <a:rPr lang="en-GB" altLang="en-US" sz="1200" b="1" dirty="0">
                <a:solidFill>
                  <a:srgbClr val="FF3300"/>
                </a:solidFill>
                <a:ea typeface="ＭＳ Ｐゴシック" panose="020B0600070205080204" pitchFamily="34" charset="-128"/>
              </a:rPr>
              <a:t>ONE HOUR</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The first sample will be discarded, and the second one used</a:t>
            </a:r>
          </a:p>
          <a:p>
            <a:pPr>
              <a:lnSpc>
                <a:spcPct val="90000"/>
              </a:lnSpc>
            </a:pPr>
            <a:endParaRPr lang="en-GB" altLang="en-US" sz="1200" b="1"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If this option is NOT taken then the suspect will be charged with the appropriate offence.</a:t>
            </a:r>
          </a:p>
          <a:p>
            <a:pPr>
              <a:lnSpc>
                <a:spcPct val="90000"/>
              </a:lnSpc>
            </a:pPr>
            <a:endParaRPr lang="en-GB" altLang="en-US" sz="1200"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If the option is taken the suspect will be bailed pending the results of the analysis of the blood/urine sample provided.</a:t>
            </a:r>
          </a:p>
          <a:p>
            <a:pPr>
              <a:lnSpc>
                <a:spcPct val="90000"/>
              </a:lnSpc>
            </a:pPr>
            <a:endParaRPr lang="en-GB" altLang="en-US" sz="1200" dirty="0">
              <a:solidFill>
                <a:srgbClr val="000000"/>
              </a:solidFill>
              <a:ea typeface="ＭＳ Ｐゴシック" panose="020B0600070205080204" pitchFamily="34" charset="-128"/>
            </a:endParaRPr>
          </a:p>
        </p:txBody>
      </p:sp>
    </p:spTree>
    <p:extLst>
      <p:ext uri="{BB962C8B-B14F-4D97-AF65-F5344CB8AC3E}">
        <p14:creationId xmlns:p14="http://schemas.microsoft.com/office/powerpoint/2010/main" val="207744348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3908614"/>
          </a:xfrm>
        </p:spPr>
        <p:txBody>
          <a:bodyPr/>
          <a:lstStyle/>
          <a:p>
            <a:endParaRPr lang="en-GB" sz="1600" dirty="0"/>
          </a:p>
        </p:txBody>
      </p:sp>
    </p:spTree>
    <p:extLst>
      <p:ext uri="{BB962C8B-B14F-4D97-AF65-F5344CB8AC3E}">
        <p14:creationId xmlns:p14="http://schemas.microsoft.com/office/powerpoint/2010/main" val="3342341593"/>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5421245"/>
          </a:xfrm>
        </p:spPr>
        <p:txBody>
          <a:bodyPr/>
          <a:lstStyle/>
          <a:p>
            <a:endParaRPr lang="en-GB" sz="1600" dirty="0"/>
          </a:p>
        </p:txBody>
      </p:sp>
    </p:spTree>
    <p:extLst>
      <p:ext uri="{BB962C8B-B14F-4D97-AF65-F5344CB8AC3E}">
        <p14:creationId xmlns:p14="http://schemas.microsoft.com/office/powerpoint/2010/main" val="325435891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566473" y="4056331"/>
            <a:ext cx="5438140" cy="3908614"/>
          </a:xfrm>
        </p:spPr>
        <p:txBody>
          <a:bodyPr/>
          <a:lstStyle/>
          <a:p>
            <a:endParaRPr lang="en-GB" sz="1800" dirty="0"/>
          </a:p>
        </p:txBody>
      </p:sp>
    </p:spTree>
    <p:extLst>
      <p:ext uri="{BB962C8B-B14F-4D97-AF65-F5344CB8AC3E}">
        <p14:creationId xmlns:p14="http://schemas.microsoft.com/office/powerpoint/2010/main" val="271728360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566473" y="4056330"/>
            <a:ext cx="5438140" cy="5633959"/>
          </a:xfrm>
        </p:spPr>
        <p:txBody>
          <a:bodyPr/>
          <a:lstStyle/>
          <a:p>
            <a:endParaRPr lang="en-GB" sz="1800" dirty="0"/>
          </a:p>
        </p:txBody>
      </p:sp>
    </p:spTree>
    <p:extLst>
      <p:ext uri="{BB962C8B-B14F-4D97-AF65-F5344CB8AC3E}">
        <p14:creationId xmlns:p14="http://schemas.microsoft.com/office/powerpoint/2010/main" val="75527539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83979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27711-6F02-55B3-CDFF-3F49168A14A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C1E519-DBB9-E6F5-3C07-827FABD774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1B3830F-8B5A-C47A-E2B4-A59D72062817}"/>
              </a:ext>
            </a:extLst>
          </p:cNvPr>
          <p:cNvSpPr>
            <a:spLocks noGrp="1"/>
          </p:cNvSpPr>
          <p:nvPr>
            <p:ph type="dt" sz="half" idx="10"/>
          </p:nvPr>
        </p:nvSpPr>
        <p:spPr/>
        <p:txBody>
          <a:bodyPr/>
          <a:lstStyle/>
          <a:p>
            <a:fld id="{88EA1CAB-439C-C54F-8065-0DF82AA14F7C}" type="datetimeFigureOut">
              <a:rPr lang="en-US" smtClean="0"/>
              <a:t>3/23/23</a:t>
            </a:fld>
            <a:endParaRPr lang="en-US"/>
          </a:p>
        </p:txBody>
      </p:sp>
      <p:sp>
        <p:nvSpPr>
          <p:cNvPr id="5" name="Footer Placeholder 4">
            <a:extLst>
              <a:ext uri="{FF2B5EF4-FFF2-40B4-BE49-F238E27FC236}">
                <a16:creationId xmlns:a16="http://schemas.microsoft.com/office/drawing/2014/main" id="{B0B7004F-B8CA-3297-2732-33E13C2433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5C7270-D9C7-31E8-33D1-896C96F478B1}"/>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096238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71A3F-D011-7B53-A99E-908CB107B2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41529F8-E2B7-2C1B-268D-595380AB1D7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0B1459-089B-23E4-6CB6-22D4B7D7A263}"/>
              </a:ext>
            </a:extLst>
          </p:cNvPr>
          <p:cNvSpPr>
            <a:spLocks noGrp="1"/>
          </p:cNvSpPr>
          <p:nvPr>
            <p:ph type="dt" sz="half" idx="10"/>
          </p:nvPr>
        </p:nvSpPr>
        <p:spPr/>
        <p:txBody>
          <a:bodyPr/>
          <a:lstStyle/>
          <a:p>
            <a:fld id="{88EA1CAB-439C-C54F-8065-0DF82AA14F7C}" type="datetimeFigureOut">
              <a:rPr lang="en-US" smtClean="0"/>
              <a:t>3/23/23</a:t>
            </a:fld>
            <a:endParaRPr lang="en-US"/>
          </a:p>
        </p:txBody>
      </p:sp>
      <p:sp>
        <p:nvSpPr>
          <p:cNvPr id="5" name="Footer Placeholder 4">
            <a:extLst>
              <a:ext uri="{FF2B5EF4-FFF2-40B4-BE49-F238E27FC236}">
                <a16:creationId xmlns:a16="http://schemas.microsoft.com/office/drawing/2014/main" id="{532403E9-3FE0-AEAA-86E3-4FA317B4AF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97CB6E-6152-04FF-E859-B361D4B7D84D}"/>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2853410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8090-A4CE-823F-3A40-6420236C414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707FEBB-C137-7D5C-0A25-FD9CCCA182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7F0CE9-0E8B-2DD9-201A-2C8F9880B622}"/>
              </a:ext>
            </a:extLst>
          </p:cNvPr>
          <p:cNvSpPr>
            <a:spLocks noGrp="1"/>
          </p:cNvSpPr>
          <p:nvPr>
            <p:ph type="dt" sz="half" idx="10"/>
          </p:nvPr>
        </p:nvSpPr>
        <p:spPr/>
        <p:txBody>
          <a:bodyPr/>
          <a:lstStyle/>
          <a:p>
            <a:fld id="{88EA1CAB-439C-C54F-8065-0DF82AA14F7C}" type="datetimeFigureOut">
              <a:rPr lang="en-US" smtClean="0"/>
              <a:t>3/23/23</a:t>
            </a:fld>
            <a:endParaRPr lang="en-US"/>
          </a:p>
        </p:txBody>
      </p:sp>
      <p:sp>
        <p:nvSpPr>
          <p:cNvPr id="5" name="Footer Placeholder 4">
            <a:extLst>
              <a:ext uri="{FF2B5EF4-FFF2-40B4-BE49-F238E27FC236}">
                <a16:creationId xmlns:a16="http://schemas.microsoft.com/office/drawing/2014/main" id="{4F1E1D55-F536-028A-EE7E-5F0DD82156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1E6EB2-3E83-8D52-3F1D-7CF6AD8DEAC4}"/>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56744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274A6-64B3-82FA-4418-C05D55F29FD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3FEED94-6709-1BEF-A3BB-79E659CEE39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8F5A5E8-7602-3418-FEF3-BB2191F11F0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6D92670-AB37-FB18-2480-FBF3344694EF}"/>
              </a:ext>
            </a:extLst>
          </p:cNvPr>
          <p:cNvSpPr>
            <a:spLocks noGrp="1"/>
          </p:cNvSpPr>
          <p:nvPr>
            <p:ph type="dt" sz="half" idx="10"/>
          </p:nvPr>
        </p:nvSpPr>
        <p:spPr/>
        <p:txBody>
          <a:bodyPr/>
          <a:lstStyle/>
          <a:p>
            <a:fld id="{88EA1CAB-439C-C54F-8065-0DF82AA14F7C}" type="datetimeFigureOut">
              <a:rPr lang="en-US" smtClean="0"/>
              <a:t>3/23/23</a:t>
            </a:fld>
            <a:endParaRPr lang="en-US"/>
          </a:p>
        </p:txBody>
      </p:sp>
      <p:sp>
        <p:nvSpPr>
          <p:cNvPr id="6" name="Footer Placeholder 5">
            <a:extLst>
              <a:ext uri="{FF2B5EF4-FFF2-40B4-BE49-F238E27FC236}">
                <a16:creationId xmlns:a16="http://schemas.microsoft.com/office/drawing/2014/main" id="{EB9C3443-7FBC-B5C2-8FE3-0FDFC0EB4E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A36930-2FD5-CAF7-AE82-D091EA5DEC62}"/>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681495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771AA-0F1D-CB88-D4CF-E6C53E9BF25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8B0BCB-C88F-48F2-E9B0-5E06EEF7F5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D83E64D-8402-9F36-4478-1A02A291C1F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663E12F-6E59-2A4A-F8D8-482AFBF77B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BFE07C5-9A03-E263-5C98-63C48E1DF84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CAB9453-59E1-DA23-1B53-65B78303CB94}"/>
              </a:ext>
            </a:extLst>
          </p:cNvPr>
          <p:cNvSpPr>
            <a:spLocks noGrp="1"/>
          </p:cNvSpPr>
          <p:nvPr>
            <p:ph type="dt" sz="half" idx="10"/>
          </p:nvPr>
        </p:nvSpPr>
        <p:spPr/>
        <p:txBody>
          <a:bodyPr/>
          <a:lstStyle/>
          <a:p>
            <a:fld id="{88EA1CAB-439C-C54F-8065-0DF82AA14F7C}" type="datetimeFigureOut">
              <a:rPr lang="en-US" smtClean="0"/>
              <a:t>3/23/23</a:t>
            </a:fld>
            <a:endParaRPr lang="en-US"/>
          </a:p>
        </p:txBody>
      </p:sp>
      <p:sp>
        <p:nvSpPr>
          <p:cNvPr id="8" name="Footer Placeholder 7">
            <a:extLst>
              <a:ext uri="{FF2B5EF4-FFF2-40B4-BE49-F238E27FC236}">
                <a16:creationId xmlns:a16="http://schemas.microsoft.com/office/drawing/2014/main" id="{82FE4306-708F-08EE-BC08-EE4993247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E84D752-CEB0-DD1E-5BD9-C78E4AE289D9}"/>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921558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D276E-5F29-1CB6-D4F0-848CB5D720A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B93F603-EB69-5A7E-A051-6CC05FF1FDD3}"/>
              </a:ext>
            </a:extLst>
          </p:cNvPr>
          <p:cNvSpPr>
            <a:spLocks noGrp="1"/>
          </p:cNvSpPr>
          <p:nvPr>
            <p:ph type="dt" sz="half" idx="10"/>
          </p:nvPr>
        </p:nvSpPr>
        <p:spPr/>
        <p:txBody>
          <a:bodyPr/>
          <a:lstStyle/>
          <a:p>
            <a:fld id="{88EA1CAB-439C-C54F-8065-0DF82AA14F7C}" type="datetimeFigureOut">
              <a:rPr lang="en-US" smtClean="0"/>
              <a:t>3/23/23</a:t>
            </a:fld>
            <a:endParaRPr lang="en-US"/>
          </a:p>
        </p:txBody>
      </p:sp>
      <p:sp>
        <p:nvSpPr>
          <p:cNvPr id="4" name="Footer Placeholder 3">
            <a:extLst>
              <a:ext uri="{FF2B5EF4-FFF2-40B4-BE49-F238E27FC236}">
                <a16:creationId xmlns:a16="http://schemas.microsoft.com/office/drawing/2014/main" id="{6F7B8F77-4C88-BECA-EC66-1D066E9A0E7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7924F63-1237-3C85-6C28-6D24AE2303BF}"/>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564737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A19041-5E5B-08D5-73FD-89DD5BD068C9}"/>
              </a:ext>
            </a:extLst>
          </p:cNvPr>
          <p:cNvSpPr>
            <a:spLocks noGrp="1"/>
          </p:cNvSpPr>
          <p:nvPr>
            <p:ph type="dt" sz="half" idx="10"/>
          </p:nvPr>
        </p:nvSpPr>
        <p:spPr/>
        <p:txBody>
          <a:bodyPr/>
          <a:lstStyle/>
          <a:p>
            <a:fld id="{88EA1CAB-439C-C54F-8065-0DF82AA14F7C}" type="datetimeFigureOut">
              <a:rPr lang="en-US" smtClean="0"/>
              <a:t>3/23/23</a:t>
            </a:fld>
            <a:endParaRPr lang="en-US"/>
          </a:p>
        </p:txBody>
      </p:sp>
      <p:sp>
        <p:nvSpPr>
          <p:cNvPr id="3" name="Footer Placeholder 2">
            <a:extLst>
              <a:ext uri="{FF2B5EF4-FFF2-40B4-BE49-F238E27FC236}">
                <a16:creationId xmlns:a16="http://schemas.microsoft.com/office/drawing/2014/main" id="{F6A1A0C3-A7D2-E066-73C8-48D2395A407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30F9E2B-0E5E-2255-EA39-55FC2CD2575B}"/>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1920179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AD2D3-54A7-AEAF-1C97-61875C6F48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CF83DB0-68B1-52C2-DF23-4B75D0AD14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2843630-EB74-1CC8-C1AC-D5781272F6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1904EA-4711-2A7F-8206-97E73691F80E}"/>
              </a:ext>
            </a:extLst>
          </p:cNvPr>
          <p:cNvSpPr>
            <a:spLocks noGrp="1"/>
          </p:cNvSpPr>
          <p:nvPr>
            <p:ph type="dt" sz="half" idx="10"/>
          </p:nvPr>
        </p:nvSpPr>
        <p:spPr/>
        <p:txBody>
          <a:bodyPr/>
          <a:lstStyle/>
          <a:p>
            <a:fld id="{88EA1CAB-439C-C54F-8065-0DF82AA14F7C}" type="datetimeFigureOut">
              <a:rPr lang="en-US" smtClean="0"/>
              <a:t>3/23/23</a:t>
            </a:fld>
            <a:endParaRPr lang="en-US"/>
          </a:p>
        </p:txBody>
      </p:sp>
      <p:sp>
        <p:nvSpPr>
          <p:cNvPr id="6" name="Footer Placeholder 5">
            <a:extLst>
              <a:ext uri="{FF2B5EF4-FFF2-40B4-BE49-F238E27FC236}">
                <a16:creationId xmlns:a16="http://schemas.microsoft.com/office/drawing/2014/main" id="{53363E9D-BF71-CD1A-7958-AA1235AAED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37F080-F414-EFC0-926D-27E9D4C9237C}"/>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564766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BACE7-5957-4911-6BBF-63630F93A08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F5639C5-5ADA-28C2-9F4A-17BE55EF7B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F3EEDEA-2890-3AB3-9501-D7B3E2E464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A1A7726-7DC2-838E-7FA4-94464557CA56}"/>
              </a:ext>
            </a:extLst>
          </p:cNvPr>
          <p:cNvSpPr>
            <a:spLocks noGrp="1"/>
          </p:cNvSpPr>
          <p:nvPr>
            <p:ph type="dt" sz="half" idx="10"/>
          </p:nvPr>
        </p:nvSpPr>
        <p:spPr/>
        <p:txBody>
          <a:bodyPr/>
          <a:lstStyle/>
          <a:p>
            <a:fld id="{88EA1CAB-439C-C54F-8065-0DF82AA14F7C}" type="datetimeFigureOut">
              <a:rPr lang="en-US" smtClean="0"/>
              <a:t>3/23/23</a:t>
            </a:fld>
            <a:endParaRPr lang="en-US"/>
          </a:p>
        </p:txBody>
      </p:sp>
      <p:sp>
        <p:nvSpPr>
          <p:cNvPr id="6" name="Footer Placeholder 5">
            <a:extLst>
              <a:ext uri="{FF2B5EF4-FFF2-40B4-BE49-F238E27FC236}">
                <a16:creationId xmlns:a16="http://schemas.microsoft.com/office/drawing/2014/main" id="{7A631BE2-1573-D782-712B-00AB59A59D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565079-DDA4-C59C-821C-D96BB6C7E23F}"/>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591539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7A6D9-A19E-C994-BC8F-8935C0A9D19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6153A57-A380-F7B7-1741-56F71A3EB99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D54D2C-CEDB-4E51-7E43-F3FAA8D2349F}"/>
              </a:ext>
            </a:extLst>
          </p:cNvPr>
          <p:cNvSpPr>
            <a:spLocks noGrp="1"/>
          </p:cNvSpPr>
          <p:nvPr>
            <p:ph type="dt" sz="half" idx="10"/>
          </p:nvPr>
        </p:nvSpPr>
        <p:spPr/>
        <p:txBody>
          <a:bodyPr/>
          <a:lstStyle/>
          <a:p>
            <a:fld id="{88EA1CAB-439C-C54F-8065-0DF82AA14F7C}" type="datetimeFigureOut">
              <a:rPr lang="en-US" smtClean="0"/>
              <a:t>3/23/23</a:t>
            </a:fld>
            <a:endParaRPr lang="en-US"/>
          </a:p>
        </p:txBody>
      </p:sp>
      <p:sp>
        <p:nvSpPr>
          <p:cNvPr id="5" name="Footer Placeholder 4">
            <a:extLst>
              <a:ext uri="{FF2B5EF4-FFF2-40B4-BE49-F238E27FC236}">
                <a16:creationId xmlns:a16="http://schemas.microsoft.com/office/drawing/2014/main" id="{3938BAEE-DBCF-FD27-17F2-2BE586A321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E864F3-B787-88EC-E83D-D61F0C16AC9A}"/>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446417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657429-809B-2E01-C6F8-6BA4E75B125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F20D93D-844E-65FD-5DD1-4E69A010F30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59A8D1-74EA-83F0-DF2A-15D3CEB8399F}"/>
              </a:ext>
            </a:extLst>
          </p:cNvPr>
          <p:cNvSpPr>
            <a:spLocks noGrp="1"/>
          </p:cNvSpPr>
          <p:nvPr>
            <p:ph type="dt" sz="half" idx="10"/>
          </p:nvPr>
        </p:nvSpPr>
        <p:spPr/>
        <p:txBody>
          <a:bodyPr/>
          <a:lstStyle/>
          <a:p>
            <a:fld id="{88EA1CAB-439C-C54F-8065-0DF82AA14F7C}" type="datetimeFigureOut">
              <a:rPr lang="en-US" smtClean="0"/>
              <a:t>3/23/23</a:t>
            </a:fld>
            <a:endParaRPr lang="en-US"/>
          </a:p>
        </p:txBody>
      </p:sp>
      <p:sp>
        <p:nvSpPr>
          <p:cNvPr id="5" name="Footer Placeholder 4">
            <a:extLst>
              <a:ext uri="{FF2B5EF4-FFF2-40B4-BE49-F238E27FC236}">
                <a16:creationId xmlns:a16="http://schemas.microsoft.com/office/drawing/2014/main" id="{E09282BB-6EE3-0A66-EEF8-14C28279A6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53249B-8ABF-D11C-8965-C851083B4539}"/>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2238763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624835-DA15-A7D9-7CCD-F52E8E81FD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F26FB76-720D-0734-3043-44DFFC546C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FCA929-4CAA-4C2C-87F7-B954996E1B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EA1CAB-439C-C54F-8065-0DF82AA14F7C}" type="datetimeFigureOut">
              <a:rPr lang="en-US" smtClean="0"/>
              <a:t>3/23/23</a:t>
            </a:fld>
            <a:endParaRPr lang="en-US"/>
          </a:p>
        </p:txBody>
      </p:sp>
      <p:sp>
        <p:nvSpPr>
          <p:cNvPr id="5" name="Footer Placeholder 4">
            <a:extLst>
              <a:ext uri="{FF2B5EF4-FFF2-40B4-BE49-F238E27FC236}">
                <a16:creationId xmlns:a16="http://schemas.microsoft.com/office/drawing/2014/main" id="{BE228CB8-A777-D73A-6721-5E25B649C5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287B240-1182-D13A-DCA1-ED7E99E90E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7E2B90-2E94-5244-96C6-754276B71765}" type="slidenum">
              <a:rPr lang="en-US" smtClean="0"/>
              <a:t>‹#›</a:t>
            </a:fld>
            <a:endParaRPr lang="en-US"/>
          </a:p>
        </p:txBody>
      </p:sp>
    </p:spTree>
    <p:extLst>
      <p:ext uri="{BB962C8B-B14F-4D97-AF65-F5344CB8AC3E}">
        <p14:creationId xmlns:p14="http://schemas.microsoft.com/office/powerpoint/2010/main" val="2813769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hyperlink" Target="https://www.uwtsd.ac.uk/library/" TargetMode="Externa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svg"/></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4.xml"/><Relationship Id="rId5" Type="http://schemas.openxmlformats.org/officeDocument/2006/relationships/image" Target="../media/image27.jpeg"/><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3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3.xml.rels><?xml version="1.0" encoding="UTF-8" standalone="yes"?>
<Relationships xmlns="http://schemas.openxmlformats.org/package/2006/relationships"><Relationship Id="rId8" Type="http://schemas.openxmlformats.org/officeDocument/2006/relationships/image" Target="../media/image41.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4.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5.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openxmlformats.org/officeDocument/2006/relationships/image" Target="../media/image44.jpeg"/></Relationships>
</file>

<file path=ppt/slides/_rels/slide3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51.jpe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52.jpe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54.jpeg"/></Relationships>
</file>

<file path=ppt/slides/_rels/slide4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57.jpe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58.jpe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59.jpeg"/></Relationships>
</file>

<file path=ppt/slides/_rels/slide5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8" Type="http://schemas.openxmlformats.org/officeDocument/2006/relationships/image" Target="../media/image71.jpeg"/><Relationship Id="rId3" Type="http://schemas.openxmlformats.org/officeDocument/2006/relationships/image" Target="../media/image66.jpeg"/><Relationship Id="rId7" Type="http://schemas.openxmlformats.org/officeDocument/2006/relationships/image" Target="../media/image70.jpe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69.jpeg"/><Relationship Id="rId5" Type="http://schemas.openxmlformats.org/officeDocument/2006/relationships/image" Target="../media/image68.jpeg"/><Relationship Id="rId4" Type="http://schemas.openxmlformats.org/officeDocument/2006/relationships/image" Target="../media/image67.jpeg"/><Relationship Id="rId9" Type="http://schemas.openxmlformats.org/officeDocument/2006/relationships/image" Target="../media/image72.jpeg"/></Relationships>
</file>

<file path=ppt/slides/_rels/slide59.xml.rels><?xml version="1.0" encoding="UTF-8" standalone="yes"?>
<Relationships xmlns="http://schemas.openxmlformats.org/package/2006/relationships"><Relationship Id="rId8" Type="http://schemas.openxmlformats.org/officeDocument/2006/relationships/image" Target="../media/image73.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60.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74.jpeg"/><Relationship Id="rId7" Type="http://schemas.openxmlformats.org/officeDocument/2006/relationships/diagramQuickStyle" Target="../diagrams/quickStyle9.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75.jpeg"/><Relationship Id="rId9" Type="http://schemas.microsoft.com/office/2007/relationships/diagramDrawing" Target="../diagrams/drawing9.xml"/></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76.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62.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8" Type="http://schemas.openxmlformats.org/officeDocument/2006/relationships/image" Target="../media/image78.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Colors" Target="../diagrams/colors11.xml"/><Relationship Id="rId11" Type="http://schemas.openxmlformats.org/officeDocument/2006/relationships/image" Target="../media/image81.jpeg"/><Relationship Id="rId5" Type="http://schemas.openxmlformats.org/officeDocument/2006/relationships/diagramQuickStyle" Target="../diagrams/quickStyle11.xml"/><Relationship Id="rId10" Type="http://schemas.openxmlformats.org/officeDocument/2006/relationships/image" Target="../media/image80.jpeg"/><Relationship Id="rId4" Type="http://schemas.openxmlformats.org/officeDocument/2006/relationships/diagramLayout" Target="../diagrams/layout11.xml"/><Relationship Id="rId9" Type="http://schemas.openxmlformats.org/officeDocument/2006/relationships/image" Target="../media/image79.jpeg"/></Relationships>
</file>

<file path=ppt/slides/_rels/slide65.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82.png"/><Relationship Id="rId7" Type="http://schemas.openxmlformats.org/officeDocument/2006/relationships/diagramColors" Target="../diagrams/colors12.xml"/><Relationship Id="rId2" Type="http://schemas.openxmlformats.org/officeDocument/2006/relationships/notesSlide" Target="../notesSlides/notesSlide38.xml"/><Relationship Id="rId1" Type="http://schemas.openxmlformats.org/officeDocument/2006/relationships/slideLayout" Target="../slideLayouts/slideLayout6.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 Id="rId9" Type="http://schemas.openxmlformats.org/officeDocument/2006/relationships/image" Target="../media/image83.jpeg"/></Relationships>
</file>

<file path=ppt/slides/_rels/slide66.xml.rels><?xml version="1.0" encoding="UTF-8" standalone="yes"?>
<Relationships xmlns="http://schemas.openxmlformats.org/package/2006/relationships"><Relationship Id="rId8" Type="http://schemas.openxmlformats.org/officeDocument/2006/relationships/image" Target="../media/image84.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67.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8" Type="http://schemas.openxmlformats.org/officeDocument/2006/relationships/image" Target="../media/image86.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8" Type="http://schemas.openxmlformats.org/officeDocument/2006/relationships/image" Target="../media/image87.pn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 Id="rId9" Type="http://schemas.openxmlformats.org/officeDocument/2006/relationships/hyperlink" Target="https://www.app.college.police.uk/app-content/intelligence-management/" TargetMode="Externa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7.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7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74.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46.xml"/><Relationship Id="rId1" Type="http://schemas.openxmlformats.org/officeDocument/2006/relationships/slideLayout" Target="../slideLayouts/slideLayout1.xml"/><Relationship Id="rId4" Type="http://schemas.openxmlformats.org/officeDocument/2006/relationships/image" Target="../media/image89.jpeg"/></Relationships>
</file>

<file path=ppt/slides/_rels/slide75.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48.xml"/><Relationship Id="rId1" Type="http://schemas.openxmlformats.org/officeDocument/2006/relationships/slideLayout" Target="../slideLayouts/slideLayout7.xml"/><Relationship Id="rId5" Type="http://schemas.openxmlformats.org/officeDocument/2006/relationships/image" Target="../media/image93.png"/><Relationship Id="rId4" Type="http://schemas.openxmlformats.org/officeDocument/2006/relationships/image" Target="../media/image92.png"/></Relationships>
</file>

<file path=ppt/slides/_rels/slide77.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95.wmf"/><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8" Type="http://schemas.openxmlformats.org/officeDocument/2006/relationships/image" Target="../media/image100.png"/><Relationship Id="rId3" Type="http://schemas.openxmlformats.org/officeDocument/2006/relationships/tags" Target="../tags/tag8.xml"/><Relationship Id="rId7" Type="http://schemas.openxmlformats.org/officeDocument/2006/relationships/image" Target="../media/image99.png"/><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image" Target="../media/image98.png"/><Relationship Id="rId5" Type="http://schemas.openxmlformats.org/officeDocument/2006/relationships/notesSlide" Target="../notesSlides/notesSlide53.xml"/><Relationship Id="rId4"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Lg3HhFHMxAV9QM&amp;tbnid=nbxHcU5gSfbcWM:&amp;ved=0CAUQjRw&amp;url=http://en.wikipedia.org/wiki/Recreational_use_of_ketamine&amp;ei=AgbNUuGtPKLO0AXX-IDQDg&amp;bvm=bv.58187178,d.ZG4&amp;psig=AFQjCNHOvgO2It4OFlrSgKHlm5S6sd_Sng&amp;ust=1389254442060233" TargetMode="External"/><Relationship Id="rId7" Type="http://schemas.openxmlformats.org/officeDocument/2006/relationships/image" Target="../media/image105.png"/><Relationship Id="rId2" Type="http://schemas.openxmlformats.org/officeDocument/2006/relationships/notesSlide" Target="../notesSlides/notesSlide55.xml"/><Relationship Id="rId1" Type="http://schemas.openxmlformats.org/officeDocument/2006/relationships/slideLayout" Target="../slideLayouts/slideLayout7.xml"/><Relationship Id="rId6" Type="http://schemas.openxmlformats.org/officeDocument/2006/relationships/image" Target="../media/image104.png"/><Relationship Id="rId5" Type="http://schemas.openxmlformats.org/officeDocument/2006/relationships/image" Target="../media/image103.png"/><Relationship Id="rId4" Type="http://schemas.openxmlformats.org/officeDocument/2006/relationships/image" Target="../media/image102.jpeg"/></Relationships>
</file>

<file path=ppt/slides/_rels/slide84.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56.xml"/><Relationship Id="rId1" Type="http://schemas.openxmlformats.org/officeDocument/2006/relationships/slideLayout" Target="../slideLayouts/slideLayout7.xml"/><Relationship Id="rId4" Type="http://schemas.openxmlformats.org/officeDocument/2006/relationships/image" Target="../media/image107.jpeg"/></Relationships>
</file>

<file path=ppt/slides/_rels/slide85.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7.xml"/><Relationship Id="rId1" Type="http://schemas.openxmlformats.org/officeDocument/2006/relationships/tags" Target="../tags/tag9.xml"/><Relationship Id="rId4" Type="http://schemas.openxmlformats.org/officeDocument/2006/relationships/image" Target="../media/image108.jpeg"/></Relationships>
</file>

<file path=ppt/slides/_rels/slide86.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60.xml"/><Relationship Id="rId1" Type="http://schemas.openxmlformats.org/officeDocument/2006/relationships/slideLayout" Target="../slideLayouts/slideLayout7.xml"/><Relationship Id="rId4" Type="http://schemas.openxmlformats.org/officeDocument/2006/relationships/image" Target="../media/image112.jpeg"/></Relationships>
</file>

<file path=ppt/slides/_rels/slide89.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notesSlide" Target="../notesSlides/notesSlide62.xml"/><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3" Type="http://schemas.openxmlformats.org/officeDocument/2006/relationships/notesSlide" Target="../notesSlides/notesSlide64.xml"/><Relationship Id="rId2" Type="http://schemas.openxmlformats.org/officeDocument/2006/relationships/slideLayout" Target="../slideLayouts/slideLayout7.xml"/><Relationship Id="rId1" Type="http://schemas.openxmlformats.org/officeDocument/2006/relationships/tags" Target="../tags/tag10.xml"/><Relationship Id="rId5" Type="http://schemas.openxmlformats.org/officeDocument/2006/relationships/image" Target="../media/image117.jpeg"/><Relationship Id="rId4" Type="http://schemas.openxmlformats.org/officeDocument/2006/relationships/image" Target="../media/image116.png"/></Relationships>
</file>

<file path=ppt/slides/_rels/slide93.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7.xml"/><Relationship Id="rId1" Type="http://schemas.openxmlformats.org/officeDocument/2006/relationships/tags" Target="../tags/tag11.xml"/><Relationship Id="rId4" Type="http://schemas.openxmlformats.org/officeDocument/2006/relationships/image" Target="../media/image118.png"/></Relationships>
</file>

<file path=ppt/slides/_rels/slide94.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notesSlide" Target="../notesSlides/notesSlide66.xml"/><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3" Type="http://schemas.openxmlformats.org/officeDocument/2006/relationships/notesSlide" Target="../notesSlides/notesSlide67.xml"/><Relationship Id="rId2" Type="http://schemas.openxmlformats.org/officeDocument/2006/relationships/slideLayout" Target="../slideLayouts/slideLayout7.xml"/><Relationship Id="rId1" Type="http://schemas.openxmlformats.org/officeDocument/2006/relationships/tags" Target="../tags/tag12.xml"/><Relationship Id="rId4" Type="http://schemas.openxmlformats.org/officeDocument/2006/relationships/image" Target="../media/image120.jpeg"/></Relationships>
</file>

<file path=ppt/slides/_rels/slide96.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6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2375A7-6907-BD1E-2DAE-DABAA63D5D74}"/>
              </a:ext>
            </a:extLst>
          </p:cNvPr>
          <p:cNvSpPr>
            <a:spLocks noGrp="1"/>
          </p:cNvSpPr>
          <p:nvPr>
            <p:ph type="ctrTitle"/>
          </p:nvPr>
        </p:nvSpPr>
        <p:spPr>
          <a:xfrm>
            <a:off x="1113810" y="2960716"/>
            <a:ext cx="4036334" cy="2387600"/>
          </a:xfrm>
        </p:spPr>
        <p:txBody>
          <a:bodyPr anchor="t">
            <a:normAutofit/>
          </a:bodyPr>
          <a:lstStyle/>
          <a:p>
            <a:pPr algn="l"/>
            <a:r>
              <a:rPr lang="en-US" sz="5400" dirty="0"/>
              <a:t>BMP6 Conducting Investigations </a:t>
            </a:r>
          </a:p>
        </p:txBody>
      </p:sp>
      <p:sp>
        <p:nvSpPr>
          <p:cNvPr id="3" name="Subtitle 2">
            <a:extLst>
              <a:ext uri="{FF2B5EF4-FFF2-40B4-BE49-F238E27FC236}">
                <a16:creationId xmlns:a16="http://schemas.microsoft.com/office/drawing/2014/main" id="{D4F24D55-CB73-89E3-F3D8-13F48386E7D0}"/>
              </a:ext>
            </a:extLst>
          </p:cNvPr>
          <p:cNvSpPr>
            <a:spLocks noGrp="1"/>
          </p:cNvSpPr>
          <p:nvPr>
            <p:ph type="subTitle" idx="1"/>
          </p:nvPr>
        </p:nvSpPr>
        <p:spPr>
          <a:xfrm>
            <a:off x="1113809" y="953037"/>
            <a:ext cx="4036333" cy="1709849"/>
          </a:xfrm>
        </p:spPr>
        <p:txBody>
          <a:bodyPr anchor="b">
            <a:normAutofit/>
          </a:bodyPr>
          <a:lstStyle/>
          <a:p>
            <a:pPr algn="l"/>
            <a:r>
              <a:rPr lang="en-US" sz="2000"/>
              <a:t>Workshop: Recap and Revise </a:t>
            </a:r>
          </a:p>
        </p:txBody>
      </p:sp>
      <p:grpSp>
        <p:nvGrpSpPr>
          <p:cNvPr id="22" name="Group 2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3" name="Rectangle 2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ext, sky, outdoor, silhouette&#10;&#10;Description automatically generated">
            <a:extLst>
              <a:ext uri="{FF2B5EF4-FFF2-40B4-BE49-F238E27FC236}">
                <a16:creationId xmlns:a16="http://schemas.microsoft.com/office/drawing/2014/main" id="{E0E7636A-7267-C30F-6F30-CCF6059A410E}"/>
              </a:ext>
            </a:extLst>
          </p:cNvPr>
          <p:cNvPicPr>
            <a:picLocks noChangeAspect="1"/>
          </p:cNvPicPr>
          <p:nvPr/>
        </p:nvPicPr>
        <p:blipFill rotWithShape="1">
          <a:blip r:embed="rId3">
            <a:extLst>
              <a:ext uri="{28A0092B-C50C-407E-A947-70E740481C1C}">
                <a14:useLocalDpi xmlns:a14="http://schemas.microsoft.com/office/drawing/2010/main" val="0"/>
              </a:ext>
            </a:extLst>
          </a:blip>
          <a:srcRect l="13270" t="9091" r="22094"/>
          <a:stretch/>
        </p:blipFill>
        <p:spPr>
          <a:xfrm>
            <a:off x="5922492" y="1209739"/>
            <a:ext cx="5536001" cy="4379769"/>
          </a:xfrm>
          <a:prstGeom prst="rect">
            <a:avLst/>
          </a:prstGeom>
        </p:spPr>
      </p:pic>
    </p:spTree>
    <p:extLst>
      <p:ext uri="{BB962C8B-B14F-4D97-AF65-F5344CB8AC3E}">
        <p14:creationId xmlns:p14="http://schemas.microsoft.com/office/powerpoint/2010/main" val="965773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095C1F4-AE7F-44E4-8693-40D3D6831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15978"/>
            <a:ext cx="7147352" cy="5876916"/>
            <a:chOff x="329184" y="-99107"/>
            <a:chExt cx="524256" cy="5876916"/>
          </a:xfrm>
        </p:grpSpPr>
        <p:cxnSp>
          <p:nvCxnSpPr>
            <p:cNvPr id="34" name="Straight Connector 3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5" name="Rectangle 34">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99107"/>
              <a:ext cx="524256" cy="56312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7" name="Rectangle 36">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1055718"/>
            <a:ext cx="10999072" cy="335834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0DF931-51B9-55CC-ACBC-76CAC3E0F940}"/>
              </a:ext>
            </a:extLst>
          </p:cNvPr>
          <p:cNvSpPr>
            <a:spLocks noGrp="1"/>
          </p:cNvSpPr>
          <p:nvPr>
            <p:ph type="title"/>
          </p:nvPr>
        </p:nvSpPr>
        <p:spPr>
          <a:xfrm>
            <a:off x="1524000" y="1584683"/>
            <a:ext cx="9144000" cy="2551829"/>
          </a:xfrm>
        </p:spPr>
        <p:txBody>
          <a:bodyPr vert="horz" lIns="91440" tIns="45720" rIns="91440" bIns="45720" rtlCol="0" anchor="ctr">
            <a:normAutofit/>
          </a:bodyPr>
          <a:lstStyle/>
          <a:p>
            <a:pPr algn="ctr"/>
            <a:r>
              <a:rPr lang="en-US" sz="6600" kern="1200">
                <a:solidFill>
                  <a:schemeClr val="tx1"/>
                </a:solidFill>
                <a:latin typeface="+mj-lt"/>
                <a:ea typeface="+mj-ea"/>
                <a:cs typeface="+mj-cs"/>
              </a:rPr>
              <a:t>Scenario Example ….</a:t>
            </a:r>
          </a:p>
        </p:txBody>
      </p:sp>
    </p:spTree>
    <p:extLst>
      <p:ext uri="{BB962C8B-B14F-4D97-AF65-F5344CB8AC3E}">
        <p14:creationId xmlns:p14="http://schemas.microsoft.com/office/powerpoint/2010/main" val="3930737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1CDEB2-0FC2-1C16-B2E8-A5556180269A}"/>
              </a:ext>
            </a:extLst>
          </p:cNvPr>
          <p:cNvSpPr>
            <a:spLocks noGrp="1"/>
          </p:cNvSpPr>
          <p:nvPr>
            <p:ph type="title"/>
          </p:nvPr>
        </p:nvSpPr>
        <p:spPr>
          <a:xfrm>
            <a:off x="838200" y="365125"/>
            <a:ext cx="10515600" cy="1325563"/>
          </a:xfrm>
        </p:spPr>
        <p:txBody>
          <a:bodyPr>
            <a:normAutofit/>
          </a:bodyPr>
          <a:lstStyle/>
          <a:p>
            <a:r>
              <a:rPr lang="en-US" u="sng" dirty="0"/>
              <a:t>Monday 19/03/23 13:30hrs</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AA256F5F-652F-3224-F17B-7C52A682CB20}"/>
              </a:ext>
            </a:extLst>
          </p:cNvPr>
          <p:cNvSpPr>
            <a:spLocks noGrp="1"/>
          </p:cNvSpPr>
          <p:nvPr>
            <p:ph idx="1"/>
          </p:nvPr>
        </p:nvSpPr>
        <p:spPr>
          <a:xfrm>
            <a:off x="838200" y="1825625"/>
            <a:ext cx="10515600" cy="4351338"/>
          </a:xfrm>
        </p:spPr>
        <p:txBody>
          <a:bodyPr>
            <a:normAutofit lnSpcReduction="10000"/>
          </a:bodyPr>
          <a:lstStyle/>
          <a:p>
            <a:r>
              <a:rPr lang="en-US" sz="2600" dirty="0"/>
              <a:t>South Wales Police receives a call via 999.</a:t>
            </a:r>
            <a:br>
              <a:rPr lang="en-US" sz="2600" dirty="0"/>
            </a:br>
            <a:endParaRPr lang="en-US" sz="2600" dirty="0"/>
          </a:p>
          <a:p>
            <a:r>
              <a:rPr lang="en-US" sz="2600" dirty="0"/>
              <a:t>Caller (</a:t>
            </a:r>
            <a:r>
              <a:rPr lang="en-US" sz="2600" dirty="0" err="1"/>
              <a:t>Mrs</a:t>
            </a:r>
            <a:r>
              <a:rPr lang="en-US" sz="2600" dirty="0"/>
              <a:t> Miggins. Living Alone. 85yrs old. Vulnerable) stating that she’s arrived home from Bingo to find her kitchen all over the place.</a:t>
            </a:r>
            <a:br>
              <a:rPr lang="en-US" sz="2600" dirty="0"/>
            </a:br>
            <a:endParaRPr lang="en-US" sz="2600" dirty="0"/>
          </a:p>
          <a:p>
            <a:r>
              <a:rPr lang="en-US" sz="2600" dirty="0"/>
              <a:t>Cupboards open, drawers open, she believes that someone has been in the address …</a:t>
            </a:r>
          </a:p>
          <a:p>
            <a:r>
              <a:rPr lang="en-US" sz="2600" dirty="0"/>
              <a:t>Unsure whether person still inside the address…</a:t>
            </a:r>
          </a:p>
          <a:p>
            <a:endParaRPr lang="en-US" sz="2600" dirty="0"/>
          </a:p>
          <a:p>
            <a:pPr marL="0" indent="0" algn="ctr">
              <a:buNone/>
            </a:pPr>
            <a:r>
              <a:rPr lang="en-US" sz="4400" dirty="0"/>
              <a:t>What are we thinking?...</a:t>
            </a:r>
          </a:p>
        </p:txBody>
      </p:sp>
    </p:spTree>
    <p:extLst>
      <p:ext uri="{BB962C8B-B14F-4D97-AF65-F5344CB8AC3E}">
        <p14:creationId xmlns:p14="http://schemas.microsoft.com/office/powerpoint/2010/main" val="1400713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1CDEB2-0FC2-1C16-B2E8-A5556180269A}"/>
              </a:ext>
            </a:extLst>
          </p:cNvPr>
          <p:cNvSpPr>
            <a:spLocks noGrp="1"/>
          </p:cNvSpPr>
          <p:nvPr>
            <p:ph type="title"/>
          </p:nvPr>
        </p:nvSpPr>
        <p:spPr>
          <a:xfrm>
            <a:off x="838200" y="365125"/>
            <a:ext cx="10515600" cy="1325563"/>
          </a:xfrm>
        </p:spPr>
        <p:txBody>
          <a:bodyPr>
            <a:normAutofit/>
          </a:bodyPr>
          <a:lstStyle/>
          <a:p>
            <a:r>
              <a:rPr lang="en-US" u="sng" dirty="0"/>
              <a:t>Monday 19/03/23 13:30hrs</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AA256F5F-652F-3224-F17B-7C52A682CB20}"/>
              </a:ext>
            </a:extLst>
          </p:cNvPr>
          <p:cNvSpPr>
            <a:spLocks noGrp="1"/>
          </p:cNvSpPr>
          <p:nvPr>
            <p:ph idx="1"/>
          </p:nvPr>
        </p:nvSpPr>
        <p:spPr>
          <a:xfrm>
            <a:off x="838200" y="1825625"/>
            <a:ext cx="10515600" cy="4351338"/>
          </a:xfrm>
        </p:spPr>
        <p:txBody>
          <a:bodyPr>
            <a:normAutofit/>
          </a:bodyPr>
          <a:lstStyle/>
          <a:p>
            <a:r>
              <a:rPr lang="en-US" sz="2600" dirty="0"/>
              <a:t>Police arrive at address. No sign of </a:t>
            </a:r>
            <a:r>
              <a:rPr lang="en-US" sz="2600" dirty="0" err="1"/>
              <a:t>Mrs</a:t>
            </a:r>
            <a:r>
              <a:rPr lang="en-US" sz="2600" dirty="0"/>
              <a:t> Miggins. </a:t>
            </a:r>
          </a:p>
          <a:p>
            <a:r>
              <a:rPr lang="en-US" sz="2600" dirty="0"/>
              <a:t>NDM?</a:t>
            </a:r>
          </a:p>
          <a:p>
            <a:r>
              <a:rPr lang="en-US" sz="2600" dirty="0"/>
              <a:t>POE?</a:t>
            </a:r>
          </a:p>
          <a:p>
            <a:pPr marL="0" indent="0">
              <a:buNone/>
            </a:pPr>
            <a:endParaRPr lang="en-US" sz="2600" dirty="0"/>
          </a:p>
          <a:p>
            <a:pPr marL="0" indent="0" algn="ctr">
              <a:buNone/>
            </a:pPr>
            <a:r>
              <a:rPr lang="en-US" sz="4400" dirty="0"/>
              <a:t>What are we thinking?...</a:t>
            </a:r>
          </a:p>
        </p:txBody>
      </p:sp>
    </p:spTree>
    <p:extLst>
      <p:ext uri="{BB962C8B-B14F-4D97-AF65-F5344CB8AC3E}">
        <p14:creationId xmlns:p14="http://schemas.microsoft.com/office/powerpoint/2010/main" val="30874496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1CDEB2-0FC2-1C16-B2E8-A5556180269A}"/>
              </a:ext>
            </a:extLst>
          </p:cNvPr>
          <p:cNvSpPr>
            <a:spLocks noGrp="1"/>
          </p:cNvSpPr>
          <p:nvPr>
            <p:ph type="title"/>
          </p:nvPr>
        </p:nvSpPr>
        <p:spPr>
          <a:xfrm>
            <a:off x="838200" y="365125"/>
            <a:ext cx="10515600" cy="1325563"/>
          </a:xfrm>
        </p:spPr>
        <p:txBody>
          <a:bodyPr>
            <a:normAutofit/>
          </a:bodyPr>
          <a:lstStyle/>
          <a:p>
            <a:r>
              <a:rPr lang="en-US" u="sng" dirty="0"/>
              <a:t>Monday 19/03/23 13:30hrs</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AA256F5F-652F-3224-F17B-7C52A682CB20}"/>
              </a:ext>
            </a:extLst>
          </p:cNvPr>
          <p:cNvSpPr>
            <a:spLocks noGrp="1"/>
          </p:cNvSpPr>
          <p:nvPr>
            <p:ph idx="1"/>
          </p:nvPr>
        </p:nvSpPr>
        <p:spPr>
          <a:xfrm>
            <a:off x="838200" y="1825625"/>
            <a:ext cx="10515600" cy="4351338"/>
          </a:xfrm>
        </p:spPr>
        <p:txBody>
          <a:bodyPr>
            <a:normAutofit/>
          </a:bodyPr>
          <a:lstStyle/>
          <a:p>
            <a:r>
              <a:rPr lang="en-US" sz="2600" dirty="0"/>
              <a:t>Inside the address…</a:t>
            </a:r>
          </a:p>
          <a:p>
            <a:endParaRPr lang="en-US" sz="2600" dirty="0"/>
          </a:p>
          <a:p>
            <a:r>
              <a:rPr lang="en-US" sz="2600" dirty="0"/>
              <a:t>NDM</a:t>
            </a:r>
          </a:p>
          <a:p>
            <a:endParaRPr lang="en-US" sz="2600" dirty="0"/>
          </a:p>
          <a:p>
            <a:r>
              <a:rPr lang="en-US" sz="2600" dirty="0"/>
              <a:t>Smashed open window, footprints on the floor…</a:t>
            </a:r>
          </a:p>
          <a:p>
            <a:endParaRPr lang="en-US" sz="2600" dirty="0"/>
          </a:p>
          <a:p>
            <a:endParaRPr lang="en-US" sz="2600" dirty="0"/>
          </a:p>
          <a:p>
            <a:pPr marL="0" indent="0" algn="ctr">
              <a:buNone/>
            </a:pPr>
            <a:r>
              <a:rPr lang="en-US" sz="4400" dirty="0"/>
              <a:t>What are we thinking?...</a:t>
            </a:r>
          </a:p>
        </p:txBody>
      </p:sp>
    </p:spTree>
    <p:extLst>
      <p:ext uri="{BB962C8B-B14F-4D97-AF65-F5344CB8AC3E}">
        <p14:creationId xmlns:p14="http://schemas.microsoft.com/office/powerpoint/2010/main" val="3453749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3" name="Rectangle 105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9495D-3142-89F8-1968-725FBF651FC4}"/>
              </a:ext>
            </a:extLst>
          </p:cNvPr>
          <p:cNvSpPr>
            <a:spLocks noGrp="1"/>
          </p:cNvSpPr>
          <p:nvPr>
            <p:ph type="title"/>
          </p:nvPr>
        </p:nvSpPr>
        <p:spPr>
          <a:xfrm>
            <a:off x="630936" y="640080"/>
            <a:ext cx="4818888" cy="1481328"/>
          </a:xfrm>
        </p:spPr>
        <p:txBody>
          <a:bodyPr anchor="b">
            <a:normAutofit/>
          </a:bodyPr>
          <a:lstStyle/>
          <a:p>
            <a:r>
              <a:rPr lang="en-US" sz="5400"/>
              <a:t>EXAM DETAILS </a:t>
            </a:r>
          </a:p>
        </p:txBody>
      </p:sp>
      <p:sp>
        <p:nvSpPr>
          <p:cNvPr id="105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DDD6EEA3-83E5-E9EC-8F8D-CAE52DAF9191}"/>
              </a:ext>
            </a:extLst>
          </p:cNvPr>
          <p:cNvSpPr>
            <a:spLocks noGrp="1"/>
          </p:cNvSpPr>
          <p:nvPr>
            <p:ph idx="1"/>
          </p:nvPr>
        </p:nvSpPr>
        <p:spPr>
          <a:xfrm>
            <a:off x="630936" y="2660904"/>
            <a:ext cx="4818888" cy="3547872"/>
          </a:xfrm>
        </p:spPr>
        <p:txBody>
          <a:bodyPr anchor="t">
            <a:normAutofit/>
          </a:bodyPr>
          <a:lstStyle/>
          <a:p>
            <a:pPr rtl="0" fontAlgn="base"/>
            <a:r>
              <a:rPr lang="en-GB" sz="2000" i="0">
                <a:effectLst/>
                <a:latin typeface="Arial" panose="020B0604020202020204" pitchFamily="34" charset="0"/>
              </a:rPr>
              <a:t>Date: THURSDAY 11TH MAY 2023 </a:t>
            </a:r>
            <a:br>
              <a:rPr lang="en-GB" sz="2000" i="0">
                <a:effectLst/>
                <a:latin typeface="Arial" panose="020B0604020202020204" pitchFamily="34" charset="0"/>
              </a:rPr>
            </a:br>
            <a:endParaRPr lang="en-GB" sz="2000" i="0">
              <a:effectLst/>
              <a:latin typeface="Arial" panose="020B0604020202020204" pitchFamily="34" charset="0"/>
            </a:endParaRPr>
          </a:p>
          <a:p>
            <a:pPr rtl="0" fontAlgn="base"/>
            <a:r>
              <a:rPr lang="en-GB" sz="2000" i="0">
                <a:effectLst/>
                <a:latin typeface="Arial" panose="020B0604020202020204" pitchFamily="34" charset="0"/>
              </a:rPr>
              <a:t>Time: 09:00hrs start (2hrs)</a:t>
            </a:r>
          </a:p>
          <a:p>
            <a:pPr rtl="0" fontAlgn="base"/>
            <a:r>
              <a:rPr lang="en-GB" sz="2000" i="0">
                <a:effectLst/>
                <a:latin typeface="Arial" panose="020B0604020202020204" pitchFamily="34" charset="0"/>
              </a:rPr>
              <a:t>Location: Waterfront, IQ Campus, University of Wales Trinity, Swansea SA1 8EW</a:t>
            </a:r>
          </a:p>
          <a:p>
            <a:pPr rtl="0" fontAlgn="base"/>
            <a:r>
              <a:rPr lang="en-GB" sz="2000" i="0">
                <a:effectLst/>
                <a:latin typeface="Arial" panose="020B0604020202020204" pitchFamily="34" charset="0"/>
              </a:rPr>
              <a:t>Room for Policing Prejoin Students: IQ109</a:t>
            </a:r>
          </a:p>
          <a:p>
            <a:pPr rtl="0" fontAlgn="base"/>
            <a:r>
              <a:rPr lang="en-GB" sz="2000" i="0">
                <a:effectLst/>
                <a:latin typeface="Arial" panose="020B0604020202020204" pitchFamily="34" charset="0"/>
              </a:rPr>
              <a:t>Room for Joint Hons Criminology and Policing Students: IQ110</a:t>
            </a:r>
          </a:p>
          <a:p>
            <a:endParaRPr lang="en-US" sz="2000"/>
          </a:p>
        </p:txBody>
      </p:sp>
      <p:pic>
        <p:nvPicPr>
          <p:cNvPr id="1026" name="Picture 2" descr="Exam Schedule and Exit Pass Information - Wayne High School">
            <a:extLst>
              <a:ext uri="{FF2B5EF4-FFF2-40B4-BE49-F238E27FC236}">
                <a16:creationId xmlns:a16="http://schemas.microsoft.com/office/drawing/2014/main" id="{09E3EBDC-2D4E-1658-17F0-DC64A6B89C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287" r="18929"/>
          <a:stretch/>
        </p:blipFill>
        <p:spPr bwMode="auto">
          <a:xfrm>
            <a:off x="6145441" y="640080"/>
            <a:ext cx="5366181"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5433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3" name="Rectangle 105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9495D-3142-89F8-1968-725FBF651FC4}"/>
              </a:ext>
            </a:extLst>
          </p:cNvPr>
          <p:cNvSpPr>
            <a:spLocks noGrp="1"/>
          </p:cNvSpPr>
          <p:nvPr>
            <p:ph type="title"/>
          </p:nvPr>
        </p:nvSpPr>
        <p:spPr>
          <a:xfrm>
            <a:off x="630936" y="640080"/>
            <a:ext cx="4818888" cy="1481328"/>
          </a:xfrm>
        </p:spPr>
        <p:txBody>
          <a:bodyPr anchor="b">
            <a:normAutofit/>
          </a:bodyPr>
          <a:lstStyle/>
          <a:p>
            <a:r>
              <a:rPr lang="en-US" sz="5400"/>
              <a:t>EXAM DETAILS </a:t>
            </a:r>
          </a:p>
        </p:txBody>
      </p:sp>
      <p:sp>
        <p:nvSpPr>
          <p:cNvPr id="105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DDD6EEA3-83E5-E9EC-8F8D-CAE52DAF9191}"/>
              </a:ext>
            </a:extLst>
          </p:cNvPr>
          <p:cNvSpPr>
            <a:spLocks noGrp="1"/>
          </p:cNvSpPr>
          <p:nvPr>
            <p:ph idx="1"/>
          </p:nvPr>
        </p:nvSpPr>
        <p:spPr>
          <a:xfrm>
            <a:off x="630936" y="2660904"/>
            <a:ext cx="4818888" cy="3547872"/>
          </a:xfrm>
        </p:spPr>
        <p:txBody>
          <a:bodyPr anchor="t">
            <a:normAutofit/>
          </a:bodyPr>
          <a:lstStyle/>
          <a:p>
            <a:pPr rtl="0" fontAlgn="base"/>
            <a:r>
              <a:rPr lang="en-GB" sz="2000" i="0">
                <a:effectLst/>
                <a:latin typeface="Arial" panose="020B0604020202020204" pitchFamily="34" charset="0"/>
              </a:rPr>
              <a:t>Date: THURSDAY 11TH MAY 2023 </a:t>
            </a:r>
            <a:br>
              <a:rPr lang="en-GB" sz="2000" i="0">
                <a:effectLst/>
                <a:latin typeface="Arial" panose="020B0604020202020204" pitchFamily="34" charset="0"/>
              </a:rPr>
            </a:br>
            <a:endParaRPr lang="en-GB" sz="2000" i="0">
              <a:effectLst/>
              <a:latin typeface="Arial" panose="020B0604020202020204" pitchFamily="34" charset="0"/>
            </a:endParaRPr>
          </a:p>
          <a:p>
            <a:pPr rtl="0" fontAlgn="base"/>
            <a:r>
              <a:rPr lang="en-GB" sz="2000" i="0">
                <a:effectLst/>
                <a:latin typeface="Arial" panose="020B0604020202020204" pitchFamily="34" charset="0"/>
              </a:rPr>
              <a:t>Time: 09:00hrs start (2hrs)</a:t>
            </a:r>
          </a:p>
          <a:p>
            <a:pPr rtl="0" fontAlgn="base"/>
            <a:r>
              <a:rPr lang="en-GB" sz="2000" i="0">
                <a:effectLst/>
                <a:latin typeface="Arial" panose="020B0604020202020204" pitchFamily="34" charset="0"/>
              </a:rPr>
              <a:t>Location: Waterfront, IQ Campus, University of Wales Trinity, Swansea SA1 8EW</a:t>
            </a:r>
          </a:p>
          <a:p>
            <a:pPr rtl="0" fontAlgn="base"/>
            <a:r>
              <a:rPr lang="en-GB" sz="2000" i="0">
                <a:effectLst/>
                <a:latin typeface="Arial" panose="020B0604020202020204" pitchFamily="34" charset="0"/>
              </a:rPr>
              <a:t>Room for Policing Prejoin Students: IQ109</a:t>
            </a:r>
          </a:p>
          <a:p>
            <a:pPr rtl="0" fontAlgn="base"/>
            <a:r>
              <a:rPr lang="en-GB" sz="2000" i="0">
                <a:effectLst/>
                <a:latin typeface="Arial" panose="020B0604020202020204" pitchFamily="34" charset="0"/>
              </a:rPr>
              <a:t>Room for Joint Hons Criminology and Policing Students: IQ110</a:t>
            </a:r>
          </a:p>
          <a:p>
            <a:endParaRPr lang="en-US" sz="2000"/>
          </a:p>
        </p:txBody>
      </p:sp>
      <p:pic>
        <p:nvPicPr>
          <p:cNvPr id="1026" name="Picture 2" descr="Exam Schedule and Exit Pass Information - Wayne High School">
            <a:extLst>
              <a:ext uri="{FF2B5EF4-FFF2-40B4-BE49-F238E27FC236}">
                <a16:creationId xmlns:a16="http://schemas.microsoft.com/office/drawing/2014/main" id="{09E3EBDC-2D4E-1658-17F0-DC64A6B89C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287" r="18929"/>
          <a:stretch/>
        </p:blipFill>
        <p:spPr bwMode="auto">
          <a:xfrm>
            <a:off x="6145441" y="640080"/>
            <a:ext cx="5366181"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3536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8"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xam Schedule and Exit Pass Information - Wayne High School">
            <a:extLst>
              <a:ext uri="{FF2B5EF4-FFF2-40B4-BE49-F238E27FC236}">
                <a16:creationId xmlns:a16="http://schemas.microsoft.com/office/drawing/2014/main" id="{09E3EBDC-2D4E-1658-17F0-DC64A6B89C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93" r="16336"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DE91D1CA-B23A-9230-DA73-9ADFD43E2886}"/>
              </a:ext>
            </a:extLst>
          </p:cNvPr>
          <p:cNvSpPr>
            <a:spLocks noGrp="1"/>
          </p:cNvSpPr>
          <p:nvPr>
            <p:ph idx="1"/>
          </p:nvPr>
        </p:nvSpPr>
        <p:spPr>
          <a:xfrm>
            <a:off x="350836" y="2312014"/>
            <a:ext cx="5188985" cy="4351338"/>
          </a:xfrm>
        </p:spPr>
        <p:txBody>
          <a:bodyPr/>
          <a:lstStyle/>
          <a:p>
            <a:pPr marL="0" indent="0" algn="ctr">
              <a:buNone/>
            </a:pPr>
            <a:endParaRPr lang="en-GB" dirty="0"/>
          </a:p>
          <a:p>
            <a:pPr marL="0" indent="0" algn="ctr">
              <a:buNone/>
            </a:pPr>
            <a:r>
              <a:rPr lang="en-US" dirty="0"/>
              <a:t>Short Answer / Multiple Choice Questions </a:t>
            </a:r>
          </a:p>
          <a:p>
            <a:pPr marL="0" indent="0" algn="ctr">
              <a:buNone/>
            </a:pPr>
            <a:endParaRPr lang="en-US" dirty="0"/>
          </a:p>
          <a:p>
            <a:pPr marL="0" indent="0" algn="ctr">
              <a:buNone/>
            </a:pPr>
            <a:r>
              <a:rPr lang="en-US" dirty="0"/>
              <a:t>Here’s some examples to show you what to expect….</a:t>
            </a:r>
          </a:p>
        </p:txBody>
      </p:sp>
      <p:sp>
        <p:nvSpPr>
          <p:cNvPr id="7" name="Title 6">
            <a:extLst>
              <a:ext uri="{FF2B5EF4-FFF2-40B4-BE49-F238E27FC236}">
                <a16:creationId xmlns:a16="http://schemas.microsoft.com/office/drawing/2014/main" id="{78DB52B6-E59D-D225-220C-850F0FFACA6B}"/>
              </a:ext>
            </a:extLst>
          </p:cNvPr>
          <p:cNvSpPr>
            <a:spLocks noGrp="1"/>
          </p:cNvSpPr>
          <p:nvPr>
            <p:ph type="title"/>
          </p:nvPr>
        </p:nvSpPr>
        <p:spPr>
          <a:xfrm>
            <a:off x="1517059" y="622256"/>
            <a:ext cx="10515600" cy="1325563"/>
          </a:xfrm>
        </p:spPr>
        <p:txBody>
          <a:bodyPr/>
          <a:lstStyle/>
          <a:p>
            <a:r>
              <a:rPr lang="en-US" dirty="0"/>
              <a:t>Exam Style</a:t>
            </a:r>
          </a:p>
        </p:txBody>
      </p:sp>
    </p:spTree>
    <p:extLst>
      <p:ext uri="{BB962C8B-B14F-4D97-AF65-F5344CB8AC3E}">
        <p14:creationId xmlns:p14="http://schemas.microsoft.com/office/powerpoint/2010/main" val="954090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A03D3-CADA-7FE2-793A-EFEE5DCF97A3}"/>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Key Topics: </a:t>
            </a:r>
          </a:p>
        </p:txBody>
      </p:sp>
      <p:sp>
        <p:nvSpPr>
          <p:cNvPr id="207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36,272 Revise Images, Stock Photos &amp; Vectors | Shutterstock">
            <a:extLst>
              <a:ext uri="{FF2B5EF4-FFF2-40B4-BE49-F238E27FC236}">
                <a16:creationId xmlns:a16="http://schemas.microsoft.com/office/drawing/2014/main" id="{52D3DDFC-7AD2-CADB-0857-036F8111211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075059"/>
            <a:ext cx="7214616" cy="46804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6484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D80978-832F-51F5-4030-A14F08F46D13}"/>
              </a:ext>
            </a:extLst>
          </p:cNvPr>
          <p:cNvPicPr>
            <a:picLocks noChangeAspect="1"/>
          </p:cNvPicPr>
          <p:nvPr/>
        </p:nvPicPr>
        <p:blipFill>
          <a:blip r:embed="rId3"/>
          <a:stretch>
            <a:fillRect/>
          </a:stretch>
        </p:blipFill>
        <p:spPr>
          <a:xfrm>
            <a:off x="2788795" y="749815"/>
            <a:ext cx="9403205" cy="5313556"/>
          </a:xfrm>
          <a:prstGeom prst="rect">
            <a:avLst/>
          </a:prstGeom>
        </p:spPr>
      </p:pic>
      <p:pic>
        <p:nvPicPr>
          <p:cNvPr id="4" name="Picture 2" descr="Click Here Large Arrow transparent PNG - StickPNG">
            <a:hlinkClick r:id="rId4"/>
            <a:extLst>
              <a:ext uri="{FF2B5EF4-FFF2-40B4-BE49-F238E27FC236}">
                <a16:creationId xmlns:a16="http://schemas.microsoft.com/office/drawing/2014/main" id="{1F5638A9-4B3B-E39E-D9C8-24461DE1DE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1662" y="3571178"/>
            <a:ext cx="3225800" cy="2514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58D9DC2-B7F8-26CE-39EF-EB5AB97825CE}"/>
              </a:ext>
            </a:extLst>
          </p:cNvPr>
          <p:cNvSpPr txBox="1"/>
          <p:nvPr/>
        </p:nvSpPr>
        <p:spPr>
          <a:xfrm>
            <a:off x="257330" y="843425"/>
            <a:ext cx="5274040" cy="2831544"/>
          </a:xfrm>
          <a:prstGeom prst="rect">
            <a:avLst/>
          </a:prstGeom>
          <a:noFill/>
        </p:spPr>
        <p:txBody>
          <a:bodyPr wrap="square" rtlCol="0">
            <a:spAutoFit/>
          </a:bodyPr>
          <a:lstStyle/>
          <a:p>
            <a:r>
              <a:rPr lang="en-US" sz="2800" b="1" u="sng" dirty="0">
                <a:latin typeface="Arial" panose="020B0604020202020204" pitchFamily="34" charset="0"/>
                <a:cs typeface="Arial" panose="020B0604020202020204" pitchFamily="34" charset="0"/>
              </a:rPr>
              <a:t>Resource</a:t>
            </a:r>
            <a:br>
              <a:rPr lang="en-US" sz="2800" u="sng"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You will use this book often.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have full access online via our library. </a:t>
            </a:r>
          </a:p>
          <a:p>
            <a:endParaRPr lang="en-US" dirty="0"/>
          </a:p>
          <a:p>
            <a:endParaRPr lang="en-US" dirty="0"/>
          </a:p>
        </p:txBody>
      </p:sp>
      <p:sp>
        <p:nvSpPr>
          <p:cNvPr id="3" name="TextBox 2">
            <a:extLst>
              <a:ext uri="{FF2B5EF4-FFF2-40B4-BE49-F238E27FC236}">
                <a16:creationId xmlns:a16="http://schemas.microsoft.com/office/drawing/2014/main" id="{8FBD2F8B-8480-AA46-7925-16E9FF46D135}"/>
              </a:ext>
            </a:extLst>
          </p:cNvPr>
          <p:cNvSpPr txBox="1"/>
          <p:nvPr/>
        </p:nvSpPr>
        <p:spPr>
          <a:xfrm>
            <a:off x="257330" y="6218056"/>
            <a:ext cx="7417634" cy="369332"/>
          </a:xfrm>
          <a:prstGeom prst="rect">
            <a:avLst/>
          </a:prstGeom>
          <a:noFill/>
        </p:spPr>
        <p:txBody>
          <a:bodyPr wrap="square" rtlCol="0">
            <a:spAutoFit/>
          </a:bodyPr>
          <a:lstStyle/>
          <a:p>
            <a:r>
              <a:rPr lang="en-US" dirty="0"/>
              <a:t>Please contact the library if you need support in accessing this book for free. </a:t>
            </a:r>
          </a:p>
        </p:txBody>
      </p:sp>
    </p:spTree>
    <p:extLst>
      <p:ext uri="{BB962C8B-B14F-4D97-AF65-F5344CB8AC3E}">
        <p14:creationId xmlns:p14="http://schemas.microsoft.com/office/powerpoint/2010/main" val="892753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61471" y="1479079"/>
          <a:ext cx="10928195" cy="4973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0" y="108647"/>
            <a:ext cx="10515600" cy="705392"/>
          </a:xfrm>
          <a:solidFill>
            <a:schemeClr val="accent6"/>
          </a:solidFill>
        </p:spPr>
        <p:txBody>
          <a:bodyPr>
            <a:normAutofit/>
          </a:bodyPr>
          <a:lstStyle/>
          <a:p>
            <a:r>
              <a:rPr lang="en-GB" sz="3600" b="1" dirty="0">
                <a:solidFill>
                  <a:schemeClr val="bg1"/>
                </a:solidFill>
                <a:latin typeface="+mn-lt"/>
              </a:rPr>
              <a:t>Policing Perspective: Conducting Investigations</a:t>
            </a:r>
          </a:p>
        </p:txBody>
      </p:sp>
    </p:spTree>
    <p:extLst>
      <p:ext uri="{BB962C8B-B14F-4D97-AF65-F5344CB8AC3E}">
        <p14:creationId xmlns:p14="http://schemas.microsoft.com/office/powerpoint/2010/main" val="2582863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83DF38-1E7D-4A79-A54D-808AB0934908}"/>
                                            </p:graphicEl>
                                          </p:spTgt>
                                        </p:tgtEl>
                                        <p:attrNameLst>
                                          <p:attrName>style.visibility</p:attrName>
                                        </p:attrNameLst>
                                      </p:cBhvr>
                                      <p:to>
                                        <p:strVal val="visible"/>
                                      </p:to>
                                    </p:set>
                                    <p:animEffect transition="in" filter="fade">
                                      <p:cBhvr>
                                        <p:cTn id="7" dur="500"/>
                                        <p:tgtEl>
                                          <p:spTgt spid="2">
                                            <p:graphicEl>
                                              <a:dgm id="{2D83DF38-1E7D-4A79-A54D-808AB093490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60316E1-A0CD-4E08-AC86-C5CECD5B513A}"/>
                                            </p:graphicEl>
                                          </p:spTgt>
                                        </p:tgtEl>
                                        <p:attrNameLst>
                                          <p:attrName>style.visibility</p:attrName>
                                        </p:attrNameLst>
                                      </p:cBhvr>
                                      <p:to>
                                        <p:strVal val="visible"/>
                                      </p:to>
                                    </p:set>
                                    <p:animEffect transition="in" filter="fade">
                                      <p:cBhvr>
                                        <p:cTn id="12" dur="500"/>
                                        <p:tgtEl>
                                          <p:spTgt spid="2">
                                            <p:graphicEl>
                                              <a:dgm id="{B60316E1-A0CD-4E08-AC86-C5CECD5B513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43A3AAB-C933-439D-BCD4-4718F59C0CFC}"/>
                                            </p:graphicEl>
                                          </p:spTgt>
                                        </p:tgtEl>
                                        <p:attrNameLst>
                                          <p:attrName>style.visibility</p:attrName>
                                        </p:attrNameLst>
                                      </p:cBhvr>
                                      <p:to>
                                        <p:strVal val="visible"/>
                                      </p:to>
                                    </p:set>
                                    <p:animEffect transition="in" filter="fade">
                                      <p:cBhvr>
                                        <p:cTn id="15" dur="500"/>
                                        <p:tgtEl>
                                          <p:spTgt spid="2">
                                            <p:graphicEl>
                                              <a:dgm id="{043A3AAB-C933-439D-BCD4-4718F59C0CF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24EFAC4-4D99-4A1E-BF15-C25D5F8FED6E}"/>
                                            </p:graphicEl>
                                          </p:spTgt>
                                        </p:tgtEl>
                                        <p:attrNameLst>
                                          <p:attrName>style.visibility</p:attrName>
                                        </p:attrNameLst>
                                      </p:cBhvr>
                                      <p:to>
                                        <p:strVal val="visible"/>
                                      </p:to>
                                    </p:set>
                                    <p:animEffect transition="in" filter="fade">
                                      <p:cBhvr>
                                        <p:cTn id="20" dur="500"/>
                                        <p:tgtEl>
                                          <p:spTgt spid="2">
                                            <p:graphicEl>
                                              <a:dgm id="{024EFAC4-4D99-4A1E-BF15-C25D5F8FED6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A9BF8F1-91AC-4A56-B096-A821E5EACEE2}"/>
                                            </p:graphicEl>
                                          </p:spTgt>
                                        </p:tgtEl>
                                        <p:attrNameLst>
                                          <p:attrName>style.visibility</p:attrName>
                                        </p:attrNameLst>
                                      </p:cBhvr>
                                      <p:to>
                                        <p:strVal val="visible"/>
                                      </p:to>
                                    </p:set>
                                    <p:animEffect transition="in" filter="fade">
                                      <p:cBhvr>
                                        <p:cTn id="23" dur="500"/>
                                        <p:tgtEl>
                                          <p:spTgt spid="2">
                                            <p:graphicEl>
                                              <a:dgm id="{9A9BF8F1-91AC-4A56-B096-A821E5EACEE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4914E43-5338-477F-B9C3-27B223D427D6}"/>
                                            </p:graphicEl>
                                          </p:spTgt>
                                        </p:tgtEl>
                                        <p:attrNameLst>
                                          <p:attrName>style.visibility</p:attrName>
                                        </p:attrNameLst>
                                      </p:cBhvr>
                                      <p:to>
                                        <p:strVal val="visible"/>
                                      </p:to>
                                    </p:set>
                                    <p:animEffect transition="in" filter="fade">
                                      <p:cBhvr>
                                        <p:cTn id="28" dur="500"/>
                                        <p:tgtEl>
                                          <p:spTgt spid="2">
                                            <p:graphicEl>
                                              <a:dgm id="{14914E43-5338-477F-B9C3-27B223D427D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4AE3097-2618-48A5-A768-9AB705C7E323}"/>
                                            </p:graphicEl>
                                          </p:spTgt>
                                        </p:tgtEl>
                                        <p:attrNameLst>
                                          <p:attrName>style.visibility</p:attrName>
                                        </p:attrNameLst>
                                      </p:cBhvr>
                                      <p:to>
                                        <p:strVal val="visible"/>
                                      </p:to>
                                    </p:set>
                                    <p:animEffect transition="in" filter="fade">
                                      <p:cBhvr>
                                        <p:cTn id="31" dur="500"/>
                                        <p:tgtEl>
                                          <p:spTgt spid="2">
                                            <p:graphicEl>
                                              <a:dgm id="{44AE3097-2618-48A5-A768-9AB705C7E32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B9E751B-8298-4E74-A1A1-311C9EC298D2}"/>
                                            </p:graphicEl>
                                          </p:spTgt>
                                        </p:tgtEl>
                                        <p:attrNameLst>
                                          <p:attrName>style.visibility</p:attrName>
                                        </p:attrNameLst>
                                      </p:cBhvr>
                                      <p:to>
                                        <p:strVal val="visible"/>
                                      </p:to>
                                    </p:set>
                                    <p:animEffect transition="in" filter="fade">
                                      <p:cBhvr>
                                        <p:cTn id="36" dur="500"/>
                                        <p:tgtEl>
                                          <p:spTgt spid="2">
                                            <p:graphicEl>
                                              <a:dgm id="{1B9E751B-8298-4E74-A1A1-311C9EC298D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A30D8B-9AB0-481A-806C-D43E2C3A1512}"/>
                                            </p:graphicEl>
                                          </p:spTgt>
                                        </p:tgtEl>
                                        <p:attrNameLst>
                                          <p:attrName>style.visibility</p:attrName>
                                        </p:attrNameLst>
                                      </p:cBhvr>
                                      <p:to>
                                        <p:strVal val="visible"/>
                                      </p:to>
                                    </p:set>
                                    <p:animEffect transition="in" filter="fade">
                                      <p:cBhvr>
                                        <p:cTn id="39" dur="500"/>
                                        <p:tgtEl>
                                          <p:spTgt spid="2">
                                            <p:graphicEl>
                                              <a:dgm id="{DFA30D8B-9AB0-481A-806C-D43E2C3A151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2406E35-719E-4C36-8806-B11B1AC077B9}"/>
                                            </p:graphicEl>
                                          </p:spTgt>
                                        </p:tgtEl>
                                        <p:attrNameLst>
                                          <p:attrName>style.visibility</p:attrName>
                                        </p:attrNameLst>
                                      </p:cBhvr>
                                      <p:to>
                                        <p:strVal val="visible"/>
                                      </p:to>
                                    </p:set>
                                    <p:animEffect transition="in" filter="fade">
                                      <p:cBhvr>
                                        <p:cTn id="44" dur="500"/>
                                        <p:tgtEl>
                                          <p:spTgt spid="2">
                                            <p:graphicEl>
                                              <a:dgm id="{02406E35-719E-4C36-8806-B11B1AC077B9}"/>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BCDBFB8-5752-4DAC-9292-D8A7E56D5200}"/>
                                            </p:graphicEl>
                                          </p:spTgt>
                                        </p:tgtEl>
                                        <p:attrNameLst>
                                          <p:attrName>style.visibility</p:attrName>
                                        </p:attrNameLst>
                                      </p:cBhvr>
                                      <p:to>
                                        <p:strVal val="visible"/>
                                      </p:to>
                                    </p:set>
                                    <p:animEffect transition="in" filter="fade">
                                      <p:cBhvr>
                                        <p:cTn id="47" dur="500"/>
                                        <p:tgtEl>
                                          <p:spTgt spid="2">
                                            <p:graphicEl>
                                              <a:dgm id="{2BCDBFB8-5752-4DAC-9292-D8A7E56D5200}"/>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21A33FF-D11F-47E5-91A1-DED9E5D3A6F6}"/>
                                            </p:graphicEl>
                                          </p:spTgt>
                                        </p:tgtEl>
                                        <p:attrNameLst>
                                          <p:attrName>style.visibility</p:attrName>
                                        </p:attrNameLst>
                                      </p:cBhvr>
                                      <p:to>
                                        <p:strVal val="visible"/>
                                      </p:to>
                                    </p:set>
                                    <p:animEffect transition="in" filter="fade">
                                      <p:cBhvr>
                                        <p:cTn id="52" dur="500"/>
                                        <p:tgtEl>
                                          <p:spTgt spid="2">
                                            <p:graphicEl>
                                              <a:dgm id="{C21A33FF-D11F-47E5-91A1-DED9E5D3A6F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03F532BE-B3BF-49FE-B7AB-943778684D67}"/>
                                            </p:graphicEl>
                                          </p:spTgt>
                                        </p:tgtEl>
                                        <p:attrNameLst>
                                          <p:attrName>style.visibility</p:attrName>
                                        </p:attrNameLst>
                                      </p:cBhvr>
                                      <p:to>
                                        <p:strVal val="visible"/>
                                      </p:to>
                                    </p:set>
                                    <p:animEffect transition="in" filter="fade">
                                      <p:cBhvr>
                                        <p:cTn id="55" dur="500"/>
                                        <p:tgtEl>
                                          <p:spTgt spid="2">
                                            <p:graphicEl>
                                              <a:dgm id="{03F532BE-B3BF-49FE-B7AB-943778684D6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0116E63E-5F3F-4A18-9F0F-EFE71CE30ABA}"/>
                                            </p:graphicEl>
                                          </p:spTgt>
                                        </p:tgtEl>
                                        <p:attrNameLst>
                                          <p:attrName>style.visibility</p:attrName>
                                        </p:attrNameLst>
                                      </p:cBhvr>
                                      <p:to>
                                        <p:strVal val="visible"/>
                                      </p:to>
                                    </p:set>
                                    <p:animEffect transition="in" filter="fade">
                                      <p:cBhvr>
                                        <p:cTn id="60" dur="500"/>
                                        <p:tgtEl>
                                          <p:spTgt spid="2">
                                            <p:graphicEl>
                                              <a:dgm id="{0116E63E-5F3F-4A18-9F0F-EFE71CE30ABA}"/>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3E23C7A6-D091-4020-865A-0B1338806610}"/>
                                            </p:graphicEl>
                                          </p:spTgt>
                                        </p:tgtEl>
                                        <p:attrNameLst>
                                          <p:attrName>style.visibility</p:attrName>
                                        </p:attrNameLst>
                                      </p:cBhvr>
                                      <p:to>
                                        <p:strVal val="visible"/>
                                      </p:to>
                                    </p:set>
                                    <p:animEffect transition="in" filter="fade">
                                      <p:cBhvr>
                                        <p:cTn id="63" dur="500"/>
                                        <p:tgtEl>
                                          <p:spTgt spid="2">
                                            <p:graphicEl>
                                              <a:dgm id="{3E23C7A6-D091-4020-865A-0B1338806610}"/>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3DE66A17-7A49-4C2B-9DA6-F085BAFC0B3F}"/>
                                            </p:graphicEl>
                                          </p:spTgt>
                                        </p:tgtEl>
                                        <p:attrNameLst>
                                          <p:attrName>style.visibility</p:attrName>
                                        </p:attrNameLst>
                                      </p:cBhvr>
                                      <p:to>
                                        <p:strVal val="visible"/>
                                      </p:to>
                                    </p:set>
                                    <p:animEffect transition="in" filter="fade">
                                      <p:cBhvr>
                                        <p:cTn id="68" dur="500"/>
                                        <p:tgtEl>
                                          <p:spTgt spid="2">
                                            <p:graphicEl>
                                              <a:dgm id="{3DE66A17-7A49-4C2B-9DA6-F085BAFC0B3F}"/>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0E86FD3E-B8E1-4C86-B740-19A8B7BACC13}"/>
                                            </p:graphicEl>
                                          </p:spTgt>
                                        </p:tgtEl>
                                        <p:attrNameLst>
                                          <p:attrName>style.visibility</p:attrName>
                                        </p:attrNameLst>
                                      </p:cBhvr>
                                      <p:to>
                                        <p:strVal val="visible"/>
                                      </p:to>
                                    </p:set>
                                    <p:animEffect transition="in" filter="fade">
                                      <p:cBhvr>
                                        <p:cTn id="71" dur="500"/>
                                        <p:tgtEl>
                                          <p:spTgt spid="2">
                                            <p:graphicEl>
                                              <a:dgm id="{0E86FD3E-B8E1-4C86-B740-19A8B7BACC13}"/>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2">
                                            <p:graphicEl>
                                              <a:dgm id="{84A051C4-FBD8-40A1-8A58-78B001EB0A8F}"/>
                                            </p:graphicEl>
                                          </p:spTgt>
                                        </p:tgtEl>
                                        <p:attrNameLst>
                                          <p:attrName>style.visibility</p:attrName>
                                        </p:attrNameLst>
                                      </p:cBhvr>
                                      <p:to>
                                        <p:strVal val="visible"/>
                                      </p:to>
                                    </p:set>
                                    <p:animEffect transition="in" filter="fade">
                                      <p:cBhvr>
                                        <p:cTn id="76" dur="500"/>
                                        <p:tgtEl>
                                          <p:spTgt spid="2">
                                            <p:graphicEl>
                                              <a:dgm id="{84A051C4-FBD8-40A1-8A58-78B001EB0A8F}"/>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
                                            <p:graphicEl>
                                              <a:dgm id="{F23AE5DF-437C-45FE-8DA4-6AAD04349F0D}"/>
                                            </p:graphicEl>
                                          </p:spTgt>
                                        </p:tgtEl>
                                        <p:attrNameLst>
                                          <p:attrName>style.visibility</p:attrName>
                                        </p:attrNameLst>
                                      </p:cBhvr>
                                      <p:to>
                                        <p:strVal val="visible"/>
                                      </p:to>
                                    </p:set>
                                    <p:animEffect transition="in" filter="fade">
                                      <p:cBhvr>
                                        <p:cTn id="79" dur="500"/>
                                        <p:tgtEl>
                                          <p:spTgt spid="2">
                                            <p:graphicEl>
                                              <a:dgm id="{F23AE5DF-437C-45FE-8DA4-6AAD04349F0D}"/>
                                            </p:graphicEl>
                                          </p:spTgt>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2">
                                            <p:graphicEl>
                                              <a:dgm id="{1D2AD03E-9731-49FE-A8F9-037CE37D7AE5}"/>
                                            </p:graphicEl>
                                          </p:spTgt>
                                        </p:tgtEl>
                                        <p:attrNameLst>
                                          <p:attrName>style.visibility</p:attrName>
                                        </p:attrNameLst>
                                      </p:cBhvr>
                                      <p:to>
                                        <p:strVal val="visible"/>
                                      </p:to>
                                    </p:set>
                                    <p:animEffect transition="in" filter="fade">
                                      <p:cBhvr>
                                        <p:cTn id="84" dur="500"/>
                                        <p:tgtEl>
                                          <p:spTgt spid="2">
                                            <p:graphicEl>
                                              <a:dgm id="{1D2AD03E-9731-49FE-A8F9-037CE37D7AE5}"/>
                                            </p:graphic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2">
                                            <p:graphicEl>
                                              <a:dgm id="{FC5C35D5-4365-4B6F-B8E8-0EE620BB619C}"/>
                                            </p:graphicEl>
                                          </p:spTgt>
                                        </p:tgtEl>
                                        <p:attrNameLst>
                                          <p:attrName>style.visibility</p:attrName>
                                        </p:attrNameLst>
                                      </p:cBhvr>
                                      <p:to>
                                        <p:strVal val="visible"/>
                                      </p:to>
                                    </p:set>
                                    <p:animEffect transition="in" filter="fade">
                                      <p:cBhvr>
                                        <p:cTn id="87" dur="500"/>
                                        <p:tgtEl>
                                          <p:spTgt spid="2">
                                            <p:graphicEl>
                                              <a:dgm id="{FC5C35D5-4365-4B6F-B8E8-0EE620BB619C}"/>
                                            </p:graphic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
                                            <p:graphicEl>
                                              <a:dgm id="{018C0345-39F4-405A-9F38-F128C9FAA427}"/>
                                            </p:graphicEl>
                                          </p:spTgt>
                                        </p:tgtEl>
                                        <p:attrNameLst>
                                          <p:attrName>style.visibility</p:attrName>
                                        </p:attrNameLst>
                                      </p:cBhvr>
                                      <p:to>
                                        <p:strVal val="visible"/>
                                      </p:to>
                                    </p:set>
                                    <p:animEffect transition="in" filter="fade">
                                      <p:cBhvr>
                                        <p:cTn id="92" dur="500"/>
                                        <p:tgtEl>
                                          <p:spTgt spid="2">
                                            <p:graphicEl>
                                              <a:dgm id="{018C0345-39F4-405A-9F38-F128C9FAA427}"/>
                                            </p:graphicEl>
                                          </p:spTgt>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2">
                                            <p:graphicEl>
                                              <a:dgm id="{0948C36A-DD2B-49FF-8AE4-567A9602D1B8}"/>
                                            </p:graphicEl>
                                          </p:spTgt>
                                        </p:tgtEl>
                                        <p:attrNameLst>
                                          <p:attrName>style.visibility</p:attrName>
                                        </p:attrNameLst>
                                      </p:cBhvr>
                                      <p:to>
                                        <p:strVal val="visible"/>
                                      </p:to>
                                    </p:set>
                                    <p:animEffect transition="in" filter="fade">
                                      <p:cBhvr>
                                        <p:cTn id="95" dur="500"/>
                                        <p:tgtEl>
                                          <p:spTgt spid="2">
                                            <p:graphicEl>
                                              <a:dgm id="{0948C36A-DD2B-49FF-8AE4-567A9602D1B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47981" y="164268"/>
            <a:ext cx="10638264" cy="584775"/>
          </a:xfrm>
          <a:prstGeom prst="rect">
            <a:avLst/>
          </a:prstGeom>
          <a:solidFill>
            <a:schemeClr val="accent2"/>
          </a:solidFill>
          <a:ln>
            <a:noFill/>
          </a:ln>
        </p:spPr>
        <p:txBody>
          <a:bodyPr wrap="square" rtlCol="0">
            <a:spAutoFit/>
          </a:bodyPr>
          <a:lstStyle/>
          <a:p>
            <a:pPr algn="ctr"/>
            <a:r>
              <a:rPr lang="en-GB" sz="3200" b="1" dirty="0">
                <a:solidFill>
                  <a:schemeClr val="bg1"/>
                </a:solidFill>
              </a:rPr>
              <a:t>Methods of Investigation</a:t>
            </a:r>
          </a:p>
        </p:txBody>
      </p:sp>
      <p:pic>
        <p:nvPicPr>
          <p:cNvPr id="6" name="Picture 5"/>
          <p:cNvPicPr>
            <a:picLocks noChangeAspect="1"/>
          </p:cNvPicPr>
          <p:nvPr/>
        </p:nvPicPr>
        <p:blipFill>
          <a:blip r:embed="rId3"/>
          <a:stretch>
            <a:fillRect/>
          </a:stretch>
        </p:blipFill>
        <p:spPr>
          <a:xfrm>
            <a:off x="9043690" y="2997013"/>
            <a:ext cx="2857836" cy="1965237"/>
          </a:xfrm>
          <a:prstGeom prst="rect">
            <a:avLst/>
          </a:prstGeom>
          <a:ln>
            <a:solidFill>
              <a:schemeClr val="tx1"/>
            </a:solidFill>
          </a:ln>
        </p:spPr>
      </p:pic>
      <p:sp>
        <p:nvSpPr>
          <p:cNvPr id="7" name="Down Arrow Callout 6"/>
          <p:cNvSpPr/>
          <p:nvPr/>
        </p:nvSpPr>
        <p:spPr>
          <a:xfrm>
            <a:off x="2860479" y="820722"/>
            <a:ext cx="6471041" cy="1348010"/>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a:t>
            </a:r>
            <a:r>
              <a:rPr lang="en-GB" sz="2400" b="1" i="1" dirty="0">
                <a:solidFill>
                  <a:schemeClr val="tx1"/>
                </a:solidFill>
              </a:rPr>
              <a:t>two methods </a:t>
            </a:r>
            <a:r>
              <a:rPr lang="en-GB" sz="2400" dirty="0">
                <a:solidFill>
                  <a:schemeClr val="tx1"/>
                </a:solidFill>
              </a:rPr>
              <a:t>of criminal investigation</a:t>
            </a:r>
          </a:p>
        </p:txBody>
      </p:sp>
      <p:graphicFrame>
        <p:nvGraphicFramePr>
          <p:cNvPr id="8" name="Diagram 7"/>
          <p:cNvGraphicFramePr/>
          <p:nvPr/>
        </p:nvGraphicFramePr>
        <p:xfrm>
          <a:off x="971395" y="2227621"/>
          <a:ext cx="7748859" cy="3504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35013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A1DF1F63-2763-4135-A1DA-ECB7B98BD17C}"/>
                                            </p:graphicEl>
                                          </p:spTgt>
                                        </p:tgtEl>
                                        <p:attrNameLst>
                                          <p:attrName>style.visibility</p:attrName>
                                        </p:attrNameLst>
                                      </p:cBhvr>
                                      <p:to>
                                        <p:strVal val="visible"/>
                                      </p:to>
                                    </p:set>
                                    <p:animEffect transition="in" filter="fade">
                                      <p:cBhvr>
                                        <p:cTn id="12" dur="500"/>
                                        <p:tgtEl>
                                          <p:spTgt spid="8">
                                            <p:graphicEl>
                                              <a:dgm id="{A1DF1F63-2763-4135-A1DA-ECB7B98BD17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7E8336F9-CC29-4DC2-9527-D2D0F4A0AB5F}"/>
                                            </p:graphicEl>
                                          </p:spTgt>
                                        </p:tgtEl>
                                        <p:attrNameLst>
                                          <p:attrName>style.visibility</p:attrName>
                                        </p:attrNameLst>
                                      </p:cBhvr>
                                      <p:to>
                                        <p:strVal val="visible"/>
                                      </p:to>
                                    </p:set>
                                    <p:animEffect transition="in" filter="fade">
                                      <p:cBhvr>
                                        <p:cTn id="17" dur="500"/>
                                        <p:tgtEl>
                                          <p:spTgt spid="8">
                                            <p:graphicEl>
                                              <a:dgm id="{7E8336F9-CC29-4DC2-9527-D2D0F4A0AB5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AEFFE743-B824-4830-A4C5-EA90239FB717}"/>
                                            </p:graphicEl>
                                          </p:spTgt>
                                        </p:tgtEl>
                                        <p:attrNameLst>
                                          <p:attrName>style.visibility</p:attrName>
                                        </p:attrNameLst>
                                      </p:cBhvr>
                                      <p:to>
                                        <p:strVal val="visible"/>
                                      </p:to>
                                    </p:set>
                                    <p:animEffect transition="in" filter="fade">
                                      <p:cBhvr>
                                        <p:cTn id="22" dur="500"/>
                                        <p:tgtEl>
                                          <p:spTgt spid="8">
                                            <p:graphicEl>
                                              <a:dgm id="{AEFFE743-B824-4830-A4C5-EA90239FB717}"/>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graphicEl>
                                              <a:dgm id="{DA0AF2C6-6BB1-4772-88CE-8D1B7A36BDBB}"/>
                                            </p:graphicEl>
                                          </p:spTgt>
                                        </p:tgtEl>
                                        <p:attrNameLst>
                                          <p:attrName>style.visibility</p:attrName>
                                        </p:attrNameLst>
                                      </p:cBhvr>
                                      <p:to>
                                        <p:strVal val="visible"/>
                                      </p:to>
                                    </p:set>
                                    <p:animEffect transition="in" filter="fade">
                                      <p:cBhvr>
                                        <p:cTn id="25" dur="500"/>
                                        <p:tgtEl>
                                          <p:spTgt spid="8">
                                            <p:graphicEl>
                                              <a:dgm id="{DA0AF2C6-6BB1-4772-88CE-8D1B7A36BDB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graphicEl>
                                              <a:dgm id="{BE16E3B2-35B5-40DF-8750-054BD60AEB43}"/>
                                            </p:graphicEl>
                                          </p:spTgt>
                                        </p:tgtEl>
                                        <p:attrNameLst>
                                          <p:attrName>style.visibility</p:attrName>
                                        </p:attrNameLst>
                                      </p:cBhvr>
                                      <p:to>
                                        <p:strVal val="visible"/>
                                      </p:to>
                                    </p:set>
                                    <p:animEffect transition="in" filter="fade">
                                      <p:cBhvr>
                                        <p:cTn id="30" dur="500"/>
                                        <p:tgtEl>
                                          <p:spTgt spid="8">
                                            <p:graphicEl>
                                              <a:dgm id="{BE16E3B2-35B5-40DF-8750-054BD60AEB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Graphic spid="8"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5CDB2-5F81-B977-53BB-666F6A13286E}"/>
              </a:ext>
            </a:extLst>
          </p:cNvPr>
          <p:cNvSpPr>
            <a:spLocks noGrp="1"/>
          </p:cNvSpPr>
          <p:nvPr>
            <p:ph type="title"/>
          </p:nvPr>
        </p:nvSpPr>
        <p:spPr>
          <a:xfrm>
            <a:off x="589560" y="856180"/>
            <a:ext cx="4560584" cy="1128068"/>
          </a:xfrm>
        </p:spPr>
        <p:txBody>
          <a:bodyPr anchor="ctr">
            <a:normAutofit/>
          </a:bodyPr>
          <a:lstStyle/>
          <a:p>
            <a:r>
              <a:rPr lang="en-US" sz="1900" b="1" dirty="0">
                <a:latin typeface="+mn-lt"/>
              </a:rPr>
              <a:t>The Code of Practice to the Criminal Procedure and Investigations Act 1996 (CPIA)defines a </a:t>
            </a:r>
            <a:r>
              <a:rPr lang="en-US" sz="1900" b="1" u="sng" dirty="0">
                <a:latin typeface="+mn-lt"/>
              </a:rPr>
              <a:t>criminal investigator </a:t>
            </a:r>
            <a:r>
              <a:rPr lang="en-US" sz="1900" b="1" dirty="0">
                <a:latin typeface="+mn-lt"/>
              </a:rPr>
              <a:t>as:</a:t>
            </a:r>
          </a:p>
        </p:txBody>
      </p:sp>
      <p:sp>
        <p:nvSpPr>
          <p:cNvPr id="3" name="Content Placeholder 2">
            <a:extLst>
              <a:ext uri="{FF2B5EF4-FFF2-40B4-BE49-F238E27FC236}">
                <a16:creationId xmlns:a16="http://schemas.microsoft.com/office/drawing/2014/main" id="{DA13AB6B-4D7D-F7BC-3BF4-69F4B7D9DE20}"/>
              </a:ext>
            </a:extLst>
          </p:cNvPr>
          <p:cNvSpPr>
            <a:spLocks noGrp="1"/>
          </p:cNvSpPr>
          <p:nvPr>
            <p:ph idx="1"/>
          </p:nvPr>
        </p:nvSpPr>
        <p:spPr>
          <a:xfrm>
            <a:off x="590719" y="2330505"/>
            <a:ext cx="4559425" cy="3979585"/>
          </a:xfrm>
        </p:spPr>
        <p:txBody>
          <a:bodyPr anchor="ctr">
            <a:normAutofit/>
          </a:bodyPr>
          <a:lstStyle/>
          <a:p>
            <a:pPr marL="0" indent="0">
              <a:buNone/>
            </a:pPr>
            <a:r>
              <a:rPr lang="en-GB" sz="2000" b="0" i="0" dirty="0">
                <a:effectLst/>
              </a:rPr>
              <a:t>‘...any police officer involved in the conduct of a criminal investigation. All investigators have a responsibility for carrying out the duties imposed on them under this code including, in particular recording information and retaining records of information and material.’</a:t>
            </a:r>
            <a:endParaRPr lang="en-US" sz="2000" dirty="0"/>
          </a:p>
        </p:txBody>
      </p:sp>
      <p:pic>
        <p:nvPicPr>
          <p:cNvPr id="7170" name="Picture 2" descr="A guide to 'Released Under Investigation' time limits in the UK">
            <a:extLst>
              <a:ext uri="{FF2B5EF4-FFF2-40B4-BE49-F238E27FC236}">
                <a16:creationId xmlns:a16="http://schemas.microsoft.com/office/drawing/2014/main" id="{2F8CF15F-AF84-6DFB-605A-6D51FFAED9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74" r="2707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545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52964F50-F89F-E04D-B4D4-E1F413DF3AF7}"/>
              </a:ext>
            </a:extLst>
          </p:cNvPr>
          <p:cNvSpPr txBox="1"/>
          <p:nvPr/>
        </p:nvSpPr>
        <p:spPr>
          <a:xfrm>
            <a:off x="202683" y="195872"/>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dirty="0">
                <a:solidFill>
                  <a:schemeClr val="accent1">
                    <a:lumMod val="75000"/>
                  </a:schemeClr>
                </a:solidFill>
                <a:effectLst/>
                <a:latin typeface="+mj-lt"/>
                <a:ea typeface="+mj-ea"/>
                <a:cs typeface="+mj-cs"/>
              </a:rPr>
              <a:t>What does the term ‘investigative mind-set’ mean to you? </a:t>
            </a:r>
            <a:endParaRPr lang="en-US" sz="3200" kern="1200" dirty="0">
              <a:solidFill>
                <a:schemeClr val="accent1">
                  <a:lumMod val="75000"/>
                </a:schemeClr>
              </a:solidFill>
              <a:latin typeface="+mj-lt"/>
              <a:ea typeface="+mj-ea"/>
              <a:cs typeface="+mj-cs"/>
            </a:endParaRPr>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202683" y="1359640"/>
            <a:ext cx="6846458" cy="4461057"/>
          </a:xfrm>
          <a:prstGeom prst="rect">
            <a:avLst/>
          </a:prstGeom>
        </p:spPr>
      </p:pic>
      <p:sp>
        <p:nvSpPr>
          <p:cNvPr id="9" name="TextBox 8">
            <a:extLst>
              <a:ext uri="{FF2B5EF4-FFF2-40B4-BE49-F238E27FC236}">
                <a16:creationId xmlns:a16="http://schemas.microsoft.com/office/drawing/2014/main" id="{66D469B5-3138-D54E-B6BB-57E25182C8F6}"/>
              </a:ext>
            </a:extLst>
          </p:cNvPr>
          <p:cNvSpPr txBox="1"/>
          <p:nvPr/>
        </p:nvSpPr>
        <p:spPr>
          <a:xfrm>
            <a:off x="7473984" y="1211397"/>
            <a:ext cx="4333163" cy="5078313"/>
          </a:xfrm>
          <a:prstGeom prst="rect">
            <a:avLst/>
          </a:prstGeom>
          <a:noFill/>
        </p:spPr>
        <p:txBody>
          <a:bodyPr wrap="square">
            <a:spAutoFit/>
          </a:bodyPr>
          <a:lstStyle/>
          <a:p>
            <a:r>
              <a:rPr lang="en-GB" sz="1800" kern="1200" dirty="0">
                <a:solidFill>
                  <a:schemeClr val="tx1"/>
                </a:solidFill>
                <a:effectLst/>
                <a:latin typeface="+mn-lt"/>
                <a:ea typeface="+mn-ea"/>
                <a:cs typeface="+mn-cs"/>
              </a:rPr>
              <a:t>An investigative mind-set will bring some order to the way in which investigators examine material and make decisions. </a:t>
            </a:r>
          </a:p>
          <a:p>
            <a:endParaRPr lang="en-GB" dirty="0">
              <a:effectLst/>
            </a:endParaRPr>
          </a:p>
          <a:p>
            <a:r>
              <a:rPr lang="en-GB" sz="18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p>
          <a:p>
            <a:endParaRPr lang="en-GB" dirty="0">
              <a:effectLst/>
            </a:endParaRPr>
          </a:p>
          <a:p>
            <a:r>
              <a:rPr lang="en-GB" sz="1800" kern="1200" dirty="0">
                <a:solidFill>
                  <a:schemeClr val="tx1"/>
                </a:solidFill>
                <a:effectLst/>
                <a:latin typeface="+mn-lt"/>
                <a:ea typeface="+mn-ea"/>
                <a:cs typeface="+mn-cs"/>
              </a:rPr>
              <a:t>It is a state of mind or attitude which investigators adopt and which can be developed over time through continued use.</a:t>
            </a:r>
          </a:p>
          <a:p>
            <a:r>
              <a:rPr lang="en-GB" sz="1800" kern="1200" dirty="0">
                <a:solidFill>
                  <a:schemeClr val="tx1"/>
                </a:solidFill>
                <a:effectLst/>
                <a:latin typeface="+mn-lt"/>
                <a:ea typeface="+mn-ea"/>
                <a:cs typeface="+mn-cs"/>
              </a:rPr>
              <a:t>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mn-lt"/>
                <a:ea typeface="+mn-ea"/>
                <a:cs typeface="+mn-cs"/>
              </a:rPr>
              <a:t>This will enable investigators to develop a disciplined approach which ensures that the decisions they make are appropriate to the case, are reasonable and can be explained to others           (College of Policing, 2020)  </a:t>
            </a:r>
            <a:endParaRPr lang="en-GB" dirty="0">
              <a:effectLst/>
            </a:endParaRPr>
          </a:p>
        </p:txBody>
      </p:sp>
    </p:spTree>
    <p:extLst>
      <p:ext uri="{BB962C8B-B14F-4D97-AF65-F5344CB8AC3E}">
        <p14:creationId xmlns:p14="http://schemas.microsoft.com/office/powerpoint/2010/main" val="26453640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47132B88-8625-3D40-9830-8E0DB6CC612E}"/>
              </a:ext>
            </a:extLst>
          </p:cNvPr>
          <p:cNvSpPr/>
          <p:nvPr/>
        </p:nvSpPr>
        <p:spPr>
          <a:xfrm>
            <a:off x="128337" y="206712"/>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01BA-7D0D-5049-B249-D26C1B25CBFC}"/>
              </a:ext>
            </a:extLst>
          </p:cNvPr>
          <p:cNvSpPr>
            <a:spLocks noGrp="1"/>
          </p:cNvSpPr>
          <p:nvPr>
            <p:ph type="title"/>
          </p:nvPr>
        </p:nvSpPr>
        <p:spPr>
          <a:xfrm>
            <a:off x="318590" y="276732"/>
            <a:ext cx="9810604" cy="1216024"/>
          </a:xfrm>
        </p:spPr>
        <p:txBody>
          <a:bodyPr>
            <a:normAutofit/>
          </a:bodyPr>
          <a:lstStyle/>
          <a:p>
            <a:r>
              <a:rPr lang="en-GB" dirty="0">
                <a:solidFill>
                  <a:schemeClr val="bg1"/>
                </a:solidFill>
              </a:rPr>
              <a:t>Investigative Mindset</a:t>
            </a:r>
          </a:p>
        </p:txBody>
      </p:sp>
      <p:sp>
        <p:nvSpPr>
          <p:cNvPr id="3" name="Content Placeholder 2">
            <a:extLst>
              <a:ext uri="{FF2B5EF4-FFF2-40B4-BE49-F238E27FC236}">
                <a16:creationId xmlns:a16="http://schemas.microsoft.com/office/drawing/2014/main" id="{52AB95A6-8AB9-1744-BD68-E4C5A00CCBA9}"/>
              </a:ext>
            </a:extLst>
          </p:cNvPr>
          <p:cNvSpPr>
            <a:spLocks noGrp="1"/>
          </p:cNvSpPr>
          <p:nvPr>
            <p:ph idx="1"/>
          </p:nvPr>
        </p:nvSpPr>
        <p:spPr>
          <a:xfrm>
            <a:off x="318590" y="2060893"/>
            <a:ext cx="4788505" cy="3846012"/>
          </a:xfrm>
        </p:spPr>
        <p:txBody>
          <a:bodyPr>
            <a:normAutofit/>
          </a:bodyPr>
          <a:lstStyle/>
          <a:p>
            <a:pPr marL="0" indent="0">
              <a:buNone/>
            </a:pPr>
            <a:r>
              <a:rPr lang="en-GB" u="sng" dirty="0"/>
              <a:t>Five Principles:</a:t>
            </a:r>
          </a:p>
          <a:p>
            <a:r>
              <a:rPr lang="en-GB" dirty="0"/>
              <a:t>Understanding the source of the material</a:t>
            </a:r>
          </a:p>
          <a:p>
            <a:r>
              <a:rPr lang="en-GB" dirty="0"/>
              <a:t>Planning and Preparation</a:t>
            </a:r>
          </a:p>
          <a:p>
            <a:r>
              <a:rPr lang="en-GB" dirty="0"/>
              <a:t>Examination</a:t>
            </a:r>
          </a:p>
          <a:p>
            <a:r>
              <a:rPr lang="en-GB" dirty="0"/>
              <a:t>Recording and collation </a:t>
            </a:r>
          </a:p>
          <a:p>
            <a:r>
              <a:rPr lang="en-GB" dirty="0"/>
              <a:t>Evaluation</a:t>
            </a:r>
          </a:p>
        </p:txBody>
      </p:sp>
      <p:pic>
        <p:nvPicPr>
          <p:cNvPr id="16" name="Graphic 15" descr="Magnifying glass">
            <a:extLst>
              <a:ext uri="{FF2B5EF4-FFF2-40B4-BE49-F238E27FC236}">
                <a16:creationId xmlns:a16="http://schemas.microsoft.com/office/drawing/2014/main" id="{375C419D-E332-4578-BA72-E9E74A9004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45989" y="214686"/>
            <a:ext cx="3846011" cy="3846011"/>
          </a:xfrm>
          <a:prstGeom prst="rect">
            <a:avLst/>
          </a:prstGeom>
        </p:spPr>
      </p:pic>
      <p:sp>
        <p:nvSpPr>
          <p:cNvPr id="4" name="TextBox 3">
            <a:extLst>
              <a:ext uri="{FF2B5EF4-FFF2-40B4-BE49-F238E27FC236}">
                <a16:creationId xmlns:a16="http://schemas.microsoft.com/office/drawing/2014/main" id="{CED6A950-B302-E944-9172-7913595F2FE5}"/>
              </a:ext>
            </a:extLst>
          </p:cNvPr>
          <p:cNvSpPr txBox="1"/>
          <p:nvPr/>
        </p:nvSpPr>
        <p:spPr>
          <a:xfrm>
            <a:off x="9144000" y="1353007"/>
            <a:ext cx="1436914" cy="707886"/>
          </a:xfrm>
          <a:prstGeom prst="rect">
            <a:avLst/>
          </a:prstGeom>
          <a:noFill/>
        </p:spPr>
        <p:txBody>
          <a:bodyPr wrap="square" rtlCol="0">
            <a:spAutoFit/>
          </a:bodyPr>
          <a:lstStyle/>
          <a:p>
            <a:pPr algn="ctr"/>
            <a:r>
              <a:rPr lang="en-US" sz="2000" dirty="0"/>
              <a:t>A B C</a:t>
            </a:r>
            <a:br>
              <a:rPr lang="en-US" sz="2000" dirty="0"/>
            </a:br>
            <a:r>
              <a:rPr lang="en-US" sz="2000" dirty="0"/>
              <a:t>APPROACH</a:t>
            </a:r>
          </a:p>
        </p:txBody>
      </p:sp>
      <p:pic>
        <p:nvPicPr>
          <p:cNvPr id="3074" name="Picture 2" descr="The Investigative Mindset - Keeping an Open Mind and Avoiding Cognitive  Bias.">
            <a:extLst>
              <a:ext uri="{FF2B5EF4-FFF2-40B4-BE49-F238E27FC236}">
                <a16:creationId xmlns:a16="http://schemas.microsoft.com/office/drawing/2014/main" id="{25B72D92-5AC8-4E45-AFE3-583311BDE8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6257" y="3749358"/>
            <a:ext cx="3886200" cy="2095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F3C97E-5611-59F2-CAB7-AD324771331C}"/>
              </a:ext>
            </a:extLst>
          </p:cNvPr>
          <p:cNvSpPr txBox="1"/>
          <p:nvPr/>
        </p:nvSpPr>
        <p:spPr>
          <a:xfrm>
            <a:off x="5976257" y="6211936"/>
            <a:ext cx="7358437" cy="369332"/>
          </a:xfrm>
          <a:prstGeom prst="rect">
            <a:avLst/>
          </a:prstGeom>
          <a:noFill/>
        </p:spPr>
        <p:txBody>
          <a:bodyPr wrap="square" rtlCol="0">
            <a:spAutoFit/>
          </a:bodyPr>
          <a:lstStyle/>
          <a:p>
            <a:r>
              <a:rPr lang="en-US" dirty="0"/>
              <a:t>We will look at this in more detail  over the next few weeks…</a:t>
            </a:r>
          </a:p>
        </p:txBody>
      </p:sp>
    </p:spTree>
    <p:extLst>
      <p:ext uri="{BB962C8B-B14F-4D97-AF65-F5344CB8AC3E}">
        <p14:creationId xmlns:p14="http://schemas.microsoft.com/office/powerpoint/2010/main" val="31568176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95081" y="388919"/>
            <a:ext cx="8653682" cy="5942510"/>
          </a:xfrm>
          <a:prstGeom prst="rect">
            <a:avLst/>
          </a:prstGeom>
        </p:spPr>
      </p:pic>
    </p:spTree>
    <p:extLst>
      <p:ext uri="{BB962C8B-B14F-4D97-AF65-F5344CB8AC3E}">
        <p14:creationId xmlns:p14="http://schemas.microsoft.com/office/powerpoint/2010/main" val="8194461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329305"/>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pic>
        <p:nvPicPr>
          <p:cNvPr id="5122" name="Picture 2" descr="Reading Glyph Colour Vector Icon Stock Vector - Illustration of page,  education: 152961554">
            <a:hlinkClick r:id="rId2"/>
            <a:extLst>
              <a:ext uri="{FF2B5EF4-FFF2-40B4-BE49-F238E27FC236}">
                <a16:creationId xmlns:a16="http://schemas.microsoft.com/office/drawing/2014/main" id="{2A5622E5-A489-0149-877F-6DFF4D3A2F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8418" y="2491971"/>
            <a:ext cx="2442804" cy="24428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782ED29-2ADB-9543-A6ED-BE7429A393EB}"/>
              </a:ext>
            </a:extLst>
          </p:cNvPr>
          <p:cNvSpPr txBox="1"/>
          <p:nvPr/>
        </p:nvSpPr>
        <p:spPr>
          <a:xfrm>
            <a:off x="8216152" y="1707971"/>
            <a:ext cx="2895600" cy="646331"/>
          </a:xfrm>
          <a:prstGeom prst="rect">
            <a:avLst/>
          </a:prstGeom>
          <a:noFill/>
        </p:spPr>
        <p:txBody>
          <a:bodyPr wrap="square" rtlCol="0">
            <a:spAutoFit/>
          </a:bodyPr>
          <a:lstStyle/>
          <a:p>
            <a:r>
              <a:rPr lang="en-GB" dirty="0"/>
              <a:t>Further reading on PACE codes of Practice click </a:t>
            </a:r>
            <a:r>
              <a:rPr lang="en-GB" dirty="0">
                <a:hlinkClick r:id="rId2"/>
              </a:rPr>
              <a:t>here</a:t>
            </a:r>
            <a:endParaRPr lang="en-GB" dirty="0"/>
          </a:p>
        </p:txBody>
      </p:sp>
    </p:spTree>
    <p:extLst>
      <p:ext uri="{BB962C8B-B14F-4D97-AF65-F5344CB8AC3E}">
        <p14:creationId xmlns:p14="http://schemas.microsoft.com/office/powerpoint/2010/main" val="6373644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2"/>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National decision model | College of Policing">
            <a:extLst>
              <a:ext uri="{FF2B5EF4-FFF2-40B4-BE49-F238E27FC236}">
                <a16:creationId xmlns:a16="http://schemas.microsoft.com/office/drawing/2014/main" id="{58571D4F-E59A-273B-44F8-236D1C3C0685}"/>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24962" r="-1" b="23108"/>
          <a:stretch/>
        </p:blipFill>
        <p:spPr bwMode="auto">
          <a:xfrm>
            <a:off x="4547937" y="-5"/>
            <a:ext cx="7644062" cy="3681406"/>
          </a:xfrm>
          <a:prstGeom prst="rect">
            <a:avLst/>
          </a:prstGeom>
          <a:solidFill>
            <a:schemeClr val="bg1"/>
          </a:solidFill>
        </p:spPr>
      </p:pic>
      <p:pic>
        <p:nvPicPr>
          <p:cNvPr id="1026" name="Picture 2" descr="Force contact &amp; control | Gwent Police">
            <a:extLst>
              <a:ext uri="{FF2B5EF4-FFF2-40B4-BE49-F238E27FC236}">
                <a16:creationId xmlns:a16="http://schemas.microsoft.com/office/drawing/2014/main" id="{391005C1-D72B-04E0-D3BE-36CE11C924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365" r="-1" b="16978"/>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E04D60B-150B-9837-284B-B8E1EA99B9D4}"/>
              </a:ext>
            </a:extLst>
          </p:cNvPr>
          <p:cNvSpPr>
            <a:spLocks noGrp="1"/>
          </p:cNvSpPr>
          <p:nvPr>
            <p:ph type="title"/>
          </p:nvPr>
        </p:nvSpPr>
        <p:spPr>
          <a:xfrm>
            <a:off x="280737" y="1829812"/>
            <a:ext cx="5395912" cy="2387600"/>
          </a:xfrm>
        </p:spPr>
        <p:txBody>
          <a:bodyPr vert="horz" lIns="91440" tIns="45720" rIns="91440" bIns="45720" rtlCol="0" anchor="b">
            <a:normAutofit/>
          </a:bodyPr>
          <a:lstStyle/>
          <a:p>
            <a:r>
              <a:rPr lang="en-US" sz="5000" kern="1200" dirty="0">
                <a:solidFill>
                  <a:schemeClr val="tx1">
                    <a:lumMod val="50000"/>
                    <a:lumOff val="50000"/>
                  </a:schemeClr>
                </a:solidFill>
                <a:latin typeface="+mj-lt"/>
                <a:ea typeface="+mj-ea"/>
                <a:cs typeface="+mj-cs"/>
              </a:rPr>
              <a:t>What happens when you dial 999/101? </a:t>
            </a:r>
          </a:p>
        </p:txBody>
      </p:sp>
    </p:spTree>
    <p:extLst>
      <p:ext uri="{BB962C8B-B14F-4D97-AF65-F5344CB8AC3E}">
        <p14:creationId xmlns:p14="http://schemas.microsoft.com/office/powerpoint/2010/main" val="412955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F0E8-15FD-8146-FBB2-C5BDF3BFE952}"/>
              </a:ext>
            </a:extLst>
          </p:cNvPr>
          <p:cNvSpPr>
            <a:spLocks noGrp="1"/>
          </p:cNvSpPr>
          <p:nvPr>
            <p:ph type="title"/>
          </p:nvPr>
        </p:nvSpPr>
        <p:spPr>
          <a:xfrm>
            <a:off x="333669" y="-1712554"/>
            <a:ext cx="3808268" cy="5504688"/>
          </a:xfrm>
        </p:spPr>
        <p:txBody>
          <a:bodyPr>
            <a:normAutofit/>
          </a:bodyPr>
          <a:lstStyle/>
          <a:p>
            <a:r>
              <a:rPr lang="en-US" sz="8000" b="1" dirty="0">
                <a:solidFill>
                  <a:schemeClr val="accent1">
                    <a:lumMod val="75000"/>
                  </a:schemeClr>
                </a:solidFill>
              </a:rPr>
              <a:t>THRIVE</a:t>
            </a:r>
            <a:r>
              <a:rPr lang="en-US" sz="6000" dirty="0">
                <a:solidFill>
                  <a:srgbClr val="FF0000"/>
                </a:solidFill>
              </a:rPr>
              <a:t> </a:t>
            </a:r>
          </a:p>
        </p:txBody>
      </p:sp>
      <p:graphicFrame>
        <p:nvGraphicFramePr>
          <p:cNvPr id="5" name="Content Placeholder 2">
            <a:extLst>
              <a:ext uri="{FF2B5EF4-FFF2-40B4-BE49-F238E27FC236}">
                <a16:creationId xmlns:a16="http://schemas.microsoft.com/office/drawing/2014/main" id="{D7A2CE15-75FD-9E60-9CD7-3F3B6D44712F}"/>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B237CB07-C8FB-8CEA-48E8-DD3D9890C369}"/>
              </a:ext>
            </a:extLst>
          </p:cNvPr>
          <p:cNvSpPr txBox="1"/>
          <p:nvPr/>
        </p:nvSpPr>
        <p:spPr>
          <a:xfrm>
            <a:off x="483681" y="1806975"/>
            <a:ext cx="4045017" cy="3970318"/>
          </a:xfrm>
          <a:prstGeom prst="rect">
            <a:avLst/>
          </a:prstGeom>
          <a:noFill/>
        </p:spPr>
        <p:txBody>
          <a:bodyPr wrap="square">
            <a:spAutoFit/>
          </a:bodyPr>
          <a:lstStyle/>
          <a:p>
            <a:pPr marL="285750" indent="-285750">
              <a:buFont typeface="Arial" panose="020B0604020202020204" pitchFamily="34" charset="0"/>
              <a:buChar char="•"/>
            </a:pPr>
            <a:r>
              <a:rPr lang="en-GB" dirty="0"/>
              <a:t>All Police Officers and Staff who deal with calls for service, reports or the management of investigations from the public.</a:t>
            </a:r>
          </a:p>
          <a:p>
            <a:endParaRPr lang="en-GB" dirty="0"/>
          </a:p>
          <a:p>
            <a:pPr marL="285750" indent="-285750">
              <a:buFont typeface="Arial" panose="020B0604020202020204" pitchFamily="34" charset="0"/>
              <a:buChar char="•"/>
            </a:pPr>
            <a:r>
              <a:rPr lang="en-GB" dirty="0"/>
              <a:t>THRIVE is designed to jointly assess risk and decision making in a consistent way using the National Decision Model. </a:t>
            </a:r>
            <a:br>
              <a:rPr lang="en-GB" dirty="0"/>
            </a:br>
            <a:endParaRPr lang="en-GB" dirty="0"/>
          </a:p>
          <a:p>
            <a:pPr marL="285750" indent="-285750">
              <a:buFont typeface="Arial" panose="020B0604020202020204" pitchFamily="34" charset="0"/>
              <a:buChar char="•"/>
            </a:pPr>
            <a:r>
              <a:rPr lang="en-GB" dirty="0"/>
              <a:t>THRIVE aligns to the Code of Ethics and National Decision-Making model and helps police respond at pace. THRIVE </a:t>
            </a:r>
            <a:r>
              <a:rPr lang="en-GB"/>
              <a:t>has the </a:t>
            </a:r>
            <a:r>
              <a:rPr lang="en-GB" dirty="0"/>
              <a:t>values at its heart. </a:t>
            </a:r>
            <a:endParaRPr lang="en-US" dirty="0"/>
          </a:p>
        </p:txBody>
      </p:sp>
    </p:spTree>
    <p:extLst>
      <p:ext uri="{BB962C8B-B14F-4D97-AF65-F5344CB8AC3E}">
        <p14:creationId xmlns:p14="http://schemas.microsoft.com/office/powerpoint/2010/main" val="40175448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able&#10;&#10;Description automatically generated with medium confidence">
            <a:extLst>
              <a:ext uri="{FF2B5EF4-FFF2-40B4-BE49-F238E27FC236}">
                <a16:creationId xmlns:a16="http://schemas.microsoft.com/office/drawing/2014/main" id="{E023D5DC-B8AD-27C6-FCD4-8D25226A8817}"/>
              </a:ext>
            </a:extLst>
          </p:cNvPr>
          <p:cNvPicPr>
            <a:picLocks noChangeAspect="1"/>
          </p:cNvPicPr>
          <p:nvPr/>
        </p:nvPicPr>
        <p:blipFill>
          <a:blip r:embed="rId2"/>
          <a:stretch>
            <a:fillRect/>
          </a:stretch>
        </p:blipFill>
        <p:spPr>
          <a:xfrm>
            <a:off x="643467" y="1316143"/>
            <a:ext cx="10905066" cy="4225714"/>
          </a:xfrm>
          <a:prstGeom prst="rect">
            <a:avLst/>
          </a:prstGeom>
        </p:spPr>
      </p:pic>
    </p:spTree>
    <p:extLst>
      <p:ext uri="{BB962C8B-B14F-4D97-AF65-F5344CB8AC3E}">
        <p14:creationId xmlns:p14="http://schemas.microsoft.com/office/powerpoint/2010/main" val="7707139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29768" y="411480"/>
            <a:ext cx="11201400" cy="11064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a:latin typeface="+mj-lt"/>
                <a:ea typeface="+mj-ea"/>
                <a:cs typeface="+mj-cs"/>
              </a:rPr>
              <a:t>‘Material’ </a:t>
            </a:r>
            <a:r>
              <a:rPr lang="en-US" sz="3600">
                <a:latin typeface="+mj-lt"/>
                <a:ea typeface="+mj-ea"/>
                <a:cs typeface="+mj-cs"/>
              </a:rPr>
              <a:t> </a:t>
            </a:r>
            <a:br>
              <a:rPr lang="en-US" sz="3600">
                <a:latin typeface="+mj-lt"/>
                <a:ea typeface="+mj-ea"/>
                <a:cs typeface="+mj-cs"/>
              </a:rPr>
            </a:br>
            <a:r>
              <a:rPr lang="en-US" sz="3600">
                <a:latin typeface="+mj-lt"/>
                <a:ea typeface="+mj-ea"/>
                <a:cs typeface="+mj-cs"/>
              </a:rPr>
              <a:t>(Criminal Procedure and Investigations Act 1996)</a:t>
            </a:r>
            <a:endParaRPr lang="en-US" sz="3600" b="1">
              <a:latin typeface="+mj-lt"/>
              <a:ea typeface="+mj-ea"/>
              <a:cs typeface="+mj-cs"/>
            </a:endParaRPr>
          </a:p>
        </p:txBody>
      </p:sp>
      <p:pic>
        <p:nvPicPr>
          <p:cNvPr id="4098" name="Picture 2" descr="Evidence Bags, Paper and Plastic Sample Pack by Crime Scene : Amazon.co.uk:  Stationery &amp; Office Supplies">
            <a:extLst>
              <a:ext uri="{FF2B5EF4-FFF2-40B4-BE49-F238E27FC236}">
                <a16:creationId xmlns:a16="http://schemas.microsoft.com/office/drawing/2014/main" id="{DDA09EF4-6F1B-7941-B459-6F92668B97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78" r="-2" b="-2"/>
          <a:stretch/>
        </p:blipFill>
        <p:spPr bwMode="auto">
          <a:xfrm>
            <a:off x="429768" y="1721922"/>
            <a:ext cx="6704891" cy="452055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txBox="1">
            <a:spLocks/>
          </p:cNvSpPr>
          <p:nvPr/>
        </p:nvSpPr>
        <p:spPr>
          <a:xfrm>
            <a:off x="7938752" y="2020824"/>
            <a:ext cx="3455097" cy="3959352"/>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fontAlgn="auto">
              <a:spcBef>
                <a:spcPts val="1200"/>
              </a:spcBef>
              <a:spcAft>
                <a:spcPts val="200"/>
              </a:spcAft>
              <a:buClr>
                <a:srgbClr val="E48312"/>
              </a:buClr>
              <a:buSzPct val="100000"/>
              <a:buNone/>
              <a:tabLst/>
              <a:defRPr/>
            </a:pPr>
            <a:r>
              <a:rPr kumimoji="0" lang="en-US" sz="1500" b="1" i="0" u="none" strike="noStrike" cap="none" spc="0" normalizeH="0" baseline="0" noProof="0" dirty="0">
                <a:ln>
                  <a:noFill/>
                </a:ln>
                <a:solidFill>
                  <a:schemeClr val="tx1"/>
                </a:solidFill>
                <a:effectLst/>
                <a:uLnTx/>
                <a:uFillTx/>
              </a:rPr>
              <a:t>Material is defined as:</a:t>
            </a:r>
            <a:br>
              <a:rPr kumimoji="0" lang="en-US" sz="1500" b="1" i="0" u="none" strike="noStrike" cap="none" spc="0" normalizeH="0" baseline="0" noProof="0" dirty="0">
                <a:ln>
                  <a:noFill/>
                </a:ln>
                <a:solidFill>
                  <a:schemeClr val="tx1"/>
                </a:solidFill>
                <a:effectLst/>
                <a:uLnTx/>
                <a:uFillTx/>
              </a:rPr>
            </a:br>
            <a:r>
              <a:rPr kumimoji="0" lang="en-US" sz="1500" b="1" i="0" u="none" strike="noStrike" cap="none" spc="0" normalizeH="0" noProof="0" dirty="0">
                <a:ln>
                  <a:noFill/>
                </a:ln>
                <a:solidFill>
                  <a:schemeClr val="tx1"/>
                </a:solidFill>
                <a:effectLst/>
                <a:uLnTx/>
                <a:uFillTx/>
              </a:rPr>
              <a:t> ‘</a:t>
            </a:r>
            <a:r>
              <a:rPr lang="en-US" sz="1500" i="1" dirty="0">
                <a:solidFill>
                  <a:schemeClr val="tx1"/>
                </a:solidFill>
              </a:rPr>
              <a:t>m</a:t>
            </a:r>
            <a:r>
              <a:rPr kumimoji="0" lang="en-US" sz="1500" i="1" u="none" strike="noStrike" cap="none" spc="0" normalizeH="0" baseline="0" noProof="0" dirty="0" err="1">
                <a:ln>
                  <a:noFill/>
                </a:ln>
                <a:solidFill>
                  <a:schemeClr val="tx1"/>
                </a:solidFill>
                <a:effectLst/>
                <a:uLnTx/>
                <a:uFillTx/>
              </a:rPr>
              <a:t>aterial</a:t>
            </a:r>
            <a:r>
              <a:rPr kumimoji="0" lang="en-US" sz="1500" i="1" u="none" strike="noStrike" cap="none" spc="0" normalizeH="0" baseline="0" noProof="0" dirty="0">
                <a:ln>
                  <a:noFill/>
                </a:ln>
                <a:solidFill>
                  <a:schemeClr val="tx1"/>
                </a:solidFill>
                <a:effectLst/>
                <a:uLnTx/>
                <a:uFillTx/>
              </a:rPr>
              <a:t> of any kind, including information and objects, which is obtained in the course of a criminal investigation, and which may be relevant to the investigation.’ </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lang="en-US" sz="1500" i="1" dirty="0">
              <a:solidFill>
                <a:schemeClr val="tx1"/>
              </a:solidFill>
            </a:endParaRPr>
          </a:p>
          <a:p>
            <a:pPr marL="0" indent="-228600">
              <a:buClr>
                <a:srgbClr val="E48312"/>
              </a:buClr>
              <a:buFont typeface="Arial" panose="020B0604020202020204" pitchFamily="34" charset="0"/>
              <a:buChar char="•"/>
              <a:defRPr/>
            </a:pPr>
            <a:r>
              <a:rPr lang="en-US" sz="1500" dirty="0">
                <a:solidFill>
                  <a:schemeClr val="tx1"/>
                </a:solidFill>
              </a:rPr>
              <a:t>R</a:t>
            </a:r>
            <a:r>
              <a:rPr kumimoji="0" lang="en-US" sz="1500" i="0" u="none" strike="noStrike" cap="none" spc="0" normalizeH="0" baseline="0" noProof="0" dirty="0" err="1">
                <a:ln>
                  <a:noFill/>
                </a:ln>
                <a:solidFill>
                  <a:schemeClr val="tx1"/>
                </a:solidFill>
                <a:effectLst/>
                <a:uLnTx/>
                <a:uFillTx/>
              </a:rPr>
              <a:t>elevant</a:t>
            </a:r>
            <a:r>
              <a:rPr kumimoji="0" lang="en-US" sz="1500" i="0" u="none" strike="noStrike" cap="none" spc="0" normalizeH="0" baseline="0" noProof="0" dirty="0">
                <a:ln>
                  <a:noFill/>
                </a:ln>
                <a:solidFill>
                  <a:schemeClr val="tx1"/>
                </a:solidFill>
                <a:effectLst/>
                <a:uLnTx/>
                <a:uFillTx/>
              </a:rPr>
              <a:t> if: </a:t>
            </a:r>
          </a:p>
          <a:p>
            <a:pPr indent="-228600">
              <a:buClr>
                <a:srgbClr val="E48312"/>
              </a:buClr>
              <a:buFont typeface="Arial" panose="020B0604020202020204" pitchFamily="34" charset="0"/>
              <a:buChar char="•"/>
              <a:defRPr/>
            </a:pPr>
            <a:r>
              <a:rPr kumimoji="0" lang="en-US" sz="1500" i="0" u="none" strike="noStrike" cap="none" spc="0" normalizeH="0" baseline="0" noProof="0" dirty="0">
                <a:ln>
                  <a:noFill/>
                </a:ln>
                <a:solidFill>
                  <a:schemeClr val="tx1"/>
                </a:solidFill>
                <a:effectLst/>
                <a:uLnTx/>
                <a:uFillTx/>
              </a:rPr>
              <a:t>appears that it has some bearing on any offence under investigation, or</a:t>
            </a:r>
          </a:p>
          <a:p>
            <a:pPr indent="-228600">
              <a:buClr>
                <a:srgbClr val="E48312"/>
              </a:buClr>
              <a:buFont typeface="Arial" panose="020B0604020202020204" pitchFamily="34" charset="0"/>
              <a:buChar char="•"/>
              <a:defRPr/>
            </a:pPr>
            <a:r>
              <a:rPr lang="en-US" sz="1500" noProof="0" dirty="0">
                <a:solidFill>
                  <a:schemeClr val="tx1"/>
                </a:solidFill>
              </a:rPr>
              <a:t>o</a:t>
            </a:r>
            <a:r>
              <a:rPr kumimoji="0" lang="en-US" sz="1500" i="0" u="none" strike="noStrike" cap="none" spc="0" normalizeH="0" baseline="0" noProof="0" dirty="0">
                <a:ln>
                  <a:noFill/>
                </a:ln>
                <a:solidFill>
                  <a:schemeClr val="tx1"/>
                </a:solidFill>
                <a:effectLst/>
                <a:uLnTx/>
                <a:uFillTx/>
              </a:rPr>
              <a:t>n the surrounding circumstances of the case, unless it is incapable of having any impact on the case.</a:t>
            </a:r>
          </a:p>
        </p:txBody>
      </p:sp>
    </p:spTree>
    <p:extLst>
      <p:ext uri="{BB962C8B-B14F-4D97-AF65-F5344CB8AC3E}">
        <p14:creationId xmlns:p14="http://schemas.microsoft.com/office/powerpoint/2010/main" val="3285940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258736" y="1348142"/>
            <a:ext cx="7543800" cy="4377519"/>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Physical evidence- documents, objects,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Forensic evidence- fingerprints, DNA,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Digital evidence- computer records, CCTV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Expert witness evidence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Intelligence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lang="en-GB" sz="2400" b="1" dirty="0">
                <a:solidFill>
                  <a:srgbClr val="000000">
                    <a:lumMod val="75000"/>
                    <a:lumOff val="25000"/>
                  </a:srgbClr>
                </a:solidFill>
                <a:latin typeface="Calibri" panose="020F0502020204030204"/>
              </a:rPr>
              <a:t>…..and many more!</a:t>
            </a:r>
          </a:p>
        </p:txBody>
      </p:sp>
      <p:sp>
        <p:nvSpPr>
          <p:cNvPr id="6" name="TextBox 5"/>
          <p:cNvSpPr txBox="1"/>
          <p:nvPr/>
        </p:nvSpPr>
        <p:spPr>
          <a:xfrm>
            <a:off x="8000106" y="5224156"/>
            <a:ext cx="2520280" cy="64633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dirty="0">
                <a:ln>
                  <a:noFill/>
                </a:ln>
                <a:solidFill>
                  <a:srgbClr val="000000"/>
                </a:solidFill>
                <a:effectLst/>
                <a:uLnTx/>
                <a:uFillTx/>
              </a:rPr>
              <a:t>All Material</a:t>
            </a:r>
          </a:p>
        </p:txBody>
      </p:sp>
      <p:sp>
        <p:nvSpPr>
          <p:cNvPr id="7" name="TextBox 6"/>
          <p:cNvSpPr txBox="1"/>
          <p:nvPr/>
        </p:nvSpPr>
        <p:spPr>
          <a:xfrm>
            <a:off x="136753" y="191006"/>
            <a:ext cx="8280920" cy="584775"/>
          </a:xfrm>
          <a:prstGeom prst="rect">
            <a:avLst/>
          </a:prstGeom>
          <a:solidFill>
            <a:schemeClr val="accent6">
              <a:lumMod val="75000"/>
            </a:schemeClr>
          </a:solidFill>
        </p:spPr>
        <p:txBody>
          <a:bodyPr wrap="square" rtlCol="0">
            <a:spAutoFit/>
          </a:bodyPr>
          <a:lstStyle/>
          <a:p>
            <a:pPr algn="ctr"/>
            <a:r>
              <a:rPr lang="en-GB" sz="3200" b="1" dirty="0">
                <a:solidFill>
                  <a:schemeClr val="bg1"/>
                </a:solidFill>
              </a:rPr>
              <a:t>Evidence in Investigations</a:t>
            </a:r>
          </a:p>
        </p:txBody>
      </p:sp>
      <p:sp>
        <p:nvSpPr>
          <p:cNvPr id="3" name="Notched Right Arrow 2">
            <a:extLst>
              <a:ext uri="{FF2B5EF4-FFF2-40B4-BE49-F238E27FC236}">
                <a16:creationId xmlns:a16="http://schemas.microsoft.com/office/drawing/2014/main" id="{DB9F8AA3-7660-AD49-A304-78A2D9472575}"/>
              </a:ext>
            </a:extLst>
          </p:cNvPr>
          <p:cNvSpPr/>
          <p:nvPr/>
        </p:nvSpPr>
        <p:spPr>
          <a:xfrm>
            <a:off x="4732405" y="5224156"/>
            <a:ext cx="2727190" cy="669472"/>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Police Evidence Bag Photograph by Paul Rapson">
            <a:extLst>
              <a:ext uri="{FF2B5EF4-FFF2-40B4-BE49-F238E27FC236}">
                <a16:creationId xmlns:a16="http://schemas.microsoft.com/office/drawing/2014/main" id="{B01B68B6-271B-1F44-8231-D1EB488A6D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0928" y="204775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9062675" y="525980"/>
            <a:ext cx="2621507" cy="2383743"/>
          </a:xfrm>
          <a:prstGeom prst="rect">
            <a:avLst/>
          </a:prstGeom>
        </p:spPr>
      </p:pic>
    </p:spTree>
    <p:extLst>
      <p:ext uri="{BB962C8B-B14F-4D97-AF65-F5344CB8AC3E}">
        <p14:creationId xmlns:p14="http://schemas.microsoft.com/office/powerpoint/2010/main" val="286392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500"/>
                                        <p:tgtEl>
                                          <p:spTgt spid="4">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64540"/>
            <a:ext cx="10515600" cy="1325563"/>
          </a:xfrm>
        </p:spPr>
        <p:txBody>
          <a:bodyPr/>
          <a:lstStyle/>
          <a:p>
            <a:r>
              <a:rPr lang="en-GB" dirty="0"/>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dirty="0">
              <a:solidFill>
                <a:prstClr val="black"/>
              </a:solidFill>
            </a:endParaRPr>
          </a:p>
          <a:p>
            <a:pPr marL="0" lvl="0" indent="0">
              <a:buNone/>
            </a:pPr>
            <a:endParaRPr lang="en-GB" sz="2400" dirty="0">
              <a:solidFill>
                <a:prstClr val="black"/>
              </a:solidFill>
              <a:latin typeface="+mj-lt"/>
              <a:cs typeface="Calibri" panose="020F0502020204030204" pitchFamily="34" charset="0"/>
            </a:endParaRPr>
          </a:p>
          <a:p>
            <a:pPr marL="0" lvl="0" indent="0" algn="ctr">
              <a:buNone/>
            </a:pPr>
            <a:endParaRPr lang="en-GB" sz="1800" dirty="0">
              <a:solidFill>
                <a:prstClr val="black"/>
              </a:solidFill>
              <a:latin typeface="+mj-lt"/>
              <a:cs typeface="Calibri" panose="020F0502020204030204" pitchFamily="34" charset="0"/>
            </a:endParaRPr>
          </a:p>
          <a:p>
            <a:pPr marL="0" lvl="0" indent="0" algn="ctr">
              <a:buNone/>
            </a:pPr>
            <a:r>
              <a:rPr lang="en-GB" sz="1800" dirty="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7810279" y="590877"/>
            <a:ext cx="3295013" cy="2038350"/>
          </a:xfrm>
          <a:prstGeom prst="rect">
            <a:avLst/>
          </a:prstGeom>
        </p:spPr>
      </p:pic>
      <p:pic>
        <p:nvPicPr>
          <p:cNvPr id="6" name="Picture 5"/>
          <p:cNvPicPr>
            <a:picLocks noChangeAspect="1"/>
          </p:cNvPicPr>
          <p:nvPr/>
        </p:nvPicPr>
        <p:blipFill>
          <a:blip r:embed="rId3"/>
          <a:stretch>
            <a:fillRect/>
          </a:stretch>
        </p:blipFill>
        <p:spPr>
          <a:xfrm>
            <a:off x="6515433" y="2089291"/>
            <a:ext cx="3374955" cy="1692648"/>
          </a:xfrm>
          <a:prstGeom prst="rect">
            <a:avLst/>
          </a:prstGeom>
        </p:spPr>
      </p:pic>
      <p:pic>
        <p:nvPicPr>
          <p:cNvPr id="7" name="Picture 6"/>
          <p:cNvPicPr>
            <a:picLocks noChangeAspect="1"/>
          </p:cNvPicPr>
          <p:nvPr/>
        </p:nvPicPr>
        <p:blipFill>
          <a:blip r:embed="rId4"/>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dirty="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The Recovery and </a:t>
            </a:r>
            <a:br>
              <a:rPr lang="en-GB" sz="1800" dirty="0">
                <a:solidFill>
                  <a:schemeClr val="bg1"/>
                </a:solidFill>
                <a:latin typeface="+mj-lt"/>
                <a:cs typeface="Calibri" panose="020F0502020204030204" pitchFamily="34" charset="0"/>
              </a:rPr>
            </a:br>
            <a:r>
              <a:rPr lang="en-GB" sz="1800" dirty="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96B3AA5-237A-4B49-9AE9-70214033A920}"/>
              </a:ext>
            </a:extLst>
          </p:cNvPr>
          <p:cNvSpPr/>
          <p:nvPr/>
        </p:nvSpPr>
        <p:spPr>
          <a:xfrm>
            <a:off x="116006" y="210189"/>
            <a:ext cx="7847462" cy="941696"/>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A29FCC0-71D3-A542-A444-09F07FC5473F}"/>
              </a:ext>
            </a:extLst>
          </p:cNvPr>
          <p:cNvSpPr>
            <a:spLocks noGrp="1"/>
          </p:cNvSpPr>
          <p:nvPr>
            <p:ph type="title"/>
          </p:nvPr>
        </p:nvSpPr>
        <p:spPr>
          <a:xfrm>
            <a:off x="251346" y="22106"/>
            <a:ext cx="10515600" cy="1325563"/>
          </a:xfrm>
        </p:spPr>
        <p:txBody>
          <a:bodyPr/>
          <a:lstStyle/>
          <a:p>
            <a:r>
              <a:rPr lang="en-GB" b="1" dirty="0"/>
              <a:t>Sources of Forensic Evidence </a:t>
            </a:r>
          </a:p>
        </p:txBody>
      </p:sp>
      <p:sp>
        <p:nvSpPr>
          <p:cNvPr id="3" name="Content Placeholder 2">
            <a:extLst>
              <a:ext uri="{FF2B5EF4-FFF2-40B4-BE49-F238E27FC236}">
                <a16:creationId xmlns:a16="http://schemas.microsoft.com/office/drawing/2014/main" id="{B3414C1E-DDD0-E546-A347-36F97126D6CC}"/>
              </a:ext>
            </a:extLst>
          </p:cNvPr>
          <p:cNvSpPr>
            <a:spLocks noGrp="1"/>
          </p:cNvSpPr>
          <p:nvPr>
            <p:ph idx="1"/>
          </p:nvPr>
        </p:nvSpPr>
        <p:spPr>
          <a:xfrm>
            <a:off x="116006" y="1609279"/>
            <a:ext cx="4906370" cy="4351338"/>
          </a:xfrm>
        </p:spPr>
        <p:txBody>
          <a:bodyPr/>
          <a:lstStyle/>
          <a:p>
            <a:pPr marL="0" indent="0">
              <a:buNone/>
            </a:pPr>
            <a:r>
              <a:rPr lang="en-GB" dirty="0"/>
              <a:t>Evidence can be collected and preserved from the following three sources</a:t>
            </a:r>
          </a:p>
          <a:p>
            <a:endParaRPr lang="en-GB" dirty="0"/>
          </a:p>
        </p:txBody>
      </p:sp>
      <p:sp>
        <p:nvSpPr>
          <p:cNvPr id="4" name="Triangle 3">
            <a:extLst>
              <a:ext uri="{FF2B5EF4-FFF2-40B4-BE49-F238E27FC236}">
                <a16:creationId xmlns:a16="http://schemas.microsoft.com/office/drawing/2014/main" id="{C98EDE3D-9F77-C042-A6BB-59F2DA50507A}"/>
              </a:ext>
            </a:extLst>
          </p:cNvPr>
          <p:cNvSpPr/>
          <p:nvPr/>
        </p:nvSpPr>
        <p:spPr>
          <a:xfrm>
            <a:off x="2988289" y="1656580"/>
            <a:ext cx="6132395" cy="4836308"/>
          </a:xfrm>
          <a:prstGeom prst="triangl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right-up Arrow 5">
            <a:extLst>
              <a:ext uri="{FF2B5EF4-FFF2-40B4-BE49-F238E27FC236}">
                <a16:creationId xmlns:a16="http://schemas.microsoft.com/office/drawing/2014/main" id="{D7A42DFC-7C01-9145-B69D-EFBDE9457FB9}"/>
              </a:ext>
            </a:extLst>
          </p:cNvPr>
          <p:cNvSpPr/>
          <p:nvPr/>
        </p:nvSpPr>
        <p:spPr>
          <a:xfrm>
            <a:off x="4552665" y="3167390"/>
            <a:ext cx="2926308" cy="2493003"/>
          </a:xfrm>
          <a:prstGeom prst="leftRightUpArrow">
            <a:avLst>
              <a:gd name="adj1" fmla="val 2358"/>
              <a:gd name="adj2" fmla="val 11731"/>
              <a:gd name="adj3" fmla="val 158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A5EBFC-5B77-024C-8FCA-0CCF6F5B515A}"/>
              </a:ext>
            </a:extLst>
          </p:cNvPr>
          <p:cNvSpPr txBox="1"/>
          <p:nvPr/>
        </p:nvSpPr>
        <p:spPr>
          <a:xfrm>
            <a:off x="7090011" y="5727365"/>
            <a:ext cx="2870576" cy="523220"/>
          </a:xfrm>
          <a:prstGeom prst="rect">
            <a:avLst/>
          </a:prstGeom>
          <a:noFill/>
        </p:spPr>
        <p:txBody>
          <a:bodyPr wrap="square" rtlCol="0">
            <a:spAutoFit/>
          </a:bodyPr>
          <a:lstStyle/>
          <a:p>
            <a:r>
              <a:rPr lang="en-GB" sz="2800" dirty="0"/>
              <a:t>Location </a:t>
            </a:r>
          </a:p>
        </p:txBody>
      </p:sp>
      <p:sp>
        <p:nvSpPr>
          <p:cNvPr id="8" name="TextBox 7">
            <a:extLst>
              <a:ext uri="{FF2B5EF4-FFF2-40B4-BE49-F238E27FC236}">
                <a16:creationId xmlns:a16="http://schemas.microsoft.com/office/drawing/2014/main" id="{BB69D96B-6C60-8E44-A9DF-F5F188178910}"/>
              </a:ext>
            </a:extLst>
          </p:cNvPr>
          <p:cNvSpPr txBox="1"/>
          <p:nvPr/>
        </p:nvSpPr>
        <p:spPr>
          <a:xfrm>
            <a:off x="5501184" y="2577198"/>
            <a:ext cx="2141561" cy="523220"/>
          </a:xfrm>
          <a:prstGeom prst="rect">
            <a:avLst/>
          </a:prstGeom>
          <a:noFill/>
        </p:spPr>
        <p:txBody>
          <a:bodyPr wrap="square" rtlCol="0">
            <a:spAutoFit/>
          </a:bodyPr>
          <a:lstStyle/>
          <a:p>
            <a:r>
              <a:rPr lang="en-GB" sz="2800" dirty="0"/>
              <a:t>People</a:t>
            </a:r>
            <a:endParaRPr lang="en-GB" dirty="0"/>
          </a:p>
        </p:txBody>
      </p:sp>
      <p:sp>
        <p:nvSpPr>
          <p:cNvPr id="9" name="TextBox 8">
            <a:extLst>
              <a:ext uri="{FF2B5EF4-FFF2-40B4-BE49-F238E27FC236}">
                <a16:creationId xmlns:a16="http://schemas.microsoft.com/office/drawing/2014/main" id="{39E6D43C-98F2-444E-8696-15F390129391}"/>
              </a:ext>
            </a:extLst>
          </p:cNvPr>
          <p:cNvSpPr txBox="1"/>
          <p:nvPr/>
        </p:nvSpPr>
        <p:spPr>
          <a:xfrm>
            <a:off x="3604145" y="5699007"/>
            <a:ext cx="1897039" cy="523220"/>
          </a:xfrm>
          <a:prstGeom prst="rect">
            <a:avLst/>
          </a:prstGeom>
          <a:noFill/>
        </p:spPr>
        <p:txBody>
          <a:bodyPr wrap="square" rtlCol="0">
            <a:spAutoFit/>
          </a:bodyPr>
          <a:lstStyle/>
          <a:p>
            <a:r>
              <a:rPr lang="en-GB" sz="2800" dirty="0"/>
              <a:t>Item</a:t>
            </a:r>
          </a:p>
        </p:txBody>
      </p:sp>
      <p:pic>
        <p:nvPicPr>
          <p:cNvPr id="17410" name="Picture 2" descr="What is forensic science? - BBC Science Focus Magazine">
            <a:extLst>
              <a:ext uri="{FF2B5EF4-FFF2-40B4-BE49-F238E27FC236}">
                <a16:creationId xmlns:a16="http://schemas.microsoft.com/office/drawing/2014/main" id="{39DA3D19-91F7-D849-A33B-86EA263993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249" y="4698234"/>
            <a:ext cx="2405206" cy="179465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Role of DNA in Forensic Science">
            <a:extLst>
              <a:ext uri="{FF2B5EF4-FFF2-40B4-BE49-F238E27FC236}">
                <a16:creationId xmlns:a16="http://schemas.microsoft.com/office/drawing/2014/main" id="{FBD455A9-9CBB-604D-B621-4B3E41A54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959" y="3774393"/>
            <a:ext cx="2401129" cy="1663004"/>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Forensic scientist taking swab from blood-stained shirt as forensic  evidence. — evidence bag, blood stained - Stock Photo | #160228138">
            <a:extLst>
              <a:ext uri="{FF2B5EF4-FFF2-40B4-BE49-F238E27FC236}">
                <a16:creationId xmlns:a16="http://schemas.microsoft.com/office/drawing/2014/main" id="{A41F3E23-6077-644C-A246-583543045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51" y="1460797"/>
            <a:ext cx="2601655" cy="1948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6A849D-F14F-6E4D-AF0B-E8009C8873FE}"/>
              </a:ext>
            </a:extLst>
          </p:cNvPr>
          <p:cNvSpPr txBox="1"/>
          <p:nvPr/>
        </p:nvSpPr>
        <p:spPr>
          <a:xfrm>
            <a:off x="0" y="6334421"/>
            <a:ext cx="2709081"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7239945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dirty="0"/>
              <a:t>Types of Forensic Evidence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dirty="0"/>
              <a:t>1. Trace evidence </a:t>
            </a:r>
            <a:br>
              <a:rPr lang="en-GB" sz="4100" dirty="0"/>
            </a:br>
            <a:endParaRPr lang="en-GB" sz="4100" dirty="0"/>
          </a:p>
          <a:p>
            <a:pPr marL="0" indent="0">
              <a:buNone/>
            </a:pPr>
            <a:r>
              <a:rPr lang="en-GB" sz="4100" dirty="0"/>
              <a:t>2. Impressions or marks </a:t>
            </a:r>
            <a:br>
              <a:rPr lang="en-GB" sz="4100" dirty="0"/>
            </a:br>
            <a:endParaRPr lang="en-GB" sz="4100" dirty="0"/>
          </a:p>
          <a:p>
            <a:pPr marL="0" indent="0">
              <a:buNone/>
            </a:pPr>
            <a:r>
              <a:rPr lang="en-GB" sz="4100" dirty="0"/>
              <a:t>3. DNA </a:t>
            </a:r>
          </a:p>
          <a:p>
            <a:pPr marL="0" indent="0">
              <a:buNone/>
            </a:pPr>
            <a:endParaRPr lang="en-GB" sz="2400" dirty="0"/>
          </a:p>
          <a:p>
            <a:pPr marL="0" indent="0">
              <a:buNone/>
            </a:pPr>
            <a:endParaRPr lang="en-GB" sz="2400" dirty="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4693790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5696476" y="3843446"/>
            <a:ext cx="4121624"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27C010E-1EF8-4F4B-9C3C-1F5017A21BBC}"/>
              </a:ext>
            </a:extLst>
          </p:cNvPr>
          <p:cNvSpPr/>
          <p:nvPr/>
        </p:nvSpPr>
        <p:spPr>
          <a:xfrm>
            <a:off x="154358" y="382137"/>
            <a:ext cx="5941642" cy="914400"/>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Graphical user interface, application&#10;&#10;Description automatically generated">
            <a:extLst>
              <a:ext uri="{FF2B5EF4-FFF2-40B4-BE49-F238E27FC236}">
                <a16:creationId xmlns:a16="http://schemas.microsoft.com/office/drawing/2014/main" id="{7E6C6551-E543-2E44-9229-A6A423B9DBFA}"/>
              </a:ext>
            </a:extLst>
          </p:cNvPr>
          <p:cNvPicPr>
            <a:picLocks noChangeAspect="1"/>
          </p:cNvPicPr>
          <p:nvPr/>
        </p:nvPicPr>
        <p:blipFill>
          <a:blip r:embed="rId2"/>
          <a:stretch>
            <a:fillRect/>
          </a:stretch>
        </p:blipFill>
        <p:spPr>
          <a:xfrm>
            <a:off x="328863" y="1590376"/>
            <a:ext cx="9064846" cy="4996681"/>
          </a:xfrm>
          <a:prstGeom prst="rect">
            <a:avLst/>
          </a:prstGeom>
        </p:spPr>
      </p:pic>
      <p:pic>
        <p:nvPicPr>
          <p:cNvPr id="6" name="Picture 2" descr="Golden Clock Vector Vector Art &amp; Graphics | freevector.com">
            <a:extLst>
              <a:ext uri="{FF2B5EF4-FFF2-40B4-BE49-F238E27FC236}">
                <a16:creationId xmlns:a16="http://schemas.microsoft.com/office/drawing/2014/main" id="{C26ECA48-0200-7542-84C9-0CA79B02B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368" y="311105"/>
            <a:ext cx="3265461" cy="24365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39D39C-706F-D244-A1F0-A8B41E87DFE9}"/>
              </a:ext>
            </a:extLst>
          </p:cNvPr>
          <p:cNvSpPr txBox="1"/>
          <p:nvPr/>
        </p:nvSpPr>
        <p:spPr>
          <a:xfrm>
            <a:off x="9532962" y="6171970"/>
            <a:ext cx="6100548" cy="646331"/>
          </a:xfrm>
          <a:prstGeom prst="rect">
            <a:avLst/>
          </a:prstGeom>
          <a:noFill/>
        </p:spPr>
        <p:txBody>
          <a:bodyPr wrap="square">
            <a:spAutoFit/>
          </a:bodyPr>
          <a:lstStyle/>
          <a:p>
            <a:r>
              <a:rPr lang="en-GB" dirty="0"/>
              <a:t>Taken from: </a:t>
            </a:r>
            <a:br>
              <a:rPr lang="en-GB" dirty="0"/>
            </a:br>
            <a:r>
              <a:rPr lang="en-GB" dirty="0"/>
              <a:t>College of Policing (2020) </a:t>
            </a:r>
          </a:p>
        </p:txBody>
      </p:sp>
      <p:sp>
        <p:nvSpPr>
          <p:cNvPr id="9" name="TextBox 8">
            <a:extLst>
              <a:ext uri="{FF2B5EF4-FFF2-40B4-BE49-F238E27FC236}">
                <a16:creationId xmlns:a16="http://schemas.microsoft.com/office/drawing/2014/main" id="{2E902236-E931-F547-A16E-C5FB6BEE1A9F}"/>
              </a:ext>
            </a:extLst>
          </p:cNvPr>
          <p:cNvSpPr txBox="1"/>
          <p:nvPr/>
        </p:nvSpPr>
        <p:spPr>
          <a:xfrm>
            <a:off x="328863" y="501255"/>
            <a:ext cx="6605517" cy="646331"/>
          </a:xfrm>
          <a:prstGeom prst="rect">
            <a:avLst/>
          </a:prstGeom>
          <a:noFill/>
        </p:spPr>
        <p:txBody>
          <a:bodyPr wrap="square" rtlCol="0">
            <a:spAutoFit/>
          </a:bodyPr>
          <a:lstStyle/>
          <a:p>
            <a:r>
              <a:rPr lang="en-GB" sz="3600" dirty="0"/>
              <a:t>Golden Hour Principles </a:t>
            </a:r>
          </a:p>
        </p:txBody>
      </p:sp>
    </p:spTree>
    <p:extLst>
      <p:ext uri="{BB962C8B-B14F-4D97-AF65-F5344CB8AC3E}">
        <p14:creationId xmlns:p14="http://schemas.microsoft.com/office/powerpoint/2010/main" val="32942118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34351"/>
            <a:ext cx="10816683" cy="646331"/>
          </a:xfrm>
          <a:prstGeom prst="rect">
            <a:avLst/>
          </a:prstGeom>
          <a:solidFill>
            <a:schemeClr val="accent6"/>
          </a:solidFill>
        </p:spPr>
        <p:txBody>
          <a:bodyPr wrap="square" rtlCol="0">
            <a:spAutoFit/>
          </a:bodyPr>
          <a:lstStyle/>
          <a:p>
            <a:r>
              <a:rPr lang="en-GB" sz="3600" b="1" dirty="0">
                <a:solidFill>
                  <a:schemeClr val="bg1"/>
                </a:solidFill>
              </a:rPr>
              <a:t>Chain of Evidence</a:t>
            </a:r>
          </a:p>
        </p:txBody>
      </p:sp>
      <p:graphicFrame>
        <p:nvGraphicFramePr>
          <p:cNvPr id="5" name="Diagram 4"/>
          <p:cNvGraphicFramePr/>
          <p:nvPr/>
        </p:nvGraphicFramePr>
        <p:xfrm>
          <a:off x="-156117" y="1775903"/>
          <a:ext cx="12533971" cy="4945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479BD68D-23F6-7646-972A-F597D1C47B58}"/>
              </a:ext>
            </a:extLst>
          </p:cNvPr>
          <p:cNvSpPr txBox="1"/>
          <p:nvPr/>
        </p:nvSpPr>
        <p:spPr>
          <a:xfrm>
            <a:off x="0" y="1005127"/>
            <a:ext cx="7490298" cy="369332"/>
          </a:xfrm>
          <a:prstGeom prst="rect">
            <a:avLst/>
          </a:prstGeom>
          <a:noFill/>
        </p:spPr>
        <p:txBody>
          <a:bodyPr wrap="square">
            <a:spAutoFit/>
          </a:bodyPr>
          <a:lstStyle/>
          <a:p>
            <a:r>
              <a:rPr lang="en-GB" sz="1800" dirty="0">
                <a:solidFill>
                  <a:schemeClr val="tx1"/>
                </a:solidFill>
              </a:rPr>
              <a:t>You need to be able to show how the evidence was seized including:</a:t>
            </a:r>
            <a:endParaRPr lang="en-US" dirty="0"/>
          </a:p>
        </p:txBody>
      </p:sp>
    </p:spTree>
    <p:extLst>
      <p:ext uri="{BB962C8B-B14F-4D97-AF65-F5344CB8AC3E}">
        <p14:creationId xmlns:p14="http://schemas.microsoft.com/office/powerpoint/2010/main" val="1385846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D82BC42-57B6-4314-A5DD-73B440D23552}"/>
                                            </p:graphicEl>
                                          </p:spTgt>
                                        </p:tgtEl>
                                        <p:attrNameLst>
                                          <p:attrName>style.visibility</p:attrName>
                                        </p:attrNameLst>
                                      </p:cBhvr>
                                      <p:to>
                                        <p:strVal val="visible"/>
                                      </p:to>
                                    </p:set>
                                    <p:animEffect transition="in" filter="fade">
                                      <p:cBhvr>
                                        <p:cTn id="7" dur="500"/>
                                        <p:tgtEl>
                                          <p:spTgt spid="5">
                                            <p:graphicEl>
                                              <a:dgm id="{ED82BC42-57B6-4314-A5DD-73B440D2355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A05D41D5-2956-41EA-8187-B6C7FF0EC84F}"/>
                                            </p:graphicEl>
                                          </p:spTgt>
                                        </p:tgtEl>
                                        <p:attrNameLst>
                                          <p:attrName>style.visibility</p:attrName>
                                        </p:attrNameLst>
                                      </p:cBhvr>
                                      <p:to>
                                        <p:strVal val="visible"/>
                                      </p:to>
                                    </p:set>
                                    <p:animEffect transition="in" filter="fade">
                                      <p:cBhvr>
                                        <p:cTn id="10" dur="500"/>
                                        <p:tgtEl>
                                          <p:spTgt spid="5">
                                            <p:graphicEl>
                                              <a:dgm id="{A05D41D5-2956-41EA-8187-B6C7FF0EC84F}"/>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22845CD0-3CE0-4463-9880-0CA4AFD78B15}"/>
                                            </p:graphicEl>
                                          </p:spTgt>
                                        </p:tgtEl>
                                        <p:attrNameLst>
                                          <p:attrName>style.visibility</p:attrName>
                                        </p:attrNameLst>
                                      </p:cBhvr>
                                      <p:to>
                                        <p:strVal val="visible"/>
                                      </p:to>
                                    </p:set>
                                    <p:animEffect transition="in" filter="fade">
                                      <p:cBhvr>
                                        <p:cTn id="15" dur="500"/>
                                        <p:tgtEl>
                                          <p:spTgt spid="5">
                                            <p:graphicEl>
                                              <a:dgm id="{22845CD0-3CE0-4463-9880-0CA4AFD78B15}"/>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3D89DA4C-C8BF-4424-8BE1-2D6333AA1D4F}"/>
                                            </p:graphicEl>
                                          </p:spTgt>
                                        </p:tgtEl>
                                        <p:attrNameLst>
                                          <p:attrName>style.visibility</p:attrName>
                                        </p:attrNameLst>
                                      </p:cBhvr>
                                      <p:to>
                                        <p:strVal val="visible"/>
                                      </p:to>
                                    </p:set>
                                    <p:animEffect transition="in" filter="fade">
                                      <p:cBhvr>
                                        <p:cTn id="18" dur="500"/>
                                        <p:tgtEl>
                                          <p:spTgt spid="5">
                                            <p:graphicEl>
                                              <a:dgm id="{3D89DA4C-C8BF-4424-8BE1-2D6333AA1D4F}"/>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8DA6170D-44BF-4E92-BEA8-13D1133E79EC}"/>
                                            </p:graphicEl>
                                          </p:spTgt>
                                        </p:tgtEl>
                                        <p:attrNameLst>
                                          <p:attrName>style.visibility</p:attrName>
                                        </p:attrNameLst>
                                      </p:cBhvr>
                                      <p:to>
                                        <p:strVal val="visible"/>
                                      </p:to>
                                    </p:set>
                                    <p:animEffect transition="in" filter="fade">
                                      <p:cBhvr>
                                        <p:cTn id="23" dur="500"/>
                                        <p:tgtEl>
                                          <p:spTgt spid="5">
                                            <p:graphicEl>
                                              <a:dgm id="{8DA6170D-44BF-4E92-BEA8-13D1133E79EC}"/>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AFE78CB9-4027-48CB-B4A9-4578DEA652D1}"/>
                                            </p:graphicEl>
                                          </p:spTgt>
                                        </p:tgtEl>
                                        <p:attrNameLst>
                                          <p:attrName>style.visibility</p:attrName>
                                        </p:attrNameLst>
                                      </p:cBhvr>
                                      <p:to>
                                        <p:strVal val="visible"/>
                                      </p:to>
                                    </p:set>
                                    <p:animEffect transition="in" filter="fade">
                                      <p:cBhvr>
                                        <p:cTn id="26" dur="500"/>
                                        <p:tgtEl>
                                          <p:spTgt spid="5">
                                            <p:graphicEl>
                                              <a:dgm id="{AFE78CB9-4027-48CB-B4A9-4578DEA652D1}"/>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758E484B-F31B-4272-9DEC-4AFD472E4569}"/>
                                            </p:graphicEl>
                                          </p:spTgt>
                                        </p:tgtEl>
                                        <p:attrNameLst>
                                          <p:attrName>style.visibility</p:attrName>
                                        </p:attrNameLst>
                                      </p:cBhvr>
                                      <p:to>
                                        <p:strVal val="visible"/>
                                      </p:to>
                                    </p:set>
                                    <p:animEffect transition="in" filter="fade">
                                      <p:cBhvr>
                                        <p:cTn id="31" dur="500"/>
                                        <p:tgtEl>
                                          <p:spTgt spid="5">
                                            <p:graphicEl>
                                              <a:dgm id="{758E484B-F31B-4272-9DEC-4AFD472E4569}"/>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6C3FCC8B-6215-4939-BC87-A0F94AB00C16}"/>
                                            </p:graphicEl>
                                          </p:spTgt>
                                        </p:tgtEl>
                                        <p:attrNameLst>
                                          <p:attrName>style.visibility</p:attrName>
                                        </p:attrNameLst>
                                      </p:cBhvr>
                                      <p:to>
                                        <p:strVal val="visible"/>
                                      </p:to>
                                    </p:set>
                                    <p:animEffect transition="in" filter="fade">
                                      <p:cBhvr>
                                        <p:cTn id="34" dur="500"/>
                                        <p:tgtEl>
                                          <p:spTgt spid="5">
                                            <p:graphicEl>
                                              <a:dgm id="{6C3FCC8B-6215-4939-BC87-A0F94AB00C16}"/>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BE38A284-E252-42BA-A399-E419617F6845}"/>
                                            </p:graphicEl>
                                          </p:spTgt>
                                        </p:tgtEl>
                                        <p:attrNameLst>
                                          <p:attrName>style.visibility</p:attrName>
                                        </p:attrNameLst>
                                      </p:cBhvr>
                                      <p:to>
                                        <p:strVal val="visible"/>
                                      </p:to>
                                    </p:set>
                                    <p:animEffect transition="in" filter="fade">
                                      <p:cBhvr>
                                        <p:cTn id="39" dur="500"/>
                                        <p:tgtEl>
                                          <p:spTgt spid="5">
                                            <p:graphicEl>
                                              <a:dgm id="{BE38A284-E252-42BA-A399-E419617F6845}"/>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72659CC6-0D2B-4FE8-91C7-7A81D001575F}"/>
                                            </p:graphicEl>
                                          </p:spTgt>
                                        </p:tgtEl>
                                        <p:attrNameLst>
                                          <p:attrName>style.visibility</p:attrName>
                                        </p:attrNameLst>
                                      </p:cBhvr>
                                      <p:to>
                                        <p:strVal val="visible"/>
                                      </p:to>
                                    </p:set>
                                    <p:animEffect transition="in" filter="fade">
                                      <p:cBhvr>
                                        <p:cTn id="42" dur="500"/>
                                        <p:tgtEl>
                                          <p:spTgt spid="5">
                                            <p:graphicEl>
                                              <a:dgm id="{72659CC6-0D2B-4FE8-91C7-7A81D001575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77"/>
            <a:ext cx="9494272" cy="646331"/>
          </a:xfrm>
          <a:prstGeom prst="rect">
            <a:avLst/>
          </a:prstGeom>
          <a:solidFill>
            <a:schemeClr val="accent6"/>
          </a:solidFill>
        </p:spPr>
        <p:txBody>
          <a:bodyPr wrap="square" rtlCol="0">
            <a:spAutoFit/>
          </a:bodyPr>
          <a:lstStyle/>
          <a:p>
            <a:r>
              <a:rPr lang="en-GB" sz="3600" b="1" dirty="0">
                <a:solidFill>
                  <a:schemeClr val="bg1"/>
                </a:solidFill>
              </a:rPr>
              <a:t>Scene Log</a:t>
            </a:r>
          </a:p>
        </p:txBody>
      </p:sp>
      <p:graphicFrame>
        <p:nvGraphicFramePr>
          <p:cNvPr id="7" name="Diagram 6"/>
          <p:cNvGraphicFramePr/>
          <p:nvPr/>
        </p:nvGraphicFramePr>
        <p:xfrm>
          <a:off x="180931" y="1340028"/>
          <a:ext cx="9799782" cy="5104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London 14th August 2018. A police officer holds a crime scene log as  Parliament is cordoned off and traffic is blocked following a security  alert and suspected terror attack in Westminster after">
            <a:extLst>
              <a:ext uri="{FF2B5EF4-FFF2-40B4-BE49-F238E27FC236}">
                <a16:creationId xmlns:a16="http://schemas.microsoft.com/office/drawing/2014/main" id="{502A3915-BC5B-F442-895A-453BB700C7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06052" y="2673206"/>
            <a:ext cx="332740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432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8CC5B066-631F-9C4A-BF1E-3F5998101AED}"/>
                                            </p:graphicEl>
                                          </p:spTgt>
                                        </p:tgtEl>
                                        <p:attrNameLst>
                                          <p:attrName>style.visibility</p:attrName>
                                        </p:attrNameLst>
                                      </p:cBhvr>
                                      <p:to>
                                        <p:strVal val="visible"/>
                                      </p:to>
                                    </p:set>
                                    <p:animEffect transition="in" filter="fade">
                                      <p:cBhvr>
                                        <p:cTn id="7" dur="500"/>
                                        <p:tgtEl>
                                          <p:spTgt spid="7">
                                            <p:graphicEl>
                                              <a:dgm id="{8CC5B066-631F-9C4A-BF1E-3F5998101AE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7096F269-7043-164A-8A8A-F1F8B8EBC32C}"/>
                                            </p:graphicEl>
                                          </p:spTgt>
                                        </p:tgtEl>
                                        <p:attrNameLst>
                                          <p:attrName>style.visibility</p:attrName>
                                        </p:attrNameLst>
                                      </p:cBhvr>
                                      <p:to>
                                        <p:strVal val="visible"/>
                                      </p:to>
                                    </p:set>
                                    <p:animEffect transition="in" filter="fade">
                                      <p:cBhvr>
                                        <p:cTn id="10" dur="500"/>
                                        <p:tgtEl>
                                          <p:spTgt spid="7">
                                            <p:graphicEl>
                                              <a:dgm id="{7096F269-7043-164A-8A8A-F1F8B8EBC32C}"/>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graphicEl>
                                              <a:dgm id="{889B0F4F-21FB-BD43-88F1-A37BEFE0FEB0}"/>
                                            </p:graphicEl>
                                          </p:spTgt>
                                        </p:tgtEl>
                                        <p:attrNameLst>
                                          <p:attrName>style.visibility</p:attrName>
                                        </p:attrNameLst>
                                      </p:cBhvr>
                                      <p:to>
                                        <p:strVal val="visible"/>
                                      </p:to>
                                    </p:set>
                                    <p:animEffect transition="in" filter="fade">
                                      <p:cBhvr>
                                        <p:cTn id="15" dur="500"/>
                                        <p:tgtEl>
                                          <p:spTgt spid="7">
                                            <p:graphicEl>
                                              <a:dgm id="{889B0F4F-21FB-BD43-88F1-A37BEFE0FEB0}"/>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BD561905-510A-6242-AA2F-3ACA417F1575}"/>
                                            </p:graphicEl>
                                          </p:spTgt>
                                        </p:tgtEl>
                                        <p:attrNameLst>
                                          <p:attrName>style.visibility</p:attrName>
                                        </p:attrNameLst>
                                      </p:cBhvr>
                                      <p:to>
                                        <p:strVal val="visible"/>
                                      </p:to>
                                    </p:set>
                                    <p:animEffect transition="in" filter="fade">
                                      <p:cBhvr>
                                        <p:cTn id="18" dur="500"/>
                                        <p:tgtEl>
                                          <p:spTgt spid="7">
                                            <p:graphicEl>
                                              <a:dgm id="{BD561905-510A-6242-AA2F-3ACA417F1575}"/>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953007B5-119E-DC4B-9929-6C1C22D9377D}"/>
                                            </p:graphicEl>
                                          </p:spTgt>
                                        </p:tgtEl>
                                        <p:attrNameLst>
                                          <p:attrName>style.visibility</p:attrName>
                                        </p:attrNameLst>
                                      </p:cBhvr>
                                      <p:to>
                                        <p:strVal val="visible"/>
                                      </p:to>
                                    </p:set>
                                    <p:animEffect transition="in" filter="fade">
                                      <p:cBhvr>
                                        <p:cTn id="23" dur="500"/>
                                        <p:tgtEl>
                                          <p:spTgt spid="7">
                                            <p:graphicEl>
                                              <a:dgm id="{953007B5-119E-DC4B-9929-6C1C22D9377D}"/>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36E55132-5117-964F-8B1B-CBD9DD65DD85}"/>
                                            </p:graphicEl>
                                          </p:spTgt>
                                        </p:tgtEl>
                                        <p:attrNameLst>
                                          <p:attrName>style.visibility</p:attrName>
                                        </p:attrNameLst>
                                      </p:cBhvr>
                                      <p:to>
                                        <p:strVal val="visible"/>
                                      </p:to>
                                    </p:set>
                                    <p:animEffect transition="in" filter="fade">
                                      <p:cBhvr>
                                        <p:cTn id="26" dur="500"/>
                                        <p:tgtEl>
                                          <p:spTgt spid="7">
                                            <p:graphicEl>
                                              <a:dgm id="{36E55132-5117-964F-8B1B-CBD9DD65DD85}"/>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graphicEl>
                                              <a:dgm id="{F1B1FA56-1EDC-DB48-A30A-414FD6BD06B6}"/>
                                            </p:graphicEl>
                                          </p:spTgt>
                                        </p:tgtEl>
                                        <p:attrNameLst>
                                          <p:attrName>style.visibility</p:attrName>
                                        </p:attrNameLst>
                                      </p:cBhvr>
                                      <p:to>
                                        <p:strVal val="visible"/>
                                      </p:to>
                                    </p:set>
                                    <p:animEffect transition="in" filter="fade">
                                      <p:cBhvr>
                                        <p:cTn id="31" dur="500"/>
                                        <p:tgtEl>
                                          <p:spTgt spid="7">
                                            <p:graphicEl>
                                              <a:dgm id="{F1B1FA56-1EDC-DB48-A30A-414FD6BD06B6}"/>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graphicEl>
                                              <a:dgm id="{C593682F-7522-F446-A51E-33A56642F022}"/>
                                            </p:graphicEl>
                                          </p:spTgt>
                                        </p:tgtEl>
                                        <p:attrNameLst>
                                          <p:attrName>style.visibility</p:attrName>
                                        </p:attrNameLst>
                                      </p:cBhvr>
                                      <p:to>
                                        <p:strVal val="visible"/>
                                      </p:to>
                                    </p:set>
                                    <p:animEffect transition="in" filter="fade">
                                      <p:cBhvr>
                                        <p:cTn id="34" dur="500"/>
                                        <p:tgtEl>
                                          <p:spTgt spid="7">
                                            <p:graphicEl>
                                              <a:dgm id="{C593682F-7522-F446-A51E-33A56642F02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7">
                                            <p:graphicEl>
                                              <a:dgm id="{B1294AE8-75BD-F94E-9F4F-21C9E292C64A}"/>
                                            </p:graphicEl>
                                          </p:spTgt>
                                        </p:tgtEl>
                                        <p:attrNameLst>
                                          <p:attrName>style.visibility</p:attrName>
                                        </p:attrNameLst>
                                      </p:cBhvr>
                                      <p:to>
                                        <p:strVal val="visible"/>
                                      </p:to>
                                    </p:set>
                                    <p:animEffect transition="in" filter="fade">
                                      <p:cBhvr>
                                        <p:cTn id="39" dur="500"/>
                                        <p:tgtEl>
                                          <p:spTgt spid="7">
                                            <p:graphicEl>
                                              <a:dgm id="{B1294AE8-75BD-F94E-9F4F-21C9E292C64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
                                            <p:graphicEl>
                                              <a:dgm id="{FA342497-336A-F447-A3B9-27FD20687706}"/>
                                            </p:graphicEl>
                                          </p:spTgt>
                                        </p:tgtEl>
                                        <p:attrNameLst>
                                          <p:attrName>style.visibility</p:attrName>
                                        </p:attrNameLst>
                                      </p:cBhvr>
                                      <p:to>
                                        <p:strVal val="visible"/>
                                      </p:to>
                                    </p:set>
                                    <p:animEffect transition="in" filter="fade">
                                      <p:cBhvr>
                                        <p:cTn id="42" dur="500"/>
                                        <p:tgtEl>
                                          <p:spTgt spid="7">
                                            <p:graphicEl>
                                              <a:dgm id="{FA342497-336A-F447-A3B9-27FD2068770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graphicEl>
                                              <a:dgm id="{671AB5B5-1A79-E34B-9F69-7FB693815ADE}"/>
                                            </p:graphicEl>
                                          </p:spTgt>
                                        </p:tgtEl>
                                        <p:attrNameLst>
                                          <p:attrName>style.visibility</p:attrName>
                                        </p:attrNameLst>
                                      </p:cBhvr>
                                      <p:to>
                                        <p:strVal val="visible"/>
                                      </p:to>
                                    </p:set>
                                    <p:animEffect transition="in" filter="fade">
                                      <p:cBhvr>
                                        <p:cTn id="47" dur="500"/>
                                        <p:tgtEl>
                                          <p:spTgt spid="7">
                                            <p:graphicEl>
                                              <a:dgm id="{671AB5B5-1A79-E34B-9F69-7FB693815ADE}"/>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7">
                                            <p:graphicEl>
                                              <a:dgm id="{15591053-97BB-3A4C-B9CC-83770F676D24}"/>
                                            </p:graphicEl>
                                          </p:spTgt>
                                        </p:tgtEl>
                                        <p:attrNameLst>
                                          <p:attrName>style.visibility</p:attrName>
                                        </p:attrNameLst>
                                      </p:cBhvr>
                                      <p:to>
                                        <p:strVal val="visible"/>
                                      </p:to>
                                    </p:set>
                                    <p:animEffect transition="in" filter="fade">
                                      <p:cBhvr>
                                        <p:cTn id="50" dur="500"/>
                                        <p:tgtEl>
                                          <p:spTgt spid="7">
                                            <p:graphicEl>
                                              <a:dgm id="{15591053-97BB-3A4C-B9CC-83770F676D24}"/>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7">
                                            <p:graphicEl>
                                              <a:dgm id="{17ED15ED-55B1-2848-AD11-9A4D6EC47C26}"/>
                                            </p:graphicEl>
                                          </p:spTgt>
                                        </p:tgtEl>
                                        <p:attrNameLst>
                                          <p:attrName>style.visibility</p:attrName>
                                        </p:attrNameLst>
                                      </p:cBhvr>
                                      <p:to>
                                        <p:strVal val="visible"/>
                                      </p:to>
                                    </p:set>
                                    <p:animEffect transition="in" filter="fade">
                                      <p:cBhvr>
                                        <p:cTn id="55" dur="500"/>
                                        <p:tgtEl>
                                          <p:spTgt spid="7">
                                            <p:graphicEl>
                                              <a:dgm id="{17ED15ED-55B1-2848-AD11-9A4D6EC47C26}"/>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7">
                                            <p:graphicEl>
                                              <a:dgm id="{7AC24BD6-48E4-1148-959E-5461716FA569}"/>
                                            </p:graphicEl>
                                          </p:spTgt>
                                        </p:tgtEl>
                                        <p:attrNameLst>
                                          <p:attrName>style.visibility</p:attrName>
                                        </p:attrNameLst>
                                      </p:cBhvr>
                                      <p:to>
                                        <p:strVal val="visible"/>
                                      </p:to>
                                    </p:set>
                                    <p:animEffect transition="in" filter="fade">
                                      <p:cBhvr>
                                        <p:cTn id="58" dur="500"/>
                                        <p:tgtEl>
                                          <p:spTgt spid="7">
                                            <p:graphicEl>
                                              <a:dgm id="{7AC24BD6-48E4-1148-959E-5461716FA569}"/>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7">
                                            <p:graphicEl>
                                              <a:dgm id="{BA407074-57C3-3047-9075-A476C97FA840}"/>
                                            </p:graphicEl>
                                          </p:spTgt>
                                        </p:tgtEl>
                                        <p:attrNameLst>
                                          <p:attrName>style.visibility</p:attrName>
                                        </p:attrNameLst>
                                      </p:cBhvr>
                                      <p:to>
                                        <p:strVal val="visible"/>
                                      </p:to>
                                    </p:set>
                                    <p:animEffect transition="in" filter="fade">
                                      <p:cBhvr>
                                        <p:cTn id="63" dur="500"/>
                                        <p:tgtEl>
                                          <p:spTgt spid="7">
                                            <p:graphicEl>
                                              <a:dgm id="{BA407074-57C3-3047-9075-A476C97FA840}"/>
                                            </p:graphicEl>
                                          </p:spTgt>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7">
                                            <p:graphicEl>
                                              <a:dgm id="{9F446515-A29C-D142-A4D8-4B5D2103F5C3}"/>
                                            </p:graphicEl>
                                          </p:spTgt>
                                        </p:tgtEl>
                                        <p:attrNameLst>
                                          <p:attrName>style.visibility</p:attrName>
                                        </p:attrNameLst>
                                      </p:cBhvr>
                                      <p:to>
                                        <p:strVal val="visible"/>
                                      </p:to>
                                    </p:set>
                                    <p:animEffect transition="in" filter="fade">
                                      <p:cBhvr>
                                        <p:cTn id="66" dur="500"/>
                                        <p:tgtEl>
                                          <p:spTgt spid="7">
                                            <p:graphicEl>
                                              <a:dgm id="{9F446515-A29C-D142-A4D8-4B5D2103F5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20431"/>
            <a:ext cx="10876102" cy="646331"/>
          </a:xfrm>
          <a:prstGeom prst="rect">
            <a:avLst/>
          </a:prstGeom>
          <a:solidFill>
            <a:schemeClr val="accent4"/>
          </a:solidFill>
          <a:ln>
            <a:solidFill>
              <a:schemeClr val="accent4"/>
            </a:solidFill>
          </a:ln>
        </p:spPr>
        <p:txBody>
          <a:bodyPr wrap="square" rtlCol="0">
            <a:spAutoFit/>
          </a:bodyPr>
          <a:lstStyle/>
          <a:p>
            <a:r>
              <a:rPr lang="en-GB" sz="3600" b="1" dirty="0">
                <a:solidFill>
                  <a:schemeClr val="bg1"/>
                </a:solidFill>
              </a:rPr>
              <a:t>Recap: The Scene</a:t>
            </a:r>
          </a:p>
        </p:txBody>
      </p:sp>
      <p:graphicFrame>
        <p:nvGraphicFramePr>
          <p:cNvPr id="6" name="Diagram 5"/>
          <p:cNvGraphicFramePr/>
          <p:nvPr/>
        </p:nvGraphicFramePr>
        <p:xfrm>
          <a:off x="2220386" y="1282154"/>
          <a:ext cx="9312867" cy="3791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stretch>
            <a:fillRect/>
          </a:stretch>
        </p:blipFill>
        <p:spPr>
          <a:xfrm>
            <a:off x="183843" y="3680178"/>
            <a:ext cx="4073086" cy="2708768"/>
          </a:xfrm>
          <a:prstGeom prst="rect">
            <a:avLst/>
          </a:prstGeom>
        </p:spPr>
      </p:pic>
    </p:spTree>
    <p:extLst>
      <p:ext uri="{BB962C8B-B14F-4D97-AF65-F5344CB8AC3E}">
        <p14:creationId xmlns:p14="http://schemas.microsoft.com/office/powerpoint/2010/main" val="3386404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87EB233A-2F59-4D86-83E5-17B5F1A495CE}"/>
                                            </p:graphicEl>
                                          </p:spTgt>
                                        </p:tgtEl>
                                        <p:attrNameLst>
                                          <p:attrName>style.visibility</p:attrName>
                                        </p:attrNameLst>
                                      </p:cBhvr>
                                      <p:to>
                                        <p:strVal val="visible"/>
                                      </p:to>
                                    </p:set>
                                    <p:animEffect transition="in" filter="fade">
                                      <p:cBhvr>
                                        <p:cTn id="7" dur="500"/>
                                        <p:tgtEl>
                                          <p:spTgt spid="6">
                                            <p:graphicEl>
                                              <a:dgm id="{87EB233A-2F59-4D86-83E5-17B5F1A495C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CF7FA28-4467-4B9B-B738-AC33E8D88EF9}"/>
                                            </p:graphicEl>
                                          </p:spTgt>
                                        </p:tgtEl>
                                        <p:attrNameLst>
                                          <p:attrName>style.visibility</p:attrName>
                                        </p:attrNameLst>
                                      </p:cBhvr>
                                      <p:to>
                                        <p:strVal val="visible"/>
                                      </p:to>
                                    </p:set>
                                    <p:animEffect transition="in" filter="fade">
                                      <p:cBhvr>
                                        <p:cTn id="12" dur="500"/>
                                        <p:tgtEl>
                                          <p:spTgt spid="6">
                                            <p:graphicEl>
                                              <a:dgm id="{0CF7FA28-4467-4B9B-B738-AC33E8D88EF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3473D717-27C9-4E0C-9D84-3DDC9F38BEB7}"/>
                                            </p:graphicEl>
                                          </p:spTgt>
                                        </p:tgtEl>
                                        <p:attrNameLst>
                                          <p:attrName>style.visibility</p:attrName>
                                        </p:attrNameLst>
                                      </p:cBhvr>
                                      <p:to>
                                        <p:strVal val="visible"/>
                                      </p:to>
                                    </p:set>
                                    <p:animEffect transition="in" filter="fade">
                                      <p:cBhvr>
                                        <p:cTn id="15" dur="500"/>
                                        <p:tgtEl>
                                          <p:spTgt spid="6">
                                            <p:graphicEl>
                                              <a:dgm id="{3473D717-27C9-4E0C-9D84-3DDC9F38BEB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61C679A1-7FA3-49E8-BD85-146D26903E99}"/>
                                            </p:graphicEl>
                                          </p:spTgt>
                                        </p:tgtEl>
                                        <p:attrNameLst>
                                          <p:attrName>style.visibility</p:attrName>
                                        </p:attrNameLst>
                                      </p:cBhvr>
                                      <p:to>
                                        <p:strVal val="visible"/>
                                      </p:to>
                                    </p:set>
                                    <p:animEffect transition="in" filter="fade">
                                      <p:cBhvr>
                                        <p:cTn id="20" dur="500"/>
                                        <p:tgtEl>
                                          <p:spTgt spid="6">
                                            <p:graphicEl>
                                              <a:dgm id="{61C679A1-7FA3-49E8-BD85-146D26903E9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A9B541DD-8892-4F93-946E-EB0300D54095}"/>
                                            </p:graphicEl>
                                          </p:spTgt>
                                        </p:tgtEl>
                                        <p:attrNameLst>
                                          <p:attrName>style.visibility</p:attrName>
                                        </p:attrNameLst>
                                      </p:cBhvr>
                                      <p:to>
                                        <p:strVal val="visible"/>
                                      </p:to>
                                    </p:set>
                                    <p:animEffect transition="in" filter="fade">
                                      <p:cBhvr>
                                        <p:cTn id="23" dur="500"/>
                                        <p:tgtEl>
                                          <p:spTgt spid="6">
                                            <p:graphicEl>
                                              <a:dgm id="{A9B541DD-8892-4F93-946E-EB0300D5409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0D0E8ABE-D01B-49B7-9BAA-F64C535F9633}"/>
                                            </p:graphicEl>
                                          </p:spTgt>
                                        </p:tgtEl>
                                        <p:attrNameLst>
                                          <p:attrName>style.visibility</p:attrName>
                                        </p:attrNameLst>
                                      </p:cBhvr>
                                      <p:to>
                                        <p:strVal val="visible"/>
                                      </p:to>
                                    </p:set>
                                    <p:animEffect transition="in" filter="fade">
                                      <p:cBhvr>
                                        <p:cTn id="28" dur="500"/>
                                        <p:tgtEl>
                                          <p:spTgt spid="6">
                                            <p:graphicEl>
                                              <a:dgm id="{0D0E8ABE-D01B-49B7-9BAA-F64C535F963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B27EA9DE-D266-4A1D-8E98-F21162ADBD54}"/>
                                            </p:graphicEl>
                                          </p:spTgt>
                                        </p:tgtEl>
                                        <p:attrNameLst>
                                          <p:attrName>style.visibility</p:attrName>
                                        </p:attrNameLst>
                                      </p:cBhvr>
                                      <p:to>
                                        <p:strVal val="visible"/>
                                      </p:to>
                                    </p:set>
                                    <p:animEffect transition="in" filter="fade">
                                      <p:cBhvr>
                                        <p:cTn id="31" dur="500"/>
                                        <p:tgtEl>
                                          <p:spTgt spid="6">
                                            <p:graphicEl>
                                              <a:dgm id="{B27EA9DE-D266-4A1D-8E98-F21162ADBD5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D6BF2B0D-98F9-4414-86E9-71A94CB52B35}"/>
                                            </p:graphicEl>
                                          </p:spTgt>
                                        </p:tgtEl>
                                        <p:attrNameLst>
                                          <p:attrName>style.visibility</p:attrName>
                                        </p:attrNameLst>
                                      </p:cBhvr>
                                      <p:to>
                                        <p:strVal val="visible"/>
                                      </p:to>
                                    </p:set>
                                    <p:animEffect transition="in" filter="fade">
                                      <p:cBhvr>
                                        <p:cTn id="36" dur="500"/>
                                        <p:tgtEl>
                                          <p:spTgt spid="6">
                                            <p:graphicEl>
                                              <a:dgm id="{D6BF2B0D-98F9-4414-86E9-71A94CB52B35}"/>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EE08893C-9347-4B22-80A3-69D9D026F2BB}"/>
                                            </p:graphicEl>
                                          </p:spTgt>
                                        </p:tgtEl>
                                        <p:attrNameLst>
                                          <p:attrName>style.visibility</p:attrName>
                                        </p:attrNameLst>
                                      </p:cBhvr>
                                      <p:to>
                                        <p:strVal val="visible"/>
                                      </p:to>
                                    </p:set>
                                    <p:animEffect transition="in" filter="fade">
                                      <p:cBhvr>
                                        <p:cTn id="39" dur="500"/>
                                        <p:tgtEl>
                                          <p:spTgt spid="6">
                                            <p:graphicEl>
                                              <a:dgm id="{EE08893C-9347-4B22-80A3-69D9D026F2BB}"/>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AE51C0E5-A6F9-41FD-A109-D416D2FC4ABB}"/>
                                            </p:graphicEl>
                                          </p:spTgt>
                                        </p:tgtEl>
                                        <p:attrNameLst>
                                          <p:attrName>style.visibility</p:attrName>
                                        </p:attrNameLst>
                                      </p:cBhvr>
                                      <p:to>
                                        <p:strVal val="visible"/>
                                      </p:to>
                                    </p:set>
                                    <p:animEffect transition="in" filter="fade">
                                      <p:cBhvr>
                                        <p:cTn id="44" dur="500"/>
                                        <p:tgtEl>
                                          <p:spTgt spid="6">
                                            <p:graphicEl>
                                              <a:dgm id="{AE51C0E5-A6F9-41FD-A109-D416D2FC4AB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30EA1019-65F0-4E89-BE5D-4A93FDF495B1}"/>
                                            </p:graphicEl>
                                          </p:spTgt>
                                        </p:tgtEl>
                                        <p:attrNameLst>
                                          <p:attrName>style.visibility</p:attrName>
                                        </p:attrNameLst>
                                      </p:cBhvr>
                                      <p:to>
                                        <p:strVal val="visible"/>
                                      </p:to>
                                    </p:set>
                                    <p:animEffect transition="in" filter="fade">
                                      <p:cBhvr>
                                        <p:cTn id="47" dur="500"/>
                                        <p:tgtEl>
                                          <p:spTgt spid="6">
                                            <p:graphicEl>
                                              <a:dgm id="{30EA1019-65F0-4E89-BE5D-4A93FDF495B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EF334878-9423-418D-B51C-3014861677F0}"/>
                                            </p:graphicEl>
                                          </p:spTgt>
                                        </p:tgtEl>
                                        <p:attrNameLst>
                                          <p:attrName>style.visibility</p:attrName>
                                        </p:attrNameLst>
                                      </p:cBhvr>
                                      <p:to>
                                        <p:strVal val="visible"/>
                                      </p:to>
                                    </p:set>
                                    <p:animEffect transition="in" filter="fade">
                                      <p:cBhvr>
                                        <p:cTn id="52" dur="500"/>
                                        <p:tgtEl>
                                          <p:spTgt spid="6">
                                            <p:graphicEl>
                                              <a:dgm id="{EF334878-9423-418D-B51C-3014861677F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graphicEl>
                                              <a:dgm id="{FFF2687B-9263-4AB9-87F3-34971C0AD21B}"/>
                                            </p:graphicEl>
                                          </p:spTgt>
                                        </p:tgtEl>
                                        <p:attrNameLst>
                                          <p:attrName>style.visibility</p:attrName>
                                        </p:attrNameLst>
                                      </p:cBhvr>
                                      <p:to>
                                        <p:strVal val="visible"/>
                                      </p:to>
                                    </p:set>
                                    <p:animEffect transition="in" filter="fade">
                                      <p:cBhvr>
                                        <p:cTn id="55" dur="500"/>
                                        <p:tgtEl>
                                          <p:spTgt spid="6">
                                            <p:graphicEl>
                                              <a:dgm id="{FFF2687B-9263-4AB9-87F3-34971C0AD21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16461"/>
            <a:ext cx="7652084" cy="646331"/>
          </a:xfrm>
          <a:prstGeom prst="rect">
            <a:avLst/>
          </a:prstGeom>
          <a:solidFill>
            <a:schemeClr val="accent2"/>
          </a:solidFill>
        </p:spPr>
        <p:txBody>
          <a:bodyPr wrap="square" rtlCol="0">
            <a:spAutoFit/>
          </a:bodyPr>
          <a:lstStyle/>
          <a:p>
            <a:r>
              <a:rPr lang="en-GB" sz="3600" b="1" dirty="0">
                <a:solidFill>
                  <a:schemeClr val="bg1"/>
                </a:solidFill>
              </a:rPr>
              <a:t>Police - Control of the scene</a:t>
            </a:r>
          </a:p>
        </p:txBody>
      </p:sp>
      <p:graphicFrame>
        <p:nvGraphicFramePr>
          <p:cNvPr id="3" name="Diagram 2"/>
          <p:cNvGraphicFramePr/>
          <p:nvPr/>
        </p:nvGraphicFramePr>
        <p:xfrm>
          <a:off x="-792006" y="1273900"/>
          <a:ext cx="9689432" cy="5188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Crime Scene Investigation - Lessons - Blendspace">
            <a:extLst>
              <a:ext uri="{FF2B5EF4-FFF2-40B4-BE49-F238E27FC236}">
                <a16:creationId xmlns:a16="http://schemas.microsoft.com/office/drawing/2014/main" id="{EB3A80A3-7015-7C4E-89B2-04A966657E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82755" y="316461"/>
            <a:ext cx="2844800" cy="28448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O.J Simpson Case: Common Approach Path">
            <a:extLst>
              <a:ext uri="{FF2B5EF4-FFF2-40B4-BE49-F238E27FC236}">
                <a16:creationId xmlns:a16="http://schemas.microsoft.com/office/drawing/2014/main" id="{16A16CAA-F597-CF4B-A334-1FDED0D385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35055" y="4016728"/>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450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6BEFD6BE-CC53-6648-BA35-9C077ADFB1F1}"/>
              </a:ext>
            </a:extLst>
          </p:cNvPr>
          <p:cNvSpPr/>
          <p:nvPr/>
        </p:nvSpPr>
        <p:spPr>
          <a:xfrm>
            <a:off x="114300" y="515938"/>
            <a:ext cx="6664452" cy="837374"/>
          </a:xfrm>
          <a:prstGeom prst="homePlate">
            <a:avLst/>
          </a:prstGeom>
          <a:solidFill>
            <a:schemeClr val="accent2">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73650B3-CF65-B34E-9818-D47E6C1249CB}"/>
              </a:ext>
            </a:extLst>
          </p:cNvPr>
          <p:cNvSpPr>
            <a:spLocks noGrp="1"/>
          </p:cNvSpPr>
          <p:nvPr>
            <p:ph type="title"/>
          </p:nvPr>
        </p:nvSpPr>
        <p:spPr>
          <a:xfrm>
            <a:off x="207264" y="312097"/>
            <a:ext cx="10515600" cy="1325563"/>
          </a:xfrm>
        </p:spPr>
        <p:txBody>
          <a:bodyPr/>
          <a:lstStyle/>
          <a:p>
            <a:r>
              <a:rPr lang="en-GB" dirty="0"/>
              <a:t>The 4 </a:t>
            </a:r>
            <a:r>
              <a:rPr lang="en-GB" dirty="0">
                <a:solidFill>
                  <a:sysClr val="windowText" lastClr="000000"/>
                </a:solidFill>
              </a:rPr>
              <a:t>R</a:t>
            </a:r>
            <a:r>
              <a:rPr lang="en-GB" dirty="0"/>
              <a:t>’s to Remember!  </a:t>
            </a:r>
          </a:p>
        </p:txBody>
      </p:sp>
      <p:sp>
        <p:nvSpPr>
          <p:cNvPr id="5" name="TextBox 4">
            <a:extLst>
              <a:ext uri="{FF2B5EF4-FFF2-40B4-BE49-F238E27FC236}">
                <a16:creationId xmlns:a16="http://schemas.microsoft.com/office/drawing/2014/main" id="{4FF0FC33-99A6-A142-B31E-46BFA70AC789}"/>
              </a:ext>
            </a:extLst>
          </p:cNvPr>
          <p:cNvSpPr txBox="1"/>
          <p:nvPr/>
        </p:nvSpPr>
        <p:spPr>
          <a:xfrm>
            <a:off x="114300" y="1523534"/>
            <a:ext cx="7823200" cy="2985433"/>
          </a:xfrm>
          <a:prstGeom prst="rect">
            <a:avLst/>
          </a:prstGeom>
          <a:noFill/>
        </p:spPr>
        <p:txBody>
          <a:bodyPr wrap="square">
            <a:spAutoFit/>
          </a:bodyPr>
          <a:lstStyle/>
          <a:p>
            <a:r>
              <a:rPr lang="en-GB" sz="2000" dirty="0"/>
              <a:t>When investigators conduct reasonable enquiries and gather relevant material, it is important that they remember the following points:</a:t>
            </a:r>
          </a:p>
          <a:p>
            <a:endParaRPr lang="en-GB" sz="2000" dirty="0"/>
          </a:p>
          <a:p>
            <a:r>
              <a:rPr lang="en-GB" sz="3200" dirty="0">
                <a:solidFill>
                  <a:srgbClr val="FF0000"/>
                </a:solidFill>
              </a:rPr>
              <a:t>R</a:t>
            </a:r>
            <a:r>
              <a:rPr lang="en-GB" sz="3200" dirty="0"/>
              <a:t>eview </a:t>
            </a:r>
            <a:r>
              <a:rPr lang="en-GB" sz="1400" dirty="0"/>
              <a:t>– consider further relevant lines of enquiry or more relevant material</a:t>
            </a:r>
          </a:p>
          <a:p>
            <a:r>
              <a:rPr lang="en-GB" sz="3200" dirty="0">
                <a:solidFill>
                  <a:srgbClr val="FF0000"/>
                </a:solidFill>
              </a:rPr>
              <a:t>R</a:t>
            </a:r>
            <a:r>
              <a:rPr lang="en-GB" sz="3200" dirty="0"/>
              <a:t>ecord </a:t>
            </a:r>
            <a:r>
              <a:rPr lang="en-GB" sz="1400" dirty="0"/>
              <a:t>– keep a log of material and enquiries made</a:t>
            </a:r>
          </a:p>
          <a:p>
            <a:r>
              <a:rPr lang="en-GB" sz="3200" dirty="0">
                <a:solidFill>
                  <a:srgbClr val="FF0000"/>
                </a:solidFill>
              </a:rPr>
              <a:t>R</a:t>
            </a:r>
            <a:r>
              <a:rPr lang="en-GB" sz="3200" dirty="0"/>
              <a:t>etain </a:t>
            </a:r>
            <a:r>
              <a:rPr lang="en-GB" sz="1400" dirty="0"/>
              <a:t>– keep material in a durable format and/or copy</a:t>
            </a:r>
          </a:p>
          <a:p>
            <a:r>
              <a:rPr lang="en-GB" sz="3200" dirty="0">
                <a:solidFill>
                  <a:srgbClr val="FF0000"/>
                </a:solidFill>
              </a:rPr>
              <a:t>R</a:t>
            </a:r>
            <a:r>
              <a:rPr lang="en-GB" sz="3200" dirty="0"/>
              <a:t>eveal </a:t>
            </a:r>
            <a:r>
              <a:rPr lang="en-GB" sz="1400" dirty="0"/>
              <a:t>– if a prosecution takes place the relevant material will be scheduled for the prosecutor</a:t>
            </a:r>
          </a:p>
        </p:txBody>
      </p:sp>
      <p:sp>
        <p:nvSpPr>
          <p:cNvPr id="6" name="TextBox 5">
            <a:extLst>
              <a:ext uri="{FF2B5EF4-FFF2-40B4-BE49-F238E27FC236}">
                <a16:creationId xmlns:a16="http://schemas.microsoft.com/office/drawing/2014/main" id="{9299C8C0-4D9A-8449-B832-8690D056D09A}"/>
              </a:ext>
            </a:extLst>
          </p:cNvPr>
          <p:cNvSpPr txBox="1"/>
          <p:nvPr/>
        </p:nvSpPr>
        <p:spPr>
          <a:xfrm>
            <a:off x="9369552" y="6308209"/>
            <a:ext cx="3157728" cy="369332"/>
          </a:xfrm>
          <a:prstGeom prst="rect">
            <a:avLst/>
          </a:prstGeom>
          <a:noFill/>
        </p:spPr>
        <p:txBody>
          <a:bodyPr wrap="square" rtlCol="0">
            <a:spAutoFit/>
          </a:bodyPr>
          <a:lstStyle/>
          <a:p>
            <a:r>
              <a:rPr lang="en-GB" dirty="0"/>
              <a:t>(College of Police, 2020) </a:t>
            </a:r>
          </a:p>
        </p:txBody>
      </p:sp>
      <p:sp>
        <p:nvSpPr>
          <p:cNvPr id="7" name="TextBox 6">
            <a:extLst>
              <a:ext uri="{FF2B5EF4-FFF2-40B4-BE49-F238E27FC236}">
                <a16:creationId xmlns:a16="http://schemas.microsoft.com/office/drawing/2014/main" id="{879F9E98-9BCB-D943-92AD-426A6E20A60B}"/>
              </a:ext>
            </a:extLst>
          </p:cNvPr>
          <p:cNvSpPr txBox="1"/>
          <p:nvPr/>
        </p:nvSpPr>
        <p:spPr>
          <a:xfrm>
            <a:off x="114300" y="4959791"/>
            <a:ext cx="7123176" cy="923330"/>
          </a:xfrm>
          <a:prstGeom prst="rect">
            <a:avLst/>
          </a:prstGeom>
          <a:noFill/>
        </p:spPr>
        <p:txBody>
          <a:bodyPr wrap="square" rtlCol="0">
            <a:spAutoFit/>
          </a:bodyPr>
          <a:lstStyle/>
          <a:p>
            <a:r>
              <a:rPr lang="en-GB" u="sng" dirty="0"/>
              <a:t>Think: </a:t>
            </a:r>
          </a:p>
          <a:p>
            <a:pPr marL="342900" indent="-342900">
              <a:buAutoNum type="arabicPeriod"/>
            </a:pPr>
            <a:r>
              <a:rPr lang="en-GB" dirty="0"/>
              <a:t>How are the 4 R’s relevant to conducting investigations?</a:t>
            </a:r>
          </a:p>
          <a:p>
            <a:pPr marL="342900" indent="-342900">
              <a:buAutoNum type="arabicPeriod"/>
            </a:pPr>
            <a:r>
              <a:rPr lang="en-GB" dirty="0"/>
              <a:t>Why do you need to know this as an officer? </a:t>
            </a:r>
          </a:p>
        </p:txBody>
      </p:sp>
      <p:pic>
        <p:nvPicPr>
          <p:cNvPr id="37890" name="Picture 2" descr="Your Right To Find Out What A Police Officer Has Written About You In His  Notebook | CRIMEBODGE">
            <a:extLst>
              <a:ext uri="{FF2B5EF4-FFF2-40B4-BE49-F238E27FC236}">
                <a16:creationId xmlns:a16="http://schemas.microsoft.com/office/drawing/2014/main" id="{1C1B3162-770B-8F48-AF69-E7A1BADAF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7500" y="515938"/>
            <a:ext cx="3454400" cy="2349500"/>
          </a:xfrm>
          <a:prstGeom prst="rect">
            <a:avLst/>
          </a:prstGeom>
          <a:noFill/>
          <a:extLst>
            <a:ext uri="{909E8E84-426E-40DD-AFC4-6F175D3DCCD1}">
              <a14:hiddenFill xmlns:a14="http://schemas.microsoft.com/office/drawing/2010/main">
                <a:solidFill>
                  <a:srgbClr val="FFFFFF"/>
                </a:solidFill>
              </a14:hiddenFill>
            </a:ext>
          </a:extLst>
        </p:spPr>
      </p:pic>
      <p:pic>
        <p:nvPicPr>
          <p:cNvPr id="37892" name="Picture 4" descr="Police&quot; Samsung Galaxy Phone Case by Melmel9 | Redbubble">
            <a:extLst>
              <a:ext uri="{FF2B5EF4-FFF2-40B4-BE49-F238E27FC236}">
                <a16:creationId xmlns:a16="http://schemas.microsoft.com/office/drawing/2014/main" id="{D8CCEABA-F583-C44C-8C94-C915F509FB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30586">
            <a:off x="8726246" y="292297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10253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7944C2-0E4E-3347-95E2-34786515791B}"/>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dirty="0">
                <a:solidFill>
                  <a:srgbClr val="FFFFFF"/>
                </a:solidFill>
                <a:latin typeface="+mj-lt"/>
                <a:ea typeface="+mj-ea"/>
                <a:cs typeface="+mj-cs"/>
              </a:rPr>
              <a:t>Break</a:t>
            </a:r>
          </a:p>
          <a:p>
            <a:pPr algn="ctr">
              <a:lnSpc>
                <a:spcPct val="90000"/>
              </a:lnSpc>
              <a:spcBef>
                <a:spcPct val="0"/>
              </a:spcBef>
              <a:spcAft>
                <a:spcPts val="600"/>
              </a:spcAft>
            </a:pPr>
            <a:r>
              <a:rPr lang="en-US" sz="3600" kern="1200" dirty="0">
                <a:solidFill>
                  <a:srgbClr val="FFFFFF"/>
                </a:solidFill>
                <a:latin typeface="+mj-lt"/>
                <a:ea typeface="+mj-ea"/>
                <a:cs typeface="+mj-cs"/>
              </a:rPr>
              <a:t> 10 mins </a:t>
            </a:r>
          </a:p>
        </p:txBody>
      </p:sp>
      <p:pic>
        <p:nvPicPr>
          <p:cNvPr id="9218" name="Picture 2" descr="Why taking brain breaks is important for creativity - Elite Business">
            <a:extLst>
              <a:ext uri="{FF2B5EF4-FFF2-40B4-BE49-F238E27FC236}">
                <a16:creationId xmlns:a16="http://schemas.microsoft.com/office/drawing/2014/main" id="{073A0F67-E617-E34C-A627-E754FB82223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43150" y="762282"/>
            <a:ext cx="6780700" cy="533343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10 Minutes Clock Quick Number Icon. 10min Time Circle Icon Stock Vector -  Illustration of hour, clock: 184373089">
            <a:extLst>
              <a:ext uri="{FF2B5EF4-FFF2-40B4-BE49-F238E27FC236}">
                <a16:creationId xmlns:a16="http://schemas.microsoft.com/office/drawing/2014/main" id="{BCFAD55B-BF04-5146-82D8-C0B8BC1D98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77400" y="562469"/>
            <a:ext cx="1952752" cy="19527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12390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E1E21A-A5B0-9641-AC98-5F210ADB3582}"/>
              </a:ext>
            </a:extLst>
          </p:cNvPr>
          <p:cNvSpPr txBox="1"/>
          <p:nvPr/>
        </p:nvSpPr>
        <p:spPr>
          <a:xfrm>
            <a:off x="838199" y="1174819"/>
            <a:ext cx="4826795" cy="285836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6700" dirty="0">
                <a:latin typeface="+mj-lt"/>
                <a:ea typeface="+mj-ea"/>
                <a:cs typeface="+mj-cs"/>
              </a:rPr>
              <a:t>Arrest:</a:t>
            </a:r>
          </a:p>
          <a:p>
            <a:pPr>
              <a:lnSpc>
                <a:spcPct val="90000"/>
              </a:lnSpc>
              <a:spcBef>
                <a:spcPct val="0"/>
              </a:spcBef>
              <a:spcAft>
                <a:spcPts val="600"/>
              </a:spcAft>
            </a:pPr>
            <a:r>
              <a:rPr lang="en-US" sz="6700" dirty="0">
                <a:latin typeface="+mj-lt"/>
                <a:ea typeface="+mj-ea"/>
                <a:cs typeface="+mj-cs"/>
              </a:rPr>
              <a:t>What does it mean? </a:t>
            </a:r>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CDA15DC-3D58-284A-AADE-7F5EDFF4FE44}"/>
              </a:ext>
            </a:extLst>
          </p:cNvPr>
          <p:cNvSpPr txBox="1"/>
          <p:nvPr/>
        </p:nvSpPr>
        <p:spPr>
          <a:xfrm>
            <a:off x="838199" y="4649273"/>
            <a:ext cx="4596686" cy="923330"/>
          </a:xfrm>
          <a:prstGeom prst="rect">
            <a:avLst/>
          </a:prstGeom>
          <a:noFill/>
        </p:spPr>
        <p:txBody>
          <a:bodyPr wrap="square" rtlCol="0">
            <a:spAutoFit/>
          </a:bodyPr>
          <a:lstStyle/>
          <a:p>
            <a:r>
              <a:rPr lang="en-US" dirty="0"/>
              <a:t>Discuss: How do you think the growth of the digital world has changed the process of arrest?...Has it?</a:t>
            </a:r>
          </a:p>
        </p:txBody>
      </p:sp>
    </p:spTree>
    <p:extLst>
      <p:ext uri="{BB962C8B-B14F-4D97-AF65-F5344CB8AC3E}">
        <p14:creationId xmlns:p14="http://schemas.microsoft.com/office/powerpoint/2010/main" val="8137595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dirty="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dirty="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dirty="0">
                <a:solidFill>
                  <a:schemeClr val="bg1"/>
                </a:solidFill>
              </a:rPr>
              <a:t>What is a ‘</a:t>
            </a:r>
            <a:r>
              <a:rPr lang="en-GB" sz="3200" b="1" i="1" dirty="0">
                <a:solidFill>
                  <a:schemeClr val="bg1"/>
                </a:solidFill>
              </a:rPr>
              <a:t>Lawful Arrest</a:t>
            </a:r>
            <a:r>
              <a:rPr lang="en-GB" sz="3200" b="1" dirty="0">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336815" y="3606982"/>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eaLnBrk="1" hangingPunct="1">
              <a:spcBef>
                <a:spcPct val="0"/>
              </a:spcBef>
              <a:spcAft>
                <a:spcPct val="0"/>
              </a:spcAft>
            </a:pPr>
            <a:endParaRPr lang="en-GB" dirty="0">
              <a:solidFill>
                <a:srgbClr val="000099"/>
              </a:solidFill>
              <a:latin typeface="Arial" charset="0"/>
            </a:endParaRPr>
          </a:p>
        </p:txBody>
      </p:sp>
      <p:sp>
        <p:nvSpPr>
          <p:cNvPr id="4" name="TextBox 3"/>
          <p:cNvSpPr txBox="1"/>
          <p:nvPr/>
        </p:nvSpPr>
        <p:spPr>
          <a:xfrm>
            <a:off x="0" y="168422"/>
            <a:ext cx="7848872" cy="646331"/>
          </a:xfrm>
          <a:prstGeom prst="rect">
            <a:avLst/>
          </a:prstGeom>
          <a:solidFill>
            <a:srgbClr val="00B050"/>
          </a:solidFill>
        </p:spPr>
        <p:txBody>
          <a:bodyPr wrap="square" rtlCol="0">
            <a:spAutoFit/>
          </a:bodyPr>
          <a:lstStyle/>
          <a:p>
            <a:r>
              <a:rPr lang="en-GB" sz="3600" b="1" u="sng" dirty="0">
                <a:solidFill>
                  <a:schemeClr val="bg1"/>
                </a:solidFill>
              </a:rPr>
              <a:t>Prior</a:t>
            </a:r>
            <a:r>
              <a:rPr lang="en-GB" sz="3600" b="1" dirty="0">
                <a:solidFill>
                  <a:schemeClr val="bg1"/>
                </a:solidFill>
              </a:rPr>
              <a:t> to Making an Arrest</a:t>
            </a:r>
          </a:p>
        </p:txBody>
      </p:sp>
      <p:sp>
        <p:nvSpPr>
          <p:cNvPr id="5" name="TextBox 4">
            <a:extLst>
              <a:ext uri="{FF2B5EF4-FFF2-40B4-BE49-F238E27FC236}">
                <a16:creationId xmlns:a16="http://schemas.microsoft.com/office/drawing/2014/main" id="{DDB29703-9CD0-194A-BE06-52ACAA301A0E}"/>
              </a:ext>
            </a:extLst>
          </p:cNvPr>
          <p:cNvSpPr txBox="1"/>
          <p:nvPr/>
        </p:nvSpPr>
        <p:spPr>
          <a:xfrm>
            <a:off x="0" y="1019442"/>
            <a:ext cx="6198432" cy="369332"/>
          </a:xfrm>
          <a:prstGeom prst="rect">
            <a:avLst/>
          </a:prstGeom>
          <a:noFill/>
        </p:spPr>
        <p:txBody>
          <a:bodyPr wrap="square">
            <a:spAutoFit/>
          </a:bodyPr>
          <a:lstStyle/>
          <a:p>
            <a:pPr eaLnBrk="1" hangingPunct="1">
              <a:spcBef>
                <a:spcPct val="0"/>
              </a:spcBef>
              <a:spcAft>
                <a:spcPct val="0"/>
              </a:spcAft>
            </a:pPr>
            <a:r>
              <a:rPr lang="en-GB" dirty="0">
                <a:solidFill>
                  <a:srgbClr val="000099"/>
                </a:solidFill>
                <a:latin typeface="Arial" charset="0"/>
              </a:rPr>
              <a:t>Officers should consider information about:</a:t>
            </a:r>
          </a:p>
        </p:txBody>
      </p:sp>
      <p:sp>
        <p:nvSpPr>
          <p:cNvPr id="16" name="Rounded Rectangle 15">
            <a:extLst>
              <a:ext uri="{FF2B5EF4-FFF2-40B4-BE49-F238E27FC236}">
                <a16:creationId xmlns:a16="http://schemas.microsoft.com/office/drawing/2014/main" id="{5C34C30A-D130-7A45-A623-D3F5BA494710}"/>
              </a:ext>
            </a:extLst>
          </p:cNvPr>
          <p:cNvSpPr/>
          <p:nvPr/>
        </p:nvSpPr>
        <p:spPr>
          <a:xfrm>
            <a:off x="1642156"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ounded Rectangle 16">
            <a:extLst>
              <a:ext uri="{FF2B5EF4-FFF2-40B4-BE49-F238E27FC236}">
                <a16:creationId xmlns:a16="http://schemas.microsoft.com/office/drawing/2014/main" id="{AD8DC2A7-3284-4F4F-83C8-285D356DE6DC}"/>
              </a:ext>
            </a:extLst>
          </p:cNvPr>
          <p:cNvSpPr/>
          <p:nvPr/>
        </p:nvSpPr>
        <p:spPr>
          <a:xfrm>
            <a:off x="5097850"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a:extLst>
              <a:ext uri="{FF2B5EF4-FFF2-40B4-BE49-F238E27FC236}">
                <a16:creationId xmlns:a16="http://schemas.microsoft.com/office/drawing/2014/main" id="{BBACCD27-5B18-4D4C-A461-C0E234E5E46C}"/>
              </a:ext>
            </a:extLst>
          </p:cNvPr>
          <p:cNvSpPr/>
          <p:nvPr/>
        </p:nvSpPr>
        <p:spPr>
          <a:xfrm>
            <a:off x="8599179" y="184722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F44865AF-4416-7940-9B9E-E7751BC7F657}"/>
              </a:ext>
            </a:extLst>
          </p:cNvPr>
          <p:cNvSpPr/>
          <p:nvPr/>
        </p:nvSpPr>
        <p:spPr>
          <a:xfrm>
            <a:off x="6677822" y="4485539"/>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3048BF13-9483-B14C-81A6-C9FD98689518}"/>
              </a:ext>
            </a:extLst>
          </p:cNvPr>
          <p:cNvSpPr/>
          <p:nvPr/>
        </p:nvSpPr>
        <p:spPr>
          <a:xfrm>
            <a:off x="3351284" y="442970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7FE9A-6FB5-3F44-9053-11D7CC6A2691}"/>
              </a:ext>
            </a:extLst>
          </p:cNvPr>
          <p:cNvSpPr txBox="1"/>
          <p:nvPr/>
        </p:nvSpPr>
        <p:spPr>
          <a:xfrm>
            <a:off x="1885863" y="2326564"/>
            <a:ext cx="1730892" cy="1015663"/>
          </a:xfrm>
          <a:prstGeom prst="rect">
            <a:avLst/>
          </a:prstGeom>
          <a:noFill/>
        </p:spPr>
        <p:txBody>
          <a:bodyPr wrap="square">
            <a:spAutoFit/>
          </a:bodyPr>
          <a:lstStyle/>
          <a:p>
            <a:pPr algn="ctr" eaLnBrk="1" hangingPunct="1">
              <a:spcBef>
                <a:spcPct val="0"/>
              </a:spcBef>
              <a:spcAft>
                <a:spcPct val="0"/>
              </a:spcAft>
            </a:pPr>
            <a:r>
              <a:rPr lang="en-GB" sz="2000" dirty="0">
                <a:solidFill>
                  <a:schemeClr val="bg1"/>
                </a:solidFill>
                <a:latin typeface="Arial" charset="0"/>
              </a:rPr>
              <a:t>The event: What has happened?</a:t>
            </a:r>
          </a:p>
        </p:txBody>
      </p:sp>
      <p:sp>
        <p:nvSpPr>
          <p:cNvPr id="9" name="TextBox 8">
            <a:extLst>
              <a:ext uri="{FF2B5EF4-FFF2-40B4-BE49-F238E27FC236}">
                <a16:creationId xmlns:a16="http://schemas.microsoft.com/office/drawing/2014/main" id="{93807AC7-ED15-C547-BE5A-DABC383AEB84}"/>
              </a:ext>
            </a:extLst>
          </p:cNvPr>
          <p:cNvSpPr txBox="1"/>
          <p:nvPr/>
        </p:nvSpPr>
        <p:spPr>
          <a:xfrm>
            <a:off x="4946111" y="2574513"/>
            <a:ext cx="2596131" cy="646331"/>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The individual’s involved </a:t>
            </a:r>
          </a:p>
        </p:txBody>
      </p:sp>
      <p:sp>
        <p:nvSpPr>
          <p:cNvPr id="13" name="TextBox 12">
            <a:extLst>
              <a:ext uri="{FF2B5EF4-FFF2-40B4-BE49-F238E27FC236}">
                <a16:creationId xmlns:a16="http://schemas.microsoft.com/office/drawing/2014/main" id="{55F7B31D-56C4-4440-968C-4442E79A1D96}"/>
              </a:ext>
            </a:extLst>
          </p:cNvPr>
          <p:cNvSpPr txBox="1"/>
          <p:nvPr/>
        </p:nvSpPr>
        <p:spPr>
          <a:xfrm>
            <a:off x="8999083" y="2695897"/>
            <a:ext cx="6192980" cy="369332"/>
          </a:xfrm>
          <a:prstGeom prst="rect">
            <a:avLst/>
          </a:prstGeom>
          <a:noFill/>
        </p:spPr>
        <p:txBody>
          <a:bodyPr wrap="square">
            <a:spAutoFit/>
          </a:bodyPr>
          <a:lstStyle/>
          <a:p>
            <a:pPr eaLnBrk="1" hangingPunct="1">
              <a:spcBef>
                <a:spcPct val="0"/>
              </a:spcBef>
              <a:spcAft>
                <a:spcPct val="0"/>
              </a:spcAft>
            </a:pPr>
            <a:r>
              <a:rPr lang="en-GB" dirty="0">
                <a:solidFill>
                  <a:schemeClr val="bg1"/>
                </a:solidFill>
                <a:latin typeface="Arial" charset="0"/>
              </a:rPr>
              <a:t>Any offence? </a:t>
            </a:r>
          </a:p>
        </p:txBody>
      </p:sp>
      <p:sp>
        <p:nvSpPr>
          <p:cNvPr id="11" name="TextBox 10">
            <a:extLst>
              <a:ext uri="{FF2B5EF4-FFF2-40B4-BE49-F238E27FC236}">
                <a16:creationId xmlns:a16="http://schemas.microsoft.com/office/drawing/2014/main" id="{FD3379EB-FB89-8546-807B-0066EAE95FC1}"/>
              </a:ext>
            </a:extLst>
          </p:cNvPr>
          <p:cNvSpPr txBox="1"/>
          <p:nvPr/>
        </p:nvSpPr>
        <p:spPr>
          <a:xfrm>
            <a:off x="3436779" y="4753789"/>
            <a:ext cx="215368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physical or mental ill health which requires medical attention?</a:t>
            </a:r>
          </a:p>
        </p:txBody>
      </p:sp>
      <p:sp>
        <p:nvSpPr>
          <p:cNvPr id="15" name="TextBox 14">
            <a:extLst>
              <a:ext uri="{FF2B5EF4-FFF2-40B4-BE49-F238E27FC236}">
                <a16:creationId xmlns:a16="http://schemas.microsoft.com/office/drawing/2014/main" id="{4A93DEFC-D7AB-CC4E-BC34-887890E201BD}"/>
              </a:ext>
            </a:extLst>
          </p:cNvPr>
          <p:cNvSpPr txBox="1"/>
          <p:nvPr/>
        </p:nvSpPr>
        <p:spPr>
          <a:xfrm>
            <a:off x="6980714" y="4946373"/>
            <a:ext cx="168687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needs of the investigative process? </a:t>
            </a:r>
          </a:p>
        </p:txBody>
      </p:sp>
      <p:sp>
        <p:nvSpPr>
          <p:cNvPr id="21" name="TextBox 20">
            <a:extLst>
              <a:ext uri="{FF2B5EF4-FFF2-40B4-BE49-F238E27FC236}">
                <a16:creationId xmlns:a16="http://schemas.microsoft.com/office/drawing/2014/main" id="{4D405A07-18D5-D647-A831-5A29633DBDD5}"/>
              </a:ext>
            </a:extLst>
          </p:cNvPr>
          <p:cNvSpPr txBox="1"/>
          <p:nvPr/>
        </p:nvSpPr>
        <p:spPr>
          <a:xfrm rot="20178859">
            <a:off x="222237" y="4768391"/>
            <a:ext cx="2442305" cy="923330"/>
          </a:xfrm>
          <a:prstGeom prst="rect">
            <a:avLst/>
          </a:prstGeom>
          <a:noFill/>
        </p:spPr>
        <p:txBody>
          <a:bodyPr wrap="square" rtlCol="0">
            <a:spAutoFit/>
          </a:bodyPr>
          <a:lstStyle/>
          <a:p>
            <a:r>
              <a:rPr lang="en-US" sz="5400" dirty="0">
                <a:solidFill>
                  <a:schemeClr val="accent6"/>
                </a:solidFill>
              </a:rPr>
              <a:t>SHACKS</a:t>
            </a:r>
            <a:r>
              <a:rPr lang="en-US" dirty="0"/>
              <a:t> </a:t>
            </a:r>
          </a:p>
        </p:txBody>
      </p:sp>
      <p:sp>
        <p:nvSpPr>
          <p:cNvPr id="22" name="TextBox 21">
            <a:extLst>
              <a:ext uri="{FF2B5EF4-FFF2-40B4-BE49-F238E27FC236}">
                <a16:creationId xmlns:a16="http://schemas.microsoft.com/office/drawing/2014/main" id="{D22FDB2B-D37F-AF43-A15C-4AA7FA9399BB}"/>
              </a:ext>
            </a:extLst>
          </p:cNvPr>
          <p:cNvSpPr txBox="1"/>
          <p:nvPr/>
        </p:nvSpPr>
        <p:spPr>
          <a:xfrm>
            <a:off x="9844103" y="4753789"/>
            <a:ext cx="1826787" cy="923330"/>
          </a:xfrm>
          <a:prstGeom prst="rect">
            <a:avLst/>
          </a:prstGeom>
          <a:noFill/>
        </p:spPr>
        <p:txBody>
          <a:bodyPr wrap="square" rtlCol="0">
            <a:spAutoFit/>
          </a:bodyPr>
          <a:lstStyle/>
          <a:p>
            <a:r>
              <a:rPr lang="en-US" sz="5400" dirty="0">
                <a:solidFill>
                  <a:schemeClr val="accent6"/>
                </a:solidFill>
              </a:rPr>
              <a:t>NDM</a:t>
            </a:r>
            <a:r>
              <a:rPr lang="en-US" dirty="0"/>
              <a:t> </a:t>
            </a:r>
          </a:p>
        </p:txBody>
      </p:sp>
      <p:sp>
        <p:nvSpPr>
          <p:cNvPr id="23" name="TextBox 22">
            <a:extLst>
              <a:ext uri="{FF2B5EF4-FFF2-40B4-BE49-F238E27FC236}">
                <a16:creationId xmlns:a16="http://schemas.microsoft.com/office/drawing/2014/main" id="{6F0B811B-B232-9A4C-8385-215C726DB5DE}"/>
              </a:ext>
            </a:extLst>
          </p:cNvPr>
          <p:cNvSpPr txBox="1"/>
          <p:nvPr/>
        </p:nvSpPr>
        <p:spPr>
          <a:xfrm rot="824765">
            <a:off x="9032617" y="900990"/>
            <a:ext cx="3531187" cy="707886"/>
          </a:xfrm>
          <a:prstGeom prst="rect">
            <a:avLst/>
          </a:prstGeom>
          <a:noFill/>
        </p:spPr>
        <p:txBody>
          <a:bodyPr wrap="square" rtlCol="0">
            <a:spAutoFit/>
          </a:bodyPr>
          <a:lstStyle/>
          <a:p>
            <a:r>
              <a:rPr lang="en-US" sz="4000" dirty="0">
                <a:solidFill>
                  <a:schemeClr val="accent6"/>
                </a:solidFill>
              </a:rPr>
              <a:t>5 W’S &amp; H </a:t>
            </a:r>
          </a:p>
        </p:txBody>
      </p:sp>
    </p:spTree>
    <p:extLst>
      <p:ext uri="{BB962C8B-B14F-4D97-AF65-F5344CB8AC3E}">
        <p14:creationId xmlns:p14="http://schemas.microsoft.com/office/powerpoint/2010/main" val="3954984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
        <p:nvSpPr>
          <p:cNvPr id="4" name="TextBox 3"/>
          <p:cNvSpPr txBox="1"/>
          <p:nvPr/>
        </p:nvSpPr>
        <p:spPr>
          <a:xfrm>
            <a:off x="0" y="131726"/>
            <a:ext cx="7848872" cy="1200329"/>
          </a:xfrm>
          <a:prstGeom prst="rect">
            <a:avLst/>
          </a:prstGeom>
          <a:solidFill>
            <a:srgbClr val="00B050"/>
          </a:solidFill>
        </p:spPr>
        <p:txBody>
          <a:bodyPr wrap="square" rtlCol="0">
            <a:spAutoFit/>
          </a:bodyPr>
          <a:lstStyle/>
          <a:p>
            <a:r>
              <a:rPr lang="en-GB" sz="3600" b="1" dirty="0">
                <a:solidFill>
                  <a:schemeClr val="bg1"/>
                </a:solidFill>
              </a:rPr>
              <a:t>What makes a </a:t>
            </a:r>
            <a:r>
              <a:rPr lang="en-GB" sz="3600" b="1" i="1" dirty="0">
                <a:solidFill>
                  <a:schemeClr val="bg1"/>
                </a:solidFill>
              </a:rPr>
              <a:t>‘Lawful Arrest’? </a:t>
            </a:r>
            <a:br>
              <a:rPr lang="en-GB" sz="3600" b="1" i="1" dirty="0">
                <a:solidFill>
                  <a:schemeClr val="bg1"/>
                </a:solidFill>
              </a:rPr>
            </a:br>
            <a:r>
              <a:rPr lang="en-GB" sz="3600" b="1" i="1" dirty="0">
                <a:solidFill>
                  <a:schemeClr val="bg1"/>
                </a:solidFill>
              </a:rPr>
              <a:t>(Best Practice)</a:t>
            </a:r>
          </a:p>
        </p:txBody>
      </p:sp>
      <p:sp>
        <p:nvSpPr>
          <p:cNvPr id="5" name="Rectangle 4"/>
          <p:cNvSpPr/>
          <p:nvPr/>
        </p:nvSpPr>
        <p:spPr>
          <a:xfrm>
            <a:off x="236981" y="1266132"/>
            <a:ext cx="7208848" cy="5539978"/>
          </a:xfrm>
          <a:prstGeom prst="rect">
            <a:avLst/>
          </a:prstGeom>
        </p:spPr>
        <p:txBody>
          <a:bodyPr wrap="square">
            <a:spAutoFit/>
          </a:bodyPr>
          <a:lstStyle/>
          <a:p>
            <a:pPr>
              <a:spcAft>
                <a:spcPts val="1800"/>
              </a:spcAft>
              <a:defRPr/>
            </a:pPr>
            <a:r>
              <a:rPr lang="en-GB" altLang="en-US" sz="2400" b="1" kern="0" dirty="0">
                <a:latin typeface="Arial" panose="020B0604020202020204" pitchFamily="34" charset="0"/>
                <a:cs typeface="Arial" panose="020B0604020202020204" pitchFamily="34" charset="0"/>
              </a:rPr>
              <a:t>Information to be given:</a:t>
            </a:r>
            <a:br>
              <a:rPr lang="en-GB" altLang="en-US" sz="2400" b="1" kern="0" dirty="0">
                <a:latin typeface="Arial" panose="020B0604020202020204" pitchFamily="34" charset="0"/>
                <a:cs typeface="Arial" panose="020B0604020202020204" pitchFamily="34" charset="0"/>
              </a:rPr>
            </a:br>
            <a:endParaRPr lang="en-GB" altLang="en-US" sz="2400" b="1" kern="0" dirty="0">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That they </a:t>
            </a:r>
            <a:r>
              <a:rPr lang="en-GB" altLang="en-US" sz="2400" u="sng" kern="0" dirty="0">
                <a:solidFill>
                  <a:schemeClr val="accent6"/>
                </a:solidFill>
                <a:latin typeface="Arial" panose="020B0604020202020204" pitchFamily="34" charset="0"/>
                <a:cs typeface="Arial" panose="020B0604020202020204" pitchFamily="34" charset="0"/>
              </a:rPr>
              <a:t>are under arrest </a:t>
            </a:r>
            <a:r>
              <a:rPr lang="en-GB" altLang="en-US" sz="2400" kern="0" dirty="0">
                <a:latin typeface="Arial" panose="020B0604020202020204" pitchFamily="34" charset="0"/>
                <a:cs typeface="Arial" panose="020B0604020202020204" pitchFamily="34" charset="0"/>
              </a:rPr>
              <a:t>(even if it is obvious)   </a:t>
            </a: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a:t>
            </a:r>
            <a:r>
              <a:rPr lang="en-GB" altLang="en-US" sz="2400" u="sng" kern="0" dirty="0">
                <a:solidFill>
                  <a:schemeClr val="accent6"/>
                </a:solidFill>
                <a:latin typeface="Arial" panose="020B0604020202020204" pitchFamily="34" charset="0"/>
                <a:cs typeface="Arial" panose="020B0604020202020204" pitchFamily="34" charset="0"/>
              </a:rPr>
              <a:t> grounds </a:t>
            </a:r>
            <a:r>
              <a:rPr lang="en-GB" altLang="en-US" sz="2400" kern="0" dirty="0">
                <a:latin typeface="Arial" panose="020B0604020202020204" pitchFamily="34" charset="0"/>
                <a:cs typeface="Arial" panose="020B0604020202020204" pitchFamily="34" charset="0"/>
              </a:rPr>
              <a:t>for the arrest </a:t>
            </a:r>
            <a:br>
              <a:rPr lang="en-GB" altLang="en-US" sz="2400" kern="0" dirty="0">
                <a:latin typeface="Arial" panose="020B0604020202020204" pitchFamily="34" charset="0"/>
                <a:cs typeface="Arial" panose="020B0604020202020204" pitchFamily="34" charset="0"/>
              </a:rPr>
            </a:br>
            <a:r>
              <a:rPr lang="en-GB" altLang="en-US" sz="2400" kern="0" dirty="0">
                <a:latin typeface="Arial" panose="020B0604020202020204" pitchFamily="34" charset="0"/>
                <a:cs typeface="Arial" panose="020B0604020202020204" pitchFamily="34" charset="0"/>
              </a:rPr>
              <a:t>(offence for which they have been arrested)</a:t>
            </a:r>
          </a:p>
          <a:p>
            <a:pPr marL="285750" indent="-285750">
              <a:spcAft>
                <a:spcPts val="1800"/>
              </a:spcAft>
              <a:buFont typeface="Arial" panose="020B0604020202020204" pitchFamily="34" charset="0"/>
              <a:buChar char="•"/>
              <a:defRPr/>
            </a:pPr>
            <a:r>
              <a:rPr lang="en-GB" altLang="en-US" sz="2400" u="sng" kern="0" dirty="0">
                <a:solidFill>
                  <a:schemeClr val="accent6">
                    <a:lumMod val="75000"/>
                  </a:schemeClr>
                </a:solidFill>
                <a:latin typeface="Arial" panose="020B0604020202020204" pitchFamily="34" charset="0"/>
                <a:cs typeface="Arial" panose="020B0604020202020204" pitchFamily="34" charset="0"/>
              </a:rPr>
              <a:t>Time</a:t>
            </a:r>
            <a:br>
              <a:rPr lang="en-GB" altLang="en-US" sz="2400" kern="0" dirty="0">
                <a:latin typeface="Arial" panose="020B0604020202020204" pitchFamily="34" charset="0"/>
                <a:cs typeface="Arial" panose="020B0604020202020204" pitchFamily="34" charset="0"/>
              </a:rPr>
            </a:br>
            <a:endParaRPr lang="en-GB" altLang="en-US" sz="2400" kern="0" dirty="0">
              <a:latin typeface="Arial" panose="020B0604020202020204" pitchFamily="34" charset="0"/>
              <a:cs typeface="Arial" panose="020B0604020202020204" pitchFamily="34" charset="0"/>
            </a:endParaRPr>
          </a:p>
          <a:p>
            <a:pPr>
              <a:spcAft>
                <a:spcPts val="1800"/>
              </a:spcAft>
              <a:defRPr/>
            </a:pPr>
            <a:r>
              <a:rPr lang="en-GB" altLang="en-US" sz="2400" kern="0" dirty="0">
                <a:solidFill>
                  <a:schemeClr val="accent6"/>
                </a:solidFill>
                <a:latin typeface="Arial" panose="020B0604020202020204" pitchFamily="34" charset="0"/>
                <a:cs typeface="Arial" panose="020B0604020202020204" pitchFamily="34" charset="0"/>
              </a:rPr>
              <a:t>AND</a:t>
            </a:r>
            <a:br>
              <a:rPr lang="en-GB" altLang="en-US" sz="2400" kern="0" dirty="0">
                <a:solidFill>
                  <a:schemeClr val="accent6"/>
                </a:solidFill>
                <a:latin typeface="Arial" panose="020B0604020202020204" pitchFamily="34" charset="0"/>
                <a:cs typeface="Arial" panose="020B0604020202020204" pitchFamily="34" charset="0"/>
              </a:rPr>
            </a:br>
            <a:endParaRPr lang="en-GB" altLang="en-US" sz="2400" kern="0" dirty="0">
              <a:solidFill>
                <a:schemeClr val="accent6"/>
              </a:solidFill>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 </a:t>
            </a:r>
            <a:r>
              <a:rPr lang="en-GB" altLang="en-US" sz="2400" u="sng" kern="0" dirty="0">
                <a:solidFill>
                  <a:schemeClr val="accent6"/>
                </a:solidFill>
                <a:latin typeface="Arial" panose="020B0604020202020204" pitchFamily="34" charset="0"/>
                <a:cs typeface="Arial" panose="020B0604020202020204" pitchFamily="34" charset="0"/>
              </a:rPr>
              <a:t>Necessity</a:t>
            </a:r>
            <a:r>
              <a:rPr lang="en-GB" altLang="en-US" sz="2400" kern="0" dirty="0">
                <a:solidFill>
                  <a:schemeClr val="accent6"/>
                </a:solidFill>
                <a:latin typeface="Arial" panose="020B0604020202020204" pitchFamily="34" charset="0"/>
                <a:cs typeface="Arial" panose="020B0604020202020204" pitchFamily="34" charset="0"/>
              </a:rPr>
              <a:t> </a:t>
            </a:r>
            <a:r>
              <a:rPr lang="en-GB" altLang="en-US" sz="2400" kern="0" dirty="0">
                <a:latin typeface="Arial" panose="020B0604020202020204" pitchFamily="34" charset="0"/>
                <a:cs typeface="Arial" panose="020B0604020202020204" pitchFamily="34" charset="0"/>
              </a:rPr>
              <a:t>for the arrest </a:t>
            </a:r>
          </a:p>
          <a:p>
            <a:pPr marL="285750" indent="-285750">
              <a:spcAft>
                <a:spcPts val="1800"/>
              </a:spcAft>
              <a:buFont typeface="Arial" panose="020B0604020202020204" pitchFamily="34" charset="0"/>
              <a:buChar char="•"/>
              <a:defRPr/>
            </a:pPr>
            <a:r>
              <a:rPr lang="en-GB" altLang="en-US" sz="2400" u="sng" kern="0" dirty="0">
                <a:solidFill>
                  <a:schemeClr val="accent6"/>
                </a:solidFill>
                <a:latin typeface="Arial" panose="020B0604020202020204" pitchFamily="34" charset="0"/>
                <a:cs typeface="Arial" panose="020B0604020202020204" pitchFamily="34" charset="0"/>
              </a:rPr>
              <a:t>Caution</a:t>
            </a:r>
            <a:r>
              <a:rPr lang="en-GB" altLang="en-US" sz="2400" kern="0" dirty="0">
                <a:latin typeface="Arial" panose="020B0604020202020204" pitchFamily="34" charset="0"/>
                <a:cs typeface="Arial" panose="020B0604020202020204" pitchFamily="34" charset="0"/>
              </a:rPr>
              <a:t> - </a:t>
            </a:r>
            <a:r>
              <a:rPr lang="en-GB" altLang="en-US" sz="2400" i="1" kern="0" dirty="0">
                <a:latin typeface="Arial" panose="020B0604020202020204" pitchFamily="34" charset="0"/>
                <a:cs typeface="Arial" panose="020B0604020202020204" pitchFamily="34" charset="0"/>
              </a:rPr>
              <a:t>‘When Questioned’ </a:t>
            </a:r>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44248">
            <a:off x="7711220" y="1417340"/>
            <a:ext cx="3810000" cy="21336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81A5CB-4ECF-7B4D-A65F-11FF4AD68D4B}"/>
              </a:ext>
            </a:extLst>
          </p:cNvPr>
          <p:cNvSpPr txBox="1"/>
          <p:nvPr/>
        </p:nvSpPr>
        <p:spPr>
          <a:xfrm>
            <a:off x="8193001" y="4237126"/>
            <a:ext cx="3121741" cy="2351413"/>
          </a:xfrm>
          <a:prstGeom prst="rect">
            <a:avLst/>
          </a:prstGeom>
          <a:noFill/>
        </p:spPr>
        <p:txBody>
          <a:bodyPr wrap="square">
            <a:spAutoFit/>
          </a:bodyPr>
          <a:lstStyle/>
          <a:p>
            <a:pPr marL="0" marR="0" lvl="0" indent="0" algn="ctr" defTabSz="914400" rtl="0" eaLnBrk="1" fontAlgn="base" latinLnBrk="0" hangingPunct="1">
              <a:lnSpc>
                <a:spcPct val="100000"/>
              </a:lnSpc>
              <a:spcBef>
                <a:spcPct val="30000"/>
              </a:spcBef>
              <a:spcAft>
                <a:spcPts val="600"/>
              </a:spcAft>
              <a:buClrTx/>
              <a:buSzTx/>
              <a:buFontTx/>
              <a:buNone/>
              <a:tabLst/>
              <a:defRPr/>
            </a:pPr>
            <a:r>
              <a:rPr kumimoji="0" lang="en-GB" altLang="en-US" sz="1800" b="1" i="0" u="none" strike="noStrike" kern="1200" cap="none" spc="0" normalizeH="0" baseline="0" noProof="0" dirty="0">
                <a:ln>
                  <a:noFill/>
                </a:ln>
                <a:solidFill>
                  <a:srgbClr val="FF0000"/>
                </a:solidFill>
                <a:effectLst/>
                <a:uLnTx/>
                <a:uFillTx/>
                <a:latin typeface="Arial" charset="0"/>
                <a:ea typeface="+mn-ea"/>
                <a:cs typeface="+mn-cs"/>
              </a:rPr>
              <a:t>Sec. 28 PACE &amp; Code G </a:t>
            </a:r>
          </a:p>
          <a:p>
            <a:pPr marL="0" marR="0" lvl="0" indent="0" algn="ctr" defTabSz="914400" rtl="0" eaLnBrk="1" fontAlgn="base" latinLnBrk="0" hangingPunct="1">
              <a:lnSpc>
                <a:spcPct val="100000"/>
              </a:lnSpc>
              <a:spcBef>
                <a:spcPct val="30000"/>
              </a:spcBef>
              <a:spcAft>
                <a:spcPts val="600"/>
              </a:spcAft>
              <a:buClrTx/>
              <a:buSzTx/>
              <a:buFontTx/>
              <a:buNone/>
              <a:tabLst/>
              <a:defRPr/>
            </a:pPr>
            <a:r>
              <a:rPr lang="en-GB" altLang="en-US" dirty="0">
                <a:latin typeface="Arial" charset="0"/>
              </a:rPr>
              <a:t>-A</a:t>
            </a:r>
            <a:r>
              <a:rPr kumimoji="0" lang="en-GB" altLang="en-US" sz="1800" i="0" u="none" strike="noStrike" kern="1200" cap="none" spc="0" normalizeH="0" baseline="0" noProof="0" dirty="0">
                <a:ln>
                  <a:noFill/>
                </a:ln>
                <a:effectLst/>
                <a:uLnTx/>
                <a:uFillTx/>
                <a:latin typeface="Arial" charset="0"/>
                <a:ea typeface="+mn-ea"/>
                <a:cs typeface="+mn-cs"/>
              </a:rPr>
              <a:t>n </a:t>
            </a:r>
            <a:r>
              <a:rPr kumimoji="0" lang="en-GB" altLang="en-US" sz="1800" b="0" i="0" u="none" strike="noStrike" kern="1200" cap="none" spc="0" normalizeH="0" baseline="0" noProof="0" dirty="0">
                <a:ln>
                  <a:noFill/>
                </a:ln>
                <a:solidFill>
                  <a:srgbClr val="000000"/>
                </a:solidFill>
                <a:effectLst/>
                <a:uLnTx/>
                <a:uFillTx/>
                <a:latin typeface="Arial" charset="0"/>
                <a:ea typeface="+mn-ea"/>
                <a:cs typeface="+mn-cs"/>
              </a:rPr>
              <a:t>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dirty="0">
              <a:solidFill>
                <a:srgbClr val="000000"/>
              </a:solidFill>
              <a:latin typeface="Arial"/>
            </a:endParaRPr>
          </a:p>
          <a:p>
            <a:pPr marL="0" indent="0" algn="ctr">
              <a:buNone/>
              <a:defRPr/>
            </a:pPr>
            <a:r>
              <a:rPr lang="en-GB" altLang="en-US" sz="3600" i="1" kern="0" dirty="0">
                <a:solidFill>
                  <a:srgbClr val="000000"/>
                </a:solidFill>
                <a:latin typeface="Arial"/>
              </a:rPr>
              <a:t>1.  </a:t>
            </a:r>
            <a:r>
              <a:rPr lang="en-GB" altLang="en-US" sz="3600" kern="0" dirty="0">
                <a:solidFill>
                  <a:srgbClr val="000000"/>
                </a:solidFill>
                <a:latin typeface="Arial"/>
              </a:rPr>
              <a:t>The</a:t>
            </a:r>
            <a:r>
              <a:rPr lang="en-GB" altLang="en-US" sz="3600" i="1" kern="0" dirty="0">
                <a:solidFill>
                  <a:srgbClr val="000000"/>
                </a:solidFill>
                <a:latin typeface="Arial"/>
              </a:rPr>
              <a:t> ‘</a:t>
            </a:r>
            <a:r>
              <a:rPr lang="en-GB" altLang="en-US" sz="3600" b="1" i="1" kern="0" dirty="0">
                <a:solidFill>
                  <a:srgbClr val="000000"/>
                </a:solidFill>
                <a:latin typeface="Arial"/>
              </a:rPr>
              <a:t>When Questioned</a:t>
            </a:r>
            <a:r>
              <a:rPr lang="en-GB" altLang="en-US" sz="3600" i="1" kern="0" dirty="0">
                <a:solidFill>
                  <a:srgbClr val="000000"/>
                </a:solidFill>
                <a:latin typeface="Arial"/>
              </a:rPr>
              <a:t>’ </a:t>
            </a:r>
            <a:r>
              <a:rPr lang="en-GB" altLang="en-US" sz="3600" kern="0" dirty="0">
                <a:solidFill>
                  <a:srgbClr val="000000"/>
                </a:solidFill>
                <a:latin typeface="Arial"/>
              </a:rPr>
              <a:t>caution </a:t>
            </a:r>
          </a:p>
          <a:p>
            <a:pPr marL="0" indent="0" algn="ctr">
              <a:buNone/>
              <a:defRPr/>
            </a:pPr>
            <a:endParaRPr lang="en-GB" altLang="en-US" sz="3600" b="1" i="1" kern="0" dirty="0">
              <a:solidFill>
                <a:srgbClr val="000000"/>
              </a:solidFill>
              <a:latin typeface="Arial"/>
            </a:endParaRPr>
          </a:p>
          <a:p>
            <a:pPr marL="0" indent="0" algn="ctr">
              <a:buNone/>
              <a:defRPr/>
            </a:pPr>
            <a:endParaRPr lang="en-GB" altLang="en-US" sz="3600" b="1" i="1" kern="0" dirty="0">
              <a:solidFill>
                <a:srgbClr val="000000"/>
              </a:solidFill>
              <a:latin typeface="Arial"/>
            </a:endParaRPr>
          </a:p>
          <a:p>
            <a:pPr marL="0" indent="0" algn="ctr">
              <a:buNone/>
              <a:defRPr/>
            </a:pPr>
            <a:r>
              <a:rPr lang="en-GB" altLang="en-US" sz="3600" i="1" kern="0" dirty="0">
                <a:solidFill>
                  <a:srgbClr val="000000"/>
                </a:solidFill>
                <a:latin typeface="Arial"/>
              </a:rPr>
              <a:t>2. </a:t>
            </a:r>
            <a:r>
              <a:rPr lang="en-GB" altLang="en-US" sz="3600" kern="0" dirty="0">
                <a:solidFill>
                  <a:srgbClr val="000000"/>
                </a:solidFill>
                <a:latin typeface="Arial"/>
              </a:rPr>
              <a:t>The</a:t>
            </a:r>
            <a:r>
              <a:rPr lang="en-GB" altLang="en-US" sz="3600" b="1" i="1" kern="0" dirty="0">
                <a:solidFill>
                  <a:srgbClr val="000000"/>
                </a:solidFill>
                <a:latin typeface="Arial"/>
              </a:rPr>
              <a:t> ‘Now’ </a:t>
            </a:r>
            <a:r>
              <a:rPr lang="en-GB" altLang="en-US" sz="3600" kern="0" dirty="0">
                <a:solidFill>
                  <a:srgbClr val="000000"/>
                </a:solidFill>
                <a:latin typeface="Arial"/>
              </a:rPr>
              <a:t>caution</a:t>
            </a:r>
            <a:r>
              <a:rPr lang="en-GB" altLang="en-US" sz="3600" b="1" i="1" kern="0" dirty="0">
                <a:solidFill>
                  <a:srgbClr val="000000"/>
                </a:solidFill>
                <a:latin typeface="Arial"/>
              </a:rPr>
              <a:t> </a:t>
            </a:r>
            <a:endParaRPr lang="en-GB" altLang="en-US" kern="0" dirty="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Two Types of Caution</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992313" y="1125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None/>
              <a:defRPr/>
            </a:pPr>
            <a:endParaRPr lang="en-GB" kern="0" dirty="0">
              <a:solidFill>
                <a:srgbClr val="000000"/>
              </a:solidFill>
              <a:latin typeface="Arial"/>
            </a:endParaRPr>
          </a:p>
          <a:p>
            <a:pPr marL="0" indent="0" eaLnBrk="1" hangingPunct="1">
              <a:buNone/>
              <a:defRPr/>
            </a:pPr>
            <a:endParaRPr lang="en-GB" sz="2800" kern="0" dirty="0">
              <a:solidFill>
                <a:srgbClr val="000000"/>
              </a:solidFill>
              <a:latin typeface="Arial"/>
            </a:endParaRPr>
          </a:p>
          <a:p>
            <a:pPr marL="0" indent="0" algn="ctr" eaLnBrk="1" hangingPunct="1">
              <a:buNone/>
              <a:defRPr/>
            </a:pPr>
            <a:r>
              <a:rPr lang="en-GB" sz="2800" kern="0" dirty="0">
                <a:solidFill>
                  <a:srgbClr val="000000"/>
                </a:solidFill>
                <a:latin typeface="Arial"/>
              </a:rPr>
              <a:t>You do not have to say anything. </a:t>
            </a:r>
          </a:p>
          <a:p>
            <a:pPr marL="0" indent="0" algn="ctr" eaLnBrk="1" hangingPunct="1">
              <a:buNone/>
              <a:defRPr/>
            </a:pPr>
            <a:r>
              <a:rPr lang="en-GB" sz="2800" kern="0" dirty="0">
                <a:solidFill>
                  <a:srgbClr val="000000"/>
                </a:solidFill>
                <a:latin typeface="Arial"/>
              </a:rPr>
              <a:t>But it may harm your defence if you do not mention </a:t>
            </a:r>
            <a:r>
              <a:rPr lang="en-GB" sz="2800" i="1" kern="0" dirty="0">
                <a:solidFill>
                  <a:schemeClr val="accent2"/>
                </a:solidFill>
                <a:latin typeface="Arial"/>
              </a:rPr>
              <a:t>when questioned </a:t>
            </a:r>
            <a:r>
              <a:rPr lang="en-GB" sz="2800" kern="0" dirty="0">
                <a:solidFill>
                  <a:srgbClr val="000000"/>
                </a:solidFill>
                <a:latin typeface="Arial"/>
              </a:rPr>
              <a:t>something which you later rely on in court.  </a:t>
            </a:r>
          </a:p>
          <a:p>
            <a:pPr marL="0" indent="0" algn="ctr" eaLnBrk="1" hangingPunct="1">
              <a:buNone/>
              <a:defRPr/>
            </a:pPr>
            <a:r>
              <a:rPr lang="en-GB" sz="2800" kern="0" dirty="0">
                <a:solidFill>
                  <a:srgbClr val="000000"/>
                </a:solidFill>
                <a:latin typeface="Arial"/>
              </a:rPr>
              <a:t>Anything you do say may be given in evidence.</a:t>
            </a:r>
          </a:p>
          <a:p>
            <a:pPr eaLnBrk="1" hangingPunct="1">
              <a:buFontTx/>
              <a:buNone/>
              <a:defRPr/>
            </a:pPr>
            <a:endParaRPr lang="en-US" kern="0" dirty="0">
              <a:solidFill>
                <a:srgbClr val="000000"/>
              </a:solidFill>
              <a:latin typeface="Arial"/>
            </a:endParaRPr>
          </a:p>
        </p:txBody>
      </p:sp>
      <p:sp>
        <p:nvSpPr>
          <p:cNvPr id="9219" name="TextBox 5"/>
          <p:cNvSpPr txBox="1">
            <a:spLocks noChangeArrowheads="1"/>
          </p:cNvSpPr>
          <p:nvPr/>
        </p:nvSpPr>
        <p:spPr bwMode="auto">
          <a:xfrm>
            <a:off x="0" y="348735"/>
            <a:ext cx="7273925" cy="646112"/>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The ‘When Questioned’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5381" y="1656020"/>
            <a:ext cx="6438900"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defRPr/>
            </a:pPr>
            <a:r>
              <a:rPr lang="en-GB" altLang="en-US" sz="2800" kern="0" dirty="0">
                <a:solidFill>
                  <a:srgbClr val="000000"/>
                </a:solidFill>
                <a:latin typeface="Arial"/>
              </a:rPr>
              <a:t>When you have grounds to suspect an offence has been committed</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endParaRPr lang="en-GB" altLang="en-US" sz="2800" kern="0" dirty="0">
              <a:solidFill>
                <a:srgbClr val="000000"/>
              </a:solidFill>
              <a:latin typeface="Arial"/>
            </a:endParaRPr>
          </a:p>
          <a:p>
            <a:pPr algn="ctr" eaLnBrk="1" hangingPunct="1">
              <a:lnSpc>
                <a:spcPct val="90000"/>
              </a:lnSpc>
              <a:defRPr/>
            </a:pPr>
            <a:r>
              <a:rPr lang="en-GB" altLang="en-US" sz="2800" kern="0" dirty="0">
                <a:solidFill>
                  <a:srgbClr val="000000"/>
                </a:solidFill>
                <a:latin typeface="Arial"/>
              </a:rPr>
              <a:t>You want to ask questions regarding their involvement or suspected involvement in that offence as the offender</a:t>
            </a:r>
          </a:p>
          <a:p>
            <a:pPr eaLnBrk="1" hangingPunct="1">
              <a:lnSpc>
                <a:spcPct val="90000"/>
              </a:lnSpc>
              <a:buFontTx/>
              <a:buNone/>
              <a:defRPr/>
            </a:pPr>
            <a:endParaRPr lang="en-GB" altLang="en-US" kern="0" dirty="0">
              <a:solidFill>
                <a:srgbClr val="000000"/>
              </a:solidFill>
              <a:latin typeface="Arial"/>
            </a:endParaRPr>
          </a:p>
        </p:txBody>
      </p:sp>
      <p:sp>
        <p:nvSpPr>
          <p:cNvPr id="11267" name="TextBox 5"/>
          <p:cNvSpPr txBox="1">
            <a:spLocks noChangeArrowheads="1"/>
          </p:cNvSpPr>
          <p:nvPr/>
        </p:nvSpPr>
        <p:spPr bwMode="auto">
          <a:xfrm>
            <a:off x="0" y="17060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to caution…</a:t>
            </a:r>
          </a:p>
        </p:txBody>
      </p:sp>
      <p:pic>
        <p:nvPicPr>
          <p:cNvPr id="10242" name="Picture 2" descr="What are your rights if police stop you or arrest you? | Metro News">
            <a:extLst>
              <a:ext uri="{FF2B5EF4-FFF2-40B4-BE49-F238E27FC236}">
                <a16:creationId xmlns:a16="http://schemas.microsoft.com/office/drawing/2014/main" id="{A74D2BA9-1381-234A-9C82-417F7928D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0190" y="1358900"/>
            <a:ext cx="39370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verview Of Police Interviews | Andrew Williams Criminal Lawyer">
            <a:extLst>
              <a:ext uri="{FF2B5EF4-FFF2-40B4-BE49-F238E27FC236}">
                <a16:creationId xmlns:a16="http://schemas.microsoft.com/office/drawing/2014/main" id="{F38F70E7-B3E3-534C-B9AD-88AC4F6BF2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0190" y="3815813"/>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65139" y="1196975"/>
            <a:ext cx="6249987" cy="485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defRPr/>
            </a:pPr>
            <a:endParaRPr lang="en-GB" altLang="en-US"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You ask questions not relating to the offence </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obtain information they are required to provide by law</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establish their identity</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seek verification of a written record</a:t>
            </a:r>
          </a:p>
          <a:p>
            <a:pPr marL="0" indent="0" eaLnBrk="1" hangingPunct="1">
              <a:lnSpc>
                <a:spcPct val="90000"/>
              </a:lnSpc>
              <a:buNone/>
              <a:defRPr/>
            </a:pPr>
            <a:r>
              <a:rPr lang="en-GB" altLang="en-US" kern="0" dirty="0">
                <a:solidFill>
                  <a:srgbClr val="000000"/>
                </a:solidFill>
                <a:latin typeface="Arial"/>
              </a:rPr>
              <a:t>				</a:t>
            </a:r>
            <a:endParaRPr lang="en-US" altLang="en-US" kern="0" dirty="0">
              <a:solidFill>
                <a:srgbClr val="000000"/>
              </a:solidFill>
              <a:latin typeface="Arial"/>
            </a:endParaRPr>
          </a:p>
        </p:txBody>
      </p:sp>
      <p:sp>
        <p:nvSpPr>
          <p:cNvPr id="15363" name="TextBox 5"/>
          <p:cNvSpPr txBox="1">
            <a:spLocks noChangeArrowheads="1"/>
          </p:cNvSpPr>
          <p:nvPr/>
        </p:nvSpPr>
        <p:spPr bwMode="auto">
          <a:xfrm>
            <a:off x="0" y="16192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not to caution…</a:t>
            </a:r>
          </a:p>
        </p:txBody>
      </p:sp>
      <p:pic>
        <p:nvPicPr>
          <p:cNvPr id="15364" name="Picture 4"/>
          <p:cNvPicPr>
            <a:picLocks noChangeAspect="1"/>
          </p:cNvPicPr>
          <p:nvPr/>
        </p:nvPicPr>
        <p:blipFill>
          <a:blip r:embed="rId3">
            <a:extLst>
              <a:ext uri="{28A0092B-C50C-407E-A947-70E740481C1C}">
                <a14:useLocalDpi xmlns:a14="http://schemas.microsoft.com/office/drawing/2010/main" val="0"/>
              </a:ext>
            </a:extLst>
          </a:blip>
          <a:srcRect l="5873" r="4175" b="12662"/>
          <a:stretch>
            <a:fillRect/>
          </a:stretch>
        </p:blipFill>
        <p:spPr bwMode="auto">
          <a:xfrm>
            <a:off x="8050214" y="2650709"/>
            <a:ext cx="2232025" cy="260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738365" y="1296469"/>
            <a:ext cx="82296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r>
              <a:rPr lang="en-GB" sz="3200" kern="0" dirty="0">
                <a:solidFill>
                  <a:srgbClr val="000000"/>
                </a:solidFill>
                <a:latin typeface="Arial"/>
              </a:rPr>
              <a:t>You</a:t>
            </a:r>
            <a:r>
              <a:rPr lang="en-GB" kern="0" dirty="0">
                <a:solidFill>
                  <a:srgbClr val="000000"/>
                </a:solidFill>
                <a:latin typeface="Arial"/>
              </a:rPr>
              <a:t> </a:t>
            </a:r>
            <a:r>
              <a:rPr lang="en-GB" sz="3200" kern="0" dirty="0">
                <a:solidFill>
                  <a:srgbClr val="000000"/>
                </a:solidFill>
                <a:latin typeface="Arial"/>
              </a:rPr>
              <a:t>do not have to say anything.  </a:t>
            </a:r>
          </a:p>
          <a:p>
            <a:pPr marL="0" indent="0" algn="ctr" eaLnBrk="1" hangingPunct="1">
              <a:lnSpc>
                <a:spcPct val="90000"/>
              </a:lnSpc>
              <a:buNone/>
              <a:defRPr/>
            </a:pPr>
            <a:r>
              <a:rPr lang="en-GB" sz="3200" kern="0" dirty="0">
                <a:solidFill>
                  <a:srgbClr val="000000"/>
                </a:solidFill>
                <a:latin typeface="Arial"/>
              </a:rPr>
              <a:t>But it may harm your defence if you do not mention </a:t>
            </a:r>
            <a:r>
              <a:rPr lang="en-GB" sz="3200" kern="0" dirty="0">
                <a:solidFill>
                  <a:srgbClr val="7030A0"/>
                </a:solidFill>
                <a:latin typeface="Arial"/>
              </a:rPr>
              <a:t>now</a:t>
            </a:r>
            <a:r>
              <a:rPr lang="en-GB" sz="3200" kern="0" dirty="0">
                <a:solidFill>
                  <a:srgbClr val="000000"/>
                </a:solidFill>
                <a:latin typeface="Arial"/>
              </a:rPr>
              <a:t> something which you later rely on in court.  </a:t>
            </a:r>
          </a:p>
          <a:p>
            <a:pPr marL="0" indent="0" algn="ctr" eaLnBrk="1" hangingPunct="1">
              <a:lnSpc>
                <a:spcPct val="90000"/>
              </a:lnSpc>
              <a:buNone/>
              <a:defRPr/>
            </a:pPr>
            <a:r>
              <a:rPr lang="en-GB" sz="3200" kern="0" dirty="0">
                <a:solidFill>
                  <a:srgbClr val="000000"/>
                </a:solidFill>
                <a:latin typeface="Arial"/>
              </a:rPr>
              <a:t>Anything you do say may be given in evidence.</a:t>
            </a:r>
          </a:p>
          <a:p>
            <a:pPr eaLnBrk="1" hangingPunct="1">
              <a:lnSpc>
                <a:spcPct val="90000"/>
              </a:lnSpc>
              <a:buFontTx/>
              <a:buNone/>
              <a:defRPr/>
            </a:pPr>
            <a:endParaRPr lang="en-US" kern="0" dirty="0">
              <a:solidFill>
                <a:srgbClr val="000000"/>
              </a:solidFill>
              <a:latin typeface="Arial"/>
            </a:endParaRPr>
          </a:p>
        </p:txBody>
      </p:sp>
      <p:sp>
        <p:nvSpPr>
          <p:cNvPr id="21507" name="TextBox 5"/>
          <p:cNvSpPr txBox="1">
            <a:spLocks noChangeArrowheads="1"/>
          </p:cNvSpPr>
          <p:nvPr/>
        </p:nvSpPr>
        <p:spPr bwMode="auto">
          <a:xfrm>
            <a:off x="0" y="335691"/>
            <a:ext cx="7273925" cy="646112"/>
          </a:xfrm>
          <a:prstGeom prst="rect">
            <a:avLst/>
          </a:prstGeom>
          <a:solidFill>
            <a:srgbClr val="7030A0"/>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rPr>
              <a:t>The ‘Now’ Caution</a:t>
            </a:r>
          </a:p>
        </p:txBody>
      </p:sp>
      <p:sp>
        <p:nvSpPr>
          <p:cNvPr id="2" name="TextBox 1">
            <a:extLst>
              <a:ext uri="{FF2B5EF4-FFF2-40B4-BE49-F238E27FC236}">
                <a16:creationId xmlns:a16="http://schemas.microsoft.com/office/drawing/2014/main" id="{9EFC9DCA-5728-0949-B4E4-564A36C4CAA6}"/>
              </a:ext>
            </a:extLst>
          </p:cNvPr>
          <p:cNvSpPr txBox="1"/>
          <p:nvPr/>
        </p:nvSpPr>
        <p:spPr>
          <a:xfrm>
            <a:off x="9458793" y="704538"/>
            <a:ext cx="2008682" cy="646331"/>
          </a:xfrm>
          <a:prstGeom prst="rect">
            <a:avLst/>
          </a:prstGeom>
          <a:noFill/>
        </p:spPr>
        <p:txBody>
          <a:bodyPr wrap="square" rtlCol="0">
            <a:spAutoFit/>
          </a:bodyPr>
          <a:lstStyle/>
          <a:p>
            <a:r>
              <a:rPr lang="en-US" dirty="0"/>
              <a:t>We’ll study this more later…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404783" y="1868018"/>
            <a:ext cx="339207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b="1" kern="0" dirty="0">
                <a:solidFill>
                  <a:srgbClr val="000000"/>
                </a:solidFill>
                <a:latin typeface="Arial"/>
              </a:rPr>
              <a:t>‘When Questioned’</a:t>
            </a:r>
          </a:p>
          <a:p>
            <a:pPr marL="0" indent="0" algn="ctr">
              <a:buNone/>
              <a:defRPr/>
            </a:pPr>
            <a:endParaRPr lang="en-GB" altLang="en-US" kern="0" dirty="0">
              <a:solidFill>
                <a:srgbClr val="000000"/>
              </a:solidFill>
              <a:latin typeface="Arial"/>
            </a:endParaRPr>
          </a:p>
          <a:p>
            <a:pPr marL="0" indent="0" algn="ctr">
              <a:buNone/>
              <a:defRPr/>
            </a:pPr>
            <a:r>
              <a:rPr lang="en-GB" altLang="en-US" kern="0" dirty="0">
                <a:solidFill>
                  <a:srgbClr val="000000"/>
                </a:solidFill>
                <a:latin typeface="Arial"/>
              </a:rPr>
              <a:t>Indicates an intention to ask questions about an offence</a:t>
            </a: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p:txBody>
      </p:sp>
      <p:sp>
        <p:nvSpPr>
          <p:cNvPr id="23555" name="TextBox 5"/>
          <p:cNvSpPr txBox="1">
            <a:spLocks noChangeArrowheads="1"/>
          </p:cNvSpPr>
          <p:nvPr/>
        </p:nvSpPr>
        <p:spPr bwMode="auto">
          <a:xfrm>
            <a:off x="0" y="230761"/>
            <a:ext cx="7273925" cy="646112"/>
          </a:xfrm>
          <a:prstGeom prst="rect">
            <a:avLst/>
          </a:prstGeom>
          <a:solidFill>
            <a:schemeClr val="accent6">
              <a:lumMod val="60000"/>
              <a:lumOff val="4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Cautions – The Difference </a:t>
            </a:r>
          </a:p>
        </p:txBody>
      </p:sp>
      <p:sp>
        <p:nvSpPr>
          <p:cNvPr id="5" name="TextBox 4">
            <a:extLst>
              <a:ext uri="{FF2B5EF4-FFF2-40B4-BE49-F238E27FC236}">
                <a16:creationId xmlns:a16="http://schemas.microsoft.com/office/drawing/2014/main" id="{71CF7767-62E2-3D48-AE1E-F2E7C26E5B35}"/>
              </a:ext>
            </a:extLst>
          </p:cNvPr>
          <p:cNvSpPr txBox="1"/>
          <p:nvPr/>
        </p:nvSpPr>
        <p:spPr>
          <a:xfrm>
            <a:off x="6901098" y="1868018"/>
            <a:ext cx="4266574" cy="2308324"/>
          </a:xfrm>
          <a:prstGeom prst="rect">
            <a:avLst/>
          </a:prstGeom>
          <a:noFill/>
        </p:spPr>
        <p:txBody>
          <a:bodyPr wrap="square">
            <a:spAutoFit/>
          </a:bodyPr>
          <a:lstStyle/>
          <a:p>
            <a:pPr marL="0" indent="0" algn="ctr">
              <a:buNone/>
              <a:defRPr/>
            </a:pPr>
            <a:r>
              <a:rPr lang="en-GB" altLang="en-US" sz="2400" b="1" kern="0" dirty="0">
                <a:solidFill>
                  <a:srgbClr val="000000"/>
                </a:solidFill>
                <a:latin typeface="Arial"/>
              </a:rPr>
              <a:t>‘Now’</a:t>
            </a:r>
          </a:p>
          <a:p>
            <a:pPr marL="0" indent="0" algn="ctr">
              <a:buNone/>
              <a:defRPr/>
            </a:pPr>
            <a:endParaRPr lang="en-GB" altLang="en-US" sz="2400" kern="0" dirty="0">
              <a:solidFill>
                <a:srgbClr val="000000"/>
              </a:solidFill>
              <a:latin typeface="Arial"/>
            </a:endParaRPr>
          </a:p>
          <a:p>
            <a:pPr marL="0" indent="0" algn="ctr">
              <a:buNone/>
              <a:defRPr/>
            </a:pPr>
            <a:r>
              <a:rPr lang="en-GB" altLang="en-US" sz="2400" kern="0" dirty="0">
                <a:solidFill>
                  <a:srgbClr val="000000"/>
                </a:solidFill>
                <a:latin typeface="Arial"/>
              </a:rPr>
              <a:t>At the conclusion of the process, when a person is reported or charged with an offence</a:t>
            </a:r>
          </a:p>
        </p:txBody>
      </p:sp>
      <p:pic>
        <p:nvPicPr>
          <p:cNvPr id="12290" name="Picture 2" descr="35,470 Traffic Ticket Stock Photos, Pictures &amp; Royalty-Free Images - iStock">
            <a:extLst>
              <a:ext uri="{FF2B5EF4-FFF2-40B4-BE49-F238E27FC236}">
                <a16:creationId xmlns:a16="http://schemas.microsoft.com/office/drawing/2014/main" id="{4E12BC55-18B5-7B4F-854B-431F82595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0837" y="4466339"/>
            <a:ext cx="3259062" cy="21609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nterview under caution - can I use a prepared statement? - VHS Fletchers  Solicitors">
            <a:extLst>
              <a:ext uri="{FF2B5EF4-FFF2-40B4-BE49-F238E27FC236}">
                <a16:creationId xmlns:a16="http://schemas.microsoft.com/office/drawing/2014/main" id="{0A228F13-C8E9-3F44-85FA-3EEC8E426A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5383" y="4384739"/>
            <a:ext cx="3369877" cy="224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txBox="1">
            <a:spLocks noChangeArrowheads="1"/>
          </p:cNvSpPr>
          <p:nvPr>
            <p:custDataLst>
              <p:tags r:id="rId1"/>
            </p:custDataLst>
          </p:nvPr>
        </p:nvSpPr>
        <p:spPr bwMode="auto">
          <a:xfrm>
            <a:off x="2246448" y="-1395075"/>
            <a:ext cx="7773988"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br>
              <a:rPr lang="en-GB" altLang="en-US" sz="3200" b="1" kern="0" dirty="0">
                <a:solidFill>
                  <a:srgbClr val="000099"/>
                </a:solidFill>
                <a:latin typeface="Arial"/>
              </a:rPr>
            </a:br>
            <a:br>
              <a:rPr lang="en-GB" altLang="en-US" sz="3200" b="1" kern="0" dirty="0">
                <a:solidFill>
                  <a:srgbClr val="000099"/>
                </a:solidFill>
                <a:latin typeface="Arial"/>
              </a:rPr>
            </a:br>
            <a:br>
              <a:rPr lang="en-GB" altLang="en-US" sz="3200" b="1" kern="0" dirty="0">
                <a:solidFill>
                  <a:srgbClr val="000099"/>
                </a:solidFill>
                <a:latin typeface="Arial"/>
              </a:rPr>
            </a:br>
            <a:r>
              <a:rPr lang="en-GB" altLang="en-US" sz="3200" b="1" kern="0" dirty="0">
                <a:solidFill>
                  <a:srgbClr val="FF0000"/>
                </a:solidFill>
                <a:latin typeface="Arial"/>
              </a:rPr>
              <a:t>Necessity to arrest – Why?</a:t>
            </a:r>
            <a:br>
              <a:rPr lang="en-GB" altLang="en-US" sz="3200" kern="0" dirty="0">
                <a:solidFill>
                  <a:srgbClr val="FF0000"/>
                </a:solidFill>
                <a:latin typeface="Arial"/>
              </a:rPr>
            </a:br>
            <a:endParaRPr lang="en-GB" altLang="en-US" sz="3200" b="1" kern="0" dirty="0">
              <a:solidFill>
                <a:srgbClr val="000099"/>
              </a:solidFill>
              <a:latin typeface="Arial"/>
            </a:endParaRPr>
          </a:p>
        </p:txBody>
      </p:sp>
      <p:sp>
        <p:nvSpPr>
          <p:cNvPr id="5" name="TextBox 4"/>
          <p:cNvSpPr txBox="1"/>
          <p:nvPr/>
        </p:nvSpPr>
        <p:spPr>
          <a:xfrm>
            <a:off x="2171564" y="250221"/>
            <a:ext cx="7848872" cy="615553"/>
          </a:xfrm>
          <a:prstGeom prst="rect">
            <a:avLst/>
          </a:prstGeom>
          <a:solidFill>
            <a:schemeClr val="tx1"/>
          </a:solidFill>
        </p:spPr>
        <p:txBody>
          <a:bodyPr wrap="square" rtlCol="0">
            <a:spAutoFit/>
          </a:bodyPr>
          <a:lstStyle/>
          <a:p>
            <a:pPr algn="ctr"/>
            <a:r>
              <a:rPr lang="en-GB" sz="3400" b="1" dirty="0">
                <a:solidFill>
                  <a:schemeClr val="bg1"/>
                </a:solidFill>
              </a:rPr>
              <a:t>Section 24 PACE 1984 &amp; PACE Code G</a:t>
            </a:r>
          </a:p>
        </p:txBody>
      </p:sp>
      <p:pic>
        <p:nvPicPr>
          <p:cNvPr id="13316" name="Picture 4" descr="Necessity Criteria: Why Failure To Consider Alternatives to Arrest is a  Police Abuse of Power – Iain Gould- Actions Against the Police Solicitor">
            <a:extLst>
              <a:ext uri="{FF2B5EF4-FFF2-40B4-BE49-F238E27FC236}">
                <a16:creationId xmlns:a16="http://schemas.microsoft.com/office/drawing/2014/main" id="{2EEC00A2-0AD0-264A-864F-5AF85CDC3F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7784" y="2780314"/>
            <a:ext cx="6156432" cy="3447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760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I</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I</a:t>
                      </a:r>
                      <a:r>
                        <a:rPr lang="en-GB" sz="2000" b="1" dirty="0"/>
                        <a:t>nvestigation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allow prompt</a:t>
                      </a:r>
                      <a:r>
                        <a:rPr lang="en-GB" sz="1400" b="0" baseline="0" dirty="0">
                          <a:solidFill>
                            <a:schemeClr val="tx1"/>
                          </a:solidFill>
                        </a:rPr>
                        <a:t> and effective investigation of the offence or of the conduct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D</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D</a:t>
                      </a:r>
                      <a:r>
                        <a:rPr lang="en-GB" sz="2000" b="1" dirty="0"/>
                        <a:t>isappearance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any prosecution for the offence from being hindered by the disappearance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C</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C</a:t>
                      </a:r>
                      <a:r>
                        <a:rPr lang="en-GB" sz="2000" b="1" dirty="0"/>
                        <a:t>hild</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protect a child or other vulnerable</a:t>
                      </a:r>
                      <a:r>
                        <a:rPr lang="en-GB" sz="1400" b="0" baseline="0" dirty="0">
                          <a:solidFill>
                            <a:schemeClr val="tx1"/>
                          </a:solidFill>
                        </a:rPr>
                        <a:t> person from the relevant person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O</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O</a:t>
                      </a:r>
                      <a:r>
                        <a:rPr lang="en-GB" sz="2000" b="1" dirty="0"/>
                        <a:t>bstruction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an unlawful obstruction of the highway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hysical Injury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a:t>
                      </a:r>
                      <a:r>
                        <a:rPr lang="en-GB" sz="1400" b="0" baseline="0" dirty="0">
                          <a:solidFill>
                            <a:schemeClr val="tx1"/>
                          </a:solidFill>
                        </a:rPr>
                        <a:t> the relevant person causing physical injury to himself or any other person or prevent him suffering physical injury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ublic Decency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committing an offence against public decency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L</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L</a:t>
                      </a:r>
                      <a:r>
                        <a:rPr lang="en-GB" sz="2000" b="1" dirty="0"/>
                        <a:t>oss or Damage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loss of, or damage to property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A</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A</a:t>
                      </a:r>
                      <a:r>
                        <a:rPr lang="en-GB" sz="2000" b="1" dirty="0"/>
                        <a:t>ddress</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enable</a:t>
                      </a:r>
                      <a:r>
                        <a:rPr lang="en-GB" sz="1400" b="0" baseline="0" dirty="0">
                          <a:solidFill>
                            <a:schemeClr val="tx1"/>
                          </a:solidFill>
                        </a:rPr>
                        <a:t> the address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N</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N</a:t>
                      </a:r>
                      <a:r>
                        <a:rPr lang="en-GB" sz="2000" b="1" dirty="0"/>
                        <a:t>ame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To enable</a:t>
                      </a:r>
                      <a:r>
                        <a:rPr lang="en-GB" sz="1400" b="0" baseline="0" dirty="0">
                          <a:solidFill>
                            <a:schemeClr val="tx1"/>
                          </a:solidFill>
                        </a:rPr>
                        <a:t> the name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645064" y="525982"/>
            <a:ext cx="4282983" cy="120036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b="1">
                <a:latin typeface="+mj-lt"/>
                <a:ea typeface="+mj-ea"/>
                <a:cs typeface="+mj-cs"/>
              </a:rPr>
              <a:t>Use of Force</a:t>
            </a:r>
          </a:p>
        </p:txBody>
      </p:sp>
      <p:sp>
        <p:nvSpPr>
          <p:cNvPr id="1033" name="Rectangle 103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3"/>
          <p:cNvSpPr txBox="1">
            <a:spLocks noChangeArrowheads="1"/>
          </p:cNvSpPr>
          <p:nvPr>
            <p:custDataLst>
              <p:tags r:id="rId1"/>
            </p:custDataLst>
          </p:nvPr>
        </p:nvSpPr>
        <p:spPr bwMode="auto">
          <a:xfrm>
            <a:off x="645066" y="2031101"/>
            <a:ext cx="4282984" cy="351194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571500" indent="-228600" eaLnBrk="1" hangingPunct="1">
              <a:lnSpc>
                <a:spcPct val="90000"/>
              </a:lnSpc>
              <a:spcBef>
                <a:spcPct val="0"/>
              </a:spcBef>
              <a:spcAft>
                <a:spcPts val="3600"/>
              </a:spcAft>
              <a:buFont typeface="Arial" panose="020B0604020202020204" pitchFamily="34" charset="0"/>
              <a:buChar char="•"/>
              <a:defRPr/>
            </a:pPr>
            <a:r>
              <a:rPr lang="en-US" altLang="en-US" sz="1800">
                <a:solidFill>
                  <a:schemeClr val="tx1"/>
                </a:solidFill>
                <a:latin typeface="+mn-lt"/>
              </a:rPr>
              <a:t>S117 PACE</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1800">
                <a:solidFill>
                  <a:schemeClr val="tx1"/>
                </a:solidFill>
                <a:latin typeface="+mn-lt"/>
              </a:rPr>
              <a:t>Common  Law</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1800">
                <a:solidFill>
                  <a:schemeClr val="tx1"/>
                </a:solidFill>
                <a:latin typeface="+mn-lt"/>
              </a:rPr>
              <a:t>S3 Criminal Law Act 1967</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1800">
                <a:solidFill>
                  <a:schemeClr val="tx1"/>
                </a:solidFill>
                <a:latin typeface="+mn-lt"/>
              </a:rPr>
              <a:t>S76 Criminal Justice &amp; Immigration Act 2008</a:t>
            </a: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1800">
              <a:solidFill>
                <a:schemeClr val="tx1"/>
              </a:solidFill>
              <a:latin typeface="+mn-lt"/>
            </a:endParaRP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1800">
              <a:solidFill>
                <a:schemeClr val="tx1"/>
              </a:solidFill>
              <a:latin typeface="+mn-lt"/>
            </a:endParaRP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1800">
              <a:solidFill>
                <a:schemeClr val="tx1"/>
              </a:solidFill>
              <a:latin typeface="+mn-lt"/>
            </a:endParaRPr>
          </a:p>
        </p:txBody>
      </p:sp>
      <p:sp>
        <p:nvSpPr>
          <p:cNvPr id="1035" name="Rectangle 103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VIDEO: Drama as police arrest man and neighbours step in | Worcester News">
            <a:extLst>
              <a:ext uri="{FF2B5EF4-FFF2-40B4-BE49-F238E27FC236}">
                <a16:creationId xmlns:a16="http://schemas.microsoft.com/office/drawing/2014/main" id="{04AE5366-A138-9848-BF1F-99A546AB490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547" r="16257" b="-1"/>
          <a:stretch/>
        </p:blipFill>
        <p:spPr bwMode="auto">
          <a:xfrm>
            <a:off x="5987738"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64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8929" y="629266"/>
            <a:ext cx="3505495" cy="162232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Initial Investigation</a:t>
            </a:r>
          </a:p>
        </p:txBody>
      </p:sp>
      <p:sp>
        <p:nvSpPr>
          <p:cNvPr id="2" name="Rectangle 3"/>
          <p:cNvSpPr txBox="1">
            <a:spLocks noChangeArrowheads="1"/>
          </p:cNvSpPr>
          <p:nvPr/>
        </p:nvSpPr>
        <p:spPr>
          <a:xfrm>
            <a:off x="648931" y="2438400"/>
            <a:ext cx="3505494" cy="378541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pPr>
            <a:r>
              <a:rPr lang="en-US" altLang="en-US" sz="2000" dirty="0"/>
              <a:t>Call received</a:t>
            </a:r>
          </a:p>
          <a:p>
            <a:pPr indent="-228600">
              <a:lnSpc>
                <a:spcPct val="90000"/>
              </a:lnSpc>
            </a:pPr>
            <a:r>
              <a:rPr lang="en-US" altLang="en-US" sz="2000" dirty="0"/>
              <a:t>THRIVE </a:t>
            </a:r>
          </a:p>
          <a:p>
            <a:pPr indent="-228600">
              <a:lnSpc>
                <a:spcPct val="90000"/>
              </a:lnSpc>
            </a:pPr>
            <a:r>
              <a:rPr lang="en-US" altLang="en-US" sz="2000" dirty="0"/>
              <a:t>NDM</a:t>
            </a:r>
          </a:p>
          <a:p>
            <a:pPr marL="114300" indent="0">
              <a:lnSpc>
                <a:spcPct val="90000"/>
              </a:lnSpc>
              <a:buNone/>
            </a:pPr>
            <a:endParaRPr lang="en-US" altLang="en-US" sz="2000" dirty="0"/>
          </a:p>
          <a:p>
            <a:pPr marL="114300" indent="0">
              <a:lnSpc>
                <a:spcPct val="90000"/>
              </a:lnSpc>
              <a:buNone/>
            </a:pPr>
            <a:endParaRPr lang="en-US" altLang="en-US" sz="2000" dirty="0"/>
          </a:p>
          <a:p>
            <a:pPr marL="114300" indent="0">
              <a:lnSpc>
                <a:spcPct val="90000"/>
              </a:lnSpc>
              <a:buNone/>
            </a:pPr>
            <a:r>
              <a:rPr lang="en-US" altLang="en-US" sz="2000" dirty="0"/>
              <a:t>….So what next?</a:t>
            </a:r>
          </a:p>
        </p:txBody>
      </p:sp>
      <p:pic>
        <p:nvPicPr>
          <p:cNvPr id="5" name="Picture 4"/>
          <p:cNvPicPr>
            <a:picLocks noChangeAspect="1"/>
          </p:cNvPicPr>
          <p:nvPr/>
        </p:nvPicPr>
        <p:blipFill>
          <a:blip r:embed="rId3"/>
          <a:stretch>
            <a:fillRect/>
          </a:stretch>
        </p:blipFill>
        <p:spPr>
          <a:xfrm>
            <a:off x="5405862" y="1741964"/>
            <a:ext cx="6019331" cy="3370825"/>
          </a:xfrm>
          <a:prstGeom prst="rect">
            <a:avLst/>
          </a:prstGeom>
          <a:effectLst/>
        </p:spPr>
      </p:pic>
    </p:spTree>
    <p:extLst>
      <p:ext uri="{BB962C8B-B14F-4D97-AF65-F5344CB8AC3E}">
        <p14:creationId xmlns:p14="http://schemas.microsoft.com/office/powerpoint/2010/main" val="54294934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97762" y="329184"/>
            <a:ext cx="6251110"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600" b="1">
                <a:latin typeface="+mj-lt"/>
                <a:ea typeface="+mj-ea"/>
                <a:cs typeface="+mj-cs"/>
              </a:rPr>
              <a:t>National Crime Recording Standards (NCRS)</a:t>
            </a:r>
          </a:p>
        </p:txBody>
      </p:sp>
      <p:pic>
        <p:nvPicPr>
          <p:cNvPr id="2050" name="Picture 2" descr="National Crime Recording Standards in England and Wales - Wikipedia">
            <a:extLst>
              <a:ext uri="{FF2B5EF4-FFF2-40B4-BE49-F238E27FC236}">
                <a16:creationId xmlns:a16="http://schemas.microsoft.com/office/drawing/2014/main" id="{8584FDB9-A429-1347-A92E-F1473BA5A7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01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Rectangle 3"/>
          <p:cNvSpPr txBox="1">
            <a:spLocks noChangeArrowheads="1"/>
          </p:cNvSpPr>
          <p:nvPr/>
        </p:nvSpPr>
        <p:spPr>
          <a:xfrm>
            <a:off x="5297762" y="2706624"/>
            <a:ext cx="6251110" cy="34838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228600" fontAlgn="auto">
              <a:lnSpc>
                <a:spcPct val="90000"/>
              </a:lnSpc>
              <a:spcBef>
                <a:spcPct val="20000"/>
              </a:spcBef>
              <a:spcAft>
                <a:spcPts val="0"/>
              </a:spcAft>
              <a:buClrTx/>
              <a:buSzTx/>
              <a:tabLst/>
              <a:defRPr/>
            </a:pPr>
            <a:r>
              <a:rPr kumimoji="0" lang="en-US" altLang="en-US" sz="2000" b="1" i="0" u="none" strike="noStrike" cap="none" spc="0" normalizeH="0" baseline="0" noProof="0">
                <a:ln>
                  <a:noFill/>
                </a:ln>
                <a:effectLst/>
                <a:uLnTx/>
                <a:uFillTx/>
              </a:rPr>
              <a:t>The 3 basic principles are:</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All reports from victims, witnesses or third parties will result in creation of an incident report</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An incident will be recorded as a crime if, on the balance of probability</a:t>
            </a:r>
            <a:r>
              <a:rPr lang="en-US" altLang="en-US" sz="2000"/>
              <a:t> </a:t>
            </a:r>
            <a:r>
              <a:rPr lang="en-US" altLang="en-US" sz="2000" b="1"/>
              <a:t>(a) </a:t>
            </a:r>
            <a:r>
              <a:rPr lang="en-US" altLang="en-US" sz="2000"/>
              <a:t>t</a:t>
            </a:r>
            <a:r>
              <a:rPr kumimoji="0" lang="en-US" altLang="en-US" sz="2000" b="0" i="0" u="none" strike="noStrike" cap="none" spc="0" normalizeH="0" baseline="0" noProof="0">
                <a:ln>
                  <a:noFill/>
                </a:ln>
                <a:effectLst/>
                <a:uLnTx/>
                <a:uFillTx/>
              </a:rPr>
              <a:t>he circumstances as reported amount to a crime by law and                        </a:t>
            </a:r>
            <a:r>
              <a:rPr kumimoji="0" lang="en-US" altLang="en-US" sz="2000" b="1" i="0" u="none" strike="noStrike" cap="none" spc="0" normalizeH="0" baseline="0" noProof="0">
                <a:ln>
                  <a:noFill/>
                </a:ln>
                <a:effectLst/>
                <a:uLnTx/>
                <a:uFillTx/>
              </a:rPr>
              <a:t>(b) </a:t>
            </a:r>
            <a:r>
              <a:rPr kumimoji="0" lang="en-US" altLang="en-US" sz="2000" b="0" i="0" u="none" strike="noStrike" cap="none" spc="0" normalizeH="0" baseline="0" noProof="0">
                <a:ln>
                  <a:noFill/>
                </a:ln>
                <a:effectLst/>
                <a:uLnTx/>
                <a:uFillTx/>
              </a:rPr>
              <a:t>there is no credible evidence to the contrary</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Once recorded, a crime will remain recorded unless there is credible evidence to disprove that a crime has occurred</a:t>
            </a: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p:txBody>
      </p:sp>
    </p:spTree>
    <p:extLst>
      <p:ext uri="{BB962C8B-B14F-4D97-AF65-F5344CB8AC3E}">
        <p14:creationId xmlns:p14="http://schemas.microsoft.com/office/powerpoint/2010/main" val="286014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a:xfrm>
            <a:off x="371342" y="1356048"/>
            <a:ext cx="6115574" cy="414590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130000"/>
              </a:lnSpc>
              <a:buFontTx/>
              <a:buNone/>
            </a:pPr>
            <a:r>
              <a:rPr lang="en-GB" altLang="en-US" sz="2600" dirty="0">
                <a:ea typeface="ＭＳ Ｐゴシック" panose="020B0600070205080204" pitchFamily="34" charset="-128"/>
              </a:rPr>
              <a:t>Reasons </a:t>
            </a:r>
            <a:r>
              <a:rPr lang="en-GB" altLang="en-US" sz="2600" b="1" dirty="0">
                <a:solidFill>
                  <a:srgbClr val="FF0000"/>
                </a:solidFill>
                <a:ea typeface="ＭＳ Ｐゴシック" panose="020B0600070205080204" pitchFamily="34" charset="-128"/>
              </a:rPr>
              <a:t>not </a:t>
            </a:r>
            <a:r>
              <a:rPr lang="en-GB" altLang="en-US" sz="2600" dirty="0">
                <a:ea typeface="ＭＳ Ｐゴシック" panose="020B0600070205080204" pitchFamily="34" charset="-128"/>
              </a:rPr>
              <a:t>to record a crime:</a:t>
            </a:r>
          </a:p>
          <a:p>
            <a:pPr>
              <a:lnSpc>
                <a:spcPct val="130000"/>
              </a:lnSpc>
              <a:buFontTx/>
              <a:buNone/>
            </a:pPr>
            <a:endParaRPr lang="en-GB" altLang="en-US" sz="2600" dirty="0">
              <a:ea typeface="ＭＳ Ｐゴシック" panose="020B0600070205080204" pitchFamily="34" charset="-128"/>
            </a:endParaRPr>
          </a:p>
          <a:p>
            <a:pPr>
              <a:lnSpc>
                <a:spcPct val="130000"/>
              </a:lnSpc>
            </a:pPr>
            <a:r>
              <a:rPr lang="en-GB" altLang="en-US" sz="2600" dirty="0">
                <a:ea typeface="ＭＳ Ｐゴシック" panose="020B0600070205080204" pitchFamily="34" charset="-128"/>
              </a:rPr>
              <a:t>The incident reported does not amount to a crime in law</a:t>
            </a:r>
          </a:p>
          <a:p>
            <a:pPr>
              <a:lnSpc>
                <a:spcPct val="130000"/>
              </a:lnSpc>
            </a:pPr>
            <a:r>
              <a:rPr lang="en-GB" altLang="en-US" sz="2600" dirty="0">
                <a:ea typeface="ＭＳ Ｐゴシック" panose="020B0600070205080204" pitchFamily="34" charset="-128"/>
              </a:rPr>
              <a:t>The initial incident report is not confirmed by the victim</a:t>
            </a:r>
          </a:p>
          <a:p>
            <a:pPr>
              <a:lnSpc>
                <a:spcPct val="130000"/>
              </a:lnSpc>
            </a:pPr>
            <a:r>
              <a:rPr lang="en-GB" altLang="en-US" sz="2600" dirty="0">
                <a:ea typeface="ＭＳ Ｐゴシック" panose="020B0600070205080204" pitchFamily="34" charset="-128"/>
              </a:rPr>
              <a:t>On the balance of probabilities a crime has not been committed</a:t>
            </a:r>
          </a:p>
          <a:p>
            <a:pPr>
              <a:lnSpc>
                <a:spcPct val="130000"/>
              </a:lnSpc>
            </a:pPr>
            <a:endParaRPr lang="en-GB" altLang="en-US" sz="2400" dirty="0">
              <a:ea typeface="ＭＳ Ｐゴシック" panose="020B0600070205080204" pitchFamily="34" charset="-128"/>
            </a:endParaRPr>
          </a:p>
          <a:p>
            <a:pPr>
              <a:lnSpc>
                <a:spcPct val="130000"/>
              </a:lnSpc>
            </a:pPr>
            <a:endParaRPr lang="en-GB" altLang="en-US" sz="2400" dirty="0">
              <a:ea typeface="ＭＳ Ｐゴシック" panose="020B0600070205080204" pitchFamily="34" charset="-128"/>
            </a:endParaRPr>
          </a:p>
          <a:p>
            <a:pPr>
              <a:lnSpc>
                <a:spcPct val="130000"/>
              </a:lnSpc>
              <a:buFontTx/>
              <a:buNone/>
            </a:pPr>
            <a:endParaRPr lang="en-GB" altLang="en-US" sz="2400" dirty="0">
              <a:ea typeface="ＭＳ Ｐゴシック" panose="020B0600070205080204" pitchFamily="34" charset="-128"/>
            </a:endParaRPr>
          </a:p>
        </p:txBody>
      </p:sp>
      <p:sp>
        <p:nvSpPr>
          <p:cNvPr id="4" name="TextBox 3"/>
          <p:cNvSpPr txBox="1"/>
          <p:nvPr/>
        </p:nvSpPr>
        <p:spPr>
          <a:xfrm>
            <a:off x="0" y="227985"/>
            <a:ext cx="9527459" cy="584775"/>
          </a:xfrm>
          <a:prstGeom prst="rect">
            <a:avLst/>
          </a:prstGeom>
          <a:solidFill>
            <a:schemeClr val="accent1">
              <a:lumMod val="40000"/>
              <a:lumOff val="60000"/>
            </a:schemeClr>
          </a:solidFill>
        </p:spPr>
        <p:txBody>
          <a:bodyPr wrap="square" rtlCol="0">
            <a:spAutoFit/>
          </a:bodyPr>
          <a:lstStyle/>
          <a:p>
            <a:pPr algn="ctr"/>
            <a:r>
              <a:rPr lang="en-GB" sz="3200" b="1" dirty="0">
                <a:solidFill>
                  <a:schemeClr val="bg1"/>
                </a:solidFill>
              </a:rPr>
              <a:t>National Crime Recording Standards (NCRS)</a:t>
            </a:r>
          </a:p>
        </p:txBody>
      </p:sp>
      <p:pic>
        <p:nvPicPr>
          <p:cNvPr id="5" name="Picture 4"/>
          <p:cNvPicPr>
            <a:picLocks noChangeAspect="1"/>
          </p:cNvPicPr>
          <p:nvPr/>
        </p:nvPicPr>
        <p:blipFill>
          <a:blip r:embed="rId3"/>
          <a:stretch>
            <a:fillRect/>
          </a:stretch>
        </p:blipFill>
        <p:spPr>
          <a:xfrm>
            <a:off x="7288617" y="1804716"/>
            <a:ext cx="3395213" cy="3395213"/>
          </a:xfrm>
          <a:prstGeom prst="rect">
            <a:avLst/>
          </a:prstGeom>
        </p:spPr>
      </p:pic>
    </p:spTree>
    <p:extLst>
      <p:ext uri="{BB962C8B-B14F-4D97-AF65-F5344CB8AC3E}">
        <p14:creationId xmlns:p14="http://schemas.microsoft.com/office/powerpoint/2010/main" val="2925704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a:xfrm>
            <a:off x="158585" y="970833"/>
            <a:ext cx="7515927" cy="1724833"/>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crime is committed</a:t>
            </a:r>
          </a:p>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known criminal operates</a:t>
            </a:r>
          </a:p>
        </p:txBody>
      </p:sp>
      <p:sp>
        <p:nvSpPr>
          <p:cNvPr id="4" name="TextBox 3"/>
          <p:cNvSpPr txBox="1"/>
          <p:nvPr/>
        </p:nvSpPr>
        <p:spPr>
          <a:xfrm>
            <a:off x="0" y="174800"/>
            <a:ext cx="9527459"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Modus Operandi (M.O.)</a:t>
            </a:r>
          </a:p>
        </p:txBody>
      </p:sp>
      <p:sp>
        <p:nvSpPr>
          <p:cNvPr id="2" name="TextBox 1">
            <a:extLst>
              <a:ext uri="{FF2B5EF4-FFF2-40B4-BE49-F238E27FC236}">
                <a16:creationId xmlns:a16="http://schemas.microsoft.com/office/drawing/2014/main" id="{DDB4A8EA-E354-794B-BFC9-D26E7854324B}"/>
              </a:ext>
            </a:extLst>
          </p:cNvPr>
          <p:cNvSpPr txBox="1"/>
          <p:nvPr/>
        </p:nvSpPr>
        <p:spPr>
          <a:xfrm rot="21017154">
            <a:off x="4198775" y="3557921"/>
            <a:ext cx="7781730" cy="769441"/>
          </a:xfrm>
          <a:prstGeom prst="rect">
            <a:avLst/>
          </a:prstGeom>
          <a:noFill/>
        </p:spPr>
        <p:txBody>
          <a:bodyPr wrap="square" rtlCol="0">
            <a:spAutoFit/>
          </a:bodyPr>
          <a:lstStyle/>
          <a:p>
            <a:r>
              <a:rPr lang="en-US" sz="4400" dirty="0"/>
              <a:t>“WHAT’S THE MO!?”</a:t>
            </a:r>
          </a:p>
        </p:txBody>
      </p:sp>
      <p:sp>
        <p:nvSpPr>
          <p:cNvPr id="6" name="Cloud Callout 5">
            <a:extLst>
              <a:ext uri="{FF2B5EF4-FFF2-40B4-BE49-F238E27FC236}">
                <a16:creationId xmlns:a16="http://schemas.microsoft.com/office/drawing/2014/main" id="{E3734FAC-4806-2441-AE09-14AC856268DA}"/>
              </a:ext>
            </a:extLst>
          </p:cNvPr>
          <p:cNvSpPr/>
          <p:nvPr/>
        </p:nvSpPr>
        <p:spPr>
          <a:xfrm>
            <a:off x="3732245" y="2906924"/>
            <a:ext cx="6307494" cy="2980243"/>
          </a:xfrm>
          <a:prstGeom prst="cloudCallout">
            <a:avLst/>
          </a:prstGeom>
          <a:solidFill>
            <a:schemeClr val="accent1">
              <a:alpha val="3526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8894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0" y="197653"/>
            <a:ext cx="10558731"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The 10 Points of the Modus Operandi System</a:t>
            </a:r>
          </a:p>
        </p:txBody>
      </p:sp>
      <p:sp>
        <p:nvSpPr>
          <p:cNvPr id="24" name="TextBox 23"/>
          <p:cNvSpPr txBox="1"/>
          <p:nvPr/>
        </p:nvSpPr>
        <p:spPr>
          <a:xfrm>
            <a:off x="1301331" y="1273209"/>
            <a:ext cx="2398144" cy="5016758"/>
          </a:xfrm>
          <a:prstGeom prst="rect">
            <a:avLst/>
          </a:prstGeom>
          <a:noFill/>
        </p:spPr>
        <p:txBody>
          <a:bodyPr wrap="square" rtlCol="0">
            <a:spAutoFit/>
          </a:bodyPr>
          <a:lstStyle/>
          <a:p>
            <a:r>
              <a:rPr lang="en-GB" sz="3200" b="1" dirty="0">
                <a:solidFill>
                  <a:srgbClr val="FF0000"/>
                </a:solidFill>
              </a:rPr>
              <a:t>S </a:t>
            </a:r>
            <a:r>
              <a:rPr lang="en-GB" sz="3200" dirty="0" err="1"/>
              <a:t>tyle</a:t>
            </a:r>
            <a:endParaRPr lang="en-GB" sz="3200" dirty="0"/>
          </a:p>
          <a:p>
            <a:r>
              <a:rPr lang="en-GB" sz="3200" b="1" dirty="0">
                <a:solidFill>
                  <a:srgbClr val="FF0000"/>
                </a:solidFill>
              </a:rPr>
              <a:t>T </a:t>
            </a:r>
            <a:r>
              <a:rPr lang="en-GB" sz="3200" dirty="0" err="1"/>
              <a:t>ime</a:t>
            </a:r>
            <a:endParaRPr lang="en-GB" sz="3200" dirty="0"/>
          </a:p>
          <a:p>
            <a:r>
              <a:rPr lang="en-GB" sz="3200" b="1" dirty="0">
                <a:solidFill>
                  <a:srgbClr val="FF0000"/>
                </a:solidFill>
              </a:rPr>
              <a:t>O </a:t>
            </a:r>
            <a:r>
              <a:rPr lang="en-GB" sz="3200" dirty="0" err="1"/>
              <a:t>bjective</a:t>
            </a:r>
            <a:endParaRPr lang="en-GB" sz="3200" dirty="0"/>
          </a:p>
          <a:p>
            <a:r>
              <a:rPr lang="en-GB" sz="3200" b="1" dirty="0">
                <a:solidFill>
                  <a:srgbClr val="FF0000"/>
                </a:solidFill>
              </a:rPr>
              <a:t>P </a:t>
            </a:r>
            <a:r>
              <a:rPr lang="en-GB" sz="3200" dirty="0"/>
              <a:t>al</a:t>
            </a:r>
          </a:p>
          <a:p>
            <a:r>
              <a:rPr lang="en-GB" sz="3200" b="1" dirty="0">
                <a:solidFill>
                  <a:srgbClr val="FF0000"/>
                </a:solidFill>
              </a:rPr>
              <a:t>C </a:t>
            </a:r>
            <a:r>
              <a:rPr lang="en-GB" sz="3200" dirty="0"/>
              <a:t>lass</a:t>
            </a:r>
          </a:p>
          <a:p>
            <a:r>
              <a:rPr lang="en-GB" sz="3200" b="1" dirty="0">
                <a:solidFill>
                  <a:srgbClr val="FF0000"/>
                </a:solidFill>
              </a:rPr>
              <a:t>R </a:t>
            </a:r>
            <a:r>
              <a:rPr lang="en-GB" sz="3200" dirty="0" err="1"/>
              <a:t>eason</a:t>
            </a:r>
            <a:endParaRPr lang="en-GB" sz="3200" dirty="0"/>
          </a:p>
          <a:p>
            <a:r>
              <a:rPr lang="en-GB" sz="3200" b="1" dirty="0">
                <a:solidFill>
                  <a:srgbClr val="FF0000"/>
                </a:solidFill>
              </a:rPr>
              <a:t>I </a:t>
            </a:r>
            <a:r>
              <a:rPr lang="en-GB" sz="3200" dirty="0" err="1"/>
              <a:t>nstrument</a:t>
            </a:r>
            <a:endParaRPr lang="en-GB" sz="3200" dirty="0"/>
          </a:p>
          <a:p>
            <a:r>
              <a:rPr lang="en-GB" sz="3200" b="1" dirty="0">
                <a:solidFill>
                  <a:srgbClr val="FF0000"/>
                </a:solidFill>
              </a:rPr>
              <a:t>M </a:t>
            </a:r>
            <a:r>
              <a:rPr lang="en-GB" sz="3200" dirty="0"/>
              <a:t>ode</a:t>
            </a:r>
          </a:p>
          <a:p>
            <a:r>
              <a:rPr lang="en-GB" sz="3200" b="1" dirty="0">
                <a:solidFill>
                  <a:srgbClr val="FF0000"/>
                </a:solidFill>
              </a:rPr>
              <a:t>E </a:t>
            </a:r>
            <a:r>
              <a:rPr lang="en-GB" sz="3200" dirty="0" err="1"/>
              <a:t>ntry</a:t>
            </a:r>
            <a:endParaRPr lang="en-GB" sz="3200" dirty="0"/>
          </a:p>
          <a:p>
            <a:r>
              <a:rPr lang="en-GB" sz="3200" b="1" dirty="0">
                <a:solidFill>
                  <a:srgbClr val="FF0000"/>
                </a:solidFill>
              </a:rPr>
              <a:t>S </a:t>
            </a:r>
            <a:r>
              <a:rPr lang="en-GB" sz="3200" dirty="0" err="1"/>
              <a:t>ignature</a:t>
            </a:r>
            <a:endParaRPr lang="en-GB" sz="3200" dirty="0"/>
          </a:p>
        </p:txBody>
      </p:sp>
      <p:sp>
        <p:nvSpPr>
          <p:cNvPr id="3" name="TextBox 2">
            <a:extLst>
              <a:ext uri="{FF2B5EF4-FFF2-40B4-BE49-F238E27FC236}">
                <a16:creationId xmlns:a16="http://schemas.microsoft.com/office/drawing/2014/main" id="{1DF7F26C-A4DA-EE48-A4E9-31123E6995D9}"/>
              </a:ext>
            </a:extLst>
          </p:cNvPr>
          <p:cNvSpPr txBox="1"/>
          <p:nvPr/>
        </p:nvSpPr>
        <p:spPr>
          <a:xfrm>
            <a:off x="6442841" y="1975946"/>
            <a:ext cx="3699642" cy="830997"/>
          </a:xfrm>
          <a:prstGeom prst="rect">
            <a:avLst/>
          </a:prstGeom>
          <a:noFill/>
        </p:spPr>
        <p:txBody>
          <a:bodyPr wrap="square" rtlCol="0">
            <a:spAutoFit/>
          </a:bodyPr>
          <a:lstStyle/>
          <a:p>
            <a:r>
              <a:rPr lang="en-US" sz="4800" dirty="0">
                <a:solidFill>
                  <a:srgbClr val="FF0000"/>
                </a:solidFill>
              </a:rPr>
              <a:t>STOPCRIMES </a:t>
            </a:r>
          </a:p>
        </p:txBody>
      </p:sp>
      <p:pic>
        <p:nvPicPr>
          <p:cNvPr id="3074" name="Picture 2" descr="Modus Operandi Podcast | Free Listening on Podbean App">
            <a:extLst>
              <a:ext uri="{FF2B5EF4-FFF2-40B4-BE49-F238E27FC236}">
                <a16:creationId xmlns:a16="http://schemas.microsoft.com/office/drawing/2014/main" id="{54503B5F-F65F-8D43-BD3C-C848BE988F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7278" y="303026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1439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fade">
                                      <p:cBhvr>
                                        <p:cTn id="7" dur="500"/>
                                        <p:tgtEl>
                                          <p:spTgt spid="2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
                                            <p:txEl>
                                              <p:pRg st="1" end="1"/>
                                            </p:txEl>
                                          </p:spTgt>
                                        </p:tgtEl>
                                        <p:attrNameLst>
                                          <p:attrName>style.visibility</p:attrName>
                                        </p:attrNameLst>
                                      </p:cBhvr>
                                      <p:to>
                                        <p:strVal val="visible"/>
                                      </p:to>
                                    </p:set>
                                    <p:animEffect transition="in" filter="fade">
                                      <p:cBhvr>
                                        <p:cTn id="12" dur="500"/>
                                        <p:tgtEl>
                                          <p:spTgt spid="2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xEl>
                                              <p:pRg st="2" end="2"/>
                                            </p:txEl>
                                          </p:spTgt>
                                        </p:tgtEl>
                                        <p:attrNameLst>
                                          <p:attrName>style.visibility</p:attrName>
                                        </p:attrNameLst>
                                      </p:cBhvr>
                                      <p:to>
                                        <p:strVal val="visible"/>
                                      </p:to>
                                    </p:set>
                                    <p:animEffect transition="in" filter="fade">
                                      <p:cBhvr>
                                        <p:cTn id="17" dur="500"/>
                                        <p:tgtEl>
                                          <p:spTgt spid="2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4">
                                            <p:txEl>
                                              <p:pRg st="3" end="3"/>
                                            </p:txEl>
                                          </p:spTgt>
                                        </p:tgtEl>
                                        <p:attrNameLst>
                                          <p:attrName>style.visibility</p:attrName>
                                        </p:attrNameLst>
                                      </p:cBhvr>
                                      <p:to>
                                        <p:strVal val="visible"/>
                                      </p:to>
                                    </p:set>
                                    <p:animEffect transition="in" filter="fade">
                                      <p:cBhvr>
                                        <p:cTn id="22" dur="500"/>
                                        <p:tgtEl>
                                          <p:spTgt spid="2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4">
                                            <p:txEl>
                                              <p:pRg st="4" end="4"/>
                                            </p:txEl>
                                          </p:spTgt>
                                        </p:tgtEl>
                                        <p:attrNameLst>
                                          <p:attrName>style.visibility</p:attrName>
                                        </p:attrNameLst>
                                      </p:cBhvr>
                                      <p:to>
                                        <p:strVal val="visible"/>
                                      </p:to>
                                    </p:set>
                                    <p:animEffect transition="in" filter="fade">
                                      <p:cBhvr>
                                        <p:cTn id="27" dur="500"/>
                                        <p:tgtEl>
                                          <p:spTgt spid="2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4">
                                            <p:txEl>
                                              <p:pRg st="5" end="5"/>
                                            </p:txEl>
                                          </p:spTgt>
                                        </p:tgtEl>
                                        <p:attrNameLst>
                                          <p:attrName>style.visibility</p:attrName>
                                        </p:attrNameLst>
                                      </p:cBhvr>
                                      <p:to>
                                        <p:strVal val="visible"/>
                                      </p:to>
                                    </p:set>
                                    <p:animEffect transition="in" filter="fade">
                                      <p:cBhvr>
                                        <p:cTn id="32" dur="500"/>
                                        <p:tgtEl>
                                          <p:spTgt spid="2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4">
                                            <p:txEl>
                                              <p:pRg st="6" end="6"/>
                                            </p:txEl>
                                          </p:spTgt>
                                        </p:tgtEl>
                                        <p:attrNameLst>
                                          <p:attrName>style.visibility</p:attrName>
                                        </p:attrNameLst>
                                      </p:cBhvr>
                                      <p:to>
                                        <p:strVal val="visible"/>
                                      </p:to>
                                    </p:set>
                                    <p:animEffect transition="in" filter="fade">
                                      <p:cBhvr>
                                        <p:cTn id="37" dur="500"/>
                                        <p:tgtEl>
                                          <p:spTgt spid="2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4">
                                            <p:txEl>
                                              <p:pRg st="7" end="7"/>
                                            </p:txEl>
                                          </p:spTgt>
                                        </p:tgtEl>
                                        <p:attrNameLst>
                                          <p:attrName>style.visibility</p:attrName>
                                        </p:attrNameLst>
                                      </p:cBhvr>
                                      <p:to>
                                        <p:strVal val="visible"/>
                                      </p:to>
                                    </p:set>
                                    <p:animEffect transition="in" filter="fade">
                                      <p:cBhvr>
                                        <p:cTn id="42" dur="500"/>
                                        <p:tgtEl>
                                          <p:spTgt spid="2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4">
                                            <p:txEl>
                                              <p:pRg st="8" end="8"/>
                                            </p:txEl>
                                          </p:spTgt>
                                        </p:tgtEl>
                                        <p:attrNameLst>
                                          <p:attrName>style.visibility</p:attrName>
                                        </p:attrNameLst>
                                      </p:cBhvr>
                                      <p:to>
                                        <p:strVal val="visible"/>
                                      </p:to>
                                    </p:set>
                                    <p:animEffect transition="in" filter="fade">
                                      <p:cBhvr>
                                        <p:cTn id="47" dur="500"/>
                                        <p:tgtEl>
                                          <p:spTgt spid="24">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4">
                                            <p:txEl>
                                              <p:pRg st="9" end="9"/>
                                            </p:txEl>
                                          </p:spTgt>
                                        </p:tgtEl>
                                        <p:attrNameLst>
                                          <p:attrName>style.visibility</p:attrName>
                                        </p:attrNameLst>
                                      </p:cBhvr>
                                      <p:to>
                                        <p:strVal val="visible"/>
                                      </p:to>
                                    </p:set>
                                    <p:animEffect transition="in" filter="fade">
                                      <p:cBhvr>
                                        <p:cTn id="52" dur="500"/>
                                        <p:tgtEl>
                                          <p:spTgt spid="2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62E7D9-F8A1-DC47-858D-B9BF64771227}"/>
              </a:ext>
            </a:extLst>
          </p:cNvPr>
          <p:cNvSpPr txBox="1"/>
          <p:nvPr/>
        </p:nvSpPr>
        <p:spPr>
          <a:xfrm>
            <a:off x="115615" y="92923"/>
            <a:ext cx="11761076" cy="69557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points to THINK about when collecting information for the M.O. of a crime report are: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Style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style of the deception used in deception cases, e.g. dressed   as a gas official, documents claiming to be an insurance collector</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Time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relative to an event (not to the clock), e.g. crime only committed on market days, early closing days or certain days of the month</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Objective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objective of the crime, e.g. gain, lust, revenge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Pal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is there an accomplice or friend?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Class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the class of person or property attacked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Reason</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reason for being in the area, the criminals self-account</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Instrument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instrument used to commit the crime, e.g. crowbar, screwdriver, bodily force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Mode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mode of transport used to commit the crime(s)</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Entry</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actual point where entry was made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Signature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something unusual done by the criminal, their ‘signature’  e.g. creates an escape route by wedging doors open, closes curtains, eats food from the fridge.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When a crime report is submitted as many of these details should be included, if applicable, to the crime.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It may then be possible to match an offender to a crime because of a similar modus operandi (M.O.)</a:t>
            </a:r>
          </a:p>
        </p:txBody>
      </p:sp>
      <p:sp>
        <p:nvSpPr>
          <p:cNvPr id="4" name="Rectangle 3">
            <a:extLst>
              <a:ext uri="{FF2B5EF4-FFF2-40B4-BE49-F238E27FC236}">
                <a16:creationId xmlns:a16="http://schemas.microsoft.com/office/drawing/2014/main" id="{8BAA8998-C4AB-9944-8256-153743794FE7}"/>
              </a:ext>
            </a:extLst>
          </p:cNvPr>
          <p:cNvSpPr/>
          <p:nvPr/>
        </p:nvSpPr>
        <p:spPr>
          <a:xfrm>
            <a:off x="115615" y="504497"/>
            <a:ext cx="11876688" cy="5696606"/>
          </a:xfrm>
          <a:prstGeom prst="rect">
            <a:avLst/>
          </a:prstGeom>
          <a:solidFill>
            <a:schemeClr val="accent1">
              <a:alpha val="29488"/>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917993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49176-E818-2E4B-94C2-90D768371AC7}"/>
              </a:ext>
            </a:extLst>
          </p:cNvPr>
          <p:cNvSpPr>
            <a:spLocks noGrp="1"/>
          </p:cNvSpPr>
          <p:nvPr>
            <p:ph type="title"/>
          </p:nvPr>
        </p:nvSpPr>
        <p:spPr>
          <a:xfrm>
            <a:off x="640080" y="4419600"/>
            <a:ext cx="10908792" cy="1203960"/>
          </a:xfrm>
        </p:spPr>
        <p:txBody>
          <a:bodyPr vert="horz" lIns="91440" tIns="45720" rIns="91440" bIns="45720" rtlCol="0" anchor="ctr">
            <a:normAutofit fontScale="90000"/>
          </a:bodyPr>
          <a:lstStyle/>
          <a:p>
            <a:pPr algn="ctr"/>
            <a:r>
              <a:rPr lang="en-US" sz="6600" kern="1200" dirty="0">
                <a:solidFill>
                  <a:schemeClr val="tx1"/>
                </a:solidFill>
                <a:latin typeface="+mj-lt"/>
                <a:ea typeface="+mj-ea"/>
                <a:cs typeface="+mj-cs"/>
              </a:rPr>
              <a:t>Powers of Entry, Search and Seizure </a:t>
            </a:r>
          </a:p>
        </p:txBody>
      </p:sp>
      <p:pic>
        <p:nvPicPr>
          <p:cNvPr id="16388" name="Picture 4" descr="Can the Police Search My House Without a Warrant? | DPP Law">
            <a:extLst>
              <a:ext uri="{FF2B5EF4-FFF2-40B4-BE49-F238E27FC236}">
                <a16:creationId xmlns:a16="http://schemas.microsoft.com/office/drawing/2014/main" id="{F1C94AF6-006C-A04E-AD75-73F46AB546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53" r="-1" b="-1"/>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Search Warrants: Know Your Rights About Search and Seizure">
            <a:extLst>
              <a:ext uri="{FF2B5EF4-FFF2-40B4-BE49-F238E27FC236}">
                <a16:creationId xmlns:a16="http://schemas.microsoft.com/office/drawing/2014/main" id="{C56FEB67-90E3-4C4D-A371-5FB56D1CB0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4" r="-1" b="-1"/>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6069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33E50F41-D69A-344E-B8C7-1E2C5CD43F08}"/>
              </a:ext>
            </a:extLst>
          </p:cNvPr>
          <p:cNvSpPr/>
          <p:nvPr/>
        </p:nvSpPr>
        <p:spPr>
          <a:xfrm>
            <a:off x="293914" y="342900"/>
            <a:ext cx="5143500" cy="849086"/>
          </a:xfrm>
          <a:prstGeom prst="homePlat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FFA4E9F-6B09-E240-AB2F-2A1602C9389D}"/>
              </a:ext>
            </a:extLst>
          </p:cNvPr>
          <p:cNvSpPr txBox="1"/>
          <p:nvPr/>
        </p:nvSpPr>
        <p:spPr>
          <a:xfrm>
            <a:off x="457199" y="475055"/>
            <a:ext cx="8605157" cy="584775"/>
          </a:xfrm>
          <a:prstGeom prst="rect">
            <a:avLst/>
          </a:prstGeom>
          <a:noFill/>
        </p:spPr>
        <p:txBody>
          <a:bodyPr wrap="square" rtlCol="0">
            <a:spAutoFit/>
          </a:bodyPr>
          <a:lstStyle/>
          <a:p>
            <a:r>
              <a:rPr lang="en-US" sz="3200" dirty="0"/>
              <a:t>What is a ‘PREMISES’?</a:t>
            </a:r>
          </a:p>
        </p:txBody>
      </p:sp>
      <p:sp>
        <p:nvSpPr>
          <p:cNvPr id="4" name="TextBox 3">
            <a:extLst>
              <a:ext uri="{FF2B5EF4-FFF2-40B4-BE49-F238E27FC236}">
                <a16:creationId xmlns:a16="http://schemas.microsoft.com/office/drawing/2014/main" id="{3B506BE4-E0F9-B947-936D-582D04A733C8}"/>
              </a:ext>
            </a:extLst>
          </p:cNvPr>
          <p:cNvSpPr txBox="1"/>
          <p:nvPr/>
        </p:nvSpPr>
        <p:spPr>
          <a:xfrm>
            <a:off x="293914" y="1306286"/>
            <a:ext cx="5121729" cy="523220"/>
          </a:xfrm>
          <a:prstGeom prst="rect">
            <a:avLst/>
          </a:prstGeom>
          <a:noFill/>
        </p:spPr>
        <p:txBody>
          <a:bodyPr wrap="square" rtlCol="0">
            <a:spAutoFit/>
          </a:bodyPr>
          <a:lstStyle/>
          <a:p>
            <a:r>
              <a:rPr lang="en-US" sz="2800" dirty="0"/>
              <a:t>Section 23 PACE 1984:  </a:t>
            </a:r>
          </a:p>
        </p:txBody>
      </p:sp>
      <p:sp>
        <p:nvSpPr>
          <p:cNvPr id="5" name="TextBox 4">
            <a:extLst>
              <a:ext uri="{FF2B5EF4-FFF2-40B4-BE49-F238E27FC236}">
                <a16:creationId xmlns:a16="http://schemas.microsoft.com/office/drawing/2014/main" id="{259F0048-5EB2-984B-BFFD-004DE7206E34}"/>
              </a:ext>
            </a:extLst>
          </p:cNvPr>
          <p:cNvSpPr txBox="1"/>
          <p:nvPr/>
        </p:nvSpPr>
        <p:spPr>
          <a:xfrm>
            <a:off x="11204079" y="130627"/>
            <a:ext cx="768928" cy="4380523"/>
          </a:xfrm>
          <a:prstGeom prst="rect">
            <a:avLst/>
          </a:prstGeom>
          <a:solidFill>
            <a:srgbClr val="FF0000"/>
          </a:solidFill>
        </p:spPr>
        <p:txBody>
          <a:bodyPr vert="wordArtVert" wrap="square" rtlCol="0">
            <a:spAutoFit/>
          </a:bodyPr>
          <a:lstStyle/>
          <a:p>
            <a:r>
              <a:rPr lang="en-US" sz="3200" b="1" dirty="0"/>
              <a:t>HAVVROT</a:t>
            </a:r>
            <a:r>
              <a:rPr lang="en-US" dirty="0"/>
              <a:t> </a:t>
            </a:r>
          </a:p>
        </p:txBody>
      </p:sp>
      <p:pic>
        <p:nvPicPr>
          <p:cNvPr id="19458" name="Picture 2" descr="Marlin: The world's most popular recreational hovercraft!">
            <a:extLst>
              <a:ext uri="{FF2B5EF4-FFF2-40B4-BE49-F238E27FC236}">
                <a16:creationId xmlns:a16="http://schemas.microsoft.com/office/drawing/2014/main" id="{3A506A06-F890-8843-9AAD-FB46866B2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000" y="2366937"/>
            <a:ext cx="1861457" cy="132261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F4D3EE97-2219-8B47-B51C-6852C21670D7}"/>
              </a:ext>
            </a:extLst>
          </p:cNvPr>
          <p:cNvSpPr/>
          <p:nvPr/>
        </p:nvSpPr>
        <p:spPr>
          <a:xfrm>
            <a:off x="218993" y="2076429"/>
            <a:ext cx="476413" cy="646331"/>
          </a:xfrm>
          <a:prstGeom prst="rect">
            <a:avLst/>
          </a:prstGeom>
          <a:solidFill>
            <a:srgbClr val="FF0000"/>
          </a:solidFill>
        </p:spPr>
        <p:txBody>
          <a:bodyPr wrap="none">
            <a:spAutoFit/>
          </a:bodyPr>
          <a:lstStyle/>
          <a:p>
            <a:r>
              <a:rPr lang="en-GB" sz="3600" dirty="0"/>
              <a:t>H</a:t>
            </a:r>
          </a:p>
        </p:txBody>
      </p:sp>
      <p:pic>
        <p:nvPicPr>
          <p:cNvPr id="19460" name="Picture 4" descr="Aircraft - Gulfstream Aerospace">
            <a:extLst>
              <a:ext uri="{FF2B5EF4-FFF2-40B4-BE49-F238E27FC236}">
                <a16:creationId xmlns:a16="http://schemas.microsoft.com/office/drawing/2014/main" id="{FC523869-53AE-5947-9DDE-B986C4E3E8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848" y="2043770"/>
            <a:ext cx="2317149" cy="164578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18A4FBC6-B60C-1D4B-AC4F-AC14FFBD918D}"/>
              </a:ext>
            </a:extLst>
          </p:cNvPr>
          <p:cNvSpPr/>
          <p:nvPr/>
        </p:nvSpPr>
        <p:spPr>
          <a:xfrm>
            <a:off x="3101865" y="2043770"/>
            <a:ext cx="465192" cy="646331"/>
          </a:xfrm>
          <a:prstGeom prst="rect">
            <a:avLst/>
          </a:prstGeom>
          <a:solidFill>
            <a:srgbClr val="FF0000"/>
          </a:solidFill>
        </p:spPr>
        <p:txBody>
          <a:bodyPr wrap="none">
            <a:spAutoFit/>
          </a:bodyPr>
          <a:lstStyle/>
          <a:p>
            <a:r>
              <a:rPr lang="en-GB" sz="3600" dirty="0"/>
              <a:t>A</a:t>
            </a:r>
          </a:p>
        </p:txBody>
      </p:sp>
      <p:pic>
        <p:nvPicPr>
          <p:cNvPr id="19462" name="Picture 6" descr="Transfer in Private Vehicle from Viena Airport to Viena City (1010 - 1230)  2022 - Schwechat - Viator">
            <a:extLst>
              <a:ext uri="{FF2B5EF4-FFF2-40B4-BE49-F238E27FC236}">
                <a16:creationId xmlns:a16="http://schemas.microsoft.com/office/drawing/2014/main" id="{DB1F4B81-1482-6D4F-807E-E37A5ACB6C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6305" y="2043770"/>
            <a:ext cx="2834078" cy="1885950"/>
          </a:xfrm>
          <a:prstGeom prst="rect">
            <a:avLst/>
          </a:prstGeom>
          <a:noFill/>
          <a:extLst>
            <a:ext uri="{909E8E84-426E-40DD-AFC4-6F175D3DCCD1}">
              <a14:hiddenFill xmlns:a14="http://schemas.microsoft.com/office/drawing/2010/main">
                <a:solidFill>
                  <a:srgbClr val="FFFFFF"/>
                </a:solidFill>
              </a14:hiddenFill>
            </a:ext>
          </a:extLst>
        </p:spPr>
      </p:pic>
      <p:pic>
        <p:nvPicPr>
          <p:cNvPr id="19464" name="Picture 8" descr="MPSV Vessels | Multipurpose Supply Vessels">
            <a:extLst>
              <a:ext uri="{FF2B5EF4-FFF2-40B4-BE49-F238E27FC236}">
                <a16:creationId xmlns:a16="http://schemas.microsoft.com/office/drawing/2014/main" id="{DA2A8AC8-5BF8-2344-AF22-E154B67D147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9000" y="4642135"/>
            <a:ext cx="2306357"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66" name="Picture 10" descr="A beginner's guide to the debate over 100% renewable energy - Vox">
            <a:extLst>
              <a:ext uri="{FF2B5EF4-FFF2-40B4-BE49-F238E27FC236}">
                <a16:creationId xmlns:a16="http://schemas.microsoft.com/office/drawing/2014/main" id="{730D0427-F2D8-B84A-BAD8-2A6CFBE07AB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4936" y="4673491"/>
            <a:ext cx="2091061" cy="1391506"/>
          </a:xfrm>
          <a:prstGeom prst="rect">
            <a:avLst/>
          </a:prstGeom>
          <a:noFill/>
          <a:extLst>
            <a:ext uri="{909E8E84-426E-40DD-AFC4-6F175D3DCCD1}">
              <a14:hiddenFill xmlns:a14="http://schemas.microsoft.com/office/drawing/2010/main">
                <a:solidFill>
                  <a:srgbClr val="FFFFFF"/>
                </a:solidFill>
              </a14:hiddenFill>
            </a:ext>
          </a:extLst>
        </p:spPr>
      </p:pic>
      <p:pic>
        <p:nvPicPr>
          <p:cNvPr id="19468" name="Picture 12" descr="Oil rig life - What's it like living on an offshore oil platform? |  2020-02-07 | ISHN">
            <a:extLst>
              <a:ext uri="{FF2B5EF4-FFF2-40B4-BE49-F238E27FC236}">
                <a16:creationId xmlns:a16="http://schemas.microsoft.com/office/drawing/2014/main" id="{CEC71948-3E77-5041-944A-2974391027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75320" y="4642135"/>
            <a:ext cx="2684161"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70" name="Picture 14" descr="Buy ProAction 4 Man 1 Room Pop Up Camping Tent - Blue | Tents | Argos">
            <a:extLst>
              <a:ext uri="{FF2B5EF4-FFF2-40B4-BE49-F238E27FC236}">
                <a16:creationId xmlns:a16="http://schemas.microsoft.com/office/drawing/2014/main" id="{3B067A59-A1E1-5145-919F-9C9F7221A4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02593" y="4642135"/>
            <a:ext cx="2370414" cy="1391506"/>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2163B32A-36E9-2347-A6B7-D8A46B858D31}"/>
              </a:ext>
            </a:extLst>
          </p:cNvPr>
          <p:cNvSpPr/>
          <p:nvPr/>
        </p:nvSpPr>
        <p:spPr>
          <a:xfrm>
            <a:off x="6985800" y="1989740"/>
            <a:ext cx="457176" cy="646331"/>
          </a:xfrm>
          <a:prstGeom prst="rect">
            <a:avLst/>
          </a:prstGeom>
          <a:solidFill>
            <a:srgbClr val="FF0000"/>
          </a:solidFill>
        </p:spPr>
        <p:txBody>
          <a:bodyPr wrap="none">
            <a:spAutoFit/>
          </a:bodyPr>
          <a:lstStyle/>
          <a:p>
            <a:r>
              <a:rPr lang="en-GB" sz="3600" dirty="0"/>
              <a:t>V</a:t>
            </a:r>
          </a:p>
        </p:txBody>
      </p:sp>
      <p:sp>
        <p:nvSpPr>
          <p:cNvPr id="16" name="Rectangle 15">
            <a:extLst>
              <a:ext uri="{FF2B5EF4-FFF2-40B4-BE49-F238E27FC236}">
                <a16:creationId xmlns:a16="http://schemas.microsoft.com/office/drawing/2014/main" id="{219C565A-0A5C-5044-A6E1-79EE40DC1B82}"/>
              </a:ext>
            </a:extLst>
          </p:cNvPr>
          <p:cNvSpPr/>
          <p:nvPr/>
        </p:nvSpPr>
        <p:spPr>
          <a:xfrm>
            <a:off x="92250" y="4511150"/>
            <a:ext cx="457176" cy="646331"/>
          </a:xfrm>
          <a:prstGeom prst="rect">
            <a:avLst/>
          </a:prstGeom>
          <a:solidFill>
            <a:srgbClr val="FF0000"/>
          </a:solidFill>
        </p:spPr>
        <p:txBody>
          <a:bodyPr wrap="none">
            <a:spAutoFit/>
          </a:bodyPr>
          <a:lstStyle/>
          <a:p>
            <a:r>
              <a:rPr lang="en-GB" sz="3600" dirty="0"/>
              <a:t>V</a:t>
            </a:r>
          </a:p>
        </p:txBody>
      </p:sp>
      <p:sp>
        <p:nvSpPr>
          <p:cNvPr id="17" name="Rectangle 16">
            <a:extLst>
              <a:ext uri="{FF2B5EF4-FFF2-40B4-BE49-F238E27FC236}">
                <a16:creationId xmlns:a16="http://schemas.microsoft.com/office/drawing/2014/main" id="{AF29AF98-9BE6-D845-87A3-2BEF29192713}"/>
              </a:ext>
            </a:extLst>
          </p:cNvPr>
          <p:cNvSpPr/>
          <p:nvPr/>
        </p:nvSpPr>
        <p:spPr>
          <a:xfrm>
            <a:off x="3334461" y="4609121"/>
            <a:ext cx="444352" cy="646331"/>
          </a:xfrm>
          <a:prstGeom prst="rect">
            <a:avLst/>
          </a:prstGeom>
          <a:solidFill>
            <a:srgbClr val="FF0000"/>
          </a:solidFill>
        </p:spPr>
        <p:txBody>
          <a:bodyPr wrap="none">
            <a:spAutoFit/>
          </a:bodyPr>
          <a:lstStyle/>
          <a:p>
            <a:r>
              <a:rPr lang="en-GB" sz="3600" dirty="0"/>
              <a:t>R</a:t>
            </a:r>
          </a:p>
        </p:txBody>
      </p:sp>
      <p:sp>
        <p:nvSpPr>
          <p:cNvPr id="18" name="Rectangle 17">
            <a:extLst>
              <a:ext uri="{FF2B5EF4-FFF2-40B4-BE49-F238E27FC236}">
                <a16:creationId xmlns:a16="http://schemas.microsoft.com/office/drawing/2014/main" id="{20EF849A-A23D-A14E-9BA6-21AAAE6F1BDB}"/>
              </a:ext>
            </a:extLst>
          </p:cNvPr>
          <p:cNvSpPr/>
          <p:nvPr/>
        </p:nvSpPr>
        <p:spPr>
          <a:xfrm>
            <a:off x="6528129" y="4609120"/>
            <a:ext cx="497252" cy="646331"/>
          </a:xfrm>
          <a:prstGeom prst="rect">
            <a:avLst/>
          </a:prstGeom>
          <a:solidFill>
            <a:srgbClr val="FF0000"/>
          </a:solidFill>
        </p:spPr>
        <p:txBody>
          <a:bodyPr wrap="none">
            <a:spAutoFit/>
          </a:bodyPr>
          <a:lstStyle/>
          <a:p>
            <a:r>
              <a:rPr lang="en-GB" sz="3600" dirty="0"/>
              <a:t>O</a:t>
            </a:r>
          </a:p>
        </p:txBody>
      </p:sp>
      <p:sp>
        <p:nvSpPr>
          <p:cNvPr id="19" name="Rectangle 18">
            <a:extLst>
              <a:ext uri="{FF2B5EF4-FFF2-40B4-BE49-F238E27FC236}">
                <a16:creationId xmlns:a16="http://schemas.microsoft.com/office/drawing/2014/main" id="{62F805A4-57A0-AD43-8793-B93396A164F1}"/>
              </a:ext>
            </a:extLst>
          </p:cNvPr>
          <p:cNvSpPr/>
          <p:nvPr/>
        </p:nvSpPr>
        <p:spPr>
          <a:xfrm>
            <a:off x="9621856" y="4511150"/>
            <a:ext cx="413896" cy="646331"/>
          </a:xfrm>
          <a:prstGeom prst="rect">
            <a:avLst/>
          </a:prstGeom>
          <a:solidFill>
            <a:srgbClr val="FF0000"/>
          </a:solidFill>
        </p:spPr>
        <p:txBody>
          <a:bodyPr wrap="none">
            <a:spAutoFit/>
          </a:bodyPr>
          <a:lstStyle/>
          <a:p>
            <a:r>
              <a:rPr lang="en-GB" sz="3600" dirty="0"/>
              <a:t>T</a:t>
            </a:r>
          </a:p>
        </p:txBody>
      </p:sp>
    </p:spTree>
    <p:extLst>
      <p:ext uri="{BB962C8B-B14F-4D97-AF65-F5344CB8AC3E}">
        <p14:creationId xmlns:p14="http://schemas.microsoft.com/office/powerpoint/2010/main" val="199329544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endParaRPr lang="en-GB" dirty="0">
              <a:solidFill>
                <a:sysClr val="windowText" lastClr="000000"/>
              </a:solidFill>
              <a:latin typeface="Calibri"/>
            </a:endParaRPr>
          </a:p>
        </p:txBody>
      </p:sp>
      <p:sp>
        <p:nvSpPr>
          <p:cNvPr id="5" name="TextBox 4"/>
          <p:cNvSpPr txBox="1"/>
          <p:nvPr/>
        </p:nvSpPr>
        <p:spPr>
          <a:xfrm>
            <a:off x="622951" y="224328"/>
            <a:ext cx="11077951" cy="646331"/>
          </a:xfrm>
          <a:prstGeom prst="rect">
            <a:avLst/>
          </a:prstGeom>
          <a:solidFill>
            <a:schemeClr val="accent6"/>
          </a:solidFill>
        </p:spPr>
        <p:txBody>
          <a:bodyPr wrap="square" rtlCol="0">
            <a:spAutoFit/>
          </a:bodyPr>
          <a:lstStyle/>
          <a:p>
            <a:pPr algn="ctr"/>
            <a:r>
              <a:rPr lang="en-GB" sz="3600" dirty="0">
                <a:solidFill>
                  <a:schemeClr val="bg1"/>
                </a:solidFill>
              </a:rPr>
              <a:t>Powers of Entry, Search &amp; Seizure </a:t>
            </a:r>
            <a:r>
              <a:rPr lang="en-GB" sz="3600" u="sng" dirty="0">
                <a:solidFill>
                  <a:schemeClr val="bg1"/>
                </a:solidFill>
              </a:rPr>
              <a:t>without Warrant</a:t>
            </a:r>
            <a:endParaRPr lang="en-GB" sz="3600" b="1" u="sng" dirty="0">
              <a:solidFill>
                <a:schemeClr val="bg1"/>
              </a:solidFill>
            </a:endParaRPr>
          </a:p>
        </p:txBody>
      </p:sp>
      <p:graphicFrame>
        <p:nvGraphicFramePr>
          <p:cNvPr id="4" name="Diagram 3"/>
          <p:cNvGraphicFramePr/>
          <p:nvPr/>
        </p:nvGraphicFramePr>
        <p:xfrm>
          <a:off x="622951"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482" name="Picture 2" descr="Police and Criminal Evidence Act 1984 (PACE) 67(7B) : Great Britain Home  Office : 9780113413652 : Blackwell's">
            <a:extLst>
              <a:ext uri="{FF2B5EF4-FFF2-40B4-BE49-F238E27FC236}">
                <a16:creationId xmlns:a16="http://schemas.microsoft.com/office/drawing/2014/main" id="{8D27C646-382A-8A49-8719-FE38073B2C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4271" y="194945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Man, 39, arrested on suspicion of going equipped for theft after crow bar  and drugs seized from car | St Helens Star">
            <a:extLst>
              <a:ext uri="{FF2B5EF4-FFF2-40B4-BE49-F238E27FC236}">
                <a16:creationId xmlns:a16="http://schemas.microsoft.com/office/drawing/2014/main" id="{4675D918-2EDC-F44E-AE7A-B80A23BDA9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3008" y="2431192"/>
            <a:ext cx="21336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3229" y="44453"/>
            <a:ext cx="2067146" cy="2980393"/>
          </a:xfrm>
          <a:prstGeom prst="rect">
            <a:avLst/>
          </a:prstGeom>
          <a:effectLst>
            <a:softEdge rad="317500"/>
          </a:effectLst>
        </p:spPr>
      </p:pic>
      <p:sp>
        <p:nvSpPr>
          <p:cNvPr id="5" name="TextBox 4"/>
          <p:cNvSpPr txBox="1"/>
          <p:nvPr/>
        </p:nvSpPr>
        <p:spPr>
          <a:xfrm>
            <a:off x="1235393" y="442229"/>
            <a:ext cx="6840760"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Section 19(2) P.A.C.E (1984)</a:t>
            </a:r>
          </a:p>
        </p:txBody>
      </p:sp>
      <p:graphicFrame>
        <p:nvGraphicFramePr>
          <p:cNvPr id="2" name="Diagram 1"/>
          <p:cNvGraphicFramePr/>
          <p:nvPr/>
        </p:nvGraphicFramePr>
        <p:xfrm>
          <a:off x="1235392" y="1801663"/>
          <a:ext cx="6840760" cy="44395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49587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0E5F7830-2A90-4717-A921-7C63A9620590}"/>
                                            </p:graphicEl>
                                          </p:spTgt>
                                        </p:tgtEl>
                                        <p:attrNameLst>
                                          <p:attrName>style.visibility</p:attrName>
                                        </p:attrNameLst>
                                      </p:cBhvr>
                                      <p:to>
                                        <p:strVal val="visible"/>
                                      </p:to>
                                    </p:set>
                                    <p:animEffect transition="in" filter="fade">
                                      <p:cBhvr>
                                        <p:cTn id="11" dur="500"/>
                                        <p:tgtEl>
                                          <p:spTgt spid="2">
                                            <p:graphicEl>
                                              <a:dgm id="{0E5F7830-2A90-4717-A921-7C63A962059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C07E445E-5EB1-4737-9A37-3C1BB3676A4A}"/>
                                            </p:graphicEl>
                                          </p:spTgt>
                                        </p:tgtEl>
                                        <p:attrNameLst>
                                          <p:attrName>style.visibility</p:attrName>
                                        </p:attrNameLst>
                                      </p:cBhvr>
                                      <p:to>
                                        <p:strVal val="visible"/>
                                      </p:to>
                                    </p:set>
                                    <p:animEffect transition="in" filter="fade">
                                      <p:cBhvr>
                                        <p:cTn id="16" dur="500"/>
                                        <p:tgtEl>
                                          <p:spTgt spid="2">
                                            <p:graphicEl>
                                              <a:dgm id="{C07E445E-5EB1-4737-9A37-3C1BB3676A4A}"/>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C323610D-70FA-43A1-8205-5F79C8096E0F}"/>
                                            </p:graphicEl>
                                          </p:spTgt>
                                        </p:tgtEl>
                                        <p:attrNameLst>
                                          <p:attrName>style.visibility</p:attrName>
                                        </p:attrNameLst>
                                      </p:cBhvr>
                                      <p:to>
                                        <p:strVal val="visible"/>
                                      </p:to>
                                    </p:set>
                                    <p:animEffect transition="in" filter="fade">
                                      <p:cBhvr>
                                        <p:cTn id="19" dur="500"/>
                                        <p:tgtEl>
                                          <p:spTgt spid="2">
                                            <p:graphicEl>
                                              <a:dgm id="{C323610D-70FA-43A1-8205-5F79C8096E0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3E0E8940-7A07-4AAC-92FE-959235BB251B}"/>
                                            </p:graphicEl>
                                          </p:spTgt>
                                        </p:tgtEl>
                                        <p:attrNameLst>
                                          <p:attrName>style.visibility</p:attrName>
                                        </p:attrNameLst>
                                      </p:cBhvr>
                                      <p:to>
                                        <p:strVal val="visible"/>
                                      </p:to>
                                    </p:set>
                                    <p:animEffect transition="in" filter="fade">
                                      <p:cBhvr>
                                        <p:cTn id="24" dur="500"/>
                                        <p:tgtEl>
                                          <p:spTgt spid="2">
                                            <p:graphicEl>
                                              <a:dgm id="{3E0E8940-7A07-4AAC-92FE-959235BB251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BAE1E8C5-C8E2-4803-BEC7-A40EBBDE1A8C}"/>
                                            </p:graphicEl>
                                          </p:spTgt>
                                        </p:tgtEl>
                                        <p:attrNameLst>
                                          <p:attrName>style.visibility</p:attrName>
                                        </p:attrNameLst>
                                      </p:cBhvr>
                                      <p:to>
                                        <p:strVal val="visible"/>
                                      </p:to>
                                    </p:set>
                                    <p:animEffect transition="in" filter="fade">
                                      <p:cBhvr>
                                        <p:cTn id="27" dur="500"/>
                                        <p:tgtEl>
                                          <p:spTgt spid="2">
                                            <p:graphicEl>
                                              <a:dgm id="{BAE1E8C5-C8E2-4803-BEC7-A40EBBDE1A8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CA685C1-AAAE-4AD3-A58E-20D15AFB2EF4}"/>
                                            </p:graphicEl>
                                          </p:spTgt>
                                        </p:tgtEl>
                                        <p:attrNameLst>
                                          <p:attrName>style.visibility</p:attrName>
                                        </p:attrNameLst>
                                      </p:cBhvr>
                                      <p:to>
                                        <p:strVal val="visible"/>
                                      </p:to>
                                    </p:set>
                                    <p:animEffect transition="in" filter="fade">
                                      <p:cBhvr>
                                        <p:cTn id="32" dur="500"/>
                                        <p:tgtEl>
                                          <p:spTgt spid="2">
                                            <p:graphicEl>
                                              <a:dgm id="{9CA685C1-AAAE-4AD3-A58E-20D15AFB2EF4}"/>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B382C747-BFDC-4966-853E-3DE2E22EEA86}"/>
                                            </p:graphicEl>
                                          </p:spTgt>
                                        </p:tgtEl>
                                        <p:attrNameLst>
                                          <p:attrName>style.visibility</p:attrName>
                                        </p:attrNameLst>
                                      </p:cBhvr>
                                      <p:to>
                                        <p:strVal val="visible"/>
                                      </p:to>
                                    </p:set>
                                    <p:animEffect transition="in" filter="fade">
                                      <p:cBhvr>
                                        <p:cTn id="35" dur="500"/>
                                        <p:tgtEl>
                                          <p:spTgt spid="2">
                                            <p:graphicEl>
                                              <a:dgm id="{B382C747-BFDC-4966-853E-3DE2E22EEA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519C9-03C3-76D8-8309-6DBFC12B21E5}"/>
              </a:ext>
            </a:extLst>
          </p:cNvPr>
          <p:cNvSpPr>
            <a:spLocks noGrp="1"/>
          </p:cNvSpPr>
          <p:nvPr>
            <p:ph type="title"/>
          </p:nvPr>
        </p:nvSpPr>
        <p:spPr>
          <a:xfrm>
            <a:off x="572493" y="238539"/>
            <a:ext cx="11018520" cy="1434415"/>
          </a:xfrm>
        </p:spPr>
        <p:txBody>
          <a:bodyPr anchor="b">
            <a:normAutofit/>
          </a:bodyPr>
          <a:lstStyle/>
          <a:p>
            <a:r>
              <a:rPr lang="en-US" sz="5400"/>
              <a:t>Theft Act 1968 </a:t>
            </a:r>
          </a:p>
        </p:txBody>
      </p:sp>
      <p:pic>
        <p:nvPicPr>
          <p:cNvPr id="3074" name="Picture 2" descr="6 Ways to Prevent Burglary and Theft at Your Business | Insureon">
            <a:extLst>
              <a:ext uri="{FF2B5EF4-FFF2-40B4-BE49-F238E27FC236}">
                <a16:creationId xmlns:a16="http://schemas.microsoft.com/office/drawing/2014/main" id="{EDBCD7F5-D753-580D-1B2F-7DD5E3CC8D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839" r="2165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580C22A-76AB-6E2E-29BD-C612F8CA2C47}"/>
              </a:ext>
            </a:extLst>
          </p:cNvPr>
          <p:cNvGraphicFramePr>
            <a:graphicFrameLocks noGrp="1"/>
          </p:cNvGraphicFramePr>
          <p:nvPr>
            <p:ph idx="1"/>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147451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6B0F56-01E3-7E43-9822-D36847B773EF}"/>
              </a:ext>
            </a:extLst>
          </p:cNvPr>
          <p:cNvSpPr txBox="1"/>
          <p:nvPr>
            <p:custDataLst>
              <p:tags r:id="rId1"/>
            </p:custDataLst>
          </p:nvPr>
        </p:nvSpPr>
        <p:spPr>
          <a:xfrm>
            <a:off x="-69427" y="3171429"/>
            <a:ext cx="7649241" cy="2825496"/>
          </a:xfrm>
          <a:prstGeom prst="rect">
            <a:avLst/>
          </a:prstGeom>
        </p:spPr>
        <p:txBody>
          <a:bodyPr vert="horz" lIns="91440" tIns="45720" rIns="91440" bIns="45720" rtlCol="0">
            <a:noAutofit/>
          </a:bodyPr>
          <a:lstStyle/>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‘A person is guilty of theft if they </a:t>
            </a:r>
            <a:endParaRPr lang="en-US" altLang="en-US" sz="2400" dirty="0"/>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dishonestly appropriates property</a:t>
            </a:r>
            <a:r>
              <a:rPr kumimoji="0" lang="en-US" altLang="en-US" sz="2400" b="1" i="0" u="sng" strike="noStrike" cap="none" spc="0" normalizeH="0" noProof="0" dirty="0">
                <a:ln>
                  <a:noFill/>
                </a:ln>
                <a:effectLst/>
                <a:uLnTx/>
                <a:uFillTx/>
              </a:rPr>
              <a:t> </a:t>
            </a:r>
            <a:r>
              <a:rPr kumimoji="0" lang="en-US" altLang="en-US" sz="2400" b="1" i="0" u="sng" strike="noStrike" cap="none" spc="0" normalizeH="0" baseline="0" noProof="0" dirty="0">
                <a:ln>
                  <a:noFill/>
                </a:ln>
                <a:effectLst/>
                <a:uLnTx/>
                <a:uFillTx/>
              </a:rPr>
              <a:t>belonging to another </a:t>
            </a:r>
          </a:p>
          <a:p>
            <a:pPr marR="0" lvl="0" algn="ctr" fontAlgn="auto">
              <a:lnSpc>
                <a:spcPct val="90000"/>
              </a:lnSpc>
              <a:spcBef>
                <a:spcPts val="0"/>
              </a:spcBef>
              <a:spcAft>
                <a:spcPts val="2400"/>
              </a:spcAft>
              <a:buClrTx/>
              <a:buSzTx/>
              <a:tabLst/>
              <a:defRPr/>
            </a:pPr>
            <a:r>
              <a:rPr lang="en-US" altLang="en-US" sz="2400" dirty="0"/>
              <a:t>w</a:t>
            </a:r>
            <a:r>
              <a:rPr kumimoji="0" lang="en-US" altLang="en-US" sz="2400" b="0" i="0" u="none" strike="noStrike" cap="none" spc="0" normalizeH="0" baseline="0" noProof="0" dirty="0" err="1">
                <a:ln>
                  <a:noFill/>
                </a:ln>
                <a:effectLst/>
                <a:uLnTx/>
                <a:uFillTx/>
              </a:rPr>
              <a:t>ith</a:t>
            </a:r>
            <a:r>
              <a:rPr kumimoji="0" lang="en-US" altLang="en-US" sz="2400" b="0" i="0" u="none" strike="noStrike" cap="none" spc="0" normalizeH="0" noProof="0" dirty="0">
                <a:ln>
                  <a:noFill/>
                </a:ln>
                <a:effectLst/>
                <a:uLnTx/>
                <a:uFillTx/>
              </a:rPr>
              <a:t> </a:t>
            </a:r>
            <a:r>
              <a:rPr kumimoji="0" lang="en-US" altLang="en-US" sz="2400" b="0" i="0" u="none" strike="noStrike" cap="none" spc="0" normalizeH="0" baseline="0" noProof="0" dirty="0">
                <a:ln>
                  <a:noFill/>
                </a:ln>
                <a:effectLst/>
                <a:uLnTx/>
                <a:uFillTx/>
              </a:rPr>
              <a:t>the intention of </a:t>
            </a:r>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permanently depriving </a:t>
            </a:r>
          </a:p>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the other of it.’</a:t>
            </a:r>
          </a:p>
        </p:txBody>
      </p:sp>
      <p:pic>
        <p:nvPicPr>
          <p:cNvPr id="4098" name="Picture 2" descr="HOME - SAT-LAW">
            <a:extLst>
              <a:ext uri="{FF2B5EF4-FFF2-40B4-BE49-F238E27FC236}">
                <a16:creationId xmlns:a16="http://schemas.microsoft.com/office/drawing/2014/main" id="{E4AC716E-662B-C142-81F5-FB464FF3B6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05" r="35568"/>
          <a:stretch/>
        </p:blipFill>
        <p:spPr bwMode="auto">
          <a:xfrm>
            <a:off x="7684007" y="603504"/>
            <a:ext cx="4050792"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Pentagon 2">
            <a:extLst>
              <a:ext uri="{FF2B5EF4-FFF2-40B4-BE49-F238E27FC236}">
                <a16:creationId xmlns:a16="http://schemas.microsoft.com/office/drawing/2014/main" id="{71AFD56A-725B-024E-B42F-5FF93D2CAE02}"/>
              </a:ext>
            </a:extLst>
          </p:cNvPr>
          <p:cNvSpPr/>
          <p:nvPr/>
        </p:nvSpPr>
        <p:spPr>
          <a:xfrm>
            <a:off x="306324" y="1053365"/>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21922C6-1D93-E84A-BB5B-2FDD3C4FE81C}"/>
              </a:ext>
            </a:extLst>
          </p:cNvPr>
          <p:cNvSpPr txBox="1"/>
          <p:nvPr/>
        </p:nvSpPr>
        <p:spPr>
          <a:xfrm>
            <a:off x="306324" y="455512"/>
            <a:ext cx="7071359" cy="1536192"/>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200" b="1" dirty="0">
                <a:solidFill>
                  <a:schemeClr val="bg1"/>
                </a:solidFill>
                <a:latin typeface="+mj-lt"/>
                <a:ea typeface="+mj-ea"/>
                <a:cs typeface="+mj-cs"/>
              </a:rPr>
              <a:t>Section 1 Theft Act 1968</a:t>
            </a:r>
          </a:p>
        </p:txBody>
      </p:sp>
    </p:spTree>
    <p:extLst>
      <p:ext uri="{BB962C8B-B14F-4D97-AF65-F5344CB8AC3E}">
        <p14:creationId xmlns:p14="http://schemas.microsoft.com/office/powerpoint/2010/main" val="44025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53742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dirty="0">
                <a:solidFill>
                  <a:schemeClr val="bg1"/>
                </a:solidFill>
              </a:rPr>
              <a:t>The basic offence of burglary…</a:t>
            </a:r>
          </a:p>
          <a:p>
            <a:endParaRPr lang="en-US" dirty="0"/>
          </a:p>
          <a:p>
            <a:endParaRPr lang="en-US" dirty="0"/>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923330"/>
          </a:xfrm>
          <a:prstGeom prst="rect">
            <a:avLst/>
          </a:prstGeom>
          <a:noFill/>
        </p:spPr>
        <p:txBody>
          <a:bodyPr wrap="square" rtlCol="0">
            <a:spAutoFit/>
          </a:bodyPr>
          <a:lstStyle/>
          <a:p>
            <a:r>
              <a:rPr lang="en-US" dirty="0"/>
              <a:t>The basic offence of burglary is set out in section 9 of the Theft Act 1968. </a:t>
            </a:r>
            <a:br>
              <a:rPr lang="en-US" dirty="0"/>
            </a:br>
            <a:r>
              <a:rPr lang="en-US" dirty="0"/>
              <a:t>There are two subsections </a:t>
            </a:r>
            <a:r>
              <a:rPr lang="en-US" dirty="0">
                <a:highlight>
                  <a:srgbClr val="FFFF00"/>
                </a:highlight>
              </a:rPr>
              <a:t>S.9(1)(a) </a:t>
            </a:r>
            <a:r>
              <a:rPr lang="en-US" dirty="0"/>
              <a:t>AND </a:t>
            </a:r>
            <a:r>
              <a:rPr lang="en-US" dirty="0">
                <a:highlight>
                  <a:srgbClr val="FFFF00"/>
                </a:highlight>
              </a:rPr>
              <a:t>S.9(1)(b) </a:t>
            </a:r>
            <a:r>
              <a:rPr lang="en-US" dirty="0"/>
              <a:t>which describe the main ways the offence can be committed: </a:t>
            </a:r>
          </a:p>
          <a:p>
            <a:endParaRPr lang="en-US" dirty="0"/>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dirty="0">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dirty="0">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dirty="0">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923330"/>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steal anything in the building or part of it, or</a:t>
            </a:r>
          </a:p>
          <a:p>
            <a:pPr marL="285750" indent="-285750" algn="ctr">
              <a:buFont typeface="Arial" panose="020B0604020202020204" pitchFamily="34" charset="0"/>
              <a:buChar char="•"/>
            </a:pPr>
            <a:r>
              <a:rPr lang="en-US" dirty="0">
                <a:solidFill>
                  <a:schemeClr val="bg1"/>
                </a:solidFill>
              </a:rPr>
              <a:t>To inflict GBH on any person in the building </a:t>
            </a:r>
          </a:p>
          <a:p>
            <a:endParaRPr lang="en-US" dirty="0"/>
          </a:p>
          <a:p>
            <a:endParaRPr lang="en-US" dirty="0"/>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dirty="0"/>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dirty="0">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dirty="0">
                <a:solidFill>
                  <a:schemeClr val="accent2"/>
                </a:solidFill>
              </a:rPr>
              <a:t>9 (1) (A) </a:t>
            </a:r>
          </a:p>
        </p:txBody>
      </p:sp>
    </p:spTree>
    <p:extLst>
      <p:ext uri="{BB962C8B-B14F-4D97-AF65-F5344CB8AC3E}">
        <p14:creationId xmlns:p14="http://schemas.microsoft.com/office/powerpoint/2010/main" val="184451252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Aggravated Burglary – Section 10 Theft Act 1968</a:t>
            </a:r>
          </a:p>
        </p:txBody>
      </p:sp>
      <p:graphicFrame>
        <p:nvGraphicFramePr>
          <p:cNvPr id="8" name="Diagram 7"/>
          <p:cNvGraphicFramePr/>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dirty="0">
                <a:solidFill>
                  <a:schemeClr val="tx1"/>
                </a:solidFill>
              </a:rPr>
              <a:t>A person is guilty of aggravated burglary if he </a:t>
            </a:r>
            <a:r>
              <a:rPr lang="en-GB" sz="1800" b="1" i="1" u="sng" dirty="0">
                <a:solidFill>
                  <a:schemeClr val="accent1"/>
                </a:solidFill>
              </a:rPr>
              <a:t>commits any burglary </a:t>
            </a:r>
            <a:r>
              <a:rPr lang="en-GB" sz="1800" dirty="0">
                <a:solidFill>
                  <a:schemeClr val="tx1"/>
                </a:solidFill>
              </a:rPr>
              <a:t>&amp;</a:t>
            </a:r>
            <a:r>
              <a:rPr lang="en-GB" sz="1800" b="1" i="1" u="sng" dirty="0">
                <a:solidFill>
                  <a:schemeClr val="tx1"/>
                </a:solidFill>
              </a:rPr>
              <a:t> </a:t>
            </a:r>
            <a:r>
              <a:rPr lang="en-GB" sz="1800" b="1" i="1" u="sng" dirty="0">
                <a:solidFill>
                  <a:schemeClr val="accent1"/>
                </a:solidFill>
              </a:rPr>
              <a:t>at the time has with him</a:t>
            </a:r>
            <a:r>
              <a:rPr lang="en-GB" sz="1800" b="1" i="1" u="sng" dirty="0">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dirty="0">
                <a:solidFill>
                  <a:schemeClr val="accent1"/>
                </a:solidFill>
              </a:rPr>
              <a:t>WIFE</a:t>
            </a:r>
            <a:r>
              <a:rPr lang="en-US" dirty="0"/>
              <a:t> </a:t>
            </a:r>
          </a:p>
        </p:txBody>
      </p:sp>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7" dur="500"/>
                                        <p:tgtEl>
                                          <p:spTgt spid="8">
                                            <p:graphicEl>
                                              <a:dgm id="{C833FC9A-3076-4775-B646-32B740CFD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2" dur="500"/>
                                        <p:tgtEl>
                                          <p:spTgt spid="8">
                                            <p:graphicEl>
                                              <a:dgm id="{B3F8F109-0532-4F70-9D9F-E09EED2349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5" dur="500"/>
                                        <p:tgtEl>
                                          <p:spTgt spid="8">
                                            <p:graphicEl>
                                              <a:dgm id="{84D29FB4-07D4-4748-B09A-83B7A7E14F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0" dur="500"/>
                                        <p:tgtEl>
                                          <p:spTgt spid="8">
                                            <p:graphicEl>
                                              <a:dgm id="{B0BD38C6-B220-4C25-8B9A-CA638F235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3" dur="500"/>
                                        <p:tgtEl>
                                          <p:spTgt spid="8">
                                            <p:graphicEl>
                                              <a:dgm id="{1CA083FD-357F-4E2C-BDF4-1B1DD2679FC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28" dur="500"/>
                                        <p:tgtEl>
                                          <p:spTgt spid="8">
                                            <p:graphicEl>
                                              <a:dgm id="{9FD589FF-459B-4395-A330-3BF22C6D19D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1" dur="500"/>
                                        <p:tgtEl>
                                          <p:spTgt spid="8">
                                            <p:graphicEl>
                                              <a:dgm id="{836BCCAD-386E-493F-AA1D-75A70D7226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36" dur="500"/>
                                        <p:tgtEl>
                                          <p:spTgt spid="8">
                                            <p:graphicEl>
                                              <a:dgm id="{46CC6A4D-E9C1-4CDB-A467-2E5D35350C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39"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595425" y="2360798"/>
            <a:ext cx="5034066" cy="2844247"/>
          </a:xfrm>
          <a:prstGeom prst="rect">
            <a:avLst/>
          </a:prstGeom>
        </p:spPr>
      </p:pic>
      <p:sp>
        <p:nvSpPr>
          <p:cNvPr id="6" name="Title 5">
            <a:extLst>
              <a:ext uri="{FF2B5EF4-FFF2-40B4-BE49-F238E27FC236}">
                <a16:creationId xmlns:a16="http://schemas.microsoft.com/office/drawing/2014/main" id="{A0F219AA-762F-4C0C-AAB1-1232309674FE}"/>
              </a:ext>
            </a:extLst>
          </p:cNvPr>
          <p:cNvSpPr>
            <a:spLocks noGrp="1"/>
          </p:cNvSpPr>
          <p:nvPr>
            <p:ph type="title"/>
          </p:nvPr>
        </p:nvSpPr>
        <p:spPr>
          <a:xfrm>
            <a:off x="213318" y="234498"/>
            <a:ext cx="7886700" cy="534302"/>
          </a:xfrm>
          <a:solidFill>
            <a:schemeClr val="accent1"/>
          </a:solidFill>
        </p:spPr>
        <p:txBody>
          <a:bodyPr>
            <a:normAutofit fontScale="90000"/>
          </a:bodyPr>
          <a:lstStyle/>
          <a:p>
            <a:pPr algn="ctr"/>
            <a:r>
              <a:rPr lang="en-GB" sz="3600" b="1" dirty="0">
                <a:solidFill>
                  <a:schemeClr val="bg1"/>
                </a:solidFill>
                <a:latin typeface="+mn-lt"/>
              </a:rPr>
              <a:t>Robbery Section 8 Theft Act 1968</a:t>
            </a:r>
          </a:p>
        </p:txBody>
      </p:sp>
      <p:graphicFrame>
        <p:nvGraphicFramePr>
          <p:cNvPr id="7" name="Diagram 6">
            <a:extLst>
              <a:ext uri="{FF2B5EF4-FFF2-40B4-BE49-F238E27FC236}">
                <a16:creationId xmlns:a16="http://schemas.microsoft.com/office/drawing/2014/main" id="{7A72D4C3-ACB1-4EA5-A91D-47CE9058AE8C}"/>
              </a:ext>
            </a:extLst>
          </p:cNvPr>
          <p:cNvGraphicFramePr/>
          <p:nvPr/>
        </p:nvGraphicFramePr>
        <p:xfrm>
          <a:off x="213318" y="1717706"/>
          <a:ext cx="6054013" cy="43828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 name="Group 4">
            <a:extLst>
              <a:ext uri="{FF2B5EF4-FFF2-40B4-BE49-F238E27FC236}">
                <a16:creationId xmlns:a16="http://schemas.microsoft.com/office/drawing/2014/main" id="{A085BBD6-A10B-4641-B983-973514FF51D5}"/>
              </a:ext>
            </a:extLst>
          </p:cNvPr>
          <p:cNvGrpSpPr/>
          <p:nvPr/>
        </p:nvGrpSpPr>
        <p:grpSpPr>
          <a:xfrm>
            <a:off x="6569311" y="4646509"/>
            <a:ext cx="3061414" cy="1976993"/>
            <a:chOff x="0" y="2175200"/>
            <a:chExt cx="3061414" cy="1976993"/>
          </a:xfrm>
        </p:grpSpPr>
        <p:sp>
          <p:nvSpPr>
            <p:cNvPr id="8" name="Rounded Rectangle 7">
              <a:extLst>
                <a:ext uri="{FF2B5EF4-FFF2-40B4-BE49-F238E27FC236}">
                  <a16:creationId xmlns:a16="http://schemas.microsoft.com/office/drawing/2014/main" id="{6EA312E2-ED0A-3447-9383-CC2CB690CEE6}"/>
                </a:ext>
              </a:extLst>
            </p:cNvPr>
            <p:cNvSpPr/>
            <p:nvPr/>
          </p:nvSpPr>
          <p:spPr>
            <a:xfrm>
              <a:off x="0" y="2175200"/>
              <a:ext cx="3061414" cy="1976993"/>
            </a:xfrm>
            <a:prstGeom prst="roundRect">
              <a:avLst/>
            </a:prstGeom>
            <a:blipFill rotWithShape="0">
              <a:blip r:embed="rId9">
                <a:extLst>
                  <a:ext uri="{28A0092B-C50C-407E-A947-70E740481C1C}">
                    <a14:useLocalDpi xmlns:a14="http://schemas.microsoft.com/office/drawing/2010/main" val="0"/>
                  </a:ext>
                </a:extLst>
              </a:blip>
              <a:srcRect/>
              <a:stretch>
                <a:fillRect l="-34000" r="-34000"/>
              </a:stretch>
            </a:blip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9" name="Rounded Rectangle 4">
              <a:extLst>
                <a:ext uri="{FF2B5EF4-FFF2-40B4-BE49-F238E27FC236}">
                  <a16:creationId xmlns:a16="http://schemas.microsoft.com/office/drawing/2014/main" id="{ABEF67D4-3009-1648-8CB1-A989DC9A6972}"/>
                </a:ext>
              </a:extLst>
            </p:cNvPr>
            <p:cNvSpPr txBox="1"/>
            <p:nvPr/>
          </p:nvSpPr>
          <p:spPr>
            <a:xfrm>
              <a:off x="96509" y="2271709"/>
              <a:ext cx="2868396" cy="178397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GB" sz="6500" kern="1200" dirty="0"/>
            </a:p>
          </p:txBody>
        </p:sp>
      </p:grpSp>
    </p:spTree>
    <p:extLst>
      <p:ext uri="{BB962C8B-B14F-4D97-AF65-F5344CB8AC3E}">
        <p14:creationId xmlns:p14="http://schemas.microsoft.com/office/powerpoint/2010/main" val="283299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A8BB1718-9BD1-4C7F-BBF6-74A8DAF171A0}"/>
                                            </p:graphicEl>
                                          </p:spTgt>
                                        </p:tgtEl>
                                        <p:attrNameLst>
                                          <p:attrName>style.visibility</p:attrName>
                                        </p:attrNameLst>
                                      </p:cBhvr>
                                      <p:to>
                                        <p:strVal val="visible"/>
                                      </p:to>
                                    </p:set>
                                    <p:animEffect transition="in" filter="fade">
                                      <p:cBhvr>
                                        <p:cTn id="7" dur="500"/>
                                        <p:tgtEl>
                                          <p:spTgt spid="7">
                                            <p:graphicEl>
                                              <a:dgm id="{A8BB1718-9BD1-4C7F-BBF6-74A8DAF171A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9FCDB88B-D46B-4C16-A2D6-AABCCC76513F}"/>
                                            </p:graphicEl>
                                          </p:spTgt>
                                        </p:tgtEl>
                                        <p:attrNameLst>
                                          <p:attrName>style.visibility</p:attrName>
                                        </p:attrNameLst>
                                      </p:cBhvr>
                                      <p:to>
                                        <p:strVal val="visible"/>
                                      </p:to>
                                    </p:set>
                                    <p:animEffect transition="in" filter="fade">
                                      <p:cBhvr>
                                        <p:cTn id="12" dur="500"/>
                                        <p:tgtEl>
                                          <p:spTgt spid="7">
                                            <p:graphicEl>
                                              <a:dgm id="{9FCDB88B-D46B-4C16-A2D6-AABCCC7651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E0F5532D-4B5E-4F39-B439-7185C2143849}"/>
                                            </p:graphicEl>
                                          </p:spTgt>
                                        </p:tgtEl>
                                        <p:attrNameLst>
                                          <p:attrName>style.visibility</p:attrName>
                                        </p:attrNameLst>
                                      </p:cBhvr>
                                      <p:to>
                                        <p:strVal val="visible"/>
                                      </p:to>
                                    </p:set>
                                    <p:animEffect transition="in" filter="fade">
                                      <p:cBhvr>
                                        <p:cTn id="15" dur="500"/>
                                        <p:tgtEl>
                                          <p:spTgt spid="7">
                                            <p:graphicEl>
                                              <a:dgm id="{E0F5532D-4B5E-4F39-B439-7185C214384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507E6DD8-A868-4656-AF1B-F8C5201EA5B7}"/>
                                            </p:graphicEl>
                                          </p:spTgt>
                                        </p:tgtEl>
                                        <p:attrNameLst>
                                          <p:attrName>style.visibility</p:attrName>
                                        </p:attrNameLst>
                                      </p:cBhvr>
                                      <p:to>
                                        <p:strVal val="visible"/>
                                      </p:to>
                                    </p:set>
                                    <p:animEffect transition="in" filter="fade">
                                      <p:cBhvr>
                                        <p:cTn id="20" dur="500"/>
                                        <p:tgtEl>
                                          <p:spTgt spid="7">
                                            <p:graphicEl>
                                              <a:dgm id="{507E6DD8-A868-4656-AF1B-F8C5201EA5B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4DCC8728-213B-4C6A-9E23-7CFC07D8C87F}"/>
                                            </p:graphicEl>
                                          </p:spTgt>
                                        </p:tgtEl>
                                        <p:attrNameLst>
                                          <p:attrName>style.visibility</p:attrName>
                                        </p:attrNameLst>
                                      </p:cBhvr>
                                      <p:to>
                                        <p:strVal val="visible"/>
                                      </p:to>
                                    </p:set>
                                    <p:animEffect transition="in" filter="fade">
                                      <p:cBhvr>
                                        <p:cTn id="23" dur="500"/>
                                        <p:tgtEl>
                                          <p:spTgt spid="7">
                                            <p:graphicEl>
                                              <a:dgm id="{4DCC8728-213B-4C6A-9E23-7CFC07D8C8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7453336" y="1221488"/>
            <a:ext cx="4320480" cy="31957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defRPr/>
            </a:pPr>
            <a:endParaRPr lang="en-GB" sz="2400" dirty="0">
              <a:solidFill>
                <a:srgbClr val="002060"/>
              </a:solidFill>
              <a:latin typeface="Calibri"/>
            </a:endParaRPr>
          </a:p>
        </p:txBody>
      </p:sp>
      <p:sp>
        <p:nvSpPr>
          <p:cNvPr id="5" name="TextBox 3"/>
          <p:cNvSpPr txBox="1">
            <a:spLocks noChangeArrowheads="1"/>
          </p:cNvSpPr>
          <p:nvPr/>
        </p:nvSpPr>
        <p:spPr bwMode="auto">
          <a:xfrm>
            <a:off x="0" y="897452"/>
            <a:ext cx="7992888" cy="648072"/>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a:t>
            </a:r>
          </a:p>
        </p:txBody>
      </p:sp>
      <p:graphicFrame>
        <p:nvGraphicFramePr>
          <p:cNvPr id="6" name="Diagram 5">
            <a:extLst>
              <a:ext uri="{FF2B5EF4-FFF2-40B4-BE49-F238E27FC236}">
                <a16:creationId xmlns:a16="http://schemas.microsoft.com/office/drawing/2014/main" id="{09178F80-BA06-44B9-8AFF-943F2F7E67CE}"/>
              </a:ext>
            </a:extLst>
          </p:cNvPr>
          <p:cNvGraphicFramePr/>
          <p:nvPr/>
        </p:nvGraphicFramePr>
        <p:xfrm>
          <a:off x="241739" y="2584698"/>
          <a:ext cx="5193256" cy="37643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What the loss of records from the Police National Computer means | Police |  The Guardian">
            <a:extLst>
              <a:ext uri="{FF2B5EF4-FFF2-40B4-BE49-F238E27FC236}">
                <a16:creationId xmlns:a16="http://schemas.microsoft.com/office/drawing/2014/main" id="{19797EEE-DF44-CC46-A343-AC834F7DD6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92888" y="116588"/>
            <a:ext cx="3683000" cy="2209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5CDB31E-D270-604C-A311-4043232C2F36}"/>
              </a:ext>
            </a:extLst>
          </p:cNvPr>
          <p:cNvSpPr txBox="1"/>
          <p:nvPr/>
        </p:nvSpPr>
        <p:spPr>
          <a:xfrm>
            <a:off x="9869214" y="4466897"/>
            <a:ext cx="184731" cy="369332"/>
          </a:xfrm>
          <a:prstGeom prst="rect">
            <a:avLst/>
          </a:prstGeom>
          <a:noFill/>
        </p:spPr>
        <p:txBody>
          <a:bodyPr wrap="none" rtlCol="0">
            <a:spAutoFit/>
          </a:bodyPr>
          <a:lstStyle/>
          <a:p>
            <a:endParaRPr lang="en-US" dirty="0"/>
          </a:p>
        </p:txBody>
      </p:sp>
      <p:sp>
        <p:nvSpPr>
          <p:cNvPr id="8" name="TextBox 7">
            <a:extLst>
              <a:ext uri="{FF2B5EF4-FFF2-40B4-BE49-F238E27FC236}">
                <a16:creationId xmlns:a16="http://schemas.microsoft.com/office/drawing/2014/main" id="{A003C7D0-E9A6-3444-95DB-00B788681D20}"/>
              </a:ext>
            </a:extLst>
          </p:cNvPr>
          <p:cNvSpPr txBox="1"/>
          <p:nvPr/>
        </p:nvSpPr>
        <p:spPr>
          <a:xfrm>
            <a:off x="5843752" y="2819387"/>
            <a:ext cx="6106509" cy="3631763"/>
          </a:xfrm>
          <a:prstGeom prst="rect">
            <a:avLst/>
          </a:prstGeom>
          <a:noFill/>
        </p:spPr>
        <p:txBody>
          <a:bodyPr wrap="square">
            <a:spAutoFit/>
          </a:bodyPr>
          <a:lstStyle/>
          <a:p>
            <a:endParaRPr lang="en-GB" sz="2000" dirty="0">
              <a:solidFill>
                <a:srgbClr val="002060"/>
              </a:solidFill>
            </a:endParaRP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Everyday the police collect information,</a:t>
            </a:r>
            <a:r>
              <a:rPr lang="en-GB" altLang="en-US" sz="1400" baseline="0" dirty="0">
                <a:solidFill>
                  <a:srgbClr val="002060"/>
                </a:solidFill>
                <a:cs typeface="Arial" panose="020B0604020202020204" pitchFamily="34" charset="0"/>
              </a:rPr>
              <a:t> but it should only be collected if deemed </a:t>
            </a:r>
            <a:r>
              <a:rPr lang="en-GB" altLang="en-US" sz="1400" b="1" u="sng" baseline="0" dirty="0">
                <a:solidFill>
                  <a:srgbClr val="002060"/>
                </a:solidFill>
                <a:cs typeface="Arial" panose="020B0604020202020204" pitchFamily="34" charset="0"/>
              </a:rPr>
              <a:t>relevant for a policing purpose</a:t>
            </a:r>
            <a:r>
              <a:rPr lang="en-GB" altLang="en-US" sz="1400" baseline="0" dirty="0">
                <a:solidFill>
                  <a:srgbClr val="002060"/>
                </a:solidFill>
                <a:cs typeface="Arial" panose="020B0604020202020204" pitchFamily="34" charset="0"/>
              </a:rPr>
              <a:t>.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This provides the police a legal basis to deal with the information, i.e. recording, sharing it with other agencies or simply retaining it for a future use.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Information </a:t>
            </a:r>
            <a:r>
              <a:rPr lang="en-GB" altLang="en-US" sz="1400" dirty="0">
                <a:solidFill>
                  <a:srgbClr val="002060"/>
                </a:solidFill>
                <a:cs typeface="Arial" panose="020B0604020202020204" pitchFamily="34" charset="0"/>
              </a:rPr>
              <a:t>normally comes from a source that needs no confidentiality, constraints or protection.  </a:t>
            </a:r>
          </a:p>
          <a:p>
            <a:r>
              <a:rPr lang="en-GB" altLang="en-US" sz="1400" dirty="0">
                <a:solidFill>
                  <a:srgbClr val="002060"/>
                </a:solidFill>
                <a:cs typeface="Arial" panose="020B0604020202020204" pitchFamily="34" charset="0"/>
              </a:rPr>
              <a:t> </a:t>
            </a: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A member of the public calling to report an incident would fit this definition.</a:t>
            </a:r>
          </a:p>
          <a:p>
            <a:endParaRPr lang="en-GB" altLang="en-US" sz="1400" dirty="0">
              <a:solidFill>
                <a:srgbClr val="002060"/>
              </a:solidFill>
              <a:cs typeface="Arial" panose="020B0604020202020204" pitchFamily="34"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All the information obtained must be recorded.</a:t>
            </a:r>
          </a:p>
          <a:p>
            <a:endParaRPr lang="en-GB" sz="1400" kern="1200" dirty="0">
              <a:solidFill>
                <a:srgbClr val="002060"/>
              </a:solidFill>
              <a:effectLst/>
              <a:ea typeface="+mn-ea"/>
              <a:cs typeface="Arial"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It is essential that all police information is managed lawfully, from its initial collection to its final disposal in order to ensure its lawfulness.</a:t>
            </a:r>
            <a:r>
              <a:rPr lang="en-GB" sz="1400" kern="1200" baseline="0" dirty="0">
                <a:solidFill>
                  <a:srgbClr val="002060"/>
                </a:solidFill>
                <a:effectLst/>
                <a:ea typeface="+mn-ea"/>
                <a:cs typeface="Arial" charset="0"/>
              </a:rPr>
              <a:t> </a:t>
            </a:r>
          </a:p>
        </p:txBody>
      </p:sp>
    </p:spTree>
    <p:extLst>
      <p:ext uri="{BB962C8B-B14F-4D97-AF65-F5344CB8AC3E}">
        <p14:creationId xmlns:p14="http://schemas.microsoft.com/office/powerpoint/2010/main" val="2183370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98C8997-06D6-4829-80B6-02C8ABB3014B}"/>
                                            </p:graphicEl>
                                          </p:spTgt>
                                        </p:tgtEl>
                                        <p:attrNameLst>
                                          <p:attrName>style.visibility</p:attrName>
                                        </p:attrNameLst>
                                      </p:cBhvr>
                                      <p:to>
                                        <p:strVal val="visible"/>
                                      </p:to>
                                    </p:set>
                                    <p:animEffect transition="in" filter="fade">
                                      <p:cBhvr>
                                        <p:cTn id="7" dur="500"/>
                                        <p:tgtEl>
                                          <p:spTgt spid="6">
                                            <p:graphicEl>
                                              <a:dgm id="{A98C8997-06D6-4829-80B6-02C8ABB301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F55E47F-3CE6-497F-9A9F-50709D421498}"/>
                                            </p:graphicEl>
                                          </p:spTgt>
                                        </p:tgtEl>
                                        <p:attrNameLst>
                                          <p:attrName>style.visibility</p:attrName>
                                        </p:attrNameLst>
                                      </p:cBhvr>
                                      <p:to>
                                        <p:strVal val="visible"/>
                                      </p:to>
                                    </p:set>
                                    <p:animEffect transition="in" filter="fade">
                                      <p:cBhvr>
                                        <p:cTn id="12" dur="500"/>
                                        <p:tgtEl>
                                          <p:spTgt spid="6">
                                            <p:graphicEl>
                                              <a:dgm id="{0F55E47F-3CE6-497F-9A9F-50709D42149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0298B860-DB12-472B-8F99-0A80F5652F76}"/>
                                            </p:graphicEl>
                                          </p:spTgt>
                                        </p:tgtEl>
                                        <p:attrNameLst>
                                          <p:attrName>style.visibility</p:attrName>
                                        </p:attrNameLst>
                                      </p:cBhvr>
                                      <p:to>
                                        <p:strVal val="visible"/>
                                      </p:to>
                                    </p:set>
                                    <p:animEffect transition="in" filter="fade">
                                      <p:cBhvr>
                                        <p:cTn id="15" dur="500"/>
                                        <p:tgtEl>
                                          <p:spTgt spid="6">
                                            <p:graphicEl>
                                              <a:dgm id="{0298B860-DB12-472B-8F99-0A80F5652F7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31997" y="995938"/>
            <a:ext cx="8360940" cy="2954655"/>
          </a:xfrm>
          <a:prstGeom prst="rect">
            <a:avLst/>
          </a:prstGeom>
          <a:solidFill>
            <a:schemeClr val="accent1">
              <a:lumMod val="40000"/>
              <a:lumOff val="60000"/>
            </a:schemeClr>
          </a:solidFill>
          <a:ln>
            <a:solidFill>
              <a:schemeClr val="tx1"/>
            </a:solidFill>
          </a:ln>
        </p:spPr>
        <p:txBody>
          <a:bodyPr wrap="square" rtlCol="0">
            <a:spAutoFit/>
          </a:bodyPr>
          <a:lstStyle/>
          <a:p>
            <a:pPr>
              <a:lnSpc>
                <a:spcPct val="100000"/>
              </a:lnSpc>
            </a:pPr>
            <a:r>
              <a:rPr lang="en-GB" sz="2000" b="1" i="1" u="sng" dirty="0">
                <a:ea typeface="Calibri" panose="020F0502020204030204" pitchFamily="34" charset="0"/>
              </a:rPr>
              <a:t>Internal:</a:t>
            </a:r>
          </a:p>
          <a:p>
            <a:pPr marL="180340" indent="-180340"/>
            <a:r>
              <a:rPr lang="en-GB" sz="2000" dirty="0">
                <a:ea typeface="Calibri" panose="020F0502020204030204" pitchFamily="34" charset="0"/>
              </a:rPr>
              <a:t>•	Directly/Indirectly obtained information</a:t>
            </a:r>
          </a:p>
          <a:p>
            <a:pPr marL="171450" indent="-171450">
              <a:buFont typeface="Arial" panose="020B0604020202020204" pitchFamily="34" charset="0"/>
              <a:buChar char="•"/>
            </a:pPr>
            <a:r>
              <a:rPr lang="en-GB" sz="2000" dirty="0">
                <a:ea typeface="Calibri" panose="020F0502020204030204" pitchFamily="34" charset="0"/>
              </a:rPr>
              <a:t>CHIS/Test Purchase by undercover officers</a:t>
            </a:r>
          </a:p>
          <a:p>
            <a:pPr marL="180340" indent="-180340"/>
            <a:r>
              <a:rPr lang="en-GB" sz="2000" dirty="0">
                <a:ea typeface="Calibri" panose="020F0502020204030204" pitchFamily="34" charset="0"/>
              </a:rPr>
              <a:t>•	Police intelligence databases</a:t>
            </a:r>
          </a:p>
          <a:p>
            <a:pPr marL="180340" indent="-180340"/>
            <a:r>
              <a:rPr lang="en-GB" sz="2000" dirty="0">
                <a:ea typeface="Calibri" panose="020F0502020204030204" pitchFamily="34" charset="0"/>
              </a:rPr>
              <a:t>•	Police National database (PND)</a:t>
            </a:r>
          </a:p>
          <a:p>
            <a:pPr marL="180340" indent="-180340">
              <a:spcBef>
                <a:spcPct val="30000"/>
              </a:spcBef>
              <a:defRPr/>
            </a:pPr>
            <a:r>
              <a:rPr lang="en-GB" sz="2000" dirty="0">
                <a:ea typeface="Calibri" panose="020F0502020204030204" pitchFamily="34" charset="0"/>
              </a:rPr>
              <a:t>•	Social networking sites – such as</a:t>
            </a:r>
            <a:r>
              <a:rPr lang="en-GB" altLang="en-US" sz="2000" dirty="0"/>
              <a:t> Facebook, Twitter</a:t>
            </a:r>
          </a:p>
          <a:p>
            <a:pPr marL="180340" indent="-180340"/>
            <a:r>
              <a:rPr lang="en-GB" sz="2000" dirty="0">
                <a:ea typeface="Calibri" panose="020F0502020204030204" pitchFamily="34" charset="0"/>
              </a:rPr>
              <a:t>•	Open sources (search engines)</a:t>
            </a:r>
          </a:p>
          <a:p>
            <a:pPr marL="180340" indent="-180340"/>
            <a:r>
              <a:rPr lang="en-GB" sz="2000" dirty="0">
                <a:ea typeface="Calibri" panose="020F0502020204030204" pitchFamily="34" charset="0"/>
              </a:rPr>
              <a:t>•	Supervisors </a:t>
            </a:r>
          </a:p>
          <a:p>
            <a:pPr marL="180340" indent="-180340"/>
            <a:r>
              <a:rPr lang="en-GB" sz="2000" dirty="0">
                <a:ea typeface="Calibri" panose="020F0502020204030204" pitchFamily="34" charset="0"/>
              </a:rPr>
              <a:t>•	Specialist Department (e.g. NPT/Public Protection</a:t>
            </a:r>
            <a:r>
              <a:rPr lang="en-GB" dirty="0">
                <a:ea typeface="Calibri" panose="020F0502020204030204" pitchFamily="34" charset="0"/>
              </a:rPr>
              <a:t>)</a:t>
            </a:r>
          </a:p>
        </p:txBody>
      </p:sp>
      <p:sp>
        <p:nvSpPr>
          <p:cNvPr id="2" name="TextBox 1"/>
          <p:cNvSpPr txBox="1"/>
          <p:nvPr/>
        </p:nvSpPr>
        <p:spPr>
          <a:xfrm>
            <a:off x="0" y="4114868"/>
            <a:ext cx="7416926" cy="1015663"/>
          </a:xfrm>
          <a:prstGeom prst="rect">
            <a:avLst/>
          </a:prstGeom>
          <a:solidFill>
            <a:schemeClr val="accent1">
              <a:lumMod val="40000"/>
              <a:lumOff val="60000"/>
            </a:schemeClr>
          </a:solidFill>
          <a:ln>
            <a:solidFill>
              <a:schemeClr val="tx1"/>
            </a:solidFill>
          </a:ln>
        </p:spPr>
        <p:txBody>
          <a:bodyPr wrap="square" rtlCol="0">
            <a:spAutoFit/>
          </a:bodyPr>
          <a:lstStyle/>
          <a:p>
            <a:pPr marL="180340" indent="-180340"/>
            <a:r>
              <a:rPr lang="en-GB" sz="2000" b="1" i="1" u="sng" dirty="0">
                <a:ea typeface="Calibri" panose="020F0502020204030204" pitchFamily="34" charset="0"/>
              </a:rPr>
              <a:t>External:</a:t>
            </a:r>
          </a:p>
          <a:p>
            <a:pPr marL="180340" indent="-180340"/>
            <a:r>
              <a:rPr lang="en-GB" sz="2000" dirty="0">
                <a:ea typeface="Calibri" panose="020F0502020204030204" pitchFamily="34" charset="0"/>
              </a:rPr>
              <a:t>•	Partner Agencies – e.g. Local Authority, YOTs, Education/ Schools</a:t>
            </a:r>
          </a:p>
          <a:p>
            <a:pPr marL="180340" indent="-180340"/>
            <a:r>
              <a:rPr lang="en-GB" sz="2000" dirty="0">
                <a:ea typeface="Calibri" panose="020F0502020204030204" pitchFamily="34" charset="0"/>
              </a:rPr>
              <a:t>•	House-to-house enquiries</a:t>
            </a:r>
          </a:p>
        </p:txBody>
      </p:sp>
      <p:sp>
        <p:nvSpPr>
          <p:cNvPr id="3" name="TextBox 2"/>
          <p:cNvSpPr txBox="1"/>
          <p:nvPr/>
        </p:nvSpPr>
        <p:spPr>
          <a:xfrm>
            <a:off x="0" y="5395138"/>
            <a:ext cx="4202124" cy="1015663"/>
          </a:xfrm>
          <a:prstGeom prst="rect">
            <a:avLst/>
          </a:prstGeom>
          <a:solidFill>
            <a:schemeClr val="accent1">
              <a:lumMod val="40000"/>
              <a:lumOff val="60000"/>
            </a:schemeClr>
          </a:solidFill>
          <a:ln>
            <a:solidFill>
              <a:schemeClr val="tx1"/>
            </a:solidFill>
          </a:ln>
        </p:spPr>
        <p:txBody>
          <a:bodyPr wrap="square" rtlCol="0">
            <a:spAutoFit/>
          </a:bodyPr>
          <a:lstStyle/>
          <a:p>
            <a:r>
              <a:rPr lang="en-GB" sz="2000" b="1" i="1" u="sng" dirty="0">
                <a:ea typeface="Calibri" panose="020F0502020204030204" pitchFamily="34" charset="0"/>
              </a:rPr>
              <a:t>Policy:</a:t>
            </a:r>
          </a:p>
          <a:p>
            <a:pPr marL="180340" indent="-180340"/>
            <a:r>
              <a:rPr lang="en-GB" sz="2000" dirty="0">
                <a:ea typeface="Calibri" panose="020F0502020204030204" pitchFamily="34" charset="0"/>
              </a:rPr>
              <a:t>•	Force Policy / National Guidelines</a:t>
            </a:r>
          </a:p>
          <a:p>
            <a:pPr marL="180340" indent="-180340"/>
            <a:r>
              <a:rPr lang="en-GB" sz="2000" dirty="0">
                <a:ea typeface="Calibri" panose="020F0502020204030204" pitchFamily="34" charset="0"/>
              </a:rPr>
              <a:t>•	CPS Guidelines</a:t>
            </a:r>
          </a:p>
        </p:txBody>
      </p:sp>
      <p:sp>
        <p:nvSpPr>
          <p:cNvPr id="7" name="TextBox 3"/>
          <p:cNvSpPr txBox="1">
            <a:spLocks noChangeArrowheads="1"/>
          </p:cNvSpPr>
          <p:nvPr/>
        </p:nvSpPr>
        <p:spPr bwMode="auto">
          <a:xfrm>
            <a:off x="0" y="185332"/>
            <a:ext cx="8424935"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Where does information come from ?</a:t>
            </a:r>
          </a:p>
        </p:txBody>
      </p:sp>
      <p:pic>
        <p:nvPicPr>
          <p:cNvPr id="9218" name="Picture 2" descr="JFJ Welcomes Quallo&amp;#39;s Commitment to Intelligence-led Policing - Nationwide  90FM">
            <a:extLst>
              <a:ext uri="{FF2B5EF4-FFF2-40B4-BE49-F238E27FC236}">
                <a16:creationId xmlns:a16="http://schemas.microsoft.com/office/drawing/2014/main" id="{3A714E99-9F53-FD40-9837-02A8CBAD9B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8645" y="3514834"/>
            <a:ext cx="4445000" cy="254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8041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down)">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2" grpId="0" animBg="1"/>
      <p:bldP spid="3"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a:spLocks noChangeArrowheads="1"/>
          </p:cNvSpPr>
          <p:nvPr/>
        </p:nvSpPr>
        <p:spPr bwMode="auto">
          <a:xfrm>
            <a:off x="1294411" y="225022"/>
            <a:ext cx="9951522" cy="1200329"/>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the different between </a:t>
            </a:r>
            <a:br>
              <a:rPr lang="en-GB" altLang="en-US" sz="3600" b="1" dirty="0">
                <a:solidFill>
                  <a:schemeClr val="bg1"/>
                </a:solidFill>
                <a:latin typeface="+mn-lt"/>
              </a:rPr>
            </a:br>
            <a:r>
              <a:rPr lang="en-GB" altLang="en-US" sz="3600" b="1" dirty="0">
                <a:solidFill>
                  <a:schemeClr val="bg1"/>
                </a:solidFill>
                <a:latin typeface="+mn-lt"/>
              </a:rPr>
              <a:t>‘Information’ and  ‘Intelligence’?</a:t>
            </a:r>
          </a:p>
        </p:txBody>
      </p:sp>
      <p:graphicFrame>
        <p:nvGraphicFramePr>
          <p:cNvPr id="3" name="Diagram 2">
            <a:extLst>
              <a:ext uri="{FF2B5EF4-FFF2-40B4-BE49-F238E27FC236}">
                <a16:creationId xmlns:a16="http://schemas.microsoft.com/office/drawing/2014/main" id="{BE95F733-F85E-45F7-BBDE-0594F17A935E}"/>
              </a:ext>
            </a:extLst>
          </p:cNvPr>
          <p:cNvGraphicFramePr/>
          <p:nvPr/>
        </p:nvGraphicFramePr>
        <p:xfrm>
          <a:off x="594914" y="2021271"/>
          <a:ext cx="7860317" cy="4264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Research Forum: The Attitudes of Police Managers Toward Intelligence-Led  Policing — LEB">
            <a:extLst>
              <a:ext uri="{FF2B5EF4-FFF2-40B4-BE49-F238E27FC236}">
                <a16:creationId xmlns:a16="http://schemas.microsoft.com/office/drawing/2014/main" id="{BD8AF131-C8A2-964F-8445-53F96B64602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20486" y="3310255"/>
            <a:ext cx="3276600" cy="247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913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02C4F101-366B-49A1-BFFB-B2FFA3F4785E}"/>
                                            </p:graphicEl>
                                          </p:spTgt>
                                        </p:tgtEl>
                                        <p:attrNameLst>
                                          <p:attrName>style.visibility</p:attrName>
                                        </p:attrNameLst>
                                      </p:cBhvr>
                                      <p:to>
                                        <p:strVal val="visible"/>
                                      </p:to>
                                    </p:set>
                                    <p:animEffect transition="in" filter="fade">
                                      <p:cBhvr>
                                        <p:cTn id="7" dur="500"/>
                                        <p:tgtEl>
                                          <p:spTgt spid="3">
                                            <p:graphicEl>
                                              <a:dgm id="{02C4F101-366B-49A1-BFFB-B2FFA3F4785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91FE2E0-6548-47A7-9BB4-DB075CE623FF}"/>
                                            </p:graphicEl>
                                          </p:spTgt>
                                        </p:tgtEl>
                                        <p:attrNameLst>
                                          <p:attrName>style.visibility</p:attrName>
                                        </p:attrNameLst>
                                      </p:cBhvr>
                                      <p:to>
                                        <p:strVal val="visible"/>
                                      </p:to>
                                    </p:set>
                                    <p:animEffect transition="in" filter="fade">
                                      <p:cBhvr>
                                        <p:cTn id="12" dur="500"/>
                                        <p:tgtEl>
                                          <p:spTgt spid="3">
                                            <p:graphicEl>
                                              <a:dgm id="{D91FE2E0-6548-47A7-9BB4-DB075CE623F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CB9D155A-B515-4688-B733-71EF3E71DE5D}"/>
                                            </p:graphicEl>
                                          </p:spTgt>
                                        </p:tgtEl>
                                        <p:attrNameLst>
                                          <p:attrName>style.visibility</p:attrName>
                                        </p:attrNameLst>
                                      </p:cBhvr>
                                      <p:to>
                                        <p:strVal val="visible"/>
                                      </p:to>
                                    </p:set>
                                    <p:animEffect transition="in" filter="fade">
                                      <p:cBhvr>
                                        <p:cTn id="15" dur="500"/>
                                        <p:tgtEl>
                                          <p:spTgt spid="3">
                                            <p:graphicEl>
                                              <a:dgm id="{CB9D155A-B515-4688-B733-71EF3E71DE5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3"/>
          <p:cNvSpPr txBox="1">
            <a:spLocks noChangeArrowheads="1"/>
          </p:cNvSpPr>
          <p:nvPr/>
        </p:nvSpPr>
        <p:spPr bwMode="auto">
          <a:xfrm>
            <a:off x="0" y="190285"/>
            <a:ext cx="8352928" cy="648072"/>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Discuss: Why do we need Intelligence?</a:t>
            </a:r>
          </a:p>
        </p:txBody>
      </p:sp>
      <p:sp>
        <p:nvSpPr>
          <p:cNvPr id="11" name="TextBox 10">
            <a:extLst>
              <a:ext uri="{FF2B5EF4-FFF2-40B4-BE49-F238E27FC236}">
                <a16:creationId xmlns:a16="http://schemas.microsoft.com/office/drawing/2014/main" id="{DD4BCDCB-2E22-FA43-99E7-A603122E965D}"/>
              </a:ext>
            </a:extLst>
          </p:cNvPr>
          <p:cNvSpPr txBox="1"/>
          <p:nvPr/>
        </p:nvSpPr>
        <p:spPr>
          <a:xfrm>
            <a:off x="259278" y="1542365"/>
            <a:ext cx="11673444" cy="4801314"/>
          </a:xfrm>
          <a:prstGeom prst="rect">
            <a:avLst/>
          </a:prstGeom>
          <a:noFill/>
        </p:spPr>
        <p:txBody>
          <a:bodyPr wrap="square">
            <a:spAutoFit/>
          </a:bodyPr>
          <a:lstStyle/>
          <a:p>
            <a:r>
              <a:rPr lang="en-GB" altLang="en-US" sz="1800" dirty="0"/>
              <a:t>1. The need for intelligence does not relate only to crime. It relates to all areas of operational policing.</a:t>
            </a:r>
          </a:p>
          <a:p>
            <a:endParaRPr lang="en-GB" altLang="en-US" sz="1800" dirty="0"/>
          </a:p>
          <a:p>
            <a:r>
              <a:rPr lang="en-GB" altLang="en-US" sz="1800" dirty="0"/>
              <a:t>2. Criminals have become far more mobile and no longer commit offences in their own neighbourhood, they travel the length and breadth of the country, overseas, to Europe and other countries further afield.  In order to combat this we need to work with other police forces at home and abroad to share intelligence.</a:t>
            </a:r>
          </a:p>
          <a:p>
            <a:endParaRPr lang="en-GB" altLang="en-US" sz="1800" dirty="0"/>
          </a:p>
          <a:p>
            <a:r>
              <a:rPr lang="en-GB" altLang="en-US" sz="1800" dirty="0"/>
              <a:t>3. The nature of crimes committed has become more sophisticated and hi-tech.</a:t>
            </a:r>
          </a:p>
          <a:p>
            <a:endParaRPr lang="en-GB" altLang="en-US" sz="1800" dirty="0"/>
          </a:p>
          <a:p>
            <a:r>
              <a:rPr lang="en-GB" altLang="en-US" sz="1800" dirty="0"/>
              <a:t>4. There has been an upsurge in terrorist incidents involving groups from different parts of the world.  On the domestic front groups of activists such as Animal Liberation Front (ALF), environmental groups are prepared to use violence and terrorist tactics to further their cause.</a:t>
            </a:r>
          </a:p>
          <a:p>
            <a:endParaRPr lang="en-GB" altLang="en-US" sz="1800" dirty="0"/>
          </a:p>
          <a:p>
            <a:r>
              <a:rPr lang="en-GB" altLang="en-US" sz="1800" dirty="0"/>
              <a:t>5. Anti-social behaviour has become much more of a problem.</a:t>
            </a:r>
          </a:p>
          <a:p>
            <a:r>
              <a:rPr lang="en-GB" altLang="en-US" sz="1800" dirty="0"/>
              <a:t>Public disorder at protest marches, demonstrations and sporting events is now more common.</a:t>
            </a:r>
          </a:p>
          <a:p>
            <a:endParaRPr lang="en-GB" altLang="en-US" sz="1800" dirty="0"/>
          </a:p>
          <a:p>
            <a:r>
              <a:rPr lang="en-GB" altLang="en-US" sz="1800" dirty="0"/>
              <a:t>6. Accurate intelligence may predict possible disorder and crimes, and so resources can deployed to prevent their occurrence or to arrest offenders.</a:t>
            </a:r>
          </a:p>
        </p:txBody>
      </p:sp>
    </p:spTree>
    <p:extLst>
      <p:ext uri="{BB962C8B-B14F-4D97-AF65-F5344CB8AC3E}">
        <p14:creationId xmlns:p14="http://schemas.microsoft.com/office/powerpoint/2010/main" val="3247006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3"/>
          <p:cNvSpPr txBox="1">
            <a:spLocks noChangeArrowheads="1"/>
          </p:cNvSpPr>
          <p:nvPr/>
        </p:nvSpPr>
        <p:spPr bwMode="auto">
          <a:xfrm>
            <a:off x="207819" y="297031"/>
            <a:ext cx="8496944"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a:t>
            </a:r>
            <a:r>
              <a:rPr lang="en-GB" altLang="en-US" sz="3600" b="1" u="sng" dirty="0">
                <a:solidFill>
                  <a:schemeClr val="accent1"/>
                </a:solidFill>
                <a:latin typeface="+mn-lt"/>
              </a:rPr>
              <a:t>N</a:t>
            </a:r>
            <a:r>
              <a:rPr lang="en-GB" altLang="en-US" sz="3600" b="1" dirty="0">
                <a:solidFill>
                  <a:schemeClr val="bg1"/>
                </a:solidFill>
                <a:latin typeface="+mn-lt"/>
              </a:rPr>
              <a:t>ational </a:t>
            </a:r>
            <a:r>
              <a:rPr lang="en-GB" altLang="en-US" sz="3600" b="1" u="sng" dirty="0">
                <a:solidFill>
                  <a:schemeClr val="accent1"/>
                </a:solidFill>
                <a:latin typeface="+mn-lt"/>
              </a:rPr>
              <a:t>I</a:t>
            </a:r>
            <a:r>
              <a:rPr lang="en-GB" altLang="en-US" sz="3600" b="1" dirty="0">
                <a:solidFill>
                  <a:schemeClr val="bg1"/>
                </a:solidFill>
                <a:latin typeface="+mn-lt"/>
              </a:rPr>
              <a:t>ntelligence </a:t>
            </a:r>
            <a:r>
              <a:rPr lang="en-GB" altLang="en-US" sz="3600" b="1" u="sng" dirty="0">
                <a:solidFill>
                  <a:schemeClr val="accent1"/>
                </a:solidFill>
                <a:latin typeface="+mn-lt"/>
              </a:rPr>
              <a:t>M</a:t>
            </a:r>
            <a:r>
              <a:rPr lang="en-GB" altLang="en-US" sz="3600" b="1" dirty="0">
                <a:solidFill>
                  <a:schemeClr val="bg1"/>
                </a:solidFill>
                <a:latin typeface="+mn-lt"/>
              </a:rPr>
              <a:t>odel (NIM)</a:t>
            </a:r>
          </a:p>
        </p:txBody>
      </p:sp>
      <p:graphicFrame>
        <p:nvGraphicFramePr>
          <p:cNvPr id="2" name="Diagram 1">
            <a:extLst>
              <a:ext uri="{FF2B5EF4-FFF2-40B4-BE49-F238E27FC236}">
                <a16:creationId xmlns:a16="http://schemas.microsoft.com/office/drawing/2014/main" id="{FCEFA1F1-AF5E-44D4-B5AA-C055F6F77F34}"/>
              </a:ext>
            </a:extLst>
          </p:cNvPr>
          <p:cNvGraphicFramePr/>
          <p:nvPr/>
        </p:nvGraphicFramePr>
        <p:xfrm>
          <a:off x="207819" y="1682007"/>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College of Policing - What Works Network">
            <a:extLst>
              <a:ext uri="{FF2B5EF4-FFF2-40B4-BE49-F238E27FC236}">
                <a16:creationId xmlns:a16="http://schemas.microsoft.com/office/drawing/2014/main" id="{1EE4B854-61EA-C141-923D-DECF76766F3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41028" y="1536948"/>
            <a:ext cx="4610100" cy="17653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5748BA7-30BD-474A-9B4E-FBB62493ABCA}"/>
              </a:ext>
            </a:extLst>
          </p:cNvPr>
          <p:cNvSpPr txBox="1"/>
          <p:nvPr/>
        </p:nvSpPr>
        <p:spPr>
          <a:xfrm>
            <a:off x="8946078" y="6353008"/>
            <a:ext cx="3562597" cy="369332"/>
          </a:xfrm>
          <a:prstGeom prst="rect">
            <a:avLst/>
          </a:prstGeom>
          <a:noFill/>
        </p:spPr>
        <p:txBody>
          <a:bodyPr wrap="square" rtlCol="0">
            <a:spAutoFit/>
          </a:bodyPr>
          <a:lstStyle/>
          <a:p>
            <a:r>
              <a:rPr lang="en-US" dirty="0"/>
              <a:t>Click </a:t>
            </a:r>
            <a:r>
              <a:rPr lang="en-US" u="sng" dirty="0">
                <a:hlinkClick r:id="rId9"/>
              </a:rPr>
              <a:t>here</a:t>
            </a:r>
            <a:r>
              <a:rPr lang="en-US" dirty="0"/>
              <a:t> for further reading </a:t>
            </a:r>
          </a:p>
        </p:txBody>
      </p:sp>
      <p:sp>
        <p:nvSpPr>
          <p:cNvPr id="7" name="TextBox 6">
            <a:extLst>
              <a:ext uri="{FF2B5EF4-FFF2-40B4-BE49-F238E27FC236}">
                <a16:creationId xmlns:a16="http://schemas.microsoft.com/office/drawing/2014/main" id="{503609EF-6923-5B4C-9E66-FDDA3DE2225E}"/>
              </a:ext>
            </a:extLst>
          </p:cNvPr>
          <p:cNvSpPr txBox="1"/>
          <p:nvPr/>
        </p:nvSpPr>
        <p:spPr>
          <a:xfrm>
            <a:off x="6544788" y="3566726"/>
            <a:ext cx="5223659" cy="1754326"/>
          </a:xfrm>
          <a:prstGeom prst="rect">
            <a:avLst/>
          </a:prstGeom>
          <a:noFill/>
        </p:spPr>
        <p:txBody>
          <a:bodyPr wrap="square">
            <a:spAutoFit/>
          </a:bodyPr>
          <a:lstStyle/>
          <a:p>
            <a:pPr algn="just">
              <a:lnSpc>
                <a:spcPct val="100000"/>
              </a:lnSpc>
              <a:spcAft>
                <a:spcPts val="0"/>
              </a:spcAft>
              <a:defRPr/>
            </a:pPr>
            <a:r>
              <a:rPr lang="en-GB" sz="1800" dirty="0">
                <a:latin typeface="Arial"/>
                <a:ea typeface="Times New Roman"/>
                <a:cs typeface="Times New Roman"/>
              </a:rPr>
              <a:t>Aim of NIM:</a:t>
            </a:r>
            <a:r>
              <a:rPr lang="en-GB" dirty="0">
                <a:latin typeface="Arial"/>
                <a:ea typeface="Times New Roman"/>
                <a:cs typeface="Times New Roman"/>
              </a:rPr>
              <a:t> t</a:t>
            </a:r>
            <a:r>
              <a:rPr lang="en-GB" sz="1800" dirty="0">
                <a:latin typeface="Arial"/>
                <a:ea typeface="Times New Roman"/>
                <a:cs typeface="Times New Roman"/>
              </a:rPr>
              <a:t>o ensure that policing is delivered in a targeted manner through the development of information and intelligence. NIM is applicable to all aspects of operational policing because it enables managers to prioritise activities and resources. </a:t>
            </a:r>
          </a:p>
        </p:txBody>
      </p:sp>
    </p:spTree>
    <p:extLst>
      <p:ext uri="{BB962C8B-B14F-4D97-AF65-F5344CB8AC3E}">
        <p14:creationId xmlns:p14="http://schemas.microsoft.com/office/powerpoint/2010/main" val="31924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4A6E5DF-D26B-4897-9E17-4AA3ED711979}"/>
                                            </p:graphicEl>
                                          </p:spTgt>
                                        </p:tgtEl>
                                        <p:attrNameLst>
                                          <p:attrName>style.visibility</p:attrName>
                                        </p:attrNameLst>
                                      </p:cBhvr>
                                      <p:to>
                                        <p:strVal val="visible"/>
                                      </p:to>
                                    </p:set>
                                    <p:animEffect transition="in" filter="fade">
                                      <p:cBhvr>
                                        <p:cTn id="7" dur="500"/>
                                        <p:tgtEl>
                                          <p:spTgt spid="2">
                                            <p:graphicEl>
                                              <a:dgm id="{74A6E5DF-D26B-4897-9E17-4AA3ED71197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FC356CF-AA63-4249-B15D-48DBB6ABCABF}"/>
                                            </p:graphicEl>
                                          </p:spTgt>
                                        </p:tgtEl>
                                        <p:attrNameLst>
                                          <p:attrName>style.visibility</p:attrName>
                                        </p:attrNameLst>
                                      </p:cBhvr>
                                      <p:to>
                                        <p:strVal val="visible"/>
                                      </p:to>
                                    </p:set>
                                    <p:animEffect transition="in" filter="fade">
                                      <p:cBhvr>
                                        <p:cTn id="12" dur="500"/>
                                        <p:tgtEl>
                                          <p:spTgt spid="2">
                                            <p:graphicEl>
                                              <a:dgm id="{1FC356CF-AA63-4249-B15D-48DBB6ABCAB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103EA53-7975-4DAE-96BC-7B63BB114687}"/>
                                            </p:graphicEl>
                                          </p:spTgt>
                                        </p:tgtEl>
                                        <p:attrNameLst>
                                          <p:attrName>style.visibility</p:attrName>
                                        </p:attrNameLst>
                                      </p:cBhvr>
                                      <p:to>
                                        <p:strVal val="visible"/>
                                      </p:to>
                                    </p:set>
                                    <p:animEffect transition="in" filter="fade">
                                      <p:cBhvr>
                                        <p:cTn id="15" dur="500"/>
                                        <p:tgtEl>
                                          <p:spTgt spid="2">
                                            <p:graphicEl>
                                              <a:dgm id="{1103EA53-7975-4DAE-96BC-7B63BB11468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p:cNvSpPr/>
          <p:nvPr/>
        </p:nvSpPr>
        <p:spPr bwMode="auto">
          <a:xfrm>
            <a:off x="2422566" y="696612"/>
            <a:ext cx="7327076" cy="4819949"/>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5" name="Isosceles Triangle 4"/>
          <p:cNvSpPr/>
          <p:nvPr/>
        </p:nvSpPr>
        <p:spPr bwMode="auto">
          <a:xfrm>
            <a:off x="3568700" y="620688"/>
            <a:ext cx="5119588" cy="3528392"/>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6" name="Isosceles Triangle 5"/>
          <p:cNvSpPr/>
          <p:nvPr/>
        </p:nvSpPr>
        <p:spPr bwMode="auto">
          <a:xfrm>
            <a:off x="4656138" y="620714"/>
            <a:ext cx="2952750" cy="2016125"/>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7" name="TextBox 15"/>
          <p:cNvSpPr txBox="1">
            <a:spLocks noChangeArrowheads="1"/>
          </p:cNvSpPr>
          <p:nvPr/>
        </p:nvSpPr>
        <p:spPr bwMode="auto">
          <a:xfrm>
            <a:off x="810360" y="1321247"/>
            <a:ext cx="3845778"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National Intelligence</a:t>
            </a:r>
          </a:p>
          <a:p>
            <a:pPr algn="ctr">
              <a:spcBef>
                <a:spcPct val="0"/>
              </a:spcBef>
              <a:buNone/>
              <a:defRPr/>
            </a:pPr>
            <a:r>
              <a:rPr lang="en-GB" altLang="en-US" sz="2200" b="1" kern="0" dirty="0">
                <a:solidFill>
                  <a:srgbClr val="FF0000"/>
                </a:solidFill>
                <a:latin typeface="+mn-lt"/>
              </a:rPr>
              <a:t>National Crime Agency</a:t>
            </a:r>
          </a:p>
        </p:txBody>
      </p:sp>
      <p:sp>
        <p:nvSpPr>
          <p:cNvPr id="8" name="TextBox 14"/>
          <p:cNvSpPr txBox="1">
            <a:spLocks noChangeArrowheads="1"/>
          </p:cNvSpPr>
          <p:nvPr/>
        </p:nvSpPr>
        <p:spPr bwMode="auto">
          <a:xfrm>
            <a:off x="494338" y="3006726"/>
            <a:ext cx="3185387"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Regional Intelligence </a:t>
            </a:r>
            <a:r>
              <a:rPr lang="en-GB" altLang="en-US" sz="2200" b="1" kern="0" dirty="0">
                <a:solidFill>
                  <a:srgbClr val="FF0000"/>
                </a:solidFill>
                <a:latin typeface="+mn-lt"/>
              </a:rPr>
              <a:t>Force Intelligence Bureau</a:t>
            </a:r>
          </a:p>
        </p:txBody>
      </p:sp>
      <p:sp>
        <p:nvSpPr>
          <p:cNvPr id="9" name="TextBox 12"/>
          <p:cNvSpPr txBox="1">
            <a:spLocks noChangeArrowheads="1"/>
          </p:cNvSpPr>
          <p:nvPr/>
        </p:nvSpPr>
        <p:spPr bwMode="auto">
          <a:xfrm>
            <a:off x="-127036" y="4571058"/>
            <a:ext cx="2777115"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Local </a:t>
            </a:r>
            <a:r>
              <a:rPr lang="en-GB" altLang="en-US" sz="2100" b="1" kern="0" dirty="0">
                <a:latin typeface="+mn-lt"/>
              </a:rPr>
              <a:t>Intelligence</a:t>
            </a:r>
          </a:p>
          <a:p>
            <a:pPr algn="ctr">
              <a:spcBef>
                <a:spcPct val="0"/>
              </a:spcBef>
              <a:buNone/>
              <a:defRPr/>
            </a:pPr>
            <a:r>
              <a:rPr lang="en-GB" altLang="en-US" sz="2200" b="1" kern="0" dirty="0">
                <a:solidFill>
                  <a:srgbClr val="FF0000"/>
                </a:solidFill>
                <a:latin typeface="+mn-lt"/>
              </a:rPr>
              <a:t>Local Intel Units</a:t>
            </a:r>
          </a:p>
        </p:txBody>
      </p:sp>
      <p:sp>
        <p:nvSpPr>
          <p:cNvPr id="10" name="TextBox 17"/>
          <p:cNvSpPr txBox="1">
            <a:spLocks noChangeArrowheads="1"/>
          </p:cNvSpPr>
          <p:nvPr/>
        </p:nvSpPr>
        <p:spPr bwMode="auto">
          <a:xfrm>
            <a:off x="4866481" y="1871871"/>
            <a:ext cx="24749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National and International</a:t>
            </a:r>
          </a:p>
        </p:txBody>
      </p:sp>
      <p:sp>
        <p:nvSpPr>
          <p:cNvPr id="11" name="TextBox 11"/>
          <p:cNvSpPr txBox="1">
            <a:spLocks noChangeArrowheads="1"/>
          </p:cNvSpPr>
          <p:nvPr/>
        </p:nvSpPr>
        <p:spPr bwMode="auto">
          <a:xfrm>
            <a:off x="5116514" y="1341439"/>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3</a:t>
            </a:r>
          </a:p>
        </p:txBody>
      </p:sp>
      <p:sp>
        <p:nvSpPr>
          <p:cNvPr id="12" name="TextBox 10"/>
          <p:cNvSpPr txBox="1">
            <a:spLocks noChangeArrowheads="1"/>
          </p:cNvSpPr>
          <p:nvPr/>
        </p:nvSpPr>
        <p:spPr bwMode="auto">
          <a:xfrm>
            <a:off x="5119689" y="30067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2</a:t>
            </a:r>
          </a:p>
        </p:txBody>
      </p:sp>
      <p:sp>
        <p:nvSpPr>
          <p:cNvPr id="13" name="TextBox 16"/>
          <p:cNvSpPr txBox="1">
            <a:spLocks noChangeArrowheads="1"/>
          </p:cNvSpPr>
          <p:nvPr/>
        </p:nvSpPr>
        <p:spPr bwMode="auto">
          <a:xfrm>
            <a:off x="4414838" y="3470275"/>
            <a:ext cx="37385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Force and Neighbouring Forces</a:t>
            </a:r>
          </a:p>
        </p:txBody>
      </p:sp>
      <p:sp>
        <p:nvSpPr>
          <p:cNvPr id="14" name="TextBox 9"/>
          <p:cNvSpPr txBox="1">
            <a:spLocks noChangeArrowheads="1"/>
          </p:cNvSpPr>
          <p:nvPr/>
        </p:nvSpPr>
        <p:spPr bwMode="auto">
          <a:xfrm>
            <a:off x="5095876" y="43402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1</a:t>
            </a:r>
          </a:p>
        </p:txBody>
      </p:sp>
      <p:sp>
        <p:nvSpPr>
          <p:cNvPr id="15" name="TextBox 13"/>
          <p:cNvSpPr txBox="1">
            <a:spLocks noChangeArrowheads="1"/>
          </p:cNvSpPr>
          <p:nvPr/>
        </p:nvSpPr>
        <p:spPr bwMode="auto">
          <a:xfrm>
            <a:off x="4114800" y="4741864"/>
            <a:ext cx="40386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Neighbourhood and BCU </a:t>
            </a:r>
          </a:p>
        </p:txBody>
      </p:sp>
      <p:sp>
        <p:nvSpPr>
          <p:cNvPr id="16" name="TextBox 15"/>
          <p:cNvSpPr txBox="1">
            <a:spLocks noChangeArrowheads="1"/>
          </p:cNvSpPr>
          <p:nvPr/>
        </p:nvSpPr>
        <p:spPr bwMode="auto">
          <a:xfrm>
            <a:off x="7327815" y="320285"/>
            <a:ext cx="4393130" cy="954107"/>
          </a:xfrm>
          <a:prstGeom prst="rect">
            <a:avLst/>
          </a:prstGeom>
          <a:solidFill>
            <a:schemeClr val="accent1">
              <a:lumMod val="40000"/>
              <a:lumOff val="60000"/>
            </a:schemeClr>
          </a:solidFill>
          <a:ln>
            <a:noFill/>
          </a:ln>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800" b="1" kern="0" dirty="0">
                <a:solidFill>
                  <a:schemeClr val="bg1"/>
                </a:solidFill>
              </a:rPr>
              <a:t>National Intelligence Model (NIM)</a:t>
            </a:r>
          </a:p>
        </p:txBody>
      </p:sp>
      <p:sp>
        <p:nvSpPr>
          <p:cNvPr id="4" name="Right Arrow 3">
            <a:extLst>
              <a:ext uri="{FF2B5EF4-FFF2-40B4-BE49-F238E27FC236}">
                <a16:creationId xmlns:a16="http://schemas.microsoft.com/office/drawing/2014/main" id="{2DCD51CB-668A-4140-A17F-D700B53C0217}"/>
              </a:ext>
            </a:extLst>
          </p:cNvPr>
          <p:cNvSpPr/>
          <p:nvPr/>
        </p:nvSpPr>
        <p:spPr>
          <a:xfrm>
            <a:off x="4251366" y="170596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Arrow 16">
            <a:extLst>
              <a:ext uri="{FF2B5EF4-FFF2-40B4-BE49-F238E27FC236}">
                <a16:creationId xmlns:a16="http://schemas.microsoft.com/office/drawing/2014/main" id="{0D531555-BE8D-1C4D-99D7-8E7C69065875}"/>
              </a:ext>
            </a:extLst>
          </p:cNvPr>
          <p:cNvSpPr/>
          <p:nvPr/>
        </p:nvSpPr>
        <p:spPr>
          <a:xfrm>
            <a:off x="3616036" y="3279925"/>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Arrow 17">
            <a:extLst>
              <a:ext uri="{FF2B5EF4-FFF2-40B4-BE49-F238E27FC236}">
                <a16:creationId xmlns:a16="http://schemas.microsoft.com/office/drawing/2014/main" id="{7CE8546E-04A1-3E40-92E1-B70E6B737985}"/>
              </a:ext>
            </a:extLst>
          </p:cNvPr>
          <p:cNvSpPr/>
          <p:nvPr/>
        </p:nvSpPr>
        <p:spPr>
          <a:xfrm>
            <a:off x="2650079" y="482904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4030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D6DB2936-1BA7-48E2-9E3B-E2DD7C303B68}"/>
              </a:ext>
            </a:extLst>
          </p:cNvPr>
          <p:cNvGraphicFramePr/>
          <p:nvPr/>
        </p:nvGraphicFramePr>
        <p:xfrm>
          <a:off x="315685" y="1572651"/>
          <a:ext cx="11737769" cy="51962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761D633-D66B-D440-A098-13F264A737A7}"/>
              </a:ext>
            </a:extLst>
          </p:cNvPr>
          <p:cNvSpPr txBox="1"/>
          <p:nvPr/>
        </p:nvSpPr>
        <p:spPr>
          <a:xfrm>
            <a:off x="427512" y="444258"/>
            <a:ext cx="10082150" cy="707886"/>
          </a:xfrm>
          <a:prstGeom prst="rect">
            <a:avLst/>
          </a:prstGeom>
          <a:noFill/>
        </p:spPr>
        <p:txBody>
          <a:bodyPr wrap="square" rtlCol="0">
            <a:spAutoFit/>
          </a:bodyPr>
          <a:lstStyle/>
          <a:p>
            <a:r>
              <a:rPr lang="en-US" sz="4000" dirty="0">
                <a:solidFill>
                  <a:schemeClr val="accent1"/>
                </a:solidFill>
              </a:rPr>
              <a:t>The National Intelligence Model continued… </a:t>
            </a:r>
          </a:p>
        </p:txBody>
      </p:sp>
    </p:spTree>
    <p:extLst>
      <p:ext uri="{BB962C8B-B14F-4D97-AF65-F5344CB8AC3E}">
        <p14:creationId xmlns:p14="http://schemas.microsoft.com/office/powerpoint/2010/main" val="117905864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3"/>
          <p:cNvSpPr txBox="1">
            <a:spLocks noChangeArrowheads="1"/>
          </p:cNvSpPr>
          <p:nvPr/>
        </p:nvSpPr>
        <p:spPr bwMode="auto">
          <a:xfrm>
            <a:off x="2279577" y="176428"/>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Intelligence Cycle</a:t>
            </a:r>
          </a:p>
        </p:txBody>
      </p:sp>
      <p:graphicFrame>
        <p:nvGraphicFramePr>
          <p:cNvPr id="2" name="Diagram 1">
            <a:extLst>
              <a:ext uri="{FF2B5EF4-FFF2-40B4-BE49-F238E27FC236}">
                <a16:creationId xmlns:a16="http://schemas.microsoft.com/office/drawing/2014/main" id="{F1FEE5FC-88B4-4399-ADD0-B79CF285880B}"/>
              </a:ext>
            </a:extLst>
          </p:cNvPr>
          <p:cNvGraphicFramePr/>
          <p:nvPr/>
        </p:nvGraphicFramePr>
        <p:xfrm>
          <a:off x="-558217" y="1406397"/>
          <a:ext cx="7776864" cy="489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D69D712-7772-7C40-A9B8-9B2A5A0A3F1B}"/>
              </a:ext>
            </a:extLst>
          </p:cNvPr>
          <p:cNvSpPr txBox="1"/>
          <p:nvPr/>
        </p:nvSpPr>
        <p:spPr>
          <a:xfrm>
            <a:off x="6976383" y="1567519"/>
            <a:ext cx="4812846" cy="1200329"/>
          </a:xfrm>
          <a:prstGeom prst="rect">
            <a:avLst/>
          </a:prstGeom>
          <a:noFill/>
        </p:spPr>
        <p:txBody>
          <a:bodyPr wrap="square">
            <a:spAutoFit/>
          </a:bodyPr>
          <a:lstStyle/>
          <a:p>
            <a:pPr>
              <a:lnSpc>
                <a:spcPct val="100000"/>
              </a:lnSpc>
            </a:pPr>
            <a:r>
              <a:rPr lang="en-GB" sz="1800" b="0" i="0" u="none" strike="noStrike" kern="1200" baseline="0" dirty="0">
                <a:solidFill>
                  <a:schemeClr val="tx1"/>
                </a:solidFill>
                <a:latin typeface="Arial" charset="0"/>
                <a:ea typeface="+mn-ea"/>
                <a:cs typeface="Arial" charset="0"/>
              </a:rPr>
              <a:t>This cycle is a formal model that is a sequential process that allows information to be developed into intelligence, particularly during the analysis phase. </a:t>
            </a:r>
          </a:p>
        </p:txBody>
      </p:sp>
      <p:sp>
        <p:nvSpPr>
          <p:cNvPr id="7" name="TextBox 6">
            <a:extLst>
              <a:ext uri="{FF2B5EF4-FFF2-40B4-BE49-F238E27FC236}">
                <a16:creationId xmlns:a16="http://schemas.microsoft.com/office/drawing/2014/main" id="{C0F6835F-27E0-8240-BBF3-6584EBA63BAF}"/>
              </a:ext>
            </a:extLst>
          </p:cNvPr>
          <p:cNvSpPr txBox="1"/>
          <p:nvPr/>
        </p:nvSpPr>
        <p:spPr>
          <a:xfrm>
            <a:off x="6976383" y="3420278"/>
            <a:ext cx="4812846" cy="2585323"/>
          </a:xfrm>
          <a:prstGeom prst="rect">
            <a:avLst/>
          </a:prstGeom>
          <a:noFill/>
        </p:spPr>
        <p:txBody>
          <a:bodyPr wrap="square">
            <a:spAutoFit/>
          </a:bodyPr>
          <a:lstStyle/>
          <a:p>
            <a:r>
              <a:rPr lang="en-GB" b="0" i="0" u="none" strike="noStrike" dirty="0">
                <a:effectLst/>
                <a:latin typeface="Arial" panose="020B0604020202020204" pitchFamily="34" charset="0"/>
              </a:rPr>
              <a:t>The collection, development and dissemination of intelligence allow decisions to be made about priorities and tactical options. </a:t>
            </a:r>
          </a:p>
          <a:p>
            <a:endParaRPr lang="en-GB" b="0" i="0" u="none" strike="noStrike" dirty="0">
              <a:effectLst/>
              <a:latin typeface="Arial" panose="020B0604020202020204" pitchFamily="34" charset="0"/>
            </a:endParaRPr>
          </a:p>
          <a:p>
            <a:endParaRPr lang="en-GB" dirty="0">
              <a:latin typeface="Arial" panose="020B0604020202020204" pitchFamily="34" charset="0"/>
            </a:endParaRPr>
          </a:p>
          <a:p>
            <a:r>
              <a:rPr lang="en-GB" b="0" i="0" u="none" strike="noStrike" dirty="0">
                <a:effectLst/>
                <a:latin typeface="Arial" panose="020B0604020202020204" pitchFamily="34" charset="0"/>
              </a:rPr>
              <a:t>Intelligence collection is a continuous process and there may be specific requirements for its recording and use.</a:t>
            </a:r>
            <a:endParaRPr lang="en-US" dirty="0"/>
          </a:p>
        </p:txBody>
      </p:sp>
    </p:spTree>
    <p:extLst>
      <p:ext uri="{BB962C8B-B14F-4D97-AF65-F5344CB8AC3E}">
        <p14:creationId xmlns:p14="http://schemas.microsoft.com/office/powerpoint/2010/main" val="1154976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967219A-B39F-408D-9003-C9CBCE2A15D6}"/>
                                            </p:graphicEl>
                                          </p:spTgt>
                                        </p:tgtEl>
                                        <p:attrNameLst>
                                          <p:attrName>style.visibility</p:attrName>
                                        </p:attrNameLst>
                                      </p:cBhvr>
                                      <p:to>
                                        <p:strVal val="visible"/>
                                      </p:to>
                                    </p:set>
                                    <p:animEffect transition="in" filter="fade">
                                      <p:cBhvr>
                                        <p:cTn id="7" dur="500"/>
                                        <p:tgtEl>
                                          <p:spTgt spid="2">
                                            <p:graphicEl>
                                              <a:dgm id="{A967219A-B39F-408D-9003-C9CBCE2A15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A1BDDEE-A33C-4B95-9EC6-602100108C19}"/>
                                            </p:graphicEl>
                                          </p:spTgt>
                                        </p:tgtEl>
                                        <p:attrNameLst>
                                          <p:attrName>style.visibility</p:attrName>
                                        </p:attrNameLst>
                                      </p:cBhvr>
                                      <p:to>
                                        <p:strVal val="visible"/>
                                      </p:to>
                                    </p:set>
                                    <p:animEffect transition="in" filter="fade">
                                      <p:cBhvr>
                                        <p:cTn id="12" dur="500"/>
                                        <p:tgtEl>
                                          <p:spTgt spid="2">
                                            <p:graphicEl>
                                              <a:dgm id="{5A1BDDEE-A33C-4B95-9EC6-602100108C1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DBD58E2-8854-4692-B81B-291CACB92EFB}"/>
                                            </p:graphicEl>
                                          </p:spTgt>
                                        </p:tgtEl>
                                        <p:attrNameLst>
                                          <p:attrName>style.visibility</p:attrName>
                                        </p:attrNameLst>
                                      </p:cBhvr>
                                      <p:to>
                                        <p:strVal val="visible"/>
                                      </p:to>
                                    </p:set>
                                    <p:animEffect transition="in" filter="fade">
                                      <p:cBhvr>
                                        <p:cTn id="15" dur="500"/>
                                        <p:tgtEl>
                                          <p:spTgt spid="2">
                                            <p:graphicEl>
                                              <a:dgm id="{EDBD58E2-8854-4692-B81B-291CACB92EF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DEDDA5F-A8C5-45C4-B8B9-47D95F3122D1}"/>
                                            </p:graphicEl>
                                          </p:spTgt>
                                        </p:tgtEl>
                                        <p:attrNameLst>
                                          <p:attrName>style.visibility</p:attrName>
                                        </p:attrNameLst>
                                      </p:cBhvr>
                                      <p:to>
                                        <p:strVal val="visible"/>
                                      </p:to>
                                    </p:set>
                                    <p:animEffect transition="in" filter="fade">
                                      <p:cBhvr>
                                        <p:cTn id="20" dur="500"/>
                                        <p:tgtEl>
                                          <p:spTgt spid="2">
                                            <p:graphicEl>
                                              <a:dgm id="{7DEDDA5F-A8C5-45C4-B8B9-47D95F3122D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4B99D4AE-9A1E-437E-97D7-ADA5F44BA387}"/>
                                            </p:graphicEl>
                                          </p:spTgt>
                                        </p:tgtEl>
                                        <p:attrNameLst>
                                          <p:attrName>style.visibility</p:attrName>
                                        </p:attrNameLst>
                                      </p:cBhvr>
                                      <p:to>
                                        <p:strVal val="visible"/>
                                      </p:to>
                                    </p:set>
                                    <p:animEffect transition="in" filter="fade">
                                      <p:cBhvr>
                                        <p:cTn id="25" dur="500"/>
                                        <p:tgtEl>
                                          <p:spTgt spid="2">
                                            <p:graphicEl>
                                              <a:dgm id="{4B99D4AE-9A1E-437E-97D7-ADA5F44BA38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FA4ECC99-A57F-49FC-B075-7132BCCEF340}"/>
                                            </p:graphicEl>
                                          </p:spTgt>
                                        </p:tgtEl>
                                        <p:attrNameLst>
                                          <p:attrName>style.visibility</p:attrName>
                                        </p:attrNameLst>
                                      </p:cBhvr>
                                      <p:to>
                                        <p:strVal val="visible"/>
                                      </p:to>
                                    </p:set>
                                    <p:animEffect transition="in" filter="fade">
                                      <p:cBhvr>
                                        <p:cTn id="30" dur="500"/>
                                        <p:tgtEl>
                                          <p:spTgt spid="2">
                                            <p:graphicEl>
                                              <a:dgm id="{FA4ECC99-A57F-49FC-B075-7132BCCEF34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long after drinking can I drive? | mustard.co.uk">
            <a:extLst>
              <a:ext uri="{FF2B5EF4-FFF2-40B4-BE49-F238E27FC236}">
                <a16:creationId xmlns:a16="http://schemas.microsoft.com/office/drawing/2014/main" id="{CCCE1280-B88F-394C-1D91-E2A5A831A7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399" r="-1" b="9552"/>
          <a:stretch/>
        </p:blipFill>
        <p:spPr bwMode="auto">
          <a:xfrm>
            <a:off x="20" y="655"/>
            <a:ext cx="8115280" cy="4468659"/>
          </a:xfrm>
          <a:prstGeom prst="rect">
            <a:avLst/>
          </a:prstGeom>
          <a:extLst>
            <a:ext uri="{909E8E84-426E-40DD-AFC4-6F175D3DCCD1}">
              <a14:hiddenFill xmlns:a14="http://schemas.microsoft.com/office/drawing/2010/main">
                <a:solidFill>
                  <a:srgbClr val="FFFFFF"/>
                </a:solidFill>
              </a14:hiddenFill>
            </a:ext>
          </a:extLst>
        </p:spPr>
      </p:pic>
      <p:pic>
        <p:nvPicPr>
          <p:cNvPr id="1028" name="Picture 4" descr="Brake comments on 2020 drink driving provisional figures | Brake">
            <a:extLst>
              <a:ext uri="{FF2B5EF4-FFF2-40B4-BE49-F238E27FC236}">
                <a16:creationId xmlns:a16="http://schemas.microsoft.com/office/drawing/2014/main" id="{1E24D852-BF3D-D0E1-C2D9-2A844CF392C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5424" r="10530" b="1"/>
          <a:stretch/>
        </p:blipFill>
        <p:spPr bwMode="auto">
          <a:xfrm>
            <a:off x="8115298" y="-6"/>
            <a:ext cx="4076702" cy="4468876"/>
          </a:xfrm>
          <a:prstGeom prst="rect">
            <a:avLst/>
          </a:prstGeom>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74B0D5DC-F84B-C5C9-A59A-B080F5FB6BEC}"/>
              </a:ext>
            </a:extLst>
          </p:cNvPr>
          <p:cNvSpPr>
            <a:spLocks noGrp="1"/>
          </p:cNvSpPr>
          <p:nvPr>
            <p:ph type="subTitle" idx="1"/>
          </p:nvPr>
        </p:nvSpPr>
        <p:spPr>
          <a:xfrm>
            <a:off x="1129655" y="5287969"/>
            <a:ext cx="9932690" cy="1569376"/>
          </a:xfrm>
        </p:spPr>
        <p:txBody>
          <a:bodyPr anchor="t">
            <a:noAutofit/>
          </a:bodyPr>
          <a:lstStyle/>
          <a:p>
            <a:pPr algn="l"/>
            <a:r>
              <a:rPr lang="en-US" sz="4400" dirty="0">
                <a:solidFill>
                  <a:schemeClr val="tx1">
                    <a:lumMod val="50000"/>
                    <a:lumOff val="50000"/>
                  </a:schemeClr>
                </a:solidFill>
              </a:rPr>
              <a:t>Investigating Drink/ Drug Driving Offences   </a:t>
            </a:r>
          </a:p>
        </p:txBody>
      </p:sp>
    </p:spTree>
    <p:extLst>
      <p:ext uri="{BB962C8B-B14F-4D97-AF65-F5344CB8AC3E}">
        <p14:creationId xmlns:p14="http://schemas.microsoft.com/office/powerpoint/2010/main" val="247997197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5BFEF46-26E1-EA4A-66E2-A1DA954AEFCB}"/>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a:t>Public Place </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altLang="en-US" sz="2200" b="0"/>
              <a:t>Any place to which the public have access whether on payment or otherwise</a:t>
            </a:r>
          </a:p>
          <a:p>
            <a:pPr indent="-228600">
              <a:lnSpc>
                <a:spcPct val="90000"/>
              </a:lnSpc>
              <a:spcAft>
                <a:spcPts val="600"/>
              </a:spcAft>
              <a:buFont typeface="Arial" panose="020B0604020202020204" pitchFamily="34" charset="0"/>
              <a:buChar char="•"/>
            </a:pPr>
            <a:endParaRPr lang="en-US" sz="2200"/>
          </a:p>
        </p:txBody>
      </p:sp>
      <p:pic>
        <p:nvPicPr>
          <p:cNvPr id="5122" name="Picture 2" descr="What is a &quot;public place&quot; in the context of the Road Traffic Act 1988? — .">
            <a:extLst>
              <a:ext uri="{FF2B5EF4-FFF2-40B4-BE49-F238E27FC236}">
                <a16:creationId xmlns:a16="http://schemas.microsoft.com/office/drawing/2014/main" id="{F5947331-AE67-CFBB-4688-9D3494587C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075" r="4556" b="1"/>
          <a:stretch/>
        </p:blipFill>
        <p:spPr bwMode="auto">
          <a:xfrm>
            <a:off x="6099048" y="1019085"/>
            <a:ext cx="5458968" cy="4819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879825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3" descr="\\Client\G$\CKP Images\Traffic\motor cycle.png"/>
          <p:cNvPicPr>
            <a:picLocks noChangeAspect="1" noChangeArrowheads="1"/>
          </p:cNvPicPr>
          <p:nvPr/>
        </p:nvPicPr>
        <p:blipFill rotWithShape="1">
          <a:blip r:embed="rId3">
            <a:extLst>
              <a:ext uri="{28A0092B-C50C-407E-A947-70E740481C1C}">
                <a14:useLocalDpi xmlns:a14="http://schemas.microsoft.com/office/drawing/2010/main" val="0"/>
              </a:ext>
            </a:extLst>
          </a:blip>
          <a:srcRect t="32700" r="1" b="24513"/>
          <a:stretch/>
        </p:blipFill>
        <p:spPr bwMode="auto">
          <a:xfrm>
            <a:off x="5369284" y="1"/>
            <a:ext cx="6822716" cy="240841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4" descr="\\Client\G$\CKP Images\Traffic\MPV 3.png"/>
          <p:cNvPicPr>
            <a:picLocks noChangeAspect="1" noChangeArrowheads="1"/>
          </p:cNvPicPr>
          <p:nvPr/>
        </p:nvPicPr>
        <p:blipFill rotWithShape="1">
          <a:blip r:embed="rId4">
            <a:extLst>
              <a:ext uri="{28A0092B-C50C-407E-A947-70E740481C1C}">
                <a14:useLocalDpi xmlns:a14="http://schemas.microsoft.com/office/drawing/2010/main" val="0"/>
              </a:ext>
            </a:extLst>
          </a:blip>
          <a:srcRect l="32828" r="12226" b="-1"/>
          <a:stretch/>
        </p:blipFill>
        <p:spPr bwMode="auto">
          <a:xfrm>
            <a:off x="5369283" y="2391337"/>
            <a:ext cx="3400848" cy="4483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descr="\\Client\G$\CKP Images\Traffic\MPV 1.png"/>
          <p:cNvPicPr>
            <a:picLocks noChangeAspect="1" noChangeArrowheads="1"/>
          </p:cNvPicPr>
          <p:nvPr/>
        </p:nvPicPr>
        <p:blipFill rotWithShape="1">
          <a:blip r:embed="rId5">
            <a:extLst>
              <a:ext uri="{28A0092B-C50C-407E-A947-70E740481C1C}">
                <a14:useLocalDpi xmlns:a14="http://schemas.microsoft.com/office/drawing/2010/main" val="0"/>
              </a:ext>
            </a:extLst>
          </a:blip>
          <a:srcRect l="7278" r="5923" b="2"/>
          <a:stretch/>
        </p:blipFill>
        <p:spPr bwMode="auto">
          <a:xfrm>
            <a:off x="8770132" y="2391337"/>
            <a:ext cx="3421868" cy="4483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2"/>
          <p:cNvSpPr txBox="1">
            <a:spLocks noChangeArrowheads="1"/>
          </p:cNvSpPr>
          <p:nvPr/>
        </p:nvSpPr>
        <p:spPr>
          <a:xfrm>
            <a:off x="368630" y="616843"/>
            <a:ext cx="4518134" cy="146645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altLang="en-US" b="1" kern="1200" dirty="0">
                <a:latin typeface="+mj-lt"/>
                <a:ea typeface="+mj-ea"/>
                <a:cs typeface="+mj-cs"/>
              </a:rPr>
              <a:t>Mechanically Propelled  Vehicle</a:t>
            </a:r>
          </a:p>
        </p:txBody>
      </p:sp>
      <p:sp>
        <p:nvSpPr>
          <p:cNvPr id="12" name="TextBox 2"/>
          <p:cNvSpPr txBox="1">
            <a:spLocks noChangeArrowheads="1"/>
          </p:cNvSpPr>
          <p:nvPr/>
        </p:nvSpPr>
        <p:spPr bwMode="auto">
          <a:xfrm>
            <a:off x="368630" y="2492080"/>
            <a:ext cx="4518134" cy="301584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1700" dirty="0">
                <a:solidFill>
                  <a:schemeClr val="tx1"/>
                </a:solidFill>
                <a:latin typeface="+mn-lt"/>
                <a:ea typeface="+mn-ea"/>
              </a:rPr>
              <a:t>A vehicle that is constructed so that it can be propelled mechanically</a:t>
            </a:r>
          </a:p>
          <a:p>
            <a:pPr indent="-228600">
              <a:lnSpc>
                <a:spcPct val="90000"/>
              </a:lnSpc>
              <a:spcBef>
                <a:spcPct val="0"/>
              </a:spcBef>
              <a:spcAft>
                <a:spcPts val="600"/>
              </a:spcAft>
              <a:buFont typeface="Arial" panose="020B0604020202020204" pitchFamily="34" charset="0"/>
              <a:buChar char="•"/>
            </a:pPr>
            <a:endParaRPr lang="en-US" altLang="en-US" sz="17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dirty="0">
                <a:solidFill>
                  <a:schemeClr val="tx1"/>
                </a:solidFill>
                <a:latin typeface="+mn-lt"/>
                <a:ea typeface="+mn-ea"/>
              </a:rPr>
              <a:t>Steam</a:t>
            </a:r>
          </a:p>
          <a:p>
            <a:pPr indent="-228600">
              <a:lnSpc>
                <a:spcPct val="90000"/>
              </a:lnSpc>
              <a:spcBef>
                <a:spcPct val="0"/>
              </a:spcBef>
              <a:spcAft>
                <a:spcPts val="600"/>
              </a:spcAft>
              <a:buFont typeface="Arial" panose="020B0604020202020204" pitchFamily="34" charset="0"/>
              <a:buChar char="•"/>
            </a:pPr>
            <a:r>
              <a:rPr lang="en-US" altLang="en-US" sz="1700" dirty="0">
                <a:solidFill>
                  <a:schemeClr val="tx1"/>
                </a:solidFill>
                <a:latin typeface="+mn-lt"/>
                <a:ea typeface="+mn-ea"/>
              </a:rPr>
              <a:t>Electric</a:t>
            </a:r>
          </a:p>
          <a:p>
            <a:pPr indent="-228600">
              <a:lnSpc>
                <a:spcPct val="90000"/>
              </a:lnSpc>
              <a:spcBef>
                <a:spcPct val="0"/>
              </a:spcBef>
              <a:spcAft>
                <a:spcPts val="600"/>
              </a:spcAft>
              <a:buFont typeface="Arial" panose="020B0604020202020204" pitchFamily="34" charset="0"/>
              <a:buChar char="•"/>
            </a:pPr>
            <a:r>
              <a:rPr lang="en-US" altLang="en-US" sz="1700" dirty="0">
                <a:solidFill>
                  <a:schemeClr val="tx1"/>
                </a:solidFill>
                <a:latin typeface="+mn-lt"/>
                <a:ea typeface="+mn-ea"/>
              </a:rPr>
              <a:t>Petrol</a:t>
            </a:r>
          </a:p>
          <a:p>
            <a:pPr indent="-228600">
              <a:lnSpc>
                <a:spcPct val="90000"/>
              </a:lnSpc>
              <a:spcBef>
                <a:spcPct val="0"/>
              </a:spcBef>
              <a:spcAft>
                <a:spcPts val="600"/>
              </a:spcAft>
              <a:buFont typeface="Arial" panose="020B0604020202020204" pitchFamily="34" charset="0"/>
              <a:buChar char="•"/>
            </a:pPr>
            <a:r>
              <a:rPr lang="en-US" altLang="en-US" sz="1700" dirty="0">
                <a:solidFill>
                  <a:schemeClr val="tx1"/>
                </a:solidFill>
                <a:latin typeface="+mn-lt"/>
                <a:ea typeface="+mn-ea"/>
              </a:rPr>
              <a:t>Diesel</a:t>
            </a:r>
          </a:p>
          <a:p>
            <a:pPr indent="-228600">
              <a:lnSpc>
                <a:spcPct val="90000"/>
              </a:lnSpc>
              <a:spcBef>
                <a:spcPct val="0"/>
              </a:spcBef>
              <a:spcAft>
                <a:spcPts val="600"/>
              </a:spcAft>
              <a:buFont typeface="Arial" panose="020B0604020202020204" pitchFamily="34" charset="0"/>
              <a:buChar char="•"/>
            </a:pPr>
            <a:r>
              <a:rPr lang="en-US" altLang="en-US" sz="1700" dirty="0">
                <a:solidFill>
                  <a:schemeClr val="tx1"/>
                </a:solidFill>
                <a:latin typeface="+mn-lt"/>
                <a:ea typeface="+mn-ea"/>
              </a:rPr>
              <a:t>Oil</a:t>
            </a:r>
          </a:p>
          <a:p>
            <a:pPr indent="-228600">
              <a:lnSpc>
                <a:spcPct val="90000"/>
              </a:lnSpc>
              <a:spcBef>
                <a:spcPct val="0"/>
              </a:spcBef>
              <a:spcAft>
                <a:spcPts val="600"/>
              </a:spcAft>
              <a:buFont typeface="Arial" panose="020B0604020202020204" pitchFamily="34" charset="0"/>
              <a:buChar char="•"/>
            </a:pPr>
            <a:r>
              <a:rPr lang="en-US" altLang="en-US" sz="1700" dirty="0">
                <a:solidFill>
                  <a:schemeClr val="tx1"/>
                </a:solidFill>
                <a:latin typeface="+mn-lt"/>
                <a:ea typeface="+mn-ea"/>
              </a:rPr>
              <a:t>Gas</a:t>
            </a:r>
          </a:p>
          <a:p>
            <a:pPr indent="-228600">
              <a:lnSpc>
                <a:spcPct val="90000"/>
              </a:lnSpc>
              <a:spcBef>
                <a:spcPct val="0"/>
              </a:spcBef>
              <a:spcAft>
                <a:spcPts val="600"/>
              </a:spcAft>
              <a:buFont typeface="Arial" panose="020B0604020202020204" pitchFamily="34" charset="0"/>
              <a:buChar char="•"/>
            </a:pPr>
            <a:endParaRPr lang="en-US" altLang="en-US" sz="1700" dirty="0">
              <a:solidFill>
                <a:schemeClr val="bg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700" dirty="0">
              <a:solidFill>
                <a:schemeClr val="bg1"/>
              </a:solidFill>
              <a:latin typeface="+mn-lt"/>
              <a:ea typeface="+mn-ea"/>
            </a:endParaRPr>
          </a:p>
        </p:txBody>
      </p:sp>
    </p:spTree>
    <p:extLst>
      <p:ext uri="{BB962C8B-B14F-4D97-AF65-F5344CB8AC3E}">
        <p14:creationId xmlns:p14="http://schemas.microsoft.com/office/powerpoint/2010/main" val="611142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793662" y="386930"/>
            <a:ext cx="10066122" cy="129844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4800" b="1" kern="1200">
                <a:solidFill>
                  <a:schemeClr val="tx1"/>
                </a:solidFill>
                <a:latin typeface="+mj-lt"/>
                <a:ea typeface="+mj-ea"/>
                <a:cs typeface="+mj-cs"/>
              </a:rPr>
              <a:t>Mechanically Propelled  Vehicle</a:t>
            </a:r>
          </a:p>
        </p:txBody>
      </p:sp>
      <p:sp>
        <p:nvSpPr>
          <p:cNvPr id="4105" name="Rectangle 410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3"/>
          <p:cNvSpPr txBox="1">
            <a:spLocks noChangeArrowheads="1"/>
          </p:cNvSpPr>
          <p:nvPr/>
        </p:nvSpPr>
        <p:spPr>
          <a:xfrm>
            <a:off x="793661" y="2599509"/>
            <a:ext cx="4530898" cy="363945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altLang="en-US" sz="1700"/>
              <a:t>This refers to any source of mechanical power:</a:t>
            </a:r>
          </a:p>
          <a:p>
            <a:r>
              <a:rPr lang="en-US" altLang="en-US" sz="1700" b="1"/>
              <a:t>S</a:t>
            </a:r>
            <a:r>
              <a:rPr lang="en-US" altLang="en-US" sz="1700"/>
              <a:t> - Steam</a:t>
            </a:r>
          </a:p>
          <a:p>
            <a:r>
              <a:rPr lang="en-US" altLang="en-US" sz="1700" b="1"/>
              <a:t>E - </a:t>
            </a:r>
            <a:r>
              <a:rPr lang="en-US" altLang="en-US" sz="1700"/>
              <a:t> Electricity</a:t>
            </a:r>
          </a:p>
          <a:p>
            <a:r>
              <a:rPr lang="en-US" altLang="en-US" sz="1700" b="1"/>
              <a:t>P</a:t>
            </a:r>
            <a:r>
              <a:rPr lang="en-US" altLang="en-US" sz="1700"/>
              <a:t>  - Petrol</a:t>
            </a:r>
          </a:p>
          <a:p>
            <a:r>
              <a:rPr lang="en-US" altLang="en-US" sz="1700" b="1"/>
              <a:t>D</a:t>
            </a:r>
            <a:r>
              <a:rPr lang="en-US" altLang="en-US" sz="1700"/>
              <a:t>  - Diesel</a:t>
            </a:r>
          </a:p>
          <a:p>
            <a:r>
              <a:rPr lang="en-US" altLang="en-US" sz="1700" b="1"/>
              <a:t>O - </a:t>
            </a:r>
            <a:r>
              <a:rPr lang="en-US" altLang="en-US" sz="1700"/>
              <a:t> Oil</a:t>
            </a:r>
          </a:p>
          <a:p>
            <a:r>
              <a:rPr lang="en-US" altLang="en-US" sz="1700" b="1"/>
              <a:t>G -  </a:t>
            </a:r>
            <a:r>
              <a:rPr lang="en-US" altLang="en-US" sz="1700"/>
              <a:t>Gas                               </a:t>
            </a:r>
          </a:p>
          <a:p>
            <a:endParaRPr lang="en-US" altLang="en-US" sz="1700"/>
          </a:p>
          <a:p>
            <a:pPr marL="0"/>
            <a:r>
              <a:rPr lang="en-US" altLang="en-US" sz="1700"/>
              <a:t>  Remember ‘</a:t>
            </a:r>
            <a:r>
              <a:rPr lang="en-US" altLang="en-US" sz="1700" i="1"/>
              <a:t>SEP</a:t>
            </a:r>
            <a:r>
              <a:rPr lang="en-US" altLang="en-US" sz="1700"/>
              <a:t> the </a:t>
            </a:r>
            <a:r>
              <a:rPr lang="en-US" altLang="en-US" sz="1700" i="1"/>
              <a:t>DOG</a:t>
            </a:r>
            <a:r>
              <a:rPr lang="en-US" altLang="en-US" sz="1700"/>
              <a:t>’</a:t>
            </a:r>
          </a:p>
        </p:txBody>
      </p:sp>
      <p:pic>
        <p:nvPicPr>
          <p:cNvPr id="4098" name="Picture 2" descr="SPCA's driving dogs | Financial Times">
            <a:extLst>
              <a:ext uri="{FF2B5EF4-FFF2-40B4-BE49-F238E27FC236}">
                <a16:creationId xmlns:a16="http://schemas.microsoft.com/office/drawing/2014/main" id="{70042757-83C2-01B4-30B8-1DACB4A6CEC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894476"/>
            <a:ext cx="5150277" cy="2893801"/>
          </a:xfrm>
          <a:prstGeom prst="rect">
            <a:avLst/>
          </a:prstGeom>
          <a:noFill/>
          <a:extLst>
            <a:ext uri="{909E8E84-426E-40DD-AFC4-6F175D3DCCD1}">
              <a14:hiddenFill xmlns:a14="http://schemas.microsoft.com/office/drawing/2010/main">
                <a:solidFill>
                  <a:srgbClr val="FFFFFF"/>
                </a:solidFill>
              </a14:hiddenFill>
            </a:ext>
          </a:extLst>
        </p:spPr>
      </p:pic>
      <p:sp>
        <p:nvSpPr>
          <p:cNvPr id="4109" name="Rectangle 410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676774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793662" y="386930"/>
            <a:ext cx="10066122" cy="129844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4800" b="1" kern="1200">
                <a:solidFill>
                  <a:schemeClr val="tx1"/>
                </a:solidFill>
                <a:latin typeface="+mj-lt"/>
                <a:ea typeface="+mj-ea"/>
                <a:cs typeface="+mj-cs"/>
              </a:rPr>
              <a:t>Road</a:t>
            </a:r>
          </a:p>
        </p:txBody>
      </p:sp>
      <p:sp>
        <p:nvSpPr>
          <p:cNvPr id="17" name="Rectangle 1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3"/>
          <p:cNvSpPr txBox="1">
            <a:spLocks noChangeArrowheads="1"/>
          </p:cNvSpPr>
          <p:nvPr/>
        </p:nvSpPr>
        <p:spPr>
          <a:xfrm>
            <a:off x="793661" y="2599509"/>
            <a:ext cx="4530898" cy="363945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000" dirty="0"/>
              <a:t>…any highway and any other road to which the public has access, and includes bridges over which a road passes.</a:t>
            </a:r>
          </a:p>
          <a:p>
            <a:r>
              <a:rPr lang="en-US" altLang="en-US" sz="2000" dirty="0"/>
              <a:t>Sec.192(1) of the Road Traffic Act </a:t>
            </a:r>
            <a:r>
              <a:rPr lang="en-US" altLang="en-US" sz="2000"/>
              <a:t>1988</a:t>
            </a:r>
            <a:r>
              <a:rPr lang="en-US" altLang="en-US" sz="2000" b="1"/>
              <a:t>.</a:t>
            </a:r>
          </a:p>
        </p:txBody>
      </p:sp>
      <p:pic>
        <p:nvPicPr>
          <p:cNvPr id="9" name="Picture 9"/>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a:xfrm>
            <a:off x="7057631" y="2484255"/>
            <a:ext cx="2858079" cy="3714244"/>
          </a:xfrm>
          <a:prstGeom prst="rect">
            <a:avLst/>
          </a:prstGeom>
          <a:noFill/>
          <a:extLs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sp>
        <p:nvSpPr>
          <p:cNvPr id="21" name="Rectangle 2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4895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 calcmode="lin" valueType="num">
                                      <p:cBhvr additive="base">
                                        <p:cTn id="13"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autoUpdateAnimBg="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txBox="1">
            <a:spLocks/>
          </p:cNvSpPr>
          <p:nvPr/>
        </p:nvSpPr>
        <p:spPr>
          <a:xfrm>
            <a:off x="130964" y="1230166"/>
            <a:ext cx="8280920" cy="359353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sz="3200" dirty="0">
                <a:solidFill>
                  <a:srgbClr val="002060"/>
                </a:solidFill>
                <a:cs typeface="Arial" panose="020B0604020202020204" pitchFamily="34" charset="0"/>
              </a:rPr>
              <a:t>A person who </a:t>
            </a:r>
            <a:r>
              <a:rPr lang="en-GB" altLang="en-US" sz="3200" dirty="0">
                <a:solidFill>
                  <a:srgbClr val="FF0000"/>
                </a:solidFill>
                <a:cs typeface="Arial" panose="020B0604020202020204" pitchFamily="34" charset="0"/>
              </a:rPr>
              <a:t>drives</a:t>
            </a:r>
            <a:r>
              <a:rPr lang="en-GB" altLang="en-US" sz="3200" dirty="0">
                <a:solidFill>
                  <a:srgbClr val="0070C0"/>
                </a:solidFill>
                <a:cs typeface="Arial" panose="020B0604020202020204" pitchFamily="34" charset="0"/>
              </a:rPr>
              <a:t>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FF0000"/>
                </a:solidFill>
                <a:cs typeface="Arial" panose="020B0604020202020204" pitchFamily="34" charset="0"/>
              </a:rPr>
              <a:t> attempts to drive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0070C0"/>
                </a:solidFill>
                <a:cs typeface="Arial" panose="020B0604020202020204" pitchFamily="34" charset="0"/>
              </a:rPr>
              <a:t> </a:t>
            </a:r>
            <a:r>
              <a:rPr lang="en-GB" altLang="en-US" sz="3200" dirty="0">
                <a:solidFill>
                  <a:srgbClr val="FF0000"/>
                </a:solidFill>
                <a:cs typeface="Arial" panose="020B0604020202020204" pitchFamily="34" charset="0"/>
              </a:rPr>
              <a:t>is in charge </a:t>
            </a:r>
          </a:p>
          <a:p>
            <a:pPr algn="ctr">
              <a:spcBef>
                <a:spcPct val="0"/>
              </a:spcBef>
              <a:buFontTx/>
              <a:buNone/>
            </a:pPr>
            <a:r>
              <a:rPr lang="en-GB" altLang="en-US" sz="3200" dirty="0">
                <a:solidFill>
                  <a:srgbClr val="002060"/>
                </a:solidFill>
                <a:cs typeface="Arial" panose="020B0604020202020204" pitchFamily="34" charset="0"/>
              </a:rPr>
              <a:t>of a  </a:t>
            </a:r>
            <a:r>
              <a:rPr lang="en-GB" altLang="en-US" sz="3200" dirty="0">
                <a:solidFill>
                  <a:srgbClr val="FF0000"/>
                </a:solidFill>
                <a:cs typeface="Arial" panose="020B0604020202020204" pitchFamily="34" charset="0"/>
              </a:rPr>
              <a:t>mechanically propelled vehicle</a:t>
            </a:r>
          </a:p>
          <a:p>
            <a:pPr algn="ctr">
              <a:spcBef>
                <a:spcPct val="0"/>
              </a:spcBef>
              <a:buFontTx/>
              <a:buNone/>
            </a:pPr>
            <a:r>
              <a:rPr lang="en-GB" altLang="en-US" sz="3200" dirty="0">
                <a:solidFill>
                  <a:srgbClr val="002060"/>
                </a:solidFill>
                <a:cs typeface="Arial" panose="020B0604020202020204" pitchFamily="34" charset="0"/>
              </a:rPr>
              <a:t> on a </a:t>
            </a:r>
            <a:r>
              <a:rPr lang="en-GB" altLang="en-US" sz="3200" dirty="0">
                <a:solidFill>
                  <a:srgbClr val="FF0000"/>
                </a:solidFill>
                <a:cs typeface="Arial" panose="020B0604020202020204" pitchFamily="34" charset="0"/>
              </a:rPr>
              <a:t>road</a:t>
            </a:r>
            <a:r>
              <a:rPr lang="en-GB" altLang="en-US" sz="3200" dirty="0">
                <a:cs typeface="Arial" panose="020B0604020202020204" pitchFamily="34" charset="0"/>
              </a:rPr>
              <a:t> o</a:t>
            </a:r>
            <a:r>
              <a:rPr lang="en-GB" altLang="en-US" sz="3200" dirty="0">
                <a:solidFill>
                  <a:srgbClr val="002060"/>
                </a:solidFill>
                <a:cs typeface="Arial" panose="020B0604020202020204" pitchFamily="34" charset="0"/>
              </a:rPr>
              <a:t>r other </a:t>
            </a:r>
            <a:r>
              <a:rPr lang="en-GB" altLang="en-US" sz="3200" dirty="0">
                <a:solidFill>
                  <a:srgbClr val="FF0000"/>
                </a:solidFill>
                <a:cs typeface="Arial" panose="020B0604020202020204" pitchFamily="34" charset="0"/>
              </a:rPr>
              <a:t>public place, </a:t>
            </a:r>
          </a:p>
          <a:p>
            <a:pPr algn="ctr">
              <a:spcBef>
                <a:spcPct val="0"/>
              </a:spcBef>
              <a:buFontTx/>
              <a:buNone/>
            </a:pPr>
            <a:r>
              <a:rPr lang="en-GB" altLang="en-US" sz="3200" dirty="0">
                <a:cs typeface="Arial" panose="020B0604020202020204" pitchFamily="34" charset="0"/>
              </a:rPr>
              <a:t> </a:t>
            </a:r>
            <a:r>
              <a:rPr lang="en-GB" altLang="en-US" sz="3200" dirty="0">
                <a:solidFill>
                  <a:srgbClr val="002060"/>
                </a:solidFill>
                <a:cs typeface="Arial" panose="020B0604020202020204" pitchFamily="34" charset="0"/>
              </a:rPr>
              <a:t>whilst unfit to drive through</a:t>
            </a:r>
          </a:p>
          <a:p>
            <a:pPr algn="ctr">
              <a:spcBef>
                <a:spcPct val="0"/>
              </a:spcBef>
              <a:buFontTx/>
              <a:buNone/>
            </a:pPr>
            <a:r>
              <a:rPr lang="en-GB" altLang="en-US" sz="3200" dirty="0">
                <a:solidFill>
                  <a:srgbClr val="002060"/>
                </a:solidFill>
                <a:cs typeface="Arial" panose="020B0604020202020204" pitchFamily="34" charset="0"/>
              </a:rPr>
              <a:t> drink or drugs </a:t>
            </a:r>
          </a:p>
          <a:p>
            <a:pPr algn="ctr">
              <a:spcBef>
                <a:spcPct val="0"/>
              </a:spcBef>
              <a:buFontTx/>
              <a:buNone/>
            </a:pPr>
            <a:r>
              <a:rPr lang="en-GB" altLang="en-US" sz="3200" dirty="0">
                <a:solidFill>
                  <a:srgbClr val="002060"/>
                </a:solidFill>
                <a:cs typeface="Arial" panose="020B0604020202020204" pitchFamily="34" charset="0"/>
              </a:rPr>
              <a:t> commits an offence</a:t>
            </a:r>
          </a:p>
        </p:txBody>
      </p:sp>
      <p:sp>
        <p:nvSpPr>
          <p:cNvPr id="4" name="TextBox 3"/>
          <p:cNvSpPr txBox="1"/>
          <p:nvPr/>
        </p:nvSpPr>
        <p:spPr>
          <a:xfrm>
            <a:off x="0" y="183207"/>
            <a:ext cx="8280920" cy="584775"/>
          </a:xfrm>
          <a:prstGeom prst="rect">
            <a:avLst/>
          </a:prstGeom>
          <a:solidFill>
            <a:schemeClr val="accent2"/>
          </a:solidFill>
          <a:ln>
            <a:solidFill>
              <a:schemeClr val="accent2"/>
            </a:solidFill>
          </a:ln>
        </p:spPr>
        <p:txBody>
          <a:bodyPr wrap="square" rtlCol="0">
            <a:spAutoFit/>
          </a:bodyPr>
          <a:lstStyle/>
          <a:p>
            <a:pPr algn="ctr"/>
            <a:r>
              <a:rPr lang="en-GB" sz="3200" b="1" dirty="0">
                <a:solidFill>
                  <a:schemeClr val="bg1"/>
                </a:solidFill>
              </a:rPr>
              <a:t>‘Unfit through Drink or Drugs’</a:t>
            </a:r>
          </a:p>
        </p:txBody>
      </p:sp>
      <p:sp>
        <p:nvSpPr>
          <p:cNvPr id="2" name="Rectangle 1"/>
          <p:cNvSpPr/>
          <p:nvPr/>
        </p:nvSpPr>
        <p:spPr>
          <a:xfrm>
            <a:off x="2208896" y="5516387"/>
            <a:ext cx="4457566" cy="461665"/>
          </a:xfrm>
          <a:prstGeom prst="rect">
            <a:avLst/>
          </a:prstGeom>
          <a:solidFill>
            <a:schemeClr val="accent2"/>
          </a:solidFill>
          <a:ln>
            <a:solidFill>
              <a:schemeClr val="accent2"/>
            </a:solidFill>
          </a:ln>
        </p:spPr>
        <p:txBody>
          <a:bodyPr wrap="none">
            <a:spAutoFit/>
          </a:bodyPr>
          <a:lstStyle/>
          <a:p>
            <a:pPr algn="ctr">
              <a:spcBef>
                <a:spcPct val="0"/>
              </a:spcBef>
              <a:buFontTx/>
              <a:buNone/>
            </a:pPr>
            <a:r>
              <a:rPr lang="en-GB" altLang="en-US" sz="2400" b="1" dirty="0">
                <a:solidFill>
                  <a:schemeClr val="bg1"/>
                </a:solidFill>
                <a:cs typeface="Arial" panose="020B0604020202020204" pitchFamily="34" charset="0"/>
              </a:rPr>
              <a:t>Section 4(1) Road Traffic Act 1988</a:t>
            </a:r>
          </a:p>
        </p:txBody>
      </p:sp>
      <p:pic>
        <p:nvPicPr>
          <p:cNvPr id="16386" name="Picture 2">
            <a:extLst>
              <a:ext uri="{FF2B5EF4-FFF2-40B4-BE49-F238E27FC236}">
                <a16:creationId xmlns:a16="http://schemas.microsoft.com/office/drawing/2014/main" id="{A1C7C61D-5D98-C34E-B8BA-03FC16999B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5524" y="1922035"/>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8932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474678" y="1137967"/>
            <a:ext cx="8280920" cy="38332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dirty="0">
                <a:solidFill>
                  <a:srgbClr val="002060"/>
                </a:solidFill>
                <a:cs typeface="Arial" panose="020B0604020202020204" pitchFamily="34" charset="0"/>
              </a:rPr>
              <a:t>A person who</a:t>
            </a:r>
            <a:r>
              <a:rPr lang="en-GB" altLang="en-US" dirty="0">
                <a:solidFill>
                  <a:srgbClr val="FF0000"/>
                </a:solidFill>
                <a:cs typeface="Arial" panose="020B0604020202020204" pitchFamily="34" charset="0"/>
              </a:rPr>
              <a:t> drives</a:t>
            </a:r>
          </a:p>
          <a:p>
            <a:pPr algn="ctr">
              <a:spcBef>
                <a:spcPct val="0"/>
              </a:spcBef>
              <a:buFontTx/>
              <a:buNone/>
            </a:pPr>
            <a:r>
              <a:rPr lang="en-GB" altLang="en-US" dirty="0">
                <a:solidFill>
                  <a:srgbClr val="002060"/>
                </a:solidFill>
                <a:cs typeface="Arial" panose="020B0604020202020204" pitchFamily="34" charset="0"/>
              </a:rPr>
              <a:t> </a:t>
            </a:r>
            <a:r>
              <a:rPr lang="en-GB" altLang="en-US" b="1" dirty="0">
                <a:solidFill>
                  <a:srgbClr val="002060"/>
                </a:solidFill>
                <a:cs typeface="Arial" panose="020B0604020202020204" pitchFamily="34" charset="0"/>
              </a:rPr>
              <a:t>or</a:t>
            </a:r>
            <a:r>
              <a:rPr lang="en-GB" altLang="en-US" dirty="0">
                <a:solidFill>
                  <a:srgbClr val="002060"/>
                </a:solidFill>
                <a:cs typeface="Arial" panose="020B0604020202020204" pitchFamily="34" charset="0"/>
              </a:rPr>
              <a:t> </a:t>
            </a:r>
          </a:p>
          <a:p>
            <a:pPr algn="ctr">
              <a:spcBef>
                <a:spcPct val="0"/>
              </a:spcBef>
              <a:buFontTx/>
              <a:buNone/>
            </a:pPr>
            <a:r>
              <a:rPr lang="en-GB" altLang="en-US" dirty="0">
                <a:solidFill>
                  <a:srgbClr val="FF0000"/>
                </a:solidFill>
                <a:cs typeface="Arial" panose="020B0604020202020204" pitchFamily="34" charset="0"/>
              </a:rPr>
              <a:t> attempts to drive </a:t>
            </a:r>
          </a:p>
          <a:p>
            <a:pPr algn="ctr">
              <a:spcBef>
                <a:spcPct val="0"/>
              </a:spcBef>
              <a:buFontTx/>
              <a:buNone/>
            </a:pPr>
            <a:r>
              <a:rPr lang="en-GB" altLang="en-US" b="1" dirty="0">
                <a:solidFill>
                  <a:srgbClr val="002060"/>
                </a:solidFill>
                <a:cs typeface="Arial" panose="020B0604020202020204" pitchFamily="34" charset="0"/>
              </a:rPr>
              <a:t>or </a:t>
            </a:r>
          </a:p>
          <a:p>
            <a:pPr algn="ctr">
              <a:spcBef>
                <a:spcPct val="0"/>
              </a:spcBef>
              <a:buFontTx/>
              <a:buNone/>
            </a:pPr>
            <a:r>
              <a:rPr lang="en-GB" altLang="en-US" dirty="0">
                <a:solidFill>
                  <a:srgbClr val="0070C0"/>
                </a:solidFill>
                <a:cs typeface="Arial" panose="020B0604020202020204" pitchFamily="34" charset="0"/>
              </a:rPr>
              <a:t> </a:t>
            </a:r>
            <a:r>
              <a:rPr lang="en-GB" altLang="en-US" dirty="0">
                <a:solidFill>
                  <a:srgbClr val="FF0000"/>
                </a:solidFill>
                <a:cs typeface="Arial" panose="020B0604020202020204" pitchFamily="34" charset="0"/>
              </a:rPr>
              <a:t>is in charge </a:t>
            </a:r>
            <a:r>
              <a:rPr lang="en-GB" altLang="en-US" dirty="0">
                <a:solidFill>
                  <a:srgbClr val="002060"/>
                </a:solidFill>
                <a:cs typeface="Arial" panose="020B0604020202020204" pitchFamily="34" charset="0"/>
              </a:rPr>
              <a:t>of a  </a:t>
            </a:r>
            <a:r>
              <a:rPr lang="en-GB" altLang="en-US" dirty="0">
                <a:solidFill>
                  <a:srgbClr val="FF0000"/>
                </a:solidFill>
                <a:cs typeface="Arial" panose="020B0604020202020204" pitchFamily="34" charset="0"/>
              </a:rPr>
              <a:t>motor vehicle </a:t>
            </a:r>
            <a:r>
              <a:rPr lang="en-GB" altLang="en-US" dirty="0">
                <a:solidFill>
                  <a:srgbClr val="002060"/>
                </a:solidFill>
                <a:cs typeface="Arial" panose="020B0604020202020204" pitchFamily="34" charset="0"/>
              </a:rPr>
              <a:t>on</a:t>
            </a:r>
            <a:r>
              <a:rPr lang="en-GB" altLang="en-US" b="1" dirty="0">
                <a:solidFill>
                  <a:srgbClr val="002060"/>
                </a:solidFill>
                <a:cs typeface="Arial" panose="020B0604020202020204" pitchFamily="34" charset="0"/>
              </a:rPr>
              <a:t> </a:t>
            </a:r>
          </a:p>
          <a:p>
            <a:pPr algn="ctr">
              <a:spcBef>
                <a:spcPct val="0"/>
              </a:spcBef>
              <a:buFontTx/>
              <a:buNone/>
            </a:pPr>
            <a:r>
              <a:rPr lang="en-GB" altLang="en-US" dirty="0">
                <a:solidFill>
                  <a:srgbClr val="002060"/>
                </a:solidFill>
                <a:cs typeface="Arial" panose="020B0604020202020204" pitchFamily="34" charset="0"/>
              </a:rPr>
              <a:t>a </a:t>
            </a:r>
            <a:r>
              <a:rPr lang="en-GB" altLang="en-US" dirty="0">
                <a:solidFill>
                  <a:srgbClr val="FF0000"/>
                </a:solidFill>
                <a:cs typeface="Arial" panose="020B0604020202020204" pitchFamily="34" charset="0"/>
              </a:rPr>
              <a:t>road </a:t>
            </a:r>
            <a:r>
              <a:rPr lang="en-GB" altLang="en-US" dirty="0">
                <a:solidFill>
                  <a:srgbClr val="002060"/>
                </a:solidFill>
                <a:cs typeface="Arial" panose="020B0604020202020204" pitchFamily="34" charset="0"/>
              </a:rPr>
              <a:t>or other </a:t>
            </a:r>
            <a:r>
              <a:rPr lang="en-GB" altLang="en-US" dirty="0">
                <a:solidFill>
                  <a:srgbClr val="FF0000"/>
                </a:solidFill>
                <a:cs typeface="Arial" panose="020B0604020202020204" pitchFamily="34" charset="0"/>
              </a:rPr>
              <a:t>public place</a:t>
            </a:r>
          </a:p>
          <a:p>
            <a:pPr algn="ctr">
              <a:spcBef>
                <a:spcPct val="0"/>
              </a:spcBef>
              <a:buFontTx/>
              <a:buNone/>
            </a:pPr>
            <a:r>
              <a:rPr lang="en-GB" altLang="en-US" dirty="0">
                <a:solidFill>
                  <a:srgbClr val="002060"/>
                </a:solidFill>
                <a:cs typeface="Arial" panose="020B0604020202020204" pitchFamily="34" charset="0"/>
              </a:rPr>
              <a:t>after consuming so much alcohol</a:t>
            </a:r>
          </a:p>
          <a:p>
            <a:pPr algn="ctr">
              <a:spcBef>
                <a:spcPct val="0"/>
              </a:spcBef>
              <a:buFontTx/>
              <a:buNone/>
            </a:pPr>
            <a:r>
              <a:rPr lang="en-GB" altLang="en-US" dirty="0">
                <a:solidFill>
                  <a:srgbClr val="002060"/>
                </a:solidFill>
                <a:cs typeface="Arial" panose="020B0604020202020204" pitchFamily="34" charset="0"/>
              </a:rPr>
              <a:t>that the proportion of it in their</a:t>
            </a:r>
          </a:p>
          <a:p>
            <a:pPr algn="ctr">
              <a:spcBef>
                <a:spcPct val="0"/>
              </a:spcBef>
              <a:buFontTx/>
              <a:buNone/>
            </a:pPr>
            <a:r>
              <a:rPr lang="en-GB" altLang="en-US" dirty="0">
                <a:solidFill>
                  <a:srgbClr val="002060"/>
                </a:solidFill>
                <a:cs typeface="Arial" panose="020B0604020202020204" pitchFamily="34" charset="0"/>
              </a:rPr>
              <a:t> breath, blood or urine exceeds the</a:t>
            </a:r>
          </a:p>
          <a:p>
            <a:pPr algn="ctr">
              <a:spcBef>
                <a:spcPct val="0"/>
              </a:spcBef>
              <a:buFontTx/>
              <a:buNone/>
            </a:pPr>
            <a:r>
              <a:rPr lang="en-GB" altLang="en-US" dirty="0">
                <a:solidFill>
                  <a:srgbClr val="002060"/>
                </a:solidFill>
                <a:cs typeface="Arial" panose="020B0604020202020204" pitchFamily="34" charset="0"/>
              </a:rPr>
              <a:t> prescribed limit commits an offence</a:t>
            </a:r>
          </a:p>
          <a:p>
            <a:pPr marL="0" indent="0">
              <a:buFont typeface="Arial" panose="020B0604020202020204" pitchFamily="34" charset="0"/>
              <a:buNone/>
            </a:pPr>
            <a:endParaRPr lang="en-GB" dirty="0"/>
          </a:p>
        </p:txBody>
      </p:sp>
      <p:sp>
        <p:nvSpPr>
          <p:cNvPr id="4" name="TextBox 3"/>
          <p:cNvSpPr txBox="1"/>
          <p:nvPr/>
        </p:nvSpPr>
        <p:spPr>
          <a:xfrm>
            <a:off x="0" y="31171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Being over the prescribed limit: Alcohol</a:t>
            </a:r>
          </a:p>
        </p:txBody>
      </p:sp>
      <p:sp>
        <p:nvSpPr>
          <p:cNvPr id="2" name="Rectangle 1"/>
          <p:cNvSpPr/>
          <p:nvPr/>
        </p:nvSpPr>
        <p:spPr>
          <a:xfrm>
            <a:off x="1610924" y="5720033"/>
            <a:ext cx="4109715" cy="461665"/>
          </a:xfrm>
          <a:prstGeom prst="rect">
            <a:avLst/>
          </a:prstGeom>
          <a:solidFill>
            <a:schemeClr val="accent1">
              <a:lumMod val="20000"/>
              <a:lumOff val="80000"/>
            </a:schemeClr>
          </a:solidFill>
        </p:spPr>
        <p:txBody>
          <a:bodyPr wrap="none">
            <a:spAutoFit/>
          </a:bodyPr>
          <a:lstStyle/>
          <a:p>
            <a:pPr algn="ctr">
              <a:spcBef>
                <a:spcPct val="0"/>
              </a:spcBef>
              <a:buFontTx/>
              <a:buNone/>
            </a:pPr>
            <a:r>
              <a:rPr lang="en-GB" altLang="en-US" sz="2400" b="1" dirty="0">
                <a:solidFill>
                  <a:srgbClr val="002060"/>
                </a:solidFill>
                <a:cs typeface="Arial" panose="020B0604020202020204" pitchFamily="34" charset="0"/>
              </a:rPr>
              <a:t>Section 5 Road Traffic Act 1988</a:t>
            </a:r>
          </a:p>
        </p:txBody>
      </p:sp>
      <p:pic>
        <p:nvPicPr>
          <p:cNvPr id="18434" name="Picture 2" descr="Driving the day after drinking - How long does alcohol stay in your system?  | Express.co.uk">
            <a:extLst>
              <a:ext uri="{FF2B5EF4-FFF2-40B4-BE49-F238E27FC236}">
                <a16:creationId xmlns:a16="http://schemas.microsoft.com/office/drawing/2014/main" id="{4853ABD0-6EDE-A640-80A0-5B380A32E9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2506" y="2330450"/>
            <a:ext cx="3708400" cy="219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8562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6">
                                            <p:txEl>
                                              <p:pRg st="7" end="7"/>
                                            </p:txEl>
                                          </p:spTgt>
                                        </p:tgtEl>
                                        <p:attrNameLst>
                                          <p:attrName>style.visibility</p:attrName>
                                        </p:attrNameLst>
                                      </p:cBhvr>
                                      <p:to>
                                        <p:strVal val="visible"/>
                                      </p:to>
                                    </p:set>
                                    <p:animEffect transition="in" filter="fade">
                                      <p:cBhvr>
                                        <p:cTn id="40" dur="500"/>
                                        <p:tgtEl>
                                          <p:spTgt spid="6">
                                            <p:txEl>
                                              <p:pRg st="7" end="7"/>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Effect transition="in" filter="fade">
                                      <p:cBhvr>
                                        <p:cTn id="43" dur="500"/>
                                        <p:tgtEl>
                                          <p:spTgt spid="6">
                                            <p:txEl>
                                              <p:pRg st="8" end="8"/>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6">
                                            <p:txEl>
                                              <p:pRg st="9" end="9"/>
                                            </p:txEl>
                                          </p:spTgt>
                                        </p:tgtEl>
                                        <p:attrNameLst>
                                          <p:attrName>style.visibility</p:attrName>
                                        </p:attrNameLst>
                                      </p:cBhvr>
                                      <p:to>
                                        <p:strVal val="visible"/>
                                      </p:to>
                                    </p:set>
                                    <p:animEffect transition="in" filter="fade">
                                      <p:cBhvr>
                                        <p:cTn id="46" dur="500"/>
                                        <p:tgtEl>
                                          <p:spTgt spid="6">
                                            <p:txEl>
                                              <p:pRg st="9" end="9"/>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
                                        </p:tgtEl>
                                        <p:attrNameLst>
                                          <p:attrName>style.visibility</p:attrName>
                                        </p:attrNameLst>
                                      </p:cBhvr>
                                      <p:to>
                                        <p:strVal val="visible"/>
                                      </p:to>
                                    </p:set>
                                    <p:animEffect transition="in" filter="fade">
                                      <p:cBhvr>
                                        <p:cTn id="5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Client\G$\CKP Images\Traffic\Breath limit.pn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4857338" y="4167402"/>
            <a:ext cx="1666011" cy="2506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Client\G$\CKP Images\Traffic\Blood Limit.pn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7120874" y="4167402"/>
            <a:ext cx="1666011" cy="2530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5" descr="\\Client\G$\CKP Images\Traffic\Urine limit.png"/>
          <p:cNvPicPr>
            <a:picLocks noChangeAspect="1" noChangeArrowheads="1"/>
          </p:cNvPicPr>
          <p:nvPr>
            <p:custDataLst>
              <p:tags r:id="rId3"/>
            </p:custDataLst>
          </p:nvPr>
        </p:nvPicPr>
        <p:blipFill>
          <a:blip r:embed="rId8">
            <a:extLst>
              <a:ext uri="{28A0092B-C50C-407E-A947-70E740481C1C}">
                <a14:useLocalDpi xmlns:a14="http://schemas.microsoft.com/office/drawing/2010/main" val="0"/>
              </a:ext>
            </a:extLst>
          </a:blip>
          <a:srcRect/>
          <a:stretch>
            <a:fillRect/>
          </a:stretch>
        </p:blipFill>
        <p:spPr bwMode="auto">
          <a:xfrm>
            <a:off x="9473045" y="4167402"/>
            <a:ext cx="1666010" cy="258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0" y="27914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Prescribed Limit: Alcohol</a:t>
            </a:r>
          </a:p>
        </p:txBody>
      </p:sp>
      <p:sp>
        <p:nvSpPr>
          <p:cNvPr id="8" name="TextBox 7">
            <a:extLst>
              <a:ext uri="{FF2B5EF4-FFF2-40B4-BE49-F238E27FC236}">
                <a16:creationId xmlns:a16="http://schemas.microsoft.com/office/drawing/2014/main" id="{DDD17152-0981-E842-B155-E011C4DF9F64}"/>
              </a:ext>
            </a:extLst>
          </p:cNvPr>
          <p:cNvSpPr txBox="1"/>
          <p:nvPr/>
        </p:nvSpPr>
        <p:spPr>
          <a:xfrm>
            <a:off x="241633" y="1743416"/>
            <a:ext cx="10897422" cy="1938992"/>
          </a:xfrm>
          <a:prstGeom prst="rect">
            <a:avLst/>
          </a:prstGeom>
          <a:noFill/>
        </p:spPr>
        <p:txBody>
          <a:bodyPr wrap="square">
            <a:spAutoFit/>
          </a:bodyPr>
          <a:lstStyle/>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Breath</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35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microgrammes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breath</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Blood</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80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blood</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Urine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107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urine</a:t>
            </a:r>
          </a:p>
        </p:txBody>
      </p:sp>
    </p:spTree>
    <p:extLst>
      <p:ext uri="{BB962C8B-B14F-4D97-AF65-F5344CB8AC3E}">
        <p14:creationId xmlns:p14="http://schemas.microsoft.com/office/powerpoint/2010/main" val="2909976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0" y="1305460"/>
            <a:ext cx="8467106" cy="32470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Where a person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drives</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attempts to drive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is in charge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of a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motor vehicle</a:t>
            </a:r>
            <a:r>
              <a:rPr kumimoji="0" lang="en-GB" altLang="en-US" sz="2800" b="0" i="0" u="none" strike="noStrike" kern="1200" cap="none" spc="0" normalizeH="0" noProof="0" dirty="0">
                <a:ln>
                  <a:noFill/>
                </a:ln>
                <a:solidFill>
                  <a:srgbClr val="FF0000"/>
                </a:solidFill>
                <a:effectLst/>
                <a:uLnTx/>
                <a:uFillTx/>
                <a:latin typeface="Calibri" panose="020F0502020204030204"/>
                <a:ea typeface="+mn-ea"/>
                <a:cs typeface="Arial" panose="020B0604020202020204" pitchFamily="34" charset="0"/>
              </a:rPr>
              <a:t> </a:t>
            </a:r>
            <a:r>
              <a:rPr kumimoji="0" lang="en-GB" altLang="en-US" sz="280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on</a:t>
            </a:r>
            <a:r>
              <a:rPr kumimoji="0" lang="en-GB" altLang="en-US" sz="280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road</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other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public place</a:t>
            </a:r>
            <a:endParaRPr kumimoji="0" lang="en-GB" altLang="en-US" sz="2800" b="0" i="0" u="none" strike="noStrike" kern="1200" cap="none" spc="0" normalizeH="0" baseline="0" noProof="0" dirty="0">
              <a:ln>
                <a:noFill/>
              </a:ln>
              <a:solidFill>
                <a:srgbClr val="FFFF00"/>
              </a:solidFill>
              <a:effectLst/>
              <a:uLnTx/>
              <a:uFillTx/>
              <a:latin typeface="Calibri" panose="020F0502020204030204"/>
              <a:ea typeface="+mn-ea"/>
              <a:cs typeface="Arial" panose="020B0604020202020204" pitchFamily="34" charset="0"/>
            </a:endParaRP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and there is in that person’s body a specified controlled drug,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they</a:t>
            </a: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 are guilty of an offence if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the proportion of the drug in their blood or urine exceeds the specified limit for that drug</a:t>
            </a:r>
            <a:endPar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endParaRPr>
          </a:p>
        </p:txBody>
      </p:sp>
      <p:sp>
        <p:nvSpPr>
          <p:cNvPr id="4" name="TextBox 3"/>
          <p:cNvSpPr txBox="1"/>
          <p:nvPr/>
        </p:nvSpPr>
        <p:spPr>
          <a:xfrm>
            <a:off x="0" y="244145"/>
            <a:ext cx="8280920"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Being over the prescribed limit: Drugs</a:t>
            </a:r>
          </a:p>
        </p:txBody>
      </p:sp>
      <p:sp>
        <p:nvSpPr>
          <p:cNvPr id="2" name="Rectangle 1"/>
          <p:cNvSpPr/>
          <p:nvPr/>
        </p:nvSpPr>
        <p:spPr>
          <a:xfrm>
            <a:off x="1008804" y="5814591"/>
            <a:ext cx="6096000" cy="424732"/>
          </a:xfrm>
          <a:prstGeom prst="rect">
            <a:avLst/>
          </a:prstGeom>
          <a:solidFill>
            <a:schemeClr val="accent6">
              <a:lumMod val="60000"/>
              <a:lumOff val="40000"/>
            </a:schemeClr>
          </a:solidFill>
        </p:spPr>
        <p:txBody>
          <a:bodyPr>
            <a:spAutoFit/>
          </a:bodyPr>
          <a:lstStyle/>
          <a:p>
            <a:pPr marL="228600" lvl="0" indent="-228600" algn="ctr">
              <a:lnSpc>
                <a:spcPct val="90000"/>
              </a:lnSpc>
              <a:spcBef>
                <a:spcPct val="0"/>
              </a:spcBef>
              <a:defRPr/>
            </a:pPr>
            <a:r>
              <a:rPr lang="en-GB" altLang="en-US" sz="2400" b="1" dirty="0">
                <a:solidFill>
                  <a:srgbClr val="002060"/>
                </a:solidFill>
                <a:cs typeface="Arial" panose="020B0604020202020204" pitchFamily="34" charset="0"/>
              </a:rPr>
              <a:t>Section 5A Road Traffic Act 1988</a:t>
            </a:r>
          </a:p>
        </p:txBody>
      </p:sp>
      <p:pic>
        <p:nvPicPr>
          <p:cNvPr id="20482" name="Picture 2" descr="Drug-driving laws: what you need to know | RAC Drive">
            <a:extLst>
              <a:ext uri="{FF2B5EF4-FFF2-40B4-BE49-F238E27FC236}">
                <a16:creationId xmlns:a16="http://schemas.microsoft.com/office/drawing/2014/main" id="{C2E6C932-4370-084D-AE52-CC4B2BBF5D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3579" y="149760"/>
            <a:ext cx="35179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463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rc_mi" descr="http://upload.wikimedia.org/wikipedia/commons/3/37/Ketamine.JPG">
            <a:hlinkClick r:id="rId3"/>
          </p:cNvPr>
          <p:cNvPicPr>
            <a:picLocks/>
          </p:cNvPicPr>
          <p:nvPr/>
        </p:nvPicPr>
        <p:blipFill>
          <a:blip r:embed="rId4" cstate="print">
            <a:extLst>
              <a:ext uri="{28A0092B-C50C-407E-A947-70E740481C1C}">
                <a14:useLocalDpi xmlns:a14="http://schemas.microsoft.com/office/drawing/2010/main" val="0"/>
              </a:ext>
            </a:extLst>
          </a:blip>
          <a:srcRect/>
          <a:stretch>
            <a:fillRect/>
          </a:stretch>
        </p:blipFill>
        <p:spPr>
          <a:xfrm>
            <a:off x="1562848" y="1309688"/>
            <a:ext cx="2329256" cy="1961167"/>
          </a:xfrm>
          <a:prstGeom prst="rect">
            <a:avLst/>
          </a:prstGeom>
        </p:spPr>
      </p:pic>
      <p:pic>
        <p:nvPicPr>
          <p:cNvPr id="11" name="Picture 2054" descr="C:\FrontPage Webs\1\mjleaf.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2848" y="3979641"/>
            <a:ext cx="2340462" cy="1765780"/>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4148193" y="1997882"/>
            <a:ext cx="1585862" cy="584775"/>
          </a:xfrm>
          <a:prstGeom prst="rect">
            <a:avLst/>
          </a:prstGeom>
          <a:noFill/>
        </p:spPr>
        <p:txBody>
          <a:bodyPr wrap="square" rtlCol="0">
            <a:spAutoFit/>
          </a:bodyPr>
          <a:lstStyle/>
          <a:p>
            <a:pPr algn="ctr"/>
            <a:r>
              <a:rPr lang="en-GB" sz="3200" b="1" dirty="0">
                <a:solidFill>
                  <a:srgbClr val="002060"/>
                </a:solidFill>
              </a:rPr>
              <a:t>Cocaine</a:t>
            </a:r>
          </a:p>
        </p:txBody>
      </p:sp>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84593" y="1309685"/>
            <a:ext cx="1944215" cy="1961167"/>
          </a:xfrm>
          <a:prstGeom prst="rect">
            <a:avLst/>
          </a:prstGeom>
        </p:spPr>
      </p:pic>
      <p:sp>
        <p:nvSpPr>
          <p:cNvPr id="14" name="TextBox 13"/>
          <p:cNvSpPr txBox="1"/>
          <p:nvPr/>
        </p:nvSpPr>
        <p:spPr>
          <a:xfrm>
            <a:off x="4148193" y="3806857"/>
            <a:ext cx="3891517" cy="1858970"/>
          </a:xfrm>
          <a:prstGeom prst="rect">
            <a:avLst/>
          </a:prstGeom>
          <a:noFill/>
        </p:spPr>
        <p:txBody>
          <a:bodyPr wrap="square" rtlCol="0">
            <a:spAutoFit/>
          </a:bodyPr>
          <a:lstStyle/>
          <a:p>
            <a:pPr eaLnBrk="1" hangingPunct="1">
              <a:lnSpc>
                <a:spcPct val="90000"/>
              </a:lnSpc>
              <a:spcBef>
                <a:spcPct val="50000"/>
              </a:spcBef>
              <a:buFontTx/>
              <a:buNone/>
            </a:pPr>
            <a:r>
              <a:rPr lang="en-US" altLang="en-US" sz="2800" b="1" dirty="0">
                <a:solidFill>
                  <a:srgbClr val="002060"/>
                </a:solidFill>
              </a:rPr>
              <a:t>Delta-9 Tetrahydrocannabinol (THC)</a:t>
            </a:r>
          </a:p>
          <a:p>
            <a:pPr eaLnBrk="1" hangingPunct="1">
              <a:lnSpc>
                <a:spcPct val="90000"/>
              </a:lnSpc>
              <a:spcBef>
                <a:spcPct val="50000"/>
              </a:spcBef>
              <a:buFontTx/>
              <a:buNone/>
            </a:pPr>
            <a:r>
              <a:rPr lang="en-US" altLang="en-US" sz="2800" b="1" dirty="0">
                <a:solidFill>
                  <a:srgbClr val="002060"/>
                </a:solidFill>
              </a:rPr>
              <a:t>‘Cannabis’</a:t>
            </a:r>
          </a:p>
        </p:txBody>
      </p:sp>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84593" y="3870445"/>
            <a:ext cx="1944216" cy="1825265"/>
          </a:xfrm>
          <a:prstGeom prst="rect">
            <a:avLst/>
          </a:prstGeom>
        </p:spPr>
      </p:pic>
      <p:sp>
        <p:nvSpPr>
          <p:cNvPr id="9" name="TextBox 8"/>
          <p:cNvSpPr txBox="1"/>
          <p:nvPr/>
        </p:nvSpPr>
        <p:spPr>
          <a:xfrm>
            <a:off x="7733" y="188907"/>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Prescribed Limit: Drugs</a:t>
            </a:r>
          </a:p>
        </p:txBody>
      </p:sp>
    </p:spTree>
    <p:extLst>
      <p:ext uri="{BB962C8B-B14F-4D97-AF65-F5344CB8AC3E}">
        <p14:creationId xmlns:p14="http://schemas.microsoft.com/office/powerpoint/2010/main" val="841551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0" y="279146"/>
            <a:ext cx="8280920" cy="584775"/>
          </a:xfrm>
          <a:prstGeom prst="rect">
            <a:avLst/>
          </a:prstGeom>
          <a:solidFill>
            <a:srgbClr val="7030A0"/>
          </a:solidFill>
        </p:spPr>
        <p:txBody>
          <a:bodyPr wrap="square" rtlCol="0">
            <a:spAutoFit/>
          </a:bodyPr>
          <a:lstStyle/>
          <a:p>
            <a:r>
              <a:rPr lang="en-GB" sz="3200" b="1" dirty="0">
                <a:solidFill>
                  <a:schemeClr val="bg1"/>
                </a:solidFill>
              </a:rPr>
              <a:t>Power to Require Preliminary Tests</a:t>
            </a:r>
          </a:p>
        </p:txBody>
      </p:sp>
      <p:sp>
        <p:nvSpPr>
          <p:cNvPr id="8" name="Rectangle 7"/>
          <p:cNvSpPr/>
          <p:nvPr/>
        </p:nvSpPr>
        <p:spPr>
          <a:xfrm>
            <a:off x="0" y="5402376"/>
            <a:ext cx="4781244" cy="523220"/>
          </a:xfrm>
          <a:prstGeom prst="rect">
            <a:avLst/>
          </a:prstGeom>
          <a:solidFill>
            <a:srgbClr val="7030A0"/>
          </a:solidFill>
        </p:spPr>
        <p:txBody>
          <a:bodyPr wrap="none">
            <a:spAutoFit/>
          </a:bodyPr>
          <a:lstStyle/>
          <a:p>
            <a:pPr algn="ctr">
              <a:spcBef>
                <a:spcPct val="0"/>
              </a:spcBef>
            </a:pPr>
            <a:r>
              <a:rPr lang="en-GB" altLang="en-US" sz="2800" b="1" dirty="0">
                <a:solidFill>
                  <a:schemeClr val="bg1"/>
                </a:solidFill>
                <a:cs typeface="Arial" panose="020B0604020202020204" pitchFamily="34" charset="0"/>
              </a:rPr>
              <a:t>Section 6 Road Traffic Act 1988</a:t>
            </a:r>
          </a:p>
        </p:txBody>
      </p:sp>
      <p:sp>
        <p:nvSpPr>
          <p:cNvPr id="6" name="TextBox 5">
            <a:extLst>
              <a:ext uri="{FF2B5EF4-FFF2-40B4-BE49-F238E27FC236}">
                <a16:creationId xmlns:a16="http://schemas.microsoft.com/office/drawing/2014/main" id="{0226FDF5-8EB4-414D-A018-BBE5D1133EF4}"/>
              </a:ext>
            </a:extLst>
          </p:cNvPr>
          <p:cNvSpPr txBox="1"/>
          <p:nvPr/>
        </p:nvSpPr>
        <p:spPr>
          <a:xfrm>
            <a:off x="5011387" y="1397675"/>
            <a:ext cx="6477575" cy="2031325"/>
          </a:xfrm>
          <a:prstGeom prst="rect">
            <a:avLst/>
          </a:prstGeom>
          <a:noFill/>
        </p:spPr>
        <p:txBody>
          <a:bodyPr wrap="square">
            <a:spAutoFit/>
          </a:bodyPr>
          <a:lstStyle/>
          <a:p>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Breath specimens at the road side give a preliminary reading and are not evidential to the case. </a:t>
            </a:r>
          </a:p>
          <a:p>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Breath samples for evidence are analysed by approved devices at designated police stations and operated by specially trained staff.</a:t>
            </a:r>
          </a:p>
        </p:txBody>
      </p:sp>
      <p:pic>
        <p:nvPicPr>
          <p:cNvPr id="21506" name="Picture 2" descr="Blood Sample if Breath Test between 40 &amp; 50 mcg - Drinkdriving.org">
            <a:extLst>
              <a:ext uri="{FF2B5EF4-FFF2-40B4-BE49-F238E27FC236}">
                <a16:creationId xmlns:a16="http://schemas.microsoft.com/office/drawing/2014/main" id="{6996DBB7-95B8-9545-9736-D03439E019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038" y="1771034"/>
            <a:ext cx="3479800" cy="23368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Police Breathalyser Procedure: Evidential Alcohol Breath Testing">
            <a:extLst>
              <a:ext uri="{FF2B5EF4-FFF2-40B4-BE49-F238E27FC236}">
                <a16:creationId xmlns:a16="http://schemas.microsoft.com/office/drawing/2014/main" id="{F5D2935B-7CFD-114B-9E2C-35194BFCD3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91449" y="3721354"/>
            <a:ext cx="406302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3" name="Rectangle 2"/>
          <p:cNvSpPr/>
          <p:nvPr/>
        </p:nvSpPr>
        <p:spPr>
          <a:xfrm>
            <a:off x="295799" y="210617"/>
            <a:ext cx="11364079" cy="523220"/>
          </a:xfrm>
          <a:prstGeom prst="rect">
            <a:avLst/>
          </a:prstGeom>
          <a:solidFill>
            <a:srgbClr val="7030A0"/>
          </a:solidFill>
        </p:spPr>
        <p:txBody>
          <a:bodyPr wrap="square">
            <a:spAutoFit/>
          </a:bodyPr>
          <a:lstStyle/>
          <a:p>
            <a:r>
              <a:rPr lang="en-GB" sz="2700" b="1" dirty="0">
                <a:solidFill>
                  <a:schemeClr val="bg1"/>
                </a:solidFill>
              </a:rPr>
              <a:t>Require a test in 4 circumstances - Section 6 (2),(3),(4),(5) Road Traffic Act 1988</a:t>
            </a:r>
            <a:endParaRPr lang="en-GB" sz="2700" dirty="0">
              <a:solidFill>
                <a:schemeClr val="bg1"/>
              </a:solidFill>
            </a:endParaRPr>
          </a:p>
        </p:txBody>
      </p:sp>
      <p:sp>
        <p:nvSpPr>
          <p:cNvPr id="9" name="Content Placeholder 2"/>
          <p:cNvSpPr txBox="1">
            <a:spLocks/>
          </p:cNvSpPr>
          <p:nvPr/>
        </p:nvSpPr>
        <p:spPr>
          <a:xfrm>
            <a:off x="201881" y="1487617"/>
            <a:ext cx="5077693" cy="458265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b="1" dirty="0"/>
              <a:t>6(2)  </a:t>
            </a:r>
            <a:r>
              <a:rPr lang="en-GB" sz="2200" b="1" dirty="0">
                <a:solidFill>
                  <a:srgbClr val="FF0000"/>
                </a:solidFill>
              </a:rPr>
              <a:t>Driving</a:t>
            </a:r>
            <a:r>
              <a:rPr lang="en-GB" sz="2200" b="1" dirty="0">
                <a:solidFill>
                  <a:srgbClr val="0033CC"/>
                </a:solidFill>
              </a:rPr>
              <a:t> </a:t>
            </a:r>
            <a:r>
              <a:rPr lang="en-GB" sz="2200" b="1" dirty="0"/>
              <a:t>with alcohol/drug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6(3)  </a:t>
            </a:r>
            <a:r>
              <a:rPr lang="en-GB" sz="2200" b="1" dirty="0">
                <a:solidFill>
                  <a:srgbClr val="FF0000"/>
                </a:solidFill>
              </a:rPr>
              <a:t>Has been </a:t>
            </a:r>
            <a:r>
              <a:rPr lang="en-GB" sz="2200" b="1" dirty="0"/>
              <a:t>driving with alcohol /drug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6(4)  Is or has been driving and committed a moving</a:t>
            </a:r>
            <a:r>
              <a:rPr lang="en-GB" sz="2200" b="1" dirty="0">
                <a:solidFill>
                  <a:srgbClr val="0033CC"/>
                </a:solidFill>
              </a:rPr>
              <a:t> </a:t>
            </a:r>
            <a:r>
              <a:rPr lang="en-GB" sz="2200" b="1" dirty="0">
                <a:solidFill>
                  <a:srgbClr val="FF0000"/>
                </a:solidFill>
              </a:rPr>
              <a:t>traffic offence </a:t>
            </a:r>
          </a:p>
          <a:p>
            <a:pPr marL="0" indent="0">
              <a:buFont typeface="Arial" panose="020B0604020202020204" pitchFamily="34" charset="0"/>
              <a:buNone/>
            </a:pPr>
            <a:endParaRPr lang="en-GB" sz="2200" b="1" dirty="0">
              <a:solidFill>
                <a:srgbClr val="FF0000"/>
              </a:solidFill>
            </a:endParaRPr>
          </a:p>
          <a:p>
            <a:pPr marL="0" indent="0">
              <a:buFont typeface="Arial" panose="020B0604020202020204" pitchFamily="34" charset="0"/>
              <a:buNone/>
            </a:pPr>
            <a:r>
              <a:rPr lang="en-GB" sz="2200" b="1" dirty="0"/>
              <a:t>6(5)  Driving at the time an </a:t>
            </a:r>
            <a:r>
              <a:rPr lang="en-GB" sz="2200" b="1" dirty="0">
                <a:solidFill>
                  <a:srgbClr val="FF3300"/>
                </a:solidFill>
              </a:rPr>
              <a:t>accident</a:t>
            </a:r>
            <a:r>
              <a:rPr lang="en-GB" sz="2200" b="1" dirty="0">
                <a:solidFill>
                  <a:srgbClr val="0033CC"/>
                </a:solidFill>
              </a:rPr>
              <a:t> </a:t>
            </a:r>
            <a:r>
              <a:rPr lang="en-GB" sz="2200" b="1" dirty="0"/>
              <a:t>occurred</a:t>
            </a:r>
          </a:p>
        </p:txBody>
      </p:sp>
      <p:sp>
        <p:nvSpPr>
          <p:cNvPr id="10" name="TextBox 9"/>
          <p:cNvSpPr txBox="1"/>
          <p:nvPr/>
        </p:nvSpPr>
        <p:spPr>
          <a:xfrm>
            <a:off x="5743612" y="1006955"/>
            <a:ext cx="729712" cy="5078313"/>
          </a:xfrm>
          <a:prstGeom prst="rect">
            <a:avLst/>
          </a:prstGeom>
          <a:noFill/>
        </p:spPr>
        <p:txBody>
          <a:bodyPr wrap="square" rtlCol="0">
            <a:spAutoFit/>
          </a:bodyPr>
          <a:lstStyle/>
          <a:p>
            <a:r>
              <a:rPr lang="en-GB" b="1" dirty="0">
                <a:solidFill>
                  <a:srgbClr val="FF0000"/>
                </a:solidFill>
              </a:rPr>
              <a:t>R</a:t>
            </a:r>
          </a:p>
          <a:p>
            <a:r>
              <a:rPr lang="en-GB" b="1" dirty="0">
                <a:solidFill>
                  <a:srgbClr val="FF0000"/>
                </a:solidFill>
              </a:rPr>
              <a:t>E</a:t>
            </a:r>
          </a:p>
          <a:p>
            <a:r>
              <a:rPr lang="en-GB" b="1" dirty="0">
                <a:solidFill>
                  <a:srgbClr val="FF0000"/>
                </a:solidFill>
              </a:rPr>
              <a:t>A</a:t>
            </a:r>
          </a:p>
          <a:p>
            <a:r>
              <a:rPr lang="en-GB" b="1" dirty="0">
                <a:solidFill>
                  <a:srgbClr val="FF0000"/>
                </a:solidFill>
              </a:rPr>
              <a:t>S</a:t>
            </a:r>
          </a:p>
          <a:p>
            <a:r>
              <a:rPr lang="en-GB" b="1" dirty="0">
                <a:solidFill>
                  <a:srgbClr val="FF0000"/>
                </a:solidFill>
              </a:rPr>
              <a:t>O</a:t>
            </a:r>
          </a:p>
          <a:p>
            <a:r>
              <a:rPr lang="en-GB" b="1" dirty="0">
                <a:solidFill>
                  <a:srgbClr val="FF0000"/>
                </a:solidFill>
              </a:rPr>
              <a:t>N</a:t>
            </a:r>
          </a:p>
          <a:p>
            <a:r>
              <a:rPr lang="en-GB" b="1" dirty="0">
                <a:solidFill>
                  <a:srgbClr val="FF0000"/>
                </a:solidFill>
              </a:rPr>
              <a:t>A</a:t>
            </a:r>
          </a:p>
          <a:p>
            <a:r>
              <a:rPr lang="en-GB" b="1" dirty="0">
                <a:solidFill>
                  <a:srgbClr val="FF0000"/>
                </a:solidFill>
              </a:rPr>
              <a:t>B</a:t>
            </a:r>
          </a:p>
          <a:p>
            <a:r>
              <a:rPr lang="en-GB" b="1" dirty="0">
                <a:solidFill>
                  <a:srgbClr val="FF0000"/>
                </a:solidFill>
              </a:rPr>
              <a:t>L</a:t>
            </a:r>
          </a:p>
          <a:p>
            <a:r>
              <a:rPr lang="en-GB" b="1" dirty="0">
                <a:solidFill>
                  <a:srgbClr val="FF0000"/>
                </a:solidFill>
              </a:rPr>
              <a:t>E</a:t>
            </a:r>
          </a:p>
          <a:p>
            <a:endParaRPr lang="en-GB" b="1" dirty="0">
              <a:solidFill>
                <a:srgbClr val="FF0000"/>
              </a:solidFill>
            </a:endParaRPr>
          </a:p>
          <a:p>
            <a:r>
              <a:rPr lang="en-GB" b="1" dirty="0">
                <a:solidFill>
                  <a:srgbClr val="FF0000"/>
                </a:solidFill>
              </a:rPr>
              <a:t>G</a:t>
            </a:r>
          </a:p>
          <a:p>
            <a:r>
              <a:rPr lang="en-GB" b="1" dirty="0">
                <a:solidFill>
                  <a:srgbClr val="FF0000"/>
                </a:solidFill>
              </a:rPr>
              <a:t>R</a:t>
            </a:r>
          </a:p>
          <a:p>
            <a:r>
              <a:rPr lang="en-GB" b="1" dirty="0">
                <a:solidFill>
                  <a:srgbClr val="FF0000"/>
                </a:solidFill>
              </a:rPr>
              <a:t>O</a:t>
            </a:r>
          </a:p>
          <a:p>
            <a:r>
              <a:rPr lang="en-GB" b="1" dirty="0">
                <a:solidFill>
                  <a:srgbClr val="FF0000"/>
                </a:solidFill>
              </a:rPr>
              <a:t>U</a:t>
            </a:r>
          </a:p>
          <a:p>
            <a:r>
              <a:rPr lang="en-GB" b="1" dirty="0">
                <a:solidFill>
                  <a:srgbClr val="FF0000"/>
                </a:solidFill>
              </a:rPr>
              <a:t>N</a:t>
            </a:r>
          </a:p>
          <a:p>
            <a:r>
              <a:rPr lang="en-GB" b="1" dirty="0">
                <a:solidFill>
                  <a:srgbClr val="FF0000"/>
                </a:solidFill>
              </a:rPr>
              <a:t>D</a:t>
            </a:r>
          </a:p>
          <a:p>
            <a:r>
              <a:rPr lang="en-GB" b="1" dirty="0">
                <a:solidFill>
                  <a:srgbClr val="FF0000"/>
                </a:solidFill>
              </a:rPr>
              <a:t>S</a:t>
            </a:r>
          </a:p>
        </p:txBody>
      </p:sp>
      <p:pic>
        <p:nvPicPr>
          <p:cNvPr id="11" name="Picture 2" descr="\\Client\R$\SWPKDIVLDSEPF\Shared\Pre-join\Images\decision.jpg"/>
          <p:cNvPicPr>
            <a:picLocks noChangeAspect="1" noChangeArrowheads="1"/>
          </p:cNvPicPr>
          <p:nvPr>
            <p:custDataLst>
              <p:tags r:id="rId1"/>
            </p:custDataLst>
          </p:nvPr>
        </p:nvPicPr>
        <p:blipFill>
          <a:blip r:embed="rId4" cstate="print">
            <a:extLst>
              <a:ext uri="{28A0092B-C50C-407E-A947-70E740481C1C}">
                <a14:useLocalDpi xmlns:a14="http://schemas.microsoft.com/office/drawing/2010/main" val="0"/>
              </a:ext>
            </a:extLst>
          </a:blip>
          <a:srcRect/>
          <a:stretch>
            <a:fillRect/>
          </a:stretch>
        </p:blipFill>
        <p:spPr bwMode="auto">
          <a:xfrm>
            <a:off x="7716037" y="2226889"/>
            <a:ext cx="2376263" cy="22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p:cNvSpPr txBox="1"/>
          <p:nvPr/>
        </p:nvSpPr>
        <p:spPr>
          <a:xfrm>
            <a:off x="7278816" y="1006955"/>
            <a:ext cx="3250704" cy="4678204"/>
          </a:xfrm>
          <a:prstGeom prst="rect">
            <a:avLst/>
          </a:prstGeom>
          <a:noFill/>
        </p:spPr>
        <p:txBody>
          <a:bodyPr wrap="square" rtlCol="0">
            <a:spAutoFit/>
          </a:bodyPr>
          <a:lstStyle/>
          <a:p>
            <a:pPr algn="ctr"/>
            <a:endParaRPr lang="en-GB" dirty="0">
              <a:solidFill>
                <a:schemeClr val="tx1"/>
              </a:solidFill>
            </a:endParaRPr>
          </a:p>
          <a:p>
            <a:pPr algn="ctr"/>
            <a:r>
              <a:rPr lang="en-GB" sz="2400" dirty="0">
                <a:solidFill>
                  <a:srgbClr val="0033CC"/>
                </a:solidFill>
              </a:rPr>
              <a:t>SUSPECT</a:t>
            </a:r>
          </a:p>
          <a:p>
            <a:pPr algn="ctr"/>
            <a:r>
              <a:rPr lang="en-GB" sz="2400" dirty="0">
                <a:solidFill>
                  <a:srgbClr val="0033CC"/>
                </a:solidFill>
              </a:rPr>
              <a:t>(Uniform)</a:t>
            </a: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r>
              <a:rPr lang="en-GB" sz="2400" dirty="0">
                <a:solidFill>
                  <a:srgbClr val="0033CC"/>
                </a:solidFill>
              </a:rPr>
              <a:t>BELIEVE</a:t>
            </a:r>
          </a:p>
          <a:p>
            <a:pPr algn="ctr"/>
            <a:r>
              <a:rPr lang="en-GB" sz="2400" dirty="0">
                <a:solidFill>
                  <a:srgbClr val="0033CC"/>
                </a:solidFill>
              </a:rPr>
              <a:t>(Non uniform)</a:t>
            </a:r>
          </a:p>
        </p:txBody>
      </p:sp>
      <p:sp>
        <p:nvSpPr>
          <p:cNvPr id="13" name="Right Brace 12"/>
          <p:cNvSpPr/>
          <p:nvPr/>
        </p:nvSpPr>
        <p:spPr>
          <a:xfrm>
            <a:off x="5279574" y="1022659"/>
            <a:ext cx="216024" cy="324036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4000" dirty="0"/>
          </a:p>
        </p:txBody>
      </p:sp>
    </p:spTree>
    <p:extLst>
      <p:ext uri="{BB962C8B-B14F-4D97-AF65-F5344CB8AC3E}">
        <p14:creationId xmlns:p14="http://schemas.microsoft.com/office/powerpoint/2010/main" val="3099577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2">
                                            <p:txEl>
                                              <p:pRg st="1" end="1"/>
                                            </p:txEl>
                                          </p:spTgt>
                                        </p:tgtEl>
                                        <p:attrNameLst>
                                          <p:attrName>style.visibility</p:attrName>
                                        </p:attrNameLst>
                                      </p:cBhvr>
                                      <p:to>
                                        <p:strVal val="visible"/>
                                      </p:to>
                                    </p:set>
                                    <p:animEffect transition="in" filter="fade">
                                      <p:cBhvr>
                                        <p:cTn id="38" dur="500"/>
                                        <p:tgtEl>
                                          <p:spTgt spid="12">
                                            <p:txEl>
                                              <p:pRg st="1" end="1"/>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12">
                                            <p:txEl>
                                              <p:pRg st="2" end="2"/>
                                            </p:txEl>
                                          </p:spTgt>
                                        </p:tgtEl>
                                        <p:attrNameLst>
                                          <p:attrName>style.visibility</p:attrName>
                                        </p:attrNameLst>
                                      </p:cBhvr>
                                      <p:to>
                                        <p:strVal val="visible"/>
                                      </p:to>
                                    </p:set>
                                    <p:animEffect transition="in" filter="fade">
                                      <p:cBhvr>
                                        <p:cTn id="41" dur="500"/>
                                        <p:tgtEl>
                                          <p:spTgt spid="12">
                                            <p:txEl>
                                              <p:pRg st="2" end="2"/>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2">
                                            <p:txEl>
                                              <p:pRg st="10" end="10"/>
                                            </p:txEl>
                                          </p:spTgt>
                                        </p:tgtEl>
                                        <p:attrNameLst>
                                          <p:attrName>style.visibility</p:attrName>
                                        </p:attrNameLst>
                                      </p:cBhvr>
                                      <p:to>
                                        <p:strVal val="visible"/>
                                      </p:to>
                                    </p:set>
                                    <p:animEffect transition="in" filter="fade">
                                      <p:cBhvr>
                                        <p:cTn id="46" dur="500"/>
                                        <p:tgtEl>
                                          <p:spTgt spid="12">
                                            <p:txEl>
                                              <p:pRg st="10" end="10"/>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12">
                                            <p:txEl>
                                              <p:pRg st="11" end="11"/>
                                            </p:txEl>
                                          </p:spTgt>
                                        </p:tgtEl>
                                        <p:attrNameLst>
                                          <p:attrName>style.visibility</p:attrName>
                                        </p:attrNameLst>
                                      </p:cBhvr>
                                      <p:to>
                                        <p:strVal val="visible"/>
                                      </p:to>
                                    </p:set>
                                    <p:animEffect transition="in" filter="fade">
                                      <p:cBhvr>
                                        <p:cTn id="49" dur="500"/>
                                        <p:tgtEl>
                                          <p:spTgt spid="12">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P spid="10" grpId="0"/>
      <p:bldP spid="12" grpId="0"/>
      <p:bldP spid="13" grpId="0" animBg="1"/>
    </p:bldLst>
  </p:timing>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5" name="Rectangle 2253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B0F29AAC-7BF6-C144-8989-82BD91085F4A}"/>
              </a:ext>
            </a:extLst>
          </p:cNvPr>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altLang="en-US" sz="4400" b="0" kern="1200" dirty="0">
                <a:solidFill>
                  <a:schemeClr val="tx1"/>
                </a:solidFill>
                <a:latin typeface="+mj-lt"/>
                <a:ea typeface="+mj-ea"/>
                <a:cs typeface="+mj-cs"/>
              </a:rPr>
              <a:t>Police Officers can only test a person for alcohol or drugs if: </a:t>
            </a:r>
          </a:p>
        </p:txBody>
      </p:sp>
      <p:sp>
        <p:nvSpPr>
          <p:cNvPr id="22537" name="Rectangle 2253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9" name="Rectangle 2253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
          <p:cNvSpPr txBox="1">
            <a:spLocks noChangeArrowheads="1"/>
          </p:cNvSpPr>
          <p:nvPr/>
        </p:nvSpPr>
        <p:spPr bwMode="auto">
          <a:xfrm>
            <a:off x="793661" y="2599509"/>
            <a:ext cx="4530898" cy="36394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endParaRPr lang="en-US" altLang="en-US" sz="2000" b="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b="1">
                <a:solidFill>
                  <a:schemeClr val="tx1"/>
                </a:solidFill>
                <a:latin typeface="+mn-lt"/>
                <a:ea typeface="+mn-ea"/>
              </a:rPr>
              <a:t>S</a:t>
            </a:r>
            <a:r>
              <a:rPr lang="en-US" altLang="en-US" sz="2000" b="0">
                <a:solidFill>
                  <a:schemeClr val="tx1"/>
                </a:solidFill>
                <a:latin typeface="+mn-lt"/>
                <a:ea typeface="+mn-ea"/>
              </a:rPr>
              <a:t>uspect driver may be under the influence of alcohol/drugs</a:t>
            </a:r>
          </a:p>
          <a:p>
            <a:pPr indent="-228600">
              <a:lnSpc>
                <a:spcPct val="90000"/>
              </a:lnSpc>
              <a:spcBef>
                <a:spcPct val="0"/>
              </a:spcBef>
              <a:spcAft>
                <a:spcPts val="600"/>
              </a:spcAft>
              <a:buFont typeface="Arial" panose="020B0604020202020204" pitchFamily="34" charset="0"/>
              <a:buChar char="•"/>
            </a:pPr>
            <a:endParaRPr lang="en-US" altLang="en-US" sz="2000" b="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b="1">
                <a:solidFill>
                  <a:schemeClr val="tx1"/>
                </a:solidFill>
                <a:latin typeface="+mn-lt"/>
                <a:ea typeface="+mn-ea"/>
              </a:rPr>
              <a:t>A</a:t>
            </a:r>
            <a:r>
              <a:rPr lang="en-US" altLang="en-US" sz="2000" b="0">
                <a:solidFill>
                  <a:schemeClr val="tx1"/>
                </a:solidFill>
                <a:latin typeface="+mn-lt"/>
                <a:ea typeface="+mn-ea"/>
              </a:rPr>
              <a:t>ccident occurs where the vehicle has been involved in a Road Traffic Collision (RTC)</a:t>
            </a:r>
          </a:p>
          <a:p>
            <a:pPr indent="-228600">
              <a:lnSpc>
                <a:spcPct val="90000"/>
              </a:lnSpc>
              <a:spcBef>
                <a:spcPct val="0"/>
              </a:spcBef>
              <a:spcAft>
                <a:spcPts val="600"/>
              </a:spcAft>
              <a:buFont typeface="Arial" panose="020B0604020202020204" pitchFamily="34" charset="0"/>
              <a:buChar char="•"/>
            </a:pPr>
            <a:endParaRPr lang="en-US" altLang="en-US" sz="2000" b="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b="1">
                <a:solidFill>
                  <a:schemeClr val="tx1"/>
                </a:solidFill>
                <a:latin typeface="+mn-lt"/>
                <a:ea typeface="+mn-ea"/>
              </a:rPr>
              <a:t>M</a:t>
            </a:r>
            <a:r>
              <a:rPr lang="en-US" altLang="en-US" sz="2000" b="0">
                <a:solidFill>
                  <a:schemeClr val="tx1"/>
                </a:solidFill>
                <a:latin typeface="+mn-lt"/>
                <a:ea typeface="+mn-ea"/>
              </a:rPr>
              <a:t>oving traffic offence has been committed</a:t>
            </a:r>
          </a:p>
        </p:txBody>
      </p:sp>
      <p:pic>
        <p:nvPicPr>
          <p:cNvPr id="22530" name="Picture 2" descr="A car and a stop sign&#10;&#10;Description automatically generated with medium confidence">
            <a:extLst>
              <a:ext uri="{FF2B5EF4-FFF2-40B4-BE49-F238E27FC236}">
                <a16:creationId xmlns:a16="http://schemas.microsoft.com/office/drawing/2014/main" id="{3F611EB9-B27F-0E4B-BB15-F782FF56BA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39" b="2"/>
          <a:stretch/>
        </p:blipFill>
        <p:spPr bwMode="auto">
          <a:xfrm>
            <a:off x="5911532" y="2829973"/>
            <a:ext cx="5150277" cy="3022807"/>
          </a:xfrm>
          <a:prstGeom prst="rect">
            <a:avLst/>
          </a:prstGeom>
          <a:noFill/>
          <a:extLst>
            <a:ext uri="{909E8E84-426E-40DD-AFC4-6F175D3DCCD1}">
              <a14:hiddenFill xmlns:a14="http://schemas.microsoft.com/office/drawing/2010/main">
                <a:solidFill>
                  <a:srgbClr val="FFFFFF"/>
                </a:solidFill>
              </a14:hiddenFill>
            </a:ext>
          </a:extLst>
        </p:spPr>
      </p:pic>
      <p:sp>
        <p:nvSpPr>
          <p:cNvPr id="22541" name="Rectangle 2254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347471"/>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2442896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59" name="Rectangle 23558">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561" name="Group 2356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23562" name="Rectangle 2356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3" name="Rectangle 2356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4" name="Rectangle 2356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566" name="Rectangle 2356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p:nvSpPr>
        <p:spPr>
          <a:xfrm>
            <a:off x="1043631" y="873940"/>
            <a:ext cx="5052369" cy="10357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kern="1200">
                <a:solidFill>
                  <a:schemeClr val="tx1"/>
                </a:solidFill>
                <a:latin typeface="+mj-lt"/>
                <a:ea typeface="+mj-ea"/>
                <a:cs typeface="+mj-cs"/>
              </a:rPr>
              <a:t>Preliminary Tests</a:t>
            </a:r>
          </a:p>
        </p:txBody>
      </p:sp>
      <p:sp>
        <p:nvSpPr>
          <p:cNvPr id="8" name="TextBox 4"/>
          <p:cNvSpPr txBox="1">
            <a:spLocks noChangeArrowheads="1"/>
          </p:cNvSpPr>
          <p:nvPr/>
        </p:nvSpPr>
        <p:spPr bwMode="auto">
          <a:xfrm>
            <a:off x="1045029" y="2524721"/>
            <a:ext cx="4991629" cy="367712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228600">
              <a:lnSpc>
                <a:spcPct val="90000"/>
              </a:lnSpc>
              <a:spcBef>
                <a:spcPct val="0"/>
              </a:spcBef>
              <a:spcAft>
                <a:spcPts val="600"/>
              </a:spcAft>
              <a:buFont typeface="Arial" panose="020B0604020202020204" pitchFamily="34" charset="0"/>
              <a:buChar char="•"/>
            </a:pPr>
            <a:r>
              <a:rPr lang="en-US" altLang="en-US" sz="1800">
                <a:solidFill>
                  <a:schemeClr val="tx1"/>
                </a:solidFill>
                <a:latin typeface="+mn-lt"/>
                <a:ea typeface="+mn-ea"/>
              </a:rPr>
              <a:t>Roadside breath test</a:t>
            </a:r>
          </a:p>
          <a:p>
            <a:pPr marL="457200" indent="-228600">
              <a:lnSpc>
                <a:spcPct val="90000"/>
              </a:lnSpc>
              <a:spcBef>
                <a:spcPct val="0"/>
              </a:spcBef>
              <a:spcAft>
                <a:spcPts val="600"/>
              </a:spcAft>
              <a:buFont typeface="Arial" panose="020B0604020202020204" pitchFamily="34" charset="0"/>
              <a:buChar char="•"/>
            </a:pPr>
            <a:endParaRPr lang="en-US" altLang="en-US" sz="180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1800">
                <a:solidFill>
                  <a:schemeClr val="tx1"/>
                </a:solidFill>
                <a:latin typeface="+mn-lt"/>
                <a:ea typeface="+mn-ea"/>
              </a:rPr>
              <a:t>Approved by Secretary of State</a:t>
            </a:r>
          </a:p>
          <a:p>
            <a:pPr marL="457200" indent="-228600">
              <a:lnSpc>
                <a:spcPct val="90000"/>
              </a:lnSpc>
              <a:spcBef>
                <a:spcPct val="0"/>
              </a:spcBef>
              <a:spcAft>
                <a:spcPts val="600"/>
              </a:spcAft>
              <a:buFont typeface="Arial" panose="020B0604020202020204" pitchFamily="34" charset="0"/>
              <a:buChar char="•"/>
            </a:pPr>
            <a:endParaRPr lang="en-US" altLang="en-US" sz="180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1800">
                <a:solidFill>
                  <a:schemeClr val="tx1"/>
                </a:solidFill>
                <a:latin typeface="+mn-lt"/>
                <a:ea typeface="+mn-ea"/>
              </a:rPr>
              <a:t>Indicates if proportion of alcohol in breath exceeds the prescribed limit</a:t>
            </a:r>
          </a:p>
        </p:txBody>
      </p:sp>
      <p:sp>
        <p:nvSpPr>
          <p:cNvPr id="23568" name="Rectangle 23567">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554" name="Picture 2" descr="Police forces unite to clamp down on Christmas drink-driving">
            <a:extLst>
              <a:ext uri="{FF2B5EF4-FFF2-40B4-BE49-F238E27FC236}">
                <a16:creationId xmlns:a16="http://schemas.microsoft.com/office/drawing/2014/main" id="{4A7F3291-2854-8041-8667-DA8E708A18E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97" r="1566"/>
          <a:stretch/>
        </p:blipFill>
        <p:spPr bwMode="auto">
          <a:xfrm>
            <a:off x="7530476" y="901032"/>
            <a:ext cx="3023286" cy="5116220"/>
          </a:xfrm>
          <a:prstGeom prst="rect">
            <a:avLst/>
          </a:prstGeom>
          <a:noFill/>
          <a:extLst>
            <a:ext uri="{909E8E84-426E-40DD-AFC4-6F175D3DCCD1}">
              <a14:hiddenFill xmlns:a14="http://schemas.microsoft.com/office/drawing/2010/main">
                <a:solidFill>
                  <a:srgbClr val="FFFFFF"/>
                </a:solidFill>
              </a14:hiddenFill>
            </a:ext>
          </a:extLst>
        </p:spPr>
      </p:pic>
      <p:cxnSp>
        <p:nvCxnSpPr>
          <p:cNvPr id="23570" name="Straight Connector 2356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892612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5" name="Rectangle 24584">
            <a:extLst>
              <a:ext uri="{FF2B5EF4-FFF2-40B4-BE49-F238E27FC236}">
                <a16:creationId xmlns:a16="http://schemas.microsoft.com/office/drawing/2014/main" id="{1612B638-AF29-4A83-BFB3-49BF0745B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795528" y="386930"/>
            <a:ext cx="10141799" cy="130055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u="sng" kern="1200">
                <a:solidFill>
                  <a:schemeClr val="tx1"/>
                </a:solidFill>
                <a:latin typeface="+mj-lt"/>
                <a:ea typeface="+mj-ea"/>
                <a:cs typeface="+mj-cs"/>
              </a:rPr>
              <a:t>Considerations</a:t>
            </a:r>
          </a:p>
        </p:txBody>
      </p:sp>
      <p:sp>
        <p:nvSpPr>
          <p:cNvPr id="24587" name="Rectangle 24586">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9" name="Rectangle 2458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578" name="Picture 2" descr="A Few Reasons Why Writing Just 20 Minutes a Day is Good For You | Telling  HerStories: The Broad View">
            <a:extLst>
              <a:ext uri="{FF2B5EF4-FFF2-40B4-BE49-F238E27FC236}">
                <a16:creationId xmlns:a16="http://schemas.microsoft.com/office/drawing/2014/main" id="{13E2876B-3666-F34A-94A0-F03742A535E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772" r="1" b="1"/>
          <a:stretch/>
        </p:blipFill>
        <p:spPr bwMode="auto">
          <a:xfrm>
            <a:off x="635295" y="2524715"/>
            <a:ext cx="2743200" cy="3714244"/>
          </a:xfrm>
          <a:prstGeom prst="rect">
            <a:avLst/>
          </a:prstGeom>
          <a:noFill/>
          <a:extLst>
            <a:ext uri="{909E8E84-426E-40DD-AFC4-6F175D3DCCD1}">
              <a14:hiddenFill xmlns:a14="http://schemas.microsoft.com/office/drawing/2010/main">
                <a:solidFill>
                  <a:srgbClr val="FFFFFF"/>
                </a:solidFill>
              </a14:hiddenFill>
            </a:ext>
          </a:extLst>
        </p:spPr>
      </p:pic>
      <p:pic>
        <p:nvPicPr>
          <p:cNvPr id="24580" name="Picture 4" descr="344 Deep Breathing Illustrations &amp; Clip Art - iStock">
            <a:extLst>
              <a:ext uri="{FF2B5EF4-FFF2-40B4-BE49-F238E27FC236}">
                <a16:creationId xmlns:a16="http://schemas.microsoft.com/office/drawing/2014/main" id="{8A99AD0F-D9B9-D54F-834C-A97561B3184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647" r="11498" b="2"/>
          <a:stretch/>
        </p:blipFill>
        <p:spPr bwMode="auto">
          <a:xfrm>
            <a:off x="3622965" y="2524715"/>
            <a:ext cx="2743200" cy="3714244"/>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4"/>
          <p:cNvSpPr txBox="1">
            <a:spLocks noChangeArrowheads="1"/>
          </p:cNvSpPr>
          <p:nvPr/>
        </p:nvSpPr>
        <p:spPr bwMode="auto">
          <a:xfrm>
            <a:off x="6882937" y="2599509"/>
            <a:ext cx="4054389" cy="36394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When did they last consume alcohol?</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Have they used any ‘breath freshening’ sprays recently?</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Have they smoked recently?</a:t>
            </a:r>
          </a:p>
        </p:txBody>
      </p:sp>
      <p:sp>
        <p:nvSpPr>
          <p:cNvPr id="24591" name="Rectangle 24590">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60244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7" name="Rectangle 3072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a:solidFill>
                  <a:schemeClr val="tx1"/>
                </a:solidFill>
                <a:latin typeface="+mj-lt"/>
                <a:ea typeface="+mj-ea"/>
                <a:cs typeface="+mj-cs"/>
              </a:rPr>
              <a:t>Police Station Procedure</a:t>
            </a:r>
          </a:p>
        </p:txBody>
      </p:sp>
      <p:sp>
        <p:nvSpPr>
          <p:cNvPr id="30729" name="Rectangle 3072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1" name="Rectangle 3073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3"/>
          <p:cNvSpPr txBox="1">
            <a:spLocks noChangeArrowheads="1"/>
          </p:cNvSpPr>
          <p:nvPr/>
        </p:nvSpPr>
        <p:spPr>
          <a:xfrm>
            <a:off x="793661" y="2599509"/>
            <a:ext cx="4530898" cy="363945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sz="1700"/>
              <a:t>BLOOD or URINE can </a:t>
            </a:r>
            <a:r>
              <a:rPr lang="en-US" sz="1700" b="1"/>
              <a:t>only</a:t>
            </a:r>
            <a:r>
              <a:rPr lang="en-US" sz="1700"/>
              <a:t> be required where:</a:t>
            </a:r>
          </a:p>
          <a:p>
            <a:pPr>
              <a:defRPr/>
            </a:pPr>
            <a:r>
              <a:rPr lang="en-US" sz="1700"/>
              <a:t>The constable making the requirement has reasonable cause to believe that for medical reasons a specimen of breath could/should not be provided</a:t>
            </a:r>
          </a:p>
          <a:p>
            <a:pPr>
              <a:defRPr/>
            </a:pPr>
            <a:r>
              <a:rPr lang="en-US" sz="1700"/>
              <a:t>An approved device is not available at the police station or is not practical to use such a device</a:t>
            </a:r>
          </a:p>
          <a:p>
            <a:pPr>
              <a:defRPr/>
            </a:pPr>
            <a:r>
              <a:rPr lang="en-US" sz="1700"/>
              <a:t>An approved device has been used but the constable has reasonable cause to believe that the readings produced are unreliable</a:t>
            </a:r>
          </a:p>
        </p:txBody>
      </p:sp>
      <p:pic>
        <p:nvPicPr>
          <p:cNvPr id="30722" name="Picture 2" descr="Contesting Blood and Urine samples - Ashworth Motoring Law">
            <a:extLst>
              <a:ext uri="{FF2B5EF4-FFF2-40B4-BE49-F238E27FC236}">
                <a16:creationId xmlns:a16="http://schemas.microsoft.com/office/drawing/2014/main" id="{DC74AB3C-2149-6548-BC96-16395D4CAAC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627739"/>
            <a:ext cx="5150277" cy="3427275"/>
          </a:xfrm>
          <a:prstGeom prst="rect">
            <a:avLst/>
          </a:prstGeom>
          <a:noFill/>
          <a:extLst>
            <a:ext uri="{909E8E84-426E-40DD-AFC4-6F175D3DCCD1}">
              <a14:hiddenFill xmlns:a14="http://schemas.microsoft.com/office/drawing/2010/main">
                <a:solidFill>
                  <a:srgbClr val="FFFFFF"/>
                </a:solidFill>
              </a14:hiddenFill>
            </a:ext>
          </a:extLst>
        </p:spPr>
      </p:pic>
      <p:sp>
        <p:nvSpPr>
          <p:cNvPr id="30733" name="Rectangle 30732">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4143388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animEffect transition="in" filter="fade">
                                      <p:cBhvr>
                                        <p:cTn id="11" dur="500"/>
                                        <p:tgtEl>
                                          <p:spTgt spid="9">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9">
                                            <p:txEl>
                                              <p:pRg st="2" end="2"/>
                                            </p:txEl>
                                          </p:spTgt>
                                        </p:tgtEl>
                                        <p:attrNameLst>
                                          <p:attrName>style.visibility</p:attrName>
                                        </p:attrNameLst>
                                      </p:cBhvr>
                                      <p:to>
                                        <p:strVal val="visible"/>
                                      </p:to>
                                    </p:set>
                                    <p:animEffect transition="in" filter="fade">
                                      <p:cBhvr>
                                        <p:cTn id="16" dur="500"/>
                                        <p:tgtEl>
                                          <p:spTgt spid="9">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9">
                                            <p:txEl>
                                              <p:pRg st="3" end="3"/>
                                            </p:txEl>
                                          </p:spTgt>
                                        </p:tgtEl>
                                        <p:attrNameLst>
                                          <p:attrName>style.visibility</p:attrName>
                                        </p:attrNameLst>
                                      </p:cBhvr>
                                      <p:to>
                                        <p:strVal val="visible"/>
                                      </p:to>
                                    </p:set>
                                    <p:animEffect transition="in" filter="fade">
                                      <p:cBhvr>
                                        <p:cTn id="21" dur="500"/>
                                        <p:tgtEl>
                                          <p:spTgt spid="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1" name="Rectangle 3175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a:solidFill>
                  <a:schemeClr val="tx1"/>
                </a:solidFill>
                <a:latin typeface="+mj-lt"/>
                <a:ea typeface="+mj-ea"/>
                <a:cs typeface="+mj-cs"/>
              </a:rPr>
              <a:t>Police Station Procedure</a:t>
            </a:r>
          </a:p>
        </p:txBody>
      </p:sp>
      <p:sp>
        <p:nvSpPr>
          <p:cNvPr id="31753" name="Rectangle 3175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5" name="Rectangle 3175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3"/>
          <p:cNvSpPr txBox="1">
            <a:spLocks noChangeArrowheads="1"/>
          </p:cNvSpPr>
          <p:nvPr/>
        </p:nvSpPr>
        <p:spPr>
          <a:xfrm>
            <a:off x="793661" y="2599509"/>
            <a:ext cx="4530898" cy="363945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defRPr/>
            </a:pPr>
            <a:r>
              <a:rPr lang="en-US" sz="1700"/>
              <a:t>BLOOD or URINE can </a:t>
            </a:r>
            <a:r>
              <a:rPr lang="en-US" sz="1700" b="1"/>
              <a:t>only</a:t>
            </a:r>
            <a:r>
              <a:rPr lang="en-US" sz="1700"/>
              <a:t> be required where:</a:t>
            </a:r>
          </a:p>
          <a:p>
            <a:pPr marL="0">
              <a:defRPr/>
            </a:pPr>
            <a:endParaRPr lang="en-US" sz="1700"/>
          </a:p>
          <a:p>
            <a:pPr marL="0">
              <a:defRPr/>
            </a:pPr>
            <a:r>
              <a:rPr lang="en-US" sz="1700"/>
              <a:t>A preliminary drug test has been administered and the constable has reasonable cause to believe that the person has a drug in his/her body</a:t>
            </a:r>
          </a:p>
          <a:p>
            <a:pPr marL="0">
              <a:defRPr/>
            </a:pPr>
            <a:endParaRPr lang="en-US" sz="1700"/>
          </a:p>
          <a:p>
            <a:pPr marL="0">
              <a:defRPr/>
            </a:pPr>
            <a:r>
              <a:rPr lang="en-US" sz="1700"/>
              <a:t>The suspected offence is one under Sec 3A, 4 or 5A and a medical practitioner has advised that the condition of  person required to provide a specimen might be due to some drug.</a:t>
            </a:r>
          </a:p>
        </p:txBody>
      </p:sp>
      <p:pic>
        <p:nvPicPr>
          <p:cNvPr id="31746" name="Picture 2" descr="Drink or Drug Driving - The Second Sample – O'Garra Cohen Cramer">
            <a:extLst>
              <a:ext uri="{FF2B5EF4-FFF2-40B4-BE49-F238E27FC236}">
                <a16:creationId xmlns:a16="http://schemas.microsoft.com/office/drawing/2014/main" id="{EE17E700-5059-3149-8011-61E9227EFD1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643278"/>
            <a:ext cx="5150277" cy="3396197"/>
          </a:xfrm>
          <a:prstGeom prst="rect">
            <a:avLst/>
          </a:prstGeom>
          <a:noFill/>
          <a:extLst>
            <a:ext uri="{909E8E84-426E-40DD-AFC4-6F175D3DCCD1}">
              <a14:hiddenFill xmlns:a14="http://schemas.microsoft.com/office/drawing/2010/main">
                <a:solidFill>
                  <a:srgbClr val="FFFFFF"/>
                </a:solidFill>
              </a14:hiddenFill>
            </a:ext>
          </a:extLst>
        </p:spPr>
      </p:pic>
      <p:sp>
        <p:nvSpPr>
          <p:cNvPr id="31757" name="Rectangle 3175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749253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Effect transition="in" filter="fade">
                                      <p:cBhvr>
                                        <p:cTn id="7" dur="500"/>
                                        <p:tgtEl>
                                          <p:spTgt spid="9">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4" end="4"/>
                                            </p:txEl>
                                          </p:spTgt>
                                        </p:tgtEl>
                                        <p:attrNameLst>
                                          <p:attrName>style.visibility</p:attrName>
                                        </p:attrNameLst>
                                      </p:cBhvr>
                                      <p:to>
                                        <p:strVal val="visible"/>
                                      </p:to>
                                    </p:set>
                                    <p:animEffect transition="in" filter="fade">
                                      <p:cBhvr>
                                        <p:cTn id="12"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75" name="Rectangle 32774">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a:latin typeface="+mj-lt"/>
                <a:ea typeface="+mj-ea"/>
                <a:cs typeface="+mj-cs"/>
              </a:rPr>
              <a:t>Police Station Procedure</a:t>
            </a:r>
          </a:p>
        </p:txBody>
      </p:sp>
      <p:sp>
        <p:nvSpPr>
          <p:cNvPr id="32777" name="Rectangle 3277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9" name="Rectangle 3277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793661" y="2599509"/>
            <a:ext cx="4530898" cy="363945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altLang="en-US" sz="2000"/>
              <a:t>If a specimen of breath is provided and the reading is in excess of the prescribed limit (35 micrograms) but contains </a:t>
            </a:r>
            <a:r>
              <a:rPr lang="en-US" altLang="en-US" sz="2000" b="1"/>
              <a:t>NO MORE THAN </a:t>
            </a:r>
            <a:r>
              <a:rPr lang="en-US" altLang="en-US" sz="2000"/>
              <a:t>50 micrograms of alcohol in 100 milliliters of breath.</a:t>
            </a:r>
          </a:p>
          <a:p>
            <a:pPr indent="-228600">
              <a:lnSpc>
                <a:spcPct val="90000"/>
              </a:lnSpc>
              <a:spcAft>
                <a:spcPts val="600"/>
              </a:spcAft>
              <a:buFont typeface="Arial" panose="020B0604020202020204" pitchFamily="34" charset="0"/>
              <a:buChar char="•"/>
            </a:pPr>
            <a:endParaRPr lang="en-US" altLang="en-US" sz="2000"/>
          </a:p>
          <a:p>
            <a:pPr indent="-228600">
              <a:lnSpc>
                <a:spcPct val="90000"/>
              </a:lnSpc>
              <a:spcAft>
                <a:spcPts val="600"/>
              </a:spcAft>
              <a:buFont typeface="Arial" panose="020B0604020202020204" pitchFamily="34" charset="0"/>
              <a:buChar char="•"/>
            </a:pPr>
            <a:r>
              <a:rPr lang="en-US" altLang="en-US" sz="2000"/>
              <a:t>The suspect will be given the option of replacing the breath test reading with a  specimen of blood or urine.</a:t>
            </a:r>
          </a:p>
        </p:txBody>
      </p:sp>
      <p:pic>
        <p:nvPicPr>
          <p:cNvPr id="32770" name="Picture 2" descr="Reading M4 lorry driver caught three times over the limit - Berkshire Live">
            <a:extLst>
              <a:ext uri="{FF2B5EF4-FFF2-40B4-BE49-F238E27FC236}">
                <a16:creationId xmlns:a16="http://schemas.microsoft.com/office/drawing/2014/main" id="{8DE7BD5E-D781-5A4E-AE2E-2F0EE44BA1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7724"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32781" name="Rectangle 3278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Rectangle 3"/>
          <p:cNvSpPr txBox="1">
            <a:spLocks noChangeArrowheads="1"/>
          </p:cNvSpPr>
          <p:nvPr/>
        </p:nvSpPr>
        <p:spPr>
          <a:xfrm>
            <a:off x="303415" y="858660"/>
            <a:ext cx="7020098" cy="469424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defRPr/>
            </a:pPr>
            <a:endParaRPr lang="en-GB" sz="2000" dirty="0">
              <a:solidFill>
                <a:srgbClr val="0000FF"/>
              </a:solidFill>
            </a:endParaRPr>
          </a:p>
        </p:txBody>
      </p:sp>
    </p:spTree>
    <p:extLst>
      <p:ext uri="{BB962C8B-B14F-4D97-AF65-F5344CB8AC3E}">
        <p14:creationId xmlns:p14="http://schemas.microsoft.com/office/powerpoint/2010/main" val="1310026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a:spLocks noChangeArrowheads="1"/>
          </p:cNvSpPr>
          <p:nvPr/>
        </p:nvSpPr>
        <p:spPr bwMode="auto">
          <a:xfrm>
            <a:off x="8790656" y="-1454746"/>
            <a:ext cx="3421775" cy="4794567"/>
          </a:xfrm>
          <a:prstGeom prst="rect">
            <a:avLst/>
          </a:prstGeom>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800" b="1" dirty="0">
                <a:solidFill>
                  <a:srgbClr val="FFFFFF"/>
                </a:solidFill>
                <a:latin typeface="+mj-lt"/>
                <a:ea typeface="+mj-ea"/>
                <a:cs typeface="+mj-cs"/>
              </a:rPr>
              <a:t>Section 9 -  </a:t>
            </a:r>
            <a:br>
              <a:rPr lang="en-US" altLang="en-US" sz="2800" b="1" dirty="0">
                <a:solidFill>
                  <a:srgbClr val="FFFFFF"/>
                </a:solidFill>
                <a:latin typeface="+mj-lt"/>
                <a:ea typeface="+mj-ea"/>
                <a:cs typeface="+mj-cs"/>
              </a:rPr>
            </a:br>
            <a:r>
              <a:rPr lang="en-US" altLang="en-US" sz="2800" b="1" dirty="0">
                <a:solidFill>
                  <a:srgbClr val="FFFFFF"/>
                </a:solidFill>
                <a:latin typeface="+mj-lt"/>
                <a:ea typeface="+mj-ea"/>
                <a:cs typeface="+mj-cs"/>
              </a:rPr>
              <a:t>Road Traffic Act 1988</a:t>
            </a:r>
          </a:p>
        </p:txBody>
      </p:sp>
      <p:pic>
        <p:nvPicPr>
          <p:cNvPr id="8" name="Picture 3" descr="\\Client\G$\CKP Images\Traffic\Hospital 2.jp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864"/>
          <a:stretch/>
        </p:blipFill>
        <p:spPr bwMode="auto">
          <a:xfrm>
            <a:off x="976251" y="942538"/>
            <a:ext cx="6623957" cy="4808332"/>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TextBox 8">
            <a:extLst>
              <a:ext uri="{FF2B5EF4-FFF2-40B4-BE49-F238E27FC236}">
                <a16:creationId xmlns:a16="http://schemas.microsoft.com/office/drawing/2014/main" id="{67F3CFC3-7173-5345-A820-8DE12C2AEF27}"/>
              </a:ext>
            </a:extLst>
          </p:cNvPr>
          <p:cNvSpPr txBox="1"/>
          <p:nvPr/>
        </p:nvSpPr>
        <p:spPr>
          <a:xfrm>
            <a:off x="8772348" y="2263540"/>
            <a:ext cx="3233057" cy="1477328"/>
          </a:xfrm>
          <a:prstGeom prst="rect">
            <a:avLst/>
          </a:prstGeom>
          <a:noFill/>
        </p:spPr>
        <p:txBody>
          <a:bodyPr wrap="square">
            <a:spAutoFit/>
          </a:bodyPr>
          <a:lstStyle/>
          <a:p>
            <a:pPr algn="ctr"/>
            <a:r>
              <a:rPr lang="en-GB" altLang="en-US" sz="18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The provision of samples for analysis under hospital procedure is covered by Section 9 Road Traffic Act 1988.</a:t>
            </a:r>
          </a:p>
        </p:txBody>
      </p:sp>
      <p:pic>
        <p:nvPicPr>
          <p:cNvPr id="33794" name="Picture 2" descr="The Drink Driving Solicitor: Can police use any blood given at a hospital  in a drink driving case?">
            <a:extLst>
              <a:ext uri="{FF2B5EF4-FFF2-40B4-BE49-F238E27FC236}">
                <a16:creationId xmlns:a16="http://schemas.microsoft.com/office/drawing/2014/main" id="{521C77A3-A733-3646-9C76-B69CECAF4F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98666" y="3966981"/>
            <a:ext cx="37973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926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a:solidFill>
                  <a:schemeClr val="tx1"/>
                </a:solidFill>
                <a:latin typeface="+mj-lt"/>
                <a:ea typeface="+mj-ea"/>
                <a:cs typeface="+mj-cs"/>
              </a:rPr>
              <a:t>Hospital Procedure</a:t>
            </a:r>
          </a:p>
        </p:txBody>
      </p:sp>
      <p:sp>
        <p:nvSpPr>
          <p:cNvPr id="17" name="Rectangle 1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a:spLocks noChangeArrowheads="1"/>
          </p:cNvSpPr>
          <p:nvPr/>
        </p:nvSpPr>
        <p:spPr bwMode="auto">
          <a:xfrm>
            <a:off x="793661" y="2599509"/>
            <a:ext cx="4530898" cy="36394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400">
                <a:solidFill>
                  <a:schemeClr val="tx1"/>
                </a:solidFill>
                <a:latin typeface="+mn-lt"/>
                <a:ea typeface="+mn-ea"/>
              </a:rPr>
              <a:t>Welfare of patient takes precedence</a:t>
            </a: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400">
                <a:solidFill>
                  <a:schemeClr val="tx1"/>
                </a:solidFill>
                <a:latin typeface="+mn-lt"/>
                <a:ea typeface="+mn-ea"/>
              </a:rPr>
              <a:t>Consent required from doctor in charge of patient</a:t>
            </a: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400">
                <a:solidFill>
                  <a:schemeClr val="tx1"/>
                </a:solidFill>
                <a:latin typeface="+mn-lt"/>
                <a:ea typeface="+mn-ea"/>
              </a:rPr>
              <a:t>If doctor consents – continue with procedure</a:t>
            </a: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400">
                <a:solidFill>
                  <a:schemeClr val="tx1"/>
                </a:solidFill>
                <a:latin typeface="+mn-lt"/>
                <a:ea typeface="+mn-ea"/>
              </a:rPr>
              <a:t>If doctor does not consent to preliminary breath test, they may still allow a request for blood or urine sample</a:t>
            </a: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400">
                <a:solidFill>
                  <a:schemeClr val="tx1"/>
                </a:solidFill>
                <a:latin typeface="+mn-lt"/>
                <a:ea typeface="+mn-ea"/>
              </a:rPr>
              <a:t>It is the decision of the doctor in charge of the patient to allow samples to be taken</a:t>
            </a: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400">
                <a:solidFill>
                  <a:schemeClr val="tx1"/>
                </a:solidFill>
                <a:latin typeface="+mn-lt"/>
                <a:ea typeface="+mn-ea"/>
              </a:rPr>
              <a:t>The police surgeon will obtain blood samples if required, NOT the hospital doctor</a:t>
            </a: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p:txBody>
      </p:sp>
      <p:pic>
        <p:nvPicPr>
          <p:cNvPr id="9" name="Picture 2" descr="\\Client\G$\CKP Images\Traffic\Doctor.pn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29475" r="12471" b="2"/>
          <a:stretch/>
        </p:blipFill>
        <p:spPr bwMode="auto">
          <a:xfrm>
            <a:off x="6700012" y="2484255"/>
            <a:ext cx="3573316" cy="371424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Rectangle 2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756906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23" name="Rectangle 34822">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0BEEED35-A581-9B4F-A2CA-1CFDE07D174F}"/>
              </a:ext>
            </a:extLst>
          </p:cNvPr>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a:solidFill>
                  <a:schemeClr val="tx1"/>
                </a:solidFill>
                <a:latin typeface="+mj-lt"/>
                <a:ea typeface="+mj-ea"/>
                <a:cs typeface="+mj-cs"/>
              </a:rPr>
              <a:t>Hospital Procedure</a:t>
            </a:r>
          </a:p>
        </p:txBody>
      </p:sp>
      <p:sp>
        <p:nvSpPr>
          <p:cNvPr id="34825" name="Rectangle 3482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27" name="Rectangle 3482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a:spLocks noChangeArrowheads="1"/>
          </p:cNvSpPr>
          <p:nvPr/>
        </p:nvSpPr>
        <p:spPr bwMode="auto">
          <a:xfrm>
            <a:off x="793661" y="2599509"/>
            <a:ext cx="4530898" cy="36394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700">
                <a:solidFill>
                  <a:schemeClr val="tx1"/>
                </a:solidFill>
                <a:latin typeface="+mn-lt"/>
                <a:ea typeface="+mn-ea"/>
              </a:rPr>
              <a:t>Following an accident, a constable can request </a:t>
            </a:r>
          </a:p>
          <a:p>
            <a:pPr indent="-228600">
              <a:lnSpc>
                <a:spcPct val="90000"/>
              </a:lnSpc>
              <a:spcBef>
                <a:spcPct val="0"/>
              </a:spcBef>
              <a:spcAft>
                <a:spcPts val="600"/>
              </a:spcAft>
              <a:buFont typeface="Arial" panose="020B0604020202020204" pitchFamily="34" charset="0"/>
              <a:buChar char="•"/>
            </a:pPr>
            <a:endParaRPr lang="en-US" altLang="en-US" sz="17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a:solidFill>
                  <a:schemeClr val="tx1"/>
                </a:solidFill>
                <a:latin typeface="+mn-lt"/>
                <a:ea typeface="+mn-ea"/>
              </a:rPr>
              <a:t>that a blood specimen be taken without the </a:t>
            </a:r>
          </a:p>
          <a:p>
            <a:pPr indent="-228600">
              <a:lnSpc>
                <a:spcPct val="90000"/>
              </a:lnSpc>
              <a:spcBef>
                <a:spcPct val="0"/>
              </a:spcBef>
              <a:spcAft>
                <a:spcPts val="600"/>
              </a:spcAft>
              <a:buFont typeface="Arial" panose="020B0604020202020204" pitchFamily="34" charset="0"/>
              <a:buChar char="•"/>
            </a:pPr>
            <a:endParaRPr lang="en-US" altLang="en-US" sz="17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a:solidFill>
                  <a:schemeClr val="tx1"/>
                </a:solidFill>
                <a:latin typeface="+mn-lt"/>
                <a:ea typeface="+mn-ea"/>
              </a:rPr>
              <a:t>consent of the casualty who is a patient in </a:t>
            </a:r>
          </a:p>
          <a:p>
            <a:pPr indent="-228600">
              <a:lnSpc>
                <a:spcPct val="90000"/>
              </a:lnSpc>
              <a:spcBef>
                <a:spcPct val="0"/>
              </a:spcBef>
              <a:spcAft>
                <a:spcPts val="600"/>
              </a:spcAft>
              <a:buFont typeface="Arial" panose="020B0604020202020204" pitchFamily="34" charset="0"/>
              <a:buChar char="•"/>
            </a:pPr>
            <a:endParaRPr lang="en-US" altLang="en-US" sz="17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a:solidFill>
                  <a:schemeClr val="tx1"/>
                </a:solidFill>
                <a:latin typeface="+mn-lt"/>
                <a:ea typeface="+mn-ea"/>
              </a:rPr>
              <a:t>hospital, if the officer believes that the patient </a:t>
            </a:r>
          </a:p>
          <a:p>
            <a:pPr indent="-228600">
              <a:lnSpc>
                <a:spcPct val="90000"/>
              </a:lnSpc>
              <a:spcBef>
                <a:spcPct val="0"/>
              </a:spcBef>
              <a:spcAft>
                <a:spcPts val="600"/>
              </a:spcAft>
              <a:buFont typeface="Arial" panose="020B0604020202020204" pitchFamily="34" charset="0"/>
              <a:buChar char="•"/>
            </a:pPr>
            <a:endParaRPr lang="en-US" altLang="en-US" sz="17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a:solidFill>
                  <a:schemeClr val="tx1"/>
                </a:solidFill>
                <a:latin typeface="+mn-lt"/>
                <a:ea typeface="+mn-ea"/>
              </a:rPr>
              <a:t>cannot give a valid consent because of his/her </a:t>
            </a:r>
          </a:p>
          <a:p>
            <a:pPr indent="-228600">
              <a:lnSpc>
                <a:spcPct val="90000"/>
              </a:lnSpc>
              <a:spcBef>
                <a:spcPct val="0"/>
              </a:spcBef>
              <a:spcAft>
                <a:spcPts val="600"/>
              </a:spcAft>
              <a:buFont typeface="Arial" panose="020B0604020202020204" pitchFamily="34" charset="0"/>
              <a:buChar char="•"/>
            </a:pPr>
            <a:endParaRPr lang="en-US" altLang="en-US" sz="17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a:solidFill>
                  <a:schemeClr val="tx1"/>
                </a:solidFill>
                <a:latin typeface="+mn-lt"/>
                <a:ea typeface="+mn-ea"/>
              </a:rPr>
              <a:t>medical condition</a:t>
            </a:r>
          </a:p>
        </p:txBody>
      </p:sp>
      <p:pic>
        <p:nvPicPr>
          <p:cNvPr id="34818" name="Picture 2" descr="Hospital Drink Driving Explained - Geoffrey Miller Solicitors">
            <a:extLst>
              <a:ext uri="{FF2B5EF4-FFF2-40B4-BE49-F238E27FC236}">
                <a16:creationId xmlns:a16="http://schemas.microsoft.com/office/drawing/2014/main" id="{D62C570B-614B-B746-9CDC-B6919AC5A1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413" r="16985" b="1"/>
          <a:stretch/>
        </p:blipFill>
        <p:spPr bwMode="auto">
          <a:xfrm>
            <a:off x="6700030" y="2484255"/>
            <a:ext cx="3573281" cy="3714244"/>
          </a:xfrm>
          <a:prstGeom prst="rect">
            <a:avLst/>
          </a:prstGeom>
          <a:noFill/>
          <a:extLst>
            <a:ext uri="{909E8E84-426E-40DD-AFC4-6F175D3DCCD1}">
              <a14:hiddenFill xmlns:a14="http://schemas.microsoft.com/office/drawing/2010/main">
                <a:solidFill>
                  <a:srgbClr val="FFFFFF"/>
                </a:solidFill>
              </a14:hiddenFill>
            </a:ext>
          </a:extLst>
        </p:spPr>
      </p:pic>
      <p:sp>
        <p:nvSpPr>
          <p:cNvPr id="34829" name="Rectangle 3482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265604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9" name="Rectangle 18">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1099425" y="1238081"/>
            <a:ext cx="4709345" cy="96295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3500" b="1">
                <a:latin typeface="+mj-lt"/>
                <a:ea typeface="+mj-ea"/>
                <a:cs typeface="+mj-cs"/>
              </a:rPr>
              <a:t>Important Considerations</a:t>
            </a:r>
          </a:p>
        </p:txBody>
      </p:sp>
      <p:sp>
        <p:nvSpPr>
          <p:cNvPr id="24" name="Rectangle 23">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4"/>
          <p:cNvSpPr txBox="1">
            <a:spLocks noChangeArrowheads="1"/>
          </p:cNvSpPr>
          <p:nvPr/>
        </p:nvSpPr>
        <p:spPr bwMode="auto">
          <a:xfrm>
            <a:off x="1100736" y="2508105"/>
            <a:ext cx="4709345" cy="363249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000" b="0">
                <a:solidFill>
                  <a:schemeClr val="tx1"/>
                </a:solidFill>
                <a:latin typeface="+mn-lt"/>
                <a:ea typeface="+mn-ea"/>
              </a:rPr>
              <a:t>Consent </a:t>
            </a:r>
            <a:r>
              <a:rPr lang="en-US" altLang="en-US" sz="2000" b="1">
                <a:solidFill>
                  <a:schemeClr val="tx1"/>
                </a:solidFill>
                <a:latin typeface="+mn-lt"/>
                <a:ea typeface="+mn-ea"/>
              </a:rPr>
              <a:t>must</a:t>
            </a:r>
            <a:r>
              <a:rPr lang="en-US" altLang="en-US" sz="2000" b="0">
                <a:solidFill>
                  <a:schemeClr val="tx1"/>
                </a:solidFill>
                <a:latin typeface="+mn-lt"/>
                <a:ea typeface="+mn-ea"/>
              </a:rPr>
              <a:t> be obtained from the medical practitioner in charge of the casualty</a:t>
            </a:r>
          </a:p>
          <a:p>
            <a:pPr indent="-228600">
              <a:lnSpc>
                <a:spcPct val="90000"/>
              </a:lnSpc>
              <a:spcBef>
                <a:spcPct val="0"/>
              </a:spcBef>
              <a:spcAft>
                <a:spcPts val="600"/>
              </a:spcAft>
              <a:buFont typeface="Arial" panose="020B0604020202020204" pitchFamily="34" charset="0"/>
              <a:buChar char="•"/>
            </a:pPr>
            <a:endParaRPr lang="en-US" altLang="en-US" sz="2000" b="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b="0">
                <a:solidFill>
                  <a:schemeClr val="tx1"/>
                </a:solidFill>
                <a:latin typeface="+mn-lt"/>
                <a:ea typeface="+mn-ea"/>
              </a:rPr>
              <a:t>Sample </a:t>
            </a:r>
            <a:r>
              <a:rPr lang="en-US" altLang="en-US" sz="2000" b="1">
                <a:solidFill>
                  <a:schemeClr val="tx1"/>
                </a:solidFill>
                <a:latin typeface="+mn-lt"/>
                <a:ea typeface="+mn-ea"/>
              </a:rPr>
              <a:t>must</a:t>
            </a:r>
            <a:r>
              <a:rPr lang="en-US" altLang="en-US" sz="2000" b="0">
                <a:solidFill>
                  <a:schemeClr val="tx1"/>
                </a:solidFill>
                <a:latin typeface="+mn-lt"/>
                <a:ea typeface="+mn-ea"/>
              </a:rPr>
              <a:t> be obtained by a Police Surgeon unless impractical to do so</a:t>
            </a:r>
          </a:p>
          <a:p>
            <a:pPr indent="-228600">
              <a:lnSpc>
                <a:spcPct val="90000"/>
              </a:lnSpc>
              <a:spcBef>
                <a:spcPct val="0"/>
              </a:spcBef>
              <a:spcAft>
                <a:spcPts val="600"/>
              </a:spcAft>
              <a:buFont typeface="Arial" panose="020B0604020202020204" pitchFamily="34" charset="0"/>
              <a:buChar char="•"/>
            </a:pPr>
            <a:endParaRPr lang="en-US" altLang="en-US" sz="2000" b="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b="0">
                <a:solidFill>
                  <a:schemeClr val="tx1"/>
                </a:solidFill>
                <a:latin typeface="+mn-lt"/>
                <a:ea typeface="+mn-ea"/>
              </a:rPr>
              <a:t>If sample is obtained by another medical practitioner it </a:t>
            </a:r>
            <a:r>
              <a:rPr lang="en-US" altLang="en-US" sz="2000" b="1">
                <a:solidFill>
                  <a:schemeClr val="tx1"/>
                </a:solidFill>
                <a:latin typeface="+mn-lt"/>
                <a:ea typeface="+mn-ea"/>
              </a:rPr>
              <a:t>MUST NOT </a:t>
            </a:r>
            <a:r>
              <a:rPr lang="en-US" altLang="en-US" sz="2000" b="0">
                <a:solidFill>
                  <a:schemeClr val="tx1"/>
                </a:solidFill>
                <a:latin typeface="+mn-lt"/>
                <a:ea typeface="+mn-ea"/>
              </a:rPr>
              <a:t>be the person in charge of and responsible for the care of the casualty</a:t>
            </a:r>
          </a:p>
        </p:txBody>
      </p:sp>
      <p:pic>
        <p:nvPicPr>
          <p:cNvPr id="11" name="Picture 2" descr="\\Client\R$\SWPKDIVLDSEPF\Shared\Pre-join\Images\verbal resistance.jp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11921" r="18912"/>
          <a:stretch/>
        </p:blipFill>
        <p:spPr bwMode="auto">
          <a:xfrm>
            <a:off x="6538366" y="1383738"/>
            <a:ext cx="4929098" cy="475687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245418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1E3F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rotWithShape="1">
          <a:blip r:embed="rId3"/>
          <a:srcRect l="304" r="2447" b="2"/>
          <a:stretch/>
        </p:blipFill>
        <p:spPr>
          <a:xfrm>
            <a:off x="3151481" y="643467"/>
            <a:ext cx="5889037" cy="5571066"/>
          </a:xfrm>
          <a:prstGeom prst="rect">
            <a:avLst/>
          </a:prstGeom>
        </p:spPr>
      </p:pic>
    </p:spTree>
    <p:extLst>
      <p:ext uri="{BB962C8B-B14F-4D97-AF65-F5344CB8AC3E}">
        <p14:creationId xmlns:p14="http://schemas.microsoft.com/office/powerpoint/2010/main" val="214944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5&quot;/&gt;&lt;lineCharCount val=&quot;1&quot;/&gt;&lt;lineCharCount val=&quot;1&quot;/&gt;&lt;lineCharCount val=&quot;20&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5&quot;/&gt;&lt;lineCharCount val=&quot;34&quot;/&gt;&lt;lineCharCount val=&quot;22&quot;/&gt;&lt;lineCharCount val=&quot;23&quot;/&gt;&lt;lineCharCount val=&quot;23&quot;/&gt;&lt;lineCharCount val=&quot;17&quot;/&gt;&lt;lineCharCount val=&quot;24&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BEF3F8DB-7530-4B24-9B3B-6160C9ED516E}"/>
</p:tagLst>
</file>

<file path=ppt/tags/tag7.xml><?xml version="1.0" encoding="utf-8"?>
<p:tagLst xmlns:a="http://schemas.openxmlformats.org/drawingml/2006/main" xmlns:r="http://schemas.openxmlformats.org/officeDocument/2006/relationships" xmlns:p="http://schemas.openxmlformats.org/presentationml/2006/main">
  <p:tag name="MMPROD_SUBSTITUTION_ID" val="{525C5352-176C-463D-9A7A-BA403D9CE41D}"/>
</p:tagLst>
</file>

<file path=ppt/tags/tag8.xml><?xml version="1.0" encoding="utf-8"?>
<p:tagLst xmlns:a="http://schemas.openxmlformats.org/drawingml/2006/main" xmlns:r="http://schemas.openxmlformats.org/officeDocument/2006/relationships" xmlns:p="http://schemas.openxmlformats.org/presentationml/2006/main">
  <p:tag name="MMPROD_SUBSTITUTION_ID" val="{8E517B57-CC37-423F-AA23-79E3BBE18E96}"/>
</p:tagLst>
</file>

<file path=ppt/tags/tag9.xml><?xml version="1.0" encoding="utf-8"?>
<p:tagLst xmlns:a="http://schemas.openxmlformats.org/drawingml/2006/main" xmlns:r="http://schemas.openxmlformats.org/officeDocument/2006/relationships" xmlns:p="http://schemas.openxmlformats.org/presentationml/2006/main">
  <p:tag name="MMPROD_SUBSTITUTION_ID" val="{D736450E-B741-4470-8B0C-29621B09CBB3}"/>
</p:tagLst>
</file>

<file path=ppt/tags/tag10.xml><?xml version="1.0" encoding="utf-8"?>
<p:tagLst xmlns:a="http://schemas.openxmlformats.org/drawingml/2006/main" xmlns:r="http://schemas.openxmlformats.org/officeDocument/2006/relationships" xmlns:p="http://schemas.openxmlformats.org/presentationml/2006/main">
  <p:tag name="MMPROD_SUBSTITUTION_ID" val="{EB76ABD2-7B5F-4BC5-9C72-209BB8E66B1B}"/>
</p:tagLst>
</file>

<file path=ppt/tags/tag11.xml><?xml version="1.0" encoding="utf-8"?>
<p:tagLst xmlns:a="http://schemas.openxmlformats.org/drawingml/2006/main" xmlns:r="http://schemas.openxmlformats.org/officeDocument/2006/relationships" xmlns:p="http://schemas.openxmlformats.org/presentationml/2006/main">
  <p:tag name="MMPROD_SUBSTITUTION_ID" val="{05A61D04-117E-4424-B41F-339591C0C581}"/>
</p:tagLst>
</file>

<file path=ppt/tags/tag12.xml><?xml version="1.0" encoding="utf-8"?>
<p:tagLst xmlns:a="http://schemas.openxmlformats.org/drawingml/2006/main" xmlns:r="http://schemas.openxmlformats.org/officeDocument/2006/relationships" xmlns:p="http://schemas.openxmlformats.org/presentationml/2006/main">
  <p:tag name="MMPROD_SUBSTITUTION_ID" val="{EFD619BC-E109-47A9-9619-3A40FCEBEDEF}"/>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174</TotalTime>
  <Words>6202</Words>
  <Application>Microsoft Macintosh PowerPoint</Application>
  <PresentationFormat>Widescreen</PresentationFormat>
  <Paragraphs>848</Paragraphs>
  <Slides>96</Slides>
  <Notes>68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96</vt:i4>
      </vt:variant>
    </vt:vector>
  </HeadingPairs>
  <TitlesOfParts>
    <vt:vector size="100" baseType="lpstr">
      <vt:lpstr>Arial</vt:lpstr>
      <vt:lpstr>Calibri</vt:lpstr>
      <vt:lpstr>Calibri Light</vt:lpstr>
      <vt:lpstr>Office Theme</vt:lpstr>
      <vt:lpstr>BMP6 Conducting Investigations </vt:lpstr>
      <vt:lpstr>Scenario Example ….</vt:lpstr>
      <vt:lpstr>Monday 19/03/23 13:30hrs</vt:lpstr>
      <vt:lpstr>Monday 19/03/23 13:30hrs</vt:lpstr>
      <vt:lpstr>Monday 19/03/23 13:30hrs</vt:lpstr>
      <vt:lpstr>EXAM DETAILS </vt:lpstr>
      <vt:lpstr>EXAM DETAILS </vt:lpstr>
      <vt:lpstr>Exam Style</vt:lpstr>
      <vt:lpstr>Key Topics: </vt:lpstr>
      <vt:lpstr>PowerPoint Presentation</vt:lpstr>
      <vt:lpstr>Policing Perspective: Conducting Investigations</vt:lpstr>
      <vt:lpstr>PowerPoint Presentation</vt:lpstr>
      <vt:lpstr>The Code of Practice to the Criminal Procedure and Investigations Act 1996 (CPIA)defines a criminal investigator as:</vt:lpstr>
      <vt:lpstr>PowerPoint Presentation</vt:lpstr>
      <vt:lpstr>Investigative Mindset</vt:lpstr>
      <vt:lpstr>PowerPoint Presentation</vt:lpstr>
      <vt:lpstr>PACE Codes of Practice </vt:lpstr>
      <vt:lpstr>The National Decision Model (NDM)</vt:lpstr>
      <vt:lpstr>Discretion – what does it mean?? </vt:lpstr>
      <vt:lpstr>PowerPoint Presentation</vt:lpstr>
      <vt:lpstr>What happens when you dial 999/101? </vt:lpstr>
      <vt:lpstr>THRIVE </vt:lpstr>
      <vt:lpstr>PowerPoint Presentation</vt:lpstr>
      <vt:lpstr>PowerPoint Presentation</vt:lpstr>
      <vt:lpstr>PowerPoint Presentation</vt:lpstr>
      <vt:lpstr>PowerPoint Presentation</vt:lpstr>
      <vt:lpstr>Forensic Science</vt:lpstr>
      <vt:lpstr>Sources of Forensic Evidence </vt:lpstr>
      <vt:lpstr>Types of Forensic Evidence  </vt:lpstr>
      <vt:lpstr>“The Golden Hour” </vt:lpstr>
      <vt:lpstr>PowerPoint Presentation</vt:lpstr>
      <vt:lpstr>PowerPoint Presentation</vt:lpstr>
      <vt:lpstr>PowerPoint Presentation</vt:lpstr>
      <vt:lpstr>PowerPoint Presentation</vt:lpstr>
      <vt:lpstr>PowerPoint Presentation</vt:lpstr>
      <vt:lpstr>The 4 R’s to Remember!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Powers of Entry, Search and Seizure </vt:lpstr>
      <vt:lpstr>PowerPoint Presentation</vt:lpstr>
      <vt:lpstr>PowerPoint Presentation</vt:lpstr>
      <vt:lpstr>PowerPoint Presentation</vt:lpstr>
      <vt:lpstr>Theft Act 1968 </vt:lpstr>
      <vt:lpstr>PowerPoint Presentation</vt:lpstr>
      <vt:lpstr>PowerPoint Presentation</vt:lpstr>
      <vt:lpstr>PowerPoint Presentation</vt:lpstr>
      <vt:lpstr>Robbery Section 8 Theft Act 1968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BMPL5 Operational Policing </dc:title>
  <dc:creator>Rhiannon Lloyd</dc:creator>
  <cp:lastModifiedBy>Rhiannon Lloyd</cp:lastModifiedBy>
  <cp:revision>6</cp:revision>
  <dcterms:created xsi:type="dcterms:W3CDTF">2023-03-19T18:15:16Z</dcterms:created>
  <dcterms:modified xsi:type="dcterms:W3CDTF">2023-03-23T21:17:11Z</dcterms:modified>
</cp:coreProperties>
</file>