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6.xml" ContentType="application/vnd.openxmlformats-officedocument.theme+xml"/>
  <Override PartName="/ppt/slideLayouts/slideLayout10.xml" ContentType="application/vnd.openxmlformats-officedocument.presentationml.slideLayout+xml"/>
  <Override PartName="/ppt/theme/theme7.xml" ContentType="application/vnd.openxmlformats-officedocument.theme+xml"/>
  <Override PartName="/ppt/slideLayouts/slideLayout11.xml" ContentType="application/vnd.openxmlformats-officedocument.presentationml.slideLayout+xml"/>
  <Override PartName="/ppt/theme/theme8.xml" ContentType="application/vnd.openxmlformats-officedocument.theme+xml"/>
  <Override PartName="/ppt/slideLayouts/slideLayout12.xml" ContentType="application/vnd.openxmlformats-officedocument.presentationml.slideLayout+xml"/>
  <Override PartName="/ppt/theme/theme9.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10.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1.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1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1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1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4" r:id="rId5"/>
    <p:sldMasterId id="2147483666" r:id="rId6"/>
    <p:sldMasterId id="2147483668" r:id="rId7"/>
    <p:sldMasterId id="2147483670" r:id="rId8"/>
    <p:sldMasterId id="2147483672" r:id="rId9"/>
    <p:sldMasterId id="2147483675" r:id="rId10"/>
    <p:sldMasterId id="2147483677" r:id="rId11"/>
    <p:sldMasterId id="2147483679" r:id="rId12"/>
    <p:sldMasterId id="2147483681" r:id="rId13"/>
    <p:sldMasterId id="2147483693" r:id="rId14"/>
    <p:sldMasterId id="2147483698" r:id="rId15"/>
    <p:sldMasterId id="2147483702" r:id="rId16"/>
    <p:sldMasterId id="2147483706" r:id="rId17"/>
    <p:sldMasterId id="2147483718" r:id="rId18"/>
    <p:sldMasterId id="2147483730" r:id="rId19"/>
  </p:sldMasterIdLst>
  <p:handoutMasterIdLst>
    <p:handoutMasterId r:id="rId50"/>
  </p:handoutMasterIdLst>
  <p:sldIdLst>
    <p:sldId id="287" r:id="rId20"/>
    <p:sldId id="256" r:id="rId21"/>
    <p:sldId id="257" r:id="rId22"/>
    <p:sldId id="258" r:id="rId23"/>
    <p:sldId id="259" r:id="rId24"/>
    <p:sldId id="260" r:id="rId25"/>
    <p:sldId id="261" r:id="rId26"/>
    <p:sldId id="262" r:id="rId27"/>
    <p:sldId id="288" r:id="rId28"/>
    <p:sldId id="263" r:id="rId29"/>
    <p:sldId id="264" r:id="rId30"/>
    <p:sldId id="265" r:id="rId31"/>
    <p:sldId id="266" r:id="rId32"/>
    <p:sldId id="267" r:id="rId33"/>
    <p:sldId id="270" r:id="rId34"/>
    <p:sldId id="274" r:id="rId35"/>
    <p:sldId id="271" r:id="rId36"/>
    <p:sldId id="272" r:id="rId37"/>
    <p:sldId id="273" r:id="rId38"/>
    <p:sldId id="275" r:id="rId39"/>
    <p:sldId id="276" r:id="rId40"/>
    <p:sldId id="277" r:id="rId41"/>
    <p:sldId id="278" r:id="rId42"/>
    <p:sldId id="279" r:id="rId43"/>
    <p:sldId id="280" r:id="rId44"/>
    <p:sldId id="281" r:id="rId45"/>
    <p:sldId id="282" r:id="rId46"/>
    <p:sldId id="283" r:id="rId47"/>
    <p:sldId id="284" r:id="rId48"/>
    <p:sldId id="285"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9" d="100"/>
          <a:sy n="149" d="100"/>
        </p:scale>
        <p:origin x="2124" y="12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handoutMaster" Target="handoutMasters/handout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0.xml"/><Relationship Id="rId11" Type="http://schemas.openxmlformats.org/officeDocument/2006/relationships/slideMaster" Target="slideMasters/slideMaster8.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8" Type="http://schemas.openxmlformats.org/officeDocument/2006/relationships/slideMaster" Target="slideMasters/slideMaster5.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08/10/2021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4139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a:prstGeom prst="rect">
            <a:avLst/>
          </a:prstGeom>
        </p:spPr>
        <p:txBody>
          <a:bodyPr/>
          <a:lstStyle/>
          <a:p>
            <a:fld id="{9C64F3F4-CE19-49F8-9EF4-FF4EE52031C2}" type="datetimeFigureOut">
              <a:rPr lang="en-GB" smtClean="0"/>
              <a:t>08/10/2021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7956376" y="6380972"/>
            <a:ext cx="730424" cy="340503"/>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39499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189902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566987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45535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251520" y="6525344"/>
            <a:ext cx="971128" cy="218522"/>
          </a:xfrm>
          <a:prstGeom prst="rect">
            <a:avLst/>
          </a:prstGeom>
        </p:spPr>
        <p:txBody>
          <a:bodyPr/>
          <a:lstStyle/>
          <a:p>
            <a:fld id="{9C64F3F4-CE19-49F8-9EF4-FF4EE52031C2}" type="datetimeFigureOut">
              <a:rPr lang="en-GB" smtClean="0"/>
              <a:t>08/10/2021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7956376" y="6380972"/>
            <a:ext cx="730424" cy="340503"/>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66920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590648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164704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921961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428534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998986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9854977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748005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084937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535880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618727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857107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00009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093918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566025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7471774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7643615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10/8/2021</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6458600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892372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683210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009256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56639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004375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8900549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464700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21217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7154340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25917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2868019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9337317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518007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8402856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6699502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1130054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5357085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4073503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9579239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60239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10/8/2021</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526640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08202026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9044103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771196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0012493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113603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526510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41110597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6013230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642515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042300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10/8/2021</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0132526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24797322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31125158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7583964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0842328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66076287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144424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577755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580530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9.xml"/><Relationship Id="rId1" Type="http://schemas.openxmlformats.org/officeDocument/2006/relationships/slideLayout" Target="../slideLayouts/slideLayout8.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10.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1.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1.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10.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27.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5" Type="http://schemas.openxmlformats.org/officeDocument/2006/relationships/image" Target="../media/image14.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5.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1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6.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1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5" Type="http://schemas.openxmlformats.org/officeDocument/2006/relationships/slideLayout" Target="../slideLayouts/slideLayout60.xml"/><Relationship Id="rId4" Type="http://schemas.openxmlformats.org/officeDocument/2006/relationships/slideLayout" Target="../slideLayouts/slideLayout59.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637148063"/>
      </p:ext>
    </p:extLst>
  </p:cSld>
  <p:clrMap bg1="lt1" tx1="dk1" bg2="lt2" tx2="dk2" accent1="accent1" accent2="accent2" accent3="accent3" accent4="accent4" accent5="accent5" accent6="accent6" hlink="hlink" folHlink="folHlink"/>
  <p:sldLayoutIdLst>
    <p:sldLayoutId id="2147483661" r:id="rId1"/>
    <p:sldLayoutId id="2147483663"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786160268"/>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15485735"/>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799710318"/>
      </p:ext>
    </p:extLst>
  </p:cSld>
  <p:clrMap bg1="lt1" tx1="dk1" bg2="lt2" tx2="dk2" accent1="accent1" accent2="accent2" accent3="accent3" accent4="accent4" accent5="accent5" accent6="accent6" hlink="hlink" folHlink="folHlink"/>
  <p:sldLayoutIdLst>
    <p:sldLayoutId id="2147483669" r:id="rId1"/>
    <p:sldLayoutId id="214748373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976766855"/>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4124231874"/>
      </p:ext>
    </p:extLst>
  </p:cSld>
  <p:clrMap bg1="lt1" tx1="dk1" bg2="lt2" tx2="dk2" accent1="accent1" accent2="accent2" accent3="accent3" accent4="accent4" accent5="accent5" accent6="accent6" hlink="hlink" folHlink="folHlink"/>
  <p:sldLayoutIdLst>
    <p:sldLayoutId id="2147483673" r:id="rId1"/>
    <p:sldLayoutId id="214748367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34864074"/>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13146186"/>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9353646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020353535"/>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165957116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4046205554"/>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422742290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10810672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413724873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9304289"/>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lgn="ctr">
              <a:buNone/>
            </a:pPr>
            <a:endParaRPr lang="en-GB" sz="3600" b="1" dirty="0">
              <a:solidFill>
                <a:schemeClr val="bg1"/>
              </a:solidFill>
            </a:endParaRPr>
          </a:p>
          <a:p>
            <a:pPr marL="0" indent="0" algn="ctr">
              <a:buNone/>
            </a:pPr>
            <a:endParaRPr lang="en-GB" sz="3600" b="1" dirty="0">
              <a:solidFill>
                <a:schemeClr val="bg1"/>
              </a:solidFill>
            </a:endParaRPr>
          </a:p>
          <a:p>
            <a:pPr marL="0" indent="0" algn="ctr">
              <a:buNone/>
            </a:pPr>
            <a:r>
              <a:rPr lang="en-GB" sz="3600" b="1" dirty="0">
                <a:solidFill>
                  <a:schemeClr val="bg1"/>
                </a:solidFill>
              </a:rPr>
              <a:t>Academic writing skills </a:t>
            </a:r>
          </a:p>
          <a:p>
            <a:pPr marL="0" indent="0" algn="ctr">
              <a:buNone/>
            </a:pPr>
            <a:endParaRPr lang="en-GB" sz="3600" b="1" dirty="0">
              <a:solidFill>
                <a:schemeClr val="bg1"/>
              </a:solidFill>
            </a:endParaRPr>
          </a:p>
          <a:p>
            <a:pPr marL="0" indent="0" algn="ctr">
              <a:buNone/>
            </a:pPr>
            <a:endParaRPr lang="en-GB" sz="3600" dirty="0">
              <a:solidFill>
                <a:schemeClr val="bg1"/>
              </a:solidFill>
            </a:endParaRPr>
          </a:p>
        </p:txBody>
      </p:sp>
    </p:spTree>
    <p:extLst>
      <p:ext uri="{BB962C8B-B14F-4D97-AF65-F5344CB8AC3E}">
        <p14:creationId xmlns:p14="http://schemas.microsoft.com/office/powerpoint/2010/main" val="4178542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br>
              <a:rPr lang="en-GB" b="1" dirty="0"/>
            </a:br>
            <a:br>
              <a:rPr lang="en-GB" b="1" dirty="0"/>
            </a:br>
            <a:br>
              <a:rPr lang="en-GB" b="1" dirty="0"/>
            </a:br>
            <a:br>
              <a:rPr lang="en-GB" b="1" dirty="0"/>
            </a:br>
            <a:r>
              <a:rPr lang="en-GB" b="1" dirty="0"/>
              <a:t>Paraphrasing &amp; Summarising</a:t>
            </a:r>
            <a:br>
              <a:rPr lang="en-GB" dirty="0"/>
            </a:br>
            <a:br>
              <a:rPr lang="en-GB" dirty="0"/>
            </a:br>
            <a:br>
              <a:rPr lang="en-GB" i="1" dirty="0">
                <a:solidFill>
                  <a:schemeClr val="bg1"/>
                </a:solidFill>
              </a:rPr>
            </a:br>
            <a:endParaRPr lang="en-GB" dirty="0">
              <a:solidFill>
                <a:schemeClr val="bg1"/>
              </a:solidFill>
            </a:endParaRP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408955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br>
              <a:rPr lang="en-GB" dirty="0"/>
            </a:br>
            <a:br>
              <a:rPr lang="en-GB" dirty="0"/>
            </a:br>
            <a:br>
              <a:rPr lang="en-GB" dirty="0"/>
            </a:br>
            <a:r>
              <a:rPr lang="en-GB" dirty="0"/>
              <a:t>  </a:t>
            </a:r>
            <a:r>
              <a:rPr lang="en-GB" b="1" dirty="0"/>
              <a:t>Part one - paraphrasing</a:t>
            </a:r>
            <a:br>
              <a:rPr lang="en-GB" dirty="0"/>
            </a:br>
            <a:br>
              <a:rPr lang="en-GB" dirty="0"/>
            </a:br>
            <a:r>
              <a:rPr lang="en-GB" dirty="0"/>
              <a:t>   </a:t>
            </a:r>
            <a:r>
              <a:rPr lang="en-GB" b="1" dirty="0"/>
              <a:t> </a:t>
            </a:r>
            <a:br>
              <a:rPr lang="en-GB" b="1" dirty="0"/>
            </a:br>
            <a:r>
              <a:rPr lang="en-GB" b="1" dirty="0"/>
              <a:t>   </a:t>
            </a:r>
            <a:endParaRPr lang="en-GB" dirty="0"/>
          </a:p>
        </p:txBody>
      </p:sp>
    </p:spTree>
    <p:extLst>
      <p:ext uri="{BB962C8B-B14F-4D97-AF65-F5344CB8AC3E}">
        <p14:creationId xmlns:p14="http://schemas.microsoft.com/office/powerpoint/2010/main" val="1947463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paraphrasing?</a:t>
            </a:r>
            <a:endParaRPr lang="en-GB" dirty="0"/>
          </a:p>
        </p:txBody>
      </p:sp>
      <p:sp>
        <p:nvSpPr>
          <p:cNvPr id="3" name="Content Placeholder 2"/>
          <p:cNvSpPr>
            <a:spLocks noGrp="1"/>
          </p:cNvSpPr>
          <p:nvPr>
            <p:ph idx="1"/>
          </p:nvPr>
        </p:nvSpPr>
        <p:spPr/>
        <p:txBody>
          <a:bodyPr>
            <a:normAutofit lnSpcReduction="10000"/>
          </a:bodyPr>
          <a:lstStyle/>
          <a:p>
            <a:r>
              <a:rPr lang="en-GB" dirty="0"/>
              <a:t>When writing academic assignments, you will need to strengthen your arguments by referring to (and evaluating) the ideas of other writers and scholars in the field. </a:t>
            </a:r>
          </a:p>
          <a:p>
            <a:pPr marL="0" indent="0">
              <a:buNone/>
            </a:pPr>
            <a:endParaRPr lang="en-GB" dirty="0"/>
          </a:p>
          <a:p>
            <a:r>
              <a:rPr lang="en-GB" dirty="0"/>
              <a:t>It is best to </a:t>
            </a:r>
            <a:r>
              <a:rPr lang="en-GB" b="1" dirty="0"/>
              <a:t>put their ideas in your own words </a:t>
            </a:r>
            <a:r>
              <a:rPr lang="en-GB" dirty="0"/>
              <a:t>to show you have understood them. </a:t>
            </a:r>
          </a:p>
          <a:p>
            <a:pPr marL="0" indent="0">
              <a:buNone/>
            </a:pPr>
            <a:endParaRPr lang="en-GB" dirty="0"/>
          </a:p>
          <a:p>
            <a:r>
              <a:rPr lang="en-GB" dirty="0"/>
              <a:t>Doing this effectively and respectfully is an important part of good academic practice.</a:t>
            </a:r>
          </a:p>
          <a:p>
            <a:pPr algn="just"/>
            <a:endParaRPr lang="en-GB" dirty="0"/>
          </a:p>
          <a:p>
            <a:pPr marL="0" indent="0">
              <a:buNone/>
            </a:pPr>
            <a:endParaRPr lang="en-GB" dirty="0"/>
          </a:p>
        </p:txBody>
      </p:sp>
    </p:spTree>
    <p:extLst>
      <p:ext uri="{BB962C8B-B14F-4D97-AF65-F5344CB8AC3E}">
        <p14:creationId xmlns:p14="http://schemas.microsoft.com/office/powerpoint/2010/main" val="4228389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a:t>
            </a:r>
          </a:p>
        </p:txBody>
      </p:sp>
      <p:sp>
        <p:nvSpPr>
          <p:cNvPr id="3" name="Content Placeholder 2"/>
          <p:cNvSpPr>
            <a:spLocks noGrp="1"/>
          </p:cNvSpPr>
          <p:nvPr>
            <p:ph idx="1"/>
          </p:nvPr>
        </p:nvSpPr>
        <p:spPr/>
        <p:txBody>
          <a:bodyPr/>
          <a:lstStyle/>
          <a:p>
            <a:r>
              <a:rPr lang="en-GB" dirty="0"/>
              <a:t>Reading at university usually leads to writing: for example, an essay, notes for a seminar, or ideas for a presentation. </a:t>
            </a:r>
          </a:p>
          <a:p>
            <a:r>
              <a:rPr lang="en-GB" dirty="0"/>
              <a:t>This is really a process of turning reading into ‘your own words’. </a:t>
            </a:r>
          </a:p>
          <a:p>
            <a:r>
              <a:rPr lang="en-GB" dirty="0"/>
              <a:t>The two main ways of doing this are paraphrasing and summarising.</a:t>
            </a:r>
          </a:p>
          <a:p>
            <a:pPr marL="0" indent="0">
              <a:buNone/>
            </a:pPr>
            <a:endParaRPr lang="en-GB" dirty="0"/>
          </a:p>
        </p:txBody>
      </p:sp>
    </p:spTree>
    <p:extLst>
      <p:ext uri="{BB962C8B-B14F-4D97-AF65-F5344CB8AC3E}">
        <p14:creationId xmlns:p14="http://schemas.microsoft.com/office/powerpoint/2010/main" val="752588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Turning reading into writing</a:t>
            </a:r>
          </a:p>
        </p:txBody>
      </p:sp>
      <p:sp>
        <p:nvSpPr>
          <p:cNvPr id="3" name="Content Placeholder 2"/>
          <p:cNvSpPr>
            <a:spLocks noGrp="1"/>
          </p:cNvSpPr>
          <p:nvPr>
            <p:ph idx="1"/>
          </p:nvPr>
        </p:nvSpPr>
        <p:spPr/>
        <p:txBody>
          <a:bodyPr>
            <a:normAutofit lnSpcReduction="10000"/>
          </a:bodyPr>
          <a:lstStyle/>
          <a:p>
            <a:pPr marL="0" indent="0">
              <a:buNone/>
            </a:pPr>
            <a:r>
              <a:rPr lang="en-GB" sz="4000" dirty="0"/>
              <a:t>1.Inputs – reading material</a:t>
            </a:r>
          </a:p>
          <a:p>
            <a:pPr marL="0" indent="0">
              <a:buNone/>
            </a:pPr>
            <a:endParaRPr lang="en-GB" sz="4000" dirty="0"/>
          </a:p>
          <a:p>
            <a:pPr marL="0" indent="0">
              <a:buNone/>
            </a:pPr>
            <a:r>
              <a:rPr lang="en-GB" sz="4000" dirty="0"/>
              <a:t>2.Transformation process – reading, thinking, writing</a:t>
            </a:r>
          </a:p>
          <a:p>
            <a:pPr marL="0" indent="0">
              <a:buNone/>
            </a:pPr>
            <a:endParaRPr lang="en-GB" sz="4000" dirty="0"/>
          </a:p>
          <a:p>
            <a:pPr marL="0" indent="0">
              <a:buNone/>
            </a:pPr>
            <a:r>
              <a:rPr lang="en-GB" sz="4000" dirty="0"/>
              <a:t>3.Outputs – notes, summary, assignment</a:t>
            </a:r>
          </a:p>
        </p:txBody>
      </p:sp>
      <p:cxnSp>
        <p:nvCxnSpPr>
          <p:cNvPr id="5" name="Straight Arrow Connector 4"/>
          <p:cNvCxnSpPr/>
          <p:nvPr/>
        </p:nvCxnSpPr>
        <p:spPr>
          <a:xfrm>
            <a:off x="3502430" y="2348880"/>
            <a:ext cx="0" cy="6480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491880" y="4149080"/>
            <a:ext cx="0" cy="6480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8132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Don’t over-quote!</a:t>
            </a:r>
          </a:p>
        </p:txBody>
      </p:sp>
      <p:sp>
        <p:nvSpPr>
          <p:cNvPr id="3" name="Content Placeholder 2"/>
          <p:cNvSpPr>
            <a:spLocks noGrp="1"/>
          </p:cNvSpPr>
          <p:nvPr>
            <p:ph idx="1"/>
          </p:nvPr>
        </p:nvSpPr>
        <p:spPr/>
        <p:txBody>
          <a:bodyPr/>
          <a:lstStyle/>
          <a:p>
            <a:pPr marL="0" indent="0">
              <a:buNone/>
            </a:pPr>
            <a:r>
              <a:rPr lang="en-GB" dirty="0"/>
              <a:t>You can use some quotations in assignments, but it is generally better to paraphrase or summarise the ideas from other writers’ work.</a:t>
            </a:r>
          </a:p>
          <a:p>
            <a:pPr marL="0" indent="0">
              <a:buNone/>
            </a:pPr>
            <a:endParaRPr lang="en-GB" dirty="0"/>
          </a:p>
        </p:txBody>
      </p:sp>
    </p:spTree>
    <p:extLst>
      <p:ext uri="{BB962C8B-B14F-4D97-AF65-F5344CB8AC3E}">
        <p14:creationId xmlns:p14="http://schemas.microsoft.com/office/powerpoint/2010/main" val="2510460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
            <a:ext cx="7886700" cy="764704"/>
          </a:xfrm>
        </p:spPr>
        <p:txBody>
          <a:bodyPr/>
          <a:lstStyle/>
          <a:p>
            <a:pPr algn="ctr"/>
            <a:r>
              <a:rPr lang="en-GB" b="1" dirty="0"/>
              <a:t>Quotations</a:t>
            </a:r>
          </a:p>
        </p:txBody>
      </p:sp>
      <p:sp>
        <p:nvSpPr>
          <p:cNvPr id="3" name="Content Placeholder 2"/>
          <p:cNvSpPr>
            <a:spLocks noGrp="1"/>
          </p:cNvSpPr>
          <p:nvPr>
            <p:ph idx="1"/>
          </p:nvPr>
        </p:nvSpPr>
        <p:spPr>
          <a:xfrm>
            <a:off x="457200" y="764705"/>
            <a:ext cx="8579296" cy="5256583"/>
          </a:xfrm>
        </p:spPr>
        <p:txBody>
          <a:bodyPr>
            <a:normAutofit fontScale="25000" lnSpcReduction="20000"/>
          </a:bodyPr>
          <a:lstStyle/>
          <a:p>
            <a:pPr marL="0" indent="0">
              <a:buNone/>
            </a:pPr>
            <a:r>
              <a:rPr lang="en-GB" sz="3600" b="1" dirty="0"/>
              <a:t> </a:t>
            </a:r>
            <a:r>
              <a:rPr lang="en-GB" sz="9600" b="1" dirty="0"/>
              <a:t>A quotation</a:t>
            </a:r>
            <a:r>
              <a:rPr lang="en-GB" sz="9600" dirty="0"/>
              <a:t>: is the </a:t>
            </a:r>
            <a:r>
              <a:rPr lang="en-GB" sz="9600" b="1" dirty="0"/>
              <a:t>exact</a:t>
            </a:r>
            <a:r>
              <a:rPr lang="en-GB" sz="9600" dirty="0"/>
              <a:t> words taken from the source. </a:t>
            </a:r>
          </a:p>
          <a:p>
            <a:pPr marL="0" indent="0">
              <a:buNone/>
            </a:pPr>
            <a:r>
              <a:rPr lang="en-GB" sz="9600" dirty="0"/>
              <a:t>Use quotation marks for a short quotation‘…’</a:t>
            </a:r>
          </a:p>
          <a:p>
            <a:pPr marL="0" indent="0">
              <a:buNone/>
            </a:pPr>
            <a:r>
              <a:rPr lang="en-GB" sz="7200" dirty="0"/>
              <a:t>Example: </a:t>
            </a:r>
            <a:r>
              <a:rPr lang="en-GB" sz="7200" dirty="0">
                <a:solidFill>
                  <a:srgbClr val="FF0000"/>
                </a:solidFill>
              </a:rPr>
              <a:t>Smith (2010, p.221) states that ‘the Council spends £3.3 million each year on biofuel heating rather than £7 million it would spend if it still relied on oil and gas’.</a:t>
            </a:r>
          </a:p>
          <a:p>
            <a:pPr marL="0" indent="0">
              <a:buNone/>
            </a:pPr>
            <a:r>
              <a:rPr lang="en-GB" sz="9600" dirty="0"/>
              <a:t>Indent the text and use italics for longer quotations. Example:</a:t>
            </a:r>
          </a:p>
          <a:p>
            <a:pPr marL="0" indent="0">
              <a:buNone/>
            </a:pPr>
            <a:r>
              <a:rPr lang="en-GB" sz="8000" dirty="0">
                <a:solidFill>
                  <a:srgbClr val="FF0000"/>
                </a:solidFill>
              </a:rPr>
              <a:t>It has been suggested that there are five key rules for hygiene maintenance within hospitality environments:</a:t>
            </a:r>
          </a:p>
          <a:p>
            <a:pPr marL="0" indent="0">
              <a:buNone/>
            </a:pPr>
            <a:r>
              <a:rPr lang="en-GB" sz="8000" i="1" dirty="0">
                <a:solidFill>
                  <a:srgbClr val="FF0000"/>
                </a:solidFill>
              </a:rPr>
              <a:t>	1 Wear a full, clean uniform and ensure that protective clothing is worn 	when necessary </a:t>
            </a:r>
          </a:p>
          <a:p>
            <a:pPr marL="0" indent="0">
              <a:buNone/>
            </a:pPr>
            <a:r>
              <a:rPr lang="en-GB" sz="8000" i="1" dirty="0">
                <a:solidFill>
                  <a:srgbClr val="FF0000"/>
                </a:solidFill>
              </a:rPr>
              <a:t>	2 Keep your hair covered when preparing food. Keep a beard or facial 	hair neat and trimmed </a:t>
            </a:r>
          </a:p>
          <a:p>
            <a:pPr marL="0" indent="0">
              <a:buNone/>
            </a:pPr>
            <a:r>
              <a:rPr lang="en-GB" sz="8000" i="1" dirty="0">
                <a:solidFill>
                  <a:srgbClr val="FF0000"/>
                </a:solidFill>
              </a:rPr>
              <a:t>	3 Do not wear jewellery or watches when handling food (although a 	plain wedding band can be an exception) </a:t>
            </a:r>
          </a:p>
          <a:p>
            <a:pPr marL="0" indent="0">
              <a:buNone/>
            </a:pPr>
            <a:r>
              <a:rPr lang="en-GB" sz="8000" i="1" dirty="0">
                <a:solidFill>
                  <a:srgbClr val="FF0000"/>
                </a:solidFill>
              </a:rPr>
              <a:t>	4 Keep your fingernails short and clean, with no visible signs of nail 	polish</a:t>
            </a:r>
          </a:p>
          <a:p>
            <a:pPr marL="0" indent="0">
              <a:buNone/>
            </a:pPr>
            <a:r>
              <a:rPr lang="en-GB" sz="8000" i="1" dirty="0">
                <a:solidFill>
                  <a:srgbClr val="FF0000"/>
                </a:solidFill>
              </a:rPr>
              <a:t>	5 Regularly wash your hands using the correct procedure</a:t>
            </a:r>
            <a:r>
              <a:rPr lang="en-GB" sz="8000" dirty="0">
                <a:solidFill>
                  <a:srgbClr val="FF0000"/>
                </a:solidFill>
              </a:rPr>
              <a:t> (Holloway </a:t>
            </a:r>
            <a:r>
              <a:rPr lang="en-GB" sz="8000" i="1" dirty="0">
                <a:solidFill>
                  <a:srgbClr val="FF0000"/>
                </a:solidFill>
              </a:rPr>
              <a:t>et 	al</a:t>
            </a:r>
            <a:r>
              <a:rPr lang="en-GB" sz="8000" dirty="0">
                <a:solidFill>
                  <a:srgbClr val="FF0000"/>
                </a:solidFill>
              </a:rPr>
              <a:t>, 2017, p. 7).</a:t>
            </a:r>
          </a:p>
          <a:p>
            <a:pPr marL="0" indent="0">
              <a:buNone/>
            </a:pPr>
            <a:r>
              <a:rPr lang="en-GB" sz="8000" dirty="0">
                <a:solidFill>
                  <a:srgbClr val="FF0000"/>
                </a:solidFill>
              </a:rPr>
              <a:t>These steps will ensure health and safety in food preparation areas.</a:t>
            </a:r>
          </a:p>
          <a:p>
            <a:pPr marL="0" indent="0">
              <a:buNone/>
            </a:pPr>
            <a:endParaRPr lang="en-GB" sz="9600" b="1" i="1" dirty="0"/>
          </a:p>
          <a:p>
            <a:pPr marL="0" indent="0">
              <a:buNone/>
            </a:pPr>
            <a:r>
              <a:rPr lang="en-GB" sz="9600" dirty="0"/>
              <a:t>	</a:t>
            </a:r>
            <a:endParaRPr lang="en-GB" sz="9600" b="1" dirty="0"/>
          </a:p>
          <a:p>
            <a:pPr marL="0" indent="0">
              <a:buNone/>
            </a:pPr>
            <a:endParaRPr lang="en-GB" dirty="0"/>
          </a:p>
        </p:txBody>
      </p:sp>
    </p:spTree>
    <p:extLst>
      <p:ext uri="{BB962C8B-B14F-4D97-AF65-F5344CB8AC3E}">
        <p14:creationId xmlns:p14="http://schemas.microsoft.com/office/powerpoint/2010/main" val="4144351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Paraphrasing and summarising</a:t>
            </a:r>
          </a:p>
        </p:txBody>
      </p:sp>
      <p:sp>
        <p:nvSpPr>
          <p:cNvPr id="3" name="Content Placeholder 2"/>
          <p:cNvSpPr>
            <a:spLocks noGrp="1"/>
          </p:cNvSpPr>
          <p:nvPr>
            <p:ph idx="1"/>
          </p:nvPr>
        </p:nvSpPr>
        <p:spPr>
          <a:xfrm>
            <a:off x="597523" y="1027906"/>
            <a:ext cx="7886700" cy="4351338"/>
          </a:xfrm>
        </p:spPr>
        <p:txBody>
          <a:bodyPr/>
          <a:lstStyle/>
          <a:p>
            <a:pPr marL="0" indent="0">
              <a:buNone/>
            </a:pPr>
            <a:r>
              <a:rPr lang="en-GB" sz="2400" b="1" dirty="0"/>
              <a:t>Paraphrase</a:t>
            </a:r>
            <a:r>
              <a:rPr lang="en-GB" sz="2400" dirty="0"/>
              <a:t>: your understanding of the source </a:t>
            </a:r>
            <a:r>
              <a:rPr lang="en-GB" sz="2400" b="1" dirty="0"/>
              <a:t>in your own words </a:t>
            </a:r>
            <a:r>
              <a:rPr lang="en-GB" sz="2400" dirty="0"/>
              <a:t>(no page number needed in Harvard Referencing). It is usually about the same length as the original.</a:t>
            </a:r>
          </a:p>
          <a:p>
            <a:pPr marL="0" indent="0">
              <a:buNone/>
            </a:pPr>
            <a:r>
              <a:rPr lang="en-GB" sz="2400" dirty="0"/>
              <a:t>Example: </a:t>
            </a:r>
            <a:r>
              <a:rPr lang="en-GB" sz="2400" dirty="0">
                <a:solidFill>
                  <a:srgbClr val="FF0000"/>
                </a:solidFill>
              </a:rPr>
              <a:t>Smith (2010) highlights that £3.7 million is saved on heating by the Council from changing to biofuel sustainable energy.</a:t>
            </a:r>
          </a:p>
          <a:p>
            <a:pPr marL="0" indent="0">
              <a:buNone/>
            </a:pPr>
            <a:r>
              <a:rPr lang="en-GB" sz="2400" b="1" dirty="0"/>
              <a:t>Summary</a:t>
            </a:r>
            <a:r>
              <a:rPr lang="en-GB" sz="2400" dirty="0"/>
              <a:t>: this is the </a:t>
            </a:r>
            <a:r>
              <a:rPr lang="en-GB" sz="2400" b="1" dirty="0"/>
              <a:t>overall understanding of the key idea</a:t>
            </a:r>
            <a:r>
              <a:rPr lang="en-GB" sz="2400" dirty="0"/>
              <a:t>, from a page, a couple of pages or a chapter and is shorter than the original.</a:t>
            </a:r>
          </a:p>
          <a:p>
            <a:pPr marL="0" indent="0">
              <a:buNone/>
            </a:pPr>
            <a:r>
              <a:rPr lang="en-GB" sz="2400" dirty="0"/>
              <a:t>Example: </a:t>
            </a:r>
            <a:r>
              <a:rPr lang="en-GB" sz="2400" dirty="0">
                <a:solidFill>
                  <a:srgbClr val="FF0000"/>
                </a:solidFill>
              </a:rPr>
              <a:t>Smith (2010) suggests that the Council could save millions of pounds on heating from changing to sustainable energy. </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1214347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Key steps to effective paraphrasing</a:t>
            </a:r>
          </a:p>
        </p:txBody>
      </p:sp>
      <p:sp>
        <p:nvSpPr>
          <p:cNvPr id="3" name="Content Placeholder 2"/>
          <p:cNvSpPr>
            <a:spLocks noGrp="1"/>
          </p:cNvSpPr>
          <p:nvPr>
            <p:ph idx="1"/>
          </p:nvPr>
        </p:nvSpPr>
        <p:spPr/>
        <p:txBody>
          <a:bodyPr>
            <a:normAutofit/>
          </a:bodyPr>
          <a:lstStyle/>
          <a:p>
            <a:pPr marL="0" indent="0">
              <a:buNone/>
            </a:pPr>
            <a:r>
              <a:rPr lang="en-GB" dirty="0"/>
              <a:t>1.Highlight important words / key terms (words that cannot be changed)</a:t>
            </a:r>
          </a:p>
          <a:p>
            <a:pPr marL="0" indent="0">
              <a:buNone/>
            </a:pPr>
            <a:r>
              <a:rPr lang="en-GB" dirty="0"/>
              <a:t>2.Find synonyms / alternative words for high frequency words</a:t>
            </a:r>
          </a:p>
          <a:p>
            <a:pPr marL="0" indent="0">
              <a:buNone/>
            </a:pPr>
            <a:r>
              <a:rPr lang="en-GB" dirty="0"/>
              <a:t>3.Change grammar: active to passive, nouns to verbs, adjectives to adverbs, word order</a:t>
            </a:r>
          </a:p>
          <a:p>
            <a:pPr marL="0" indent="0">
              <a:buNone/>
            </a:pPr>
            <a:r>
              <a:rPr lang="en-GB" dirty="0"/>
              <a:t>4.Check meaning</a:t>
            </a:r>
          </a:p>
          <a:p>
            <a:endParaRPr lang="en-GB" dirty="0"/>
          </a:p>
        </p:txBody>
      </p:sp>
    </p:spTree>
    <p:extLst>
      <p:ext uri="{BB962C8B-B14F-4D97-AF65-F5344CB8AC3E}">
        <p14:creationId xmlns:p14="http://schemas.microsoft.com/office/powerpoint/2010/main" val="1709659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Example</a:t>
            </a:r>
          </a:p>
        </p:txBody>
      </p:sp>
      <p:sp>
        <p:nvSpPr>
          <p:cNvPr id="3" name="Content Placeholder 2"/>
          <p:cNvSpPr>
            <a:spLocks noGrp="1"/>
          </p:cNvSpPr>
          <p:nvPr>
            <p:ph idx="1"/>
          </p:nvPr>
        </p:nvSpPr>
        <p:spPr/>
        <p:txBody>
          <a:bodyPr>
            <a:normAutofit/>
          </a:bodyPr>
          <a:lstStyle/>
          <a:p>
            <a:r>
              <a:rPr lang="en-GB" dirty="0"/>
              <a:t>Original Sentence: ‘Memory is the capacity for storing and retrieving information’ (Smith, 2017, p.21).</a:t>
            </a:r>
          </a:p>
          <a:p>
            <a:pPr marL="0" indent="0">
              <a:buNone/>
            </a:pPr>
            <a:endParaRPr lang="en-GB" dirty="0"/>
          </a:p>
          <a:p>
            <a:pPr marL="0" indent="0">
              <a:buNone/>
            </a:pPr>
            <a:r>
              <a:rPr lang="en-GB" dirty="0"/>
              <a:t>1. Choose key words that can not be changed </a:t>
            </a:r>
          </a:p>
          <a:p>
            <a:pPr marL="0" indent="0">
              <a:buNone/>
            </a:pPr>
            <a:r>
              <a:rPr lang="en-GB" b="1" dirty="0"/>
              <a:t>Memory </a:t>
            </a:r>
            <a:r>
              <a:rPr lang="en-GB" dirty="0"/>
              <a:t>has the capacity for storing and retrieving </a:t>
            </a:r>
            <a:r>
              <a:rPr lang="en-GB" b="1" dirty="0"/>
              <a:t>information</a:t>
            </a:r>
            <a:r>
              <a:rPr lang="en-GB" dirty="0"/>
              <a:t> (Smith, 2017, p.21)</a:t>
            </a:r>
          </a:p>
          <a:p>
            <a:endParaRPr lang="en-GB" dirty="0"/>
          </a:p>
        </p:txBody>
      </p:sp>
    </p:spTree>
    <p:extLst>
      <p:ext uri="{BB962C8B-B14F-4D97-AF65-F5344CB8AC3E}">
        <p14:creationId xmlns:p14="http://schemas.microsoft.com/office/powerpoint/2010/main" val="818773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Autofit/>
          </a:bodyPr>
          <a:lstStyle/>
          <a:p>
            <a:pPr algn="l"/>
            <a:br>
              <a:rPr lang="en-GB" sz="3200" dirty="0"/>
            </a:br>
            <a:r>
              <a:rPr lang="en-GB" sz="3200" dirty="0"/>
              <a:t>Example continued…..</a:t>
            </a:r>
            <a:br>
              <a:rPr lang="en-GB" sz="3200" dirty="0"/>
            </a:br>
            <a:endParaRPr lang="en-GB" sz="3200" dirty="0"/>
          </a:p>
        </p:txBody>
      </p:sp>
      <p:sp>
        <p:nvSpPr>
          <p:cNvPr id="3" name="Content Placeholder 2"/>
          <p:cNvSpPr>
            <a:spLocks noGrp="1"/>
          </p:cNvSpPr>
          <p:nvPr>
            <p:ph idx="1"/>
          </p:nvPr>
        </p:nvSpPr>
        <p:spPr>
          <a:xfrm>
            <a:off x="457200" y="1600201"/>
            <a:ext cx="8229600" cy="4099596"/>
          </a:xfrm>
        </p:spPr>
        <p:txBody>
          <a:bodyPr/>
          <a:lstStyle/>
          <a:p>
            <a:pPr marL="0" indent="0">
              <a:buNone/>
            </a:pPr>
            <a:r>
              <a:rPr lang="en-GB" sz="2400" dirty="0"/>
              <a:t>2. Find Synonyms for the other words</a:t>
            </a:r>
          </a:p>
          <a:p>
            <a:pPr marL="0" indent="0">
              <a:buNone/>
            </a:pPr>
            <a:endParaRPr lang="en-GB" sz="2400" dirty="0"/>
          </a:p>
          <a:p>
            <a:pPr marL="0" indent="0">
              <a:buNone/>
            </a:pPr>
            <a:r>
              <a:rPr lang="en-GB" sz="2400" dirty="0"/>
              <a:t>Memory is the capacity for storing and retrieving information.</a:t>
            </a:r>
          </a:p>
          <a:p>
            <a:pPr marL="0" indent="0">
              <a:buNone/>
            </a:pPr>
            <a:r>
              <a:rPr lang="en-GB" sz="2400" dirty="0"/>
              <a:t>Use Word synonyms or thesaurus or do a Google search for synonyms:</a:t>
            </a:r>
          </a:p>
          <a:p>
            <a:pPr marL="0" indent="0">
              <a:buNone/>
            </a:pPr>
            <a:endParaRPr lang="en-GB" dirty="0"/>
          </a:p>
        </p:txBody>
      </p:sp>
      <p:pic>
        <p:nvPicPr>
          <p:cNvPr id="4" name="Picture 3"/>
          <p:cNvPicPr>
            <a:picLocks noChangeAspect="1"/>
          </p:cNvPicPr>
          <p:nvPr/>
        </p:nvPicPr>
        <p:blipFill>
          <a:blip r:embed="rId2"/>
          <a:stretch>
            <a:fillRect/>
          </a:stretch>
        </p:blipFill>
        <p:spPr>
          <a:xfrm>
            <a:off x="2483768" y="3717033"/>
            <a:ext cx="5913405" cy="1982764"/>
          </a:xfrm>
          <a:prstGeom prst="rect">
            <a:avLst/>
          </a:prstGeom>
        </p:spPr>
      </p:pic>
    </p:spTree>
    <p:extLst>
      <p:ext uri="{BB962C8B-B14F-4D97-AF65-F5344CB8AC3E}">
        <p14:creationId xmlns:p14="http://schemas.microsoft.com/office/powerpoint/2010/main" val="4148121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continued….</a:t>
            </a:r>
          </a:p>
        </p:txBody>
      </p:sp>
      <p:sp>
        <p:nvSpPr>
          <p:cNvPr id="3" name="Content Placeholder 2"/>
          <p:cNvSpPr>
            <a:spLocks noGrp="1"/>
          </p:cNvSpPr>
          <p:nvPr>
            <p:ph idx="1"/>
          </p:nvPr>
        </p:nvSpPr>
        <p:spPr/>
        <p:txBody>
          <a:bodyPr/>
          <a:lstStyle/>
          <a:p>
            <a:pPr marL="0" indent="0">
              <a:buNone/>
            </a:pPr>
            <a:r>
              <a:rPr lang="en-GB" dirty="0"/>
              <a:t>3. Choose the words that are similar in meaning or change the form (storing to storage)</a:t>
            </a:r>
          </a:p>
          <a:p>
            <a:endParaRPr lang="en-GB" dirty="0"/>
          </a:p>
          <a:p>
            <a:pPr marL="0" indent="0">
              <a:buNone/>
            </a:pPr>
            <a:r>
              <a:rPr lang="en-GB" dirty="0"/>
              <a:t>Memory is the facility for storage and recovering data. </a:t>
            </a:r>
          </a:p>
          <a:p>
            <a:pPr marL="0" indent="0">
              <a:buNone/>
            </a:pPr>
            <a:r>
              <a:rPr lang="en-GB" dirty="0"/>
              <a:t>[paraphrased sentence is </a:t>
            </a:r>
            <a:r>
              <a:rPr lang="en-GB" b="1" dirty="0"/>
              <a:t>acceptable</a:t>
            </a:r>
            <a:r>
              <a:rPr lang="en-GB" dirty="0"/>
              <a:t>]</a:t>
            </a:r>
          </a:p>
        </p:txBody>
      </p:sp>
    </p:spTree>
    <p:extLst>
      <p:ext uri="{BB962C8B-B14F-4D97-AF65-F5344CB8AC3E}">
        <p14:creationId xmlns:p14="http://schemas.microsoft.com/office/powerpoint/2010/main" val="995815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continued…</a:t>
            </a:r>
          </a:p>
        </p:txBody>
      </p:sp>
      <p:sp>
        <p:nvSpPr>
          <p:cNvPr id="3" name="Content Placeholder 2"/>
          <p:cNvSpPr>
            <a:spLocks noGrp="1"/>
          </p:cNvSpPr>
          <p:nvPr>
            <p:ph idx="1"/>
          </p:nvPr>
        </p:nvSpPr>
        <p:spPr/>
        <p:txBody>
          <a:bodyPr/>
          <a:lstStyle/>
          <a:p>
            <a:pPr marL="0" indent="0">
              <a:buNone/>
            </a:pPr>
            <a:r>
              <a:rPr lang="en-GB" dirty="0"/>
              <a:t>4. Change the grammar, word forms and structure</a:t>
            </a:r>
          </a:p>
          <a:p>
            <a:pPr marL="0" indent="0">
              <a:buNone/>
            </a:pPr>
            <a:endParaRPr lang="en-GB" dirty="0"/>
          </a:p>
          <a:p>
            <a:pPr marL="0" indent="0">
              <a:buNone/>
            </a:pPr>
            <a:r>
              <a:rPr lang="en-GB" dirty="0"/>
              <a:t>Data recovery and storage are facilitated in the memory. </a:t>
            </a:r>
          </a:p>
          <a:p>
            <a:pPr marL="0" indent="0">
              <a:buNone/>
            </a:pPr>
            <a:r>
              <a:rPr lang="en-GB" dirty="0"/>
              <a:t>[paraphrased sentence is </a:t>
            </a:r>
            <a:r>
              <a:rPr lang="en-GB" b="1" dirty="0"/>
              <a:t>good</a:t>
            </a:r>
            <a:r>
              <a:rPr lang="en-GB" dirty="0"/>
              <a:t>]</a:t>
            </a:r>
          </a:p>
          <a:p>
            <a:pPr marL="0" indent="0">
              <a:buNone/>
            </a:pPr>
            <a:endParaRPr lang="en-GB" dirty="0"/>
          </a:p>
        </p:txBody>
      </p:sp>
    </p:spTree>
    <p:extLst>
      <p:ext uri="{BB962C8B-B14F-4D97-AF65-F5344CB8AC3E}">
        <p14:creationId xmlns:p14="http://schemas.microsoft.com/office/powerpoint/2010/main" val="1696443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Synonyms - practice</a:t>
            </a:r>
          </a:p>
        </p:txBody>
      </p:sp>
      <p:sp>
        <p:nvSpPr>
          <p:cNvPr id="3" name="Content Placeholder 2"/>
          <p:cNvSpPr>
            <a:spLocks noGrp="1"/>
          </p:cNvSpPr>
          <p:nvPr>
            <p:ph idx="1"/>
          </p:nvPr>
        </p:nvSpPr>
        <p:spPr/>
        <p:txBody>
          <a:bodyPr/>
          <a:lstStyle/>
          <a:p>
            <a:pPr marL="0" indent="0">
              <a:buNone/>
            </a:pPr>
            <a:r>
              <a:rPr lang="en-GB" dirty="0"/>
              <a:t>Which of the words below is a synonym for </a:t>
            </a:r>
          </a:p>
          <a:p>
            <a:pPr marL="0" indent="0">
              <a:buNone/>
            </a:pPr>
            <a:r>
              <a:rPr lang="en-GB" dirty="0"/>
              <a:t>…..The </a:t>
            </a:r>
            <a:r>
              <a:rPr lang="en-GB" i="1" dirty="0"/>
              <a:t>impact</a:t>
            </a:r>
          </a:p>
          <a:p>
            <a:endParaRPr lang="en-GB" dirty="0"/>
          </a:p>
          <a:p>
            <a:r>
              <a:rPr lang="en-GB" dirty="0"/>
              <a:t>force</a:t>
            </a:r>
          </a:p>
          <a:p>
            <a:r>
              <a:rPr lang="en-GB" dirty="0"/>
              <a:t>effect</a:t>
            </a:r>
          </a:p>
          <a:p>
            <a:r>
              <a:rPr lang="en-GB" dirty="0"/>
              <a:t>shock</a:t>
            </a:r>
          </a:p>
          <a:p>
            <a:pPr marL="0" indent="0">
              <a:buNone/>
            </a:pPr>
            <a:endParaRPr lang="en-GB" dirty="0"/>
          </a:p>
        </p:txBody>
      </p:sp>
    </p:spTree>
    <p:extLst>
      <p:ext uri="{BB962C8B-B14F-4D97-AF65-F5344CB8AC3E}">
        <p14:creationId xmlns:p14="http://schemas.microsoft.com/office/powerpoint/2010/main" val="13616118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Which of the words below is a synonym of …. on the economies and hence the political </a:t>
            </a:r>
            <a:r>
              <a:rPr lang="en-GB" i="1" dirty="0"/>
              <a:t>stability</a:t>
            </a:r>
          </a:p>
          <a:p>
            <a:r>
              <a:rPr lang="en-GB" dirty="0"/>
              <a:t>balance</a:t>
            </a:r>
          </a:p>
          <a:p>
            <a:r>
              <a:rPr lang="en-GB" dirty="0"/>
              <a:t>tendency</a:t>
            </a:r>
          </a:p>
          <a:p>
            <a:r>
              <a:rPr lang="en-GB" dirty="0"/>
              <a:t>strength</a:t>
            </a:r>
          </a:p>
          <a:p>
            <a:pPr marL="0" indent="0">
              <a:buNone/>
            </a:pPr>
            <a:endParaRPr lang="en-GB" dirty="0"/>
          </a:p>
        </p:txBody>
      </p:sp>
    </p:spTree>
    <p:extLst>
      <p:ext uri="{BB962C8B-B14F-4D97-AF65-F5344CB8AC3E}">
        <p14:creationId xmlns:p14="http://schemas.microsoft.com/office/powerpoint/2010/main" val="22031010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Which of the words below is a synonym of ….  heavily affected countries is a major cause for international </a:t>
            </a:r>
            <a:r>
              <a:rPr lang="en-GB" i="1" dirty="0"/>
              <a:t>concern</a:t>
            </a:r>
          </a:p>
          <a:p>
            <a:endParaRPr lang="en-GB" dirty="0"/>
          </a:p>
          <a:p>
            <a:r>
              <a:rPr lang="en-GB" dirty="0"/>
              <a:t>business</a:t>
            </a:r>
          </a:p>
          <a:p>
            <a:r>
              <a:rPr lang="en-GB" dirty="0"/>
              <a:t>interest</a:t>
            </a:r>
          </a:p>
          <a:p>
            <a:r>
              <a:rPr lang="en-GB" dirty="0"/>
              <a:t>worry</a:t>
            </a:r>
          </a:p>
          <a:p>
            <a:pPr marL="0" indent="0">
              <a:buNone/>
            </a:pPr>
            <a:endParaRPr lang="en-GB" dirty="0"/>
          </a:p>
        </p:txBody>
      </p:sp>
    </p:spTree>
    <p:extLst>
      <p:ext uri="{BB962C8B-B14F-4D97-AF65-F5344CB8AC3E}">
        <p14:creationId xmlns:p14="http://schemas.microsoft.com/office/powerpoint/2010/main" val="3621568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Which of the words below is a synonym of …. Their influence can be </a:t>
            </a:r>
            <a:r>
              <a:rPr lang="en-GB" i="1" dirty="0"/>
              <a:t>seen</a:t>
            </a:r>
          </a:p>
          <a:p>
            <a:r>
              <a:rPr lang="en-GB" dirty="0"/>
              <a:t>watched</a:t>
            </a:r>
          </a:p>
          <a:p>
            <a:r>
              <a:rPr lang="en-GB" dirty="0"/>
              <a:t>looked at</a:t>
            </a:r>
          </a:p>
          <a:p>
            <a:r>
              <a:rPr lang="en-GB" dirty="0"/>
              <a:t>observed</a:t>
            </a:r>
          </a:p>
          <a:p>
            <a:pPr marL="0" indent="0">
              <a:buNone/>
            </a:pPr>
            <a:endParaRPr lang="en-GB" dirty="0"/>
          </a:p>
        </p:txBody>
      </p:sp>
    </p:spTree>
    <p:extLst>
      <p:ext uri="{BB962C8B-B14F-4D97-AF65-F5344CB8AC3E}">
        <p14:creationId xmlns:p14="http://schemas.microsoft.com/office/powerpoint/2010/main" val="428848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Which is the best paraphrase?</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t>Past epidemics and the long-term impact of diseases have been among the most potent forces shaping the current global distribution of population and cultures.</a:t>
            </a:r>
          </a:p>
          <a:p>
            <a:endParaRPr lang="en-GB" dirty="0"/>
          </a:p>
          <a:p>
            <a:pPr marL="0" indent="0">
              <a:buNone/>
            </a:pPr>
            <a:r>
              <a:rPr lang="en-GB" dirty="0"/>
              <a:t>a) As a consequence of global distribution, people live in different parts of the world.</a:t>
            </a:r>
          </a:p>
          <a:p>
            <a:pPr marL="514350" indent="-514350">
              <a:buAutoNum type="alphaLcParenR"/>
            </a:pPr>
            <a:endParaRPr lang="en-GB" dirty="0"/>
          </a:p>
          <a:p>
            <a:pPr marL="0" indent="0">
              <a:buNone/>
            </a:pPr>
            <a:r>
              <a:rPr lang="en-GB" dirty="0"/>
              <a:t>b) Because disease has affected many people in the world, their numbers are fewer.</a:t>
            </a:r>
          </a:p>
          <a:p>
            <a:pPr marL="0" indent="0">
              <a:buNone/>
            </a:pPr>
            <a:endParaRPr lang="en-GB" dirty="0"/>
          </a:p>
          <a:p>
            <a:pPr marL="0" indent="0">
              <a:buNone/>
            </a:pPr>
            <a:r>
              <a:rPr lang="en-GB" dirty="0"/>
              <a:t>c) The effects of disease around the globe have resulted in changes to where people live.</a:t>
            </a:r>
          </a:p>
          <a:p>
            <a:pPr marL="0" indent="0">
              <a:buNone/>
            </a:pPr>
            <a:endParaRPr lang="en-GB" dirty="0"/>
          </a:p>
        </p:txBody>
      </p:sp>
    </p:spTree>
    <p:extLst>
      <p:ext uri="{BB962C8B-B14F-4D97-AF65-F5344CB8AC3E}">
        <p14:creationId xmlns:p14="http://schemas.microsoft.com/office/powerpoint/2010/main" val="40372976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pPr marL="0" indent="0">
              <a:buNone/>
            </a:pPr>
            <a:r>
              <a:rPr lang="en-GB" dirty="0"/>
              <a:t>Past epidemics and the long-term impact of diseases have been among the most potent forces shaping the current global distribution of population and cultures.</a:t>
            </a:r>
          </a:p>
          <a:p>
            <a:pPr marL="0" indent="0">
              <a:buNone/>
            </a:pPr>
            <a:endParaRPr lang="en-GB" dirty="0"/>
          </a:p>
          <a:p>
            <a:pPr marL="0" indent="0">
              <a:buNone/>
            </a:pPr>
            <a:r>
              <a:rPr lang="en-GB" dirty="0"/>
              <a:t>Best paraphrase is (c): The effects of disease around the globe have resulted in changes to where people live.</a:t>
            </a:r>
          </a:p>
          <a:p>
            <a:pPr marL="0" indent="0">
              <a:buNone/>
            </a:pPr>
            <a:endParaRPr lang="en-GB" dirty="0"/>
          </a:p>
          <a:p>
            <a:pPr marL="0" indent="0">
              <a:buNone/>
            </a:pPr>
            <a:r>
              <a:rPr lang="en-GB" dirty="0"/>
              <a:t>This is because the original sentence says that disease has been </a:t>
            </a:r>
            <a:r>
              <a:rPr lang="en-GB" b="1" dirty="0"/>
              <a:t>one of the most potent forces shaping …distribution of population</a:t>
            </a:r>
            <a:r>
              <a:rPr lang="en-GB" dirty="0"/>
              <a:t>. This makes a cause–effect connection between disease and where people live.</a:t>
            </a:r>
          </a:p>
          <a:p>
            <a:pPr marL="0" indent="0">
              <a:buNone/>
            </a:pPr>
            <a:endParaRPr lang="en-GB" dirty="0"/>
          </a:p>
        </p:txBody>
      </p:sp>
    </p:spTree>
    <p:extLst>
      <p:ext uri="{BB962C8B-B14F-4D97-AF65-F5344CB8AC3E}">
        <p14:creationId xmlns:p14="http://schemas.microsoft.com/office/powerpoint/2010/main" val="3586533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 on paraphrasing?</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806816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Part two - summarising</a:t>
            </a:r>
          </a:p>
        </p:txBody>
      </p:sp>
      <p:sp>
        <p:nvSpPr>
          <p:cNvPr id="3" name="Content Placeholder 2"/>
          <p:cNvSpPr>
            <a:spLocks noGrp="1"/>
          </p:cNvSpPr>
          <p:nvPr>
            <p:ph idx="1"/>
          </p:nvPr>
        </p:nvSpPr>
        <p:spPr/>
        <p:txBody>
          <a:bodyPr>
            <a:normAutofit/>
          </a:bodyPr>
          <a:lstStyle/>
          <a:p>
            <a:r>
              <a:rPr lang="en-GB" dirty="0"/>
              <a:t>In academic writing you often have to summarise part of a book or journal article. </a:t>
            </a:r>
          </a:p>
          <a:p>
            <a:r>
              <a:rPr lang="en-GB" dirty="0"/>
              <a:t>It is one of three ways of using another writer's work in your own words (the other two being quotation and paraphrase, as we have already seen). To summarise, you need to paraphrase.</a:t>
            </a:r>
          </a:p>
          <a:p>
            <a:r>
              <a:rPr lang="en-GB" dirty="0"/>
              <a:t>Your summary may be just one or two sentences, to explain the main idea of the article or compare it with another text, or it might be much longer, up to 50% of the original. </a:t>
            </a:r>
          </a:p>
          <a:p>
            <a:pPr marL="0" indent="0">
              <a:buNone/>
            </a:pPr>
            <a:endParaRPr lang="en-GB" dirty="0"/>
          </a:p>
        </p:txBody>
      </p:sp>
    </p:spTree>
    <p:extLst>
      <p:ext uri="{BB962C8B-B14F-4D97-AF65-F5344CB8AC3E}">
        <p14:creationId xmlns:p14="http://schemas.microsoft.com/office/powerpoint/2010/main" val="36982731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Steps to summarising</a:t>
            </a:r>
          </a:p>
        </p:txBody>
      </p:sp>
      <p:sp>
        <p:nvSpPr>
          <p:cNvPr id="3" name="Content Placeholder 2"/>
          <p:cNvSpPr>
            <a:spLocks noGrp="1"/>
          </p:cNvSpPr>
          <p:nvPr>
            <p:ph idx="1"/>
          </p:nvPr>
        </p:nvSpPr>
        <p:spPr>
          <a:xfrm>
            <a:off x="457200" y="1196752"/>
            <a:ext cx="8229600" cy="4320481"/>
          </a:xfrm>
        </p:spPr>
        <p:txBody>
          <a:bodyPr>
            <a:normAutofit fontScale="85000" lnSpcReduction="20000"/>
          </a:bodyPr>
          <a:lstStyle/>
          <a:p>
            <a:r>
              <a:rPr lang="en-GB" sz="4200" dirty="0"/>
              <a:t>You cannot just read a text and produce a summary. You will likely miss many of the main points, and include unnecessary detail. You may also fail to paraphrase appropriately, leading to a charge of plagiarism. </a:t>
            </a:r>
          </a:p>
          <a:p>
            <a:pPr marL="0" indent="0">
              <a:buNone/>
            </a:pPr>
            <a:endParaRPr lang="en-GB" sz="4200" dirty="0"/>
          </a:p>
          <a:p>
            <a:r>
              <a:rPr lang="en-GB" sz="4200" dirty="0"/>
              <a:t>In order to write an effective summary, you need to follow certain steps.</a:t>
            </a:r>
          </a:p>
          <a:p>
            <a:pPr marL="0" indent="0">
              <a:buNone/>
            </a:pPr>
            <a:r>
              <a:rPr lang="en-GB" dirty="0"/>
              <a:t> </a:t>
            </a:r>
          </a:p>
          <a:p>
            <a:pPr marL="0" indent="0">
              <a:buNone/>
            </a:pPr>
            <a:endParaRPr lang="en-GB" sz="3800" dirty="0"/>
          </a:p>
        </p:txBody>
      </p:sp>
    </p:spTree>
    <p:extLst>
      <p:ext uri="{BB962C8B-B14F-4D97-AF65-F5344CB8AC3E}">
        <p14:creationId xmlns:p14="http://schemas.microsoft.com/office/powerpoint/2010/main" val="3530897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5 steps to summarising</a:t>
            </a:r>
          </a:p>
        </p:txBody>
      </p:sp>
      <p:sp>
        <p:nvSpPr>
          <p:cNvPr id="3" name="Content Placeholder 2"/>
          <p:cNvSpPr>
            <a:spLocks noGrp="1"/>
          </p:cNvSpPr>
          <p:nvPr>
            <p:ph idx="1"/>
          </p:nvPr>
        </p:nvSpPr>
        <p:spPr/>
        <p:txBody>
          <a:bodyPr>
            <a:normAutofit fontScale="85000" lnSpcReduction="20000"/>
          </a:bodyPr>
          <a:lstStyle/>
          <a:p>
            <a:pPr marL="0" indent="0">
              <a:buNone/>
            </a:pPr>
            <a:r>
              <a:rPr lang="en-GB" b="1" dirty="0"/>
              <a:t>1) Skim</a:t>
            </a:r>
            <a:r>
              <a:rPr lang="en-GB" dirty="0"/>
              <a:t> the text, paying special attention to any headings or subheadings.</a:t>
            </a:r>
          </a:p>
          <a:p>
            <a:pPr marL="0" indent="0">
              <a:buNone/>
            </a:pPr>
            <a:r>
              <a:rPr lang="en-GB" b="1" dirty="0"/>
              <a:t>2) </a:t>
            </a:r>
            <a:r>
              <a:rPr lang="en-GB" dirty="0"/>
              <a:t>Read the text again more carefully, </a:t>
            </a:r>
            <a:r>
              <a:rPr lang="en-GB" b="1" dirty="0"/>
              <a:t>underlining</a:t>
            </a:r>
            <a:r>
              <a:rPr lang="en-GB" dirty="0"/>
              <a:t>/</a:t>
            </a:r>
            <a:r>
              <a:rPr lang="en-GB" b="1" dirty="0"/>
              <a:t>highlighting</a:t>
            </a:r>
            <a:r>
              <a:rPr lang="en-GB" dirty="0"/>
              <a:t> important information. Check any unknown words needed to understand the main points.</a:t>
            </a:r>
          </a:p>
          <a:p>
            <a:pPr marL="0" indent="0">
              <a:buNone/>
            </a:pPr>
            <a:r>
              <a:rPr lang="en-GB" b="1" dirty="0"/>
              <a:t>3) Make notes </a:t>
            </a:r>
            <a:r>
              <a:rPr lang="en-GB" dirty="0"/>
              <a:t>of the main points and supporting points (not supporting examples or details). Remember to </a:t>
            </a:r>
            <a:r>
              <a:rPr lang="en-GB" b="1" dirty="0"/>
              <a:t>use your own words </a:t>
            </a:r>
            <a:r>
              <a:rPr lang="en-GB" dirty="0"/>
              <a:t>so that you can paraphrase and avoid plagiarism.</a:t>
            </a:r>
          </a:p>
          <a:p>
            <a:pPr marL="0" indent="0">
              <a:buNone/>
            </a:pPr>
            <a:r>
              <a:rPr lang="en-GB" b="1" dirty="0"/>
              <a:t>4) Write</a:t>
            </a:r>
            <a:r>
              <a:rPr lang="en-GB" dirty="0"/>
              <a:t> the summary using your notes. Make sure you do not add anything which does not appear in the original (e.g. your own comments).</a:t>
            </a:r>
          </a:p>
          <a:p>
            <a:pPr marL="0" indent="0">
              <a:buNone/>
            </a:pPr>
            <a:r>
              <a:rPr lang="en-GB" b="1" dirty="0"/>
              <a:t>5)</a:t>
            </a:r>
            <a:r>
              <a:rPr lang="en-GB" dirty="0"/>
              <a:t> </a:t>
            </a:r>
            <a:r>
              <a:rPr lang="en-GB" b="1" dirty="0"/>
              <a:t>Check</a:t>
            </a:r>
            <a:r>
              <a:rPr lang="en-GB" dirty="0"/>
              <a:t> the summary to make sure you have covered all the main points. Make sure you have included a </a:t>
            </a:r>
            <a:r>
              <a:rPr lang="en-GB" b="1" dirty="0"/>
              <a:t>reference</a:t>
            </a:r>
            <a:r>
              <a:rPr lang="en-GB" dirty="0"/>
              <a:t> to the source.</a:t>
            </a:r>
          </a:p>
        </p:txBody>
      </p:sp>
    </p:spTree>
    <p:extLst>
      <p:ext uri="{BB962C8B-B14F-4D97-AF65-F5344CB8AC3E}">
        <p14:creationId xmlns:p14="http://schemas.microsoft.com/office/powerpoint/2010/main" val="3069734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Language to use</a:t>
            </a:r>
          </a:p>
        </p:txBody>
      </p:sp>
      <p:sp>
        <p:nvSpPr>
          <p:cNvPr id="3" name="Content Placeholder 2"/>
          <p:cNvSpPr>
            <a:spLocks noGrp="1"/>
          </p:cNvSpPr>
          <p:nvPr>
            <p:ph idx="1"/>
          </p:nvPr>
        </p:nvSpPr>
        <p:spPr/>
        <p:txBody>
          <a:bodyPr>
            <a:normAutofit lnSpcReduction="10000"/>
          </a:bodyPr>
          <a:lstStyle/>
          <a:p>
            <a:pPr marL="0" indent="0">
              <a:buNone/>
            </a:pPr>
            <a:r>
              <a:rPr lang="en-GB" dirty="0"/>
              <a:t>Although most of the language in the summary will depend on the content, there are some formulaic phrases which can be used in a summary to help to make it clearer. </a:t>
            </a:r>
          </a:p>
          <a:p>
            <a:pPr marL="0" indent="0">
              <a:buNone/>
            </a:pPr>
            <a:r>
              <a:rPr lang="en-GB" dirty="0"/>
              <a:t>These can be divided into three types: </a:t>
            </a:r>
          </a:p>
          <a:p>
            <a:pPr marL="0" indent="0">
              <a:buNone/>
            </a:pPr>
            <a:r>
              <a:rPr lang="en-GB" dirty="0"/>
              <a:t>1) the frame, which begins the summary; </a:t>
            </a:r>
          </a:p>
          <a:p>
            <a:pPr marL="0" indent="0">
              <a:buNone/>
            </a:pPr>
            <a:r>
              <a:rPr lang="en-GB" dirty="0"/>
              <a:t>2) reminder phrases, which are used throughout the summary; </a:t>
            </a:r>
          </a:p>
          <a:p>
            <a:pPr marL="0" indent="0">
              <a:buNone/>
            </a:pPr>
            <a:r>
              <a:rPr lang="en-GB" dirty="0"/>
              <a:t>3) and transition signals, which are used in certain parts of the summary.</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31469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frame</a:t>
            </a:r>
          </a:p>
        </p:txBody>
      </p:sp>
      <p:sp>
        <p:nvSpPr>
          <p:cNvPr id="3" name="Content Placeholder 2"/>
          <p:cNvSpPr>
            <a:spLocks noGrp="1"/>
          </p:cNvSpPr>
          <p:nvPr>
            <p:ph idx="1"/>
          </p:nvPr>
        </p:nvSpPr>
        <p:spPr/>
        <p:txBody>
          <a:bodyPr>
            <a:normAutofit fontScale="77500" lnSpcReduction="20000"/>
          </a:bodyPr>
          <a:lstStyle/>
          <a:p>
            <a:r>
              <a:rPr lang="en-GB" dirty="0"/>
              <a:t>The frame is the main idea of the article. This is usually included in the first sentence, with a reference to the author (through a citation) and the main idea or argument of the text.</a:t>
            </a:r>
          </a:p>
          <a:p>
            <a:pPr marL="0" indent="0">
              <a:buNone/>
            </a:pPr>
            <a:r>
              <a:rPr lang="en-GB" dirty="0"/>
              <a:t> </a:t>
            </a:r>
          </a:p>
          <a:p>
            <a:r>
              <a:rPr lang="en-GB" dirty="0"/>
              <a:t>You will also need to use a reporting verb.</a:t>
            </a:r>
          </a:p>
          <a:p>
            <a:pPr marL="0" indent="0">
              <a:buNone/>
            </a:pPr>
            <a:r>
              <a:rPr lang="en-GB" dirty="0"/>
              <a:t> </a:t>
            </a:r>
          </a:p>
          <a:p>
            <a:r>
              <a:rPr lang="en-GB" dirty="0"/>
              <a:t>Some examples of frames are shown below, for an article titled "The Global Warming Crisis" by F. Brown, published in 2014. These use the Harvard style of referencing.</a:t>
            </a:r>
          </a:p>
          <a:p>
            <a:pPr marL="0" indent="0">
              <a:buNone/>
            </a:pPr>
            <a:r>
              <a:rPr lang="en-GB" dirty="0"/>
              <a:t> </a:t>
            </a:r>
          </a:p>
          <a:p>
            <a:pPr lvl="1">
              <a:buFont typeface="Wingdings" panose="05000000000000000000" pitchFamily="2" charset="2"/>
              <a:buChar char="Ø"/>
            </a:pPr>
            <a:r>
              <a:rPr lang="en-GB" dirty="0"/>
              <a:t>According to Brown (2014), ...</a:t>
            </a:r>
          </a:p>
          <a:p>
            <a:pPr lvl="1">
              <a:buFont typeface="Wingdings" panose="05000000000000000000" pitchFamily="2" charset="2"/>
              <a:buChar char="Ø"/>
            </a:pPr>
            <a:r>
              <a:rPr lang="en-GB" dirty="0"/>
              <a:t>Brown's (2014) article on global warming discusses...</a:t>
            </a:r>
          </a:p>
          <a:p>
            <a:pPr lvl="1">
              <a:buFont typeface="Wingdings" panose="05000000000000000000" pitchFamily="2" charset="2"/>
              <a:buChar char="Ø"/>
            </a:pPr>
            <a:r>
              <a:rPr lang="en-GB" dirty="0"/>
              <a:t>Brown (2014), in his article "The Global Warming Crisis", argues that...</a:t>
            </a:r>
          </a:p>
          <a:p>
            <a:pPr marL="0" indent="0">
              <a:buNone/>
            </a:pPr>
            <a:endParaRPr lang="en-GB" dirty="0"/>
          </a:p>
        </p:txBody>
      </p:sp>
    </p:spTree>
    <p:extLst>
      <p:ext uri="{BB962C8B-B14F-4D97-AF65-F5344CB8AC3E}">
        <p14:creationId xmlns:p14="http://schemas.microsoft.com/office/powerpoint/2010/main" val="2523227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Reminder phrases</a:t>
            </a:r>
          </a:p>
        </p:txBody>
      </p:sp>
      <p:sp>
        <p:nvSpPr>
          <p:cNvPr id="3" name="Content Placeholder 2"/>
          <p:cNvSpPr>
            <a:spLocks noGrp="1"/>
          </p:cNvSpPr>
          <p:nvPr>
            <p:ph idx="1"/>
          </p:nvPr>
        </p:nvSpPr>
        <p:spPr>
          <a:xfrm>
            <a:off x="457200" y="1124744"/>
            <a:ext cx="8229600" cy="4392489"/>
          </a:xfrm>
        </p:spPr>
        <p:txBody>
          <a:bodyPr>
            <a:normAutofit fontScale="47500" lnSpcReduction="20000"/>
          </a:bodyPr>
          <a:lstStyle/>
          <a:p>
            <a:r>
              <a:rPr lang="en-GB" sz="4200" dirty="0"/>
              <a:t>It is useful to remind the reader, especially in a longer summary, that you are summarising another text.</a:t>
            </a:r>
          </a:p>
          <a:p>
            <a:pPr marL="0" indent="0">
              <a:buNone/>
            </a:pPr>
            <a:r>
              <a:rPr lang="en-GB" sz="4200" dirty="0"/>
              <a:t> </a:t>
            </a:r>
          </a:p>
          <a:p>
            <a:r>
              <a:rPr lang="en-GB" sz="4200" dirty="0"/>
              <a:t>This is done by using reminder phrases such as the ones shown below.</a:t>
            </a:r>
          </a:p>
          <a:p>
            <a:pPr marL="0" indent="0">
              <a:buNone/>
            </a:pPr>
            <a:r>
              <a:rPr lang="en-GB" sz="4200" dirty="0"/>
              <a:t> </a:t>
            </a:r>
          </a:p>
          <a:p>
            <a:r>
              <a:rPr lang="en-GB" sz="4200" dirty="0"/>
              <a:t>Using these also helps to avoid plagiarism, as these phrases include a citation, therefore making clear that the ideas are not your own (a mistake many students make is to just include a reference at the beginning, but if the summary is long, this is not enough).</a:t>
            </a:r>
          </a:p>
          <a:p>
            <a:pPr marL="0" indent="0">
              <a:buNone/>
            </a:pPr>
            <a:endParaRPr lang="en-GB" dirty="0"/>
          </a:p>
          <a:p>
            <a:pPr>
              <a:buFont typeface="Wingdings" panose="05000000000000000000" pitchFamily="2" charset="2"/>
              <a:buChar char="Ø"/>
            </a:pPr>
            <a:r>
              <a:rPr lang="en-GB" sz="3800" dirty="0"/>
              <a:t>The author goes on to say that...</a:t>
            </a:r>
          </a:p>
          <a:p>
            <a:pPr>
              <a:buFont typeface="Wingdings" panose="05000000000000000000" pitchFamily="2" charset="2"/>
              <a:buChar char="Ø"/>
            </a:pPr>
            <a:r>
              <a:rPr lang="en-GB" sz="3800" dirty="0"/>
              <a:t>The article further states that...</a:t>
            </a:r>
          </a:p>
          <a:p>
            <a:pPr>
              <a:buFont typeface="Wingdings" panose="05000000000000000000" pitchFamily="2" charset="2"/>
              <a:buChar char="Ø"/>
            </a:pPr>
            <a:r>
              <a:rPr lang="en-GB" sz="3800" dirty="0"/>
              <a:t>The author further states that...</a:t>
            </a:r>
          </a:p>
          <a:p>
            <a:pPr>
              <a:buFont typeface="Wingdings" panose="05000000000000000000" pitchFamily="2" charset="2"/>
              <a:buChar char="Ø"/>
            </a:pPr>
            <a:r>
              <a:rPr lang="en-GB" sz="3800" dirty="0"/>
              <a:t>Brown (2019) also states/ maintains/ argues/ believes that...</a:t>
            </a:r>
          </a:p>
          <a:p>
            <a:pPr>
              <a:buFont typeface="Wingdings" panose="05000000000000000000" pitchFamily="2" charset="2"/>
              <a:buChar char="Ø"/>
            </a:pPr>
            <a:r>
              <a:rPr lang="en-GB" sz="3800" dirty="0"/>
              <a:t>Brown (2019) concludes that...</a:t>
            </a:r>
          </a:p>
          <a:p>
            <a:pPr marL="0" indent="0">
              <a:buNone/>
            </a:pPr>
            <a:endParaRPr lang="en-GB" dirty="0"/>
          </a:p>
        </p:txBody>
      </p:sp>
    </p:spTree>
    <p:extLst>
      <p:ext uri="{BB962C8B-B14F-4D97-AF65-F5344CB8AC3E}">
        <p14:creationId xmlns:p14="http://schemas.microsoft.com/office/powerpoint/2010/main" val="18784826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signals</a:t>
            </a:r>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
            </a:pPr>
            <a:r>
              <a:rPr lang="en-GB" dirty="0"/>
              <a:t>Pay attention to the organisation of the original text, and use appropriate transition signals when organising the ideas in your summary. </a:t>
            </a:r>
          </a:p>
          <a:p>
            <a:pPr>
              <a:buFont typeface="Wingdings" panose="05000000000000000000" pitchFamily="2" charset="2"/>
              <a:buChar char="§"/>
            </a:pPr>
            <a:r>
              <a:rPr lang="en-GB" dirty="0"/>
              <a:t>For example, you may need: </a:t>
            </a:r>
          </a:p>
          <a:p>
            <a:pPr>
              <a:buFont typeface="Wingdings" panose="05000000000000000000" pitchFamily="2" charset="2"/>
              <a:buChar char="Ø"/>
            </a:pPr>
            <a:r>
              <a:rPr lang="en-GB" dirty="0"/>
              <a:t>comparison and contrast signals (e.g. on the other hand…; in contrast…; as opposed to…), </a:t>
            </a:r>
          </a:p>
          <a:p>
            <a:pPr>
              <a:buFont typeface="Wingdings" panose="05000000000000000000" pitchFamily="2" charset="2"/>
              <a:buChar char="Ø"/>
            </a:pPr>
            <a:r>
              <a:rPr lang="en-GB" dirty="0"/>
              <a:t>cause and effect signals (e.g. as a result…; therefore….; may be due to…) </a:t>
            </a:r>
          </a:p>
          <a:p>
            <a:pPr>
              <a:buFont typeface="Wingdings" panose="05000000000000000000" pitchFamily="2" charset="2"/>
              <a:buChar char="Ø"/>
            </a:pPr>
            <a:r>
              <a:rPr lang="en-GB" dirty="0"/>
              <a:t>classification signals (e.g. similarly….; likewise….; in the same way…) etc.</a:t>
            </a:r>
          </a:p>
          <a:p>
            <a:pPr marL="0" indent="0">
              <a:buNone/>
            </a:pPr>
            <a:endParaRPr lang="en-GB" dirty="0"/>
          </a:p>
        </p:txBody>
      </p:sp>
    </p:spTree>
    <p:extLst>
      <p:ext uri="{BB962C8B-B14F-4D97-AF65-F5344CB8AC3E}">
        <p14:creationId xmlns:p14="http://schemas.microsoft.com/office/powerpoint/2010/main" val="24113000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Finally</a:t>
            </a:r>
          </a:p>
        </p:txBody>
      </p:sp>
      <p:sp>
        <p:nvSpPr>
          <p:cNvPr id="3" name="Content Placeholder 2"/>
          <p:cNvSpPr>
            <a:spLocks noGrp="1"/>
          </p:cNvSpPr>
          <p:nvPr>
            <p:ph idx="1"/>
          </p:nvPr>
        </p:nvSpPr>
        <p:spPr/>
        <p:txBody>
          <a:bodyPr/>
          <a:lstStyle/>
          <a:p>
            <a:pPr marL="0" indent="0">
              <a:buNone/>
            </a:pPr>
            <a:r>
              <a:rPr lang="en-GB" dirty="0"/>
              <a:t>Don’t forget to check that your summary makes sense and captures the key points from your reading.</a:t>
            </a:r>
          </a:p>
        </p:txBody>
      </p:sp>
    </p:spTree>
    <p:extLst>
      <p:ext uri="{BB962C8B-B14F-4D97-AF65-F5344CB8AC3E}">
        <p14:creationId xmlns:p14="http://schemas.microsoft.com/office/powerpoint/2010/main" val="183119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 on summarising?</a:t>
            </a:r>
          </a:p>
        </p:txBody>
      </p:sp>
      <p:sp>
        <p:nvSpPr>
          <p:cNvPr id="3" name="Content Placeholder 2"/>
          <p:cNvSpPr>
            <a:spLocks noGrp="1"/>
          </p:cNvSpPr>
          <p:nvPr>
            <p:ph idx="1"/>
          </p:nvPr>
        </p:nvSpPr>
        <p:spPr>
          <a:xfrm>
            <a:off x="628650" y="1825625"/>
            <a:ext cx="8299656" cy="4351338"/>
          </a:xfrm>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a:t>
            </a:r>
          </a:p>
        </p:txBody>
      </p:sp>
    </p:spTree>
    <p:extLst>
      <p:ext uri="{BB962C8B-B14F-4D97-AF65-F5344CB8AC3E}">
        <p14:creationId xmlns:p14="http://schemas.microsoft.com/office/powerpoint/2010/main" val="2014482444"/>
      </p:ext>
    </p:extLst>
  </p:cSld>
  <p:clrMapOvr>
    <a:masterClrMapping/>
  </p:clrMapOvr>
</p:sld>
</file>

<file path=ppt/theme/theme1.xml><?xml version="1.0" encoding="utf-8"?>
<a:theme xmlns:a="http://schemas.openxmlformats.org/drawingml/2006/main" name="Theme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587D3B0-61D3-48E1-9596-B3BD58B38C39}" vid="{E5CD4A3E-B5FB-4854-95DD-47572E89C563}"/>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terms/"/>
    <ds:schemaRef ds:uri="211f9404-bca0-4bcf-9c1d-965ccb6f8d2d"/>
    <ds:schemaRef ds:uri="http://schemas.microsoft.com/office/2006/metadata/properties"/>
    <ds:schemaRef ds:uri="http://schemas.microsoft.com/office/2006/documentManagement/types"/>
    <ds:schemaRef ds:uri="303dbf9b-b85b-46a0-94f1-894078c07ecd"/>
    <ds:schemaRef ds:uri="http://purl.org/dc/elements/1.1/"/>
    <ds:schemaRef ds:uri="http://schemas.openxmlformats.org/package/2006/metadata/core-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Theme1</Template>
  <TotalTime>0</TotalTime>
  <Words>1731</Words>
  <Application>Microsoft Office PowerPoint</Application>
  <PresentationFormat>On-screen Show (4:3)</PresentationFormat>
  <Paragraphs>158</Paragraphs>
  <Slides>30</Slides>
  <Notes>0</Notes>
  <HiddenSlides>0</HiddenSlides>
  <MMClips>0</MMClips>
  <ScaleCrop>false</ScaleCrop>
  <HeadingPairs>
    <vt:vector size="6" baseType="variant">
      <vt:variant>
        <vt:lpstr>Fonts Used</vt:lpstr>
      </vt:variant>
      <vt:variant>
        <vt:i4>4</vt:i4>
      </vt:variant>
      <vt:variant>
        <vt:lpstr>Theme</vt:lpstr>
      </vt:variant>
      <vt:variant>
        <vt:i4>16</vt:i4>
      </vt:variant>
      <vt:variant>
        <vt:lpstr>Slide Titles</vt:lpstr>
      </vt:variant>
      <vt:variant>
        <vt:i4>30</vt:i4>
      </vt:variant>
    </vt:vector>
  </HeadingPairs>
  <TitlesOfParts>
    <vt:vector size="50" baseType="lpstr">
      <vt:lpstr>Arial</vt:lpstr>
      <vt:lpstr>Calibri</vt:lpstr>
      <vt:lpstr>Calibri Light</vt:lpstr>
      <vt:lpstr>Wingdings</vt:lpstr>
      <vt:lpstr>Theme1</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PowerPoint Presentation</vt:lpstr>
      <vt:lpstr>    Paraphrasing &amp; Summarising   </vt:lpstr>
      <vt:lpstr>      Part one - paraphrasing          </vt:lpstr>
      <vt:lpstr>What is paraphrasing?</vt:lpstr>
      <vt:lpstr>Introduction</vt:lpstr>
      <vt:lpstr>Turning reading into writing</vt:lpstr>
      <vt:lpstr>Don’t over-quote!</vt:lpstr>
      <vt:lpstr>Quotations</vt:lpstr>
      <vt:lpstr>Paraphrasing and summarising</vt:lpstr>
      <vt:lpstr>Key steps to effective paraphrasing</vt:lpstr>
      <vt:lpstr>Example</vt:lpstr>
      <vt:lpstr> Example continued….. </vt:lpstr>
      <vt:lpstr>Example continued….</vt:lpstr>
      <vt:lpstr>Example continued…</vt:lpstr>
      <vt:lpstr>Synonyms - practice</vt:lpstr>
      <vt:lpstr>PowerPoint Presentation</vt:lpstr>
      <vt:lpstr>PowerPoint Presentation</vt:lpstr>
      <vt:lpstr>PowerPoint Presentation</vt:lpstr>
      <vt:lpstr>Which is the best paraphrase?</vt:lpstr>
      <vt:lpstr>PowerPoint Presentation</vt:lpstr>
      <vt:lpstr>Any questions on paraphrasing?</vt:lpstr>
      <vt:lpstr>Part two - summarising</vt:lpstr>
      <vt:lpstr>Steps to summarising</vt:lpstr>
      <vt:lpstr>5 steps to summarising</vt:lpstr>
      <vt:lpstr>Language to use</vt:lpstr>
      <vt:lpstr>The frame</vt:lpstr>
      <vt:lpstr>Reminder phrases</vt:lpstr>
      <vt:lpstr>Transition signals</vt:lpstr>
      <vt:lpstr>Finally</vt:lpstr>
      <vt:lpstr>Any questions on summarising?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Helen Evans (Institute of Management and Health)</cp:lastModifiedBy>
  <cp:revision>25</cp:revision>
  <cp:lastPrinted>2020-09-16T11:34:26Z</cp:lastPrinted>
  <dcterms:created xsi:type="dcterms:W3CDTF">2015-04-14T15:21:28Z</dcterms:created>
  <dcterms:modified xsi:type="dcterms:W3CDTF">2021-10-08T11:43:30Z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