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66" r:id="rId5"/>
    <p:sldId id="308" r:id="rId6"/>
    <p:sldId id="311" r:id="rId7"/>
    <p:sldId id="309" r:id="rId8"/>
    <p:sldId id="310" r:id="rId9"/>
    <p:sldId id="312" r:id="rId10"/>
    <p:sldId id="313" r:id="rId11"/>
    <p:sldId id="314" r:id="rId12"/>
    <p:sldId id="315" r:id="rId13"/>
    <p:sldId id="31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2756" autoAdjust="0"/>
  </p:normalViewPr>
  <p:slideViewPr>
    <p:cSldViewPr snapToGrid="0">
      <p:cViewPr varScale="1">
        <p:scale>
          <a:sx n="74" d="100"/>
          <a:sy n="74" d="100"/>
        </p:scale>
        <p:origin x="1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a:t>Define Human resource management</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a:t>Overview the history of HRM</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a:t>Read an article and review as a group</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Define Human resource management</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Overview the history of HRM</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a:t>Read an article and review as a group</a:t>
          </a:r>
        </a:p>
      </dsp:txBody>
      <dsp:txXfrm>
        <a:off x="7041543" y="2725540"/>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79FDB9-2628-4DA5-AA0B-7F9EF47C228E}" type="datetimeFigureOut">
              <a:rPr lang="en-GB" smtClean="0"/>
              <a:t>30/10/2022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08AEBF-9BBD-406E-A2BE-272B5171386D}" type="slidenum">
              <a:rPr lang="en-GB" smtClean="0"/>
              <a:t>‹#›</a:t>
            </a:fld>
            <a:endParaRPr lang="en-GB"/>
          </a:p>
        </p:txBody>
      </p:sp>
    </p:spTree>
    <p:extLst>
      <p:ext uri="{BB962C8B-B14F-4D97-AF65-F5344CB8AC3E}">
        <p14:creationId xmlns:p14="http://schemas.microsoft.com/office/powerpoint/2010/main" val="2500425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studies were carried out over several years in a number of different stages, as follows: First Stage (1924 – 1927) This was conducted by the company’s own staff under the direction of Messrs Pennock and Dickson. This stage was concerned with the effects of lighting on output. One group, the control group had a consistent level of lighting and the other group, the experimental group had lighting varied. To the surprise of the researchers the output of both group increased. Even when the lighting for the experimental group was reduced to very low. The researchers enlisted help from social psychologists to further the research. </a:t>
            </a:r>
          </a:p>
          <a:p>
            <a:endParaRPr lang="en-GB" dirty="0"/>
          </a:p>
          <a:p>
            <a:r>
              <a:rPr lang="en-GB" dirty="0"/>
              <a:t>Stage two – (1927 – 1929) This stage became known as the Relay Assembly Test room. The objective was to make a closer and more detailed study of the effects of differing physical conditions on productivity. At this stage, it is important to note that there was no deliberate intention to analyse the social relationships or employee attitudes. Six women workers, in the relay assembly section were segregated from the rest in a room of their own. Over the course of the experiments the effects of numerous changes in working conditions were observed. The researchers changes their break times, their lunch break time and length, the working week was also altered in one experiment. Each time, the productivity increased no matter if conditions were made better or worse. The women seemed to be responding favourably to being a special group and the centre of some attention, this became known as the Hawthorn Effect. </a:t>
            </a:r>
          </a:p>
          <a:p>
            <a:endParaRPr lang="en-GB" dirty="0"/>
          </a:p>
          <a:p>
            <a:r>
              <a:rPr lang="en-GB" dirty="0"/>
              <a:t>Stages 3 and 4 were also conducted and focused on interviewing the employees about their experience with the firm and the final stage involved providing counselling to staff to aid the improvement of working conditions. </a:t>
            </a:r>
          </a:p>
        </p:txBody>
      </p:sp>
      <p:sp>
        <p:nvSpPr>
          <p:cNvPr id="4" name="Slide Number Placeholder 3"/>
          <p:cNvSpPr>
            <a:spLocks noGrp="1"/>
          </p:cNvSpPr>
          <p:nvPr>
            <p:ph type="sldNum" sz="quarter" idx="5"/>
          </p:nvPr>
        </p:nvSpPr>
        <p:spPr/>
        <p:txBody>
          <a:bodyPr/>
          <a:lstStyle/>
          <a:p>
            <a:fld id="{DA08AEBF-9BBD-406E-A2BE-272B5171386D}" type="slidenum">
              <a:rPr lang="en-GB" smtClean="0"/>
              <a:t>4</a:t>
            </a:fld>
            <a:endParaRPr lang="en-GB"/>
          </a:p>
        </p:txBody>
      </p:sp>
    </p:spTree>
    <p:extLst>
      <p:ext uri="{BB962C8B-B14F-4D97-AF65-F5344CB8AC3E}">
        <p14:creationId xmlns:p14="http://schemas.microsoft.com/office/powerpoint/2010/main" val="2072602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Mary Parker Follett, focused on the importance of giving people more and not less responsibility, to work as a team and collaborate wherever possible. Her view of leadership focused on the importance of the followers as well as the leader. </a:t>
            </a:r>
          </a:p>
          <a:p>
            <a:endParaRPr lang="en-GB" dirty="0"/>
          </a:p>
          <a:p>
            <a:endParaRPr lang="en-GB" dirty="0"/>
          </a:p>
        </p:txBody>
      </p:sp>
      <p:sp>
        <p:nvSpPr>
          <p:cNvPr id="4" name="Slide Number Placeholder 3"/>
          <p:cNvSpPr>
            <a:spLocks noGrp="1"/>
          </p:cNvSpPr>
          <p:nvPr>
            <p:ph type="sldNum" sz="quarter" idx="5"/>
          </p:nvPr>
        </p:nvSpPr>
        <p:spPr/>
        <p:txBody>
          <a:bodyPr/>
          <a:lstStyle/>
          <a:p>
            <a:fld id="{DA08AEBF-9BBD-406E-A2BE-272B5171386D}" type="slidenum">
              <a:rPr lang="en-GB" smtClean="0"/>
              <a:t>5</a:t>
            </a:fld>
            <a:endParaRPr lang="en-GB"/>
          </a:p>
        </p:txBody>
      </p:sp>
    </p:spTree>
    <p:extLst>
      <p:ext uri="{BB962C8B-B14F-4D97-AF65-F5344CB8AC3E}">
        <p14:creationId xmlns:p14="http://schemas.microsoft.com/office/powerpoint/2010/main" val="764552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Situational Factors – such as workforce characteristics, </a:t>
            </a:r>
            <a:r>
              <a:rPr lang="en-GB" dirty="0" err="1"/>
              <a:t>mgt</a:t>
            </a:r>
            <a:r>
              <a:rPr lang="en-GB" dirty="0"/>
              <a:t> philosophy, labour market conditions, which combine to shape the environment within which the organisation operates. </a:t>
            </a:r>
          </a:p>
          <a:p>
            <a:endParaRPr lang="en-GB" dirty="0"/>
          </a:p>
          <a:p>
            <a:r>
              <a:rPr lang="en-GB" dirty="0"/>
              <a:t>Stakeholder factors – such as the compromises and trade-offs that occur between the owners of the enterprise and the employees and the </a:t>
            </a:r>
            <a:r>
              <a:rPr lang="en-GB" dirty="0" err="1"/>
              <a:t>uniions</a:t>
            </a:r>
            <a:r>
              <a:rPr lang="en-GB" dirty="0"/>
              <a:t>. </a:t>
            </a:r>
          </a:p>
          <a:p>
            <a:endParaRPr lang="en-GB" dirty="0"/>
          </a:p>
          <a:p>
            <a:r>
              <a:rPr lang="en-GB" dirty="0"/>
              <a:t>HRM policy choices – Employee influence, HR flow, reward systems and work systems. </a:t>
            </a:r>
          </a:p>
          <a:p>
            <a:endParaRPr lang="en-GB" dirty="0"/>
          </a:p>
          <a:p>
            <a:r>
              <a:rPr lang="en-GB" dirty="0"/>
              <a:t>HR Outcomes – 4 C’s – commitment, competence, cost-effectiveness and congruence. This incorporates issues connected with trust, motivation, skills – Beer suggests that the more influence employees have, the greater the congruence. </a:t>
            </a:r>
          </a:p>
          <a:p>
            <a:endParaRPr lang="en-GB" dirty="0"/>
          </a:p>
          <a:p>
            <a:r>
              <a:rPr lang="en-GB" dirty="0"/>
              <a:t>Long-term consequences – such as individual well-being, organisational effectiveness and societal goals. </a:t>
            </a:r>
          </a:p>
          <a:p>
            <a:endParaRPr lang="en-GB" dirty="0"/>
          </a:p>
          <a:p>
            <a:r>
              <a:rPr lang="en-GB" dirty="0"/>
              <a:t>A feedback loop – a continual updating of alignment on all aspects detailed above. </a:t>
            </a:r>
          </a:p>
        </p:txBody>
      </p:sp>
      <p:sp>
        <p:nvSpPr>
          <p:cNvPr id="4" name="Slide Number Placeholder 3"/>
          <p:cNvSpPr>
            <a:spLocks noGrp="1"/>
          </p:cNvSpPr>
          <p:nvPr>
            <p:ph type="sldNum" sz="quarter" idx="5"/>
          </p:nvPr>
        </p:nvSpPr>
        <p:spPr/>
        <p:txBody>
          <a:bodyPr/>
          <a:lstStyle/>
          <a:p>
            <a:fld id="{DA08AEBF-9BBD-406E-A2BE-272B5171386D}" type="slidenum">
              <a:rPr lang="en-GB" smtClean="0"/>
              <a:t>6</a:t>
            </a:fld>
            <a:endParaRPr lang="en-GB"/>
          </a:p>
        </p:txBody>
      </p:sp>
    </p:spTree>
    <p:extLst>
      <p:ext uri="{BB962C8B-B14F-4D97-AF65-F5344CB8AC3E}">
        <p14:creationId xmlns:p14="http://schemas.microsoft.com/office/powerpoint/2010/main" val="1487936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Hard approach was put forward by </a:t>
            </a:r>
            <a:r>
              <a:rPr lang="en-GB" dirty="0" err="1"/>
              <a:t>Fombrun</a:t>
            </a:r>
            <a:r>
              <a:rPr lang="en-GB" dirty="0"/>
              <a:t> et al 1984</a:t>
            </a:r>
          </a:p>
          <a:p>
            <a:endParaRPr lang="en-GB" dirty="0"/>
          </a:p>
          <a:p>
            <a:r>
              <a:rPr lang="en-GB" dirty="0"/>
              <a:t>Soft approach is detailed by </a:t>
            </a:r>
            <a:r>
              <a:rPr lang="en-GB" dirty="0" err="1"/>
              <a:t>Legge</a:t>
            </a:r>
            <a:r>
              <a:rPr lang="en-GB" dirty="0"/>
              <a:t> 1995 and Storey 2001</a:t>
            </a:r>
          </a:p>
        </p:txBody>
      </p:sp>
      <p:sp>
        <p:nvSpPr>
          <p:cNvPr id="4" name="Slide Number Placeholder 3"/>
          <p:cNvSpPr>
            <a:spLocks noGrp="1"/>
          </p:cNvSpPr>
          <p:nvPr>
            <p:ph type="sldNum" sz="quarter" idx="5"/>
          </p:nvPr>
        </p:nvSpPr>
        <p:spPr/>
        <p:txBody>
          <a:bodyPr/>
          <a:lstStyle/>
          <a:p>
            <a:fld id="{DA08AEBF-9BBD-406E-A2BE-272B5171386D}" type="slidenum">
              <a:rPr lang="en-GB" smtClean="0"/>
              <a:t>7</a:t>
            </a:fld>
            <a:endParaRPr lang="en-GB"/>
          </a:p>
        </p:txBody>
      </p:sp>
    </p:spTree>
    <p:extLst>
      <p:ext uri="{BB962C8B-B14F-4D97-AF65-F5344CB8AC3E}">
        <p14:creationId xmlns:p14="http://schemas.microsoft.com/office/powerpoint/2010/main" val="1238460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08AEBF-9BBD-406E-A2BE-272B5171386D}" type="slidenum">
              <a:rPr lang="en-GB" smtClean="0"/>
              <a:t>8</a:t>
            </a:fld>
            <a:endParaRPr lang="en-GB"/>
          </a:p>
        </p:txBody>
      </p:sp>
    </p:spTree>
    <p:extLst>
      <p:ext uri="{BB962C8B-B14F-4D97-AF65-F5344CB8AC3E}">
        <p14:creationId xmlns:p14="http://schemas.microsoft.com/office/powerpoint/2010/main" val="1124952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A08AEBF-9BBD-406E-A2BE-272B5171386D}" type="slidenum">
              <a:rPr lang="en-GB" smtClean="0"/>
              <a:t>9</a:t>
            </a:fld>
            <a:endParaRPr lang="en-GB"/>
          </a:p>
        </p:txBody>
      </p:sp>
    </p:spTree>
    <p:extLst>
      <p:ext uri="{BB962C8B-B14F-4D97-AF65-F5344CB8AC3E}">
        <p14:creationId xmlns:p14="http://schemas.microsoft.com/office/powerpoint/2010/main" val="2985310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10/30/2022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10/30/2022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10/30/2022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10/30/2022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10/30/2022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10/30/2022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10/30/2022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10/30/2022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10/30/2022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10/30/2022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dirty="0"/>
              <a:t>Human Resource Management</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dirty="0"/>
              <a:t>Week 8 – BMSW5101 Developing workplace critical skills</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this session</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201083516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E18AB-9122-47E1-AA06-82576A01B186}"/>
              </a:ext>
            </a:extLst>
          </p:cNvPr>
          <p:cNvSpPr>
            <a:spLocks noGrp="1"/>
          </p:cNvSpPr>
          <p:nvPr>
            <p:ph type="title"/>
          </p:nvPr>
        </p:nvSpPr>
        <p:spPr/>
        <p:txBody>
          <a:bodyPr/>
          <a:lstStyle/>
          <a:p>
            <a:r>
              <a:rPr lang="en-GB" dirty="0"/>
              <a:t>Human Resource Management - HRM</a:t>
            </a:r>
          </a:p>
        </p:txBody>
      </p:sp>
      <p:sp>
        <p:nvSpPr>
          <p:cNvPr id="3" name="Content Placeholder 2">
            <a:extLst>
              <a:ext uri="{FF2B5EF4-FFF2-40B4-BE49-F238E27FC236}">
                <a16:creationId xmlns:a16="http://schemas.microsoft.com/office/drawing/2014/main" id="{75AD7BC5-A90E-4604-9FD1-51D1CADD0FDC}"/>
              </a:ext>
            </a:extLst>
          </p:cNvPr>
          <p:cNvSpPr>
            <a:spLocks noGrp="1"/>
          </p:cNvSpPr>
          <p:nvPr>
            <p:ph idx="1"/>
          </p:nvPr>
        </p:nvSpPr>
        <p:spPr>
          <a:xfrm>
            <a:off x="1097280" y="2317173"/>
            <a:ext cx="6602384" cy="3551919"/>
          </a:xfrm>
        </p:spPr>
        <p:txBody>
          <a:bodyPr/>
          <a:lstStyle/>
          <a:p>
            <a:r>
              <a:rPr lang="en-GB" dirty="0"/>
              <a:t>HRM is a philosophy of people management based on the belief that human resources are uniquely important to sustained business success. According to HRM, an organisation gains a competitive advantage by using its people effectively. (Cole &amp; Kelly, 2011). </a:t>
            </a:r>
          </a:p>
        </p:txBody>
      </p:sp>
      <p:pic>
        <p:nvPicPr>
          <p:cNvPr id="5" name="Picture 4" descr="Woman cheering one hand">
            <a:extLst>
              <a:ext uri="{FF2B5EF4-FFF2-40B4-BE49-F238E27FC236}">
                <a16:creationId xmlns:a16="http://schemas.microsoft.com/office/drawing/2014/main" id="{341F1CA4-3BA0-4811-B818-3C4C40B69DD4}"/>
              </a:ext>
            </a:extLst>
          </p:cNvPr>
          <p:cNvPicPr>
            <a:picLocks noChangeAspect="1"/>
          </p:cNvPicPr>
          <p:nvPr/>
        </p:nvPicPr>
        <p:blipFill>
          <a:blip r:embed="rId2"/>
          <a:stretch>
            <a:fillRect/>
          </a:stretch>
        </p:blipFill>
        <p:spPr>
          <a:xfrm>
            <a:off x="9791444" y="1216237"/>
            <a:ext cx="889450" cy="3477126"/>
          </a:xfrm>
          <a:prstGeom prst="rect">
            <a:avLst/>
          </a:prstGeom>
        </p:spPr>
      </p:pic>
      <p:pic>
        <p:nvPicPr>
          <p:cNvPr id="7" name="Picture 6" descr="Businesswoman arms crossed">
            <a:extLst>
              <a:ext uri="{FF2B5EF4-FFF2-40B4-BE49-F238E27FC236}">
                <a16:creationId xmlns:a16="http://schemas.microsoft.com/office/drawing/2014/main" id="{B6A9E8C7-3098-4D1E-B8E8-23834A5ED53D}"/>
              </a:ext>
            </a:extLst>
          </p:cNvPr>
          <p:cNvPicPr>
            <a:picLocks noChangeAspect="1"/>
          </p:cNvPicPr>
          <p:nvPr/>
        </p:nvPicPr>
        <p:blipFill>
          <a:blip r:embed="rId3"/>
          <a:stretch>
            <a:fillRect/>
          </a:stretch>
        </p:blipFill>
        <p:spPr>
          <a:xfrm flipH="1">
            <a:off x="10347450" y="2479781"/>
            <a:ext cx="1019754" cy="2916304"/>
          </a:xfrm>
          <a:prstGeom prst="rect">
            <a:avLst/>
          </a:prstGeom>
        </p:spPr>
      </p:pic>
      <p:pic>
        <p:nvPicPr>
          <p:cNvPr id="9" name="Picture 8" descr="Business woman raising hand">
            <a:extLst>
              <a:ext uri="{FF2B5EF4-FFF2-40B4-BE49-F238E27FC236}">
                <a16:creationId xmlns:a16="http://schemas.microsoft.com/office/drawing/2014/main" id="{7177589D-5D2D-4521-BD61-30623DF68AD9}"/>
              </a:ext>
            </a:extLst>
          </p:cNvPr>
          <p:cNvPicPr>
            <a:picLocks noChangeAspect="1"/>
          </p:cNvPicPr>
          <p:nvPr/>
        </p:nvPicPr>
        <p:blipFill>
          <a:blip r:embed="rId4"/>
          <a:stretch>
            <a:fillRect/>
          </a:stretch>
        </p:blipFill>
        <p:spPr>
          <a:xfrm>
            <a:off x="7052224" y="3635878"/>
            <a:ext cx="1324201" cy="2727668"/>
          </a:xfrm>
          <a:prstGeom prst="rect">
            <a:avLst/>
          </a:prstGeom>
        </p:spPr>
      </p:pic>
      <p:pic>
        <p:nvPicPr>
          <p:cNvPr id="11" name="Picture 10" descr="Young business woman counting">
            <a:extLst>
              <a:ext uri="{FF2B5EF4-FFF2-40B4-BE49-F238E27FC236}">
                <a16:creationId xmlns:a16="http://schemas.microsoft.com/office/drawing/2014/main" id="{9B5B391F-DA51-4527-A09F-6D1E18F94010}"/>
              </a:ext>
            </a:extLst>
          </p:cNvPr>
          <p:cNvPicPr>
            <a:picLocks noChangeAspect="1"/>
          </p:cNvPicPr>
          <p:nvPr/>
        </p:nvPicPr>
        <p:blipFill>
          <a:blip r:embed="rId5"/>
          <a:stretch>
            <a:fillRect/>
          </a:stretch>
        </p:blipFill>
        <p:spPr>
          <a:xfrm>
            <a:off x="8185134" y="2120848"/>
            <a:ext cx="884331" cy="2916304"/>
          </a:xfrm>
          <a:prstGeom prst="rect">
            <a:avLst/>
          </a:prstGeom>
        </p:spPr>
      </p:pic>
      <p:pic>
        <p:nvPicPr>
          <p:cNvPr id="13" name="Picture 12" descr="Young casual woman writing on notebook">
            <a:extLst>
              <a:ext uri="{FF2B5EF4-FFF2-40B4-BE49-F238E27FC236}">
                <a16:creationId xmlns:a16="http://schemas.microsoft.com/office/drawing/2014/main" id="{082932AD-509B-4A8F-BD9C-23E9ED04481D}"/>
              </a:ext>
            </a:extLst>
          </p:cNvPr>
          <p:cNvPicPr>
            <a:picLocks noChangeAspect="1"/>
          </p:cNvPicPr>
          <p:nvPr/>
        </p:nvPicPr>
        <p:blipFill>
          <a:blip r:embed="rId6"/>
          <a:stretch>
            <a:fillRect/>
          </a:stretch>
        </p:blipFill>
        <p:spPr>
          <a:xfrm>
            <a:off x="10693107" y="3103808"/>
            <a:ext cx="1032992" cy="3179111"/>
          </a:xfrm>
          <a:prstGeom prst="rect">
            <a:avLst/>
          </a:prstGeom>
        </p:spPr>
      </p:pic>
    </p:spTree>
    <p:extLst>
      <p:ext uri="{BB962C8B-B14F-4D97-AF65-F5344CB8AC3E}">
        <p14:creationId xmlns:p14="http://schemas.microsoft.com/office/powerpoint/2010/main" val="2504909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6E2FE-4696-4FBE-B653-C6E683D3A67B}"/>
              </a:ext>
            </a:extLst>
          </p:cNvPr>
          <p:cNvSpPr>
            <a:spLocks noGrp="1"/>
          </p:cNvSpPr>
          <p:nvPr>
            <p:ph type="title"/>
          </p:nvPr>
        </p:nvSpPr>
        <p:spPr>
          <a:xfrm>
            <a:off x="2691244" y="286603"/>
            <a:ext cx="8464435" cy="1450757"/>
          </a:xfrm>
        </p:spPr>
        <p:txBody>
          <a:bodyPr/>
          <a:lstStyle/>
          <a:p>
            <a:r>
              <a:rPr lang="en-GB" dirty="0"/>
              <a:t>The Hawthorn Studies -  Social Man</a:t>
            </a:r>
          </a:p>
        </p:txBody>
      </p:sp>
      <p:sp>
        <p:nvSpPr>
          <p:cNvPr id="3" name="Content Placeholder 2">
            <a:extLst>
              <a:ext uri="{FF2B5EF4-FFF2-40B4-BE49-F238E27FC236}">
                <a16:creationId xmlns:a16="http://schemas.microsoft.com/office/drawing/2014/main" id="{1153D4B7-82C4-4764-9E96-1CD0E0D79FF2}"/>
              </a:ext>
            </a:extLst>
          </p:cNvPr>
          <p:cNvSpPr>
            <a:spLocks noGrp="1"/>
          </p:cNvSpPr>
          <p:nvPr>
            <p:ph idx="1"/>
          </p:nvPr>
        </p:nvSpPr>
        <p:spPr>
          <a:xfrm>
            <a:off x="1097280" y="2108201"/>
            <a:ext cx="10058400" cy="2646679"/>
          </a:xfrm>
        </p:spPr>
        <p:txBody>
          <a:bodyPr>
            <a:normAutofit/>
          </a:bodyPr>
          <a:lstStyle/>
          <a:p>
            <a:r>
              <a:rPr lang="en-GB" dirty="0">
                <a:latin typeface="Arial" panose="020B0604020202020204" pitchFamily="34" charset="0"/>
                <a:cs typeface="Arial" panose="020B0604020202020204" pitchFamily="34" charset="0"/>
              </a:rPr>
              <a:t>Between 1927 and 1932, Professor Elton Mayo, lead a series of studies at the Western Electric Company in Chicago, US. These studies were known as the Hawthorn Studies, named after the town of the power plant involved in research. (Cole &amp; Kelly, 2011)</a:t>
            </a:r>
          </a:p>
          <a:p>
            <a:r>
              <a:rPr lang="en-GB" dirty="0">
                <a:latin typeface="Arial" panose="020B0604020202020204" pitchFamily="34" charset="0"/>
                <a:cs typeface="Arial" panose="020B0604020202020204" pitchFamily="34" charset="0"/>
              </a:rPr>
              <a:t>Unlike Taylor and Fayol, Mayo’s work focused on the </a:t>
            </a:r>
            <a:r>
              <a:rPr lang="en-GB" b="1" dirty="0">
                <a:latin typeface="Arial" panose="020B0604020202020204" pitchFamily="34" charset="0"/>
                <a:cs typeface="Arial" panose="020B0604020202020204" pitchFamily="34" charset="0"/>
              </a:rPr>
              <a:t>worker</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the </a:t>
            </a:r>
            <a:r>
              <a:rPr lang="en-GB" b="1" dirty="0">
                <a:latin typeface="Arial" panose="020B0604020202020204" pitchFamily="34" charset="0"/>
                <a:cs typeface="Arial" panose="020B0604020202020204" pitchFamily="34" charset="0"/>
              </a:rPr>
              <a:t>work</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main conclusions of the study were: </a:t>
            </a:r>
          </a:p>
          <a:p>
            <a:endParaRPr lang="en-GB" dirty="0"/>
          </a:p>
          <a:p>
            <a:endParaRPr lang="en-GB" dirty="0"/>
          </a:p>
        </p:txBody>
      </p:sp>
      <p:sp>
        <p:nvSpPr>
          <p:cNvPr id="4" name="Rectangle 3">
            <a:extLst>
              <a:ext uri="{FF2B5EF4-FFF2-40B4-BE49-F238E27FC236}">
                <a16:creationId xmlns:a16="http://schemas.microsoft.com/office/drawing/2014/main" id="{028FD522-181A-4BF1-91E9-6D85101C8C33}"/>
              </a:ext>
            </a:extLst>
          </p:cNvPr>
          <p:cNvSpPr/>
          <p:nvPr/>
        </p:nvSpPr>
        <p:spPr>
          <a:xfrm>
            <a:off x="1351722" y="4921857"/>
            <a:ext cx="3792772" cy="10813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People build social connections at work</a:t>
            </a:r>
          </a:p>
        </p:txBody>
      </p:sp>
      <p:sp>
        <p:nvSpPr>
          <p:cNvPr id="5" name="Rectangle 4">
            <a:extLst>
              <a:ext uri="{FF2B5EF4-FFF2-40B4-BE49-F238E27FC236}">
                <a16:creationId xmlns:a16="http://schemas.microsoft.com/office/drawing/2014/main" id="{F33AD948-9526-4652-9F26-526530215EED}"/>
              </a:ext>
            </a:extLst>
          </p:cNvPr>
          <p:cNvSpPr/>
          <p:nvPr/>
        </p:nvSpPr>
        <p:spPr>
          <a:xfrm>
            <a:off x="6219245" y="4921856"/>
            <a:ext cx="3792772" cy="10813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Membership of a social group is important to people. </a:t>
            </a:r>
          </a:p>
        </p:txBody>
      </p:sp>
      <p:pic>
        <p:nvPicPr>
          <p:cNvPr id="2050" name="Picture 2" descr="Image result for elton mayo">
            <a:extLst>
              <a:ext uri="{FF2B5EF4-FFF2-40B4-BE49-F238E27FC236}">
                <a16:creationId xmlns:a16="http://schemas.microsoft.com/office/drawing/2014/main" id="{75B635FB-C2E9-4640-A256-5313C4AB7B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6603" y="154731"/>
            <a:ext cx="12382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215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00460-7223-4106-AA20-25A1622E79D2}"/>
              </a:ext>
            </a:extLst>
          </p:cNvPr>
          <p:cNvSpPr>
            <a:spLocks noGrp="1"/>
          </p:cNvSpPr>
          <p:nvPr>
            <p:ph type="title"/>
          </p:nvPr>
        </p:nvSpPr>
        <p:spPr>
          <a:xfrm>
            <a:off x="2535382" y="286603"/>
            <a:ext cx="8620298" cy="1450757"/>
          </a:xfrm>
        </p:spPr>
        <p:txBody>
          <a:bodyPr/>
          <a:lstStyle/>
          <a:p>
            <a:r>
              <a:rPr lang="en-GB" dirty="0"/>
              <a:t>Mary Parker Follett </a:t>
            </a:r>
          </a:p>
        </p:txBody>
      </p:sp>
      <p:pic>
        <p:nvPicPr>
          <p:cNvPr id="1026" name="Picture 2" descr="Image result for mary parker follett">
            <a:extLst>
              <a:ext uri="{FF2B5EF4-FFF2-40B4-BE49-F238E27FC236}">
                <a16:creationId xmlns:a16="http://schemas.microsoft.com/office/drawing/2014/main" id="{985F2549-9905-4704-ACD2-F1E08EAE3D4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97280" y="102604"/>
            <a:ext cx="1337107" cy="18187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615F1A-4145-4F18-9B55-0DC427675956}"/>
              </a:ext>
            </a:extLst>
          </p:cNvPr>
          <p:cNvSpPr txBox="1"/>
          <p:nvPr/>
        </p:nvSpPr>
        <p:spPr>
          <a:xfrm>
            <a:off x="1097280" y="2090172"/>
            <a:ext cx="9937865"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Follett (1941) took forward the ideas raised in the Hawthorn Studies, naming her book; The Dynamic Administration.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She suggested that human should not be viewed a cost or commodity but as central to the success of any organisation.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Follett suggested: </a:t>
            </a:r>
          </a:p>
        </p:txBody>
      </p:sp>
      <p:sp>
        <p:nvSpPr>
          <p:cNvPr id="6" name="Rectangle 5">
            <a:extLst>
              <a:ext uri="{FF2B5EF4-FFF2-40B4-BE49-F238E27FC236}">
                <a16:creationId xmlns:a16="http://schemas.microsoft.com/office/drawing/2014/main" id="{6520F65D-4DF5-4EF8-ABFD-FEEF692FEEEE}"/>
              </a:ext>
            </a:extLst>
          </p:cNvPr>
          <p:cNvSpPr/>
          <p:nvPr/>
        </p:nvSpPr>
        <p:spPr>
          <a:xfrm>
            <a:off x="1393284" y="4936643"/>
            <a:ext cx="4477579" cy="10813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Focus </a:t>
            </a:r>
            <a:r>
              <a:rPr lang="en-GB" sz="2400" b="1" dirty="0">
                <a:latin typeface="Arial" panose="020B0604020202020204" pitchFamily="34" charset="0"/>
                <a:cs typeface="Arial" panose="020B0604020202020204" pitchFamily="34" charset="0"/>
              </a:rPr>
              <a:t>should</a:t>
            </a:r>
            <a:r>
              <a:rPr lang="en-GB" sz="2400" dirty="0">
                <a:latin typeface="Arial" panose="020B0604020202020204" pitchFamily="34" charset="0"/>
                <a:cs typeface="Arial" panose="020B0604020202020204" pitchFamily="34" charset="0"/>
              </a:rPr>
              <a:t> be on the social and belonging needs of the employee.  </a:t>
            </a:r>
          </a:p>
        </p:txBody>
      </p:sp>
      <p:sp>
        <p:nvSpPr>
          <p:cNvPr id="7" name="Rectangle 6">
            <a:extLst>
              <a:ext uri="{FF2B5EF4-FFF2-40B4-BE49-F238E27FC236}">
                <a16:creationId xmlns:a16="http://schemas.microsoft.com/office/drawing/2014/main" id="{B80C22D1-908A-44E1-9A48-67E27A0D8701}"/>
              </a:ext>
            </a:extLst>
          </p:cNvPr>
          <p:cNvSpPr/>
          <p:nvPr/>
        </p:nvSpPr>
        <p:spPr>
          <a:xfrm>
            <a:off x="6557566" y="4936643"/>
            <a:ext cx="4477579" cy="10813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rial" panose="020B0604020202020204" pitchFamily="34" charset="0"/>
                <a:cs typeface="Arial" panose="020B0604020202020204" pitchFamily="34" charset="0"/>
              </a:rPr>
              <a:t>Focus </a:t>
            </a:r>
            <a:r>
              <a:rPr lang="en-GB" sz="2400" b="1" dirty="0">
                <a:latin typeface="Arial" panose="020B0604020202020204" pitchFamily="34" charset="0"/>
                <a:cs typeface="Arial" panose="020B0604020202020204" pitchFamily="34" charset="0"/>
              </a:rPr>
              <a:t>should not </a:t>
            </a:r>
            <a:r>
              <a:rPr lang="en-GB" sz="2400" dirty="0">
                <a:latin typeface="Arial" panose="020B0604020202020204" pitchFamily="34" charset="0"/>
                <a:cs typeface="Arial" panose="020B0604020202020204" pitchFamily="34" charset="0"/>
              </a:rPr>
              <a:t>be on the needs of the task. </a:t>
            </a:r>
          </a:p>
        </p:txBody>
      </p:sp>
    </p:spTree>
    <p:extLst>
      <p:ext uri="{BB962C8B-B14F-4D97-AF65-F5344CB8AC3E}">
        <p14:creationId xmlns:p14="http://schemas.microsoft.com/office/powerpoint/2010/main" val="1261448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73FE5-7E68-4169-9B6B-0D7713901F54}"/>
              </a:ext>
            </a:extLst>
          </p:cNvPr>
          <p:cNvSpPr>
            <a:spLocks noGrp="1"/>
          </p:cNvSpPr>
          <p:nvPr>
            <p:ph type="title"/>
          </p:nvPr>
        </p:nvSpPr>
        <p:spPr/>
        <p:txBody>
          <a:bodyPr/>
          <a:lstStyle/>
          <a:p>
            <a:r>
              <a:rPr lang="en-GB" dirty="0"/>
              <a:t>The Harvard Framework </a:t>
            </a:r>
          </a:p>
        </p:txBody>
      </p:sp>
      <p:sp>
        <p:nvSpPr>
          <p:cNvPr id="3" name="Content Placeholder 2">
            <a:extLst>
              <a:ext uri="{FF2B5EF4-FFF2-40B4-BE49-F238E27FC236}">
                <a16:creationId xmlns:a16="http://schemas.microsoft.com/office/drawing/2014/main" id="{59F64E14-2714-4A9F-9780-D083C2392A6A}"/>
              </a:ext>
            </a:extLst>
          </p:cNvPr>
          <p:cNvSpPr>
            <a:spLocks noGrp="1"/>
          </p:cNvSpPr>
          <p:nvPr>
            <p:ph idx="1"/>
          </p:nvPr>
        </p:nvSpPr>
        <p:spPr>
          <a:xfrm>
            <a:off x="7559898" y="1987403"/>
            <a:ext cx="3026535" cy="4150930"/>
          </a:xfrm>
        </p:spPr>
        <p:txBody>
          <a:bodyPr>
            <a:normAutofit/>
          </a:bodyPr>
          <a:lstStyle/>
          <a:p>
            <a:r>
              <a:rPr lang="en-GB" dirty="0">
                <a:latin typeface="Arial" panose="020B0604020202020204" pitchFamily="34" charset="0"/>
                <a:cs typeface="Arial" panose="020B0604020202020204" pitchFamily="34" charset="0"/>
              </a:rPr>
              <a:t>The Harvard Framework was developed by Beer et al (1985). This framework, defined </a:t>
            </a:r>
            <a:r>
              <a:rPr lang="en-GB" b="1" dirty="0">
                <a:latin typeface="Arial" panose="020B0604020202020204" pitchFamily="34" charset="0"/>
                <a:cs typeface="Arial" panose="020B0604020202020204" pitchFamily="34" charset="0"/>
              </a:rPr>
              <a:t>human resource managemen</a:t>
            </a:r>
            <a:r>
              <a:rPr lang="en-GB" dirty="0">
                <a:latin typeface="Arial" panose="020B0604020202020204" pitchFamily="34" charset="0"/>
                <a:cs typeface="Arial" panose="020B0604020202020204" pitchFamily="34" charset="0"/>
              </a:rPr>
              <a:t>t as distinct from ‘personnel’ or ‘industrial relations’. </a:t>
            </a:r>
          </a:p>
          <a:p>
            <a:r>
              <a:rPr lang="en-GB" dirty="0">
                <a:latin typeface="Arial" panose="020B0604020202020204" pitchFamily="34" charset="0"/>
                <a:cs typeface="Arial" panose="020B0604020202020204" pitchFamily="34" charset="0"/>
              </a:rPr>
              <a:t>The framework included </a:t>
            </a:r>
            <a:r>
              <a:rPr lang="en-GB" b="1" dirty="0">
                <a:latin typeface="Arial" panose="020B0604020202020204" pitchFamily="34" charset="0"/>
                <a:cs typeface="Arial" panose="020B0604020202020204" pitchFamily="34" charset="0"/>
              </a:rPr>
              <a:t>six</a:t>
            </a:r>
            <a:r>
              <a:rPr lang="en-GB" dirty="0">
                <a:latin typeface="Arial" panose="020B0604020202020204" pitchFamily="34" charset="0"/>
                <a:cs typeface="Arial" panose="020B0604020202020204" pitchFamily="34" charset="0"/>
              </a:rPr>
              <a:t> basic components: </a:t>
            </a:r>
          </a:p>
          <a:p>
            <a:endParaRPr lang="en-GB" dirty="0"/>
          </a:p>
        </p:txBody>
      </p:sp>
      <p:grpSp>
        <p:nvGrpSpPr>
          <p:cNvPr id="18" name="Group 17">
            <a:extLst>
              <a:ext uri="{FF2B5EF4-FFF2-40B4-BE49-F238E27FC236}">
                <a16:creationId xmlns:a16="http://schemas.microsoft.com/office/drawing/2014/main" id="{18F7E68E-FA09-4061-AAA0-68F0763C798B}"/>
              </a:ext>
            </a:extLst>
          </p:cNvPr>
          <p:cNvGrpSpPr/>
          <p:nvPr/>
        </p:nvGrpSpPr>
        <p:grpSpPr>
          <a:xfrm>
            <a:off x="1097280" y="2008089"/>
            <a:ext cx="5743977" cy="639360"/>
            <a:chOff x="1097280" y="2008089"/>
            <a:chExt cx="5743977" cy="639360"/>
          </a:xfrm>
        </p:grpSpPr>
        <p:sp>
          <p:nvSpPr>
            <p:cNvPr id="6" name="Rectangle 5">
              <a:extLst>
                <a:ext uri="{FF2B5EF4-FFF2-40B4-BE49-F238E27FC236}">
                  <a16:creationId xmlns:a16="http://schemas.microsoft.com/office/drawing/2014/main" id="{C8C7EF5C-3A56-4C65-B64A-31E0D95B0B3D}"/>
                </a:ext>
              </a:extLst>
            </p:cNvPr>
            <p:cNvSpPr/>
            <p:nvPr/>
          </p:nvSpPr>
          <p:spPr>
            <a:xfrm>
              <a:off x="1097280" y="2244249"/>
              <a:ext cx="5743977" cy="403200"/>
            </a:xfrm>
            <a:prstGeom prst="rect">
              <a:avLst/>
            </a:prstGeom>
          </p:spPr>
          <p:style>
            <a:lnRef idx="2">
              <a:schemeClr val="accent6">
                <a:shade val="50000"/>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4B46677B-ADE8-4883-9D91-7E6752CF3028}"/>
                </a:ext>
              </a:extLst>
            </p:cNvPr>
            <p:cNvSpPr/>
            <p:nvPr/>
          </p:nvSpPr>
          <p:spPr>
            <a:xfrm>
              <a:off x="1384478" y="2008089"/>
              <a:ext cx="4020783" cy="472320"/>
            </a:xfrm>
            <a:custGeom>
              <a:avLst/>
              <a:gdLst>
                <a:gd name="connsiteX0" fmla="*/ 0 w 4020783"/>
                <a:gd name="connsiteY0" fmla="*/ 78722 h 472320"/>
                <a:gd name="connsiteX1" fmla="*/ 78722 w 4020783"/>
                <a:gd name="connsiteY1" fmla="*/ 0 h 472320"/>
                <a:gd name="connsiteX2" fmla="*/ 3942061 w 4020783"/>
                <a:gd name="connsiteY2" fmla="*/ 0 h 472320"/>
                <a:gd name="connsiteX3" fmla="*/ 4020783 w 4020783"/>
                <a:gd name="connsiteY3" fmla="*/ 78722 h 472320"/>
                <a:gd name="connsiteX4" fmla="*/ 4020783 w 4020783"/>
                <a:gd name="connsiteY4" fmla="*/ 393598 h 472320"/>
                <a:gd name="connsiteX5" fmla="*/ 3942061 w 4020783"/>
                <a:gd name="connsiteY5" fmla="*/ 472320 h 472320"/>
                <a:gd name="connsiteX6" fmla="*/ 78722 w 4020783"/>
                <a:gd name="connsiteY6" fmla="*/ 472320 h 472320"/>
                <a:gd name="connsiteX7" fmla="*/ 0 w 4020783"/>
                <a:gd name="connsiteY7" fmla="*/ 393598 h 472320"/>
                <a:gd name="connsiteX8" fmla="*/ 0 w 4020783"/>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20783" h="472320">
                  <a:moveTo>
                    <a:pt x="0" y="78722"/>
                  </a:moveTo>
                  <a:cubicBezTo>
                    <a:pt x="0" y="35245"/>
                    <a:pt x="35245" y="0"/>
                    <a:pt x="78722" y="0"/>
                  </a:cubicBezTo>
                  <a:lnTo>
                    <a:pt x="3942061" y="0"/>
                  </a:lnTo>
                  <a:cubicBezTo>
                    <a:pt x="3985538" y="0"/>
                    <a:pt x="4020783" y="35245"/>
                    <a:pt x="4020783" y="78722"/>
                  </a:cubicBezTo>
                  <a:lnTo>
                    <a:pt x="4020783" y="393598"/>
                  </a:lnTo>
                  <a:cubicBezTo>
                    <a:pt x="4020783" y="437075"/>
                    <a:pt x="3985538" y="472320"/>
                    <a:pt x="3942061"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6">
                <a:shade val="50000"/>
                <a:hueOff val="0"/>
                <a:satOff val="0"/>
                <a:lumOff val="0"/>
                <a:alphaOff val="0"/>
              </a:schemeClr>
            </a:fillRef>
            <a:effectRef idx="0">
              <a:schemeClr val="accent6">
                <a:shade val="50000"/>
                <a:hueOff val="0"/>
                <a:satOff val="0"/>
                <a:lumOff val="0"/>
                <a:alphaOff val="0"/>
              </a:schemeClr>
            </a:effectRef>
            <a:fontRef idx="minor">
              <a:schemeClr val="lt1"/>
            </a:fontRef>
          </p:style>
          <p:txBody>
            <a:bodyPr spcFirstLastPara="0" vert="horz" wrap="square" lIns="175033" tIns="23057" rIns="175033" bIns="23057"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Situational Factors</a:t>
              </a:r>
            </a:p>
          </p:txBody>
        </p:sp>
      </p:grpSp>
      <p:grpSp>
        <p:nvGrpSpPr>
          <p:cNvPr id="19" name="Group 18">
            <a:extLst>
              <a:ext uri="{FF2B5EF4-FFF2-40B4-BE49-F238E27FC236}">
                <a16:creationId xmlns:a16="http://schemas.microsoft.com/office/drawing/2014/main" id="{5930158E-CF30-49F1-A328-7451247274F3}"/>
              </a:ext>
            </a:extLst>
          </p:cNvPr>
          <p:cNvGrpSpPr/>
          <p:nvPr/>
        </p:nvGrpSpPr>
        <p:grpSpPr>
          <a:xfrm>
            <a:off x="1097280" y="2733849"/>
            <a:ext cx="5743977" cy="639360"/>
            <a:chOff x="1097280" y="2733849"/>
            <a:chExt cx="5743977" cy="639360"/>
          </a:xfrm>
        </p:grpSpPr>
        <p:sp>
          <p:nvSpPr>
            <p:cNvPr id="8" name="Rectangle 7">
              <a:extLst>
                <a:ext uri="{FF2B5EF4-FFF2-40B4-BE49-F238E27FC236}">
                  <a16:creationId xmlns:a16="http://schemas.microsoft.com/office/drawing/2014/main" id="{C2DA882A-5790-4870-A80E-B07D3E6EF4ED}"/>
                </a:ext>
              </a:extLst>
            </p:cNvPr>
            <p:cNvSpPr/>
            <p:nvPr/>
          </p:nvSpPr>
          <p:spPr>
            <a:xfrm>
              <a:off x="1097280" y="2970009"/>
              <a:ext cx="5743977" cy="403200"/>
            </a:xfrm>
            <a:prstGeom prst="rect">
              <a:avLst/>
            </a:prstGeom>
          </p:spPr>
          <p:style>
            <a:lnRef idx="2">
              <a:schemeClr val="accent6">
                <a:shade val="50000"/>
                <a:hueOff val="-168009"/>
                <a:satOff val="-8290"/>
                <a:lumOff val="1525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AA7DF28A-5BFB-4D36-99C6-0AB84AE82A1E}"/>
                </a:ext>
              </a:extLst>
            </p:cNvPr>
            <p:cNvSpPr/>
            <p:nvPr/>
          </p:nvSpPr>
          <p:spPr>
            <a:xfrm>
              <a:off x="1384478" y="2733849"/>
              <a:ext cx="4020783" cy="472320"/>
            </a:xfrm>
            <a:custGeom>
              <a:avLst/>
              <a:gdLst>
                <a:gd name="connsiteX0" fmla="*/ 0 w 4020783"/>
                <a:gd name="connsiteY0" fmla="*/ 78722 h 472320"/>
                <a:gd name="connsiteX1" fmla="*/ 78722 w 4020783"/>
                <a:gd name="connsiteY1" fmla="*/ 0 h 472320"/>
                <a:gd name="connsiteX2" fmla="*/ 3942061 w 4020783"/>
                <a:gd name="connsiteY2" fmla="*/ 0 h 472320"/>
                <a:gd name="connsiteX3" fmla="*/ 4020783 w 4020783"/>
                <a:gd name="connsiteY3" fmla="*/ 78722 h 472320"/>
                <a:gd name="connsiteX4" fmla="*/ 4020783 w 4020783"/>
                <a:gd name="connsiteY4" fmla="*/ 393598 h 472320"/>
                <a:gd name="connsiteX5" fmla="*/ 3942061 w 4020783"/>
                <a:gd name="connsiteY5" fmla="*/ 472320 h 472320"/>
                <a:gd name="connsiteX6" fmla="*/ 78722 w 4020783"/>
                <a:gd name="connsiteY6" fmla="*/ 472320 h 472320"/>
                <a:gd name="connsiteX7" fmla="*/ 0 w 4020783"/>
                <a:gd name="connsiteY7" fmla="*/ 393598 h 472320"/>
                <a:gd name="connsiteX8" fmla="*/ 0 w 4020783"/>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20783" h="472320">
                  <a:moveTo>
                    <a:pt x="0" y="78722"/>
                  </a:moveTo>
                  <a:cubicBezTo>
                    <a:pt x="0" y="35245"/>
                    <a:pt x="35245" y="0"/>
                    <a:pt x="78722" y="0"/>
                  </a:cubicBezTo>
                  <a:lnTo>
                    <a:pt x="3942061" y="0"/>
                  </a:lnTo>
                  <a:cubicBezTo>
                    <a:pt x="3985538" y="0"/>
                    <a:pt x="4020783" y="35245"/>
                    <a:pt x="4020783" y="78722"/>
                  </a:cubicBezTo>
                  <a:lnTo>
                    <a:pt x="4020783" y="393598"/>
                  </a:lnTo>
                  <a:cubicBezTo>
                    <a:pt x="4020783" y="437075"/>
                    <a:pt x="3985538" y="472320"/>
                    <a:pt x="3942061"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6">
                <a:shade val="50000"/>
                <a:hueOff val="-168009"/>
                <a:satOff val="-8290"/>
                <a:lumOff val="15255"/>
                <a:alphaOff val="0"/>
              </a:schemeClr>
            </a:fillRef>
            <a:effectRef idx="0">
              <a:schemeClr val="accent6">
                <a:shade val="50000"/>
                <a:hueOff val="-168009"/>
                <a:satOff val="-8290"/>
                <a:lumOff val="15255"/>
                <a:alphaOff val="0"/>
              </a:schemeClr>
            </a:effectRef>
            <a:fontRef idx="minor">
              <a:schemeClr val="lt1"/>
            </a:fontRef>
          </p:style>
          <p:txBody>
            <a:bodyPr spcFirstLastPara="0" vert="horz" wrap="square" lIns="175033" tIns="23057" rIns="175033" bIns="23057"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Stakeholders Interests</a:t>
              </a:r>
            </a:p>
          </p:txBody>
        </p:sp>
      </p:grpSp>
      <p:grpSp>
        <p:nvGrpSpPr>
          <p:cNvPr id="20" name="Group 19">
            <a:extLst>
              <a:ext uri="{FF2B5EF4-FFF2-40B4-BE49-F238E27FC236}">
                <a16:creationId xmlns:a16="http://schemas.microsoft.com/office/drawing/2014/main" id="{C65B3BA5-3446-49E5-A9BE-FE88BAE8F76A}"/>
              </a:ext>
            </a:extLst>
          </p:cNvPr>
          <p:cNvGrpSpPr/>
          <p:nvPr/>
        </p:nvGrpSpPr>
        <p:grpSpPr>
          <a:xfrm>
            <a:off x="1097280" y="3459609"/>
            <a:ext cx="5743977" cy="639360"/>
            <a:chOff x="1097280" y="3459609"/>
            <a:chExt cx="5743977" cy="639360"/>
          </a:xfrm>
        </p:grpSpPr>
        <p:sp>
          <p:nvSpPr>
            <p:cNvPr id="10" name="Rectangle 9">
              <a:extLst>
                <a:ext uri="{FF2B5EF4-FFF2-40B4-BE49-F238E27FC236}">
                  <a16:creationId xmlns:a16="http://schemas.microsoft.com/office/drawing/2014/main" id="{58889D64-616C-4334-853C-1EB0215DBE9F}"/>
                </a:ext>
              </a:extLst>
            </p:cNvPr>
            <p:cNvSpPr/>
            <p:nvPr/>
          </p:nvSpPr>
          <p:spPr>
            <a:xfrm>
              <a:off x="1097280" y="3695769"/>
              <a:ext cx="5743977" cy="403200"/>
            </a:xfrm>
            <a:prstGeom prst="rect">
              <a:avLst/>
            </a:prstGeom>
          </p:spPr>
          <p:style>
            <a:lnRef idx="2">
              <a:schemeClr val="accent6">
                <a:shade val="50000"/>
                <a:hueOff val="-336019"/>
                <a:satOff val="-16581"/>
                <a:lumOff val="3051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4C5A9AEB-F575-4FB2-949A-13ADADA68955}"/>
                </a:ext>
              </a:extLst>
            </p:cNvPr>
            <p:cNvSpPr/>
            <p:nvPr/>
          </p:nvSpPr>
          <p:spPr>
            <a:xfrm>
              <a:off x="1384478" y="3459609"/>
              <a:ext cx="4020783" cy="472320"/>
            </a:xfrm>
            <a:custGeom>
              <a:avLst/>
              <a:gdLst>
                <a:gd name="connsiteX0" fmla="*/ 0 w 4020783"/>
                <a:gd name="connsiteY0" fmla="*/ 78722 h 472320"/>
                <a:gd name="connsiteX1" fmla="*/ 78722 w 4020783"/>
                <a:gd name="connsiteY1" fmla="*/ 0 h 472320"/>
                <a:gd name="connsiteX2" fmla="*/ 3942061 w 4020783"/>
                <a:gd name="connsiteY2" fmla="*/ 0 h 472320"/>
                <a:gd name="connsiteX3" fmla="*/ 4020783 w 4020783"/>
                <a:gd name="connsiteY3" fmla="*/ 78722 h 472320"/>
                <a:gd name="connsiteX4" fmla="*/ 4020783 w 4020783"/>
                <a:gd name="connsiteY4" fmla="*/ 393598 h 472320"/>
                <a:gd name="connsiteX5" fmla="*/ 3942061 w 4020783"/>
                <a:gd name="connsiteY5" fmla="*/ 472320 h 472320"/>
                <a:gd name="connsiteX6" fmla="*/ 78722 w 4020783"/>
                <a:gd name="connsiteY6" fmla="*/ 472320 h 472320"/>
                <a:gd name="connsiteX7" fmla="*/ 0 w 4020783"/>
                <a:gd name="connsiteY7" fmla="*/ 393598 h 472320"/>
                <a:gd name="connsiteX8" fmla="*/ 0 w 4020783"/>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20783" h="472320">
                  <a:moveTo>
                    <a:pt x="0" y="78722"/>
                  </a:moveTo>
                  <a:cubicBezTo>
                    <a:pt x="0" y="35245"/>
                    <a:pt x="35245" y="0"/>
                    <a:pt x="78722" y="0"/>
                  </a:cubicBezTo>
                  <a:lnTo>
                    <a:pt x="3942061" y="0"/>
                  </a:lnTo>
                  <a:cubicBezTo>
                    <a:pt x="3985538" y="0"/>
                    <a:pt x="4020783" y="35245"/>
                    <a:pt x="4020783" y="78722"/>
                  </a:cubicBezTo>
                  <a:lnTo>
                    <a:pt x="4020783" y="393598"/>
                  </a:lnTo>
                  <a:cubicBezTo>
                    <a:pt x="4020783" y="437075"/>
                    <a:pt x="3985538" y="472320"/>
                    <a:pt x="3942061"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6">
                <a:shade val="50000"/>
                <a:hueOff val="-336019"/>
                <a:satOff val="-16581"/>
                <a:lumOff val="30511"/>
                <a:alphaOff val="0"/>
              </a:schemeClr>
            </a:fillRef>
            <a:effectRef idx="0">
              <a:schemeClr val="accent6">
                <a:shade val="50000"/>
                <a:hueOff val="-336019"/>
                <a:satOff val="-16581"/>
                <a:lumOff val="30511"/>
                <a:alphaOff val="0"/>
              </a:schemeClr>
            </a:effectRef>
            <a:fontRef idx="minor">
              <a:schemeClr val="lt1"/>
            </a:fontRef>
          </p:style>
          <p:txBody>
            <a:bodyPr spcFirstLastPara="0" vert="horz" wrap="square" lIns="175033" tIns="23057" rIns="175033" bIns="23057"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HRM Policy Choices</a:t>
              </a:r>
            </a:p>
          </p:txBody>
        </p:sp>
      </p:grpSp>
      <p:grpSp>
        <p:nvGrpSpPr>
          <p:cNvPr id="21" name="Group 20">
            <a:extLst>
              <a:ext uri="{FF2B5EF4-FFF2-40B4-BE49-F238E27FC236}">
                <a16:creationId xmlns:a16="http://schemas.microsoft.com/office/drawing/2014/main" id="{884EAAED-0225-4189-B5A1-E41317A6EDBF}"/>
              </a:ext>
            </a:extLst>
          </p:cNvPr>
          <p:cNvGrpSpPr/>
          <p:nvPr/>
        </p:nvGrpSpPr>
        <p:grpSpPr>
          <a:xfrm>
            <a:off x="1097280" y="4185369"/>
            <a:ext cx="5743977" cy="639360"/>
            <a:chOff x="1097280" y="4185369"/>
            <a:chExt cx="5743977" cy="639360"/>
          </a:xfrm>
        </p:grpSpPr>
        <p:sp>
          <p:nvSpPr>
            <p:cNvPr id="12" name="Rectangle 11">
              <a:extLst>
                <a:ext uri="{FF2B5EF4-FFF2-40B4-BE49-F238E27FC236}">
                  <a16:creationId xmlns:a16="http://schemas.microsoft.com/office/drawing/2014/main" id="{3E0E17CB-4FC4-4301-8579-66F4EFADD60B}"/>
                </a:ext>
              </a:extLst>
            </p:cNvPr>
            <p:cNvSpPr/>
            <p:nvPr/>
          </p:nvSpPr>
          <p:spPr>
            <a:xfrm>
              <a:off x="1097280" y="4421529"/>
              <a:ext cx="5743977" cy="403200"/>
            </a:xfrm>
            <a:prstGeom prst="rect">
              <a:avLst/>
            </a:prstGeom>
          </p:spPr>
          <p:style>
            <a:lnRef idx="2">
              <a:schemeClr val="accent6">
                <a:shade val="50000"/>
                <a:hueOff val="-504028"/>
                <a:satOff val="-24871"/>
                <a:lumOff val="4576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CE65D77F-AE22-4D3F-8AE8-9B1E836294E1}"/>
                </a:ext>
              </a:extLst>
            </p:cNvPr>
            <p:cNvSpPr/>
            <p:nvPr/>
          </p:nvSpPr>
          <p:spPr>
            <a:xfrm>
              <a:off x="1384478" y="4185369"/>
              <a:ext cx="4020783" cy="472320"/>
            </a:xfrm>
            <a:custGeom>
              <a:avLst/>
              <a:gdLst>
                <a:gd name="connsiteX0" fmla="*/ 0 w 4020783"/>
                <a:gd name="connsiteY0" fmla="*/ 78722 h 472320"/>
                <a:gd name="connsiteX1" fmla="*/ 78722 w 4020783"/>
                <a:gd name="connsiteY1" fmla="*/ 0 h 472320"/>
                <a:gd name="connsiteX2" fmla="*/ 3942061 w 4020783"/>
                <a:gd name="connsiteY2" fmla="*/ 0 h 472320"/>
                <a:gd name="connsiteX3" fmla="*/ 4020783 w 4020783"/>
                <a:gd name="connsiteY3" fmla="*/ 78722 h 472320"/>
                <a:gd name="connsiteX4" fmla="*/ 4020783 w 4020783"/>
                <a:gd name="connsiteY4" fmla="*/ 393598 h 472320"/>
                <a:gd name="connsiteX5" fmla="*/ 3942061 w 4020783"/>
                <a:gd name="connsiteY5" fmla="*/ 472320 h 472320"/>
                <a:gd name="connsiteX6" fmla="*/ 78722 w 4020783"/>
                <a:gd name="connsiteY6" fmla="*/ 472320 h 472320"/>
                <a:gd name="connsiteX7" fmla="*/ 0 w 4020783"/>
                <a:gd name="connsiteY7" fmla="*/ 393598 h 472320"/>
                <a:gd name="connsiteX8" fmla="*/ 0 w 4020783"/>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20783" h="472320">
                  <a:moveTo>
                    <a:pt x="0" y="78722"/>
                  </a:moveTo>
                  <a:cubicBezTo>
                    <a:pt x="0" y="35245"/>
                    <a:pt x="35245" y="0"/>
                    <a:pt x="78722" y="0"/>
                  </a:cubicBezTo>
                  <a:lnTo>
                    <a:pt x="3942061" y="0"/>
                  </a:lnTo>
                  <a:cubicBezTo>
                    <a:pt x="3985538" y="0"/>
                    <a:pt x="4020783" y="35245"/>
                    <a:pt x="4020783" y="78722"/>
                  </a:cubicBezTo>
                  <a:lnTo>
                    <a:pt x="4020783" y="393598"/>
                  </a:lnTo>
                  <a:cubicBezTo>
                    <a:pt x="4020783" y="437075"/>
                    <a:pt x="3985538" y="472320"/>
                    <a:pt x="3942061"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6">
                <a:shade val="50000"/>
                <a:hueOff val="-504028"/>
                <a:satOff val="-24871"/>
                <a:lumOff val="45766"/>
                <a:alphaOff val="0"/>
              </a:schemeClr>
            </a:fillRef>
            <a:effectRef idx="0">
              <a:schemeClr val="accent6">
                <a:shade val="50000"/>
                <a:hueOff val="-504028"/>
                <a:satOff val="-24871"/>
                <a:lumOff val="45766"/>
                <a:alphaOff val="0"/>
              </a:schemeClr>
            </a:effectRef>
            <a:fontRef idx="minor">
              <a:schemeClr val="lt1"/>
            </a:fontRef>
          </p:style>
          <p:txBody>
            <a:bodyPr spcFirstLastPara="0" vert="horz" wrap="square" lIns="175033" tIns="23057" rIns="175033" bIns="23057"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HR Outcomes – 4Cs</a:t>
              </a:r>
            </a:p>
          </p:txBody>
        </p:sp>
      </p:grpSp>
      <p:grpSp>
        <p:nvGrpSpPr>
          <p:cNvPr id="22" name="Group 21">
            <a:extLst>
              <a:ext uri="{FF2B5EF4-FFF2-40B4-BE49-F238E27FC236}">
                <a16:creationId xmlns:a16="http://schemas.microsoft.com/office/drawing/2014/main" id="{4E0399B9-BF6F-4516-B59A-AE6BA853E646}"/>
              </a:ext>
            </a:extLst>
          </p:cNvPr>
          <p:cNvGrpSpPr/>
          <p:nvPr/>
        </p:nvGrpSpPr>
        <p:grpSpPr>
          <a:xfrm>
            <a:off x="1097280" y="4911129"/>
            <a:ext cx="5743977" cy="639360"/>
            <a:chOff x="1097280" y="4911129"/>
            <a:chExt cx="5743977" cy="639360"/>
          </a:xfrm>
        </p:grpSpPr>
        <p:sp>
          <p:nvSpPr>
            <p:cNvPr id="14" name="Rectangle 13">
              <a:extLst>
                <a:ext uri="{FF2B5EF4-FFF2-40B4-BE49-F238E27FC236}">
                  <a16:creationId xmlns:a16="http://schemas.microsoft.com/office/drawing/2014/main" id="{31EE165D-819B-47E4-81C4-E8418304B386}"/>
                </a:ext>
              </a:extLst>
            </p:cNvPr>
            <p:cNvSpPr/>
            <p:nvPr/>
          </p:nvSpPr>
          <p:spPr>
            <a:xfrm>
              <a:off x="1097280" y="5147289"/>
              <a:ext cx="5743977" cy="403200"/>
            </a:xfrm>
            <a:prstGeom prst="rect">
              <a:avLst/>
            </a:prstGeom>
          </p:spPr>
          <p:style>
            <a:lnRef idx="2">
              <a:schemeClr val="accent6">
                <a:shade val="50000"/>
                <a:hueOff val="-336019"/>
                <a:satOff val="-16581"/>
                <a:lumOff val="3051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A892860E-4E4B-4A1F-8FF6-1BD3AE6F909B}"/>
                </a:ext>
              </a:extLst>
            </p:cNvPr>
            <p:cNvSpPr/>
            <p:nvPr/>
          </p:nvSpPr>
          <p:spPr>
            <a:xfrm>
              <a:off x="1384478" y="4911129"/>
              <a:ext cx="4020783" cy="472320"/>
            </a:xfrm>
            <a:custGeom>
              <a:avLst/>
              <a:gdLst>
                <a:gd name="connsiteX0" fmla="*/ 0 w 4020783"/>
                <a:gd name="connsiteY0" fmla="*/ 78722 h 472320"/>
                <a:gd name="connsiteX1" fmla="*/ 78722 w 4020783"/>
                <a:gd name="connsiteY1" fmla="*/ 0 h 472320"/>
                <a:gd name="connsiteX2" fmla="*/ 3942061 w 4020783"/>
                <a:gd name="connsiteY2" fmla="*/ 0 h 472320"/>
                <a:gd name="connsiteX3" fmla="*/ 4020783 w 4020783"/>
                <a:gd name="connsiteY3" fmla="*/ 78722 h 472320"/>
                <a:gd name="connsiteX4" fmla="*/ 4020783 w 4020783"/>
                <a:gd name="connsiteY4" fmla="*/ 393598 h 472320"/>
                <a:gd name="connsiteX5" fmla="*/ 3942061 w 4020783"/>
                <a:gd name="connsiteY5" fmla="*/ 472320 h 472320"/>
                <a:gd name="connsiteX6" fmla="*/ 78722 w 4020783"/>
                <a:gd name="connsiteY6" fmla="*/ 472320 h 472320"/>
                <a:gd name="connsiteX7" fmla="*/ 0 w 4020783"/>
                <a:gd name="connsiteY7" fmla="*/ 393598 h 472320"/>
                <a:gd name="connsiteX8" fmla="*/ 0 w 4020783"/>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20783" h="472320">
                  <a:moveTo>
                    <a:pt x="0" y="78722"/>
                  </a:moveTo>
                  <a:cubicBezTo>
                    <a:pt x="0" y="35245"/>
                    <a:pt x="35245" y="0"/>
                    <a:pt x="78722" y="0"/>
                  </a:cubicBezTo>
                  <a:lnTo>
                    <a:pt x="3942061" y="0"/>
                  </a:lnTo>
                  <a:cubicBezTo>
                    <a:pt x="3985538" y="0"/>
                    <a:pt x="4020783" y="35245"/>
                    <a:pt x="4020783" y="78722"/>
                  </a:cubicBezTo>
                  <a:lnTo>
                    <a:pt x="4020783" y="393598"/>
                  </a:lnTo>
                  <a:cubicBezTo>
                    <a:pt x="4020783" y="437075"/>
                    <a:pt x="3985538" y="472320"/>
                    <a:pt x="3942061"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6">
                <a:shade val="50000"/>
                <a:hueOff val="-336019"/>
                <a:satOff val="-16581"/>
                <a:lumOff val="30511"/>
                <a:alphaOff val="0"/>
              </a:schemeClr>
            </a:fillRef>
            <a:effectRef idx="0">
              <a:schemeClr val="accent6">
                <a:shade val="50000"/>
                <a:hueOff val="-336019"/>
                <a:satOff val="-16581"/>
                <a:lumOff val="30511"/>
                <a:alphaOff val="0"/>
              </a:schemeClr>
            </a:effectRef>
            <a:fontRef idx="minor">
              <a:schemeClr val="lt1"/>
            </a:fontRef>
          </p:style>
          <p:txBody>
            <a:bodyPr spcFirstLastPara="0" vert="horz" wrap="square" lIns="175033" tIns="23057" rIns="175033" bIns="23057"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Long-term Consequences</a:t>
              </a:r>
            </a:p>
          </p:txBody>
        </p:sp>
      </p:grpSp>
      <p:grpSp>
        <p:nvGrpSpPr>
          <p:cNvPr id="23" name="Group 22">
            <a:extLst>
              <a:ext uri="{FF2B5EF4-FFF2-40B4-BE49-F238E27FC236}">
                <a16:creationId xmlns:a16="http://schemas.microsoft.com/office/drawing/2014/main" id="{F445957C-F113-49D7-AD6F-CC31269F7976}"/>
              </a:ext>
            </a:extLst>
          </p:cNvPr>
          <p:cNvGrpSpPr/>
          <p:nvPr/>
        </p:nvGrpSpPr>
        <p:grpSpPr>
          <a:xfrm>
            <a:off x="1097280" y="5636889"/>
            <a:ext cx="5743977" cy="639360"/>
            <a:chOff x="1097280" y="5636889"/>
            <a:chExt cx="5743977" cy="639360"/>
          </a:xfrm>
        </p:grpSpPr>
        <p:sp>
          <p:nvSpPr>
            <p:cNvPr id="16" name="Rectangle 15">
              <a:extLst>
                <a:ext uri="{FF2B5EF4-FFF2-40B4-BE49-F238E27FC236}">
                  <a16:creationId xmlns:a16="http://schemas.microsoft.com/office/drawing/2014/main" id="{B3524F12-5D9B-4A00-AA09-28AF351903DE}"/>
                </a:ext>
              </a:extLst>
            </p:cNvPr>
            <p:cNvSpPr/>
            <p:nvPr/>
          </p:nvSpPr>
          <p:spPr>
            <a:xfrm>
              <a:off x="1097280" y="5873049"/>
              <a:ext cx="5743977" cy="403200"/>
            </a:xfrm>
            <a:prstGeom prst="rect">
              <a:avLst/>
            </a:prstGeom>
          </p:spPr>
          <p:style>
            <a:lnRef idx="2">
              <a:schemeClr val="accent6">
                <a:shade val="50000"/>
                <a:hueOff val="-168009"/>
                <a:satOff val="-8290"/>
                <a:lumOff val="15255"/>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871AE931-C991-4B7D-BBAE-67680A052069}"/>
                </a:ext>
              </a:extLst>
            </p:cNvPr>
            <p:cNvSpPr/>
            <p:nvPr/>
          </p:nvSpPr>
          <p:spPr>
            <a:xfrm>
              <a:off x="1384478" y="5636889"/>
              <a:ext cx="4020783" cy="472320"/>
            </a:xfrm>
            <a:custGeom>
              <a:avLst/>
              <a:gdLst>
                <a:gd name="connsiteX0" fmla="*/ 0 w 4020783"/>
                <a:gd name="connsiteY0" fmla="*/ 78722 h 472320"/>
                <a:gd name="connsiteX1" fmla="*/ 78722 w 4020783"/>
                <a:gd name="connsiteY1" fmla="*/ 0 h 472320"/>
                <a:gd name="connsiteX2" fmla="*/ 3942061 w 4020783"/>
                <a:gd name="connsiteY2" fmla="*/ 0 h 472320"/>
                <a:gd name="connsiteX3" fmla="*/ 4020783 w 4020783"/>
                <a:gd name="connsiteY3" fmla="*/ 78722 h 472320"/>
                <a:gd name="connsiteX4" fmla="*/ 4020783 w 4020783"/>
                <a:gd name="connsiteY4" fmla="*/ 393598 h 472320"/>
                <a:gd name="connsiteX5" fmla="*/ 3942061 w 4020783"/>
                <a:gd name="connsiteY5" fmla="*/ 472320 h 472320"/>
                <a:gd name="connsiteX6" fmla="*/ 78722 w 4020783"/>
                <a:gd name="connsiteY6" fmla="*/ 472320 h 472320"/>
                <a:gd name="connsiteX7" fmla="*/ 0 w 4020783"/>
                <a:gd name="connsiteY7" fmla="*/ 393598 h 472320"/>
                <a:gd name="connsiteX8" fmla="*/ 0 w 4020783"/>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20783" h="472320">
                  <a:moveTo>
                    <a:pt x="0" y="78722"/>
                  </a:moveTo>
                  <a:cubicBezTo>
                    <a:pt x="0" y="35245"/>
                    <a:pt x="35245" y="0"/>
                    <a:pt x="78722" y="0"/>
                  </a:cubicBezTo>
                  <a:lnTo>
                    <a:pt x="3942061" y="0"/>
                  </a:lnTo>
                  <a:cubicBezTo>
                    <a:pt x="3985538" y="0"/>
                    <a:pt x="4020783" y="35245"/>
                    <a:pt x="4020783" y="78722"/>
                  </a:cubicBezTo>
                  <a:lnTo>
                    <a:pt x="4020783" y="393598"/>
                  </a:lnTo>
                  <a:cubicBezTo>
                    <a:pt x="4020783" y="437075"/>
                    <a:pt x="3985538" y="472320"/>
                    <a:pt x="3942061"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6">
                <a:shade val="50000"/>
                <a:hueOff val="-168009"/>
                <a:satOff val="-8290"/>
                <a:lumOff val="15255"/>
                <a:alphaOff val="0"/>
              </a:schemeClr>
            </a:fillRef>
            <a:effectRef idx="0">
              <a:schemeClr val="accent6">
                <a:shade val="50000"/>
                <a:hueOff val="-168009"/>
                <a:satOff val="-8290"/>
                <a:lumOff val="15255"/>
                <a:alphaOff val="0"/>
              </a:schemeClr>
            </a:effectRef>
            <a:fontRef idx="minor">
              <a:schemeClr val="lt1"/>
            </a:fontRef>
          </p:style>
          <p:txBody>
            <a:bodyPr spcFirstLastPara="0" vert="horz" wrap="square" lIns="175033" tIns="23057" rIns="175033" bIns="23057"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 Feedback Loop</a:t>
              </a:r>
            </a:p>
          </p:txBody>
        </p:sp>
      </p:grpSp>
    </p:spTree>
    <p:extLst>
      <p:ext uri="{BB962C8B-B14F-4D97-AF65-F5344CB8AC3E}">
        <p14:creationId xmlns:p14="http://schemas.microsoft.com/office/powerpoint/2010/main" val="1258891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2"/>
                                        </p:tgtEl>
                                        <p:attrNameLst>
                                          <p:attrName>style.visibility</p:attrName>
                                        </p:attrNameLst>
                                      </p:cBhvr>
                                      <p:to>
                                        <p:strVal val="visible"/>
                                      </p:to>
                                    </p:set>
                                    <p:animEffect transition="in" filter="fade">
                                      <p:cBhvr>
                                        <p:cTn id="37" dur="500"/>
                                        <p:tgtEl>
                                          <p:spTgt spid="22"/>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3"/>
                                        </p:tgtEl>
                                        <p:attrNameLst>
                                          <p:attrName>style.visibility</p:attrName>
                                        </p:attrNameLst>
                                      </p:cBhvr>
                                      <p:to>
                                        <p:strVal val="visible"/>
                                      </p:to>
                                    </p:set>
                                    <p:animEffect transition="in" filter="fade">
                                      <p:cBhvr>
                                        <p:cTn id="4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B0410-A5CB-4233-914E-47FC0DE6611D}"/>
              </a:ext>
            </a:extLst>
          </p:cNvPr>
          <p:cNvSpPr>
            <a:spLocks noGrp="1"/>
          </p:cNvSpPr>
          <p:nvPr>
            <p:ph type="title"/>
          </p:nvPr>
        </p:nvSpPr>
        <p:spPr>
          <a:xfrm>
            <a:off x="5172074" y="286604"/>
            <a:ext cx="5983605" cy="888998"/>
          </a:xfrm>
        </p:spPr>
        <p:txBody>
          <a:bodyPr>
            <a:normAutofit/>
          </a:bodyPr>
          <a:lstStyle/>
          <a:p>
            <a:r>
              <a:rPr lang="en-GB" dirty="0"/>
              <a:t>Hard or Soft HRM? </a:t>
            </a:r>
          </a:p>
        </p:txBody>
      </p:sp>
      <p:pic>
        <p:nvPicPr>
          <p:cNvPr id="5" name="Content Placeholder 4" descr="Business woman hand on head">
            <a:extLst>
              <a:ext uri="{FF2B5EF4-FFF2-40B4-BE49-F238E27FC236}">
                <a16:creationId xmlns:a16="http://schemas.microsoft.com/office/drawing/2014/main" id="{A5BE990C-4E00-40A6-A35B-6F4C38C8F2D8}"/>
              </a:ext>
            </a:extLst>
          </p:cNvPr>
          <p:cNvPicPr>
            <a:picLocks noChangeAspect="1"/>
          </p:cNvPicPr>
          <p:nvPr/>
        </p:nvPicPr>
        <p:blipFill rotWithShape="1">
          <a:blip r:embed="rId3"/>
          <a:srcRect r="1" b="42352"/>
          <a:stretch/>
        </p:blipFill>
        <p:spPr>
          <a:xfrm>
            <a:off x="20" y="10"/>
            <a:ext cx="4580077" cy="6857990"/>
          </a:xfrm>
          <a:prstGeom prst="rect">
            <a:avLst/>
          </a:prstGeom>
        </p:spPr>
      </p:pic>
      <p:cxnSp>
        <p:nvCxnSpPr>
          <p:cNvPr id="14" name="Straight Connector 13">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81A1F5FC-94A3-C846-A1E9-483AB0EC67B0}"/>
              </a:ext>
            </a:extLst>
          </p:cNvPr>
          <p:cNvSpPr>
            <a:spLocks noGrp="1"/>
          </p:cNvSpPr>
          <p:nvPr>
            <p:ph idx="1"/>
          </p:nvPr>
        </p:nvSpPr>
        <p:spPr>
          <a:xfrm>
            <a:off x="5200180" y="1410137"/>
            <a:ext cx="6753012" cy="888998"/>
          </a:xfrm>
        </p:spPr>
        <p:txBody>
          <a:bodyPr>
            <a:normAutofit/>
          </a:bodyPr>
          <a:lstStyle/>
          <a:p>
            <a:r>
              <a:rPr lang="en-US" dirty="0"/>
              <a:t>There are two distinctive models of HRM – Hard and Soft. </a:t>
            </a:r>
          </a:p>
          <a:p>
            <a:endParaRPr lang="en-US" dirty="0"/>
          </a:p>
        </p:txBody>
      </p:sp>
      <p:grpSp>
        <p:nvGrpSpPr>
          <p:cNvPr id="21" name="Group 20">
            <a:extLst>
              <a:ext uri="{FF2B5EF4-FFF2-40B4-BE49-F238E27FC236}">
                <a16:creationId xmlns:a16="http://schemas.microsoft.com/office/drawing/2014/main" id="{9E59C203-EAF3-4E49-A512-1348DEBBD5DD}"/>
              </a:ext>
            </a:extLst>
          </p:cNvPr>
          <p:cNvGrpSpPr/>
          <p:nvPr/>
        </p:nvGrpSpPr>
        <p:grpSpPr>
          <a:xfrm>
            <a:off x="5238493" y="2135838"/>
            <a:ext cx="2600340" cy="2275297"/>
            <a:chOff x="5238493" y="2135838"/>
            <a:chExt cx="2600340" cy="2275297"/>
          </a:xfrm>
        </p:grpSpPr>
        <p:sp>
          <p:nvSpPr>
            <p:cNvPr id="8" name="Freeform: Shape 7">
              <a:extLst>
                <a:ext uri="{FF2B5EF4-FFF2-40B4-BE49-F238E27FC236}">
                  <a16:creationId xmlns:a16="http://schemas.microsoft.com/office/drawing/2014/main" id="{F16C9707-42FA-4B18-A372-854FC00E00B3}"/>
                </a:ext>
              </a:extLst>
            </p:cNvPr>
            <p:cNvSpPr/>
            <p:nvPr/>
          </p:nvSpPr>
          <p:spPr>
            <a:xfrm>
              <a:off x="5238493" y="2135838"/>
              <a:ext cx="2600340" cy="1300170"/>
            </a:xfrm>
            <a:custGeom>
              <a:avLst/>
              <a:gdLst>
                <a:gd name="connsiteX0" fmla="*/ 0 w 2600340"/>
                <a:gd name="connsiteY0" fmla="*/ 130017 h 1300170"/>
                <a:gd name="connsiteX1" fmla="*/ 130017 w 2600340"/>
                <a:gd name="connsiteY1" fmla="*/ 0 h 1300170"/>
                <a:gd name="connsiteX2" fmla="*/ 2470323 w 2600340"/>
                <a:gd name="connsiteY2" fmla="*/ 0 h 1300170"/>
                <a:gd name="connsiteX3" fmla="*/ 2600340 w 2600340"/>
                <a:gd name="connsiteY3" fmla="*/ 130017 h 1300170"/>
                <a:gd name="connsiteX4" fmla="*/ 2600340 w 2600340"/>
                <a:gd name="connsiteY4" fmla="*/ 1170153 h 1300170"/>
                <a:gd name="connsiteX5" fmla="*/ 2470323 w 2600340"/>
                <a:gd name="connsiteY5" fmla="*/ 1300170 h 1300170"/>
                <a:gd name="connsiteX6" fmla="*/ 130017 w 2600340"/>
                <a:gd name="connsiteY6" fmla="*/ 1300170 h 1300170"/>
                <a:gd name="connsiteX7" fmla="*/ 0 w 2600340"/>
                <a:gd name="connsiteY7" fmla="*/ 1170153 h 1300170"/>
                <a:gd name="connsiteX8" fmla="*/ 0 w 2600340"/>
                <a:gd name="connsiteY8" fmla="*/ 130017 h 1300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340" h="1300170">
                  <a:moveTo>
                    <a:pt x="0" y="130017"/>
                  </a:moveTo>
                  <a:cubicBezTo>
                    <a:pt x="0" y="58211"/>
                    <a:pt x="58211" y="0"/>
                    <a:pt x="130017" y="0"/>
                  </a:cubicBezTo>
                  <a:lnTo>
                    <a:pt x="2470323" y="0"/>
                  </a:lnTo>
                  <a:cubicBezTo>
                    <a:pt x="2542129" y="0"/>
                    <a:pt x="2600340" y="58211"/>
                    <a:pt x="2600340" y="130017"/>
                  </a:cubicBezTo>
                  <a:lnTo>
                    <a:pt x="2600340" y="1170153"/>
                  </a:lnTo>
                  <a:cubicBezTo>
                    <a:pt x="2600340" y="1241959"/>
                    <a:pt x="2542129" y="1300170"/>
                    <a:pt x="2470323" y="1300170"/>
                  </a:cubicBezTo>
                  <a:lnTo>
                    <a:pt x="130017" y="1300170"/>
                  </a:lnTo>
                  <a:cubicBezTo>
                    <a:pt x="58211" y="1300170"/>
                    <a:pt x="0" y="1241959"/>
                    <a:pt x="0" y="1170153"/>
                  </a:cubicBezTo>
                  <a:lnTo>
                    <a:pt x="0" y="13001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1906" tIns="120631" rIns="161906" bIns="120631" numCol="1" spcCol="1270" anchor="ctr" anchorCtr="0">
              <a:noAutofit/>
            </a:bodyPr>
            <a:lstStyle/>
            <a:p>
              <a:pPr marL="0" lvl="0" indent="0" algn="ctr" defTabSz="2889250">
                <a:lnSpc>
                  <a:spcPct val="90000"/>
                </a:lnSpc>
                <a:spcBef>
                  <a:spcPct val="0"/>
                </a:spcBef>
                <a:spcAft>
                  <a:spcPct val="35000"/>
                </a:spcAft>
                <a:buNone/>
              </a:pPr>
              <a:r>
                <a:rPr lang="en-GB" sz="6500" kern="1200" dirty="0"/>
                <a:t>Hard</a:t>
              </a:r>
            </a:p>
          </p:txBody>
        </p:sp>
        <p:sp>
          <p:nvSpPr>
            <p:cNvPr id="10" name="Freeform: Shape 9">
              <a:extLst>
                <a:ext uri="{FF2B5EF4-FFF2-40B4-BE49-F238E27FC236}">
                  <a16:creationId xmlns:a16="http://schemas.microsoft.com/office/drawing/2014/main" id="{5CBB1D05-86B7-48B1-9833-52B92062CE0C}"/>
                </a:ext>
              </a:extLst>
            </p:cNvPr>
            <p:cNvSpPr/>
            <p:nvPr/>
          </p:nvSpPr>
          <p:spPr>
            <a:xfrm>
              <a:off x="5498527" y="3436008"/>
              <a:ext cx="260034" cy="975127"/>
            </a:xfrm>
            <a:custGeom>
              <a:avLst/>
              <a:gdLst/>
              <a:ahLst/>
              <a:cxnLst/>
              <a:rect l="0" t="0" r="0" b="0"/>
              <a:pathLst>
                <a:path>
                  <a:moveTo>
                    <a:pt x="0" y="0"/>
                  </a:moveTo>
                  <a:lnTo>
                    <a:pt x="0" y="975127"/>
                  </a:lnTo>
                  <a:lnTo>
                    <a:pt x="260034" y="97512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grpSp>
      <p:sp>
        <p:nvSpPr>
          <p:cNvPr id="11" name="Freeform: Shape 10">
            <a:extLst>
              <a:ext uri="{FF2B5EF4-FFF2-40B4-BE49-F238E27FC236}">
                <a16:creationId xmlns:a16="http://schemas.microsoft.com/office/drawing/2014/main" id="{78590500-76FB-4D7C-A0E6-C604EDDB2F3C}"/>
              </a:ext>
            </a:extLst>
          </p:cNvPr>
          <p:cNvSpPr/>
          <p:nvPr/>
        </p:nvSpPr>
        <p:spPr>
          <a:xfrm>
            <a:off x="5758561" y="3761050"/>
            <a:ext cx="2080272" cy="1300170"/>
          </a:xfrm>
          <a:custGeom>
            <a:avLst/>
            <a:gdLst>
              <a:gd name="connsiteX0" fmla="*/ 0 w 2080272"/>
              <a:gd name="connsiteY0" fmla="*/ 130017 h 1300170"/>
              <a:gd name="connsiteX1" fmla="*/ 130017 w 2080272"/>
              <a:gd name="connsiteY1" fmla="*/ 0 h 1300170"/>
              <a:gd name="connsiteX2" fmla="*/ 1950255 w 2080272"/>
              <a:gd name="connsiteY2" fmla="*/ 0 h 1300170"/>
              <a:gd name="connsiteX3" fmla="*/ 2080272 w 2080272"/>
              <a:gd name="connsiteY3" fmla="*/ 130017 h 1300170"/>
              <a:gd name="connsiteX4" fmla="*/ 2080272 w 2080272"/>
              <a:gd name="connsiteY4" fmla="*/ 1170153 h 1300170"/>
              <a:gd name="connsiteX5" fmla="*/ 1950255 w 2080272"/>
              <a:gd name="connsiteY5" fmla="*/ 1300170 h 1300170"/>
              <a:gd name="connsiteX6" fmla="*/ 130017 w 2080272"/>
              <a:gd name="connsiteY6" fmla="*/ 1300170 h 1300170"/>
              <a:gd name="connsiteX7" fmla="*/ 0 w 2080272"/>
              <a:gd name="connsiteY7" fmla="*/ 1170153 h 1300170"/>
              <a:gd name="connsiteX8" fmla="*/ 0 w 2080272"/>
              <a:gd name="connsiteY8" fmla="*/ 130017 h 1300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0272" h="1300170">
                <a:moveTo>
                  <a:pt x="0" y="130017"/>
                </a:moveTo>
                <a:cubicBezTo>
                  <a:pt x="0" y="58211"/>
                  <a:pt x="58211" y="0"/>
                  <a:pt x="130017" y="0"/>
                </a:cubicBezTo>
                <a:lnTo>
                  <a:pt x="1950255" y="0"/>
                </a:lnTo>
                <a:cubicBezTo>
                  <a:pt x="2022061" y="0"/>
                  <a:pt x="2080272" y="58211"/>
                  <a:pt x="2080272" y="130017"/>
                </a:cubicBezTo>
                <a:lnTo>
                  <a:pt x="2080272" y="1170153"/>
                </a:lnTo>
                <a:cubicBezTo>
                  <a:pt x="2080272" y="1241959"/>
                  <a:pt x="2022061" y="1300170"/>
                  <a:pt x="1950255" y="1300170"/>
                </a:cubicBezTo>
                <a:lnTo>
                  <a:pt x="130017" y="1300170"/>
                </a:lnTo>
                <a:cubicBezTo>
                  <a:pt x="58211" y="1300170"/>
                  <a:pt x="0" y="1241959"/>
                  <a:pt x="0" y="1170153"/>
                </a:cubicBezTo>
                <a:lnTo>
                  <a:pt x="0" y="130017"/>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0466" tIns="59671" rIns="70466" bIns="59671"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Stresses link between business and HR</a:t>
            </a:r>
          </a:p>
        </p:txBody>
      </p:sp>
      <p:sp>
        <p:nvSpPr>
          <p:cNvPr id="13" name="Freeform: Shape 12">
            <a:extLst>
              <a:ext uri="{FF2B5EF4-FFF2-40B4-BE49-F238E27FC236}">
                <a16:creationId xmlns:a16="http://schemas.microsoft.com/office/drawing/2014/main" id="{1B2FE572-9410-487D-BC1D-29A2CC182CA8}"/>
              </a:ext>
            </a:extLst>
          </p:cNvPr>
          <p:cNvSpPr/>
          <p:nvPr/>
        </p:nvSpPr>
        <p:spPr>
          <a:xfrm>
            <a:off x="5490216" y="3428823"/>
            <a:ext cx="260034" cy="2600340"/>
          </a:xfrm>
          <a:custGeom>
            <a:avLst/>
            <a:gdLst/>
            <a:ahLst/>
            <a:cxnLst/>
            <a:rect l="0" t="0" r="0" b="0"/>
            <a:pathLst>
              <a:path>
                <a:moveTo>
                  <a:pt x="0" y="0"/>
                </a:moveTo>
                <a:lnTo>
                  <a:pt x="0" y="2600340"/>
                </a:lnTo>
                <a:lnTo>
                  <a:pt x="260034" y="260034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8615FD34-1BB3-4173-8061-E6DE32B3E783}"/>
              </a:ext>
            </a:extLst>
          </p:cNvPr>
          <p:cNvSpPr/>
          <p:nvPr/>
        </p:nvSpPr>
        <p:spPr>
          <a:xfrm>
            <a:off x="5758561" y="5386263"/>
            <a:ext cx="2080272" cy="1300170"/>
          </a:xfrm>
          <a:custGeom>
            <a:avLst/>
            <a:gdLst>
              <a:gd name="connsiteX0" fmla="*/ 0 w 2080272"/>
              <a:gd name="connsiteY0" fmla="*/ 130017 h 1300170"/>
              <a:gd name="connsiteX1" fmla="*/ 130017 w 2080272"/>
              <a:gd name="connsiteY1" fmla="*/ 0 h 1300170"/>
              <a:gd name="connsiteX2" fmla="*/ 1950255 w 2080272"/>
              <a:gd name="connsiteY2" fmla="*/ 0 h 1300170"/>
              <a:gd name="connsiteX3" fmla="*/ 2080272 w 2080272"/>
              <a:gd name="connsiteY3" fmla="*/ 130017 h 1300170"/>
              <a:gd name="connsiteX4" fmla="*/ 2080272 w 2080272"/>
              <a:gd name="connsiteY4" fmla="*/ 1170153 h 1300170"/>
              <a:gd name="connsiteX5" fmla="*/ 1950255 w 2080272"/>
              <a:gd name="connsiteY5" fmla="*/ 1300170 h 1300170"/>
              <a:gd name="connsiteX6" fmla="*/ 130017 w 2080272"/>
              <a:gd name="connsiteY6" fmla="*/ 1300170 h 1300170"/>
              <a:gd name="connsiteX7" fmla="*/ 0 w 2080272"/>
              <a:gd name="connsiteY7" fmla="*/ 1170153 h 1300170"/>
              <a:gd name="connsiteX8" fmla="*/ 0 w 2080272"/>
              <a:gd name="connsiteY8" fmla="*/ 130017 h 1300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0272" h="1300170">
                <a:moveTo>
                  <a:pt x="0" y="130017"/>
                </a:moveTo>
                <a:cubicBezTo>
                  <a:pt x="0" y="58211"/>
                  <a:pt x="58211" y="0"/>
                  <a:pt x="130017" y="0"/>
                </a:cubicBezTo>
                <a:lnTo>
                  <a:pt x="1950255" y="0"/>
                </a:lnTo>
                <a:cubicBezTo>
                  <a:pt x="2022061" y="0"/>
                  <a:pt x="2080272" y="58211"/>
                  <a:pt x="2080272" y="130017"/>
                </a:cubicBezTo>
                <a:lnTo>
                  <a:pt x="2080272" y="1170153"/>
                </a:lnTo>
                <a:cubicBezTo>
                  <a:pt x="2080272" y="1241959"/>
                  <a:pt x="2022061" y="1300170"/>
                  <a:pt x="1950255" y="1300170"/>
                </a:cubicBezTo>
                <a:lnTo>
                  <a:pt x="130017" y="1300170"/>
                </a:lnTo>
                <a:cubicBezTo>
                  <a:pt x="58211" y="1300170"/>
                  <a:pt x="0" y="1241959"/>
                  <a:pt x="0" y="1170153"/>
                </a:cubicBezTo>
                <a:lnTo>
                  <a:pt x="0" y="130017"/>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0466" tIns="59671" rIns="70466" bIns="59671"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Staff are seen as a resource like any other. </a:t>
            </a:r>
          </a:p>
        </p:txBody>
      </p:sp>
      <p:sp>
        <p:nvSpPr>
          <p:cNvPr id="16" name="Freeform: Shape 15">
            <a:extLst>
              <a:ext uri="{FF2B5EF4-FFF2-40B4-BE49-F238E27FC236}">
                <a16:creationId xmlns:a16="http://schemas.microsoft.com/office/drawing/2014/main" id="{C4FBB4D2-8604-4332-AA8F-9303659F37C1}"/>
              </a:ext>
            </a:extLst>
          </p:cNvPr>
          <p:cNvSpPr/>
          <p:nvPr/>
        </p:nvSpPr>
        <p:spPr>
          <a:xfrm>
            <a:off x="8488919" y="2135838"/>
            <a:ext cx="2600340" cy="1300170"/>
          </a:xfrm>
          <a:custGeom>
            <a:avLst/>
            <a:gdLst>
              <a:gd name="connsiteX0" fmla="*/ 0 w 2600340"/>
              <a:gd name="connsiteY0" fmla="*/ 130017 h 1300170"/>
              <a:gd name="connsiteX1" fmla="*/ 130017 w 2600340"/>
              <a:gd name="connsiteY1" fmla="*/ 0 h 1300170"/>
              <a:gd name="connsiteX2" fmla="*/ 2470323 w 2600340"/>
              <a:gd name="connsiteY2" fmla="*/ 0 h 1300170"/>
              <a:gd name="connsiteX3" fmla="*/ 2600340 w 2600340"/>
              <a:gd name="connsiteY3" fmla="*/ 130017 h 1300170"/>
              <a:gd name="connsiteX4" fmla="*/ 2600340 w 2600340"/>
              <a:gd name="connsiteY4" fmla="*/ 1170153 h 1300170"/>
              <a:gd name="connsiteX5" fmla="*/ 2470323 w 2600340"/>
              <a:gd name="connsiteY5" fmla="*/ 1300170 h 1300170"/>
              <a:gd name="connsiteX6" fmla="*/ 130017 w 2600340"/>
              <a:gd name="connsiteY6" fmla="*/ 1300170 h 1300170"/>
              <a:gd name="connsiteX7" fmla="*/ 0 w 2600340"/>
              <a:gd name="connsiteY7" fmla="*/ 1170153 h 1300170"/>
              <a:gd name="connsiteX8" fmla="*/ 0 w 2600340"/>
              <a:gd name="connsiteY8" fmla="*/ 130017 h 1300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340" h="1300170">
                <a:moveTo>
                  <a:pt x="0" y="130017"/>
                </a:moveTo>
                <a:cubicBezTo>
                  <a:pt x="0" y="58211"/>
                  <a:pt x="58211" y="0"/>
                  <a:pt x="130017" y="0"/>
                </a:cubicBezTo>
                <a:lnTo>
                  <a:pt x="2470323" y="0"/>
                </a:lnTo>
                <a:cubicBezTo>
                  <a:pt x="2542129" y="0"/>
                  <a:pt x="2600340" y="58211"/>
                  <a:pt x="2600340" y="130017"/>
                </a:cubicBezTo>
                <a:lnTo>
                  <a:pt x="2600340" y="1170153"/>
                </a:lnTo>
                <a:cubicBezTo>
                  <a:pt x="2600340" y="1241959"/>
                  <a:pt x="2542129" y="1300170"/>
                  <a:pt x="2470323" y="1300170"/>
                </a:cubicBezTo>
                <a:lnTo>
                  <a:pt x="130017" y="1300170"/>
                </a:lnTo>
                <a:cubicBezTo>
                  <a:pt x="58211" y="1300170"/>
                  <a:pt x="0" y="1241959"/>
                  <a:pt x="0" y="1170153"/>
                </a:cubicBezTo>
                <a:lnTo>
                  <a:pt x="0" y="13001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1906" tIns="120631" rIns="161906" bIns="120631" numCol="1" spcCol="1270" anchor="ctr" anchorCtr="0">
            <a:noAutofit/>
          </a:bodyPr>
          <a:lstStyle/>
          <a:p>
            <a:pPr marL="0" lvl="0" indent="0" algn="ctr" defTabSz="2889250">
              <a:lnSpc>
                <a:spcPct val="90000"/>
              </a:lnSpc>
              <a:spcBef>
                <a:spcPct val="0"/>
              </a:spcBef>
              <a:spcAft>
                <a:spcPct val="35000"/>
              </a:spcAft>
              <a:buNone/>
            </a:pPr>
            <a:r>
              <a:rPr lang="en-GB" sz="6500" kern="1200" dirty="0"/>
              <a:t>Soft</a:t>
            </a:r>
          </a:p>
        </p:txBody>
      </p:sp>
      <p:sp>
        <p:nvSpPr>
          <p:cNvPr id="17" name="Freeform: Shape 16">
            <a:extLst>
              <a:ext uri="{FF2B5EF4-FFF2-40B4-BE49-F238E27FC236}">
                <a16:creationId xmlns:a16="http://schemas.microsoft.com/office/drawing/2014/main" id="{3483753D-525D-43C7-900C-C6E78DE84A66}"/>
              </a:ext>
            </a:extLst>
          </p:cNvPr>
          <p:cNvSpPr/>
          <p:nvPr/>
        </p:nvSpPr>
        <p:spPr>
          <a:xfrm>
            <a:off x="8748953" y="3436008"/>
            <a:ext cx="260034" cy="975127"/>
          </a:xfrm>
          <a:custGeom>
            <a:avLst/>
            <a:gdLst/>
            <a:ahLst/>
            <a:cxnLst/>
            <a:rect l="0" t="0" r="0" b="0"/>
            <a:pathLst>
              <a:path>
                <a:moveTo>
                  <a:pt x="0" y="0"/>
                </a:moveTo>
                <a:lnTo>
                  <a:pt x="0" y="975127"/>
                </a:lnTo>
                <a:lnTo>
                  <a:pt x="260034" y="97512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8" name="Freeform: Shape 17">
            <a:extLst>
              <a:ext uri="{FF2B5EF4-FFF2-40B4-BE49-F238E27FC236}">
                <a16:creationId xmlns:a16="http://schemas.microsoft.com/office/drawing/2014/main" id="{DF25A857-062C-459E-AA8C-049E8150BDD8}"/>
              </a:ext>
            </a:extLst>
          </p:cNvPr>
          <p:cNvSpPr/>
          <p:nvPr/>
        </p:nvSpPr>
        <p:spPr>
          <a:xfrm>
            <a:off x="9008987" y="3761050"/>
            <a:ext cx="2080272" cy="1300170"/>
          </a:xfrm>
          <a:custGeom>
            <a:avLst/>
            <a:gdLst>
              <a:gd name="connsiteX0" fmla="*/ 0 w 2080272"/>
              <a:gd name="connsiteY0" fmla="*/ 130017 h 1300170"/>
              <a:gd name="connsiteX1" fmla="*/ 130017 w 2080272"/>
              <a:gd name="connsiteY1" fmla="*/ 0 h 1300170"/>
              <a:gd name="connsiteX2" fmla="*/ 1950255 w 2080272"/>
              <a:gd name="connsiteY2" fmla="*/ 0 h 1300170"/>
              <a:gd name="connsiteX3" fmla="*/ 2080272 w 2080272"/>
              <a:gd name="connsiteY3" fmla="*/ 130017 h 1300170"/>
              <a:gd name="connsiteX4" fmla="*/ 2080272 w 2080272"/>
              <a:gd name="connsiteY4" fmla="*/ 1170153 h 1300170"/>
              <a:gd name="connsiteX5" fmla="*/ 1950255 w 2080272"/>
              <a:gd name="connsiteY5" fmla="*/ 1300170 h 1300170"/>
              <a:gd name="connsiteX6" fmla="*/ 130017 w 2080272"/>
              <a:gd name="connsiteY6" fmla="*/ 1300170 h 1300170"/>
              <a:gd name="connsiteX7" fmla="*/ 0 w 2080272"/>
              <a:gd name="connsiteY7" fmla="*/ 1170153 h 1300170"/>
              <a:gd name="connsiteX8" fmla="*/ 0 w 2080272"/>
              <a:gd name="connsiteY8" fmla="*/ 130017 h 1300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0272" h="1300170">
                <a:moveTo>
                  <a:pt x="0" y="130017"/>
                </a:moveTo>
                <a:cubicBezTo>
                  <a:pt x="0" y="58211"/>
                  <a:pt x="58211" y="0"/>
                  <a:pt x="130017" y="0"/>
                </a:cubicBezTo>
                <a:lnTo>
                  <a:pt x="1950255" y="0"/>
                </a:lnTo>
                <a:cubicBezTo>
                  <a:pt x="2022061" y="0"/>
                  <a:pt x="2080272" y="58211"/>
                  <a:pt x="2080272" y="130017"/>
                </a:cubicBezTo>
                <a:lnTo>
                  <a:pt x="2080272" y="1170153"/>
                </a:lnTo>
                <a:cubicBezTo>
                  <a:pt x="2080272" y="1241959"/>
                  <a:pt x="2022061" y="1300170"/>
                  <a:pt x="1950255" y="1300170"/>
                </a:cubicBezTo>
                <a:lnTo>
                  <a:pt x="130017" y="1300170"/>
                </a:lnTo>
                <a:cubicBezTo>
                  <a:pt x="58211" y="1300170"/>
                  <a:pt x="0" y="1241959"/>
                  <a:pt x="0" y="1170153"/>
                </a:cubicBezTo>
                <a:lnTo>
                  <a:pt x="0" y="130017"/>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0466" tIns="59671" rIns="70466" bIns="59671"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Focuses on managing resourceful humans. </a:t>
            </a:r>
          </a:p>
        </p:txBody>
      </p:sp>
      <p:sp>
        <p:nvSpPr>
          <p:cNvPr id="19" name="Freeform: Shape 18">
            <a:extLst>
              <a:ext uri="{FF2B5EF4-FFF2-40B4-BE49-F238E27FC236}">
                <a16:creationId xmlns:a16="http://schemas.microsoft.com/office/drawing/2014/main" id="{28EB8DE9-6CB4-4468-9F14-1F21C96F810F}"/>
              </a:ext>
            </a:extLst>
          </p:cNvPr>
          <p:cNvSpPr/>
          <p:nvPr/>
        </p:nvSpPr>
        <p:spPr>
          <a:xfrm>
            <a:off x="8748953" y="3436008"/>
            <a:ext cx="260034" cy="2600340"/>
          </a:xfrm>
          <a:custGeom>
            <a:avLst/>
            <a:gdLst/>
            <a:ahLst/>
            <a:cxnLst/>
            <a:rect l="0" t="0" r="0" b="0"/>
            <a:pathLst>
              <a:path>
                <a:moveTo>
                  <a:pt x="0" y="0"/>
                </a:moveTo>
                <a:lnTo>
                  <a:pt x="0" y="2600340"/>
                </a:lnTo>
                <a:lnTo>
                  <a:pt x="260034" y="2600340"/>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20" name="Freeform: Shape 19">
            <a:extLst>
              <a:ext uri="{FF2B5EF4-FFF2-40B4-BE49-F238E27FC236}">
                <a16:creationId xmlns:a16="http://schemas.microsoft.com/office/drawing/2014/main" id="{C020FD95-D29C-4174-B82B-9B287221B3D0}"/>
              </a:ext>
            </a:extLst>
          </p:cNvPr>
          <p:cNvSpPr/>
          <p:nvPr/>
        </p:nvSpPr>
        <p:spPr>
          <a:xfrm>
            <a:off x="9008987" y="5386263"/>
            <a:ext cx="2080272" cy="1300170"/>
          </a:xfrm>
          <a:custGeom>
            <a:avLst/>
            <a:gdLst>
              <a:gd name="connsiteX0" fmla="*/ 0 w 2080272"/>
              <a:gd name="connsiteY0" fmla="*/ 130017 h 1300170"/>
              <a:gd name="connsiteX1" fmla="*/ 130017 w 2080272"/>
              <a:gd name="connsiteY1" fmla="*/ 0 h 1300170"/>
              <a:gd name="connsiteX2" fmla="*/ 1950255 w 2080272"/>
              <a:gd name="connsiteY2" fmla="*/ 0 h 1300170"/>
              <a:gd name="connsiteX3" fmla="*/ 2080272 w 2080272"/>
              <a:gd name="connsiteY3" fmla="*/ 130017 h 1300170"/>
              <a:gd name="connsiteX4" fmla="*/ 2080272 w 2080272"/>
              <a:gd name="connsiteY4" fmla="*/ 1170153 h 1300170"/>
              <a:gd name="connsiteX5" fmla="*/ 1950255 w 2080272"/>
              <a:gd name="connsiteY5" fmla="*/ 1300170 h 1300170"/>
              <a:gd name="connsiteX6" fmla="*/ 130017 w 2080272"/>
              <a:gd name="connsiteY6" fmla="*/ 1300170 h 1300170"/>
              <a:gd name="connsiteX7" fmla="*/ 0 w 2080272"/>
              <a:gd name="connsiteY7" fmla="*/ 1170153 h 1300170"/>
              <a:gd name="connsiteX8" fmla="*/ 0 w 2080272"/>
              <a:gd name="connsiteY8" fmla="*/ 130017 h 1300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0272" h="1300170">
                <a:moveTo>
                  <a:pt x="0" y="130017"/>
                </a:moveTo>
                <a:cubicBezTo>
                  <a:pt x="0" y="58211"/>
                  <a:pt x="58211" y="0"/>
                  <a:pt x="130017" y="0"/>
                </a:cubicBezTo>
                <a:lnTo>
                  <a:pt x="1950255" y="0"/>
                </a:lnTo>
                <a:cubicBezTo>
                  <a:pt x="2022061" y="0"/>
                  <a:pt x="2080272" y="58211"/>
                  <a:pt x="2080272" y="130017"/>
                </a:cubicBezTo>
                <a:lnTo>
                  <a:pt x="2080272" y="1170153"/>
                </a:lnTo>
                <a:cubicBezTo>
                  <a:pt x="2080272" y="1241959"/>
                  <a:pt x="2022061" y="1300170"/>
                  <a:pt x="1950255" y="1300170"/>
                </a:cubicBezTo>
                <a:lnTo>
                  <a:pt x="130017" y="1300170"/>
                </a:lnTo>
                <a:cubicBezTo>
                  <a:pt x="58211" y="1300170"/>
                  <a:pt x="0" y="1241959"/>
                  <a:pt x="0" y="1170153"/>
                </a:cubicBezTo>
                <a:lnTo>
                  <a:pt x="0" y="130017"/>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70466" tIns="59671" rIns="70466" bIns="59671"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Staff are seen as giving the company a competitive advantage. </a:t>
            </a:r>
          </a:p>
        </p:txBody>
      </p:sp>
    </p:spTree>
    <p:extLst>
      <p:ext uri="{BB962C8B-B14F-4D97-AF65-F5344CB8AC3E}">
        <p14:creationId xmlns:p14="http://schemas.microsoft.com/office/powerpoint/2010/main" val="16851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fade">
                                      <p:cBhvr>
                                        <p:cTn id="45" dur="500"/>
                                        <p:tgtEl>
                                          <p:spTgt spid="18"/>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20"/>
                                        </p:tgtEl>
                                        <p:attrNameLst>
                                          <p:attrName>style.visibility</p:attrName>
                                        </p:attrNameLst>
                                      </p:cBhvr>
                                      <p:to>
                                        <p:strVal val="visible"/>
                                      </p:to>
                                    </p:set>
                                    <p:animEffect transition="in" filter="fade">
                                      <p:cBhvr>
                                        <p:cTn id="5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1" grpId="0" animBg="1"/>
      <p:bldP spid="15" grpId="0" animBg="1"/>
      <p:bldP spid="16" grpId="0" animBg="1"/>
      <p:bldP spid="18" grpId="0" animBg="1"/>
      <p:bldP spid="2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01D5D-DCC1-447B-A072-C7A7DE14D479}"/>
              </a:ext>
            </a:extLst>
          </p:cNvPr>
          <p:cNvSpPr>
            <a:spLocks noGrp="1"/>
          </p:cNvSpPr>
          <p:nvPr>
            <p:ph type="title"/>
          </p:nvPr>
        </p:nvSpPr>
        <p:spPr>
          <a:xfrm>
            <a:off x="7571346" y="458882"/>
            <a:ext cx="3928909" cy="1450757"/>
          </a:xfrm>
        </p:spPr>
        <p:txBody>
          <a:bodyPr/>
          <a:lstStyle/>
          <a:p>
            <a:r>
              <a:rPr lang="en-GB" dirty="0"/>
              <a:t>HRM – Shared Responsibility </a:t>
            </a:r>
          </a:p>
        </p:txBody>
      </p:sp>
      <p:sp>
        <p:nvSpPr>
          <p:cNvPr id="3" name="Content Placeholder 2">
            <a:extLst>
              <a:ext uri="{FF2B5EF4-FFF2-40B4-BE49-F238E27FC236}">
                <a16:creationId xmlns:a16="http://schemas.microsoft.com/office/drawing/2014/main" id="{09410040-12FB-480C-9F77-C7932B5BE8F7}"/>
              </a:ext>
            </a:extLst>
          </p:cNvPr>
          <p:cNvSpPr>
            <a:spLocks noGrp="1"/>
          </p:cNvSpPr>
          <p:nvPr>
            <p:ph idx="1"/>
          </p:nvPr>
        </p:nvSpPr>
        <p:spPr>
          <a:xfrm>
            <a:off x="7983470" y="2108201"/>
            <a:ext cx="3172210" cy="3403957"/>
          </a:xfrm>
        </p:spPr>
        <p:txBody>
          <a:bodyPr>
            <a:normAutofit/>
          </a:bodyPr>
          <a:lstStyle/>
          <a:p>
            <a:r>
              <a:rPr lang="en-GB" sz="2400" dirty="0">
                <a:latin typeface="Arial" panose="020B0604020202020204" pitchFamily="34" charset="0"/>
                <a:cs typeface="Arial" panose="020B0604020202020204" pitchFamily="34" charset="0"/>
              </a:rPr>
              <a:t>Mullins (2005) details that if is adopted fully within an organisation, HRM must operated beyond the HR function and involve all levels of management. </a:t>
            </a:r>
          </a:p>
        </p:txBody>
      </p:sp>
      <p:grpSp>
        <p:nvGrpSpPr>
          <p:cNvPr id="25" name="Group 24">
            <a:extLst>
              <a:ext uri="{FF2B5EF4-FFF2-40B4-BE49-F238E27FC236}">
                <a16:creationId xmlns:a16="http://schemas.microsoft.com/office/drawing/2014/main" id="{5389CED1-B6AE-4C83-9FF3-1615C4F82A0E}"/>
              </a:ext>
            </a:extLst>
          </p:cNvPr>
          <p:cNvGrpSpPr/>
          <p:nvPr/>
        </p:nvGrpSpPr>
        <p:grpSpPr>
          <a:xfrm>
            <a:off x="2440293" y="3856668"/>
            <a:ext cx="2846675" cy="1569346"/>
            <a:chOff x="2440293" y="3856668"/>
            <a:chExt cx="2846675" cy="1569346"/>
          </a:xfrm>
        </p:grpSpPr>
        <p:sp>
          <p:nvSpPr>
            <p:cNvPr id="18" name="Freeform: Shape 17">
              <a:extLst>
                <a:ext uri="{FF2B5EF4-FFF2-40B4-BE49-F238E27FC236}">
                  <a16:creationId xmlns:a16="http://schemas.microsoft.com/office/drawing/2014/main" id="{893920DC-5BE1-4889-B42D-F223E890AD6C}"/>
                </a:ext>
              </a:extLst>
            </p:cNvPr>
            <p:cNvSpPr/>
            <p:nvPr/>
          </p:nvSpPr>
          <p:spPr>
            <a:xfrm rot="18953676">
              <a:off x="4317938" y="3856668"/>
              <a:ext cx="969030" cy="341907"/>
            </a:xfrm>
            <a:custGeom>
              <a:avLst/>
              <a:gdLst>
                <a:gd name="connsiteX0" fmla="*/ 0 w 969030"/>
                <a:gd name="connsiteY0" fmla="*/ 170953 h 341906"/>
                <a:gd name="connsiteX1" fmla="*/ 170953 w 969030"/>
                <a:gd name="connsiteY1" fmla="*/ 0 h 341906"/>
                <a:gd name="connsiteX2" fmla="*/ 170953 w 969030"/>
                <a:gd name="connsiteY2" fmla="*/ 68381 h 341906"/>
                <a:gd name="connsiteX3" fmla="*/ 798077 w 969030"/>
                <a:gd name="connsiteY3" fmla="*/ 68381 h 341906"/>
                <a:gd name="connsiteX4" fmla="*/ 798077 w 969030"/>
                <a:gd name="connsiteY4" fmla="*/ 0 h 341906"/>
                <a:gd name="connsiteX5" fmla="*/ 969030 w 969030"/>
                <a:gd name="connsiteY5" fmla="*/ 170953 h 341906"/>
                <a:gd name="connsiteX6" fmla="*/ 798077 w 969030"/>
                <a:gd name="connsiteY6" fmla="*/ 341906 h 341906"/>
                <a:gd name="connsiteX7" fmla="*/ 798077 w 969030"/>
                <a:gd name="connsiteY7" fmla="*/ 273525 h 341906"/>
                <a:gd name="connsiteX8" fmla="*/ 170953 w 969030"/>
                <a:gd name="connsiteY8" fmla="*/ 273525 h 341906"/>
                <a:gd name="connsiteX9" fmla="*/ 170953 w 969030"/>
                <a:gd name="connsiteY9" fmla="*/ 341906 h 341906"/>
                <a:gd name="connsiteX10" fmla="*/ 0 w 969030"/>
                <a:gd name="connsiteY10" fmla="*/ 170953 h 341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9030" h="341906">
                  <a:moveTo>
                    <a:pt x="969030" y="170953"/>
                  </a:moveTo>
                  <a:lnTo>
                    <a:pt x="798077" y="341905"/>
                  </a:lnTo>
                  <a:lnTo>
                    <a:pt x="798077" y="273524"/>
                  </a:lnTo>
                  <a:lnTo>
                    <a:pt x="170953" y="273524"/>
                  </a:lnTo>
                  <a:lnTo>
                    <a:pt x="170953" y="341905"/>
                  </a:lnTo>
                  <a:lnTo>
                    <a:pt x="0" y="170953"/>
                  </a:lnTo>
                  <a:lnTo>
                    <a:pt x="170953" y="1"/>
                  </a:lnTo>
                  <a:lnTo>
                    <a:pt x="170953" y="68382"/>
                  </a:lnTo>
                  <a:lnTo>
                    <a:pt x="798077" y="68382"/>
                  </a:lnTo>
                  <a:lnTo>
                    <a:pt x="798077" y="1"/>
                  </a:lnTo>
                  <a:lnTo>
                    <a:pt x="969030" y="170953"/>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02571" tIns="68381" rIns="102572" bIns="68381"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19" name="Freeform: Shape 18">
              <a:extLst>
                <a:ext uri="{FF2B5EF4-FFF2-40B4-BE49-F238E27FC236}">
                  <a16:creationId xmlns:a16="http://schemas.microsoft.com/office/drawing/2014/main" id="{3F764049-E7A5-4AC0-A462-444C0CD0AD40}"/>
                </a:ext>
              </a:extLst>
            </p:cNvPr>
            <p:cNvSpPr/>
            <p:nvPr/>
          </p:nvSpPr>
          <p:spPr>
            <a:xfrm>
              <a:off x="2886755" y="4449139"/>
              <a:ext cx="1953750" cy="976875"/>
            </a:xfrm>
            <a:custGeom>
              <a:avLst/>
              <a:gdLst>
                <a:gd name="connsiteX0" fmla="*/ 0 w 1953750"/>
                <a:gd name="connsiteY0" fmla="*/ 97688 h 976875"/>
                <a:gd name="connsiteX1" fmla="*/ 97688 w 1953750"/>
                <a:gd name="connsiteY1" fmla="*/ 0 h 976875"/>
                <a:gd name="connsiteX2" fmla="*/ 1856063 w 1953750"/>
                <a:gd name="connsiteY2" fmla="*/ 0 h 976875"/>
                <a:gd name="connsiteX3" fmla="*/ 1953751 w 1953750"/>
                <a:gd name="connsiteY3" fmla="*/ 97688 h 976875"/>
                <a:gd name="connsiteX4" fmla="*/ 1953750 w 1953750"/>
                <a:gd name="connsiteY4" fmla="*/ 879188 h 976875"/>
                <a:gd name="connsiteX5" fmla="*/ 1856062 w 1953750"/>
                <a:gd name="connsiteY5" fmla="*/ 976876 h 976875"/>
                <a:gd name="connsiteX6" fmla="*/ 97688 w 1953750"/>
                <a:gd name="connsiteY6" fmla="*/ 976875 h 976875"/>
                <a:gd name="connsiteX7" fmla="*/ 0 w 1953750"/>
                <a:gd name="connsiteY7" fmla="*/ 879187 h 976875"/>
                <a:gd name="connsiteX8" fmla="*/ 0 w 1953750"/>
                <a:gd name="connsiteY8" fmla="*/ 97688 h 976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3750" h="976875">
                  <a:moveTo>
                    <a:pt x="0" y="97688"/>
                  </a:moveTo>
                  <a:cubicBezTo>
                    <a:pt x="0" y="43736"/>
                    <a:pt x="43736" y="0"/>
                    <a:pt x="97688" y="0"/>
                  </a:cubicBezTo>
                  <a:lnTo>
                    <a:pt x="1856063" y="0"/>
                  </a:lnTo>
                  <a:cubicBezTo>
                    <a:pt x="1910015" y="0"/>
                    <a:pt x="1953751" y="43736"/>
                    <a:pt x="1953751" y="97688"/>
                  </a:cubicBezTo>
                  <a:cubicBezTo>
                    <a:pt x="1953751" y="358188"/>
                    <a:pt x="1953750" y="618688"/>
                    <a:pt x="1953750" y="879188"/>
                  </a:cubicBezTo>
                  <a:cubicBezTo>
                    <a:pt x="1953750" y="933140"/>
                    <a:pt x="1910014" y="976876"/>
                    <a:pt x="1856062" y="976876"/>
                  </a:cubicBezTo>
                  <a:lnTo>
                    <a:pt x="97688" y="976875"/>
                  </a:lnTo>
                  <a:cubicBezTo>
                    <a:pt x="43736" y="976875"/>
                    <a:pt x="0" y="933139"/>
                    <a:pt x="0" y="879187"/>
                  </a:cubicBezTo>
                  <a:lnTo>
                    <a:pt x="0" y="976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3862" tIns="123862" rIns="123862" bIns="123862" numCol="1" spcCol="1270" anchor="ctr" anchorCtr="0">
              <a:noAutofit/>
            </a:bodyPr>
            <a:lstStyle/>
            <a:p>
              <a:pPr marL="0" lvl="0" indent="0" algn="ctr" defTabSz="1111250">
                <a:lnSpc>
                  <a:spcPct val="90000"/>
                </a:lnSpc>
                <a:spcBef>
                  <a:spcPct val="0"/>
                </a:spcBef>
                <a:spcAft>
                  <a:spcPct val="35000"/>
                </a:spcAft>
                <a:buNone/>
              </a:pPr>
              <a:r>
                <a:rPr lang="en-GB" sz="2500" kern="1200" dirty="0"/>
                <a:t>The HRM Function </a:t>
              </a:r>
            </a:p>
          </p:txBody>
        </p:sp>
        <p:sp>
          <p:nvSpPr>
            <p:cNvPr id="20" name="Freeform: Shape 19">
              <a:extLst>
                <a:ext uri="{FF2B5EF4-FFF2-40B4-BE49-F238E27FC236}">
                  <a16:creationId xmlns:a16="http://schemas.microsoft.com/office/drawing/2014/main" id="{51F6DF63-E682-4E28-B0C2-485EEEE29EB4}"/>
                </a:ext>
              </a:extLst>
            </p:cNvPr>
            <p:cNvSpPr/>
            <p:nvPr/>
          </p:nvSpPr>
          <p:spPr>
            <a:xfrm rot="2646324">
              <a:off x="2440293" y="3856668"/>
              <a:ext cx="969031" cy="341907"/>
            </a:xfrm>
            <a:custGeom>
              <a:avLst/>
              <a:gdLst>
                <a:gd name="connsiteX0" fmla="*/ 0 w 969030"/>
                <a:gd name="connsiteY0" fmla="*/ 170953 h 341906"/>
                <a:gd name="connsiteX1" fmla="*/ 170953 w 969030"/>
                <a:gd name="connsiteY1" fmla="*/ 0 h 341906"/>
                <a:gd name="connsiteX2" fmla="*/ 170953 w 969030"/>
                <a:gd name="connsiteY2" fmla="*/ 68381 h 341906"/>
                <a:gd name="connsiteX3" fmla="*/ 798077 w 969030"/>
                <a:gd name="connsiteY3" fmla="*/ 68381 h 341906"/>
                <a:gd name="connsiteX4" fmla="*/ 798077 w 969030"/>
                <a:gd name="connsiteY4" fmla="*/ 0 h 341906"/>
                <a:gd name="connsiteX5" fmla="*/ 969030 w 969030"/>
                <a:gd name="connsiteY5" fmla="*/ 170953 h 341906"/>
                <a:gd name="connsiteX6" fmla="*/ 798077 w 969030"/>
                <a:gd name="connsiteY6" fmla="*/ 341906 h 341906"/>
                <a:gd name="connsiteX7" fmla="*/ 798077 w 969030"/>
                <a:gd name="connsiteY7" fmla="*/ 273525 h 341906"/>
                <a:gd name="connsiteX8" fmla="*/ 170953 w 969030"/>
                <a:gd name="connsiteY8" fmla="*/ 273525 h 341906"/>
                <a:gd name="connsiteX9" fmla="*/ 170953 w 969030"/>
                <a:gd name="connsiteY9" fmla="*/ 341906 h 341906"/>
                <a:gd name="connsiteX10" fmla="*/ 0 w 969030"/>
                <a:gd name="connsiteY10" fmla="*/ 170953 h 341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9030" h="341906">
                  <a:moveTo>
                    <a:pt x="969030" y="170953"/>
                  </a:moveTo>
                  <a:lnTo>
                    <a:pt x="798077" y="341905"/>
                  </a:lnTo>
                  <a:lnTo>
                    <a:pt x="798077" y="273524"/>
                  </a:lnTo>
                  <a:lnTo>
                    <a:pt x="170953" y="273524"/>
                  </a:lnTo>
                  <a:lnTo>
                    <a:pt x="170953" y="341905"/>
                  </a:lnTo>
                  <a:lnTo>
                    <a:pt x="0" y="170953"/>
                  </a:lnTo>
                  <a:lnTo>
                    <a:pt x="170953" y="1"/>
                  </a:lnTo>
                  <a:lnTo>
                    <a:pt x="170953" y="68382"/>
                  </a:lnTo>
                  <a:lnTo>
                    <a:pt x="798077" y="68382"/>
                  </a:lnTo>
                  <a:lnTo>
                    <a:pt x="798077" y="1"/>
                  </a:lnTo>
                  <a:lnTo>
                    <a:pt x="969030" y="170953"/>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02572" tIns="68381" rIns="102572" bIns="68381" numCol="1" spcCol="1270" anchor="ctr" anchorCtr="0">
              <a:noAutofit/>
            </a:bodyPr>
            <a:lstStyle/>
            <a:p>
              <a:pPr marL="0" lvl="0" indent="0" algn="ctr" defTabSz="666750">
                <a:lnSpc>
                  <a:spcPct val="90000"/>
                </a:lnSpc>
                <a:spcBef>
                  <a:spcPct val="0"/>
                </a:spcBef>
                <a:spcAft>
                  <a:spcPct val="35000"/>
                </a:spcAft>
                <a:buNone/>
              </a:pPr>
              <a:endParaRPr lang="en-GB" sz="1500" kern="1200"/>
            </a:p>
          </p:txBody>
        </p:sp>
      </p:grpSp>
      <p:grpSp>
        <p:nvGrpSpPr>
          <p:cNvPr id="24" name="Group 23">
            <a:extLst>
              <a:ext uri="{FF2B5EF4-FFF2-40B4-BE49-F238E27FC236}">
                <a16:creationId xmlns:a16="http://schemas.microsoft.com/office/drawing/2014/main" id="{26B16F55-5E63-4D47-8DA0-181DD3F60CDB}"/>
              </a:ext>
            </a:extLst>
          </p:cNvPr>
          <p:cNvGrpSpPr/>
          <p:nvPr/>
        </p:nvGrpSpPr>
        <p:grpSpPr>
          <a:xfrm>
            <a:off x="1009110" y="2629231"/>
            <a:ext cx="5709041" cy="976875"/>
            <a:chOff x="1009110" y="2629231"/>
            <a:chExt cx="5709041" cy="976875"/>
          </a:xfrm>
        </p:grpSpPr>
        <p:sp>
          <p:nvSpPr>
            <p:cNvPr id="17" name="Freeform: Shape 16">
              <a:extLst>
                <a:ext uri="{FF2B5EF4-FFF2-40B4-BE49-F238E27FC236}">
                  <a16:creationId xmlns:a16="http://schemas.microsoft.com/office/drawing/2014/main" id="{E979994F-A35E-419B-AA93-0F62222C9A84}"/>
                </a:ext>
              </a:extLst>
            </p:cNvPr>
            <p:cNvSpPr/>
            <p:nvPr/>
          </p:nvSpPr>
          <p:spPr>
            <a:xfrm>
              <a:off x="4764401" y="2629231"/>
              <a:ext cx="1953750" cy="976875"/>
            </a:xfrm>
            <a:custGeom>
              <a:avLst/>
              <a:gdLst>
                <a:gd name="connsiteX0" fmla="*/ 0 w 1953750"/>
                <a:gd name="connsiteY0" fmla="*/ 97688 h 976875"/>
                <a:gd name="connsiteX1" fmla="*/ 97688 w 1953750"/>
                <a:gd name="connsiteY1" fmla="*/ 0 h 976875"/>
                <a:gd name="connsiteX2" fmla="*/ 1856063 w 1953750"/>
                <a:gd name="connsiteY2" fmla="*/ 0 h 976875"/>
                <a:gd name="connsiteX3" fmla="*/ 1953751 w 1953750"/>
                <a:gd name="connsiteY3" fmla="*/ 97688 h 976875"/>
                <a:gd name="connsiteX4" fmla="*/ 1953750 w 1953750"/>
                <a:gd name="connsiteY4" fmla="*/ 879188 h 976875"/>
                <a:gd name="connsiteX5" fmla="*/ 1856062 w 1953750"/>
                <a:gd name="connsiteY5" fmla="*/ 976876 h 976875"/>
                <a:gd name="connsiteX6" fmla="*/ 97688 w 1953750"/>
                <a:gd name="connsiteY6" fmla="*/ 976875 h 976875"/>
                <a:gd name="connsiteX7" fmla="*/ 0 w 1953750"/>
                <a:gd name="connsiteY7" fmla="*/ 879187 h 976875"/>
                <a:gd name="connsiteX8" fmla="*/ 0 w 1953750"/>
                <a:gd name="connsiteY8" fmla="*/ 97688 h 976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3750" h="976875">
                  <a:moveTo>
                    <a:pt x="0" y="97688"/>
                  </a:moveTo>
                  <a:cubicBezTo>
                    <a:pt x="0" y="43736"/>
                    <a:pt x="43736" y="0"/>
                    <a:pt x="97688" y="0"/>
                  </a:cubicBezTo>
                  <a:lnTo>
                    <a:pt x="1856063" y="0"/>
                  </a:lnTo>
                  <a:cubicBezTo>
                    <a:pt x="1910015" y="0"/>
                    <a:pt x="1953751" y="43736"/>
                    <a:pt x="1953751" y="97688"/>
                  </a:cubicBezTo>
                  <a:cubicBezTo>
                    <a:pt x="1953751" y="358188"/>
                    <a:pt x="1953750" y="618688"/>
                    <a:pt x="1953750" y="879188"/>
                  </a:cubicBezTo>
                  <a:cubicBezTo>
                    <a:pt x="1953750" y="933140"/>
                    <a:pt x="1910014" y="976876"/>
                    <a:pt x="1856062" y="976876"/>
                  </a:cubicBezTo>
                  <a:lnTo>
                    <a:pt x="97688" y="976875"/>
                  </a:lnTo>
                  <a:cubicBezTo>
                    <a:pt x="43736" y="976875"/>
                    <a:pt x="0" y="933139"/>
                    <a:pt x="0" y="879187"/>
                  </a:cubicBezTo>
                  <a:lnTo>
                    <a:pt x="0" y="976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3862" tIns="123862" rIns="123862" bIns="123862" numCol="1" spcCol="1270" anchor="ctr" anchorCtr="0">
              <a:noAutofit/>
            </a:bodyPr>
            <a:lstStyle/>
            <a:p>
              <a:pPr marL="0" lvl="0" indent="0" algn="ctr" defTabSz="1111250">
                <a:lnSpc>
                  <a:spcPct val="90000"/>
                </a:lnSpc>
                <a:spcBef>
                  <a:spcPct val="0"/>
                </a:spcBef>
                <a:spcAft>
                  <a:spcPct val="35000"/>
                </a:spcAft>
                <a:buNone/>
              </a:pPr>
              <a:r>
                <a:rPr lang="en-GB" sz="2500" kern="1200" dirty="0"/>
                <a:t>HR Manager</a:t>
              </a:r>
            </a:p>
          </p:txBody>
        </p:sp>
        <p:sp>
          <p:nvSpPr>
            <p:cNvPr id="21" name="Freeform: Shape 20">
              <a:extLst>
                <a:ext uri="{FF2B5EF4-FFF2-40B4-BE49-F238E27FC236}">
                  <a16:creationId xmlns:a16="http://schemas.microsoft.com/office/drawing/2014/main" id="{66F785EA-D880-4550-94ED-1025D49262D5}"/>
                </a:ext>
              </a:extLst>
            </p:cNvPr>
            <p:cNvSpPr/>
            <p:nvPr/>
          </p:nvSpPr>
          <p:spPr>
            <a:xfrm>
              <a:off x="1009110" y="2629231"/>
              <a:ext cx="1953750" cy="976875"/>
            </a:xfrm>
            <a:custGeom>
              <a:avLst/>
              <a:gdLst>
                <a:gd name="connsiteX0" fmla="*/ 0 w 1953750"/>
                <a:gd name="connsiteY0" fmla="*/ 97688 h 976875"/>
                <a:gd name="connsiteX1" fmla="*/ 97688 w 1953750"/>
                <a:gd name="connsiteY1" fmla="*/ 0 h 976875"/>
                <a:gd name="connsiteX2" fmla="*/ 1856063 w 1953750"/>
                <a:gd name="connsiteY2" fmla="*/ 0 h 976875"/>
                <a:gd name="connsiteX3" fmla="*/ 1953751 w 1953750"/>
                <a:gd name="connsiteY3" fmla="*/ 97688 h 976875"/>
                <a:gd name="connsiteX4" fmla="*/ 1953750 w 1953750"/>
                <a:gd name="connsiteY4" fmla="*/ 879188 h 976875"/>
                <a:gd name="connsiteX5" fmla="*/ 1856062 w 1953750"/>
                <a:gd name="connsiteY5" fmla="*/ 976876 h 976875"/>
                <a:gd name="connsiteX6" fmla="*/ 97688 w 1953750"/>
                <a:gd name="connsiteY6" fmla="*/ 976875 h 976875"/>
                <a:gd name="connsiteX7" fmla="*/ 0 w 1953750"/>
                <a:gd name="connsiteY7" fmla="*/ 879187 h 976875"/>
                <a:gd name="connsiteX8" fmla="*/ 0 w 1953750"/>
                <a:gd name="connsiteY8" fmla="*/ 97688 h 976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3750" h="976875">
                  <a:moveTo>
                    <a:pt x="0" y="97688"/>
                  </a:moveTo>
                  <a:cubicBezTo>
                    <a:pt x="0" y="43736"/>
                    <a:pt x="43736" y="0"/>
                    <a:pt x="97688" y="0"/>
                  </a:cubicBezTo>
                  <a:lnTo>
                    <a:pt x="1856063" y="0"/>
                  </a:lnTo>
                  <a:cubicBezTo>
                    <a:pt x="1910015" y="0"/>
                    <a:pt x="1953751" y="43736"/>
                    <a:pt x="1953751" y="97688"/>
                  </a:cubicBezTo>
                  <a:cubicBezTo>
                    <a:pt x="1953751" y="358188"/>
                    <a:pt x="1953750" y="618688"/>
                    <a:pt x="1953750" y="879188"/>
                  </a:cubicBezTo>
                  <a:cubicBezTo>
                    <a:pt x="1953750" y="933140"/>
                    <a:pt x="1910014" y="976876"/>
                    <a:pt x="1856062" y="976876"/>
                  </a:cubicBezTo>
                  <a:lnTo>
                    <a:pt x="97688" y="976875"/>
                  </a:lnTo>
                  <a:cubicBezTo>
                    <a:pt x="43736" y="976875"/>
                    <a:pt x="0" y="933139"/>
                    <a:pt x="0" y="879187"/>
                  </a:cubicBezTo>
                  <a:lnTo>
                    <a:pt x="0" y="976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3862" tIns="123862" rIns="123862" bIns="123862" numCol="1" spcCol="1270" anchor="ctr" anchorCtr="0">
              <a:noAutofit/>
            </a:bodyPr>
            <a:lstStyle/>
            <a:p>
              <a:pPr marL="0" lvl="0" indent="0" algn="ctr" defTabSz="1111250">
                <a:lnSpc>
                  <a:spcPct val="90000"/>
                </a:lnSpc>
                <a:spcBef>
                  <a:spcPct val="0"/>
                </a:spcBef>
                <a:spcAft>
                  <a:spcPct val="35000"/>
                </a:spcAft>
                <a:buNone/>
              </a:pPr>
              <a:r>
                <a:rPr lang="en-GB" sz="2500" kern="1200" dirty="0"/>
                <a:t>Line Managers</a:t>
              </a:r>
            </a:p>
          </p:txBody>
        </p:sp>
      </p:grpSp>
      <p:grpSp>
        <p:nvGrpSpPr>
          <p:cNvPr id="23" name="Group 22">
            <a:extLst>
              <a:ext uri="{FF2B5EF4-FFF2-40B4-BE49-F238E27FC236}">
                <a16:creationId xmlns:a16="http://schemas.microsoft.com/office/drawing/2014/main" id="{E1E87D7C-A570-4A56-A3B6-2C69A482B0C3}"/>
              </a:ext>
            </a:extLst>
          </p:cNvPr>
          <p:cNvGrpSpPr/>
          <p:nvPr/>
        </p:nvGrpSpPr>
        <p:grpSpPr>
          <a:xfrm>
            <a:off x="2440293" y="751586"/>
            <a:ext cx="2533113" cy="1911775"/>
            <a:chOff x="2440293" y="751586"/>
            <a:chExt cx="2533113" cy="1911775"/>
          </a:xfrm>
        </p:grpSpPr>
        <p:sp>
          <p:nvSpPr>
            <p:cNvPr id="15" name="Freeform: Shape 14">
              <a:extLst>
                <a:ext uri="{FF2B5EF4-FFF2-40B4-BE49-F238E27FC236}">
                  <a16:creationId xmlns:a16="http://schemas.microsoft.com/office/drawing/2014/main" id="{FD0011EA-24F6-469A-8FA8-66168974A503}"/>
                </a:ext>
              </a:extLst>
            </p:cNvPr>
            <p:cNvSpPr/>
            <p:nvPr/>
          </p:nvSpPr>
          <p:spPr>
            <a:xfrm>
              <a:off x="2886755" y="751586"/>
              <a:ext cx="1953750" cy="976875"/>
            </a:xfrm>
            <a:custGeom>
              <a:avLst/>
              <a:gdLst>
                <a:gd name="connsiteX0" fmla="*/ 0 w 1953750"/>
                <a:gd name="connsiteY0" fmla="*/ 97688 h 976875"/>
                <a:gd name="connsiteX1" fmla="*/ 97688 w 1953750"/>
                <a:gd name="connsiteY1" fmla="*/ 0 h 976875"/>
                <a:gd name="connsiteX2" fmla="*/ 1856063 w 1953750"/>
                <a:gd name="connsiteY2" fmla="*/ 0 h 976875"/>
                <a:gd name="connsiteX3" fmla="*/ 1953751 w 1953750"/>
                <a:gd name="connsiteY3" fmla="*/ 97688 h 976875"/>
                <a:gd name="connsiteX4" fmla="*/ 1953750 w 1953750"/>
                <a:gd name="connsiteY4" fmla="*/ 879188 h 976875"/>
                <a:gd name="connsiteX5" fmla="*/ 1856062 w 1953750"/>
                <a:gd name="connsiteY5" fmla="*/ 976876 h 976875"/>
                <a:gd name="connsiteX6" fmla="*/ 97688 w 1953750"/>
                <a:gd name="connsiteY6" fmla="*/ 976875 h 976875"/>
                <a:gd name="connsiteX7" fmla="*/ 0 w 1953750"/>
                <a:gd name="connsiteY7" fmla="*/ 879187 h 976875"/>
                <a:gd name="connsiteX8" fmla="*/ 0 w 1953750"/>
                <a:gd name="connsiteY8" fmla="*/ 97688 h 976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3750" h="976875">
                  <a:moveTo>
                    <a:pt x="0" y="97688"/>
                  </a:moveTo>
                  <a:cubicBezTo>
                    <a:pt x="0" y="43736"/>
                    <a:pt x="43736" y="0"/>
                    <a:pt x="97688" y="0"/>
                  </a:cubicBezTo>
                  <a:lnTo>
                    <a:pt x="1856063" y="0"/>
                  </a:lnTo>
                  <a:cubicBezTo>
                    <a:pt x="1910015" y="0"/>
                    <a:pt x="1953751" y="43736"/>
                    <a:pt x="1953751" y="97688"/>
                  </a:cubicBezTo>
                  <a:cubicBezTo>
                    <a:pt x="1953751" y="358188"/>
                    <a:pt x="1953750" y="618688"/>
                    <a:pt x="1953750" y="879188"/>
                  </a:cubicBezTo>
                  <a:cubicBezTo>
                    <a:pt x="1953750" y="933140"/>
                    <a:pt x="1910014" y="976876"/>
                    <a:pt x="1856062" y="976876"/>
                  </a:cubicBezTo>
                  <a:lnTo>
                    <a:pt x="97688" y="976875"/>
                  </a:lnTo>
                  <a:cubicBezTo>
                    <a:pt x="43736" y="976875"/>
                    <a:pt x="0" y="933139"/>
                    <a:pt x="0" y="879187"/>
                  </a:cubicBezTo>
                  <a:lnTo>
                    <a:pt x="0" y="976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3862" tIns="123862" rIns="123862" bIns="123862" numCol="1" spcCol="1270" anchor="ctr" anchorCtr="0">
              <a:noAutofit/>
            </a:bodyPr>
            <a:lstStyle/>
            <a:p>
              <a:pPr marL="0" lvl="0" indent="0" algn="ctr" defTabSz="1111250">
                <a:lnSpc>
                  <a:spcPct val="90000"/>
                </a:lnSpc>
                <a:spcBef>
                  <a:spcPct val="0"/>
                </a:spcBef>
                <a:spcAft>
                  <a:spcPct val="35000"/>
                </a:spcAft>
                <a:buNone/>
              </a:pPr>
              <a:r>
                <a:rPr lang="en-GB" sz="2500" kern="1200" dirty="0"/>
                <a:t>Top Management</a:t>
              </a:r>
            </a:p>
          </p:txBody>
        </p:sp>
        <p:sp>
          <p:nvSpPr>
            <p:cNvPr id="16" name="Freeform: Shape 15">
              <a:extLst>
                <a:ext uri="{FF2B5EF4-FFF2-40B4-BE49-F238E27FC236}">
                  <a16:creationId xmlns:a16="http://schemas.microsoft.com/office/drawing/2014/main" id="{14A301E4-82A7-4D5A-8CE9-180D7F905328}"/>
                </a:ext>
              </a:extLst>
            </p:cNvPr>
            <p:cNvSpPr/>
            <p:nvPr/>
          </p:nvSpPr>
          <p:spPr>
            <a:xfrm rot="2700000">
              <a:off x="4317938" y="2007893"/>
              <a:ext cx="969030" cy="341906"/>
            </a:xfrm>
            <a:custGeom>
              <a:avLst/>
              <a:gdLst>
                <a:gd name="connsiteX0" fmla="*/ 0 w 969030"/>
                <a:gd name="connsiteY0" fmla="*/ 170953 h 341906"/>
                <a:gd name="connsiteX1" fmla="*/ 170953 w 969030"/>
                <a:gd name="connsiteY1" fmla="*/ 0 h 341906"/>
                <a:gd name="connsiteX2" fmla="*/ 170953 w 969030"/>
                <a:gd name="connsiteY2" fmla="*/ 68381 h 341906"/>
                <a:gd name="connsiteX3" fmla="*/ 798077 w 969030"/>
                <a:gd name="connsiteY3" fmla="*/ 68381 h 341906"/>
                <a:gd name="connsiteX4" fmla="*/ 798077 w 969030"/>
                <a:gd name="connsiteY4" fmla="*/ 0 h 341906"/>
                <a:gd name="connsiteX5" fmla="*/ 969030 w 969030"/>
                <a:gd name="connsiteY5" fmla="*/ 170953 h 341906"/>
                <a:gd name="connsiteX6" fmla="*/ 798077 w 969030"/>
                <a:gd name="connsiteY6" fmla="*/ 341906 h 341906"/>
                <a:gd name="connsiteX7" fmla="*/ 798077 w 969030"/>
                <a:gd name="connsiteY7" fmla="*/ 273525 h 341906"/>
                <a:gd name="connsiteX8" fmla="*/ 170953 w 969030"/>
                <a:gd name="connsiteY8" fmla="*/ 273525 h 341906"/>
                <a:gd name="connsiteX9" fmla="*/ 170953 w 969030"/>
                <a:gd name="connsiteY9" fmla="*/ 341906 h 341906"/>
                <a:gd name="connsiteX10" fmla="*/ 0 w 969030"/>
                <a:gd name="connsiteY10" fmla="*/ 170953 h 341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9030" h="341906">
                  <a:moveTo>
                    <a:pt x="0" y="170953"/>
                  </a:moveTo>
                  <a:lnTo>
                    <a:pt x="170953" y="0"/>
                  </a:lnTo>
                  <a:lnTo>
                    <a:pt x="170953" y="68381"/>
                  </a:lnTo>
                  <a:lnTo>
                    <a:pt x="798077" y="68381"/>
                  </a:lnTo>
                  <a:lnTo>
                    <a:pt x="798077" y="0"/>
                  </a:lnTo>
                  <a:lnTo>
                    <a:pt x="969030" y="170953"/>
                  </a:lnTo>
                  <a:lnTo>
                    <a:pt x="798077" y="341906"/>
                  </a:lnTo>
                  <a:lnTo>
                    <a:pt x="798077" y="273525"/>
                  </a:lnTo>
                  <a:lnTo>
                    <a:pt x="170953" y="273525"/>
                  </a:lnTo>
                  <a:lnTo>
                    <a:pt x="170953" y="341906"/>
                  </a:lnTo>
                  <a:lnTo>
                    <a:pt x="0" y="170953"/>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02572" tIns="68380" rIns="102572" bIns="68380" numCol="1" spcCol="1270" anchor="ctr" anchorCtr="0">
              <a:noAutofit/>
            </a:bodyPr>
            <a:lstStyle/>
            <a:p>
              <a:pPr marL="0" lvl="0" indent="0" algn="ctr" defTabSz="666750">
                <a:lnSpc>
                  <a:spcPct val="90000"/>
                </a:lnSpc>
                <a:spcBef>
                  <a:spcPct val="0"/>
                </a:spcBef>
                <a:spcAft>
                  <a:spcPct val="35000"/>
                </a:spcAft>
                <a:buNone/>
              </a:pPr>
              <a:endParaRPr lang="en-GB" sz="1500" kern="1200"/>
            </a:p>
          </p:txBody>
        </p:sp>
        <p:sp>
          <p:nvSpPr>
            <p:cNvPr id="22" name="Freeform: Shape 21">
              <a:extLst>
                <a:ext uri="{FF2B5EF4-FFF2-40B4-BE49-F238E27FC236}">
                  <a16:creationId xmlns:a16="http://schemas.microsoft.com/office/drawing/2014/main" id="{F696F9E9-5E0E-401B-9526-4AA886A13151}"/>
                </a:ext>
              </a:extLst>
            </p:cNvPr>
            <p:cNvSpPr/>
            <p:nvPr/>
          </p:nvSpPr>
          <p:spPr>
            <a:xfrm rot="18900000">
              <a:off x="2440293" y="2007893"/>
              <a:ext cx="969030" cy="341906"/>
            </a:xfrm>
            <a:custGeom>
              <a:avLst/>
              <a:gdLst>
                <a:gd name="connsiteX0" fmla="*/ 0 w 969030"/>
                <a:gd name="connsiteY0" fmla="*/ 170953 h 341906"/>
                <a:gd name="connsiteX1" fmla="*/ 170953 w 969030"/>
                <a:gd name="connsiteY1" fmla="*/ 0 h 341906"/>
                <a:gd name="connsiteX2" fmla="*/ 170953 w 969030"/>
                <a:gd name="connsiteY2" fmla="*/ 68381 h 341906"/>
                <a:gd name="connsiteX3" fmla="*/ 798077 w 969030"/>
                <a:gd name="connsiteY3" fmla="*/ 68381 h 341906"/>
                <a:gd name="connsiteX4" fmla="*/ 798077 w 969030"/>
                <a:gd name="connsiteY4" fmla="*/ 0 h 341906"/>
                <a:gd name="connsiteX5" fmla="*/ 969030 w 969030"/>
                <a:gd name="connsiteY5" fmla="*/ 170953 h 341906"/>
                <a:gd name="connsiteX6" fmla="*/ 798077 w 969030"/>
                <a:gd name="connsiteY6" fmla="*/ 341906 h 341906"/>
                <a:gd name="connsiteX7" fmla="*/ 798077 w 969030"/>
                <a:gd name="connsiteY7" fmla="*/ 273525 h 341906"/>
                <a:gd name="connsiteX8" fmla="*/ 170953 w 969030"/>
                <a:gd name="connsiteY8" fmla="*/ 273525 h 341906"/>
                <a:gd name="connsiteX9" fmla="*/ 170953 w 969030"/>
                <a:gd name="connsiteY9" fmla="*/ 341906 h 341906"/>
                <a:gd name="connsiteX10" fmla="*/ 0 w 969030"/>
                <a:gd name="connsiteY10" fmla="*/ 170953 h 341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9030" h="341906">
                  <a:moveTo>
                    <a:pt x="0" y="170953"/>
                  </a:moveTo>
                  <a:lnTo>
                    <a:pt x="170953" y="0"/>
                  </a:lnTo>
                  <a:lnTo>
                    <a:pt x="170953" y="68381"/>
                  </a:lnTo>
                  <a:lnTo>
                    <a:pt x="798077" y="68381"/>
                  </a:lnTo>
                  <a:lnTo>
                    <a:pt x="798077" y="0"/>
                  </a:lnTo>
                  <a:lnTo>
                    <a:pt x="969030" y="170953"/>
                  </a:lnTo>
                  <a:lnTo>
                    <a:pt x="798077" y="341906"/>
                  </a:lnTo>
                  <a:lnTo>
                    <a:pt x="798077" y="273525"/>
                  </a:lnTo>
                  <a:lnTo>
                    <a:pt x="170953" y="273525"/>
                  </a:lnTo>
                  <a:lnTo>
                    <a:pt x="170953" y="341906"/>
                  </a:lnTo>
                  <a:lnTo>
                    <a:pt x="0" y="170953"/>
                  </a:lnTo>
                  <a:close/>
                </a:path>
              </a:pathLst>
            </a:custGeom>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02571" tIns="68381" rIns="102572" bIns="68381" numCol="1" spcCol="1270" anchor="ctr" anchorCtr="0">
              <a:noAutofit/>
            </a:bodyPr>
            <a:lstStyle/>
            <a:p>
              <a:pPr marL="0" lvl="0" indent="0" algn="ctr" defTabSz="666750">
                <a:lnSpc>
                  <a:spcPct val="90000"/>
                </a:lnSpc>
                <a:spcBef>
                  <a:spcPct val="0"/>
                </a:spcBef>
                <a:spcAft>
                  <a:spcPct val="35000"/>
                </a:spcAft>
                <a:buNone/>
              </a:pPr>
              <a:endParaRPr lang="en-GB" sz="1500" kern="1200"/>
            </a:p>
          </p:txBody>
        </p:sp>
      </p:grpSp>
      <p:grpSp>
        <p:nvGrpSpPr>
          <p:cNvPr id="26" name="Group 25">
            <a:extLst>
              <a:ext uri="{FF2B5EF4-FFF2-40B4-BE49-F238E27FC236}">
                <a16:creationId xmlns:a16="http://schemas.microsoft.com/office/drawing/2014/main" id="{478F5F14-8091-4932-BADC-910663B60B4A}"/>
              </a:ext>
            </a:extLst>
          </p:cNvPr>
          <p:cNvGrpSpPr/>
          <p:nvPr/>
        </p:nvGrpSpPr>
        <p:grpSpPr>
          <a:xfrm>
            <a:off x="2405891" y="5473149"/>
            <a:ext cx="2915479" cy="989110"/>
            <a:chOff x="2405891" y="5473149"/>
            <a:chExt cx="2915479" cy="989110"/>
          </a:xfrm>
        </p:grpSpPr>
        <p:sp>
          <p:nvSpPr>
            <p:cNvPr id="5" name="TextBox 4">
              <a:extLst>
                <a:ext uri="{FF2B5EF4-FFF2-40B4-BE49-F238E27FC236}">
                  <a16:creationId xmlns:a16="http://schemas.microsoft.com/office/drawing/2014/main" id="{E3EF338E-BEF2-45E5-9D4F-FA46CF27097F}"/>
                </a:ext>
              </a:extLst>
            </p:cNvPr>
            <p:cNvSpPr txBox="1"/>
            <p:nvPr/>
          </p:nvSpPr>
          <p:spPr>
            <a:xfrm>
              <a:off x="2405891" y="5754373"/>
              <a:ext cx="2915479" cy="707886"/>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Co-operation and commitment of all staff. </a:t>
              </a:r>
            </a:p>
          </p:txBody>
        </p:sp>
        <p:cxnSp>
          <p:nvCxnSpPr>
            <p:cNvPr id="7" name="Straight Arrow Connector 6">
              <a:extLst>
                <a:ext uri="{FF2B5EF4-FFF2-40B4-BE49-F238E27FC236}">
                  <a16:creationId xmlns:a16="http://schemas.microsoft.com/office/drawing/2014/main" id="{A7D9FB7D-E294-4A98-8CB5-7B0A2D1B3647}"/>
                </a:ext>
              </a:extLst>
            </p:cNvPr>
            <p:cNvCxnSpPr>
              <a:cxnSpLocks/>
            </p:cNvCxnSpPr>
            <p:nvPr/>
          </p:nvCxnSpPr>
          <p:spPr>
            <a:xfrm flipV="1">
              <a:off x="3863631" y="5473149"/>
              <a:ext cx="0" cy="30479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5715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9BB13-6241-4068-B7F3-7EED0A4942D6}"/>
              </a:ext>
            </a:extLst>
          </p:cNvPr>
          <p:cNvSpPr>
            <a:spLocks noGrp="1"/>
          </p:cNvSpPr>
          <p:nvPr>
            <p:ph type="title"/>
          </p:nvPr>
        </p:nvSpPr>
        <p:spPr/>
        <p:txBody>
          <a:bodyPr/>
          <a:lstStyle/>
          <a:p>
            <a:r>
              <a:rPr lang="en-GB" dirty="0"/>
              <a:t>Article Discussion</a:t>
            </a:r>
          </a:p>
        </p:txBody>
      </p:sp>
      <p:sp>
        <p:nvSpPr>
          <p:cNvPr id="3" name="Content Placeholder 2">
            <a:extLst>
              <a:ext uri="{FF2B5EF4-FFF2-40B4-BE49-F238E27FC236}">
                <a16:creationId xmlns:a16="http://schemas.microsoft.com/office/drawing/2014/main" id="{C89B81FE-B3E9-48BF-8D58-CF40E23A3730}"/>
              </a:ext>
            </a:extLst>
          </p:cNvPr>
          <p:cNvSpPr>
            <a:spLocks noGrp="1"/>
          </p:cNvSpPr>
          <p:nvPr>
            <p:ph idx="1"/>
          </p:nvPr>
        </p:nvSpPr>
        <p:spPr/>
        <p:txBody>
          <a:bodyPr/>
          <a:lstStyle/>
          <a:p>
            <a:r>
              <a:rPr lang="en-GB" dirty="0"/>
              <a:t>Can HRM be sustainable for a business? </a:t>
            </a:r>
          </a:p>
          <a:p>
            <a:endParaRPr lang="en-GB" dirty="0"/>
          </a:p>
          <a:p>
            <a:pPr marL="0" indent="0">
              <a:buNone/>
            </a:pPr>
            <a:r>
              <a:rPr lang="en-GB" dirty="0"/>
              <a:t>Read the article as directed and discuss. </a:t>
            </a:r>
          </a:p>
        </p:txBody>
      </p:sp>
    </p:spTree>
    <p:extLst>
      <p:ext uri="{BB962C8B-B14F-4D97-AF65-F5344CB8AC3E}">
        <p14:creationId xmlns:p14="http://schemas.microsoft.com/office/powerpoint/2010/main" val="1253703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67802-0D16-4379-9377-DF0B57E27D6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A52E75C-F5EB-4822-8F71-9A00291FE051}"/>
              </a:ext>
            </a:extLst>
          </p:cNvPr>
          <p:cNvSpPr>
            <a:spLocks noGrp="1"/>
          </p:cNvSpPr>
          <p:nvPr>
            <p:ph idx="1"/>
          </p:nvPr>
        </p:nvSpPr>
        <p:spPr/>
        <p:txBody>
          <a:bodyPr/>
          <a:lstStyle/>
          <a:p>
            <a:r>
              <a:rPr lang="en-GB" dirty="0"/>
              <a:t>Cole, G.A, and Kelly, P. (2011) Management Theory and Practice, 7</a:t>
            </a:r>
            <a:r>
              <a:rPr lang="en-GB" baseline="30000" dirty="0"/>
              <a:t>th</a:t>
            </a:r>
            <a:r>
              <a:rPr lang="en-GB" dirty="0"/>
              <a:t> Ed, Cengage Learning, Andover. </a:t>
            </a:r>
          </a:p>
          <a:p>
            <a:r>
              <a:rPr lang="en-GB" dirty="0"/>
              <a:t> Mullins, L.J. (2005) </a:t>
            </a:r>
            <a:r>
              <a:rPr lang="en-GB" i="1" dirty="0"/>
              <a:t>Management and organisational behaviour</a:t>
            </a:r>
            <a:r>
              <a:rPr lang="en-GB" dirty="0"/>
              <a:t>. 7th ed. Harlow: Pearson.</a:t>
            </a:r>
          </a:p>
        </p:txBody>
      </p:sp>
    </p:spTree>
    <p:extLst>
      <p:ext uri="{BB962C8B-B14F-4D97-AF65-F5344CB8AC3E}">
        <p14:creationId xmlns:p14="http://schemas.microsoft.com/office/powerpoint/2010/main" val="2443393729"/>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228</TotalTime>
  <Words>1004</Words>
  <Application>Microsoft Office PowerPoint</Application>
  <PresentationFormat>Widescreen</PresentationFormat>
  <Paragraphs>79</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Georgia Pro Cond Light</vt:lpstr>
      <vt:lpstr>Speak Pro</vt:lpstr>
      <vt:lpstr>RetrospectVTI</vt:lpstr>
      <vt:lpstr>Human Resource Management</vt:lpstr>
      <vt:lpstr>During this session</vt:lpstr>
      <vt:lpstr>Human Resource Management - HRM</vt:lpstr>
      <vt:lpstr>The Hawthorn Studies -  Social Man</vt:lpstr>
      <vt:lpstr>Mary Parker Follett </vt:lpstr>
      <vt:lpstr>The Harvard Framework </vt:lpstr>
      <vt:lpstr>Hard or Soft HRM? </vt:lpstr>
      <vt:lpstr>HRM – Shared Responsibility </vt:lpstr>
      <vt:lpstr>Article Discussion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Rebecca Stewart</dc:creator>
  <cp:lastModifiedBy>Rebecca Stewart</cp:lastModifiedBy>
  <cp:revision>1</cp:revision>
  <dcterms:created xsi:type="dcterms:W3CDTF">2022-10-30T19:05:26Z</dcterms:created>
  <dcterms:modified xsi:type="dcterms:W3CDTF">2022-10-30T22:54:01Z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