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9" r:id="rId1"/>
    <p:sldMasterId id="2147483678" r:id="rId2"/>
    <p:sldMasterId id="2147483660" r:id="rId3"/>
  </p:sldMasterIdLst>
  <p:notesMasterIdLst>
    <p:notesMasterId r:id="rId37"/>
  </p:notesMasterIdLst>
  <p:sldIdLst>
    <p:sldId id="295" r:id="rId4"/>
    <p:sldId id="256" r:id="rId5"/>
    <p:sldId id="257" r:id="rId6"/>
    <p:sldId id="259" r:id="rId7"/>
    <p:sldId id="260" r:id="rId8"/>
    <p:sldId id="269" r:id="rId9"/>
    <p:sldId id="263" r:id="rId10"/>
    <p:sldId id="265" r:id="rId11"/>
    <p:sldId id="268" r:id="rId12"/>
    <p:sldId id="281" r:id="rId13"/>
    <p:sldId id="280" r:id="rId14"/>
    <p:sldId id="279" r:id="rId15"/>
    <p:sldId id="278" r:id="rId16"/>
    <p:sldId id="277" r:id="rId17"/>
    <p:sldId id="276" r:id="rId18"/>
    <p:sldId id="275" r:id="rId19"/>
    <p:sldId id="274" r:id="rId20"/>
    <p:sldId id="273" r:id="rId21"/>
    <p:sldId id="272" r:id="rId22"/>
    <p:sldId id="271" r:id="rId23"/>
    <p:sldId id="294" r:id="rId24"/>
    <p:sldId id="293" r:id="rId25"/>
    <p:sldId id="292" r:id="rId26"/>
    <p:sldId id="291" r:id="rId27"/>
    <p:sldId id="290" r:id="rId28"/>
    <p:sldId id="289" r:id="rId29"/>
    <p:sldId id="288" r:id="rId30"/>
    <p:sldId id="287" r:id="rId31"/>
    <p:sldId id="286" r:id="rId32"/>
    <p:sldId id="285" r:id="rId33"/>
    <p:sldId id="284" r:id="rId34"/>
    <p:sldId id="283" r:id="rId35"/>
    <p:sldId id="28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F8149F-78F2-3667-EB49-1D829D895CAE}" v="26" dt="2023-03-29T17:11:43.199"/>
    <p1510:client id="{5F711C42-C76D-7038-5DF4-3AAA727C2E61}" v="116" dt="2023-03-29T17:22:41.7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65" autoAdjust="0"/>
  </p:normalViewPr>
  <p:slideViewPr>
    <p:cSldViewPr snapToGrid="0">
      <p:cViewPr varScale="1">
        <p:scale>
          <a:sx n="109" d="100"/>
          <a:sy n="109" d="100"/>
        </p:scale>
        <p:origin x="6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6B01B-766E-4B0D-A681-158829636F7B}" type="datetimeFigureOut">
              <a:rPr lang="en-US" smtClean="0"/>
              <a:t>3/29/2023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93384-5D6A-44B7-B5E4-C6FEFC9CE1FB}" type="slidenum">
              <a:rPr lang="en-US" smtClean="0"/>
              <a:t>‹#›</a:t>
            </a:fld>
            <a:endParaRPr lang="en-US"/>
          </a:p>
        </p:txBody>
      </p:sp>
    </p:spTree>
    <p:extLst>
      <p:ext uri="{BB962C8B-B14F-4D97-AF65-F5344CB8AC3E}">
        <p14:creationId xmlns:p14="http://schemas.microsoft.com/office/powerpoint/2010/main" val="2583511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D"/>
          </a:p>
        </p:txBody>
      </p:sp>
      <p:sp>
        <p:nvSpPr>
          <p:cNvPr id="4" name="Slide Number Placeholder 3"/>
          <p:cNvSpPr>
            <a:spLocks noGrp="1"/>
          </p:cNvSpPr>
          <p:nvPr>
            <p:ph type="sldNum" sz="quarter" idx="5"/>
          </p:nvPr>
        </p:nvSpPr>
        <p:spPr/>
        <p:txBody>
          <a:bodyPr/>
          <a:lstStyle/>
          <a:p>
            <a:fld id="{D5793384-5D6A-44B7-B5E4-C6FEFC9CE1FB}" type="slidenum">
              <a:rPr lang="en-US" smtClean="0"/>
              <a:t>1</a:t>
            </a:fld>
            <a:endParaRPr lang="en-US"/>
          </a:p>
        </p:txBody>
      </p:sp>
    </p:spTree>
    <p:extLst>
      <p:ext uri="{BB962C8B-B14F-4D97-AF65-F5344CB8AC3E}">
        <p14:creationId xmlns:p14="http://schemas.microsoft.com/office/powerpoint/2010/main" val="3490742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Sir James Dyson launched the British technology business Dyson in 1993. The firm focuses in the design and production of cutting-edge home appliances, including vacuum cleaners, air fresheners, hair dryers, and dryers. Dyson has become an established brand in the UK and worldwide home appliance sector.</a:t>
            </a:r>
            <a:r>
              <a:rPr lang="en-US" baseline="0" dirty="0"/>
              <a:t> </a:t>
            </a:r>
            <a:r>
              <a:rPr lang="en-US" dirty="0"/>
              <a:t>Because the success of the joint venture depends on excellent intercultural interaction and cultural sensitivity between the two nations, these factors are vital for Dyson UK to build its company in China. Theories of intercultural communication can shed light on how to successfully communicate and prevent misconceptions. Understanding the corporate cultures of the United Kingdom and China, including their values, beliefs, and </a:t>
            </a:r>
            <a:r>
              <a:rPr lang="en-US" dirty="0" err="1"/>
              <a:t>behaviours</a:t>
            </a:r>
            <a:r>
              <a:rPr lang="en-US" dirty="0"/>
              <a:t>, is essential for developing mutual trust and accomplishing a successful joint venture. The cultural dimensions of Hofstede can be used to compare and contrast the cultural variations between two nations (</a:t>
            </a:r>
            <a:r>
              <a:rPr lang="en-US" sz="1200" kern="1200" dirty="0">
                <a:solidFill>
                  <a:schemeClr val="tx1"/>
                </a:solidFill>
                <a:effectLst/>
                <a:latin typeface="+mn-lt"/>
                <a:ea typeface="+mn-ea"/>
                <a:cs typeface="+mn-cs"/>
              </a:rPr>
              <a:t>Luo</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and Tung, 2018)</a:t>
            </a:r>
            <a:r>
              <a:rPr lang="en-US" dirty="0"/>
              <a:t>. By </a:t>
            </a:r>
            <a:r>
              <a:rPr lang="en-US" dirty="0" err="1"/>
              <a:t>recognising</a:t>
            </a:r>
            <a:r>
              <a:rPr lang="en-US" dirty="0"/>
              <a:t> and appreciating cultural differences, Dyson will</a:t>
            </a:r>
            <a:r>
              <a:rPr lang="en-US" baseline="0" dirty="0"/>
              <a:t> be</a:t>
            </a:r>
            <a:r>
              <a:rPr lang="en-US" dirty="0"/>
              <a:t> able to avoid cultural disputes, establish relationships with Chinese business partners, and achieve corporate success in China.</a:t>
            </a:r>
          </a:p>
        </p:txBody>
      </p:sp>
      <p:sp>
        <p:nvSpPr>
          <p:cNvPr id="4" name="Slide Number Placeholder 3"/>
          <p:cNvSpPr>
            <a:spLocks noGrp="1"/>
          </p:cNvSpPr>
          <p:nvPr>
            <p:ph type="sldNum" sz="quarter" idx="10"/>
          </p:nvPr>
        </p:nvSpPr>
        <p:spPr/>
        <p:txBody>
          <a:bodyPr/>
          <a:lstStyle/>
          <a:p>
            <a:fld id="{D5793384-5D6A-44B7-B5E4-C6FEFC9CE1FB}" type="slidenum">
              <a:rPr lang="en-US" smtClean="0"/>
              <a:t>2</a:t>
            </a:fld>
            <a:endParaRPr lang="en-US"/>
          </a:p>
        </p:txBody>
      </p:sp>
    </p:spTree>
    <p:extLst>
      <p:ext uri="{BB962C8B-B14F-4D97-AF65-F5344CB8AC3E}">
        <p14:creationId xmlns:p14="http://schemas.microsoft.com/office/powerpoint/2010/main" val="3775230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Understanding Chinese business culture is essential to Dyson's expansion in China. The Chinese corporate culture is distinguished by its long-term outlook, hierarchical </a:t>
            </a:r>
            <a:r>
              <a:rPr lang="en-US" dirty="0" err="1"/>
              <a:t>organisation</a:t>
            </a:r>
            <a:r>
              <a:rPr lang="en-US" dirty="0"/>
              <a:t>, and gift-giving custom. The reputation of business parties is highly esteemed, and protecting their dignity and respect is of the highest significance. Chinese business culture also has indirect business communication. By </a:t>
            </a:r>
            <a:r>
              <a:rPr lang="en-US" dirty="0" err="1"/>
              <a:t>recognising</a:t>
            </a:r>
            <a:r>
              <a:rPr lang="en-US" dirty="0"/>
              <a:t> and valuing these cultural characteristics, Dyson may establish trust, rapport, and beneficial business connections with Chinese partners. Failing to </a:t>
            </a:r>
            <a:r>
              <a:rPr lang="en-US" dirty="0" err="1"/>
              <a:t>realise</a:t>
            </a:r>
            <a:r>
              <a:rPr lang="en-US" dirty="0"/>
              <a:t> these cultural standards may lead to misunderstandings, broken relationships, and missed opportunities (</a:t>
            </a:r>
            <a:r>
              <a:rPr lang="en-US" sz="1200" kern="1200" dirty="0">
                <a:solidFill>
                  <a:schemeClr val="tx1"/>
                </a:solidFill>
                <a:effectLst/>
                <a:latin typeface="+mn-lt"/>
                <a:ea typeface="+mn-ea"/>
                <a:cs typeface="+mn-cs"/>
              </a:rPr>
              <a:t>Liu and Cui,</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2019)</a:t>
            </a:r>
            <a:r>
              <a:rPr lang="en-US" dirty="0"/>
              <a:t>. Dyson can boost its chances of success and develop a significant presence in China by adopting the Chinese business culture.</a:t>
            </a:r>
          </a:p>
        </p:txBody>
      </p:sp>
      <p:sp>
        <p:nvSpPr>
          <p:cNvPr id="4" name="Slide Number Placeholder 3"/>
          <p:cNvSpPr>
            <a:spLocks noGrp="1"/>
          </p:cNvSpPr>
          <p:nvPr>
            <p:ph type="sldNum" sz="quarter" idx="10"/>
          </p:nvPr>
        </p:nvSpPr>
        <p:spPr/>
        <p:txBody>
          <a:bodyPr/>
          <a:lstStyle/>
          <a:p>
            <a:fld id="{D5793384-5D6A-44B7-B5E4-C6FEFC9CE1FB}" type="slidenum">
              <a:rPr lang="en-US" smtClean="0"/>
              <a:t>3</a:t>
            </a:fld>
            <a:endParaRPr lang="en-US"/>
          </a:p>
        </p:txBody>
      </p:sp>
    </p:spTree>
    <p:extLst>
      <p:ext uri="{BB962C8B-B14F-4D97-AF65-F5344CB8AC3E}">
        <p14:creationId xmlns:p14="http://schemas.microsoft.com/office/powerpoint/2010/main" val="4157117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Dyson should </a:t>
            </a:r>
            <a:r>
              <a:rPr lang="en-US" dirty="0" err="1"/>
              <a:t>prioritise</a:t>
            </a:r>
            <a:r>
              <a:rPr lang="en-US" dirty="0"/>
              <a:t> creating connections with Chinese business partners by exhibiting professionalism, timeliness, and direct communication in order to successfully incorporate British business culture into its operations in China. In Chinese corporate culture, it is necessary to respect the hierarchical factor while remaining polite and respectful. Developing a robust network in China may also boost Dyson's market presence and reputation in China. In addition, Businesses may promote work-life balance by offering flexible work arrangements and fostering a culture that values work-life balance (</a:t>
            </a:r>
            <a:r>
              <a:rPr lang="en-US" sz="1200" kern="1200" dirty="0">
                <a:solidFill>
                  <a:schemeClr val="tx1"/>
                </a:solidFill>
                <a:effectLst/>
                <a:latin typeface="+mn-lt"/>
                <a:ea typeface="+mn-ea"/>
                <a:cs typeface="+mn-cs"/>
              </a:rPr>
              <a:t>Luo and Tung, 2018)</a:t>
            </a:r>
            <a:r>
              <a:rPr lang="en-US" dirty="0"/>
              <a:t>. By </a:t>
            </a:r>
            <a:r>
              <a:rPr lang="en-US" dirty="0" err="1"/>
              <a:t>harmonising</a:t>
            </a:r>
            <a:r>
              <a:rPr lang="en-US" dirty="0"/>
              <a:t> the cultural norms of the United Kingdom and China, Dyson can establish a friendly and fruitful commercial partnership while extending its presence in China. To be successful in the Chinese market, Dyson needs also be sensitive to cultural variations and modify its strategy accordingly.</a:t>
            </a:r>
          </a:p>
        </p:txBody>
      </p:sp>
      <p:sp>
        <p:nvSpPr>
          <p:cNvPr id="4" name="Slide Number Placeholder 3"/>
          <p:cNvSpPr>
            <a:spLocks noGrp="1"/>
          </p:cNvSpPr>
          <p:nvPr>
            <p:ph type="sldNum" sz="quarter" idx="10"/>
          </p:nvPr>
        </p:nvSpPr>
        <p:spPr/>
        <p:txBody>
          <a:bodyPr/>
          <a:lstStyle/>
          <a:p>
            <a:fld id="{D5793384-5D6A-44B7-B5E4-C6FEFC9CE1FB}" type="slidenum">
              <a:rPr lang="en-US" smtClean="0"/>
              <a:t>4</a:t>
            </a:fld>
            <a:endParaRPr lang="en-US"/>
          </a:p>
        </p:txBody>
      </p:sp>
    </p:spTree>
    <p:extLst>
      <p:ext uri="{BB962C8B-B14F-4D97-AF65-F5344CB8AC3E}">
        <p14:creationId xmlns:p14="http://schemas.microsoft.com/office/powerpoint/2010/main" val="1211626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Dyson should focus cultural sensitivity and agility in order to offset the cultural gaps between British and Chinese business cultures for its development into China. By providing its staff with cross-cultural training, Dyson can make sure they comprehend and appreciate the Chinese business culture. To navigate the nuances of the Chinese market, they can also hire native talent with a deeper understanding of the local business (</a:t>
            </a:r>
            <a:r>
              <a:rPr lang="en-US" sz="1200" dirty="0">
                <a:latin typeface="Arial" panose="020B0604020202020204" pitchFamily="34" charset="0"/>
                <a:cs typeface="Arial" panose="020B0604020202020204" pitchFamily="34" charset="0"/>
              </a:rPr>
              <a:t>Liu and Cui, 2019)</a:t>
            </a:r>
            <a:r>
              <a:rPr lang="en-US" dirty="0"/>
              <a:t>. Moreover, Dyson will</a:t>
            </a:r>
            <a:r>
              <a:rPr lang="en-US" baseline="0" dirty="0"/>
              <a:t> be</a:t>
            </a:r>
            <a:r>
              <a:rPr lang="en-US" dirty="0"/>
              <a:t> able to employ a balanced approach to its business operations and adapt them to the local environment. By establishing ties with local partners and stressing interaction and comprehension, Dyson may offset cultural barriers, maintain a healthy commercial partnership, and establish a substantial presence in China.</a:t>
            </a:r>
          </a:p>
        </p:txBody>
      </p:sp>
      <p:sp>
        <p:nvSpPr>
          <p:cNvPr id="4" name="Slide Number Placeholder 3"/>
          <p:cNvSpPr>
            <a:spLocks noGrp="1"/>
          </p:cNvSpPr>
          <p:nvPr>
            <p:ph type="sldNum" sz="quarter" idx="10"/>
          </p:nvPr>
        </p:nvSpPr>
        <p:spPr/>
        <p:txBody>
          <a:bodyPr/>
          <a:lstStyle/>
          <a:p>
            <a:fld id="{D5793384-5D6A-44B7-B5E4-C6FEFC9CE1FB}" type="slidenum">
              <a:rPr lang="en-US" smtClean="0"/>
              <a:t>5</a:t>
            </a:fld>
            <a:endParaRPr lang="en-US"/>
          </a:p>
        </p:txBody>
      </p:sp>
    </p:spTree>
    <p:extLst>
      <p:ext uri="{BB962C8B-B14F-4D97-AF65-F5344CB8AC3E}">
        <p14:creationId xmlns:p14="http://schemas.microsoft.com/office/powerpoint/2010/main" val="3968053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Understanding Hofstede's cultural characteristics in the UK market is essential for the success of Dyson. The United Kingdom is an individualistic society that places a heavy focus on personal accomplishment and accountability. The comparatively low power distance indicates a preference for a more equitable allocation of authority. The United Kingdom has an equitable male culture in which rivalry, accomplishment, and success are highly prized (</a:t>
            </a:r>
            <a:r>
              <a:rPr lang="en-US" dirty="0" err="1">
                <a:latin typeface="Arial" panose="020B0604020202020204" pitchFamily="34" charset="0"/>
                <a:cs typeface="Arial" panose="020B0604020202020204" pitchFamily="34" charset="0"/>
              </a:rPr>
              <a:t>Wenxin</a:t>
            </a:r>
            <a:r>
              <a:rPr lang="en-US" dirty="0">
                <a:latin typeface="Arial" panose="020B0604020202020204" pitchFamily="34" charset="0"/>
                <a:cs typeface="Arial" panose="020B0604020202020204" pitchFamily="34" charset="0"/>
              </a:rPr>
              <a:t> and Yue, 2022)</a:t>
            </a:r>
            <a:r>
              <a:rPr lang="en-US" dirty="0"/>
              <a:t>. In addition, the United Kingdom has a high level of uncertainty aversion and a demand for clear norms and structure. Nonetheless, the United Kingdom is seen as having a short-term focus, valuing rapid outcomes above long-term planning. By identifying and comprehending these cultural characteristics, Dyson is able to adapt its business plans and </a:t>
            </a:r>
            <a:r>
              <a:rPr lang="en-US" dirty="0" err="1"/>
              <a:t>practises</a:t>
            </a:r>
            <a:r>
              <a:rPr lang="en-US" dirty="0"/>
              <a:t> to the UK market, therefore fostering partnerships with local partners and developing a prosperous presence in the nation.</a:t>
            </a:r>
          </a:p>
        </p:txBody>
      </p:sp>
      <p:sp>
        <p:nvSpPr>
          <p:cNvPr id="4" name="Slide Number Placeholder 3"/>
          <p:cNvSpPr>
            <a:spLocks noGrp="1"/>
          </p:cNvSpPr>
          <p:nvPr>
            <p:ph type="sldNum" sz="quarter" idx="10"/>
          </p:nvPr>
        </p:nvSpPr>
        <p:spPr/>
        <p:txBody>
          <a:bodyPr/>
          <a:lstStyle/>
          <a:p>
            <a:fld id="{D5793384-5D6A-44B7-B5E4-C6FEFC9CE1FB}" type="slidenum">
              <a:rPr lang="en-US" smtClean="0"/>
              <a:t>6</a:t>
            </a:fld>
            <a:endParaRPr lang="en-US"/>
          </a:p>
        </p:txBody>
      </p:sp>
    </p:spTree>
    <p:extLst>
      <p:ext uri="{BB962C8B-B14F-4D97-AF65-F5344CB8AC3E}">
        <p14:creationId xmlns:p14="http://schemas.microsoft.com/office/powerpoint/2010/main" val="2689926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cultural features of Hofstede give vital information into the Chinese market for the expansion of Dyson. China has a considerable power gap, with a heavy focus on hierarchy and authority respect. Individualism takes a back seat to communal cohesion in Chinese culture, which places a premium on collectivism. China's cultural norms place a great importance on traditional male characteristics, which might impact Dyson's marketing strategy. In addition, the Chinese market has a strong preference for rules, regulations, and structural stability in business operations due to a high aversion to ambiguity (</a:t>
            </a:r>
            <a:r>
              <a:rPr lang="en-US" dirty="0" err="1"/>
              <a:t>Bluszcz</a:t>
            </a:r>
            <a:r>
              <a:rPr lang="en-US" dirty="0"/>
              <a:t>, and </a:t>
            </a:r>
            <a:r>
              <a:rPr lang="en-US" dirty="0" err="1"/>
              <a:t>Quan</a:t>
            </a:r>
            <a:r>
              <a:rPr lang="en-US" dirty="0"/>
              <a:t>, 2016) . Also, the Chinese market is focused on long-term objectives, sustainability, and strategic decision-making. By </a:t>
            </a:r>
            <a:r>
              <a:rPr lang="en-US" dirty="0" err="1"/>
              <a:t>recognising</a:t>
            </a:r>
            <a:r>
              <a:rPr lang="en-US" dirty="0"/>
              <a:t> and responding to these cultural characteristics, Dyson is able to fit its business methods to the local environment, form strong connections with Chinese partners, and establish a prosperous presence in China.</a:t>
            </a:r>
          </a:p>
        </p:txBody>
      </p:sp>
      <p:sp>
        <p:nvSpPr>
          <p:cNvPr id="4" name="Slide Number Placeholder 3"/>
          <p:cNvSpPr>
            <a:spLocks noGrp="1"/>
          </p:cNvSpPr>
          <p:nvPr>
            <p:ph type="sldNum" sz="quarter" idx="10"/>
          </p:nvPr>
        </p:nvSpPr>
        <p:spPr/>
        <p:txBody>
          <a:bodyPr/>
          <a:lstStyle/>
          <a:p>
            <a:fld id="{D5793384-5D6A-44B7-B5E4-C6FEFC9CE1FB}" type="slidenum">
              <a:rPr lang="en-US" smtClean="0"/>
              <a:t>7</a:t>
            </a:fld>
            <a:endParaRPr lang="en-US"/>
          </a:p>
        </p:txBody>
      </p:sp>
    </p:spTree>
    <p:extLst>
      <p:ext uri="{BB962C8B-B14F-4D97-AF65-F5344CB8AC3E}">
        <p14:creationId xmlns:p14="http://schemas.microsoft.com/office/powerpoint/2010/main" val="1561096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D"/>
          </a:p>
        </p:txBody>
      </p:sp>
      <p:sp>
        <p:nvSpPr>
          <p:cNvPr id="4" name="Slide Number Placeholder 3"/>
          <p:cNvSpPr>
            <a:spLocks noGrp="1"/>
          </p:cNvSpPr>
          <p:nvPr>
            <p:ph type="sldNum" sz="quarter" idx="5"/>
          </p:nvPr>
        </p:nvSpPr>
        <p:spPr/>
        <p:txBody>
          <a:bodyPr/>
          <a:lstStyle/>
          <a:p>
            <a:fld id="{D5793384-5D6A-44B7-B5E4-C6FEFC9CE1FB}" type="slidenum">
              <a:rPr lang="en-US" smtClean="0"/>
              <a:t>8</a:t>
            </a:fld>
            <a:endParaRPr lang="en-US"/>
          </a:p>
        </p:txBody>
      </p:sp>
    </p:spTree>
    <p:extLst>
      <p:ext uri="{BB962C8B-B14F-4D97-AF65-F5344CB8AC3E}">
        <p14:creationId xmlns:p14="http://schemas.microsoft.com/office/powerpoint/2010/main" val="1022743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0" name="Google Shape;9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The purpose of this presentation is to draw attention to the cultural obstacles that an international organization with its headquarters in the United Kingdom, such as Dyson, may have when attempting to collaborate with a company established in China. We will discuss methods in which the people of our two countries might better understand one another's cultural traditions in order to facilitate more fruitful collaboration. In addition, we will be able to give our guidance as well as business communication solutions to guarantee the success of the relationship in China.</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96" name="Google Shape;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This presentation will focus on the cultural hurdles that a Dyson subsidiary situated in the UK has when contemplating a Chinese partner as a potential business partner. We will be examining several approaches to bridging the gap in cultural understanding that exists between the two countries in order to facilitate constructive collaboration between them. In addition, we will be able to give our guidance as well as business communication solutions to guarantee the success of the relationship in China.</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102" name="Google Shape;10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When interacting with one another, Chinese people place a significant emphasis on the use of nonverbal clues since their culture places a great value on context. This suggests that nonverbal cues, such as facial expressions, body language, and tone of voice, play a significant part in the process of communication. It is possible that this will provide some challenges for the British business community since they are used to a culture with a low-context in which communication is simpler and more direct.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GB"/>
              <a:t>China is a collectivist culture, hence the country puts a greater focus on community goals and objectives as opposed to individual ones. The British corporate culture places a strong focus on the success and progress of the individual, therefore this may provide a challenge for them.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GB"/>
              <a:t>The person who holds the position of leader in Chinese culture sits at the highest pinnacle of the social hierarchy, with everyone else reporting to him or her. There is a possibility that the British firm may struggle with this given that their organizational structure is more horizontal.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r>
              <a:rPr lang="en-GB"/>
              <a:t>In the Chinese way of doing things, having a solid contact network is very necessary for efficient communication as well as business dealings. This may be challenging for the British company since they are used to a more transactional method of doing business, in which relationships are given less weight than other factors.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108" name="Google Shape;10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a:t>In order for an enterprise to have a fair chance of being successful, its members need to be able to develop a relationship based on trust and respect for one another and work together toward a common goal. In addition, each participant has to have an equal amount of money and time involved in the company and be willing to work hard. Nevertheless, the possibility of failure in a joint venture exists when the parties involved do not have sufficient cultural understanding of one another, when mistrust exists between them, or when their business goals are incompatible. The Chinese-related joint ventures of Uber and Didi Chuxing, Ant Financial and MoneyGram, and Geely and Volvo are all instances of businesses that have failed as a result of their association with China.</a:t>
            </a:r>
            <a:endParaRPr/>
          </a:p>
        </p:txBody>
      </p:sp>
      <p:sp>
        <p:nvSpPr>
          <p:cNvPr id="114" name="Google Shape;114;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When a British corporation enters into a joint venture with a Chinese company, it presents a challenge for both parties to comprehend and respect the cultural differences that exist between the two countries. The norms, beliefs, and practices that people adhere to in China are singular, and it's possible that they diverge dramatically from those in the UK. A respect for the many cultural backgrounds involved is necessary for the success of joint ventures. When it comes to topics such as communication, attitude, value, and belief, people of various cultures adhere to a variety of different norms and standards. The impact of Confucianism, the Chinese propensity for indirect communication, the relevance of relationships and one's "face," to name just a few instances, are just some of the things that come to mind.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120" name="Google Shape;120;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6" name="Google Shape;12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38" name="Google Shape;13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4" name="Google Shape;14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29951A-5D51-4B1F-8C42-CB37BFD0E859}" type="slidenum">
              <a:rPr lang="en-AU" smtClean="0"/>
              <a:t>20</a:t>
            </a:fld>
            <a:endParaRPr lang="en-AU"/>
          </a:p>
        </p:txBody>
      </p:sp>
    </p:spTree>
    <p:extLst>
      <p:ext uri="{BB962C8B-B14F-4D97-AF65-F5344CB8AC3E}">
        <p14:creationId xmlns:p14="http://schemas.microsoft.com/office/powerpoint/2010/main" val="651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21</a:t>
            </a:fld>
            <a:endParaRPr lang="en-AU"/>
          </a:p>
        </p:txBody>
      </p:sp>
    </p:spTree>
    <p:extLst>
      <p:ext uri="{BB962C8B-B14F-4D97-AF65-F5344CB8AC3E}">
        <p14:creationId xmlns:p14="http://schemas.microsoft.com/office/powerpoint/2010/main" val="8495400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Arial" panose="020B0604020202020204" pitchFamily="34" charset="0"/>
              </a:rPr>
              <a:t>Dyson, a British technology company known for its innovative products, is considering a joint venture with a foreign company based in China. The joint venture would involve the development and production of electric vehicles, which is a rapidly growing market in China. This partnership would provide Dyson with access to the Chinese market and combine the expertise and resources of both companies. This report will </a:t>
            </a:r>
            <a:r>
              <a:rPr lang="en-GB" sz="1800" dirty="0" err="1">
                <a:effectLst/>
                <a:latin typeface="Calibri" panose="020F0502020204030204" pitchFamily="34" charset="0"/>
                <a:ea typeface="Calibri" panose="020F0502020204030204" pitchFamily="34" charset="0"/>
                <a:cs typeface="Arial" panose="020B0604020202020204" pitchFamily="34" charset="0"/>
              </a:rPr>
              <a:t>analyze</a:t>
            </a:r>
            <a:r>
              <a:rPr lang="en-GB" sz="1800" dirty="0">
                <a:effectLst/>
                <a:latin typeface="Calibri" panose="020F0502020204030204" pitchFamily="34" charset="0"/>
                <a:ea typeface="Calibri" panose="020F0502020204030204" pitchFamily="34" charset="0"/>
                <a:cs typeface="Arial" panose="020B0604020202020204" pitchFamily="34" charset="0"/>
              </a:rPr>
              <a:t> the potential benefits and risks associated with this joint venture and provide recommendations on how Dyson can successfully navigate the challenges of operating in China's complex business environment.</a:t>
            </a:r>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22</a:t>
            </a:fld>
            <a:endParaRPr lang="en-AU"/>
          </a:p>
        </p:txBody>
      </p:sp>
    </p:spTree>
    <p:extLst>
      <p:ext uri="{BB962C8B-B14F-4D97-AF65-F5344CB8AC3E}">
        <p14:creationId xmlns:p14="http://schemas.microsoft.com/office/powerpoint/2010/main" val="4084868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China's culture is rooted in a long history and traditions that have shaped the way Chinese people think and act today. Confucianism, Taoism, and Buddhism are the main philosophical and religious traditions in China, emphasizing values such as respect for elders, harmony, and personal development. Family values and hierarchical relationships are highly respected in Chinese culture, and the role of the family in society is of great importance. In addition, guanxi, or personal connections and relationships, are essential for doing business in China (Griffin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Pustay</a:t>
            </a:r>
            <a:r>
              <a:rPr lang="en-GB" sz="1800" kern="100" dirty="0">
                <a:effectLst/>
                <a:latin typeface="Calibri" panose="020F0502020204030204" pitchFamily="34" charset="0"/>
                <a:ea typeface="Calibri" panose="020F0502020204030204" pitchFamily="34" charset="0"/>
                <a:cs typeface="Arial" panose="020B0604020202020204" pitchFamily="34" charset="0"/>
              </a:rPr>
              <a:t>, 2015). Building strong relationships and networks is crucial for successful business dealings in China, and understanding these cultural norms is essential for foreign companies like Dyson contemplating a joint venture with a Chinese partner.</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23</a:t>
            </a:fld>
            <a:endParaRPr lang="en-AU"/>
          </a:p>
        </p:txBody>
      </p:sp>
    </p:spTree>
    <p:extLst>
      <p:ext uri="{BB962C8B-B14F-4D97-AF65-F5344CB8AC3E}">
        <p14:creationId xmlns:p14="http://schemas.microsoft.com/office/powerpoint/2010/main" val="2285552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In the context of a joint venture with a Chinese company, Dyson would need to be aware of these cultural differences and adapt its approach accordingly. For example, Dyson may need to invest in language training for its employees and adopt a more relationship-based approach to business dealings in China. Understanding the importance of hierarchy and respect for authority in Chinese culture can also help Dyson navigate potential communication barriers and build stronger relationships with its Chinese partners. Additionally, Dyson may need to consider the role of gift-giving in building relationships with its Chinese partners and ensure that any gifts are appropriate and in line with local customs and regulations.</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24</a:t>
            </a:fld>
            <a:endParaRPr lang="en-AU"/>
          </a:p>
        </p:txBody>
      </p:sp>
    </p:spTree>
    <p:extLst>
      <p:ext uri="{BB962C8B-B14F-4D97-AF65-F5344CB8AC3E}">
        <p14:creationId xmlns:p14="http://schemas.microsoft.com/office/powerpoint/2010/main" val="29676574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One of the most important factors is compatibility between the partners' goals and objectives. For example, if Dyson's goal is to expand its market share in China, it should partner with a company that has a similar goal and understands the local market. Effective communication and cultural sensitivity are also essential, as cultural differences can create communication barriers and misunderstandings. For instance, Dyson may need to adjust its communication style and business practices to align with local customs and practices (Barringer, 2015). Clear agreement on roles, responsibilities, and decision-making processes can help prevent conflicts and ensure that both partners are working towards the same goals. </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25</a:t>
            </a:fld>
            <a:endParaRPr lang="en-AU"/>
          </a:p>
        </p:txBody>
      </p:sp>
    </p:spTree>
    <p:extLst>
      <p:ext uri="{BB962C8B-B14F-4D97-AF65-F5344CB8AC3E}">
        <p14:creationId xmlns:p14="http://schemas.microsoft.com/office/powerpoint/2010/main" val="34760422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When contemplating a joint venture with a foreign company based in China, Dyson needs to be aware of the cultural differences between the UK and China. China has a high-context communication style, which means that much of the meaning is conveyed through nonverbal cues and contextual factors. In addition, the business culture in China is hierarchical, with a strong emphasis on relationships and guanxi (personal connections). Therefore, building trust and maintaining good relationships is crucial for business success in China. Furthermore, the concept of face-saving is important in Chinese culture, and avoiding confrontation is preferred. Dyson must be mindful of these cultural differences and adapt their communication and business practices accordingly.</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26</a:t>
            </a:fld>
            <a:endParaRPr lang="en-AU"/>
          </a:p>
        </p:txBody>
      </p:sp>
    </p:spTree>
    <p:extLst>
      <p:ext uri="{BB962C8B-B14F-4D97-AF65-F5344CB8AC3E}">
        <p14:creationId xmlns:p14="http://schemas.microsoft.com/office/powerpoint/2010/main" val="3904076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In terms of Hofstede cultural dimensions, the UK and China have significant differences. These differences can pose challenges for Dyson in a joint venture with a foreign company based in China. For instance, China's high power distance score indicates that Chinese employees may expect a hierarchical management style, which could be at odds with Dyson's relatively flat organizational structure. Moreover, the highly collectivist culture of China might mean that Chinese employees prioritize group harmony over individual performance, which could conflict with Dyson's focus on individual achievement (Tien,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Phu</a:t>
            </a:r>
            <a:r>
              <a:rPr lang="en-GB" sz="1800" kern="100" dirty="0">
                <a:effectLst/>
                <a:latin typeface="Calibri" panose="020F0502020204030204" pitchFamily="34" charset="0"/>
                <a:ea typeface="Calibri" panose="020F0502020204030204" pitchFamily="34" charset="0"/>
                <a:cs typeface="Arial" panose="020B0604020202020204" pitchFamily="34" charset="0"/>
              </a:rPr>
              <a:t> and Chi, 2019). On the other hand, the UK's relatively high individualism score might mean that British employees could struggle to adapt to the more collectivist culture of their Chinese colleagues. </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27</a:t>
            </a:fld>
            <a:endParaRPr lang="en-AU"/>
          </a:p>
        </p:txBody>
      </p:sp>
    </p:spTree>
    <p:extLst>
      <p:ext uri="{BB962C8B-B14F-4D97-AF65-F5344CB8AC3E}">
        <p14:creationId xmlns:p14="http://schemas.microsoft.com/office/powerpoint/2010/main" val="18484808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Contemplating a joint venture with a foreign company based in China presents cultural challenges and difficulties that Dyson must be aware of. Language barriers can make communication difficult and lead to misunderstandings. Different business practices and customs can also create friction, such as differences in negotiation tactics and hierarchy within the company. Additionally, different work ethics and attitudes may lead to different expectations about work-life balance and commitment to the company. Finally, the potential for miscommunication due to cultural differences must also be taken into consideration, as subtle differences in language and non-verbal communication can impact the success of the joint venture. </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529951A-5D51-4B1F-8C42-CB37BFD0E859}" type="slidenum">
              <a:rPr lang="en-AU" smtClean="0"/>
              <a:t>28</a:t>
            </a:fld>
            <a:endParaRPr lang="en-AU"/>
          </a:p>
        </p:txBody>
      </p:sp>
    </p:spTree>
    <p:extLst>
      <p:ext uri="{BB962C8B-B14F-4D97-AF65-F5344CB8AC3E}">
        <p14:creationId xmlns:p14="http://schemas.microsoft.com/office/powerpoint/2010/main" val="37227414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Implementing these business communication solutions can help Dyson establish effective communication with the foreign company and ensure a successful joint venture. For instance, providing translation services can ensure that both parties understand the terms and conditions of the joint venture agreement. Cultural awareness training can help Dyson employees understand the expectations and communication style of the foreign company, while using appropriate communication channels can help bridge the language and distance gap (Cardon, 2017). Clarifying roles and responsibilities can help avoid conflicts and misunderstandings that can arise due to differences in business practices or cultural expectations.</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29</a:t>
            </a:fld>
            <a:endParaRPr lang="en-AU"/>
          </a:p>
        </p:txBody>
      </p:sp>
    </p:spTree>
    <p:extLst>
      <p:ext uri="{BB962C8B-B14F-4D97-AF65-F5344CB8AC3E}">
        <p14:creationId xmlns:p14="http://schemas.microsoft.com/office/powerpoint/2010/main" val="19508846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If Dyson decides to enter into a joint venture with a foreign company based in China, it is crucial to conduct thorough research on the potential partner company. This can involve reviewing their business practices, reputation, and financial stability to ensure that they are a suitable partner. Once a partner is selected, Dyson should develop a detailed joint venture agreement that outlines the roles, responsibilities, and expectations of both parties. This can include investment amounts, revenue-sharing structure, and decision-making processes. Establishing clear lines of communication and providing cultural training to employees involved in the joint venture can also help ensure effective collaboration and avoid any misunderstandings due to cultural differences.</a:t>
            </a:r>
            <a:endParaRPr lang="en-AU"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30</a:t>
            </a:fld>
            <a:endParaRPr lang="en-AU"/>
          </a:p>
        </p:txBody>
      </p:sp>
    </p:spTree>
    <p:extLst>
      <p:ext uri="{BB962C8B-B14F-4D97-AF65-F5344CB8AC3E}">
        <p14:creationId xmlns:p14="http://schemas.microsoft.com/office/powerpoint/2010/main" val="7041749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U" dirty="0"/>
          </a:p>
        </p:txBody>
      </p:sp>
      <p:sp>
        <p:nvSpPr>
          <p:cNvPr id="4" name="Slide Number Placeholder 3"/>
          <p:cNvSpPr>
            <a:spLocks noGrp="1"/>
          </p:cNvSpPr>
          <p:nvPr>
            <p:ph type="sldNum" sz="quarter" idx="5"/>
          </p:nvPr>
        </p:nvSpPr>
        <p:spPr/>
        <p:txBody>
          <a:bodyPr/>
          <a:lstStyle/>
          <a:p>
            <a:fld id="{0529951A-5D51-4B1F-8C42-CB37BFD0E859}" type="slidenum">
              <a:rPr lang="en-AU" smtClean="0"/>
              <a:t>31</a:t>
            </a:fld>
            <a:endParaRPr lang="en-AU"/>
          </a:p>
        </p:txBody>
      </p:sp>
    </p:spTree>
    <p:extLst>
      <p:ext uri="{BB962C8B-B14F-4D97-AF65-F5344CB8AC3E}">
        <p14:creationId xmlns:p14="http://schemas.microsoft.com/office/powerpoint/2010/main" val="8890313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7A3A-2F53-4F4B-8591-C4F9ECAEA4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73D407-BC53-4654-AD72-53E83A40A7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246D834-EF05-4AC1-AA5F-8D874FF50DCA}"/>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B8A916B9-B0EF-46FF-AF62-F57F73A3E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88EFDA-2A61-4AFF-9B56-A67BF1E495D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581377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4AB4D-96D3-4AF0-A38E-7A120F0C75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267860-DFA5-4808-90D9-2551974688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996285-7F67-481E-B7C1-778F50401049}"/>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EBE663E6-9904-451B-8A81-B1B29318B5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52316D-114F-4AD8-B9BB-2E5BFE30EBF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206420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2E5-58AA-4B7E-9FF6-46CE9865E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D563B6-47FB-43EE-9979-91E085BC1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614507-5BBA-4577-AB50-96C6D838DD09}"/>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32E5B09C-C6C7-4081-90EA-7CB34A686E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9A4F51-B615-4E91-B492-A71F7313E9F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9939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275DD-2258-435E-A851-A56C5FD26D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72BC13-5327-4371-B96A-C7B3F38F5F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74DEF-B38F-4582-95A1-8BE1A8883B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9814F77-5FD0-41EF-BD4B-F3E2C9546163}"/>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a:extLst>
              <a:ext uri="{FF2B5EF4-FFF2-40B4-BE49-F238E27FC236}">
                <a16:creationId xmlns:a16="http://schemas.microsoft.com/office/drawing/2014/main" id="{9EC13E93-BC04-470D-8F8E-EC5E6CFF7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2209F4-5769-4FB2-88AF-99D43A42955A}"/>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068371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5791-2E6B-456E-9BA2-389A5998AE4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F29242E-6F34-461F-A807-E7505B243F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DD043D-2D76-43F3-8878-26D575C287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D4F221-B8F9-4EE9-8199-B6818CEDB3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57DA2A-0F7D-4F01-B7CF-7B74401C00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B452C7-8E00-4A09-99BB-590717273812}"/>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8" name="Footer Placeholder 7">
            <a:extLst>
              <a:ext uri="{FF2B5EF4-FFF2-40B4-BE49-F238E27FC236}">
                <a16:creationId xmlns:a16="http://schemas.microsoft.com/office/drawing/2014/main" id="{D9E39ABF-B619-40D9-9F54-BC1017DFDA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32C18-AFE7-4732-80FD-4AEA2FF6F108}"/>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37920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BBC7-9179-471F-B678-665ED0973BD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67678DF-0D9E-4B8F-873B-82784F36931A}"/>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4" name="Footer Placeholder 3">
            <a:extLst>
              <a:ext uri="{FF2B5EF4-FFF2-40B4-BE49-F238E27FC236}">
                <a16:creationId xmlns:a16="http://schemas.microsoft.com/office/drawing/2014/main" id="{75A39E67-D42F-4020-A840-2C7DBC5E8B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5081A9-D591-44D4-B0D0-481DF4A1B610}"/>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14848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AEF9C-AAF0-493E-BA9A-A888BE847C11}"/>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3" name="Footer Placeholder 2">
            <a:extLst>
              <a:ext uri="{FF2B5EF4-FFF2-40B4-BE49-F238E27FC236}">
                <a16:creationId xmlns:a16="http://schemas.microsoft.com/office/drawing/2014/main" id="{7E603E3C-AAB9-452D-BC88-C6FC4744D9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2FD3327-81C5-42EF-9951-8EEADE4BEC0E}"/>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3144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FFC2-EDDE-4170-BB8E-30B25006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A38FA0C-185E-4F1A-BB55-0C1CF4FD4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B03488-F35F-4462-8678-ABE5B991B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7D2342-9102-4FFC-84DC-1D0EE862DE54}"/>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a:extLst>
              <a:ext uri="{FF2B5EF4-FFF2-40B4-BE49-F238E27FC236}">
                <a16:creationId xmlns:a16="http://schemas.microsoft.com/office/drawing/2014/main" id="{78FB98F7-9159-42C1-ADD1-5270F7C88E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29858-68EF-4939-B6DD-4463204CB6B6}"/>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A2C7-72AC-45DE-8B21-3507E3CE38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002D93D-B6F2-44B1-A703-3E42119AE4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3B483E-98F6-42A8-B493-DC8662E20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51E6-4B8E-46EE-9894-0E3BF6E516C1}"/>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a:extLst>
              <a:ext uri="{FF2B5EF4-FFF2-40B4-BE49-F238E27FC236}">
                <a16:creationId xmlns:a16="http://schemas.microsoft.com/office/drawing/2014/main" id="{B867CD98-8E87-4EB9-BBE7-BD0BF404E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4EC78-D6E6-4DF2-868D-4E36D83AAD0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8276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6D13-7223-42E0-B2F4-A1971C735B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D978BE1-E05B-4973-9B43-C095902909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3E23B8B-422B-4792-97A4-526B8A23BFBC}"/>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7238C4E8-9E77-4125-ADE6-0E3146C09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B8972-6619-4F0F-BBA6-DEF780501F5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880020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922835-B2AD-4397-A52B-788398298D4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0CAD00B-1C48-4053-BBB2-FC6D5A105C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417AD2-B378-4474-9A2E-7092A6ACFEF9}"/>
              </a:ext>
            </a:extLst>
          </p:cNvPr>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717A30DC-E35B-4851-9543-4C6FE2174A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0BB384-1407-437D-8782-E2466F4DAF2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2903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0" y="0"/>
            <a:ext cx="12192000" cy="6504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 name="Google Shape;11;p2"/>
          <p:cNvGrpSpPr/>
          <p:nvPr/>
        </p:nvGrpSpPr>
        <p:grpSpPr>
          <a:xfrm>
            <a:off x="1107036" y="1588427"/>
            <a:ext cx="994316" cy="61102"/>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 name="Google Shape;14;p2"/>
          <p:cNvSpPr txBox="1">
            <a:spLocks noGrp="1"/>
          </p:cNvSpPr>
          <p:nvPr>
            <p:ph type="ctrTitle"/>
          </p:nvPr>
        </p:nvSpPr>
        <p:spPr>
          <a:xfrm>
            <a:off x="972600" y="1763267"/>
            <a:ext cx="10250700" cy="2219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5600"/>
              <a:buNone/>
              <a:defRPr sz="5600"/>
            </a:lvl1pPr>
            <a:lvl2pPr lvl="1" algn="l">
              <a:lnSpc>
                <a:spcPct val="100000"/>
              </a:lnSpc>
              <a:spcBef>
                <a:spcPts val="0"/>
              </a:spcBef>
              <a:spcAft>
                <a:spcPts val="0"/>
              </a:spcAft>
              <a:buSzPts val="5600"/>
              <a:buNone/>
              <a:defRPr sz="5600"/>
            </a:lvl2pPr>
            <a:lvl3pPr lvl="2" algn="l">
              <a:lnSpc>
                <a:spcPct val="100000"/>
              </a:lnSpc>
              <a:spcBef>
                <a:spcPts val="0"/>
              </a:spcBef>
              <a:spcAft>
                <a:spcPts val="0"/>
              </a:spcAft>
              <a:buSzPts val="5600"/>
              <a:buNone/>
              <a:defRPr sz="5600"/>
            </a:lvl3pPr>
            <a:lvl4pPr lvl="3" algn="l">
              <a:lnSpc>
                <a:spcPct val="100000"/>
              </a:lnSpc>
              <a:spcBef>
                <a:spcPts val="0"/>
              </a:spcBef>
              <a:spcAft>
                <a:spcPts val="0"/>
              </a:spcAft>
              <a:buSzPts val="5600"/>
              <a:buNone/>
              <a:defRPr sz="5600"/>
            </a:lvl4pPr>
            <a:lvl5pPr lvl="4" algn="l">
              <a:lnSpc>
                <a:spcPct val="100000"/>
              </a:lnSpc>
              <a:spcBef>
                <a:spcPts val="0"/>
              </a:spcBef>
              <a:spcAft>
                <a:spcPts val="0"/>
              </a:spcAft>
              <a:buSzPts val="5600"/>
              <a:buNone/>
              <a:defRPr sz="5600"/>
            </a:lvl5pPr>
            <a:lvl6pPr lvl="5" algn="l">
              <a:lnSpc>
                <a:spcPct val="100000"/>
              </a:lnSpc>
              <a:spcBef>
                <a:spcPts val="0"/>
              </a:spcBef>
              <a:spcAft>
                <a:spcPts val="0"/>
              </a:spcAft>
              <a:buSzPts val="5600"/>
              <a:buNone/>
              <a:defRPr sz="5600"/>
            </a:lvl6pPr>
            <a:lvl7pPr lvl="6" algn="l">
              <a:lnSpc>
                <a:spcPct val="100000"/>
              </a:lnSpc>
              <a:spcBef>
                <a:spcPts val="0"/>
              </a:spcBef>
              <a:spcAft>
                <a:spcPts val="0"/>
              </a:spcAft>
              <a:buSzPts val="5600"/>
              <a:buNone/>
              <a:defRPr sz="5600"/>
            </a:lvl7pPr>
            <a:lvl8pPr lvl="7" algn="l">
              <a:lnSpc>
                <a:spcPct val="100000"/>
              </a:lnSpc>
              <a:spcBef>
                <a:spcPts val="0"/>
              </a:spcBef>
              <a:spcAft>
                <a:spcPts val="0"/>
              </a:spcAft>
              <a:buSzPts val="5600"/>
              <a:buNone/>
              <a:defRPr sz="5600"/>
            </a:lvl8pPr>
            <a:lvl9pPr lvl="8" algn="l">
              <a:lnSpc>
                <a:spcPct val="100000"/>
              </a:lnSpc>
              <a:spcBef>
                <a:spcPts val="0"/>
              </a:spcBef>
              <a:spcAft>
                <a:spcPts val="0"/>
              </a:spcAft>
              <a:buSzPts val="5600"/>
              <a:buNone/>
              <a:defRPr sz="5600"/>
            </a:lvl9pPr>
          </a:lstStyle>
          <a:p>
            <a:endParaRPr/>
          </a:p>
        </p:txBody>
      </p:sp>
      <p:sp>
        <p:nvSpPr>
          <p:cNvPr id="15" name="Google Shape;15;p2"/>
          <p:cNvSpPr txBox="1">
            <a:spLocks noGrp="1"/>
          </p:cNvSpPr>
          <p:nvPr>
            <p:ph type="subTitle" idx="1"/>
          </p:nvPr>
        </p:nvSpPr>
        <p:spPr>
          <a:xfrm>
            <a:off x="972837" y="4230533"/>
            <a:ext cx="10250700" cy="7215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2100"/>
              <a:buNone/>
              <a:defRPr sz="2100"/>
            </a:lvl1pPr>
            <a:lvl2pPr lvl="1" algn="l">
              <a:lnSpc>
                <a:spcPct val="100000"/>
              </a:lnSpc>
              <a:spcBef>
                <a:spcPts val="0"/>
              </a:spcBef>
              <a:spcAft>
                <a:spcPts val="0"/>
              </a:spcAft>
              <a:buSzPts val="2100"/>
              <a:buNone/>
              <a:defRPr sz="2100"/>
            </a:lvl2pPr>
            <a:lvl3pPr lvl="2" algn="l">
              <a:lnSpc>
                <a:spcPct val="100000"/>
              </a:lnSpc>
              <a:spcBef>
                <a:spcPts val="0"/>
              </a:spcBef>
              <a:spcAft>
                <a:spcPts val="0"/>
              </a:spcAft>
              <a:buSzPts val="2100"/>
              <a:buNone/>
              <a:defRPr sz="2100"/>
            </a:lvl3pPr>
            <a:lvl4pPr lvl="3" algn="l">
              <a:lnSpc>
                <a:spcPct val="100000"/>
              </a:lnSpc>
              <a:spcBef>
                <a:spcPts val="0"/>
              </a:spcBef>
              <a:spcAft>
                <a:spcPts val="0"/>
              </a:spcAft>
              <a:buSzPts val="2100"/>
              <a:buNone/>
              <a:defRPr sz="2100"/>
            </a:lvl4pPr>
            <a:lvl5pPr lvl="4" algn="l">
              <a:lnSpc>
                <a:spcPct val="100000"/>
              </a:lnSpc>
              <a:spcBef>
                <a:spcPts val="0"/>
              </a:spcBef>
              <a:spcAft>
                <a:spcPts val="0"/>
              </a:spcAft>
              <a:buSzPts val="2100"/>
              <a:buNone/>
              <a:defRPr sz="2100"/>
            </a:lvl5pPr>
            <a:lvl6pPr lvl="5" algn="l">
              <a:lnSpc>
                <a:spcPct val="100000"/>
              </a:lnSpc>
              <a:spcBef>
                <a:spcPts val="0"/>
              </a:spcBef>
              <a:spcAft>
                <a:spcPts val="0"/>
              </a:spcAft>
              <a:buSzPts val="2100"/>
              <a:buNone/>
              <a:defRPr sz="2100"/>
            </a:lvl6pPr>
            <a:lvl7pPr lvl="6" algn="l">
              <a:lnSpc>
                <a:spcPct val="100000"/>
              </a:lnSpc>
              <a:spcBef>
                <a:spcPts val="0"/>
              </a:spcBef>
              <a:spcAft>
                <a:spcPts val="0"/>
              </a:spcAft>
              <a:buSzPts val="2100"/>
              <a:buNone/>
              <a:defRPr sz="2100"/>
            </a:lvl7pPr>
            <a:lvl8pPr lvl="7" algn="l">
              <a:lnSpc>
                <a:spcPct val="100000"/>
              </a:lnSpc>
              <a:spcBef>
                <a:spcPts val="0"/>
              </a:spcBef>
              <a:spcAft>
                <a:spcPts val="0"/>
              </a:spcAft>
              <a:buSzPts val="2100"/>
              <a:buNone/>
              <a:defRPr sz="2100"/>
            </a:lvl8pPr>
            <a:lvl9pPr lvl="8" algn="l">
              <a:lnSpc>
                <a:spcPct val="100000"/>
              </a:lnSpc>
              <a:spcBef>
                <a:spcPts val="0"/>
              </a:spcBef>
              <a:spcAft>
                <a:spcPts val="0"/>
              </a:spcAft>
              <a:buSzPts val="2100"/>
              <a:buNone/>
              <a:defRPr sz="2100"/>
            </a:lvl9pPr>
          </a:lstStyle>
          <a:p>
            <a:endParaRPr/>
          </a:p>
        </p:txBody>
      </p:sp>
      <p:sp>
        <p:nvSpPr>
          <p:cNvPr id="16" name="Google Shape;16;p2"/>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19" name="Google Shape;19;p3"/>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1600"/>
              </a:spcBef>
              <a:spcAft>
                <a:spcPts val="0"/>
              </a:spcAft>
              <a:buClr>
                <a:schemeClr val="dk1"/>
              </a:buClr>
              <a:buSzPts val="1800"/>
              <a:buChar char="○"/>
              <a:defRPr/>
            </a:lvl2pPr>
            <a:lvl3pPr marL="1371600" lvl="2" indent="-342900" algn="l">
              <a:lnSpc>
                <a:spcPct val="90000"/>
              </a:lnSpc>
              <a:spcBef>
                <a:spcPts val="1600"/>
              </a:spcBef>
              <a:spcAft>
                <a:spcPts val="0"/>
              </a:spcAft>
              <a:buClr>
                <a:schemeClr val="dk1"/>
              </a:buClr>
              <a:buSzPts val="1800"/>
              <a:buChar char="■"/>
              <a:defRPr/>
            </a:lvl3pPr>
            <a:lvl4pPr marL="1828800" lvl="3" indent="-342900" algn="l">
              <a:lnSpc>
                <a:spcPct val="90000"/>
              </a:lnSpc>
              <a:spcBef>
                <a:spcPts val="1600"/>
              </a:spcBef>
              <a:spcAft>
                <a:spcPts val="0"/>
              </a:spcAft>
              <a:buClr>
                <a:schemeClr val="dk1"/>
              </a:buClr>
              <a:buSzPts val="1800"/>
              <a:buChar char="●"/>
              <a:defRPr/>
            </a:lvl4pPr>
            <a:lvl5pPr marL="2286000" lvl="4" indent="-342900" algn="l">
              <a:lnSpc>
                <a:spcPct val="90000"/>
              </a:lnSpc>
              <a:spcBef>
                <a:spcPts val="1600"/>
              </a:spcBef>
              <a:spcAft>
                <a:spcPts val="0"/>
              </a:spcAft>
              <a:buClr>
                <a:schemeClr val="dk1"/>
              </a:buClr>
              <a:buSzPts val="1800"/>
              <a:buChar char="○"/>
              <a:defRPr/>
            </a:lvl5pPr>
            <a:lvl6pPr marL="2743200" lvl="5" indent="-342900" algn="l">
              <a:lnSpc>
                <a:spcPct val="90000"/>
              </a:lnSpc>
              <a:spcBef>
                <a:spcPts val="1600"/>
              </a:spcBef>
              <a:spcAft>
                <a:spcPts val="0"/>
              </a:spcAft>
              <a:buClr>
                <a:schemeClr val="dk1"/>
              </a:buClr>
              <a:buSzPts val="1800"/>
              <a:buChar char="■"/>
              <a:defRPr/>
            </a:lvl6pPr>
            <a:lvl7pPr marL="3200400" lvl="6" indent="-342900" algn="l">
              <a:lnSpc>
                <a:spcPct val="90000"/>
              </a:lnSpc>
              <a:spcBef>
                <a:spcPts val="1600"/>
              </a:spcBef>
              <a:spcAft>
                <a:spcPts val="0"/>
              </a:spcAft>
              <a:buClr>
                <a:schemeClr val="dk1"/>
              </a:buClr>
              <a:buSzPts val="1800"/>
              <a:buChar char="●"/>
              <a:defRPr/>
            </a:lvl7pPr>
            <a:lvl8pPr marL="3657600" lvl="7" indent="-342900" algn="l">
              <a:lnSpc>
                <a:spcPct val="90000"/>
              </a:lnSpc>
              <a:spcBef>
                <a:spcPts val="1600"/>
              </a:spcBef>
              <a:spcAft>
                <a:spcPts val="0"/>
              </a:spcAft>
              <a:buClr>
                <a:schemeClr val="dk1"/>
              </a:buClr>
              <a:buSzPts val="1800"/>
              <a:buChar char="○"/>
              <a:defRPr/>
            </a:lvl8pPr>
            <a:lvl9pPr marL="4114800" lvl="8" indent="-342900" algn="l">
              <a:lnSpc>
                <a:spcPct val="90000"/>
              </a:lnSpc>
              <a:spcBef>
                <a:spcPts val="1600"/>
              </a:spcBef>
              <a:spcAft>
                <a:spcPts val="1600"/>
              </a:spcAft>
              <a:buClr>
                <a:schemeClr val="dk1"/>
              </a:buClr>
              <a:buSzPts val="1800"/>
              <a:buChar char="■"/>
              <a:defRPr/>
            </a:lvl9pPr>
          </a:lstStyle>
          <a:p>
            <a:endParaRPr/>
          </a:p>
        </p:txBody>
      </p:sp>
      <p:sp>
        <p:nvSpPr>
          <p:cNvPr id="20" name="Google Shape;20;p3"/>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1" name="Google Shape;21;p3"/>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2" name="Google Shape;22;p3"/>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5" name="Google Shape;25;p4"/>
          <p:cNvGrpSpPr/>
          <p:nvPr/>
        </p:nvGrpSpPr>
        <p:grpSpPr>
          <a:xfrm>
            <a:off x="1107036" y="1588427"/>
            <a:ext cx="994316" cy="61102"/>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8" name="Google Shape;28;p4"/>
          <p:cNvSpPr txBox="1">
            <a:spLocks noGrp="1"/>
          </p:cNvSpPr>
          <p:nvPr>
            <p:ph type="title"/>
          </p:nvPr>
        </p:nvSpPr>
        <p:spPr>
          <a:xfrm>
            <a:off x="972600" y="1758200"/>
            <a:ext cx="10251600" cy="713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3500"/>
              <a:buNone/>
              <a:defRPr sz="3500"/>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29" name="Google Shape;29;p4"/>
          <p:cNvSpPr txBox="1">
            <a:spLocks noGrp="1"/>
          </p:cNvSpPr>
          <p:nvPr>
            <p:ph type="body" idx="1"/>
          </p:nvPr>
        </p:nvSpPr>
        <p:spPr>
          <a:xfrm>
            <a:off x="972600" y="2771833"/>
            <a:ext cx="10251600" cy="30147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30" name="Google Shape;30;p4"/>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grpSp>
        <p:nvGrpSpPr>
          <p:cNvPr id="32" name="Google Shape;32;p5"/>
          <p:cNvGrpSpPr/>
          <p:nvPr/>
        </p:nvGrpSpPr>
        <p:grpSpPr>
          <a:xfrm>
            <a:off x="1107036" y="1588427"/>
            <a:ext cx="994316" cy="61102"/>
            <a:chOff x="4580561" y="2589004"/>
            <a:chExt cx="1064464" cy="25200"/>
          </a:xfrm>
        </p:grpSpPr>
        <p:sp>
          <p:nvSpPr>
            <p:cNvPr id="33" name="Google Shape;33;p5"/>
            <p:cNvSpPr/>
            <p:nvPr/>
          </p:nvSpPr>
          <p:spPr>
            <a:xfrm rot="-5400000">
              <a:off x="5366325" y="2335504"/>
              <a:ext cx="25200" cy="5322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5"/>
            <p:cNvSpPr/>
            <p:nvPr/>
          </p:nvSpPr>
          <p:spPr>
            <a:xfrm rot="-5400000">
              <a:off x="4836311" y="2333254"/>
              <a:ext cx="25200" cy="5367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 name="Google Shape;35;p5"/>
          <p:cNvSpPr txBox="1">
            <a:spLocks noGrp="1"/>
          </p:cNvSpPr>
          <p:nvPr>
            <p:ph type="title"/>
          </p:nvPr>
        </p:nvSpPr>
        <p:spPr>
          <a:xfrm>
            <a:off x="972600" y="1763267"/>
            <a:ext cx="10251300" cy="2024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36" name="Google Shape;36;p5"/>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sp>
        <p:nvSpPr>
          <p:cNvPr id="38" name="Google Shape;38;p6"/>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9" name="Google Shape;39;p6"/>
          <p:cNvGrpSpPr/>
          <p:nvPr/>
        </p:nvGrpSpPr>
        <p:grpSpPr>
          <a:xfrm>
            <a:off x="1107036" y="1588427"/>
            <a:ext cx="994316" cy="61102"/>
            <a:chOff x="4580561" y="2589004"/>
            <a:chExt cx="1064464" cy="25200"/>
          </a:xfrm>
        </p:grpSpPr>
        <p:sp>
          <p:nvSpPr>
            <p:cNvPr id="40" name="Google Shape;40;p6"/>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6"/>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2" name="Google Shape;42;p6"/>
          <p:cNvSpPr txBox="1">
            <a:spLocks noGrp="1"/>
          </p:cNvSpPr>
          <p:nvPr>
            <p:ph type="title"/>
          </p:nvPr>
        </p:nvSpPr>
        <p:spPr>
          <a:xfrm>
            <a:off x="972600" y="1758200"/>
            <a:ext cx="10251300" cy="713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3500"/>
              <a:buNone/>
              <a:defRPr sz="3500"/>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43" name="Google Shape;43;p6"/>
          <p:cNvSpPr txBox="1">
            <a:spLocks noGrp="1"/>
          </p:cNvSpPr>
          <p:nvPr>
            <p:ph type="body" idx="1"/>
          </p:nvPr>
        </p:nvSpPr>
        <p:spPr>
          <a:xfrm>
            <a:off x="972434" y="2771833"/>
            <a:ext cx="5032500" cy="30147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44" name="Google Shape;44;p6"/>
          <p:cNvSpPr txBox="1">
            <a:spLocks noGrp="1"/>
          </p:cNvSpPr>
          <p:nvPr>
            <p:ph type="body" idx="2"/>
          </p:nvPr>
        </p:nvSpPr>
        <p:spPr>
          <a:xfrm>
            <a:off x="6191471" y="2771833"/>
            <a:ext cx="5032500" cy="30147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45" name="Google Shape;45;p6"/>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6"/>
        <p:cNvGrpSpPr/>
        <p:nvPr/>
      </p:nvGrpSpPr>
      <p:grpSpPr>
        <a:xfrm>
          <a:off x="0" y="0"/>
          <a:ext cx="0" cy="0"/>
          <a:chOff x="0" y="0"/>
          <a:chExt cx="0" cy="0"/>
        </a:xfrm>
      </p:grpSpPr>
      <p:sp>
        <p:nvSpPr>
          <p:cNvPr id="47" name="Google Shape;47;p7"/>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8" name="Google Shape;48;p7"/>
          <p:cNvGrpSpPr/>
          <p:nvPr/>
        </p:nvGrpSpPr>
        <p:grpSpPr>
          <a:xfrm>
            <a:off x="1107036" y="1588427"/>
            <a:ext cx="994316" cy="61102"/>
            <a:chOff x="4580561" y="2589004"/>
            <a:chExt cx="1064464" cy="25200"/>
          </a:xfrm>
        </p:grpSpPr>
        <p:sp>
          <p:nvSpPr>
            <p:cNvPr id="49" name="Google Shape;49;p7"/>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7"/>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1" name="Google Shape;51;p7"/>
          <p:cNvSpPr txBox="1">
            <a:spLocks noGrp="1"/>
          </p:cNvSpPr>
          <p:nvPr>
            <p:ph type="title"/>
          </p:nvPr>
        </p:nvSpPr>
        <p:spPr>
          <a:xfrm>
            <a:off x="972600" y="1758200"/>
            <a:ext cx="10251300" cy="713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3500"/>
              <a:buNone/>
              <a:defRPr sz="3500"/>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52" name="Google Shape;52;p7"/>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3"/>
        <p:cNvGrpSpPr/>
        <p:nvPr/>
      </p:nvGrpSpPr>
      <p:grpSpPr>
        <a:xfrm>
          <a:off x="0" y="0"/>
          <a:ext cx="0" cy="0"/>
          <a:chOff x="0" y="0"/>
          <a:chExt cx="0" cy="0"/>
        </a:xfrm>
      </p:grpSpPr>
      <p:sp>
        <p:nvSpPr>
          <p:cNvPr id="54" name="Google Shape;54;p8"/>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5" name="Google Shape;55;p8"/>
          <p:cNvGrpSpPr/>
          <p:nvPr/>
        </p:nvGrpSpPr>
        <p:grpSpPr>
          <a:xfrm>
            <a:off x="1107036" y="1588427"/>
            <a:ext cx="994316" cy="61102"/>
            <a:chOff x="4580561" y="2589004"/>
            <a:chExt cx="1064464" cy="25200"/>
          </a:xfrm>
        </p:grpSpPr>
        <p:sp>
          <p:nvSpPr>
            <p:cNvPr id="56" name="Google Shape;56;p8"/>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8"/>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8" name="Google Shape;58;p8"/>
          <p:cNvSpPr txBox="1">
            <a:spLocks noGrp="1"/>
          </p:cNvSpPr>
          <p:nvPr>
            <p:ph type="title"/>
          </p:nvPr>
        </p:nvSpPr>
        <p:spPr>
          <a:xfrm>
            <a:off x="973333" y="1758200"/>
            <a:ext cx="4401300" cy="18420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3500"/>
              <a:buNone/>
              <a:defRPr sz="3500"/>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59" name="Google Shape;59;p8"/>
          <p:cNvSpPr txBox="1">
            <a:spLocks noGrp="1"/>
          </p:cNvSpPr>
          <p:nvPr>
            <p:ph type="body" idx="1"/>
          </p:nvPr>
        </p:nvSpPr>
        <p:spPr>
          <a:xfrm>
            <a:off x="961633" y="3708967"/>
            <a:ext cx="4401300" cy="21300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60" name="Google Shape;60;p8"/>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1"/>
        <p:cNvGrpSpPr/>
        <p:nvPr/>
      </p:nvGrpSpPr>
      <p:grpSpPr>
        <a:xfrm>
          <a:off x="0" y="0"/>
          <a:ext cx="0" cy="0"/>
          <a:chOff x="0" y="0"/>
          <a:chExt cx="0" cy="0"/>
        </a:xfrm>
      </p:grpSpPr>
      <p:grpSp>
        <p:nvGrpSpPr>
          <p:cNvPr id="62" name="Google Shape;62;p9"/>
          <p:cNvGrpSpPr/>
          <p:nvPr/>
        </p:nvGrpSpPr>
        <p:grpSpPr>
          <a:xfrm>
            <a:off x="1107036" y="5558926"/>
            <a:ext cx="994316" cy="61102"/>
            <a:chOff x="4580561" y="2589004"/>
            <a:chExt cx="1064464" cy="25200"/>
          </a:xfrm>
        </p:grpSpPr>
        <p:sp>
          <p:nvSpPr>
            <p:cNvPr id="63" name="Google Shape;63;p9"/>
            <p:cNvSpPr/>
            <p:nvPr/>
          </p:nvSpPr>
          <p:spPr>
            <a:xfrm rot="-5400000">
              <a:off x="5366325" y="2335504"/>
              <a:ext cx="25200" cy="5322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9"/>
            <p:cNvSpPr/>
            <p:nvPr/>
          </p:nvSpPr>
          <p:spPr>
            <a:xfrm rot="-5400000">
              <a:off x="4836311" y="2333254"/>
              <a:ext cx="25200" cy="5367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5" name="Google Shape;65;p9"/>
          <p:cNvSpPr txBox="1">
            <a:spLocks noGrp="1"/>
          </p:cNvSpPr>
          <p:nvPr>
            <p:ph type="title"/>
          </p:nvPr>
        </p:nvSpPr>
        <p:spPr>
          <a:xfrm>
            <a:off x="972600" y="1152400"/>
            <a:ext cx="9361500" cy="3980100"/>
          </a:xfrm>
          <a:prstGeom prst="rect">
            <a:avLst/>
          </a:prstGeom>
          <a:noFill/>
          <a:ln>
            <a:noFill/>
          </a:ln>
        </p:spPr>
        <p:txBody>
          <a:bodyPr spcFirstLastPara="1" wrap="square" lIns="121900" tIns="121900" rIns="121900" bIns="121900"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66" name="Google Shape;66;p9"/>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7"/>
        <p:cNvGrpSpPr/>
        <p:nvPr/>
      </p:nvGrpSpPr>
      <p:grpSpPr>
        <a:xfrm>
          <a:off x="0" y="0"/>
          <a:ext cx="0" cy="0"/>
          <a:chOff x="0" y="0"/>
          <a:chExt cx="0" cy="0"/>
        </a:xfrm>
      </p:grpSpPr>
      <p:sp>
        <p:nvSpPr>
          <p:cNvPr id="68" name="Google Shape;68;p10"/>
          <p:cNvSpPr/>
          <p:nvPr/>
        </p:nvSpPr>
        <p:spPr>
          <a:xfrm>
            <a:off x="0" y="0"/>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9" name="Google Shape;69;p10"/>
          <p:cNvGrpSpPr/>
          <p:nvPr/>
        </p:nvGrpSpPr>
        <p:grpSpPr>
          <a:xfrm>
            <a:off x="1107036" y="1588427"/>
            <a:ext cx="994316" cy="61102"/>
            <a:chOff x="4580561" y="2589004"/>
            <a:chExt cx="1064464" cy="25200"/>
          </a:xfrm>
        </p:grpSpPr>
        <p:sp>
          <p:nvSpPr>
            <p:cNvPr id="70" name="Google Shape;70;p10"/>
            <p:cNvSpPr/>
            <p:nvPr/>
          </p:nvSpPr>
          <p:spPr>
            <a:xfrm rot="-5400000">
              <a:off x="5366325" y="2335504"/>
              <a:ext cx="25200" cy="532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10"/>
            <p:cNvSpPr/>
            <p:nvPr/>
          </p:nvSpPr>
          <p:spPr>
            <a:xfrm rot="-5400000">
              <a:off x="4836311" y="2333254"/>
              <a:ext cx="25200" cy="536700"/>
            </a:xfrm>
            <a:prstGeom prst="rect">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2" name="Google Shape;72;p10"/>
          <p:cNvSpPr txBox="1">
            <a:spLocks noGrp="1"/>
          </p:cNvSpPr>
          <p:nvPr>
            <p:ph type="title"/>
          </p:nvPr>
        </p:nvSpPr>
        <p:spPr>
          <a:xfrm>
            <a:off x="973333" y="1758200"/>
            <a:ext cx="4401300" cy="2249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3500"/>
              <a:buNone/>
              <a:defRPr sz="3500"/>
            </a:lvl1pPr>
            <a:lvl2pPr lvl="1" algn="l">
              <a:lnSpc>
                <a:spcPct val="100000"/>
              </a:lnSpc>
              <a:spcBef>
                <a:spcPts val="0"/>
              </a:spcBef>
              <a:spcAft>
                <a:spcPts val="0"/>
              </a:spcAft>
              <a:buSzPts val="3500"/>
              <a:buNone/>
              <a:defRPr sz="3500"/>
            </a:lvl2pPr>
            <a:lvl3pPr lvl="2" algn="l">
              <a:lnSpc>
                <a:spcPct val="100000"/>
              </a:lnSpc>
              <a:spcBef>
                <a:spcPts val="0"/>
              </a:spcBef>
              <a:spcAft>
                <a:spcPts val="0"/>
              </a:spcAft>
              <a:buSzPts val="3500"/>
              <a:buNone/>
              <a:defRPr sz="3500"/>
            </a:lvl3pPr>
            <a:lvl4pPr lvl="3" algn="l">
              <a:lnSpc>
                <a:spcPct val="100000"/>
              </a:lnSpc>
              <a:spcBef>
                <a:spcPts val="0"/>
              </a:spcBef>
              <a:spcAft>
                <a:spcPts val="0"/>
              </a:spcAft>
              <a:buSzPts val="3500"/>
              <a:buNone/>
              <a:defRPr sz="3500"/>
            </a:lvl4pPr>
            <a:lvl5pPr lvl="4" algn="l">
              <a:lnSpc>
                <a:spcPct val="100000"/>
              </a:lnSpc>
              <a:spcBef>
                <a:spcPts val="0"/>
              </a:spcBef>
              <a:spcAft>
                <a:spcPts val="0"/>
              </a:spcAft>
              <a:buSzPts val="3500"/>
              <a:buNone/>
              <a:defRPr sz="3500"/>
            </a:lvl5pPr>
            <a:lvl6pPr lvl="5" algn="l">
              <a:lnSpc>
                <a:spcPct val="100000"/>
              </a:lnSpc>
              <a:spcBef>
                <a:spcPts val="0"/>
              </a:spcBef>
              <a:spcAft>
                <a:spcPts val="0"/>
              </a:spcAft>
              <a:buSzPts val="3500"/>
              <a:buNone/>
              <a:defRPr sz="3500"/>
            </a:lvl6pPr>
            <a:lvl7pPr lvl="6" algn="l">
              <a:lnSpc>
                <a:spcPct val="100000"/>
              </a:lnSpc>
              <a:spcBef>
                <a:spcPts val="0"/>
              </a:spcBef>
              <a:spcAft>
                <a:spcPts val="0"/>
              </a:spcAft>
              <a:buSzPts val="3500"/>
              <a:buNone/>
              <a:defRPr sz="3500"/>
            </a:lvl7pPr>
            <a:lvl8pPr lvl="7" algn="l">
              <a:lnSpc>
                <a:spcPct val="100000"/>
              </a:lnSpc>
              <a:spcBef>
                <a:spcPts val="0"/>
              </a:spcBef>
              <a:spcAft>
                <a:spcPts val="0"/>
              </a:spcAft>
              <a:buSzPts val="3500"/>
              <a:buNone/>
              <a:defRPr sz="3500"/>
            </a:lvl8pPr>
            <a:lvl9pPr lvl="8" algn="l">
              <a:lnSpc>
                <a:spcPct val="100000"/>
              </a:lnSpc>
              <a:spcBef>
                <a:spcPts val="0"/>
              </a:spcBef>
              <a:spcAft>
                <a:spcPts val="0"/>
              </a:spcAft>
              <a:buSzPts val="3500"/>
              <a:buNone/>
              <a:defRPr sz="3500"/>
            </a:lvl9pPr>
          </a:lstStyle>
          <a:p>
            <a:endParaRPr/>
          </a:p>
        </p:txBody>
      </p:sp>
      <p:sp>
        <p:nvSpPr>
          <p:cNvPr id="73" name="Google Shape;73;p10"/>
          <p:cNvSpPr txBox="1">
            <a:spLocks noGrp="1"/>
          </p:cNvSpPr>
          <p:nvPr>
            <p:ph type="subTitle" idx="1"/>
          </p:nvPr>
        </p:nvSpPr>
        <p:spPr>
          <a:xfrm>
            <a:off x="966600" y="4215367"/>
            <a:ext cx="4401300" cy="10119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2100"/>
              <a:buNone/>
              <a:defRPr sz="2100"/>
            </a:lvl1pPr>
            <a:lvl2pPr lvl="1" algn="l">
              <a:lnSpc>
                <a:spcPct val="100000"/>
              </a:lnSpc>
              <a:spcBef>
                <a:spcPts val="0"/>
              </a:spcBef>
              <a:spcAft>
                <a:spcPts val="0"/>
              </a:spcAft>
              <a:buSzPts val="2100"/>
              <a:buNone/>
              <a:defRPr sz="2100"/>
            </a:lvl2pPr>
            <a:lvl3pPr lvl="2" algn="l">
              <a:lnSpc>
                <a:spcPct val="100000"/>
              </a:lnSpc>
              <a:spcBef>
                <a:spcPts val="0"/>
              </a:spcBef>
              <a:spcAft>
                <a:spcPts val="0"/>
              </a:spcAft>
              <a:buSzPts val="2100"/>
              <a:buNone/>
              <a:defRPr sz="2100"/>
            </a:lvl3pPr>
            <a:lvl4pPr lvl="3" algn="l">
              <a:lnSpc>
                <a:spcPct val="100000"/>
              </a:lnSpc>
              <a:spcBef>
                <a:spcPts val="0"/>
              </a:spcBef>
              <a:spcAft>
                <a:spcPts val="0"/>
              </a:spcAft>
              <a:buSzPts val="2100"/>
              <a:buNone/>
              <a:defRPr sz="2100"/>
            </a:lvl4pPr>
            <a:lvl5pPr lvl="4" algn="l">
              <a:lnSpc>
                <a:spcPct val="100000"/>
              </a:lnSpc>
              <a:spcBef>
                <a:spcPts val="0"/>
              </a:spcBef>
              <a:spcAft>
                <a:spcPts val="0"/>
              </a:spcAft>
              <a:buSzPts val="2100"/>
              <a:buNone/>
              <a:defRPr sz="2100"/>
            </a:lvl5pPr>
            <a:lvl6pPr lvl="5" algn="l">
              <a:lnSpc>
                <a:spcPct val="100000"/>
              </a:lnSpc>
              <a:spcBef>
                <a:spcPts val="0"/>
              </a:spcBef>
              <a:spcAft>
                <a:spcPts val="0"/>
              </a:spcAft>
              <a:buSzPts val="2100"/>
              <a:buNone/>
              <a:defRPr sz="2100"/>
            </a:lvl6pPr>
            <a:lvl7pPr lvl="6" algn="l">
              <a:lnSpc>
                <a:spcPct val="100000"/>
              </a:lnSpc>
              <a:spcBef>
                <a:spcPts val="0"/>
              </a:spcBef>
              <a:spcAft>
                <a:spcPts val="0"/>
              </a:spcAft>
              <a:buSzPts val="2100"/>
              <a:buNone/>
              <a:defRPr sz="2100"/>
            </a:lvl7pPr>
            <a:lvl8pPr lvl="7" algn="l">
              <a:lnSpc>
                <a:spcPct val="100000"/>
              </a:lnSpc>
              <a:spcBef>
                <a:spcPts val="0"/>
              </a:spcBef>
              <a:spcAft>
                <a:spcPts val="0"/>
              </a:spcAft>
              <a:buSzPts val="2100"/>
              <a:buNone/>
              <a:defRPr sz="2100"/>
            </a:lvl8pPr>
            <a:lvl9pPr lvl="8" algn="l">
              <a:lnSpc>
                <a:spcPct val="100000"/>
              </a:lnSpc>
              <a:spcBef>
                <a:spcPts val="0"/>
              </a:spcBef>
              <a:spcAft>
                <a:spcPts val="0"/>
              </a:spcAft>
              <a:buSzPts val="2100"/>
              <a:buNone/>
              <a:defRPr sz="2100"/>
            </a:lvl9pPr>
          </a:lstStyle>
          <a:p>
            <a:endParaRPr/>
          </a:p>
        </p:txBody>
      </p:sp>
      <p:sp>
        <p:nvSpPr>
          <p:cNvPr id="74" name="Google Shape;74;p10"/>
          <p:cNvSpPr txBox="1">
            <a:spLocks noGrp="1"/>
          </p:cNvSpPr>
          <p:nvPr>
            <p:ph type="body" idx="2"/>
          </p:nvPr>
        </p:nvSpPr>
        <p:spPr>
          <a:xfrm>
            <a:off x="6898967" y="1803500"/>
            <a:ext cx="4499100" cy="40341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75" name="Google Shape;75;p10"/>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6"/>
        <p:cNvGrpSpPr/>
        <p:nvPr/>
      </p:nvGrpSpPr>
      <p:grpSpPr>
        <a:xfrm>
          <a:off x="0" y="0"/>
          <a:ext cx="0" cy="0"/>
          <a:chOff x="0" y="0"/>
          <a:chExt cx="0" cy="0"/>
        </a:xfrm>
      </p:grpSpPr>
      <p:sp>
        <p:nvSpPr>
          <p:cNvPr id="77" name="Google Shape;77;p11"/>
          <p:cNvSpPr txBox="1">
            <a:spLocks noGrp="1"/>
          </p:cNvSpPr>
          <p:nvPr>
            <p:ph type="body" idx="1"/>
          </p:nvPr>
        </p:nvSpPr>
        <p:spPr>
          <a:xfrm>
            <a:off x="966600" y="5830068"/>
            <a:ext cx="10263300" cy="614100"/>
          </a:xfrm>
          <a:prstGeom prst="rect">
            <a:avLst/>
          </a:prstGeom>
          <a:noFill/>
          <a:ln>
            <a:noFill/>
          </a:ln>
        </p:spPr>
        <p:txBody>
          <a:bodyPr spcFirstLastPara="1" wrap="square" lIns="121900" tIns="121900" rIns="121900" bIns="121900" anchor="ctr" anchorCtr="0">
            <a:normAutofit/>
          </a:bodyPr>
          <a:lstStyle>
            <a:lvl1pPr marL="457200" lvl="0" indent="-228600" algn="l">
              <a:lnSpc>
                <a:spcPct val="100000"/>
              </a:lnSpc>
              <a:spcBef>
                <a:spcPts val="0"/>
              </a:spcBef>
              <a:spcAft>
                <a:spcPts val="0"/>
              </a:spcAft>
              <a:buSzPts val="1700"/>
              <a:buNone/>
              <a:defRPr/>
            </a:lvl1pPr>
          </a:lstStyle>
          <a:p>
            <a:endParaRPr/>
          </a:p>
        </p:txBody>
      </p:sp>
      <p:sp>
        <p:nvSpPr>
          <p:cNvPr id="78" name="Google Shape;78;p11"/>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9"/>
        <p:cNvGrpSpPr/>
        <p:nvPr/>
      </p:nvGrpSpPr>
      <p:grpSpPr>
        <a:xfrm>
          <a:off x="0" y="0"/>
          <a:ext cx="0" cy="0"/>
          <a:chOff x="0" y="0"/>
          <a:chExt cx="0" cy="0"/>
        </a:xfrm>
      </p:grpSpPr>
      <p:grpSp>
        <p:nvGrpSpPr>
          <p:cNvPr id="80" name="Google Shape;80;p12"/>
          <p:cNvGrpSpPr/>
          <p:nvPr/>
        </p:nvGrpSpPr>
        <p:grpSpPr>
          <a:xfrm>
            <a:off x="1107036" y="5558926"/>
            <a:ext cx="994316" cy="61102"/>
            <a:chOff x="4580561" y="2589004"/>
            <a:chExt cx="1064464" cy="25200"/>
          </a:xfrm>
        </p:grpSpPr>
        <p:sp>
          <p:nvSpPr>
            <p:cNvPr id="81" name="Google Shape;81;p12"/>
            <p:cNvSpPr/>
            <p:nvPr/>
          </p:nvSpPr>
          <p:spPr>
            <a:xfrm rot="-5400000">
              <a:off x="5366325" y="2335504"/>
              <a:ext cx="25200" cy="5322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2"/>
            <p:cNvSpPr/>
            <p:nvPr/>
          </p:nvSpPr>
          <p:spPr>
            <a:xfrm rot="-5400000">
              <a:off x="4836311" y="2333254"/>
              <a:ext cx="25200" cy="5367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3" name="Google Shape;83;p12"/>
          <p:cNvSpPr txBox="1">
            <a:spLocks noGrp="1"/>
          </p:cNvSpPr>
          <p:nvPr>
            <p:ph type="title" hasCustomPrompt="1"/>
          </p:nvPr>
        </p:nvSpPr>
        <p:spPr>
          <a:xfrm>
            <a:off x="972600" y="978600"/>
            <a:ext cx="10251300" cy="16596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Clr>
                <a:schemeClr val="lt1"/>
              </a:buClr>
              <a:buSzPts val="10700"/>
              <a:buNone/>
              <a:defRPr sz="10700">
                <a:solidFill>
                  <a:schemeClr val="lt1"/>
                </a:solidFill>
              </a:defRPr>
            </a:lvl1pPr>
            <a:lvl2pPr lvl="1" algn="l">
              <a:lnSpc>
                <a:spcPct val="100000"/>
              </a:lnSpc>
              <a:spcBef>
                <a:spcPts val="0"/>
              </a:spcBef>
              <a:spcAft>
                <a:spcPts val="0"/>
              </a:spcAft>
              <a:buClr>
                <a:schemeClr val="lt1"/>
              </a:buClr>
              <a:buSzPts val="10700"/>
              <a:buNone/>
              <a:defRPr sz="10700">
                <a:solidFill>
                  <a:schemeClr val="lt1"/>
                </a:solidFill>
              </a:defRPr>
            </a:lvl2pPr>
            <a:lvl3pPr lvl="2" algn="l">
              <a:lnSpc>
                <a:spcPct val="100000"/>
              </a:lnSpc>
              <a:spcBef>
                <a:spcPts val="0"/>
              </a:spcBef>
              <a:spcAft>
                <a:spcPts val="0"/>
              </a:spcAft>
              <a:buClr>
                <a:schemeClr val="lt1"/>
              </a:buClr>
              <a:buSzPts val="10700"/>
              <a:buNone/>
              <a:defRPr sz="10700">
                <a:solidFill>
                  <a:schemeClr val="lt1"/>
                </a:solidFill>
              </a:defRPr>
            </a:lvl3pPr>
            <a:lvl4pPr lvl="3" algn="l">
              <a:lnSpc>
                <a:spcPct val="100000"/>
              </a:lnSpc>
              <a:spcBef>
                <a:spcPts val="0"/>
              </a:spcBef>
              <a:spcAft>
                <a:spcPts val="0"/>
              </a:spcAft>
              <a:buClr>
                <a:schemeClr val="lt1"/>
              </a:buClr>
              <a:buSzPts val="10700"/>
              <a:buNone/>
              <a:defRPr sz="10700">
                <a:solidFill>
                  <a:schemeClr val="lt1"/>
                </a:solidFill>
              </a:defRPr>
            </a:lvl4pPr>
            <a:lvl5pPr lvl="4" algn="l">
              <a:lnSpc>
                <a:spcPct val="100000"/>
              </a:lnSpc>
              <a:spcBef>
                <a:spcPts val="0"/>
              </a:spcBef>
              <a:spcAft>
                <a:spcPts val="0"/>
              </a:spcAft>
              <a:buClr>
                <a:schemeClr val="lt1"/>
              </a:buClr>
              <a:buSzPts val="10700"/>
              <a:buNone/>
              <a:defRPr sz="10700">
                <a:solidFill>
                  <a:schemeClr val="lt1"/>
                </a:solidFill>
              </a:defRPr>
            </a:lvl5pPr>
            <a:lvl6pPr lvl="5" algn="l">
              <a:lnSpc>
                <a:spcPct val="100000"/>
              </a:lnSpc>
              <a:spcBef>
                <a:spcPts val="0"/>
              </a:spcBef>
              <a:spcAft>
                <a:spcPts val="0"/>
              </a:spcAft>
              <a:buClr>
                <a:schemeClr val="lt1"/>
              </a:buClr>
              <a:buSzPts val="10700"/>
              <a:buNone/>
              <a:defRPr sz="10700">
                <a:solidFill>
                  <a:schemeClr val="lt1"/>
                </a:solidFill>
              </a:defRPr>
            </a:lvl6pPr>
            <a:lvl7pPr lvl="6" algn="l">
              <a:lnSpc>
                <a:spcPct val="100000"/>
              </a:lnSpc>
              <a:spcBef>
                <a:spcPts val="0"/>
              </a:spcBef>
              <a:spcAft>
                <a:spcPts val="0"/>
              </a:spcAft>
              <a:buClr>
                <a:schemeClr val="lt1"/>
              </a:buClr>
              <a:buSzPts val="10700"/>
              <a:buNone/>
              <a:defRPr sz="10700">
                <a:solidFill>
                  <a:schemeClr val="lt1"/>
                </a:solidFill>
              </a:defRPr>
            </a:lvl7pPr>
            <a:lvl8pPr lvl="7" algn="l">
              <a:lnSpc>
                <a:spcPct val="100000"/>
              </a:lnSpc>
              <a:spcBef>
                <a:spcPts val="0"/>
              </a:spcBef>
              <a:spcAft>
                <a:spcPts val="0"/>
              </a:spcAft>
              <a:buClr>
                <a:schemeClr val="lt1"/>
              </a:buClr>
              <a:buSzPts val="10700"/>
              <a:buNone/>
              <a:defRPr sz="10700">
                <a:solidFill>
                  <a:schemeClr val="lt1"/>
                </a:solidFill>
              </a:defRPr>
            </a:lvl8pPr>
            <a:lvl9pPr lvl="8" algn="l">
              <a:lnSpc>
                <a:spcPct val="100000"/>
              </a:lnSpc>
              <a:spcBef>
                <a:spcPts val="0"/>
              </a:spcBef>
              <a:spcAft>
                <a:spcPts val="0"/>
              </a:spcAft>
              <a:buClr>
                <a:schemeClr val="lt1"/>
              </a:buClr>
              <a:buSzPts val="10700"/>
              <a:buNone/>
              <a:defRPr sz="10700">
                <a:solidFill>
                  <a:schemeClr val="lt1"/>
                </a:solidFill>
              </a:defRPr>
            </a:lvl9pPr>
          </a:lstStyle>
          <a:p>
            <a:r>
              <a:t>xx%</a:t>
            </a:r>
          </a:p>
        </p:txBody>
      </p:sp>
      <p:sp>
        <p:nvSpPr>
          <p:cNvPr id="84" name="Google Shape;84;p12"/>
          <p:cNvSpPr txBox="1">
            <a:spLocks noGrp="1"/>
          </p:cNvSpPr>
          <p:nvPr>
            <p:ph type="body" idx="1"/>
          </p:nvPr>
        </p:nvSpPr>
        <p:spPr>
          <a:xfrm>
            <a:off x="972600" y="3030517"/>
            <a:ext cx="10251300" cy="21072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Clr>
                <a:schemeClr val="lt1"/>
              </a:buClr>
              <a:buSzPts val="1700"/>
              <a:buChar char="●"/>
              <a:defRPr>
                <a:solidFill>
                  <a:schemeClr val="lt1"/>
                </a:solidFill>
              </a:defRPr>
            </a:lvl1pPr>
            <a:lvl2pPr marL="914400" lvl="1" indent="-323850" algn="l">
              <a:lnSpc>
                <a:spcPct val="115000"/>
              </a:lnSpc>
              <a:spcBef>
                <a:spcPts val="0"/>
              </a:spcBef>
              <a:spcAft>
                <a:spcPts val="0"/>
              </a:spcAft>
              <a:buClr>
                <a:schemeClr val="lt1"/>
              </a:buClr>
              <a:buSzPts val="1500"/>
              <a:buChar char="○"/>
              <a:defRPr>
                <a:solidFill>
                  <a:schemeClr val="lt1"/>
                </a:solidFill>
              </a:defRPr>
            </a:lvl2pPr>
            <a:lvl3pPr marL="1371600" lvl="2" indent="-323850" algn="l">
              <a:lnSpc>
                <a:spcPct val="115000"/>
              </a:lnSpc>
              <a:spcBef>
                <a:spcPts val="0"/>
              </a:spcBef>
              <a:spcAft>
                <a:spcPts val="0"/>
              </a:spcAft>
              <a:buClr>
                <a:schemeClr val="lt1"/>
              </a:buClr>
              <a:buSzPts val="1500"/>
              <a:buChar char="■"/>
              <a:defRPr>
                <a:solidFill>
                  <a:schemeClr val="lt1"/>
                </a:solidFill>
              </a:defRPr>
            </a:lvl3pPr>
            <a:lvl4pPr marL="1828800" lvl="3" indent="-323850" algn="l">
              <a:lnSpc>
                <a:spcPct val="115000"/>
              </a:lnSpc>
              <a:spcBef>
                <a:spcPts val="0"/>
              </a:spcBef>
              <a:spcAft>
                <a:spcPts val="0"/>
              </a:spcAft>
              <a:buClr>
                <a:schemeClr val="lt1"/>
              </a:buClr>
              <a:buSzPts val="1500"/>
              <a:buChar char="●"/>
              <a:defRPr>
                <a:solidFill>
                  <a:schemeClr val="lt1"/>
                </a:solidFill>
              </a:defRPr>
            </a:lvl4pPr>
            <a:lvl5pPr marL="2286000" lvl="4" indent="-323850" algn="l">
              <a:lnSpc>
                <a:spcPct val="115000"/>
              </a:lnSpc>
              <a:spcBef>
                <a:spcPts val="0"/>
              </a:spcBef>
              <a:spcAft>
                <a:spcPts val="0"/>
              </a:spcAft>
              <a:buClr>
                <a:schemeClr val="lt1"/>
              </a:buClr>
              <a:buSzPts val="1500"/>
              <a:buChar char="○"/>
              <a:defRPr>
                <a:solidFill>
                  <a:schemeClr val="lt1"/>
                </a:solidFill>
              </a:defRPr>
            </a:lvl5pPr>
            <a:lvl6pPr marL="2743200" lvl="5" indent="-323850" algn="l">
              <a:lnSpc>
                <a:spcPct val="115000"/>
              </a:lnSpc>
              <a:spcBef>
                <a:spcPts val="0"/>
              </a:spcBef>
              <a:spcAft>
                <a:spcPts val="0"/>
              </a:spcAft>
              <a:buClr>
                <a:schemeClr val="lt1"/>
              </a:buClr>
              <a:buSzPts val="1500"/>
              <a:buChar char="■"/>
              <a:defRPr>
                <a:solidFill>
                  <a:schemeClr val="lt1"/>
                </a:solidFill>
              </a:defRPr>
            </a:lvl6pPr>
            <a:lvl7pPr marL="3200400" lvl="6" indent="-323850" algn="l">
              <a:lnSpc>
                <a:spcPct val="115000"/>
              </a:lnSpc>
              <a:spcBef>
                <a:spcPts val="0"/>
              </a:spcBef>
              <a:spcAft>
                <a:spcPts val="0"/>
              </a:spcAft>
              <a:buClr>
                <a:schemeClr val="lt1"/>
              </a:buClr>
              <a:buSzPts val="1500"/>
              <a:buChar char="●"/>
              <a:defRPr>
                <a:solidFill>
                  <a:schemeClr val="lt1"/>
                </a:solidFill>
              </a:defRPr>
            </a:lvl7pPr>
            <a:lvl8pPr marL="3657600" lvl="7" indent="-323850" algn="l">
              <a:lnSpc>
                <a:spcPct val="115000"/>
              </a:lnSpc>
              <a:spcBef>
                <a:spcPts val="0"/>
              </a:spcBef>
              <a:spcAft>
                <a:spcPts val="0"/>
              </a:spcAft>
              <a:buClr>
                <a:schemeClr val="lt1"/>
              </a:buClr>
              <a:buSzPts val="1500"/>
              <a:buChar char="○"/>
              <a:defRPr>
                <a:solidFill>
                  <a:schemeClr val="lt1"/>
                </a:solidFill>
              </a:defRPr>
            </a:lvl8pPr>
            <a:lvl9pPr marL="4114800" lvl="8" indent="-323850" algn="l">
              <a:lnSpc>
                <a:spcPct val="115000"/>
              </a:lnSpc>
              <a:spcBef>
                <a:spcPts val="0"/>
              </a:spcBef>
              <a:spcAft>
                <a:spcPts val="0"/>
              </a:spcAft>
              <a:buClr>
                <a:schemeClr val="lt1"/>
              </a:buClr>
              <a:buSzPts val="1500"/>
              <a:buChar char="■"/>
              <a:defRPr>
                <a:solidFill>
                  <a:schemeClr val="lt1"/>
                </a:solidFill>
              </a:defRPr>
            </a:lvl9pPr>
          </a:lstStyle>
          <a:p>
            <a:endParaRPr/>
          </a:p>
        </p:txBody>
      </p:sp>
      <p:sp>
        <p:nvSpPr>
          <p:cNvPr id="85" name="Google Shape;85;p12"/>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6"/>
        <p:cNvGrpSpPr/>
        <p:nvPr/>
      </p:nvGrpSpPr>
      <p:grpSpPr>
        <a:xfrm>
          <a:off x="0" y="0"/>
          <a:ext cx="0" cy="0"/>
          <a:chOff x="0" y="0"/>
          <a:chExt cx="0" cy="0"/>
        </a:xfrm>
      </p:grpSpPr>
      <p:sp>
        <p:nvSpPr>
          <p:cNvPr id="87" name="Google Shape;87;p13"/>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B846836-3DFA-482E-9060-8D54F56622CB}" type="datetimeFigureOut">
              <a:rPr lang="en-US" smtClean="0"/>
              <a:t>3/29/2023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7776521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018087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8953912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9847514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3/29/2023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8107658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3/29/2023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3037780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846836-3DFA-482E-9060-8D54F56622CB}" type="datetimeFigureOut">
              <a:rPr lang="en-US" smtClean="0"/>
              <a:t>3/29/2023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961892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933033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2454390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2495360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5476032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4269228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883252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846836-3DFA-482E-9060-8D54F56622CB}" type="datetimeFigureOut">
              <a:rPr lang="en-US" smtClean="0"/>
              <a:t>3/29/2023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9158057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846836-3DFA-482E-9060-8D54F56622CB}" type="datetimeFigureOut">
              <a:rPr lang="en-US" smtClean="0"/>
              <a:t>3/29/2023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788501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0923364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58551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19" Type="http://schemas.openxmlformats.org/officeDocument/2006/relationships/image" Target="../media/image3.png"/><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16A356-0F39-4330-87CC-C300A1820A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7873668-A921-42B6-94BD-B3A3D81D05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DE4DA2-0022-4CE4-BCB4-927935B771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3/29/2023</a:t>
            </a:fld>
            <a:endParaRPr lang="en-US"/>
          </a:p>
        </p:txBody>
      </p:sp>
      <p:sp>
        <p:nvSpPr>
          <p:cNvPr id="5" name="Footer Placeholder 4">
            <a:extLst>
              <a:ext uri="{FF2B5EF4-FFF2-40B4-BE49-F238E27FC236}">
                <a16:creationId xmlns:a16="http://schemas.microsoft.com/office/drawing/2014/main" id="{18CA1238-17CA-4D3B-A147-AB8FEABDF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67DDAA-022E-4C87-92F7-24DBC1679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360536288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treamline">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marR="0" lvl="0"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1pPr>
            <a:lvl2pPr marR="0" lvl="1"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2pPr>
            <a:lvl3pPr marR="0" lvl="2"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3pPr>
            <a:lvl4pPr marR="0" lvl="3"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4pPr>
            <a:lvl5pPr marR="0" lvl="4"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5pPr>
            <a:lvl6pPr marR="0" lvl="5"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6pPr>
            <a:lvl7pPr marR="0" lvl="6"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7pPr>
            <a:lvl8pPr marR="0" lvl="7"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8pPr>
            <a:lvl9pPr marR="0" lvl="8" algn="l" rtl="0">
              <a:lnSpc>
                <a:spcPct val="100000"/>
              </a:lnSpc>
              <a:spcBef>
                <a:spcPts val="0"/>
              </a:spcBef>
              <a:spcAft>
                <a:spcPts val="0"/>
              </a:spcAft>
              <a:buClr>
                <a:schemeClr val="dk2"/>
              </a:buClr>
              <a:buSzPts val="3700"/>
              <a:buFont typeface="Raleway"/>
              <a:buNone/>
              <a:defRPr sz="3700" b="1" i="0" u="none" strike="noStrike" cap="none">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rmAutofit/>
          </a:bodyPr>
          <a:lstStyle>
            <a:lvl1pPr marL="457200" marR="0" lvl="0" indent="-336550" algn="l" rtl="0">
              <a:lnSpc>
                <a:spcPct val="115000"/>
              </a:lnSpc>
              <a:spcBef>
                <a:spcPts val="0"/>
              </a:spcBef>
              <a:spcAft>
                <a:spcPts val="0"/>
              </a:spcAft>
              <a:buClr>
                <a:schemeClr val="accent1"/>
              </a:buClr>
              <a:buSzPts val="1700"/>
              <a:buFont typeface="Lato"/>
              <a:buChar char="●"/>
              <a:defRPr sz="1700" b="0" i="0" u="none" strike="noStrike" cap="none">
                <a:solidFill>
                  <a:schemeClr val="accent1"/>
                </a:solidFill>
                <a:latin typeface="Lato"/>
                <a:ea typeface="Lato"/>
                <a:cs typeface="Lato"/>
                <a:sym typeface="Lato"/>
              </a:defRPr>
            </a:lvl1pPr>
            <a:lvl2pPr marL="914400" marR="0" lvl="1"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2pPr>
            <a:lvl3pPr marL="1371600" marR="0" lvl="2"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3pPr>
            <a:lvl4pPr marL="1828800" marR="0" lvl="3"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4pPr>
            <a:lvl5pPr marL="2286000" marR="0" lvl="4"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5pPr>
            <a:lvl6pPr marL="2743200" marR="0" lvl="5"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6pPr>
            <a:lvl7pPr marL="3200400" marR="0" lvl="6"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7pPr>
            <a:lvl8pPr marL="3657600" marR="0" lvl="7"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8pPr>
            <a:lvl9pPr marL="4114800" marR="0" lvl="8" indent="-323850" algn="l" rtl="0">
              <a:lnSpc>
                <a:spcPct val="115000"/>
              </a:lnSpc>
              <a:spcBef>
                <a:spcPts val="0"/>
              </a:spcBef>
              <a:spcAft>
                <a:spcPts val="0"/>
              </a:spcAft>
              <a:buClr>
                <a:schemeClr val="accent1"/>
              </a:buClr>
              <a:buSzPts val="1500"/>
              <a:buFont typeface="Lato"/>
              <a:buChar char="■"/>
              <a:defRPr sz="1500" b="0" i="0" u="none" strike="noStrike" cap="none">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11381736" y="6333134"/>
            <a:ext cx="731700" cy="524700"/>
          </a:xfrm>
          <a:prstGeom prst="rect">
            <a:avLst/>
          </a:prstGeom>
          <a:noFill/>
          <a:ln>
            <a:noFill/>
          </a:ln>
        </p:spPr>
        <p:txBody>
          <a:bodyPr spcFirstLastPara="1" wrap="square" lIns="121900" tIns="121900" rIns="121900" bIns="121900" anchor="ctr" anchorCtr="0">
            <a:norm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846836-3DFA-482E-9060-8D54F56622CB}" type="datetimeFigureOut">
              <a:rPr lang="en-US" smtClean="0"/>
              <a:t>3/29/2023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20178000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D5E86-3112-364B-D47A-69419AA366E2}"/>
              </a:ext>
            </a:extLst>
          </p:cNvPr>
          <p:cNvSpPr>
            <a:spLocks noGrp="1"/>
          </p:cNvSpPr>
          <p:nvPr>
            <p:ph type="title"/>
          </p:nvPr>
        </p:nvSpPr>
        <p:spPr/>
        <p:txBody>
          <a:bodyPr/>
          <a:lstStyle/>
          <a:p>
            <a:pPr algn="ctr"/>
            <a:r>
              <a:rPr lang="en-GB" b="1" u="sng" dirty="0">
                <a:cs typeface="Calibri Light"/>
              </a:rPr>
              <a:t>International Business Communications LCBB6001</a:t>
            </a:r>
          </a:p>
        </p:txBody>
      </p:sp>
      <p:sp>
        <p:nvSpPr>
          <p:cNvPr id="3" name="Content Placeholder 2">
            <a:extLst>
              <a:ext uri="{FF2B5EF4-FFF2-40B4-BE49-F238E27FC236}">
                <a16:creationId xmlns:a16="http://schemas.microsoft.com/office/drawing/2014/main" id="{8F06592F-6E65-F6F5-6728-E2831D6F120D}"/>
              </a:ext>
            </a:extLst>
          </p:cNvPr>
          <p:cNvSpPr>
            <a:spLocks noGrp="1"/>
          </p:cNvSpPr>
          <p:nvPr>
            <p:ph idx="1"/>
          </p:nvPr>
        </p:nvSpPr>
        <p:spPr/>
        <p:txBody>
          <a:bodyPr vert="horz" lIns="91440" tIns="45720" rIns="91440" bIns="45720" rtlCol="0" anchor="t">
            <a:normAutofit/>
          </a:bodyPr>
          <a:lstStyle/>
          <a:p>
            <a:pPr algn="ctr"/>
            <a:endParaRPr lang="en-GB" dirty="0">
              <a:cs typeface="Calibri"/>
            </a:endParaRPr>
          </a:p>
          <a:p>
            <a:pPr algn="ctr"/>
            <a:r>
              <a:rPr lang="en-GB" b="1" dirty="0">
                <a:cs typeface="Calibri"/>
              </a:rPr>
              <a:t>Lecturer Rexon </a:t>
            </a:r>
            <a:r>
              <a:rPr lang="en-GB" b="1" err="1">
                <a:cs typeface="Calibri"/>
              </a:rPr>
              <a:t>Nting</a:t>
            </a:r>
            <a:r>
              <a:rPr lang="en-GB" b="1" dirty="0">
                <a:cs typeface="Calibri"/>
              </a:rPr>
              <a:t> </a:t>
            </a:r>
            <a:endParaRPr lang="en-GB" b="1">
              <a:cs typeface="Calibri"/>
            </a:endParaRPr>
          </a:p>
          <a:p>
            <a:pPr algn="ctr"/>
            <a:endParaRPr lang="en-GB" b="1" dirty="0">
              <a:cs typeface="Calibri"/>
            </a:endParaRPr>
          </a:p>
          <a:p>
            <a:pPr algn="ctr"/>
            <a:r>
              <a:rPr lang="en-GB" dirty="0">
                <a:cs typeface="Calibri"/>
              </a:rPr>
              <a:t>Group presentation:</a:t>
            </a:r>
            <a:endParaRPr lang="en-US" dirty="0">
              <a:cs typeface="Calibri"/>
            </a:endParaRPr>
          </a:p>
          <a:p>
            <a:pPr algn="ctr"/>
            <a:r>
              <a:rPr lang="en-GB" dirty="0">
                <a:cs typeface="Calibri"/>
              </a:rPr>
              <a:t>Ivan Todorov </a:t>
            </a:r>
            <a:r>
              <a:rPr lang="en-GB" dirty="0" err="1">
                <a:cs typeface="Calibri"/>
              </a:rPr>
              <a:t>Todorov</a:t>
            </a:r>
            <a:r>
              <a:rPr lang="en-GB" dirty="0">
                <a:cs typeface="Calibri"/>
              </a:rPr>
              <a:t>, 2023561</a:t>
            </a:r>
          </a:p>
          <a:p>
            <a:pPr algn="ctr"/>
            <a:r>
              <a:rPr lang="en-GB" dirty="0">
                <a:cs typeface="Calibri"/>
              </a:rPr>
              <a:t>Mirela L Andrei, 1914800</a:t>
            </a:r>
          </a:p>
          <a:p>
            <a:pPr algn="ctr"/>
            <a:r>
              <a:rPr lang="en-GB" dirty="0">
                <a:cs typeface="Calibri"/>
              </a:rPr>
              <a:t>Corina Georgiana Cristea, 2007930</a:t>
            </a:r>
          </a:p>
        </p:txBody>
      </p:sp>
    </p:spTree>
    <p:extLst>
      <p:ext uri="{BB962C8B-B14F-4D97-AF65-F5344CB8AC3E}">
        <p14:creationId xmlns:p14="http://schemas.microsoft.com/office/powerpoint/2010/main" val="4217540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508501" y="1525319"/>
            <a:ext cx="9144000" cy="2387600"/>
          </a:xfrm>
        </p:spPr>
        <p:txBody>
          <a:bodyPr>
            <a:normAutofit fontScale="90000"/>
          </a:bodyPr>
          <a:lstStyle/>
          <a:p>
            <a:r>
              <a:rPr lang="en-US" sz="4400" b="1" dirty="0">
                <a:latin typeface="Arial" panose="020B0604020202020204" pitchFamily="34" charset="0"/>
                <a:cs typeface="Arial" panose="020B0604020202020204" pitchFamily="34" charset="0"/>
              </a:rPr>
              <a:t>Presentation on </a:t>
            </a:r>
            <a:br>
              <a:rPr lang="en-US" sz="4400" b="1" dirty="0">
                <a:latin typeface="Arial" panose="020B0604020202020204" pitchFamily="34" charset="0"/>
                <a:cs typeface="Arial" panose="020B0604020202020204" pitchFamily="34" charset="0"/>
              </a:rPr>
            </a:br>
            <a:r>
              <a:rPr lang="en-US" sz="4400" b="1" dirty="0">
                <a:latin typeface="Arial" panose="020B0604020202020204" pitchFamily="34" charset="0"/>
                <a:cs typeface="Arial" panose="020B0604020202020204" pitchFamily="34" charset="0"/>
              </a:rPr>
              <a:t>Understanding Critical Intercultural Communication Theories</a:t>
            </a:r>
          </a:p>
        </p:txBody>
      </p:sp>
      <p:sp>
        <p:nvSpPr>
          <p:cNvPr id="3" name="TextBox 2">
            <a:extLst>
              <a:ext uri="{FF2B5EF4-FFF2-40B4-BE49-F238E27FC236}">
                <a16:creationId xmlns:a16="http://schemas.microsoft.com/office/drawing/2014/main" id="{82D99C17-6BE4-ABD4-012C-13C6E3C8AAFB}"/>
              </a:ext>
            </a:extLst>
          </p:cNvPr>
          <p:cNvSpPr txBox="1"/>
          <p:nvPr/>
        </p:nvSpPr>
        <p:spPr>
          <a:xfrm>
            <a:off x="1113692" y="5332681"/>
            <a:ext cx="3637599" cy="646331"/>
          </a:xfrm>
          <a:prstGeom prst="rect">
            <a:avLst/>
          </a:prstGeom>
          <a:noFill/>
        </p:spPr>
        <p:txBody>
          <a:bodyPr wrap="none" rtlCol="0">
            <a:spAutoFit/>
          </a:bodyPr>
          <a:lstStyle/>
          <a:p>
            <a:r>
              <a:rPr lang="en-US" dirty="0"/>
              <a:t>Student name: Ivan Todorov Todorov</a:t>
            </a:r>
          </a:p>
          <a:p>
            <a:r>
              <a:rPr lang="en-US" dirty="0"/>
              <a:t>Student ID: 2023561</a:t>
            </a:r>
          </a:p>
        </p:txBody>
      </p:sp>
    </p:spTree>
    <p:extLst>
      <p:ext uri="{BB962C8B-B14F-4D97-AF65-F5344CB8AC3E}">
        <p14:creationId xmlns:p14="http://schemas.microsoft.com/office/powerpoint/2010/main" val="357487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Main Agenda of the presentation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normAutofit/>
          </a:bodyPr>
          <a:lstStyle/>
          <a:p>
            <a:r>
              <a:rPr lang="en-US" sz="2200" dirty="0">
                <a:latin typeface="Arial" panose="020B0604020202020204" pitchFamily="34" charset="0"/>
                <a:cs typeface="Arial" panose="020B0604020202020204" pitchFamily="34" charset="0"/>
              </a:rPr>
              <a:t>Business culture and business communication</a:t>
            </a:r>
          </a:p>
          <a:p>
            <a:r>
              <a:rPr lang="en-US" sz="2200" dirty="0">
                <a:latin typeface="Arial" panose="020B0604020202020204" pitchFamily="34" charset="0"/>
                <a:cs typeface="Arial" panose="020B0604020202020204" pitchFamily="34" charset="0"/>
              </a:rPr>
              <a:t>Intercultural communication theories</a:t>
            </a:r>
          </a:p>
          <a:p>
            <a:r>
              <a:rPr lang="en-US" sz="2200" dirty="0">
                <a:latin typeface="Arial" panose="020B0604020202020204" pitchFamily="34" charset="0"/>
                <a:cs typeface="Arial" panose="020B0604020202020204" pitchFamily="34" charset="0"/>
              </a:rPr>
              <a:t>Introduction of UK business culture</a:t>
            </a:r>
          </a:p>
          <a:p>
            <a:r>
              <a:rPr lang="en-US" sz="2200" dirty="0">
                <a:latin typeface="Arial" panose="020B0604020202020204" pitchFamily="34" charset="0"/>
                <a:cs typeface="Arial" panose="020B0604020202020204" pitchFamily="34" charset="0"/>
              </a:rPr>
              <a:t>Introduction of Chinese business culture</a:t>
            </a:r>
          </a:p>
          <a:p>
            <a:r>
              <a:rPr lang="en-US" sz="2200" dirty="0">
                <a:latin typeface="Arial" panose="020B0604020202020204" pitchFamily="34" charset="0"/>
                <a:cs typeface="Arial" panose="020B0604020202020204" pitchFamily="34" charset="0"/>
              </a:rPr>
              <a:t>Joint venture</a:t>
            </a:r>
          </a:p>
          <a:p>
            <a:r>
              <a:rPr lang="en-US" sz="2200" dirty="0">
                <a:latin typeface="Arial" panose="020B0604020202020204" pitchFamily="34" charset="0"/>
                <a:cs typeface="Arial" panose="020B0604020202020204" pitchFamily="34" charset="0"/>
              </a:rPr>
              <a:t>Cultural sensitivity between China and UK</a:t>
            </a:r>
          </a:p>
          <a:p>
            <a:r>
              <a:rPr lang="en-US" sz="2200" dirty="0">
                <a:latin typeface="Arial" panose="020B0604020202020204" pitchFamily="34" charset="0"/>
                <a:cs typeface="Arial" panose="020B0604020202020204" pitchFamily="34" charset="0"/>
              </a:rPr>
              <a:t>Hofstede cultural dimensions</a:t>
            </a:r>
          </a:p>
          <a:p>
            <a:r>
              <a:rPr lang="en-US" sz="2200" dirty="0">
                <a:latin typeface="Arial" panose="020B0604020202020204" pitchFamily="34" charset="0"/>
                <a:cs typeface="Arial" panose="020B0604020202020204" pitchFamily="34" charset="0"/>
              </a:rPr>
              <a:t>Recommendations</a:t>
            </a:r>
          </a:p>
          <a:p>
            <a:r>
              <a:rPr lang="en-US" sz="2200" dirty="0">
                <a:latin typeface="Arial" panose="020B0604020202020204" pitchFamily="34" charset="0"/>
                <a:cs typeface="Arial" panose="020B0604020202020204" pitchFamily="34" charset="0"/>
              </a:rPr>
              <a:t>Conclusion</a:t>
            </a:r>
          </a:p>
          <a:p>
            <a:r>
              <a:rPr lang="en-US" sz="2200" dirty="0">
                <a:latin typeface="Arial" panose="020B0604020202020204" pitchFamily="34" charset="0"/>
                <a:cs typeface="Arial" panose="020B0604020202020204" pitchFamily="34" charset="0"/>
              </a:rPr>
              <a:t>References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108886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838200" y="365125"/>
            <a:ext cx="10515600" cy="1117311"/>
          </a:xfrm>
        </p:spPr>
        <p:txBody>
          <a:bodyPr>
            <a:normAutofit/>
          </a:bodyPr>
          <a:lstStyle/>
          <a:p>
            <a:pPr algn="ctr"/>
            <a:r>
              <a:rPr lang="en-GB" sz="3800" b="1" dirty="0">
                <a:latin typeface="Arial" panose="020B0604020202020204" pitchFamily="34" charset="0"/>
                <a:cs typeface="Arial" panose="020B0604020202020204" pitchFamily="34" charset="0"/>
              </a:rPr>
              <a:t>Introduction of the Chinese Business culture </a:t>
            </a:r>
            <a:endParaRPr lang="en-US" sz="3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10515600" cy="3730048"/>
          </a:xfrm>
        </p:spPr>
        <p:txBody>
          <a:bodyPr/>
          <a:lstStyle/>
          <a:p>
            <a:r>
              <a:rPr lang="en-GB" dirty="0">
                <a:latin typeface="Arial" panose="020B0604020202020204" pitchFamily="34" charset="0"/>
                <a:cs typeface="Arial" panose="020B0604020202020204" pitchFamily="34" charset="0"/>
              </a:rPr>
              <a:t>Long term perspective</a:t>
            </a:r>
          </a:p>
          <a:p>
            <a:r>
              <a:rPr lang="en-GB" dirty="0">
                <a:latin typeface="Arial" panose="020B0604020202020204" pitchFamily="34" charset="0"/>
                <a:cs typeface="Arial" panose="020B0604020202020204" pitchFamily="34" charset="0"/>
              </a:rPr>
              <a:t>Hierarchical structure</a:t>
            </a:r>
          </a:p>
          <a:p>
            <a:r>
              <a:rPr lang="en-GB" dirty="0">
                <a:latin typeface="Arial" panose="020B0604020202020204" pitchFamily="34" charset="0"/>
                <a:cs typeface="Arial" panose="020B0604020202020204" pitchFamily="34" charset="0"/>
              </a:rPr>
              <a:t>Gift giving (</a:t>
            </a:r>
            <a:r>
              <a:rPr lang="en-US" dirty="0" err="1">
                <a:latin typeface="Arial" panose="020B0604020202020204" pitchFamily="34" charset="0"/>
                <a:cs typeface="Arial" panose="020B0604020202020204" pitchFamily="34" charset="0"/>
              </a:rPr>
              <a:t>Cardon</a:t>
            </a:r>
            <a:r>
              <a:rPr lang="en-US" dirty="0">
                <a:latin typeface="Arial" panose="020B0604020202020204" pitchFamily="34" charset="0"/>
                <a:cs typeface="Arial" panose="020B0604020202020204" pitchFamily="34" charset="0"/>
              </a:rPr>
              <a:t>, 2009</a:t>
            </a:r>
            <a:r>
              <a:rPr lang="en-US" dirty="0"/>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Business parties reputation</a:t>
            </a:r>
          </a:p>
          <a:p>
            <a:r>
              <a:rPr lang="en-GB" dirty="0">
                <a:latin typeface="Arial" panose="020B0604020202020204" pitchFamily="34" charset="0"/>
                <a:cs typeface="Arial" panose="020B0604020202020204" pitchFamily="34" charset="0"/>
              </a:rPr>
              <a:t>Business dignity and honour</a:t>
            </a:r>
          </a:p>
          <a:p>
            <a:r>
              <a:rPr lang="en-GB" dirty="0">
                <a:latin typeface="Arial" panose="020B0604020202020204" pitchFamily="34" charset="0"/>
                <a:cs typeface="Arial" panose="020B0604020202020204" pitchFamily="34" charset="0"/>
              </a:rPr>
              <a:t>Indirect business communication</a:t>
            </a:r>
          </a:p>
        </p:txBody>
      </p:sp>
      <p:pic>
        <p:nvPicPr>
          <p:cNvPr id="4" name="Picture 3"/>
          <p:cNvPicPr>
            <a:picLocks noChangeAspect="1"/>
          </p:cNvPicPr>
          <p:nvPr/>
        </p:nvPicPr>
        <p:blipFill rotWithShape="1">
          <a:blip r:embed="rId3" cstate="hqprint">
            <a:extLst>
              <a:ext uri="{28A0092B-C50C-407E-A947-70E740481C1C}">
                <a14:useLocalDpi xmlns:a14="http://schemas.microsoft.com/office/drawing/2010/main" val="0"/>
              </a:ext>
            </a:extLst>
          </a:blip>
          <a:srcRect/>
          <a:stretch/>
        </p:blipFill>
        <p:spPr>
          <a:xfrm>
            <a:off x="6539345" y="1551708"/>
            <a:ext cx="5541820" cy="4433455"/>
          </a:xfrm>
          <a:prstGeom prst="rect">
            <a:avLst/>
          </a:prstGeom>
        </p:spPr>
      </p:pic>
    </p:spTree>
    <p:extLst>
      <p:ext uri="{BB962C8B-B14F-4D97-AF65-F5344CB8AC3E}">
        <p14:creationId xmlns:p14="http://schemas.microsoft.com/office/powerpoint/2010/main" val="3834150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r>
              <a:rPr lang="en-GB" sz="3800" b="1" dirty="0">
                <a:latin typeface="Arial" panose="020B0604020202020204" pitchFamily="34" charset="0"/>
                <a:cs typeface="Arial" panose="020B0604020202020204" pitchFamily="34" charset="0"/>
              </a:rPr>
              <a:t>Introduction of the UK Business Culture </a:t>
            </a:r>
            <a:endParaRPr lang="en-US" sz="3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Strong emphasise on professionalism</a:t>
            </a:r>
          </a:p>
          <a:p>
            <a:r>
              <a:rPr lang="en-US" dirty="0">
                <a:latin typeface="Arial" panose="020B0604020202020204" pitchFamily="34" charset="0"/>
                <a:cs typeface="Arial" panose="020B0604020202020204" pitchFamily="34" charset="0"/>
              </a:rPr>
              <a:t>Punctuality with time management</a:t>
            </a:r>
          </a:p>
          <a:p>
            <a:r>
              <a:rPr lang="en-US" dirty="0">
                <a:latin typeface="Arial" panose="020B0604020202020204" pitchFamily="34" charset="0"/>
                <a:cs typeface="Arial" panose="020B0604020202020204" pitchFamily="34" charset="0"/>
              </a:rPr>
              <a:t>Direct business communication</a:t>
            </a:r>
          </a:p>
          <a:p>
            <a:r>
              <a:rPr lang="en-US" dirty="0">
                <a:latin typeface="Arial" panose="020B0604020202020204" pitchFamily="34" charset="0"/>
                <a:cs typeface="Arial" panose="020B0604020202020204" pitchFamily="34" charset="0"/>
              </a:rPr>
              <a:t>Polite and courteous interaction</a:t>
            </a:r>
          </a:p>
          <a:p>
            <a:r>
              <a:rPr lang="en-US" dirty="0">
                <a:latin typeface="Arial" panose="020B0604020202020204" pitchFamily="34" charset="0"/>
                <a:cs typeface="Arial" panose="020B0604020202020204" pitchFamily="34" charset="0"/>
              </a:rPr>
              <a:t>Respect for hierarchy </a:t>
            </a:r>
          </a:p>
          <a:p>
            <a:r>
              <a:rPr lang="en-US" dirty="0">
                <a:latin typeface="Arial" panose="020B0604020202020204" pitchFamily="34" charset="0"/>
                <a:cs typeface="Arial" panose="020B0604020202020204" pitchFamily="34" charset="0"/>
              </a:rPr>
              <a:t>Building networking</a:t>
            </a:r>
          </a:p>
          <a:p>
            <a:r>
              <a:rPr lang="en-US" dirty="0">
                <a:latin typeface="Arial" panose="020B0604020202020204" pitchFamily="34" charset="0"/>
                <a:cs typeface="Arial" panose="020B0604020202020204" pitchFamily="34" charset="0"/>
              </a:rPr>
              <a:t>Work life balance</a:t>
            </a:r>
          </a:p>
          <a:p>
            <a:endParaRPr lang="en-US" dirty="0"/>
          </a:p>
        </p:txBody>
      </p:sp>
      <p:pic>
        <p:nvPicPr>
          <p:cNvPr id="4" name="Picture 3"/>
          <p:cNvPicPr>
            <a:picLocks noChangeAspect="1"/>
          </p:cNvPicPr>
          <p:nvPr/>
        </p:nvPicPr>
        <p:blipFill rotWithShape="1">
          <a:blip r:embed="rId3" cstate="hqprint">
            <a:extLst>
              <a:ext uri="{28A0092B-C50C-407E-A947-70E740481C1C}">
                <a14:useLocalDpi xmlns:a14="http://schemas.microsoft.com/office/drawing/2010/main" val="0"/>
              </a:ext>
            </a:extLst>
          </a:blip>
          <a:srcRect/>
          <a:stretch/>
        </p:blipFill>
        <p:spPr>
          <a:xfrm>
            <a:off x="6545946" y="2938175"/>
            <a:ext cx="5452091" cy="3504189"/>
          </a:xfrm>
          <a:prstGeom prst="rect">
            <a:avLst/>
          </a:prstGeom>
        </p:spPr>
      </p:pic>
    </p:spTree>
    <p:extLst>
      <p:ext uri="{BB962C8B-B14F-4D97-AF65-F5344CB8AC3E}">
        <p14:creationId xmlns:p14="http://schemas.microsoft.com/office/powerpoint/2010/main" val="388127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800" b="1" dirty="0">
                <a:latin typeface="Arial" panose="020B0604020202020204" pitchFamily="34" charset="0"/>
                <a:cs typeface="Arial" panose="020B0604020202020204" pitchFamily="34" charset="0"/>
              </a:rPr>
              <a:t>Difference between UK and Chinese Business Culture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19524"/>
              </p:ext>
            </p:extLst>
          </p:nvPr>
        </p:nvGraphicFramePr>
        <p:xfrm>
          <a:off x="2064329" y="2075007"/>
          <a:ext cx="8534397" cy="3716194"/>
        </p:xfrm>
        <a:graphic>
          <a:graphicData uri="http://schemas.openxmlformats.org/drawingml/2006/table">
            <a:tbl>
              <a:tblPr firstRow="1" bandRow="1">
                <a:tableStyleId>{5C22544A-7EE6-4342-B048-85BDC9FD1C3A}</a:tableStyleId>
              </a:tblPr>
              <a:tblGrid>
                <a:gridCol w="2844799">
                  <a:extLst>
                    <a:ext uri="{9D8B030D-6E8A-4147-A177-3AD203B41FA5}">
                      <a16:colId xmlns:a16="http://schemas.microsoft.com/office/drawing/2014/main" val="66154119"/>
                    </a:ext>
                  </a:extLst>
                </a:gridCol>
                <a:gridCol w="2844799">
                  <a:extLst>
                    <a:ext uri="{9D8B030D-6E8A-4147-A177-3AD203B41FA5}">
                      <a16:colId xmlns:a16="http://schemas.microsoft.com/office/drawing/2014/main" val="4027273653"/>
                    </a:ext>
                  </a:extLst>
                </a:gridCol>
                <a:gridCol w="2844799">
                  <a:extLst>
                    <a:ext uri="{9D8B030D-6E8A-4147-A177-3AD203B41FA5}">
                      <a16:colId xmlns:a16="http://schemas.microsoft.com/office/drawing/2014/main" val="78128704"/>
                    </a:ext>
                  </a:extLst>
                </a:gridCol>
              </a:tblGrid>
              <a:tr h="439607">
                <a:tc>
                  <a:txBody>
                    <a:bodyPr/>
                    <a:lstStyle/>
                    <a:p>
                      <a:pPr algn="ctr"/>
                      <a:r>
                        <a:rPr lang="en-US" dirty="0"/>
                        <a:t>Difference area</a:t>
                      </a:r>
                    </a:p>
                  </a:txBody>
                  <a:tcPr/>
                </a:tc>
                <a:tc>
                  <a:txBody>
                    <a:bodyPr/>
                    <a:lstStyle/>
                    <a:p>
                      <a:pPr algn="ctr"/>
                      <a:r>
                        <a:rPr lang="en-US" dirty="0"/>
                        <a:t>UK</a:t>
                      </a:r>
                    </a:p>
                  </a:txBody>
                  <a:tcPr/>
                </a:tc>
                <a:tc>
                  <a:txBody>
                    <a:bodyPr/>
                    <a:lstStyle/>
                    <a:p>
                      <a:pPr algn="ctr"/>
                      <a:r>
                        <a:rPr lang="en-US" dirty="0"/>
                        <a:t>China</a:t>
                      </a:r>
                    </a:p>
                  </a:txBody>
                  <a:tcPr/>
                </a:tc>
                <a:extLst>
                  <a:ext uri="{0D108BD9-81ED-4DB2-BD59-A6C34878D82A}">
                    <a16:rowId xmlns:a16="http://schemas.microsoft.com/office/drawing/2014/main" val="3215921153"/>
                  </a:ext>
                </a:extLst>
              </a:tr>
              <a:tr h="439607">
                <a:tc>
                  <a:txBody>
                    <a:bodyPr/>
                    <a:lstStyle/>
                    <a:p>
                      <a:pPr algn="ctr"/>
                      <a:r>
                        <a:rPr lang="en-US" dirty="0"/>
                        <a:t>Communication style</a:t>
                      </a:r>
                    </a:p>
                  </a:txBody>
                  <a:tcPr/>
                </a:tc>
                <a:tc>
                  <a:txBody>
                    <a:bodyPr/>
                    <a:lstStyle/>
                    <a:p>
                      <a:pPr algn="ctr"/>
                      <a:r>
                        <a:rPr lang="en-US" dirty="0"/>
                        <a:t>Direct and explicit</a:t>
                      </a:r>
                    </a:p>
                  </a:txBody>
                  <a:tcPr/>
                </a:tc>
                <a:tc>
                  <a:txBody>
                    <a:bodyPr/>
                    <a:lstStyle/>
                    <a:p>
                      <a:pPr algn="ctr"/>
                      <a:r>
                        <a:rPr lang="en-US" dirty="0"/>
                        <a:t>Indirect and implicit</a:t>
                      </a:r>
                    </a:p>
                  </a:txBody>
                  <a:tcPr/>
                </a:tc>
                <a:extLst>
                  <a:ext uri="{0D108BD9-81ED-4DB2-BD59-A6C34878D82A}">
                    <a16:rowId xmlns:a16="http://schemas.microsoft.com/office/drawing/2014/main" val="595188652"/>
                  </a:ext>
                </a:extLst>
              </a:tr>
              <a:tr h="699234">
                <a:tc>
                  <a:txBody>
                    <a:bodyPr/>
                    <a:lstStyle/>
                    <a:p>
                      <a:pPr algn="ctr"/>
                      <a:r>
                        <a:rPr lang="en-US" dirty="0"/>
                        <a:t>Hierarchy</a:t>
                      </a:r>
                    </a:p>
                  </a:txBody>
                  <a:tcPr/>
                </a:tc>
                <a:tc>
                  <a:txBody>
                    <a:bodyPr/>
                    <a:lstStyle/>
                    <a:p>
                      <a:pPr algn="ctr"/>
                      <a:r>
                        <a:rPr lang="en-US" dirty="0"/>
                        <a:t>Collaboration and team based decision</a:t>
                      </a:r>
                    </a:p>
                  </a:txBody>
                  <a:tcPr/>
                </a:tc>
                <a:tc>
                  <a:txBody>
                    <a:bodyPr/>
                    <a:lstStyle/>
                    <a:p>
                      <a:pPr algn="ctr"/>
                      <a:r>
                        <a:rPr lang="en-US" dirty="0"/>
                        <a:t>Authority and seniority is important</a:t>
                      </a:r>
                    </a:p>
                  </a:txBody>
                  <a:tcPr/>
                </a:tc>
                <a:extLst>
                  <a:ext uri="{0D108BD9-81ED-4DB2-BD59-A6C34878D82A}">
                    <a16:rowId xmlns:a16="http://schemas.microsoft.com/office/drawing/2014/main" val="1919524083"/>
                  </a:ext>
                </a:extLst>
              </a:tr>
              <a:tr h="998905">
                <a:tc>
                  <a:txBody>
                    <a:bodyPr/>
                    <a:lstStyle/>
                    <a:p>
                      <a:pPr algn="ctr"/>
                      <a:r>
                        <a:rPr lang="en-US" dirty="0"/>
                        <a:t>Relationship building</a:t>
                      </a:r>
                    </a:p>
                  </a:txBody>
                  <a:tcPr/>
                </a:tc>
                <a:tc>
                  <a:txBody>
                    <a:bodyPr/>
                    <a:lstStyle/>
                    <a:p>
                      <a:pPr algn="ctr"/>
                      <a:r>
                        <a:rPr lang="en-US" dirty="0"/>
                        <a:t>Focused on professional networking</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a:t>Key factor</a:t>
                      </a:r>
                      <a:r>
                        <a:rPr lang="en-US" baseline="0" dirty="0"/>
                        <a:t> of business success</a:t>
                      </a:r>
                      <a:endParaRPr lang="en-US" dirty="0"/>
                    </a:p>
                    <a:p>
                      <a:pPr algn="ctr"/>
                      <a:endParaRPr lang="en-US" dirty="0"/>
                    </a:p>
                  </a:txBody>
                  <a:tcPr/>
                </a:tc>
                <a:extLst>
                  <a:ext uri="{0D108BD9-81ED-4DB2-BD59-A6C34878D82A}">
                    <a16:rowId xmlns:a16="http://schemas.microsoft.com/office/drawing/2014/main" val="3198289301"/>
                  </a:ext>
                </a:extLst>
              </a:tr>
              <a:tr h="699234">
                <a:tc>
                  <a:txBody>
                    <a:bodyPr/>
                    <a:lstStyle/>
                    <a:p>
                      <a:pPr algn="ctr"/>
                      <a:r>
                        <a:rPr lang="en-US" dirty="0"/>
                        <a:t>Negotiation style</a:t>
                      </a:r>
                    </a:p>
                  </a:txBody>
                  <a:tcPr/>
                </a:tc>
                <a:tc>
                  <a:txBody>
                    <a:bodyPr/>
                    <a:lstStyle/>
                    <a:p>
                      <a:pPr algn="ctr"/>
                      <a:r>
                        <a:rPr lang="en-US" sz="1800" b="0" i="0" kern="1200" dirty="0">
                          <a:solidFill>
                            <a:schemeClr val="dk1"/>
                          </a:solidFill>
                          <a:effectLst/>
                          <a:latin typeface="+mn-lt"/>
                          <a:ea typeface="+mn-ea"/>
                          <a:cs typeface="+mn-cs"/>
                        </a:rPr>
                        <a:t>focus on objective criteria, logic, and competition</a:t>
                      </a:r>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dirty="0"/>
                        <a:t>Face saving and win-win outcome</a:t>
                      </a:r>
                    </a:p>
                  </a:txBody>
                  <a:tcPr/>
                </a:tc>
                <a:extLst>
                  <a:ext uri="{0D108BD9-81ED-4DB2-BD59-A6C34878D82A}">
                    <a16:rowId xmlns:a16="http://schemas.microsoft.com/office/drawing/2014/main" val="4260172992"/>
                  </a:ext>
                </a:extLst>
              </a:tr>
              <a:tr h="439607">
                <a:tc>
                  <a:txBody>
                    <a:bodyPr/>
                    <a:lstStyle/>
                    <a:p>
                      <a:pPr algn="ctr"/>
                      <a:r>
                        <a:rPr lang="en-US" dirty="0"/>
                        <a:t>Time management</a:t>
                      </a:r>
                    </a:p>
                  </a:txBody>
                  <a:tcPr/>
                </a:tc>
                <a:tc>
                  <a:txBody>
                    <a:bodyPr/>
                    <a:lstStyle/>
                    <a:p>
                      <a:pPr algn="ctr"/>
                      <a:r>
                        <a:rPr lang="en-US" dirty="0"/>
                        <a:t>Enforced punctuality strictly</a:t>
                      </a:r>
                      <a:r>
                        <a:rPr lang="en-US" baseline="0" dirty="0"/>
                        <a:t> </a:t>
                      </a:r>
                      <a:endParaRPr lang="en-US" dirty="0"/>
                    </a:p>
                  </a:txBody>
                  <a:tcPr/>
                </a:tc>
                <a:tc>
                  <a:txBody>
                    <a:bodyPr/>
                    <a:lstStyle/>
                    <a:p>
                      <a:pPr algn="ctr"/>
                      <a:r>
                        <a:rPr lang="en-US" dirty="0"/>
                        <a:t>Considered flexible</a:t>
                      </a:r>
                    </a:p>
                  </a:txBody>
                  <a:tcPr/>
                </a:tc>
                <a:extLst>
                  <a:ext uri="{0D108BD9-81ED-4DB2-BD59-A6C34878D82A}">
                    <a16:rowId xmlns:a16="http://schemas.microsoft.com/office/drawing/2014/main" val="3988626420"/>
                  </a:ext>
                </a:extLst>
              </a:tr>
            </a:tbl>
          </a:graphicData>
        </a:graphic>
      </p:graphicFrame>
    </p:spTree>
    <p:extLst>
      <p:ext uri="{BB962C8B-B14F-4D97-AF65-F5344CB8AC3E}">
        <p14:creationId xmlns:p14="http://schemas.microsoft.com/office/powerpoint/2010/main" val="599969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ctr"/>
            <a:r>
              <a:rPr lang="en-GB" sz="3800" b="1" dirty="0">
                <a:latin typeface="Arial" panose="020B0604020202020204" pitchFamily="34" charset="0"/>
                <a:cs typeface="Arial" panose="020B0604020202020204" pitchFamily="34" charset="0"/>
              </a:rPr>
              <a:t>Hofstede cultural Dimensions: UK Market</a:t>
            </a:r>
            <a:endParaRPr lang="en-US" sz="3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normAutofit/>
          </a:bodyPr>
          <a:lstStyle/>
          <a:p>
            <a:pPr algn="just"/>
            <a:r>
              <a:rPr lang="en-US" b="1" dirty="0">
                <a:latin typeface="Arial" panose="020B0604020202020204" pitchFamily="34" charset="0"/>
                <a:cs typeface="Arial" panose="020B0604020202020204" pitchFamily="34" charset="0"/>
              </a:rPr>
              <a:t>Individualism:</a:t>
            </a:r>
            <a:r>
              <a:rPr lang="en-US" dirty="0">
                <a:latin typeface="Arial" panose="020B0604020202020204" pitchFamily="34" charset="0"/>
                <a:cs typeface="Arial" panose="020B0604020202020204" pitchFamily="34" charset="0"/>
              </a:rPr>
              <a:t> Individualism culture over group or society</a:t>
            </a:r>
          </a:p>
          <a:p>
            <a:pPr algn="just"/>
            <a:r>
              <a:rPr lang="en-US" b="1" dirty="0">
                <a:latin typeface="Arial" panose="020B0604020202020204" pitchFamily="34" charset="0"/>
                <a:cs typeface="Arial" panose="020B0604020202020204" pitchFamily="34" charset="0"/>
              </a:rPr>
              <a:t>Power distance: </a:t>
            </a:r>
            <a:r>
              <a:rPr lang="en-US" dirty="0">
                <a:latin typeface="Arial" panose="020B0604020202020204" pitchFamily="34" charset="0"/>
                <a:cs typeface="Arial" panose="020B0604020202020204" pitchFamily="34" charset="0"/>
              </a:rPr>
              <a:t>Low power distance with equal distribution of authority</a:t>
            </a:r>
          </a:p>
          <a:p>
            <a:pPr algn="just"/>
            <a:r>
              <a:rPr lang="en-US" b="1" dirty="0">
                <a:latin typeface="Arial" panose="020B0604020202020204" pitchFamily="34" charset="0"/>
                <a:cs typeface="Arial" panose="020B0604020202020204" pitchFamily="34" charset="0"/>
              </a:rPr>
              <a:t>Masculinity: </a:t>
            </a:r>
            <a:r>
              <a:rPr lang="en-US" dirty="0">
                <a:latin typeface="Arial" panose="020B0604020202020204" pitchFamily="34" charset="0"/>
                <a:cs typeface="Arial" panose="020B0604020202020204" pitchFamily="34" charset="0"/>
              </a:rPr>
              <a:t>Have a fair masculine culture with competition, achievement and success (</a:t>
            </a:r>
            <a:r>
              <a:rPr lang="en-US" dirty="0" err="1">
                <a:latin typeface="Arial" panose="020B0604020202020204" pitchFamily="34" charset="0"/>
                <a:cs typeface="Arial" panose="020B0604020202020204" pitchFamily="34" charset="0"/>
              </a:rPr>
              <a:t>Wenxin</a:t>
            </a:r>
            <a:r>
              <a:rPr lang="en-US" dirty="0">
                <a:latin typeface="Arial" panose="020B0604020202020204" pitchFamily="34" charset="0"/>
                <a:cs typeface="Arial" panose="020B0604020202020204" pitchFamily="34" charset="0"/>
              </a:rPr>
              <a:t> and Yue, 2022).</a:t>
            </a:r>
          </a:p>
          <a:p>
            <a:pPr algn="just"/>
            <a:r>
              <a:rPr lang="en-US" b="1" dirty="0">
                <a:latin typeface="Arial" panose="020B0604020202020204" pitchFamily="34" charset="0"/>
                <a:cs typeface="Arial" panose="020B0604020202020204" pitchFamily="34" charset="0"/>
              </a:rPr>
              <a:t>Uncertainty avoidance: </a:t>
            </a:r>
            <a:r>
              <a:rPr lang="en-US" dirty="0">
                <a:latin typeface="Arial" panose="020B0604020202020204" pitchFamily="34" charset="0"/>
                <a:cs typeface="Arial" panose="020B0604020202020204" pitchFamily="34" charset="0"/>
              </a:rPr>
              <a:t>High uncertainty avoidance with clear rules and structure</a:t>
            </a:r>
          </a:p>
          <a:p>
            <a:pPr algn="just"/>
            <a:r>
              <a:rPr lang="en-US" b="1" dirty="0">
                <a:latin typeface="Arial" panose="020B0604020202020204" pitchFamily="34" charset="0"/>
                <a:cs typeface="Arial" panose="020B0604020202020204" pitchFamily="34" charset="0"/>
              </a:rPr>
              <a:t>Long-term orientation: </a:t>
            </a:r>
            <a:r>
              <a:rPr lang="en-US" dirty="0">
                <a:latin typeface="Arial" panose="020B0604020202020204" pitchFamily="34" charset="0"/>
                <a:cs typeface="Arial" panose="020B0604020202020204" pitchFamily="34" charset="0"/>
              </a:rPr>
              <a:t>Considered to have short term orientation</a:t>
            </a:r>
          </a:p>
        </p:txBody>
      </p:sp>
    </p:spTree>
    <p:extLst>
      <p:ext uri="{BB962C8B-B14F-4D97-AF65-F5344CB8AC3E}">
        <p14:creationId xmlns:p14="http://schemas.microsoft.com/office/powerpoint/2010/main" val="69210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ctr"/>
            <a:r>
              <a:rPr lang="en-GB" sz="3800" b="1" dirty="0">
                <a:latin typeface="Arial" panose="020B0604020202020204" pitchFamily="34" charset="0"/>
                <a:cs typeface="Arial" panose="020B0604020202020204" pitchFamily="34" charset="0"/>
              </a:rPr>
              <a:t>Hofstede cultural Dimensions: Chinese Market </a:t>
            </a:r>
            <a:endParaRPr lang="en-US" sz="3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normAutofit lnSpcReduction="10000"/>
          </a:bodyPr>
          <a:lstStyle/>
          <a:p>
            <a:pPr algn="just"/>
            <a:r>
              <a:rPr lang="en-US" b="1" dirty="0">
                <a:latin typeface="Arial" panose="020B0604020202020204" pitchFamily="34" charset="0"/>
                <a:cs typeface="Arial" panose="020B0604020202020204" pitchFamily="34" charset="0"/>
              </a:rPr>
              <a:t>Power distance: </a:t>
            </a:r>
            <a:r>
              <a:rPr lang="en-US" dirty="0">
                <a:latin typeface="Arial" panose="020B0604020202020204" pitchFamily="34" charset="0"/>
                <a:cs typeface="Arial" panose="020B0604020202020204" pitchFamily="34" charset="0"/>
              </a:rPr>
              <a:t>Significant power distance between authority </a:t>
            </a:r>
          </a:p>
          <a:p>
            <a:pPr algn="just"/>
            <a:r>
              <a:rPr lang="en-US" b="1" dirty="0">
                <a:latin typeface="Arial" panose="020B0604020202020204" pitchFamily="34" charset="0"/>
                <a:cs typeface="Arial" panose="020B0604020202020204" pitchFamily="34" charset="0"/>
              </a:rPr>
              <a:t>Individualism: </a:t>
            </a:r>
            <a:r>
              <a:rPr lang="en-US" dirty="0">
                <a:latin typeface="Arial" panose="020B0604020202020204" pitchFamily="34" charset="0"/>
                <a:cs typeface="Arial" panose="020B0604020202020204" pitchFamily="34" charset="0"/>
              </a:rPr>
              <a:t>Society emphasise on collectivism with group harmony</a:t>
            </a:r>
          </a:p>
          <a:p>
            <a:pPr algn="just"/>
            <a:r>
              <a:rPr lang="en-US" b="1" dirty="0">
                <a:latin typeface="Arial" panose="020B0604020202020204" pitchFamily="34" charset="0"/>
                <a:cs typeface="Arial" panose="020B0604020202020204" pitchFamily="34" charset="0"/>
              </a:rPr>
              <a:t>Masculinity: </a:t>
            </a:r>
            <a:r>
              <a:rPr lang="en-US" dirty="0">
                <a:latin typeface="Arial" panose="020B0604020202020204" pitchFamily="34" charset="0"/>
                <a:cs typeface="Arial" panose="020B0604020202020204" pitchFamily="34" charset="0"/>
              </a:rPr>
              <a:t>Cultural practice places high value on traditional masculine traits</a:t>
            </a:r>
          </a:p>
          <a:p>
            <a:pPr algn="just"/>
            <a:r>
              <a:rPr lang="en-US" b="1" dirty="0">
                <a:latin typeface="Arial" panose="020B0604020202020204" pitchFamily="34" charset="0"/>
                <a:cs typeface="Arial" panose="020B0604020202020204" pitchFamily="34" charset="0"/>
              </a:rPr>
              <a:t>Uncertainty avoidance: </a:t>
            </a:r>
            <a:r>
              <a:rPr lang="en-US" dirty="0">
                <a:latin typeface="Arial" panose="020B0604020202020204" pitchFamily="34" charset="0"/>
                <a:cs typeface="Arial" panose="020B0604020202020204" pitchFamily="34" charset="0"/>
              </a:rPr>
              <a:t>Strong preference for rules, regulation and structural stability in business practice (</a:t>
            </a:r>
            <a:r>
              <a:rPr lang="en-US" dirty="0" err="1">
                <a:latin typeface="Arial" panose="020B0604020202020204" pitchFamily="34" charset="0"/>
                <a:cs typeface="Arial" panose="020B0604020202020204" pitchFamily="34" charset="0"/>
              </a:rPr>
              <a:t>Bluszcz</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Quan</a:t>
            </a:r>
            <a:r>
              <a:rPr lang="en-US" dirty="0">
                <a:latin typeface="Arial" panose="020B0604020202020204" pitchFamily="34" charset="0"/>
                <a:cs typeface="Arial" panose="020B0604020202020204" pitchFamily="34" charset="0"/>
              </a:rPr>
              <a:t>, 2016).</a:t>
            </a:r>
          </a:p>
          <a:p>
            <a:pPr algn="just"/>
            <a:r>
              <a:rPr lang="en-US" b="1" dirty="0">
                <a:latin typeface="Arial" panose="020B0604020202020204" pitchFamily="34" charset="0"/>
                <a:cs typeface="Arial" panose="020B0604020202020204" pitchFamily="34" charset="0"/>
              </a:rPr>
              <a:t>Long-term orientation: </a:t>
            </a:r>
            <a:r>
              <a:rPr lang="en-US" dirty="0">
                <a:latin typeface="Arial" panose="020B0604020202020204" pitchFamily="34" charset="0"/>
                <a:cs typeface="Arial" panose="020B0604020202020204" pitchFamily="34" charset="0"/>
              </a:rPr>
              <a:t>They focus on long term goals and sustainability with strategic decision making</a:t>
            </a:r>
          </a:p>
        </p:txBody>
      </p:sp>
    </p:spTree>
    <p:extLst>
      <p:ext uri="{BB962C8B-B14F-4D97-AF65-F5344CB8AC3E}">
        <p14:creationId xmlns:p14="http://schemas.microsoft.com/office/powerpoint/2010/main" val="1853988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838200" y="365126"/>
            <a:ext cx="10515600" cy="1089602"/>
          </a:xfrm>
        </p:spPr>
        <p:txBody>
          <a:bodyPr/>
          <a:lstStyle/>
          <a:p>
            <a:pPr algn="ctr"/>
            <a:r>
              <a:rPr lang="en-GB" b="1" dirty="0">
                <a:latin typeface="Arial" panose="020B0604020202020204" pitchFamily="34" charset="0"/>
                <a:cs typeface="Arial" panose="020B0604020202020204" pitchFamily="34" charset="0"/>
              </a:rPr>
              <a:t>References</a:t>
            </a:r>
            <a:r>
              <a:rPr lang="en-GB" dirty="0"/>
              <a:t>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838200" y="1454728"/>
            <a:ext cx="10515600" cy="4722235"/>
          </a:xfrm>
        </p:spPr>
        <p:txBody>
          <a:bodyPr>
            <a:normAutofit/>
          </a:bodyPr>
          <a:lstStyle/>
          <a:p>
            <a:pPr algn="just"/>
            <a:r>
              <a:rPr lang="en-US" sz="1800" dirty="0" err="1">
                <a:latin typeface="Arial" panose="020B0604020202020204" pitchFamily="34" charset="0"/>
                <a:cs typeface="Arial" panose="020B0604020202020204" pitchFamily="34" charset="0"/>
              </a:rPr>
              <a:t>Bluszcz</a:t>
            </a:r>
            <a:r>
              <a:rPr lang="en-US" sz="1800" dirty="0">
                <a:latin typeface="Arial" panose="020B0604020202020204" pitchFamily="34" charset="0"/>
                <a:cs typeface="Arial" panose="020B0604020202020204" pitchFamily="34" charset="0"/>
              </a:rPr>
              <a:t>, M. and </a:t>
            </a:r>
            <a:r>
              <a:rPr lang="en-US" sz="1800" dirty="0" err="1">
                <a:latin typeface="Arial" panose="020B0604020202020204" pitchFamily="34" charset="0"/>
                <a:cs typeface="Arial" panose="020B0604020202020204" pitchFamily="34" charset="0"/>
              </a:rPr>
              <a:t>Quan</a:t>
            </a:r>
            <a:r>
              <a:rPr lang="en-US" sz="1800" dirty="0">
                <a:latin typeface="Arial" panose="020B0604020202020204" pitchFamily="34" charset="0"/>
                <a:cs typeface="Arial" panose="020B0604020202020204" pitchFamily="34" charset="0"/>
              </a:rPr>
              <a:t>, S., (2016). Cultural comparison between china and Germany based on </a:t>
            </a:r>
            <a:r>
              <a:rPr lang="en-US" sz="1800" dirty="0" err="1">
                <a:latin typeface="Arial" panose="020B0604020202020204" pitchFamily="34" charset="0"/>
                <a:cs typeface="Arial" panose="020B0604020202020204" pitchFamily="34" charset="0"/>
              </a:rPr>
              <a:t>hofstede</a:t>
            </a:r>
            <a:r>
              <a:rPr lang="en-US" sz="1800" dirty="0">
                <a:latin typeface="Arial" panose="020B0604020202020204" pitchFamily="34" charset="0"/>
                <a:cs typeface="Arial" panose="020B0604020202020204" pitchFamily="34" charset="0"/>
              </a:rPr>
              <a:t> and globe. </a:t>
            </a:r>
            <a:r>
              <a:rPr lang="en-US" sz="1800" i="1" dirty="0">
                <a:latin typeface="Arial" panose="020B0604020202020204" pitchFamily="34" charset="0"/>
                <a:cs typeface="Arial" panose="020B0604020202020204" pitchFamily="34" charset="0"/>
              </a:rPr>
              <a:t>International Journal of Marketing, Financial Services &amp; Management Research</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5</a:t>
            </a:r>
            <a:r>
              <a:rPr lang="en-US" sz="1800" dirty="0">
                <a:latin typeface="Arial" panose="020B0604020202020204" pitchFamily="34" charset="0"/>
                <a:cs typeface="Arial" panose="020B0604020202020204" pitchFamily="34" charset="0"/>
              </a:rPr>
              <a:t>(10).</a:t>
            </a:r>
          </a:p>
          <a:p>
            <a:pPr algn="just"/>
            <a:endParaRPr lang="en-US" sz="1800" dirty="0">
              <a:latin typeface="Arial" panose="020B0604020202020204" pitchFamily="34" charset="0"/>
              <a:cs typeface="Arial" panose="020B0604020202020204" pitchFamily="34" charset="0"/>
            </a:endParaRPr>
          </a:p>
          <a:p>
            <a:pPr algn="just"/>
            <a:r>
              <a:rPr lang="en-US" sz="1800" dirty="0" err="1">
                <a:latin typeface="Arial" panose="020B0604020202020204" pitchFamily="34" charset="0"/>
                <a:cs typeface="Arial" panose="020B0604020202020204" pitchFamily="34" charset="0"/>
              </a:rPr>
              <a:t>Cardon</a:t>
            </a:r>
            <a:r>
              <a:rPr lang="en-US" sz="1800" dirty="0">
                <a:latin typeface="Arial" panose="020B0604020202020204" pitchFamily="34" charset="0"/>
                <a:cs typeface="Arial" panose="020B0604020202020204" pitchFamily="34" charset="0"/>
              </a:rPr>
              <a:t>, P.W., (2009). A model of face practices in Chinese business culture: Implications for western businesspersons. </a:t>
            </a:r>
            <a:r>
              <a:rPr lang="en-US" sz="1800" i="1" dirty="0">
                <a:latin typeface="Arial" panose="020B0604020202020204" pitchFamily="34" charset="0"/>
                <a:cs typeface="Arial" panose="020B0604020202020204" pitchFamily="34" charset="0"/>
              </a:rPr>
              <a:t>Thunderbird International Business Review</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51</a:t>
            </a:r>
            <a:r>
              <a:rPr lang="en-US" sz="1800" dirty="0">
                <a:latin typeface="Arial" panose="020B0604020202020204" pitchFamily="34" charset="0"/>
                <a:cs typeface="Arial" panose="020B0604020202020204" pitchFamily="34" charset="0"/>
              </a:rPr>
              <a:t>(1).</a:t>
            </a:r>
          </a:p>
          <a:p>
            <a:pPr algn="just"/>
            <a:r>
              <a:rPr lang="en-US" sz="1800" dirty="0">
                <a:latin typeface="Arial" panose="020B0604020202020204" pitchFamily="34" charset="0"/>
                <a:cs typeface="Arial" panose="020B0604020202020204" pitchFamily="34" charset="0"/>
              </a:rPr>
              <a:t>Luo, Y., and Tung, R. L. (2018). International expansion of emerging market enterprises: A springboard perspective. Journal of International Business Studies, 49(6), 715-731.</a:t>
            </a:r>
          </a:p>
          <a:p>
            <a:pPr algn="just"/>
            <a:endParaRPr lang="en-US" sz="1800" dirty="0">
              <a:latin typeface="Arial" panose="020B0604020202020204" pitchFamily="34" charset="0"/>
              <a:cs typeface="Arial" panose="020B0604020202020204" pitchFamily="34" charset="0"/>
            </a:endParaRPr>
          </a:p>
          <a:p>
            <a:pPr algn="just"/>
            <a:r>
              <a:rPr lang="en-US" sz="1800" dirty="0">
                <a:latin typeface="Arial" panose="020B0604020202020204" pitchFamily="34" charset="0"/>
                <a:cs typeface="Arial" panose="020B0604020202020204" pitchFamily="34" charset="0"/>
              </a:rPr>
              <a:t>Liu, X., and Cui, L. (2019). International expansion and performance of firms in emerging economies: The role of host-country institutional development. Journal of International Business Studies, 50(2), 259-277.</a:t>
            </a:r>
          </a:p>
          <a:p>
            <a:pPr marL="0" indent="0" algn="just">
              <a:buNone/>
            </a:pPr>
            <a:endParaRPr lang="en-US" sz="1800" dirty="0">
              <a:latin typeface="Arial" panose="020B0604020202020204" pitchFamily="34" charset="0"/>
              <a:cs typeface="Arial" panose="020B0604020202020204" pitchFamily="34" charset="0"/>
            </a:endParaRPr>
          </a:p>
          <a:p>
            <a:pPr algn="just"/>
            <a:r>
              <a:rPr lang="en-US" sz="1800" dirty="0" err="1">
                <a:latin typeface="Arial" panose="020B0604020202020204" pitchFamily="34" charset="0"/>
                <a:cs typeface="Arial" panose="020B0604020202020204" pitchFamily="34" charset="0"/>
              </a:rPr>
              <a:t>Wenxin</a:t>
            </a:r>
            <a:r>
              <a:rPr lang="en-US" sz="1800" dirty="0">
                <a:latin typeface="Arial" panose="020B0604020202020204" pitchFamily="34" charset="0"/>
                <a:cs typeface="Arial" panose="020B0604020202020204" pitchFamily="34" charset="0"/>
              </a:rPr>
              <a:t>, Z. and Yue, W., (2022). An Analysis on Sino-UK Cultural Differences in Education from the Perspective of Hofstede’s Cultural Dimensions Theory. </a:t>
            </a:r>
            <a:r>
              <a:rPr lang="en-US" sz="1800" i="1" dirty="0">
                <a:latin typeface="Arial" panose="020B0604020202020204" pitchFamily="34" charset="0"/>
                <a:cs typeface="Arial" panose="020B0604020202020204" pitchFamily="34" charset="0"/>
              </a:rPr>
              <a:t>Journal on Education</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4</a:t>
            </a:r>
            <a:r>
              <a:rPr lang="en-US" sz="1800" dirty="0">
                <a:latin typeface="Arial" panose="020B0604020202020204" pitchFamily="34" charset="0"/>
                <a:cs typeface="Arial" panose="020B0604020202020204" pitchFamily="34" charset="0"/>
              </a:rPr>
              <a:t>(2).</a:t>
            </a:r>
          </a:p>
          <a:p>
            <a:pPr algn="just"/>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8620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ctrTitle"/>
          </p:nvPr>
        </p:nvSpPr>
        <p:spPr>
          <a:xfrm>
            <a:off x="6665709" y="3396329"/>
            <a:ext cx="5261905" cy="2219525"/>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7141"/>
              <a:buFont typeface="Calibri"/>
              <a:buNone/>
            </a:pPr>
            <a:r>
              <a:rPr lang="en-GB" b="1"/>
              <a:t>evaluate and interpret international cultures</a:t>
            </a:r>
            <a:endParaRPr b="1"/>
          </a:p>
          <a:p>
            <a:pPr marL="0" lvl="0" indent="0" algn="ctr" rtl="0">
              <a:lnSpc>
                <a:spcPct val="90000"/>
              </a:lnSpc>
              <a:spcBef>
                <a:spcPts val="0"/>
              </a:spcBef>
              <a:spcAft>
                <a:spcPts val="0"/>
              </a:spcAft>
              <a:buClr>
                <a:schemeClr val="dk1"/>
              </a:buClr>
              <a:buSzPct val="111111"/>
              <a:buFont typeface="Calibri"/>
              <a:buNone/>
            </a:pPr>
            <a:endParaRPr b="1"/>
          </a:p>
          <a:p>
            <a:pPr marL="0" lvl="0" indent="0" algn="ctr" rtl="0">
              <a:lnSpc>
                <a:spcPct val="90000"/>
              </a:lnSpc>
              <a:spcBef>
                <a:spcPts val="0"/>
              </a:spcBef>
              <a:spcAft>
                <a:spcPts val="0"/>
              </a:spcAft>
              <a:buClr>
                <a:schemeClr val="dk1"/>
              </a:buClr>
              <a:buSzPct val="111111"/>
              <a:buFont typeface="Calibri"/>
              <a:buNone/>
            </a:pPr>
            <a:r>
              <a:rPr lang="en-GB" b="1"/>
              <a:t>  </a:t>
            </a:r>
            <a:endParaRPr/>
          </a:p>
        </p:txBody>
      </p:sp>
      <p:sp>
        <p:nvSpPr>
          <p:cNvPr id="93" name="Google Shape;93;p14"/>
          <p:cNvSpPr txBox="1">
            <a:spLocks noGrp="1"/>
          </p:cNvSpPr>
          <p:nvPr>
            <p:ph type="subTitle" idx="1"/>
          </p:nvPr>
        </p:nvSpPr>
        <p:spPr>
          <a:xfrm>
            <a:off x="7716358" y="4230525"/>
            <a:ext cx="3507300" cy="721500"/>
          </a:xfrm>
          <a:prstGeom prst="rect">
            <a:avLst/>
          </a:prstGeom>
          <a:noFill/>
          <a:ln>
            <a:noFill/>
          </a:ln>
        </p:spPr>
        <p:txBody>
          <a:bodyPr spcFirstLastPara="1" wrap="square" lIns="91425" tIns="45700" rIns="91425" bIns="45700" anchor="t" anchorCtr="0">
            <a:normAutofit fontScale="77500" lnSpcReduction="20000"/>
          </a:bodyPr>
          <a:lstStyle/>
          <a:p>
            <a:pPr marL="0" lvl="0" indent="0" algn="ctr" rtl="0">
              <a:lnSpc>
                <a:spcPct val="90000"/>
              </a:lnSpc>
              <a:spcBef>
                <a:spcPts val="0"/>
              </a:spcBef>
              <a:spcAft>
                <a:spcPts val="0"/>
              </a:spcAft>
              <a:buClr>
                <a:schemeClr val="dk1"/>
              </a:buClr>
              <a:buSzPct val="68570"/>
              <a:buNone/>
            </a:pPr>
            <a:r>
              <a:rPr lang="en-GB" sz="3500" b="1"/>
              <a:t>Mirela L Andrei-</a:t>
            </a:r>
            <a:endParaRPr sz="3500" b="1"/>
          </a:p>
          <a:p>
            <a:pPr marL="0" lvl="0" indent="0" algn="ctr" rtl="0">
              <a:lnSpc>
                <a:spcPct val="90000"/>
              </a:lnSpc>
              <a:spcBef>
                <a:spcPts val="0"/>
              </a:spcBef>
              <a:spcAft>
                <a:spcPts val="0"/>
              </a:spcAft>
              <a:buClr>
                <a:schemeClr val="dk1"/>
              </a:buClr>
              <a:buSzPct val="68570"/>
              <a:buNone/>
            </a:pPr>
            <a:r>
              <a:rPr lang="en-GB" sz="3500" b="1"/>
              <a:t>Student id-1914800</a:t>
            </a:r>
            <a:endParaRPr sz="3500" b="1"/>
          </a:p>
        </p:txBody>
      </p:sp>
    </p:spTree>
    <p:extLst>
      <p:ext uri="{BB962C8B-B14F-4D97-AF65-F5344CB8AC3E}">
        <p14:creationId xmlns:p14="http://schemas.microsoft.com/office/powerpoint/2010/main" val="288319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Main content / Agenda of the presentation </a:t>
            </a:r>
            <a:endParaRPr/>
          </a:p>
        </p:txBody>
      </p:sp>
      <p:sp>
        <p:nvSpPr>
          <p:cNvPr id="99" name="Google Shape;99;p15"/>
          <p:cNvSpPr txBox="1">
            <a:spLocks noGrp="1"/>
          </p:cNvSpPr>
          <p:nvPr>
            <p:ph type="body" idx="1"/>
          </p:nvPr>
        </p:nvSpPr>
        <p:spPr>
          <a:xfrm>
            <a:off x="6315250" y="1825625"/>
            <a:ext cx="5515800" cy="4351200"/>
          </a:xfrm>
          <a:prstGeom prst="rect">
            <a:avLst/>
          </a:prstGeom>
          <a:noFill/>
          <a:ln>
            <a:noFill/>
          </a:ln>
        </p:spPr>
        <p:txBody>
          <a:bodyPr spcFirstLastPara="1" wrap="square" lIns="91425" tIns="45700" rIns="91425" bIns="45700" anchor="t" anchorCtr="0">
            <a:normAutofit lnSpcReduction="20000"/>
          </a:bodyPr>
          <a:lstStyle/>
          <a:p>
            <a:pPr marL="457200" lvl="0" indent="-342900" algn="just" rtl="0">
              <a:lnSpc>
                <a:spcPct val="150000"/>
              </a:lnSpc>
              <a:spcBef>
                <a:spcPts val="0"/>
              </a:spcBef>
              <a:spcAft>
                <a:spcPts val="0"/>
              </a:spcAft>
              <a:buClr>
                <a:srgbClr val="000000"/>
              </a:buClr>
              <a:buSzPts val="1800"/>
              <a:buChar char="●"/>
            </a:pPr>
            <a:r>
              <a:rPr lang="en-GB">
                <a:solidFill>
                  <a:srgbClr val="000000"/>
                </a:solidFill>
              </a:rPr>
              <a:t>The purpose of this presentation is to bring attention to the cultural barriers that a multinational corporation with headquarters in the United Kingdom, such as Dyson, may face when seeking to partner with a Chinese firm. </a:t>
            </a:r>
            <a:endParaRPr>
              <a:solidFill>
                <a:srgbClr val="000000"/>
              </a:solidFill>
            </a:endParaRPr>
          </a:p>
          <a:p>
            <a:pPr marL="457200" lvl="0" indent="-342900" algn="just" rtl="0">
              <a:lnSpc>
                <a:spcPct val="150000"/>
              </a:lnSpc>
              <a:spcBef>
                <a:spcPts val="0"/>
              </a:spcBef>
              <a:spcAft>
                <a:spcPts val="0"/>
              </a:spcAft>
              <a:buClr>
                <a:srgbClr val="000000"/>
              </a:buClr>
              <a:buSzPts val="1800"/>
              <a:buChar char="●"/>
            </a:pPr>
            <a:r>
              <a:rPr lang="en-GB">
                <a:solidFill>
                  <a:srgbClr val="000000"/>
                </a:solidFill>
              </a:rPr>
              <a:t>We will talk about how individuals in our two nations may better understand each other's cultural traditions in order to foster more productive partnership. </a:t>
            </a:r>
            <a:endParaRPr>
              <a:solidFill>
                <a:srgbClr val="000000"/>
              </a:solidFill>
            </a:endParaRPr>
          </a:p>
          <a:p>
            <a:pPr marL="457200" lvl="0" indent="-342900" algn="just" rtl="0">
              <a:lnSpc>
                <a:spcPct val="150000"/>
              </a:lnSpc>
              <a:spcBef>
                <a:spcPts val="0"/>
              </a:spcBef>
              <a:spcAft>
                <a:spcPts val="0"/>
              </a:spcAft>
              <a:buClr>
                <a:srgbClr val="000000"/>
              </a:buClr>
              <a:buSzPts val="1800"/>
              <a:buChar char="●"/>
            </a:pPr>
            <a:r>
              <a:rPr lang="en-GB">
                <a:solidFill>
                  <a:srgbClr val="000000"/>
                </a:solidFill>
              </a:rPr>
              <a:t>Furthermore, we will be able to provide advice as well as business communication solutions to ensure the success of the connection in China.</a:t>
            </a:r>
            <a:endParaRPr>
              <a:solidFill>
                <a:srgbClr val="000000"/>
              </a:solidFill>
            </a:endParaRPr>
          </a:p>
        </p:txBody>
      </p:sp>
    </p:spTree>
    <p:extLst>
      <p:ext uri="{BB962C8B-B14F-4D97-AF65-F5344CB8AC3E}">
        <p14:creationId xmlns:p14="http://schemas.microsoft.com/office/powerpoint/2010/main" val="234681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Introduction to the context </a:t>
            </a:r>
            <a:endParaRPr/>
          </a:p>
        </p:txBody>
      </p:sp>
      <p:sp>
        <p:nvSpPr>
          <p:cNvPr id="105" name="Google Shape;105;p16"/>
          <p:cNvSpPr txBox="1">
            <a:spLocks noGrp="1"/>
          </p:cNvSpPr>
          <p:nvPr>
            <p:ph type="body" idx="1"/>
          </p:nvPr>
        </p:nvSpPr>
        <p:spPr>
          <a:xfrm>
            <a:off x="6020300" y="1825625"/>
            <a:ext cx="5914200" cy="4351200"/>
          </a:xfrm>
          <a:prstGeom prst="rect">
            <a:avLst/>
          </a:prstGeom>
          <a:noFill/>
          <a:ln>
            <a:noFill/>
          </a:ln>
        </p:spPr>
        <p:txBody>
          <a:bodyPr spcFirstLastPara="1" wrap="square" lIns="91425" tIns="45700" rIns="91425" bIns="45700" anchor="t" anchorCtr="0">
            <a:normAutofit/>
          </a:bodyPr>
          <a:lstStyle/>
          <a:p>
            <a:pPr marL="457200" lvl="0" indent="-342900" algn="just" rtl="0">
              <a:lnSpc>
                <a:spcPct val="150000"/>
              </a:lnSpc>
              <a:spcBef>
                <a:spcPts val="0"/>
              </a:spcBef>
              <a:spcAft>
                <a:spcPts val="0"/>
              </a:spcAft>
              <a:buClr>
                <a:srgbClr val="000000"/>
              </a:buClr>
              <a:buSzPts val="1800"/>
              <a:buChar char="●"/>
            </a:pPr>
            <a:r>
              <a:rPr lang="en-GB">
                <a:solidFill>
                  <a:srgbClr val="000000"/>
                </a:solidFill>
              </a:rPr>
              <a:t>The presentation will concentrate on the cultural challenges that a Dyson subsidiary in the United Kingdom has when considering a Chinese partner as a prospective business partner. </a:t>
            </a:r>
            <a:endParaRPr>
              <a:solidFill>
                <a:srgbClr val="000000"/>
              </a:solidFill>
            </a:endParaRPr>
          </a:p>
          <a:p>
            <a:pPr marL="457200" lvl="0" indent="-342900" algn="just" rtl="0">
              <a:lnSpc>
                <a:spcPct val="150000"/>
              </a:lnSpc>
              <a:spcBef>
                <a:spcPts val="0"/>
              </a:spcBef>
              <a:spcAft>
                <a:spcPts val="0"/>
              </a:spcAft>
              <a:buClr>
                <a:srgbClr val="000000"/>
              </a:buClr>
              <a:buSzPts val="1800"/>
              <a:buChar char="●"/>
            </a:pPr>
            <a:r>
              <a:rPr lang="en-GB">
                <a:solidFill>
                  <a:srgbClr val="000000"/>
                </a:solidFill>
              </a:rPr>
              <a:t>We will investigate several techniques to overcoming the cultural understanding gap that exists between the two nations in order to encourage fruitful cooperation. </a:t>
            </a:r>
            <a:endParaRPr>
              <a:solidFill>
                <a:srgbClr val="000000"/>
              </a:solidFill>
            </a:endParaRPr>
          </a:p>
          <a:p>
            <a:pPr marL="457200" lvl="0" indent="-342900" algn="just" rtl="0">
              <a:lnSpc>
                <a:spcPct val="150000"/>
              </a:lnSpc>
              <a:spcBef>
                <a:spcPts val="0"/>
              </a:spcBef>
              <a:spcAft>
                <a:spcPts val="0"/>
              </a:spcAft>
              <a:buClr>
                <a:srgbClr val="000000"/>
              </a:buClr>
              <a:buSzPts val="1800"/>
              <a:buChar char="●"/>
            </a:pPr>
            <a:r>
              <a:rPr lang="en-GB">
                <a:solidFill>
                  <a:srgbClr val="000000"/>
                </a:solidFill>
              </a:rPr>
              <a:t>Furthermore, we will be able to provide advice as well as business communication solutions to ensure the success of the connection in China.</a:t>
            </a:r>
            <a:endParaRPr>
              <a:solidFill>
                <a:srgbClr val="000000"/>
              </a:solidFill>
            </a:endParaRPr>
          </a:p>
        </p:txBody>
      </p:sp>
    </p:spTree>
    <p:extLst>
      <p:ext uri="{BB962C8B-B14F-4D97-AF65-F5344CB8AC3E}">
        <p14:creationId xmlns:p14="http://schemas.microsoft.com/office/powerpoint/2010/main" val="441722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Introduce the Chinese culture </a:t>
            </a:r>
            <a:endParaRPr/>
          </a:p>
        </p:txBody>
      </p:sp>
      <p:sp>
        <p:nvSpPr>
          <p:cNvPr id="111" name="Google Shape;111;p17"/>
          <p:cNvSpPr txBox="1">
            <a:spLocks noGrp="1"/>
          </p:cNvSpPr>
          <p:nvPr>
            <p:ph type="body" idx="1"/>
          </p:nvPr>
        </p:nvSpPr>
        <p:spPr>
          <a:xfrm>
            <a:off x="5990700" y="1397925"/>
            <a:ext cx="5988000" cy="43512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1000"/>
              </a:spcBef>
              <a:spcAft>
                <a:spcPts val="0"/>
              </a:spcAft>
              <a:buClr>
                <a:schemeClr val="dk1"/>
              </a:buClr>
              <a:buSzPts val="605"/>
              <a:buFont typeface="Arial"/>
              <a:buNone/>
            </a:pPr>
            <a:r>
              <a:rPr lang="en-GB" sz="1035">
                <a:solidFill>
                  <a:srgbClr val="000000"/>
                </a:solidFill>
              </a:rPr>
              <a:t>•</a:t>
            </a:r>
            <a:r>
              <a:rPr lang="en-GB" sz="1035" b="1" i="1">
                <a:solidFill>
                  <a:srgbClr val="000000"/>
                </a:solidFill>
              </a:rPr>
              <a:t>High-Context Culture:</a:t>
            </a:r>
            <a:r>
              <a:rPr lang="en-GB" sz="1035">
                <a:solidFill>
                  <a:srgbClr val="000000"/>
                </a:solidFill>
              </a:rPr>
              <a:t> Chinese people put a strong focus on nonverbal cues while engaging with one another since their culture places a high weight on context. This shows that nonverbal clues such as facial expressions, body language, and tone of voice are important in the communication process. This may pose some difficulties for the British business community, since they are used to a low-context culture in which communication is easier and more straightforward.</a:t>
            </a:r>
            <a:endParaRPr sz="1035">
              <a:solidFill>
                <a:srgbClr val="000000"/>
              </a:solidFill>
            </a:endParaRPr>
          </a:p>
          <a:p>
            <a:pPr marL="0" lvl="0" indent="0" algn="just" rtl="0">
              <a:lnSpc>
                <a:spcPct val="150000"/>
              </a:lnSpc>
              <a:spcBef>
                <a:spcPts val="1600"/>
              </a:spcBef>
              <a:spcAft>
                <a:spcPts val="0"/>
              </a:spcAft>
              <a:buClr>
                <a:schemeClr val="dk1"/>
              </a:buClr>
              <a:buSzPts val="605"/>
              <a:buFont typeface="Arial"/>
              <a:buNone/>
            </a:pPr>
            <a:r>
              <a:rPr lang="en-GB" sz="1035">
                <a:solidFill>
                  <a:srgbClr val="000000"/>
                </a:solidFill>
              </a:rPr>
              <a:t>•</a:t>
            </a:r>
            <a:r>
              <a:rPr lang="en-GB" sz="1035" b="1" i="1">
                <a:solidFill>
                  <a:srgbClr val="000000"/>
                </a:solidFill>
              </a:rPr>
              <a:t>Collectivism vs. Individualism:</a:t>
            </a:r>
            <a:r>
              <a:rPr lang="en-GB" sz="1035">
                <a:solidFill>
                  <a:srgbClr val="000000"/>
                </a:solidFill>
              </a:rPr>
              <a:t> Because China is a collectivist society, the nation places a larger emphasis on group aims and aspirations rather than individual ones. Because the British business culture puts a heavy emphasis on individual achievement and advancement, this may be a barrier for them (Liu and Meyer, 2020).</a:t>
            </a:r>
            <a:endParaRPr sz="1035">
              <a:solidFill>
                <a:srgbClr val="000000"/>
              </a:solidFill>
            </a:endParaRPr>
          </a:p>
          <a:p>
            <a:pPr marL="0" lvl="0" indent="0" algn="just" rtl="0">
              <a:lnSpc>
                <a:spcPct val="150000"/>
              </a:lnSpc>
              <a:spcBef>
                <a:spcPts val="1600"/>
              </a:spcBef>
              <a:spcAft>
                <a:spcPts val="0"/>
              </a:spcAft>
              <a:buClr>
                <a:schemeClr val="dk1"/>
              </a:buClr>
              <a:buSzPts val="605"/>
              <a:buFont typeface="Arial"/>
              <a:buNone/>
            </a:pPr>
            <a:r>
              <a:rPr lang="en-GB" sz="1035">
                <a:solidFill>
                  <a:srgbClr val="000000"/>
                </a:solidFill>
              </a:rPr>
              <a:t>•</a:t>
            </a:r>
            <a:r>
              <a:rPr lang="en-GB" sz="1035" b="1" i="1">
                <a:solidFill>
                  <a:srgbClr val="000000"/>
                </a:solidFill>
              </a:rPr>
              <a:t>Hierarchy:</a:t>
            </a:r>
            <a:r>
              <a:rPr lang="en-GB" sz="1035">
                <a:solidFill>
                  <a:srgbClr val="000000"/>
                </a:solidFill>
              </a:rPr>
              <a:t> In Chinese culture, the person who occupies the role of leader stands at the top of the social structure, with everyone else reporting to him or her. Given their more horizontal organizational structure, it is possible that the British business may struggle with this. </a:t>
            </a:r>
            <a:endParaRPr sz="1035">
              <a:solidFill>
                <a:srgbClr val="000000"/>
              </a:solidFill>
            </a:endParaRPr>
          </a:p>
          <a:p>
            <a:pPr marL="0" lvl="0" indent="0" algn="just" rtl="0">
              <a:lnSpc>
                <a:spcPct val="150000"/>
              </a:lnSpc>
              <a:spcBef>
                <a:spcPts val="1600"/>
              </a:spcBef>
              <a:spcAft>
                <a:spcPts val="1600"/>
              </a:spcAft>
              <a:buSzPts val="605"/>
              <a:buNone/>
            </a:pPr>
            <a:r>
              <a:rPr lang="en-GB" sz="1035">
                <a:solidFill>
                  <a:srgbClr val="000000"/>
                </a:solidFill>
              </a:rPr>
              <a:t>•</a:t>
            </a:r>
            <a:r>
              <a:rPr lang="en-GB" sz="1035" b="1" i="1">
                <a:solidFill>
                  <a:srgbClr val="000000"/>
                </a:solidFill>
              </a:rPr>
              <a:t>Relationships:</a:t>
            </a:r>
            <a:r>
              <a:rPr lang="en-GB" sz="1035">
                <a:solidFill>
                  <a:srgbClr val="000000"/>
                </a:solidFill>
              </a:rPr>
              <a:t> A good contact network is essential in the Chinese way of doing things for effective communication and commercial interactions. This may be difficult for the British corporation since they are accustomed to a more transactional business model in which relationships are given less weight than other variables.</a:t>
            </a:r>
            <a:endParaRPr sz="1035">
              <a:solidFill>
                <a:srgbClr val="000000"/>
              </a:solidFill>
            </a:endParaRPr>
          </a:p>
        </p:txBody>
      </p:sp>
    </p:spTree>
    <p:extLst>
      <p:ext uri="{BB962C8B-B14F-4D97-AF65-F5344CB8AC3E}">
        <p14:creationId xmlns:p14="http://schemas.microsoft.com/office/powerpoint/2010/main" val="1648125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Success and failure factors of joint ventures </a:t>
            </a:r>
            <a:endParaRPr/>
          </a:p>
        </p:txBody>
      </p:sp>
      <p:sp>
        <p:nvSpPr>
          <p:cNvPr id="117" name="Google Shape;117;p18"/>
          <p:cNvSpPr txBox="1">
            <a:spLocks noGrp="1"/>
          </p:cNvSpPr>
          <p:nvPr>
            <p:ph type="body" idx="1"/>
          </p:nvPr>
        </p:nvSpPr>
        <p:spPr>
          <a:xfrm>
            <a:off x="6094025" y="1825625"/>
            <a:ext cx="6017400" cy="4351200"/>
          </a:xfrm>
          <a:prstGeom prst="rect">
            <a:avLst/>
          </a:prstGeom>
          <a:noFill/>
          <a:ln>
            <a:noFill/>
          </a:ln>
        </p:spPr>
        <p:txBody>
          <a:bodyPr spcFirstLastPara="1" wrap="square" lIns="91425" tIns="45700" rIns="91425" bIns="45700" anchor="t" anchorCtr="0">
            <a:normAutofit fontScale="62500"/>
          </a:bodyPr>
          <a:lstStyle/>
          <a:p>
            <a:pPr marL="457200" lvl="0" indent="-319912" algn="just" rtl="0">
              <a:lnSpc>
                <a:spcPct val="150000"/>
              </a:lnSpc>
              <a:spcBef>
                <a:spcPts val="1000"/>
              </a:spcBef>
              <a:spcAft>
                <a:spcPts val="0"/>
              </a:spcAft>
              <a:buClr>
                <a:schemeClr val="dk2"/>
              </a:buClr>
              <a:buSzPct val="100000"/>
              <a:buChar char="●"/>
            </a:pPr>
            <a:r>
              <a:rPr lang="en-GB" sz="2300">
                <a:solidFill>
                  <a:schemeClr val="dk2"/>
                </a:solidFill>
              </a:rPr>
              <a:t>To have a reasonable possibility of success, an enterprise's members must be able to create a relationship based on trust and respect for one another and work together toward a shared purpose. </a:t>
            </a:r>
            <a:endParaRPr sz="2300">
              <a:solidFill>
                <a:schemeClr val="dk2"/>
              </a:solidFill>
            </a:endParaRPr>
          </a:p>
          <a:p>
            <a:pPr marL="457200" lvl="0" indent="-319912" algn="just" rtl="0">
              <a:lnSpc>
                <a:spcPct val="150000"/>
              </a:lnSpc>
              <a:spcBef>
                <a:spcPts val="0"/>
              </a:spcBef>
              <a:spcAft>
                <a:spcPts val="0"/>
              </a:spcAft>
              <a:buClr>
                <a:schemeClr val="dk2"/>
              </a:buClr>
              <a:buSzPct val="100000"/>
              <a:buChar char="●"/>
            </a:pPr>
            <a:r>
              <a:rPr lang="en-GB" sz="2300">
                <a:solidFill>
                  <a:schemeClr val="dk2"/>
                </a:solidFill>
              </a:rPr>
              <a:t>Furthermore, each partner must invest an equal amount of money and time in the organization and be prepared to work hard. </a:t>
            </a:r>
            <a:endParaRPr sz="2300">
              <a:solidFill>
                <a:schemeClr val="dk2"/>
              </a:solidFill>
            </a:endParaRPr>
          </a:p>
          <a:p>
            <a:pPr marL="457200" lvl="0" indent="-319912" algn="just" rtl="0">
              <a:lnSpc>
                <a:spcPct val="150000"/>
              </a:lnSpc>
              <a:spcBef>
                <a:spcPts val="0"/>
              </a:spcBef>
              <a:spcAft>
                <a:spcPts val="0"/>
              </a:spcAft>
              <a:buClr>
                <a:schemeClr val="dk2"/>
              </a:buClr>
              <a:buSzPct val="100000"/>
              <a:buChar char="●"/>
            </a:pPr>
            <a:r>
              <a:rPr lang="en-GB" sz="2300">
                <a:solidFill>
                  <a:schemeClr val="dk2"/>
                </a:solidFill>
              </a:rPr>
              <a:t>Nonetheless, failure in a joint venture happens when the parties involved lack adequate cultural knowledge of one another, when distrust develops between them, or when their commercial objectives are irreconcilable (Qiu et al, 2021).</a:t>
            </a:r>
            <a:endParaRPr sz="2300">
              <a:solidFill>
                <a:schemeClr val="dk2"/>
              </a:solidFill>
            </a:endParaRPr>
          </a:p>
          <a:p>
            <a:pPr marL="457200" lvl="0" indent="-319912" algn="just" rtl="0">
              <a:lnSpc>
                <a:spcPct val="150000"/>
              </a:lnSpc>
              <a:spcBef>
                <a:spcPts val="0"/>
              </a:spcBef>
              <a:spcAft>
                <a:spcPts val="0"/>
              </a:spcAft>
              <a:buClr>
                <a:schemeClr val="dk2"/>
              </a:buClr>
              <a:buSzPct val="100000"/>
              <a:buChar char="●"/>
            </a:pPr>
            <a:r>
              <a:rPr lang="en-GB" sz="2300">
                <a:solidFill>
                  <a:schemeClr val="dk2"/>
                </a:solidFill>
              </a:rPr>
              <a:t>Uber and Didi Chuxing, Ant Financial and MoneyGram, and Geely and Volvo are all examples of enterprises that have failed as a consequence of their affiliation with China.</a:t>
            </a:r>
            <a:endParaRPr sz="2300">
              <a:solidFill>
                <a:schemeClr val="dk2"/>
              </a:solidFill>
            </a:endParaRPr>
          </a:p>
        </p:txBody>
      </p:sp>
    </p:spTree>
    <p:extLst>
      <p:ext uri="{BB962C8B-B14F-4D97-AF65-F5344CB8AC3E}">
        <p14:creationId xmlns:p14="http://schemas.microsoft.com/office/powerpoint/2010/main" val="822185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Cultural sensitivity in China / The differences from the UK </a:t>
            </a:r>
            <a:endParaRPr/>
          </a:p>
        </p:txBody>
      </p:sp>
      <p:sp>
        <p:nvSpPr>
          <p:cNvPr id="123" name="Google Shape;123;p19"/>
          <p:cNvSpPr txBox="1">
            <a:spLocks noGrp="1"/>
          </p:cNvSpPr>
          <p:nvPr>
            <p:ph type="body" idx="1"/>
          </p:nvPr>
        </p:nvSpPr>
        <p:spPr>
          <a:xfrm>
            <a:off x="5946550" y="1825625"/>
            <a:ext cx="5973000" cy="4351200"/>
          </a:xfrm>
          <a:prstGeom prst="rect">
            <a:avLst/>
          </a:prstGeom>
          <a:noFill/>
          <a:ln>
            <a:noFill/>
          </a:ln>
        </p:spPr>
        <p:txBody>
          <a:bodyPr spcFirstLastPara="1" wrap="square" lIns="91425" tIns="45700" rIns="91425" bIns="45700" anchor="t" anchorCtr="0">
            <a:normAutofit fontScale="62500"/>
          </a:bodyPr>
          <a:lstStyle/>
          <a:p>
            <a:pPr marL="457200" lvl="0" indent="-319881" algn="just" rtl="0">
              <a:lnSpc>
                <a:spcPct val="150000"/>
              </a:lnSpc>
              <a:spcBef>
                <a:spcPts val="0"/>
              </a:spcBef>
              <a:spcAft>
                <a:spcPts val="0"/>
              </a:spcAft>
              <a:buClr>
                <a:schemeClr val="dk2"/>
              </a:buClr>
              <a:buSzPct val="104545"/>
              <a:buChar char="●"/>
            </a:pPr>
            <a:r>
              <a:rPr lang="en-GB" sz="2200">
                <a:solidFill>
                  <a:schemeClr val="dk2"/>
                </a:solidFill>
              </a:rPr>
              <a:t>When a British firm forms a joint venture with a Chinese company, all sides must understand and appreciate the cultural differences that exist between the two nations (Tetteh et al, 2023).</a:t>
            </a:r>
            <a:endParaRPr sz="2200">
              <a:solidFill>
                <a:schemeClr val="dk2"/>
              </a:solidFill>
            </a:endParaRPr>
          </a:p>
          <a:p>
            <a:pPr marL="457200" lvl="0" indent="-319881" algn="just" rtl="0">
              <a:lnSpc>
                <a:spcPct val="150000"/>
              </a:lnSpc>
              <a:spcBef>
                <a:spcPts val="0"/>
              </a:spcBef>
              <a:spcAft>
                <a:spcPts val="0"/>
              </a:spcAft>
              <a:buClr>
                <a:schemeClr val="dk2"/>
              </a:buClr>
              <a:buSzPct val="104545"/>
              <a:buChar char="●"/>
            </a:pPr>
            <a:r>
              <a:rPr lang="en-GB" sz="2200">
                <a:solidFill>
                  <a:schemeClr val="dk2"/>
                </a:solidFill>
              </a:rPr>
              <a:t>People's norms, beliefs, and behaviors in China are unique, and they may differ significantly from those in the United Kingdom. </a:t>
            </a:r>
            <a:endParaRPr sz="2200">
              <a:solidFill>
                <a:schemeClr val="dk2"/>
              </a:solidFill>
            </a:endParaRPr>
          </a:p>
          <a:p>
            <a:pPr marL="457200" lvl="0" indent="-319881" algn="just" rtl="0">
              <a:lnSpc>
                <a:spcPct val="150000"/>
              </a:lnSpc>
              <a:spcBef>
                <a:spcPts val="0"/>
              </a:spcBef>
              <a:spcAft>
                <a:spcPts val="0"/>
              </a:spcAft>
              <a:buClr>
                <a:schemeClr val="dk2"/>
              </a:buClr>
              <a:buSzPct val="104545"/>
              <a:buChar char="●"/>
            </a:pPr>
            <a:r>
              <a:rPr lang="en-GB" sz="2200">
                <a:solidFill>
                  <a:schemeClr val="dk2"/>
                </a:solidFill>
              </a:rPr>
              <a:t>Respect for the many cultural backgrounds involved is essential for joint venture success. People from diverse cultures adhere to a range of distinct norms and standards when it comes to themes such as communication, attitude, value, and belief. </a:t>
            </a:r>
            <a:endParaRPr sz="2200">
              <a:solidFill>
                <a:schemeClr val="dk2"/>
              </a:solidFill>
            </a:endParaRPr>
          </a:p>
          <a:p>
            <a:pPr marL="457200" lvl="0" indent="-319881" algn="just" rtl="0">
              <a:lnSpc>
                <a:spcPct val="150000"/>
              </a:lnSpc>
              <a:spcBef>
                <a:spcPts val="0"/>
              </a:spcBef>
              <a:spcAft>
                <a:spcPts val="0"/>
              </a:spcAft>
              <a:buClr>
                <a:schemeClr val="dk2"/>
              </a:buClr>
              <a:buSzPct val="104545"/>
              <a:buChar char="●"/>
            </a:pPr>
            <a:r>
              <a:rPr lang="en-GB" sz="2200">
                <a:solidFill>
                  <a:schemeClr val="dk2"/>
                </a:solidFill>
              </a:rPr>
              <a:t>The influence of Confucianism, the Chinese proclivity for indirect communication, the importance of relationships, and one's "face," to mention a few examples, spring to mind. </a:t>
            </a:r>
            <a:endParaRPr sz="2200">
              <a:solidFill>
                <a:schemeClr val="dk2"/>
              </a:solidFill>
            </a:endParaRPr>
          </a:p>
          <a:p>
            <a:pPr marL="0" lvl="0" indent="0" algn="just" rtl="0">
              <a:lnSpc>
                <a:spcPct val="150000"/>
              </a:lnSpc>
              <a:spcBef>
                <a:spcPts val="1600"/>
              </a:spcBef>
              <a:spcAft>
                <a:spcPts val="1600"/>
              </a:spcAft>
              <a:buSzPct val="130909"/>
              <a:buNone/>
            </a:pPr>
            <a:endParaRPr sz="2200">
              <a:solidFill>
                <a:schemeClr val="dk2"/>
              </a:solidFill>
            </a:endParaRPr>
          </a:p>
        </p:txBody>
      </p:sp>
    </p:spTree>
    <p:extLst>
      <p:ext uri="{BB962C8B-B14F-4D97-AF65-F5344CB8AC3E}">
        <p14:creationId xmlns:p14="http://schemas.microsoft.com/office/powerpoint/2010/main" val="37667870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0"/>
          <p:cNvSpPr txBox="1">
            <a:spLocks noGrp="1"/>
          </p:cNvSpPr>
          <p:nvPr>
            <p:ph type="title"/>
          </p:nvPr>
        </p:nvSpPr>
        <p:spPr>
          <a:xfrm>
            <a:off x="972600" y="1758200"/>
            <a:ext cx="10251600" cy="713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Hofstede cultural Dimensions: UK and China </a:t>
            </a:r>
            <a:endParaRPr/>
          </a:p>
        </p:txBody>
      </p:sp>
      <p:sp>
        <p:nvSpPr>
          <p:cNvPr id="129" name="Google Shape;129;p20"/>
          <p:cNvSpPr txBox="1">
            <a:spLocks noGrp="1"/>
          </p:cNvSpPr>
          <p:nvPr>
            <p:ph type="body" idx="1"/>
          </p:nvPr>
        </p:nvSpPr>
        <p:spPr>
          <a:xfrm>
            <a:off x="6108775" y="2771825"/>
            <a:ext cx="5869800" cy="3014700"/>
          </a:xfrm>
          <a:prstGeom prst="rect">
            <a:avLst/>
          </a:prstGeom>
          <a:noFill/>
          <a:ln>
            <a:noFill/>
          </a:ln>
        </p:spPr>
        <p:txBody>
          <a:bodyPr spcFirstLastPara="1" wrap="square" lIns="91425" tIns="45700" rIns="91425" bIns="45700" anchor="t" anchorCtr="0">
            <a:normAutofit fontScale="55000"/>
          </a:bodyPr>
          <a:lstStyle/>
          <a:p>
            <a:pPr marL="0" lvl="0" indent="0" algn="just" rtl="0">
              <a:lnSpc>
                <a:spcPct val="150000"/>
              </a:lnSpc>
              <a:spcBef>
                <a:spcPts val="0"/>
              </a:spcBef>
              <a:spcAft>
                <a:spcPts val="0"/>
              </a:spcAft>
              <a:buClr>
                <a:schemeClr val="dk1"/>
              </a:buClr>
              <a:buSzPct val="59139"/>
              <a:buNone/>
            </a:pPr>
            <a:r>
              <a:rPr lang="en-GB" sz="1860" b="1">
                <a:solidFill>
                  <a:srgbClr val="000000"/>
                </a:solidFill>
              </a:rPr>
              <a:t>Power distance</a:t>
            </a:r>
            <a:endParaRPr sz="1860" b="1">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The United Kingdom, with 35% of the population sharing this view, is a country that strives to reduce social inequality.</a:t>
            </a:r>
            <a:endParaRPr sz="1860">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80%  of Chinese citizens agree that inequality is OK.</a:t>
            </a:r>
            <a:endParaRPr sz="1860">
              <a:solidFill>
                <a:srgbClr val="000000"/>
              </a:solidFill>
            </a:endParaRPr>
          </a:p>
          <a:p>
            <a:pPr marL="0" lvl="0" indent="0" algn="just" rtl="0">
              <a:lnSpc>
                <a:spcPct val="150000"/>
              </a:lnSpc>
              <a:spcBef>
                <a:spcPts val="0"/>
              </a:spcBef>
              <a:spcAft>
                <a:spcPts val="0"/>
              </a:spcAft>
              <a:buClr>
                <a:schemeClr val="dk1"/>
              </a:buClr>
              <a:buSzPct val="59139"/>
              <a:buNone/>
            </a:pPr>
            <a:r>
              <a:rPr lang="en-GB" sz="1860" b="1">
                <a:solidFill>
                  <a:srgbClr val="000000"/>
                </a:solidFill>
              </a:rPr>
              <a:t>Individualism</a:t>
            </a:r>
            <a:endParaRPr sz="1860" b="1">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The United Kingdom is home to 89% of the world's independently-minded individuals.</a:t>
            </a:r>
            <a:endParaRPr sz="1860">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20% of the world's population lives in China, whose largely collectivist culture values community interests above individual ones.</a:t>
            </a:r>
            <a:endParaRPr sz="1860">
              <a:solidFill>
                <a:srgbClr val="000000"/>
              </a:solidFill>
            </a:endParaRPr>
          </a:p>
          <a:p>
            <a:pPr marL="0" lvl="0" indent="0" algn="just" rtl="0">
              <a:lnSpc>
                <a:spcPct val="150000"/>
              </a:lnSpc>
              <a:spcBef>
                <a:spcPts val="0"/>
              </a:spcBef>
              <a:spcAft>
                <a:spcPts val="0"/>
              </a:spcAft>
              <a:buClr>
                <a:schemeClr val="dk1"/>
              </a:buClr>
              <a:buSzPct val="59139"/>
              <a:buNone/>
            </a:pPr>
            <a:r>
              <a:rPr lang="en-GB" sz="1860" b="1" i="1">
                <a:solidFill>
                  <a:srgbClr val="000000"/>
                </a:solidFill>
              </a:rPr>
              <a:t>Masculinity</a:t>
            </a:r>
            <a:endParaRPr sz="1860" b="1" i="1">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The United Kingdom has a culture that is 66% success-oriented and motivated (Chan et al, 2022).</a:t>
            </a:r>
            <a:endParaRPr sz="1860">
              <a:solidFill>
                <a:srgbClr val="000000"/>
              </a:solidFill>
            </a:endParaRPr>
          </a:p>
          <a:p>
            <a:pPr marL="0" lvl="0" indent="0" algn="just" rtl="0">
              <a:lnSpc>
                <a:spcPct val="150000"/>
              </a:lnSpc>
              <a:spcBef>
                <a:spcPts val="0"/>
              </a:spcBef>
              <a:spcAft>
                <a:spcPts val="0"/>
              </a:spcAft>
              <a:buSzPct val="166177"/>
              <a:buNone/>
            </a:pPr>
            <a:r>
              <a:rPr lang="en-GB" sz="1860">
                <a:solidFill>
                  <a:srgbClr val="000000"/>
                </a:solidFill>
              </a:rPr>
              <a:t>66% of Chinese people are willing to put work ahead of family and leisure time in order to achieve their goals.</a:t>
            </a:r>
            <a:endParaRPr sz="1860">
              <a:solidFill>
                <a:srgbClr val="000000"/>
              </a:solidFill>
            </a:endParaRPr>
          </a:p>
        </p:txBody>
      </p:sp>
    </p:spTree>
    <p:extLst>
      <p:ext uri="{BB962C8B-B14F-4D97-AF65-F5344CB8AC3E}">
        <p14:creationId xmlns:p14="http://schemas.microsoft.com/office/powerpoint/2010/main" val="721500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1"/>
          <p:cNvSpPr txBox="1">
            <a:spLocks noGrp="1"/>
          </p:cNvSpPr>
          <p:nvPr>
            <p:ph type="title"/>
          </p:nvPr>
        </p:nvSpPr>
        <p:spPr>
          <a:xfrm>
            <a:off x="972600" y="1758200"/>
            <a:ext cx="10251600" cy="713700"/>
          </a:xfrm>
          <a:prstGeom prst="rect">
            <a:avLst/>
          </a:prstGeom>
          <a:noFill/>
          <a:ln>
            <a:noFill/>
          </a:ln>
        </p:spPr>
        <p:txBody>
          <a:bodyPr spcFirstLastPara="1" wrap="square" lIns="121900" tIns="121900" rIns="121900" bIns="121900" anchor="t" anchorCtr="0">
            <a:normAutofit fontScale="90000"/>
          </a:bodyPr>
          <a:lstStyle/>
          <a:p>
            <a:pPr marL="0" lvl="0" indent="0" algn="l" rtl="0">
              <a:lnSpc>
                <a:spcPct val="100000"/>
              </a:lnSpc>
              <a:spcBef>
                <a:spcPts val="0"/>
              </a:spcBef>
              <a:spcAft>
                <a:spcPts val="0"/>
              </a:spcAft>
              <a:buSzPct val="111111"/>
              <a:buNone/>
            </a:pPr>
            <a:r>
              <a:rPr lang="en-GB"/>
              <a:t>Continue </a:t>
            </a:r>
            <a:endParaRPr/>
          </a:p>
        </p:txBody>
      </p:sp>
      <p:sp>
        <p:nvSpPr>
          <p:cNvPr id="135" name="Google Shape;135;p21"/>
          <p:cNvSpPr txBox="1">
            <a:spLocks noGrp="1"/>
          </p:cNvSpPr>
          <p:nvPr>
            <p:ph type="body" idx="1"/>
          </p:nvPr>
        </p:nvSpPr>
        <p:spPr>
          <a:xfrm>
            <a:off x="5990800" y="2471900"/>
            <a:ext cx="6017400" cy="3014700"/>
          </a:xfrm>
          <a:prstGeom prst="rect">
            <a:avLst/>
          </a:prstGeom>
          <a:noFill/>
          <a:ln>
            <a:noFill/>
          </a:ln>
        </p:spPr>
        <p:txBody>
          <a:bodyPr spcFirstLastPara="1" wrap="square" lIns="121900" tIns="121900" rIns="121900" bIns="121900" anchor="t" anchorCtr="0">
            <a:noAutofit/>
          </a:bodyPr>
          <a:lstStyle/>
          <a:p>
            <a:pPr marL="0" lvl="0" indent="0" algn="just" rtl="0">
              <a:lnSpc>
                <a:spcPct val="150000"/>
              </a:lnSpc>
              <a:spcBef>
                <a:spcPts val="0"/>
              </a:spcBef>
              <a:spcAft>
                <a:spcPts val="0"/>
              </a:spcAft>
              <a:buSzPts val="605"/>
              <a:buNone/>
            </a:pPr>
            <a:r>
              <a:rPr lang="en-GB" sz="1135" b="1" i="1">
                <a:solidFill>
                  <a:schemeClr val="dk2"/>
                </a:solidFill>
              </a:rPr>
              <a:t>Uncertainty avoidance</a:t>
            </a:r>
            <a:endParaRPr sz="1135" b="1" i="1">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35% of Brits are at ease in uncertain circumstances.</a:t>
            </a:r>
            <a:endParaRPr sz="1135">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China (30%): open to new experiences, quick to learn, and eager to strike out on their own.</a:t>
            </a:r>
            <a:endParaRPr sz="1135">
              <a:solidFill>
                <a:schemeClr val="dk2"/>
              </a:solidFill>
            </a:endParaRPr>
          </a:p>
          <a:p>
            <a:pPr marL="0" lvl="0" indent="0" algn="just" rtl="0">
              <a:lnSpc>
                <a:spcPct val="150000"/>
              </a:lnSpc>
              <a:spcBef>
                <a:spcPts val="0"/>
              </a:spcBef>
              <a:spcAft>
                <a:spcPts val="0"/>
              </a:spcAft>
              <a:buSzPts val="605"/>
              <a:buNone/>
            </a:pPr>
            <a:r>
              <a:rPr lang="en-GB" sz="1135" b="1" i="1">
                <a:solidFill>
                  <a:schemeClr val="dk2"/>
                </a:solidFill>
              </a:rPr>
              <a:t>Long-term orientation</a:t>
            </a:r>
            <a:endParaRPr sz="1135" b="1" i="1">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United Kingdom 51% - a culture that respects its own history while looking forward to meeting the problems of today and tomorrow.</a:t>
            </a:r>
            <a:endParaRPr sz="1135">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87%  of Chinese people believe their culture is pragmatic, flexible, and open to change.</a:t>
            </a:r>
            <a:endParaRPr sz="1135">
              <a:solidFill>
                <a:schemeClr val="dk2"/>
              </a:solidFill>
            </a:endParaRPr>
          </a:p>
          <a:p>
            <a:pPr marL="0" lvl="0" indent="0" algn="just" rtl="0">
              <a:lnSpc>
                <a:spcPct val="150000"/>
              </a:lnSpc>
              <a:spcBef>
                <a:spcPts val="0"/>
              </a:spcBef>
              <a:spcAft>
                <a:spcPts val="0"/>
              </a:spcAft>
              <a:buSzPts val="605"/>
              <a:buNone/>
            </a:pPr>
            <a:r>
              <a:rPr lang="en-GB" sz="1135" b="1" i="1">
                <a:solidFill>
                  <a:schemeClr val="dk2"/>
                </a:solidFill>
              </a:rPr>
              <a:t>Indulgence</a:t>
            </a:r>
            <a:endParaRPr sz="1135" b="1" i="1">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The United Kingdom, according to 69% of its citizens, is a society that gives in to its wishes and follows its heart when it comes to having a good time.</a:t>
            </a:r>
            <a:endParaRPr sz="1135">
              <a:solidFill>
                <a:schemeClr val="dk2"/>
              </a:solidFill>
            </a:endParaRPr>
          </a:p>
          <a:p>
            <a:pPr marL="0" lvl="0" indent="0" algn="just" rtl="0">
              <a:lnSpc>
                <a:spcPct val="150000"/>
              </a:lnSpc>
              <a:spcBef>
                <a:spcPts val="0"/>
              </a:spcBef>
              <a:spcAft>
                <a:spcPts val="0"/>
              </a:spcAft>
              <a:buSzPts val="605"/>
              <a:buNone/>
            </a:pPr>
            <a:r>
              <a:rPr lang="en-GB" sz="1135">
                <a:solidFill>
                  <a:schemeClr val="dk2"/>
                </a:solidFill>
              </a:rPr>
              <a:t>China (24%), a society known for restraint and where leisure and gratification are not prioritized, ranks last.</a:t>
            </a:r>
            <a:endParaRPr sz="1135"/>
          </a:p>
        </p:txBody>
      </p:sp>
    </p:spTree>
    <p:extLst>
      <p:ext uri="{BB962C8B-B14F-4D97-AF65-F5344CB8AC3E}">
        <p14:creationId xmlns:p14="http://schemas.microsoft.com/office/powerpoint/2010/main" val="2547440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Recommendations </a:t>
            </a:r>
            <a:endParaRPr/>
          </a:p>
        </p:txBody>
      </p:sp>
      <p:sp>
        <p:nvSpPr>
          <p:cNvPr id="141" name="Google Shape;141;p22"/>
          <p:cNvSpPr txBox="1">
            <a:spLocks noGrp="1"/>
          </p:cNvSpPr>
          <p:nvPr>
            <p:ph type="body" idx="1"/>
          </p:nvPr>
        </p:nvSpPr>
        <p:spPr>
          <a:xfrm>
            <a:off x="6094025" y="1338925"/>
            <a:ext cx="5811000" cy="4351200"/>
          </a:xfrm>
          <a:prstGeom prst="rect">
            <a:avLst/>
          </a:prstGeom>
          <a:noFill/>
          <a:ln>
            <a:noFill/>
          </a:ln>
        </p:spPr>
        <p:txBody>
          <a:bodyPr spcFirstLastPara="1" wrap="square" lIns="91425" tIns="45700" rIns="91425" bIns="45700" anchor="t" anchorCtr="0">
            <a:normAutofit fontScale="77500"/>
          </a:bodyPr>
          <a:lstStyle/>
          <a:p>
            <a:pPr marL="0" lvl="0" indent="0" algn="just" rtl="0">
              <a:lnSpc>
                <a:spcPct val="150000"/>
              </a:lnSpc>
              <a:spcBef>
                <a:spcPts val="0"/>
              </a:spcBef>
              <a:spcAft>
                <a:spcPts val="0"/>
              </a:spcAft>
              <a:buClr>
                <a:schemeClr val="dk1"/>
              </a:buClr>
              <a:buSzPct val="64705"/>
              <a:buFont typeface="Arial"/>
              <a:buNone/>
            </a:pPr>
            <a:r>
              <a:rPr lang="en-GB" b="1" i="1">
                <a:solidFill>
                  <a:schemeClr val="dk2"/>
                </a:solidFill>
              </a:rPr>
              <a:t>•Developing a deep understanding of the Chinese culture:</a:t>
            </a:r>
            <a:r>
              <a:rPr lang="en-GB">
                <a:solidFill>
                  <a:schemeClr val="dk2"/>
                </a:solidFill>
              </a:rPr>
              <a:t> The joint venture's success will be determined by the British company's ability to effectively integrate its activities into Chinese culture. Knowledge of the other party's cultural norms and beliefs is required for successful communication and the building of meaningful ties with that other.</a:t>
            </a:r>
            <a:endParaRPr>
              <a:solidFill>
                <a:schemeClr val="dk2"/>
              </a:solidFill>
            </a:endParaRPr>
          </a:p>
          <a:p>
            <a:pPr marL="0" lvl="0" indent="0" algn="just" rtl="0">
              <a:lnSpc>
                <a:spcPct val="150000"/>
              </a:lnSpc>
              <a:spcBef>
                <a:spcPts val="1600"/>
              </a:spcBef>
              <a:spcAft>
                <a:spcPts val="0"/>
              </a:spcAft>
              <a:buClr>
                <a:schemeClr val="dk1"/>
              </a:buClr>
              <a:buSzPct val="64705"/>
              <a:buFont typeface="Arial"/>
              <a:buNone/>
            </a:pPr>
            <a:r>
              <a:rPr lang="en-GB" b="1" i="1">
                <a:solidFill>
                  <a:schemeClr val="dk2"/>
                </a:solidFill>
              </a:rPr>
              <a:t>•Focuses on building relationships: </a:t>
            </a:r>
            <a:r>
              <a:rPr lang="en-GB">
                <a:solidFill>
                  <a:schemeClr val="dk2"/>
                </a:solidFill>
              </a:rPr>
              <a:t>Because personal connections are so important in Chinese culture, the British firm must prioritize building strong links with its Chinese business partners in order to be successful. One way to achieve this aim is to make an effort to get more acquainted with and respectful of one another's diverse cultural backgrounds.</a:t>
            </a:r>
            <a:endParaRPr>
              <a:solidFill>
                <a:schemeClr val="dk2"/>
              </a:solidFill>
            </a:endParaRPr>
          </a:p>
          <a:p>
            <a:pPr marL="0" lvl="0" indent="0" algn="just" rtl="0">
              <a:lnSpc>
                <a:spcPct val="150000"/>
              </a:lnSpc>
              <a:spcBef>
                <a:spcPts val="1600"/>
              </a:spcBef>
              <a:spcAft>
                <a:spcPts val="1600"/>
              </a:spcAft>
              <a:buSzPct val="136622"/>
              <a:buNone/>
            </a:pPr>
            <a:r>
              <a:rPr lang="en-GB" b="1" i="1">
                <a:solidFill>
                  <a:schemeClr val="dk2"/>
                </a:solidFill>
              </a:rPr>
              <a:t>•Be flexible: </a:t>
            </a:r>
            <a:r>
              <a:rPr lang="en-GB">
                <a:solidFill>
                  <a:schemeClr val="dk2"/>
                </a:solidFill>
              </a:rPr>
              <a:t>Because time is not revered as much in Chinese culture, the British corporation will need to be flexible when setting deadlines and timeframes. As a result of this, their confidence in one another will grow.</a:t>
            </a:r>
            <a:endParaRPr>
              <a:solidFill>
                <a:schemeClr val="dk2"/>
              </a:solidFill>
            </a:endParaRPr>
          </a:p>
        </p:txBody>
      </p:sp>
    </p:spTree>
    <p:extLst>
      <p:ext uri="{BB962C8B-B14F-4D97-AF65-F5344CB8AC3E}">
        <p14:creationId xmlns:p14="http://schemas.microsoft.com/office/powerpoint/2010/main" val="405750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Conclusion </a:t>
            </a:r>
            <a:endParaRPr/>
          </a:p>
        </p:txBody>
      </p:sp>
      <p:sp>
        <p:nvSpPr>
          <p:cNvPr id="147" name="Google Shape;147;p23"/>
          <p:cNvSpPr txBox="1">
            <a:spLocks noGrp="1"/>
          </p:cNvSpPr>
          <p:nvPr>
            <p:ph type="body" idx="1"/>
          </p:nvPr>
        </p:nvSpPr>
        <p:spPr>
          <a:xfrm>
            <a:off x="5990800" y="1253400"/>
            <a:ext cx="6076200" cy="4351200"/>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150000"/>
              </a:lnSpc>
              <a:spcBef>
                <a:spcPts val="0"/>
              </a:spcBef>
              <a:spcAft>
                <a:spcPts val="1600"/>
              </a:spcAft>
              <a:buSzPts val="1800"/>
              <a:buNone/>
            </a:pPr>
            <a:r>
              <a:rPr lang="en-GB">
                <a:solidFill>
                  <a:schemeClr val="dk2"/>
                </a:solidFill>
              </a:rPr>
              <a:t>The ability of both the British and Chinese business partners to overcome linguistic and cultural barriers is critical to the long-term viability of the collaboration. During the presentation, the cultural obstacles that the British firm would experience in China were discussed in detail, and several concepts and business communication solutions were provided to help the relationship thrive. Cultural barriers may be addressed by creating efficient communication channels that allow for beneficial cooperation and partnership. This is one method of doing this. If managed and understood correctly, the combined British-Chinese enterprise has a high chance of success in China.</a:t>
            </a:r>
            <a:endParaRPr>
              <a:solidFill>
                <a:schemeClr val="dk2"/>
              </a:solidFill>
            </a:endParaRPr>
          </a:p>
        </p:txBody>
      </p:sp>
    </p:spTree>
    <p:extLst>
      <p:ext uri="{BB962C8B-B14F-4D97-AF65-F5344CB8AC3E}">
        <p14:creationId xmlns:p14="http://schemas.microsoft.com/office/powerpoint/2010/main" val="1675351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a:t>References </a:t>
            </a:r>
            <a:endParaRPr/>
          </a:p>
        </p:txBody>
      </p:sp>
      <p:sp>
        <p:nvSpPr>
          <p:cNvPr id="153" name="Google Shape;153;p24"/>
          <p:cNvSpPr txBox="1">
            <a:spLocks noGrp="1"/>
          </p:cNvSpPr>
          <p:nvPr>
            <p:ph type="body" idx="1"/>
          </p:nvPr>
        </p:nvSpPr>
        <p:spPr>
          <a:xfrm>
            <a:off x="5961300" y="1456900"/>
            <a:ext cx="5958300" cy="43512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1000"/>
              </a:spcBef>
              <a:spcAft>
                <a:spcPts val="0"/>
              </a:spcAft>
              <a:buSzPts val="1800"/>
              <a:buNone/>
            </a:pPr>
            <a:r>
              <a:rPr lang="en-GB" sz="1200">
                <a:solidFill>
                  <a:schemeClr val="dk2"/>
                </a:solidFill>
              </a:rPr>
              <a:t>Liu, Y. and Meyer, K.E., 2020. Boundary spanners, HRM practices, and reverse knowledge transfer: The case of Chinese cross-border acquisitions. </a:t>
            </a:r>
            <a:r>
              <a:rPr lang="en-GB" sz="1200" i="1">
                <a:solidFill>
                  <a:schemeClr val="dk2"/>
                </a:solidFill>
              </a:rPr>
              <a:t>Journal of World Business</a:t>
            </a:r>
            <a:r>
              <a:rPr lang="en-GB" sz="1200">
                <a:solidFill>
                  <a:schemeClr val="dk2"/>
                </a:solidFill>
              </a:rPr>
              <a:t>, </a:t>
            </a:r>
            <a:r>
              <a:rPr lang="en-GB" sz="1200" i="1">
                <a:solidFill>
                  <a:schemeClr val="dk2"/>
                </a:solidFill>
              </a:rPr>
              <a:t>55</a:t>
            </a:r>
            <a:r>
              <a:rPr lang="en-GB" sz="1200">
                <a:solidFill>
                  <a:schemeClr val="dk2"/>
                </a:solidFill>
              </a:rPr>
              <a:t>(2), p.100958.</a:t>
            </a:r>
            <a:endParaRPr sz="1200">
              <a:solidFill>
                <a:schemeClr val="dk2"/>
              </a:solidFill>
            </a:endParaRPr>
          </a:p>
          <a:p>
            <a:pPr marL="0" lvl="0" indent="0" algn="just" rtl="0">
              <a:lnSpc>
                <a:spcPct val="150000"/>
              </a:lnSpc>
              <a:spcBef>
                <a:spcPts val="1600"/>
              </a:spcBef>
              <a:spcAft>
                <a:spcPts val="0"/>
              </a:spcAft>
              <a:buSzPts val="1800"/>
              <a:buNone/>
            </a:pPr>
            <a:r>
              <a:rPr lang="en-GB" sz="1200">
                <a:solidFill>
                  <a:schemeClr val="dk2"/>
                </a:solidFill>
              </a:rPr>
              <a:t>Qiu, H., Cao, S. and Xu, R., 2021. Cancer incidence, mortality, and burden in China: a time‐trend analysis and comparison with the United States and United Kingdom based on the global epidemiological data released in 2020. </a:t>
            </a:r>
            <a:r>
              <a:rPr lang="en-GB" sz="1200" i="1">
                <a:solidFill>
                  <a:schemeClr val="dk2"/>
                </a:solidFill>
              </a:rPr>
              <a:t>Cancer communications</a:t>
            </a:r>
            <a:r>
              <a:rPr lang="en-GB" sz="1200">
                <a:solidFill>
                  <a:schemeClr val="dk2"/>
                </a:solidFill>
              </a:rPr>
              <a:t>, </a:t>
            </a:r>
            <a:r>
              <a:rPr lang="en-GB" sz="1200" i="1">
                <a:solidFill>
                  <a:schemeClr val="dk2"/>
                </a:solidFill>
              </a:rPr>
              <a:t>41</a:t>
            </a:r>
            <a:r>
              <a:rPr lang="en-GB" sz="1200">
                <a:solidFill>
                  <a:schemeClr val="dk2"/>
                </a:solidFill>
              </a:rPr>
              <a:t>(10), pp.1037-1048.</a:t>
            </a:r>
            <a:endParaRPr sz="1200">
              <a:solidFill>
                <a:schemeClr val="dk2"/>
              </a:solidFill>
            </a:endParaRPr>
          </a:p>
          <a:p>
            <a:pPr marL="0" lvl="0" indent="0" algn="just" rtl="0">
              <a:lnSpc>
                <a:spcPct val="150000"/>
              </a:lnSpc>
              <a:spcBef>
                <a:spcPts val="1600"/>
              </a:spcBef>
              <a:spcAft>
                <a:spcPts val="0"/>
              </a:spcAft>
              <a:buSzPts val="1800"/>
              <a:buNone/>
            </a:pPr>
            <a:r>
              <a:rPr lang="en-GB" sz="1200">
                <a:solidFill>
                  <a:schemeClr val="dk2"/>
                </a:solidFill>
              </a:rPr>
              <a:t>Tetteh, M.O., Chan, A.P., Darko, A. and Nani, G., 2023. Factors affecting international construction joint ventures: a systematic literature review. </a:t>
            </a:r>
            <a:r>
              <a:rPr lang="en-GB" sz="1200" i="1">
                <a:solidFill>
                  <a:schemeClr val="dk2"/>
                </a:solidFill>
              </a:rPr>
              <a:t>International Journal of Construction Management</a:t>
            </a:r>
            <a:r>
              <a:rPr lang="en-GB" sz="1200">
                <a:solidFill>
                  <a:schemeClr val="dk2"/>
                </a:solidFill>
              </a:rPr>
              <a:t>, </a:t>
            </a:r>
            <a:r>
              <a:rPr lang="en-GB" sz="1200" i="1">
                <a:solidFill>
                  <a:schemeClr val="dk2"/>
                </a:solidFill>
              </a:rPr>
              <a:t>23</a:t>
            </a:r>
            <a:r>
              <a:rPr lang="en-GB" sz="1200">
                <a:solidFill>
                  <a:schemeClr val="dk2"/>
                </a:solidFill>
              </a:rPr>
              <a:t>(1), pp.98-113.</a:t>
            </a:r>
            <a:endParaRPr sz="1200">
              <a:solidFill>
                <a:schemeClr val="dk2"/>
              </a:solidFill>
            </a:endParaRPr>
          </a:p>
          <a:p>
            <a:pPr marL="0" lvl="0" indent="0" algn="just" rtl="0">
              <a:lnSpc>
                <a:spcPct val="150000"/>
              </a:lnSpc>
              <a:spcBef>
                <a:spcPts val="1600"/>
              </a:spcBef>
              <a:spcAft>
                <a:spcPts val="1600"/>
              </a:spcAft>
              <a:buSzPts val="1800"/>
              <a:buNone/>
            </a:pPr>
            <a:r>
              <a:rPr lang="en-GB" sz="1200">
                <a:solidFill>
                  <a:schemeClr val="dk2"/>
                </a:solidFill>
              </a:rPr>
              <a:t>Chan, A.P., Tetteh, M.O. and Nani, G., 2022. Drivers for international construction joint ventures adoption: a systematic literature review. </a:t>
            </a:r>
            <a:r>
              <a:rPr lang="en-GB" sz="1200" i="1">
                <a:solidFill>
                  <a:schemeClr val="dk2"/>
                </a:solidFill>
              </a:rPr>
              <a:t>International Journal of Construction Management</a:t>
            </a:r>
            <a:r>
              <a:rPr lang="en-GB" sz="1200">
                <a:solidFill>
                  <a:schemeClr val="dk2"/>
                </a:solidFill>
              </a:rPr>
              <a:t>, </a:t>
            </a:r>
            <a:r>
              <a:rPr lang="en-GB" sz="1200" i="1">
                <a:solidFill>
                  <a:schemeClr val="dk2"/>
                </a:solidFill>
              </a:rPr>
              <a:t>22</a:t>
            </a:r>
            <a:r>
              <a:rPr lang="en-GB" sz="1200">
                <a:solidFill>
                  <a:schemeClr val="dk2"/>
                </a:solidFill>
              </a:rPr>
              <a:t>(8), pp.1571-1583.</a:t>
            </a:r>
            <a:endParaRPr sz="1200">
              <a:solidFill>
                <a:schemeClr val="dk2"/>
              </a:solidFill>
            </a:endParaRPr>
          </a:p>
        </p:txBody>
      </p:sp>
    </p:spTree>
    <p:extLst>
      <p:ext uri="{BB962C8B-B14F-4D97-AF65-F5344CB8AC3E}">
        <p14:creationId xmlns:p14="http://schemas.microsoft.com/office/powerpoint/2010/main" val="3422477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p:txBody>
          <a:bodyPr>
            <a:normAutofit/>
          </a:bodyPr>
          <a:lstStyle/>
          <a:p>
            <a:r>
              <a:rPr lang="en-US" dirty="0"/>
              <a:t>INTERNATIONAL BUSINESS COMUNICATION ASSIGMENT 2 </a:t>
            </a:r>
            <a:br>
              <a:rPr lang="en-US" dirty="0"/>
            </a:br>
            <a:r>
              <a:rPr lang="en-US" dirty="0"/>
              <a:t>GROUP PRESENTATION</a:t>
            </a:r>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p:txBody>
          <a:bodyPr vert="horz" lIns="91440" tIns="45720" rIns="91440" bIns="45720" rtlCol="0" anchor="t">
            <a:normAutofit fontScale="92500" lnSpcReduction="20000"/>
          </a:bodyPr>
          <a:lstStyle/>
          <a:p>
            <a:r>
              <a:rPr lang="en-US" dirty="0"/>
              <a:t>3. Analise business communication situations</a:t>
            </a:r>
          </a:p>
          <a:p>
            <a:endParaRPr lang="en-US" dirty="0"/>
          </a:p>
          <a:p>
            <a:r>
              <a:rPr lang="en-US" dirty="0"/>
              <a:t>Corina </a:t>
            </a:r>
            <a:r>
              <a:rPr lang="en-US" dirty="0" err="1"/>
              <a:t>georgiana</a:t>
            </a:r>
            <a:r>
              <a:rPr lang="en-US" dirty="0"/>
              <a:t> </a:t>
            </a:r>
            <a:r>
              <a:rPr lang="en-US" dirty="0" err="1"/>
              <a:t>cirstea</a:t>
            </a:r>
            <a:r>
              <a:rPr lang="en-US" dirty="0"/>
              <a:t> </a:t>
            </a:r>
          </a:p>
          <a:p>
            <a:r>
              <a:rPr lang="en-US" dirty="0"/>
              <a:t>Student </a:t>
            </a:r>
            <a:r>
              <a:rPr lang="en-US" dirty="0" err="1"/>
              <a:t>i.d.</a:t>
            </a:r>
            <a:r>
              <a:rPr lang="en-US" dirty="0"/>
              <a:t> 2007930</a:t>
            </a:r>
          </a:p>
          <a:p>
            <a:endParaRPr lang="en-US" dirty="0"/>
          </a:p>
        </p:txBody>
      </p:sp>
    </p:spTree>
    <p:extLst>
      <p:ext uri="{BB962C8B-B14F-4D97-AF65-F5344CB8AC3E}">
        <p14:creationId xmlns:p14="http://schemas.microsoft.com/office/powerpoint/2010/main" val="16972984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a:xfrm>
            <a:off x="1141412" y="224445"/>
            <a:ext cx="9905998" cy="972588"/>
          </a:xfrm>
        </p:spPr>
        <p:txBody>
          <a:bodyPr/>
          <a:lstStyle/>
          <a:p>
            <a:r>
              <a:rPr lang="en-GB" dirty="0"/>
              <a:t>Table of content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a:xfrm>
            <a:off x="1141412" y="1197034"/>
            <a:ext cx="9905999" cy="5436522"/>
          </a:xfrm>
        </p:spPr>
        <p:txBody>
          <a:bodyPr>
            <a:normAutofit lnSpcReduction="10000"/>
          </a:bodyPr>
          <a:lstStyle/>
          <a:p>
            <a:r>
              <a:rPr lang="en-US" dirty="0"/>
              <a:t>Introduction</a:t>
            </a:r>
          </a:p>
          <a:p>
            <a:r>
              <a:rPr lang="en-US" dirty="0"/>
              <a:t>Introducing Chinese Culture:</a:t>
            </a:r>
          </a:p>
          <a:p>
            <a:r>
              <a:rPr lang="en-US" dirty="0"/>
              <a:t>Introduce the Chinese culture as compared to the UK</a:t>
            </a:r>
          </a:p>
          <a:p>
            <a:r>
              <a:rPr lang="en-US" dirty="0"/>
              <a:t>Success and failure factors of joint ventures</a:t>
            </a:r>
          </a:p>
          <a:p>
            <a:r>
              <a:rPr lang="en-US" dirty="0"/>
              <a:t>Cultural sensitivity in China / The differences from the UK</a:t>
            </a:r>
          </a:p>
          <a:p>
            <a:r>
              <a:rPr lang="en-US" dirty="0"/>
              <a:t>Hofstede cultural Dimensions: UK and China</a:t>
            </a:r>
          </a:p>
          <a:p>
            <a:r>
              <a:rPr lang="en-US" dirty="0"/>
              <a:t>Cultural Challenges and Difficulties</a:t>
            </a:r>
          </a:p>
          <a:p>
            <a:r>
              <a:rPr lang="en-US" dirty="0"/>
              <a:t>Business Communication Solutions</a:t>
            </a:r>
          </a:p>
          <a:p>
            <a:r>
              <a:rPr lang="en-US" dirty="0"/>
              <a:t>Recommendations </a:t>
            </a:r>
          </a:p>
          <a:p>
            <a:r>
              <a:rPr lang="en-US" dirty="0"/>
              <a:t>Conclusion</a:t>
            </a:r>
          </a:p>
        </p:txBody>
      </p:sp>
    </p:spTree>
    <p:extLst>
      <p:ext uri="{BB962C8B-B14F-4D97-AF65-F5344CB8AC3E}">
        <p14:creationId xmlns:p14="http://schemas.microsoft.com/office/powerpoint/2010/main" val="9563876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p:txBody>
          <a:bodyPr/>
          <a:lstStyle/>
          <a:p>
            <a:r>
              <a:rPr lang="en-US" dirty="0"/>
              <a:t>Dyson company contemplating a joint venture with a foreign company based in China.</a:t>
            </a:r>
          </a:p>
          <a:p>
            <a:r>
              <a:rPr lang="en-US" dirty="0"/>
              <a:t>Joint venture would involve development and production of electric vehicles.</a:t>
            </a:r>
          </a:p>
          <a:p>
            <a:r>
              <a:rPr lang="en-US" dirty="0"/>
              <a:t>China is a rapidly growing market for electric vehicles.</a:t>
            </a:r>
          </a:p>
          <a:p>
            <a:r>
              <a:rPr lang="en-US" dirty="0"/>
              <a:t>Joint venture would provide access to this market and combine expertise and resources of both companies.</a:t>
            </a:r>
          </a:p>
          <a:p>
            <a:endParaRPr lang="en-US" dirty="0"/>
          </a:p>
        </p:txBody>
      </p:sp>
    </p:spTree>
    <p:extLst>
      <p:ext uri="{BB962C8B-B14F-4D97-AF65-F5344CB8AC3E}">
        <p14:creationId xmlns:p14="http://schemas.microsoft.com/office/powerpoint/2010/main" val="29702792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GB" dirty="0"/>
              <a:t>Introduction to the Chinese culture </a:t>
            </a:r>
            <a:endParaRPr lang="en-US" dirty="0"/>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p:txBody>
          <a:bodyPr>
            <a:normAutofit lnSpcReduction="10000"/>
          </a:bodyPr>
          <a:lstStyle/>
          <a:p>
            <a:r>
              <a:rPr lang="en-US" dirty="0"/>
              <a:t>China has a long history and rich culture spanning over 5,000 years.</a:t>
            </a:r>
          </a:p>
          <a:p>
            <a:r>
              <a:rPr lang="en-US" dirty="0"/>
              <a:t>Confucianism, Taoism, and Buddhism are the main philosophical and religious traditions in China.</a:t>
            </a:r>
          </a:p>
          <a:p>
            <a:r>
              <a:rPr lang="en-US" dirty="0"/>
              <a:t>Family values and hierarchical relationships are highly respected in Chinese culture.</a:t>
            </a:r>
          </a:p>
          <a:p>
            <a:r>
              <a:rPr lang="en-US" dirty="0"/>
              <a:t>Guanxi, or personal connections and relationships, are essential for doing business in China.</a:t>
            </a:r>
          </a:p>
          <a:p>
            <a:endParaRPr lang="en-US" dirty="0"/>
          </a:p>
        </p:txBody>
      </p:sp>
    </p:spTree>
    <p:extLst>
      <p:ext uri="{BB962C8B-B14F-4D97-AF65-F5344CB8AC3E}">
        <p14:creationId xmlns:p14="http://schemas.microsoft.com/office/powerpoint/2010/main" val="2197020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lstStyle/>
          <a:p>
            <a:r>
              <a:rPr lang="en-US" dirty="0"/>
              <a:t>Introduce the Chinese culture as compared to UK</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p:txBody>
          <a:bodyPr>
            <a:normAutofit fontScale="85000" lnSpcReduction="20000"/>
          </a:bodyPr>
          <a:lstStyle/>
          <a:p>
            <a:r>
              <a:rPr lang="en-US" dirty="0"/>
              <a:t>Language: Mandarin is the official language of China, while English is the official language of the UK.</a:t>
            </a:r>
          </a:p>
          <a:p>
            <a:r>
              <a:rPr lang="en-US" dirty="0"/>
              <a:t>Business etiquette: Chinese business culture places a greater emphasis on building relationships and personal connections, while the UK is generally more direct and task-oriented in business dealings.</a:t>
            </a:r>
          </a:p>
          <a:p>
            <a:r>
              <a:rPr lang="en-US" dirty="0"/>
              <a:t>Hierarchy: Chinese business culture tends to place a greater emphasis on hierarchy and respect for authority, while the UK has a more egalitarian approach.</a:t>
            </a:r>
          </a:p>
          <a:p>
            <a:r>
              <a:rPr lang="en-US" dirty="0"/>
              <a:t>Gift-giving: In Chinese business culture, gift-giving is an important part of building relationships and showing respect, while in the UK, it is generally less common and can be seen as bribery.</a:t>
            </a:r>
          </a:p>
        </p:txBody>
      </p:sp>
    </p:spTree>
    <p:extLst>
      <p:ext uri="{BB962C8B-B14F-4D97-AF65-F5344CB8AC3E}">
        <p14:creationId xmlns:p14="http://schemas.microsoft.com/office/powerpoint/2010/main" val="4171492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lstStyle/>
          <a:p>
            <a:r>
              <a:rPr lang="en-GB" dirty="0"/>
              <a:t>Success and failure factors of joint ventures </a:t>
            </a:r>
            <a:endParaRPr lang="en-US"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p:txBody>
          <a:bodyPr/>
          <a:lstStyle/>
          <a:p>
            <a:endParaRPr lang="en-GB" dirty="0"/>
          </a:p>
          <a:p>
            <a:r>
              <a:rPr lang="en-US" dirty="0"/>
              <a:t>Compatibility of the partners' goals and objectives</a:t>
            </a:r>
          </a:p>
          <a:p>
            <a:r>
              <a:rPr lang="en-US" dirty="0"/>
              <a:t>Proper due diligence and understanding of the local market and legal environment</a:t>
            </a:r>
          </a:p>
          <a:p>
            <a:r>
              <a:rPr lang="en-US" dirty="0"/>
              <a:t>Effective communication and cultural sensitivity between partners</a:t>
            </a:r>
          </a:p>
          <a:p>
            <a:r>
              <a:rPr lang="en-US" dirty="0"/>
              <a:t>Clear agreement on roles, responsibilities, and decision-making processes</a:t>
            </a:r>
          </a:p>
        </p:txBody>
      </p:sp>
    </p:spTree>
    <p:extLst>
      <p:ext uri="{BB962C8B-B14F-4D97-AF65-F5344CB8AC3E}">
        <p14:creationId xmlns:p14="http://schemas.microsoft.com/office/powerpoint/2010/main" val="2279911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p:txBody>
          <a:bodyPr/>
          <a:lstStyle/>
          <a:p>
            <a:r>
              <a:rPr lang="en-GB" dirty="0"/>
              <a:t>Cultural sensitivity in China / The differences from the UK </a:t>
            </a:r>
            <a:endParaRPr lang="en-US" dirty="0"/>
          </a:p>
        </p:txBody>
      </p:sp>
      <p:sp>
        <p:nvSpPr>
          <p:cNvPr id="3" name="Content Placeholder 2">
            <a:extLst>
              <a:ext uri="{FF2B5EF4-FFF2-40B4-BE49-F238E27FC236}">
                <a16:creationId xmlns:a16="http://schemas.microsoft.com/office/drawing/2014/main" id="{64991A04-A8F1-41FA-AA19-9D71D8B693B8}"/>
              </a:ext>
            </a:extLst>
          </p:cNvPr>
          <p:cNvSpPr>
            <a:spLocks noGrp="1"/>
          </p:cNvSpPr>
          <p:nvPr>
            <p:ph idx="1"/>
          </p:nvPr>
        </p:nvSpPr>
        <p:spPr/>
        <p:txBody>
          <a:bodyPr/>
          <a:lstStyle/>
          <a:p>
            <a:r>
              <a:rPr lang="en-US" dirty="0"/>
              <a:t>High-context communication style</a:t>
            </a:r>
          </a:p>
          <a:p>
            <a:r>
              <a:rPr lang="en-US" dirty="0"/>
              <a:t>Hierarchical business culture</a:t>
            </a:r>
          </a:p>
          <a:p>
            <a:r>
              <a:rPr lang="en-US" dirty="0"/>
              <a:t>Strong emphasis on relationships and guanxi</a:t>
            </a:r>
          </a:p>
          <a:p>
            <a:r>
              <a:rPr lang="en-US" dirty="0"/>
              <a:t>Importance of face-saving and avoiding confrontation</a:t>
            </a:r>
          </a:p>
          <a:p>
            <a:endParaRPr lang="en-US" dirty="0"/>
          </a:p>
        </p:txBody>
      </p:sp>
    </p:spTree>
    <p:extLst>
      <p:ext uri="{BB962C8B-B14F-4D97-AF65-F5344CB8AC3E}">
        <p14:creationId xmlns:p14="http://schemas.microsoft.com/office/powerpoint/2010/main" val="39043830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China </a:t>
            </a:r>
            <a:endParaRPr lang="en-US" dirty="0"/>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lstStyle/>
          <a:p>
            <a:r>
              <a:rPr lang="en-US" dirty="0"/>
              <a:t>Power Distance</a:t>
            </a:r>
          </a:p>
          <a:p>
            <a:r>
              <a:rPr lang="en-US" dirty="0"/>
              <a:t>Individualism</a:t>
            </a:r>
          </a:p>
          <a:p>
            <a:r>
              <a:rPr lang="en-US" dirty="0"/>
              <a:t>Masculinity</a:t>
            </a:r>
          </a:p>
          <a:p>
            <a:r>
              <a:rPr lang="en-US" dirty="0"/>
              <a:t>Uncertainty avoidance</a:t>
            </a:r>
          </a:p>
          <a:p>
            <a:endParaRPr lang="en-US" dirty="0"/>
          </a:p>
        </p:txBody>
      </p:sp>
    </p:spTree>
    <p:extLst>
      <p:ext uri="{BB962C8B-B14F-4D97-AF65-F5344CB8AC3E}">
        <p14:creationId xmlns:p14="http://schemas.microsoft.com/office/powerpoint/2010/main" val="148082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US" dirty="0"/>
              <a:t>cultural challenges and difficulties</a:t>
            </a:r>
            <a:r>
              <a:rPr lang="en-GB" dirty="0"/>
              <a:t> </a:t>
            </a:r>
            <a:endParaRPr lang="en-US" dirty="0"/>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lstStyle/>
          <a:p>
            <a:r>
              <a:rPr lang="en-US" dirty="0"/>
              <a:t>Language barriers</a:t>
            </a:r>
          </a:p>
          <a:p>
            <a:r>
              <a:rPr lang="en-US" dirty="0"/>
              <a:t>Different business practices and customs</a:t>
            </a:r>
          </a:p>
          <a:p>
            <a:r>
              <a:rPr lang="en-US" dirty="0"/>
              <a:t>Different work ethics and attitudes</a:t>
            </a:r>
          </a:p>
          <a:p>
            <a:r>
              <a:rPr lang="en-US" dirty="0"/>
              <a:t>Potential for miscommunication</a:t>
            </a:r>
          </a:p>
          <a:p>
            <a:endParaRPr lang="en-US" dirty="0"/>
          </a:p>
        </p:txBody>
      </p:sp>
    </p:spTree>
    <p:extLst>
      <p:ext uri="{BB962C8B-B14F-4D97-AF65-F5344CB8AC3E}">
        <p14:creationId xmlns:p14="http://schemas.microsoft.com/office/powerpoint/2010/main" val="8613398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lstStyle/>
          <a:p>
            <a:r>
              <a:rPr lang="en-US" dirty="0"/>
              <a:t> business communication solutions</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lstStyle/>
          <a:p>
            <a:r>
              <a:rPr lang="en-US" dirty="0"/>
              <a:t>Translation services</a:t>
            </a:r>
          </a:p>
          <a:p>
            <a:r>
              <a:rPr lang="en-US" dirty="0"/>
              <a:t>Cultural awareness training</a:t>
            </a:r>
          </a:p>
          <a:p>
            <a:r>
              <a:rPr lang="en-US" dirty="0"/>
              <a:t>Use of appropriate communication channels</a:t>
            </a:r>
          </a:p>
          <a:p>
            <a:r>
              <a:rPr lang="en-US" dirty="0"/>
              <a:t>Clarification of roles and responsibilities</a:t>
            </a:r>
          </a:p>
          <a:p>
            <a:endParaRPr lang="en-US" dirty="0"/>
          </a:p>
        </p:txBody>
      </p:sp>
    </p:spTree>
    <p:extLst>
      <p:ext uri="{BB962C8B-B14F-4D97-AF65-F5344CB8AC3E}">
        <p14:creationId xmlns:p14="http://schemas.microsoft.com/office/powerpoint/2010/main" val="3935987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p:txBody>
          <a:bodyPr/>
          <a:lstStyle/>
          <a:p>
            <a:r>
              <a:rPr lang="en-US" dirty="0"/>
              <a:t>recommendations </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p:txBody>
          <a:bodyPr/>
          <a:lstStyle/>
          <a:p>
            <a:r>
              <a:rPr lang="en-US" dirty="0"/>
              <a:t>Conduct thorough research on the potential partner company </a:t>
            </a:r>
          </a:p>
          <a:p>
            <a:r>
              <a:rPr lang="en-US" dirty="0"/>
              <a:t>Develop a detailed joint venture agreement </a:t>
            </a:r>
          </a:p>
          <a:p>
            <a:r>
              <a:rPr lang="en-US" dirty="0"/>
              <a:t>Establish clear lines of communication and decision-making processes </a:t>
            </a:r>
          </a:p>
          <a:p>
            <a:r>
              <a:rPr lang="en-US" dirty="0"/>
              <a:t>Provide cultural training to employees involved in the joint venture </a:t>
            </a:r>
          </a:p>
          <a:p>
            <a:endParaRPr lang="en-US" dirty="0"/>
          </a:p>
        </p:txBody>
      </p:sp>
    </p:spTree>
    <p:extLst>
      <p:ext uri="{BB962C8B-B14F-4D97-AF65-F5344CB8AC3E}">
        <p14:creationId xmlns:p14="http://schemas.microsoft.com/office/powerpoint/2010/main" val="3406038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p:txBody>
          <a:bodyPr>
            <a:normAutofit fontScale="92500" lnSpcReduction="20000"/>
          </a:bodyPr>
          <a:lstStyle/>
          <a:p>
            <a:r>
              <a:rPr lang="en-US" dirty="0"/>
              <a:t>Entering a joint venture with a foreign company in China is a strategic move for Dyson to expand its global presence.</a:t>
            </a:r>
          </a:p>
          <a:p>
            <a:r>
              <a:rPr lang="en-US" dirty="0"/>
              <a:t>The benefits of such a partnership include access to a new market, shared risks and resources, and increased innovation and knowledge exchange.</a:t>
            </a:r>
          </a:p>
          <a:p>
            <a:r>
              <a:rPr lang="en-US" dirty="0"/>
              <a:t>However, there are also potential challenges such as cultural differences, language barriers, and regulatory issues.</a:t>
            </a:r>
          </a:p>
          <a:p>
            <a:r>
              <a:rPr lang="en-US" dirty="0"/>
              <a:t>To succeed in a joint venture in China, Dyson must conduct thorough due diligence, establish clear communication channels, and build strong relationships with its partners.</a:t>
            </a:r>
          </a:p>
          <a:p>
            <a:endParaRPr lang="en-US" dirty="0"/>
          </a:p>
        </p:txBody>
      </p:sp>
    </p:spTree>
    <p:extLst>
      <p:ext uri="{BB962C8B-B14F-4D97-AF65-F5344CB8AC3E}">
        <p14:creationId xmlns:p14="http://schemas.microsoft.com/office/powerpoint/2010/main" val="26608469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p:txBody>
          <a:bodyPr>
            <a:normAutofit fontScale="70000" lnSpcReduction="20000"/>
          </a:bodyPr>
          <a:lstStyle/>
          <a:p>
            <a:r>
              <a:rPr lang="en-US" dirty="0"/>
              <a:t>Barringer, B.R., 2015. Entrepreneurship: Successfully launching new ventures. Pearson Education India.</a:t>
            </a:r>
          </a:p>
          <a:p>
            <a:r>
              <a:rPr lang="en-US" dirty="0" err="1"/>
              <a:t>Beugelsdijk</a:t>
            </a:r>
            <a:r>
              <a:rPr lang="en-US" dirty="0"/>
              <a:t>, S., </a:t>
            </a:r>
            <a:r>
              <a:rPr lang="en-US" dirty="0" err="1"/>
              <a:t>Kostova</a:t>
            </a:r>
            <a:r>
              <a:rPr lang="en-US" dirty="0"/>
              <a:t>, T. and Roth, K., 2017. An overview of Hofstede-inspired country-level culture research in international business since 2006. Journal of International business studies, 48, pp.30-47.</a:t>
            </a:r>
          </a:p>
          <a:p>
            <a:r>
              <a:rPr lang="en-US" dirty="0"/>
              <a:t>Cardon, P.W., 2017. Business communication: Developing leaders for a networked world (3e). McGraw-Hill.</a:t>
            </a:r>
          </a:p>
          <a:p>
            <a:r>
              <a:rPr lang="en-US" dirty="0"/>
              <a:t>Griffin, R.W. and </a:t>
            </a:r>
            <a:r>
              <a:rPr lang="en-US" dirty="0" err="1"/>
              <a:t>Pustay</a:t>
            </a:r>
            <a:r>
              <a:rPr lang="en-US" dirty="0"/>
              <a:t>, M.W., 2015. International Business: A Managerial Perspective. Pearson Education.</a:t>
            </a:r>
          </a:p>
          <a:p>
            <a:r>
              <a:rPr lang="en-US" dirty="0"/>
              <a:t>Tien, N.H., </a:t>
            </a:r>
            <a:r>
              <a:rPr lang="en-US" dirty="0" err="1"/>
              <a:t>Phu</a:t>
            </a:r>
            <a:r>
              <a:rPr lang="en-US" dirty="0"/>
              <a:t>, P.P. and Chi, D.T.P., 2019. The role of international marketing in international business strategy. International journal of research in marketing management and sales, 1(2), pp.134-138.</a:t>
            </a:r>
          </a:p>
        </p:txBody>
      </p:sp>
    </p:spTree>
    <p:extLst>
      <p:ext uri="{BB962C8B-B14F-4D97-AF65-F5344CB8AC3E}">
        <p14:creationId xmlns:p14="http://schemas.microsoft.com/office/powerpoint/2010/main" val="2270766199"/>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1416</Words>
  <Application>Microsoft Office PowerPoint</Application>
  <PresentationFormat>Widescreen</PresentationFormat>
  <Paragraphs>85</Paragraphs>
  <Slides>33</Slides>
  <Notes>31</Notes>
  <HiddenSlides>0</HiddenSlides>
  <MMClips>0</MMClips>
  <ScaleCrop>false</ScaleCrop>
  <HeadingPairs>
    <vt:vector size="4" baseType="variant">
      <vt:variant>
        <vt:lpstr>Theme</vt:lpstr>
      </vt:variant>
      <vt:variant>
        <vt:i4>3</vt:i4>
      </vt:variant>
      <vt:variant>
        <vt:lpstr>Slide Titles</vt:lpstr>
      </vt:variant>
      <vt:variant>
        <vt:i4>33</vt:i4>
      </vt:variant>
    </vt:vector>
  </HeadingPairs>
  <TitlesOfParts>
    <vt:vector size="36" baseType="lpstr">
      <vt:lpstr>Office Theme</vt:lpstr>
      <vt:lpstr>Streamline</vt:lpstr>
      <vt:lpstr>Circuit</vt:lpstr>
      <vt:lpstr>International Business Communications LCBB6001</vt:lpstr>
      <vt:lpstr>Presentation on  Understanding Critical Intercultural Communication Theories</vt:lpstr>
      <vt:lpstr>Main Agenda of the presentation </vt:lpstr>
      <vt:lpstr>Introduction of the Chinese Business culture </vt:lpstr>
      <vt:lpstr>Introduction of the UK Business Culture </vt:lpstr>
      <vt:lpstr>Difference between UK and Chinese Business Culture</vt:lpstr>
      <vt:lpstr>Hofstede cultural Dimensions: UK Market</vt:lpstr>
      <vt:lpstr>Hofstede cultural Dimensions: Chinese Market </vt:lpstr>
      <vt:lpstr>References </vt:lpstr>
      <vt:lpstr>evaluate and interpret international cultures    </vt:lpstr>
      <vt:lpstr>Main content / Agenda of the presentation </vt:lpstr>
      <vt:lpstr>Introduction to the context </vt:lpstr>
      <vt:lpstr>Introduce the Chinese culture </vt:lpstr>
      <vt:lpstr>Success and failure factors of joint ventures </vt:lpstr>
      <vt:lpstr>Cultural sensitivity in China / The differences from the UK </vt:lpstr>
      <vt:lpstr>Hofstede cultural Dimensions: UK and China </vt:lpstr>
      <vt:lpstr>Continue </vt:lpstr>
      <vt:lpstr>Recommendations </vt:lpstr>
      <vt:lpstr>Conclusion </vt:lpstr>
      <vt:lpstr>References </vt:lpstr>
      <vt:lpstr>INTERNATIONAL BUSINESS COMUNICATION ASSIGMENT 2  GROUP PRESENTATION</vt:lpstr>
      <vt:lpstr>Table of content </vt:lpstr>
      <vt:lpstr>Introduction</vt:lpstr>
      <vt:lpstr>Introduction to the Chinese culture </vt:lpstr>
      <vt:lpstr>Introduce the Chinese culture as compared to UK</vt:lpstr>
      <vt:lpstr>Success and failure factors of joint ventures </vt:lpstr>
      <vt:lpstr>Cultural sensitivity in China / The differences from the UK </vt:lpstr>
      <vt:lpstr>Hofstede cultural Dimensions: UK and China </vt:lpstr>
      <vt:lpstr>cultural challenges and difficulties </vt:lpstr>
      <vt:lpstr> business communication solutions</vt:lpstr>
      <vt:lpstr>recommendations </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Understanding Critical Intercultural Communication Theories</dc:title>
  <dc:subject/>
  <dc:creator/>
  <cp:keywords/>
  <dc:description/>
  <cp:lastModifiedBy/>
  <cp:revision>40</cp:revision>
  <cp:lastPrinted>2023-03-27T19:48:41Z</cp:lastPrinted>
  <dcterms:created xsi:type="dcterms:W3CDTF">2023-03-27T19:22:32Z</dcterms:created>
  <dcterms:modified xsi:type="dcterms:W3CDTF">2023-03-29T17:25:14Z</dcterms:modified>
  <cp:category/>
</cp:coreProperties>
</file>