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8" r:id="rId3"/>
    <p:sldId id="259" r:id="rId4"/>
    <p:sldId id="272" r:id="rId5"/>
    <p:sldId id="261" r:id="rId6"/>
    <p:sldId id="262" r:id="rId7"/>
    <p:sldId id="271" r:id="rId8"/>
    <p:sldId id="264" r:id="rId9"/>
    <p:sldId id="265" r:id="rId10"/>
    <p:sldId id="266" r:id="rId11"/>
    <p:sldId id="270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EFC7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75" d="100"/>
          <a:sy n="75" d="100"/>
        </p:scale>
        <p:origin x="6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6FE1E-2DDF-E9A3-B767-740A307A9C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BD6436-7FA3-2C54-6BBD-64A1143278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041EE-8A9D-59FA-2200-C423174B9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5250-8C3D-6F0E-C284-68DF5A795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356A6-1BA1-51EC-DC01-8988B988B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3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1B63E-520D-158B-BB5A-38F9E9E06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521F7-4D93-9C59-C0F0-C4C3BE8F3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8EE69-6606-71E2-EFDE-5ECA1CC14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B484D-B190-31BC-07DE-F2AC4994D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E6664-CF84-7F2E-71BF-CFF3CD035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258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EA88-BC85-8439-094E-0F696054D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D8DE9B-7C7E-6078-79D0-FC07748CB5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E67A9-BEFE-27BE-B91F-10F51784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344A0-E7E4-D572-15EB-CB359E7A7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3DEDC-2C1C-1D04-4C07-677250210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509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FB12-831F-DCD5-9F45-D8B558FC9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2177F-BE2B-C1FA-0FD0-F78520AE51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50B733-2972-FC67-793E-D21EEF97CD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A2CC4-5E41-6E02-5DE4-C707E487A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783FE-02EC-4FAA-3BB9-A7A1E748B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D02F91-234C-8C96-09D6-8D8CB6C2D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788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81D96-2E9D-246D-10AC-7C40BF531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8353E6-383A-6CC1-01BD-F6A955CF2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34B61A-6FD4-4064-144B-A27E6730B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BB1549-7C3B-82B5-630C-3F159E671C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B8B297-5337-F3FD-B8C5-C2647EACF1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35FA40-C126-A9CB-D786-A5E8A81DD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6C4FDC-6B4F-681C-26F3-AFD52D23F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15C315-A8B7-1C78-0391-7DDE83A87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31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F102C-49D8-7846-1CEA-937B3DBE4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D861F8-629C-D687-9D24-4C63D1168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61799C-E8B0-A21F-1E17-CAA18CD15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1B79D0-E757-64AF-9060-0E2AFD94F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33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814E0E-3BA5-1A70-AEA3-2CB92C865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78231-3066-88B7-CA26-33F65A074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9382E2-380F-2751-2763-03E9563A8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41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8F9E9-D1B5-3A3C-118D-E5EE13C04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F790E-F5B7-D21C-C6A7-341179273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5DE042-F1A1-4947-0943-07AA804700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46F00-A401-EA74-39FB-3F6F18C40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930C73-7854-85B4-6F5B-12AA3F9B2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D64A0-BDA8-35F2-69B3-79F385FB4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462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CAD15-794F-3143-411B-022597607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F77F5F-78DC-7223-3E15-FBD9DB4EA6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FD0AFF-A10A-48D4-A8B5-A45619F8EF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9D7E81-9141-8615-1881-667FB36EF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C18008-0EFB-C484-8951-EA4926ED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4905F-FA17-D816-3C05-E9F9C950F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838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69E67-76BB-AD46-B4CE-179B4EE59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37CCA6-8F4D-071E-2A67-FF9BC950D2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5037A-F38B-61AF-81DD-30DA9863F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346F9-5681-9A3F-6673-02D0DAC42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2BFD2-56EB-F596-15D7-D34887905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67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E8050C-35E5-5A84-BCE8-72020E97E4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ED96B0-DAD3-9BA1-E114-8A9C504F67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BD29E-1495-E178-658B-62947FBBD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2DBE5B-6534-3529-7954-9E09277C6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3F2D9-7E2C-F831-AFD6-E410AC4ED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62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1EF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70CAC5-6E0C-BCBA-D634-A6CFA11AA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886E7E-A99F-8896-8A68-B596405FC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4D41D-3B61-EE4F-C291-36B3664883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416670-FE57-4CFB-A027-A5179884BF37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2AC30-F424-0939-FFA3-7540F5A12E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D6FFF-453C-10BD-0483-CEAE70D265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8892F8-9D4F-4240-9DD3-BF64510D7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165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solent.diabetes.support.group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dn.com.au/mental-health-wellbeing-and-wellness-at-work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vidence.nihr.ac.uk/collection/diabetes-putting-people-at-the-heart-of-service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educationmagazine.com/sustainable-development-goal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health.uic.edu/community-engagement/health-in-all-policies-workgroup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lideshow/health-belief-model-237958136/237958136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ynsu.co.uk/events/id/1008-nhs-make-every-contact-count-in-person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cdoctor.com/blog/how-to-use-telehealth-in-diabetes-management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emeds.in/diseases/endocrine/diabetes-mellitus-92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-us/our-impact/tackling-inequity-strategy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hange4life" TargetMode="External"/><Relationship Id="rId3" Type="http://schemas.openxmlformats.org/officeDocument/2006/relationships/hyperlink" Target="https://uwe-repository.worktribe.com/output/850890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diabetes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ublication/making-every-contact-count-mecc-consensus-statement/" TargetMode="External"/><Relationship Id="rId11" Type="http://schemas.openxmlformats.org/officeDocument/2006/relationships/hyperlink" Target="https://www.who.int/about/governance/constitution" TargetMode="External"/><Relationship Id="rId5" Type="http://schemas.openxmlformats.org/officeDocument/2006/relationships/hyperlink" Target="https://www.nice.org.uk/guidance/" TargetMode="External"/><Relationship Id="rId10" Type="http://schemas.openxmlformats.org/officeDocument/2006/relationships/hyperlink" Target="https://sdgs.un.org/goals/goal3" TargetMode="External"/><Relationship Id="rId4" Type="http://schemas.openxmlformats.org/officeDocument/2006/relationships/hyperlink" Target="https://www.local.gov.uk/" TargetMode="External"/><Relationship Id="rId9" Type="http://schemas.openxmlformats.org/officeDocument/2006/relationships/hyperlink" Target="https://www.gov.uk/government/publications/nhs-health-check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7"/>
            <a:ext cx="11734800" cy="5943606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D327B4-36C8-525C-8A0D-A21B352BD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0" y="484485"/>
            <a:ext cx="10043160" cy="1216153"/>
          </a:xfrm>
        </p:spPr>
        <p:txBody>
          <a:bodyPr anchor="t">
            <a:noAutofit/>
          </a:bodyPr>
          <a:lstStyle/>
          <a:p>
            <a:pPr algn="ctr"/>
            <a:r>
              <a:rPr lang="en-US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Diabetes: Integrating Health, Wellbeing and Sustainable Development in the UK</a:t>
            </a:r>
            <a:endParaRPr lang="en-GB" sz="36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2FDB-C802-9372-D8C3-28777888E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3429000"/>
            <a:ext cx="4953000" cy="1752599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Name: Harwinder Kaur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Student ID: 2245630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Module: Health, Wellbeing and Sustainable Development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Module: BMHP6030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Date: 15-02-2026</a:t>
            </a:r>
          </a:p>
          <a:p>
            <a:endParaRPr lang="en-GB" sz="15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DC46AF-901B-5313-253F-5A97F78EB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0" y="4648197"/>
            <a:ext cx="4953000" cy="17253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85D1EC-C0C9-DEB4-0D44-C741637306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9176"/>
          <a:stretch>
            <a:fillRect/>
          </a:stretch>
        </p:blipFill>
        <p:spPr>
          <a:xfrm>
            <a:off x="6781800" y="1700638"/>
            <a:ext cx="4953000" cy="319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972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29341-42E7-5C8E-CCD3-70C754F0B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00" y="670561"/>
            <a:ext cx="7564119" cy="670560"/>
          </a:xfrm>
        </p:spPr>
        <p:txBody>
          <a:bodyPr anchor="t">
            <a:normAutofit/>
          </a:bodyPr>
          <a:lstStyle/>
          <a:p>
            <a:r>
              <a:rPr lang="en-GB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– Why This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BD351-90E0-7AA8-39B1-1843315B7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032000"/>
            <a:ext cx="5791199" cy="314960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Diabetes: A long-term condition affecting blood glucose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4.9 million people living with diabetes in the UK (Diabetes UK, 2023)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Rising due to ageing, obesity, and inactivity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Impacts physical, mental, and social well-being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link to SDG 3: Good Health and Well-being (UN, 2023)</a:t>
            </a:r>
            <a:endParaRPr lang="en-GB" sz="2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C2DEBA-A055-D413-66B6-F402924EFA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26" b="2"/>
          <a:stretch>
            <a:fillRect/>
          </a:stretch>
        </p:blipFill>
        <p:spPr>
          <a:xfrm>
            <a:off x="6553202" y="457198"/>
            <a:ext cx="5181598" cy="56057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E2D8D4-BA12-25BF-4CED-C17D165CF4EB}"/>
              </a:ext>
            </a:extLst>
          </p:cNvPr>
          <p:cNvSpPr txBox="1"/>
          <p:nvPr/>
        </p:nvSpPr>
        <p:spPr>
          <a:xfrm>
            <a:off x="8358014" y="6062984"/>
            <a:ext cx="515478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https://www.facebook.com/solent.diabetes.support.group/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996378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6BEDB-F32A-861B-5A3E-BFF2DE00A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00" y="563881"/>
            <a:ext cx="8915399" cy="670559"/>
          </a:xfrm>
        </p:spPr>
        <p:txBody>
          <a:bodyPr anchor="t">
            <a:normAutofit/>
          </a:bodyPr>
          <a:lstStyle/>
          <a:p>
            <a:r>
              <a:rPr lang="en-US" sz="31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– Health, Wellbeing &amp; Sustainability</a:t>
            </a:r>
            <a:endParaRPr lang="en-GB" sz="31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75E92-B288-5B99-C21B-035370403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93520"/>
            <a:ext cx="5664200" cy="368807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Health: physical, mental, and social well-being (WHO, 1948)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Well-being: emotional, psychological, and social functioning (Dodge et al., 2012)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development: meeting present needs without harming future generations (Brundtland, 1987)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Increasingly central to modern healthcare policy and planning (UN, 2023)</a:t>
            </a:r>
            <a:endParaRPr lang="en-GB" sz="2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C0E036-5445-1265-1D2F-DF2A9B37A5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" r="346" b="2"/>
          <a:stretch>
            <a:fillRect/>
          </a:stretch>
        </p:blipFill>
        <p:spPr>
          <a:xfrm>
            <a:off x="6553202" y="990597"/>
            <a:ext cx="4724400" cy="48767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2A912F-7F38-DD5B-0F62-967B203324EB}"/>
              </a:ext>
            </a:extLst>
          </p:cNvPr>
          <p:cNvSpPr txBox="1"/>
          <p:nvPr/>
        </p:nvSpPr>
        <p:spPr>
          <a:xfrm>
            <a:off x="7924798" y="6059161"/>
            <a:ext cx="48463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https://ldn.com.au/mental-health-wellbeing-and-wellness-at-work/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91663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D782C-4C95-F2CA-56DF-B7E0E7B1F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960" y="408940"/>
            <a:ext cx="8762999" cy="772160"/>
          </a:xfrm>
        </p:spPr>
        <p:txBody>
          <a:bodyPr anchor="t">
            <a:normAutofit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&amp;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ADF7C-C237-94D4-57D3-EB2EEE8A8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841" y="1463040"/>
            <a:ext cx="5994399" cy="4213859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Long-term condition → lifelong care needs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NHS cost: £10 billion per year (Diabetes UK, 2023)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Type 2 diabetes is largely preventable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Poor management increases pressure on future services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Prevention supports sustainability and future generations (UN, 2023)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270556-083F-D46C-A03E-CA8138F20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0176" y="990599"/>
            <a:ext cx="4224624" cy="48767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F3274D-1D58-EA6A-3EB9-C07C6BF2EF4A}"/>
              </a:ext>
            </a:extLst>
          </p:cNvPr>
          <p:cNvSpPr txBox="1"/>
          <p:nvPr/>
        </p:nvSpPr>
        <p:spPr>
          <a:xfrm>
            <a:off x="6858000" y="5605788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https://evidence.nihr.ac.uk/collection/diabetes-putting-people-at-the-heart-of-services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6085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08C38-8E66-E6FD-6F1F-9BE81D9D9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040" y="419100"/>
            <a:ext cx="9677399" cy="762000"/>
          </a:xfrm>
        </p:spPr>
        <p:txBody>
          <a:bodyPr anchor="t">
            <a:normAutofit/>
          </a:bodyPr>
          <a:lstStyle/>
          <a:p>
            <a:r>
              <a:rPr lang="en-US" sz="3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Development Goals Linked to Diabetes</a:t>
            </a:r>
            <a:endParaRPr lang="en-GB" sz="34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EBD33-10E6-3749-0F1F-32DD0E25E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120" y="1676400"/>
            <a:ext cx="5453380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SDG 3: Good Health and Well-being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SDG 10: Reduced Inequalities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SDG 11: Sustainable Communities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SDG 12: Responsible Consumption (healthy diets)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SDG 13: Climate Action (active travel, green spaces)</a:t>
            </a:r>
            <a:endParaRPr lang="en-GB" sz="2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C702BE-6C2B-AA83-01E8-6D4FCC2611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700" y="1676400"/>
            <a:ext cx="4673600" cy="35052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0C9BFEF-5231-2E9C-E354-532AB0AAEF21}"/>
              </a:ext>
            </a:extLst>
          </p:cNvPr>
          <p:cNvSpPr txBox="1"/>
          <p:nvPr/>
        </p:nvSpPr>
        <p:spPr>
          <a:xfrm>
            <a:off x="6906260" y="5137155"/>
            <a:ext cx="50520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https://globaleducationmagazine.com/sustainable-development-goals/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0641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1653F-C643-1A2C-2A75-0432D4BB4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161" y="319239"/>
            <a:ext cx="9565639" cy="762000"/>
          </a:xfrm>
        </p:spPr>
        <p:txBody>
          <a:bodyPr anchor="t">
            <a:normAutofit/>
          </a:bodyPr>
          <a:lstStyle/>
          <a:p>
            <a:r>
              <a:rPr lang="en-US" sz="37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of Health &amp; Wellbeing in Practice</a:t>
            </a:r>
            <a:endParaRPr lang="en-GB" sz="37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4986-FA6A-58A4-EB6F-77BAB5721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13840"/>
            <a:ext cx="5410199" cy="366775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Holistic care: Physical + Mental + Social Support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Diabetes care Includes: Diet and physical activity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support, Education, and self-management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Improves outcomes and reduces complications (NHS England, 2019)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Aligns with the WHO Health in All Policies approach (WHO, 2014)</a:t>
            </a:r>
            <a:endParaRPr lang="en-GB" sz="2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D778F4-5E99-A55C-83B3-2E5B9C35A2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6396" y="1676400"/>
            <a:ext cx="4552207" cy="3505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31D860-6462-663A-C0A4-D9A49F90F65F}"/>
              </a:ext>
            </a:extLst>
          </p:cNvPr>
          <p:cNvSpPr txBox="1"/>
          <p:nvPr/>
        </p:nvSpPr>
        <p:spPr>
          <a:xfrm>
            <a:off x="6442245" y="5132085"/>
            <a:ext cx="50639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https://publichealth.uic.edu/community-engagement/health-in-all-policies-workgroup/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16802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D4ED0-739A-1152-C15C-1BEF4776A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741" y="284480"/>
            <a:ext cx="5227319" cy="579120"/>
          </a:xfrm>
        </p:spPr>
        <p:txBody>
          <a:bodyPr anchor="t">
            <a:normAutofit fontScale="90000"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60BB1-5292-6A35-7BEF-1E86E52DE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1239519"/>
            <a:ext cx="5699759" cy="4399281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1. Biopsychosocial Model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Biological (blood glucose)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Psychological (stress, motivation)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Social (income, family support) (Engel, 1977)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Health Belief Model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Behaviour change through risk awareness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Supports prevention-focused, sustainable care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(Glanz et al., 2008)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85E58E9-EE23-1F33-5D75-7E5908649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7600" y="3072407"/>
            <a:ext cx="4267200" cy="27940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0F9CDD1-EC0C-E729-9EDA-935D6F0E0674}"/>
              </a:ext>
            </a:extLst>
          </p:cNvPr>
          <p:cNvSpPr txBox="1"/>
          <p:nvPr/>
        </p:nvSpPr>
        <p:spPr>
          <a:xfrm>
            <a:off x="7426961" y="5620186"/>
            <a:ext cx="44602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3"/>
              </a:rPr>
              <a:t>https://www.slideshare.net/slideshow/health-belief-model-237958136/237958136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AB85F35-90E3-4C89-F7C8-7B993E5B05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7600" y="990600"/>
            <a:ext cx="4193540" cy="214312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7DD4ECF-EEA2-9658-EA8F-5091E8B7F1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53785" y="2868687"/>
            <a:ext cx="4621169" cy="28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38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BA83D-B313-CDC5-E82E-55951162E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304799"/>
            <a:ext cx="4953000" cy="680720"/>
          </a:xfrm>
        </p:spPr>
        <p:txBody>
          <a:bodyPr anchor="t">
            <a:normAutofit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&amp;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36E20-A450-ABC4-4C30-D3895D93A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52880"/>
            <a:ext cx="5603240" cy="42164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Long Term Plan: prevention and early intervention (NHS England, 2019)</a:t>
            </a: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NICE guidelines: evidence-based diabetes care (NICE, 2022)</a:t>
            </a: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MECC: lifestyle advice in routine care (NHS England, 2017)</a:t>
            </a: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Challenges: funding pressures, workforce shortages, unequal implementation</a:t>
            </a:r>
            <a:endParaRPr lang="en-GB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27AFEE-6CCA-F63C-C17B-E8B486EDBC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67"/>
          <a:stretch>
            <a:fillRect/>
          </a:stretch>
        </p:blipFill>
        <p:spPr>
          <a:xfrm>
            <a:off x="6553201" y="1005782"/>
            <a:ext cx="5181599" cy="4577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2A9D78-93AA-B4FC-92E9-C03B0F99DE21}"/>
              </a:ext>
            </a:extLst>
          </p:cNvPr>
          <p:cNvSpPr txBox="1"/>
          <p:nvPr/>
        </p:nvSpPr>
        <p:spPr>
          <a:xfrm>
            <a:off x="7467600" y="5598302"/>
            <a:ext cx="498856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https://mynsu.co.uk/events/id/1008-nhs-make-every-contact-count-in-person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11446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3E899-A30B-9F13-4719-E92BEC997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304799"/>
            <a:ext cx="4953000" cy="599440"/>
          </a:xfrm>
        </p:spPr>
        <p:txBody>
          <a:bodyPr anchor="t">
            <a:normAutofit fontScale="90000"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32135-7F74-3F90-BF78-8C4E47AB8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80160"/>
            <a:ext cx="5775959" cy="4175760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Diabetes clinics: multidisciplinary teams of doctors, dieticians, psychologists, nurses.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Telehealth: Remote glucose monitoring, consultations for patients in rural areas(NHS England, 2019).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Community health initiatives: Local exercise and education programs targeting at-risk populations (Local.gov.uk, 2023).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Reduces hospital admissions and travel emissions.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7FCE7F3-6623-69A6-8776-7444B7971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240" y="990599"/>
            <a:ext cx="4734560" cy="461519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2DEFD86-8DB5-454E-3124-01EAA84F946D}"/>
              </a:ext>
            </a:extLst>
          </p:cNvPr>
          <p:cNvSpPr txBox="1"/>
          <p:nvPr/>
        </p:nvSpPr>
        <p:spPr>
          <a:xfrm>
            <a:off x="7201916" y="5610870"/>
            <a:ext cx="507136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https://www.vcdoctor.com/blog/how-to-use-telehealth-in-diabetes-management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98487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195F2-6E3D-C280-6899-0C1D866CF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1" y="304799"/>
            <a:ext cx="4953000" cy="579120"/>
          </a:xfrm>
        </p:spPr>
        <p:txBody>
          <a:bodyPr anchor="t">
            <a:normAutofit fontScale="90000"/>
          </a:bodyPr>
          <a:lstStyle/>
          <a:p>
            <a:r>
              <a:rPr kumimoji="0" lang="en-GB" sz="40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Case Examples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701DA-3477-1D98-6713-80426908A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19" y="1188718"/>
            <a:ext cx="8779194" cy="421640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u="sng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Example 1: HEAL-D (South London)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Culturally tailored Type 2 diabetes self-management programme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Co-designed with local African-Caribbean communities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High attendance rates (85% face-to-face completion)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Improves diet, activity, and lifestyle skills (NHS England, 2021)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000" b="1" u="sng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Example 2: South Gloucestershire Diabetes Prevention Pilot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Local lifestyle education &amp; support for at-risk adults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Group sessions + follow-up support improved weight &amp; risk markers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Demonstrated behaviour change and potential cost-effectiveness (Kok et al., 2018)</a:t>
            </a:r>
            <a:endParaRPr lang="en-GB" sz="2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1A693B-25E5-0CF5-A08F-B08E62D75C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424" b="3"/>
          <a:stretch>
            <a:fillRect/>
          </a:stretch>
        </p:blipFill>
        <p:spPr>
          <a:xfrm>
            <a:off x="7884160" y="558800"/>
            <a:ext cx="3850639" cy="259878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AC523C-7962-DAF0-32BA-8710C9BB64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671" b="34464"/>
          <a:stretch>
            <a:fillRect/>
          </a:stretch>
        </p:blipFill>
        <p:spPr>
          <a:xfrm>
            <a:off x="9053512" y="3157586"/>
            <a:ext cx="3138487" cy="3141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074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40221-2056-02CC-2FB3-795B53386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1" y="149860"/>
            <a:ext cx="5928359" cy="690880"/>
          </a:xfrm>
        </p:spPr>
        <p:txBody>
          <a:bodyPr anchor="t">
            <a:normAutofit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201FC-53DF-771E-9739-3B9A1E892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209040"/>
            <a:ext cx="6153620" cy="3972559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Health Checks: Early detection of risk factors for Type 2 diabetes (PHE, 2018).</a:t>
            </a:r>
          </a:p>
          <a:p>
            <a:pPr lvl="0"/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Change4Life Campaigns: Promote a healthy diet and exercise to prevent diabetes (PHE, 2016).</a:t>
            </a:r>
            <a:endParaRPr lang="en-US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Impact: Early intervention reduces the risk of diabetes-related complications.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Prevention reduces long-term NHS costs (PHE, 2018)</a:t>
            </a:r>
            <a:endParaRPr lang="en-GB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300" dirty="0">
              <a:solidFill>
                <a:schemeClr val="tx1">
                  <a:alpha val="5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BAAC8F-7940-1437-50B4-67F2DA99F9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93" b="2573"/>
          <a:stretch>
            <a:fillRect/>
          </a:stretch>
        </p:blipFill>
        <p:spPr>
          <a:xfrm>
            <a:off x="7296621" y="1005840"/>
            <a:ext cx="4438179" cy="4876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DA0C6F-B305-BCF8-120E-E95DF1E37E3E}"/>
              </a:ext>
            </a:extLst>
          </p:cNvPr>
          <p:cNvSpPr txBox="1"/>
          <p:nvPr/>
        </p:nvSpPr>
        <p:spPr>
          <a:xfrm>
            <a:off x="7982421" y="5627385"/>
            <a:ext cx="443817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3"/>
              </a:rPr>
              <a:t>https://www.truemeds.in/diseases/endocrine/diabetes-mellitus-92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443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D8CF1-6867-BFC4-6158-578FBCB3D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01" y="160020"/>
            <a:ext cx="4953000" cy="650240"/>
          </a:xfrm>
        </p:spPr>
        <p:txBody>
          <a:bodyPr anchor="t">
            <a:normAutofit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96D9F-7A24-FCAF-0355-CD7A2AAD0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80" y="1270000"/>
            <a:ext cx="5252721" cy="415544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Higher diabetes rates in deprived areas (Marmot et al., 2020)</a:t>
            </a: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risk in South Asian and Black communities</a:t>
            </a: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Barriers: language, income, digital exclusion</a:t>
            </a: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Integrated approaches can reduce inequalities</a:t>
            </a: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link to SDG 10: Reduced Inequalities</a:t>
            </a:r>
            <a:endParaRPr lang="en-GB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553505-A5C6-106E-3DC5-8C37A56849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3" b="-1"/>
          <a:stretch>
            <a:fillRect/>
          </a:stretch>
        </p:blipFill>
        <p:spPr>
          <a:xfrm>
            <a:off x="6335050" y="1545595"/>
            <a:ext cx="4942259" cy="3505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BAC9C0-A1FD-554A-DA37-A0A6D78CC660}"/>
              </a:ext>
            </a:extLst>
          </p:cNvPr>
          <p:cNvSpPr txBox="1"/>
          <p:nvPr/>
        </p:nvSpPr>
        <p:spPr>
          <a:xfrm>
            <a:off x="7845186" y="6596390"/>
            <a:ext cx="46837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https://www.diabetes.org.uk/about-us/our-impact/tackling-inequity-strategy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498984-C1B9-7228-C0DC-C2A2DCBA53EE}"/>
              </a:ext>
            </a:extLst>
          </p:cNvPr>
          <p:cNvSpPr txBox="1"/>
          <p:nvPr/>
        </p:nvSpPr>
        <p:spPr>
          <a:xfrm>
            <a:off x="6771351" y="5111755"/>
            <a:ext cx="4622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https://www.diabetes.org.uk/about-us/our-impact/tackling-inequity-strategy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2616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EAEA7-2042-D4B4-15B5-107D44EBD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001" y="228599"/>
            <a:ext cx="4953000" cy="762000"/>
          </a:xfrm>
        </p:spPr>
        <p:txBody>
          <a:bodyPr anchor="t">
            <a:normAutofit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7652A-F5D3-8482-63EC-4D2C6C299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00480"/>
            <a:ext cx="4953000" cy="388111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Diabetes requires integrated health, well-being, and sustainable approaches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Prevention and holistic care improve outcomes and service sustainability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alignment with SDGs, especially SDG 3</a:t>
            </a: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Reducing inequalities is essential for future health systems</a:t>
            </a:r>
            <a:endParaRPr lang="en-GB" sz="2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A8E660-05A7-855F-7C7B-3CE6FDFE7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990600"/>
            <a:ext cx="5638800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835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53B86A-3688-4590-934F-8CD074A9B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F036222-7F97-43EF-AF1A-2B06BAC90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EC638B7-C55E-4E8E-ABDC-CBD417F0D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7159AC2-C98F-4C93-B774-B19EE1BEB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95600" y="990600"/>
            <a:ext cx="92964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EE814-540B-DBDD-11DB-92B0F38E2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600" y="304799"/>
            <a:ext cx="3788300" cy="558800"/>
          </a:xfrm>
        </p:spPr>
        <p:txBody>
          <a:bodyPr anchor="t">
            <a:normAutofit fontScale="90000"/>
          </a:bodyPr>
          <a:lstStyle/>
          <a:p>
            <a:r>
              <a:rPr lang="en-GB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D33A-250C-C17B-56CB-EE6FF8AB0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7040" y="990601"/>
            <a:ext cx="912368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Brundtland Commission (1987).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Our Common Future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(2023).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Diabetes in the UK: Key Statistics.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https://www.diabetes.org.uk/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4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Dodge, R., Daly, A.P., Huyton, J. and Sanders, L.D. (2012).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'The challenge of defining wellbeing', International Journal of Wellbeing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2(3), pp. 222-235.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Engel, G.L. (1977).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'The need for a new medical model: A challenge for biomedicine', Science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196(4286), pp. 129-136.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Glanz, K., Rimer, B.K. and Viswanath, K. (2008).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Health Behaviour and Health Education: Theory, Research, and Practice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4th ed. San Francisco: Jossey-Bass.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Kok, M. et al. (2018).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South Gloucestershire Diabetes Prevention Pilot Programme, UWE repository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https://uwe-repository.worktribe.com/output/850890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6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Local.gov.uk (2023)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Community Health Initiatives: Diabetes Prevention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https://www.local.gov.uk/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Marmot, M., Allen, J., Boyce, T., Goldblatt, P. and Morrison, J. (2020).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Health equity in England: The Marmot Review 10 years on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London: Institute of Health Equity.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NICE (2022)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Diabetes guidelines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https://www.nice.org.uk/guidance/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9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(2021)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HEAL-D: Healthy Eating and Active Lifestyles for Diabetes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London.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(2017)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Making Every Contact Count (MECC).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https://www.england.nhs.uk/publication/making-every-contact-count-mecc-consensus-statement/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9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(2019)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The NHS Long Term Plan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https://www.longtermplan.nhs.uk/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9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PHE (2016)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Change4Life Campaigns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https://www.nhs.uk/change4life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3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PHE (2018)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NHS Health Checks: Diabetes Risk Assessment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https://www.gov.uk/government/publications/nhs-health-checks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9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 (2023)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Sustainable Development Goal 3: Good Health and Well-being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https://sdgs.un.org/goals/goal3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8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(1948)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Constitution of the World Health Organisation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https://www.who.int/about/governance/constitution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2 February 2026).</a:t>
            </a:r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(2014) </a:t>
            </a:r>
            <a:r>
              <a:rPr lang="en-US" sz="1000" i="1" dirty="0">
                <a:solidFill>
                  <a:srgbClr val="000000"/>
                </a:solidFill>
                <a:latin typeface="Italic"/>
                <a:cs typeface="Times New Roman" panose="02020603050405020304" pitchFamily="18" charset="0"/>
              </a:rPr>
              <a:t>Health in All Policies (HiAP) Framework for Country Action</a:t>
            </a:r>
            <a:r>
              <a:rPr lang="en-US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Geneva: World Health Organisation.</a:t>
            </a:r>
          </a:p>
          <a:p>
            <a:pPr marL="0" indent="0">
              <a:buNone/>
            </a:pPr>
            <a:endParaRPr lang="en-GB" sz="600" dirty="0">
              <a:solidFill>
                <a:schemeClr val="tx1">
                  <a:alpha val="5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071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1389</Words>
  <Application>Microsoft Office PowerPoint</Application>
  <PresentationFormat>Widescreen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Courier New</vt:lpstr>
      <vt:lpstr>Italic</vt:lpstr>
      <vt:lpstr>Times New Roman</vt:lpstr>
      <vt:lpstr>Office Theme</vt:lpstr>
      <vt:lpstr>Diabetes: Integrating Health, Wellbeing and Sustainable Development in the UK</vt:lpstr>
      <vt:lpstr>Introduction – Why This Matters</vt:lpstr>
      <vt:lpstr>Key Concepts – Health, Wellbeing &amp; Sustainability</vt:lpstr>
      <vt:lpstr>Diabetes &amp; Sustainable Development</vt:lpstr>
      <vt:lpstr>Sustainable Development Goals Linked to Diabetes</vt:lpstr>
      <vt:lpstr>Integration of Health &amp; Wellbeing in Practice</vt:lpstr>
      <vt:lpstr>Theoretical Perspectives</vt:lpstr>
      <vt:lpstr>Policy &amp; Governance</vt:lpstr>
      <vt:lpstr>Service Delivery </vt:lpstr>
      <vt:lpstr>Case Examples</vt:lpstr>
      <vt:lpstr>Public Health Initiatives</vt:lpstr>
      <vt:lpstr>Equity and Access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Harwinder Kaur</dc:creator>
  <cp:lastModifiedBy>Harwinder Kaur</cp:lastModifiedBy>
  <cp:revision>4</cp:revision>
  <dcterms:created xsi:type="dcterms:W3CDTF">2026-02-10T22:18:46Z</dcterms:created>
  <dcterms:modified xsi:type="dcterms:W3CDTF">2026-02-11T19:27:29Z</dcterms:modified>
</cp:coreProperties>
</file>