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21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0" d="100"/>
          <a:sy n="70" d="100"/>
        </p:scale>
        <p:origin x="73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0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81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81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81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81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591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59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593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594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48595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28600E2-1457-4597-8FAC-D076DDA2BFC7}" type="datetime1">
              <a:rPr lang="en-GB" smtClean="0"/>
              <a:t>14/12/2018</a:t>
            </a:fld>
            <a:endParaRPr lang="en-GB"/>
          </a:p>
        </p:txBody>
      </p:sp>
      <p:sp>
        <p:nvSpPr>
          <p:cNvPr id="1048596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48597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59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02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0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94985-2842-4B75-965C-BE8E83E8A549}" type="datetime1">
              <a:rPr lang="en-GB" smtClean="0"/>
              <a:t>14/12/2018</a:t>
            </a:fld>
            <a:endParaRPr lang="en-GB"/>
          </a:p>
        </p:txBody>
      </p:sp>
      <p:sp>
        <p:nvSpPr>
          <p:cNvPr id="104860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0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722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723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36000">
                  <a:schemeClr val="accent5">
                    <a:alpha val="10000"/>
                  </a:schemeClr>
                </a:gs>
                <a:gs pos="75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24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3600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25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66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26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36000">
                  <a:schemeClr val="accent5">
                    <a:alpha val="6000"/>
                  </a:schemeClr>
                </a:gs>
                <a:gs pos="69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27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73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28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29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8730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4873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73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3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73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778F7-1341-44D7-BF1F-1119FAF53466}" type="datetime1">
              <a:rPr lang="en-GB" smtClean="0"/>
              <a:t>14/12/2018</a:t>
            </a:fld>
            <a:endParaRPr lang="en-GB"/>
          </a:p>
        </p:txBody>
      </p:sp>
      <p:sp>
        <p:nvSpPr>
          <p:cNvPr id="104873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3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73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56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757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75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2CC3F-3566-4257-BBDB-2B153635BF3D}" type="datetime1">
              <a:rPr lang="en-GB" smtClean="0"/>
              <a:t>14/12/2018</a:t>
            </a:fld>
            <a:endParaRPr lang="en-GB"/>
          </a:p>
        </p:txBody>
      </p:sp>
      <p:sp>
        <p:nvSpPr>
          <p:cNvPr id="104875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6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58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59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60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61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6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C45F9-AB76-491E-874A-DA07025BD363}" type="datetime1">
              <a:rPr lang="en-GB" smtClean="0"/>
              <a:t>14/12/2018</a:t>
            </a:fld>
            <a:endParaRPr lang="en-GB"/>
          </a:p>
        </p:txBody>
      </p:sp>
      <p:sp>
        <p:nvSpPr>
          <p:cNvPr id="1048663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64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1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6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46CA4-A7D3-4ECA-A2DC-C12C26EB9E19}" type="datetime1">
              <a:rPr lang="en-GB" smtClean="0"/>
              <a:t>14/12/2018</a:t>
            </a:fld>
            <a:endParaRPr lang="en-GB"/>
          </a:p>
        </p:txBody>
      </p:sp>
      <p:sp>
        <p:nvSpPr>
          <p:cNvPr id="104876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6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D5D50-B05C-49B4-9577-88677CB5309B}" type="datetime1">
              <a:rPr lang="en-GB" smtClean="0"/>
              <a:t>14/12/2018</a:t>
            </a:fld>
            <a:endParaRPr lang="en-GB"/>
          </a:p>
        </p:txBody>
      </p:sp>
      <p:sp>
        <p:nvSpPr>
          <p:cNvPr id="104870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05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70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738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739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36000">
                  <a:schemeClr val="accent5">
                    <a:alpha val="10000"/>
                  </a:schemeClr>
                </a:gs>
                <a:gs pos="75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40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3600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41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66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42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36000">
                  <a:schemeClr val="accent5">
                    <a:alpha val="6000"/>
                  </a:schemeClr>
                </a:gs>
                <a:gs pos="69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43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73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44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45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48746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874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748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49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750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75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08D73-6377-4AEF-BD90-C6A58C42FD5F}" type="datetime1">
              <a:rPr lang="en-GB" smtClean="0"/>
              <a:t>14/12/2018</a:t>
            </a:fld>
            <a:endParaRPr lang="en-GB"/>
          </a:p>
        </p:txBody>
      </p:sp>
      <p:sp>
        <p:nvSpPr>
          <p:cNvPr id="104875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53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75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765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766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36000">
                  <a:schemeClr val="accent5">
                    <a:alpha val="10000"/>
                  </a:schemeClr>
                </a:gs>
                <a:gs pos="75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67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3600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68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66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69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36000">
                  <a:schemeClr val="accent5">
                    <a:alpha val="6000"/>
                  </a:schemeClr>
                </a:gs>
                <a:gs pos="69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70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73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7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7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48773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877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775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76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48777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77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F0F12-CB4A-4B50-B412-F75A33CC1D2A}" type="datetime1">
              <a:rPr lang="en-GB" smtClean="0"/>
              <a:t>14/12/2018</a:t>
            </a:fld>
            <a:endParaRPr lang="en-GB"/>
          </a:p>
        </p:txBody>
      </p:sp>
      <p:sp>
        <p:nvSpPr>
          <p:cNvPr id="104877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80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78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792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793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36000">
                  <a:schemeClr val="accent5">
                    <a:alpha val="10000"/>
                  </a:schemeClr>
                </a:gs>
                <a:gs pos="75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94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3600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95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66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96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36000">
                  <a:schemeClr val="accent5">
                    <a:alpha val="6000"/>
                  </a:schemeClr>
                </a:gs>
                <a:gs pos="69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97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73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9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4879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880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801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802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48803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80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3CA8AC-E892-457B-809B-52935E6DC0A4}" type="datetime1">
              <a:rPr lang="en-GB" smtClean="0"/>
              <a:t>14/12/2018</a:t>
            </a:fld>
            <a:endParaRPr lang="en-GB"/>
          </a:p>
        </p:txBody>
      </p:sp>
      <p:sp>
        <p:nvSpPr>
          <p:cNvPr id="104880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80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80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688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689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36000">
                  <a:schemeClr val="accent5">
                    <a:alpha val="10000"/>
                  </a:schemeClr>
                </a:gs>
                <a:gs pos="75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90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3600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91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66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92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36000">
                  <a:schemeClr val="accent5">
                    <a:alpha val="6000"/>
                  </a:schemeClr>
                </a:gs>
                <a:gs pos="69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93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73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94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48695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869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697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9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9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171BA-A392-4DA6-99CD-F0828D989738}" type="datetime1">
              <a:rPr lang="en-GB" smtClean="0"/>
              <a:t>14/12/2018</a:t>
            </a:fld>
            <a:endParaRPr lang="en-GB"/>
          </a:p>
        </p:txBody>
      </p:sp>
      <p:sp>
        <p:nvSpPr>
          <p:cNvPr id="104870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01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70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670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671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36000">
                  <a:schemeClr val="accent5">
                    <a:alpha val="10000"/>
                  </a:schemeClr>
                </a:gs>
                <a:gs pos="75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7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3600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7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66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7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36000">
                  <a:schemeClr val="accent5">
                    <a:alpha val="6000"/>
                  </a:schemeClr>
                </a:gs>
                <a:gs pos="69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7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73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76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48677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867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679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048680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1048681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82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83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8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8A186-AD27-4074-ABF6-D25CE2A335D3}" type="datetime1">
              <a:rPr lang="en-GB" smtClean="0"/>
              <a:t>14/12/2018</a:t>
            </a:fld>
            <a:endParaRPr lang="en-GB"/>
          </a:p>
        </p:txBody>
      </p:sp>
      <p:sp>
        <p:nvSpPr>
          <p:cNvPr id="104868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86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68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707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708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36000">
                  <a:schemeClr val="accent5">
                    <a:alpha val="10000"/>
                  </a:schemeClr>
                </a:gs>
                <a:gs pos="75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09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3600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10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66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11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36000">
                  <a:schemeClr val="accent5">
                    <a:alpha val="6000"/>
                  </a:schemeClr>
                </a:gs>
                <a:gs pos="69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12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73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7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487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87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716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17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71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B1E84-E32D-4738-89E7-A4B4CEA901FD}" type="datetime1">
              <a:rPr lang="en-GB" smtClean="0"/>
              <a:t>14/12/2018</a:t>
            </a:fld>
            <a:endParaRPr lang="en-GB"/>
          </a:p>
        </p:txBody>
      </p:sp>
      <p:sp>
        <p:nvSpPr>
          <p:cNvPr id="104871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20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72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78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784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78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786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787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788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3145730" name="Straight Connector 16"/>
          <p:cNvCxnSpPr>
            <a:cxnSpLocks/>
          </p:cNvCxnSpPr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31" name="Straight Connector 17"/>
          <p:cNvCxnSpPr>
            <a:cxnSpLocks/>
          </p:cNvCxnSpPr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78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9CA4D-CFA2-4C7D-8FB6-2BF0D8A3EC67}" type="datetime1">
              <a:rPr lang="en-GB" smtClean="0"/>
              <a:t>14/12/2018</a:t>
            </a:fld>
            <a:endParaRPr lang="en-GB"/>
          </a:p>
        </p:txBody>
      </p:sp>
      <p:sp>
        <p:nvSpPr>
          <p:cNvPr id="104879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9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29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3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4863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3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3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4863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3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4863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4863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3145728" name="Straight Connector 42"/>
          <p:cNvCxnSpPr>
            <a:cxnSpLocks/>
          </p:cNvCxnSpPr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45729" name="Straight Connector 43"/>
          <p:cNvCxnSpPr>
            <a:cxnSpLocks/>
          </p:cNvCxnSpPr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4863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BE96B-D92D-4733-BC45-9FB3304C5052}" type="datetime1">
              <a:rPr lang="en-GB" smtClean="0"/>
              <a:t>14/12/2018</a:t>
            </a:fld>
            <a:endParaRPr lang="en-GB"/>
          </a:p>
        </p:txBody>
      </p:sp>
      <p:sp>
        <p:nvSpPr>
          <p:cNvPr id="1048639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104864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5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66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67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821978B-FB49-4CAD-A523-47B2E29DADB3}" type="datetime1">
              <a:rPr lang="en-GB" smtClean="0"/>
              <a:t>14/12/2018</a:t>
            </a:fld>
            <a:endParaRPr lang="en-GB"/>
          </a:p>
        </p:txBody>
      </p:sp>
      <p:sp>
        <p:nvSpPr>
          <p:cNvPr id="104866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6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641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642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36000">
                  <a:schemeClr val="accent5">
                    <a:alpha val="10000"/>
                  </a:schemeClr>
                </a:gs>
                <a:gs pos="75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43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3600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44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66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45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36000">
                  <a:schemeClr val="accent5">
                    <a:alpha val="6000"/>
                  </a:schemeClr>
                </a:gs>
                <a:gs pos="69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46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73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4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648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4864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865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651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652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653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93231BA-C17D-40FA-91D6-2330D137FA2B}" type="datetime1">
              <a:rPr lang="en-GB" smtClean="0"/>
              <a:t>14/12/2018</a:t>
            </a:fld>
            <a:endParaRPr lang="en-GB"/>
          </a:p>
        </p:txBody>
      </p:sp>
      <p:sp>
        <p:nvSpPr>
          <p:cNvPr id="104865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55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65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48576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48577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36000">
                  <a:schemeClr val="accent5">
                    <a:alpha val="10000"/>
                  </a:schemeClr>
                </a:gs>
                <a:gs pos="75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578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3600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579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66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580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36000">
                  <a:schemeClr val="accent5">
                    <a:alpha val="6000"/>
                  </a:schemeClr>
                </a:gs>
                <a:gs pos="69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581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36000">
                  <a:schemeClr val="accent5">
                    <a:alpha val="7000"/>
                  </a:schemeClr>
                </a:gs>
                <a:gs pos="73000">
                  <a:schemeClr val="accent5">
                    <a:alpha val="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582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48583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4858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48585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48586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48587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2947566-D8D7-4E52-AAFD-6631DBCAE5B8}" type="datetime1">
              <a:rPr lang="en-GB" smtClean="0"/>
              <a:t>14/12/2018</a:t>
            </a:fld>
            <a:endParaRPr lang="en-GB"/>
          </a:p>
        </p:txBody>
      </p:sp>
      <p:sp>
        <p:nvSpPr>
          <p:cNvPr id="104858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1048589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8590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0A8FD72-B201-4F65-B863-88C531759F0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9" name="Title 1"/>
          <p:cNvSpPr>
            <a:spLocks noGrp="1"/>
          </p:cNvSpPr>
          <p:nvPr>
            <p:ph type="ctrTitle"/>
          </p:nvPr>
        </p:nvSpPr>
        <p:spPr>
          <a:xfrm>
            <a:off x="722243" y="1189383"/>
            <a:ext cx="10747513" cy="1348381"/>
          </a:xfrm>
        </p:spPr>
        <p:txBody>
          <a:bodyPr/>
          <a:lstStyle/>
          <a:p>
            <a:r>
              <a:rPr lang="en-GB" sz="4000" dirty="0"/>
              <a:t>MARKETING MANAGEMENT PRESENTATION</a:t>
            </a:r>
            <a:br>
              <a:rPr lang="en-GB" sz="4000" dirty="0"/>
            </a:br>
            <a:r>
              <a:rPr lang="en-GB" sz="4000" dirty="0"/>
              <a:t>                     </a:t>
            </a:r>
          </a:p>
        </p:txBody>
      </p:sp>
      <p:sp>
        <p:nvSpPr>
          <p:cNvPr id="1048600" name="Subtitle 2"/>
          <p:cNvSpPr>
            <a:spLocks noGrp="1"/>
          </p:cNvSpPr>
          <p:nvPr>
            <p:ph type="subTitle" idx="1"/>
          </p:nvPr>
        </p:nvSpPr>
        <p:spPr>
          <a:xfrm>
            <a:off x="5950225" y="2723291"/>
            <a:ext cx="4189413" cy="2829369"/>
          </a:xfrm>
        </p:spPr>
        <p:txBody>
          <a:bodyPr>
            <a:normAutofit/>
          </a:bodyPr>
          <a:lstStyle/>
          <a:p>
            <a:r>
              <a:rPr lang="en-GB" dirty="0"/>
              <a:t>GROUP MEMEBERS</a:t>
            </a:r>
          </a:p>
          <a:p>
            <a:pPr marL="342900" indent="-342900">
              <a:buAutoNum type="arabicParenR"/>
            </a:pPr>
            <a:r>
              <a:rPr lang="en-GB" dirty="0"/>
              <a:t>ADEWALE ADENUBI</a:t>
            </a:r>
          </a:p>
          <a:p>
            <a:pPr marL="342900" indent="-342900">
              <a:buAutoNum type="arabicParenR"/>
            </a:pPr>
            <a:r>
              <a:rPr lang="en-GB" dirty="0"/>
              <a:t>MARY MENA DORE-OKUOIMOSE</a:t>
            </a:r>
          </a:p>
          <a:p>
            <a:pPr marL="342900" indent="-342900">
              <a:buAutoNum type="arabicParenR"/>
            </a:pPr>
            <a:r>
              <a:rPr lang="en-GB" dirty="0"/>
              <a:t>NARESHKUMAR R. PATEL</a:t>
            </a:r>
          </a:p>
          <a:p>
            <a:pPr marL="342900" indent="-342900">
              <a:buAutoNum type="arabicParenR"/>
            </a:pPr>
            <a:r>
              <a:rPr lang="en-GB" dirty="0" err="1"/>
              <a:t>RahUlkuMAR</a:t>
            </a:r>
            <a:r>
              <a:rPr lang="en-GB" dirty="0"/>
              <a:t> PATEL</a:t>
            </a:r>
          </a:p>
          <a:p>
            <a:pPr marL="342900" indent="-342900">
              <a:buAutoNum type="arabicParenR"/>
            </a:pPr>
            <a:r>
              <a:rPr lang="en-GB" dirty="0"/>
              <a:t>AMANDEEP SINGH</a:t>
            </a:r>
          </a:p>
          <a:p>
            <a:endParaRPr lang="en-GB" b="1" dirty="0"/>
          </a:p>
          <a:p>
            <a:pPr marL="342900" indent="-342900">
              <a:buAutoNum type="arabicParenR"/>
            </a:pPr>
            <a:endParaRPr lang="en-GB" dirty="0"/>
          </a:p>
          <a:p>
            <a:pPr marL="342900" indent="-342900">
              <a:buAutoNum type="arabicParenR"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760F3D-00E4-46A5-BDC6-2DC4733746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410" y="2156179"/>
            <a:ext cx="4820960" cy="382055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700266-8EEC-410E-B943-C87CCE869E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810" y="2308579"/>
            <a:ext cx="4820960" cy="382055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INTRODUCTION</a:t>
            </a:r>
          </a:p>
        </p:txBody>
      </p:sp>
      <p:sp>
        <p:nvSpPr>
          <p:cNvPr id="1048607" name="Content Placeholder 2"/>
          <p:cNvSpPr>
            <a:spLocks noGrp="1"/>
          </p:cNvSpPr>
          <p:nvPr>
            <p:ph idx="1"/>
          </p:nvPr>
        </p:nvSpPr>
        <p:spPr>
          <a:xfrm>
            <a:off x="371061" y="2364958"/>
            <a:ext cx="11582399" cy="4168363"/>
          </a:xfrm>
        </p:spPr>
        <p:txBody>
          <a:bodyPr>
            <a:normAutofit fontScale="38611" lnSpcReduction="20000"/>
          </a:bodyPr>
          <a:lstStyle/>
          <a:p>
            <a:r>
              <a:rPr lang="en-GB" sz="3200" b="1" dirty="0"/>
              <a:t>THIS GROUP WILL CONDUCT A MARKET ANALYSIS ON TESCO SUPERMARKET USING THE PESTEL ANALYSIS(EXTERNAL AND INTERNAL FACTORS INFLUENCING TESCO SUPERMARKET)ORGANISATION</a:t>
            </a:r>
          </a:p>
          <a:p>
            <a:r>
              <a:rPr lang="en-GB" sz="3200" b="1" dirty="0"/>
              <a:t>HISTORY OF TESCO – MARKET POSITION  &amp; MARKET THEY OPERATE IN</a:t>
            </a:r>
          </a:p>
          <a:p>
            <a:pPr marL="0" indent="0">
              <a:buNone/>
            </a:pPr>
            <a:endParaRPr lang="en-GB" sz="3200" b="1" dirty="0"/>
          </a:p>
          <a:p>
            <a:r>
              <a:rPr lang="en-GB" sz="3200" b="1" dirty="0"/>
              <a:t>WE WILL ALSO LOOK AT THE ROLE MARKETING PLAYS IN TESCO </a:t>
            </a:r>
          </a:p>
          <a:p>
            <a:endParaRPr lang="en-GB" sz="3200" b="1" dirty="0"/>
          </a:p>
          <a:p>
            <a:r>
              <a:rPr lang="en-GB" sz="3200" b="1" dirty="0"/>
              <a:t>WE WILL VISUALLY DEMONSTRATE THE TYPICAL CUSTOMERS JOURNEY</a:t>
            </a:r>
          </a:p>
          <a:p>
            <a:pPr marL="0" indent="0">
              <a:buNone/>
            </a:pPr>
            <a:endParaRPr lang="en-GB" sz="3200" b="1" dirty="0"/>
          </a:p>
          <a:p>
            <a:r>
              <a:rPr lang="en-GB" sz="3200" b="1" dirty="0"/>
              <a:t>ALSO CARRY OUT GAP ANALYSIS FOR TESCO SUPERMARKET</a:t>
            </a:r>
          </a:p>
          <a:p>
            <a:endParaRPr lang="en-GB" sz="3200" b="1" dirty="0"/>
          </a:p>
          <a:p>
            <a:r>
              <a:rPr lang="en-GB" sz="3200" b="1" dirty="0"/>
              <a:t> ALSO BRIEFLY EXPLAIN HOW TO ENHANCE THE CUSTOMERS EXPERIENCE</a:t>
            </a:r>
          </a:p>
          <a:p>
            <a:pPr marL="0" indent="0">
              <a:buNone/>
            </a:pPr>
            <a:endParaRPr lang="en-GB" sz="3200" b="1" dirty="0"/>
          </a:p>
          <a:p>
            <a:r>
              <a:rPr lang="en-GB" sz="3200" b="1" dirty="0"/>
              <a:t>IDENTIFY POTENTIAL FUTURE OPPORTUNITES AND CHALLENGES THAT CAN BE FACED IN THE CUSTOMERS EXPERIENCE</a:t>
            </a:r>
          </a:p>
          <a:p>
            <a:pPr marL="0" indent="0">
              <a:buNone/>
            </a:pPr>
            <a:endParaRPr lang="en-GB" sz="3200" b="1" dirty="0"/>
          </a:p>
          <a:p>
            <a:r>
              <a:rPr lang="en-GB" sz="3200" b="1" dirty="0"/>
              <a:t>RECOMMENDATIONS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08964D-34B4-4F01-91F1-433FA9A1BB7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433D8-6D53-429A-8BA6-A56D07063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TESCO SUPERMARKET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1CE4C-B9F8-4148-8F41-5444095C431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BRIEF HISTORY OF </a:t>
            </a:r>
            <a:r>
              <a:rPr lang="en-GB" b="1"/>
              <a:t>TESCO SUPERMARKET</a:t>
            </a:r>
            <a:endParaRPr lang="en-GB" b="1" dirty="0"/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STRENGTH AND SIZE OF THE ORGANISATION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MARKET THEY OPERATE 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93C119-6359-4596-A3BC-A5F630D1BD7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44" y="1045200"/>
            <a:ext cx="1451542" cy="139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067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PESTLE ANALYSIS FOR TESCO                      				SUPERMARKET UK</a:t>
            </a:r>
          </a:p>
        </p:txBody>
      </p:sp>
      <p:sp>
        <p:nvSpPr>
          <p:cNvPr id="104860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POLITICAL FACTORS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ECONOMIC FACTORS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SOCIAL FACTORS</a:t>
            </a:r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596C96-3C73-4F01-AFC5-66A10630C23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PESTLE ANALYSIS -CONTINUE</a:t>
            </a:r>
          </a:p>
        </p:txBody>
      </p:sp>
      <p:sp>
        <p:nvSpPr>
          <p:cNvPr id="10486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TECHNOLOGICAL FACTORS</a:t>
            </a:r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r>
              <a:rPr lang="en-GB" b="1" dirty="0"/>
              <a:t>LEGAL FACTORS</a:t>
            </a:r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FACTORS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EE5C7C-E8EA-4E34-8A15-689302CD709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ROLE  MARKETING PLAYS IN TESCO  </a:t>
            </a:r>
          </a:p>
        </p:txBody>
      </p:sp>
      <p:sp>
        <p:nvSpPr>
          <p:cNvPr id="104861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3889" lnSpcReduction="20000"/>
          </a:bodyPr>
          <a:lstStyle/>
          <a:p>
            <a:r>
              <a:rPr lang="en-GB" b="1" dirty="0"/>
              <a:t>ESTABLISHING RELATIONSHIP BETWEEN CUSTOMERS AND THE ORGANISATION(CONFIDENCE TO CUSTOMERS TO TRY NEW PRODUCTS)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MARKETING HELPS IN INCREASE OF REVENUE/PROFITABILITY FOR ORGANISATIONS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EVERY PRODUCT STARTS WITH MARKETING EG BRANDING,ADVERTISING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MARKETING IS AT THE CENTRE OF CREATING CUSTOMER LOYALTY AND CUSTOMER RETENTION.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WIDENS MARKET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0AC378-2862-4375-9E4A-0311AE367E4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CUSTOMERS JOURNEY – CUSTOMER   						TOUCHPOINTS</a:t>
            </a:r>
          </a:p>
        </p:txBody>
      </p:sp>
      <p:sp>
        <p:nvSpPr>
          <p:cNvPr id="104861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357" lnSpcReduction="20000"/>
          </a:bodyPr>
          <a:lstStyle/>
          <a:p>
            <a:r>
              <a:rPr lang="en-GB" sz="2400" b="1" dirty="0"/>
              <a:t>WHAT IS CUSTOMERS JOURNEY?</a:t>
            </a:r>
          </a:p>
          <a:p>
            <a:r>
              <a:rPr lang="en-GB" sz="1400" dirty="0"/>
              <a:t>THIS IS THE CUSTOMERS COMPLETE SUM OF EXPERIENCE THAT THEY GO THROUGH FROM WHEN INTERACTING WITH A COMPANY OR A BRAND.</a:t>
            </a:r>
          </a:p>
          <a:p>
            <a:endParaRPr lang="en-GB" dirty="0"/>
          </a:p>
          <a:p>
            <a:r>
              <a:rPr lang="en-GB" sz="2000" b="1" dirty="0"/>
              <a:t>WHAT IS CUSTOMERS TOUCHPOINTS?</a:t>
            </a:r>
          </a:p>
          <a:p>
            <a:pPr marL="0" indent="0">
              <a:buNone/>
            </a:pPr>
            <a:r>
              <a:rPr lang="en-GB" sz="1600" dirty="0"/>
              <a:t>THIS IS BASICALLY WHEN CUSTOMERS COME IN CONTACT WITH YOUR ORGANISATION AND BRAND.SOME EXAMPLES OF TOUCHPOINTS LISTED BELOW;</a:t>
            </a:r>
          </a:p>
          <a:p>
            <a:r>
              <a:rPr lang="en-GB" sz="2000" b="1" dirty="0"/>
              <a:t>SOCIAL MEDIA REVIEWS</a:t>
            </a:r>
          </a:p>
          <a:p>
            <a:r>
              <a:rPr lang="en-GB" sz="2000" b="1" dirty="0"/>
              <a:t>COMPANY WEBSITES</a:t>
            </a:r>
          </a:p>
          <a:p>
            <a:r>
              <a:rPr lang="en-GB" sz="2000" b="1" dirty="0"/>
              <a:t>CUSTOMER SERVICE TEAMS</a:t>
            </a:r>
          </a:p>
          <a:p>
            <a:r>
              <a:rPr lang="en-GB" sz="2000" b="1" dirty="0"/>
              <a:t>FOLLOW UP AND CUSTOMER FEEDBACK SURVEYS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99BA2-2AA2-487D-8D0F-CB63925928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6" name="Title 1"/>
          <p:cNvSpPr>
            <a:spLocks noGrp="1"/>
          </p:cNvSpPr>
          <p:nvPr>
            <p:ph type="title"/>
          </p:nvPr>
        </p:nvSpPr>
        <p:spPr>
          <a:xfrm>
            <a:off x="2146851" y="973668"/>
            <a:ext cx="8746435" cy="706964"/>
          </a:xfrm>
        </p:spPr>
        <p:txBody>
          <a:bodyPr/>
          <a:lstStyle/>
          <a:p>
            <a:r>
              <a:rPr lang="en-GB" dirty="0"/>
              <a:t>CUSTOMER JOURNEY MAP FOR TESCO</a:t>
            </a:r>
          </a:p>
        </p:txBody>
      </p:sp>
      <p:pic>
        <p:nvPicPr>
          <p:cNvPr id="2097152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8943" y="2027583"/>
            <a:ext cx="9532640" cy="44394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92DD7A-DB8C-499D-B7D3-745C0290E6B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GAP ANALYSIS FOR TESCO</a:t>
            </a:r>
          </a:p>
        </p:txBody>
      </p:sp>
      <p:sp>
        <p:nvSpPr>
          <p:cNvPr id="1048618" name="Rectangle 2154"/>
          <p:cNvSpPr/>
          <p:nvPr/>
        </p:nvSpPr>
        <p:spPr>
          <a:xfrm>
            <a:off x="954157" y="2365513"/>
            <a:ext cx="4280452" cy="1543878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CURRENT STATE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Tesco to develop 5 new products , production to begin in  3months time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Their are different taste and pack sizes for the products to be develop                                        </a:t>
            </a:r>
          </a:p>
        </p:txBody>
      </p:sp>
      <p:sp>
        <p:nvSpPr>
          <p:cNvPr id="1048619" name="Rectangle 2155"/>
          <p:cNvSpPr/>
          <p:nvPr/>
        </p:nvSpPr>
        <p:spPr>
          <a:xfrm>
            <a:off x="5804453" y="2365512"/>
            <a:ext cx="4399722" cy="154387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FUTURE STATE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/>
              <a:t>To be market leader in the new products range launched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/>
              <a:t>The five new products will be packaged in the Walworth road Tesco warehouse and from there distributed to all the Tesco stores around the country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/>
              <a:t>100 more staffs and 10 HR personals will be employed</a:t>
            </a:r>
          </a:p>
        </p:txBody>
      </p:sp>
      <p:sp>
        <p:nvSpPr>
          <p:cNvPr id="1048620" name="Rectangle 2156"/>
          <p:cNvSpPr/>
          <p:nvPr/>
        </p:nvSpPr>
        <p:spPr>
          <a:xfrm>
            <a:off x="954158" y="4492487"/>
            <a:ext cx="4280452" cy="1630017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GAP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Tesco is short staff for people to work in the new brand department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No current information available to give customers on new product range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No current training available for customer service advisors to deal with new brands</a:t>
            </a:r>
          </a:p>
        </p:txBody>
      </p:sp>
      <p:sp>
        <p:nvSpPr>
          <p:cNvPr id="1048621" name="Rectangle 2157"/>
          <p:cNvSpPr/>
          <p:nvPr/>
        </p:nvSpPr>
        <p:spPr>
          <a:xfrm>
            <a:off x="5671931" y="4492488"/>
            <a:ext cx="4399722" cy="163001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ACTIONS TO CLOSE GAP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Tesco stores are going to employ more staffs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The HR team will take the lead in employing more team in developing the new products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The new products will be advertise in store, television and company website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149BE8-61BA-4FA5-AB69-3DA37ABD52B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2" name="Title 1"/>
          <p:cNvSpPr>
            <a:spLocks noGrp="1"/>
          </p:cNvSpPr>
          <p:nvPr>
            <p:ph type="title"/>
          </p:nvPr>
        </p:nvSpPr>
        <p:spPr>
          <a:xfrm>
            <a:off x="1219200" y="838200"/>
            <a:ext cx="8761413" cy="706964"/>
          </a:xfrm>
        </p:spPr>
        <p:txBody>
          <a:bodyPr/>
          <a:lstStyle/>
          <a:p>
            <a:r>
              <a:rPr lang="en-GB" dirty="0"/>
              <a:t>       HOW TO ENHANCE THE CUSTOMER       	       JOURNEY EXPERIENCE</a:t>
            </a:r>
          </a:p>
        </p:txBody>
      </p:sp>
      <p:sp>
        <p:nvSpPr>
          <p:cNvPr id="1048623" name="Content Placeholder 2"/>
          <p:cNvSpPr>
            <a:spLocks noGrp="1"/>
          </p:cNvSpPr>
          <p:nvPr>
            <p:ph idx="1"/>
          </p:nvPr>
        </p:nvSpPr>
        <p:spPr>
          <a:xfrm>
            <a:off x="1380241" y="2553804"/>
            <a:ext cx="8825659" cy="3416300"/>
          </a:xfrm>
        </p:spPr>
        <p:txBody>
          <a:bodyPr>
            <a:normAutofit fontScale="81389" lnSpcReduction="20000"/>
          </a:bodyPr>
          <a:lstStyle/>
          <a:p>
            <a:r>
              <a:rPr lang="en-GB" b="1" dirty="0"/>
              <a:t>REMOVE PAIN POINTS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RAISE THE BAR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START EARLY FINISH LATER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GO STRAIGHT TO THE POINT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UNNECESSARY ROUTINE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END WITH A BANG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0DCB7D-686C-49C3-BE32-2F34322DF18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4" name="Title 1"/>
          <p:cNvSpPr>
            <a:spLocks noGrp="1"/>
          </p:cNvSpPr>
          <p:nvPr>
            <p:ph type="title"/>
          </p:nvPr>
        </p:nvSpPr>
        <p:spPr>
          <a:xfrm>
            <a:off x="2027583" y="973668"/>
            <a:ext cx="7888784" cy="706964"/>
          </a:xfrm>
        </p:spPr>
        <p:txBody>
          <a:bodyPr/>
          <a:lstStyle/>
          <a:p>
            <a:r>
              <a:rPr lang="en-GB" sz="3200" dirty="0"/>
              <a:t>	</a:t>
            </a:r>
            <a:r>
              <a:rPr lang="en-GB" sz="2800" dirty="0"/>
              <a:t>POTENTIAL FUTURE OPPORTUNITES AND      CHALLENGES THAT CAN ARISE FROM 					CUSTOMERS EXPERIENCE</a:t>
            </a:r>
            <a:endParaRPr lang="en-GB" sz="3200" dirty="0"/>
          </a:p>
        </p:txBody>
      </p:sp>
      <p:sp>
        <p:nvSpPr>
          <p:cNvPr id="104862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8333" lnSpcReduction="20000"/>
          </a:bodyPr>
          <a:lstStyle/>
          <a:p>
            <a:pPr marL="0" indent="0">
              <a:buNone/>
            </a:pPr>
            <a:r>
              <a:rPr lang="en-GB" sz="2300" b="1" dirty="0"/>
              <a:t>OPPORTUNITIES</a:t>
            </a:r>
          </a:p>
          <a:p>
            <a:r>
              <a:rPr lang="en-GB" b="1" dirty="0"/>
              <a:t>TRUST-CUSTOMER TRUST CAN BE DEVELOPED IF THEY HAVE A GOOD EXPERIENCE</a:t>
            </a:r>
          </a:p>
          <a:p>
            <a:r>
              <a:rPr lang="en-GB" b="1" dirty="0"/>
              <a:t>CUSTOMERS SHARING THEIR EXPERIENCE WITH FRIENDS AND FAMILY</a:t>
            </a:r>
          </a:p>
          <a:p>
            <a:r>
              <a:rPr lang="en-GB" b="1" dirty="0"/>
              <a:t>FINANCIAL GROWTH FOR THE COMPANY DUE TO GAINING MORE CUSTOMERS</a:t>
            </a:r>
          </a:p>
          <a:p>
            <a:r>
              <a:rPr lang="en-GB" b="1" dirty="0"/>
              <a:t>GOOD WAYS TO REACH CUSTOMERS WHO OTHERWISE WILL NOT BE REACHED BY MEDIA OR ADVERTS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600" b="1" dirty="0"/>
              <a:t>CHALLANGES</a:t>
            </a:r>
          </a:p>
          <a:p>
            <a:r>
              <a:rPr lang="en-GB" b="1" dirty="0"/>
              <a:t>RESOLVING CUSTOMERS COMPLAINTS AND ISSUES QUICKLY</a:t>
            </a:r>
          </a:p>
          <a:p>
            <a:r>
              <a:rPr lang="en-GB" b="1" dirty="0"/>
              <a:t>UNDERSTANDING WHAT THE CUSTOMERS WANT</a:t>
            </a:r>
          </a:p>
          <a:p>
            <a:r>
              <a:rPr lang="en-GB" b="1" dirty="0"/>
              <a:t>BUILDING PERSONAS FOR EACH OF YOUR TARGET GROUP</a:t>
            </a:r>
          </a:p>
          <a:p>
            <a:r>
              <a:rPr lang="en-GB" b="1" dirty="0"/>
              <a:t>A BAD EXPERIENCE WILL COST THE COMPANY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7F23C3-9566-4104-976C-AA825ADF3C3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6" name="Title 1"/>
          <p:cNvSpPr>
            <a:spLocks noGrp="1"/>
          </p:cNvSpPr>
          <p:nvPr>
            <p:ph type="title"/>
          </p:nvPr>
        </p:nvSpPr>
        <p:spPr>
          <a:xfrm>
            <a:off x="3048000" y="973668"/>
            <a:ext cx="7619999" cy="590089"/>
          </a:xfrm>
        </p:spPr>
        <p:txBody>
          <a:bodyPr/>
          <a:lstStyle/>
          <a:p>
            <a:r>
              <a:rPr lang="en-GB" dirty="0"/>
              <a:t>CONCLUSION AND RECOMMENDATIONS </a:t>
            </a:r>
          </a:p>
        </p:txBody>
      </p:sp>
      <p:sp>
        <p:nvSpPr>
          <p:cNvPr id="104862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6944" lnSpcReduction="20000"/>
          </a:bodyPr>
          <a:lstStyle/>
          <a:p>
            <a:endParaRPr lang="en-GB" b="1" dirty="0"/>
          </a:p>
          <a:p>
            <a:r>
              <a:rPr lang="en-GB" b="1" dirty="0"/>
              <a:t>CONCLUSION</a:t>
            </a:r>
          </a:p>
          <a:p>
            <a:r>
              <a:rPr lang="en-GB" b="1" dirty="0"/>
              <a:t>A customers journey from start to finish if is  good will make the customer to go back again and trust the brand. </a:t>
            </a:r>
          </a:p>
          <a:p>
            <a:endParaRPr lang="en-GB" b="1" dirty="0"/>
          </a:p>
          <a:p>
            <a:r>
              <a:rPr lang="en-GB" b="1" dirty="0"/>
              <a:t>RECOMMENDATIONS</a:t>
            </a:r>
          </a:p>
          <a:p>
            <a:r>
              <a:rPr lang="en-GB" dirty="0"/>
              <a:t>GOOD RELATIONSHIP</a:t>
            </a:r>
          </a:p>
          <a:p>
            <a:pPr>
              <a:buFontTx/>
              <a:buChar char="-"/>
            </a:pPr>
            <a:r>
              <a:rPr lang="en-GB" dirty="0"/>
              <a:t>Starting from Touch point</a:t>
            </a:r>
          </a:p>
          <a:p>
            <a:pPr>
              <a:buFontTx/>
              <a:buChar char="-"/>
            </a:pPr>
            <a:r>
              <a:rPr lang="en-GB" dirty="0"/>
              <a:t>Service Experience</a:t>
            </a:r>
          </a:p>
          <a:p>
            <a:pPr>
              <a:buFontTx/>
              <a:buChar char="-"/>
            </a:pPr>
            <a:r>
              <a:rPr lang="en-GB" dirty="0"/>
              <a:t>Expectation and performance</a:t>
            </a:r>
          </a:p>
          <a:p>
            <a:r>
              <a:rPr lang="en-GB" dirty="0"/>
              <a:t>BRAND RELATIONSHIP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8E7A24-01BD-4947-AB62-1FE37FDF924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CD01E-87E4-4D3B-8E3A-7E492D7AF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626" y="973668"/>
            <a:ext cx="7623741" cy="590089"/>
          </a:xfrm>
        </p:spPr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2AE5B-9E94-43A0-B74B-487B5458E2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rgbClr val="00B050"/>
                </a:solidFill>
              </a:rPr>
              <a:t>THANK YOU ALL</a:t>
            </a:r>
          </a:p>
          <a:p>
            <a:pPr marL="0" indent="0" algn="ctr">
              <a:buNone/>
            </a:pPr>
            <a:endParaRPr lang="en-GB" sz="4000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endParaRPr lang="en-GB" sz="4000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r>
              <a:rPr lang="en-GB" sz="4000" b="1" dirty="0">
                <a:solidFill>
                  <a:srgbClr val="00B050"/>
                </a:solidFill>
              </a:rPr>
              <a:t>UNITED FRONT GROUP</a:t>
            </a:r>
          </a:p>
          <a:p>
            <a:pPr marL="0" indent="0" algn="ctr">
              <a:buNone/>
            </a:pPr>
            <a:endParaRPr lang="en-GB" sz="4000" b="1" dirty="0">
              <a:solidFill>
                <a:srgbClr val="00B050"/>
              </a:solidFill>
            </a:endParaRPr>
          </a:p>
          <a:p>
            <a:pPr marL="0" indent="0" algn="ctr">
              <a:buNone/>
            </a:pPr>
            <a:endParaRPr lang="en-GB" sz="4000" b="1" dirty="0">
              <a:solidFill>
                <a:srgbClr val="00B05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EBFA70-0540-4046-B1F9-7CFA21917DB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41" y="501968"/>
            <a:ext cx="1451542" cy="13912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C1D210-61F5-4F9C-92E4-46580A98A73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2954" y="3278298"/>
            <a:ext cx="1451542" cy="1391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9624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588</Words>
  <Application>Microsoft Office PowerPoint</Application>
  <PresentationFormat>Widescreen</PresentationFormat>
  <Paragraphs>129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Century Gothic</vt:lpstr>
      <vt:lpstr>Wingdings 3</vt:lpstr>
      <vt:lpstr>Ion Boardroom</vt:lpstr>
      <vt:lpstr>MARKETING MANAGEMENT PRESENTATION                      </vt:lpstr>
      <vt:lpstr>                INTRODUCTION</vt:lpstr>
      <vt:lpstr>           TESCO SUPERMARKET</vt:lpstr>
      <vt:lpstr>        PESTLE ANALYSIS FOR TESCO                          SUPERMARKET UK</vt:lpstr>
      <vt:lpstr>       PESTLE ANALYSIS -CONTINUE</vt:lpstr>
      <vt:lpstr>       ROLE  MARKETING PLAYS IN TESCO  </vt:lpstr>
      <vt:lpstr>      CUSTOMERS JOURNEY – CUSTOMER         TOUCHPOINTS</vt:lpstr>
      <vt:lpstr>CUSTOMER JOURNEY MAP FOR TESCO</vt:lpstr>
      <vt:lpstr>       GAP ANALYSIS FOR TESCO</vt:lpstr>
      <vt:lpstr>       HOW TO ENHANCE THE CUSTOMER               JOURNEY EXPERIENCE</vt:lpstr>
      <vt:lpstr> POTENTIAL FUTURE OPPORTUNITES AND      CHALLENGES THAT CAN ARISE FROM      CUSTOMERS EXPERIENCE</vt:lpstr>
      <vt:lpstr>CONCLUSION AND RECOMMENDATIONS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PRESENTATION</dc:title>
  <dc:creator>Mary Okuoimose</dc:creator>
  <cp:lastModifiedBy>Mary Okuoimose</cp:lastModifiedBy>
  <cp:revision>29</cp:revision>
  <dcterms:created xsi:type="dcterms:W3CDTF">2018-12-02T14:56:36Z</dcterms:created>
  <dcterms:modified xsi:type="dcterms:W3CDTF">2018-12-14T10:11:33Z</dcterms:modified>
</cp:coreProperties>
</file>