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63"/>
  </p:notesMasterIdLst>
  <p:sldIdLst>
    <p:sldId id="264" r:id="rId2"/>
    <p:sldId id="263" r:id="rId3"/>
    <p:sldId id="328" r:id="rId4"/>
    <p:sldId id="351" r:id="rId5"/>
    <p:sldId id="348" r:id="rId6"/>
    <p:sldId id="329" r:id="rId7"/>
    <p:sldId id="331" r:id="rId8"/>
    <p:sldId id="267" r:id="rId9"/>
    <p:sldId id="288" r:id="rId10"/>
    <p:sldId id="333" r:id="rId11"/>
    <p:sldId id="352" r:id="rId12"/>
    <p:sldId id="358" r:id="rId13"/>
    <p:sldId id="336" r:id="rId14"/>
    <p:sldId id="337" r:id="rId15"/>
    <p:sldId id="338" r:id="rId16"/>
    <p:sldId id="339" r:id="rId17"/>
    <p:sldId id="340" r:id="rId18"/>
    <p:sldId id="341" r:id="rId19"/>
    <p:sldId id="342" r:id="rId20"/>
    <p:sldId id="343" r:id="rId21"/>
    <p:sldId id="321" r:id="rId22"/>
    <p:sldId id="299" r:id="rId23"/>
    <p:sldId id="346" r:id="rId24"/>
    <p:sldId id="370" r:id="rId25"/>
    <p:sldId id="350" r:id="rId26"/>
    <p:sldId id="334" r:id="rId27"/>
    <p:sldId id="318" r:id="rId28"/>
    <p:sldId id="353" r:id="rId29"/>
    <p:sldId id="354" r:id="rId30"/>
    <p:sldId id="323" r:id="rId31"/>
    <p:sldId id="345" r:id="rId32"/>
    <p:sldId id="372" r:id="rId33"/>
    <p:sldId id="335" r:id="rId34"/>
    <p:sldId id="269" r:id="rId35"/>
    <p:sldId id="271" r:id="rId36"/>
    <p:sldId id="273" r:id="rId37"/>
    <p:sldId id="275" r:id="rId38"/>
    <p:sldId id="277" r:id="rId39"/>
    <p:sldId id="279" r:id="rId40"/>
    <p:sldId id="305" r:id="rId41"/>
    <p:sldId id="281" r:id="rId42"/>
    <p:sldId id="304" r:id="rId43"/>
    <p:sldId id="283" r:id="rId44"/>
    <p:sldId id="306" r:id="rId45"/>
    <p:sldId id="287" r:id="rId46"/>
    <p:sldId id="289" r:id="rId47"/>
    <p:sldId id="307" r:id="rId48"/>
    <p:sldId id="291" r:id="rId49"/>
    <p:sldId id="330" r:id="rId50"/>
    <p:sldId id="381" r:id="rId51"/>
    <p:sldId id="293" r:id="rId52"/>
    <p:sldId id="382" r:id="rId53"/>
    <p:sldId id="294" r:id="rId54"/>
    <p:sldId id="258" r:id="rId55"/>
    <p:sldId id="259" r:id="rId56"/>
    <p:sldId id="282" r:id="rId57"/>
    <p:sldId id="347" r:id="rId58"/>
    <p:sldId id="284" r:id="rId59"/>
    <p:sldId id="386" r:id="rId60"/>
    <p:sldId id="362" r:id="rId61"/>
    <p:sldId id="363" r:id="rId6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42" y="3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F03C24FF-23E7-4E83-AE11-56A0AF5E1FA8}"/>
    <pc:docChg chg="delSld">
      <pc:chgData name="Marion Phillips" userId="ceb937aa-b9c3-4941-91d8-fdd18470a62e" providerId="ADAL" clId="{F03C24FF-23E7-4E83-AE11-56A0AF5E1FA8}" dt="2023-03-02T11:48:32.678" v="12" actId="47"/>
      <pc:docMkLst>
        <pc:docMk/>
      </pc:docMkLst>
      <pc:sldChg chg="del">
        <pc:chgData name="Marion Phillips" userId="ceb937aa-b9c3-4941-91d8-fdd18470a62e" providerId="ADAL" clId="{F03C24FF-23E7-4E83-AE11-56A0AF5E1FA8}" dt="2023-03-02T11:46:37.023" v="4" actId="47"/>
        <pc:sldMkLst>
          <pc:docMk/>
          <pc:sldMk cId="3401683789" sldId="270"/>
        </pc:sldMkLst>
      </pc:sldChg>
      <pc:sldChg chg="del">
        <pc:chgData name="Marion Phillips" userId="ceb937aa-b9c3-4941-91d8-fdd18470a62e" providerId="ADAL" clId="{F03C24FF-23E7-4E83-AE11-56A0AF5E1FA8}" dt="2023-03-02T11:46:24.257" v="2" actId="47"/>
        <pc:sldMkLst>
          <pc:docMk/>
          <pc:sldMk cId="3372380624" sldId="272"/>
        </pc:sldMkLst>
      </pc:sldChg>
      <pc:sldChg chg="del">
        <pc:chgData name="Marion Phillips" userId="ceb937aa-b9c3-4941-91d8-fdd18470a62e" providerId="ADAL" clId="{F03C24FF-23E7-4E83-AE11-56A0AF5E1FA8}" dt="2023-03-02T11:46:42.076" v="6" actId="47"/>
        <pc:sldMkLst>
          <pc:docMk/>
          <pc:sldMk cId="383539234" sldId="274"/>
        </pc:sldMkLst>
      </pc:sldChg>
      <pc:sldChg chg="del">
        <pc:chgData name="Marion Phillips" userId="ceb937aa-b9c3-4941-91d8-fdd18470a62e" providerId="ADAL" clId="{F03C24FF-23E7-4E83-AE11-56A0AF5E1FA8}" dt="2023-03-02T11:46:55.088" v="10" actId="47"/>
        <pc:sldMkLst>
          <pc:docMk/>
          <pc:sldMk cId="2199775742" sldId="278"/>
        </pc:sldMkLst>
      </pc:sldChg>
      <pc:sldChg chg="del">
        <pc:chgData name="Marion Phillips" userId="ceb937aa-b9c3-4941-91d8-fdd18470a62e" providerId="ADAL" clId="{F03C24FF-23E7-4E83-AE11-56A0AF5E1FA8}" dt="2023-03-02T11:46:20.245" v="1" actId="47"/>
        <pc:sldMkLst>
          <pc:docMk/>
          <pc:sldMk cId="3121012001" sldId="300"/>
        </pc:sldMkLst>
      </pc:sldChg>
      <pc:sldChg chg="del">
        <pc:chgData name="Marion Phillips" userId="ceb937aa-b9c3-4941-91d8-fdd18470a62e" providerId="ADAL" clId="{F03C24FF-23E7-4E83-AE11-56A0AF5E1FA8}" dt="2023-03-02T11:46:30.782" v="3" actId="47"/>
        <pc:sldMkLst>
          <pc:docMk/>
          <pc:sldMk cId="2496610429" sldId="301"/>
        </pc:sldMkLst>
      </pc:sldChg>
      <pc:sldChg chg="del">
        <pc:chgData name="Marion Phillips" userId="ceb937aa-b9c3-4941-91d8-fdd18470a62e" providerId="ADAL" clId="{F03C24FF-23E7-4E83-AE11-56A0AF5E1FA8}" dt="2023-03-02T11:46:40.471" v="5" actId="47"/>
        <pc:sldMkLst>
          <pc:docMk/>
          <pc:sldMk cId="3117156918" sldId="302"/>
        </pc:sldMkLst>
      </pc:sldChg>
      <pc:sldChg chg="del">
        <pc:chgData name="Marion Phillips" userId="ceb937aa-b9c3-4941-91d8-fdd18470a62e" providerId="ADAL" clId="{F03C24FF-23E7-4E83-AE11-56A0AF5E1FA8}" dt="2023-03-02T11:46:52.468" v="9" actId="47"/>
        <pc:sldMkLst>
          <pc:docMk/>
          <pc:sldMk cId="3952380182" sldId="303"/>
        </pc:sldMkLst>
      </pc:sldChg>
      <pc:sldChg chg="del">
        <pc:chgData name="Marion Phillips" userId="ceb937aa-b9c3-4941-91d8-fdd18470a62e" providerId="ADAL" clId="{F03C24FF-23E7-4E83-AE11-56A0AF5E1FA8}" dt="2023-03-02T11:43:36.015" v="0" actId="47"/>
        <pc:sldMkLst>
          <pc:docMk/>
          <pc:sldMk cId="951997247" sldId="349"/>
        </pc:sldMkLst>
      </pc:sldChg>
      <pc:sldChg chg="del">
        <pc:chgData name="Marion Phillips" userId="ceb937aa-b9c3-4941-91d8-fdd18470a62e" providerId="ADAL" clId="{F03C24FF-23E7-4E83-AE11-56A0AF5E1FA8}" dt="2023-03-02T11:48:32.678" v="12" actId="47"/>
        <pc:sldMkLst>
          <pc:docMk/>
          <pc:sldMk cId="3652959300" sldId="356"/>
        </pc:sldMkLst>
      </pc:sldChg>
      <pc:sldChg chg="del">
        <pc:chgData name="Marion Phillips" userId="ceb937aa-b9c3-4941-91d8-fdd18470a62e" providerId="ADAL" clId="{F03C24FF-23E7-4E83-AE11-56A0AF5E1FA8}" dt="2023-03-02T11:48:28.717" v="11" actId="47"/>
        <pc:sldMkLst>
          <pc:docMk/>
          <pc:sldMk cId="3612175109" sldId="357"/>
        </pc:sldMkLst>
      </pc:sldChg>
      <pc:sldChg chg="del">
        <pc:chgData name="Marion Phillips" userId="ceb937aa-b9c3-4941-91d8-fdd18470a62e" providerId="ADAL" clId="{F03C24FF-23E7-4E83-AE11-56A0AF5E1FA8}" dt="2023-03-02T11:46:46.386" v="7" actId="47"/>
        <pc:sldMkLst>
          <pc:docMk/>
          <pc:sldMk cId="2627001715" sldId="387"/>
        </pc:sldMkLst>
      </pc:sldChg>
      <pc:sldChg chg="del">
        <pc:chgData name="Marion Phillips" userId="ceb937aa-b9c3-4941-91d8-fdd18470a62e" providerId="ADAL" clId="{F03C24FF-23E7-4E83-AE11-56A0AF5E1FA8}" dt="2023-03-02T11:46:49.704" v="8" actId="47"/>
        <pc:sldMkLst>
          <pc:docMk/>
          <pc:sldMk cId="1597524980" sldId="3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9C9651-898F-4980-A921-C6BB877F75F4}"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29FA93-661E-44AD-B0E3-728F0D7632AA}" type="slidenum">
              <a:rPr lang="en-GB" smtClean="0"/>
              <a:t>‹#›</a:t>
            </a:fld>
            <a:endParaRPr lang="en-GB"/>
          </a:p>
        </p:txBody>
      </p:sp>
    </p:spTree>
    <p:extLst>
      <p:ext uri="{BB962C8B-B14F-4D97-AF65-F5344CB8AC3E}">
        <p14:creationId xmlns:p14="http://schemas.microsoft.com/office/powerpoint/2010/main" val="2396837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280191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7</a:t>
            </a:fld>
            <a:endParaRPr lang="en-GB"/>
          </a:p>
        </p:txBody>
      </p:sp>
    </p:spTree>
    <p:extLst>
      <p:ext uri="{BB962C8B-B14F-4D97-AF65-F5344CB8AC3E}">
        <p14:creationId xmlns:p14="http://schemas.microsoft.com/office/powerpoint/2010/main" val="3076512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Ensure to discuss where to find this in a book only for now other examples covered later on.</a:t>
            </a:r>
          </a:p>
        </p:txBody>
      </p:sp>
      <p:sp>
        <p:nvSpPr>
          <p:cNvPr id="4" name="Slide Number Placeholder 3"/>
          <p:cNvSpPr>
            <a:spLocks noGrp="1"/>
          </p:cNvSpPr>
          <p:nvPr>
            <p:ph type="sldNum" sz="quarter" idx="5"/>
          </p:nvPr>
        </p:nvSpPr>
        <p:spPr/>
        <p:txBody>
          <a:bodyPr/>
          <a:lstStyle/>
          <a:p>
            <a:fld id="{8229FA93-661E-44AD-B0E3-728F0D7632AA}" type="slidenum">
              <a:rPr lang="en-GB" smtClean="0"/>
              <a:t>9</a:t>
            </a:fld>
            <a:endParaRPr lang="en-GB"/>
          </a:p>
        </p:txBody>
      </p:sp>
    </p:spTree>
    <p:extLst>
      <p:ext uri="{BB962C8B-B14F-4D97-AF65-F5344CB8AC3E}">
        <p14:creationId xmlns:p14="http://schemas.microsoft.com/office/powerpoint/2010/main" val="3277457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10</a:t>
            </a:fld>
            <a:endParaRPr lang="en-GB"/>
          </a:p>
        </p:txBody>
      </p:sp>
    </p:spTree>
    <p:extLst>
      <p:ext uri="{BB962C8B-B14F-4D97-AF65-F5344CB8AC3E}">
        <p14:creationId xmlns:p14="http://schemas.microsoft.com/office/powerpoint/2010/main" val="3087045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extLst>
      <p:ext uri="{BB962C8B-B14F-4D97-AF65-F5344CB8AC3E}">
        <p14:creationId xmlns:p14="http://schemas.microsoft.com/office/powerpoint/2010/main" val="2857520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handbook</a:t>
            </a:r>
          </a:p>
        </p:txBody>
      </p:sp>
      <p:sp>
        <p:nvSpPr>
          <p:cNvPr id="4" name="Slide Number Placeholder 3"/>
          <p:cNvSpPr>
            <a:spLocks noGrp="1"/>
          </p:cNvSpPr>
          <p:nvPr>
            <p:ph type="sldNum" sz="quarter" idx="5"/>
          </p:nvPr>
        </p:nvSpPr>
        <p:spPr/>
        <p:txBody>
          <a:bodyPr/>
          <a:lstStyle/>
          <a:p>
            <a:fld id="{8229FA93-661E-44AD-B0E3-728F0D7632AA}" type="slidenum">
              <a:rPr lang="en-GB" smtClean="0"/>
              <a:t>16</a:t>
            </a:fld>
            <a:endParaRPr lang="en-GB"/>
          </a:p>
        </p:txBody>
      </p:sp>
    </p:spTree>
    <p:extLst>
      <p:ext uri="{BB962C8B-B14F-4D97-AF65-F5344CB8AC3E}">
        <p14:creationId xmlns:p14="http://schemas.microsoft.com/office/powerpoint/2010/main" val="703884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17</a:t>
            </a:fld>
            <a:endParaRPr lang="en-GB"/>
          </a:p>
        </p:txBody>
      </p:sp>
    </p:spTree>
    <p:extLst>
      <p:ext uri="{BB962C8B-B14F-4D97-AF65-F5344CB8AC3E}">
        <p14:creationId xmlns:p14="http://schemas.microsoft.com/office/powerpoint/2010/main" val="1801834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handbook</a:t>
            </a:r>
          </a:p>
        </p:txBody>
      </p:sp>
      <p:sp>
        <p:nvSpPr>
          <p:cNvPr id="4" name="Slide Number Placeholder 3"/>
          <p:cNvSpPr>
            <a:spLocks noGrp="1"/>
          </p:cNvSpPr>
          <p:nvPr>
            <p:ph type="sldNum" sz="quarter" idx="5"/>
          </p:nvPr>
        </p:nvSpPr>
        <p:spPr/>
        <p:txBody>
          <a:bodyPr/>
          <a:lstStyle/>
          <a:p>
            <a:fld id="{8229FA93-661E-44AD-B0E3-728F0D7632AA}" type="slidenum">
              <a:rPr lang="en-GB" smtClean="0"/>
              <a:t>18</a:t>
            </a:fld>
            <a:endParaRPr lang="en-GB"/>
          </a:p>
        </p:txBody>
      </p:sp>
    </p:spTree>
    <p:extLst>
      <p:ext uri="{BB962C8B-B14F-4D97-AF65-F5344CB8AC3E}">
        <p14:creationId xmlns:p14="http://schemas.microsoft.com/office/powerpoint/2010/main" val="2144138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Demo indent on Word doc later</a:t>
            </a:r>
          </a:p>
        </p:txBody>
      </p:sp>
      <p:sp>
        <p:nvSpPr>
          <p:cNvPr id="4" name="Slide Number Placeholder 3"/>
          <p:cNvSpPr>
            <a:spLocks noGrp="1"/>
          </p:cNvSpPr>
          <p:nvPr>
            <p:ph type="sldNum" sz="quarter" idx="5"/>
          </p:nvPr>
        </p:nvSpPr>
        <p:spPr/>
        <p:txBody>
          <a:bodyPr/>
          <a:lstStyle/>
          <a:p>
            <a:fld id="{8229FA93-661E-44AD-B0E3-728F0D7632AA}" type="slidenum">
              <a:rPr lang="en-GB" smtClean="0"/>
              <a:t>19</a:t>
            </a:fld>
            <a:endParaRPr lang="en-GB"/>
          </a:p>
        </p:txBody>
      </p:sp>
    </p:spTree>
    <p:extLst>
      <p:ext uri="{BB962C8B-B14F-4D97-AF65-F5344CB8AC3E}">
        <p14:creationId xmlns:p14="http://schemas.microsoft.com/office/powerpoint/2010/main" val="3339281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21</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Single author book re word point 1</a:t>
            </a:r>
          </a:p>
        </p:txBody>
      </p:sp>
      <p:sp>
        <p:nvSpPr>
          <p:cNvPr id="4" name="Slide Number Placeholder 3"/>
          <p:cNvSpPr>
            <a:spLocks noGrp="1"/>
          </p:cNvSpPr>
          <p:nvPr>
            <p:ph type="sldNum" sz="quarter" idx="10"/>
          </p:nvPr>
        </p:nvSpPr>
        <p:spPr/>
        <p:txBody>
          <a:bodyPr/>
          <a:lstStyle/>
          <a:p>
            <a:fld id="{32692B32-E601-4310-B94C-085FBC3ABB39}" type="slidenum">
              <a:rPr lang="en-GB" smtClean="0"/>
              <a:pPr/>
              <a:t>22</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23</a:t>
            </a:fld>
            <a:endParaRPr lang="en-GB"/>
          </a:p>
        </p:txBody>
      </p:sp>
    </p:spTree>
    <p:extLst>
      <p:ext uri="{BB962C8B-B14F-4D97-AF65-F5344CB8AC3E}">
        <p14:creationId xmlns:p14="http://schemas.microsoft.com/office/powerpoint/2010/main" val="8061330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84138" y="731838"/>
            <a:ext cx="6500812" cy="3657600"/>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21829DE-A9F2-43B6-9D29-2F2133325DCE}"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28850989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84138" y="731838"/>
            <a:ext cx="6500812" cy="3657600"/>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8A42F0-5841-4F6C-89E7-5C3321522355}"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extLst>
      <p:ext uri="{BB962C8B-B14F-4D97-AF65-F5344CB8AC3E}">
        <p14:creationId xmlns:p14="http://schemas.microsoft.com/office/powerpoint/2010/main" val="3883250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27</a:t>
            </a:fld>
            <a:endParaRPr lang="en-GB"/>
          </a:p>
        </p:txBody>
      </p:sp>
    </p:spTree>
    <p:extLst>
      <p:ext uri="{BB962C8B-B14F-4D97-AF65-F5344CB8AC3E}">
        <p14:creationId xmlns:p14="http://schemas.microsoft.com/office/powerpoint/2010/main" val="3994787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29</a:t>
            </a:fld>
            <a:endParaRPr lang="en-GB"/>
          </a:p>
        </p:txBody>
      </p:sp>
    </p:spTree>
    <p:extLst>
      <p:ext uri="{BB962C8B-B14F-4D97-AF65-F5344CB8AC3E}">
        <p14:creationId xmlns:p14="http://schemas.microsoft.com/office/powerpoint/2010/main" val="32311119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30</a:t>
            </a:fld>
            <a:endParaRPr lang="en-GB"/>
          </a:p>
        </p:txBody>
      </p:sp>
    </p:spTree>
    <p:extLst>
      <p:ext uri="{BB962C8B-B14F-4D97-AF65-F5344CB8AC3E}">
        <p14:creationId xmlns:p14="http://schemas.microsoft.com/office/powerpoint/2010/main" val="20616322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31</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84138" y="731838"/>
            <a:ext cx="6500812" cy="3657600"/>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6229410-DF26-48D2-B570-A9BE9A279566}" type="slidenum">
              <a:rPr lang="cy-GB" altLang="en-US" sz="1200">
                <a:latin typeface="Arial" panose="020B0604020202020204" pitchFamily="34" charset="0"/>
              </a:rPr>
              <a:pPr/>
              <a:t>32</a:t>
            </a:fld>
            <a:endParaRPr lang="cy-GB" altLang="en-US" sz="1200">
              <a:latin typeface="Arial" panose="020B0604020202020204" pitchFamily="34" charset="0"/>
            </a:endParaRPr>
          </a:p>
        </p:txBody>
      </p:sp>
    </p:spTree>
    <p:extLst>
      <p:ext uri="{BB962C8B-B14F-4D97-AF65-F5344CB8AC3E}">
        <p14:creationId xmlns:p14="http://schemas.microsoft.com/office/powerpoint/2010/main" val="1651341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33</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fld id="{648233A2-787A-4513-97A0-1D63662AC848}" type="slidenum">
              <a:rPr lang="en-GB" altLang="en-US" smtClean="0"/>
              <a:pPr eaLnBrk="1" hangingPunct="1"/>
              <a:t>34</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41719430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35</a:t>
            </a:fld>
            <a:endParaRPr lang="en-GB"/>
          </a:p>
        </p:txBody>
      </p:sp>
    </p:spTree>
    <p:extLst>
      <p:ext uri="{BB962C8B-B14F-4D97-AF65-F5344CB8AC3E}">
        <p14:creationId xmlns:p14="http://schemas.microsoft.com/office/powerpoint/2010/main" val="20478019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36</a:t>
            </a:fld>
            <a:endParaRPr lang="en-GB"/>
          </a:p>
        </p:txBody>
      </p:sp>
    </p:spTree>
    <p:extLst>
      <p:ext uri="{BB962C8B-B14F-4D97-AF65-F5344CB8AC3E}">
        <p14:creationId xmlns:p14="http://schemas.microsoft.com/office/powerpoint/2010/main" val="24978699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39</a:t>
            </a:fld>
            <a:endParaRPr lang="en-GB"/>
          </a:p>
        </p:txBody>
      </p:sp>
    </p:spTree>
    <p:extLst>
      <p:ext uri="{BB962C8B-B14F-4D97-AF65-F5344CB8AC3E}">
        <p14:creationId xmlns:p14="http://schemas.microsoft.com/office/powerpoint/2010/main" val="27493437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40</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41</a:t>
            </a:fld>
            <a:endParaRPr lang="en-GB"/>
          </a:p>
        </p:txBody>
      </p:sp>
    </p:spTree>
    <p:extLst>
      <p:ext uri="{BB962C8B-B14F-4D97-AF65-F5344CB8AC3E}">
        <p14:creationId xmlns:p14="http://schemas.microsoft.com/office/powerpoint/2010/main" val="15460451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42</a:t>
            </a:fld>
            <a:endParaRPr lang="en-GB"/>
          </a:p>
        </p:txBody>
      </p:sp>
    </p:spTree>
    <p:extLst>
      <p:ext uri="{BB962C8B-B14F-4D97-AF65-F5344CB8AC3E}">
        <p14:creationId xmlns:p14="http://schemas.microsoft.com/office/powerpoint/2010/main" val="1655861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43</a:t>
            </a:fld>
            <a:endParaRPr lang="en-GB"/>
          </a:p>
        </p:txBody>
      </p:sp>
    </p:spTree>
    <p:extLst>
      <p:ext uri="{BB962C8B-B14F-4D97-AF65-F5344CB8AC3E}">
        <p14:creationId xmlns:p14="http://schemas.microsoft.com/office/powerpoint/2010/main" val="36157001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44</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45</a:t>
            </a:fld>
            <a:endParaRPr lang="en-GB"/>
          </a:p>
        </p:txBody>
      </p:sp>
    </p:spTree>
    <p:extLst>
      <p:ext uri="{BB962C8B-B14F-4D97-AF65-F5344CB8AC3E}">
        <p14:creationId xmlns:p14="http://schemas.microsoft.com/office/powerpoint/2010/main" val="29158014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46</a:t>
            </a:fld>
            <a:endParaRPr lang="en-GB"/>
          </a:p>
        </p:txBody>
      </p:sp>
    </p:spTree>
    <p:extLst>
      <p:ext uri="{BB962C8B-B14F-4D97-AF65-F5344CB8AC3E}">
        <p14:creationId xmlns:p14="http://schemas.microsoft.com/office/powerpoint/2010/main" val="35932472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47</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50</a:t>
            </a:fld>
            <a:endParaRPr lang="cy-GB" altLang="en-US" sz="1200">
              <a:latin typeface="Arial" panose="020B0604020202020204" pitchFamily="34" charset="0"/>
            </a:endParaRPr>
          </a:p>
        </p:txBody>
      </p:sp>
    </p:spTree>
    <p:extLst>
      <p:ext uri="{BB962C8B-B14F-4D97-AF65-F5344CB8AC3E}">
        <p14:creationId xmlns:p14="http://schemas.microsoft.com/office/powerpoint/2010/main" val="31853078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51</a:t>
            </a:fld>
            <a:endParaRPr lang="en-GB"/>
          </a:p>
        </p:txBody>
      </p:sp>
    </p:spTree>
    <p:extLst>
      <p:ext uri="{BB962C8B-B14F-4D97-AF65-F5344CB8AC3E}">
        <p14:creationId xmlns:p14="http://schemas.microsoft.com/office/powerpoint/2010/main" val="516610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52</a:t>
            </a:fld>
            <a:endParaRPr lang="cy-GB" altLang="en-US" sz="1200">
              <a:latin typeface="Arial" panose="020B0604020202020204" pitchFamily="34" charset="0"/>
            </a:endParaRPr>
          </a:p>
        </p:txBody>
      </p:sp>
    </p:spTree>
    <p:extLst>
      <p:ext uri="{BB962C8B-B14F-4D97-AF65-F5344CB8AC3E}">
        <p14:creationId xmlns:p14="http://schemas.microsoft.com/office/powerpoint/2010/main" val="18979080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59</a:t>
            </a:fld>
            <a:endParaRPr lang="cy-GB" altLang="en-US" sz="1200">
              <a:latin typeface="Arial" panose="020B0604020202020204" pitchFamily="34" charset="0"/>
            </a:endParaRPr>
          </a:p>
        </p:txBody>
      </p:sp>
    </p:spTree>
    <p:extLst>
      <p:ext uri="{BB962C8B-B14F-4D97-AF65-F5344CB8AC3E}">
        <p14:creationId xmlns:p14="http://schemas.microsoft.com/office/powerpoint/2010/main" val="17100069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60</a:t>
            </a:fld>
            <a:endParaRPr lang="cy-GB" altLang="en-US" sz="1200">
              <a:latin typeface="Arial" panose="020B0604020202020204" pitchFamily="34" charset="0"/>
            </a:endParaRPr>
          </a:p>
        </p:txBody>
      </p:sp>
    </p:spTree>
    <p:extLst>
      <p:ext uri="{BB962C8B-B14F-4D97-AF65-F5344CB8AC3E}">
        <p14:creationId xmlns:p14="http://schemas.microsoft.com/office/powerpoint/2010/main" val="31503336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61</a:t>
            </a:fld>
            <a:endParaRPr lang="cy-GB" altLang="en-US" sz="1200">
              <a:latin typeface="Arial" panose="020B0604020202020204" pitchFamily="34" charset="0"/>
            </a:endParaRPr>
          </a:p>
        </p:txBody>
      </p:sp>
    </p:spTree>
    <p:extLst>
      <p:ext uri="{BB962C8B-B14F-4D97-AF65-F5344CB8AC3E}">
        <p14:creationId xmlns:p14="http://schemas.microsoft.com/office/powerpoint/2010/main" val="588564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smtClean="0"/>
              <a:t>3/2/2023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4FAB73BC-B049-4115-A692-8D63A059BFB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1637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0BB376-B19C-488D-ABEB-03C7E6E9E3E0}"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9637A9-119A-49DA-BD12-AAC58B377D8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496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4737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9E2A62-1983-43A1-A163-D8AA46534C80}"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9231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8F3E3B-34E3-4345-B2A1-994B83598A9C}" type="datetimeFigureOut">
              <a:rPr lang="en-US" smtClean="0"/>
              <a:t>3/2/2023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7021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smtClean="0"/>
              <a:t>3/2/2023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5637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102C1E-28F2-47E9-802D-339E64E2F920}" type="datetimeFigureOut">
              <a:rPr lang="en-US" smtClean="0"/>
              <a:t>3/2/2023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30788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271A48-F18A-45B3-BC05-1E27DA3F88AF}" type="datetimeFigureOut">
              <a:rPr lang="en-US" smtClean="0"/>
              <a:t>3/2/2023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80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5B747F8-9654-4282-85D2-65F41AAE7A75}" type="datetimeFigureOut">
              <a:rPr lang="en-US" smtClean="0"/>
              <a:t>3/2/2023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6776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B6E300-0A13-4A81-945A-7333C271A069}"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9452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671962-1EA4-46E7-BCB0-F36CE46D1A59}" type="datetimeFigureOut">
              <a:rPr lang="en-US" smtClean="0"/>
              <a:t>3/2/2023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1878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DC5B261-8843-42D1-AAFC-05E20E2D9B97}" type="datetimeFigureOut">
              <a:rPr lang="en-US" smtClean="0"/>
              <a:t>3/2/2023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AB73BC-B049-4115-A692-8D63A059BFB8}"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090536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image" Target="../media/image6.jpe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oiM0x0ApVL8?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9.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www.disabilityandsociety.uk/"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hyperlink" Target="http://webspace.ship.edu/cgboer/piaget.html"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hyperlink" Target="http://www.nhs.uk/news/2008/11November/Pages/Tomatoesandfertility.aspx" TargetMode="External"/><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iRGOml7_YA?feature=oembed"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DYSGU YN YR OES DDIGIDOL </a:t>
            </a:r>
            <a:br>
              <a:rPr lang="en-GB"/>
            </a:br>
            <a:r>
              <a:rPr lang="en-GB"/>
              <a:t>Learning in the Digital Era</a:t>
            </a:r>
          </a:p>
        </p:txBody>
      </p:sp>
      <p:sp>
        <p:nvSpPr>
          <p:cNvPr id="3" name="Subtitle 2"/>
          <p:cNvSpPr>
            <a:spLocks noGrp="1"/>
          </p:cNvSpPr>
          <p:nvPr>
            <p:ph type="subTitle" idx="1"/>
          </p:nvPr>
        </p:nvSpPr>
        <p:spPr/>
        <p:txBody>
          <a:bodyPr/>
          <a:lstStyle/>
          <a:p>
            <a:r>
              <a:rPr lang="en-GB"/>
              <a:t>CYFEIRNODI, ARALLEIRIO, LL</a:t>
            </a:r>
            <a:r>
              <a:rPr lang="en-GB">
                <a:cs typeface="Calibri Light" panose="020F0302020204030204" pitchFamily="34" charset="0"/>
              </a:rPr>
              <a:t>ÊNLADRAD</a:t>
            </a:r>
          </a:p>
          <a:p>
            <a:r>
              <a:rPr lang="en-GB"/>
              <a:t>Referencing, Paraphrasing, Plagiarism.</a:t>
            </a:r>
          </a:p>
        </p:txBody>
      </p:sp>
    </p:spTree>
    <p:extLst>
      <p:ext uri="{BB962C8B-B14F-4D97-AF65-F5344CB8AC3E}">
        <p14:creationId xmlns:p14="http://schemas.microsoft.com/office/powerpoint/2010/main" val="3403898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AMCANION</a:t>
            </a:r>
            <a:br>
              <a:rPr lang="en-GB"/>
            </a:br>
            <a:r>
              <a:rPr lang="en-GB"/>
              <a:t>Objectives</a:t>
            </a:r>
          </a:p>
        </p:txBody>
      </p:sp>
      <p:sp>
        <p:nvSpPr>
          <p:cNvPr id="10" name="Content Placeholder 9">
            <a:extLst>
              <a:ext uri="{FF2B5EF4-FFF2-40B4-BE49-F238E27FC236}">
                <a16:creationId xmlns:a16="http://schemas.microsoft.com/office/drawing/2014/main" id="{26BD7FDE-7F30-A4B5-CCBA-15642A08EDD9}"/>
              </a:ext>
            </a:extLst>
          </p:cNvPr>
          <p:cNvSpPr>
            <a:spLocks noGrp="1"/>
          </p:cNvSpPr>
          <p:nvPr>
            <p:ph sz="half" idx="1"/>
          </p:nvPr>
        </p:nvSpPr>
        <p:spPr/>
        <p:txBody>
          <a:bodyPr/>
          <a:lstStyle/>
          <a:p>
            <a:r>
              <a:rPr lang="cy-GB"/>
              <a:t>Ar ddiwedd y sesiwn hon byddwch yn gallu: </a:t>
            </a:r>
          </a:p>
          <a:p>
            <a:pPr lvl="1"/>
            <a:r>
              <a:rPr lang="cy-GB"/>
              <a:t>Cofio sut i ddyfynnu ffynonellau academaidd</a:t>
            </a:r>
          </a:p>
          <a:p>
            <a:pPr lvl="1"/>
            <a:r>
              <a:rPr lang="cy-GB"/>
              <a:t>Disgrifio pwysigrwydd cyfeirnodi</a:t>
            </a:r>
          </a:p>
          <a:p>
            <a:pPr lvl="1"/>
            <a:r>
              <a:rPr lang="cy-GB"/>
              <a:t>Esbonio sut i osgoi llên-ladrad</a:t>
            </a:r>
          </a:p>
          <a:p>
            <a:endParaRPr lang="en-GB"/>
          </a:p>
        </p:txBody>
      </p:sp>
      <p:sp>
        <p:nvSpPr>
          <p:cNvPr id="6" name="Content Placeholder 5">
            <a:extLst>
              <a:ext uri="{FF2B5EF4-FFF2-40B4-BE49-F238E27FC236}">
                <a16:creationId xmlns:a16="http://schemas.microsoft.com/office/drawing/2014/main" id="{2604F75A-85A7-0ACE-6D0D-B2DB1476A0C2}"/>
              </a:ext>
            </a:extLst>
          </p:cNvPr>
          <p:cNvSpPr>
            <a:spLocks noGrp="1"/>
          </p:cNvSpPr>
          <p:nvPr>
            <p:ph sz="half" idx="2"/>
          </p:nvPr>
        </p:nvSpPr>
        <p:spPr/>
        <p:txBody>
          <a:bodyPr/>
          <a:lstStyle/>
          <a:p>
            <a:r>
              <a:rPr lang="en-GB"/>
              <a:t>At the end of this session you will be able to: </a:t>
            </a:r>
          </a:p>
          <a:p>
            <a:pPr lvl="1"/>
            <a:r>
              <a:rPr lang="en-GB"/>
              <a:t>Recall how to cite academic sources</a:t>
            </a:r>
          </a:p>
          <a:p>
            <a:pPr lvl="1"/>
            <a:r>
              <a:rPr lang="en-GB"/>
              <a:t>Describe the importance of referencing</a:t>
            </a:r>
          </a:p>
          <a:p>
            <a:pPr lvl="1"/>
            <a:r>
              <a:rPr lang="en-GB"/>
              <a:t>Explain how to avoid plagiarism</a:t>
            </a:r>
          </a:p>
          <a:p>
            <a:endParaRPr lang="en-GB"/>
          </a:p>
        </p:txBody>
      </p:sp>
    </p:spTree>
    <p:extLst>
      <p:ext uri="{BB962C8B-B14F-4D97-AF65-F5344CB8AC3E}">
        <p14:creationId xmlns:p14="http://schemas.microsoft.com/office/powerpoint/2010/main" val="686712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1"/>
              <a:t>TrOSolwg </a:t>
            </a:r>
            <a:br>
              <a:rPr lang="cy-GB" noProof="1"/>
            </a:br>
            <a:r>
              <a:rPr lang="en-GB"/>
              <a:t>Overview</a:t>
            </a:r>
          </a:p>
        </p:txBody>
      </p:sp>
      <p:sp>
        <p:nvSpPr>
          <p:cNvPr id="10" name="Content Placeholder 9">
            <a:extLst>
              <a:ext uri="{FF2B5EF4-FFF2-40B4-BE49-F238E27FC236}">
                <a16:creationId xmlns:a16="http://schemas.microsoft.com/office/drawing/2014/main" id="{3560006C-731D-32C4-753E-F0DFC42656F5}"/>
              </a:ext>
            </a:extLst>
          </p:cNvPr>
          <p:cNvSpPr>
            <a:spLocks noGrp="1"/>
          </p:cNvSpPr>
          <p:nvPr>
            <p:ph sz="half" idx="1"/>
          </p:nvPr>
        </p:nvSpPr>
        <p:spPr/>
        <p:txBody>
          <a:bodyPr/>
          <a:lstStyle/>
          <a:p>
            <a:r>
              <a:rPr lang="cy-GB"/>
              <a:t>Cyfeirnodi</a:t>
            </a:r>
          </a:p>
          <a:p>
            <a:r>
              <a:rPr lang="cy-GB"/>
              <a:t>Cyfeiriwch at y llawlyfr cyfeirnodi</a:t>
            </a:r>
          </a:p>
          <a:p>
            <a:r>
              <a:rPr lang="cy-GB"/>
              <a:t>Osgoi llên-ladrad</a:t>
            </a:r>
          </a:p>
          <a:p>
            <a:endParaRPr lang="en-GB"/>
          </a:p>
        </p:txBody>
      </p:sp>
      <p:sp>
        <p:nvSpPr>
          <p:cNvPr id="5" name="Content Placeholder 4"/>
          <p:cNvSpPr>
            <a:spLocks noGrp="1"/>
          </p:cNvSpPr>
          <p:nvPr>
            <p:ph sz="half" idx="2"/>
          </p:nvPr>
        </p:nvSpPr>
        <p:spPr/>
        <p:txBody>
          <a:bodyPr/>
          <a:lstStyle/>
          <a:p>
            <a:r>
              <a:rPr lang="en-GB"/>
              <a:t>Referencing</a:t>
            </a:r>
          </a:p>
          <a:p>
            <a:r>
              <a:rPr lang="en-GB"/>
              <a:t>Refer to referencing handbook</a:t>
            </a:r>
          </a:p>
          <a:p>
            <a:r>
              <a:rPr lang="en-GB"/>
              <a:t>Avoiding plagiarism</a:t>
            </a:r>
          </a:p>
        </p:txBody>
      </p:sp>
      <p:pic>
        <p:nvPicPr>
          <p:cNvPr id="1026" name="Picture 2" descr="C:\Users\l.roberts\AppData\Local\Microsoft\Windows\Temporary Internet Files\Content.IE5\EEQLKL9O\MP90044829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241" y="401752"/>
            <a:ext cx="3129280" cy="1203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29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DB4-5436-C5C5-5ACA-09F6249FF01C}"/>
              </a:ext>
            </a:extLst>
          </p:cNvPr>
          <p:cNvSpPr>
            <a:spLocks noGrp="1"/>
          </p:cNvSpPr>
          <p:nvPr>
            <p:ph type="title"/>
          </p:nvPr>
        </p:nvSpPr>
        <p:spPr/>
        <p:txBody>
          <a:bodyPr/>
          <a:lstStyle/>
          <a:p>
            <a:r>
              <a:rPr lang="cy-GB"/>
              <a:t>Cyfeirnodi </a:t>
            </a:r>
            <a:br>
              <a:rPr lang="en-GB"/>
            </a:br>
            <a:r>
              <a:rPr lang="en-GB"/>
              <a:t>Referencing:</a:t>
            </a:r>
          </a:p>
        </p:txBody>
      </p:sp>
      <p:sp>
        <p:nvSpPr>
          <p:cNvPr id="3" name="Text Placeholder 2">
            <a:extLst>
              <a:ext uri="{FF2B5EF4-FFF2-40B4-BE49-F238E27FC236}">
                <a16:creationId xmlns:a16="http://schemas.microsoft.com/office/drawing/2014/main" id="{5513FD00-05A9-720A-24A6-67C5A0195478}"/>
              </a:ext>
            </a:extLst>
          </p:cNvPr>
          <p:cNvSpPr>
            <a:spLocks noGrp="1"/>
          </p:cNvSpPr>
          <p:nvPr>
            <p:ph type="body" idx="1"/>
          </p:nvPr>
        </p:nvSpPr>
        <p:spPr/>
        <p:txBody>
          <a:bodyPr/>
          <a:lstStyle/>
          <a:p>
            <a:r>
              <a:rPr lang="cy-GB"/>
              <a:t>Beth yw ef? Sut dylwn i ei wneud?</a:t>
            </a:r>
          </a:p>
          <a:p>
            <a:r>
              <a:rPr lang="en-GB"/>
              <a:t>What is it? How do I do it?</a:t>
            </a:r>
          </a:p>
        </p:txBody>
      </p:sp>
    </p:spTree>
    <p:extLst>
      <p:ext uri="{BB962C8B-B14F-4D97-AF65-F5344CB8AC3E}">
        <p14:creationId xmlns:p14="http://schemas.microsoft.com/office/powerpoint/2010/main" val="3509689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Pam?</a:t>
            </a:r>
            <a:br>
              <a:rPr lang="en-GB" altLang="en-US"/>
            </a:br>
            <a:r>
              <a:rPr lang="en-GB" altLang="en-US"/>
              <a:t>Why?</a:t>
            </a:r>
            <a:endParaRPr lang="cy-GB"/>
          </a:p>
        </p:txBody>
      </p:sp>
      <p:sp>
        <p:nvSpPr>
          <p:cNvPr id="3" name="Content Placeholder 2"/>
          <p:cNvSpPr>
            <a:spLocks noGrp="1"/>
          </p:cNvSpPr>
          <p:nvPr>
            <p:ph sz="half" idx="1"/>
          </p:nvPr>
        </p:nvSpPr>
        <p:spPr/>
        <p:txBody>
          <a:bodyPr/>
          <a:lstStyle/>
          <a:p>
            <a:r>
              <a:rPr lang="cy-GB" altLang="en-US"/>
              <a:t>Cydnabod ffynonellau</a:t>
            </a:r>
          </a:p>
          <a:p>
            <a:r>
              <a:rPr lang="cy-GB" altLang="en-US"/>
              <a:t>Dod o hyd i’r wybodaeth eto</a:t>
            </a:r>
          </a:p>
          <a:p>
            <a:r>
              <a:rPr lang="cy-GB" altLang="en-US"/>
              <a:t>Helpu i osgoi llên-ladrad</a:t>
            </a:r>
          </a:p>
          <a:p>
            <a:endParaRPr lang="cy-GB"/>
          </a:p>
        </p:txBody>
      </p:sp>
      <p:sp>
        <p:nvSpPr>
          <p:cNvPr id="4" name="Content Placeholder 3"/>
          <p:cNvSpPr>
            <a:spLocks noGrp="1"/>
          </p:cNvSpPr>
          <p:nvPr>
            <p:ph sz="half" idx="2"/>
          </p:nvPr>
        </p:nvSpPr>
        <p:spPr/>
        <p:txBody>
          <a:bodyPr/>
          <a:lstStyle/>
          <a:p>
            <a:r>
              <a:rPr lang="en-GB" altLang="en-US"/>
              <a:t>Acknowledge sources</a:t>
            </a:r>
          </a:p>
          <a:p>
            <a:r>
              <a:rPr lang="en-GB" altLang="en-US"/>
              <a:t>Find information again</a:t>
            </a:r>
          </a:p>
          <a:p>
            <a:r>
              <a:rPr lang="en-GB" altLang="en-US"/>
              <a:t>Help avoid plagiarism</a:t>
            </a:r>
          </a:p>
          <a:p>
            <a:endParaRPr lang="cy-GB"/>
          </a:p>
        </p:txBody>
      </p:sp>
    </p:spTree>
    <p:extLst>
      <p:ext uri="{BB962C8B-B14F-4D97-AF65-F5344CB8AC3E}">
        <p14:creationId xmlns:p14="http://schemas.microsoft.com/office/powerpoint/2010/main" val="1998906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Cyfeirnodi </a:t>
            </a:r>
            <a:br>
              <a:rPr lang="en-GB"/>
            </a:br>
            <a:r>
              <a:rPr lang="en-GB"/>
              <a:t>Referencing</a:t>
            </a:r>
          </a:p>
        </p:txBody>
      </p:sp>
      <p:sp>
        <p:nvSpPr>
          <p:cNvPr id="5" name="Content Placeholder 4"/>
          <p:cNvSpPr>
            <a:spLocks noGrp="1"/>
          </p:cNvSpPr>
          <p:nvPr>
            <p:ph sz="half" idx="1"/>
          </p:nvPr>
        </p:nvSpPr>
        <p:spPr/>
        <p:txBody>
          <a:bodyPr/>
          <a:lstStyle/>
          <a:p>
            <a:r>
              <a:rPr lang="cy-GB"/>
              <a:t>Mewn ysgrifennu academaidd mae’n hanfodol eich bod yn nodi’n eglur beth yw eich syniadau chi a beth yw syniadau pobl eraill</a:t>
            </a:r>
          </a:p>
          <a:p>
            <a:r>
              <a:rPr lang="cy-GB"/>
              <a:t>Mae ‘cyfeirnodi’ neu ‘ddyfynnu’ yn golygu eich bod yn dangos o ble cawsoch eich syniadau a’ch gwybodaeth.</a:t>
            </a:r>
          </a:p>
          <a:p>
            <a:endParaRPr lang="en-GB"/>
          </a:p>
        </p:txBody>
      </p:sp>
      <p:sp>
        <p:nvSpPr>
          <p:cNvPr id="6" name="Content Placeholder 5"/>
          <p:cNvSpPr>
            <a:spLocks noGrp="1"/>
          </p:cNvSpPr>
          <p:nvPr>
            <p:ph sz="half" idx="2"/>
          </p:nvPr>
        </p:nvSpPr>
        <p:spPr/>
        <p:txBody>
          <a:bodyPr/>
          <a:lstStyle/>
          <a:p>
            <a:r>
              <a:rPr lang="en-US"/>
              <a:t>In academic writing it is vital that you clearly note which are your ideas and which are other people’s ideas</a:t>
            </a:r>
          </a:p>
          <a:p>
            <a:r>
              <a:rPr lang="en-US"/>
              <a:t>‘Referencing’ or ‘quoting’ means that you are showing where your ideas / information has come from.</a:t>
            </a:r>
          </a:p>
          <a:p>
            <a:endParaRPr lang="en-GB"/>
          </a:p>
        </p:txBody>
      </p:sp>
    </p:spTree>
    <p:extLst>
      <p:ext uri="{BB962C8B-B14F-4D97-AF65-F5344CB8AC3E}">
        <p14:creationId xmlns:p14="http://schemas.microsoft.com/office/powerpoint/2010/main" val="567462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Pam Defnyddio Gwaith Awduron Eraill?</a:t>
            </a:r>
            <a:br>
              <a:rPr lang="en-US"/>
            </a:br>
            <a:r>
              <a:rPr lang="en-US"/>
              <a:t>Why Use Other Authors’ Work?</a:t>
            </a:r>
            <a:endParaRPr lang="en-GB"/>
          </a:p>
        </p:txBody>
      </p:sp>
      <p:sp>
        <p:nvSpPr>
          <p:cNvPr id="3" name="Content Placeholder 2"/>
          <p:cNvSpPr>
            <a:spLocks noGrp="1"/>
          </p:cNvSpPr>
          <p:nvPr>
            <p:ph sz="half" idx="1"/>
          </p:nvPr>
        </p:nvSpPr>
        <p:spPr/>
        <p:txBody>
          <a:bodyPr>
            <a:normAutofit lnSpcReduction="10000"/>
          </a:bodyPr>
          <a:lstStyle/>
          <a:p>
            <a:r>
              <a:rPr lang="cy-GB"/>
              <a:t>Dangos eich bod yn deall prif syniadau ein maes astudio</a:t>
            </a:r>
          </a:p>
          <a:p>
            <a:r>
              <a:rPr lang="cy-GB"/>
              <a:t>Dangos eich bod wedi darllen yn eang am bwnc - mae bod yn fyfyriwr yn brentisiaeth lle mae angen astudio pynciau</a:t>
            </a:r>
          </a:p>
          <a:p>
            <a:r>
              <a:rPr lang="cy-GB"/>
              <a:t>Pwysleisio pwyntiau rydych yn ceisio eu gwneud – mae’r llenyddiaeth yn darparu tystiolaeth o’ch syniadau</a:t>
            </a:r>
          </a:p>
          <a:p>
            <a:endParaRPr lang="en-GB"/>
          </a:p>
        </p:txBody>
      </p:sp>
      <p:sp>
        <p:nvSpPr>
          <p:cNvPr id="4" name="Content Placeholder 3"/>
          <p:cNvSpPr>
            <a:spLocks noGrp="1"/>
          </p:cNvSpPr>
          <p:nvPr>
            <p:ph sz="half" idx="2"/>
          </p:nvPr>
        </p:nvSpPr>
        <p:spPr/>
        <p:txBody>
          <a:bodyPr>
            <a:normAutofit lnSpcReduction="10000"/>
          </a:bodyPr>
          <a:lstStyle/>
          <a:p>
            <a:r>
              <a:rPr lang="en-US"/>
              <a:t>To show that you understand the main ideas in our area of study</a:t>
            </a:r>
          </a:p>
          <a:p>
            <a:r>
              <a:rPr lang="en-US"/>
              <a:t>To show that you have read widely about a subject- being a student is an apprenticeship where you need to study subjects</a:t>
            </a:r>
          </a:p>
          <a:p>
            <a:r>
              <a:rPr lang="en-US"/>
              <a:t>To underline points that you are trying to make- literature provides evidence for your ideas</a:t>
            </a:r>
          </a:p>
          <a:p>
            <a:endParaRPr lang="en-GB"/>
          </a:p>
        </p:txBody>
      </p:sp>
    </p:spTree>
    <p:extLst>
      <p:ext uri="{BB962C8B-B14F-4D97-AF65-F5344CB8AC3E}">
        <p14:creationId xmlns:p14="http://schemas.microsoft.com/office/powerpoint/2010/main" val="1273768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Ble Dwi’n Dechrau</a:t>
            </a:r>
            <a:r>
              <a:rPr lang="en-GB"/>
              <a:t>?</a:t>
            </a:r>
            <a:br>
              <a:rPr lang="en-GB"/>
            </a:br>
            <a:r>
              <a:rPr lang="en-GB"/>
              <a:t>Where Do I Start? </a:t>
            </a:r>
          </a:p>
        </p:txBody>
      </p:sp>
      <p:sp>
        <p:nvSpPr>
          <p:cNvPr id="3" name="Content Placeholder 2"/>
          <p:cNvSpPr>
            <a:spLocks noGrp="1"/>
          </p:cNvSpPr>
          <p:nvPr>
            <p:ph sz="half" idx="1"/>
          </p:nvPr>
        </p:nvSpPr>
        <p:spPr/>
        <p:txBody>
          <a:bodyPr>
            <a:normAutofit/>
          </a:bodyPr>
          <a:lstStyle/>
          <a:p>
            <a:r>
              <a:rPr lang="cy-GB"/>
              <a:t>Wrth baratoi ar gyfer aseiniadau </a:t>
            </a:r>
          </a:p>
          <a:p>
            <a:r>
              <a:rPr lang="cy-GB"/>
              <a:t>PWYSIG!</a:t>
            </a:r>
          </a:p>
          <a:p>
            <a:r>
              <a:rPr lang="cy-GB"/>
              <a:t>YSGRIFENNWCH -</a:t>
            </a:r>
          </a:p>
          <a:p>
            <a:pPr lvl="1"/>
            <a:r>
              <a:rPr lang="cy-GB"/>
              <a:t>Pwy ddywedodd hyn?</a:t>
            </a:r>
          </a:p>
          <a:p>
            <a:pPr lvl="1"/>
            <a:r>
              <a:rPr lang="cy-GB"/>
              <a:t>Beth sydd yn cael ei ddweud?</a:t>
            </a:r>
          </a:p>
          <a:p>
            <a:pPr lvl="1"/>
            <a:r>
              <a:rPr lang="cy-GB"/>
              <a:t>Ble </a:t>
            </a:r>
            <a:r>
              <a:rPr lang="cy-GB" noProof="1"/>
              <a:t>dywedwyd</a:t>
            </a:r>
            <a:r>
              <a:rPr lang="cy-GB"/>
              <a:t> hyn?</a:t>
            </a:r>
          </a:p>
          <a:p>
            <a:endParaRPr lang="en-GB"/>
          </a:p>
        </p:txBody>
      </p:sp>
      <p:sp>
        <p:nvSpPr>
          <p:cNvPr id="4" name="Content Placeholder 3"/>
          <p:cNvSpPr>
            <a:spLocks noGrp="1"/>
          </p:cNvSpPr>
          <p:nvPr>
            <p:ph sz="half" idx="2"/>
          </p:nvPr>
        </p:nvSpPr>
        <p:spPr/>
        <p:txBody>
          <a:bodyPr>
            <a:normAutofit/>
          </a:bodyPr>
          <a:lstStyle/>
          <a:p>
            <a:r>
              <a:rPr lang="en-US"/>
              <a:t>Whilst preparing for an assignment</a:t>
            </a:r>
          </a:p>
          <a:p>
            <a:r>
              <a:rPr lang="en-US"/>
              <a:t>IMPORTANT! </a:t>
            </a:r>
          </a:p>
          <a:p>
            <a:r>
              <a:rPr lang="en-US"/>
              <a:t>WRITE - </a:t>
            </a:r>
          </a:p>
          <a:p>
            <a:pPr lvl="1"/>
            <a:r>
              <a:rPr lang="en-US"/>
              <a:t>Who said this?</a:t>
            </a:r>
          </a:p>
          <a:p>
            <a:pPr lvl="1"/>
            <a:r>
              <a:rPr lang="en-US"/>
              <a:t>What are they saying?</a:t>
            </a:r>
          </a:p>
          <a:p>
            <a:pPr lvl="1"/>
            <a:r>
              <a:rPr lang="en-US"/>
              <a:t>Where have they said it?</a:t>
            </a:r>
          </a:p>
          <a:p>
            <a:endParaRPr lang="en-GB"/>
          </a:p>
        </p:txBody>
      </p:sp>
    </p:spTree>
    <p:extLst>
      <p:ext uri="{BB962C8B-B14F-4D97-AF65-F5344CB8AC3E}">
        <p14:creationId xmlns:p14="http://schemas.microsoft.com/office/powerpoint/2010/main" val="4073888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Gwybodaeth Allweddol</a:t>
            </a:r>
            <a:br>
              <a:rPr lang="en-GB"/>
            </a:br>
            <a:r>
              <a:rPr lang="en-GB"/>
              <a:t>Key information </a:t>
            </a:r>
          </a:p>
        </p:txBody>
      </p:sp>
      <p:sp>
        <p:nvSpPr>
          <p:cNvPr id="3" name="Content Placeholder 2"/>
          <p:cNvSpPr>
            <a:spLocks noGrp="1"/>
          </p:cNvSpPr>
          <p:nvPr>
            <p:ph sz="quarter" idx="1"/>
          </p:nvPr>
        </p:nvSpPr>
        <p:spPr/>
        <p:txBody>
          <a:bodyPr/>
          <a:lstStyle/>
          <a:p>
            <a:r>
              <a:rPr lang="cy-GB"/>
              <a:t>Mae cyfeiriad fel arfer yn cynnwys gwybodaeth allweddol:</a:t>
            </a:r>
          </a:p>
          <a:p>
            <a:pPr lvl="1"/>
            <a:r>
              <a:rPr lang="cy-GB"/>
              <a:t>Cyfenw’r awdur YN UNIG</a:t>
            </a:r>
          </a:p>
          <a:p>
            <a:pPr lvl="1"/>
            <a:r>
              <a:rPr lang="cy-GB"/>
              <a:t>Blwyddyn gyhoeddi</a:t>
            </a:r>
          </a:p>
          <a:p>
            <a:pPr lvl="1"/>
            <a:r>
              <a:rPr lang="cy-GB"/>
              <a:t>Rhif tudalen (ar gyfer syniadau penodol/ dyfyniadau uniongyrchol)</a:t>
            </a:r>
          </a:p>
        </p:txBody>
      </p:sp>
      <p:sp>
        <p:nvSpPr>
          <p:cNvPr id="4" name="Content Placeholder 3"/>
          <p:cNvSpPr>
            <a:spLocks noGrp="1"/>
          </p:cNvSpPr>
          <p:nvPr>
            <p:ph sz="quarter" idx="2"/>
          </p:nvPr>
        </p:nvSpPr>
        <p:spPr/>
        <p:txBody>
          <a:bodyPr/>
          <a:lstStyle/>
          <a:p>
            <a:r>
              <a:rPr lang="en-GB"/>
              <a:t>A reference includes some key information:</a:t>
            </a:r>
          </a:p>
          <a:p>
            <a:pPr lvl="1"/>
            <a:r>
              <a:rPr lang="en-GB"/>
              <a:t>Author’s surname ONLY</a:t>
            </a:r>
          </a:p>
          <a:p>
            <a:pPr lvl="1"/>
            <a:r>
              <a:rPr lang="en-GB"/>
              <a:t>Year of publication</a:t>
            </a:r>
          </a:p>
          <a:p>
            <a:pPr lvl="1"/>
            <a:r>
              <a:rPr lang="en-GB"/>
              <a:t>Page number (for specific ideas/direct quotations) </a:t>
            </a:r>
          </a:p>
        </p:txBody>
      </p:sp>
    </p:spTree>
    <p:extLst>
      <p:ext uri="{BB962C8B-B14F-4D97-AF65-F5344CB8AC3E}">
        <p14:creationId xmlns:p14="http://schemas.microsoft.com/office/powerpoint/2010/main" val="2201920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Cyfeirio at waith awduron eraill</a:t>
            </a:r>
            <a:br>
              <a:rPr lang="en-GB"/>
            </a:br>
            <a:r>
              <a:rPr lang="en-GB"/>
              <a:t>Referring to other authors’ works</a:t>
            </a:r>
          </a:p>
        </p:txBody>
      </p:sp>
      <p:sp>
        <p:nvSpPr>
          <p:cNvPr id="6" name="Content Placeholder 5"/>
          <p:cNvSpPr>
            <a:spLocks noGrp="1"/>
          </p:cNvSpPr>
          <p:nvPr>
            <p:ph idx="1"/>
          </p:nvPr>
        </p:nvSpPr>
        <p:spPr/>
        <p:txBody>
          <a:bodyPr/>
          <a:lstStyle/>
          <a:p>
            <a:r>
              <a:rPr lang="en-US" altLang="en-US"/>
              <a:t>Plagiarism in higher education has been debated at length (Neville, 2007).</a:t>
            </a:r>
          </a:p>
          <a:p>
            <a:r>
              <a:rPr lang="cy-GB" altLang="en-US"/>
              <a:t>Mae llên-ladrad o fewn addysg uwch wedi ei drafod yn drylwyr</a:t>
            </a:r>
            <a:r>
              <a:rPr lang="en-US" altLang="en-US"/>
              <a:t> (Neville, 2007).</a:t>
            </a:r>
          </a:p>
          <a:p>
            <a:endParaRPr lang="en-US" altLang="en-US"/>
          </a:p>
          <a:p>
            <a:r>
              <a:rPr lang="cy-GB" altLang="en-US"/>
              <a:t>Neu</a:t>
            </a:r>
            <a:r>
              <a:rPr lang="en-US" altLang="en-US"/>
              <a:t>/Or</a:t>
            </a:r>
          </a:p>
          <a:p>
            <a:endParaRPr lang="en-US" altLang="en-US"/>
          </a:p>
          <a:p>
            <a:r>
              <a:rPr lang="en-US" altLang="en-US"/>
              <a:t>According to Neville (2007) plagiarism in higher education has been debated at length.</a:t>
            </a:r>
          </a:p>
          <a:p>
            <a:r>
              <a:rPr lang="cy-GB" altLang="en-US"/>
              <a:t>Yn ôl </a:t>
            </a:r>
            <a:r>
              <a:rPr lang="en-GB" altLang="en-US"/>
              <a:t>Neville</a:t>
            </a:r>
            <a:r>
              <a:rPr lang="cy-GB" altLang="en-US"/>
              <a:t> (2007) mae llên-ladrad o fewn addysg uwch wedi ei drafod yn drylwyr</a:t>
            </a:r>
            <a:r>
              <a:rPr lang="en-US" altLang="en-US"/>
              <a:t>.</a:t>
            </a:r>
          </a:p>
          <a:p>
            <a:endParaRPr lang="en-GB"/>
          </a:p>
        </p:txBody>
      </p:sp>
      <p:sp>
        <p:nvSpPr>
          <p:cNvPr id="8" name="Arrow: Right 7">
            <a:extLst>
              <a:ext uri="{FF2B5EF4-FFF2-40B4-BE49-F238E27FC236}">
                <a16:creationId xmlns:a16="http://schemas.microsoft.com/office/drawing/2014/main" id="{B56ADCD8-2CA2-8BFD-071F-E600B4AEEA55}"/>
              </a:ext>
            </a:extLst>
          </p:cNvPr>
          <p:cNvSpPr/>
          <p:nvPr/>
        </p:nvSpPr>
        <p:spPr>
          <a:xfrm rot="10028193">
            <a:off x="9357539" y="2060642"/>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E6F72202-9943-5B05-B8F5-CB5B29A22BF1}"/>
              </a:ext>
            </a:extLst>
          </p:cNvPr>
          <p:cNvSpPr/>
          <p:nvPr/>
        </p:nvSpPr>
        <p:spPr>
          <a:xfrm rot="10028193">
            <a:off x="10106448" y="2545756"/>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9E71DC6-C953-B74B-9235-B54D49D8F8D9}"/>
              </a:ext>
            </a:extLst>
          </p:cNvPr>
          <p:cNvSpPr/>
          <p:nvPr/>
        </p:nvSpPr>
        <p:spPr>
          <a:xfrm rot="6518244">
            <a:off x="4023539" y="4062446"/>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041153F8-188B-FFD5-670D-1FA62C45A8C0}"/>
              </a:ext>
            </a:extLst>
          </p:cNvPr>
          <p:cNvSpPr/>
          <p:nvPr/>
        </p:nvSpPr>
        <p:spPr>
          <a:xfrm rot="14423169">
            <a:off x="3119300" y="5707175"/>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081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ECF9E76A-BE1D-4850-B32D-718810A42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26401C1-9077-49F4-BC8C-F2D7AAEDF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itle 3">
            <a:extLst>
              <a:ext uri="{FF2B5EF4-FFF2-40B4-BE49-F238E27FC236}">
                <a16:creationId xmlns:a16="http://schemas.microsoft.com/office/drawing/2014/main" id="{9B435A0D-0C2C-E44C-B2BB-FBCDB986AFC1}"/>
              </a:ext>
            </a:extLst>
          </p:cNvPr>
          <p:cNvSpPr>
            <a:spLocks noGrp="1"/>
          </p:cNvSpPr>
          <p:nvPr>
            <p:ph type="title"/>
          </p:nvPr>
        </p:nvSpPr>
        <p:spPr>
          <a:xfrm>
            <a:off x="7221866" y="967167"/>
            <a:ext cx="3514639" cy="2374516"/>
          </a:xfrm>
        </p:spPr>
        <p:txBody>
          <a:bodyPr vert="horz" lIns="91440" tIns="45720" rIns="91440" bIns="0" rtlCol="0" anchor="b">
            <a:normAutofit/>
          </a:bodyPr>
          <a:lstStyle/>
          <a:p>
            <a:r>
              <a:rPr lang="cy-GB" sz="4100"/>
              <a:t>DYFYNIADAU</a:t>
            </a:r>
            <a:r>
              <a:rPr lang="en-US" sz="4100"/>
              <a:t>Quotations</a:t>
            </a:r>
          </a:p>
        </p:txBody>
      </p:sp>
      <p:sp>
        <p:nvSpPr>
          <p:cNvPr id="5" name="Text Placeholder 4">
            <a:extLst>
              <a:ext uri="{FF2B5EF4-FFF2-40B4-BE49-F238E27FC236}">
                <a16:creationId xmlns:a16="http://schemas.microsoft.com/office/drawing/2014/main" id="{FCAADC20-EC9E-A985-8165-C3367E11CA3D}"/>
              </a:ext>
            </a:extLst>
          </p:cNvPr>
          <p:cNvSpPr>
            <a:spLocks noGrp="1"/>
          </p:cNvSpPr>
          <p:nvPr>
            <p:ph type="body" idx="1"/>
          </p:nvPr>
        </p:nvSpPr>
        <p:spPr>
          <a:xfrm>
            <a:off x="7218029" y="3529159"/>
            <a:ext cx="3524107" cy="1606576"/>
          </a:xfrm>
        </p:spPr>
        <p:txBody>
          <a:bodyPr vert="horz" lIns="91440" tIns="91440" rIns="91440" bIns="91440" rtlCol="0">
            <a:normAutofit/>
          </a:bodyPr>
          <a:lstStyle/>
          <a:p>
            <a:endParaRPr lang="en-US" sz="1600" cap="all"/>
          </a:p>
        </p:txBody>
      </p:sp>
      <p:grpSp>
        <p:nvGrpSpPr>
          <p:cNvPr id="23" name="Group 22">
            <a:extLst>
              <a:ext uri="{FF2B5EF4-FFF2-40B4-BE49-F238E27FC236}">
                <a16:creationId xmlns:a16="http://schemas.microsoft.com/office/drawing/2014/main" id="{6F4DCDBC-53A5-4E64-9410-90FAC8F19A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4" name="Rectangle 23">
              <a:extLst>
                <a:ext uri="{FF2B5EF4-FFF2-40B4-BE49-F238E27FC236}">
                  <a16:creationId xmlns:a16="http://schemas.microsoft.com/office/drawing/2014/main" id="{38AA2233-67A4-4405-A6A0-16532F2A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8FC11D8-17C9-427C-9008-CD14BB70D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2" descr="C:\Users\TERRY\AppData\Local\Microsoft\Windows\INetCache\IE\IQSXOLVE\quotationMarks[1].jpg">
            <a:extLst>
              <a:ext uri="{FF2B5EF4-FFF2-40B4-BE49-F238E27FC236}">
                <a16:creationId xmlns:a16="http://schemas.microsoft.com/office/drawing/2014/main" id="{6EDF6ACA-DBEB-964D-BFC9-77C69F3DBE5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338" r="2057" b="-2"/>
          <a:stretch/>
        </p:blipFill>
        <p:spPr bwMode="auto">
          <a:xfrm>
            <a:off x="1271223" y="1116345"/>
            <a:ext cx="4825148" cy="3866172"/>
          </a:xfrm>
          <a:prstGeom prst="rect">
            <a:avLst/>
          </a:prstGeom>
          <a:noFill/>
          <a:extLst>
            <a:ext uri="{909E8E84-426E-40DD-AFC4-6F175D3DCCD1}">
              <a14:hiddenFill xmlns:a14="http://schemas.microsoft.com/office/drawing/2010/main">
                <a:solidFill>
                  <a:srgbClr val="FFFFFF"/>
                </a:solidFill>
              </a14:hiddenFill>
            </a:ext>
          </a:extLst>
        </p:spPr>
      </p:pic>
      <p:cxnSp>
        <p:nvCxnSpPr>
          <p:cNvPr id="27" name="Straight Connector 26">
            <a:extLst>
              <a:ext uri="{FF2B5EF4-FFF2-40B4-BE49-F238E27FC236}">
                <a16:creationId xmlns:a16="http://schemas.microsoft.com/office/drawing/2014/main" id="{10736E1A-F5DA-490E-93F3-6B41FD17D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30" y="3526496"/>
            <a:ext cx="3511548"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9" name="Picture 28">
            <a:extLst>
              <a:ext uri="{FF2B5EF4-FFF2-40B4-BE49-F238E27FC236}">
                <a16:creationId xmlns:a16="http://schemas.microsoft.com/office/drawing/2014/main" id="{F03E1F11-377D-4B2D-857A-B5FC620E14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DF0BC6F4-2CDB-4CCF-BDC9-F976C39B88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7720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Dyfyniadau</a:t>
            </a:r>
            <a:br>
              <a:rPr lang="cy-GB" altLang="cy-GB"/>
            </a:br>
            <a:r>
              <a:rPr lang="en-GB" altLang="cy-GB"/>
              <a:t>Quotations</a:t>
            </a:r>
            <a:endParaRPr lang="en-GB"/>
          </a:p>
        </p:txBody>
      </p:sp>
      <p:sp>
        <p:nvSpPr>
          <p:cNvPr id="3" name="Content Placeholder 4"/>
          <p:cNvSpPr>
            <a:spLocks noGrp="1"/>
          </p:cNvSpPr>
          <p:nvPr>
            <p:ph sz="half" idx="1"/>
          </p:nvPr>
        </p:nvSpPr>
        <p:spPr/>
        <p:txBody>
          <a:bodyPr/>
          <a:lstStyle/>
          <a:p>
            <a:r>
              <a:rPr lang="cy-GB" altLang="cy-GB"/>
              <a:t>‘gair am air’</a:t>
            </a:r>
          </a:p>
          <a:p>
            <a:r>
              <a:rPr lang="cy-GB" altLang="cy-GB"/>
              <a:t>Dim mwy na 2 ddyfyniad ar dudalen</a:t>
            </a:r>
          </a:p>
          <a:p>
            <a:r>
              <a:rPr lang="cy-GB" altLang="cy-GB"/>
              <a:t>Rhaid eu cyfeirnodi</a:t>
            </a:r>
          </a:p>
          <a:p>
            <a:endParaRPr lang="en-GB"/>
          </a:p>
        </p:txBody>
      </p:sp>
      <p:sp>
        <p:nvSpPr>
          <p:cNvPr id="4" name="Content Placeholder 5"/>
          <p:cNvSpPr>
            <a:spLocks noGrp="1"/>
          </p:cNvSpPr>
          <p:nvPr>
            <p:ph sz="half" idx="2"/>
          </p:nvPr>
        </p:nvSpPr>
        <p:spPr/>
        <p:txBody>
          <a:bodyPr/>
          <a:lstStyle/>
          <a:p>
            <a:r>
              <a:rPr lang="en-GB" altLang="cy-GB"/>
              <a:t>‘word for word’</a:t>
            </a:r>
          </a:p>
          <a:p>
            <a:r>
              <a:rPr lang="en-GB" altLang="cy-GB"/>
              <a:t>No more than 2 per page</a:t>
            </a:r>
          </a:p>
          <a:p>
            <a:r>
              <a:rPr lang="en-GB" altLang="cy-GB"/>
              <a:t>Must be referenced</a:t>
            </a:r>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C7CE4197-F9DE-E565-A10D-071136B2FEF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6351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a:t>
            </a:r>
            <a:br>
              <a:rPr lang="cy-GB"/>
            </a:br>
            <a:r>
              <a:rPr lang="en-GB"/>
              <a:t>Quotations</a:t>
            </a:r>
          </a:p>
        </p:txBody>
      </p:sp>
      <p:sp>
        <p:nvSpPr>
          <p:cNvPr id="3" name="Content Placeholder 2"/>
          <p:cNvSpPr>
            <a:spLocks noGrp="1"/>
          </p:cNvSpPr>
          <p:nvPr>
            <p:ph sz="half" idx="1"/>
          </p:nvPr>
        </p:nvSpPr>
        <p:spPr/>
        <p:txBody>
          <a:bodyPr/>
          <a:lstStyle/>
          <a:p>
            <a:r>
              <a:rPr lang="cy-GB" altLang="en-US"/>
              <a:t>Perthnasol i’r pwnc</a:t>
            </a:r>
          </a:p>
          <a:p>
            <a:r>
              <a:rPr lang="cy-GB" altLang="en-US"/>
              <a:t>Eu defnyddio i bwysleisio safbwynt</a:t>
            </a:r>
          </a:p>
          <a:p>
            <a:r>
              <a:rPr lang="cy-GB" altLang="en-US"/>
              <a:t>Ffordd effeithiol o gyflwyno pwnc neu o gloi traethawd</a:t>
            </a:r>
          </a:p>
          <a:p>
            <a:endParaRPr lang="en-GB"/>
          </a:p>
        </p:txBody>
      </p:sp>
      <p:sp>
        <p:nvSpPr>
          <p:cNvPr id="4" name="Content Placeholder 3"/>
          <p:cNvSpPr>
            <a:spLocks noGrp="1"/>
          </p:cNvSpPr>
          <p:nvPr>
            <p:ph sz="half" idx="2"/>
          </p:nvPr>
        </p:nvSpPr>
        <p:spPr/>
        <p:txBody>
          <a:bodyPr/>
          <a:lstStyle/>
          <a:p>
            <a:r>
              <a:rPr lang="en-US" altLang="en-US"/>
              <a:t>Relevant to the subject</a:t>
            </a:r>
          </a:p>
          <a:p>
            <a:r>
              <a:rPr lang="en-US" altLang="en-US"/>
              <a:t>Use to emphasize a point</a:t>
            </a:r>
          </a:p>
          <a:p>
            <a:r>
              <a:rPr lang="en-US" altLang="en-US"/>
              <a:t>An effective way to introduce a subject or to close an essay</a:t>
            </a:r>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126B4400-5497-E595-C51F-A66D468FAB5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425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a:t>
            </a:r>
            <a:r>
              <a:rPr lang="en-GB"/>
              <a:t> </a:t>
            </a:r>
            <a:br>
              <a:rPr lang="en-GB"/>
            </a:br>
            <a:r>
              <a:rPr lang="en-GB"/>
              <a:t>Quotations</a:t>
            </a:r>
          </a:p>
        </p:txBody>
      </p:sp>
      <p:sp>
        <p:nvSpPr>
          <p:cNvPr id="3" name="Content Placeholder 2"/>
          <p:cNvSpPr>
            <a:spLocks noGrp="1"/>
          </p:cNvSpPr>
          <p:nvPr>
            <p:ph sz="half" idx="1"/>
          </p:nvPr>
        </p:nvSpPr>
        <p:spPr/>
        <p:txBody>
          <a:bodyPr/>
          <a:lstStyle/>
          <a:p>
            <a:r>
              <a:rPr lang="cy-GB" altLang="en-US"/>
              <a:t>Ffordd wych o eirio’r pwynt rydych yn ei wneud</a:t>
            </a:r>
          </a:p>
          <a:p>
            <a:r>
              <a:rPr lang="cy-GB" altLang="en-US"/>
              <a:t>Peidiwch â defnyddio gormod</a:t>
            </a:r>
          </a:p>
          <a:p>
            <a:r>
              <a:rPr lang="cy-GB" altLang="en-US"/>
              <a:t>Ni ddylid eu defnyddio am na fedrwch grynhoi geiriau’r awdur</a:t>
            </a:r>
          </a:p>
          <a:p>
            <a:endParaRPr lang="en-GB"/>
          </a:p>
        </p:txBody>
      </p:sp>
      <p:sp>
        <p:nvSpPr>
          <p:cNvPr id="4" name="Content Placeholder 3"/>
          <p:cNvSpPr>
            <a:spLocks noGrp="1"/>
          </p:cNvSpPr>
          <p:nvPr>
            <p:ph sz="half" idx="2"/>
          </p:nvPr>
        </p:nvSpPr>
        <p:spPr/>
        <p:txBody>
          <a:bodyPr/>
          <a:lstStyle/>
          <a:p>
            <a:r>
              <a:rPr lang="en-GB" altLang="en-US"/>
              <a:t>A great way to word the point that you are making</a:t>
            </a:r>
          </a:p>
          <a:p>
            <a:r>
              <a:rPr lang="en-GB" altLang="en-US"/>
              <a:t>Do not use too many</a:t>
            </a:r>
          </a:p>
          <a:p>
            <a:r>
              <a:rPr lang="en-GB" altLang="en-US"/>
              <a:t>They shouldn’t be used because you’re unable to summarise the author’s words</a:t>
            </a:r>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44E49354-51AC-F54F-45C0-D8EC8AC78EA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878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Uniongyrchol </a:t>
            </a:r>
            <a:br>
              <a:rPr lang="en-GB"/>
            </a:br>
            <a:r>
              <a:rPr lang="en-GB"/>
              <a:t>Direct Quotations</a:t>
            </a:r>
          </a:p>
        </p:txBody>
      </p:sp>
      <p:sp>
        <p:nvSpPr>
          <p:cNvPr id="3" name="Content Placeholder 2"/>
          <p:cNvSpPr>
            <a:spLocks noGrp="1"/>
          </p:cNvSpPr>
          <p:nvPr>
            <p:ph sz="half" idx="1"/>
          </p:nvPr>
        </p:nvSpPr>
        <p:spPr/>
        <p:txBody>
          <a:bodyPr/>
          <a:lstStyle/>
          <a:p>
            <a:r>
              <a:rPr lang="cy-GB"/>
              <a:t>Angen iddynt fod yn gywir</a:t>
            </a:r>
          </a:p>
          <a:p>
            <a:r>
              <a:rPr lang="cy-GB"/>
              <a:t>Angen iddynt gael eu cyfeirnodi’n llawn ar ddiwedd yr aseiniad</a:t>
            </a:r>
          </a:p>
          <a:p>
            <a:r>
              <a:rPr lang="cy-GB"/>
              <a:t>Angen iddynt gael eu cyfeirnodi’n gywir yn y testun</a:t>
            </a:r>
          </a:p>
          <a:p>
            <a:endParaRPr lang="en-GB"/>
          </a:p>
        </p:txBody>
      </p:sp>
      <p:sp>
        <p:nvSpPr>
          <p:cNvPr id="4" name="Content Placeholder 3"/>
          <p:cNvSpPr>
            <a:spLocks noGrp="1"/>
          </p:cNvSpPr>
          <p:nvPr>
            <p:ph sz="half" idx="2"/>
          </p:nvPr>
        </p:nvSpPr>
        <p:spPr/>
        <p:txBody>
          <a:bodyPr/>
          <a:lstStyle/>
          <a:p>
            <a:r>
              <a:rPr lang="en-US"/>
              <a:t>They need to be accurate</a:t>
            </a:r>
          </a:p>
          <a:p>
            <a:r>
              <a:rPr lang="en-US"/>
              <a:t>They need to be fully referenced at the end of the assignment</a:t>
            </a:r>
          </a:p>
          <a:p>
            <a:r>
              <a:rPr lang="en-US"/>
              <a:t>They need to be accurately referenced in the text</a:t>
            </a:r>
          </a:p>
          <a:p>
            <a:endParaRPr lang="en-US"/>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FC392EFF-2E1D-26BF-7E6F-015FD1BCB20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578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Uniongyrchol</a:t>
            </a:r>
            <a:br>
              <a:rPr lang="en-GB"/>
            </a:br>
            <a:r>
              <a:rPr lang="en-GB"/>
              <a:t>Direct Quotations</a:t>
            </a:r>
          </a:p>
        </p:txBody>
      </p:sp>
      <p:sp>
        <p:nvSpPr>
          <p:cNvPr id="3" name="Content Placeholder 2"/>
          <p:cNvSpPr>
            <a:spLocks noGrp="1"/>
          </p:cNvSpPr>
          <p:nvPr>
            <p:ph sz="half" idx="1"/>
          </p:nvPr>
        </p:nvSpPr>
        <p:spPr/>
        <p:txBody>
          <a:bodyPr/>
          <a:lstStyle/>
          <a:p>
            <a:r>
              <a:rPr lang="cy-GB"/>
              <a:t>RHAID eu rhoi mewn dyfynodau  (</a:t>
            </a:r>
            <a:r>
              <a:rPr lang="cy-GB">
                <a:highlight>
                  <a:srgbClr val="FFFF00"/>
                </a:highlight>
              </a:rPr>
              <a:t>os ydynt yn llai na 2 linell o hyd)</a:t>
            </a:r>
          </a:p>
          <a:p>
            <a:endParaRPr lang="cy-GB"/>
          </a:p>
          <a:p>
            <a:r>
              <a:rPr lang="cy-GB"/>
              <a:t>Angen cynnwys rhif y tudalen</a:t>
            </a:r>
          </a:p>
          <a:p>
            <a:endParaRPr lang="cy-GB"/>
          </a:p>
          <a:p>
            <a:r>
              <a:rPr lang="cy-GB"/>
              <a:t>Yn yr iaith wreiddiol</a:t>
            </a:r>
          </a:p>
          <a:p>
            <a:endParaRPr lang="en-GB"/>
          </a:p>
        </p:txBody>
      </p:sp>
      <p:sp>
        <p:nvSpPr>
          <p:cNvPr id="4" name="Content Placeholder 3"/>
          <p:cNvSpPr>
            <a:spLocks noGrp="1"/>
          </p:cNvSpPr>
          <p:nvPr>
            <p:ph sz="half" idx="2"/>
          </p:nvPr>
        </p:nvSpPr>
        <p:spPr/>
        <p:txBody>
          <a:bodyPr/>
          <a:lstStyle/>
          <a:p>
            <a:r>
              <a:rPr lang="en-US"/>
              <a:t>MUST be in quotation marks </a:t>
            </a:r>
            <a:r>
              <a:rPr lang="en-US">
                <a:highlight>
                  <a:srgbClr val="FFFF00"/>
                </a:highlight>
              </a:rPr>
              <a:t>(if less than 2 lines long)</a:t>
            </a:r>
          </a:p>
          <a:p>
            <a:endParaRPr lang="en-US"/>
          </a:p>
          <a:p>
            <a:r>
              <a:rPr lang="en-US"/>
              <a:t>Need to include the page number</a:t>
            </a:r>
          </a:p>
          <a:p>
            <a:endParaRPr lang="en-US"/>
          </a:p>
          <a:p>
            <a:r>
              <a:rPr lang="en-US"/>
              <a:t>In the original language</a:t>
            </a:r>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A35E0DA6-8F89-F94D-7E31-55E0E5CD9C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37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E.E.</a:t>
            </a:r>
            <a:br>
              <a:rPr lang="en-GB"/>
            </a:br>
            <a:r>
              <a:rPr lang="en-GB"/>
              <a:t>E.g.</a:t>
            </a:r>
          </a:p>
        </p:txBody>
      </p:sp>
      <p:sp>
        <p:nvSpPr>
          <p:cNvPr id="4" name="Content Placeholder 3"/>
          <p:cNvSpPr>
            <a:spLocks noGrp="1"/>
          </p:cNvSpPr>
          <p:nvPr>
            <p:ph sz="half" idx="1"/>
          </p:nvPr>
        </p:nvSpPr>
        <p:spPr/>
        <p:txBody>
          <a:bodyPr>
            <a:normAutofit fontScale="92500" lnSpcReduction="20000"/>
          </a:bodyPr>
          <a:lstStyle/>
          <a:p>
            <a:r>
              <a:rPr lang="en-US" altLang="en-US"/>
              <a:t>‘You will no doubt be aware that plagiarism is a hot topic of discussion in higher education’ (Neville, 2007, t.27).</a:t>
            </a:r>
          </a:p>
          <a:p>
            <a:endParaRPr lang="en-US" altLang="en-US"/>
          </a:p>
          <a:p>
            <a:r>
              <a:rPr lang="en-US" altLang="en-US"/>
              <a:t>NEU/OR</a:t>
            </a:r>
          </a:p>
          <a:p>
            <a:endParaRPr lang="en-US" altLang="en-US"/>
          </a:p>
          <a:p>
            <a:r>
              <a:rPr lang="en-US" altLang="en-US"/>
              <a:t>Mae Neville (2007, t.27) </a:t>
            </a:r>
            <a:r>
              <a:rPr lang="cy-GB" altLang="en-US"/>
              <a:t>yn credu bod  </a:t>
            </a:r>
            <a:r>
              <a:rPr lang="en-US" altLang="en-US"/>
              <a:t>‘plagiarism is a hot topic of discussion in higher education’.</a:t>
            </a:r>
          </a:p>
          <a:p>
            <a:endParaRPr lang="en-GB"/>
          </a:p>
        </p:txBody>
      </p:sp>
      <p:sp>
        <p:nvSpPr>
          <p:cNvPr id="15" name="Content Placeholder 14">
            <a:extLst>
              <a:ext uri="{FF2B5EF4-FFF2-40B4-BE49-F238E27FC236}">
                <a16:creationId xmlns:a16="http://schemas.microsoft.com/office/drawing/2014/main" id="{74F1AA22-A10C-8B8A-BF2E-ADFB8213D326}"/>
              </a:ext>
            </a:extLst>
          </p:cNvPr>
          <p:cNvSpPr>
            <a:spLocks noGrp="1"/>
          </p:cNvSpPr>
          <p:nvPr>
            <p:ph sz="half" idx="2"/>
          </p:nvPr>
        </p:nvSpPr>
        <p:spPr/>
        <p:txBody>
          <a:bodyPr>
            <a:normAutofit fontScale="92500" lnSpcReduction="20000"/>
          </a:bodyPr>
          <a:lstStyle/>
          <a:p>
            <a:r>
              <a:rPr lang="en-US" altLang="en-US"/>
              <a:t>‘You will no doubt be aware that plagiarism is a hot topic of discussion in higher education’ (Neville, 2007, p.27).</a:t>
            </a:r>
          </a:p>
          <a:p>
            <a:endParaRPr lang="en-US" altLang="en-US"/>
          </a:p>
          <a:p>
            <a:r>
              <a:rPr lang="en-US" altLang="en-US"/>
              <a:t>NEU/OR</a:t>
            </a:r>
          </a:p>
          <a:p>
            <a:endParaRPr lang="en-US" altLang="en-US"/>
          </a:p>
          <a:p>
            <a:r>
              <a:rPr lang="en-US" altLang="en-US"/>
              <a:t>Neville (2007, p.27) believes that ‘plagiarism  is a hot topic of discussion in higher education’.</a:t>
            </a:r>
          </a:p>
          <a:p>
            <a:endParaRPr lang="en-GB"/>
          </a:p>
        </p:txBody>
      </p:sp>
      <p:sp>
        <p:nvSpPr>
          <p:cNvPr id="2" name="Down Arrow 1"/>
          <p:cNvSpPr/>
          <p:nvPr/>
        </p:nvSpPr>
        <p:spPr>
          <a:xfrm rot="2905570">
            <a:off x="8409378" y="3669457"/>
            <a:ext cx="102346" cy="85861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079242">
            <a:off x="7818031" y="5034780"/>
            <a:ext cx="168519" cy="64124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8034863" y="5561754"/>
            <a:ext cx="2711893" cy="646331"/>
          </a:xfrm>
          <a:prstGeom prst="rect">
            <a:avLst/>
          </a:prstGeom>
          <a:noFill/>
        </p:spPr>
        <p:txBody>
          <a:bodyPr wrap="square" rtlCol="0">
            <a:spAutoFit/>
          </a:bodyPr>
          <a:lstStyle/>
          <a:p>
            <a:r>
              <a:rPr lang="en-GB">
                <a:solidFill>
                  <a:srgbClr val="0070C0"/>
                </a:solidFill>
              </a:rPr>
              <a:t>Speech mark opened and closed</a:t>
            </a:r>
          </a:p>
        </p:txBody>
      </p:sp>
      <p:sp>
        <p:nvSpPr>
          <p:cNvPr id="11" name="TextBox 10"/>
          <p:cNvSpPr txBox="1"/>
          <p:nvPr/>
        </p:nvSpPr>
        <p:spPr>
          <a:xfrm>
            <a:off x="8034863" y="3202345"/>
            <a:ext cx="1656184" cy="646331"/>
          </a:xfrm>
          <a:prstGeom prst="rect">
            <a:avLst/>
          </a:prstGeom>
          <a:noFill/>
        </p:spPr>
        <p:txBody>
          <a:bodyPr wrap="square" rtlCol="0">
            <a:spAutoFit/>
          </a:bodyPr>
          <a:lstStyle/>
          <a:p>
            <a:r>
              <a:rPr lang="en-GB">
                <a:solidFill>
                  <a:srgbClr val="0070C0"/>
                </a:solidFill>
              </a:rPr>
              <a:t>Surname, Year, Page Number </a:t>
            </a:r>
          </a:p>
        </p:txBody>
      </p:sp>
      <p:sp>
        <p:nvSpPr>
          <p:cNvPr id="12" name="Up Arrow 11"/>
          <p:cNvSpPr/>
          <p:nvPr/>
        </p:nvSpPr>
        <p:spPr>
          <a:xfrm rot="16941641">
            <a:off x="10151447" y="2566732"/>
            <a:ext cx="213952" cy="774439"/>
          </a:xfrm>
          <a:prstGeom prst="upArrow">
            <a:avLst>
              <a:gd name="adj1" fmla="val 4203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10657840" y="2996951"/>
            <a:ext cx="1284551" cy="646331"/>
          </a:xfrm>
          <a:prstGeom prst="rect">
            <a:avLst/>
          </a:prstGeom>
          <a:noFill/>
        </p:spPr>
        <p:txBody>
          <a:bodyPr wrap="square" rtlCol="0">
            <a:spAutoFit/>
          </a:bodyPr>
          <a:lstStyle/>
          <a:p>
            <a:r>
              <a:rPr lang="en-GB">
                <a:solidFill>
                  <a:srgbClr val="0070C0"/>
                </a:solidFill>
              </a:rPr>
              <a:t>Full stop at end</a:t>
            </a:r>
          </a:p>
        </p:txBody>
      </p:sp>
      <p:sp>
        <p:nvSpPr>
          <p:cNvPr id="16" name="Down Arrow 5">
            <a:extLst>
              <a:ext uri="{FF2B5EF4-FFF2-40B4-BE49-F238E27FC236}">
                <a16:creationId xmlns:a16="http://schemas.microsoft.com/office/drawing/2014/main" id="{B98142DC-100A-11C7-BBBF-076D73D6F5D9}"/>
              </a:ext>
            </a:extLst>
          </p:cNvPr>
          <p:cNvSpPr/>
          <p:nvPr/>
        </p:nvSpPr>
        <p:spPr>
          <a:xfrm rot="13051832">
            <a:off x="1476989" y="2114597"/>
            <a:ext cx="110888" cy="5927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DC29DFB-B702-09C2-7673-A3A69823B9B8}"/>
              </a:ext>
            </a:extLst>
          </p:cNvPr>
          <p:cNvSpPr txBox="1"/>
          <p:nvPr/>
        </p:nvSpPr>
        <p:spPr>
          <a:xfrm>
            <a:off x="53830" y="2607714"/>
            <a:ext cx="2049759" cy="646331"/>
          </a:xfrm>
          <a:prstGeom prst="rect">
            <a:avLst/>
          </a:prstGeom>
          <a:noFill/>
        </p:spPr>
        <p:txBody>
          <a:bodyPr wrap="square" rtlCol="0">
            <a:spAutoFit/>
          </a:bodyPr>
          <a:lstStyle/>
          <a:p>
            <a:r>
              <a:rPr lang="cy-GB">
                <a:solidFill>
                  <a:srgbClr val="0070C0"/>
                </a:solidFill>
              </a:rPr>
              <a:t>Dyfynodau wedi agor a chau.</a:t>
            </a:r>
          </a:p>
        </p:txBody>
      </p:sp>
      <p:sp>
        <p:nvSpPr>
          <p:cNvPr id="18" name="TextBox 17">
            <a:extLst>
              <a:ext uri="{FF2B5EF4-FFF2-40B4-BE49-F238E27FC236}">
                <a16:creationId xmlns:a16="http://schemas.microsoft.com/office/drawing/2014/main" id="{6F8C1A93-0F29-1D00-F48F-DE210D5399AA}"/>
              </a:ext>
            </a:extLst>
          </p:cNvPr>
          <p:cNvSpPr txBox="1"/>
          <p:nvPr/>
        </p:nvSpPr>
        <p:spPr>
          <a:xfrm>
            <a:off x="3881383" y="3429325"/>
            <a:ext cx="1656184" cy="923330"/>
          </a:xfrm>
          <a:prstGeom prst="rect">
            <a:avLst/>
          </a:prstGeom>
          <a:noFill/>
        </p:spPr>
        <p:txBody>
          <a:bodyPr wrap="square" rtlCol="0">
            <a:spAutoFit/>
          </a:bodyPr>
          <a:lstStyle/>
          <a:p>
            <a:r>
              <a:rPr lang="cy-GB">
                <a:solidFill>
                  <a:srgbClr val="0070C0"/>
                </a:solidFill>
              </a:rPr>
              <a:t>Cyfenw, blwyddyn, rhif tudalen. </a:t>
            </a:r>
          </a:p>
        </p:txBody>
      </p:sp>
      <p:sp>
        <p:nvSpPr>
          <p:cNvPr id="19" name="Up Arrow 11">
            <a:extLst>
              <a:ext uri="{FF2B5EF4-FFF2-40B4-BE49-F238E27FC236}">
                <a16:creationId xmlns:a16="http://schemas.microsoft.com/office/drawing/2014/main" id="{A7150328-43D8-5725-C4FC-8E5206CDFDA4}"/>
              </a:ext>
            </a:extLst>
          </p:cNvPr>
          <p:cNvSpPr/>
          <p:nvPr/>
        </p:nvSpPr>
        <p:spPr>
          <a:xfrm>
            <a:off x="3939014" y="2879180"/>
            <a:ext cx="88111" cy="64633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CDE0BEC8-B4AE-19C2-24D7-14225B64642B}"/>
              </a:ext>
            </a:extLst>
          </p:cNvPr>
          <p:cNvSpPr txBox="1"/>
          <p:nvPr/>
        </p:nvSpPr>
        <p:spPr>
          <a:xfrm>
            <a:off x="4167069" y="5215465"/>
            <a:ext cx="1284551" cy="923330"/>
          </a:xfrm>
          <a:prstGeom prst="rect">
            <a:avLst/>
          </a:prstGeom>
          <a:noFill/>
        </p:spPr>
        <p:txBody>
          <a:bodyPr wrap="square" rtlCol="0">
            <a:spAutoFit/>
          </a:bodyPr>
          <a:lstStyle/>
          <a:p>
            <a:r>
              <a:rPr lang="cy-GB">
                <a:solidFill>
                  <a:srgbClr val="0070C0"/>
                </a:solidFill>
              </a:rPr>
              <a:t>Atalnod llawn ar y diwedd.</a:t>
            </a:r>
          </a:p>
        </p:txBody>
      </p:sp>
      <p:sp>
        <p:nvSpPr>
          <p:cNvPr id="21" name="Down Arrow 5">
            <a:extLst>
              <a:ext uri="{FF2B5EF4-FFF2-40B4-BE49-F238E27FC236}">
                <a16:creationId xmlns:a16="http://schemas.microsoft.com/office/drawing/2014/main" id="{A8A076DC-E70B-2033-3A61-7E11B0D2ABBA}"/>
              </a:ext>
            </a:extLst>
          </p:cNvPr>
          <p:cNvSpPr/>
          <p:nvPr/>
        </p:nvSpPr>
        <p:spPr>
          <a:xfrm rot="6691676">
            <a:off x="3729848" y="4942203"/>
            <a:ext cx="168519" cy="64124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 descr="C:\Users\TERRY\AppData\Local\Microsoft\Windows\INetCache\IE\IQSXOLVE\quotationMarks[1].jpg">
            <a:extLst>
              <a:ext uri="{FF2B5EF4-FFF2-40B4-BE49-F238E27FC236}">
                <a16:creationId xmlns:a16="http://schemas.microsoft.com/office/drawing/2014/main" id="{F14EDA5D-1B0F-3C0B-F22D-E42CAE3202E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3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8" grpId="0"/>
      <p:bldP spid="11" grpId="0"/>
      <p:bldP spid="12" grpId="0" animBg="1"/>
      <p:bldP spid="13" grpId="0"/>
      <p:bldP spid="16" grpId="0" animBg="1"/>
      <p:bldP spid="17" grpId="0"/>
      <p:bldP spid="18" grpId="0"/>
      <p:bldP spid="19" grpId="0" animBg="1"/>
      <p:bldP spid="20" grpId="0"/>
      <p:bldP spid="2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Beth yw dyfyniad hir</a:t>
            </a:r>
            <a:r>
              <a:rPr lang="en-GB"/>
              <a:t>?</a:t>
            </a:r>
            <a:br>
              <a:rPr lang="en-GB"/>
            </a:br>
            <a:r>
              <a:rPr lang="en-GB"/>
              <a:t>What is a long quotation?</a:t>
            </a:r>
          </a:p>
        </p:txBody>
      </p:sp>
      <p:sp>
        <p:nvSpPr>
          <p:cNvPr id="5" name="Content Placeholder 4"/>
          <p:cNvSpPr>
            <a:spLocks noGrp="1"/>
          </p:cNvSpPr>
          <p:nvPr>
            <p:ph sz="half" idx="1"/>
          </p:nvPr>
        </p:nvSpPr>
        <p:spPr/>
        <p:txBody>
          <a:bodyPr/>
          <a:lstStyle/>
          <a:p>
            <a:r>
              <a:rPr lang="cy-GB"/>
              <a:t>Os ydynt yn fwy na </a:t>
            </a:r>
            <a:r>
              <a:rPr lang="cy-GB">
                <a:highlight>
                  <a:srgbClr val="FFFF00"/>
                </a:highlight>
              </a:rPr>
              <a:t>dwy linell o hyd</a:t>
            </a:r>
            <a:r>
              <a:rPr lang="cy-GB"/>
              <a:t>, dylid mewnoli dyfyniadau, eu hunioni, â bylchiad llinell sengl, heb ddyfynodau</a:t>
            </a:r>
          </a:p>
        </p:txBody>
      </p:sp>
      <p:sp>
        <p:nvSpPr>
          <p:cNvPr id="6" name="Content Placeholder 5"/>
          <p:cNvSpPr>
            <a:spLocks noGrp="1"/>
          </p:cNvSpPr>
          <p:nvPr>
            <p:ph sz="half" idx="2"/>
          </p:nvPr>
        </p:nvSpPr>
        <p:spPr/>
        <p:txBody>
          <a:bodyPr/>
          <a:lstStyle/>
          <a:p>
            <a:r>
              <a:rPr lang="en-GB"/>
              <a:t>If more than </a:t>
            </a:r>
            <a:r>
              <a:rPr lang="en-GB">
                <a:highlight>
                  <a:srgbClr val="FFFF00"/>
                </a:highlight>
              </a:rPr>
              <a:t>two lines long</a:t>
            </a:r>
            <a:r>
              <a:rPr lang="en-GB"/>
              <a:t>, quotations should be indented, justified, single line spacing, with no quotation marks</a:t>
            </a:r>
          </a:p>
        </p:txBody>
      </p:sp>
      <p:pic>
        <p:nvPicPr>
          <p:cNvPr id="9" name="Picture 2" descr="C:\Users\TERRY\AppData\Local\Microsoft\Windows\INetCache\IE\IQSXOLVE\quotationMarks[1].jpg">
            <a:extLst>
              <a:ext uri="{FF2B5EF4-FFF2-40B4-BE49-F238E27FC236}">
                <a16:creationId xmlns:a16="http://schemas.microsoft.com/office/drawing/2014/main" id="{FE3196F9-74B7-9FF0-7764-6DBF5AC67E0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17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E.g. </a:t>
            </a:r>
          </a:p>
        </p:txBody>
      </p:sp>
      <p:sp>
        <p:nvSpPr>
          <p:cNvPr id="5" name="Content Placeholder 4"/>
          <p:cNvSpPr>
            <a:spLocks noGrp="1"/>
          </p:cNvSpPr>
          <p:nvPr>
            <p:ph idx="1"/>
          </p:nvPr>
        </p:nvSpPr>
        <p:spPr/>
        <p:txBody>
          <a:bodyPr/>
          <a:lstStyle/>
          <a:p>
            <a:pPr marL="0" indent="0">
              <a:buNone/>
            </a:pPr>
            <a:r>
              <a:rPr lang="en-GB"/>
              <a:t>It does not appear to be case that all young people are rebellious as is often portrayed in the media.  As Miles (2005) states:</a:t>
            </a:r>
          </a:p>
          <a:p>
            <a:pPr marL="0" indent="0">
              <a:buNone/>
            </a:pPr>
            <a:r>
              <a:rPr lang="en-GB"/>
              <a:t> </a:t>
            </a:r>
          </a:p>
          <a:p>
            <a:endParaRPr lang="en-GB"/>
          </a:p>
        </p:txBody>
      </p:sp>
      <p:sp>
        <p:nvSpPr>
          <p:cNvPr id="3" name="Right Arrow 2"/>
          <p:cNvSpPr/>
          <p:nvPr/>
        </p:nvSpPr>
        <p:spPr>
          <a:xfrm>
            <a:off x="1137146" y="3354924"/>
            <a:ext cx="755576" cy="1429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3361572" y="111772"/>
            <a:ext cx="136776"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rot="9806398">
            <a:off x="9145916" y="3684287"/>
            <a:ext cx="83876" cy="124913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6849435" y="4005644"/>
            <a:ext cx="74338"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68236" y="3244334"/>
            <a:ext cx="990364" cy="369332"/>
          </a:xfrm>
          <a:prstGeom prst="rect">
            <a:avLst/>
          </a:prstGeom>
          <a:noFill/>
        </p:spPr>
        <p:txBody>
          <a:bodyPr wrap="square" rtlCol="0">
            <a:spAutoFit/>
          </a:bodyPr>
          <a:lstStyle/>
          <a:p>
            <a:r>
              <a:rPr lang="en-GB" b="1">
                <a:solidFill>
                  <a:srgbClr val="0070C0"/>
                </a:solidFill>
              </a:rPr>
              <a:t>Indent</a:t>
            </a:r>
          </a:p>
        </p:txBody>
      </p:sp>
      <p:sp>
        <p:nvSpPr>
          <p:cNvPr id="10" name="TextBox 9"/>
          <p:cNvSpPr txBox="1"/>
          <p:nvPr/>
        </p:nvSpPr>
        <p:spPr>
          <a:xfrm>
            <a:off x="4636489" y="224772"/>
            <a:ext cx="1368152" cy="646331"/>
          </a:xfrm>
          <a:prstGeom prst="rect">
            <a:avLst/>
          </a:prstGeom>
          <a:noFill/>
        </p:spPr>
        <p:txBody>
          <a:bodyPr wrap="square" rtlCol="0">
            <a:spAutoFit/>
          </a:bodyPr>
          <a:lstStyle/>
          <a:p>
            <a:pPr algn="ctr"/>
            <a:r>
              <a:rPr lang="en-GB" b="1">
                <a:solidFill>
                  <a:srgbClr val="0070C0"/>
                </a:solidFill>
              </a:rPr>
              <a:t>No speech marks</a:t>
            </a:r>
          </a:p>
        </p:txBody>
      </p:sp>
      <p:sp>
        <p:nvSpPr>
          <p:cNvPr id="12" name="TextBox 11"/>
          <p:cNvSpPr txBox="1"/>
          <p:nvPr/>
        </p:nvSpPr>
        <p:spPr>
          <a:xfrm>
            <a:off x="8776084" y="4869740"/>
            <a:ext cx="1832435" cy="646331"/>
          </a:xfrm>
          <a:prstGeom prst="rect">
            <a:avLst/>
          </a:prstGeom>
          <a:noFill/>
        </p:spPr>
        <p:txBody>
          <a:bodyPr wrap="square" rtlCol="0">
            <a:spAutoFit/>
          </a:bodyPr>
          <a:lstStyle/>
          <a:p>
            <a:pPr algn="ctr"/>
            <a:r>
              <a:rPr lang="en-GB" b="1">
                <a:solidFill>
                  <a:srgbClr val="0070C0"/>
                </a:solidFill>
              </a:rPr>
              <a:t>Single Line Spacing</a:t>
            </a:r>
          </a:p>
        </p:txBody>
      </p:sp>
      <p:sp>
        <p:nvSpPr>
          <p:cNvPr id="13" name="TextBox 12"/>
          <p:cNvSpPr txBox="1"/>
          <p:nvPr/>
        </p:nvSpPr>
        <p:spPr>
          <a:xfrm>
            <a:off x="5930696" y="4981992"/>
            <a:ext cx="2069645" cy="646331"/>
          </a:xfrm>
          <a:prstGeom prst="rect">
            <a:avLst/>
          </a:prstGeom>
          <a:noFill/>
        </p:spPr>
        <p:txBody>
          <a:bodyPr wrap="square" rtlCol="0">
            <a:spAutoFit/>
          </a:bodyPr>
          <a:lstStyle/>
          <a:p>
            <a:pPr algn="ctr"/>
            <a:r>
              <a:rPr lang="en-GB" b="1">
                <a:solidFill>
                  <a:srgbClr val="0070C0"/>
                </a:solidFill>
              </a:rPr>
              <a:t>Surname, Year, Page Number. </a:t>
            </a:r>
          </a:p>
        </p:txBody>
      </p:sp>
      <p:sp>
        <p:nvSpPr>
          <p:cNvPr id="15" name="TextBox 14">
            <a:extLst>
              <a:ext uri="{FF2B5EF4-FFF2-40B4-BE49-F238E27FC236}">
                <a16:creationId xmlns:a16="http://schemas.microsoft.com/office/drawing/2014/main" id="{B39EBDC1-6A71-50F6-CE44-B4455A6AE19E}"/>
              </a:ext>
            </a:extLst>
          </p:cNvPr>
          <p:cNvSpPr txBox="1"/>
          <p:nvPr/>
        </p:nvSpPr>
        <p:spPr>
          <a:xfrm>
            <a:off x="1980953" y="2863875"/>
            <a:ext cx="8836228" cy="1477328"/>
          </a:xfrm>
          <a:prstGeom prst="rect">
            <a:avLst/>
          </a:prstGeom>
          <a:noFill/>
        </p:spPr>
        <p:txBody>
          <a:bodyPr wrap="square" rtlCol="0">
            <a:spAutoFit/>
          </a:bodyPr>
          <a:lstStyle/>
          <a:p>
            <a:r>
              <a:rPr lang="en-GB"/>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a:p>
        </p:txBody>
      </p:sp>
      <p:pic>
        <p:nvPicPr>
          <p:cNvPr id="18" name="Picture 2" descr="C:\Users\TERRY\AppData\Local\Microsoft\Windows\INetCache\IE\IQSXOLVE\quotationMarks[1].jpg">
            <a:extLst>
              <a:ext uri="{FF2B5EF4-FFF2-40B4-BE49-F238E27FC236}">
                <a16:creationId xmlns:a16="http://schemas.microsoft.com/office/drawing/2014/main" id="{C97BA9D0-7F89-C357-E9A5-0CFDAF69A6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97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2E96716-E479-DD36-E506-7CF135CD407C}"/>
              </a:ext>
            </a:extLst>
          </p:cNvPr>
          <p:cNvSpPr txBox="1"/>
          <p:nvPr/>
        </p:nvSpPr>
        <p:spPr>
          <a:xfrm>
            <a:off x="1980952" y="2863875"/>
            <a:ext cx="8951207" cy="1477328"/>
          </a:xfrm>
          <a:prstGeom prst="rect">
            <a:avLst/>
          </a:prstGeom>
          <a:noFill/>
        </p:spPr>
        <p:txBody>
          <a:bodyPr wrap="square" rtlCol="0">
            <a:spAutoFit/>
          </a:bodyPr>
          <a:lstStyle/>
          <a:p>
            <a:r>
              <a:rPr lang="en-GB"/>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a:p>
        </p:txBody>
      </p:sp>
      <p:sp>
        <p:nvSpPr>
          <p:cNvPr id="2" name="Title 1"/>
          <p:cNvSpPr>
            <a:spLocks noGrp="1"/>
          </p:cNvSpPr>
          <p:nvPr>
            <p:ph type="title"/>
          </p:nvPr>
        </p:nvSpPr>
        <p:spPr/>
        <p:txBody>
          <a:bodyPr/>
          <a:lstStyle/>
          <a:p>
            <a:r>
              <a:rPr lang="cy-GB"/>
              <a:t>E.e. </a:t>
            </a:r>
          </a:p>
        </p:txBody>
      </p:sp>
      <p:sp>
        <p:nvSpPr>
          <p:cNvPr id="5" name="Content Placeholder 4"/>
          <p:cNvSpPr>
            <a:spLocks noGrp="1"/>
          </p:cNvSpPr>
          <p:nvPr>
            <p:ph idx="1"/>
          </p:nvPr>
        </p:nvSpPr>
        <p:spPr/>
        <p:txBody>
          <a:bodyPr/>
          <a:lstStyle/>
          <a:p>
            <a:pPr marL="0" indent="0">
              <a:buNone/>
            </a:pPr>
            <a:r>
              <a:rPr lang="cy-GB"/>
              <a:t>Nid yw’n ymddangos bod pob person ifanc yn wrthryfelgar fel y portreadir yn aml yn y cyfryngau.</a:t>
            </a:r>
            <a:r>
              <a:rPr lang="en-GB"/>
              <a:t>  </a:t>
            </a:r>
            <a:r>
              <a:rPr lang="cy-GB"/>
              <a:t>Fel y noda Miles (2005):</a:t>
            </a:r>
            <a:endParaRPr lang="en-GB"/>
          </a:p>
          <a:p>
            <a:pPr marL="0" indent="0">
              <a:buNone/>
            </a:pPr>
            <a:r>
              <a:rPr lang="en-GB"/>
              <a:t> </a:t>
            </a:r>
          </a:p>
          <a:p>
            <a:endParaRPr lang="en-GB"/>
          </a:p>
        </p:txBody>
      </p:sp>
      <p:sp>
        <p:nvSpPr>
          <p:cNvPr id="3" name="Right Arrow 2"/>
          <p:cNvSpPr/>
          <p:nvPr/>
        </p:nvSpPr>
        <p:spPr>
          <a:xfrm>
            <a:off x="1338478" y="3706926"/>
            <a:ext cx="642474" cy="1517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3207377" y="148525"/>
            <a:ext cx="144091"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rot="9180032">
            <a:off x="9685945" y="3612563"/>
            <a:ext cx="119059" cy="102412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7170721" y="4099564"/>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5163" y="3556372"/>
            <a:ext cx="1387931" cy="369332"/>
          </a:xfrm>
          <a:prstGeom prst="rect">
            <a:avLst/>
          </a:prstGeom>
          <a:noFill/>
        </p:spPr>
        <p:txBody>
          <a:bodyPr wrap="square" rtlCol="0">
            <a:spAutoFit/>
          </a:bodyPr>
          <a:lstStyle/>
          <a:p>
            <a:r>
              <a:rPr lang="cy-GB" b="1">
                <a:solidFill>
                  <a:srgbClr val="0070C0"/>
                </a:solidFill>
              </a:rPr>
              <a:t>mewnoliad</a:t>
            </a:r>
          </a:p>
        </p:txBody>
      </p:sp>
      <p:sp>
        <p:nvSpPr>
          <p:cNvPr id="10" name="TextBox 9"/>
          <p:cNvSpPr txBox="1"/>
          <p:nvPr/>
        </p:nvSpPr>
        <p:spPr>
          <a:xfrm>
            <a:off x="4488528" y="208164"/>
            <a:ext cx="1512168" cy="646331"/>
          </a:xfrm>
          <a:prstGeom prst="rect">
            <a:avLst/>
          </a:prstGeom>
          <a:noFill/>
        </p:spPr>
        <p:txBody>
          <a:bodyPr wrap="square" rtlCol="0">
            <a:spAutoFit/>
          </a:bodyPr>
          <a:lstStyle/>
          <a:p>
            <a:pPr algn="ctr"/>
            <a:r>
              <a:rPr lang="cy-GB" b="1">
                <a:solidFill>
                  <a:srgbClr val="0070C0"/>
                </a:solidFill>
              </a:rPr>
              <a:t>Dim dyfynodau</a:t>
            </a:r>
          </a:p>
        </p:txBody>
      </p:sp>
      <p:sp>
        <p:nvSpPr>
          <p:cNvPr id="12" name="TextBox 11"/>
          <p:cNvSpPr txBox="1"/>
          <p:nvPr/>
        </p:nvSpPr>
        <p:spPr>
          <a:xfrm>
            <a:off x="9648074" y="4563616"/>
            <a:ext cx="1832435" cy="646331"/>
          </a:xfrm>
          <a:prstGeom prst="rect">
            <a:avLst/>
          </a:prstGeom>
          <a:noFill/>
        </p:spPr>
        <p:txBody>
          <a:bodyPr wrap="square" rtlCol="0">
            <a:spAutoFit/>
          </a:bodyPr>
          <a:lstStyle/>
          <a:p>
            <a:pPr algn="ctr"/>
            <a:r>
              <a:rPr lang="cy-GB" b="1">
                <a:solidFill>
                  <a:srgbClr val="0070C0"/>
                </a:solidFill>
              </a:rPr>
              <a:t>Bylchiad llinell sengl</a:t>
            </a:r>
          </a:p>
        </p:txBody>
      </p:sp>
      <p:sp>
        <p:nvSpPr>
          <p:cNvPr id="13" name="TextBox 12"/>
          <p:cNvSpPr txBox="1"/>
          <p:nvPr/>
        </p:nvSpPr>
        <p:spPr>
          <a:xfrm>
            <a:off x="6158765" y="5131242"/>
            <a:ext cx="2236069" cy="646331"/>
          </a:xfrm>
          <a:prstGeom prst="rect">
            <a:avLst/>
          </a:prstGeom>
          <a:noFill/>
        </p:spPr>
        <p:txBody>
          <a:bodyPr wrap="square" rtlCol="0">
            <a:spAutoFit/>
          </a:bodyPr>
          <a:lstStyle/>
          <a:p>
            <a:pPr algn="ctr"/>
            <a:r>
              <a:rPr lang="cy-GB" b="1">
                <a:solidFill>
                  <a:srgbClr val="0070C0"/>
                </a:solidFill>
              </a:rPr>
              <a:t>Cyfenw, blwyddyn, rhif tudalen.  </a:t>
            </a:r>
          </a:p>
        </p:txBody>
      </p:sp>
      <p:sp>
        <p:nvSpPr>
          <p:cNvPr id="17" name="TextBox 16">
            <a:extLst>
              <a:ext uri="{FF2B5EF4-FFF2-40B4-BE49-F238E27FC236}">
                <a16:creationId xmlns:a16="http://schemas.microsoft.com/office/drawing/2014/main" id="{EC22E9AA-F412-629A-336C-8AB59AAE3FC4}"/>
              </a:ext>
            </a:extLst>
          </p:cNvPr>
          <p:cNvSpPr txBox="1"/>
          <p:nvPr/>
        </p:nvSpPr>
        <p:spPr>
          <a:xfrm>
            <a:off x="547195" y="4961263"/>
            <a:ext cx="2225040" cy="1077218"/>
          </a:xfrm>
          <a:prstGeom prst="rect">
            <a:avLst/>
          </a:prstGeom>
          <a:noFill/>
        </p:spPr>
        <p:txBody>
          <a:bodyPr wrap="square" rtlCol="0">
            <a:spAutoFit/>
          </a:bodyPr>
          <a:lstStyle/>
          <a:p>
            <a:r>
              <a:rPr lang="cy-GB" sz="3200">
                <a:solidFill>
                  <a:srgbClr val="FF0000"/>
                </a:solidFill>
              </a:rPr>
              <a:t>Yn yr iaith wreiddiol</a:t>
            </a:r>
          </a:p>
        </p:txBody>
      </p:sp>
      <p:pic>
        <p:nvPicPr>
          <p:cNvPr id="18" name="Picture 2" descr="C:\Users\TERRY\AppData\Local\Microsoft\Windows\INetCache\IE\IQSXOLVE\quotationMarks[1].jpg">
            <a:extLst>
              <a:ext uri="{FF2B5EF4-FFF2-40B4-BE49-F238E27FC236}">
                <a16:creationId xmlns:a16="http://schemas.microsoft.com/office/drawing/2014/main" id="{750B7A81-E431-2EFD-AC28-93F39596615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0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highlight>
                  <a:srgbClr val="FFFF00"/>
                </a:highlight>
              </a:rPr>
              <a:t>Defnyddiwch y llyfr a ddewisoch ag un awdur a gofyn i’ch partner ddewis tudalen ar hap. </a:t>
            </a:r>
          </a:p>
          <a:p>
            <a:r>
              <a:rPr lang="cy-GB"/>
              <a:t>Dewiswch frawddeg ac ymarferwch integreiddio dyfyniad i mewn i’ch brawddeg.</a:t>
            </a:r>
          </a:p>
          <a:p>
            <a:r>
              <a:rPr lang="cy-GB"/>
              <a:t>Canolbwyntiwch ar ddefnyddio cyfeirnodi </a:t>
            </a:r>
            <a:r>
              <a:rPr lang="cy-GB" noProof="1"/>
              <a:t>Harvard</a:t>
            </a:r>
            <a:r>
              <a:rPr lang="cy-GB"/>
              <a:t> yn gywir.!</a:t>
            </a:r>
          </a:p>
          <a:p>
            <a:endParaRPr lang="en-GB"/>
          </a:p>
        </p:txBody>
      </p:sp>
      <p:sp>
        <p:nvSpPr>
          <p:cNvPr id="6" name="Content Placeholder 5"/>
          <p:cNvSpPr>
            <a:spLocks noGrp="1"/>
          </p:cNvSpPr>
          <p:nvPr>
            <p:ph sz="quarter" idx="2"/>
          </p:nvPr>
        </p:nvSpPr>
        <p:spPr/>
        <p:txBody>
          <a:bodyPr/>
          <a:lstStyle/>
          <a:p>
            <a:r>
              <a:rPr lang="en-GB">
                <a:highlight>
                  <a:srgbClr val="FFFF00"/>
                </a:highlight>
              </a:rPr>
              <a:t>Use the book you chose with a single author and ask your partner to choose a random page. </a:t>
            </a:r>
          </a:p>
          <a:p>
            <a:r>
              <a:rPr lang="en-GB"/>
              <a:t>Choose a sentence and practice integrating a quotation into your sentence.</a:t>
            </a:r>
          </a:p>
          <a:p>
            <a:r>
              <a:rPr lang="en-GB"/>
              <a:t>Focus on using Harvard referencing accurately!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descr="C:\Users\TERRY\AppData\Local\Microsoft\Windows\INetCache\IE\IQSXOLVE\quotationMarks[1].jpg">
            <a:extLst>
              <a:ext uri="{FF2B5EF4-FFF2-40B4-BE49-F238E27FC236}">
                <a16:creationId xmlns:a16="http://schemas.microsoft.com/office/drawing/2014/main" id="{6D5150F0-9D9C-46AF-2B62-ECA28A439E5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28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Dewiswch lyfr a gofynnwch i’ch partner ddewis tudalen ar hap. </a:t>
            </a:r>
          </a:p>
          <a:p>
            <a:r>
              <a:rPr lang="cy-GB"/>
              <a:t>Dewiswch DDYFYNIAD HIR ac ymarferwch integreiddio dyfyniad hir i mewn i’ch brawddeg.</a:t>
            </a:r>
          </a:p>
          <a:p>
            <a:r>
              <a:rPr lang="cy-GB"/>
              <a:t>Canolbwyntiwch ar ddefnyddio cyfeirnodi </a:t>
            </a:r>
            <a:r>
              <a:rPr lang="en-GB"/>
              <a:t>Harvard</a:t>
            </a:r>
            <a:r>
              <a:rPr lang="cy-GB"/>
              <a:t> yn gywir!</a:t>
            </a:r>
          </a:p>
          <a:p>
            <a:endParaRPr lang="en-GB"/>
          </a:p>
        </p:txBody>
      </p:sp>
      <p:sp>
        <p:nvSpPr>
          <p:cNvPr id="6" name="Content Placeholder 5"/>
          <p:cNvSpPr>
            <a:spLocks noGrp="1"/>
          </p:cNvSpPr>
          <p:nvPr>
            <p:ph sz="quarter" idx="2"/>
          </p:nvPr>
        </p:nvSpPr>
        <p:spPr/>
        <p:txBody>
          <a:bodyPr/>
          <a:lstStyle/>
          <a:p>
            <a:r>
              <a:rPr lang="en-GB"/>
              <a:t>Choose any book and ask your partner to choose a random page. </a:t>
            </a:r>
          </a:p>
          <a:p>
            <a:r>
              <a:rPr lang="en-GB"/>
              <a:t>This time choose a LONG QUOTATION  and practice integrating a quotation into your sentence. </a:t>
            </a:r>
          </a:p>
          <a:p>
            <a:r>
              <a:rPr lang="en-GB"/>
              <a:t>Focus on using Harvard referencing accurately!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descr="C:\Users\TERRY\AppData\Local\Microsoft\Windows\INetCache\IE\IQSXOLVE\quotationMarks[1].jpg">
            <a:extLst>
              <a:ext uri="{FF2B5EF4-FFF2-40B4-BE49-F238E27FC236}">
                <a16:creationId xmlns:a16="http://schemas.microsoft.com/office/drawing/2014/main" id="{68422FD0-B545-37B7-112E-EB46A64E851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279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81" name="Picture 3080">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83" name="Straight Connector 3082">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85" name="Straight Connector 3084">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087" name="Rectangle 3086">
            <a:extLst>
              <a:ext uri="{FF2B5EF4-FFF2-40B4-BE49-F238E27FC236}">
                <a16:creationId xmlns:a16="http://schemas.microsoft.com/office/drawing/2014/main" id="{5916C8F8-7575-4E79-A405-1439EE16D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865B8119-8973-4505-9B5E-E9B7960CB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44467" y="802298"/>
            <a:ext cx="5541503" cy="2541431"/>
          </a:xfrm>
        </p:spPr>
        <p:txBody>
          <a:bodyPr vert="horz" lIns="91440" tIns="45720" rIns="91440" bIns="0" rtlCol="0" anchor="b">
            <a:normAutofit/>
          </a:bodyPr>
          <a:lstStyle/>
          <a:p>
            <a:r>
              <a:rPr lang="cy-GB" sz="5400"/>
              <a:t>ARALLEIRIO</a:t>
            </a:r>
            <a:r>
              <a:rPr lang="en-US" sz="5400"/>
              <a:t> </a:t>
            </a:r>
            <a:br>
              <a:rPr lang="en-US" sz="5400"/>
            </a:br>
            <a:r>
              <a:rPr lang="en-US" sz="5400"/>
              <a:t>Paraphrasing</a:t>
            </a:r>
          </a:p>
        </p:txBody>
      </p:sp>
      <p:grpSp>
        <p:nvGrpSpPr>
          <p:cNvPr id="3091" name="Group 3090">
            <a:extLst>
              <a:ext uri="{FF2B5EF4-FFF2-40B4-BE49-F238E27FC236}">
                <a16:creationId xmlns:a16="http://schemas.microsoft.com/office/drawing/2014/main" id="{9F5038EC-244D-4840-910E-88BEF3C07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3897" y="482171"/>
            <a:ext cx="4074533" cy="5149101"/>
            <a:chOff x="7463259" y="583365"/>
            <a:chExt cx="4074533" cy="5181928"/>
          </a:xfrm>
        </p:grpSpPr>
        <p:sp>
          <p:nvSpPr>
            <p:cNvPr id="3092" name="Rectangle 3091">
              <a:extLst>
                <a:ext uri="{FF2B5EF4-FFF2-40B4-BE49-F238E27FC236}">
                  <a16:creationId xmlns:a16="http://schemas.microsoft.com/office/drawing/2014/main" id="{F75A5D7A-A5BB-4C86-A457-E6FE400D4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E0C181BF-5C7C-4934-BA87-51CC0BB4C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095" name="Rectangle 3094">
            <a:extLst>
              <a:ext uri="{FF2B5EF4-FFF2-40B4-BE49-F238E27FC236}">
                <a16:creationId xmlns:a16="http://schemas.microsoft.com/office/drawing/2014/main" id="{4F678727-014B-4DD9-B067-B7AFE653D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0030" y="1116346"/>
            <a:ext cx="1746896"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7" name="Straight Connector 3096">
            <a:extLst>
              <a:ext uri="{FF2B5EF4-FFF2-40B4-BE49-F238E27FC236}">
                <a16:creationId xmlns:a16="http://schemas.microsoft.com/office/drawing/2014/main" id="{4458BF51-C363-4307-A94C-ECA4C65125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2924"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 name="Text Placeholder 3">
            <a:extLst>
              <a:ext uri="{FF2B5EF4-FFF2-40B4-BE49-F238E27FC236}">
                <a16:creationId xmlns:a16="http://schemas.microsoft.com/office/drawing/2014/main" id="{FE2DA066-C34E-4955-78BE-B3929EA83863}"/>
              </a:ext>
            </a:extLst>
          </p:cNvPr>
          <p:cNvSpPr>
            <a:spLocks noGrp="1"/>
          </p:cNvSpPr>
          <p:nvPr>
            <p:ph type="body" idx="1"/>
          </p:nvPr>
        </p:nvSpPr>
        <p:spPr>
          <a:xfrm>
            <a:off x="1444468" y="3531204"/>
            <a:ext cx="5541502" cy="977621"/>
          </a:xfrm>
        </p:spPr>
        <p:txBody>
          <a:bodyPr vert="horz" lIns="91440" tIns="91440" rIns="91440" bIns="91440" rtlCol="0">
            <a:normAutofit/>
          </a:bodyPr>
          <a:lstStyle/>
          <a:p>
            <a:endParaRPr lang="en-US" cap="all"/>
          </a:p>
        </p:txBody>
      </p:sp>
      <p:sp>
        <p:nvSpPr>
          <p:cNvPr id="3099" name="Rectangle 3098">
            <a:extLst>
              <a:ext uri="{FF2B5EF4-FFF2-40B4-BE49-F238E27FC236}">
                <a16:creationId xmlns:a16="http://schemas.microsoft.com/office/drawing/2014/main" id="{5E71037F-BEFE-4E1D-83FB-D2AE12F65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1116346"/>
            <a:ext cx="893992" cy="18507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242022" y="1249236"/>
            <a:ext cx="1582305" cy="1582305"/>
          </a:xfrm>
          <a:prstGeom prst="rect">
            <a:avLst/>
          </a:prstGeom>
          <a:noFill/>
          <a:extLst>
            <a:ext uri="{909E8E84-426E-40DD-AFC4-6F175D3DCCD1}">
              <a14:hiddenFill xmlns:a14="http://schemas.microsoft.com/office/drawing/2010/main">
                <a:solidFill>
                  <a:srgbClr val="FFFFFF"/>
                </a:solidFill>
              </a14:hiddenFill>
            </a:ext>
          </a:extLst>
        </p:spPr>
      </p:pic>
      <p:sp>
        <p:nvSpPr>
          <p:cNvPr id="3101" name="Rectangle 3100">
            <a:extLst>
              <a:ext uri="{FF2B5EF4-FFF2-40B4-BE49-F238E27FC236}">
                <a16:creationId xmlns:a16="http://schemas.microsoft.com/office/drawing/2014/main" id="{BC7C47C0-76C0-4CE9-AB20-529DC1CC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3130664"/>
            <a:ext cx="2794832"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Users\TERRY\AppData\Local\Microsoft\Windows\INetCache\IE\RCMPPI9Y\books[1].jp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538171" y="3213101"/>
            <a:ext cx="1931896" cy="1685621"/>
          </a:xfrm>
          <a:prstGeom prst="rect">
            <a:avLst/>
          </a:prstGeom>
          <a:noFill/>
          <a:extLst>
            <a:ext uri="{909E8E84-426E-40DD-AFC4-6F175D3DCCD1}">
              <a14:hiddenFill xmlns:a14="http://schemas.microsoft.com/office/drawing/2010/main">
                <a:solidFill>
                  <a:srgbClr val="FFFFFF"/>
                </a:solidFill>
              </a14:hiddenFill>
            </a:ext>
          </a:extLst>
        </p:spPr>
      </p:pic>
      <p:pic>
        <p:nvPicPr>
          <p:cNvPr id="3103" name="Picture 3102">
            <a:extLst>
              <a:ext uri="{FF2B5EF4-FFF2-40B4-BE49-F238E27FC236}">
                <a16:creationId xmlns:a16="http://schemas.microsoft.com/office/drawing/2014/main" id="{C01472FD-3551-4137-BA24-9800A5B8C0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05" name="Straight Connector 3104">
            <a:extLst>
              <a:ext uri="{FF2B5EF4-FFF2-40B4-BE49-F238E27FC236}">
                <a16:creationId xmlns:a16="http://schemas.microsoft.com/office/drawing/2014/main" id="{572A2603-1F20-4F11-96D4-28C998DA0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6709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cy-GB"/>
              <a:t>Beth yw ‘aralleirio?’</a:t>
            </a:r>
            <a:br>
              <a:rPr lang="en-GB" altLang="cy-GB"/>
            </a:br>
            <a:r>
              <a:rPr lang="en-GB" altLang="cy-GB"/>
              <a:t>What is ‘paraphrasing?’</a:t>
            </a:r>
            <a:endParaRPr lang="en-GB"/>
          </a:p>
        </p:txBody>
      </p:sp>
      <p:sp>
        <p:nvSpPr>
          <p:cNvPr id="3" name="Content Placeholder 2"/>
          <p:cNvSpPr>
            <a:spLocks noGrp="1"/>
          </p:cNvSpPr>
          <p:nvPr>
            <p:ph sz="half" idx="1"/>
          </p:nvPr>
        </p:nvSpPr>
        <p:spPr/>
        <p:txBody>
          <a:bodyPr/>
          <a:lstStyle/>
          <a:p>
            <a:r>
              <a:rPr lang="cy-GB" altLang="cy-GB"/>
              <a:t>Rhoi syniadau/sylwadau/gwybodaeth pobl eraill yn eich geiriau eich hun.</a:t>
            </a:r>
          </a:p>
          <a:p>
            <a:r>
              <a:rPr lang="cy-GB" altLang="cy-GB"/>
              <a:t>Cadw at yr ystyr gwreiddiol.</a:t>
            </a:r>
          </a:p>
          <a:p>
            <a:r>
              <a:rPr lang="cy-GB" altLang="cy-GB"/>
              <a:t>Cyflwyno gwybodaeth mewn ffordd wahanol.</a:t>
            </a:r>
          </a:p>
          <a:p>
            <a:endParaRPr lang="en-GB"/>
          </a:p>
        </p:txBody>
      </p:sp>
      <p:sp>
        <p:nvSpPr>
          <p:cNvPr id="4" name="Content Placeholder 3"/>
          <p:cNvSpPr>
            <a:spLocks noGrp="1"/>
          </p:cNvSpPr>
          <p:nvPr>
            <p:ph sz="half" idx="2"/>
          </p:nvPr>
        </p:nvSpPr>
        <p:spPr/>
        <p:txBody>
          <a:bodyPr vert="horz" lIns="91440" tIns="45720" rIns="91440" bIns="45720" rtlCol="0" anchor="t">
            <a:normAutofit/>
          </a:bodyPr>
          <a:lstStyle/>
          <a:p>
            <a:r>
              <a:rPr lang="en-GB" altLang="cy-GB"/>
              <a:t>Putting others’ ideas/comments/ information in your  own words.</a:t>
            </a:r>
            <a:endParaRPr lang="en-US"/>
          </a:p>
          <a:p>
            <a:r>
              <a:rPr lang="en-GB" altLang="cy-GB"/>
              <a:t>Keeping to the original meaning.</a:t>
            </a:r>
          </a:p>
          <a:p>
            <a:r>
              <a:rPr lang="en-GB" altLang="cy-GB"/>
              <a:t>Presenting information in a different way.</a:t>
            </a:r>
            <a:endParaRPr lang="cy-GB" altLang="cy-GB"/>
          </a:p>
          <a:p>
            <a:endParaRPr lang="en-GB"/>
          </a:p>
        </p:txBody>
      </p:sp>
    </p:spTree>
    <p:extLst>
      <p:ext uri="{BB962C8B-B14F-4D97-AF65-F5344CB8AC3E}">
        <p14:creationId xmlns:p14="http://schemas.microsoft.com/office/powerpoint/2010/main" val="2834235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Pam aralleirio?</a:t>
            </a:r>
            <a:br>
              <a:rPr lang="en-GB" altLang="cy-GB"/>
            </a:br>
            <a:r>
              <a:rPr lang="en-GB" altLang="cy-GB"/>
              <a:t>Why paraphrase?</a:t>
            </a:r>
            <a:endParaRPr lang="en-GB"/>
          </a:p>
        </p:txBody>
      </p:sp>
      <p:sp>
        <p:nvSpPr>
          <p:cNvPr id="3" name="Content Placeholder 4"/>
          <p:cNvSpPr>
            <a:spLocks noGrp="1"/>
          </p:cNvSpPr>
          <p:nvPr>
            <p:ph sz="half" idx="1"/>
          </p:nvPr>
        </p:nvSpPr>
        <p:spPr/>
        <p:txBody>
          <a:bodyPr/>
          <a:lstStyle/>
          <a:p>
            <a:r>
              <a:rPr lang="cy-GB" altLang="cy-GB"/>
              <a:t>Osgoi llên-ladrad </a:t>
            </a:r>
          </a:p>
          <a:p>
            <a:r>
              <a:rPr lang="cy-GB" altLang="cy-GB"/>
              <a:t>Dangos eich dealltwriaeth</a:t>
            </a:r>
          </a:p>
          <a:p>
            <a:endParaRPr lang="en-GB"/>
          </a:p>
        </p:txBody>
      </p:sp>
      <p:sp>
        <p:nvSpPr>
          <p:cNvPr id="4" name="Content Placeholder 5"/>
          <p:cNvSpPr>
            <a:spLocks noGrp="1"/>
          </p:cNvSpPr>
          <p:nvPr>
            <p:ph sz="half" idx="2"/>
          </p:nvPr>
        </p:nvSpPr>
        <p:spPr/>
        <p:txBody>
          <a:bodyPr/>
          <a:lstStyle/>
          <a:p>
            <a:r>
              <a:rPr lang="en-GB" altLang="cy-GB"/>
              <a:t>To avoid plagiarism</a:t>
            </a:r>
          </a:p>
          <a:p>
            <a:r>
              <a:rPr lang="en-GB" altLang="cy-GB"/>
              <a:t>To show your understanding</a:t>
            </a:r>
            <a:endParaRPr lang="cy-GB" altLang="cy-GB"/>
          </a:p>
          <a:p>
            <a:endParaRPr lang="en-GB"/>
          </a:p>
        </p:txBody>
      </p:sp>
    </p:spTree>
    <p:extLst>
      <p:ext uri="{BB962C8B-B14F-4D97-AF65-F5344CB8AC3E}">
        <p14:creationId xmlns:p14="http://schemas.microsoft.com/office/powerpoint/2010/main" val="4931725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HYGREDEDD academaidd</a:t>
            </a:r>
            <a:br>
              <a:rPr lang="cy-GB"/>
            </a:br>
            <a:r>
              <a:rPr lang="cy-GB"/>
              <a:t>Academic credibility </a:t>
            </a:r>
          </a:p>
        </p:txBody>
      </p:sp>
      <p:sp>
        <p:nvSpPr>
          <p:cNvPr id="5" name="Content Placeholder 4"/>
          <p:cNvSpPr>
            <a:spLocks noGrp="1"/>
          </p:cNvSpPr>
          <p:nvPr>
            <p:ph sz="half" idx="1"/>
          </p:nvPr>
        </p:nvSpPr>
        <p:spPr/>
        <p:txBody>
          <a:bodyPr/>
          <a:lstStyle/>
          <a:p>
            <a:r>
              <a:rPr lang="cy-GB"/>
              <a:t>Fe fyddwch yn cyfeirio at waith awduron eraill lawer yn amlach na dyfynnu eu gwaith yn uniongyrchol.</a:t>
            </a:r>
          </a:p>
          <a:p>
            <a:r>
              <a:rPr lang="cy-GB"/>
              <a:t>Dysgwch wneud hyn yn gywir</a:t>
            </a:r>
          </a:p>
        </p:txBody>
      </p:sp>
      <p:sp>
        <p:nvSpPr>
          <p:cNvPr id="6" name="Content Placeholder 5"/>
          <p:cNvSpPr>
            <a:spLocks noGrp="1"/>
          </p:cNvSpPr>
          <p:nvPr>
            <p:ph sz="half" idx="2"/>
          </p:nvPr>
        </p:nvSpPr>
        <p:spPr/>
        <p:txBody>
          <a:bodyPr/>
          <a:lstStyle/>
          <a:p>
            <a:r>
              <a:rPr lang="en-GB"/>
              <a:t>You will be referring to other authors’ work much more often than directly quoting their work</a:t>
            </a:r>
          </a:p>
          <a:p>
            <a:r>
              <a:rPr lang="en-GB"/>
              <a:t>Learn to do this accurately</a:t>
            </a:r>
            <a:endParaRPr lang="cy-GB"/>
          </a:p>
        </p:txBody>
      </p:sp>
      <p:pic>
        <p:nvPicPr>
          <p:cNvPr id="1028" name="Picture 4" descr="http://stud.carlisle.ac.uk/images/noun/referenc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79466">
            <a:off x="9500553" y="275519"/>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4482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Cyfeirio at waith awduron eraill</a:t>
            </a:r>
            <a:br>
              <a:rPr lang="en-GB"/>
            </a:br>
            <a:r>
              <a:rPr lang="en-GB"/>
              <a:t>Referring to other authors’ works</a:t>
            </a:r>
          </a:p>
        </p:txBody>
      </p:sp>
      <p:sp>
        <p:nvSpPr>
          <p:cNvPr id="6" name="Content Placeholder 5"/>
          <p:cNvSpPr>
            <a:spLocks noGrp="1"/>
          </p:cNvSpPr>
          <p:nvPr>
            <p:ph sz="half" idx="1"/>
          </p:nvPr>
        </p:nvSpPr>
        <p:spPr/>
        <p:txBody>
          <a:bodyPr>
            <a:normAutofit lnSpcReduction="10000"/>
          </a:bodyPr>
          <a:lstStyle/>
          <a:p>
            <a:r>
              <a:rPr lang="cy-GB" altLang="en-US"/>
              <a:t>Mae llên-ladrad mewn addysg uwch wedi cael ei drafod yn drylwyr </a:t>
            </a:r>
            <a:r>
              <a:rPr lang="en-US" altLang="en-US"/>
              <a:t>(Neville 2007).</a:t>
            </a:r>
          </a:p>
          <a:p>
            <a:endParaRPr lang="en-US" altLang="en-US"/>
          </a:p>
          <a:p>
            <a:r>
              <a:rPr lang="en-US" altLang="en-US"/>
              <a:t>Neu/Or</a:t>
            </a:r>
          </a:p>
          <a:p>
            <a:endParaRPr lang="en-US" altLang="en-US"/>
          </a:p>
          <a:p>
            <a:r>
              <a:rPr lang="cy-GB" altLang="en-US"/>
              <a:t>Yn ôl </a:t>
            </a:r>
            <a:r>
              <a:rPr lang="en-GB" altLang="en-US"/>
              <a:t>Neville</a:t>
            </a:r>
            <a:r>
              <a:rPr lang="cy-GB" altLang="en-US"/>
              <a:t> (2007) mae llên-ladrad mewn addysg uwch wedi cael ei drafod yn drylwyr.</a:t>
            </a:r>
          </a:p>
          <a:p>
            <a:endParaRPr lang="en-GB"/>
          </a:p>
        </p:txBody>
      </p:sp>
      <p:sp>
        <p:nvSpPr>
          <p:cNvPr id="10" name="Content Placeholder 9">
            <a:extLst>
              <a:ext uri="{FF2B5EF4-FFF2-40B4-BE49-F238E27FC236}">
                <a16:creationId xmlns:a16="http://schemas.microsoft.com/office/drawing/2014/main" id="{E8D6100D-16BC-ACFE-4822-94214D734917}"/>
              </a:ext>
            </a:extLst>
          </p:cNvPr>
          <p:cNvSpPr>
            <a:spLocks noGrp="1"/>
          </p:cNvSpPr>
          <p:nvPr>
            <p:ph sz="half" idx="2"/>
          </p:nvPr>
        </p:nvSpPr>
        <p:spPr/>
        <p:txBody>
          <a:bodyPr>
            <a:normAutofit lnSpcReduction="10000"/>
          </a:bodyPr>
          <a:lstStyle/>
          <a:p>
            <a:r>
              <a:rPr lang="en-US" altLang="en-US"/>
              <a:t>Plagiarism in higher education has been debated at length (Neville 2007).</a:t>
            </a:r>
          </a:p>
          <a:p>
            <a:endParaRPr lang="en-US" altLang="en-US"/>
          </a:p>
          <a:p>
            <a:r>
              <a:rPr lang="en-US" altLang="en-US"/>
              <a:t>Neu/Or</a:t>
            </a:r>
          </a:p>
          <a:p>
            <a:endParaRPr lang="en-US" altLang="en-US"/>
          </a:p>
          <a:p>
            <a:r>
              <a:rPr lang="en-US" altLang="en-US"/>
              <a:t>According to Neville (2007) plagiarism in higher education has been debated at length.</a:t>
            </a:r>
          </a:p>
          <a:p>
            <a:endParaRPr lang="en-GB"/>
          </a:p>
        </p:txBody>
      </p:sp>
      <p:sp>
        <p:nvSpPr>
          <p:cNvPr id="8" name="Up Arrow 7">
            <a:extLst>
              <a:ext uri="{FF2B5EF4-FFF2-40B4-BE49-F238E27FC236}">
                <a16:creationId xmlns:a16="http://schemas.microsoft.com/office/drawing/2014/main" id="{6FB5DB2B-0164-F834-EF13-731C5BA1E73E}"/>
              </a:ext>
            </a:extLst>
          </p:cNvPr>
          <p:cNvSpPr/>
          <p:nvPr/>
        </p:nvSpPr>
        <p:spPr>
          <a:xfrm rot="18465903">
            <a:off x="9909711" y="2583592"/>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CC136B2-61B4-60ED-170F-AF7ADA6EF582}"/>
              </a:ext>
            </a:extLst>
          </p:cNvPr>
          <p:cNvSpPr txBox="1"/>
          <p:nvPr/>
        </p:nvSpPr>
        <p:spPr>
          <a:xfrm>
            <a:off x="10125212" y="3322166"/>
            <a:ext cx="1859280" cy="646331"/>
          </a:xfrm>
          <a:prstGeom prst="rect">
            <a:avLst/>
          </a:prstGeom>
          <a:noFill/>
        </p:spPr>
        <p:txBody>
          <a:bodyPr wrap="square" rtlCol="0">
            <a:spAutoFit/>
          </a:bodyPr>
          <a:lstStyle/>
          <a:p>
            <a:r>
              <a:rPr lang="en-GB">
                <a:solidFill>
                  <a:srgbClr val="0070C0"/>
                </a:solidFill>
              </a:rPr>
              <a:t>Note no page numbers required</a:t>
            </a:r>
          </a:p>
        </p:txBody>
      </p:sp>
      <p:sp>
        <p:nvSpPr>
          <p:cNvPr id="11" name="Up Arrow 7">
            <a:extLst>
              <a:ext uri="{FF2B5EF4-FFF2-40B4-BE49-F238E27FC236}">
                <a16:creationId xmlns:a16="http://schemas.microsoft.com/office/drawing/2014/main" id="{11B83A29-C95C-1738-E0A4-F3D9D88B08B2}"/>
              </a:ext>
            </a:extLst>
          </p:cNvPr>
          <p:cNvSpPr/>
          <p:nvPr/>
        </p:nvSpPr>
        <p:spPr>
          <a:xfrm rot="13913438">
            <a:off x="9699488" y="3536449"/>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05AD807-82C9-08DA-B7F3-5C9E9E85B0FE}"/>
              </a:ext>
            </a:extLst>
          </p:cNvPr>
          <p:cNvSpPr txBox="1"/>
          <p:nvPr/>
        </p:nvSpPr>
        <p:spPr>
          <a:xfrm>
            <a:off x="3504202" y="3105834"/>
            <a:ext cx="2468880" cy="646331"/>
          </a:xfrm>
          <a:prstGeom prst="rect">
            <a:avLst/>
          </a:prstGeom>
          <a:noFill/>
        </p:spPr>
        <p:txBody>
          <a:bodyPr wrap="square" rtlCol="0">
            <a:spAutoFit/>
          </a:bodyPr>
          <a:lstStyle/>
          <a:p>
            <a:r>
              <a:rPr lang="cy-GB">
                <a:solidFill>
                  <a:srgbClr val="0070C0"/>
                </a:solidFill>
              </a:rPr>
              <a:t>Sylwer: nid oes angen rhifau tudalen</a:t>
            </a:r>
          </a:p>
        </p:txBody>
      </p:sp>
      <p:sp>
        <p:nvSpPr>
          <p:cNvPr id="15" name="Up Arrow 7">
            <a:extLst>
              <a:ext uri="{FF2B5EF4-FFF2-40B4-BE49-F238E27FC236}">
                <a16:creationId xmlns:a16="http://schemas.microsoft.com/office/drawing/2014/main" id="{D95E6A4F-88C7-20C8-79BA-7ABCF4F469AA}"/>
              </a:ext>
            </a:extLst>
          </p:cNvPr>
          <p:cNvSpPr/>
          <p:nvPr/>
        </p:nvSpPr>
        <p:spPr>
          <a:xfrm rot="2605186" flipH="1">
            <a:off x="4505722" y="2667590"/>
            <a:ext cx="110914" cy="62174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Up Arrow 7">
            <a:extLst>
              <a:ext uri="{FF2B5EF4-FFF2-40B4-BE49-F238E27FC236}">
                <a16:creationId xmlns:a16="http://schemas.microsoft.com/office/drawing/2014/main" id="{9F084B1E-5D22-204C-DF94-03B4FF01181D}"/>
              </a:ext>
            </a:extLst>
          </p:cNvPr>
          <p:cNvSpPr/>
          <p:nvPr/>
        </p:nvSpPr>
        <p:spPr>
          <a:xfrm rot="13913438">
            <a:off x="3870339" y="3584312"/>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4" descr="http://stud.carlisle.ac.uk/images/noun/reference.png">
            <a:extLst>
              <a:ext uri="{FF2B5EF4-FFF2-40B4-BE49-F238E27FC236}">
                <a16:creationId xmlns:a16="http://schemas.microsoft.com/office/drawing/2014/main" id="{3272DF00-1F33-7F5F-39D7-9BA292CC5BC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7305" y="283671"/>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69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1" grpId="0" animBg="1"/>
      <p:bldP spid="13" grpId="0"/>
      <p:bldP spid="15" grpId="0" animBg="1"/>
      <p:bldP spid="1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Paraphrase in 5 Easy Steps | Scribbr 🎓">
            <a:hlinkClick r:id="" action="ppaction://media"/>
            <a:extLst>
              <a:ext uri="{FF2B5EF4-FFF2-40B4-BE49-F238E27FC236}">
                <a16:creationId xmlns:a16="http://schemas.microsoft.com/office/drawing/2014/main" id="{2DA880AF-1236-5244-956E-2EC66B8EC7BA}"/>
              </a:ext>
            </a:extLst>
          </p:cNvPr>
          <p:cNvPicPr>
            <a:picLocks noRot="1" noChangeAspect="1"/>
          </p:cNvPicPr>
          <p:nvPr>
            <a:videoFile r:link="rId1"/>
          </p:nvPr>
        </p:nvPicPr>
        <p:blipFill>
          <a:blip r:embed="rId3"/>
          <a:stretch>
            <a:fillRect/>
          </a:stretch>
        </p:blipFill>
        <p:spPr>
          <a:xfrm>
            <a:off x="937777" y="111760"/>
            <a:ext cx="10519646" cy="5943600"/>
          </a:xfrm>
          <a:prstGeom prst="rect">
            <a:avLst/>
          </a:prstGeom>
        </p:spPr>
      </p:pic>
    </p:spTree>
    <p:extLst>
      <p:ext uri="{BB962C8B-B14F-4D97-AF65-F5344CB8AC3E}">
        <p14:creationId xmlns:p14="http://schemas.microsoft.com/office/powerpoint/2010/main" val="306389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TASG</a:t>
            </a:r>
            <a:br>
              <a:rPr lang="en-GB"/>
            </a:br>
            <a:r>
              <a:rPr lang="en-GB"/>
              <a:t>Task</a:t>
            </a:r>
          </a:p>
        </p:txBody>
      </p:sp>
      <p:sp>
        <p:nvSpPr>
          <p:cNvPr id="5" name="Content Placeholder 4"/>
          <p:cNvSpPr>
            <a:spLocks noGrp="1"/>
          </p:cNvSpPr>
          <p:nvPr>
            <p:ph idx="1"/>
          </p:nvPr>
        </p:nvSpPr>
        <p:spPr/>
        <p:txBody>
          <a:bodyPr>
            <a:normAutofit fontScale="70000" lnSpcReduction="20000"/>
          </a:bodyPr>
          <a:lstStyle/>
          <a:p>
            <a:r>
              <a:rPr lang="cy-GB"/>
              <a:t>Gan ddefnyddio’r dyfyniad hir blaenorol, ysgrifennwch y paragraff yn eich geiriau eich hun, gan sicrhau eich bod yn defnyddio cyfeirnodi </a:t>
            </a:r>
            <a:r>
              <a:rPr lang="en-GB"/>
              <a:t>Harvard</a:t>
            </a:r>
            <a:r>
              <a:rPr lang="cy-GB"/>
              <a:t> cywir.</a:t>
            </a:r>
            <a:endParaRPr lang="cy-GB">
              <a:solidFill>
                <a:srgbClr val="FF0000"/>
              </a:solidFill>
            </a:endParaRPr>
          </a:p>
          <a:p>
            <a:pPr marL="0" indent="0">
              <a:buNone/>
            </a:pPr>
            <a:r>
              <a:rPr lang="cy-GB"/>
              <a:t>Nid yw’n ymddangos bod pob person ifanc yn wrthryfelgar fel y portreadir yn aml yn y cyfryngau.</a:t>
            </a:r>
            <a:r>
              <a:rPr lang="en-GB"/>
              <a:t>  </a:t>
            </a:r>
            <a:r>
              <a:rPr lang="cy-GB"/>
              <a:t>Fel y noda Miles (2005):</a:t>
            </a:r>
            <a:endParaRPr lang="en-GB"/>
          </a:p>
          <a:p>
            <a:pPr marL="714375" indent="0">
              <a:buNone/>
            </a:pPr>
            <a:r>
              <a:rPr lang="en-GB"/>
              <a:t> 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t.1).</a:t>
            </a:r>
          </a:p>
          <a:p>
            <a:pPr marL="0" indent="0">
              <a:buNone/>
            </a:pPr>
            <a:endParaRPr lang="en-GB"/>
          </a:p>
          <a:p>
            <a:r>
              <a:rPr lang="en-GB"/>
              <a:t>Using the long quote from earlier write the paragraph in your own words, ensure you use accurate Harvard referencing.</a:t>
            </a:r>
          </a:p>
          <a:p>
            <a:pPr marL="0" indent="0">
              <a:buNone/>
            </a:pPr>
            <a:r>
              <a:rPr lang="en-GB"/>
              <a:t>It does not appear to be case that all young people are rebellious as is often portrayed in the media.  As Miles (2005) states:</a:t>
            </a:r>
          </a:p>
          <a:p>
            <a:pPr marL="457200" lvl="1" indent="0">
              <a:buNone/>
            </a:pPr>
            <a:r>
              <a:rPr lang="en-GB"/>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a:p>
          <a:p>
            <a:endParaRPr lang="en-GB"/>
          </a:p>
        </p:txBody>
      </p:sp>
      <p:pic>
        <p:nvPicPr>
          <p:cNvPr id="8" name="Picture 4" descr="http://stud.carlisle.ac.uk/images/noun/reference.png">
            <a:extLst>
              <a:ext uri="{FF2B5EF4-FFF2-40B4-BE49-F238E27FC236}">
                <a16:creationId xmlns:a16="http://schemas.microsoft.com/office/drawing/2014/main" id="{8AB178E6-7B2E-4F2F-5FBC-74755927A4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4944" y="275520"/>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8821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TASG</a:t>
            </a:r>
            <a:br>
              <a:rPr lang="en-GB"/>
            </a:br>
            <a:r>
              <a:rPr lang="en-GB"/>
              <a:t>Task</a:t>
            </a:r>
          </a:p>
        </p:txBody>
      </p:sp>
      <p:sp>
        <p:nvSpPr>
          <p:cNvPr id="5" name="Content Placeholder 4"/>
          <p:cNvSpPr>
            <a:spLocks noGrp="1"/>
          </p:cNvSpPr>
          <p:nvPr>
            <p:ph sz="half" idx="1"/>
          </p:nvPr>
        </p:nvSpPr>
        <p:spPr/>
        <p:txBody>
          <a:bodyPr>
            <a:normAutofit/>
          </a:bodyPr>
          <a:lstStyle/>
          <a:p>
            <a:r>
              <a:rPr lang="cy-GB"/>
              <a:t>Gan ddefnyddio’r dyfyniadau a gymeroch o’r llyfrau yn flaenorol, rhowch nhw yn eich geiriau eich hun gan eu haralleirio.</a:t>
            </a:r>
          </a:p>
          <a:p>
            <a:r>
              <a:rPr lang="cy-GB"/>
              <a:t> Gwnewch yn siŵr eich bod yn defnyddio cyfeirnodi </a:t>
            </a:r>
            <a:r>
              <a:rPr lang="cy-GB" noProof="1"/>
              <a:t>Harvard</a:t>
            </a:r>
            <a:r>
              <a:rPr lang="cy-GB"/>
              <a:t> cywir.</a:t>
            </a:r>
          </a:p>
          <a:p>
            <a:endParaRPr lang="en-GB"/>
          </a:p>
        </p:txBody>
      </p:sp>
      <p:sp>
        <p:nvSpPr>
          <p:cNvPr id="9" name="Content Placeholder 8">
            <a:extLst>
              <a:ext uri="{FF2B5EF4-FFF2-40B4-BE49-F238E27FC236}">
                <a16:creationId xmlns:a16="http://schemas.microsoft.com/office/drawing/2014/main" id="{FBA56EA8-C055-6C50-04C3-5EC4C443BC19}"/>
              </a:ext>
            </a:extLst>
          </p:cNvPr>
          <p:cNvSpPr>
            <a:spLocks noGrp="1"/>
          </p:cNvSpPr>
          <p:nvPr>
            <p:ph sz="half" idx="2"/>
          </p:nvPr>
        </p:nvSpPr>
        <p:spPr/>
        <p:txBody>
          <a:bodyPr/>
          <a:lstStyle/>
          <a:p>
            <a:r>
              <a:rPr lang="en-GB"/>
              <a:t>Using the quotes you took from the books earlier paraphrase them into your own words.</a:t>
            </a:r>
          </a:p>
          <a:p>
            <a:r>
              <a:rPr lang="en-GB"/>
              <a:t> Ensure you use accurate Harvard referencing.</a:t>
            </a:r>
          </a:p>
          <a:p>
            <a:endParaRPr lang="en-GB"/>
          </a:p>
        </p:txBody>
      </p:sp>
      <p:pic>
        <p:nvPicPr>
          <p:cNvPr id="8" name="Picture 4" descr="http://stud.carlisle.ac.uk/images/noun/reference.png">
            <a:extLst>
              <a:ext uri="{FF2B5EF4-FFF2-40B4-BE49-F238E27FC236}">
                <a16:creationId xmlns:a16="http://schemas.microsoft.com/office/drawing/2014/main" id="{8AB178E6-7B2E-4F2F-5FBC-74755927A4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4944" y="275520"/>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7526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Mwy o ymarfer</a:t>
            </a:r>
            <a:br>
              <a:rPr lang="cy-GB"/>
            </a:br>
            <a:r>
              <a:rPr lang="cy-GB"/>
              <a:t>Practise makes perfect! </a:t>
            </a:r>
          </a:p>
        </p:txBody>
      </p:sp>
      <p:sp>
        <p:nvSpPr>
          <p:cNvPr id="2" name="Content Placeholder 1"/>
          <p:cNvSpPr>
            <a:spLocks noGrp="1"/>
          </p:cNvSpPr>
          <p:nvPr>
            <p:ph sz="quarter" idx="1"/>
          </p:nvPr>
        </p:nvSpPr>
        <p:spPr/>
        <p:txBody>
          <a:bodyPr>
            <a:normAutofit fontScale="92500" lnSpcReduction="20000"/>
          </a:bodyPr>
          <a:lstStyle/>
          <a:p>
            <a:r>
              <a:rPr lang="cy-GB"/>
              <a:t>Ysgrifennwch frawddegau sy’n cyflwyno dyfyniadau uniongyrchol:</a:t>
            </a:r>
          </a:p>
          <a:p>
            <a:pPr lvl="1"/>
            <a:r>
              <a:rPr lang="cy-GB"/>
              <a:t>…yn awgrymu bod…</a:t>
            </a:r>
          </a:p>
          <a:p>
            <a:pPr lvl="1"/>
            <a:r>
              <a:rPr lang="cy-GB"/>
              <a:t>…yn dadlau bod…</a:t>
            </a:r>
          </a:p>
          <a:p>
            <a:pPr lvl="1"/>
            <a:r>
              <a:rPr lang="cy-GB"/>
              <a:t>Esbonia…. fod</a:t>
            </a:r>
          </a:p>
          <a:p>
            <a:pPr lvl="1"/>
            <a:r>
              <a:rPr lang="cy-GB"/>
              <a:t>Mae X yn dangos inni fod…</a:t>
            </a:r>
          </a:p>
          <a:p>
            <a:pPr lvl="1"/>
            <a:r>
              <a:rPr lang="cy-GB"/>
              <a:t>Fel y noda X…</a:t>
            </a:r>
          </a:p>
          <a:p>
            <a:pPr lvl="1"/>
            <a:r>
              <a:rPr lang="cy-GB"/>
              <a:t>Yn ôl X…</a:t>
            </a:r>
          </a:p>
          <a:p>
            <a:pPr lvl="1"/>
            <a:r>
              <a:rPr lang="cy-GB"/>
              <a:t>Mae X yn nodi bod...</a:t>
            </a:r>
          </a:p>
          <a:p>
            <a:pPr lvl="1"/>
            <a:r>
              <a:rPr lang="cy-GB"/>
              <a:t>Wrth gyfeirio at… mae X yn dweud bod…</a:t>
            </a:r>
          </a:p>
          <a:p>
            <a:endParaRPr lang="en-GB"/>
          </a:p>
        </p:txBody>
      </p:sp>
      <p:sp>
        <p:nvSpPr>
          <p:cNvPr id="3" name="Content Placeholder 2"/>
          <p:cNvSpPr>
            <a:spLocks noGrp="1"/>
          </p:cNvSpPr>
          <p:nvPr>
            <p:ph sz="quarter" idx="2"/>
          </p:nvPr>
        </p:nvSpPr>
        <p:spPr/>
        <p:txBody>
          <a:bodyPr>
            <a:normAutofit fontScale="92500" lnSpcReduction="20000"/>
          </a:bodyPr>
          <a:lstStyle/>
          <a:p>
            <a:r>
              <a:rPr lang="en-GB"/>
              <a:t>Practise introducing direct quotations. Try using some of these sentences:</a:t>
            </a:r>
          </a:p>
          <a:p>
            <a:pPr lvl="1"/>
            <a:r>
              <a:rPr lang="en-GB"/>
              <a:t>… suggests that…</a:t>
            </a:r>
          </a:p>
          <a:p>
            <a:pPr lvl="1"/>
            <a:r>
              <a:rPr lang="en-GB"/>
              <a:t>…argues that…</a:t>
            </a:r>
          </a:p>
          <a:p>
            <a:pPr lvl="1"/>
            <a:r>
              <a:rPr lang="en-GB"/>
              <a:t>…explains that…</a:t>
            </a:r>
          </a:p>
          <a:p>
            <a:pPr lvl="1"/>
            <a:r>
              <a:rPr lang="en-GB"/>
              <a:t>…shows us that…</a:t>
            </a:r>
          </a:p>
          <a:p>
            <a:pPr lvl="1"/>
            <a:r>
              <a:rPr lang="en-GB"/>
              <a:t>As X points out…</a:t>
            </a:r>
          </a:p>
          <a:p>
            <a:pPr lvl="1"/>
            <a:r>
              <a:rPr lang="en-GB"/>
              <a:t>According to X…</a:t>
            </a:r>
          </a:p>
          <a:p>
            <a:pPr lvl="1"/>
            <a:r>
              <a:rPr lang="en-GB"/>
              <a:t>X makes the point that…</a:t>
            </a:r>
          </a:p>
          <a:p>
            <a:pPr lvl="1"/>
            <a:r>
              <a:rPr lang="en-GB"/>
              <a:t>Referring to… X says that…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383" y="582869"/>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06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6" name="Rectangle 12">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14">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16">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8">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4" name="Rectangle 20">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2">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5" name="Rectangle 24">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5"/>
          <p:cNvSpPr>
            <a:spLocks noGrp="1"/>
          </p:cNvSpPr>
          <p:nvPr>
            <p:ph type="body" idx="1"/>
          </p:nvPr>
        </p:nvSpPr>
        <p:spPr>
          <a:xfrm>
            <a:off x="1535372" y="4167354"/>
            <a:ext cx="9120954" cy="744373"/>
          </a:xfrm>
        </p:spPr>
        <p:txBody>
          <a:bodyPr vert="horz" lIns="91440" tIns="91440" rIns="91440" bIns="91440" rtlCol="0">
            <a:normAutofit/>
          </a:bodyPr>
          <a:lstStyle/>
          <a:p>
            <a:pPr algn="ctr"/>
            <a:endParaRPr lang="en-US" cap="all">
              <a:solidFill>
                <a:schemeClr val="bg2"/>
              </a:solidFill>
            </a:endParaRPr>
          </a:p>
          <a:p>
            <a:pPr algn="ctr"/>
            <a:endParaRPr lang="en-US" cap="all">
              <a:solidFill>
                <a:schemeClr val="bg2"/>
              </a:solidFill>
            </a:endParaRPr>
          </a:p>
        </p:txBody>
      </p:sp>
      <p:sp>
        <p:nvSpPr>
          <p:cNvPr id="8" name="Title 7">
            <a:extLst>
              <a:ext uri="{FF2B5EF4-FFF2-40B4-BE49-F238E27FC236}">
                <a16:creationId xmlns:a16="http://schemas.microsoft.com/office/drawing/2014/main" id="{E2AEEA17-E868-7D61-0A2A-A040E9347A1A}"/>
              </a:ext>
            </a:extLst>
          </p:cNvPr>
          <p:cNvSpPr>
            <a:spLocks noGrp="1"/>
          </p:cNvSpPr>
          <p:nvPr>
            <p:ph type="title"/>
          </p:nvPr>
        </p:nvSpPr>
        <p:spPr>
          <a:xfrm>
            <a:off x="1557071" y="1559194"/>
            <a:ext cx="9099255" cy="2596730"/>
          </a:xfrm>
        </p:spPr>
        <p:txBody>
          <a:bodyPr vert="horz" lIns="91440" tIns="45720" rIns="91440" bIns="0" rtlCol="0" anchor="ctr">
            <a:normAutofit/>
          </a:bodyPr>
          <a:lstStyle/>
          <a:p>
            <a:pPr algn="ctr"/>
            <a:r>
              <a:rPr lang="cy-GB" sz="2900">
                <a:solidFill>
                  <a:schemeClr val="bg1"/>
                </a:solidFill>
              </a:rPr>
              <a:t>Gwell ysgrifennu yn EICH Geiriau eich hun na chopïo.</a:t>
            </a:r>
            <a:br>
              <a:rPr lang="cy-GB" sz="2900">
                <a:solidFill>
                  <a:schemeClr val="bg1"/>
                </a:solidFill>
              </a:rPr>
            </a:br>
            <a:br>
              <a:rPr lang="en-US" sz="2900">
                <a:solidFill>
                  <a:schemeClr val="bg1"/>
                </a:solidFill>
              </a:rPr>
            </a:br>
            <a:r>
              <a:rPr lang="en-US" sz="2900">
                <a:solidFill>
                  <a:schemeClr val="bg1"/>
                </a:solidFill>
              </a:rPr>
              <a:t>Using your own words is better than copying.</a:t>
            </a:r>
            <a:br>
              <a:rPr lang="en-US" sz="2900">
                <a:solidFill>
                  <a:schemeClr val="bg1"/>
                </a:solidFill>
              </a:rPr>
            </a:br>
            <a:endParaRPr lang="en-US" sz="2900">
              <a:solidFill>
                <a:schemeClr val="bg1"/>
              </a:solidFill>
            </a:endParaRPr>
          </a:p>
        </p:txBody>
      </p:sp>
      <p:pic>
        <p:nvPicPr>
          <p:cNvPr id="31" name="Picture 30">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130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059" name="Picture 2058">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1" name="Straight Connector 2060">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3" name="Straight Connector 2062">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65" name="Rectangle 2064">
            <a:extLst>
              <a:ext uri="{FF2B5EF4-FFF2-40B4-BE49-F238E27FC236}">
                <a16:creationId xmlns:a16="http://schemas.microsoft.com/office/drawing/2014/main" id="{5916C8F8-7575-4E79-A405-1439EE16D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865B8119-8973-4505-9B5E-E9B7960CB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p:cNvSpPr>
            <a:spLocks noGrp="1"/>
          </p:cNvSpPr>
          <p:nvPr>
            <p:ph type="title"/>
          </p:nvPr>
        </p:nvSpPr>
        <p:spPr>
          <a:xfrm>
            <a:off x="1444467" y="802298"/>
            <a:ext cx="5541503" cy="2541431"/>
          </a:xfrm>
        </p:spPr>
        <p:txBody>
          <a:bodyPr vert="horz" lIns="91440" tIns="45720" rIns="91440" bIns="0" rtlCol="0" anchor="b">
            <a:normAutofit/>
          </a:bodyPr>
          <a:lstStyle/>
          <a:p>
            <a:r>
              <a:rPr lang="cy-GB" sz="4200"/>
              <a:t>Ymarfer Cyfeirnodi</a:t>
            </a:r>
            <a:br>
              <a:rPr lang="en-US" sz="4200"/>
            </a:br>
            <a:r>
              <a:rPr lang="en-US" sz="4200"/>
              <a:t>Referencing Practice</a:t>
            </a:r>
          </a:p>
        </p:txBody>
      </p:sp>
      <p:grpSp>
        <p:nvGrpSpPr>
          <p:cNvPr id="2069" name="Group 2068">
            <a:extLst>
              <a:ext uri="{FF2B5EF4-FFF2-40B4-BE49-F238E27FC236}">
                <a16:creationId xmlns:a16="http://schemas.microsoft.com/office/drawing/2014/main" id="{9F5038EC-244D-4840-910E-88BEF3C07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3897" y="482171"/>
            <a:ext cx="4074533" cy="5149101"/>
            <a:chOff x="7463259" y="583365"/>
            <a:chExt cx="4074533" cy="5181928"/>
          </a:xfrm>
        </p:grpSpPr>
        <p:sp>
          <p:nvSpPr>
            <p:cNvPr id="2070" name="Rectangle 2069">
              <a:extLst>
                <a:ext uri="{FF2B5EF4-FFF2-40B4-BE49-F238E27FC236}">
                  <a16:creationId xmlns:a16="http://schemas.microsoft.com/office/drawing/2014/main" id="{F75A5D7A-A5BB-4C86-A457-E6FE400D4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E0C181BF-5C7C-4934-BA87-51CC0BB4C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73" name="Rectangle 2072">
            <a:extLst>
              <a:ext uri="{FF2B5EF4-FFF2-40B4-BE49-F238E27FC236}">
                <a16:creationId xmlns:a16="http://schemas.microsoft.com/office/drawing/2014/main" id="{4F678727-014B-4DD9-B067-B7AFE653D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0030" y="1116346"/>
            <a:ext cx="1746896"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75" name="Straight Connector 2074">
            <a:extLst>
              <a:ext uri="{FF2B5EF4-FFF2-40B4-BE49-F238E27FC236}">
                <a16:creationId xmlns:a16="http://schemas.microsoft.com/office/drawing/2014/main" id="{4458BF51-C363-4307-A94C-ECA4C65125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2924"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Text Placeholder 12">
            <a:extLst>
              <a:ext uri="{FF2B5EF4-FFF2-40B4-BE49-F238E27FC236}">
                <a16:creationId xmlns:a16="http://schemas.microsoft.com/office/drawing/2014/main" id="{D0C0367D-4C45-CCC5-05B1-1B80F0F2B803}"/>
              </a:ext>
            </a:extLst>
          </p:cNvPr>
          <p:cNvSpPr>
            <a:spLocks noGrp="1"/>
          </p:cNvSpPr>
          <p:nvPr>
            <p:ph type="body" idx="1"/>
          </p:nvPr>
        </p:nvSpPr>
        <p:spPr>
          <a:xfrm>
            <a:off x="1444468" y="3531204"/>
            <a:ext cx="5541502" cy="977621"/>
          </a:xfrm>
        </p:spPr>
        <p:txBody>
          <a:bodyPr vert="horz" lIns="91440" tIns="91440" rIns="91440" bIns="91440" rtlCol="0">
            <a:normAutofit/>
          </a:bodyPr>
          <a:lstStyle/>
          <a:p>
            <a:endParaRPr lang="en-US" cap="all"/>
          </a:p>
        </p:txBody>
      </p:sp>
      <p:sp>
        <p:nvSpPr>
          <p:cNvPr id="2077" name="Rectangle 2076">
            <a:extLst>
              <a:ext uri="{FF2B5EF4-FFF2-40B4-BE49-F238E27FC236}">
                <a16:creationId xmlns:a16="http://schemas.microsoft.com/office/drawing/2014/main" id="{5E71037F-BEFE-4E1D-83FB-D2AE12F65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1116346"/>
            <a:ext cx="893992" cy="18507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C:\Users\TERRY\AppData\Local\Microsoft\Windows\INetCache\IE\C75X736V\4048627635_1ea64cf383_s[1].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242022" y="1249236"/>
            <a:ext cx="1582305" cy="1582305"/>
          </a:xfrm>
          <a:prstGeom prst="rect">
            <a:avLst/>
          </a:prstGeom>
          <a:noFill/>
          <a:extLst>
            <a:ext uri="{909E8E84-426E-40DD-AFC4-6F175D3DCCD1}">
              <a14:hiddenFill xmlns:a14="http://schemas.microsoft.com/office/drawing/2010/main">
                <a:solidFill>
                  <a:srgbClr val="FFFFFF"/>
                </a:solidFill>
              </a14:hiddenFill>
            </a:ext>
          </a:extLst>
        </p:spPr>
      </p:pic>
      <p:sp>
        <p:nvSpPr>
          <p:cNvPr id="2079" name="Rectangle 2078">
            <a:extLst>
              <a:ext uri="{FF2B5EF4-FFF2-40B4-BE49-F238E27FC236}">
                <a16:creationId xmlns:a16="http://schemas.microsoft.com/office/drawing/2014/main" id="{BC7C47C0-76C0-4CE9-AB20-529DC1CC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3130664"/>
            <a:ext cx="2794832"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C:\Users\TERRY\AppData\Local\Microsoft\Windows\INetCache\IE\RCMPPI9Y\14223-illustration-of-a-pencil-pv[1].pn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661308" y="3213101"/>
            <a:ext cx="1685621" cy="1685621"/>
          </a:xfrm>
          <a:prstGeom prst="rect">
            <a:avLst/>
          </a:prstGeom>
          <a:noFill/>
          <a:extLst>
            <a:ext uri="{909E8E84-426E-40DD-AFC4-6F175D3DCCD1}">
              <a14:hiddenFill xmlns:a14="http://schemas.microsoft.com/office/drawing/2010/main">
                <a:solidFill>
                  <a:srgbClr val="FFFFFF"/>
                </a:solidFill>
              </a14:hiddenFill>
            </a:ext>
          </a:extLst>
        </p:spPr>
      </p:pic>
      <p:pic>
        <p:nvPicPr>
          <p:cNvPr id="2081" name="Picture 2080">
            <a:extLst>
              <a:ext uri="{FF2B5EF4-FFF2-40B4-BE49-F238E27FC236}">
                <a16:creationId xmlns:a16="http://schemas.microsoft.com/office/drawing/2014/main" id="{C01472FD-3551-4137-BA24-9800A5B8C0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83" name="Straight Connector 2082">
            <a:extLst>
              <a:ext uri="{FF2B5EF4-FFF2-40B4-BE49-F238E27FC236}">
                <a16:creationId xmlns:a16="http://schemas.microsoft.com/office/drawing/2014/main" id="{572A2603-1F20-4F11-96D4-28C998DA0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84127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cy-GB"/>
              <a:t>Un awdur </a:t>
            </a:r>
            <a:br>
              <a:rPr lang="en-GB"/>
            </a:br>
            <a:r>
              <a:rPr lang="en-GB"/>
              <a:t>One author</a:t>
            </a:r>
          </a:p>
        </p:txBody>
      </p:sp>
      <p:sp>
        <p:nvSpPr>
          <p:cNvPr id="10243" name="Rectangle 3"/>
          <p:cNvSpPr>
            <a:spLocks noGrp="1" noChangeArrowheads="1"/>
          </p:cNvSpPr>
          <p:nvPr>
            <p:ph sz="half" idx="1"/>
          </p:nvPr>
        </p:nvSpPr>
        <p:spPr/>
        <p:txBody>
          <a:bodyPr/>
          <a:lstStyle/>
          <a:p>
            <a:r>
              <a:rPr lang="cy-GB" altLang="en-US"/>
              <a:t>Yn y testun</a:t>
            </a:r>
          </a:p>
          <a:p>
            <a:r>
              <a:rPr lang="cy-GB" altLang="en-US"/>
              <a:t>Disgrifia Mali ( 2010) fywyd cynnar Jac…</a:t>
            </a:r>
          </a:p>
          <a:p>
            <a:endParaRPr lang="cy-GB" altLang="en-US"/>
          </a:p>
          <a:p>
            <a:r>
              <a:rPr lang="cy-GB" altLang="en-US"/>
              <a:t>Yn y rhestr gyfeiriadau</a:t>
            </a:r>
          </a:p>
          <a:p>
            <a:r>
              <a:rPr lang="cy-GB" altLang="en-US"/>
              <a:t>Mali, S. (2010) </a:t>
            </a:r>
            <a:r>
              <a:rPr lang="cy-GB" altLang="en-US" i="1"/>
              <a:t>Cofiant Jac y </a:t>
            </a:r>
            <a:r>
              <a:rPr lang="cy-GB" altLang="en-US" i="1" noProof="1"/>
              <a:t>Jwc, Pentrebach</a:t>
            </a:r>
            <a:r>
              <a:rPr lang="cy-GB" altLang="en-US" i="1"/>
              <a:t>:</a:t>
            </a:r>
            <a:r>
              <a:rPr lang="cy-GB" altLang="en-US"/>
              <a:t> Gwasg y Pry Bach Tew.</a:t>
            </a:r>
          </a:p>
        </p:txBody>
      </p:sp>
      <p:sp>
        <p:nvSpPr>
          <p:cNvPr id="2" name="Content Placeholder 1"/>
          <p:cNvSpPr>
            <a:spLocks noGrp="1"/>
          </p:cNvSpPr>
          <p:nvPr>
            <p:ph sz="half" idx="2"/>
          </p:nvPr>
        </p:nvSpPr>
        <p:spPr/>
        <p:txBody>
          <a:bodyPr/>
          <a:lstStyle/>
          <a:p>
            <a:r>
              <a:rPr lang="en-GB"/>
              <a:t>In text</a:t>
            </a:r>
          </a:p>
          <a:p>
            <a:pPr lvl="1"/>
            <a:r>
              <a:rPr lang="en-GB" noProof="1"/>
              <a:t>Bloggs</a:t>
            </a:r>
            <a:r>
              <a:rPr lang="en-GB"/>
              <a:t> ( 2011) indicates the importance of …..</a:t>
            </a:r>
          </a:p>
          <a:p>
            <a:endParaRPr lang="en-GB"/>
          </a:p>
          <a:p>
            <a:r>
              <a:rPr lang="en-GB"/>
              <a:t>In the reference list</a:t>
            </a:r>
          </a:p>
          <a:p>
            <a:pPr lvl="1"/>
            <a:r>
              <a:rPr lang="en-GB" noProof="1"/>
              <a:t>Bloggs</a:t>
            </a:r>
            <a:r>
              <a:rPr lang="en-GB"/>
              <a:t>, J. ( 2011) </a:t>
            </a:r>
            <a:r>
              <a:rPr lang="en-GB" i="1"/>
              <a:t>The Life and Times of a Town in France</a:t>
            </a:r>
            <a:r>
              <a:rPr lang="en-GB"/>
              <a:t>, Paris: Eiffel Tower Press.</a:t>
            </a:r>
          </a:p>
        </p:txBody>
      </p:sp>
    </p:spTree>
    <p:extLst>
      <p:ext uri="{BB962C8B-B14F-4D97-AF65-F5344CB8AC3E}">
        <p14:creationId xmlns:p14="http://schemas.microsoft.com/office/powerpoint/2010/main" val="16604806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2+ </a:t>
            </a:r>
            <a:r>
              <a:rPr lang="cy-GB"/>
              <a:t>Awdur</a:t>
            </a:r>
            <a:r>
              <a:rPr lang="en-GB"/>
              <a:t> </a:t>
            </a:r>
            <a:br>
              <a:rPr lang="en-GB"/>
            </a:br>
            <a:r>
              <a:rPr lang="en-GB"/>
              <a:t>2+ Authors</a:t>
            </a:r>
          </a:p>
        </p:txBody>
      </p:sp>
      <p:sp>
        <p:nvSpPr>
          <p:cNvPr id="3" name="Content Placeholder 2"/>
          <p:cNvSpPr>
            <a:spLocks noGrp="1"/>
          </p:cNvSpPr>
          <p:nvPr>
            <p:ph sz="half" idx="1"/>
          </p:nvPr>
        </p:nvSpPr>
        <p:spPr/>
        <p:txBody>
          <a:bodyPr>
            <a:normAutofit lnSpcReduction="10000"/>
          </a:bodyPr>
          <a:lstStyle/>
          <a:p>
            <a:r>
              <a:rPr lang="cy-GB"/>
              <a:t>Yn y testun:</a:t>
            </a:r>
          </a:p>
          <a:p>
            <a:r>
              <a:rPr lang="cy-GB"/>
              <a:t>Eglura </a:t>
            </a:r>
            <a:r>
              <a:rPr lang="en-GB"/>
              <a:t>Bartlett, Burton a </a:t>
            </a:r>
            <a:r>
              <a:rPr lang="en-GB" err="1"/>
              <a:t>Peim</a:t>
            </a:r>
            <a:r>
              <a:rPr lang="en-GB"/>
              <a:t> </a:t>
            </a:r>
            <a:r>
              <a:rPr lang="cy-GB"/>
              <a:t>(2003) rôl astudiaethau addysg.... </a:t>
            </a:r>
          </a:p>
          <a:p>
            <a:endParaRPr lang="cy-GB"/>
          </a:p>
          <a:p>
            <a:r>
              <a:rPr lang="cy-GB"/>
              <a:t>Yn y rhestr gyfeiriadau:</a:t>
            </a:r>
          </a:p>
          <a:p>
            <a:r>
              <a:rPr lang="en-GB"/>
              <a:t>Bartlett, S., Burton, D.M. and </a:t>
            </a:r>
            <a:r>
              <a:rPr lang="en-GB" err="1"/>
              <a:t>Peim</a:t>
            </a:r>
            <a:r>
              <a:rPr lang="en-GB"/>
              <a:t>, N. (2003) Introduction to Education Studies,</a:t>
            </a:r>
            <a:r>
              <a:rPr lang="cy-GB"/>
              <a:t> London: Paul Chapman.</a:t>
            </a:r>
            <a:endParaRPr lang="en-GB"/>
          </a:p>
          <a:p>
            <a:endParaRPr lang="en-GB"/>
          </a:p>
        </p:txBody>
      </p:sp>
      <p:sp>
        <p:nvSpPr>
          <p:cNvPr id="4" name="Content Placeholder 3"/>
          <p:cNvSpPr>
            <a:spLocks noGrp="1"/>
          </p:cNvSpPr>
          <p:nvPr>
            <p:ph sz="half" idx="2"/>
          </p:nvPr>
        </p:nvSpPr>
        <p:spPr/>
        <p:txBody>
          <a:bodyPr>
            <a:normAutofit lnSpcReduction="10000"/>
          </a:bodyPr>
          <a:lstStyle/>
          <a:p>
            <a:r>
              <a:rPr lang="en-GB"/>
              <a:t>In text: </a:t>
            </a:r>
          </a:p>
          <a:p>
            <a:pPr lvl="1"/>
            <a:r>
              <a:rPr lang="en-GB"/>
              <a:t>Bartlett, Burton and </a:t>
            </a:r>
            <a:r>
              <a:rPr lang="en-GB" err="1"/>
              <a:t>Peim</a:t>
            </a:r>
            <a:r>
              <a:rPr lang="en-GB"/>
              <a:t> (2003) illustrate the role of education studies </a:t>
            </a:r>
          </a:p>
          <a:p>
            <a:endParaRPr lang="en-GB"/>
          </a:p>
          <a:p>
            <a:r>
              <a:rPr lang="en-GB"/>
              <a:t>In the reference list:</a:t>
            </a:r>
          </a:p>
          <a:p>
            <a:pPr lvl="1"/>
            <a:r>
              <a:rPr lang="en-GB"/>
              <a:t>Bartlett, S., Burton, D.M. and </a:t>
            </a:r>
            <a:r>
              <a:rPr lang="en-GB" err="1"/>
              <a:t>Peim</a:t>
            </a:r>
            <a:r>
              <a:rPr lang="en-GB"/>
              <a:t>, N. (2003) Introduction to Education Studies, London: Paul Chapman.</a:t>
            </a:r>
          </a:p>
          <a:p>
            <a:endParaRPr lang="en-GB"/>
          </a:p>
          <a:p>
            <a:endParaRPr lang="en-GB"/>
          </a:p>
          <a:p>
            <a:endParaRPr lang="en-GB"/>
          </a:p>
        </p:txBody>
      </p:sp>
    </p:spTree>
    <p:extLst>
      <p:ext uri="{BB962C8B-B14F-4D97-AF65-F5344CB8AC3E}">
        <p14:creationId xmlns:p14="http://schemas.microsoft.com/office/powerpoint/2010/main" val="31420434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Llyfrau â Golygyddion </a:t>
            </a:r>
            <a:br>
              <a:rPr lang="en-GB"/>
            </a:br>
            <a:r>
              <a:rPr lang="en-GB"/>
              <a:t>Books with Editors</a:t>
            </a:r>
          </a:p>
        </p:txBody>
      </p:sp>
      <p:sp>
        <p:nvSpPr>
          <p:cNvPr id="3" name="Content Placeholder 2"/>
          <p:cNvSpPr>
            <a:spLocks noGrp="1"/>
          </p:cNvSpPr>
          <p:nvPr>
            <p:ph sz="half" idx="1"/>
          </p:nvPr>
        </p:nvSpPr>
        <p:spPr/>
        <p:txBody>
          <a:bodyPr>
            <a:normAutofit lnSpcReduction="10000"/>
          </a:bodyPr>
          <a:lstStyle/>
          <a:p>
            <a:r>
              <a:rPr lang="cy-GB"/>
              <a:t>Yn y testun</a:t>
            </a:r>
          </a:p>
          <a:p>
            <a:r>
              <a:rPr lang="cy-GB"/>
              <a:t>Harrison a </a:t>
            </a:r>
            <a:r>
              <a:rPr lang="en-GB"/>
              <a:t>Wise </a:t>
            </a:r>
            <a:r>
              <a:rPr lang="cy-GB"/>
              <a:t>(2007) am bwysigrwydd gwaith aml-asiantaethol</a:t>
            </a:r>
          </a:p>
          <a:p>
            <a:endParaRPr lang="cy-GB"/>
          </a:p>
          <a:p>
            <a:r>
              <a:rPr lang="cy-GB"/>
              <a:t>Yn y rhestr gyfeiriadau</a:t>
            </a:r>
          </a:p>
          <a:p>
            <a:r>
              <a:rPr lang="en-GB"/>
              <a:t>Harrison, R. and Wise, C. (</a:t>
            </a:r>
            <a:r>
              <a:rPr lang="en-GB" err="1"/>
              <a:t>goln</a:t>
            </a:r>
            <a:r>
              <a:rPr lang="en-GB"/>
              <a:t>.) (2007) Working with Young People, London: Sage</a:t>
            </a:r>
            <a:r>
              <a:rPr lang="cy-GB"/>
              <a:t>.</a:t>
            </a:r>
            <a:endParaRPr lang="en-GB"/>
          </a:p>
          <a:p>
            <a:endParaRPr lang="en-GB"/>
          </a:p>
          <a:p>
            <a:endParaRPr lang="en-GB"/>
          </a:p>
          <a:p>
            <a:endParaRPr lang="en-GB"/>
          </a:p>
        </p:txBody>
      </p:sp>
      <p:sp>
        <p:nvSpPr>
          <p:cNvPr id="4" name="Content Placeholder 3"/>
          <p:cNvSpPr>
            <a:spLocks noGrp="1"/>
          </p:cNvSpPr>
          <p:nvPr>
            <p:ph sz="half" idx="2"/>
          </p:nvPr>
        </p:nvSpPr>
        <p:spPr/>
        <p:txBody>
          <a:bodyPr>
            <a:normAutofit lnSpcReduction="10000"/>
          </a:bodyPr>
          <a:lstStyle/>
          <a:p>
            <a:r>
              <a:rPr lang="en-GB"/>
              <a:t>In text</a:t>
            </a:r>
          </a:p>
          <a:p>
            <a:pPr lvl="1"/>
            <a:r>
              <a:rPr lang="en-GB"/>
              <a:t>Harrison and Wise ( 2007) discuss the importance of multi – agency working</a:t>
            </a:r>
          </a:p>
          <a:p>
            <a:endParaRPr lang="en-GB"/>
          </a:p>
          <a:p>
            <a:r>
              <a:rPr lang="en-GB"/>
              <a:t>In the reference list</a:t>
            </a:r>
          </a:p>
          <a:p>
            <a:pPr lvl="1"/>
            <a:r>
              <a:rPr lang="en-GB"/>
              <a:t>Harrison, R. and Wise, C. (eds.) (2007) Working with Young People, London: Sage</a:t>
            </a:r>
          </a:p>
          <a:p>
            <a:endParaRPr lang="en-GB"/>
          </a:p>
        </p:txBody>
      </p:sp>
    </p:spTree>
    <p:extLst>
      <p:ext uri="{BB962C8B-B14F-4D97-AF65-F5344CB8AC3E}">
        <p14:creationId xmlns:p14="http://schemas.microsoft.com/office/powerpoint/2010/main" val="4522816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Defnyddio 1 bennod </a:t>
            </a:r>
            <a:br>
              <a:rPr lang="en-GB"/>
            </a:br>
            <a:r>
              <a:rPr lang="en-GB"/>
              <a:t>Using 1 chapter</a:t>
            </a:r>
          </a:p>
        </p:txBody>
      </p:sp>
      <p:sp>
        <p:nvSpPr>
          <p:cNvPr id="5" name="Content Placeholder 4"/>
          <p:cNvSpPr>
            <a:spLocks noGrp="1"/>
          </p:cNvSpPr>
          <p:nvPr>
            <p:ph sz="half" idx="1"/>
          </p:nvPr>
        </p:nvSpPr>
        <p:spPr/>
        <p:txBody>
          <a:bodyPr>
            <a:normAutofit fontScale="92500"/>
          </a:bodyPr>
          <a:lstStyle/>
          <a:p>
            <a:r>
              <a:rPr lang="cy-GB"/>
              <a:t>Yn y testun:</a:t>
            </a:r>
          </a:p>
          <a:p>
            <a:pPr marL="630238" indent="-177800"/>
            <a:r>
              <a:rPr lang="cy-GB"/>
              <a:t>Cyfeiria </a:t>
            </a:r>
            <a:r>
              <a:rPr lang="en-GB"/>
              <a:t>Ingram</a:t>
            </a:r>
            <a:r>
              <a:rPr lang="cy-GB"/>
              <a:t> a Harris ( 2007) at enghreifftiau perthnasol...</a:t>
            </a:r>
          </a:p>
          <a:p>
            <a:r>
              <a:rPr lang="cy-GB"/>
              <a:t>Yn y rhestr gyfeiriadau:</a:t>
            </a:r>
          </a:p>
          <a:p>
            <a:pPr marL="536575" indent="-84138"/>
            <a:r>
              <a:rPr lang="en-GB"/>
              <a:t>  Ingram, G. a Harris, J. (2007) ‘Defining Good Youth Work’, </a:t>
            </a:r>
            <a:r>
              <a:rPr lang="cy-GB"/>
              <a:t>yn</a:t>
            </a:r>
            <a:r>
              <a:rPr lang="en-GB"/>
              <a:t> R. Harrison., and C. Wise (eds.) (2007) Working with Young People, London: Sage</a:t>
            </a:r>
            <a:r>
              <a:rPr lang="cy-GB"/>
              <a:t>, tt.</a:t>
            </a:r>
            <a:r>
              <a:rPr lang="en-GB"/>
              <a:t> 11–15.</a:t>
            </a:r>
          </a:p>
          <a:p>
            <a:endParaRPr lang="en-GB"/>
          </a:p>
        </p:txBody>
      </p:sp>
      <p:sp>
        <p:nvSpPr>
          <p:cNvPr id="6" name="Content Placeholder 5"/>
          <p:cNvSpPr>
            <a:spLocks noGrp="1"/>
          </p:cNvSpPr>
          <p:nvPr>
            <p:ph sz="half" idx="2"/>
          </p:nvPr>
        </p:nvSpPr>
        <p:spPr/>
        <p:txBody>
          <a:bodyPr>
            <a:normAutofit fontScale="92500"/>
          </a:bodyPr>
          <a:lstStyle/>
          <a:p>
            <a:r>
              <a:rPr lang="en-GB"/>
              <a:t>In text:</a:t>
            </a:r>
          </a:p>
          <a:p>
            <a:pPr lvl="1"/>
            <a:r>
              <a:rPr lang="en-GB"/>
              <a:t>Ingram and Harris ( 2007) refer to relevant examples….</a:t>
            </a:r>
          </a:p>
          <a:p>
            <a:r>
              <a:rPr lang="en-GB"/>
              <a:t>In the reference list:</a:t>
            </a:r>
          </a:p>
          <a:p>
            <a:pPr lvl="1"/>
            <a:r>
              <a:rPr lang="en-GB"/>
              <a:t>Ingram, G. and Harris, J. (2007) ‘Defining Good Youth Work’, in R. Harrison., and C. Wise (eds.) Working with Young People, London: Sage, pp. 11–15.</a:t>
            </a:r>
          </a:p>
          <a:p>
            <a:endParaRPr lang="en-GB"/>
          </a:p>
        </p:txBody>
      </p:sp>
    </p:spTree>
    <p:extLst>
      <p:ext uri="{BB962C8B-B14F-4D97-AF65-F5344CB8AC3E}">
        <p14:creationId xmlns:p14="http://schemas.microsoft.com/office/powerpoint/2010/main" val="6959399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Dyfynnu eilaidd </a:t>
            </a:r>
            <a:br>
              <a:rPr lang="en-GB"/>
            </a:br>
            <a:r>
              <a:rPr lang="en-GB"/>
              <a:t>Secondary citation</a:t>
            </a:r>
          </a:p>
        </p:txBody>
      </p:sp>
      <p:sp>
        <p:nvSpPr>
          <p:cNvPr id="5" name="Content Placeholder 4"/>
          <p:cNvSpPr>
            <a:spLocks noGrp="1"/>
          </p:cNvSpPr>
          <p:nvPr>
            <p:ph sz="half" idx="1"/>
          </p:nvPr>
        </p:nvSpPr>
        <p:spPr/>
        <p:txBody>
          <a:bodyPr/>
          <a:lstStyle/>
          <a:p>
            <a:r>
              <a:rPr lang="cy-GB"/>
              <a:t>Yn y testun</a:t>
            </a:r>
          </a:p>
          <a:p>
            <a:r>
              <a:rPr lang="cy-GB"/>
              <a:t>Cafwyd trafodaeth gan </a:t>
            </a:r>
            <a:r>
              <a:rPr lang="en-GB"/>
              <a:t>Vygotsky</a:t>
            </a:r>
            <a:r>
              <a:rPr lang="cy-GB"/>
              <a:t> (1978 dyfynnwyd yn Daniels, 2005, t.56) am y Parth Datblygiad Procsimol.</a:t>
            </a:r>
          </a:p>
          <a:p>
            <a:r>
              <a:rPr lang="cy-GB"/>
              <a:t>Yn y rhestr gyfeiriadau</a:t>
            </a:r>
          </a:p>
          <a:p>
            <a:r>
              <a:rPr lang="cy-GB"/>
              <a:t>Daniels, H. (gol.) (2005) </a:t>
            </a:r>
            <a:r>
              <a:rPr lang="en-GB"/>
              <a:t>An Introduction to Vygotsky, </a:t>
            </a:r>
            <a:r>
              <a:rPr lang="cy-GB"/>
              <a:t>London: Routledge.</a:t>
            </a:r>
            <a:endParaRPr lang="en-GB"/>
          </a:p>
          <a:p>
            <a:endParaRPr lang="en-GB"/>
          </a:p>
          <a:p>
            <a:endParaRPr lang="en-GB"/>
          </a:p>
        </p:txBody>
      </p:sp>
      <p:sp>
        <p:nvSpPr>
          <p:cNvPr id="6" name="Content Placeholder 5"/>
          <p:cNvSpPr>
            <a:spLocks noGrp="1"/>
          </p:cNvSpPr>
          <p:nvPr>
            <p:ph sz="half" idx="2"/>
          </p:nvPr>
        </p:nvSpPr>
        <p:spPr/>
        <p:txBody>
          <a:bodyPr/>
          <a:lstStyle/>
          <a:p>
            <a:r>
              <a:rPr lang="en-GB"/>
              <a:t>In text: </a:t>
            </a:r>
          </a:p>
          <a:p>
            <a:r>
              <a:rPr lang="en-GB"/>
              <a:t>Vygotsky (1978 cited in Daniels, 2005, p.56) discussed the Zone of Proximal Development.</a:t>
            </a:r>
          </a:p>
          <a:p>
            <a:r>
              <a:rPr lang="en-GB"/>
              <a:t>In the reference list</a:t>
            </a:r>
          </a:p>
          <a:p>
            <a:r>
              <a:rPr lang="en-GB"/>
              <a:t>Daniels, H. (ed.) (2005) An Introduction to Vygotsky, London: Routledge.</a:t>
            </a:r>
          </a:p>
          <a:p>
            <a:endParaRPr lang="en-GB"/>
          </a:p>
        </p:txBody>
      </p:sp>
    </p:spTree>
    <p:extLst>
      <p:ext uri="{BB962C8B-B14F-4D97-AF65-F5344CB8AC3E}">
        <p14:creationId xmlns:p14="http://schemas.microsoft.com/office/powerpoint/2010/main" val="6285172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E-lyfrau </a:t>
            </a:r>
            <a:br>
              <a:rPr lang="cy-GB"/>
            </a:br>
            <a:r>
              <a:rPr lang="en-GB"/>
              <a:t>E-books</a:t>
            </a:r>
          </a:p>
        </p:txBody>
      </p:sp>
      <p:sp>
        <p:nvSpPr>
          <p:cNvPr id="5" name="Content Placeholder 4"/>
          <p:cNvSpPr>
            <a:spLocks noGrp="1"/>
          </p:cNvSpPr>
          <p:nvPr>
            <p:ph sz="half" idx="1"/>
          </p:nvPr>
        </p:nvSpPr>
        <p:spPr/>
        <p:txBody>
          <a:bodyPr/>
          <a:lstStyle/>
          <a:p>
            <a:r>
              <a:rPr lang="cy-GB"/>
              <a:t>Yn y testun:</a:t>
            </a:r>
          </a:p>
          <a:p>
            <a:pPr indent="128588"/>
            <a:r>
              <a:rPr lang="cy-GB"/>
              <a:t>Dywed Dean (2002, t.7)….</a:t>
            </a:r>
          </a:p>
          <a:p>
            <a:r>
              <a:rPr lang="cy-GB"/>
              <a:t>Yn y rhestr gyfeiriadau:</a:t>
            </a:r>
          </a:p>
          <a:p>
            <a:pPr marL="452438" indent="-179388"/>
            <a:r>
              <a:rPr lang="cy-GB"/>
              <a:t>Dean, J. (2002) </a:t>
            </a:r>
            <a:r>
              <a:rPr lang="en-GB"/>
              <a:t>Managing the Primary School: Educational Management Series. </a:t>
            </a:r>
            <a:r>
              <a:rPr lang="en-GB" err="1"/>
              <a:t>NetLibrary</a:t>
            </a:r>
            <a:r>
              <a:rPr lang="en-GB"/>
              <a:t> </a:t>
            </a:r>
            <a:r>
              <a:rPr lang="cy-GB"/>
              <a:t>[Ar-lein]. Ar gael yn http://www.netLibrary.com/Reader (Darllenwyd: 7 Ebrill 2004).</a:t>
            </a:r>
            <a:endParaRPr lang="en-GB"/>
          </a:p>
          <a:p>
            <a:endParaRPr lang="en-GB"/>
          </a:p>
          <a:p>
            <a:endParaRPr lang="en-GB"/>
          </a:p>
        </p:txBody>
      </p:sp>
      <p:sp>
        <p:nvSpPr>
          <p:cNvPr id="6" name="Content Placeholder 5"/>
          <p:cNvSpPr>
            <a:spLocks noGrp="1"/>
          </p:cNvSpPr>
          <p:nvPr>
            <p:ph sz="half" idx="2"/>
          </p:nvPr>
        </p:nvSpPr>
        <p:spPr/>
        <p:txBody>
          <a:bodyPr/>
          <a:lstStyle/>
          <a:p>
            <a:r>
              <a:rPr lang="en-GB"/>
              <a:t>In text:</a:t>
            </a:r>
          </a:p>
          <a:p>
            <a:pPr lvl="1"/>
            <a:r>
              <a:rPr lang="en-GB"/>
              <a:t>Dean ( 2002, p.7) indicates</a:t>
            </a:r>
          </a:p>
          <a:p>
            <a:r>
              <a:rPr lang="en-GB"/>
              <a:t>In the reference list</a:t>
            </a:r>
          </a:p>
          <a:p>
            <a:pPr lvl="1"/>
            <a:r>
              <a:rPr lang="en-GB"/>
              <a:t>Dean, J. (2002) Managing the Primary School: Educational Management Series. </a:t>
            </a:r>
            <a:r>
              <a:rPr lang="en-GB" err="1"/>
              <a:t>NetLibrary</a:t>
            </a:r>
            <a:r>
              <a:rPr lang="en-GB"/>
              <a:t> [Online]. Available at http://www.netLibrary.com/Reader (Accessed: 7 April 2004).</a:t>
            </a:r>
          </a:p>
          <a:p>
            <a:endParaRPr lang="en-GB"/>
          </a:p>
        </p:txBody>
      </p:sp>
    </p:spTree>
    <p:extLst>
      <p:ext uri="{BB962C8B-B14F-4D97-AF65-F5344CB8AC3E}">
        <p14:creationId xmlns:p14="http://schemas.microsoft.com/office/powerpoint/2010/main" val="33545239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Defnyddiwch Gatalog y Llyfrgell i chwilio a dod o hyd i e-lyfr.</a:t>
            </a:r>
          </a:p>
          <a:p>
            <a:r>
              <a:rPr lang="cy-GB"/>
              <a:t>Ysgrifennwch gofnod i’r rhestr gyfeiriadau ar gyfer y llyfr.</a:t>
            </a:r>
          </a:p>
          <a:p>
            <a:r>
              <a:rPr lang="cy-GB"/>
              <a:t>Canolbwyntiwch ar ddefnyddio cyfeirnodi </a:t>
            </a:r>
            <a:r>
              <a:rPr lang="en-GB"/>
              <a:t>Harvard</a:t>
            </a:r>
            <a:r>
              <a:rPr lang="cy-GB"/>
              <a:t> yn gywir!</a:t>
            </a:r>
          </a:p>
          <a:p>
            <a:endParaRPr lang="en-GB"/>
          </a:p>
        </p:txBody>
      </p:sp>
      <p:sp>
        <p:nvSpPr>
          <p:cNvPr id="6" name="Content Placeholder 5"/>
          <p:cNvSpPr>
            <a:spLocks noGrp="1"/>
          </p:cNvSpPr>
          <p:nvPr>
            <p:ph sz="quarter" idx="2"/>
          </p:nvPr>
        </p:nvSpPr>
        <p:spPr/>
        <p:txBody>
          <a:bodyPr/>
          <a:lstStyle/>
          <a:p>
            <a:r>
              <a:rPr lang="en-GB"/>
              <a:t>Use the LRC catalogue to search and identify an e-book. </a:t>
            </a:r>
          </a:p>
          <a:p>
            <a:r>
              <a:rPr lang="en-GB"/>
              <a:t>Write a reference list entry for the book.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04220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Cyfnodolion</a:t>
            </a:r>
            <a:r>
              <a:rPr lang="en-GB"/>
              <a:t> </a:t>
            </a:r>
            <a:br>
              <a:rPr lang="en-GB"/>
            </a:br>
            <a:r>
              <a:rPr lang="en-GB"/>
              <a:t> Journals</a:t>
            </a:r>
          </a:p>
        </p:txBody>
      </p:sp>
      <p:sp>
        <p:nvSpPr>
          <p:cNvPr id="5" name="Content Placeholder 4"/>
          <p:cNvSpPr>
            <a:spLocks noGrp="1"/>
          </p:cNvSpPr>
          <p:nvPr>
            <p:ph sz="half" idx="1"/>
          </p:nvPr>
        </p:nvSpPr>
        <p:spPr/>
        <p:txBody>
          <a:bodyPr>
            <a:normAutofit fontScale="85000" lnSpcReduction="20000"/>
          </a:bodyPr>
          <a:lstStyle/>
          <a:p>
            <a:r>
              <a:rPr lang="cy-GB"/>
              <a:t>Yn y testun</a:t>
            </a:r>
          </a:p>
          <a:p>
            <a:r>
              <a:rPr lang="cy-GB"/>
              <a:t>Cyfeiria </a:t>
            </a:r>
            <a:r>
              <a:rPr lang="en-GB"/>
              <a:t>Fuller, Bradley a Healey </a:t>
            </a:r>
            <a:r>
              <a:rPr lang="cy-GB"/>
              <a:t>(2004, t. 456) at...</a:t>
            </a:r>
          </a:p>
          <a:p>
            <a:endParaRPr lang="cy-GB"/>
          </a:p>
          <a:p>
            <a:r>
              <a:rPr lang="cy-GB"/>
              <a:t>Yn y rhestr gyfeiriadau</a:t>
            </a:r>
          </a:p>
          <a:p>
            <a:r>
              <a:rPr lang="en-GB"/>
              <a:t>Fuller, M., Bradley, A. a Healey, M. (2004) ‘Incorporating disabled students within an inclusive higher education environment’, Disability and Society: The Leading Journal in Disability Studies, </a:t>
            </a:r>
            <a:r>
              <a:rPr lang="cy-GB"/>
              <a:t>19 (5, Awst), tt. 455-468.</a:t>
            </a:r>
            <a:endParaRPr lang="en-GB"/>
          </a:p>
          <a:p>
            <a:endParaRPr lang="en-GB"/>
          </a:p>
        </p:txBody>
      </p:sp>
      <p:sp>
        <p:nvSpPr>
          <p:cNvPr id="6" name="Content Placeholder 5"/>
          <p:cNvSpPr>
            <a:spLocks noGrp="1"/>
          </p:cNvSpPr>
          <p:nvPr>
            <p:ph sz="half" idx="2"/>
          </p:nvPr>
        </p:nvSpPr>
        <p:spPr/>
        <p:txBody>
          <a:bodyPr>
            <a:normAutofit fontScale="85000" lnSpcReduction="20000"/>
          </a:bodyPr>
          <a:lstStyle/>
          <a:p>
            <a:r>
              <a:rPr lang="en-GB"/>
              <a:t>In text</a:t>
            </a:r>
          </a:p>
          <a:p>
            <a:pPr lvl="1"/>
            <a:r>
              <a:rPr lang="en-GB"/>
              <a:t>Fuller, Bradley and Healey ( 2004, p.456) refer to…</a:t>
            </a:r>
          </a:p>
          <a:p>
            <a:endParaRPr lang="en-GB"/>
          </a:p>
          <a:p>
            <a:r>
              <a:rPr lang="en-GB"/>
              <a:t>In the reference list</a:t>
            </a:r>
          </a:p>
          <a:p>
            <a:pPr lvl="1"/>
            <a:r>
              <a:rPr lang="en-GB"/>
              <a:t>Fuller, M., Bradley, A. and Healey, M. (2004) ‘Incorporating disabled students within an inclusive higher education environment’, Disability and Society: The Leading Journal in Disability Studies, 19 (5, August), pp.455-468.</a:t>
            </a:r>
          </a:p>
          <a:p>
            <a:endParaRPr lang="en-GB"/>
          </a:p>
          <a:p>
            <a:endParaRPr lang="en-GB"/>
          </a:p>
        </p:txBody>
      </p:sp>
    </p:spTree>
    <p:extLst>
      <p:ext uri="{BB962C8B-B14F-4D97-AF65-F5344CB8AC3E}">
        <p14:creationId xmlns:p14="http://schemas.microsoft.com/office/powerpoint/2010/main" val="3653801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D56236C-E986-D766-DD55-2ED374E724A8}"/>
              </a:ext>
            </a:extLst>
          </p:cNvPr>
          <p:cNvSpPr>
            <a:spLocks noGrp="1"/>
          </p:cNvSpPr>
          <p:nvPr>
            <p:ph type="title"/>
          </p:nvPr>
        </p:nvSpPr>
        <p:spPr/>
        <p:txBody>
          <a:bodyPr>
            <a:normAutofit/>
          </a:bodyPr>
          <a:lstStyle/>
          <a:p>
            <a:r>
              <a:rPr lang="en-GB"/>
              <a:t>RHOWCH GYNNIG…</a:t>
            </a:r>
            <a:br>
              <a:rPr lang="en-GB"/>
            </a:br>
            <a:r>
              <a:rPr lang="en-GB"/>
              <a:t>Let’s try…</a:t>
            </a:r>
          </a:p>
        </p:txBody>
      </p:sp>
      <p:sp>
        <p:nvSpPr>
          <p:cNvPr id="3" name="Content Placeholder 2"/>
          <p:cNvSpPr>
            <a:spLocks noGrp="1"/>
          </p:cNvSpPr>
          <p:nvPr>
            <p:ph sz="quarter" idx="1"/>
          </p:nvPr>
        </p:nvSpPr>
        <p:spPr/>
        <p:txBody>
          <a:bodyPr/>
          <a:lstStyle/>
          <a:p>
            <a:r>
              <a:rPr lang="cy-GB"/>
              <a:t>Teitl y cyfnodolyn: </a:t>
            </a:r>
            <a:r>
              <a:rPr lang="en-GB"/>
              <a:t>Professional Development in Education </a:t>
            </a:r>
          </a:p>
          <a:p>
            <a:r>
              <a:rPr lang="cy-GB"/>
              <a:t>Amser</a:t>
            </a:r>
            <a:r>
              <a:rPr lang="en-GB"/>
              <a:t>: Volume 42, Number 3, July 2016</a:t>
            </a:r>
          </a:p>
          <a:p>
            <a:r>
              <a:rPr lang="cy-GB"/>
              <a:t>Papur</a:t>
            </a:r>
            <a:r>
              <a:rPr lang="en-GB"/>
              <a:t>: Quantifying professional learning</a:t>
            </a:r>
          </a:p>
          <a:p>
            <a:r>
              <a:rPr lang="cy-GB"/>
              <a:t>Enw’r awdur: </a:t>
            </a:r>
            <a:r>
              <a:rPr lang="en-GB"/>
              <a:t>Ken Jones</a:t>
            </a:r>
          </a:p>
          <a:p>
            <a:r>
              <a:rPr lang="cy-GB"/>
              <a:t>Tudalennau:</a:t>
            </a:r>
            <a:r>
              <a:rPr lang="en-GB"/>
              <a:t> 353 – 358</a:t>
            </a:r>
          </a:p>
          <a:p>
            <a:endParaRPr lang="en-GB"/>
          </a:p>
        </p:txBody>
      </p:sp>
      <p:sp>
        <p:nvSpPr>
          <p:cNvPr id="5" name="Content Placeholder 4"/>
          <p:cNvSpPr>
            <a:spLocks noGrp="1"/>
          </p:cNvSpPr>
          <p:nvPr>
            <p:ph sz="quarter" idx="2"/>
          </p:nvPr>
        </p:nvSpPr>
        <p:spPr/>
        <p:txBody>
          <a:bodyPr/>
          <a:lstStyle/>
          <a:p>
            <a:r>
              <a:rPr lang="en-GB"/>
              <a:t>Title of Journal: Professional Development in Education </a:t>
            </a:r>
          </a:p>
          <a:p>
            <a:r>
              <a:rPr lang="en-GB"/>
              <a:t>Time: Volume 42, Number 3, July 2016</a:t>
            </a:r>
          </a:p>
          <a:p>
            <a:r>
              <a:rPr lang="en-GB"/>
              <a:t>Paper: Quantifying professional learning</a:t>
            </a:r>
          </a:p>
          <a:p>
            <a:r>
              <a:rPr lang="en-GB"/>
              <a:t>Paper Author: Ken Jones</a:t>
            </a:r>
          </a:p>
          <a:p>
            <a:r>
              <a:rPr lang="en-GB"/>
              <a:t>Pages: 353 – 358</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53983" y="54975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39510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Cyfnodolion ar-lein </a:t>
            </a:r>
            <a:br>
              <a:rPr lang="en-GB"/>
            </a:br>
            <a:r>
              <a:rPr lang="en-GB"/>
              <a:t>On-line journals</a:t>
            </a:r>
          </a:p>
        </p:txBody>
      </p:sp>
      <p:sp>
        <p:nvSpPr>
          <p:cNvPr id="5" name="Content Placeholder 4"/>
          <p:cNvSpPr>
            <a:spLocks noGrp="1"/>
          </p:cNvSpPr>
          <p:nvPr>
            <p:ph sz="half" idx="1"/>
          </p:nvPr>
        </p:nvSpPr>
        <p:spPr/>
        <p:txBody>
          <a:bodyPr>
            <a:normAutofit fontScale="85000" lnSpcReduction="20000"/>
          </a:bodyPr>
          <a:lstStyle/>
          <a:p>
            <a:r>
              <a:rPr lang="cy-GB"/>
              <a:t>Yn y testun</a:t>
            </a:r>
          </a:p>
          <a:p>
            <a:pPr indent="485775"/>
            <a:r>
              <a:rPr lang="cy-GB"/>
              <a:t>Dywed</a:t>
            </a:r>
            <a:r>
              <a:rPr lang="en-GB"/>
              <a:t> Fuller, Bradley a Healy (2004) ….</a:t>
            </a:r>
          </a:p>
          <a:p>
            <a:r>
              <a:rPr lang="cy-GB"/>
              <a:t>Yn y rhestr gyfeiriadau</a:t>
            </a:r>
          </a:p>
          <a:p>
            <a:pPr marL="714375" indent="-357188"/>
            <a:r>
              <a:rPr lang="en-GB"/>
              <a:t>Fuller, M., Bradley, A. a Healey, M. (2004) ‘Incorporating disabled students within an inclusive higher education environment’, Disability and Society: The Leading Journal in Disability Studies</a:t>
            </a:r>
            <a:r>
              <a:rPr lang="cy-GB"/>
              <a:t>, 19 (5, Awst), tt. </a:t>
            </a:r>
            <a:r>
              <a:rPr lang="en-GB"/>
              <a:t>455-468. </a:t>
            </a:r>
            <a:r>
              <a:rPr lang="cy-GB"/>
              <a:t>[Ar-lein].  Ar gael yn: </a:t>
            </a:r>
            <a:r>
              <a:rPr lang="cy-GB">
                <a:hlinkClick r:id="rId3"/>
              </a:rPr>
              <a:t>http://www.disabilityandsociety.uk</a:t>
            </a:r>
            <a:r>
              <a:rPr lang="cy-GB"/>
              <a:t> (Darllenwyd: 2 Rhagfyr 2011).</a:t>
            </a:r>
            <a:endParaRPr lang="en-GB"/>
          </a:p>
          <a:p>
            <a:endParaRPr lang="en-GB"/>
          </a:p>
        </p:txBody>
      </p:sp>
      <p:sp>
        <p:nvSpPr>
          <p:cNvPr id="6" name="Content Placeholder 5"/>
          <p:cNvSpPr>
            <a:spLocks noGrp="1"/>
          </p:cNvSpPr>
          <p:nvPr>
            <p:ph sz="half" idx="2"/>
          </p:nvPr>
        </p:nvSpPr>
        <p:spPr/>
        <p:txBody>
          <a:bodyPr>
            <a:normAutofit fontScale="85000" lnSpcReduction="20000"/>
          </a:bodyPr>
          <a:lstStyle/>
          <a:p>
            <a:r>
              <a:rPr lang="en-GB"/>
              <a:t>In text</a:t>
            </a:r>
          </a:p>
          <a:p>
            <a:pPr lvl="1"/>
            <a:r>
              <a:rPr lang="en-GB"/>
              <a:t>Fuller, Bradley and Healy (2004) discuss…</a:t>
            </a:r>
          </a:p>
          <a:p>
            <a:r>
              <a:rPr lang="en-GB"/>
              <a:t>In the reference list</a:t>
            </a:r>
          </a:p>
          <a:p>
            <a:pPr lvl="1"/>
            <a:r>
              <a:rPr lang="en-GB"/>
              <a:t>Fuller, M., Bradley, A. and Healey, M. (2004) ‘Incorporating disabled students within an inclusive higher education environment’, Disability and Society: The Leading Journal in Disability Studies, 19 (5, August), pp. 455-468. [Online]. Available at: </a:t>
            </a:r>
            <a:r>
              <a:rPr lang="en-GB">
                <a:hlinkClick r:id="rId3"/>
              </a:rPr>
              <a:t>http://www.disabilityandsociety.uk</a:t>
            </a:r>
            <a:r>
              <a:rPr lang="en-GB"/>
              <a:t> (Accessed: 2 December 2011).</a:t>
            </a:r>
          </a:p>
        </p:txBody>
      </p:sp>
    </p:spTree>
    <p:extLst>
      <p:ext uri="{BB962C8B-B14F-4D97-AF65-F5344CB8AC3E}">
        <p14:creationId xmlns:p14="http://schemas.microsoft.com/office/powerpoint/2010/main" val="27800683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Defnyddiwch Gatalog y Llyfrgell i chwilio a dod o hyd i bapur mewn e-gyfnodolyn.</a:t>
            </a:r>
          </a:p>
          <a:p>
            <a:r>
              <a:rPr lang="cy-GB"/>
              <a:t>Ysgrifennwch gofnod i’r rhestr gyfeiriadau ar gyfer y papur. </a:t>
            </a:r>
          </a:p>
          <a:p>
            <a:r>
              <a:rPr lang="cy-GB"/>
              <a:t>Canolbwyntiwch ar ddefnyddio cyfeirnodi </a:t>
            </a:r>
            <a:r>
              <a:rPr lang="en-GB"/>
              <a:t>Harvard</a:t>
            </a:r>
            <a:r>
              <a:rPr lang="cy-GB"/>
              <a:t> yn gywir! </a:t>
            </a:r>
          </a:p>
          <a:p>
            <a:endParaRPr lang="en-GB"/>
          </a:p>
        </p:txBody>
      </p:sp>
      <p:sp>
        <p:nvSpPr>
          <p:cNvPr id="6" name="Content Placeholder 5"/>
          <p:cNvSpPr>
            <a:spLocks noGrp="1"/>
          </p:cNvSpPr>
          <p:nvPr>
            <p:ph sz="quarter" idx="2"/>
          </p:nvPr>
        </p:nvSpPr>
        <p:spPr/>
        <p:txBody>
          <a:bodyPr/>
          <a:lstStyle/>
          <a:p>
            <a:r>
              <a:rPr lang="en-GB"/>
              <a:t>Use the LRC catalogue to search and identify an e-journal paper. </a:t>
            </a:r>
          </a:p>
          <a:p>
            <a:r>
              <a:rPr lang="en-GB"/>
              <a:t>Write a reference list entry for the paper.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48286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Gwefannau </a:t>
            </a:r>
            <a:br>
              <a:rPr lang="cy-GB"/>
            </a:br>
            <a:r>
              <a:rPr lang="en-GB"/>
              <a:t>Websites</a:t>
            </a:r>
          </a:p>
        </p:txBody>
      </p:sp>
      <p:sp>
        <p:nvSpPr>
          <p:cNvPr id="3" name="Content Placeholder 2"/>
          <p:cNvSpPr>
            <a:spLocks noGrp="1"/>
          </p:cNvSpPr>
          <p:nvPr>
            <p:ph sz="half" idx="1"/>
          </p:nvPr>
        </p:nvSpPr>
        <p:spPr/>
        <p:txBody>
          <a:bodyPr>
            <a:normAutofit fontScale="85000" lnSpcReduction="20000"/>
          </a:bodyPr>
          <a:lstStyle/>
          <a:p>
            <a:r>
              <a:rPr lang="cy-GB"/>
              <a:t>Yn y testun</a:t>
            </a:r>
          </a:p>
          <a:p>
            <a:r>
              <a:rPr lang="cy-GB"/>
              <a:t>Astudiodd Piaget epistemoleg genetig, sef astudiaeth o ddatblygiad gwybodaeth (Boeree, 2006).</a:t>
            </a:r>
            <a:r>
              <a:rPr lang="en-GB"/>
              <a:t>  </a:t>
            </a:r>
          </a:p>
          <a:p>
            <a:endParaRPr lang="en-GB"/>
          </a:p>
          <a:p>
            <a:r>
              <a:rPr lang="cy-GB"/>
              <a:t>Yn y rhestr gyfeiriadau</a:t>
            </a:r>
          </a:p>
          <a:p>
            <a:r>
              <a:rPr lang="cy-GB" err="1"/>
              <a:t>Boeree</a:t>
            </a:r>
            <a:r>
              <a:rPr lang="cy-GB"/>
              <a:t>, C. G. (2006) </a:t>
            </a:r>
            <a:r>
              <a:rPr lang="en-GB"/>
              <a:t>Personality Theories. Jean Piaget</a:t>
            </a:r>
            <a:r>
              <a:rPr lang="cy-GB"/>
              <a:t> 1896-1980.  Ar gael yn </a:t>
            </a:r>
            <a:r>
              <a:rPr lang="cy-GB">
                <a:hlinkClick r:id="rId3"/>
              </a:rPr>
              <a:t>http://webspace.ship.edu/cgboer/piaget.html</a:t>
            </a:r>
            <a:r>
              <a:rPr lang="cy-GB"/>
              <a:t> (Darllenwyd: 18 Tachwedd 2008).</a:t>
            </a:r>
            <a:endParaRPr lang="en-GB"/>
          </a:p>
          <a:p>
            <a:endParaRPr lang="en-GB"/>
          </a:p>
          <a:p>
            <a:endParaRPr lang="en-GB"/>
          </a:p>
        </p:txBody>
      </p:sp>
      <p:sp>
        <p:nvSpPr>
          <p:cNvPr id="4" name="Content Placeholder 3"/>
          <p:cNvSpPr>
            <a:spLocks noGrp="1"/>
          </p:cNvSpPr>
          <p:nvPr>
            <p:ph sz="half" idx="2"/>
          </p:nvPr>
        </p:nvSpPr>
        <p:spPr/>
        <p:txBody>
          <a:bodyPr>
            <a:normAutofit fontScale="85000" lnSpcReduction="20000"/>
          </a:bodyPr>
          <a:lstStyle/>
          <a:p>
            <a:r>
              <a:rPr lang="en-GB"/>
              <a:t>In text</a:t>
            </a:r>
          </a:p>
          <a:p>
            <a:pPr lvl="1"/>
            <a:r>
              <a:rPr lang="en-GB" sz="2000"/>
              <a:t>Piaget studied genetic epistemology, which is the study of the development of knowledge (</a:t>
            </a:r>
            <a:r>
              <a:rPr lang="en-GB" sz="2000" err="1"/>
              <a:t>Boeree</a:t>
            </a:r>
            <a:r>
              <a:rPr lang="en-GB" sz="2000"/>
              <a:t>, 2006).  </a:t>
            </a:r>
          </a:p>
          <a:p>
            <a:endParaRPr lang="en-GB"/>
          </a:p>
          <a:p>
            <a:r>
              <a:rPr lang="en-GB"/>
              <a:t>In the reference list</a:t>
            </a:r>
          </a:p>
          <a:p>
            <a:pPr lvl="1"/>
            <a:r>
              <a:rPr lang="en-GB" sz="2000" err="1"/>
              <a:t>Boeree</a:t>
            </a:r>
            <a:r>
              <a:rPr lang="en-GB" sz="2000"/>
              <a:t>, C.G. (2006) Personality Theories. Jean Piaget 1896-1980. Available at </a:t>
            </a:r>
            <a:r>
              <a:rPr lang="en-GB" sz="2000">
                <a:hlinkClick r:id="rId3"/>
              </a:rPr>
              <a:t>http://webspace.ship.edu/cgboer/piaget.html</a:t>
            </a:r>
            <a:r>
              <a:rPr lang="en-GB" sz="2000"/>
              <a:t>(Accessed: 18 November 2008).</a:t>
            </a:r>
          </a:p>
          <a:p>
            <a:endParaRPr lang="en-GB"/>
          </a:p>
        </p:txBody>
      </p:sp>
    </p:spTree>
    <p:extLst>
      <p:ext uri="{BB962C8B-B14F-4D97-AF65-F5344CB8AC3E}">
        <p14:creationId xmlns:p14="http://schemas.microsoft.com/office/powerpoint/2010/main" val="1240428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Dim awdur ar wefan </a:t>
            </a:r>
            <a:br>
              <a:rPr lang="en-GB"/>
            </a:br>
            <a:r>
              <a:rPr lang="en-GB"/>
              <a:t>No author on website</a:t>
            </a:r>
          </a:p>
        </p:txBody>
      </p:sp>
      <p:sp>
        <p:nvSpPr>
          <p:cNvPr id="5" name="Content Placeholder 4"/>
          <p:cNvSpPr>
            <a:spLocks noGrp="1"/>
          </p:cNvSpPr>
          <p:nvPr>
            <p:ph sz="half" idx="1"/>
          </p:nvPr>
        </p:nvSpPr>
        <p:spPr/>
        <p:txBody>
          <a:bodyPr>
            <a:normAutofit fontScale="92500" lnSpcReduction="20000"/>
          </a:bodyPr>
          <a:lstStyle/>
          <a:p>
            <a:r>
              <a:rPr lang="cy-GB"/>
              <a:t>Yn y testun</a:t>
            </a:r>
          </a:p>
          <a:p>
            <a:r>
              <a:rPr lang="cy-GB"/>
              <a:t>Cysylltwyd tomatos â chynnydd mewn ffrwythlondeb (NHS, 2008).</a:t>
            </a:r>
          </a:p>
          <a:p>
            <a:endParaRPr lang="cy-GB"/>
          </a:p>
          <a:p>
            <a:r>
              <a:rPr lang="cy-GB"/>
              <a:t>Yn y rhestr gyfeiriadau</a:t>
            </a:r>
          </a:p>
          <a:p>
            <a:r>
              <a:rPr lang="cy-GB"/>
              <a:t>NHS (2008) </a:t>
            </a:r>
            <a:r>
              <a:rPr lang="en-GB"/>
              <a:t>Tomatoes and Fertility. </a:t>
            </a:r>
            <a:r>
              <a:rPr lang="cy-GB">
                <a:hlinkClick r:id="rId3"/>
              </a:rPr>
              <a:t>http://www.nhs.uk/news/2008/11November/Pages/Tomatoesandfertility.aspx</a:t>
            </a:r>
            <a:r>
              <a:rPr lang="cy-GB"/>
              <a:t> (Darllenwyd: 18 Tachwedd 2008).</a:t>
            </a:r>
            <a:endParaRPr lang="en-GB"/>
          </a:p>
          <a:p>
            <a:endParaRPr lang="en-GB"/>
          </a:p>
          <a:p>
            <a:endParaRPr lang="en-GB"/>
          </a:p>
        </p:txBody>
      </p:sp>
      <p:sp>
        <p:nvSpPr>
          <p:cNvPr id="6" name="Content Placeholder 5"/>
          <p:cNvSpPr>
            <a:spLocks noGrp="1"/>
          </p:cNvSpPr>
          <p:nvPr>
            <p:ph sz="half" idx="2"/>
          </p:nvPr>
        </p:nvSpPr>
        <p:spPr/>
        <p:txBody>
          <a:bodyPr>
            <a:normAutofit fontScale="92500" lnSpcReduction="20000"/>
          </a:bodyPr>
          <a:lstStyle/>
          <a:p>
            <a:r>
              <a:rPr lang="en-GB"/>
              <a:t>In text</a:t>
            </a:r>
          </a:p>
          <a:p>
            <a:pPr lvl="1"/>
            <a:r>
              <a:rPr lang="en-GB"/>
              <a:t>Tomatoes have been linked to increases in fertility (NHS, 2008).</a:t>
            </a:r>
          </a:p>
          <a:p>
            <a:endParaRPr lang="en-GB"/>
          </a:p>
          <a:p>
            <a:r>
              <a:rPr lang="en-GB"/>
              <a:t>In the reference list</a:t>
            </a:r>
          </a:p>
          <a:p>
            <a:pPr lvl="1"/>
            <a:r>
              <a:rPr lang="en-GB"/>
              <a:t>NHS (2008) Tomatoes and Fertility. </a:t>
            </a:r>
            <a:r>
              <a:rPr lang="en-GB">
                <a:hlinkClick r:id="rId3"/>
              </a:rPr>
              <a:t>http://www.nhs.uk/news/2008/11November/Pages/Tomatoesandfertility.aspx</a:t>
            </a:r>
            <a:r>
              <a:rPr lang="en-GB"/>
              <a:t> (Accessed: 18 November 2008).</a:t>
            </a:r>
          </a:p>
          <a:p>
            <a:endParaRPr lang="en-GB"/>
          </a:p>
        </p:txBody>
      </p:sp>
    </p:spTree>
    <p:extLst>
      <p:ext uri="{BB962C8B-B14F-4D97-AF65-F5344CB8AC3E}">
        <p14:creationId xmlns:p14="http://schemas.microsoft.com/office/powerpoint/2010/main" val="219148059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Chwiliwch ar-lein am wefan addas ar gyfer ymchwilio i ddamcaniaethau dysgu.</a:t>
            </a:r>
          </a:p>
          <a:p>
            <a:r>
              <a:rPr lang="cy-GB"/>
              <a:t>Ysgrifennwch gofnod i’r rhestr gyfeiriadau ar gyfer y wefan.</a:t>
            </a:r>
          </a:p>
          <a:p>
            <a:r>
              <a:rPr lang="cy-GB"/>
              <a:t>Canolbwyntiwch ar ddefnyddio cyfeirnodi </a:t>
            </a:r>
            <a:r>
              <a:rPr lang="en-GB"/>
              <a:t>Harvard</a:t>
            </a:r>
            <a:r>
              <a:rPr lang="cy-GB"/>
              <a:t> yn gywir! </a:t>
            </a:r>
          </a:p>
          <a:p>
            <a:endParaRPr lang="en-GB"/>
          </a:p>
        </p:txBody>
      </p:sp>
      <p:sp>
        <p:nvSpPr>
          <p:cNvPr id="6" name="Content Placeholder 5"/>
          <p:cNvSpPr>
            <a:spLocks noGrp="1"/>
          </p:cNvSpPr>
          <p:nvPr>
            <p:ph sz="quarter" idx="2"/>
          </p:nvPr>
        </p:nvSpPr>
        <p:spPr/>
        <p:txBody>
          <a:bodyPr/>
          <a:lstStyle/>
          <a:p>
            <a:r>
              <a:rPr lang="en-GB"/>
              <a:t>Search online for an appropriate website which you could use to research learning theories. </a:t>
            </a:r>
          </a:p>
          <a:p>
            <a:r>
              <a:rPr lang="en-GB"/>
              <a:t>Write a reference list entry for the website.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24861" y="276424"/>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93983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Cyhoeddiadau’r Llywodraeth</a:t>
            </a:r>
            <a:br>
              <a:rPr lang="en-GB"/>
            </a:br>
            <a:r>
              <a:rPr lang="en-GB"/>
              <a:t>Government Publications</a:t>
            </a:r>
          </a:p>
        </p:txBody>
      </p:sp>
      <p:sp>
        <p:nvSpPr>
          <p:cNvPr id="5" name="Content Placeholder 4"/>
          <p:cNvSpPr>
            <a:spLocks noGrp="1"/>
          </p:cNvSpPr>
          <p:nvPr>
            <p:ph sz="half" idx="1"/>
          </p:nvPr>
        </p:nvSpPr>
        <p:spPr/>
        <p:txBody>
          <a:bodyPr>
            <a:normAutofit fontScale="92500" lnSpcReduction="20000"/>
          </a:bodyPr>
          <a:lstStyle/>
          <a:p>
            <a:r>
              <a:rPr lang="cy-GB"/>
              <a:t>Yn y testun</a:t>
            </a:r>
          </a:p>
          <a:p>
            <a:r>
              <a:rPr lang="cy-GB"/>
              <a:t>(Adran Plant, Addysg, Dysgu Gydol Oes a Sgiliau, 2008) neu (APADGOS, 2008)...</a:t>
            </a:r>
          </a:p>
          <a:p>
            <a:endParaRPr lang="cy-GB"/>
          </a:p>
          <a:p>
            <a:r>
              <a:rPr lang="cy-GB"/>
              <a:t>Yn y rhestr gyfeiriadau</a:t>
            </a:r>
          </a:p>
          <a:p>
            <a:r>
              <a:rPr lang="cy-GB"/>
              <a:t>Cymru:  Adran Plant,  Addysg, Dysgu Gydol Oes a Sgiliau, (2008) Fframwaith ar gyfer Dysgu Plant 3 i 7 oed yng Nghymru. Caerdydd: Llywodraeth Cynulliad Cymru.</a:t>
            </a:r>
            <a:endParaRPr lang="en-GB"/>
          </a:p>
          <a:p>
            <a:endParaRPr lang="en-GB"/>
          </a:p>
          <a:p>
            <a:endParaRPr lang="en-GB"/>
          </a:p>
        </p:txBody>
      </p:sp>
      <p:sp>
        <p:nvSpPr>
          <p:cNvPr id="6" name="Content Placeholder 5"/>
          <p:cNvSpPr>
            <a:spLocks noGrp="1"/>
          </p:cNvSpPr>
          <p:nvPr>
            <p:ph sz="half" idx="2"/>
          </p:nvPr>
        </p:nvSpPr>
        <p:spPr/>
        <p:txBody>
          <a:bodyPr>
            <a:normAutofit fontScale="92500" lnSpcReduction="20000"/>
          </a:bodyPr>
          <a:lstStyle/>
          <a:p>
            <a:r>
              <a:rPr lang="en-GB"/>
              <a:t>In text</a:t>
            </a:r>
          </a:p>
          <a:p>
            <a:pPr lvl="1"/>
            <a:r>
              <a:rPr lang="en-GB"/>
              <a:t>(Department for Children, Education, Lifelong Learning and Skills, 2008) or (DCELLS, 2008)…</a:t>
            </a:r>
          </a:p>
          <a:p>
            <a:endParaRPr lang="en-GB"/>
          </a:p>
          <a:p>
            <a:r>
              <a:rPr lang="en-GB"/>
              <a:t>In the reference list</a:t>
            </a:r>
          </a:p>
          <a:p>
            <a:pPr lvl="1"/>
            <a:r>
              <a:rPr lang="en-GB"/>
              <a:t>Wales: Department for Children, Education, Lifelong Learning and Skills, (2008) Framework for Children’s Learning for 3 to 7-year-olds in Wales. Cardiff: Welsh Assembly Government.</a:t>
            </a:r>
          </a:p>
          <a:p>
            <a:endParaRPr lang="en-GB"/>
          </a:p>
          <a:p>
            <a:endParaRPr lang="en-GB"/>
          </a:p>
          <a:p>
            <a:endParaRPr lang="en-GB"/>
          </a:p>
        </p:txBody>
      </p:sp>
    </p:spTree>
    <p:extLst>
      <p:ext uri="{BB962C8B-B14F-4D97-AF65-F5344CB8AC3E}">
        <p14:creationId xmlns:p14="http://schemas.microsoft.com/office/powerpoint/2010/main" val="35272031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057" name="Picture 205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59" name="Straight Connector 205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1" name="Straight Connector 2060">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63" name="Rectangle 2062">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659301" y="1474969"/>
            <a:ext cx="2823919" cy="1868760"/>
          </a:xfrm>
        </p:spPr>
        <p:txBody>
          <a:bodyPr vert="horz" lIns="91440" tIns="45720" rIns="91440" bIns="0" rtlCol="0" anchor="b">
            <a:normAutofit/>
          </a:bodyPr>
          <a:lstStyle/>
          <a:p>
            <a:r>
              <a:rPr lang="cy-GB" sz="3300"/>
              <a:t>Rhestr gyfeiriadau </a:t>
            </a:r>
            <a:br>
              <a:rPr lang="en-US" sz="3300"/>
            </a:br>
            <a:r>
              <a:rPr lang="en-US" sz="3300"/>
              <a:t>Reference list</a:t>
            </a:r>
          </a:p>
        </p:txBody>
      </p:sp>
      <p:sp>
        <p:nvSpPr>
          <p:cNvPr id="3" name="Content Placeholder 2"/>
          <p:cNvSpPr>
            <a:spLocks noGrp="1"/>
          </p:cNvSpPr>
          <p:nvPr>
            <p:ph type="body" idx="1"/>
          </p:nvPr>
        </p:nvSpPr>
        <p:spPr>
          <a:xfrm>
            <a:off x="659302" y="3531204"/>
            <a:ext cx="2823919" cy="1610643"/>
          </a:xfrm>
        </p:spPr>
        <p:txBody>
          <a:bodyPr vert="horz" lIns="91440" tIns="91440" rIns="91440" bIns="91440" rtlCol="0">
            <a:normAutofit/>
          </a:bodyPr>
          <a:lstStyle/>
          <a:p>
            <a:pPr>
              <a:lnSpc>
                <a:spcPct val="110000"/>
              </a:lnSpc>
            </a:pPr>
            <a:r>
              <a:rPr lang="cy-GB" sz="1200" cap="all"/>
              <a:t>Ar ddiwedd pob darn o waith academaidd, mae angen rhestr gyfeiriadau </a:t>
            </a:r>
          </a:p>
          <a:p>
            <a:pPr>
              <a:lnSpc>
                <a:spcPct val="110000"/>
              </a:lnSpc>
            </a:pPr>
            <a:r>
              <a:rPr lang="en-US" sz="1200" cap="all"/>
              <a:t>At the end of each piece of academic work, a reference list is required</a:t>
            </a:r>
          </a:p>
          <a:p>
            <a:pPr>
              <a:lnSpc>
                <a:spcPct val="110000"/>
              </a:lnSpc>
            </a:pPr>
            <a:endParaRPr lang="en-US" sz="1200" cap="all"/>
          </a:p>
        </p:txBody>
      </p:sp>
      <p:cxnSp>
        <p:nvCxnSpPr>
          <p:cNvPr id="2067" name="Straight Connector 2066">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069" name="Group 2068">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070" name="Rectangle 2069">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C:\Users\l.roberts\AppData\Local\Microsoft\Windows\Temporary Internet Files\Content.IE5\FX8L93BW\MP900387778[1].jpg"/>
          <p:cNvPicPr>
            <a:picLocks noChangeAspect="1" noChangeArrowheads="1"/>
          </p:cNvPicPr>
          <p:nvPr/>
        </p:nvPicPr>
        <p:blipFill rotWithShape="1">
          <a:blip r:embed="rId3">
            <a:extLst>
              <a:ext uri="{28A0092B-C50C-407E-A947-70E740481C1C}">
                <a14:useLocalDpi xmlns:a14="http://schemas.microsoft.com/office/drawing/2010/main" val="0"/>
              </a:ext>
            </a:extLst>
          </a:blip>
          <a:srcRect t="7252" r="-2" b="6382"/>
          <a:stretch/>
        </p:blipFill>
        <p:spPr bwMode="auto">
          <a:xfrm rot="21600000">
            <a:off x="4618374" y="1116345"/>
            <a:ext cx="6282919" cy="3866172"/>
          </a:xfrm>
          <a:prstGeom prst="rect">
            <a:avLst/>
          </a:prstGeom>
          <a:noFill/>
          <a:extLst>
            <a:ext uri="{909E8E84-426E-40DD-AFC4-6F175D3DCCD1}">
              <a14:hiddenFill xmlns:a14="http://schemas.microsoft.com/office/drawing/2010/main">
                <a:solidFill>
                  <a:srgbClr val="FFFFFF"/>
                </a:solidFill>
              </a14:hiddenFill>
            </a:ext>
          </a:extLst>
        </p:spPr>
      </p:pic>
      <p:pic>
        <p:nvPicPr>
          <p:cNvPr id="2073" name="Picture 2072">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75" name="Straight Connector 2074">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8843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Rhestr gyfeiriadau </a:t>
            </a:r>
            <a:br>
              <a:rPr lang="cy-GB" altLang="cy-GB"/>
            </a:br>
            <a:r>
              <a:rPr lang="en-GB" altLang="cy-GB"/>
              <a:t>Reference list</a:t>
            </a:r>
            <a:endParaRPr lang="en-GB"/>
          </a:p>
        </p:txBody>
      </p:sp>
      <p:sp>
        <p:nvSpPr>
          <p:cNvPr id="3" name="Content Placeholder 4"/>
          <p:cNvSpPr>
            <a:spLocks noGrp="1"/>
          </p:cNvSpPr>
          <p:nvPr>
            <p:ph sz="half" idx="1"/>
          </p:nvPr>
        </p:nvSpPr>
        <p:spPr/>
        <p:txBody>
          <a:bodyPr>
            <a:normAutofit/>
          </a:bodyPr>
          <a:lstStyle/>
          <a:p>
            <a:r>
              <a:rPr lang="cy-GB"/>
              <a:t>I’w chyflwyno gyda phob aseiniad</a:t>
            </a:r>
          </a:p>
          <a:p>
            <a:r>
              <a:rPr lang="cy-GB"/>
              <a:t>Pob ffynhonnell sydd wedi'i chynnwys yn eich aseiniad</a:t>
            </a:r>
          </a:p>
          <a:p>
            <a:r>
              <a:rPr lang="cy-GB"/>
              <a:t>Ni ddylid rhifo ffynonellau</a:t>
            </a:r>
          </a:p>
          <a:p>
            <a:r>
              <a:rPr lang="cy-GB"/>
              <a:t>Peidiwch â defnyddio pwyntiau bwled</a:t>
            </a:r>
          </a:p>
          <a:p>
            <a:r>
              <a:rPr lang="cy-GB"/>
              <a:t>Dilynwch y canllawiau sydd yn llawlyfr cyfeirnodi </a:t>
            </a:r>
            <a:r>
              <a:rPr lang="en-GB"/>
              <a:t>Harvard</a:t>
            </a:r>
            <a:r>
              <a:rPr lang="cy-GB"/>
              <a:t> (Moodle)</a:t>
            </a:r>
          </a:p>
        </p:txBody>
      </p:sp>
      <p:sp>
        <p:nvSpPr>
          <p:cNvPr id="4" name="Content Placeholder 5"/>
          <p:cNvSpPr>
            <a:spLocks noGrp="1"/>
          </p:cNvSpPr>
          <p:nvPr>
            <p:ph sz="half" idx="2"/>
          </p:nvPr>
        </p:nvSpPr>
        <p:spPr/>
        <p:txBody>
          <a:bodyPr vert="horz" lIns="91440" tIns="45720" rIns="91440" bIns="45720" rtlCol="0" anchor="t">
            <a:normAutofit/>
          </a:bodyPr>
          <a:lstStyle/>
          <a:p>
            <a:r>
              <a:rPr lang="en-US"/>
              <a:t>To be submitted with every assignment</a:t>
            </a:r>
          </a:p>
          <a:p>
            <a:r>
              <a:rPr lang="en-US"/>
              <a:t>All sources included within your assignment</a:t>
            </a:r>
          </a:p>
          <a:p>
            <a:r>
              <a:rPr lang="en-US"/>
              <a:t>Sources should not be numbered</a:t>
            </a:r>
          </a:p>
          <a:p>
            <a:r>
              <a:rPr lang="en-US"/>
              <a:t>Do not use bullet points</a:t>
            </a:r>
          </a:p>
          <a:p>
            <a:r>
              <a:rPr lang="en-US"/>
              <a:t>Follow guidance in Harvard referencing handbook (Moodle)</a:t>
            </a:r>
            <a:endParaRPr lang="en-GB"/>
          </a:p>
        </p:txBody>
      </p:sp>
      <p:pic>
        <p:nvPicPr>
          <p:cNvPr id="8" name="Picture 2" descr="C:\Users\TERRY\AppData\Local\Microsoft\Windows\INetCache\IE\KWYYDASA\check-list[1].png">
            <a:extLst>
              <a:ext uri="{FF2B5EF4-FFF2-40B4-BE49-F238E27FC236}">
                <a16:creationId xmlns:a16="http://schemas.microsoft.com/office/drawing/2014/main" id="{D73A9E84-216B-B41E-7FC3-55067988D7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13918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Rhestrau CYFEIRIADAU   </a:t>
            </a:r>
            <a:br>
              <a:rPr lang="en-GB"/>
            </a:br>
            <a:r>
              <a:rPr lang="en-GB"/>
              <a:t>Reference Lists</a:t>
            </a:r>
          </a:p>
        </p:txBody>
      </p:sp>
      <p:sp>
        <p:nvSpPr>
          <p:cNvPr id="5" name="Content Placeholder 4"/>
          <p:cNvSpPr>
            <a:spLocks noGrp="1"/>
          </p:cNvSpPr>
          <p:nvPr>
            <p:ph sz="half" idx="1"/>
          </p:nvPr>
        </p:nvSpPr>
        <p:spPr/>
        <p:txBody>
          <a:bodyPr>
            <a:normAutofit fontScale="77500" lnSpcReduction="20000"/>
          </a:bodyPr>
          <a:lstStyle/>
          <a:p>
            <a:r>
              <a:rPr lang="cy-GB"/>
              <a:t>Yn nhrefn yr wyddor</a:t>
            </a:r>
          </a:p>
          <a:p>
            <a:r>
              <a:rPr lang="cy-GB"/>
              <a:t>Cyfenw’r awdur yn gyntaf</a:t>
            </a:r>
          </a:p>
          <a:p>
            <a:r>
              <a:rPr lang="cy-GB"/>
              <a:t>Cysondeb</a:t>
            </a:r>
          </a:p>
          <a:p>
            <a:r>
              <a:rPr lang="cy-GB"/>
              <a:t>Trefn</a:t>
            </a:r>
          </a:p>
          <a:p>
            <a:r>
              <a:rPr lang="cy-GB"/>
              <a:t>Pob atalnod yn ei le</a:t>
            </a:r>
          </a:p>
          <a:p>
            <a:r>
              <a:rPr lang="en-GB"/>
              <a:t>Harvard</a:t>
            </a:r>
          </a:p>
          <a:p>
            <a:r>
              <a:rPr lang="cy-GB"/>
              <a:t>Cofiwch nodi pob awdur</a:t>
            </a:r>
          </a:p>
          <a:p>
            <a:r>
              <a:rPr lang="cy-GB"/>
              <a:t>Llyfryddiaeth – deunydd a ddarllenwyd ond heb ei ddefnyddio - Yr un fformat â rhestr gyfeiriadau</a:t>
            </a:r>
          </a:p>
        </p:txBody>
      </p:sp>
      <p:sp>
        <p:nvSpPr>
          <p:cNvPr id="6" name="Content Placeholder 5"/>
          <p:cNvSpPr>
            <a:spLocks noGrp="1"/>
          </p:cNvSpPr>
          <p:nvPr>
            <p:ph sz="half" idx="2"/>
          </p:nvPr>
        </p:nvSpPr>
        <p:spPr/>
        <p:txBody>
          <a:bodyPr>
            <a:normAutofit fontScale="77500" lnSpcReduction="20000"/>
          </a:bodyPr>
          <a:lstStyle/>
          <a:p>
            <a:r>
              <a:rPr lang="en-GB"/>
              <a:t>Alphabetical order</a:t>
            </a:r>
          </a:p>
          <a:p>
            <a:r>
              <a:rPr lang="en-GB"/>
              <a:t>Surname of first author</a:t>
            </a:r>
          </a:p>
          <a:p>
            <a:r>
              <a:rPr lang="en-GB"/>
              <a:t>Consistency</a:t>
            </a:r>
          </a:p>
          <a:p>
            <a:r>
              <a:rPr lang="en-GB"/>
              <a:t>Order</a:t>
            </a:r>
          </a:p>
          <a:p>
            <a:r>
              <a:rPr lang="en-GB"/>
              <a:t>Punctuation</a:t>
            </a:r>
          </a:p>
          <a:p>
            <a:r>
              <a:rPr lang="en-GB"/>
              <a:t>Harvard</a:t>
            </a:r>
          </a:p>
          <a:p>
            <a:r>
              <a:rPr lang="en-GB"/>
              <a:t>Remember to note each author</a:t>
            </a:r>
          </a:p>
          <a:p>
            <a:r>
              <a:rPr lang="en-GB"/>
              <a:t>Bibliography – material read but not used - Same format as reference list</a:t>
            </a:r>
          </a:p>
        </p:txBody>
      </p:sp>
      <p:pic>
        <p:nvPicPr>
          <p:cNvPr id="11" name="Picture 2" descr="C:\Users\TERRY\AppData\Local\Microsoft\Windows\INetCache\IE\KWYYDASA\check-list[1].png">
            <a:extLst>
              <a:ext uri="{FF2B5EF4-FFF2-40B4-BE49-F238E27FC236}">
                <a16:creationId xmlns:a16="http://schemas.microsoft.com/office/drawing/2014/main" id="{1A9CC127-1F25-6CD6-B79E-4D0A9AC9266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7060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Rhestr GYFEIRIADAU</a:t>
            </a:r>
            <a:br>
              <a:rPr lang="cy-GB" altLang="cy-GB"/>
            </a:br>
            <a:r>
              <a:rPr lang="en-GB" altLang="cy-GB"/>
              <a:t>Reference list</a:t>
            </a:r>
            <a:endParaRPr lang="en-GB"/>
          </a:p>
        </p:txBody>
      </p:sp>
      <p:sp>
        <p:nvSpPr>
          <p:cNvPr id="3" name="Content Placeholder 4"/>
          <p:cNvSpPr>
            <a:spLocks noGrp="1"/>
          </p:cNvSpPr>
          <p:nvPr>
            <p:ph sz="half" idx="1"/>
          </p:nvPr>
        </p:nvSpPr>
        <p:spPr/>
        <p:txBody>
          <a:bodyPr vert="horz" lIns="91440" tIns="45720" rIns="91440" bIns="45720" rtlCol="0" anchor="t">
            <a:normAutofit/>
          </a:bodyPr>
          <a:lstStyle/>
          <a:p>
            <a:r>
              <a:rPr lang="cy-GB"/>
              <a:t>Ffynonellau gan yr un awdur:</a:t>
            </a:r>
          </a:p>
          <a:p>
            <a:pPr lvl="1"/>
            <a:r>
              <a:rPr lang="cy-GB"/>
              <a:t>Ffynhonnell gyntaf (</a:t>
            </a:r>
            <a:r>
              <a:rPr lang="cy-GB" err="1"/>
              <a:t>LlCC</a:t>
            </a:r>
            <a:r>
              <a:rPr lang="cy-GB"/>
              <a:t>, 2018)</a:t>
            </a:r>
          </a:p>
          <a:p>
            <a:pPr lvl="1"/>
            <a:r>
              <a:rPr lang="cy-GB"/>
              <a:t>Ail ffynhonnell (</a:t>
            </a:r>
            <a:r>
              <a:rPr lang="cy-GB" err="1"/>
              <a:t>LlCC</a:t>
            </a:r>
            <a:r>
              <a:rPr lang="cy-GB"/>
              <a:t>, 2018a)</a:t>
            </a:r>
          </a:p>
          <a:p>
            <a:pPr lvl="1"/>
            <a:r>
              <a:rPr lang="cy-GB"/>
              <a:t>Trydedd ffynhonnell (</a:t>
            </a:r>
            <a:r>
              <a:rPr lang="cy-GB" err="1"/>
              <a:t>LlCC</a:t>
            </a:r>
            <a:r>
              <a:rPr lang="cy-GB"/>
              <a:t>, 2018b)…</a:t>
            </a:r>
          </a:p>
          <a:p>
            <a:r>
              <a:rPr lang="cy-GB"/>
              <a:t>Peidiwch â chynnwys deunydd a ddarllenwyd ond sydd heb ei ddefnyddio yn eich aseiniad</a:t>
            </a:r>
          </a:p>
        </p:txBody>
      </p:sp>
      <p:sp>
        <p:nvSpPr>
          <p:cNvPr id="4" name="Content Placeholder 5"/>
          <p:cNvSpPr>
            <a:spLocks noGrp="1"/>
          </p:cNvSpPr>
          <p:nvPr>
            <p:ph sz="half" idx="2"/>
          </p:nvPr>
        </p:nvSpPr>
        <p:spPr/>
        <p:txBody>
          <a:bodyPr vert="horz" lIns="91440" tIns="45720" rIns="91440" bIns="45720" rtlCol="0" anchor="t">
            <a:normAutofit/>
          </a:bodyPr>
          <a:lstStyle/>
          <a:p>
            <a:r>
              <a:rPr lang="en-GB"/>
              <a:t>Sources by same author:</a:t>
            </a:r>
          </a:p>
          <a:p>
            <a:pPr lvl="1"/>
            <a:r>
              <a:rPr lang="en-GB"/>
              <a:t>First source (WAG, 2018)</a:t>
            </a:r>
          </a:p>
          <a:p>
            <a:pPr lvl="1"/>
            <a:r>
              <a:rPr lang="en-GB"/>
              <a:t>Second source (WAG, 2018a)</a:t>
            </a:r>
          </a:p>
          <a:p>
            <a:pPr lvl="1"/>
            <a:r>
              <a:rPr lang="en-GB"/>
              <a:t>Third source (WAG, 2018b)…</a:t>
            </a:r>
          </a:p>
          <a:p>
            <a:r>
              <a:rPr lang="en-GB"/>
              <a:t>Do not include material read but not used in your assignment</a:t>
            </a:r>
          </a:p>
        </p:txBody>
      </p:sp>
      <p:pic>
        <p:nvPicPr>
          <p:cNvPr id="11" name="Picture 2" descr="C:\Users\TERRY\AppData\Local\Microsoft\Windows\INetCache\IE\KWYYDASA\check-list[1].png">
            <a:extLst>
              <a:ext uri="{FF2B5EF4-FFF2-40B4-BE49-F238E27FC236}">
                <a16:creationId xmlns:a16="http://schemas.microsoft.com/office/drawing/2014/main" id="{03276AF4-D799-4B74-046B-613DF4503F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5818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Enghraifft </a:t>
            </a:r>
            <a:br>
              <a:rPr lang="cy-GB"/>
            </a:br>
            <a:r>
              <a:rPr lang="en-GB"/>
              <a:t>Example</a:t>
            </a:r>
            <a:endParaRPr lang="cy-GB"/>
          </a:p>
        </p:txBody>
      </p:sp>
      <p:sp>
        <p:nvSpPr>
          <p:cNvPr id="6" name="Content Placeholder 5"/>
          <p:cNvSpPr>
            <a:spLocks noGrp="1"/>
          </p:cNvSpPr>
          <p:nvPr>
            <p:ph idx="1"/>
          </p:nvPr>
        </p:nvSpPr>
        <p:spPr/>
        <p:txBody>
          <a:bodyPr/>
          <a:lstStyle/>
          <a:p>
            <a:r>
              <a:rPr lang="en-GB"/>
              <a:t>Ainsworth, S. (2018) </a:t>
            </a:r>
            <a:r>
              <a:rPr lang="en-GB" i="1"/>
              <a:t>Reflections on a primary school</a:t>
            </a:r>
            <a:r>
              <a:rPr lang="en-GB"/>
              <a:t>, Carmarthen: Good Books </a:t>
            </a:r>
          </a:p>
          <a:p>
            <a:r>
              <a:rPr lang="en-GB"/>
              <a:t>Baggott, A. (2017) </a:t>
            </a:r>
            <a:r>
              <a:rPr lang="cy-GB" i="1"/>
              <a:t>Pwysigrwydd adfyfyrio mewn addysg uwch</a:t>
            </a:r>
            <a:r>
              <a:rPr lang="cy-GB"/>
              <a:t>, Caerfyrddin: Llyfrau Diddorol</a:t>
            </a:r>
          </a:p>
          <a:p>
            <a:r>
              <a:rPr lang="en-GB"/>
              <a:t>Roberts, L. (2020) </a:t>
            </a:r>
            <a:r>
              <a:rPr lang="en-GB" i="1"/>
              <a:t>Bilingualism – what next?</a:t>
            </a:r>
            <a:r>
              <a:rPr lang="en-GB"/>
              <a:t> Carmarthen: Enjoyment Publishing</a:t>
            </a:r>
          </a:p>
          <a:p>
            <a:endParaRPr lang="cy-GB"/>
          </a:p>
        </p:txBody>
      </p:sp>
      <p:pic>
        <p:nvPicPr>
          <p:cNvPr id="4" name="Picture 2" descr="C:\Users\TERRY\AppData\Local\Microsoft\Windows\INetCache\IE\KWYYDASA\check-list[1].png">
            <a:extLst>
              <a:ext uri="{FF2B5EF4-FFF2-40B4-BE49-F238E27FC236}">
                <a16:creationId xmlns:a16="http://schemas.microsoft.com/office/drawing/2014/main" id="{99901829-D5CE-B404-D7AF-05C497EF6F1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10985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a:t>TASG</a:t>
            </a:r>
            <a:br>
              <a:rPr lang="cy-GB"/>
            </a:br>
            <a:r>
              <a:rPr lang="en-GB"/>
              <a:t>Task</a:t>
            </a:r>
          </a:p>
        </p:txBody>
      </p:sp>
      <p:sp>
        <p:nvSpPr>
          <p:cNvPr id="8" name="Content Placeholder 7">
            <a:extLst>
              <a:ext uri="{FF2B5EF4-FFF2-40B4-BE49-F238E27FC236}">
                <a16:creationId xmlns:a16="http://schemas.microsoft.com/office/drawing/2014/main" id="{574FFFAA-B412-80B5-C2A3-BBFFE991FC70}"/>
              </a:ext>
            </a:extLst>
          </p:cNvPr>
          <p:cNvSpPr>
            <a:spLocks noGrp="1"/>
          </p:cNvSpPr>
          <p:nvPr>
            <p:ph sz="half" idx="1"/>
          </p:nvPr>
        </p:nvSpPr>
        <p:spPr/>
        <p:txBody>
          <a:bodyPr>
            <a:normAutofit/>
          </a:bodyPr>
          <a:lstStyle/>
          <a:p>
            <a:r>
              <a:rPr lang="cy-GB"/>
              <a:t>Gan ddefnyddio </a:t>
            </a:r>
          </a:p>
          <a:p>
            <a:pPr lvl="1"/>
            <a:r>
              <a:rPr lang="cy-GB"/>
              <a:t>y llyfrau a fenthycoch o’r llyfrgell </a:t>
            </a:r>
          </a:p>
          <a:p>
            <a:pPr lvl="1"/>
            <a:r>
              <a:rPr lang="cy-GB"/>
              <a:t>yr erthyglau cyfnodolion rydym wedi eu defnyddio yn yr enghreifftiau </a:t>
            </a:r>
          </a:p>
          <a:p>
            <a:pPr lvl="1"/>
            <a:r>
              <a:rPr lang="cy-GB"/>
              <a:t>Gwefan y damcaniaethau dysgu o’r dasg flaenorol </a:t>
            </a:r>
          </a:p>
          <a:p>
            <a:r>
              <a:rPr lang="cy-GB"/>
              <a:t>Lluniwch restr gyfeiriadau gywir gan ddefnyddio </a:t>
            </a:r>
            <a:r>
              <a:rPr lang="en-GB"/>
              <a:t>Harvard </a:t>
            </a:r>
            <a:r>
              <a:rPr lang="cy-GB"/>
              <a:t>yn</a:t>
            </a:r>
            <a:r>
              <a:rPr lang="en-GB"/>
              <a:t> MS Word. </a:t>
            </a:r>
          </a:p>
          <a:p>
            <a:endParaRPr lang="en-GB"/>
          </a:p>
        </p:txBody>
      </p:sp>
      <p:sp>
        <p:nvSpPr>
          <p:cNvPr id="9" name="Content Placeholder 8">
            <a:extLst>
              <a:ext uri="{FF2B5EF4-FFF2-40B4-BE49-F238E27FC236}">
                <a16:creationId xmlns:a16="http://schemas.microsoft.com/office/drawing/2014/main" id="{CFE27EBA-026C-6E91-D491-5B36968A472D}"/>
              </a:ext>
            </a:extLst>
          </p:cNvPr>
          <p:cNvSpPr>
            <a:spLocks noGrp="1"/>
          </p:cNvSpPr>
          <p:nvPr>
            <p:ph sz="half" idx="2"/>
          </p:nvPr>
        </p:nvSpPr>
        <p:spPr/>
        <p:txBody>
          <a:bodyPr>
            <a:normAutofit/>
          </a:bodyPr>
          <a:lstStyle/>
          <a:p>
            <a:r>
              <a:rPr lang="en-GB"/>
              <a:t>Using </a:t>
            </a:r>
          </a:p>
          <a:p>
            <a:pPr lvl="1"/>
            <a:r>
              <a:rPr lang="en-GB"/>
              <a:t>the books you took from the library </a:t>
            </a:r>
          </a:p>
          <a:p>
            <a:pPr lvl="1"/>
            <a:r>
              <a:rPr lang="en-GB"/>
              <a:t>the journal articles we have used in the examples </a:t>
            </a:r>
          </a:p>
          <a:p>
            <a:pPr lvl="1"/>
            <a:r>
              <a:rPr lang="en-GB"/>
              <a:t>The Learning Theories website from the previous task </a:t>
            </a:r>
          </a:p>
          <a:p>
            <a:r>
              <a:rPr lang="en-GB"/>
              <a:t>Create an accurate Harvard reference list in MS Word. </a:t>
            </a:r>
          </a:p>
          <a:p>
            <a:endParaRPr lang="en-GB"/>
          </a:p>
        </p:txBody>
      </p:sp>
      <p:pic>
        <p:nvPicPr>
          <p:cNvPr id="10" name="Picture 2">
            <a:extLst>
              <a:ext uri="{FF2B5EF4-FFF2-40B4-BE49-F238E27FC236}">
                <a16:creationId xmlns:a16="http://schemas.microsoft.com/office/drawing/2014/main" id="{FE9065C1-4E36-3FB5-2537-569EBEFEBBA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91949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2587625" y="2016125"/>
            <a:ext cx="9604375" cy="3449638"/>
          </a:xfrm>
        </p:spPr>
        <p:txBody>
          <a:bodyPr/>
          <a:lstStyle/>
          <a:p>
            <a:endParaRPr lang="en-GB"/>
          </a:p>
          <a:p>
            <a:endParaRPr lang="en-GB"/>
          </a:p>
          <a:p>
            <a:endParaRPr lang="en-GB"/>
          </a:p>
        </p:txBody>
      </p:sp>
      <p:pic>
        <p:nvPicPr>
          <p:cNvPr id="8" name="Online Media 7" title="All - Harvard Referencing in Word">
            <a:hlinkClick r:id="" action="ppaction://media"/>
            <a:extLst>
              <a:ext uri="{FF2B5EF4-FFF2-40B4-BE49-F238E27FC236}">
                <a16:creationId xmlns:a16="http://schemas.microsoft.com/office/drawing/2014/main" id="{BB230634-87BD-87BD-F1C3-9E908679A765}"/>
              </a:ext>
            </a:extLst>
          </p:cNvPr>
          <p:cNvPicPr>
            <a:picLocks noRot="1" noChangeAspect="1"/>
          </p:cNvPicPr>
          <p:nvPr>
            <a:videoFile r:link="rId1"/>
          </p:nvPr>
        </p:nvPicPr>
        <p:blipFill>
          <a:blip r:embed="rId3"/>
          <a:stretch>
            <a:fillRect/>
          </a:stretch>
        </p:blipFill>
        <p:spPr>
          <a:xfrm>
            <a:off x="2836081" y="498468"/>
            <a:ext cx="9107462" cy="5145718"/>
          </a:xfrm>
          <a:prstGeom prst="rect">
            <a:avLst/>
          </a:prstGeom>
        </p:spPr>
      </p:pic>
      <p:sp>
        <p:nvSpPr>
          <p:cNvPr id="11" name="Title 2">
            <a:extLst>
              <a:ext uri="{FF2B5EF4-FFF2-40B4-BE49-F238E27FC236}">
                <a16:creationId xmlns:a16="http://schemas.microsoft.com/office/drawing/2014/main" id="{F37A67A9-9CB9-7A31-EE77-9FD31B830E05}"/>
              </a:ext>
            </a:extLst>
          </p:cNvPr>
          <p:cNvSpPr txBox="1">
            <a:spLocks/>
          </p:cNvSpPr>
          <p:nvPr/>
        </p:nvSpPr>
        <p:spPr>
          <a:xfrm>
            <a:off x="100299" y="544823"/>
            <a:ext cx="2957861"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CYFEIRNODI GYDA WORD</a:t>
            </a:r>
          </a:p>
          <a:p>
            <a:endParaRPr lang="en-GB"/>
          </a:p>
          <a:p>
            <a:r>
              <a:rPr lang="en-GB"/>
              <a:t>Referencing with word</a:t>
            </a:r>
          </a:p>
        </p:txBody>
      </p:sp>
    </p:spTree>
    <p:extLst>
      <p:ext uri="{BB962C8B-B14F-4D97-AF65-F5344CB8AC3E}">
        <p14:creationId xmlns:p14="http://schemas.microsoft.com/office/powerpoint/2010/main" val="273208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2" name="Rectangle 21">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622CBB88-2CC1-679B-0C40-CDE2F353E3B0}"/>
              </a:ext>
            </a:extLst>
          </p:cNvPr>
          <p:cNvSpPr>
            <a:spLocks noGrp="1"/>
          </p:cNvSpPr>
          <p:nvPr>
            <p:ph type="title"/>
          </p:nvPr>
        </p:nvSpPr>
        <p:spPr>
          <a:xfrm>
            <a:off x="659301" y="1474969"/>
            <a:ext cx="3314370" cy="1868760"/>
          </a:xfrm>
        </p:spPr>
        <p:txBody>
          <a:bodyPr vert="horz" lIns="91440" tIns="45720" rIns="91440" bIns="0" rtlCol="0" anchor="b">
            <a:normAutofit/>
          </a:bodyPr>
          <a:lstStyle/>
          <a:p>
            <a:r>
              <a:rPr lang="cy-GB"/>
              <a:t>Llên-ladrad</a:t>
            </a:r>
            <a:br>
              <a:rPr lang="en-US"/>
            </a:br>
            <a:r>
              <a:rPr lang="en-US"/>
              <a:t>Plagiarism</a:t>
            </a:r>
          </a:p>
        </p:txBody>
      </p:sp>
      <p:sp>
        <p:nvSpPr>
          <p:cNvPr id="6" name="Text Placeholder 5">
            <a:extLst>
              <a:ext uri="{FF2B5EF4-FFF2-40B4-BE49-F238E27FC236}">
                <a16:creationId xmlns:a16="http://schemas.microsoft.com/office/drawing/2014/main" id="{34F38100-BD56-B447-100C-699F4DCBEF18}"/>
              </a:ext>
            </a:extLst>
          </p:cNvPr>
          <p:cNvSpPr>
            <a:spLocks noGrp="1"/>
          </p:cNvSpPr>
          <p:nvPr>
            <p:ph type="body" idx="1"/>
          </p:nvPr>
        </p:nvSpPr>
        <p:spPr>
          <a:xfrm>
            <a:off x="659302" y="3531204"/>
            <a:ext cx="2823919" cy="1610643"/>
          </a:xfrm>
        </p:spPr>
        <p:txBody>
          <a:bodyPr vert="horz" lIns="91440" tIns="91440" rIns="91440" bIns="91440" rtlCol="0">
            <a:normAutofit/>
          </a:bodyPr>
          <a:lstStyle/>
          <a:p>
            <a:endParaRPr lang="en-US" sz="1600" cap="all"/>
          </a:p>
        </p:txBody>
      </p:sp>
      <p:cxnSp>
        <p:nvCxnSpPr>
          <p:cNvPr id="26" name="Straight Connector 25">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8" name="Group 27">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9" name="Rectangle 28">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3" descr="picture of thief"/>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18374" y="1620067"/>
            <a:ext cx="6282919" cy="28587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33">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2651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Beth yw Llên-Ladrad? </a:t>
            </a:r>
            <a:br>
              <a:rPr lang="en-US"/>
            </a:br>
            <a:r>
              <a:rPr lang="en-US"/>
              <a:t> What is Plagiarism?</a:t>
            </a:r>
            <a:endParaRPr lang="en-GB"/>
          </a:p>
        </p:txBody>
      </p:sp>
      <p:sp>
        <p:nvSpPr>
          <p:cNvPr id="5" name="Content Placeholder 4"/>
          <p:cNvSpPr>
            <a:spLocks noGrp="1"/>
          </p:cNvSpPr>
          <p:nvPr>
            <p:ph sz="half" idx="1"/>
          </p:nvPr>
        </p:nvSpPr>
        <p:spPr/>
        <p:txBody>
          <a:bodyPr/>
          <a:lstStyle/>
          <a:p>
            <a:r>
              <a:rPr lang="cy-GB" altLang="en-US"/>
              <a:t>Cymryd gwaith person arall a’i ddefnyddio’n fwriadol gan honni mai eich gwaith chi ydyw</a:t>
            </a:r>
          </a:p>
          <a:p>
            <a:r>
              <a:rPr lang="cy-GB" altLang="en-US"/>
              <a:t>Trosedd academaidd</a:t>
            </a:r>
          </a:p>
          <a:p>
            <a:r>
              <a:rPr lang="cy-GB" altLang="en-US"/>
              <a:t>Cosbau</a:t>
            </a:r>
          </a:p>
          <a:p>
            <a:r>
              <a:rPr lang="cy-GB" altLang="en-US"/>
              <a:t>Proses Brifysgol</a:t>
            </a:r>
          </a:p>
          <a:p>
            <a:endParaRPr lang="en-GB"/>
          </a:p>
        </p:txBody>
      </p:sp>
      <p:sp>
        <p:nvSpPr>
          <p:cNvPr id="6" name="Content Placeholder 5"/>
          <p:cNvSpPr>
            <a:spLocks noGrp="1"/>
          </p:cNvSpPr>
          <p:nvPr>
            <p:ph sz="half" idx="2"/>
          </p:nvPr>
        </p:nvSpPr>
        <p:spPr/>
        <p:txBody>
          <a:bodyPr/>
          <a:lstStyle/>
          <a:p>
            <a:r>
              <a:rPr lang="en-US" altLang="en-US"/>
              <a:t>Taking and using another person’s work deliberately and allege that it’s your own work</a:t>
            </a:r>
          </a:p>
          <a:p>
            <a:r>
              <a:rPr lang="en-US" altLang="en-US"/>
              <a:t>An academic offence</a:t>
            </a:r>
          </a:p>
          <a:p>
            <a:r>
              <a:rPr lang="en-US" altLang="en-US"/>
              <a:t>Consequences</a:t>
            </a:r>
          </a:p>
          <a:p>
            <a:r>
              <a:rPr lang="en-US" altLang="en-US"/>
              <a:t>University Process</a:t>
            </a:r>
          </a:p>
          <a:p>
            <a:endParaRPr lang="en-GB"/>
          </a:p>
        </p:txBody>
      </p:sp>
    </p:spTree>
    <p:extLst>
      <p:ext uri="{BB962C8B-B14F-4D97-AF65-F5344CB8AC3E}">
        <p14:creationId xmlns:p14="http://schemas.microsoft.com/office/powerpoint/2010/main" val="707320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Pwysig!</a:t>
            </a:r>
            <a:br>
              <a:rPr lang="en-GB"/>
            </a:br>
            <a:r>
              <a:rPr lang="en-GB"/>
              <a:t>Important!</a:t>
            </a:r>
          </a:p>
        </p:txBody>
      </p:sp>
      <p:sp>
        <p:nvSpPr>
          <p:cNvPr id="3" name="Content Placeholder 2"/>
          <p:cNvSpPr>
            <a:spLocks noGrp="1"/>
          </p:cNvSpPr>
          <p:nvPr>
            <p:ph sz="half" idx="1"/>
          </p:nvPr>
        </p:nvSpPr>
        <p:spPr/>
        <p:txBody>
          <a:bodyPr/>
          <a:lstStyle/>
          <a:p>
            <a:r>
              <a:rPr lang="cy-GB" altLang="en-US"/>
              <a:t>Cyfeirnodwch eich gwaith bob amser</a:t>
            </a:r>
          </a:p>
          <a:p>
            <a:r>
              <a:rPr lang="cy-GB" altLang="en-US"/>
              <a:t>Cofiwch gynnwys GYFEIRIADAU</a:t>
            </a:r>
          </a:p>
          <a:p>
            <a:r>
              <a:rPr lang="cy-GB" altLang="en-US"/>
              <a:t>Defnyddiwch syniadau GWREIDDIOL</a:t>
            </a:r>
          </a:p>
          <a:p>
            <a:endParaRPr lang="en-GB"/>
          </a:p>
        </p:txBody>
      </p:sp>
      <p:sp>
        <p:nvSpPr>
          <p:cNvPr id="4" name="Content Placeholder 3"/>
          <p:cNvSpPr>
            <a:spLocks noGrp="1"/>
          </p:cNvSpPr>
          <p:nvPr>
            <p:ph sz="half" idx="2"/>
          </p:nvPr>
        </p:nvSpPr>
        <p:spPr/>
        <p:txBody>
          <a:bodyPr/>
          <a:lstStyle/>
          <a:p>
            <a:r>
              <a:rPr lang="en-US" altLang="en-US"/>
              <a:t>Always reference your work</a:t>
            </a:r>
          </a:p>
          <a:p>
            <a:r>
              <a:rPr lang="en-US" altLang="en-US"/>
              <a:t>Remember to include REFERENCES</a:t>
            </a:r>
          </a:p>
          <a:p>
            <a:r>
              <a:rPr lang="en-US" altLang="en-US"/>
              <a:t>Use ORIGINAL ideas</a:t>
            </a:r>
          </a:p>
          <a:p>
            <a:endParaRPr lang="en-GB"/>
          </a:p>
        </p:txBody>
      </p:sp>
      <p:pic>
        <p:nvPicPr>
          <p:cNvPr id="5123" name="Picture 3" descr="C:\Users\l.roberts\AppData\Local\Microsoft\Windows\Temporary Internet Files\Content.IE5\FX8L93BW\MC9002516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9800" y="4800600"/>
            <a:ext cx="35052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186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a:t>
            </a:r>
          </a:p>
        </p:txBody>
      </p:sp>
      <p:sp>
        <p:nvSpPr>
          <p:cNvPr id="3" name="Content Placeholder 2"/>
          <p:cNvSpPr>
            <a:spLocks noGrp="1"/>
          </p:cNvSpPr>
          <p:nvPr>
            <p:ph sz="half" idx="1"/>
          </p:nvPr>
        </p:nvSpPr>
        <p:spPr/>
        <p:txBody>
          <a:bodyPr/>
          <a:lstStyle/>
          <a:p>
            <a:r>
              <a:rPr lang="cy-GB"/>
              <a:t>Adnodd ar-lein sy'n helpu staff i ganfod llên-ladrad posib</a:t>
            </a:r>
          </a:p>
          <a:p>
            <a:r>
              <a:rPr lang="cy-GB"/>
              <a:t>Yn cymharu gwaith myfyrwyr yn erbyn cronfa ddata fawr iawn</a:t>
            </a:r>
          </a:p>
          <a:p>
            <a:r>
              <a:rPr lang="cy-GB"/>
              <a:t>Yn helpu myfyrwyr i leihau canran y tebygrwydd</a:t>
            </a:r>
          </a:p>
        </p:txBody>
      </p:sp>
      <p:sp>
        <p:nvSpPr>
          <p:cNvPr id="4" name="Content Placeholder 3"/>
          <p:cNvSpPr>
            <a:spLocks noGrp="1"/>
          </p:cNvSpPr>
          <p:nvPr>
            <p:ph sz="half" idx="2"/>
          </p:nvPr>
        </p:nvSpPr>
        <p:spPr/>
        <p:txBody>
          <a:bodyPr/>
          <a:lstStyle/>
          <a:p>
            <a:r>
              <a:rPr lang="en-US"/>
              <a:t>Online resource which helps staff detect potential plagiarism</a:t>
            </a:r>
          </a:p>
          <a:p>
            <a:r>
              <a:rPr lang="en-US"/>
              <a:t>Compares students’ work against very large database</a:t>
            </a:r>
          </a:p>
          <a:p>
            <a:r>
              <a:rPr lang="en-US"/>
              <a:t>Helps students reduce percentage of similarity</a:t>
            </a:r>
            <a:endParaRPr lang="cy-GB"/>
          </a:p>
        </p:txBody>
      </p:sp>
      <p:pic>
        <p:nvPicPr>
          <p:cNvPr id="8" name="Content Placeholder 5">
            <a:extLst>
              <a:ext uri="{FF2B5EF4-FFF2-40B4-BE49-F238E27FC236}">
                <a16:creationId xmlns:a16="http://schemas.microsoft.com/office/drawing/2014/main" id="{7D5A7B9F-ADD0-C48F-605B-653109FE3E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27641195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 – </a:t>
            </a:r>
            <a:br>
              <a:rPr lang="cy-GB"/>
            </a:br>
            <a:r>
              <a:rPr lang="cy-GB"/>
              <a:t>Aseiniadau/Assignments</a:t>
            </a:r>
          </a:p>
        </p:txBody>
      </p:sp>
      <p:sp>
        <p:nvSpPr>
          <p:cNvPr id="3" name="Content Placeholder 2"/>
          <p:cNvSpPr>
            <a:spLocks noGrp="1"/>
          </p:cNvSpPr>
          <p:nvPr>
            <p:ph sz="half" idx="1"/>
          </p:nvPr>
        </p:nvSpPr>
        <p:spPr/>
        <p:txBody>
          <a:bodyPr/>
          <a:lstStyle/>
          <a:p>
            <a:r>
              <a:rPr lang="cy-GB"/>
              <a:t>Llwythwch aseiniad ar y ddolen DRAFFT</a:t>
            </a:r>
          </a:p>
          <a:p>
            <a:r>
              <a:rPr lang="cy-GB"/>
              <a:t>Edrychwch ar yr adroddiad tebygrwydd (MEWN LLIW)</a:t>
            </a:r>
          </a:p>
          <a:p>
            <a:r>
              <a:rPr lang="cy-GB"/>
              <a:t>Hyd yn oed os yw’r ganran yn isel, rhaid i chi wirio pob darn lliw</a:t>
            </a:r>
          </a:p>
        </p:txBody>
      </p:sp>
      <p:sp>
        <p:nvSpPr>
          <p:cNvPr id="4" name="Content Placeholder 3"/>
          <p:cNvSpPr>
            <a:spLocks noGrp="1"/>
          </p:cNvSpPr>
          <p:nvPr>
            <p:ph sz="half" idx="2"/>
          </p:nvPr>
        </p:nvSpPr>
        <p:spPr/>
        <p:txBody>
          <a:bodyPr/>
          <a:lstStyle/>
          <a:p>
            <a:r>
              <a:rPr lang="cy-GB"/>
              <a:t>Upload assignment onto DRAFT link</a:t>
            </a:r>
          </a:p>
          <a:p>
            <a:r>
              <a:rPr lang="cy-GB"/>
              <a:t>Check similarity report (IN COLOUR)</a:t>
            </a:r>
          </a:p>
          <a:p>
            <a:r>
              <a:rPr lang="cy-GB"/>
              <a:t>Even if low percentage, you must check every coloured segment</a:t>
            </a:r>
          </a:p>
        </p:txBody>
      </p:sp>
      <p:pic>
        <p:nvPicPr>
          <p:cNvPr id="5" name="Content Placeholder 5">
            <a:extLst>
              <a:ext uri="{FF2B5EF4-FFF2-40B4-BE49-F238E27FC236}">
                <a16:creationId xmlns:a16="http://schemas.microsoft.com/office/drawing/2014/main" id="{CBEF5A29-D407-02D0-735C-0D26568DF0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174940682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a:t>
            </a:r>
          </a:p>
        </p:txBody>
      </p:sp>
      <p:sp>
        <p:nvSpPr>
          <p:cNvPr id="3" name="Content Placeholder 2"/>
          <p:cNvSpPr>
            <a:spLocks noGrp="1"/>
          </p:cNvSpPr>
          <p:nvPr>
            <p:ph sz="half" idx="1"/>
          </p:nvPr>
        </p:nvSpPr>
        <p:spPr/>
        <p:txBody>
          <a:bodyPr vert="horz" lIns="91440" tIns="45720" rIns="91440" bIns="45720" rtlCol="0" anchor="t">
            <a:normAutofit lnSpcReduction="10000"/>
          </a:bodyPr>
          <a:lstStyle/>
          <a:p>
            <a:r>
              <a:rPr lang="cy-GB"/>
              <a:t>EWCH AMDANI ...</a:t>
            </a:r>
          </a:p>
          <a:p>
            <a:r>
              <a:rPr lang="cy-GB"/>
              <a:t>Defnyddiwch yr enghreifftiau Aralleirio a rhestr gyfeiriadau a greoch yn flaenorol i </a:t>
            </a:r>
            <a:r>
              <a:rPr lang="cy-GB" noProof="1"/>
              <a:t>lanlwytho i ddolen Turnitin </a:t>
            </a:r>
            <a:r>
              <a:rPr lang="cy-GB"/>
              <a:t>yn Uned un</a:t>
            </a:r>
          </a:p>
          <a:p>
            <a:r>
              <a:rPr lang="cy-GB"/>
              <a:t>A oes llawer o liw?</a:t>
            </a:r>
          </a:p>
          <a:p>
            <a:r>
              <a:rPr lang="cy-GB"/>
              <a:t>Efallai bod angen mwy o aralleirio?</a:t>
            </a:r>
          </a:p>
          <a:p>
            <a:r>
              <a:rPr lang="cy-GB"/>
              <a:t>Efallai bod angen lleihau’r nifer o ddyfyniadau uniongyrchol?</a:t>
            </a:r>
          </a:p>
        </p:txBody>
      </p:sp>
      <p:sp>
        <p:nvSpPr>
          <p:cNvPr id="4" name="Content Placeholder 3"/>
          <p:cNvSpPr>
            <a:spLocks noGrp="1"/>
          </p:cNvSpPr>
          <p:nvPr>
            <p:ph sz="half" idx="2"/>
          </p:nvPr>
        </p:nvSpPr>
        <p:spPr/>
        <p:txBody>
          <a:bodyPr vert="horz" lIns="91440" tIns="45720" rIns="91440" bIns="45720" rtlCol="0" anchor="t">
            <a:normAutofit lnSpcReduction="10000"/>
          </a:bodyPr>
          <a:lstStyle/>
          <a:p>
            <a:r>
              <a:rPr lang="cy-GB"/>
              <a:t>HAVE A GO...</a:t>
            </a:r>
          </a:p>
          <a:p>
            <a:r>
              <a:rPr lang="en-GB"/>
              <a:t>Use the Paraphrasing and reference list examples you created earlier to upload to the </a:t>
            </a:r>
            <a:r>
              <a:rPr lang="en-GB" err="1"/>
              <a:t>turnitin</a:t>
            </a:r>
            <a:r>
              <a:rPr lang="en-GB"/>
              <a:t> link in Unit one</a:t>
            </a:r>
            <a:endParaRPr lang="en-GB">
              <a:highlight>
                <a:srgbClr val="FFFF00"/>
              </a:highlight>
            </a:endParaRPr>
          </a:p>
          <a:p>
            <a:r>
              <a:rPr lang="en-GB"/>
              <a:t>Is there a lot of colour?</a:t>
            </a:r>
          </a:p>
          <a:p>
            <a:r>
              <a:rPr lang="en-US"/>
              <a:t>Perhaps more paraphrasing is required?</a:t>
            </a:r>
          </a:p>
          <a:p>
            <a:r>
              <a:rPr lang="en-US"/>
              <a:t>Perhaps amount of direct quotations need to be reduced?</a:t>
            </a:r>
            <a:endParaRPr lang="cy-GB"/>
          </a:p>
        </p:txBody>
      </p:sp>
      <p:pic>
        <p:nvPicPr>
          <p:cNvPr id="5" name="Content Placeholder 5">
            <a:extLst>
              <a:ext uri="{FF2B5EF4-FFF2-40B4-BE49-F238E27FC236}">
                <a16:creationId xmlns:a16="http://schemas.microsoft.com/office/drawing/2014/main" id="{03566249-4A79-1133-F655-47761AAD40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3650543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4330</Words>
  <Application>Microsoft Office PowerPoint</Application>
  <PresentationFormat>Widescreen</PresentationFormat>
  <Paragraphs>521</Paragraphs>
  <Slides>61</Slides>
  <Notes>38</Notes>
  <HiddenSlides>1</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61</vt:i4>
      </vt:variant>
    </vt:vector>
  </HeadingPairs>
  <TitlesOfParts>
    <vt:vector size="66" baseType="lpstr">
      <vt:lpstr>Arial</vt:lpstr>
      <vt:lpstr>Calibri</vt:lpstr>
      <vt:lpstr>Gill Sans MT</vt:lpstr>
      <vt:lpstr>Verdana</vt:lpstr>
      <vt:lpstr>Gallery</vt:lpstr>
      <vt:lpstr>DYSGU YN YR OES DDIGIDOL  Learning in the Digital Era</vt:lpstr>
      <vt:lpstr>AMCANION Objectives</vt:lpstr>
      <vt:lpstr>TrOSolwg  Overview</vt:lpstr>
      <vt:lpstr>Cyfeirnodi  Referencing:</vt:lpstr>
      <vt:lpstr>Pam? Why?</vt:lpstr>
      <vt:lpstr>Cyfeirnodi  Referencing</vt:lpstr>
      <vt:lpstr>Pam Defnyddio Gwaith Awduron Eraill? Why Use Other Authors’ Work?</vt:lpstr>
      <vt:lpstr>Ble Dwi’n Dechrau? Where Do I Start? </vt:lpstr>
      <vt:lpstr>Gwybodaeth Allweddol Key information </vt:lpstr>
      <vt:lpstr>Cyfeirio at waith awduron eraill Referring to other authors’ works</vt:lpstr>
      <vt:lpstr>DYFYNIADAUQuotations</vt:lpstr>
      <vt:lpstr>Dyfyniadau Quotations</vt:lpstr>
      <vt:lpstr>Dyfyniadau  Quotations</vt:lpstr>
      <vt:lpstr>Dyfyniadau  Quotations</vt:lpstr>
      <vt:lpstr>Dyfyniadau Uniongyrchol  Direct Quotations</vt:lpstr>
      <vt:lpstr>Dyfyniadau Uniongyrchol Direct Quotations</vt:lpstr>
      <vt:lpstr>E.E. E.g.</vt:lpstr>
      <vt:lpstr>Beth yw dyfyniad hir? What is a long quotation?</vt:lpstr>
      <vt:lpstr>E.g. </vt:lpstr>
      <vt:lpstr>E.e. </vt:lpstr>
      <vt:lpstr>TASG TASK </vt:lpstr>
      <vt:lpstr>TASG TASK </vt:lpstr>
      <vt:lpstr>ARALLEIRIO  Paraphrasing</vt:lpstr>
      <vt:lpstr>Beth yw ‘aralleirio?’ What is ‘paraphrasing?’</vt:lpstr>
      <vt:lpstr>Pam aralleirio? Why paraphrase?</vt:lpstr>
      <vt:lpstr>HYGREDEDD academaidd Academic credibility </vt:lpstr>
      <vt:lpstr>Cyfeirio at waith awduron eraill Referring to other authors’ works</vt:lpstr>
      <vt:lpstr>PowerPoint Presentation</vt:lpstr>
      <vt:lpstr>TASG Task</vt:lpstr>
      <vt:lpstr>TASG Task</vt:lpstr>
      <vt:lpstr>Mwy o ymarfer Practise makes perfect! </vt:lpstr>
      <vt:lpstr>Gwell ysgrifennu yn EICH Geiriau eich hun na chopïo.  Using your own words is better than copying. </vt:lpstr>
      <vt:lpstr>Ymarfer Cyfeirnodi Referencing Practice</vt:lpstr>
      <vt:lpstr>Un awdur  One author</vt:lpstr>
      <vt:lpstr>2+ Awdur  2+ Authors</vt:lpstr>
      <vt:lpstr>Llyfrau â Golygyddion  Books with Editors</vt:lpstr>
      <vt:lpstr>Defnyddio 1 bennod  Using 1 chapter</vt:lpstr>
      <vt:lpstr>Dyfynnu eilaidd  Secondary citation</vt:lpstr>
      <vt:lpstr>E-lyfrau  E-books</vt:lpstr>
      <vt:lpstr>TASG TASK </vt:lpstr>
      <vt:lpstr>Cyfnodolion   Journals</vt:lpstr>
      <vt:lpstr>RHOWCH GYNNIG… Let’s try…</vt:lpstr>
      <vt:lpstr>Cyfnodolion ar-lein  On-line journals</vt:lpstr>
      <vt:lpstr>TASG TASK </vt:lpstr>
      <vt:lpstr>Gwefannau  Websites</vt:lpstr>
      <vt:lpstr>Dim awdur ar wefan  No author on website</vt:lpstr>
      <vt:lpstr>TASG TASK </vt:lpstr>
      <vt:lpstr>Cyhoeddiadau’r Llywodraeth Government Publications</vt:lpstr>
      <vt:lpstr>Rhestr gyfeiriadau  Reference list</vt:lpstr>
      <vt:lpstr>Rhestr gyfeiriadau  Reference list</vt:lpstr>
      <vt:lpstr>Rhestrau CYFEIRIADAU    Reference Lists</vt:lpstr>
      <vt:lpstr>Rhestr GYFEIRIADAU Reference list</vt:lpstr>
      <vt:lpstr>Enghraifft  Example</vt:lpstr>
      <vt:lpstr>TASG Task</vt:lpstr>
      <vt:lpstr>PowerPoint Presentation</vt:lpstr>
      <vt:lpstr>Llên-ladrad Plagiarism</vt:lpstr>
      <vt:lpstr>Beth yw Llên-Ladrad?   What is Plagiarism?</vt:lpstr>
      <vt:lpstr>Pwysig! Important!</vt:lpstr>
      <vt:lpstr>Turnitin</vt:lpstr>
      <vt:lpstr>Turnitin –  Aseiniadau/Assignments</vt:lpstr>
      <vt:lpstr>Turnitin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Marion Phillips</cp:lastModifiedBy>
  <cp:revision>2</cp:revision>
  <dcterms:created xsi:type="dcterms:W3CDTF">2022-07-12T12:47:26Z</dcterms:created>
  <dcterms:modified xsi:type="dcterms:W3CDTF">2023-03-02T11:48:38Z</dcterms:modified>
</cp:coreProperties>
</file>