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91" r:id="rId4"/>
    <p:sldId id="287" r:id="rId5"/>
    <p:sldId id="259" r:id="rId6"/>
    <p:sldId id="260" r:id="rId7"/>
    <p:sldId id="262" r:id="rId8"/>
    <p:sldId id="263" r:id="rId9"/>
    <p:sldId id="264" r:id="rId10"/>
    <p:sldId id="289" r:id="rId11"/>
    <p:sldId id="29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591F0-0AC8-45AB-BD81-9A701CB2B2A0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9E13F-E951-42CF-AE14-ECA59520D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9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4D6D8-85A7-42D0-AA7D-D7B9AB563DE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687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4D6D8-85A7-42D0-AA7D-D7B9AB563DE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287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711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50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37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97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88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9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302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48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193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2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891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206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907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80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13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4822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07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0486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3666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12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17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9A941-A02A-4319-AA28-22BC81E35039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38108-2C35-4E6E-8F7A-8EB6F5AEE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12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22937-62F8-4D08-9F94-30429E7263CA}" type="datetimeFigureOut">
              <a:rPr lang="en-GB" smtClean="0"/>
              <a:t>29/10/2018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CAA9A-8FFA-4D66-8C7F-4629E1DA9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9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Gender and History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379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260650"/>
            <a:ext cx="7772400" cy="1584175"/>
          </a:xfrm>
        </p:spPr>
        <p:txBody>
          <a:bodyPr>
            <a:normAutofit/>
          </a:bodyPr>
          <a:lstStyle/>
          <a:p>
            <a:pPr algn="r"/>
            <a:r>
              <a:rPr lang="en-GB" sz="6000" b="1" dirty="0"/>
              <a:t>Who drew the lion?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1844824"/>
            <a:ext cx="6400800" cy="1368152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Women’s history, feminism and gender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3212976"/>
            <a:ext cx="3528392" cy="342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401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1143000"/>
          </a:xfrm>
        </p:spPr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orkshop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340768"/>
            <a:ext cx="82296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Please </a:t>
            </a:r>
            <a:r>
              <a:rPr lang="en-GB" dirty="0"/>
              <a:t>prepare for discussion by thinking about the following questions.</a:t>
            </a:r>
          </a:p>
          <a:p>
            <a:r>
              <a:rPr lang="en-GB" dirty="0"/>
              <a:t>What do you understand by the terms ‘feminist history’ and ‘gender history’?</a:t>
            </a:r>
          </a:p>
          <a:p>
            <a:r>
              <a:rPr lang="en-GB" dirty="0"/>
              <a:t>Do you find these helpful approaches to history or do you perceive limitations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2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GENDER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3" y="1825626"/>
            <a:ext cx="10515600" cy="4822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An orthodoxy of gender studies is that </a:t>
            </a:r>
            <a:r>
              <a:rPr lang="en-GB" sz="3200" dirty="0" smtClean="0"/>
              <a:t>gender is a </a:t>
            </a:r>
            <a:r>
              <a:rPr lang="en-GB" sz="3200" i="1" dirty="0" smtClean="0"/>
              <a:t>SOCIAL </a:t>
            </a:r>
            <a:r>
              <a:rPr lang="en-GB" sz="3200" dirty="0" smtClean="0"/>
              <a:t>and </a:t>
            </a:r>
            <a:r>
              <a:rPr lang="en-GB" sz="3200" i="1" dirty="0" smtClean="0"/>
              <a:t>CULTURAL CONSTRUCT</a:t>
            </a:r>
          </a:p>
          <a:p>
            <a:pPr lvl="1">
              <a:buFontTx/>
              <a:buChar char="-"/>
            </a:pPr>
            <a:endParaRPr lang="en-GB" sz="3200" i="1" dirty="0" smtClean="0"/>
          </a:p>
          <a:p>
            <a:pPr lvl="1">
              <a:buFontTx/>
              <a:buChar char="-"/>
            </a:pPr>
            <a:r>
              <a:rPr lang="en-GB" sz="3200" i="1" dirty="0" smtClean="0"/>
              <a:t>What does the notion of gender as a ‘social/cultural construct’ mean to you? Can you think of examples or evidence to support this preposition?</a:t>
            </a:r>
          </a:p>
          <a:p>
            <a:pPr lvl="1">
              <a:buFontTx/>
              <a:buChar char="-"/>
            </a:pPr>
            <a:endParaRPr lang="en-GB" sz="3200" i="1" dirty="0" smtClean="0"/>
          </a:p>
          <a:p>
            <a:pPr marL="457200" lvl="1" indent="0">
              <a:buNone/>
            </a:pPr>
            <a:r>
              <a:rPr lang="en-GB" i="1" dirty="0" smtClean="0"/>
              <a:t/>
            </a:r>
            <a:br>
              <a:rPr lang="en-GB" i="1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09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GENDER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3" y="1825626"/>
            <a:ext cx="10515600" cy="48225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200" dirty="0"/>
              <a:t>An orthodoxy of gender studies is that </a:t>
            </a:r>
            <a:r>
              <a:rPr lang="en-GB" sz="3200" dirty="0" smtClean="0"/>
              <a:t>gender is a </a:t>
            </a:r>
            <a:r>
              <a:rPr lang="en-GB" sz="3200" i="1" dirty="0" smtClean="0"/>
              <a:t>SOCIAL </a:t>
            </a:r>
            <a:r>
              <a:rPr lang="en-GB" sz="3200" dirty="0" smtClean="0"/>
              <a:t>and </a:t>
            </a:r>
            <a:r>
              <a:rPr lang="en-GB" sz="3200" i="1" dirty="0" smtClean="0"/>
              <a:t>CULTURAL CONSTRUCT</a:t>
            </a:r>
          </a:p>
          <a:p>
            <a:pPr lvl="1">
              <a:buFontTx/>
              <a:buChar char="-"/>
            </a:pPr>
            <a:endParaRPr lang="en-GB" sz="3200" i="1" dirty="0" smtClean="0"/>
          </a:p>
          <a:p>
            <a:pPr lvl="1">
              <a:buFontTx/>
              <a:buChar char="-"/>
            </a:pPr>
            <a:r>
              <a:rPr lang="en-GB" sz="3200" i="1" dirty="0" smtClean="0"/>
              <a:t>What does the notion of gender as a ‘social/cultural construct’ mean to you?</a:t>
            </a:r>
          </a:p>
          <a:p>
            <a:pPr lvl="1">
              <a:buFontTx/>
              <a:buChar char="-"/>
            </a:pPr>
            <a:endParaRPr lang="en-GB" sz="3200" i="1" dirty="0" smtClean="0"/>
          </a:p>
          <a:p>
            <a:pPr lvl="1">
              <a:buFontTx/>
              <a:buChar char="-"/>
            </a:pPr>
            <a:r>
              <a:rPr lang="en-GB" sz="3200" i="1" dirty="0" smtClean="0"/>
              <a:t>How might ‘gender’ differ from ‘sex’ as a categorisation?</a:t>
            </a:r>
          </a:p>
          <a:p>
            <a:pPr lvl="1">
              <a:buFontTx/>
              <a:buChar char="-"/>
            </a:pPr>
            <a:endParaRPr lang="en-GB" sz="3200" i="1" dirty="0"/>
          </a:p>
          <a:p>
            <a:pPr lvl="1">
              <a:buFontTx/>
              <a:buChar char="-"/>
            </a:pPr>
            <a:r>
              <a:rPr lang="en-GB" sz="3200" i="1" dirty="0" smtClean="0"/>
              <a:t>How ‘masculinity’ and ‘femininity’ differ from ‘male’ and ‘female’ as categorisations?</a:t>
            </a:r>
          </a:p>
          <a:p>
            <a:pPr lvl="1">
              <a:buFontTx/>
              <a:buChar char="-"/>
            </a:pPr>
            <a:endParaRPr lang="en-GB" sz="3200" i="1" dirty="0"/>
          </a:p>
          <a:p>
            <a:pPr lvl="1">
              <a:buFontTx/>
              <a:buChar char="-"/>
            </a:pPr>
            <a:r>
              <a:rPr lang="en-GB" sz="3200" i="1" dirty="0" smtClean="0"/>
              <a:t>Interpret the following quotation</a:t>
            </a:r>
            <a:r>
              <a:rPr lang="en-GB" sz="3200" i="1" dirty="0"/>
              <a:t>: ‘One is not born a woman, one becomes one’  Simone de Beauvoir, </a:t>
            </a:r>
            <a:r>
              <a:rPr lang="en-GB" sz="3200" i="1" dirty="0" smtClean="0"/>
              <a:t>1949</a:t>
            </a:r>
            <a:r>
              <a:rPr lang="en-GB" i="1" dirty="0" smtClean="0"/>
              <a:t/>
            </a:r>
            <a:br>
              <a:rPr lang="en-GB" i="1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36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39" y="44322"/>
            <a:ext cx="9758944" cy="1143000"/>
          </a:xfrm>
        </p:spPr>
        <p:txBody>
          <a:bodyPr/>
          <a:lstStyle/>
          <a:p>
            <a:pPr algn="l"/>
            <a:r>
              <a:rPr lang="en-GB" dirty="0" smtClean="0"/>
              <a:t>Feminism ‘Waves’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2541"/>
            <a:ext cx="7620000" cy="3629025"/>
          </a:xfrm>
          <a:prstGeom prst="rect">
            <a:avLst/>
          </a:prstGeom>
        </p:spPr>
      </p:pic>
      <p:sp>
        <p:nvSpPr>
          <p:cNvPr id="7" name="Text Placeholder 2"/>
          <p:cNvSpPr txBox="1">
            <a:spLocks/>
          </p:cNvSpPr>
          <p:nvPr/>
        </p:nvSpPr>
        <p:spPr>
          <a:xfrm>
            <a:off x="291522" y="4826256"/>
            <a:ext cx="2336846" cy="1429719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0" dirty="0" smtClean="0"/>
              <a:t>First-Wave (c. mid-to-late 19</a:t>
            </a:r>
            <a:r>
              <a:rPr lang="en-GB" b="0" baseline="30000" dirty="0" smtClean="0"/>
              <a:t>th</a:t>
            </a:r>
            <a:r>
              <a:rPr lang="en-GB" b="0" dirty="0" smtClean="0"/>
              <a:t>/early 20</a:t>
            </a:r>
            <a:r>
              <a:rPr lang="en-GB" b="0" baseline="30000" dirty="0" smtClean="0"/>
              <a:t>th</a:t>
            </a:r>
            <a:r>
              <a:rPr lang="en-GB" b="0" dirty="0" smtClean="0"/>
              <a:t> centuries)</a:t>
            </a:r>
            <a:endParaRPr lang="en-US" b="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909583" y="-397178"/>
            <a:ext cx="2336846" cy="14297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0" dirty="0" smtClean="0"/>
              <a:t>Second-Wave (1960s, 1970s)</a:t>
            </a:r>
            <a:endParaRPr lang="en-US" b="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5940" y="3494801"/>
            <a:ext cx="5046060" cy="33631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9078" y="1032541"/>
            <a:ext cx="4377351" cy="24622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1140" y="3667125"/>
            <a:ext cx="411480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76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Feminism ‘Waves’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Third-Wave (c. 1990s–)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800" dirty="0" smtClean="0"/>
              <a:t>Emphasis on broader demographics</a:t>
            </a:r>
          </a:p>
          <a:p>
            <a:pPr lvl="1">
              <a:buFontTx/>
              <a:buChar char="-"/>
            </a:pPr>
            <a:r>
              <a:rPr lang="en-GB" sz="2800" dirty="0" smtClean="0"/>
              <a:t>Homosexuality</a:t>
            </a:r>
          </a:p>
          <a:p>
            <a:pPr lvl="1">
              <a:buFontTx/>
              <a:buChar char="-"/>
            </a:pPr>
            <a:r>
              <a:rPr lang="en-GB" sz="2800" dirty="0" smtClean="0"/>
              <a:t>Developing word</a:t>
            </a:r>
          </a:p>
          <a:p>
            <a:pPr lvl="1">
              <a:buFontTx/>
              <a:buChar char="-"/>
            </a:pPr>
            <a:r>
              <a:rPr lang="en-GB" sz="2800" dirty="0" smtClean="0"/>
              <a:t>Less white-, middle-class-oriented</a:t>
            </a:r>
          </a:p>
          <a:p>
            <a:pPr marL="400050">
              <a:buFont typeface="Arial" panose="020B0604020202020204" pitchFamily="34" charset="0"/>
              <a:buChar char="•"/>
            </a:pPr>
            <a:r>
              <a:rPr lang="en-GB" sz="2800" dirty="0" smtClean="0"/>
              <a:t>Key phrase: </a:t>
            </a:r>
            <a:r>
              <a:rPr lang="en-GB" sz="2800" b="1" dirty="0" smtClean="0"/>
              <a:t>intersectionality</a:t>
            </a:r>
            <a:endParaRPr lang="en-GB" sz="2800" dirty="0"/>
          </a:p>
          <a:p>
            <a:pPr marL="457200" lvl="1" indent="0">
              <a:buNone/>
            </a:pPr>
            <a:endParaRPr lang="en-GB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‘Fourth-Wave’ (</a:t>
            </a:r>
            <a:r>
              <a:rPr lang="en-GB" dirty="0"/>
              <a:t>2010s–)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smtClean="0"/>
              <a:t>‘</a:t>
            </a:r>
            <a:r>
              <a:rPr lang="en-GB" dirty="0" err="1" smtClean="0"/>
              <a:t>Millennials</a:t>
            </a:r>
            <a:r>
              <a:rPr lang="en-GB" dirty="0" smtClean="0"/>
              <a:t>’</a:t>
            </a:r>
          </a:p>
          <a:p>
            <a:r>
              <a:rPr lang="en-GB" dirty="0" smtClean="0"/>
              <a:t>Emphasis on and use of technology – especially internet and social media</a:t>
            </a:r>
          </a:p>
          <a:p>
            <a:r>
              <a:rPr lang="en-GB" dirty="0" smtClean="0"/>
              <a:t>Broader emphasis on trans issues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15586" t="1" b="5086"/>
          <a:stretch/>
        </p:blipFill>
        <p:spPr>
          <a:xfrm>
            <a:off x="10192203" y="927982"/>
            <a:ext cx="1488622" cy="14938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3099" y="4922774"/>
            <a:ext cx="1720849" cy="171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84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Fourth-Wave Feminism: re-appropriating stereotypes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245" y="2492196"/>
            <a:ext cx="4708084" cy="368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523" y="1516700"/>
            <a:ext cx="22479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410" y="2808398"/>
            <a:ext cx="2367901" cy="270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96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1143000"/>
          </a:xfrm>
        </p:spPr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orkshop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340768"/>
            <a:ext cx="8229600" cy="5112568"/>
          </a:xfrm>
        </p:spPr>
        <p:txBody>
          <a:bodyPr>
            <a:normAutofit/>
          </a:bodyPr>
          <a:lstStyle/>
          <a:p>
            <a:pPr lvl="1"/>
            <a:r>
              <a:rPr lang="en-GB" dirty="0" smtClean="0"/>
              <a:t>Take </a:t>
            </a:r>
            <a:r>
              <a:rPr lang="en-GB" dirty="0" smtClean="0"/>
              <a:t>a case study and consider how traditional interpretations may be challenged by adopting a feminist or gender approach.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Take </a:t>
            </a:r>
            <a:r>
              <a:rPr lang="en-GB" dirty="0" smtClean="0"/>
              <a:t>a subject – childhood, sex, marriage, power, lifestyle </a:t>
            </a:r>
            <a:r>
              <a:rPr lang="en-GB" dirty="0" err="1" smtClean="0"/>
              <a:t>etc</a:t>
            </a:r>
            <a:r>
              <a:rPr lang="en-GB" dirty="0" smtClean="0"/>
              <a:t> – and think about how feminist or gender approaches can help our understanding or interpretation.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39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16632"/>
            <a:ext cx="8229600" cy="1143000"/>
          </a:xfrm>
        </p:spPr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orkshop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340768"/>
            <a:ext cx="8229600" cy="5112568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dirty="0" smtClean="0"/>
              <a:t>How might a gender studies and/or feminist approach offer extra insights into the fol</a:t>
            </a:r>
            <a:r>
              <a:rPr lang="en-GB" dirty="0" smtClean="0"/>
              <a:t>lowing: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 smtClean="0"/>
              <a:t>Norman Identity and Myth</a:t>
            </a:r>
          </a:p>
          <a:p>
            <a:pPr marL="457200" lvl="1" indent="0">
              <a:buNone/>
            </a:pPr>
            <a:r>
              <a:rPr lang="en-GB" dirty="0" smtClean="0"/>
              <a:t>Enlightenment</a:t>
            </a:r>
          </a:p>
          <a:p>
            <a:pPr marL="457200" lvl="1" indent="0">
              <a:buNone/>
            </a:pPr>
            <a:r>
              <a:rPr lang="en-GB" dirty="0" smtClean="0"/>
              <a:t>Cultural History of Cities</a:t>
            </a:r>
          </a:p>
          <a:p>
            <a:pPr marL="457200" lvl="1" indent="0">
              <a:buNone/>
            </a:pPr>
            <a:r>
              <a:rPr lang="en-GB" dirty="0" smtClean="0"/>
              <a:t>1980s Britain and the United States</a:t>
            </a:r>
          </a:p>
          <a:p>
            <a:pPr marL="457200" lvl="1" indent="0">
              <a:buNone/>
            </a:pPr>
            <a:r>
              <a:rPr lang="en-GB" dirty="0" smtClean="0"/>
              <a:t>Saints in the Middle Ages</a:t>
            </a:r>
          </a:p>
          <a:p>
            <a:pPr marL="457200" lvl="1" indent="0">
              <a:buNone/>
            </a:pPr>
            <a:r>
              <a:rPr lang="en-GB" dirty="0" smtClean="0"/>
              <a:t>Canterbury Tales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86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353</Words>
  <Application>Microsoft Office PowerPoint</Application>
  <PresentationFormat>Widescreen</PresentationFormat>
  <Paragraphs>53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1_Office Theme</vt:lpstr>
      <vt:lpstr>Gender and History Workshop</vt:lpstr>
      <vt:lpstr>Who drew the lion?</vt:lpstr>
      <vt:lpstr>Workshop</vt:lpstr>
      <vt:lpstr>GENDER</vt:lpstr>
      <vt:lpstr>GENDER</vt:lpstr>
      <vt:lpstr>Feminism ‘Waves’</vt:lpstr>
      <vt:lpstr>Feminism ‘Waves’</vt:lpstr>
      <vt:lpstr>Fourth-Wave Feminism: re-appropriating stereotypes</vt:lpstr>
      <vt:lpstr>Workshop</vt:lpstr>
      <vt:lpstr>Workshop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Scott</dc:creator>
  <cp:lastModifiedBy>Alexander Scott</cp:lastModifiedBy>
  <cp:revision>3</cp:revision>
  <dcterms:created xsi:type="dcterms:W3CDTF">2018-10-29T11:12:35Z</dcterms:created>
  <dcterms:modified xsi:type="dcterms:W3CDTF">2018-10-29T11:33:59Z</dcterms:modified>
</cp:coreProperties>
</file>