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1" r:id="rId5"/>
    <p:sldMasterId id="2147483650" r:id="rId6"/>
    <p:sldMasterId id="2147483653" r:id="rId7"/>
    <p:sldMasterId id="2147483708" r:id="rId8"/>
    <p:sldMasterId id="2147483659" r:id="rId9"/>
    <p:sldMasterId id="2147483662" r:id="rId10"/>
  </p:sldMasterIdLst>
  <p:notesMasterIdLst>
    <p:notesMasterId r:id="rId33"/>
  </p:notesMasterIdLst>
  <p:sldIdLst>
    <p:sldId id="256" r:id="rId11"/>
    <p:sldId id="264" r:id="rId12"/>
    <p:sldId id="327" r:id="rId13"/>
    <p:sldId id="318" r:id="rId14"/>
    <p:sldId id="317" r:id="rId15"/>
    <p:sldId id="313" r:id="rId16"/>
    <p:sldId id="436" r:id="rId17"/>
    <p:sldId id="437" r:id="rId18"/>
    <p:sldId id="425" r:id="rId19"/>
    <p:sldId id="430" r:id="rId20"/>
    <p:sldId id="434" r:id="rId21"/>
    <p:sldId id="432" r:id="rId22"/>
    <p:sldId id="441" r:id="rId23"/>
    <p:sldId id="431" r:id="rId24"/>
    <p:sldId id="420" r:id="rId25"/>
    <p:sldId id="422" r:id="rId26"/>
    <p:sldId id="429" r:id="rId27"/>
    <p:sldId id="427" r:id="rId28"/>
    <p:sldId id="438" r:id="rId29"/>
    <p:sldId id="439" r:id="rId30"/>
    <p:sldId id="442" r:id="rId31"/>
    <p:sldId id="294" r:id="rId32"/>
  </p:sldIdLst>
  <p:sldSz cx="12192000" cy="6858000"/>
  <p:notesSz cx="6888163" cy="967105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91C6C449-6B3D-AE1E-79E4-61F09FA05A91}" name="Jayne Morgan" initials="JM" userId="S::jayne.morgan@uwtsd.ac.uk::a092e5c8-5fcf-4e14-aeff-0be1e3134033"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1540" autoAdjust="0"/>
  </p:normalViewPr>
  <p:slideViewPr>
    <p:cSldViewPr snapToGrid="0">
      <p:cViewPr varScale="1">
        <p:scale>
          <a:sx n="84" d="100"/>
          <a:sy n="84" d="100"/>
        </p:scale>
        <p:origin x="548"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3.xml"/><Relationship Id="rId18" Type="http://schemas.openxmlformats.org/officeDocument/2006/relationships/slide" Target="slides/slide8.xml"/><Relationship Id="rId26" Type="http://schemas.openxmlformats.org/officeDocument/2006/relationships/slide" Target="slides/slide16.xml"/><Relationship Id="rId21" Type="http://schemas.openxmlformats.org/officeDocument/2006/relationships/slide" Target="slides/slide11.xml"/><Relationship Id="rId34" Type="http://schemas.openxmlformats.org/officeDocument/2006/relationships/presProps" Target="presProps.xml"/><Relationship Id="rId7" Type="http://schemas.openxmlformats.org/officeDocument/2006/relationships/slideMaster" Target="slideMasters/slideMaster4.xml"/><Relationship Id="rId12" Type="http://schemas.openxmlformats.org/officeDocument/2006/relationships/slide" Target="slides/slide2.xml"/><Relationship Id="rId17" Type="http://schemas.openxmlformats.org/officeDocument/2006/relationships/slide" Target="slides/slide7.xml"/><Relationship Id="rId25" Type="http://schemas.openxmlformats.org/officeDocument/2006/relationships/slide" Target="slides/slide15.xml"/><Relationship Id="rId33" Type="http://schemas.openxmlformats.org/officeDocument/2006/relationships/notesMaster" Target="notesMasters/notesMaster1.xml"/><Relationship Id="rId38" Type="http://schemas.microsoft.com/office/2018/10/relationships/authors" Target="authors.xml"/><Relationship Id="rId2" Type="http://schemas.openxmlformats.org/officeDocument/2006/relationships/customXml" Target="../customXml/item2.xml"/><Relationship Id="rId16" Type="http://schemas.openxmlformats.org/officeDocument/2006/relationships/slide" Target="slides/slide6.xml"/><Relationship Id="rId20" Type="http://schemas.openxmlformats.org/officeDocument/2006/relationships/slide" Target="slides/slide10.xml"/><Relationship Id="rId29" Type="http://schemas.openxmlformats.org/officeDocument/2006/relationships/slide" Target="slides/slide19.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1.xml"/><Relationship Id="rId24" Type="http://schemas.openxmlformats.org/officeDocument/2006/relationships/slide" Target="slides/slide14.xml"/><Relationship Id="rId32" Type="http://schemas.openxmlformats.org/officeDocument/2006/relationships/slide" Target="slides/slide22.xml"/><Relationship Id="rId37"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5.xml"/><Relationship Id="rId23" Type="http://schemas.openxmlformats.org/officeDocument/2006/relationships/slide" Target="slides/slide13.xml"/><Relationship Id="rId28" Type="http://schemas.openxmlformats.org/officeDocument/2006/relationships/slide" Target="slides/slide18.xml"/><Relationship Id="rId36" Type="http://schemas.openxmlformats.org/officeDocument/2006/relationships/theme" Target="theme/theme1.xml"/><Relationship Id="rId10" Type="http://schemas.openxmlformats.org/officeDocument/2006/relationships/slideMaster" Target="slideMasters/slideMaster7.xml"/><Relationship Id="rId19" Type="http://schemas.openxmlformats.org/officeDocument/2006/relationships/slide" Target="slides/slide9.xml"/><Relationship Id="rId31" Type="http://schemas.openxmlformats.org/officeDocument/2006/relationships/slide" Target="slides/slide2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4.xml"/><Relationship Id="rId22" Type="http://schemas.openxmlformats.org/officeDocument/2006/relationships/slide" Target="slides/slide12.xml"/><Relationship Id="rId27" Type="http://schemas.openxmlformats.org/officeDocument/2006/relationships/slide" Target="slides/slide17.xml"/><Relationship Id="rId30" Type="http://schemas.openxmlformats.org/officeDocument/2006/relationships/slide" Target="slides/slide20.xml"/><Relationship Id="rId35" Type="http://schemas.openxmlformats.org/officeDocument/2006/relationships/viewProps" Target="viewProps.xml"/><Relationship Id="rId8" Type="http://schemas.openxmlformats.org/officeDocument/2006/relationships/slideMaster" Target="slideMasters/slideMaster5.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84870" cy="485232"/>
          </a:xfrm>
          <a:prstGeom prst="rect">
            <a:avLst/>
          </a:prstGeom>
        </p:spPr>
        <p:txBody>
          <a:bodyPr vert="horz" lIns="92192" tIns="46096" rIns="92192" bIns="46096" rtlCol="0"/>
          <a:lstStyle>
            <a:lvl1pPr algn="l">
              <a:defRPr sz="1200"/>
            </a:lvl1pPr>
          </a:lstStyle>
          <a:p>
            <a:endParaRPr lang="en-GB"/>
          </a:p>
        </p:txBody>
      </p:sp>
      <p:sp>
        <p:nvSpPr>
          <p:cNvPr id="3" name="Date Placeholder 2"/>
          <p:cNvSpPr>
            <a:spLocks noGrp="1"/>
          </p:cNvSpPr>
          <p:nvPr>
            <p:ph type="dt" idx="1"/>
          </p:nvPr>
        </p:nvSpPr>
        <p:spPr>
          <a:xfrm>
            <a:off x="3901699" y="0"/>
            <a:ext cx="2984870" cy="485232"/>
          </a:xfrm>
          <a:prstGeom prst="rect">
            <a:avLst/>
          </a:prstGeom>
        </p:spPr>
        <p:txBody>
          <a:bodyPr vert="horz" lIns="92192" tIns="46096" rIns="92192" bIns="46096" rtlCol="0"/>
          <a:lstStyle>
            <a:lvl1pPr algn="r">
              <a:defRPr sz="1200"/>
            </a:lvl1pPr>
          </a:lstStyle>
          <a:p>
            <a:fld id="{1F0FB87F-754C-465C-9770-966B53F2B7AB}" type="datetimeFigureOut">
              <a:rPr lang="en-GB" smtClean="0"/>
              <a:t>28/01/2026</a:t>
            </a:fld>
            <a:endParaRPr lang="en-GB"/>
          </a:p>
        </p:txBody>
      </p:sp>
      <p:sp>
        <p:nvSpPr>
          <p:cNvPr id="4" name="Slide Image Placeholder 3"/>
          <p:cNvSpPr>
            <a:spLocks noGrp="1" noRot="1" noChangeAspect="1"/>
          </p:cNvSpPr>
          <p:nvPr>
            <p:ph type="sldImg" idx="2"/>
          </p:nvPr>
        </p:nvSpPr>
        <p:spPr>
          <a:xfrm>
            <a:off x="542925" y="1209675"/>
            <a:ext cx="5802313" cy="3263900"/>
          </a:xfrm>
          <a:prstGeom prst="rect">
            <a:avLst/>
          </a:prstGeom>
          <a:noFill/>
          <a:ln w="12700">
            <a:solidFill>
              <a:prstClr val="black"/>
            </a:solidFill>
          </a:ln>
        </p:spPr>
        <p:txBody>
          <a:bodyPr vert="horz" lIns="92192" tIns="46096" rIns="92192" bIns="46096" rtlCol="0" anchor="ctr"/>
          <a:lstStyle/>
          <a:p>
            <a:endParaRPr lang="en-GB"/>
          </a:p>
        </p:txBody>
      </p:sp>
      <p:sp>
        <p:nvSpPr>
          <p:cNvPr id="5" name="Notes Placeholder 4"/>
          <p:cNvSpPr>
            <a:spLocks noGrp="1"/>
          </p:cNvSpPr>
          <p:nvPr>
            <p:ph type="body" sz="quarter" idx="3"/>
          </p:nvPr>
        </p:nvSpPr>
        <p:spPr>
          <a:xfrm>
            <a:off x="688817" y="4654193"/>
            <a:ext cx="5510530" cy="3807976"/>
          </a:xfrm>
          <a:prstGeom prst="rect">
            <a:avLst/>
          </a:prstGeom>
        </p:spPr>
        <p:txBody>
          <a:bodyPr vert="horz" lIns="92192" tIns="46096" rIns="92192" bIns="46096"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185821"/>
            <a:ext cx="2984870" cy="485231"/>
          </a:xfrm>
          <a:prstGeom prst="rect">
            <a:avLst/>
          </a:prstGeom>
        </p:spPr>
        <p:txBody>
          <a:bodyPr vert="horz" lIns="92192" tIns="46096" rIns="92192" bIns="46096" rtlCol="0" anchor="b"/>
          <a:lstStyle>
            <a:lvl1pPr algn="l">
              <a:defRPr sz="1200"/>
            </a:lvl1pPr>
          </a:lstStyle>
          <a:p>
            <a:endParaRPr lang="en-GB"/>
          </a:p>
        </p:txBody>
      </p:sp>
      <p:sp>
        <p:nvSpPr>
          <p:cNvPr id="7" name="Slide Number Placeholder 6"/>
          <p:cNvSpPr>
            <a:spLocks noGrp="1"/>
          </p:cNvSpPr>
          <p:nvPr>
            <p:ph type="sldNum" sz="quarter" idx="5"/>
          </p:nvPr>
        </p:nvSpPr>
        <p:spPr>
          <a:xfrm>
            <a:off x="3901699" y="9185821"/>
            <a:ext cx="2984870" cy="485231"/>
          </a:xfrm>
          <a:prstGeom prst="rect">
            <a:avLst/>
          </a:prstGeom>
        </p:spPr>
        <p:txBody>
          <a:bodyPr vert="horz" lIns="92192" tIns="46096" rIns="92192" bIns="46096" rtlCol="0" anchor="b"/>
          <a:lstStyle>
            <a:lvl1pPr algn="r">
              <a:defRPr sz="1200"/>
            </a:lvl1pPr>
          </a:lstStyle>
          <a:p>
            <a:fld id="{5FB824EF-40B7-4B64-AAF9-A45E704C992E}" type="slidenum">
              <a:rPr lang="en-GB" smtClean="0"/>
              <a:t>‹#›</a:t>
            </a:fld>
            <a:endParaRPr lang="en-GB"/>
          </a:p>
        </p:txBody>
      </p:sp>
    </p:spTree>
    <p:extLst>
      <p:ext uri="{BB962C8B-B14F-4D97-AF65-F5344CB8AC3E}">
        <p14:creationId xmlns:p14="http://schemas.microsoft.com/office/powerpoint/2010/main" val="26820435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Compete Register</a:t>
            </a:r>
          </a:p>
          <a:p>
            <a:r>
              <a:rPr lang="cy-GB" noProof="0" dirty="0"/>
              <a:t>Cwblhau’r Gofrestr</a:t>
            </a:r>
          </a:p>
        </p:txBody>
      </p:sp>
      <p:sp>
        <p:nvSpPr>
          <p:cNvPr id="4" name="Slide Number Placeholder 3"/>
          <p:cNvSpPr>
            <a:spLocks noGrp="1"/>
          </p:cNvSpPr>
          <p:nvPr>
            <p:ph type="sldNum" sz="quarter" idx="5"/>
          </p:nvPr>
        </p:nvSpPr>
        <p:spPr/>
        <p:txBody>
          <a:bodyPr/>
          <a:lstStyle/>
          <a:p>
            <a:fld id="{5FB824EF-40B7-4B64-AAF9-A45E704C992E}" type="slidenum">
              <a:rPr lang="en-GB" smtClean="0"/>
              <a:t>1</a:t>
            </a:fld>
            <a:endParaRPr lang="en-GB"/>
          </a:p>
        </p:txBody>
      </p:sp>
    </p:spTree>
    <p:extLst>
      <p:ext uri="{BB962C8B-B14F-4D97-AF65-F5344CB8AC3E}">
        <p14:creationId xmlns:p14="http://schemas.microsoft.com/office/powerpoint/2010/main" val="34529260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21920" rtl="0" eaLnBrk="1" fontAlgn="auto" latinLnBrk="0" hangingPunct="1">
              <a:lnSpc>
                <a:spcPct val="100000"/>
              </a:lnSpc>
              <a:spcBef>
                <a:spcPts val="0"/>
              </a:spcBef>
              <a:spcAft>
                <a:spcPts val="0"/>
              </a:spcAft>
              <a:buClrTx/>
              <a:buSzTx/>
              <a:buFont typeface="Arial" panose="020B0604020202020204" pitchFamily="34" charset="0"/>
              <a:buNone/>
              <a:tabLst/>
              <a:defRPr/>
            </a:pPr>
            <a:r>
              <a:rPr lang="cy-GB" noProof="0" dirty="0"/>
              <a:t>Cwblhewch y gofrestr a chyflwyno’r dysgwyr i’r modwl. </a:t>
            </a:r>
          </a:p>
          <a:p>
            <a:pPr marL="0" indent="0" defTabSz="921920">
              <a:buFont typeface="Arial" panose="020B0604020202020204" pitchFamily="34" charset="0"/>
              <a:buNone/>
              <a:defRPr/>
            </a:pPr>
            <a:r>
              <a:rPr lang="en-GB" dirty="0"/>
              <a:t>Complete register and orientate learners into the module.</a:t>
            </a:r>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5FB824EF-40B7-4B64-AAF9-A45E704C992E}" type="slidenum">
              <a:rPr lang="en-GB" smtClean="0"/>
              <a:t>2</a:t>
            </a:fld>
            <a:endParaRPr lang="en-GB"/>
          </a:p>
        </p:txBody>
      </p:sp>
    </p:spTree>
    <p:extLst>
      <p:ext uri="{BB962C8B-B14F-4D97-AF65-F5344CB8AC3E}">
        <p14:creationId xmlns:p14="http://schemas.microsoft.com/office/powerpoint/2010/main" val="14638698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2860" marR="0" lvl="0" indent="-17286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lang="cy-GB" noProof="0" dirty="0"/>
              <a:t>Rhowch eich ffôn i gadw</a:t>
            </a:r>
            <a:endParaRPr lang="en-GB" dirty="0"/>
          </a:p>
          <a:p>
            <a:pPr marL="172860" indent="-172860">
              <a:lnSpc>
                <a:spcPct val="150000"/>
              </a:lnSpc>
              <a:buFont typeface="Arial" panose="020B0604020202020204" pitchFamily="34" charset="0"/>
              <a:buChar char="•"/>
            </a:pPr>
            <a:r>
              <a:rPr lang="en-GB" dirty="0"/>
              <a:t>Put your phone away</a:t>
            </a:r>
          </a:p>
          <a:p>
            <a:pPr marL="172860" indent="-172860">
              <a:lnSpc>
                <a:spcPct val="150000"/>
              </a:lnSpc>
              <a:buFont typeface="Arial" panose="020B0604020202020204" pitchFamily="34" charset="0"/>
              <a:buChar char="•"/>
            </a:pPr>
            <a:endParaRPr lang="en-GB" dirty="0"/>
          </a:p>
          <a:p>
            <a:pPr marL="172860" marR="0" lvl="0" indent="-17286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lang="cy-GB" noProof="0" dirty="0"/>
              <a:t>Cymerwch ran ym mhob gweithgaredd a thrafodaeth </a:t>
            </a:r>
            <a:endParaRPr lang="en-GB" dirty="0"/>
          </a:p>
          <a:p>
            <a:pPr marL="172860" indent="-172860">
              <a:lnSpc>
                <a:spcPct val="150000"/>
              </a:lnSpc>
              <a:buFont typeface="Arial" panose="020B0604020202020204" pitchFamily="34" charset="0"/>
              <a:buChar char="•"/>
            </a:pPr>
            <a:r>
              <a:rPr lang="en-GB" dirty="0"/>
              <a:t>Participate in all the activities and discussions</a:t>
            </a:r>
          </a:p>
          <a:p>
            <a:pPr marL="172860" indent="-172860">
              <a:lnSpc>
                <a:spcPct val="150000"/>
              </a:lnSpc>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3</a:t>
            </a:fld>
            <a:endParaRPr lang="en-US"/>
          </a:p>
        </p:txBody>
      </p:sp>
    </p:spTree>
    <p:extLst>
      <p:ext uri="{BB962C8B-B14F-4D97-AF65-F5344CB8AC3E}">
        <p14:creationId xmlns:p14="http://schemas.microsoft.com/office/powerpoint/2010/main" val="2917973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B5D1D6-1A6B-4DFE-53F8-B7779AC96B7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F4CE19C-2DE0-7C34-66CE-00A742776A4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A318E5B-95B6-BACC-D520-E889A381339A}"/>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cy-GB" noProof="0" dirty="0"/>
              <a:t>Drafodwch y daith i SAC a lle mae’r darpar athrawon ar y llwybr hyn o bryd (mewn coch). Tynnwch sylw at y modylau gwahanol ar y rhaglen a natur droellog y cwricwlwm.</a:t>
            </a:r>
          </a:p>
          <a:p>
            <a:pPr marL="0" marR="0" lvl="0" indent="0" algn="l" defTabSz="914400" rtl="0" eaLnBrk="1" fontAlgn="auto" latinLnBrk="0" hangingPunct="1">
              <a:lnSpc>
                <a:spcPct val="100000"/>
              </a:lnSpc>
              <a:spcBef>
                <a:spcPts val="0"/>
              </a:spcBef>
              <a:spcAft>
                <a:spcPts val="0"/>
              </a:spcAft>
              <a:buClrTx/>
              <a:buSzTx/>
              <a:buFontTx/>
              <a:buNone/>
              <a:tabLst/>
              <a:defRPr/>
            </a:pPr>
            <a:r>
              <a:rPr lang="cy-GB" noProof="0" dirty="0"/>
              <a:t>5 munud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a:p>
            <a:endParaRPr lang="en-GB" dirty="0"/>
          </a:p>
        </p:txBody>
      </p:sp>
      <p:sp>
        <p:nvSpPr>
          <p:cNvPr id="4" name="Slide Number Placeholder 3">
            <a:extLst>
              <a:ext uri="{FF2B5EF4-FFF2-40B4-BE49-F238E27FC236}">
                <a16:creationId xmlns:a16="http://schemas.microsoft.com/office/drawing/2014/main" id="{05001BB9-BF14-B3EF-D916-9BD318443F1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43959DE-11D1-4F10-A636-D5E34F3723E9}"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7159643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76BCB8-4788-DE5F-DC03-589107D4D27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2A05ABF-0F00-F56C-900D-EECCED95303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21874E5-1A88-DE1B-0F09-FAE389FBF1AA}"/>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Discuss the journey to QTS and where the student-teachers are currently. Draw attention to the various modules across the programme and the spiral nature of the curriculum.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a:t>5 minutes</a:t>
            </a:r>
          </a:p>
          <a:p>
            <a:endParaRPr lang="en-GB"/>
          </a:p>
        </p:txBody>
      </p:sp>
      <p:sp>
        <p:nvSpPr>
          <p:cNvPr id="4" name="Slide Number Placeholder 3">
            <a:extLst>
              <a:ext uri="{FF2B5EF4-FFF2-40B4-BE49-F238E27FC236}">
                <a16:creationId xmlns:a16="http://schemas.microsoft.com/office/drawing/2014/main" id="{48D38C43-185B-319D-DBFE-8529832C7D5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43959DE-11D1-4F10-A636-D5E34F3723E9}"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8706897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noProof="0" dirty="0"/>
              <a:t>Rhowch amser i drafod a rhannu’r rhain. Gofynnwch i’r darpar athrawon ystyried pam ein bod yn defnyddio’r rhain. </a:t>
            </a:r>
          </a:p>
          <a:p>
            <a:endParaRPr lang="en-GB" dirty="0"/>
          </a:p>
          <a:p>
            <a:r>
              <a:rPr lang="en-GB" dirty="0"/>
              <a:t>Allow time to discuss and share these. Ask the student-teachers to consider why we use these.</a:t>
            </a:r>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6</a:t>
            </a:fld>
            <a:endParaRPr lang="en-US"/>
          </a:p>
        </p:txBody>
      </p:sp>
    </p:spTree>
    <p:extLst>
      <p:ext uri="{BB962C8B-B14F-4D97-AF65-F5344CB8AC3E}">
        <p14:creationId xmlns:p14="http://schemas.microsoft.com/office/powerpoint/2010/main" val="76519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33CC6D-9B46-D2A7-5BC7-40BF8BBCC1D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4351D61-2E70-A66E-AEA4-2C3C644C40C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909F07F-682D-EFF2-EF93-C97DC630C9BD}"/>
              </a:ext>
            </a:extLst>
          </p:cNvPr>
          <p:cNvSpPr>
            <a:spLocks noGrp="1"/>
          </p:cNvSpPr>
          <p:nvPr>
            <p:ph type="body" idx="1"/>
          </p:nvPr>
        </p:nvSpPr>
        <p:spPr/>
        <p:txBody>
          <a:bodyPr/>
          <a:lstStyle/>
          <a:p>
            <a:r>
              <a:rPr lang="cy-GB" noProof="0" dirty="0"/>
              <a:t>Cyfeiriwch y darpar athrawon yn ôl at y brifysgol a gofynnwch iddynt adfyfyrio ar eu hamser yn y Cyfnod Sylfaen. Trafodwch yr addysgeg y gallan nhw fod wedi’u gweld. </a:t>
            </a:r>
          </a:p>
          <a:p>
            <a:r>
              <a:rPr lang="cy-GB" noProof="0" dirty="0"/>
              <a:t>10 munud</a:t>
            </a:r>
          </a:p>
          <a:p>
            <a:endParaRPr lang="en-GB" dirty="0"/>
          </a:p>
          <a:p>
            <a:r>
              <a:rPr lang="en-GB" dirty="0"/>
              <a:t>Orientate the student-teachers back into university and ask them to reflect on their time in FP. Draw out the pedagogies that they may have seen. </a:t>
            </a:r>
          </a:p>
          <a:p>
            <a:endParaRPr lang="en-GB" dirty="0"/>
          </a:p>
          <a:p>
            <a:r>
              <a:rPr lang="en-GB" dirty="0"/>
              <a:t>10 mins.</a:t>
            </a:r>
          </a:p>
        </p:txBody>
      </p:sp>
      <p:sp>
        <p:nvSpPr>
          <p:cNvPr id="4" name="Slide Number Placeholder 3">
            <a:extLst>
              <a:ext uri="{FF2B5EF4-FFF2-40B4-BE49-F238E27FC236}">
                <a16:creationId xmlns:a16="http://schemas.microsoft.com/office/drawing/2014/main" id="{3B77FE95-EE70-312A-6337-E23C973BF430}"/>
              </a:ext>
            </a:extLst>
          </p:cNvPr>
          <p:cNvSpPr>
            <a:spLocks noGrp="1"/>
          </p:cNvSpPr>
          <p:nvPr>
            <p:ph type="sldNum" sz="quarter" idx="5"/>
          </p:nvPr>
        </p:nvSpPr>
        <p:spPr/>
        <p:txBody>
          <a:bodyPr/>
          <a:lstStyle/>
          <a:p>
            <a:fld id="{5FB824EF-40B7-4B64-AAF9-A45E704C992E}" type="slidenum">
              <a:rPr lang="en-GB" smtClean="0"/>
              <a:t>7</a:t>
            </a:fld>
            <a:endParaRPr lang="en-GB"/>
          </a:p>
        </p:txBody>
      </p:sp>
    </p:spTree>
    <p:extLst>
      <p:ext uri="{BB962C8B-B14F-4D97-AF65-F5344CB8AC3E}">
        <p14:creationId xmlns:p14="http://schemas.microsoft.com/office/powerpoint/2010/main" val="33035140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noProof="0" dirty="0"/>
              <a:t>Esboniwch i’r darpar athrawon y byddwn ni’n ehangu ein gorwelion er mwyn edrych ar y dirwedd bolisi ehangach a chyd-destun addysgu mathemateg a rhifedd yng Nghymru. </a:t>
            </a:r>
          </a:p>
          <a:p>
            <a:endParaRPr lang="en-GB" dirty="0"/>
          </a:p>
          <a:p>
            <a:endParaRPr lang="en-GB" dirty="0"/>
          </a:p>
          <a:p>
            <a:r>
              <a:rPr lang="en-GB" dirty="0"/>
              <a:t>Explain to the student-teachers that we will be zooming out to look at the wider policy landscape and context of teaching maths and numeracy in Wales. </a:t>
            </a:r>
          </a:p>
          <a:p>
            <a:endParaRPr lang="en-GB" dirty="0"/>
          </a:p>
        </p:txBody>
      </p:sp>
      <p:sp>
        <p:nvSpPr>
          <p:cNvPr id="4" name="Slide Number Placeholder 3"/>
          <p:cNvSpPr>
            <a:spLocks noGrp="1"/>
          </p:cNvSpPr>
          <p:nvPr>
            <p:ph type="sldNum" sz="quarter" idx="5"/>
          </p:nvPr>
        </p:nvSpPr>
        <p:spPr/>
        <p:txBody>
          <a:bodyPr/>
          <a:lstStyle/>
          <a:p>
            <a:fld id="{5FB824EF-40B7-4B64-AAF9-A45E704C992E}" type="slidenum">
              <a:rPr lang="en-GB" smtClean="0"/>
              <a:t>8</a:t>
            </a:fld>
            <a:endParaRPr lang="en-GB"/>
          </a:p>
        </p:txBody>
      </p:sp>
    </p:spTree>
    <p:extLst>
      <p:ext uri="{BB962C8B-B14F-4D97-AF65-F5344CB8AC3E}">
        <p14:creationId xmlns:p14="http://schemas.microsoft.com/office/powerpoint/2010/main" val="27558772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Read through with student-teachers to ensure that significance is high. This is taken from Estyn thematic report (2025)</a:t>
            </a:r>
          </a:p>
          <a:p>
            <a:endParaRPr lang="en-GB"/>
          </a:p>
          <a:p>
            <a:r>
              <a:rPr lang="en-GB"/>
              <a:t>Ask “why do you think it has become culturally acceptable in the UK to say “I can’t do maths”, and what impact might this attitude have on learners?</a:t>
            </a:r>
          </a:p>
          <a:p>
            <a:endParaRPr lang="en-GB"/>
          </a:p>
          <a:p>
            <a:r>
              <a:rPr lang="en-GB"/>
              <a:t>“What practical actions can teachers take to help learners develop confidence and positive identities as mathematicians?”</a:t>
            </a:r>
          </a:p>
          <a:p>
            <a:endParaRPr lang="en-GB"/>
          </a:p>
          <a:p>
            <a:r>
              <a:rPr lang="en-GB"/>
              <a:t>10 mins</a:t>
            </a:r>
          </a:p>
        </p:txBody>
      </p:sp>
      <p:sp>
        <p:nvSpPr>
          <p:cNvPr id="4" name="Slide Number Placeholder 3"/>
          <p:cNvSpPr>
            <a:spLocks noGrp="1"/>
          </p:cNvSpPr>
          <p:nvPr>
            <p:ph type="sldNum" sz="quarter" idx="5"/>
          </p:nvPr>
        </p:nvSpPr>
        <p:spPr/>
        <p:txBody>
          <a:bodyPr/>
          <a:lstStyle/>
          <a:p>
            <a:fld id="{5FB824EF-40B7-4B64-AAF9-A45E704C992E}" type="slidenum">
              <a:rPr lang="en-GB" smtClean="0"/>
              <a:t>9</a:t>
            </a:fld>
            <a:endParaRPr lang="en-GB"/>
          </a:p>
        </p:txBody>
      </p:sp>
    </p:spTree>
    <p:extLst>
      <p:ext uri="{BB962C8B-B14F-4D97-AF65-F5344CB8AC3E}">
        <p14:creationId xmlns:p14="http://schemas.microsoft.com/office/powerpoint/2010/main" val="15485399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noProof="0" dirty="0"/>
              <a:t>Darllenwch drwy’r darn uchod gyda’r darpar athrawon er mwyn sicrhau eu bod yn deall arwyddocâd y geiriau. Mae’r darn yn dod o adroddiad thematig Estyn (2025)</a:t>
            </a:r>
          </a:p>
          <a:p>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cy-GB" noProof="0" dirty="0"/>
              <a:t>Gofynnwch “pam ydych chi’n meddwl ei fod yn dderbyniol yn ddiwylliannol yn y DU i ddweud “dw i ddim yn gallu gwneud mathemateg’ a pha effaith y gallai’r agwedd hon ei chael ar ddysgwyr?</a:t>
            </a:r>
          </a:p>
          <a:p>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t>
            </a:r>
            <a:r>
              <a:rPr lang="cy-GB" noProof="0" dirty="0"/>
              <a:t>Pa gamau gweithredu ymarferol y gall athrawon eu cymryd i helpu dysgwyr i ddatblygu hyder a hunaniaethau cadarnhaol fel mathemategwyr?”</a:t>
            </a:r>
          </a:p>
          <a:p>
            <a:endParaRPr lang="en-GB" dirty="0"/>
          </a:p>
          <a:p>
            <a:endParaRPr lang="en-GB" dirty="0"/>
          </a:p>
          <a:p>
            <a:r>
              <a:rPr lang="cy-GB" noProof="0" dirty="0"/>
              <a:t>10 munud</a:t>
            </a:r>
          </a:p>
          <a:p>
            <a:endParaRPr lang="en-GB" dirty="0"/>
          </a:p>
        </p:txBody>
      </p:sp>
      <p:sp>
        <p:nvSpPr>
          <p:cNvPr id="4" name="Slide Number Placeholder 3"/>
          <p:cNvSpPr>
            <a:spLocks noGrp="1"/>
          </p:cNvSpPr>
          <p:nvPr>
            <p:ph type="sldNum" sz="quarter" idx="5"/>
          </p:nvPr>
        </p:nvSpPr>
        <p:spPr/>
        <p:txBody>
          <a:bodyPr/>
          <a:lstStyle/>
          <a:p>
            <a:fld id="{5FB824EF-40B7-4B64-AAF9-A45E704C992E}" type="slidenum">
              <a:rPr lang="en-GB" smtClean="0"/>
              <a:t>10</a:t>
            </a:fld>
            <a:endParaRPr lang="en-GB"/>
          </a:p>
        </p:txBody>
      </p:sp>
    </p:spTree>
    <p:extLst>
      <p:ext uri="{BB962C8B-B14F-4D97-AF65-F5344CB8AC3E}">
        <p14:creationId xmlns:p14="http://schemas.microsoft.com/office/powerpoint/2010/main" val="278659464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AF72CF-0896-EC48-A1FB-74BD777C202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33113EF-1E11-24AB-9921-6ED538B13BB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B4589A4-8278-3C21-224F-EA886B162FF8}"/>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noProof="0" dirty="0"/>
              <a:t>Cyflwynwch PISA. Beth mae’r darpar athrawon yn ei wybod amdano? Beth yw eu barn am “restru” gwledydd fel hyn?</a:t>
            </a:r>
          </a:p>
          <a:p>
            <a:pPr marL="0" marR="0" lvl="0" indent="0" algn="l" defTabSz="914400" rtl="0" eaLnBrk="1" fontAlgn="auto" latinLnBrk="0" hangingPunct="1">
              <a:lnSpc>
                <a:spcPct val="100000"/>
              </a:lnSpc>
              <a:spcBef>
                <a:spcPts val="0"/>
              </a:spcBef>
              <a:spcAft>
                <a:spcPts val="0"/>
              </a:spcAft>
              <a:buClrTx/>
              <a:buSzTx/>
              <a:buFontTx/>
              <a:buNone/>
              <a:tabLst/>
              <a:defRPr/>
            </a:pPr>
            <a:r>
              <a:rPr lang="cy-GB" noProof="0" dirty="0"/>
              <a:t>5 munud</a:t>
            </a:r>
          </a:p>
          <a:p>
            <a:pPr marL="0" marR="0" lvl="0" indent="0" algn="l" defTabSz="914400" rtl="0" eaLnBrk="1" fontAlgn="auto" latinLnBrk="0" hangingPunct="1">
              <a:lnSpc>
                <a:spcPct val="100000"/>
              </a:lnSpc>
              <a:spcBef>
                <a:spcPts val="0"/>
              </a:spcBef>
              <a:spcAft>
                <a:spcPts val="0"/>
              </a:spcAft>
              <a:buClrTx/>
              <a:buSzTx/>
              <a:buFontTx/>
              <a:buNone/>
              <a:tabLst/>
              <a:defRPr/>
            </a:pPr>
            <a:endParaRPr lang="cy-GB" noProof="0" dirty="0"/>
          </a:p>
          <a:p>
            <a:endParaRPr lang="en-GB" dirty="0"/>
          </a:p>
          <a:p>
            <a:r>
              <a:rPr lang="en-GB" dirty="0"/>
              <a:t>Introduce what PISA is. What do student-teachers know about it? What do they think of “ranking” countries in this way? </a:t>
            </a:r>
          </a:p>
          <a:p>
            <a:endParaRPr lang="en-GB" dirty="0"/>
          </a:p>
          <a:p>
            <a:r>
              <a:rPr lang="en-GB" dirty="0"/>
              <a:t>5 mins</a:t>
            </a:r>
          </a:p>
        </p:txBody>
      </p:sp>
      <p:sp>
        <p:nvSpPr>
          <p:cNvPr id="4" name="Slide Number Placeholder 3">
            <a:extLst>
              <a:ext uri="{FF2B5EF4-FFF2-40B4-BE49-F238E27FC236}">
                <a16:creationId xmlns:a16="http://schemas.microsoft.com/office/drawing/2014/main" id="{8027F252-C742-C17D-E339-C01A586731DA}"/>
              </a:ext>
            </a:extLst>
          </p:cNvPr>
          <p:cNvSpPr>
            <a:spLocks noGrp="1"/>
          </p:cNvSpPr>
          <p:nvPr>
            <p:ph type="sldNum" sz="quarter" idx="5"/>
          </p:nvPr>
        </p:nvSpPr>
        <p:spPr/>
        <p:txBody>
          <a:bodyPr/>
          <a:lstStyle/>
          <a:p>
            <a:fld id="{5FB824EF-40B7-4B64-AAF9-A45E704C992E}" type="slidenum">
              <a:rPr lang="en-GB" smtClean="0"/>
              <a:t>11</a:t>
            </a:fld>
            <a:endParaRPr lang="en-GB"/>
          </a:p>
        </p:txBody>
      </p:sp>
    </p:spTree>
    <p:extLst>
      <p:ext uri="{BB962C8B-B14F-4D97-AF65-F5344CB8AC3E}">
        <p14:creationId xmlns:p14="http://schemas.microsoft.com/office/powerpoint/2010/main" val="41777843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noProof="0" dirty="0"/>
              <a:t>Dangoswch y graffeg o Lywodraeth Cymru (2023) a gofynnwch y cwestiynau canlynol (10 munud): </a:t>
            </a:r>
            <a:endParaRPr lang="en-GB" dirty="0"/>
          </a:p>
          <a:p>
            <a:r>
              <a:rPr lang="en-GB" dirty="0"/>
              <a:t>Show the graphic taken from Welsh Government (2023) and ask the following questions (10 mins):</a:t>
            </a:r>
          </a:p>
          <a:p>
            <a:endParaRPr lang="en-GB"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cy-GB" noProof="0" dirty="0"/>
              <a:t>Pa batrymau, tueddiadau neu newidiadau dros amser ydyn nhw’n eu gweld ym mherfformiad mathemateg PISA Cymru?  </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What patterns, trends or changes over time do they notice in </a:t>
            </a:r>
            <a:r>
              <a:rPr lang="en-GB" dirty="0" err="1"/>
              <a:t>Wales’</a:t>
            </a:r>
            <a:r>
              <a:rPr lang="en-GB" dirty="0"/>
              <a:t> PISA mathematics performance?</a:t>
            </a:r>
          </a:p>
          <a:p>
            <a:pPr marL="171450" indent="-171450">
              <a:buFont typeface="Arial" panose="020B0604020202020204" pitchFamily="34" charset="0"/>
              <a:buChar char="•"/>
            </a:pPr>
            <a:endParaRPr lang="en-GB"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cy-GB" noProof="0" dirty="0"/>
              <a:t>Sut fyddwch chi’n disgrifio perfformiad Cymru ym mhrofion mathemateg PISA gan ddefnyddio tystiolaeth o’r data? Pa eiriau neu ymadroddion fyddwch chi’n eu defnyddio (e.e. gwella, dirywio, statig, is na’r disgwyl)?  </a:t>
            </a:r>
          </a:p>
          <a:p>
            <a:pPr marL="0" indent="0">
              <a:buFont typeface="Arial" panose="020B0604020202020204" pitchFamily="34" charset="0"/>
              <a:buNone/>
            </a:pPr>
            <a:endParaRPr lang="en-GB" dirty="0"/>
          </a:p>
          <a:p>
            <a:pPr marL="171450" indent="-171450">
              <a:buFont typeface="Arial" panose="020B0604020202020204" pitchFamily="34" charset="0"/>
              <a:buChar char="•"/>
            </a:pPr>
            <a:r>
              <a:rPr lang="en-GB" dirty="0"/>
              <a:t>How would you describe </a:t>
            </a:r>
            <a:r>
              <a:rPr lang="en-GB" dirty="0" err="1"/>
              <a:t>Wales’</a:t>
            </a:r>
            <a:r>
              <a:rPr lang="en-GB" dirty="0"/>
              <a:t> performance in PISA mathematics using evidence from the data? What words or phrases would you use (e.g. improving, declining, static, below expectations)?</a:t>
            </a:r>
          </a:p>
          <a:p>
            <a:pPr marL="171450" indent="-171450">
              <a:buFont typeface="Arial" panose="020B0604020202020204" pitchFamily="34" charset="0"/>
              <a:buChar char="•"/>
            </a:pPr>
            <a:endParaRPr lang="en-GB"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cy-GB" noProof="0" dirty="0"/>
              <a:t>Pa ffactorau posibl a allai gyfrannu at ganlyniadau PISA Cymru ym mathemateg? Ystyriwch y cwricwlwm, addysgeg, agweddau at fathemateg, tegwch a ffactorau cymdeithasol ehangach. </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What possible factors might contribute to </a:t>
            </a:r>
            <a:r>
              <a:rPr lang="en-GB" dirty="0" err="1"/>
              <a:t>Wales’</a:t>
            </a:r>
            <a:r>
              <a:rPr lang="en-GB" dirty="0"/>
              <a:t> PISA outcomes in mathematics? Consider curriculum, pedagogy, attitudes to maths, equity and wider societal factors.</a:t>
            </a:r>
          </a:p>
          <a:p>
            <a:pPr marL="171450" indent="-171450">
              <a:buFont typeface="Arial" panose="020B0604020202020204" pitchFamily="34" charset="0"/>
              <a:buChar char="•"/>
            </a:pPr>
            <a:endParaRPr lang="en-GB"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cy-GB" noProof="0" dirty="0"/>
              <a:t>Beth mae’r data hwn yn ei olygu i chi fel athro sy’n addysgu mathemateg am y tro cyntaf ? Sut y gallai ddylanwadu ar eich ymdeimlad o gyfrifoldeb, eich hyder a’r ffordd rydych chi’n mynd ati i addysgu mathemateg? Pa ffactorau sydd o dan eich rheolaeth a pha ffactorau nad ydynt o dan eich rheolaeth? </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What does this data mean for you as a beginner teacher of mathematics? How might it influence your sense of responsibility, your confidence, and the way you approach teaching maths? What is in their control and what isn’t?</a:t>
            </a:r>
          </a:p>
        </p:txBody>
      </p:sp>
      <p:sp>
        <p:nvSpPr>
          <p:cNvPr id="4" name="Slide Number Placeholder 3"/>
          <p:cNvSpPr>
            <a:spLocks noGrp="1"/>
          </p:cNvSpPr>
          <p:nvPr>
            <p:ph type="sldNum" sz="quarter" idx="5"/>
          </p:nvPr>
        </p:nvSpPr>
        <p:spPr/>
        <p:txBody>
          <a:bodyPr/>
          <a:lstStyle/>
          <a:p>
            <a:fld id="{5FB824EF-40B7-4B64-AAF9-A45E704C992E}" type="slidenum">
              <a:rPr lang="en-GB" smtClean="0"/>
              <a:t>12</a:t>
            </a:fld>
            <a:endParaRPr lang="en-GB"/>
          </a:p>
        </p:txBody>
      </p:sp>
    </p:spTree>
    <p:extLst>
      <p:ext uri="{BB962C8B-B14F-4D97-AF65-F5344CB8AC3E}">
        <p14:creationId xmlns:p14="http://schemas.microsoft.com/office/powerpoint/2010/main" val="28293747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err="1"/>
              <a:t>Gofynnwch</a:t>
            </a:r>
            <a:r>
              <a:rPr lang="en-GB" dirty="0"/>
              <a:t> </a:t>
            </a:r>
            <a:r>
              <a:rPr lang="en-GB" dirty="0" err="1"/>
              <a:t>i’r</a:t>
            </a:r>
            <a:r>
              <a:rPr lang="en-GB" dirty="0"/>
              <a:t> </a:t>
            </a:r>
            <a:r>
              <a:rPr lang="en-GB" dirty="0" err="1"/>
              <a:t>darpar</a:t>
            </a:r>
            <a:r>
              <a:rPr lang="en-GB" dirty="0"/>
              <a:t> </a:t>
            </a:r>
            <a:r>
              <a:rPr lang="en-GB" dirty="0" err="1"/>
              <a:t>athrawon</a:t>
            </a:r>
            <a:r>
              <a:rPr lang="en-GB" dirty="0"/>
              <a:t> </a:t>
            </a:r>
            <a:r>
              <a:rPr lang="en-GB" dirty="0" err="1"/>
              <a:t>raddio</a:t>
            </a:r>
            <a:r>
              <a:rPr lang="en-GB" dirty="0"/>
              <a:t> </a:t>
            </a:r>
            <a:r>
              <a:rPr lang="en-GB" dirty="0" err="1"/>
              <a:t>ffactorau</a:t>
            </a:r>
            <a:r>
              <a:rPr lang="en-GB" dirty="0"/>
              <a:t> </a:t>
            </a:r>
            <a:r>
              <a:rPr lang="en-GB" dirty="0" err="1"/>
              <a:t>sy'n</a:t>
            </a:r>
            <a:r>
              <a:rPr lang="en-GB" dirty="0"/>
              <a:t> </a:t>
            </a:r>
            <a:r>
              <a:rPr lang="en-GB" dirty="0" err="1"/>
              <a:t>dylanwadu</a:t>
            </a:r>
            <a:r>
              <a:rPr lang="en-GB" dirty="0"/>
              <a:t> </a:t>
            </a:r>
            <a:r>
              <a:rPr lang="en-GB" dirty="0" err="1"/>
              <a:t>ar</a:t>
            </a:r>
            <a:r>
              <a:rPr lang="en-GB" dirty="0"/>
              <a:t> </a:t>
            </a:r>
            <a:r>
              <a:rPr lang="en-GB" dirty="0" err="1"/>
              <a:t>orbryder</a:t>
            </a:r>
            <a:r>
              <a:rPr lang="en-GB" dirty="0"/>
              <a:t> </a:t>
            </a:r>
            <a:r>
              <a:rPr lang="en-GB" dirty="0" err="1"/>
              <a:t>ynghylch</a:t>
            </a:r>
            <a:r>
              <a:rPr lang="en-GB" dirty="0"/>
              <a:t> </a:t>
            </a:r>
            <a:r>
              <a:rPr lang="en-GB" dirty="0" err="1"/>
              <a:t>mathemateg</a:t>
            </a:r>
            <a:r>
              <a:rPr lang="en-GB" dirty="0"/>
              <a:t> </a:t>
            </a:r>
            <a:r>
              <a:rPr lang="en-GB" dirty="0" err="1"/>
              <a:t>mewn</a:t>
            </a:r>
            <a:r>
              <a:rPr lang="en-GB" dirty="0"/>
              <a:t> </a:t>
            </a:r>
            <a:r>
              <a:rPr lang="en-GB" dirty="0" err="1"/>
              <a:t>dysgwyr</a:t>
            </a:r>
            <a:r>
              <a:rPr lang="en-GB" dirty="0"/>
              <a:t> a </a:t>
            </a:r>
            <a:r>
              <a:rPr lang="en-GB" dirty="0" err="1"/>
              <a:t>chyfiawnhau</a:t>
            </a:r>
            <a:r>
              <a:rPr lang="en-GB" dirty="0"/>
              <a:t> </a:t>
            </a:r>
            <a:r>
              <a:rPr lang="en-GB" dirty="0" err="1"/>
              <a:t>eu</a:t>
            </a:r>
            <a:r>
              <a:rPr lang="en-GB" dirty="0"/>
              <a:t> </a:t>
            </a:r>
            <a:r>
              <a:rPr lang="en-GB" dirty="0" err="1"/>
              <a:t>dewisiadau</a:t>
            </a:r>
            <a:r>
              <a:rPr lang="en-GB" dirty="0"/>
              <a:t>. 10 </a:t>
            </a:r>
            <a:r>
              <a:rPr lang="en-GB" dirty="0" err="1"/>
              <a:t>munud</a:t>
            </a:r>
            <a:r>
              <a:rPr lang="en-GB" dirty="0"/>
              <a:t>. </a:t>
            </a:r>
          </a:p>
          <a:p>
            <a:endParaRPr lang="en-GB" dirty="0"/>
          </a:p>
          <a:p>
            <a:r>
              <a:rPr lang="en-GB" b="1" dirty="0" err="1"/>
              <a:t>Pwyntiau</a:t>
            </a:r>
            <a:r>
              <a:rPr lang="en-GB" b="1" dirty="0"/>
              <a:t> </a:t>
            </a:r>
            <a:r>
              <a:rPr lang="en-GB" b="1" dirty="0" err="1"/>
              <a:t>Trafod</a:t>
            </a:r>
            <a:r>
              <a:rPr lang="en-GB" b="1" dirty="0"/>
              <a:t> </a:t>
            </a:r>
            <a:r>
              <a:rPr lang="en-GB" b="1" dirty="0" err="1"/>
              <a:t>Allweddol</a:t>
            </a:r>
            <a:r>
              <a:rPr lang="en-GB" b="1" dirty="0"/>
              <a:t>:</a:t>
            </a:r>
            <a:endParaRPr lang="en-GB" dirty="0"/>
          </a:p>
          <a:p>
            <a:r>
              <a:rPr lang="en-GB" b="1" dirty="0" err="1"/>
              <a:t>Rôl</a:t>
            </a:r>
            <a:r>
              <a:rPr lang="en-GB" b="1" dirty="0"/>
              <a:t> </a:t>
            </a:r>
            <a:r>
              <a:rPr lang="en-GB" b="1" dirty="0" err="1"/>
              <a:t>Pobl</a:t>
            </a:r>
            <a:r>
              <a:rPr lang="en-GB" b="1" dirty="0"/>
              <a:t> </a:t>
            </a:r>
            <a:r>
              <a:rPr lang="en-GB" b="1" dirty="0" err="1"/>
              <a:t>Eraill</a:t>
            </a:r>
            <a:r>
              <a:rPr lang="en-GB" b="1" dirty="0"/>
              <a:t> – </a:t>
            </a:r>
            <a:r>
              <a:rPr lang="en-GB" dirty="0"/>
              <a:t>y </a:t>
            </a:r>
            <a:r>
              <a:rPr lang="en-GB" dirty="0" err="1"/>
              <a:t>prif</a:t>
            </a:r>
            <a:r>
              <a:rPr lang="en-GB" dirty="0"/>
              <a:t> </a:t>
            </a:r>
            <a:r>
              <a:rPr lang="en-GB" dirty="0" err="1"/>
              <a:t>ddylanwad</a:t>
            </a:r>
            <a:r>
              <a:rPr lang="en-GB" dirty="0"/>
              <a:t> </a:t>
            </a:r>
            <a:r>
              <a:rPr lang="en-GB" dirty="0" err="1"/>
              <a:t>yn</a:t>
            </a:r>
            <a:r>
              <a:rPr lang="en-GB" dirty="0"/>
              <a:t> </a:t>
            </a:r>
            <a:r>
              <a:rPr lang="en-GB" dirty="0" err="1"/>
              <a:t>gyson</a:t>
            </a:r>
            <a:endParaRPr lang="en-GB" dirty="0"/>
          </a:p>
          <a:p>
            <a:r>
              <a:rPr lang="en-GB" dirty="0" err="1"/>
              <a:t>Nodweddion</a:t>
            </a:r>
            <a:r>
              <a:rPr lang="en-GB" dirty="0"/>
              <a:t> </a:t>
            </a:r>
            <a:r>
              <a:rPr lang="en-GB" dirty="0" err="1"/>
              <a:t>Athrawon</a:t>
            </a:r>
            <a:r>
              <a:rPr lang="en-GB" dirty="0"/>
              <a:t>: </a:t>
            </a:r>
            <a:r>
              <a:rPr lang="en-GB" dirty="0" err="1"/>
              <a:t>cadarnhaol</a:t>
            </a:r>
            <a:r>
              <a:rPr lang="en-GB" dirty="0"/>
              <a:t> vs. </a:t>
            </a:r>
            <a:r>
              <a:rPr lang="en-GB" dirty="0" err="1"/>
              <a:t>negyddol</a:t>
            </a:r>
            <a:r>
              <a:rPr lang="en-GB" dirty="0"/>
              <a:t>, </a:t>
            </a:r>
            <a:r>
              <a:rPr lang="en-GB" dirty="0" err="1"/>
              <a:t>meithrin</a:t>
            </a:r>
            <a:r>
              <a:rPr lang="en-GB" dirty="0"/>
              <a:t> vs. </a:t>
            </a:r>
            <a:r>
              <a:rPr lang="en-GB" dirty="0" err="1"/>
              <a:t>bychanu</a:t>
            </a:r>
            <a:endParaRPr lang="en-GB" dirty="0"/>
          </a:p>
          <a:p>
            <a:r>
              <a:rPr lang="en-GB" dirty="0" err="1"/>
              <a:t>Strategaethau</a:t>
            </a:r>
            <a:r>
              <a:rPr lang="en-GB" dirty="0"/>
              <a:t> </a:t>
            </a:r>
            <a:r>
              <a:rPr lang="en-GB" dirty="0" err="1"/>
              <a:t>addysgu</a:t>
            </a:r>
            <a:r>
              <a:rPr lang="en-GB" dirty="0"/>
              <a:t>: </a:t>
            </a:r>
            <a:r>
              <a:rPr lang="en-GB" dirty="0" err="1"/>
              <a:t>eglurder</a:t>
            </a:r>
            <a:r>
              <a:rPr lang="en-GB" dirty="0"/>
              <a:t>, </a:t>
            </a:r>
            <a:r>
              <a:rPr lang="en-GB" dirty="0" err="1"/>
              <a:t>cyflymder</a:t>
            </a:r>
            <a:r>
              <a:rPr lang="en-GB" dirty="0"/>
              <a:t>, </a:t>
            </a:r>
            <a:r>
              <a:rPr lang="en-GB" dirty="0" err="1"/>
              <a:t>sgaffaldio</a:t>
            </a:r>
            <a:endParaRPr lang="en-GB" dirty="0"/>
          </a:p>
          <a:p>
            <a:r>
              <a:rPr lang="en-GB" b="1" dirty="0" err="1"/>
              <a:t>Amgylchedd</a:t>
            </a:r>
            <a:endParaRPr lang="en-GB" dirty="0"/>
          </a:p>
          <a:p>
            <a:r>
              <a:rPr lang="en-GB" dirty="0" err="1"/>
              <a:t>Lleoliad</a:t>
            </a:r>
            <a:r>
              <a:rPr lang="en-GB" dirty="0"/>
              <a:t> yr </a:t>
            </a:r>
            <a:r>
              <a:rPr lang="en-GB" dirty="0" err="1"/>
              <a:t>ystafell</a:t>
            </a:r>
            <a:r>
              <a:rPr lang="en-GB" dirty="0"/>
              <a:t> </a:t>
            </a:r>
            <a:r>
              <a:rPr lang="en-GB" dirty="0" err="1"/>
              <a:t>ddosbarth</a:t>
            </a:r>
            <a:r>
              <a:rPr lang="en-GB" dirty="0"/>
              <a:t>, </a:t>
            </a:r>
            <a:r>
              <a:rPr lang="en-GB" dirty="0" err="1"/>
              <a:t>gofod</a:t>
            </a:r>
            <a:r>
              <a:rPr lang="en-GB" dirty="0"/>
              <a:t> </a:t>
            </a:r>
            <a:r>
              <a:rPr lang="en-GB" dirty="0" err="1"/>
              <a:t>ffisegol</a:t>
            </a:r>
            <a:r>
              <a:rPr lang="en-GB" dirty="0"/>
              <a:t>, </a:t>
            </a:r>
            <a:r>
              <a:rPr lang="en-GB" dirty="0" err="1"/>
              <a:t>awyrgylch</a:t>
            </a:r>
            <a:r>
              <a:rPr lang="en-GB" dirty="0"/>
              <a:t> </a:t>
            </a:r>
            <a:r>
              <a:rPr lang="en-GB" dirty="0" err="1"/>
              <a:t>dysgu</a:t>
            </a:r>
            <a:endParaRPr lang="en-GB" dirty="0"/>
          </a:p>
          <a:p>
            <a:r>
              <a:rPr lang="en-GB" b="1" dirty="0" err="1"/>
              <a:t>Canfyddiadau</a:t>
            </a:r>
            <a:r>
              <a:rPr lang="en-GB" b="1" dirty="0"/>
              <a:t> </a:t>
            </a:r>
            <a:r>
              <a:rPr lang="en-GB" b="1" dirty="0" err="1"/>
              <a:t>Personol</a:t>
            </a:r>
            <a:endParaRPr lang="en-GB" b="1" dirty="0"/>
          </a:p>
          <a:p>
            <a:r>
              <a:rPr lang="en-GB" dirty="0"/>
              <a:t>Yn </a:t>
            </a:r>
            <a:r>
              <a:rPr lang="en-GB" dirty="0" err="1"/>
              <a:t>cysylltu</a:t>
            </a:r>
            <a:r>
              <a:rPr lang="en-GB" dirty="0"/>
              <a:t> â </a:t>
            </a:r>
            <a:r>
              <a:rPr lang="en-GB" dirty="0" err="1"/>
              <a:t>theori</a:t>
            </a:r>
            <a:r>
              <a:rPr lang="en-GB" dirty="0"/>
              <a:t> </a:t>
            </a:r>
            <a:r>
              <a:rPr lang="en-GB" dirty="0" err="1"/>
              <a:t>meddylfryd</a:t>
            </a:r>
            <a:r>
              <a:rPr lang="en-GB" dirty="0"/>
              <a:t> Dweck (2007): </a:t>
            </a:r>
            <a:r>
              <a:rPr lang="en-GB" dirty="0" err="1"/>
              <a:t>twf</a:t>
            </a:r>
            <a:r>
              <a:rPr lang="en-GB" dirty="0"/>
              <a:t> vs. </a:t>
            </a:r>
            <a:r>
              <a:rPr lang="en-GB" dirty="0" err="1"/>
              <a:t>meddylfryd</a:t>
            </a:r>
            <a:r>
              <a:rPr lang="en-GB" dirty="0"/>
              <a:t> </a:t>
            </a:r>
            <a:r>
              <a:rPr lang="en-GB" dirty="0" err="1"/>
              <a:t>sefydlog</a:t>
            </a:r>
            <a:endParaRPr lang="en-GB" dirty="0"/>
          </a:p>
          <a:p>
            <a:r>
              <a:rPr lang="en-GB" dirty="0" err="1"/>
              <a:t>Credoau</a:t>
            </a:r>
            <a:r>
              <a:rPr lang="en-GB" dirty="0"/>
              <a:t> </a:t>
            </a:r>
            <a:r>
              <a:rPr lang="en-GB" dirty="0" err="1"/>
              <a:t>meddylfryd</a:t>
            </a:r>
            <a:r>
              <a:rPr lang="en-GB" dirty="0"/>
              <a:t> </a:t>
            </a:r>
            <a:r>
              <a:rPr lang="en-GB" dirty="0" err="1"/>
              <a:t>sefydlog</a:t>
            </a:r>
            <a:r>
              <a:rPr lang="en-GB" dirty="0"/>
              <a:t>: “</a:t>
            </a:r>
            <a:r>
              <a:rPr lang="en-GB" dirty="0" err="1"/>
              <a:t>Dydw</a:t>
            </a:r>
            <a:r>
              <a:rPr lang="en-GB" dirty="0"/>
              <a:t> </a:t>
            </a:r>
            <a:r>
              <a:rPr lang="en-GB" dirty="0" err="1"/>
              <a:t>i</a:t>
            </a:r>
            <a:r>
              <a:rPr lang="en-GB" dirty="0"/>
              <a:t> </a:t>
            </a:r>
            <a:r>
              <a:rPr lang="en-GB" dirty="0" err="1"/>
              <a:t>ddim</a:t>
            </a:r>
            <a:r>
              <a:rPr lang="en-GB" dirty="0"/>
              <a:t> </a:t>
            </a:r>
            <a:r>
              <a:rPr lang="en-GB" dirty="0" err="1"/>
              <a:t>yn</a:t>
            </a:r>
            <a:r>
              <a:rPr lang="en-GB" dirty="0"/>
              <a:t> </a:t>
            </a:r>
            <a:r>
              <a:rPr lang="en-GB" dirty="0" err="1"/>
              <a:t>berson</a:t>
            </a:r>
            <a:r>
              <a:rPr lang="en-GB" dirty="0"/>
              <a:t> </a:t>
            </a:r>
            <a:r>
              <a:rPr lang="en-GB" dirty="0" err="1"/>
              <a:t>mathemateg</a:t>
            </a:r>
            <a:r>
              <a:rPr lang="en-GB" dirty="0"/>
              <a:t>“</a:t>
            </a:r>
          </a:p>
          <a:p>
            <a:r>
              <a:rPr lang="en-GB" b="1" dirty="0" err="1"/>
              <a:t>Natur</a:t>
            </a:r>
            <a:r>
              <a:rPr lang="en-GB" b="1" dirty="0"/>
              <a:t> </a:t>
            </a:r>
            <a:r>
              <a:rPr lang="en-GB" b="1" dirty="0" err="1"/>
              <a:t>Addysgu</a:t>
            </a:r>
            <a:r>
              <a:rPr lang="en-GB" b="1" dirty="0"/>
              <a:t> </a:t>
            </a:r>
            <a:r>
              <a:rPr lang="en-GB" b="1" dirty="0" err="1"/>
              <a:t>Mathemateg</a:t>
            </a:r>
            <a:r>
              <a:rPr lang="en-GB" b="1" dirty="0"/>
              <a:t> </a:t>
            </a:r>
            <a:r>
              <a:rPr lang="en-GB" dirty="0"/>
              <a:t>(Tall, 2013)</a:t>
            </a:r>
          </a:p>
          <a:p>
            <a:r>
              <a:rPr lang="en-GB" dirty="0" err="1"/>
              <a:t>Dealltwriaeth</a:t>
            </a:r>
            <a:r>
              <a:rPr lang="en-GB" dirty="0"/>
              <a:t> </a:t>
            </a:r>
            <a:r>
              <a:rPr lang="en-GB" dirty="0" err="1"/>
              <a:t>gyfryngol</a:t>
            </a:r>
            <a:r>
              <a:rPr lang="en-GB" dirty="0"/>
              <a:t>: </a:t>
            </a:r>
            <a:r>
              <a:rPr lang="en-GB" dirty="0" err="1"/>
              <a:t>cymhwyso</a:t>
            </a:r>
            <a:r>
              <a:rPr lang="en-GB" dirty="0"/>
              <a:t> </a:t>
            </a:r>
            <a:r>
              <a:rPr lang="en-GB" dirty="0" err="1"/>
              <a:t>rheolau</a:t>
            </a:r>
            <a:r>
              <a:rPr lang="en-GB" dirty="0"/>
              <a:t> (</a:t>
            </a:r>
            <a:r>
              <a:rPr lang="en-GB" dirty="0" err="1"/>
              <a:t>dysgu</a:t>
            </a:r>
            <a:r>
              <a:rPr lang="en-GB" dirty="0"/>
              <a:t> </a:t>
            </a:r>
            <a:r>
              <a:rPr lang="en-GB" dirty="0" err="1"/>
              <a:t>ar</a:t>
            </a:r>
            <a:r>
              <a:rPr lang="en-GB" dirty="0"/>
              <a:t> y </a:t>
            </a:r>
            <a:r>
              <a:rPr lang="en-GB" dirty="0" err="1"/>
              <a:t>cof</a:t>
            </a:r>
            <a:r>
              <a:rPr lang="en-GB" dirty="0"/>
              <a:t>)</a:t>
            </a:r>
          </a:p>
          <a:p>
            <a:r>
              <a:rPr lang="en-GB" dirty="0" err="1"/>
              <a:t>Dealltwriaeth</a:t>
            </a:r>
            <a:r>
              <a:rPr lang="en-GB" dirty="0"/>
              <a:t> </a:t>
            </a:r>
            <a:r>
              <a:rPr lang="en-GB" dirty="0" err="1"/>
              <a:t>berthynol</a:t>
            </a:r>
            <a:r>
              <a:rPr lang="en-GB" dirty="0"/>
              <a:t>: </a:t>
            </a:r>
            <a:r>
              <a:rPr lang="en-GB" dirty="0" err="1"/>
              <a:t>cysylltiadau</a:t>
            </a:r>
            <a:r>
              <a:rPr lang="en-GB" dirty="0"/>
              <a:t> </a:t>
            </a:r>
            <a:r>
              <a:rPr lang="en-GB" dirty="0" err="1"/>
              <a:t>ystyrlon</a:t>
            </a:r>
            <a:r>
              <a:rPr lang="en-GB" dirty="0"/>
              <a:t> (</a:t>
            </a:r>
            <a:r>
              <a:rPr lang="en-GB" dirty="0" err="1"/>
              <a:t>e.e.</a:t>
            </a:r>
            <a:r>
              <a:rPr lang="en-GB" dirty="0"/>
              <a:t>, </a:t>
            </a:r>
            <a:r>
              <a:rPr lang="en-GB" dirty="0" err="1"/>
              <a:t>lluosi</a:t>
            </a:r>
            <a:r>
              <a:rPr lang="en-GB" dirty="0"/>
              <a:t> </a:t>
            </a:r>
            <a:r>
              <a:rPr lang="en-GB" dirty="0" err="1"/>
              <a:t>trwy</a:t>
            </a:r>
            <a:r>
              <a:rPr lang="en-GB" dirty="0"/>
              <a:t> </a:t>
            </a:r>
            <a:r>
              <a:rPr lang="en-GB" dirty="0" err="1"/>
              <a:t>araeau</a:t>
            </a:r>
            <a:r>
              <a:rPr lang="en-GB" dirty="0"/>
              <a:t>)</a:t>
            </a:r>
          </a:p>
          <a:p>
            <a:r>
              <a:rPr lang="en-GB" dirty="0"/>
              <a:t>Mae </a:t>
            </a:r>
            <a:r>
              <a:rPr lang="en-GB" dirty="0" err="1"/>
              <a:t>gorbryder</a:t>
            </a:r>
            <a:r>
              <a:rPr lang="en-GB" dirty="0"/>
              <a:t> </a:t>
            </a:r>
            <a:r>
              <a:rPr lang="en-GB" dirty="0" err="1"/>
              <a:t>yn</a:t>
            </a:r>
            <a:r>
              <a:rPr lang="en-GB" dirty="0"/>
              <a:t> </a:t>
            </a:r>
            <a:r>
              <a:rPr lang="en-GB" dirty="0" err="1"/>
              <a:t>codi</a:t>
            </a:r>
            <a:r>
              <a:rPr lang="en-GB" dirty="0"/>
              <a:t> pan </a:t>
            </a:r>
            <a:r>
              <a:rPr lang="en-GB" dirty="0" err="1"/>
              <a:t>fydd</a:t>
            </a:r>
            <a:r>
              <a:rPr lang="en-GB" dirty="0"/>
              <a:t> y </a:t>
            </a:r>
            <a:r>
              <a:rPr lang="en-GB" dirty="0" err="1"/>
              <a:t>rhain</a:t>
            </a:r>
            <a:r>
              <a:rPr lang="en-GB" dirty="0"/>
              <a:t> </a:t>
            </a:r>
            <a:r>
              <a:rPr lang="en-GB" dirty="0" err="1"/>
              <a:t>yn</a:t>
            </a:r>
            <a:r>
              <a:rPr lang="en-GB" dirty="0"/>
              <a:t> </a:t>
            </a:r>
            <a:r>
              <a:rPr lang="en-GB" dirty="0" err="1"/>
              <a:t>cael</a:t>
            </a:r>
            <a:r>
              <a:rPr lang="en-GB" dirty="0"/>
              <a:t> </a:t>
            </a:r>
            <a:r>
              <a:rPr lang="en-GB" dirty="0" err="1"/>
              <a:t>eu</a:t>
            </a:r>
            <a:r>
              <a:rPr lang="en-GB" dirty="0"/>
              <a:t> </a:t>
            </a:r>
            <a:r>
              <a:rPr lang="en-GB" dirty="0" err="1"/>
              <a:t>drysu</a:t>
            </a:r>
            <a:r>
              <a:rPr lang="en-GB" dirty="0"/>
              <a:t> neu pan </a:t>
            </a:r>
            <a:r>
              <a:rPr lang="en-GB" dirty="0" err="1"/>
              <a:t>fo</a:t>
            </a:r>
            <a:r>
              <a:rPr lang="en-GB" dirty="0"/>
              <a:t> </a:t>
            </a:r>
            <a:r>
              <a:rPr lang="en-GB" dirty="0" err="1"/>
              <a:t>dealltwriaeth</a:t>
            </a:r>
            <a:r>
              <a:rPr lang="en-GB" dirty="0"/>
              <a:t> </a:t>
            </a:r>
            <a:r>
              <a:rPr lang="en-GB" dirty="0" err="1"/>
              <a:t>berthynol</a:t>
            </a:r>
            <a:r>
              <a:rPr lang="en-GB" dirty="0"/>
              <a:t> </a:t>
            </a:r>
            <a:r>
              <a:rPr lang="en-GB" dirty="0" err="1"/>
              <a:t>ar</a:t>
            </a:r>
            <a:r>
              <a:rPr lang="en-GB" dirty="0"/>
              <a:t> goll</a:t>
            </a:r>
          </a:p>
        </p:txBody>
      </p:sp>
      <p:sp>
        <p:nvSpPr>
          <p:cNvPr id="4" name="Slide Number Placeholder 3"/>
          <p:cNvSpPr>
            <a:spLocks noGrp="1"/>
          </p:cNvSpPr>
          <p:nvPr>
            <p:ph type="sldNum" sz="quarter" idx="5"/>
          </p:nvPr>
        </p:nvSpPr>
        <p:spPr/>
        <p:txBody>
          <a:bodyPr/>
          <a:lstStyle/>
          <a:p>
            <a:fld id="{5FB824EF-40B7-4B64-AAF9-A45E704C992E}" type="slidenum">
              <a:rPr lang="en-GB" smtClean="0"/>
              <a:t>13</a:t>
            </a:fld>
            <a:endParaRPr lang="en-GB"/>
          </a:p>
        </p:txBody>
      </p:sp>
    </p:spTree>
    <p:extLst>
      <p:ext uri="{BB962C8B-B14F-4D97-AF65-F5344CB8AC3E}">
        <p14:creationId xmlns:p14="http://schemas.microsoft.com/office/powerpoint/2010/main" val="312543939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Ask student-teachers to rank factors influencing maths anxiety in learners and justify their choices. 10 mins. </a:t>
            </a:r>
          </a:p>
          <a:p>
            <a:endParaRPr lang="en-GB"/>
          </a:p>
          <a:p>
            <a:r>
              <a:rPr lang="en-GB" b="1"/>
              <a:t>Key Discussion Points:</a:t>
            </a:r>
            <a:endParaRPr lang="en-GB"/>
          </a:p>
          <a:p>
            <a:r>
              <a:rPr lang="en-GB" b="1"/>
              <a:t>The Role of Others</a:t>
            </a:r>
            <a:r>
              <a:rPr lang="en-GB"/>
              <a:t> – consistently the top influence</a:t>
            </a:r>
          </a:p>
          <a:p>
            <a:r>
              <a:rPr lang="en-GB"/>
              <a:t>Teacher characteristics: positive vs. negative, nurturing vs. humiliating</a:t>
            </a:r>
          </a:p>
          <a:p>
            <a:r>
              <a:rPr lang="en-GB"/>
              <a:t>Teaching strategies: clarity, pacing, scaffolding</a:t>
            </a:r>
          </a:p>
          <a:p>
            <a:r>
              <a:rPr lang="en-GB" b="1"/>
              <a:t>Environment</a:t>
            </a:r>
            <a:endParaRPr lang="en-GB"/>
          </a:p>
          <a:p>
            <a:r>
              <a:rPr lang="en-GB"/>
              <a:t>Classroom setting, physical space, learning atmosphere</a:t>
            </a:r>
          </a:p>
          <a:p>
            <a:r>
              <a:rPr lang="en-GB" b="1"/>
              <a:t>Personal Perceptions</a:t>
            </a:r>
            <a:endParaRPr lang="en-GB"/>
          </a:p>
          <a:p>
            <a:r>
              <a:rPr lang="en-GB"/>
              <a:t>Links to Dweck's (2007) mindset theory: growth vs. fixed mindset</a:t>
            </a:r>
          </a:p>
          <a:p>
            <a:r>
              <a:rPr lang="en-GB"/>
              <a:t>Fixed mindset beliefs: "I'm not a maths person"</a:t>
            </a:r>
          </a:p>
          <a:p>
            <a:r>
              <a:rPr lang="en-GB" b="1"/>
              <a:t>Nature of Mathematics Teaching</a:t>
            </a:r>
            <a:r>
              <a:rPr lang="en-GB"/>
              <a:t> (Tall, 2013)</a:t>
            </a:r>
          </a:p>
          <a:p>
            <a:r>
              <a:rPr lang="en-GB"/>
              <a:t>Instrumental understanding: applying rules (rote learning)</a:t>
            </a:r>
          </a:p>
          <a:p>
            <a:r>
              <a:rPr lang="en-GB"/>
              <a:t>Relational understanding: meaningful connections (e.g., multiplication via arrays)</a:t>
            </a:r>
          </a:p>
          <a:p>
            <a:r>
              <a:rPr lang="en-GB"/>
              <a:t>Anxiety arises when these are confused or when relational understanding is missing</a:t>
            </a:r>
          </a:p>
        </p:txBody>
      </p:sp>
      <p:sp>
        <p:nvSpPr>
          <p:cNvPr id="4" name="Slide Number Placeholder 3"/>
          <p:cNvSpPr>
            <a:spLocks noGrp="1"/>
          </p:cNvSpPr>
          <p:nvPr>
            <p:ph type="sldNum" sz="quarter" idx="5"/>
          </p:nvPr>
        </p:nvSpPr>
        <p:spPr/>
        <p:txBody>
          <a:bodyPr/>
          <a:lstStyle/>
          <a:p>
            <a:fld id="{5FB824EF-40B7-4B64-AAF9-A45E704C992E}" type="slidenum">
              <a:rPr lang="en-GB" smtClean="0"/>
              <a:t>14</a:t>
            </a:fld>
            <a:endParaRPr lang="en-GB"/>
          </a:p>
        </p:txBody>
      </p:sp>
    </p:spTree>
    <p:extLst>
      <p:ext uri="{BB962C8B-B14F-4D97-AF65-F5344CB8AC3E}">
        <p14:creationId xmlns:p14="http://schemas.microsoft.com/office/powerpoint/2010/main" val="312543939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a:t>Cwblhewch y tasgau uchod gan dynnu ar wybodaeth flaenorol. Nodwch fod y delweddau wedi’u gysylltu â’r dogfen ar y we.</a:t>
            </a:r>
            <a:endParaRPr lang="en-GB" dirty="0"/>
          </a:p>
          <a:p>
            <a:r>
              <a:rPr lang="en-GB" dirty="0"/>
              <a:t>Drawing on prior knowledge, complete the above tasks. Note the images are hyperlinked to the document.</a:t>
            </a:r>
          </a:p>
          <a:p>
            <a:r>
              <a:rPr lang="cy-GB" noProof="0" dirty="0"/>
              <a:t>.</a:t>
            </a:r>
          </a:p>
          <a:p>
            <a:pPr marL="0" marR="0" lvl="0" indent="0" algn="l" defTabSz="914400" rtl="0" eaLnBrk="1" fontAlgn="auto" latinLnBrk="0" hangingPunct="1">
              <a:lnSpc>
                <a:spcPct val="100000"/>
              </a:lnSpc>
              <a:spcBef>
                <a:spcPts val="0"/>
              </a:spcBef>
              <a:spcAft>
                <a:spcPts val="0"/>
              </a:spcAft>
              <a:buClrTx/>
              <a:buSzTx/>
              <a:buFontTx/>
              <a:buNone/>
              <a:tabLst/>
              <a:defRPr/>
            </a:pPr>
            <a:r>
              <a:rPr lang="cy-GB" noProof="0" dirty="0"/>
              <a:t>Esboniwch i’r darpar athrawon pam ydych chi’n gwneud hyn ar ddechrau’r sesiwn. Pa effaith mae’n ei chael ar ddysgwyr?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15 </a:t>
            </a:r>
            <a:r>
              <a:rPr lang="cy-GB" noProof="0" dirty="0"/>
              <a:t>munud</a:t>
            </a:r>
          </a:p>
          <a:p>
            <a:pPr marL="0" marR="0" lvl="0" indent="0" algn="l" defTabSz="914400" rtl="0" eaLnBrk="1" fontAlgn="auto" latinLnBrk="0" hangingPunct="1">
              <a:lnSpc>
                <a:spcPct val="100000"/>
              </a:lnSpc>
              <a:spcBef>
                <a:spcPts val="0"/>
              </a:spcBef>
              <a:spcAft>
                <a:spcPts val="0"/>
              </a:spcAft>
              <a:buClrTx/>
              <a:buSzTx/>
              <a:buFontTx/>
              <a:buNone/>
              <a:tabLst/>
              <a:defRPr/>
            </a:pPr>
            <a:endParaRPr lang="cy-GB" noProof="0" dirty="0"/>
          </a:p>
          <a:p>
            <a:endParaRPr lang="en-GB" dirty="0"/>
          </a:p>
          <a:p>
            <a:r>
              <a:rPr lang="en-GB" dirty="0"/>
              <a:t>Signpost why you are doing this to the cohort at the beginning of the session. What impact does it have on learners?</a:t>
            </a:r>
          </a:p>
          <a:p>
            <a:endParaRPr lang="en-GB" dirty="0"/>
          </a:p>
          <a:p>
            <a:r>
              <a:rPr lang="en-GB" dirty="0"/>
              <a:t>15 minutes</a:t>
            </a:r>
          </a:p>
        </p:txBody>
      </p:sp>
      <p:sp>
        <p:nvSpPr>
          <p:cNvPr id="4" name="Slide Number Placeholder 3"/>
          <p:cNvSpPr>
            <a:spLocks noGrp="1"/>
          </p:cNvSpPr>
          <p:nvPr>
            <p:ph type="sldNum" sz="quarter" idx="5"/>
          </p:nvPr>
        </p:nvSpPr>
        <p:spPr/>
        <p:txBody>
          <a:bodyPr/>
          <a:lstStyle/>
          <a:p>
            <a:fld id="{5FB824EF-40B7-4B64-AAF9-A45E704C992E}" type="slidenum">
              <a:rPr lang="en-GB" smtClean="0"/>
              <a:t>15</a:t>
            </a:fld>
            <a:endParaRPr lang="en-GB"/>
          </a:p>
        </p:txBody>
      </p:sp>
    </p:spTree>
    <p:extLst>
      <p:ext uri="{BB962C8B-B14F-4D97-AF65-F5344CB8AC3E}">
        <p14:creationId xmlns:p14="http://schemas.microsoft.com/office/powerpoint/2010/main" val="75842572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D37361-A310-7059-2CA5-25BA01DAC85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748BAA7-DF74-93AE-95A8-0186ABFBA4B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4BE4E04-1B4B-7C59-DE84-1C4884A308DE}"/>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noProof="0" dirty="0"/>
              <a:t>Er mwyn pontio’r bwlch rhwng polisi ac arfer, ystyriwch ba olwg sydd ar hyn yn ymarferol. Anogwch y darpar athrawon i ddefnyddio eu harsylwadau eu hunain o’r ystafell dosbarth. </a:t>
            </a:r>
          </a:p>
          <a:p>
            <a:pPr marL="0" marR="0" lvl="0" indent="0" algn="l" defTabSz="914400" rtl="0" eaLnBrk="1" fontAlgn="auto" latinLnBrk="0" hangingPunct="1">
              <a:lnSpc>
                <a:spcPct val="100000"/>
              </a:lnSpc>
              <a:spcBef>
                <a:spcPts val="0"/>
              </a:spcBef>
              <a:spcAft>
                <a:spcPts val="0"/>
              </a:spcAft>
              <a:buClrTx/>
              <a:buSzTx/>
              <a:buFontTx/>
              <a:buNone/>
              <a:tabLst/>
              <a:defRPr/>
            </a:pPr>
            <a:r>
              <a:rPr lang="cy-GB" noProof="0" dirty="0"/>
              <a:t>10 munud</a:t>
            </a:r>
          </a:p>
          <a:p>
            <a:pPr marL="0" marR="0" lvl="0" indent="0" algn="l" defTabSz="914400" rtl="0" eaLnBrk="1" fontAlgn="auto" latinLnBrk="0" hangingPunct="1">
              <a:lnSpc>
                <a:spcPct val="100000"/>
              </a:lnSpc>
              <a:spcBef>
                <a:spcPts val="0"/>
              </a:spcBef>
              <a:spcAft>
                <a:spcPts val="0"/>
              </a:spcAft>
              <a:buClrTx/>
              <a:buSzTx/>
              <a:buFontTx/>
              <a:buNone/>
              <a:tabLst/>
              <a:defRPr/>
            </a:pPr>
            <a:endParaRPr lang="cy-GB" noProof="0" dirty="0"/>
          </a:p>
          <a:p>
            <a:endParaRPr lang="en-GB" dirty="0"/>
          </a:p>
          <a:p>
            <a:r>
              <a:rPr lang="en-GB" dirty="0"/>
              <a:t>To bridge the gap between policy and practice, consider what this looks like in practice. Encourage student-teachers to draw on their own observations in classrooms to date.</a:t>
            </a:r>
          </a:p>
          <a:p>
            <a:endParaRPr lang="en-GB" dirty="0"/>
          </a:p>
          <a:p>
            <a:endParaRPr lang="en-GB" dirty="0"/>
          </a:p>
          <a:p>
            <a:r>
              <a:rPr lang="en-GB" dirty="0"/>
              <a:t>10 minutes</a:t>
            </a:r>
          </a:p>
          <a:p>
            <a:r>
              <a:rPr lang="en-GB" dirty="0"/>
              <a:t> </a:t>
            </a:r>
          </a:p>
          <a:p>
            <a:endParaRPr lang="en-GB" dirty="0"/>
          </a:p>
        </p:txBody>
      </p:sp>
      <p:sp>
        <p:nvSpPr>
          <p:cNvPr id="4" name="Slide Number Placeholder 3">
            <a:extLst>
              <a:ext uri="{FF2B5EF4-FFF2-40B4-BE49-F238E27FC236}">
                <a16:creationId xmlns:a16="http://schemas.microsoft.com/office/drawing/2014/main" id="{4829B6EB-76A7-6BF7-69E4-9F79F04FA8B5}"/>
              </a:ext>
            </a:extLst>
          </p:cNvPr>
          <p:cNvSpPr>
            <a:spLocks noGrp="1"/>
          </p:cNvSpPr>
          <p:nvPr>
            <p:ph type="sldNum" sz="quarter" idx="5"/>
          </p:nvPr>
        </p:nvSpPr>
        <p:spPr/>
        <p:txBody>
          <a:bodyPr/>
          <a:lstStyle/>
          <a:p>
            <a:fld id="{5FB824EF-40B7-4B64-AAF9-A45E704C992E}" type="slidenum">
              <a:rPr lang="en-GB" smtClean="0"/>
              <a:t>16</a:t>
            </a:fld>
            <a:endParaRPr lang="en-GB"/>
          </a:p>
        </p:txBody>
      </p:sp>
    </p:spTree>
    <p:extLst>
      <p:ext uri="{BB962C8B-B14F-4D97-AF65-F5344CB8AC3E}">
        <p14:creationId xmlns:p14="http://schemas.microsoft.com/office/powerpoint/2010/main" val="325856741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DD2512-95BB-534D-29F9-3DDF4AC9950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690B552-FAAE-5E0A-6000-23C1F9EFAFC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5BA22CF-6C58-77B4-00AB-3EAF03C4FDAD}"/>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noProof="0" dirty="0"/>
              <a:t>Trafodwch y ffyrdd y mae’r darpar athrawon wedi gweld / trafod / clywed am Estyn mewn ysgolion o’r blaen.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Discuss the ways in which they have seen / discussed / heard of Estyn in schools previously.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cy-GB" noProof="0" dirty="0"/>
              <a:t>Rhowch 10 munud i’r darpar athrawon ymgyfarwyddo â thudalen ‘beth ydym yn ei wneud’ ar wefan Estyn, gan edrych yn benodol ar ‘chwilio am adnoddau gwella’. Pwysleisiwch bod Estyn yn “arolygiaeth addysg a hyfforddiant ac felly yn cyhoeddi deunyddiau i gefnogi ysgolion ac athrawon yng Nghymru. Mae’r dudalen we wedi’i chysylltu â delwedd “Estyn. </a:t>
            </a:r>
          </a:p>
          <a:p>
            <a:pPr marL="0" marR="0" lvl="0" indent="0" algn="l" defTabSz="914400" rtl="0" eaLnBrk="1" fontAlgn="auto" latinLnBrk="0" hangingPunct="1">
              <a:lnSpc>
                <a:spcPct val="100000"/>
              </a:lnSpc>
              <a:spcBef>
                <a:spcPts val="0"/>
              </a:spcBef>
              <a:spcAft>
                <a:spcPts val="0"/>
              </a:spcAft>
              <a:buClrTx/>
              <a:buSzTx/>
              <a:buFontTx/>
              <a:buNone/>
              <a:tabLst/>
              <a:defRPr/>
            </a:pPr>
            <a:r>
              <a:rPr lang="cy-GB" noProof="0" dirty="0"/>
              <a:t>10 munud</a:t>
            </a:r>
          </a:p>
          <a:p>
            <a:pPr marL="0" marR="0" lvl="0" indent="0" algn="l" defTabSz="914400" rtl="0" eaLnBrk="1" fontAlgn="auto" latinLnBrk="0" hangingPunct="1">
              <a:lnSpc>
                <a:spcPct val="100000"/>
              </a:lnSpc>
              <a:spcBef>
                <a:spcPts val="0"/>
              </a:spcBef>
              <a:spcAft>
                <a:spcPts val="0"/>
              </a:spcAft>
              <a:buClrTx/>
              <a:buSzTx/>
              <a:buFontTx/>
              <a:buNone/>
              <a:tabLst/>
              <a:defRPr/>
            </a:pPr>
            <a:endParaRPr lang="cy-GB" noProof="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a:p>
            <a:r>
              <a:rPr lang="en-GB" dirty="0"/>
              <a:t>Give student-teachers 10 minutes to familiarise themselves with the “what we do” page on their website, particularly looking at “improvement resources explained”. Emphasise that they are “education and training inspectorate” and therefore publish materials to support schools and teachers in Wales.  Page is hyperlinked to “Estyn” image.</a:t>
            </a:r>
          </a:p>
          <a:p>
            <a:endParaRPr lang="en-GB" dirty="0"/>
          </a:p>
          <a:p>
            <a:endParaRPr lang="en-GB" dirty="0"/>
          </a:p>
          <a:p>
            <a:r>
              <a:rPr lang="en-GB" dirty="0"/>
              <a:t>10 mins. </a:t>
            </a:r>
          </a:p>
        </p:txBody>
      </p:sp>
      <p:sp>
        <p:nvSpPr>
          <p:cNvPr id="4" name="Slide Number Placeholder 3">
            <a:extLst>
              <a:ext uri="{FF2B5EF4-FFF2-40B4-BE49-F238E27FC236}">
                <a16:creationId xmlns:a16="http://schemas.microsoft.com/office/drawing/2014/main" id="{96389C45-B008-52A0-F325-01B53EA69992}"/>
              </a:ext>
            </a:extLst>
          </p:cNvPr>
          <p:cNvSpPr>
            <a:spLocks noGrp="1"/>
          </p:cNvSpPr>
          <p:nvPr>
            <p:ph type="sldNum" sz="quarter" idx="5"/>
          </p:nvPr>
        </p:nvSpPr>
        <p:spPr/>
        <p:txBody>
          <a:bodyPr/>
          <a:lstStyle/>
          <a:p>
            <a:fld id="{5FB824EF-40B7-4B64-AAF9-A45E704C992E}" type="slidenum">
              <a:rPr lang="en-GB" smtClean="0"/>
              <a:t>17</a:t>
            </a:fld>
            <a:endParaRPr lang="en-GB"/>
          </a:p>
        </p:txBody>
      </p:sp>
    </p:spTree>
    <p:extLst>
      <p:ext uri="{BB962C8B-B14F-4D97-AF65-F5344CB8AC3E}">
        <p14:creationId xmlns:p14="http://schemas.microsoft.com/office/powerpoint/2010/main" val="414401024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3D08BA-5F58-9D08-FF50-66F972C0824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483C5B0-7D91-C0B3-558B-70787D47414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52712FE-5FC6-C071-2512-72BCCD69FC60}"/>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noProof="0" dirty="0"/>
              <a:t>Rhowch amser i’r myfyrwyr ddarllen adran gefndir y ddogfen ac yna gofynnwch iddyn nhw ateb y ddau gwestiwn. Tynnwch sylw at y gwaith sy’n digwydd mewn parau – pam fod y strategaeth </a:t>
            </a:r>
            <a:r>
              <a:rPr lang="cy-GB" noProof="0" dirty="0" err="1"/>
              <a:t>addysgegol</a:t>
            </a:r>
            <a:r>
              <a:rPr lang="cy-GB" noProof="0" dirty="0"/>
              <a:t> hon wedi’i dewis? Beth yw’r effaith</a:t>
            </a:r>
          </a:p>
          <a:p>
            <a:r>
              <a:rPr lang="cy-GB" noProof="0" dirty="0"/>
              <a:t>20 munud </a:t>
            </a:r>
          </a:p>
          <a:p>
            <a:endParaRPr lang="en-GB" dirty="0"/>
          </a:p>
          <a:p>
            <a:r>
              <a:rPr lang="en-GB" dirty="0"/>
              <a:t>Allow time for the students to read the background section of the document and then ask them to answer the two questions. Draw attention to the work happening in pairs – why has this pedagogical strategy been chosen? What is the impact?</a:t>
            </a:r>
          </a:p>
          <a:p>
            <a:endParaRPr lang="en-GB" dirty="0"/>
          </a:p>
          <a:p>
            <a:r>
              <a:rPr lang="en-GB" dirty="0"/>
              <a:t>20 mins</a:t>
            </a:r>
          </a:p>
          <a:p>
            <a:endParaRPr lang="en-GB" dirty="0"/>
          </a:p>
        </p:txBody>
      </p:sp>
      <p:sp>
        <p:nvSpPr>
          <p:cNvPr id="4" name="Slide Number Placeholder 3">
            <a:extLst>
              <a:ext uri="{FF2B5EF4-FFF2-40B4-BE49-F238E27FC236}">
                <a16:creationId xmlns:a16="http://schemas.microsoft.com/office/drawing/2014/main" id="{B6E9F44F-2C39-109A-B935-5F038021AFDF}"/>
              </a:ext>
            </a:extLst>
          </p:cNvPr>
          <p:cNvSpPr>
            <a:spLocks noGrp="1"/>
          </p:cNvSpPr>
          <p:nvPr>
            <p:ph type="sldNum" sz="quarter" idx="5"/>
          </p:nvPr>
        </p:nvSpPr>
        <p:spPr/>
        <p:txBody>
          <a:bodyPr/>
          <a:lstStyle/>
          <a:p>
            <a:fld id="{5FB824EF-40B7-4B64-AAF9-A45E704C992E}" type="slidenum">
              <a:rPr lang="en-GB" smtClean="0"/>
              <a:t>18</a:t>
            </a:fld>
            <a:endParaRPr lang="en-GB"/>
          </a:p>
        </p:txBody>
      </p:sp>
    </p:spTree>
    <p:extLst>
      <p:ext uri="{BB962C8B-B14F-4D97-AF65-F5344CB8AC3E}">
        <p14:creationId xmlns:p14="http://schemas.microsoft.com/office/powerpoint/2010/main" val="198161072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CD08AB-A630-646D-5F30-E6B9326A9A1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0FDB39E-CEAD-B276-E26B-7FE2010561A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BFBDFC3-06DC-5F71-1DBD-ADED6182B513}"/>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noProof="0" dirty="0"/>
              <a:t>Anogwch y darpar athrawon i feddwl am yr hyn maen nhw wedi’i ddysgu yn y ddarlith ac ystyried ble maen nhw'n mynd nesaf gyda'u dysgu. Gwnewch yn siŵr eu bod nhw’n cofnodi’r rhain yn rhywle, gan gofio tynnu sylw at y meddwl </a:t>
            </a:r>
            <a:r>
              <a:rPr lang="cy-GB" noProof="0" dirty="0" err="1"/>
              <a:t>addysgegol</a:t>
            </a:r>
            <a:r>
              <a:rPr lang="cy-GB" noProof="0" dirty="0"/>
              <a:t> sydd y tu ôl i ddefnyddio'r mathau hyn o gwestiynau ar ddiwedd gwers / darlith (beth mae'n ei wneud?)</a:t>
            </a:r>
          </a:p>
          <a:p>
            <a:endParaRPr lang="en-GB" dirty="0"/>
          </a:p>
          <a:p>
            <a:r>
              <a:rPr lang="en-GB" dirty="0"/>
              <a:t>Encourage the student-teachers to think about the learning in the lecture and consider where they’re going next with their learning. Ensure that they write these down somewhere, remembering to point out the pedagogical thinking behind using these types of questions at the end of a lesson / lecture (what does it do?)</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cy-GB" noProof="0" dirty="0"/>
              <a:t>Bydd angen i lawer sydd yn ôl yn yr ysgol yn gwneud gwaith fel cynorthwywyr addysgu neu rywbeth tebyg, gynnal archwiliad gwybodaeth pwnc mathemateg.</a:t>
            </a:r>
          </a:p>
          <a:p>
            <a:endParaRPr lang="en-GB" dirty="0"/>
          </a:p>
          <a:p>
            <a:r>
              <a:rPr lang="en-GB" dirty="0"/>
              <a:t>Many will be back in school doing TA work or something will need to undertake a maths subject knowledge audit. </a:t>
            </a:r>
          </a:p>
        </p:txBody>
      </p:sp>
      <p:sp>
        <p:nvSpPr>
          <p:cNvPr id="4" name="Slide Number Placeholder 3">
            <a:extLst>
              <a:ext uri="{FF2B5EF4-FFF2-40B4-BE49-F238E27FC236}">
                <a16:creationId xmlns:a16="http://schemas.microsoft.com/office/drawing/2014/main" id="{C289FF08-D3C9-0933-2890-BCFFDBA6CA63}"/>
              </a:ext>
            </a:extLst>
          </p:cNvPr>
          <p:cNvSpPr>
            <a:spLocks noGrp="1"/>
          </p:cNvSpPr>
          <p:nvPr>
            <p:ph type="sldNum" sz="quarter" idx="5"/>
          </p:nvPr>
        </p:nvSpPr>
        <p:spPr/>
        <p:txBody>
          <a:bodyPr/>
          <a:lstStyle/>
          <a:p>
            <a:fld id="{5FB824EF-40B7-4B64-AAF9-A45E704C992E}" type="slidenum">
              <a:rPr lang="en-GB" smtClean="0"/>
              <a:t>19</a:t>
            </a:fld>
            <a:endParaRPr lang="en-GB"/>
          </a:p>
        </p:txBody>
      </p:sp>
    </p:spTree>
    <p:extLst>
      <p:ext uri="{BB962C8B-B14F-4D97-AF65-F5344CB8AC3E}">
        <p14:creationId xmlns:p14="http://schemas.microsoft.com/office/powerpoint/2010/main" val="423627681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AAC781-16AA-4D81-49CA-08CB91E6F08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D29EAAB-2517-F3A1-AF5F-B2847DC4180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E43A160-8E40-12E0-980F-8BC262B06B05}"/>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noProof="0" dirty="0"/>
              <a:t>Tynnwch sylw at y safonau y mae’r darpar athrawon wedi bod yn gweithio arnynt yn y sesiwn hwn. </a:t>
            </a:r>
          </a:p>
          <a:p>
            <a:endParaRPr lang="en-GB" dirty="0"/>
          </a:p>
          <a:p>
            <a:r>
              <a:rPr lang="en-GB" dirty="0"/>
              <a:t>Signpost the standards that the student-teachers have been working on in this session. </a:t>
            </a:r>
          </a:p>
        </p:txBody>
      </p:sp>
      <p:sp>
        <p:nvSpPr>
          <p:cNvPr id="4" name="Slide Number Placeholder 3">
            <a:extLst>
              <a:ext uri="{FF2B5EF4-FFF2-40B4-BE49-F238E27FC236}">
                <a16:creationId xmlns:a16="http://schemas.microsoft.com/office/drawing/2014/main" id="{1C28EF30-B131-7F52-80AD-517226C5D83A}"/>
              </a:ext>
            </a:extLst>
          </p:cNvPr>
          <p:cNvSpPr>
            <a:spLocks noGrp="1"/>
          </p:cNvSpPr>
          <p:nvPr>
            <p:ph type="sldNum" sz="quarter" idx="5"/>
          </p:nvPr>
        </p:nvSpPr>
        <p:spPr/>
        <p:txBody>
          <a:bodyPr/>
          <a:lstStyle/>
          <a:p>
            <a:fld id="{5FB824EF-40B7-4B64-AAF9-A45E704C992E}" type="slidenum">
              <a:rPr lang="en-GB" smtClean="0"/>
              <a:t>20</a:t>
            </a:fld>
            <a:endParaRPr lang="en-GB"/>
          </a:p>
        </p:txBody>
      </p:sp>
    </p:spTree>
    <p:extLst>
      <p:ext uri="{BB962C8B-B14F-4D97-AF65-F5344CB8AC3E}">
        <p14:creationId xmlns:p14="http://schemas.microsoft.com/office/powerpoint/2010/main" val="417947647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Share this training opp. With students in case they would like to attend</a:t>
            </a:r>
          </a:p>
        </p:txBody>
      </p:sp>
      <p:sp>
        <p:nvSpPr>
          <p:cNvPr id="4" name="Slide Number Placeholder 3"/>
          <p:cNvSpPr>
            <a:spLocks noGrp="1"/>
          </p:cNvSpPr>
          <p:nvPr>
            <p:ph type="sldNum" sz="quarter" idx="5"/>
          </p:nvPr>
        </p:nvSpPr>
        <p:spPr/>
        <p:txBody>
          <a:bodyPr/>
          <a:lstStyle/>
          <a:p>
            <a:fld id="{5FB824EF-40B7-4B64-AAF9-A45E704C992E}" type="slidenum">
              <a:rPr lang="en-GB" smtClean="0"/>
              <a:t>21</a:t>
            </a:fld>
            <a:endParaRPr lang="en-GB"/>
          </a:p>
        </p:txBody>
      </p:sp>
    </p:spTree>
    <p:extLst>
      <p:ext uri="{BB962C8B-B14F-4D97-AF65-F5344CB8AC3E}">
        <p14:creationId xmlns:p14="http://schemas.microsoft.com/office/powerpoint/2010/main" val="32907649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FB824EF-40B7-4B64-AAF9-A45E704C992E}" type="slidenum">
              <a:rPr lang="en-GB" smtClean="0"/>
              <a:t>22</a:t>
            </a:fld>
            <a:endParaRPr lang="en-GB"/>
          </a:p>
        </p:txBody>
      </p:sp>
    </p:spTree>
    <p:extLst>
      <p:ext uri="{BB962C8B-B14F-4D97-AF65-F5344CB8AC3E}">
        <p14:creationId xmlns:p14="http://schemas.microsoft.com/office/powerpoint/2010/main" val="41019527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623945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871512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5C958B5D-2B71-F94E-8A2A-2F1F5E391DA3}" type="datetimeFigureOut">
              <a:rPr lang="en-US" smtClean="0"/>
              <a:t>1/28/2026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4970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B3B7E-8BFC-488F-B97F-FEDB2451603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621AC28-94CC-4B46-802E-1F6E1F330658}"/>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AFC93A-B373-4369-B38B-101C0625FE95}"/>
              </a:ext>
            </a:extLst>
          </p:cNvPr>
          <p:cNvSpPr>
            <a:spLocks noGrp="1"/>
          </p:cNvSpPr>
          <p:nvPr>
            <p:ph type="dt" sz="half" idx="10"/>
          </p:nvPr>
        </p:nvSpPr>
        <p:spPr/>
        <p:txBody>
          <a:bodyPr/>
          <a:lstStyle/>
          <a:p>
            <a:fld id="{A9277FB7-DF6D-402F-9607-DC62A9FBF168}" type="datetimeFigureOut">
              <a:rPr lang="en-GB" smtClean="0"/>
              <a:t>28/01/2026</a:t>
            </a:fld>
            <a:endParaRPr lang="en-GB"/>
          </a:p>
        </p:txBody>
      </p:sp>
      <p:sp>
        <p:nvSpPr>
          <p:cNvPr id="5" name="Footer Placeholder 4">
            <a:extLst>
              <a:ext uri="{FF2B5EF4-FFF2-40B4-BE49-F238E27FC236}">
                <a16:creationId xmlns:a16="http://schemas.microsoft.com/office/drawing/2014/main" id="{51CBC91E-CC16-42A2-9798-139323267A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EEBD80-1EAE-48AE-A5A9-D87C4C8C8FDA}"/>
              </a:ext>
            </a:extLst>
          </p:cNvPr>
          <p:cNvSpPr>
            <a:spLocks noGrp="1"/>
          </p:cNvSpPr>
          <p:nvPr>
            <p:ph type="sldNum" sz="quarter" idx="12"/>
          </p:nvPr>
        </p:nvSpPr>
        <p:spPr/>
        <p:txBody>
          <a:bodyPr/>
          <a:lstStyle/>
          <a:p>
            <a:fld id="{7F0F4975-EB68-4BE1-86C9-7A1B80FE1EDB}" type="slidenum">
              <a:rPr lang="en-GB" smtClean="0"/>
              <a:t>‹#›</a:t>
            </a:fld>
            <a:endParaRPr lang="en-GB"/>
          </a:p>
        </p:txBody>
      </p:sp>
    </p:spTree>
    <p:extLst>
      <p:ext uri="{BB962C8B-B14F-4D97-AF65-F5344CB8AC3E}">
        <p14:creationId xmlns:p14="http://schemas.microsoft.com/office/powerpoint/2010/main" val="14260730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5C958B5D-2B71-F94E-8A2A-2F1F5E391DA3}" type="datetimeFigureOut">
              <a:rPr lang="en-US" smtClean="0"/>
              <a:t>1/28/2026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199301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1_Two Content">
    <p:spTree>
      <p:nvGrpSpPr>
        <p:cNvPr id="1" name=""/>
        <p:cNvGrpSpPr/>
        <p:nvPr/>
      </p:nvGrpSpPr>
      <p:grpSpPr>
        <a:xfrm>
          <a:off x="0" y="0"/>
          <a:ext cx="0" cy="0"/>
          <a:chOff x="0" y="0"/>
          <a:chExt cx="0" cy="0"/>
        </a:xfrm>
      </p:grpSpPr>
      <p:sp>
        <p:nvSpPr>
          <p:cNvPr id="38" name="Title Text"/>
          <p:cNvSpPr txBox="1">
            <a:spLocks noGrp="1"/>
          </p:cNvSpPr>
          <p:nvPr>
            <p:ph type="title"/>
          </p:nvPr>
        </p:nvSpPr>
        <p:spPr>
          <a:prstGeom prst="rect">
            <a:avLst/>
          </a:prstGeom>
        </p:spPr>
        <p:txBody>
          <a:bodyPr/>
          <a:lstStyle/>
          <a:p>
            <a:r>
              <a:t>Title Text</a:t>
            </a:r>
          </a:p>
        </p:txBody>
      </p:sp>
      <p:sp>
        <p:nvSpPr>
          <p:cNvPr id="39" name="Body Level One…"/>
          <p:cNvSpPr txBox="1">
            <a:spLocks noGrp="1"/>
          </p:cNvSpPr>
          <p:nvPr>
            <p:ph type="body" sz="half" idx="1"/>
          </p:nvPr>
        </p:nvSpPr>
        <p:spPr>
          <a:xfrm>
            <a:off x="838200" y="1825625"/>
            <a:ext cx="5181600" cy="4351338"/>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4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206041642"/>
      </p:ext>
    </p:extLst>
  </p:cSld>
  <p:clrMapOvr>
    <a:masterClrMapping/>
  </p:clrMapOvr>
  <p:transition spd="med"/>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4E604B4-D617-46DE-1F01-42B60548AC53}"/>
              </a:ext>
            </a:extLst>
          </p:cNvPr>
          <p:cNvSpPr>
            <a:spLocks noGrp="1"/>
          </p:cNvSpPr>
          <p:nvPr>
            <p:ph type="dt" sz="half" idx="10"/>
          </p:nvPr>
        </p:nvSpPr>
        <p:spPr/>
        <p:txBody>
          <a:bodyPr/>
          <a:lstStyle/>
          <a:p>
            <a:fld id="{3FD23C6C-9146-4A17-B0F9-85D461F6021B}" type="datetimeFigureOut">
              <a:rPr lang="en-GB" smtClean="0"/>
              <a:t>28/01/2026</a:t>
            </a:fld>
            <a:endParaRPr lang="en-GB"/>
          </a:p>
        </p:txBody>
      </p:sp>
      <p:sp>
        <p:nvSpPr>
          <p:cNvPr id="3" name="Footer Placeholder 2">
            <a:extLst>
              <a:ext uri="{FF2B5EF4-FFF2-40B4-BE49-F238E27FC236}">
                <a16:creationId xmlns:a16="http://schemas.microsoft.com/office/drawing/2014/main" id="{8CCE9C0C-B53F-DE50-EECB-3DE5662F8BD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4F10819-873B-5812-23E2-E2B28ACF063F}"/>
              </a:ext>
            </a:extLst>
          </p:cNvPr>
          <p:cNvSpPr>
            <a:spLocks noGrp="1"/>
          </p:cNvSpPr>
          <p:nvPr>
            <p:ph type="sldNum" sz="quarter" idx="12"/>
          </p:nvPr>
        </p:nvSpPr>
        <p:spPr/>
        <p:txBody>
          <a:bodyPr/>
          <a:lstStyle/>
          <a:p>
            <a:fld id="{5B84E87C-9FE5-4AC4-A499-569C39EA631D}" type="slidenum">
              <a:rPr lang="en-GB" smtClean="0"/>
              <a:t>‹#›</a:t>
            </a:fld>
            <a:endParaRPr lang="en-GB"/>
          </a:p>
        </p:txBody>
      </p:sp>
    </p:spTree>
    <p:extLst>
      <p:ext uri="{BB962C8B-B14F-4D97-AF65-F5344CB8AC3E}">
        <p14:creationId xmlns:p14="http://schemas.microsoft.com/office/powerpoint/2010/main" val="83270263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 Id="rId4" Type="http://schemas.openxmlformats.org/officeDocument/2006/relationships/image" Target="../media/image3.png"/></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3.xml"/><Relationship Id="rId4" Type="http://schemas.openxmlformats.org/officeDocument/2006/relationships/image" Target="../media/image3.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4.xml"/><Relationship Id="rId4" Type="http://schemas.openxmlformats.org/officeDocument/2006/relationships/image" Target="../media/image3.png"/></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5.xml"/><Relationship Id="rId4" Type="http://schemas.openxmlformats.org/officeDocument/2006/relationships/image" Target="../media/image3.png"/></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6.xml"/><Relationship Id="rId1" Type="http://schemas.openxmlformats.org/officeDocument/2006/relationships/slideLayout" Target="../slideLayouts/slideLayout6.xml"/><Relationship Id="rId4" Type="http://schemas.openxmlformats.org/officeDocument/2006/relationships/image" Target="../media/image3.png"/></Relationships>
</file>

<file path=ppt/slideMasters/_rels/slideMaster7.xml.rels><?xml version="1.0" encoding="UTF-8" standalone="yes"?>
<Relationships xmlns="http://schemas.openxmlformats.org/package/2006/relationships"><Relationship Id="rId8" Type="http://schemas.openxmlformats.org/officeDocument/2006/relationships/theme" Target="../theme/theme7.xml"/><Relationship Id="rId3" Type="http://schemas.openxmlformats.org/officeDocument/2006/relationships/slideLayout" Target="../slideLayouts/slideLayout9.xml"/><Relationship Id="rId7" Type="http://schemas.openxmlformats.org/officeDocument/2006/relationships/slideLayout" Target="../slideLayouts/slideLayout1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10" Type="http://schemas.openxmlformats.org/officeDocument/2006/relationships/image" Target="../media/image3.png"/><Relationship Id="rId4" Type="http://schemas.openxmlformats.org/officeDocument/2006/relationships/slideLayout" Target="../slideLayouts/slideLayout10.xml"/><Relationship Id="rId9" Type="http://schemas.openxmlformats.org/officeDocument/2006/relationships/image" Target="../media/image8.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1/28/2026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18473"/>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A389DAE1-275B-7B22-7BF2-E10100BE1A93}"/>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poster, graphic design, screenshot&#10;&#10;Description automatically generated">
            <a:extLst>
              <a:ext uri="{FF2B5EF4-FFF2-40B4-BE49-F238E27FC236}">
                <a16:creationId xmlns:a16="http://schemas.microsoft.com/office/drawing/2014/main" id="{5CBD028D-E99F-30B1-1034-10971F847430}"/>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B0AB5309-8B76-4E1C-1C21-59A49C2A96F7}"/>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design&#10;&#10;Description automatically generated">
            <a:extLst>
              <a:ext uri="{FF2B5EF4-FFF2-40B4-BE49-F238E27FC236}">
                <a16:creationId xmlns:a16="http://schemas.microsoft.com/office/drawing/2014/main" id="{CC492D47-54C1-BB3E-CB50-4BB081C9E022}"/>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73D5F808-62E1-700B-EA14-EED274781E41}"/>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picture containing sky, tree, cloud, plant&#10;&#10;Description automatically generated">
            <a:extLst>
              <a:ext uri="{FF2B5EF4-FFF2-40B4-BE49-F238E27FC236}">
                <a16:creationId xmlns:a16="http://schemas.microsoft.com/office/drawing/2014/main" id="{4224E1C2-2722-7C36-7CE7-FDC543077DBC}"/>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225AD7A0-22DF-FE16-1B6A-F0AA3F04B595}"/>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897765364"/>
      </p:ext>
    </p:extLst>
  </p:cSld>
  <p:clrMap bg1="lt1" tx1="dk1" bg2="lt2" tx2="dk2" accent1="accent1" accent2="accent2" accent3="accent3" accent4="accent4" accent5="accent5" accent6="accent6" hlink="hlink" folHlink="folHlink"/>
  <p:sldLayoutIdLst>
    <p:sldLayoutId id="214748370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picture containing text, screenshot&#10;&#10;Description automatically generated">
            <a:extLst>
              <a:ext uri="{FF2B5EF4-FFF2-40B4-BE49-F238E27FC236}">
                <a16:creationId xmlns:a16="http://schemas.microsoft.com/office/drawing/2014/main" id="{4AF67501-012E-85E6-5A58-BF498FFABB78}"/>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4" name="Picture 3" descr="A black and white sign with white text&#10;&#10;Description automatically generated with low confidence">
            <a:extLst>
              <a:ext uri="{FF2B5EF4-FFF2-40B4-BE49-F238E27FC236}">
                <a16:creationId xmlns:a16="http://schemas.microsoft.com/office/drawing/2014/main" id="{FB6DD3F1-A66A-1FD4-97AD-9A494D004C54}"/>
              </a:ext>
            </a:extLst>
          </p:cNvPr>
          <p:cNvPicPr>
            <a:picLocks noChangeAspect="1"/>
          </p:cNvPicPr>
          <p:nvPr userDrawn="1"/>
        </p:nvPicPr>
        <p:blipFill rotWithShape="1">
          <a:blip r:embed="rId4"/>
          <a:srcRect l="51836" r="-5866"/>
          <a:stretch/>
        </p:blipFill>
        <p:spPr>
          <a:xfrm>
            <a:off x="2030811" y="315798"/>
            <a:ext cx="1841543" cy="596515"/>
          </a:xfrm>
          <a:prstGeom prst="rect">
            <a:avLst/>
          </a:prstGeom>
        </p:spPr>
      </p:pic>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picture containing text, screenshot, design, businesscard&#10;&#10;Description automatically generated">
            <a:extLst>
              <a:ext uri="{FF2B5EF4-FFF2-40B4-BE49-F238E27FC236}">
                <a16:creationId xmlns:a16="http://schemas.microsoft.com/office/drawing/2014/main" id="{42A3A970-147E-1BD3-4AC3-0071AC3C1EE8}"/>
              </a:ext>
            </a:extLst>
          </p:cNvPr>
          <p:cNvPicPr>
            <a:picLocks noChangeAspect="1"/>
          </p:cNvPicPr>
          <p:nvPr userDrawn="1"/>
        </p:nvPicPr>
        <p:blipFill>
          <a:blip r:embed="rId9"/>
          <a:stretch>
            <a:fillRect/>
          </a:stretch>
        </p:blipFill>
        <p:spPr>
          <a:xfrm>
            <a:off x="0" y="0"/>
            <a:ext cx="12192000" cy="6858000"/>
          </a:xfrm>
          <a:prstGeom prst="rect">
            <a:avLst/>
          </a:prstGeom>
        </p:spPr>
      </p:pic>
      <p:pic>
        <p:nvPicPr>
          <p:cNvPr id="4" name="Picture 3" descr="A black and white sign with white text&#10;&#10;Description automatically generated with low confidence">
            <a:extLst>
              <a:ext uri="{FF2B5EF4-FFF2-40B4-BE49-F238E27FC236}">
                <a16:creationId xmlns:a16="http://schemas.microsoft.com/office/drawing/2014/main" id="{39220A7B-CBE9-9178-8552-648DEF07F90C}"/>
              </a:ext>
            </a:extLst>
          </p:cNvPr>
          <p:cNvPicPr>
            <a:picLocks noChangeAspect="1"/>
          </p:cNvPicPr>
          <p:nvPr userDrawn="1"/>
        </p:nvPicPr>
        <p:blipFill rotWithShape="1">
          <a:blip r:embed="rId10"/>
          <a:srcRect l="51836" r="-5866"/>
          <a:stretch/>
        </p:blipFill>
        <p:spPr>
          <a:xfrm>
            <a:off x="275902" y="1094173"/>
            <a:ext cx="1841543" cy="596515"/>
          </a:xfrm>
          <a:prstGeom prst="rect">
            <a:avLst/>
          </a:prstGeom>
        </p:spPr>
      </p:pic>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 id="2147483722" r:id="rId2"/>
    <p:sldLayoutId id="2147483723" r:id="rId3"/>
    <p:sldLayoutId id="2147483724" r:id="rId4"/>
    <p:sldLayoutId id="2147483725" r:id="rId5"/>
    <p:sldLayoutId id="2147483726" r:id="rId6"/>
    <p:sldLayoutId id="2147483729"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image" Target="../media/image10.jpeg"/><Relationship Id="rId7" Type="http://schemas.openxmlformats.org/officeDocument/2006/relationships/image" Target="../media/image14.jpeg"/><Relationship Id="rId2" Type="http://schemas.openxmlformats.org/officeDocument/2006/relationships/notesSlide" Target="../notesSlides/notesSlide3.xml"/><Relationship Id="rId1" Type="http://schemas.openxmlformats.org/officeDocument/2006/relationships/slideLayout" Target="../slideLayouts/slideLayout11.xml"/><Relationship Id="rId6" Type="http://schemas.openxmlformats.org/officeDocument/2006/relationships/image" Target="../media/image13.jpeg"/><Relationship Id="rId5" Type="http://schemas.openxmlformats.org/officeDocument/2006/relationships/image" Target="../media/image12.jpeg"/><Relationship Id="rId4" Type="http://schemas.openxmlformats.org/officeDocument/2006/relationships/image" Target="../media/image11.jpeg"/></Relationships>
</file>

<file path=ppt/slides/_rels/slide4.xml.rels><?xml version="1.0" encoding="UTF-8" standalone="yes"?>
<Relationships xmlns="http://schemas.openxmlformats.org/package/2006/relationships"><Relationship Id="rId8" Type="http://schemas.openxmlformats.org/officeDocument/2006/relationships/image" Target="../media/image20.jpeg"/><Relationship Id="rId3" Type="http://schemas.openxmlformats.org/officeDocument/2006/relationships/image" Target="../media/image15.png"/><Relationship Id="rId7" Type="http://schemas.openxmlformats.org/officeDocument/2006/relationships/image" Target="../media/image19.jpeg"/><Relationship Id="rId2" Type="http://schemas.openxmlformats.org/officeDocument/2006/relationships/notesSlide" Target="../notesSlides/notesSlide4.xml"/><Relationship Id="rId1" Type="http://schemas.openxmlformats.org/officeDocument/2006/relationships/slideLayout" Target="../slideLayouts/slideLayout13.xml"/><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slides/_rels/slide5.xml.rels><?xml version="1.0" encoding="UTF-8" standalone="yes"?>
<Relationships xmlns="http://schemas.openxmlformats.org/package/2006/relationships"><Relationship Id="rId8" Type="http://schemas.openxmlformats.org/officeDocument/2006/relationships/image" Target="../media/image20.jpeg"/><Relationship Id="rId3" Type="http://schemas.openxmlformats.org/officeDocument/2006/relationships/image" Target="../media/image15.png"/><Relationship Id="rId7" Type="http://schemas.openxmlformats.org/officeDocument/2006/relationships/image" Target="../media/image19.jpeg"/><Relationship Id="rId2" Type="http://schemas.openxmlformats.org/officeDocument/2006/relationships/notesSlide" Target="../notesSlides/notesSlide5.xml"/><Relationship Id="rId1" Type="http://schemas.openxmlformats.org/officeDocument/2006/relationships/slideLayout" Target="../slideLayouts/slideLayout13.xml"/><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slides/_rels/slide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2.xml"/><Relationship Id="rId1" Type="http://schemas.openxmlformats.org/officeDocument/2006/relationships/slideLayout" Target="../slideLayouts/slideLayout6.xml"/><Relationship Id="rId4" Type="http://schemas.openxmlformats.org/officeDocument/2006/relationships/image" Target="../media/image26.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hyperlink" Target="https://hwb.gov.wales/cwricwlwm-i-gymru/mathemateg-a-rhifedd/" TargetMode="External"/><Relationship Id="rId2" Type="http://schemas.openxmlformats.org/officeDocument/2006/relationships/notesSlide" Target="../notesSlides/notesSlide15.xml"/><Relationship Id="rId1" Type="http://schemas.openxmlformats.org/officeDocument/2006/relationships/slideLayout" Target="../slideLayouts/slideLayout6.xml"/><Relationship Id="rId6" Type="http://schemas.openxmlformats.org/officeDocument/2006/relationships/image" Target="../media/image28.png"/><Relationship Id="rId5" Type="http://schemas.openxmlformats.org/officeDocument/2006/relationships/hyperlink" Target="https://hwb.gov.wales/curriculum-for-wales/mathematics-and-numeracy/" TargetMode="External"/><Relationship Id="rId4" Type="http://schemas.openxmlformats.org/officeDocument/2006/relationships/image" Target="../media/image27.png"/></Relationships>
</file>

<file path=ppt/slides/_rels/slide16.xml.rels><?xml version="1.0" encoding="UTF-8" standalone="yes"?>
<Relationships xmlns="http://schemas.openxmlformats.org/package/2006/relationships"><Relationship Id="rId3" Type="http://schemas.openxmlformats.org/officeDocument/2006/relationships/hyperlink" Target="https://hwb.gov.wales/cwricwlwm-i-gymru/mathemateg-a-rhifedd/" TargetMode="External"/><Relationship Id="rId2" Type="http://schemas.openxmlformats.org/officeDocument/2006/relationships/notesSlide" Target="../notesSlides/notesSlide16.xml"/><Relationship Id="rId1" Type="http://schemas.openxmlformats.org/officeDocument/2006/relationships/slideLayout" Target="../slideLayouts/slideLayout6.xml"/><Relationship Id="rId6" Type="http://schemas.openxmlformats.org/officeDocument/2006/relationships/image" Target="../media/image28.png"/><Relationship Id="rId5" Type="http://schemas.openxmlformats.org/officeDocument/2006/relationships/hyperlink" Target="https://hwb.gov.wales/curriculum-for-wales/mathematics-and-numeracy/" TargetMode="External"/><Relationship Id="rId4" Type="http://schemas.openxmlformats.org/officeDocument/2006/relationships/image" Target="../media/image27.png"/></Relationships>
</file>

<file path=ppt/slides/_rels/slide17.xml.rels><?xml version="1.0" encoding="UTF-8" standalone="yes"?>
<Relationships xmlns="http://schemas.openxmlformats.org/package/2006/relationships"><Relationship Id="rId3" Type="http://schemas.openxmlformats.org/officeDocument/2006/relationships/hyperlink" Target="https://www.estyn.llyw.cymru/amdanom-ni/" TargetMode="External"/><Relationship Id="rId2" Type="http://schemas.openxmlformats.org/officeDocument/2006/relationships/notesSlide" Target="../notesSlides/notesSlide17.xml"/><Relationship Id="rId1" Type="http://schemas.openxmlformats.org/officeDocument/2006/relationships/slideLayout" Target="../slideLayouts/slideLayout6.xml"/><Relationship Id="rId5" Type="http://schemas.openxmlformats.org/officeDocument/2006/relationships/image" Target="../media/image30.png"/><Relationship Id="rId4" Type="http://schemas.openxmlformats.org/officeDocument/2006/relationships/image" Target="../media/image29.png"/></Relationships>
</file>

<file path=ppt/slides/_rels/slide18.xml.rels><?xml version="1.0" encoding="UTF-8" standalone="yes"?>
<Relationships xmlns="http://schemas.openxmlformats.org/package/2006/relationships"><Relationship Id="rId3" Type="http://schemas.openxmlformats.org/officeDocument/2006/relationships/hyperlink" Target="https://www.estyn.llyw.cymru/system/files/2020-07/Estyn%2520Active%2520and%2520experiential%2520learning_W_Accessible_0.pdf" TargetMode="External"/><Relationship Id="rId2" Type="http://schemas.openxmlformats.org/officeDocument/2006/relationships/notesSlide" Target="../notesSlides/notesSlide18.xml"/><Relationship Id="rId1" Type="http://schemas.openxmlformats.org/officeDocument/2006/relationships/slideLayout" Target="../slideLayouts/slideLayout6.xml"/><Relationship Id="rId6" Type="http://schemas.openxmlformats.org/officeDocument/2006/relationships/image" Target="../media/image32.png"/><Relationship Id="rId5" Type="http://schemas.openxmlformats.org/officeDocument/2006/relationships/hyperlink" Target="https://estyn.gov.wales/system/files/2020-07/Estyn%2520Active%2520and%2520experiential%2520learning_E_Accessible_1.pdf" TargetMode="External"/><Relationship Id="rId4" Type="http://schemas.openxmlformats.org/officeDocument/2006/relationships/image" Target="../media/image31.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3" Type="http://schemas.openxmlformats.org/officeDocument/2006/relationships/hyperlink" Target="https://www.eventbrite.co.uk/e/using-mathematical-games-tickets-1981806989053?aff=oddtdtcreator&amp;utm_source=National%20Education%20Union&amp;utm_medium=email&amp;utm_campaign=15343411_Wales%20-%20Using%20Mathematical%20Games&amp;dm_i=1RS,94V1V,2BS6F4,129DM7,1,0,0,0" TargetMode="External"/><Relationship Id="rId2" Type="http://schemas.openxmlformats.org/officeDocument/2006/relationships/notesSlide" Target="../notesSlides/notesSlide21.xml"/><Relationship Id="rId1" Type="http://schemas.openxmlformats.org/officeDocument/2006/relationships/slideLayout" Target="../slideLayouts/slideLayout10.xml"/><Relationship Id="rId4" Type="http://schemas.openxmlformats.org/officeDocument/2006/relationships/image" Target="../media/image33.jpeg"/></Relationships>
</file>

<file path=ppt/slides/_rels/slide22.xml.rels><?xml version="1.0" encoding="UTF-8" standalone="yes"?>
<Relationships xmlns="http://schemas.openxmlformats.org/package/2006/relationships"><Relationship Id="rId3" Type="http://schemas.openxmlformats.org/officeDocument/2006/relationships/hyperlink" Target="https://estyn.gov.wales/system/files/2020-07/Estyn%2520Active%2520and%2520experiential%2520learning_E_Accessible_1.pdf?utm_source=chatgpt.com" TargetMode="External"/><Relationship Id="rId2" Type="http://schemas.openxmlformats.org/officeDocument/2006/relationships/notesSlide" Target="../notesSlides/notesSlide22.xml"/><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mc:AlternateContent xmlns:mc="http://schemas.openxmlformats.org/markup-compatibility/2006" xmlns:p14="http://schemas.microsoft.com/office/powerpoint/2010/main">
    <mc:Choice Requires="p14">
      <p:transition spd="slow" p14:dur="2000" advTm="8442"/>
    </mc:Choice>
    <mc:Fallback xmlns="">
      <p:transition spd="slow" advTm="8442"/>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8950815" y="5271601"/>
            <a:ext cx="2758773" cy="1846659"/>
          </a:xfrm>
          <a:prstGeom prst="rect">
            <a:avLst/>
          </a:prstGeom>
          <a:noFill/>
        </p:spPr>
        <p:txBody>
          <a:bodyPr wrap="square" rtlCol="0">
            <a:spAutoFit/>
          </a:bodyPr>
          <a:lstStyle/>
          <a:p>
            <a:pPr algn="ctr"/>
            <a:r>
              <a:rPr lang="en-GB" sz="1600">
                <a:solidFill>
                  <a:schemeClr val="accent1">
                    <a:lumMod val="75000"/>
                  </a:schemeClr>
                </a:solidFill>
              </a:rPr>
              <a:t>ECAD4017: 2025-2026</a:t>
            </a:r>
          </a:p>
          <a:p>
            <a:pPr algn="ctr"/>
            <a:r>
              <a:rPr lang="en-GB" sz="1600">
                <a:solidFill>
                  <a:schemeClr val="accent1">
                    <a:lumMod val="75000"/>
                  </a:schemeClr>
                </a:solidFill>
              </a:rPr>
              <a:t>What am I teaching?</a:t>
            </a:r>
          </a:p>
          <a:p>
            <a:pPr algn="ctr"/>
            <a:r>
              <a:rPr lang="en-US" sz="1600">
                <a:solidFill>
                  <a:schemeClr val="accent1">
                    <a:lumMod val="75000"/>
                  </a:schemeClr>
                </a:solidFill>
              </a:rPr>
              <a:t>Professional and Pedagogic Studies: Leading the Learning: what, how and why am I teaching?</a:t>
            </a:r>
            <a:endParaRPr lang="en-GB" sz="1600"/>
          </a:p>
          <a:p>
            <a:pPr algn="ctr"/>
            <a:endParaRPr lang="en-GB"/>
          </a:p>
        </p:txBody>
      </p:sp>
      <p:sp>
        <p:nvSpPr>
          <p:cNvPr id="2" name="AutoShape 2" descr="SCC Offering New Teacher Assistant ...">
            <a:extLst>
              <a:ext uri="{FF2B5EF4-FFF2-40B4-BE49-F238E27FC236}">
                <a16:creationId xmlns:a16="http://schemas.microsoft.com/office/drawing/2014/main" id="{21602AB9-8797-8279-28E1-B04AEC64A59F}"/>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 name="TextBox 2">
            <a:extLst>
              <a:ext uri="{FF2B5EF4-FFF2-40B4-BE49-F238E27FC236}">
                <a16:creationId xmlns:a16="http://schemas.microsoft.com/office/drawing/2014/main" id="{6700F809-B5AE-82CE-6A63-F342F9702A91}"/>
              </a:ext>
            </a:extLst>
          </p:cNvPr>
          <p:cNvSpPr txBox="1"/>
          <p:nvPr/>
        </p:nvSpPr>
        <p:spPr>
          <a:xfrm>
            <a:off x="3476846" y="5271601"/>
            <a:ext cx="2881423" cy="1600438"/>
          </a:xfrm>
          <a:prstGeom prst="rect">
            <a:avLst/>
          </a:prstGeom>
          <a:noFill/>
        </p:spPr>
        <p:txBody>
          <a:bodyPr wrap="square" rtlCol="0">
            <a:spAutoFit/>
          </a:bodyPr>
          <a:lstStyle/>
          <a:p>
            <a:pPr algn="ctr"/>
            <a:r>
              <a:rPr lang="en-GB" sz="1600">
                <a:solidFill>
                  <a:schemeClr val="accent1">
                    <a:lumMod val="75000"/>
                  </a:schemeClr>
                </a:solidFill>
              </a:rPr>
              <a:t>ECAD4017: 2025-2026</a:t>
            </a:r>
          </a:p>
          <a:p>
            <a:pPr algn="ctr"/>
            <a:r>
              <a:rPr lang="cy-GB" sz="1600">
                <a:solidFill>
                  <a:schemeClr val="accent1">
                    <a:lumMod val="75000"/>
                  </a:schemeClr>
                </a:solidFill>
              </a:rPr>
              <a:t>Beth ydw i'n ei addysgu? Astudiaethau Proffesiynol ac Addysgeg: Arwain y Dysgu: beth, sut a pham ydw i'n addysgu?</a:t>
            </a:r>
          </a:p>
          <a:p>
            <a:endParaRPr lang="en-GB"/>
          </a:p>
        </p:txBody>
      </p:sp>
      <p:sp>
        <p:nvSpPr>
          <p:cNvPr id="4" name="Title 1">
            <a:extLst>
              <a:ext uri="{FF2B5EF4-FFF2-40B4-BE49-F238E27FC236}">
                <a16:creationId xmlns:a16="http://schemas.microsoft.com/office/drawing/2014/main" id="{1ECC42AD-A42F-EE7A-EACD-4FF486017661}"/>
              </a:ext>
            </a:extLst>
          </p:cNvPr>
          <p:cNvSpPr txBox="1">
            <a:spLocks/>
          </p:cNvSpPr>
          <p:nvPr/>
        </p:nvSpPr>
        <p:spPr>
          <a:xfrm>
            <a:off x="2971800" y="3777162"/>
            <a:ext cx="8737788" cy="855606"/>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4800" b="1">
              <a:solidFill>
                <a:schemeClr val="accent1">
                  <a:lumMod val="75000"/>
                </a:schemeClr>
              </a:solidFill>
              <a:highlight>
                <a:srgbClr val="FFFF00"/>
              </a:highlight>
            </a:endParaRPr>
          </a:p>
          <a:p>
            <a:pPr algn="ctr"/>
            <a:r>
              <a:rPr lang="en-GB" sz="4800" b="1" err="1">
                <a:solidFill>
                  <a:schemeClr val="accent1">
                    <a:lumMod val="75000"/>
                  </a:schemeClr>
                </a:solidFill>
              </a:rPr>
              <a:t>Sesiwn</a:t>
            </a:r>
            <a:r>
              <a:rPr lang="en-GB" sz="4800" b="1">
                <a:solidFill>
                  <a:schemeClr val="accent1">
                    <a:lumMod val="75000"/>
                  </a:schemeClr>
                </a:solidFill>
              </a:rPr>
              <a:t> 3</a:t>
            </a:r>
          </a:p>
          <a:p>
            <a:pPr algn="ctr"/>
            <a:r>
              <a:rPr lang="en-GB" sz="4800" b="1">
                <a:solidFill>
                  <a:schemeClr val="accent1">
                    <a:lumMod val="75000"/>
                  </a:schemeClr>
                </a:solidFill>
              </a:rPr>
              <a:t>Session 3  </a:t>
            </a:r>
          </a:p>
        </p:txBody>
      </p:sp>
      <p:pic>
        <p:nvPicPr>
          <p:cNvPr id="5" name="Picture 2" descr="Math Equations and Formulas by Matthew Butler on Dribbble">
            <a:extLst>
              <a:ext uri="{FF2B5EF4-FFF2-40B4-BE49-F238E27FC236}">
                <a16:creationId xmlns:a16="http://schemas.microsoft.com/office/drawing/2014/main" id="{D417B24E-DAA8-C522-7922-BB26444FE1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90754" y="723900"/>
            <a:ext cx="38100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35785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Best smartphone 2019: iPhone, OnePlus ...">
            <a:extLst>
              <a:ext uri="{FF2B5EF4-FFF2-40B4-BE49-F238E27FC236}">
                <a16:creationId xmlns:a16="http://schemas.microsoft.com/office/drawing/2014/main" id="{2E1815E0-AEAB-C771-9423-A92D0D8A686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38915" y="3047728"/>
            <a:ext cx="2752714" cy="1387329"/>
          </a:xfrm>
          <a:prstGeom prst="rect">
            <a:avLst/>
          </a:prstGeom>
          <a:noFill/>
          <a:ln w="28575">
            <a:solidFill>
              <a:schemeClr val="accent1"/>
            </a:solidFill>
          </a:ln>
          <a:extLst>
            <a:ext uri="{909E8E84-426E-40DD-AFC4-6F175D3DCCD1}">
              <a14:hiddenFill xmlns:a14="http://schemas.microsoft.com/office/drawing/2010/main">
                <a:solidFill>
                  <a:srgbClr val="FFFFFF"/>
                </a:solidFill>
              </a14:hiddenFill>
            </a:ext>
          </a:extLst>
        </p:spPr>
      </p:pic>
      <p:pic>
        <p:nvPicPr>
          <p:cNvPr id="1030" name="Picture 6" descr="Green check mark icon. Tick symbol in green color, vector illustration.">
            <a:extLst>
              <a:ext uri="{FF2B5EF4-FFF2-40B4-BE49-F238E27FC236}">
                <a16:creationId xmlns:a16="http://schemas.microsoft.com/office/drawing/2014/main" id="{DE977423-1BAD-0FEC-180A-08608B0E0F7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199231" y="1018235"/>
            <a:ext cx="1717681" cy="1616641"/>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5,588,963 Cross Royalty-Free Photos and Stock Images ...">
            <a:extLst>
              <a:ext uri="{FF2B5EF4-FFF2-40B4-BE49-F238E27FC236}">
                <a16:creationId xmlns:a16="http://schemas.microsoft.com/office/drawing/2014/main" id="{686CF16D-BE96-A584-3419-D84E9E63CA8F}"/>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b="8549"/>
          <a:stretch/>
        </p:blipFill>
        <p:spPr bwMode="auto">
          <a:xfrm>
            <a:off x="8098539" y="2794301"/>
            <a:ext cx="1818373" cy="1640756"/>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The 8 Best Laptops of 2024 | Reviews by ...">
            <a:extLst>
              <a:ext uri="{FF2B5EF4-FFF2-40B4-BE49-F238E27FC236}">
                <a16:creationId xmlns:a16="http://schemas.microsoft.com/office/drawing/2014/main" id="{CA31E7A6-98BF-3B1A-3E1B-E90B95A4D5D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729973" y="1018606"/>
            <a:ext cx="2752714" cy="1325118"/>
          </a:xfrm>
          <a:prstGeom prst="rect">
            <a:avLst/>
          </a:prstGeom>
          <a:noFill/>
          <a:ln w="28575">
            <a:solidFill>
              <a:schemeClr val="accent1"/>
            </a:solidFill>
          </a:ln>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8874B31-C85B-0692-1708-84C21B03B23F}"/>
              </a:ext>
            </a:extLst>
          </p:cNvPr>
          <p:cNvSpPr txBox="1">
            <a:spLocks/>
          </p:cNvSpPr>
          <p:nvPr/>
        </p:nvSpPr>
        <p:spPr>
          <a:xfrm>
            <a:off x="3504576" y="16546"/>
            <a:ext cx="7956222" cy="855606"/>
          </a:xfrm>
          <a:prstGeom prst="rect">
            <a:avLst/>
          </a:prstGeom>
        </p:spPr>
        <p:txBody>
          <a:bodyPr vert="horz" lIns="91440" tIns="45720" rIns="91440" bIns="45720" rtlCol="0" anchor="ctr">
            <a:normAutofit fontScale="7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cy-GB" b="1">
                <a:solidFill>
                  <a:schemeClr val="accent1">
                    <a:lumMod val="75000"/>
                  </a:schemeClr>
                </a:solidFill>
              </a:rPr>
              <a:t>Yn ystod darlithoedd ...</a:t>
            </a:r>
          </a:p>
          <a:p>
            <a:pPr algn="ctr"/>
            <a:r>
              <a:rPr lang="en-GB" b="1">
                <a:solidFill>
                  <a:schemeClr val="accent1">
                    <a:lumMod val="75000"/>
                  </a:schemeClr>
                </a:solidFill>
              </a:rPr>
              <a:t>During lectures, please ….</a:t>
            </a:r>
          </a:p>
        </p:txBody>
      </p:sp>
      <p:pic>
        <p:nvPicPr>
          <p:cNvPr id="5122" name="Picture 2" descr="Influencing How Students Discuss Content">
            <a:extLst>
              <a:ext uri="{FF2B5EF4-FFF2-40B4-BE49-F238E27FC236}">
                <a16:creationId xmlns:a16="http://schemas.microsoft.com/office/drawing/2014/main" id="{E85A8505-0BCC-B089-B9F4-AD59CDA128D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738915" y="5108631"/>
            <a:ext cx="2761656" cy="1461526"/>
          </a:xfrm>
          <a:prstGeom prst="rect">
            <a:avLst/>
          </a:prstGeom>
          <a:noFill/>
          <a:ln w="28575">
            <a:solidFill>
              <a:schemeClr val="accent1"/>
            </a:solidFill>
          </a:ln>
          <a:extLst>
            <a:ext uri="{909E8E84-426E-40DD-AFC4-6F175D3DCCD1}">
              <a14:hiddenFill xmlns:a14="http://schemas.microsoft.com/office/drawing/2010/main">
                <a:solidFill>
                  <a:srgbClr val="FFFFFF"/>
                </a:solidFill>
              </a14:hiddenFill>
            </a:ext>
          </a:extLst>
        </p:spPr>
      </p:pic>
      <p:pic>
        <p:nvPicPr>
          <p:cNvPr id="6" name="Picture 6" descr="Green check mark icon. Tick symbol in green color, vector illustration.">
            <a:extLst>
              <a:ext uri="{FF2B5EF4-FFF2-40B4-BE49-F238E27FC236}">
                <a16:creationId xmlns:a16="http://schemas.microsoft.com/office/drawing/2014/main" id="{1D5127B6-B146-B83B-13D7-72E035A5DCB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26579" y="5041178"/>
            <a:ext cx="1717681" cy="16166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32613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2B66FD09-2057-E7F2-9582-BD7CE66F9F5D}"/>
            </a:ext>
          </a:extLst>
        </p:cNvPr>
        <p:cNvGrpSpPr/>
        <p:nvPr/>
      </p:nvGrpSpPr>
      <p:grpSpPr>
        <a:xfrm>
          <a:off x="0" y="0"/>
          <a:ext cx="0" cy="0"/>
          <a:chOff x="0" y="0"/>
          <a:chExt cx="0" cy="0"/>
        </a:xfrm>
      </p:grpSpPr>
      <p:sp>
        <p:nvSpPr>
          <p:cNvPr id="71" name="Rectangle 70">
            <a:extLst>
              <a:ext uri="{FF2B5EF4-FFF2-40B4-BE49-F238E27FC236}">
                <a16:creationId xmlns:a16="http://schemas.microsoft.com/office/drawing/2014/main" id="{E32F7E9F-2EA0-7C01-41B6-75394DBCAF8B}"/>
              </a:ext>
            </a:extLst>
          </p:cNvPr>
          <p:cNvSpPr/>
          <p:nvPr/>
        </p:nvSpPr>
        <p:spPr>
          <a:xfrm>
            <a:off x="8041720" y="294700"/>
            <a:ext cx="2948733" cy="1175391"/>
          </a:xfrm>
          <a:prstGeom prst="rect">
            <a:avLst/>
          </a:prstGeom>
          <a:solidFill>
            <a:schemeClr val="bg2">
              <a:lumMod val="9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Corbel" panose="020B0503020204020204" pitchFamily="34" charset="0"/>
            </a:endParaRPr>
          </a:p>
        </p:txBody>
      </p:sp>
      <p:sp>
        <p:nvSpPr>
          <p:cNvPr id="89" name="Rectangle 88">
            <a:extLst>
              <a:ext uri="{FF2B5EF4-FFF2-40B4-BE49-F238E27FC236}">
                <a16:creationId xmlns:a16="http://schemas.microsoft.com/office/drawing/2014/main" id="{6C0EB60C-7B9B-5977-9736-25B71CB59C74}"/>
              </a:ext>
            </a:extLst>
          </p:cNvPr>
          <p:cNvSpPr/>
          <p:nvPr/>
        </p:nvSpPr>
        <p:spPr>
          <a:xfrm>
            <a:off x="2509396" y="5690509"/>
            <a:ext cx="7817422" cy="84753"/>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orbel" panose="020B0503020204020204" pitchFamily="34" charset="0"/>
            </a:endParaRPr>
          </a:p>
        </p:txBody>
      </p:sp>
      <p:sp>
        <p:nvSpPr>
          <p:cNvPr id="97" name="Rectangle 96">
            <a:extLst>
              <a:ext uri="{FF2B5EF4-FFF2-40B4-BE49-F238E27FC236}">
                <a16:creationId xmlns:a16="http://schemas.microsoft.com/office/drawing/2014/main" id="{3709E571-406E-308F-78F6-7C09D901B7D9}"/>
              </a:ext>
            </a:extLst>
          </p:cNvPr>
          <p:cNvSpPr/>
          <p:nvPr/>
        </p:nvSpPr>
        <p:spPr>
          <a:xfrm>
            <a:off x="8204130" y="3766347"/>
            <a:ext cx="1242570" cy="249278"/>
          </a:xfrm>
          <a:prstGeom prst="rect">
            <a:avLst/>
          </a:prstGeom>
          <a:solidFill>
            <a:schemeClr val="accent6"/>
          </a:solidFill>
          <a:ln>
            <a:solidFill>
              <a:schemeClr val="tx1"/>
            </a:solidFill>
            <a:prstDash val="solid"/>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orbel" panose="020B0503020204020204" pitchFamily="34" charset="0"/>
            </a:endParaRPr>
          </a:p>
        </p:txBody>
      </p:sp>
      <p:sp>
        <p:nvSpPr>
          <p:cNvPr id="51" name="Rectangle 50">
            <a:extLst>
              <a:ext uri="{FF2B5EF4-FFF2-40B4-BE49-F238E27FC236}">
                <a16:creationId xmlns:a16="http://schemas.microsoft.com/office/drawing/2014/main" id="{3B5667BB-D501-025B-4942-2D173DAC8CEB}"/>
              </a:ext>
            </a:extLst>
          </p:cNvPr>
          <p:cNvSpPr/>
          <p:nvPr/>
        </p:nvSpPr>
        <p:spPr>
          <a:xfrm>
            <a:off x="2342607" y="4025669"/>
            <a:ext cx="8464659" cy="45719"/>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orbel" panose="020B0503020204020204" pitchFamily="34" charset="0"/>
            </a:endParaRPr>
          </a:p>
        </p:txBody>
      </p:sp>
      <p:sp>
        <p:nvSpPr>
          <p:cNvPr id="42" name="Rectangle 41">
            <a:extLst>
              <a:ext uri="{FF2B5EF4-FFF2-40B4-BE49-F238E27FC236}">
                <a16:creationId xmlns:a16="http://schemas.microsoft.com/office/drawing/2014/main" id="{F886885C-197F-20DE-DD6E-B2787A5059BE}"/>
              </a:ext>
            </a:extLst>
          </p:cNvPr>
          <p:cNvSpPr/>
          <p:nvPr/>
        </p:nvSpPr>
        <p:spPr>
          <a:xfrm>
            <a:off x="2526615" y="2430371"/>
            <a:ext cx="8357695" cy="66229"/>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orbel" panose="020B0503020204020204" pitchFamily="34" charset="0"/>
            </a:endParaRPr>
          </a:p>
        </p:txBody>
      </p:sp>
      <p:sp>
        <p:nvSpPr>
          <p:cNvPr id="3" name="TextBox 2">
            <a:extLst>
              <a:ext uri="{FF2B5EF4-FFF2-40B4-BE49-F238E27FC236}">
                <a16:creationId xmlns:a16="http://schemas.microsoft.com/office/drawing/2014/main" id="{077201B1-F39A-82F6-5596-17C725C201A5}"/>
              </a:ext>
            </a:extLst>
          </p:cNvPr>
          <p:cNvSpPr txBox="1"/>
          <p:nvPr/>
        </p:nvSpPr>
        <p:spPr>
          <a:xfrm>
            <a:off x="351237" y="1474910"/>
            <a:ext cx="1515303" cy="469359"/>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err="1">
                <a:solidFill>
                  <a:prstClr val="black"/>
                </a:solidFill>
                <a:latin typeface="Corbel" panose="020B0503020204020204" pitchFamily="34" charset="0"/>
              </a:rPr>
              <a:t>Lefel</a:t>
            </a:r>
            <a:r>
              <a:rPr lang="en-GB" sz="1400">
                <a:solidFill>
                  <a:prstClr val="black"/>
                </a:solidFill>
                <a:latin typeface="Corbel" panose="020B0503020204020204" pitchFamily="34" charset="0"/>
              </a:rPr>
              <a:t> 4</a:t>
            </a:r>
            <a:endParaRPr kumimoji="0" lang="en-GB" sz="1400" b="0" i="0" u="none" strike="noStrike" kern="1200" cap="none" spc="0" normalizeH="0" baseline="0" noProof="0">
              <a:ln>
                <a:noFill/>
              </a:ln>
              <a:solidFill>
                <a:prstClr val="black"/>
              </a:solidFill>
              <a:effectLst/>
              <a:uLnTx/>
              <a:uFillTx/>
              <a:latin typeface="Corbel" panose="020B0503020204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050" b="0" i="1" u="none" strike="noStrike" kern="1200" cap="none" spc="0" normalizeH="0" baseline="0" noProof="0">
              <a:ln>
                <a:noFill/>
              </a:ln>
              <a:solidFill>
                <a:prstClr val="black"/>
              </a:solidFill>
              <a:effectLst/>
              <a:uLnTx/>
              <a:uFillTx/>
              <a:latin typeface="Corbel" panose="020B0503020204020204" pitchFamily="34" charset="0"/>
            </a:endParaRPr>
          </a:p>
        </p:txBody>
      </p:sp>
      <p:sp>
        <p:nvSpPr>
          <p:cNvPr id="4" name="TextBox 3">
            <a:extLst>
              <a:ext uri="{FF2B5EF4-FFF2-40B4-BE49-F238E27FC236}">
                <a16:creationId xmlns:a16="http://schemas.microsoft.com/office/drawing/2014/main" id="{1AE60061-13A0-38EF-F22B-F708F6A363D9}"/>
              </a:ext>
            </a:extLst>
          </p:cNvPr>
          <p:cNvSpPr txBox="1"/>
          <p:nvPr/>
        </p:nvSpPr>
        <p:spPr>
          <a:xfrm>
            <a:off x="245738" y="2974525"/>
            <a:ext cx="1275115" cy="469359"/>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err="1">
                <a:solidFill>
                  <a:prstClr val="black"/>
                </a:solidFill>
                <a:latin typeface="Corbel" panose="020B0503020204020204" pitchFamily="34" charset="0"/>
              </a:rPr>
              <a:t>Lefel</a:t>
            </a:r>
            <a:r>
              <a:rPr lang="en-GB" sz="1400">
                <a:solidFill>
                  <a:prstClr val="black"/>
                </a:solidFill>
                <a:latin typeface="Corbel" panose="020B0503020204020204" pitchFamily="34" charset="0"/>
              </a:rPr>
              <a:t> 5</a:t>
            </a:r>
            <a:r>
              <a:rPr kumimoji="0" lang="en-GB" sz="1400" b="0" i="0" u="none" strike="noStrike" kern="1200" cap="none" spc="0" normalizeH="0" baseline="0" noProof="0">
                <a:ln>
                  <a:noFill/>
                </a:ln>
                <a:solidFill>
                  <a:prstClr val="black"/>
                </a:solidFill>
                <a:effectLst/>
                <a:uLnTx/>
                <a:uFillTx/>
                <a:latin typeface="Corbel" panose="020B0503020204020204" pitchFamily="34" charset="0"/>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050" b="0" i="1" u="none" strike="noStrike" kern="1200" cap="none" spc="0" normalizeH="0" baseline="0" noProof="0">
              <a:ln>
                <a:noFill/>
              </a:ln>
              <a:solidFill>
                <a:prstClr val="black"/>
              </a:solidFill>
              <a:effectLst/>
              <a:uLnTx/>
              <a:uFillTx/>
              <a:latin typeface="Corbel" panose="020B0503020204020204" pitchFamily="34" charset="0"/>
            </a:endParaRPr>
          </a:p>
        </p:txBody>
      </p:sp>
      <p:sp>
        <p:nvSpPr>
          <p:cNvPr id="5" name="TextBox 4">
            <a:extLst>
              <a:ext uri="{FF2B5EF4-FFF2-40B4-BE49-F238E27FC236}">
                <a16:creationId xmlns:a16="http://schemas.microsoft.com/office/drawing/2014/main" id="{199EA368-D5B1-F765-2549-10A17A4D823A}"/>
              </a:ext>
            </a:extLst>
          </p:cNvPr>
          <p:cNvSpPr txBox="1"/>
          <p:nvPr/>
        </p:nvSpPr>
        <p:spPr>
          <a:xfrm>
            <a:off x="197912" y="4592340"/>
            <a:ext cx="1370769" cy="469359"/>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err="1">
                <a:solidFill>
                  <a:prstClr val="black"/>
                </a:solidFill>
                <a:latin typeface="Corbel" panose="020B0503020204020204" pitchFamily="34" charset="0"/>
              </a:rPr>
              <a:t>Lefel</a:t>
            </a:r>
            <a:r>
              <a:rPr lang="en-GB" sz="1400">
                <a:solidFill>
                  <a:prstClr val="black"/>
                </a:solidFill>
                <a:latin typeface="Corbel" panose="020B0503020204020204" pitchFamily="34" charset="0"/>
              </a:rPr>
              <a:t> 6</a:t>
            </a:r>
            <a:r>
              <a:rPr kumimoji="0" lang="en-GB" sz="1400" b="0" i="0" u="none" strike="noStrike" kern="1200" cap="none" spc="0" normalizeH="0" baseline="0" noProof="0">
                <a:ln>
                  <a:noFill/>
                </a:ln>
                <a:solidFill>
                  <a:prstClr val="black"/>
                </a:solidFill>
                <a:effectLst/>
                <a:uLnTx/>
                <a:uFillTx/>
                <a:latin typeface="Corbel" panose="020B0503020204020204" pitchFamily="34" charset="0"/>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050" b="0" i="1" u="none" strike="noStrike" kern="1200" cap="none" spc="0" normalizeH="0" baseline="0" noProof="0">
              <a:ln>
                <a:noFill/>
              </a:ln>
              <a:solidFill>
                <a:prstClr val="black"/>
              </a:solidFill>
              <a:effectLst/>
              <a:uLnTx/>
              <a:uFillTx/>
              <a:latin typeface="Corbel" panose="020B0503020204020204" pitchFamily="34" charset="0"/>
            </a:endParaRPr>
          </a:p>
        </p:txBody>
      </p:sp>
      <p:grpSp>
        <p:nvGrpSpPr>
          <p:cNvPr id="19" name="Group 18">
            <a:extLst>
              <a:ext uri="{FF2B5EF4-FFF2-40B4-BE49-F238E27FC236}">
                <a16:creationId xmlns:a16="http://schemas.microsoft.com/office/drawing/2014/main" id="{D56A31B7-2F08-0154-C3AE-065F99D54C43}"/>
              </a:ext>
            </a:extLst>
          </p:cNvPr>
          <p:cNvGrpSpPr/>
          <p:nvPr/>
        </p:nvGrpSpPr>
        <p:grpSpPr>
          <a:xfrm>
            <a:off x="1193073" y="825691"/>
            <a:ext cx="8104823" cy="4794873"/>
            <a:chOff x="485468" y="913469"/>
            <a:chExt cx="7981594" cy="4794873"/>
          </a:xfrm>
        </p:grpSpPr>
        <p:cxnSp>
          <p:nvCxnSpPr>
            <p:cNvPr id="6" name="Straight Connector 5">
              <a:extLst>
                <a:ext uri="{FF2B5EF4-FFF2-40B4-BE49-F238E27FC236}">
                  <a16:creationId xmlns:a16="http://schemas.microsoft.com/office/drawing/2014/main" id="{971E0373-9756-9DC6-4605-54BFD751AD22}"/>
                </a:ext>
              </a:extLst>
            </p:cNvPr>
            <p:cNvCxnSpPr>
              <a:cxnSpLocks/>
            </p:cNvCxnSpPr>
            <p:nvPr/>
          </p:nvCxnSpPr>
          <p:spPr>
            <a:xfrm>
              <a:off x="485468" y="4078736"/>
              <a:ext cx="7958597" cy="31315"/>
            </a:xfrm>
            <a:prstGeom prst="line">
              <a:avLst/>
            </a:prstGeom>
            <a:ln>
              <a:solidFill>
                <a:schemeClr val="bg1">
                  <a:lumMod val="6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2" name="Straight Connector 1">
              <a:extLst>
                <a:ext uri="{FF2B5EF4-FFF2-40B4-BE49-F238E27FC236}">
                  <a16:creationId xmlns:a16="http://schemas.microsoft.com/office/drawing/2014/main" id="{12762014-546F-4090-6E77-57449389F4A7}"/>
                </a:ext>
              </a:extLst>
            </p:cNvPr>
            <p:cNvCxnSpPr>
              <a:cxnSpLocks/>
            </p:cNvCxnSpPr>
            <p:nvPr/>
          </p:nvCxnSpPr>
          <p:spPr>
            <a:xfrm>
              <a:off x="539303" y="2455402"/>
              <a:ext cx="7927759" cy="0"/>
            </a:xfrm>
            <a:prstGeom prst="line">
              <a:avLst/>
            </a:prstGeom>
            <a:ln>
              <a:solidFill>
                <a:schemeClr val="bg1">
                  <a:lumMod val="6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1B7DAAA4-7478-7B2F-2210-58FB27A710A8}"/>
                </a:ext>
              </a:extLst>
            </p:cNvPr>
            <p:cNvCxnSpPr>
              <a:cxnSpLocks/>
            </p:cNvCxnSpPr>
            <p:nvPr/>
          </p:nvCxnSpPr>
          <p:spPr>
            <a:xfrm>
              <a:off x="506027" y="913469"/>
              <a:ext cx="7927759" cy="0"/>
            </a:xfrm>
            <a:prstGeom prst="line">
              <a:avLst/>
            </a:prstGeom>
            <a:ln>
              <a:solidFill>
                <a:schemeClr val="bg1">
                  <a:lumMod val="6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2E77E9FE-8D81-B446-6258-809D87FC4A9E}"/>
                </a:ext>
              </a:extLst>
            </p:cNvPr>
            <p:cNvCxnSpPr>
              <a:cxnSpLocks/>
            </p:cNvCxnSpPr>
            <p:nvPr/>
          </p:nvCxnSpPr>
          <p:spPr>
            <a:xfrm>
              <a:off x="506027" y="5708342"/>
              <a:ext cx="7927759" cy="0"/>
            </a:xfrm>
            <a:prstGeom prst="line">
              <a:avLst/>
            </a:prstGeom>
            <a:ln>
              <a:solidFill>
                <a:schemeClr val="bg1">
                  <a:lumMod val="65000"/>
                </a:schemeClr>
              </a:solidFill>
              <a:prstDash val="dash"/>
            </a:ln>
          </p:spPr>
          <p:style>
            <a:lnRef idx="1">
              <a:schemeClr val="accent1"/>
            </a:lnRef>
            <a:fillRef idx="0">
              <a:schemeClr val="accent1"/>
            </a:fillRef>
            <a:effectRef idx="0">
              <a:schemeClr val="accent1"/>
            </a:effectRef>
            <a:fontRef idx="minor">
              <a:schemeClr val="tx1"/>
            </a:fontRef>
          </p:style>
        </p:cxnSp>
      </p:grpSp>
      <p:sp>
        <p:nvSpPr>
          <p:cNvPr id="10" name="Block Arc 9">
            <a:extLst>
              <a:ext uri="{FF2B5EF4-FFF2-40B4-BE49-F238E27FC236}">
                <a16:creationId xmlns:a16="http://schemas.microsoft.com/office/drawing/2014/main" id="{A5361BC4-A666-7C2F-1EE3-1BB20F64D50F}"/>
              </a:ext>
            </a:extLst>
          </p:cNvPr>
          <p:cNvSpPr/>
          <p:nvPr/>
        </p:nvSpPr>
        <p:spPr>
          <a:xfrm rot="5400000">
            <a:off x="10202327" y="2149317"/>
            <a:ext cx="1836426" cy="1949448"/>
          </a:xfrm>
          <a:prstGeom prst="blockArc">
            <a:avLst>
              <a:gd name="adj1" fmla="val 10783809"/>
              <a:gd name="adj2" fmla="val 84353"/>
              <a:gd name="adj3" fmla="val 13187"/>
            </a:avLst>
          </a:prstGeom>
          <a:solidFill>
            <a:schemeClr val="bg1">
              <a:lumMod val="6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orbel" panose="020B0503020204020204" pitchFamily="34" charset="0"/>
            </a:endParaRPr>
          </a:p>
        </p:txBody>
      </p:sp>
      <p:sp>
        <p:nvSpPr>
          <p:cNvPr id="22" name="Block Arc 21">
            <a:extLst>
              <a:ext uri="{FF2B5EF4-FFF2-40B4-BE49-F238E27FC236}">
                <a16:creationId xmlns:a16="http://schemas.microsoft.com/office/drawing/2014/main" id="{5782F053-8B51-A461-93BF-34BEA67415E4}"/>
              </a:ext>
            </a:extLst>
          </p:cNvPr>
          <p:cNvSpPr/>
          <p:nvPr/>
        </p:nvSpPr>
        <p:spPr>
          <a:xfrm rot="16200000">
            <a:off x="1117304" y="3813464"/>
            <a:ext cx="2003438" cy="1959886"/>
          </a:xfrm>
          <a:prstGeom prst="blockArc">
            <a:avLst>
              <a:gd name="adj1" fmla="val 10783809"/>
              <a:gd name="adj2" fmla="val 84351"/>
              <a:gd name="adj3" fmla="val 13187"/>
            </a:avLst>
          </a:prstGeom>
          <a:solidFill>
            <a:schemeClr val="bg1">
              <a:lumMod val="6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orbel" panose="020B0503020204020204" pitchFamily="34" charset="0"/>
            </a:endParaRPr>
          </a:p>
        </p:txBody>
      </p:sp>
      <p:sp>
        <p:nvSpPr>
          <p:cNvPr id="26" name="Callout: Down Arrow 25">
            <a:extLst>
              <a:ext uri="{FF2B5EF4-FFF2-40B4-BE49-F238E27FC236}">
                <a16:creationId xmlns:a16="http://schemas.microsoft.com/office/drawing/2014/main" id="{71ECEB24-4CB1-B028-3378-4FB9799E35D8}"/>
              </a:ext>
            </a:extLst>
          </p:cNvPr>
          <p:cNvSpPr/>
          <p:nvPr/>
        </p:nvSpPr>
        <p:spPr>
          <a:xfrm>
            <a:off x="2854491" y="928187"/>
            <a:ext cx="963551" cy="709027"/>
          </a:xfrm>
          <a:prstGeom prst="downArrowCallout">
            <a:avLst/>
          </a:prstGeom>
          <a:solidFill>
            <a:schemeClr val="accent6"/>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defRPr/>
            </a:pPr>
            <a:r>
              <a:rPr lang="cy-GB" sz="1000">
                <a:solidFill>
                  <a:prstClr val="white"/>
                </a:solidFill>
                <a:latin typeface="Corbel" panose="020B0503020204020204" pitchFamily="34" charset="0"/>
                <a:ea typeface="Calibri"/>
                <a:cs typeface="Calibri"/>
              </a:rPr>
              <a:t>Natur dysgu plant</a:t>
            </a:r>
            <a:endParaRPr lang="en-GB" sz="1000">
              <a:solidFill>
                <a:srgbClr val="000000"/>
              </a:solidFill>
              <a:latin typeface="Corbel" panose="020B0503020204020204" pitchFamily="34" charset="0"/>
              <a:ea typeface="Calibri"/>
              <a:cs typeface="Calibri"/>
            </a:endParaRPr>
          </a:p>
          <a:p>
            <a:pPr marL="0" marR="0" lvl="0" indent="0" algn="ctr" defTabSz="914400">
              <a:lnSpc>
                <a:spcPct val="100000"/>
              </a:lnSpc>
              <a:spcBef>
                <a:spcPts val="0"/>
              </a:spcBef>
              <a:spcAft>
                <a:spcPts val="0"/>
              </a:spcAft>
              <a:buClrTx/>
              <a:buSzTx/>
              <a:buFontTx/>
              <a:buNone/>
              <a:tabLst/>
              <a:defRPr/>
            </a:pPr>
            <a:endParaRPr lang="en-GB" sz="800" b="0" i="0" u="none" strike="noStrike" kern="1200" cap="none" spc="0" normalizeH="0" baseline="0" noProof="0">
              <a:ln>
                <a:noFill/>
              </a:ln>
              <a:solidFill>
                <a:prstClr val="white"/>
              </a:solidFill>
              <a:effectLst/>
              <a:uLnTx/>
              <a:uFillTx/>
              <a:latin typeface="Corbel" panose="020B0503020204020204" pitchFamily="34" charset="0"/>
              <a:ea typeface="Calibri"/>
              <a:cs typeface="Calibri"/>
            </a:endParaRPr>
          </a:p>
        </p:txBody>
      </p:sp>
      <p:grpSp>
        <p:nvGrpSpPr>
          <p:cNvPr id="98" name="Group 97">
            <a:extLst>
              <a:ext uri="{FF2B5EF4-FFF2-40B4-BE49-F238E27FC236}">
                <a16:creationId xmlns:a16="http://schemas.microsoft.com/office/drawing/2014/main" id="{82719127-B020-35F4-E60B-3771F9968DB8}"/>
              </a:ext>
            </a:extLst>
          </p:cNvPr>
          <p:cNvGrpSpPr/>
          <p:nvPr/>
        </p:nvGrpSpPr>
        <p:grpSpPr>
          <a:xfrm>
            <a:off x="3881268" y="1555076"/>
            <a:ext cx="489005" cy="573568"/>
            <a:chOff x="5803280" y="1298631"/>
            <a:chExt cx="489005" cy="573568"/>
          </a:xfrm>
          <a:solidFill>
            <a:schemeClr val="accent6"/>
          </a:solidFill>
        </p:grpSpPr>
        <p:sp>
          <p:nvSpPr>
            <p:cNvPr id="31" name="Callout: Down Arrow 30">
              <a:extLst>
                <a:ext uri="{FF2B5EF4-FFF2-40B4-BE49-F238E27FC236}">
                  <a16:creationId xmlns:a16="http://schemas.microsoft.com/office/drawing/2014/main" id="{2CD97961-21BB-4491-E1CA-259F9E235169}"/>
                </a:ext>
              </a:extLst>
            </p:cNvPr>
            <p:cNvSpPr/>
            <p:nvPr/>
          </p:nvSpPr>
          <p:spPr>
            <a:xfrm>
              <a:off x="5898307" y="1345367"/>
              <a:ext cx="311146" cy="526832"/>
            </a:xfrm>
            <a:prstGeom prst="downArrowCallout">
              <a:avLst>
                <a:gd name="adj1" fmla="val 25000"/>
                <a:gd name="adj2" fmla="val 25000"/>
                <a:gd name="adj3" fmla="val 25000"/>
                <a:gd name="adj4" fmla="val 36104"/>
              </a:avLst>
            </a:prstGeom>
            <a:grp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orbel" panose="020B0503020204020204" pitchFamily="34" charset="0"/>
              </a:endParaRPr>
            </a:p>
          </p:txBody>
        </p:sp>
        <p:sp>
          <p:nvSpPr>
            <p:cNvPr id="32" name="Hexagon 31">
              <a:extLst>
                <a:ext uri="{FF2B5EF4-FFF2-40B4-BE49-F238E27FC236}">
                  <a16:creationId xmlns:a16="http://schemas.microsoft.com/office/drawing/2014/main" id="{D3341E26-4C69-FF59-FD16-5473F34E23B1}"/>
                </a:ext>
              </a:extLst>
            </p:cNvPr>
            <p:cNvSpPr/>
            <p:nvPr/>
          </p:nvSpPr>
          <p:spPr>
            <a:xfrm>
              <a:off x="5803280" y="1298631"/>
              <a:ext cx="489005" cy="432000"/>
            </a:xfrm>
            <a:prstGeom prst="hexagon">
              <a:avLst/>
            </a:prstGeom>
            <a:grp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a:ln>
                    <a:noFill/>
                  </a:ln>
                  <a:solidFill>
                    <a:prstClr val="white"/>
                  </a:solidFill>
                  <a:effectLst/>
                  <a:uLnTx/>
                  <a:uFillTx/>
                  <a:latin typeface="Corbel" panose="020B0503020204020204" pitchFamily="34" charset="0"/>
                </a:rPr>
                <a:t>1</a:t>
              </a:r>
            </a:p>
          </p:txBody>
        </p:sp>
      </p:grpSp>
      <p:sp>
        <p:nvSpPr>
          <p:cNvPr id="37" name="Arrow: Right 36">
            <a:extLst>
              <a:ext uri="{FF2B5EF4-FFF2-40B4-BE49-F238E27FC236}">
                <a16:creationId xmlns:a16="http://schemas.microsoft.com/office/drawing/2014/main" id="{ED0741D7-687A-3232-E9EB-0ABC06AAE17D}"/>
              </a:ext>
            </a:extLst>
          </p:cNvPr>
          <p:cNvSpPr/>
          <p:nvPr/>
        </p:nvSpPr>
        <p:spPr>
          <a:xfrm>
            <a:off x="3417905" y="2197173"/>
            <a:ext cx="210692" cy="229097"/>
          </a:xfrm>
          <a:prstGeom prst="rightArrow">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orbel" panose="020B0503020204020204" pitchFamily="34" charset="0"/>
            </a:endParaRPr>
          </a:p>
        </p:txBody>
      </p:sp>
      <p:sp>
        <p:nvSpPr>
          <p:cNvPr id="41" name="TextBox 40">
            <a:extLst>
              <a:ext uri="{FF2B5EF4-FFF2-40B4-BE49-F238E27FC236}">
                <a16:creationId xmlns:a16="http://schemas.microsoft.com/office/drawing/2014/main" id="{D9462EA8-9918-56F0-0353-7CD632142EED}"/>
              </a:ext>
            </a:extLst>
          </p:cNvPr>
          <p:cNvSpPr txBox="1"/>
          <p:nvPr/>
        </p:nvSpPr>
        <p:spPr>
          <a:xfrm>
            <a:off x="6241337" y="1330923"/>
            <a:ext cx="919174" cy="246221"/>
          </a:xfrm>
          <a:prstGeom prst="rect">
            <a:avLst/>
          </a:prstGeom>
          <a:noFill/>
        </p:spPr>
        <p:txBody>
          <a:bodyPr wrap="square" lIns="91440" tIns="45720" rIns="91440" bIns="4572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0" i="1" u="none" strike="noStrike" kern="1200" cap="none" spc="0" normalizeH="0" baseline="0" noProof="0">
                <a:ln>
                  <a:noFill/>
                </a:ln>
                <a:solidFill>
                  <a:srgbClr val="10CF9B">
                    <a:lumMod val="75000"/>
                  </a:srgbClr>
                </a:solidFill>
                <a:effectLst/>
                <a:uLnTx/>
                <a:uFillTx/>
                <a:latin typeface="Corbel" panose="020B0503020204020204" pitchFamily="34" charset="0"/>
              </a:rPr>
              <a:t>.</a:t>
            </a:r>
          </a:p>
        </p:txBody>
      </p:sp>
      <p:sp>
        <p:nvSpPr>
          <p:cNvPr id="43" name="TextBox 42">
            <a:extLst>
              <a:ext uri="{FF2B5EF4-FFF2-40B4-BE49-F238E27FC236}">
                <a16:creationId xmlns:a16="http://schemas.microsoft.com/office/drawing/2014/main" id="{629F2DE8-AAF0-D226-2C7B-93BDFE4B266A}"/>
              </a:ext>
            </a:extLst>
          </p:cNvPr>
          <p:cNvSpPr txBox="1"/>
          <p:nvPr/>
        </p:nvSpPr>
        <p:spPr>
          <a:xfrm>
            <a:off x="1063805" y="2144917"/>
            <a:ext cx="1411371" cy="553998"/>
          </a:xfrm>
          <a:prstGeom prst="rect">
            <a:avLst/>
          </a:prstGeom>
          <a:noFill/>
        </p:spPr>
        <p:txBody>
          <a:bodyPr wrap="square" lIns="91440" tIns="45720" rIns="91440" bIns="45720" rtlCol="0" anchor="t">
            <a:spAutoFit/>
          </a:bodyPr>
          <a:lstStyle/>
          <a:p>
            <a:pPr algn="r">
              <a:defRPr/>
            </a:pPr>
            <a:r>
              <a:rPr lang="cy-GB" sz="1000" b="1" i="1">
                <a:solidFill>
                  <a:srgbClr val="009DD9"/>
                </a:solidFill>
                <a:latin typeface="Corbel" panose="020B0503020204020204" pitchFamily="34" charset="0"/>
              </a:rPr>
              <a:t>Tiwtor Personol</a:t>
            </a:r>
          </a:p>
          <a:p>
            <a:pPr lvl="0" algn="r">
              <a:defRPr/>
            </a:pPr>
            <a:r>
              <a:rPr lang="cy-GB" sz="1000" b="1" i="1">
                <a:solidFill>
                  <a:srgbClr val="009DD9"/>
                </a:solidFill>
                <a:latin typeface="Corbel" panose="020B0503020204020204" pitchFamily="34" charset="0"/>
              </a:rPr>
              <a:t>Cymraeg mewn Ymarfer Proffesiynol</a:t>
            </a:r>
            <a:r>
              <a:rPr kumimoji="0" lang="en-GB" sz="1000" b="1" i="1" u="none" strike="noStrike" kern="1200" cap="none" spc="0" normalizeH="0" baseline="0" noProof="0">
                <a:ln>
                  <a:noFill/>
                </a:ln>
                <a:solidFill>
                  <a:srgbClr val="009DD9"/>
                </a:solidFill>
                <a:effectLst/>
                <a:uLnTx/>
                <a:uFillTx/>
                <a:latin typeface="Corbel" panose="020B0503020204020204" pitchFamily="34" charset="0"/>
              </a:rPr>
              <a:t>.</a:t>
            </a:r>
          </a:p>
        </p:txBody>
      </p:sp>
      <p:sp>
        <p:nvSpPr>
          <p:cNvPr id="50" name="Rectangle 49">
            <a:extLst>
              <a:ext uri="{FF2B5EF4-FFF2-40B4-BE49-F238E27FC236}">
                <a16:creationId xmlns:a16="http://schemas.microsoft.com/office/drawing/2014/main" id="{6B7B1C52-6099-D95A-519A-5D0D7E71B97F}"/>
              </a:ext>
            </a:extLst>
          </p:cNvPr>
          <p:cNvSpPr/>
          <p:nvPr/>
        </p:nvSpPr>
        <p:spPr>
          <a:xfrm>
            <a:off x="2526615" y="2115210"/>
            <a:ext cx="77724" cy="438091"/>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orbel" panose="020B0503020204020204" pitchFamily="34" charset="0"/>
            </a:endParaRPr>
          </a:p>
        </p:txBody>
      </p:sp>
      <p:sp>
        <p:nvSpPr>
          <p:cNvPr id="53" name="Callout: Down Arrow 52">
            <a:extLst>
              <a:ext uri="{FF2B5EF4-FFF2-40B4-BE49-F238E27FC236}">
                <a16:creationId xmlns:a16="http://schemas.microsoft.com/office/drawing/2014/main" id="{7E82421B-8862-4FF9-5121-06F39CBF5A9C}"/>
              </a:ext>
            </a:extLst>
          </p:cNvPr>
          <p:cNvSpPr/>
          <p:nvPr/>
        </p:nvSpPr>
        <p:spPr>
          <a:xfrm>
            <a:off x="4421761" y="1304425"/>
            <a:ext cx="956114" cy="786347"/>
          </a:xfrm>
          <a:prstGeom prst="downArrowCallout">
            <a:avLst/>
          </a:prstGeom>
          <a:solidFill>
            <a:schemeClr val="accent5">
              <a:lumMod val="60000"/>
              <a:lumOff val="4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defRPr/>
            </a:pPr>
            <a:r>
              <a:rPr lang="cy-GB" sz="1000">
                <a:solidFill>
                  <a:prstClr val="white"/>
                </a:solidFill>
                <a:latin typeface="Corbel" panose="020B0503020204020204" pitchFamily="34" charset="0"/>
                <a:ea typeface="Calibri"/>
                <a:cs typeface="Calibri"/>
              </a:rPr>
              <a:t>Datblygu sgiliau ymholi proffesiynol</a:t>
            </a:r>
            <a:endParaRPr lang="en-US">
              <a:solidFill>
                <a:prstClr val="white"/>
              </a:solidFill>
              <a:latin typeface="Corbel" panose="020B0503020204020204" pitchFamily="34" charset="0"/>
            </a:endParaRPr>
          </a:p>
        </p:txBody>
      </p:sp>
      <p:sp>
        <p:nvSpPr>
          <p:cNvPr id="54" name="Callout: Down Arrow 53">
            <a:extLst>
              <a:ext uri="{FF2B5EF4-FFF2-40B4-BE49-F238E27FC236}">
                <a16:creationId xmlns:a16="http://schemas.microsoft.com/office/drawing/2014/main" id="{34D62940-613D-E393-D833-EE99757BCE05}"/>
              </a:ext>
            </a:extLst>
          </p:cNvPr>
          <p:cNvSpPr/>
          <p:nvPr/>
        </p:nvSpPr>
        <p:spPr>
          <a:xfrm rot="10800000">
            <a:off x="9769580" y="2490324"/>
            <a:ext cx="944356" cy="820500"/>
          </a:xfrm>
          <a:prstGeom prst="downArrowCallout">
            <a:avLst/>
          </a:prstGeom>
          <a:solidFill>
            <a:schemeClr val="accent1">
              <a:lumMod val="40000"/>
              <a:lumOff val="6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000" b="0" i="0" u="none" strike="noStrike" kern="1200" cap="none" spc="0" normalizeH="0" baseline="0" noProof="0">
              <a:ln>
                <a:noFill/>
              </a:ln>
              <a:solidFill>
                <a:prstClr val="white"/>
              </a:solidFill>
              <a:effectLst/>
              <a:uLnTx/>
              <a:uFillTx/>
              <a:latin typeface="Corbel" panose="020B0503020204020204" pitchFamily="34" charset="0"/>
              <a:ea typeface="Calibri"/>
              <a:cs typeface="Calibri"/>
            </a:endParaRPr>
          </a:p>
        </p:txBody>
      </p:sp>
      <p:sp>
        <p:nvSpPr>
          <p:cNvPr id="62" name="TextBox 61">
            <a:extLst>
              <a:ext uri="{FF2B5EF4-FFF2-40B4-BE49-F238E27FC236}">
                <a16:creationId xmlns:a16="http://schemas.microsoft.com/office/drawing/2014/main" id="{98C4CBE0-51C3-13E4-0786-1CDE623330CA}"/>
              </a:ext>
            </a:extLst>
          </p:cNvPr>
          <p:cNvSpPr txBox="1"/>
          <p:nvPr/>
        </p:nvSpPr>
        <p:spPr>
          <a:xfrm>
            <a:off x="249523" y="256380"/>
            <a:ext cx="7074565" cy="461665"/>
          </a:xfrm>
          <a:prstGeom prst="rect">
            <a:avLst/>
          </a:prstGeom>
          <a:noFill/>
        </p:spPr>
        <p:txBody>
          <a:bodyPr wrap="non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a:ln>
                  <a:noFill/>
                </a:ln>
                <a:solidFill>
                  <a:prstClr val="black"/>
                </a:solidFill>
                <a:effectLst/>
                <a:uLnTx/>
                <a:uFillTx/>
                <a:latin typeface="Corbel" panose="020B0503020204020204" pitchFamily="34" charset="0"/>
              </a:rPr>
              <a:t>BA </a:t>
            </a:r>
            <a:r>
              <a:rPr kumimoji="0" lang="en-GB" sz="2400" b="1" i="0" u="none" strike="noStrike" kern="1200" cap="none" spc="0" normalizeH="0" baseline="0" noProof="0" err="1">
                <a:ln>
                  <a:noFill/>
                </a:ln>
                <a:solidFill>
                  <a:prstClr val="black"/>
                </a:solidFill>
                <a:effectLst/>
                <a:uLnTx/>
                <a:uFillTx/>
                <a:latin typeface="Corbel" panose="020B0503020204020204" pitchFamily="34" charset="0"/>
              </a:rPr>
              <a:t>Addysg</a:t>
            </a:r>
            <a:r>
              <a:rPr kumimoji="0" lang="en-GB" sz="2400" b="1" i="0" u="none" strike="noStrike" kern="1200" cap="none" spc="0" normalizeH="0" baseline="0" noProof="0">
                <a:ln>
                  <a:noFill/>
                </a:ln>
                <a:solidFill>
                  <a:prstClr val="black"/>
                </a:solidFill>
                <a:effectLst/>
                <a:uLnTx/>
                <a:uFillTx/>
                <a:latin typeface="Corbel" panose="020B0503020204020204" pitchFamily="34" charset="0"/>
              </a:rPr>
              <a:t> </a:t>
            </a:r>
            <a:r>
              <a:rPr kumimoji="0" lang="en-GB" sz="2400" b="1" i="0" u="none" strike="noStrike" kern="1200" cap="none" spc="0" normalizeH="0" baseline="0" noProof="0" err="1">
                <a:ln>
                  <a:noFill/>
                </a:ln>
                <a:solidFill>
                  <a:prstClr val="black"/>
                </a:solidFill>
                <a:effectLst/>
                <a:uLnTx/>
                <a:uFillTx/>
                <a:latin typeface="Corbel" panose="020B0503020204020204" pitchFamily="34" charset="0"/>
              </a:rPr>
              <a:t>Gynradd</a:t>
            </a:r>
            <a:r>
              <a:rPr kumimoji="0" lang="en-GB" sz="2400" b="1" i="0" u="none" strike="noStrike" kern="1200" cap="none" spc="0" normalizeH="0" baseline="0" noProof="0">
                <a:ln>
                  <a:noFill/>
                </a:ln>
                <a:solidFill>
                  <a:prstClr val="black"/>
                </a:solidFill>
                <a:effectLst/>
                <a:uLnTx/>
                <a:uFillTx/>
                <a:latin typeface="Corbel" panose="020B0503020204020204" pitchFamily="34" charset="0"/>
              </a:rPr>
              <a:t> (SAC) </a:t>
            </a:r>
            <a:r>
              <a:rPr kumimoji="0" lang="en-GB" sz="2400" b="1" i="0" u="none" strike="noStrike" kern="1200" cap="none" spc="0" normalizeH="0" baseline="0" noProof="0" err="1">
                <a:ln>
                  <a:noFill/>
                </a:ln>
                <a:solidFill>
                  <a:prstClr val="black"/>
                </a:solidFill>
                <a:effectLst/>
                <a:uLnTx/>
                <a:uFillTx/>
                <a:latin typeface="Corbel" panose="020B0503020204020204" pitchFamily="34" charset="0"/>
              </a:rPr>
              <a:t>Llwybr</a:t>
            </a:r>
            <a:r>
              <a:rPr kumimoji="0" lang="en-GB" sz="2400" b="1" i="0" u="none" strike="noStrike" kern="1200" cap="none" spc="0" normalizeH="0" baseline="0" noProof="0">
                <a:ln>
                  <a:noFill/>
                </a:ln>
                <a:solidFill>
                  <a:prstClr val="black"/>
                </a:solidFill>
                <a:effectLst/>
                <a:uLnTx/>
                <a:uFillTx/>
                <a:latin typeface="Corbel" panose="020B0503020204020204" pitchFamily="34" charset="0"/>
              </a:rPr>
              <a:t> </a:t>
            </a:r>
            <a:r>
              <a:rPr kumimoji="0" lang="en-GB" sz="2400" b="1" i="0" u="none" strike="noStrike" kern="1200" cap="none" spc="0" normalizeH="0" baseline="0" noProof="0" err="1">
                <a:ln>
                  <a:noFill/>
                </a:ln>
                <a:solidFill>
                  <a:prstClr val="black"/>
                </a:solidFill>
                <a:effectLst/>
                <a:uLnTx/>
                <a:uFillTx/>
                <a:latin typeface="Corbel" panose="020B0503020204020204" pitchFamily="34" charset="0"/>
              </a:rPr>
              <a:t>Cwricwlwm</a:t>
            </a:r>
            <a:r>
              <a:rPr kumimoji="0" lang="en-GB" sz="2400" b="1" i="0" u="none" strike="noStrike" kern="1200" cap="none" spc="0" normalizeH="0" baseline="0" noProof="0">
                <a:ln>
                  <a:noFill/>
                </a:ln>
                <a:solidFill>
                  <a:prstClr val="black"/>
                </a:solidFill>
                <a:effectLst/>
                <a:uLnTx/>
                <a:uFillTx/>
                <a:latin typeface="Corbel" panose="020B0503020204020204" pitchFamily="34" charset="0"/>
              </a:rPr>
              <a:t> </a:t>
            </a:r>
            <a:r>
              <a:rPr kumimoji="0" lang="en-GB" sz="2400" b="1" i="0" u="none" strike="noStrike" kern="1200" cap="none" spc="0" normalizeH="0" baseline="0" noProof="0" err="1">
                <a:ln>
                  <a:noFill/>
                </a:ln>
                <a:solidFill>
                  <a:prstClr val="black"/>
                </a:solidFill>
                <a:effectLst/>
                <a:uLnTx/>
                <a:uFillTx/>
                <a:latin typeface="Corbel" panose="020B0503020204020204" pitchFamily="34" charset="0"/>
              </a:rPr>
              <a:t>Sbiral</a:t>
            </a:r>
            <a:r>
              <a:rPr kumimoji="0" lang="en-GB" sz="2400" b="1" i="0" u="none" strike="noStrike" kern="1200" cap="none" spc="0" normalizeH="0" baseline="0" noProof="0">
                <a:ln>
                  <a:noFill/>
                </a:ln>
                <a:solidFill>
                  <a:prstClr val="black"/>
                </a:solidFill>
                <a:effectLst/>
                <a:uLnTx/>
                <a:uFillTx/>
                <a:latin typeface="Corbel" panose="020B0503020204020204" pitchFamily="34" charset="0"/>
              </a:rPr>
              <a:t> </a:t>
            </a:r>
          </a:p>
        </p:txBody>
      </p:sp>
      <p:sp>
        <p:nvSpPr>
          <p:cNvPr id="63" name="Rectangle 62">
            <a:extLst>
              <a:ext uri="{FF2B5EF4-FFF2-40B4-BE49-F238E27FC236}">
                <a16:creationId xmlns:a16="http://schemas.microsoft.com/office/drawing/2014/main" id="{926A09A6-2B1A-E6F7-51C8-856EAF2F2D7C}"/>
              </a:ext>
            </a:extLst>
          </p:cNvPr>
          <p:cNvSpPr/>
          <p:nvPr/>
        </p:nvSpPr>
        <p:spPr>
          <a:xfrm>
            <a:off x="5808277" y="3761756"/>
            <a:ext cx="2395689" cy="254379"/>
          </a:xfrm>
          <a:prstGeom prst="rect">
            <a:avLst/>
          </a:prstGeom>
          <a:solidFill>
            <a:schemeClr val="accent1">
              <a:lumMod val="5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orbel" panose="020B0503020204020204" pitchFamily="34" charset="0"/>
            </a:endParaRPr>
          </a:p>
        </p:txBody>
      </p:sp>
      <p:sp>
        <p:nvSpPr>
          <p:cNvPr id="69" name="Hexagon 68">
            <a:extLst>
              <a:ext uri="{FF2B5EF4-FFF2-40B4-BE49-F238E27FC236}">
                <a16:creationId xmlns:a16="http://schemas.microsoft.com/office/drawing/2014/main" id="{CA5D7093-A3C6-355F-378B-52C1F0546E26}"/>
              </a:ext>
            </a:extLst>
          </p:cNvPr>
          <p:cNvSpPr/>
          <p:nvPr/>
        </p:nvSpPr>
        <p:spPr>
          <a:xfrm>
            <a:off x="10712674" y="5122677"/>
            <a:ext cx="209111" cy="226686"/>
          </a:xfrm>
          <a:prstGeom prst="hexagon">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000" b="1" i="0" u="none" strike="noStrike" kern="1200" cap="none" spc="0" normalizeH="0" baseline="0" noProof="0">
              <a:ln>
                <a:noFill/>
              </a:ln>
              <a:solidFill>
                <a:prstClr val="black"/>
              </a:solidFill>
              <a:effectLst/>
              <a:uLnTx/>
              <a:uFillTx/>
              <a:latin typeface="Corbel" panose="020B0503020204020204" pitchFamily="34" charset="0"/>
            </a:endParaRPr>
          </a:p>
        </p:txBody>
      </p:sp>
      <p:sp>
        <p:nvSpPr>
          <p:cNvPr id="70" name="Hexagon 69">
            <a:extLst>
              <a:ext uri="{FF2B5EF4-FFF2-40B4-BE49-F238E27FC236}">
                <a16:creationId xmlns:a16="http://schemas.microsoft.com/office/drawing/2014/main" id="{091F8DE1-B601-5B20-D343-646E30BF6FBC}"/>
              </a:ext>
            </a:extLst>
          </p:cNvPr>
          <p:cNvSpPr/>
          <p:nvPr/>
        </p:nvSpPr>
        <p:spPr>
          <a:xfrm>
            <a:off x="10702678" y="5397609"/>
            <a:ext cx="230921" cy="202848"/>
          </a:xfrm>
          <a:prstGeom prst="hexagon">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000" b="1" i="0" u="none" strike="noStrike" kern="1200" cap="none" spc="0" normalizeH="0" baseline="0" noProof="0">
              <a:ln>
                <a:noFill/>
              </a:ln>
              <a:solidFill>
                <a:prstClr val="black"/>
              </a:solidFill>
              <a:effectLst/>
              <a:uLnTx/>
              <a:uFillTx/>
              <a:latin typeface="Corbel" panose="020B0503020204020204" pitchFamily="34" charset="0"/>
            </a:endParaRPr>
          </a:p>
        </p:txBody>
      </p:sp>
      <p:sp>
        <p:nvSpPr>
          <p:cNvPr id="75" name="Teardrop 74">
            <a:extLst>
              <a:ext uri="{FF2B5EF4-FFF2-40B4-BE49-F238E27FC236}">
                <a16:creationId xmlns:a16="http://schemas.microsoft.com/office/drawing/2014/main" id="{E592D6B3-0049-1DC3-E299-3881F508DB32}"/>
              </a:ext>
            </a:extLst>
          </p:cNvPr>
          <p:cNvSpPr/>
          <p:nvPr/>
        </p:nvSpPr>
        <p:spPr>
          <a:xfrm rot="18780000">
            <a:off x="5105741" y="5956384"/>
            <a:ext cx="627499" cy="610039"/>
          </a:xfrm>
          <a:prstGeom prst="teardrop">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orbel" panose="020B0503020204020204" pitchFamily="34" charset="0"/>
            </a:endParaRPr>
          </a:p>
        </p:txBody>
      </p:sp>
      <p:sp>
        <p:nvSpPr>
          <p:cNvPr id="76" name="TextBox 75">
            <a:extLst>
              <a:ext uri="{FF2B5EF4-FFF2-40B4-BE49-F238E27FC236}">
                <a16:creationId xmlns:a16="http://schemas.microsoft.com/office/drawing/2014/main" id="{1A5F4D66-10F0-653B-66C6-C39211C313B8}"/>
              </a:ext>
            </a:extLst>
          </p:cNvPr>
          <p:cNvSpPr txBox="1"/>
          <p:nvPr/>
        </p:nvSpPr>
        <p:spPr>
          <a:xfrm flipH="1">
            <a:off x="4985402" y="6043610"/>
            <a:ext cx="816644" cy="492443"/>
          </a:xfrm>
          <a:prstGeom prst="rect">
            <a:avLst/>
          </a:prstGeom>
          <a:noFill/>
        </p:spPr>
        <p:txBody>
          <a:bodyPr wrap="square" lIns="91440" tIns="45720" rIns="91440" bIns="45720" rtlCol="0" anchor="t">
            <a:spAutoFit/>
          </a:bodyPr>
          <a:lstStyle/>
          <a:p>
            <a:pPr algn="ctr">
              <a:defRPr/>
            </a:pPr>
            <a:r>
              <a:rPr lang="cy-GB" sz="900">
                <a:solidFill>
                  <a:srgbClr val="363D43"/>
                </a:solidFill>
                <a:latin typeface="Corbel" panose="020B0503020204020204" pitchFamily="34" charset="0"/>
                <a:ea typeface="Calibri"/>
                <a:cs typeface="Calibri"/>
              </a:rPr>
              <a:t>Cynhadledd ADY a lles</a:t>
            </a:r>
            <a:endParaRPr lang="en-GB" sz="900">
              <a:solidFill>
                <a:srgbClr val="000000"/>
              </a:solidFill>
              <a:latin typeface="Corbel" panose="020B0503020204020204" pitchFamily="34" charset="0"/>
              <a:ea typeface="Calibri"/>
              <a:cs typeface="Calibri"/>
            </a:endParaRPr>
          </a:p>
          <a:p>
            <a:pPr algn="ctr">
              <a:defRPr/>
            </a:pPr>
            <a:endParaRPr lang="en-GB" sz="800">
              <a:solidFill>
                <a:srgbClr val="363D43"/>
              </a:solidFill>
              <a:latin typeface="Corbel" panose="020B0503020204020204" pitchFamily="34" charset="0"/>
            </a:endParaRPr>
          </a:p>
        </p:txBody>
      </p:sp>
      <p:sp>
        <p:nvSpPr>
          <p:cNvPr id="77" name="Rectangle 76">
            <a:extLst>
              <a:ext uri="{FF2B5EF4-FFF2-40B4-BE49-F238E27FC236}">
                <a16:creationId xmlns:a16="http://schemas.microsoft.com/office/drawing/2014/main" id="{DFA8F0F0-B3CE-4DAF-FB8F-91E87EFEF86E}"/>
              </a:ext>
            </a:extLst>
          </p:cNvPr>
          <p:cNvSpPr/>
          <p:nvPr/>
        </p:nvSpPr>
        <p:spPr>
          <a:xfrm>
            <a:off x="8255608" y="5478412"/>
            <a:ext cx="2075376" cy="250056"/>
          </a:xfrm>
          <a:prstGeom prst="rect">
            <a:avLst/>
          </a:prstGeom>
          <a:solidFill>
            <a:schemeClr val="accent1">
              <a:lumMod val="50000"/>
            </a:schemeClr>
          </a:solid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orbel" panose="020B0503020204020204" pitchFamily="34" charset="0"/>
            </a:endParaRPr>
          </a:p>
        </p:txBody>
      </p:sp>
      <p:sp>
        <p:nvSpPr>
          <p:cNvPr id="36" name="Arrow: Right 35">
            <a:extLst>
              <a:ext uri="{FF2B5EF4-FFF2-40B4-BE49-F238E27FC236}">
                <a16:creationId xmlns:a16="http://schemas.microsoft.com/office/drawing/2014/main" id="{851A6B32-7318-5B42-507E-B6A261DFCEB7}"/>
              </a:ext>
            </a:extLst>
          </p:cNvPr>
          <p:cNvSpPr/>
          <p:nvPr/>
        </p:nvSpPr>
        <p:spPr>
          <a:xfrm>
            <a:off x="2117731" y="5543762"/>
            <a:ext cx="409020" cy="249973"/>
          </a:xfrm>
          <a:prstGeom prst="rightArrow">
            <a:avLst/>
          </a:prstGeom>
          <a:solidFill>
            <a:srgbClr val="A6A6A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orbel" panose="020B0503020204020204" pitchFamily="34" charset="0"/>
            </a:endParaRPr>
          </a:p>
        </p:txBody>
      </p:sp>
      <p:grpSp>
        <p:nvGrpSpPr>
          <p:cNvPr id="102" name="Group 101">
            <a:extLst>
              <a:ext uri="{FF2B5EF4-FFF2-40B4-BE49-F238E27FC236}">
                <a16:creationId xmlns:a16="http://schemas.microsoft.com/office/drawing/2014/main" id="{5EA6E320-DA5A-01B1-F57F-36EC4A398785}"/>
              </a:ext>
            </a:extLst>
          </p:cNvPr>
          <p:cNvGrpSpPr/>
          <p:nvPr/>
        </p:nvGrpSpPr>
        <p:grpSpPr>
          <a:xfrm>
            <a:off x="10530100" y="1601571"/>
            <a:ext cx="489005" cy="573568"/>
            <a:chOff x="5803280" y="1298631"/>
            <a:chExt cx="489005" cy="573568"/>
          </a:xfrm>
          <a:solidFill>
            <a:schemeClr val="accent1">
              <a:lumMod val="40000"/>
              <a:lumOff val="60000"/>
            </a:schemeClr>
          </a:solidFill>
        </p:grpSpPr>
        <p:sp>
          <p:nvSpPr>
            <p:cNvPr id="103" name="Callout: Down Arrow 102">
              <a:extLst>
                <a:ext uri="{FF2B5EF4-FFF2-40B4-BE49-F238E27FC236}">
                  <a16:creationId xmlns:a16="http://schemas.microsoft.com/office/drawing/2014/main" id="{D5AB8D75-28A8-52C3-B124-C713D930A2B9}"/>
                </a:ext>
              </a:extLst>
            </p:cNvPr>
            <p:cNvSpPr/>
            <p:nvPr/>
          </p:nvSpPr>
          <p:spPr>
            <a:xfrm>
              <a:off x="5898307" y="1345367"/>
              <a:ext cx="311146" cy="526832"/>
            </a:xfrm>
            <a:prstGeom prst="downArrowCallout">
              <a:avLst>
                <a:gd name="adj1" fmla="val 25000"/>
                <a:gd name="adj2" fmla="val 25000"/>
                <a:gd name="adj3" fmla="val 25000"/>
                <a:gd name="adj4" fmla="val 36104"/>
              </a:avLst>
            </a:prstGeom>
            <a:grp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orbel" panose="020B0503020204020204" pitchFamily="34" charset="0"/>
              </a:endParaRPr>
            </a:p>
          </p:txBody>
        </p:sp>
        <p:sp>
          <p:nvSpPr>
            <p:cNvPr id="104" name="Hexagon 103">
              <a:extLst>
                <a:ext uri="{FF2B5EF4-FFF2-40B4-BE49-F238E27FC236}">
                  <a16:creationId xmlns:a16="http://schemas.microsoft.com/office/drawing/2014/main" id="{B1F435C9-7FFE-21CE-571A-34D4759B23A2}"/>
                </a:ext>
              </a:extLst>
            </p:cNvPr>
            <p:cNvSpPr/>
            <p:nvPr/>
          </p:nvSpPr>
          <p:spPr>
            <a:xfrm>
              <a:off x="5803280" y="1298631"/>
              <a:ext cx="489005" cy="432000"/>
            </a:xfrm>
            <a:prstGeom prst="hexagon">
              <a:avLst/>
            </a:prstGeom>
            <a:grp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a:ln>
                    <a:noFill/>
                  </a:ln>
                  <a:solidFill>
                    <a:prstClr val="white"/>
                  </a:solidFill>
                  <a:effectLst/>
                  <a:uLnTx/>
                  <a:uFillTx/>
                  <a:latin typeface="Corbel" panose="020B0503020204020204" pitchFamily="34" charset="0"/>
                </a:rPr>
                <a:t>2</a:t>
              </a:r>
            </a:p>
          </p:txBody>
        </p:sp>
      </p:grpSp>
      <p:grpSp>
        <p:nvGrpSpPr>
          <p:cNvPr id="105" name="Group 104">
            <a:extLst>
              <a:ext uri="{FF2B5EF4-FFF2-40B4-BE49-F238E27FC236}">
                <a16:creationId xmlns:a16="http://schemas.microsoft.com/office/drawing/2014/main" id="{FBD0831B-D5EA-C79D-7D45-C759433F76CA}"/>
              </a:ext>
            </a:extLst>
          </p:cNvPr>
          <p:cNvGrpSpPr/>
          <p:nvPr/>
        </p:nvGrpSpPr>
        <p:grpSpPr>
          <a:xfrm>
            <a:off x="5377875" y="1532716"/>
            <a:ext cx="489005" cy="573568"/>
            <a:chOff x="5803280" y="1298631"/>
            <a:chExt cx="489005" cy="573568"/>
          </a:xfrm>
          <a:solidFill>
            <a:schemeClr val="accent5">
              <a:lumMod val="60000"/>
              <a:lumOff val="40000"/>
            </a:schemeClr>
          </a:solidFill>
        </p:grpSpPr>
        <p:sp>
          <p:nvSpPr>
            <p:cNvPr id="106" name="Callout: Down Arrow 105">
              <a:extLst>
                <a:ext uri="{FF2B5EF4-FFF2-40B4-BE49-F238E27FC236}">
                  <a16:creationId xmlns:a16="http://schemas.microsoft.com/office/drawing/2014/main" id="{9C64FDAE-575E-E66E-7071-584DCC753D4D}"/>
                </a:ext>
              </a:extLst>
            </p:cNvPr>
            <p:cNvSpPr/>
            <p:nvPr/>
          </p:nvSpPr>
          <p:spPr>
            <a:xfrm>
              <a:off x="5898307" y="1345367"/>
              <a:ext cx="311146" cy="526832"/>
            </a:xfrm>
            <a:prstGeom prst="downArrowCallout">
              <a:avLst>
                <a:gd name="adj1" fmla="val 25000"/>
                <a:gd name="adj2" fmla="val 25000"/>
                <a:gd name="adj3" fmla="val 25000"/>
                <a:gd name="adj4" fmla="val 36104"/>
              </a:avLst>
            </a:prstGeom>
            <a:grp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orbel" panose="020B0503020204020204" pitchFamily="34" charset="0"/>
              </a:endParaRPr>
            </a:p>
          </p:txBody>
        </p:sp>
        <p:sp>
          <p:nvSpPr>
            <p:cNvPr id="107" name="Hexagon 106">
              <a:extLst>
                <a:ext uri="{FF2B5EF4-FFF2-40B4-BE49-F238E27FC236}">
                  <a16:creationId xmlns:a16="http://schemas.microsoft.com/office/drawing/2014/main" id="{FE038C45-B4A0-1D9F-0207-71CC6BDB09B0}"/>
                </a:ext>
              </a:extLst>
            </p:cNvPr>
            <p:cNvSpPr/>
            <p:nvPr/>
          </p:nvSpPr>
          <p:spPr>
            <a:xfrm>
              <a:off x="5803280" y="1298631"/>
              <a:ext cx="489005" cy="432000"/>
            </a:xfrm>
            <a:prstGeom prst="hexagon">
              <a:avLst/>
            </a:prstGeom>
            <a:grp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a:ln>
                    <a:noFill/>
                  </a:ln>
                  <a:solidFill>
                    <a:prstClr val="white"/>
                  </a:solidFill>
                  <a:effectLst/>
                  <a:uLnTx/>
                  <a:uFillTx/>
                  <a:latin typeface="Corbel" panose="020B0503020204020204" pitchFamily="34" charset="0"/>
                </a:rPr>
                <a:t>3</a:t>
              </a:r>
            </a:p>
          </p:txBody>
        </p:sp>
      </p:grpSp>
      <p:grpSp>
        <p:nvGrpSpPr>
          <p:cNvPr id="114" name="Group 113">
            <a:extLst>
              <a:ext uri="{FF2B5EF4-FFF2-40B4-BE49-F238E27FC236}">
                <a16:creationId xmlns:a16="http://schemas.microsoft.com/office/drawing/2014/main" id="{8EC6886F-CC8D-ECB7-5C94-0280CA5E0DD0}"/>
              </a:ext>
            </a:extLst>
          </p:cNvPr>
          <p:cNvGrpSpPr/>
          <p:nvPr/>
        </p:nvGrpSpPr>
        <p:grpSpPr>
          <a:xfrm>
            <a:off x="320885" y="3296701"/>
            <a:ext cx="466775" cy="466775"/>
            <a:chOff x="1402632" y="3867507"/>
            <a:chExt cx="457200" cy="457200"/>
          </a:xfrm>
        </p:grpSpPr>
        <p:pic>
          <p:nvPicPr>
            <p:cNvPr id="115" name="Graphic 114" descr="Maximize with solid fill">
              <a:extLst>
                <a:ext uri="{FF2B5EF4-FFF2-40B4-BE49-F238E27FC236}">
                  <a16:creationId xmlns:a16="http://schemas.microsoft.com/office/drawing/2014/main" id="{0AD461AE-1728-9EBA-DA12-B1B4FD02710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402632" y="3867507"/>
              <a:ext cx="457200" cy="457200"/>
            </a:xfrm>
            <a:prstGeom prst="rect">
              <a:avLst/>
            </a:prstGeom>
          </p:spPr>
        </p:pic>
        <p:pic>
          <p:nvPicPr>
            <p:cNvPr id="116" name="Graphic 115" descr="Maximize with solid fill">
              <a:extLst>
                <a:ext uri="{FF2B5EF4-FFF2-40B4-BE49-F238E27FC236}">
                  <a16:creationId xmlns:a16="http://schemas.microsoft.com/office/drawing/2014/main" id="{77453002-26A1-132F-5B59-8AA1FBD3009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rot="5400000">
              <a:off x="1402632" y="3867507"/>
              <a:ext cx="457200" cy="457200"/>
            </a:xfrm>
            <a:prstGeom prst="rect">
              <a:avLst/>
            </a:prstGeom>
          </p:spPr>
        </p:pic>
        <p:sp>
          <p:nvSpPr>
            <p:cNvPr id="117" name="Oval 116">
              <a:extLst>
                <a:ext uri="{FF2B5EF4-FFF2-40B4-BE49-F238E27FC236}">
                  <a16:creationId xmlns:a16="http://schemas.microsoft.com/office/drawing/2014/main" id="{E9A0E7C0-B7BC-F40A-CCB5-35D4250BB40A}"/>
                </a:ext>
              </a:extLst>
            </p:cNvPr>
            <p:cNvSpPr/>
            <p:nvPr/>
          </p:nvSpPr>
          <p:spPr>
            <a:xfrm>
              <a:off x="1470991" y="3932880"/>
              <a:ext cx="320483" cy="320483"/>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orbel" panose="020B0503020204020204" pitchFamily="34" charset="0"/>
              </a:endParaRPr>
            </a:p>
          </p:txBody>
        </p:sp>
      </p:grpSp>
      <p:sp>
        <p:nvSpPr>
          <p:cNvPr id="118" name="Oval 117">
            <a:extLst>
              <a:ext uri="{FF2B5EF4-FFF2-40B4-BE49-F238E27FC236}">
                <a16:creationId xmlns:a16="http://schemas.microsoft.com/office/drawing/2014/main" id="{D155FFE7-651B-DB49-EA13-FFD37F1917FD}"/>
              </a:ext>
            </a:extLst>
          </p:cNvPr>
          <p:cNvSpPr/>
          <p:nvPr/>
        </p:nvSpPr>
        <p:spPr>
          <a:xfrm>
            <a:off x="474798" y="1771678"/>
            <a:ext cx="320483" cy="320483"/>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orbel" panose="020B0503020204020204" pitchFamily="34" charset="0"/>
            </a:endParaRPr>
          </a:p>
        </p:txBody>
      </p:sp>
      <p:grpSp>
        <p:nvGrpSpPr>
          <p:cNvPr id="119" name="Group 118">
            <a:extLst>
              <a:ext uri="{FF2B5EF4-FFF2-40B4-BE49-F238E27FC236}">
                <a16:creationId xmlns:a16="http://schemas.microsoft.com/office/drawing/2014/main" id="{4B9A791F-5200-3248-2678-30BC3C9DC003}"/>
              </a:ext>
            </a:extLst>
          </p:cNvPr>
          <p:cNvGrpSpPr/>
          <p:nvPr/>
        </p:nvGrpSpPr>
        <p:grpSpPr>
          <a:xfrm>
            <a:off x="196136" y="4865602"/>
            <a:ext cx="636419" cy="636419"/>
            <a:chOff x="299481" y="4709344"/>
            <a:chExt cx="914400" cy="914400"/>
          </a:xfrm>
        </p:grpSpPr>
        <p:pic>
          <p:nvPicPr>
            <p:cNvPr id="120" name="Graphic 119" descr="Circles with arrows with solid fill">
              <a:extLst>
                <a:ext uri="{FF2B5EF4-FFF2-40B4-BE49-F238E27FC236}">
                  <a16:creationId xmlns:a16="http://schemas.microsoft.com/office/drawing/2014/main" id="{F3143134-2234-E021-50E4-49793E87B705}"/>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299481" y="4709344"/>
              <a:ext cx="914400" cy="914400"/>
            </a:xfrm>
            <a:prstGeom prst="rect">
              <a:avLst/>
            </a:prstGeom>
          </p:spPr>
        </p:pic>
        <p:sp>
          <p:nvSpPr>
            <p:cNvPr id="121" name="Oval 120">
              <a:extLst>
                <a:ext uri="{FF2B5EF4-FFF2-40B4-BE49-F238E27FC236}">
                  <a16:creationId xmlns:a16="http://schemas.microsoft.com/office/drawing/2014/main" id="{0D5CD67D-903B-9D4E-8EC9-74BCD3A0EBAC}"/>
                </a:ext>
              </a:extLst>
            </p:cNvPr>
            <p:cNvSpPr/>
            <p:nvPr/>
          </p:nvSpPr>
          <p:spPr>
            <a:xfrm>
              <a:off x="596440" y="5016865"/>
              <a:ext cx="320483" cy="320483"/>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orbel" panose="020B0503020204020204" pitchFamily="34" charset="0"/>
              </a:endParaRPr>
            </a:p>
          </p:txBody>
        </p:sp>
      </p:grpSp>
      <p:grpSp>
        <p:nvGrpSpPr>
          <p:cNvPr id="13" name="Group 12">
            <a:extLst>
              <a:ext uri="{FF2B5EF4-FFF2-40B4-BE49-F238E27FC236}">
                <a16:creationId xmlns:a16="http://schemas.microsoft.com/office/drawing/2014/main" id="{360CBE1F-C74B-CB70-CED4-BD87FDCB4553}"/>
              </a:ext>
            </a:extLst>
          </p:cNvPr>
          <p:cNvGrpSpPr/>
          <p:nvPr/>
        </p:nvGrpSpPr>
        <p:grpSpPr>
          <a:xfrm>
            <a:off x="9289206" y="4893456"/>
            <a:ext cx="489005" cy="573568"/>
            <a:chOff x="5803280" y="1298631"/>
            <a:chExt cx="489005" cy="573568"/>
          </a:xfrm>
          <a:solidFill>
            <a:schemeClr val="accent2"/>
          </a:solidFill>
        </p:grpSpPr>
        <p:sp>
          <p:nvSpPr>
            <p:cNvPr id="14" name="Callout: Down Arrow 13">
              <a:extLst>
                <a:ext uri="{FF2B5EF4-FFF2-40B4-BE49-F238E27FC236}">
                  <a16:creationId xmlns:a16="http://schemas.microsoft.com/office/drawing/2014/main" id="{BC48DD73-7609-E924-6152-81F80E87009F}"/>
                </a:ext>
              </a:extLst>
            </p:cNvPr>
            <p:cNvSpPr/>
            <p:nvPr/>
          </p:nvSpPr>
          <p:spPr>
            <a:xfrm>
              <a:off x="5898307" y="1345367"/>
              <a:ext cx="311146" cy="526832"/>
            </a:xfrm>
            <a:prstGeom prst="downArrowCallout">
              <a:avLst>
                <a:gd name="adj1" fmla="val 25000"/>
                <a:gd name="adj2" fmla="val 25000"/>
                <a:gd name="adj3" fmla="val 25000"/>
                <a:gd name="adj4" fmla="val 36104"/>
              </a:avLst>
            </a:prstGeom>
            <a:grp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orbel" panose="020B0503020204020204" pitchFamily="34" charset="0"/>
              </a:endParaRPr>
            </a:p>
          </p:txBody>
        </p:sp>
        <p:sp>
          <p:nvSpPr>
            <p:cNvPr id="15" name="Hexagon 14">
              <a:extLst>
                <a:ext uri="{FF2B5EF4-FFF2-40B4-BE49-F238E27FC236}">
                  <a16:creationId xmlns:a16="http://schemas.microsoft.com/office/drawing/2014/main" id="{E52C2B0B-655B-1144-99D1-F6B8BA55BE2F}"/>
                </a:ext>
              </a:extLst>
            </p:cNvPr>
            <p:cNvSpPr/>
            <p:nvPr/>
          </p:nvSpPr>
          <p:spPr>
            <a:xfrm>
              <a:off x="5803280" y="1298631"/>
              <a:ext cx="489005" cy="432000"/>
            </a:xfrm>
            <a:prstGeom prst="hexagon">
              <a:avLst/>
            </a:prstGeom>
            <a:grp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a:ln>
                    <a:noFill/>
                  </a:ln>
                  <a:solidFill>
                    <a:prstClr val="white"/>
                  </a:solidFill>
                  <a:effectLst/>
                  <a:uLnTx/>
                  <a:uFillTx/>
                  <a:latin typeface="Corbel" panose="020B0503020204020204" pitchFamily="34" charset="0"/>
                </a:rPr>
                <a:t>4</a:t>
              </a:r>
            </a:p>
          </p:txBody>
        </p:sp>
      </p:grpSp>
      <p:grpSp>
        <p:nvGrpSpPr>
          <p:cNvPr id="16" name="Group 15">
            <a:extLst>
              <a:ext uri="{FF2B5EF4-FFF2-40B4-BE49-F238E27FC236}">
                <a16:creationId xmlns:a16="http://schemas.microsoft.com/office/drawing/2014/main" id="{264E1FD8-008C-BD5D-451C-51E441C47DDE}"/>
              </a:ext>
            </a:extLst>
          </p:cNvPr>
          <p:cNvGrpSpPr/>
          <p:nvPr/>
        </p:nvGrpSpPr>
        <p:grpSpPr>
          <a:xfrm>
            <a:off x="9366031" y="1577144"/>
            <a:ext cx="489005" cy="573568"/>
            <a:chOff x="5803280" y="1298631"/>
            <a:chExt cx="489005" cy="573568"/>
          </a:xfrm>
          <a:solidFill>
            <a:schemeClr val="accent1">
              <a:lumMod val="75000"/>
            </a:schemeClr>
          </a:solidFill>
        </p:grpSpPr>
        <p:sp>
          <p:nvSpPr>
            <p:cNvPr id="17" name="Callout: Down Arrow 16">
              <a:extLst>
                <a:ext uri="{FF2B5EF4-FFF2-40B4-BE49-F238E27FC236}">
                  <a16:creationId xmlns:a16="http://schemas.microsoft.com/office/drawing/2014/main" id="{64CDB777-3B7E-B9F7-9BBB-5FE036CBC87A}"/>
                </a:ext>
              </a:extLst>
            </p:cNvPr>
            <p:cNvSpPr/>
            <p:nvPr/>
          </p:nvSpPr>
          <p:spPr>
            <a:xfrm>
              <a:off x="5898307" y="1345367"/>
              <a:ext cx="311146" cy="526832"/>
            </a:xfrm>
            <a:prstGeom prst="downArrowCallout">
              <a:avLst>
                <a:gd name="adj1" fmla="val 25000"/>
                <a:gd name="adj2" fmla="val 25000"/>
                <a:gd name="adj3" fmla="val 25000"/>
                <a:gd name="adj4" fmla="val 36104"/>
              </a:avLst>
            </a:prstGeom>
            <a:solidFill>
              <a:schemeClr val="accent2">
                <a:lumMod val="75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orbel" panose="020B0503020204020204" pitchFamily="34" charset="0"/>
              </a:endParaRPr>
            </a:p>
          </p:txBody>
        </p:sp>
        <p:sp>
          <p:nvSpPr>
            <p:cNvPr id="18" name="Hexagon 17">
              <a:extLst>
                <a:ext uri="{FF2B5EF4-FFF2-40B4-BE49-F238E27FC236}">
                  <a16:creationId xmlns:a16="http://schemas.microsoft.com/office/drawing/2014/main" id="{8448AB4C-7D86-F6E1-975A-342D58C1AEA8}"/>
                </a:ext>
              </a:extLst>
            </p:cNvPr>
            <p:cNvSpPr/>
            <p:nvPr/>
          </p:nvSpPr>
          <p:spPr>
            <a:xfrm>
              <a:off x="5803280" y="1298631"/>
              <a:ext cx="489005" cy="432000"/>
            </a:xfrm>
            <a:prstGeom prst="hexagon">
              <a:avLst/>
            </a:prstGeom>
            <a:solidFill>
              <a:schemeClr val="accent1">
                <a:lumMod val="5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a:ln>
                    <a:noFill/>
                  </a:ln>
                  <a:solidFill>
                    <a:prstClr val="white"/>
                  </a:solidFill>
                  <a:effectLst/>
                  <a:uLnTx/>
                  <a:uFillTx/>
                  <a:latin typeface="Corbel" panose="020B0503020204020204" pitchFamily="34" charset="0"/>
                </a:rPr>
                <a:t>5</a:t>
              </a:r>
            </a:p>
          </p:txBody>
        </p:sp>
      </p:grpSp>
      <p:sp>
        <p:nvSpPr>
          <p:cNvPr id="30" name="TextBox 29">
            <a:extLst>
              <a:ext uri="{FF2B5EF4-FFF2-40B4-BE49-F238E27FC236}">
                <a16:creationId xmlns:a16="http://schemas.microsoft.com/office/drawing/2014/main" id="{03F0893E-F3AD-0AA1-7524-377A82035F20}"/>
              </a:ext>
            </a:extLst>
          </p:cNvPr>
          <p:cNvSpPr txBox="1"/>
          <p:nvPr/>
        </p:nvSpPr>
        <p:spPr>
          <a:xfrm>
            <a:off x="9769580" y="289852"/>
            <a:ext cx="1282793" cy="246221"/>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a:ln>
                  <a:noFill/>
                </a:ln>
                <a:solidFill>
                  <a:prstClr val="black"/>
                </a:solidFill>
                <a:effectLst/>
                <a:uLnTx/>
                <a:uFillTx/>
                <a:latin typeface="Corbel" panose="020B0503020204020204" pitchFamily="34" charset="0"/>
              </a:rPr>
              <a:t> </a:t>
            </a:r>
            <a:endParaRPr kumimoji="0" lang="en-US" sz="1000" b="0" i="0" u="none" strike="noStrike" kern="1200" cap="none" spc="0" normalizeH="0" baseline="0" noProof="0">
              <a:ln>
                <a:noFill/>
              </a:ln>
              <a:solidFill>
                <a:prstClr val="black"/>
              </a:solidFill>
              <a:effectLst/>
              <a:uLnTx/>
              <a:uFillTx/>
              <a:latin typeface="Corbel" panose="020B0503020204020204" pitchFamily="34" charset="0"/>
            </a:endParaRPr>
          </a:p>
        </p:txBody>
      </p:sp>
      <p:sp>
        <p:nvSpPr>
          <p:cNvPr id="44" name="TextBox 43">
            <a:extLst>
              <a:ext uri="{FF2B5EF4-FFF2-40B4-BE49-F238E27FC236}">
                <a16:creationId xmlns:a16="http://schemas.microsoft.com/office/drawing/2014/main" id="{60FF172A-1372-0C33-4277-4B5BE0CFDEC7}"/>
              </a:ext>
            </a:extLst>
          </p:cNvPr>
          <p:cNvSpPr txBox="1"/>
          <p:nvPr/>
        </p:nvSpPr>
        <p:spPr>
          <a:xfrm>
            <a:off x="6096424" y="3772937"/>
            <a:ext cx="2163209" cy="246221"/>
          </a:xfrm>
          <a:prstGeom prst="rect">
            <a:avLst/>
          </a:prstGeom>
          <a:noFill/>
        </p:spPr>
        <p:txBody>
          <a:bodyPr wrap="square" lIns="91440" tIns="45720" rIns="91440" bIns="45720" rtlCol="0" anchor="t">
            <a:spAutoFit/>
          </a:bodyPr>
          <a:lstStyle/>
          <a:p>
            <a:pPr>
              <a:defRPr/>
            </a:pPr>
            <a:r>
              <a:rPr lang="en-GB" sz="1000" i="1">
                <a:solidFill>
                  <a:prstClr val="white"/>
                </a:solidFill>
                <a:latin typeface="Corbel" panose="020B0503020204020204" pitchFamily="34" charset="0"/>
              </a:rPr>
              <a:t>       PAP</a:t>
            </a:r>
            <a:endParaRPr lang="en-US" sz="1800" b="0" i="0" u="none" strike="noStrike" kern="1200" cap="none" spc="0" normalizeH="0" baseline="0" noProof="0">
              <a:ln>
                <a:noFill/>
              </a:ln>
              <a:solidFill>
                <a:prstClr val="white"/>
              </a:solidFill>
              <a:effectLst/>
              <a:uLnTx/>
              <a:uFillTx/>
              <a:latin typeface="Corbel" panose="020B0503020204020204" pitchFamily="34" charset="0"/>
            </a:endParaRPr>
          </a:p>
        </p:txBody>
      </p:sp>
      <p:sp>
        <p:nvSpPr>
          <p:cNvPr id="45" name="TextBox 44">
            <a:extLst>
              <a:ext uri="{FF2B5EF4-FFF2-40B4-BE49-F238E27FC236}">
                <a16:creationId xmlns:a16="http://schemas.microsoft.com/office/drawing/2014/main" id="{90CE312A-5C59-5601-0E32-410E99E28F02}"/>
              </a:ext>
            </a:extLst>
          </p:cNvPr>
          <p:cNvSpPr txBox="1"/>
          <p:nvPr/>
        </p:nvSpPr>
        <p:spPr>
          <a:xfrm>
            <a:off x="8399051" y="5473692"/>
            <a:ext cx="1869371" cy="246221"/>
          </a:xfrm>
          <a:prstGeom prst="rect">
            <a:avLst/>
          </a:prstGeom>
          <a:noFill/>
        </p:spPr>
        <p:txBody>
          <a:bodyPr wrap="square" lIns="91440" tIns="45720" rIns="91440" bIns="45720" rtlCol="0" anchor="t">
            <a:spAutoFit/>
          </a:bodyPr>
          <a:lstStyle/>
          <a:p>
            <a:pPr>
              <a:defRPr/>
            </a:pPr>
            <a:r>
              <a:rPr lang="en-GB" sz="1000" i="1">
                <a:solidFill>
                  <a:prstClr val="white"/>
                </a:solidFill>
                <a:latin typeface="Corbel" panose="020B0503020204020204" pitchFamily="34" charset="0"/>
              </a:rPr>
              <a:t>PAP </a:t>
            </a:r>
            <a:endParaRPr lang="en-US">
              <a:solidFill>
                <a:prstClr val="white"/>
              </a:solidFill>
              <a:latin typeface="Corbel" panose="020B0503020204020204" pitchFamily="34" charset="0"/>
            </a:endParaRPr>
          </a:p>
        </p:txBody>
      </p:sp>
      <p:sp>
        <p:nvSpPr>
          <p:cNvPr id="55" name="Arrow: Right 54">
            <a:extLst>
              <a:ext uri="{FF2B5EF4-FFF2-40B4-BE49-F238E27FC236}">
                <a16:creationId xmlns:a16="http://schemas.microsoft.com/office/drawing/2014/main" id="{BBBC4FE4-1A42-CA40-D40D-DCB86B2488F5}"/>
              </a:ext>
            </a:extLst>
          </p:cNvPr>
          <p:cNvSpPr/>
          <p:nvPr/>
        </p:nvSpPr>
        <p:spPr>
          <a:xfrm>
            <a:off x="10355412" y="5487442"/>
            <a:ext cx="298278" cy="299166"/>
          </a:xfrm>
          <a:prstGeom prst="rightArrow">
            <a:avLst/>
          </a:prstGeom>
          <a:solidFill>
            <a:schemeClr val="tx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orbel" panose="020B0503020204020204" pitchFamily="34" charset="0"/>
            </a:endParaRPr>
          </a:p>
        </p:txBody>
      </p:sp>
      <p:sp>
        <p:nvSpPr>
          <p:cNvPr id="56" name="Teardrop 55">
            <a:extLst>
              <a:ext uri="{FF2B5EF4-FFF2-40B4-BE49-F238E27FC236}">
                <a16:creationId xmlns:a16="http://schemas.microsoft.com/office/drawing/2014/main" id="{3AB5E812-AD99-CD5E-0B19-A0291375D5D8}"/>
              </a:ext>
            </a:extLst>
          </p:cNvPr>
          <p:cNvSpPr/>
          <p:nvPr/>
        </p:nvSpPr>
        <p:spPr>
          <a:xfrm rot="-2880000">
            <a:off x="9095957" y="5912854"/>
            <a:ext cx="766748" cy="791122"/>
          </a:xfrm>
          <a:prstGeom prst="teardrop">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orbel" panose="020B0503020204020204" pitchFamily="34" charset="0"/>
            </a:endParaRPr>
          </a:p>
        </p:txBody>
      </p:sp>
      <p:sp>
        <p:nvSpPr>
          <p:cNvPr id="57" name="Callout: Down Arrow 25">
            <a:extLst>
              <a:ext uri="{FF2B5EF4-FFF2-40B4-BE49-F238E27FC236}">
                <a16:creationId xmlns:a16="http://schemas.microsoft.com/office/drawing/2014/main" id="{E0DCBC76-F051-D882-D584-2EEDD6D35EEB}"/>
              </a:ext>
            </a:extLst>
          </p:cNvPr>
          <p:cNvSpPr/>
          <p:nvPr/>
        </p:nvSpPr>
        <p:spPr>
          <a:xfrm>
            <a:off x="6146875" y="1261866"/>
            <a:ext cx="1102968" cy="802972"/>
          </a:xfrm>
          <a:prstGeom prst="downArrowCallout">
            <a:avLst/>
          </a:prstGeom>
          <a:solidFill>
            <a:schemeClr val="accent1">
              <a:lumMod val="75000"/>
            </a:schemeClr>
          </a:solidFill>
          <a:ln>
            <a:solidFill>
              <a:srgbClr val="03045E"/>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defRPr/>
            </a:pPr>
            <a:r>
              <a:rPr lang="cy-GB" sz="1000">
                <a:solidFill>
                  <a:prstClr val="white"/>
                </a:solidFill>
                <a:latin typeface="Corbel" panose="020B0503020204020204" pitchFamily="34" charset="0"/>
                <a:ea typeface="Calibri"/>
                <a:cs typeface="Calibri"/>
              </a:rPr>
              <a:t>Deall addysgeg</a:t>
            </a:r>
            <a:r>
              <a:rPr kumimoji="0" lang="cy-GB" sz="1000" b="0" i="0" u="none" strike="noStrike" kern="1200" cap="none" spc="0" normalizeH="0" baseline="0" noProof="0">
                <a:ln>
                  <a:noFill/>
                </a:ln>
                <a:solidFill>
                  <a:prstClr val="white"/>
                </a:solidFill>
                <a:effectLst/>
                <a:uLnTx/>
                <a:uFillTx/>
                <a:latin typeface="Corbel" panose="020B0503020204020204" pitchFamily="34" charset="0"/>
                <a:ea typeface="Calibri"/>
                <a:cs typeface="Calibri"/>
              </a:rPr>
              <a:t>, </a:t>
            </a:r>
            <a:r>
              <a:rPr lang="cy-GB" sz="1000">
                <a:solidFill>
                  <a:prstClr val="white"/>
                </a:solidFill>
                <a:latin typeface="Corbel" panose="020B0503020204020204" pitchFamily="34" charset="0"/>
                <a:ea typeface="Calibri"/>
                <a:cs typeface="Calibri"/>
              </a:rPr>
              <a:t>y cwricwlwm</a:t>
            </a:r>
            <a:r>
              <a:rPr kumimoji="0" lang="cy-GB" sz="1000" b="0" i="0" u="none" strike="noStrike" kern="1200" cap="none" spc="0" normalizeH="0" baseline="0" noProof="0">
                <a:ln>
                  <a:noFill/>
                </a:ln>
                <a:solidFill>
                  <a:prstClr val="white"/>
                </a:solidFill>
                <a:effectLst/>
                <a:uLnTx/>
                <a:uFillTx/>
                <a:latin typeface="Corbel" panose="020B0503020204020204" pitchFamily="34" charset="0"/>
                <a:ea typeface="Calibri"/>
                <a:cs typeface="Calibri"/>
              </a:rPr>
              <a:t>, a </a:t>
            </a:r>
            <a:r>
              <a:rPr lang="cy-GB" sz="1000">
                <a:solidFill>
                  <a:prstClr val="white"/>
                </a:solidFill>
                <a:latin typeface="Corbel" panose="020B0503020204020204" pitchFamily="34" charset="0"/>
                <a:ea typeface="Calibri"/>
                <a:cs typeface="Calibri"/>
              </a:rPr>
              <a:t>bod yn athro</a:t>
            </a:r>
            <a:endParaRPr lang="en-US">
              <a:solidFill>
                <a:prstClr val="white"/>
              </a:solidFill>
              <a:latin typeface="Corbel" panose="020B0503020204020204" pitchFamily="34" charset="0"/>
            </a:endParaRPr>
          </a:p>
        </p:txBody>
      </p:sp>
      <p:sp>
        <p:nvSpPr>
          <p:cNvPr id="29" name="TextBox 28">
            <a:extLst>
              <a:ext uri="{FF2B5EF4-FFF2-40B4-BE49-F238E27FC236}">
                <a16:creationId xmlns:a16="http://schemas.microsoft.com/office/drawing/2014/main" id="{F11C73B2-B3F4-D709-0540-1A9FDF967C34}"/>
              </a:ext>
            </a:extLst>
          </p:cNvPr>
          <p:cNvSpPr txBox="1"/>
          <p:nvPr/>
        </p:nvSpPr>
        <p:spPr>
          <a:xfrm>
            <a:off x="5428165" y="2170264"/>
            <a:ext cx="1302127" cy="246221"/>
          </a:xfrm>
          <a:prstGeom prst="rect">
            <a:avLst/>
          </a:prstGeom>
          <a:solidFill>
            <a:schemeClr val="accent1">
              <a:lumMod val="75000"/>
            </a:schemeClr>
          </a:solidFill>
          <a:ln>
            <a:solidFill>
              <a:schemeClr val="tx1"/>
            </a:solidFill>
          </a:ln>
        </p:spPr>
        <p:txBody>
          <a:bodyPr wrap="square" lIns="91440" tIns="45720" rIns="91440" bIns="45720" rtlCol="0" anchor="t">
            <a:spAutoFit/>
          </a:bodyPr>
          <a:lstStyle/>
          <a:p>
            <a:pPr>
              <a:defRPr/>
            </a:pPr>
            <a:r>
              <a:rPr lang="cy-GB" sz="1000" i="1">
                <a:solidFill>
                  <a:schemeClr val="bg1"/>
                </a:solidFill>
                <a:latin typeface="Corbel" panose="020B0503020204020204" pitchFamily="34" charset="0"/>
              </a:rPr>
              <a:t>Arwain y Dysgu</a:t>
            </a:r>
            <a:r>
              <a:rPr kumimoji="0" lang="en-GB" sz="1000" b="0" i="1" u="none" strike="noStrike" kern="1200" cap="none" spc="0" normalizeH="0" baseline="0" noProof="0">
                <a:ln>
                  <a:noFill/>
                </a:ln>
                <a:solidFill>
                  <a:prstClr val="white"/>
                </a:solidFill>
                <a:effectLst/>
                <a:uLnTx/>
                <a:uFillTx/>
                <a:latin typeface="Corbel" panose="020B0503020204020204" pitchFamily="34" charset="0"/>
              </a:rPr>
              <a:t>  </a:t>
            </a:r>
            <a:endParaRPr lang="en-GB" sz="1000" b="0" i="1" u="none" strike="noStrike" kern="1200" cap="none" spc="0" normalizeH="0" baseline="0" noProof="0">
              <a:ln>
                <a:noFill/>
              </a:ln>
              <a:solidFill>
                <a:prstClr val="white"/>
              </a:solidFill>
              <a:effectLst/>
              <a:uLnTx/>
              <a:uFillTx/>
              <a:latin typeface="Corbel" panose="020B0503020204020204" pitchFamily="34" charset="0"/>
            </a:endParaRPr>
          </a:p>
        </p:txBody>
      </p:sp>
      <p:sp>
        <p:nvSpPr>
          <p:cNvPr id="46" name="Rectangle 45">
            <a:extLst>
              <a:ext uri="{FF2B5EF4-FFF2-40B4-BE49-F238E27FC236}">
                <a16:creationId xmlns:a16="http://schemas.microsoft.com/office/drawing/2014/main" id="{6DD69C0C-895E-820E-BA9F-6F1F3C7A06DA}"/>
              </a:ext>
            </a:extLst>
          </p:cNvPr>
          <p:cNvSpPr/>
          <p:nvPr/>
        </p:nvSpPr>
        <p:spPr>
          <a:xfrm>
            <a:off x="2607206" y="2164183"/>
            <a:ext cx="1382204" cy="264787"/>
          </a:xfrm>
          <a:prstGeom prst="rect">
            <a:avLst/>
          </a:prstGeom>
          <a:solidFill>
            <a:schemeClr val="accent6"/>
          </a:solidFill>
          <a:ln w="127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orbel" panose="020B0503020204020204" pitchFamily="34" charset="0"/>
            </a:endParaRPr>
          </a:p>
        </p:txBody>
      </p:sp>
      <p:sp>
        <p:nvSpPr>
          <p:cNvPr id="40" name="TextBox 39">
            <a:extLst>
              <a:ext uri="{FF2B5EF4-FFF2-40B4-BE49-F238E27FC236}">
                <a16:creationId xmlns:a16="http://schemas.microsoft.com/office/drawing/2014/main" id="{C7D5D66E-ED8E-974E-B2FC-ED66527DE7CB}"/>
              </a:ext>
            </a:extLst>
          </p:cNvPr>
          <p:cNvSpPr txBox="1"/>
          <p:nvPr/>
        </p:nvSpPr>
        <p:spPr>
          <a:xfrm>
            <a:off x="2725925" y="2168270"/>
            <a:ext cx="1611790" cy="400110"/>
          </a:xfrm>
          <a:prstGeom prst="rect">
            <a:avLst/>
          </a:prstGeom>
          <a:noFill/>
        </p:spPr>
        <p:txBody>
          <a:bodyPr wrap="square" lIns="91440" tIns="45720" rIns="91440" bIns="45720" rtlCol="0" anchor="t">
            <a:spAutoFit/>
          </a:bodyPr>
          <a:lstStyle/>
          <a:p>
            <a:pPr>
              <a:defRPr/>
            </a:pPr>
            <a:r>
              <a:rPr lang="cy-GB" sz="1000" i="1">
                <a:solidFill>
                  <a:schemeClr val="bg1"/>
                </a:solidFill>
                <a:latin typeface="Corbel" panose="020B0503020204020204" pitchFamily="34" charset="0"/>
              </a:rPr>
              <a:t>Pwy ydw i'n ei ddysgu</a:t>
            </a:r>
            <a:r>
              <a:rPr kumimoji="0" lang="cy-GB" sz="1000" b="0" i="1" u="none" strike="noStrike" kern="1200" cap="none" spc="0" normalizeH="0" baseline="0" noProof="0">
                <a:ln>
                  <a:noFill/>
                </a:ln>
                <a:solidFill>
                  <a:schemeClr val="bg1"/>
                </a:solidFill>
                <a:effectLst/>
                <a:uLnTx/>
                <a:uFillTx/>
                <a:latin typeface="Corbel" panose="020B0503020204020204" pitchFamily="34" charset="0"/>
              </a:rPr>
              <a:t>?</a:t>
            </a:r>
            <a:endParaRPr lang="cy-GB" sz="1000">
              <a:solidFill>
                <a:schemeClr val="bg1"/>
              </a:solidFill>
              <a:latin typeface="Corbel" panose="020B0503020204020204" pitchFamily="34" charset="0"/>
            </a:endParaRPr>
          </a:p>
          <a:p>
            <a:pPr marL="0" marR="0" lvl="0" indent="0" algn="l" defTabSz="914400">
              <a:lnSpc>
                <a:spcPct val="100000"/>
              </a:lnSpc>
              <a:spcBef>
                <a:spcPts val="0"/>
              </a:spcBef>
              <a:spcAft>
                <a:spcPts val="0"/>
              </a:spcAft>
              <a:buClrTx/>
              <a:buSzTx/>
              <a:buFontTx/>
              <a:buNone/>
              <a:tabLst/>
              <a:defRPr/>
            </a:pPr>
            <a:endParaRPr lang="en-GB" sz="1000" b="0" i="1" u="none" strike="noStrike" kern="1200" cap="none" spc="0" normalizeH="0" baseline="0" noProof="0">
              <a:ln>
                <a:noFill/>
              </a:ln>
              <a:solidFill>
                <a:prstClr val="white"/>
              </a:solidFill>
              <a:effectLst/>
              <a:uLnTx/>
              <a:uFillTx/>
              <a:latin typeface="Corbel" panose="020B0503020204020204" pitchFamily="34" charset="0"/>
            </a:endParaRPr>
          </a:p>
        </p:txBody>
      </p:sp>
      <p:sp>
        <p:nvSpPr>
          <p:cNvPr id="58" name="Rectangle 57">
            <a:extLst>
              <a:ext uri="{FF2B5EF4-FFF2-40B4-BE49-F238E27FC236}">
                <a16:creationId xmlns:a16="http://schemas.microsoft.com/office/drawing/2014/main" id="{C901F86E-9064-4F8C-69A6-B94FFC97A9C6}"/>
              </a:ext>
            </a:extLst>
          </p:cNvPr>
          <p:cNvSpPr/>
          <p:nvPr/>
        </p:nvSpPr>
        <p:spPr>
          <a:xfrm>
            <a:off x="2944463" y="3765996"/>
            <a:ext cx="1423957" cy="253477"/>
          </a:xfrm>
          <a:prstGeom prst="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defRPr/>
            </a:pPr>
            <a:r>
              <a:rPr lang="cy-GB" sz="1000" i="1">
                <a:solidFill>
                  <a:schemeClr val="bg1"/>
                </a:solidFill>
                <a:latin typeface="Corbel" panose="020B0503020204020204" pitchFamily="34" charset="0"/>
                <a:ea typeface="Calibri"/>
                <a:cs typeface="Calibri"/>
              </a:rPr>
              <a:t>Ble dw i'n addysgu?</a:t>
            </a:r>
            <a:endParaRPr lang="en-GB" sz="1000">
              <a:solidFill>
                <a:srgbClr val="000000"/>
              </a:solidFill>
              <a:latin typeface="Corbel" panose="020B0503020204020204" pitchFamily="34" charset="0"/>
              <a:ea typeface="Calibri"/>
              <a:cs typeface="Calibri"/>
            </a:endParaRPr>
          </a:p>
        </p:txBody>
      </p:sp>
      <p:sp>
        <p:nvSpPr>
          <p:cNvPr id="61" name="Rectangle 60">
            <a:extLst>
              <a:ext uri="{FF2B5EF4-FFF2-40B4-BE49-F238E27FC236}">
                <a16:creationId xmlns:a16="http://schemas.microsoft.com/office/drawing/2014/main" id="{8A6D800E-90B8-F7F7-FD05-AD2F3CA1A312}"/>
              </a:ext>
            </a:extLst>
          </p:cNvPr>
          <p:cNvSpPr/>
          <p:nvPr/>
        </p:nvSpPr>
        <p:spPr>
          <a:xfrm>
            <a:off x="4364980" y="3765876"/>
            <a:ext cx="1441796" cy="259718"/>
          </a:xfrm>
          <a:prstGeom prst="rect">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defRPr/>
            </a:pPr>
            <a:r>
              <a:rPr lang="cy-GB" sz="1000" i="1">
                <a:solidFill>
                  <a:schemeClr val="bg1"/>
                </a:solidFill>
                <a:latin typeface="Corbel" panose="020B0503020204020204" pitchFamily="34" charset="0"/>
                <a:ea typeface="Calibri"/>
                <a:cs typeface="Calibri"/>
              </a:rPr>
              <a:t>Ymchwilio i'r dysgu</a:t>
            </a:r>
            <a:endParaRPr lang="en-US">
              <a:latin typeface="Corbel" panose="020B0503020204020204" pitchFamily="34" charset="0"/>
            </a:endParaRPr>
          </a:p>
        </p:txBody>
      </p:sp>
      <p:sp>
        <p:nvSpPr>
          <p:cNvPr id="64" name="Rectangle: Rounded Corners 63">
            <a:extLst>
              <a:ext uri="{FF2B5EF4-FFF2-40B4-BE49-F238E27FC236}">
                <a16:creationId xmlns:a16="http://schemas.microsoft.com/office/drawing/2014/main" id="{F8BD279D-28F9-6BB9-F3C3-4835001CD98A}"/>
              </a:ext>
            </a:extLst>
          </p:cNvPr>
          <p:cNvSpPr/>
          <p:nvPr/>
        </p:nvSpPr>
        <p:spPr>
          <a:xfrm>
            <a:off x="3658247" y="4106648"/>
            <a:ext cx="689536" cy="274157"/>
          </a:xfrm>
          <a:prstGeom prst="roundRect">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orbel" panose="020B0503020204020204" pitchFamily="34" charset="0"/>
            </a:endParaRPr>
          </a:p>
        </p:txBody>
      </p:sp>
      <p:sp>
        <p:nvSpPr>
          <p:cNvPr id="88" name="Rectangle: Rounded Corners 87">
            <a:extLst>
              <a:ext uri="{FF2B5EF4-FFF2-40B4-BE49-F238E27FC236}">
                <a16:creationId xmlns:a16="http://schemas.microsoft.com/office/drawing/2014/main" id="{C7907224-76D8-FFB9-C823-3BCB80A11070}"/>
              </a:ext>
            </a:extLst>
          </p:cNvPr>
          <p:cNvSpPr/>
          <p:nvPr/>
        </p:nvSpPr>
        <p:spPr>
          <a:xfrm>
            <a:off x="3192842" y="5842953"/>
            <a:ext cx="678331" cy="419833"/>
          </a:xfrm>
          <a:prstGeom prst="roundRect">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orbel" panose="020B0503020204020204" pitchFamily="34" charset="0"/>
            </a:endParaRPr>
          </a:p>
        </p:txBody>
      </p:sp>
      <p:sp>
        <p:nvSpPr>
          <p:cNvPr id="87" name="TextBox 86">
            <a:extLst>
              <a:ext uri="{FF2B5EF4-FFF2-40B4-BE49-F238E27FC236}">
                <a16:creationId xmlns:a16="http://schemas.microsoft.com/office/drawing/2014/main" id="{0B592C29-06B3-79A8-1DEB-5EE3FCD7CAE7}"/>
              </a:ext>
            </a:extLst>
          </p:cNvPr>
          <p:cNvSpPr txBox="1"/>
          <p:nvPr/>
        </p:nvSpPr>
        <p:spPr>
          <a:xfrm>
            <a:off x="3196831" y="5835865"/>
            <a:ext cx="680548" cy="477054"/>
          </a:xfrm>
          <a:prstGeom prst="rect">
            <a:avLst/>
          </a:prstGeom>
          <a:noFill/>
        </p:spPr>
        <p:txBody>
          <a:bodyPr wrap="square" lIns="91440" tIns="45720" rIns="91440" bIns="45720" rtlCol="0" anchor="t">
            <a:spAutoFit/>
          </a:bodyPr>
          <a:lstStyle/>
          <a:p>
            <a:pPr algn="ctr">
              <a:defRPr/>
            </a:pPr>
            <a:r>
              <a:rPr lang="cy-GB" sz="800">
                <a:solidFill>
                  <a:schemeClr val="bg1"/>
                </a:solidFill>
                <a:latin typeface="Corbel" panose="020B0503020204020204" pitchFamily="34" charset="0"/>
                <a:ea typeface="Calibri"/>
                <a:cs typeface="Calibri"/>
              </a:rPr>
              <a:t>Profiad Dewisiadau</a:t>
            </a:r>
            <a:endParaRPr lang="en-GB" sz="800">
              <a:solidFill>
                <a:schemeClr val="bg1"/>
              </a:solidFill>
              <a:latin typeface="Corbel" panose="020B0503020204020204" pitchFamily="34" charset="0"/>
              <a:ea typeface="Calibri"/>
              <a:cs typeface="Calibri"/>
            </a:endParaRPr>
          </a:p>
          <a:p>
            <a:pPr marL="0" marR="0" lvl="0" indent="0" algn="ctr" defTabSz="914400">
              <a:lnSpc>
                <a:spcPct val="100000"/>
              </a:lnSpc>
              <a:spcBef>
                <a:spcPts val="0"/>
              </a:spcBef>
              <a:spcAft>
                <a:spcPts val="0"/>
              </a:spcAft>
              <a:buClrTx/>
              <a:buSzTx/>
              <a:buFontTx/>
              <a:buNone/>
              <a:tabLst/>
              <a:defRPr/>
            </a:pPr>
            <a:endParaRPr lang="en-GB" sz="900" b="0" i="0" u="none" strike="noStrike" kern="1200" cap="none" spc="0" normalizeH="0" baseline="0" noProof="0">
              <a:ln>
                <a:noFill/>
              </a:ln>
              <a:solidFill>
                <a:prstClr val="white"/>
              </a:solidFill>
              <a:effectLst/>
              <a:uLnTx/>
              <a:uFillTx/>
              <a:latin typeface="Corbel" panose="020B0503020204020204" pitchFamily="34" charset="0"/>
            </a:endParaRPr>
          </a:p>
        </p:txBody>
      </p:sp>
      <p:sp>
        <p:nvSpPr>
          <p:cNvPr id="90" name="Block Arc 89">
            <a:extLst>
              <a:ext uri="{FF2B5EF4-FFF2-40B4-BE49-F238E27FC236}">
                <a16:creationId xmlns:a16="http://schemas.microsoft.com/office/drawing/2014/main" id="{BD1FBB59-DDCC-4F47-8A4C-FD40B64590EC}"/>
              </a:ext>
            </a:extLst>
          </p:cNvPr>
          <p:cNvSpPr/>
          <p:nvPr/>
        </p:nvSpPr>
        <p:spPr>
          <a:xfrm>
            <a:off x="5282150" y="5014966"/>
            <a:ext cx="825912" cy="893585"/>
          </a:xfrm>
          <a:prstGeom prst="blockArc">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000" b="0" i="0" u="none" strike="noStrike" kern="1200" cap="none" spc="0" normalizeH="0" baseline="0" noProof="0">
              <a:ln>
                <a:noFill/>
              </a:ln>
              <a:solidFill>
                <a:prstClr val="black"/>
              </a:solidFill>
              <a:effectLst/>
              <a:uLnTx/>
              <a:uFillTx/>
              <a:latin typeface="Corbel" panose="020B0503020204020204" pitchFamily="34" charset="0"/>
            </a:endParaRPr>
          </a:p>
        </p:txBody>
      </p:sp>
      <p:sp>
        <p:nvSpPr>
          <p:cNvPr id="92" name="TextBox 91">
            <a:extLst>
              <a:ext uri="{FF2B5EF4-FFF2-40B4-BE49-F238E27FC236}">
                <a16:creationId xmlns:a16="http://schemas.microsoft.com/office/drawing/2014/main" id="{F2165889-202A-6D06-B187-BB81D9EC84BA}"/>
              </a:ext>
            </a:extLst>
          </p:cNvPr>
          <p:cNvSpPr txBox="1"/>
          <p:nvPr/>
        </p:nvSpPr>
        <p:spPr>
          <a:xfrm>
            <a:off x="5411740" y="5031759"/>
            <a:ext cx="1331893" cy="246221"/>
          </a:xfrm>
          <a:prstGeom prst="rect">
            <a:avLst/>
          </a:prstGeom>
          <a:noFill/>
        </p:spPr>
        <p:txBody>
          <a:bodyPr wrap="square" lIns="91440" tIns="45720" rIns="91440" bIns="4572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err="1">
                <a:solidFill>
                  <a:prstClr val="white"/>
                </a:solidFill>
                <a:latin typeface="Corbel" panose="020B0503020204020204" pitchFamily="34" charset="0"/>
              </a:rPr>
              <a:t>Pontio</a:t>
            </a:r>
            <a:endParaRPr lang="en-GB" sz="1000" b="0" i="0" u="none" strike="noStrike" kern="1200" cap="none" spc="0" normalizeH="0" baseline="0" noProof="0">
              <a:ln>
                <a:noFill/>
              </a:ln>
              <a:solidFill>
                <a:prstClr val="white"/>
              </a:solidFill>
              <a:effectLst/>
              <a:uLnTx/>
              <a:uFillTx/>
              <a:latin typeface="Corbel" panose="020B0503020204020204" pitchFamily="34" charset="0"/>
            </a:endParaRPr>
          </a:p>
        </p:txBody>
      </p:sp>
      <p:sp>
        <p:nvSpPr>
          <p:cNvPr id="93" name="Block Arc 92">
            <a:extLst>
              <a:ext uri="{FF2B5EF4-FFF2-40B4-BE49-F238E27FC236}">
                <a16:creationId xmlns:a16="http://schemas.microsoft.com/office/drawing/2014/main" id="{4AA0F2DD-14B7-31DE-9005-6FAE84D8CB6B}"/>
              </a:ext>
            </a:extLst>
          </p:cNvPr>
          <p:cNvSpPr/>
          <p:nvPr/>
        </p:nvSpPr>
        <p:spPr>
          <a:xfrm>
            <a:off x="7555970" y="3295583"/>
            <a:ext cx="825912" cy="893585"/>
          </a:xfrm>
          <a:prstGeom prst="blockArc">
            <a:avLst/>
          </a:prstGeom>
          <a:solidFill>
            <a:schemeClr val="accent1">
              <a:lumMod val="75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000" b="0" i="0" u="none" strike="noStrike" kern="1200" cap="none" spc="0" normalizeH="0" baseline="0" noProof="0">
              <a:ln>
                <a:noFill/>
              </a:ln>
              <a:solidFill>
                <a:prstClr val="black"/>
              </a:solidFill>
              <a:effectLst/>
              <a:uLnTx/>
              <a:uFillTx/>
              <a:latin typeface="Corbel" panose="020B0503020204020204" pitchFamily="34" charset="0"/>
            </a:endParaRPr>
          </a:p>
        </p:txBody>
      </p:sp>
      <p:sp>
        <p:nvSpPr>
          <p:cNvPr id="94" name="TextBox 93">
            <a:extLst>
              <a:ext uri="{FF2B5EF4-FFF2-40B4-BE49-F238E27FC236}">
                <a16:creationId xmlns:a16="http://schemas.microsoft.com/office/drawing/2014/main" id="{D29A3B0C-B853-57C7-38BA-6B0055600BA5}"/>
              </a:ext>
            </a:extLst>
          </p:cNvPr>
          <p:cNvSpPr txBox="1"/>
          <p:nvPr/>
        </p:nvSpPr>
        <p:spPr>
          <a:xfrm>
            <a:off x="7701352" y="3295583"/>
            <a:ext cx="1331893" cy="246221"/>
          </a:xfrm>
          <a:prstGeom prst="rect">
            <a:avLst/>
          </a:prstGeom>
          <a:noFill/>
        </p:spPr>
        <p:txBody>
          <a:bodyPr wrap="square" lIns="91440" tIns="45720" rIns="91440" bIns="45720" anchor="t">
            <a:spAutoFit/>
          </a:bodyPr>
          <a:lstStyle/>
          <a:p>
            <a:pPr marL="0" marR="0" lvl="0" indent="0" algn="l" defTabSz="914400">
              <a:lnSpc>
                <a:spcPct val="100000"/>
              </a:lnSpc>
              <a:spcBef>
                <a:spcPts val="0"/>
              </a:spcBef>
              <a:spcAft>
                <a:spcPts val="0"/>
              </a:spcAft>
              <a:buNone/>
              <a:tabLst/>
              <a:defRPr/>
            </a:pPr>
            <a:r>
              <a:rPr lang="en-GB" sz="1000" err="1">
                <a:solidFill>
                  <a:prstClr val="white"/>
                </a:solidFill>
                <a:latin typeface="Corbel" panose="020B0503020204020204" pitchFamily="34" charset="0"/>
              </a:rPr>
              <a:t>Pontio</a:t>
            </a:r>
            <a:endParaRPr lang="en-US">
              <a:latin typeface="Corbel" panose="020B0503020204020204" pitchFamily="34" charset="0"/>
            </a:endParaRPr>
          </a:p>
        </p:txBody>
      </p:sp>
      <p:sp>
        <p:nvSpPr>
          <p:cNvPr id="95" name="Arrow: Right 94">
            <a:extLst>
              <a:ext uri="{FF2B5EF4-FFF2-40B4-BE49-F238E27FC236}">
                <a16:creationId xmlns:a16="http://schemas.microsoft.com/office/drawing/2014/main" id="{8D697670-2E9F-7821-8C1C-45411BA8C6CF}"/>
              </a:ext>
            </a:extLst>
          </p:cNvPr>
          <p:cNvSpPr/>
          <p:nvPr/>
        </p:nvSpPr>
        <p:spPr>
          <a:xfrm>
            <a:off x="10922677" y="2234388"/>
            <a:ext cx="210692" cy="229097"/>
          </a:xfrm>
          <a:prstGeom prst="rightArrow">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orbel" panose="020B0503020204020204" pitchFamily="34" charset="0"/>
            </a:endParaRPr>
          </a:p>
        </p:txBody>
      </p:sp>
      <p:sp>
        <p:nvSpPr>
          <p:cNvPr id="34" name="Arrow: Right 33">
            <a:extLst>
              <a:ext uri="{FF2B5EF4-FFF2-40B4-BE49-F238E27FC236}">
                <a16:creationId xmlns:a16="http://schemas.microsoft.com/office/drawing/2014/main" id="{81D7AB51-A51C-98E3-4D78-DB5E27918D00}"/>
              </a:ext>
            </a:extLst>
          </p:cNvPr>
          <p:cNvSpPr/>
          <p:nvPr/>
        </p:nvSpPr>
        <p:spPr>
          <a:xfrm rot="10800000">
            <a:off x="10836604" y="3808505"/>
            <a:ext cx="308522" cy="266573"/>
          </a:xfrm>
          <a:prstGeom prst="rightArrow">
            <a:avLst/>
          </a:prstGeom>
          <a:solidFill>
            <a:srgbClr val="A6A6A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orbel" panose="020B0503020204020204" pitchFamily="34" charset="0"/>
            </a:endParaRPr>
          </a:p>
        </p:txBody>
      </p:sp>
      <p:sp>
        <p:nvSpPr>
          <p:cNvPr id="60" name="TextBox 59">
            <a:extLst>
              <a:ext uri="{FF2B5EF4-FFF2-40B4-BE49-F238E27FC236}">
                <a16:creationId xmlns:a16="http://schemas.microsoft.com/office/drawing/2014/main" id="{6307DDEB-C065-6339-B50A-20ED57F0A91E}"/>
              </a:ext>
            </a:extLst>
          </p:cNvPr>
          <p:cNvSpPr txBox="1"/>
          <p:nvPr/>
        </p:nvSpPr>
        <p:spPr>
          <a:xfrm>
            <a:off x="194209" y="2128528"/>
            <a:ext cx="994761" cy="461665"/>
          </a:xfrm>
          <a:prstGeom prst="rect">
            <a:avLst/>
          </a:prstGeom>
          <a:noFill/>
        </p:spPr>
        <p:txBody>
          <a:bodyPr wrap="square" lIns="91440" tIns="45720" rIns="91440" bIns="45720" rtlCol="0" anchor="t">
            <a:spAutoFit/>
          </a:bodyPr>
          <a:lstStyle/>
          <a:p>
            <a:pPr>
              <a:defRPr/>
            </a:pPr>
            <a:r>
              <a:rPr lang="en-US" sz="1200" err="1">
                <a:solidFill>
                  <a:prstClr val="black"/>
                </a:solidFill>
                <a:latin typeface="Corbel" panose="020B0503020204020204" pitchFamily="34" charset="0"/>
              </a:rPr>
              <a:t>Dechrau</a:t>
            </a:r>
            <a:r>
              <a:rPr lang="en-US" sz="1200">
                <a:solidFill>
                  <a:prstClr val="black"/>
                </a:solidFill>
                <a:latin typeface="Corbel" panose="020B0503020204020204" pitchFamily="34" charset="0"/>
              </a:rPr>
              <a:t> bod </a:t>
            </a:r>
            <a:r>
              <a:rPr lang="en-US" sz="1200" err="1">
                <a:solidFill>
                  <a:prstClr val="black"/>
                </a:solidFill>
                <a:latin typeface="Corbel" panose="020B0503020204020204" pitchFamily="34" charset="0"/>
              </a:rPr>
              <a:t>yn</a:t>
            </a:r>
            <a:r>
              <a:rPr lang="en-US" sz="1200">
                <a:solidFill>
                  <a:prstClr val="black"/>
                </a:solidFill>
                <a:latin typeface="Corbel" panose="020B0503020204020204" pitchFamily="34" charset="0"/>
              </a:rPr>
              <a:t> </a:t>
            </a:r>
            <a:r>
              <a:rPr lang="en-US" sz="1200" err="1">
                <a:solidFill>
                  <a:prstClr val="black"/>
                </a:solidFill>
                <a:latin typeface="Corbel" panose="020B0503020204020204" pitchFamily="34" charset="0"/>
              </a:rPr>
              <a:t>athro</a:t>
            </a:r>
            <a:endParaRPr lang="en-US" sz="1200">
              <a:solidFill>
                <a:prstClr val="black"/>
              </a:solidFill>
              <a:latin typeface="Corbel" panose="020B0503020204020204" pitchFamily="34" charset="0"/>
            </a:endParaRPr>
          </a:p>
        </p:txBody>
      </p:sp>
      <p:sp>
        <p:nvSpPr>
          <p:cNvPr id="78" name="TextBox 77">
            <a:extLst>
              <a:ext uri="{FF2B5EF4-FFF2-40B4-BE49-F238E27FC236}">
                <a16:creationId xmlns:a16="http://schemas.microsoft.com/office/drawing/2014/main" id="{6B949B80-824D-78CD-0599-75B607A88469}"/>
              </a:ext>
            </a:extLst>
          </p:cNvPr>
          <p:cNvSpPr txBox="1"/>
          <p:nvPr/>
        </p:nvSpPr>
        <p:spPr>
          <a:xfrm>
            <a:off x="140038" y="3828217"/>
            <a:ext cx="994761" cy="461665"/>
          </a:xfrm>
          <a:prstGeom prst="rect">
            <a:avLst/>
          </a:prstGeom>
          <a:noFill/>
        </p:spPr>
        <p:txBody>
          <a:bodyPr wrap="square" lIns="91440" tIns="45720" rIns="91440" bIns="45720" rtlCol="0" anchor="t">
            <a:spAutoFit/>
          </a:bodyPr>
          <a:lstStyle/>
          <a:p>
            <a:pPr>
              <a:defRPr/>
            </a:pPr>
            <a:r>
              <a:rPr lang="cy-GB" sz="1200" i="1">
                <a:solidFill>
                  <a:prstClr val="black"/>
                </a:solidFill>
                <a:latin typeface="Corbel" panose="020B0503020204020204" pitchFamily="34" charset="0"/>
              </a:rPr>
              <a:t>Yn datblygu fel athro</a:t>
            </a:r>
            <a:endParaRPr lang="en-US" sz="1400">
              <a:solidFill>
                <a:prstClr val="black"/>
              </a:solidFill>
              <a:latin typeface="Corbel" panose="020B0503020204020204" pitchFamily="34" charset="0"/>
            </a:endParaRPr>
          </a:p>
        </p:txBody>
      </p:sp>
      <p:sp>
        <p:nvSpPr>
          <p:cNvPr id="79" name="TextBox 78">
            <a:extLst>
              <a:ext uri="{FF2B5EF4-FFF2-40B4-BE49-F238E27FC236}">
                <a16:creationId xmlns:a16="http://schemas.microsoft.com/office/drawing/2014/main" id="{11FFA61F-E253-BB39-25B7-718253944AED}"/>
              </a:ext>
            </a:extLst>
          </p:cNvPr>
          <p:cNvSpPr txBox="1"/>
          <p:nvPr/>
        </p:nvSpPr>
        <p:spPr>
          <a:xfrm>
            <a:off x="122002" y="5383450"/>
            <a:ext cx="1019258" cy="646331"/>
          </a:xfrm>
          <a:prstGeom prst="rect">
            <a:avLst/>
          </a:prstGeom>
          <a:noFill/>
        </p:spPr>
        <p:txBody>
          <a:bodyPr wrap="square" lIns="91440" tIns="45720" rIns="91440" bIns="45720" rtlCol="0" anchor="t">
            <a:spAutoFit/>
          </a:bodyPr>
          <a:lstStyle/>
          <a:p>
            <a:pPr>
              <a:defRPr/>
            </a:pPr>
            <a:r>
              <a:rPr lang="cy-GB" sz="1200" i="1">
                <a:solidFill>
                  <a:prstClr val="black"/>
                </a:solidFill>
                <a:latin typeface="Corbel" panose="020B0503020204020204" pitchFamily="34" charset="0"/>
              </a:rPr>
              <a:t>Tuag at ddod yn athro proffesiynol</a:t>
            </a:r>
            <a:endParaRPr lang="en-US" sz="1400">
              <a:solidFill>
                <a:prstClr val="black"/>
              </a:solidFill>
              <a:latin typeface="Corbel" panose="020B0503020204020204" pitchFamily="34" charset="0"/>
            </a:endParaRPr>
          </a:p>
        </p:txBody>
      </p:sp>
      <p:sp>
        <p:nvSpPr>
          <p:cNvPr id="9" name="Block Arc 8">
            <a:extLst>
              <a:ext uri="{FF2B5EF4-FFF2-40B4-BE49-F238E27FC236}">
                <a16:creationId xmlns:a16="http://schemas.microsoft.com/office/drawing/2014/main" id="{B96AD6DD-9B35-EDF9-624E-9EEFE9CB8448}"/>
              </a:ext>
            </a:extLst>
          </p:cNvPr>
          <p:cNvSpPr/>
          <p:nvPr/>
        </p:nvSpPr>
        <p:spPr>
          <a:xfrm>
            <a:off x="2948316" y="1687722"/>
            <a:ext cx="825912" cy="893585"/>
          </a:xfrm>
          <a:prstGeom prst="blockArc">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000" b="0" i="0" u="none" strike="noStrike" kern="1200" cap="none" spc="0" normalizeH="0" baseline="0" noProof="0">
              <a:ln>
                <a:noFill/>
              </a:ln>
              <a:solidFill>
                <a:prstClr val="black"/>
              </a:solidFill>
              <a:effectLst/>
              <a:uLnTx/>
              <a:uFillTx/>
              <a:latin typeface="Corbel" panose="020B0503020204020204" pitchFamily="34" charset="0"/>
            </a:endParaRPr>
          </a:p>
        </p:txBody>
      </p:sp>
      <p:sp>
        <p:nvSpPr>
          <p:cNvPr id="11" name="TextBox 10">
            <a:extLst>
              <a:ext uri="{FF2B5EF4-FFF2-40B4-BE49-F238E27FC236}">
                <a16:creationId xmlns:a16="http://schemas.microsoft.com/office/drawing/2014/main" id="{F18A71BA-4E4F-8C26-CBB9-21ADC18ABD60}"/>
              </a:ext>
            </a:extLst>
          </p:cNvPr>
          <p:cNvSpPr txBox="1"/>
          <p:nvPr/>
        </p:nvSpPr>
        <p:spPr>
          <a:xfrm>
            <a:off x="3047235" y="1689084"/>
            <a:ext cx="1331893" cy="246221"/>
          </a:xfrm>
          <a:prstGeom prst="rect">
            <a:avLst/>
          </a:prstGeom>
          <a:noFill/>
        </p:spPr>
        <p:txBody>
          <a:bodyPr wrap="square" lIns="91440" tIns="45720" rIns="91440" bIns="4572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err="1">
                <a:solidFill>
                  <a:srgbClr val="FFFFFF"/>
                </a:solidFill>
                <a:latin typeface="Corbel" panose="020B0503020204020204" pitchFamily="34" charset="0"/>
              </a:rPr>
              <a:t>Pontio</a:t>
            </a:r>
            <a:endParaRPr lang="en-GB" sz="1000" b="0" i="0" u="none" strike="noStrike" kern="1200" cap="none" spc="0" normalizeH="0" baseline="0" noProof="0" err="1">
              <a:ln>
                <a:noFill/>
              </a:ln>
              <a:solidFill>
                <a:srgbClr val="FFFFFF"/>
              </a:solidFill>
              <a:effectLst/>
              <a:uLnTx/>
              <a:uFillTx/>
              <a:latin typeface="Corbel" panose="020B0503020204020204" pitchFamily="34" charset="0"/>
            </a:endParaRPr>
          </a:p>
        </p:txBody>
      </p:sp>
      <p:sp>
        <p:nvSpPr>
          <p:cNvPr id="33" name="Rectangle 32">
            <a:extLst>
              <a:ext uri="{FF2B5EF4-FFF2-40B4-BE49-F238E27FC236}">
                <a16:creationId xmlns:a16="http://schemas.microsoft.com/office/drawing/2014/main" id="{1934DC2D-63D7-9C1C-9C35-AB6D51F74FA0}"/>
              </a:ext>
            </a:extLst>
          </p:cNvPr>
          <p:cNvSpPr/>
          <p:nvPr/>
        </p:nvSpPr>
        <p:spPr>
          <a:xfrm>
            <a:off x="3976512" y="2161402"/>
            <a:ext cx="1442979" cy="263947"/>
          </a:xfrm>
          <a:prstGeom prst="rect">
            <a:avLst/>
          </a:prstGeom>
          <a:solidFill>
            <a:schemeClr val="accent5">
              <a:lumMod val="60000"/>
              <a:lumOff val="40000"/>
            </a:schemeClr>
          </a:solid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defRPr/>
            </a:pPr>
            <a:r>
              <a:rPr lang="cy-GB" sz="1000" i="1">
                <a:solidFill>
                  <a:schemeClr val="bg1"/>
                </a:solidFill>
                <a:latin typeface="Corbel" panose="020B0503020204020204" pitchFamily="34" charset="0"/>
                <a:ea typeface="Calibri"/>
                <a:cs typeface="Calibri"/>
              </a:rPr>
              <a:t>Ymchwilio i'r dysgu</a:t>
            </a:r>
            <a:endParaRPr lang="en-US">
              <a:latin typeface="Corbel" panose="020B0503020204020204" pitchFamily="34" charset="0"/>
            </a:endParaRPr>
          </a:p>
        </p:txBody>
      </p:sp>
      <p:sp>
        <p:nvSpPr>
          <p:cNvPr id="47" name="Rectangle 46">
            <a:extLst>
              <a:ext uri="{FF2B5EF4-FFF2-40B4-BE49-F238E27FC236}">
                <a16:creationId xmlns:a16="http://schemas.microsoft.com/office/drawing/2014/main" id="{E4252942-4803-B6EF-2283-1B4096D011C5}"/>
              </a:ext>
            </a:extLst>
          </p:cNvPr>
          <p:cNvSpPr/>
          <p:nvPr/>
        </p:nvSpPr>
        <p:spPr>
          <a:xfrm>
            <a:off x="9477253" y="2184238"/>
            <a:ext cx="1330013" cy="253477"/>
          </a:xfrm>
          <a:prstGeom prst="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defRPr/>
            </a:pPr>
            <a:r>
              <a:rPr lang="cy-GB" sz="1000" i="1">
                <a:solidFill>
                  <a:schemeClr val="bg1"/>
                </a:solidFill>
                <a:latin typeface="Corbel" panose="020B0503020204020204" pitchFamily="34" charset="0"/>
                <a:ea typeface="Calibri"/>
                <a:cs typeface="Calibri"/>
              </a:rPr>
              <a:t>Ble dw i'n addysgu</a:t>
            </a:r>
            <a:r>
              <a:rPr kumimoji="0" lang="cy-GB" sz="1000" b="0" i="1" u="none" strike="noStrike" kern="1200" cap="none" spc="0" normalizeH="0" baseline="0" noProof="0">
                <a:ln>
                  <a:noFill/>
                </a:ln>
                <a:solidFill>
                  <a:schemeClr val="bg1"/>
                </a:solidFill>
                <a:effectLst/>
                <a:uLnTx/>
                <a:uFillTx/>
                <a:latin typeface="Corbel" panose="020B0503020204020204" pitchFamily="34" charset="0"/>
                <a:ea typeface="Calibri"/>
                <a:cs typeface="Calibri"/>
              </a:rPr>
              <a:t>?</a:t>
            </a:r>
            <a:endParaRPr kumimoji="0" lang="cy-GB" sz="1000" kern="1200">
              <a:solidFill>
                <a:schemeClr val="bg1"/>
              </a:solidFill>
              <a:latin typeface="Corbel" panose="020B0503020204020204" pitchFamily="34" charset="0"/>
              <a:ea typeface="Calibri"/>
              <a:cs typeface="Calibri"/>
            </a:endParaRPr>
          </a:p>
        </p:txBody>
      </p:sp>
      <p:sp>
        <p:nvSpPr>
          <p:cNvPr id="48" name="Rectangle 47">
            <a:extLst>
              <a:ext uri="{FF2B5EF4-FFF2-40B4-BE49-F238E27FC236}">
                <a16:creationId xmlns:a16="http://schemas.microsoft.com/office/drawing/2014/main" id="{20D097DF-93FF-3D8E-D7AD-C9A6F2CC5228}"/>
              </a:ext>
            </a:extLst>
          </p:cNvPr>
          <p:cNvSpPr/>
          <p:nvPr/>
        </p:nvSpPr>
        <p:spPr>
          <a:xfrm>
            <a:off x="2520704" y="5472405"/>
            <a:ext cx="1441563" cy="246247"/>
          </a:xfrm>
          <a:prstGeom prst="rect">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defRPr/>
            </a:pPr>
            <a:r>
              <a:rPr lang="cy-GB" sz="1000" i="1">
                <a:solidFill>
                  <a:schemeClr val="bg1"/>
                </a:solidFill>
                <a:latin typeface="Corbel" panose="020B0503020204020204" pitchFamily="34" charset="0"/>
                <a:ea typeface="Calibri"/>
                <a:cs typeface="Calibri"/>
              </a:rPr>
              <a:t>Ymchwilio i'r dysgu</a:t>
            </a:r>
            <a:endParaRPr lang="en-GB" sz="1000">
              <a:solidFill>
                <a:srgbClr val="000000"/>
              </a:solidFill>
              <a:latin typeface="Corbel" panose="020B0503020204020204" pitchFamily="34" charset="0"/>
              <a:ea typeface="Calibri"/>
              <a:cs typeface="Calibri"/>
            </a:endParaRPr>
          </a:p>
        </p:txBody>
      </p:sp>
      <p:sp>
        <p:nvSpPr>
          <p:cNvPr id="72" name="Rectangle 71">
            <a:extLst>
              <a:ext uri="{FF2B5EF4-FFF2-40B4-BE49-F238E27FC236}">
                <a16:creationId xmlns:a16="http://schemas.microsoft.com/office/drawing/2014/main" id="{D5397638-E276-F005-3BA5-9BDF9C91EB58}"/>
              </a:ext>
            </a:extLst>
          </p:cNvPr>
          <p:cNvSpPr/>
          <p:nvPr/>
        </p:nvSpPr>
        <p:spPr>
          <a:xfrm>
            <a:off x="3973084" y="5471801"/>
            <a:ext cx="1152561" cy="254348"/>
          </a:xfrm>
          <a:prstGeom prst="rect">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orbel" panose="020B0503020204020204" pitchFamily="34" charset="0"/>
            </a:endParaRPr>
          </a:p>
        </p:txBody>
      </p:sp>
      <p:sp>
        <p:nvSpPr>
          <p:cNvPr id="59" name="TextBox 58">
            <a:extLst>
              <a:ext uri="{FF2B5EF4-FFF2-40B4-BE49-F238E27FC236}">
                <a16:creationId xmlns:a16="http://schemas.microsoft.com/office/drawing/2014/main" id="{DD48F30B-236A-A7DB-BC40-F7DF6BC33C94}"/>
              </a:ext>
            </a:extLst>
          </p:cNvPr>
          <p:cNvSpPr txBox="1"/>
          <p:nvPr/>
        </p:nvSpPr>
        <p:spPr>
          <a:xfrm>
            <a:off x="3928067" y="5470172"/>
            <a:ext cx="1354375" cy="384721"/>
          </a:xfrm>
          <a:prstGeom prst="rect">
            <a:avLst/>
          </a:prstGeom>
          <a:noFill/>
        </p:spPr>
        <p:txBody>
          <a:bodyPr wrap="square" lIns="91440" tIns="45720" rIns="91440" bIns="45720" rtlCol="0" anchor="t">
            <a:spAutoFit/>
          </a:bodyPr>
          <a:lstStyle/>
          <a:p>
            <a:pPr>
              <a:defRPr/>
            </a:pPr>
            <a:r>
              <a:rPr lang="cy-GB" sz="900" i="1">
                <a:solidFill>
                  <a:schemeClr val="bg1"/>
                </a:solidFill>
                <a:latin typeface="Corbel" panose="020B0503020204020204" pitchFamily="34" charset="0"/>
              </a:rPr>
              <a:t>Pwy ydw i'n ei ddysgu</a:t>
            </a:r>
            <a:r>
              <a:rPr kumimoji="0" lang="cy-GB" sz="900" b="0" i="1" u="none" strike="noStrike" kern="1200" cap="none" spc="0" normalizeH="0" baseline="0" noProof="0">
                <a:ln>
                  <a:noFill/>
                </a:ln>
                <a:solidFill>
                  <a:schemeClr val="bg1"/>
                </a:solidFill>
                <a:effectLst/>
                <a:uLnTx/>
                <a:uFillTx/>
                <a:latin typeface="Corbel" panose="020B0503020204020204" pitchFamily="34" charset="0"/>
              </a:rPr>
              <a:t>?</a:t>
            </a:r>
            <a:endParaRPr lang="cy-GB" sz="900">
              <a:solidFill>
                <a:schemeClr val="bg1"/>
              </a:solidFill>
              <a:latin typeface="Corbel" panose="020B0503020204020204" pitchFamily="34" charset="0"/>
            </a:endParaRPr>
          </a:p>
          <a:p>
            <a:pPr marL="0" marR="0" lvl="0" indent="0" algn="l" defTabSz="914400">
              <a:lnSpc>
                <a:spcPct val="100000"/>
              </a:lnSpc>
              <a:spcBef>
                <a:spcPts val="0"/>
              </a:spcBef>
              <a:spcAft>
                <a:spcPts val="0"/>
              </a:spcAft>
              <a:buClrTx/>
              <a:buSzTx/>
              <a:buFontTx/>
              <a:buNone/>
              <a:tabLst/>
              <a:defRPr/>
            </a:pPr>
            <a:endParaRPr lang="en-GB" sz="1000" b="0" i="1" u="none" strike="noStrike" kern="1200" cap="none" spc="0" normalizeH="0" baseline="0" noProof="0">
              <a:ln>
                <a:noFill/>
              </a:ln>
              <a:solidFill>
                <a:prstClr val="white"/>
              </a:solidFill>
              <a:effectLst/>
              <a:uLnTx/>
              <a:uFillTx/>
              <a:latin typeface="Corbel" panose="020B0503020204020204" pitchFamily="34" charset="0"/>
            </a:endParaRPr>
          </a:p>
        </p:txBody>
      </p:sp>
      <p:sp>
        <p:nvSpPr>
          <p:cNvPr id="80" name="Rectangle 79">
            <a:extLst>
              <a:ext uri="{FF2B5EF4-FFF2-40B4-BE49-F238E27FC236}">
                <a16:creationId xmlns:a16="http://schemas.microsoft.com/office/drawing/2014/main" id="{6CCC126D-D40B-D81E-2839-990154CCBC5A}"/>
              </a:ext>
            </a:extLst>
          </p:cNvPr>
          <p:cNvSpPr/>
          <p:nvPr/>
        </p:nvSpPr>
        <p:spPr>
          <a:xfrm>
            <a:off x="5095642" y="5474464"/>
            <a:ext cx="1335449" cy="249508"/>
          </a:xfrm>
          <a:prstGeom prst="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defRPr/>
            </a:pPr>
            <a:r>
              <a:rPr lang="cy-GB" sz="1000" i="1">
                <a:solidFill>
                  <a:schemeClr val="bg1"/>
                </a:solidFill>
                <a:latin typeface="Corbel" panose="020B0503020204020204" pitchFamily="34" charset="0"/>
                <a:ea typeface="Calibri"/>
                <a:cs typeface="Calibri"/>
              </a:rPr>
              <a:t>Ble dw i'n addysgu</a:t>
            </a:r>
            <a:r>
              <a:rPr kumimoji="0" lang="cy-GB" sz="1000" b="0" i="1" u="none" strike="noStrike" kern="1200" cap="none" spc="0" normalizeH="0" baseline="0" noProof="0">
                <a:ln>
                  <a:noFill/>
                </a:ln>
                <a:solidFill>
                  <a:schemeClr val="bg1"/>
                </a:solidFill>
                <a:effectLst/>
                <a:uLnTx/>
                <a:uFillTx/>
                <a:latin typeface="Corbel" panose="020B0503020204020204" pitchFamily="34" charset="0"/>
                <a:ea typeface="Calibri"/>
                <a:cs typeface="Calibri"/>
              </a:rPr>
              <a:t>?</a:t>
            </a:r>
            <a:endParaRPr lang="cy-GB">
              <a:solidFill>
                <a:schemeClr val="bg1"/>
              </a:solidFill>
              <a:latin typeface="Corbel" panose="020B0503020204020204" pitchFamily="34" charset="0"/>
            </a:endParaRPr>
          </a:p>
        </p:txBody>
      </p:sp>
      <p:sp>
        <p:nvSpPr>
          <p:cNvPr id="82" name="TextBox 81">
            <a:extLst>
              <a:ext uri="{FF2B5EF4-FFF2-40B4-BE49-F238E27FC236}">
                <a16:creationId xmlns:a16="http://schemas.microsoft.com/office/drawing/2014/main" id="{10E37976-0773-9AA9-ED72-D29E2EC82C51}"/>
              </a:ext>
            </a:extLst>
          </p:cNvPr>
          <p:cNvSpPr txBox="1"/>
          <p:nvPr/>
        </p:nvSpPr>
        <p:spPr>
          <a:xfrm>
            <a:off x="6435167" y="5477049"/>
            <a:ext cx="1314114" cy="246221"/>
          </a:xfrm>
          <a:prstGeom prst="rect">
            <a:avLst/>
          </a:prstGeom>
          <a:solidFill>
            <a:schemeClr val="accent1">
              <a:lumMod val="75000"/>
            </a:schemeClr>
          </a:solidFill>
          <a:ln>
            <a:solidFill>
              <a:schemeClr val="tx1"/>
            </a:solidFill>
          </a:ln>
        </p:spPr>
        <p:txBody>
          <a:bodyPr wrap="square" lIns="91440" tIns="45720" rIns="91440" bIns="45720" rtlCol="0" anchor="t">
            <a:spAutoFit/>
          </a:bodyPr>
          <a:lstStyle/>
          <a:p>
            <a:pPr>
              <a:defRPr/>
            </a:pPr>
            <a:r>
              <a:rPr lang="cy-GB" sz="1000" i="1">
                <a:solidFill>
                  <a:schemeClr val="bg1"/>
                </a:solidFill>
                <a:latin typeface="Corbel" panose="020B0503020204020204" pitchFamily="34" charset="0"/>
              </a:rPr>
              <a:t>Arwain y Dysgu</a:t>
            </a:r>
            <a:r>
              <a:rPr kumimoji="0" lang="en-GB" sz="900" b="0" i="1" u="none" strike="noStrike" kern="1200" cap="none" spc="0" normalizeH="0" baseline="0" noProof="0">
                <a:ln>
                  <a:noFill/>
                </a:ln>
                <a:solidFill>
                  <a:prstClr val="white"/>
                </a:solidFill>
                <a:effectLst/>
                <a:uLnTx/>
                <a:uFillTx/>
                <a:latin typeface="Corbel" panose="020B0503020204020204" pitchFamily="34" charset="0"/>
              </a:rPr>
              <a:t>  </a:t>
            </a:r>
            <a:endParaRPr lang="en-GB" sz="1000" b="0" i="1" u="none" strike="noStrike" kern="1200" cap="none" spc="0" normalizeH="0" baseline="0" noProof="0">
              <a:ln>
                <a:noFill/>
              </a:ln>
              <a:solidFill>
                <a:prstClr val="white"/>
              </a:solidFill>
              <a:effectLst/>
              <a:uLnTx/>
              <a:uFillTx/>
              <a:latin typeface="Corbel" panose="020B0503020204020204" pitchFamily="34" charset="0"/>
            </a:endParaRPr>
          </a:p>
        </p:txBody>
      </p:sp>
      <p:sp>
        <p:nvSpPr>
          <p:cNvPr id="83" name="TextBox 82">
            <a:extLst>
              <a:ext uri="{FF2B5EF4-FFF2-40B4-BE49-F238E27FC236}">
                <a16:creationId xmlns:a16="http://schemas.microsoft.com/office/drawing/2014/main" id="{0FB3DA58-82AE-A86A-F4BB-247EDEACC0F5}"/>
              </a:ext>
            </a:extLst>
          </p:cNvPr>
          <p:cNvSpPr txBox="1"/>
          <p:nvPr/>
        </p:nvSpPr>
        <p:spPr>
          <a:xfrm>
            <a:off x="9448586" y="3772297"/>
            <a:ext cx="1351057" cy="246221"/>
          </a:xfrm>
          <a:prstGeom prst="rect">
            <a:avLst/>
          </a:prstGeom>
          <a:solidFill>
            <a:schemeClr val="accent1">
              <a:lumMod val="75000"/>
            </a:schemeClr>
          </a:solidFill>
          <a:ln>
            <a:solidFill>
              <a:schemeClr val="tx1"/>
            </a:solidFill>
          </a:ln>
        </p:spPr>
        <p:txBody>
          <a:bodyPr wrap="square" lIns="91440" tIns="45720" rIns="91440" bIns="45720" rtlCol="0" anchor="t">
            <a:spAutoFit/>
          </a:bodyPr>
          <a:lstStyle/>
          <a:p>
            <a:pPr>
              <a:defRPr/>
            </a:pPr>
            <a:r>
              <a:rPr lang="cy-GB" sz="1000" i="1">
                <a:solidFill>
                  <a:schemeClr val="bg1"/>
                </a:solidFill>
                <a:latin typeface="Corbel" panose="020B0503020204020204" pitchFamily="34" charset="0"/>
              </a:rPr>
              <a:t>Arwain y Dysgu</a:t>
            </a:r>
            <a:r>
              <a:rPr kumimoji="0" lang="en-GB" sz="1000" b="0" i="1" u="none" strike="noStrike" kern="1200" cap="none" spc="0" normalizeH="0" baseline="0" noProof="0">
                <a:ln>
                  <a:noFill/>
                </a:ln>
                <a:solidFill>
                  <a:prstClr val="white"/>
                </a:solidFill>
                <a:effectLst/>
                <a:uLnTx/>
                <a:uFillTx/>
                <a:latin typeface="Corbel" panose="020B0503020204020204" pitchFamily="34" charset="0"/>
              </a:rPr>
              <a:t>  </a:t>
            </a:r>
            <a:endParaRPr lang="en-GB" sz="1000" b="0" i="1" u="none" strike="noStrike" kern="1200" cap="none" spc="0" normalizeH="0" baseline="0" noProof="0">
              <a:ln>
                <a:noFill/>
              </a:ln>
              <a:solidFill>
                <a:prstClr val="white"/>
              </a:solidFill>
              <a:effectLst/>
              <a:uLnTx/>
              <a:uFillTx/>
              <a:latin typeface="Corbel" panose="020B0503020204020204" pitchFamily="34" charset="0"/>
            </a:endParaRPr>
          </a:p>
        </p:txBody>
      </p:sp>
      <p:sp>
        <p:nvSpPr>
          <p:cNvPr id="84" name="TextBox 83">
            <a:extLst>
              <a:ext uri="{FF2B5EF4-FFF2-40B4-BE49-F238E27FC236}">
                <a16:creationId xmlns:a16="http://schemas.microsoft.com/office/drawing/2014/main" id="{C70FE540-188A-7478-47D6-504F16C227D7}"/>
              </a:ext>
            </a:extLst>
          </p:cNvPr>
          <p:cNvSpPr txBox="1"/>
          <p:nvPr/>
        </p:nvSpPr>
        <p:spPr>
          <a:xfrm>
            <a:off x="8249488" y="3763936"/>
            <a:ext cx="1395850" cy="384721"/>
          </a:xfrm>
          <a:prstGeom prst="rect">
            <a:avLst/>
          </a:prstGeom>
          <a:noFill/>
        </p:spPr>
        <p:txBody>
          <a:bodyPr wrap="square" lIns="91440" tIns="45720" rIns="91440" bIns="45720" rtlCol="0" anchor="t">
            <a:spAutoFit/>
          </a:bodyPr>
          <a:lstStyle/>
          <a:p>
            <a:pPr>
              <a:defRPr/>
            </a:pPr>
            <a:r>
              <a:rPr lang="cy-GB" sz="900" i="1">
                <a:solidFill>
                  <a:schemeClr val="bg1"/>
                </a:solidFill>
                <a:latin typeface="Corbel" panose="020B0503020204020204" pitchFamily="34" charset="0"/>
              </a:rPr>
              <a:t>Pwy ydw i'n ei ddysgu</a:t>
            </a:r>
            <a:r>
              <a:rPr kumimoji="0" lang="cy-GB" sz="900" b="0" i="1" u="none" strike="noStrike" kern="1200" cap="none" spc="0" normalizeH="0" baseline="0" noProof="0">
                <a:ln>
                  <a:noFill/>
                </a:ln>
                <a:solidFill>
                  <a:schemeClr val="bg1"/>
                </a:solidFill>
                <a:effectLst/>
                <a:uLnTx/>
                <a:uFillTx/>
                <a:latin typeface="Corbel" panose="020B0503020204020204" pitchFamily="34" charset="0"/>
              </a:rPr>
              <a:t>?</a:t>
            </a:r>
            <a:endParaRPr lang="cy-GB" sz="900">
              <a:solidFill>
                <a:schemeClr val="bg1"/>
              </a:solidFill>
              <a:latin typeface="Corbel" panose="020B0503020204020204" pitchFamily="34" charset="0"/>
            </a:endParaRPr>
          </a:p>
          <a:p>
            <a:pPr marL="0" marR="0" lvl="0" indent="0" algn="l" defTabSz="914400">
              <a:lnSpc>
                <a:spcPct val="100000"/>
              </a:lnSpc>
              <a:spcBef>
                <a:spcPts val="0"/>
              </a:spcBef>
              <a:spcAft>
                <a:spcPts val="0"/>
              </a:spcAft>
              <a:buClrTx/>
              <a:buSzTx/>
              <a:buFontTx/>
              <a:buNone/>
              <a:tabLst/>
              <a:defRPr/>
            </a:pPr>
            <a:endParaRPr lang="en-GB" sz="1000" b="0" i="1" u="none" strike="noStrike" kern="1200" cap="none" spc="0" normalizeH="0" baseline="0" noProof="0">
              <a:ln>
                <a:noFill/>
              </a:ln>
              <a:solidFill>
                <a:prstClr val="white"/>
              </a:solidFill>
              <a:effectLst/>
              <a:uLnTx/>
              <a:uFillTx/>
              <a:latin typeface="Corbel" panose="020B0503020204020204" pitchFamily="34" charset="0"/>
            </a:endParaRPr>
          </a:p>
        </p:txBody>
      </p:sp>
      <p:grpSp>
        <p:nvGrpSpPr>
          <p:cNvPr id="91" name="Group 90">
            <a:extLst>
              <a:ext uri="{FF2B5EF4-FFF2-40B4-BE49-F238E27FC236}">
                <a16:creationId xmlns:a16="http://schemas.microsoft.com/office/drawing/2014/main" id="{6529E25D-D5A9-5F11-8746-295AD930C90F}"/>
              </a:ext>
            </a:extLst>
          </p:cNvPr>
          <p:cNvGrpSpPr/>
          <p:nvPr/>
        </p:nvGrpSpPr>
        <p:grpSpPr>
          <a:xfrm>
            <a:off x="2857180" y="3191203"/>
            <a:ext cx="489005" cy="573568"/>
            <a:chOff x="5803280" y="1298631"/>
            <a:chExt cx="489005" cy="573568"/>
          </a:xfrm>
          <a:solidFill>
            <a:schemeClr val="accent1">
              <a:lumMod val="40000"/>
              <a:lumOff val="60000"/>
            </a:schemeClr>
          </a:solidFill>
        </p:grpSpPr>
        <p:sp>
          <p:nvSpPr>
            <p:cNvPr id="96" name="Callout: Down Arrow 102">
              <a:extLst>
                <a:ext uri="{FF2B5EF4-FFF2-40B4-BE49-F238E27FC236}">
                  <a16:creationId xmlns:a16="http://schemas.microsoft.com/office/drawing/2014/main" id="{79AEC5E7-297F-DE2E-FC29-47B5737D0412}"/>
                </a:ext>
              </a:extLst>
            </p:cNvPr>
            <p:cNvSpPr/>
            <p:nvPr/>
          </p:nvSpPr>
          <p:spPr>
            <a:xfrm>
              <a:off x="5898307" y="1345367"/>
              <a:ext cx="311146" cy="526832"/>
            </a:xfrm>
            <a:prstGeom prst="downArrowCallout">
              <a:avLst>
                <a:gd name="adj1" fmla="val 25000"/>
                <a:gd name="adj2" fmla="val 25000"/>
                <a:gd name="adj3" fmla="val 25000"/>
                <a:gd name="adj4" fmla="val 36104"/>
              </a:avLst>
            </a:prstGeom>
            <a:grp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orbel" panose="020B0503020204020204" pitchFamily="34" charset="0"/>
              </a:endParaRPr>
            </a:p>
          </p:txBody>
        </p:sp>
        <p:sp>
          <p:nvSpPr>
            <p:cNvPr id="99" name="Hexagon 98">
              <a:extLst>
                <a:ext uri="{FF2B5EF4-FFF2-40B4-BE49-F238E27FC236}">
                  <a16:creationId xmlns:a16="http://schemas.microsoft.com/office/drawing/2014/main" id="{05AE2BCA-3F5E-6424-ABC8-53797BB3C67E}"/>
                </a:ext>
              </a:extLst>
            </p:cNvPr>
            <p:cNvSpPr/>
            <p:nvPr/>
          </p:nvSpPr>
          <p:spPr>
            <a:xfrm>
              <a:off x="5803280" y="1298631"/>
              <a:ext cx="489005" cy="432000"/>
            </a:xfrm>
            <a:prstGeom prst="hexagon">
              <a:avLst/>
            </a:prstGeom>
            <a:grp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a:ln>
                    <a:noFill/>
                  </a:ln>
                  <a:solidFill>
                    <a:prstClr val="white"/>
                  </a:solidFill>
                  <a:effectLst/>
                  <a:uLnTx/>
                  <a:uFillTx/>
                  <a:latin typeface="Corbel" panose="020B0503020204020204" pitchFamily="34" charset="0"/>
                </a:rPr>
                <a:t>2</a:t>
              </a:r>
            </a:p>
          </p:txBody>
        </p:sp>
      </p:grpSp>
      <p:grpSp>
        <p:nvGrpSpPr>
          <p:cNvPr id="100" name="Group 99">
            <a:extLst>
              <a:ext uri="{FF2B5EF4-FFF2-40B4-BE49-F238E27FC236}">
                <a16:creationId xmlns:a16="http://schemas.microsoft.com/office/drawing/2014/main" id="{C8F5124D-252A-9754-20F7-5CEB7715FB5C}"/>
              </a:ext>
            </a:extLst>
          </p:cNvPr>
          <p:cNvGrpSpPr/>
          <p:nvPr/>
        </p:nvGrpSpPr>
        <p:grpSpPr>
          <a:xfrm>
            <a:off x="6071553" y="4884912"/>
            <a:ext cx="489005" cy="573568"/>
            <a:chOff x="5803280" y="1298631"/>
            <a:chExt cx="489005" cy="573568"/>
          </a:xfrm>
          <a:solidFill>
            <a:schemeClr val="accent1">
              <a:lumMod val="40000"/>
              <a:lumOff val="60000"/>
            </a:schemeClr>
          </a:solidFill>
        </p:grpSpPr>
        <p:sp>
          <p:nvSpPr>
            <p:cNvPr id="101" name="Callout: Down Arrow 102">
              <a:extLst>
                <a:ext uri="{FF2B5EF4-FFF2-40B4-BE49-F238E27FC236}">
                  <a16:creationId xmlns:a16="http://schemas.microsoft.com/office/drawing/2014/main" id="{8D808A52-C853-16A1-9DC4-0F686A7B5B71}"/>
                </a:ext>
              </a:extLst>
            </p:cNvPr>
            <p:cNvSpPr/>
            <p:nvPr/>
          </p:nvSpPr>
          <p:spPr>
            <a:xfrm>
              <a:off x="5898307" y="1345367"/>
              <a:ext cx="311146" cy="526832"/>
            </a:xfrm>
            <a:prstGeom prst="downArrowCallout">
              <a:avLst>
                <a:gd name="adj1" fmla="val 25000"/>
                <a:gd name="adj2" fmla="val 25000"/>
                <a:gd name="adj3" fmla="val 25000"/>
                <a:gd name="adj4" fmla="val 36104"/>
              </a:avLst>
            </a:prstGeom>
            <a:grp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orbel" panose="020B0503020204020204" pitchFamily="34" charset="0"/>
              </a:endParaRPr>
            </a:p>
          </p:txBody>
        </p:sp>
        <p:sp>
          <p:nvSpPr>
            <p:cNvPr id="108" name="Hexagon 107">
              <a:extLst>
                <a:ext uri="{FF2B5EF4-FFF2-40B4-BE49-F238E27FC236}">
                  <a16:creationId xmlns:a16="http://schemas.microsoft.com/office/drawing/2014/main" id="{4B5A464F-7A3C-9B55-8D50-3D2105C65F80}"/>
                </a:ext>
              </a:extLst>
            </p:cNvPr>
            <p:cNvSpPr/>
            <p:nvPr/>
          </p:nvSpPr>
          <p:spPr>
            <a:xfrm>
              <a:off x="5803280" y="1298631"/>
              <a:ext cx="489005" cy="432000"/>
            </a:xfrm>
            <a:prstGeom prst="hexagon">
              <a:avLst/>
            </a:prstGeom>
            <a:grp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a:ln>
                    <a:noFill/>
                  </a:ln>
                  <a:solidFill>
                    <a:prstClr val="white"/>
                  </a:solidFill>
                  <a:effectLst/>
                  <a:uLnTx/>
                  <a:uFillTx/>
                  <a:latin typeface="Corbel" panose="020B0503020204020204" pitchFamily="34" charset="0"/>
                </a:rPr>
                <a:t>2</a:t>
              </a:r>
            </a:p>
          </p:txBody>
        </p:sp>
      </p:grpSp>
      <p:sp>
        <p:nvSpPr>
          <p:cNvPr id="110" name="Rectangle: Rounded Corners 109">
            <a:extLst>
              <a:ext uri="{FF2B5EF4-FFF2-40B4-BE49-F238E27FC236}">
                <a16:creationId xmlns:a16="http://schemas.microsoft.com/office/drawing/2014/main" id="{DC8AEC95-AAF3-0A42-1D07-E4168EDE0A4C}"/>
              </a:ext>
            </a:extLst>
          </p:cNvPr>
          <p:cNvSpPr/>
          <p:nvPr/>
        </p:nvSpPr>
        <p:spPr>
          <a:xfrm>
            <a:off x="2080502" y="4105422"/>
            <a:ext cx="760668" cy="325008"/>
          </a:xfrm>
          <a:prstGeom prst="roundRect">
            <a:avLst/>
          </a:prstGeom>
          <a:solidFill>
            <a:schemeClr val="accent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000" b="0" i="0" u="none" strike="noStrike" kern="1200" cap="none" spc="0" normalizeH="0" baseline="0" noProof="0">
              <a:ln>
                <a:noFill/>
              </a:ln>
              <a:solidFill>
                <a:prstClr val="white"/>
              </a:solidFill>
              <a:effectLst/>
              <a:uLnTx/>
              <a:uFillTx/>
              <a:latin typeface="Corbel" panose="020B0503020204020204" pitchFamily="34" charset="0"/>
              <a:ea typeface="Calibri"/>
              <a:cs typeface="Calibri"/>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lang="en-GB" sz="1000" b="0" i="0" u="none" strike="noStrike" kern="1200" cap="none" spc="0" normalizeH="0" baseline="0" noProof="0">
              <a:ln>
                <a:noFill/>
              </a:ln>
              <a:solidFill>
                <a:prstClr val="white"/>
              </a:solidFill>
              <a:effectLst/>
              <a:uLnTx/>
              <a:uFillTx/>
              <a:latin typeface="Corbel" panose="020B0503020204020204" pitchFamily="34" charset="0"/>
              <a:ea typeface="Calibri"/>
              <a:cs typeface="Calibri"/>
            </a:endParaRPr>
          </a:p>
          <a:p>
            <a:pPr algn="ctr">
              <a:defRPr/>
            </a:pPr>
            <a:r>
              <a:rPr lang="cy-GB" sz="1000">
                <a:solidFill>
                  <a:schemeClr val="bg1"/>
                </a:solidFill>
                <a:latin typeface="Corbel" panose="020B0503020204020204" pitchFamily="34" charset="0"/>
                <a:ea typeface="Calibri"/>
                <a:cs typeface="Calibri"/>
              </a:rPr>
              <a:t>Cyfnewid cyfnod</a:t>
            </a:r>
            <a:endParaRPr lang="en-GB">
              <a:solidFill>
                <a:schemeClr val="bg1"/>
              </a:solidFill>
              <a:latin typeface="Corbel" panose="020B0503020204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lang="en-GB" sz="1800" b="0" i="0" u="none" strike="noStrike" kern="1200" cap="none" spc="0" normalizeH="0" baseline="0" noProof="0">
              <a:ln>
                <a:noFill/>
              </a:ln>
              <a:solidFill>
                <a:prstClr val="white"/>
              </a:solidFill>
              <a:effectLst/>
              <a:uLnTx/>
              <a:uFillTx/>
              <a:latin typeface="Corbel" panose="020B0503020204020204" pitchFamily="34" charset="0"/>
              <a:ea typeface="Calibri"/>
              <a:cs typeface="Calibri"/>
            </a:endParaRPr>
          </a:p>
        </p:txBody>
      </p:sp>
      <p:sp>
        <p:nvSpPr>
          <p:cNvPr id="111" name="Rectangle 110">
            <a:extLst>
              <a:ext uri="{FF2B5EF4-FFF2-40B4-BE49-F238E27FC236}">
                <a16:creationId xmlns:a16="http://schemas.microsoft.com/office/drawing/2014/main" id="{C40967A9-7943-9F28-13DB-92411B414C1D}"/>
              </a:ext>
            </a:extLst>
          </p:cNvPr>
          <p:cNvSpPr/>
          <p:nvPr/>
        </p:nvSpPr>
        <p:spPr>
          <a:xfrm>
            <a:off x="2334090" y="3767101"/>
            <a:ext cx="614484" cy="249581"/>
          </a:xfrm>
          <a:prstGeom prst="rect">
            <a:avLst/>
          </a:prstGeom>
          <a:solidFill>
            <a:schemeClr val="accent3"/>
          </a:solidFill>
          <a:ln>
            <a:solidFill>
              <a:schemeClr val="accent5">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700" b="0" i="1" u="none" strike="noStrike" kern="1200" cap="none" spc="0" normalizeH="0" baseline="0" noProof="0">
                <a:ln>
                  <a:noFill/>
                </a:ln>
                <a:solidFill>
                  <a:prstClr val="white"/>
                </a:solidFill>
                <a:effectLst/>
                <a:uLnTx/>
                <a:uFillTx/>
                <a:latin typeface="Corbel" panose="020B0503020204020204" pitchFamily="34" charset="0"/>
                <a:ea typeface="Calibri"/>
                <a:cs typeface="Calibri"/>
              </a:rPr>
              <a:t>Deepening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700" b="0" i="1" u="none" strike="noStrike" kern="1200" cap="none" spc="0" normalizeH="0" baseline="0" noProof="0">
                <a:ln>
                  <a:noFill/>
                </a:ln>
                <a:solidFill>
                  <a:prstClr val="white"/>
                </a:solidFill>
                <a:effectLst/>
                <a:uLnTx/>
                <a:uFillTx/>
                <a:latin typeface="Corbel" panose="020B0503020204020204" pitchFamily="34" charset="0"/>
                <a:ea typeface="Calibri"/>
                <a:cs typeface="Calibri"/>
              </a:rPr>
              <a:t>Practice</a:t>
            </a:r>
            <a:r>
              <a:rPr kumimoji="0" lang="en-GB" sz="1000" b="0" i="1" u="none" strike="noStrike" kern="1200" cap="none" spc="0" normalizeH="0" baseline="0" noProof="0">
                <a:ln>
                  <a:noFill/>
                </a:ln>
                <a:solidFill>
                  <a:prstClr val="white"/>
                </a:solidFill>
                <a:effectLst/>
                <a:uLnTx/>
                <a:uFillTx/>
                <a:latin typeface="Corbel" panose="020B0503020204020204" pitchFamily="34" charset="0"/>
                <a:ea typeface="Calibri"/>
                <a:cs typeface="Calibri"/>
              </a:rPr>
              <a:t> </a:t>
            </a:r>
            <a:endParaRPr kumimoji="0" lang="en-GB" sz="1000" b="0" i="0" u="none" strike="noStrike" kern="1200" cap="none" spc="0" normalizeH="0" baseline="0" noProof="0">
              <a:ln>
                <a:noFill/>
              </a:ln>
              <a:solidFill>
                <a:prstClr val="white"/>
              </a:solidFill>
              <a:effectLst/>
              <a:uLnTx/>
              <a:uFillTx/>
              <a:latin typeface="Corbel" panose="020B0503020204020204" pitchFamily="34" charset="0"/>
              <a:ea typeface="Calibri"/>
              <a:cs typeface="Calibri"/>
            </a:endParaRPr>
          </a:p>
        </p:txBody>
      </p:sp>
      <p:sp>
        <p:nvSpPr>
          <p:cNvPr id="113" name="Rectangle 112">
            <a:extLst>
              <a:ext uri="{FF2B5EF4-FFF2-40B4-BE49-F238E27FC236}">
                <a16:creationId xmlns:a16="http://schemas.microsoft.com/office/drawing/2014/main" id="{881025BA-1D5D-1705-DE6C-7388042532C2}"/>
              </a:ext>
            </a:extLst>
          </p:cNvPr>
          <p:cNvSpPr/>
          <p:nvPr/>
        </p:nvSpPr>
        <p:spPr>
          <a:xfrm>
            <a:off x="7750974" y="5478862"/>
            <a:ext cx="588793" cy="249407"/>
          </a:xfrm>
          <a:prstGeom prst="rect">
            <a:avLst/>
          </a:prstGeom>
          <a:solidFill>
            <a:schemeClr val="accent3"/>
          </a:solidFill>
          <a:ln>
            <a:solidFill>
              <a:schemeClr val="accent5">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defRPr/>
            </a:pPr>
            <a:r>
              <a:rPr lang="en-GB" sz="700" err="1">
                <a:solidFill>
                  <a:prstClr val="white"/>
                </a:solidFill>
                <a:latin typeface="Corbel" panose="020B0503020204020204" pitchFamily="34" charset="0"/>
                <a:ea typeface="+mn-lt"/>
                <a:cs typeface="+mn-lt"/>
              </a:rPr>
              <a:t>Dyfnhau</a:t>
            </a:r>
            <a:r>
              <a:rPr lang="en-GB" sz="700">
                <a:solidFill>
                  <a:prstClr val="white"/>
                </a:solidFill>
                <a:latin typeface="Corbel" panose="020B0503020204020204" pitchFamily="34" charset="0"/>
                <a:ea typeface="+mn-lt"/>
                <a:cs typeface="+mn-lt"/>
              </a:rPr>
              <a:t> </a:t>
            </a:r>
            <a:r>
              <a:rPr lang="en-GB" sz="700" err="1">
                <a:solidFill>
                  <a:prstClr val="white"/>
                </a:solidFill>
                <a:latin typeface="Corbel" panose="020B0503020204020204" pitchFamily="34" charset="0"/>
                <a:ea typeface="+mn-lt"/>
                <a:cs typeface="+mn-lt"/>
              </a:rPr>
              <a:t>Ymarfer</a:t>
            </a:r>
            <a:r>
              <a:rPr kumimoji="0" lang="en-GB" sz="700" b="0" i="1" u="none" strike="noStrike" kern="1200" cap="none" spc="0" normalizeH="0" baseline="0" noProof="0">
                <a:ln>
                  <a:noFill/>
                </a:ln>
                <a:solidFill>
                  <a:prstClr val="white"/>
                </a:solidFill>
                <a:effectLst/>
                <a:uLnTx/>
                <a:uFillTx/>
                <a:latin typeface="Corbel" panose="020B0503020204020204" pitchFamily="34" charset="0"/>
                <a:ea typeface="Calibri"/>
                <a:cs typeface="Calibri"/>
              </a:rPr>
              <a:t> </a:t>
            </a:r>
            <a:endParaRPr lang="en-GB" sz="700" b="0" i="0" u="none" strike="noStrike" kern="1200" cap="none" spc="0" normalizeH="0" baseline="0" noProof="0">
              <a:ln>
                <a:noFill/>
              </a:ln>
              <a:solidFill>
                <a:prstClr val="white"/>
              </a:solidFill>
              <a:effectLst/>
              <a:uLnTx/>
              <a:uFillTx/>
              <a:latin typeface="Corbel" panose="020B0503020204020204" pitchFamily="34" charset="0"/>
              <a:ea typeface="Calibri"/>
              <a:cs typeface="Calibri"/>
            </a:endParaRPr>
          </a:p>
        </p:txBody>
      </p:sp>
      <p:pic>
        <p:nvPicPr>
          <p:cNvPr id="122" name="Picture 121" descr="A logo for a company&#10;&#10;AI-generated content may be incorrect.">
            <a:extLst>
              <a:ext uri="{FF2B5EF4-FFF2-40B4-BE49-F238E27FC236}">
                <a16:creationId xmlns:a16="http://schemas.microsoft.com/office/drawing/2014/main" id="{614E7CC5-F854-6FCC-8055-D86C202E3392}"/>
              </a:ext>
            </a:extLst>
          </p:cNvPr>
          <p:cNvPicPr>
            <a:picLocks noChangeAspect="1"/>
          </p:cNvPicPr>
          <p:nvPr/>
        </p:nvPicPr>
        <p:blipFill>
          <a:blip r:embed="rId7">
            <a:extLst>
              <a:ext uri="{28A0092B-C50C-407E-A947-70E740481C1C}">
                <a14:useLocalDpi xmlns:a14="http://schemas.microsoft.com/office/drawing/2010/main" val="0"/>
              </a:ext>
            </a:extLst>
          </a:blip>
          <a:srcRect l="311" t="-870" r="980" b="9357"/>
          <a:stretch>
            <a:fillRect/>
          </a:stretch>
        </p:blipFill>
        <p:spPr>
          <a:xfrm>
            <a:off x="11138767" y="0"/>
            <a:ext cx="1046561" cy="744943"/>
          </a:xfrm>
          <a:prstGeom prst="rect">
            <a:avLst/>
          </a:prstGeom>
        </p:spPr>
      </p:pic>
      <p:sp>
        <p:nvSpPr>
          <p:cNvPr id="24" name="Arrow: Right 23">
            <a:extLst>
              <a:ext uri="{FF2B5EF4-FFF2-40B4-BE49-F238E27FC236}">
                <a16:creationId xmlns:a16="http://schemas.microsoft.com/office/drawing/2014/main" id="{86586AEF-0F51-EC00-2137-209EF9BCB76F}"/>
              </a:ext>
            </a:extLst>
          </p:cNvPr>
          <p:cNvSpPr/>
          <p:nvPr/>
        </p:nvSpPr>
        <p:spPr>
          <a:xfrm rot="10800000">
            <a:off x="2123142" y="3779264"/>
            <a:ext cx="210692" cy="229097"/>
          </a:xfrm>
          <a:prstGeom prst="rightArrow">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orbel" panose="020B0503020204020204" pitchFamily="34" charset="0"/>
            </a:endParaRPr>
          </a:p>
        </p:txBody>
      </p:sp>
      <p:sp>
        <p:nvSpPr>
          <p:cNvPr id="109" name="Rectangle 108">
            <a:extLst>
              <a:ext uri="{FF2B5EF4-FFF2-40B4-BE49-F238E27FC236}">
                <a16:creationId xmlns:a16="http://schemas.microsoft.com/office/drawing/2014/main" id="{6760AA3F-F193-1A01-F5A7-D677FAED33A1}"/>
              </a:ext>
            </a:extLst>
          </p:cNvPr>
          <p:cNvSpPr/>
          <p:nvPr/>
        </p:nvSpPr>
        <p:spPr>
          <a:xfrm>
            <a:off x="6745284" y="2164183"/>
            <a:ext cx="941075" cy="254231"/>
          </a:xfrm>
          <a:prstGeom prst="rect">
            <a:avLst/>
          </a:prstGeom>
          <a:solidFill>
            <a:schemeClr val="accent1">
              <a:lumMod val="5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000" i="1">
                <a:solidFill>
                  <a:prstClr val="white"/>
                </a:solidFill>
                <a:latin typeface="Corbel" panose="020B0503020204020204" pitchFamily="34" charset="0"/>
              </a:rPr>
              <a:t>PAP</a:t>
            </a:r>
            <a:endParaRPr kumimoji="0" lang="en-US" sz="1800" b="0" i="0" u="none" strike="noStrike" kern="1200" cap="none" spc="0" normalizeH="0" baseline="0" noProof="0">
              <a:ln>
                <a:noFill/>
              </a:ln>
              <a:solidFill>
                <a:prstClr val="white"/>
              </a:solidFill>
              <a:effectLst/>
              <a:uLnTx/>
              <a:uFillTx/>
              <a:latin typeface="Corbel" panose="020B0503020204020204" pitchFamily="34" charset="0"/>
            </a:endParaRPr>
          </a:p>
        </p:txBody>
      </p:sp>
      <p:sp>
        <p:nvSpPr>
          <p:cNvPr id="21" name="Hexagon 20">
            <a:extLst>
              <a:ext uri="{FF2B5EF4-FFF2-40B4-BE49-F238E27FC236}">
                <a16:creationId xmlns:a16="http://schemas.microsoft.com/office/drawing/2014/main" id="{10445655-C013-3972-8A5B-E3364E06329D}"/>
              </a:ext>
            </a:extLst>
          </p:cNvPr>
          <p:cNvSpPr/>
          <p:nvPr/>
        </p:nvSpPr>
        <p:spPr>
          <a:xfrm>
            <a:off x="8179776" y="380619"/>
            <a:ext cx="209111" cy="226686"/>
          </a:xfrm>
          <a:prstGeom prst="hexagon">
            <a:avLst/>
          </a:prstGeom>
          <a:solidFill>
            <a:schemeClr val="accent6"/>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a:ln>
                  <a:noFill/>
                </a:ln>
                <a:solidFill>
                  <a:srgbClr val="FFFFFF"/>
                </a:solidFill>
                <a:effectLst/>
                <a:uLnTx/>
                <a:uFillTx/>
                <a:latin typeface="Corbel" panose="020B0503020204020204" pitchFamily="34" charset="0"/>
              </a:rPr>
              <a:t>1</a:t>
            </a:r>
          </a:p>
        </p:txBody>
      </p:sp>
      <p:sp>
        <p:nvSpPr>
          <p:cNvPr id="28" name="Hexagon 27">
            <a:extLst>
              <a:ext uri="{FF2B5EF4-FFF2-40B4-BE49-F238E27FC236}">
                <a16:creationId xmlns:a16="http://schemas.microsoft.com/office/drawing/2014/main" id="{03A3C72D-EEEA-4CD6-7C6A-A229A6734AE7}"/>
              </a:ext>
            </a:extLst>
          </p:cNvPr>
          <p:cNvSpPr/>
          <p:nvPr/>
        </p:nvSpPr>
        <p:spPr>
          <a:xfrm>
            <a:off x="8179777" y="742928"/>
            <a:ext cx="209111" cy="226686"/>
          </a:xfrm>
          <a:prstGeom prst="hexagon">
            <a:avLst/>
          </a:prstGeom>
          <a:solidFill>
            <a:schemeClr val="accent1">
              <a:lumMod val="40000"/>
              <a:lumOff val="6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a:ln>
                  <a:noFill/>
                </a:ln>
                <a:solidFill>
                  <a:prstClr val="black"/>
                </a:solidFill>
                <a:effectLst/>
                <a:uLnTx/>
                <a:uFillTx/>
                <a:latin typeface="Corbel" panose="020B0503020204020204" pitchFamily="34" charset="0"/>
              </a:rPr>
              <a:t>2</a:t>
            </a:r>
          </a:p>
        </p:txBody>
      </p:sp>
      <p:sp>
        <p:nvSpPr>
          <p:cNvPr id="38" name="Hexagon 37">
            <a:extLst>
              <a:ext uri="{FF2B5EF4-FFF2-40B4-BE49-F238E27FC236}">
                <a16:creationId xmlns:a16="http://schemas.microsoft.com/office/drawing/2014/main" id="{B166128B-07E6-C84B-EA70-F42341154706}"/>
              </a:ext>
            </a:extLst>
          </p:cNvPr>
          <p:cNvSpPr/>
          <p:nvPr/>
        </p:nvSpPr>
        <p:spPr>
          <a:xfrm>
            <a:off x="9619515" y="379906"/>
            <a:ext cx="209111" cy="226686"/>
          </a:xfrm>
          <a:prstGeom prst="hexagon">
            <a:avLst/>
          </a:prstGeom>
          <a:solidFill>
            <a:schemeClr val="accent2"/>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a:ln>
                  <a:noFill/>
                </a:ln>
                <a:solidFill>
                  <a:prstClr val="white"/>
                </a:solidFill>
                <a:effectLst/>
                <a:uLnTx/>
                <a:uFillTx/>
                <a:latin typeface="Corbel" panose="020B0503020204020204" pitchFamily="34" charset="0"/>
              </a:rPr>
              <a:t>4</a:t>
            </a:r>
          </a:p>
        </p:txBody>
      </p:sp>
      <p:sp>
        <p:nvSpPr>
          <p:cNvPr id="52" name="Hexagon 51">
            <a:extLst>
              <a:ext uri="{FF2B5EF4-FFF2-40B4-BE49-F238E27FC236}">
                <a16:creationId xmlns:a16="http://schemas.microsoft.com/office/drawing/2014/main" id="{F87CB1B0-DD6C-0498-2724-21B024011423}"/>
              </a:ext>
            </a:extLst>
          </p:cNvPr>
          <p:cNvSpPr/>
          <p:nvPr/>
        </p:nvSpPr>
        <p:spPr>
          <a:xfrm>
            <a:off x="8187731" y="1096222"/>
            <a:ext cx="209111" cy="226686"/>
          </a:xfrm>
          <a:prstGeom prst="hexagon">
            <a:avLst/>
          </a:prstGeom>
          <a:solidFill>
            <a:schemeClr val="accent5">
              <a:lumMod val="60000"/>
              <a:lumOff val="4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a:ln>
                  <a:noFill/>
                </a:ln>
                <a:solidFill>
                  <a:srgbClr val="FFFFFF"/>
                </a:solidFill>
                <a:effectLst/>
                <a:uLnTx/>
                <a:uFillTx/>
                <a:latin typeface="Corbel" panose="020B0503020204020204" pitchFamily="34" charset="0"/>
              </a:rPr>
              <a:t>3</a:t>
            </a:r>
          </a:p>
        </p:txBody>
      </p:sp>
      <p:sp>
        <p:nvSpPr>
          <p:cNvPr id="68" name="Hexagon 67">
            <a:extLst>
              <a:ext uri="{FF2B5EF4-FFF2-40B4-BE49-F238E27FC236}">
                <a16:creationId xmlns:a16="http://schemas.microsoft.com/office/drawing/2014/main" id="{62C0FDF9-69E4-4CB9-839D-2821619ED013}"/>
              </a:ext>
            </a:extLst>
          </p:cNvPr>
          <p:cNvSpPr/>
          <p:nvPr/>
        </p:nvSpPr>
        <p:spPr>
          <a:xfrm>
            <a:off x="9629953" y="774062"/>
            <a:ext cx="209111" cy="226686"/>
          </a:xfrm>
          <a:prstGeom prst="hexagon">
            <a:avLst/>
          </a:prstGeom>
          <a:solidFill>
            <a:schemeClr val="accent1">
              <a:lumMod val="5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a:ln>
                  <a:noFill/>
                </a:ln>
                <a:solidFill>
                  <a:srgbClr val="FFFFFF"/>
                </a:solidFill>
                <a:effectLst/>
                <a:uLnTx/>
                <a:uFillTx/>
                <a:latin typeface="Corbel" panose="020B0503020204020204" pitchFamily="34" charset="0"/>
              </a:rPr>
              <a:t>5</a:t>
            </a:r>
          </a:p>
        </p:txBody>
      </p:sp>
      <p:grpSp>
        <p:nvGrpSpPr>
          <p:cNvPr id="85" name="Group 84">
            <a:extLst>
              <a:ext uri="{FF2B5EF4-FFF2-40B4-BE49-F238E27FC236}">
                <a16:creationId xmlns:a16="http://schemas.microsoft.com/office/drawing/2014/main" id="{1C1FC999-24DE-F0A8-8944-8E6B64B81908}"/>
              </a:ext>
            </a:extLst>
          </p:cNvPr>
          <p:cNvGrpSpPr/>
          <p:nvPr/>
        </p:nvGrpSpPr>
        <p:grpSpPr>
          <a:xfrm>
            <a:off x="9956566" y="4904222"/>
            <a:ext cx="489005" cy="573568"/>
            <a:chOff x="5803280" y="1298631"/>
            <a:chExt cx="489005" cy="573568"/>
          </a:xfrm>
          <a:solidFill>
            <a:schemeClr val="accent1">
              <a:lumMod val="75000"/>
            </a:schemeClr>
          </a:solidFill>
        </p:grpSpPr>
        <p:sp>
          <p:nvSpPr>
            <p:cNvPr id="112" name="Callout: Down Arrow 16">
              <a:extLst>
                <a:ext uri="{FF2B5EF4-FFF2-40B4-BE49-F238E27FC236}">
                  <a16:creationId xmlns:a16="http://schemas.microsoft.com/office/drawing/2014/main" id="{D7C53320-A630-183D-0156-126B6E33B6CD}"/>
                </a:ext>
              </a:extLst>
            </p:cNvPr>
            <p:cNvSpPr/>
            <p:nvPr/>
          </p:nvSpPr>
          <p:spPr>
            <a:xfrm>
              <a:off x="5898307" y="1345367"/>
              <a:ext cx="311146" cy="526832"/>
            </a:xfrm>
            <a:prstGeom prst="downArrowCallout">
              <a:avLst>
                <a:gd name="adj1" fmla="val 25000"/>
                <a:gd name="adj2" fmla="val 25000"/>
                <a:gd name="adj3" fmla="val 25000"/>
                <a:gd name="adj4" fmla="val 36104"/>
              </a:avLst>
            </a:prstGeom>
            <a:solidFill>
              <a:schemeClr val="accent2">
                <a:lumMod val="75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orbel" panose="020B0503020204020204" pitchFamily="34" charset="0"/>
              </a:endParaRPr>
            </a:p>
          </p:txBody>
        </p:sp>
        <p:sp>
          <p:nvSpPr>
            <p:cNvPr id="123" name="Hexagon 122">
              <a:extLst>
                <a:ext uri="{FF2B5EF4-FFF2-40B4-BE49-F238E27FC236}">
                  <a16:creationId xmlns:a16="http://schemas.microsoft.com/office/drawing/2014/main" id="{54A340F9-EEAC-B776-6A14-0FEE546C93CD}"/>
                </a:ext>
              </a:extLst>
            </p:cNvPr>
            <p:cNvSpPr/>
            <p:nvPr/>
          </p:nvSpPr>
          <p:spPr>
            <a:xfrm>
              <a:off x="5803280" y="1298631"/>
              <a:ext cx="489005" cy="432000"/>
            </a:xfrm>
            <a:prstGeom prst="hexagon">
              <a:avLst/>
            </a:prstGeom>
            <a:solidFill>
              <a:schemeClr val="accent1">
                <a:lumMod val="5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a:ln>
                    <a:noFill/>
                  </a:ln>
                  <a:solidFill>
                    <a:prstClr val="white"/>
                  </a:solidFill>
                  <a:effectLst/>
                  <a:uLnTx/>
                  <a:uFillTx/>
                  <a:latin typeface="Corbel" panose="020B0503020204020204" pitchFamily="34" charset="0"/>
                </a:rPr>
                <a:t>5</a:t>
              </a:r>
            </a:p>
          </p:txBody>
        </p:sp>
      </p:grpSp>
      <p:grpSp>
        <p:nvGrpSpPr>
          <p:cNvPr id="124" name="Group 123">
            <a:extLst>
              <a:ext uri="{FF2B5EF4-FFF2-40B4-BE49-F238E27FC236}">
                <a16:creationId xmlns:a16="http://schemas.microsoft.com/office/drawing/2014/main" id="{58ADEC5C-D4F4-CE44-D811-8E40D392ED1E}"/>
              </a:ext>
            </a:extLst>
          </p:cNvPr>
          <p:cNvGrpSpPr/>
          <p:nvPr/>
        </p:nvGrpSpPr>
        <p:grpSpPr>
          <a:xfrm>
            <a:off x="5724340" y="3188444"/>
            <a:ext cx="489005" cy="573568"/>
            <a:chOff x="5803280" y="1298631"/>
            <a:chExt cx="489005" cy="573568"/>
          </a:xfrm>
          <a:solidFill>
            <a:schemeClr val="accent1">
              <a:lumMod val="75000"/>
            </a:schemeClr>
          </a:solidFill>
        </p:grpSpPr>
        <p:sp>
          <p:nvSpPr>
            <p:cNvPr id="125" name="Callout: Down Arrow 16">
              <a:extLst>
                <a:ext uri="{FF2B5EF4-FFF2-40B4-BE49-F238E27FC236}">
                  <a16:creationId xmlns:a16="http://schemas.microsoft.com/office/drawing/2014/main" id="{19681D71-EC3C-4F26-EC03-071AD64289A6}"/>
                </a:ext>
              </a:extLst>
            </p:cNvPr>
            <p:cNvSpPr/>
            <p:nvPr/>
          </p:nvSpPr>
          <p:spPr>
            <a:xfrm>
              <a:off x="5898307" y="1345367"/>
              <a:ext cx="311146" cy="526832"/>
            </a:xfrm>
            <a:prstGeom prst="downArrowCallout">
              <a:avLst>
                <a:gd name="adj1" fmla="val 25000"/>
                <a:gd name="adj2" fmla="val 25000"/>
                <a:gd name="adj3" fmla="val 25000"/>
                <a:gd name="adj4" fmla="val 36104"/>
              </a:avLst>
            </a:prstGeom>
            <a:solidFill>
              <a:schemeClr val="accent2">
                <a:lumMod val="75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orbel" panose="020B0503020204020204" pitchFamily="34" charset="0"/>
              </a:endParaRPr>
            </a:p>
          </p:txBody>
        </p:sp>
        <p:sp>
          <p:nvSpPr>
            <p:cNvPr id="126" name="Hexagon 125">
              <a:extLst>
                <a:ext uri="{FF2B5EF4-FFF2-40B4-BE49-F238E27FC236}">
                  <a16:creationId xmlns:a16="http://schemas.microsoft.com/office/drawing/2014/main" id="{9A256C9A-6DB4-BE6D-EBF3-CD3012692A3A}"/>
                </a:ext>
              </a:extLst>
            </p:cNvPr>
            <p:cNvSpPr/>
            <p:nvPr/>
          </p:nvSpPr>
          <p:spPr>
            <a:xfrm>
              <a:off x="5803280" y="1298631"/>
              <a:ext cx="489005" cy="432000"/>
            </a:xfrm>
            <a:prstGeom prst="hexagon">
              <a:avLst/>
            </a:prstGeom>
            <a:solidFill>
              <a:schemeClr val="accent1">
                <a:lumMod val="5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a:ln>
                    <a:noFill/>
                  </a:ln>
                  <a:solidFill>
                    <a:prstClr val="white"/>
                  </a:solidFill>
                  <a:effectLst/>
                  <a:uLnTx/>
                  <a:uFillTx/>
                  <a:latin typeface="Corbel" panose="020B0503020204020204" pitchFamily="34" charset="0"/>
                </a:rPr>
                <a:t>5</a:t>
              </a:r>
            </a:p>
          </p:txBody>
        </p:sp>
      </p:grpSp>
      <p:grpSp>
        <p:nvGrpSpPr>
          <p:cNvPr id="20" name="Group 19">
            <a:extLst>
              <a:ext uri="{FF2B5EF4-FFF2-40B4-BE49-F238E27FC236}">
                <a16:creationId xmlns:a16="http://schemas.microsoft.com/office/drawing/2014/main" id="{A7F27CF0-027A-27F9-5973-A09891CCE960}"/>
              </a:ext>
            </a:extLst>
          </p:cNvPr>
          <p:cNvGrpSpPr/>
          <p:nvPr/>
        </p:nvGrpSpPr>
        <p:grpSpPr>
          <a:xfrm>
            <a:off x="8672011" y="1579320"/>
            <a:ext cx="489005" cy="573568"/>
            <a:chOff x="5803280" y="1298631"/>
            <a:chExt cx="489005" cy="573568"/>
          </a:xfrm>
          <a:solidFill>
            <a:schemeClr val="accent2"/>
          </a:solidFill>
        </p:grpSpPr>
        <p:sp>
          <p:nvSpPr>
            <p:cNvPr id="27" name="Callout: Down Arrow 26">
              <a:extLst>
                <a:ext uri="{FF2B5EF4-FFF2-40B4-BE49-F238E27FC236}">
                  <a16:creationId xmlns:a16="http://schemas.microsoft.com/office/drawing/2014/main" id="{36EA2467-93D4-499E-49B8-04360225B39F}"/>
                </a:ext>
              </a:extLst>
            </p:cNvPr>
            <p:cNvSpPr/>
            <p:nvPr/>
          </p:nvSpPr>
          <p:spPr>
            <a:xfrm>
              <a:off x="5898307" y="1345367"/>
              <a:ext cx="311146" cy="526832"/>
            </a:xfrm>
            <a:prstGeom prst="downArrowCallout">
              <a:avLst>
                <a:gd name="adj1" fmla="val 25000"/>
                <a:gd name="adj2" fmla="val 25000"/>
                <a:gd name="adj3" fmla="val 25000"/>
                <a:gd name="adj4" fmla="val 36104"/>
              </a:avLst>
            </a:prstGeom>
            <a:grp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orbel" panose="020B0503020204020204" pitchFamily="34" charset="0"/>
              </a:endParaRPr>
            </a:p>
          </p:txBody>
        </p:sp>
        <p:sp>
          <p:nvSpPr>
            <p:cNvPr id="35" name="Hexagon 34">
              <a:extLst>
                <a:ext uri="{FF2B5EF4-FFF2-40B4-BE49-F238E27FC236}">
                  <a16:creationId xmlns:a16="http://schemas.microsoft.com/office/drawing/2014/main" id="{CC971987-9A6A-E741-D5BF-200B07445C92}"/>
                </a:ext>
              </a:extLst>
            </p:cNvPr>
            <p:cNvSpPr/>
            <p:nvPr/>
          </p:nvSpPr>
          <p:spPr>
            <a:xfrm>
              <a:off x="5803280" y="1298631"/>
              <a:ext cx="489005" cy="432000"/>
            </a:xfrm>
            <a:prstGeom prst="hexagon">
              <a:avLst/>
            </a:prstGeom>
            <a:grp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a:ln>
                    <a:noFill/>
                  </a:ln>
                  <a:solidFill>
                    <a:prstClr val="white"/>
                  </a:solidFill>
                  <a:effectLst/>
                  <a:uLnTx/>
                  <a:uFillTx/>
                  <a:latin typeface="Corbel" panose="020B0503020204020204" pitchFamily="34" charset="0"/>
                </a:rPr>
                <a:t>4</a:t>
              </a:r>
            </a:p>
          </p:txBody>
        </p:sp>
      </p:grpSp>
      <p:grpSp>
        <p:nvGrpSpPr>
          <p:cNvPr id="49" name="Group 48">
            <a:extLst>
              <a:ext uri="{FF2B5EF4-FFF2-40B4-BE49-F238E27FC236}">
                <a16:creationId xmlns:a16="http://schemas.microsoft.com/office/drawing/2014/main" id="{1B7E414D-11D8-490C-8C5F-92BCAEFB3B4A}"/>
              </a:ext>
            </a:extLst>
          </p:cNvPr>
          <p:cNvGrpSpPr/>
          <p:nvPr/>
        </p:nvGrpSpPr>
        <p:grpSpPr>
          <a:xfrm>
            <a:off x="8986534" y="3171335"/>
            <a:ext cx="489005" cy="573568"/>
            <a:chOff x="5803280" y="1298631"/>
            <a:chExt cx="489005" cy="573568"/>
          </a:xfrm>
          <a:solidFill>
            <a:schemeClr val="accent2"/>
          </a:solidFill>
        </p:grpSpPr>
        <p:sp>
          <p:nvSpPr>
            <p:cNvPr id="67" name="Callout: Down Arrow 66">
              <a:extLst>
                <a:ext uri="{FF2B5EF4-FFF2-40B4-BE49-F238E27FC236}">
                  <a16:creationId xmlns:a16="http://schemas.microsoft.com/office/drawing/2014/main" id="{676529AF-C6E5-C631-F31C-CD4764DB886F}"/>
                </a:ext>
              </a:extLst>
            </p:cNvPr>
            <p:cNvSpPr/>
            <p:nvPr/>
          </p:nvSpPr>
          <p:spPr>
            <a:xfrm>
              <a:off x="5898307" y="1345367"/>
              <a:ext cx="311146" cy="526832"/>
            </a:xfrm>
            <a:prstGeom prst="downArrowCallout">
              <a:avLst>
                <a:gd name="adj1" fmla="val 25000"/>
                <a:gd name="adj2" fmla="val 25000"/>
                <a:gd name="adj3" fmla="val 25000"/>
                <a:gd name="adj4" fmla="val 36104"/>
              </a:avLst>
            </a:prstGeom>
            <a:grp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orbel" panose="020B0503020204020204" pitchFamily="34" charset="0"/>
              </a:endParaRPr>
            </a:p>
          </p:txBody>
        </p:sp>
        <p:sp>
          <p:nvSpPr>
            <p:cNvPr id="127" name="Hexagon 126">
              <a:extLst>
                <a:ext uri="{FF2B5EF4-FFF2-40B4-BE49-F238E27FC236}">
                  <a16:creationId xmlns:a16="http://schemas.microsoft.com/office/drawing/2014/main" id="{F13330EE-A258-8172-B347-FF8BFC3D38DA}"/>
                </a:ext>
              </a:extLst>
            </p:cNvPr>
            <p:cNvSpPr/>
            <p:nvPr/>
          </p:nvSpPr>
          <p:spPr>
            <a:xfrm>
              <a:off x="5803280" y="1298631"/>
              <a:ext cx="489005" cy="432000"/>
            </a:xfrm>
            <a:prstGeom prst="hexagon">
              <a:avLst/>
            </a:prstGeom>
            <a:grp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a:ln>
                    <a:noFill/>
                  </a:ln>
                  <a:solidFill>
                    <a:prstClr val="white"/>
                  </a:solidFill>
                  <a:effectLst/>
                  <a:uLnTx/>
                  <a:uFillTx/>
                  <a:latin typeface="Corbel" panose="020B0503020204020204" pitchFamily="34" charset="0"/>
                </a:rPr>
                <a:t>4</a:t>
              </a:r>
            </a:p>
          </p:txBody>
        </p:sp>
      </p:grpSp>
      <p:sp>
        <p:nvSpPr>
          <p:cNvPr id="128" name="Rectangle 127">
            <a:extLst>
              <a:ext uri="{FF2B5EF4-FFF2-40B4-BE49-F238E27FC236}">
                <a16:creationId xmlns:a16="http://schemas.microsoft.com/office/drawing/2014/main" id="{DBCB20B9-62AC-1FEE-3C6D-B4172C7BD770}"/>
              </a:ext>
            </a:extLst>
          </p:cNvPr>
          <p:cNvSpPr/>
          <p:nvPr/>
        </p:nvSpPr>
        <p:spPr>
          <a:xfrm>
            <a:off x="7701352" y="2174942"/>
            <a:ext cx="840798" cy="249581"/>
          </a:xfrm>
          <a:prstGeom prst="rect">
            <a:avLst/>
          </a:prstGeom>
          <a:solidFill>
            <a:schemeClr val="accent3"/>
          </a:solidFill>
          <a:ln>
            <a:solidFill>
              <a:schemeClr val="accent5">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0" marR="0" lvl="0" indent="0" algn="ctr" defTabSz="914400">
              <a:lnSpc>
                <a:spcPct val="100000"/>
              </a:lnSpc>
              <a:spcBef>
                <a:spcPts val="0"/>
              </a:spcBef>
              <a:spcAft>
                <a:spcPts val="0"/>
              </a:spcAft>
              <a:buNone/>
              <a:tabLst/>
              <a:defRPr/>
            </a:pPr>
            <a:r>
              <a:rPr lang="en-GB" sz="600" err="1">
                <a:solidFill>
                  <a:prstClr val="white"/>
                </a:solidFill>
                <a:latin typeface="Corbel" panose="020B0503020204020204" pitchFamily="34" charset="0"/>
                <a:ea typeface="+mn-lt"/>
                <a:cs typeface="+mn-lt"/>
              </a:rPr>
              <a:t>Trawsgwricwlaidd</a:t>
            </a:r>
            <a:endParaRPr lang="en-US" sz="600" err="1">
              <a:solidFill>
                <a:prstClr val="white"/>
              </a:solidFill>
              <a:latin typeface="Corbel" panose="020B0503020204020204" pitchFamily="34" charset="0"/>
            </a:endParaRPr>
          </a:p>
        </p:txBody>
      </p:sp>
      <p:sp>
        <p:nvSpPr>
          <p:cNvPr id="129" name="Rectangle 128">
            <a:extLst>
              <a:ext uri="{FF2B5EF4-FFF2-40B4-BE49-F238E27FC236}">
                <a16:creationId xmlns:a16="http://schemas.microsoft.com/office/drawing/2014/main" id="{5B6F4278-69C3-EEC1-32A6-5D2BC7ACFC7D}"/>
              </a:ext>
            </a:extLst>
          </p:cNvPr>
          <p:cNvSpPr/>
          <p:nvPr/>
        </p:nvSpPr>
        <p:spPr>
          <a:xfrm>
            <a:off x="8535340" y="2174327"/>
            <a:ext cx="920285" cy="254231"/>
          </a:xfrm>
          <a:prstGeom prst="rect">
            <a:avLst/>
          </a:prstGeom>
          <a:solidFill>
            <a:schemeClr val="accent1">
              <a:lumMod val="5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lvl="0" algn="ctr" defTabSz="914400">
              <a:lnSpc>
                <a:spcPct val="100000"/>
              </a:lnSpc>
              <a:spcBef>
                <a:spcPts val="0"/>
              </a:spcBef>
              <a:spcAft>
                <a:spcPts val="0"/>
              </a:spcAft>
              <a:buNone/>
              <a:tabLst/>
              <a:defRPr/>
            </a:pPr>
            <a:r>
              <a:rPr lang="en-GB" sz="1000" i="1">
                <a:solidFill>
                  <a:prstClr val="white"/>
                </a:solidFill>
                <a:latin typeface="Corbel" panose="020B0503020204020204" pitchFamily="34" charset="0"/>
              </a:rPr>
              <a:t>PAP</a:t>
            </a:r>
            <a:endParaRPr lang="en-US">
              <a:solidFill>
                <a:prstClr val="white"/>
              </a:solidFill>
              <a:latin typeface="Corbel" panose="020B0503020204020204" pitchFamily="34" charset="0"/>
            </a:endParaRPr>
          </a:p>
        </p:txBody>
      </p:sp>
      <p:sp>
        <p:nvSpPr>
          <p:cNvPr id="135" name="TextBox 134">
            <a:extLst>
              <a:ext uri="{FF2B5EF4-FFF2-40B4-BE49-F238E27FC236}">
                <a16:creationId xmlns:a16="http://schemas.microsoft.com/office/drawing/2014/main" id="{0D95735F-E3CE-28B8-0E38-7F828812F629}"/>
              </a:ext>
            </a:extLst>
          </p:cNvPr>
          <p:cNvSpPr txBox="1"/>
          <p:nvPr/>
        </p:nvSpPr>
        <p:spPr>
          <a:xfrm>
            <a:off x="9642486" y="2771883"/>
            <a:ext cx="1194118" cy="507831"/>
          </a:xfrm>
          <a:prstGeom prst="rect">
            <a:avLst/>
          </a:prstGeom>
          <a:noFill/>
        </p:spPr>
        <p:txBody>
          <a:bodyPr wrap="square" lIns="91440" tIns="45720" rIns="91440" bIns="45720" anchor="t">
            <a:spAutoFit/>
          </a:bodyPr>
          <a:lstStyle/>
          <a:p>
            <a:pPr algn="ctr">
              <a:defRPr/>
            </a:pPr>
            <a:r>
              <a:rPr lang="cy-GB" sz="900">
                <a:solidFill>
                  <a:prstClr val="white"/>
                </a:solidFill>
                <a:latin typeface="Corbel" panose="020B0503020204020204" pitchFamily="34" charset="0"/>
                <a:ea typeface="Calibri"/>
                <a:cs typeface="Calibri"/>
              </a:rPr>
              <a:t>Cysylltu Dysgwyr</a:t>
            </a:r>
            <a:r>
              <a:rPr kumimoji="0" lang="cy-GB" sz="900" b="0" i="0" u="none" strike="noStrike" kern="1200" cap="none" spc="0" normalizeH="0" baseline="0" noProof="0">
                <a:ln>
                  <a:noFill/>
                </a:ln>
                <a:solidFill>
                  <a:prstClr val="white"/>
                </a:solidFill>
                <a:effectLst/>
                <a:uLnTx/>
                <a:uFillTx/>
                <a:latin typeface="Corbel" panose="020B0503020204020204" pitchFamily="34" charset="0"/>
                <a:ea typeface="Calibri"/>
                <a:cs typeface="Calibri"/>
              </a:rPr>
              <a:t>, </a:t>
            </a:r>
            <a:r>
              <a:rPr lang="cy-GB" sz="900">
                <a:solidFill>
                  <a:prstClr val="white"/>
                </a:solidFill>
                <a:latin typeface="Corbel" panose="020B0503020204020204" pitchFamily="34" charset="0"/>
                <a:ea typeface="Calibri"/>
                <a:cs typeface="Calibri"/>
              </a:rPr>
              <a:t>Ysgolion a Chymunedau</a:t>
            </a:r>
            <a:endParaRPr lang="en-US" sz="900">
              <a:solidFill>
                <a:prstClr val="white"/>
              </a:solidFill>
              <a:latin typeface="Corbel" panose="020B0503020204020204" pitchFamily="34" charset="0"/>
            </a:endParaRPr>
          </a:p>
        </p:txBody>
      </p:sp>
      <p:grpSp>
        <p:nvGrpSpPr>
          <p:cNvPr id="136" name="Group 135">
            <a:extLst>
              <a:ext uri="{FF2B5EF4-FFF2-40B4-BE49-F238E27FC236}">
                <a16:creationId xmlns:a16="http://schemas.microsoft.com/office/drawing/2014/main" id="{BC532E51-C967-49DF-9DE7-09B5F9BEFB12}"/>
              </a:ext>
            </a:extLst>
          </p:cNvPr>
          <p:cNvGrpSpPr/>
          <p:nvPr/>
        </p:nvGrpSpPr>
        <p:grpSpPr>
          <a:xfrm>
            <a:off x="9879611" y="1588935"/>
            <a:ext cx="489005" cy="573568"/>
            <a:chOff x="5803280" y="1298631"/>
            <a:chExt cx="489005" cy="573568"/>
          </a:xfrm>
          <a:solidFill>
            <a:schemeClr val="accent3"/>
          </a:solidFill>
        </p:grpSpPr>
        <p:sp>
          <p:nvSpPr>
            <p:cNvPr id="137" name="Callout: Down Arrow 136">
              <a:extLst>
                <a:ext uri="{FF2B5EF4-FFF2-40B4-BE49-F238E27FC236}">
                  <a16:creationId xmlns:a16="http://schemas.microsoft.com/office/drawing/2014/main" id="{BF4D043A-0BFA-F304-25BE-285570DD4568}"/>
                </a:ext>
              </a:extLst>
            </p:cNvPr>
            <p:cNvSpPr/>
            <p:nvPr/>
          </p:nvSpPr>
          <p:spPr>
            <a:xfrm>
              <a:off x="5898307" y="1345367"/>
              <a:ext cx="311146" cy="526832"/>
            </a:xfrm>
            <a:prstGeom prst="downArrowCallout">
              <a:avLst>
                <a:gd name="adj1" fmla="val 25000"/>
                <a:gd name="adj2" fmla="val 25000"/>
                <a:gd name="adj3" fmla="val 25000"/>
                <a:gd name="adj4" fmla="val 36104"/>
              </a:avLst>
            </a:prstGeom>
            <a:grp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orbel" panose="020B0503020204020204" pitchFamily="34" charset="0"/>
              </a:endParaRPr>
            </a:p>
          </p:txBody>
        </p:sp>
        <p:sp>
          <p:nvSpPr>
            <p:cNvPr id="138" name="Hexagon 137">
              <a:extLst>
                <a:ext uri="{FF2B5EF4-FFF2-40B4-BE49-F238E27FC236}">
                  <a16:creationId xmlns:a16="http://schemas.microsoft.com/office/drawing/2014/main" id="{D391B840-D07C-17B3-EB69-42CF6946946C}"/>
                </a:ext>
              </a:extLst>
            </p:cNvPr>
            <p:cNvSpPr/>
            <p:nvPr/>
          </p:nvSpPr>
          <p:spPr>
            <a:xfrm>
              <a:off x="5803280" y="1298631"/>
              <a:ext cx="489005" cy="432000"/>
            </a:xfrm>
            <a:prstGeom prst="hexagon">
              <a:avLst/>
            </a:prstGeom>
            <a:grp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a:ln>
                    <a:noFill/>
                  </a:ln>
                  <a:solidFill>
                    <a:prstClr val="white"/>
                  </a:solidFill>
                  <a:effectLst/>
                  <a:uLnTx/>
                  <a:uFillTx/>
                  <a:latin typeface="Corbel" panose="020B0503020204020204" pitchFamily="34" charset="0"/>
                </a:rPr>
                <a:t>6</a:t>
              </a:r>
            </a:p>
          </p:txBody>
        </p:sp>
      </p:grpSp>
      <p:sp>
        <p:nvSpPr>
          <p:cNvPr id="142" name="Hexagon 141">
            <a:extLst>
              <a:ext uri="{FF2B5EF4-FFF2-40B4-BE49-F238E27FC236}">
                <a16:creationId xmlns:a16="http://schemas.microsoft.com/office/drawing/2014/main" id="{E7CE21A8-3EDA-E7BC-B0D3-5422DD55737C}"/>
              </a:ext>
            </a:extLst>
          </p:cNvPr>
          <p:cNvSpPr/>
          <p:nvPr/>
        </p:nvSpPr>
        <p:spPr>
          <a:xfrm>
            <a:off x="9642486" y="1085810"/>
            <a:ext cx="209111" cy="226686"/>
          </a:xfrm>
          <a:prstGeom prst="hexagon">
            <a:avLst/>
          </a:prstGeom>
          <a:solidFill>
            <a:schemeClr val="accent3"/>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a:ln>
                  <a:noFill/>
                </a:ln>
                <a:solidFill>
                  <a:srgbClr val="FFFFFF"/>
                </a:solidFill>
                <a:effectLst/>
                <a:uLnTx/>
                <a:uFillTx/>
                <a:latin typeface="Corbel" panose="020B0503020204020204" pitchFamily="34" charset="0"/>
              </a:rPr>
              <a:t>6</a:t>
            </a:r>
          </a:p>
        </p:txBody>
      </p:sp>
      <p:grpSp>
        <p:nvGrpSpPr>
          <p:cNvPr id="144" name="Group 143">
            <a:extLst>
              <a:ext uri="{FF2B5EF4-FFF2-40B4-BE49-F238E27FC236}">
                <a16:creationId xmlns:a16="http://schemas.microsoft.com/office/drawing/2014/main" id="{EF405576-E6A9-80BC-455C-3602FCA67F9A}"/>
              </a:ext>
            </a:extLst>
          </p:cNvPr>
          <p:cNvGrpSpPr/>
          <p:nvPr/>
        </p:nvGrpSpPr>
        <p:grpSpPr>
          <a:xfrm>
            <a:off x="2070829" y="3153329"/>
            <a:ext cx="489005" cy="573568"/>
            <a:chOff x="5803280" y="1298631"/>
            <a:chExt cx="489005" cy="573568"/>
          </a:xfrm>
          <a:solidFill>
            <a:schemeClr val="accent3"/>
          </a:solidFill>
        </p:grpSpPr>
        <p:sp>
          <p:nvSpPr>
            <p:cNvPr id="145" name="Callout: Down Arrow 144">
              <a:extLst>
                <a:ext uri="{FF2B5EF4-FFF2-40B4-BE49-F238E27FC236}">
                  <a16:creationId xmlns:a16="http://schemas.microsoft.com/office/drawing/2014/main" id="{104A771B-330D-ACFA-A0B7-57FFFDEB564E}"/>
                </a:ext>
              </a:extLst>
            </p:cNvPr>
            <p:cNvSpPr/>
            <p:nvPr/>
          </p:nvSpPr>
          <p:spPr>
            <a:xfrm>
              <a:off x="5898307" y="1345367"/>
              <a:ext cx="311146" cy="526832"/>
            </a:xfrm>
            <a:prstGeom prst="downArrowCallout">
              <a:avLst>
                <a:gd name="adj1" fmla="val 25000"/>
                <a:gd name="adj2" fmla="val 25000"/>
                <a:gd name="adj3" fmla="val 25000"/>
                <a:gd name="adj4" fmla="val 36104"/>
              </a:avLst>
            </a:prstGeom>
            <a:grp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orbel" panose="020B0503020204020204" pitchFamily="34" charset="0"/>
              </a:endParaRPr>
            </a:p>
          </p:txBody>
        </p:sp>
        <p:sp>
          <p:nvSpPr>
            <p:cNvPr id="146" name="Hexagon 145">
              <a:extLst>
                <a:ext uri="{FF2B5EF4-FFF2-40B4-BE49-F238E27FC236}">
                  <a16:creationId xmlns:a16="http://schemas.microsoft.com/office/drawing/2014/main" id="{E9246A80-0787-CDB3-3B7C-9DB8BBBF814B}"/>
                </a:ext>
              </a:extLst>
            </p:cNvPr>
            <p:cNvSpPr/>
            <p:nvPr/>
          </p:nvSpPr>
          <p:spPr>
            <a:xfrm>
              <a:off x="5803280" y="1298631"/>
              <a:ext cx="489005" cy="432000"/>
            </a:xfrm>
            <a:prstGeom prst="hexagon">
              <a:avLst/>
            </a:prstGeom>
            <a:grp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a:ln>
                    <a:noFill/>
                  </a:ln>
                  <a:solidFill>
                    <a:prstClr val="white"/>
                  </a:solidFill>
                  <a:effectLst/>
                  <a:uLnTx/>
                  <a:uFillTx/>
                  <a:latin typeface="Corbel" panose="020B0503020204020204" pitchFamily="34" charset="0"/>
                </a:rPr>
                <a:t>6</a:t>
              </a:r>
            </a:p>
          </p:txBody>
        </p:sp>
      </p:grpSp>
      <p:grpSp>
        <p:nvGrpSpPr>
          <p:cNvPr id="148" name="Group 147">
            <a:extLst>
              <a:ext uri="{FF2B5EF4-FFF2-40B4-BE49-F238E27FC236}">
                <a16:creationId xmlns:a16="http://schemas.microsoft.com/office/drawing/2014/main" id="{048CA6A2-3366-6D24-C1D0-DD94AE910FF8}"/>
              </a:ext>
            </a:extLst>
          </p:cNvPr>
          <p:cNvGrpSpPr/>
          <p:nvPr/>
        </p:nvGrpSpPr>
        <p:grpSpPr>
          <a:xfrm>
            <a:off x="8396842" y="4891513"/>
            <a:ext cx="489005" cy="573568"/>
            <a:chOff x="5803280" y="1298631"/>
            <a:chExt cx="489005" cy="573568"/>
          </a:xfrm>
          <a:solidFill>
            <a:schemeClr val="accent3"/>
          </a:solidFill>
        </p:grpSpPr>
        <p:sp>
          <p:nvSpPr>
            <p:cNvPr id="149" name="Callout: Down Arrow 148">
              <a:extLst>
                <a:ext uri="{FF2B5EF4-FFF2-40B4-BE49-F238E27FC236}">
                  <a16:creationId xmlns:a16="http://schemas.microsoft.com/office/drawing/2014/main" id="{8800BEE7-1175-4D12-61FD-9FDCFDE9ACDA}"/>
                </a:ext>
              </a:extLst>
            </p:cNvPr>
            <p:cNvSpPr/>
            <p:nvPr/>
          </p:nvSpPr>
          <p:spPr>
            <a:xfrm>
              <a:off x="5898307" y="1345367"/>
              <a:ext cx="311146" cy="526832"/>
            </a:xfrm>
            <a:prstGeom prst="downArrowCallout">
              <a:avLst>
                <a:gd name="adj1" fmla="val 25000"/>
                <a:gd name="adj2" fmla="val 25000"/>
                <a:gd name="adj3" fmla="val 25000"/>
                <a:gd name="adj4" fmla="val 36104"/>
              </a:avLst>
            </a:prstGeom>
            <a:grp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orbel" panose="020B0503020204020204" pitchFamily="34" charset="0"/>
              </a:endParaRPr>
            </a:p>
          </p:txBody>
        </p:sp>
        <p:sp>
          <p:nvSpPr>
            <p:cNvPr id="150" name="Hexagon 149">
              <a:extLst>
                <a:ext uri="{FF2B5EF4-FFF2-40B4-BE49-F238E27FC236}">
                  <a16:creationId xmlns:a16="http://schemas.microsoft.com/office/drawing/2014/main" id="{2E2C7BD1-613B-C96D-CE56-9EB55A674114}"/>
                </a:ext>
              </a:extLst>
            </p:cNvPr>
            <p:cNvSpPr/>
            <p:nvPr/>
          </p:nvSpPr>
          <p:spPr>
            <a:xfrm>
              <a:off x="5803280" y="1298631"/>
              <a:ext cx="489005" cy="432000"/>
            </a:xfrm>
            <a:prstGeom prst="hexagon">
              <a:avLst/>
            </a:prstGeom>
            <a:grp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a:ln>
                    <a:noFill/>
                  </a:ln>
                  <a:solidFill>
                    <a:prstClr val="white"/>
                  </a:solidFill>
                  <a:effectLst/>
                  <a:uLnTx/>
                  <a:uFillTx/>
                  <a:latin typeface="Corbel" panose="020B0503020204020204" pitchFamily="34" charset="0"/>
                </a:rPr>
                <a:t>6</a:t>
              </a:r>
            </a:p>
          </p:txBody>
        </p:sp>
      </p:grpSp>
      <p:sp>
        <p:nvSpPr>
          <p:cNvPr id="23" name="TextBox 22">
            <a:extLst>
              <a:ext uri="{FF2B5EF4-FFF2-40B4-BE49-F238E27FC236}">
                <a16:creationId xmlns:a16="http://schemas.microsoft.com/office/drawing/2014/main" id="{349889D5-CD5C-A619-15EC-B0DAC7DDA658}"/>
              </a:ext>
            </a:extLst>
          </p:cNvPr>
          <p:cNvSpPr txBox="1"/>
          <p:nvPr/>
        </p:nvSpPr>
        <p:spPr>
          <a:xfrm>
            <a:off x="3562867" y="4044556"/>
            <a:ext cx="774848" cy="400110"/>
          </a:xfrm>
          <a:prstGeom prst="rect">
            <a:avLst/>
          </a:prstGeom>
          <a:noFill/>
        </p:spPr>
        <p:txBody>
          <a:bodyPr wrap="square" lIns="91440" tIns="45720" rIns="91440" bIns="45720" rtlCol="0" anchor="t">
            <a:spAutoFit/>
          </a:bodyPr>
          <a:lstStyle/>
          <a:p>
            <a:pPr algn="ctr"/>
            <a:r>
              <a:rPr lang="cy-GB" sz="1000">
                <a:solidFill>
                  <a:schemeClr val="bg1"/>
                </a:solidFill>
                <a:latin typeface="Corbel" panose="020B0503020204020204" pitchFamily="34" charset="0"/>
              </a:rPr>
              <a:t>Lleoliad Amgen</a:t>
            </a:r>
          </a:p>
        </p:txBody>
      </p:sp>
      <p:sp>
        <p:nvSpPr>
          <p:cNvPr id="25" name="TextBox 24">
            <a:extLst>
              <a:ext uri="{FF2B5EF4-FFF2-40B4-BE49-F238E27FC236}">
                <a16:creationId xmlns:a16="http://schemas.microsoft.com/office/drawing/2014/main" id="{4AA46A2F-3D22-122F-A6B5-AB099C4C1BF1}"/>
              </a:ext>
            </a:extLst>
          </p:cNvPr>
          <p:cNvSpPr txBox="1"/>
          <p:nvPr/>
        </p:nvSpPr>
        <p:spPr>
          <a:xfrm>
            <a:off x="10592203" y="5280274"/>
            <a:ext cx="155913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cy-GB" noProof="0">
                <a:latin typeface="Corbel" panose="020B0503020204020204" pitchFamily="34" charset="0"/>
                <a:ea typeface="Calibri"/>
                <a:cs typeface="Calibri"/>
              </a:rPr>
              <a:t>Statws Athro Cymwysedig</a:t>
            </a:r>
          </a:p>
        </p:txBody>
      </p:sp>
      <p:sp>
        <p:nvSpPr>
          <p:cNvPr id="130" name="TextBox 129">
            <a:extLst>
              <a:ext uri="{FF2B5EF4-FFF2-40B4-BE49-F238E27FC236}">
                <a16:creationId xmlns:a16="http://schemas.microsoft.com/office/drawing/2014/main" id="{EFEF4855-79E5-7D8C-BC22-746F0DE5DADA}"/>
              </a:ext>
            </a:extLst>
          </p:cNvPr>
          <p:cNvSpPr txBox="1"/>
          <p:nvPr/>
        </p:nvSpPr>
        <p:spPr>
          <a:xfrm>
            <a:off x="9013015" y="5938017"/>
            <a:ext cx="928476" cy="507831"/>
          </a:xfrm>
          <a:prstGeom prst="rect">
            <a:avLst/>
          </a:prstGeom>
          <a:noFill/>
        </p:spPr>
        <p:txBody>
          <a:bodyPr wrap="square" lIns="91440" tIns="45720" rIns="91440" bIns="45720" rtlCol="0" anchor="t">
            <a:spAutoFit/>
          </a:bodyPr>
          <a:lstStyle/>
          <a:p>
            <a:pPr algn="ctr"/>
            <a:r>
              <a:rPr lang="cy-GB" sz="900">
                <a:latin typeface="Corbel" panose="020B0503020204020204" pitchFamily="34" charset="0"/>
              </a:rPr>
              <a:t>Cynhadledd Anelu at Ragoriaeth</a:t>
            </a:r>
            <a:endParaRPr lang="cy-GB" sz="900">
              <a:latin typeface="Corbel" panose="020B0503020204020204" pitchFamily="34" charset="0"/>
              <a:ea typeface="Calibri"/>
              <a:cs typeface="Calibri"/>
            </a:endParaRPr>
          </a:p>
        </p:txBody>
      </p:sp>
      <p:sp>
        <p:nvSpPr>
          <p:cNvPr id="165" name="Rectangle 164">
            <a:extLst>
              <a:ext uri="{FF2B5EF4-FFF2-40B4-BE49-F238E27FC236}">
                <a16:creationId xmlns:a16="http://schemas.microsoft.com/office/drawing/2014/main" id="{AD6789E9-990A-3E6A-22A0-B0B1B54B2CCF}"/>
              </a:ext>
            </a:extLst>
          </p:cNvPr>
          <p:cNvSpPr/>
          <p:nvPr/>
        </p:nvSpPr>
        <p:spPr>
          <a:xfrm>
            <a:off x="8045370" y="-2484"/>
            <a:ext cx="2940249" cy="308527"/>
          </a:xfrm>
          <a:prstGeom prst="rect">
            <a:avLst/>
          </a:prstGeom>
          <a:solidFill>
            <a:schemeClr val="accent4">
              <a:lumMod val="75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0" marR="0" lvl="0" indent="0" algn="ctr" defTabSz="914400">
              <a:lnSpc>
                <a:spcPct val="100000"/>
              </a:lnSpc>
              <a:spcBef>
                <a:spcPts val="0"/>
              </a:spcBef>
              <a:spcAft>
                <a:spcPts val="0"/>
              </a:spcAft>
              <a:buNone/>
              <a:tabLst/>
              <a:defRPr/>
            </a:pPr>
            <a:r>
              <a:rPr lang="cy-GB" sz="1400" b="1">
                <a:solidFill>
                  <a:prstClr val="white"/>
                </a:solidFill>
                <a:latin typeface="Corbel" panose="020B0503020204020204" pitchFamily="34" charset="0"/>
                <a:ea typeface="Calibri"/>
                <a:cs typeface="Calibri"/>
              </a:rPr>
              <a:t>Asesiadau</a:t>
            </a:r>
            <a:endParaRPr lang="en-US">
              <a:latin typeface="Corbel" panose="020B0503020204020204" pitchFamily="34" charset="0"/>
            </a:endParaRPr>
          </a:p>
        </p:txBody>
      </p:sp>
      <p:sp>
        <p:nvSpPr>
          <p:cNvPr id="166" name="TextBox 165">
            <a:extLst>
              <a:ext uri="{FF2B5EF4-FFF2-40B4-BE49-F238E27FC236}">
                <a16:creationId xmlns:a16="http://schemas.microsoft.com/office/drawing/2014/main" id="{13D43931-C9AD-AEAA-FAF7-2A81D2370B44}"/>
              </a:ext>
            </a:extLst>
          </p:cNvPr>
          <p:cNvSpPr txBox="1"/>
          <p:nvPr/>
        </p:nvSpPr>
        <p:spPr>
          <a:xfrm>
            <a:off x="8402411" y="408214"/>
            <a:ext cx="1340304" cy="5078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900">
                <a:latin typeface="Corbel" panose="020B0503020204020204" pitchFamily="34" charset="0"/>
              </a:rPr>
              <a:t>Pwy</a:t>
            </a:r>
            <a:r>
              <a:rPr lang="cy-GB" sz="900" baseline="0">
                <a:latin typeface="Corbel" panose="020B0503020204020204" pitchFamily="34" charset="0"/>
              </a:rPr>
              <a:t> ydw i'n ei ddysgu?</a:t>
            </a:r>
            <a:r>
              <a:rPr lang="cy-GB" sz="900">
                <a:latin typeface="Corbel" panose="020B0503020204020204" pitchFamily="34" charset="0"/>
                <a:ea typeface="Corbel"/>
                <a:cs typeface="Corbel"/>
              </a:rPr>
              <a:t>​</a:t>
            </a:r>
            <a:endParaRPr lang="cy-GB" sz="900">
              <a:latin typeface="Corbel" panose="020B0503020204020204" pitchFamily="34" charset="0"/>
            </a:endParaRPr>
          </a:p>
          <a:p>
            <a:pPr algn="ctr"/>
            <a:endParaRPr lang="en-GB">
              <a:latin typeface="Corbel" panose="020B0503020204020204" pitchFamily="34" charset="0"/>
            </a:endParaRPr>
          </a:p>
        </p:txBody>
      </p:sp>
      <p:sp>
        <p:nvSpPr>
          <p:cNvPr id="167" name="TextBox 166">
            <a:extLst>
              <a:ext uri="{FF2B5EF4-FFF2-40B4-BE49-F238E27FC236}">
                <a16:creationId xmlns:a16="http://schemas.microsoft.com/office/drawing/2014/main" id="{074B8864-57D7-FFE4-3879-4D96D3455850}"/>
              </a:ext>
            </a:extLst>
          </p:cNvPr>
          <p:cNvSpPr txBox="1"/>
          <p:nvPr/>
        </p:nvSpPr>
        <p:spPr>
          <a:xfrm>
            <a:off x="8382000" y="721179"/>
            <a:ext cx="60960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1000" baseline="0">
                <a:latin typeface="Corbel" panose="020B0503020204020204" pitchFamily="34" charset="0"/>
              </a:rPr>
              <a:t>Ble dw i'n addysgu?</a:t>
            </a:r>
            <a:r>
              <a:rPr sz="1000">
                <a:latin typeface="Corbel" panose="020B0503020204020204" pitchFamily="34" charset="0"/>
                <a:ea typeface="Corbel"/>
                <a:cs typeface="Corbel"/>
              </a:rPr>
              <a:t>​</a:t>
            </a:r>
            <a:endParaRPr lang="en-GB">
              <a:latin typeface="Corbel" panose="020B0503020204020204" pitchFamily="34" charset="0"/>
            </a:endParaRPr>
          </a:p>
          <a:p>
            <a:pPr algn="ctr"/>
            <a:endParaRPr lang="en-GB">
              <a:latin typeface="Corbel" panose="020B0503020204020204" pitchFamily="34" charset="0"/>
            </a:endParaRPr>
          </a:p>
        </p:txBody>
      </p:sp>
      <p:sp>
        <p:nvSpPr>
          <p:cNvPr id="168" name="TextBox 167">
            <a:extLst>
              <a:ext uri="{FF2B5EF4-FFF2-40B4-BE49-F238E27FC236}">
                <a16:creationId xmlns:a16="http://schemas.microsoft.com/office/drawing/2014/main" id="{4F9F2662-7D5F-210F-FAB1-7AF332C9A8BB}"/>
              </a:ext>
            </a:extLst>
          </p:cNvPr>
          <p:cNvSpPr txBox="1"/>
          <p:nvPr/>
        </p:nvSpPr>
        <p:spPr>
          <a:xfrm>
            <a:off x="8395607" y="1061357"/>
            <a:ext cx="60960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1000" baseline="0">
                <a:latin typeface="Corbel" panose="020B0503020204020204" pitchFamily="34" charset="0"/>
              </a:rPr>
              <a:t>Ymchwilio i'r dysgu</a:t>
            </a:r>
            <a:endParaRPr lang="en-GB">
              <a:latin typeface="Corbel" panose="020B0503020204020204" pitchFamily="34" charset="0"/>
            </a:endParaRPr>
          </a:p>
          <a:p>
            <a:pPr algn="ctr"/>
            <a:endParaRPr lang="en-GB">
              <a:latin typeface="Corbel" panose="020B0503020204020204" pitchFamily="34" charset="0"/>
            </a:endParaRPr>
          </a:p>
        </p:txBody>
      </p:sp>
      <p:sp>
        <p:nvSpPr>
          <p:cNvPr id="169" name="TextBox 168">
            <a:extLst>
              <a:ext uri="{FF2B5EF4-FFF2-40B4-BE49-F238E27FC236}">
                <a16:creationId xmlns:a16="http://schemas.microsoft.com/office/drawing/2014/main" id="{812FC2FE-416A-53BA-7854-CCB83CAB5FC2}"/>
              </a:ext>
            </a:extLst>
          </p:cNvPr>
          <p:cNvSpPr txBox="1"/>
          <p:nvPr/>
        </p:nvSpPr>
        <p:spPr>
          <a:xfrm>
            <a:off x="9831161" y="381000"/>
            <a:ext cx="60960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1000" baseline="0">
                <a:latin typeface="Corbel" panose="020B0503020204020204" pitchFamily="34" charset="0"/>
              </a:rPr>
              <a:t>Arwain y Dysgu</a:t>
            </a:r>
            <a:r>
              <a:rPr lang="en-GB" sz="1000" baseline="0">
                <a:latin typeface="Corbel" panose="020B0503020204020204" pitchFamily="34" charset="0"/>
              </a:rPr>
              <a:t> </a:t>
            </a:r>
            <a:endParaRPr lang="en-GB">
              <a:latin typeface="Corbel" panose="020B0503020204020204" pitchFamily="34" charset="0"/>
            </a:endParaRPr>
          </a:p>
          <a:p>
            <a:pPr algn="ctr"/>
            <a:endParaRPr lang="en-GB">
              <a:latin typeface="Corbel" panose="020B0503020204020204" pitchFamily="34" charset="0"/>
            </a:endParaRPr>
          </a:p>
        </p:txBody>
      </p:sp>
      <p:sp>
        <p:nvSpPr>
          <p:cNvPr id="171" name="TextBox 170">
            <a:extLst>
              <a:ext uri="{FF2B5EF4-FFF2-40B4-BE49-F238E27FC236}">
                <a16:creationId xmlns:a16="http://schemas.microsoft.com/office/drawing/2014/main" id="{51C43460-877A-CFFB-614F-B70AA88A33D7}"/>
              </a:ext>
            </a:extLst>
          </p:cNvPr>
          <p:cNvSpPr txBox="1"/>
          <p:nvPr/>
        </p:nvSpPr>
        <p:spPr>
          <a:xfrm>
            <a:off x="9878786" y="762000"/>
            <a:ext cx="60960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a:latin typeface="Corbel" panose="020B0503020204020204" pitchFamily="34" charset="0"/>
              </a:rPr>
              <a:t>SAC</a:t>
            </a:r>
          </a:p>
          <a:p>
            <a:pPr algn="ctr"/>
            <a:endParaRPr lang="en-GB">
              <a:latin typeface="Corbel" panose="020B0503020204020204" pitchFamily="34" charset="0"/>
            </a:endParaRPr>
          </a:p>
        </p:txBody>
      </p:sp>
      <p:sp>
        <p:nvSpPr>
          <p:cNvPr id="172" name="TextBox 171">
            <a:extLst>
              <a:ext uri="{FF2B5EF4-FFF2-40B4-BE49-F238E27FC236}">
                <a16:creationId xmlns:a16="http://schemas.microsoft.com/office/drawing/2014/main" id="{5EBC0480-721A-1D35-6D64-7094E60F69F9}"/>
              </a:ext>
            </a:extLst>
          </p:cNvPr>
          <p:cNvSpPr txBox="1"/>
          <p:nvPr/>
        </p:nvSpPr>
        <p:spPr>
          <a:xfrm>
            <a:off x="9851571" y="1088571"/>
            <a:ext cx="60960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err="1">
                <a:latin typeface="Corbel" panose="020B0503020204020204" pitchFamily="34" charset="0"/>
              </a:rPr>
              <a:t>Trawsgwricwlaidd</a:t>
            </a:r>
            <a:r>
              <a:rPr lang="en-GB" sz="900">
                <a:latin typeface="Corbel" panose="020B0503020204020204" pitchFamily="34" charset="0"/>
              </a:rPr>
              <a:t>/ </a:t>
            </a:r>
          </a:p>
          <a:p>
            <a:r>
              <a:rPr lang="en-GB" sz="900" err="1">
                <a:latin typeface="Corbel" panose="020B0503020204020204" pitchFamily="34" charset="0"/>
              </a:rPr>
              <a:t>DyfnhauYmarfer</a:t>
            </a:r>
            <a:r>
              <a:rPr lang="en-GB" sz="900" i="1">
                <a:latin typeface="Corbel" panose="020B0503020204020204" pitchFamily="34" charset="0"/>
              </a:rPr>
              <a:t> </a:t>
            </a:r>
            <a:endParaRPr lang="en-GB" sz="900">
              <a:latin typeface="Corbel" panose="020B0503020204020204" pitchFamily="34" charset="0"/>
            </a:endParaRPr>
          </a:p>
        </p:txBody>
      </p:sp>
      <p:pic>
        <p:nvPicPr>
          <p:cNvPr id="12" name="Picture 2" descr="810+ You Are Here Sign Stock Illustrations, Royalty-Free Vector Graphics &amp;  Clip Art - iStock | You are here icon, You are here pin, Street sign">
            <a:extLst>
              <a:ext uri="{FF2B5EF4-FFF2-40B4-BE49-F238E27FC236}">
                <a16:creationId xmlns:a16="http://schemas.microsoft.com/office/drawing/2014/main" id="{C5BF762B-958A-E78B-861D-EEE38296C012}"/>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24471" t="15519" r="24116" b="15478"/>
          <a:stretch>
            <a:fillRect/>
          </a:stretch>
        </p:blipFill>
        <p:spPr bwMode="auto">
          <a:xfrm>
            <a:off x="7479399" y="1356371"/>
            <a:ext cx="576522" cy="7737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015170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1FC2B481-E22F-79F5-1C5D-0251D162C941}"/>
            </a:ext>
          </a:extLst>
        </p:cNvPr>
        <p:cNvGrpSpPr/>
        <p:nvPr/>
      </p:nvGrpSpPr>
      <p:grpSpPr>
        <a:xfrm>
          <a:off x="0" y="0"/>
          <a:ext cx="0" cy="0"/>
          <a:chOff x="0" y="0"/>
          <a:chExt cx="0" cy="0"/>
        </a:xfrm>
      </p:grpSpPr>
      <p:sp>
        <p:nvSpPr>
          <p:cNvPr id="89" name="Rectangle 88">
            <a:extLst>
              <a:ext uri="{FF2B5EF4-FFF2-40B4-BE49-F238E27FC236}">
                <a16:creationId xmlns:a16="http://schemas.microsoft.com/office/drawing/2014/main" id="{58DB0B50-44AF-C957-727C-EE9B5CD38AFC}"/>
              </a:ext>
            </a:extLst>
          </p:cNvPr>
          <p:cNvSpPr/>
          <p:nvPr/>
        </p:nvSpPr>
        <p:spPr>
          <a:xfrm>
            <a:off x="2509396" y="5690509"/>
            <a:ext cx="7817422" cy="84753"/>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orbel" panose="020B0503020204020204" pitchFamily="34" charset="0"/>
            </a:endParaRPr>
          </a:p>
        </p:txBody>
      </p:sp>
      <p:sp>
        <p:nvSpPr>
          <p:cNvPr id="97" name="Rectangle 96">
            <a:extLst>
              <a:ext uri="{FF2B5EF4-FFF2-40B4-BE49-F238E27FC236}">
                <a16:creationId xmlns:a16="http://schemas.microsoft.com/office/drawing/2014/main" id="{0DAE91D2-F581-FC4C-8C77-FCFDE00C113F}"/>
              </a:ext>
            </a:extLst>
          </p:cNvPr>
          <p:cNvSpPr/>
          <p:nvPr/>
        </p:nvSpPr>
        <p:spPr>
          <a:xfrm>
            <a:off x="8204130" y="3766347"/>
            <a:ext cx="1242570" cy="249278"/>
          </a:xfrm>
          <a:prstGeom prst="rect">
            <a:avLst/>
          </a:prstGeom>
          <a:solidFill>
            <a:schemeClr val="accent6"/>
          </a:solidFill>
          <a:ln>
            <a:solidFill>
              <a:schemeClr val="tx1"/>
            </a:solidFill>
            <a:prstDash val="solid"/>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orbel" panose="020B0503020204020204" pitchFamily="34" charset="0"/>
            </a:endParaRPr>
          </a:p>
        </p:txBody>
      </p:sp>
      <p:sp>
        <p:nvSpPr>
          <p:cNvPr id="51" name="Rectangle 50">
            <a:extLst>
              <a:ext uri="{FF2B5EF4-FFF2-40B4-BE49-F238E27FC236}">
                <a16:creationId xmlns:a16="http://schemas.microsoft.com/office/drawing/2014/main" id="{56D72359-2618-4E99-2739-5C827EC71A95}"/>
              </a:ext>
            </a:extLst>
          </p:cNvPr>
          <p:cNvSpPr/>
          <p:nvPr/>
        </p:nvSpPr>
        <p:spPr>
          <a:xfrm>
            <a:off x="2342607" y="4025669"/>
            <a:ext cx="8464659" cy="45719"/>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orbel" panose="020B0503020204020204" pitchFamily="34" charset="0"/>
            </a:endParaRPr>
          </a:p>
        </p:txBody>
      </p:sp>
      <p:sp>
        <p:nvSpPr>
          <p:cNvPr id="42" name="Rectangle 41">
            <a:extLst>
              <a:ext uri="{FF2B5EF4-FFF2-40B4-BE49-F238E27FC236}">
                <a16:creationId xmlns:a16="http://schemas.microsoft.com/office/drawing/2014/main" id="{B23E81A9-A92A-96D2-8490-CCCBBE4EC150}"/>
              </a:ext>
            </a:extLst>
          </p:cNvPr>
          <p:cNvSpPr/>
          <p:nvPr/>
        </p:nvSpPr>
        <p:spPr>
          <a:xfrm>
            <a:off x="2526615" y="2430371"/>
            <a:ext cx="8357695" cy="66229"/>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orbel" panose="020B0503020204020204" pitchFamily="34" charset="0"/>
            </a:endParaRPr>
          </a:p>
        </p:txBody>
      </p:sp>
      <p:sp>
        <p:nvSpPr>
          <p:cNvPr id="3" name="TextBox 2">
            <a:extLst>
              <a:ext uri="{FF2B5EF4-FFF2-40B4-BE49-F238E27FC236}">
                <a16:creationId xmlns:a16="http://schemas.microsoft.com/office/drawing/2014/main" id="{1759AF68-B17D-777D-947F-6C3728B7D907}"/>
              </a:ext>
            </a:extLst>
          </p:cNvPr>
          <p:cNvSpPr txBox="1"/>
          <p:nvPr/>
        </p:nvSpPr>
        <p:spPr>
          <a:xfrm>
            <a:off x="351237" y="1474910"/>
            <a:ext cx="1515303" cy="469359"/>
          </a:xfrm>
          <a:prstGeom prst="rect">
            <a:avLst/>
          </a:prstGeom>
          <a:noFill/>
        </p:spPr>
        <p:txBody>
          <a:bodyPr wrap="square" lIns="91440" tIns="45720" rIns="91440" bIns="45720" rtlCol="0" anchor="t">
            <a:spAutoFit/>
          </a:bodyPr>
          <a:lstStyle/>
          <a:p>
            <a:pPr>
              <a:defRPr/>
            </a:pPr>
            <a:r>
              <a:rPr lang="en-GB" sz="1400">
                <a:solidFill>
                  <a:prstClr val="black"/>
                </a:solidFill>
                <a:latin typeface="Corbel" panose="020B0503020204020204" pitchFamily="34" charset="0"/>
              </a:rPr>
              <a:t>Level 4</a:t>
            </a:r>
            <a:endParaRPr kumimoji="0" lang="en-GB" sz="1400" b="0" i="0" u="none" strike="noStrike" kern="1200" cap="none" spc="0" normalizeH="0" baseline="0" noProof="0">
              <a:ln>
                <a:noFill/>
              </a:ln>
              <a:solidFill>
                <a:prstClr val="black"/>
              </a:solidFill>
              <a:effectLst/>
              <a:uLnTx/>
              <a:uFillTx/>
              <a:latin typeface="Corbel" panose="020B0503020204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050" b="0" i="1" u="none" strike="noStrike" kern="1200" cap="none" spc="0" normalizeH="0" baseline="0" noProof="0">
              <a:ln>
                <a:noFill/>
              </a:ln>
              <a:solidFill>
                <a:prstClr val="black"/>
              </a:solidFill>
              <a:effectLst/>
              <a:uLnTx/>
              <a:uFillTx/>
              <a:latin typeface="Corbel" panose="020B0503020204020204" pitchFamily="34" charset="0"/>
            </a:endParaRPr>
          </a:p>
        </p:txBody>
      </p:sp>
      <p:sp>
        <p:nvSpPr>
          <p:cNvPr id="4" name="TextBox 3">
            <a:extLst>
              <a:ext uri="{FF2B5EF4-FFF2-40B4-BE49-F238E27FC236}">
                <a16:creationId xmlns:a16="http://schemas.microsoft.com/office/drawing/2014/main" id="{A39783E7-CF22-013B-D08D-41B792BCDA56}"/>
              </a:ext>
            </a:extLst>
          </p:cNvPr>
          <p:cNvSpPr txBox="1"/>
          <p:nvPr/>
        </p:nvSpPr>
        <p:spPr>
          <a:xfrm>
            <a:off x="245037" y="2988760"/>
            <a:ext cx="1275115" cy="469359"/>
          </a:xfrm>
          <a:prstGeom prst="rect">
            <a:avLst/>
          </a:prstGeom>
          <a:noFill/>
        </p:spPr>
        <p:txBody>
          <a:bodyPr wrap="square" lIns="91440" tIns="45720" rIns="91440" bIns="45720" rtlCol="0" anchor="t">
            <a:spAutoFit/>
          </a:bodyPr>
          <a:lstStyle/>
          <a:p>
            <a:pPr>
              <a:defRPr/>
            </a:pPr>
            <a:r>
              <a:rPr lang="en-GB" sz="1400">
                <a:solidFill>
                  <a:prstClr val="black"/>
                </a:solidFill>
                <a:latin typeface="Corbel" panose="020B0503020204020204" pitchFamily="34" charset="0"/>
              </a:rPr>
              <a:t>Level 5</a:t>
            </a:r>
            <a:endParaRPr lang="en-GB" sz="1400" b="0" i="0" u="none" strike="noStrike" kern="1200" cap="none" spc="0" normalizeH="0" baseline="0" noProof="0">
              <a:ln>
                <a:noFill/>
              </a:ln>
              <a:solidFill>
                <a:prstClr val="black"/>
              </a:solidFill>
              <a:effectLst/>
              <a:uLnTx/>
              <a:uFillTx/>
              <a:latin typeface="Corbel" panose="020B0503020204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050" b="0" i="1" u="none" strike="noStrike" kern="1200" cap="none" spc="0" normalizeH="0" baseline="0" noProof="0">
              <a:ln>
                <a:noFill/>
              </a:ln>
              <a:solidFill>
                <a:prstClr val="black"/>
              </a:solidFill>
              <a:effectLst/>
              <a:uLnTx/>
              <a:uFillTx/>
              <a:latin typeface="Corbel" panose="020B0503020204020204" pitchFamily="34" charset="0"/>
            </a:endParaRPr>
          </a:p>
        </p:txBody>
      </p:sp>
      <p:sp>
        <p:nvSpPr>
          <p:cNvPr id="5" name="TextBox 4">
            <a:extLst>
              <a:ext uri="{FF2B5EF4-FFF2-40B4-BE49-F238E27FC236}">
                <a16:creationId xmlns:a16="http://schemas.microsoft.com/office/drawing/2014/main" id="{BCCA40E7-7491-D642-E1EE-11BDAA5ADA40}"/>
              </a:ext>
            </a:extLst>
          </p:cNvPr>
          <p:cNvSpPr txBox="1"/>
          <p:nvPr/>
        </p:nvSpPr>
        <p:spPr>
          <a:xfrm>
            <a:off x="197912" y="4592340"/>
            <a:ext cx="1370769" cy="469359"/>
          </a:xfrm>
          <a:prstGeom prst="rect">
            <a:avLst/>
          </a:prstGeom>
          <a:noFill/>
        </p:spPr>
        <p:txBody>
          <a:bodyPr wrap="square" lIns="91440" tIns="45720" rIns="91440" bIns="45720" rtlCol="0" anchor="t">
            <a:spAutoFit/>
          </a:bodyPr>
          <a:lstStyle/>
          <a:p>
            <a:pPr>
              <a:defRPr/>
            </a:pPr>
            <a:r>
              <a:rPr lang="en-GB" sz="1400">
                <a:solidFill>
                  <a:prstClr val="black"/>
                </a:solidFill>
                <a:latin typeface="Corbel" panose="020B0503020204020204" pitchFamily="34" charset="0"/>
              </a:rPr>
              <a:t>Level 6</a:t>
            </a:r>
            <a:endParaRPr kumimoji="0" lang="en-GB" sz="1400" b="0" i="0" u="none" strike="noStrike" kern="1200" cap="none" spc="0" normalizeH="0" baseline="0" noProof="0">
              <a:ln>
                <a:noFill/>
              </a:ln>
              <a:solidFill>
                <a:prstClr val="black"/>
              </a:solidFill>
              <a:effectLst/>
              <a:uLnTx/>
              <a:uFillTx/>
              <a:latin typeface="Corbel" panose="020B0503020204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050" b="0" i="1" u="none" strike="noStrike" kern="1200" cap="none" spc="0" normalizeH="0" baseline="0" noProof="0">
              <a:ln>
                <a:noFill/>
              </a:ln>
              <a:solidFill>
                <a:prstClr val="black"/>
              </a:solidFill>
              <a:effectLst/>
              <a:uLnTx/>
              <a:uFillTx/>
              <a:latin typeface="Corbel" panose="020B0503020204020204" pitchFamily="34" charset="0"/>
            </a:endParaRPr>
          </a:p>
        </p:txBody>
      </p:sp>
      <p:grpSp>
        <p:nvGrpSpPr>
          <p:cNvPr id="19" name="Group 18">
            <a:extLst>
              <a:ext uri="{FF2B5EF4-FFF2-40B4-BE49-F238E27FC236}">
                <a16:creationId xmlns:a16="http://schemas.microsoft.com/office/drawing/2014/main" id="{73F54973-3115-1942-0AEB-0C3446290A5C}"/>
              </a:ext>
            </a:extLst>
          </p:cNvPr>
          <p:cNvGrpSpPr/>
          <p:nvPr/>
        </p:nvGrpSpPr>
        <p:grpSpPr>
          <a:xfrm>
            <a:off x="1193073" y="825691"/>
            <a:ext cx="8104823" cy="4794873"/>
            <a:chOff x="485468" y="913469"/>
            <a:chExt cx="7981594" cy="4794873"/>
          </a:xfrm>
        </p:grpSpPr>
        <p:cxnSp>
          <p:nvCxnSpPr>
            <p:cNvPr id="6" name="Straight Connector 5">
              <a:extLst>
                <a:ext uri="{FF2B5EF4-FFF2-40B4-BE49-F238E27FC236}">
                  <a16:creationId xmlns:a16="http://schemas.microsoft.com/office/drawing/2014/main" id="{F49ABCFC-D7D3-4771-F7F9-CA35DC919FCC}"/>
                </a:ext>
              </a:extLst>
            </p:cNvPr>
            <p:cNvCxnSpPr>
              <a:cxnSpLocks/>
            </p:cNvCxnSpPr>
            <p:nvPr/>
          </p:nvCxnSpPr>
          <p:spPr>
            <a:xfrm>
              <a:off x="485468" y="4078736"/>
              <a:ext cx="7958597" cy="31315"/>
            </a:xfrm>
            <a:prstGeom prst="line">
              <a:avLst/>
            </a:prstGeom>
            <a:ln>
              <a:solidFill>
                <a:schemeClr val="bg1">
                  <a:lumMod val="6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2" name="Straight Connector 1">
              <a:extLst>
                <a:ext uri="{FF2B5EF4-FFF2-40B4-BE49-F238E27FC236}">
                  <a16:creationId xmlns:a16="http://schemas.microsoft.com/office/drawing/2014/main" id="{E2DAD5A2-18DE-2AA4-CF7D-4F01938208D2}"/>
                </a:ext>
              </a:extLst>
            </p:cNvPr>
            <p:cNvCxnSpPr>
              <a:cxnSpLocks/>
            </p:cNvCxnSpPr>
            <p:nvPr/>
          </p:nvCxnSpPr>
          <p:spPr>
            <a:xfrm>
              <a:off x="539303" y="2455402"/>
              <a:ext cx="7927759" cy="0"/>
            </a:xfrm>
            <a:prstGeom prst="line">
              <a:avLst/>
            </a:prstGeom>
            <a:ln>
              <a:solidFill>
                <a:schemeClr val="bg1">
                  <a:lumMod val="6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99479551-72DE-7093-F358-B6D6D3CCDF95}"/>
                </a:ext>
              </a:extLst>
            </p:cNvPr>
            <p:cNvCxnSpPr>
              <a:cxnSpLocks/>
            </p:cNvCxnSpPr>
            <p:nvPr/>
          </p:nvCxnSpPr>
          <p:spPr>
            <a:xfrm>
              <a:off x="506027" y="913469"/>
              <a:ext cx="7927759" cy="0"/>
            </a:xfrm>
            <a:prstGeom prst="line">
              <a:avLst/>
            </a:prstGeom>
            <a:ln>
              <a:solidFill>
                <a:schemeClr val="bg1">
                  <a:lumMod val="6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54DADAED-5F29-D0EB-97BA-8637AA676868}"/>
                </a:ext>
              </a:extLst>
            </p:cNvPr>
            <p:cNvCxnSpPr>
              <a:cxnSpLocks/>
            </p:cNvCxnSpPr>
            <p:nvPr/>
          </p:nvCxnSpPr>
          <p:spPr>
            <a:xfrm>
              <a:off x="506027" y="5708342"/>
              <a:ext cx="7927759" cy="0"/>
            </a:xfrm>
            <a:prstGeom prst="line">
              <a:avLst/>
            </a:prstGeom>
            <a:ln>
              <a:solidFill>
                <a:schemeClr val="bg1">
                  <a:lumMod val="65000"/>
                </a:schemeClr>
              </a:solidFill>
              <a:prstDash val="dash"/>
            </a:ln>
          </p:spPr>
          <p:style>
            <a:lnRef idx="1">
              <a:schemeClr val="accent1"/>
            </a:lnRef>
            <a:fillRef idx="0">
              <a:schemeClr val="accent1"/>
            </a:fillRef>
            <a:effectRef idx="0">
              <a:schemeClr val="accent1"/>
            </a:effectRef>
            <a:fontRef idx="minor">
              <a:schemeClr val="tx1"/>
            </a:fontRef>
          </p:style>
        </p:cxnSp>
      </p:grpSp>
      <p:sp>
        <p:nvSpPr>
          <p:cNvPr id="10" name="Block Arc 9">
            <a:extLst>
              <a:ext uri="{FF2B5EF4-FFF2-40B4-BE49-F238E27FC236}">
                <a16:creationId xmlns:a16="http://schemas.microsoft.com/office/drawing/2014/main" id="{5F719FE6-5BC9-5249-FC4D-DF99663368B6}"/>
              </a:ext>
            </a:extLst>
          </p:cNvPr>
          <p:cNvSpPr/>
          <p:nvPr/>
        </p:nvSpPr>
        <p:spPr>
          <a:xfrm rot="5400000">
            <a:off x="10202327" y="2149317"/>
            <a:ext cx="1836426" cy="1949448"/>
          </a:xfrm>
          <a:prstGeom prst="blockArc">
            <a:avLst>
              <a:gd name="adj1" fmla="val 10783809"/>
              <a:gd name="adj2" fmla="val 84353"/>
              <a:gd name="adj3" fmla="val 13187"/>
            </a:avLst>
          </a:prstGeom>
          <a:solidFill>
            <a:schemeClr val="bg1">
              <a:lumMod val="6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orbel" panose="020B0503020204020204" pitchFamily="34" charset="0"/>
            </a:endParaRPr>
          </a:p>
        </p:txBody>
      </p:sp>
      <p:sp>
        <p:nvSpPr>
          <p:cNvPr id="22" name="Block Arc 21">
            <a:extLst>
              <a:ext uri="{FF2B5EF4-FFF2-40B4-BE49-F238E27FC236}">
                <a16:creationId xmlns:a16="http://schemas.microsoft.com/office/drawing/2014/main" id="{8DAD8960-3843-DD44-CFD7-ED346F7007E2}"/>
              </a:ext>
            </a:extLst>
          </p:cNvPr>
          <p:cNvSpPr/>
          <p:nvPr/>
        </p:nvSpPr>
        <p:spPr>
          <a:xfrm rot="16200000">
            <a:off x="1117304" y="3813464"/>
            <a:ext cx="2003438" cy="1959886"/>
          </a:xfrm>
          <a:prstGeom prst="blockArc">
            <a:avLst>
              <a:gd name="adj1" fmla="val 10783809"/>
              <a:gd name="adj2" fmla="val 84351"/>
              <a:gd name="adj3" fmla="val 13187"/>
            </a:avLst>
          </a:prstGeom>
          <a:solidFill>
            <a:schemeClr val="bg1">
              <a:lumMod val="6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orbel" panose="020B0503020204020204" pitchFamily="34" charset="0"/>
            </a:endParaRPr>
          </a:p>
        </p:txBody>
      </p:sp>
      <p:sp>
        <p:nvSpPr>
          <p:cNvPr id="26" name="Callout: Down Arrow 25">
            <a:extLst>
              <a:ext uri="{FF2B5EF4-FFF2-40B4-BE49-F238E27FC236}">
                <a16:creationId xmlns:a16="http://schemas.microsoft.com/office/drawing/2014/main" id="{E06A4D11-CBFA-F4B6-98D6-8AACACDFFC44}"/>
              </a:ext>
            </a:extLst>
          </p:cNvPr>
          <p:cNvSpPr/>
          <p:nvPr/>
        </p:nvSpPr>
        <p:spPr>
          <a:xfrm>
            <a:off x="2854491" y="928187"/>
            <a:ext cx="963551" cy="709027"/>
          </a:xfrm>
          <a:prstGeom prst="downArrowCallout">
            <a:avLst/>
          </a:prstGeom>
          <a:solidFill>
            <a:schemeClr val="accent6"/>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a:ln>
                  <a:noFill/>
                </a:ln>
                <a:solidFill>
                  <a:prstClr val="white"/>
                </a:solidFill>
                <a:effectLst/>
                <a:uLnTx/>
                <a:uFillTx/>
                <a:latin typeface="Corbel" panose="020B0503020204020204" pitchFamily="34" charset="0"/>
              </a:rPr>
              <a:t>The Nature of Children’s Learning</a:t>
            </a:r>
            <a:endParaRPr kumimoji="0" lang="en-GB" sz="800" b="0" i="0" u="none" strike="noStrike" kern="1200" cap="none" spc="0" normalizeH="0" baseline="0" noProof="0">
              <a:ln>
                <a:noFill/>
              </a:ln>
              <a:solidFill>
                <a:prstClr val="white"/>
              </a:solidFill>
              <a:effectLst/>
              <a:uLnTx/>
              <a:uFillTx/>
              <a:latin typeface="Corbel" panose="020B0503020204020204" pitchFamily="34" charset="0"/>
              <a:ea typeface="Calibri"/>
              <a:cs typeface="Calibri"/>
            </a:endParaRPr>
          </a:p>
        </p:txBody>
      </p:sp>
      <p:grpSp>
        <p:nvGrpSpPr>
          <p:cNvPr id="98" name="Group 97">
            <a:extLst>
              <a:ext uri="{FF2B5EF4-FFF2-40B4-BE49-F238E27FC236}">
                <a16:creationId xmlns:a16="http://schemas.microsoft.com/office/drawing/2014/main" id="{683ADC53-4C4C-F337-B4D2-0D9A55207C09}"/>
              </a:ext>
            </a:extLst>
          </p:cNvPr>
          <p:cNvGrpSpPr/>
          <p:nvPr/>
        </p:nvGrpSpPr>
        <p:grpSpPr>
          <a:xfrm>
            <a:off x="3881268" y="1555076"/>
            <a:ext cx="489005" cy="573568"/>
            <a:chOff x="5803280" y="1298631"/>
            <a:chExt cx="489005" cy="573568"/>
          </a:xfrm>
          <a:solidFill>
            <a:schemeClr val="accent6"/>
          </a:solidFill>
        </p:grpSpPr>
        <p:sp>
          <p:nvSpPr>
            <p:cNvPr id="31" name="Callout: Down Arrow 30">
              <a:extLst>
                <a:ext uri="{FF2B5EF4-FFF2-40B4-BE49-F238E27FC236}">
                  <a16:creationId xmlns:a16="http://schemas.microsoft.com/office/drawing/2014/main" id="{F3E028CE-8E23-54DD-D4FF-5E6D6DB67F17}"/>
                </a:ext>
              </a:extLst>
            </p:cNvPr>
            <p:cNvSpPr/>
            <p:nvPr/>
          </p:nvSpPr>
          <p:spPr>
            <a:xfrm>
              <a:off x="5898307" y="1345367"/>
              <a:ext cx="311146" cy="526832"/>
            </a:xfrm>
            <a:prstGeom prst="downArrowCallout">
              <a:avLst>
                <a:gd name="adj1" fmla="val 25000"/>
                <a:gd name="adj2" fmla="val 25000"/>
                <a:gd name="adj3" fmla="val 25000"/>
                <a:gd name="adj4" fmla="val 36104"/>
              </a:avLst>
            </a:prstGeom>
            <a:grp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orbel" panose="020B0503020204020204" pitchFamily="34" charset="0"/>
              </a:endParaRPr>
            </a:p>
          </p:txBody>
        </p:sp>
        <p:sp>
          <p:nvSpPr>
            <p:cNvPr id="32" name="Hexagon 31">
              <a:extLst>
                <a:ext uri="{FF2B5EF4-FFF2-40B4-BE49-F238E27FC236}">
                  <a16:creationId xmlns:a16="http://schemas.microsoft.com/office/drawing/2014/main" id="{44678730-5356-31C0-B750-FC74F8D73141}"/>
                </a:ext>
              </a:extLst>
            </p:cNvPr>
            <p:cNvSpPr/>
            <p:nvPr/>
          </p:nvSpPr>
          <p:spPr>
            <a:xfrm>
              <a:off x="5803280" y="1298631"/>
              <a:ext cx="489005" cy="432000"/>
            </a:xfrm>
            <a:prstGeom prst="hexagon">
              <a:avLst/>
            </a:prstGeom>
            <a:grp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a:ln>
                    <a:noFill/>
                  </a:ln>
                  <a:solidFill>
                    <a:prstClr val="white"/>
                  </a:solidFill>
                  <a:effectLst/>
                  <a:uLnTx/>
                  <a:uFillTx/>
                  <a:latin typeface="Corbel" panose="020B0503020204020204" pitchFamily="34" charset="0"/>
                </a:rPr>
                <a:t>1</a:t>
              </a:r>
            </a:p>
          </p:txBody>
        </p:sp>
      </p:grpSp>
      <p:sp>
        <p:nvSpPr>
          <p:cNvPr id="37" name="Arrow: Right 36">
            <a:extLst>
              <a:ext uri="{FF2B5EF4-FFF2-40B4-BE49-F238E27FC236}">
                <a16:creationId xmlns:a16="http://schemas.microsoft.com/office/drawing/2014/main" id="{43201F45-BEF6-4FD2-CA98-4B1880BFD6B9}"/>
              </a:ext>
            </a:extLst>
          </p:cNvPr>
          <p:cNvSpPr/>
          <p:nvPr/>
        </p:nvSpPr>
        <p:spPr>
          <a:xfrm>
            <a:off x="3417905" y="2197173"/>
            <a:ext cx="210692" cy="229097"/>
          </a:xfrm>
          <a:prstGeom prst="rightArrow">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orbel" panose="020B0503020204020204" pitchFamily="34" charset="0"/>
            </a:endParaRPr>
          </a:p>
        </p:txBody>
      </p:sp>
      <p:sp>
        <p:nvSpPr>
          <p:cNvPr id="41" name="TextBox 40">
            <a:extLst>
              <a:ext uri="{FF2B5EF4-FFF2-40B4-BE49-F238E27FC236}">
                <a16:creationId xmlns:a16="http://schemas.microsoft.com/office/drawing/2014/main" id="{13739A4F-0496-C1EA-6B69-2766B2993C09}"/>
              </a:ext>
            </a:extLst>
          </p:cNvPr>
          <p:cNvSpPr txBox="1"/>
          <p:nvPr/>
        </p:nvSpPr>
        <p:spPr>
          <a:xfrm>
            <a:off x="6241337" y="1330923"/>
            <a:ext cx="919174" cy="246221"/>
          </a:xfrm>
          <a:prstGeom prst="rect">
            <a:avLst/>
          </a:prstGeom>
          <a:noFill/>
        </p:spPr>
        <p:txBody>
          <a:bodyPr wrap="square" lIns="91440" tIns="45720" rIns="91440" bIns="4572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0" i="1" u="none" strike="noStrike" kern="1200" cap="none" spc="0" normalizeH="0" baseline="0" noProof="0">
                <a:ln>
                  <a:noFill/>
                </a:ln>
                <a:solidFill>
                  <a:srgbClr val="10CF9B">
                    <a:lumMod val="75000"/>
                  </a:srgbClr>
                </a:solidFill>
                <a:effectLst/>
                <a:uLnTx/>
                <a:uFillTx/>
                <a:latin typeface="Corbel" panose="020B0503020204020204" pitchFamily="34" charset="0"/>
              </a:rPr>
              <a:t>.</a:t>
            </a:r>
          </a:p>
        </p:txBody>
      </p:sp>
      <p:sp>
        <p:nvSpPr>
          <p:cNvPr id="43" name="TextBox 42">
            <a:extLst>
              <a:ext uri="{FF2B5EF4-FFF2-40B4-BE49-F238E27FC236}">
                <a16:creationId xmlns:a16="http://schemas.microsoft.com/office/drawing/2014/main" id="{2507C88E-1631-EE9C-D96D-D2B24B3C813B}"/>
              </a:ext>
            </a:extLst>
          </p:cNvPr>
          <p:cNvSpPr txBox="1"/>
          <p:nvPr/>
        </p:nvSpPr>
        <p:spPr>
          <a:xfrm>
            <a:off x="1063805" y="2144917"/>
            <a:ext cx="1411371" cy="553998"/>
          </a:xfrm>
          <a:prstGeom prst="rect">
            <a:avLst/>
          </a:prstGeom>
          <a:noFill/>
        </p:spPr>
        <p:txBody>
          <a:bodyPr wrap="square" lIns="91440" tIns="45720" rIns="91440" bIns="45720" rtlCol="0" anchor="t">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1000" b="1" i="1" u="none" strike="noStrike" kern="1200" cap="none" spc="0" normalizeH="0" baseline="0" noProof="0">
                <a:ln>
                  <a:noFill/>
                </a:ln>
                <a:solidFill>
                  <a:srgbClr val="009DD9"/>
                </a:solidFill>
                <a:effectLst/>
                <a:uLnTx/>
                <a:uFillTx/>
                <a:latin typeface="Corbel" panose="020B0503020204020204" pitchFamily="34" charset="0"/>
              </a:rPr>
              <a:t>Personal Tutor.</a:t>
            </a:r>
          </a:p>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1000" b="1" i="1" u="none" strike="noStrike" kern="1200" cap="none" spc="0" normalizeH="0" baseline="0" noProof="0">
                <a:ln>
                  <a:noFill/>
                </a:ln>
                <a:solidFill>
                  <a:srgbClr val="009DD9"/>
                </a:solidFill>
                <a:effectLst/>
                <a:uLnTx/>
                <a:uFillTx/>
                <a:latin typeface="Corbel" panose="020B0503020204020204" pitchFamily="34" charset="0"/>
              </a:rPr>
              <a:t>Welsh in Professional Practice</a:t>
            </a:r>
          </a:p>
        </p:txBody>
      </p:sp>
      <p:sp>
        <p:nvSpPr>
          <p:cNvPr id="50" name="Rectangle 49">
            <a:extLst>
              <a:ext uri="{FF2B5EF4-FFF2-40B4-BE49-F238E27FC236}">
                <a16:creationId xmlns:a16="http://schemas.microsoft.com/office/drawing/2014/main" id="{AD6F65C6-1D81-F3D3-FB33-077587BCBE12}"/>
              </a:ext>
            </a:extLst>
          </p:cNvPr>
          <p:cNvSpPr/>
          <p:nvPr/>
        </p:nvSpPr>
        <p:spPr>
          <a:xfrm>
            <a:off x="2526615" y="2115210"/>
            <a:ext cx="77724" cy="438091"/>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orbel" panose="020B0503020204020204" pitchFamily="34" charset="0"/>
            </a:endParaRPr>
          </a:p>
        </p:txBody>
      </p:sp>
      <p:sp>
        <p:nvSpPr>
          <p:cNvPr id="53" name="Callout: Down Arrow 52">
            <a:extLst>
              <a:ext uri="{FF2B5EF4-FFF2-40B4-BE49-F238E27FC236}">
                <a16:creationId xmlns:a16="http://schemas.microsoft.com/office/drawing/2014/main" id="{6CDB2383-B404-23A1-7638-CAA137B45D54}"/>
              </a:ext>
            </a:extLst>
          </p:cNvPr>
          <p:cNvSpPr/>
          <p:nvPr/>
        </p:nvSpPr>
        <p:spPr>
          <a:xfrm>
            <a:off x="4421761" y="1304425"/>
            <a:ext cx="956114" cy="786347"/>
          </a:xfrm>
          <a:prstGeom prst="downArrowCallout">
            <a:avLst/>
          </a:prstGeom>
          <a:solidFill>
            <a:schemeClr val="accent5">
              <a:lumMod val="60000"/>
              <a:lumOff val="4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a:ln>
                  <a:noFill/>
                </a:ln>
                <a:solidFill>
                  <a:prstClr val="white"/>
                </a:solidFill>
                <a:effectLst/>
                <a:uLnTx/>
                <a:uFillTx/>
                <a:latin typeface="Corbel" panose="020B0503020204020204" pitchFamily="34" charset="0"/>
                <a:ea typeface="Calibri"/>
                <a:cs typeface="Calibri"/>
              </a:rPr>
              <a:t>Developing the skills of professional enquiry</a:t>
            </a:r>
          </a:p>
        </p:txBody>
      </p:sp>
      <p:sp>
        <p:nvSpPr>
          <p:cNvPr id="54" name="Callout: Down Arrow 53">
            <a:extLst>
              <a:ext uri="{FF2B5EF4-FFF2-40B4-BE49-F238E27FC236}">
                <a16:creationId xmlns:a16="http://schemas.microsoft.com/office/drawing/2014/main" id="{9FC266D6-61C0-7796-63C4-E41786B4B4BA}"/>
              </a:ext>
            </a:extLst>
          </p:cNvPr>
          <p:cNvSpPr/>
          <p:nvPr/>
        </p:nvSpPr>
        <p:spPr>
          <a:xfrm rot="10800000">
            <a:off x="9769580" y="2490324"/>
            <a:ext cx="944356" cy="820500"/>
          </a:xfrm>
          <a:prstGeom prst="downArrowCallout">
            <a:avLst/>
          </a:prstGeom>
          <a:solidFill>
            <a:schemeClr val="accent1">
              <a:lumMod val="40000"/>
              <a:lumOff val="6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000" b="0" i="0" u="none" strike="noStrike" kern="1200" cap="none" spc="0" normalizeH="0" baseline="0" noProof="0">
              <a:ln>
                <a:noFill/>
              </a:ln>
              <a:solidFill>
                <a:prstClr val="white"/>
              </a:solidFill>
              <a:effectLst/>
              <a:uLnTx/>
              <a:uFillTx/>
              <a:latin typeface="Corbel" panose="020B0503020204020204" pitchFamily="34" charset="0"/>
              <a:ea typeface="Calibri"/>
              <a:cs typeface="Calibri"/>
            </a:endParaRPr>
          </a:p>
        </p:txBody>
      </p:sp>
      <p:sp>
        <p:nvSpPr>
          <p:cNvPr id="62" name="TextBox 61">
            <a:extLst>
              <a:ext uri="{FF2B5EF4-FFF2-40B4-BE49-F238E27FC236}">
                <a16:creationId xmlns:a16="http://schemas.microsoft.com/office/drawing/2014/main" id="{D7C9DA9D-FBEA-33E7-0B39-65DE2104B851}"/>
              </a:ext>
            </a:extLst>
          </p:cNvPr>
          <p:cNvSpPr txBox="1"/>
          <p:nvPr/>
        </p:nvSpPr>
        <p:spPr>
          <a:xfrm>
            <a:off x="249523" y="256380"/>
            <a:ext cx="7634590" cy="461665"/>
          </a:xfrm>
          <a:prstGeom prst="rect">
            <a:avLst/>
          </a:prstGeom>
          <a:noFill/>
        </p:spPr>
        <p:txBody>
          <a:bodyPr wrap="non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a:ln>
                  <a:noFill/>
                </a:ln>
                <a:solidFill>
                  <a:prstClr val="black"/>
                </a:solidFill>
                <a:effectLst/>
                <a:uLnTx/>
                <a:uFillTx/>
                <a:latin typeface="Corbel" panose="020B0503020204020204" pitchFamily="34" charset="0"/>
              </a:rPr>
              <a:t>BA Primary Education (QTS) Spiral Curriculum Pathway  </a:t>
            </a:r>
          </a:p>
        </p:txBody>
      </p:sp>
      <p:sp>
        <p:nvSpPr>
          <p:cNvPr id="63" name="Rectangle 62">
            <a:extLst>
              <a:ext uri="{FF2B5EF4-FFF2-40B4-BE49-F238E27FC236}">
                <a16:creationId xmlns:a16="http://schemas.microsoft.com/office/drawing/2014/main" id="{90AC27AB-0D79-A64B-64C3-8036D230D479}"/>
              </a:ext>
            </a:extLst>
          </p:cNvPr>
          <p:cNvSpPr/>
          <p:nvPr/>
        </p:nvSpPr>
        <p:spPr>
          <a:xfrm>
            <a:off x="5808277" y="3761756"/>
            <a:ext cx="2395689" cy="254379"/>
          </a:xfrm>
          <a:prstGeom prst="rect">
            <a:avLst/>
          </a:prstGeom>
          <a:solidFill>
            <a:schemeClr val="accent1">
              <a:lumMod val="5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orbel" panose="020B0503020204020204" pitchFamily="34" charset="0"/>
            </a:endParaRPr>
          </a:p>
        </p:txBody>
      </p:sp>
      <p:sp>
        <p:nvSpPr>
          <p:cNvPr id="65" name="Rectangle 64">
            <a:extLst>
              <a:ext uri="{FF2B5EF4-FFF2-40B4-BE49-F238E27FC236}">
                <a16:creationId xmlns:a16="http://schemas.microsoft.com/office/drawing/2014/main" id="{41E17B8F-FAC6-A9A9-93AC-E8C2E4E2B7F0}"/>
              </a:ext>
            </a:extLst>
          </p:cNvPr>
          <p:cNvSpPr/>
          <p:nvPr/>
        </p:nvSpPr>
        <p:spPr>
          <a:xfrm>
            <a:off x="8045370" y="251882"/>
            <a:ext cx="3008284" cy="1160404"/>
          </a:xfrm>
          <a:prstGeom prst="rect">
            <a:avLst/>
          </a:prstGeom>
          <a:solidFill>
            <a:schemeClr val="bg2">
              <a:lumMod val="9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orbel" panose="020B0503020204020204" pitchFamily="34" charset="0"/>
            </a:endParaRPr>
          </a:p>
        </p:txBody>
      </p:sp>
      <p:sp>
        <p:nvSpPr>
          <p:cNvPr id="66" name="Rectangle 65">
            <a:extLst>
              <a:ext uri="{FF2B5EF4-FFF2-40B4-BE49-F238E27FC236}">
                <a16:creationId xmlns:a16="http://schemas.microsoft.com/office/drawing/2014/main" id="{C977139E-74C5-ECE1-B43B-7A0A3A6F81D2}"/>
              </a:ext>
            </a:extLst>
          </p:cNvPr>
          <p:cNvSpPr/>
          <p:nvPr/>
        </p:nvSpPr>
        <p:spPr>
          <a:xfrm>
            <a:off x="8045370" y="-22895"/>
            <a:ext cx="3008284" cy="315330"/>
          </a:xfrm>
          <a:prstGeom prst="rect">
            <a:avLst/>
          </a:prstGeom>
          <a:solidFill>
            <a:schemeClr val="accent4">
              <a:lumMod val="75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a:ln>
                  <a:noFill/>
                </a:ln>
                <a:solidFill>
                  <a:prstClr val="white"/>
                </a:solidFill>
                <a:effectLst/>
                <a:uLnTx/>
                <a:uFillTx/>
                <a:latin typeface="Corbel" panose="020B0503020204020204" pitchFamily="34" charset="0"/>
              </a:rPr>
              <a:t>Assessments</a:t>
            </a:r>
          </a:p>
        </p:txBody>
      </p:sp>
      <p:sp>
        <p:nvSpPr>
          <p:cNvPr id="69" name="Hexagon 68">
            <a:extLst>
              <a:ext uri="{FF2B5EF4-FFF2-40B4-BE49-F238E27FC236}">
                <a16:creationId xmlns:a16="http://schemas.microsoft.com/office/drawing/2014/main" id="{618EA4AA-64DA-F859-C16C-58A8D825200B}"/>
              </a:ext>
            </a:extLst>
          </p:cNvPr>
          <p:cNvSpPr/>
          <p:nvPr/>
        </p:nvSpPr>
        <p:spPr>
          <a:xfrm>
            <a:off x="10712674" y="5122677"/>
            <a:ext cx="209111" cy="226686"/>
          </a:xfrm>
          <a:prstGeom prst="hexagon">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000" b="1" i="0" u="none" strike="noStrike" kern="1200" cap="none" spc="0" normalizeH="0" baseline="0" noProof="0">
              <a:ln>
                <a:noFill/>
              </a:ln>
              <a:solidFill>
                <a:prstClr val="black"/>
              </a:solidFill>
              <a:effectLst/>
              <a:uLnTx/>
              <a:uFillTx/>
              <a:latin typeface="Corbel" panose="020B0503020204020204" pitchFamily="34" charset="0"/>
            </a:endParaRPr>
          </a:p>
        </p:txBody>
      </p:sp>
      <p:sp>
        <p:nvSpPr>
          <p:cNvPr id="70" name="Hexagon 69">
            <a:extLst>
              <a:ext uri="{FF2B5EF4-FFF2-40B4-BE49-F238E27FC236}">
                <a16:creationId xmlns:a16="http://schemas.microsoft.com/office/drawing/2014/main" id="{2062538B-B73B-AB73-6F66-B994A1D7DDE4}"/>
              </a:ext>
            </a:extLst>
          </p:cNvPr>
          <p:cNvSpPr/>
          <p:nvPr/>
        </p:nvSpPr>
        <p:spPr>
          <a:xfrm>
            <a:off x="10702678" y="5397609"/>
            <a:ext cx="230921" cy="202848"/>
          </a:xfrm>
          <a:prstGeom prst="hexagon">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000" b="1" i="0" u="none" strike="noStrike" kern="1200" cap="none" spc="0" normalizeH="0" baseline="0" noProof="0">
              <a:ln>
                <a:noFill/>
              </a:ln>
              <a:solidFill>
                <a:prstClr val="black"/>
              </a:solidFill>
              <a:effectLst/>
              <a:uLnTx/>
              <a:uFillTx/>
              <a:latin typeface="Corbel" panose="020B0503020204020204" pitchFamily="34" charset="0"/>
            </a:endParaRPr>
          </a:p>
        </p:txBody>
      </p:sp>
      <p:sp>
        <p:nvSpPr>
          <p:cNvPr id="71" name="TextBox 70">
            <a:extLst>
              <a:ext uri="{FF2B5EF4-FFF2-40B4-BE49-F238E27FC236}">
                <a16:creationId xmlns:a16="http://schemas.microsoft.com/office/drawing/2014/main" id="{EDB21E70-E7C1-BDF9-224F-D12CDDD6FB6D}"/>
              </a:ext>
            </a:extLst>
          </p:cNvPr>
          <p:cNvSpPr txBox="1"/>
          <p:nvPr/>
        </p:nvSpPr>
        <p:spPr>
          <a:xfrm>
            <a:off x="8451299" y="298236"/>
            <a:ext cx="1065464" cy="430887"/>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50" b="0" i="0" u="none" strike="noStrike" kern="1200" cap="none" spc="0" normalizeH="0" baseline="0" noProof="0">
                <a:ln>
                  <a:noFill/>
                </a:ln>
                <a:solidFill>
                  <a:prstClr val="black"/>
                </a:solidFill>
                <a:effectLst/>
                <a:uLnTx/>
                <a:uFillTx/>
                <a:latin typeface="Corbel" panose="020B0503020204020204" pitchFamily="34" charset="0"/>
              </a:rPr>
              <a:t>Who am I teaching?</a:t>
            </a:r>
          </a:p>
        </p:txBody>
      </p:sp>
      <p:sp>
        <p:nvSpPr>
          <p:cNvPr id="73" name="TextBox 72">
            <a:extLst>
              <a:ext uri="{FF2B5EF4-FFF2-40B4-BE49-F238E27FC236}">
                <a16:creationId xmlns:a16="http://schemas.microsoft.com/office/drawing/2014/main" id="{4F2EA0B7-A695-0ABB-96AA-83498BE37C16}"/>
              </a:ext>
            </a:extLst>
          </p:cNvPr>
          <p:cNvSpPr txBox="1"/>
          <p:nvPr/>
        </p:nvSpPr>
        <p:spPr>
          <a:xfrm>
            <a:off x="8452007" y="669484"/>
            <a:ext cx="1065464" cy="400110"/>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a:ln>
                  <a:noFill/>
                </a:ln>
                <a:solidFill>
                  <a:prstClr val="black"/>
                </a:solidFill>
                <a:effectLst/>
                <a:uLnTx/>
                <a:uFillTx/>
                <a:latin typeface="Corbel" panose="020B0503020204020204" pitchFamily="34" charset="0"/>
              </a:rPr>
              <a:t>Where am I teaching?</a:t>
            </a:r>
            <a:endParaRPr kumimoji="0" lang="en-US" sz="1000" b="0" i="0" u="none" strike="noStrike" kern="1200" cap="none" spc="0" normalizeH="0" baseline="0" noProof="0">
              <a:ln>
                <a:noFill/>
              </a:ln>
              <a:solidFill>
                <a:prstClr val="black"/>
              </a:solidFill>
              <a:effectLst/>
              <a:uLnTx/>
              <a:uFillTx/>
              <a:latin typeface="Corbel" panose="020B0503020204020204" pitchFamily="34" charset="0"/>
            </a:endParaRPr>
          </a:p>
        </p:txBody>
      </p:sp>
      <p:sp>
        <p:nvSpPr>
          <p:cNvPr id="74" name="TextBox 73">
            <a:extLst>
              <a:ext uri="{FF2B5EF4-FFF2-40B4-BE49-F238E27FC236}">
                <a16:creationId xmlns:a16="http://schemas.microsoft.com/office/drawing/2014/main" id="{77F4205F-CFE5-8E56-A749-6515C24A0653}"/>
              </a:ext>
            </a:extLst>
          </p:cNvPr>
          <p:cNvSpPr txBox="1"/>
          <p:nvPr/>
        </p:nvSpPr>
        <p:spPr>
          <a:xfrm>
            <a:off x="8453684" y="1019616"/>
            <a:ext cx="1188802" cy="400110"/>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a:ln>
                  <a:noFill/>
                </a:ln>
                <a:solidFill>
                  <a:prstClr val="black"/>
                </a:solidFill>
                <a:effectLst/>
                <a:uLnTx/>
                <a:uFillTx/>
                <a:latin typeface="Corbel" panose="020B0503020204020204" pitchFamily="34" charset="0"/>
              </a:rPr>
              <a:t>Researching the Learning</a:t>
            </a:r>
            <a:endParaRPr kumimoji="0" lang="en-US" sz="1000" b="0" i="0" u="none" strike="noStrike" kern="1200" cap="none" spc="0" normalizeH="0" baseline="0" noProof="0">
              <a:ln>
                <a:noFill/>
              </a:ln>
              <a:solidFill>
                <a:prstClr val="black"/>
              </a:solidFill>
              <a:effectLst/>
              <a:uLnTx/>
              <a:uFillTx/>
              <a:latin typeface="Corbel" panose="020B0503020204020204" pitchFamily="34" charset="0"/>
            </a:endParaRPr>
          </a:p>
        </p:txBody>
      </p:sp>
      <p:sp>
        <p:nvSpPr>
          <p:cNvPr id="75" name="Teardrop 74">
            <a:extLst>
              <a:ext uri="{FF2B5EF4-FFF2-40B4-BE49-F238E27FC236}">
                <a16:creationId xmlns:a16="http://schemas.microsoft.com/office/drawing/2014/main" id="{EF76396B-8C45-3B05-76C0-12D92DD47266}"/>
              </a:ext>
            </a:extLst>
          </p:cNvPr>
          <p:cNvSpPr/>
          <p:nvPr/>
        </p:nvSpPr>
        <p:spPr>
          <a:xfrm rot="18780000">
            <a:off x="5105741" y="5956384"/>
            <a:ext cx="627499" cy="610039"/>
          </a:xfrm>
          <a:prstGeom prst="teardrop">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orbel" panose="020B0503020204020204" pitchFamily="34" charset="0"/>
            </a:endParaRPr>
          </a:p>
        </p:txBody>
      </p:sp>
      <p:sp>
        <p:nvSpPr>
          <p:cNvPr id="76" name="TextBox 75">
            <a:extLst>
              <a:ext uri="{FF2B5EF4-FFF2-40B4-BE49-F238E27FC236}">
                <a16:creationId xmlns:a16="http://schemas.microsoft.com/office/drawing/2014/main" id="{12D998BC-B052-0A34-5E5D-2E6EC87CFEEB}"/>
              </a:ext>
            </a:extLst>
          </p:cNvPr>
          <p:cNvSpPr txBox="1"/>
          <p:nvPr/>
        </p:nvSpPr>
        <p:spPr>
          <a:xfrm flipH="1">
            <a:off x="4991004" y="5993184"/>
            <a:ext cx="805440" cy="461665"/>
          </a:xfrm>
          <a:prstGeom prst="rect">
            <a:avLst/>
          </a:prstGeom>
          <a:noFill/>
        </p:spPr>
        <p:txBody>
          <a:bodyPr wrap="square" lIns="91440" tIns="45720" rIns="91440" bIns="4572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a:ln>
                  <a:noFill/>
                </a:ln>
                <a:solidFill>
                  <a:srgbClr val="363D43"/>
                </a:solidFill>
                <a:effectLst/>
                <a:uLnTx/>
                <a:uFillTx/>
                <a:latin typeface="Corbel" panose="020B0503020204020204" pitchFamily="34" charset="0"/>
              </a:rPr>
              <a:t>ALN and Wellbeing Conference</a:t>
            </a:r>
          </a:p>
        </p:txBody>
      </p:sp>
      <p:sp>
        <p:nvSpPr>
          <p:cNvPr id="77" name="Rectangle 76">
            <a:extLst>
              <a:ext uri="{FF2B5EF4-FFF2-40B4-BE49-F238E27FC236}">
                <a16:creationId xmlns:a16="http://schemas.microsoft.com/office/drawing/2014/main" id="{7163F9E5-5AEF-8DEB-3315-E626342A9FEC}"/>
              </a:ext>
            </a:extLst>
          </p:cNvPr>
          <p:cNvSpPr/>
          <p:nvPr/>
        </p:nvSpPr>
        <p:spPr>
          <a:xfrm>
            <a:off x="8255608" y="5478412"/>
            <a:ext cx="2075376" cy="250056"/>
          </a:xfrm>
          <a:prstGeom prst="rect">
            <a:avLst/>
          </a:prstGeom>
          <a:solidFill>
            <a:schemeClr val="accent1">
              <a:lumMod val="50000"/>
            </a:schemeClr>
          </a:solid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orbel" panose="020B0503020204020204" pitchFamily="34" charset="0"/>
            </a:endParaRPr>
          </a:p>
        </p:txBody>
      </p:sp>
      <p:sp>
        <p:nvSpPr>
          <p:cNvPr id="36" name="Arrow: Right 35">
            <a:extLst>
              <a:ext uri="{FF2B5EF4-FFF2-40B4-BE49-F238E27FC236}">
                <a16:creationId xmlns:a16="http://schemas.microsoft.com/office/drawing/2014/main" id="{484B584C-9F61-35F9-042C-D46A35C5C398}"/>
              </a:ext>
            </a:extLst>
          </p:cNvPr>
          <p:cNvSpPr/>
          <p:nvPr/>
        </p:nvSpPr>
        <p:spPr>
          <a:xfrm>
            <a:off x="2117731" y="5543762"/>
            <a:ext cx="409020" cy="249973"/>
          </a:xfrm>
          <a:prstGeom prst="rightArrow">
            <a:avLst/>
          </a:prstGeom>
          <a:solidFill>
            <a:srgbClr val="A6A6A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orbel" panose="020B0503020204020204" pitchFamily="34" charset="0"/>
            </a:endParaRPr>
          </a:p>
        </p:txBody>
      </p:sp>
      <p:grpSp>
        <p:nvGrpSpPr>
          <p:cNvPr id="102" name="Group 101">
            <a:extLst>
              <a:ext uri="{FF2B5EF4-FFF2-40B4-BE49-F238E27FC236}">
                <a16:creationId xmlns:a16="http://schemas.microsoft.com/office/drawing/2014/main" id="{B47446BE-9D8C-0C9A-D0D1-B4BEAA781DAC}"/>
              </a:ext>
            </a:extLst>
          </p:cNvPr>
          <p:cNvGrpSpPr/>
          <p:nvPr/>
        </p:nvGrpSpPr>
        <p:grpSpPr>
          <a:xfrm>
            <a:off x="10530100" y="1601571"/>
            <a:ext cx="489005" cy="573568"/>
            <a:chOff x="5803280" y="1298631"/>
            <a:chExt cx="489005" cy="573568"/>
          </a:xfrm>
          <a:solidFill>
            <a:schemeClr val="accent1">
              <a:lumMod val="40000"/>
              <a:lumOff val="60000"/>
            </a:schemeClr>
          </a:solidFill>
        </p:grpSpPr>
        <p:sp>
          <p:nvSpPr>
            <p:cNvPr id="103" name="Callout: Down Arrow 102">
              <a:extLst>
                <a:ext uri="{FF2B5EF4-FFF2-40B4-BE49-F238E27FC236}">
                  <a16:creationId xmlns:a16="http://schemas.microsoft.com/office/drawing/2014/main" id="{ED234618-942F-EE01-5AE2-4BA7C1E5A259}"/>
                </a:ext>
              </a:extLst>
            </p:cNvPr>
            <p:cNvSpPr/>
            <p:nvPr/>
          </p:nvSpPr>
          <p:spPr>
            <a:xfrm>
              <a:off x="5898307" y="1345367"/>
              <a:ext cx="311146" cy="526832"/>
            </a:xfrm>
            <a:prstGeom prst="downArrowCallout">
              <a:avLst>
                <a:gd name="adj1" fmla="val 25000"/>
                <a:gd name="adj2" fmla="val 25000"/>
                <a:gd name="adj3" fmla="val 25000"/>
                <a:gd name="adj4" fmla="val 36104"/>
              </a:avLst>
            </a:prstGeom>
            <a:grp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orbel" panose="020B0503020204020204" pitchFamily="34" charset="0"/>
              </a:endParaRPr>
            </a:p>
          </p:txBody>
        </p:sp>
        <p:sp>
          <p:nvSpPr>
            <p:cNvPr id="104" name="Hexagon 103">
              <a:extLst>
                <a:ext uri="{FF2B5EF4-FFF2-40B4-BE49-F238E27FC236}">
                  <a16:creationId xmlns:a16="http://schemas.microsoft.com/office/drawing/2014/main" id="{45E10511-69E1-AAB6-7F53-8C61F8D14B29}"/>
                </a:ext>
              </a:extLst>
            </p:cNvPr>
            <p:cNvSpPr/>
            <p:nvPr/>
          </p:nvSpPr>
          <p:spPr>
            <a:xfrm>
              <a:off x="5803280" y="1298631"/>
              <a:ext cx="489005" cy="432000"/>
            </a:xfrm>
            <a:prstGeom prst="hexagon">
              <a:avLst/>
            </a:prstGeom>
            <a:grp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a:ln>
                    <a:noFill/>
                  </a:ln>
                  <a:solidFill>
                    <a:prstClr val="white"/>
                  </a:solidFill>
                  <a:effectLst/>
                  <a:uLnTx/>
                  <a:uFillTx/>
                  <a:latin typeface="Corbel" panose="020B0503020204020204" pitchFamily="34" charset="0"/>
                </a:rPr>
                <a:t>2</a:t>
              </a:r>
            </a:p>
          </p:txBody>
        </p:sp>
      </p:grpSp>
      <p:grpSp>
        <p:nvGrpSpPr>
          <p:cNvPr id="105" name="Group 104">
            <a:extLst>
              <a:ext uri="{FF2B5EF4-FFF2-40B4-BE49-F238E27FC236}">
                <a16:creationId xmlns:a16="http://schemas.microsoft.com/office/drawing/2014/main" id="{E8B276B7-D8E4-DE03-9A3A-A8394AE54AE9}"/>
              </a:ext>
            </a:extLst>
          </p:cNvPr>
          <p:cNvGrpSpPr/>
          <p:nvPr/>
        </p:nvGrpSpPr>
        <p:grpSpPr>
          <a:xfrm>
            <a:off x="5377875" y="1532716"/>
            <a:ext cx="489005" cy="573568"/>
            <a:chOff x="5803280" y="1298631"/>
            <a:chExt cx="489005" cy="573568"/>
          </a:xfrm>
          <a:solidFill>
            <a:schemeClr val="accent5">
              <a:lumMod val="60000"/>
              <a:lumOff val="40000"/>
            </a:schemeClr>
          </a:solidFill>
        </p:grpSpPr>
        <p:sp>
          <p:nvSpPr>
            <p:cNvPr id="106" name="Callout: Down Arrow 105">
              <a:extLst>
                <a:ext uri="{FF2B5EF4-FFF2-40B4-BE49-F238E27FC236}">
                  <a16:creationId xmlns:a16="http://schemas.microsoft.com/office/drawing/2014/main" id="{7887E291-208C-2EAA-E4EE-BF10A7D4BAEE}"/>
                </a:ext>
              </a:extLst>
            </p:cNvPr>
            <p:cNvSpPr/>
            <p:nvPr/>
          </p:nvSpPr>
          <p:spPr>
            <a:xfrm>
              <a:off x="5898307" y="1345367"/>
              <a:ext cx="311146" cy="526832"/>
            </a:xfrm>
            <a:prstGeom prst="downArrowCallout">
              <a:avLst>
                <a:gd name="adj1" fmla="val 25000"/>
                <a:gd name="adj2" fmla="val 25000"/>
                <a:gd name="adj3" fmla="val 25000"/>
                <a:gd name="adj4" fmla="val 36104"/>
              </a:avLst>
            </a:prstGeom>
            <a:grp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orbel" panose="020B0503020204020204" pitchFamily="34" charset="0"/>
              </a:endParaRPr>
            </a:p>
          </p:txBody>
        </p:sp>
        <p:sp>
          <p:nvSpPr>
            <p:cNvPr id="107" name="Hexagon 106">
              <a:extLst>
                <a:ext uri="{FF2B5EF4-FFF2-40B4-BE49-F238E27FC236}">
                  <a16:creationId xmlns:a16="http://schemas.microsoft.com/office/drawing/2014/main" id="{807E6C3C-4C90-9027-0AB5-EFC92F204A79}"/>
                </a:ext>
              </a:extLst>
            </p:cNvPr>
            <p:cNvSpPr/>
            <p:nvPr/>
          </p:nvSpPr>
          <p:spPr>
            <a:xfrm>
              <a:off x="5803280" y="1298631"/>
              <a:ext cx="489005" cy="432000"/>
            </a:xfrm>
            <a:prstGeom prst="hexagon">
              <a:avLst/>
            </a:prstGeom>
            <a:grp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a:ln>
                    <a:noFill/>
                  </a:ln>
                  <a:solidFill>
                    <a:prstClr val="white"/>
                  </a:solidFill>
                  <a:effectLst/>
                  <a:uLnTx/>
                  <a:uFillTx/>
                  <a:latin typeface="Corbel" panose="020B0503020204020204" pitchFamily="34" charset="0"/>
                </a:rPr>
                <a:t>3</a:t>
              </a:r>
            </a:p>
          </p:txBody>
        </p:sp>
      </p:grpSp>
      <p:grpSp>
        <p:nvGrpSpPr>
          <p:cNvPr id="114" name="Group 113">
            <a:extLst>
              <a:ext uri="{FF2B5EF4-FFF2-40B4-BE49-F238E27FC236}">
                <a16:creationId xmlns:a16="http://schemas.microsoft.com/office/drawing/2014/main" id="{D919E30B-2864-1A3E-17F5-668A83A8E65B}"/>
              </a:ext>
            </a:extLst>
          </p:cNvPr>
          <p:cNvGrpSpPr/>
          <p:nvPr/>
        </p:nvGrpSpPr>
        <p:grpSpPr>
          <a:xfrm>
            <a:off x="320885" y="3296701"/>
            <a:ext cx="466775" cy="466775"/>
            <a:chOff x="1402632" y="3867507"/>
            <a:chExt cx="457200" cy="457200"/>
          </a:xfrm>
        </p:grpSpPr>
        <p:pic>
          <p:nvPicPr>
            <p:cNvPr id="115" name="Graphic 114" descr="Maximize with solid fill">
              <a:extLst>
                <a:ext uri="{FF2B5EF4-FFF2-40B4-BE49-F238E27FC236}">
                  <a16:creationId xmlns:a16="http://schemas.microsoft.com/office/drawing/2014/main" id="{6BC6325D-9F7B-B3B1-E094-4803FA1BB57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402632" y="3867507"/>
              <a:ext cx="457200" cy="457200"/>
            </a:xfrm>
            <a:prstGeom prst="rect">
              <a:avLst/>
            </a:prstGeom>
          </p:spPr>
        </p:pic>
        <p:pic>
          <p:nvPicPr>
            <p:cNvPr id="116" name="Graphic 115" descr="Maximize with solid fill">
              <a:extLst>
                <a:ext uri="{FF2B5EF4-FFF2-40B4-BE49-F238E27FC236}">
                  <a16:creationId xmlns:a16="http://schemas.microsoft.com/office/drawing/2014/main" id="{4B3AC159-F86E-724F-1741-C82CEA0BF0F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rot="5400000">
              <a:off x="1402632" y="3867507"/>
              <a:ext cx="457200" cy="457200"/>
            </a:xfrm>
            <a:prstGeom prst="rect">
              <a:avLst/>
            </a:prstGeom>
          </p:spPr>
        </p:pic>
        <p:sp>
          <p:nvSpPr>
            <p:cNvPr id="117" name="Oval 116">
              <a:extLst>
                <a:ext uri="{FF2B5EF4-FFF2-40B4-BE49-F238E27FC236}">
                  <a16:creationId xmlns:a16="http://schemas.microsoft.com/office/drawing/2014/main" id="{187BA6D8-2444-173A-3E3E-229709F598EF}"/>
                </a:ext>
              </a:extLst>
            </p:cNvPr>
            <p:cNvSpPr/>
            <p:nvPr/>
          </p:nvSpPr>
          <p:spPr>
            <a:xfrm>
              <a:off x="1470991" y="3932880"/>
              <a:ext cx="320483" cy="320483"/>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orbel" panose="020B0503020204020204" pitchFamily="34" charset="0"/>
              </a:endParaRPr>
            </a:p>
          </p:txBody>
        </p:sp>
      </p:grpSp>
      <p:sp>
        <p:nvSpPr>
          <p:cNvPr id="118" name="Oval 117">
            <a:extLst>
              <a:ext uri="{FF2B5EF4-FFF2-40B4-BE49-F238E27FC236}">
                <a16:creationId xmlns:a16="http://schemas.microsoft.com/office/drawing/2014/main" id="{84F34D5E-6874-F1F2-483D-B19A6F89BF37}"/>
              </a:ext>
            </a:extLst>
          </p:cNvPr>
          <p:cNvSpPr/>
          <p:nvPr/>
        </p:nvSpPr>
        <p:spPr>
          <a:xfrm>
            <a:off x="474798" y="1771678"/>
            <a:ext cx="320483" cy="320483"/>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orbel" panose="020B0503020204020204" pitchFamily="34" charset="0"/>
            </a:endParaRPr>
          </a:p>
        </p:txBody>
      </p:sp>
      <p:grpSp>
        <p:nvGrpSpPr>
          <p:cNvPr id="119" name="Group 118">
            <a:extLst>
              <a:ext uri="{FF2B5EF4-FFF2-40B4-BE49-F238E27FC236}">
                <a16:creationId xmlns:a16="http://schemas.microsoft.com/office/drawing/2014/main" id="{43915490-BDE5-8B4A-77A3-6F1B926FC1AC}"/>
              </a:ext>
            </a:extLst>
          </p:cNvPr>
          <p:cNvGrpSpPr/>
          <p:nvPr/>
        </p:nvGrpSpPr>
        <p:grpSpPr>
          <a:xfrm>
            <a:off x="196136" y="4865602"/>
            <a:ext cx="636419" cy="636419"/>
            <a:chOff x="299481" y="4709344"/>
            <a:chExt cx="914400" cy="914400"/>
          </a:xfrm>
        </p:grpSpPr>
        <p:pic>
          <p:nvPicPr>
            <p:cNvPr id="120" name="Graphic 119" descr="Circles with arrows with solid fill">
              <a:extLst>
                <a:ext uri="{FF2B5EF4-FFF2-40B4-BE49-F238E27FC236}">
                  <a16:creationId xmlns:a16="http://schemas.microsoft.com/office/drawing/2014/main" id="{02ACD50C-53C5-984D-7804-CE3B355FF6CD}"/>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299481" y="4709344"/>
              <a:ext cx="914400" cy="914400"/>
            </a:xfrm>
            <a:prstGeom prst="rect">
              <a:avLst/>
            </a:prstGeom>
          </p:spPr>
        </p:pic>
        <p:sp>
          <p:nvSpPr>
            <p:cNvPr id="121" name="Oval 120">
              <a:extLst>
                <a:ext uri="{FF2B5EF4-FFF2-40B4-BE49-F238E27FC236}">
                  <a16:creationId xmlns:a16="http://schemas.microsoft.com/office/drawing/2014/main" id="{B7DC36E4-F334-479E-ECC4-7DB016BED9F7}"/>
                </a:ext>
              </a:extLst>
            </p:cNvPr>
            <p:cNvSpPr/>
            <p:nvPr/>
          </p:nvSpPr>
          <p:spPr>
            <a:xfrm>
              <a:off x="596440" y="5016865"/>
              <a:ext cx="320483" cy="320483"/>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orbel" panose="020B0503020204020204" pitchFamily="34" charset="0"/>
              </a:endParaRPr>
            </a:p>
          </p:txBody>
        </p:sp>
      </p:grpSp>
      <p:grpSp>
        <p:nvGrpSpPr>
          <p:cNvPr id="13" name="Group 12">
            <a:extLst>
              <a:ext uri="{FF2B5EF4-FFF2-40B4-BE49-F238E27FC236}">
                <a16:creationId xmlns:a16="http://schemas.microsoft.com/office/drawing/2014/main" id="{5C81DBDF-56D2-203A-B5A7-32DC1940FD12}"/>
              </a:ext>
            </a:extLst>
          </p:cNvPr>
          <p:cNvGrpSpPr/>
          <p:nvPr/>
        </p:nvGrpSpPr>
        <p:grpSpPr>
          <a:xfrm>
            <a:off x="9289206" y="4893456"/>
            <a:ext cx="489005" cy="573568"/>
            <a:chOff x="5803280" y="1298631"/>
            <a:chExt cx="489005" cy="573568"/>
          </a:xfrm>
          <a:solidFill>
            <a:schemeClr val="accent2"/>
          </a:solidFill>
        </p:grpSpPr>
        <p:sp>
          <p:nvSpPr>
            <p:cNvPr id="14" name="Callout: Down Arrow 13">
              <a:extLst>
                <a:ext uri="{FF2B5EF4-FFF2-40B4-BE49-F238E27FC236}">
                  <a16:creationId xmlns:a16="http://schemas.microsoft.com/office/drawing/2014/main" id="{16DDFA23-04CE-A1A4-389E-1D3A13C3BD71}"/>
                </a:ext>
              </a:extLst>
            </p:cNvPr>
            <p:cNvSpPr/>
            <p:nvPr/>
          </p:nvSpPr>
          <p:spPr>
            <a:xfrm>
              <a:off x="5898307" y="1345367"/>
              <a:ext cx="311146" cy="526832"/>
            </a:xfrm>
            <a:prstGeom prst="downArrowCallout">
              <a:avLst>
                <a:gd name="adj1" fmla="val 25000"/>
                <a:gd name="adj2" fmla="val 25000"/>
                <a:gd name="adj3" fmla="val 25000"/>
                <a:gd name="adj4" fmla="val 36104"/>
              </a:avLst>
            </a:prstGeom>
            <a:grp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orbel" panose="020B0503020204020204" pitchFamily="34" charset="0"/>
              </a:endParaRPr>
            </a:p>
          </p:txBody>
        </p:sp>
        <p:sp>
          <p:nvSpPr>
            <p:cNvPr id="15" name="Hexagon 14">
              <a:extLst>
                <a:ext uri="{FF2B5EF4-FFF2-40B4-BE49-F238E27FC236}">
                  <a16:creationId xmlns:a16="http://schemas.microsoft.com/office/drawing/2014/main" id="{87059062-F38C-7A49-E356-6114B056B4CA}"/>
                </a:ext>
              </a:extLst>
            </p:cNvPr>
            <p:cNvSpPr/>
            <p:nvPr/>
          </p:nvSpPr>
          <p:spPr>
            <a:xfrm>
              <a:off x="5803280" y="1298631"/>
              <a:ext cx="489005" cy="432000"/>
            </a:xfrm>
            <a:prstGeom prst="hexagon">
              <a:avLst/>
            </a:prstGeom>
            <a:grp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a:ln>
                    <a:noFill/>
                  </a:ln>
                  <a:solidFill>
                    <a:prstClr val="white"/>
                  </a:solidFill>
                  <a:effectLst/>
                  <a:uLnTx/>
                  <a:uFillTx/>
                  <a:latin typeface="Corbel" panose="020B0503020204020204" pitchFamily="34" charset="0"/>
                </a:rPr>
                <a:t>4</a:t>
              </a:r>
            </a:p>
          </p:txBody>
        </p:sp>
      </p:grpSp>
      <p:grpSp>
        <p:nvGrpSpPr>
          <p:cNvPr id="16" name="Group 15">
            <a:extLst>
              <a:ext uri="{FF2B5EF4-FFF2-40B4-BE49-F238E27FC236}">
                <a16:creationId xmlns:a16="http://schemas.microsoft.com/office/drawing/2014/main" id="{31880B7F-3D02-304C-CD5C-0C3C6F9BEAE2}"/>
              </a:ext>
            </a:extLst>
          </p:cNvPr>
          <p:cNvGrpSpPr/>
          <p:nvPr/>
        </p:nvGrpSpPr>
        <p:grpSpPr>
          <a:xfrm>
            <a:off x="9366031" y="1577144"/>
            <a:ext cx="489005" cy="573568"/>
            <a:chOff x="5803280" y="1298631"/>
            <a:chExt cx="489005" cy="573568"/>
          </a:xfrm>
          <a:solidFill>
            <a:schemeClr val="accent1">
              <a:lumMod val="75000"/>
            </a:schemeClr>
          </a:solidFill>
        </p:grpSpPr>
        <p:sp>
          <p:nvSpPr>
            <p:cNvPr id="17" name="Callout: Down Arrow 16">
              <a:extLst>
                <a:ext uri="{FF2B5EF4-FFF2-40B4-BE49-F238E27FC236}">
                  <a16:creationId xmlns:a16="http://schemas.microsoft.com/office/drawing/2014/main" id="{D48AE7BA-7626-4AFB-873B-67296910FAEA}"/>
                </a:ext>
              </a:extLst>
            </p:cNvPr>
            <p:cNvSpPr/>
            <p:nvPr/>
          </p:nvSpPr>
          <p:spPr>
            <a:xfrm>
              <a:off x="5898307" y="1345367"/>
              <a:ext cx="311146" cy="526832"/>
            </a:xfrm>
            <a:prstGeom prst="downArrowCallout">
              <a:avLst>
                <a:gd name="adj1" fmla="val 25000"/>
                <a:gd name="adj2" fmla="val 25000"/>
                <a:gd name="adj3" fmla="val 25000"/>
                <a:gd name="adj4" fmla="val 36104"/>
              </a:avLst>
            </a:prstGeom>
            <a:solidFill>
              <a:schemeClr val="accent2">
                <a:lumMod val="75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orbel" panose="020B0503020204020204" pitchFamily="34" charset="0"/>
              </a:endParaRPr>
            </a:p>
          </p:txBody>
        </p:sp>
        <p:sp>
          <p:nvSpPr>
            <p:cNvPr id="18" name="Hexagon 17">
              <a:extLst>
                <a:ext uri="{FF2B5EF4-FFF2-40B4-BE49-F238E27FC236}">
                  <a16:creationId xmlns:a16="http://schemas.microsoft.com/office/drawing/2014/main" id="{E41848B0-DB37-2BCA-3BA3-B7E55ABFA5C2}"/>
                </a:ext>
              </a:extLst>
            </p:cNvPr>
            <p:cNvSpPr/>
            <p:nvPr/>
          </p:nvSpPr>
          <p:spPr>
            <a:xfrm>
              <a:off x="5803280" y="1298631"/>
              <a:ext cx="489005" cy="432000"/>
            </a:xfrm>
            <a:prstGeom prst="hexagon">
              <a:avLst/>
            </a:prstGeom>
            <a:solidFill>
              <a:schemeClr val="accent1">
                <a:lumMod val="5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a:ln>
                    <a:noFill/>
                  </a:ln>
                  <a:solidFill>
                    <a:prstClr val="white"/>
                  </a:solidFill>
                  <a:effectLst/>
                  <a:uLnTx/>
                  <a:uFillTx/>
                  <a:latin typeface="Corbel" panose="020B0503020204020204" pitchFamily="34" charset="0"/>
                </a:rPr>
                <a:t>5</a:t>
              </a:r>
            </a:p>
          </p:txBody>
        </p:sp>
      </p:grpSp>
      <p:sp>
        <p:nvSpPr>
          <p:cNvPr id="30" name="TextBox 29">
            <a:extLst>
              <a:ext uri="{FF2B5EF4-FFF2-40B4-BE49-F238E27FC236}">
                <a16:creationId xmlns:a16="http://schemas.microsoft.com/office/drawing/2014/main" id="{5030CA48-2B72-3EE3-C603-B2C00041F8A3}"/>
              </a:ext>
            </a:extLst>
          </p:cNvPr>
          <p:cNvSpPr txBox="1"/>
          <p:nvPr/>
        </p:nvSpPr>
        <p:spPr>
          <a:xfrm>
            <a:off x="9769580" y="289852"/>
            <a:ext cx="1574522" cy="400110"/>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a:ln>
                  <a:noFill/>
                </a:ln>
                <a:solidFill>
                  <a:prstClr val="black"/>
                </a:solidFill>
                <a:effectLst/>
                <a:uLnTx/>
                <a:uFillTx/>
                <a:latin typeface="Corbel" panose="020B0503020204020204" pitchFamily="34" charset="0"/>
              </a:rPr>
              <a:t>Welsh in Professional Practice</a:t>
            </a:r>
            <a:endParaRPr kumimoji="0" lang="en-US" sz="1000" b="0" i="0" u="none" strike="noStrike" kern="1200" cap="none" spc="0" normalizeH="0" baseline="0" noProof="0">
              <a:ln>
                <a:noFill/>
              </a:ln>
              <a:solidFill>
                <a:prstClr val="black"/>
              </a:solidFill>
              <a:effectLst/>
              <a:uLnTx/>
              <a:uFillTx/>
              <a:latin typeface="Corbel" panose="020B0503020204020204" pitchFamily="34" charset="0"/>
            </a:endParaRPr>
          </a:p>
        </p:txBody>
      </p:sp>
      <p:sp>
        <p:nvSpPr>
          <p:cNvPr id="39" name="TextBox 38">
            <a:extLst>
              <a:ext uri="{FF2B5EF4-FFF2-40B4-BE49-F238E27FC236}">
                <a16:creationId xmlns:a16="http://schemas.microsoft.com/office/drawing/2014/main" id="{2D5BE3A6-157C-B952-95E4-A4EBF73D0CA8}"/>
              </a:ext>
            </a:extLst>
          </p:cNvPr>
          <p:cNvSpPr txBox="1"/>
          <p:nvPr/>
        </p:nvSpPr>
        <p:spPr>
          <a:xfrm>
            <a:off x="9802063" y="701247"/>
            <a:ext cx="1188802" cy="400110"/>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a:ln>
                  <a:noFill/>
                </a:ln>
                <a:solidFill>
                  <a:prstClr val="black"/>
                </a:solidFill>
                <a:effectLst/>
                <a:uLnTx/>
                <a:uFillTx/>
                <a:latin typeface="Corbel" panose="020B0503020204020204" pitchFamily="34" charset="0"/>
              </a:rPr>
              <a:t>Leading the Learning / QTS</a:t>
            </a:r>
            <a:endParaRPr kumimoji="0" lang="en-US" sz="1000" b="0" i="0" u="none" strike="noStrike" kern="1200" cap="none" spc="0" normalizeH="0" baseline="0" noProof="0">
              <a:ln>
                <a:noFill/>
              </a:ln>
              <a:solidFill>
                <a:prstClr val="black"/>
              </a:solidFill>
              <a:effectLst/>
              <a:uLnTx/>
              <a:uFillTx/>
              <a:latin typeface="Corbel" panose="020B0503020204020204" pitchFamily="34" charset="0"/>
            </a:endParaRPr>
          </a:p>
        </p:txBody>
      </p:sp>
      <p:sp>
        <p:nvSpPr>
          <p:cNvPr id="44" name="TextBox 43">
            <a:extLst>
              <a:ext uri="{FF2B5EF4-FFF2-40B4-BE49-F238E27FC236}">
                <a16:creationId xmlns:a16="http://schemas.microsoft.com/office/drawing/2014/main" id="{0FE91D0C-84F9-735D-D90F-AF03CE4960A2}"/>
              </a:ext>
            </a:extLst>
          </p:cNvPr>
          <p:cNvSpPr txBox="1"/>
          <p:nvPr/>
        </p:nvSpPr>
        <p:spPr>
          <a:xfrm>
            <a:off x="6096424" y="3772937"/>
            <a:ext cx="2163209" cy="246221"/>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1" u="none" strike="noStrike" kern="1200" cap="none" spc="0" normalizeH="0" baseline="0" noProof="0">
                <a:ln>
                  <a:noFill/>
                </a:ln>
                <a:solidFill>
                  <a:prstClr val="white"/>
                </a:solidFill>
                <a:effectLst/>
                <a:uLnTx/>
                <a:uFillTx/>
                <a:latin typeface="Corbel" panose="020B0503020204020204" pitchFamily="34" charset="0"/>
              </a:rPr>
              <a:t>Professional Teaching Experience </a:t>
            </a:r>
            <a:endParaRPr kumimoji="0" lang="en-US" sz="1800" b="0" i="0" u="none" strike="noStrike" kern="1200" cap="none" spc="0" normalizeH="0" baseline="0" noProof="0">
              <a:ln>
                <a:noFill/>
              </a:ln>
              <a:solidFill>
                <a:prstClr val="white"/>
              </a:solidFill>
              <a:effectLst/>
              <a:uLnTx/>
              <a:uFillTx/>
              <a:latin typeface="Corbel" panose="020B0503020204020204" pitchFamily="34" charset="0"/>
            </a:endParaRPr>
          </a:p>
        </p:txBody>
      </p:sp>
      <p:sp>
        <p:nvSpPr>
          <p:cNvPr id="45" name="TextBox 44">
            <a:extLst>
              <a:ext uri="{FF2B5EF4-FFF2-40B4-BE49-F238E27FC236}">
                <a16:creationId xmlns:a16="http://schemas.microsoft.com/office/drawing/2014/main" id="{CB7CFB80-2F57-E062-3345-F36340879B94}"/>
              </a:ext>
            </a:extLst>
          </p:cNvPr>
          <p:cNvSpPr txBox="1"/>
          <p:nvPr/>
        </p:nvSpPr>
        <p:spPr>
          <a:xfrm>
            <a:off x="8399051" y="5473692"/>
            <a:ext cx="1869371" cy="24622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1" u="none" strike="noStrike" kern="1200" cap="none" spc="0" normalizeH="0" baseline="0" noProof="0">
                <a:ln>
                  <a:noFill/>
                </a:ln>
                <a:solidFill>
                  <a:prstClr val="white"/>
                </a:solidFill>
                <a:effectLst/>
                <a:uLnTx/>
                <a:uFillTx/>
                <a:latin typeface="Corbel" panose="020B0503020204020204" pitchFamily="34" charset="0"/>
              </a:rPr>
              <a:t>Professional Teaching Experience </a:t>
            </a:r>
          </a:p>
        </p:txBody>
      </p:sp>
      <p:sp>
        <p:nvSpPr>
          <p:cNvPr id="55" name="Arrow: Right 54">
            <a:extLst>
              <a:ext uri="{FF2B5EF4-FFF2-40B4-BE49-F238E27FC236}">
                <a16:creationId xmlns:a16="http://schemas.microsoft.com/office/drawing/2014/main" id="{F83AB4E2-AC7F-1CBB-BBD0-F8E939ED7F8B}"/>
              </a:ext>
            </a:extLst>
          </p:cNvPr>
          <p:cNvSpPr/>
          <p:nvPr/>
        </p:nvSpPr>
        <p:spPr>
          <a:xfrm>
            <a:off x="10355412" y="5487442"/>
            <a:ext cx="298278" cy="299166"/>
          </a:xfrm>
          <a:prstGeom prst="rightArrow">
            <a:avLst/>
          </a:prstGeom>
          <a:solidFill>
            <a:schemeClr val="tx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orbel" panose="020B0503020204020204" pitchFamily="34" charset="0"/>
            </a:endParaRPr>
          </a:p>
        </p:txBody>
      </p:sp>
      <p:sp>
        <p:nvSpPr>
          <p:cNvPr id="56" name="Teardrop 55">
            <a:extLst>
              <a:ext uri="{FF2B5EF4-FFF2-40B4-BE49-F238E27FC236}">
                <a16:creationId xmlns:a16="http://schemas.microsoft.com/office/drawing/2014/main" id="{6684166E-B27A-0EBE-2880-AF9A0734098B}"/>
              </a:ext>
            </a:extLst>
          </p:cNvPr>
          <p:cNvSpPr/>
          <p:nvPr/>
        </p:nvSpPr>
        <p:spPr>
          <a:xfrm rot="-2880000">
            <a:off x="9097185" y="5977703"/>
            <a:ext cx="690129" cy="620477"/>
          </a:xfrm>
          <a:prstGeom prst="teardrop">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orbel" panose="020B0503020204020204" pitchFamily="34" charset="0"/>
            </a:endParaRPr>
          </a:p>
        </p:txBody>
      </p:sp>
      <p:sp>
        <p:nvSpPr>
          <p:cNvPr id="12" name="TextBox 11">
            <a:extLst>
              <a:ext uri="{FF2B5EF4-FFF2-40B4-BE49-F238E27FC236}">
                <a16:creationId xmlns:a16="http://schemas.microsoft.com/office/drawing/2014/main" id="{0E8F5C52-BF09-636B-D866-DB9CF9AF9FBE}"/>
              </a:ext>
            </a:extLst>
          </p:cNvPr>
          <p:cNvSpPr txBox="1"/>
          <p:nvPr/>
        </p:nvSpPr>
        <p:spPr>
          <a:xfrm>
            <a:off x="8986534" y="6014177"/>
            <a:ext cx="922891" cy="463917"/>
          </a:xfrm>
          <a:prstGeom prst="rect">
            <a:avLst/>
          </a:prstGeom>
          <a:noFill/>
        </p:spPr>
        <p:txBody>
          <a:bodyPr wrap="square" lIns="91440" tIns="45720" rIns="91440" bIns="4572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a:ln>
                  <a:noFill/>
                </a:ln>
                <a:solidFill>
                  <a:srgbClr val="363D43"/>
                </a:solidFill>
                <a:effectLst/>
                <a:uLnTx/>
                <a:uFillTx/>
                <a:latin typeface="Corbel" panose="020B0503020204020204" pitchFamily="34" charset="0"/>
              </a:rPr>
              <a:t>Aiming for Excellence Conference</a:t>
            </a:r>
            <a:endParaRPr kumimoji="0" lang="en-US" sz="800" b="0" i="0" u="none" strike="noStrike" kern="1200" cap="none" spc="0" normalizeH="0" baseline="0" noProof="0">
              <a:ln>
                <a:noFill/>
              </a:ln>
              <a:solidFill>
                <a:prstClr val="black"/>
              </a:solidFill>
              <a:effectLst/>
              <a:uLnTx/>
              <a:uFillTx/>
              <a:latin typeface="Corbel" panose="020B0503020204020204" pitchFamily="34" charset="0"/>
              <a:ea typeface="Calibri"/>
              <a:cs typeface="Calibri"/>
            </a:endParaRPr>
          </a:p>
        </p:txBody>
      </p:sp>
      <p:sp>
        <p:nvSpPr>
          <p:cNvPr id="57" name="Callout: Down Arrow 25">
            <a:extLst>
              <a:ext uri="{FF2B5EF4-FFF2-40B4-BE49-F238E27FC236}">
                <a16:creationId xmlns:a16="http://schemas.microsoft.com/office/drawing/2014/main" id="{A0C9E526-6D66-3BF7-C431-A681C563D13B}"/>
              </a:ext>
            </a:extLst>
          </p:cNvPr>
          <p:cNvSpPr/>
          <p:nvPr/>
        </p:nvSpPr>
        <p:spPr>
          <a:xfrm>
            <a:off x="6146875" y="1261866"/>
            <a:ext cx="1102968" cy="802972"/>
          </a:xfrm>
          <a:prstGeom prst="downArrowCallout">
            <a:avLst/>
          </a:prstGeom>
          <a:solidFill>
            <a:schemeClr val="accent1">
              <a:lumMod val="75000"/>
            </a:schemeClr>
          </a:solidFill>
          <a:ln>
            <a:solidFill>
              <a:srgbClr val="03045E"/>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a:ln>
                  <a:noFill/>
                </a:ln>
                <a:solidFill>
                  <a:prstClr val="white"/>
                </a:solidFill>
                <a:effectLst/>
                <a:uLnTx/>
                <a:uFillTx/>
                <a:latin typeface="Corbel" panose="020B0503020204020204" pitchFamily="34" charset="0"/>
              </a:rPr>
              <a:t>Understanding pedagogy, the curriculum, and being a teacher</a:t>
            </a:r>
            <a:endParaRPr kumimoji="0" lang="en-GB" sz="800" b="0" i="0" u="none" strike="noStrike" kern="1200" cap="none" spc="0" normalizeH="0" baseline="0" noProof="0">
              <a:ln>
                <a:noFill/>
              </a:ln>
              <a:solidFill>
                <a:prstClr val="white"/>
              </a:solidFill>
              <a:effectLst/>
              <a:uLnTx/>
              <a:uFillTx/>
              <a:latin typeface="Corbel" panose="020B0503020204020204" pitchFamily="34" charset="0"/>
              <a:ea typeface="Calibri"/>
              <a:cs typeface="Calibri"/>
            </a:endParaRPr>
          </a:p>
        </p:txBody>
      </p:sp>
      <p:sp>
        <p:nvSpPr>
          <p:cNvPr id="29" name="TextBox 28">
            <a:extLst>
              <a:ext uri="{FF2B5EF4-FFF2-40B4-BE49-F238E27FC236}">
                <a16:creationId xmlns:a16="http://schemas.microsoft.com/office/drawing/2014/main" id="{EA4DC158-C930-DF2D-6493-EC03732D022F}"/>
              </a:ext>
            </a:extLst>
          </p:cNvPr>
          <p:cNvSpPr txBox="1"/>
          <p:nvPr/>
        </p:nvSpPr>
        <p:spPr>
          <a:xfrm>
            <a:off x="5428165" y="2170264"/>
            <a:ext cx="1302127" cy="246221"/>
          </a:xfrm>
          <a:prstGeom prst="rect">
            <a:avLst/>
          </a:prstGeom>
          <a:solidFill>
            <a:schemeClr val="accent1">
              <a:lumMod val="75000"/>
            </a:schemeClr>
          </a:solidFill>
          <a:ln>
            <a:solidFill>
              <a:schemeClr val="tx1"/>
            </a:solidFill>
          </a:ln>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1" u="none" strike="noStrike" kern="1200" cap="none" spc="0" normalizeH="0" baseline="0" noProof="0">
                <a:ln>
                  <a:noFill/>
                </a:ln>
                <a:solidFill>
                  <a:prstClr val="white"/>
                </a:solidFill>
                <a:effectLst/>
                <a:uLnTx/>
                <a:uFillTx/>
                <a:latin typeface="Corbel" panose="020B0503020204020204" pitchFamily="34" charset="0"/>
              </a:rPr>
              <a:t>Leading the Learning  </a:t>
            </a:r>
          </a:p>
        </p:txBody>
      </p:sp>
      <p:sp>
        <p:nvSpPr>
          <p:cNvPr id="46" name="Rectangle 45">
            <a:extLst>
              <a:ext uri="{FF2B5EF4-FFF2-40B4-BE49-F238E27FC236}">
                <a16:creationId xmlns:a16="http://schemas.microsoft.com/office/drawing/2014/main" id="{BB19E9A2-CD0E-6ECF-E5D9-4E371312BD45}"/>
              </a:ext>
            </a:extLst>
          </p:cNvPr>
          <p:cNvSpPr/>
          <p:nvPr/>
        </p:nvSpPr>
        <p:spPr>
          <a:xfrm>
            <a:off x="2607206" y="2164183"/>
            <a:ext cx="1382204" cy="264787"/>
          </a:xfrm>
          <a:prstGeom prst="rect">
            <a:avLst/>
          </a:prstGeom>
          <a:solidFill>
            <a:schemeClr val="accent6"/>
          </a:solidFill>
          <a:ln w="127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orbel" panose="020B0503020204020204" pitchFamily="34" charset="0"/>
            </a:endParaRPr>
          </a:p>
        </p:txBody>
      </p:sp>
      <p:sp>
        <p:nvSpPr>
          <p:cNvPr id="40" name="TextBox 39">
            <a:extLst>
              <a:ext uri="{FF2B5EF4-FFF2-40B4-BE49-F238E27FC236}">
                <a16:creationId xmlns:a16="http://schemas.microsoft.com/office/drawing/2014/main" id="{46D8997A-1ED8-ED20-5BE0-C96039DF1F98}"/>
              </a:ext>
            </a:extLst>
          </p:cNvPr>
          <p:cNvSpPr txBox="1"/>
          <p:nvPr/>
        </p:nvSpPr>
        <p:spPr>
          <a:xfrm>
            <a:off x="2725925" y="2168270"/>
            <a:ext cx="1611790" cy="246221"/>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1" u="none" strike="noStrike" kern="1200" cap="none" spc="0" normalizeH="0" baseline="0" noProof="0">
                <a:ln>
                  <a:noFill/>
                </a:ln>
                <a:solidFill>
                  <a:prstClr val="white"/>
                </a:solidFill>
                <a:effectLst/>
                <a:uLnTx/>
                <a:uFillTx/>
                <a:latin typeface="Corbel" panose="020B0503020204020204" pitchFamily="34" charset="0"/>
              </a:rPr>
              <a:t>Who am I teaching?</a:t>
            </a:r>
          </a:p>
        </p:txBody>
      </p:sp>
      <p:sp>
        <p:nvSpPr>
          <p:cNvPr id="58" name="Rectangle 57">
            <a:extLst>
              <a:ext uri="{FF2B5EF4-FFF2-40B4-BE49-F238E27FC236}">
                <a16:creationId xmlns:a16="http://schemas.microsoft.com/office/drawing/2014/main" id="{E635DF63-B4AD-BB48-F418-6D7EB05B4687}"/>
              </a:ext>
            </a:extLst>
          </p:cNvPr>
          <p:cNvSpPr/>
          <p:nvPr/>
        </p:nvSpPr>
        <p:spPr>
          <a:xfrm>
            <a:off x="2944463" y="3765996"/>
            <a:ext cx="1423957" cy="253477"/>
          </a:xfrm>
          <a:prstGeom prst="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0" i="1" u="none" strike="noStrike" kern="1200" cap="none" spc="0" normalizeH="0" baseline="0" noProof="0">
                <a:ln>
                  <a:noFill/>
                </a:ln>
                <a:solidFill>
                  <a:prstClr val="white"/>
                </a:solidFill>
                <a:effectLst/>
                <a:uLnTx/>
                <a:uFillTx/>
                <a:latin typeface="Corbel" panose="020B0503020204020204" pitchFamily="34" charset="0"/>
                <a:ea typeface="Calibri"/>
                <a:cs typeface="Calibri"/>
              </a:rPr>
              <a:t>Where am I teaching? </a:t>
            </a:r>
            <a:endParaRPr kumimoji="0" lang="en-GB" sz="1000" b="0" i="0" u="none" strike="noStrike" kern="1200" cap="none" spc="0" normalizeH="0" baseline="0" noProof="0">
              <a:ln>
                <a:noFill/>
              </a:ln>
              <a:solidFill>
                <a:prstClr val="white"/>
              </a:solidFill>
              <a:effectLst/>
              <a:uLnTx/>
              <a:uFillTx/>
              <a:latin typeface="Corbel" panose="020B0503020204020204" pitchFamily="34" charset="0"/>
              <a:ea typeface="Calibri"/>
              <a:cs typeface="Calibri"/>
            </a:endParaRPr>
          </a:p>
        </p:txBody>
      </p:sp>
      <p:sp>
        <p:nvSpPr>
          <p:cNvPr id="61" name="Rectangle 60">
            <a:extLst>
              <a:ext uri="{FF2B5EF4-FFF2-40B4-BE49-F238E27FC236}">
                <a16:creationId xmlns:a16="http://schemas.microsoft.com/office/drawing/2014/main" id="{A39AC299-9426-DE02-DCBA-5101BF3FA3C8}"/>
              </a:ext>
            </a:extLst>
          </p:cNvPr>
          <p:cNvSpPr/>
          <p:nvPr/>
        </p:nvSpPr>
        <p:spPr>
          <a:xfrm>
            <a:off x="4364980" y="3765876"/>
            <a:ext cx="1441796" cy="259718"/>
          </a:xfrm>
          <a:prstGeom prst="rect">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0" i="1" u="none" strike="noStrike" kern="1200" cap="none" spc="0" normalizeH="0" baseline="0" noProof="0">
                <a:ln>
                  <a:noFill/>
                </a:ln>
                <a:solidFill>
                  <a:prstClr val="white"/>
                </a:solidFill>
                <a:effectLst/>
                <a:uLnTx/>
                <a:uFillTx/>
                <a:latin typeface="Corbel" panose="020B0503020204020204" pitchFamily="34" charset="0"/>
                <a:ea typeface="Calibri"/>
                <a:cs typeface="Calibri"/>
              </a:rPr>
              <a:t>Researching the learning</a:t>
            </a:r>
            <a:endParaRPr kumimoji="0" lang="en-GB" sz="1000" b="0" i="0" u="none" strike="noStrike" kern="1200" cap="none" spc="0" normalizeH="0" baseline="0" noProof="0">
              <a:ln>
                <a:noFill/>
              </a:ln>
              <a:solidFill>
                <a:prstClr val="white"/>
              </a:solidFill>
              <a:effectLst/>
              <a:uLnTx/>
              <a:uFillTx/>
              <a:latin typeface="Corbel" panose="020B0503020204020204" pitchFamily="34" charset="0"/>
              <a:ea typeface="Calibri"/>
              <a:cs typeface="Calibri"/>
            </a:endParaRPr>
          </a:p>
        </p:txBody>
      </p:sp>
      <p:sp>
        <p:nvSpPr>
          <p:cNvPr id="64" name="Rectangle: Rounded Corners 63">
            <a:extLst>
              <a:ext uri="{FF2B5EF4-FFF2-40B4-BE49-F238E27FC236}">
                <a16:creationId xmlns:a16="http://schemas.microsoft.com/office/drawing/2014/main" id="{85E1BD98-6056-D846-F91C-E52B6B66735D}"/>
              </a:ext>
            </a:extLst>
          </p:cNvPr>
          <p:cNvSpPr/>
          <p:nvPr/>
        </p:nvSpPr>
        <p:spPr>
          <a:xfrm>
            <a:off x="3658247" y="4106648"/>
            <a:ext cx="689536" cy="274157"/>
          </a:xfrm>
          <a:prstGeom prst="roundRect">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orbel" panose="020B0503020204020204" pitchFamily="34" charset="0"/>
            </a:endParaRPr>
          </a:p>
        </p:txBody>
      </p:sp>
      <p:sp>
        <p:nvSpPr>
          <p:cNvPr id="86" name="TextBox 85">
            <a:extLst>
              <a:ext uri="{FF2B5EF4-FFF2-40B4-BE49-F238E27FC236}">
                <a16:creationId xmlns:a16="http://schemas.microsoft.com/office/drawing/2014/main" id="{4B31AAB4-6C84-767F-26A4-50820460C25D}"/>
              </a:ext>
            </a:extLst>
          </p:cNvPr>
          <p:cNvSpPr txBox="1"/>
          <p:nvPr/>
        </p:nvSpPr>
        <p:spPr>
          <a:xfrm>
            <a:off x="3615381" y="4048966"/>
            <a:ext cx="828232" cy="41549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a:ln>
                  <a:noFill/>
                </a:ln>
                <a:solidFill>
                  <a:prstClr val="white"/>
                </a:solidFill>
                <a:effectLst/>
                <a:uLnTx/>
                <a:uFillTx/>
                <a:latin typeface="Corbel" panose="020B0503020204020204" pitchFamily="34" charset="0"/>
              </a:rPr>
              <a:t>Alternative Placement</a:t>
            </a:r>
          </a:p>
        </p:txBody>
      </p:sp>
      <p:sp>
        <p:nvSpPr>
          <p:cNvPr id="88" name="Rectangle: Rounded Corners 87">
            <a:extLst>
              <a:ext uri="{FF2B5EF4-FFF2-40B4-BE49-F238E27FC236}">
                <a16:creationId xmlns:a16="http://schemas.microsoft.com/office/drawing/2014/main" id="{EFA7470B-68D2-56F7-51A8-99F1E4490FB8}"/>
              </a:ext>
            </a:extLst>
          </p:cNvPr>
          <p:cNvSpPr/>
          <p:nvPr/>
        </p:nvSpPr>
        <p:spPr>
          <a:xfrm>
            <a:off x="3181637" y="5842953"/>
            <a:ext cx="689536" cy="274157"/>
          </a:xfrm>
          <a:prstGeom prst="roundRect">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orbel" panose="020B0503020204020204" pitchFamily="34" charset="0"/>
            </a:endParaRPr>
          </a:p>
        </p:txBody>
      </p:sp>
      <p:sp>
        <p:nvSpPr>
          <p:cNvPr id="87" name="TextBox 86">
            <a:extLst>
              <a:ext uri="{FF2B5EF4-FFF2-40B4-BE49-F238E27FC236}">
                <a16:creationId xmlns:a16="http://schemas.microsoft.com/office/drawing/2014/main" id="{65BB5205-27F5-5371-C054-C09FCBD8ACD8}"/>
              </a:ext>
            </a:extLst>
          </p:cNvPr>
          <p:cNvSpPr txBox="1"/>
          <p:nvPr/>
        </p:nvSpPr>
        <p:spPr>
          <a:xfrm>
            <a:off x="3202433" y="5880688"/>
            <a:ext cx="674946" cy="24622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a:ln>
                  <a:noFill/>
                </a:ln>
                <a:solidFill>
                  <a:prstClr val="white"/>
                </a:solidFill>
                <a:effectLst/>
                <a:uLnTx/>
                <a:uFillTx/>
                <a:latin typeface="Corbel" panose="020B0503020204020204" pitchFamily="34" charset="0"/>
              </a:rPr>
              <a:t>Electives</a:t>
            </a:r>
          </a:p>
        </p:txBody>
      </p:sp>
      <p:sp>
        <p:nvSpPr>
          <p:cNvPr id="90" name="Block Arc 89">
            <a:extLst>
              <a:ext uri="{FF2B5EF4-FFF2-40B4-BE49-F238E27FC236}">
                <a16:creationId xmlns:a16="http://schemas.microsoft.com/office/drawing/2014/main" id="{F685114F-3FFD-B2BA-6BE4-4A31F0753EB7}"/>
              </a:ext>
            </a:extLst>
          </p:cNvPr>
          <p:cNvSpPr/>
          <p:nvPr/>
        </p:nvSpPr>
        <p:spPr>
          <a:xfrm>
            <a:off x="5282150" y="5014966"/>
            <a:ext cx="825912" cy="893585"/>
          </a:xfrm>
          <a:prstGeom prst="blockArc">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000" b="0" i="0" u="none" strike="noStrike" kern="1200" cap="none" spc="0" normalizeH="0" baseline="0" noProof="0">
              <a:ln>
                <a:noFill/>
              </a:ln>
              <a:solidFill>
                <a:prstClr val="black"/>
              </a:solidFill>
              <a:effectLst/>
              <a:uLnTx/>
              <a:uFillTx/>
              <a:latin typeface="Corbel" panose="020B0503020204020204" pitchFamily="34" charset="0"/>
            </a:endParaRPr>
          </a:p>
        </p:txBody>
      </p:sp>
      <p:sp>
        <p:nvSpPr>
          <p:cNvPr id="92" name="TextBox 91">
            <a:extLst>
              <a:ext uri="{FF2B5EF4-FFF2-40B4-BE49-F238E27FC236}">
                <a16:creationId xmlns:a16="http://schemas.microsoft.com/office/drawing/2014/main" id="{10D48FE5-9E84-6046-0F78-AA840CCA9FBB}"/>
              </a:ext>
            </a:extLst>
          </p:cNvPr>
          <p:cNvSpPr txBox="1"/>
          <p:nvPr/>
        </p:nvSpPr>
        <p:spPr>
          <a:xfrm>
            <a:off x="5373569" y="5014966"/>
            <a:ext cx="1331893" cy="246221"/>
          </a:xfrm>
          <a:prstGeom prst="rect">
            <a:avLst/>
          </a:prstGeom>
          <a:noFill/>
        </p:spPr>
        <p:txBody>
          <a:bodyPr wrap="square" lIns="91440" tIns="45720" rIns="91440" bIns="4572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a:ln>
                  <a:noFill/>
                </a:ln>
                <a:solidFill>
                  <a:prstClr val="white"/>
                </a:solidFill>
                <a:effectLst/>
                <a:uLnTx/>
                <a:uFillTx/>
                <a:latin typeface="Corbel" panose="020B0503020204020204" pitchFamily="34" charset="0"/>
              </a:rPr>
              <a:t>Bridging</a:t>
            </a:r>
          </a:p>
        </p:txBody>
      </p:sp>
      <p:sp>
        <p:nvSpPr>
          <p:cNvPr id="93" name="Block Arc 92">
            <a:extLst>
              <a:ext uri="{FF2B5EF4-FFF2-40B4-BE49-F238E27FC236}">
                <a16:creationId xmlns:a16="http://schemas.microsoft.com/office/drawing/2014/main" id="{1C843574-AB9A-10A9-C135-E0D367C286B8}"/>
              </a:ext>
            </a:extLst>
          </p:cNvPr>
          <p:cNvSpPr/>
          <p:nvPr/>
        </p:nvSpPr>
        <p:spPr>
          <a:xfrm>
            <a:off x="7555970" y="3295583"/>
            <a:ext cx="825912" cy="893585"/>
          </a:xfrm>
          <a:prstGeom prst="blockArc">
            <a:avLst/>
          </a:prstGeom>
          <a:solidFill>
            <a:schemeClr val="accent1">
              <a:lumMod val="75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000" b="0" i="0" u="none" strike="noStrike" kern="1200" cap="none" spc="0" normalizeH="0" baseline="0" noProof="0">
              <a:ln>
                <a:noFill/>
              </a:ln>
              <a:solidFill>
                <a:prstClr val="black"/>
              </a:solidFill>
              <a:effectLst/>
              <a:uLnTx/>
              <a:uFillTx/>
              <a:latin typeface="Corbel" panose="020B0503020204020204" pitchFamily="34" charset="0"/>
            </a:endParaRPr>
          </a:p>
        </p:txBody>
      </p:sp>
      <p:sp>
        <p:nvSpPr>
          <p:cNvPr id="94" name="TextBox 93">
            <a:extLst>
              <a:ext uri="{FF2B5EF4-FFF2-40B4-BE49-F238E27FC236}">
                <a16:creationId xmlns:a16="http://schemas.microsoft.com/office/drawing/2014/main" id="{311C59B6-A804-4612-1067-63824D2104EE}"/>
              </a:ext>
            </a:extLst>
          </p:cNvPr>
          <p:cNvSpPr txBox="1"/>
          <p:nvPr/>
        </p:nvSpPr>
        <p:spPr>
          <a:xfrm>
            <a:off x="7654641" y="3295583"/>
            <a:ext cx="1331893" cy="246221"/>
          </a:xfrm>
          <a:prstGeom prst="rect">
            <a:avLst/>
          </a:prstGeom>
          <a:noFill/>
        </p:spPr>
        <p:txBody>
          <a:bodyPr wrap="square" lIns="91440" tIns="45720" rIns="91440" bIns="4572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a:ln>
                  <a:noFill/>
                </a:ln>
                <a:solidFill>
                  <a:prstClr val="white"/>
                </a:solidFill>
                <a:effectLst/>
                <a:uLnTx/>
                <a:uFillTx/>
                <a:latin typeface="Corbel" panose="020B0503020204020204" pitchFamily="34" charset="0"/>
              </a:rPr>
              <a:t>Bridging</a:t>
            </a:r>
          </a:p>
        </p:txBody>
      </p:sp>
      <p:sp>
        <p:nvSpPr>
          <p:cNvPr id="95" name="Arrow: Right 94">
            <a:extLst>
              <a:ext uri="{FF2B5EF4-FFF2-40B4-BE49-F238E27FC236}">
                <a16:creationId xmlns:a16="http://schemas.microsoft.com/office/drawing/2014/main" id="{F58FDC69-EC08-8718-AE81-80D064106DC1}"/>
              </a:ext>
            </a:extLst>
          </p:cNvPr>
          <p:cNvSpPr/>
          <p:nvPr/>
        </p:nvSpPr>
        <p:spPr>
          <a:xfrm>
            <a:off x="10922677" y="2234388"/>
            <a:ext cx="210692" cy="229097"/>
          </a:xfrm>
          <a:prstGeom prst="rightArrow">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orbel" panose="020B0503020204020204" pitchFamily="34" charset="0"/>
            </a:endParaRPr>
          </a:p>
        </p:txBody>
      </p:sp>
      <p:sp>
        <p:nvSpPr>
          <p:cNvPr id="34" name="Arrow: Right 33">
            <a:extLst>
              <a:ext uri="{FF2B5EF4-FFF2-40B4-BE49-F238E27FC236}">
                <a16:creationId xmlns:a16="http://schemas.microsoft.com/office/drawing/2014/main" id="{F61F982F-AF08-AAF6-B50D-3F1F0725E11D}"/>
              </a:ext>
            </a:extLst>
          </p:cNvPr>
          <p:cNvSpPr/>
          <p:nvPr/>
        </p:nvSpPr>
        <p:spPr>
          <a:xfrm rot="10800000">
            <a:off x="10836604" y="3808505"/>
            <a:ext cx="308522" cy="266573"/>
          </a:xfrm>
          <a:prstGeom prst="rightArrow">
            <a:avLst/>
          </a:prstGeom>
          <a:solidFill>
            <a:srgbClr val="A6A6A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orbel" panose="020B0503020204020204" pitchFamily="34" charset="0"/>
            </a:endParaRPr>
          </a:p>
        </p:txBody>
      </p:sp>
      <p:sp>
        <p:nvSpPr>
          <p:cNvPr id="60" name="TextBox 59">
            <a:extLst>
              <a:ext uri="{FF2B5EF4-FFF2-40B4-BE49-F238E27FC236}">
                <a16:creationId xmlns:a16="http://schemas.microsoft.com/office/drawing/2014/main" id="{9FF2114E-B2D2-D4F9-624D-2D73D8649E84}"/>
              </a:ext>
            </a:extLst>
          </p:cNvPr>
          <p:cNvSpPr txBox="1"/>
          <p:nvPr/>
        </p:nvSpPr>
        <p:spPr>
          <a:xfrm>
            <a:off x="194209" y="2128528"/>
            <a:ext cx="994761" cy="43088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50" b="0" i="1" u="none" strike="noStrike" kern="1200" cap="none" spc="0" normalizeH="0" baseline="0" noProof="0">
                <a:ln>
                  <a:noFill/>
                </a:ln>
                <a:solidFill>
                  <a:prstClr val="black"/>
                </a:solidFill>
                <a:effectLst/>
                <a:uLnTx/>
                <a:uFillTx/>
                <a:latin typeface="Corbel" panose="020B0503020204020204" pitchFamily="34" charset="0"/>
              </a:rPr>
              <a:t>Beginning to be a  teacher</a:t>
            </a:r>
          </a:p>
        </p:txBody>
      </p:sp>
      <p:sp>
        <p:nvSpPr>
          <p:cNvPr id="78" name="TextBox 77">
            <a:extLst>
              <a:ext uri="{FF2B5EF4-FFF2-40B4-BE49-F238E27FC236}">
                <a16:creationId xmlns:a16="http://schemas.microsoft.com/office/drawing/2014/main" id="{7EB4C4A7-2801-CFFE-9284-3FFD182BBF37}"/>
              </a:ext>
            </a:extLst>
          </p:cNvPr>
          <p:cNvSpPr txBox="1"/>
          <p:nvPr/>
        </p:nvSpPr>
        <p:spPr>
          <a:xfrm>
            <a:off x="140038" y="3828217"/>
            <a:ext cx="994761" cy="41549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50" b="0" i="1" u="none" strike="noStrike" kern="1200" cap="none" spc="0" normalizeH="0" baseline="0" noProof="0">
                <a:ln>
                  <a:noFill/>
                </a:ln>
                <a:solidFill>
                  <a:prstClr val="black"/>
                </a:solidFill>
                <a:effectLst/>
                <a:uLnTx/>
                <a:uFillTx/>
                <a:latin typeface="Corbel" panose="020B0503020204020204" pitchFamily="34" charset="0"/>
              </a:rPr>
              <a:t>Developing as  a  teacher</a:t>
            </a:r>
          </a:p>
        </p:txBody>
      </p:sp>
      <p:sp>
        <p:nvSpPr>
          <p:cNvPr id="79" name="TextBox 78">
            <a:extLst>
              <a:ext uri="{FF2B5EF4-FFF2-40B4-BE49-F238E27FC236}">
                <a16:creationId xmlns:a16="http://schemas.microsoft.com/office/drawing/2014/main" id="{3BEBDACF-6704-8016-B0F3-1CC3E12DD11E}"/>
              </a:ext>
            </a:extLst>
          </p:cNvPr>
          <p:cNvSpPr txBox="1"/>
          <p:nvPr/>
        </p:nvSpPr>
        <p:spPr>
          <a:xfrm>
            <a:off x="122002" y="5383450"/>
            <a:ext cx="1019258" cy="73866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50" b="0" i="1" u="none" strike="noStrike" kern="1200" cap="none" spc="0" normalizeH="0" baseline="0" noProof="0">
                <a:ln>
                  <a:noFill/>
                </a:ln>
                <a:solidFill>
                  <a:prstClr val="black"/>
                </a:solidFill>
                <a:effectLst/>
                <a:uLnTx/>
                <a:uFillTx/>
                <a:latin typeface="Corbel" panose="020B0503020204020204" pitchFamily="34" charset="0"/>
              </a:rPr>
              <a:t>Towards becoming  a professional   teacher</a:t>
            </a:r>
          </a:p>
        </p:txBody>
      </p:sp>
      <p:sp>
        <p:nvSpPr>
          <p:cNvPr id="9" name="Block Arc 8">
            <a:extLst>
              <a:ext uri="{FF2B5EF4-FFF2-40B4-BE49-F238E27FC236}">
                <a16:creationId xmlns:a16="http://schemas.microsoft.com/office/drawing/2014/main" id="{B305EFA7-6A7C-7E2F-CFF4-ACE7BD455589}"/>
              </a:ext>
            </a:extLst>
          </p:cNvPr>
          <p:cNvSpPr/>
          <p:nvPr/>
        </p:nvSpPr>
        <p:spPr>
          <a:xfrm>
            <a:off x="2948316" y="1687722"/>
            <a:ext cx="825912" cy="893585"/>
          </a:xfrm>
          <a:prstGeom prst="blockArc">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000" b="0" i="0" u="none" strike="noStrike" kern="1200" cap="none" spc="0" normalizeH="0" baseline="0" noProof="0">
              <a:ln>
                <a:noFill/>
              </a:ln>
              <a:solidFill>
                <a:prstClr val="black"/>
              </a:solidFill>
              <a:effectLst/>
              <a:uLnTx/>
              <a:uFillTx/>
              <a:latin typeface="Corbel" panose="020B0503020204020204" pitchFamily="34" charset="0"/>
            </a:endParaRPr>
          </a:p>
        </p:txBody>
      </p:sp>
      <p:sp>
        <p:nvSpPr>
          <p:cNvPr id="11" name="TextBox 10">
            <a:extLst>
              <a:ext uri="{FF2B5EF4-FFF2-40B4-BE49-F238E27FC236}">
                <a16:creationId xmlns:a16="http://schemas.microsoft.com/office/drawing/2014/main" id="{1986D38C-9946-4C1F-2869-BADC31D278A1}"/>
              </a:ext>
            </a:extLst>
          </p:cNvPr>
          <p:cNvSpPr txBox="1"/>
          <p:nvPr/>
        </p:nvSpPr>
        <p:spPr>
          <a:xfrm>
            <a:off x="3047235" y="1689084"/>
            <a:ext cx="1331893" cy="24622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a:ln>
                  <a:noFill/>
                </a:ln>
                <a:solidFill>
                  <a:srgbClr val="FFFFFF"/>
                </a:solidFill>
                <a:effectLst/>
                <a:uLnTx/>
                <a:uFillTx/>
                <a:latin typeface="Corbel" panose="020B0503020204020204" pitchFamily="34" charset="0"/>
              </a:rPr>
              <a:t>Bridging</a:t>
            </a:r>
          </a:p>
        </p:txBody>
      </p:sp>
      <p:sp>
        <p:nvSpPr>
          <p:cNvPr id="33" name="Rectangle 32">
            <a:extLst>
              <a:ext uri="{FF2B5EF4-FFF2-40B4-BE49-F238E27FC236}">
                <a16:creationId xmlns:a16="http://schemas.microsoft.com/office/drawing/2014/main" id="{30D6345C-D3BA-67B9-D854-9E4D5FC2A731}"/>
              </a:ext>
            </a:extLst>
          </p:cNvPr>
          <p:cNvSpPr/>
          <p:nvPr/>
        </p:nvSpPr>
        <p:spPr>
          <a:xfrm>
            <a:off x="3976512" y="2161402"/>
            <a:ext cx="1442979" cy="263947"/>
          </a:xfrm>
          <a:prstGeom prst="rect">
            <a:avLst/>
          </a:prstGeom>
          <a:solidFill>
            <a:schemeClr val="accent5">
              <a:lumMod val="60000"/>
              <a:lumOff val="40000"/>
            </a:schemeClr>
          </a:solid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0" i="1" u="none" strike="noStrike" kern="1200" cap="none" spc="0" normalizeH="0" baseline="0" noProof="0">
                <a:ln>
                  <a:noFill/>
                </a:ln>
                <a:solidFill>
                  <a:prstClr val="white"/>
                </a:solidFill>
                <a:effectLst/>
                <a:uLnTx/>
                <a:uFillTx/>
                <a:latin typeface="Corbel" panose="020B0503020204020204" pitchFamily="34" charset="0"/>
                <a:ea typeface="Calibri"/>
                <a:cs typeface="Calibri"/>
              </a:rPr>
              <a:t>Researching the learning</a:t>
            </a:r>
            <a:endParaRPr kumimoji="0" lang="en-GB" sz="1000" b="0" i="0" u="none" strike="noStrike" kern="1200" cap="none" spc="0" normalizeH="0" baseline="0" noProof="0">
              <a:ln>
                <a:noFill/>
              </a:ln>
              <a:solidFill>
                <a:prstClr val="white"/>
              </a:solidFill>
              <a:effectLst/>
              <a:uLnTx/>
              <a:uFillTx/>
              <a:latin typeface="Corbel" panose="020B0503020204020204" pitchFamily="34" charset="0"/>
              <a:ea typeface="Calibri"/>
              <a:cs typeface="Calibri"/>
            </a:endParaRPr>
          </a:p>
        </p:txBody>
      </p:sp>
      <p:sp>
        <p:nvSpPr>
          <p:cNvPr id="47" name="Rectangle 46">
            <a:extLst>
              <a:ext uri="{FF2B5EF4-FFF2-40B4-BE49-F238E27FC236}">
                <a16:creationId xmlns:a16="http://schemas.microsoft.com/office/drawing/2014/main" id="{320785E8-523C-7F95-53E0-4013B8BB4281}"/>
              </a:ext>
            </a:extLst>
          </p:cNvPr>
          <p:cNvSpPr/>
          <p:nvPr/>
        </p:nvSpPr>
        <p:spPr>
          <a:xfrm>
            <a:off x="9477253" y="2184238"/>
            <a:ext cx="1330013" cy="253477"/>
          </a:xfrm>
          <a:prstGeom prst="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0" i="1" u="none" strike="noStrike" kern="1200" cap="none" spc="0" normalizeH="0" baseline="0" noProof="0">
                <a:ln>
                  <a:noFill/>
                </a:ln>
                <a:solidFill>
                  <a:prstClr val="white"/>
                </a:solidFill>
                <a:effectLst/>
                <a:uLnTx/>
                <a:uFillTx/>
                <a:latin typeface="Corbel" panose="020B0503020204020204" pitchFamily="34" charset="0"/>
                <a:ea typeface="Calibri"/>
                <a:cs typeface="Calibri"/>
              </a:rPr>
              <a:t>Where am I teaching? </a:t>
            </a:r>
            <a:endParaRPr kumimoji="0" lang="en-GB" sz="1000" b="0" i="0" u="none" strike="noStrike" kern="1200" cap="none" spc="0" normalizeH="0" baseline="0" noProof="0">
              <a:ln>
                <a:noFill/>
              </a:ln>
              <a:solidFill>
                <a:prstClr val="white"/>
              </a:solidFill>
              <a:effectLst/>
              <a:uLnTx/>
              <a:uFillTx/>
              <a:latin typeface="Corbel" panose="020B0503020204020204" pitchFamily="34" charset="0"/>
              <a:ea typeface="Calibri"/>
              <a:cs typeface="Calibri"/>
            </a:endParaRPr>
          </a:p>
        </p:txBody>
      </p:sp>
      <p:sp>
        <p:nvSpPr>
          <p:cNvPr id="48" name="Rectangle 47">
            <a:extLst>
              <a:ext uri="{FF2B5EF4-FFF2-40B4-BE49-F238E27FC236}">
                <a16:creationId xmlns:a16="http://schemas.microsoft.com/office/drawing/2014/main" id="{92FFBE31-0A10-96F7-F0AB-E8CF03965F0E}"/>
              </a:ext>
            </a:extLst>
          </p:cNvPr>
          <p:cNvSpPr/>
          <p:nvPr/>
        </p:nvSpPr>
        <p:spPr>
          <a:xfrm>
            <a:off x="2520704" y="5472405"/>
            <a:ext cx="1441563" cy="246247"/>
          </a:xfrm>
          <a:prstGeom prst="rect">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0" i="1" u="none" strike="noStrike" kern="1200" cap="none" spc="0" normalizeH="0" baseline="0" noProof="0">
                <a:ln>
                  <a:noFill/>
                </a:ln>
                <a:solidFill>
                  <a:prstClr val="white"/>
                </a:solidFill>
                <a:effectLst/>
                <a:uLnTx/>
                <a:uFillTx/>
                <a:latin typeface="Corbel" panose="020B0503020204020204" pitchFamily="34" charset="0"/>
                <a:ea typeface="Calibri"/>
                <a:cs typeface="Calibri"/>
              </a:rPr>
              <a:t>Researching the learning</a:t>
            </a:r>
            <a:endParaRPr kumimoji="0" lang="en-GB" sz="1000" b="0" i="0" u="none" strike="noStrike" kern="1200" cap="none" spc="0" normalizeH="0" baseline="0" noProof="0">
              <a:ln>
                <a:noFill/>
              </a:ln>
              <a:solidFill>
                <a:prstClr val="white"/>
              </a:solidFill>
              <a:effectLst/>
              <a:uLnTx/>
              <a:uFillTx/>
              <a:latin typeface="Corbel" panose="020B0503020204020204" pitchFamily="34" charset="0"/>
              <a:ea typeface="Calibri"/>
              <a:cs typeface="Calibri"/>
            </a:endParaRPr>
          </a:p>
        </p:txBody>
      </p:sp>
      <p:sp>
        <p:nvSpPr>
          <p:cNvPr id="72" name="Rectangle 71">
            <a:extLst>
              <a:ext uri="{FF2B5EF4-FFF2-40B4-BE49-F238E27FC236}">
                <a16:creationId xmlns:a16="http://schemas.microsoft.com/office/drawing/2014/main" id="{C1C59748-1E6C-B824-DD98-75FC5C3E6317}"/>
              </a:ext>
            </a:extLst>
          </p:cNvPr>
          <p:cNvSpPr/>
          <p:nvPr/>
        </p:nvSpPr>
        <p:spPr>
          <a:xfrm>
            <a:off x="3973084" y="5471801"/>
            <a:ext cx="1152561" cy="254348"/>
          </a:xfrm>
          <a:prstGeom prst="rect">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orbel" panose="020B0503020204020204" pitchFamily="34" charset="0"/>
            </a:endParaRPr>
          </a:p>
        </p:txBody>
      </p:sp>
      <p:sp>
        <p:nvSpPr>
          <p:cNvPr id="59" name="TextBox 58">
            <a:extLst>
              <a:ext uri="{FF2B5EF4-FFF2-40B4-BE49-F238E27FC236}">
                <a16:creationId xmlns:a16="http://schemas.microsoft.com/office/drawing/2014/main" id="{90534BDA-450B-FA74-D96F-A82C94F9DB0D}"/>
              </a:ext>
            </a:extLst>
          </p:cNvPr>
          <p:cNvSpPr txBox="1"/>
          <p:nvPr/>
        </p:nvSpPr>
        <p:spPr>
          <a:xfrm>
            <a:off x="3939274" y="5430952"/>
            <a:ext cx="1253522" cy="246221"/>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1" u="none" strike="noStrike" kern="1200" cap="none" spc="0" normalizeH="0" baseline="0" noProof="0">
                <a:ln>
                  <a:noFill/>
                </a:ln>
                <a:solidFill>
                  <a:prstClr val="white"/>
                </a:solidFill>
                <a:effectLst/>
                <a:uLnTx/>
                <a:uFillTx/>
                <a:latin typeface="Corbel" panose="020B0503020204020204" pitchFamily="34" charset="0"/>
              </a:rPr>
              <a:t>Who am I teaching?</a:t>
            </a:r>
          </a:p>
        </p:txBody>
      </p:sp>
      <p:sp>
        <p:nvSpPr>
          <p:cNvPr id="80" name="Rectangle 79">
            <a:extLst>
              <a:ext uri="{FF2B5EF4-FFF2-40B4-BE49-F238E27FC236}">
                <a16:creationId xmlns:a16="http://schemas.microsoft.com/office/drawing/2014/main" id="{199100B7-0714-BE28-F094-2D5C878B51C1}"/>
              </a:ext>
            </a:extLst>
          </p:cNvPr>
          <p:cNvSpPr/>
          <p:nvPr/>
        </p:nvSpPr>
        <p:spPr>
          <a:xfrm>
            <a:off x="5095642" y="5474464"/>
            <a:ext cx="1335449" cy="249508"/>
          </a:xfrm>
          <a:prstGeom prst="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1" u="none" strike="noStrike" kern="1200" cap="none" spc="0" normalizeH="0" baseline="0" noProof="0">
                <a:ln>
                  <a:noFill/>
                </a:ln>
                <a:solidFill>
                  <a:prstClr val="white"/>
                </a:solidFill>
                <a:effectLst/>
                <a:uLnTx/>
                <a:uFillTx/>
                <a:latin typeface="Corbel" panose="020B0503020204020204" pitchFamily="34" charset="0"/>
                <a:ea typeface="Calibri"/>
                <a:cs typeface="Calibri"/>
              </a:rPr>
              <a:t>Where am I teaching? </a:t>
            </a:r>
            <a:endParaRPr kumimoji="0" lang="en-GB" sz="1000" b="0" i="0" u="none" strike="noStrike" kern="1200" cap="none" spc="0" normalizeH="0" baseline="0" noProof="0">
              <a:ln>
                <a:noFill/>
              </a:ln>
              <a:solidFill>
                <a:prstClr val="white"/>
              </a:solidFill>
              <a:effectLst/>
              <a:uLnTx/>
              <a:uFillTx/>
              <a:latin typeface="Corbel" panose="020B0503020204020204" pitchFamily="34" charset="0"/>
              <a:ea typeface="Calibri"/>
              <a:cs typeface="Calibri"/>
            </a:endParaRPr>
          </a:p>
        </p:txBody>
      </p:sp>
      <p:sp>
        <p:nvSpPr>
          <p:cNvPr id="82" name="TextBox 81">
            <a:extLst>
              <a:ext uri="{FF2B5EF4-FFF2-40B4-BE49-F238E27FC236}">
                <a16:creationId xmlns:a16="http://schemas.microsoft.com/office/drawing/2014/main" id="{DB0805DF-9CF2-A9BB-E236-49CB195244D0}"/>
              </a:ext>
            </a:extLst>
          </p:cNvPr>
          <p:cNvSpPr txBox="1"/>
          <p:nvPr/>
        </p:nvSpPr>
        <p:spPr>
          <a:xfrm>
            <a:off x="6435167" y="5477049"/>
            <a:ext cx="1314114" cy="246221"/>
          </a:xfrm>
          <a:prstGeom prst="rect">
            <a:avLst/>
          </a:prstGeom>
          <a:solidFill>
            <a:schemeClr val="accent1">
              <a:lumMod val="75000"/>
            </a:schemeClr>
          </a:solidFill>
          <a:ln>
            <a:solidFill>
              <a:schemeClr val="tx1"/>
            </a:solidFill>
          </a:ln>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1" u="none" strike="noStrike" kern="1200" cap="none" spc="0" normalizeH="0" baseline="0" noProof="0">
                <a:ln>
                  <a:noFill/>
                </a:ln>
                <a:solidFill>
                  <a:prstClr val="white"/>
                </a:solidFill>
                <a:effectLst/>
                <a:uLnTx/>
                <a:uFillTx/>
                <a:latin typeface="Corbel" panose="020B0503020204020204" pitchFamily="34" charset="0"/>
              </a:rPr>
              <a:t>L</a:t>
            </a:r>
            <a:r>
              <a:rPr kumimoji="0" lang="en-GB" sz="900" b="0" i="1" u="none" strike="noStrike" kern="1200" cap="none" spc="0" normalizeH="0" baseline="0" noProof="0">
                <a:ln>
                  <a:noFill/>
                </a:ln>
                <a:solidFill>
                  <a:prstClr val="white"/>
                </a:solidFill>
                <a:effectLst/>
                <a:uLnTx/>
                <a:uFillTx/>
                <a:latin typeface="Corbel" panose="020B0503020204020204" pitchFamily="34" charset="0"/>
              </a:rPr>
              <a:t>eading the Learning  </a:t>
            </a:r>
            <a:endParaRPr kumimoji="0" lang="en-GB" sz="1000" b="0" i="1" u="none" strike="noStrike" kern="1200" cap="none" spc="0" normalizeH="0" baseline="0" noProof="0">
              <a:ln>
                <a:noFill/>
              </a:ln>
              <a:solidFill>
                <a:prstClr val="white"/>
              </a:solidFill>
              <a:effectLst/>
              <a:uLnTx/>
              <a:uFillTx/>
              <a:latin typeface="Corbel" panose="020B0503020204020204" pitchFamily="34" charset="0"/>
            </a:endParaRPr>
          </a:p>
        </p:txBody>
      </p:sp>
      <p:sp>
        <p:nvSpPr>
          <p:cNvPr id="83" name="TextBox 82">
            <a:extLst>
              <a:ext uri="{FF2B5EF4-FFF2-40B4-BE49-F238E27FC236}">
                <a16:creationId xmlns:a16="http://schemas.microsoft.com/office/drawing/2014/main" id="{E7AE4761-5DB4-AFBF-B1BA-665A3D90C5BD}"/>
              </a:ext>
            </a:extLst>
          </p:cNvPr>
          <p:cNvSpPr txBox="1"/>
          <p:nvPr/>
        </p:nvSpPr>
        <p:spPr>
          <a:xfrm>
            <a:off x="9448586" y="3772297"/>
            <a:ext cx="1351057" cy="246221"/>
          </a:xfrm>
          <a:prstGeom prst="rect">
            <a:avLst/>
          </a:prstGeom>
          <a:solidFill>
            <a:schemeClr val="accent1">
              <a:lumMod val="75000"/>
            </a:schemeClr>
          </a:solidFill>
          <a:ln>
            <a:solidFill>
              <a:schemeClr val="tx1"/>
            </a:solidFill>
          </a:ln>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1" u="none" strike="noStrike" kern="1200" cap="none" spc="0" normalizeH="0" baseline="0" noProof="0">
                <a:ln>
                  <a:noFill/>
                </a:ln>
                <a:solidFill>
                  <a:prstClr val="white"/>
                </a:solidFill>
                <a:effectLst/>
                <a:uLnTx/>
                <a:uFillTx/>
                <a:latin typeface="Corbel" panose="020B0503020204020204" pitchFamily="34" charset="0"/>
              </a:rPr>
              <a:t>Leading the Learning  </a:t>
            </a:r>
          </a:p>
        </p:txBody>
      </p:sp>
      <p:sp>
        <p:nvSpPr>
          <p:cNvPr id="84" name="TextBox 83">
            <a:extLst>
              <a:ext uri="{FF2B5EF4-FFF2-40B4-BE49-F238E27FC236}">
                <a16:creationId xmlns:a16="http://schemas.microsoft.com/office/drawing/2014/main" id="{7AD98ADD-EF64-247A-5866-4B62C7BCFA05}"/>
              </a:ext>
            </a:extLst>
          </p:cNvPr>
          <p:cNvSpPr txBox="1"/>
          <p:nvPr/>
        </p:nvSpPr>
        <p:spPr>
          <a:xfrm>
            <a:off x="8243886" y="3763936"/>
            <a:ext cx="1227761" cy="246221"/>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1" u="none" strike="noStrike" kern="1200" cap="none" spc="0" normalizeH="0" baseline="0" noProof="0">
                <a:ln>
                  <a:noFill/>
                </a:ln>
                <a:solidFill>
                  <a:prstClr val="white"/>
                </a:solidFill>
                <a:effectLst/>
                <a:uLnTx/>
                <a:uFillTx/>
                <a:latin typeface="Corbel" panose="020B0503020204020204" pitchFamily="34" charset="0"/>
              </a:rPr>
              <a:t>Who am I teaching?</a:t>
            </a:r>
          </a:p>
        </p:txBody>
      </p:sp>
      <p:grpSp>
        <p:nvGrpSpPr>
          <p:cNvPr id="91" name="Group 90">
            <a:extLst>
              <a:ext uri="{FF2B5EF4-FFF2-40B4-BE49-F238E27FC236}">
                <a16:creationId xmlns:a16="http://schemas.microsoft.com/office/drawing/2014/main" id="{1E6E2FC6-A7F0-E049-36F5-85DB92E9E142}"/>
              </a:ext>
            </a:extLst>
          </p:cNvPr>
          <p:cNvGrpSpPr/>
          <p:nvPr/>
        </p:nvGrpSpPr>
        <p:grpSpPr>
          <a:xfrm>
            <a:off x="2857180" y="3191203"/>
            <a:ext cx="489005" cy="573568"/>
            <a:chOff x="5803280" y="1298631"/>
            <a:chExt cx="489005" cy="573568"/>
          </a:xfrm>
          <a:solidFill>
            <a:schemeClr val="accent1">
              <a:lumMod val="40000"/>
              <a:lumOff val="60000"/>
            </a:schemeClr>
          </a:solidFill>
        </p:grpSpPr>
        <p:sp>
          <p:nvSpPr>
            <p:cNvPr id="96" name="Callout: Down Arrow 102">
              <a:extLst>
                <a:ext uri="{FF2B5EF4-FFF2-40B4-BE49-F238E27FC236}">
                  <a16:creationId xmlns:a16="http://schemas.microsoft.com/office/drawing/2014/main" id="{A82A2F7C-8208-40A5-AAB2-695267190279}"/>
                </a:ext>
              </a:extLst>
            </p:cNvPr>
            <p:cNvSpPr/>
            <p:nvPr/>
          </p:nvSpPr>
          <p:spPr>
            <a:xfrm>
              <a:off x="5898307" y="1345367"/>
              <a:ext cx="311146" cy="526832"/>
            </a:xfrm>
            <a:prstGeom prst="downArrowCallout">
              <a:avLst>
                <a:gd name="adj1" fmla="val 25000"/>
                <a:gd name="adj2" fmla="val 25000"/>
                <a:gd name="adj3" fmla="val 25000"/>
                <a:gd name="adj4" fmla="val 36104"/>
              </a:avLst>
            </a:prstGeom>
            <a:grp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orbel" panose="020B0503020204020204" pitchFamily="34" charset="0"/>
              </a:endParaRPr>
            </a:p>
          </p:txBody>
        </p:sp>
        <p:sp>
          <p:nvSpPr>
            <p:cNvPr id="99" name="Hexagon 98">
              <a:extLst>
                <a:ext uri="{FF2B5EF4-FFF2-40B4-BE49-F238E27FC236}">
                  <a16:creationId xmlns:a16="http://schemas.microsoft.com/office/drawing/2014/main" id="{C1A85B21-315D-A0E8-73F7-B12477C7C136}"/>
                </a:ext>
              </a:extLst>
            </p:cNvPr>
            <p:cNvSpPr/>
            <p:nvPr/>
          </p:nvSpPr>
          <p:spPr>
            <a:xfrm>
              <a:off x="5803280" y="1298631"/>
              <a:ext cx="489005" cy="432000"/>
            </a:xfrm>
            <a:prstGeom prst="hexagon">
              <a:avLst/>
            </a:prstGeom>
            <a:grp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a:ln>
                    <a:noFill/>
                  </a:ln>
                  <a:solidFill>
                    <a:prstClr val="white"/>
                  </a:solidFill>
                  <a:effectLst/>
                  <a:uLnTx/>
                  <a:uFillTx/>
                  <a:latin typeface="Corbel" panose="020B0503020204020204" pitchFamily="34" charset="0"/>
                </a:rPr>
                <a:t>2</a:t>
              </a:r>
            </a:p>
          </p:txBody>
        </p:sp>
      </p:grpSp>
      <p:grpSp>
        <p:nvGrpSpPr>
          <p:cNvPr id="100" name="Group 99">
            <a:extLst>
              <a:ext uri="{FF2B5EF4-FFF2-40B4-BE49-F238E27FC236}">
                <a16:creationId xmlns:a16="http://schemas.microsoft.com/office/drawing/2014/main" id="{8349F832-E98A-33D7-37AF-150EF00C4D85}"/>
              </a:ext>
            </a:extLst>
          </p:cNvPr>
          <p:cNvGrpSpPr/>
          <p:nvPr/>
        </p:nvGrpSpPr>
        <p:grpSpPr>
          <a:xfrm>
            <a:off x="6071553" y="4884912"/>
            <a:ext cx="489005" cy="573568"/>
            <a:chOff x="5803280" y="1298631"/>
            <a:chExt cx="489005" cy="573568"/>
          </a:xfrm>
          <a:solidFill>
            <a:schemeClr val="accent1">
              <a:lumMod val="40000"/>
              <a:lumOff val="60000"/>
            </a:schemeClr>
          </a:solidFill>
        </p:grpSpPr>
        <p:sp>
          <p:nvSpPr>
            <p:cNvPr id="101" name="Callout: Down Arrow 102">
              <a:extLst>
                <a:ext uri="{FF2B5EF4-FFF2-40B4-BE49-F238E27FC236}">
                  <a16:creationId xmlns:a16="http://schemas.microsoft.com/office/drawing/2014/main" id="{9656E45D-285A-AE99-7A79-DEB1C40AF0EF}"/>
                </a:ext>
              </a:extLst>
            </p:cNvPr>
            <p:cNvSpPr/>
            <p:nvPr/>
          </p:nvSpPr>
          <p:spPr>
            <a:xfrm>
              <a:off x="5898307" y="1345367"/>
              <a:ext cx="311146" cy="526832"/>
            </a:xfrm>
            <a:prstGeom prst="downArrowCallout">
              <a:avLst>
                <a:gd name="adj1" fmla="val 25000"/>
                <a:gd name="adj2" fmla="val 25000"/>
                <a:gd name="adj3" fmla="val 25000"/>
                <a:gd name="adj4" fmla="val 36104"/>
              </a:avLst>
            </a:prstGeom>
            <a:grp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orbel" panose="020B0503020204020204" pitchFamily="34" charset="0"/>
              </a:endParaRPr>
            </a:p>
          </p:txBody>
        </p:sp>
        <p:sp>
          <p:nvSpPr>
            <p:cNvPr id="108" name="Hexagon 107">
              <a:extLst>
                <a:ext uri="{FF2B5EF4-FFF2-40B4-BE49-F238E27FC236}">
                  <a16:creationId xmlns:a16="http://schemas.microsoft.com/office/drawing/2014/main" id="{6E68C0D6-D668-942D-72C4-8ED58E2CB250}"/>
                </a:ext>
              </a:extLst>
            </p:cNvPr>
            <p:cNvSpPr/>
            <p:nvPr/>
          </p:nvSpPr>
          <p:spPr>
            <a:xfrm>
              <a:off x="5803280" y="1298631"/>
              <a:ext cx="489005" cy="432000"/>
            </a:xfrm>
            <a:prstGeom prst="hexagon">
              <a:avLst/>
            </a:prstGeom>
            <a:grp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a:ln>
                    <a:noFill/>
                  </a:ln>
                  <a:solidFill>
                    <a:prstClr val="white"/>
                  </a:solidFill>
                  <a:effectLst/>
                  <a:uLnTx/>
                  <a:uFillTx/>
                  <a:latin typeface="Corbel" panose="020B0503020204020204" pitchFamily="34" charset="0"/>
                </a:rPr>
                <a:t>2</a:t>
              </a:r>
            </a:p>
          </p:txBody>
        </p:sp>
      </p:grpSp>
      <p:sp>
        <p:nvSpPr>
          <p:cNvPr id="110" name="Rectangle: Rounded Corners 109">
            <a:extLst>
              <a:ext uri="{FF2B5EF4-FFF2-40B4-BE49-F238E27FC236}">
                <a16:creationId xmlns:a16="http://schemas.microsoft.com/office/drawing/2014/main" id="{1E6315D2-4FFE-B14C-45B4-D4125C9F16B6}"/>
              </a:ext>
            </a:extLst>
          </p:cNvPr>
          <p:cNvSpPr/>
          <p:nvPr/>
        </p:nvSpPr>
        <p:spPr>
          <a:xfrm>
            <a:off x="2080502" y="4105422"/>
            <a:ext cx="760668" cy="325008"/>
          </a:xfrm>
          <a:prstGeom prst="roundRect">
            <a:avLst/>
          </a:prstGeom>
          <a:solidFill>
            <a:schemeClr val="accent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000" b="0" i="0" u="none" strike="noStrike" kern="1200" cap="none" spc="0" normalizeH="0" baseline="0" noProof="0">
              <a:ln>
                <a:noFill/>
              </a:ln>
              <a:solidFill>
                <a:prstClr val="white"/>
              </a:solidFill>
              <a:effectLst/>
              <a:uLnTx/>
              <a:uFillTx/>
              <a:latin typeface="Corbel" panose="020B0503020204020204" pitchFamily="34" charset="0"/>
              <a:ea typeface="Calibri"/>
              <a:cs typeface="Calibri"/>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000" b="0" i="0" u="none" strike="noStrike" kern="1200" cap="none" spc="0" normalizeH="0" baseline="0" noProof="0">
              <a:ln>
                <a:noFill/>
              </a:ln>
              <a:solidFill>
                <a:prstClr val="white"/>
              </a:solidFill>
              <a:effectLst/>
              <a:uLnTx/>
              <a:uFillTx/>
              <a:latin typeface="Corbel" panose="020B0503020204020204" pitchFamily="34" charset="0"/>
              <a:ea typeface="Calibri"/>
              <a:cs typeface="Calibri"/>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a:ln>
                  <a:noFill/>
                </a:ln>
                <a:solidFill>
                  <a:prstClr val="white"/>
                </a:solidFill>
                <a:effectLst/>
                <a:uLnTx/>
                <a:uFillTx/>
                <a:latin typeface="Corbel" panose="020B0503020204020204" pitchFamily="34" charset="0"/>
                <a:ea typeface="Calibri"/>
                <a:cs typeface="Calibri"/>
              </a:rPr>
              <a:t>Phase Swap</a:t>
            </a:r>
            <a:endParaRPr kumimoji="0" lang="en-GB" sz="1800" b="0" i="0" u="none" strike="noStrike" kern="1200" cap="none" spc="0" normalizeH="0" baseline="0" noProof="0">
              <a:ln>
                <a:noFill/>
              </a:ln>
              <a:solidFill>
                <a:prstClr val="white"/>
              </a:solidFill>
              <a:effectLst/>
              <a:uLnTx/>
              <a:uFillTx/>
              <a:latin typeface="Corbel" panose="020B0503020204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orbel" panose="020B0503020204020204" pitchFamily="34" charset="0"/>
              <a:ea typeface="Calibri"/>
              <a:cs typeface="Calibri"/>
            </a:endParaRPr>
          </a:p>
        </p:txBody>
      </p:sp>
      <p:sp>
        <p:nvSpPr>
          <p:cNvPr id="111" name="Rectangle 110">
            <a:extLst>
              <a:ext uri="{FF2B5EF4-FFF2-40B4-BE49-F238E27FC236}">
                <a16:creationId xmlns:a16="http://schemas.microsoft.com/office/drawing/2014/main" id="{31CB25C1-1FC8-5CE8-F0A9-5BC46EFC9C56}"/>
              </a:ext>
            </a:extLst>
          </p:cNvPr>
          <p:cNvSpPr/>
          <p:nvPr/>
        </p:nvSpPr>
        <p:spPr>
          <a:xfrm>
            <a:off x="2334090" y="3767101"/>
            <a:ext cx="614484" cy="249581"/>
          </a:xfrm>
          <a:prstGeom prst="rect">
            <a:avLst/>
          </a:prstGeom>
          <a:solidFill>
            <a:schemeClr val="accent3"/>
          </a:solidFill>
          <a:ln>
            <a:solidFill>
              <a:schemeClr val="accent5">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700" b="0" i="1" u="none" strike="noStrike" kern="1200" cap="none" spc="0" normalizeH="0" baseline="0" noProof="0">
                <a:ln>
                  <a:noFill/>
                </a:ln>
                <a:solidFill>
                  <a:prstClr val="white"/>
                </a:solidFill>
                <a:effectLst/>
                <a:uLnTx/>
                <a:uFillTx/>
                <a:latin typeface="Corbel" panose="020B0503020204020204" pitchFamily="34" charset="0"/>
                <a:ea typeface="Calibri"/>
                <a:cs typeface="Calibri"/>
              </a:rPr>
              <a:t>Deepening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700" b="0" i="1" u="none" strike="noStrike" kern="1200" cap="none" spc="0" normalizeH="0" baseline="0" noProof="0">
                <a:ln>
                  <a:noFill/>
                </a:ln>
                <a:solidFill>
                  <a:prstClr val="white"/>
                </a:solidFill>
                <a:effectLst/>
                <a:uLnTx/>
                <a:uFillTx/>
                <a:latin typeface="Corbel" panose="020B0503020204020204" pitchFamily="34" charset="0"/>
                <a:ea typeface="Calibri"/>
                <a:cs typeface="Calibri"/>
              </a:rPr>
              <a:t>Practice</a:t>
            </a:r>
            <a:r>
              <a:rPr kumimoji="0" lang="en-GB" sz="1000" b="0" i="1" u="none" strike="noStrike" kern="1200" cap="none" spc="0" normalizeH="0" baseline="0" noProof="0">
                <a:ln>
                  <a:noFill/>
                </a:ln>
                <a:solidFill>
                  <a:prstClr val="white"/>
                </a:solidFill>
                <a:effectLst/>
                <a:uLnTx/>
                <a:uFillTx/>
                <a:latin typeface="Corbel" panose="020B0503020204020204" pitchFamily="34" charset="0"/>
                <a:ea typeface="Calibri"/>
                <a:cs typeface="Calibri"/>
              </a:rPr>
              <a:t> </a:t>
            </a:r>
            <a:endParaRPr kumimoji="0" lang="en-GB" sz="1000" b="0" i="0" u="none" strike="noStrike" kern="1200" cap="none" spc="0" normalizeH="0" baseline="0" noProof="0">
              <a:ln>
                <a:noFill/>
              </a:ln>
              <a:solidFill>
                <a:prstClr val="white"/>
              </a:solidFill>
              <a:effectLst/>
              <a:uLnTx/>
              <a:uFillTx/>
              <a:latin typeface="Corbel" panose="020B0503020204020204" pitchFamily="34" charset="0"/>
              <a:ea typeface="Calibri"/>
              <a:cs typeface="Calibri"/>
            </a:endParaRPr>
          </a:p>
        </p:txBody>
      </p:sp>
      <p:sp>
        <p:nvSpPr>
          <p:cNvPr id="113" name="Rectangle 112">
            <a:extLst>
              <a:ext uri="{FF2B5EF4-FFF2-40B4-BE49-F238E27FC236}">
                <a16:creationId xmlns:a16="http://schemas.microsoft.com/office/drawing/2014/main" id="{4D20A1C0-7B35-9A7B-9E93-7F019284F4CD}"/>
              </a:ext>
            </a:extLst>
          </p:cNvPr>
          <p:cNvSpPr/>
          <p:nvPr/>
        </p:nvSpPr>
        <p:spPr>
          <a:xfrm>
            <a:off x="7750974" y="5478862"/>
            <a:ext cx="588793" cy="249407"/>
          </a:xfrm>
          <a:prstGeom prst="rect">
            <a:avLst/>
          </a:prstGeom>
          <a:solidFill>
            <a:schemeClr val="accent3"/>
          </a:solidFill>
          <a:ln>
            <a:solidFill>
              <a:schemeClr val="accent5">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700" b="0" i="1" u="none" strike="noStrike" kern="1200" cap="none" spc="0" normalizeH="0" baseline="0" noProof="0">
                <a:ln>
                  <a:noFill/>
                </a:ln>
                <a:solidFill>
                  <a:prstClr val="white"/>
                </a:solidFill>
                <a:effectLst/>
                <a:uLnTx/>
                <a:uFillTx/>
                <a:latin typeface="Corbel" panose="020B0503020204020204" pitchFamily="34" charset="0"/>
                <a:ea typeface="Calibri"/>
                <a:cs typeface="Calibri"/>
              </a:rPr>
              <a:t>Deepening Practice </a:t>
            </a:r>
            <a:endParaRPr kumimoji="0" lang="en-GB" sz="700" b="0" i="0" u="none" strike="noStrike" kern="1200" cap="none" spc="0" normalizeH="0" baseline="0" noProof="0">
              <a:ln>
                <a:noFill/>
              </a:ln>
              <a:solidFill>
                <a:prstClr val="white"/>
              </a:solidFill>
              <a:effectLst/>
              <a:uLnTx/>
              <a:uFillTx/>
              <a:latin typeface="Corbel" panose="020B0503020204020204" pitchFamily="34" charset="0"/>
              <a:ea typeface="Calibri"/>
              <a:cs typeface="Calibri"/>
            </a:endParaRPr>
          </a:p>
        </p:txBody>
      </p:sp>
      <p:pic>
        <p:nvPicPr>
          <p:cNvPr id="122" name="Picture 121" descr="A logo for a company&#10;&#10;AI-generated content may be incorrect.">
            <a:extLst>
              <a:ext uri="{FF2B5EF4-FFF2-40B4-BE49-F238E27FC236}">
                <a16:creationId xmlns:a16="http://schemas.microsoft.com/office/drawing/2014/main" id="{DEE78EB5-2BF9-1A89-B1CE-234182987E84}"/>
              </a:ext>
            </a:extLst>
          </p:cNvPr>
          <p:cNvPicPr>
            <a:picLocks noChangeAspect="1"/>
          </p:cNvPicPr>
          <p:nvPr/>
        </p:nvPicPr>
        <p:blipFill>
          <a:blip r:embed="rId7">
            <a:extLst>
              <a:ext uri="{28A0092B-C50C-407E-A947-70E740481C1C}">
                <a14:useLocalDpi xmlns:a14="http://schemas.microsoft.com/office/drawing/2010/main" val="0"/>
              </a:ext>
            </a:extLst>
          </a:blip>
          <a:srcRect l="311" t="-870" r="980" b="9357"/>
          <a:stretch>
            <a:fillRect/>
          </a:stretch>
        </p:blipFill>
        <p:spPr>
          <a:xfrm>
            <a:off x="11138767" y="0"/>
            <a:ext cx="1046561" cy="744943"/>
          </a:xfrm>
          <a:prstGeom prst="rect">
            <a:avLst/>
          </a:prstGeom>
        </p:spPr>
      </p:pic>
      <p:sp>
        <p:nvSpPr>
          <p:cNvPr id="24" name="Arrow: Right 23">
            <a:extLst>
              <a:ext uri="{FF2B5EF4-FFF2-40B4-BE49-F238E27FC236}">
                <a16:creationId xmlns:a16="http://schemas.microsoft.com/office/drawing/2014/main" id="{D3BF4F62-A0D1-0B53-08A5-5502B7DAABF3}"/>
              </a:ext>
            </a:extLst>
          </p:cNvPr>
          <p:cNvSpPr/>
          <p:nvPr/>
        </p:nvSpPr>
        <p:spPr>
          <a:xfrm rot="10800000">
            <a:off x="2123142" y="3779264"/>
            <a:ext cx="210692" cy="229097"/>
          </a:xfrm>
          <a:prstGeom prst="rightArrow">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orbel" panose="020B0503020204020204" pitchFamily="34" charset="0"/>
            </a:endParaRPr>
          </a:p>
        </p:txBody>
      </p:sp>
      <p:sp>
        <p:nvSpPr>
          <p:cNvPr id="109" name="Rectangle 108">
            <a:extLst>
              <a:ext uri="{FF2B5EF4-FFF2-40B4-BE49-F238E27FC236}">
                <a16:creationId xmlns:a16="http://schemas.microsoft.com/office/drawing/2014/main" id="{4B94D5F2-CFE0-4569-E571-19AC9A1E175A}"/>
              </a:ext>
            </a:extLst>
          </p:cNvPr>
          <p:cNvSpPr/>
          <p:nvPr/>
        </p:nvSpPr>
        <p:spPr>
          <a:xfrm>
            <a:off x="6745284" y="2164183"/>
            <a:ext cx="941075" cy="254231"/>
          </a:xfrm>
          <a:prstGeom prst="rect">
            <a:avLst/>
          </a:prstGeom>
          <a:solidFill>
            <a:schemeClr val="accent1">
              <a:lumMod val="5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0" i="1" u="none" strike="noStrike" kern="1200" cap="none" spc="0" normalizeH="0" baseline="0" noProof="0">
                <a:ln>
                  <a:noFill/>
                </a:ln>
                <a:solidFill>
                  <a:prstClr val="white"/>
                </a:solidFill>
                <a:effectLst/>
                <a:uLnTx/>
                <a:uFillTx/>
                <a:latin typeface="Corbel" panose="020B0503020204020204" pitchFamily="34" charset="0"/>
              </a:rPr>
              <a:t>PTE</a:t>
            </a:r>
            <a:endParaRPr kumimoji="0" lang="en-US" sz="1800" b="0" i="0" u="none" strike="noStrike" kern="1200" cap="none" spc="0" normalizeH="0" baseline="0" noProof="0">
              <a:ln>
                <a:noFill/>
              </a:ln>
              <a:solidFill>
                <a:prstClr val="white"/>
              </a:solidFill>
              <a:effectLst/>
              <a:uLnTx/>
              <a:uFillTx/>
              <a:latin typeface="Corbel" panose="020B0503020204020204" pitchFamily="34" charset="0"/>
            </a:endParaRPr>
          </a:p>
        </p:txBody>
      </p:sp>
      <p:sp>
        <p:nvSpPr>
          <p:cNvPr id="21" name="Hexagon 20">
            <a:extLst>
              <a:ext uri="{FF2B5EF4-FFF2-40B4-BE49-F238E27FC236}">
                <a16:creationId xmlns:a16="http://schemas.microsoft.com/office/drawing/2014/main" id="{FD3CADF1-B397-78F4-09F8-1CD1FE818E84}"/>
              </a:ext>
            </a:extLst>
          </p:cNvPr>
          <p:cNvSpPr/>
          <p:nvPr/>
        </p:nvSpPr>
        <p:spPr>
          <a:xfrm>
            <a:off x="8179776" y="380619"/>
            <a:ext cx="209111" cy="226686"/>
          </a:xfrm>
          <a:prstGeom prst="hexagon">
            <a:avLst/>
          </a:prstGeom>
          <a:solidFill>
            <a:schemeClr val="accent6"/>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a:ln>
                  <a:noFill/>
                </a:ln>
                <a:solidFill>
                  <a:srgbClr val="FFFFFF"/>
                </a:solidFill>
                <a:effectLst/>
                <a:uLnTx/>
                <a:uFillTx/>
                <a:latin typeface="Corbel" panose="020B0503020204020204" pitchFamily="34" charset="0"/>
              </a:rPr>
              <a:t>1</a:t>
            </a:r>
          </a:p>
        </p:txBody>
      </p:sp>
      <p:sp>
        <p:nvSpPr>
          <p:cNvPr id="28" name="Hexagon 27">
            <a:extLst>
              <a:ext uri="{FF2B5EF4-FFF2-40B4-BE49-F238E27FC236}">
                <a16:creationId xmlns:a16="http://schemas.microsoft.com/office/drawing/2014/main" id="{4945BC04-184E-9FF5-72B4-5BF7FD7F53C7}"/>
              </a:ext>
            </a:extLst>
          </p:cNvPr>
          <p:cNvSpPr/>
          <p:nvPr/>
        </p:nvSpPr>
        <p:spPr>
          <a:xfrm>
            <a:off x="8179777" y="742928"/>
            <a:ext cx="209111" cy="226686"/>
          </a:xfrm>
          <a:prstGeom prst="hexagon">
            <a:avLst/>
          </a:prstGeom>
          <a:solidFill>
            <a:schemeClr val="accent1">
              <a:lumMod val="40000"/>
              <a:lumOff val="6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a:ln>
                  <a:noFill/>
                </a:ln>
                <a:solidFill>
                  <a:prstClr val="black"/>
                </a:solidFill>
                <a:effectLst/>
                <a:uLnTx/>
                <a:uFillTx/>
                <a:latin typeface="Corbel" panose="020B0503020204020204" pitchFamily="34" charset="0"/>
              </a:rPr>
              <a:t>2</a:t>
            </a:r>
          </a:p>
        </p:txBody>
      </p:sp>
      <p:sp>
        <p:nvSpPr>
          <p:cNvPr id="38" name="Hexagon 37">
            <a:extLst>
              <a:ext uri="{FF2B5EF4-FFF2-40B4-BE49-F238E27FC236}">
                <a16:creationId xmlns:a16="http://schemas.microsoft.com/office/drawing/2014/main" id="{5CAF19BB-2EA0-0A94-4A2F-5BECD00D32B5}"/>
              </a:ext>
            </a:extLst>
          </p:cNvPr>
          <p:cNvSpPr/>
          <p:nvPr/>
        </p:nvSpPr>
        <p:spPr>
          <a:xfrm>
            <a:off x="9619515" y="379906"/>
            <a:ext cx="209111" cy="226686"/>
          </a:xfrm>
          <a:prstGeom prst="hexagon">
            <a:avLst/>
          </a:prstGeom>
          <a:solidFill>
            <a:schemeClr val="accent2"/>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a:ln>
                  <a:noFill/>
                </a:ln>
                <a:solidFill>
                  <a:prstClr val="white"/>
                </a:solidFill>
                <a:effectLst/>
                <a:uLnTx/>
                <a:uFillTx/>
                <a:latin typeface="Corbel" panose="020B0503020204020204" pitchFamily="34" charset="0"/>
              </a:rPr>
              <a:t>4</a:t>
            </a:r>
          </a:p>
        </p:txBody>
      </p:sp>
      <p:sp>
        <p:nvSpPr>
          <p:cNvPr id="52" name="Hexagon 51">
            <a:extLst>
              <a:ext uri="{FF2B5EF4-FFF2-40B4-BE49-F238E27FC236}">
                <a16:creationId xmlns:a16="http://schemas.microsoft.com/office/drawing/2014/main" id="{1785DCCD-BA6A-B73C-DEBE-DECAEF9D1576}"/>
              </a:ext>
            </a:extLst>
          </p:cNvPr>
          <p:cNvSpPr/>
          <p:nvPr/>
        </p:nvSpPr>
        <p:spPr>
          <a:xfrm>
            <a:off x="8187731" y="1096222"/>
            <a:ext cx="209111" cy="226686"/>
          </a:xfrm>
          <a:prstGeom prst="hexagon">
            <a:avLst/>
          </a:prstGeom>
          <a:solidFill>
            <a:schemeClr val="accent5">
              <a:lumMod val="60000"/>
              <a:lumOff val="4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a:ln>
                  <a:noFill/>
                </a:ln>
                <a:solidFill>
                  <a:srgbClr val="FFFFFF"/>
                </a:solidFill>
                <a:effectLst/>
                <a:uLnTx/>
                <a:uFillTx/>
                <a:latin typeface="Corbel" panose="020B0503020204020204" pitchFamily="34" charset="0"/>
              </a:rPr>
              <a:t>3</a:t>
            </a:r>
          </a:p>
        </p:txBody>
      </p:sp>
      <p:sp>
        <p:nvSpPr>
          <p:cNvPr id="68" name="Hexagon 67">
            <a:extLst>
              <a:ext uri="{FF2B5EF4-FFF2-40B4-BE49-F238E27FC236}">
                <a16:creationId xmlns:a16="http://schemas.microsoft.com/office/drawing/2014/main" id="{3F5F5211-5727-3ECC-3C67-5C99473CC23C}"/>
              </a:ext>
            </a:extLst>
          </p:cNvPr>
          <p:cNvSpPr/>
          <p:nvPr/>
        </p:nvSpPr>
        <p:spPr>
          <a:xfrm>
            <a:off x="9629953" y="774062"/>
            <a:ext cx="209111" cy="226686"/>
          </a:xfrm>
          <a:prstGeom prst="hexagon">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a:ln>
                  <a:noFill/>
                </a:ln>
                <a:solidFill>
                  <a:srgbClr val="FFFFFF"/>
                </a:solidFill>
                <a:effectLst/>
                <a:uLnTx/>
                <a:uFillTx/>
                <a:latin typeface="Corbel" panose="020B0503020204020204" pitchFamily="34" charset="0"/>
              </a:rPr>
              <a:t>5</a:t>
            </a:r>
          </a:p>
        </p:txBody>
      </p:sp>
      <p:grpSp>
        <p:nvGrpSpPr>
          <p:cNvPr id="85" name="Group 84">
            <a:extLst>
              <a:ext uri="{FF2B5EF4-FFF2-40B4-BE49-F238E27FC236}">
                <a16:creationId xmlns:a16="http://schemas.microsoft.com/office/drawing/2014/main" id="{B7B32764-27E8-D4C5-B64B-1E00696CBA4B}"/>
              </a:ext>
            </a:extLst>
          </p:cNvPr>
          <p:cNvGrpSpPr/>
          <p:nvPr/>
        </p:nvGrpSpPr>
        <p:grpSpPr>
          <a:xfrm>
            <a:off x="9956566" y="4904222"/>
            <a:ext cx="489005" cy="573568"/>
            <a:chOff x="5803280" y="1298631"/>
            <a:chExt cx="489005" cy="573568"/>
          </a:xfrm>
          <a:solidFill>
            <a:schemeClr val="accent1">
              <a:lumMod val="75000"/>
            </a:schemeClr>
          </a:solidFill>
        </p:grpSpPr>
        <p:sp>
          <p:nvSpPr>
            <p:cNvPr id="112" name="Callout: Down Arrow 16">
              <a:extLst>
                <a:ext uri="{FF2B5EF4-FFF2-40B4-BE49-F238E27FC236}">
                  <a16:creationId xmlns:a16="http://schemas.microsoft.com/office/drawing/2014/main" id="{3F5523BC-96A8-DD75-6536-65EE153D816E}"/>
                </a:ext>
              </a:extLst>
            </p:cNvPr>
            <p:cNvSpPr/>
            <p:nvPr/>
          </p:nvSpPr>
          <p:spPr>
            <a:xfrm>
              <a:off x="5898307" y="1345367"/>
              <a:ext cx="311146" cy="526832"/>
            </a:xfrm>
            <a:prstGeom prst="downArrowCallout">
              <a:avLst>
                <a:gd name="adj1" fmla="val 25000"/>
                <a:gd name="adj2" fmla="val 25000"/>
                <a:gd name="adj3" fmla="val 25000"/>
                <a:gd name="adj4" fmla="val 36104"/>
              </a:avLst>
            </a:prstGeom>
            <a:solidFill>
              <a:schemeClr val="accent2">
                <a:lumMod val="75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orbel" panose="020B0503020204020204" pitchFamily="34" charset="0"/>
              </a:endParaRPr>
            </a:p>
          </p:txBody>
        </p:sp>
        <p:sp>
          <p:nvSpPr>
            <p:cNvPr id="123" name="Hexagon 122">
              <a:extLst>
                <a:ext uri="{FF2B5EF4-FFF2-40B4-BE49-F238E27FC236}">
                  <a16:creationId xmlns:a16="http://schemas.microsoft.com/office/drawing/2014/main" id="{995E2CF8-1171-EE9B-125F-2A7B9E9DD8BD}"/>
                </a:ext>
              </a:extLst>
            </p:cNvPr>
            <p:cNvSpPr/>
            <p:nvPr/>
          </p:nvSpPr>
          <p:spPr>
            <a:xfrm>
              <a:off x="5803280" y="1298631"/>
              <a:ext cx="489005" cy="432000"/>
            </a:xfrm>
            <a:prstGeom prst="hexagon">
              <a:avLst/>
            </a:prstGeom>
            <a:solidFill>
              <a:schemeClr val="accent1">
                <a:lumMod val="5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a:ln>
                    <a:noFill/>
                  </a:ln>
                  <a:solidFill>
                    <a:prstClr val="white"/>
                  </a:solidFill>
                  <a:effectLst/>
                  <a:uLnTx/>
                  <a:uFillTx/>
                  <a:latin typeface="Corbel" panose="020B0503020204020204" pitchFamily="34" charset="0"/>
                </a:rPr>
                <a:t>5</a:t>
              </a:r>
            </a:p>
          </p:txBody>
        </p:sp>
      </p:grpSp>
      <p:grpSp>
        <p:nvGrpSpPr>
          <p:cNvPr id="124" name="Group 123">
            <a:extLst>
              <a:ext uri="{FF2B5EF4-FFF2-40B4-BE49-F238E27FC236}">
                <a16:creationId xmlns:a16="http://schemas.microsoft.com/office/drawing/2014/main" id="{2249FFB2-3C44-305C-4D2E-2DDC4FAA3ECB}"/>
              </a:ext>
            </a:extLst>
          </p:cNvPr>
          <p:cNvGrpSpPr/>
          <p:nvPr/>
        </p:nvGrpSpPr>
        <p:grpSpPr>
          <a:xfrm>
            <a:off x="5724340" y="3188444"/>
            <a:ext cx="489005" cy="573568"/>
            <a:chOff x="5803280" y="1298631"/>
            <a:chExt cx="489005" cy="573568"/>
          </a:xfrm>
          <a:solidFill>
            <a:schemeClr val="accent1">
              <a:lumMod val="75000"/>
            </a:schemeClr>
          </a:solidFill>
        </p:grpSpPr>
        <p:sp>
          <p:nvSpPr>
            <p:cNvPr id="125" name="Callout: Down Arrow 16">
              <a:extLst>
                <a:ext uri="{FF2B5EF4-FFF2-40B4-BE49-F238E27FC236}">
                  <a16:creationId xmlns:a16="http://schemas.microsoft.com/office/drawing/2014/main" id="{D87B16FE-D4C6-CA77-2DFC-F3DB27481EAD}"/>
                </a:ext>
              </a:extLst>
            </p:cNvPr>
            <p:cNvSpPr/>
            <p:nvPr/>
          </p:nvSpPr>
          <p:spPr>
            <a:xfrm>
              <a:off x="5898307" y="1345367"/>
              <a:ext cx="311146" cy="526832"/>
            </a:xfrm>
            <a:prstGeom prst="downArrowCallout">
              <a:avLst>
                <a:gd name="adj1" fmla="val 25000"/>
                <a:gd name="adj2" fmla="val 25000"/>
                <a:gd name="adj3" fmla="val 25000"/>
                <a:gd name="adj4" fmla="val 36104"/>
              </a:avLst>
            </a:prstGeom>
            <a:solidFill>
              <a:schemeClr val="accent2">
                <a:lumMod val="75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orbel" panose="020B0503020204020204" pitchFamily="34" charset="0"/>
              </a:endParaRPr>
            </a:p>
          </p:txBody>
        </p:sp>
        <p:sp>
          <p:nvSpPr>
            <p:cNvPr id="126" name="Hexagon 125">
              <a:extLst>
                <a:ext uri="{FF2B5EF4-FFF2-40B4-BE49-F238E27FC236}">
                  <a16:creationId xmlns:a16="http://schemas.microsoft.com/office/drawing/2014/main" id="{53E33985-8EAD-8B19-D8CC-97F3354A2E11}"/>
                </a:ext>
              </a:extLst>
            </p:cNvPr>
            <p:cNvSpPr/>
            <p:nvPr/>
          </p:nvSpPr>
          <p:spPr>
            <a:xfrm>
              <a:off x="5803280" y="1298631"/>
              <a:ext cx="489005" cy="432000"/>
            </a:xfrm>
            <a:prstGeom prst="hexagon">
              <a:avLst/>
            </a:prstGeom>
            <a:solidFill>
              <a:schemeClr val="accent1">
                <a:lumMod val="5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a:ln>
                    <a:noFill/>
                  </a:ln>
                  <a:solidFill>
                    <a:prstClr val="white"/>
                  </a:solidFill>
                  <a:effectLst/>
                  <a:uLnTx/>
                  <a:uFillTx/>
                  <a:latin typeface="Corbel" panose="020B0503020204020204" pitchFamily="34" charset="0"/>
                </a:rPr>
                <a:t>5</a:t>
              </a:r>
            </a:p>
          </p:txBody>
        </p:sp>
      </p:grpSp>
      <p:grpSp>
        <p:nvGrpSpPr>
          <p:cNvPr id="20" name="Group 19">
            <a:extLst>
              <a:ext uri="{FF2B5EF4-FFF2-40B4-BE49-F238E27FC236}">
                <a16:creationId xmlns:a16="http://schemas.microsoft.com/office/drawing/2014/main" id="{DDF8C422-C02D-C274-DBB1-B17F006EF042}"/>
              </a:ext>
            </a:extLst>
          </p:cNvPr>
          <p:cNvGrpSpPr/>
          <p:nvPr/>
        </p:nvGrpSpPr>
        <p:grpSpPr>
          <a:xfrm>
            <a:off x="8672011" y="1579320"/>
            <a:ext cx="489005" cy="573568"/>
            <a:chOff x="5803280" y="1298631"/>
            <a:chExt cx="489005" cy="573568"/>
          </a:xfrm>
          <a:solidFill>
            <a:schemeClr val="accent2"/>
          </a:solidFill>
        </p:grpSpPr>
        <p:sp>
          <p:nvSpPr>
            <p:cNvPr id="27" name="Callout: Down Arrow 26">
              <a:extLst>
                <a:ext uri="{FF2B5EF4-FFF2-40B4-BE49-F238E27FC236}">
                  <a16:creationId xmlns:a16="http://schemas.microsoft.com/office/drawing/2014/main" id="{132EAB5E-FD1A-4106-9A69-3F61E3630E71}"/>
                </a:ext>
              </a:extLst>
            </p:cNvPr>
            <p:cNvSpPr/>
            <p:nvPr/>
          </p:nvSpPr>
          <p:spPr>
            <a:xfrm>
              <a:off x="5898307" y="1345367"/>
              <a:ext cx="311146" cy="526832"/>
            </a:xfrm>
            <a:prstGeom prst="downArrowCallout">
              <a:avLst>
                <a:gd name="adj1" fmla="val 25000"/>
                <a:gd name="adj2" fmla="val 25000"/>
                <a:gd name="adj3" fmla="val 25000"/>
                <a:gd name="adj4" fmla="val 36104"/>
              </a:avLst>
            </a:prstGeom>
            <a:grp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orbel" panose="020B0503020204020204" pitchFamily="34" charset="0"/>
              </a:endParaRPr>
            </a:p>
          </p:txBody>
        </p:sp>
        <p:sp>
          <p:nvSpPr>
            <p:cNvPr id="35" name="Hexagon 34">
              <a:extLst>
                <a:ext uri="{FF2B5EF4-FFF2-40B4-BE49-F238E27FC236}">
                  <a16:creationId xmlns:a16="http://schemas.microsoft.com/office/drawing/2014/main" id="{C359189E-46EA-0B67-70F8-3C19B06E7612}"/>
                </a:ext>
              </a:extLst>
            </p:cNvPr>
            <p:cNvSpPr/>
            <p:nvPr/>
          </p:nvSpPr>
          <p:spPr>
            <a:xfrm>
              <a:off x="5803280" y="1298631"/>
              <a:ext cx="489005" cy="432000"/>
            </a:xfrm>
            <a:prstGeom prst="hexagon">
              <a:avLst/>
            </a:prstGeom>
            <a:grp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a:ln>
                    <a:noFill/>
                  </a:ln>
                  <a:solidFill>
                    <a:prstClr val="white"/>
                  </a:solidFill>
                  <a:effectLst/>
                  <a:uLnTx/>
                  <a:uFillTx/>
                  <a:latin typeface="Corbel" panose="020B0503020204020204" pitchFamily="34" charset="0"/>
                </a:rPr>
                <a:t>4</a:t>
              </a:r>
            </a:p>
          </p:txBody>
        </p:sp>
      </p:grpSp>
      <p:grpSp>
        <p:nvGrpSpPr>
          <p:cNvPr id="49" name="Group 48">
            <a:extLst>
              <a:ext uri="{FF2B5EF4-FFF2-40B4-BE49-F238E27FC236}">
                <a16:creationId xmlns:a16="http://schemas.microsoft.com/office/drawing/2014/main" id="{1F7C273C-A302-F53E-EE16-58393F8817C6}"/>
              </a:ext>
            </a:extLst>
          </p:cNvPr>
          <p:cNvGrpSpPr/>
          <p:nvPr/>
        </p:nvGrpSpPr>
        <p:grpSpPr>
          <a:xfrm>
            <a:off x="8986534" y="3171335"/>
            <a:ext cx="489005" cy="573568"/>
            <a:chOff x="5803280" y="1298631"/>
            <a:chExt cx="489005" cy="573568"/>
          </a:xfrm>
          <a:solidFill>
            <a:schemeClr val="accent2"/>
          </a:solidFill>
        </p:grpSpPr>
        <p:sp>
          <p:nvSpPr>
            <p:cNvPr id="67" name="Callout: Down Arrow 66">
              <a:extLst>
                <a:ext uri="{FF2B5EF4-FFF2-40B4-BE49-F238E27FC236}">
                  <a16:creationId xmlns:a16="http://schemas.microsoft.com/office/drawing/2014/main" id="{9C8A0E8B-8CDE-F3E8-A978-D71B15F4FDCE}"/>
                </a:ext>
              </a:extLst>
            </p:cNvPr>
            <p:cNvSpPr/>
            <p:nvPr/>
          </p:nvSpPr>
          <p:spPr>
            <a:xfrm>
              <a:off x="5898307" y="1345367"/>
              <a:ext cx="311146" cy="526832"/>
            </a:xfrm>
            <a:prstGeom prst="downArrowCallout">
              <a:avLst>
                <a:gd name="adj1" fmla="val 25000"/>
                <a:gd name="adj2" fmla="val 25000"/>
                <a:gd name="adj3" fmla="val 25000"/>
                <a:gd name="adj4" fmla="val 36104"/>
              </a:avLst>
            </a:prstGeom>
            <a:grp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orbel" panose="020B0503020204020204" pitchFamily="34" charset="0"/>
              </a:endParaRPr>
            </a:p>
          </p:txBody>
        </p:sp>
        <p:sp>
          <p:nvSpPr>
            <p:cNvPr id="127" name="Hexagon 126">
              <a:extLst>
                <a:ext uri="{FF2B5EF4-FFF2-40B4-BE49-F238E27FC236}">
                  <a16:creationId xmlns:a16="http://schemas.microsoft.com/office/drawing/2014/main" id="{9BC490C9-917C-9C28-B2A1-ECB1D692AF24}"/>
                </a:ext>
              </a:extLst>
            </p:cNvPr>
            <p:cNvSpPr/>
            <p:nvPr/>
          </p:nvSpPr>
          <p:spPr>
            <a:xfrm>
              <a:off x="5803280" y="1298631"/>
              <a:ext cx="489005" cy="432000"/>
            </a:xfrm>
            <a:prstGeom prst="hexagon">
              <a:avLst/>
            </a:prstGeom>
            <a:grp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a:ln>
                    <a:noFill/>
                  </a:ln>
                  <a:solidFill>
                    <a:prstClr val="white"/>
                  </a:solidFill>
                  <a:effectLst/>
                  <a:uLnTx/>
                  <a:uFillTx/>
                  <a:latin typeface="Corbel" panose="020B0503020204020204" pitchFamily="34" charset="0"/>
                </a:rPr>
                <a:t>4</a:t>
              </a:r>
            </a:p>
          </p:txBody>
        </p:sp>
      </p:grpSp>
      <p:sp>
        <p:nvSpPr>
          <p:cNvPr id="81" name="TextBox 80">
            <a:extLst>
              <a:ext uri="{FF2B5EF4-FFF2-40B4-BE49-F238E27FC236}">
                <a16:creationId xmlns:a16="http://schemas.microsoft.com/office/drawing/2014/main" id="{2B2A717A-E785-1B5D-66FD-8BAB6D5A3A96}"/>
              </a:ext>
            </a:extLst>
          </p:cNvPr>
          <p:cNvSpPr txBox="1"/>
          <p:nvPr/>
        </p:nvSpPr>
        <p:spPr>
          <a:xfrm>
            <a:off x="10648067" y="5121030"/>
            <a:ext cx="1203157"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Corbel" panose="020B0503020204020204" pitchFamily="34" charset="0"/>
                <a:ea typeface="Calibri"/>
                <a:cs typeface="Calibri"/>
              </a:rPr>
              <a:t>Qualified Teacher Status</a:t>
            </a:r>
          </a:p>
        </p:txBody>
      </p:sp>
      <p:sp>
        <p:nvSpPr>
          <p:cNvPr id="128" name="Rectangle 127">
            <a:extLst>
              <a:ext uri="{FF2B5EF4-FFF2-40B4-BE49-F238E27FC236}">
                <a16:creationId xmlns:a16="http://schemas.microsoft.com/office/drawing/2014/main" id="{A4FD6FF6-3E65-CC6D-C256-5D5F9CE30ECA}"/>
              </a:ext>
            </a:extLst>
          </p:cNvPr>
          <p:cNvSpPr/>
          <p:nvPr/>
        </p:nvSpPr>
        <p:spPr>
          <a:xfrm>
            <a:off x="7701352" y="2174942"/>
            <a:ext cx="840798" cy="249581"/>
          </a:xfrm>
          <a:prstGeom prst="rect">
            <a:avLst/>
          </a:prstGeom>
          <a:solidFill>
            <a:schemeClr val="accent3"/>
          </a:solidFill>
          <a:ln>
            <a:solidFill>
              <a:schemeClr val="accent5">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700" b="0" i="1" u="none" strike="noStrike" kern="1200" cap="none" spc="0" normalizeH="0" baseline="0" noProof="0">
                <a:ln>
                  <a:noFill/>
                </a:ln>
                <a:solidFill>
                  <a:prstClr val="white"/>
                </a:solidFill>
                <a:effectLst/>
                <a:uLnTx/>
                <a:uFillTx/>
                <a:latin typeface="Corbel" panose="020B0503020204020204" pitchFamily="34" charset="0"/>
                <a:ea typeface="Calibri"/>
                <a:cs typeface="Calibri"/>
              </a:rPr>
              <a:t>Cross-Curricular</a:t>
            </a:r>
            <a:endParaRPr kumimoji="0" lang="en-GB" sz="1000" b="0" i="0" u="none" strike="noStrike" kern="1200" cap="none" spc="0" normalizeH="0" baseline="0" noProof="0">
              <a:ln>
                <a:noFill/>
              </a:ln>
              <a:solidFill>
                <a:prstClr val="white"/>
              </a:solidFill>
              <a:effectLst/>
              <a:uLnTx/>
              <a:uFillTx/>
              <a:latin typeface="Corbel" panose="020B0503020204020204" pitchFamily="34" charset="0"/>
              <a:ea typeface="Calibri"/>
              <a:cs typeface="Calibri"/>
            </a:endParaRPr>
          </a:p>
        </p:txBody>
      </p:sp>
      <p:sp>
        <p:nvSpPr>
          <p:cNvPr id="129" name="Rectangle 128">
            <a:extLst>
              <a:ext uri="{FF2B5EF4-FFF2-40B4-BE49-F238E27FC236}">
                <a16:creationId xmlns:a16="http://schemas.microsoft.com/office/drawing/2014/main" id="{48AB4EAD-5113-C333-DAD6-2540B69F8081}"/>
              </a:ext>
            </a:extLst>
          </p:cNvPr>
          <p:cNvSpPr/>
          <p:nvPr/>
        </p:nvSpPr>
        <p:spPr>
          <a:xfrm>
            <a:off x="8535340" y="2174327"/>
            <a:ext cx="920285" cy="254231"/>
          </a:xfrm>
          <a:prstGeom prst="rect">
            <a:avLst/>
          </a:prstGeom>
          <a:solidFill>
            <a:schemeClr val="accent1">
              <a:lumMod val="5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0" i="1" u="none" strike="noStrike" kern="1200" cap="none" spc="0" normalizeH="0" baseline="0" noProof="0">
                <a:ln>
                  <a:noFill/>
                </a:ln>
                <a:solidFill>
                  <a:prstClr val="white"/>
                </a:solidFill>
                <a:effectLst/>
                <a:uLnTx/>
                <a:uFillTx/>
                <a:latin typeface="Corbel" panose="020B0503020204020204" pitchFamily="34" charset="0"/>
              </a:rPr>
              <a:t>PTE</a:t>
            </a:r>
            <a:endParaRPr kumimoji="0" lang="en-US" sz="1800" b="0" i="0" u="none" strike="noStrike" kern="1200" cap="none" spc="0" normalizeH="0" baseline="0" noProof="0">
              <a:ln>
                <a:noFill/>
              </a:ln>
              <a:solidFill>
                <a:prstClr val="white"/>
              </a:solidFill>
              <a:effectLst/>
              <a:uLnTx/>
              <a:uFillTx/>
              <a:latin typeface="Corbel" panose="020B0503020204020204" pitchFamily="34" charset="0"/>
            </a:endParaRPr>
          </a:p>
        </p:txBody>
      </p:sp>
      <p:sp>
        <p:nvSpPr>
          <p:cNvPr id="135" name="TextBox 134">
            <a:extLst>
              <a:ext uri="{FF2B5EF4-FFF2-40B4-BE49-F238E27FC236}">
                <a16:creationId xmlns:a16="http://schemas.microsoft.com/office/drawing/2014/main" id="{BAF3FF41-1586-0E21-A4C3-96033026E674}"/>
              </a:ext>
            </a:extLst>
          </p:cNvPr>
          <p:cNvSpPr txBox="1"/>
          <p:nvPr/>
        </p:nvSpPr>
        <p:spPr>
          <a:xfrm>
            <a:off x="9741726" y="2771883"/>
            <a:ext cx="874109" cy="584775"/>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a:ln>
                  <a:noFill/>
                </a:ln>
                <a:solidFill>
                  <a:prstClr val="white"/>
                </a:solidFill>
                <a:effectLst/>
                <a:uLnTx/>
                <a:uFillTx/>
                <a:latin typeface="Corbel" panose="020B0503020204020204" pitchFamily="34" charset="0"/>
              </a:rPr>
              <a:t>Connecting Learners, Schools, and Communities</a:t>
            </a:r>
          </a:p>
        </p:txBody>
      </p:sp>
      <p:grpSp>
        <p:nvGrpSpPr>
          <p:cNvPr id="136" name="Group 135">
            <a:extLst>
              <a:ext uri="{FF2B5EF4-FFF2-40B4-BE49-F238E27FC236}">
                <a16:creationId xmlns:a16="http://schemas.microsoft.com/office/drawing/2014/main" id="{F6DA66ED-0E90-9277-2BA3-47BA33ACC337}"/>
              </a:ext>
            </a:extLst>
          </p:cNvPr>
          <p:cNvGrpSpPr/>
          <p:nvPr/>
        </p:nvGrpSpPr>
        <p:grpSpPr>
          <a:xfrm>
            <a:off x="9879611" y="1561053"/>
            <a:ext cx="489005" cy="573568"/>
            <a:chOff x="5803280" y="1298631"/>
            <a:chExt cx="489005" cy="573568"/>
          </a:xfrm>
          <a:solidFill>
            <a:schemeClr val="accent3"/>
          </a:solidFill>
        </p:grpSpPr>
        <p:sp>
          <p:nvSpPr>
            <p:cNvPr id="137" name="Callout: Down Arrow 136">
              <a:extLst>
                <a:ext uri="{FF2B5EF4-FFF2-40B4-BE49-F238E27FC236}">
                  <a16:creationId xmlns:a16="http://schemas.microsoft.com/office/drawing/2014/main" id="{5A305548-DF40-FE5B-8881-C45DC49803B5}"/>
                </a:ext>
              </a:extLst>
            </p:cNvPr>
            <p:cNvSpPr/>
            <p:nvPr/>
          </p:nvSpPr>
          <p:spPr>
            <a:xfrm>
              <a:off x="5898307" y="1345367"/>
              <a:ext cx="311146" cy="526832"/>
            </a:xfrm>
            <a:prstGeom prst="downArrowCallout">
              <a:avLst>
                <a:gd name="adj1" fmla="val 25000"/>
                <a:gd name="adj2" fmla="val 25000"/>
                <a:gd name="adj3" fmla="val 25000"/>
                <a:gd name="adj4" fmla="val 36104"/>
              </a:avLst>
            </a:prstGeom>
            <a:grp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orbel" panose="020B0503020204020204" pitchFamily="34" charset="0"/>
              </a:endParaRPr>
            </a:p>
          </p:txBody>
        </p:sp>
        <p:sp>
          <p:nvSpPr>
            <p:cNvPr id="138" name="Hexagon 137">
              <a:extLst>
                <a:ext uri="{FF2B5EF4-FFF2-40B4-BE49-F238E27FC236}">
                  <a16:creationId xmlns:a16="http://schemas.microsoft.com/office/drawing/2014/main" id="{87D247CA-E66E-99D4-89E4-A343EFC92AA3}"/>
                </a:ext>
              </a:extLst>
            </p:cNvPr>
            <p:cNvSpPr/>
            <p:nvPr/>
          </p:nvSpPr>
          <p:spPr>
            <a:xfrm>
              <a:off x="5803280" y="1298631"/>
              <a:ext cx="489005" cy="432000"/>
            </a:xfrm>
            <a:prstGeom prst="hexagon">
              <a:avLst/>
            </a:prstGeom>
            <a:grp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a:ln>
                    <a:noFill/>
                  </a:ln>
                  <a:solidFill>
                    <a:prstClr val="white"/>
                  </a:solidFill>
                  <a:effectLst/>
                  <a:uLnTx/>
                  <a:uFillTx/>
                  <a:latin typeface="Corbel" panose="020B0503020204020204" pitchFamily="34" charset="0"/>
                </a:rPr>
                <a:t>6</a:t>
              </a:r>
            </a:p>
          </p:txBody>
        </p:sp>
      </p:grpSp>
      <p:sp>
        <p:nvSpPr>
          <p:cNvPr id="142" name="Hexagon 141">
            <a:extLst>
              <a:ext uri="{FF2B5EF4-FFF2-40B4-BE49-F238E27FC236}">
                <a16:creationId xmlns:a16="http://schemas.microsoft.com/office/drawing/2014/main" id="{577635D2-4C15-E628-0297-A126C1FDAE67}"/>
              </a:ext>
            </a:extLst>
          </p:cNvPr>
          <p:cNvSpPr/>
          <p:nvPr/>
        </p:nvSpPr>
        <p:spPr>
          <a:xfrm>
            <a:off x="9642486" y="1085810"/>
            <a:ext cx="209111" cy="226686"/>
          </a:xfrm>
          <a:prstGeom prst="hexagon">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a:ln>
                  <a:noFill/>
                </a:ln>
                <a:solidFill>
                  <a:srgbClr val="FFFFFF"/>
                </a:solidFill>
                <a:effectLst/>
                <a:uLnTx/>
                <a:uFillTx/>
                <a:latin typeface="Corbel" panose="020B0503020204020204" pitchFamily="34" charset="0"/>
              </a:rPr>
              <a:t>6</a:t>
            </a:r>
          </a:p>
        </p:txBody>
      </p:sp>
      <p:sp>
        <p:nvSpPr>
          <p:cNvPr id="143" name="TextBox 142">
            <a:extLst>
              <a:ext uri="{FF2B5EF4-FFF2-40B4-BE49-F238E27FC236}">
                <a16:creationId xmlns:a16="http://schemas.microsoft.com/office/drawing/2014/main" id="{28586BA0-10E8-C298-2DD4-A0C9B5E082FD}"/>
              </a:ext>
            </a:extLst>
          </p:cNvPr>
          <p:cNvSpPr txBox="1"/>
          <p:nvPr/>
        </p:nvSpPr>
        <p:spPr>
          <a:xfrm>
            <a:off x="9828626" y="1006720"/>
            <a:ext cx="1188802" cy="461665"/>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a:ln>
                  <a:noFill/>
                </a:ln>
                <a:solidFill>
                  <a:prstClr val="black"/>
                </a:solidFill>
                <a:effectLst/>
                <a:uLnTx/>
                <a:uFillTx/>
                <a:latin typeface="Corbel" panose="020B0503020204020204" pitchFamily="34" charset="0"/>
              </a:rPr>
              <a:t>Cross –curricular/Deepening Practice</a:t>
            </a:r>
            <a:endParaRPr kumimoji="0" lang="en-US" sz="800" b="0" i="0" u="none" strike="noStrike" kern="1200" cap="none" spc="0" normalizeH="0" baseline="0" noProof="0">
              <a:ln>
                <a:noFill/>
              </a:ln>
              <a:solidFill>
                <a:prstClr val="black"/>
              </a:solidFill>
              <a:effectLst/>
              <a:uLnTx/>
              <a:uFillTx/>
              <a:latin typeface="Corbel" panose="020B0503020204020204" pitchFamily="34" charset="0"/>
            </a:endParaRPr>
          </a:p>
        </p:txBody>
      </p:sp>
      <p:grpSp>
        <p:nvGrpSpPr>
          <p:cNvPr id="144" name="Group 143">
            <a:extLst>
              <a:ext uri="{FF2B5EF4-FFF2-40B4-BE49-F238E27FC236}">
                <a16:creationId xmlns:a16="http://schemas.microsoft.com/office/drawing/2014/main" id="{D7CCFBDA-0E36-5BCC-DB71-2204F02C453D}"/>
              </a:ext>
            </a:extLst>
          </p:cNvPr>
          <p:cNvGrpSpPr/>
          <p:nvPr/>
        </p:nvGrpSpPr>
        <p:grpSpPr>
          <a:xfrm>
            <a:off x="2070829" y="3153329"/>
            <a:ext cx="489005" cy="573568"/>
            <a:chOff x="5803280" y="1298631"/>
            <a:chExt cx="489005" cy="573568"/>
          </a:xfrm>
          <a:solidFill>
            <a:schemeClr val="accent3"/>
          </a:solidFill>
        </p:grpSpPr>
        <p:sp>
          <p:nvSpPr>
            <p:cNvPr id="145" name="Callout: Down Arrow 144">
              <a:extLst>
                <a:ext uri="{FF2B5EF4-FFF2-40B4-BE49-F238E27FC236}">
                  <a16:creationId xmlns:a16="http://schemas.microsoft.com/office/drawing/2014/main" id="{3A1B9955-DBFB-8C94-2AEF-7322C605EC88}"/>
                </a:ext>
              </a:extLst>
            </p:cNvPr>
            <p:cNvSpPr/>
            <p:nvPr/>
          </p:nvSpPr>
          <p:spPr>
            <a:xfrm>
              <a:off x="5898307" y="1345367"/>
              <a:ext cx="311146" cy="526832"/>
            </a:xfrm>
            <a:prstGeom prst="downArrowCallout">
              <a:avLst>
                <a:gd name="adj1" fmla="val 25000"/>
                <a:gd name="adj2" fmla="val 25000"/>
                <a:gd name="adj3" fmla="val 25000"/>
                <a:gd name="adj4" fmla="val 36104"/>
              </a:avLst>
            </a:prstGeom>
            <a:grp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orbel" panose="020B0503020204020204" pitchFamily="34" charset="0"/>
              </a:endParaRPr>
            </a:p>
          </p:txBody>
        </p:sp>
        <p:sp>
          <p:nvSpPr>
            <p:cNvPr id="146" name="Hexagon 145">
              <a:extLst>
                <a:ext uri="{FF2B5EF4-FFF2-40B4-BE49-F238E27FC236}">
                  <a16:creationId xmlns:a16="http://schemas.microsoft.com/office/drawing/2014/main" id="{6B1C9CF9-3AC8-8F39-D1ED-297A3DEB68B0}"/>
                </a:ext>
              </a:extLst>
            </p:cNvPr>
            <p:cNvSpPr/>
            <p:nvPr/>
          </p:nvSpPr>
          <p:spPr>
            <a:xfrm>
              <a:off x="5803280" y="1298631"/>
              <a:ext cx="489005" cy="432000"/>
            </a:xfrm>
            <a:prstGeom prst="hexagon">
              <a:avLst/>
            </a:prstGeom>
            <a:grp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a:ln>
                    <a:noFill/>
                  </a:ln>
                  <a:solidFill>
                    <a:prstClr val="white"/>
                  </a:solidFill>
                  <a:effectLst/>
                  <a:uLnTx/>
                  <a:uFillTx/>
                  <a:latin typeface="Corbel" panose="020B0503020204020204" pitchFamily="34" charset="0"/>
                </a:rPr>
                <a:t>6</a:t>
              </a:r>
            </a:p>
          </p:txBody>
        </p:sp>
      </p:grpSp>
      <p:grpSp>
        <p:nvGrpSpPr>
          <p:cNvPr id="148" name="Group 147">
            <a:extLst>
              <a:ext uri="{FF2B5EF4-FFF2-40B4-BE49-F238E27FC236}">
                <a16:creationId xmlns:a16="http://schemas.microsoft.com/office/drawing/2014/main" id="{0254B595-A968-441D-FE39-0BE34C5CC718}"/>
              </a:ext>
            </a:extLst>
          </p:cNvPr>
          <p:cNvGrpSpPr/>
          <p:nvPr/>
        </p:nvGrpSpPr>
        <p:grpSpPr>
          <a:xfrm>
            <a:off x="8398669" y="4861482"/>
            <a:ext cx="489005" cy="573568"/>
            <a:chOff x="5803280" y="1298631"/>
            <a:chExt cx="489005" cy="573568"/>
          </a:xfrm>
          <a:solidFill>
            <a:schemeClr val="accent3"/>
          </a:solidFill>
        </p:grpSpPr>
        <p:sp>
          <p:nvSpPr>
            <p:cNvPr id="149" name="Callout: Down Arrow 148">
              <a:extLst>
                <a:ext uri="{FF2B5EF4-FFF2-40B4-BE49-F238E27FC236}">
                  <a16:creationId xmlns:a16="http://schemas.microsoft.com/office/drawing/2014/main" id="{E824E2D9-DA5E-53D8-FC02-B7BC13CD524B}"/>
                </a:ext>
              </a:extLst>
            </p:cNvPr>
            <p:cNvSpPr/>
            <p:nvPr/>
          </p:nvSpPr>
          <p:spPr>
            <a:xfrm>
              <a:off x="5898307" y="1345367"/>
              <a:ext cx="311146" cy="526832"/>
            </a:xfrm>
            <a:prstGeom prst="downArrowCallout">
              <a:avLst>
                <a:gd name="adj1" fmla="val 25000"/>
                <a:gd name="adj2" fmla="val 25000"/>
                <a:gd name="adj3" fmla="val 25000"/>
                <a:gd name="adj4" fmla="val 36104"/>
              </a:avLst>
            </a:prstGeom>
            <a:grp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orbel" panose="020B0503020204020204" pitchFamily="34" charset="0"/>
              </a:endParaRPr>
            </a:p>
          </p:txBody>
        </p:sp>
        <p:sp>
          <p:nvSpPr>
            <p:cNvPr id="150" name="Hexagon 149">
              <a:extLst>
                <a:ext uri="{FF2B5EF4-FFF2-40B4-BE49-F238E27FC236}">
                  <a16:creationId xmlns:a16="http://schemas.microsoft.com/office/drawing/2014/main" id="{10822DD2-148D-FBA2-97CB-442D62B6E41E}"/>
                </a:ext>
              </a:extLst>
            </p:cNvPr>
            <p:cNvSpPr/>
            <p:nvPr/>
          </p:nvSpPr>
          <p:spPr>
            <a:xfrm>
              <a:off x="5803280" y="1298631"/>
              <a:ext cx="489005" cy="432000"/>
            </a:xfrm>
            <a:prstGeom prst="hexagon">
              <a:avLst/>
            </a:prstGeom>
            <a:grp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a:ln>
                    <a:noFill/>
                  </a:ln>
                  <a:solidFill>
                    <a:prstClr val="white"/>
                  </a:solidFill>
                  <a:effectLst/>
                  <a:uLnTx/>
                  <a:uFillTx/>
                  <a:latin typeface="Corbel" panose="020B0503020204020204" pitchFamily="34" charset="0"/>
                </a:rPr>
                <a:t>6</a:t>
              </a:r>
            </a:p>
          </p:txBody>
        </p:sp>
      </p:grpSp>
      <p:pic>
        <p:nvPicPr>
          <p:cNvPr id="10242" name="Picture 2" descr="810+ You Are Here Sign Stock Illustrations, Royalty-Free Vector Graphics &amp;  Clip Art - iStock | You are here icon, You are here pin, Street sign">
            <a:extLst>
              <a:ext uri="{FF2B5EF4-FFF2-40B4-BE49-F238E27FC236}">
                <a16:creationId xmlns:a16="http://schemas.microsoft.com/office/drawing/2014/main" id="{4ED10C2D-ADD2-AE0B-04CE-81D22DE330E1}"/>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24471" t="15519" r="24116" b="15478"/>
          <a:stretch>
            <a:fillRect/>
          </a:stretch>
        </p:blipFill>
        <p:spPr bwMode="auto">
          <a:xfrm>
            <a:off x="7479399" y="1356371"/>
            <a:ext cx="576522" cy="7737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63082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6A95E4F3-A231-C5B4-5FEC-E68AF0FC4641}"/>
              </a:ext>
            </a:extLst>
          </p:cNvPr>
          <p:cNvSpPr txBox="1">
            <a:spLocks/>
          </p:cNvSpPr>
          <p:nvPr/>
        </p:nvSpPr>
        <p:spPr>
          <a:xfrm>
            <a:off x="4819880" y="437635"/>
            <a:ext cx="5249064" cy="855606"/>
          </a:xfrm>
          <a:prstGeom prst="rect">
            <a:avLst/>
          </a:prstGeom>
        </p:spPr>
        <p:txBody>
          <a:bodyPr vert="horz" lIns="91440" tIns="45720" rIns="91440" bIns="45720" rtlCol="0" anchor="ctr">
            <a:normAutofit fontScale="7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cy-GB" b="1" dirty="0"/>
              <a:t>Amcanion ar gyfer heddiw</a:t>
            </a:r>
          </a:p>
          <a:p>
            <a:pPr algn="ctr"/>
            <a:r>
              <a:rPr lang="en-GB" b="1" dirty="0">
                <a:solidFill>
                  <a:schemeClr val="accent1">
                    <a:lumMod val="75000"/>
                  </a:schemeClr>
                </a:solidFill>
              </a:rPr>
              <a:t>Aims for today</a:t>
            </a:r>
          </a:p>
          <a:p>
            <a:pPr algn="ctr"/>
            <a:endParaRPr lang="en-GB" b="1" dirty="0">
              <a:solidFill>
                <a:schemeClr val="accent1">
                  <a:lumMod val="75000"/>
                </a:schemeClr>
              </a:solidFill>
            </a:endParaRPr>
          </a:p>
        </p:txBody>
      </p:sp>
      <p:pic>
        <p:nvPicPr>
          <p:cNvPr id="2050" name="Picture 2" descr="Social Audiences and How Brands ...">
            <a:extLst>
              <a:ext uri="{FF2B5EF4-FFF2-40B4-BE49-F238E27FC236}">
                <a16:creationId xmlns:a16="http://schemas.microsoft.com/office/drawing/2014/main" id="{AE2E669F-BC47-F6C0-505C-6C171457378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354188" y="44595"/>
            <a:ext cx="1641685" cy="164168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4">
            <a:extLst>
              <a:ext uri="{FF2B5EF4-FFF2-40B4-BE49-F238E27FC236}">
                <a16:creationId xmlns:a16="http://schemas.microsoft.com/office/drawing/2014/main" id="{B293BF04-37E2-AD36-A024-AAE77FC27C4D}"/>
              </a:ext>
            </a:extLst>
          </p:cNvPr>
          <p:cNvSpPr txBox="1"/>
          <p:nvPr/>
        </p:nvSpPr>
        <p:spPr>
          <a:xfrm>
            <a:off x="7375357" y="1596847"/>
            <a:ext cx="4774532" cy="5021050"/>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45718" tIns="45718" rIns="45718" bIns="45718">
            <a:spAutoFit/>
          </a:bodyPr>
          <a:lstStyle/>
          <a:p>
            <a:pPr marL="285750" indent="-285750">
              <a:lnSpc>
                <a:spcPct val="150000"/>
              </a:lnSpc>
              <a:buSzPct val="100000"/>
              <a:buFont typeface="Arial"/>
              <a:buChar char="•"/>
              <a:defRPr sz="2400">
                <a:latin typeface="+mn-lt"/>
                <a:ea typeface="+mn-ea"/>
                <a:cs typeface="+mn-cs"/>
                <a:sym typeface="Calibri"/>
              </a:defRPr>
            </a:pPr>
            <a:r>
              <a:rPr lang="en-GB">
                <a:solidFill>
                  <a:schemeClr val="accent1">
                    <a:lumMod val="75000"/>
                  </a:schemeClr>
                </a:solidFill>
              </a:rPr>
              <a:t>Develop an understanding of the  national context for teaching mathematics and numeracy</a:t>
            </a:r>
          </a:p>
          <a:p>
            <a:pPr marL="285750" indent="-285750">
              <a:lnSpc>
                <a:spcPct val="150000"/>
              </a:lnSpc>
              <a:buSzPct val="100000"/>
              <a:buFont typeface="Arial"/>
              <a:buChar char="•"/>
              <a:defRPr sz="2400">
                <a:latin typeface="+mn-lt"/>
                <a:ea typeface="+mn-ea"/>
                <a:cs typeface="+mn-cs"/>
                <a:sym typeface="Calibri"/>
              </a:defRPr>
            </a:pPr>
            <a:r>
              <a:rPr lang="en-GB">
                <a:solidFill>
                  <a:schemeClr val="accent1">
                    <a:lumMod val="75000"/>
                  </a:schemeClr>
                </a:solidFill>
              </a:rPr>
              <a:t>Explore effective Foundation Phase practices in teaching mathematics and numeracy </a:t>
            </a:r>
          </a:p>
          <a:p>
            <a:pPr marL="285750" indent="-285750">
              <a:lnSpc>
                <a:spcPct val="150000"/>
              </a:lnSpc>
              <a:buSzPct val="100000"/>
              <a:buFont typeface="Arial"/>
              <a:buChar char="•"/>
              <a:defRPr sz="2400">
                <a:latin typeface="+mn-lt"/>
                <a:ea typeface="+mn-ea"/>
                <a:cs typeface="+mn-cs"/>
                <a:sym typeface="Calibri"/>
              </a:defRPr>
            </a:pPr>
            <a:r>
              <a:rPr lang="en-GB">
                <a:solidFill>
                  <a:schemeClr val="accent1">
                    <a:lumMod val="75000"/>
                  </a:schemeClr>
                </a:solidFill>
              </a:rPr>
              <a:t>Examine the teacher’s role and its impact on learners’ mathematical development. </a:t>
            </a:r>
            <a:endParaRPr>
              <a:solidFill>
                <a:schemeClr val="accent1">
                  <a:lumMod val="75000"/>
                </a:schemeClr>
              </a:solidFill>
            </a:endParaRPr>
          </a:p>
        </p:txBody>
      </p:sp>
      <p:sp>
        <p:nvSpPr>
          <p:cNvPr id="4" name="Content Placeholder 6">
            <a:extLst>
              <a:ext uri="{FF2B5EF4-FFF2-40B4-BE49-F238E27FC236}">
                <a16:creationId xmlns:a16="http://schemas.microsoft.com/office/drawing/2014/main" id="{A2106CDC-E5B6-9B1B-6661-E044CB7D77EF}"/>
              </a:ext>
            </a:extLst>
          </p:cNvPr>
          <p:cNvSpPr txBox="1">
            <a:spLocks/>
          </p:cNvSpPr>
          <p:nvPr/>
        </p:nvSpPr>
        <p:spPr>
          <a:xfrm>
            <a:off x="2787588" y="1596848"/>
            <a:ext cx="4629880" cy="544764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a:lnSpc>
                <a:spcPct val="150000"/>
              </a:lnSpc>
              <a:buSzPct val="100000"/>
              <a:buFont typeface="Arial"/>
              <a:buChar char="•"/>
              <a:defRPr sz="2400">
                <a:latin typeface="+mn-lt"/>
                <a:ea typeface="+mn-ea"/>
                <a:cs typeface="+mn-cs"/>
                <a:sym typeface="Calibri"/>
              </a:defRPr>
            </a:pPr>
            <a:r>
              <a:rPr lang="cy-GB" dirty="0"/>
              <a:t>Datblygu dealltwriaeth o'r cyd-destun cenedlaethol ar gyfer addysgu mathemateg a rhifedd</a:t>
            </a:r>
          </a:p>
          <a:p>
            <a:pPr marL="285750" indent="-285750">
              <a:lnSpc>
                <a:spcPct val="150000"/>
              </a:lnSpc>
              <a:buSzPct val="100000"/>
              <a:buFont typeface="Arial"/>
              <a:buChar char="•"/>
              <a:defRPr sz="2400">
                <a:latin typeface="+mn-lt"/>
                <a:ea typeface="+mn-ea"/>
                <a:cs typeface="+mn-cs"/>
                <a:sym typeface="Calibri"/>
              </a:defRPr>
            </a:pPr>
            <a:r>
              <a:rPr lang="cy-GB" dirty="0"/>
              <a:t>Archwilio arferion effeithiol y Cyfnod Sylfaen mewn addysgu mathemateg a rhifedd</a:t>
            </a:r>
          </a:p>
          <a:p>
            <a:pPr marL="285750" indent="-285750">
              <a:lnSpc>
                <a:spcPct val="150000"/>
              </a:lnSpc>
              <a:buSzPct val="100000"/>
              <a:buFont typeface="Arial"/>
              <a:buChar char="•"/>
              <a:defRPr sz="2400">
                <a:latin typeface="+mn-lt"/>
                <a:ea typeface="+mn-ea"/>
                <a:cs typeface="+mn-cs"/>
                <a:sym typeface="Calibri"/>
              </a:defRPr>
            </a:pPr>
            <a:r>
              <a:rPr lang="cy-GB" dirty="0"/>
              <a:t>Archwilio rôl yr athro a’i heffaith ar ddatblygiad mathemategol dysgwyr.</a:t>
            </a:r>
          </a:p>
          <a:p>
            <a:pPr marL="329184" indent="-329184" defTabSz="877822">
              <a:lnSpc>
                <a:spcPct val="150000"/>
              </a:lnSpc>
              <a:spcBef>
                <a:spcPts val="0"/>
              </a:spcBef>
              <a:tabLst>
                <a:tab pos="431800" algn="l"/>
              </a:tabLst>
              <a:defRPr sz="2400"/>
            </a:pPr>
            <a:endParaRPr lang="en-GB" sz="2400" dirty="0"/>
          </a:p>
        </p:txBody>
      </p:sp>
    </p:spTree>
    <p:extLst>
      <p:ext uri="{BB962C8B-B14F-4D97-AF65-F5344CB8AC3E}">
        <p14:creationId xmlns:p14="http://schemas.microsoft.com/office/powerpoint/2010/main" val="21471407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B18104-1EFA-CB77-DA69-98C9F2B4208E}"/>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EE90EF07-DA6F-9C6C-B802-CF4BB99DD595}"/>
              </a:ext>
            </a:extLst>
          </p:cNvPr>
          <p:cNvSpPr>
            <a:spLocks noGrp="1"/>
          </p:cNvSpPr>
          <p:nvPr>
            <p:ph type="title"/>
          </p:nvPr>
        </p:nvSpPr>
        <p:spPr/>
        <p:txBody>
          <a:bodyPr/>
          <a:lstStyle/>
          <a:p>
            <a:r>
              <a:rPr lang="cy-GB" dirty="0"/>
              <a:t>Adfyfyrio ar y lleoliad</a:t>
            </a:r>
            <a:br>
              <a:rPr lang="en-GB" dirty="0"/>
            </a:br>
            <a:r>
              <a:rPr lang="en-GB" dirty="0">
                <a:solidFill>
                  <a:schemeClr val="accent1">
                    <a:lumMod val="75000"/>
                  </a:schemeClr>
                </a:solidFill>
              </a:rPr>
              <a:t>Reflecting on placement</a:t>
            </a:r>
          </a:p>
        </p:txBody>
      </p:sp>
      <p:sp>
        <p:nvSpPr>
          <p:cNvPr id="6" name="Content Placeholder 5">
            <a:extLst>
              <a:ext uri="{FF2B5EF4-FFF2-40B4-BE49-F238E27FC236}">
                <a16:creationId xmlns:a16="http://schemas.microsoft.com/office/drawing/2014/main" id="{596A03B3-0AAE-A4B9-5857-264F303EECFF}"/>
              </a:ext>
            </a:extLst>
          </p:cNvPr>
          <p:cNvSpPr>
            <a:spLocks noGrp="1"/>
          </p:cNvSpPr>
          <p:nvPr>
            <p:ph idx="1"/>
          </p:nvPr>
        </p:nvSpPr>
        <p:spPr>
          <a:xfrm>
            <a:off x="301657" y="2977119"/>
            <a:ext cx="4770073" cy="3651349"/>
          </a:xfrm>
        </p:spPr>
        <p:txBody>
          <a:bodyPr>
            <a:normAutofit lnSpcReduction="10000"/>
          </a:bodyPr>
          <a:lstStyle/>
          <a:p>
            <a:pPr marL="0" indent="0">
              <a:buNone/>
            </a:pPr>
            <a:r>
              <a:rPr lang="cy-GB" dirty="0"/>
              <a:t>Meddyliwch am un achlysur o’ch lleoliad pan oeddech chi wedi gweld plant yn dysgu drwy chwarae neu’n dysgu drwy brofiad.</a:t>
            </a:r>
          </a:p>
          <a:p>
            <a:pPr marL="0" indent="0">
              <a:buNone/>
            </a:pPr>
            <a:r>
              <a:rPr lang="cy-GB" dirty="0"/>
              <a:t>Beth oedd wedi eich synnu fwyaf am sut roedd </a:t>
            </a:r>
            <a:r>
              <a:rPr lang="cy-GB"/>
              <a:t>plant yn dysgu </a:t>
            </a:r>
            <a:r>
              <a:rPr lang="cy-GB" dirty="0"/>
              <a:t>yn ‘ystafell ddosbarth’ y Cyfnod Sylfaen?</a:t>
            </a:r>
          </a:p>
        </p:txBody>
      </p:sp>
      <p:sp>
        <p:nvSpPr>
          <p:cNvPr id="9" name="Content Placeholder 5">
            <a:extLst>
              <a:ext uri="{FF2B5EF4-FFF2-40B4-BE49-F238E27FC236}">
                <a16:creationId xmlns:a16="http://schemas.microsoft.com/office/drawing/2014/main" id="{A8219131-A339-5339-524E-B92E50DF8A0B}"/>
              </a:ext>
            </a:extLst>
          </p:cNvPr>
          <p:cNvSpPr txBox="1">
            <a:spLocks/>
          </p:cNvSpPr>
          <p:nvPr/>
        </p:nvSpPr>
        <p:spPr>
          <a:xfrm>
            <a:off x="7014346" y="2977119"/>
            <a:ext cx="4770073" cy="365134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a:solidFill>
                  <a:schemeClr val="accent1">
                    <a:lumMod val="75000"/>
                  </a:schemeClr>
                </a:solidFill>
              </a:rPr>
              <a:t>What is one moment from your placement where you saw children learning through play or experience? </a:t>
            </a:r>
          </a:p>
          <a:p>
            <a:pPr marL="0" indent="0">
              <a:buNone/>
            </a:pPr>
            <a:endParaRPr lang="en-GB">
              <a:solidFill>
                <a:schemeClr val="accent1">
                  <a:lumMod val="75000"/>
                </a:schemeClr>
              </a:solidFill>
            </a:endParaRPr>
          </a:p>
          <a:p>
            <a:pPr marL="0" indent="0">
              <a:buNone/>
            </a:pPr>
            <a:r>
              <a:rPr lang="en-GB">
                <a:solidFill>
                  <a:schemeClr val="accent1">
                    <a:lumMod val="75000"/>
                  </a:schemeClr>
                </a:solidFill>
              </a:rPr>
              <a:t>What surprised you most about how children learned in the Foundation Phase “classroom”?</a:t>
            </a:r>
          </a:p>
        </p:txBody>
      </p:sp>
      <p:pic>
        <p:nvPicPr>
          <p:cNvPr id="7170" name="Picture 2" descr="What is reflection? | Blog | Psychology | tutor2u">
            <a:extLst>
              <a:ext uri="{FF2B5EF4-FFF2-40B4-BE49-F238E27FC236}">
                <a16:creationId xmlns:a16="http://schemas.microsoft.com/office/drawing/2014/main" id="{9B2B576F-09F0-EBB3-9494-6DAD43C52C9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06198" y="1420926"/>
            <a:ext cx="1304285" cy="9325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890422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94D26F-2A42-F716-7684-640FEFD6D7B8}"/>
              </a:ext>
            </a:extLst>
          </p:cNvPr>
          <p:cNvSpPr>
            <a:spLocks noGrp="1"/>
          </p:cNvSpPr>
          <p:nvPr>
            <p:ph type="title"/>
          </p:nvPr>
        </p:nvSpPr>
        <p:spPr>
          <a:xfrm>
            <a:off x="301657" y="1420926"/>
            <a:ext cx="11594969" cy="2343000"/>
          </a:xfrm>
        </p:spPr>
        <p:txBody>
          <a:bodyPr>
            <a:normAutofit fontScale="90000"/>
          </a:bodyPr>
          <a:lstStyle/>
          <a:p>
            <a:pPr algn="ctr"/>
            <a:r>
              <a:rPr lang="cy-GB" dirty="0"/>
              <a:t>“Ehangu ein gorwelion” – golwg ar dirwedd ehangach addysgu mathemateg yn y Cyfnod Sylfaen</a:t>
            </a:r>
            <a:br>
              <a:rPr lang="en-GB" dirty="0"/>
            </a:br>
            <a:br>
              <a:rPr lang="en-GB" dirty="0">
                <a:solidFill>
                  <a:schemeClr val="accent1">
                    <a:lumMod val="75000"/>
                  </a:schemeClr>
                </a:solidFill>
              </a:rPr>
            </a:br>
            <a:r>
              <a:rPr lang="en-GB" dirty="0">
                <a:solidFill>
                  <a:schemeClr val="accent1">
                    <a:lumMod val="75000"/>
                  </a:schemeClr>
                </a:solidFill>
              </a:rPr>
              <a:t>“Zooming out” – a look at the wider landscape of teaching maths in Foundation Phase</a:t>
            </a:r>
          </a:p>
        </p:txBody>
      </p:sp>
      <p:pic>
        <p:nvPicPr>
          <p:cNvPr id="8194" name="Picture 2" descr="Zoom Out - Free gestures icons">
            <a:extLst>
              <a:ext uri="{FF2B5EF4-FFF2-40B4-BE49-F238E27FC236}">
                <a16:creationId xmlns:a16="http://schemas.microsoft.com/office/drawing/2014/main" id="{41099EC3-51F9-197C-FC69-80A0F3B3725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42390" y="4010247"/>
            <a:ext cx="2847753" cy="28477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07517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D9EEFB-344C-689C-99DF-A86E8C29D8CC}"/>
              </a:ext>
            </a:extLst>
          </p:cNvPr>
          <p:cNvSpPr>
            <a:spLocks noGrp="1"/>
          </p:cNvSpPr>
          <p:nvPr>
            <p:ph type="title"/>
          </p:nvPr>
        </p:nvSpPr>
        <p:spPr>
          <a:xfrm>
            <a:off x="301657" y="1420927"/>
            <a:ext cx="11594969" cy="450404"/>
          </a:xfrm>
        </p:spPr>
        <p:txBody>
          <a:bodyPr>
            <a:normAutofit fontScale="90000"/>
          </a:bodyPr>
          <a:lstStyle/>
          <a:p>
            <a:r>
              <a:rPr lang="en-GB"/>
              <a:t>Why is mathematics and numeracy so important?</a:t>
            </a:r>
          </a:p>
        </p:txBody>
      </p:sp>
      <p:sp>
        <p:nvSpPr>
          <p:cNvPr id="3" name="Content Placeholder 2">
            <a:extLst>
              <a:ext uri="{FF2B5EF4-FFF2-40B4-BE49-F238E27FC236}">
                <a16:creationId xmlns:a16="http://schemas.microsoft.com/office/drawing/2014/main" id="{F42B3CA4-2425-0E29-BEBC-EF9FB9B1B7CD}"/>
              </a:ext>
            </a:extLst>
          </p:cNvPr>
          <p:cNvSpPr>
            <a:spLocks noGrp="1"/>
          </p:cNvSpPr>
          <p:nvPr>
            <p:ph idx="1"/>
          </p:nvPr>
        </p:nvSpPr>
        <p:spPr>
          <a:xfrm>
            <a:off x="301657" y="2317898"/>
            <a:ext cx="11594969" cy="4214877"/>
          </a:xfrm>
        </p:spPr>
        <p:txBody>
          <a:bodyPr>
            <a:normAutofit/>
          </a:bodyPr>
          <a:lstStyle/>
          <a:p>
            <a:pPr marL="0" indent="0">
              <a:buNone/>
            </a:pPr>
            <a:r>
              <a:rPr lang="en-GB"/>
              <a:t>Andreas Schleicher, OECD noted that "Good numeracy is the best protection against unemployment, low wages and poor health”. However, National Numeracy notes ‘it is culturally acceptable in the UK to be negative about maths. We don’t talk about other life skills in this way, but we hear ‘I can’t do maths’ so often it doesn’t seem a strange thing to say (</a:t>
            </a:r>
            <a:r>
              <a:rPr lang="en-GB" err="1"/>
              <a:t>Kowsun</a:t>
            </a:r>
            <a:r>
              <a:rPr lang="en-GB"/>
              <a:t>, 2008)’. </a:t>
            </a:r>
          </a:p>
          <a:p>
            <a:pPr marL="0" indent="0">
              <a:buNone/>
            </a:pPr>
            <a:endParaRPr lang="en-GB"/>
          </a:p>
          <a:p>
            <a:pPr marL="0" indent="0">
              <a:buNone/>
            </a:pPr>
            <a:r>
              <a:rPr lang="en-GB"/>
              <a:t>It is also accepted that young people entering adulthood with poor standards of numeracy or weak skills in mathematics have a significant effect on the economy. According to research from Pro Bono Economics, it is estimated that 58% of adults in Wales have low numeracy skills (Franklin, 2021). </a:t>
            </a:r>
          </a:p>
        </p:txBody>
      </p:sp>
    </p:spTree>
    <p:extLst>
      <p:ext uri="{BB962C8B-B14F-4D97-AF65-F5344CB8AC3E}">
        <p14:creationId xmlns:p14="http://schemas.microsoft.com/office/powerpoint/2010/main" val="38571099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72DB2C-5607-660D-43BD-DBACB6F9F55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57456A8-F99A-D138-83A3-68F76F6A1957}"/>
              </a:ext>
            </a:extLst>
          </p:cNvPr>
          <p:cNvSpPr>
            <a:spLocks noGrp="1"/>
          </p:cNvSpPr>
          <p:nvPr>
            <p:ph type="title"/>
          </p:nvPr>
        </p:nvSpPr>
        <p:spPr>
          <a:xfrm>
            <a:off x="301657" y="1420927"/>
            <a:ext cx="11594969" cy="556730"/>
          </a:xfrm>
        </p:spPr>
        <p:txBody>
          <a:bodyPr>
            <a:normAutofit fontScale="90000"/>
          </a:bodyPr>
          <a:lstStyle/>
          <a:p>
            <a:r>
              <a:rPr lang="cy-GB" dirty="0"/>
              <a:t>Pam fod mathemateg a rhifedd mor bwysig?</a:t>
            </a:r>
            <a:endParaRPr lang="en-GB" dirty="0"/>
          </a:p>
        </p:txBody>
      </p:sp>
      <p:sp>
        <p:nvSpPr>
          <p:cNvPr id="3" name="Content Placeholder 2">
            <a:extLst>
              <a:ext uri="{FF2B5EF4-FFF2-40B4-BE49-F238E27FC236}">
                <a16:creationId xmlns:a16="http://schemas.microsoft.com/office/drawing/2014/main" id="{AEE1D1F9-AF2E-9E7A-B81A-F3B401990C54}"/>
              </a:ext>
            </a:extLst>
          </p:cNvPr>
          <p:cNvSpPr>
            <a:spLocks noGrp="1"/>
          </p:cNvSpPr>
          <p:nvPr>
            <p:ph idx="1"/>
          </p:nvPr>
        </p:nvSpPr>
        <p:spPr>
          <a:xfrm>
            <a:off x="301657" y="2296634"/>
            <a:ext cx="11594969" cy="4236142"/>
          </a:xfrm>
        </p:spPr>
        <p:txBody>
          <a:bodyPr>
            <a:normAutofit fontScale="92500" lnSpcReduction="10000"/>
          </a:bodyPr>
          <a:lstStyle/>
          <a:p>
            <a:pPr marL="0" indent="0">
              <a:buNone/>
            </a:pPr>
            <a:r>
              <a:rPr lang="en-GB" err="1"/>
              <a:t>Nododd</a:t>
            </a:r>
            <a:r>
              <a:rPr lang="en-GB"/>
              <a:t> Andreas Schleicher, OECD </a:t>
            </a:r>
            <a:r>
              <a:rPr lang="en-GB" err="1"/>
              <a:t>mai</a:t>
            </a:r>
            <a:r>
              <a:rPr lang="en-GB"/>
              <a:t> "</a:t>
            </a:r>
            <a:r>
              <a:rPr lang="en-GB" err="1"/>
              <a:t>Rhifedd</a:t>
            </a:r>
            <a:r>
              <a:rPr lang="en-GB"/>
              <a:t> da </a:t>
            </a:r>
            <a:r>
              <a:rPr lang="en-GB" err="1"/>
              <a:t>yw’r</a:t>
            </a:r>
            <a:r>
              <a:rPr lang="en-GB"/>
              <a:t> </a:t>
            </a:r>
            <a:r>
              <a:rPr lang="en-GB" err="1"/>
              <a:t>amddiffyniad</a:t>
            </a:r>
            <a:r>
              <a:rPr lang="en-GB"/>
              <a:t> </a:t>
            </a:r>
            <a:r>
              <a:rPr lang="en-GB" err="1"/>
              <a:t>gorau</a:t>
            </a:r>
            <a:r>
              <a:rPr lang="en-GB"/>
              <a:t> </a:t>
            </a:r>
            <a:r>
              <a:rPr lang="en-GB" err="1"/>
              <a:t>yn</a:t>
            </a:r>
            <a:r>
              <a:rPr lang="en-GB"/>
              <a:t> </a:t>
            </a:r>
            <a:r>
              <a:rPr lang="en-GB" err="1"/>
              <a:t>erbyn</a:t>
            </a:r>
            <a:r>
              <a:rPr lang="en-GB"/>
              <a:t> </a:t>
            </a:r>
            <a:r>
              <a:rPr lang="en-GB" err="1"/>
              <a:t>diweithdra</a:t>
            </a:r>
            <a:r>
              <a:rPr lang="en-GB"/>
              <a:t>, </a:t>
            </a:r>
            <a:r>
              <a:rPr lang="en-GB" err="1"/>
              <a:t>cyflogau</a:t>
            </a:r>
            <a:r>
              <a:rPr lang="en-GB"/>
              <a:t> </a:t>
            </a:r>
            <a:r>
              <a:rPr lang="en-GB" err="1"/>
              <a:t>isel</a:t>
            </a:r>
            <a:r>
              <a:rPr lang="en-GB"/>
              <a:t> ac </a:t>
            </a:r>
            <a:r>
              <a:rPr lang="en-GB" err="1"/>
              <a:t>afiechyd</a:t>
            </a:r>
            <a:r>
              <a:rPr lang="en-GB"/>
              <a:t>”. </a:t>
            </a:r>
            <a:r>
              <a:rPr lang="en-GB" err="1"/>
              <a:t>Fodd</a:t>
            </a:r>
            <a:r>
              <a:rPr lang="en-GB"/>
              <a:t> </a:t>
            </a:r>
            <a:r>
              <a:rPr lang="en-GB" err="1"/>
              <a:t>bynnag</a:t>
            </a:r>
            <a:r>
              <a:rPr lang="en-GB"/>
              <a:t>, </a:t>
            </a:r>
            <a:r>
              <a:rPr lang="en-GB" err="1"/>
              <a:t>mae</a:t>
            </a:r>
            <a:r>
              <a:rPr lang="en-GB"/>
              <a:t> National Numeracy </a:t>
            </a:r>
            <a:r>
              <a:rPr lang="en-GB" err="1"/>
              <a:t>yn</a:t>
            </a:r>
            <a:r>
              <a:rPr lang="en-GB"/>
              <a:t> nodi ‘</a:t>
            </a:r>
            <a:r>
              <a:rPr lang="en-GB" err="1"/>
              <a:t>mae’n</a:t>
            </a:r>
            <a:r>
              <a:rPr lang="en-GB"/>
              <a:t> </a:t>
            </a:r>
            <a:r>
              <a:rPr lang="en-GB" err="1"/>
              <a:t>dderbyniol</a:t>
            </a:r>
            <a:r>
              <a:rPr lang="en-GB"/>
              <a:t> </a:t>
            </a:r>
            <a:r>
              <a:rPr lang="en-GB" err="1"/>
              <a:t>yn</a:t>
            </a:r>
            <a:r>
              <a:rPr lang="en-GB"/>
              <a:t> </a:t>
            </a:r>
            <a:r>
              <a:rPr lang="en-GB" err="1"/>
              <a:t>ddiwylliannol</a:t>
            </a:r>
            <a:r>
              <a:rPr lang="en-GB"/>
              <a:t> </a:t>
            </a:r>
            <a:r>
              <a:rPr lang="en-GB" err="1"/>
              <a:t>yn</a:t>
            </a:r>
            <a:r>
              <a:rPr lang="en-GB"/>
              <a:t> y </a:t>
            </a:r>
            <a:r>
              <a:rPr lang="en-GB" err="1"/>
              <a:t>Deyrnas</a:t>
            </a:r>
            <a:r>
              <a:rPr lang="en-GB"/>
              <a:t> </a:t>
            </a:r>
            <a:r>
              <a:rPr lang="en-GB" err="1"/>
              <a:t>Unedig</a:t>
            </a:r>
            <a:r>
              <a:rPr lang="en-GB"/>
              <a:t> </a:t>
            </a:r>
            <a:r>
              <a:rPr lang="en-GB" err="1"/>
              <a:t>i</a:t>
            </a:r>
            <a:r>
              <a:rPr lang="en-GB"/>
              <a:t> </a:t>
            </a:r>
            <a:r>
              <a:rPr lang="en-GB" err="1"/>
              <a:t>fod</a:t>
            </a:r>
            <a:r>
              <a:rPr lang="en-GB"/>
              <a:t> </a:t>
            </a:r>
            <a:r>
              <a:rPr lang="en-GB" err="1"/>
              <a:t>yn</a:t>
            </a:r>
            <a:r>
              <a:rPr lang="en-GB"/>
              <a:t> </a:t>
            </a:r>
            <a:r>
              <a:rPr lang="en-GB" err="1"/>
              <a:t>negyddol</a:t>
            </a:r>
            <a:r>
              <a:rPr lang="en-GB"/>
              <a:t> am </a:t>
            </a:r>
            <a:r>
              <a:rPr lang="en-GB" err="1"/>
              <a:t>fathemateg</a:t>
            </a:r>
            <a:r>
              <a:rPr lang="en-GB"/>
              <a:t>. </a:t>
            </a:r>
            <a:r>
              <a:rPr lang="en-GB" err="1"/>
              <a:t>Dydyn</a:t>
            </a:r>
            <a:r>
              <a:rPr lang="en-GB"/>
              <a:t> </a:t>
            </a:r>
            <a:r>
              <a:rPr lang="en-GB" err="1"/>
              <a:t>ni</a:t>
            </a:r>
            <a:r>
              <a:rPr lang="en-GB"/>
              <a:t> </a:t>
            </a:r>
            <a:r>
              <a:rPr lang="en-GB" err="1"/>
              <a:t>ddim</a:t>
            </a:r>
            <a:r>
              <a:rPr lang="en-GB"/>
              <a:t> </a:t>
            </a:r>
            <a:r>
              <a:rPr lang="en-GB" err="1"/>
              <a:t>yn</a:t>
            </a:r>
            <a:r>
              <a:rPr lang="en-GB"/>
              <a:t> </a:t>
            </a:r>
            <a:r>
              <a:rPr lang="en-GB" err="1"/>
              <a:t>siarad</a:t>
            </a:r>
            <a:r>
              <a:rPr lang="en-GB"/>
              <a:t> am </a:t>
            </a:r>
            <a:r>
              <a:rPr lang="en-GB" err="1"/>
              <a:t>fedrau</a:t>
            </a:r>
            <a:r>
              <a:rPr lang="en-GB"/>
              <a:t> </a:t>
            </a:r>
            <a:r>
              <a:rPr lang="en-GB" err="1"/>
              <a:t>bywyd</a:t>
            </a:r>
            <a:r>
              <a:rPr lang="en-GB"/>
              <a:t> </a:t>
            </a:r>
            <a:r>
              <a:rPr lang="en-GB" err="1"/>
              <a:t>eraill</a:t>
            </a:r>
            <a:r>
              <a:rPr lang="en-GB"/>
              <a:t> </a:t>
            </a:r>
            <a:r>
              <a:rPr lang="en-GB" err="1"/>
              <a:t>yn</a:t>
            </a:r>
            <a:r>
              <a:rPr lang="en-GB"/>
              <a:t> y </a:t>
            </a:r>
            <a:r>
              <a:rPr lang="en-GB" err="1"/>
              <a:t>modd</a:t>
            </a:r>
            <a:r>
              <a:rPr lang="en-GB"/>
              <a:t> </a:t>
            </a:r>
            <a:r>
              <a:rPr lang="en-GB" err="1"/>
              <a:t>hwn</a:t>
            </a:r>
            <a:r>
              <a:rPr lang="en-GB"/>
              <a:t>, </a:t>
            </a:r>
            <a:r>
              <a:rPr lang="en-GB" err="1"/>
              <a:t>ond</a:t>
            </a:r>
            <a:r>
              <a:rPr lang="en-GB"/>
              <a:t> </a:t>
            </a:r>
            <a:r>
              <a:rPr lang="en-GB" err="1"/>
              <a:t>yn</a:t>
            </a:r>
            <a:r>
              <a:rPr lang="en-GB"/>
              <a:t> </a:t>
            </a:r>
            <a:r>
              <a:rPr lang="en-GB" err="1"/>
              <a:t>clywed</a:t>
            </a:r>
            <a:r>
              <a:rPr lang="en-GB"/>
              <a:t> ‘</a:t>
            </a:r>
            <a:r>
              <a:rPr lang="en-GB" err="1"/>
              <a:t>Dydw</a:t>
            </a:r>
            <a:r>
              <a:rPr lang="en-GB"/>
              <a:t> </a:t>
            </a:r>
            <a:r>
              <a:rPr lang="en-GB" err="1"/>
              <a:t>i</a:t>
            </a:r>
            <a:r>
              <a:rPr lang="en-GB"/>
              <a:t> </a:t>
            </a:r>
            <a:r>
              <a:rPr lang="en-GB" err="1"/>
              <a:t>ddim</a:t>
            </a:r>
            <a:r>
              <a:rPr lang="en-GB"/>
              <a:t> </a:t>
            </a:r>
            <a:r>
              <a:rPr lang="en-GB" err="1"/>
              <a:t>yn</a:t>
            </a:r>
            <a:r>
              <a:rPr lang="en-GB"/>
              <a:t> </a:t>
            </a:r>
            <a:r>
              <a:rPr lang="en-GB" err="1"/>
              <a:t>gallu</a:t>
            </a:r>
            <a:r>
              <a:rPr lang="en-GB"/>
              <a:t> </a:t>
            </a:r>
            <a:r>
              <a:rPr lang="en-GB" err="1"/>
              <a:t>gwneud</a:t>
            </a:r>
            <a:r>
              <a:rPr lang="en-GB"/>
              <a:t> </a:t>
            </a:r>
            <a:r>
              <a:rPr lang="en-GB" err="1"/>
              <a:t>mathemateg</a:t>
            </a:r>
            <a:r>
              <a:rPr lang="en-GB"/>
              <a:t>’ mor </a:t>
            </a:r>
            <a:r>
              <a:rPr lang="en-GB" err="1"/>
              <a:t>aml</a:t>
            </a:r>
            <a:r>
              <a:rPr lang="en-GB"/>
              <a:t> </a:t>
            </a:r>
            <a:r>
              <a:rPr lang="en-GB" err="1"/>
              <a:t>fel</a:t>
            </a:r>
            <a:r>
              <a:rPr lang="en-GB"/>
              <a:t> </a:t>
            </a:r>
            <a:r>
              <a:rPr lang="en-GB" err="1"/>
              <a:t>nad</a:t>
            </a:r>
            <a:r>
              <a:rPr lang="en-GB"/>
              <a:t> </a:t>
            </a:r>
            <a:r>
              <a:rPr lang="en-GB" err="1"/>
              <a:t>yw’n</a:t>
            </a:r>
            <a:r>
              <a:rPr lang="en-GB"/>
              <a:t> </a:t>
            </a:r>
            <a:r>
              <a:rPr lang="en-GB" err="1"/>
              <a:t>ymddangos</a:t>
            </a:r>
            <a:r>
              <a:rPr lang="en-GB"/>
              <a:t> </a:t>
            </a:r>
            <a:r>
              <a:rPr lang="en-GB" err="1"/>
              <a:t>yn</a:t>
            </a:r>
            <a:r>
              <a:rPr lang="en-GB"/>
              <a:t> </a:t>
            </a:r>
            <a:r>
              <a:rPr lang="en-GB" err="1"/>
              <a:t>beth</a:t>
            </a:r>
            <a:r>
              <a:rPr lang="en-GB"/>
              <a:t> od </a:t>
            </a:r>
            <a:r>
              <a:rPr lang="en-GB" err="1"/>
              <a:t>i’w</a:t>
            </a:r>
            <a:r>
              <a:rPr lang="en-GB"/>
              <a:t> </a:t>
            </a:r>
            <a:r>
              <a:rPr lang="en-GB" err="1"/>
              <a:t>ddweud</a:t>
            </a:r>
            <a:r>
              <a:rPr lang="en-GB"/>
              <a:t> (</a:t>
            </a:r>
            <a:r>
              <a:rPr lang="en-GB" err="1"/>
              <a:t>Kowsun</a:t>
            </a:r>
            <a:r>
              <a:rPr lang="en-GB"/>
              <a:t>, 2008)’. </a:t>
            </a:r>
          </a:p>
          <a:p>
            <a:pPr marL="0" indent="0">
              <a:buNone/>
            </a:pPr>
            <a:endParaRPr lang="en-GB"/>
          </a:p>
          <a:p>
            <a:pPr marL="0" indent="0">
              <a:buNone/>
            </a:pPr>
            <a:r>
              <a:rPr lang="en-GB" err="1"/>
              <a:t>Derbynnir</a:t>
            </a:r>
            <a:r>
              <a:rPr lang="en-GB"/>
              <a:t> </a:t>
            </a:r>
            <a:r>
              <a:rPr lang="en-GB" err="1"/>
              <a:t>hefyd</a:t>
            </a:r>
            <a:r>
              <a:rPr lang="en-GB"/>
              <a:t> </a:t>
            </a:r>
            <a:r>
              <a:rPr lang="en-GB" err="1"/>
              <a:t>fod</a:t>
            </a:r>
            <a:r>
              <a:rPr lang="en-GB"/>
              <a:t> </a:t>
            </a:r>
            <a:r>
              <a:rPr lang="en-GB" err="1"/>
              <a:t>pobl</a:t>
            </a:r>
            <a:r>
              <a:rPr lang="en-GB"/>
              <a:t> </a:t>
            </a:r>
            <a:r>
              <a:rPr lang="en-GB" err="1"/>
              <a:t>ifanc</a:t>
            </a:r>
            <a:r>
              <a:rPr lang="en-GB"/>
              <a:t> </a:t>
            </a:r>
            <a:r>
              <a:rPr lang="en-GB" err="1"/>
              <a:t>sy’n</a:t>
            </a:r>
            <a:r>
              <a:rPr lang="en-GB"/>
              <a:t> </a:t>
            </a:r>
            <a:r>
              <a:rPr lang="en-GB" err="1"/>
              <a:t>tyfu</a:t>
            </a:r>
            <a:r>
              <a:rPr lang="en-GB"/>
              <a:t> </a:t>
            </a:r>
            <a:r>
              <a:rPr lang="en-GB" err="1"/>
              <a:t>i</a:t>
            </a:r>
            <a:r>
              <a:rPr lang="en-GB"/>
              <a:t> </a:t>
            </a:r>
            <a:r>
              <a:rPr lang="en-GB" err="1"/>
              <a:t>fod</a:t>
            </a:r>
            <a:r>
              <a:rPr lang="en-GB"/>
              <a:t> </a:t>
            </a:r>
            <a:r>
              <a:rPr lang="en-GB" err="1"/>
              <a:t>yn</a:t>
            </a:r>
            <a:r>
              <a:rPr lang="en-GB"/>
              <a:t> </a:t>
            </a:r>
            <a:r>
              <a:rPr lang="en-GB" err="1"/>
              <a:t>oedolion</a:t>
            </a:r>
            <a:r>
              <a:rPr lang="en-GB"/>
              <a:t> </a:t>
            </a:r>
            <a:r>
              <a:rPr lang="en-GB" err="1"/>
              <a:t>gyda</a:t>
            </a:r>
            <a:r>
              <a:rPr lang="en-GB"/>
              <a:t> </a:t>
            </a:r>
            <a:r>
              <a:rPr lang="en-GB" err="1"/>
              <a:t>safonau</a:t>
            </a:r>
            <a:r>
              <a:rPr lang="en-GB"/>
              <a:t> </a:t>
            </a:r>
            <a:r>
              <a:rPr lang="en-GB" err="1"/>
              <a:t>rhifedd</a:t>
            </a:r>
            <a:r>
              <a:rPr lang="en-GB"/>
              <a:t> </a:t>
            </a:r>
            <a:r>
              <a:rPr lang="en-GB" err="1"/>
              <a:t>gwael</a:t>
            </a:r>
            <a:r>
              <a:rPr lang="en-GB"/>
              <a:t> neu </a:t>
            </a:r>
            <a:r>
              <a:rPr lang="en-GB" err="1"/>
              <a:t>fedrau</a:t>
            </a:r>
            <a:r>
              <a:rPr lang="en-GB"/>
              <a:t> </a:t>
            </a:r>
            <a:r>
              <a:rPr lang="en-GB" err="1"/>
              <a:t>gwan</a:t>
            </a:r>
            <a:r>
              <a:rPr lang="en-GB"/>
              <a:t> </a:t>
            </a:r>
            <a:r>
              <a:rPr lang="en-GB" err="1"/>
              <a:t>mewn</a:t>
            </a:r>
            <a:r>
              <a:rPr lang="en-GB"/>
              <a:t> </a:t>
            </a:r>
            <a:r>
              <a:rPr lang="en-GB" err="1"/>
              <a:t>mathemateg</a:t>
            </a:r>
            <a:r>
              <a:rPr lang="en-GB"/>
              <a:t> </a:t>
            </a:r>
            <a:r>
              <a:rPr lang="en-GB" err="1"/>
              <a:t>yn</a:t>
            </a:r>
            <a:r>
              <a:rPr lang="en-GB"/>
              <a:t> </a:t>
            </a:r>
            <a:r>
              <a:rPr lang="en-GB" err="1"/>
              <a:t>cael</a:t>
            </a:r>
            <a:r>
              <a:rPr lang="en-GB"/>
              <a:t> </a:t>
            </a:r>
            <a:r>
              <a:rPr lang="en-GB" err="1"/>
              <a:t>effaith</a:t>
            </a:r>
            <a:r>
              <a:rPr lang="en-GB"/>
              <a:t> </a:t>
            </a:r>
            <a:r>
              <a:rPr lang="en-GB" err="1"/>
              <a:t>sylweddol</a:t>
            </a:r>
            <a:r>
              <a:rPr lang="en-GB"/>
              <a:t> </a:t>
            </a:r>
            <a:r>
              <a:rPr lang="en-GB" err="1"/>
              <a:t>ar</a:t>
            </a:r>
            <a:r>
              <a:rPr lang="en-GB"/>
              <a:t> yr </a:t>
            </a:r>
            <a:r>
              <a:rPr lang="en-GB" err="1"/>
              <a:t>economi</a:t>
            </a:r>
            <a:r>
              <a:rPr lang="en-GB"/>
              <a:t>. Yn </a:t>
            </a:r>
            <a:r>
              <a:rPr lang="en-GB" err="1"/>
              <a:t>ôl</a:t>
            </a:r>
            <a:r>
              <a:rPr lang="en-GB"/>
              <a:t> </a:t>
            </a:r>
            <a:r>
              <a:rPr lang="en-GB" err="1"/>
              <a:t>ymchwil</a:t>
            </a:r>
            <a:r>
              <a:rPr lang="en-GB"/>
              <a:t> </a:t>
            </a:r>
            <a:r>
              <a:rPr lang="en-GB" err="1"/>
              <a:t>gan</a:t>
            </a:r>
            <a:r>
              <a:rPr lang="en-GB"/>
              <a:t> Pro Bono Economics, </a:t>
            </a:r>
            <a:r>
              <a:rPr lang="en-GB" err="1"/>
              <a:t>amcangyfrifir</a:t>
            </a:r>
            <a:r>
              <a:rPr lang="en-GB"/>
              <a:t> bod </a:t>
            </a:r>
            <a:r>
              <a:rPr lang="en-GB" err="1"/>
              <a:t>gan</a:t>
            </a:r>
            <a:r>
              <a:rPr lang="en-GB"/>
              <a:t> 58% o </a:t>
            </a:r>
            <a:r>
              <a:rPr lang="en-GB" err="1"/>
              <a:t>oedolion</a:t>
            </a:r>
            <a:r>
              <a:rPr lang="en-GB"/>
              <a:t> </a:t>
            </a:r>
            <a:r>
              <a:rPr lang="en-GB" err="1"/>
              <a:t>yng</a:t>
            </a:r>
            <a:r>
              <a:rPr lang="en-GB"/>
              <a:t> </a:t>
            </a:r>
            <a:r>
              <a:rPr lang="en-GB" err="1"/>
              <a:t>Nghymru</a:t>
            </a:r>
            <a:r>
              <a:rPr lang="en-GB"/>
              <a:t> </a:t>
            </a:r>
            <a:r>
              <a:rPr lang="en-GB" err="1"/>
              <a:t>fedrau</a:t>
            </a:r>
            <a:r>
              <a:rPr lang="en-GB"/>
              <a:t> </a:t>
            </a:r>
            <a:r>
              <a:rPr lang="en-GB" err="1"/>
              <a:t>rhifedd</a:t>
            </a:r>
            <a:r>
              <a:rPr lang="en-GB"/>
              <a:t> </a:t>
            </a:r>
            <a:r>
              <a:rPr lang="en-GB" err="1"/>
              <a:t>isel</a:t>
            </a:r>
            <a:r>
              <a:rPr lang="en-GB"/>
              <a:t> (Franklin, 2021). </a:t>
            </a:r>
          </a:p>
        </p:txBody>
      </p:sp>
    </p:spTree>
    <p:extLst>
      <p:ext uri="{BB962C8B-B14F-4D97-AF65-F5344CB8AC3E}">
        <p14:creationId xmlns:p14="http://schemas.microsoft.com/office/powerpoint/2010/main" val="14438657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C211D2-154B-100B-2E3F-C0724FA4063F}"/>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FFCA5ACD-8E1D-D19B-BD56-45EA2D8A4B89}"/>
              </a:ext>
            </a:extLst>
          </p:cNvPr>
          <p:cNvSpPr>
            <a:spLocks noGrp="1"/>
          </p:cNvSpPr>
          <p:nvPr>
            <p:ph type="title"/>
          </p:nvPr>
        </p:nvSpPr>
        <p:spPr/>
        <p:txBody>
          <a:bodyPr>
            <a:noAutofit/>
          </a:bodyPr>
          <a:lstStyle/>
          <a:p>
            <a:r>
              <a:rPr lang="en-GB" sz="2800" b="1" err="1"/>
              <a:t>Rhaglen</a:t>
            </a:r>
            <a:r>
              <a:rPr lang="en-GB" sz="2800" b="1"/>
              <a:t> </a:t>
            </a:r>
            <a:r>
              <a:rPr lang="en-GB" sz="2800" b="1" err="1"/>
              <a:t>Ryngwladol</a:t>
            </a:r>
            <a:r>
              <a:rPr lang="en-GB" sz="2800" b="1"/>
              <a:t> </a:t>
            </a:r>
            <a:r>
              <a:rPr lang="en-GB" sz="2800" b="1" err="1"/>
              <a:t>Asesu</a:t>
            </a:r>
            <a:r>
              <a:rPr lang="en-GB" sz="2800" b="1"/>
              <a:t> </a:t>
            </a:r>
            <a:r>
              <a:rPr lang="en-GB" sz="2800" b="1" err="1"/>
              <a:t>Myfyrwyr</a:t>
            </a:r>
            <a:r>
              <a:rPr lang="en-GB" sz="2800" b="1"/>
              <a:t> (PISA) </a:t>
            </a:r>
            <a:r>
              <a:rPr lang="en-GB" sz="2800" b="1" err="1"/>
              <a:t>adroddiad</a:t>
            </a:r>
            <a:r>
              <a:rPr lang="en-GB" sz="2800" b="1"/>
              <a:t> </a:t>
            </a:r>
            <a:r>
              <a:rPr lang="en-GB" sz="2800" b="1" err="1"/>
              <a:t>cenedlaethol</a:t>
            </a:r>
            <a:r>
              <a:rPr lang="en-GB" sz="2800" b="1"/>
              <a:t>: 2022</a:t>
            </a:r>
            <a:br>
              <a:rPr lang="en-GB" sz="2800" b="1"/>
            </a:br>
            <a:r>
              <a:rPr lang="en-GB" sz="2800" b="1">
                <a:solidFill>
                  <a:schemeClr val="accent1">
                    <a:lumMod val="75000"/>
                  </a:schemeClr>
                </a:solidFill>
              </a:rPr>
              <a:t>Program for International Student Assessment (PISA) national report: 2022</a:t>
            </a:r>
          </a:p>
        </p:txBody>
      </p:sp>
      <p:sp>
        <p:nvSpPr>
          <p:cNvPr id="6" name="Content Placeholder 5">
            <a:extLst>
              <a:ext uri="{FF2B5EF4-FFF2-40B4-BE49-F238E27FC236}">
                <a16:creationId xmlns:a16="http://schemas.microsoft.com/office/drawing/2014/main" id="{111BB6C2-AC5A-3C0B-E16E-265FD0E1D617}"/>
              </a:ext>
            </a:extLst>
          </p:cNvPr>
          <p:cNvSpPr>
            <a:spLocks noGrp="1"/>
          </p:cNvSpPr>
          <p:nvPr>
            <p:ph idx="1"/>
          </p:nvPr>
        </p:nvSpPr>
        <p:spPr>
          <a:xfrm>
            <a:off x="301657" y="2977119"/>
            <a:ext cx="4770073" cy="3651349"/>
          </a:xfrm>
        </p:spPr>
        <p:txBody>
          <a:bodyPr>
            <a:normAutofit/>
          </a:bodyPr>
          <a:lstStyle/>
          <a:p>
            <a:pPr marL="0" indent="0">
              <a:buNone/>
            </a:pPr>
            <a:r>
              <a:rPr lang="en-GB"/>
              <a:t>Fe </a:t>
            </a:r>
            <a:r>
              <a:rPr lang="en-GB" err="1"/>
              <a:t>wnaeth</a:t>
            </a:r>
            <a:r>
              <a:rPr lang="en-GB"/>
              <a:t> 81 o </a:t>
            </a:r>
            <a:r>
              <a:rPr lang="en-GB" err="1"/>
              <a:t>systemau</a:t>
            </a:r>
            <a:r>
              <a:rPr lang="en-GB"/>
              <a:t> </a:t>
            </a:r>
            <a:r>
              <a:rPr lang="en-GB" err="1"/>
              <a:t>addysg</a:t>
            </a:r>
            <a:r>
              <a:rPr lang="en-GB"/>
              <a:t> </a:t>
            </a:r>
            <a:r>
              <a:rPr lang="en-GB" err="1"/>
              <a:t>gymryd</a:t>
            </a:r>
            <a:r>
              <a:rPr lang="en-GB"/>
              <a:t> </a:t>
            </a:r>
            <a:r>
              <a:rPr lang="en-GB" err="1"/>
              <a:t>rhan</a:t>
            </a:r>
            <a:r>
              <a:rPr lang="en-GB"/>
              <a:t> </a:t>
            </a:r>
            <a:r>
              <a:rPr lang="en-GB" err="1"/>
              <a:t>yn</a:t>
            </a:r>
            <a:r>
              <a:rPr lang="en-GB"/>
              <a:t> PISA 2022, </a:t>
            </a:r>
            <a:r>
              <a:rPr lang="en-GB" err="1"/>
              <a:t>gan</a:t>
            </a:r>
            <a:r>
              <a:rPr lang="en-GB"/>
              <a:t> </a:t>
            </a:r>
            <a:r>
              <a:rPr lang="en-GB" err="1"/>
              <a:t>gynnwys</a:t>
            </a:r>
            <a:r>
              <a:rPr lang="en-GB"/>
              <a:t> Cymru. Yng </a:t>
            </a:r>
            <a:r>
              <a:rPr lang="en-GB" err="1"/>
              <a:t>Nghymru</a:t>
            </a:r>
            <a:r>
              <a:rPr lang="en-GB"/>
              <a:t>, </a:t>
            </a:r>
            <a:r>
              <a:rPr lang="en-GB" err="1"/>
              <a:t>cwblhaodd</a:t>
            </a:r>
            <a:r>
              <a:rPr lang="en-GB"/>
              <a:t> 2,568 o </a:t>
            </a:r>
            <a:r>
              <a:rPr lang="en-GB" err="1"/>
              <a:t>ddysgwyr</a:t>
            </a:r>
            <a:r>
              <a:rPr lang="en-GB"/>
              <a:t> 15 </a:t>
            </a:r>
            <a:r>
              <a:rPr lang="en-GB" err="1"/>
              <a:t>oed</a:t>
            </a:r>
            <a:r>
              <a:rPr lang="en-GB"/>
              <a:t> o 89 </a:t>
            </a:r>
            <a:r>
              <a:rPr lang="en-GB" err="1"/>
              <a:t>ysgol</a:t>
            </a:r>
            <a:r>
              <a:rPr lang="en-GB"/>
              <a:t> </a:t>
            </a:r>
            <a:r>
              <a:rPr lang="en-GB" err="1"/>
              <a:t>asesiad</a:t>
            </a:r>
            <a:r>
              <a:rPr lang="en-GB"/>
              <a:t> 2 </a:t>
            </a:r>
            <a:r>
              <a:rPr lang="en-GB" err="1"/>
              <a:t>awr</a:t>
            </a:r>
            <a:r>
              <a:rPr lang="en-GB"/>
              <a:t> </a:t>
            </a:r>
            <a:r>
              <a:rPr lang="en-GB" err="1"/>
              <a:t>ar</a:t>
            </a:r>
            <a:r>
              <a:rPr lang="en-GB"/>
              <a:t> </a:t>
            </a:r>
            <a:r>
              <a:rPr lang="en-GB" err="1"/>
              <a:t>gyfrifiadur</a:t>
            </a:r>
            <a:r>
              <a:rPr lang="en-GB"/>
              <a:t> a </a:t>
            </a:r>
            <a:r>
              <a:rPr lang="en-GB" err="1"/>
              <a:t>holiadur</a:t>
            </a:r>
            <a:r>
              <a:rPr lang="en-GB"/>
              <a:t> </a:t>
            </a:r>
            <a:r>
              <a:rPr lang="en-GB" err="1"/>
              <a:t>i</a:t>
            </a:r>
            <a:r>
              <a:rPr lang="en-GB"/>
              <a:t> </a:t>
            </a:r>
            <a:r>
              <a:rPr lang="en-GB" err="1"/>
              <a:t>ddysgwyr</a:t>
            </a:r>
            <a:r>
              <a:rPr lang="en-GB"/>
              <a:t>.</a:t>
            </a:r>
          </a:p>
        </p:txBody>
      </p:sp>
      <p:sp>
        <p:nvSpPr>
          <p:cNvPr id="9" name="Content Placeholder 5">
            <a:extLst>
              <a:ext uri="{FF2B5EF4-FFF2-40B4-BE49-F238E27FC236}">
                <a16:creationId xmlns:a16="http://schemas.microsoft.com/office/drawing/2014/main" id="{F1DB2A2E-C9BE-80F0-8FEE-795C027E0662}"/>
              </a:ext>
            </a:extLst>
          </p:cNvPr>
          <p:cNvSpPr txBox="1">
            <a:spLocks/>
          </p:cNvSpPr>
          <p:nvPr/>
        </p:nvSpPr>
        <p:spPr>
          <a:xfrm>
            <a:off x="7014346" y="2977119"/>
            <a:ext cx="4770073" cy="365134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a:solidFill>
                  <a:schemeClr val="accent1">
                    <a:lumMod val="75000"/>
                  </a:schemeClr>
                </a:solidFill>
              </a:rPr>
              <a:t>PISA 2022 involved 81 education systems, including Wales. In Wales, 2,568 15-year-old learners from 89 schools completed a 2-hour computer-based assessment and learner questionnaire.</a:t>
            </a:r>
          </a:p>
        </p:txBody>
      </p:sp>
      <p:pic>
        <p:nvPicPr>
          <p:cNvPr id="5122" name="Picture 2" descr="Pisa tests still key measure for DfE ...">
            <a:extLst>
              <a:ext uri="{FF2B5EF4-FFF2-40B4-BE49-F238E27FC236}">
                <a16:creationId xmlns:a16="http://schemas.microsoft.com/office/drawing/2014/main" id="{79F728C0-0DBB-2685-0175-8399AD4FDC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81739" y="5800992"/>
            <a:ext cx="2010261" cy="10570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908547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84723DD-82B9-5BD6-C39D-04C0B22D24AB}"/>
              </a:ext>
            </a:extLst>
          </p:cNvPr>
          <p:cNvPicPr>
            <a:picLocks noChangeAspect="1"/>
          </p:cNvPicPr>
          <p:nvPr/>
        </p:nvPicPr>
        <p:blipFill>
          <a:blip r:embed="rId3"/>
          <a:srcRect b="345"/>
          <a:stretch>
            <a:fillRect/>
          </a:stretch>
        </p:blipFill>
        <p:spPr>
          <a:xfrm>
            <a:off x="6096000" y="22025"/>
            <a:ext cx="6090655" cy="6524672"/>
          </a:xfrm>
          <a:prstGeom prst="rect">
            <a:avLst/>
          </a:prstGeom>
        </p:spPr>
      </p:pic>
      <p:pic>
        <p:nvPicPr>
          <p:cNvPr id="7" name="Picture 6">
            <a:extLst>
              <a:ext uri="{FF2B5EF4-FFF2-40B4-BE49-F238E27FC236}">
                <a16:creationId xmlns:a16="http://schemas.microsoft.com/office/drawing/2014/main" id="{52698D5E-7288-894B-056E-5E6D0CA3530C}"/>
              </a:ext>
            </a:extLst>
          </p:cNvPr>
          <p:cNvPicPr>
            <a:picLocks noChangeAspect="1"/>
          </p:cNvPicPr>
          <p:nvPr/>
        </p:nvPicPr>
        <p:blipFill>
          <a:blip r:embed="rId4"/>
          <a:stretch>
            <a:fillRect/>
          </a:stretch>
        </p:blipFill>
        <p:spPr>
          <a:xfrm>
            <a:off x="0" y="22024"/>
            <a:ext cx="5867443" cy="6633957"/>
          </a:xfrm>
          <a:prstGeom prst="rect">
            <a:avLst/>
          </a:prstGeom>
        </p:spPr>
      </p:pic>
    </p:spTree>
    <p:extLst>
      <p:ext uri="{BB962C8B-B14F-4D97-AF65-F5344CB8AC3E}">
        <p14:creationId xmlns:p14="http://schemas.microsoft.com/office/powerpoint/2010/main" val="29016227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AA002-9266-3BCA-8F6A-BAE1087380C1}"/>
              </a:ext>
            </a:extLst>
          </p:cNvPr>
          <p:cNvSpPr>
            <a:spLocks noGrp="1"/>
          </p:cNvSpPr>
          <p:nvPr>
            <p:ph type="title"/>
          </p:nvPr>
        </p:nvSpPr>
        <p:spPr/>
        <p:txBody>
          <a:bodyPr/>
          <a:lstStyle/>
          <a:p>
            <a:r>
              <a:rPr lang="en-GB"/>
              <a:t>Achosion gorbryder ynghylch mathemateg</a:t>
            </a:r>
            <a:endParaRPr lang="en-GB" dirty="0"/>
          </a:p>
        </p:txBody>
      </p:sp>
      <p:sp>
        <p:nvSpPr>
          <p:cNvPr id="5" name="Content Placeholder 5">
            <a:extLst>
              <a:ext uri="{FF2B5EF4-FFF2-40B4-BE49-F238E27FC236}">
                <a16:creationId xmlns:a16="http://schemas.microsoft.com/office/drawing/2014/main" id="{9F12A775-852E-CAA7-6DF4-76A71A844E1D}"/>
              </a:ext>
            </a:extLst>
          </p:cNvPr>
          <p:cNvSpPr txBox="1">
            <a:spLocks/>
          </p:cNvSpPr>
          <p:nvPr/>
        </p:nvSpPr>
        <p:spPr>
          <a:xfrm>
            <a:off x="7014346" y="2977119"/>
            <a:ext cx="4770073" cy="365134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dirty="0">
              <a:solidFill>
                <a:schemeClr val="accent1">
                  <a:lumMod val="75000"/>
                </a:schemeClr>
              </a:solidFill>
            </a:endParaRPr>
          </a:p>
        </p:txBody>
      </p:sp>
      <p:graphicFrame>
        <p:nvGraphicFramePr>
          <p:cNvPr id="6" name="Table 5">
            <a:extLst>
              <a:ext uri="{FF2B5EF4-FFF2-40B4-BE49-F238E27FC236}">
                <a16:creationId xmlns:a16="http://schemas.microsoft.com/office/drawing/2014/main" id="{F22F94DC-CD3C-714F-87D2-8A56EB106589}"/>
              </a:ext>
            </a:extLst>
          </p:cNvPr>
          <p:cNvGraphicFramePr>
            <a:graphicFrameLocks noGrp="1"/>
          </p:cNvGraphicFramePr>
          <p:nvPr/>
        </p:nvGraphicFramePr>
        <p:xfrm>
          <a:off x="407581" y="2746489"/>
          <a:ext cx="11179368" cy="3651350"/>
        </p:xfrm>
        <a:graphic>
          <a:graphicData uri="http://schemas.openxmlformats.org/drawingml/2006/table">
            <a:tbl>
              <a:tblPr firstRow="1" bandRow="1">
                <a:tableStyleId>{5C22544A-7EE6-4342-B048-85BDC9FD1C3A}</a:tableStyleId>
              </a:tblPr>
              <a:tblGrid>
                <a:gridCol w="5589684">
                  <a:extLst>
                    <a:ext uri="{9D8B030D-6E8A-4147-A177-3AD203B41FA5}">
                      <a16:colId xmlns:a16="http://schemas.microsoft.com/office/drawing/2014/main" val="1377329208"/>
                    </a:ext>
                  </a:extLst>
                </a:gridCol>
                <a:gridCol w="5589684">
                  <a:extLst>
                    <a:ext uri="{9D8B030D-6E8A-4147-A177-3AD203B41FA5}">
                      <a16:colId xmlns:a16="http://schemas.microsoft.com/office/drawing/2014/main" val="3414100829"/>
                    </a:ext>
                  </a:extLst>
                </a:gridCol>
              </a:tblGrid>
              <a:tr h="730270">
                <a:tc>
                  <a:txBody>
                    <a:bodyPr/>
                    <a:lstStyle/>
                    <a:p>
                      <a:r>
                        <a:rPr lang="en-GB"/>
                        <a:t>Dylanwad</a:t>
                      </a:r>
                      <a:endParaRPr lang="en-GB" dirty="0"/>
                    </a:p>
                  </a:txBody>
                  <a:tcPr/>
                </a:tc>
                <a:tc>
                  <a:txBody>
                    <a:bodyPr/>
                    <a:lstStyle/>
                    <a:p>
                      <a:r>
                        <a:rPr lang="en-GB"/>
                        <a:t>Priodoleddau</a:t>
                      </a:r>
                      <a:endParaRPr lang="en-GB" dirty="0"/>
                    </a:p>
                  </a:txBody>
                  <a:tcPr/>
                </a:tc>
                <a:extLst>
                  <a:ext uri="{0D108BD9-81ED-4DB2-BD59-A6C34878D82A}">
                    <a16:rowId xmlns:a16="http://schemas.microsoft.com/office/drawing/2014/main" val="1026704676"/>
                  </a:ext>
                </a:extLst>
              </a:tr>
              <a:tr h="730270">
                <a:tc>
                  <a:txBody>
                    <a:bodyPr/>
                    <a:lstStyle/>
                    <a:p>
                      <a:r>
                        <a:rPr lang="en-GB" dirty="0" err="1"/>
                        <a:t>Amgylchedd</a:t>
                      </a:r>
                      <a:r>
                        <a:rPr lang="en-GB" dirty="0"/>
                        <a:t> </a:t>
                      </a:r>
                      <a:r>
                        <a:rPr lang="en-GB" dirty="0" err="1"/>
                        <a:t>Addysgol</a:t>
                      </a:r>
                      <a:endParaRPr lang="en-GB" dirty="0"/>
                    </a:p>
                  </a:txBody>
                  <a:tcPr/>
                </a:tc>
                <a:tc>
                  <a:txBody>
                    <a:bodyPr/>
                    <a:lstStyle/>
                    <a:p>
                      <a:r>
                        <a:rPr lang="en-GB"/>
                        <a:t>Trefniadau setio, diffyg realaeth, profion ac arholiadau</a:t>
                      </a:r>
                      <a:endParaRPr lang="en-GB" dirty="0"/>
                    </a:p>
                  </a:txBody>
                  <a:tcPr/>
                </a:tc>
                <a:extLst>
                  <a:ext uri="{0D108BD9-81ED-4DB2-BD59-A6C34878D82A}">
                    <a16:rowId xmlns:a16="http://schemas.microsoft.com/office/drawing/2014/main" val="2944315287"/>
                  </a:ext>
                </a:extLst>
              </a:tr>
              <a:tr h="730270">
                <a:tc>
                  <a:txBody>
                    <a:bodyPr/>
                    <a:lstStyle/>
                    <a:p>
                      <a:r>
                        <a:rPr lang="en-GB"/>
                        <a:t>Rôl pobl eraill</a:t>
                      </a:r>
                      <a:endParaRPr lang="en-GB" dirty="0"/>
                    </a:p>
                  </a:txBody>
                  <a:tcPr/>
                </a:tc>
                <a:tc>
                  <a:txBody>
                    <a:bodyPr/>
                    <a:lstStyle/>
                    <a:p>
                      <a:r>
                        <a:rPr lang="en-GB"/>
                        <a:t>Athrawon, cyfoedion, aelodau o'r teulu</a:t>
                      </a:r>
                      <a:endParaRPr lang="en-GB" dirty="0"/>
                    </a:p>
                  </a:txBody>
                  <a:tcPr/>
                </a:tc>
                <a:extLst>
                  <a:ext uri="{0D108BD9-81ED-4DB2-BD59-A6C34878D82A}">
                    <a16:rowId xmlns:a16="http://schemas.microsoft.com/office/drawing/2014/main" val="1495771139"/>
                  </a:ext>
                </a:extLst>
              </a:tr>
              <a:tr h="730270">
                <a:tc>
                  <a:txBody>
                    <a:bodyPr/>
                    <a:lstStyle/>
                    <a:p>
                      <a:r>
                        <a:rPr lang="en-GB"/>
                        <a:t>Canfyddiadau personol</a:t>
                      </a:r>
                      <a:endParaRPr lang="en-GB" dirty="0"/>
                    </a:p>
                  </a:txBody>
                  <a:tcPr/>
                </a:tc>
                <a:tc>
                  <a:txBody>
                    <a:bodyPr/>
                    <a:lstStyle/>
                    <a:p>
                      <a:r>
                        <a:rPr lang="en-GB"/>
                        <a:t>Hunan-ganfyddiad, meddylfryd</a:t>
                      </a:r>
                      <a:endParaRPr lang="en-GB" dirty="0"/>
                    </a:p>
                  </a:txBody>
                  <a:tcPr/>
                </a:tc>
                <a:extLst>
                  <a:ext uri="{0D108BD9-81ED-4DB2-BD59-A6C34878D82A}">
                    <a16:rowId xmlns:a16="http://schemas.microsoft.com/office/drawing/2014/main" val="2574971680"/>
                  </a:ext>
                </a:extLst>
              </a:tr>
              <a:tr h="730270">
                <a:tc>
                  <a:txBody>
                    <a:bodyPr/>
                    <a:lstStyle/>
                    <a:p>
                      <a:r>
                        <a:rPr lang="en-GB"/>
                        <a:t>Natur mathemateg</a:t>
                      </a:r>
                      <a:endParaRPr lang="en-GB" dirty="0"/>
                    </a:p>
                  </a:txBody>
                  <a:tcPr/>
                </a:tc>
                <a:tc>
                  <a:txBody>
                    <a:bodyPr/>
                    <a:lstStyle/>
                    <a:p>
                      <a:r>
                        <a:rPr lang="en-GB" dirty="0" err="1"/>
                        <a:t>Mathau</a:t>
                      </a:r>
                      <a:r>
                        <a:rPr lang="en-GB" dirty="0"/>
                        <a:t> o </a:t>
                      </a:r>
                      <a:r>
                        <a:rPr lang="en-GB" dirty="0" err="1"/>
                        <a:t>ddealltwriaeth</a:t>
                      </a:r>
                      <a:r>
                        <a:rPr lang="en-GB" dirty="0"/>
                        <a:t>, </a:t>
                      </a:r>
                      <a:r>
                        <a:rPr lang="en-GB" dirty="0" err="1"/>
                        <a:t>natur</a:t>
                      </a:r>
                      <a:r>
                        <a:rPr lang="en-GB" dirty="0"/>
                        <a:t> </a:t>
                      </a:r>
                      <a:r>
                        <a:rPr lang="en-GB" dirty="0" err="1"/>
                        <a:t>gymhleth</a:t>
                      </a:r>
                      <a:endParaRPr lang="en-GB" dirty="0"/>
                    </a:p>
                  </a:txBody>
                  <a:tcPr/>
                </a:tc>
                <a:extLst>
                  <a:ext uri="{0D108BD9-81ED-4DB2-BD59-A6C34878D82A}">
                    <a16:rowId xmlns:a16="http://schemas.microsoft.com/office/drawing/2014/main" val="1739224929"/>
                  </a:ext>
                </a:extLst>
              </a:tr>
            </a:tbl>
          </a:graphicData>
        </a:graphic>
      </p:graphicFrame>
    </p:spTree>
    <p:extLst>
      <p:ext uri="{BB962C8B-B14F-4D97-AF65-F5344CB8AC3E}">
        <p14:creationId xmlns:p14="http://schemas.microsoft.com/office/powerpoint/2010/main" val="20853034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AA002-9266-3BCA-8F6A-BAE1087380C1}"/>
              </a:ext>
            </a:extLst>
          </p:cNvPr>
          <p:cNvSpPr>
            <a:spLocks noGrp="1"/>
          </p:cNvSpPr>
          <p:nvPr>
            <p:ph type="title"/>
          </p:nvPr>
        </p:nvSpPr>
        <p:spPr/>
        <p:txBody>
          <a:bodyPr/>
          <a:lstStyle/>
          <a:p>
            <a:r>
              <a:rPr lang="en-GB"/>
              <a:t>Causes of mathematics anxiety </a:t>
            </a:r>
          </a:p>
        </p:txBody>
      </p:sp>
      <p:sp>
        <p:nvSpPr>
          <p:cNvPr id="5" name="Content Placeholder 5">
            <a:extLst>
              <a:ext uri="{FF2B5EF4-FFF2-40B4-BE49-F238E27FC236}">
                <a16:creationId xmlns:a16="http://schemas.microsoft.com/office/drawing/2014/main" id="{9F12A775-852E-CAA7-6DF4-76A71A844E1D}"/>
              </a:ext>
            </a:extLst>
          </p:cNvPr>
          <p:cNvSpPr txBox="1">
            <a:spLocks/>
          </p:cNvSpPr>
          <p:nvPr/>
        </p:nvSpPr>
        <p:spPr>
          <a:xfrm>
            <a:off x="7014346" y="2977119"/>
            <a:ext cx="4770073" cy="365134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a:solidFill>
                <a:schemeClr val="accent1">
                  <a:lumMod val="75000"/>
                </a:schemeClr>
              </a:solidFill>
            </a:endParaRPr>
          </a:p>
        </p:txBody>
      </p:sp>
      <p:graphicFrame>
        <p:nvGraphicFramePr>
          <p:cNvPr id="6" name="Table 5">
            <a:extLst>
              <a:ext uri="{FF2B5EF4-FFF2-40B4-BE49-F238E27FC236}">
                <a16:creationId xmlns:a16="http://schemas.microsoft.com/office/drawing/2014/main" id="{F22F94DC-CD3C-714F-87D2-8A56EB106589}"/>
              </a:ext>
            </a:extLst>
          </p:cNvPr>
          <p:cNvGraphicFramePr>
            <a:graphicFrameLocks noGrp="1"/>
          </p:cNvGraphicFramePr>
          <p:nvPr>
            <p:extLst>
              <p:ext uri="{D42A27DB-BD31-4B8C-83A1-F6EECF244321}">
                <p14:modId xmlns:p14="http://schemas.microsoft.com/office/powerpoint/2010/main" val="4275126194"/>
              </p:ext>
            </p:extLst>
          </p:nvPr>
        </p:nvGraphicFramePr>
        <p:xfrm>
          <a:off x="407581" y="2746489"/>
          <a:ext cx="11179368" cy="3651350"/>
        </p:xfrm>
        <a:graphic>
          <a:graphicData uri="http://schemas.openxmlformats.org/drawingml/2006/table">
            <a:tbl>
              <a:tblPr firstRow="1" bandRow="1">
                <a:tableStyleId>{5C22544A-7EE6-4342-B048-85BDC9FD1C3A}</a:tableStyleId>
              </a:tblPr>
              <a:tblGrid>
                <a:gridCol w="5589684">
                  <a:extLst>
                    <a:ext uri="{9D8B030D-6E8A-4147-A177-3AD203B41FA5}">
                      <a16:colId xmlns:a16="http://schemas.microsoft.com/office/drawing/2014/main" val="1377329208"/>
                    </a:ext>
                  </a:extLst>
                </a:gridCol>
                <a:gridCol w="5589684">
                  <a:extLst>
                    <a:ext uri="{9D8B030D-6E8A-4147-A177-3AD203B41FA5}">
                      <a16:colId xmlns:a16="http://schemas.microsoft.com/office/drawing/2014/main" val="3414100829"/>
                    </a:ext>
                  </a:extLst>
                </a:gridCol>
              </a:tblGrid>
              <a:tr h="730270">
                <a:tc>
                  <a:txBody>
                    <a:bodyPr/>
                    <a:lstStyle/>
                    <a:p>
                      <a:r>
                        <a:rPr lang="en-GB"/>
                        <a:t>Influence</a:t>
                      </a:r>
                    </a:p>
                  </a:txBody>
                  <a:tcPr/>
                </a:tc>
                <a:tc>
                  <a:txBody>
                    <a:bodyPr/>
                    <a:lstStyle/>
                    <a:p>
                      <a:r>
                        <a:rPr lang="en-GB"/>
                        <a:t>Attributes</a:t>
                      </a:r>
                    </a:p>
                  </a:txBody>
                  <a:tcPr/>
                </a:tc>
                <a:extLst>
                  <a:ext uri="{0D108BD9-81ED-4DB2-BD59-A6C34878D82A}">
                    <a16:rowId xmlns:a16="http://schemas.microsoft.com/office/drawing/2014/main" val="1026704676"/>
                  </a:ext>
                </a:extLst>
              </a:tr>
              <a:tr h="730270">
                <a:tc>
                  <a:txBody>
                    <a:bodyPr/>
                    <a:lstStyle/>
                    <a:p>
                      <a:r>
                        <a:rPr lang="en-GB"/>
                        <a:t>Educational Environment</a:t>
                      </a:r>
                    </a:p>
                  </a:txBody>
                  <a:tcPr/>
                </a:tc>
                <a:tc>
                  <a:txBody>
                    <a:bodyPr/>
                    <a:lstStyle/>
                    <a:p>
                      <a:r>
                        <a:rPr lang="en-GB"/>
                        <a:t>Setting arrangements, lack of realism, tests and exams</a:t>
                      </a:r>
                    </a:p>
                  </a:txBody>
                  <a:tcPr/>
                </a:tc>
                <a:extLst>
                  <a:ext uri="{0D108BD9-81ED-4DB2-BD59-A6C34878D82A}">
                    <a16:rowId xmlns:a16="http://schemas.microsoft.com/office/drawing/2014/main" val="2944315287"/>
                  </a:ext>
                </a:extLst>
              </a:tr>
              <a:tr h="730270">
                <a:tc>
                  <a:txBody>
                    <a:bodyPr/>
                    <a:lstStyle/>
                    <a:p>
                      <a:r>
                        <a:rPr lang="en-GB"/>
                        <a:t>The role of others</a:t>
                      </a:r>
                    </a:p>
                  </a:txBody>
                  <a:tcPr/>
                </a:tc>
                <a:tc>
                  <a:txBody>
                    <a:bodyPr/>
                    <a:lstStyle/>
                    <a:p>
                      <a:r>
                        <a:rPr lang="en-GB"/>
                        <a:t>Teachers, peers, family members</a:t>
                      </a:r>
                    </a:p>
                  </a:txBody>
                  <a:tcPr/>
                </a:tc>
                <a:extLst>
                  <a:ext uri="{0D108BD9-81ED-4DB2-BD59-A6C34878D82A}">
                    <a16:rowId xmlns:a16="http://schemas.microsoft.com/office/drawing/2014/main" val="1495771139"/>
                  </a:ext>
                </a:extLst>
              </a:tr>
              <a:tr h="730270">
                <a:tc>
                  <a:txBody>
                    <a:bodyPr/>
                    <a:lstStyle/>
                    <a:p>
                      <a:r>
                        <a:rPr lang="en-GB"/>
                        <a:t>Personal perceptions</a:t>
                      </a:r>
                    </a:p>
                  </a:txBody>
                  <a:tcPr/>
                </a:tc>
                <a:tc>
                  <a:txBody>
                    <a:bodyPr/>
                    <a:lstStyle/>
                    <a:p>
                      <a:r>
                        <a:rPr lang="en-GB"/>
                        <a:t>Self-perception, mindset</a:t>
                      </a:r>
                    </a:p>
                  </a:txBody>
                  <a:tcPr/>
                </a:tc>
                <a:extLst>
                  <a:ext uri="{0D108BD9-81ED-4DB2-BD59-A6C34878D82A}">
                    <a16:rowId xmlns:a16="http://schemas.microsoft.com/office/drawing/2014/main" val="2574971680"/>
                  </a:ext>
                </a:extLst>
              </a:tr>
              <a:tr h="730270">
                <a:tc>
                  <a:txBody>
                    <a:bodyPr/>
                    <a:lstStyle/>
                    <a:p>
                      <a:r>
                        <a:rPr lang="en-GB"/>
                        <a:t>The nature of mathematics</a:t>
                      </a:r>
                    </a:p>
                  </a:txBody>
                  <a:tcPr/>
                </a:tc>
                <a:tc>
                  <a:txBody>
                    <a:bodyPr/>
                    <a:lstStyle/>
                    <a:p>
                      <a:r>
                        <a:rPr lang="en-GB"/>
                        <a:t>Types of understanding, complex nature</a:t>
                      </a:r>
                    </a:p>
                  </a:txBody>
                  <a:tcPr/>
                </a:tc>
                <a:extLst>
                  <a:ext uri="{0D108BD9-81ED-4DB2-BD59-A6C34878D82A}">
                    <a16:rowId xmlns:a16="http://schemas.microsoft.com/office/drawing/2014/main" val="1739224929"/>
                  </a:ext>
                </a:extLst>
              </a:tr>
            </a:tbl>
          </a:graphicData>
        </a:graphic>
      </p:graphicFrame>
    </p:spTree>
    <p:extLst>
      <p:ext uri="{BB962C8B-B14F-4D97-AF65-F5344CB8AC3E}">
        <p14:creationId xmlns:p14="http://schemas.microsoft.com/office/powerpoint/2010/main" val="24161056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C178E9C-CF1F-E109-5723-613281935F06}"/>
              </a:ext>
            </a:extLst>
          </p:cNvPr>
          <p:cNvSpPr>
            <a:spLocks noGrp="1"/>
          </p:cNvSpPr>
          <p:nvPr>
            <p:ph type="title"/>
          </p:nvPr>
        </p:nvSpPr>
        <p:spPr/>
        <p:txBody>
          <a:bodyPr/>
          <a:lstStyle/>
          <a:p>
            <a:r>
              <a:rPr lang="en-GB" dirty="0"/>
              <a:t>					</a:t>
            </a:r>
            <a:r>
              <a:rPr lang="en-GB" dirty="0" err="1"/>
              <a:t>Tasg</a:t>
            </a:r>
            <a:r>
              <a:rPr lang="en-GB" dirty="0"/>
              <a:t> / </a:t>
            </a:r>
            <a:r>
              <a:rPr lang="en-GB" dirty="0">
                <a:solidFill>
                  <a:schemeClr val="accent1">
                    <a:lumMod val="75000"/>
                  </a:schemeClr>
                </a:solidFill>
              </a:rPr>
              <a:t>Task</a:t>
            </a:r>
          </a:p>
        </p:txBody>
      </p:sp>
      <p:sp>
        <p:nvSpPr>
          <p:cNvPr id="6" name="Content Placeholder 5">
            <a:extLst>
              <a:ext uri="{FF2B5EF4-FFF2-40B4-BE49-F238E27FC236}">
                <a16:creationId xmlns:a16="http://schemas.microsoft.com/office/drawing/2014/main" id="{19B1A2A7-A988-2FB5-6842-4F591DC21AE8}"/>
              </a:ext>
            </a:extLst>
          </p:cNvPr>
          <p:cNvSpPr>
            <a:spLocks noGrp="1"/>
          </p:cNvSpPr>
          <p:nvPr>
            <p:ph idx="1"/>
          </p:nvPr>
        </p:nvSpPr>
        <p:spPr>
          <a:xfrm>
            <a:off x="301657" y="2977119"/>
            <a:ext cx="4770073" cy="3651349"/>
          </a:xfrm>
        </p:spPr>
        <p:txBody>
          <a:bodyPr>
            <a:normAutofit lnSpcReduction="10000"/>
          </a:bodyPr>
          <a:lstStyle/>
          <a:p>
            <a:pPr marL="0" indent="0">
              <a:buNone/>
            </a:pPr>
            <a:r>
              <a:rPr lang="cy-GB" dirty="0"/>
              <a:t>Wrth edrych ar y dudalen gyflwyniad, nodwch 6 ymadrodd allweddol sydd, yn eich barn yn crisialu pwrpas mathemateg a rhifedd yn y Cwricwlwm i Gymru.  </a:t>
            </a:r>
            <a:endParaRPr lang="en-GB" dirty="0"/>
          </a:p>
          <a:p>
            <a:pPr marL="0" indent="0">
              <a:buNone/>
            </a:pPr>
            <a:r>
              <a:rPr lang="cy-GB" dirty="0"/>
              <a:t>Mewn parau, cytunwch ar 3 neges allweddol, yr hoffech i bob athro eu cofio.  </a:t>
            </a:r>
          </a:p>
          <a:p>
            <a:pPr marL="0" indent="0">
              <a:buNone/>
            </a:pPr>
            <a:endParaRPr lang="en-GB" dirty="0"/>
          </a:p>
        </p:txBody>
      </p:sp>
      <p:pic>
        <p:nvPicPr>
          <p:cNvPr id="8" name="Screenshot 2023-09-03 at 20.23.05.png" descr="Screenshot 2023-09-03 at 20.23.05.png">
            <a:hlinkClick r:id="rId3"/>
            <a:extLst>
              <a:ext uri="{FF2B5EF4-FFF2-40B4-BE49-F238E27FC236}">
                <a16:creationId xmlns:a16="http://schemas.microsoft.com/office/drawing/2014/main" id="{AFB8780F-4BC1-DB29-A5F1-954FABEC1BBA}"/>
              </a:ext>
            </a:extLst>
          </p:cNvPr>
          <p:cNvPicPr>
            <a:picLocks noChangeAspect="1"/>
          </p:cNvPicPr>
          <p:nvPr/>
        </p:nvPicPr>
        <p:blipFill>
          <a:blip r:embed="rId4"/>
          <a:stretch>
            <a:fillRect/>
          </a:stretch>
        </p:blipFill>
        <p:spPr>
          <a:xfrm>
            <a:off x="1668648" y="1159486"/>
            <a:ext cx="2013560" cy="1709977"/>
          </a:xfrm>
          <a:prstGeom prst="rect">
            <a:avLst/>
          </a:prstGeom>
          <a:ln w="12700">
            <a:miter lim="400000"/>
          </a:ln>
        </p:spPr>
      </p:pic>
      <p:sp>
        <p:nvSpPr>
          <p:cNvPr id="9" name="Content Placeholder 5">
            <a:extLst>
              <a:ext uri="{FF2B5EF4-FFF2-40B4-BE49-F238E27FC236}">
                <a16:creationId xmlns:a16="http://schemas.microsoft.com/office/drawing/2014/main" id="{94FEED0A-B790-57EB-650A-F8C40A5647AB}"/>
              </a:ext>
            </a:extLst>
          </p:cNvPr>
          <p:cNvSpPr txBox="1">
            <a:spLocks/>
          </p:cNvSpPr>
          <p:nvPr/>
        </p:nvSpPr>
        <p:spPr>
          <a:xfrm>
            <a:off x="7014346" y="2977119"/>
            <a:ext cx="4770073" cy="3651349"/>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solidFill>
                  <a:schemeClr val="accent1">
                    <a:lumMod val="75000"/>
                  </a:schemeClr>
                </a:solidFill>
              </a:rPr>
              <a:t>Looking at the introduction page, highlight no more than 5 key phrases that you think captures purpose of maths and numeracy in </a:t>
            </a:r>
            <a:r>
              <a:rPr lang="en-GB" dirty="0" err="1">
                <a:solidFill>
                  <a:schemeClr val="accent1">
                    <a:lumMod val="75000"/>
                  </a:schemeClr>
                </a:solidFill>
              </a:rPr>
              <a:t>CfW</a:t>
            </a:r>
            <a:r>
              <a:rPr lang="en-GB" dirty="0">
                <a:solidFill>
                  <a:schemeClr val="accent1">
                    <a:lumMod val="75000"/>
                  </a:schemeClr>
                </a:solidFill>
              </a:rPr>
              <a:t> </a:t>
            </a:r>
          </a:p>
          <a:p>
            <a:pPr marL="0" indent="0">
              <a:buNone/>
            </a:pPr>
            <a:endParaRPr lang="en-GB">
              <a:solidFill>
                <a:schemeClr val="accent1">
                  <a:lumMod val="75000"/>
                </a:schemeClr>
              </a:solidFill>
            </a:endParaRPr>
          </a:p>
          <a:p>
            <a:pPr marL="0" indent="0">
              <a:buNone/>
            </a:pPr>
            <a:r>
              <a:rPr lang="en-GB" dirty="0">
                <a:solidFill>
                  <a:schemeClr val="accent1">
                    <a:lumMod val="75000"/>
                  </a:schemeClr>
                </a:solidFill>
              </a:rPr>
              <a:t>In pairs, agree 3 key messages you would like </a:t>
            </a:r>
            <a:r>
              <a:rPr lang="en-GB" i="1" dirty="0">
                <a:solidFill>
                  <a:schemeClr val="accent1">
                    <a:lumMod val="75000"/>
                  </a:schemeClr>
                </a:solidFill>
              </a:rPr>
              <a:t>every</a:t>
            </a:r>
            <a:r>
              <a:rPr lang="en-GB" dirty="0">
                <a:solidFill>
                  <a:schemeClr val="accent1">
                    <a:lumMod val="75000"/>
                  </a:schemeClr>
                </a:solidFill>
              </a:rPr>
              <a:t> teacher to remember.</a:t>
            </a:r>
          </a:p>
        </p:txBody>
      </p:sp>
      <p:pic>
        <p:nvPicPr>
          <p:cNvPr id="11" name="Screenshot 2023-07-19 at 08.03.10.png" descr="Screenshot 2023-07-19 at 08.03.10.png">
            <a:hlinkClick r:id="rId5"/>
            <a:extLst>
              <a:ext uri="{FF2B5EF4-FFF2-40B4-BE49-F238E27FC236}">
                <a16:creationId xmlns:a16="http://schemas.microsoft.com/office/drawing/2014/main" id="{3F7C4308-53AC-9906-A95E-D5A91E8DDD08}"/>
              </a:ext>
            </a:extLst>
          </p:cNvPr>
          <p:cNvPicPr>
            <a:picLocks noChangeAspect="1"/>
          </p:cNvPicPr>
          <p:nvPr/>
        </p:nvPicPr>
        <p:blipFill>
          <a:blip r:embed="rId6"/>
          <a:stretch>
            <a:fillRect/>
          </a:stretch>
        </p:blipFill>
        <p:spPr>
          <a:xfrm>
            <a:off x="8201449" y="1217570"/>
            <a:ext cx="1779178" cy="1571514"/>
          </a:xfrm>
          <a:prstGeom prst="rect">
            <a:avLst/>
          </a:prstGeom>
          <a:ln w="12700">
            <a:miter lim="400000"/>
          </a:ln>
        </p:spPr>
      </p:pic>
    </p:spTree>
    <p:extLst>
      <p:ext uri="{BB962C8B-B14F-4D97-AF65-F5344CB8AC3E}">
        <p14:creationId xmlns:p14="http://schemas.microsoft.com/office/powerpoint/2010/main" val="32163296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09A8C6-A293-5088-CB72-600D05FFBD24}"/>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DD49C25F-7701-DAE7-5413-9519A6F9CA1E}"/>
              </a:ext>
            </a:extLst>
          </p:cNvPr>
          <p:cNvSpPr>
            <a:spLocks noGrp="1"/>
          </p:cNvSpPr>
          <p:nvPr>
            <p:ph type="title"/>
          </p:nvPr>
        </p:nvSpPr>
        <p:spPr/>
        <p:txBody>
          <a:bodyPr/>
          <a:lstStyle/>
          <a:p>
            <a:r>
              <a:rPr lang="en-GB"/>
              <a:t>					</a:t>
            </a:r>
            <a:r>
              <a:rPr lang="en-GB" err="1"/>
              <a:t>Tasg</a:t>
            </a:r>
            <a:r>
              <a:rPr lang="en-GB"/>
              <a:t> / Task</a:t>
            </a:r>
          </a:p>
        </p:txBody>
      </p:sp>
      <p:sp>
        <p:nvSpPr>
          <p:cNvPr id="6" name="Content Placeholder 5">
            <a:extLst>
              <a:ext uri="{FF2B5EF4-FFF2-40B4-BE49-F238E27FC236}">
                <a16:creationId xmlns:a16="http://schemas.microsoft.com/office/drawing/2014/main" id="{30B1A77B-038A-A6D7-A64B-94C8C161A903}"/>
              </a:ext>
            </a:extLst>
          </p:cNvPr>
          <p:cNvSpPr>
            <a:spLocks noGrp="1"/>
          </p:cNvSpPr>
          <p:nvPr>
            <p:ph idx="1"/>
          </p:nvPr>
        </p:nvSpPr>
        <p:spPr>
          <a:xfrm>
            <a:off x="301657" y="2977119"/>
            <a:ext cx="4770073" cy="3651349"/>
          </a:xfrm>
        </p:spPr>
        <p:txBody>
          <a:bodyPr>
            <a:normAutofit lnSpcReduction="10000"/>
          </a:bodyPr>
          <a:lstStyle/>
          <a:p>
            <a:pPr marL="0" indent="0">
              <a:buNone/>
            </a:pPr>
            <a:r>
              <a:rPr lang="cy-GB" dirty="0"/>
              <a:t>"hyder a mwynhad"
"dilyniant a </a:t>
            </a:r>
            <a:r>
              <a:rPr lang="cy-GB" dirty="0" err="1"/>
              <a:t>chydlyniant</a:t>
            </a:r>
            <a:r>
              <a:rPr lang="cy-GB" dirty="0"/>
              <a:t>"
"bywyd go iawn“</a:t>
            </a:r>
          </a:p>
          <a:p>
            <a:pPr marL="0" indent="0">
              <a:buNone/>
            </a:pPr>
            <a:endParaRPr lang="cy-GB" dirty="0"/>
          </a:p>
          <a:p>
            <a:pPr marL="0" indent="0">
              <a:buNone/>
            </a:pPr>
            <a:r>
              <a:rPr lang="cy-GB" dirty="0"/>
              <a:t>Pe bai hyn yn digwydd mewn ystafell ddosbarth, beth fydden ni'n ei weld? Beth fyddai'r athro yn ei wneud?</a:t>
            </a:r>
          </a:p>
        </p:txBody>
      </p:sp>
      <p:pic>
        <p:nvPicPr>
          <p:cNvPr id="8" name="Screenshot 2023-09-03 at 20.23.05.png" descr="Screenshot 2023-09-03 at 20.23.05.png">
            <a:hlinkClick r:id="rId3"/>
            <a:extLst>
              <a:ext uri="{FF2B5EF4-FFF2-40B4-BE49-F238E27FC236}">
                <a16:creationId xmlns:a16="http://schemas.microsoft.com/office/drawing/2014/main" id="{51746D25-83FC-D234-96BF-5C23FD64F030}"/>
              </a:ext>
            </a:extLst>
          </p:cNvPr>
          <p:cNvPicPr>
            <a:picLocks noChangeAspect="1"/>
          </p:cNvPicPr>
          <p:nvPr/>
        </p:nvPicPr>
        <p:blipFill>
          <a:blip r:embed="rId4"/>
          <a:stretch>
            <a:fillRect/>
          </a:stretch>
        </p:blipFill>
        <p:spPr>
          <a:xfrm>
            <a:off x="1668648" y="1159486"/>
            <a:ext cx="2013560" cy="1709977"/>
          </a:xfrm>
          <a:prstGeom prst="rect">
            <a:avLst/>
          </a:prstGeom>
          <a:ln w="12700">
            <a:miter lim="400000"/>
          </a:ln>
        </p:spPr>
      </p:pic>
      <p:sp>
        <p:nvSpPr>
          <p:cNvPr id="9" name="Content Placeholder 5">
            <a:extLst>
              <a:ext uri="{FF2B5EF4-FFF2-40B4-BE49-F238E27FC236}">
                <a16:creationId xmlns:a16="http://schemas.microsoft.com/office/drawing/2014/main" id="{22DE00F3-B528-2A68-9E2B-7C4400ACE7B7}"/>
              </a:ext>
            </a:extLst>
          </p:cNvPr>
          <p:cNvSpPr txBox="1">
            <a:spLocks/>
          </p:cNvSpPr>
          <p:nvPr/>
        </p:nvSpPr>
        <p:spPr>
          <a:xfrm>
            <a:off x="7014346" y="2977119"/>
            <a:ext cx="4770073" cy="3651349"/>
          </a:xfrm>
          <a:prstGeom prst="rect">
            <a:avLst/>
          </a:prstGeom>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a:solidFill>
                  <a:schemeClr val="accent1">
                    <a:lumMod val="75000"/>
                  </a:schemeClr>
                </a:solidFill>
              </a:rPr>
              <a:t>“confidence and enjoyment”</a:t>
            </a:r>
          </a:p>
          <a:p>
            <a:pPr marL="0" indent="0">
              <a:buNone/>
            </a:pPr>
            <a:r>
              <a:rPr lang="en-GB">
                <a:solidFill>
                  <a:schemeClr val="accent1">
                    <a:lumMod val="75000"/>
                  </a:schemeClr>
                </a:solidFill>
              </a:rPr>
              <a:t>“progression and coherence”</a:t>
            </a:r>
          </a:p>
          <a:p>
            <a:pPr marL="0" indent="0">
              <a:buNone/>
            </a:pPr>
            <a:r>
              <a:rPr lang="en-GB">
                <a:solidFill>
                  <a:schemeClr val="accent1">
                    <a:lumMod val="75000"/>
                  </a:schemeClr>
                </a:solidFill>
              </a:rPr>
              <a:t>“real-life”</a:t>
            </a:r>
          </a:p>
          <a:p>
            <a:pPr marL="0" indent="0">
              <a:buNone/>
            </a:pPr>
            <a:endParaRPr lang="en-GB">
              <a:solidFill>
                <a:schemeClr val="accent1">
                  <a:lumMod val="75000"/>
                </a:schemeClr>
              </a:solidFill>
            </a:endParaRPr>
          </a:p>
          <a:p>
            <a:pPr marL="0" indent="0">
              <a:buNone/>
            </a:pPr>
            <a:r>
              <a:rPr lang="en-GB">
                <a:solidFill>
                  <a:schemeClr val="accent1">
                    <a:lumMod val="75000"/>
                  </a:schemeClr>
                </a:solidFill>
              </a:rPr>
              <a:t>If this was genuinely happening in a classroom, what would we see? </a:t>
            </a:r>
          </a:p>
          <a:p>
            <a:pPr marL="0" indent="0">
              <a:buNone/>
            </a:pPr>
            <a:r>
              <a:rPr lang="en-GB">
                <a:solidFill>
                  <a:schemeClr val="accent1">
                    <a:lumMod val="75000"/>
                  </a:schemeClr>
                </a:solidFill>
              </a:rPr>
              <a:t>What would the teacher be doing? </a:t>
            </a:r>
          </a:p>
        </p:txBody>
      </p:sp>
      <p:pic>
        <p:nvPicPr>
          <p:cNvPr id="11" name="Screenshot 2023-07-19 at 08.03.10.png" descr="Screenshot 2023-07-19 at 08.03.10.png">
            <a:hlinkClick r:id="rId5"/>
            <a:extLst>
              <a:ext uri="{FF2B5EF4-FFF2-40B4-BE49-F238E27FC236}">
                <a16:creationId xmlns:a16="http://schemas.microsoft.com/office/drawing/2014/main" id="{FEEB87FF-BBD6-B5FD-45E1-7A6EB0E4E40B}"/>
              </a:ext>
            </a:extLst>
          </p:cNvPr>
          <p:cNvPicPr>
            <a:picLocks noChangeAspect="1"/>
          </p:cNvPicPr>
          <p:nvPr/>
        </p:nvPicPr>
        <p:blipFill>
          <a:blip r:embed="rId6"/>
          <a:stretch>
            <a:fillRect/>
          </a:stretch>
        </p:blipFill>
        <p:spPr>
          <a:xfrm>
            <a:off x="8201449" y="1217570"/>
            <a:ext cx="1779178" cy="1571514"/>
          </a:xfrm>
          <a:prstGeom prst="rect">
            <a:avLst/>
          </a:prstGeom>
          <a:ln w="12700">
            <a:miter lim="400000"/>
          </a:ln>
        </p:spPr>
      </p:pic>
    </p:spTree>
    <p:extLst>
      <p:ext uri="{BB962C8B-B14F-4D97-AF65-F5344CB8AC3E}">
        <p14:creationId xmlns:p14="http://schemas.microsoft.com/office/powerpoint/2010/main" val="2638888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390297-3337-B028-D78B-E085C6FCB5D6}"/>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C41C6C2D-E4C7-5BD5-D1C5-913106697AD1}"/>
              </a:ext>
            </a:extLst>
          </p:cNvPr>
          <p:cNvSpPr>
            <a:spLocks noGrp="1"/>
          </p:cNvSpPr>
          <p:nvPr>
            <p:ph type="title"/>
          </p:nvPr>
        </p:nvSpPr>
        <p:spPr/>
        <p:txBody>
          <a:bodyPr/>
          <a:lstStyle/>
          <a:p>
            <a:r>
              <a:rPr lang="en-GB"/>
              <a:t>				</a:t>
            </a:r>
          </a:p>
        </p:txBody>
      </p:sp>
      <p:sp>
        <p:nvSpPr>
          <p:cNvPr id="9" name="Content Placeholder 5">
            <a:extLst>
              <a:ext uri="{FF2B5EF4-FFF2-40B4-BE49-F238E27FC236}">
                <a16:creationId xmlns:a16="http://schemas.microsoft.com/office/drawing/2014/main" id="{EB8234CB-0547-FD75-DD6A-BE0C49A96565}"/>
              </a:ext>
            </a:extLst>
          </p:cNvPr>
          <p:cNvSpPr txBox="1">
            <a:spLocks/>
          </p:cNvSpPr>
          <p:nvPr/>
        </p:nvSpPr>
        <p:spPr>
          <a:xfrm>
            <a:off x="7014346" y="2977119"/>
            <a:ext cx="4770073" cy="365134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b="1"/>
          </a:p>
        </p:txBody>
      </p:sp>
      <p:pic>
        <p:nvPicPr>
          <p:cNvPr id="7" name="Picture 6">
            <a:hlinkClick r:id="rId3"/>
            <a:extLst>
              <a:ext uri="{FF2B5EF4-FFF2-40B4-BE49-F238E27FC236}">
                <a16:creationId xmlns:a16="http://schemas.microsoft.com/office/drawing/2014/main" id="{ED69F0F5-5AC6-2A4B-0998-803F00125FC2}"/>
              </a:ext>
            </a:extLst>
          </p:cNvPr>
          <p:cNvPicPr>
            <a:picLocks noChangeAspect="1"/>
          </p:cNvPicPr>
          <p:nvPr/>
        </p:nvPicPr>
        <p:blipFill>
          <a:blip r:embed="rId4"/>
          <a:stretch>
            <a:fillRect/>
          </a:stretch>
        </p:blipFill>
        <p:spPr>
          <a:xfrm>
            <a:off x="892464" y="2886494"/>
            <a:ext cx="4179266" cy="1831363"/>
          </a:xfrm>
          <a:prstGeom prst="rect">
            <a:avLst/>
          </a:prstGeom>
        </p:spPr>
      </p:pic>
      <p:pic>
        <p:nvPicPr>
          <p:cNvPr id="3078" name="Picture 6" descr="A man in a suit talking to a blonde child in a primary school jumper">
            <a:extLst>
              <a:ext uri="{FF2B5EF4-FFF2-40B4-BE49-F238E27FC236}">
                <a16:creationId xmlns:a16="http://schemas.microsoft.com/office/drawing/2014/main" id="{F99C0522-4089-D479-AB97-DA3455407AA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51355" y="1420926"/>
            <a:ext cx="4762500" cy="4762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5884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3F6BB9AC-8C42-1E8E-0F3E-139E870ABA47}"/>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8C3A50CE-8F69-129F-A041-CA0858136A73}"/>
              </a:ext>
            </a:extLst>
          </p:cNvPr>
          <p:cNvSpPr>
            <a:spLocks noGrp="1"/>
          </p:cNvSpPr>
          <p:nvPr>
            <p:ph type="title"/>
          </p:nvPr>
        </p:nvSpPr>
        <p:spPr/>
        <p:txBody>
          <a:bodyPr/>
          <a:lstStyle/>
          <a:p>
            <a:r>
              <a:rPr lang="en-GB"/>
              <a:t>					</a:t>
            </a:r>
            <a:r>
              <a:rPr lang="en-GB" err="1"/>
              <a:t>Tasg</a:t>
            </a:r>
            <a:r>
              <a:rPr lang="en-GB"/>
              <a:t> / Task</a:t>
            </a:r>
          </a:p>
        </p:txBody>
      </p:sp>
      <p:sp>
        <p:nvSpPr>
          <p:cNvPr id="6" name="Content Placeholder 5">
            <a:extLst>
              <a:ext uri="{FF2B5EF4-FFF2-40B4-BE49-F238E27FC236}">
                <a16:creationId xmlns:a16="http://schemas.microsoft.com/office/drawing/2014/main" id="{D75EFC2E-6F72-5169-765B-C2CAD02D1A55}"/>
              </a:ext>
            </a:extLst>
          </p:cNvPr>
          <p:cNvSpPr>
            <a:spLocks noGrp="1"/>
          </p:cNvSpPr>
          <p:nvPr>
            <p:ph idx="1"/>
          </p:nvPr>
        </p:nvSpPr>
        <p:spPr>
          <a:xfrm>
            <a:off x="301657" y="2977119"/>
            <a:ext cx="4770073" cy="3651349"/>
          </a:xfrm>
        </p:spPr>
        <p:txBody>
          <a:bodyPr>
            <a:normAutofit fontScale="85000" lnSpcReduction="10000"/>
          </a:bodyPr>
          <a:lstStyle/>
          <a:p>
            <a:pPr marL="0" indent="0">
              <a:buNone/>
            </a:pPr>
            <a:r>
              <a:rPr lang="cy-GB" dirty="0"/>
              <a:t>Agorwch y ddogfen hon a darllenwch dudalennau 6 – 9 (“cefndir”). </a:t>
            </a:r>
          </a:p>
          <a:p>
            <a:pPr marL="0" indent="0">
              <a:buNone/>
            </a:pPr>
            <a:r>
              <a:rPr lang="cy-GB" dirty="0"/>
              <a:t>Atebwch y cwestiynau hyn mewn parau: </a:t>
            </a:r>
          </a:p>
          <a:p>
            <a:pPr marL="514350" indent="-514350">
              <a:buFont typeface="+mj-lt"/>
              <a:buAutoNum type="arabicPeriod"/>
            </a:pPr>
            <a:r>
              <a:rPr lang="cy-GB" dirty="0"/>
              <a:t>Beth mae’r ddogfen ei dweud wrthym am sut mae plant yn dysgu orau yn y Cyfnod Sylfaen? </a:t>
            </a:r>
          </a:p>
          <a:p>
            <a:pPr marL="514350" indent="-514350">
              <a:buFont typeface="+mj-lt"/>
              <a:buAutoNum type="arabicPeriod"/>
            </a:pPr>
            <a:r>
              <a:rPr lang="cy-GB" dirty="0"/>
              <a:t>Sut fyddai dysgu gweithredol a dysgu drwy brofiad yn edrych yn ymarferol? </a:t>
            </a:r>
          </a:p>
        </p:txBody>
      </p:sp>
      <p:sp>
        <p:nvSpPr>
          <p:cNvPr id="9" name="Content Placeholder 5">
            <a:extLst>
              <a:ext uri="{FF2B5EF4-FFF2-40B4-BE49-F238E27FC236}">
                <a16:creationId xmlns:a16="http://schemas.microsoft.com/office/drawing/2014/main" id="{1767AFF1-A58C-7638-D57C-F9E281ED7087}"/>
              </a:ext>
            </a:extLst>
          </p:cNvPr>
          <p:cNvSpPr txBox="1">
            <a:spLocks/>
          </p:cNvSpPr>
          <p:nvPr/>
        </p:nvSpPr>
        <p:spPr>
          <a:xfrm>
            <a:off x="7014346" y="2977119"/>
            <a:ext cx="4770073" cy="3651349"/>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a:solidFill>
                  <a:schemeClr val="accent1">
                    <a:lumMod val="75000"/>
                  </a:schemeClr>
                </a:solidFill>
              </a:rPr>
              <a:t>Open this document and read pages 6 – 9 (“background”). </a:t>
            </a:r>
          </a:p>
          <a:p>
            <a:pPr marL="0" indent="0">
              <a:buNone/>
            </a:pPr>
            <a:r>
              <a:rPr lang="en-GB">
                <a:solidFill>
                  <a:schemeClr val="accent1">
                    <a:lumMod val="75000"/>
                  </a:schemeClr>
                </a:solidFill>
              </a:rPr>
              <a:t>Anwer these questions in pairs: </a:t>
            </a:r>
          </a:p>
          <a:p>
            <a:pPr marL="514350" indent="-514350">
              <a:buAutoNum type="arabicPeriod"/>
            </a:pPr>
            <a:r>
              <a:rPr lang="en-GB">
                <a:solidFill>
                  <a:schemeClr val="accent1">
                    <a:lumMod val="75000"/>
                  </a:schemeClr>
                </a:solidFill>
              </a:rPr>
              <a:t>What does it tell us about how children learn best in Foundation Phase?</a:t>
            </a:r>
          </a:p>
          <a:p>
            <a:pPr marL="514350" indent="-514350">
              <a:buAutoNum type="arabicPeriod"/>
            </a:pPr>
            <a:r>
              <a:rPr lang="en-GB">
                <a:solidFill>
                  <a:schemeClr val="accent1">
                    <a:lumMod val="75000"/>
                  </a:schemeClr>
                </a:solidFill>
              </a:rPr>
              <a:t>What would effective active and experiential learning look like in practice?</a:t>
            </a:r>
          </a:p>
        </p:txBody>
      </p:sp>
      <p:pic>
        <p:nvPicPr>
          <p:cNvPr id="4" name="Picture 3">
            <a:hlinkClick r:id="rId3"/>
            <a:extLst>
              <a:ext uri="{FF2B5EF4-FFF2-40B4-BE49-F238E27FC236}">
                <a16:creationId xmlns:a16="http://schemas.microsoft.com/office/drawing/2014/main" id="{FBACD79C-BB61-7556-0360-DB83FE965078}"/>
              </a:ext>
            </a:extLst>
          </p:cNvPr>
          <p:cNvPicPr>
            <a:picLocks noChangeAspect="1"/>
          </p:cNvPicPr>
          <p:nvPr/>
        </p:nvPicPr>
        <p:blipFill>
          <a:blip r:embed="rId4"/>
          <a:stretch>
            <a:fillRect/>
          </a:stretch>
        </p:blipFill>
        <p:spPr>
          <a:xfrm>
            <a:off x="1305467" y="122332"/>
            <a:ext cx="1847864" cy="2624157"/>
          </a:xfrm>
          <a:prstGeom prst="rect">
            <a:avLst/>
          </a:prstGeom>
        </p:spPr>
      </p:pic>
      <p:pic>
        <p:nvPicPr>
          <p:cNvPr id="10" name="Picture 9">
            <a:hlinkClick r:id="rId5"/>
            <a:extLst>
              <a:ext uri="{FF2B5EF4-FFF2-40B4-BE49-F238E27FC236}">
                <a16:creationId xmlns:a16="http://schemas.microsoft.com/office/drawing/2014/main" id="{710DFD0B-5977-49C1-5698-CA0BA8B584D2}"/>
              </a:ext>
            </a:extLst>
          </p:cNvPr>
          <p:cNvPicPr>
            <a:picLocks noChangeAspect="1"/>
          </p:cNvPicPr>
          <p:nvPr/>
        </p:nvPicPr>
        <p:blipFill>
          <a:blip r:embed="rId6"/>
          <a:stretch>
            <a:fillRect/>
          </a:stretch>
        </p:blipFill>
        <p:spPr>
          <a:xfrm>
            <a:off x="8504025" y="150906"/>
            <a:ext cx="1790713" cy="2567007"/>
          </a:xfrm>
          <a:prstGeom prst="rect">
            <a:avLst/>
          </a:prstGeom>
        </p:spPr>
      </p:pic>
    </p:spTree>
    <p:extLst>
      <p:ext uri="{BB962C8B-B14F-4D97-AF65-F5344CB8AC3E}">
        <p14:creationId xmlns:p14="http://schemas.microsoft.com/office/powerpoint/2010/main" val="7448077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68756D-3F7B-2626-64EB-F102ADD765C0}"/>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3938B073-C69F-6955-7AF5-C9CB4452F529}"/>
              </a:ext>
            </a:extLst>
          </p:cNvPr>
          <p:cNvSpPr>
            <a:spLocks noGrp="1"/>
          </p:cNvSpPr>
          <p:nvPr>
            <p:ph type="title"/>
          </p:nvPr>
        </p:nvSpPr>
        <p:spPr/>
        <p:txBody>
          <a:bodyPr/>
          <a:lstStyle/>
          <a:p>
            <a:r>
              <a:rPr lang="cy-GB" dirty="0"/>
              <a:t>Beth nesaf?</a:t>
            </a:r>
            <a:br>
              <a:rPr lang="en-GB" dirty="0">
                <a:solidFill>
                  <a:schemeClr val="accent1">
                    <a:lumMod val="75000"/>
                  </a:schemeClr>
                </a:solidFill>
              </a:rPr>
            </a:br>
            <a:r>
              <a:rPr lang="en-GB" dirty="0">
                <a:solidFill>
                  <a:schemeClr val="accent1">
                    <a:lumMod val="75000"/>
                  </a:schemeClr>
                </a:solidFill>
              </a:rPr>
              <a:t>What next? </a:t>
            </a:r>
          </a:p>
        </p:txBody>
      </p:sp>
      <p:sp>
        <p:nvSpPr>
          <p:cNvPr id="6" name="Content Placeholder 5">
            <a:extLst>
              <a:ext uri="{FF2B5EF4-FFF2-40B4-BE49-F238E27FC236}">
                <a16:creationId xmlns:a16="http://schemas.microsoft.com/office/drawing/2014/main" id="{B04C0E67-E3EF-3FC7-5C9A-35E67AF67DA1}"/>
              </a:ext>
            </a:extLst>
          </p:cNvPr>
          <p:cNvSpPr>
            <a:spLocks noGrp="1"/>
          </p:cNvSpPr>
          <p:nvPr>
            <p:ph idx="1"/>
          </p:nvPr>
        </p:nvSpPr>
        <p:spPr>
          <a:xfrm>
            <a:off x="301657" y="2977119"/>
            <a:ext cx="4770073" cy="3651349"/>
          </a:xfrm>
        </p:spPr>
        <p:txBody>
          <a:bodyPr>
            <a:normAutofit fontScale="62500" lnSpcReduction="20000"/>
          </a:bodyPr>
          <a:lstStyle/>
          <a:p>
            <a:pPr marL="0" lvl="0" indent="0" eaLnBrk="0" fontAlgn="base" hangingPunct="0">
              <a:lnSpc>
                <a:spcPct val="100000"/>
              </a:lnSpc>
              <a:spcBef>
                <a:spcPct val="0"/>
              </a:spcBef>
              <a:spcAft>
                <a:spcPct val="0"/>
              </a:spcAft>
              <a:buNone/>
            </a:pPr>
            <a:r>
              <a:rPr lang="cy-GB" sz="4000" dirty="0"/>
              <a:t>Nodyn...
Un syniad o bolisi / PISA / Cwricwlwm Cymru a heriodd y ffordd rwyf yn ei feddwl.  </a:t>
            </a:r>
          </a:p>
          <a:p>
            <a:pPr marL="0" lvl="0" indent="0" eaLnBrk="0" fontAlgn="base" hangingPunct="0">
              <a:lnSpc>
                <a:spcPct val="100000"/>
              </a:lnSpc>
              <a:spcBef>
                <a:spcPct val="0"/>
              </a:spcBef>
              <a:spcAft>
                <a:spcPct val="0"/>
              </a:spcAft>
              <a:buNone/>
            </a:pPr>
            <a:r>
              <a:rPr lang="cy-GB" sz="4000" dirty="0"/>
              <a:t>
Un goblygiad ar gyfer sut rwy'n addysgu neu'n cefnogi’r dysgu yn fy ystafell ddosbarth</a:t>
            </a:r>
          </a:p>
          <a:p>
            <a:pPr marL="0" lvl="0" indent="0" eaLnBrk="0" fontAlgn="base" hangingPunct="0">
              <a:lnSpc>
                <a:spcPct val="100000"/>
              </a:lnSpc>
              <a:spcBef>
                <a:spcPct val="0"/>
              </a:spcBef>
              <a:spcAft>
                <a:spcPct val="0"/>
              </a:spcAft>
              <a:buNone/>
            </a:pPr>
            <a:r>
              <a:rPr lang="cy-GB" sz="4000" dirty="0"/>
              <a:t>
Un newid penodol y byddaf yn ei wneud yn fy ymarfer yn y dyfodol</a:t>
            </a:r>
          </a:p>
        </p:txBody>
      </p:sp>
      <p:sp>
        <p:nvSpPr>
          <p:cNvPr id="9" name="Content Placeholder 5">
            <a:extLst>
              <a:ext uri="{FF2B5EF4-FFF2-40B4-BE49-F238E27FC236}">
                <a16:creationId xmlns:a16="http://schemas.microsoft.com/office/drawing/2014/main" id="{BADD9A26-3557-98E6-B9DE-9F177C51F605}"/>
              </a:ext>
            </a:extLst>
          </p:cNvPr>
          <p:cNvSpPr txBox="1">
            <a:spLocks/>
          </p:cNvSpPr>
          <p:nvPr/>
        </p:nvSpPr>
        <p:spPr>
          <a:xfrm>
            <a:off x="7014346" y="2977119"/>
            <a:ext cx="4770073" cy="3651349"/>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eaLnBrk="0" fontAlgn="base" hangingPunct="0">
              <a:lnSpc>
                <a:spcPct val="100000"/>
              </a:lnSpc>
              <a:spcBef>
                <a:spcPct val="0"/>
              </a:spcBef>
              <a:spcAft>
                <a:spcPct val="0"/>
              </a:spcAft>
              <a:buNone/>
            </a:pPr>
            <a:r>
              <a:rPr lang="en-US" altLang="en-US">
                <a:solidFill>
                  <a:schemeClr val="accent1">
                    <a:lumMod val="75000"/>
                  </a:schemeClr>
                </a:solidFill>
              </a:rPr>
              <a:t>Note...</a:t>
            </a:r>
          </a:p>
          <a:p>
            <a:pPr marL="0" lvl="0" indent="0" eaLnBrk="0" fontAlgn="base" hangingPunct="0">
              <a:lnSpc>
                <a:spcPct val="100000"/>
              </a:lnSpc>
              <a:spcBef>
                <a:spcPct val="0"/>
              </a:spcBef>
              <a:spcAft>
                <a:spcPct val="0"/>
              </a:spcAft>
              <a:buNone/>
            </a:pPr>
            <a:r>
              <a:rPr lang="en-US" altLang="en-US">
                <a:solidFill>
                  <a:schemeClr val="accent1">
                    <a:lumMod val="75000"/>
                  </a:schemeClr>
                </a:solidFill>
              </a:rPr>
              <a:t>One idea from policy / PISA / Curriculum for Wales that challenged my thinking</a:t>
            </a:r>
          </a:p>
          <a:p>
            <a:pPr marL="0" lvl="0" indent="0" eaLnBrk="0" fontAlgn="base" hangingPunct="0">
              <a:lnSpc>
                <a:spcPct val="100000"/>
              </a:lnSpc>
              <a:spcBef>
                <a:spcPct val="0"/>
              </a:spcBef>
              <a:spcAft>
                <a:spcPct val="0"/>
              </a:spcAft>
              <a:buNone/>
            </a:pPr>
            <a:endParaRPr lang="en-US" altLang="en-US">
              <a:solidFill>
                <a:schemeClr val="accent1">
                  <a:lumMod val="75000"/>
                </a:schemeClr>
              </a:solidFill>
            </a:endParaRPr>
          </a:p>
          <a:p>
            <a:pPr marL="0" lvl="0" indent="0" eaLnBrk="0" fontAlgn="base" hangingPunct="0">
              <a:lnSpc>
                <a:spcPct val="100000"/>
              </a:lnSpc>
              <a:spcBef>
                <a:spcPct val="0"/>
              </a:spcBef>
              <a:spcAft>
                <a:spcPct val="0"/>
              </a:spcAft>
              <a:buNone/>
            </a:pPr>
            <a:r>
              <a:rPr lang="en-US" altLang="en-US">
                <a:solidFill>
                  <a:schemeClr val="accent1">
                    <a:lumMod val="75000"/>
                  </a:schemeClr>
                </a:solidFill>
              </a:rPr>
              <a:t>One implication for how I teach or support learning in my classroom</a:t>
            </a:r>
          </a:p>
          <a:p>
            <a:pPr marL="0" lvl="0" indent="0" eaLnBrk="0" fontAlgn="base" hangingPunct="0">
              <a:lnSpc>
                <a:spcPct val="100000"/>
              </a:lnSpc>
              <a:spcBef>
                <a:spcPct val="0"/>
              </a:spcBef>
              <a:spcAft>
                <a:spcPct val="0"/>
              </a:spcAft>
              <a:buFontTx/>
              <a:buChar char="•"/>
            </a:pPr>
            <a:endParaRPr lang="en-US" altLang="en-US">
              <a:solidFill>
                <a:schemeClr val="accent1">
                  <a:lumMod val="75000"/>
                </a:schemeClr>
              </a:solidFill>
            </a:endParaRPr>
          </a:p>
          <a:p>
            <a:pPr marL="0" lvl="0" indent="0" eaLnBrk="0" fontAlgn="base" hangingPunct="0">
              <a:lnSpc>
                <a:spcPct val="100000"/>
              </a:lnSpc>
              <a:spcBef>
                <a:spcPct val="0"/>
              </a:spcBef>
              <a:spcAft>
                <a:spcPct val="0"/>
              </a:spcAft>
              <a:buNone/>
            </a:pPr>
            <a:r>
              <a:rPr lang="en-US" altLang="en-US">
                <a:solidFill>
                  <a:schemeClr val="accent1">
                    <a:lumMod val="75000"/>
                  </a:schemeClr>
                </a:solidFill>
              </a:rPr>
              <a:t>One specific change I will make in my practice in the future </a:t>
            </a:r>
          </a:p>
        </p:txBody>
      </p:sp>
    </p:spTree>
    <p:extLst>
      <p:ext uri="{BB962C8B-B14F-4D97-AF65-F5344CB8AC3E}">
        <p14:creationId xmlns:p14="http://schemas.microsoft.com/office/powerpoint/2010/main" val="34087463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F3B594-97CD-2540-94D2-826221A3AE85}"/>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AAA971F0-24FE-C5B7-3402-5C19886C970F}"/>
              </a:ext>
            </a:extLst>
          </p:cNvPr>
          <p:cNvSpPr txBox="1">
            <a:spLocks/>
          </p:cNvSpPr>
          <p:nvPr/>
        </p:nvSpPr>
        <p:spPr>
          <a:xfrm>
            <a:off x="3124582" y="0"/>
            <a:ext cx="9578835" cy="1325563"/>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cy-GB" sz="2800" b="1" dirty="0"/>
              <a:t>Cysylltiadau heddiw â'r safonau SAC</a:t>
            </a:r>
          </a:p>
          <a:p>
            <a:pPr algn="ctr"/>
            <a:r>
              <a:rPr lang="en-GB" sz="2800" b="1" dirty="0">
                <a:solidFill>
                  <a:schemeClr val="accent1">
                    <a:lumMod val="75000"/>
                  </a:schemeClr>
                </a:solidFill>
              </a:rPr>
              <a:t>Today’s links to the QTS standards</a:t>
            </a:r>
          </a:p>
        </p:txBody>
      </p:sp>
      <p:sp>
        <p:nvSpPr>
          <p:cNvPr id="4" name="TextBox 3">
            <a:extLst>
              <a:ext uri="{FF2B5EF4-FFF2-40B4-BE49-F238E27FC236}">
                <a16:creationId xmlns:a16="http://schemas.microsoft.com/office/drawing/2014/main" id="{83A8D5D6-193B-770C-6522-77766AA8ECBB}"/>
              </a:ext>
            </a:extLst>
          </p:cNvPr>
          <p:cNvSpPr txBox="1"/>
          <p:nvPr/>
        </p:nvSpPr>
        <p:spPr>
          <a:xfrm>
            <a:off x="4027800" y="1131639"/>
            <a:ext cx="7772400" cy="954107"/>
          </a:xfrm>
          <a:prstGeom prst="rect">
            <a:avLst/>
          </a:prstGeom>
          <a:noFill/>
        </p:spPr>
        <p:txBody>
          <a:bodyPr wrap="square" rtlCol="0">
            <a:spAutoFit/>
          </a:bodyPr>
          <a:lstStyle/>
          <a:p>
            <a:pPr algn="ctr"/>
            <a:r>
              <a:rPr lang="cy-GB" sz="1400" dirty="0"/>
              <a:t>Yn y ddarlith hon rydych chi wedi dechrau datblygu eich gwybodaeth a'ch dealltwriaeth o'r safonau SAC hyn</a:t>
            </a:r>
          </a:p>
          <a:p>
            <a:pPr algn="ctr"/>
            <a:r>
              <a:rPr lang="en-GB" sz="1400" dirty="0">
                <a:solidFill>
                  <a:schemeClr val="accent1">
                    <a:lumMod val="75000"/>
                  </a:schemeClr>
                </a:solidFill>
              </a:rPr>
              <a:t>In this lecture you have begun to develop your knowledge and understanding of  these QTS standards</a:t>
            </a:r>
          </a:p>
          <a:p>
            <a:pPr algn="ctr"/>
            <a:endParaRPr lang="en-GB" sz="1400" dirty="0">
              <a:solidFill>
                <a:schemeClr val="accent1">
                  <a:lumMod val="75000"/>
                </a:schemeClr>
              </a:solidFill>
            </a:endParaRPr>
          </a:p>
        </p:txBody>
      </p:sp>
      <p:graphicFrame>
        <p:nvGraphicFramePr>
          <p:cNvPr id="10" name="Table">
            <a:extLst>
              <a:ext uri="{FF2B5EF4-FFF2-40B4-BE49-F238E27FC236}">
                <a16:creationId xmlns:a16="http://schemas.microsoft.com/office/drawing/2014/main" id="{AEC45DD2-C776-3A12-C07C-A78046992FE7}"/>
              </a:ext>
            </a:extLst>
          </p:cNvPr>
          <p:cNvGraphicFramePr/>
          <p:nvPr>
            <p:extLst>
              <p:ext uri="{D42A27DB-BD31-4B8C-83A1-F6EECF244321}">
                <p14:modId xmlns:p14="http://schemas.microsoft.com/office/powerpoint/2010/main" val="3281710520"/>
              </p:ext>
            </p:extLst>
          </p:nvPr>
        </p:nvGraphicFramePr>
        <p:xfrm>
          <a:off x="9471425" y="3881441"/>
          <a:ext cx="2609188" cy="2932430"/>
        </p:xfrm>
        <a:graphic>
          <a:graphicData uri="http://schemas.openxmlformats.org/drawingml/2006/table">
            <a:tbl>
              <a:tblPr bandRow="1"/>
              <a:tblGrid>
                <a:gridCol w="2609188">
                  <a:extLst>
                    <a:ext uri="{9D8B030D-6E8A-4147-A177-3AD203B41FA5}">
                      <a16:colId xmlns:a16="http://schemas.microsoft.com/office/drawing/2014/main" val="20000"/>
                    </a:ext>
                  </a:extLst>
                </a:gridCol>
              </a:tblGrid>
              <a:tr h="1680672">
                <a:tc>
                  <a:txBody>
                    <a:bodyPr/>
                    <a:lstStyle/>
                    <a:p>
                      <a:pPr marL="0" marR="0" lvl="0" indent="0" algn="ctr" defTabSz="457200" rtl="0" eaLnBrk="1" fontAlgn="auto" latinLnBrk="0" hangingPunct="1">
                        <a:lnSpc>
                          <a:spcPct val="107916"/>
                        </a:lnSpc>
                        <a:spcBef>
                          <a:spcPts val="800"/>
                        </a:spcBef>
                        <a:spcAft>
                          <a:spcPts val="0"/>
                        </a:spcAft>
                        <a:buClrTx/>
                        <a:buSzTx/>
                        <a:buFontTx/>
                        <a:buNone/>
                        <a:tabLst/>
                        <a:defRPr sz="2500">
                          <a:uFill>
                            <a:solidFill>
                              <a:srgbClr val="000000"/>
                            </a:solidFill>
                          </a:uFill>
                        </a:defRPr>
                      </a:pPr>
                      <a:r>
                        <a:rPr lang="en-IE" sz="1400" b="1" i="0" kern="1200">
                          <a:solidFill>
                            <a:schemeClr val="accent1">
                              <a:lumMod val="75000"/>
                            </a:schemeClr>
                          </a:solidFill>
                          <a:effectLst/>
                          <a:latin typeface="+mn-lt"/>
                          <a:ea typeface="+mn-ea"/>
                          <a:cs typeface="+mn-cs"/>
                        </a:rPr>
                        <a:t>Pedagogy  - Advancing learning</a:t>
                      </a:r>
                    </a:p>
                    <a:p>
                      <a:pPr marL="0" marR="0" lvl="0" indent="0" algn="ctr" defTabSz="457200" rtl="0" eaLnBrk="1" fontAlgn="auto" latinLnBrk="0" hangingPunct="1">
                        <a:lnSpc>
                          <a:spcPct val="107916"/>
                        </a:lnSpc>
                        <a:spcBef>
                          <a:spcPts val="800"/>
                        </a:spcBef>
                        <a:spcAft>
                          <a:spcPts val="0"/>
                        </a:spcAft>
                        <a:buClrTx/>
                        <a:buSzTx/>
                        <a:buFontTx/>
                        <a:buNone/>
                        <a:tabLst/>
                        <a:defRPr sz="2500">
                          <a:uFill>
                            <a:solidFill>
                              <a:srgbClr val="000000"/>
                            </a:solidFill>
                          </a:uFill>
                        </a:defRPr>
                      </a:pPr>
                      <a:r>
                        <a:rPr lang="en-IE" sz="1400" i="0" kern="1200">
                          <a:solidFill>
                            <a:schemeClr val="accent1">
                              <a:lumMod val="75000"/>
                            </a:schemeClr>
                          </a:solidFill>
                          <a:effectLst/>
                          <a:latin typeface="+mn-lt"/>
                          <a:ea typeface="+mn-ea"/>
                          <a:cs typeface="+mn-cs"/>
                        </a:rPr>
                        <a:t>The teacher demonstrates an understanding of the use of </a:t>
                      </a:r>
                      <a:r>
                        <a:rPr lang="en-IE" sz="1400" b="1" i="0" kern="1200">
                          <a:solidFill>
                            <a:schemeClr val="accent1">
                              <a:lumMod val="75000"/>
                            </a:schemeClr>
                          </a:solidFill>
                          <a:effectLst/>
                          <a:latin typeface="+mn-lt"/>
                          <a:ea typeface="+mn-ea"/>
                          <a:cs typeface="+mn-cs"/>
                        </a:rPr>
                        <a:t>real life, authentic contexts</a:t>
                      </a:r>
                      <a:r>
                        <a:rPr lang="en-IE" sz="1400" i="0" kern="1200">
                          <a:solidFill>
                            <a:schemeClr val="accent1">
                              <a:lumMod val="75000"/>
                            </a:schemeClr>
                          </a:solidFill>
                          <a:effectLst/>
                          <a:latin typeface="+mn-lt"/>
                          <a:ea typeface="+mn-ea"/>
                          <a:cs typeface="+mn-cs"/>
                        </a:rPr>
                        <a:t> for learning being provided as a natural part of the learning experience. This extends the learner’s cultural, linguistic, religious and socio-economic experience and illustrates applications of concepts and abstracts in practice.</a:t>
                      </a:r>
                      <a:endParaRPr lang="en-GB" sz="1400" i="0" kern="1200">
                        <a:solidFill>
                          <a:schemeClr val="accent1">
                            <a:lumMod val="75000"/>
                          </a:schemeClr>
                        </a:solidFill>
                        <a:effectLst/>
                        <a:latin typeface="+mn-lt"/>
                        <a:ea typeface="+mn-ea"/>
                        <a:cs typeface="+mn-cs"/>
                      </a:endParaRPr>
                    </a:p>
                  </a:txBody>
                  <a:tcPr marL="38100" marR="38100" marT="38100" marB="38100" anchor="ctr"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solidFill>
                      <a:srgbClr val="AECBD9"/>
                    </a:solidFill>
                  </a:tcPr>
                </a:tc>
                <a:extLst>
                  <a:ext uri="{0D108BD9-81ED-4DB2-BD59-A6C34878D82A}">
                    <a16:rowId xmlns:a16="http://schemas.microsoft.com/office/drawing/2014/main" val="10000"/>
                  </a:ext>
                </a:extLst>
              </a:tr>
            </a:tbl>
          </a:graphicData>
        </a:graphic>
      </p:graphicFrame>
      <p:graphicFrame>
        <p:nvGraphicFramePr>
          <p:cNvPr id="12" name="Table">
            <a:extLst>
              <a:ext uri="{FF2B5EF4-FFF2-40B4-BE49-F238E27FC236}">
                <a16:creationId xmlns:a16="http://schemas.microsoft.com/office/drawing/2014/main" id="{1C3133CE-1278-FAF8-289C-2FFE1691CAEA}"/>
              </a:ext>
            </a:extLst>
          </p:cNvPr>
          <p:cNvGraphicFramePr/>
          <p:nvPr>
            <p:extLst>
              <p:ext uri="{D42A27DB-BD31-4B8C-83A1-F6EECF244321}">
                <p14:modId xmlns:p14="http://schemas.microsoft.com/office/powerpoint/2010/main" val="1622194791"/>
              </p:ext>
            </p:extLst>
          </p:nvPr>
        </p:nvGraphicFramePr>
        <p:xfrm>
          <a:off x="3747388" y="4023971"/>
          <a:ext cx="2609188" cy="2789900"/>
        </p:xfrm>
        <a:graphic>
          <a:graphicData uri="http://schemas.openxmlformats.org/drawingml/2006/table">
            <a:tbl>
              <a:tblPr bandRow="1"/>
              <a:tblGrid>
                <a:gridCol w="2609188">
                  <a:extLst>
                    <a:ext uri="{9D8B030D-6E8A-4147-A177-3AD203B41FA5}">
                      <a16:colId xmlns:a16="http://schemas.microsoft.com/office/drawing/2014/main" val="20000"/>
                    </a:ext>
                  </a:extLst>
                </a:gridCol>
              </a:tblGrid>
              <a:tr h="2789900">
                <a:tc>
                  <a:txBody>
                    <a:bodyPr/>
                    <a:lstStyle/>
                    <a:p>
                      <a:pPr marL="0" marR="0" lvl="0" indent="0" algn="ctr" defTabSz="457200" rtl="0" eaLnBrk="1" fontAlgn="auto" latinLnBrk="0" hangingPunct="1">
                        <a:lnSpc>
                          <a:spcPct val="107916"/>
                        </a:lnSpc>
                        <a:spcBef>
                          <a:spcPts val="800"/>
                        </a:spcBef>
                        <a:spcAft>
                          <a:spcPts val="0"/>
                        </a:spcAft>
                        <a:buClrTx/>
                        <a:buSzTx/>
                        <a:buFontTx/>
                        <a:buNone/>
                        <a:tabLst/>
                        <a:defRPr sz="2500">
                          <a:uFill>
                            <a:solidFill>
                              <a:srgbClr val="000000"/>
                            </a:solidFill>
                          </a:uFill>
                        </a:defRPr>
                      </a:pPr>
                      <a:r>
                        <a:rPr lang="en-IE" sz="1400" b="1" i="0" kern="1200">
                          <a:solidFill>
                            <a:schemeClr val="accent1">
                              <a:lumMod val="75000"/>
                            </a:schemeClr>
                          </a:solidFill>
                          <a:effectLst/>
                          <a:latin typeface="+mn-lt"/>
                          <a:ea typeface="+mn-ea"/>
                          <a:cs typeface="+mn-cs"/>
                        </a:rPr>
                        <a:t>Pedagogy  - Advancing learning </a:t>
                      </a:r>
                    </a:p>
                    <a:p>
                      <a:pPr marL="0" marR="0" lvl="0" indent="0" algn="ctr" defTabSz="457200" rtl="0" eaLnBrk="1" fontAlgn="auto" latinLnBrk="0" hangingPunct="1">
                        <a:lnSpc>
                          <a:spcPct val="107916"/>
                        </a:lnSpc>
                        <a:spcBef>
                          <a:spcPts val="800"/>
                        </a:spcBef>
                        <a:spcAft>
                          <a:spcPts val="0"/>
                        </a:spcAft>
                        <a:buClrTx/>
                        <a:buSzTx/>
                        <a:buFontTx/>
                        <a:buNone/>
                        <a:tabLst/>
                        <a:defRPr sz="2500">
                          <a:uFill>
                            <a:solidFill>
                              <a:srgbClr val="000000"/>
                            </a:solidFill>
                          </a:uFill>
                        </a:defRPr>
                      </a:pPr>
                      <a:r>
                        <a:rPr lang="en-IE" sz="1400" i="0" kern="1200">
                          <a:solidFill>
                            <a:schemeClr val="accent1">
                              <a:lumMod val="75000"/>
                            </a:schemeClr>
                          </a:solidFill>
                          <a:effectLst/>
                          <a:latin typeface="+mn-lt"/>
                          <a:ea typeface="+mn-ea"/>
                          <a:cs typeface="+mn-cs"/>
                        </a:rPr>
                        <a:t>The teacher demonstrates a knowledge and </a:t>
                      </a:r>
                      <a:r>
                        <a:rPr lang="en-IE" sz="1400" b="1" i="0" kern="1200">
                          <a:solidFill>
                            <a:schemeClr val="accent1">
                              <a:lumMod val="75000"/>
                            </a:schemeClr>
                          </a:solidFill>
                          <a:effectLst/>
                          <a:latin typeface="+mn-lt"/>
                          <a:ea typeface="+mn-ea"/>
                          <a:cs typeface="+mn-cs"/>
                        </a:rPr>
                        <a:t>understanding of relevant pedagogies and disciplines within and across subject content, areas of learning and cross-curricular themes</a:t>
                      </a:r>
                      <a:r>
                        <a:rPr lang="en-IE" sz="1400" i="0" kern="1200">
                          <a:solidFill>
                            <a:schemeClr val="accent1">
                              <a:lumMod val="75000"/>
                            </a:schemeClr>
                          </a:solidFill>
                          <a:effectLst/>
                          <a:latin typeface="+mn-lt"/>
                          <a:ea typeface="+mn-ea"/>
                          <a:cs typeface="+mn-cs"/>
                        </a:rPr>
                        <a:t>, and plans appropriately.</a:t>
                      </a:r>
                      <a:endParaRPr lang="en-GB" sz="1400" i="0" kern="1200">
                        <a:solidFill>
                          <a:schemeClr val="accent1">
                            <a:lumMod val="75000"/>
                          </a:schemeClr>
                        </a:solidFill>
                        <a:effectLst/>
                        <a:latin typeface="+mn-lt"/>
                        <a:ea typeface="+mn-ea"/>
                        <a:cs typeface="+mn-cs"/>
                      </a:endParaRPr>
                    </a:p>
                  </a:txBody>
                  <a:tcPr marL="38100" marR="38100" marT="38100" marB="38100" anchor="ctr"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solidFill>
                      <a:srgbClr val="AECBD9"/>
                    </a:solidFill>
                  </a:tcPr>
                </a:tc>
                <a:extLst>
                  <a:ext uri="{0D108BD9-81ED-4DB2-BD59-A6C34878D82A}">
                    <a16:rowId xmlns:a16="http://schemas.microsoft.com/office/drawing/2014/main" val="10000"/>
                  </a:ext>
                </a:extLst>
              </a:tr>
            </a:tbl>
          </a:graphicData>
        </a:graphic>
      </p:graphicFrame>
      <p:graphicFrame>
        <p:nvGraphicFramePr>
          <p:cNvPr id="2" name="Table">
            <a:extLst>
              <a:ext uri="{FF2B5EF4-FFF2-40B4-BE49-F238E27FC236}">
                <a16:creationId xmlns:a16="http://schemas.microsoft.com/office/drawing/2014/main" id="{D4C9B244-3144-EB58-B676-281FE02365CB}"/>
              </a:ext>
            </a:extLst>
          </p:cNvPr>
          <p:cNvGraphicFramePr/>
          <p:nvPr>
            <p:extLst>
              <p:ext uri="{D42A27DB-BD31-4B8C-83A1-F6EECF244321}">
                <p14:modId xmlns:p14="http://schemas.microsoft.com/office/powerpoint/2010/main" val="3994905548"/>
              </p:ext>
            </p:extLst>
          </p:nvPr>
        </p:nvGraphicFramePr>
        <p:xfrm>
          <a:off x="969200" y="1870303"/>
          <a:ext cx="2609188" cy="3095102"/>
        </p:xfrm>
        <a:graphic>
          <a:graphicData uri="http://schemas.openxmlformats.org/drawingml/2006/table">
            <a:tbl>
              <a:tblPr bandRow="1"/>
              <a:tblGrid>
                <a:gridCol w="2609188">
                  <a:extLst>
                    <a:ext uri="{9D8B030D-6E8A-4147-A177-3AD203B41FA5}">
                      <a16:colId xmlns:a16="http://schemas.microsoft.com/office/drawing/2014/main" val="20000"/>
                    </a:ext>
                  </a:extLst>
                </a:gridCol>
              </a:tblGrid>
              <a:tr h="3095102">
                <a:tc>
                  <a:txBody>
                    <a:bodyPr/>
                    <a:lstStyle/>
                    <a:p>
                      <a:pPr marL="0" marR="0" lvl="0" indent="0" algn="ctr" defTabSz="457200" rtl="0" eaLnBrk="1" fontAlgn="auto" latinLnBrk="0" hangingPunct="1">
                        <a:lnSpc>
                          <a:spcPct val="107916"/>
                        </a:lnSpc>
                        <a:spcBef>
                          <a:spcPts val="800"/>
                        </a:spcBef>
                        <a:spcAft>
                          <a:spcPts val="0"/>
                        </a:spcAft>
                        <a:buClrTx/>
                        <a:buSzTx/>
                        <a:buFontTx/>
                        <a:buNone/>
                        <a:tabLst/>
                        <a:defRPr sz="2500">
                          <a:uFill>
                            <a:solidFill>
                              <a:srgbClr val="000000"/>
                            </a:solidFill>
                          </a:uFill>
                        </a:defRPr>
                      </a:pPr>
                      <a:r>
                        <a:rPr lang="en-IE" sz="1400" b="1" i="0" kern="1200" err="1">
                          <a:solidFill>
                            <a:schemeClr val="tx1"/>
                          </a:solidFill>
                          <a:effectLst/>
                          <a:latin typeface="+mn-lt"/>
                          <a:ea typeface="+mn-ea"/>
                          <a:cs typeface="+mn-cs"/>
                        </a:rPr>
                        <a:t>Addysgeg</a:t>
                      </a:r>
                      <a:r>
                        <a:rPr lang="en-IE" sz="1400" b="1" i="0" kern="1200">
                          <a:solidFill>
                            <a:schemeClr val="tx1"/>
                          </a:solidFill>
                          <a:effectLst/>
                          <a:latin typeface="+mn-lt"/>
                          <a:ea typeface="+mn-ea"/>
                          <a:cs typeface="+mn-cs"/>
                        </a:rPr>
                        <a:t> – </a:t>
                      </a:r>
                      <a:r>
                        <a:rPr lang="en-IE" sz="1400" b="1" i="0" kern="1200" err="1">
                          <a:solidFill>
                            <a:schemeClr val="tx1"/>
                          </a:solidFill>
                          <a:effectLst/>
                          <a:latin typeface="+mn-lt"/>
                          <a:ea typeface="+mn-ea"/>
                          <a:cs typeface="+mn-cs"/>
                        </a:rPr>
                        <a:t>Hrwyddo</a:t>
                      </a:r>
                      <a:r>
                        <a:rPr lang="en-IE" sz="1400" b="1" i="0" kern="1200">
                          <a:solidFill>
                            <a:schemeClr val="tx1"/>
                          </a:solidFill>
                          <a:effectLst/>
                          <a:latin typeface="+mn-lt"/>
                          <a:ea typeface="+mn-ea"/>
                          <a:cs typeface="+mn-cs"/>
                        </a:rPr>
                        <a:t> </a:t>
                      </a:r>
                      <a:r>
                        <a:rPr lang="en-IE" sz="1400" b="1" i="0" kern="1200" err="1">
                          <a:solidFill>
                            <a:schemeClr val="tx1"/>
                          </a:solidFill>
                          <a:effectLst/>
                          <a:latin typeface="+mn-lt"/>
                          <a:ea typeface="+mn-ea"/>
                          <a:cs typeface="+mn-cs"/>
                        </a:rPr>
                        <a:t>dysgu</a:t>
                      </a:r>
                      <a:r>
                        <a:rPr lang="en-IE" sz="1400" b="1" i="0" kern="1200">
                          <a:solidFill>
                            <a:schemeClr val="tx1"/>
                          </a:solidFill>
                          <a:effectLst/>
                          <a:latin typeface="+mn-lt"/>
                          <a:ea typeface="+mn-ea"/>
                          <a:cs typeface="+mn-cs"/>
                        </a:rPr>
                        <a:t>…</a:t>
                      </a:r>
                    </a:p>
                    <a:p>
                      <a:pPr marL="0" marR="0" lvl="0" indent="0" algn="ctr" defTabSz="457200" rtl="0" eaLnBrk="1" fontAlgn="auto" latinLnBrk="0" hangingPunct="1">
                        <a:lnSpc>
                          <a:spcPct val="107916"/>
                        </a:lnSpc>
                        <a:spcBef>
                          <a:spcPts val="800"/>
                        </a:spcBef>
                        <a:spcAft>
                          <a:spcPts val="0"/>
                        </a:spcAft>
                        <a:buClrTx/>
                        <a:buSzTx/>
                        <a:buFontTx/>
                        <a:buNone/>
                        <a:tabLst/>
                        <a:defRPr sz="2500">
                          <a:uFill>
                            <a:solidFill>
                              <a:srgbClr val="000000"/>
                            </a:solidFill>
                          </a:uFill>
                        </a:defRPr>
                      </a:pPr>
                      <a:r>
                        <a:rPr lang="en-GB" sz="1400" kern="1200" err="1">
                          <a:solidFill>
                            <a:schemeClr val="tx1"/>
                          </a:solidFill>
                          <a:latin typeface="+mn-lt"/>
                          <a:ea typeface="+mn-ea"/>
                          <a:cs typeface="+mn-cs"/>
                        </a:rPr>
                        <a:t>Mae’r</a:t>
                      </a:r>
                      <a:r>
                        <a:rPr lang="en-GB" sz="1400" kern="1200">
                          <a:solidFill>
                            <a:schemeClr val="tx1"/>
                          </a:solidFill>
                          <a:latin typeface="+mn-lt"/>
                          <a:ea typeface="+mn-ea"/>
                          <a:cs typeface="+mn-cs"/>
                        </a:rPr>
                        <a:t> </a:t>
                      </a:r>
                      <a:r>
                        <a:rPr lang="en-GB" sz="1400" kern="1200" err="1">
                          <a:solidFill>
                            <a:schemeClr val="tx1"/>
                          </a:solidFill>
                          <a:latin typeface="+mn-lt"/>
                          <a:ea typeface="+mn-ea"/>
                          <a:cs typeface="+mn-cs"/>
                        </a:rPr>
                        <a:t>athro’n</a:t>
                      </a:r>
                      <a:r>
                        <a:rPr lang="en-GB" sz="1400" kern="1200">
                          <a:solidFill>
                            <a:schemeClr val="tx1"/>
                          </a:solidFill>
                          <a:latin typeface="+mn-lt"/>
                          <a:ea typeface="+mn-ea"/>
                          <a:cs typeface="+mn-cs"/>
                        </a:rPr>
                        <a:t> </a:t>
                      </a:r>
                      <a:r>
                        <a:rPr lang="en-GB" sz="1400" kern="1200" err="1">
                          <a:solidFill>
                            <a:schemeClr val="tx1"/>
                          </a:solidFill>
                          <a:latin typeface="+mn-lt"/>
                          <a:ea typeface="+mn-ea"/>
                          <a:cs typeface="+mn-cs"/>
                        </a:rPr>
                        <a:t>arddangos</a:t>
                      </a:r>
                      <a:r>
                        <a:rPr lang="en-GB" sz="1400" kern="1200">
                          <a:solidFill>
                            <a:schemeClr val="tx1"/>
                          </a:solidFill>
                          <a:latin typeface="+mn-lt"/>
                          <a:ea typeface="+mn-ea"/>
                          <a:cs typeface="+mn-cs"/>
                        </a:rPr>
                        <a:t> </a:t>
                      </a:r>
                      <a:r>
                        <a:rPr lang="en-GB" sz="1400" kern="1200" err="1">
                          <a:solidFill>
                            <a:schemeClr val="tx1"/>
                          </a:solidFill>
                          <a:latin typeface="+mn-lt"/>
                          <a:ea typeface="+mn-ea"/>
                          <a:cs typeface="+mn-cs"/>
                        </a:rPr>
                        <a:t>gwybodaeth</a:t>
                      </a:r>
                      <a:r>
                        <a:rPr lang="en-GB" sz="1400" kern="1200">
                          <a:solidFill>
                            <a:schemeClr val="tx1"/>
                          </a:solidFill>
                          <a:latin typeface="+mn-lt"/>
                          <a:ea typeface="+mn-ea"/>
                          <a:cs typeface="+mn-cs"/>
                        </a:rPr>
                        <a:t> am </a:t>
                      </a:r>
                      <a:r>
                        <a:rPr lang="en-GB" sz="1400" kern="1200" err="1">
                          <a:solidFill>
                            <a:schemeClr val="tx1"/>
                          </a:solidFill>
                          <a:latin typeface="+mn-lt"/>
                          <a:ea typeface="+mn-ea"/>
                          <a:cs typeface="+mn-cs"/>
                        </a:rPr>
                        <a:t>addysgeg</a:t>
                      </a:r>
                      <a:r>
                        <a:rPr lang="en-GB" sz="1400" kern="1200">
                          <a:solidFill>
                            <a:schemeClr val="tx1"/>
                          </a:solidFill>
                          <a:latin typeface="+mn-lt"/>
                          <a:ea typeface="+mn-ea"/>
                          <a:cs typeface="+mn-cs"/>
                        </a:rPr>
                        <a:t> a </a:t>
                      </a:r>
                      <a:r>
                        <a:rPr lang="en-GB" sz="1400" kern="1200" err="1">
                          <a:solidFill>
                            <a:schemeClr val="tx1"/>
                          </a:solidFill>
                          <a:latin typeface="+mn-lt"/>
                          <a:ea typeface="+mn-ea"/>
                          <a:cs typeface="+mn-cs"/>
                        </a:rPr>
                        <a:t>disgyblaethau</a:t>
                      </a:r>
                      <a:r>
                        <a:rPr lang="en-GB" sz="1400" kern="1200">
                          <a:solidFill>
                            <a:schemeClr val="tx1"/>
                          </a:solidFill>
                          <a:latin typeface="+mn-lt"/>
                          <a:ea typeface="+mn-ea"/>
                          <a:cs typeface="+mn-cs"/>
                        </a:rPr>
                        <a:t> </a:t>
                      </a:r>
                      <a:r>
                        <a:rPr lang="en-GB" sz="1400" kern="1200" err="1">
                          <a:solidFill>
                            <a:schemeClr val="tx1"/>
                          </a:solidFill>
                          <a:latin typeface="+mn-lt"/>
                          <a:ea typeface="+mn-ea"/>
                          <a:cs typeface="+mn-cs"/>
                        </a:rPr>
                        <a:t>perthnasol</a:t>
                      </a:r>
                      <a:r>
                        <a:rPr lang="en-GB" sz="1400" kern="1200">
                          <a:solidFill>
                            <a:schemeClr val="tx1"/>
                          </a:solidFill>
                          <a:latin typeface="+mn-lt"/>
                          <a:ea typeface="+mn-ea"/>
                          <a:cs typeface="+mn-cs"/>
                        </a:rPr>
                        <a:t> o </a:t>
                      </a:r>
                      <a:r>
                        <a:rPr lang="en-GB" sz="1400" kern="1200" err="1">
                          <a:solidFill>
                            <a:schemeClr val="tx1"/>
                          </a:solidFill>
                          <a:latin typeface="+mn-lt"/>
                          <a:ea typeface="+mn-ea"/>
                          <a:cs typeface="+mn-cs"/>
                        </a:rPr>
                        <a:t>fewn</a:t>
                      </a:r>
                      <a:r>
                        <a:rPr lang="en-GB" sz="1400" kern="1200">
                          <a:solidFill>
                            <a:schemeClr val="tx1"/>
                          </a:solidFill>
                          <a:latin typeface="+mn-lt"/>
                          <a:ea typeface="+mn-ea"/>
                          <a:cs typeface="+mn-cs"/>
                        </a:rPr>
                        <a:t>, ac </a:t>
                      </a:r>
                      <a:r>
                        <a:rPr lang="en-GB" sz="1400" kern="1200" err="1">
                          <a:solidFill>
                            <a:schemeClr val="tx1"/>
                          </a:solidFill>
                          <a:latin typeface="+mn-lt"/>
                          <a:ea typeface="+mn-ea"/>
                          <a:cs typeface="+mn-cs"/>
                        </a:rPr>
                        <a:t>ar</a:t>
                      </a:r>
                      <a:r>
                        <a:rPr lang="en-GB" sz="1400" kern="1200">
                          <a:solidFill>
                            <a:schemeClr val="tx1"/>
                          </a:solidFill>
                          <a:latin typeface="+mn-lt"/>
                          <a:ea typeface="+mn-ea"/>
                          <a:cs typeface="+mn-cs"/>
                        </a:rPr>
                        <a:t> draws, </a:t>
                      </a:r>
                      <a:r>
                        <a:rPr lang="en-GB" sz="1400" kern="1200" err="1">
                          <a:solidFill>
                            <a:schemeClr val="tx1"/>
                          </a:solidFill>
                          <a:latin typeface="+mn-lt"/>
                          <a:ea typeface="+mn-ea"/>
                          <a:cs typeface="+mn-cs"/>
                        </a:rPr>
                        <a:t>cynnwys</a:t>
                      </a:r>
                      <a:r>
                        <a:rPr lang="en-GB" sz="1400" kern="1200">
                          <a:solidFill>
                            <a:schemeClr val="tx1"/>
                          </a:solidFill>
                          <a:latin typeface="+mn-lt"/>
                          <a:ea typeface="+mn-ea"/>
                          <a:cs typeface="+mn-cs"/>
                        </a:rPr>
                        <a:t> </a:t>
                      </a:r>
                      <a:r>
                        <a:rPr lang="en-GB" sz="1400" kern="1200" err="1">
                          <a:solidFill>
                            <a:schemeClr val="tx1"/>
                          </a:solidFill>
                          <a:latin typeface="+mn-lt"/>
                          <a:ea typeface="+mn-ea"/>
                          <a:cs typeface="+mn-cs"/>
                        </a:rPr>
                        <a:t>pynciau</a:t>
                      </a:r>
                      <a:r>
                        <a:rPr lang="en-GB" sz="1400" kern="1200">
                          <a:solidFill>
                            <a:schemeClr val="tx1"/>
                          </a:solidFill>
                          <a:latin typeface="+mn-lt"/>
                          <a:ea typeface="+mn-ea"/>
                          <a:cs typeface="+mn-cs"/>
                        </a:rPr>
                        <a:t>, </a:t>
                      </a:r>
                      <a:r>
                        <a:rPr lang="en-GB" sz="1400" kern="1200" err="1">
                          <a:solidFill>
                            <a:schemeClr val="tx1"/>
                          </a:solidFill>
                          <a:latin typeface="+mn-lt"/>
                          <a:ea typeface="+mn-ea"/>
                          <a:cs typeface="+mn-cs"/>
                        </a:rPr>
                        <a:t>meysydd</a:t>
                      </a:r>
                      <a:r>
                        <a:rPr lang="en-GB" sz="1400" kern="1200">
                          <a:solidFill>
                            <a:schemeClr val="tx1"/>
                          </a:solidFill>
                          <a:latin typeface="+mn-lt"/>
                          <a:ea typeface="+mn-ea"/>
                          <a:cs typeface="+mn-cs"/>
                        </a:rPr>
                        <a:t> </a:t>
                      </a:r>
                      <a:r>
                        <a:rPr lang="en-GB" sz="1400" kern="1200" err="1">
                          <a:solidFill>
                            <a:schemeClr val="tx1"/>
                          </a:solidFill>
                          <a:latin typeface="+mn-lt"/>
                          <a:ea typeface="+mn-ea"/>
                          <a:cs typeface="+mn-cs"/>
                        </a:rPr>
                        <a:t>dysgu</a:t>
                      </a:r>
                      <a:r>
                        <a:rPr lang="en-GB" sz="1400" kern="1200">
                          <a:solidFill>
                            <a:schemeClr val="tx1"/>
                          </a:solidFill>
                          <a:latin typeface="+mn-lt"/>
                          <a:ea typeface="+mn-ea"/>
                          <a:cs typeface="+mn-cs"/>
                        </a:rPr>
                        <a:t>, a </a:t>
                      </a:r>
                      <a:r>
                        <a:rPr lang="en-GB" sz="1400" kern="1200" err="1">
                          <a:solidFill>
                            <a:schemeClr val="tx1"/>
                          </a:solidFill>
                          <a:latin typeface="+mn-lt"/>
                          <a:ea typeface="+mn-ea"/>
                          <a:cs typeface="+mn-cs"/>
                        </a:rPr>
                        <a:t>themâu</a:t>
                      </a:r>
                      <a:r>
                        <a:rPr lang="en-GB" sz="1400" kern="1200">
                          <a:solidFill>
                            <a:schemeClr val="tx1"/>
                          </a:solidFill>
                          <a:latin typeface="+mn-lt"/>
                          <a:ea typeface="+mn-ea"/>
                          <a:cs typeface="+mn-cs"/>
                        </a:rPr>
                        <a:t> </a:t>
                      </a:r>
                      <a:r>
                        <a:rPr lang="en-GB" sz="1400" kern="1200" err="1">
                          <a:solidFill>
                            <a:schemeClr val="tx1"/>
                          </a:solidFill>
                          <a:latin typeface="+mn-lt"/>
                          <a:ea typeface="+mn-ea"/>
                          <a:cs typeface="+mn-cs"/>
                        </a:rPr>
                        <a:t>trawsgwricwlaidd</a:t>
                      </a:r>
                      <a:r>
                        <a:rPr lang="en-GB" sz="1400" kern="1200">
                          <a:solidFill>
                            <a:schemeClr val="tx1"/>
                          </a:solidFill>
                          <a:latin typeface="+mn-lt"/>
                          <a:ea typeface="+mn-ea"/>
                          <a:cs typeface="+mn-cs"/>
                        </a:rPr>
                        <a:t>; </a:t>
                      </a:r>
                      <a:r>
                        <a:rPr lang="en-GB" sz="1400" kern="1200" err="1">
                          <a:solidFill>
                            <a:schemeClr val="tx1"/>
                          </a:solidFill>
                          <a:latin typeface="+mn-lt"/>
                          <a:ea typeface="+mn-ea"/>
                          <a:cs typeface="+mn-cs"/>
                        </a:rPr>
                        <a:t>mae</a:t>
                      </a:r>
                      <a:r>
                        <a:rPr lang="en-GB" sz="1400" kern="1200">
                          <a:solidFill>
                            <a:schemeClr val="tx1"/>
                          </a:solidFill>
                          <a:latin typeface="+mn-lt"/>
                          <a:ea typeface="+mn-ea"/>
                          <a:cs typeface="+mn-cs"/>
                        </a:rPr>
                        <a:t> </a:t>
                      </a:r>
                      <a:r>
                        <a:rPr lang="en-GB" sz="1400" kern="1200" err="1">
                          <a:solidFill>
                            <a:schemeClr val="tx1"/>
                          </a:solidFill>
                          <a:latin typeface="+mn-lt"/>
                          <a:ea typeface="+mn-ea"/>
                          <a:cs typeface="+mn-cs"/>
                        </a:rPr>
                        <a:t>hefyd</a:t>
                      </a:r>
                      <a:r>
                        <a:rPr lang="en-GB" sz="1400" kern="1200">
                          <a:solidFill>
                            <a:schemeClr val="tx1"/>
                          </a:solidFill>
                          <a:latin typeface="+mn-lt"/>
                          <a:ea typeface="+mn-ea"/>
                          <a:cs typeface="+mn-cs"/>
                        </a:rPr>
                        <a:t> </a:t>
                      </a:r>
                      <a:r>
                        <a:rPr lang="en-GB" sz="1400" kern="1200" err="1">
                          <a:solidFill>
                            <a:schemeClr val="tx1"/>
                          </a:solidFill>
                          <a:latin typeface="+mn-lt"/>
                          <a:ea typeface="+mn-ea"/>
                          <a:cs typeface="+mn-cs"/>
                        </a:rPr>
                        <a:t>yn</a:t>
                      </a:r>
                      <a:r>
                        <a:rPr lang="en-GB" sz="1400" kern="1200">
                          <a:solidFill>
                            <a:schemeClr val="tx1"/>
                          </a:solidFill>
                          <a:latin typeface="+mn-lt"/>
                          <a:ea typeface="+mn-ea"/>
                          <a:cs typeface="+mn-cs"/>
                        </a:rPr>
                        <a:t> </a:t>
                      </a:r>
                      <a:r>
                        <a:rPr lang="en-GB" sz="1400" kern="1200" err="1">
                          <a:solidFill>
                            <a:schemeClr val="tx1"/>
                          </a:solidFill>
                          <a:latin typeface="+mn-lt"/>
                          <a:ea typeface="+mn-ea"/>
                          <a:cs typeface="+mn-cs"/>
                        </a:rPr>
                        <a:t>arddangos</a:t>
                      </a:r>
                      <a:r>
                        <a:rPr lang="en-GB" sz="1400" kern="1200">
                          <a:solidFill>
                            <a:schemeClr val="tx1"/>
                          </a:solidFill>
                          <a:latin typeface="+mn-lt"/>
                          <a:ea typeface="+mn-ea"/>
                          <a:cs typeface="+mn-cs"/>
                        </a:rPr>
                        <a:t> </a:t>
                      </a:r>
                      <a:r>
                        <a:rPr lang="en-GB" sz="1400" kern="1200" err="1">
                          <a:solidFill>
                            <a:schemeClr val="tx1"/>
                          </a:solidFill>
                          <a:latin typeface="+mn-lt"/>
                          <a:ea typeface="+mn-ea"/>
                          <a:cs typeface="+mn-cs"/>
                        </a:rPr>
                        <a:t>dealltwriaeth</a:t>
                      </a:r>
                      <a:r>
                        <a:rPr lang="en-GB" sz="1400" kern="1200">
                          <a:solidFill>
                            <a:schemeClr val="tx1"/>
                          </a:solidFill>
                          <a:latin typeface="+mn-lt"/>
                          <a:ea typeface="+mn-ea"/>
                          <a:cs typeface="+mn-cs"/>
                        </a:rPr>
                        <a:t> o </a:t>
                      </a:r>
                      <a:r>
                        <a:rPr lang="en-GB" sz="1400" kern="1200" err="1">
                          <a:solidFill>
                            <a:schemeClr val="tx1"/>
                          </a:solidFill>
                          <a:latin typeface="+mn-lt"/>
                          <a:ea typeface="+mn-ea"/>
                          <a:cs typeface="+mn-cs"/>
                        </a:rPr>
                        <a:t>hyn</a:t>
                      </a:r>
                      <a:r>
                        <a:rPr lang="en-GB" sz="1400" kern="1200">
                          <a:solidFill>
                            <a:schemeClr val="tx1"/>
                          </a:solidFill>
                          <a:latin typeface="+mn-lt"/>
                          <a:ea typeface="+mn-ea"/>
                          <a:cs typeface="+mn-cs"/>
                        </a:rPr>
                        <a:t> ac </a:t>
                      </a:r>
                      <a:r>
                        <a:rPr lang="en-GB" sz="1400" kern="1200" err="1">
                          <a:solidFill>
                            <a:schemeClr val="tx1"/>
                          </a:solidFill>
                          <a:latin typeface="+mn-lt"/>
                          <a:ea typeface="+mn-ea"/>
                          <a:cs typeface="+mn-cs"/>
                        </a:rPr>
                        <a:t>yn</a:t>
                      </a:r>
                      <a:r>
                        <a:rPr lang="en-GB" sz="1400" kern="1200">
                          <a:solidFill>
                            <a:schemeClr val="tx1"/>
                          </a:solidFill>
                          <a:latin typeface="+mn-lt"/>
                          <a:ea typeface="+mn-ea"/>
                          <a:cs typeface="+mn-cs"/>
                        </a:rPr>
                        <a:t> </a:t>
                      </a:r>
                      <a:r>
                        <a:rPr lang="en-GB" sz="1400" kern="1200" err="1">
                          <a:solidFill>
                            <a:schemeClr val="tx1"/>
                          </a:solidFill>
                          <a:latin typeface="+mn-lt"/>
                          <a:ea typeface="+mn-ea"/>
                          <a:cs typeface="+mn-cs"/>
                        </a:rPr>
                        <a:t>cynllunio’n</a:t>
                      </a:r>
                      <a:r>
                        <a:rPr lang="en-GB" sz="1400" kern="1200">
                          <a:solidFill>
                            <a:schemeClr val="tx1"/>
                          </a:solidFill>
                          <a:latin typeface="+mn-lt"/>
                          <a:ea typeface="+mn-ea"/>
                          <a:cs typeface="+mn-cs"/>
                        </a:rPr>
                        <a:t> </a:t>
                      </a:r>
                      <a:r>
                        <a:rPr lang="en-GB" sz="1400" kern="1200" err="1">
                          <a:solidFill>
                            <a:schemeClr val="tx1"/>
                          </a:solidFill>
                          <a:latin typeface="+mn-lt"/>
                          <a:ea typeface="+mn-ea"/>
                          <a:cs typeface="+mn-cs"/>
                        </a:rPr>
                        <a:t>briodol</a:t>
                      </a:r>
                      <a:r>
                        <a:rPr lang="en-GB" sz="1400" kern="1200">
                          <a:solidFill>
                            <a:schemeClr val="tx1"/>
                          </a:solidFill>
                          <a:latin typeface="+mn-lt"/>
                          <a:ea typeface="+mn-ea"/>
                          <a:cs typeface="+mn-cs"/>
                        </a:rPr>
                        <a:t> </a:t>
                      </a:r>
                      <a:r>
                        <a:rPr lang="en-GB" sz="1400" kern="1200" err="1">
                          <a:solidFill>
                            <a:schemeClr val="tx1"/>
                          </a:solidFill>
                          <a:latin typeface="+mn-lt"/>
                          <a:ea typeface="+mn-ea"/>
                          <a:cs typeface="+mn-cs"/>
                        </a:rPr>
                        <a:t>yn</a:t>
                      </a:r>
                      <a:r>
                        <a:rPr lang="en-GB" sz="1400" kern="1200">
                          <a:solidFill>
                            <a:schemeClr val="tx1"/>
                          </a:solidFill>
                          <a:latin typeface="+mn-lt"/>
                          <a:ea typeface="+mn-ea"/>
                          <a:cs typeface="+mn-cs"/>
                        </a:rPr>
                        <a:t> </a:t>
                      </a:r>
                      <a:r>
                        <a:rPr lang="en-GB" sz="1400" kern="1200" err="1">
                          <a:solidFill>
                            <a:schemeClr val="tx1"/>
                          </a:solidFill>
                          <a:latin typeface="+mn-lt"/>
                          <a:ea typeface="+mn-ea"/>
                          <a:cs typeface="+mn-cs"/>
                        </a:rPr>
                        <a:t>ôl</a:t>
                      </a:r>
                      <a:r>
                        <a:rPr lang="en-GB" sz="1400" kern="1200">
                          <a:solidFill>
                            <a:schemeClr val="tx1"/>
                          </a:solidFill>
                          <a:latin typeface="+mn-lt"/>
                          <a:ea typeface="+mn-ea"/>
                          <a:cs typeface="+mn-cs"/>
                        </a:rPr>
                        <a:t> </a:t>
                      </a:r>
                      <a:r>
                        <a:rPr lang="en-GB" sz="1400" kern="1200" err="1">
                          <a:solidFill>
                            <a:schemeClr val="tx1"/>
                          </a:solidFill>
                          <a:latin typeface="+mn-lt"/>
                          <a:ea typeface="+mn-ea"/>
                          <a:cs typeface="+mn-cs"/>
                        </a:rPr>
                        <a:t>hynny</a:t>
                      </a:r>
                      <a:endParaRPr lang="en-GB" sz="1400" i="0" kern="1200">
                        <a:solidFill>
                          <a:schemeClr val="tx1"/>
                        </a:solidFill>
                        <a:effectLst/>
                        <a:latin typeface="+mn-lt"/>
                        <a:ea typeface="+mn-ea"/>
                        <a:cs typeface="+mn-cs"/>
                      </a:endParaRPr>
                    </a:p>
                  </a:txBody>
                  <a:tcPr marL="38100" marR="38100" marT="38100" marB="38100" anchor="ctr"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solidFill>
                      <a:srgbClr val="AECBD9"/>
                    </a:solidFill>
                  </a:tcPr>
                </a:tc>
                <a:extLst>
                  <a:ext uri="{0D108BD9-81ED-4DB2-BD59-A6C34878D82A}">
                    <a16:rowId xmlns:a16="http://schemas.microsoft.com/office/drawing/2014/main" val="10000"/>
                  </a:ext>
                </a:extLst>
              </a:tr>
            </a:tbl>
          </a:graphicData>
        </a:graphic>
      </p:graphicFrame>
      <p:graphicFrame>
        <p:nvGraphicFramePr>
          <p:cNvPr id="5" name="Table">
            <a:extLst>
              <a:ext uri="{FF2B5EF4-FFF2-40B4-BE49-F238E27FC236}">
                <a16:creationId xmlns:a16="http://schemas.microsoft.com/office/drawing/2014/main" id="{C51ACB7F-03EC-9064-55BB-86419EA7F47F}"/>
              </a:ext>
            </a:extLst>
          </p:cNvPr>
          <p:cNvGraphicFramePr/>
          <p:nvPr>
            <p:extLst>
              <p:ext uri="{D42A27DB-BD31-4B8C-83A1-F6EECF244321}">
                <p14:modId xmlns:p14="http://schemas.microsoft.com/office/powerpoint/2010/main" val="3396838573"/>
              </p:ext>
            </p:extLst>
          </p:nvPr>
        </p:nvGraphicFramePr>
        <p:xfrm>
          <a:off x="6609406" y="1870303"/>
          <a:ext cx="2609188" cy="3095102"/>
        </p:xfrm>
        <a:graphic>
          <a:graphicData uri="http://schemas.openxmlformats.org/drawingml/2006/table">
            <a:tbl>
              <a:tblPr bandRow="1"/>
              <a:tblGrid>
                <a:gridCol w="2609188">
                  <a:extLst>
                    <a:ext uri="{9D8B030D-6E8A-4147-A177-3AD203B41FA5}">
                      <a16:colId xmlns:a16="http://schemas.microsoft.com/office/drawing/2014/main" val="20000"/>
                    </a:ext>
                  </a:extLst>
                </a:gridCol>
              </a:tblGrid>
              <a:tr h="3095102">
                <a:tc>
                  <a:txBody>
                    <a:bodyPr/>
                    <a:lstStyle/>
                    <a:p>
                      <a:pPr marL="0" marR="0" lvl="0" indent="0" algn="ctr" defTabSz="457200" rtl="0" eaLnBrk="1" fontAlgn="auto" latinLnBrk="0" hangingPunct="1">
                        <a:lnSpc>
                          <a:spcPct val="107916"/>
                        </a:lnSpc>
                        <a:spcBef>
                          <a:spcPts val="800"/>
                        </a:spcBef>
                        <a:spcAft>
                          <a:spcPts val="0"/>
                        </a:spcAft>
                        <a:buClrTx/>
                        <a:buSzTx/>
                        <a:buFontTx/>
                        <a:buNone/>
                        <a:tabLst/>
                        <a:defRPr sz="2500">
                          <a:uFill>
                            <a:solidFill>
                              <a:srgbClr val="000000"/>
                            </a:solidFill>
                          </a:uFill>
                        </a:defRPr>
                      </a:pPr>
                      <a:r>
                        <a:rPr lang="en-IE" sz="1400" b="1" i="0" kern="1200" err="1">
                          <a:solidFill>
                            <a:schemeClr val="tx1"/>
                          </a:solidFill>
                          <a:effectLst/>
                          <a:latin typeface="+mn-lt"/>
                          <a:ea typeface="+mn-ea"/>
                          <a:cs typeface="+mn-cs"/>
                        </a:rPr>
                        <a:t>Addysgeg</a:t>
                      </a:r>
                      <a:r>
                        <a:rPr lang="en-IE" sz="1400" b="1" i="0" kern="1200">
                          <a:solidFill>
                            <a:schemeClr val="tx1"/>
                          </a:solidFill>
                          <a:effectLst/>
                          <a:latin typeface="+mn-lt"/>
                          <a:ea typeface="+mn-ea"/>
                          <a:cs typeface="+mn-cs"/>
                        </a:rPr>
                        <a:t> – </a:t>
                      </a:r>
                      <a:r>
                        <a:rPr lang="en-IE" sz="1400" b="1" i="0" kern="1200" err="1">
                          <a:solidFill>
                            <a:schemeClr val="tx1"/>
                          </a:solidFill>
                          <a:effectLst/>
                          <a:latin typeface="+mn-lt"/>
                          <a:ea typeface="+mn-ea"/>
                          <a:cs typeface="+mn-cs"/>
                        </a:rPr>
                        <a:t>Hyrwyddo</a:t>
                      </a:r>
                      <a:r>
                        <a:rPr lang="en-IE" sz="1400" b="1" i="0" kern="1200">
                          <a:solidFill>
                            <a:schemeClr val="tx1"/>
                          </a:solidFill>
                          <a:effectLst/>
                          <a:latin typeface="+mn-lt"/>
                          <a:ea typeface="+mn-ea"/>
                          <a:cs typeface="+mn-cs"/>
                        </a:rPr>
                        <a:t> </a:t>
                      </a:r>
                      <a:r>
                        <a:rPr lang="en-IE" sz="1400" b="1" i="0" kern="1200" err="1">
                          <a:solidFill>
                            <a:schemeClr val="tx1"/>
                          </a:solidFill>
                          <a:effectLst/>
                          <a:latin typeface="+mn-lt"/>
                          <a:ea typeface="+mn-ea"/>
                          <a:cs typeface="+mn-cs"/>
                        </a:rPr>
                        <a:t>dysgu</a:t>
                      </a:r>
                      <a:r>
                        <a:rPr lang="en-IE" sz="1400" b="1" i="0" kern="1200">
                          <a:solidFill>
                            <a:schemeClr val="tx1"/>
                          </a:solidFill>
                          <a:effectLst/>
                          <a:latin typeface="+mn-lt"/>
                          <a:ea typeface="+mn-ea"/>
                          <a:cs typeface="+mn-cs"/>
                        </a:rPr>
                        <a:t>…</a:t>
                      </a:r>
                    </a:p>
                    <a:p>
                      <a:pPr marL="0" marR="0" lvl="0" indent="0" algn="ctr" defTabSz="457200" rtl="0" eaLnBrk="1" fontAlgn="auto" latinLnBrk="0" hangingPunct="1">
                        <a:lnSpc>
                          <a:spcPct val="107916"/>
                        </a:lnSpc>
                        <a:spcBef>
                          <a:spcPts val="800"/>
                        </a:spcBef>
                        <a:spcAft>
                          <a:spcPts val="0"/>
                        </a:spcAft>
                        <a:buClrTx/>
                        <a:buSzTx/>
                        <a:buFontTx/>
                        <a:buNone/>
                        <a:tabLst/>
                        <a:defRPr sz="2500">
                          <a:uFill>
                            <a:solidFill>
                              <a:srgbClr val="000000"/>
                            </a:solidFill>
                          </a:uFill>
                        </a:defRPr>
                      </a:pPr>
                      <a:r>
                        <a:rPr lang="en-GB" sz="1400" kern="1200" err="1">
                          <a:solidFill>
                            <a:schemeClr val="tx1"/>
                          </a:solidFill>
                          <a:latin typeface="+mn-lt"/>
                          <a:ea typeface="+mn-ea"/>
                          <a:cs typeface="+mn-cs"/>
                        </a:rPr>
                        <a:t>Mae’r</a:t>
                      </a:r>
                      <a:r>
                        <a:rPr lang="en-GB" sz="1400" kern="1200">
                          <a:solidFill>
                            <a:schemeClr val="tx1"/>
                          </a:solidFill>
                          <a:latin typeface="+mn-lt"/>
                          <a:ea typeface="+mn-ea"/>
                          <a:cs typeface="+mn-cs"/>
                        </a:rPr>
                        <a:t> </a:t>
                      </a:r>
                      <a:r>
                        <a:rPr lang="en-GB" sz="1400" kern="1200" err="1">
                          <a:solidFill>
                            <a:schemeClr val="tx1"/>
                          </a:solidFill>
                          <a:latin typeface="+mn-lt"/>
                          <a:ea typeface="+mn-ea"/>
                          <a:cs typeface="+mn-cs"/>
                        </a:rPr>
                        <a:t>athro’n</a:t>
                      </a:r>
                      <a:r>
                        <a:rPr lang="en-GB" sz="1400" kern="1200">
                          <a:solidFill>
                            <a:schemeClr val="tx1"/>
                          </a:solidFill>
                          <a:latin typeface="+mn-lt"/>
                          <a:ea typeface="+mn-ea"/>
                          <a:cs typeface="+mn-cs"/>
                        </a:rPr>
                        <a:t> </a:t>
                      </a:r>
                      <a:r>
                        <a:rPr lang="en-GB" sz="1400" kern="1200" err="1">
                          <a:solidFill>
                            <a:schemeClr val="tx1"/>
                          </a:solidFill>
                          <a:latin typeface="+mn-lt"/>
                          <a:ea typeface="+mn-ea"/>
                          <a:cs typeface="+mn-cs"/>
                        </a:rPr>
                        <a:t>arddangos</a:t>
                      </a:r>
                      <a:r>
                        <a:rPr lang="en-GB" sz="1400" kern="1200">
                          <a:solidFill>
                            <a:schemeClr val="tx1"/>
                          </a:solidFill>
                          <a:latin typeface="+mn-lt"/>
                          <a:ea typeface="+mn-ea"/>
                          <a:cs typeface="+mn-cs"/>
                        </a:rPr>
                        <a:t> </a:t>
                      </a:r>
                      <a:r>
                        <a:rPr lang="en-GB" sz="1400" kern="1200" err="1">
                          <a:solidFill>
                            <a:schemeClr val="tx1"/>
                          </a:solidFill>
                          <a:latin typeface="+mn-lt"/>
                          <a:ea typeface="+mn-ea"/>
                          <a:cs typeface="+mn-cs"/>
                        </a:rPr>
                        <a:t>gwybodaeth</a:t>
                      </a:r>
                      <a:r>
                        <a:rPr lang="en-GB" sz="1400" kern="1200">
                          <a:solidFill>
                            <a:schemeClr val="tx1"/>
                          </a:solidFill>
                          <a:latin typeface="+mn-lt"/>
                          <a:ea typeface="+mn-ea"/>
                          <a:cs typeface="+mn-cs"/>
                        </a:rPr>
                        <a:t> am </a:t>
                      </a:r>
                      <a:r>
                        <a:rPr lang="en-GB" sz="1400" kern="1200" err="1">
                          <a:solidFill>
                            <a:schemeClr val="tx1"/>
                          </a:solidFill>
                          <a:latin typeface="+mn-lt"/>
                          <a:ea typeface="+mn-ea"/>
                          <a:cs typeface="+mn-cs"/>
                        </a:rPr>
                        <a:t>ddefnyddio</a:t>
                      </a:r>
                      <a:r>
                        <a:rPr lang="en-GB" sz="1400" kern="1200">
                          <a:solidFill>
                            <a:schemeClr val="tx1"/>
                          </a:solidFill>
                          <a:latin typeface="+mn-lt"/>
                          <a:ea typeface="+mn-ea"/>
                          <a:cs typeface="+mn-cs"/>
                        </a:rPr>
                        <a:t> </a:t>
                      </a:r>
                      <a:r>
                        <a:rPr lang="en-GB" sz="1400" kern="1200" err="1">
                          <a:solidFill>
                            <a:schemeClr val="tx1"/>
                          </a:solidFill>
                          <a:latin typeface="+mn-lt"/>
                          <a:ea typeface="+mn-ea"/>
                          <a:cs typeface="+mn-cs"/>
                        </a:rPr>
                        <a:t>cyd-destunau</a:t>
                      </a:r>
                      <a:r>
                        <a:rPr lang="en-GB" sz="1400" kern="1200">
                          <a:solidFill>
                            <a:schemeClr val="tx1"/>
                          </a:solidFill>
                          <a:latin typeface="+mn-lt"/>
                          <a:ea typeface="+mn-ea"/>
                          <a:cs typeface="+mn-cs"/>
                        </a:rPr>
                        <a:t> </a:t>
                      </a:r>
                      <a:r>
                        <a:rPr lang="en-GB" sz="1400" kern="1200" err="1">
                          <a:solidFill>
                            <a:schemeClr val="tx1"/>
                          </a:solidFill>
                          <a:latin typeface="+mn-lt"/>
                          <a:ea typeface="+mn-ea"/>
                          <a:cs typeface="+mn-cs"/>
                        </a:rPr>
                        <a:t>bywyd</a:t>
                      </a:r>
                      <a:r>
                        <a:rPr lang="en-GB" sz="1400" kern="1200">
                          <a:solidFill>
                            <a:schemeClr val="tx1"/>
                          </a:solidFill>
                          <a:latin typeface="+mn-lt"/>
                          <a:ea typeface="+mn-ea"/>
                          <a:cs typeface="+mn-cs"/>
                        </a:rPr>
                        <a:t> go </a:t>
                      </a:r>
                      <a:r>
                        <a:rPr lang="en-GB" sz="1400" kern="1200" err="1">
                          <a:solidFill>
                            <a:schemeClr val="tx1"/>
                          </a:solidFill>
                          <a:latin typeface="+mn-lt"/>
                          <a:ea typeface="+mn-ea"/>
                          <a:cs typeface="+mn-cs"/>
                        </a:rPr>
                        <a:t>iawn</a:t>
                      </a:r>
                      <a:r>
                        <a:rPr lang="en-GB" sz="1400" kern="1200">
                          <a:solidFill>
                            <a:schemeClr val="tx1"/>
                          </a:solidFill>
                          <a:latin typeface="+mn-lt"/>
                          <a:ea typeface="+mn-ea"/>
                          <a:cs typeface="+mn-cs"/>
                        </a:rPr>
                        <a:t> </a:t>
                      </a:r>
                      <a:r>
                        <a:rPr lang="en-GB" sz="1400" kern="1200" err="1">
                          <a:solidFill>
                            <a:schemeClr val="tx1"/>
                          </a:solidFill>
                          <a:latin typeface="+mn-lt"/>
                          <a:ea typeface="+mn-ea"/>
                          <a:cs typeface="+mn-cs"/>
                        </a:rPr>
                        <a:t>dilys</a:t>
                      </a:r>
                      <a:r>
                        <a:rPr lang="en-GB" sz="1400" kern="1200">
                          <a:solidFill>
                            <a:schemeClr val="tx1"/>
                          </a:solidFill>
                          <a:latin typeface="+mn-lt"/>
                          <a:ea typeface="+mn-ea"/>
                          <a:cs typeface="+mn-cs"/>
                        </a:rPr>
                        <a:t>, a </a:t>
                      </a:r>
                      <a:r>
                        <a:rPr lang="en-GB" sz="1400" kern="1200" err="1">
                          <a:solidFill>
                            <a:schemeClr val="tx1"/>
                          </a:solidFill>
                          <a:latin typeface="+mn-lt"/>
                          <a:ea typeface="+mn-ea"/>
                          <a:cs typeface="+mn-cs"/>
                        </a:rPr>
                        <a:t>hynny</a:t>
                      </a:r>
                      <a:r>
                        <a:rPr lang="en-GB" sz="1400" kern="1200">
                          <a:solidFill>
                            <a:schemeClr val="tx1"/>
                          </a:solidFill>
                          <a:latin typeface="+mn-lt"/>
                          <a:ea typeface="+mn-ea"/>
                          <a:cs typeface="+mn-cs"/>
                        </a:rPr>
                        <a:t> </a:t>
                      </a:r>
                      <a:r>
                        <a:rPr lang="en-GB" sz="1400" kern="1200" err="1">
                          <a:solidFill>
                            <a:schemeClr val="tx1"/>
                          </a:solidFill>
                          <a:latin typeface="+mn-lt"/>
                          <a:ea typeface="+mn-ea"/>
                          <a:cs typeface="+mn-cs"/>
                        </a:rPr>
                        <a:t>fel</a:t>
                      </a:r>
                      <a:r>
                        <a:rPr lang="en-GB" sz="1400" kern="1200">
                          <a:solidFill>
                            <a:schemeClr val="tx1"/>
                          </a:solidFill>
                          <a:latin typeface="+mn-lt"/>
                          <a:ea typeface="+mn-ea"/>
                          <a:cs typeface="+mn-cs"/>
                        </a:rPr>
                        <a:t> </a:t>
                      </a:r>
                      <a:r>
                        <a:rPr lang="en-GB" sz="1400" kern="1200" err="1">
                          <a:solidFill>
                            <a:schemeClr val="tx1"/>
                          </a:solidFill>
                          <a:latin typeface="+mn-lt"/>
                          <a:ea typeface="+mn-ea"/>
                          <a:cs typeface="+mn-cs"/>
                        </a:rPr>
                        <a:t>rhan</a:t>
                      </a:r>
                      <a:r>
                        <a:rPr lang="en-GB" sz="1400" kern="1200">
                          <a:solidFill>
                            <a:schemeClr val="tx1"/>
                          </a:solidFill>
                          <a:latin typeface="+mn-lt"/>
                          <a:ea typeface="+mn-ea"/>
                          <a:cs typeface="+mn-cs"/>
                        </a:rPr>
                        <a:t> </a:t>
                      </a:r>
                      <a:r>
                        <a:rPr lang="en-GB" sz="1400" kern="1200" err="1">
                          <a:solidFill>
                            <a:schemeClr val="tx1"/>
                          </a:solidFill>
                          <a:latin typeface="+mn-lt"/>
                          <a:ea typeface="+mn-ea"/>
                          <a:cs typeface="+mn-cs"/>
                        </a:rPr>
                        <a:t>naturiol</a:t>
                      </a:r>
                      <a:r>
                        <a:rPr lang="en-GB" sz="1400" kern="1200">
                          <a:solidFill>
                            <a:schemeClr val="tx1"/>
                          </a:solidFill>
                          <a:latin typeface="+mn-lt"/>
                          <a:ea typeface="+mn-ea"/>
                          <a:cs typeface="+mn-cs"/>
                        </a:rPr>
                        <a:t> </a:t>
                      </a:r>
                      <a:r>
                        <a:rPr lang="en-GB" sz="1400" kern="1200" err="1">
                          <a:solidFill>
                            <a:schemeClr val="tx1"/>
                          </a:solidFill>
                          <a:latin typeface="+mn-lt"/>
                          <a:ea typeface="+mn-ea"/>
                          <a:cs typeface="+mn-cs"/>
                        </a:rPr>
                        <a:t>o’r</a:t>
                      </a:r>
                      <a:r>
                        <a:rPr lang="en-GB" sz="1400" kern="1200">
                          <a:solidFill>
                            <a:schemeClr val="tx1"/>
                          </a:solidFill>
                          <a:latin typeface="+mn-lt"/>
                          <a:ea typeface="+mn-ea"/>
                          <a:cs typeface="+mn-cs"/>
                        </a:rPr>
                        <a:t> </a:t>
                      </a:r>
                      <a:r>
                        <a:rPr lang="en-GB" sz="1400" kern="1200" err="1">
                          <a:solidFill>
                            <a:schemeClr val="tx1"/>
                          </a:solidFill>
                          <a:latin typeface="+mn-lt"/>
                          <a:ea typeface="+mn-ea"/>
                          <a:cs typeface="+mn-cs"/>
                        </a:rPr>
                        <a:t>profiad</a:t>
                      </a:r>
                      <a:r>
                        <a:rPr lang="en-GB" sz="1400" kern="1200">
                          <a:solidFill>
                            <a:schemeClr val="tx1"/>
                          </a:solidFill>
                          <a:latin typeface="+mn-lt"/>
                          <a:ea typeface="+mn-ea"/>
                          <a:cs typeface="+mn-cs"/>
                        </a:rPr>
                        <a:t> </a:t>
                      </a:r>
                      <a:r>
                        <a:rPr lang="en-GB" sz="1400" kern="1200" err="1">
                          <a:solidFill>
                            <a:schemeClr val="tx1"/>
                          </a:solidFill>
                          <a:latin typeface="+mn-lt"/>
                          <a:ea typeface="+mn-ea"/>
                          <a:cs typeface="+mn-cs"/>
                        </a:rPr>
                        <a:t>dysgu</a:t>
                      </a:r>
                      <a:r>
                        <a:rPr lang="en-GB" sz="1400" kern="1200">
                          <a:solidFill>
                            <a:schemeClr val="tx1"/>
                          </a:solidFill>
                          <a:latin typeface="+mn-lt"/>
                          <a:ea typeface="+mn-ea"/>
                          <a:cs typeface="+mn-cs"/>
                        </a:rPr>
                        <a:t>. Mae </a:t>
                      </a:r>
                      <a:r>
                        <a:rPr lang="en-GB" sz="1400" kern="1200" err="1">
                          <a:solidFill>
                            <a:schemeClr val="tx1"/>
                          </a:solidFill>
                          <a:latin typeface="+mn-lt"/>
                          <a:ea typeface="+mn-ea"/>
                          <a:cs typeface="+mn-cs"/>
                        </a:rPr>
                        <a:t>hyn</a:t>
                      </a:r>
                      <a:r>
                        <a:rPr lang="en-GB" sz="1400" kern="1200">
                          <a:solidFill>
                            <a:schemeClr val="tx1"/>
                          </a:solidFill>
                          <a:latin typeface="+mn-lt"/>
                          <a:ea typeface="+mn-ea"/>
                          <a:cs typeface="+mn-cs"/>
                        </a:rPr>
                        <a:t> </a:t>
                      </a:r>
                      <a:r>
                        <a:rPr lang="en-GB" sz="1400" kern="1200" err="1">
                          <a:solidFill>
                            <a:schemeClr val="tx1"/>
                          </a:solidFill>
                          <a:latin typeface="+mn-lt"/>
                          <a:ea typeface="+mn-ea"/>
                          <a:cs typeface="+mn-cs"/>
                        </a:rPr>
                        <a:t>yn</a:t>
                      </a:r>
                      <a:r>
                        <a:rPr lang="en-GB" sz="1400" kern="1200">
                          <a:solidFill>
                            <a:schemeClr val="tx1"/>
                          </a:solidFill>
                          <a:latin typeface="+mn-lt"/>
                          <a:ea typeface="+mn-ea"/>
                          <a:cs typeface="+mn-cs"/>
                        </a:rPr>
                        <a:t> </a:t>
                      </a:r>
                      <a:r>
                        <a:rPr lang="en-GB" sz="1400" kern="1200" err="1">
                          <a:solidFill>
                            <a:schemeClr val="tx1"/>
                          </a:solidFill>
                          <a:latin typeface="+mn-lt"/>
                          <a:ea typeface="+mn-ea"/>
                          <a:cs typeface="+mn-cs"/>
                        </a:rPr>
                        <a:t>ehangu</a:t>
                      </a:r>
                      <a:r>
                        <a:rPr lang="en-GB" sz="1400" kern="1200">
                          <a:solidFill>
                            <a:schemeClr val="tx1"/>
                          </a:solidFill>
                          <a:latin typeface="+mn-lt"/>
                          <a:ea typeface="+mn-ea"/>
                          <a:cs typeface="+mn-cs"/>
                        </a:rPr>
                        <a:t> </a:t>
                      </a:r>
                      <a:r>
                        <a:rPr lang="en-GB" sz="1400" kern="1200" err="1">
                          <a:solidFill>
                            <a:schemeClr val="tx1"/>
                          </a:solidFill>
                          <a:latin typeface="+mn-lt"/>
                          <a:ea typeface="+mn-ea"/>
                          <a:cs typeface="+mn-cs"/>
                        </a:rPr>
                        <a:t>profiad</a:t>
                      </a:r>
                      <a:r>
                        <a:rPr lang="en-GB" sz="1400" kern="1200">
                          <a:solidFill>
                            <a:schemeClr val="tx1"/>
                          </a:solidFill>
                          <a:latin typeface="+mn-lt"/>
                          <a:ea typeface="+mn-ea"/>
                          <a:cs typeface="+mn-cs"/>
                        </a:rPr>
                        <a:t> </a:t>
                      </a:r>
                      <a:r>
                        <a:rPr lang="en-GB" sz="1400" kern="1200" err="1">
                          <a:solidFill>
                            <a:schemeClr val="tx1"/>
                          </a:solidFill>
                          <a:latin typeface="+mn-lt"/>
                          <a:ea typeface="+mn-ea"/>
                          <a:cs typeface="+mn-cs"/>
                        </a:rPr>
                        <a:t>diwylliannol</a:t>
                      </a:r>
                      <a:r>
                        <a:rPr lang="en-GB" sz="1400" kern="1200">
                          <a:solidFill>
                            <a:schemeClr val="tx1"/>
                          </a:solidFill>
                          <a:latin typeface="+mn-lt"/>
                          <a:ea typeface="+mn-ea"/>
                          <a:cs typeface="+mn-cs"/>
                        </a:rPr>
                        <a:t>, </a:t>
                      </a:r>
                      <a:r>
                        <a:rPr lang="en-GB" sz="1400" kern="1200" err="1">
                          <a:solidFill>
                            <a:schemeClr val="tx1"/>
                          </a:solidFill>
                          <a:latin typeface="+mn-lt"/>
                          <a:ea typeface="+mn-ea"/>
                          <a:cs typeface="+mn-cs"/>
                        </a:rPr>
                        <a:t>ieithyddol</a:t>
                      </a:r>
                      <a:r>
                        <a:rPr lang="en-GB" sz="1400" kern="1200">
                          <a:solidFill>
                            <a:schemeClr val="tx1"/>
                          </a:solidFill>
                          <a:latin typeface="+mn-lt"/>
                          <a:ea typeface="+mn-ea"/>
                          <a:cs typeface="+mn-cs"/>
                        </a:rPr>
                        <a:t>, </a:t>
                      </a:r>
                      <a:r>
                        <a:rPr lang="en-GB" sz="1400" kern="1200" err="1">
                          <a:solidFill>
                            <a:schemeClr val="tx1"/>
                          </a:solidFill>
                          <a:latin typeface="+mn-lt"/>
                          <a:ea typeface="+mn-ea"/>
                          <a:cs typeface="+mn-cs"/>
                        </a:rPr>
                        <a:t>crefyddol</a:t>
                      </a:r>
                      <a:r>
                        <a:rPr lang="en-GB" sz="1400" kern="1200">
                          <a:solidFill>
                            <a:schemeClr val="tx1"/>
                          </a:solidFill>
                          <a:latin typeface="+mn-lt"/>
                          <a:ea typeface="+mn-ea"/>
                          <a:cs typeface="+mn-cs"/>
                        </a:rPr>
                        <a:t> ac </a:t>
                      </a:r>
                      <a:r>
                        <a:rPr lang="en-GB" sz="1400" kern="1200" err="1">
                          <a:solidFill>
                            <a:schemeClr val="tx1"/>
                          </a:solidFill>
                          <a:latin typeface="+mn-lt"/>
                          <a:ea typeface="+mn-ea"/>
                          <a:cs typeface="+mn-cs"/>
                        </a:rPr>
                        <a:t>economaidd-gymdeithasol</a:t>
                      </a:r>
                      <a:r>
                        <a:rPr lang="en-GB" sz="1400" kern="1200">
                          <a:solidFill>
                            <a:schemeClr val="tx1"/>
                          </a:solidFill>
                          <a:latin typeface="+mn-lt"/>
                          <a:ea typeface="+mn-ea"/>
                          <a:cs typeface="+mn-cs"/>
                        </a:rPr>
                        <a:t> y </a:t>
                      </a:r>
                      <a:r>
                        <a:rPr lang="en-GB" sz="1400" kern="1200" err="1">
                          <a:solidFill>
                            <a:schemeClr val="tx1"/>
                          </a:solidFill>
                          <a:latin typeface="+mn-lt"/>
                          <a:ea typeface="+mn-ea"/>
                          <a:cs typeface="+mn-cs"/>
                        </a:rPr>
                        <a:t>dysgwr</a:t>
                      </a:r>
                      <a:r>
                        <a:rPr lang="en-GB" sz="1400" kern="1200">
                          <a:solidFill>
                            <a:schemeClr val="tx1"/>
                          </a:solidFill>
                          <a:latin typeface="+mn-lt"/>
                          <a:ea typeface="+mn-ea"/>
                          <a:cs typeface="+mn-cs"/>
                        </a:rPr>
                        <a:t>, ac </a:t>
                      </a:r>
                      <a:r>
                        <a:rPr lang="en-GB" sz="1400" kern="1200" err="1">
                          <a:solidFill>
                            <a:schemeClr val="tx1"/>
                          </a:solidFill>
                          <a:latin typeface="+mn-lt"/>
                          <a:ea typeface="+mn-ea"/>
                          <a:cs typeface="+mn-cs"/>
                        </a:rPr>
                        <a:t>yn</a:t>
                      </a:r>
                      <a:r>
                        <a:rPr lang="en-GB" sz="1400" kern="1200">
                          <a:solidFill>
                            <a:schemeClr val="tx1"/>
                          </a:solidFill>
                          <a:latin typeface="+mn-lt"/>
                          <a:ea typeface="+mn-ea"/>
                          <a:cs typeface="+mn-cs"/>
                        </a:rPr>
                        <a:t> </a:t>
                      </a:r>
                      <a:r>
                        <a:rPr lang="en-GB" sz="1400" kern="1200" err="1">
                          <a:solidFill>
                            <a:schemeClr val="tx1"/>
                          </a:solidFill>
                          <a:latin typeface="+mn-lt"/>
                          <a:ea typeface="+mn-ea"/>
                          <a:cs typeface="+mn-cs"/>
                        </a:rPr>
                        <a:t>rhoi</a:t>
                      </a:r>
                      <a:r>
                        <a:rPr lang="en-GB" sz="1400" kern="1200">
                          <a:solidFill>
                            <a:schemeClr val="tx1"/>
                          </a:solidFill>
                          <a:latin typeface="+mn-lt"/>
                          <a:ea typeface="+mn-ea"/>
                          <a:cs typeface="+mn-cs"/>
                        </a:rPr>
                        <a:t> </a:t>
                      </a:r>
                      <a:r>
                        <a:rPr lang="en-GB" sz="1400" kern="1200" err="1">
                          <a:solidFill>
                            <a:schemeClr val="tx1"/>
                          </a:solidFill>
                          <a:latin typeface="+mn-lt"/>
                          <a:ea typeface="+mn-ea"/>
                          <a:cs typeface="+mn-cs"/>
                        </a:rPr>
                        <a:t>enghreifftiau</a:t>
                      </a:r>
                      <a:r>
                        <a:rPr lang="en-GB" sz="1400" kern="1200">
                          <a:solidFill>
                            <a:schemeClr val="tx1"/>
                          </a:solidFill>
                          <a:latin typeface="+mn-lt"/>
                          <a:ea typeface="+mn-ea"/>
                          <a:cs typeface="+mn-cs"/>
                        </a:rPr>
                        <a:t> </a:t>
                      </a:r>
                      <a:r>
                        <a:rPr lang="en-GB" sz="1400" kern="1200" err="1">
                          <a:solidFill>
                            <a:schemeClr val="tx1"/>
                          </a:solidFill>
                          <a:latin typeface="+mn-lt"/>
                          <a:ea typeface="+mn-ea"/>
                          <a:cs typeface="+mn-cs"/>
                        </a:rPr>
                        <a:t>ymarferol</a:t>
                      </a:r>
                      <a:r>
                        <a:rPr lang="en-GB" sz="1400" kern="1200">
                          <a:solidFill>
                            <a:schemeClr val="tx1"/>
                          </a:solidFill>
                          <a:latin typeface="+mn-lt"/>
                          <a:ea typeface="+mn-ea"/>
                          <a:cs typeface="+mn-cs"/>
                        </a:rPr>
                        <a:t> o </a:t>
                      </a:r>
                      <a:r>
                        <a:rPr lang="en-GB" sz="1400" kern="1200" err="1">
                          <a:solidFill>
                            <a:schemeClr val="tx1"/>
                          </a:solidFill>
                          <a:latin typeface="+mn-lt"/>
                          <a:ea typeface="+mn-ea"/>
                          <a:cs typeface="+mn-cs"/>
                        </a:rPr>
                        <a:t>gysyniadau</a:t>
                      </a:r>
                      <a:r>
                        <a:rPr lang="en-GB" sz="1400" kern="1200">
                          <a:solidFill>
                            <a:schemeClr val="tx1"/>
                          </a:solidFill>
                          <a:latin typeface="+mn-lt"/>
                          <a:ea typeface="+mn-ea"/>
                          <a:cs typeface="+mn-cs"/>
                        </a:rPr>
                        <a:t> a </a:t>
                      </a:r>
                      <a:r>
                        <a:rPr lang="en-GB" sz="1400" kern="1200" err="1">
                          <a:solidFill>
                            <a:schemeClr val="tx1"/>
                          </a:solidFill>
                          <a:latin typeface="+mn-lt"/>
                          <a:ea typeface="+mn-ea"/>
                          <a:cs typeface="+mn-cs"/>
                        </a:rPr>
                        <a:t>haniaethau</a:t>
                      </a:r>
                      <a:r>
                        <a:rPr lang="en-GB" sz="1400" kern="1200">
                          <a:solidFill>
                            <a:schemeClr val="tx1"/>
                          </a:solidFill>
                          <a:latin typeface="+mn-lt"/>
                          <a:ea typeface="+mn-ea"/>
                          <a:cs typeface="+mn-cs"/>
                        </a:rPr>
                        <a:t>.</a:t>
                      </a:r>
                      <a:endParaRPr lang="en-GB" sz="1400" i="0" kern="1200">
                        <a:solidFill>
                          <a:schemeClr val="tx1"/>
                        </a:solidFill>
                        <a:effectLst/>
                        <a:latin typeface="+mn-lt"/>
                        <a:ea typeface="+mn-ea"/>
                        <a:cs typeface="+mn-cs"/>
                      </a:endParaRPr>
                    </a:p>
                  </a:txBody>
                  <a:tcPr marL="38100" marR="38100" marT="38100" marB="38100" anchor="ctr"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solidFill>
                      <a:srgbClr val="AECBD9"/>
                    </a:solidFill>
                  </a:tcPr>
                </a:tc>
                <a:extLst>
                  <a:ext uri="{0D108BD9-81ED-4DB2-BD59-A6C34878D82A}">
                    <a16:rowId xmlns:a16="http://schemas.microsoft.com/office/drawing/2014/main" val="10000"/>
                  </a:ext>
                </a:extLst>
              </a:tr>
            </a:tbl>
          </a:graphicData>
        </a:graphic>
      </p:graphicFrame>
    </p:spTree>
    <p:extLst>
      <p:ext uri="{BB962C8B-B14F-4D97-AF65-F5344CB8AC3E}">
        <p14:creationId xmlns:p14="http://schemas.microsoft.com/office/powerpoint/2010/main" val="378193958"/>
      </p:ext>
    </p:extLst>
  </p:cSld>
  <p:clrMapOvr>
    <a:masterClrMapping/>
  </p:clrMapOvr>
  <p:transition spd="med"/>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BA98160-4323-29B9-3E64-C21263015BBC}"/>
              </a:ext>
            </a:extLst>
          </p:cNvPr>
          <p:cNvSpPr txBox="1"/>
          <p:nvPr/>
        </p:nvSpPr>
        <p:spPr>
          <a:xfrm>
            <a:off x="3780148" y="365125"/>
            <a:ext cx="7956222" cy="1325563"/>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b="1" dirty="0">
                <a:latin typeface="+mj-lt"/>
                <a:ea typeface="+mj-ea"/>
                <a:cs typeface="+mj-cs"/>
              </a:rPr>
              <a:t>03/02/26</a:t>
            </a:r>
          </a:p>
          <a:p>
            <a:pPr>
              <a:lnSpc>
                <a:spcPct val="90000"/>
              </a:lnSpc>
              <a:spcBef>
                <a:spcPct val="0"/>
              </a:spcBef>
              <a:spcAft>
                <a:spcPts val="600"/>
              </a:spcAft>
            </a:pPr>
            <a:endParaRPr lang="en-US" dirty="0">
              <a:latin typeface="+mj-lt"/>
              <a:ea typeface="+mj-ea"/>
              <a:cs typeface="+mj-cs"/>
            </a:endParaRPr>
          </a:p>
        </p:txBody>
      </p:sp>
      <p:pic>
        <p:nvPicPr>
          <p:cNvPr id="1026" name="Picture 2" descr="Using Mathematical Games">
            <a:hlinkClick r:id="rId3"/>
            <a:extLst>
              <a:ext uri="{FF2B5EF4-FFF2-40B4-BE49-F238E27FC236}">
                <a16:creationId xmlns:a16="http://schemas.microsoft.com/office/drawing/2014/main" id="{AD36C9BC-F116-EF20-D967-D488F7D89332}"/>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3780148" y="1649263"/>
            <a:ext cx="7956222" cy="3978111"/>
          </a:xfrm>
          <a:prstGeom prst="rect">
            <a:avLst/>
          </a:prstGeom>
          <a:solidFill>
            <a:srgbClr val="FFFFFF"/>
          </a:solidFill>
        </p:spPr>
      </p:pic>
    </p:spTree>
    <p:extLst>
      <p:ext uri="{BB962C8B-B14F-4D97-AF65-F5344CB8AC3E}">
        <p14:creationId xmlns:p14="http://schemas.microsoft.com/office/powerpoint/2010/main" val="190567149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7" name="Title 1"/>
          <p:cNvSpPr txBox="1">
            <a:spLocks noGrp="1"/>
          </p:cNvSpPr>
          <p:nvPr>
            <p:ph type="title"/>
          </p:nvPr>
        </p:nvSpPr>
        <p:spPr>
          <a:xfrm>
            <a:off x="7763390" y="-68758"/>
            <a:ext cx="3191418" cy="660492"/>
          </a:xfrm>
          <a:prstGeom prst="rect">
            <a:avLst/>
          </a:prstGeom>
        </p:spPr>
        <p:txBody>
          <a:bodyPr>
            <a:normAutofit fontScale="90000"/>
          </a:bodyPr>
          <a:lstStyle>
            <a:lvl1pPr algn="ctr"/>
          </a:lstStyle>
          <a:p>
            <a:r>
              <a:rPr>
                <a:solidFill>
                  <a:schemeClr val="accent1"/>
                </a:solidFill>
              </a:rPr>
              <a:t>References</a:t>
            </a:r>
          </a:p>
        </p:txBody>
      </p:sp>
      <p:sp>
        <p:nvSpPr>
          <p:cNvPr id="708" name="TextBox 3"/>
          <p:cNvSpPr txBox="1"/>
          <p:nvPr/>
        </p:nvSpPr>
        <p:spPr>
          <a:xfrm>
            <a:off x="3097161" y="925594"/>
            <a:ext cx="8951382" cy="923326"/>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45718" tIns="45718" rIns="45718" bIns="45718">
            <a:spAutoFit/>
          </a:bodyPr>
          <a:lstStyle/>
          <a:p>
            <a:pPr>
              <a:defRPr>
                <a:latin typeface="Quire Sans"/>
                <a:ea typeface="Quire Sans"/>
                <a:cs typeface="Quire Sans"/>
                <a:sym typeface="Quire Sans"/>
              </a:defRPr>
            </a:pPr>
            <a:r>
              <a:t> </a:t>
            </a:r>
          </a:p>
          <a:p>
            <a:pPr marL="285750" indent="-285750">
              <a:buSzPct val="100000"/>
              <a:buFont typeface="Arial"/>
              <a:buChar char="•"/>
              <a:defRPr>
                <a:latin typeface="+mn-lt"/>
                <a:ea typeface="+mn-ea"/>
                <a:cs typeface="+mn-cs"/>
                <a:sym typeface="Calibri"/>
              </a:defRPr>
            </a:pPr>
            <a:endParaRPr/>
          </a:p>
          <a:p>
            <a:pPr>
              <a:defRPr>
                <a:solidFill>
                  <a:srgbClr val="3A3A3A"/>
                </a:solidFill>
                <a:latin typeface="Source Sans Pro"/>
                <a:ea typeface="Source Sans Pro"/>
                <a:cs typeface="Source Sans Pro"/>
                <a:sym typeface="Source Sans Pro"/>
              </a:defRPr>
            </a:pPr>
            <a:endParaRPr/>
          </a:p>
        </p:txBody>
      </p:sp>
      <p:sp>
        <p:nvSpPr>
          <p:cNvPr id="2" name="Title 1">
            <a:extLst>
              <a:ext uri="{FF2B5EF4-FFF2-40B4-BE49-F238E27FC236}">
                <a16:creationId xmlns:a16="http://schemas.microsoft.com/office/drawing/2014/main" id="{6B855F2D-97F6-D56B-C570-76E6357A82DA}"/>
              </a:ext>
            </a:extLst>
          </p:cNvPr>
          <p:cNvSpPr txBox="1">
            <a:spLocks/>
          </p:cNvSpPr>
          <p:nvPr/>
        </p:nvSpPr>
        <p:spPr>
          <a:xfrm>
            <a:off x="3299839" y="-11905"/>
            <a:ext cx="3191418" cy="660491"/>
          </a:xfrm>
          <a:prstGeom prst="rect">
            <a:avLst/>
          </a:prstGeom>
        </p:spPr>
        <p:txBody>
          <a:bodyPr vert="horz" lIns="91440" tIns="45720" rIns="91440" bIns="45720" rtlCol="0" anchor="ctr">
            <a:normAutofit lnSpcReduction="10000"/>
          </a:bodyPr>
          <a:lstStyle>
            <a:lvl1pPr algn="ctr"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err="1"/>
              <a:t>Cyfeiriadau</a:t>
            </a:r>
            <a:endParaRPr lang="en-GB"/>
          </a:p>
        </p:txBody>
      </p:sp>
      <p:sp>
        <p:nvSpPr>
          <p:cNvPr id="3" name="TextBox 2">
            <a:extLst>
              <a:ext uri="{FF2B5EF4-FFF2-40B4-BE49-F238E27FC236}">
                <a16:creationId xmlns:a16="http://schemas.microsoft.com/office/drawing/2014/main" id="{150B951C-021B-8B1A-0299-840DB26CCAEF}"/>
              </a:ext>
            </a:extLst>
          </p:cNvPr>
          <p:cNvSpPr txBox="1"/>
          <p:nvPr/>
        </p:nvSpPr>
        <p:spPr>
          <a:xfrm>
            <a:off x="3111467" y="1131096"/>
            <a:ext cx="8456756" cy="5693866"/>
          </a:xfrm>
          <a:prstGeom prst="rect">
            <a:avLst/>
          </a:prstGeom>
          <a:noFill/>
        </p:spPr>
        <p:txBody>
          <a:bodyPr wrap="square" rtlCol="0">
            <a:spAutoFit/>
          </a:bodyPr>
          <a:lstStyle/>
          <a:p>
            <a:r>
              <a:rPr lang="en-GB" sz="1400"/>
              <a:t>Estyn (no date) </a:t>
            </a:r>
            <a:r>
              <a:rPr lang="en-GB" sz="1400" i="1"/>
              <a:t>About us</a:t>
            </a:r>
            <a:r>
              <a:rPr lang="en-GB" sz="1400"/>
              <a:t>. Available at: https://estyn.gov.wales/about‑us/ (Accessed: 19 January 2026).</a:t>
            </a:r>
          </a:p>
          <a:p>
            <a:endParaRPr lang="en-GB" sz="1400"/>
          </a:p>
          <a:p>
            <a:r>
              <a:rPr lang="en-GB" sz="1400"/>
              <a:t>Estyn (2017) </a:t>
            </a:r>
            <a:r>
              <a:rPr lang="en-GB" sz="1400" i="1"/>
              <a:t>Active and experiential learning: Effective Foundation Phase practice in delivering literacy and numeracy in Year 1 and Year 2</a:t>
            </a:r>
            <a:r>
              <a:rPr lang="en-GB" sz="1400"/>
              <a:t>. Available at: </a:t>
            </a:r>
            <a:r>
              <a:rPr lang="en-GB" sz="1400">
                <a:hlinkClick r:id="rId3"/>
              </a:rPr>
              <a:t>https://estyn.gov.wales/system/files/2020-07/Estyn%2520Active%2520and%2520experiential%2520learning_E_Accessible_1.pdf</a:t>
            </a:r>
            <a:r>
              <a:rPr lang="en-GB" sz="1400"/>
              <a:t> (Accessed: 19 January 2026).</a:t>
            </a:r>
          </a:p>
          <a:p>
            <a:endParaRPr lang="en-GB" sz="1400"/>
          </a:p>
          <a:p>
            <a:r>
              <a:rPr lang="en-GB" sz="1400"/>
              <a:t>Estyn (2025) </a:t>
            </a:r>
            <a:r>
              <a:rPr lang="en-GB" sz="1400" i="1"/>
              <a:t>Unlocking potential: Insights into improving teaching and leadership in mathematics education</a:t>
            </a:r>
            <a:r>
              <a:rPr lang="en-GB" sz="1400"/>
              <a:t>. Thematic Report, 5 June 2025. Available at: https://estyn.gov.wales/improvement‑resources/unlocking‑potential‑insights‑into‑improving‑teaching‑and‑leadership‑in‑mathematics‑education/ (Accessed: 19 January 2026).</a:t>
            </a:r>
          </a:p>
          <a:p>
            <a:endParaRPr lang="en-GB" sz="1400"/>
          </a:p>
          <a:p>
            <a:r>
              <a:rPr lang="en-GB" sz="1400"/>
              <a:t>Ingram, J., Stiff, J., Cadwallader, S., Lee, G. and Kayton, H. (2023) </a:t>
            </a:r>
            <a:r>
              <a:rPr lang="en-GB" sz="1400" i="1"/>
              <a:t>PISA 2022: National report for Wales</a:t>
            </a:r>
            <a:r>
              <a:rPr lang="en-GB" sz="1400"/>
              <a:t> (Achievement of 15‑year‑olds: Programme for International Student Assessment). Welsh Government, Cardiff. Available at: https://www.gov.wales/achievement‑15‑year‑olds‑program‑international‑student‑assessment‑pisa‑national‑report‑2022 (Accessed: 19 January 2026).</a:t>
            </a:r>
          </a:p>
          <a:p>
            <a:endParaRPr lang="en-GB" sz="1400"/>
          </a:p>
          <a:p>
            <a:r>
              <a:rPr lang="en-GB" sz="1400"/>
              <a:t>Welsh Government (2017) </a:t>
            </a:r>
            <a:r>
              <a:rPr lang="en-GB" sz="1400" i="1"/>
              <a:t>Professional standards for teaching and leadership: interactive PDF for PC</a:t>
            </a:r>
            <a:r>
              <a:rPr lang="en-GB" sz="1400"/>
              <a:t>. Available at: https://hwb.gov.wales/api/storage/19bc948b-8a3f-41e0-944a-7bf2cadf7d18/professional‑standards‑for‑teaching‑and‑leadership‑interactive‑pdf‑for‑pc.pdf (Accessed: 19 January 2026).</a:t>
            </a:r>
          </a:p>
          <a:p>
            <a:endParaRPr lang="en-GB" sz="1400"/>
          </a:p>
          <a:p>
            <a:r>
              <a:rPr lang="en-GB" sz="1400"/>
              <a:t>Welsh Government (2020) </a:t>
            </a:r>
            <a:r>
              <a:rPr lang="en-GB" sz="1400" i="1"/>
              <a:t>Mathematics and numeracy: Curriculum for Wales</a:t>
            </a:r>
            <a:r>
              <a:rPr lang="en-GB" sz="1400"/>
              <a:t>. Available at: https://hwb.gov.wales/curriculum‑for‑wales/mathematics‑and‑numeracy/ (Accessed: 19 January 2026).</a:t>
            </a:r>
          </a:p>
          <a:p>
            <a:endParaRPr lang="en-GB" sz="1400"/>
          </a:p>
        </p:txBody>
      </p:sp>
    </p:spTree>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2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TaxCatchAll xmlns="8ee9550b-f5f4-4dde-bce5-39f4ba45c2f1" xsi:nil="true"/>
    <Is_Collaboration_Space_Locked xmlns="92c24619-d6d5-42cf-b618-23d930ad9f20" xsi:nil="true"/>
    <Templates xmlns="92c24619-d6d5-42cf-b618-23d930ad9f20" xsi:nil="true"/>
    <Students xmlns="92c24619-d6d5-42cf-b618-23d930ad9f20">
      <UserInfo>
        <DisplayName/>
        <AccountId xsi:nil="true"/>
        <AccountType/>
      </UserInfo>
    </Students>
    <lcf76f155ced4ddcb4097134ff3c332f xmlns="92c24619-d6d5-42cf-b618-23d930ad9f20">
      <Terms xmlns="http://schemas.microsoft.com/office/infopath/2007/PartnerControls"/>
    </lcf76f155ced4ddcb4097134ff3c332f>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Updatedfor2526 xmlns="92c24619-d6d5-42cf-b618-23d930ad9f20">false</Updatedfor2526>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41" ma:contentTypeDescription="Create a new document." ma:contentTypeScope="" ma:versionID="41dec61dd083a53000eef97fc89faaec">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a68bcea133a727dbef5f24f4c66cdfb2"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element ref="ns2:MediaServiceSearchProperties" minOccurs="0"/>
                <xsd:element ref="ns2:MediaServiceObjectDetectorVersions" minOccurs="0"/>
                <xsd:element ref="ns2:Updatedfor2526"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4" nillable="true" ma:displayName="MediaServiceSearchProperties" ma:hidden="true" ma:internalName="MediaServiceSearchProperties" ma:readOnly="true">
      <xsd:simpleType>
        <xsd:restriction base="dms:Note"/>
      </xsd:simpleType>
    </xsd:element>
    <xsd:element name="MediaServiceObjectDetectorVersions" ma:index="45" nillable="true" ma:displayName="MediaServiceObjectDetectorVersions" ma:hidden="true" ma:indexed="true" ma:internalName="MediaServiceObjectDetectorVersions" ma:readOnly="true">
      <xsd:simpleType>
        <xsd:restriction base="dms:Text"/>
      </xsd:simpleType>
    </xsd:element>
    <xsd:element name="Updatedfor2526" ma:index="46" nillable="true" ma:displayName="Updated for 2526" ma:default="0" ma:format="Dropdown" ma:internalName="Updatedfor2526">
      <xsd:simpleType>
        <xsd:restriction base="dms:Boolean"/>
      </xsd:simpleType>
    </xsd:element>
    <xsd:element name="MediaServiceBillingMetadata" ma:index="47"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0EDD0EC-C1BD-41A2-ABCB-96065693B41B}">
  <ds:schemaRefs>
    <ds:schemaRef ds:uri="92c24619-d6d5-42cf-b618-23d930ad9f20"/>
    <ds:schemaRef ds:uri="http://purl.org/dc/terms/"/>
    <ds:schemaRef ds:uri="http://schemas.microsoft.com/office/2006/documentManagement/types"/>
    <ds:schemaRef ds:uri="http://purl.org/dc/elements/1.1/"/>
    <ds:schemaRef ds:uri="8ee9550b-f5f4-4dde-bce5-39f4ba45c2f1"/>
    <ds:schemaRef ds:uri="http://schemas.openxmlformats.org/package/2006/metadata/core-properties"/>
    <ds:schemaRef ds:uri="http://schemas.microsoft.com/office/infopath/2007/PartnerControls"/>
    <ds:schemaRef ds:uri="http://schemas.microsoft.com/office/2006/metadata/properties"/>
    <ds:schemaRef ds:uri="http://www.w3.org/XML/1998/namespace"/>
    <ds:schemaRef ds:uri="http://purl.org/dc/dcmitype/"/>
  </ds:schemaRefs>
</ds:datastoreItem>
</file>

<file path=customXml/itemProps2.xml><?xml version="1.0" encoding="utf-8"?>
<ds:datastoreItem xmlns:ds="http://schemas.openxmlformats.org/officeDocument/2006/customXml" ds:itemID="{3A8296C7-2625-4DEE-AB45-2F263B051BD0}">
  <ds:schemaRefs>
    <ds:schemaRef ds:uri="8ee9550b-f5f4-4dde-bce5-39f4ba45c2f1"/>
    <ds:schemaRef ds:uri="92c24619-d6d5-42cf-b618-23d930ad9f2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F1EB36A1-00A8-4A82-8553-77C9455E5C4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TotalTime>
  <Words>3787</Words>
  <Application>Microsoft Office PowerPoint</Application>
  <PresentationFormat>Widescreen</PresentationFormat>
  <Paragraphs>443</Paragraphs>
  <Slides>22</Slides>
  <Notes>22</Notes>
  <HiddenSlides>0</HiddenSlides>
  <MMClips>0</MMClips>
  <ScaleCrop>false</ScaleCrop>
  <HeadingPairs>
    <vt:vector size="6" baseType="variant">
      <vt:variant>
        <vt:lpstr>Fonts Used</vt:lpstr>
      </vt:variant>
      <vt:variant>
        <vt:i4>5</vt:i4>
      </vt:variant>
      <vt:variant>
        <vt:lpstr>Theme</vt:lpstr>
      </vt:variant>
      <vt:variant>
        <vt:i4>7</vt:i4>
      </vt:variant>
      <vt:variant>
        <vt:lpstr>Slide Titles</vt:lpstr>
      </vt:variant>
      <vt:variant>
        <vt:i4>22</vt:i4>
      </vt:variant>
    </vt:vector>
  </HeadingPairs>
  <TitlesOfParts>
    <vt:vector size="34" baseType="lpstr">
      <vt:lpstr>Aptos</vt:lpstr>
      <vt:lpstr>Arial</vt:lpstr>
      <vt:lpstr>Calibri</vt:lpstr>
      <vt:lpstr>Calibri Light</vt:lpstr>
      <vt:lpstr>Corbel</vt:lpstr>
      <vt:lpstr>UWTSD 200 Holding Page</vt:lpstr>
      <vt:lpstr>UWTSD 200_Title Page</vt:lpstr>
      <vt:lpstr>UWTSD 200_Title Page 1</vt:lpstr>
      <vt:lpstr>UWTSD 200_Title Page 3</vt:lpstr>
      <vt:lpstr>2_UWTSD 200_Subtitle 3</vt:lpstr>
      <vt:lpstr>UWTSD 200_Text 3</vt:lpstr>
      <vt:lpstr>UWTSD 200_Text 5</vt:lpstr>
      <vt:lpstr>PowerPoint Presentation</vt:lpstr>
      <vt:lpstr>PowerPoint Presentation</vt:lpstr>
      <vt:lpstr>PowerPoint Presentation</vt:lpstr>
      <vt:lpstr>PowerPoint Presentation</vt:lpstr>
      <vt:lpstr>PowerPoint Presentation</vt:lpstr>
      <vt:lpstr>PowerPoint Presentation</vt:lpstr>
      <vt:lpstr>Adfyfyrio ar y lleoliad Reflecting on placement</vt:lpstr>
      <vt:lpstr>“Ehangu ein gorwelion” – golwg ar dirwedd ehangach addysgu mathemateg yn y Cyfnod Sylfaen  “Zooming out” – a look at the wider landscape of teaching maths in Foundation Phase</vt:lpstr>
      <vt:lpstr>Why is mathematics and numeracy so important?</vt:lpstr>
      <vt:lpstr>Pam fod mathemateg a rhifedd mor bwysig?</vt:lpstr>
      <vt:lpstr>Rhaglen Ryngwladol Asesu Myfyrwyr (PISA) adroddiad cenedlaethol: 2022 Program for International Student Assessment (PISA) national report: 2022</vt:lpstr>
      <vt:lpstr>PowerPoint Presentation</vt:lpstr>
      <vt:lpstr>Achosion gorbryder ynghylch mathemateg</vt:lpstr>
      <vt:lpstr>Causes of mathematics anxiety </vt:lpstr>
      <vt:lpstr>     Tasg / Task</vt:lpstr>
      <vt:lpstr>     Tasg / Task</vt:lpstr>
      <vt:lpstr>    </vt:lpstr>
      <vt:lpstr>     Tasg / Task</vt:lpstr>
      <vt:lpstr>Beth nesaf? What next? </vt:lpstr>
      <vt:lpstr>PowerPoint Presentation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Bethan Sturrock</cp:lastModifiedBy>
  <cp:revision>5</cp:revision>
  <cp:lastPrinted>2025-07-16T11:13:01Z</cp:lastPrinted>
  <dcterms:created xsi:type="dcterms:W3CDTF">2021-03-09T15:35:42Z</dcterms:created>
  <dcterms:modified xsi:type="dcterms:W3CDTF">2026-01-28T16:10:07Z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