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4230"/>
    <p:restoredTop sz="94614"/>
  </p:normalViewPr>
  <p:slideViewPr>
    <p:cSldViewPr snapToGrid="0" snapToObjects="1">
      <p:cViewPr varScale="1">
        <p:scale>
          <a:sx n="52" d="100"/>
          <a:sy n="52" d="100"/>
        </p:scale>
        <p:origin x="192" y="12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332B4A5-0273-4C05-B5E5-F635F5F44914}"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34EC7060-3937-4D53-9E0C-55441139C29B}">
      <dgm:prSet/>
      <dgm:spPr/>
      <dgm:t>
        <a:bodyPr/>
        <a:lstStyle/>
        <a:p>
          <a:r>
            <a:rPr lang="en-US"/>
            <a:t>Political: Brexit did influence the leave of multiple employees which were foreign. </a:t>
          </a:r>
        </a:p>
      </dgm:t>
    </dgm:pt>
    <dgm:pt modelId="{4751732B-B6BE-4FB3-AE95-7C13D4B4C2C1}" type="parTrans" cxnId="{1B2B2837-7FD6-4472-9B71-FA340E6687B3}">
      <dgm:prSet/>
      <dgm:spPr/>
      <dgm:t>
        <a:bodyPr/>
        <a:lstStyle/>
        <a:p>
          <a:endParaRPr lang="en-US"/>
        </a:p>
      </dgm:t>
    </dgm:pt>
    <dgm:pt modelId="{6341A6CB-4D35-4A84-8839-DF00EBFE925A}" type="sibTrans" cxnId="{1B2B2837-7FD6-4472-9B71-FA340E6687B3}">
      <dgm:prSet/>
      <dgm:spPr/>
      <dgm:t>
        <a:bodyPr/>
        <a:lstStyle/>
        <a:p>
          <a:endParaRPr lang="en-US"/>
        </a:p>
      </dgm:t>
    </dgm:pt>
    <dgm:pt modelId="{5C59B344-2115-4AE3-B92D-C7A994AAA679}">
      <dgm:prSet/>
      <dgm:spPr/>
      <dgm:t>
        <a:bodyPr/>
        <a:lstStyle/>
        <a:p>
          <a:r>
            <a:rPr lang="en-US"/>
            <a:t>Economic: The employees are losing money when they are being absent, but the company has to pay because of this. </a:t>
          </a:r>
        </a:p>
      </dgm:t>
    </dgm:pt>
    <dgm:pt modelId="{DE4F1576-81AC-4F95-88BD-4863B6D0AFDE}" type="parTrans" cxnId="{0DA86F43-764B-43B1-9598-C04CF8C85AD8}">
      <dgm:prSet/>
      <dgm:spPr/>
      <dgm:t>
        <a:bodyPr/>
        <a:lstStyle/>
        <a:p>
          <a:endParaRPr lang="en-US"/>
        </a:p>
      </dgm:t>
    </dgm:pt>
    <dgm:pt modelId="{8EC67F6A-CFD3-4D24-A9EA-C88FF4C6212F}" type="sibTrans" cxnId="{0DA86F43-764B-43B1-9598-C04CF8C85AD8}">
      <dgm:prSet/>
      <dgm:spPr/>
      <dgm:t>
        <a:bodyPr/>
        <a:lstStyle/>
        <a:p>
          <a:endParaRPr lang="en-US"/>
        </a:p>
      </dgm:t>
    </dgm:pt>
    <dgm:pt modelId="{EC8BA491-7C1B-43E7-BB8E-B87F10C382C8}">
      <dgm:prSet/>
      <dgm:spPr/>
      <dgm:t>
        <a:bodyPr/>
        <a:lstStyle/>
        <a:p>
          <a:r>
            <a:rPr lang="en-US"/>
            <a:t>Social: People are influencing one another to be absent as they see that the management is not saying anything. </a:t>
          </a:r>
        </a:p>
      </dgm:t>
    </dgm:pt>
    <dgm:pt modelId="{A9BE0E74-1846-4762-948C-FE51390B114E}" type="parTrans" cxnId="{6649C979-0C0E-40C9-81C1-0A0F33136986}">
      <dgm:prSet/>
      <dgm:spPr/>
      <dgm:t>
        <a:bodyPr/>
        <a:lstStyle/>
        <a:p>
          <a:endParaRPr lang="en-US"/>
        </a:p>
      </dgm:t>
    </dgm:pt>
    <dgm:pt modelId="{17D48330-F860-4E44-9CA3-C89390F533F9}" type="sibTrans" cxnId="{6649C979-0C0E-40C9-81C1-0A0F33136986}">
      <dgm:prSet/>
      <dgm:spPr/>
      <dgm:t>
        <a:bodyPr/>
        <a:lstStyle/>
        <a:p>
          <a:endParaRPr lang="en-US"/>
        </a:p>
      </dgm:t>
    </dgm:pt>
    <dgm:pt modelId="{AB50F143-5500-4398-9F48-BB6888734869}">
      <dgm:prSet/>
      <dgm:spPr/>
      <dgm:t>
        <a:bodyPr/>
        <a:lstStyle/>
        <a:p>
          <a:r>
            <a:rPr lang="en-US"/>
            <a:t>Technological: The new digital world could give to employee's better jobs </a:t>
          </a:r>
        </a:p>
      </dgm:t>
    </dgm:pt>
    <dgm:pt modelId="{1C82AEE8-AF34-44A2-BF24-735ED0BDC7A9}" type="parTrans" cxnId="{07FE787F-02F6-42AD-9C58-890340EE79A0}">
      <dgm:prSet/>
      <dgm:spPr/>
      <dgm:t>
        <a:bodyPr/>
        <a:lstStyle/>
        <a:p>
          <a:endParaRPr lang="en-US"/>
        </a:p>
      </dgm:t>
    </dgm:pt>
    <dgm:pt modelId="{4D9E113B-8739-4EB4-A8D4-38506100B6F2}" type="sibTrans" cxnId="{07FE787F-02F6-42AD-9C58-890340EE79A0}">
      <dgm:prSet/>
      <dgm:spPr/>
      <dgm:t>
        <a:bodyPr/>
        <a:lstStyle/>
        <a:p>
          <a:endParaRPr lang="en-US"/>
        </a:p>
      </dgm:t>
    </dgm:pt>
    <dgm:pt modelId="{DF23B2DD-69B5-4CF2-BFE2-E72615CEB0C3}">
      <dgm:prSet/>
      <dgm:spPr/>
      <dgm:t>
        <a:bodyPr/>
        <a:lstStyle/>
        <a:p>
          <a:r>
            <a:rPr lang="en-US" dirty="0"/>
            <a:t>Legal: There policies broken because the employees have the duty of following their schedules. </a:t>
          </a:r>
        </a:p>
      </dgm:t>
    </dgm:pt>
    <dgm:pt modelId="{7C5ECB8A-8186-4AB9-87B4-7B56D8670082}" type="parTrans" cxnId="{80E69B29-DB05-44D8-864C-240F010E964B}">
      <dgm:prSet/>
      <dgm:spPr/>
      <dgm:t>
        <a:bodyPr/>
        <a:lstStyle/>
        <a:p>
          <a:endParaRPr lang="en-US"/>
        </a:p>
      </dgm:t>
    </dgm:pt>
    <dgm:pt modelId="{223FCDD8-2043-4FED-9D8B-11CE91175E4D}" type="sibTrans" cxnId="{80E69B29-DB05-44D8-864C-240F010E964B}">
      <dgm:prSet/>
      <dgm:spPr/>
      <dgm:t>
        <a:bodyPr/>
        <a:lstStyle/>
        <a:p>
          <a:endParaRPr lang="en-US"/>
        </a:p>
      </dgm:t>
    </dgm:pt>
    <dgm:pt modelId="{3A5D2F89-EA82-7C4F-9C67-CB23EE850F34}" type="pres">
      <dgm:prSet presAssocID="{F332B4A5-0273-4C05-B5E5-F635F5F44914}" presName="linear" presStyleCnt="0">
        <dgm:presLayoutVars>
          <dgm:animLvl val="lvl"/>
          <dgm:resizeHandles val="exact"/>
        </dgm:presLayoutVars>
      </dgm:prSet>
      <dgm:spPr/>
    </dgm:pt>
    <dgm:pt modelId="{A2FB1DE2-D73D-FF4D-867E-13CD57021799}" type="pres">
      <dgm:prSet presAssocID="{34EC7060-3937-4D53-9E0C-55441139C29B}" presName="parentText" presStyleLbl="node1" presStyleIdx="0" presStyleCnt="5">
        <dgm:presLayoutVars>
          <dgm:chMax val="0"/>
          <dgm:bulletEnabled val="1"/>
        </dgm:presLayoutVars>
      </dgm:prSet>
      <dgm:spPr/>
    </dgm:pt>
    <dgm:pt modelId="{7F4F8D51-B6CA-1D47-A33D-C7A7B582EFE4}" type="pres">
      <dgm:prSet presAssocID="{6341A6CB-4D35-4A84-8839-DF00EBFE925A}" presName="spacer" presStyleCnt="0"/>
      <dgm:spPr/>
    </dgm:pt>
    <dgm:pt modelId="{12F50843-C625-BA4A-A346-21E5E8E9591B}" type="pres">
      <dgm:prSet presAssocID="{5C59B344-2115-4AE3-B92D-C7A994AAA679}" presName="parentText" presStyleLbl="node1" presStyleIdx="1" presStyleCnt="5">
        <dgm:presLayoutVars>
          <dgm:chMax val="0"/>
          <dgm:bulletEnabled val="1"/>
        </dgm:presLayoutVars>
      </dgm:prSet>
      <dgm:spPr/>
    </dgm:pt>
    <dgm:pt modelId="{6BF95AF9-EA50-C74B-AD61-3302721A9914}" type="pres">
      <dgm:prSet presAssocID="{8EC67F6A-CFD3-4D24-A9EA-C88FF4C6212F}" presName="spacer" presStyleCnt="0"/>
      <dgm:spPr/>
    </dgm:pt>
    <dgm:pt modelId="{9FBD2EE8-A55A-0249-BAB7-C17CFB199E9B}" type="pres">
      <dgm:prSet presAssocID="{EC8BA491-7C1B-43E7-BB8E-B87F10C382C8}" presName="parentText" presStyleLbl="node1" presStyleIdx="2" presStyleCnt="5">
        <dgm:presLayoutVars>
          <dgm:chMax val="0"/>
          <dgm:bulletEnabled val="1"/>
        </dgm:presLayoutVars>
      </dgm:prSet>
      <dgm:spPr/>
    </dgm:pt>
    <dgm:pt modelId="{9E6DF84D-B34D-BC46-994C-70E03F95B504}" type="pres">
      <dgm:prSet presAssocID="{17D48330-F860-4E44-9CA3-C89390F533F9}" presName="spacer" presStyleCnt="0"/>
      <dgm:spPr/>
    </dgm:pt>
    <dgm:pt modelId="{01CE87FC-EECE-5241-B885-5E9E169B1BDB}" type="pres">
      <dgm:prSet presAssocID="{AB50F143-5500-4398-9F48-BB6888734869}" presName="parentText" presStyleLbl="node1" presStyleIdx="3" presStyleCnt="5">
        <dgm:presLayoutVars>
          <dgm:chMax val="0"/>
          <dgm:bulletEnabled val="1"/>
        </dgm:presLayoutVars>
      </dgm:prSet>
      <dgm:spPr/>
    </dgm:pt>
    <dgm:pt modelId="{90F16D3A-F096-9B4B-917A-D4E197CC043B}" type="pres">
      <dgm:prSet presAssocID="{4D9E113B-8739-4EB4-A8D4-38506100B6F2}" presName="spacer" presStyleCnt="0"/>
      <dgm:spPr/>
    </dgm:pt>
    <dgm:pt modelId="{2A3444B3-A2BF-3D46-A578-975B3E85BA7D}" type="pres">
      <dgm:prSet presAssocID="{DF23B2DD-69B5-4CF2-BFE2-E72615CEB0C3}" presName="parentText" presStyleLbl="node1" presStyleIdx="4" presStyleCnt="5">
        <dgm:presLayoutVars>
          <dgm:chMax val="0"/>
          <dgm:bulletEnabled val="1"/>
        </dgm:presLayoutVars>
      </dgm:prSet>
      <dgm:spPr/>
    </dgm:pt>
  </dgm:ptLst>
  <dgm:cxnLst>
    <dgm:cxn modelId="{2D78E40C-3A36-D842-B3C7-749C5632A7FE}" type="presOf" srcId="{AB50F143-5500-4398-9F48-BB6888734869}" destId="{01CE87FC-EECE-5241-B885-5E9E169B1BDB}" srcOrd="0" destOrd="0" presId="urn:microsoft.com/office/officeart/2005/8/layout/vList2"/>
    <dgm:cxn modelId="{80E69B29-DB05-44D8-864C-240F010E964B}" srcId="{F332B4A5-0273-4C05-B5E5-F635F5F44914}" destId="{DF23B2DD-69B5-4CF2-BFE2-E72615CEB0C3}" srcOrd="4" destOrd="0" parTransId="{7C5ECB8A-8186-4AB9-87B4-7B56D8670082}" sibTransId="{223FCDD8-2043-4FED-9D8B-11CE91175E4D}"/>
    <dgm:cxn modelId="{1B2B2837-7FD6-4472-9B71-FA340E6687B3}" srcId="{F332B4A5-0273-4C05-B5E5-F635F5F44914}" destId="{34EC7060-3937-4D53-9E0C-55441139C29B}" srcOrd="0" destOrd="0" parTransId="{4751732B-B6BE-4FB3-AE95-7C13D4B4C2C1}" sibTransId="{6341A6CB-4D35-4A84-8839-DF00EBFE925A}"/>
    <dgm:cxn modelId="{533DA939-6C82-094A-BE70-DA8CD97FF7F3}" type="presOf" srcId="{EC8BA491-7C1B-43E7-BB8E-B87F10C382C8}" destId="{9FBD2EE8-A55A-0249-BAB7-C17CFB199E9B}" srcOrd="0" destOrd="0" presId="urn:microsoft.com/office/officeart/2005/8/layout/vList2"/>
    <dgm:cxn modelId="{0DA86F43-764B-43B1-9598-C04CF8C85AD8}" srcId="{F332B4A5-0273-4C05-B5E5-F635F5F44914}" destId="{5C59B344-2115-4AE3-B92D-C7A994AAA679}" srcOrd="1" destOrd="0" parTransId="{DE4F1576-81AC-4F95-88BD-4863B6D0AFDE}" sibTransId="{8EC67F6A-CFD3-4D24-A9EA-C88FF4C6212F}"/>
    <dgm:cxn modelId="{EBE84856-B30F-5D4A-A251-15E575E9977C}" type="presOf" srcId="{F332B4A5-0273-4C05-B5E5-F635F5F44914}" destId="{3A5D2F89-EA82-7C4F-9C67-CB23EE850F34}" srcOrd="0" destOrd="0" presId="urn:microsoft.com/office/officeart/2005/8/layout/vList2"/>
    <dgm:cxn modelId="{0196DB6A-B636-C84A-9AB3-A237B883E896}" type="presOf" srcId="{34EC7060-3937-4D53-9E0C-55441139C29B}" destId="{A2FB1DE2-D73D-FF4D-867E-13CD57021799}" srcOrd="0" destOrd="0" presId="urn:microsoft.com/office/officeart/2005/8/layout/vList2"/>
    <dgm:cxn modelId="{6649C979-0C0E-40C9-81C1-0A0F33136986}" srcId="{F332B4A5-0273-4C05-B5E5-F635F5F44914}" destId="{EC8BA491-7C1B-43E7-BB8E-B87F10C382C8}" srcOrd="2" destOrd="0" parTransId="{A9BE0E74-1846-4762-948C-FE51390B114E}" sibTransId="{17D48330-F860-4E44-9CA3-C89390F533F9}"/>
    <dgm:cxn modelId="{07FE787F-02F6-42AD-9C58-890340EE79A0}" srcId="{F332B4A5-0273-4C05-B5E5-F635F5F44914}" destId="{AB50F143-5500-4398-9F48-BB6888734869}" srcOrd="3" destOrd="0" parTransId="{1C82AEE8-AF34-44A2-BF24-735ED0BDC7A9}" sibTransId="{4D9E113B-8739-4EB4-A8D4-38506100B6F2}"/>
    <dgm:cxn modelId="{F48D34BF-0E3A-674B-A584-82E3C8E925D2}" type="presOf" srcId="{DF23B2DD-69B5-4CF2-BFE2-E72615CEB0C3}" destId="{2A3444B3-A2BF-3D46-A578-975B3E85BA7D}" srcOrd="0" destOrd="0" presId="urn:microsoft.com/office/officeart/2005/8/layout/vList2"/>
    <dgm:cxn modelId="{3BFE18C0-A926-F041-A291-0B3159E2E02C}" type="presOf" srcId="{5C59B344-2115-4AE3-B92D-C7A994AAA679}" destId="{12F50843-C625-BA4A-A346-21E5E8E9591B}" srcOrd="0" destOrd="0" presId="urn:microsoft.com/office/officeart/2005/8/layout/vList2"/>
    <dgm:cxn modelId="{0DC89248-620C-0F47-B535-4559DE44403D}" type="presParOf" srcId="{3A5D2F89-EA82-7C4F-9C67-CB23EE850F34}" destId="{A2FB1DE2-D73D-FF4D-867E-13CD57021799}" srcOrd="0" destOrd="0" presId="urn:microsoft.com/office/officeart/2005/8/layout/vList2"/>
    <dgm:cxn modelId="{1574E194-02AE-AE44-B347-9F018FB0292B}" type="presParOf" srcId="{3A5D2F89-EA82-7C4F-9C67-CB23EE850F34}" destId="{7F4F8D51-B6CA-1D47-A33D-C7A7B582EFE4}" srcOrd="1" destOrd="0" presId="urn:microsoft.com/office/officeart/2005/8/layout/vList2"/>
    <dgm:cxn modelId="{1C3CA6C7-E99C-6E41-8467-22E5154D5736}" type="presParOf" srcId="{3A5D2F89-EA82-7C4F-9C67-CB23EE850F34}" destId="{12F50843-C625-BA4A-A346-21E5E8E9591B}" srcOrd="2" destOrd="0" presId="urn:microsoft.com/office/officeart/2005/8/layout/vList2"/>
    <dgm:cxn modelId="{C7E04EF0-0175-024F-9D82-46E9B7930B88}" type="presParOf" srcId="{3A5D2F89-EA82-7C4F-9C67-CB23EE850F34}" destId="{6BF95AF9-EA50-C74B-AD61-3302721A9914}" srcOrd="3" destOrd="0" presId="urn:microsoft.com/office/officeart/2005/8/layout/vList2"/>
    <dgm:cxn modelId="{A81F0FEF-82E7-3643-91C7-238C650D02F0}" type="presParOf" srcId="{3A5D2F89-EA82-7C4F-9C67-CB23EE850F34}" destId="{9FBD2EE8-A55A-0249-BAB7-C17CFB199E9B}" srcOrd="4" destOrd="0" presId="urn:microsoft.com/office/officeart/2005/8/layout/vList2"/>
    <dgm:cxn modelId="{C6DB06C3-2DD8-3049-9F82-A1199B9EA901}" type="presParOf" srcId="{3A5D2F89-EA82-7C4F-9C67-CB23EE850F34}" destId="{9E6DF84D-B34D-BC46-994C-70E03F95B504}" srcOrd="5" destOrd="0" presId="urn:microsoft.com/office/officeart/2005/8/layout/vList2"/>
    <dgm:cxn modelId="{96D86097-2B20-2F40-9DE2-164D92D78B23}" type="presParOf" srcId="{3A5D2F89-EA82-7C4F-9C67-CB23EE850F34}" destId="{01CE87FC-EECE-5241-B885-5E9E169B1BDB}" srcOrd="6" destOrd="0" presId="urn:microsoft.com/office/officeart/2005/8/layout/vList2"/>
    <dgm:cxn modelId="{175172E4-B8D2-9F4E-883C-927005BE9CE6}" type="presParOf" srcId="{3A5D2F89-EA82-7C4F-9C67-CB23EE850F34}" destId="{90F16D3A-F096-9B4B-917A-D4E197CC043B}" srcOrd="7" destOrd="0" presId="urn:microsoft.com/office/officeart/2005/8/layout/vList2"/>
    <dgm:cxn modelId="{A8AE7E17-655D-CF4A-A0D9-9DAC0CA8EECA}" type="presParOf" srcId="{3A5D2F89-EA82-7C4F-9C67-CB23EE850F34}" destId="{2A3444B3-A2BF-3D46-A578-975B3E85BA7D}"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BD0C94B-5C43-45CE-897E-259389065E44}" type="doc">
      <dgm:prSet loTypeId="urn:microsoft.com/office/officeart/2016/7/layout/BasicLinearProcessNumbered" loCatId="process" qsTypeId="urn:microsoft.com/office/officeart/2005/8/quickstyle/simple1" qsCatId="simple" csTypeId="urn:microsoft.com/office/officeart/2005/8/colors/colorful2" csCatId="colorful" phldr="1"/>
      <dgm:spPr/>
      <dgm:t>
        <a:bodyPr/>
        <a:lstStyle/>
        <a:p>
          <a:endParaRPr lang="en-US"/>
        </a:p>
      </dgm:t>
    </dgm:pt>
    <dgm:pt modelId="{CE1FCF2C-B948-4301-A2D6-4D50B0D11461}">
      <dgm:prSet custT="1"/>
      <dgm:spPr/>
      <dgm:t>
        <a:bodyPr/>
        <a:lstStyle/>
        <a:p>
          <a:r>
            <a:rPr lang="en-US" sz="2000" dirty="0"/>
            <a:t>Look into organizing meetings which to bring more awareness to employees regarding the necessity of being at work on time and respecting their schedules unless they are medically excused. </a:t>
          </a:r>
        </a:p>
      </dgm:t>
    </dgm:pt>
    <dgm:pt modelId="{454A48D7-B5EC-445A-9526-7A2504BD9287}" type="parTrans" cxnId="{248B4C6F-7F34-45AC-B183-529FF32AA309}">
      <dgm:prSet/>
      <dgm:spPr/>
      <dgm:t>
        <a:bodyPr/>
        <a:lstStyle/>
        <a:p>
          <a:endParaRPr lang="en-US"/>
        </a:p>
      </dgm:t>
    </dgm:pt>
    <dgm:pt modelId="{D665E1F9-F294-42A8-A630-186C10642C44}" type="sibTrans" cxnId="{248B4C6F-7F34-45AC-B183-529FF32AA309}">
      <dgm:prSet phldrT="1" phldr="0"/>
      <dgm:spPr/>
      <dgm:t>
        <a:bodyPr/>
        <a:lstStyle/>
        <a:p>
          <a:r>
            <a:rPr lang="en-US"/>
            <a:t>1</a:t>
          </a:r>
          <a:endParaRPr lang="en-US" dirty="0"/>
        </a:p>
      </dgm:t>
    </dgm:pt>
    <dgm:pt modelId="{19F9E8E3-6504-43B7-85EC-59181FD55662}">
      <dgm:prSet/>
      <dgm:spPr/>
      <dgm:t>
        <a:bodyPr/>
        <a:lstStyle/>
        <a:p>
          <a:r>
            <a:rPr lang="en-US" dirty="0"/>
            <a:t>Look into adapting different strategies such as giving tasks which to be completed as a team (Brighton. 2021). </a:t>
          </a:r>
        </a:p>
      </dgm:t>
    </dgm:pt>
    <dgm:pt modelId="{B8A0FCEB-0073-4DF3-8BC4-488F91A879BA}" type="parTrans" cxnId="{0538917D-FCA6-4054-A980-8645EDD17F5E}">
      <dgm:prSet/>
      <dgm:spPr/>
      <dgm:t>
        <a:bodyPr/>
        <a:lstStyle/>
        <a:p>
          <a:endParaRPr lang="en-US"/>
        </a:p>
      </dgm:t>
    </dgm:pt>
    <dgm:pt modelId="{DF91A6E3-D15D-4C2A-8316-EA6A0CAFCABA}" type="sibTrans" cxnId="{0538917D-FCA6-4054-A980-8645EDD17F5E}">
      <dgm:prSet phldrT="2" phldr="0"/>
      <dgm:spPr/>
      <dgm:t>
        <a:bodyPr/>
        <a:lstStyle/>
        <a:p>
          <a:r>
            <a:rPr lang="en-US"/>
            <a:t>2</a:t>
          </a:r>
        </a:p>
      </dgm:t>
    </dgm:pt>
    <dgm:pt modelId="{E2D4CF9C-A03E-4DF4-BC5C-6E7CA729CF18}">
      <dgm:prSet/>
      <dgm:spPr/>
      <dgm:t>
        <a:bodyPr/>
        <a:lstStyle/>
        <a:p>
          <a:r>
            <a:rPr lang="en-US" dirty="0"/>
            <a:t>Work on training which to be undertaken by employees that do not show high level of performance (Cartwright, 2003). </a:t>
          </a:r>
        </a:p>
      </dgm:t>
    </dgm:pt>
    <dgm:pt modelId="{544B0FD0-C6B7-46EE-A68D-CF39C1701191}" type="parTrans" cxnId="{BBDE2F0C-9B44-4053-852C-A90CFF6C002D}">
      <dgm:prSet/>
      <dgm:spPr/>
      <dgm:t>
        <a:bodyPr/>
        <a:lstStyle/>
        <a:p>
          <a:endParaRPr lang="en-US"/>
        </a:p>
      </dgm:t>
    </dgm:pt>
    <dgm:pt modelId="{BC5BFB6E-A152-4D9A-9305-A97E1E583A04}" type="sibTrans" cxnId="{BBDE2F0C-9B44-4053-852C-A90CFF6C002D}">
      <dgm:prSet phldrT="3" phldr="0"/>
      <dgm:spPr/>
      <dgm:t>
        <a:bodyPr/>
        <a:lstStyle/>
        <a:p>
          <a:r>
            <a:rPr lang="en-US"/>
            <a:t>3</a:t>
          </a:r>
        </a:p>
      </dgm:t>
    </dgm:pt>
    <dgm:pt modelId="{C682DFA0-72F4-AE4D-9E22-3E7EB4ED610B}" type="pres">
      <dgm:prSet presAssocID="{9BD0C94B-5C43-45CE-897E-259389065E44}" presName="Name0" presStyleCnt="0">
        <dgm:presLayoutVars>
          <dgm:animLvl val="lvl"/>
          <dgm:resizeHandles val="exact"/>
        </dgm:presLayoutVars>
      </dgm:prSet>
      <dgm:spPr/>
    </dgm:pt>
    <dgm:pt modelId="{902C1659-C117-274E-BFC5-8D1CA3BC05E8}" type="pres">
      <dgm:prSet presAssocID="{CE1FCF2C-B948-4301-A2D6-4D50B0D11461}" presName="compositeNode" presStyleCnt="0">
        <dgm:presLayoutVars>
          <dgm:bulletEnabled val="1"/>
        </dgm:presLayoutVars>
      </dgm:prSet>
      <dgm:spPr/>
    </dgm:pt>
    <dgm:pt modelId="{153684DA-518C-024E-87D9-D34B3E5C5D15}" type="pres">
      <dgm:prSet presAssocID="{CE1FCF2C-B948-4301-A2D6-4D50B0D11461}" presName="bgRect" presStyleLbl="bgAccFollowNode1" presStyleIdx="0" presStyleCnt="3" custScaleX="118255"/>
      <dgm:spPr/>
    </dgm:pt>
    <dgm:pt modelId="{6E3DB859-3955-AD40-89C1-1A04ADA19673}" type="pres">
      <dgm:prSet presAssocID="{D665E1F9-F294-42A8-A630-186C10642C44}" presName="sibTransNodeCircle" presStyleLbl="alignNode1" presStyleIdx="0" presStyleCnt="6" custScaleX="75155" custScaleY="68997">
        <dgm:presLayoutVars>
          <dgm:chMax val="0"/>
          <dgm:bulletEnabled/>
        </dgm:presLayoutVars>
      </dgm:prSet>
      <dgm:spPr/>
    </dgm:pt>
    <dgm:pt modelId="{CACDF06C-8F2D-4944-BE32-154F56EA673D}" type="pres">
      <dgm:prSet presAssocID="{CE1FCF2C-B948-4301-A2D6-4D50B0D11461}" presName="bottomLine" presStyleLbl="alignNode1" presStyleIdx="1" presStyleCnt="6">
        <dgm:presLayoutVars/>
      </dgm:prSet>
      <dgm:spPr/>
    </dgm:pt>
    <dgm:pt modelId="{365FB319-3B6A-134A-B149-E62D18E36D26}" type="pres">
      <dgm:prSet presAssocID="{CE1FCF2C-B948-4301-A2D6-4D50B0D11461}" presName="nodeText" presStyleLbl="bgAccFollowNode1" presStyleIdx="0" presStyleCnt="3">
        <dgm:presLayoutVars>
          <dgm:bulletEnabled val="1"/>
        </dgm:presLayoutVars>
      </dgm:prSet>
      <dgm:spPr/>
    </dgm:pt>
    <dgm:pt modelId="{5F8EFF4E-EA5D-B145-B74D-6BD57BE9C5E6}" type="pres">
      <dgm:prSet presAssocID="{D665E1F9-F294-42A8-A630-186C10642C44}" presName="sibTrans" presStyleCnt="0"/>
      <dgm:spPr/>
    </dgm:pt>
    <dgm:pt modelId="{5208B93D-A172-054C-9FB9-E8B818B5BDAC}" type="pres">
      <dgm:prSet presAssocID="{19F9E8E3-6504-43B7-85EC-59181FD55662}" presName="compositeNode" presStyleCnt="0">
        <dgm:presLayoutVars>
          <dgm:bulletEnabled val="1"/>
        </dgm:presLayoutVars>
      </dgm:prSet>
      <dgm:spPr/>
    </dgm:pt>
    <dgm:pt modelId="{96E3420C-5FCE-4E43-9D73-27181B2B231C}" type="pres">
      <dgm:prSet presAssocID="{19F9E8E3-6504-43B7-85EC-59181FD55662}" presName="bgRect" presStyleLbl="bgAccFollowNode1" presStyleIdx="1" presStyleCnt="3"/>
      <dgm:spPr/>
    </dgm:pt>
    <dgm:pt modelId="{C9EC4DFA-8B82-094A-90C9-50F557C7F490}" type="pres">
      <dgm:prSet presAssocID="{DF91A6E3-D15D-4C2A-8316-EA6A0CAFCABA}" presName="sibTransNodeCircle" presStyleLbl="alignNode1" presStyleIdx="2" presStyleCnt="6">
        <dgm:presLayoutVars>
          <dgm:chMax val="0"/>
          <dgm:bulletEnabled/>
        </dgm:presLayoutVars>
      </dgm:prSet>
      <dgm:spPr/>
    </dgm:pt>
    <dgm:pt modelId="{AF0BF5F8-A92C-464D-A8B3-3CD9A0F6F5A4}" type="pres">
      <dgm:prSet presAssocID="{19F9E8E3-6504-43B7-85EC-59181FD55662}" presName="bottomLine" presStyleLbl="alignNode1" presStyleIdx="3" presStyleCnt="6">
        <dgm:presLayoutVars/>
      </dgm:prSet>
      <dgm:spPr/>
    </dgm:pt>
    <dgm:pt modelId="{DCB8A5D5-EBF3-3E43-8BC9-F7BC5FF1F1B7}" type="pres">
      <dgm:prSet presAssocID="{19F9E8E3-6504-43B7-85EC-59181FD55662}" presName="nodeText" presStyleLbl="bgAccFollowNode1" presStyleIdx="1" presStyleCnt="3">
        <dgm:presLayoutVars>
          <dgm:bulletEnabled val="1"/>
        </dgm:presLayoutVars>
      </dgm:prSet>
      <dgm:spPr/>
    </dgm:pt>
    <dgm:pt modelId="{FF80AE89-E960-A146-A67F-1BE8345BEAF2}" type="pres">
      <dgm:prSet presAssocID="{DF91A6E3-D15D-4C2A-8316-EA6A0CAFCABA}" presName="sibTrans" presStyleCnt="0"/>
      <dgm:spPr/>
    </dgm:pt>
    <dgm:pt modelId="{50D505F9-F8CD-5449-935F-89CD901CD9CC}" type="pres">
      <dgm:prSet presAssocID="{E2D4CF9C-A03E-4DF4-BC5C-6E7CA729CF18}" presName="compositeNode" presStyleCnt="0">
        <dgm:presLayoutVars>
          <dgm:bulletEnabled val="1"/>
        </dgm:presLayoutVars>
      </dgm:prSet>
      <dgm:spPr/>
    </dgm:pt>
    <dgm:pt modelId="{CE38CF4C-84A6-F24C-9692-4BB8DD29E87E}" type="pres">
      <dgm:prSet presAssocID="{E2D4CF9C-A03E-4DF4-BC5C-6E7CA729CF18}" presName="bgRect" presStyleLbl="bgAccFollowNode1" presStyleIdx="2" presStyleCnt="3"/>
      <dgm:spPr/>
    </dgm:pt>
    <dgm:pt modelId="{59421D9C-EC78-3248-A468-38CCA6F8AA29}" type="pres">
      <dgm:prSet presAssocID="{BC5BFB6E-A152-4D9A-9305-A97E1E583A04}" presName="sibTransNodeCircle" presStyleLbl="alignNode1" presStyleIdx="4" presStyleCnt="6">
        <dgm:presLayoutVars>
          <dgm:chMax val="0"/>
          <dgm:bulletEnabled/>
        </dgm:presLayoutVars>
      </dgm:prSet>
      <dgm:spPr/>
    </dgm:pt>
    <dgm:pt modelId="{78880418-9135-3642-B31F-E50361847836}" type="pres">
      <dgm:prSet presAssocID="{E2D4CF9C-A03E-4DF4-BC5C-6E7CA729CF18}" presName="bottomLine" presStyleLbl="alignNode1" presStyleIdx="5" presStyleCnt="6">
        <dgm:presLayoutVars/>
      </dgm:prSet>
      <dgm:spPr/>
    </dgm:pt>
    <dgm:pt modelId="{441102BB-E601-FB4A-AA7F-FF3417010CDD}" type="pres">
      <dgm:prSet presAssocID="{E2D4CF9C-A03E-4DF4-BC5C-6E7CA729CF18}" presName="nodeText" presStyleLbl="bgAccFollowNode1" presStyleIdx="2" presStyleCnt="3">
        <dgm:presLayoutVars>
          <dgm:bulletEnabled val="1"/>
        </dgm:presLayoutVars>
      </dgm:prSet>
      <dgm:spPr/>
    </dgm:pt>
  </dgm:ptLst>
  <dgm:cxnLst>
    <dgm:cxn modelId="{BBDE2F0C-9B44-4053-852C-A90CFF6C002D}" srcId="{9BD0C94B-5C43-45CE-897E-259389065E44}" destId="{E2D4CF9C-A03E-4DF4-BC5C-6E7CA729CF18}" srcOrd="2" destOrd="0" parTransId="{544B0FD0-C6B7-46EE-A68D-CF39C1701191}" sibTransId="{BC5BFB6E-A152-4D9A-9305-A97E1E583A04}"/>
    <dgm:cxn modelId="{E2F6A10E-090E-F146-B037-B267AD579791}" type="presOf" srcId="{CE1FCF2C-B948-4301-A2D6-4D50B0D11461}" destId="{153684DA-518C-024E-87D9-D34B3E5C5D15}" srcOrd="0" destOrd="0" presId="urn:microsoft.com/office/officeart/2016/7/layout/BasicLinearProcessNumbered"/>
    <dgm:cxn modelId="{684ECE12-6E02-0741-BD63-72CE4C8DAEBB}" type="presOf" srcId="{19F9E8E3-6504-43B7-85EC-59181FD55662}" destId="{96E3420C-5FCE-4E43-9D73-27181B2B231C}" srcOrd="0" destOrd="0" presId="urn:microsoft.com/office/officeart/2016/7/layout/BasicLinearProcessNumbered"/>
    <dgm:cxn modelId="{B1D9E04E-4C5E-4743-8249-96FA45FC56AA}" type="presOf" srcId="{DF91A6E3-D15D-4C2A-8316-EA6A0CAFCABA}" destId="{C9EC4DFA-8B82-094A-90C9-50F557C7F490}" srcOrd="0" destOrd="0" presId="urn:microsoft.com/office/officeart/2016/7/layout/BasicLinearProcessNumbered"/>
    <dgm:cxn modelId="{C856E84E-F65C-B949-812B-1616012EFC8B}" type="presOf" srcId="{E2D4CF9C-A03E-4DF4-BC5C-6E7CA729CF18}" destId="{CE38CF4C-84A6-F24C-9692-4BB8DD29E87E}" srcOrd="0" destOrd="0" presId="urn:microsoft.com/office/officeart/2016/7/layout/BasicLinearProcessNumbered"/>
    <dgm:cxn modelId="{C0B5215B-2F15-0D42-A4DE-E03A50264A67}" type="presOf" srcId="{BC5BFB6E-A152-4D9A-9305-A97E1E583A04}" destId="{59421D9C-EC78-3248-A468-38CCA6F8AA29}" srcOrd="0" destOrd="0" presId="urn:microsoft.com/office/officeart/2016/7/layout/BasicLinearProcessNumbered"/>
    <dgm:cxn modelId="{248B4C6F-7F34-45AC-B183-529FF32AA309}" srcId="{9BD0C94B-5C43-45CE-897E-259389065E44}" destId="{CE1FCF2C-B948-4301-A2D6-4D50B0D11461}" srcOrd="0" destOrd="0" parTransId="{454A48D7-B5EC-445A-9526-7A2504BD9287}" sibTransId="{D665E1F9-F294-42A8-A630-186C10642C44}"/>
    <dgm:cxn modelId="{1C78B87C-7877-5441-BB4A-F05356B87F08}" type="presOf" srcId="{19F9E8E3-6504-43B7-85EC-59181FD55662}" destId="{DCB8A5D5-EBF3-3E43-8BC9-F7BC5FF1F1B7}" srcOrd="1" destOrd="0" presId="urn:microsoft.com/office/officeart/2016/7/layout/BasicLinearProcessNumbered"/>
    <dgm:cxn modelId="{0538917D-FCA6-4054-A980-8645EDD17F5E}" srcId="{9BD0C94B-5C43-45CE-897E-259389065E44}" destId="{19F9E8E3-6504-43B7-85EC-59181FD55662}" srcOrd="1" destOrd="0" parTransId="{B8A0FCEB-0073-4DF3-8BC4-488F91A879BA}" sibTransId="{DF91A6E3-D15D-4C2A-8316-EA6A0CAFCABA}"/>
    <dgm:cxn modelId="{FB75799D-8C01-CD43-874C-07C54CE28724}" type="presOf" srcId="{9BD0C94B-5C43-45CE-897E-259389065E44}" destId="{C682DFA0-72F4-AE4D-9E22-3E7EB4ED610B}" srcOrd="0" destOrd="0" presId="urn:microsoft.com/office/officeart/2016/7/layout/BasicLinearProcessNumbered"/>
    <dgm:cxn modelId="{A8919FA5-5C42-9C4C-8668-A13A28EEF545}" type="presOf" srcId="{E2D4CF9C-A03E-4DF4-BC5C-6E7CA729CF18}" destId="{441102BB-E601-FB4A-AA7F-FF3417010CDD}" srcOrd="1" destOrd="0" presId="urn:microsoft.com/office/officeart/2016/7/layout/BasicLinearProcessNumbered"/>
    <dgm:cxn modelId="{1AB1BBBB-7026-804A-8551-DFB7C4DC4336}" type="presOf" srcId="{D665E1F9-F294-42A8-A630-186C10642C44}" destId="{6E3DB859-3955-AD40-89C1-1A04ADA19673}" srcOrd="0" destOrd="0" presId="urn:microsoft.com/office/officeart/2016/7/layout/BasicLinearProcessNumbered"/>
    <dgm:cxn modelId="{7FF780EF-66CF-B14B-AFC5-48984C085DDB}" type="presOf" srcId="{CE1FCF2C-B948-4301-A2D6-4D50B0D11461}" destId="{365FB319-3B6A-134A-B149-E62D18E36D26}" srcOrd="1" destOrd="0" presId="urn:microsoft.com/office/officeart/2016/7/layout/BasicLinearProcessNumbered"/>
    <dgm:cxn modelId="{F16C72BA-0E63-FA4B-9089-4B8BDF842F2E}" type="presParOf" srcId="{C682DFA0-72F4-AE4D-9E22-3E7EB4ED610B}" destId="{902C1659-C117-274E-BFC5-8D1CA3BC05E8}" srcOrd="0" destOrd="0" presId="urn:microsoft.com/office/officeart/2016/7/layout/BasicLinearProcessNumbered"/>
    <dgm:cxn modelId="{1E824FB2-65B6-1842-8A91-319A492F9E6F}" type="presParOf" srcId="{902C1659-C117-274E-BFC5-8D1CA3BC05E8}" destId="{153684DA-518C-024E-87D9-D34B3E5C5D15}" srcOrd="0" destOrd="0" presId="urn:microsoft.com/office/officeart/2016/7/layout/BasicLinearProcessNumbered"/>
    <dgm:cxn modelId="{679F64AA-7193-464D-B5CC-7DB9463D5791}" type="presParOf" srcId="{902C1659-C117-274E-BFC5-8D1CA3BC05E8}" destId="{6E3DB859-3955-AD40-89C1-1A04ADA19673}" srcOrd="1" destOrd="0" presId="urn:microsoft.com/office/officeart/2016/7/layout/BasicLinearProcessNumbered"/>
    <dgm:cxn modelId="{5FB71D75-E293-1B40-85B4-D368A52359B0}" type="presParOf" srcId="{902C1659-C117-274E-BFC5-8D1CA3BC05E8}" destId="{CACDF06C-8F2D-4944-BE32-154F56EA673D}" srcOrd="2" destOrd="0" presId="urn:microsoft.com/office/officeart/2016/7/layout/BasicLinearProcessNumbered"/>
    <dgm:cxn modelId="{9F54168E-F02A-A943-A811-A109214268C6}" type="presParOf" srcId="{902C1659-C117-274E-BFC5-8D1CA3BC05E8}" destId="{365FB319-3B6A-134A-B149-E62D18E36D26}" srcOrd="3" destOrd="0" presId="urn:microsoft.com/office/officeart/2016/7/layout/BasicLinearProcessNumbered"/>
    <dgm:cxn modelId="{632A87B3-7D81-1042-A7AB-B4A55E0EADE1}" type="presParOf" srcId="{C682DFA0-72F4-AE4D-9E22-3E7EB4ED610B}" destId="{5F8EFF4E-EA5D-B145-B74D-6BD57BE9C5E6}" srcOrd="1" destOrd="0" presId="urn:microsoft.com/office/officeart/2016/7/layout/BasicLinearProcessNumbered"/>
    <dgm:cxn modelId="{F3D310B8-8173-EC42-A5B9-5D47882CA1DF}" type="presParOf" srcId="{C682DFA0-72F4-AE4D-9E22-3E7EB4ED610B}" destId="{5208B93D-A172-054C-9FB9-E8B818B5BDAC}" srcOrd="2" destOrd="0" presId="urn:microsoft.com/office/officeart/2016/7/layout/BasicLinearProcessNumbered"/>
    <dgm:cxn modelId="{8278775D-C2B4-4545-B6DC-42CC88BDEF92}" type="presParOf" srcId="{5208B93D-A172-054C-9FB9-E8B818B5BDAC}" destId="{96E3420C-5FCE-4E43-9D73-27181B2B231C}" srcOrd="0" destOrd="0" presId="urn:microsoft.com/office/officeart/2016/7/layout/BasicLinearProcessNumbered"/>
    <dgm:cxn modelId="{C4AB5354-F639-644D-9A4F-88B1D839F312}" type="presParOf" srcId="{5208B93D-A172-054C-9FB9-E8B818B5BDAC}" destId="{C9EC4DFA-8B82-094A-90C9-50F557C7F490}" srcOrd="1" destOrd="0" presId="urn:microsoft.com/office/officeart/2016/7/layout/BasicLinearProcessNumbered"/>
    <dgm:cxn modelId="{00D09295-31B4-0447-A6BC-9BAB6917AD98}" type="presParOf" srcId="{5208B93D-A172-054C-9FB9-E8B818B5BDAC}" destId="{AF0BF5F8-A92C-464D-A8B3-3CD9A0F6F5A4}" srcOrd="2" destOrd="0" presId="urn:microsoft.com/office/officeart/2016/7/layout/BasicLinearProcessNumbered"/>
    <dgm:cxn modelId="{693806DE-1AB9-FC45-ADC6-4C1B0655AAC6}" type="presParOf" srcId="{5208B93D-A172-054C-9FB9-E8B818B5BDAC}" destId="{DCB8A5D5-EBF3-3E43-8BC9-F7BC5FF1F1B7}" srcOrd="3" destOrd="0" presId="urn:microsoft.com/office/officeart/2016/7/layout/BasicLinearProcessNumbered"/>
    <dgm:cxn modelId="{0A27838B-1DFD-B94A-B0C0-DD90C105F388}" type="presParOf" srcId="{C682DFA0-72F4-AE4D-9E22-3E7EB4ED610B}" destId="{FF80AE89-E960-A146-A67F-1BE8345BEAF2}" srcOrd="3" destOrd="0" presId="urn:microsoft.com/office/officeart/2016/7/layout/BasicLinearProcessNumbered"/>
    <dgm:cxn modelId="{74F49414-9A71-9E41-9705-F6E8CEF50979}" type="presParOf" srcId="{C682DFA0-72F4-AE4D-9E22-3E7EB4ED610B}" destId="{50D505F9-F8CD-5449-935F-89CD901CD9CC}" srcOrd="4" destOrd="0" presId="urn:microsoft.com/office/officeart/2016/7/layout/BasicLinearProcessNumbered"/>
    <dgm:cxn modelId="{75DD100C-5693-A34A-A68E-1C28FCE2E48F}" type="presParOf" srcId="{50D505F9-F8CD-5449-935F-89CD901CD9CC}" destId="{CE38CF4C-84A6-F24C-9692-4BB8DD29E87E}" srcOrd="0" destOrd="0" presId="urn:microsoft.com/office/officeart/2016/7/layout/BasicLinearProcessNumbered"/>
    <dgm:cxn modelId="{C40846B0-44C6-E547-B14C-D34BE09914D1}" type="presParOf" srcId="{50D505F9-F8CD-5449-935F-89CD901CD9CC}" destId="{59421D9C-EC78-3248-A468-38CCA6F8AA29}" srcOrd="1" destOrd="0" presId="urn:microsoft.com/office/officeart/2016/7/layout/BasicLinearProcessNumbered"/>
    <dgm:cxn modelId="{D9D84901-3782-B145-A788-CB427193FFDD}" type="presParOf" srcId="{50D505F9-F8CD-5449-935F-89CD901CD9CC}" destId="{78880418-9135-3642-B31F-E50361847836}" srcOrd="2" destOrd="0" presId="urn:microsoft.com/office/officeart/2016/7/layout/BasicLinearProcessNumbered"/>
    <dgm:cxn modelId="{3BF17A00-B9F4-0142-A155-B4D04EC43D24}" type="presParOf" srcId="{50D505F9-F8CD-5449-935F-89CD901CD9CC}" destId="{441102BB-E601-FB4A-AA7F-FF3417010CDD}" srcOrd="3" destOrd="0" presId="urn:microsoft.com/office/officeart/2016/7/layout/BasicLinear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FB1DE2-D73D-FF4D-867E-13CD57021799}">
      <dsp:nvSpPr>
        <dsp:cNvPr id="0" name=""/>
        <dsp:cNvSpPr/>
      </dsp:nvSpPr>
      <dsp:spPr>
        <a:xfrm>
          <a:off x="0" y="121775"/>
          <a:ext cx="6370320" cy="1174753"/>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Political: Brexit did influence the leave of multiple employees which were foreign. </a:t>
          </a:r>
        </a:p>
      </dsp:txBody>
      <dsp:txXfrm>
        <a:off x="57347" y="179122"/>
        <a:ext cx="6255626" cy="1060059"/>
      </dsp:txXfrm>
    </dsp:sp>
    <dsp:sp modelId="{12F50843-C625-BA4A-A346-21E5E8E9591B}">
      <dsp:nvSpPr>
        <dsp:cNvPr id="0" name=""/>
        <dsp:cNvSpPr/>
      </dsp:nvSpPr>
      <dsp:spPr>
        <a:xfrm>
          <a:off x="0" y="1357008"/>
          <a:ext cx="6370320" cy="1174753"/>
        </a:xfrm>
        <a:prstGeom prst="round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Economic: The employees are losing money when they are being absent, but the company has to pay because of this. </a:t>
          </a:r>
        </a:p>
      </dsp:txBody>
      <dsp:txXfrm>
        <a:off x="57347" y="1414355"/>
        <a:ext cx="6255626" cy="1060059"/>
      </dsp:txXfrm>
    </dsp:sp>
    <dsp:sp modelId="{9FBD2EE8-A55A-0249-BAB7-C17CFB199E9B}">
      <dsp:nvSpPr>
        <dsp:cNvPr id="0" name=""/>
        <dsp:cNvSpPr/>
      </dsp:nvSpPr>
      <dsp:spPr>
        <a:xfrm>
          <a:off x="0" y="2592241"/>
          <a:ext cx="6370320" cy="1174753"/>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Social: People are influencing one another to be absent as they see that the management is not saying anything. </a:t>
          </a:r>
        </a:p>
      </dsp:txBody>
      <dsp:txXfrm>
        <a:off x="57347" y="2649588"/>
        <a:ext cx="6255626" cy="1060059"/>
      </dsp:txXfrm>
    </dsp:sp>
    <dsp:sp modelId="{01CE87FC-EECE-5241-B885-5E9E169B1BDB}">
      <dsp:nvSpPr>
        <dsp:cNvPr id="0" name=""/>
        <dsp:cNvSpPr/>
      </dsp:nvSpPr>
      <dsp:spPr>
        <a:xfrm>
          <a:off x="0" y="3827474"/>
          <a:ext cx="6370320" cy="1174753"/>
        </a:xfrm>
        <a:prstGeom prst="round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Technological: The new digital world could give to employee's better jobs </a:t>
          </a:r>
        </a:p>
      </dsp:txBody>
      <dsp:txXfrm>
        <a:off x="57347" y="3884821"/>
        <a:ext cx="6255626" cy="1060059"/>
      </dsp:txXfrm>
    </dsp:sp>
    <dsp:sp modelId="{2A3444B3-A2BF-3D46-A578-975B3E85BA7D}">
      <dsp:nvSpPr>
        <dsp:cNvPr id="0" name=""/>
        <dsp:cNvSpPr/>
      </dsp:nvSpPr>
      <dsp:spPr>
        <a:xfrm>
          <a:off x="0" y="5062707"/>
          <a:ext cx="6370320" cy="1174753"/>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dirty="0"/>
            <a:t>Legal: There policies broken because the employees have the duty of following their schedules. </a:t>
          </a:r>
        </a:p>
      </dsp:txBody>
      <dsp:txXfrm>
        <a:off x="57347" y="5120054"/>
        <a:ext cx="6255626" cy="106005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3684DA-518C-024E-87D9-D34B3E5C5D15}">
      <dsp:nvSpPr>
        <dsp:cNvPr id="0" name=""/>
        <dsp:cNvSpPr/>
      </dsp:nvSpPr>
      <dsp:spPr>
        <a:xfrm>
          <a:off x="3997" y="1178"/>
          <a:ext cx="3673491" cy="4348981"/>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2188" tIns="330200" rIns="242188" bIns="330200" numCol="1" spcCol="1270" anchor="t" anchorCtr="0">
          <a:noAutofit/>
        </a:bodyPr>
        <a:lstStyle/>
        <a:p>
          <a:pPr marL="0" lvl="0" indent="0" algn="l" defTabSz="889000">
            <a:lnSpc>
              <a:spcPct val="90000"/>
            </a:lnSpc>
            <a:spcBef>
              <a:spcPct val="0"/>
            </a:spcBef>
            <a:spcAft>
              <a:spcPct val="35000"/>
            </a:spcAft>
            <a:buNone/>
          </a:pPr>
          <a:r>
            <a:rPr lang="en-US" sz="2000" kern="1200" dirty="0"/>
            <a:t>Look into organizing meetings which to bring more awareness to employees regarding the necessity of being at work on time and respecting their schedules unless they are medically excused. </a:t>
          </a:r>
        </a:p>
      </dsp:txBody>
      <dsp:txXfrm>
        <a:off x="3997" y="1653791"/>
        <a:ext cx="3673491" cy="2609388"/>
      </dsp:txXfrm>
    </dsp:sp>
    <dsp:sp modelId="{6E3DB859-3955-AD40-89C1-1A04ADA19673}">
      <dsp:nvSpPr>
        <dsp:cNvPr id="0" name=""/>
        <dsp:cNvSpPr/>
      </dsp:nvSpPr>
      <dsp:spPr>
        <a:xfrm>
          <a:off x="1350471" y="638323"/>
          <a:ext cx="980543" cy="900199"/>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719" tIns="12700" rIns="101719" bIns="12700" numCol="1" spcCol="1270" anchor="ctr" anchorCtr="0">
          <a:noAutofit/>
        </a:bodyPr>
        <a:lstStyle/>
        <a:p>
          <a:pPr marL="0" lvl="0" indent="0" algn="ctr" defTabSz="1911350">
            <a:lnSpc>
              <a:spcPct val="90000"/>
            </a:lnSpc>
            <a:spcBef>
              <a:spcPct val="0"/>
            </a:spcBef>
            <a:spcAft>
              <a:spcPct val="35000"/>
            </a:spcAft>
            <a:buNone/>
          </a:pPr>
          <a:r>
            <a:rPr lang="en-US" sz="4300" kern="1200"/>
            <a:t>1</a:t>
          </a:r>
          <a:endParaRPr lang="en-US" sz="4300" kern="1200" dirty="0"/>
        </a:p>
      </dsp:txBody>
      <dsp:txXfrm>
        <a:off x="1494068" y="770154"/>
        <a:ext cx="693349" cy="636537"/>
      </dsp:txXfrm>
    </dsp:sp>
    <dsp:sp modelId="{CACDF06C-8F2D-4944-BE32-154F56EA673D}">
      <dsp:nvSpPr>
        <dsp:cNvPr id="0" name=""/>
        <dsp:cNvSpPr/>
      </dsp:nvSpPr>
      <dsp:spPr>
        <a:xfrm>
          <a:off x="287535" y="4350087"/>
          <a:ext cx="3106415" cy="72"/>
        </a:xfrm>
        <a:prstGeom prst="rect">
          <a:avLst/>
        </a:prstGeom>
        <a:solidFill>
          <a:schemeClr val="accent2">
            <a:hueOff val="-291073"/>
            <a:satOff val="-16786"/>
            <a:lumOff val="1726"/>
            <a:alphaOff val="0"/>
          </a:schemeClr>
        </a:solidFill>
        <a:ln w="12700" cap="flat" cmpd="sng" algn="ctr">
          <a:solidFill>
            <a:schemeClr val="accent2">
              <a:hueOff val="-291073"/>
              <a:satOff val="-16786"/>
              <a:lumOff val="172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6E3420C-5FCE-4E43-9D73-27181B2B231C}">
      <dsp:nvSpPr>
        <dsp:cNvPr id="0" name=""/>
        <dsp:cNvSpPr/>
      </dsp:nvSpPr>
      <dsp:spPr>
        <a:xfrm>
          <a:off x="3988130" y="1178"/>
          <a:ext cx="3106415" cy="4348981"/>
        </a:xfrm>
        <a:prstGeom prst="rect">
          <a:avLst/>
        </a:prstGeom>
        <a:solidFill>
          <a:schemeClr val="accent2">
            <a:tint val="40000"/>
            <a:alpha val="90000"/>
            <a:hueOff val="-424613"/>
            <a:satOff val="-37673"/>
            <a:lumOff val="-385"/>
            <a:alphaOff val="0"/>
          </a:schemeClr>
        </a:solidFill>
        <a:ln w="12700" cap="flat" cmpd="sng" algn="ctr">
          <a:solidFill>
            <a:schemeClr val="accent2">
              <a:tint val="40000"/>
              <a:alpha val="90000"/>
              <a:hueOff val="-424613"/>
              <a:satOff val="-37673"/>
              <a:lumOff val="-38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2188" tIns="330200" rIns="242188" bIns="330200" numCol="1" spcCol="1270" anchor="t" anchorCtr="0">
          <a:noAutofit/>
        </a:bodyPr>
        <a:lstStyle/>
        <a:p>
          <a:pPr marL="0" lvl="0" indent="0" algn="l" defTabSz="933450">
            <a:lnSpc>
              <a:spcPct val="90000"/>
            </a:lnSpc>
            <a:spcBef>
              <a:spcPct val="0"/>
            </a:spcBef>
            <a:spcAft>
              <a:spcPct val="35000"/>
            </a:spcAft>
            <a:buNone/>
          </a:pPr>
          <a:r>
            <a:rPr lang="en-US" sz="2100" kern="1200" dirty="0"/>
            <a:t>Look into adapting different strategies such as giving tasks which to be completed as a team (Brighton. 2021). </a:t>
          </a:r>
        </a:p>
      </dsp:txBody>
      <dsp:txXfrm>
        <a:off x="3988130" y="1653791"/>
        <a:ext cx="3106415" cy="2609388"/>
      </dsp:txXfrm>
    </dsp:sp>
    <dsp:sp modelId="{C9EC4DFA-8B82-094A-90C9-50F557C7F490}">
      <dsp:nvSpPr>
        <dsp:cNvPr id="0" name=""/>
        <dsp:cNvSpPr/>
      </dsp:nvSpPr>
      <dsp:spPr>
        <a:xfrm>
          <a:off x="4888990" y="436076"/>
          <a:ext cx="1304694" cy="1304694"/>
        </a:xfrm>
        <a:prstGeom prst="ellipse">
          <a:avLst/>
        </a:prstGeom>
        <a:solidFill>
          <a:schemeClr val="accent2">
            <a:hueOff val="-582145"/>
            <a:satOff val="-33571"/>
            <a:lumOff val="3451"/>
            <a:alphaOff val="0"/>
          </a:schemeClr>
        </a:solidFill>
        <a:ln w="12700" cap="flat" cmpd="sng" algn="ctr">
          <a:solidFill>
            <a:schemeClr val="accent2">
              <a:hueOff val="-582145"/>
              <a:satOff val="-33571"/>
              <a:lumOff val="345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719" tIns="12700" rIns="101719" bIns="12700" numCol="1" spcCol="1270" anchor="ctr" anchorCtr="0">
          <a:noAutofit/>
        </a:bodyPr>
        <a:lstStyle/>
        <a:p>
          <a:pPr marL="0" lvl="0" indent="0" algn="ctr" defTabSz="1911350">
            <a:lnSpc>
              <a:spcPct val="90000"/>
            </a:lnSpc>
            <a:spcBef>
              <a:spcPct val="0"/>
            </a:spcBef>
            <a:spcAft>
              <a:spcPct val="35000"/>
            </a:spcAft>
            <a:buNone/>
          </a:pPr>
          <a:r>
            <a:rPr lang="en-US" sz="4300" kern="1200"/>
            <a:t>2</a:t>
          </a:r>
        </a:p>
      </dsp:txBody>
      <dsp:txXfrm>
        <a:off x="5080058" y="627144"/>
        <a:ext cx="922558" cy="922558"/>
      </dsp:txXfrm>
    </dsp:sp>
    <dsp:sp modelId="{AF0BF5F8-A92C-464D-A8B3-3CD9A0F6F5A4}">
      <dsp:nvSpPr>
        <dsp:cNvPr id="0" name=""/>
        <dsp:cNvSpPr/>
      </dsp:nvSpPr>
      <dsp:spPr>
        <a:xfrm>
          <a:off x="3988130" y="4350087"/>
          <a:ext cx="3106415" cy="72"/>
        </a:xfrm>
        <a:prstGeom prst="rect">
          <a:avLst/>
        </a:prstGeom>
        <a:solidFill>
          <a:schemeClr val="accent2">
            <a:hueOff val="-873218"/>
            <a:satOff val="-50357"/>
            <a:lumOff val="5177"/>
            <a:alphaOff val="0"/>
          </a:schemeClr>
        </a:solidFill>
        <a:ln w="12700" cap="flat" cmpd="sng" algn="ctr">
          <a:solidFill>
            <a:schemeClr val="accent2">
              <a:hueOff val="-873218"/>
              <a:satOff val="-50357"/>
              <a:lumOff val="517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E38CF4C-84A6-F24C-9692-4BB8DD29E87E}">
      <dsp:nvSpPr>
        <dsp:cNvPr id="0" name=""/>
        <dsp:cNvSpPr/>
      </dsp:nvSpPr>
      <dsp:spPr>
        <a:xfrm>
          <a:off x="7405187" y="1178"/>
          <a:ext cx="3106415" cy="4348981"/>
        </a:xfrm>
        <a:prstGeom prst="rect">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2188" tIns="330200" rIns="242188" bIns="330200" numCol="1" spcCol="1270" anchor="t" anchorCtr="0">
          <a:noAutofit/>
        </a:bodyPr>
        <a:lstStyle/>
        <a:p>
          <a:pPr marL="0" lvl="0" indent="0" algn="l" defTabSz="933450">
            <a:lnSpc>
              <a:spcPct val="90000"/>
            </a:lnSpc>
            <a:spcBef>
              <a:spcPct val="0"/>
            </a:spcBef>
            <a:spcAft>
              <a:spcPct val="35000"/>
            </a:spcAft>
            <a:buNone/>
          </a:pPr>
          <a:r>
            <a:rPr lang="en-US" sz="2100" kern="1200" dirty="0"/>
            <a:t>Work on training which to be undertaken by employees that do not show high level of performance (Cartwright, 2003). </a:t>
          </a:r>
        </a:p>
      </dsp:txBody>
      <dsp:txXfrm>
        <a:off x="7405187" y="1653791"/>
        <a:ext cx="3106415" cy="2609388"/>
      </dsp:txXfrm>
    </dsp:sp>
    <dsp:sp modelId="{59421D9C-EC78-3248-A468-38CCA6F8AA29}">
      <dsp:nvSpPr>
        <dsp:cNvPr id="0" name=""/>
        <dsp:cNvSpPr/>
      </dsp:nvSpPr>
      <dsp:spPr>
        <a:xfrm>
          <a:off x="8306047" y="436076"/>
          <a:ext cx="1304694" cy="1304694"/>
        </a:xfrm>
        <a:prstGeom prst="ellipse">
          <a:avLst/>
        </a:prstGeom>
        <a:solidFill>
          <a:schemeClr val="accent2">
            <a:hueOff val="-1164290"/>
            <a:satOff val="-67142"/>
            <a:lumOff val="6902"/>
            <a:alphaOff val="0"/>
          </a:schemeClr>
        </a:solidFill>
        <a:ln w="12700" cap="flat" cmpd="sng" algn="ctr">
          <a:solidFill>
            <a:schemeClr val="accent2">
              <a:hueOff val="-1164290"/>
              <a:satOff val="-67142"/>
              <a:lumOff val="69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719" tIns="12700" rIns="101719" bIns="12700" numCol="1" spcCol="1270" anchor="ctr" anchorCtr="0">
          <a:noAutofit/>
        </a:bodyPr>
        <a:lstStyle/>
        <a:p>
          <a:pPr marL="0" lvl="0" indent="0" algn="ctr" defTabSz="1911350">
            <a:lnSpc>
              <a:spcPct val="90000"/>
            </a:lnSpc>
            <a:spcBef>
              <a:spcPct val="0"/>
            </a:spcBef>
            <a:spcAft>
              <a:spcPct val="35000"/>
            </a:spcAft>
            <a:buNone/>
          </a:pPr>
          <a:r>
            <a:rPr lang="en-US" sz="4300" kern="1200"/>
            <a:t>3</a:t>
          </a:r>
        </a:p>
      </dsp:txBody>
      <dsp:txXfrm>
        <a:off x="8497115" y="627144"/>
        <a:ext cx="922558" cy="922558"/>
      </dsp:txXfrm>
    </dsp:sp>
    <dsp:sp modelId="{78880418-9135-3642-B31F-E50361847836}">
      <dsp:nvSpPr>
        <dsp:cNvPr id="0" name=""/>
        <dsp:cNvSpPr/>
      </dsp:nvSpPr>
      <dsp:spPr>
        <a:xfrm>
          <a:off x="7405187" y="4350087"/>
          <a:ext cx="3106415" cy="72"/>
        </a:xfrm>
        <a:prstGeom prst="rect">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637423-5455-624E-9C20-F2DAD4007E07}"/>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8E72F13-A7D0-7A47-82B0-8615FC905D7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49AA944-0CFD-BC4B-A2F0-CE0DBBF129DE}"/>
              </a:ext>
            </a:extLst>
          </p:cNvPr>
          <p:cNvSpPr>
            <a:spLocks noGrp="1"/>
          </p:cNvSpPr>
          <p:nvPr>
            <p:ph type="dt" sz="half" idx="10"/>
          </p:nvPr>
        </p:nvSpPr>
        <p:spPr/>
        <p:txBody>
          <a:bodyPr/>
          <a:lstStyle/>
          <a:p>
            <a:fld id="{EE6B3419-6BBA-C449-855C-3D1B01CF471A}" type="datetimeFigureOut">
              <a:rPr lang="en-US" smtClean="0"/>
              <a:t>3/13/22</a:t>
            </a:fld>
            <a:endParaRPr lang="en-US"/>
          </a:p>
        </p:txBody>
      </p:sp>
      <p:sp>
        <p:nvSpPr>
          <p:cNvPr id="5" name="Footer Placeholder 4">
            <a:extLst>
              <a:ext uri="{FF2B5EF4-FFF2-40B4-BE49-F238E27FC236}">
                <a16:creationId xmlns:a16="http://schemas.microsoft.com/office/drawing/2014/main" id="{66AA41AE-1CB9-4F43-886B-AF02B6F2747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5C774F1-197B-DD4E-8AAE-762ADD9E679B}"/>
              </a:ext>
            </a:extLst>
          </p:cNvPr>
          <p:cNvSpPr>
            <a:spLocks noGrp="1"/>
          </p:cNvSpPr>
          <p:nvPr>
            <p:ph type="sldNum" sz="quarter" idx="12"/>
          </p:nvPr>
        </p:nvSpPr>
        <p:spPr/>
        <p:txBody>
          <a:bodyPr/>
          <a:lstStyle/>
          <a:p>
            <a:fld id="{A271F6C8-0111-1B41-84C5-ACEA6D7DBA61}" type="slidenum">
              <a:rPr lang="en-US" smtClean="0"/>
              <a:t>‹#›</a:t>
            </a:fld>
            <a:endParaRPr lang="en-US"/>
          </a:p>
        </p:txBody>
      </p:sp>
    </p:spTree>
    <p:extLst>
      <p:ext uri="{BB962C8B-B14F-4D97-AF65-F5344CB8AC3E}">
        <p14:creationId xmlns:p14="http://schemas.microsoft.com/office/powerpoint/2010/main" val="35860408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6C520D-A7CE-7743-9D3A-5D1074F168A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B309E84-CA67-B049-87C1-713EF346B70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F7D81D2-3950-A145-A3D8-0B209367858D}"/>
              </a:ext>
            </a:extLst>
          </p:cNvPr>
          <p:cNvSpPr>
            <a:spLocks noGrp="1"/>
          </p:cNvSpPr>
          <p:nvPr>
            <p:ph type="dt" sz="half" idx="10"/>
          </p:nvPr>
        </p:nvSpPr>
        <p:spPr/>
        <p:txBody>
          <a:bodyPr/>
          <a:lstStyle/>
          <a:p>
            <a:fld id="{EE6B3419-6BBA-C449-855C-3D1B01CF471A}" type="datetimeFigureOut">
              <a:rPr lang="en-US" smtClean="0"/>
              <a:t>3/13/22</a:t>
            </a:fld>
            <a:endParaRPr lang="en-US"/>
          </a:p>
        </p:txBody>
      </p:sp>
      <p:sp>
        <p:nvSpPr>
          <p:cNvPr id="5" name="Footer Placeholder 4">
            <a:extLst>
              <a:ext uri="{FF2B5EF4-FFF2-40B4-BE49-F238E27FC236}">
                <a16:creationId xmlns:a16="http://schemas.microsoft.com/office/drawing/2014/main" id="{71820301-6FC1-5A4F-8E14-AE422EE4C2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0CA74B-7FE6-5442-87E2-1F167F50F847}"/>
              </a:ext>
            </a:extLst>
          </p:cNvPr>
          <p:cNvSpPr>
            <a:spLocks noGrp="1"/>
          </p:cNvSpPr>
          <p:nvPr>
            <p:ph type="sldNum" sz="quarter" idx="12"/>
          </p:nvPr>
        </p:nvSpPr>
        <p:spPr/>
        <p:txBody>
          <a:bodyPr/>
          <a:lstStyle/>
          <a:p>
            <a:fld id="{A271F6C8-0111-1B41-84C5-ACEA6D7DBA61}" type="slidenum">
              <a:rPr lang="en-US" smtClean="0"/>
              <a:t>‹#›</a:t>
            </a:fld>
            <a:endParaRPr lang="en-US"/>
          </a:p>
        </p:txBody>
      </p:sp>
    </p:spTree>
    <p:extLst>
      <p:ext uri="{BB962C8B-B14F-4D97-AF65-F5344CB8AC3E}">
        <p14:creationId xmlns:p14="http://schemas.microsoft.com/office/powerpoint/2010/main" val="1600650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F6B42A-F764-6D42-A3F1-627C5566DAB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36E35997-6FBF-5944-9883-7B00C5D3DCC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0EE8B2B-835A-9541-A15C-941C35489195}"/>
              </a:ext>
            </a:extLst>
          </p:cNvPr>
          <p:cNvSpPr>
            <a:spLocks noGrp="1"/>
          </p:cNvSpPr>
          <p:nvPr>
            <p:ph type="dt" sz="half" idx="10"/>
          </p:nvPr>
        </p:nvSpPr>
        <p:spPr/>
        <p:txBody>
          <a:bodyPr/>
          <a:lstStyle/>
          <a:p>
            <a:fld id="{EE6B3419-6BBA-C449-855C-3D1B01CF471A}" type="datetimeFigureOut">
              <a:rPr lang="en-US" smtClean="0"/>
              <a:t>3/13/22</a:t>
            </a:fld>
            <a:endParaRPr lang="en-US"/>
          </a:p>
        </p:txBody>
      </p:sp>
      <p:sp>
        <p:nvSpPr>
          <p:cNvPr id="5" name="Footer Placeholder 4">
            <a:extLst>
              <a:ext uri="{FF2B5EF4-FFF2-40B4-BE49-F238E27FC236}">
                <a16:creationId xmlns:a16="http://schemas.microsoft.com/office/drawing/2014/main" id="{50D28F0A-4196-5541-92C9-1261FDDB6E5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E579C66-0FF9-1040-AFC7-4AFF1D02F611}"/>
              </a:ext>
            </a:extLst>
          </p:cNvPr>
          <p:cNvSpPr>
            <a:spLocks noGrp="1"/>
          </p:cNvSpPr>
          <p:nvPr>
            <p:ph type="sldNum" sz="quarter" idx="12"/>
          </p:nvPr>
        </p:nvSpPr>
        <p:spPr/>
        <p:txBody>
          <a:bodyPr/>
          <a:lstStyle/>
          <a:p>
            <a:fld id="{A271F6C8-0111-1B41-84C5-ACEA6D7DBA61}" type="slidenum">
              <a:rPr lang="en-US" smtClean="0"/>
              <a:t>‹#›</a:t>
            </a:fld>
            <a:endParaRPr lang="en-US"/>
          </a:p>
        </p:txBody>
      </p:sp>
    </p:spTree>
    <p:extLst>
      <p:ext uri="{BB962C8B-B14F-4D97-AF65-F5344CB8AC3E}">
        <p14:creationId xmlns:p14="http://schemas.microsoft.com/office/powerpoint/2010/main" val="15637643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C51B05-DF6F-C44E-B66F-5252EFD23FA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EB3B272-D60D-2C4B-ADBE-D0555F67423A}"/>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9EDE8274-43B6-0A43-948B-D4C07FBB095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ED839D78-BE73-A140-936F-FE9B389088D8}"/>
              </a:ext>
            </a:extLst>
          </p:cNvPr>
          <p:cNvSpPr>
            <a:spLocks noGrp="1"/>
          </p:cNvSpPr>
          <p:nvPr>
            <p:ph type="dt" sz="half" idx="10"/>
          </p:nvPr>
        </p:nvSpPr>
        <p:spPr/>
        <p:txBody>
          <a:bodyPr/>
          <a:lstStyle/>
          <a:p>
            <a:fld id="{EE6B3419-6BBA-C449-855C-3D1B01CF471A}" type="datetimeFigureOut">
              <a:rPr lang="en-US" smtClean="0"/>
              <a:t>3/13/22</a:t>
            </a:fld>
            <a:endParaRPr lang="en-US"/>
          </a:p>
        </p:txBody>
      </p:sp>
      <p:sp>
        <p:nvSpPr>
          <p:cNvPr id="6" name="Footer Placeholder 5">
            <a:extLst>
              <a:ext uri="{FF2B5EF4-FFF2-40B4-BE49-F238E27FC236}">
                <a16:creationId xmlns:a16="http://schemas.microsoft.com/office/drawing/2014/main" id="{9417D099-4889-594D-89AF-173D8002F3A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90C0F1E-6859-5B41-A5A0-6091D4504BC9}"/>
              </a:ext>
            </a:extLst>
          </p:cNvPr>
          <p:cNvSpPr>
            <a:spLocks noGrp="1"/>
          </p:cNvSpPr>
          <p:nvPr>
            <p:ph type="sldNum" sz="quarter" idx="12"/>
          </p:nvPr>
        </p:nvSpPr>
        <p:spPr/>
        <p:txBody>
          <a:bodyPr/>
          <a:lstStyle/>
          <a:p>
            <a:fld id="{A271F6C8-0111-1B41-84C5-ACEA6D7DBA61}" type="slidenum">
              <a:rPr lang="en-US" smtClean="0"/>
              <a:t>‹#›</a:t>
            </a:fld>
            <a:endParaRPr lang="en-US"/>
          </a:p>
        </p:txBody>
      </p:sp>
    </p:spTree>
    <p:extLst>
      <p:ext uri="{BB962C8B-B14F-4D97-AF65-F5344CB8AC3E}">
        <p14:creationId xmlns:p14="http://schemas.microsoft.com/office/powerpoint/2010/main" val="9510857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C240D5-765A-7B4F-B4B1-0F369DB72993}"/>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57A6CB2-C704-CF49-930C-F19859DDF0D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D0188D3-021D-8F43-9DD4-27462FA7B36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52627AD1-51CA-5C44-8036-FADD6C6FAA4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0368860-DF6A-9E40-9348-D80ECAC0FD4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922F6B01-E4E6-784C-96D9-A04F5F901F8C}"/>
              </a:ext>
            </a:extLst>
          </p:cNvPr>
          <p:cNvSpPr>
            <a:spLocks noGrp="1"/>
          </p:cNvSpPr>
          <p:nvPr>
            <p:ph type="dt" sz="half" idx="10"/>
          </p:nvPr>
        </p:nvSpPr>
        <p:spPr/>
        <p:txBody>
          <a:bodyPr/>
          <a:lstStyle/>
          <a:p>
            <a:fld id="{EE6B3419-6BBA-C449-855C-3D1B01CF471A}" type="datetimeFigureOut">
              <a:rPr lang="en-US" smtClean="0"/>
              <a:t>3/13/22</a:t>
            </a:fld>
            <a:endParaRPr lang="en-US"/>
          </a:p>
        </p:txBody>
      </p:sp>
      <p:sp>
        <p:nvSpPr>
          <p:cNvPr id="8" name="Footer Placeholder 7">
            <a:extLst>
              <a:ext uri="{FF2B5EF4-FFF2-40B4-BE49-F238E27FC236}">
                <a16:creationId xmlns:a16="http://schemas.microsoft.com/office/drawing/2014/main" id="{C355967B-6677-EC43-9933-831C76384DE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D9BBD07-6860-F548-BCE5-6619AFD34BDD}"/>
              </a:ext>
            </a:extLst>
          </p:cNvPr>
          <p:cNvSpPr>
            <a:spLocks noGrp="1"/>
          </p:cNvSpPr>
          <p:nvPr>
            <p:ph type="sldNum" sz="quarter" idx="12"/>
          </p:nvPr>
        </p:nvSpPr>
        <p:spPr/>
        <p:txBody>
          <a:bodyPr/>
          <a:lstStyle/>
          <a:p>
            <a:fld id="{A271F6C8-0111-1B41-84C5-ACEA6D7DBA61}" type="slidenum">
              <a:rPr lang="en-US" smtClean="0"/>
              <a:t>‹#›</a:t>
            </a:fld>
            <a:endParaRPr lang="en-US"/>
          </a:p>
        </p:txBody>
      </p:sp>
    </p:spTree>
    <p:extLst>
      <p:ext uri="{BB962C8B-B14F-4D97-AF65-F5344CB8AC3E}">
        <p14:creationId xmlns:p14="http://schemas.microsoft.com/office/powerpoint/2010/main" val="42418170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B7F5F9-EE8E-8245-ABCC-D552E7C06F06}"/>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E83F8AB-0C17-8248-9A0B-AD8CF8757F5E}"/>
              </a:ext>
            </a:extLst>
          </p:cNvPr>
          <p:cNvSpPr>
            <a:spLocks noGrp="1"/>
          </p:cNvSpPr>
          <p:nvPr>
            <p:ph type="dt" sz="half" idx="10"/>
          </p:nvPr>
        </p:nvSpPr>
        <p:spPr/>
        <p:txBody>
          <a:bodyPr/>
          <a:lstStyle/>
          <a:p>
            <a:fld id="{EE6B3419-6BBA-C449-855C-3D1B01CF471A}" type="datetimeFigureOut">
              <a:rPr lang="en-US" smtClean="0"/>
              <a:t>3/13/22</a:t>
            </a:fld>
            <a:endParaRPr lang="en-US"/>
          </a:p>
        </p:txBody>
      </p:sp>
      <p:sp>
        <p:nvSpPr>
          <p:cNvPr id="4" name="Footer Placeholder 3">
            <a:extLst>
              <a:ext uri="{FF2B5EF4-FFF2-40B4-BE49-F238E27FC236}">
                <a16:creationId xmlns:a16="http://schemas.microsoft.com/office/drawing/2014/main" id="{035C992E-1042-6A48-A602-E674AC277FE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52D7600-E739-794C-B7E3-69739CC23D0A}"/>
              </a:ext>
            </a:extLst>
          </p:cNvPr>
          <p:cNvSpPr>
            <a:spLocks noGrp="1"/>
          </p:cNvSpPr>
          <p:nvPr>
            <p:ph type="sldNum" sz="quarter" idx="12"/>
          </p:nvPr>
        </p:nvSpPr>
        <p:spPr/>
        <p:txBody>
          <a:bodyPr/>
          <a:lstStyle/>
          <a:p>
            <a:fld id="{A271F6C8-0111-1B41-84C5-ACEA6D7DBA61}" type="slidenum">
              <a:rPr lang="en-US" smtClean="0"/>
              <a:t>‹#›</a:t>
            </a:fld>
            <a:endParaRPr lang="en-US"/>
          </a:p>
        </p:txBody>
      </p:sp>
    </p:spTree>
    <p:extLst>
      <p:ext uri="{BB962C8B-B14F-4D97-AF65-F5344CB8AC3E}">
        <p14:creationId xmlns:p14="http://schemas.microsoft.com/office/powerpoint/2010/main" val="37862916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1A23793-5064-C040-B591-64AC649CD7AF}"/>
              </a:ext>
            </a:extLst>
          </p:cNvPr>
          <p:cNvSpPr>
            <a:spLocks noGrp="1"/>
          </p:cNvSpPr>
          <p:nvPr>
            <p:ph type="dt" sz="half" idx="10"/>
          </p:nvPr>
        </p:nvSpPr>
        <p:spPr/>
        <p:txBody>
          <a:bodyPr/>
          <a:lstStyle/>
          <a:p>
            <a:fld id="{EE6B3419-6BBA-C449-855C-3D1B01CF471A}" type="datetimeFigureOut">
              <a:rPr lang="en-US" smtClean="0"/>
              <a:t>3/13/22</a:t>
            </a:fld>
            <a:endParaRPr lang="en-US"/>
          </a:p>
        </p:txBody>
      </p:sp>
      <p:sp>
        <p:nvSpPr>
          <p:cNvPr id="3" name="Footer Placeholder 2">
            <a:extLst>
              <a:ext uri="{FF2B5EF4-FFF2-40B4-BE49-F238E27FC236}">
                <a16:creationId xmlns:a16="http://schemas.microsoft.com/office/drawing/2014/main" id="{890CBB74-7131-6D42-8E0A-D7B8BC12600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4E46A3A-5CC7-8F4C-9E4E-0EC0DE65FD8F}"/>
              </a:ext>
            </a:extLst>
          </p:cNvPr>
          <p:cNvSpPr>
            <a:spLocks noGrp="1"/>
          </p:cNvSpPr>
          <p:nvPr>
            <p:ph type="sldNum" sz="quarter" idx="12"/>
          </p:nvPr>
        </p:nvSpPr>
        <p:spPr/>
        <p:txBody>
          <a:bodyPr/>
          <a:lstStyle/>
          <a:p>
            <a:fld id="{A271F6C8-0111-1B41-84C5-ACEA6D7DBA61}" type="slidenum">
              <a:rPr lang="en-US" smtClean="0"/>
              <a:t>‹#›</a:t>
            </a:fld>
            <a:endParaRPr lang="en-US"/>
          </a:p>
        </p:txBody>
      </p:sp>
    </p:spTree>
    <p:extLst>
      <p:ext uri="{BB962C8B-B14F-4D97-AF65-F5344CB8AC3E}">
        <p14:creationId xmlns:p14="http://schemas.microsoft.com/office/powerpoint/2010/main" val="7147660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F3D873-BAAD-2143-A23A-AA0AD2F98DD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528057DC-7A44-E842-BB6D-4765DF29E05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5EFD78A8-03A3-D947-BC7D-575B4C8BBB6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6FF5E4E-BC99-4F43-855F-EA945DFE1522}"/>
              </a:ext>
            </a:extLst>
          </p:cNvPr>
          <p:cNvSpPr>
            <a:spLocks noGrp="1"/>
          </p:cNvSpPr>
          <p:nvPr>
            <p:ph type="dt" sz="half" idx="10"/>
          </p:nvPr>
        </p:nvSpPr>
        <p:spPr/>
        <p:txBody>
          <a:bodyPr/>
          <a:lstStyle/>
          <a:p>
            <a:fld id="{EE6B3419-6BBA-C449-855C-3D1B01CF471A}" type="datetimeFigureOut">
              <a:rPr lang="en-US" smtClean="0"/>
              <a:t>3/13/22</a:t>
            </a:fld>
            <a:endParaRPr lang="en-US"/>
          </a:p>
        </p:txBody>
      </p:sp>
      <p:sp>
        <p:nvSpPr>
          <p:cNvPr id="6" name="Footer Placeholder 5">
            <a:extLst>
              <a:ext uri="{FF2B5EF4-FFF2-40B4-BE49-F238E27FC236}">
                <a16:creationId xmlns:a16="http://schemas.microsoft.com/office/drawing/2014/main" id="{3E2145B5-BC05-BF45-85D3-BDD778DDCBB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33AFA62-031C-D940-89CC-8CC3CFF3E85B}"/>
              </a:ext>
            </a:extLst>
          </p:cNvPr>
          <p:cNvSpPr>
            <a:spLocks noGrp="1"/>
          </p:cNvSpPr>
          <p:nvPr>
            <p:ph type="sldNum" sz="quarter" idx="12"/>
          </p:nvPr>
        </p:nvSpPr>
        <p:spPr/>
        <p:txBody>
          <a:bodyPr/>
          <a:lstStyle/>
          <a:p>
            <a:fld id="{A271F6C8-0111-1B41-84C5-ACEA6D7DBA61}" type="slidenum">
              <a:rPr lang="en-US" smtClean="0"/>
              <a:t>‹#›</a:t>
            </a:fld>
            <a:endParaRPr lang="en-US"/>
          </a:p>
        </p:txBody>
      </p:sp>
    </p:spTree>
    <p:extLst>
      <p:ext uri="{BB962C8B-B14F-4D97-AF65-F5344CB8AC3E}">
        <p14:creationId xmlns:p14="http://schemas.microsoft.com/office/powerpoint/2010/main" val="7773383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EBE8A6-51B4-FF44-8F97-A0E5CC0D28E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C9E54B60-3827-094B-93FF-E2B6010A68D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A5CD9C1-9EF3-354E-A571-ECA02C61A97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6332FE7-791B-DD4B-A1DC-E6EA1280992D}"/>
              </a:ext>
            </a:extLst>
          </p:cNvPr>
          <p:cNvSpPr>
            <a:spLocks noGrp="1"/>
          </p:cNvSpPr>
          <p:nvPr>
            <p:ph type="dt" sz="half" idx="10"/>
          </p:nvPr>
        </p:nvSpPr>
        <p:spPr/>
        <p:txBody>
          <a:bodyPr/>
          <a:lstStyle/>
          <a:p>
            <a:fld id="{EE6B3419-6BBA-C449-855C-3D1B01CF471A}" type="datetimeFigureOut">
              <a:rPr lang="en-US" smtClean="0"/>
              <a:t>3/13/22</a:t>
            </a:fld>
            <a:endParaRPr lang="en-US"/>
          </a:p>
        </p:txBody>
      </p:sp>
      <p:sp>
        <p:nvSpPr>
          <p:cNvPr id="6" name="Footer Placeholder 5">
            <a:extLst>
              <a:ext uri="{FF2B5EF4-FFF2-40B4-BE49-F238E27FC236}">
                <a16:creationId xmlns:a16="http://schemas.microsoft.com/office/drawing/2014/main" id="{2ACC89CC-2121-EB40-8D3F-6CB7FAE0C7C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C4CBB3E-8E2A-914C-BA01-14FF06E73976}"/>
              </a:ext>
            </a:extLst>
          </p:cNvPr>
          <p:cNvSpPr>
            <a:spLocks noGrp="1"/>
          </p:cNvSpPr>
          <p:nvPr>
            <p:ph type="sldNum" sz="quarter" idx="12"/>
          </p:nvPr>
        </p:nvSpPr>
        <p:spPr/>
        <p:txBody>
          <a:bodyPr/>
          <a:lstStyle/>
          <a:p>
            <a:fld id="{A271F6C8-0111-1B41-84C5-ACEA6D7DBA61}" type="slidenum">
              <a:rPr lang="en-US" smtClean="0"/>
              <a:t>‹#›</a:t>
            </a:fld>
            <a:endParaRPr lang="en-US"/>
          </a:p>
        </p:txBody>
      </p:sp>
    </p:spTree>
    <p:extLst>
      <p:ext uri="{BB962C8B-B14F-4D97-AF65-F5344CB8AC3E}">
        <p14:creationId xmlns:p14="http://schemas.microsoft.com/office/powerpoint/2010/main" val="21960437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438EB2-FF9A-384E-888D-2913A19717D2}"/>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2AA69C1-552A-5944-BE02-38A551373D8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73249C4-5DE1-1A4A-A2EC-B9D6BE8634BA}"/>
              </a:ext>
            </a:extLst>
          </p:cNvPr>
          <p:cNvSpPr>
            <a:spLocks noGrp="1"/>
          </p:cNvSpPr>
          <p:nvPr>
            <p:ph type="dt" sz="half" idx="10"/>
          </p:nvPr>
        </p:nvSpPr>
        <p:spPr/>
        <p:txBody>
          <a:bodyPr/>
          <a:lstStyle/>
          <a:p>
            <a:fld id="{EE6B3419-6BBA-C449-855C-3D1B01CF471A}" type="datetimeFigureOut">
              <a:rPr lang="en-US" smtClean="0"/>
              <a:t>3/13/22</a:t>
            </a:fld>
            <a:endParaRPr lang="en-US"/>
          </a:p>
        </p:txBody>
      </p:sp>
      <p:sp>
        <p:nvSpPr>
          <p:cNvPr id="5" name="Footer Placeholder 4">
            <a:extLst>
              <a:ext uri="{FF2B5EF4-FFF2-40B4-BE49-F238E27FC236}">
                <a16:creationId xmlns:a16="http://schemas.microsoft.com/office/drawing/2014/main" id="{6EF88402-5EDD-8E46-A9EF-B1398CC5E7E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9579CEE-C52B-C943-B5FC-7F0409E9D2CD}"/>
              </a:ext>
            </a:extLst>
          </p:cNvPr>
          <p:cNvSpPr>
            <a:spLocks noGrp="1"/>
          </p:cNvSpPr>
          <p:nvPr>
            <p:ph type="sldNum" sz="quarter" idx="12"/>
          </p:nvPr>
        </p:nvSpPr>
        <p:spPr/>
        <p:txBody>
          <a:bodyPr/>
          <a:lstStyle/>
          <a:p>
            <a:fld id="{A271F6C8-0111-1B41-84C5-ACEA6D7DBA61}" type="slidenum">
              <a:rPr lang="en-US" smtClean="0"/>
              <a:t>‹#›</a:t>
            </a:fld>
            <a:endParaRPr lang="en-US"/>
          </a:p>
        </p:txBody>
      </p:sp>
    </p:spTree>
    <p:extLst>
      <p:ext uri="{BB962C8B-B14F-4D97-AF65-F5344CB8AC3E}">
        <p14:creationId xmlns:p14="http://schemas.microsoft.com/office/powerpoint/2010/main" val="11305810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67B71C2-17A5-0B48-9F54-E50D53F30BF5}"/>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216C7EE-AE03-F549-8A50-9E3385CEC951}"/>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130F27C-D5A1-D742-A81D-9D1656DB9567}"/>
              </a:ext>
            </a:extLst>
          </p:cNvPr>
          <p:cNvSpPr>
            <a:spLocks noGrp="1"/>
          </p:cNvSpPr>
          <p:nvPr>
            <p:ph type="dt" sz="half" idx="10"/>
          </p:nvPr>
        </p:nvSpPr>
        <p:spPr/>
        <p:txBody>
          <a:bodyPr/>
          <a:lstStyle/>
          <a:p>
            <a:fld id="{EE6B3419-6BBA-C449-855C-3D1B01CF471A}" type="datetimeFigureOut">
              <a:rPr lang="en-US" smtClean="0"/>
              <a:t>3/13/22</a:t>
            </a:fld>
            <a:endParaRPr lang="en-US"/>
          </a:p>
        </p:txBody>
      </p:sp>
      <p:sp>
        <p:nvSpPr>
          <p:cNvPr id="5" name="Footer Placeholder 4">
            <a:extLst>
              <a:ext uri="{FF2B5EF4-FFF2-40B4-BE49-F238E27FC236}">
                <a16:creationId xmlns:a16="http://schemas.microsoft.com/office/drawing/2014/main" id="{151CD9CA-C0C4-8A47-970A-4783F56F7AB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48C5101-AE46-1248-8A44-1F77CF6FAA36}"/>
              </a:ext>
            </a:extLst>
          </p:cNvPr>
          <p:cNvSpPr>
            <a:spLocks noGrp="1"/>
          </p:cNvSpPr>
          <p:nvPr>
            <p:ph type="sldNum" sz="quarter" idx="12"/>
          </p:nvPr>
        </p:nvSpPr>
        <p:spPr/>
        <p:txBody>
          <a:bodyPr/>
          <a:lstStyle/>
          <a:p>
            <a:fld id="{A271F6C8-0111-1B41-84C5-ACEA6D7DBA61}" type="slidenum">
              <a:rPr lang="en-US" smtClean="0"/>
              <a:t>‹#›</a:t>
            </a:fld>
            <a:endParaRPr lang="en-US"/>
          </a:p>
        </p:txBody>
      </p:sp>
    </p:spTree>
    <p:extLst>
      <p:ext uri="{BB962C8B-B14F-4D97-AF65-F5344CB8AC3E}">
        <p14:creationId xmlns:p14="http://schemas.microsoft.com/office/powerpoint/2010/main" val="8391010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E9AA890-1A56-1C4A-B694-60D87D09634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D47D577-AAB8-1346-A1FE-F843A2FFD05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30A7461-EDAE-AD40-AE58-070A4C37306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E6B3419-6BBA-C449-855C-3D1B01CF471A}" type="datetimeFigureOut">
              <a:rPr lang="en-US" smtClean="0"/>
              <a:t>3/13/22</a:t>
            </a:fld>
            <a:endParaRPr lang="en-US"/>
          </a:p>
        </p:txBody>
      </p:sp>
      <p:sp>
        <p:nvSpPr>
          <p:cNvPr id="5" name="Footer Placeholder 4">
            <a:extLst>
              <a:ext uri="{FF2B5EF4-FFF2-40B4-BE49-F238E27FC236}">
                <a16:creationId xmlns:a16="http://schemas.microsoft.com/office/drawing/2014/main" id="{C75456BA-1AC3-F64D-8F27-55F63733374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C77DD002-F699-1945-A901-40B0BB7D33E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271F6C8-0111-1B41-84C5-ACEA6D7DBA61}" type="slidenum">
              <a:rPr lang="en-US" smtClean="0"/>
              <a:t>‹#›</a:t>
            </a:fld>
            <a:endParaRPr lang="en-US"/>
          </a:p>
        </p:txBody>
      </p:sp>
    </p:spTree>
    <p:extLst>
      <p:ext uri="{BB962C8B-B14F-4D97-AF65-F5344CB8AC3E}">
        <p14:creationId xmlns:p14="http://schemas.microsoft.com/office/powerpoint/2010/main" val="5832271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ood human figure">
            <a:extLst>
              <a:ext uri="{FF2B5EF4-FFF2-40B4-BE49-F238E27FC236}">
                <a16:creationId xmlns:a16="http://schemas.microsoft.com/office/drawing/2014/main" id="{EB980922-CB25-4021-AF05-8D1E98A295F9}"/>
              </a:ext>
            </a:extLst>
          </p:cNvPr>
          <p:cNvPicPr>
            <a:picLocks noChangeAspect="1"/>
          </p:cNvPicPr>
          <p:nvPr/>
        </p:nvPicPr>
        <p:blipFill rotWithShape="1">
          <a:blip r:embed="rId2">
            <a:alphaModFix amt="50000"/>
          </a:blip>
          <a:srcRect b="15730"/>
          <a:stretch/>
        </p:blipFill>
        <p:spPr>
          <a:xfrm>
            <a:off x="0" y="1"/>
            <a:ext cx="12191980" cy="6857999"/>
          </a:xfrm>
          <a:prstGeom prst="rect">
            <a:avLst/>
          </a:prstGeom>
        </p:spPr>
      </p:pic>
      <p:sp>
        <p:nvSpPr>
          <p:cNvPr id="2" name="Title 1">
            <a:extLst>
              <a:ext uri="{FF2B5EF4-FFF2-40B4-BE49-F238E27FC236}">
                <a16:creationId xmlns:a16="http://schemas.microsoft.com/office/drawing/2014/main" id="{7145B3FB-8419-2C47-8B08-FE4EAD261AC6}"/>
              </a:ext>
            </a:extLst>
          </p:cNvPr>
          <p:cNvSpPr>
            <a:spLocks noGrp="1"/>
          </p:cNvSpPr>
          <p:nvPr>
            <p:ph type="ctrTitle"/>
          </p:nvPr>
        </p:nvSpPr>
        <p:spPr>
          <a:xfrm>
            <a:off x="4627399" y="-246584"/>
            <a:ext cx="7564581" cy="3669589"/>
          </a:xfrm>
        </p:spPr>
        <p:txBody>
          <a:bodyPr>
            <a:normAutofit/>
          </a:bodyPr>
          <a:lstStyle/>
          <a:p>
            <a:r>
              <a:rPr lang="en-US" b="1" u="sng" dirty="0">
                <a:solidFill>
                  <a:schemeClr val="bg1"/>
                </a:solidFill>
                <a:latin typeface="Arial" panose="020B0604020202020204" pitchFamily="34" charset="0"/>
                <a:cs typeface="Arial" panose="020B0604020202020204" pitchFamily="34" charset="0"/>
              </a:rPr>
              <a:t>BMSW4004 Problem Solving &amp; Decision Making</a:t>
            </a:r>
          </a:p>
        </p:txBody>
      </p:sp>
      <p:sp>
        <p:nvSpPr>
          <p:cNvPr id="3" name="Subtitle 2">
            <a:extLst>
              <a:ext uri="{FF2B5EF4-FFF2-40B4-BE49-F238E27FC236}">
                <a16:creationId xmlns:a16="http://schemas.microsoft.com/office/drawing/2014/main" id="{DA6D46BF-77FC-9A44-9342-CFAEBA6CCF27}"/>
              </a:ext>
            </a:extLst>
          </p:cNvPr>
          <p:cNvSpPr>
            <a:spLocks noGrp="1"/>
          </p:cNvSpPr>
          <p:nvPr>
            <p:ph type="subTitle" idx="1"/>
          </p:nvPr>
        </p:nvSpPr>
        <p:spPr>
          <a:xfrm>
            <a:off x="3837689" y="3872811"/>
            <a:ext cx="9144000" cy="1267690"/>
          </a:xfrm>
        </p:spPr>
        <p:txBody>
          <a:bodyPr>
            <a:normAutofit/>
          </a:bodyPr>
          <a:lstStyle/>
          <a:p>
            <a:r>
              <a:rPr lang="en-US" dirty="0" err="1">
                <a:solidFill>
                  <a:srgbClr val="FFFFFF"/>
                </a:solidFill>
              </a:rPr>
              <a:t>Mirabela</a:t>
            </a:r>
            <a:r>
              <a:rPr lang="en-US" dirty="0">
                <a:solidFill>
                  <a:srgbClr val="FFFFFF"/>
                </a:solidFill>
              </a:rPr>
              <a:t> </a:t>
            </a:r>
            <a:r>
              <a:rPr lang="en-US" dirty="0" err="1">
                <a:solidFill>
                  <a:srgbClr val="FFFFFF"/>
                </a:solidFill>
              </a:rPr>
              <a:t>Mutcu</a:t>
            </a:r>
            <a:r>
              <a:rPr lang="en-US">
                <a:solidFill>
                  <a:srgbClr val="FFFFFF"/>
                </a:solidFill>
              </a:rPr>
              <a:t>- 2108200</a:t>
            </a:r>
            <a:endParaRPr lang="en-US" dirty="0">
              <a:solidFill>
                <a:srgbClr val="FFFFFF"/>
              </a:solidFill>
            </a:endParaRPr>
          </a:p>
        </p:txBody>
      </p:sp>
    </p:spTree>
    <p:extLst>
      <p:ext uri="{BB962C8B-B14F-4D97-AF65-F5344CB8AC3E}">
        <p14:creationId xmlns:p14="http://schemas.microsoft.com/office/powerpoint/2010/main" val="145161847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Slide Background Fill">
            <a:extLst>
              <a:ext uri="{FF2B5EF4-FFF2-40B4-BE49-F238E27FC236}">
                <a16:creationId xmlns:a16="http://schemas.microsoft.com/office/drawing/2014/main" id="{C3420C89-0B09-4632-A4AF-3971D08BF7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3" name="Color Cover">
            <a:extLst>
              <a:ext uri="{FF2B5EF4-FFF2-40B4-BE49-F238E27FC236}">
                <a16:creationId xmlns:a16="http://schemas.microsoft.com/office/drawing/2014/main" id="{4E5CBA61-BF74-40B4-A3A8-366BBA626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5" name="Group 74">
            <a:extLst>
              <a:ext uri="{FF2B5EF4-FFF2-40B4-BE49-F238E27FC236}">
                <a16:creationId xmlns:a16="http://schemas.microsoft.com/office/drawing/2014/main" id="{AC27E70C-5470-4262-B9CE-AE52C51CF4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929"/>
            <a:ext cx="12188952" cy="3490956"/>
            <a:chOff x="651279" y="598259"/>
            <a:chExt cx="10889442" cy="5680742"/>
          </a:xfrm>
        </p:grpSpPr>
        <p:sp>
          <p:nvSpPr>
            <p:cNvPr id="76" name="Color">
              <a:extLst>
                <a:ext uri="{FF2B5EF4-FFF2-40B4-BE49-F238E27FC236}">
                  <a16:creationId xmlns:a16="http://schemas.microsoft.com/office/drawing/2014/main" id="{B5C7D35F-738C-47DF-AD6E-859806E46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7" name="Color">
              <a:extLst>
                <a:ext uri="{FF2B5EF4-FFF2-40B4-BE49-F238E27FC236}">
                  <a16:creationId xmlns:a16="http://schemas.microsoft.com/office/drawing/2014/main" id="{740F8C8B-E52F-46CF-89C7-51C6A037CF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1026" name="Picture 2" descr="918 Lets Begin Stock Photos and Images - 123RF">
            <a:extLst>
              <a:ext uri="{FF2B5EF4-FFF2-40B4-BE49-F238E27FC236}">
                <a16:creationId xmlns:a16="http://schemas.microsoft.com/office/drawing/2014/main" id="{7FFDC26A-B442-4D48-B1E6-381CFAFBB6A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805030" y="1065276"/>
            <a:ext cx="4727448" cy="4727448"/>
          </a:xfrm>
          <a:prstGeom prst="rect">
            <a:avLst/>
          </a:prstGeom>
          <a:noFill/>
          <a:extLst>
            <a:ext uri="{909E8E84-426E-40DD-AFC4-6F175D3DCCD1}">
              <a14:hiddenFill xmlns:a14="http://schemas.microsoft.com/office/drawing/2010/main">
                <a:solidFill>
                  <a:srgbClr val="FFFFFF"/>
                </a:solidFill>
              </a14:hiddenFill>
            </a:ext>
          </a:extLst>
        </p:spPr>
      </p:pic>
      <p:grpSp>
        <p:nvGrpSpPr>
          <p:cNvPr id="79" name="Group 78">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80" name="Freeform: Shape 79">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1" name="Freeform: Shape 80">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2" name="Freeform: Shape 81">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3" name="Freeform: Shape 82">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4" name="Freeform: Shape 83">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5" name="Freeform: Shape 84">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6" name="Freeform: Shape 85">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C821E734-FB2F-F540-8EE0-4DF6773B5D4B}"/>
              </a:ext>
            </a:extLst>
          </p:cNvPr>
          <p:cNvSpPr>
            <a:spLocks noGrp="1"/>
          </p:cNvSpPr>
          <p:nvPr>
            <p:ph type="title"/>
          </p:nvPr>
        </p:nvSpPr>
        <p:spPr>
          <a:xfrm>
            <a:off x="786384" y="841249"/>
            <a:ext cx="5692953" cy="2587131"/>
          </a:xfrm>
        </p:spPr>
        <p:txBody>
          <a:bodyPr anchor="b">
            <a:normAutofit/>
          </a:bodyPr>
          <a:lstStyle/>
          <a:p>
            <a:pPr algn="ctr"/>
            <a:r>
              <a:rPr lang="en-US" sz="4800" b="1" u="sng"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A8BDC487-59E5-1343-8C29-DAD210646D90}"/>
              </a:ext>
            </a:extLst>
          </p:cNvPr>
          <p:cNvSpPr>
            <a:spLocks noGrp="1"/>
          </p:cNvSpPr>
          <p:nvPr>
            <p:ph idx="1"/>
          </p:nvPr>
        </p:nvSpPr>
        <p:spPr>
          <a:xfrm>
            <a:off x="26119" y="3566809"/>
            <a:ext cx="6453217" cy="3278261"/>
          </a:xfrm>
        </p:spPr>
        <p:txBody>
          <a:bodyPr anchor="ctr">
            <a:normAutofit/>
          </a:bodyPr>
          <a:lstStyle/>
          <a:p>
            <a:r>
              <a:rPr lang="en-US" sz="2400" dirty="0">
                <a:solidFill>
                  <a:schemeClr val="tx2"/>
                </a:solidFill>
              </a:rPr>
              <a:t>The following presentation will respond to the given task for the problem solving and decision-making module, willing to refer constantly to the given case study about Mid Cheshire Hospitals NHS, which recently has started to deal with problems regarding absenteeism and is willing to find out how these problems could be solved.</a:t>
            </a:r>
          </a:p>
        </p:txBody>
      </p:sp>
    </p:spTree>
    <p:extLst>
      <p:ext uri="{BB962C8B-B14F-4D97-AF65-F5344CB8AC3E}">
        <p14:creationId xmlns:p14="http://schemas.microsoft.com/office/powerpoint/2010/main" val="13680311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3BAFD176-D4C4-45B9-8D6E-C25F94C5C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228599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5E1A747-0D0B-7D42-B759-2D646F0E12A6}"/>
              </a:ext>
            </a:extLst>
          </p:cNvPr>
          <p:cNvSpPr>
            <a:spLocks noGrp="1"/>
          </p:cNvSpPr>
          <p:nvPr>
            <p:ph type="title"/>
          </p:nvPr>
        </p:nvSpPr>
        <p:spPr>
          <a:xfrm>
            <a:off x="960120" y="434101"/>
            <a:ext cx="9552448" cy="1232750"/>
          </a:xfrm>
        </p:spPr>
        <p:txBody>
          <a:bodyPr anchor="b">
            <a:normAutofit/>
          </a:bodyPr>
          <a:lstStyle/>
          <a:p>
            <a:r>
              <a:rPr lang="en-US">
                <a:solidFill>
                  <a:schemeClr val="bg1"/>
                </a:solidFill>
              </a:rPr>
              <a:t>Nature and Impact of the problem</a:t>
            </a:r>
          </a:p>
        </p:txBody>
      </p:sp>
      <p:cxnSp>
        <p:nvCxnSpPr>
          <p:cNvPr id="73" name="Straight Connector 72">
            <a:extLst>
              <a:ext uri="{FF2B5EF4-FFF2-40B4-BE49-F238E27FC236}">
                <a16:creationId xmlns:a16="http://schemas.microsoft.com/office/drawing/2014/main" id="{E85B2D6B-877E-4599-A643-756FB860130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 y="1676579"/>
            <a:ext cx="10627630" cy="0"/>
          </a:xfrm>
          <a:prstGeom prst="line">
            <a:avLst/>
          </a:prstGeom>
          <a:ln w="25400">
            <a:solidFill>
              <a:schemeClr val="bg1"/>
            </a:solidFill>
          </a:ln>
        </p:spPr>
        <p:style>
          <a:lnRef idx="1">
            <a:schemeClr val="accent1"/>
          </a:lnRef>
          <a:fillRef idx="0">
            <a:schemeClr val="accent1"/>
          </a:fillRef>
          <a:effectRef idx="0">
            <a:schemeClr val="accent1"/>
          </a:effectRef>
          <a:fontRef idx="minor">
            <a:schemeClr val="tx1"/>
          </a:fontRef>
        </p:style>
      </p:cxnSp>
      <p:sp>
        <p:nvSpPr>
          <p:cNvPr id="75" name="Freeform 6">
            <a:extLst>
              <a:ext uri="{FF2B5EF4-FFF2-40B4-BE49-F238E27FC236}">
                <a16:creationId xmlns:a16="http://schemas.microsoft.com/office/drawing/2014/main" id="{9514E575-433A-4266-8C2D-C2BD62D81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938535"/>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bg1"/>
          </a:solidFill>
          <a:ln w="0">
            <a:noFill/>
            <a:prstDash val="solid"/>
            <a:round/>
            <a:headEnd/>
            <a:tailEnd/>
          </a:ln>
        </p:spPr>
      </p:sp>
      <p:sp>
        <p:nvSpPr>
          <p:cNvPr id="3" name="Content Placeholder 2">
            <a:extLst>
              <a:ext uri="{FF2B5EF4-FFF2-40B4-BE49-F238E27FC236}">
                <a16:creationId xmlns:a16="http://schemas.microsoft.com/office/drawing/2014/main" id="{3E6DF25B-4240-6C4F-B6B7-87E3204A91C5}"/>
              </a:ext>
            </a:extLst>
          </p:cNvPr>
          <p:cNvSpPr>
            <a:spLocks noGrp="1"/>
          </p:cNvSpPr>
          <p:nvPr>
            <p:ph idx="1"/>
          </p:nvPr>
        </p:nvSpPr>
        <p:spPr>
          <a:xfrm>
            <a:off x="41258" y="2461981"/>
            <a:ext cx="5915177" cy="4562273"/>
          </a:xfrm>
        </p:spPr>
        <p:txBody>
          <a:bodyPr>
            <a:normAutofit/>
          </a:bodyPr>
          <a:lstStyle/>
          <a:p>
            <a:r>
              <a:rPr lang="en-US" sz="2400" dirty="0"/>
              <a:t>According to the given case study, there are problems in the hospital with the absenteeism and because of this the Trust has had a lot to pay (£1 million every year) and the impact of the absenteeism is that the quality of the work that is done is decreased significantly.</a:t>
            </a:r>
          </a:p>
          <a:p>
            <a:r>
              <a:rPr lang="en-US" sz="2400" dirty="0"/>
              <a:t>Therefore, the nature of the problem is related to Human Resource Department which does not have a set of implemented rules to keep employees motivated not to be absent.  </a:t>
            </a:r>
          </a:p>
        </p:txBody>
      </p:sp>
      <p:pic>
        <p:nvPicPr>
          <p:cNvPr id="2050" name="Picture 2" descr="7 Steps to Problem Solving">
            <a:extLst>
              <a:ext uri="{FF2B5EF4-FFF2-40B4-BE49-F238E27FC236}">
                <a16:creationId xmlns:a16="http://schemas.microsoft.com/office/drawing/2014/main" id="{9B054EC5-CBF7-D741-97F6-6BB0A2D6D96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124016" y="2696220"/>
            <a:ext cx="5659995" cy="3537496"/>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564396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66766FC-4E8E-0E44-93A2-8219A861AA35}"/>
              </a:ext>
            </a:extLst>
          </p:cNvPr>
          <p:cNvSpPr>
            <a:spLocks noGrp="1"/>
          </p:cNvSpPr>
          <p:nvPr>
            <p:ph type="title"/>
          </p:nvPr>
        </p:nvSpPr>
        <p:spPr>
          <a:xfrm>
            <a:off x="-360254" y="-1"/>
            <a:ext cx="5721964" cy="5777345"/>
          </a:xfrm>
        </p:spPr>
        <p:txBody>
          <a:bodyPr>
            <a:normAutofit/>
          </a:bodyPr>
          <a:lstStyle/>
          <a:p>
            <a:pPr algn="ctr"/>
            <a:r>
              <a:rPr lang="en-US" sz="4800" b="1" u="sng" dirty="0">
                <a:solidFill>
                  <a:schemeClr val="bg1"/>
                </a:solidFill>
                <a:latin typeface="Arial" panose="020B0604020202020204" pitchFamily="34" charset="0"/>
                <a:cs typeface="Arial" panose="020B0604020202020204" pitchFamily="34" charset="0"/>
              </a:rPr>
              <a:t>PESTLE analysis </a:t>
            </a:r>
            <a:br>
              <a:rPr lang="en-US" sz="4800" b="1" u="sng" dirty="0">
                <a:solidFill>
                  <a:schemeClr val="bg1"/>
                </a:solidFill>
                <a:latin typeface="Arial" panose="020B0604020202020204" pitchFamily="34" charset="0"/>
                <a:cs typeface="Arial" panose="020B0604020202020204" pitchFamily="34" charset="0"/>
              </a:rPr>
            </a:br>
            <a:r>
              <a:rPr lang="en-US" sz="4800" b="1" u="sng" dirty="0">
                <a:solidFill>
                  <a:schemeClr val="bg1"/>
                </a:solidFill>
                <a:latin typeface="Arial" panose="020B0604020202020204" pitchFamily="34" charset="0"/>
                <a:cs typeface="Arial" panose="020B0604020202020204" pitchFamily="34" charset="0"/>
              </a:rPr>
              <a:t>of problem</a:t>
            </a:r>
          </a:p>
        </p:txBody>
      </p:sp>
      <p:graphicFrame>
        <p:nvGraphicFramePr>
          <p:cNvPr id="5" name="Content Placeholder 2">
            <a:extLst>
              <a:ext uri="{FF2B5EF4-FFF2-40B4-BE49-F238E27FC236}">
                <a16:creationId xmlns:a16="http://schemas.microsoft.com/office/drawing/2014/main" id="{91B4D15A-9DAC-4788-BB98-D6F5EFCB3C24}"/>
              </a:ext>
            </a:extLst>
          </p:cNvPr>
          <p:cNvGraphicFramePr>
            <a:graphicFrameLocks noGrp="1"/>
          </p:cNvGraphicFramePr>
          <p:nvPr>
            <p:ph idx="1"/>
            <p:extLst>
              <p:ext uri="{D42A27DB-BD31-4B8C-83A1-F6EECF244321}">
                <p14:modId xmlns:p14="http://schemas.microsoft.com/office/powerpoint/2010/main" val="4116069518"/>
              </p:ext>
            </p:extLst>
          </p:nvPr>
        </p:nvGraphicFramePr>
        <p:xfrm>
          <a:off x="5361709" y="270164"/>
          <a:ext cx="6370320" cy="63592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215696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1" name="Group 10">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12" name="Rectangle 11">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5" name="Freeform: Shape 14">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7" name="Rectangle 16">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E0DE0159-9A9F-A641-8F2F-98DDE4CD71A2}"/>
              </a:ext>
            </a:extLst>
          </p:cNvPr>
          <p:cNvSpPr>
            <a:spLocks noGrp="1"/>
          </p:cNvSpPr>
          <p:nvPr>
            <p:ph type="title"/>
          </p:nvPr>
        </p:nvSpPr>
        <p:spPr>
          <a:xfrm>
            <a:off x="457200" y="990600"/>
            <a:ext cx="5207536" cy="3505200"/>
          </a:xfrm>
        </p:spPr>
        <p:txBody>
          <a:bodyPr anchor="t">
            <a:normAutofit/>
          </a:bodyPr>
          <a:lstStyle/>
          <a:p>
            <a:pPr algn="ctr"/>
            <a:r>
              <a:rPr lang="en-US" sz="4000" b="1" u="sng" dirty="0">
                <a:solidFill>
                  <a:schemeClr val="accent1">
                    <a:lumMod val="50000"/>
                  </a:schemeClr>
                </a:solidFill>
                <a:latin typeface="Arial" panose="020B0604020202020204" pitchFamily="34" charset="0"/>
                <a:cs typeface="Arial" panose="020B0604020202020204" pitchFamily="34" charset="0"/>
              </a:rPr>
              <a:t>The SWOT Analysis of problem</a:t>
            </a:r>
          </a:p>
        </p:txBody>
      </p:sp>
      <p:pic>
        <p:nvPicPr>
          <p:cNvPr id="1026" name="Picture 2" descr="open to think Archives - Worq IQ">
            <a:extLst>
              <a:ext uri="{FF2B5EF4-FFF2-40B4-BE49-F238E27FC236}">
                <a16:creationId xmlns:a16="http://schemas.microsoft.com/office/drawing/2014/main" id="{5554815F-42C7-FC43-8338-FC967878C0E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3143" r="33089"/>
          <a:stretch/>
        </p:blipFill>
        <p:spPr bwMode="auto">
          <a:xfrm>
            <a:off x="1623066" y="2324100"/>
            <a:ext cx="2875804" cy="3479800"/>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B3FFEF36-4315-9E48-9EF6-2731556DEE21}"/>
              </a:ext>
            </a:extLst>
          </p:cNvPr>
          <p:cNvPicPr>
            <a:picLocks noChangeAspect="1"/>
          </p:cNvPicPr>
          <p:nvPr/>
        </p:nvPicPr>
        <p:blipFill>
          <a:blip r:embed="rId3"/>
          <a:stretch>
            <a:fillRect/>
          </a:stretch>
        </p:blipFill>
        <p:spPr>
          <a:xfrm>
            <a:off x="5501950" y="1638300"/>
            <a:ext cx="5727700" cy="3581400"/>
          </a:xfrm>
          <a:prstGeom prst="rect">
            <a:avLst/>
          </a:prstGeom>
        </p:spPr>
      </p:pic>
    </p:spTree>
    <p:extLst>
      <p:ext uri="{BB962C8B-B14F-4D97-AF65-F5344CB8AC3E}">
        <p14:creationId xmlns:p14="http://schemas.microsoft.com/office/powerpoint/2010/main" val="34491567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5B6DF8-60A6-8842-ACB0-0CB7A11DE76C}"/>
              </a:ext>
            </a:extLst>
          </p:cNvPr>
          <p:cNvSpPr>
            <a:spLocks noGrp="1"/>
          </p:cNvSpPr>
          <p:nvPr>
            <p:ph type="title"/>
          </p:nvPr>
        </p:nvSpPr>
        <p:spPr>
          <a:xfrm>
            <a:off x="474519" y="-31009"/>
            <a:ext cx="11582400" cy="1325563"/>
          </a:xfrm>
        </p:spPr>
        <p:txBody>
          <a:bodyPr/>
          <a:lstStyle/>
          <a:p>
            <a:pPr algn="ctr"/>
            <a:r>
              <a:rPr lang="en-US" b="1" u="sng" dirty="0">
                <a:latin typeface="Arial" panose="020B0604020202020204" pitchFamily="34" charset="0"/>
                <a:cs typeface="Arial" panose="020B0604020202020204" pitchFamily="34" charset="0"/>
              </a:rPr>
              <a:t>Cause-and-effect analysis of the problem</a:t>
            </a:r>
          </a:p>
        </p:txBody>
      </p:sp>
      <p:cxnSp>
        <p:nvCxnSpPr>
          <p:cNvPr id="5" name="Straight Connector 4">
            <a:extLst>
              <a:ext uri="{FF2B5EF4-FFF2-40B4-BE49-F238E27FC236}">
                <a16:creationId xmlns:a16="http://schemas.microsoft.com/office/drawing/2014/main" id="{82C6CCA3-C649-3843-96DF-E8C342213B51}"/>
              </a:ext>
            </a:extLst>
          </p:cNvPr>
          <p:cNvCxnSpPr>
            <a:cxnSpLocks/>
          </p:cNvCxnSpPr>
          <p:nvPr/>
        </p:nvCxnSpPr>
        <p:spPr>
          <a:xfrm>
            <a:off x="838200" y="3398621"/>
            <a:ext cx="9033164" cy="0"/>
          </a:xfrm>
          <a:prstGeom prst="line">
            <a:avLst/>
          </a:prstGeom>
          <a:ln w="79375"/>
        </p:spPr>
        <p:style>
          <a:lnRef idx="1">
            <a:schemeClr val="accent1"/>
          </a:lnRef>
          <a:fillRef idx="0">
            <a:schemeClr val="accent1"/>
          </a:fillRef>
          <a:effectRef idx="0">
            <a:schemeClr val="accent1"/>
          </a:effectRef>
          <a:fontRef idx="minor">
            <a:schemeClr val="tx1"/>
          </a:fontRef>
        </p:style>
      </p:cxnSp>
      <p:cxnSp>
        <p:nvCxnSpPr>
          <p:cNvPr id="7" name="Straight Arrow Connector 6">
            <a:extLst>
              <a:ext uri="{FF2B5EF4-FFF2-40B4-BE49-F238E27FC236}">
                <a16:creationId xmlns:a16="http://schemas.microsoft.com/office/drawing/2014/main" id="{E8EDFF14-4A73-C948-8EE2-C88138B6C9D9}"/>
              </a:ext>
            </a:extLst>
          </p:cNvPr>
          <p:cNvCxnSpPr/>
          <p:nvPr/>
        </p:nvCxnSpPr>
        <p:spPr>
          <a:xfrm flipV="1">
            <a:off x="7727372" y="2367506"/>
            <a:ext cx="997527" cy="107105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0D822568-0E76-A240-A1D2-D1E3726C410D}"/>
              </a:ext>
            </a:extLst>
          </p:cNvPr>
          <p:cNvCxnSpPr/>
          <p:nvPr/>
        </p:nvCxnSpPr>
        <p:spPr>
          <a:xfrm flipV="1">
            <a:off x="5098473" y="2357943"/>
            <a:ext cx="997527" cy="107105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31B217D4-EE00-A948-82C8-D5514B7C0E70}"/>
              </a:ext>
            </a:extLst>
          </p:cNvPr>
          <p:cNvCxnSpPr/>
          <p:nvPr/>
        </p:nvCxnSpPr>
        <p:spPr>
          <a:xfrm flipV="1">
            <a:off x="2043546" y="2266807"/>
            <a:ext cx="997527" cy="107105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F14A5AED-EE26-0547-904D-B18448066513}"/>
              </a:ext>
            </a:extLst>
          </p:cNvPr>
          <p:cNvCxnSpPr>
            <a:cxnSpLocks/>
          </p:cNvCxnSpPr>
          <p:nvPr/>
        </p:nvCxnSpPr>
        <p:spPr>
          <a:xfrm>
            <a:off x="7727372" y="3398621"/>
            <a:ext cx="997527" cy="71676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D7788F5E-A943-F444-8FB4-D35109EC8BE0}"/>
              </a:ext>
            </a:extLst>
          </p:cNvPr>
          <p:cNvCxnSpPr>
            <a:cxnSpLocks/>
          </p:cNvCxnSpPr>
          <p:nvPr/>
        </p:nvCxnSpPr>
        <p:spPr>
          <a:xfrm>
            <a:off x="5172942" y="3429000"/>
            <a:ext cx="997527" cy="71676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9CB2B150-FD16-2F4F-A36B-57B7AEE2B7AD}"/>
              </a:ext>
            </a:extLst>
          </p:cNvPr>
          <p:cNvCxnSpPr>
            <a:cxnSpLocks/>
          </p:cNvCxnSpPr>
          <p:nvPr/>
        </p:nvCxnSpPr>
        <p:spPr>
          <a:xfrm>
            <a:off x="1970809" y="3429000"/>
            <a:ext cx="997527" cy="71676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7" name="Rectangle 16">
            <a:extLst>
              <a:ext uri="{FF2B5EF4-FFF2-40B4-BE49-F238E27FC236}">
                <a16:creationId xmlns:a16="http://schemas.microsoft.com/office/drawing/2014/main" id="{0183AE0E-2A9A-B944-87E0-CB17E620DD2D}"/>
              </a:ext>
            </a:extLst>
          </p:cNvPr>
          <p:cNvSpPr/>
          <p:nvPr/>
        </p:nvSpPr>
        <p:spPr>
          <a:xfrm>
            <a:off x="10124210" y="2349792"/>
            <a:ext cx="1932709" cy="174787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extBox 17">
            <a:extLst>
              <a:ext uri="{FF2B5EF4-FFF2-40B4-BE49-F238E27FC236}">
                <a16:creationId xmlns:a16="http://schemas.microsoft.com/office/drawing/2014/main" id="{0B9F7457-899F-E749-B12D-9A0683620958}"/>
              </a:ext>
            </a:extLst>
          </p:cNvPr>
          <p:cNvSpPr txBox="1"/>
          <p:nvPr/>
        </p:nvSpPr>
        <p:spPr>
          <a:xfrm>
            <a:off x="3061855" y="1690688"/>
            <a:ext cx="1821872" cy="646331"/>
          </a:xfrm>
          <a:prstGeom prst="rect">
            <a:avLst/>
          </a:prstGeom>
          <a:noFill/>
        </p:spPr>
        <p:txBody>
          <a:bodyPr wrap="square" rtlCol="0">
            <a:spAutoFit/>
          </a:bodyPr>
          <a:lstStyle/>
          <a:p>
            <a:r>
              <a:rPr lang="en-US" dirty="0"/>
              <a:t>Unmotivated employees</a:t>
            </a:r>
          </a:p>
        </p:txBody>
      </p:sp>
      <p:sp>
        <p:nvSpPr>
          <p:cNvPr id="20" name="TextBox 19">
            <a:extLst>
              <a:ext uri="{FF2B5EF4-FFF2-40B4-BE49-F238E27FC236}">
                <a16:creationId xmlns:a16="http://schemas.microsoft.com/office/drawing/2014/main" id="{A37DA56B-57FF-8442-BCF2-97D36BED4380}"/>
              </a:ext>
            </a:extLst>
          </p:cNvPr>
          <p:cNvSpPr txBox="1"/>
          <p:nvPr/>
        </p:nvSpPr>
        <p:spPr>
          <a:xfrm>
            <a:off x="3067049" y="3822594"/>
            <a:ext cx="1821872" cy="923330"/>
          </a:xfrm>
          <a:prstGeom prst="rect">
            <a:avLst/>
          </a:prstGeom>
          <a:noFill/>
        </p:spPr>
        <p:txBody>
          <a:bodyPr wrap="square" rtlCol="0">
            <a:spAutoFit/>
          </a:bodyPr>
          <a:lstStyle/>
          <a:p>
            <a:r>
              <a:rPr lang="en-US" dirty="0"/>
              <a:t>Attendance policies that are not strict</a:t>
            </a:r>
          </a:p>
        </p:txBody>
      </p:sp>
      <p:sp>
        <p:nvSpPr>
          <p:cNvPr id="21" name="TextBox 20">
            <a:extLst>
              <a:ext uri="{FF2B5EF4-FFF2-40B4-BE49-F238E27FC236}">
                <a16:creationId xmlns:a16="http://schemas.microsoft.com/office/drawing/2014/main" id="{9C6FC205-ED5B-694C-85AF-0701B429DDD5}"/>
              </a:ext>
            </a:extLst>
          </p:cNvPr>
          <p:cNvSpPr txBox="1"/>
          <p:nvPr/>
        </p:nvSpPr>
        <p:spPr>
          <a:xfrm>
            <a:off x="6102928" y="1980156"/>
            <a:ext cx="1821872" cy="923330"/>
          </a:xfrm>
          <a:prstGeom prst="rect">
            <a:avLst/>
          </a:prstGeom>
          <a:noFill/>
        </p:spPr>
        <p:txBody>
          <a:bodyPr wrap="square" rtlCol="0">
            <a:spAutoFit/>
          </a:bodyPr>
          <a:lstStyle/>
          <a:p>
            <a:r>
              <a:rPr lang="en-US" dirty="0"/>
              <a:t>People influencing one another</a:t>
            </a:r>
          </a:p>
        </p:txBody>
      </p:sp>
      <p:sp>
        <p:nvSpPr>
          <p:cNvPr id="22" name="TextBox 21">
            <a:extLst>
              <a:ext uri="{FF2B5EF4-FFF2-40B4-BE49-F238E27FC236}">
                <a16:creationId xmlns:a16="http://schemas.microsoft.com/office/drawing/2014/main" id="{3ACFC079-8245-3649-A1AB-874A643DB376}"/>
              </a:ext>
            </a:extLst>
          </p:cNvPr>
          <p:cNvSpPr txBox="1"/>
          <p:nvPr/>
        </p:nvSpPr>
        <p:spPr>
          <a:xfrm>
            <a:off x="6170469" y="3813893"/>
            <a:ext cx="1821872" cy="646331"/>
          </a:xfrm>
          <a:prstGeom prst="rect">
            <a:avLst/>
          </a:prstGeom>
          <a:noFill/>
        </p:spPr>
        <p:txBody>
          <a:bodyPr wrap="square" rtlCol="0">
            <a:spAutoFit/>
          </a:bodyPr>
          <a:lstStyle/>
          <a:p>
            <a:r>
              <a:rPr lang="en-US" dirty="0"/>
              <a:t>Bad rewarding strategies </a:t>
            </a:r>
          </a:p>
        </p:txBody>
      </p:sp>
      <p:sp>
        <p:nvSpPr>
          <p:cNvPr id="23" name="TextBox 22">
            <a:extLst>
              <a:ext uri="{FF2B5EF4-FFF2-40B4-BE49-F238E27FC236}">
                <a16:creationId xmlns:a16="http://schemas.microsoft.com/office/drawing/2014/main" id="{EC32C06F-0983-774D-B1DB-B5723FD167C9}"/>
              </a:ext>
            </a:extLst>
          </p:cNvPr>
          <p:cNvSpPr txBox="1"/>
          <p:nvPr/>
        </p:nvSpPr>
        <p:spPr>
          <a:xfrm>
            <a:off x="8728364" y="1879005"/>
            <a:ext cx="1821872" cy="923330"/>
          </a:xfrm>
          <a:prstGeom prst="rect">
            <a:avLst/>
          </a:prstGeom>
          <a:noFill/>
        </p:spPr>
        <p:txBody>
          <a:bodyPr wrap="square" rtlCol="0">
            <a:spAutoFit/>
          </a:bodyPr>
          <a:lstStyle/>
          <a:p>
            <a:r>
              <a:rPr lang="en-US" dirty="0"/>
              <a:t>Ineffective motivation strategies</a:t>
            </a:r>
          </a:p>
        </p:txBody>
      </p:sp>
      <p:sp>
        <p:nvSpPr>
          <p:cNvPr id="25" name="TextBox 24">
            <a:extLst>
              <a:ext uri="{FF2B5EF4-FFF2-40B4-BE49-F238E27FC236}">
                <a16:creationId xmlns:a16="http://schemas.microsoft.com/office/drawing/2014/main" id="{3801DAD9-86C6-6D43-9E9E-BC9AFCF2F9A4}"/>
              </a:ext>
            </a:extLst>
          </p:cNvPr>
          <p:cNvSpPr txBox="1"/>
          <p:nvPr/>
        </p:nvSpPr>
        <p:spPr>
          <a:xfrm>
            <a:off x="8738756" y="3863937"/>
            <a:ext cx="1821872" cy="923330"/>
          </a:xfrm>
          <a:prstGeom prst="rect">
            <a:avLst/>
          </a:prstGeom>
          <a:noFill/>
        </p:spPr>
        <p:txBody>
          <a:bodyPr wrap="square" rtlCol="0">
            <a:spAutoFit/>
          </a:bodyPr>
          <a:lstStyle/>
          <a:p>
            <a:r>
              <a:rPr lang="en-US" dirty="0"/>
              <a:t>Environment with poor engagement</a:t>
            </a:r>
          </a:p>
        </p:txBody>
      </p:sp>
      <p:sp>
        <p:nvSpPr>
          <p:cNvPr id="26" name="TextBox 25">
            <a:extLst>
              <a:ext uri="{FF2B5EF4-FFF2-40B4-BE49-F238E27FC236}">
                <a16:creationId xmlns:a16="http://schemas.microsoft.com/office/drawing/2014/main" id="{7A2BB477-26B1-E745-AB69-6E1B2594343E}"/>
              </a:ext>
            </a:extLst>
          </p:cNvPr>
          <p:cNvSpPr txBox="1"/>
          <p:nvPr/>
        </p:nvSpPr>
        <p:spPr>
          <a:xfrm>
            <a:off x="10179628" y="2686804"/>
            <a:ext cx="1821872" cy="1015663"/>
          </a:xfrm>
          <a:prstGeom prst="rect">
            <a:avLst/>
          </a:prstGeom>
          <a:noFill/>
        </p:spPr>
        <p:txBody>
          <a:bodyPr wrap="square" rtlCol="0">
            <a:spAutoFit/>
          </a:bodyPr>
          <a:lstStyle/>
          <a:p>
            <a:pPr algn="ctr"/>
            <a:r>
              <a:rPr lang="en-US" sz="2000" b="1" dirty="0">
                <a:solidFill>
                  <a:schemeClr val="bg1"/>
                </a:solidFill>
                <a:latin typeface="Arial" panose="020B0604020202020204" pitchFamily="34" charset="0"/>
                <a:cs typeface="Arial" panose="020B0604020202020204" pitchFamily="34" charset="0"/>
              </a:rPr>
              <a:t>High levels of absenteeism </a:t>
            </a:r>
          </a:p>
        </p:txBody>
      </p:sp>
    </p:spTree>
    <p:extLst>
      <p:ext uri="{BB962C8B-B14F-4D97-AF65-F5344CB8AC3E}">
        <p14:creationId xmlns:p14="http://schemas.microsoft.com/office/powerpoint/2010/main" val="42091146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E12CEF-8267-D84B-945A-6290741FDF16}"/>
              </a:ext>
            </a:extLst>
          </p:cNvPr>
          <p:cNvSpPr>
            <a:spLocks noGrp="1"/>
          </p:cNvSpPr>
          <p:nvPr>
            <p:ph type="title"/>
          </p:nvPr>
        </p:nvSpPr>
        <p:spPr>
          <a:xfrm>
            <a:off x="838200" y="459863"/>
            <a:ext cx="10515600" cy="1004594"/>
          </a:xfrm>
        </p:spPr>
        <p:txBody>
          <a:bodyPr>
            <a:normAutofit/>
          </a:bodyPr>
          <a:lstStyle/>
          <a:p>
            <a:pPr algn="ctr"/>
            <a:r>
              <a:rPr lang="en-US" b="1" u="sng" dirty="0">
                <a:solidFill>
                  <a:schemeClr val="accent2">
                    <a:lumMod val="20000"/>
                    <a:lumOff val="80000"/>
                  </a:schemeClr>
                </a:solidFill>
                <a:latin typeface="Arial" panose="020B0604020202020204" pitchFamily="34" charset="0"/>
                <a:cs typeface="Arial" panose="020B0604020202020204" pitchFamily="34" charset="0"/>
              </a:rPr>
              <a:t>Alternative solutions proposed</a:t>
            </a:r>
          </a:p>
        </p:txBody>
      </p:sp>
      <p:sp>
        <p:nvSpPr>
          <p:cNvPr id="11" name="Rectangle: Rounded Corners 10">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EF2DDA9-7F34-23DC-1F85-89BA2D5A3EFC}"/>
              </a:ext>
            </a:extLst>
          </p:cNvPr>
          <p:cNvGraphicFramePr>
            <a:graphicFrameLocks noGrp="1"/>
          </p:cNvGraphicFramePr>
          <p:nvPr>
            <p:ph idx="1"/>
            <p:extLst>
              <p:ext uri="{D42A27DB-BD31-4B8C-83A1-F6EECF244321}">
                <p14:modId xmlns:p14="http://schemas.microsoft.com/office/powerpoint/2010/main" val="4019599798"/>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862581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4281BC32-FF58-4898-A6B5-7B3D059BCE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D614406-135F-4875-9C87-53822CB1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999" cy="2139694"/>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8" name="Rectangle 17">
            <a:extLst>
              <a:ext uri="{FF2B5EF4-FFF2-40B4-BE49-F238E27FC236}">
                <a16:creationId xmlns:a16="http://schemas.microsoft.com/office/drawing/2014/main" id="{A47020BD-3785-4628-8C5E-A4011B43EF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139694"/>
            <a:ext cx="12192000" cy="146304"/>
          </a:xfrm>
          <a:prstGeom prst="rect">
            <a:avLst/>
          </a:pr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Picture 8" descr="Shape&#10;&#10;Description automatically generated with medium confidence">
            <a:extLst>
              <a:ext uri="{FF2B5EF4-FFF2-40B4-BE49-F238E27FC236}">
                <a16:creationId xmlns:a16="http://schemas.microsoft.com/office/drawing/2014/main" id="{76923ED4-CE08-ED45-9EB4-81753FF2A246}"/>
              </a:ext>
            </a:extLst>
          </p:cNvPr>
          <p:cNvPicPr>
            <a:picLocks noChangeAspect="1"/>
          </p:cNvPicPr>
          <p:nvPr/>
        </p:nvPicPr>
        <p:blipFill>
          <a:blip r:embed="rId2"/>
          <a:stretch>
            <a:fillRect/>
          </a:stretch>
        </p:blipFill>
        <p:spPr>
          <a:xfrm>
            <a:off x="376240" y="2916238"/>
            <a:ext cx="3906838" cy="2986088"/>
          </a:xfrm>
          <a:prstGeom prst="rect">
            <a:avLst/>
          </a:prstGeom>
        </p:spPr>
      </p:pic>
      <p:pic>
        <p:nvPicPr>
          <p:cNvPr id="8" name="Picture 7" descr="Table&#10;&#10;Description automatically generated with medium confidence">
            <a:extLst>
              <a:ext uri="{FF2B5EF4-FFF2-40B4-BE49-F238E27FC236}">
                <a16:creationId xmlns:a16="http://schemas.microsoft.com/office/drawing/2014/main" id="{FA93A749-F781-6A4B-836A-EDFE660085B4}"/>
              </a:ext>
            </a:extLst>
          </p:cNvPr>
          <p:cNvPicPr>
            <a:picLocks noChangeAspect="1"/>
          </p:cNvPicPr>
          <p:nvPr/>
        </p:nvPicPr>
        <p:blipFill>
          <a:blip r:embed="rId3"/>
          <a:stretch>
            <a:fillRect/>
          </a:stretch>
        </p:blipFill>
        <p:spPr>
          <a:xfrm>
            <a:off x="5084763" y="2916238"/>
            <a:ext cx="6005513" cy="2986088"/>
          </a:xfrm>
          <a:prstGeom prst="rect">
            <a:avLst/>
          </a:prstGeom>
        </p:spPr>
      </p:pic>
      <p:sp>
        <p:nvSpPr>
          <p:cNvPr id="2" name="Title 1">
            <a:extLst>
              <a:ext uri="{FF2B5EF4-FFF2-40B4-BE49-F238E27FC236}">
                <a16:creationId xmlns:a16="http://schemas.microsoft.com/office/drawing/2014/main" id="{62829E9F-3C26-0B47-AD6B-872566C21E3A}"/>
              </a:ext>
            </a:extLst>
          </p:cNvPr>
          <p:cNvSpPr>
            <a:spLocks noGrp="1"/>
          </p:cNvSpPr>
          <p:nvPr>
            <p:ph type="title"/>
          </p:nvPr>
        </p:nvSpPr>
        <p:spPr>
          <a:xfrm>
            <a:off x="960120" y="434101"/>
            <a:ext cx="10279971" cy="1362042"/>
          </a:xfrm>
        </p:spPr>
        <p:txBody>
          <a:bodyPr anchor="b">
            <a:normAutofit fontScale="90000"/>
          </a:bodyPr>
          <a:lstStyle/>
          <a:p>
            <a:r>
              <a:rPr lang="en-US" sz="4800" b="1" u="sng" dirty="0">
                <a:solidFill>
                  <a:schemeClr val="accent2">
                    <a:lumMod val="20000"/>
                    <a:lumOff val="80000"/>
                  </a:schemeClr>
                </a:solidFill>
                <a:latin typeface="Arial" panose="020B0604020202020204" pitchFamily="34" charset="0"/>
                <a:cs typeface="Arial" panose="020B0604020202020204" pitchFamily="34" charset="0"/>
              </a:rPr>
              <a:t>Evaluation of solutions: Grid Analysis</a:t>
            </a:r>
          </a:p>
        </p:txBody>
      </p:sp>
    </p:spTree>
    <p:extLst>
      <p:ext uri="{BB962C8B-B14F-4D97-AF65-F5344CB8AC3E}">
        <p14:creationId xmlns:p14="http://schemas.microsoft.com/office/powerpoint/2010/main" val="22035129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A485CD-8EA9-7F4B-B7B3-2FF012996480}"/>
              </a:ext>
            </a:extLst>
          </p:cNvPr>
          <p:cNvSpPr>
            <a:spLocks noGrp="1"/>
          </p:cNvSpPr>
          <p:nvPr>
            <p:ph type="title"/>
          </p:nvPr>
        </p:nvSpPr>
        <p:spPr>
          <a:xfrm>
            <a:off x="589560" y="856180"/>
            <a:ext cx="4560584" cy="1128068"/>
          </a:xfrm>
        </p:spPr>
        <p:txBody>
          <a:bodyPr anchor="ctr">
            <a:normAutofit/>
          </a:bodyPr>
          <a:lstStyle/>
          <a:p>
            <a:r>
              <a:rPr lang="en-US" sz="4000" b="1" u="sng" dirty="0">
                <a:latin typeface="Arial" panose="020B0604020202020204" pitchFamily="34" charset="0"/>
                <a:cs typeface="Arial" panose="020B0604020202020204" pitchFamily="34" charset="0"/>
              </a:rPr>
              <a:t>Conclusion</a:t>
            </a:r>
          </a:p>
        </p:txBody>
      </p:sp>
      <p:grpSp>
        <p:nvGrpSpPr>
          <p:cNvPr id="2054" name="Group 7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2055" name="Rectangle 7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6" name="Rectangle 7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57" name="Rectangle 7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682EBF4-94D3-E940-8872-5D2AB4562520}"/>
              </a:ext>
            </a:extLst>
          </p:cNvPr>
          <p:cNvSpPr>
            <a:spLocks noGrp="1"/>
          </p:cNvSpPr>
          <p:nvPr>
            <p:ph idx="1"/>
          </p:nvPr>
        </p:nvSpPr>
        <p:spPr>
          <a:xfrm>
            <a:off x="590719" y="2330505"/>
            <a:ext cx="4559425" cy="3979585"/>
          </a:xfrm>
        </p:spPr>
        <p:txBody>
          <a:bodyPr anchor="ctr">
            <a:normAutofit/>
          </a:bodyPr>
          <a:lstStyle/>
          <a:p>
            <a:r>
              <a:rPr lang="en-US" dirty="0"/>
              <a:t>Overall, if the company is respecting these solutions and looks into the results of the analysis that have been undertaken, they will see an improvement in the </a:t>
            </a:r>
            <a:r>
              <a:rPr lang="en-US" dirty="0" err="1"/>
              <a:t>behaviour</a:t>
            </a:r>
            <a:r>
              <a:rPr lang="en-US" dirty="0"/>
              <a:t> of the employees and an increase in the performance of the company overall. </a:t>
            </a:r>
          </a:p>
        </p:txBody>
      </p:sp>
      <p:sp>
        <p:nvSpPr>
          <p:cNvPr id="2058" name="Rectangle 7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Feeling Stuck? Think More!">
            <a:extLst>
              <a:ext uri="{FF2B5EF4-FFF2-40B4-BE49-F238E27FC236}">
                <a16:creationId xmlns:a16="http://schemas.microsoft.com/office/drawing/2014/main" id="{B152380A-B858-DF41-95BB-1E9BAAFEE3A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2448" r="19527" b="2"/>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035779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559DA-B44D-E243-A757-D93D7ACA6A55}"/>
              </a:ext>
            </a:extLst>
          </p:cNvPr>
          <p:cNvSpPr>
            <a:spLocks noGrp="1"/>
          </p:cNvSpPr>
          <p:nvPr>
            <p:ph type="title"/>
          </p:nvPr>
        </p:nvSpPr>
        <p:spPr/>
        <p:txBody>
          <a:bodyPr/>
          <a:lstStyle/>
          <a:p>
            <a:r>
              <a:rPr lang="en-US" dirty="0"/>
              <a:t>List of References</a:t>
            </a:r>
          </a:p>
        </p:txBody>
      </p:sp>
      <p:sp>
        <p:nvSpPr>
          <p:cNvPr id="3" name="Content Placeholder 2">
            <a:extLst>
              <a:ext uri="{FF2B5EF4-FFF2-40B4-BE49-F238E27FC236}">
                <a16:creationId xmlns:a16="http://schemas.microsoft.com/office/drawing/2014/main" id="{DE1F5A29-FACA-2349-8375-41D2D26F7904}"/>
              </a:ext>
            </a:extLst>
          </p:cNvPr>
          <p:cNvSpPr>
            <a:spLocks noGrp="1"/>
          </p:cNvSpPr>
          <p:nvPr>
            <p:ph idx="1"/>
          </p:nvPr>
        </p:nvSpPr>
        <p:spPr/>
        <p:txBody>
          <a:bodyPr/>
          <a:lstStyle/>
          <a:p>
            <a:r>
              <a:rPr lang="en-US" dirty="0"/>
              <a:t>Brighton, R. (2021) </a:t>
            </a:r>
            <a:r>
              <a:rPr lang="en-US" i="1" dirty="0"/>
              <a:t>The ultimate guide: Strategies to improve teamwork and collaboration at work</a:t>
            </a:r>
            <a:r>
              <a:rPr lang="en-US" dirty="0"/>
              <a:t>. 1</a:t>
            </a:r>
            <a:r>
              <a:rPr lang="en-US" baseline="30000" dirty="0"/>
              <a:t>st</a:t>
            </a:r>
            <a:r>
              <a:rPr lang="en-US" dirty="0"/>
              <a:t> </a:t>
            </a:r>
            <a:r>
              <a:rPr lang="en-US" dirty="0" err="1"/>
              <a:t>Edtion</a:t>
            </a:r>
            <a:r>
              <a:rPr lang="en-US" dirty="0"/>
              <a:t>. Independently Published. </a:t>
            </a:r>
          </a:p>
          <a:p>
            <a:r>
              <a:rPr lang="en-US" dirty="0"/>
              <a:t>Cartwrights, R. (2003) </a:t>
            </a:r>
            <a:r>
              <a:rPr lang="en-US" i="1" dirty="0"/>
              <a:t>Implementing a training and development strategy. 1</a:t>
            </a:r>
            <a:r>
              <a:rPr lang="en-US" i="1" baseline="30000" dirty="0"/>
              <a:t>st</a:t>
            </a:r>
            <a:r>
              <a:rPr lang="en-US" i="1" dirty="0"/>
              <a:t> </a:t>
            </a:r>
            <a:r>
              <a:rPr lang="en-US" i="1" dirty="0" err="1"/>
              <a:t>Edtion</a:t>
            </a:r>
            <a:r>
              <a:rPr lang="en-US" dirty="0"/>
              <a:t>. Wiley &amp; Sons Publishing. </a:t>
            </a:r>
            <a:endParaRPr lang="en-US" i="1" dirty="0"/>
          </a:p>
          <a:p>
            <a:r>
              <a:rPr lang="en-US" dirty="0" err="1"/>
              <a:t>Pahl</a:t>
            </a:r>
            <a:r>
              <a:rPr lang="en-US" dirty="0"/>
              <a:t>, N. &amp; Richter, A. (2009) </a:t>
            </a:r>
            <a:r>
              <a:rPr lang="en-US" i="1" dirty="0"/>
              <a:t>SWOT Analysis, Idea, Methodology, and a practical approach</a:t>
            </a:r>
            <a:r>
              <a:rPr lang="en-US" dirty="0"/>
              <a:t>. 1</a:t>
            </a:r>
            <a:r>
              <a:rPr lang="en-US" baseline="30000" dirty="0"/>
              <a:t>st</a:t>
            </a:r>
            <a:r>
              <a:rPr lang="en-US" dirty="0"/>
              <a:t> Edition. GRIN Verlag. </a:t>
            </a:r>
          </a:p>
          <a:p>
            <a:endParaRPr lang="en-US" dirty="0"/>
          </a:p>
        </p:txBody>
      </p:sp>
    </p:spTree>
    <p:extLst>
      <p:ext uri="{BB962C8B-B14F-4D97-AF65-F5344CB8AC3E}">
        <p14:creationId xmlns:p14="http://schemas.microsoft.com/office/powerpoint/2010/main" val="397488073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82</TotalTime>
  <Words>494</Words>
  <Application>Microsoft Macintosh PowerPoint</Application>
  <PresentationFormat>Widescreen</PresentationFormat>
  <Paragraphs>36</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BMSW4004 Problem Solving &amp; Decision Making</vt:lpstr>
      <vt:lpstr>Introduction</vt:lpstr>
      <vt:lpstr>Nature and Impact of the problem</vt:lpstr>
      <vt:lpstr>PESTLE analysis  of problem</vt:lpstr>
      <vt:lpstr>The SWOT Analysis of problem</vt:lpstr>
      <vt:lpstr>Cause-and-effect analysis of the problem</vt:lpstr>
      <vt:lpstr>Alternative solutions proposed</vt:lpstr>
      <vt:lpstr>Evaluation of solutions: Grid Analysis</vt:lpstr>
      <vt:lpstr>Conclusion</vt:lpstr>
      <vt:lpstr>List of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BMSW4004 Problem Solving &amp; Decision Making</dc:title>
  <dc:creator>Policica Dansatoarea</dc:creator>
  <cp:lastModifiedBy>Policica Dansatoarea</cp:lastModifiedBy>
  <cp:revision>3</cp:revision>
  <dcterms:created xsi:type="dcterms:W3CDTF">2022-03-05T09:34:37Z</dcterms:created>
  <dcterms:modified xsi:type="dcterms:W3CDTF">2022-03-13T09:18:44Z</dcterms:modified>
</cp:coreProperties>
</file>