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</p:sldIdLst>
  <p:sldSz cx="6858000" cy="9144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8040"/>
    <a:srgbClr val="99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156" y="-5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theme" Target="theme/theme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viewProps" Target="viewProps.xml" /><Relationship Id="rId5" Type="http://schemas.openxmlformats.org/officeDocument/2006/relationships/presProps" Target="presProps.xml" /><Relationship Id="rId4" Type="http://schemas.openxmlformats.org/officeDocument/2006/relationships/slide" Target="slides/slide3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290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8615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72050" y="366185"/>
            <a:ext cx="1543050" cy="780203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2900" y="366185"/>
            <a:ext cx="4514850" cy="78020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.slh.com/journal/40-christmas-recipes-from-luxury-hotels/" TargetMode="External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Relationship Id="rId4" Type="http://schemas.openxmlformats.org/officeDocument/2006/relationships/image" Target="../media/image2.pn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000" r="-12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" y="2819400"/>
            <a:ext cx="2514600" cy="304800"/>
          </a:xfrm>
        </p:spPr>
        <p:txBody>
          <a:bodyPr>
            <a:noAutofit/>
          </a:bodyPr>
          <a:lstStyle/>
          <a:p>
            <a:pPr algn="l">
              <a:buFont typeface="Wingdings" pitchFamily="2" charset="2"/>
              <a:buChar char="§"/>
            </a:pPr>
            <a:r>
              <a:rPr lang="en-US" sz="1800" b="1" u="sng" dirty="0">
                <a:solidFill>
                  <a:srgbClr val="C08040"/>
                </a:solidFill>
                <a:latin typeface="Bahnschrift Condensed" pitchFamily="34" charset="0"/>
                <a:ea typeface="+mj-ea"/>
                <a:cs typeface="+mj-cs"/>
              </a:rPr>
              <a:t> Starters and Nibbles:</a:t>
            </a:r>
          </a:p>
        </p:txBody>
      </p:sp>
      <p:pic>
        <p:nvPicPr>
          <p:cNvPr id="6" name="Picture 5" descr="Gold_Exclusive_Royal_Luxury_Hotel_Logo-removebg-preview.png"/>
          <p:cNvPicPr>
            <a:picLocks noChangeAspect="1"/>
          </p:cNvPicPr>
          <p:nvPr/>
        </p:nvPicPr>
        <p:blipFill>
          <a:blip r:embed="rId3"/>
          <a:srcRect l="25867" t="20651" r="25563" b="21004"/>
          <a:stretch>
            <a:fillRect/>
          </a:stretch>
        </p:blipFill>
        <p:spPr>
          <a:xfrm>
            <a:off x="2895600" y="76200"/>
            <a:ext cx="1042416" cy="1371600"/>
          </a:xfrm>
          <a:prstGeom prst="rect">
            <a:avLst/>
          </a:prstGeom>
        </p:spPr>
      </p:pic>
      <p:sp>
        <p:nvSpPr>
          <p:cNvPr id="7" name="Title 6"/>
          <p:cNvSpPr>
            <a:spLocks noGrp="1"/>
          </p:cNvSpPr>
          <p:nvPr>
            <p:ph type="ctrTitle"/>
          </p:nvPr>
        </p:nvSpPr>
        <p:spPr>
          <a:xfrm>
            <a:off x="-228600" y="1828801"/>
            <a:ext cx="6629400" cy="685799"/>
          </a:xfrm>
        </p:spPr>
        <p:txBody>
          <a:bodyPr>
            <a:normAutofit fontScale="90000"/>
          </a:bodyPr>
          <a:lstStyle/>
          <a:p>
            <a:r>
              <a:rPr lang="en-US" sz="1800" dirty="0">
                <a:solidFill>
                  <a:srgbClr val="C08040"/>
                </a:solidFill>
              </a:rPr>
              <a:t>	</a:t>
            </a:r>
            <a:r>
              <a:rPr lang="en-US" sz="1800" b="1" dirty="0">
                <a:solidFill>
                  <a:srgbClr val="C08040"/>
                </a:solidFill>
                <a:latin typeface="+mn-lt"/>
              </a:rPr>
              <a:t>TRINITY LUXURY HOTEL - SUNDERLAND, UNITED KINGDOM</a:t>
            </a:r>
            <a:br>
              <a:rPr lang="en-US" sz="1600" b="1" dirty="0">
                <a:solidFill>
                  <a:srgbClr val="C08040"/>
                </a:solidFill>
                <a:latin typeface="+mn-lt"/>
              </a:rPr>
            </a:br>
            <a:r>
              <a:rPr lang="en-US" sz="1600" b="1" dirty="0">
                <a:solidFill>
                  <a:srgbClr val="C08040"/>
                </a:solidFill>
                <a:latin typeface="+mn-lt"/>
              </a:rPr>
              <a:t>                </a:t>
            </a:r>
            <a:br>
              <a:rPr lang="en-US" sz="1600" b="1" dirty="0">
                <a:solidFill>
                  <a:srgbClr val="C08040"/>
                </a:solidFill>
                <a:latin typeface="+mn-lt"/>
              </a:rPr>
            </a:br>
            <a:r>
              <a:rPr lang="en-US" sz="1600" b="1" dirty="0">
                <a:solidFill>
                  <a:srgbClr val="C08040"/>
                </a:solidFill>
                <a:latin typeface="+mn-lt"/>
              </a:rPr>
              <a:t>                 Special Christmas Eve Menu </a:t>
            </a:r>
            <a:br>
              <a:rPr lang="en-US" sz="1600" b="1" dirty="0">
                <a:solidFill>
                  <a:srgbClr val="C08040"/>
                </a:solidFill>
                <a:latin typeface="+mn-lt"/>
              </a:rPr>
            </a:br>
            <a:r>
              <a:rPr lang="en-US" sz="1600" b="1" dirty="0">
                <a:solidFill>
                  <a:srgbClr val="C08040"/>
                </a:solidFill>
                <a:latin typeface="+mn-lt"/>
              </a:rPr>
              <a:t>                From 1</a:t>
            </a:r>
            <a:r>
              <a:rPr lang="en-US" sz="1600" b="1" baseline="30000" dirty="0">
                <a:solidFill>
                  <a:srgbClr val="C08040"/>
                </a:solidFill>
                <a:latin typeface="+mn-lt"/>
              </a:rPr>
              <a:t>st</a:t>
            </a:r>
            <a:r>
              <a:rPr lang="en-US" sz="1600" b="1" dirty="0">
                <a:solidFill>
                  <a:srgbClr val="C08040"/>
                </a:solidFill>
                <a:latin typeface="+mn-lt"/>
              </a:rPr>
              <a:t> December, 2022 to 31</a:t>
            </a:r>
            <a:r>
              <a:rPr lang="en-US" sz="1600" b="1" baseline="30000" dirty="0">
                <a:solidFill>
                  <a:srgbClr val="C08040"/>
                </a:solidFill>
                <a:latin typeface="+mn-lt"/>
              </a:rPr>
              <a:t>st</a:t>
            </a:r>
            <a:r>
              <a:rPr lang="en-US" sz="1600" b="1" dirty="0">
                <a:solidFill>
                  <a:srgbClr val="C08040"/>
                </a:solidFill>
                <a:latin typeface="+mn-lt"/>
              </a:rPr>
              <a:t> December, 2022</a:t>
            </a:r>
            <a:br>
              <a:rPr lang="en-US" sz="1800" b="1" dirty="0">
                <a:solidFill>
                  <a:srgbClr val="C08040"/>
                </a:solidFill>
                <a:latin typeface="Bahnschrift Condensed" pitchFamily="34" charset="0"/>
              </a:rPr>
            </a:br>
            <a:endParaRPr lang="en-US" sz="1800" b="1" dirty="0">
              <a:solidFill>
                <a:srgbClr val="C08040"/>
              </a:solidFill>
              <a:latin typeface="Bahnschrift Condensed" pitchFamily="34" charset="0"/>
            </a:endParaRPr>
          </a:p>
        </p:txBody>
      </p:sp>
      <p:sp>
        <p:nvSpPr>
          <p:cNvPr id="10" name="Subtitle 2"/>
          <p:cNvSpPr txBox="1">
            <a:spLocks/>
          </p:cNvSpPr>
          <p:nvPr/>
        </p:nvSpPr>
        <p:spPr>
          <a:xfrm>
            <a:off x="152400" y="3276600"/>
            <a:ext cx="4876800" cy="7620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174625" marR="0" lvl="0" indent="-174625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1600" b="1" dirty="0">
                <a:solidFill>
                  <a:srgbClr val="C08040"/>
                </a:solidFill>
                <a:latin typeface="Bahnschrift Condensed" pitchFamily="34" charset="0"/>
                <a:ea typeface="+mj-ea"/>
                <a:cs typeface="+mj-cs"/>
              </a:rPr>
              <a:t>1. Prawn Croquettes (12 pieces)                                                       7.50</a:t>
            </a: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1200" i="1" u="none" strike="noStrike" kern="1200" cap="none" spc="0" normalizeH="0" baseline="0" noProof="0" dirty="0">
                <a:ln>
                  <a:noFill/>
                </a:ln>
                <a:solidFill>
                  <a:srgbClr val="C08040"/>
                </a:solidFill>
                <a:effectLst/>
                <a:uLnTx/>
                <a:uFillTx/>
                <a:latin typeface="Bahnschrift Condensed" pitchFamily="34" charset="0"/>
                <a:ea typeface="+mj-ea"/>
                <a:cs typeface="+mj-cs"/>
              </a:rPr>
              <a:t>Cooked</a:t>
            </a:r>
            <a:r>
              <a:rPr kumimoji="0" lang="en-US" sz="1200" i="1" u="none" strike="noStrike" kern="1200" cap="none" spc="0" normalizeH="0" noProof="0" dirty="0">
                <a:ln>
                  <a:noFill/>
                </a:ln>
                <a:solidFill>
                  <a:srgbClr val="C08040"/>
                </a:solidFill>
                <a:effectLst/>
                <a:uLnTx/>
                <a:uFillTx/>
                <a:latin typeface="Bahnschrift Condensed" pitchFamily="34" charset="0"/>
                <a:ea typeface="+mj-ea"/>
                <a:cs typeface="+mj-cs"/>
              </a:rPr>
              <a:t> with </a:t>
            </a:r>
            <a:r>
              <a:rPr lang="en-US" sz="1200" i="1" dirty="0">
                <a:solidFill>
                  <a:srgbClr val="C08040"/>
                </a:solidFill>
                <a:latin typeface="Bahnschrift Condensed" pitchFamily="34" charset="0"/>
                <a:ea typeface="+mj-ea"/>
                <a:cs typeface="+mj-cs"/>
              </a:rPr>
              <a:t>D</a:t>
            </a:r>
            <a:r>
              <a:rPr kumimoji="0" lang="en-US" sz="1200" i="1" u="none" strike="noStrike" kern="1200" cap="none" spc="0" normalizeH="0" noProof="0" dirty="0" err="1">
                <a:ln>
                  <a:noFill/>
                </a:ln>
                <a:solidFill>
                  <a:srgbClr val="C08040"/>
                </a:solidFill>
                <a:effectLst/>
                <a:uLnTx/>
                <a:uFillTx/>
                <a:latin typeface="Bahnschrift Condensed" pitchFamily="34" charset="0"/>
                <a:ea typeface="+mj-ea"/>
                <a:cs typeface="+mj-cs"/>
              </a:rPr>
              <a:t>utch</a:t>
            </a:r>
            <a:r>
              <a:rPr kumimoji="0" lang="en-US" sz="1200" i="1" u="none" strike="noStrike" kern="1200" cap="none" spc="0" normalizeH="0" noProof="0" dirty="0">
                <a:ln>
                  <a:noFill/>
                </a:ln>
                <a:solidFill>
                  <a:srgbClr val="C08040"/>
                </a:solidFill>
                <a:effectLst/>
                <a:uLnTx/>
                <a:uFillTx/>
                <a:latin typeface="Bahnschrift Condensed" pitchFamily="34" charset="0"/>
                <a:ea typeface="+mj-ea"/>
                <a:cs typeface="+mj-cs"/>
              </a:rPr>
              <a:t> prawns in a </a:t>
            </a:r>
            <a:r>
              <a:rPr kumimoji="0" lang="en-US" sz="1200" i="1" u="none" strike="noStrike" kern="1200" cap="none" spc="0" normalizeH="0" noProof="0" dirty="0" err="1">
                <a:ln>
                  <a:noFill/>
                </a:ln>
                <a:solidFill>
                  <a:srgbClr val="C08040"/>
                </a:solidFill>
                <a:effectLst/>
                <a:uLnTx/>
                <a:uFillTx/>
                <a:latin typeface="Bahnschrift Condensed" pitchFamily="34" charset="0"/>
                <a:ea typeface="+mj-ea"/>
                <a:cs typeface="+mj-cs"/>
              </a:rPr>
              <a:t>roax</a:t>
            </a:r>
            <a:r>
              <a:rPr lang="en-US" sz="1200" i="1" dirty="0">
                <a:solidFill>
                  <a:srgbClr val="C08040"/>
                </a:solidFill>
                <a:latin typeface="Bahnschrift Condensed" pitchFamily="34" charset="0"/>
                <a:ea typeface="+mj-ea"/>
                <a:cs typeface="+mj-cs"/>
              </a:rPr>
              <a:t> </a:t>
            </a:r>
            <a:r>
              <a:rPr kumimoji="0" lang="en-US" sz="1200" i="1" u="none" strike="noStrike" kern="1200" cap="none" spc="0" normalizeH="0" noProof="0" dirty="0">
                <a:ln>
                  <a:noFill/>
                </a:ln>
                <a:solidFill>
                  <a:srgbClr val="C08040"/>
                </a:solidFill>
                <a:effectLst/>
                <a:uLnTx/>
                <a:uFillTx/>
                <a:latin typeface="Bahnschrift Condensed" pitchFamily="34" charset="0"/>
                <a:ea typeface="+mj-ea"/>
                <a:cs typeface="+mj-cs"/>
              </a:rPr>
              <a:t>made  up of smooth butter and Madras Curry powder covered with egg yolk and breadcrumbs  </a:t>
            </a:r>
            <a:endParaRPr kumimoji="0" lang="en-US" sz="1200" i="1" u="none" strike="noStrike" kern="1200" cap="none" spc="0" normalizeH="0" baseline="0" noProof="0" dirty="0">
              <a:ln>
                <a:noFill/>
              </a:ln>
              <a:solidFill>
                <a:srgbClr val="C08040"/>
              </a:solidFill>
              <a:effectLst/>
              <a:uLnTx/>
              <a:uFillTx/>
              <a:latin typeface="Bahnschrift Condensed" pitchFamily="34" charset="0"/>
              <a:ea typeface="+mj-ea"/>
              <a:cs typeface="+mj-cs"/>
            </a:endParaRPr>
          </a:p>
        </p:txBody>
      </p:sp>
      <p:cxnSp>
        <p:nvCxnSpPr>
          <p:cNvPr id="12" name="Straight Connector 11"/>
          <p:cNvCxnSpPr/>
          <p:nvPr/>
        </p:nvCxnSpPr>
        <p:spPr>
          <a:xfrm>
            <a:off x="2362200" y="3503612"/>
            <a:ext cx="2057400" cy="1588"/>
          </a:xfrm>
          <a:prstGeom prst="line">
            <a:avLst/>
          </a:prstGeom>
          <a:ln w="19050">
            <a:solidFill>
              <a:srgbClr val="C0804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Subtitle 2"/>
          <p:cNvSpPr txBox="1">
            <a:spLocks/>
          </p:cNvSpPr>
          <p:nvPr/>
        </p:nvSpPr>
        <p:spPr>
          <a:xfrm>
            <a:off x="152400" y="4114800"/>
            <a:ext cx="4876800" cy="7620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174625" marR="0" lvl="0" indent="-174625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1600" b="1" dirty="0">
                <a:solidFill>
                  <a:srgbClr val="C08040"/>
                </a:solidFill>
                <a:latin typeface="Bahnschrift Condensed" pitchFamily="34" charset="0"/>
                <a:ea typeface="+mj-ea"/>
                <a:cs typeface="+mj-cs"/>
              </a:rPr>
              <a:t>2. Pumpkin Soup-Trinity Special (v)                                                4.50</a:t>
            </a: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1200" i="1" u="none" strike="noStrike" kern="1200" cap="none" spc="0" normalizeH="0" baseline="0" noProof="0" dirty="0">
                <a:ln>
                  <a:noFill/>
                </a:ln>
                <a:solidFill>
                  <a:srgbClr val="C08040"/>
                </a:solidFill>
                <a:effectLst/>
                <a:uLnTx/>
                <a:uFillTx/>
                <a:latin typeface="Bahnschrift Condensed" pitchFamily="34" charset="0"/>
                <a:ea typeface="+mj-ea"/>
                <a:cs typeface="+mj-cs"/>
              </a:rPr>
              <a:t>Cube </a:t>
            </a:r>
            <a:r>
              <a:rPr kumimoji="0" lang="en-US" sz="1200" i="1" u="none" strike="noStrike" kern="1200" cap="none" spc="0" normalizeH="0" noProof="0" dirty="0">
                <a:ln>
                  <a:noFill/>
                </a:ln>
                <a:solidFill>
                  <a:srgbClr val="C08040"/>
                </a:solidFill>
                <a:effectLst/>
                <a:uLnTx/>
                <a:uFillTx/>
                <a:latin typeface="Bahnschrift Condensed" pitchFamily="34" charset="0"/>
                <a:ea typeface="+mj-ea"/>
                <a:cs typeface="+mj-cs"/>
              </a:rPr>
              <a:t> shaped pumpkin chunks mixed with sour cream, salt and pepper, drizzled with Olive Oil and sprinkled with roasted pumpkin seeds</a:t>
            </a:r>
            <a:endParaRPr kumimoji="0" lang="en-US" sz="1200" i="1" u="none" strike="noStrike" kern="1200" cap="none" spc="0" normalizeH="0" baseline="0" noProof="0" dirty="0">
              <a:ln>
                <a:noFill/>
              </a:ln>
              <a:solidFill>
                <a:srgbClr val="C08040"/>
              </a:solidFill>
              <a:effectLst/>
              <a:uLnTx/>
              <a:uFillTx/>
              <a:latin typeface="Bahnschrift Condensed" pitchFamily="34" charset="0"/>
              <a:ea typeface="+mj-ea"/>
              <a:cs typeface="+mj-cs"/>
            </a:endParaRPr>
          </a:p>
        </p:txBody>
      </p:sp>
      <p:cxnSp>
        <p:nvCxnSpPr>
          <p:cNvPr id="15" name="Straight Connector 14"/>
          <p:cNvCxnSpPr/>
          <p:nvPr/>
        </p:nvCxnSpPr>
        <p:spPr>
          <a:xfrm>
            <a:off x="2667000" y="4341812"/>
            <a:ext cx="1752600" cy="1588"/>
          </a:xfrm>
          <a:prstGeom prst="line">
            <a:avLst/>
          </a:prstGeom>
          <a:ln w="19050">
            <a:solidFill>
              <a:srgbClr val="C0804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Subtitle 2"/>
          <p:cNvSpPr txBox="1">
            <a:spLocks/>
          </p:cNvSpPr>
          <p:nvPr/>
        </p:nvSpPr>
        <p:spPr>
          <a:xfrm>
            <a:off x="152400" y="4953000"/>
            <a:ext cx="4876800" cy="7620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174625" marR="0" lvl="0" indent="-174625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1600" b="1" dirty="0">
                <a:solidFill>
                  <a:srgbClr val="C08040"/>
                </a:solidFill>
                <a:latin typeface="Bahnschrift Condensed" pitchFamily="34" charset="0"/>
                <a:ea typeface="+mj-ea"/>
                <a:cs typeface="+mj-cs"/>
              </a:rPr>
              <a:t>3. Smoked Salmon on Toasts (8 pieces) (a)                                     9.50</a:t>
            </a: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1200" i="1" u="none" strike="noStrike" kern="1200" cap="none" spc="0" normalizeH="0" baseline="0" noProof="0" dirty="0">
                <a:ln>
                  <a:noFill/>
                </a:ln>
                <a:solidFill>
                  <a:srgbClr val="C08040"/>
                </a:solidFill>
                <a:effectLst/>
                <a:uLnTx/>
                <a:uFillTx/>
                <a:latin typeface="Bahnschrift Condensed" pitchFamily="34" charset="0"/>
                <a:ea typeface="+mj-ea"/>
                <a:cs typeface="+mj-cs"/>
              </a:rPr>
              <a:t>Boneless Salmon</a:t>
            </a:r>
            <a:r>
              <a:rPr kumimoji="0" lang="en-US" sz="1200" i="1" u="none" strike="noStrike" kern="1200" cap="none" spc="0" normalizeH="0" noProof="0" dirty="0">
                <a:ln>
                  <a:noFill/>
                </a:ln>
                <a:solidFill>
                  <a:srgbClr val="C08040"/>
                </a:solidFill>
                <a:effectLst/>
                <a:uLnTx/>
                <a:uFillTx/>
                <a:latin typeface="Bahnschrift Condensed" pitchFamily="34" charset="0"/>
                <a:ea typeface="+mj-ea"/>
                <a:cs typeface="+mj-cs"/>
              </a:rPr>
              <a:t> Fillets  slightly smoked with woodchips served upon toasts garnished with cream cheese, salt, pepper and chives </a:t>
            </a:r>
            <a:endParaRPr kumimoji="0" lang="en-US" sz="1200" i="1" u="none" strike="noStrike" kern="1200" cap="none" spc="0" normalizeH="0" baseline="0" noProof="0" dirty="0">
              <a:ln>
                <a:noFill/>
              </a:ln>
              <a:solidFill>
                <a:srgbClr val="C08040"/>
              </a:solidFill>
              <a:effectLst/>
              <a:uLnTx/>
              <a:uFillTx/>
              <a:latin typeface="Bahnschrift Condensed" pitchFamily="34" charset="0"/>
              <a:ea typeface="+mj-ea"/>
              <a:cs typeface="+mj-cs"/>
            </a:endParaRPr>
          </a:p>
        </p:txBody>
      </p:sp>
      <p:cxnSp>
        <p:nvCxnSpPr>
          <p:cNvPr id="20" name="Straight Connector 19"/>
          <p:cNvCxnSpPr/>
          <p:nvPr/>
        </p:nvCxnSpPr>
        <p:spPr>
          <a:xfrm>
            <a:off x="3124200" y="5181600"/>
            <a:ext cx="1295400" cy="1588"/>
          </a:xfrm>
          <a:prstGeom prst="line">
            <a:avLst/>
          </a:prstGeom>
          <a:ln w="19050">
            <a:solidFill>
              <a:srgbClr val="C0804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Subtitle 2"/>
          <p:cNvSpPr txBox="1">
            <a:spLocks/>
          </p:cNvSpPr>
          <p:nvPr/>
        </p:nvSpPr>
        <p:spPr>
          <a:xfrm>
            <a:off x="152400" y="6019800"/>
            <a:ext cx="2514600" cy="30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r>
              <a:rPr kumimoji="0" lang="en-US" sz="1800" b="1" i="0" u="sng" strike="noStrike" kern="1200" cap="none" spc="0" normalizeH="0" baseline="0" noProof="0" dirty="0">
                <a:ln>
                  <a:noFill/>
                </a:ln>
                <a:solidFill>
                  <a:srgbClr val="C08040"/>
                </a:solidFill>
                <a:effectLst/>
                <a:uLnTx/>
                <a:uFillTx/>
                <a:latin typeface="Bahnschrift Condensed" pitchFamily="34" charset="0"/>
                <a:ea typeface="+mj-ea"/>
                <a:cs typeface="+mj-cs"/>
              </a:rPr>
              <a:t> Main</a:t>
            </a:r>
            <a:r>
              <a:rPr kumimoji="0" lang="en-US" sz="1800" b="1" i="0" u="sng" strike="noStrike" kern="1200" cap="none" spc="0" normalizeH="0" noProof="0" dirty="0">
                <a:ln>
                  <a:noFill/>
                </a:ln>
                <a:solidFill>
                  <a:srgbClr val="C08040"/>
                </a:solidFill>
                <a:effectLst/>
                <a:uLnTx/>
                <a:uFillTx/>
                <a:latin typeface="Bahnschrift Condensed" pitchFamily="34" charset="0"/>
                <a:ea typeface="+mj-ea"/>
                <a:cs typeface="+mj-cs"/>
              </a:rPr>
              <a:t> Courses</a:t>
            </a:r>
            <a:r>
              <a:rPr kumimoji="0" lang="en-US" sz="1800" b="1" i="0" u="sng" strike="noStrike" kern="1200" cap="none" spc="0" normalizeH="0" baseline="0" noProof="0" dirty="0">
                <a:ln>
                  <a:noFill/>
                </a:ln>
                <a:solidFill>
                  <a:srgbClr val="C08040"/>
                </a:solidFill>
                <a:effectLst/>
                <a:uLnTx/>
                <a:uFillTx/>
                <a:latin typeface="Bahnschrift Condensed" pitchFamily="34" charset="0"/>
                <a:ea typeface="+mj-ea"/>
                <a:cs typeface="+mj-cs"/>
              </a:rPr>
              <a:t>:</a:t>
            </a:r>
          </a:p>
        </p:txBody>
      </p:sp>
      <p:sp>
        <p:nvSpPr>
          <p:cNvPr id="27" name="Subtitle 2"/>
          <p:cNvSpPr txBox="1">
            <a:spLocks/>
          </p:cNvSpPr>
          <p:nvPr/>
        </p:nvSpPr>
        <p:spPr>
          <a:xfrm>
            <a:off x="228600" y="6477000"/>
            <a:ext cx="4876800" cy="7620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174625" marR="0" lvl="0" indent="-174625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1600" b="1" dirty="0">
                <a:solidFill>
                  <a:srgbClr val="C08040"/>
                </a:solidFill>
                <a:latin typeface="Bahnschrift Condensed" pitchFamily="34" charset="0"/>
                <a:ea typeface="+mj-ea"/>
                <a:cs typeface="+mj-cs"/>
              </a:rPr>
              <a:t>1. Stuffed Christmas Turkey                                                          19.50</a:t>
            </a: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1200" i="1" u="none" strike="noStrike" kern="1200" cap="none" spc="0" normalizeH="0" baseline="0" noProof="0" dirty="0">
                <a:ln>
                  <a:noFill/>
                </a:ln>
                <a:solidFill>
                  <a:srgbClr val="C08040"/>
                </a:solidFill>
                <a:effectLst/>
                <a:uLnTx/>
                <a:uFillTx/>
                <a:latin typeface="Bahnschrift Condensed" pitchFamily="34" charset="0"/>
                <a:ea typeface="+mj-ea"/>
                <a:cs typeface="+mj-cs"/>
              </a:rPr>
              <a:t>Whole baked turkey</a:t>
            </a:r>
            <a:r>
              <a:rPr kumimoji="0" lang="en-US" sz="1200" i="1" u="none" strike="noStrike" kern="1200" cap="none" spc="0" normalizeH="0" noProof="0" dirty="0">
                <a:ln>
                  <a:noFill/>
                </a:ln>
                <a:solidFill>
                  <a:srgbClr val="C08040"/>
                </a:solidFill>
                <a:effectLst/>
                <a:uLnTx/>
                <a:uFillTx/>
                <a:latin typeface="Bahnschrift Condensed" pitchFamily="34" charset="0"/>
                <a:ea typeface="+mj-ea"/>
                <a:cs typeface="+mj-cs"/>
              </a:rPr>
              <a:t> stuffed with apples and onions sprinkled with oregano, salt and pepper and serve with cream cheese and </a:t>
            </a:r>
            <a:r>
              <a:rPr kumimoji="0" lang="en-US" sz="1200" i="1" u="none" strike="noStrike" kern="1200" cap="none" spc="0" normalizeH="0" noProof="0" dirty="0" err="1">
                <a:ln>
                  <a:noFill/>
                </a:ln>
                <a:solidFill>
                  <a:srgbClr val="C08040"/>
                </a:solidFill>
                <a:effectLst/>
                <a:uLnTx/>
                <a:uFillTx/>
                <a:latin typeface="Bahnschrift Condensed" pitchFamily="34" charset="0"/>
                <a:ea typeface="+mj-ea"/>
                <a:cs typeface="+mj-cs"/>
              </a:rPr>
              <a:t>peri-peri</a:t>
            </a:r>
            <a:r>
              <a:rPr kumimoji="0" lang="en-US" sz="1200" i="1" u="none" strike="noStrike" kern="1200" cap="none" spc="0" normalizeH="0" noProof="0" dirty="0">
                <a:ln>
                  <a:noFill/>
                </a:ln>
                <a:solidFill>
                  <a:srgbClr val="C08040"/>
                </a:solidFill>
                <a:effectLst/>
                <a:uLnTx/>
                <a:uFillTx/>
                <a:latin typeface="Bahnschrift Condensed" pitchFamily="34" charset="0"/>
                <a:ea typeface="+mj-ea"/>
                <a:cs typeface="+mj-cs"/>
              </a:rPr>
              <a:t> sauce</a:t>
            </a:r>
            <a:endParaRPr kumimoji="0" lang="en-US" sz="1200" i="1" u="none" strike="noStrike" kern="1200" cap="none" spc="0" normalizeH="0" baseline="0" noProof="0" dirty="0">
              <a:ln>
                <a:noFill/>
              </a:ln>
              <a:solidFill>
                <a:srgbClr val="C08040"/>
              </a:solidFill>
              <a:effectLst/>
              <a:uLnTx/>
              <a:uFillTx/>
              <a:latin typeface="Bahnschrift Condensed" pitchFamily="34" charset="0"/>
              <a:ea typeface="+mj-ea"/>
              <a:cs typeface="+mj-cs"/>
            </a:endParaRPr>
          </a:p>
        </p:txBody>
      </p:sp>
      <p:cxnSp>
        <p:nvCxnSpPr>
          <p:cNvPr id="28" name="Straight Connector 27"/>
          <p:cNvCxnSpPr/>
          <p:nvPr/>
        </p:nvCxnSpPr>
        <p:spPr>
          <a:xfrm>
            <a:off x="2286000" y="6781800"/>
            <a:ext cx="2133600" cy="1588"/>
          </a:xfrm>
          <a:prstGeom prst="line">
            <a:avLst/>
          </a:prstGeom>
          <a:ln w="19050">
            <a:solidFill>
              <a:srgbClr val="C0804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Subtitle 2"/>
          <p:cNvSpPr txBox="1">
            <a:spLocks/>
          </p:cNvSpPr>
          <p:nvPr/>
        </p:nvSpPr>
        <p:spPr>
          <a:xfrm>
            <a:off x="228600" y="7315200"/>
            <a:ext cx="4876800" cy="7620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174625" marR="0" lvl="0" indent="-174625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1600" b="1" dirty="0">
                <a:solidFill>
                  <a:srgbClr val="C08040"/>
                </a:solidFill>
                <a:latin typeface="Bahnschrift Condensed" pitchFamily="34" charset="0"/>
                <a:ea typeface="+mj-ea"/>
                <a:cs typeface="+mj-cs"/>
              </a:rPr>
              <a:t>2. Trinity Special Brussels Sprouts (v)                                          12.00</a:t>
            </a: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1200" i="1" dirty="0">
                <a:solidFill>
                  <a:srgbClr val="C08040"/>
                </a:solidFill>
                <a:latin typeface="Bahnschrift Condensed" pitchFamily="34" charset="0"/>
                <a:ea typeface="+mj-ea"/>
                <a:cs typeface="+mj-cs"/>
              </a:rPr>
              <a:t>Lightly fried Brussels Sprouts cooked with apple cider, shallots, mushrooms and arugula mixed with double cream and garnished with ground nutmeg</a:t>
            </a:r>
            <a:endParaRPr kumimoji="0" lang="en-US" sz="1200" i="1" u="none" strike="noStrike" kern="1200" cap="none" spc="0" normalizeH="0" baseline="0" noProof="0" dirty="0">
              <a:ln>
                <a:noFill/>
              </a:ln>
              <a:solidFill>
                <a:srgbClr val="C08040"/>
              </a:solidFill>
              <a:effectLst/>
              <a:uLnTx/>
              <a:uFillTx/>
              <a:latin typeface="Bahnschrift Condensed" pitchFamily="34" charset="0"/>
              <a:ea typeface="+mj-ea"/>
              <a:cs typeface="+mj-cs"/>
            </a:endParaRPr>
          </a:p>
        </p:txBody>
      </p:sp>
      <p:cxnSp>
        <p:nvCxnSpPr>
          <p:cNvPr id="31" name="Straight Connector 30"/>
          <p:cNvCxnSpPr/>
          <p:nvPr/>
        </p:nvCxnSpPr>
        <p:spPr>
          <a:xfrm>
            <a:off x="2895600" y="7620000"/>
            <a:ext cx="1524000" cy="1588"/>
          </a:xfrm>
          <a:prstGeom prst="line">
            <a:avLst/>
          </a:prstGeom>
          <a:ln w="19050">
            <a:solidFill>
              <a:srgbClr val="C0804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Subtitle 2"/>
          <p:cNvSpPr txBox="1">
            <a:spLocks/>
          </p:cNvSpPr>
          <p:nvPr/>
        </p:nvSpPr>
        <p:spPr>
          <a:xfrm>
            <a:off x="228600" y="8153400"/>
            <a:ext cx="4876800" cy="7620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174625" marR="0" lvl="0" indent="-174625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1600" b="1" dirty="0">
                <a:solidFill>
                  <a:srgbClr val="C08040"/>
                </a:solidFill>
                <a:latin typeface="Bahnschrift Condensed" pitchFamily="34" charset="0"/>
                <a:ea typeface="+mj-ea"/>
                <a:cs typeface="+mj-cs"/>
              </a:rPr>
              <a:t>3. Grilled Codfish fillets (1kg) (a)                                                   21.00</a:t>
            </a: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1200" i="1" dirty="0">
                <a:solidFill>
                  <a:srgbClr val="C08040"/>
                </a:solidFill>
                <a:latin typeface="Bahnschrift Condensed" pitchFamily="34" charset="0"/>
                <a:ea typeface="+mj-ea"/>
                <a:cs typeface="+mj-cs"/>
              </a:rPr>
              <a:t>Grilled Codfish serve with dry chickpeas, boiled quail eggs, baby corns and Green Olives</a:t>
            </a:r>
            <a:endParaRPr kumimoji="0" lang="en-US" sz="1200" i="1" u="none" strike="noStrike" kern="1200" cap="none" spc="0" normalizeH="0" baseline="0" noProof="0" dirty="0">
              <a:ln>
                <a:noFill/>
              </a:ln>
              <a:solidFill>
                <a:srgbClr val="C08040"/>
              </a:solidFill>
              <a:effectLst/>
              <a:uLnTx/>
              <a:uFillTx/>
              <a:latin typeface="Bahnschrift Condensed" pitchFamily="34" charset="0"/>
              <a:ea typeface="+mj-ea"/>
              <a:cs typeface="+mj-cs"/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2590800" y="8382000"/>
            <a:ext cx="1828800" cy="1588"/>
          </a:xfrm>
          <a:prstGeom prst="line">
            <a:avLst/>
          </a:prstGeom>
          <a:ln w="19050">
            <a:solidFill>
              <a:srgbClr val="C0804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Subtitle 2"/>
          <p:cNvSpPr txBox="1">
            <a:spLocks/>
          </p:cNvSpPr>
          <p:nvPr/>
        </p:nvSpPr>
        <p:spPr>
          <a:xfrm>
            <a:off x="0" y="0"/>
            <a:ext cx="2514600" cy="30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r>
              <a:rPr kumimoji="0" lang="en-US" sz="1400" b="1" i="0" u="sng" strike="noStrike" kern="1200" cap="none" spc="0" normalizeH="0" baseline="0" noProof="0" dirty="0">
                <a:ln>
                  <a:noFill/>
                </a:ln>
                <a:solidFill>
                  <a:srgbClr val="C08040"/>
                </a:solidFill>
                <a:effectLst/>
                <a:uLnTx/>
                <a:uFillTx/>
                <a:latin typeface="Bahnschrift Condensed" pitchFamily="34" charset="0"/>
                <a:ea typeface="+mj-ea"/>
                <a:cs typeface="+mj-cs"/>
              </a:rPr>
              <a:t> </a:t>
            </a:r>
            <a:r>
              <a:rPr kumimoji="0" lang="en-US" sz="1400" b="1" i="0" u="sng" strike="noStrike" kern="1200" cap="none" spc="0" normalizeH="0" baseline="0" noProof="0" dirty="0">
                <a:ln>
                  <a:noFill/>
                </a:ln>
                <a:solidFill>
                  <a:srgbClr val="C08040"/>
                </a:solidFill>
                <a:effectLst/>
                <a:uLnTx/>
                <a:uFillTx/>
                <a:ea typeface="+mj-ea"/>
                <a:cs typeface="+mj-cs"/>
              </a:rPr>
              <a:t>Student</a:t>
            </a:r>
            <a:r>
              <a:rPr kumimoji="0" lang="en-US" sz="1400" b="1" i="0" u="sng" strike="noStrike" kern="1200" cap="none" spc="0" normalizeH="0" noProof="0" dirty="0">
                <a:ln>
                  <a:noFill/>
                </a:ln>
                <a:solidFill>
                  <a:srgbClr val="C08040"/>
                </a:solidFill>
                <a:effectLst/>
                <a:uLnTx/>
                <a:uFillTx/>
                <a:ea typeface="+mj-ea"/>
                <a:cs typeface="+mj-cs"/>
              </a:rPr>
              <a:t> Number: 2017716</a:t>
            </a:r>
            <a:endParaRPr kumimoji="0" lang="en-US" sz="1400" b="1" i="0" u="sng" strike="noStrike" kern="1200" cap="none" spc="0" normalizeH="0" baseline="0" noProof="0" dirty="0">
              <a:ln>
                <a:noFill/>
              </a:ln>
              <a:solidFill>
                <a:srgbClr val="C08040"/>
              </a:solidFill>
              <a:effectLst/>
              <a:uLnTx/>
              <a:uFillTx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7000" t="-1000" r="-17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2"/>
          <p:cNvSpPr txBox="1">
            <a:spLocks/>
          </p:cNvSpPr>
          <p:nvPr/>
        </p:nvSpPr>
        <p:spPr>
          <a:xfrm>
            <a:off x="152400" y="1828800"/>
            <a:ext cx="2514600" cy="30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r>
              <a:rPr kumimoji="0" lang="en-US" sz="1800" b="1" i="0" u="sng" strike="noStrike" kern="1200" cap="none" spc="0" normalizeH="0" baseline="0" noProof="0" dirty="0">
                <a:ln>
                  <a:noFill/>
                </a:ln>
                <a:solidFill>
                  <a:srgbClr val="C08040"/>
                </a:solidFill>
                <a:effectLst/>
                <a:uLnTx/>
                <a:uFillTx/>
                <a:latin typeface="Bahnschrift Condensed" pitchFamily="34" charset="0"/>
                <a:ea typeface="+mj-ea"/>
                <a:cs typeface="+mj-cs"/>
              </a:rPr>
              <a:t> Wines &amp; Drinks:</a:t>
            </a:r>
          </a:p>
        </p:txBody>
      </p:sp>
      <p:sp>
        <p:nvSpPr>
          <p:cNvPr id="5" name="Subtitle 2"/>
          <p:cNvSpPr txBox="1">
            <a:spLocks/>
          </p:cNvSpPr>
          <p:nvPr/>
        </p:nvSpPr>
        <p:spPr>
          <a:xfrm>
            <a:off x="152400" y="2286000"/>
            <a:ext cx="4953000" cy="7620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174625" marR="0" lvl="0" indent="-174625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1600" b="1" dirty="0">
                <a:solidFill>
                  <a:srgbClr val="C08040"/>
                </a:solidFill>
                <a:latin typeface="Bahnschrift Condensed" pitchFamily="34" charset="0"/>
                <a:ea typeface="+mj-ea"/>
                <a:cs typeface="+mj-cs"/>
              </a:rPr>
              <a:t>1. </a:t>
            </a:r>
            <a:r>
              <a:rPr lang="en-US" sz="1600" b="1" dirty="0" err="1">
                <a:solidFill>
                  <a:srgbClr val="C08040"/>
                </a:solidFill>
                <a:latin typeface="Bahnschrift Condensed" pitchFamily="34" charset="0"/>
                <a:ea typeface="+mj-ea"/>
                <a:cs typeface="+mj-cs"/>
              </a:rPr>
              <a:t>Brunello</a:t>
            </a:r>
            <a:r>
              <a:rPr lang="en-US" sz="1600" b="1" dirty="0">
                <a:solidFill>
                  <a:srgbClr val="C08040"/>
                </a:solidFill>
                <a:latin typeface="Bahnschrift Condensed" pitchFamily="34" charset="0"/>
                <a:ea typeface="+mj-ea"/>
                <a:cs typeface="+mj-cs"/>
              </a:rPr>
              <a:t> </a:t>
            </a:r>
            <a:r>
              <a:rPr lang="en-US" sz="1600" b="1" dirty="0" err="1">
                <a:solidFill>
                  <a:srgbClr val="C08040"/>
                </a:solidFill>
                <a:latin typeface="Bahnschrift Condensed" pitchFamily="34" charset="0"/>
                <a:ea typeface="+mj-ea"/>
                <a:cs typeface="+mj-cs"/>
              </a:rPr>
              <a:t>di</a:t>
            </a:r>
            <a:r>
              <a:rPr lang="en-US" sz="1600" b="1" dirty="0">
                <a:solidFill>
                  <a:srgbClr val="C08040"/>
                </a:solidFill>
                <a:latin typeface="Bahnschrift Condensed" pitchFamily="34" charset="0"/>
                <a:ea typeface="+mj-ea"/>
                <a:cs typeface="+mj-cs"/>
              </a:rPr>
              <a:t> </a:t>
            </a:r>
            <a:r>
              <a:rPr lang="en-US" sz="1600" b="1" dirty="0" err="1">
                <a:solidFill>
                  <a:srgbClr val="C08040"/>
                </a:solidFill>
                <a:latin typeface="Bahnschrift Condensed" pitchFamily="34" charset="0"/>
                <a:ea typeface="+mj-ea"/>
                <a:cs typeface="+mj-cs"/>
              </a:rPr>
              <a:t>Montalcino</a:t>
            </a:r>
            <a:r>
              <a:rPr lang="en-US" sz="1600" b="1" dirty="0">
                <a:solidFill>
                  <a:srgbClr val="C08040"/>
                </a:solidFill>
                <a:latin typeface="Bahnschrift Condensed" pitchFamily="34" charset="0"/>
                <a:ea typeface="+mj-ea"/>
                <a:cs typeface="+mj-cs"/>
              </a:rPr>
              <a:t> (750ml)                                                    12.00</a:t>
            </a: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1200" i="1" u="none" strike="noStrike" kern="1200" cap="none" spc="0" normalizeH="0" baseline="0" noProof="0" dirty="0">
                <a:ln>
                  <a:noFill/>
                </a:ln>
                <a:solidFill>
                  <a:srgbClr val="C08040"/>
                </a:solidFill>
                <a:effectLst/>
                <a:uLnTx/>
                <a:uFillTx/>
                <a:latin typeface="Bahnschrift Condensed" pitchFamily="34" charset="0"/>
                <a:ea typeface="+mj-ea"/>
                <a:cs typeface="+mj-cs"/>
              </a:rPr>
              <a:t>Acidic red wine,</a:t>
            </a:r>
            <a:r>
              <a:rPr kumimoji="0" lang="en-US" sz="1200" i="1" u="none" strike="noStrike" kern="1200" cap="none" spc="0" normalizeH="0" noProof="0" dirty="0">
                <a:ln>
                  <a:noFill/>
                </a:ln>
                <a:solidFill>
                  <a:srgbClr val="C08040"/>
                </a:solidFill>
                <a:effectLst/>
                <a:uLnTx/>
                <a:uFillTx/>
                <a:latin typeface="Bahnschrift Condensed" pitchFamily="34" charset="0"/>
                <a:ea typeface="+mj-ea"/>
                <a:cs typeface="+mj-cs"/>
              </a:rPr>
              <a:t> which has a slight character of sandalwood and cloves gives the igniting feeling making it a perfect combination with our S</a:t>
            </a:r>
            <a:r>
              <a:rPr lang="en-US" sz="1200" i="1" dirty="0" err="1">
                <a:solidFill>
                  <a:srgbClr val="C08040"/>
                </a:solidFill>
                <a:latin typeface="Bahnschrift Condensed" pitchFamily="34" charset="0"/>
                <a:ea typeface="+mj-ea"/>
                <a:cs typeface="+mj-cs"/>
              </a:rPr>
              <a:t>tu</a:t>
            </a:r>
            <a:r>
              <a:rPr kumimoji="0" lang="en-US" sz="1200" i="1" u="none" strike="noStrike" kern="1200" cap="none" spc="0" normalizeH="0" noProof="0" dirty="0" err="1">
                <a:ln>
                  <a:noFill/>
                </a:ln>
                <a:solidFill>
                  <a:srgbClr val="C08040"/>
                </a:solidFill>
                <a:effectLst/>
                <a:uLnTx/>
                <a:uFillTx/>
                <a:latin typeface="Bahnschrift Condensed" pitchFamily="34" charset="0"/>
                <a:ea typeface="+mj-ea"/>
                <a:cs typeface="+mj-cs"/>
              </a:rPr>
              <a:t>ffed</a:t>
            </a:r>
            <a:r>
              <a:rPr kumimoji="0" lang="en-US" sz="1200" i="1" u="none" strike="noStrike" kern="1200" cap="none" spc="0" normalizeH="0" noProof="0" dirty="0">
                <a:ln>
                  <a:noFill/>
                </a:ln>
                <a:solidFill>
                  <a:srgbClr val="C08040"/>
                </a:solidFill>
                <a:effectLst/>
                <a:uLnTx/>
                <a:uFillTx/>
                <a:latin typeface="Bahnschrift Condensed" pitchFamily="34" charset="0"/>
                <a:ea typeface="+mj-ea"/>
                <a:cs typeface="+mj-cs"/>
              </a:rPr>
              <a:t> </a:t>
            </a:r>
            <a:r>
              <a:rPr lang="en-US" sz="1200" i="1" dirty="0">
                <a:solidFill>
                  <a:srgbClr val="C08040"/>
                </a:solidFill>
                <a:latin typeface="Bahnschrift Condensed" pitchFamily="34" charset="0"/>
                <a:ea typeface="+mj-ea"/>
                <a:cs typeface="+mj-cs"/>
              </a:rPr>
              <a:t>Ch</a:t>
            </a:r>
            <a:r>
              <a:rPr kumimoji="0" lang="en-US" sz="1200" i="1" u="none" strike="noStrike" kern="1200" cap="none" spc="0" normalizeH="0" noProof="0" dirty="0" err="1">
                <a:ln>
                  <a:noFill/>
                </a:ln>
                <a:solidFill>
                  <a:srgbClr val="C08040"/>
                </a:solidFill>
                <a:effectLst/>
                <a:uLnTx/>
                <a:uFillTx/>
                <a:latin typeface="Bahnschrift Condensed" pitchFamily="34" charset="0"/>
                <a:ea typeface="+mj-ea"/>
                <a:cs typeface="+mj-cs"/>
              </a:rPr>
              <a:t>ristmas</a:t>
            </a:r>
            <a:r>
              <a:rPr kumimoji="0" lang="en-US" sz="1200" i="1" u="none" strike="noStrike" kern="1200" cap="none" spc="0" normalizeH="0" noProof="0" dirty="0">
                <a:ln>
                  <a:noFill/>
                </a:ln>
                <a:solidFill>
                  <a:srgbClr val="C08040"/>
                </a:solidFill>
                <a:effectLst/>
                <a:uLnTx/>
                <a:uFillTx/>
                <a:latin typeface="Bahnschrift Condensed" pitchFamily="34" charset="0"/>
                <a:ea typeface="+mj-ea"/>
                <a:cs typeface="+mj-cs"/>
              </a:rPr>
              <a:t> </a:t>
            </a:r>
            <a:r>
              <a:rPr lang="en-US" sz="1200" i="1" dirty="0" err="1">
                <a:solidFill>
                  <a:srgbClr val="C08040"/>
                </a:solidFill>
                <a:latin typeface="Bahnschrift Condensed" pitchFamily="34" charset="0"/>
                <a:ea typeface="+mj-ea"/>
                <a:cs typeface="+mj-cs"/>
              </a:rPr>
              <a:t>Tur</a:t>
            </a:r>
            <a:r>
              <a:rPr kumimoji="0" lang="en-US" sz="1200" i="1" u="none" strike="noStrike" kern="1200" cap="none" spc="0" normalizeH="0" noProof="0" dirty="0">
                <a:ln>
                  <a:noFill/>
                </a:ln>
                <a:solidFill>
                  <a:srgbClr val="C08040"/>
                </a:solidFill>
                <a:effectLst/>
                <a:uLnTx/>
                <a:uFillTx/>
                <a:latin typeface="Bahnschrift Condensed" pitchFamily="34" charset="0"/>
                <a:ea typeface="+mj-ea"/>
                <a:cs typeface="+mj-cs"/>
              </a:rPr>
              <a:t>key as a main course</a:t>
            </a:r>
            <a:endParaRPr kumimoji="0" lang="en-US" sz="1200" i="1" u="none" strike="noStrike" kern="1200" cap="none" spc="0" normalizeH="0" baseline="0" noProof="0" dirty="0">
              <a:ln>
                <a:noFill/>
              </a:ln>
              <a:solidFill>
                <a:srgbClr val="C08040"/>
              </a:solidFill>
              <a:effectLst/>
              <a:uLnTx/>
              <a:uFillTx/>
              <a:latin typeface="Bahnschrift Condensed" pitchFamily="34" charset="0"/>
              <a:ea typeface="+mj-ea"/>
              <a:cs typeface="+mj-cs"/>
            </a:endParaRPr>
          </a:p>
        </p:txBody>
      </p:sp>
      <p:cxnSp>
        <p:nvCxnSpPr>
          <p:cNvPr id="6" name="Straight Connector 5"/>
          <p:cNvCxnSpPr/>
          <p:nvPr/>
        </p:nvCxnSpPr>
        <p:spPr>
          <a:xfrm>
            <a:off x="2590800" y="2514600"/>
            <a:ext cx="1828800" cy="1588"/>
          </a:xfrm>
          <a:prstGeom prst="line">
            <a:avLst/>
          </a:prstGeom>
          <a:ln w="19050">
            <a:solidFill>
              <a:srgbClr val="C0804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Gold_Exclusive_Royal_Luxury_Hotel_Logo-removebg-preview.png"/>
          <p:cNvPicPr>
            <a:picLocks noChangeAspect="1"/>
          </p:cNvPicPr>
          <p:nvPr/>
        </p:nvPicPr>
        <p:blipFill>
          <a:blip r:embed="rId3"/>
          <a:srcRect l="25867" t="20651" r="25563" b="21004"/>
          <a:stretch>
            <a:fillRect/>
          </a:stretch>
        </p:blipFill>
        <p:spPr>
          <a:xfrm>
            <a:off x="2895600" y="76200"/>
            <a:ext cx="1042416" cy="1371600"/>
          </a:xfrm>
          <a:prstGeom prst="rect">
            <a:avLst/>
          </a:prstGeom>
        </p:spPr>
      </p:pic>
      <p:sp>
        <p:nvSpPr>
          <p:cNvPr id="9" name="Subtitle 2"/>
          <p:cNvSpPr txBox="1">
            <a:spLocks/>
          </p:cNvSpPr>
          <p:nvPr/>
        </p:nvSpPr>
        <p:spPr>
          <a:xfrm>
            <a:off x="152400" y="3124200"/>
            <a:ext cx="4953000" cy="7620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174625" marR="0" lvl="0" indent="-174625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1600" b="1" dirty="0">
                <a:solidFill>
                  <a:srgbClr val="C08040"/>
                </a:solidFill>
                <a:latin typeface="Bahnschrift Condensed" pitchFamily="34" charset="0"/>
                <a:ea typeface="+mj-ea"/>
                <a:cs typeface="+mj-cs"/>
              </a:rPr>
              <a:t>2. Blindfold White Blend (750ml)                                                     10.50</a:t>
            </a: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1200" i="1" u="none" strike="noStrike" kern="1200" cap="none" spc="0" normalizeH="0" baseline="0" noProof="0" dirty="0">
                <a:ln>
                  <a:noFill/>
                </a:ln>
                <a:solidFill>
                  <a:srgbClr val="C08040"/>
                </a:solidFill>
                <a:effectLst/>
                <a:uLnTx/>
                <a:uFillTx/>
                <a:latin typeface="Bahnschrift Condensed" pitchFamily="34" charset="0"/>
                <a:ea typeface="+mj-ea"/>
                <a:cs typeface="+mj-cs"/>
              </a:rPr>
              <a:t>Made from the mixture</a:t>
            </a:r>
            <a:r>
              <a:rPr kumimoji="0" lang="en-US" sz="1200" i="1" u="none" strike="noStrike" kern="1200" cap="none" spc="0" normalizeH="0" noProof="0" dirty="0">
                <a:ln>
                  <a:noFill/>
                </a:ln>
                <a:solidFill>
                  <a:srgbClr val="C08040"/>
                </a:solidFill>
                <a:effectLst/>
                <a:uLnTx/>
                <a:uFillTx/>
                <a:latin typeface="Bahnschrift Condensed" pitchFamily="34" charset="0"/>
                <a:ea typeface="+mj-ea"/>
                <a:cs typeface="+mj-cs"/>
              </a:rPr>
              <a:t> of </a:t>
            </a:r>
            <a:r>
              <a:rPr kumimoji="0" lang="en-US" sz="1200" i="1" u="none" strike="noStrike" kern="1200" cap="none" spc="0" normalizeH="0" noProof="0" dirty="0" err="1">
                <a:ln>
                  <a:noFill/>
                </a:ln>
                <a:solidFill>
                  <a:srgbClr val="C08040"/>
                </a:solidFill>
                <a:effectLst/>
                <a:uLnTx/>
                <a:uFillTx/>
                <a:latin typeface="Bahnschrift Condensed" pitchFamily="34" charset="0"/>
                <a:ea typeface="+mj-ea"/>
                <a:cs typeface="+mj-cs"/>
              </a:rPr>
              <a:t>Chenin</a:t>
            </a:r>
            <a:r>
              <a:rPr kumimoji="0" lang="en-US" sz="1200" i="1" u="none" strike="noStrike" kern="1200" cap="none" spc="0" normalizeH="0" noProof="0" dirty="0">
                <a:ln>
                  <a:noFill/>
                </a:ln>
                <a:solidFill>
                  <a:srgbClr val="C08040"/>
                </a:solidFill>
                <a:effectLst/>
                <a:uLnTx/>
                <a:uFillTx/>
                <a:latin typeface="Bahnschrift Condensed" pitchFamily="34" charset="0"/>
                <a:ea typeface="+mj-ea"/>
                <a:cs typeface="+mj-cs"/>
              </a:rPr>
              <a:t>, </a:t>
            </a:r>
            <a:r>
              <a:rPr kumimoji="0" lang="en-US" sz="1200" i="1" u="none" strike="noStrike" kern="1200" cap="none" spc="0" normalizeH="0" noProof="0" dirty="0" err="1">
                <a:ln>
                  <a:noFill/>
                </a:ln>
                <a:solidFill>
                  <a:srgbClr val="C08040"/>
                </a:solidFill>
                <a:effectLst/>
                <a:uLnTx/>
                <a:uFillTx/>
                <a:latin typeface="Bahnschrift Condensed" pitchFamily="34" charset="0"/>
                <a:ea typeface="+mj-ea"/>
                <a:cs typeface="+mj-cs"/>
              </a:rPr>
              <a:t>Roussane</a:t>
            </a:r>
            <a:r>
              <a:rPr lang="en-US" sz="1200" i="1" dirty="0">
                <a:solidFill>
                  <a:srgbClr val="C08040"/>
                </a:solidFill>
                <a:latin typeface="Bahnschrift Condensed" pitchFamily="34" charset="0"/>
                <a:ea typeface="+mj-ea"/>
                <a:cs typeface="+mj-cs"/>
              </a:rPr>
              <a:t> and </a:t>
            </a:r>
            <a:r>
              <a:rPr lang="en-US" sz="1200" i="1" dirty="0" err="1">
                <a:solidFill>
                  <a:srgbClr val="C08040"/>
                </a:solidFill>
                <a:latin typeface="Bahnschrift Condensed" pitchFamily="34" charset="0"/>
                <a:ea typeface="+mj-ea"/>
                <a:cs typeface="+mj-cs"/>
              </a:rPr>
              <a:t>Vermentino</a:t>
            </a:r>
            <a:r>
              <a:rPr lang="en-US" sz="1200" i="1" dirty="0">
                <a:solidFill>
                  <a:srgbClr val="C08040"/>
                </a:solidFill>
                <a:latin typeface="Bahnschrift Condensed" pitchFamily="34" charset="0"/>
                <a:ea typeface="+mj-ea"/>
                <a:cs typeface="+mj-cs"/>
              </a:rPr>
              <a:t> with a taste of apple, butterscotch and lemonade making it a beautiful combination with our Special Brussels Sprouts as main course</a:t>
            </a:r>
            <a:endParaRPr kumimoji="0" lang="en-US" sz="1200" i="1" u="none" strike="noStrike" kern="1200" cap="none" spc="0" normalizeH="0" baseline="0" noProof="0" dirty="0">
              <a:ln>
                <a:noFill/>
              </a:ln>
              <a:solidFill>
                <a:srgbClr val="C08040"/>
              </a:solidFill>
              <a:effectLst/>
              <a:uLnTx/>
              <a:uFillTx/>
              <a:latin typeface="Bahnschrift Condensed" pitchFamily="34" charset="0"/>
              <a:ea typeface="+mj-ea"/>
              <a:cs typeface="+mj-cs"/>
            </a:endParaRPr>
          </a:p>
        </p:txBody>
      </p:sp>
      <p:cxnSp>
        <p:nvCxnSpPr>
          <p:cNvPr id="10" name="Straight Connector 9"/>
          <p:cNvCxnSpPr/>
          <p:nvPr/>
        </p:nvCxnSpPr>
        <p:spPr>
          <a:xfrm>
            <a:off x="2514600" y="3352800"/>
            <a:ext cx="1905000" cy="1588"/>
          </a:xfrm>
          <a:prstGeom prst="line">
            <a:avLst/>
          </a:prstGeom>
          <a:ln w="19050">
            <a:solidFill>
              <a:srgbClr val="C0804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Subtitle 2"/>
          <p:cNvSpPr txBox="1">
            <a:spLocks/>
          </p:cNvSpPr>
          <p:nvPr/>
        </p:nvSpPr>
        <p:spPr>
          <a:xfrm>
            <a:off x="152400" y="4114800"/>
            <a:ext cx="4953000" cy="7620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174625" marR="0" lvl="0" indent="-174625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1600" b="1" dirty="0">
                <a:solidFill>
                  <a:srgbClr val="C08040"/>
                </a:solidFill>
                <a:latin typeface="Bahnschrift Condensed" pitchFamily="34" charset="0"/>
                <a:ea typeface="+mj-ea"/>
                <a:cs typeface="+mj-cs"/>
              </a:rPr>
              <a:t>3. La Jalousie (750ml)                                                                      11.50</a:t>
            </a: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1200" i="1" dirty="0">
                <a:solidFill>
                  <a:srgbClr val="C08040"/>
                </a:solidFill>
                <a:latin typeface="Bahnschrift Condensed" pitchFamily="34" charset="0"/>
                <a:ea typeface="+mj-ea"/>
                <a:cs typeface="+mj-cs"/>
              </a:rPr>
              <a:t>Light taste white wine made with </a:t>
            </a:r>
            <a:r>
              <a:rPr lang="en-US" sz="1200" i="1" dirty="0" err="1">
                <a:solidFill>
                  <a:srgbClr val="C08040"/>
                </a:solidFill>
                <a:latin typeface="Bahnschrift Condensed" pitchFamily="34" charset="0"/>
                <a:ea typeface="+mj-ea"/>
                <a:cs typeface="+mj-cs"/>
              </a:rPr>
              <a:t>Chenin</a:t>
            </a:r>
            <a:r>
              <a:rPr lang="en-US" sz="1200" i="1" dirty="0">
                <a:solidFill>
                  <a:srgbClr val="C08040"/>
                </a:solidFill>
                <a:latin typeface="Bahnschrift Condensed" pitchFamily="34" charset="0"/>
                <a:ea typeface="+mj-ea"/>
                <a:cs typeface="+mj-cs"/>
              </a:rPr>
              <a:t> with a slightly fruity sensation and little crispy that can be served well with our Grilled Codfish Fillets as a main course</a:t>
            </a:r>
            <a:endParaRPr kumimoji="0" lang="en-US" sz="1200" i="1" u="none" strike="noStrike" kern="1200" cap="none" spc="0" normalizeH="0" baseline="0" noProof="0" dirty="0">
              <a:ln>
                <a:noFill/>
              </a:ln>
              <a:solidFill>
                <a:srgbClr val="C08040"/>
              </a:solidFill>
              <a:effectLst/>
              <a:uLnTx/>
              <a:uFillTx/>
              <a:latin typeface="Bahnschrift Condensed" pitchFamily="34" charset="0"/>
              <a:ea typeface="+mj-ea"/>
              <a:cs typeface="+mj-cs"/>
            </a:endParaRPr>
          </a:p>
        </p:txBody>
      </p:sp>
      <p:cxnSp>
        <p:nvCxnSpPr>
          <p:cNvPr id="15" name="Straight Connector 14"/>
          <p:cNvCxnSpPr/>
          <p:nvPr/>
        </p:nvCxnSpPr>
        <p:spPr>
          <a:xfrm>
            <a:off x="1828800" y="4343400"/>
            <a:ext cx="2590800" cy="1588"/>
          </a:xfrm>
          <a:prstGeom prst="line">
            <a:avLst/>
          </a:prstGeom>
          <a:ln w="19050">
            <a:solidFill>
              <a:srgbClr val="C0804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Subtitle 2"/>
          <p:cNvSpPr txBox="1">
            <a:spLocks/>
          </p:cNvSpPr>
          <p:nvPr/>
        </p:nvSpPr>
        <p:spPr>
          <a:xfrm>
            <a:off x="152400" y="6477000"/>
            <a:ext cx="2514600" cy="30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r>
              <a:rPr kumimoji="0" lang="en-US" sz="1800" b="1" i="0" u="sng" strike="noStrike" kern="1200" cap="none" spc="0" normalizeH="0" baseline="0" noProof="0" dirty="0">
                <a:ln>
                  <a:noFill/>
                </a:ln>
                <a:solidFill>
                  <a:srgbClr val="C08040"/>
                </a:solidFill>
                <a:effectLst/>
                <a:uLnTx/>
                <a:uFillTx/>
                <a:latin typeface="Bahnschrift Condensed" pitchFamily="34" charset="0"/>
                <a:ea typeface="+mj-ea"/>
                <a:cs typeface="+mj-cs"/>
              </a:rPr>
              <a:t> Desserts:</a:t>
            </a:r>
          </a:p>
        </p:txBody>
      </p:sp>
      <p:sp>
        <p:nvSpPr>
          <p:cNvPr id="19" name="Subtitle 2"/>
          <p:cNvSpPr txBox="1">
            <a:spLocks/>
          </p:cNvSpPr>
          <p:nvPr/>
        </p:nvSpPr>
        <p:spPr>
          <a:xfrm>
            <a:off x="152400" y="6858000"/>
            <a:ext cx="4953000" cy="7620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174625" marR="0" lvl="0" indent="-174625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1600" b="1" dirty="0">
                <a:solidFill>
                  <a:srgbClr val="C08040"/>
                </a:solidFill>
                <a:latin typeface="Bahnschrift Condensed" pitchFamily="34" charset="0"/>
                <a:ea typeface="+mj-ea"/>
                <a:cs typeface="+mj-cs"/>
              </a:rPr>
              <a:t>1. </a:t>
            </a:r>
            <a:r>
              <a:rPr lang="en-US" sz="1600" b="1" dirty="0" err="1">
                <a:solidFill>
                  <a:srgbClr val="C08040"/>
                </a:solidFill>
                <a:latin typeface="Bahnschrift Condensed" pitchFamily="34" charset="0"/>
                <a:ea typeface="+mj-ea"/>
                <a:cs typeface="+mj-cs"/>
              </a:rPr>
              <a:t>Pannacotta</a:t>
            </a:r>
            <a:r>
              <a:rPr lang="en-US" sz="1600" b="1" dirty="0">
                <a:solidFill>
                  <a:srgbClr val="C08040"/>
                </a:solidFill>
                <a:latin typeface="Bahnschrift Condensed" pitchFamily="34" charset="0"/>
                <a:ea typeface="+mj-ea"/>
                <a:cs typeface="+mj-cs"/>
              </a:rPr>
              <a:t> with Rosemary and White Chocolate                        11.50</a:t>
            </a: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1200" i="1" dirty="0">
                <a:solidFill>
                  <a:srgbClr val="C08040"/>
                </a:solidFill>
                <a:latin typeface="Bahnschrift Condensed" pitchFamily="34" charset="0"/>
                <a:ea typeface="+mj-ea"/>
                <a:cs typeface="+mj-cs"/>
              </a:rPr>
              <a:t>Heavenly taste </a:t>
            </a:r>
            <a:r>
              <a:rPr lang="en-US" sz="1200" i="1" dirty="0" err="1">
                <a:solidFill>
                  <a:srgbClr val="C08040"/>
                </a:solidFill>
                <a:latin typeface="Bahnschrift Condensed" pitchFamily="34" charset="0"/>
                <a:ea typeface="+mj-ea"/>
                <a:cs typeface="+mj-cs"/>
              </a:rPr>
              <a:t>Pannacotta</a:t>
            </a:r>
            <a:r>
              <a:rPr lang="en-US" sz="1200" i="1" dirty="0">
                <a:solidFill>
                  <a:srgbClr val="C08040"/>
                </a:solidFill>
                <a:latin typeface="Bahnschrift Condensed" pitchFamily="34" charset="0"/>
                <a:ea typeface="+mj-ea"/>
                <a:cs typeface="+mj-cs"/>
              </a:rPr>
              <a:t> dipped in white chocolate and rosemary syrup sprinkled with crumbled meringue to brighten up the mood</a:t>
            </a:r>
            <a:endParaRPr kumimoji="0" lang="en-US" sz="1200" i="1" u="none" strike="noStrike" kern="1200" cap="none" spc="0" normalizeH="0" baseline="0" noProof="0" dirty="0">
              <a:ln>
                <a:noFill/>
              </a:ln>
              <a:solidFill>
                <a:srgbClr val="C08040"/>
              </a:solidFill>
              <a:effectLst/>
              <a:uLnTx/>
              <a:uFillTx/>
              <a:latin typeface="Bahnschrift Condensed" pitchFamily="34" charset="0"/>
              <a:ea typeface="+mj-ea"/>
              <a:cs typeface="+mj-cs"/>
            </a:endParaRPr>
          </a:p>
        </p:txBody>
      </p:sp>
      <p:sp>
        <p:nvSpPr>
          <p:cNvPr id="20" name="Subtitle 2"/>
          <p:cNvSpPr txBox="1">
            <a:spLocks/>
          </p:cNvSpPr>
          <p:nvPr/>
        </p:nvSpPr>
        <p:spPr>
          <a:xfrm>
            <a:off x="152400" y="4953000"/>
            <a:ext cx="4953000" cy="3810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174625" marR="0" lvl="0" indent="-174625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1600" b="1" dirty="0">
                <a:solidFill>
                  <a:srgbClr val="C08040"/>
                </a:solidFill>
                <a:latin typeface="Bahnschrift Condensed" pitchFamily="34" charset="0"/>
                <a:ea typeface="+mj-ea"/>
                <a:cs typeface="+mj-cs"/>
              </a:rPr>
              <a:t>4. Soft Drink (500ml)                                                                        3.50</a:t>
            </a:r>
          </a:p>
        </p:txBody>
      </p:sp>
      <p:cxnSp>
        <p:nvCxnSpPr>
          <p:cNvPr id="21" name="Straight Connector 20"/>
          <p:cNvCxnSpPr/>
          <p:nvPr/>
        </p:nvCxnSpPr>
        <p:spPr>
          <a:xfrm>
            <a:off x="1752600" y="5181600"/>
            <a:ext cx="2667000" cy="1588"/>
          </a:xfrm>
          <a:prstGeom prst="line">
            <a:avLst/>
          </a:prstGeom>
          <a:ln w="19050">
            <a:solidFill>
              <a:srgbClr val="C0804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Subtitle 2"/>
          <p:cNvSpPr txBox="1">
            <a:spLocks/>
          </p:cNvSpPr>
          <p:nvPr/>
        </p:nvSpPr>
        <p:spPr>
          <a:xfrm>
            <a:off x="152400" y="5486400"/>
            <a:ext cx="4953000" cy="3810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174625" marR="0" lvl="0" indent="-174625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1600" b="1" dirty="0">
                <a:solidFill>
                  <a:srgbClr val="C08040"/>
                </a:solidFill>
                <a:latin typeface="Bahnschrift Condensed" pitchFamily="34" charset="0"/>
                <a:ea typeface="+mj-ea"/>
                <a:cs typeface="+mj-cs"/>
              </a:rPr>
              <a:t>5. Lemonade (500ml)                                                                        5.00</a:t>
            </a:r>
          </a:p>
        </p:txBody>
      </p:sp>
      <p:cxnSp>
        <p:nvCxnSpPr>
          <p:cNvPr id="25" name="Straight Connector 24"/>
          <p:cNvCxnSpPr/>
          <p:nvPr/>
        </p:nvCxnSpPr>
        <p:spPr>
          <a:xfrm>
            <a:off x="1752600" y="5713412"/>
            <a:ext cx="2667000" cy="1588"/>
          </a:xfrm>
          <a:prstGeom prst="line">
            <a:avLst/>
          </a:prstGeom>
          <a:ln w="19050">
            <a:solidFill>
              <a:srgbClr val="C0804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Subtitle 2"/>
          <p:cNvSpPr txBox="1">
            <a:spLocks/>
          </p:cNvSpPr>
          <p:nvPr/>
        </p:nvSpPr>
        <p:spPr>
          <a:xfrm>
            <a:off x="152400" y="5943600"/>
            <a:ext cx="4953000" cy="3810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174625" marR="0" lvl="0" indent="-174625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1200" b="1" i="1" dirty="0">
                <a:solidFill>
                  <a:srgbClr val="C08040"/>
                </a:solidFill>
                <a:latin typeface="Bahnschrift Condensed" pitchFamily="34" charset="0"/>
                <a:ea typeface="+mj-ea"/>
                <a:cs typeface="+mj-cs"/>
              </a:rPr>
              <a:t>* Note: Wines and Alcoholic beverages are only for individuals having ager above 18 years</a:t>
            </a:r>
            <a:endParaRPr lang="en-US" sz="1600" b="1" dirty="0">
              <a:solidFill>
                <a:srgbClr val="C08040"/>
              </a:solidFill>
              <a:latin typeface="Bahnschrift Condensed" pitchFamily="34" charset="0"/>
              <a:ea typeface="+mj-ea"/>
              <a:cs typeface="+mj-cs"/>
            </a:endParaRPr>
          </a:p>
        </p:txBody>
      </p:sp>
      <p:cxnSp>
        <p:nvCxnSpPr>
          <p:cNvPr id="27" name="Straight Connector 26"/>
          <p:cNvCxnSpPr/>
          <p:nvPr/>
        </p:nvCxnSpPr>
        <p:spPr>
          <a:xfrm>
            <a:off x="3657600" y="7085012"/>
            <a:ext cx="762000" cy="1588"/>
          </a:xfrm>
          <a:prstGeom prst="line">
            <a:avLst/>
          </a:prstGeom>
          <a:ln w="19050">
            <a:solidFill>
              <a:srgbClr val="C0804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Subtitle 2"/>
          <p:cNvSpPr txBox="1">
            <a:spLocks/>
          </p:cNvSpPr>
          <p:nvPr/>
        </p:nvSpPr>
        <p:spPr>
          <a:xfrm>
            <a:off x="152400" y="7620000"/>
            <a:ext cx="4953000" cy="7620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174625" marR="0" lvl="0" indent="-174625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1600" b="1" dirty="0">
                <a:solidFill>
                  <a:srgbClr val="C08040"/>
                </a:solidFill>
                <a:latin typeface="Bahnschrift Condensed" pitchFamily="34" charset="0"/>
                <a:ea typeface="+mj-ea"/>
                <a:cs typeface="+mj-cs"/>
              </a:rPr>
              <a:t>2. Christmas Pudding                                                                       9.50</a:t>
            </a: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1200" i="1" u="none" strike="noStrike" kern="1200" cap="none" spc="0" normalizeH="0" baseline="0" noProof="0" dirty="0">
                <a:ln>
                  <a:noFill/>
                </a:ln>
                <a:solidFill>
                  <a:srgbClr val="C08040"/>
                </a:solidFill>
                <a:effectLst/>
                <a:uLnTx/>
                <a:uFillTx/>
                <a:latin typeface="Bahnschrift Condensed" pitchFamily="34" charset="0"/>
                <a:ea typeface="+mj-ea"/>
                <a:cs typeface="+mj-cs"/>
              </a:rPr>
              <a:t>Made</a:t>
            </a:r>
            <a:r>
              <a:rPr kumimoji="0" lang="en-US" sz="1200" i="1" u="none" strike="noStrike" kern="1200" cap="none" spc="0" normalizeH="0" noProof="0" dirty="0">
                <a:ln>
                  <a:noFill/>
                </a:ln>
                <a:solidFill>
                  <a:srgbClr val="C08040"/>
                </a:solidFill>
                <a:effectLst/>
                <a:uLnTx/>
                <a:uFillTx/>
                <a:latin typeface="Bahnschrift Condensed" pitchFamily="34" charset="0"/>
                <a:ea typeface="+mj-ea"/>
                <a:cs typeface="+mj-cs"/>
              </a:rPr>
              <a:t> with the creamed mixture containing raisins, apricots, orange peels, apples, breadcrumbs and almonds </a:t>
            </a:r>
            <a:endParaRPr kumimoji="0" lang="en-US" sz="1200" i="1" u="none" strike="noStrike" kern="1200" cap="none" spc="0" normalizeH="0" baseline="0" noProof="0" dirty="0">
              <a:ln>
                <a:noFill/>
              </a:ln>
              <a:solidFill>
                <a:srgbClr val="C08040"/>
              </a:solidFill>
              <a:effectLst/>
              <a:uLnTx/>
              <a:uFillTx/>
              <a:latin typeface="Bahnschrift Condensed" pitchFamily="34" charset="0"/>
              <a:ea typeface="+mj-ea"/>
              <a:cs typeface="+mj-cs"/>
            </a:endParaRPr>
          </a:p>
        </p:txBody>
      </p:sp>
      <p:cxnSp>
        <p:nvCxnSpPr>
          <p:cNvPr id="30" name="Straight Connector 29"/>
          <p:cNvCxnSpPr/>
          <p:nvPr/>
        </p:nvCxnSpPr>
        <p:spPr>
          <a:xfrm>
            <a:off x="1752600" y="7848600"/>
            <a:ext cx="2667000" cy="1588"/>
          </a:xfrm>
          <a:prstGeom prst="line">
            <a:avLst/>
          </a:prstGeom>
          <a:ln w="19050">
            <a:solidFill>
              <a:srgbClr val="C0804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Subtitle 2"/>
          <p:cNvSpPr txBox="1">
            <a:spLocks/>
          </p:cNvSpPr>
          <p:nvPr/>
        </p:nvSpPr>
        <p:spPr>
          <a:xfrm>
            <a:off x="152400" y="8610600"/>
            <a:ext cx="4953000" cy="3810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174625" marR="0" lvl="0" indent="-174625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1200" b="1" i="1" dirty="0">
                <a:solidFill>
                  <a:srgbClr val="C08040"/>
                </a:solidFill>
                <a:latin typeface="Bahnschrift Condensed" pitchFamily="34" charset="0"/>
                <a:ea typeface="+mj-ea"/>
                <a:cs typeface="+mj-cs"/>
              </a:rPr>
              <a:t>(v): Vegetarian meal </a:t>
            </a:r>
          </a:p>
          <a:p>
            <a:pPr marL="174625" marR="0" lvl="0" indent="-174625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1200" b="1" i="1" dirty="0">
                <a:solidFill>
                  <a:srgbClr val="C08040"/>
                </a:solidFill>
                <a:latin typeface="Bahnschrift Condensed" pitchFamily="34" charset="0"/>
                <a:ea typeface="+mj-ea"/>
                <a:cs typeface="+mj-cs"/>
              </a:rPr>
              <a:t>(a): Allergens present in the meal (Contains Fish)</a:t>
            </a:r>
            <a:endParaRPr lang="en-US" sz="1600" b="1" dirty="0">
              <a:solidFill>
                <a:srgbClr val="C08040"/>
              </a:solidFill>
              <a:latin typeface="Bahnschrift Condensed" pitchFamily="34" charset="0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7000" t="-1000" r="-17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2"/>
          <p:cNvSpPr txBox="1">
            <a:spLocks/>
          </p:cNvSpPr>
          <p:nvPr/>
        </p:nvSpPr>
        <p:spPr>
          <a:xfrm>
            <a:off x="152400" y="1828800"/>
            <a:ext cx="5334000" cy="3352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r>
              <a:rPr kumimoji="0" lang="en-US" sz="1800" b="1" i="0" u="sng" strike="noStrike" kern="1200" cap="none" spc="0" normalizeH="0" baseline="0" noProof="0" dirty="0">
                <a:ln>
                  <a:noFill/>
                </a:ln>
                <a:solidFill>
                  <a:srgbClr val="C08040"/>
                </a:solidFill>
                <a:effectLst/>
                <a:uLnTx/>
                <a:uFillTx/>
                <a:latin typeface="Bahnschrift Condensed" pitchFamily="34" charset="0"/>
                <a:ea typeface="+mj-ea"/>
                <a:cs typeface="+mj-cs"/>
              </a:rPr>
              <a:t> References: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Char char="§"/>
              <a:tabLst/>
              <a:defRPr/>
            </a:pPr>
            <a:endParaRPr lang="en-US" b="1" u="sng" dirty="0">
              <a:solidFill>
                <a:srgbClr val="C08040"/>
              </a:solidFill>
              <a:latin typeface="Bahnschrift Condensed" pitchFamily="34" charset="0"/>
              <a:ea typeface="+mj-ea"/>
              <a:cs typeface="+mj-cs"/>
            </a:endParaRPr>
          </a:p>
          <a:p>
            <a:r>
              <a:rPr lang="en-US" sz="1050" dirty="0" err="1">
                <a:solidFill>
                  <a:srgbClr val="C08040"/>
                </a:solidFill>
              </a:rPr>
              <a:t>Dinu</a:t>
            </a:r>
            <a:r>
              <a:rPr lang="en-US" sz="1050" dirty="0">
                <a:solidFill>
                  <a:srgbClr val="C08040"/>
                </a:solidFill>
              </a:rPr>
              <a:t>, M., </a:t>
            </a:r>
            <a:r>
              <a:rPr lang="en-US" sz="1050" dirty="0" err="1">
                <a:solidFill>
                  <a:srgbClr val="C08040"/>
                </a:solidFill>
              </a:rPr>
              <a:t>Abbate</a:t>
            </a:r>
            <a:r>
              <a:rPr lang="en-US" sz="1050" dirty="0">
                <a:solidFill>
                  <a:srgbClr val="C08040"/>
                </a:solidFill>
              </a:rPr>
              <a:t>, R., </a:t>
            </a:r>
            <a:r>
              <a:rPr lang="en-US" sz="1050" dirty="0" err="1">
                <a:solidFill>
                  <a:srgbClr val="C08040"/>
                </a:solidFill>
              </a:rPr>
              <a:t>Gensini</a:t>
            </a:r>
            <a:r>
              <a:rPr lang="en-US" sz="1050" dirty="0">
                <a:solidFill>
                  <a:srgbClr val="C08040"/>
                </a:solidFill>
              </a:rPr>
              <a:t>, G. F., </a:t>
            </a:r>
            <a:r>
              <a:rPr lang="en-US" sz="1050" dirty="0" err="1">
                <a:solidFill>
                  <a:srgbClr val="C08040"/>
                </a:solidFill>
              </a:rPr>
              <a:t>Casini</a:t>
            </a:r>
            <a:r>
              <a:rPr lang="en-US" sz="1050" dirty="0">
                <a:solidFill>
                  <a:srgbClr val="C08040"/>
                </a:solidFill>
              </a:rPr>
              <a:t>, A., &amp; </a:t>
            </a:r>
            <a:r>
              <a:rPr lang="en-US" sz="1050" dirty="0" err="1">
                <a:solidFill>
                  <a:srgbClr val="C08040"/>
                </a:solidFill>
              </a:rPr>
              <a:t>Soﬁ</a:t>
            </a:r>
            <a:r>
              <a:rPr lang="en-US" sz="1050" dirty="0">
                <a:solidFill>
                  <a:srgbClr val="C08040"/>
                </a:solidFill>
              </a:rPr>
              <a:t>, F. (2017). </a:t>
            </a:r>
            <a:r>
              <a:rPr lang="en-US" sz="1050" i="1" dirty="0">
                <a:solidFill>
                  <a:srgbClr val="C08040"/>
                </a:solidFill>
              </a:rPr>
              <a:t>Vegetarian, vegan diets and </a:t>
            </a:r>
          </a:p>
          <a:p>
            <a:r>
              <a:rPr lang="en-US" sz="1050" i="1" dirty="0">
                <a:solidFill>
                  <a:srgbClr val="C08040"/>
                </a:solidFill>
              </a:rPr>
              <a:t>multiple health outcomes: A systematic review with meta-analysis of observational studies. </a:t>
            </a:r>
          </a:p>
          <a:p>
            <a:r>
              <a:rPr lang="en-US" sz="1050" i="1" dirty="0">
                <a:solidFill>
                  <a:srgbClr val="C08040"/>
                </a:solidFill>
              </a:rPr>
              <a:t>Critical Reviews in Food Science and Nutrition, </a:t>
            </a:r>
            <a:r>
              <a:rPr lang="en-US" sz="1050" dirty="0">
                <a:solidFill>
                  <a:srgbClr val="C08040"/>
                </a:solidFill>
              </a:rPr>
              <a:t>57(17)</a:t>
            </a:r>
          </a:p>
          <a:p>
            <a:endParaRPr kumimoji="0" lang="en-US" sz="1050" b="1" u="sng" strike="noStrike" kern="1200" cap="none" spc="0" normalizeH="0" baseline="0" noProof="0" dirty="0">
              <a:ln>
                <a:noFill/>
              </a:ln>
              <a:solidFill>
                <a:srgbClr val="C08040"/>
              </a:solidFill>
              <a:effectLst/>
              <a:uLnTx/>
              <a:uFillTx/>
              <a:latin typeface="Bahnschrift Condensed" pitchFamily="34" charset="0"/>
              <a:ea typeface="+mj-ea"/>
              <a:cs typeface="+mj-cs"/>
            </a:endParaRPr>
          </a:p>
          <a:p>
            <a:r>
              <a:rPr lang="en-US" sz="1050" dirty="0">
                <a:solidFill>
                  <a:srgbClr val="C08040"/>
                </a:solidFill>
              </a:rPr>
              <a:t>Ha, J., &amp; Jang, S. S. (2010). </a:t>
            </a:r>
            <a:r>
              <a:rPr lang="en-US" sz="1050" i="1" dirty="0" err="1">
                <a:solidFill>
                  <a:srgbClr val="C08040"/>
                </a:solidFill>
              </a:rPr>
              <a:t>Eﬀects</a:t>
            </a:r>
            <a:r>
              <a:rPr lang="en-US" sz="1050" i="1" dirty="0">
                <a:solidFill>
                  <a:srgbClr val="C08040"/>
                </a:solidFill>
              </a:rPr>
              <a:t> of service quality and food quality: The moderating role of </a:t>
            </a:r>
          </a:p>
          <a:p>
            <a:r>
              <a:rPr lang="en-US" sz="1050" i="1" dirty="0">
                <a:solidFill>
                  <a:srgbClr val="C08040"/>
                </a:solidFill>
              </a:rPr>
              <a:t>atmospherics in an ethnic restaurant segment. </a:t>
            </a:r>
            <a:r>
              <a:rPr lang="en-US" sz="1050" dirty="0">
                <a:solidFill>
                  <a:srgbClr val="C08040"/>
                </a:solidFill>
              </a:rPr>
              <a:t>International Journal of Hospitality </a:t>
            </a:r>
          </a:p>
          <a:p>
            <a:r>
              <a:rPr lang="en-US" sz="1050" dirty="0">
                <a:solidFill>
                  <a:srgbClr val="C08040"/>
                </a:solidFill>
              </a:rPr>
              <a:t>Management, 29(3), 520–529.</a:t>
            </a:r>
          </a:p>
          <a:p>
            <a:endParaRPr lang="en-US" sz="1050" dirty="0">
              <a:solidFill>
                <a:srgbClr val="C08040"/>
              </a:solidFill>
            </a:endParaRPr>
          </a:p>
          <a:p>
            <a:endParaRPr lang="en-US" sz="1050" dirty="0">
              <a:solidFill>
                <a:srgbClr val="C08040"/>
              </a:solidFill>
            </a:endParaRPr>
          </a:p>
          <a:p>
            <a:r>
              <a:rPr lang="en-US" sz="1050" dirty="0">
                <a:solidFill>
                  <a:srgbClr val="C08040"/>
                </a:solidFill>
              </a:rPr>
              <a:t>SLH (2021). “</a:t>
            </a:r>
            <a:r>
              <a:rPr lang="en-US" sz="1050" i="1" dirty="0">
                <a:solidFill>
                  <a:srgbClr val="C08040"/>
                </a:solidFill>
              </a:rPr>
              <a:t>40 festive recipes from luxury hotels to cook this Christmas” </a:t>
            </a:r>
            <a:r>
              <a:rPr lang="en-US" sz="1050" i="1" dirty="0">
                <a:solidFill>
                  <a:srgbClr val="C08040"/>
                </a:solidFill>
                <a:hlinkClick r:id="rId3"/>
              </a:rPr>
              <a:t>https://journal.slh.com/journal/40-christmas-recipes-from-luxury-hotels/</a:t>
            </a:r>
            <a:endParaRPr lang="en-US" sz="1050" i="1" dirty="0">
              <a:solidFill>
                <a:srgbClr val="C08040"/>
              </a:solidFill>
            </a:endParaRPr>
          </a:p>
          <a:p>
            <a:endParaRPr lang="en-US" sz="1050" i="1" dirty="0">
              <a:solidFill>
                <a:srgbClr val="C08040"/>
              </a:solidFill>
            </a:endParaRPr>
          </a:p>
          <a:p>
            <a:r>
              <a:rPr lang="en-US" sz="1050" i="1" dirty="0">
                <a:solidFill>
                  <a:srgbClr val="C08040"/>
                </a:solidFill>
              </a:rPr>
              <a:t>Wine.com (2022) “Products” https://www.wine.com/list/wine/7155?sortBy=mostInteresting</a:t>
            </a:r>
            <a:endParaRPr lang="en-US" sz="1050" dirty="0">
              <a:solidFill>
                <a:srgbClr val="C08040"/>
              </a:solidFill>
            </a:endParaRPr>
          </a:p>
          <a:p>
            <a:endParaRPr lang="en-US" sz="1050" dirty="0">
              <a:solidFill>
                <a:srgbClr val="C08040"/>
              </a:solidFill>
            </a:endParaRPr>
          </a:p>
          <a:p>
            <a:endParaRPr lang="en-US" sz="1050" dirty="0">
              <a:solidFill>
                <a:srgbClr val="C08040"/>
              </a:solidFill>
            </a:endParaRPr>
          </a:p>
          <a:p>
            <a:endParaRPr kumimoji="0" lang="en-US" sz="1800" b="1" u="sng" strike="noStrike" kern="1200" cap="none" spc="0" normalizeH="0" baseline="0" noProof="0" dirty="0">
              <a:ln>
                <a:noFill/>
              </a:ln>
              <a:solidFill>
                <a:srgbClr val="C08040"/>
              </a:solidFill>
              <a:effectLst/>
              <a:uLnTx/>
              <a:uFillTx/>
              <a:latin typeface="Bahnschrift Condensed" pitchFamily="34" charset="0"/>
              <a:ea typeface="+mj-ea"/>
              <a:cs typeface="+mj-cs"/>
            </a:endParaRPr>
          </a:p>
        </p:txBody>
      </p:sp>
      <p:pic>
        <p:nvPicPr>
          <p:cNvPr id="7" name="Picture 6" descr="Gold_Exclusive_Royal_Luxury_Hotel_Logo-removebg-preview.png"/>
          <p:cNvPicPr>
            <a:picLocks noChangeAspect="1"/>
          </p:cNvPicPr>
          <p:nvPr/>
        </p:nvPicPr>
        <p:blipFill>
          <a:blip r:embed="rId4"/>
          <a:srcRect l="25867" t="20651" r="25563" b="21004"/>
          <a:stretch>
            <a:fillRect/>
          </a:stretch>
        </p:blipFill>
        <p:spPr>
          <a:xfrm>
            <a:off x="2895600" y="76200"/>
            <a:ext cx="1042416" cy="13716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556</TotalTime>
  <Words>556</Words>
  <Application>Microsoft Office PowerPoint</Application>
  <PresentationFormat>On-screen Show (4:3)</PresentationFormat>
  <Paragraphs>48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 TRINITY LUXURY HOTEL - SUNDERLAND, UNITED KINGDOM                                   Special Christmas Eve Menu                  From 1st December, 2022 to 31st December, 2022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TRINITY HOTEL</dc:title>
  <dc:creator>admin</dc:creator>
  <cp:lastModifiedBy>Mohamed Ahmed</cp:lastModifiedBy>
  <cp:revision>80</cp:revision>
  <dcterms:created xsi:type="dcterms:W3CDTF">2006-08-16T00:00:00Z</dcterms:created>
  <dcterms:modified xsi:type="dcterms:W3CDTF">2022-11-17T15:42:08Z</dcterms:modified>
</cp:coreProperties>
</file>