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notesMasterIdLst>
    <p:notesMasterId r:id="rId20"/>
  </p:notesMasterIdLst>
  <p:sldIdLst>
    <p:sldId id="256" r:id="rId2"/>
    <p:sldId id="263" r:id="rId3"/>
    <p:sldId id="257" r:id="rId4"/>
    <p:sldId id="260" r:id="rId5"/>
    <p:sldId id="259" r:id="rId6"/>
    <p:sldId id="262" r:id="rId7"/>
    <p:sldId id="273" r:id="rId8"/>
    <p:sldId id="264" r:id="rId9"/>
    <p:sldId id="265" r:id="rId10"/>
    <p:sldId id="266" r:id="rId11"/>
    <p:sldId id="269" r:id="rId12"/>
    <p:sldId id="261" r:id="rId13"/>
    <p:sldId id="272" r:id="rId14"/>
    <p:sldId id="267" r:id="rId15"/>
    <p:sldId id="268" r:id="rId16"/>
    <p:sldId id="274" r:id="rId17"/>
    <p:sldId id="275" r:id="rId18"/>
    <p:sldId id="27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84342" autoAdjust="0"/>
  </p:normalViewPr>
  <p:slideViewPr>
    <p:cSldViewPr snapToGrid="0">
      <p:cViewPr varScale="1">
        <p:scale>
          <a:sx n="76" d="100"/>
          <a:sy n="76" d="100"/>
        </p:scale>
        <p:origin x="126" y="43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82BF5B-B7F2-4BB7-8660-12346515859D}" type="datetimeFigureOut">
              <a:rPr lang="en-GB" smtClean="0"/>
              <a:t>23/01/2018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FEF489-F6F4-44B5-8659-D8C673A5A3A6}" type="slidenum">
              <a:rPr lang="en-GB" smtClean="0"/>
              <a:t>‹#›</a:t>
            </a:fld>
            <a:endParaRPr lang="en-GB"/>
          </a:p>
        </p:txBody>
      </p:sp>
    </p:spTree>
    <p:extLst>
      <p:ext uri="{BB962C8B-B14F-4D97-AF65-F5344CB8AC3E}">
        <p14:creationId xmlns:p14="http://schemas.microsoft.com/office/powerpoint/2010/main" val="3568497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this presentation I will be speaking to you all about cloud computing, this presentation will consist of information detailing what cloud computing is, the history and architecture of cloud, the advantages and disadvantages as well as different models and uses within the work place. Each of these topic areas will be new and existing cloud uses to better understand the functionality that goes within the cloud.</a:t>
            </a:r>
            <a:endParaRPr lang="en-GB" dirty="0"/>
          </a:p>
        </p:txBody>
      </p:sp>
      <p:sp>
        <p:nvSpPr>
          <p:cNvPr id="4" name="Slide Number Placeholder 3"/>
          <p:cNvSpPr>
            <a:spLocks noGrp="1"/>
          </p:cNvSpPr>
          <p:nvPr>
            <p:ph type="sldNum" sz="quarter" idx="10"/>
          </p:nvPr>
        </p:nvSpPr>
        <p:spPr/>
        <p:txBody>
          <a:bodyPr/>
          <a:lstStyle/>
          <a:p>
            <a:fld id="{3FFEF489-F6F4-44B5-8659-D8C673A5A3A6}" type="slidenum">
              <a:rPr lang="en-GB" smtClean="0"/>
              <a:t>2</a:t>
            </a:fld>
            <a:endParaRPr lang="en-GB"/>
          </a:p>
        </p:txBody>
      </p:sp>
    </p:spTree>
    <p:extLst>
      <p:ext uri="{BB962C8B-B14F-4D97-AF65-F5344CB8AC3E}">
        <p14:creationId xmlns:p14="http://schemas.microsoft.com/office/powerpoint/2010/main" val="970404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[2]Rather than storing large quantities of data on one device, cloud computing allows access to the data and programmes over the internet, the cloud is simply a metaphor for the internet and not an ethereal item, it goes back to the days when flowcharts and presentations would represent large scale server farm infrastructures within the internet.</a:t>
            </a:r>
          </a:p>
          <a:p>
            <a:endParaRPr lang="en-GB" dirty="0" smtClean="0"/>
          </a:p>
          <a:p>
            <a:r>
              <a:rPr lang="en-GB" dirty="0" smtClean="0"/>
              <a:t>Since cloud computing doesn’t use your hard drive many people don’t use a computers local storage to contain their precious data as there are usually security in place to protect data when using the cloud, [3] however some tend to still rely on their local storage as it’s easy to access as it physically close and there is no worry of hacking or misplacing the data either.</a:t>
            </a:r>
          </a:p>
          <a:p>
            <a:endParaRPr lang="en-GB" dirty="0"/>
          </a:p>
        </p:txBody>
      </p:sp>
      <p:sp>
        <p:nvSpPr>
          <p:cNvPr id="4" name="Slide Number Placeholder 3"/>
          <p:cNvSpPr>
            <a:spLocks noGrp="1"/>
          </p:cNvSpPr>
          <p:nvPr>
            <p:ph type="sldNum" sz="quarter" idx="10"/>
          </p:nvPr>
        </p:nvSpPr>
        <p:spPr/>
        <p:txBody>
          <a:bodyPr/>
          <a:lstStyle/>
          <a:p>
            <a:fld id="{3FFEF489-F6F4-44B5-8659-D8C673A5A3A6}" type="slidenum">
              <a:rPr lang="en-GB" smtClean="0"/>
              <a:t>3</a:t>
            </a:fld>
            <a:endParaRPr lang="en-GB"/>
          </a:p>
        </p:txBody>
      </p:sp>
    </p:spTree>
    <p:extLst>
      <p:ext uri="{BB962C8B-B14F-4D97-AF65-F5344CB8AC3E}">
        <p14:creationId xmlns:p14="http://schemas.microsoft.com/office/powerpoint/2010/main" val="20926079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[5] Cloud computing began in 1950 when universities and large organisations had access to massive mainframe computers which they would access through terminals. In 1950 the terminals did not have any computing power of their own only communication abilities so the mainframe computers supplied the majority of their computing power.</a:t>
            </a:r>
          </a:p>
          <a:p>
            <a:endParaRPr lang="en-GB" dirty="0" smtClean="0"/>
          </a:p>
          <a:p>
            <a:r>
              <a:rPr lang="en-GB" dirty="0" smtClean="0"/>
              <a:t>Between that 1950 and 1990 computing technology grew quickly, conversely the first main breakthrough in regards to cloud came in the year of 1990 when telecommunication companies instigated offering virtual private network services and TCP/IP was developed birthing internet to a public audience.</a:t>
            </a:r>
          </a:p>
          <a:p>
            <a:endParaRPr lang="en-GB" dirty="0" smtClean="0"/>
          </a:p>
          <a:p>
            <a:r>
              <a:rPr lang="en-GB" dirty="0" smtClean="0"/>
              <a:t>[6]In 2006 the organisation known as Amazon who was an innovator based company in cloud computing launched Amazon Web Services; this was to be the first public cloud computing system. It provides an on-demand cloud computing platform to individuals, companies and governments, on a paid subscription basis with a free-tier option available for 12 months. </a:t>
            </a:r>
          </a:p>
          <a:p>
            <a:endParaRPr lang="en-GB" dirty="0" smtClean="0"/>
          </a:p>
          <a:p>
            <a:r>
              <a:rPr lang="en-GB" dirty="0" smtClean="0"/>
              <a:t>Since then the number of cloud services offered has grown exponentially with an enormous number of software companies jumping on the bandwagon.</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3FFEF489-F6F4-44B5-8659-D8C673A5A3A6}" type="slidenum">
              <a:rPr lang="en-GB" smtClean="0"/>
              <a:t>4</a:t>
            </a:fld>
            <a:endParaRPr lang="en-GB"/>
          </a:p>
        </p:txBody>
      </p:sp>
    </p:spTree>
    <p:extLst>
      <p:ext uri="{BB962C8B-B14F-4D97-AF65-F5344CB8AC3E}">
        <p14:creationId xmlns:p14="http://schemas.microsoft.com/office/powerpoint/2010/main" val="3603146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 private cloud is a model of cloud computing that involves a diverse and secure cloud based environment in which only the indicated clients can operate. As with other cloud models, private clouds can provide computing power as a service within a virtual environment using physical computing resources. However, the private cloud models resources are only accessible by a single organization providing that organization with greater control and privacy.</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 cloud infrastructure is operated solely for an organization. It may be managed by the organization or a third party and may exist on premise or off premise.</a:t>
            </a:r>
          </a:p>
          <a:p>
            <a:endParaRPr lang="en-GB" dirty="0" smtClean="0"/>
          </a:p>
          <a:p>
            <a:r>
              <a:rPr lang="en-GB" sz="1200" kern="1200" dirty="0" smtClean="0">
                <a:solidFill>
                  <a:schemeClr val="tx1"/>
                </a:solidFill>
                <a:effectLst/>
                <a:latin typeface="+mn-lt"/>
                <a:ea typeface="+mn-ea"/>
                <a:cs typeface="+mn-cs"/>
              </a:rPr>
              <a:t>A community cloud may be established where several businesses have similar requirements and seek to share infrastructures. With the costs spread over fewer users than a public cloud this option is more expensive but may offer a higher level of privacy, security or policy compliance.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[10] The cloud infrastructure is shared by several organizations and supports a specific community that has shared ideals (mission, security requirements, policy, or compliance considerations). It can be managed by the organizations or a third party, the systems can exist on premise or off premise.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Examples of community cloud include </a:t>
            </a:r>
          </a:p>
          <a:p>
            <a:pPr lvl="0"/>
            <a:r>
              <a:rPr lang="en-GB" sz="1200" kern="1200" dirty="0" smtClean="0">
                <a:solidFill>
                  <a:schemeClr val="tx1"/>
                </a:solidFill>
                <a:effectLst/>
                <a:latin typeface="+mn-lt"/>
                <a:ea typeface="+mn-ea"/>
                <a:cs typeface="+mn-cs"/>
              </a:rPr>
              <a:t>Google’s "</a:t>
            </a:r>
            <a:r>
              <a:rPr lang="en-GB" sz="1200" kern="1200" dirty="0" err="1" smtClean="0">
                <a:solidFill>
                  <a:schemeClr val="tx1"/>
                </a:solidFill>
                <a:effectLst/>
                <a:latin typeface="+mn-lt"/>
                <a:ea typeface="+mn-ea"/>
                <a:cs typeface="+mn-cs"/>
              </a:rPr>
              <a:t>Gov</a:t>
            </a:r>
            <a:r>
              <a:rPr lang="en-GB" sz="1200" kern="1200" dirty="0" smtClean="0">
                <a:solidFill>
                  <a:schemeClr val="tx1"/>
                </a:solidFill>
                <a:effectLst/>
                <a:latin typeface="+mn-lt"/>
                <a:ea typeface="+mn-ea"/>
                <a:cs typeface="+mn-cs"/>
              </a:rPr>
              <a:t> Cloud".</a:t>
            </a:r>
          </a:p>
          <a:p>
            <a:endParaRPr lang="en-GB" dirty="0"/>
          </a:p>
        </p:txBody>
      </p:sp>
      <p:sp>
        <p:nvSpPr>
          <p:cNvPr id="4" name="Slide Number Placeholder 3"/>
          <p:cNvSpPr>
            <a:spLocks noGrp="1"/>
          </p:cNvSpPr>
          <p:nvPr>
            <p:ph type="sldNum" sz="quarter" idx="10"/>
          </p:nvPr>
        </p:nvSpPr>
        <p:spPr/>
        <p:txBody>
          <a:bodyPr/>
          <a:lstStyle/>
          <a:p>
            <a:fld id="{3FFEF489-F6F4-44B5-8659-D8C673A5A3A6}" type="slidenum">
              <a:rPr lang="en-GB" smtClean="0"/>
              <a:t>6</a:t>
            </a:fld>
            <a:endParaRPr lang="en-GB"/>
          </a:p>
        </p:txBody>
      </p:sp>
    </p:spTree>
    <p:extLst>
      <p:ext uri="{BB962C8B-B14F-4D97-AF65-F5344CB8AC3E}">
        <p14:creationId xmlns:p14="http://schemas.microsoft.com/office/powerpoint/2010/main" val="1178850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Public cloud computing in the traditional mainstream sense is a self-service basis over the Internet, via web applications/web services from an off-site third-party provider who bills on a fine-grained utility computing basis. [10] The cloud infrastructure is made available to the public and large industry group, it is owned by an organization selling cloud services.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Examples:</a:t>
            </a:r>
          </a:p>
          <a:p>
            <a:pPr lvl="0"/>
            <a:r>
              <a:rPr lang="en-GB" sz="1200" kern="1200" dirty="0" smtClean="0">
                <a:solidFill>
                  <a:schemeClr val="tx1"/>
                </a:solidFill>
                <a:effectLst/>
                <a:latin typeface="+mn-lt"/>
                <a:ea typeface="+mn-ea"/>
                <a:cs typeface="+mn-cs"/>
              </a:rPr>
              <a:t>Amazon Elastic-Compute-Cloud,</a:t>
            </a:r>
          </a:p>
          <a:p>
            <a:pPr lvl="0"/>
            <a:r>
              <a:rPr lang="en-GB" sz="1200" kern="1200" dirty="0" smtClean="0">
                <a:solidFill>
                  <a:schemeClr val="tx1"/>
                </a:solidFill>
                <a:effectLst/>
                <a:latin typeface="+mn-lt"/>
                <a:ea typeface="+mn-ea"/>
                <a:cs typeface="+mn-cs"/>
              </a:rPr>
              <a:t>IBM's </a:t>
            </a:r>
            <a:r>
              <a:rPr lang="en-GB" sz="1200" kern="1200" dirty="0" err="1" smtClean="0">
                <a:solidFill>
                  <a:schemeClr val="tx1"/>
                </a:solidFill>
                <a:effectLst/>
                <a:latin typeface="+mn-lt"/>
                <a:ea typeface="+mn-ea"/>
                <a:cs typeface="+mn-cs"/>
              </a:rPr>
              <a:t>BlueCloud</a:t>
            </a:r>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Sun Cloud,</a:t>
            </a:r>
          </a:p>
          <a:p>
            <a:pPr lvl="0"/>
            <a:r>
              <a:rPr lang="en-GB" sz="1200" kern="1200" dirty="0" smtClean="0">
                <a:solidFill>
                  <a:schemeClr val="tx1"/>
                </a:solidFill>
                <a:effectLst/>
                <a:latin typeface="+mn-lt"/>
                <a:ea typeface="+mn-ea"/>
                <a:cs typeface="+mn-cs"/>
              </a:rPr>
              <a:t>Google </a:t>
            </a:r>
            <a:r>
              <a:rPr lang="en-GB" sz="1200" kern="1200" dirty="0" err="1" smtClean="0">
                <a:solidFill>
                  <a:schemeClr val="tx1"/>
                </a:solidFill>
                <a:effectLst/>
                <a:latin typeface="+mn-lt"/>
                <a:ea typeface="+mn-ea"/>
                <a:cs typeface="+mn-cs"/>
              </a:rPr>
              <a:t>AppEngine</a:t>
            </a:r>
            <a:r>
              <a:rPr lang="en-GB" sz="1200" kern="1200" dirty="0" smtClean="0">
                <a:solidFill>
                  <a:schemeClr val="tx1"/>
                </a:solidFill>
                <a:effectLst/>
                <a:latin typeface="+mn-lt"/>
                <a:ea typeface="+mn-ea"/>
                <a:cs typeface="+mn-cs"/>
              </a:rPr>
              <a:t>.</a:t>
            </a:r>
          </a:p>
          <a:p>
            <a:endParaRPr lang="en-GB" dirty="0" smtClean="0"/>
          </a:p>
          <a:p>
            <a:r>
              <a:rPr lang="en-GB" sz="1200" kern="1200" dirty="0" smtClean="0">
                <a:solidFill>
                  <a:schemeClr val="tx1"/>
                </a:solidFill>
                <a:effectLst/>
                <a:latin typeface="+mn-lt"/>
                <a:ea typeface="+mn-ea"/>
                <a:cs typeface="+mn-cs"/>
              </a:rPr>
              <a:t>[10] The term "Hybrid Cloud" has been used to mean either</a:t>
            </a:r>
          </a:p>
          <a:p>
            <a:pPr lvl="0"/>
            <a:r>
              <a:rPr lang="en-GB" sz="1200" kern="1200" dirty="0" smtClean="0">
                <a:solidFill>
                  <a:schemeClr val="tx1"/>
                </a:solidFill>
                <a:effectLst/>
                <a:latin typeface="+mn-lt"/>
                <a:ea typeface="+mn-ea"/>
                <a:cs typeface="+mn-cs"/>
              </a:rPr>
              <a:t>Two separate clouds joined together (public, private, internal or external), </a:t>
            </a:r>
          </a:p>
          <a:p>
            <a:pPr lvl="0"/>
            <a:r>
              <a:rPr lang="en-GB" sz="1200" kern="1200" dirty="0" smtClean="0">
                <a:solidFill>
                  <a:schemeClr val="tx1"/>
                </a:solidFill>
                <a:effectLst/>
                <a:latin typeface="+mn-lt"/>
                <a:ea typeface="+mn-ea"/>
                <a:cs typeface="+mn-cs"/>
              </a:rPr>
              <a:t>Or a combination of virtualised cloud server instances used together with real physical hardware.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 hybrid storage cloud uses a combination of public and private storage clouds. Hybrid storage clouds are often useful for archiving and backup functions, allowing local data to be replicated to a public cloud. Despite being a combination of both private and public they do remain as unique entities that are bound together by standardised or proprietary technology that enables data and application portability (cloud bursting).</a:t>
            </a:r>
          </a:p>
          <a:p>
            <a:endParaRPr lang="en-GB" dirty="0"/>
          </a:p>
        </p:txBody>
      </p:sp>
      <p:sp>
        <p:nvSpPr>
          <p:cNvPr id="4" name="Slide Number Placeholder 3"/>
          <p:cNvSpPr>
            <a:spLocks noGrp="1"/>
          </p:cNvSpPr>
          <p:nvPr>
            <p:ph type="sldNum" sz="quarter" idx="10"/>
          </p:nvPr>
        </p:nvSpPr>
        <p:spPr/>
        <p:txBody>
          <a:bodyPr/>
          <a:lstStyle/>
          <a:p>
            <a:fld id="{3FFEF489-F6F4-44B5-8659-D8C673A5A3A6}" type="slidenum">
              <a:rPr lang="en-GB" smtClean="0"/>
              <a:t>7</a:t>
            </a:fld>
            <a:endParaRPr lang="en-GB"/>
          </a:p>
        </p:txBody>
      </p:sp>
    </p:spTree>
    <p:extLst>
      <p:ext uri="{BB962C8B-B14F-4D97-AF65-F5344CB8AC3E}">
        <p14:creationId xmlns:p14="http://schemas.microsoft.com/office/powerpoint/2010/main" val="38238065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[11] Infrastructure as a service (</a:t>
            </a:r>
            <a:r>
              <a:rPr lang="en-GB" sz="1200" kern="1200" dirty="0" err="1" smtClean="0">
                <a:solidFill>
                  <a:schemeClr val="tx1"/>
                </a:solidFill>
                <a:effectLst/>
                <a:latin typeface="+mn-lt"/>
                <a:ea typeface="+mn-ea"/>
                <a:cs typeface="+mn-cs"/>
              </a:rPr>
              <a:t>IaaS</a:t>
            </a:r>
            <a:r>
              <a:rPr lang="en-GB" sz="1200" kern="1200" dirty="0" smtClean="0">
                <a:solidFill>
                  <a:schemeClr val="tx1"/>
                </a:solidFill>
                <a:effectLst/>
                <a:latin typeface="+mn-lt"/>
                <a:ea typeface="+mn-ea"/>
                <a:cs typeface="+mn-cs"/>
              </a:rPr>
              <a:t>) is a cloud computing type in which a retailer provides users access to computing technology such as servers, storage and networks. Businesses use their own platforms and applications within a service provider’s infrastructure.</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Platform as a service (</a:t>
            </a:r>
            <a:r>
              <a:rPr lang="en-GB" sz="1200" kern="1200" dirty="0" err="1" smtClean="0">
                <a:solidFill>
                  <a:schemeClr val="tx1"/>
                </a:solidFill>
                <a:effectLst/>
                <a:latin typeface="+mn-lt"/>
                <a:ea typeface="+mn-ea"/>
                <a:cs typeface="+mn-cs"/>
              </a:rPr>
              <a:t>PaaS</a:t>
            </a:r>
            <a:r>
              <a:rPr lang="en-GB" sz="1200" kern="1200" dirty="0" smtClean="0">
                <a:solidFill>
                  <a:schemeClr val="tx1"/>
                </a:solidFill>
                <a:effectLst/>
                <a:latin typeface="+mn-lt"/>
                <a:ea typeface="+mn-ea"/>
                <a:cs typeface="+mn-cs"/>
              </a:rPr>
              <a:t>) is a cloud computing type that provides users with a cloud environment in which they can grow, manage and deliver applications. [12] As well as its capable of storing data and other computing resources, users are able to use a “suite” of Pre generated tools to develop, modify and test applications.</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Software as a service (</a:t>
            </a:r>
            <a:r>
              <a:rPr lang="en-GB" sz="1200" kern="1200" dirty="0" err="1" smtClean="0">
                <a:solidFill>
                  <a:schemeClr val="tx1"/>
                </a:solidFill>
                <a:effectLst/>
                <a:latin typeface="+mn-lt"/>
                <a:ea typeface="+mn-ea"/>
                <a:cs typeface="+mn-cs"/>
              </a:rPr>
              <a:t>SaaS</a:t>
            </a:r>
            <a:r>
              <a:rPr lang="en-GB" sz="1200" kern="1200" dirty="0" smtClean="0">
                <a:solidFill>
                  <a:schemeClr val="tx1"/>
                </a:solidFill>
                <a:effectLst/>
                <a:latin typeface="+mn-lt"/>
                <a:ea typeface="+mn-ea"/>
                <a:cs typeface="+mn-cs"/>
              </a:rPr>
              <a:t>) is a cloud computing that provides users with access to a seller’s cloud-based software. Users don’t install applications on their local devices; in its place, the applications exist on a remote cloud network accessed through the web. [13] Through these applications, users can store/analyse data or collaborate on projects.</a:t>
            </a:r>
          </a:p>
          <a:p>
            <a:endParaRPr lang="en-GB" dirty="0"/>
          </a:p>
        </p:txBody>
      </p:sp>
      <p:sp>
        <p:nvSpPr>
          <p:cNvPr id="4" name="Slide Number Placeholder 3"/>
          <p:cNvSpPr>
            <a:spLocks noGrp="1"/>
          </p:cNvSpPr>
          <p:nvPr>
            <p:ph type="sldNum" sz="quarter" idx="10"/>
          </p:nvPr>
        </p:nvSpPr>
        <p:spPr/>
        <p:txBody>
          <a:bodyPr/>
          <a:lstStyle/>
          <a:p>
            <a:fld id="{3FFEF489-F6F4-44B5-8659-D8C673A5A3A6}" type="slidenum">
              <a:rPr lang="en-GB" smtClean="0"/>
              <a:t>8</a:t>
            </a:fld>
            <a:endParaRPr lang="en-GB"/>
          </a:p>
        </p:txBody>
      </p:sp>
    </p:spTree>
    <p:extLst>
      <p:ext uri="{BB962C8B-B14F-4D97-AF65-F5344CB8AC3E}">
        <p14:creationId xmlns:p14="http://schemas.microsoft.com/office/powerpoint/2010/main" val="24024112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Cloud infrastructure is capable of scaling on demand to support fluctuating workloads, meaning it can run simple and small task but is easily upgradable to deal with large scale tasks like a large bank of emails.</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[15]storage software has many tools that developers and mangers can use, these tools can be anywhere from encryption and API keys that help keep data secure and basic passwords that lock people out of accounts when needed. Hardware failures also do not result in data loss because of networked backups.</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Cloud-based applications and data are accessible from virtually any internet-connected device, allowing those without a robust hard drive to store data in large quantities.</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Cloud computing uses remote resources, which allow organizations to save costs on servers and other equipment like robust hard-drives.</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Worldwide access means teams can collaborate from widespread locations.</a:t>
            </a:r>
          </a:p>
          <a:p>
            <a:endParaRPr lang="en-GB" dirty="0"/>
          </a:p>
        </p:txBody>
      </p:sp>
      <p:sp>
        <p:nvSpPr>
          <p:cNvPr id="4" name="Slide Number Placeholder 3"/>
          <p:cNvSpPr>
            <a:spLocks noGrp="1"/>
          </p:cNvSpPr>
          <p:nvPr>
            <p:ph type="sldNum" sz="quarter" idx="10"/>
          </p:nvPr>
        </p:nvSpPr>
        <p:spPr/>
        <p:txBody>
          <a:bodyPr/>
          <a:lstStyle/>
          <a:p>
            <a:fld id="{3FFEF489-F6F4-44B5-8659-D8C673A5A3A6}" type="slidenum">
              <a:rPr lang="en-GB" smtClean="0"/>
              <a:t>9</a:t>
            </a:fld>
            <a:endParaRPr lang="en-GB"/>
          </a:p>
        </p:txBody>
      </p:sp>
    </p:spTree>
    <p:extLst>
      <p:ext uri="{BB962C8B-B14F-4D97-AF65-F5344CB8AC3E}">
        <p14:creationId xmlns:p14="http://schemas.microsoft.com/office/powerpoint/2010/main" val="1708516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Over the past few years there have been many high-profile news stories resulting in security breaches in cloud-based services. Even so, many believe that the attacks are from outside threats but quite a few of these breaches are security breaches that are attributable to human error, rather than hackers. </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[18]Cloud computing is still an ever changing subject; there's always the danger that new companies may go out of business or change its service. An unexpected change in service might not be too negative if you were only using the application for one specific project, but that can change if you were using it for your entire database.</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[17]Cloud Computing is dependent on a good Internet connection. As more crucial work is done on the Internet, organizations will need much more bandwidth and few, if any, failures in Internet connectivity. If consistent Internet access, connection speed, or bandwidth are problems for your organization, cloud solutions may not be right for you at this time.</a:t>
            </a:r>
          </a:p>
          <a:p>
            <a:endParaRPr lang="en-GB" dirty="0"/>
          </a:p>
        </p:txBody>
      </p:sp>
      <p:sp>
        <p:nvSpPr>
          <p:cNvPr id="4" name="Slide Number Placeholder 3"/>
          <p:cNvSpPr>
            <a:spLocks noGrp="1"/>
          </p:cNvSpPr>
          <p:nvPr>
            <p:ph type="sldNum" sz="quarter" idx="10"/>
          </p:nvPr>
        </p:nvSpPr>
        <p:spPr/>
        <p:txBody>
          <a:bodyPr/>
          <a:lstStyle/>
          <a:p>
            <a:fld id="{3FFEF489-F6F4-44B5-8659-D8C673A5A3A6}" type="slidenum">
              <a:rPr lang="en-GB" smtClean="0"/>
              <a:t>10</a:t>
            </a:fld>
            <a:endParaRPr lang="en-GB"/>
          </a:p>
        </p:txBody>
      </p:sp>
    </p:spTree>
    <p:extLst>
      <p:ext uri="{BB962C8B-B14F-4D97-AF65-F5344CB8AC3E}">
        <p14:creationId xmlns:p14="http://schemas.microsoft.com/office/powerpoint/2010/main" val="10316138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[20] The use of cloud computing and the cloud in general is used in a variety of different companies and in different ways. There are large organisations that allows public users to use their cloud based system for no cost while some have a subscription service.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Steam is a free to use platform that allows its users to upload their save data for free so they can play from where they left off on any device. While Xbox another gaming platform allows for the same type of cloud computing deal par a need for a subscription. Each may have offer the same type of cloud usage but money if the main goal for each system.</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Another set of organisations that deliver cloud computing are amazon who were the first to develop and sell cloud storage and Google who continue to develop to this day. Amazon provides an on-demand cloud computing platform to individuals, companies and governments, on a paid subscription basis with a free-tier option available for 12 months. Google does a similar system that allows users to have a subscription to platforms and data storage but are more centred on a private system which generates larger income.</a:t>
            </a:r>
          </a:p>
          <a:p>
            <a:endParaRPr lang="en-GB" dirty="0"/>
          </a:p>
        </p:txBody>
      </p:sp>
      <p:sp>
        <p:nvSpPr>
          <p:cNvPr id="4" name="Slide Number Placeholder 3"/>
          <p:cNvSpPr>
            <a:spLocks noGrp="1"/>
          </p:cNvSpPr>
          <p:nvPr>
            <p:ph type="sldNum" sz="quarter" idx="10"/>
          </p:nvPr>
        </p:nvSpPr>
        <p:spPr/>
        <p:txBody>
          <a:bodyPr/>
          <a:lstStyle/>
          <a:p>
            <a:fld id="{3FFEF489-F6F4-44B5-8659-D8C673A5A3A6}" type="slidenum">
              <a:rPr lang="en-GB" smtClean="0"/>
              <a:t>11</a:t>
            </a:fld>
            <a:endParaRPr lang="en-GB"/>
          </a:p>
        </p:txBody>
      </p:sp>
    </p:spTree>
    <p:extLst>
      <p:ext uri="{BB962C8B-B14F-4D97-AF65-F5344CB8AC3E}">
        <p14:creationId xmlns:p14="http://schemas.microsoft.com/office/powerpoint/2010/main" val="2017638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specialized and niche systems will be created to suite specific needs, this is a great for organizations looking to use cloud technology, as it opens up extra options and also competition to grow within the industry among software sellers.</a:t>
            </a:r>
          </a:p>
          <a:p>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Enterprise resource planning (ERP) is constantly in change, meaning the ability to access/edit data from anywhere at any time is a requirement for success. </a:t>
            </a:r>
          </a:p>
          <a:p>
            <a:endParaRPr lang="en-GB" dirty="0" smtClean="0"/>
          </a:p>
          <a:p>
            <a:r>
              <a:rPr lang="en-GB" sz="1200" kern="1200" dirty="0" smtClean="0">
                <a:solidFill>
                  <a:schemeClr val="tx1"/>
                </a:solidFill>
                <a:effectLst/>
                <a:latin typeface="+mn-lt"/>
                <a:ea typeface="+mn-ea"/>
                <a:cs typeface="+mn-cs"/>
              </a:rPr>
              <a:t>Learning how is the key skill to have. Businesses struggling to entice external talent will focus on retraining current staff. Although this is slow, it’s likely their only way to close the large skills gap.</a:t>
            </a:r>
            <a:endParaRPr lang="en-GB" dirty="0"/>
          </a:p>
        </p:txBody>
      </p:sp>
      <p:sp>
        <p:nvSpPr>
          <p:cNvPr id="4" name="Slide Number Placeholder 3"/>
          <p:cNvSpPr>
            <a:spLocks noGrp="1"/>
          </p:cNvSpPr>
          <p:nvPr>
            <p:ph type="sldNum" sz="quarter" idx="10"/>
          </p:nvPr>
        </p:nvSpPr>
        <p:spPr/>
        <p:txBody>
          <a:bodyPr/>
          <a:lstStyle/>
          <a:p>
            <a:fld id="{3FFEF489-F6F4-44B5-8659-D8C673A5A3A6}" type="slidenum">
              <a:rPr lang="en-GB" smtClean="0"/>
              <a:t>12</a:t>
            </a:fld>
            <a:endParaRPr lang="en-GB"/>
          </a:p>
        </p:txBody>
      </p:sp>
    </p:spTree>
    <p:extLst>
      <p:ext uri="{BB962C8B-B14F-4D97-AF65-F5344CB8AC3E}">
        <p14:creationId xmlns:p14="http://schemas.microsoft.com/office/powerpoint/2010/main" val="18135007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424E1E8E-375E-4BBD-A2D8-6272616F7C68}" type="datetimeFigureOut">
              <a:rPr lang="en-GB" smtClean="0"/>
              <a:t>23/01/2018</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84AD8411-6FEB-42D1-A520-4A5FD4D04CEC}"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26716251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4E1E8E-375E-4BBD-A2D8-6272616F7C68}" type="datetimeFigureOut">
              <a:rPr lang="en-GB" smtClean="0"/>
              <a:t>23/01/2018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AD8411-6FEB-42D1-A520-4A5FD4D04CEC}" type="slidenum">
              <a:rPr lang="en-GB" smtClean="0"/>
              <a:t>‹#›</a:t>
            </a:fld>
            <a:endParaRPr lang="en-GB"/>
          </a:p>
        </p:txBody>
      </p:sp>
    </p:spTree>
    <p:extLst>
      <p:ext uri="{BB962C8B-B14F-4D97-AF65-F5344CB8AC3E}">
        <p14:creationId xmlns:p14="http://schemas.microsoft.com/office/powerpoint/2010/main" val="1264943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424E1E8E-375E-4BBD-A2D8-6272616F7C68}" type="datetimeFigureOut">
              <a:rPr lang="en-GB" smtClean="0"/>
              <a:t>23/01/2018</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84AD8411-6FEB-42D1-A520-4A5FD4D04CEC}"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408066162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4E1E8E-375E-4BBD-A2D8-6272616F7C68}" type="datetimeFigureOut">
              <a:rPr lang="en-GB" smtClean="0"/>
              <a:t>23/01/2018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AD8411-6FEB-42D1-A520-4A5FD4D04CEC}" type="slidenum">
              <a:rPr lang="en-GB" smtClean="0"/>
              <a:t>‹#›</a:t>
            </a:fld>
            <a:endParaRPr lang="en-GB"/>
          </a:p>
        </p:txBody>
      </p:sp>
    </p:spTree>
    <p:extLst>
      <p:ext uri="{BB962C8B-B14F-4D97-AF65-F5344CB8AC3E}">
        <p14:creationId xmlns:p14="http://schemas.microsoft.com/office/powerpoint/2010/main" val="3427395828"/>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24E1E8E-375E-4BBD-A2D8-6272616F7C68}" type="datetimeFigureOut">
              <a:rPr lang="en-GB" smtClean="0"/>
              <a:t>23/01/2018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AD8411-6FEB-42D1-A520-4A5FD4D04CEC}" type="slidenum">
              <a:rPr lang="en-GB" smtClean="0"/>
              <a:t>‹#›</a:t>
            </a:fld>
            <a:endParaRPr lang="en-GB"/>
          </a:p>
        </p:txBody>
      </p:sp>
    </p:spTree>
    <p:extLst>
      <p:ext uri="{BB962C8B-B14F-4D97-AF65-F5344CB8AC3E}">
        <p14:creationId xmlns:p14="http://schemas.microsoft.com/office/powerpoint/2010/main" val="2679142588"/>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24E1E8E-375E-4BBD-A2D8-6272616F7C68}" type="datetimeFigureOut">
              <a:rPr lang="en-GB" smtClean="0"/>
              <a:t>23/01/2018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AD8411-6FEB-42D1-A520-4A5FD4D04CEC}" type="slidenum">
              <a:rPr lang="en-GB" smtClean="0"/>
              <a:t>‹#›</a:t>
            </a:fld>
            <a:endParaRPr lang="en-GB"/>
          </a:p>
        </p:txBody>
      </p:sp>
    </p:spTree>
    <p:extLst>
      <p:ext uri="{BB962C8B-B14F-4D97-AF65-F5344CB8AC3E}">
        <p14:creationId xmlns:p14="http://schemas.microsoft.com/office/powerpoint/2010/main" val="3034338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4E1E8E-375E-4BBD-A2D8-6272616F7C68}" type="datetimeFigureOut">
              <a:rPr lang="en-GB" smtClean="0"/>
              <a:t>23/01/2018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AD8411-6FEB-42D1-A520-4A5FD4D04CEC}" type="slidenum">
              <a:rPr lang="en-GB" smtClean="0"/>
              <a:t>‹#›</a:t>
            </a:fld>
            <a:endParaRPr lang="en-GB"/>
          </a:p>
        </p:txBody>
      </p:sp>
    </p:spTree>
    <p:extLst>
      <p:ext uri="{BB962C8B-B14F-4D97-AF65-F5344CB8AC3E}">
        <p14:creationId xmlns:p14="http://schemas.microsoft.com/office/powerpoint/2010/main" val="41021157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24E1E8E-375E-4BBD-A2D8-6272616F7C68}" type="datetimeFigureOut">
              <a:rPr lang="en-GB" smtClean="0"/>
              <a:t>23/01/2018</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4AD8411-6FEB-42D1-A520-4A5FD4D04CEC}"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89992874"/>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24E1E8E-375E-4BBD-A2D8-6272616F7C68}" type="datetimeFigureOut">
              <a:rPr lang="en-GB" smtClean="0"/>
              <a:t>23/01/2018</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4AD8411-6FEB-42D1-A520-4A5FD4D04CEC}"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81946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4E1E8E-375E-4BBD-A2D8-6272616F7C68}" type="datetimeFigureOut">
              <a:rPr lang="en-GB" smtClean="0"/>
              <a:t>23/01/2018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AD8411-6FEB-42D1-A520-4A5FD4D04CEC}" type="slidenum">
              <a:rPr lang="en-GB" smtClean="0"/>
              <a:t>‹#›</a:t>
            </a:fld>
            <a:endParaRPr lang="en-GB"/>
          </a:p>
        </p:txBody>
      </p:sp>
    </p:spTree>
    <p:extLst>
      <p:ext uri="{BB962C8B-B14F-4D97-AF65-F5344CB8AC3E}">
        <p14:creationId xmlns:p14="http://schemas.microsoft.com/office/powerpoint/2010/main" val="1487306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4E1E8E-375E-4BBD-A2D8-6272616F7C68}" type="datetimeFigureOut">
              <a:rPr lang="en-GB" smtClean="0"/>
              <a:t>23/01/2018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AD8411-6FEB-42D1-A520-4A5FD4D04CEC}" type="slidenum">
              <a:rPr lang="en-GB" smtClean="0"/>
              <a:t>‹#›</a:t>
            </a:fld>
            <a:endParaRPr lang="en-GB"/>
          </a:p>
        </p:txBody>
      </p:sp>
    </p:spTree>
    <p:extLst>
      <p:ext uri="{BB962C8B-B14F-4D97-AF65-F5344CB8AC3E}">
        <p14:creationId xmlns:p14="http://schemas.microsoft.com/office/powerpoint/2010/main" val="1406659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424E1E8E-375E-4BBD-A2D8-6272616F7C68}" type="datetimeFigureOut">
              <a:rPr lang="en-GB" smtClean="0"/>
              <a:t>23/01/2018</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84AD8411-6FEB-42D1-A520-4A5FD4D04CEC}"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39982603"/>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368">
          <p15:clr>
            <a:srgbClr val="F26B43"/>
          </p15:clr>
        </p15:guide>
        <p15:guide id="2" orient="horz" pos="1440">
          <p15:clr>
            <a:srgbClr val="F26B43"/>
          </p15:clr>
        </p15:guide>
        <p15:guide id="3" orient="horz" pos="3696">
          <p15:clr>
            <a:srgbClr val="F26B43"/>
          </p15:clr>
        </p15:guide>
        <p15:guide id="4" orient="horz" pos="432">
          <p15:clr>
            <a:srgbClr val="F26B43"/>
          </p15:clr>
        </p15:guide>
        <p15:guide id="5" orient="horz" pos="1512">
          <p15:clr>
            <a:srgbClr val="F26B43"/>
          </p15:clr>
        </p15:guide>
        <p15:guide id="6" pos="6912">
          <p15:clr>
            <a:srgbClr val="F26B43"/>
          </p15:clr>
        </p15:guide>
        <p15:guide id="7" pos="936">
          <p15:clr>
            <a:srgbClr val="F26B43"/>
          </p15:clr>
        </p15:guide>
        <p15:guide id="8"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gif"/></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ibm.com/blogs/cloud-computing/2017/12/5-"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nist.gov/sites/default/files/documents/2017/05/31/evaluation_of_cloud_computing"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datacenterknowledge.com/archives/2015/03/16/security-breaches-data-loss-outages-the-" TargetMode="External"/><Relationship Id="rId2" Type="http://schemas.openxmlformats.org/officeDocument/2006/relationships/hyperlink" Target="http://www.techsoup.org/support/articles-and-how-tos/what-are-the-benefits-an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Cloud computing</a:t>
            </a:r>
            <a:endParaRPr lang="en-GB" dirty="0"/>
          </a:p>
        </p:txBody>
      </p:sp>
      <p:sp>
        <p:nvSpPr>
          <p:cNvPr id="3" name="Subtitle 2"/>
          <p:cNvSpPr>
            <a:spLocks noGrp="1"/>
          </p:cNvSpPr>
          <p:nvPr>
            <p:ph type="subTitle" idx="1"/>
          </p:nvPr>
        </p:nvSpPr>
        <p:spPr/>
        <p:txBody>
          <a:bodyPr/>
          <a:lstStyle/>
          <a:p>
            <a:r>
              <a:rPr lang="en-GB" dirty="0" smtClean="0"/>
              <a:t>By Adam Martin</a:t>
            </a:r>
            <a:endParaRPr lang="en-GB" dirty="0"/>
          </a:p>
        </p:txBody>
      </p:sp>
    </p:spTree>
    <p:extLst>
      <p:ext uri="{BB962C8B-B14F-4D97-AF65-F5344CB8AC3E}">
        <p14:creationId xmlns:p14="http://schemas.microsoft.com/office/powerpoint/2010/main" val="10789550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normAutofit/>
          </a:bodyPr>
          <a:lstStyle/>
          <a:p>
            <a:pPr>
              <a:lnSpc>
                <a:spcPct val="150000"/>
              </a:lnSpc>
            </a:pPr>
            <a:r>
              <a:rPr lang="en-GB" sz="2400" dirty="0"/>
              <a:t>W</a:t>
            </a:r>
            <a:r>
              <a:rPr lang="en-GB" sz="2400" dirty="0" smtClean="0"/>
              <a:t>hat </a:t>
            </a:r>
            <a:r>
              <a:rPr lang="en-GB" sz="2400" dirty="0"/>
              <a:t>cloud computing </a:t>
            </a:r>
            <a:r>
              <a:rPr lang="en-GB" sz="2400" dirty="0" smtClean="0"/>
              <a:t>is</a:t>
            </a:r>
          </a:p>
          <a:p>
            <a:pPr>
              <a:lnSpc>
                <a:spcPct val="150000"/>
              </a:lnSpc>
            </a:pPr>
            <a:r>
              <a:rPr lang="en-GB" sz="2400" dirty="0" smtClean="0"/>
              <a:t>The history/future </a:t>
            </a:r>
            <a:r>
              <a:rPr lang="en-GB" sz="2400" dirty="0"/>
              <a:t>and architecture of </a:t>
            </a:r>
            <a:r>
              <a:rPr lang="en-GB" sz="2400" dirty="0" smtClean="0"/>
              <a:t>cloud</a:t>
            </a:r>
          </a:p>
          <a:p>
            <a:pPr>
              <a:lnSpc>
                <a:spcPct val="150000"/>
              </a:lnSpc>
            </a:pPr>
            <a:r>
              <a:rPr lang="en-GB" sz="2400" dirty="0" smtClean="0"/>
              <a:t>The </a:t>
            </a:r>
            <a:r>
              <a:rPr lang="en-GB" sz="2400" dirty="0"/>
              <a:t>advantages and </a:t>
            </a:r>
            <a:r>
              <a:rPr lang="en-GB" sz="2400" dirty="0" smtClean="0"/>
              <a:t>disadvantages</a:t>
            </a:r>
          </a:p>
          <a:p>
            <a:pPr>
              <a:lnSpc>
                <a:spcPct val="150000"/>
              </a:lnSpc>
            </a:pPr>
            <a:r>
              <a:rPr lang="en-GB" sz="2400" dirty="0"/>
              <a:t>D</a:t>
            </a:r>
            <a:r>
              <a:rPr lang="en-GB" sz="2400" dirty="0" smtClean="0"/>
              <a:t>ifferent models</a:t>
            </a:r>
          </a:p>
          <a:p>
            <a:pPr>
              <a:lnSpc>
                <a:spcPct val="150000"/>
              </a:lnSpc>
            </a:pPr>
            <a:r>
              <a:rPr lang="en-GB" sz="2400" dirty="0"/>
              <a:t>U</a:t>
            </a:r>
            <a:r>
              <a:rPr lang="en-GB" sz="2400" dirty="0" smtClean="0"/>
              <a:t>ses </a:t>
            </a:r>
            <a:r>
              <a:rPr lang="en-GB" sz="2400" dirty="0"/>
              <a:t>within the work </a:t>
            </a:r>
            <a:r>
              <a:rPr lang="en-GB" sz="2400" dirty="0" smtClean="0"/>
              <a:t>place</a:t>
            </a:r>
            <a:endParaRPr lang="en-GB" sz="2400" dirty="0"/>
          </a:p>
        </p:txBody>
      </p:sp>
    </p:spTree>
    <p:extLst>
      <p:ext uri="{BB962C8B-B14F-4D97-AF65-F5344CB8AC3E}">
        <p14:creationId xmlns:p14="http://schemas.microsoft.com/office/powerpoint/2010/main" val="1162232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Cloud Computing?</a:t>
            </a:r>
            <a:endParaRPr lang="en-GB" dirty="0"/>
          </a:p>
        </p:txBody>
      </p:sp>
      <p:sp>
        <p:nvSpPr>
          <p:cNvPr id="3" name="Content Placeholder 2"/>
          <p:cNvSpPr>
            <a:spLocks noGrp="1"/>
          </p:cNvSpPr>
          <p:nvPr>
            <p:ph idx="1"/>
          </p:nvPr>
        </p:nvSpPr>
        <p:spPr>
          <a:xfrm>
            <a:off x="1371600" y="2285999"/>
            <a:ext cx="9601200" cy="4377447"/>
          </a:xfrm>
        </p:spPr>
        <p:txBody>
          <a:bodyPr>
            <a:normAutofit/>
          </a:bodyPr>
          <a:lstStyle/>
          <a:p>
            <a:r>
              <a:rPr lang="en-US" sz="2800" dirty="0" smtClean="0">
                <a:latin typeface="Helvetica" charset="0"/>
                <a:cs typeface="Helvetica" charset="0"/>
              </a:rPr>
              <a:t>“[2] A </a:t>
            </a:r>
            <a:r>
              <a:rPr lang="en-US" sz="2800" dirty="0">
                <a:latin typeface="Helvetica" charset="0"/>
                <a:cs typeface="Helvetica" charset="0"/>
              </a:rPr>
              <a:t>model for enabling convenient, on-demand network access to a shared pool of configurable computing resources (e.g., networks, servers, storage, applications, and services) that can be rapidly provisioned and released with minimal management effort or service provider interaction” </a:t>
            </a:r>
          </a:p>
          <a:p>
            <a:endParaRPr lang="en-GB" dirty="0"/>
          </a:p>
        </p:txBody>
      </p:sp>
    </p:spTree>
    <p:extLst>
      <p:ext uri="{BB962C8B-B14F-4D97-AF65-F5344CB8AC3E}">
        <p14:creationId xmlns:p14="http://schemas.microsoft.com/office/powerpoint/2010/main" val="1688032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a:t>
            </a:r>
            <a:endParaRPr lang="en-GB" dirty="0"/>
          </a:p>
        </p:txBody>
      </p:sp>
      <p:pic>
        <p:nvPicPr>
          <p:cNvPr id="2050" name="Picture 2" descr="Image result for cloud computing histo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4335" y="1508760"/>
            <a:ext cx="9417027" cy="46993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9748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Architecture of Cloud Computing</a:t>
            </a:r>
            <a:endParaRPr lang="en-GB" dirty="0"/>
          </a:p>
        </p:txBody>
      </p:sp>
      <p:pic>
        <p:nvPicPr>
          <p:cNvPr id="1026" name="Picture 2" descr="Image result for cloud computing architecture ppt"/>
          <p:cNvPicPr>
            <a:picLocks noChangeAspect="1" noChangeArrowheads="1"/>
          </p:cNvPicPr>
          <p:nvPr/>
        </p:nvPicPr>
        <p:blipFill rotWithShape="1">
          <a:blip r:embed="rId2">
            <a:extLst>
              <a:ext uri="{28A0092B-C50C-407E-A947-70E740481C1C}">
                <a14:useLocalDpi xmlns:a14="http://schemas.microsoft.com/office/drawing/2010/main" val="0"/>
              </a:ext>
            </a:extLst>
          </a:blip>
          <a:srcRect l="7798" t="12482" r="11869" b="7622"/>
          <a:stretch/>
        </p:blipFill>
        <p:spPr bwMode="auto">
          <a:xfrm>
            <a:off x="3108959" y="1447800"/>
            <a:ext cx="6934201" cy="51777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8486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 – Deployment Models</a:t>
            </a:r>
            <a:endParaRPr lang="en-GB" dirty="0"/>
          </a:p>
        </p:txBody>
      </p:sp>
      <p:sp>
        <p:nvSpPr>
          <p:cNvPr id="3" name="Content Placeholder 2"/>
          <p:cNvSpPr>
            <a:spLocks noGrp="1"/>
          </p:cNvSpPr>
          <p:nvPr>
            <p:ph idx="1"/>
          </p:nvPr>
        </p:nvSpPr>
        <p:spPr/>
        <p:txBody>
          <a:bodyPr/>
          <a:lstStyle/>
          <a:p>
            <a:r>
              <a:rPr lang="en-US" dirty="0" smtClean="0"/>
              <a:t>[10]Private </a:t>
            </a:r>
            <a:r>
              <a:rPr lang="en-US" dirty="0"/>
              <a:t>cloud </a:t>
            </a:r>
          </a:p>
          <a:p>
            <a:pPr lvl="1"/>
            <a:r>
              <a:rPr lang="en-US" dirty="0"/>
              <a:t>single org only, </a:t>
            </a:r>
          </a:p>
          <a:p>
            <a:pPr lvl="1"/>
            <a:r>
              <a:rPr lang="en-US" dirty="0"/>
              <a:t>managed by the org or a 3</a:t>
            </a:r>
            <a:r>
              <a:rPr lang="en-US" baseline="30000" dirty="0"/>
              <a:t>rd</a:t>
            </a:r>
            <a:r>
              <a:rPr lang="en-US" dirty="0"/>
              <a:t> party, </a:t>
            </a:r>
          </a:p>
          <a:p>
            <a:pPr lvl="1"/>
            <a:r>
              <a:rPr lang="en-US" dirty="0"/>
              <a:t>on or off </a:t>
            </a:r>
            <a:r>
              <a:rPr lang="en-US" dirty="0" smtClean="0"/>
              <a:t>premise</a:t>
            </a:r>
          </a:p>
          <a:p>
            <a:pPr marL="530352" lvl="1" indent="0">
              <a:buNone/>
            </a:pPr>
            <a:endParaRPr lang="en-US" dirty="0"/>
          </a:p>
          <a:p>
            <a:r>
              <a:rPr lang="en-US" dirty="0" smtClean="0"/>
              <a:t>[10]Community </a:t>
            </a:r>
            <a:r>
              <a:rPr lang="en-US" dirty="0"/>
              <a:t>cloud</a:t>
            </a:r>
          </a:p>
          <a:p>
            <a:pPr lvl="1"/>
            <a:r>
              <a:rPr lang="en-US" dirty="0"/>
              <a:t>shared infrastructure for specific community</a:t>
            </a:r>
          </a:p>
          <a:p>
            <a:pPr lvl="1"/>
            <a:r>
              <a:rPr lang="en-US" dirty="0"/>
              <a:t>several orgs that have shared concerns, </a:t>
            </a:r>
          </a:p>
          <a:p>
            <a:pPr lvl="1"/>
            <a:r>
              <a:rPr lang="en-US" dirty="0"/>
              <a:t>managed by org or a 3</a:t>
            </a:r>
            <a:r>
              <a:rPr lang="en-US" baseline="30000" dirty="0"/>
              <a:t>rd</a:t>
            </a:r>
            <a:r>
              <a:rPr lang="en-US" dirty="0"/>
              <a:t> party</a:t>
            </a:r>
          </a:p>
        </p:txBody>
      </p:sp>
    </p:spTree>
    <p:extLst>
      <p:ext uri="{BB962C8B-B14F-4D97-AF65-F5344CB8AC3E}">
        <p14:creationId xmlns:p14="http://schemas.microsoft.com/office/powerpoint/2010/main" val="1796400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 – Deployment Models</a:t>
            </a:r>
            <a:endParaRPr lang="en-GB" dirty="0"/>
          </a:p>
        </p:txBody>
      </p:sp>
      <p:sp>
        <p:nvSpPr>
          <p:cNvPr id="3" name="Content Placeholder 2"/>
          <p:cNvSpPr>
            <a:spLocks noGrp="1"/>
          </p:cNvSpPr>
          <p:nvPr>
            <p:ph idx="1"/>
          </p:nvPr>
        </p:nvSpPr>
        <p:spPr/>
        <p:txBody>
          <a:bodyPr/>
          <a:lstStyle/>
          <a:p>
            <a:r>
              <a:rPr lang="en-US" dirty="0" smtClean="0"/>
              <a:t>[11]Public </a:t>
            </a:r>
            <a:r>
              <a:rPr lang="en-US" dirty="0"/>
              <a:t>cloud</a:t>
            </a:r>
          </a:p>
          <a:p>
            <a:pPr lvl="1"/>
            <a:r>
              <a:rPr lang="en-US" dirty="0"/>
              <a:t>Sold to the public, mega-scale infrastructure</a:t>
            </a:r>
          </a:p>
          <a:p>
            <a:pPr lvl="1"/>
            <a:r>
              <a:rPr lang="en-US" dirty="0"/>
              <a:t>available to the general </a:t>
            </a:r>
            <a:r>
              <a:rPr lang="en-US" dirty="0" smtClean="0"/>
              <a:t>public</a:t>
            </a:r>
          </a:p>
          <a:p>
            <a:pPr marL="530352" lvl="1" indent="0">
              <a:buNone/>
            </a:pPr>
            <a:endParaRPr lang="en-US" dirty="0"/>
          </a:p>
          <a:p>
            <a:r>
              <a:rPr lang="en-US" dirty="0" smtClean="0"/>
              <a:t>[10]Hybrid </a:t>
            </a:r>
            <a:r>
              <a:rPr lang="en-US" dirty="0"/>
              <a:t>cloud</a:t>
            </a:r>
          </a:p>
          <a:p>
            <a:pPr lvl="1">
              <a:spcBef>
                <a:spcPct val="0"/>
              </a:spcBef>
            </a:pPr>
            <a:r>
              <a:rPr lang="en-US" dirty="0"/>
              <a:t>composition of two or more clouds</a:t>
            </a:r>
          </a:p>
          <a:p>
            <a:pPr lvl="1">
              <a:spcBef>
                <a:spcPct val="0"/>
              </a:spcBef>
            </a:pPr>
            <a:r>
              <a:rPr lang="en-US" dirty="0"/>
              <a:t>bound by standard or proprietary technology</a:t>
            </a:r>
          </a:p>
        </p:txBody>
      </p:sp>
    </p:spTree>
    <p:extLst>
      <p:ext uri="{BB962C8B-B14F-4D97-AF65-F5344CB8AC3E}">
        <p14:creationId xmlns:p14="http://schemas.microsoft.com/office/powerpoint/2010/main" val="717113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 – Service Models</a:t>
            </a:r>
            <a:endParaRPr lang="en-GB" dirty="0"/>
          </a:p>
        </p:txBody>
      </p:sp>
      <p:sp>
        <p:nvSpPr>
          <p:cNvPr id="3" name="Content Placeholder 2"/>
          <p:cNvSpPr>
            <a:spLocks noGrp="1"/>
          </p:cNvSpPr>
          <p:nvPr>
            <p:ph idx="1"/>
          </p:nvPr>
        </p:nvSpPr>
        <p:spPr>
          <a:xfrm>
            <a:off x="1371600" y="1996440"/>
            <a:ext cx="10591800" cy="4556760"/>
          </a:xfrm>
        </p:spPr>
        <p:txBody>
          <a:bodyPr>
            <a:normAutofit lnSpcReduction="10000"/>
          </a:bodyPr>
          <a:lstStyle/>
          <a:p>
            <a:pPr>
              <a:buFont typeface="Wingdings" pitchFamily="2" charset="2"/>
              <a:buChar char="§"/>
            </a:pPr>
            <a:r>
              <a:rPr lang="en-GB" dirty="0" err="1" smtClean="0"/>
              <a:t>Iaas</a:t>
            </a:r>
            <a:endParaRPr lang="en-GB" dirty="0" smtClean="0"/>
          </a:p>
          <a:p>
            <a:pPr lvl="1"/>
            <a:r>
              <a:rPr lang="en-US" dirty="0"/>
              <a:t>Infrastructure as a service </a:t>
            </a:r>
            <a:r>
              <a:rPr lang="en-GB" dirty="0" smtClean="0"/>
              <a:t>computing </a:t>
            </a:r>
          </a:p>
          <a:p>
            <a:pPr lvl="1"/>
            <a:r>
              <a:rPr lang="en-GB" dirty="0"/>
              <a:t>T</a:t>
            </a:r>
            <a:r>
              <a:rPr lang="en-GB" dirty="0" smtClean="0"/>
              <a:t>ype </a:t>
            </a:r>
            <a:r>
              <a:rPr lang="en-GB" dirty="0"/>
              <a:t>in which a retailer provides users access to computing technology such as servers, storage and </a:t>
            </a:r>
            <a:r>
              <a:rPr lang="en-GB" dirty="0" smtClean="0"/>
              <a:t>networks</a:t>
            </a:r>
          </a:p>
          <a:p>
            <a:pPr marL="530352" lvl="1" indent="0">
              <a:buNone/>
            </a:pPr>
            <a:endParaRPr lang="en-GB" dirty="0" smtClean="0"/>
          </a:p>
          <a:p>
            <a:pPr>
              <a:buFont typeface="Wingdings" pitchFamily="2" charset="2"/>
              <a:buChar char="§"/>
            </a:pPr>
            <a:r>
              <a:rPr lang="en-GB" dirty="0" smtClean="0"/>
              <a:t>[12]</a:t>
            </a:r>
            <a:r>
              <a:rPr lang="en-GB" dirty="0" err="1" smtClean="0"/>
              <a:t>Paas</a:t>
            </a:r>
            <a:endParaRPr lang="en-GB" dirty="0"/>
          </a:p>
          <a:p>
            <a:pPr lvl="1"/>
            <a:r>
              <a:rPr lang="en-GB" dirty="0"/>
              <a:t>Platform as a service </a:t>
            </a:r>
            <a:endParaRPr lang="en-GB" dirty="0" smtClean="0"/>
          </a:p>
          <a:p>
            <a:pPr lvl="1"/>
            <a:r>
              <a:rPr lang="en-GB" dirty="0"/>
              <a:t>P</a:t>
            </a:r>
            <a:r>
              <a:rPr lang="en-GB" dirty="0" smtClean="0"/>
              <a:t>rovides </a:t>
            </a:r>
            <a:r>
              <a:rPr lang="en-GB" dirty="0"/>
              <a:t>users with a cloud environment in which they can grow, manage and deliver </a:t>
            </a:r>
            <a:r>
              <a:rPr lang="en-GB" dirty="0" smtClean="0"/>
              <a:t>applications</a:t>
            </a:r>
          </a:p>
          <a:p>
            <a:pPr marL="530352" lvl="1" indent="0">
              <a:buNone/>
            </a:pPr>
            <a:endParaRPr lang="en-GB" dirty="0" smtClean="0"/>
          </a:p>
          <a:p>
            <a:pPr>
              <a:buFont typeface="Wingdings" pitchFamily="2" charset="2"/>
              <a:buChar char="§"/>
            </a:pPr>
            <a:r>
              <a:rPr lang="en-GB" dirty="0" err="1" smtClean="0"/>
              <a:t>Saas</a:t>
            </a:r>
            <a:endParaRPr lang="en-GB" dirty="0"/>
          </a:p>
          <a:p>
            <a:pPr lvl="1"/>
            <a:r>
              <a:rPr lang="en-US" dirty="0"/>
              <a:t>Software as a service </a:t>
            </a:r>
            <a:endParaRPr lang="en-US" dirty="0" smtClean="0"/>
          </a:p>
          <a:p>
            <a:pPr lvl="1"/>
            <a:r>
              <a:rPr lang="en-GB" dirty="0"/>
              <a:t>provides users with access to a seller’s cloud-based software</a:t>
            </a:r>
            <a:endParaRPr lang="en-US" dirty="0"/>
          </a:p>
        </p:txBody>
      </p:sp>
    </p:spTree>
    <p:extLst>
      <p:ext uri="{BB962C8B-B14F-4D97-AF65-F5344CB8AC3E}">
        <p14:creationId xmlns:p14="http://schemas.microsoft.com/office/powerpoint/2010/main" val="40357555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a:t>
            </a:r>
            <a:r>
              <a:rPr lang="en-GB" dirty="0"/>
              <a:t>of Cloud Computing</a:t>
            </a:r>
          </a:p>
        </p:txBody>
      </p:sp>
      <p:sp>
        <p:nvSpPr>
          <p:cNvPr id="3" name="Content Placeholder 2"/>
          <p:cNvSpPr>
            <a:spLocks noGrp="1"/>
          </p:cNvSpPr>
          <p:nvPr>
            <p:ph idx="1"/>
          </p:nvPr>
        </p:nvSpPr>
        <p:spPr>
          <a:xfrm>
            <a:off x="1402080" y="1874519"/>
            <a:ext cx="10551226" cy="4376057"/>
          </a:xfrm>
        </p:spPr>
        <p:txBody>
          <a:bodyPr>
            <a:normAutofit lnSpcReduction="10000"/>
          </a:bodyPr>
          <a:lstStyle/>
          <a:p>
            <a:pPr>
              <a:lnSpc>
                <a:spcPct val="200000"/>
              </a:lnSpc>
            </a:pPr>
            <a:r>
              <a:rPr lang="en-GB" dirty="0" smtClean="0"/>
              <a:t>[15]</a:t>
            </a:r>
          </a:p>
          <a:p>
            <a:pPr>
              <a:lnSpc>
                <a:spcPct val="200000"/>
              </a:lnSpc>
            </a:pPr>
            <a:r>
              <a:rPr lang="en-GB" b="1" dirty="0" smtClean="0"/>
              <a:t>Scalability</a:t>
            </a:r>
            <a:endParaRPr lang="en-GB" dirty="0"/>
          </a:p>
          <a:p>
            <a:pPr>
              <a:lnSpc>
                <a:spcPct val="200000"/>
              </a:lnSpc>
            </a:pPr>
            <a:r>
              <a:rPr lang="en-GB" b="1" dirty="0" smtClean="0"/>
              <a:t>Security </a:t>
            </a:r>
            <a:r>
              <a:rPr lang="en-GB" b="1" dirty="0"/>
              <a:t>features</a:t>
            </a:r>
            <a:endParaRPr lang="en-GB" dirty="0"/>
          </a:p>
          <a:p>
            <a:pPr>
              <a:lnSpc>
                <a:spcPct val="200000"/>
              </a:lnSpc>
            </a:pPr>
            <a:r>
              <a:rPr lang="en-GB" b="1" dirty="0"/>
              <a:t>Accessibility</a:t>
            </a:r>
            <a:endParaRPr lang="en-GB" dirty="0"/>
          </a:p>
          <a:p>
            <a:pPr>
              <a:lnSpc>
                <a:spcPct val="200000"/>
              </a:lnSpc>
            </a:pPr>
            <a:r>
              <a:rPr lang="en-GB" b="1" dirty="0"/>
              <a:t>Savings on equipment</a:t>
            </a:r>
            <a:endParaRPr lang="en-GB" dirty="0"/>
          </a:p>
          <a:p>
            <a:pPr>
              <a:lnSpc>
                <a:spcPct val="200000"/>
              </a:lnSpc>
            </a:pPr>
            <a:r>
              <a:rPr lang="en-GB" b="1" dirty="0" smtClean="0"/>
              <a:t>Collaboration</a:t>
            </a:r>
            <a:endParaRPr lang="en-GB" dirty="0"/>
          </a:p>
        </p:txBody>
      </p:sp>
    </p:spTree>
    <p:extLst>
      <p:ext uri="{BB962C8B-B14F-4D97-AF65-F5344CB8AC3E}">
        <p14:creationId xmlns:p14="http://schemas.microsoft.com/office/powerpoint/2010/main" val="2301742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Disadvantages of Cloud Computing</a:t>
            </a:r>
            <a:endParaRPr lang="en-GB" dirty="0"/>
          </a:p>
        </p:txBody>
      </p:sp>
      <p:sp>
        <p:nvSpPr>
          <p:cNvPr id="3" name="Content Placeholder 2"/>
          <p:cNvSpPr>
            <a:spLocks noGrp="1"/>
          </p:cNvSpPr>
          <p:nvPr>
            <p:ph idx="1"/>
          </p:nvPr>
        </p:nvSpPr>
        <p:spPr/>
        <p:txBody>
          <a:bodyPr/>
          <a:lstStyle/>
          <a:p>
            <a:pPr>
              <a:lnSpc>
                <a:spcPct val="250000"/>
              </a:lnSpc>
            </a:pPr>
            <a:r>
              <a:rPr lang="en-GB" dirty="0" smtClean="0"/>
              <a:t>[18] </a:t>
            </a:r>
            <a:r>
              <a:rPr lang="en-GB" b="1" dirty="0" smtClean="0"/>
              <a:t>Security </a:t>
            </a:r>
            <a:r>
              <a:rPr lang="en-GB" b="1" dirty="0"/>
              <a:t>and </a:t>
            </a:r>
            <a:r>
              <a:rPr lang="en-GB" b="1" dirty="0" smtClean="0"/>
              <a:t>Availability</a:t>
            </a:r>
            <a:endParaRPr lang="en-GB" dirty="0" smtClean="0"/>
          </a:p>
          <a:p>
            <a:pPr>
              <a:lnSpc>
                <a:spcPct val="250000"/>
              </a:lnSpc>
            </a:pPr>
            <a:r>
              <a:rPr lang="en-GB" b="1" dirty="0"/>
              <a:t>Cloud Vendors Going Out of </a:t>
            </a:r>
            <a:r>
              <a:rPr lang="en-GB" b="1" dirty="0" smtClean="0"/>
              <a:t>Business</a:t>
            </a:r>
            <a:endParaRPr lang="en-GB" dirty="0" smtClean="0"/>
          </a:p>
          <a:p>
            <a:pPr>
              <a:lnSpc>
                <a:spcPct val="250000"/>
              </a:lnSpc>
            </a:pPr>
            <a:r>
              <a:rPr lang="en-GB" dirty="0" smtClean="0"/>
              <a:t>[17] </a:t>
            </a:r>
            <a:r>
              <a:rPr lang="en-GB" b="1" dirty="0" smtClean="0"/>
              <a:t>The </a:t>
            </a:r>
            <a:r>
              <a:rPr lang="en-GB" b="1" dirty="0"/>
              <a:t>Need for Reliable Internet Service</a:t>
            </a:r>
          </a:p>
          <a:p>
            <a:endParaRPr lang="en-GB" dirty="0"/>
          </a:p>
        </p:txBody>
      </p:sp>
    </p:spTree>
    <p:extLst>
      <p:ext uri="{BB962C8B-B14F-4D97-AF65-F5344CB8AC3E}">
        <p14:creationId xmlns:p14="http://schemas.microsoft.com/office/powerpoint/2010/main" val="856930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in the work Place</a:t>
            </a:r>
            <a:endParaRPr lang="en-GB" dirty="0"/>
          </a:p>
        </p:txBody>
      </p:sp>
      <p:pic>
        <p:nvPicPr>
          <p:cNvPr id="1026" name="Picture 2" descr="Image result for steam"/>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75375" y="2142172"/>
            <a:ext cx="2033588" cy="203358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xbox"/>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75675" y="4175760"/>
            <a:ext cx="2317016" cy="231701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googl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42414" y="2055018"/>
            <a:ext cx="2145665" cy="214566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amazon"/>
          <p:cNvPicPr>
            <a:picLocks noChangeAspect="1" noChangeArrowheads="1"/>
          </p:cNvPicPr>
          <p:nvPr/>
        </p:nvPicPr>
        <p:blipFill rotWithShape="1">
          <a:blip r:embed="rId6">
            <a:extLst>
              <a:ext uri="{28A0092B-C50C-407E-A947-70E740481C1C}">
                <a14:useLocalDpi xmlns:a14="http://schemas.microsoft.com/office/drawing/2010/main" val="0"/>
              </a:ext>
            </a:extLst>
          </a:blip>
          <a:srcRect l="28588" t="12454" r="26678" b="10213"/>
          <a:stretch/>
        </p:blipFill>
        <p:spPr bwMode="auto">
          <a:xfrm>
            <a:off x="3810000" y="4244339"/>
            <a:ext cx="2106295" cy="2248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1731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Future </a:t>
            </a:r>
            <a:r>
              <a:rPr lang="en-GB" dirty="0"/>
              <a:t>of Cloud Computing</a:t>
            </a:r>
          </a:p>
        </p:txBody>
      </p:sp>
      <p:sp>
        <p:nvSpPr>
          <p:cNvPr id="3" name="Content Placeholder 2"/>
          <p:cNvSpPr>
            <a:spLocks noGrp="1"/>
          </p:cNvSpPr>
          <p:nvPr>
            <p:ph idx="1"/>
          </p:nvPr>
        </p:nvSpPr>
        <p:spPr/>
        <p:txBody>
          <a:bodyPr/>
          <a:lstStyle/>
          <a:p>
            <a:pPr>
              <a:lnSpc>
                <a:spcPct val="200000"/>
              </a:lnSpc>
            </a:pPr>
            <a:r>
              <a:rPr lang="en-GB" dirty="0" smtClean="0"/>
              <a:t>[9] </a:t>
            </a:r>
            <a:r>
              <a:rPr lang="en-GB" b="1" dirty="0" smtClean="0"/>
              <a:t>Niche  </a:t>
            </a:r>
            <a:r>
              <a:rPr lang="en-GB" b="1" dirty="0" smtClean="0"/>
              <a:t>Application </a:t>
            </a:r>
            <a:r>
              <a:rPr lang="en-GB" b="1" dirty="0"/>
              <a:t>Availability</a:t>
            </a:r>
          </a:p>
          <a:p>
            <a:pPr>
              <a:lnSpc>
                <a:spcPct val="200000"/>
              </a:lnSpc>
            </a:pPr>
            <a:r>
              <a:rPr lang="en-GB" b="1" dirty="0" smtClean="0"/>
              <a:t>Continued </a:t>
            </a:r>
            <a:r>
              <a:rPr lang="en-GB" b="1" dirty="0"/>
              <a:t>Integration of Business Process Management Software</a:t>
            </a:r>
          </a:p>
          <a:p>
            <a:pPr fontAlgn="base">
              <a:lnSpc>
                <a:spcPct val="200000"/>
              </a:lnSpc>
            </a:pPr>
            <a:r>
              <a:rPr lang="en-GB" dirty="0" smtClean="0"/>
              <a:t>[8] </a:t>
            </a:r>
            <a:r>
              <a:rPr lang="en-GB" b="1" dirty="0" smtClean="0"/>
              <a:t>A </a:t>
            </a:r>
            <a:r>
              <a:rPr lang="en-GB" b="1" dirty="0"/>
              <a:t>shortage of skills</a:t>
            </a:r>
          </a:p>
          <a:p>
            <a:endParaRPr lang="en-GB" dirty="0"/>
          </a:p>
        </p:txBody>
      </p:sp>
    </p:spTree>
    <p:extLst>
      <p:ext uri="{BB962C8B-B14F-4D97-AF65-F5344CB8AC3E}">
        <p14:creationId xmlns:p14="http://schemas.microsoft.com/office/powerpoint/2010/main" val="39120338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a:xfrm>
            <a:off x="1371599" y="2286000"/>
            <a:ext cx="10415847" cy="3581400"/>
          </a:xfrm>
        </p:spPr>
        <p:txBody>
          <a:bodyPr/>
          <a:lstStyle/>
          <a:p>
            <a:r>
              <a:rPr lang="en-GB" sz="2400" dirty="0"/>
              <a:t>Cloud computing is </a:t>
            </a:r>
            <a:r>
              <a:rPr lang="en-GB" sz="2400" dirty="0" smtClean="0"/>
              <a:t>an ever changing </a:t>
            </a:r>
            <a:r>
              <a:rPr lang="en-GB" sz="2400" dirty="0"/>
              <a:t>area that </a:t>
            </a:r>
            <a:r>
              <a:rPr lang="en-GB" sz="2400" dirty="0" smtClean="0"/>
              <a:t>continues </a:t>
            </a:r>
            <a:r>
              <a:rPr lang="en-GB" sz="2400" dirty="0"/>
              <a:t>to play an increasingly </a:t>
            </a:r>
            <a:r>
              <a:rPr lang="en-GB" sz="2400" dirty="0" smtClean="0"/>
              <a:t>role </a:t>
            </a:r>
            <a:r>
              <a:rPr lang="en-GB" sz="2400" dirty="0"/>
              <a:t>for </a:t>
            </a:r>
            <a:r>
              <a:rPr lang="en-GB" sz="2400" dirty="0" smtClean="0"/>
              <a:t>non-profits, </a:t>
            </a:r>
            <a:r>
              <a:rPr lang="en-GB" sz="2400" dirty="0"/>
              <a:t>charities, and libraries as well as their IT systems. </a:t>
            </a:r>
            <a:endParaRPr lang="en-GB" sz="2400" dirty="0" smtClean="0"/>
          </a:p>
          <a:p>
            <a:endParaRPr lang="en-GB" sz="2400" dirty="0" smtClean="0"/>
          </a:p>
          <a:p>
            <a:r>
              <a:rPr lang="en-GB" sz="2400" dirty="0" smtClean="0"/>
              <a:t>An </a:t>
            </a:r>
            <a:r>
              <a:rPr lang="en-GB" sz="2400" dirty="0"/>
              <a:t>issue that may </a:t>
            </a:r>
            <a:r>
              <a:rPr lang="en-GB" sz="2400" dirty="0" smtClean="0"/>
              <a:t>makes </a:t>
            </a:r>
            <a:r>
              <a:rPr lang="en-GB" sz="2400" dirty="0"/>
              <a:t>cloud computing difficult </a:t>
            </a:r>
            <a:r>
              <a:rPr lang="en-GB" sz="2400" dirty="0" smtClean="0"/>
              <a:t>for users today </a:t>
            </a:r>
            <a:r>
              <a:rPr lang="en-GB" sz="2400" dirty="0"/>
              <a:t>may be </a:t>
            </a:r>
            <a:r>
              <a:rPr lang="en-GB" sz="2400" dirty="0" smtClean="0"/>
              <a:t>fixed within months. </a:t>
            </a:r>
            <a:r>
              <a:rPr lang="en-GB" sz="2400" dirty="0"/>
              <a:t>And more cloud tools are being developed all the time. So even if you're not quite ready for the cloud right now, you may find a good cloud solution at a later time.</a:t>
            </a:r>
          </a:p>
          <a:p>
            <a:endParaRPr lang="en-GB" dirty="0"/>
          </a:p>
        </p:txBody>
      </p:sp>
    </p:spTree>
    <p:extLst>
      <p:ext uri="{BB962C8B-B14F-4D97-AF65-F5344CB8AC3E}">
        <p14:creationId xmlns:p14="http://schemas.microsoft.com/office/powerpoint/2010/main" val="5591665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Any questions?</a:t>
            </a:r>
            <a:endParaRPr lang="en-GB" dirty="0"/>
          </a:p>
        </p:txBody>
      </p:sp>
    </p:spTree>
    <p:extLst>
      <p:ext uri="{BB962C8B-B14F-4D97-AF65-F5344CB8AC3E}">
        <p14:creationId xmlns:p14="http://schemas.microsoft.com/office/powerpoint/2010/main" val="38403508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a:xfrm>
            <a:off x="1263536" y="1874520"/>
            <a:ext cx="10224654" cy="4983480"/>
          </a:xfrm>
        </p:spPr>
        <p:txBody>
          <a:bodyPr>
            <a:normAutofit fontScale="77500" lnSpcReduction="20000"/>
          </a:bodyPr>
          <a:lstStyle/>
          <a:p>
            <a:pPr marL="457200" indent="-457200">
              <a:buFont typeface="+mj-lt"/>
              <a:buAutoNum type="arabicPeriod"/>
            </a:pPr>
            <a:r>
              <a:rPr lang="en-GB" sz="2300" dirty="0" smtClean="0"/>
              <a:t>NIST</a:t>
            </a:r>
            <a:r>
              <a:rPr lang="en-GB" sz="2300" dirty="0"/>
              <a:t>. (2018). NIST Cloud Computing Program - NCCP. [online] Available at: https://www.nist.gov/programs-projects/nist-cloud-computing-program-nccp [Accessed 22 Jan. 2018].</a:t>
            </a:r>
          </a:p>
          <a:p>
            <a:pPr marL="457200" indent="-457200">
              <a:buFont typeface="+mj-lt"/>
              <a:buAutoNum type="arabicPeriod"/>
            </a:pPr>
            <a:endParaRPr lang="en-GB" sz="2300" dirty="0" smtClean="0"/>
          </a:p>
          <a:p>
            <a:pPr marL="457200" indent="-457200">
              <a:buFont typeface="+mj-lt"/>
              <a:buAutoNum type="arabicPeriod"/>
            </a:pPr>
            <a:r>
              <a:rPr lang="en-GB" sz="2300" dirty="0" err="1" smtClean="0"/>
              <a:t>Gorelik</a:t>
            </a:r>
            <a:r>
              <a:rPr lang="en-GB" sz="2300" dirty="0"/>
              <a:t>, E. (2013). PDF. [online] Web.mit.edu. Available at: http://web.mit.edu/smadnick/www/wp/2013-01.pdf [Accessed 22 Jan. 2018].</a:t>
            </a:r>
          </a:p>
          <a:p>
            <a:pPr marL="457200" indent="-457200">
              <a:buFont typeface="+mj-lt"/>
              <a:buAutoNum type="arabicPeriod"/>
            </a:pPr>
            <a:endParaRPr lang="en-GB" sz="2300" dirty="0"/>
          </a:p>
          <a:p>
            <a:pPr marL="457200" indent="-457200">
              <a:buFont typeface="+mj-lt"/>
              <a:buAutoNum type="arabicPeriod"/>
            </a:pPr>
            <a:r>
              <a:rPr lang="en-GB" sz="2300" dirty="0" smtClean="0"/>
              <a:t>Wikisites.cityu.edu.hk</a:t>
            </a:r>
            <a:r>
              <a:rPr lang="en-GB" sz="2300" dirty="0"/>
              <a:t>. (2011). I. Background of Cloud Computing. [online] Available at: http://wikisites.cityu.edu.hk/sites/netcomp/articles/Pages/BackgroundofCloudComputing.aspx [Accessed 22 Jan. 2018].</a:t>
            </a:r>
          </a:p>
          <a:p>
            <a:pPr marL="457200" indent="-457200">
              <a:buFont typeface="+mj-lt"/>
              <a:buAutoNum type="arabicPeriod"/>
            </a:pPr>
            <a:endParaRPr lang="en-GB" sz="2300" dirty="0"/>
          </a:p>
          <a:p>
            <a:pPr marL="457200" indent="-457200">
              <a:buFont typeface="+mj-lt"/>
              <a:buAutoNum type="arabicPeriod"/>
            </a:pPr>
            <a:r>
              <a:rPr lang="en-GB" sz="2300" dirty="0" err="1" smtClean="0"/>
              <a:t>Huth</a:t>
            </a:r>
            <a:r>
              <a:rPr lang="en-GB" sz="2300" dirty="0"/>
              <a:t>, A. and </a:t>
            </a:r>
            <a:r>
              <a:rPr lang="en-GB" sz="2300" dirty="0" err="1"/>
              <a:t>Cebula</a:t>
            </a:r>
            <a:r>
              <a:rPr lang="en-GB" sz="2300" dirty="0"/>
              <a:t>, J. (2018). The Basics of Cloud Computing. [online] Us-cert.gov. Available at: https://www.us-cert.gov/sites/default/files/publications/CloudComputingHuthCebula.pdf [Accessed 22 Jan. 2018].</a:t>
            </a:r>
          </a:p>
          <a:p>
            <a:pPr marL="457200" indent="-457200">
              <a:buFont typeface="+mj-lt"/>
              <a:buAutoNum type="arabicPeriod"/>
            </a:pPr>
            <a:endParaRPr lang="en-GB" sz="2300" dirty="0"/>
          </a:p>
          <a:p>
            <a:pPr marL="457200" indent="-457200">
              <a:buFont typeface="+mj-lt"/>
              <a:buAutoNum type="arabicPeriod"/>
            </a:pPr>
            <a:r>
              <a:rPr lang="en-GB" sz="2300" dirty="0" smtClean="0"/>
              <a:t>Ecpi.edu</a:t>
            </a:r>
            <a:r>
              <a:rPr lang="en-GB" sz="2300" dirty="0"/>
              <a:t>. (2014). The History of Cloud Computing, a Race to Found the Future. [online] Available at: https://www.ecpi.edu/blog/history-cloud-computing-race-found-future [Accessed 22 Jan. 2018].</a:t>
            </a:r>
          </a:p>
          <a:p>
            <a:pPr marL="457200" indent="-457200">
              <a:buFont typeface="+mj-lt"/>
              <a:buAutoNum type="arabicPeriod"/>
            </a:pPr>
            <a:endParaRPr lang="en-GB" sz="2500" dirty="0"/>
          </a:p>
          <a:p>
            <a:endParaRPr lang="en-GB" dirty="0"/>
          </a:p>
        </p:txBody>
      </p:sp>
    </p:spTree>
    <p:extLst>
      <p:ext uri="{BB962C8B-B14F-4D97-AF65-F5344CB8AC3E}">
        <p14:creationId xmlns:p14="http://schemas.microsoft.com/office/powerpoint/2010/main" val="15082985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a:xfrm>
            <a:off x="1230284" y="1874520"/>
            <a:ext cx="10640291" cy="4983480"/>
          </a:xfrm>
        </p:spPr>
        <p:txBody>
          <a:bodyPr>
            <a:normAutofit fontScale="77500" lnSpcReduction="20000"/>
          </a:bodyPr>
          <a:lstStyle/>
          <a:p>
            <a:pPr marL="0" indent="0">
              <a:buNone/>
            </a:pPr>
            <a:r>
              <a:rPr lang="en-GB" sz="2300" dirty="0" smtClean="0"/>
              <a:t>6.     	Amazon </a:t>
            </a:r>
            <a:r>
              <a:rPr lang="en-GB" sz="2300" dirty="0"/>
              <a:t>Web Services, Inc. (2018). Amazon Web Services (AWS) - Cloud Computing Services. </a:t>
            </a:r>
            <a:r>
              <a:rPr lang="en-GB" sz="2300" dirty="0" smtClean="0"/>
              <a:t>    	[</a:t>
            </a:r>
            <a:r>
              <a:rPr lang="en-GB" sz="2300" dirty="0"/>
              <a:t>online] Available at: https://aws.amazon.com/ [Accessed 22 Jan. 2018].</a:t>
            </a:r>
          </a:p>
          <a:p>
            <a:pPr marL="457200" indent="-457200">
              <a:buFont typeface="+mj-lt"/>
              <a:buAutoNum type="arabicPeriod"/>
            </a:pPr>
            <a:endParaRPr lang="en-GB" sz="2300" dirty="0" smtClean="0"/>
          </a:p>
          <a:p>
            <a:pPr marL="0" indent="0">
              <a:buNone/>
            </a:pPr>
            <a:r>
              <a:rPr lang="en-GB" sz="2300" dirty="0"/>
              <a:t>7</a:t>
            </a:r>
            <a:r>
              <a:rPr lang="en-GB" sz="2300" dirty="0" smtClean="0"/>
              <a:t>. 	Csusap.csu.edu.au</a:t>
            </a:r>
            <a:r>
              <a:rPr lang="en-GB" sz="2300" dirty="0"/>
              <a:t>. (2014). 1.2 History of Cloud Computing. [online] Available at: </a:t>
            </a:r>
            <a:r>
              <a:rPr lang="en-GB" sz="2300" dirty="0" smtClean="0"/>
              <a:t>	http</a:t>
            </a:r>
            <a:r>
              <a:rPr lang="en-GB" sz="2300" dirty="0"/>
              <a:t>://csusap.csu.edu.au/~clough04/1-2.html [Accessed 22 Jan. 2018].</a:t>
            </a:r>
          </a:p>
          <a:p>
            <a:pPr marL="457200" indent="-457200">
              <a:buFont typeface="+mj-lt"/>
              <a:buAutoNum type="arabicPeriod"/>
            </a:pPr>
            <a:endParaRPr lang="en-GB" sz="2300" dirty="0"/>
          </a:p>
          <a:p>
            <a:pPr marL="0" indent="0">
              <a:buNone/>
            </a:pPr>
            <a:r>
              <a:rPr lang="en-GB" sz="2300" dirty="0"/>
              <a:t>8</a:t>
            </a:r>
            <a:r>
              <a:rPr lang="en-GB" sz="2300" dirty="0" smtClean="0"/>
              <a:t>.	 Tariq</a:t>
            </a:r>
            <a:r>
              <a:rPr lang="en-GB" sz="2300" dirty="0"/>
              <a:t>, W. (2018). 4 Predictions for Cloud Computing in 2018. [online] Internet Guide </a:t>
            </a:r>
            <a:r>
              <a:rPr lang="en-GB" sz="2300" dirty="0" smtClean="0"/>
              <a:t>– I	Guides.org</a:t>
            </a:r>
            <a:r>
              <a:rPr lang="en-GB" sz="2300" dirty="0"/>
              <a:t>. Available at: http://www.iguides.org/predictions-for-cloud-computing/ [Accessed </a:t>
            </a:r>
            <a:r>
              <a:rPr lang="en-GB" sz="2300" dirty="0" smtClean="0"/>
              <a:t>	22 	Jan</a:t>
            </a:r>
            <a:r>
              <a:rPr lang="en-GB" sz="2300" dirty="0"/>
              <a:t>. 2018].</a:t>
            </a:r>
          </a:p>
          <a:p>
            <a:pPr marL="457200" indent="-457200">
              <a:buFont typeface="+mj-lt"/>
              <a:buAutoNum type="arabicPeriod"/>
            </a:pPr>
            <a:endParaRPr lang="en-GB" sz="2300" dirty="0"/>
          </a:p>
          <a:p>
            <a:pPr marL="0" indent="0">
              <a:buNone/>
            </a:pPr>
            <a:r>
              <a:rPr lang="en-GB" sz="2300" dirty="0"/>
              <a:t>9</a:t>
            </a:r>
            <a:r>
              <a:rPr lang="en-GB" sz="2300" dirty="0" smtClean="0"/>
              <a:t>. 	John </a:t>
            </a:r>
            <a:r>
              <a:rPr lang="en-GB" sz="2300" dirty="0"/>
              <a:t>Easton, I. (2018). 5 cloud predictions for 2018 - Cloud computing news. [online] Cloud </a:t>
            </a:r>
            <a:r>
              <a:rPr lang="en-GB" sz="2300" dirty="0" smtClean="0"/>
              <a:t>	computing </a:t>
            </a:r>
            <a:r>
              <a:rPr lang="en-GB" sz="2300" dirty="0"/>
              <a:t>news. Available at: </a:t>
            </a:r>
            <a:r>
              <a:rPr lang="en-GB" sz="2300" dirty="0">
                <a:hlinkClick r:id="rId2"/>
              </a:rPr>
              <a:t>https://</a:t>
            </a:r>
            <a:r>
              <a:rPr lang="en-GB" sz="2300" dirty="0" smtClean="0">
                <a:hlinkClick r:id="rId2"/>
              </a:rPr>
              <a:t>www.ibm.com/blogs/cloud-computing/2017/12/5-</a:t>
            </a:r>
            <a:r>
              <a:rPr lang="en-GB" sz="2300" dirty="0" smtClean="0"/>
              <a:t>	cloud-predictions-2018</a:t>
            </a:r>
            <a:r>
              <a:rPr lang="en-GB" sz="2300" dirty="0"/>
              <a:t>/ [Accessed 22 Jan. 2018].</a:t>
            </a:r>
          </a:p>
          <a:p>
            <a:pPr marL="457200" indent="-457200">
              <a:buFont typeface="+mj-lt"/>
              <a:buAutoNum type="arabicPeriod"/>
            </a:pPr>
            <a:endParaRPr lang="en-GB" sz="2300" dirty="0"/>
          </a:p>
          <a:p>
            <a:pPr marL="0" indent="0">
              <a:buNone/>
            </a:pPr>
            <a:r>
              <a:rPr lang="en-GB" sz="2300" dirty="0" smtClean="0"/>
              <a:t>10.	 Ijecs.in</a:t>
            </a:r>
            <a:r>
              <a:rPr lang="en-GB" sz="2300" dirty="0"/>
              <a:t>. (2018). Deployment Methods. [online] Available at: </a:t>
            </a:r>
            <a:r>
              <a:rPr lang="en-GB" sz="2300" dirty="0" smtClean="0"/>
              <a:t>	https</a:t>
            </a:r>
            <a:r>
              <a:rPr lang="en-GB" sz="2300" dirty="0"/>
              <a:t>://www.ijecs.in/index.php/ijecs/article/download/2254/2079/ [Accessed 22 Jan. </a:t>
            </a:r>
            <a:r>
              <a:rPr lang="en-GB" sz="2300" dirty="0" smtClean="0"/>
              <a:t>	2018</a:t>
            </a:r>
            <a:r>
              <a:rPr lang="en-GB" sz="2300" dirty="0"/>
              <a:t>].</a:t>
            </a:r>
          </a:p>
          <a:p>
            <a:endParaRPr lang="en-GB" dirty="0"/>
          </a:p>
        </p:txBody>
      </p:sp>
    </p:spTree>
    <p:extLst>
      <p:ext uri="{BB962C8B-B14F-4D97-AF65-F5344CB8AC3E}">
        <p14:creationId xmlns:p14="http://schemas.microsoft.com/office/powerpoint/2010/main" val="41838207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a:xfrm>
            <a:off x="1230284" y="1874520"/>
            <a:ext cx="10640291" cy="4983480"/>
          </a:xfrm>
        </p:spPr>
        <p:txBody>
          <a:bodyPr>
            <a:normAutofit fontScale="70000" lnSpcReduction="20000"/>
          </a:bodyPr>
          <a:lstStyle/>
          <a:p>
            <a:pPr marL="0" lvl="0" indent="0">
              <a:buNone/>
            </a:pPr>
            <a:r>
              <a:rPr lang="en-GB" sz="2600" dirty="0" smtClean="0"/>
              <a:t>11. 	</a:t>
            </a:r>
            <a:r>
              <a:rPr lang="en-GB" sz="2600" dirty="0" err="1" smtClean="0"/>
              <a:t>Simmon</a:t>
            </a:r>
            <a:r>
              <a:rPr lang="en-GB" sz="2600" dirty="0"/>
              <a:t>, E. (2018). Evaluation of Cloud Computing Services. [online] Nist.gov. Available at: </a:t>
            </a:r>
            <a:r>
              <a:rPr lang="en-GB" sz="2600" dirty="0" smtClean="0"/>
              <a:t>	</a:t>
            </a:r>
            <a:r>
              <a:rPr lang="en-GB" sz="2600" dirty="0" smtClean="0">
                <a:hlinkClick r:id="rId2"/>
              </a:rPr>
              <a:t>https</a:t>
            </a:r>
            <a:r>
              <a:rPr lang="en-GB" sz="2600" dirty="0">
                <a:hlinkClick r:id="rId2"/>
              </a:rPr>
              <a:t>://</a:t>
            </a:r>
            <a:r>
              <a:rPr lang="en-GB" sz="2600" dirty="0" smtClean="0">
                <a:hlinkClick r:id="rId2"/>
              </a:rPr>
              <a:t>www.nist.gov/sites/default/files/documents/2017/05/31/evaluation_of_cloud_computing</a:t>
            </a:r>
            <a:r>
              <a:rPr lang="en-GB" sz="2600" dirty="0" smtClean="0"/>
              <a:t>	_</a:t>
            </a:r>
            <a:r>
              <a:rPr lang="en-GB" sz="2600" dirty="0"/>
              <a:t>services_based_on_nist_800-145_20170427clean.pdf [Accessed 22 Jan. 2018].</a:t>
            </a:r>
          </a:p>
          <a:p>
            <a:pPr marL="0" lvl="0" indent="0">
              <a:buNone/>
            </a:pPr>
            <a:endParaRPr lang="en-GB" sz="2600" dirty="0" smtClean="0"/>
          </a:p>
          <a:p>
            <a:pPr marL="0" lvl="0" indent="0">
              <a:buNone/>
            </a:pPr>
            <a:r>
              <a:rPr lang="en-GB" sz="2600" dirty="0" smtClean="0"/>
              <a:t>12.	Cloud.oracle.com</a:t>
            </a:r>
            <a:r>
              <a:rPr lang="en-GB" sz="2600" dirty="0"/>
              <a:t>. (2018). Enterprise Cloud Computing </a:t>
            </a:r>
            <a:r>
              <a:rPr lang="en-GB" sz="2600" dirty="0" err="1"/>
              <a:t>SaaS</a:t>
            </a:r>
            <a:r>
              <a:rPr lang="en-GB" sz="2600" dirty="0"/>
              <a:t>, </a:t>
            </a:r>
            <a:r>
              <a:rPr lang="en-GB" sz="2600" dirty="0" err="1"/>
              <a:t>PaaS</a:t>
            </a:r>
            <a:r>
              <a:rPr lang="en-GB" sz="2600" dirty="0"/>
              <a:t>, </a:t>
            </a:r>
            <a:r>
              <a:rPr lang="en-GB" sz="2600" dirty="0" err="1"/>
              <a:t>IaaS</a:t>
            </a:r>
            <a:r>
              <a:rPr lang="en-GB" sz="2600" dirty="0"/>
              <a:t> | Oracle Cloud. [online] </a:t>
            </a:r>
            <a:r>
              <a:rPr lang="en-GB" sz="2600" dirty="0" smtClean="0"/>
              <a:t>	Available </a:t>
            </a:r>
            <a:r>
              <a:rPr lang="en-GB" sz="2600" dirty="0"/>
              <a:t>at: https://cloud.oracle.com/home [Accessed 22 Jan. 2018].</a:t>
            </a:r>
          </a:p>
          <a:p>
            <a:pPr marL="0" indent="0">
              <a:buNone/>
            </a:pPr>
            <a:endParaRPr lang="en-GB" sz="2600" dirty="0"/>
          </a:p>
          <a:p>
            <a:pPr marL="0" lvl="0" indent="0">
              <a:buNone/>
            </a:pPr>
            <a:r>
              <a:rPr lang="en-GB" sz="2600" dirty="0" smtClean="0"/>
              <a:t>13. 	Ibm.com</a:t>
            </a:r>
            <a:r>
              <a:rPr lang="en-GB" sz="2600" dirty="0"/>
              <a:t>. (2013). </a:t>
            </a:r>
            <a:r>
              <a:rPr lang="en-GB" sz="2600" dirty="0" err="1"/>
              <a:t>IaaS</a:t>
            </a:r>
            <a:r>
              <a:rPr lang="en-GB" sz="2600" dirty="0"/>
              <a:t> </a:t>
            </a:r>
            <a:r>
              <a:rPr lang="en-GB" sz="2600" dirty="0" err="1"/>
              <a:t>PaaS</a:t>
            </a:r>
            <a:r>
              <a:rPr lang="en-GB" sz="2600" dirty="0"/>
              <a:t> </a:t>
            </a:r>
            <a:r>
              <a:rPr lang="en-GB" sz="2600" dirty="0" err="1"/>
              <a:t>SaaS</a:t>
            </a:r>
            <a:r>
              <a:rPr lang="en-GB" sz="2600" dirty="0"/>
              <a:t> Cloud Service Models | IBM. [online] Available at: </a:t>
            </a:r>
            <a:r>
              <a:rPr lang="en-GB" sz="2600" dirty="0" smtClean="0"/>
              <a:t>	https</a:t>
            </a:r>
            <a:r>
              <a:rPr lang="en-GB" sz="2600" dirty="0"/>
              <a:t>://www.ibm.com/cloud/learn/iaas-paas-saas [Accessed 22 Jan. 2018].</a:t>
            </a:r>
          </a:p>
          <a:p>
            <a:pPr marL="0" indent="0">
              <a:buNone/>
            </a:pPr>
            <a:endParaRPr lang="en-GB" sz="2600" dirty="0"/>
          </a:p>
          <a:p>
            <a:pPr marL="0" lvl="0" indent="0">
              <a:buNone/>
            </a:pPr>
            <a:r>
              <a:rPr lang="en-GB" sz="2600" dirty="0" smtClean="0"/>
              <a:t>14.	Google </a:t>
            </a:r>
            <a:r>
              <a:rPr lang="en-GB" sz="2600" dirty="0"/>
              <a:t>for Education. (2018). Google Cloud Platform | Google for Education. [online] Available at: </a:t>
            </a:r>
            <a:r>
              <a:rPr lang="en-GB" sz="2600" dirty="0" smtClean="0"/>
              <a:t>	https</a:t>
            </a:r>
            <a:r>
              <a:rPr lang="en-GB" sz="2600" dirty="0"/>
              <a:t>://edu.google.com/higher-ed-solutions/google-cloud-platform/?modal_active=none </a:t>
            </a:r>
            <a:r>
              <a:rPr lang="en-GB" sz="2600" dirty="0" smtClean="0"/>
              <a:t>	[</a:t>
            </a:r>
            <a:r>
              <a:rPr lang="en-GB" sz="2600" dirty="0"/>
              <a:t>Accessed 22 Jan. 2018].</a:t>
            </a:r>
          </a:p>
          <a:p>
            <a:endParaRPr lang="en-GB" sz="2600" dirty="0"/>
          </a:p>
          <a:p>
            <a:pPr marL="0" lvl="0" indent="0">
              <a:buNone/>
            </a:pPr>
            <a:r>
              <a:rPr lang="en-GB" sz="2600" dirty="0" smtClean="0"/>
              <a:t>15. 	Business.qld.gov.au</a:t>
            </a:r>
            <a:r>
              <a:rPr lang="en-GB" sz="2600" dirty="0"/>
              <a:t>. (2014). Benefits of cloud computing | Business Queensland. [online] </a:t>
            </a:r>
            <a:r>
              <a:rPr lang="en-GB" sz="2600" dirty="0" smtClean="0"/>
              <a:t>	Available </a:t>
            </a:r>
            <a:r>
              <a:rPr lang="en-GB" sz="2600" dirty="0"/>
              <a:t>at: https://www.business.qld.gov.au/running-business/it/cloud-computing/benefits </a:t>
            </a:r>
            <a:r>
              <a:rPr lang="en-GB" sz="2600" dirty="0" smtClean="0"/>
              <a:t>	[</a:t>
            </a:r>
            <a:r>
              <a:rPr lang="en-GB" sz="2600" dirty="0"/>
              <a:t>Accessed 22 Jan. 2018].</a:t>
            </a:r>
          </a:p>
          <a:p>
            <a:pPr marL="0" indent="0">
              <a:buNone/>
            </a:pPr>
            <a:endParaRPr lang="en-GB" sz="2500" dirty="0"/>
          </a:p>
          <a:p>
            <a:endParaRPr lang="en-GB" dirty="0"/>
          </a:p>
        </p:txBody>
      </p:sp>
    </p:spTree>
    <p:extLst>
      <p:ext uri="{BB962C8B-B14F-4D97-AF65-F5344CB8AC3E}">
        <p14:creationId xmlns:p14="http://schemas.microsoft.com/office/powerpoint/2010/main" val="9398244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a:xfrm>
            <a:off x="1230284" y="1874520"/>
            <a:ext cx="10640291" cy="4983480"/>
          </a:xfrm>
        </p:spPr>
        <p:txBody>
          <a:bodyPr>
            <a:normAutofit fontScale="70000" lnSpcReduction="20000"/>
          </a:bodyPr>
          <a:lstStyle/>
          <a:p>
            <a:pPr marL="0" lvl="0" indent="0">
              <a:buNone/>
            </a:pPr>
            <a:r>
              <a:rPr lang="en-GB" sz="2600" dirty="0" smtClean="0"/>
              <a:t>16.	Singh</a:t>
            </a:r>
            <a:r>
              <a:rPr lang="en-GB" sz="2600" dirty="0"/>
              <a:t>, S., </a:t>
            </a:r>
            <a:r>
              <a:rPr lang="en-GB" sz="2600" dirty="0" err="1"/>
              <a:t>Jeong</a:t>
            </a:r>
            <a:r>
              <a:rPr lang="en-GB" sz="2600" dirty="0"/>
              <a:t>, Y. and Park, J. (2018). A survey on cloud computing security: Issues, threats, and </a:t>
            </a:r>
            <a:r>
              <a:rPr lang="en-GB" sz="2600" dirty="0" smtClean="0"/>
              <a:t>	solutions</a:t>
            </a:r>
            <a:r>
              <a:rPr lang="en-GB" sz="2600" dirty="0"/>
              <a:t>. Science Direct.</a:t>
            </a:r>
          </a:p>
          <a:p>
            <a:endParaRPr lang="en-GB" sz="2600" dirty="0"/>
          </a:p>
          <a:p>
            <a:pPr marL="0" lvl="0" indent="0">
              <a:buNone/>
            </a:pPr>
            <a:r>
              <a:rPr lang="en-GB" sz="2600" dirty="0" smtClean="0"/>
              <a:t>17.	Techsoup.org</a:t>
            </a:r>
            <a:r>
              <a:rPr lang="en-GB" sz="2600" dirty="0"/>
              <a:t>. (2018). What Are the Benefits and Drawbacks of Cloud Computing?. [online] </a:t>
            </a:r>
            <a:r>
              <a:rPr lang="en-GB" sz="2600" dirty="0" smtClean="0"/>
              <a:t>	Available </a:t>
            </a:r>
            <a:r>
              <a:rPr lang="en-GB" sz="2600" dirty="0"/>
              <a:t>at: </a:t>
            </a:r>
            <a:r>
              <a:rPr lang="en-GB" sz="2600" dirty="0">
                <a:hlinkClick r:id="rId2"/>
              </a:rPr>
              <a:t>http://</a:t>
            </a:r>
            <a:r>
              <a:rPr lang="en-GB" sz="2600" dirty="0" smtClean="0">
                <a:hlinkClick r:id="rId2"/>
              </a:rPr>
              <a:t>www.techsoup.org/support/articles-and-how-tos/what-are-the-benefits-and-</a:t>
            </a:r>
            <a:r>
              <a:rPr lang="en-GB" sz="2600" dirty="0" smtClean="0"/>
              <a:t>	drawbacks-of-cloud-computing </a:t>
            </a:r>
            <a:r>
              <a:rPr lang="en-GB" sz="2600" dirty="0"/>
              <a:t>[Accessed 22 Jan. 2018].</a:t>
            </a:r>
          </a:p>
          <a:p>
            <a:endParaRPr lang="en-GB" sz="2600" dirty="0"/>
          </a:p>
          <a:p>
            <a:pPr marL="0" lvl="0" indent="0">
              <a:buNone/>
            </a:pPr>
            <a:r>
              <a:rPr lang="en-GB" sz="2600" dirty="0" smtClean="0"/>
              <a:t>18.	</a:t>
            </a:r>
            <a:r>
              <a:rPr lang="en-GB" sz="2600" dirty="0" err="1" smtClean="0"/>
              <a:t>Kleyman</a:t>
            </a:r>
            <a:r>
              <a:rPr lang="en-GB" sz="2600" dirty="0"/>
              <a:t>, </a:t>
            </a:r>
            <a:r>
              <a:rPr lang="en-GB" sz="2600" dirty="0" smtClean="0"/>
              <a:t>Security </a:t>
            </a:r>
            <a:r>
              <a:rPr lang="en-GB" sz="2600" dirty="0"/>
              <a:t>Breaches, Data Loss, Outages: </a:t>
            </a:r>
            <a:r>
              <a:rPr lang="en-GB" sz="2600" dirty="0" smtClean="0"/>
              <a:t>[</a:t>
            </a:r>
            <a:r>
              <a:rPr lang="en-GB" sz="2600" dirty="0"/>
              <a:t>online] Data </a:t>
            </a:r>
            <a:r>
              <a:rPr lang="en-GB" sz="2600" dirty="0" err="1" smtClean="0"/>
              <a:t>Center</a:t>
            </a:r>
            <a:r>
              <a:rPr lang="en-GB" sz="2600" dirty="0" smtClean="0"/>
              <a:t> Knowledge</a:t>
            </a:r>
            <a:r>
              <a:rPr lang="en-GB" sz="2600" dirty="0"/>
              <a:t>. </a:t>
            </a:r>
            <a:r>
              <a:rPr lang="en-GB" sz="2600" dirty="0" smtClean="0"/>
              <a:t>	Available </a:t>
            </a:r>
            <a:r>
              <a:rPr lang="en-GB" sz="2600" dirty="0"/>
              <a:t>at: </a:t>
            </a:r>
            <a:r>
              <a:rPr lang="en-GB" sz="2600" dirty="0" smtClean="0"/>
              <a:t>	</a:t>
            </a:r>
            <a:r>
              <a:rPr lang="en-GB" sz="2600" dirty="0" smtClean="0">
                <a:hlinkClick r:id="rId3"/>
              </a:rPr>
              <a:t>http</a:t>
            </a:r>
            <a:r>
              <a:rPr lang="en-GB" sz="2600" dirty="0">
                <a:hlinkClick r:id="rId3"/>
              </a:rPr>
              <a:t>://</a:t>
            </a:r>
            <a:r>
              <a:rPr lang="en-GB" sz="2600" dirty="0" smtClean="0">
                <a:hlinkClick r:id="rId3"/>
              </a:rPr>
              <a:t>www.datacenterknowledge.com/archives/2015/03/16/security-breaches-data-	</a:t>
            </a:r>
            <a:r>
              <a:rPr lang="en-GB" sz="2600" dirty="0" smtClean="0">
                <a:solidFill>
                  <a:schemeClr val="bg1"/>
                </a:solidFill>
                <a:hlinkClick r:id="rId3"/>
              </a:rPr>
              <a:t>	</a:t>
            </a:r>
            <a:r>
              <a:rPr lang="en-GB" sz="2600" dirty="0" smtClean="0">
                <a:hlinkClick r:id="rId3"/>
              </a:rPr>
              <a:t>loss-	outages-the-</a:t>
            </a:r>
            <a:r>
              <a:rPr lang="en-GB" sz="2600" dirty="0" smtClean="0"/>
              <a:t>	bad-side-of-cloud </a:t>
            </a:r>
            <a:r>
              <a:rPr lang="en-GB" sz="2600" dirty="0"/>
              <a:t>[Accessed 22 Jan. 2018].</a:t>
            </a:r>
          </a:p>
          <a:p>
            <a:endParaRPr lang="en-GB" sz="2600" dirty="0"/>
          </a:p>
          <a:p>
            <a:pPr marL="0" lvl="0" indent="0">
              <a:buNone/>
            </a:pPr>
            <a:r>
              <a:rPr lang="en-GB" sz="2600" dirty="0" smtClean="0"/>
              <a:t>19.	Ibm.com</a:t>
            </a:r>
            <a:r>
              <a:rPr lang="en-GB" sz="2600" dirty="0"/>
              <a:t>. (2016). Benefits of cloud computing | IBM Cloud. [online] Available at: </a:t>
            </a:r>
            <a:r>
              <a:rPr lang="en-GB" sz="2600" dirty="0" smtClean="0"/>
              <a:t>	https</a:t>
            </a:r>
            <a:r>
              <a:rPr lang="en-GB" sz="2600" dirty="0"/>
              <a:t>://www.ibm.com/cloud/learn/benefits-of-cloud-computing [Accessed 22 Jan. 2018].</a:t>
            </a:r>
          </a:p>
          <a:p>
            <a:endParaRPr lang="en-GB" sz="2600" dirty="0"/>
          </a:p>
          <a:p>
            <a:pPr marL="0" lvl="0" indent="0">
              <a:buNone/>
            </a:pPr>
            <a:r>
              <a:rPr lang="en-GB" sz="2600" dirty="0" smtClean="0"/>
              <a:t>20.	Unc.edu</a:t>
            </a:r>
            <a:r>
              <a:rPr lang="en-GB" sz="2600" dirty="0"/>
              <a:t>. (2013). Examples of Cloud Computing Services. [online] Available at: </a:t>
            </a:r>
            <a:r>
              <a:rPr lang="en-GB" sz="2600" dirty="0" smtClean="0"/>
              <a:t>	https</a:t>
            </a:r>
            <a:r>
              <a:rPr lang="en-GB" sz="2600" dirty="0"/>
              <a:t>://www.unc.edu/courses/2010spring/law/357c/001/cloudcomputing/examples.html </a:t>
            </a:r>
            <a:r>
              <a:rPr lang="en-GB" sz="2600" dirty="0" smtClean="0"/>
              <a:t>	[Accessed </a:t>
            </a:r>
            <a:r>
              <a:rPr lang="en-GB" sz="2600" dirty="0"/>
              <a:t>22 Jan. 2018].</a:t>
            </a:r>
          </a:p>
          <a:p>
            <a:pPr marL="0" indent="0">
              <a:buNone/>
            </a:pPr>
            <a:endParaRPr lang="en-GB" sz="2500" dirty="0"/>
          </a:p>
          <a:p>
            <a:endParaRPr lang="en-GB" dirty="0"/>
          </a:p>
        </p:txBody>
      </p:sp>
    </p:spTree>
    <p:extLst>
      <p:ext uri="{BB962C8B-B14F-4D97-AF65-F5344CB8AC3E}">
        <p14:creationId xmlns:p14="http://schemas.microsoft.com/office/powerpoint/2010/main" val="347597303"/>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1999</TotalTime>
  <Words>1541</Words>
  <Application>Microsoft Office PowerPoint</Application>
  <PresentationFormat>Widescreen</PresentationFormat>
  <Paragraphs>176</Paragraphs>
  <Slides>18</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Calibri</vt:lpstr>
      <vt:lpstr>Franklin Gothic Book</vt:lpstr>
      <vt:lpstr>Helvetica</vt:lpstr>
      <vt:lpstr>Wingdings</vt:lpstr>
      <vt:lpstr>Crop</vt:lpstr>
      <vt:lpstr>Cloud computing</vt:lpstr>
      <vt:lpstr>Introduction</vt:lpstr>
      <vt:lpstr>What is Cloud Computing?</vt:lpstr>
      <vt:lpstr>History</vt:lpstr>
      <vt:lpstr>Architecture of Cloud Computing</vt:lpstr>
      <vt:lpstr>Concept – Deployment Models</vt:lpstr>
      <vt:lpstr>Concept – Deployment Models</vt:lpstr>
      <vt:lpstr>Concept – Service Models</vt:lpstr>
      <vt:lpstr>Advantages of Cloud Computing</vt:lpstr>
      <vt:lpstr>Disadvantages of Cloud Computing</vt:lpstr>
      <vt:lpstr>Examples in the work Place</vt:lpstr>
      <vt:lpstr>Future of Cloud Computing</vt:lpstr>
      <vt:lpstr>Conclusion</vt:lpstr>
      <vt:lpstr>Any questions?</vt:lpstr>
      <vt:lpstr>Bibliography</vt:lpstr>
      <vt:lpstr>Bibliography</vt:lpstr>
      <vt:lpstr>Bibliography</vt:lpstr>
      <vt:lpstr>Bibliography</vt:lpstr>
    </vt:vector>
  </TitlesOfParts>
  <Company>NPTC Group</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Cloud computing</dc:title>
  <dc:creator>189376</dc:creator>
  <cp:lastModifiedBy>189376</cp:lastModifiedBy>
  <cp:revision>46</cp:revision>
  <dcterms:created xsi:type="dcterms:W3CDTF">2018-01-09T10:17:01Z</dcterms:created>
  <dcterms:modified xsi:type="dcterms:W3CDTF">2018-01-23T09:29:34Z</dcterms:modified>
</cp:coreProperties>
</file>