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85" r:id="rId1"/>
  </p:sldMasterIdLst>
  <p:notesMasterIdLst>
    <p:notesMasterId r:id="rId23"/>
  </p:notesMasterIdLst>
  <p:handoutMasterIdLst>
    <p:handoutMasterId r:id="rId24"/>
  </p:handoutMasterIdLst>
  <p:sldIdLst>
    <p:sldId id="280" r:id="rId2"/>
    <p:sldId id="281" r:id="rId3"/>
    <p:sldId id="282" r:id="rId4"/>
    <p:sldId id="319" r:id="rId5"/>
    <p:sldId id="320" r:id="rId6"/>
    <p:sldId id="321" r:id="rId7"/>
    <p:sldId id="322" r:id="rId8"/>
    <p:sldId id="284" r:id="rId9"/>
    <p:sldId id="285" r:id="rId10"/>
    <p:sldId id="313" r:id="rId11"/>
    <p:sldId id="286" r:id="rId12"/>
    <p:sldId id="287" r:id="rId13"/>
    <p:sldId id="314" r:id="rId14"/>
    <p:sldId id="288" r:id="rId15"/>
    <p:sldId id="289" r:id="rId16"/>
    <p:sldId id="290" r:id="rId17"/>
    <p:sldId id="298" r:id="rId18"/>
    <p:sldId id="301" r:id="rId19"/>
    <p:sldId id="317" r:id="rId20"/>
    <p:sldId id="312" r:id="rId21"/>
    <p:sldId id="324" r:id="rId22"/>
  </p:sldIdLst>
  <p:sldSz cx="9144000" cy="6858000" type="screen4x3"/>
  <p:notesSz cx="6794500" cy="9931400"/>
  <p:custDataLst>
    <p:tags r:id="rId25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55">
          <p15:clr>
            <a:srgbClr val="A4A3A4"/>
          </p15:clr>
        </p15:guide>
        <p15:guide id="2" orient="horz" pos="4080">
          <p15:clr>
            <a:srgbClr val="A4A3A4"/>
          </p15:clr>
        </p15:guide>
        <p15:guide id="3" orient="horz" pos="3884">
          <p15:clr>
            <a:srgbClr val="A4A3A4"/>
          </p15:clr>
        </p15:guide>
        <p15:guide id="4" orient="horz" pos="2160">
          <p15:clr>
            <a:srgbClr val="A4A3A4"/>
          </p15:clr>
        </p15:guide>
        <p15:guide id="5" orient="horz" pos="482">
          <p15:clr>
            <a:srgbClr val="A4A3A4"/>
          </p15:clr>
        </p15:guide>
        <p15:guide id="6" orient="horz" pos="981">
          <p15:clr>
            <a:srgbClr val="A4A3A4"/>
          </p15:clr>
        </p15:guide>
        <p15:guide id="7" orient="horz" pos="1661">
          <p15:clr>
            <a:srgbClr val="A4A3A4"/>
          </p15:clr>
        </p15:guide>
        <p15:guide id="8" pos="240">
          <p15:clr>
            <a:srgbClr val="A4A3A4"/>
          </p15:clr>
        </p15:guide>
        <p15:guide id="9" pos="5520">
          <p15:clr>
            <a:srgbClr val="A4A3A4"/>
          </p15:clr>
        </p15:guide>
        <p15:guide id="10" pos="2880">
          <p15:clr>
            <a:srgbClr val="A4A3A4"/>
          </p15:clr>
        </p15:guide>
        <p15:guide id="11" pos="384">
          <p15:clr>
            <a:srgbClr val="A4A3A4"/>
          </p15:clr>
        </p15:guide>
        <p15:guide id="12" pos="624">
          <p15:clr>
            <a:srgbClr val="A4A3A4"/>
          </p15:clr>
        </p15:guide>
        <p15:guide id="13" pos="903">
          <p15:clr>
            <a:srgbClr val="A4A3A4"/>
          </p15:clr>
        </p15:guide>
        <p15:guide id="14" pos="2789">
          <p15:clr>
            <a:srgbClr val="A4A3A4"/>
          </p15:clr>
        </p15:guide>
        <p15:guide id="15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8">
          <p15:clr>
            <a:srgbClr val="A4A3A4"/>
          </p15:clr>
        </p15:guide>
        <p15:guide id="2" pos="214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BF61"/>
    <a:srgbClr val="FAF0D2"/>
    <a:srgbClr val="D9EB6B"/>
    <a:srgbClr val="FF6666"/>
    <a:srgbClr val="667AFF"/>
    <a:srgbClr val="E37900"/>
    <a:srgbClr val="0000FF"/>
    <a:srgbClr val="E3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155" autoAdjust="0"/>
    <p:restoredTop sz="78084" autoAdjust="0"/>
  </p:normalViewPr>
  <p:slideViewPr>
    <p:cSldViewPr>
      <p:cViewPr varScale="1">
        <p:scale>
          <a:sx n="79" d="100"/>
          <a:sy n="79" d="100"/>
        </p:scale>
        <p:origin x="1664" y="56"/>
      </p:cViewPr>
      <p:guideLst>
        <p:guide orient="horz" pos="255"/>
        <p:guide orient="horz" pos="4080"/>
        <p:guide orient="horz" pos="3884"/>
        <p:guide orient="horz" pos="2160"/>
        <p:guide orient="horz" pos="482"/>
        <p:guide orient="horz" pos="981"/>
        <p:guide orient="horz" pos="1661"/>
        <p:guide pos="240"/>
        <p:guide pos="5520"/>
        <p:guide pos="2880"/>
        <p:guide pos="384"/>
        <p:guide pos="624"/>
        <p:guide pos="903"/>
        <p:guide pos="2789"/>
        <p:guide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1752" y="-84"/>
      </p:cViewPr>
      <p:guideLst>
        <p:guide orient="horz" pos="3128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DF32E1-84FC-4F69-B2D2-6A2BA0F7B02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CBC7B49-2E0B-42E4-85D5-4837DB5C7A24}">
      <dgm:prSet/>
      <dgm:spPr/>
      <dgm:t>
        <a:bodyPr/>
        <a:lstStyle/>
        <a:p>
          <a:r>
            <a:rPr lang="en-GB"/>
            <a:t>Cost of selling to a new customer is six times as high as to existing customer</a:t>
          </a:r>
          <a:endParaRPr lang="en-US"/>
        </a:p>
      </dgm:t>
    </dgm:pt>
    <dgm:pt modelId="{AACA9AAD-9455-4500-B159-2DC2D5EA7D09}" type="parTrans" cxnId="{AE1D0072-3D61-49E6-8383-70B2B038DD49}">
      <dgm:prSet/>
      <dgm:spPr/>
      <dgm:t>
        <a:bodyPr/>
        <a:lstStyle/>
        <a:p>
          <a:endParaRPr lang="en-US"/>
        </a:p>
      </dgm:t>
    </dgm:pt>
    <dgm:pt modelId="{7817AE87-5DB3-4A18-A464-504211634F4C}" type="sibTrans" cxnId="{AE1D0072-3D61-49E6-8383-70B2B038DD49}">
      <dgm:prSet/>
      <dgm:spPr/>
      <dgm:t>
        <a:bodyPr/>
        <a:lstStyle/>
        <a:p>
          <a:endParaRPr lang="en-US"/>
        </a:p>
      </dgm:t>
    </dgm:pt>
    <dgm:pt modelId="{0E629F73-A7F8-44E9-A46C-A74A7CD90D9B}">
      <dgm:prSet/>
      <dgm:spPr/>
      <dgm:t>
        <a:bodyPr/>
        <a:lstStyle/>
        <a:p>
          <a:r>
            <a:rPr lang="en-GB"/>
            <a:t>Each dissatisfied customer tells 8 to 10 people</a:t>
          </a:r>
          <a:endParaRPr lang="en-US"/>
        </a:p>
      </dgm:t>
    </dgm:pt>
    <dgm:pt modelId="{9372B0DC-BAF2-44BD-BB48-BAD326C7104B}" type="parTrans" cxnId="{23CF7DAC-4208-414C-92F8-EDD8A199BCDC}">
      <dgm:prSet/>
      <dgm:spPr/>
      <dgm:t>
        <a:bodyPr/>
        <a:lstStyle/>
        <a:p>
          <a:endParaRPr lang="en-US"/>
        </a:p>
      </dgm:t>
    </dgm:pt>
    <dgm:pt modelId="{20DFCBBF-7242-4065-980A-79A3F3116F08}" type="sibTrans" cxnId="{23CF7DAC-4208-414C-92F8-EDD8A199BCDC}">
      <dgm:prSet/>
      <dgm:spPr/>
      <dgm:t>
        <a:bodyPr/>
        <a:lstStyle/>
        <a:p>
          <a:endParaRPr lang="en-US"/>
        </a:p>
      </dgm:t>
    </dgm:pt>
    <dgm:pt modelId="{E65B4292-5D55-467D-8782-F50D45D4F91F}">
      <dgm:prSet/>
      <dgm:spPr/>
      <dgm:t>
        <a:bodyPr/>
        <a:lstStyle/>
        <a:p>
          <a:r>
            <a:rPr lang="en-GB"/>
            <a:t>1 extra % of customer retention can boost turnover by as much as 15%</a:t>
          </a:r>
          <a:endParaRPr lang="en-US"/>
        </a:p>
      </dgm:t>
    </dgm:pt>
    <dgm:pt modelId="{105E33C4-B105-4E1C-81DE-5316F640AF02}" type="parTrans" cxnId="{CF5D43DC-D7C6-4F36-A7EB-94C4BB60269A}">
      <dgm:prSet/>
      <dgm:spPr/>
      <dgm:t>
        <a:bodyPr/>
        <a:lstStyle/>
        <a:p>
          <a:endParaRPr lang="en-US"/>
        </a:p>
      </dgm:t>
    </dgm:pt>
    <dgm:pt modelId="{034650F4-C68D-4EBB-B68F-3ADC594A8AC5}" type="sibTrans" cxnId="{CF5D43DC-D7C6-4F36-A7EB-94C4BB60269A}">
      <dgm:prSet/>
      <dgm:spPr/>
      <dgm:t>
        <a:bodyPr/>
        <a:lstStyle/>
        <a:p>
          <a:endParaRPr lang="en-US"/>
        </a:p>
      </dgm:t>
    </dgm:pt>
    <dgm:pt modelId="{C7EFB82C-CAD0-4845-A7CA-31B413614199}">
      <dgm:prSet/>
      <dgm:spPr/>
      <dgm:t>
        <a:bodyPr/>
        <a:lstStyle/>
        <a:p>
          <a:r>
            <a:rPr lang="en-GB"/>
            <a:t>Odds of selling to a new customer = 1/7 to an existing customer = 1/2</a:t>
          </a:r>
          <a:endParaRPr lang="en-US"/>
        </a:p>
      </dgm:t>
    </dgm:pt>
    <dgm:pt modelId="{457D4DF1-F837-49A5-A8D2-900AC0756DC8}" type="parTrans" cxnId="{1EA3589C-234C-4925-8E2E-4A7249AA847E}">
      <dgm:prSet/>
      <dgm:spPr/>
      <dgm:t>
        <a:bodyPr/>
        <a:lstStyle/>
        <a:p>
          <a:endParaRPr lang="en-US"/>
        </a:p>
      </dgm:t>
    </dgm:pt>
    <dgm:pt modelId="{7FE5BDEF-CFB2-45B5-ACEF-789B2F6E0924}" type="sibTrans" cxnId="{1EA3589C-234C-4925-8E2E-4A7249AA847E}">
      <dgm:prSet/>
      <dgm:spPr/>
      <dgm:t>
        <a:bodyPr/>
        <a:lstStyle/>
        <a:p>
          <a:endParaRPr lang="en-US"/>
        </a:p>
      </dgm:t>
    </dgm:pt>
    <dgm:pt modelId="{8CCED85B-50AF-4A14-A2D0-BAF0D9CEDC23}">
      <dgm:prSet/>
      <dgm:spPr/>
      <dgm:t>
        <a:bodyPr/>
        <a:lstStyle/>
        <a:p>
          <a:r>
            <a:rPr lang="en-GB"/>
            <a:t>70% of dissatisfied customers will do business again if they feel their complains are handled well</a:t>
          </a:r>
          <a:endParaRPr lang="en-US"/>
        </a:p>
      </dgm:t>
    </dgm:pt>
    <dgm:pt modelId="{2CC3794A-0E40-40F8-9C98-5D7A257131CD}" type="parTrans" cxnId="{2B63D42E-08FB-4E0F-8786-8302BCB30924}">
      <dgm:prSet/>
      <dgm:spPr/>
      <dgm:t>
        <a:bodyPr/>
        <a:lstStyle/>
        <a:p>
          <a:endParaRPr lang="en-US"/>
        </a:p>
      </dgm:t>
    </dgm:pt>
    <dgm:pt modelId="{0DEC9558-8849-452C-8B4D-0B9CE44D8A55}" type="sibTrans" cxnId="{2B63D42E-08FB-4E0F-8786-8302BCB30924}">
      <dgm:prSet/>
      <dgm:spPr/>
      <dgm:t>
        <a:bodyPr/>
        <a:lstStyle/>
        <a:p>
          <a:endParaRPr lang="en-US"/>
        </a:p>
      </dgm:t>
    </dgm:pt>
    <dgm:pt modelId="{1A37D9E5-084C-4E58-98AF-846287AA4AE2}">
      <dgm:prSet/>
      <dgm:spPr/>
      <dgm:t>
        <a:bodyPr/>
        <a:lstStyle/>
        <a:p>
          <a:r>
            <a:rPr lang="en-GB"/>
            <a:t>Many companies don’t have proper customer support</a:t>
          </a:r>
          <a:endParaRPr lang="en-US"/>
        </a:p>
      </dgm:t>
    </dgm:pt>
    <dgm:pt modelId="{66F31CDD-C778-4C57-8426-27590C0638A0}" type="parTrans" cxnId="{43C6EA7E-503B-4048-A3E2-72CCFEE81865}">
      <dgm:prSet/>
      <dgm:spPr/>
      <dgm:t>
        <a:bodyPr/>
        <a:lstStyle/>
        <a:p>
          <a:endParaRPr lang="en-US"/>
        </a:p>
      </dgm:t>
    </dgm:pt>
    <dgm:pt modelId="{7F12EC4A-0E63-471B-9B8D-B77D8E325061}" type="sibTrans" cxnId="{43C6EA7E-503B-4048-A3E2-72CCFEE81865}">
      <dgm:prSet/>
      <dgm:spPr/>
      <dgm:t>
        <a:bodyPr/>
        <a:lstStyle/>
        <a:p>
          <a:endParaRPr lang="en-US"/>
        </a:p>
      </dgm:t>
    </dgm:pt>
    <dgm:pt modelId="{D5EECD5D-9877-485F-A431-AF35BE5C0BDE}" type="pres">
      <dgm:prSet presAssocID="{96DF32E1-84FC-4F69-B2D2-6A2BA0F7B02F}" presName="Name0" presStyleCnt="0">
        <dgm:presLayoutVars>
          <dgm:dir/>
          <dgm:resizeHandles val="exact"/>
        </dgm:presLayoutVars>
      </dgm:prSet>
      <dgm:spPr/>
    </dgm:pt>
    <dgm:pt modelId="{FD755AE6-EC92-486E-9491-B12232B608A3}" type="pres">
      <dgm:prSet presAssocID="{3CBC7B49-2E0B-42E4-85D5-4837DB5C7A24}" presName="node" presStyleLbl="node1" presStyleIdx="0" presStyleCnt="6">
        <dgm:presLayoutVars>
          <dgm:bulletEnabled val="1"/>
        </dgm:presLayoutVars>
      </dgm:prSet>
      <dgm:spPr/>
    </dgm:pt>
    <dgm:pt modelId="{C2D78B0C-92E4-48A3-95E3-B3547CC10957}" type="pres">
      <dgm:prSet presAssocID="{7817AE87-5DB3-4A18-A464-504211634F4C}" presName="sibTrans" presStyleLbl="sibTrans1D1" presStyleIdx="0" presStyleCnt="5"/>
      <dgm:spPr/>
    </dgm:pt>
    <dgm:pt modelId="{909317D8-C8CF-4196-9A50-EE741ABC2B86}" type="pres">
      <dgm:prSet presAssocID="{7817AE87-5DB3-4A18-A464-504211634F4C}" presName="connectorText" presStyleLbl="sibTrans1D1" presStyleIdx="0" presStyleCnt="5"/>
      <dgm:spPr/>
    </dgm:pt>
    <dgm:pt modelId="{94320FDC-08BF-4DE8-BBCA-600AC5463146}" type="pres">
      <dgm:prSet presAssocID="{0E629F73-A7F8-44E9-A46C-A74A7CD90D9B}" presName="node" presStyleLbl="node1" presStyleIdx="1" presStyleCnt="6">
        <dgm:presLayoutVars>
          <dgm:bulletEnabled val="1"/>
        </dgm:presLayoutVars>
      </dgm:prSet>
      <dgm:spPr/>
    </dgm:pt>
    <dgm:pt modelId="{884D98B0-B2D5-45A6-8BFA-D29E0F4A178F}" type="pres">
      <dgm:prSet presAssocID="{20DFCBBF-7242-4065-980A-79A3F3116F08}" presName="sibTrans" presStyleLbl="sibTrans1D1" presStyleIdx="1" presStyleCnt="5"/>
      <dgm:spPr/>
    </dgm:pt>
    <dgm:pt modelId="{4772AB5E-861F-4844-BF78-BAEE821FB107}" type="pres">
      <dgm:prSet presAssocID="{20DFCBBF-7242-4065-980A-79A3F3116F08}" presName="connectorText" presStyleLbl="sibTrans1D1" presStyleIdx="1" presStyleCnt="5"/>
      <dgm:spPr/>
    </dgm:pt>
    <dgm:pt modelId="{BADA6619-047C-42C4-B40C-41F0D5FA9051}" type="pres">
      <dgm:prSet presAssocID="{E65B4292-5D55-467D-8782-F50D45D4F91F}" presName="node" presStyleLbl="node1" presStyleIdx="2" presStyleCnt="6">
        <dgm:presLayoutVars>
          <dgm:bulletEnabled val="1"/>
        </dgm:presLayoutVars>
      </dgm:prSet>
      <dgm:spPr/>
    </dgm:pt>
    <dgm:pt modelId="{DC4146E4-87AA-44D1-8FC4-7DF9BBC20633}" type="pres">
      <dgm:prSet presAssocID="{034650F4-C68D-4EBB-B68F-3ADC594A8AC5}" presName="sibTrans" presStyleLbl="sibTrans1D1" presStyleIdx="2" presStyleCnt="5"/>
      <dgm:spPr/>
    </dgm:pt>
    <dgm:pt modelId="{0A2CBC18-66FF-44F1-AD39-2876F00446A1}" type="pres">
      <dgm:prSet presAssocID="{034650F4-C68D-4EBB-B68F-3ADC594A8AC5}" presName="connectorText" presStyleLbl="sibTrans1D1" presStyleIdx="2" presStyleCnt="5"/>
      <dgm:spPr/>
    </dgm:pt>
    <dgm:pt modelId="{C0668907-6400-4FD9-9213-42378A269B1C}" type="pres">
      <dgm:prSet presAssocID="{C7EFB82C-CAD0-4845-A7CA-31B413614199}" presName="node" presStyleLbl="node1" presStyleIdx="3" presStyleCnt="6">
        <dgm:presLayoutVars>
          <dgm:bulletEnabled val="1"/>
        </dgm:presLayoutVars>
      </dgm:prSet>
      <dgm:spPr/>
    </dgm:pt>
    <dgm:pt modelId="{24B65515-9910-4211-A269-5A8BF2E3F412}" type="pres">
      <dgm:prSet presAssocID="{7FE5BDEF-CFB2-45B5-ACEF-789B2F6E0924}" presName="sibTrans" presStyleLbl="sibTrans1D1" presStyleIdx="3" presStyleCnt="5"/>
      <dgm:spPr/>
    </dgm:pt>
    <dgm:pt modelId="{977C967B-E105-4969-BD27-CF37897DD33E}" type="pres">
      <dgm:prSet presAssocID="{7FE5BDEF-CFB2-45B5-ACEF-789B2F6E0924}" presName="connectorText" presStyleLbl="sibTrans1D1" presStyleIdx="3" presStyleCnt="5"/>
      <dgm:spPr/>
    </dgm:pt>
    <dgm:pt modelId="{05E0DFA5-FE0C-45DC-8FB5-2C5C8595FA8B}" type="pres">
      <dgm:prSet presAssocID="{8CCED85B-50AF-4A14-A2D0-BAF0D9CEDC23}" presName="node" presStyleLbl="node1" presStyleIdx="4" presStyleCnt="6">
        <dgm:presLayoutVars>
          <dgm:bulletEnabled val="1"/>
        </dgm:presLayoutVars>
      </dgm:prSet>
      <dgm:spPr/>
    </dgm:pt>
    <dgm:pt modelId="{284D888D-5776-4F3E-8E26-F205753A1E9C}" type="pres">
      <dgm:prSet presAssocID="{0DEC9558-8849-452C-8B4D-0B9CE44D8A55}" presName="sibTrans" presStyleLbl="sibTrans1D1" presStyleIdx="4" presStyleCnt="5"/>
      <dgm:spPr/>
    </dgm:pt>
    <dgm:pt modelId="{535A486C-C4FE-4CD6-A633-F559EC051130}" type="pres">
      <dgm:prSet presAssocID="{0DEC9558-8849-452C-8B4D-0B9CE44D8A55}" presName="connectorText" presStyleLbl="sibTrans1D1" presStyleIdx="4" presStyleCnt="5"/>
      <dgm:spPr/>
    </dgm:pt>
    <dgm:pt modelId="{B00B566E-A549-47DD-BD6C-C44FA9F9E7EE}" type="pres">
      <dgm:prSet presAssocID="{1A37D9E5-084C-4E58-98AF-846287AA4AE2}" presName="node" presStyleLbl="node1" presStyleIdx="5" presStyleCnt="6">
        <dgm:presLayoutVars>
          <dgm:bulletEnabled val="1"/>
        </dgm:presLayoutVars>
      </dgm:prSet>
      <dgm:spPr/>
    </dgm:pt>
  </dgm:ptLst>
  <dgm:cxnLst>
    <dgm:cxn modelId="{FBCA7C0A-31DF-42E1-9F12-077B2A748BFD}" type="presOf" srcId="{20DFCBBF-7242-4065-980A-79A3F3116F08}" destId="{884D98B0-B2D5-45A6-8BFA-D29E0F4A178F}" srcOrd="0" destOrd="0" presId="urn:microsoft.com/office/officeart/2016/7/layout/RepeatingBendingProcessNew"/>
    <dgm:cxn modelId="{C29E341F-FD7B-436E-9978-F859A8A639F5}" type="presOf" srcId="{7FE5BDEF-CFB2-45B5-ACEF-789B2F6E0924}" destId="{977C967B-E105-4969-BD27-CF37897DD33E}" srcOrd="1" destOrd="0" presId="urn:microsoft.com/office/officeart/2016/7/layout/RepeatingBendingProcessNew"/>
    <dgm:cxn modelId="{46225B2A-E3CA-4EFB-9660-01ED1AF4F068}" type="presOf" srcId="{20DFCBBF-7242-4065-980A-79A3F3116F08}" destId="{4772AB5E-861F-4844-BF78-BAEE821FB107}" srcOrd="1" destOrd="0" presId="urn:microsoft.com/office/officeart/2016/7/layout/RepeatingBendingProcessNew"/>
    <dgm:cxn modelId="{2B63D42E-08FB-4E0F-8786-8302BCB30924}" srcId="{96DF32E1-84FC-4F69-B2D2-6A2BA0F7B02F}" destId="{8CCED85B-50AF-4A14-A2D0-BAF0D9CEDC23}" srcOrd="4" destOrd="0" parTransId="{2CC3794A-0E40-40F8-9C98-5D7A257131CD}" sibTransId="{0DEC9558-8849-452C-8B4D-0B9CE44D8A55}"/>
    <dgm:cxn modelId="{92BC4531-5D21-4D06-A7D0-F1E3D3E85CCB}" type="presOf" srcId="{E65B4292-5D55-467D-8782-F50D45D4F91F}" destId="{BADA6619-047C-42C4-B40C-41F0D5FA9051}" srcOrd="0" destOrd="0" presId="urn:microsoft.com/office/officeart/2016/7/layout/RepeatingBendingProcessNew"/>
    <dgm:cxn modelId="{3A37FE3A-B9BB-42EB-8071-994A898FB8C7}" type="presOf" srcId="{034650F4-C68D-4EBB-B68F-3ADC594A8AC5}" destId="{0A2CBC18-66FF-44F1-AD39-2876F00446A1}" srcOrd="1" destOrd="0" presId="urn:microsoft.com/office/officeart/2016/7/layout/RepeatingBendingProcessNew"/>
    <dgm:cxn modelId="{A2B43A3E-3DB5-42E5-9232-CC14C1269F09}" type="presOf" srcId="{7817AE87-5DB3-4A18-A464-504211634F4C}" destId="{909317D8-C8CF-4196-9A50-EE741ABC2B86}" srcOrd="1" destOrd="0" presId="urn:microsoft.com/office/officeart/2016/7/layout/RepeatingBendingProcessNew"/>
    <dgm:cxn modelId="{6CA51962-E0B5-462E-B443-727B86015939}" type="presOf" srcId="{7FE5BDEF-CFB2-45B5-ACEF-789B2F6E0924}" destId="{24B65515-9910-4211-A269-5A8BF2E3F412}" srcOrd="0" destOrd="0" presId="urn:microsoft.com/office/officeart/2016/7/layout/RepeatingBendingProcessNew"/>
    <dgm:cxn modelId="{FCDF936F-6EDA-4A9E-A4E4-D0437589AC34}" type="presOf" srcId="{1A37D9E5-084C-4E58-98AF-846287AA4AE2}" destId="{B00B566E-A549-47DD-BD6C-C44FA9F9E7EE}" srcOrd="0" destOrd="0" presId="urn:microsoft.com/office/officeart/2016/7/layout/RepeatingBendingProcessNew"/>
    <dgm:cxn modelId="{C3FDFA70-1756-43D9-8D9F-D655C8FD5373}" type="presOf" srcId="{0DEC9558-8849-452C-8B4D-0B9CE44D8A55}" destId="{535A486C-C4FE-4CD6-A633-F559EC051130}" srcOrd="1" destOrd="0" presId="urn:microsoft.com/office/officeart/2016/7/layout/RepeatingBendingProcessNew"/>
    <dgm:cxn modelId="{AE1D0072-3D61-49E6-8383-70B2B038DD49}" srcId="{96DF32E1-84FC-4F69-B2D2-6A2BA0F7B02F}" destId="{3CBC7B49-2E0B-42E4-85D5-4837DB5C7A24}" srcOrd="0" destOrd="0" parTransId="{AACA9AAD-9455-4500-B159-2DC2D5EA7D09}" sibTransId="{7817AE87-5DB3-4A18-A464-504211634F4C}"/>
    <dgm:cxn modelId="{23BCDF53-4771-40F7-8804-FEE719971AA7}" type="presOf" srcId="{3CBC7B49-2E0B-42E4-85D5-4837DB5C7A24}" destId="{FD755AE6-EC92-486E-9491-B12232B608A3}" srcOrd="0" destOrd="0" presId="urn:microsoft.com/office/officeart/2016/7/layout/RepeatingBendingProcessNew"/>
    <dgm:cxn modelId="{43C6EA7E-503B-4048-A3E2-72CCFEE81865}" srcId="{96DF32E1-84FC-4F69-B2D2-6A2BA0F7B02F}" destId="{1A37D9E5-084C-4E58-98AF-846287AA4AE2}" srcOrd="5" destOrd="0" parTransId="{66F31CDD-C778-4C57-8426-27590C0638A0}" sibTransId="{7F12EC4A-0E63-471B-9B8D-B77D8E325061}"/>
    <dgm:cxn modelId="{9EFD808D-CADC-49EE-9C14-4102F608CDE3}" type="presOf" srcId="{0E629F73-A7F8-44E9-A46C-A74A7CD90D9B}" destId="{94320FDC-08BF-4DE8-BBCA-600AC5463146}" srcOrd="0" destOrd="0" presId="urn:microsoft.com/office/officeart/2016/7/layout/RepeatingBendingProcessNew"/>
    <dgm:cxn modelId="{4E2FDE93-909F-44DA-9996-7601C3486157}" type="presOf" srcId="{C7EFB82C-CAD0-4845-A7CA-31B413614199}" destId="{C0668907-6400-4FD9-9213-42378A269B1C}" srcOrd="0" destOrd="0" presId="urn:microsoft.com/office/officeart/2016/7/layout/RepeatingBendingProcessNew"/>
    <dgm:cxn modelId="{1EA3589C-234C-4925-8E2E-4A7249AA847E}" srcId="{96DF32E1-84FC-4F69-B2D2-6A2BA0F7B02F}" destId="{C7EFB82C-CAD0-4845-A7CA-31B413614199}" srcOrd="3" destOrd="0" parTransId="{457D4DF1-F837-49A5-A8D2-900AC0756DC8}" sibTransId="{7FE5BDEF-CFB2-45B5-ACEF-789B2F6E0924}"/>
    <dgm:cxn modelId="{23CF7DAC-4208-414C-92F8-EDD8A199BCDC}" srcId="{96DF32E1-84FC-4F69-B2D2-6A2BA0F7B02F}" destId="{0E629F73-A7F8-44E9-A46C-A74A7CD90D9B}" srcOrd="1" destOrd="0" parTransId="{9372B0DC-BAF2-44BD-BB48-BAD326C7104B}" sibTransId="{20DFCBBF-7242-4065-980A-79A3F3116F08}"/>
    <dgm:cxn modelId="{9A6C42B6-CD39-4C48-9BB7-6C94E4A22EC8}" type="presOf" srcId="{034650F4-C68D-4EBB-B68F-3ADC594A8AC5}" destId="{DC4146E4-87AA-44D1-8FC4-7DF9BBC20633}" srcOrd="0" destOrd="0" presId="urn:microsoft.com/office/officeart/2016/7/layout/RepeatingBendingProcessNew"/>
    <dgm:cxn modelId="{92D97DC2-0BC7-442E-99FF-01051B05FF08}" type="presOf" srcId="{96DF32E1-84FC-4F69-B2D2-6A2BA0F7B02F}" destId="{D5EECD5D-9877-485F-A431-AF35BE5C0BDE}" srcOrd="0" destOrd="0" presId="urn:microsoft.com/office/officeart/2016/7/layout/RepeatingBendingProcessNew"/>
    <dgm:cxn modelId="{7E0867D8-7F10-4A8C-9854-05C4B299CD03}" type="presOf" srcId="{8CCED85B-50AF-4A14-A2D0-BAF0D9CEDC23}" destId="{05E0DFA5-FE0C-45DC-8FB5-2C5C8595FA8B}" srcOrd="0" destOrd="0" presId="urn:microsoft.com/office/officeart/2016/7/layout/RepeatingBendingProcessNew"/>
    <dgm:cxn modelId="{09081FD9-C3EF-4F28-9BDF-A1F1835EE1D5}" type="presOf" srcId="{7817AE87-5DB3-4A18-A464-504211634F4C}" destId="{C2D78B0C-92E4-48A3-95E3-B3547CC10957}" srcOrd="0" destOrd="0" presId="urn:microsoft.com/office/officeart/2016/7/layout/RepeatingBendingProcessNew"/>
    <dgm:cxn modelId="{CF5D43DC-D7C6-4F36-A7EB-94C4BB60269A}" srcId="{96DF32E1-84FC-4F69-B2D2-6A2BA0F7B02F}" destId="{E65B4292-5D55-467D-8782-F50D45D4F91F}" srcOrd="2" destOrd="0" parTransId="{105E33C4-B105-4E1C-81DE-5316F640AF02}" sibTransId="{034650F4-C68D-4EBB-B68F-3ADC594A8AC5}"/>
    <dgm:cxn modelId="{AFBE12F9-5912-4232-8815-8705FEF35AD2}" type="presOf" srcId="{0DEC9558-8849-452C-8B4D-0B9CE44D8A55}" destId="{284D888D-5776-4F3E-8E26-F205753A1E9C}" srcOrd="0" destOrd="0" presId="urn:microsoft.com/office/officeart/2016/7/layout/RepeatingBendingProcessNew"/>
    <dgm:cxn modelId="{E8EE8D7D-6CF1-464A-8FBE-CE593FDFAE86}" type="presParOf" srcId="{D5EECD5D-9877-485F-A431-AF35BE5C0BDE}" destId="{FD755AE6-EC92-486E-9491-B12232B608A3}" srcOrd="0" destOrd="0" presId="urn:microsoft.com/office/officeart/2016/7/layout/RepeatingBendingProcessNew"/>
    <dgm:cxn modelId="{576A42F1-9575-44B4-AAAD-9FACED7931F0}" type="presParOf" srcId="{D5EECD5D-9877-485F-A431-AF35BE5C0BDE}" destId="{C2D78B0C-92E4-48A3-95E3-B3547CC10957}" srcOrd="1" destOrd="0" presId="urn:microsoft.com/office/officeart/2016/7/layout/RepeatingBendingProcessNew"/>
    <dgm:cxn modelId="{222E2E49-940D-4324-B483-6FB9C88B87C4}" type="presParOf" srcId="{C2D78B0C-92E4-48A3-95E3-B3547CC10957}" destId="{909317D8-C8CF-4196-9A50-EE741ABC2B86}" srcOrd="0" destOrd="0" presId="urn:microsoft.com/office/officeart/2016/7/layout/RepeatingBendingProcessNew"/>
    <dgm:cxn modelId="{0392FFA8-CA7F-4C2B-950F-0589CE075700}" type="presParOf" srcId="{D5EECD5D-9877-485F-A431-AF35BE5C0BDE}" destId="{94320FDC-08BF-4DE8-BBCA-600AC5463146}" srcOrd="2" destOrd="0" presId="urn:microsoft.com/office/officeart/2016/7/layout/RepeatingBendingProcessNew"/>
    <dgm:cxn modelId="{5C5E25E7-6A40-44E9-B060-A013022BB9D4}" type="presParOf" srcId="{D5EECD5D-9877-485F-A431-AF35BE5C0BDE}" destId="{884D98B0-B2D5-45A6-8BFA-D29E0F4A178F}" srcOrd="3" destOrd="0" presId="urn:microsoft.com/office/officeart/2016/7/layout/RepeatingBendingProcessNew"/>
    <dgm:cxn modelId="{531689B0-71B9-4E32-8D5A-16256A121DD2}" type="presParOf" srcId="{884D98B0-B2D5-45A6-8BFA-D29E0F4A178F}" destId="{4772AB5E-861F-4844-BF78-BAEE821FB107}" srcOrd="0" destOrd="0" presId="urn:microsoft.com/office/officeart/2016/7/layout/RepeatingBendingProcessNew"/>
    <dgm:cxn modelId="{884DB8CE-514D-4F5B-8B8D-0D473B14ABF1}" type="presParOf" srcId="{D5EECD5D-9877-485F-A431-AF35BE5C0BDE}" destId="{BADA6619-047C-42C4-B40C-41F0D5FA9051}" srcOrd="4" destOrd="0" presId="urn:microsoft.com/office/officeart/2016/7/layout/RepeatingBendingProcessNew"/>
    <dgm:cxn modelId="{D10FE21E-3D45-4E52-A11F-8D487B151594}" type="presParOf" srcId="{D5EECD5D-9877-485F-A431-AF35BE5C0BDE}" destId="{DC4146E4-87AA-44D1-8FC4-7DF9BBC20633}" srcOrd="5" destOrd="0" presId="urn:microsoft.com/office/officeart/2016/7/layout/RepeatingBendingProcessNew"/>
    <dgm:cxn modelId="{F4E69F9E-AF33-4674-AC6B-E8E810156952}" type="presParOf" srcId="{DC4146E4-87AA-44D1-8FC4-7DF9BBC20633}" destId="{0A2CBC18-66FF-44F1-AD39-2876F00446A1}" srcOrd="0" destOrd="0" presId="urn:microsoft.com/office/officeart/2016/7/layout/RepeatingBendingProcessNew"/>
    <dgm:cxn modelId="{E7FDF71E-6E86-4E71-9005-04C30FB6637D}" type="presParOf" srcId="{D5EECD5D-9877-485F-A431-AF35BE5C0BDE}" destId="{C0668907-6400-4FD9-9213-42378A269B1C}" srcOrd="6" destOrd="0" presId="urn:microsoft.com/office/officeart/2016/7/layout/RepeatingBendingProcessNew"/>
    <dgm:cxn modelId="{0D844B15-9486-4675-BB43-247BB9B648DE}" type="presParOf" srcId="{D5EECD5D-9877-485F-A431-AF35BE5C0BDE}" destId="{24B65515-9910-4211-A269-5A8BF2E3F412}" srcOrd="7" destOrd="0" presId="urn:microsoft.com/office/officeart/2016/7/layout/RepeatingBendingProcessNew"/>
    <dgm:cxn modelId="{437B7628-049F-46AB-A5DF-04B1A28E8106}" type="presParOf" srcId="{24B65515-9910-4211-A269-5A8BF2E3F412}" destId="{977C967B-E105-4969-BD27-CF37897DD33E}" srcOrd="0" destOrd="0" presId="urn:microsoft.com/office/officeart/2016/7/layout/RepeatingBendingProcessNew"/>
    <dgm:cxn modelId="{27FA34F1-B825-4C15-91D5-2691026060BC}" type="presParOf" srcId="{D5EECD5D-9877-485F-A431-AF35BE5C0BDE}" destId="{05E0DFA5-FE0C-45DC-8FB5-2C5C8595FA8B}" srcOrd="8" destOrd="0" presId="urn:microsoft.com/office/officeart/2016/7/layout/RepeatingBendingProcessNew"/>
    <dgm:cxn modelId="{C93990AB-9198-48A9-BE6E-49BEB963CA78}" type="presParOf" srcId="{D5EECD5D-9877-485F-A431-AF35BE5C0BDE}" destId="{284D888D-5776-4F3E-8E26-F205753A1E9C}" srcOrd="9" destOrd="0" presId="urn:microsoft.com/office/officeart/2016/7/layout/RepeatingBendingProcessNew"/>
    <dgm:cxn modelId="{FD0DA12A-B8FD-449E-8A45-BAEA9D15F4A2}" type="presParOf" srcId="{284D888D-5776-4F3E-8E26-F205753A1E9C}" destId="{535A486C-C4FE-4CD6-A633-F559EC051130}" srcOrd="0" destOrd="0" presId="urn:microsoft.com/office/officeart/2016/7/layout/RepeatingBendingProcessNew"/>
    <dgm:cxn modelId="{01039089-7308-4BCC-918C-6D3848F00B24}" type="presParOf" srcId="{D5EECD5D-9877-485F-A431-AF35BE5C0BDE}" destId="{B00B566E-A549-47DD-BD6C-C44FA9F9E7EE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6F09A8-0D67-40C6-8C2A-AAADBE49304B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2E0547E-00A1-4522-BD96-A994FE326122}">
      <dgm:prSet/>
      <dgm:spPr/>
      <dgm:t>
        <a:bodyPr/>
        <a:lstStyle/>
        <a:p>
          <a:r>
            <a:rPr lang="en-GB"/>
            <a:t>Customers don’t care about their suppliers’ internal difficulties</a:t>
          </a:r>
          <a:endParaRPr lang="en-US"/>
        </a:p>
      </dgm:t>
    </dgm:pt>
    <dgm:pt modelId="{114F418B-4AAB-4430-AFF8-B20EEC0E132A}" type="parTrans" cxnId="{2FEBB087-8C0C-4F3D-A44B-F4BAAED395BC}">
      <dgm:prSet/>
      <dgm:spPr/>
      <dgm:t>
        <a:bodyPr/>
        <a:lstStyle/>
        <a:p>
          <a:endParaRPr lang="en-US"/>
        </a:p>
      </dgm:t>
    </dgm:pt>
    <dgm:pt modelId="{2B542054-E465-4B9D-931C-DEBB8765CF5A}" type="sibTrans" cxnId="{2FEBB087-8C0C-4F3D-A44B-F4BAAED395BC}">
      <dgm:prSet/>
      <dgm:spPr/>
      <dgm:t>
        <a:bodyPr/>
        <a:lstStyle/>
        <a:p>
          <a:endParaRPr lang="en-US"/>
        </a:p>
      </dgm:t>
    </dgm:pt>
    <dgm:pt modelId="{6D50743D-0316-4984-B193-C569151855C5}">
      <dgm:prSet/>
      <dgm:spPr/>
      <dgm:t>
        <a:bodyPr/>
        <a:lstStyle/>
        <a:p>
          <a:r>
            <a:rPr lang="en-GB"/>
            <a:t>They want to be able to access product and services at the least cost</a:t>
          </a:r>
          <a:endParaRPr lang="en-US"/>
        </a:p>
      </dgm:t>
    </dgm:pt>
    <dgm:pt modelId="{D520225D-5EBA-4CD4-9424-7C11FBC6D339}" type="parTrans" cxnId="{2D9ABECE-C207-46B2-B9EA-94953F11C86A}">
      <dgm:prSet/>
      <dgm:spPr/>
      <dgm:t>
        <a:bodyPr/>
        <a:lstStyle/>
        <a:p>
          <a:endParaRPr lang="en-US"/>
        </a:p>
      </dgm:t>
    </dgm:pt>
    <dgm:pt modelId="{17A20C6F-2E02-4AA1-A00B-DBC8591DE14C}" type="sibTrans" cxnId="{2D9ABECE-C207-46B2-B9EA-94953F11C86A}">
      <dgm:prSet/>
      <dgm:spPr/>
      <dgm:t>
        <a:bodyPr/>
        <a:lstStyle/>
        <a:p>
          <a:endParaRPr lang="en-US"/>
        </a:p>
      </dgm:t>
    </dgm:pt>
    <dgm:pt modelId="{AD6687C1-ACFC-4FBC-83DA-55AD9386C835}">
      <dgm:prSet/>
      <dgm:spPr/>
      <dgm:t>
        <a:bodyPr/>
        <a:lstStyle/>
        <a:p>
          <a:r>
            <a:rPr lang="en-GB"/>
            <a:t>They want a single point of entry</a:t>
          </a:r>
          <a:endParaRPr lang="en-US"/>
        </a:p>
      </dgm:t>
    </dgm:pt>
    <dgm:pt modelId="{994B6072-E593-409B-9CA7-38452043BE36}" type="parTrans" cxnId="{461FE966-D47C-4380-8863-D53056ECAB31}">
      <dgm:prSet/>
      <dgm:spPr/>
      <dgm:t>
        <a:bodyPr/>
        <a:lstStyle/>
        <a:p>
          <a:endParaRPr lang="en-US"/>
        </a:p>
      </dgm:t>
    </dgm:pt>
    <dgm:pt modelId="{7F3DA46D-1B9C-470A-A21F-E57124B4CAC6}" type="sibTrans" cxnId="{461FE966-D47C-4380-8863-D53056ECAB31}">
      <dgm:prSet/>
      <dgm:spPr/>
      <dgm:t>
        <a:bodyPr/>
        <a:lstStyle/>
        <a:p>
          <a:endParaRPr lang="en-US"/>
        </a:p>
      </dgm:t>
    </dgm:pt>
    <dgm:pt modelId="{7A249FCB-01B1-4B91-A58F-804538C17223}">
      <dgm:prSet/>
      <dgm:spPr/>
      <dgm:t>
        <a:bodyPr/>
        <a:lstStyle/>
        <a:p>
          <a:r>
            <a:rPr lang="en-GB"/>
            <a:t>Existing loyalty programmes do they go far enough?</a:t>
          </a:r>
          <a:endParaRPr lang="en-US"/>
        </a:p>
      </dgm:t>
    </dgm:pt>
    <dgm:pt modelId="{1A341E6D-4626-4106-A4A4-389219573B4A}" type="parTrans" cxnId="{6E62A185-8D8B-4B75-B130-6F195D82D478}">
      <dgm:prSet/>
      <dgm:spPr/>
      <dgm:t>
        <a:bodyPr/>
        <a:lstStyle/>
        <a:p>
          <a:endParaRPr lang="en-US"/>
        </a:p>
      </dgm:t>
    </dgm:pt>
    <dgm:pt modelId="{3F645F24-64B9-47CB-B6B1-D961C9A9FF98}" type="sibTrans" cxnId="{6E62A185-8D8B-4B75-B130-6F195D82D478}">
      <dgm:prSet/>
      <dgm:spPr/>
      <dgm:t>
        <a:bodyPr/>
        <a:lstStyle/>
        <a:p>
          <a:endParaRPr lang="en-US"/>
        </a:p>
      </dgm:t>
    </dgm:pt>
    <dgm:pt modelId="{C009F397-6B88-4B93-9307-21EFE4DFE4ED}" type="pres">
      <dgm:prSet presAssocID="{8C6F09A8-0D67-40C6-8C2A-AAADBE49304B}" presName="matrix" presStyleCnt="0">
        <dgm:presLayoutVars>
          <dgm:chMax val="1"/>
          <dgm:dir/>
          <dgm:resizeHandles val="exact"/>
        </dgm:presLayoutVars>
      </dgm:prSet>
      <dgm:spPr/>
    </dgm:pt>
    <dgm:pt modelId="{C9284249-00D1-4327-B770-2955BAB20852}" type="pres">
      <dgm:prSet presAssocID="{8C6F09A8-0D67-40C6-8C2A-AAADBE49304B}" presName="diamond" presStyleLbl="bgShp" presStyleIdx="0" presStyleCnt="1"/>
      <dgm:spPr/>
    </dgm:pt>
    <dgm:pt modelId="{0A3E37E1-6D83-44D9-8C52-9089E33053C4}" type="pres">
      <dgm:prSet presAssocID="{8C6F09A8-0D67-40C6-8C2A-AAADBE49304B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91185FA-4940-41C4-9CC0-64BF11F581D4}" type="pres">
      <dgm:prSet presAssocID="{8C6F09A8-0D67-40C6-8C2A-AAADBE49304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1F37B29-8034-4221-A08F-25F8F39FF93B}" type="pres">
      <dgm:prSet presAssocID="{8C6F09A8-0D67-40C6-8C2A-AAADBE49304B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5BBA147-B381-430C-99AC-443B78B751B1}" type="pres">
      <dgm:prSet presAssocID="{8C6F09A8-0D67-40C6-8C2A-AAADBE49304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2EFBE75F-4ADA-40DB-B694-7735CA8AF5E9}" type="presOf" srcId="{42E0547E-00A1-4522-BD96-A994FE326122}" destId="{0A3E37E1-6D83-44D9-8C52-9089E33053C4}" srcOrd="0" destOrd="0" presId="urn:microsoft.com/office/officeart/2005/8/layout/matrix3"/>
    <dgm:cxn modelId="{461FE966-D47C-4380-8863-D53056ECAB31}" srcId="{8C6F09A8-0D67-40C6-8C2A-AAADBE49304B}" destId="{AD6687C1-ACFC-4FBC-83DA-55AD9386C835}" srcOrd="2" destOrd="0" parTransId="{994B6072-E593-409B-9CA7-38452043BE36}" sibTransId="{7F3DA46D-1B9C-470A-A21F-E57124B4CAC6}"/>
    <dgm:cxn modelId="{C9B0816B-E853-4990-AB94-13D186BDAC5D}" type="presOf" srcId="{AD6687C1-ACFC-4FBC-83DA-55AD9386C835}" destId="{A1F37B29-8034-4221-A08F-25F8F39FF93B}" srcOrd="0" destOrd="0" presId="urn:microsoft.com/office/officeart/2005/8/layout/matrix3"/>
    <dgm:cxn modelId="{5C1DE181-4CB5-4162-B20F-149E34D144E5}" type="presOf" srcId="{7A249FCB-01B1-4B91-A58F-804538C17223}" destId="{05BBA147-B381-430C-99AC-443B78B751B1}" srcOrd="0" destOrd="0" presId="urn:microsoft.com/office/officeart/2005/8/layout/matrix3"/>
    <dgm:cxn modelId="{6E62A185-8D8B-4B75-B130-6F195D82D478}" srcId="{8C6F09A8-0D67-40C6-8C2A-AAADBE49304B}" destId="{7A249FCB-01B1-4B91-A58F-804538C17223}" srcOrd="3" destOrd="0" parTransId="{1A341E6D-4626-4106-A4A4-389219573B4A}" sibTransId="{3F645F24-64B9-47CB-B6B1-D961C9A9FF98}"/>
    <dgm:cxn modelId="{2FEBB087-8C0C-4F3D-A44B-F4BAAED395BC}" srcId="{8C6F09A8-0D67-40C6-8C2A-AAADBE49304B}" destId="{42E0547E-00A1-4522-BD96-A994FE326122}" srcOrd="0" destOrd="0" parTransId="{114F418B-4AAB-4430-AFF8-B20EEC0E132A}" sibTransId="{2B542054-E465-4B9D-931C-DEBB8765CF5A}"/>
    <dgm:cxn modelId="{89292CBB-24E5-4798-88AD-1F11E1E9013B}" type="presOf" srcId="{6D50743D-0316-4984-B193-C569151855C5}" destId="{C91185FA-4940-41C4-9CC0-64BF11F581D4}" srcOrd="0" destOrd="0" presId="urn:microsoft.com/office/officeart/2005/8/layout/matrix3"/>
    <dgm:cxn modelId="{2D9ABECE-C207-46B2-B9EA-94953F11C86A}" srcId="{8C6F09A8-0D67-40C6-8C2A-AAADBE49304B}" destId="{6D50743D-0316-4984-B193-C569151855C5}" srcOrd="1" destOrd="0" parTransId="{D520225D-5EBA-4CD4-9424-7C11FBC6D339}" sibTransId="{17A20C6F-2E02-4AA1-A00B-DBC8591DE14C}"/>
    <dgm:cxn modelId="{E9ABECE1-0FBE-4250-8741-05B13F6EDC29}" type="presOf" srcId="{8C6F09A8-0D67-40C6-8C2A-AAADBE49304B}" destId="{C009F397-6B88-4B93-9307-21EFE4DFE4ED}" srcOrd="0" destOrd="0" presId="urn:microsoft.com/office/officeart/2005/8/layout/matrix3"/>
    <dgm:cxn modelId="{74F4C436-EE5C-48BB-8898-ABFEA882EF6D}" type="presParOf" srcId="{C009F397-6B88-4B93-9307-21EFE4DFE4ED}" destId="{C9284249-00D1-4327-B770-2955BAB20852}" srcOrd="0" destOrd="0" presId="urn:microsoft.com/office/officeart/2005/8/layout/matrix3"/>
    <dgm:cxn modelId="{ACB8C984-E04F-474B-8AA4-8376D6154F7E}" type="presParOf" srcId="{C009F397-6B88-4B93-9307-21EFE4DFE4ED}" destId="{0A3E37E1-6D83-44D9-8C52-9089E33053C4}" srcOrd="1" destOrd="0" presId="urn:microsoft.com/office/officeart/2005/8/layout/matrix3"/>
    <dgm:cxn modelId="{2ECEFE27-EE14-490C-B591-7C868A0BC585}" type="presParOf" srcId="{C009F397-6B88-4B93-9307-21EFE4DFE4ED}" destId="{C91185FA-4940-41C4-9CC0-64BF11F581D4}" srcOrd="2" destOrd="0" presId="urn:microsoft.com/office/officeart/2005/8/layout/matrix3"/>
    <dgm:cxn modelId="{25F447D1-E93D-479F-8A7F-BC56711671A3}" type="presParOf" srcId="{C009F397-6B88-4B93-9307-21EFE4DFE4ED}" destId="{A1F37B29-8034-4221-A08F-25F8F39FF93B}" srcOrd="3" destOrd="0" presId="urn:microsoft.com/office/officeart/2005/8/layout/matrix3"/>
    <dgm:cxn modelId="{1C961834-5EE2-4BE4-A995-A2BAF2AFCEEF}" type="presParOf" srcId="{C009F397-6B88-4B93-9307-21EFE4DFE4ED}" destId="{05BBA147-B381-430C-99AC-443B78B751B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097014-EFCA-45C2-BD63-0C4A8DFF4A6E}" type="doc">
      <dgm:prSet loTypeId="urn:microsoft.com/office/officeart/2016/7/layout/VerticalDownArrowProcess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81F8025-676C-40AB-81FA-93F676BB762C}">
      <dgm:prSet/>
      <dgm:spPr/>
      <dgm:t>
        <a:bodyPr/>
        <a:lstStyle/>
        <a:p>
          <a:r>
            <a:rPr lang="en-US"/>
            <a:t>Acquiring</a:t>
          </a:r>
        </a:p>
      </dgm:t>
    </dgm:pt>
    <dgm:pt modelId="{BDBE00C8-EF78-49EF-87A6-4B5E864F8FC3}" type="parTrans" cxnId="{256CDCE3-27E7-4EC5-A4E3-F88EA533F9BE}">
      <dgm:prSet/>
      <dgm:spPr/>
      <dgm:t>
        <a:bodyPr/>
        <a:lstStyle/>
        <a:p>
          <a:endParaRPr lang="en-US"/>
        </a:p>
      </dgm:t>
    </dgm:pt>
    <dgm:pt modelId="{EA4167F1-B620-418B-9A47-DD7D7D85D2C2}" type="sibTrans" cxnId="{256CDCE3-27E7-4EC5-A4E3-F88EA533F9BE}">
      <dgm:prSet/>
      <dgm:spPr/>
      <dgm:t>
        <a:bodyPr/>
        <a:lstStyle/>
        <a:p>
          <a:endParaRPr lang="en-US"/>
        </a:p>
      </dgm:t>
    </dgm:pt>
    <dgm:pt modelId="{9BE87320-E8F3-4BFB-AA0E-51D8F26D340D}">
      <dgm:prSet/>
      <dgm:spPr/>
      <dgm:t>
        <a:bodyPr/>
        <a:lstStyle/>
        <a:p>
          <a:r>
            <a:rPr lang="en-US"/>
            <a:t>Acquiring new customers</a:t>
          </a:r>
        </a:p>
      </dgm:t>
    </dgm:pt>
    <dgm:pt modelId="{5ECF1F4A-E08F-47F0-9F19-C8D6C839FBBB}" type="parTrans" cxnId="{DDF71021-07CF-4592-82F7-5A6A193793BA}">
      <dgm:prSet/>
      <dgm:spPr/>
      <dgm:t>
        <a:bodyPr/>
        <a:lstStyle/>
        <a:p>
          <a:endParaRPr lang="en-US"/>
        </a:p>
      </dgm:t>
    </dgm:pt>
    <dgm:pt modelId="{2C4A58D0-2A3E-4457-B003-D68D1F815154}" type="sibTrans" cxnId="{DDF71021-07CF-4592-82F7-5A6A193793BA}">
      <dgm:prSet/>
      <dgm:spPr/>
      <dgm:t>
        <a:bodyPr/>
        <a:lstStyle/>
        <a:p>
          <a:endParaRPr lang="en-US"/>
        </a:p>
      </dgm:t>
    </dgm:pt>
    <dgm:pt modelId="{FBABCBAC-A729-40E8-985E-02502BD1DCEB}">
      <dgm:prSet/>
      <dgm:spPr/>
      <dgm:t>
        <a:bodyPr/>
        <a:lstStyle/>
        <a:p>
          <a:r>
            <a:rPr lang="en-US"/>
            <a:t>by promotion</a:t>
          </a:r>
        </a:p>
      </dgm:t>
    </dgm:pt>
    <dgm:pt modelId="{BA0417BF-F097-4C15-826A-88C4447B6400}" type="parTrans" cxnId="{200B6F6C-E307-48E4-87DE-B61FFC5652F2}">
      <dgm:prSet/>
      <dgm:spPr/>
      <dgm:t>
        <a:bodyPr/>
        <a:lstStyle/>
        <a:p>
          <a:endParaRPr lang="en-US"/>
        </a:p>
      </dgm:t>
    </dgm:pt>
    <dgm:pt modelId="{143B78FB-5CDB-47B8-AFA3-69379A9DFA4A}" type="sibTrans" cxnId="{200B6F6C-E307-48E4-87DE-B61FFC5652F2}">
      <dgm:prSet/>
      <dgm:spPr/>
      <dgm:t>
        <a:bodyPr/>
        <a:lstStyle/>
        <a:p>
          <a:endParaRPr lang="en-US"/>
        </a:p>
      </dgm:t>
    </dgm:pt>
    <dgm:pt modelId="{3516D1BA-AB86-44E0-B0B2-831B629B9090}">
      <dgm:prSet/>
      <dgm:spPr/>
      <dgm:t>
        <a:bodyPr/>
        <a:lstStyle/>
        <a:p>
          <a:r>
            <a:rPr lang="en-US"/>
            <a:t>leading edge product backed by superior service</a:t>
          </a:r>
        </a:p>
      </dgm:t>
    </dgm:pt>
    <dgm:pt modelId="{4CA1E59F-C9F2-4BDF-B30E-5442603D0F6B}" type="parTrans" cxnId="{49495A59-EF70-40E6-8A10-83043994FDB2}">
      <dgm:prSet/>
      <dgm:spPr/>
      <dgm:t>
        <a:bodyPr/>
        <a:lstStyle/>
        <a:p>
          <a:endParaRPr lang="en-US"/>
        </a:p>
      </dgm:t>
    </dgm:pt>
    <dgm:pt modelId="{192DFBF0-06AE-4016-919C-60ED9FE5014A}" type="sibTrans" cxnId="{49495A59-EF70-40E6-8A10-83043994FDB2}">
      <dgm:prSet/>
      <dgm:spPr/>
      <dgm:t>
        <a:bodyPr/>
        <a:lstStyle/>
        <a:p>
          <a:endParaRPr lang="en-US"/>
        </a:p>
      </dgm:t>
    </dgm:pt>
    <dgm:pt modelId="{8F83E3B2-C455-4926-A1FB-5A4377A2FA3B}">
      <dgm:prSet/>
      <dgm:spPr/>
      <dgm:t>
        <a:bodyPr/>
        <a:lstStyle/>
        <a:p>
          <a:r>
            <a:rPr lang="en-US"/>
            <a:t>Enhancing</a:t>
          </a:r>
        </a:p>
      </dgm:t>
    </dgm:pt>
    <dgm:pt modelId="{04F6EBB0-24F1-436A-9C08-6218CBD32987}" type="parTrans" cxnId="{D2F10ED2-D7B1-417B-8713-2E3AC043FFAB}">
      <dgm:prSet/>
      <dgm:spPr/>
      <dgm:t>
        <a:bodyPr/>
        <a:lstStyle/>
        <a:p>
          <a:endParaRPr lang="en-US"/>
        </a:p>
      </dgm:t>
    </dgm:pt>
    <dgm:pt modelId="{E1B20DC1-F507-4F45-80C3-EDA6CDB32FF7}" type="sibTrans" cxnId="{D2F10ED2-D7B1-417B-8713-2E3AC043FFAB}">
      <dgm:prSet/>
      <dgm:spPr/>
      <dgm:t>
        <a:bodyPr/>
        <a:lstStyle/>
        <a:p>
          <a:endParaRPr lang="en-US"/>
        </a:p>
      </dgm:t>
    </dgm:pt>
    <dgm:pt modelId="{6463E6B7-7503-474D-94EA-AFF1C7CE8ABB}">
      <dgm:prSet/>
      <dgm:spPr/>
      <dgm:t>
        <a:bodyPr/>
        <a:lstStyle/>
        <a:p>
          <a:r>
            <a:rPr lang="en-US"/>
            <a:t>Enhancing profitability of existing customers</a:t>
          </a:r>
        </a:p>
      </dgm:t>
    </dgm:pt>
    <dgm:pt modelId="{9AA1067D-F2B1-41A1-8756-DEFF49BE1804}" type="parTrans" cxnId="{76F8247F-48A3-4DFC-A02C-F58CD7F02E5A}">
      <dgm:prSet/>
      <dgm:spPr/>
      <dgm:t>
        <a:bodyPr/>
        <a:lstStyle/>
        <a:p>
          <a:endParaRPr lang="en-US"/>
        </a:p>
      </dgm:t>
    </dgm:pt>
    <dgm:pt modelId="{7E1CE2BD-296F-461D-8322-C1EE86712F5C}" type="sibTrans" cxnId="{76F8247F-48A3-4DFC-A02C-F58CD7F02E5A}">
      <dgm:prSet/>
      <dgm:spPr/>
      <dgm:t>
        <a:bodyPr/>
        <a:lstStyle/>
        <a:p>
          <a:endParaRPr lang="en-US"/>
        </a:p>
      </dgm:t>
    </dgm:pt>
    <dgm:pt modelId="{FE429318-7829-4B3C-A4E6-B0A9068E26CE}">
      <dgm:prSet/>
      <dgm:spPr/>
      <dgm:t>
        <a:bodyPr/>
        <a:lstStyle/>
        <a:p>
          <a:r>
            <a:rPr lang="en-US"/>
            <a:t>cross-selling and up-selling (one stop shopping)</a:t>
          </a:r>
        </a:p>
      </dgm:t>
    </dgm:pt>
    <dgm:pt modelId="{783D6ABB-6615-46C3-BC3A-A317F6640E8B}" type="parTrans" cxnId="{2A66153B-DA55-481C-B6D2-3887AFFB99BC}">
      <dgm:prSet/>
      <dgm:spPr/>
      <dgm:t>
        <a:bodyPr/>
        <a:lstStyle/>
        <a:p>
          <a:endParaRPr lang="en-US"/>
        </a:p>
      </dgm:t>
    </dgm:pt>
    <dgm:pt modelId="{8A2578AA-E52B-459C-92D2-80392C12C1D4}" type="sibTrans" cxnId="{2A66153B-DA55-481C-B6D2-3887AFFB99BC}">
      <dgm:prSet/>
      <dgm:spPr/>
      <dgm:t>
        <a:bodyPr/>
        <a:lstStyle/>
        <a:p>
          <a:endParaRPr lang="en-US"/>
        </a:p>
      </dgm:t>
    </dgm:pt>
    <dgm:pt modelId="{19CFCA33-59BF-44FE-BB07-2053453E292C}">
      <dgm:prSet/>
      <dgm:spPr/>
      <dgm:t>
        <a:bodyPr/>
        <a:lstStyle/>
        <a:p>
          <a:r>
            <a:rPr lang="en-US"/>
            <a:t>additional services</a:t>
          </a:r>
        </a:p>
      </dgm:t>
    </dgm:pt>
    <dgm:pt modelId="{7FCE8FC9-E6F6-4703-A8CF-BBFA4F476A00}" type="parTrans" cxnId="{9AF6AC63-49AD-45A3-81BC-FA336B49F994}">
      <dgm:prSet/>
      <dgm:spPr/>
      <dgm:t>
        <a:bodyPr/>
        <a:lstStyle/>
        <a:p>
          <a:endParaRPr lang="en-US"/>
        </a:p>
      </dgm:t>
    </dgm:pt>
    <dgm:pt modelId="{1AB7A798-02E9-43D2-AC49-CE1134379C06}" type="sibTrans" cxnId="{9AF6AC63-49AD-45A3-81BC-FA336B49F994}">
      <dgm:prSet/>
      <dgm:spPr/>
      <dgm:t>
        <a:bodyPr/>
        <a:lstStyle/>
        <a:p>
          <a:endParaRPr lang="en-US"/>
        </a:p>
      </dgm:t>
    </dgm:pt>
    <dgm:pt modelId="{B29328A9-FBD2-4D29-84FC-A29AEAD34BA1}">
      <dgm:prSet/>
      <dgm:spPr/>
      <dgm:t>
        <a:bodyPr/>
        <a:lstStyle/>
        <a:p>
          <a:r>
            <a:rPr lang="en-US"/>
            <a:t>Retaining</a:t>
          </a:r>
        </a:p>
      </dgm:t>
    </dgm:pt>
    <dgm:pt modelId="{57B50CE4-ADBA-4FBF-8D63-8D6A71F87A7A}" type="parTrans" cxnId="{F3A13AB1-B8A5-4E01-88EE-B7969004A18B}">
      <dgm:prSet/>
      <dgm:spPr/>
      <dgm:t>
        <a:bodyPr/>
        <a:lstStyle/>
        <a:p>
          <a:endParaRPr lang="en-US"/>
        </a:p>
      </dgm:t>
    </dgm:pt>
    <dgm:pt modelId="{968C9CCE-2257-4664-B700-11E76EFED9F0}" type="sibTrans" cxnId="{F3A13AB1-B8A5-4E01-88EE-B7969004A18B}">
      <dgm:prSet/>
      <dgm:spPr/>
      <dgm:t>
        <a:bodyPr/>
        <a:lstStyle/>
        <a:p>
          <a:endParaRPr lang="en-US"/>
        </a:p>
      </dgm:t>
    </dgm:pt>
    <dgm:pt modelId="{59173E55-95ED-477D-B6AA-CE3621AC1913}">
      <dgm:prSet/>
      <dgm:spPr/>
      <dgm:t>
        <a:bodyPr/>
        <a:lstStyle/>
        <a:p>
          <a:r>
            <a:rPr lang="en-US"/>
            <a:t>Retaining most profitable customers</a:t>
          </a:r>
        </a:p>
      </dgm:t>
    </dgm:pt>
    <dgm:pt modelId="{F5632007-A955-4C2A-8BCD-F11EB7B8B449}" type="parTrans" cxnId="{92B96C0E-7D9E-4668-A35C-D71A038FC6E3}">
      <dgm:prSet/>
      <dgm:spPr/>
      <dgm:t>
        <a:bodyPr/>
        <a:lstStyle/>
        <a:p>
          <a:endParaRPr lang="en-US"/>
        </a:p>
      </dgm:t>
    </dgm:pt>
    <dgm:pt modelId="{31A0646A-BE38-41CF-83EB-D27D1F731C41}" type="sibTrans" cxnId="{92B96C0E-7D9E-4668-A35C-D71A038FC6E3}">
      <dgm:prSet/>
      <dgm:spPr/>
      <dgm:t>
        <a:bodyPr/>
        <a:lstStyle/>
        <a:p>
          <a:endParaRPr lang="en-US"/>
        </a:p>
      </dgm:t>
    </dgm:pt>
    <dgm:pt modelId="{F91BD46E-F1D2-4C65-9E96-557C00F83FEB}">
      <dgm:prSet/>
      <dgm:spPr/>
      <dgm:t>
        <a:bodyPr/>
        <a:lstStyle/>
        <a:p>
          <a:r>
            <a:rPr lang="en-US"/>
            <a:t>best customer list</a:t>
          </a:r>
        </a:p>
      </dgm:t>
    </dgm:pt>
    <dgm:pt modelId="{247132CC-DFD9-40C6-A104-D17DF354C7DE}" type="parTrans" cxnId="{11D4B813-9A6E-4D7F-84C8-AA8932EFFE20}">
      <dgm:prSet/>
      <dgm:spPr/>
      <dgm:t>
        <a:bodyPr/>
        <a:lstStyle/>
        <a:p>
          <a:endParaRPr lang="en-US"/>
        </a:p>
      </dgm:t>
    </dgm:pt>
    <dgm:pt modelId="{627734D5-33E5-4B31-ABB1-4A7012FA5348}" type="sibTrans" cxnId="{11D4B813-9A6E-4D7F-84C8-AA8932EFFE20}">
      <dgm:prSet/>
      <dgm:spPr/>
      <dgm:t>
        <a:bodyPr/>
        <a:lstStyle/>
        <a:p>
          <a:endParaRPr lang="en-US"/>
        </a:p>
      </dgm:t>
    </dgm:pt>
    <dgm:pt modelId="{862EF805-2F55-4639-A1F4-B165104D603F}">
      <dgm:prSet/>
      <dgm:spPr/>
      <dgm:t>
        <a:bodyPr/>
        <a:lstStyle/>
        <a:p>
          <a:r>
            <a:rPr lang="en-US"/>
            <a:t>customer profitability analysis</a:t>
          </a:r>
        </a:p>
      </dgm:t>
    </dgm:pt>
    <dgm:pt modelId="{8B43B01B-0215-4729-9BB8-D845E85F6E6F}" type="parTrans" cxnId="{F4DA48A6-9622-41C9-8A3F-3B3E9B5BF915}">
      <dgm:prSet/>
      <dgm:spPr/>
      <dgm:t>
        <a:bodyPr/>
        <a:lstStyle/>
        <a:p>
          <a:endParaRPr lang="en-US"/>
        </a:p>
      </dgm:t>
    </dgm:pt>
    <dgm:pt modelId="{5521CC73-1444-4E4E-BF99-DEC1B8B18A60}" type="sibTrans" cxnId="{F4DA48A6-9622-41C9-8A3F-3B3E9B5BF915}">
      <dgm:prSet/>
      <dgm:spPr/>
      <dgm:t>
        <a:bodyPr/>
        <a:lstStyle/>
        <a:p>
          <a:endParaRPr lang="en-US"/>
        </a:p>
      </dgm:t>
    </dgm:pt>
    <dgm:pt modelId="{A05E82A2-2CB6-47ED-9F9E-8AFDE8C9AC12}">
      <dgm:prSet/>
      <dgm:spPr/>
      <dgm:t>
        <a:bodyPr/>
        <a:lstStyle/>
        <a:p>
          <a:r>
            <a:rPr lang="en-US"/>
            <a:t>make best offer to best customer</a:t>
          </a:r>
        </a:p>
      </dgm:t>
    </dgm:pt>
    <dgm:pt modelId="{569C5D95-19D0-4628-B856-D117C93894EE}" type="parTrans" cxnId="{1A1D4773-0E62-4296-B548-2C208ACEEB55}">
      <dgm:prSet/>
      <dgm:spPr/>
      <dgm:t>
        <a:bodyPr/>
        <a:lstStyle/>
        <a:p>
          <a:endParaRPr lang="en-US"/>
        </a:p>
      </dgm:t>
    </dgm:pt>
    <dgm:pt modelId="{8F6811B2-D5A4-41EC-89E1-99695143EA28}" type="sibTrans" cxnId="{1A1D4773-0E62-4296-B548-2C208ACEEB55}">
      <dgm:prSet/>
      <dgm:spPr/>
      <dgm:t>
        <a:bodyPr/>
        <a:lstStyle/>
        <a:p>
          <a:endParaRPr lang="en-US"/>
        </a:p>
      </dgm:t>
    </dgm:pt>
    <dgm:pt modelId="{0A776284-E61F-48AE-B4E1-7639F5F3CE1D}" type="pres">
      <dgm:prSet presAssocID="{A5097014-EFCA-45C2-BD63-0C4A8DFF4A6E}" presName="Name0" presStyleCnt="0">
        <dgm:presLayoutVars>
          <dgm:dir/>
          <dgm:animLvl val="lvl"/>
          <dgm:resizeHandles val="exact"/>
        </dgm:presLayoutVars>
      </dgm:prSet>
      <dgm:spPr/>
    </dgm:pt>
    <dgm:pt modelId="{504AB090-1E0B-40D0-884A-72E199A1C6CE}" type="pres">
      <dgm:prSet presAssocID="{B29328A9-FBD2-4D29-84FC-A29AEAD34BA1}" presName="boxAndChildren" presStyleCnt="0"/>
      <dgm:spPr/>
    </dgm:pt>
    <dgm:pt modelId="{D2F87072-30DF-459D-8E97-1759AA43A7C3}" type="pres">
      <dgm:prSet presAssocID="{B29328A9-FBD2-4D29-84FC-A29AEAD34BA1}" presName="parentTextBox" presStyleLbl="alignNode1" presStyleIdx="0" presStyleCnt="3"/>
      <dgm:spPr/>
    </dgm:pt>
    <dgm:pt modelId="{6AC57B89-C792-4111-9F64-1B733BA40010}" type="pres">
      <dgm:prSet presAssocID="{B29328A9-FBD2-4D29-84FC-A29AEAD34BA1}" presName="descendantBox" presStyleLbl="bgAccFollowNode1" presStyleIdx="0" presStyleCnt="3"/>
      <dgm:spPr/>
    </dgm:pt>
    <dgm:pt modelId="{4D82FF79-FF50-42F8-8FE5-56DEB3B5C74D}" type="pres">
      <dgm:prSet presAssocID="{E1B20DC1-F507-4F45-80C3-EDA6CDB32FF7}" presName="sp" presStyleCnt="0"/>
      <dgm:spPr/>
    </dgm:pt>
    <dgm:pt modelId="{E9052B46-4B93-4A7B-961A-6D9BA84B9777}" type="pres">
      <dgm:prSet presAssocID="{8F83E3B2-C455-4926-A1FB-5A4377A2FA3B}" presName="arrowAndChildren" presStyleCnt="0"/>
      <dgm:spPr/>
    </dgm:pt>
    <dgm:pt modelId="{8105E722-FEA8-4AEF-8D95-C77758C94F3E}" type="pres">
      <dgm:prSet presAssocID="{8F83E3B2-C455-4926-A1FB-5A4377A2FA3B}" presName="parentTextArrow" presStyleLbl="node1" presStyleIdx="0" presStyleCnt="0"/>
      <dgm:spPr/>
    </dgm:pt>
    <dgm:pt modelId="{7D17C16A-2A63-4CBB-BC91-51F08A936A71}" type="pres">
      <dgm:prSet presAssocID="{8F83E3B2-C455-4926-A1FB-5A4377A2FA3B}" presName="arrow" presStyleLbl="alignNode1" presStyleIdx="1" presStyleCnt="3"/>
      <dgm:spPr/>
    </dgm:pt>
    <dgm:pt modelId="{A927B162-1642-48C0-9424-D99527A234DD}" type="pres">
      <dgm:prSet presAssocID="{8F83E3B2-C455-4926-A1FB-5A4377A2FA3B}" presName="descendantArrow" presStyleLbl="bgAccFollowNode1" presStyleIdx="1" presStyleCnt="3"/>
      <dgm:spPr/>
    </dgm:pt>
    <dgm:pt modelId="{49622938-A883-4992-A8FA-C9A1DE208726}" type="pres">
      <dgm:prSet presAssocID="{EA4167F1-B620-418B-9A47-DD7D7D85D2C2}" presName="sp" presStyleCnt="0"/>
      <dgm:spPr/>
    </dgm:pt>
    <dgm:pt modelId="{5317044F-4752-4BBF-B355-AF263738811D}" type="pres">
      <dgm:prSet presAssocID="{E81F8025-676C-40AB-81FA-93F676BB762C}" presName="arrowAndChildren" presStyleCnt="0"/>
      <dgm:spPr/>
    </dgm:pt>
    <dgm:pt modelId="{0F364C3C-374F-4546-9384-18589B1F87B4}" type="pres">
      <dgm:prSet presAssocID="{E81F8025-676C-40AB-81FA-93F676BB762C}" presName="parentTextArrow" presStyleLbl="node1" presStyleIdx="0" presStyleCnt="0"/>
      <dgm:spPr/>
    </dgm:pt>
    <dgm:pt modelId="{A42F7163-1C57-41C3-B330-52CC5A4039A6}" type="pres">
      <dgm:prSet presAssocID="{E81F8025-676C-40AB-81FA-93F676BB762C}" presName="arrow" presStyleLbl="alignNode1" presStyleIdx="2" presStyleCnt="3"/>
      <dgm:spPr/>
    </dgm:pt>
    <dgm:pt modelId="{29E97044-02E1-48BD-B22A-F92ABE32755D}" type="pres">
      <dgm:prSet presAssocID="{E81F8025-676C-40AB-81FA-93F676BB762C}" presName="descendantArrow" presStyleLbl="bgAccFollowNode1" presStyleIdx="2" presStyleCnt="3"/>
      <dgm:spPr/>
    </dgm:pt>
  </dgm:ptLst>
  <dgm:cxnLst>
    <dgm:cxn modelId="{92B96C0E-7D9E-4668-A35C-D71A038FC6E3}" srcId="{B29328A9-FBD2-4D29-84FC-A29AEAD34BA1}" destId="{59173E55-95ED-477D-B6AA-CE3621AC1913}" srcOrd="0" destOrd="0" parTransId="{F5632007-A955-4C2A-8BCD-F11EB7B8B449}" sibTransId="{31A0646A-BE38-41CF-83EB-D27D1F731C41}"/>
    <dgm:cxn modelId="{11D4B813-9A6E-4D7F-84C8-AA8932EFFE20}" srcId="{59173E55-95ED-477D-B6AA-CE3621AC1913}" destId="{F91BD46E-F1D2-4C65-9E96-557C00F83FEB}" srcOrd="0" destOrd="0" parTransId="{247132CC-DFD9-40C6-A104-D17DF354C7DE}" sibTransId="{627734D5-33E5-4B31-ABB1-4A7012FA5348}"/>
    <dgm:cxn modelId="{E6BE691E-552F-48D9-A764-184E0819300F}" type="presOf" srcId="{9BE87320-E8F3-4BFB-AA0E-51D8F26D340D}" destId="{29E97044-02E1-48BD-B22A-F92ABE32755D}" srcOrd="0" destOrd="0" presId="urn:microsoft.com/office/officeart/2016/7/layout/VerticalDownArrowProcess"/>
    <dgm:cxn modelId="{DDF71021-07CF-4592-82F7-5A6A193793BA}" srcId="{E81F8025-676C-40AB-81FA-93F676BB762C}" destId="{9BE87320-E8F3-4BFB-AA0E-51D8F26D340D}" srcOrd="0" destOrd="0" parTransId="{5ECF1F4A-E08F-47F0-9F19-C8D6C839FBBB}" sibTransId="{2C4A58D0-2A3E-4457-B003-D68D1F815154}"/>
    <dgm:cxn modelId="{D37C9825-2FEE-47B6-B17B-96731501F2E6}" type="presOf" srcId="{FE429318-7829-4B3C-A4E6-B0A9068E26CE}" destId="{A927B162-1642-48C0-9424-D99527A234DD}" srcOrd="0" destOrd="1" presId="urn:microsoft.com/office/officeart/2016/7/layout/VerticalDownArrowProcess"/>
    <dgm:cxn modelId="{6A1ABA2C-0DBA-4C1E-994E-2F1C5502E2FE}" type="presOf" srcId="{FBABCBAC-A729-40E8-985E-02502BD1DCEB}" destId="{29E97044-02E1-48BD-B22A-F92ABE32755D}" srcOrd="0" destOrd="1" presId="urn:microsoft.com/office/officeart/2016/7/layout/VerticalDownArrowProcess"/>
    <dgm:cxn modelId="{295D712D-1F9F-4A03-B7E0-09E85B4B01A0}" type="presOf" srcId="{A5097014-EFCA-45C2-BD63-0C4A8DFF4A6E}" destId="{0A776284-E61F-48AE-B4E1-7639F5F3CE1D}" srcOrd="0" destOrd="0" presId="urn:microsoft.com/office/officeart/2016/7/layout/VerticalDownArrowProcess"/>
    <dgm:cxn modelId="{2A66153B-DA55-481C-B6D2-3887AFFB99BC}" srcId="{6463E6B7-7503-474D-94EA-AFF1C7CE8ABB}" destId="{FE429318-7829-4B3C-A4E6-B0A9068E26CE}" srcOrd="0" destOrd="0" parTransId="{783D6ABB-6615-46C3-BC3A-A317F6640E8B}" sibTransId="{8A2578AA-E52B-459C-92D2-80392C12C1D4}"/>
    <dgm:cxn modelId="{2F712341-CA04-4BBC-8681-B1CA556407C8}" type="presOf" srcId="{59173E55-95ED-477D-B6AA-CE3621AC1913}" destId="{6AC57B89-C792-4111-9F64-1B733BA40010}" srcOrd="0" destOrd="0" presId="urn:microsoft.com/office/officeart/2016/7/layout/VerticalDownArrowProcess"/>
    <dgm:cxn modelId="{9AF6AC63-49AD-45A3-81BC-FA336B49F994}" srcId="{6463E6B7-7503-474D-94EA-AFF1C7CE8ABB}" destId="{19CFCA33-59BF-44FE-BB07-2053453E292C}" srcOrd="1" destOrd="0" parTransId="{7FCE8FC9-E6F6-4703-A8CF-BBFA4F476A00}" sibTransId="{1AB7A798-02E9-43D2-AC49-CE1134379C06}"/>
    <dgm:cxn modelId="{200B6F6C-E307-48E4-87DE-B61FFC5652F2}" srcId="{9BE87320-E8F3-4BFB-AA0E-51D8F26D340D}" destId="{FBABCBAC-A729-40E8-985E-02502BD1DCEB}" srcOrd="0" destOrd="0" parTransId="{BA0417BF-F097-4C15-826A-88C4447B6400}" sibTransId="{143B78FB-5CDB-47B8-AFA3-69379A9DFA4A}"/>
    <dgm:cxn modelId="{C1AF256D-1DAA-4C7C-AA5A-4EC93891A664}" type="presOf" srcId="{862EF805-2F55-4639-A1F4-B165104D603F}" destId="{6AC57B89-C792-4111-9F64-1B733BA40010}" srcOrd="0" destOrd="2" presId="urn:microsoft.com/office/officeart/2016/7/layout/VerticalDownArrowProcess"/>
    <dgm:cxn modelId="{D7DC4D71-600C-4968-BE51-9C80F0A67AF8}" type="presOf" srcId="{8F83E3B2-C455-4926-A1FB-5A4377A2FA3B}" destId="{8105E722-FEA8-4AEF-8D95-C77758C94F3E}" srcOrd="0" destOrd="0" presId="urn:microsoft.com/office/officeart/2016/7/layout/VerticalDownArrowProcess"/>
    <dgm:cxn modelId="{1A1D4773-0E62-4296-B548-2C208ACEEB55}" srcId="{59173E55-95ED-477D-B6AA-CE3621AC1913}" destId="{A05E82A2-2CB6-47ED-9F9E-8AFDE8C9AC12}" srcOrd="2" destOrd="0" parTransId="{569C5D95-19D0-4628-B856-D117C93894EE}" sibTransId="{8F6811B2-D5A4-41EC-89E1-99695143EA28}"/>
    <dgm:cxn modelId="{AA53FE73-C4B4-49B0-9E33-A7D9949F88C3}" type="presOf" srcId="{E81F8025-676C-40AB-81FA-93F676BB762C}" destId="{A42F7163-1C57-41C3-B330-52CC5A4039A6}" srcOrd="1" destOrd="0" presId="urn:microsoft.com/office/officeart/2016/7/layout/VerticalDownArrowProcess"/>
    <dgm:cxn modelId="{A083F558-1E3B-4A45-9E77-A7E4BD701848}" type="presOf" srcId="{F91BD46E-F1D2-4C65-9E96-557C00F83FEB}" destId="{6AC57B89-C792-4111-9F64-1B733BA40010}" srcOrd="0" destOrd="1" presId="urn:microsoft.com/office/officeart/2016/7/layout/VerticalDownArrowProcess"/>
    <dgm:cxn modelId="{49495A59-EF70-40E6-8A10-83043994FDB2}" srcId="{9BE87320-E8F3-4BFB-AA0E-51D8F26D340D}" destId="{3516D1BA-AB86-44E0-B0B2-831B629B9090}" srcOrd="1" destOrd="0" parTransId="{4CA1E59F-C9F2-4BDF-B30E-5442603D0F6B}" sibTransId="{192DFBF0-06AE-4016-919C-60ED9FE5014A}"/>
    <dgm:cxn modelId="{76F8247F-48A3-4DFC-A02C-F58CD7F02E5A}" srcId="{8F83E3B2-C455-4926-A1FB-5A4377A2FA3B}" destId="{6463E6B7-7503-474D-94EA-AFF1C7CE8ABB}" srcOrd="0" destOrd="0" parTransId="{9AA1067D-F2B1-41A1-8756-DEFF49BE1804}" sibTransId="{7E1CE2BD-296F-461D-8322-C1EE86712F5C}"/>
    <dgm:cxn modelId="{ED5A37A6-0D82-4596-AE71-5DE76E3570AD}" type="presOf" srcId="{E81F8025-676C-40AB-81FA-93F676BB762C}" destId="{0F364C3C-374F-4546-9384-18589B1F87B4}" srcOrd="0" destOrd="0" presId="urn:microsoft.com/office/officeart/2016/7/layout/VerticalDownArrowProcess"/>
    <dgm:cxn modelId="{F4DA48A6-9622-41C9-8A3F-3B3E9B5BF915}" srcId="{59173E55-95ED-477D-B6AA-CE3621AC1913}" destId="{862EF805-2F55-4639-A1F4-B165104D603F}" srcOrd="1" destOrd="0" parTransId="{8B43B01B-0215-4729-9BB8-D845E85F6E6F}" sibTransId="{5521CC73-1444-4E4E-BF99-DEC1B8B18A60}"/>
    <dgm:cxn modelId="{3D9D47AE-FE37-4C8A-95C0-02FE0E1C6FC1}" type="presOf" srcId="{19CFCA33-59BF-44FE-BB07-2053453E292C}" destId="{A927B162-1642-48C0-9424-D99527A234DD}" srcOrd="0" destOrd="2" presId="urn:microsoft.com/office/officeart/2016/7/layout/VerticalDownArrowProcess"/>
    <dgm:cxn modelId="{F3A13AB1-B8A5-4E01-88EE-B7969004A18B}" srcId="{A5097014-EFCA-45C2-BD63-0C4A8DFF4A6E}" destId="{B29328A9-FBD2-4D29-84FC-A29AEAD34BA1}" srcOrd="2" destOrd="0" parTransId="{57B50CE4-ADBA-4FBF-8D63-8D6A71F87A7A}" sibTransId="{968C9CCE-2257-4664-B700-11E76EFED9F0}"/>
    <dgm:cxn modelId="{D2F10ED2-D7B1-417B-8713-2E3AC043FFAB}" srcId="{A5097014-EFCA-45C2-BD63-0C4A8DFF4A6E}" destId="{8F83E3B2-C455-4926-A1FB-5A4377A2FA3B}" srcOrd="1" destOrd="0" parTransId="{04F6EBB0-24F1-436A-9C08-6218CBD32987}" sibTransId="{E1B20DC1-F507-4F45-80C3-EDA6CDB32FF7}"/>
    <dgm:cxn modelId="{DBA351E0-19E7-4252-8D6D-5790AF120DB8}" type="presOf" srcId="{6463E6B7-7503-474D-94EA-AFF1C7CE8ABB}" destId="{A927B162-1642-48C0-9424-D99527A234DD}" srcOrd="0" destOrd="0" presId="urn:microsoft.com/office/officeart/2016/7/layout/VerticalDownArrowProcess"/>
    <dgm:cxn modelId="{256CDCE3-27E7-4EC5-A4E3-F88EA533F9BE}" srcId="{A5097014-EFCA-45C2-BD63-0C4A8DFF4A6E}" destId="{E81F8025-676C-40AB-81FA-93F676BB762C}" srcOrd="0" destOrd="0" parTransId="{BDBE00C8-EF78-49EF-87A6-4B5E864F8FC3}" sibTransId="{EA4167F1-B620-418B-9A47-DD7D7D85D2C2}"/>
    <dgm:cxn modelId="{EA8A2FEF-1E70-407D-925C-C7B8CCF8326D}" type="presOf" srcId="{3516D1BA-AB86-44E0-B0B2-831B629B9090}" destId="{29E97044-02E1-48BD-B22A-F92ABE32755D}" srcOrd="0" destOrd="2" presId="urn:microsoft.com/office/officeart/2016/7/layout/VerticalDownArrowProcess"/>
    <dgm:cxn modelId="{6DCDC9F1-510B-4138-A556-4B1711EC3144}" type="presOf" srcId="{B29328A9-FBD2-4D29-84FC-A29AEAD34BA1}" destId="{D2F87072-30DF-459D-8E97-1759AA43A7C3}" srcOrd="0" destOrd="0" presId="urn:microsoft.com/office/officeart/2016/7/layout/VerticalDownArrowProcess"/>
    <dgm:cxn modelId="{E694C4F8-A18B-4A40-819C-5DFBAC194B56}" type="presOf" srcId="{A05E82A2-2CB6-47ED-9F9E-8AFDE8C9AC12}" destId="{6AC57B89-C792-4111-9F64-1B733BA40010}" srcOrd="0" destOrd="3" presId="urn:microsoft.com/office/officeart/2016/7/layout/VerticalDownArrowProcess"/>
    <dgm:cxn modelId="{D9AF40F9-A265-429A-86A1-B2A58D8AD56B}" type="presOf" srcId="{8F83E3B2-C455-4926-A1FB-5A4377A2FA3B}" destId="{7D17C16A-2A63-4CBB-BC91-51F08A936A71}" srcOrd="1" destOrd="0" presId="urn:microsoft.com/office/officeart/2016/7/layout/VerticalDownArrowProcess"/>
    <dgm:cxn modelId="{2C3EA0E2-F9B0-4E4D-BFD5-C78CA75BDC7B}" type="presParOf" srcId="{0A776284-E61F-48AE-B4E1-7639F5F3CE1D}" destId="{504AB090-1E0B-40D0-884A-72E199A1C6CE}" srcOrd="0" destOrd="0" presId="urn:microsoft.com/office/officeart/2016/7/layout/VerticalDownArrowProcess"/>
    <dgm:cxn modelId="{09E7159A-1B76-475D-9CA3-D2C350A3530D}" type="presParOf" srcId="{504AB090-1E0B-40D0-884A-72E199A1C6CE}" destId="{D2F87072-30DF-459D-8E97-1759AA43A7C3}" srcOrd="0" destOrd="0" presId="urn:microsoft.com/office/officeart/2016/7/layout/VerticalDownArrowProcess"/>
    <dgm:cxn modelId="{68EFF984-3EB0-4574-B156-DD494142B747}" type="presParOf" srcId="{504AB090-1E0B-40D0-884A-72E199A1C6CE}" destId="{6AC57B89-C792-4111-9F64-1B733BA40010}" srcOrd="1" destOrd="0" presId="urn:microsoft.com/office/officeart/2016/7/layout/VerticalDownArrowProcess"/>
    <dgm:cxn modelId="{F2DA53CC-7F55-49D4-A7B8-06C1737A9443}" type="presParOf" srcId="{0A776284-E61F-48AE-B4E1-7639F5F3CE1D}" destId="{4D82FF79-FF50-42F8-8FE5-56DEB3B5C74D}" srcOrd="1" destOrd="0" presId="urn:microsoft.com/office/officeart/2016/7/layout/VerticalDownArrowProcess"/>
    <dgm:cxn modelId="{0CA275D4-AA4C-4C7A-92FC-7EBE2B9958C5}" type="presParOf" srcId="{0A776284-E61F-48AE-B4E1-7639F5F3CE1D}" destId="{E9052B46-4B93-4A7B-961A-6D9BA84B9777}" srcOrd="2" destOrd="0" presId="urn:microsoft.com/office/officeart/2016/7/layout/VerticalDownArrowProcess"/>
    <dgm:cxn modelId="{47DC51CC-4309-47CB-BF1E-5469892CC2AE}" type="presParOf" srcId="{E9052B46-4B93-4A7B-961A-6D9BA84B9777}" destId="{8105E722-FEA8-4AEF-8D95-C77758C94F3E}" srcOrd="0" destOrd="0" presId="urn:microsoft.com/office/officeart/2016/7/layout/VerticalDownArrowProcess"/>
    <dgm:cxn modelId="{08006896-FB39-4FC1-BD13-2FE81C3A8361}" type="presParOf" srcId="{E9052B46-4B93-4A7B-961A-6D9BA84B9777}" destId="{7D17C16A-2A63-4CBB-BC91-51F08A936A71}" srcOrd="1" destOrd="0" presId="urn:microsoft.com/office/officeart/2016/7/layout/VerticalDownArrowProcess"/>
    <dgm:cxn modelId="{17893C5D-F5E9-4EBD-A340-014DB8D9F577}" type="presParOf" srcId="{E9052B46-4B93-4A7B-961A-6D9BA84B9777}" destId="{A927B162-1642-48C0-9424-D99527A234DD}" srcOrd="2" destOrd="0" presId="urn:microsoft.com/office/officeart/2016/7/layout/VerticalDownArrowProcess"/>
    <dgm:cxn modelId="{DCDF38EB-18C7-49E7-9212-97DC1685FB22}" type="presParOf" srcId="{0A776284-E61F-48AE-B4E1-7639F5F3CE1D}" destId="{49622938-A883-4992-A8FA-C9A1DE208726}" srcOrd="3" destOrd="0" presId="urn:microsoft.com/office/officeart/2016/7/layout/VerticalDownArrowProcess"/>
    <dgm:cxn modelId="{7163423B-5455-4896-898C-6A722C1D4339}" type="presParOf" srcId="{0A776284-E61F-48AE-B4E1-7639F5F3CE1D}" destId="{5317044F-4752-4BBF-B355-AF263738811D}" srcOrd="4" destOrd="0" presId="urn:microsoft.com/office/officeart/2016/7/layout/VerticalDownArrowProcess"/>
    <dgm:cxn modelId="{04FF155C-64B0-44B7-9CE2-D939944650AE}" type="presParOf" srcId="{5317044F-4752-4BBF-B355-AF263738811D}" destId="{0F364C3C-374F-4546-9384-18589B1F87B4}" srcOrd="0" destOrd="0" presId="urn:microsoft.com/office/officeart/2016/7/layout/VerticalDownArrowProcess"/>
    <dgm:cxn modelId="{D2161DBB-F0D5-47FB-85AE-AB51DA37241D}" type="presParOf" srcId="{5317044F-4752-4BBF-B355-AF263738811D}" destId="{A42F7163-1C57-41C3-B330-52CC5A4039A6}" srcOrd="1" destOrd="0" presId="urn:microsoft.com/office/officeart/2016/7/layout/VerticalDownArrowProcess"/>
    <dgm:cxn modelId="{759E2674-8967-438F-9F39-557980018327}" type="presParOf" srcId="{5317044F-4752-4BBF-B355-AF263738811D}" destId="{29E97044-02E1-48BD-B22A-F92ABE32755D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6921582-2A77-40E1-AD77-207DED394AF2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A0F9C5B7-8F14-4E20-AD5F-4ACB13FFAF5B}">
      <dgm:prSet custT="1"/>
      <dgm:spPr/>
      <dgm:t>
        <a:bodyPr/>
        <a:lstStyle/>
        <a:p>
          <a:pPr>
            <a:defRPr b="1"/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Complete and integrated solution - </a:t>
          </a:r>
          <a:r>
            <a:rPr lang="en-GB" sz="2000" b="0" dirty="0">
              <a:latin typeface="Arial" panose="020B0604020202020204" pitchFamily="34" charset="0"/>
              <a:cs typeface="Arial" panose="020B0604020202020204" pitchFamily="34" charset="0"/>
            </a:rPr>
            <a:t>breaks down the walls of conventional functional areas</a:t>
          </a:r>
          <a:endParaRPr lang="en-US" sz="20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8E7547-34BB-4A44-964F-02A2E0D83C70}" type="parTrans" cxnId="{4E9F0443-81BD-4D12-82D5-36765FAF5777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B4D354B-F504-4679-872E-AAD68A0302E2}" type="sibTrans" cxnId="{4E9F0443-81BD-4D12-82D5-36765FAF5777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9814D4-3A04-4D16-88C5-00FA3FA2D267}">
      <dgm:prSet custT="1"/>
      <dgm:spPr/>
      <dgm:t>
        <a:bodyPr/>
        <a:lstStyle/>
        <a:p>
          <a:pPr>
            <a:defRPr b="1"/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Most companies are good at one of the 3 phases – </a:t>
          </a:r>
        </a:p>
        <a:p>
          <a:pPr>
            <a:defRPr b="1"/>
          </a:pPr>
          <a:r>
            <a:rPr lang="en-GB" sz="2000" b="0" dirty="0">
              <a:latin typeface="Arial" panose="020B0604020202020204" pitchFamily="34" charset="0"/>
              <a:cs typeface="Arial" panose="020B0604020202020204" pitchFamily="34" charset="0"/>
            </a:rPr>
            <a:t>CRM enables the enterprise with functions to concentrates on all 3</a:t>
          </a:r>
          <a:endParaRPr lang="en-US" sz="20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D9A011-D1C9-43B8-8EFF-2F1B4C67FB8D}" type="parTrans" cxnId="{A4ECBA77-8BEA-4EA7-902B-4FDEBB2DFE17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2AC132-FC48-4EFA-B935-857F75C37E71}" type="sibTrans" cxnId="{A4ECBA77-8BEA-4EA7-902B-4FDEBB2DFE17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71B7B4-50AC-46F9-8C42-58CA1007B1EA}">
      <dgm:prSet custT="1"/>
      <dgm:spPr/>
      <dgm:t>
        <a:bodyPr/>
        <a:lstStyle/>
        <a:p>
          <a:pPr>
            <a:defRPr b="1"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Overall corporate objective of providing customer satisfaction 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FD760E-1BF8-431F-A237-ADB049B96B23}" type="parTrans" cxnId="{64659CFA-B0BC-49B4-817D-BC9DD5E8725E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1A0ED0-A4EB-4D7D-A9BE-BBF6ED6534DC}" type="sibTrans" cxnId="{64659CFA-B0BC-49B4-817D-BC9DD5E8725E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935208-1F03-4F37-9A10-BE55310837B6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systems in place to collect, store, exploit CRM information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DF895A-A96B-42D1-88BC-0D998DFB3027}" type="parTrans" cxnId="{0101DFBD-1F22-4B37-8C1D-D74F9CD20FEB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BDA6F3-BFDF-47A3-B8A1-CA3C48E8C5B4}" type="sibTrans" cxnId="{0101DFBD-1F22-4B37-8C1D-D74F9CD20FEB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CF7A8C-10BE-4F20-BB7C-3DA5ED4241BE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active distribution of information about customers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F8B176-5DB1-4187-A88F-04C7EDF412F0}" type="parTrans" cxnId="{3C933421-81BE-48B0-A7BF-55A5FF3B427B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0F0394-B5B4-4C6F-8D4A-41C545D382F3}" type="sibTrans" cxnId="{3C933421-81BE-48B0-A7BF-55A5FF3B427B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981C91-7855-4FD3-AED5-1EA62BE27683}">
      <dgm:prSet custT="1"/>
      <dgm:spPr/>
      <dgm:t>
        <a:bodyPr/>
        <a:lstStyle/>
        <a:p>
          <a:pPr>
            <a:defRPr b="1"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Offer single point of entry for customer queries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50CD49-FD7E-4483-B361-93BAABDE335D}" type="parTrans" cxnId="{DFA3DA5C-61A3-499B-94E1-86FEBAAA3AD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337EF1-64E4-4D68-BCF0-CCCF314D297F}" type="sibTrans" cxnId="{DFA3DA5C-61A3-499B-94E1-86FEBAAA3AD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1D8A1F-2A3D-4340-9A44-00F7C91B20DE}" type="pres">
      <dgm:prSet presAssocID="{16921582-2A77-40E1-AD77-207DED394AF2}" presName="root" presStyleCnt="0">
        <dgm:presLayoutVars>
          <dgm:dir/>
          <dgm:resizeHandles val="exact"/>
        </dgm:presLayoutVars>
      </dgm:prSet>
      <dgm:spPr/>
    </dgm:pt>
    <dgm:pt modelId="{4D96D535-7D6C-4031-9CC0-2213ACA7F3AE}" type="pres">
      <dgm:prSet presAssocID="{A0F9C5B7-8F14-4E20-AD5F-4ACB13FFAF5B}" presName="compNode" presStyleCnt="0"/>
      <dgm:spPr/>
    </dgm:pt>
    <dgm:pt modelId="{512380BE-2E4C-412D-B40A-008BDEF48103}" type="pres">
      <dgm:prSet presAssocID="{A0F9C5B7-8F14-4E20-AD5F-4ACB13FFAF5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int"/>
        </a:ext>
      </dgm:extLst>
    </dgm:pt>
    <dgm:pt modelId="{975F0D85-1644-4C7F-A9A4-187A0958F764}" type="pres">
      <dgm:prSet presAssocID="{A0F9C5B7-8F14-4E20-AD5F-4ACB13FFAF5B}" presName="iconSpace" presStyleCnt="0"/>
      <dgm:spPr/>
    </dgm:pt>
    <dgm:pt modelId="{F6BFE766-7E6C-4513-9B3F-A5C717A4B3EC}" type="pres">
      <dgm:prSet presAssocID="{A0F9C5B7-8F14-4E20-AD5F-4ACB13FFAF5B}" presName="parTx" presStyleLbl="revTx" presStyleIdx="0" presStyleCnt="8">
        <dgm:presLayoutVars>
          <dgm:chMax val="0"/>
          <dgm:chPref val="0"/>
        </dgm:presLayoutVars>
      </dgm:prSet>
      <dgm:spPr/>
    </dgm:pt>
    <dgm:pt modelId="{21155AAC-0BB3-4543-A427-BB7228B1E788}" type="pres">
      <dgm:prSet presAssocID="{A0F9C5B7-8F14-4E20-AD5F-4ACB13FFAF5B}" presName="txSpace" presStyleCnt="0"/>
      <dgm:spPr/>
    </dgm:pt>
    <dgm:pt modelId="{15771521-34CB-4072-9404-E06EFC2E543E}" type="pres">
      <dgm:prSet presAssocID="{A0F9C5B7-8F14-4E20-AD5F-4ACB13FFAF5B}" presName="desTx" presStyleLbl="revTx" presStyleIdx="1" presStyleCnt="8">
        <dgm:presLayoutVars/>
      </dgm:prSet>
      <dgm:spPr/>
    </dgm:pt>
    <dgm:pt modelId="{B1761A8E-5E47-4270-8876-3FF5B424285A}" type="pres">
      <dgm:prSet presAssocID="{3B4D354B-F504-4679-872E-AAD68A0302E2}" presName="sibTrans" presStyleCnt="0"/>
      <dgm:spPr/>
    </dgm:pt>
    <dgm:pt modelId="{C55EC333-3D31-4766-B522-6B7D2C514092}" type="pres">
      <dgm:prSet presAssocID="{C19814D4-3A04-4D16-88C5-00FA3FA2D267}" presName="compNode" presStyleCnt="0"/>
      <dgm:spPr/>
    </dgm:pt>
    <dgm:pt modelId="{7A7B3FF3-9E20-437B-9E61-DE462185F20B}" type="pres">
      <dgm:prSet presAssocID="{C19814D4-3A04-4D16-88C5-00FA3FA2D26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63BA674-E8EE-4AF1-87DD-6E5E194A9BCE}" type="pres">
      <dgm:prSet presAssocID="{C19814D4-3A04-4D16-88C5-00FA3FA2D267}" presName="iconSpace" presStyleCnt="0"/>
      <dgm:spPr/>
    </dgm:pt>
    <dgm:pt modelId="{9F19F8A8-4766-4EC1-BB15-E1268E8B401D}" type="pres">
      <dgm:prSet presAssocID="{C19814D4-3A04-4D16-88C5-00FA3FA2D267}" presName="parTx" presStyleLbl="revTx" presStyleIdx="2" presStyleCnt="8">
        <dgm:presLayoutVars>
          <dgm:chMax val="0"/>
          <dgm:chPref val="0"/>
        </dgm:presLayoutVars>
      </dgm:prSet>
      <dgm:spPr/>
    </dgm:pt>
    <dgm:pt modelId="{3212DC69-BE4F-43AA-A9A5-33FF4DE6CC3E}" type="pres">
      <dgm:prSet presAssocID="{C19814D4-3A04-4D16-88C5-00FA3FA2D267}" presName="txSpace" presStyleCnt="0"/>
      <dgm:spPr/>
    </dgm:pt>
    <dgm:pt modelId="{044D2CFC-FF71-4C9C-94DA-4066A92073DD}" type="pres">
      <dgm:prSet presAssocID="{C19814D4-3A04-4D16-88C5-00FA3FA2D267}" presName="desTx" presStyleLbl="revTx" presStyleIdx="3" presStyleCnt="8">
        <dgm:presLayoutVars/>
      </dgm:prSet>
      <dgm:spPr/>
    </dgm:pt>
    <dgm:pt modelId="{3FBB86D3-813F-4CB0-8F08-C9A4EC257619}" type="pres">
      <dgm:prSet presAssocID="{A02AC132-FC48-4EFA-B935-857F75C37E71}" presName="sibTrans" presStyleCnt="0"/>
      <dgm:spPr/>
    </dgm:pt>
    <dgm:pt modelId="{8CF4201D-9A64-42F9-89FF-11AC1F0DA8D3}" type="pres">
      <dgm:prSet presAssocID="{A171B7B4-50AC-46F9-8C42-58CA1007B1EA}" presName="compNode" presStyleCnt="0"/>
      <dgm:spPr/>
    </dgm:pt>
    <dgm:pt modelId="{942ABB87-D751-4B41-8DE3-8EEB97B6B6D9}" type="pres">
      <dgm:prSet presAssocID="{A171B7B4-50AC-46F9-8C42-58CA1007B1E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340B5BD3-FB3B-412F-AD82-05745ADDB05E}" type="pres">
      <dgm:prSet presAssocID="{A171B7B4-50AC-46F9-8C42-58CA1007B1EA}" presName="iconSpace" presStyleCnt="0"/>
      <dgm:spPr/>
    </dgm:pt>
    <dgm:pt modelId="{30D5A2EA-B077-464D-BA97-BD863B34E30C}" type="pres">
      <dgm:prSet presAssocID="{A171B7B4-50AC-46F9-8C42-58CA1007B1EA}" presName="parTx" presStyleLbl="revTx" presStyleIdx="4" presStyleCnt="8">
        <dgm:presLayoutVars>
          <dgm:chMax val="0"/>
          <dgm:chPref val="0"/>
        </dgm:presLayoutVars>
      </dgm:prSet>
      <dgm:spPr/>
    </dgm:pt>
    <dgm:pt modelId="{DF8B8D66-70C7-4B49-8591-7CB4344E8FB3}" type="pres">
      <dgm:prSet presAssocID="{A171B7B4-50AC-46F9-8C42-58CA1007B1EA}" presName="txSpace" presStyleCnt="0"/>
      <dgm:spPr/>
    </dgm:pt>
    <dgm:pt modelId="{F684E9F8-469F-4B28-8168-0FDF9451FB5B}" type="pres">
      <dgm:prSet presAssocID="{A171B7B4-50AC-46F9-8C42-58CA1007B1EA}" presName="desTx" presStyleLbl="revTx" presStyleIdx="5" presStyleCnt="8">
        <dgm:presLayoutVars/>
      </dgm:prSet>
      <dgm:spPr/>
    </dgm:pt>
    <dgm:pt modelId="{ADEE41CB-842A-498E-B52C-EACC437F8F07}" type="pres">
      <dgm:prSet presAssocID="{EB1A0ED0-A4EB-4D7D-A9BE-BBF6ED6534DC}" presName="sibTrans" presStyleCnt="0"/>
      <dgm:spPr/>
    </dgm:pt>
    <dgm:pt modelId="{86620C44-A11B-428F-BBB9-2121D0EF2091}" type="pres">
      <dgm:prSet presAssocID="{E6981C91-7855-4FD3-AED5-1EA62BE27683}" presName="compNode" presStyleCnt="0"/>
      <dgm:spPr/>
    </dgm:pt>
    <dgm:pt modelId="{C76DDAA1-555C-40F0-A0F2-0ED6E2B0C01F}" type="pres">
      <dgm:prSet presAssocID="{E6981C91-7855-4FD3-AED5-1EA62BE2768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EB92ACE1-00D6-49C8-8CC5-ED278E3B82E5}" type="pres">
      <dgm:prSet presAssocID="{E6981C91-7855-4FD3-AED5-1EA62BE27683}" presName="iconSpace" presStyleCnt="0"/>
      <dgm:spPr/>
    </dgm:pt>
    <dgm:pt modelId="{FE592209-7461-408B-9002-FF5D902EDA03}" type="pres">
      <dgm:prSet presAssocID="{E6981C91-7855-4FD3-AED5-1EA62BE27683}" presName="parTx" presStyleLbl="revTx" presStyleIdx="6" presStyleCnt="8">
        <dgm:presLayoutVars>
          <dgm:chMax val="0"/>
          <dgm:chPref val="0"/>
        </dgm:presLayoutVars>
      </dgm:prSet>
      <dgm:spPr/>
    </dgm:pt>
    <dgm:pt modelId="{5781793F-7127-4B46-ADA9-40F1CBA162CD}" type="pres">
      <dgm:prSet presAssocID="{E6981C91-7855-4FD3-AED5-1EA62BE27683}" presName="txSpace" presStyleCnt="0"/>
      <dgm:spPr/>
    </dgm:pt>
    <dgm:pt modelId="{03EB7CFE-F49B-42F0-B759-8C6C56C83B35}" type="pres">
      <dgm:prSet presAssocID="{E6981C91-7855-4FD3-AED5-1EA62BE27683}" presName="desTx" presStyleLbl="revTx" presStyleIdx="7" presStyleCnt="8">
        <dgm:presLayoutVars/>
      </dgm:prSet>
      <dgm:spPr/>
    </dgm:pt>
  </dgm:ptLst>
  <dgm:cxnLst>
    <dgm:cxn modelId="{90D35F11-077F-42FB-8A4D-3AA9C1969C78}" type="presOf" srcId="{16921582-2A77-40E1-AD77-207DED394AF2}" destId="{C61D8A1F-2A3D-4340-9A44-00F7C91B20DE}" srcOrd="0" destOrd="0" presId="urn:microsoft.com/office/officeart/2018/2/layout/IconLabelDescriptionList"/>
    <dgm:cxn modelId="{7692681E-C7D1-4B42-8459-778549B13E50}" type="presOf" srcId="{1BCF7A8C-10BE-4F20-BB7C-3DA5ED4241BE}" destId="{F684E9F8-469F-4B28-8168-0FDF9451FB5B}" srcOrd="0" destOrd="1" presId="urn:microsoft.com/office/officeart/2018/2/layout/IconLabelDescriptionList"/>
    <dgm:cxn modelId="{3C933421-81BE-48B0-A7BF-55A5FF3B427B}" srcId="{A171B7B4-50AC-46F9-8C42-58CA1007B1EA}" destId="{1BCF7A8C-10BE-4F20-BB7C-3DA5ED4241BE}" srcOrd="1" destOrd="0" parTransId="{5AF8B176-5DB1-4187-A88F-04C7EDF412F0}" sibTransId="{360F0394-B5B4-4C6F-8D4A-41C545D382F3}"/>
    <dgm:cxn modelId="{8744C734-101E-4C04-8869-BC49E1AA3C02}" type="presOf" srcId="{90935208-1F03-4F37-9A10-BE55310837B6}" destId="{F684E9F8-469F-4B28-8168-0FDF9451FB5B}" srcOrd="0" destOrd="0" presId="urn:microsoft.com/office/officeart/2018/2/layout/IconLabelDescriptionList"/>
    <dgm:cxn modelId="{DFA3DA5C-61A3-499B-94E1-86FEBAAA3ADD}" srcId="{16921582-2A77-40E1-AD77-207DED394AF2}" destId="{E6981C91-7855-4FD3-AED5-1EA62BE27683}" srcOrd="3" destOrd="0" parTransId="{BC50CD49-FD7E-4483-B361-93BAABDE335D}" sibTransId="{84337EF1-64E4-4D68-BCF0-CCCF314D297F}"/>
    <dgm:cxn modelId="{4E9F0443-81BD-4D12-82D5-36765FAF5777}" srcId="{16921582-2A77-40E1-AD77-207DED394AF2}" destId="{A0F9C5B7-8F14-4E20-AD5F-4ACB13FFAF5B}" srcOrd="0" destOrd="0" parTransId="{148E7547-34BB-4A44-964F-02A2E0D83C70}" sibTransId="{3B4D354B-F504-4679-872E-AAD68A0302E2}"/>
    <dgm:cxn modelId="{C684F96C-D15A-49C8-829A-093C63B48B4E}" type="presOf" srcId="{E6981C91-7855-4FD3-AED5-1EA62BE27683}" destId="{FE592209-7461-408B-9002-FF5D902EDA03}" srcOrd="0" destOrd="0" presId="urn:microsoft.com/office/officeart/2018/2/layout/IconLabelDescriptionList"/>
    <dgm:cxn modelId="{A4ECBA77-8BEA-4EA7-902B-4FDEBB2DFE17}" srcId="{16921582-2A77-40E1-AD77-207DED394AF2}" destId="{C19814D4-3A04-4D16-88C5-00FA3FA2D267}" srcOrd="1" destOrd="0" parTransId="{1CD9A011-D1C9-43B8-8EFF-2F1B4C67FB8D}" sibTransId="{A02AC132-FC48-4EFA-B935-857F75C37E71}"/>
    <dgm:cxn modelId="{2E88407D-1AF9-4C04-9A69-2441B6160A75}" type="presOf" srcId="{C19814D4-3A04-4D16-88C5-00FA3FA2D267}" destId="{9F19F8A8-4766-4EC1-BB15-E1268E8B401D}" srcOrd="0" destOrd="0" presId="urn:microsoft.com/office/officeart/2018/2/layout/IconLabelDescriptionList"/>
    <dgm:cxn modelId="{A0768EAA-F44A-4BED-B5CB-F0474C2B26ED}" type="presOf" srcId="{A171B7B4-50AC-46F9-8C42-58CA1007B1EA}" destId="{30D5A2EA-B077-464D-BA97-BD863B34E30C}" srcOrd="0" destOrd="0" presId="urn:microsoft.com/office/officeart/2018/2/layout/IconLabelDescriptionList"/>
    <dgm:cxn modelId="{0101DFBD-1F22-4B37-8C1D-D74F9CD20FEB}" srcId="{A171B7B4-50AC-46F9-8C42-58CA1007B1EA}" destId="{90935208-1F03-4F37-9A10-BE55310837B6}" srcOrd="0" destOrd="0" parTransId="{40DF895A-A96B-42D1-88BC-0D998DFB3027}" sibTransId="{5DBDA6F3-BFDF-47A3-B8A1-CA3C48E8C5B4}"/>
    <dgm:cxn modelId="{64659CFA-B0BC-49B4-817D-BC9DD5E8725E}" srcId="{16921582-2A77-40E1-AD77-207DED394AF2}" destId="{A171B7B4-50AC-46F9-8C42-58CA1007B1EA}" srcOrd="2" destOrd="0" parTransId="{63FD760E-1BF8-431F-A237-ADB049B96B23}" sibTransId="{EB1A0ED0-A4EB-4D7D-A9BE-BBF6ED6534DC}"/>
    <dgm:cxn modelId="{0720D1FD-AD71-40D4-99CA-9391206CFAB3}" type="presOf" srcId="{A0F9C5B7-8F14-4E20-AD5F-4ACB13FFAF5B}" destId="{F6BFE766-7E6C-4513-9B3F-A5C717A4B3EC}" srcOrd="0" destOrd="0" presId="urn:microsoft.com/office/officeart/2018/2/layout/IconLabelDescriptionList"/>
    <dgm:cxn modelId="{56F97627-EAC6-4F23-A58D-C4E00FBAB46E}" type="presParOf" srcId="{C61D8A1F-2A3D-4340-9A44-00F7C91B20DE}" destId="{4D96D535-7D6C-4031-9CC0-2213ACA7F3AE}" srcOrd="0" destOrd="0" presId="urn:microsoft.com/office/officeart/2018/2/layout/IconLabelDescriptionList"/>
    <dgm:cxn modelId="{603B8C18-6B94-4CC9-961F-6C8AEBDA554C}" type="presParOf" srcId="{4D96D535-7D6C-4031-9CC0-2213ACA7F3AE}" destId="{512380BE-2E4C-412D-B40A-008BDEF48103}" srcOrd="0" destOrd="0" presId="urn:microsoft.com/office/officeart/2018/2/layout/IconLabelDescriptionList"/>
    <dgm:cxn modelId="{3CE55751-2964-4BC1-902E-B428C2985DC6}" type="presParOf" srcId="{4D96D535-7D6C-4031-9CC0-2213ACA7F3AE}" destId="{975F0D85-1644-4C7F-A9A4-187A0958F764}" srcOrd="1" destOrd="0" presId="urn:microsoft.com/office/officeart/2018/2/layout/IconLabelDescriptionList"/>
    <dgm:cxn modelId="{680D33D2-34E4-47D7-A589-CAB00549D1C9}" type="presParOf" srcId="{4D96D535-7D6C-4031-9CC0-2213ACA7F3AE}" destId="{F6BFE766-7E6C-4513-9B3F-A5C717A4B3EC}" srcOrd="2" destOrd="0" presId="urn:microsoft.com/office/officeart/2018/2/layout/IconLabelDescriptionList"/>
    <dgm:cxn modelId="{9A805AB9-DF23-45F9-A3FE-F635FD4223F5}" type="presParOf" srcId="{4D96D535-7D6C-4031-9CC0-2213ACA7F3AE}" destId="{21155AAC-0BB3-4543-A427-BB7228B1E788}" srcOrd="3" destOrd="0" presId="urn:microsoft.com/office/officeart/2018/2/layout/IconLabelDescriptionList"/>
    <dgm:cxn modelId="{69BF65E5-3C46-4F64-9A8B-968EC4B5A9BD}" type="presParOf" srcId="{4D96D535-7D6C-4031-9CC0-2213ACA7F3AE}" destId="{15771521-34CB-4072-9404-E06EFC2E543E}" srcOrd="4" destOrd="0" presId="urn:microsoft.com/office/officeart/2018/2/layout/IconLabelDescriptionList"/>
    <dgm:cxn modelId="{E511EE50-7ACC-4089-8C8C-F12D3BBE2079}" type="presParOf" srcId="{C61D8A1F-2A3D-4340-9A44-00F7C91B20DE}" destId="{B1761A8E-5E47-4270-8876-3FF5B424285A}" srcOrd="1" destOrd="0" presId="urn:microsoft.com/office/officeart/2018/2/layout/IconLabelDescriptionList"/>
    <dgm:cxn modelId="{50D015F2-5CFE-4F4A-82AE-D6E89A1E9BD5}" type="presParOf" srcId="{C61D8A1F-2A3D-4340-9A44-00F7C91B20DE}" destId="{C55EC333-3D31-4766-B522-6B7D2C514092}" srcOrd="2" destOrd="0" presId="urn:microsoft.com/office/officeart/2018/2/layout/IconLabelDescriptionList"/>
    <dgm:cxn modelId="{3BEC8810-E2D0-4EDF-A59E-65992FFB896D}" type="presParOf" srcId="{C55EC333-3D31-4766-B522-6B7D2C514092}" destId="{7A7B3FF3-9E20-437B-9E61-DE462185F20B}" srcOrd="0" destOrd="0" presId="urn:microsoft.com/office/officeart/2018/2/layout/IconLabelDescriptionList"/>
    <dgm:cxn modelId="{110B1389-9A9A-4E12-AC8B-7AE240345883}" type="presParOf" srcId="{C55EC333-3D31-4766-B522-6B7D2C514092}" destId="{463BA674-E8EE-4AF1-87DD-6E5E194A9BCE}" srcOrd="1" destOrd="0" presId="urn:microsoft.com/office/officeart/2018/2/layout/IconLabelDescriptionList"/>
    <dgm:cxn modelId="{63AEC26F-DE47-4B83-87EA-5C578F4ABFB2}" type="presParOf" srcId="{C55EC333-3D31-4766-B522-6B7D2C514092}" destId="{9F19F8A8-4766-4EC1-BB15-E1268E8B401D}" srcOrd="2" destOrd="0" presId="urn:microsoft.com/office/officeart/2018/2/layout/IconLabelDescriptionList"/>
    <dgm:cxn modelId="{2A8ECDB6-C291-42CB-BC11-BE4BD8470F64}" type="presParOf" srcId="{C55EC333-3D31-4766-B522-6B7D2C514092}" destId="{3212DC69-BE4F-43AA-A9A5-33FF4DE6CC3E}" srcOrd="3" destOrd="0" presId="urn:microsoft.com/office/officeart/2018/2/layout/IconLabelDescriptionList"/>
    <dgm:cxn modelId="{45350DE3-8EA0-4087-AE19-20A8570F2C79}" type="presParOf" srcId="{C55EC333-3D31-4766-B522-6B7D2C514092}" destId="{044D2CFC-FF71-4C9C-94DA-4066A92073DD}" srcOrd="4" destOrd="0" presId="urn:microsoft.com/office/officeart/2018/2/layout/IconLabelDescriptionList"/>
    <dgm:cxn modelId="{F8F49716-204E-40BF-B809-B3E2F136EB40}" type="presParOf" srcId="{C61D8A1F-2A3D-4340-9A44-00F7C91B20DE}" destId="{3FBB86D3-813F-4CB0-8F08-C9A4EC257619}" srcOrd="3" destOrd="0" presId="urn:microsoft.com/office/officeart/2018/2/layout/IconLabelDescriptionList"/>
    <dgm:cxn modelId="{07112738-BD8B-4262-9DCF-DD06174B3E19}" type="presParOf" srcId="{C61D8A1F-2A3D-4340-9A44-00F7C91B20DE}" destId="{8CF4201D-9A64-42F9-89FF-11AC1F0DA8D3}" srcOrd="4" destOrd="0" presId="urn:microsoft.com/office/officeart/2018/2/layout/IconLabelDescriptionList"/>
    <dgm:cxn modelId="{D14E2DA9-F55F-4F96-9DD0-3B420E0A320A}" type="presParOf" srcId="{8CF4201D-9A64-42F9-89FF-11AC1F0DA8D3}" destId="{942ABB87-D751-4B41-8DE3-8EEB97B6B6D9}" srcOrd="0" destOrd="0" presId="urn:microsoft.com/office/officeart/2018/2/layout/IconLabelDescriptionList"/>
    <dgm:cxn modelId="{ABA39BC8-9E9C-4032-A441-16B71471565B}" type="presParOf" srcId="{8CF4201D-9A64-42F9-89FF-11AC1F0DA8D3}" destId="{340B5BD3-FB3B-412F-AD82-05745ADDB05E}" srcOrd="1" destOrd="0" presId="urn:microsoft.com/office/officeart/2018/2/layout/IconLabelDescriptionList"/>
    <dgm:cxn modelId="{4062A16C-B772-4582-847B-31BF687C2AE0}" type="presParOf" srcId="{8CF4201D-9A64-42F9-89FF-11AC1F0DA8D3}" destId="{30D5A2EA-B077-464D-BA97-BD863B34E30C}" srcOrd="2" destOrd="0" presId="urn:microsoft.com/office/officeart/2018/2/layout/IconLabelDescriptionList"/>
    <dgm:cxn modelId="{2B87127D-AC4A-43C3-B46F-258EE20A341F}" type="presParOf" srcId="{8CF4201D-9A64-42F9-89FF-11AC1F0DA8D3}" destId="{DF8B8D66-70C7-4B49-8591-7CB4344E8FB3}" srcOrd="3" destOrd="0" presId="urn:microsoft.com/office/officeart/2018/2/layout/IconLabelDescriptionList"/>
    <dgm:cxn modelId="{DF7057D1-A2E0-4942-93CE-F2D1F32DF458}" type="presParOf" srcId="{8CF4201D-9A64-42F9-89FF-11AC1F0DA8D3}" destId="{F684E9F8-469F-4B28-8168-0FDF9451FB5B}" srcOrd="4" destOrd="0" presId="urn:microsoft.com/office/officeart/2018/2/layout/IconLabelDescriptionList"/>
    <dgm:cxn modelId="{E74A9FEA-D8FF-4813-969F-3173AB83EB99}" type="presParOf" srcId="{C61D8A1F-2A3D-4340-9A44-00F7C91B20DE}" destId="{ADEE41CB-842A-498E-B52C-EACC437F8F07}" srcOrd="5" destOrd="0" presId="urn:microsoft.com/office/officeart/2018/2/layout/IconLabelDescriptionList"/>
    <dgm:cxn modelId="{130E3FB2-19AF-4D9B-9A10-0510061E4622}" type="presParOf" srcId="{C61D8A1F-2A3D-4340-9A44-00F7C91B20DE}" destId="{86620C44-A11B-428F-BBB9-2121D0EF2091}" srcOrd="6" destOrd="0" presId="urn:microsoft.com/office/officeart/2018/2/layout/IconLabelDescriptionList"/>
    <dgm:cxn modelId="{FE920187-6A0E-4BC6-8FCB-23EF41830279}" type="presParOf" srcId="{86620C44-A11B-428F-BBB9-2121D0EF2091}" destId="{C76DDAA1-555C-40F0-A0F2-0ED6E2B0C01F}" srcOrd="0" destOrd="0" presId="urn:microsoft.com/office/officeart/2018/2/layout/IconLabelDescriptionList"/>
    <dgm:cxn modelId="{95A0D8DD-14FC-48EF-AE73-A9486F47A52A}" type="presParOf" srcId="{86620C44-A11B-428F-BBB9-2121D0EF2091}" destId="{EB92ACE1-00D6-49C8-8CC5-ED278E3B82E5}" srcOrd="1" destOrd="0" presId="urn:microsoft.com/office/officeart/2018/2/layout/IconLabelDescriptionList"/>
    <dgm:cxn modelId="{8A8E0460-6D91-451C-A878-24C3CAA3CC19}" type="presParOf" srcId="{86620C44-A11B-428F-BBB9-2121D0EF2091}" destId="{FE592209-7461-408B-9002-FF5D902EDA03}" srcOrd="2" destOrd="0" presId="urn:microsoft.com/office/officeart/2018/2/layout/IconLabelDescriptionList"/>
    <dgm:cxn modelId="{C0D9D5A4-2A38-4606-90E1-8C924BC68EC8}" type="presParOf" srcId="{86620C44-A11B-428F-BBB9-2121D0EF2091}" destId="{5781793F-7127-4B46-ADA9-40F1CBA162CD}" srcOrd="3" destOrd="0" presId="urn:microsoft.com/office/officeart/2018/2/layout/IconLabelDescriptionList"/>
    <dgm:cxn modelId="{47314811-149A-4FE5-A3BC-6786A0C99E6D}" type="presParOf" srcId="{86620C44-A11B-428F-BBB9-2121D0EF2091}" destId="{03EB7CFE-F49B-42F0-B759-8C6C56C83B35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9C62870-5651-4004-86C5-AEB1971B269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088DA97-3F8A-42E6-8B82-AFF18D407D08}">
      <dgm:prSet custT="1"/>
      <dgm:spPr/>
      <dgm:t>
        <a:bodyPr/>
        <a:lstStyle/>
        <a:p>
          <a:pPr algn="l"/>
          <a:r>
            <a:rPr lang="en-US" sz="2400" b="1">
              <a:latin typeface="Arial" panose="020B0604020202020204" pitchFamily="34" charset="0"/>
              <a:cs typeface="Arial" panose="020B0604020202020204" pitchFamily="34" charset="0"/>
            </a:rPr>
            <a:t>e-CRM is: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665D15-8A8F-45C2-9E48-9C10F805A2CF}" type="parTrans" cxnId="{3A6F1C8F-3306-4868-881D-2E7AFEC6E3C1}">
      <dgm:prSet/>
      <dgm:spPr/>
      <dgm:t>
        <a:bodyPr/>
        <a:lstStyle/>
        <a:p>
          <a:pPr algn="l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1DF019-7B91-42CA-A456-D904D943270A}" type="sibTrans" cxnId="{3A6F1C8F-3306-4868-881D-2E7AFEC6E3C1}">
      <dgm:prSet/>
      <dgm:spPr/>
      <dgm:t>
        <a:bodyPr/>
        <a:lstStyle/>
        <a:p>
          <a:pPr algn="l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48365CD-20E3-4673-9F77-D7E0383423FD}">
      <dgm:prSet custT="1"/>
      <dgm:spPr/>
      <dgm:t>
        <a:bodyPr/>
        <a:lstStyle/>
        <a:p>
          <a:pPr algn="l"/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Applying…Internet and other digital technology… (web, email, wireless, </a:t>
          </a:r>
          <a:r>
            <a:rPr lang="en-US" sz="2400" dirty="0" err="1">
              <a:latin typeface="Arial" panose="020B0604020202020204" pitchFamily="34" charset="0"/>
              <a:cs typeface="Arial" panose="020B0604020202020204" pitchFamily="34" charset="0"/>
            </a:rPr>
            <a:t>iTV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, databases) </a:t>
          </a:r>
        </a:p>
      </dgm:t>
    </dgm:pt>
    <dgm:pt modelId="{EB64D6C0-24B0-42C0-9CBA-E9DF3EBA5129}" type="parTrans" cxnId="{9B7571FF-8724-49BB-904D-6617811F2817}">
      <dgm:prSet/>
      <dgm:spPr/>
      <dgm:t>
        <a:bodyPr/>
        <a:lstStyle/>
        <a:p>
          <a:pPr algn="l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A76725-255B-4D83-A914-315DFE9BDF07}" type="sibTrans" cxnId="{9B7571FF-8724-49BB-904D-6617811F2817}">
      <dgm:prSet/>
      <dgm:spPr/>
      <dgm:t>
        <a:bodyPr/>
        <a:lstStyle/>
        <a:p>
          <a:pPr algn="l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78E5D1-FC9E-4CDC-8C22-9A61740DEFF6}">
      <dgm:prSet custT="1"/>
      <dgm:spPr/>
      <dgm:t>
        <a:bodyPr/>
        <a:lstStyle/>
        <a:p>
          <a:pPr algn="l"/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to… acquire and retain customers (through a multi-channel buying process and customer lifecycle)</a:t>
          </a:r>
        </a:p>
      </dgm:t>
    </dgm:pt>
    <dgm:pt modelId="{E14CA1D1-4C4F-4596-9AE9-1177E3ED06E1}" type="parTrans" cxnId="{B77981D9-ABBD-4F5D-8D00-003F5A858A30}">
      <dgm:prSet/>
      <dgm:spPr/>
      <dgm:t>
        <a:bodyPr/>
        <a:lstStyle/>
        <a:p>
          <a:pPr algn="l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7709E8-65E2-4298-B031-EAB2B76880D7}" type="sibTrans" cxnId="{B77981D9-ABBD-4F5D-8D00-003F5A858A30}">
      <dgm:prSet/>
      <dgm:spPr/>
      <dgm:t>
        <a:bodyPr/>
        <a:lstStyle/>
        <a:p>
          <a:pPr algn="l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8304F7-6351-4616-B194-52A5A4C49304}">
      <dgm:prSet custT="1"/>
      <dgm:spPr/>
      <dgm:t>
        <a:bodyPr/>
        <a:lstStyle/>
        <a:p>
          <a:pPr algn="l"/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by…improving customer knowledge, targeting, service delivery and satisfaction.</a:t>
          </a:r>
        </a:p>
      </dgm:t>
    </dgm:pt>
    <dgm:pt modelId="{7F33F9BE-1263-4F15-B8E3-3CFE7894022D}" type="parTrans" cxnId="{09F21C6B-41FC-4F73-BD32-D7E889B35C90}">
      <dgm:prSet/>
      <dgm:spPr/>
      <dgm:t>
        <a:bodyPr/>
        <a:lstStyle/>
        <a:p>
          <a:pPr algn="l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F0BE1E-4B6B-4B54-8150-794B8A581249}" type="sibTrans" cxnId="{09F21C6B-41FC-4F73-BD32-D7E889B35C90}">
      <dgm:prSet/>
      <dgm:spPr/>
      <dgm:t>
        <a:bodyPr/>
        <a:lstStyle/>
        <a:p>
          <a:pPr algn="l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DAA150-B882-4F91-9FAE-FC1B0F8D6817}" type="pres">
      <dgm:prSet presAssocID="{79C62870-5651-4004-86C5-AEB1971B269C}" presName="linear" presStyleCnt="0">
        <dgm:presLayoutVars>
          <dgm:animLvl val="lvl"/>
          <dgm:resizeHandles val="exact"/>
        </dgm:presLayoutVars>
      </dgm:prSet>
      <dgm:spPr/>
    </dgm:pt>
    <dgm:pt modelId="{FD7A276E-216C-4F48-AEB0-E519ED182CE4}" type="pres">
      <dgm:prSet presAssocID="{3088DA97-3F8A-42E6-8B82-AFF18D407D08}" presName="parentText" presStyleLbl="node1" presStyleIdx="0" presStyleCnt="4" custLinFactNeighborX="-88" custLinFactNeighborY="-670">
        <dgm:presLayoutVars>
          <dgm:chMax val="0"/>
          <dgm:bulletEnabled val="1"/>
        </dgm:presLayoutVars>
      </dgm:prSet>
      <dgm:spPr/>
    </dgm:pt>
    <dgm:pt modelId="{509EBEA8-62AA-4B0A-8546-FBC212E31CEA}" type="pres">
      <dgm:prSet presAssocID="{A61DF019-7B91-42CA-A456-D904D943270A}" presName="spacer" presStyleCnt="0"/>
      <dgm:spPr/>
    </dgm:pt>
    <dgm:pt modelId="{84F396A5-451A-4F1D-8E2E-3E17F3BD6181}" type="pres">
      <dgm:prSet presAssocID="{F48365CD-20E3-4673-9F77-D7E0383423F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E670808-D34E-43FB-A67A-F021CB949106}" type="pres">
      <dgm:prSet presAssocID="{62A76725-255B-4D83-A914-315DFE9BDF07}" presName="spacer" presStyleCnt="0"/>
      <dgm:spPr/>
    </dgm:pt>
    <dgm:pt modelId="{51A62196-1B87-4FEF-857F-A3BB809678C0}" type="pres">
      <dgm:prSet presAssocID="{6178E5D1-FC9E-4CDC-8C22-9A61740DEFF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D6CCD95-40AD-4563-AD4F-2861CE2F58D2}" type="pres">
      <dgm:prSet presAssocID="{527709E8-65E2-4298-B031-EAB2B76880D7}" presName="spacer" presStyleCnt="0"/>
      <dgm:spPr/>
    </dgm:pt>
    <dgm:pt modelId="{9A14C7B2-155D-4F1D-B3F9-A8B7CE0D9147}" type="pres">
      <dgm:prSet presAssocID="{A48304F7-6351-4616-B194-52A5A4C4930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9F21C6B-41FC-4F73-BD32-D7E889B35C90}" srcId="{79C62870-5651-4004-86C5-AEB1971B269C}" destId="{A48304F7-6351-4616-B194-52A5A4C49304}" srcOrd="3" destOrd="0" parTransId="{7F33F9BE-1263-4F15-B8E3-3CFE7894022D}" sibTransId="{00F0BE1E-4B6B-4B54-8150-794B8A581249}"/>
    <dgm:cxn modelId="{BCD8C06B-5768-4D1B-80A0-751FC8874CA6}" type="presOf" srcId="{F48365CD-20E3-4673-9F77-D7E0383423FD}" destId="{84F396A5-451A-4F1D-8E2E-3E17F3BD6181}" srcOrd="0" destOrd="0" presId="urn:microsoft.com/office/officeart/2005/8/layout/vList2"/>
    <dgm:cxn modelId="{3A6F1C8F-3306-4868-881D-2E7AFEC6E3C1}" srcId="{79C62870-5651-4004-86C5-AEB1971B269C}" destId="{3088DA97-3F8A-42E6-8B82-AFF18D407D08}" srcOrd="0" destOrd="0" parTransId="{A3665D15-8A8F-45C2-9E48-9C10F805A2CF}" sibTransId="{A61DF019-7B91-42CA-A456-D904D943270A}"/>
    <dgm:cxn modelId="{CAE01BB0-F204-406E-981B-E381E8D1A7E0}" type="presOf" srcId="{79C62870-5651-4004-86C5-AEB1971B269C}" destId="{95DAA150-B882-4F91-9FAE-FC1B0F8D6817}" srcOrd="0" destOrd="0" presId="urn:microsoft.com/office/officeart/2005/8/layout/vList2"/>
    <dgm:cxn modelId="{EC8549C4-0810-48A1-B62E-01C41244DA91}" type="presOf" srcId="{3088DA97-3F8A-42E6-8B82-AFF18D407D08}" destId="{FD7A276E-216C-4F48-AEB0-E519ED182CE4}" srcOrd="0" destOrd="0" presId="urn:microsoft.com/office/officeart/2005/8/layout/vList2"/>
    <dgm:cxn modelId="{B77981D9-ABBD-4F5D-8D00-003F5A858A30}" srcId="{79C62870-5651-4004-86C5-AEB1971B269C}" destId="{6178E5D1-FC9E-4CDC-8C22-9A61740DEFF6}" srcOrd="2" destOrd="0" parTransId="{E14CA1D1-4C4F-4596-9AE9-1177E3ED06E1}" sibTransId="{527709E8-65E2-4298-B031-EAB2B76880D7}"/>
    <dgm:cxn modelId="{517A8BE3-A0E2-40B0-8827-950370DA8136}" type="presOf" srcId="{A48304F7-6351-4616-B194-52A5A4C49304}" destId="{9A14C7B2-155D-4F1D-B3F9-A8B7CE0D9147}" srcOrd="0" destOrd="0" presId="urn:microsoft.com/office/officeart/2005/8/layout/vList2"/>
    <dgm:cxn modelId="{5ABAC7EB-3EF4-40D7-BC59-1032F12853BA}" type="presOf" srcId="{6178E5D1-FC9E-4CDC-8C22-9A61740DEFF6}" destId="{51A62196-1B87-4FEF-857F-A3BB809678C0}" srcOrd="0" destOrd="0" presId="urn:microsoft.com/office/officeart/2005/8/layout/vList2"/>
    <dgm:cxn modelId="{9B7571FF-8724-49BB-904D-6617811F2817}" srcId="{79C62870-5651-4004-86C5-AEB1971B269C}" destId="{F48365CD-20E3-4673-9F77-D7E0383423FD}" srcOrd="1" destOrd="0" parTransId="{EB64D6C0-24B0-42C0-9CBA-E9DF3EBA5129}" sibTransId="{62A76725-255B-4D83-A914-315DFE9BDF07}"/>
    <dgm:cxn modelId="{21043D43-DA6D-4A25-829F-09932ACA9A60}" type="presParOf" srcId="{95DAA150-B882-4F91-9FAE-FC1B0F8D6817}" destId="{FD7A276E-216C-4F48-AEB0-E519ED182CE4}" srcOrd="0" destOrd="0" presId="urn:microsoft.com/office/officeart/2005/8/layout/vList2"/>
    <dgm:cxn modelId="{81C3230F-C91C-42AF-8B10-22325D1C3CC8}" type="presParOf" srcId="{95DAA150-B882-4F91-9FAE-FC1B0F8D6817}" destId="{509EBEA8-62AA-4B0A-8546-FBC212E31CEA}" srcOrd="1" destOrd="0" presId="urn:microsoft.com/office/officeart/2005/8/layout/vList2"/>
    <dgm:cxn modelId="{926C9142-D638-4D8D-BEA0-03505A46DAB3}" type="presParOf" srcId="{95DAA150-B882-4F91-9FAE-FC1B0F8D6817}" destId="{84F396A5-451A-4F1D-8E2E-3E17F3BD6181}" srcOrd="2" destOrd="0" presId="urn:microsoft.com/office/officeart/2005/8/layout/vList2"/>
    <dgm:cxn modelId="{E21716C2-7A71-4F1C-8F1F-9EA606F01A72}" type="presParOf" srcId="{95DAA150-B882-4F91-9FAE-FC1B0F8D6817}" destId="{4E670808-D34E-43FB-A67A-F021CB949106}" srcOrd="3" destOrd="0" presId="urn:microsoft.com/office/officeart/2005/8/layout/vList2"/>
    <dgm:cxn modelId="{9E7D4743-C075-42DA-95C6-677F7A9AC2B4}" type="presParOf" srcId="{95DAA150-B882-4F91-9FAE-FC1B0F8D6817}" destId="{51A62196-1B87-4FEF-857F-A3BB809678C0}" srcOrd="4" destOrd="0" presId="urn:microsoft.com/office/officeart/2005/8/layout/vList2"/>
    <dgm:cxn modelId="{B59846E2-C9CF-4F54-85A9-D24A40B72003}" type="presParOf" srcId="{95DAA150-B882-4F91-9FAE-FC1B0F8D6817}" destId="{1D6CCD95-40AD-4563-AD4F-2861CE2F58D2}" srcOrd="5" destOrd="0" presId="urn:microsoft.com/office/officeart/2005/8/layout/vList2"/>
    <dgm:cxn modelId="{3FA2ADFE-4049-4986-BC9B-BD46D3D83306}" type="presParOf" srcId="{95DAA150-B882-4F91-9FAE-FC1B0F8D6817}" destId="{9A14C7B2-155D-4F1D-B3F9-A8B7CE0D914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D78B0C-92E4-48A3-95E3-B3547CC10957}">
      <dsp:nvSpPr>
        <dsp:cNvPr id="0" name=""/>
        <dsp:cNvSpPr/>
      </dsp:nvSpPr>
      <dsp:spPr>
        <a:xfrm>
          <a:off x="2085388" y="1137132"/>
          <a:ext cx="4481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181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97510" y="1180458"/>
        <a:ext cx="23939" cy="4787"/>
      </dsp:txXfrm>
    </dsp:sp>
    <dsp:sp modelId="{FD755AE6-EC92-486E-9491-B12232B608A3}">
      <dsp:nvSpPr>
        <dsp:cNvPr id="0" name=""/>
        <dsp:cNvSpPr/>
      </dsp:nvSpPr>
      <dsp:spPr>
        <a:xfrm>
          <a:off x="5529" y="558354"/>
          <a:ext cx="2081658" cy="12489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03" tIns="107070" rIns="102003" bIns="10707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Cost of selling to a new customer is six times as high as to existing customer</a:t>
          </a:r>
          <a:endParaRPr lang="en-US" sz="1500" kern="1200"/>
        </a:p>
      </dsp:txBody>
      <dsp:txXfrm>
        <a:off x="5529" y="558354"/>
        <a:ext cx="2081658" cy="1248995"/>
      </dsp:txXfrm>
    </dsp:sp>
    <dsp:sp modelId="{884D98B0-B2D5-45A6-8BFA-D29E0F4A178F}">
      <dsp:nvSpPr>
        <dsp:cNvPr id="0" name=""/>
        <dsp:cNvSpPr/>
      </dsp:nvSpPr>
      <dsp:spPr>
        <a:xfrm>
          <a:off x="4645829" y="1137132"/>
          <a:ext cx="4481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181" y="45720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57950" y="1180458"/>
        <a:ext cx="23939" cy="4787"/>
      </dsp:txXfrm>
    </dsp:sp>
    <dsp:sp modelId="{94320FDC-08BF-4DE8-BBCA-600AC5463146}">
      <dsp:nvSpPr>
        <dsp:cNvPr id="0" name=""/>
        <dsp:cNvSpPr/>
      </dsp:nvSpPr>
      <dsp:spPr>
        <a:xfrm>
          <a:off x="2565970" y="558354"/>
          <a:ext cx="2081658" cy="124899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03" tIns="107070" rIns="102003" bIns="10707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Each dissatisfied customer tells 8 to 10 people</a:t>
          </a:r>
          <a:endParaRPr lang="en-US" sz="1500" kern="1200"/>
        </a:p>
      </dsp:txBody>
      <dsp:txXfrm>
        <a:off x="2565970" y="558354"/>
        <a:ext cx="2081658" cy="1248995"/>
      </dsp:txXfrm>
    </dsp:sp>
    <dsp:sp modelId="{DC4146E4-87AA-44D1-8FC4-7DF9BBC20633}">
      <dsp:nvSpPr>
        <dsp:cNvPr id="0" name=""/>
        <dsp:cNvSpPr/>
      </dsp:nvSpPr>
      <dsp:spPr>
        <a:xfrm>
          <a:off x="1046359" y="1805550"/>
          <a:ext cx="5120881" cy="448181"/>
        </a:xfrm>
        <a:custGeom>
          <a:avLst/>
          <a:gdLst/>
          <a:ahLst/>
          <a:cxnLst/>
          <a:rect l="0" t="0" r="0" b="0"/>
          <a:pathLst>
            <a:path>
              <a:moveTo>
                <a:pt x="5120881" y="0"/>
              </a:moveTo>
              <a:lnTo>
                <a:pt x="5120881" y="241190"/>
              </a:lnTo>
              <a:lnTo>
                <a:pt x="0" y="241190"/>
              </a:lnTo>
              <a:lnTo>
                <a:pt x="0" y="448181"/>
              </a:lnTo>
            </a:path>
          </a:pathLst>
        </a:custGeom>
        <a:noFill/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78219" y="2027247"/>
        <a:ext cx="257160" cy="4787"/>
      </dsp:txXfrm>
    </dsp:sp>
    <dsp:sp modelId="{BADA6619-047C-42C4-B40C-41F0D5FA9051}">
      <dsp:nvSpPr>
        <dsp:cNvPr id="0" name=""/>
        <dsp:cNvSpPr/>
      </dsp:nvSpPr>
      <dsp:spPr>
        <a:xfrm>
          <a:off x="5126411" y="558354"/>
          <a:ext cx="2081658" cy="124899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03" tIns="107070" rIns="102003" bIns="10707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1 extra % of customer retention can boost turnover by as much as 15%</a:t>
          </a:r>
          <a:endParaRPr lang="en-US" sz="1500" kern="1200"/>
        </a:p>
      </dsp:txBody>
      <dsp:txXfrm>
        <a:off x="5126411" y="558354"/>
        <a:ext cx="2081658" cy="1248995"/>
      </dsp:txXfrm>
    </dsp:sp>
    <dsp:sp modelId="{24B65515-9910-4211-A269-5A8BF2E3F412}">
      <dsp:nvSpPr>
        <dsp:cNvPr id="0" name=""/>
        <dsp:cNvSpPr/>
      </dsp:nvSpPr>
      <dsp:spPr>
        <a:xfrm>
          <a:off x="2085388" y="2864909"/>
          <a:ext cx="4481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181" y="45720"/>
              </a:lnTo>
            </a:path>
          </a:pathLst>
        </a:custGeom>
        <a:noFill/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97510" y="2908235"/>
        <a:ext cx="23939" cy="4787"/>
      </dsp:txXfrm>
    </dsp:sp>
    <dsp:sp modelId="{C0668907-6400-4FD9-9213-42378A269B1C}">
      <dsp:nvSpPr>
        <dsp:cNvPr id="0" name=""/>
        <dsp:cNvSpPr/>
      </dsp:nvSpPr>
      <dsp:spPr>
        <a:xfrm>
          <a:off x="5529" y="2286131"/>
          <a:ext cx="2081658" cy="124899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03" tIns="107070" rIns="102003" bIns="10707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Odds of selling to a new customer = 1/7 to an existing customer = 1/2</a:t>
          </a:r>
          <a:endParaRPr lang="en-US" sz="1500" kern="1200"/>
        </a:p>
      </dsp:txBody>
      <dsp:txXfrm>
        <a:off x="5529" y="2286131"/>
        <a:ext cx="2081658" cy="1248995"/>
      </dsp:txXfrm>
    </dsp:sp>
    <dsp:sp modelId="{284D888D-5776-4F3E-8E26-F205753A1E9C}">
      <dsp:nvSpPr>
        <dsp:cNvPr id="0" name=""/>
        <dsp:cNvSpPr/>
      </dsp:nvSpPr>
      <dsp:spPr>
        <a:xfrm>
          <a:off x="4645829" y="2864909"/>
          <a:ext cx="4481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181" y="45720"/>
              </a:lnTo>
            </a:path>
          </a:pathLst>
        </a:custGeom>
        <a:noFill/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57950" y="2908235"/>
        <a:ext cx="23939" cy="4787"/>
      </dsp:txXfrm>
    </dsp:sp>
    <dsp:sp modelId="{05E0DFA5-FE0C-45DC-8FB5-2C5C8595FA8B}">
      <dsp:nvSpPr>
        <dsp:cNvPr id="0" name=""/>
        <dsp:cNvSpPr/>
      </dsp:nvSpPr>
      <dsp:spPr>
        <a:xfrm>
          <a:off x="2565970" y="2286131"/>
          <a:ext cx="2081658" cy="124899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03" tIns="107070" rIns="102003" bIns="10707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70% of dissatisfied customers will do business again if they feel their complains are handled well</a:t>
          </a:r>
          <a:endParaRPr lang="en-US" sz="1500" kern="1200"/>
        </a:p>
      </dsp:txBody>
      <dsp:txXfrm>
        <a:off x="2565970" y="2286131"/>
        <a:ext cx="2081658" cy="1248995"/>
      </dsp:txXfrm>
    </dsp:sp>
    <dsp:sp modelId="{B00B566E-A549-47DD-BD6C-C44FA9F9E7EE}">
      <dsp:nvSpPr>
        <dsp:cNvPr id="0" name=""/>
        <dsp:cNvSpPr/>
      </dsp:nvSpPr>
      <dsp:spPr>
        <a:xfrm>
          <a:off x="5126411" y="2286131"/>
          <a:ext cx="2081658" cy="12489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03" tIns="107070" rIns="102003" bIns="10707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Many companies don’t have proper customer support</a:t>
          </a:r>
          <a:endParaRPr lang="en-US" sz="1500" kern="1200"/>
        </a:p>
      </dsp:txBody>
      <dsp:txXfrm>
        <a:off x="5126411" y="2286131"/>
        <a:ext cx="2081658" cy="12489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284249-00D1-4327-B770-2955BAB20852}">
      <dsp:nvSpPr>
        <dsp:cNvPr id="0" name=""/>
        <dsp:cNvSpPr/>
      </dsp:nvSpPr>
      <dsp:spPr>
        <a:xfrm>
          <a:off x="0" y="3988"/>
          <a:ext cx="4971603" cy="4971603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A3E37E1-6D83-44D9-8C52-9089E33053C4}">
      <dsp:nvSpPr>
        <dsp:cNvPr id="0" name=""/>
        <dsp:cNvSpPr/>
      </dsp:nvSpPr>
      <dsp:spPr>
        <a:xfrm>
          <a:off x="472302" y="476291"/>
          <a:ext cx="1938925" cy="193892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Customers don’t care about their suppliers’ internal difficulties</a:t>
          </a:r>
          <a:endParaRPr lang="en-US" sz="2000" kern="1200"/>
        </a:p>
      </dsp:txBody>
      <dsp:txXfrm>
        <a:off x="566953" y="570942"/>
        <a:ext cx="1749623" cy="1749623"/>
      </dsp:txXfrm>
    </dsp:sp>
    <dsp:sp modelId="{C91185FA-4940-41C4-9CC0-64BF11F581D4}">
      <dsp:nvSpPr>
        <dsp:cNvPr id="0" name=""/>
        <dsp:cNvSpPr/>
      </dsp:nvSpPr>
      <dsp:spPr>
        <a:xfrm>
          <a:off x="2560375" y="476291"/>
          <a:ext cx="1938925" cy="193892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They want to be able to access product and services at the least cost</a:t>
          </a:r>
          <a:endParaRPr lang="en-US" sz="2000" kern="1200"/>
        </a:p>
      </dsp:txBody>
      <dsp:txXfrm>
        <a:off x="2655026" y="570942"/>
        <a:ext cx="1749623" cy="1749623"/>
      </dsp:txXfrm>
    </dsp:sp>
    <dsp:sp modelId="{A1F37B29-8034-4221-A08F-25F8F39FF93B}">
      <dsp:nvSpPr>
        <dsp:cNvPr id="0" name=""/>
        <dsp:cNvSpPr/>
      </dsp:nvSpPr>
      <dsp:spPr>
        <a:xfrm>
          <a:off x="472302" y="2564364"/>
          <a:ext cx="1938925" cy="193892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They want a single point of entry</a:t>
          </a:r>
          <a:endParaRPr lang="en-US" sz="2000" kern="1200"/>
        </a:p>
      </dsp:txBody>
      <dsp:txXfrm>
        <a:off x="566953" y="2659015"/>
        <a:ext cx="1749623" cy="1749623"/>
      </dsp:txXfrm>
    </dsp:sp>
    <dsp:sp modelId="{05BBA147-B381-430C-99AC-443B78B751B1}">
      <dsp:nvSpPr>
        <dsp:cNvPr id="0" name=""/>
        <dsp:cNvSpPr/>
      </dsp:nvSpPr>
      <dsp:spPr>
        <a:xfrm>
          <a:off x="2560375" y="2564364"/>
          <a:ext cx="1938925" cy="193892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Existing loyalty programmes do they go far enough?</a:t>
          </a:r>
          <a:endParaRPr lang="en-US" sz="2000" kern="1200"/>
        </a:p>
      </dsp:txBody>
      <dsp:txXfrm>
        <a:off x="2655026" y="2659015"/>
        <a:ext cx="1749623" cy="17496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F87072-30DF-459D-8E97-1759AA43A7C3}">
      <dsp:nvSpPr>
        <dsp:cNvPr id="0" name=""/>
        <dsp:cNvSpPr/>
      </dsp:nvSpPr>
      <dsp:spPr>
        <a:xfrm>
          <a:off x="0" y="3748394"/>
          <a:ext cx="1242900" cy="123030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395" tIns="128016" rIns="88395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Retaining</a:t>
          </a:r>
        </a:p>
      </dsp:txBody>
      <dsp:txXfrm>
        <a:off x="0" y="3748394"/>
        <a:ext cx="1242900" cy="1230306"/>
      </dsp:txXfrm>
    </dsp:sp>
    <dsp:sp modelId="{6AC57B89-C792-4111-9F64-1B733BA40010}">
      <dsp:nvSpPr>
        <dsp:cNvPr id="0" name=""/>
        <dsp:cNvSpPr/>
      </dsp:nvSpPr>
      <dsp:spPr>
        <a:xfrm>
          <a:off x="1242900" y="3748394"/>
          <a:ext cx="3728702" cy="123030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636" tIns="190500" rIns="75636" bIns="1905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Retaining most profitable customers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best customer list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customer profitability analysis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make best offer to best customer</a:t>
          </a:r>
        </a:p>
      </dsp:txBody>
      <dsp:txXfrm>
        <a:off x="1242900" y="3748394"/>
        <a:ext cx="3728702" cy="1230306"/>
      </dsp:txXfrm>
    </dsp:sp>
    <dsp:sp modelId="{7D17C16A-2A63-4CBB-BC91-51F08A936A71}">
      <dsp:nvSpPr>
        <dsp:cNvPr id="0" name=""/>
        <dsp:cNvSpPr/>
      </dsp:nvSpPr>
      <dsp:spPr>
        <a:xfrm rot="10800000">
          <a:off x="0" y="1874637"/>
          <a:ext cx="1242900" cy="1892211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2">
                <a:hueOff val="-1482143"/>
                <a:satOff val="7100"/>
                <a:lumOff val="6569"/>
                <a:alphaOff val="0"/>
                <a:tint val="96000"/>
                <a:lumMod val="100000"/>
              </a:schemeClr>
            </a:gs>
            <a:gs pos="78000">
              <a:schemeClr val="accent2">
                <a:hueOff val="-1482143"/>
                <a:satOff val="7100"/>
                <a:lumOff val="6569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1482143"/>
              <a:satOff val="7100"/>
              <a:lumOff val="6569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395" tIns="128016" rIns="88395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Enhancing</a:t>
          </a:r>
        </a:p>
      </dsp:txBody>
      <dsp:txXfrm rot="-10800000">
        <a:off x="0" y="1874637"/>
        <a:ext cx="1242900" cy="1229937"/>
      </dsp:txXfrm>
    </dsp:sp>
    <dsp:sp modelId="{A927B162-1642-48C0-9424-D99527A234DD}">
      <dsp:nvSpPr>
        <dsp:cNvPr id="0" name=""/>
        <dsp:cNvSpPr/>
      </dsp:nvSpPr>
      <dsp:spPr>
        <a:xfrm>
          <a:off x="1242900" y="1874637"/>
          <a:ext cx="3728702" cy="1229937"/>
        </a:xfrm>
        <a:prstGeom prst="rect">
          <a:avLst/>
        </a:prstGeom>
        <a:solidFill>
          <a:schemeClr val="accent2">
            <a:tint val="40000"/>
            <a:alpha val="90000"/>
            <a:hueOff val="-2045920"/>
            <a:satOff val="22554"/>
            <a:lumOff val="2148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-2045920"/>
              <a:satOff val="22554"/>
              <a:lumOff val="214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636" tIns="190500" rIns="75636" bIns="1905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Enhancing profitability of existing customers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cross-selling and up-selling (one stop shopping)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additional services</a:t>
          </a:r>
        </a:p>
      </dsp:txBody>
      <dsp:txXfrm>
        <a:off x="1242900" y="1874637"/>
        <a:ext cx="3728702" cy="1229937"/>
      </dsp:txXfrm>
    </dsp:sp>
    <dsp:sp modelId="{A42F7163-1C57-41C3-B330-52CC5A4039A6}">
      <dsp:nvSpPr>
        <dsp:cNvPr id="0" name=""/>
        <dsp:cNvSpPr/>
      </dsp:nvSpPr>
      <dsp:spPr>
        <a:xfrm rot="10800000">
          <a:off x="0" y="880"/>
          <a:ext cx="1242900" cy="1892211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2964286"/>
              <a:satOff val="14200"/>
              <a:lumOff val="13137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395" tIns="128016" rIns="88395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Acquiring</a:t>
          </a:r>
        </a:p>
      </dsp:txBody>
      <dsp:txXfrm rot="-10800000">
        <a:off x="0" y="880"/>
        <a:ext cx="1242900" cy="1229937"/>
      </dsp:txXfrm>
    </dsp:sp>
    <dsp:sp modelId="{29E97044-02E1-48BD-B22A-F92ABE32755D}">
      <dsp:nvSpPr>
        <dsp:cNvPr id="0" name=""/>
        <dsp:cNvSpPr/>
      </dsp:nvSpPr>
      <dsp:spPr>
        <a:xfrm>
          <a:off x="1242900" y="880"/>
          <a:ext cx="3728702" cy="1229937"/>
        </a:xfrm>
        <a:prstGeom prst="rect">
          <a:avLst/>
        </a:prstGeom>
        <a:solidFill>
          <a:schemeClr val="accent2">
            <a:tint val="40000"/>
            <a:alpha val="90000"/>
            <a:hueOff val="-4091839"/>
            <a:satOff val="45107"/>
            <a:lumOff val="4296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-4091839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636" tIns="190500" rIns="75636" bIns="1905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Acquiring new customers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by promotion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leading edge product backed by superior service</a:t>
          </a:r>
        </a:p>
      </dsp:txBody>
      <dsp:txXfrm>
        <a:off x="1242900" y="880"/>
        <a:ext cx="3728702" cy="12299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2380BE-2E4C-412D-B40A-008BDEF48103}">
      <dsp:nvSpPr>
        <dsp:cNvPr id="0" name=""/>
        <dsp:cNvSpPr/>
      </dsp:nvSpPr>
      <dsp:spPr>
        <a:xfrm>
          <a:off x="10584" y="0"/>
          <a:ext cx="604945" cy="3725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FE766-7E6C-4513-9B3F-A5C717A4B3EC}">
      <dsp:nvSpPr>
        <dsp:cNvPr id="0" name=""/>
        <dsp:cNvSpPr/>
      </dsp:nvSpPr>
      <dsp:spPr>
        <a:xfrm>
          <a:off x="10584" y="480867"/>
          <a:ext cx="1728416" cy="18504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Complete and integrated solution - </a:t>
          </a: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breaks down the walls of conventional functional areas</a:t>
          </a:r>
          <a:endParaRPr lang="en-US" sz="20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584" y="480867"/>
        <a:ext cx="1728416" cy="1850407"/>
      </dsp:txXfrm>
    </dsp:sp>
    <dsp:sp modelId="{15771521-34CB-4072-9404-E06EFC2E543E}">
      <dsp:nvSpPr>
        <dsp:cNvPr id="0" name=""/>
        <dsp:cNvSpPr/>
      </dsp:nvSpPr>
      <dsp:spPr>
        <a:xfrm>
          <a:off x="10584" y="2381647"/>
          <a:ext cx="1728416" cy="17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7B3FF3-9E20-437B-9E61-DE462185F20B}">
      <dsp:nvSpPr>
        <dsp:cNvPr id="0" name=""/>
        <dsp:cNvSpPr/>
      </dsp:nvSpPr>
      <dsp:spPr>
        <a:xfrm>
          <a:off x="2041472" y="0"/>
          <a:ext cx="604945" cy="3725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19F8A8-4766-4EC1-BB15-E1268E8B401D}">
      <dsp:nvSpPr>
        <dsp:cNvPr id="0" name=""/>
        <dsp:cNvSpPr/>
      </dsp:nvSpPr>
      <dsp:spPr>
        <a:xfrm>
          <a:off x="2041472" y="480867"/>
          <a:ext cx="1728416" cy="18504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Most companies are good at one of the 3 phases –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CRM enables the enterprise with functions to concentrates on all 3</a:t>
          </a:r>
          <a:endParaRPr lang="en-US" sz="20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41472" y="480867"/>
        <a:ext cx="1728416" cy="1850407"/>
      </dsp:txXfrm>
    </dsp:sp>
    <dsp:sp modelId="{044D2CFC-FF71-4C9C-94DA-4066A92073DD}">
      <dsp:nvSpPr>
        <dsp:cNvPr id="0" name=""/>
        <dsp:cNvSpPr/>
      </dsp:nvSpPr>
      <dsp:spPr>
        <a:xfrm>
          <a:off x="2041472" y="2381647"/>
          <a:ext cx="1728416" cy="17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2ABB87-D751-4B41-8DE3-8EEB97B6B6D9}">
      <dsp:nvSpPr>
        <dsp:cNvPr id="0" name=""/>
        <dsp:cNvSpPr/>
      </dsp:nvSpPr>
      <dsp:spPr>
        <a:xfrm>
          <a:off x="4072361" y="0"/>
          <a:ext cx="604945" cy="3725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D5A2EA-B077-464D-BA97-BD863B34E30C}">
      <dsp:nvSpPr>
        <dsp:cNvPr id="0" name=""/>
        <dsp:cNvSpPr/>
      </dsp:nvSpPr>
      <dsp:spPr>
        <a:xfrm>
          <a:off x="4072361" y="480867"/>
          <a:ext cx="1728416" cy="18504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Overall corporate objective of providing customer satisfaction 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72361" y="480867"/>
        <a:ext cx="1728416" cy="1850407"/>
      </dsp:txXfrm>
    </dsp:sp>
    <dsp:sp modelId="{F684E9F8-469F-4B28-8168-0FDF9451FB5B}">
      <dsp:nvSpPr>
        <dsp:cNvPr id="0" name=""/>
        <dsp:cNvSpPr/>
      </dsp:nvSpPr>
      <dsp:spPr>
        <a:xfrm>
          <a:off x="4072361" y="2381647"/>
          <a:ext cx="1728416" cy="17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systems in place to collect, store, exploit CRM information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active distribution of information about customers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72361" y="2381647"/>
        <a:ext cx="1728416" cy="1711834"/>
      </dsp:txXfrm>
    </dsp:sp>
    <dsp:sp modelId="{C76DDAA1-555C-40F0-A0F2-0ED6E2B0C01F}">
      <dsp:nvSpPr>
        <dsp:cNvPr id="0" name=""/>
        <dsp:cNvSpPr/>
      </dsp:nvSpPr>
      <dsp:spPr>
        <a:xfrm>
          <a:off x="6103250" y="0"/>
          <a:ext cx="604945" cy="3725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592209-7461-408B-9002-FF5D902EDA03}">
      <dsp:nvSpPr>
        <dsp:cNvPr id="0" name=""/>
        <dsp:cNvSpPr/>
      </dsp:nvSpPr>
      <dsp:spPr>
        <a:xfrm>
          <a:off x="6103250" y="480867"/>
          <a:ext cx="1728416" cy="18504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Offer single point of entry for customer queries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03250" y="480867"/>
        <a:ext cx="1728416" cy="1850407"/>
      </dsp:txXfrm>
    </dsp:sp>
    <dsp:sp modelId="{03EB7CFE-F49B-42F0-B759-8C6C56C83B35}">
      <dsp:nvSpPr>
        <dsp:cNvPr id="0" name=""/>
        <dsp:cNvSpPr/>
      </dsp:nvSpPr>
      <dsp:spPr>
        <a:xfrm>
          <a:off x="6103250" y="2381647"/>
          <a:ext cx="1728416" cy="17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7A276E-216C-4F48-AEB0-E519ED182CE4}">
      <dsp:nvSpPr>
        <dsp:cNvPr id="0" name=""/>
        <dsp:cNvSpPr/>
      </dsp:nvSpPr>
      <dsp:spPr>
        <a:xfrm>
          <a:off x="0" y="376647"/>
          <a:ext cx="5277074" cy="125482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latin typeface="Arial" panose="020B0604020202020204" pitchFamily="34" charset="0"/>
              <a:cs typeface="Arial" panose="020B0604020202020204" pitchFamily="34" charset="0"/>
            </a:rPr>
            <a:t>e-CRM is: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256" y="437903"/>
        <a:ext cx="5154562" cy="1132313"/>
      </dsp:txXfrm>
    </dsp:sp>
    <dsp:sp modelId="{84F396A5-451A-4F1D-8E2E-3E17F3BD6181}">
      <dsp:nvSpPr>
        <dsp:cNvPr id="0" name=""/>
        <dsp:cNvSpPr/>
      </dsp:nvSpPr>
      <dsp:spPr>
        <a:xfrm>
          <a:off x="0" y="1819926"/>
          <a:ext cx="5277074" cy="1254825"/>
        </a:xfrm>
        <a:prstGeom prst="roundRect">
          <a:avLst/>
        </a:prstGeom>
        <a:gradFill rotWithShape="0">
          <a:gsLst>
            <a:gs pos="0">
              <a:schemeClr val="accent2">
                <a:hueOff val="-988095"/>
                <a:satOff val="4733"/>
                <a:lumOff val="4379"/>
                <a:alphaOff val="0"/>
                <a:tint val="96000"/>
                <a:lumMod val="100000"/>
              </a:schemeClr>
            </a:gs>
            <a:gs pos="78000">
              <a:schemeClr val="accent2">
                <a:hueOff val="-988095"/>
                <a:satOff val="4733"/>
                <a:lumOff val="437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Applying…Internet and other digital technology… (web, email, wireless, </a:t>
          </a:r>
          <a:r>
            <a:rPr lang="en-US" sz="2400" kern="1200" dirty="0" err="1">
              <a:latin typeface="Arial" panose="020B0604020202020204" pitchFamily="34" charset="0"/>
              <a:cs typeface="Arial" panose="020B0604020202020204" pitchFamily="34" charset="0"/>
            </a:rPr>
            <a:t>iTV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, databases) </a:t>
          </a:r>
        </a:p>
      </dsp:txBody>
      <dsp:txXfrm>
        <a:off x="61256" y="1881182"/>
        <a:ext cx="5154562" cy="1132313"/>
      </dsp:txXfrm>
    </dsp:sp>
    <dsp:sp modelId="{51A62196-1B87-4FEF-857F-A3BB809678C0}">
      <dsp:nvSpPr>
        <dsp:cNvPr id="0" name=""/>
        <dsp:cNvSpPr/>
      </dsp:nvSpPr>
      <dsp:spPr>
        <a:xfrm>
          <a:off x="0" y="3261951"/>
          <a:ext cx="5277074" cy="1254825"/>
        </a:xfrm>
        <a:prstGeom prst="roundRect">
          <a:avLst/>
        </a:prstGeom>
        <a:gradFill rotWithShape="0">
          <a:gsLst>
            <a:gs pos="0">
              <a:schemeClr val="accent2">
                <a:hueOff val="-1976191"/>
                <a:satOff val="9467"/>
                <a:lumOff val="8758"/>
                <a:alphaOff val="0"/>
                <a:tint val="96000"/>
                <a:lumMod val="100000"/>
              </a:schemeClr>
            </a:gs>
            <a:gs pos="78000">
              <a:schemeClr val="accent2">
                <a:hueOff val="-1976191"/>
                <a:satOff val="9467"/>
                <a:lumOff val="875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to… acquire and retain customers (through a multi-channel buying process and customer lifecycle)</a:t>
          </a:r>
        </a:p>
      </dsp:txBody>
      <dsp:txXfrm>
        <a:off x="61256" y="3323207"/>
        <a:ext cx="5154562" cy="1132313"/>
      </dsp:txXfrm>
    </dsp:sp>
    <dsp:sp modelId="{9A14C7B2-155D-4F1D-B3F9-A8B7CE0D9147}">
      <dsp:nvSpPr>
        <dsp:cNvPr id="0" name=""/>
        <dsp:cNvSpPr/>
      </dsp:nvSpPr>
      <dsp:spPr>
        <a:xfrm>
          <a:off x="0" y="4703976"/>
          <a:ext cx="5277074" cy="1254825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by…improving customer knowledge, targeting, service delivery and satisfaction.</a:t>
          </a:r>
        </a:p>
      </dsp:txBody>
      <dsp:txXfrm>
        <a:off x="61256" y="4765232"/>
        <a:ext cx="5154562" cy="11323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>
            <a:extLst>
              <a:ext uri="{FF2B5EF4-FFF2-40B4-BE49-F238E27FC236}">
                <a16:creationId xmlns:a16="http://schemas.microsoft.com/office/drawing/2014/main" id="{461C225F-8620-4815-8A20-FE4B6F888184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3" name="Rectangle 3">
            <a:extLst>
              <a:ext uri="{FF2B5EF4-FFF2-40B4-BE49-F238E27FC236}">
                <a16:creationId xmlns:a16="http://schemas.microsoft.com/office/drawing/2014/main" id="{07A83EF6-CE8E-4AAE-8F6D-42F6A7945E6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4812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4" name="Rectangle 4">
            <a:extLst>
              <a:ext uri="{FF2B5EF4-FFF2-40B4-BE49-F238E27FC236}">
                <a16:creationId xmlns:a16="http://schemas.microsoft.com/office/drawing/2014/main" id="{4A8E1E73-AC44-482B-BE57-3EE0D995C5E4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4513"/>
            <a:ext cx="2944813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5" name="Rectangle 5">
            <a:extLst>
              <a:ext uri="{FF2B5EF4-FFF2-40B4-BE49-F238E27FC236}">
                <a16:creationId xmlns:a16="http://schemas.microsoft.com/office/drawing/2014/main" id="{AED3F884-9118-4CF9-A7F9-924D8A7139E9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34513"/>
            <a:ext cx="2944812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E4F0B5B-22E2-4329-BA36-2B2B6600536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95BC9597-EB49-4FFC-BE90-DEA96984B8C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5042AB3B-34E0-4D6B-8431-1332778A94F1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4812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7F5696D2-B467-42AB-BA45-2FC30D866C9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4400" y="744538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9" name="Rectangle 5">
            <a:extLst>
              <a:ext uri="{FF2B5EF4-FFF2-40B4-BE49-F238E27FC236}">
                <a16:creationId xmlns:a16="http://schemas.microsoft.com/office/drawing/2014/main" id="{C0F0A179-2432-4B81-B4C3-0A855EA26A1E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8050"/>
            <a:ext cx="4981575" cy="446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6870" name="Rectangle 6">
            <a:extLst>
              <a:ext uri="{FF2B5EF4-FFF2-40B4-BE49-F238E27FC236}">
                <a16:creationId xmlns:a16="http://schemas.microsoft.com/office/drawing/2014/main" id="{010A9A5F-E772-42F6-A71A-E7ECE2B9D65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4513"/>
            <a:ext cx="2944813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71" name="Rectangle 7">
            <a:extLst>
              <a:ext uri="{FF2B5EF4-FFF2-40B4-BE49-F238E27FC236}">
                <a16:creationId xmlns:a16="http://schemas.microsoft.com/office/drawing/2014/main" id="{915D9533-5855-4146-B125-2A0833B5254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34513"/>
            <a:ext cx="2944812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EFF2094-019D-464E-A9AF-5B703A5A59C9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MS PGothic" pitchFamily="34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MS PGothic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MS PGothic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MS PGothic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MS PGothic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5D1383F6-28D7-496A-AD77-B27389B274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C23EDDDC-1BA1-4BF5-9A75-EE3E9C3D6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182FBA58-DA3C-4200-9B42-D2D0540BEE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4FFEA76D-0900-4A77-94FE-B1A9EB227DA0}" type="slidenum">
              <a:rPr lang="en-GB" altLang="en-US" sz="1200"/>
              <a:pPr/>
              <a:t>1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96617361-876D-4300-886D-5E980E87F2B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5B7B9CE1-5018-4CEC-89EA-C00F0D2B00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5E181D68-0ED6-4253-8515-486C2D6832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03B3108-87DA-4067-B920-6422D18416DD}" type="slidenum">
              <a:rPr lang="en-GB" altLang="en-US" sz="1200"/>
              <a:pPr/>
              <a:t>2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07E87E10-0741-4AB7-BB68-BD35C54250B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0438565A-DA99-4164-BBF1-2CAD616B31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2FE6B3BC-1423-4AFE-98E2-D5821F6DB2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7B501388-62D3-483C-A6E2-2BCAA09FC8F1}" type="slidenum">
              <a:rPr lang="en-GB" altLang="en-US" sz="1200"/>
              <a:pPr/>
              <a:t>3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C6C55AD6-3A32-48E8-9C4C-046880A58E7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5455F6C3-EFD6-4213-BD2C-F36EB7B2D5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0C085628-704C-4AAE-BA98-F2C232401B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3D13FFE9-4BE2-4D71-A355-ADA06162E3D9}" type="slidenum">
              <a:rPr lang="en-GB" altLang="en-US" sz="1200"/>
              <a:pPr/>
              <a:t>8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CCB2F6A-18D9-4E77-ADA3-4A09135BD58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628340D-FC7F-4F5C-BBC4-67F487DE90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EB91801-923F-40D6-966B-AAE5F8710F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7D4D8A69-A498-4C86-A913-C5D9B0CAB8AE}" type="slidenum">
              <a:rPr lang="en-GB" altLang="en-US" sz="1200"/>
              <a:pPr/>
              <a:t>9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D1561E41-2B8E-4AA6-A079-5CB34E77B44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B9A89DEA-F30B-4F9B-8A00-05FEFA5EBF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0D943C4B-073C-4771-99C4-2E6455D943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AEB953A-239F-44EE-A70B-43E9CB5D5D55}" type="slidenum">
              <a:rPr lang="en-GB" altLang="en-US" sz="1200"/>
              <a:pPr/>
              <a:t>10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>
            <a:extLst>
              <a:ext uri="{FF2B5EF4-FFF2-40B4-BE49-F238E27FC236}">
                <a16:creationId xmlns:a16="http://schemas.microsoft.com/office/drawing/2014/main" id="{CB1C887B-3FB5-4FBC-BCEB-04D6F00FB99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>
            <a:extLst>
              <a:ext uri="{FF2B5EF4-FFF2-40B4-BE49-F238E27FC236}">
                <a16:creationId xmlns:a16="http://schemas.microsoft.com/office/drawing/2014/main" id="{F36A8920-060A-498D-9831-8C271A82C8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736F1F6B-64A0-45FC-8B9A-B465059415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A33B3DA-65CF-47D8-81C4-3A7C42B89B18}" type="slidenum">
              <a:rPr lang="en-GB" altLang="en-US" sz="1200"/>
              <a:pPr/>
              <a:t>11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EBA8DF49-3F08-4EA0-B48E-7EED29C99EA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40EA9C5C-EF1B-4673-80C7-3EE5401F31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C018E189-5DA7-4A7A-81E3-B2C67D6ED0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777F38C6-4B78-46BE-9B24-CBB46093792A}" type="slidenum">
              <a:rPr lang="en-GB" altLang="en-US" sz="1200"/>
              <a:pPr/>
              <a:t>12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4FC2E0DA-9035-4154-9711-FAC9C45D6F1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1E4209FD-6FE9-4414-BE35-88A9193D2E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Insert Figure 9.3</a:t>
            </a: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EC9E4C13-4F7A-4EAA-AE24-5D6CB6BBF3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8098A01-C797-4FAD-9C92-3972641B2708}" type="slidenum">
              <a:rPr lang="en-GB" altLang="en-US" sz="1200"/>
              <a:pPr/>
              <a:t>13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8F993CDD-4EB1-45AE-9F9A-C4C54D697C7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0E34B014-70E7-4FBE-B203-731CC75048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29BF5D8D-C60E-47FE-AA33-C399799918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08B9B762-F46C-4AEF-BB92-B958C6D6C8D2}" type="slidenum">
              <a:rPr lang="en-GB" altLang="en-US" sz="1200"/>
              <a:pPr/>
              <a:t>14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352780F5-C10D-46AE-854D-9FB283B890D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8B1FC949-E802-4C9B-AFF9-A0A70EA7AB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/>
              <a:t>A conceptual model that links website and consumer characteristics, online trust, taken from Bart (2005)  6831 consumers across 25 sites from 8 industries, retail, </a:t>
            </a:r>
            <a:r>
              <a:rPr lang="en-US" altLang="en-US" dirty="0" err="1"/>
              <a:t>travel.etc</a:t>
            </a:r>
            <a:endParaRPr lang="en-US" altLang="en-US" dirty="0"/>
          </a:p>
          <a:p>
            <a:r>
              <a:rPr lang="en-US" altLang="en-US" dirty="0" err="1"/>
              <a:t>Summarises</a:t>
            </a:r>
            <a:r>
              <a:rPr lang="en-US" altLang="en-US" dirty="0"/>
              <a:t> the 8 main drivers of trust and explained how these 8 elements can be substantiated or evidenced on the web site.</a:t>
            </a:r>
          </a:p>
          <a:p>
            <a:endParaRPr lang="en-US" altLang="en-US" dirty="0"/>
          </a:p>
          <a:p>
            <a:r>
              <a:rPr lang="en-US" altLang="en-US" dirty="0" err="1"/>
              <a:t>Advocay</a:t>
            </a:r>
            <a:r>
              <a:rPr lang="en-US" altLang="en-US" dirty="0"/>
              <a:t>  - using - </a:t>
            </a:r>
            <a:r>
              <a:rPr lang="en-US" altLang="en-US" dirty="0" err="1"/>
              <a:t>TikToc</a:t>
            </a:r>
            <a:r>
              <a:rPr lang="en-US" altLang="en-US" dirty="0"/>
              <a:t> 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YouTube review videos. Facebook statuses. Instagram posts.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The “advocacy” hashtag on TikTok has nearly 70 million views</a:t>
            </a:r>
            <a:endParaRPr lang="en-US" altLang="en-US" dirty="0"/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011537D9-1DFD-493D-A10E-EC987C2F4F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D71C8C7F-9324-423B-A360-84ABFF768BC4}" type="slidenum">
              <a:rPr lang="en-GB" altLang="en-US" sz="1200"/>
              <a:pPr/>
              <a:t>15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59223A8A-2B7D-47D7-9526-78E178122A4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>
            <a:extLst>
              <a:ext uri="{FF2B5EF4-FFF2-40B4-BE49-F238E27FC236}">
                <a16:creationId xmlns:a16="http://schemas.microsoft.com/office/drawing/2014/main" id="{B48492E6-5CDE-4AE8-A4DF-4217A3E2BD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38BA287F-EF1F-4728-A7EA-A3ABDB7A05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28B644BB-C30F-4577-9399-0CA98C61E7C1}" type="slidenum">
              <a:rPr lang="en-GB" altLang="en-US" sz="1200"/>
              <a:pPr/>
              <a:t>16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CBF2891B-ACFA-4037-AC9B-9EAFF22A7A4D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49688" y="9434513"/>
            <a:ext cx="2944812" cy="496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r"/>
            <a:fld id="{9F553E05-87CC-405B-9C74-1CA740F553DB}" type="slidenum">
              <a:rPr lang="en-GB" altLang="en-US" sz="1200"/>
              <a:pPr algn="r"/>
              <a:t>17</a:t>
            </a:fld>
            <a:endParaRPr lang="en-GB" altLang="en-US" sz="1200"/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86253712-7A72-4B7A-8C9D-91914723B8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5988" y="744538"/>
            <a:ext cx="4965700" cy="3724275"/>
          </a:xfrm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186502CD-52CA-4ED8-ACD3-2669D79259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Search Engine Results Page SERP – response to search query</a:t>
            </a:r>
          </a:p>
          <a:p>
            <a:pPr eaLnBrk="1" hangingPunct="1"/>
            <a:r>
              <a:rPr lang="en-GB" altLang="en-US" dirty="0"/>
              <a:t>How many search ranking factors?</a:t>
            </a:r>
          </a:p>
          <a:p>
            <a:pPr eaLnBrk="1" hangingPunct="1"/>
            <a:r>
              <a:rPr lang="en-GB" altLang="en-US" dirty="0"/>
              <a:t>Today is all about practical tips with examples. No theory – assuming you know – if not, see this slide.</a:t>
            </a:r>
          </a:p>
          <a:p>
            <a:pPr eaLnBrk="1" hangingPunct="1"/>
            <a:r>
              <a:rPr lang="en-GB" altLang="en-US" dirty="0"/>
              <a:t>Which sectors represented.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C96B028B-13A8-4050-8979-3197646223C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FC8DAEAB-A503-4F6B-BD89-64E78C3D39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4CADA390-7A38-456A-B27F-AD83CE70A7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E549E7C6-430D-41F9-9DD3-1A6FB139834F}" type="slidenum">
              <a:rPr lang="en-GB" altLang="en-US" sz="1200"/>
              <a:pPr/>
              <a:t>18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>
            <a:extLst>
              <a:ext uri="{FF2B5EF4-FFF2-40B4-BE49-F238E27FC236}">
                <a16:creationId xmlns:a16="http://schemas.microsoft.com/office/drawing/2014/main" id="{5A7562FF-B610-4B34-8488-86317822690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>
            <a:extLst>
              <a:ext uri="{FF2B5EF4-FFF2-40B4-BE49-F238E27FC236}">
                <a16:creationId xmlns:a16="http://schemas.microsoft.com/office/drawing/2014/main" id="{780460B4-27F5-4855-A29F-41CE137674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8372" name="Slide Number Placeholder 3">
            <a:extLst>
              <a:ext uri="{FF2B5EF4-FFF2-40B4-BE49-F238E27FC236}">
                <a16:creationId xmlns:a16="http://schemas.microsoft.com/office/drawing/2014/main" id="{9A2D172C-04D5-4ADC-B3D3-E24407F75B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1812C06-B878-4A92-BFBF-FB1BE0CDED8E}" type="slidenum">
              <a:rPr lang="en-GB" altLang="en-US" sz="1200"/>
              <a:pPr/>
              <a:t>19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>
            <a:extLst>
              <a:ext uri="{FF2B5EF4-FFF2-40B4-BE49-F238E27FC236}">
                <a16:creationId xmlns:a16="http://schemas.microsoft.com/office/drawing/2014/main" id="{7AC45A25-7FB4-49BB-B25D-E661CFBB2F2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2707" name="Notes Placeholder 2">
            <a:extLst>
              <a:ext uri="{FF2B5EF4-FFF2-40B4-BE49-F238E27FC236}">
                <a16:creationId xmlns:a16="http://schemas.microsoft.com/office/drawing/2014/main" id="{35801372-5E7B-485B-B0E7-D0E5F6254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2708" name="Slide Number Placeholder 3">
            <a:extLst>
              <a:ext uri="{FF2B5EF4-FFF2-40B4-BE49-F238E27FC236}">
                <a16:creationId xmlns:a16="http://schemas.microsoft.com/office/drawing/2014/main" id="{2718CBBC-87CA-4C61-88C7-0DA1ED848F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2EDBFBEA-D931-4E66-A11A-261610516952}" type="slidenum">
              <a:rPr lang="en-GB" altLang="en-US" sz="1200"/>
              <a:pPr/>
              <a:t>20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TikToc</a:t>
            </a:r>
            <a:endParaRPr lang="en-GB" dirty="0"/>
          </a:p>
          <a:p>
            <a:r>
              <a:rPr lang="en-GB" b="0" dirty="0"/>
              <a:t>Instagram</a:t>
            </a:r>
          </a:p>
          <a:p>
            <a:r>
              <a:rPr lang="en-GB" b="0" i="0" dirty="0">
                <a:solidFill>
                  <a:srgbClr val="5F6368"/>
                </a:solidFill>
                <a:effectLst/>
                <a:latin typeface="arial" panose="020B0604020202020204" pitchFamily="34" charset="0"/>
              </a:rPr>
              <a:t>online photo-sharing application and social network platform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FF2094-019D-464E-A9AF-5B703A5A59C9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46520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C69E6C-C9F2-4E3D-8524-3BFDE071013F}" type="datetimeFigureOut">
              <a:rPr lang="en-US" smtClean="0"/>
              <a:pPr>
                <a:defRPr/>
              </a:pPr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1F0CF-52A5-4E41-877C-0C5EC6A3AD70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26" name="Text Box 8">
            <a:extLst>
              <a:ext uri="{FF2B5EF4-FFF2-40B4-BE49-F238E27FC236}">
                <a16:creationId xmlns:a16="http://schemas.microsoft.com/office/drawing/2014/main" id="{DC493F8E-237A-41A8-80B9-FDBDE98E5E8D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/>
            <a:r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t>Slide 9.</a:t>
            </a:r>
            <a:fld id="{979DC628-C530-45D4-85B4-F12B85355D21}" type="slidenum"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pPr algn="ctr"/>
              <a:t>‹#›</a:t>
            </a:fld>
            <a:endParaRPr lang="en-GB" altLang="en-US" sz="8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27" name="Text Box 7">
            <a:extLst>
              <a:ext uri="{FF2B5EF4-FFF2-40B4-BE49-F238E27FC236}">
                <a16:creationId xmlns:a16="http://schemas.microsoft.com/office/drawing/2014/main" id="{7899E0D1-5112-4170-A5F8-1B1C34B8876A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50825" y="6524625"/>
            <a:ext cx="8642350" cy="18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r">
              <a:defRPr/>
            </a:pP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Chaffey, </a:t>
            </a:r>
            <a:r>
              <a:rPr lang="en-IN" altLang="en-US" sz="800" i="1">
                <a:solidFill>
                  <a:srgbClr val="000000"/>
                </a:solidFill>
                <a:latin typeface="Arial" panose="020B0604020202020204" pitchFamily="34" charset="0"/>
              </a:rPr>
              <a:t>Digital Business and E-commerce Management Powerpoints on the Web,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6</a:t>
            </a:r>
            <a:r>
              <a:rPr lang="en-IN" altLang="en-US" sz="800" baseline="3000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edition © Marketing Insights Limited 2015</a:t>
            </a:r>
            <a:endParaRPr lang="en-GB" altLang="en-US" sz="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3390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04F3A67-4301-4533-AE37-7A876675CFC1}" type="datetimeFigureOut">
              <a:rPr lang="en-US" smtClean="0"/>
              <a:pPr>
                <a:defRPr/>
              </a:pPr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10AD3-B106-46AC-8902-05121BEF9D76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7" name="Text Box 8">
            <a:extLst>
              <a:ext uri="{FF2B5EF4-FFF2-40B4-BE49-F238E27FC236}">
                <a16:creationId xmlns:a16="http://schemas.microsoft.com/office/drawing/2014/main" id="{146116B9-C21B-4515-931D-4BC580228B6E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/>
            <a:r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t>Slide 9.</a:t>
            </a:r>
            <a:fld id="{F0A7A221-71D5-4DF7-8A60-8BCECF43E027}" type="slidenum"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pPr algn="ctr"/>
              <a:t>‹#›</a:t>
            </a:fld>
            <a:endParaRPr lang="en-GB" altLang="en-US" sz="8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8" name="Text Box 7">
            <a:extLst>
              <a:ext uri="{FF2B5EF4-FFF2-40B4-BE49-F238E27FC236}">
                <a16:creationId xmlns:a16="http://schemas.microsoft.com/office/drawing/2014/main" id="{24C25ED1-2081-4FB4-BC8F-1C19202A08E1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50825" y="6524625"/>
            <a:ext cx="8642350" cy="18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r">
              <a:defRPr/>
            </a:pP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Chaffey, </a:t>
            </a:r>
            <a:r>
              <a:rPr lang="en-IN" altLang="en-US" sz="800" i="1">
                <a:solidFill>
                  <a:srgbClr val="000000"/>
                </a:solidFill>
                <a:latin typeface="Arial" panose="020B0604020202020204" pitchFamily="34" charset="0"/>
              </a:rPr>
              <a:t>Digital Business and E-commerce Management Powerpoints on the Web,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6</a:t>
            </a:r>
            <a:r>
              <a:rPr lang="en-IN" altLang="en-US" sz="800" baseline="3000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edition © Marketing Insights Limited 2015</a:t>
            </a:r>
            <a:endParaRPr lang="en-GB" altLang="en-US" sz="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753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B849CE6-11AF-4486-A9A7-C1F6611FA742}" type="datetimeFigureOut">
              <a:rPr lang="en-US" smtClean="0"/>
              <a:pPr>
                <a:defRPr/>
              </a:pPr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6618-AA93-4B8E-92B6-478380518353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7" name="Text Box 8">
            <a:extLst>
              <a:ext uri="{FF2B5EF4-FFF2-40B4-BE49-F238E27FC236}">
                <a16:creationId xmlns:a16="http://schemas.microsoft.com/office/drawing/2014/main" id="{4B1F8A35-0535-4DE0-9038-821AF272264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/>
            <a:r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t>Slide 9.</a:t>
            </a:r>
            <a:fld id="{D884E878-46E1-41B0-B93C-B64ED9D53FF4}" type="slidenum"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pPr algn="ctr"/>
              <a:t>‹#›</a:t>
            </a:fld>
            <a:endParaRPr lang="en-GB" altLang="en-US" sz="8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8" name="Text Box 7">
            <a:extLst>
              <a:ext uri="{FF2B5EF4-FFF2-40B4-BE49-F238E27FC236}">
                <a16:creationId xmlns:a16="http://schemas.microsoft.com/office/drawing/2014/main" id="{B15A1EB6-9DC1-4915-AFA5-ED5150245EA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50825" y="6524625"/>
            <a:ext cx="8642350" cy="18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r">
              <a:defRPr/>
            </a:pP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Chaffey, </a:t>
            </a:r>
            <a:r>
              <a:rPr lang="en-IN" altLang="en-US" sz="800" i="1">
                <a:solidFill>
                  <a:srgbClr val="000000"/>
                </a:solidFill>
                <a:latin typeface="Arial" panose="020B0604020202020204" pitchFamily="34" charset="0"/>
              </a:rPr>
              <a:t>Digital Business and E-commerce Management Powerpoints on the Web,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6</a:t>
            </a:r>
            <a:r>
              <a:rPr lang="en-IN" altLang="en-US" sz="800" baseline="3000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edition © Marketing Insights Limited 2015</a:t>
            </a:r>
            <a:endParaRPr lang="en-GB" altLang="en-US" sz="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3164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B97F18A-B861-4E5D-BF12-037BA17274AC}" type="datetimeFigureOut">
              <a:rPr lang="en-US" smtClean="0"/>
              <a:pPr>
                <a:defRPr/>
              </a:pPr>
              <a:t>11/29/2023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5085C-54FC-4EE9-9A95-EC5ABFE41E15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8" name="Text Box 8">
            <a:extLst>
              <a:ext uri="{FF2B5EF4-FFF2-40B4-BE49-F238E27FC236}">
                <a16:creationId xmlns:a16="http://schemas.microsoft.com/office/drawing/2014/main" id="{6391ED2A-1F9B-45CD-8F43-165D41AA199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/>
            <a:r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t>Slide 9.</a:t>
            </a:r>
            <a:fld id="{73284481-6E44-43CC-826C-66BB74344D5D}" type="slidenum"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pPr algn="ctr"/>
              <a:t>‹#›</a:t>
            </a:fld>
            <a:endParaRPr lang="en-GB" altLang="en-US" sz="8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9" name="Text Box 7">
            <a:extLst>
              <a:ext uri="{FF2B5EF4-FFF2-40B4-BE49-F238E27FC236}">
                <a16:creationId xmlns:a16="http://schemas.microsoft.com/office/drawing/2014/main" id="{2D7B5F04-E747-4A96-90A1-82585DB52BDF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50825" y="6524625"/>
            <a:ext cx="8642350" cy="18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r">
              <a:defRPr/>
            </a:pP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Chaffey, </a:t>
            </a:r>
            <a:r>
              <a:rPr lang="en-IN" altLang="en-US" sz="800" i="1">
                <a:solidFill>
                  <a:srgbClr val="000000"/>
                </a:solidFill>
                <a:latin typeface="Arial" panose="020B0604020202020204" pitchFamily="34" charset="0"/>
              </a:rPr>
              <a:t>Digital Business and E-commerce Management Powerpoints on the Web,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6</a:t>
            </a:r>
            <a:r>
              <a:rPr lang="en-IN" altLang="en-US" sz="800" baseline="3000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edition © Marketing Insights Limited 2015</a:t>
            </a:r>
            <a:endParaRPr lang="en-GB" altLang="en-US" sz="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0730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B0AEC6C-553C-4DF1-B902-A372CF9EB376}" type="datetimeFigureOut">
              <a:rPr lang="en-US" smtClean="0"/>
              <a:pPr>
                <a:defRPr/>
              </a:pPr>
              <a:t>11/29/2023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79936-D64C-42AC-B1DD-A96C906BEEC4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0" name="Text Box 8">
            <a:extLst>
              <a:ext uri="{FF2B5EF4-FFF2-40B4-BE49-F238E27FC236}">
                <a16:creationId xmlns:a16="http://schemas.microsoft.com/office/drawing/2014/main" id="{F8854DF7-246A-4969-AB13-D5334E09ED3D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/>
            <a:r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t>Slide 9.</a:t>
            </a:r>
            <a:fld id="{5AEE1228-9EAF-4EFC-9C83-0CB56C89A647}" type="slidenum"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pPr algn="ctr"/>
              <a:t>‹#›</a:t>
            </a:fld>
            <a:endParaRPr lang="en-GB" altLang="en-US" sz="8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11" name="Text Box 7">
            <a:extLst>
              <a:ext uri="{FF2B5EF4-FFF2-40B4-BE49-F238E27FC236}">
                <a16:creationId xmlns:a16="http://schemas.microsoft.com/office/drawing/2014/main" id="{B97A0924-A6D7-404C-AB3E-E955477A01B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50825" y="6524625"/>
            <a:ext cx="8642350" cy="18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r">
              <a:defRPr/>
            </a:pP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Chaffey, </a:t>
            </a:r>
            <a:r>
              <a:rPr lang="en-IN" altLang="en-US" sz="800" i="1">
                <a:solidFill>
                  <a:srgbClr val="000000"/>
                </a:solidFill>
                <a:latin typeface="Arial" panose="020B0604020202020204" pitchFamily="34" charset="0"/>
              </a:rPr>
              <a:t>Digital Business and E-commerce Management Powerpoints on the Web,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6</a:t>
            </a:r>
            <a:r>
              <a:rPr lang="en-IN" altLang="en-US" sz="800" baseline="3000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edition © Marketing Insights Limited 2015</a:t>
            </a:r>
            <a:endParaRPr lang="en-GB" altLang="en-US" sz="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8407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F179957-8308-4808-A9CF-46A5481C4689}" type="datetimeFigureOut">
              <a:rPr lang="en-US" smtClean="0"/>
              <a:pPr>
                <a:defRPr/>
              </a:pPr>
              <a:t>11/29/2023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C6669-20F7-45DC-A5D6-EB3BE34A6997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6" name="Text Box 8">
            <a:extLst>
              <a:ext uri="{FF2B5EF4-FFF2-40B4-BE49-F238E27FC236}">
                <a16:creationId xmlns:a16="http://schemas.microsoft.com/office/drawing/2014/main" id="{6C7FEF12-541B-4EC9-AD20-10070EB9BE51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/>
            <a:r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t>Slide 9.</a:t>
            </a:r>
            <a:fld id="{4703C33B-745D-4AE0-98E2-BBBA583D4623}" type="slidenum"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pPr algn="ctr"/>
              <a:t>‹#›</a:t>
            </a:fld>
            <a:endParaRPr lang="en-GB" altLang="en-US" sz="8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7" name="Text Box 7">
            <a:extLst>
              <a:ext uri="{FF2B5EF4-FFF2-40B4-BE49-F238E27FC236}">
                <a16:creationId xmlns:a16="http://schemas.microsoft.com/office/drawing/2014/main" id="{8BF389D0-015B-493E-A3C6-8D24F245D6FC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50825" y="6524625"/>
            <a:ext cx="8642350" cy="18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r">
              <a:defRPr/>
            </a:pP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Chaffey, </a:t>
            </a:r>
            <a:r>
              <a:rPr lang="en-IN" altLang="en-US" sz="800" i="1">
                <a:solidFill>
                  <a:srgbClr val="000000"/>
                </a:solidFill>
                <a:latin typeface="Arial" panose="020B0604020202020204" pitchFamily="34" charset="0"/>
              </a:rPr>
              <a:t>Digital Business and E-commerce Management Powerpoints on the Web,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6</a:t>
            </a:r>
            <a:r>
              <a:rPr lang="en-IN" altLang="en-US" sz="800" baseline="3000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edition © Marketing Insights Limited 2015</a:t>
            </a:r>
            <a:endParaRPr lang="en-GB" altLang="en-US" sz="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3077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B6C499-A7B9-40B1-A2F8-B19B7AAC249A}" type="datetimeFigureOut">
              <a:rPr lang="en-US" smtClean="0"/>
              <a:pPr>
                <a:defRPr/>
              </a:pPr>
              <a:t>11/29/2023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814FE-F527-473C-871F-6D3D29E36FA4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5" name="Text Box 8">
            <a:extLst>
              <a:ext uri="{FF2B5EF4-FFF2-40B4-BE49-F238E27FC236}">
                <a16:creationId xmlns:a16="http://schemas.microsoft.com/office/drawing/2014/main" id="{41832D98-F43B-4AF4-B293-EFB1DF653115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/>
            <a:r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t>Slide 9.</a:t>
            </a:r>
            <a:fld id="{2026537E-D0BD-4D50-960E-E78D1B16F8CB}" type="slidenum"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pPr algn="ctr"/>
              <a:t>‹#›</a:t>
            </a:fld>
            <a:endParaRPr lang="en-GB" altLang="en-US" sz="8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6" name="Text Box 7">
            <a:extLst>
              <a:ext uri="{FF2B5EF4-FFF2-40B4-BE49-F238E27FC236}">
                <a16:creationId xmlns:a16="http://schemas.microsoft.com/office/drawing/2014/main" id="{098B795A-81E6-4F55-8644-B747CD239608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50825" y="6524625"/>
            <a:ext cx="8642350" cy="18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r">
              <a:defRPr/>
            </a:pP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Chaffey, </a:t>
            </a:r>
            <a:r>
              <a:rPr lang="en-IN" altLang="en-US" sz="800" i="1">
                <a:solidFill>
                  <a:srgbClr val="000000"/>
                </a:solidFill>
                <a:latin typeface="Arial" panose="020B0604020202020204" pitchFamily="34" charset="0"/>
              </a:rPr>
              <a:t>Digital Business and E-commerce Management Powerpoints on the Web,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6</a:t>
            </a:r>
            <a:r>
              <a:rPr lang="en-IN" altLang="en-US" sz="800" baseline="3000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edition © Marketing Insights Limited 2015</a:t>
            </a:r>
            <a:endParaRPr lang="en-GB" altLang="en-US" sz="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6980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C46628-8351-4A28-8496-CB210A0D846E}" type="datetimeFigureOut">
              <a:rPr lang="en-US" smtClean="0"/>
              <a:pPr>
                <a:defRPr/>
              </a:pPr>
              <a:t>11/29/2023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E041F-A0C8-438D-BDA0-EA8DECAF660E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8" name="Text Box 8">
            <a:extLst>
              <a:ext uri="{FF2B5EF4-FFF2-40B4-BE49-F238E27FC236}">
                <a16:creationId xmlns:a16="http://schemas.microsoft.com/office/drawing/2014/main" id="{A9537EEF-D639-44E9-8E66-9EB0D5C4DB71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/>
            <a:r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t>Slide 9.</a:t>
            </a:r>
            <a:fld id="{792E4723-3941-4D84-B9C4-0B10C74E8488}" type="slidenum"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pPr algn="ctr"/>
              <a:t>‹#›</a:t>
            </a:fld>
            <a:endParaRPr lang="en-GB" altLang="en-US" sz="8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9" name="Text Box 7">
            <a:extLst>
              <a:ext uri="{FF2B5EF4-FFF2-40B4-BE49-F238E27FC236}">
                <a16:creationId xmlns:a16="http://schemas.microsoft.com/office/drawing/2014/main" id="{A3A46D06-157A-48AF-B7A9-939F4E5DF0F3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50825" y="6524625"/>
            <a:ext cx="8642350" cy="18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r">
              <a:defRPr/>
            </a:pP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Chaffey, </a:t>
            </a:r>
            <a:r>
              <a:rPr lang="en-IN" altLang="en-US" sz="800" i="1">
                <a:solidFill>
                  <a:srgbClr val="000000"/>
                </a:solidFill>
                <a:latin typeface="Arial" panose="020B0604020202020204" pitchFamily="34" charset="0"/>
              </a:rPr>
              <a:t>Digital Business and E-commerce Management Powerpoints on the Web,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6</a:t>
            </a:r>
            <a:r>
              <a:rPr lang="en-IN" altLang="en-US" sz="800" baseline="3000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edition © Marketing Insights Limited 2015</a:t>
            </a:r>
            <a:endParaRPr lang="en-GB" altLang="en-US" sz="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2982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B8185C5-446F-4201-BA3F-BAF83F64011E}" type="datetimeFigureOut">
              <a:rPr lang="en-US" smtClean="0"/>
              <a:pPr>
                <a:defRPr/>
              </a:pPr>
              <a:t>11/29/2023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6E13-82C4-4AFA-B499-6F96FC7E636A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8" name="Text Box 8">
            <a:extLst>
              <a:ext uri="{FF2B5EF4-FFF2-40B4-BE49-F238E27FC236}">
                <a16:creationId xmlns:a16="http://schemas.microsoft.com/office/drawing/2014/main" id="{FF2C0709-CC7F-461D-AC41-FB3BC9848A60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/>
            <a:r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t>Slide 9.</a:t>
            </a:r>
            <a:fld id="{D598F34D-686C-4302-983F-20A6B6EFC1A2}" type="slidenum"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pPr algn="ctr"/>
              <a:t>‹#›</a:t>
            </a:fld>
            <a:endParaRPr lang="en-GB" altLang="en-US" sz="8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9" name="Text Box 7">
            <a:extLst>
              <a:ext uri="{FF2B5EF4-FFF2-40B4-BE49-F238E27FC236}">
                <a16:creationId xmlns:a16="http://schemas.microsoft.com/office/drawing/2014/main" id="{DE72DE2D-4949-44EB-AC65-8719A912115A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50825" y="6524625"/>
            <a:ext cx="8642350" cy="18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r">
              <a:defRPr/>
            </a:pP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Chaffey, </a:t>
            </a:r>
            <a:r>
              <a:rPr lang="en-IN" altLang="en-US" sz="800" i="1">
                <a:solidFill>
                  <a:srgbClr val="000000"/>
                </a:solidFill>
                <a:latin typeface="Arial" panose="020B0604020202020204" pitchFamily="34" charset="0"/>
              </a:rPr>
              <a:t>Digital Business and E-commerce Management Powerpoints on the Web,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6</a:t>
            </a:r>
            <a:r>
              <a:rPr lang="en-IN" altLang="en-US" sz="800" baseline="3000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edition © Marketing Insights Limited 2015</a:t>
            </a:r>
            <a:endParaRPr lang="en-GB" altLang="en-US" sz="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5189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539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619323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9395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081994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82129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364F3C-D9E6-4485-9A31-A22F850F948E}" type="datetimeFigureOut">
              <a:rPr lang="en-US" smtClean="0"/>
              <a:pPr>
                <a:defRPr/>
              </a:pPr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C54EF-86C7-4E28-9700-E4D2FF7525EE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7" name="Text Box 8">
            <a:extLst>
              <a:ext uri="{FF2B5EF4-FFF2-40B4-BE49-F238E27FC236}">
                <a16:creationId xmlns:a16="http://schemas.microsoft.com/office/drawing/2014/main" id="{A4FFB8F8-F1DC-4880-B42D-1A84F50C953E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/>
            <a:r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t>Slide 9.</a:t>
            </a:r>
            <a:fld id="{BB2956B4-3023-45AD-A7CA-686BBC51B125}" type="slidenum"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pPr algn="ctr"/>
              <a:t>‹#›</a:t>
            </a:fld>
            <a:endParaRPr lang="en-GB" altLang="en-US" sz="8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8" name="Text Box 7">
            <a:extLst>
              <a:ext uri="{FF2B5EF4-FFF2-40B4-BE49-F238E27FC236}">
                <a16:creationId xmlns:a16="http://schemas.microsoft.com/office/drawing/2014/main" id="{F4C31CAE-45E0-4463-A2F3-7417043A7D4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50825" y="6524625"/>
            <a:ext cx="8642350" cy="18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r">
              <a:defRPr/>
            </a:pP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Chaffey, </a:t>
            </a:r>
            <a:r>
              <a:rPr lang="en-IN" altLang="en-US" sz="800" i="1">
                <a:solidFill>
                  <a:srgbClr val="000000"/>
                </a:solidFill>
                <a:latin typeface="Arial" panose="020B0604020202020204" pitchFamily="34" charset="0"/>
              </a:rPr>
              <a:t>Digital Business and E-commerce Management Powerpoints on the Web,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6</a:t>
            </a:r>
            <a:r>
              <a:rPr lang="en-IN" altLang="en-US" sz="800" baseline="3000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edition © Marketing Insights Limited 2015</a:t>
            </a:r>
            <a:endParaRPr lang="en-GB" altLang="en-US" sz="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33826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CAE13B8-A559-44BF-8C8B-2ED531695640}" type="datetimeFigureOut">
              <a:rPr lang="en-US" smtClean="0"/>
              <a:pPr>
                <a:defRPr/>
              </a:pPr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ECE8F-6064-4A9C-B106-19E1612A79C1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7" name="Text Box 8">
            <a:extLst>
              <a:ext uri="{FF2B5EF4-FFF2-40B4-BE49-F238E27FC236}">
                <a16:creationId xmlns:a16="http://schemas.microsoft.com/office/drawing/2014/main" id="{F65AEDAC-F826-4B0E-9C06-313D01A937A5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/>
            <a:r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t>Slide 9.</a:t>
            </a:r>
            <a:fld id="{3CF0196E-CA0C-4805-829A-4A7F743593A8}" type="slidenum"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pPr algn="ctr"/>
              <a:t>‹#›</a:t>
            </a:fld>
            <a:endParaRPr lang="en-GB" altLang="en-US" sz="8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8" name="Text Box 7">
            <a:extLst>
              <a:ext uri="{FF2B5EF4-FFF2-40B4-BE49-F238E27FC236}">
                <a16:creationId xmlns:a16="http://schemas.microsoft.com/office/drawing/2014/main" id="{C48A3121-E158-410F-8055-20DCE3E54284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50825" y="6524625"/>
            <a:ext cx="8642350" cy="18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r">
              <a:defRPr/>
            </a:pP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Chaffey, </a:t>
            </a:r>
            <a:r>
              <a:rPr lang="en-IN" altLang="en-US" sz="800" i="1">
                <a:solidFill>
                  <a:srgbClr val="000000"/>
                </a:solidFill>
                <a:latin typeface="Arial" panose="020B0604020202020204" pitchFamily="34" charset="0"/>
              </a:rPr>
              <a:t>Digital Business and E-commerce Management Powerpoints on the Web,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6</a:t>
            </a:r>
            <a:r>
              <a:rPr lang="en-IN" altLang="en-US" sz="800" baseline="3000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edition © Marketing Insights Limited 2015</a:t>
            </a:r>
            <a:endParaRPr lang="en-GB" altLang="en-US" sz="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3873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8" name="Text Box 8">
            <a:extLst>
              <a:ext uri="{FF2B5EF4-FFF2-40B4-BE49-F238E27FC236}">
                <a16:creationId xmlns:a16="http://schemas.microsoft.com/office/drawing/2014/main" id="{745D905F-235D-472B-94D4-5CE0BD3E36FD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/>
            <a:r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t>Slide 9.</a:t>
            </a:r>
            <a:fld id="{A5B6A699-FCA1-416F-B857-2A765846B77D}" type="slidenum"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pPr algn="ctr"/>
              <a:t>‹#›</a:t>
            </a:fld>
            <a:endParaRPr lang="en-GB" altLang="en-US" sz="8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19" name="Text Box 7">
            <a:extLst>
              <a:ext uri="{FF2B5EF4-FFF2-40B4-BE49-F238E27FC236}">
                <a16:creationId xmlns:a16="http://schemas.microsoft.com/office/drawing/2014/main" id="{892F8441-FC65-4664-B695-A70B6ADEDA00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50825" y="6524625"/>
            <a:ext cx="8642350" cy="18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r">
              <a:defRPr/>
            </a:pP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Chaffey, </a:t>
            </a:r>
            <a:r>
              <a:rPr lang="en-IN" altLang="en-US" sz="800" i="1">
                <a:solidFill>
                  <a:srgbClr val="000000"/>
                </a:solidFill>
                <a:latin typeface="Arial" panose="020B0604020202020204" pitchFamily="34" charset="0"/>
              </a:rPr>
              <a:t>Digital Business and E-commerce Management Powerpoints on the Web,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6</a:t>
            </a:r>
            <a:r>
              <a:rPr lang="en-IN" altLang="en-US" sz="800" baseline="3000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edition © Marketing Insights Limited 2015</a:t>
            </a:r>
            <a:endParaRPr lang="en-GB" altLang="en-US" sz="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4891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6" r:id="rId1"/>
    <p:sldLayoutId id="2147483987" r:id="rId2"/>
    <p:sldLayoutId id="2147483988" r:id="rId3"/>
    <p:sldLayoutId id="2147483989" r:id="rId4"/>
    <p:sldLayoutId id="2147483990" r:id="rId5"/>
    <p:sldLayoutId id="2147483991" r:id="rId6"/>
    <p:sldLayoutId id="2147483992" r:id="rId7"/>
    <p:sldLayoutId id="2147483993" r:id="rId8"/>
    <p:sldLayoutId id="2147483994" r:id="rId9"/>
    <p:sldLayoutId id="2147483995" r:id="rId10"/>
    <p:sldLayoutId id="2147483996" r:id="rId11"/>
    <p:sldLayoutId id="2147483997" r:id="rId12"/>
    <p:sldLayoutId id="2147483998" r:id="rId13"/>
    <p:sldLayoutId id="2147483999" r:id="rId14"/>
    <p:sldLayoutId id="2147484000" r:id="rId15"/>
    <p:sldLayoutId id="214748400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12" Type="http://schemas.openxmlformats.org/officeDocument/2006/relationships/image" Target="../media/image2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png"/><Relationship Id="rId14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ED02B9DC-54AF-49CF-A32E-63AA674A04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2551113"/>
            <a:ext cx="8382000" cy="175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 anchor="ctr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4000" dirty="0">
                <a:solidFill>
                  <a:srgbClr val="FF0000"/>
                </a:solidFill>
                <a:latin typeface="Arial" panose="020B0604020202020204" pitchFamily="34" charset="0"/>
              </a:rPr>
              <a:t>Week 10</a:t>
            </a:r>
            <a:br>
              <a:rPr lang="en-GB" altLang="en-US" sz="4000" b="1" dirty="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GB" altLang="en-US" sz="3600" b="1" dirty="0">
                <a:solidFill>
                  <a:srgbClr val="FF0000"/>
                </a:solidFill>
                <a:latin typeface="Arial" panose="020B0604020202020204" pitchFamily="34" charset="0"/>
              </a:rPr>
              <a:t>Customer Relationship</a:t>
            </a:r>
            <a:br>
              <a:rPr lang="en-GB" altLang="en-US" sz="3600" b="1" dirty="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GB" altLang="en-US" sz="3600" b="1" dirty="0">
                <a:solidFill>
                  <a:srgbClr val="FF0000"/>
                </a:solidFill>
                <a:latin typeface="Arial" panose="020B0604020202020204" pitchFamily="34" charset="0"/>
              </a:rPr>
              <a:t>Management</a:t>
            </a:r>
            <a:endParaRPr lang="en-US" altLang="en-US" sz="3600" b="1" dirty="0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" name="Group 71">
            <a:extLst>
              <a:ext uri="{FF2B5EF4-FFF2-40B4-BE49-F238E27FC236}">
                <a16:creationId xmlns:a16="http://schemas.microsoft.com/office/drawing/2014/main" id="{09EA7EA7-74F5-4EE2-8E3D-1A1030825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A5CE79B5-7EE4-424D-AD14-5DEFB61B8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696C926F-F999-44BA-8D86-9EAB51D650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5" name="Rectangle 23">
              <a:extLst>
                <a:ext uri="{FF2B5EF4-FFF2-40B4-BE49-F238E27FC236}">
                  <a16:creationId xmlns:a16="http://schemas.microsoft.com/office/drawing/2014/main" id="{248745E7-0AF0-48F9-8E58-2673FC5F4F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6" name="Rectangle 25">
              <a:extLst>
                <a:ext uri="{FF2B5EF4-FFF2-40B4-BE49-F238E27FC236}">
                  <a16:creationId xmlns:a16="http://schemas.microsoft.com/office/drawing/2014/main" id="{9715E81A-D2E0-4431-9370-4E4A9ECA7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7" name="Isosceles Triangle 76">
              <a:extLst>
                <a:ext uri="{FF2B5EF4-FFF2-40B4-BE49-F238E27FC236}">
                  <a16:creationId xmlns:a16="http://schemas.microsoft.com/office/drawing/2014/main" id="{CEDB37A9-282D-4DDB-85AD-B2090A825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8" name="Rectangle 27">
              <a:extLst>
                <a:ext uri="{FF2B5EF4-FFF2-40B4-BE49-F238E27FC236}">
                  <a16:creationId xmlns:a16="http://schemas.microsoft.com/office/drawing/2014/main" id="{533D5933-7F91-4F5E-BC31-42FD0E2D8D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9" name="Rectangle 28">
              <a:extLst>
                <a:ext uri="{FF2B5EF4-FFF2-40B4-BE49-F238E27FC236}">
                  <a16:creationId xmlns:a16="http://schemas.microsoft.com/office/drawing/2014/main" id="{37ADDF68-C9BE-46EA-83DE-2C07DD839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0" name="Rectangle 29">
              <a:extLst>
                <a:ext uri="{FF2B5EF4-FFF2-40B4-BE49-F238E27FC236}">
                  <a16:creationId xmlns:a16="http://schemas.microsoft.com/office/drawing/2014/main" id="{10D67396-BABD-48A8-A892-CCB5095FA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1" name="Isosceles Triangle 80">
              <a:extLst>
                <a:ext uri="{FF2B5EF4-FFF2-40B4-BE49-F238E27FC236}">
                  <a16:creationId xmlns:a16="http://schemas.microsoft.com/office/drawing/2014/main" id="{626DA82A-72C2-4DF6-9CF0-0D1F6B96B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" name="Isosceles Triangle 81">
              <a:extLst>
                <a:ext uri="{FF2B5EF4-FFF2-40B4-BE49-F238E27FC236}">
                  <a16:creationId xmlns:a16="http://schemas.microsoft.com/office/drawing/2014/main" id="{8EE6DC63-4380-4BE0-A68A-8F01162BD1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618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7C1B9916-CC3F-42EF-8F1B-78E970920EF3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508000" y="1253067"/>
            <a:ext cx="4616450" cy="43518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04813" indent="-404813"/>
            <a:r>
              <a:rPr lang="en-US" altLang="en-US" dirty="0"/>
              <a:t>Explain the purpose of CRM systems</a:t>
            </a:r>
          </a:p>
          <a:p>
            <a:pPr marL="404813" indent="-404813"/>
            <a:r>
              <a:rPr lang="en-US" altLang="en-US" dirty="0"/>
              <a:t>Outline different methods of reaching and acquiring new customers via digital media</a:t>
            </a:r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2" y="0"/>
            <a:ext cx="3493008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942659" y="0"/>
            <a:ext cx="794940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91200" y="3721395"/>
            <a:ext cx="325917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2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4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6" name="Isosceles Triangle 95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8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0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2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" name="Isosceles Triangle 103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B6F78102-9C5C-4148-AFFC-79B504678C1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5872243" y="1253067"/>
            <a:ext cx="2528807" cy="43518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b="1">
                <a:solidFill>
                  <a:schemeClr val="bg1"/>
                </a:solidFill>
              </a:rPr>
              <a:t>Learning outcomes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>
            <a:extLst>
              <a:ext uri="{FF2B5EF4-FFF2-40B4-BE49-F238E27FC236}">
                <a16:creationId xmlns:a16="http://schemas.microsoft.com/office/drawing/2014/main" id="{09EA7EA7-74F5-4EE2-8E3D-1A1030825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A5CE79B5-7EE4-424D-AD14-5DEFB61B8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696C926F-F999-44BA-8D86-9EAB51D650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8" name="Rectangle 23">
              <a:extLst>
                <a:ext uri="{FF2B5EF4-FFF2-40B4-BE49-F238E27FC236}">
                  <a16:creationId xmlns:a16="http://schemas.microsoft.com/office/drawing/2014/main" id="{248745E7-0AF0-48F9-8E58-2673FC5F4F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9" name="Rectangle 25">
              <a:extLst>
                <a:ext uri="{FF2B5EF4-FFF2-40B4-BE49-F238E27FC236}">
                  <a16:creationId xmlns:a16="http://schemas.microsoft.com/office/drawing/2014/main" id="{9715E81A-D2E0-4431-9370-4E4A9ECA7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0" name="Isosceles Triangle 139">
              <a:extLst>
                <a:ext uri="{FF2B5EF4-FFF2-40B4-BE49-F238E27FC236}">
                  <a16:creationId xmlns:a16="http://schemas.microsoft.com/office/drawing/2014/main" id="{CEDB37A9-282D-4DDB-85AD-B2090A825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1" name="Rectangle 27">
              <a:extLst>
                <a:ext uri="{FF2B5EF4-FFF2-40B4-BE49-F238E27FC236}">
                  <a16:creationId xmlns:a16="http://schemas.microsoft.com/office/drawing/2014/main" id="{533D5933-7F91-4F5E-BC31-42FD0E2D8D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2" name="Rectangle 28">
              <a:extLst>
                <a:ext uri="{FF2B5EF4-FFF2-40B4-BE49-F238E27FC236}">
                  <a16:creationId xmlns:a16="http://schemas.microsoft.com/office/drawing/2014/main" id="{37ADDF68-C9BE-46EA-83DE-2C07DD839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3" name="Rectangle 29">
              <a:extLst>
                <a:ext uri="{FF2B5EF4-FFF2-40B4-BE49-F238E27FC236}">
                  <a16:creationId xmlns:a16="http://schemas.microsoft.com/office/drawing/2014/main" id="{10D67396-BABD-48A8-A892-CCB5095FA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4" name="Isosceles Triangle 143">
              <a:extLst>
                <a:ext uri="{FF2B5EF4-FFF2-40B4-BE49-F238E27FC236}">
                  <a16:creationId xmlns:a16="http://schemas.microsoft.com/office/drawing/2014/main" id="{626DA82A-72C2-4DF6-9CF0-0D1F6B96B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5" name="Isosceles Triangle 144">
              <a:extLst>
                <a:ext uri="{FF2B5EF4-FFF2-40B4-BE49-F238E27FC236}">
                  <a16:creationId xmlns:a16="http://schemas.microsoft.com/office/drawing/2014/main" id="{8EE6DC63-4380-4BE0-A68A-8F01162BD1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147" name="Rectangle 146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618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5F9761B3-1D32-4D82-9B04-78D5A6B0DF2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508000" y="1253067"/>
            <a:ext cx="4616450" cy="43518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04813" indent="-404813"/>
            <a:r>
              <a:rPr lang="en-US" altLang="en-US" dirty="0"/>
              <a:t>Which digital media should we invest in to reach new audiences?</a:t>
            </a:r>
          </a:p>
          <a:p>
            <a:pPr marL="404813" indent="-404813"/>
            <a:r>
              <a:rPr lang="en-US" altLang="en-US" dirty="0"/>
              <a:t>What are the practical success factors for using digital media need to make customer acquisition more effective? </a:t>
            </a:r>
          </a:p>
          <a:p>
            <a:pPr marL="404813" indent="-404813"/>
            <a:r>
              <a:rPr lang="en-US" altLang="en-US" dirty="0"/>
              <a:t>What technologies can be used to build and maintain </a:t>
            </a:r>
            <a:br>
              <a:rPr lang="en-US" altLang="en-US" dirty="0"/>
            </a:br>
            <a:r>
              <a:rPr lang="en-US" altLang="en-US" dirty="0"/>
              <a:t>the online relationship?</a:t>
            </a:r>
          </a:p>
          <a:p>
            <a:pPr marL="404813" indent="-404813"/>
            <a:r>
              <a:rPr lang="en-US" altLang="en-US" dirty="0"/>
              <a:t>How do we deliver superior service quality to build and maintain relationships?</a:t>
            </a:r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2" y="0"/>
            <a:ext cx="3493008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51" name="Straight Connector 150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942659" y="0"/>
            <a:ext cx="794940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3" name="Straight Connector 152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91200" y="3721395"/>
            <a:ext cx="325917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5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7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9" name="Isosceles Triangle 158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1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3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5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7" name="Isosceles Triangle 166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141F8ECD-8EEA-432C-A3FB-AE6F418E3825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5872243" y="1253067"/>
            <a:ext cx="2528807" cy="43518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100" b="1">
                <a:solidFill>
                  <a:schemeClr val="bg1"/>
                </a:solidFill>
              </a:rPr>
              <a:t>Management issues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F9948D38-288D-4547-9231-60DE5120D0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rPr lang="en-GB" altLang="en-US"/>
              <a:t>Customer Relationship Management</a:t>
            </a:r>
          </a:p>
        </p:txBody>
      </p:sp>
      <p:sp>
        <p:nvSpPr>
          <p:cNvPr id="75" name="Isosceles Triangle 74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Isosceles Triangle 76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1509" name="Rectangle 3">
            <a:extLst>
              <a:ext uri="{FF2B5EF4-FFF2-40B4-BE49-F238E27FC236}">
                <a16:creationId xmlns:a16="http://schemas.microsoft.com/office/drawing/2014/main" id="{E6B7D339-6537-42EB-818D-B5223108F6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4043206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64AED602-F5B4-47B0-BBFB-586402D685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GB" altLang="en-US" sz="3800"/>
              <a:t>Why CRM?</a:t>
            </a:r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8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9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0" name="Isosceles Triangle 79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1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3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4" name="Isosceles Triangle 83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86" name="Rectangle 85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533" name="Rectangle 3">
            <a:extLst>
              <a:ext uri="{FF2B5EF4-FFF2-40B4-BE49-F238E27FC236}">
                <a16:creationId xmlns:a16="http://schemas.microsoft.com/office/drawing/2014/main" id="{522D1B76-F9C1-4329-95B3-B0AF81AB67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8500400"/>
              </p:ext>
            </p:extLst>
          </p:nvPr>
        </p:nvGraphicFramePr>
        <p:xfrm>
          <a:off x="3687414" y="944563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59" name="Rectangle 72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5426D64B-F4F3-421F-B23B-732A7DFFD9C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GB" altLang="en-US" sz="3800"/>
              <a:t>The 3 phases of CRM</a:t>
            </a:r>
          </a:p>
        </p:txBody>
      </p:sp>
      <p:grpSp>
        <p:nvGrpSpPr>
          <p:cNvPr id="23560" name="Group 74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8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9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0" name="Isosceles Triangle 79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1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3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4" name="Isosceles Triangle 83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3561" name="Rectangle 85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562" name="Rectangle 3">
            <a:extLst>
              <a:ext uri="{FF2B5EF4-FFF2-40B4-BE49-F238E27FC236}">
                <a16:creationId xmlns:a16="http://schemas.microsoft.com/office/drawing/2014/main" id="{1C934436-BD6F-497D-BEAA-C3AB86CEEA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5113297"/>
              </p:ext>
            </p:extLst>
          </p:nvPr>
        </p:nvGraphicFramePr>
        <p:xfrm>
          <a:off x="3687414" y="944563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280FD6E3-9F8D-4CDF-A00A-151E224432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34936" y="116632"/>
            <a:ext cx="7648121" cy="1099457"/>
          </a:xfrm>
        </p:spPr>
        <p:txBody>
          <a:bodyPr>
            <a:normAutofit/>
          </a:bodyPr>
          <a:lstStyle/>
          <a:p>
            <a:r>
              <a:rPr lang="en-GB" altLang="en-US" dirty="0"/>
              <a:t>Novelty of the CRM Approach</a:t>
            </a:r>
          </a:p>
        </p:txBody>
      </p:sp>
      <p:sp>
        <p:nvSpPr>
          <p:cNvPr id="75" name="Isosceles Triangle 74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Isosceles Triangle 76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4581" name="Rectangle 3">
            <a:extLst>
              <a:ext uri="{FF2B5EF4-FFF2-40B4-BE49-F238E27FC236}">
                <a16:creationId xmlns:a16="http://schemas.microsoft.com/office/drawing/2014/main" id="{315660BD-EDA0-4D2B-B845-D3FC1892B6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7199080"/>
              </p:ext>
            </p:extLst>
          </p:nvPr>
        </p:nvGraphicFramePr>
        <p:xfrm>
          <a:off x="936377" y="1159328"/>
          <a:ext cx="7842251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631" name="Group 72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6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7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8" name="Isosceles Triangle 77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9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0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1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" name="Isosceles Triangle 81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3" name="Isosceles Triangle 82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6632" name="Rectangle 84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26" name="Rectangle 2">
            <a:extLst>
              <a:ext uri="{FF2B5EF4-FFF2-40B4-BE49-F238E27FC236}">
                <a16:creationId xmlns:a16="http://schemas.microsoft.com/office/drawing/2014/main" id="{45631D47-61DC-4863-9025-A95E700F32D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89360" y="1382486"/>
            <a:ext cx="2660686" cy="40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800" b="1"/>
              <a:t>e-CRM – a definition</a:t>
            </a:r>
          </a:p>
        </p:txBody>
      </p:sp>
      <p:grpSp>
        <p:nvGrpSpPr>
          <p:cNvPr id="26633" name="Group 86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34" name="Straight Connector 88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0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1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2" name="Isosceles Triangle 91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3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4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5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6" name="Isosceles Triangle 95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98" name="Rectangle 97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6635" name="Rectangle 3">
            <a:extLst>
              <a:ext uri="{FF2B5EF4-FFF2-40B4-BE49-F238E27FC236}">
                <a16:creationId xmlns:a16="http://schemas.microsoft.com/office/drawing/2014/main" id="{CDD65B38-FF6B-4EFF-95E6-1E50AD7FC0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2433315"/>
              </p:ext>
            </p:extLst>
          </p:nvPr>
        </p:nvGraphicFramePr>
        <p:xfrm>
          <a:off x="3687414" y="260648"/>
          <a:ext cx="5277074" cy="63367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61B291DC-7771-458A-A969-D6BB9FBE908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285750"/>
            <a:ext cx="8382000" cy="641350"/>
          </a:xfrm>
        </p:spPr>
        <p:txBody>
          <a:bodyPr/>
          <a:lstStyle/>
          <a:p>
            <a:pPr algn="ctr" eaLnBrk="1" hangingPunct="1"/>
            <a:r>
              <a:rPr lang="en-GB" altLang="en-US" sz="3200" b="1"/>
              <a:t>Marketing applications of CRM</a:t>
            </a:r>
            <a:endParaRPr lang="en-US" altLang="en-US" sz="3200" b="1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3C76F46-A41F-48AD-B0F7-AC5715374F8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-324544" y="1196752"/>
            <a:ext cx="8277225" cy="5014912"/>
          </a:xfrm>
        </p:spPr>
        <p:txBody>
          <a:bodyPr>
            <a:spAutoFit/>
          </a:bodyPr>
          <a:lstStyle/>
          <a:p>
            <a:pPr marL="404813" indent="-404813" eaLnBrk="1" hangingPunct="1">
              <a:lnSpc>
                <a:spcPts val="2800"/>
              </a:lnSpc>
              <a:buClr>
                <a:schemeClr val="bg1"/>
              </a:buClr>
              <a:buSzTx/>
              <a:buFontTx/>
              <a:buChar char="•"/>
            </a:pPr>
            <a:r>
              <a:rPr lang="en-US" altLang="en-US" sz="2400" dirty="0"/>
              <a:t>A CRM system supports the following marketing applications:</a:t>
            </a:r>
          </a:p>
          <a:p>
            <a:pPr marL="847725" lvl="1" indent="-447675" eaLnBrk="1" hangingPunct="1">
              <a:lnSpc>
                <a:spcPts val="2600"/>
              </a:lnSpc>
              <a:buClr>
                <a:schemeClr val="bg1"/>
              </a:buClr>
              <a:buSzTx/>
              <a:buFont typeface="Arial" panose="020B0604020202020204" pitchFamily="34" charset="0"/>
              <a:buChar char="–"/>
            </a:pPr>
            <a:r>
              <a:rPr lang="en-US" altLang="en-US" sz="2200" i="1" u="sng" dirty="0"/>
              <a:t>Sales force automation (SFA)</a:t>
            </a:r>
            <a:r>
              <a:rPr lang="en-US" altLang="en-US" sz="2200" u="sng" dirty="0"/>
              <a:t>. </a:t>
            </a:r>
            <a:r>
              <a:rPr lang="en-US" altLang="en-US" sz="2200" dirty="0"/>
              <a:t>Sales representatives are supported in their account management through tools to arrange and record customer visits.</a:t>
            </a:r>
          </a:p>
          <a:p>
            <a:pPr marL="847725" lvl="1" indent="-447675" eaLnBrk="1" hangingPunct="1">
              <a:lnSpc>
                <a:spcPts val="2600"/>
              </a:lnSpc>
              <a:buClr>
                <a:schemeClr val="bg1"/>
              </a:buClr>
              <a:buSzTx/>
              <a:buFont typeface="Arial" panose="020B0604020202020204" pitchFamily="34" charset="0"/>
              <a:buChar char="–"/>
            </a:pPr>
            <a:r>
              <a:rPr lang="en-US" altLang="en-US" sz="2200" i="1" u="sng" dirty="0"/>
              <a:t>Customer service management</a:t>
            </a:r>
            <a:r>
              <a:rPr lang="en-US" altLang="en-US" sz="2200" u="sng" dirty="0"/>
              <a:t>.</a:t>
            </a:r>
            <a:r>
              <a:rPr lang="en-US" altLang="en-US" sz="2200" dirty="0"/>
              <a:t> Representatives in contact </a:t>
            </a:r>
            <a:r>
              <a:rPr lang="en-US" altLang="en-US" sz="2200" dirty="0" err="1"/>
              <a:t>centres</a:t>
            </a:r>
            <a:r>
              <a:rPr lang="en-US" altLang="en-US" sz="2200" dirty="0"/>
              <a:t> respond to customer requests for information by using an intranet to access databases containing information on the customer, products and previous queries.</a:t>
            </a:r>
          </a:p>
          <a:p>
            <a:pPr marL="847725" lvl="1" indent="-447675" eaLnBrk="1" hangingPunct="1">
              <a:lnSpc>
                <a:spcPts val="2600"/>
              </a:lnSpc>
              <a:buClr>
                <a:schemeClr val="bg1"/>
              </a:buClr>
              <a:buSzTx/>
              <a:buFont typeface="Arial" panose="020B0604020202020204" pitchFamily="34" charset="0"/>
              <a:buChar char="–"/>
            </a:pPr>
            <a:r>
              <a:rPr lang="en-US" altLang="en-US" sz="2200" i="1" u="sng" dirty="0"/>
              <a:t>Managing the sales process</a:t>
            </a:r>
            <a:r>
              <a:rPr lang="en-US" altLang="en-US" sz="2200" u="sng" dirty="0"/>
              <a:t>.</a:t>
            </a:r>
            <a:r>
              <a:rPr lang="en-US" altLang="en-US" sz="2200" dirty="0"/>
              <a:t> This can be achieved through e-commerce sites, or in a B2B context by supporting sales representatives by recording the sales process (SFA).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68995B73-24E4-4629-8496-E484DEC35AD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-684584" y="260648"/>
            <a:ext cx="8382000" cy="1190625"/>
          </a:xfrm>
        </p:spPr>
        <p:txBody>
          <a:bodyPr/>
          <a:lstStyle/>
          <a:p>
            <a:pPr algn="ctr" eaLnBrk="1" hangingPunct="1"/>
            <a:r>
              <a:rPr lang="en-GB" altLang="en-US" sz="3200" b="1" dirty="0"/>
              <a:t>Marketing applications of CRM</a:t>
            </a:r>
            <a:br>
              <a:rPr lang="en-GB" altLang="en-US" sz="3200" b="1" dirty="0"/>
            </a:br>
            <a:r>
              <a:rPr lang="en-GB" altLang="en-US" sz="3200" b="1" dirty="0"/>
              <a:t>(Continued)</a:t>
            </a:r>
            <a:endParaRPr lang="en-US" altLang="en-US" sz="3200" b="1" dirty="0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6BD73C7F-F465-4572-BC97-FD09FCA5C98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-108520" y="2132856"/>
            <a:ext cx="8316912" cy="3744912"/>
          </a:xfrm>
        </p:spPr>
        <p:txBody>
          <a:bodyPr>
            <a:normAutofit/>
          </a:bodyPr>
          <a:lstStyle/>
          <a:p>
            <a:pPr marL="438150" lvl="1" indent="-396875" eaLnBrk="1" hangingPunct="1">
              <a:buClr>
                <a:schemeClr val="bg1"/>
              </a:buClr>
              <a:buSzTx/>
              <a:buFontTx/>
              <a:buChar char="•"/>
            </a:pPr>
            <a:r>
              <a:rPr lang="en-US" altLang="en-US" sz="2800" i="1" u="sng" dirty="0"/>
              <a:t>Campaign management</a:t>
            </a:r>
            <a:r>
              <a:rPr lang="en-US" altLang="en-US" sz="2800" dirty="0"/>
              <a:t>. Managing ad, direct mail, email and other campaigns.</a:t>
            </a:r>
          </a:p>
          <a:p>
            <a:pPr marL="438150" lvl="1" indent="-396875" eaLnBrk="1" hangingPunct="1">
              <a:buClr>
                <a:schemeClr val="bg1"/>
              </a:buClr>
              <a:buSzTx/>
              <a:buFontTx/>
              <a:buChar char="•"/>
            </a:pPr>
            <a:r>
              <a:rPr lang="en-US" altLang="en-US" sz="2800" i="1" u="sng" dirty="0"/>
              <a:t>Analysis</a:t>
            </a:r>
            <a:r>
              <a:rPr lang="en-US" altLang="en-US" sz="2800" u="sng" dirty="0"/>
              <a:t>. </a:t>
            </a:r>
            <a:r>
              <a:rPr lang="en-US" altLang="en-US" sz="2800" dirty="0"/>
              <a:t>Through technologies such as data warehouses and approaches such as </a:t>
            </a:r>
            <a:r>
              <a:rPr lang="en-US" altLang="en-US" sz="2800" b="1" dirty="0">
                <a:solidFill>
                  <a:srgbClr val="0070C0"/>
                </a:solidFill>
              </a:rPr>
              <a:t>data mining</a:t>
            </a:r>
            <a:r>
              <a:rPr lang="en-US" altLang="en-US" sz="2800" dirty="0"/>
              <a:t>, customers characteristics, their purchase </a:t>
            </a:r>
            <a:r>
              <a:rPr lang="en-US" altLang="en-US" sz="2800" dirty="0" err="1"/>
              <a:t>behaviour</a:t>
            </a:r>
            <a:r>
              <a:rPr lang="en-US" altLang="en-US" sz="2800" dirty="0"/>
              <a:t> and campaigns can be </a:t>
            </a:r>
            <a:r>
              <a:rPr lang="en-US" altLang="en-US" sz="2800" dirty="0" err="1"/>
              <a:t>analysed</a:t>
            </a:r>
            <a:r>
              <a:rPr lang="en-US" altLang="en-US" sz="2800" dirty="0"/>
              <a:t> in order to </a:t>
            </a:r>
            <a:r>
              <a:rPr lang="en-US" altLang="en-US" sz="2800" dirty="0" err="1"/>
              <a:t>optimise</a:t>
            </a:r>
            <a:r>
              <a:rPr lang="en-US" altLang="en-US" sz="2800" dirty="0"/>
              <a:t> the marketing mix.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4">
            <a:extLst>
              <a:ext uri="{FF2B5EF4-FFF2-40B4-BE49-F238E27FC236}">
                <a16:creationId xmlns:a16="http://schemas.microsoft.com/office/drawing/2014/main" id="{B8ED946A-A47D-4357-B775-DC85BD54C6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544" y="5157192"/>
            <a:ext cx="8534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sz="1200" dirty="0">
                <a:latin typeface="+mn-lt"/>
                <a:ea typeface="+mn-ea"/>
                <a:cs typeface="Microsoft Sans Serif" pitchFamily="34" charset="0"/>
              </a:rPr>
              <a:t>Figure 9.1 </a:t>
            </a:r>
            <a:r>
              <a:rPr lang="en-GB" sz="1800" dirty="0">
                <a:latin typeface="+mn-lt"/>
                <a:ea typeface="+mn-ea"/>
                <a:cs typeface="Microsoft Sans Serif" pitchFamily="34" charset="0"/>
              </a:rPr>
              <a:t> </a:t>
            </a:r>
            <a:r>
              <a:rPr lang="en-US" sz="1800" dirty="0">
                <a:latin typeface="+mn-lt"/>
                <a:ea typeface="+mn-ea"/>
                <a:cs typeface="Microsoft Sans Serif" pitchFamily="34" charset="0"/>
              </a:rPr>
              <a:t>The four classic marketing activities of customer relationship management</a:t>
            </a:r>
          </a:p>
        </p:txBody>
      </p:sp>
      <p:pic>
        <p:nvPicPr>
          <p:cNvPr id="32771" name="Picture 6" descr="Z:\Graphics\Powerpoint\PE_UK\PE217-Chaffey\Final files\GIF\CH09\M09NF001.gif">
            <a:extLst>
              <a:ext uri="{FF2B5EF4-FFF2-40B4-BE49-F238E27FC236}">
                <a16:creationId xmlns:a16="http://schemas.microsoft.com/office/drawing/2014/main" id="{589DE28F-2A91-4E56-B8DF-32EAB92C9F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88" y="1565275"/>
            <a:ext cx="8378825" cy="3217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4">
            <a:extLst>
              <a:ext uri="{FF2B5EF4-FFF2-40B4-BE49-F238E27FC236}">
                <a16:creationId xmlns:a16="http://schemas.microsoft.com/office/drawing/2014/main" id="{70C1774C-F028-46C3-A99C-0C67F0D65A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1938" y="5881688"/>
            <a:ext cx="8534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sz="1200" dirty="0">
                <a:latin typeface="+mn-lt"/>
                <a:ea typeface="+mn-ea"/>
                <a:cs typeface="Microsoft Sans Serif" pitchFamily="34" charset="0"/>
              </a:rPr>
              <a:t>Figure 9.2 </a:t>
            </a:r>
            <a:r>
              <a:rPr lang="en-GB" sz="1800" dirty="0">
                <a:latin typeface="+mn-lt"/>
                <a:ea typeface="+mn-ea"/>
                <a:cs typeface="Microsoft Sans Serif" pitchFamily="34" charset="0"/>
              </a:rPr>
              <a:t> </a:t>
            </a:r>
            <a:r>
              <a:rPr lang="en-US" sz="1800" dirty="0">
                <a:latin typeface="+mn-lt"/>
                <a:ea typeface="+mn-ea"/>
                <a:cs typeface="Microsoft Sans Serif" pitchFamily="34" charset="0"/>
              </a:rPr>
              <a:t>A summary of an effective process of online relationship-building</a:t>
            </a:r>
          </a:p>
        </p:txBody>
      </p:sp>
      <p:pic>
        <p:nvPicPr>
          <p:cNvPr id="34819" name="Picture 7" descr="Z:\Graphics\Powerpoint\PE_UK\PE217-Chaffey\Final files\GIF\CH09\M09NF002.gif">
            <a:extLst>
              <a:ext uri="{FF2B5EF4-FFF2-40B4-BE49-F238E27FC236}">
                <a16:creationId xmlns:a16="http://schemas.microsoft.com/office/drawing/2014/main" id="{1A905068-F25C-4AC8-B9E0-269D5F4B18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6892925" cy="533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6" name="Group 135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9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0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1" name="Isosceles Triangle 140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2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3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4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5" name="Isosceles Triangle 144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6" name="Isosceles Triangle 145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148" name="Rectangle 147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3495094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2" name="Isosceles Triangle 15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495095" y="-3"/>
            <a:ext cx="792559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6866" name="Text Box 4">
            <a:extLst>
              <a:ext uri="{FF2B5EF4-FFF2-40B4-BE49-F238E27FC236}">
                <a16:creationId xmlns:a16="http://schemas.microsoft.com/office/drawing/2014/main" id="{33E111A2-AD29-4797-8B02-B478775C28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3492" y="476672"/>
            <a:ext cx="2980457" cy="344011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en-US" sz="20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9.3  RACE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en-US" sz="20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Reach–Act–Convert–Engage model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altLang="en-US" sz="2000" dirty="0">
              <a:solidFill>
                <a:schemeClr val="bg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altLang="en-US" sz="2000" dirty="0">
              <a:solidFill>
                <a:schemeClr val="bg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en-US" sz="2000" i="1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Source</a:t>
            </a:r>
            <a:r>
              <a:rPr lang="en-US" altLang="en-US" sz="20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Smart Insights (2010) Introducing RACE = A practical framework to improve your digital marketing.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altLang="en-US" sz="2000" dirty="0">
              <a:solidFill>
                <a:schemeClr val="bg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en-US" sz="20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Dave Chaffey, 15 July 2010. www.smartinsights.com/blog/digital-​marketing-​strategy/race‑a‑practical-​framework‑to‑improve-​your-​digital-​ marketing.</a:t>
            </a:r>
          </a:p>
        </p:txBody>
      </p:sp>
      <p:pic>
        <p:nvPicPr>
          <p:cNvPr id="36867" name="Picture 6" descr="M09NF003">
            <a:extLst>
              <a:ext uri="{FF2B5EF4-FFF2-40B4-BE49-F238E27FC236}">
                <a16:creationId xmlns:a16="http://schemas.microsoft.com/office/drawing/2014/main" id="{36C889A3-F3EF-4B94-9B4D-A811770295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93269" y="930837"/>
            <a:ext cx="5666732" cy="5199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4" name="Isosceles Triangle 15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16772" y="4013200"/>
            <a:ext cx="336549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0" name="Group 199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201" name="Straight Connector 200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2" name="Straight Connector 201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03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4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5" name="Isosceles Triangle 204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7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8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9" name="Isosceles Triangle 208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0" name="Isosceles Triangle 209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12" name="Rectangle 211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3495094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6" name="Isosceles Triangle 215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495095" y="-3"/>
            <a:ext cx="792559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7410" name="Text Box 4">
            <a:extLst>
              <a:ext uri="{FF2B5EF4-FFF2-40B4-BE49-F238E27FC236}">
                <a16:creationId xmlns:a16="http://schemas.microsoft.com/office/drawing/2014/main" id="{FA1F182C-05A4-4F41-A788-A77672BAC9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5316" y="2160590"/>
            <a:ext cx="2240668" cy="34401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defRPr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9.4  A summary of how the Internet can impact on the buying process for a new purchaser</a:t>
            </a:r>
          </a:p>
        </p:txBody>
      </p:sp>
      <p:pic>
        <p:nvPicPr>
          <p:cNvPr id="38915" name="Picture 7" descr="M09NF004">
            <a:extLst>
              <a:ext uri="{FF2B5EF4-FFF2-40B4-BE49-F238E27FC236}">
                <a16:creationId xmlns:a16="http://schemas.microsoft.com/office/drawing/2014/main" id="{4173D607-3DFE-4496-8F21-57D3D65AF3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34067" y="1147865"/>
            <a:ext cx="5494621" cy="5067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8" name="Isosceles Triangle 217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16772" y="4013200"/>
            <a:ext cx="336549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ext Box 4">
            <a:extLst>
              <a:ext uri="{FF2B5EF4-FFF2-40B4-BE49-F238E27FC236}">
                <a16:creationId xmlns:a16="http://schemas.microsoft.com/office/drawing/2014/main" id="{4B94D78E-4ADD-4731-9864-0B4916D01A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1938" y="5616575"/>
            <a:ext cx="8534400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200" dirty="0">
                <a:solidFill>
                  <a:srgbClr val="FF0000"/>
                </a:solidFill>
                <a:latin typeface="Arial" panose="020B0604020202020204" pitchFamily="34" charset="0"/>
              </a:rPr>
              <a:t>Figure 9.5</a:t>
            </a:r>
            <a:r>
              <a:rPr lang="en-GB" altLang="en-US" sz="1800" dirty="0">
                <a:solidFill>
                  <a:srgbClr val="FF0000"/>
                </a:solidFill>
                <a:latin typeface="Arial" panose="020B0604020202020204" pitchFamily="34" charset="0"/>
              </a:rPr>
              <a:t>  </a:t>
            </a:r>
            <a:r>
              <a:rPr lang="en-US" altLang="en-US" sz="1800" dirty="0">
                <a:solidFill>
                  <a:srgbClr val="FF0000"/>
                </a:solidFill>
                <a:latin typeface="Arial" panose="020B0604020202020204" pitchFamily="34" charset="0"/>
              </a:rPr>
              <a:t>A model of the relationship between different aspects of trust and consumer response based on the categories</a:t>
            </a:r>
            <a:br>
              <a:rPr lang="en-US" altLang="en-US" sz="1800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800" i="1" dirty="0">
                <a:solidFill>
                  <a:schemeClr val="bg1"/>
                </a:solidFill>
                <a:latin typeface="Arial" panose="020B0604020202020204" pitchFamily="34" charset="0"/>
              </a:rPr>
              <a:t>Source: </a:t>
            </a:r>
            <a:r>
              <a:rPr lang="en-US" altLang="en-US" sz="800" dirty="0">
                <a:solidFill>
                  <a:schemeClr val="bg1"/>
                </a:solidFill>
                <a:latin typeface="Arial" panose="020B0604020202020204" pitchFamily="34" charset="0"/>
              </a:rPr>
              <a:t>Bart </a:t>
            </a:r>
            <a:r>
              <a:rPr lang="en-US" altLang="en-US" sz="800" i="1" dirty="0">
                <a:solidFill>
                  <a:schemeClr val="bg1"/>
                </a:solidFill>
                <a:latin typeface="Arial" panose="020B0604020202020204" pitchFamily="34" charset="0"/>
              </a:rPr>
              <a:t>et al.</a:t>
            </a:r>
            <a:r>
              <a:rPr lang="en-US" altLang="en-US" sz="800" dirty="0">
                <a:solidFill>
                  <a:schemeClr val="bg1"/>
                </a:solidFill>
                <a:latin typeface="Arial" panose="020B0604020202020204" pitchFamily="34" charset="0"/>
              </a:rPr>
              <a:t> (2005).</a:t>
            </a:r>
          </a:p>
        </p:txBody>
      </p:sp>
      <p:pic>
        <p:nvPicPr>
          <p:cNvPr id="40963" name="Picture 6" descr="Z:\Graphics\Powerpoint\PE_UK\PE217-Chaffey\Final files\GIF\CH09\M09NF004.gif">
            <a:extLst>
              <a:ext uri="{FF2B5EF4-FFF2-40B4-BE49-F238E27FC236}">
                <a16:creationId xmlns:a16="http://schemas.microsoft.com/office/drawing/2014/main" id="{85E6FD50-155D-48C2-A144-194AC14D36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62" y="548680"/>
            <a:ext cx="5280025" cy="511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ext Box 4">
            <a:extLst>
              <a:ext uri="{FF2B5EF4-FFF2-40B4-BE49-F238E27FC236}">
                <a16:creationId xmlns:a16="http://schemas.microsoft.com/office/drawing/2014/main" id="{DB74D29D-4862-4C70-BA49-95F57E3635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1938" y="5616575"/>
            <a:ext cx="8534400" cy="763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200" dirty="0">
                <a:solidFill>
                  <a:srgbClr val="FF0000"/>
                </a:solidFill>
                <a:latin typeface="Arial" panose="020B0604020202020204" pitchFamily="34" charset="0"/>
              </a:rPr>
              <a:t>Figure 9.6 </a:t>
            </a:r>
            <a:r>
              <a:rPr lang="en-GB" altLang="en-US" sz="1800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US" altLang="en-US" sz="1800" dirty="0">
                <a:solidFill>
                  <a:srgbClr val="FF0000"/>
                </a:solidFill>
                <a:latin typeface="Arial" panose="020B0604020202020204" pitchFamily="34" charset="0"/>
              </a:rPr>
              <a:t>Percentage who consider the different information sources as important when researching/considering a product or service</a:t>
            </a:r>
            <a:br>
              <a:rPr lang="en-US" altLang="en-US" sz="1800" dirty="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US" altLang="en-US" sz="800" i="1" dirty="0">
                <a:solidFill>
                  <a:srgbClr val="FF0000"/>
                </a:solidFill>
                <a:latin typeface="Arial" panose="020B0604020202020204" pitchFamily="34" charset="0"/>
              </a:rPr>
              <a:t>Source</a:t>
            </a:r>
            <a:r>
              <a:rPr lang="en-US" altLang="en-US" sz="800" dirty="0">
                <a:solidFill>
                  <a:srgbClr val="FF0000"/>
                </a:solidFill>
                <a:latin typeface="Arial" panose="020B0604020202020204" pitchFamily="34" charset="0"/>
              </a:rPr>
              <a:t>: </a:t>
            </a:r>
            <a:r>
              <a:rPr lang="en-US" altLang="en-US" sz="800" dirty="0" err="1">
                <a:solidFill>
                  <a:srgbClr val="FF0000"/>
                </a:solidFill>
                <a:latin typeface="Arial" panose="020B0604020202020204" pitchFamily="34" charset="0"/>
              </a:rPr>
              <a:t>BrandNewWorld</a:t>
            </a:r>
            <a:r>
              <a:rPr lang="en-US" altLang="en-US" sz="800" dirty="0">
                <a:solidFill>
                  <a:srgbClr val="FF0000"/>
                </a:solidFill>
                <a:latin typeface="Arial" panose="020B0604020202020204" pitchFamily="34" charset="0"/>
              </a:rPr>
              <a:t>: AOL UK/Anne </a:t>
            </a:r>
            <a:r>
              <a:rPr lang="en-US" altLang="en-US" sz="800" dirty="0" err="1">
                <a:solidFill>
                  <a:srgbClr val="FF0000"/>
                </a:solidFill>
                <a:latin typeface="Arial" panose="020B0604020202020204" pitchFamily="34" charset="0"/>
              </a:rPr>
              <a:t>Molen</a:t>
            </a:r>
            <a:r>
              <a:rPr lang="en-US" altLang="en-US" sz="800" dirty="0">
                <a:solidFill>
                  <a:srgbClr val="FF0000"/>
                </a:solidFill>
                <a:latin typeface="Arial" panose="020B0604020202020204" pitchFamily="34" charset="0"/>
              </a:rPr>
              <a:t> (Cranfield School of Management)/Henley Centre, 2004.</a:t>
            </a:r>
          </a:p>
        </p:txBody>
      </p:sp>
      <p:pic>
        <p:nvPicPr>
          <p:cNvPr id="43011" name="Picture 7" descr="M09NF006">
            <a:extLst>
              <a:ext uri="{FF2B5EF4-FFF2-40B4-BE49-F238E27FC236}">
                <a16:creationId xmlns:a16="http://schemas.microsoft.com/office/drawing/2014/main" id="{F85722CA-A27E-45F8-B199-F5E04E61FF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413" y="404813"/>
            <a:ext cx="6099175" cy="511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1AE29278-BECE-4F21-932A-17555FE1236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258763"/>
            <a:ext cx="8321675" cy="1190625"/>
          </a:xfrm>
        </p:spPr>
        <p:txBody>
          <a:bodyPr/>
          <a:lstStyle/>
          <a:p>
            <a:pPr algn="ctr" eaLnBrk="1" hangingPunct="1"/>
            <a:r>
              <a:rPr lang="en-GB" altLang="en-US" sz="3200" b="1"/>
              <a:t>Which are the ranking factors affecting position in Google SERPs?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5BBA588B-A2AA-4178-93ED-EA54DBCA0D52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792288"/>
            <a:ext cx="3871913" cy="4359275"/>
          </a:xfrm>
        </p:spPr>
        <p:txBody>
          <a:bodyPr/>
          <a:lstStyle/>
          <a:p>
            <a:pPr algn="ctr" eaLnBrk="1" hangingPunct="1">
              <a:buClr>
                <a:schemeClr val="bg1"/>
              </a:buClr>
              <a:buSzTx/>
              <a:buFontTx/>
              <a:buNone/>
            </a:pPr>
            <a:r>
              <a:rPr lang="en-GB" altLang="en-US" sz="14000"/>
              <a:t>200</a:t>
            </a:r>
            <a:br>
              <a:rPr lang="en-GB" altLang="en-US" sz="14000"/>
            </a:br>
            <a:r>
              <a:rPr lang="en-GB" altLang="en-US" sz="14000"/>
              <a:t>+ </a:t>
            </a:r>
            <a:r>
              <a:rPr lang="en-GB" altLang="en-US" sz="14000">
                <a:cs typeface="Arial" panose="020B0604020202020204" pitchFamily="34" charset="0"/>
              </a:rPr>
              <a:t>−</a:t>
            </a:r>
          </a:p>
        </p:txBody>
      </p:sp>
      <p:sp>
        <p:nvSpPr>
          <p:cNvPr id="185348" name="Rectangle 4">
            <a:extLst>
              <a:ext uri="{FF2B5EF4-FFF2-40B4-BE49-F238E27FC236}">
                <a16:creationId xmlns:a16="http://schemas.microsoft.com/office/drawing/2014/main" id="{C0149EDF-90E4-4C44-A005-61577F25F68A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419872" y="1562100"/>
            <a:ext cx="4478337" cy="4589463"/>
          </a:xfrm>
        </p:spPr>
        <p:txBody>
          <a:bodyPr>
            <a:normAutofit fontScale="92500" lnSpcReduction="20000"/>
          </a:bodyPr>
          <a:lstStyle/>
          <a:p>
            <a:pPr marL="381000" indent="-344488" eaLnBrk="1" hangingPunct="1">
              <a:lnSpc>
                <a:spcPct val="90000"/>
              </a:lnSpc>
              <a:buClr>
                <a:schemeClr val="bg1"/>
              </a:buClr>
              <a:buSzTx/>
              <a:buFontTx/>
              <a:buChar char="•"/>
            </a:pPr>
            <a:r>
              <a:rPr lang="en-GB" altLang="en-US" sz="2200" b="1" dirty="0"/>
              <a:t>On-page optimisation</a:t>
            </a:r>
          </a:p>
          <a:p>
            <a:pPr lvl="1" indent="-333375" eaLnBrk="1" hangingPunct="1">
              <a:lnSpc>
                <a:spcPct val="90000"/>
              </a:lnSpc>
              <a:buClr>
                <a:schemeClr val="bg1"/>
              </a:buClr>
              <a:buSzTx/>
              <a:buFont typeface="Arial" panose="020B0604020202020204" pitchFamily="34" charset="0"/>
              <a:buChar char="–"/>
            </a:pPr>
            <a:r>
              <a:rPr lang="en-GB" altLang="en-US" sz="2000" dirty="0"/>
              <a:t>Document meta data</a:t>
            </a:r>
          </a:p>
          <a:p>
            <a:pPr lvl="1" indent="-333375" eaLnBrk="1" hangingPunct="1">
              <a:lnSpc>
                <a:spcPct val="90000"/>
              </a:lnSpc>
              <a:buClr>
                <a:schemeClr val="bg1"/>
              </a:buClr>
              <a:buSzTx/>
              <a:buFont typeface="Arial" panose="020B0604020202020204" pitchFamily="34" charset="0"/>
              <a:buChar char="–"/>
            </a:pPr>
            <a:r>
              <a:rPr lang="en-GB" altLang="en-US" sz="2000" dirty="0"/>
              <a:t>Document content</a:t>
            </a:r>
          </a:p>
          <a:p>
            <a:pPr lvl="1" indent="-333375" eaLnBrk="1" hangingPunct="1">
              <a:lnSpc>
                <a:spcPct val="90000"/>
              </a:lnSpc>
              <a:buClr>
                <a:schemeClr val="bg1"/>
              </a:buClr>
              <a:buSzTx/>
              <a:buFont typeface="Arial" panose="020B0604020202020204" pitchFamily="34" charset="0"/>
              <a:buChar char="–"/>
            </a:pPr>
            <a:r>
              <a:rPr lang="en-GB" altLang="en-US" sz="2000" dirty="0"/>
              <a:t>Creation of new pages</a:t>
            </a:r>
          </a:p>
          <a:p>
            <a:pPr marL="381000" indent="-344488" eaLnBrk="1" hangingPunct="1">
              <a:lnSpc>
                <a:spcPct val="90000"/>
              </a:lnSpc>
              <a:buClr>
                <a:schemeClr val="bg1"/>
              </a:buClr>
              <a:buSzTx/>
              <a:buFontTx/>
              <a:buChar char="•"/>
            </a:pPr>
            <a:r>
              <a:rPr lang="en-GB" altLang="en-US" sz="2200" b="1" dirty="0"/>
              <a:t>Off-page optimisation</a:t>
            </a:r>
          </a:p>
          <a:p>
            <a:pPr lvl="1" indent="-333375" eaLnBrk="1" hangingPunct="1">
              <a:lnSpc>
                <a:spcPct val="90000"/>
              </a:lnSpc>
              <a:buClr>
                <a:schemeClr val="bg1"/>
              </a:buClr>
              <a:buSzTx/>
              <a:buFont typeface="Arial" panose="020B0604020202020204" pitchFamily="34" charset="0"/>
              <a:buChar char="–"/>
            </a:pPr>
            <a:r>
              <a:rPr lang="en-GB" altLang="en-US" sz="2000" dirty="0"/>
              <a:t>Link-building</a:t>
            </a:r>
          </a:p>
          <a:p>
            <a:pPr lvl="2" indent="-271463" eaLnBrk="1" hangingPunct="1">
              <a:lnSpc>
                <a:spcPct val="90000"/>
              </a:lnSpc>
              <a:buClr>
                <a:schemeClr val="bg1"/>
              </a:buClr>
              <a:buSzTx/>
              <a:buFontTx/>
              <a:buChar char="•"/>
            </a:pPr>
            <a:r>
              <a:rPr lang="en-GB" altLang="en-US" sz="1800" dirty="0"/>
              <a:t>External links </a:t>
            </a:r>
          </a:p>
          <a:p>
            <a:pPr marL="1222375" lvl="3" indent="-207963" eaLnBrk="1" hangingPunct="1">
              <a:lnSpc>
                <a:spcPct val="90000"/>
              </a:lnSpc>
              <a:buClr>
                <a:schemeClr val="bg1"/>
              </a:buClr>
              <a:buSzTx/>
              <a:buFontTx/>
              <a:buChar char="•"/>
            </a:pPr>
            <a:r>
              <a:rPr lang="en-US" altLang="ja-JP" sz="1600" dirty="0"/>
              <a:t>‘</a:t>
            </a:r>
            <a:r>
              <a:rPr lang="en-GB" altLang="ja-JP" sz="1600" dirty="0"/>
              <a:t>Links in</a:t>
            </a:r>
            <a:r>
              <a:rPr lang="en-US" altLang="ja-JP" sz="1600" dirty="0"/>
              <a:t>’</a:t>
            </a:r>
            <a:endParaRPr lang="en-GB" altLang="ja-JP" sz="1600" dirty="0"/>
          </a:p>
          <a:p>
            <a:pPr marL="1222375" lvl="3" indent="-207963" eaLnBrk="1" hangingPunct="1">
              <a:lnSpc>
                <a:spcPct val="90000"/>
              </a:lnSpc>
              <a:buClr>
                <a:schemeClr val="bg1"/>
              </a:buClr>
              <a:buSzTx/>
              <a:buFontTx/>
              <a:buChar char="•"/>
            </a:pPr>
            <a:r>
              <a:rPr lang="en-GB" altLang="ja-JP" sz="1600" dirty="0"/>
              <a:t>‘Backlinks</a:t>
            </a:r>
            <a:r>
              <a:rPr lang="en-US" altLang="ja-JP" sz="1600" dirty="0"/>
              <a:t>’</a:t>
            </a:r>
            <a:endParaRPr lang="en-GB" altLang="ja-JP" sz="1600" dirty="0"/>
          </a:p>
          <a:p>
            <a:pPr marL="1222375" lvl="3" indent="-207963" eaLnBrk="1" hangingPunct="1">
              <a:lnSpc>
                <a:spcPct val="90000"/>
              </a:lnSpc>
              <a:buClr>
                <a:schemeClr val="bg1"/>
              </a:buClr>
              <a:buSzTx/>
              <a:buFontTx/>
              <a:buChar char="•"/>
            </a:pPr>
            <a:r>
              <a:rPr lang="en-GB" altLang="ja-JP" sz="1600" dirty="0"/>
              <a:t>‘Inbound links</a:t>
            </a:r>
            <a:r>
              <a:rPr lang="en-US" altLang="ja-JP" sz="1600" dirty="0"/>
              <a:t>’</a:t>
            </a:r>
            <a:endParaRPr lang="en-GB" altLang="ja-JP" sz="1600" dirty="0"/>
          </a:p>
          <a:p>
            <a:pPr lvl="2" indent="-271463" eaLnBrk="1" hangingPunct="1">
              <a:lnSpc>
                <a:spcPct val="90000"/>
              </a:lnSpc>
              <a:buClr>
                <a:schemeClr val="bg1"/>
              </a:buClr>
              <a:buSzTx/>
              <a:buFontTx/>
              <a:buChar char="•"/>
            </a:pPr>
            <a:r>
              <a:rPr lang="en-GB" altLang="en-US" sz="1800" dirty="0"/>
              <a:t>AND internal links</a:t>
            </a:r>
          </a:p>
          <a:p>
            <a:pPr marL="381000" indent="-344488" eaLnBrk="1" hangingPunct="1">
              <a:lnSpc>
                <a:spcPct val="90000"/>
              </a:lnSpc>
              <a:buClr>
                <a:schemeClr val="bg1"/>
              </a:buClr>
              <a:buSzTx/>
              <a:buFontTx/>
              <a:buChar char="•"/>
            </a:pPr>
            <a:r>
              <a:rPr lang="en-GB" altLang="en-US" sz="2200" b="1" dirty="0"/>
              <a:t>Behavioural</a:t>
            </a:r>
          </a:p>
          <a:p>
            <a:pPr lvl="1" indent="-333375" eaLnBrk="1" hangingPunct="1">
              <a:lnSpc>
                <a:spcPct val="90000"/>
              </a:lnSpc>
              <a:buClr>
                <a:schemeClr val="bg1"/>
              </a:buClr>
              <a:buSzTx/>
              <a:buFont typeface="Arial" panose="020B0604020202020204" pitchFamily="34" charset="0"/>
              <a:buChar char="–"/>
            </a:pPr>
            <a:r>
              <a:rPr lang="en-GB" altLang="en-US" sz="2000" dirty="0"/>
              <a:t>Popularity of sites from toolbar</a:t>
            </a:r>
          </a:p>
          <a:p>
            <a:pPr marL="381000" indent="-344488" eaLnBrk="1" hangingPunct="1">
              <a:lnSpc>
                <a:spcPct val="90000"/>
              </a:lnSpc>
              <a:buClr>
                <a:schemeClr val="bg1"/>
              </a:buClr>
              <a:buSzTx/>
              <a:buFontTx/>
              <a:buChar char="•"/>
            </a:pPr>
            <a:r>
              <a:rPr lang="en-GB" altLang="en-US" sz="2200" b="1" dirty="0"/>
              <a:t>Google</a:t>
            </a:r>
            <a:r>
              <a:rPr lang="en-US" altLang="en-US" sz="2200" b="1" dirty="0"/>
              <a:t>’</a:t>
            </a:r>
            <a:r>
              <a:rPr lang="en-GB" altLang="ja-JP" sz="2200" b="1" dirty="0"/>
              <a:t>s search spam filters</a:t>
            </a:r>
            <a:endParaRPr lang="en-GB" altLang="en-US" sz="2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53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53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53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53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53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53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53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53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53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53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53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53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53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53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53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53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53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53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53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53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53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53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53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53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53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53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534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534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348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64CFD5CF-FBF7-4C44-810A-EC2B0C0116C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258763"/>
            <a:ext cx="8382000" cy="1190625"/>
          </a:xfrm>
        </p:spPr>
        <p:txBody>
          <a:bodyPr/>
          <a:lstStyle/>
          <a:p>
            <a:pPr algn="ctr" eaLnBrk="1" hangingPunct="1"/>
            <a:r>
              <a:rPr lang="en-GB" altLang="en-US" sz="3200" b="1"/>
              <a:t>Which factors affect returns</a:t>
            </a:r>
            <a:br>
              <a:rPr lang="en-GB" altLang="en-US" sz="3200" b="1"/>
            </a:br>
            <a:r>
              <a:rPr lang="en-GB" altLang="en-US" sz="3200" b="1"/>
              <a:t>from paid search?</a:t>
            </a:r>
            <a:endParaRPr lang="en-US" altLang="en-US" sz="3200" b="1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2E5CFD2B-1900-4B38-A896-4B3131DF0323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876300" y="1555750"/>
            <a:ext cx="8267700" cy="4894263"/>
          </a:xfrm>
        </p:spPr>
        <p:txBody>
          <a:bodyPr>
            <a:spAutoFit/>
          </a:bodyPr>
          <a:lstStyle/>
          <a:p>
            <a:pPr marL="388938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r>
              <a:rPr lang="en-GB" sz="2000" dirty="0"/>
              <a:t>Distribution of daily budget</a:t>
            </a:r>
          </a:p>
          <a:p>
            <a:pPr marL="388938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endParaRPr lang="en-GB" sz="2000" dirty="0"/>
          </a:p>
          <a:p>
            <a:pPr marL="388938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r>
              <a:rPr lang="en-GB" sz="2000" dirty="0"/>
              <a:t>Amount bid (Max CPC)</a:t>
            </a:r>
          </a:p>
          <a:p>
            <a:pPr marL="388938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endParaRPr lang="en-GB" sz="2000" dirty="0"/>
          </a:p>
          <a:p>
            <a:pPr marL="388938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r>
              <a:rPr lang="en-GB" sz="2000" dirty="0"/>
              <a:t>* </a:t>
            </a:r>
            <a:r>
              <a:rPr lang="en-GB" sz="2000" dirty="0" err="1"/>
              <a:t>Clickthrough</a:t>
            </a:r>
            <a:r>
              <a:rPr lang="en-GB" sz="2000" dirty="0"/>
              <a:t> rate</a:t>
            </a:r>
          </a:p>
          <a:p>
            <a:pPr marL="388938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endParaRPr lang="en-GB" sz="2000" dirty="0"/>
          </a:p>
          <a:p>
            <a:pPr marL="388938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r>
              <a:rPr lang="en-GB" sz="2000" dirty="0"/>
              <a:t>* Creative quality including creative testing</a:t>
            </a:r>
          </a:p>
          <a:p>
            <a:pPr marL="388938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endParaRPr lang="en-GB" sz="2000" dirty="0"/>
          </a:p>
          <a:p>
            <a:pPr marL="388938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r>
              <a:rPr lang="en-GB" sz="2000" dirty="0"/>
              <a:t>* Campaign structure</a:t>
            </a:r>
          </a:p>
          <a:p>
            <a:pPr marL="388938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endParaRPr lang="en-GB" sz="2000" dirty="0"/>
          </a:p>
          <a:p>
            <a:pPr marL="388938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r>
              <a:rPr lang="en-GB" sz="2000" dirty="0"/>
              <a:t>* Match types especially negative matches</a:t>
            </a:r>
          </a:p>
          <a:p>
            <a:pPr marL="388938" lvl="1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 typeface="Arial" pitchFamily="34" charset="0"/>
              <a:buChar char="–"/>
              <a:defRPr/>
            </a:pPr>
            <a:endParaRPr lang="en-GB" sz="2000" dirty="0"/>
          </a:p>
          <a:p>
            <a:pPr marL="388938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r>
              <a:rPr lang="en-GB" sz="2000" dirty="0"/>
              <a:t>Use of content network</a:t>
            </a:r>
          </a:p>
          <a:p>
            <a:pPr marL="388938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endParaRPr lang="en-GB" sz="2000" dirty="0"/>
          </a:p>
          <a:p>
            <a:pPr marL="388938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r>
              <a:rPr lang="en-GB" sz="2000" dirty="0"/>
              <a:t>Time-of-day (day parting)</a:t>
            </a:r>
          </a:p>
          <a:p>
            <a:pPr marL="388938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endParaRPr lang="en-GB" sz="2000" dirty="0"/>
          </a:p>
          <a:p>
            <a:pPr marL="388938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r>
              <a:rPr lang="en-GB" sz="2000" dirty="0"/>
              <a:t>Landing page quality</a:t>
            </a:r>
          </a:p>
          <a:p>
            <a:pPr marL="388938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endParaRPr lang="en-GB" sz="2000" dirty="0"/>
          </a:p>
          <a:p>
            <a:pPr marL="388938" indent="-388938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r>
              <a:rPr lang="en-GB" sz="2000" dirty="0"/>
              <a:t>Click fraud!</a:t>
            </a:r>
          </a:p>
          <a:p>
            <a:pPr lvl="1" eaLnBrk="1" hangingPunct="1">
              <a:lnSpc>
                <a:spcPct val="60000"/>
              </a:lnSpc>
              <a:spcBef>
                <a:spcPct val="10000"/>
              </a:spcBef>
              <a:buClr>
                <a:schemeClr val="bg1"/>
              </a:buClr>
              <a:buSzTx/>
              <a:buFont typeface="Wingdings 2" panose="05020102010507070707" pitchFamily="18" charset="2"/>
              <a:buNone/>
              <a:defRPr/>
            </a:pPr>
            <a:endParaRPr lang="en-GB" sz="2000" dirty="0"/>
          </a:p>
          <a:p>
            <a:pPr marL="388938" indent="-388938" eaLnBrk="1" hangingPunct="1">
              <a:lnSpc>
                <a:spcPct val="80000"/>
              </a:lnSpc>
              <a:spcBef>
                <a:spcPct val="10000"/>
              </a:spcBef>
              <a:buClr>
                <a:schemeClr val="bg1"/>
              </a:buClr>
              <a:buSzTx/>
              <a:buFontTx/>
              <a:buChar char="•"/>
              <a:defRPr/>
            </a:pPr>
            <a:r>
              <a:rPr lang="en-GB" sz="2000" dirty="0"/>
              <a:t>* In Google </a:t>
            </a:r>
            <a:r>
              <a:rPr lang="en-GB" sz="2000" dirty="0" err="1"/>
              <a:t>AdWords</a:t>
            </a:r>
            <a:r>
              <a:rPr lang="en-GB" sz="2000" dirty="0"/>
              <a:t>, Live Search and Yahoo! Quality Score especially important</a:t>
            </a:r>
            <a:endParaRPr 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9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945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945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945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945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9459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4">
            <a:extLst>
              <a:ext uri="{FF2B5EF4-FFF2-40B4-BE49-F238E27FC236}">
                <a16:creationId xmlns:a16="http://schemas.microsoft.com/office/drawing/2014/main" id="{2048B862-B9CA-40D2-8D63-27882D194D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1938" y="5881688"/>
            <a:ext cx="8534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sz="1200" dirty="0">
                <a:latin typeface="+mn-lt"/>
                <a:ea typeface="+mn-ea"/>
                <a:cs typeface="Microsoft Sans Serif" pitchFamily="34" charset="0"/>
              </a:rPr>
              <a:t>Figure 9.13 </a:t>
            </a:r>
            <a:r>
              <a:rPr lang="en-GB" sz="1800" dirty="0">
                <a:latin typeface="+mn-lt"/>
                <a:ea typeface="+mn-ea"/>
                <a:cs typeface="Microsoft Sans Serif" pitchFamily="34" charset="0"/>
              </a:rPr>
              <a:t> </a:t>
            </a:r>
            <a:r>
              <a:rPr lang="en-US" sz="1800" dirty="0">
                <a:latin typeface="+mn-lt"/>
                <a:ea typeface="+mn-ea"/>
                <a:cs typeface="Microsoft Sans Serif" pitchFamily="34" charset="0"/>
              </a:rPr>
              <a:t>Online PR categories and activities</a:t>
            </a:r>
          </a:p>
        </p:txBody>
      </p:sp>
      <p:pic>
        <p:nvPicPr>
          <p:cNvPr id="57347" name="Picture 7" descr="M09NF013">
            <a:extLst>
              <a:ext uri="{FF2B5EF4-FFF2-40B4-BE49-F238E27FC236}">
                <a16:creationId xmlns:a16="http://schemas.microsoft.com/office/drawing/2014/main" id="{CF9BF57E-8E8B-4B51-A10A-C27E6CD752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550" y="765175"/>
            <a:ext cx="6946900" cy="4821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 Box 4">
            <a:extLst>
              <a:ext uri="{FF2B5EF4-FFF2-40B4-BE49-F238E27FC236}">
                <a16:creationId xmlns:a16="http://schemas.microsoft.com/office/drawing/2014/main" id="{78FC3256-180D-439C-9D51-2ED87873B7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1938" y="5881688"/>
            <a:ext cx="8534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sz="1200" dirty="0">
                <a:latin typeface="+mn-lt"/>
                <a:ea typeface="+mn-ea"/>
                <a:cs typeface="Microsoft Sans Serif" pitchFamily="34" charset="0"/>
              </a:rPr>
              <a:t>Figure 9.23 </a:t>
            </a:r>
            <a:r>
              <a:rPr lang="en-GB" sz="1800" dirty="0">
                <a:latin typeface="+mn-lt"/>
                <a:ea typeface="+mn-ea"/>
                <a:cs typeface="Microsoft Sans Serif" pitchFamily="34" charset="0"/>
              </a:rPr>
              <a:t> </a:t>
            </a:r>
            <a:r>
              <a:rPr lang="en-US" sz="1800" dirty="0">
                <a:latin typeface="+mn-lt"/>
                <a:ea typeface="+mn-ea"/>
                <a:cs typeface="Microsoft Sans Serif" pitchFamily="34" charset="0"/>
              </a:rPr>
              <a:t>An overview of the components of CRM technologies</a:t>
            </a:r>
          </a:p>
        </p:txBody>
      </p:sp>
      <p:pic>
        <p:nvPicPr>
          <p:cNvPr id="71683" name="Picture 6" descr="Z:\Graphics\Powerpoint\PE_UK\PE217-Chaffey\Final files\GIF\CH09\M09NF022.gif">
            <a:extLst>
              <a:ext uri="{FF2B5EF4-FFF2-40B4-BE49-F238E27FC236}">
                <a16:creationId xmlns:a16="http://schemas.microsoft.com/office/drawing/2014/main" id="{243684E5-2F66-4C9B-A60C-36E4B29C78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475" y="381000"/>
            <a:ext cx="7385050" cy="535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1">
            <a:extLst>
              <a:ext uri="{FF2B5EF4-FFF2-40B4-BE49-F238E27FC236}">
                <a16:creationId xmlns:a16="http://schemas.microsoft.com/office/drawing/2014/main" id="{EF6B0B40-CF78-4AB3-850A-7E5AA626BE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5938" y="4035425"/>
            <a:ext cx="850900" cy="71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20482" name="Picture 2">
            <a:extLst>
              <a:ext uri="{FF2B5EF4-FFF2-40B4-BE49-F238E27FC236}">
                <a16:creationId xmlns:a16="http://schemas.microsoft.com/office/drawing/2014/main" id="{59DC7D33-5A3C-4F8C-B712-0BFBDA434247}"/>
              </a:ext>
            </a:extLst>
          </p:cNvPr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638" y="4021138"/>
            <a:ext cx="557212" cy="53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0" name="Rectangle 3">
            <a:extLst>
              <a:ext uri="{FF2B5EF4-FFF2-40B4-BE49-F238E27FC236}">
                <a16:creationId xmlns:a16="http://schemas.microsoft.com/office/drawing/2014/main" id="{216D385B-E7FC-46C6-A450-1C388BFAE1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2888" y="392907"/>
            <a:ext cx="5705972" cy="1285875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2813" dirty="0">
                <a:solidFill>
                  <a:srgbClr val="8361B5"/>
                </a:solidFill>
                <a:latin typeface="Lucida Grande" charset="0"/>
                <a:ea typeface="Lucida Grande" charset="0"/>
                <a:cs typeface="Lucida Grande" charset="0"/>
                <a:sym typeface="Lucida Grande" charset="0"/>
              </a:rPr>
              <a:t>The Nine Buckets of Consumer </a:t>
            </a:r>
            <a:br>
              <a:rPr lang="en-US" altLang="en-US" sz="2813" dirty="0">
                <a:solidFill>
                  <a:srgbClr val="8361B5"/>
                </a:solidFill>
                <a:latin typeface="Lucida Grande" charset="0"/>
                <a:ea typeface="Lucida Grande" charset="0"/>
                <a:cs typeface="Lucida Grande" charset="0"/>
                <a:sym typeface="Lucida Grande" charset="0"/>
              </a:rPr>
            </a:br>
            <a:r>
              <a:rPr lang="en-US" altLang="en-US" sz="2813" dirty="0">
                <a:solidFill>
                  <a:srgbClr val="8361B5"/>
                </a:solidFill>
                <a:latin typeface="Lucida Grande" charset="0"/>
                <a:ea typeface="Lucida Grande" charset="0"/>
                <a:cs typeface="Lucida Grande" charset="0"/>
                <a:sym typeface="Lucida Grande" charset="0"/>
              </a:rPr>
              <a:t>Social Web Tools</a:t>
            </a:r>
            <a:endParaRPr lang="en-US" altLang="en-US" sz="2813" dirty="0">
              <a:solidFill>
                <a:srgbClr val="8361B5"/>
              </a:solidFill>
              <a:latin typeface="Lucida Grande" charset="0"/>
              <a:sym typeface="Lucida Grande" charset="0"/>
            </a:endParaRPr>
          </a:p>
        </p:txBody>
      </p:sp>
      <p:grpSp>
        <p:nvGrpSpPr>
          <p:cNvPr id="73733" name="Group 4">
            <a:extLst>
              <a:ext uri="{FF2B5EF4-FFF2-40B4-BE49-F238E27FC236}">
                <a16:creationId xmlns:a16="http://schemas.microsoft.com/office/drawing/2014/main" id="{CFFDBEE5-58C5-4C93-ACE9-827374FD6C44}"/>
              </a:ext>
            </a:extLst>
          </p:cNvPr>
          <p:cNvGrpSpPr>
            <a:grpSpLocks/>
          </p:cNvGrpSpPr>
          <p:nvPr/>
        </p:nvGrpSpPr>
        <p:grpSpPr bwMode="auto">
          <a:xfrm>
            <a:off x="185738" y="2408238"/>
            <a:ext cx="828675" cy="1428750"/>
            <a:chOff x="0" y="0"/>
            <a:chExt cx="928" cy="1600"/>
          </a:xfrm>
        </p:grpSpPr>
        <p:grpSp>
          <p:nvGrpSpPr>
            <p:cNvPr id="73799" name="Group 5">
              <a:extLst>
                <a:ext uri="{FF2B5EF4-FFF2-40B4-BE49-F238E27FC236}">
                  <a16:creationId xmlns:a16="http://schemas.microsoft.com/office/drawing/2014/main" id="{46978BC2-FE39-4CC6-B415-058720DED5C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496"/>
              <a:ext cx="928" cy="1104"/>
              <a:chOff x="0" y="0"/>
              <a:chExt cx="928" cy="1104"/>
            </a:xfrm>
          </p:grpSpPr>
          <p:sp>
            <p:nvSpPr>
              <p:cNvPr id="19530" name="AutoShape 6">
                <a:extLst>
                  <a:ext uri="{FF2B5EF4-FFF2-40B4-BE49-F238E27FC236}">
                    <a16:creationId xmlns:a16="http://schemas.microsoft.com/office/drawing/2014/main" id="{F14B27AB-95C8-4211-A026-055DB1E2AF7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0"/>
                <a:ext cx="928" cy="1104"/>
              </a:xfrm>
              <a:prstGeom prst="roundRect">
                <a:avLst>
                  <a:gd name="adj" fmla="val 12931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  <p:sp>
            <p:nvSpPr>
              <p:cNvPr id="20487" name="Rectangle 7">
                <a:extLst>
                  <a:ext uri="{FF2B5EF4-FFF2-40B4-BE49-F238E27FC236}">
                    <a16:creationId xmlns:a16="http://schemas.microsoft.com/office/drawing/2014/main" id="{6394949F-9FFC-4539-B6CE-E595E2849E8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" y="432"/>
                <a:ext cx="857" cy="240"/>
              </a:xfrm>
              <a:prstGeom prst="rect">
                <a:avLst/>
              </a:prstGeom>
              <a:noFill/>
              <a:ln w="12700" cap="flat">
                <a:noFill/>
                <a:miter lim="800000"/>
                <a:headEnd type="none" w="med" len="med"/>
                <a:tailEnd type="none" w="med" len="med"/>
              </a:ln>
            </p:spPr>
            <p:txBody>
              <a:bodyPr lIns="0" tIns="0" rIns="0" bIns="0" anchor="ctr"/>
              <a:lstStyle/>
              <a:p>
                <a:pPr algn="ctr">
                  <a:defRPr/>
                </a:pPr>
                <a:r>
                  <a:rPr lang="en-US" sz="1463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Lucida Grande" charset="0"/>
                    <a:ea typeface="Lucida Grande" charset="0"/>
                    <a:cs typeface="Lucida Grande" charset="0"/>
                    <a:sym typeface="Lucida Grande" charset="0"/>
                  </a:rPr>
                  <a:t>Blogs</a:t>
                </a:r>
              </a:p>
            </p:txBody>
          </p:sp>
        </p:grpSp>
        <p:grpSp>
          <p:nvGrpSpPr>
            <p:cNvPr id="73800" name="Group 8">
              <a:extLst>
                <a:ext uri="{FF2B5EF4-FFF2-40B4-BE49-F238E27FC236}">
                  <a16:creationId xmlns:a16="http://schemas.microsoft.com/office/drawing/2014/main" id="{3754E771-CAA1-457C-8ED9-12852BE24F1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928" cy="448"/>
              <a:chOff x="0" y="0"/>
              <a:chExt cx="928" cy="448"/>
            </a:xfrm>
          </p:grpSpPr>
          <p:sp>
            <p:nvSpPr>
              <p:cNvPr id="19528" name="AutoShape 9">
                <a:extLst>
                  <a:ext uri="{FF2B5EF4-FFF2-40B4-BE49-F238E27FC236}">
                    <a16:creationId xmlns:a16="http://schemas.microsoft.com/office/drawing/2014/main" id="{B4367771-93CC-44BA-A30B-4579CE26142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208"/>
                <a:ext cx="928" cy="240"/>
              </a:xfrm>
              <a:prstGeom prst="roundRect">
                <a:avLst>
                  <a:gd name="adj" fmla="val 50000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  <p:sp>
            <p:nvSpPr>
              <p:cNvPr id="19529" name="AutoShape 10">
                <a:extLst>
                  <a:ext uri="{FF2B5EF4-FFF2-40B4-BE49-F238E27FC236}">
                    <a16:creationId xmlns:a16="http://schemas.microsoft.com/office/drawing/2014/main" id="{B129B000-224E-4617-84FB-23CEA1B4ABD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45" y="0"/>
                <a:ext cx="240" cy="272"/>
              </a:xfrm>
              <a:prstGeom prst="roundRect">
                <a:avLst>
                  <a:gd name="adj" fmla="val 50000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</p:grpSp>
      </p:grpSp>
      <p:grpSp>
        <p:nvGrpSpPr>
          <p:cNvPr id="5" name="Group 11">
            <a:extLst>
              <a:ext uri="{FF2B5EF4-FFF2-40B4-BE49-F238E27FC236}">
                <a16:creationId xmlns:a16="http://schemas.microsoft.com/office/drawing/2014/main" id="{3F5F164D-338D-49F2-9628-B0D89FC3743D}"/>
              </a:ext>
            </a:extLst>
          </p:cNvPr>
          <p:cNvGrpSpPr>
            <a:grpSpLocks/>
          </p:cNvGrpSpPr>
          <p:nvPr/>
        </p:nvGrpSpPr>
        <p:grpSpPr bwMode="auto">
          <a:xfrm>
            <a:off x="1179513" y="2408238"/>
            <a:ext cx="828675" cy="1428750"/>
            <a:chOff x="0" y="0"/>
            <a:chExt cx="928" cy="1600"/>
          </a:xfrm>
        </p:grpSpPr>
        <p:grpSp>
          <p:nvGrpSpPr>
            <p:cNvPr id="73793" name="Group 12">
              <a:extLst>
                <a:ext uri="{FF2B5EF4-FFF2-40B4-BE49-F238E27FC236}">
                  <a16:creationId xmlns:a16="http://schemas.microsoft.com/office/drawing/2014/main" id="{DC71B9D9-537E-4314-A695-179E5B9F7EC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496"/>
              <a:ext cx="928" cy="1104"/>
              <a:chOff x="0" y="0"/>
              <a:chExt cx="928" cy="1104"/>
            </a:xfrm>
          </p:grpSpPr>
          <p:sp>
            <p:nvSpPr>
              <p:cNvPr id="19524" name="AutoShape 13">
                <a:extLst>
                  <a:ext uri="{FF2B5EF4-FFF2-40B4-BE49-F238E27FC236}">
                    <a16:creationId xmlns:a16="http://schemas.microsoft.com/office/drawing/2014/main" id="{21A3DF94-A3CF-40F8-BF6D-7D23030BC7C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0"/>
                <a:ext cx="928" cy="1104"/>
              </a:xfrm>
              <a:prstGeom prst="roundRect">
                <a:avLst>
                  <a:gd name="adj" fmla="val 12931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  <p:sp>
            <p:nvSpPr>
              <p:cNvPr id="20494" name="Rectangle 14">
                <a:extLst>
                  <a:ext uri="{FF2B5EF4-FFF2-40B4-BE49-F238E27FC236}">
                    <a16:creationId xmlns:a16="http://schemas.microsoft.com/office/drawing/2014/main" id="{8902C801-9CF6-4B45-8FA1-A495CF16F1D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" y="436"/>
                <a:ext cx="857" cy="233"/>
              </a:xfrm>
              <a:prstGeom prst="rect">
                <a:avLst/>
              </a:prstGeom>
              <a:noFill/>
              <a:ln w="12700" cap="flat">
                <a:noFill/>
                <a:miter lim="800000"/>
                <a:headEnd type="none" w="med" len="med"/>
                <a:tailEnd type="none" w="med" len="med"/>
              </a:ln>
            </p:spPr>
            <p:txBody>
              <a:bodyPr lIns="0" tIns="0" rIns="0" bIns="0" anchor="ctr"/>
              <a:lstStyle/>
              <a:p>
                <a:pPr algn="ctr">
                  <a:defRPr/>
                </a:pPr>
                <a:r>
                  <a:rPr lang="en-US" sz="1406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Lucida Grande" charset="0"/>
                    <a:ea typeface="Lucida Grande" charset="0"/>
                    <a:cs typeface="Lucida Grande" charset="0"/>
                    <a:sym typeface="Lucida Grande" charset="0"/>
                  </a:rPr>
                  <a:t>Podcasts</a:t>
                </a:r>
              </a:p>
            </p:txBody>
          </p:sp>
        </p:grpSp>
        <p:grpSp>
          <p:nvGrpSpPr>
            <p:cNvPr id="73794" name="Group 15">
              <a:extLst>
                <a:ext uri="{FF2B5EF4-FFF2-40B4-BE49-F238E27FC236}">
                  <a16:creationId xmlns:a16="http://schemas.microsoft.com/office/drawing/2014/main" id="{B32CC335-0859-4EA9-9629-66A3D89A590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928" cy="448"/>
              <a:chOff x="0" y="0"/>
              <a:chExt cx="928" cy="448"/>
            </a:xfrm>
          </p:grpSpPr>
          <p:sp>
            <p:nvSpPr>
              <p:cNvPr id="19522" name="AutoShape 16">
                <a:extLst>
                  <a:ext uri="{FF2B5EF4-FFF2-40B4-BE49-F238E27FC236}">
                    <a16:creationId xmlns:a16="http://schemas.microsoft.com/office/drawing/2014/main" id="{3634DA86-AA1F-46CB-852D-763676FC160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208"/>
                <a:ext cx="928" cy="240"/>
              </a:xfrm>
              <a:prstGeom prst="roundRect">
                <a:avLst>
                  <a:gd name="adj" fmla="val 50000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  <p:sp>
            <p:nvSpPr>
              <p:cNvPr id="19523" name="AutoShape 17">
                <a:extLst>
                  <a:ext uri="{FF2B5EF4-FFF2-40B4-BE49-F238E27FC236}">
                    <a16:creationId xmlns:a16="http://schemas.microsoft.com/office/drawing/2014/main" id="{22B8D0FD-B639-4283-ADA0-00038D67A0C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45" y="0"/>
                <a:ext cx="240" cy="272"/>
              </a:xfrm>
              <a:prstGeom prst="roundRect">
                <a:avLst>
                  <a:gd name="adj" fmla="val 50000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</p:grpSp>
      </p:grpSp>
      <p:grpSp>
        <p:nvGrpSpPr>
          <p:cNvPr id="8" name="Group 18">
            <a:extLst>
              <a:ext uri="{FF2B5EF4-FFF2-40B4-BE49-F238E27FC236}">
                <a16:creationId xmlns:a16="http://schemas.microsoft.com/office/drawing/2014/main" id="{DAA5AF68-26A1-4A8B-BA68-9457E8F0EB66}"/>
              </a:ext>
            </a:extLst>
          </p:cNvPr>
          <p:cNvGrpSpPr>
            <a:grpSpLocks/>
          </p:cNvGrpSpPr>
          <p:nvPr/>
        </p:nvGrpSpPr>
        <p:grpSpPr bwMode="auto">
          <a:xfrm>
            <a:off x="2171700" y="2408238"/>
            <a:ext cx="828675" cy="1428750"/>
            <a:chOff x="0" y="0"/>
            <a:chExt cx="928" cy="1600"/>
          </a:xfrm>
        </p:grpSpPr>
        <p:grpSp>
          <p:nvGrpSpPr>
            <p:cNvPr id="73787" name="Group 19">
              <a:extLst>
                <a:ext uri="{FF2B5EF4-FFF2-40B4-BE49-F238E27FC236}">
                  <a16:creationId xmlns:a16="http://schemas.microsoft.com/office/drawing/2014/main" id="{BB11C723-716B-4854-BBE7-C79DDEE3E58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496"/>
              <a:ext cx="928" cy="1104"/>
              <a:chOff x="0" y="0"/>
              <a:chExt cx="928" cy="1104"/>
            </a:xfrm>
          </p:grpSpPr>
          <p:sp>
            <p:nvSpPr>
              <p:cNvPr id="19518" name="AutoShape 20">
                <a:extLst>
                  <a:ext uri="{FF2B5EF4-FFF2-40B4-BE49-F238E27FC236}">
                    <a16:creationId xmlns:a16="http://schemas.microsoft.com/office/drawing/2014/main" id="{E3E9793F-12B7-45BA-AF4B-EB086DB6142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0"/>
                <a:ext cx="928" cy="1104"/>
              </a:xfrm>
              <a:prstGeom prst="roundRect">
                <a:avLst>
                  <a:gd name="adj" fmla="val 12931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  <p:sp>
            <p:nvSpPr>
              <p:cNvPr id="20501" name="Rectangle 21">
                <a:extLst>
                  <a:ext uri="{FF2B5EF4-FFF2-40B4-BE49-F238E27FC236}">
                    <a16:creationId xmlns:a16="http://schemas.microsoft.com/office/drawing/2014/main" id="{1675B404-1363-42FA-9B57-E4EF34D6C9B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" y="204"/>
                <a:ext cx="857" cy="695"/>
              </a:xfrm>
              <a:prstGeom prst="rect">
                <a:avLst/>
              </a:prstGeom>
              <a:noFill/>
              <a:ln w="12700" cap="flat">
                <a:noFill/>
                <a:miter lim="800000"/>
                <a:headEnd type="none" w="med" len="med"/>
                <a:tailEnd type="none" w="med" len="med"/>
              </a:ln>
            </p:spPr>
            <p:txBody>
              <a:bodyPr lIns="0" tIns="0" rIns="0" bIns="0" anchor="ctr"/>
              <a:lstStyle/>
              <a:p>
                <a:pPr algn="ctr">
                  <a:defRPr/>
                </a:pPr>
                <a:r>
                  <a:rPr lang="en-US" sz="1406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Lucida Grande" charset="0"/>
                    <a:ea typeface="Lucida Grande" charset="0"/>
                    <a:cs typeface="Lucida Grande" charset="0"/>
                    <a:sym typeface="Lucida Grande" charset="0"/>
                  </a:rPr>
                  <a:t>Social Network</a:t>
                </a:r>
              </a:p>
              <a:p>
                <a:pPr algn="ctr">
                  <a:defRPr/>
                </a:pPr>
                <a:r>
                  <a:rPr lang="en-US" sz="1406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Lucida Grande" charset="0"/>
                    <a:ea typeface="Lucida Grande" charset="0"/>
                    <a:cs typeface="Lucida Grande" charset="0"/>
                    <a:sym typeface="Lucida Grande" charset="0"/>
                  </a:rPr>
                  <a:t>Services</a:t>
                </a:r>
              </a:p>
            </p:txBody>
          </p:sp>
        </p:grpSp>
        <p:grpSp>
          <p:nvGrpSpPr>
            <p:cNvPr id="73788" name="Group 22">
              <a:extLst>
                <a:ext uri="{FF2B5EF4-FFF2-40B4-BE49-F238E27FC236}">
                  <a16:creationId xmlns:a16="http://schemas.microsoft.com/office/drawing/2014/main" id="{DB5816EB-2A59-40A3-9A8E-D555C8E9385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928" cy="448"/>
              <a:chOff x="0" y="0"/>
              <a:chExt cx="928" cy="448"/>
            </a:xfrm>
          </p:grpSpPr>
          <p:sp>
            <p:nvSpPr>
              <p:cNvPr id="19516" name="AutoShape 23">
                <a:extLst>
                  <a:ext uri="{FF2B5EF4-FFF2-40B4-BE49-F238E27FC236}">
                    <a16:creationId xmlns:a16="http://schemas.microsoft.com/office/drawing/2014/main" id="{1844C840-FB73-4794-843D-5B4F537D5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208"/>
                <a:ext cx="928" cy="240"/>
              </a:xfrm>
              <a:prstGeom prst="roundRect">
                <a:avLst>
                  <a:gd name="adj" fmla="val 50000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  <p:sp>
            <p:nvSpPr>
              <p:cNvPr id="19517" name="AutoShape 24">
                <a:extLst>
                  <a:ext uri="{FF2B5EF4-FFF2-40B4-BE49-F238E27FC236}">
                    <a16:creationId xmlns:a16="http://schemas.microsoft.com/office/drawing/2014/main" id="{66F9E3BA-142B-4A0D-AC8F-0C50B55DA5B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45" y="0"/>
                <a:ext cx="240" cy="272"/>
              </a:xfrm>
              <a:prstGeom prst="roundRect">
                <a:avLst>
                  <a:gd name="adj" fmla="val 50000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</p:grpSp>
      </p:grpSp>
      <p:grpSp>
        <p:nvGrpSpPr>
          <p:cNvPr id="11" name="Group 25">
            <a:extLst>
              <a:ext uri="{FF2B5EF4-FFF2-40B4-BE49-F238E27FC236}">
                <a16:creationId xmlns:a16="http://schemas.microsoft.com/office/drawing/2014/main" id="{8783A08F-79D3-4983-A4A0-799433BA348B}"/>
              </a:ext>
            </a:extLst>
          </p:cNvPr>
          <p:cNvGrpSpPr>
            <a:grpSpLocks/>
          </p:cNvGrpSpPr>
          <p:nvPr/>
        </p:nvGrpSpPr>
        <p:grpSpPr bwMode="auto">
          <a:xfrm>
            <a:off x="3163888" y="2408238"/>
            <a:ext cx="828675" cy="1428750"/>
            <a:chOff x="0" y="0"/>
            <a:chExt cx="928" cy="1600"/>
          </a:xfrm>
        </p:grpSpPr>
        <p:grpSp>
          <p:nvGrpSpPr>
            <p:cNvPr id="73781" name="Group 26">
              <a:extLst>
                <a:ext uri="{FF2B5EF4-FFF2-40B4-BE49-F238E27FC236}">
                  <a16:creationId xmlns:a16="http://schemas.microsoft.com/office/drawing/2014/main" id="{6F5C239F-76B3-4938-BAFB-7E24E78DD1A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496"/>
              <a:ext cx="928" cy="1104"/>
              <a:chOff x="0" y="0"/>
              <a:chExt cx="928" cy="1104"/>
            </a:xfrm>
          </p:grpSpPr>
          <p:sp>
            <p:nvSpPr>
              <p:cNvPr id="19512" name="AutoShape 27">
                <a:extLst>
                  <a:ext uri="{FF2B5EF4-FFF2-40B4-BE49-F238E27FC236}">
                    <a16:creationId xmlns:a16="http://schemas.microsoft.com/office/drawing/2014/main" id="{1EBCF952-012D-433D-9726-584C09AEC09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0"/>
                <a:ext cx="928" cy="1104"/>
              </a:xfrm>
              <a:prstGeom prst="roundRect">
                <a:avLst>
                  <a:gd name="adj" fmla="val 12931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  <p:sp>
            <p:nvSpPr>
              <p:cNvPr id="20508" name="Rectangle 28">
                <a:extLst>
                  <a:ext uri="{FF2B5EF4-FFF2-40B4-BE49-F238E27FC236}">
                    <a16:creationId xmlns:a16="http://schemas.microsoft.com/office/drawing/2014/main" id="{814E49C7-5C41-4A8C-8A22-1101B21A244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" y="432"/>
                <a:ext cx="857" cy="240"/>
              </a:xfrm>
              <a:prstGeom prst="rect">
                <a:avLst/>
              </a:prstGeom>
              <a:noFill/>
              <a:ln w="12700" cap="flat">
                <a:noFill/>
                <a:miter lim="800000"/>
                <a:headEnd type="none" w="med" len="med"/>
                <a:tailEnd type="none" w="med" len="med"/>
              </a:ln>
            </p:spPr>
            <p:txBody>
              <a:bodyPr lIns="0" tIns="0" rIns="0" bIns="0" anchor="ctr"/>
              <a:lstStyle/>
              <a:p>
                <a:pPr algn="ctr">
                  <a:defRPr/>
                </a:pPr>
                <a:r>
                  <a:rPr lang="en-US" sz="1463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Lucida Grande" charset="0"/>
                    <a:ea typeface="Lucida Grande" charset="0"/>
                    <a:cs typeface="Lucida Grande" charset="0"/>
                    <a:sym typeface="Lucida Grande" charset="0"/>
                  </a:rPr>
                  <a:t>Wikis</a:t>
                </a:r>
              </a:p>
            </p:txBody>
          </p:sp>
        </p:grpSp>
        <p:grpSp>
          <p:nvGrpSpPr>
            <p:cNvPr id="73782" name="Group 29">
              <a:extLst>
                <a:ext uri="{FF2B5EF4-FFF2-40B4-BE49-F238E27FC236}">
                  <a16:creationId xmlns:a16="http://schemas.microsoft.com/office/drawing/2014/main" id="{D16269F0-0B2D-4AEE-A284-1450D837294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928" cy="448"/>
              <a:chOff x="0" y="0"/>
              <a:chExt cx="928" cy="448"/>
            </a:xfrm>
          </p:grpSpPr>
          <p:sp>
            <p:nvSpPr>
              <p:cNvPr id="19510" name="AutoShape 30">
                <a:extLst>
                  <a:ext uri="{FF2B5EF4-FFF2-40B4-BE49-F238E27FC236}">
                    <a16:creationId xmlns:a16="http://schemas.microsoft.com/office/drawing/2014/main" id="{0A9D1389-7586-493A-AC26-B4D991BB20B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208"/>
                <a:ext cx="928" cy="240"/>
              </a:xfrm>
              <a:prstGeom prst="roundRect">
                <a:avLst>
                  <a:gd name="adj" fmla="val 50000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  <p:sp>
            <p:nvSpPr>
              <p:cNvPr id="19511" name="AutoShape 31">
                <a:extLst>
                  <a:ext uri="{FF2B5EF4-FFF2-40B4-BE49-F238E27FC236}">
                    <a16:creationId xmlns:a16="http://schemas.microsoft.com/office/drawing/2014/main" id="{8F86CFCA-3BF8-452C-A0AA-D00EC328016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45" y="0"/>
                <a:ext cx="240" cy="272"/>
              </a:xfrm>
              <a:prstGeom prst="roundRect">
                <a:avLst>
                  <a:gd name="adj" fmla="val 50000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</p:grpSp>
      </p:grpSp>
      <p:grpSp>
        <p:nvGrpSpPr>
          <p:cNvPr id="14" name="Group 32">
            <a:extLst>
              <a:ext uri="{FF2B5EF4-FFF2-40B4-BE49-F238E27FC236}">
                <a16:creationId xmlns:a16="http://schemas.microsoft.com/office/drawing/2014/main" id="{E83205FA-A7B5-40EE-9057-CEB29BE86F46}"/>
              </a:ext>
            </a:extLst>
          </p:cNvPr>
          <p:cNvGrpSpPr>
            <a:grpSpLocks/>
          </p:cNvGrpSpPr>
          <p:nvPr/>
        </p:nvGrpSpPr>
        <p:grpSpPr bwMode="auto">
          <a:xfrm>
            <a:off x="4157663" y="2408238"/>
            <a:ext cx="828675" cy="1428750"/>
            <a:chOff x="0" y="0"/>
            <a:chExt cx="928" cy="1600"/>
          </a:xfrm>
        </p:grpSpPr>
        <p:grpSp>
          <p:nvGrpSpPr>
            <p:cNvPr id="73775" name="Group 33">
              <a:extLst>
                <a:ext uri="{FF2B5EF4-FFF2-40B4-BE49-F238E27FC236}">
                  <a16:creationId xmlns:a16="http://schemas.microsoft.com/office/drawing/2014/main" id="{5247465A-B007-4007-910E-003AD103343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496"/>
              <a:ext cx="928" cy="1104"/>
              <a:chOff x="0" y="0"/>
              <a:chExt cx="928" cy="1104"/>
            </a:xfrm>
          </p:grpSpPr>
          <p:sp>
            <p:nvSpPr>
              <p:cNvPr id="19506" name="AutoShape 34">
                <a:extLst>
                  <a:ext uri="{FF2B5EF4-FFF2-40B4-BE49-F238E27FC236}">
                    <a16:creationId xmlns:a16="http://schemas.microsoft.com/office/drawing/2014/main" id="{6FB4B7CF-8A99-4B95-9060-30C26A5C0EA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0"/>
                <a:ext cx="928" cy="1104"/>
              </a:xfrm>
              <a:prstGeom prst="roundRect">
                <a:avLst>
                  <a:gd name="adj" fmla="val 12931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  <p:sp>
            <p:nvSpPr>
              <p:cNvPr id="20515" name="Rectangle 35">
                <a:extLst>
                  <a:ext uri="{FF2B5EF4-FFF2-40B4-BE49-F238E27FC236}">
                    <a16:creationId xmlns:a16="http://schemas.microsoft.com/office/drawing/2014/main" id="{9D134540-AAC0-4EDF-A65C-7D2F71FDBAF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" y="361"/>
                <a:ext cx="857" cy="384"/>
              </a:xfrm>
              <a:prstGeom prst="rect">
                <a:avLst/>
              </a:prstGeom>
              <a:noFill/>
              <a:ln w="12700" cap="flat">
                <a:noFill/>
                <a:miter lim="800000"/>
                <a:headEnd type="none" w="med" len="med"/>
                <a:tailEnd type="none" w="med" len="med"/>
              </a:ln>
            </p:spPr>
            <p:txBody>
              <a:bodyPr lIns="0" tIns="0" rIns="0" bIns="0" anchor="ctr"/>
              <a:lstStyle/>
              <a:p>
                <a:pPr algn="ctr">
                  <a:defRPr/>
                </a:pPr>
                <a:r>
                  <a:rPr lang="en-US" sz="118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Lucida Grande" charset="0"/>
                    <a:ea typeface="Lucida Grande" charset="0"/>
                    <a:cs typeface="Lucida Grande" charset="0"/>
                    <a:sym typeface="Lucida Grande" charset="0"/>
                  </a:rPr>
                  <a:t>MicroBlogs</a:t>
                </a:r>
              </a:p>
            </p:txBody>
          </p:sp>
        </p:grpSp>
        <p:grpSp>
          <p:nvGrpSpPr>
            <p:cNvPr id="73776" name="Group 36">
              <a:extLst>
                <a:ext uri="{FF2B5EF4-FFF2-40B4-BE49-F238E27FC236}">
                  <a16:creationId xmlns:a16="http://schemas.microsoft.com/office/drawing/2014/main" id="{8EA279E2-ADC5-4B78-9460-32CCF6BB9D4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928" cy="448"/>
              <a:chOff x="0" y="0"/>
              <a:chExt cx="928" cy="448"/>
            </a:xfrm>
          </p:grpSpPr>
          <p:sp>
            <p:nvSpPr>
              <p:cNvPr id="19504" name="AutoShape 37">
                <a:extLst>
                  <a:ext uri="{FF2B5EF4-FFF2-40B4-BE49-F238E27FC236}">
                    <a16:creationId xmlns:a16="http://schemas.microsoft.com/office/drawing/2014/main" id="{A97791DC-2CEF-443C-BE67-036B7972C20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208"/>
                <a:ext cx="928" cy="240"/>
              </a:xfrm>
              <a:prstGeom prst="roundRect">
                <a:avLst>
                  <a:gd name="adj" fmla="val 50000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  <p:sp>
            <p:nvSpPr>
              <p:cNvPr id="19505" name="AutoShape 38">
                <a:extLst>
                  <a:ext uri="{FF2B5EF4-FFF2-40B4-BE49-F238E27FC236}">
                    <a16:creationId xmlns:a16="http://schemas.microsoft.com/office/drawing/2014/main" id="{2FDE8D38-AF0F-4D77-8087-1BE87C3F099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45" y="0"/>
                <a:ext cx="240" cy="272"/>
              </a:xfrm>
              <a:prstGeom prst="roundRect">
                <a:avLst>
                  <a:gd name="adj" fmla="val 50000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</p:grpSp>
      </p:grpSp>
      <p:grpSp>
        <p:nvGrpSpPr>
          <p:cNvPr id="17" name="Group 39">
            <a:extLst>
              <a:ext uri="{FF2B5EF4-FFF2-40B4-BE49-F238E27FC236}">
                <a16:creationId xmlns:a16="http://schemas.microsoft.com/office/drawing/2014/main" id="{0764ECED-B114-413A-A683-17471685DE24}"/>
              </a:ext>
            </a:extLst>
          </p:cNvPr>
          <p:cNvGrpSpPr>
            <a:grpSpLocks/>
          </p:cNvGrpSpPr>
          <p:nvPr/>
        </p:nvGrpSpPr>
        <p:grpSpPr bwMode="auto">
          <a:xfrm>
            <a:off x="5151438" y="2408238"/>
            <a:ext cx="828675" cy="1428750"/>
            <a:chOff x="0" y="0"/>
            <a:chExt cx="928" cy="1600"/>
          </a:xfrm>
        </p:grpSpPr>
        <p:grpSp>
          <p:nvGrpSpPr>
            <p:cNvPr id="73769" name="Group 40">
              <a:extLst>
                <a:ext uri="{FF2B5EF4-FFF2-40B4-BE49-F238E27FC236}">
                  <a16:creationId xmlns:a16="http://schemas.microsoft.com/office/drawing/2014/main" id="{7B993CB3-B561-4887-B4A7-388F415E873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496"/>
              <a:ext cx="928" cy="1104"/>
              <a:chOff x="0" y="0"/>
              <a:chExt cx="928" cy="1104"/>
            </a:xfrm>
          </p:grpSpPr>
          <p:sp>
            <p:nvSpPr>
              <p:cNvPr id="19500" name="AutoShape 41">
                <a:extLst>
                  <a:ext uri="{FF2B5EF4-FFF2-40B4-BE49-F238E27FC236}">
                    <a16:creationId xmlns:a16="http://schemas.microsoft.com/office/drawing/2014/main" id="{803C3A5B-1603-42A5-96F7-9636A87498A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0"/>
                <a:ext cx="928" cy="1104"/>
              </a:xfrm>
              <a:prstGeom prst="roundRect">
                <a:avLst>
                  <a:gd name="adj" fmla="val 12931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  <p:sp>
            <p:nvSpPr>
              <p:cNvPr id="20522" name="Rectangle 42">
                <a:extLst>
                  <a:ext uri="{FF2B5EF4-FFF2-40B4-BE49-F238E27FC236}">
                    <a16:creationId xmlns:a16="http://schemas.microsoft.com/office/drawing/2014/main" id="{6AA98F01-9671-4613-AE28-D9A82A8472B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" y="432"/>
                <a:ext cx="857" cy="240"/>
              </a:xfrm>
              <a:prstGeom prst="rect">
                <a:avLst/>
              </a:prstGeom>
              <a:noFill/>
              <a:ln w="12700" cap="flat">
                <a:noFill/>
                <a:miter lim="800000"/>
                <a:headEnd type="none" w="med" len="med"/>
                <a:tailEnd type="none" w="med" len="med"/>
              </a:ln>
            </p:spPr>
            <p:txBody>
              <a:bodyPr lIns="0" tIns="0" rIns="0" bIns="0" anchor="ctr"/>
              <a:lstStyle/>
              <a:p>
                <a:pPr algn="ctr">
                  <a:defRPr/>
                </a:pPr>
                <a:r>
                  <a:rPr lang="en-US" sz="1463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Lucida Grande" charset="0"/>
                    <a:ea typeface="Lucida Grande" charset="0"/>
                    <a:cs typeface="Lucida Grande" charset="0"/>
                    <a:sym typeface="Lucida Grande" charset="0"/>
                  </a:rPr>
                  <a:t>Video</a:t>
                </a:r>
              </a:p>
            </p:txBody>
          </p:sp>
        </p:grpSp>
        <p:grpSp>
          <p:nvGrpSpPr>
            <p:cNvPr id="73770" name="Group 43">
              <a:extLst>
                <a:ext uri="{FF2B5EF4-FFF2-40B4-BE49-F238E27FC236}">
                  <a16:creationId xmlns:a16="http://schemas.microsoft.com/office/drawing/2014/main" id="{BF761AB9-A3B2-4F49-8D31-9A0C3198CF6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928" cy="448"/>
              <a:chOff x="0" y="0"/>
              <a:chExt cx="928" cy="448"/>
            </a:xfrm>
          </p:grpSpPr>
          <p:sp>
            <p:nvSpPr>
              <p:cNvPr id="19498" name="AutoShape 44">
                <a:extLst>
                  <a:ext uri="{FF2B5EF4-FFF2-40B4-BE49-F238E27FC236}">
                    <a16:creationId xmlns:a16="http://schemas.microsoft.com/office/drawing/2014/main" id="{2CCF22B1-8BCF-4AA8-82EF-E4673EFD51B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208"/>
                <a:ext cx="928" cy="240"/>
              </a:xfrm>
              <a:prstGeom prst="roundRect">
                <a:avLst>
                  <a:gd name="adj" fmla="val 50000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  <p:sp>
            <p:nvSpPr>
              <p:cNvPr id="19499" name="AutoShape 45">
                <a:extLst>
                  <a:ext uri="{FF2B5EF4-FFF2-40B4-BE49-F238E27FC236}">
                    <a16:creationId xmlns:a16="http://schemas.microsoft.com/office/drawing/2014/main" id="{ED0E24BD-9EBF-4D63-B5EE-758DD424206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45" y="0"/>
                <a:ext cx="240" cy="272"/>
              </a:xfrm>
              <a:prstGeom prst="roundRect">
                <a:avLst>
                  <a:gd name="adj" fmla="val 50000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</p:grpSp>
      </p:grpSp>
      <p:grpSp>
        <p:nvGrpSpPr>
          <p:cNvPr id="20" name="Group 46">
            <a:extLst>
              <a:ext uri="{FF2B5EF4-FFF2-40B4-BE49-F238E27FC236}">
                <a16:creationId xmlns:a16="http://schemas.microsoft.com/office/drawing/2014/main" id="{41A78B1A-0293-4863-ACCF-A2C698644002}"/>
              </a:ext>
            </a:extLst>
          </p:cNvPr>
          <p:cNvGrpSpPr>
            <a:grpSpLocks/>
          </p:cNvGrpSpPr>
          <p:nvPr/>
        </p:nvGrpSpPr>
        <p:grpSpPr bwMode="auto">
          <a:xfrm>
            <a:off x="6143625" y="2408238"/>
            <a:ext cx="828675" cy="1428750"/>
            <a:chOff x="0" y="0"/>
            <a:chExt cx="928" cy="1600"/>
          </a:xfrm>
        </p:grpSpPr>
        <p:grpSp>
          <p:nvGrpSpPr>
            <p:cNvPr id="73763" name="Group 47">
              <a:extLst>
                <a:ext uri="{FF2B5EF4-FFF2-40B4-BE49-F238E27FC236}">
                  <a16:creationId xmlns:a16="http://schemas.microsoft.com/office/drawing/2014/main" id="{1ECFC920-7F81-41D8-B550-3EA33088728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496"/>
              <a:ext cx="928" cy="1104"/>
              <a:chOff x="0" y="0"/>
              <a:chExt cx="928" cy="1104"/>
            </a:xfrm>
          </p:grpSpPr>
          <p:sp>
            <p:nvSpPr>
              <p:cNvPr id="19494" name="AutoShape 48">
                <a:extLst>
                  <a:ext uri="{FF2B5EF4-FFF2-40B4-BE49-F238E27FC236}">
                    <a16:creationId xmlns:a16="http://schemas.microsoft.com/office/drawing/2014/main" id="{EBCA9E26-34CF-41EE-B2CF-069A99CAEE6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0"/>
                <a:ext cx="928" cy="1104"/>
              </a:xfrm>
              <a:prstGeom prst="roundRect">
                <a:avLst>
                  <a:gd name="adj" fmla="val 12931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  <p:sp>
            <p:nvSpPr>
              <p:cNvPr id="20529" name="Rectangle 49">
                <a:extLst>
                  <a:ext uri="{FF2B5EF4-FFF2-40B4-BE49-F238E27FC236}">
                    <a16:creationId xmlns:a16="http://schemas.microsoft.com/office/drawing/2014/main" id="{0A1E41FC-0D22-4286-945C-85D84E99DFF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" y="345"/>
                <a:ext cx="857" cy="416"/>
              </a:xfrm>
              <a:prstGeom prst="rect">
                <a:avLst/>
              </a:prstGeom>
              <a:noFill/>
              <a:ln w="12700" cap="flat">
                <a:noFill/>
                <a:miter lim="800000"/>
                <a:headEnd type="none" w="med" len="med"/>
                <a:tailEnd type="none" w="med" len="med"/>
              </a:ln>
            </p:spPr>
            <p:txBody>
              <a:bodyPr lIns="0" tIns="0" rIns="0" bIns="0" anchor="ctr"/>
              <a:lstStyle/>
              <a:p>
                <a:pPr algn="ctr">
                  <a:defRPr/>
                </a:pPr>
                <a:r>
                  <a:rPr lang="en-US" sz="1238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Lucida Grande" charset="0"/>
                    <a:ea typeface="Lucida Grande" charset="0"/>
                    <a:cs typeface="Lucida Grande" charset="0"/>
                    <a:sym typeface="Lucida Grande" charset="0"/>
                  </a:rPr>
                  <a:t>Discussion Forums</a:t>
                </a:r>
              </a:p>
            </p:txBody>
          </p:sp>
        </p:grpSp>
        <p:grpSp>
          <p:nvGrpSpPr>
            <p:cNvPr id="73764" name="Group 50">
              <a:extLst>
                <a:ext uri="{FF2B5EF4-FFF2-40B4-BE49-F238E27FC236}">
                  <a16:creationId xmlns:a16="http://schemas.microsoft.com/office/drawing/2014/main" id="{1B2EAE05-BA8E-41C4-B939-9ED20CAB9EB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928" cy="448"/>
              <a:chOff x="0" y="0"/>
              <a:chExt cx="928" cy="448"/>
            </a:xfrm>
          </p:grpSpPr>
          <p:sp>
            <p:nvSpPr>
              <p:cNvPr id="19492" name="AutoShape 51">
                <a:extLst>
                  <a:ext uri="{FF2B5EF4-FFF2-40B4-BE49-F238E27FC236}">
                    <a16:creationId xmlns:a16="http://schemas.microsoft.com/office/drawing/2014/main" id="{5F3D9A3E-050E-4992-B620-AFD1821C696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208"/>
                <a:ext cx="928" cy="240"/>
              </a:xfrm>
              <a:prstGeom prst="roundRect">
                <a:avLst>
                  <a:gd name="adj" fmla="val 50000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  <p:sp>
            <p:nvSpPr>
              <p:cNvPr id="19493" name="AutoShape 52">
                <a:extLst>
                  <a:ext uri="{FF2B5EF4-FFF2-40B4-BE49-F238E27FC236}">
                    <a16:creationId xmlns:a16="http://schemas.microsoft.com/office/drawing/2014/main" id="{9B84D516-EAA0-420F-87F8-A01E292567C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45" y="0"/>
                <a:ext cx="240" cy="272"/>
              </a:xfrm>
              <a:prstGeom prst="roundRect">
                <a:avLst>
                  <a:gd name="adj" fmla="val 50000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</p:grpSp>
      </p:grpSp>
      <p:grpSp>
        <p:nvGrpSpPr>
          <p:cNvPr id="23" name="Group 53">
            <a:extLst>
              <a:ext uri="{FF2B5EF4-FFF2-40B4-BE49-F238E27FC236}">
                <a16:creationId xmlns:a16="http://schemas.microsoft.com/office/drawing/2014/main" id="{21BD08D8-B66C-4AFB-89C7-4FABE08A538D}"/>
              </a:ext>
            </a:extLst>
          </p:cNvPr>
          <p:cNvGrpSpPr>
            <a:grpSpLocks/>
          </p:cNvGrpSpPr>
          <p:nvPr/>
        </p:nvGrpSpPr>
        <p:grpSpPr bwMode="auto">
          <a:xfrm>
            <a:off x="8129588" y="2457450"/>
            <a:ext cx="828675" cy="1428750"/>
            <a:chOff x="0" y="0"/>
            <a:chExt cx="928" cy="1600"/>
          </a:xfrm>
        </p:grpSpPr>
        <p:grpSp>
          <p:nvGrpSpPr>
            <p:cNvPr id="73757" name="Group 54">
              <a:extLst>
                <a:ext uri="{FF2B5EF4-FFF2-40B4-BE49-F238E27FC236}">
                  <a16:creationId xmlns:a16="http://schemas.microsoft.com/office/drawing/2014/main" id="{6BAD82BC-0FA3-4A9A-AA73-00FAA8242FB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496"/>
              <a:ext cx="928" cy="1104"/>
              <a:chOff x="0" y="0"/>
              <a:chExt cx="928" cy="1104"/>
            </a:xfrm>
          </p:grpSpPr>
          <p:sp>
            <p:nvSpPr>
              <p:cNvPr id="19488" name="AutoShape 55">
                <a:extLst>
                  <a:ext uri="{FF2B5EF4-FFF2-40B4-BE49-F238E27FC236}">
                    <a16:creationId xmlns:a16="http://schemas.microsoft.com/office/drawing/2014/main" id="{1228A064-8E43-4E95-897D-E2CDDEFCF87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0"/>
                <a:ext cx="928" cy="1104"/>
              </a:xfrm>
              <a:prstGeom prst="roundRect">
                <a:avLst>
                  <a:gd name="adj" fmla="val 12931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  <p:sp>
            <p:nvSpPr>
              <p:cNvPr id="20536" name="Rectangle 56">
                <a:extLst>
                  <a:ext uri="{FF2B5EF4-FFF2-40B4-BE49-F238E27FC236}">
                    <a16:creationId xmlns:a16="http://schemas.microsoft.com/office/drawing/2014/main" id="{E3787D0D-2F1E-4436-B42C-72CB7719DE3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" y="448"/>
                <a:ext cx="857" cy="208"/>
              </a:xfrm>
              <a:prstGeom prst="rect">
                <a:avLst/>
              </a:prstGeom>
              <a:noFill/>
              <a:ln w="12700" cap="flat">
                <a:noFill/>
                <a:miter lim="800000"/>
                <a:headEnd type="none" w="med" len="med"/>
                <a:tailEnd type="none" w="med" len="med"/>
              </a:ln>
            </p:spPr>
            <p:txBody>
              <a:bodyPr lIns="0" tIns="0" rIns="0" bIns="0" anchor="ctr"/>
              <a:lstStyle/>
              <a:p>
                <a:pPr algn="ctr">
                  <a:defRPr/>
                </a:pPr>
                <a:r>
                  <a:rPr lang="en-US" sz="1238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Lucida Grande" charset="0"/>
                    <a:ea typeface="Lucida Grande" charset="0"/>
                    <a:cs typeface="Lucida Grande" charset="0"/>
                    <a:sym typeface="Lucida Grande" charset="0"/>
                  </a:rPr>
                  <a:t>Widgets</a:t>
                </a:r>
              </a:p>
            </p:txBody>
          </p:sp>
        </p:grpSp>
        <p:grpSp>
          <p:nvGrpSpPr>
            <p:cNvPr id="73758" name="Group 57">
              <a:extLst>
                <a:ext uri="{FF2B5EF4-FFF2-40B4-BE49-F238E27FC236}">
                  <a16:creationId xmlns:a16="http://schemas.microsoft.com/office/drawing/2014/main" id="{F2D44D62-4190-4516-9BCB-8787AAE7DBC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928" cy="448"/>
              <a:chOff x="0" y="0"/>
              <a:chExt cx="928" cy="448"/>
            </a:xfrm>
          </p:grpSpPr>
          <p:sp>
            <p:nvSpPr>
              <p:cNvPr id="19486" name="AutoShape 58">
                <a:extLst>
                  <a:ext uri="{FF2B5EF4-FFF2-40B4-BE49-F238E27FC236}">
                    <a16:creationId xmlns:a16="http://schemas.microsoft.com/office/drawing/2014/main" id="{803B5982-12C0-4B01-AA92-31700DCF10B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208"/>
                <a:ext cx="928" cy="240"/>
              </a:xfrm>
              <a:prstGeom prst="roundRect">
                <a:avLst>
                  <a:gd name="adj" fmla="val 50000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  <p:sp>
            <p:nvSpPr>
              <p:cNvPr id="19487" name="AutoShape 59">
                <a:extLst>
                  <a:ext uri="{FF2B5EF4-FFF2-40B4-BE49-F238E27FC236}">
                    <a16:creationId xmlns:a16="http://schemas.microsoft.com/office/drawing/2014/main" id="{9605CB4A-7595-4784-B9A2-785EBC3216E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45" y="0"/>
                <a:ext cx="240" cy="272"/>
              </a:xfrm>
              <a:prstGeom prst="roundRect">
                <a:avLst>
                  <a:gd name="adj" fmla="val 50000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</p:grpSp>
      </p:grpSp>
      <p:pic>
        <p:nvPicPr>
          <p:cNvPr id="20540" name="Picture 60">
            <a:extLst>
              <a:ext uri="{FF2B5EF4-FFF2-40B4-BE49-F238E27FC236}">
                <a16:creationId xmlns:a16="http://schemas.microsoft.com/office/drawing/2014/main" id="{DDB22A4B-4078-46CA-90F9-CD9B51B11E74}"/>
              </a:ext>
            </a:extLst>
          </p:cNvPr>
          <p:cNvPicPr>
            <a:picLocks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63" y="3971925"/>
            <a:ext cx="642937" cy="642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1" name="Picture 61">
            <a:extLst>
              <a:ext uri="{FF2B5EF4-FFF2-40B4-BE49-F238E27FC236}">
                <a16:creationId xmlns:a16="http://schemas.microsoft.com/office/drawing/2014/main" id="{1A5B24D6-562B-4283-97C1-407EFEA3ADEF}"/>
              </a:ext>
            </a:extLst>
          </p:cNvPr>
          <p:cNvPicPr>
            <a:picLocks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988" y="3900488"/>
            <a:ext cx="771525" cy="78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2" name="Picture 62">
            <a:extLst>
              <a:ext uri="{FF2B5EF4-FFF2-40B4-BE49-F238E27FC236}">
                <a16:creationId xmlns:a16="http://schemas.microsoft.com/office/drawing/2014/main" id="{1594964C-9041-4D52-9084-F014BD943795}"/>
              </a:ext>
            </a:extLst>
          </p:cNvPr>
          <p:cNvPicPr>
            <a:picLocks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688" y="4106863"/>
            <a:ext cx="771525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3" name="Picture 63">
            <a:extLst>
              <a:ext uri="{FF2B5EF4-FFF2-40B4-BE49-F238E27FC236}">
                <a16:creationId xmlns:a16="http://schemas.microsoft.com/office/drawing/2014/main" id="{2D8BDB3B-DAAB-4C4B-AFFD-F737808A6214}"/>
              </a:ext>
            </a:extLst>
          </p:cNvPr>
          <p:cNvPicPr>
            <a:picLocks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3050" y="4114800"/>
            <a:ext cx="966788" cy="357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4" name="Picture 64">
            <a:extLst>
              <a:ext uri="{FF2B5EF4-FFF2-40B4-BE49-F238E27FC236}">
                <a16:creationId xmlns:a16="http://schemas.microsoft.com/office/drawing/2014/main" id="{8F0B7A10-5A12-4619-87C7-FAD98378AA40}"/>
              </a:ext>
            </a:extLst>
          </p:cNvPr>
          <p:cNvPicPr>
            <a:picLocks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6050" y="4106863"/>
            <a:ext cx="676275" cy="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5" name="Picture 65">
            <a:extLst>
              <a:ext uri="{FF2B5EF4-FFF2-40B4-BE49-F238E27FC236}">
                <a16:creationId xmlns:a16="http://schemas.microsoft.com/office/drawing/2014/main" id="{A984437C-19D0-4809-8D92-F813D27A5F15}"/>
              </a:ext>
            </a:extLst>
          </p:cNvPr>
          <p:cNvPicPr>
            <a:picLocks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9338" y="4108450"/>
            <a:ext cx="850900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6" name="Picture 66">
            <a:extLst>
              <a:ext uri="{FF2B5EF4-FFF2-40B4-BE49-F238E27FC236}">
                <a16:creationId xmlns:a16="http://schemas.microsoft.com/office/drawing/2014/main" id="{572526F5-64AA-46F7-BE36-9CACFF658F20}"/>
              </a:ext>
            </a:extLst>
          </p:cNvPr>
          <p:cNvPicPr>
            <a:picLocks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738" y="4157663"/>
            <a:ext cx="757237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6" name="Group 68">
            <a:extLst>
              <a:ext uri="{FF2B5EF4-FFF2-40B4-BE49-F238E27FC236}">
                <a16:creationId xmlns:a16="http://schemas.microsoft.com/office/drawing/2014/main" id="{FD69304E-A1AB-4EBD-B1EE-02244FD58765}"/>
              </a:ext>
            </a:extLst>
          </p:cNvPr>
          <p:cNvGrpSpPr>
            <a:grpSpLocks/>
          </p:cNvGrpSpPr>
          <p:nvPr/>
        </p:nvGrpSpPr>
        <p:grpSpPr bwMode="auto">
          <a:xfrm>
            <a:off x="7135813" y="2457450"/>
            <a:ext cx="828675" cy="1428750"/>
            <a:chOff x="0" y="0"/>
            <a:chExt cx="928" cy="1600"/>
          </a:xfrm>
        </p:grpSpPr>
        <p:grpSp>
          <p:nvGrpSpPr>
            <p:cNvPr id="73751" name="Group 69">
              <a:extLst>
                <a:ext uri="{FF2B5EF4-FFF2-40B4-BE49-F238E27FC236}">
                  <a16:creationId xmlns:a16="http://schemas.microsoft.com/office/drawing/2014/main" id="{BDB10E1B-BF4E-4055-91B9-442286F4561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496"/>
              <a:ext cx="928" cy="1104"/>
              <a:chOff x="0" y="0"/>
              <a:chExt cx="928" cy="1104"/>
            </a:xfrm>
          </p:grpSpPr>
          <p:sp>
            <p:nvSpPr>
              <p:cNvPr id="19482" name="AutoShape 70">
                <a:extLst>
                  <a:ext uri="{FF2B5EF4-FFF2-40B4-BE49-F238E27FC236}">
                    <a16:creationId xmlns:a16="http://schemas.microsoft.com/office/drawing/2014/main" id="{25DB58C3-BB4B-40E7-BAE3-2DEB1E292FF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0"/>
                <a:ext cx="928" cy="1104"/>
              </a:xfrm>
              <a:prstGeom prst="roundRect">
                <a:avLst>
                  <a:gd name="adj" fmla="val 12931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  <p:sp>
            <p:nvSpPr>
              <p:cNvPr id="20551" name="Rectangle 71">
                <a:extLst>
                  <a:ext uri="{FF2B5EF4-FFF2-40B4-BE49-F238E27FC236}">
                    <a16:creationId xmlns:a16="http://schemas.microsoft.com/office/drawing/2014/main" id="{26FCAF82-DB49-4D5F-96B2-26145B19ED4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" y="240"/>
                <a:ext cx="857" cy="624"/>
              </a:xfrm>
              <a:prstGeom prst="rect">
                <a:avLst/>
              </a:prstGeom>
              <a:noFill/>
              <a:ln w="12700" cap="flat">
                <a:noFill/>
                <a:miter lim="800000"/>
                <a:headEnd type="none" w="med" len="med"/>
                <a:tailEnd type="none" w="med" len="med"/>
              </a:ln>
            </p:spPr>
            <p:txBody>
              <a:bodyPr lIns="0" tIns="0" rIns="0" bIns="0" anchor="ctr"/>
              <a:lstStyle/>
              <a:p>
                <a:pPr algn="ctr">
                  <a:defRPr/>
                </a:pPr>
                <a:r>
                  <a:rPr lang="en-US" sz="1238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Lucida Grande" charset="0"/>
                    <a:ea typeface="Lucida Grande" charset="0"/>
                    <a:cs typeface="Lucida Grande" charset="0"/>
                    <a:sym typeface="Lucida Grande" charset="0"/>
                  </a:rPr>
                  <a:t>Online Reviews &amp; Ratings</a:t>
                </a:r>
              </a:p>
            </p:txBody>
          </p:sp>
        </p:grpSp>
        <p:grpSp>
          <p:nvGrpSpPr>
            <p:cNvPr id="73752" name="Group 72">
              <a:extLst>
                <a:ext uri="{FF2B5EF4-FFF2-40B4-BE49-F238E27FC236}">
                  <a16:creationId xmlns:a16="http://schemas.microsoft.com/office/drawing/2014/main" id="{BDC09316-B74D-4F40-9BE7-83C33DF3F14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928" cy="448"/>
              <a:chOff x="0" y="0"/>
              <a:chExt cx="928" cy="448"/>
            </a:xfrm>
          </p:grpSpPr>
          <p:sp>
            <p:nvSpPr>
              <p:cNvPr id="19480" name="AutoShape 73">
                <a:extLst>
                  <a:ext uri="{FF2B5EF4-FFF2-40B4-BE49-F238E27FC236}">
                    <a16:creationId xmlns:a16="http://schemas.microsoft.com/office/drawing/2014/main" id="{E87DCD55-75B1-4262-8DF5-03E5C2C95E8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208"/>
                <a:ext cx="928" cy="240"/>
              </a:xfrm>
              <a:prstGeom prst="roundRect">
                <a:avLst>
                  <a:gd name="adj" fmla="val 50000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  <p:sp>
            <p:nvSpPr>
              <p:cNvPr id="19481" name="AutoShape 74">
                <a:extLst>
                  <a:ext uri="{FF2B5EF4-FFF2-40B4-BE49-F238E27FC236}">
                    <a16:creationId xmlns:a16="http://schemas.microsoft.com/office/drawing/2014/main" id="{26E0FD37-F151-4D51-853B-82758BD51EF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45" y="0"/>
                <a:ext cx="240" cy="272"/>
              </a:xfrm>
              <a:prstGeom prst="roundRect">
                <a:avLst>
                  <a:gd name="adj" fmla="val 50000"/>
                </a:avLst>
              </a:prstGeom>
              <a:blipFill dpi="0" rotWithShape="0">
                <a:blip r:embed="rId5"/>
                <a:srcRect/>
                <a:tile tx="0" ty="0" sx="100000" sy="100000" flip="none" algn="tl"/>
              </a:blip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lvl1pPr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1pPr>
                <a:lvl2pPr marL="742950" indent="-28575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2pPr>
                <a:lvl3pPr marL="11430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3pPr>
                <a:lvl4pPr marL="16002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4pPr>
                <a:lvl5pPr marL="2057400" indent="-228600" eaLnBrk="0" hangingPunct="0"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200">
                    <a:solidFill>
                      <a:srgbClr val="000000"/>
                    </a:solidFill>
                    <a:latin typeface="Gill Sans" charset="0"/>
                    <a:ea typeface="ヒラギノ角ゴ ProN W3" charset="0"/>
                    <a:cs typeface="ヒラギノ角ゴ ProN W3" charset="0"/>
                    <a:sym typeface="Gill Sans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675"/>
              </a:p>
            </p:txBody>
          </p:sp>
        </p:grpSp>
      </p:grpSp>
      <p:sp>
        <p:nvSpPr>
          <p:cNvPr id="73750" name="Rectangle 75">
            <a:extLst>
              <a:ext uri="{FF2B5EF4-FFF2-40B4-BE49-F238E27FC236}">
                <a16:creationId xmlns:a16="http://schemas.microsoft.com/office/drawing/2014/main" id="{2E0310EC-2FCA-48E2-B1CC-C83E6EF2E1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72300" y="6309320"/>
            <a:ext cx="2152128" cy="477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1200" dirty="0">
                <a:ea typeface="Gill Sans"/>
                <a:cs typeface="Gill Sans"/>
              </a:rPr>
              <a:t>slideshare.com</a:t>
            </a:r>
            <a:r>
              <a:rPr lang="en-US" altLang="en-US" sz="1200" dirty="0">
                <a:solidFill>
                  <a:schemeClr val="bg1"/>
                </a:solidFill>
                <a:ea typeface="Gill Sans"/>
                <a:cs typeface="Gill Sans"/>
              </a:rPr>
              <a:t>/</a:t>
            </a:r>
            <a:r>
              <a:rPr lang="en-US" altLang="en-US" sz="1200" dirty="0" err="1">
                <a:ea typeface="Gill Sans"/>
                <a:cs typeface="Gill Sans"/>
              </a:rPr>
              <a:t>metzconsulting</a:t>
            </a:r>
            <a:endParaRPr lang="en-US" altLang="en-US" sz="1200" b="1" dirty="0">
              <a:ea typeface="Gill Sans"/>
              <a:cs typeface="Gill Sans"/>
            </a:endParaRPr>
          </a:p>
          <a:p>
            <a:pPr algn="ctr" eaLnBrk="1" hangingPunct="1"/>
            <a:endParaRPr lang="en-US" altLang="en-US" sz="1200" b="1" dirty="0">
              <a:solidFill>
                <a:schemeClr val="bg1"/>
              </a:solidFill>
              <a:ea typeface="Gill Sans"/>
              <a:cs typeface="Gill San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C09E52-C3D2-BA90-087D-1D0AE90CBF7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183586" y="4821015"/>
            <a:ext cx="718740" cy="5468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C398611-0418-7FEA-3568-145AC146220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240161" y="4700234"/>
            <a:ext cx="688577" cy="683532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81540224" presetClass="entr" presetSubtype="73256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81540224" presetClass="entr" presetSubtype="7646459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81540224" presetClass="entr" presetSubtype="8156628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81540224" presetClass="entr" presetSubtype="798266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81540224" presetClass="entr" presetSubtype="798257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81540224" presetClass="entr" presetSubtype="8156637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81540224" presetClass="entr" presetSubtype="815670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81540224" presetClass="entr" presetSubtype="8156650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9"/>
  <p:tag name="MMPROD_UIDATA" val="&lt;database version=&quot;6.0&quot;&gt;&lt;object type=&quot;1&quot; unique_id=&quot;10001&quot;&gt;&lt;object type=&quot;8&quot; unique_id=&quot;10728&quot;&gt;&lt;/object&gt;&lt;object type=&quot;2&quot; unique_id=&quot;10729&quot;&gt;&lt;object type=&quot;3&quot; unique_id=&quot;10730&quot;&gt;&lt;property id=&quot;20148&quot; value=&quot;5&quot;/&gt;&lt;property id=&quot;20300&quot; value=&quot;Slide 1&quot;/&gt;&lt;property id=&quot;20307&quot; value=&quot;280&quot;/&gt;&lt;/object&gt;&lt;object type=&quot;3&quot; unique_id=&quot;10731&quot;&gt;&lt;property id=&quot;20148&quot; value=&quot;5&quot;/&gt;&lt;property id=&quot;20300&quot; value=&quot;Slide 2 - &amp;quot;Learning outcomes&amp;quot;&quot;/&gt;&lt;property id=&quot;20307&quot; value=&quot;281&quot;/&gt;&lt;/object&gt;&lt;object type=&quot;3&quot; unique_id=&quot;10732&quot;&gt;&lt;property id=&quot;20148&quot; value=&quot;5&quot;/&gt;&lt;property id=&quot;20300&quot; value=&quot;Slide 3 - &amp;quot;Management issues&amp;quot;&quot;/&gt;&lt;property id=&quot;20307&quot; value=&quot;282&quot;/&gt;&lt;/object&gt;&lt;object type=&quot;3&quot; unique_id=&quot;10733&quot;&gt;&lt;property id=&quot;20148&quot; value=&quot;5&quot;/&gt;&lt;property id=&quot;20300&quot; value=&quot;Slide 4 - &amp;quot;What is CRM?&amp;quot;&quot;/&gt;&lt;property id=&quot;20307&quot; value=&quot;283&quot;/&gt;&lt;/object&gt;&lt;object type=&quot;3&quot; unique_id=&quot;10734&quot;&gt;&lt;property id=&quot;20148&quot; value=&quot;5&quot;/&gt;&lt;property id=&quot;20300&quot; value=&quot;Slide 5 - &amp;quot;e-CRM – a definition&amp;quot;&quot;/&gt;&lt;property id=&quot;20307&quot; value=&quot;284&quot;/&gt;&lt;/object&gt;&lt;object type=&quot;3&quot; unique_id=&quot;10735&quot;&gt;&lt;property id=&quot;20148&quot; value=&quot;5&quot;/&gt;&lt;property id=&quot;20300&quot; value=&quot;Slide 6 - &amp;quot;Marketing applications of CRM&amp;quot;&quot;/&gt;&lt;property id=&quot;20307&quot; value=&quot;285&quot;/&gt;&lt;/object&gt;&lt;object type=&quot;3&quot; unique_id=&quot;10736&quot;&gt;&lt;property id=&quot;20148&quot; value=&quot;5&quot;/&gt;&lt;property id=&quot;20300&quot; value=&quot;Slide 7 - &amp;quot;Marketing applications of CRM&amp;#x0D;&amp;#x0A;(Continued)&amp;quot;&quot;/&gt;&lt;property id=&quot;20307&quot; value=&quot;313&quot;/&gt;&lt;/object&gt;&lt;object type=&quot;3&quot; unique_id=&quot;10737&quot;&gt;&lt;property id=&quot;20148&quot; value=&quot;5&quot;/&gt;&lt;property id=&quot;20300&quot; value=&quot;Slide 8&quot;/&gt;&lt;property id=&quot;20307&quot; value=&quot;286&quot;/&gt;&lt;/object&gt;&lt;object type=&quot;3&quot; unique_id=&quot;10738&quot;&gt;&lt;property id=&quot;20148&quot; value=&quot;5&quot;/&gt;&lt;property id=&quot;20300&quot; value=&quot;Slide 9&quot;/&gt;&lt;property id=&quot;20307&quot; value=&quot;287&quot;/&gt;&lt;/object&gt;&lt;object type=&quot;3&quot; unique_id=&quot;10739&quot;&gt;&lt;property id=&quot;20148&quot; value=&quot;5&quot;/&gt;&lt;property id=&quot;20300&quot; value=&quot;Slide 10&quot;/&gt;&lt;property id=&quot;20307&quot; value=&quot;314&quot;/&gt;&lt;/object&gt;&lt;object type=&quot;3&quot; unique_id=&quot;10740&quot;&gt;&lt;property id=&quot;20148&quot; value=&quot;5&quot;/&gt;&lt;property id=&quot;20300&quot; value=&quot;Slide 11&quot;/&gt;&lt;property id=&quot;20307&quot; value=&quot;288&quot;/&gt;&lt;/object&gt;&lt;object type=&quot;3&quot; unique_id=&quot;10741&quot;&gt;&lt;property id=&quot;20148&quot; value=&quot;5&quot;/&gt;&lt;property id=&quot;20300&quot; value=&quot;Slide 12&quot;/&gt;&lt;property id=&quot;20307&quot; value=&quot;289&quot;/&gt;&lt;/object&gt;&lt;object type=&quot;3&quot; unique_id=&quot;10742&quot;&gt;&lt;property id=&quot;20148&quot; value=&quot;5&quot;/&gt;&lt;property id=&quot;20300&quot; value=&quot;Slide 13&quot;/&gt;&lt;property id=&quot;20307&quot; value=&quot;290&quot;/&gt;&lt;/object&gt;&lt;object type=&quot;3&quot; unique_id=&quot;10743&quot;&gt;&lt;property id=&quot;20148&quot; value=&quot;5&quot;/&gt;&lt;property id=&quot;20300&quot; value=&quot;Slide 14&quot;/&gt;&lt;property id=&quot;20307&quot; value=&quot;292&quot;/&gt;&lt;/object&gt;&lt;object type=&quot;3&quot; unique_id=&quot;10744&quot;&gt;&lt;property id=&quot;20148&quot; value=&quot;5&quot;/&gt;&lt;property id=&quot;20300&quot; value=&quot;Slide 15&quot;/&gt;&lt;property id=&quot;20307&quot; value=&quot;293&quot;/&gt;&lt;/object&gt;&lt;object type=&quot;3&quot; unique_id=&quot;10745&quot;&gt;&lt;property id=&quot;20148&quot; value=&quot;5&quot;/&gt;&lt;property id=&quot;20300&quot; value=&quot;Slide 16 - &amp;quot;Which are the ranking factors affecting position in Google SERPs?&amp;quot;&quot;/&gt;&lt;property id=&quot;20307&quot; value=&quot;298&quot;/&gt;&lt;/object&gt;&lt;object type=&quot;3&quot; unique_id=&quot;10746&quot;&gt;&lt;property id=&quot;20148&quot; value=&quot;5&quot;/&gt;&lt;property id=&quot;20300&quot; value=&quot;Slide 17 - &amp;quot;Which SEO ranking factors &amp;#x0D;&amp;#x0A;should I focus on?&amp;quot;&quot;/&gt;&lt;property id=&quot;20307&quot; value=&quot;299&quot;/&gt;&lt;/object&gt;&lt;object type=&quot;3&quot; unique_id=&quot;10747&quot;&gt;&lt;property id=&quot;20148&quot; value=&quot;5&quot;/&gt;&lt;property id=&quot;20300&quot; value=&quot;Slide 18 - &amp;quot;Which factors affect returns&amp;#x0D;&amp;#x0A;from paid search?&amp;quot;&quot;/&gt;&lt;property id=&quot;20307&quot; value=&quot;301&quot;/&gt;&lt;/object&gt;&lt;object type=&quot;3&quot; unique_id=&quot;10749&quot;&gt;&lt;property id=&quot;20148&quot; value=&quot;5&quot;/&gt;&lt;property id=&quot;20300&quot; value=&quot;Slide 19&quot;/&gt;&lt;property id=&quot;20307&quot; value=&quot;296&quot;/&gt;&lt;/object&gt;&lt;object type=&quot;3&quot; unique_id=&quot;10751&quot;&gt;&lt;property id=&quot;20148&quot; value=&quot;5&quot;/&gt;&lt;property id=&quot;20300&quot; value=&quot;Slide 23&quot;/&gt;&lt;property id=&quot;20307&quot; value=&quot;295&quot;/&gt;&lt;/object&gt;&lt;object type=&quot;3&quot; unique_id=&quot;10754&quot;&gt;&lt;property id=&quot;20148&quot; value=&quot;5&quot;/&gt;&lt;property id=&quot;20300&quot; value=&quot;Slide 24&quot;/&gt;&lt;property id=&quot;20307&quot; value=&quot;306&quot;/&gt;&lt;/object&gt;&lt;object type=&quot;3&quot; unique_id=&quot;10755&quot;&gt;&lt;property id=&quot;20148&quot; value=&quot;5&quot;/&gt;&lt;property id=&quot;20300&quot; value=&quot;Slide 25&quot;/&gt;&lt;property id=&quot;20307&quot; value=&quot;307&quot;/&gt;&lt;/object&gt;&lt;object type=&quot;3&quot; unique_id=&quot;10756&quot;&gt;&lt;property id=&quot;20148&quot; value=&quot;5&quot;/&gt;&lt;property id=&quot;20300&quot; value=&quot;Slide 26&quot;/&gt;&lt;property id=&quot;20307&quot; value=&quot;308&quot;/&gt;&lt;/object&gt;&lt;object type=&quot;3&quot; unique_id=&quot;10757&quot;&gt;&lt;property id=&quot;20148&quot; value=&quot;5&quot;/&gt;&lt;property id=&quot;20300&quot; value=&quot;Slide 27&quot;/&gt;&lt;property id=&quot;20307&quot; value=&quot;309&quot;/&gt;&lt;/object&gt;&lt;object type=&quot;3&quot; unique_id=&quot;10758&quot;&gt;&lt;property id=&quot;20148&quot; value=&quot;5&quot;/&gt;&lt;property id=&quot;20300&quot; value=&quot;Slide 28&quot;/&gt;&lt;property id=&quot;20307&quot; value=&quot;310&quot;/&gt;&lt;/object&gt;&lt;object type=&quot;3&quot; unique_id=&quot;10759&quot;&gt;&lt;property id=&quot;20148&quot; value=&quot;5&quot;/&gt;&lt;property id=&quot;20300&quot; value=&quot;Slide 29&quot;/&gt;&lt;property id=&quot;20307&quot; value=&quot;312&quot;/&gt;&lt;/object&gt;&lt;object type=&quot;3&quot; unique_id=&quot;428755&quot;&gt;&lt;property id=&quot;20148&quot; value=&quot;5&quot;/&gt;&lt;property id=&quot;20300&quot; value=&quot;Slide 20&quot;/&gt;&lt;property id=&quot;20307&quot; value=&quot;315&quot;/&gt;&lt;/object&gt;&lt;object type=&quot;3&quot; unique_id=&quot;428756&quot;&gt;&lt;property id=&quot;20148&quot; value=&quot;5&quot;/&gt;&lt;property id=&quot;20300&quot; value=&quot;Slide 21&quot;/&gt;&lt;property id=&quot;20307&quot; value=&quot;316&quot;/&gt;&lt;/object&gt;&lt;object type=&quot;3&quot; unique_id=&quot;428757&quot;&gt;&lt;property id=&quot;20148&quot; value=&quot;5&quot;/&gt;&lt;property id=&quot;20300&quot; value=&quot;Slide 22&quot;/&gt;&lt;property id=&quot;20307&quot; value=&quot;317&quot;/&gt;&lt;/object&gt;&lt;/object&gt;&lt;/object&gt;&lt;/database&gt;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1043</Words>
  <Application>Microsoft Office PowerPoint</Application>
  <PresentationFormat>On-screen Show (4:3)</PresentationFormat>
  <Paragraphs>150</Paragraphs>
  <Slides>21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2" baseType="lpstr">
      <vt:lpstr>Gill Sans</vt:lpstr>
      <vt:lpstr>Google Sans</vt:lpstr>
      <vt:lpstr>Lucida Grande</vt:lpstr>
      <vt:lpstr>Arial</vt:lpstr>
      <vt:lpstr>Arial</vt:lpstr>
      <vt:lpstr>Calibri</vt:lpstr>
      <vt:lpstr>Times</vt:lpstr>
      <vt:lpstr>Trebuchet MS</vt:lpstr>
      <vt:lpstr>Wingdings 2</vt:lpstr>
      <vt:lpstr>Wingdings 3</vt:lpstr>
      <vt:lpstr>Facet</vt:lpstr>
      <vt:lpstr>PowerPoint Presentation</vt:lpstr>
      <vt:lpstr>Learning outcomes</vt:lpstr>
      <vt:lpstr>Management issues</vt:lpstr>
      <vt:lpstr>Customer Relationship Management</vt:lpstr>
      <vt:lpstr>Why CRM?</vt:lpstr>
      <vt:lpstr>The 3 phases of CRM</vt:lpstr>
      <vt:lpstr>Novelty of the CRM Approach</vt:lpstr>
      <vt:lpstr>e-CRM – a definition</vt:lpstr>
      <vt:lpstr>Marketing applications of CRM</vt:lpstr>
      <vt:lpstr>Marketing applications of CRM (Continued)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Which are the ranking factors affecting position in Google SERPs?</vt:lpstr>
      <vt:lpstr>Which factors affect returns from paid search?</vt:lpstr>
      <vt:lpstr>PowerPoint Presentation</vt:lpstr>
      <vt:lpstr>PowerPoint Presentation</vt:lpstr>
      <vt:lpstr>The Nine Buckets of Consumer  Social Web Tools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Roisin Mullins</dc:creator>
  <cp:lastModifiedBy>Roisin Mullins</cp:lastModifiedBy>
  <cp:revision>7</cp:revision>
  <dcterms:created xsi:type="dcterms:W3CDTF">2021-01-09T19:12:39Z</dcterms:created>
  <dcterms:modified xsi:type="dcterms:W3CDTF">2023-11-29T10:12:15Z</dcterms:modified>
</cp:coreProperties>
</file>