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8" r:id="rId5"/>
  </p:sldMasterIdLst>
  <p:notesMasterIdLst>
    <p:notesMasterId r:id="rId30"/>
  </p:notesMasterIdLst>
  <p:sldIdLst>
    <p:sldId id="256" r:id="rId6"/>
    <p:sldId id="347" r:id="rId7"/>
    <p:sldId id="346" r:id="rId8"/>
    <p:sldId id="402" r:id="rId9"/>
    <p:sldId id="403" r:id="rId10"/>
    <p:sldId id="404" r:id="rId11"/>
    <p:sldId id="405" r:id="rId12"/>
    <p:sldId id="406" r:id="rId13"/>
    <p:sldId id="401" r:id="rId14"/>
    <p:sldId id="958" r:id="rId15"/>
    <p:sldId id="890" r:id="rId16"/>
    <p:sldId id="961" r:id="rId17"/>
    <p:sldId id="962" r:id="rId18"/>
    <p:sldId id="353" r:id="rId19"/>
    <p:sldId id="371" r:id="rId20"/>
    <p:sldId id="400" r:id="rId21"/>
    <p:sldId id="354" r:id="rId22"/>
    <p:sldId id="372" r:id="rId23"/>
    <p:sldId id="407" r:id="rId24"/>
    <p:sldId id="974" r:id="rId25"/>
    <p:sldId id="980" r:id="rId26"/>
    <p:sldId id="981" r:id="rId27"/>
    <p:sldId id="357" r:id="rId28"/>
    <p:sldId id="355" r:id="rId29"/>
  </p:sldIdLst>
  <p:sldSz cx="9144000" cy="6858000" type="screen4x3"/>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CC"/>
    <a:srgbClr val="FEFFE7"/>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AF6657-79B9-4AFF-B593-665C7B7350C7}" v="22" dt="2025-12-22T20:56:32.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44" autoAdjust="0"/>
    <p:restoredTop sz="75073" autoAdjust="0"/>
  </p:normalViewPr>
  <p:slideViewPr>
    <p:cSldViewPr>
      <p:cViewPr varScale="1">
        <p:scale>
          <a:sx n="77" d="100"/>
          <a:sy n="77" d="100"/>
        </p:scale>
        <p:origin x="1614" y="90"/>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tableStyles" Target="tableStyle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pc:chgData name="Jessica Newport" userId="dede3334-717e-4998-a1ad-2432f5a188d4" providerId="ADAL" clId="{71450B28-6A91-49C5-BC88-2D7784511A7D}" dt="2026-01-06T13:49:38.957" v="985" actId="20577"/>
      <pc:docMkLst>
        <pc:docMk/>
      </pc:docMkLst>
      <pc:sldChg chg="delSp modSp mod">
        <pc:chgData name="Jessica Newport" userId="dede3334-717e-4998-a1ad-2432f5a188d4" providerId="ADAL" clId="{71450B28-6A91-49C5-BC88-2D7784511A7D}" dt="2025-12-22T19:27:18.013" v="70" actId="255"/>
        <pc:sldMkLst>
          <pc:docMk/>
          <pc:sldMk cId="3016696802" sldId="256"/>
        </pc:sldMkLst>
        <pc:spChg chg="mod">
          <ac:chgData name="Jessica Newport" userId="dede3334-717e-4998-a1ad-2432f5a188d4" providerId="ADAL" clId="{71450B28-6A91-49C5-BC88-2D7784511A7D}" dt="2025-12-22T19:27:18.013" v="70" actId="255"/>
          <ac:spMkLst>
            <pc:docMk/>
            <pc:sldMk cId="3016696802" sldId="256"/>
            <ac:spMk id="2" creationId="{8ABE3C85-6EEA-91E9-2AA3-B32EA0EEAD2E}"/>
          </ac:spMkLst>
        </pc:spChg>
      </pc:sldChg>
      <pc:sldChg chg="delSp modSp mod">
        <pc:chgData name="Jessica Newport" userId="dede3334-717e-4998-a1ad-2432f5a188d4" providerId="ADAL" clId="{71450B28-6A91-49C5-BC88-2D7784511A7D}" dt="2025-12-22T19:48:40.422" v="172" actId="113"/>
        <pc:sldMkLst>
          <pc:docMk/>
          <pc:sldMk cId="2090643705" sldId="346"/>
        </pc:sldMkLst>
        <pc:spChg chg="mod">
          <ac:chgData name="Jessica Newport" userId="dede3334-717e-4998-a1ad-2432f5a188d4" providerId="ADAL" clId="{71450B28-6A91-49C5-BC88-2D7784511A7D}" dt="2025-12-22T19:47:55.173" v="164" actId="255"/>
          <ac:spMkLst>
            <pc:docMk/>
            <pc:sldMk cId="2090643705" sldId="346"/>
            <ac:spMk id="2" creationId="{D36ED6F7-4FC5-21D4-292F-CA13723F1340}"/>
          </ac:spMkLst>
        </pc:spChg>
        <pc:spChg chg="mod">
          <ac:chgData name="Jessica Newport" userId="dede3334-717e-4998-a1ad-2432f5a188d4" providerId="ADAL" clId="{71450B28-6A91-49C5-BC88-2D7784511A7D}" dt="2025-12-22T19:48:40.422" v="172" actId="113"/>
          <ac:spMkLst>
            <pc:docMk/>
            <pc:sldMk cId="2090643705" sldId="346"/>
            <ac:spMk id="4" creationId="{C72EC755-E348-65E7-FB20-141BF5D11A4E}"/>
          </ac:spMkLst>
        </pc:spChg>
      </pc:sldChg>
      <pc:sldChg chg="addSp delSp modSp mod ord">
        <pc:chgData name="Jessica Newport" userId="dede3334-717e-4998-a1ad-2432f5a188d4" providerId="ADAL" clId="{71450B28-6A91-49C5-BC88-2D7784511A7D}" dt="2025-12-22T20:05:35.548" v="687"/>
        <pc:sldMkLst>
          <pc:docMk/>
          <pc:sldMk cId="3874050478" sldId="347"/>
        </pc:sldMkLst>
        <pc:spChg chg="mod">
          <ac:chgData name="Jessica Newport" userId="dede3334-717e-4998-a1ad-2432f5a188d4" providerId="ADAL" clId="{71450B28-6A91-49C5-BC88-2D7784511A7D}" dt="2025-12-22T20:05:20.460" v="685" actId="1076"/>
          <ac:spMkLst>
            <pc:docMk/>
            <pc:sldMk cId="3874050478" sldId="347"/>
            <ac:spMk id="8" creationId="{B04963B4-F866-B320-51CB-87283E00BC90}"/>
          </ac:spMkLst>
        </pc:spChg>
        <pc:picChg chg="mod">
          <ac:chgData name="Jessica Newport" userId="dede3334-717e-4998-a1ad-2432f5a188d4" providerId="ADAL" clId="{71450B28-6A91-49C5-BC88-2D7784511A7D}" dt="2025-12-22T20:04:45.792" v="678" actId="1076"/>
          <ac:picMkLst>
            <pc:docMk/>
            <pc:sldMk cId="3874050478" sldId="347"/>
            <ac:picMk id="4" creationId="{C3545037-3BF2-F106-0868-C6F93A16103D}"/>
          </ac:picMkLst>
        </pc:picChg>
      </pc:sldChg>
      <pc:sldChg chg="modSp mod modNotesTx">
        <pc:chgData name="Jessica Newport" userId="dede3334-717e-4998-a1ad-2432f5a188d4" providerId="ADAL" clId="{71450B28-6A91-49C5-BC88-2D7784511A7D}" dt="2025-12-22T20:08:28.862" v="706" actId="20577"/>
        <pc:sldMkLst>
          <pc:docMk/>
          <pc:sldMk cId="3603690209" sldId="353"/>
        </pc:sldMkLst>
        <pc:spChg chg="mod">
          <ac:chgData name="Jessica Newport" userId="dede3334-717e-4998-a1ad-2432f5a188d4" providerId="ADAL" clId="{71450B28-6A91-49C5-BC88-2D7784511A7D}" dt="2025-12-22T20:08:21.198" v="705" actId="1076"/>
          <ac:spMkLst>
            <pc:docMk/>
            <pc:sldMk cId="3603690209" sldId="353"/>
            <ac:spMk id="7" creationId="{AA51827C-944B-C5DD-FB02-9F158527072E}"/>
          </ac:spMkLst>
        </pc:spChg>
        <pc:spChg chg="mod">
          <ac:chgData name="Jessica Newport" userId="dede3334-717e-4998-a1ad-2432f5a188d4" providerId="ADAL" clId="{71450B28-6A91-49C5-BC88-2D7784511A7D}" dt="2025-12-22T20:08:14.071" v="704" actId="1076"/>
          <ac:spMkLst>
            <pc:docMk/>
            <pc:sldMk cId="3603690209" sldId="353"/>
            <ac:spMk id="8" creationId="{5ED677BA-AB70-3BEF-EE50-6F77FB460DEC}"/>
          </ac:spMkLst>
        </pc:spChg>
        <pc:spChg chg="mod">
          <ac:chgData name="Jessica Newport" userId="dede3334-717e-4998-a1ad-2432f5a188d4" providerId="ADAL" clId="{71450B28-6A91-49C5-BC88-2D7784511A7D}" dt="2025-12-22T20:08:06.446" v="703" actId="1076"/>
          <ac:spMkLst>
            <pc:docMk/>
            <pc:sldMk cId="3603690209" sldId="353"/>
            <ac:spMk id="9" creationId="{801C517F-AB16-63DD-5CA3-5DCC9503801F}"/>
          </ac:spMkLst>
        </pc:spChg>
        <pc:graphicFrameChg chg="mod modGraphic">
          <ac:chgData name="Jessica Newport" userId="dede3334-717e-4998-a1ad-2432f5a188d4" providerId="ADAL" clId="{71450B28-6A91-49C5-BC88-2D7784511A7D}" dt="2025-12-22T20:07:56.481" v="702" actId="14100"/>
          <ac:graphicFrameMkLst>
            <pc:docMk/>
            <pc:sldMk cId="3603690209" sldId="353"/>
            <ac:graphicFrameMk id="11" creationId="{6C204692-C6EA-D7EE-AB12-CE02296F0AF6}"/>
          </ac:graphicFrameMkLst>
        </pc:graphicFrameChg>
      </pc:sldChg>
      <pc:sldChg chg="modNotesTx">
        <pc:chgData name="Jessica Newport" userId="dede3334-717e-4998-a1ad-2432f5a188d4" providerId="ADAL" clId="{71450B28-6A91-49C5-BC88-2D7784511A7D}" dt="2025-12-22T20:08:50.065" v="707" actId="20577"/>
        <pc:sldMkLst>
          <pc:docMk/>
          <pc:sldMk cId="2958612501" sldId="371"/>
        </pc:sldMkLst>
      </pc:sldChg>
      <pc:sldChg chg="modSp mod modNotesTx">
        <pc:chgData name="Jessica Newport" userId="dede3334-717e-4998-a1ad-2432f5a188d4" providerId="ADAL" clId="{71450B28-6A91-49C5-BC88-2D7784511A7D}" dt="2025-12-22T20:49:39.968" v="949" actId="20577"/>
        <pc:sldMkLst>
          <pc:docMk/>
          <pc:sldMk cId="2177987119" sldId="400"/>
        </pc:sldMkLst>
        <pc:spChg chg="mod">
          <ac:chgData name="Jessica Newport" userId="dede3334-717e-4998-a1ad-2432f5a188d4" providerId="ADAL" clId="{71450B28-6A91-49C5-BC88-2D7784511A7D}" dt="2025-12-22T20:49:39.968" v="949" actId="20577"/>
          <ac:spMkLst>
            <pc:docMk/>
            <pc:sldMk cId="2177987119" sldId="400"/>
            <ac:spMk id="5" creationId="{E87BF5E2-AC32-EF80-405F-2143C82E5FC6}"/>
          </ac:spMkLst>
        </pc:spChg>
        <pc:spChg chg="mod">
          <ac:chgData name="Jessica Newport" userId="dede3334-717e-4998-a1ad-2432f5a188d4" providerId="ADAL" clId="{71450B28-6A91-49C5-BC88-2D7784511A7D}" dt="2025-12-22T20:09:12.164" v="708" actId="1076"/>
          <ac:spMkLst>
            <pc:docMk/>
            <pc:sldMk cId="2177987119" sldId="400"/>
            <ac:spMk id="7" creationId="{359B2AA4-3803-ABC3-249C-5E258E0B9603}"/>
          </ac:spMkLst>
        </pc:spChg>
      </pc:sldChg>
      <pc:sldChg chg="add ord">
        <pc:chgData name="Jessica Newport" userId="dede3334-717e-4998-a1ad-2432f5a188d4" providerId="ADAL" clId="{71450B28-6A91-49C5-BC88-2D7784511A7D}" dt="2025-12-22T20:03:44.758" v="658"/>
        <pc:sldMkLst>
          <pc:docMk/>
          <pc:sldMk cId="1733536439" sldId="401"/>
        </pc:sldMkLst>
      </pc:sldChg>
      <pc:sldChg chg="delSp modSp add mod">
        <pc:chgData name="Jessica Newport" userId="dede3334-717e-4998-a1ad-2432f5a188d4" providerId="ADAL" clId="{71450B28-6A91-49C5-BC88-2D7784511A7D}" dt="2025-12-22T19:51:23.089" v="211" actId="14100"/>
        <pc:sldMkLst>
          <pc:docMk/>
          <pc:sldMk cId="1794272441" sldId="402"/>
        </pc:sldMkLst>
        <pc:spChg chg="mod">
          <ac:chgData name="Jessica Newport" userId="dede3334-717e-4998-a1ad-2432f5a188d4" providerId="ADAL" clId="{71450B28-6A91-49C5-BC88-2D7784511A7D}" dt="2025-12-22T19:51:18.876" v="210" actId="1076"/>
          <ac:spMkLst>
            <pc:docMk/>
            <pc:sldMk cId="1794272441" sldId="402"/>
            <ac:spMk id="2" creationId="{9F07AED8-FA94-07BB-F76D-1C7D3BE35BF5}"/>
          </ac:spMkLst>
        </pc:spChg>
        <pc:spChg chg="mod">
          <ac:chgData name="Jessica Newport" userId="dede3334-717e-4998-a1ad-2432f5a188d4" providerId="ADAL" clId="{71450B28-6A91-49C5-BC88-2D7784511A7D}" dt="2025-12-22T19:51:23.089" v="211" actId="14100"/>
          <ac:spMkLst>
            <pc:docMk/>
            <pc:sldMk cId="1794272441" sldId="402"/>
            <ac:spMk id="4" creationId="{B69369F6-B55A-C465-10D8-F6E6D95E0C53}"/>
          </ac:spMkLst>
        </pc:spChg>
      </pc:sldChg>
      <pc:sldChg chg="modSp add mod">
        <pc:chgData name="Jessica Newport" userId="dede3334-717e-4998-a1ad-2432f5a188d4" providerId="ADAL" clId="{71450B28-6A91-49C5-BC88-2D7784511A7D}" dt="2025-12-22T19:55:21.876" v="264" actId="113"/>
        <pc:sldMkLst>
          <pc:docMk/>
          <pc:sldMk cId="1270360605" sldId="403"/>
        </pc:sldMkLst>
        <pc:spChg chg="mod">
          <ac:chgData name="Jessica Newport" userId="dede3334-717e-4998-a1ad-2432f5a188d4" providerId="ADAL" clId="{71450B28-6A91-49C5-BC88-2D7784511A7D}" dt="2025-12-22T19:54:38.270" v="260" actId="1076"/>
          <ac:spMkLst>
            <pc:docMk/>
            <pc:sldMk cId="1270360605" sldId="403"/>
            <ac:spMk id="2" creationId="{9625000E-9ED4-C4AC-F90B-959C601EBBEF}"/>
          </ac:spMkLst>
        </pc:spChg>
        <pc:spChg chg="mod">
          <ac:chgData name="Jessica Newport" userId="dede3334-717e-4998-a1ad-2432f5a188d4" providerId="ADAL" clId="{71450B28-6A91-49C5-BC88-2D7784511A7D}" dt="2025-12-22T19:55:21.876" v="264" actId="113"/>
          <ac:spMkLst>
            <pc:docMk/>
            <pc:sldMk cId="1270360605" sldId="403"/>
            <ac:spMk id="4" creationId="{CF62EB7A-3EDD-2070-8DE3-B48DA216D551}"/>
          </ac:spMkLst>
        </pc:spChg>
      </pc:sldChg>
      <pc:sldChg chg="modSp add mod">
        <pc:chgData name="Jessica Newport" userId="dede3334-717e-4998-a1ad-2432f5a188d4" providerId="ADAL" clId="{71450B28-6A91-49C5-BC88-2D7784511A7D}" dt="2025-12-22T19:58:57.923" v="361" actId="27636"/>
        <pc:sldMkLst>
          <pc:docMk/>
          <pc:sldMk cId="1176285960" sldId="404"/>
        </pc:sldMkLst>
        <pc:spChg chg="mod">
          <ac:chgData name="Jessica Newport" userId="dede3334-717e-4998-a1ad-2432f5a188d4" providerId="ADAL" clId="{71450B28-6A91-49C5-BC88-2D7784511A7D}" dt="2025-12-22T19:57:03.921" v="312" actId="20577"/>
          <ac:spMkLst>
            <pc:docMk/>
            <pc:sldMk cId="1176285960" sldId="404"/>
            <ac:spMk id="2" creationId="{481F0442-90B1-5BEE-1AF2-92ADA797B191}"/>
          </ac:spMkLst>
        </pc:spChg>
        <pc:spChg chg="mod">
          <ac:chgData name="Jessica Newport" userId="dede3334-717e-4998-a1ad-2432f5a188d4" providerId="ADAL" clId="{71450B28-6A91-49C5-BC88-2D7784511A7D}" dt="2025-12-22T19:58:57.923" v="361" actId="27636"/>
          <ac:spMkLst>
            <pc:docMk/>
            <pc:sldMk cId="1176285960" sldId="404"/>
            <ac:spMk id="4" creationId="{5E73DEC8-BE92-0BE5-809C-A3EC78F50AD0}"/>
          </ac:spMkLst>
        </pc:spChg>
      </pc:sldChg>
      <pc:sldChg chg="modSp add mod">
        <pc:chgData name="Jessica Newport" userId="dede3334-717e-4998-a1ad-2432f5a188d4" providerId="ADAL" clId="{71450B28-6A91-49C5-BC88-2D7784511A7D}" dt="2025-12-22T19:59:18.922" v="366" actId="1076"/>
        <pc:sldMkLst>
          <pc:docMk/>
          <pc:sldMk cId="3896119696" sldId="405"/>
        </pc:sldMkLst>
        <pc:spChg chg="mod">
          <ac:chgData name="Jessica Newport" userId="dede3334-717e-4998-a1ad-2432f5a188d4" providerId="ADAL" clId="{71450B28-6A91-49C5-BC88-2D7784511A7D}" dt="2025-12-22T19:59:18.922" v="366" actId="1076"/>
          <ac:spMkLst>
            <pc:docMk/>
            <pc:sldMk cId="3896119696" sldId="405"/>
            <ac:spMk id="4" creationId="{E5CB43E3-5B0C-AC1D-850B-09C765CF1933}"/>
          </ac:spMkLst>
        </pc:spChg>
      </pc:sldChg>
      <pc:sldChg chg="modSp add mod">
        <pc:chgData name="Jessica Newport" userId="dede3334-717e-4998-a1ad-2432f5a188d4" providerId="ADAL" clId="{71450B28-6A91-49C5-BC88-2D7784511A7D}" dt="2025-12-22T20:47:51.095" v="948" actId="20577"/>
        <pc:sldMkLst>
          <pc:docMk/>
          <pc:sldMk cId="1264640138" sldId="406"/>
        </pc:sldMkLst>
        <pc:spChg chg="mod">
          <ac:chgData name="Jessica Newport" userId="dede3334-717e-4998-a1ad-2432f5a188d4" providerId="ADAL" clId="{71450B28-6A91-49C5-BC88-2D7784511A7D}" dt="2025-12-22T20:01:56.717" v="644" actId="1076"/>
          <ac:spMkLst>
            <pc:docMk/>
            <pc:sldMk cId="1264640138" sldId="406"/>
            <ac:spMk id="2" creationId="{5DC663E2-5E29-F49A-4CAD-4F760010B45F}"/>
          </ac:spMkLst>
        </pc:spChg>
        <pc:spChg chg="mod">
          <ac:chgData name="Jessica Newport" userId="dede3334-717e-4998-a1ad-2432f5a188d4" providerId="ADAL" clId="{71450B28-6A91-49C5-BC88-2D7784511A7D}" dt="2025-12-22T20:47:51.095" v="948" actId="20577"/>
          <ac:spMkLst>
            <pc:docMk/>
            <pc:sldMk cId="1264640138" sldId="406"/>
            <ac:spMk id="4" creationId="{EDA085DB-E888-7B74-FFDB-E6C1B0F3E7B7}"/>
          </ac:spMkLst>
        </pc:spChg>
      </pc:sldChg>
      <pc:sldChg chg="delSp modSp add mod">
        <pc:chgData name="Jessica Newport" userId="dede3334-717e-4998-a1ad-2432f5a188d4" providerId="ADAL" clId="{71450B28-6A91-49C5-BC88-2D7784511A7D}" dt="2025-12-22T20:45:05.176" v="935" actId="1076"/>
        <pc:sldMkLst>
          <pc:docMk/>
          <pc:sldMk cId="1566767295" sldId="407"/>
        </pc:sldMkLst>
        <pc:spChg chg="mod">
          <ac:chgData name="Jessica Newport" userId="dede3334-717e-4998-a1ad-2432f5a188d4" providerId="ADAL" clId="{71450B28-6A91-49C5-BC88-2D7784511A7D}" dt="2025-12-22T20:45:05.176" v="935" actId="1076"/>
          <ac:spMkLst>
            <pc:docMk/>
            <pc:sldMk cId="1566767295" sldId="407"/>
            <ac:spMk id="5" creationId="{51B61181-2CB7-65A5-4752-D62862A543DC}"/>
          </ac:spMkLst>
        </pc:spChg>
        <pc:spChg chg="mod">
          <ac:chgData name="Jessica Newport" userId="dede3334-717e-4998-a1ad-2432f5a188d4" providerId="ADAL" clId="{71450B28-6A91-49C5-BC88-2D7784511A7D}" dt="2025-12-22T20:45:00.017" v="934" actId="1076"/>
          <ac:spMkLst>
            <pc:docMk/>
            <pc:sldMk cId="1566767295" sldId="407"/>
            <ac:spMk id="7" creationId="{5813A000-C8AB-E34E-88F3-95C3374586A8}"/>
          </ac:spMkLst>
        </pc:spChg>
      </pc:sldChg>
      <pc:sldChg chg="modSp add mod modTransition">
        <pc:chgData name="Jessica Newport" userId="dede3334-717e-4998-a1ad-2432f5a188d4" providerId="ADAL" clId="{71450B28-6A91-49C5-BC88-2D7784511A7D}" dt="2026-01-06T13:49:38.957" v="985" actId="20577"/>
        <pc:sldMkLst>
          <pc:docMk/>
          <pc:sldMk cId="1935971721" sldId="890"/>
        </pc:sldMkLst>
        <pc:spChg chg="mod">
          <ac:chgData name="Jessica Newport" userId="dede3334-717e-4998-a1ad-2432f5a188d4" providerId="ADAL" clId="{71450B28-6A91-49C5-BC88-2D7784511A7D}" dt="2025-12-22T20:40:15.237" v="869" actId="20577"/>
          <ac:spMkLst>
            <pc:docMk/>
            <pc:sldMk cId="1935971721" sldId="890"/>
            <ac:spMk id="3" creationId="{70240BE5-4828-84BD-D048-174BAF03B0E7}"/>
          </ac:spMkLst>
        </pc:spChg>
        <pc:spChg chg="mod">
          <ac:chgData name="Jessica Newport" userId="dede3334-717e-4998-a1ad-2432f5a188d4" providerId="ADAL" clId="{71450B28-6A91-49C5-BC88-2D7784511A7D}" dt="2026-01-06T13:49:38.957" v="985" actId="20577"/>
          <ac:spMkLst>
            <pc:docMk/>
            <pc:sldMk cId="1935971721" sldId="890"/>
            <ac:spMk id="6" creationId="{B3350C52-4412-0758-F019-665A2CD2E4CF}"/>
          </ac:spMkLst>
        </pc:spChg>
      </pc:sldChg>
      <pc:sldChg chg="modSp add mod modTransition">
        <pc:chgData name="Jessica Newport" userId="dede3334-717e-4998-a1ad-2432f5a188d4" providerId="ADAL" clId="{71450B28-6A91-49C5-BC88-2D7784511A7D}" dt="2025-12-22T20:21:00.537" v="790" actId="20577"/>
        <pc:sldMkLst>
          <pc:docMk/>
          <pc:sldMk cId="4265205340" sldId="958"/>
        </pc:sldMkLst>
        <pc:spChg chg="mod">
          <ac:chgData name="Jessica Newport" userId="dede3334-717e-4998-a1ad-2432f5a188d4" providerId="ADAL" clId="{71450B28-6A91-49C5-BC88-2D7784511A7D}" dt="2025-12-22T20:20:09.259" v="765" actId="113"/>
          <ac:spMkLst>
            <pc:docMk/>
            <pc:sldMk cId="4265205340" sldId="958"/>
            <ac:spMk id="3" creationId="{B1762329-DAEC-969C-E11B-D8734A7C26D6}"/>
          </ac:spMkLst>
        </pc:spChg>
        <pc:spChg chg="mod">
          <ac:chgData name="Jessica Newport" userId="dede3334-717e-4998-a1ad-2432f5a188d4" providerId="ADAL" clId="{71450B28-6A91-49C5-BC88-2D7784511A7D}" dt="2025-12-22T20:21:00.537" v="790" actId="20577"/>
          <ac:spMkLst>
            <pc:docMk/>
            <pc:sldMk cId="4265205340" sldId="958"/>
            <ac:spMk id="6" creationId="{B8D1E172-3279-50EE-DE78-6B9E9CCDAC2D}"/>
          </ac:spMkLst>
        </pc:spChg>
      </pc:sldChg>
      <pc:sldChg chg="modSp add mod modTransition">
        <pc:chgData name="Jessica Newport" userId="dede3334-717e-4998-a1ad-2432f5a188d4" providerId="ADAL" clId="{71450B28-6A91-49C5-BC88-2D7784511A7D}" dt="2025-12-22T20:42:32.180" v="925" actId="113"/>
        <pc:sldMkLst>
          <pc:docMk/>
          <pc:sldMk cId="2590615551" sldId="961"/>
        </pc:sldMkLst>
        <pc:spChg chg="mod">
          <ac:chgData name="Jessica Newport" userId="dede3334-717e-4998-a1ad-2432f5a188d4" providerId="ADAL" clId="{71450B28-6A91-49C5-BC88-2D7784511A7D}" dt="2025-12-22T20:41:59.686" v="920" actId="20577"/>
          <ac:spMkLst>
            <pc:docMk/>
            <pc:sldMk cId="2590615551" sldId="961"/>
            <ac:spMk id="3" creationId="{7732FD45-5B78-2E8D-D1D2-974221AB3738}"/>
          </ac:spMkLst>
        </pc:spChg>
        <pc:spChg chg="mod">
          <ac:chgData name="Jessica Newport" userId="dede3334-717e-4998-a1ad-2432f5a188d4" providerId="ADAL" clId="{71450B28-6A91-49C5-BC88-2D7784511A7D}" dt="2025-12-22T20:42:32.180" v="925" actId="113"/>
          <ac:spMkLst>
            <pc:docMk/>
            <pc:sldMk cId="2590615551" sldId="961"/>
            <ac:spMk id="6" creationId="{721B753C-731E-0E57-9560-AD9D2E15C4B4}"/>
          </ac:spMkLst>
        </pc:spChg>
      </pc:sldChg>
      <pc:sldChg chg="modSp add mod modTransition">
        <pc:chgData name="Jessica Newport" userId="dede3334-717e-4998-a1ad-2432f5a188d4" providerId="ADAL" clId="{71450B28-6A91-49C5-BC88-2D7784511A7D}" dt="2025-12-22T20:43:41.571" v="933" actId="14100"/>
        <pc:sldMkLst>
          <pc:docMk/>
          <pc:sldMk cId="2673693726" sldId="962"/>
        </pc:sldMkLst>
        <pc:spChg chg="mod">
          <ac:chgData name="Jessica Newport" userId="dede3334-717e-4998-a1ad-2432f5a188d4" providerId="ADAL" clId="{71450B28-6A91-49C5-BC88-2D7784511A7D}" dt="2025-12-22T20:43:10.434" v="929" actId="2711"/>
          <ac:spMkLst>
            <pc:docMk/>
            <pc:sldMk cId="2673693726" sldId="962"/>
            <ac:spMk id="3" creationId="{E69CB463-A974-DF25-79EE-69D9BDBCDF24}"/>
          </ac:spMkLst>
        </pc:spChg>
        <pc:spChg chg="mod">
          <ac:chgData name="Jessica Newport" userId="dede3334-717e-4998-a1ad-2432f5a188d4" providerId="ADAL" clId="{71450B28-6A91-49C5-BC88-2D7784511A7D}" dt="2025-12-22T20:43:41.571" v="933" actId="14100"/>
          <ac:spMkLst>
            <pc:docMk/>
            <pc:sldMk cId="2673693726" sldId="962"/>
            <ac:spMk id="6" creationId="{873871BA-788E-F395-5BEC-CDC74C2AD5FC}"/>
          </ac:spMkLst>
        </pc:spChg>
      </pc:sldChg>
      <pc:sldChg chg="delSp modSp add mod modTransition">
        <pc:chgData name="Jessica Newport" userId="dede3334-717e-4998-a1ad-2432f5a188d4" providerId="ADAL" clId="{71450B28-6A91-49C5-BC88-2D7784511A7D}" dt="2025-12-22T20:53:32.323" v="966" actId="1076"/>
        <pc:sldMkLst>
          <pc:docMk/>
          <pc:sldMk cId="1313476277" sldId="974"/>
        </pc:sldMkLst>
        <pc:spChg chg="mod">
          <ac:chgData name="Jessica Newport" userId="dede3334-717e-4998-a1ad-2432f5a188d4" providerId="ADAL" clId="{71450B28-6A91-49C5-BC88-2D7784511A7D}" dt="2025-12-22T20:53:32.323" v="966" actId="1076"/>
          <ac:spMkLst>
            <pc:docMk/>
            <pc:sldMk cId="1313476277" sldId="974"/>
            <ac:spMk id="3" creationId="{70035CA3-9C75-3B28-B73D-D180513A133C}"/>
          </ac:spMkLst>
        </pc:spChg>
        <pc:spChg chg="mod">
          <ac:chgData name="Jessica Newport" userId="dede3334-717e-4998-a1ad-2432f5a188d4" providerId="ADAL" clId="{71450B28-6A91-49C5-BC88-2D7784511A7D}" dt="2025-12-22T20:53:21.502" v="963" actId="1076"/>
          <ac:spMkLst>
            <pc:docMk/>
            <pc:sldMk cId="1313476277" sldId="974"/>
            <ac:spMk id="5" creationId="{B714650C-73BD-143C-86FE-FB2288F39BBC}"/>
          </ac:spMkLst>
        </pc:spChg>
      </pc:sldChg>
      <pc:sldChg chg="modSp add mod modTransition">
        <pc:chgData name="Jessica Newport" userId="dede3334-717e-4998-a1ad-2432f5a188d4" providerId="ADAL" clId="{71450B28-6A91-49C5-BC88-2D7784511A7D}" dt="2025-12-22T20:56:05.483" v="973" actId="14100"/>
        <pc:sldMkLst>
          <pc:docMk/>
          <pc:sldMk cId="1844330222" sldId="980"/>
        </pc:sldMkLst>
        <pc:picChg chg="mod">
          <ac:chgData name="Jessica Newport" userId="dede3334-717e-4998-a1ad-2432f5a188d4" providerId="ADAL" clId="{71450B28-6A91-49C5-BC88-2D7784511A7D}" dt="2025-12-22T20:56:05.483" v="973" actId="14100"/>
          <ac:picMkLst>
            <pc:docMk/>
            <pc:sldMk cId="1844330222" sldId="980"/>
            <ac:picMk id="6" creationId="{FC5986CD-8CAC-F167-45FA-B363A2421045}"/>
          </ac:picMkLst>
        </pc:picChg>
      </pc:sldChg>
      <pc:sldChg chg="modSp add mod modTransition">
        <pc:chgData name="Jessica Newport" userId="dede3334-717e-4998-a1ad-2432f5a188d4" providerId="ADAL" clId="{71450B28-6A91-49C5-BC88-2D7784511A7D}" dt="2025-12-22T20:57:07.848" v="982" actId="14100"/>
        <pc:sldMkLst>
          <pc:docMk/>
          <pc:sldMk cId="2331623591" sldId="981"/>
        </pc:sldMkLst>
        <pc:picChg chg="mod">
          <ac:chgData name="Jessica Newport" userId="dede3334-717e-4998-a1ad-2432f5a188d4" providerId="ADAL" clId="{71450B28-6A91-49C5-BC88-2D7784511A7D}" dt="2025-12-22T20:57:07.848" v="982" actId="14100"/>
          <ac:picMkLst>
            <pc:docMk/>
            <pc:sldMk cId="2331623591" sldId="981"/>
            <ac:picMk id="8" creationId="{E9EA660B-C74B-A755-5CE1-73174D9896E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AE4ECF3-D542-4D3F-A3A3-2E6E98A7C9FE}" type="datetimeFigureOut">
              <a:rPr lang="en-GB" smtClean="0"/>
              <a:t>06/01/2026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A1E105F-8527-4319-AD10-2196F5B20ABD}" type="slidenum">
              <a:rPr lang="en-GB" smtClean="0"/>
              <a:t>‹#›</a:t>
            </a:fld>
            <a:endParaRPr lang="en-GB"/>
          </a:p>
        </p:txBody>
      </p:sp>
    </p:spTree>
    <p:extLst>
      <p:ext uri="{BB962C8B-B14F-4D97-AF65-F5344CB8AC3E}">
        <p14:creationId xmlns:p14="http://schemas.microsoft.com/office/powerpoint/2010/main" val="41164966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A1E105F-8527-4319-AD10-2196F5B20ABD}" type="slidenum">
              <a:rPr lang="en-GB" smtClean="0"/>
              <a:t>1</a:t>
            </a:fld>
            <a:endParaRPr lang="en-GB"/>
          </a:p>
        </p:txBody>
      </p:sp>
    </p:spTree>
    <p:extLst>
      <p:ext uri="{BB962C8B-B14F-4D97-AF65-F5344CB8AC3E}">
        <p14:creationId xmlns:p14="http://schemas.microsoft.com/office/powerpoint/2010/main" val="40816108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38891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Rot="1" noChangeAspect="1" noChangeArrowheads="1" noTextEdit="1"/>
          </p:cNvSpPr>
          <p:nvPr>
            <p:ph type="sldImg"/>
          </p:nvPr>
        </p:nvSpPr>
        <p:spPr>
          <a:xfrm>
            <a:off x="917575" y="744538"/>
            <a:ext cx="4962525" cy="3722687"/>
          </a:xfrm>
          <a:ln/>
        </p:spPr>
      </p:sp>
      <p:sp>
        <p:nvSpPr>
          <p:cNvPr id="2150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0609941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FAF0F-C9F5-2822-4240-2B1107225915}"/>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6A008317-FEC0-0C34-5C4C-8B226AE354EE}"/>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61EF1C42-EAB0-BE23-AD41-B34D8D64E9D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97611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4B18FD-D862-54E0-25E1-0DF69BFFA23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7248305C-6E64-11BC-0B5D-ED9CE80FD8D7}"/>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F4808861-D959-222C-E6DE-088540C59DC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4277200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3342C7-50D1-0A5E-6402-9952DDE6004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DF8E5CD6-C1CF-896E-CFA2-492551AB258A}"/>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8739CC2A-3848-A604-4AD4-E157E77D96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10405077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4A803E-C148-2BE9-553F-BF70273A0BF8}"/>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316249AE-E05D-1208-9DB8-3A44FC170C4D}"/>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A6DE7127-F727-6834-DEDC-31946EE94DF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97589546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EBC160-DF78-19D6-2ADE-7A7614CA8ADA}"/>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A3B000AC-AFB6-F6FA-46A6-0FB734BF24B4}"/>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B7D0D189-C8CA-990F-3D89-7DAD13C7C5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23579385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62F444-6E70-3B46-5907-9F371ED54250}"/>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79420E1-173E-232C-B462-EB266A962101}"/>
              </a:ext>
            </a:extLst>
          </p:cNvPr>
          <p:cNvSpPr>
            <a:spLocks noGrp="1" noRot="1" noChangeAspect="1" noChangeArrowheads="1" noTextEdit="1"/>
          </p:cNvSpPr>
          <p:nvPr>
            <p:ph type="sldImg"/>
          </p:nvPr>
        </p:nvSpPr>
        <p:spPr>
          <a:xfrm>
            <a:off x="917575" y="744538"/>
            <a:ext cx="4962525" cy="3722687"/>
          </a:xfrm>
          <a:ln/>
        </p:spPr>
      </p:sp>
      <p:sp>
        <p:nvSpPr>
          <p:cNvPr id="21507" name="Rectangle 3">
            <a:extLst>
              <a:ext uri="{FF2B5EF4-FFF2-40B4-BE49-F238E27FC236}">
                <a16:creationId xmlns:a16="http://schemas.microsoft.com/office/drawing/2014/main" id="{7CC3B438-F3C4-B8FE-C16C-7A40C50DFA5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a:p>
        </p:txBody>
      </p:sp>
    </p:spTree>
    <p:extLst>
      <p:ext uri="{BB962C8B-B14F-4D97-AF65-F5344CB8AC3E}">
        <p14:creationId xmlns:p14="http://schemas.microsoft.com/office/powerpoint/2010/main" val="37436100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285231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680F41-1772-5301-0354-26B7AFC5E8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260CEA-645B-9786-50B3-C74C760C011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020CC82-30EE-2567-0BBB-CD99BDC3517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837078-C902-5962-8CC7-084D6666DC2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68393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BC94ED-70E3-A5C1-7B1F-EA0743864A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5EDC6C5-00B2-7671-C1E2-F34610A08D8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4DB36B-2F2F-BBF9-4028-7552572A67E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26F5C4-E9E2-60E2-D229-1221957301AF}"/>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651255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427761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4011322-7240-78B1-9473-437A305C822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9877F-FBCC-E3DA-9037-67BA9658AE7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2FEA02-DDDE-D654-667D-2608EC3215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64CEAF-6D77-2D4B-9910-71AEFAB664BC}"/>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65936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8CDF6-B9C2-D7CF-5C5F-1356840E1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DD93DE3-C023-E29D-2F79-985999595D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B67678-9D27-848F-3137-88C0E40056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5EEB40F-BE24-BA8D-25F4-0D3DAA574AB3}"/>
              </a:ext>
            </a:extLst>
          </p:cNvPr>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8A1E105F-8527-4319-AD10-2196F5B20AB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182076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180A412-7232-F34F-9963-169F671057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DD7CA25-7B99-B4CE-B751-992F6A9A5C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70F2757-FB1F-6046-5FB1-378F39A6CA59}"/>
              </a:ext>
            </a:extLst>
          </p:cNvPr>
          <p:cNvSpPr>
            <a:spLocks noGrp="1"/>
          </p:cNvSpPr>
          <p:nvPr>
            <p:ph type="body" idx="1"/>
          </p:nvPr>
        </p:nvSpPr>
        <p:spPr/>
        <p:txBody>
          <a:bodyPr/>
          <a:lstStyle/>
          <a:p>
            <a:r>
              <a:rPr lang="en-GB" dirty="0"/>
              <a:t>Read the guidance document, it has all the info you need! Use it whilst inputting citations and during the creation of the reference list as you can follow the applicable example.</a:t>
            </a:r>
          </a:p>
        </p:txBody>
      </p:sp>
      <p:sp>
        <p:nvSpPr>
          <p:cNvPr id="4" name="Slide Number Placeholder 3">
            <a:extLst>
              <a:ext uri="{FF2B5EF4-FFF2-40B4-BE49-F238E27FC236}">
                <a16:creationId xmlns:a16="http://schemas.microsoft.com/office/drawing/2014/main" id="{904BC7C4-1651-F790-8B48-E4311823A1D5}"/>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42242594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86EB55-FCF4-B974-8810-14E07C6252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186D696-774C-8E15-0340-BCB1D46559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8875695-B4DD-0F17-FE03-BE43DAC2FAA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F798936-E6C8-358B-C908-9A784B2D47C4}"/>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4273525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9167CC-F43C-C6AF-0FD8-88D30E12C0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A3F418-BFB6-E0B2-CF4E-D92857DFB0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164FA3-1EDB-3222-B8F7-8ABC121671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3958CB-3C42-7889-7367-42C2F53A086B}"/>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131518607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them of these services and encourage them to utilise if they need general academic assistance.</a:t>
            </a:r>
          </a:p>
        </p:txBody>
      </p:sp>
      <p:sp>
        <p:nvSpPr>
          <p:cNvPr id="4" name="Slide Number Placeholder 3"/>
          <p:cNvSpPr>
            <a:spLocks noGrp="1"/>
          </p:cNvSpPr>
          <p:nvPr>
            <p:ph type="sldNum" sz="quarter" idx="5"/>
          </p:nvPr>
        </p:nvSpPr>
        <p:spPr/>
        <p:txBody>
          <a:bodyPr/>
          <a:lstStyle/>
          <a:p>
            <a:fld id="{8A1E105F-8527-4319-AD10-2196F5B20ABD}" type="slidenum">
              <a:rPr lang="en-GB" smtClean="0"/>
              <a:t>23</a:t>
            </a:fld>
            <a:endParaRPr lang="en-GB"/>
          </a:p>
        </p:txBody>
      </p:sp>
    </p:spTree>
    <p:extLst>
      <p:ext uri="{BB962C8B-B14F-4D97-AF65-F5344CB8AC3E}">
        <p14:creationId xmlns:p14="http://schemas.microsoft.com/office/powerpoint/2010/main" val="26802736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41195038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780163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1972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1579009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1944100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6335364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2"/>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8722009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07864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8.xml"/><Relationship Id="rId1" Type="http://schemas.openxmlformats.org/officeDocument/2006/relationships/slideLayout" Target="../slideLayouts/slideLayout7.xml"/><Relationship Id="rId5" Type="http://schemas.openxmlformats.org/officeDocument/2006/relationships/image" Target="../media/image3.png"/><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3634269338"/>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4"/>
          <a:stretch>
            <a:fillRect/>
          </a:stretch>
        </p:blipFill>
        <p:spPr>
          <a:xfrm>
            <a:off x="0" y="0"/>
            <a:ext cx="9144000" cy="6858000"/>
          </a:xfrm>
          <a:prstGeom prst="rect">
            <a:avLst/>
          </a:prstGeom>
        </p:spPr>
      </p:pic>
      <p:pic>
        <p:nvPicPr>
          <p:cNvPr id="2" name="Picture 1" descr="A blue background with white text&#10;&#10;Description automatically generated with medium confidence">
            <a:extLst>
              <a:ext uri="{FF2B5EF4-FFF2-40B4-BE49-F238E27FC236}">
                <a16:creationId xmlns:a16="http://schemas.microsoft.com/office/drawing/2014/main" id="{8F04E249-BC97-79E7-3772-285A4E518A05}"/>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06968122"/>
      </p:ext>
    </p:extLst>
  </p:cSld>
  <p:clrMap bg1="lt1" tx1="dk1" bg2="lt2" tx2="dk2" accent1="accent1" accent2="accent2" accent3="accent3" accent4="accent4" accent5="accent5" accent6="accent6" hlink="hlink" folHlink="folHlink"/>
  <p:sldLayoutIdLst>
    <p:sldLayoutId id="2147483699" r:id="rId1"/>
    <p:sldLayoutId id="2147483700" r:id="rId2"/>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insights.nursekillam.com/bsn4416/deadlines/"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hyperlink" Target="https://moodle.uwtsd.ac.uk/pluginfile.php/1100177/mod_resource/content/2/Harvard%20Referencing%20Guide%20v.1.5%202025-26.pdf" TargetMode="External"/><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hyperlink" Target="mailto:studyskillsdistance@uwtsd.ac.uk"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ABE3C85-6EEA-91E9-2AA3-B32EA0EEAD2E}"/>
              </a:ext>
            </a:extLst>
          </p:cNvPr>
          <p:cNvSpPr txBox="1"/>
          <p:nvPr/>
        </p:nvSpPr>
        <p:spPr>
          <a:xfrm>
            <a:off x="606376" y="1600200"/>
            <a:ext cx="7928023" cy="3970318"/>
          </a:xfrm>
          <a:prstGeom prst="rect">
            <a:avLst/>
          </a:prstGeom>
          <a:noFill/>
        </p:spPr>
        <p:txBody>
          <a:bodyPr wrap="square" rtlCol="0">
            <a:spAutoFit/>
          </a:bodyPr>
          <a:lstStyle/>
          <a:p>
            <a:r>
              <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rPr>
              <a:t>Assignment Workshop</a:t>
            </a:r>
          </a:p>
          <a:p>
            <a:endPar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rPr>
              <a:t>Hospitality &amp; Guest Services</a:t>
            </a:r>
          </a:p>
          <a:p>
            <a:endPar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rPr>
              <a:t>BMIH4012</a:t>
            </a:r>
          </a:p>
          <a:p>
            <a:endPar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endParaRPr>
          </a:p>
          <a:p>
            <a:r>
              <a:rPr lang="en-GB" sz="3600" b="1" dirty="0">
                <a:solidFill>
                  <a:srgbClr val="FFFFCC"/>
                </a:solidFill>
                <a:effectLst>
                  <a:outerShdw blurRad="38100" dist="38100" dir="2700000" algn="tl">
                    <a:srgbClr val="000000">
                      <a:alpha val="43137"/>
                    </a:srgbClr>
                  </a:outerShdw>
                </a:effectLst>
                <a:latin typeface="Aptos Display" panose="020B0004020202020204" pitchFamily="34" charset="0"/>
              </a:rPr>
              <a:t>2025/2026</a:t>
            </a:r>
          </a:p>
        </p:txBody>
      </p:sp>
    </p:spTree>
    <p:extLst>
      <p:ext uri="{BB962C8B-B14F-4D97-AF65-F5344CB8AC3E}">
        <p14:creationId xmlns:p14="http://schemas.microsoft.com/office/powerpoint/2010/main" val="301669680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Text&#10;&#10;Description automatically generated with medium confidence">
            <a:extLst>
              <a:ext uri="{FF2B5EF4-FFF2-40B4-BE49-F238E27FC236}">
                <a16:creationId xmlns:a16="http://schemas.microsoft.com/office/drawing/2014/main" id="{C3545037-3BF2-F106-0868-C6F93A16103D}"/>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590800" y="381000"/>
            <a:ext cx="4191000" cy="1571623"/>
          </a:xfrm>
          <a:prstGeom prst="rect">
            <a:avLst/>
          </a:prstGeom>
        </p:spPr>
      </p:pic>
      <p:sp>
        <p:nvSpPr>
          <p:cNvPr id="8" name="TextBox 7">
            <a:extLst>
              <a:ext uri="{FF2B5EF4-FFF2-40B4-BE49-F238E27FC236}">
                <a16:creationId xmlns:a16="http://schemas.microsoft.com/office/drawing/2014/main" id="{B04963B4-F866-B320-51CB-87283E00BC90}"/>
              </a:ext>
            </a:extLst>
          </p:cNvPr>
          <p:cNvSpPr txBox="1"/>
          <p:nvPr/>
        </p:nvSpPr>
        <p:spPr>
          <a:xfrm>
            <a:off x="1371600" y="3089496"/>
            <a:ext cx="6629400" cy="1815882"/>
          </a:xfrm>
          <a:prstGeom prst="rect">
            <a:avLst/>
          </a:prstGeom>
          <a:noFill/>
        </p:spPr>
        <p:txBody>
          <a:bodyPr wrap="square">
            <a:spAutoFit/>
          </a:bodyPr>
          <a:lstStyle/>
          <a:p>
            <a:pPr algn="ctr"/>
            <a:r>
              <a:rPr lang="en-GB" sz="4400" b="1" dirty="0">
                <a:latin typeface="Aptos Display" panose="020B0004020202020204" pitchFamily="34" charset="0"/>
              </a:rPr>
              <a:t>Friday 16</a:t>
            </a:r>
            <a:r>
              <a:rPr lang="en-GB" sz="4400" b="1" baseline="30000" dirty="0">
                <a:latin typeface="Aptos Display" panose="020B0004020202020204" pitchFamily="34" charset="0"/>
              </a:rPr>
              <a:t>th</a:t>
            </a:r>
            <a:r>
              <a:rPr lang="en-GB" sz="4400" b="1" dirty="0">
                <a:latin typeface="Aptos Display" panose="020B0004020202020204" pitchFamily="34" charset="0"/>
              </a:rPr>
              <a:t> January</a:t>
            </a:r>
          </a:p>
          <a:p>
            <a:pPr algn="ctr"/>
            <a:r>
              <a:rPr lang="en-GB" sz="4400" b="1" dirty="0">
                <a:latin typeface="Aptos Display" panose="020B0004020202020204" pitchFamily="34" charset="0"/>
              </a:rPr>
              <a:t>by 23:59pm</a:t>
            </a:r>
          </a:p>
          <a:p>
            <a:pPr algn="ctr"/>
            <a:endParaRPr lang="en-GB" sz="2400" b="1" dirty="0">
              <a:latin typeface="Aptos Display" panose="020B0004020202020204" pitchFamily="34" charset="0"/>
            </a:endParaRPr>
          </a:p>
        </p:txBody>
      </p:sp>
    </p:spTree>
    <p:extLst>
      <p:ext uri="{BB962C8B-B14F-4D97-AF65-F5344CB8AC3E}">
        <p14:creationId xmlns:p14="http://schemas.microsoft.com/office/powerpoint/2010/main" val="387405047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D6F7-4FC5-21D4-292F-CA13723F1340}"/>
              </a:ext>
            </a:extLst>
          </p:cNvPr>
          <p:cNvSpPr txBox="1">
            <a:spLocks/>
          </p:cNvSpPr>
          <p:nvPr/>
        </p:nvSpPr>
        <p:spPr>
          <a:xfrm>
            <a:off x="573504" y="-228600"/>
            <a:ext cx="7996992" cy="16464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Task Description</a:t>
            </a:r>
          </a:p>
        </p:txBody>
      </p:sp>
      <p:sp>
        <p:nvSpPr>
          <p:cNvPr id="4" name="Content Placeholder 2">
            <a:extLst>
              <a:ext uri="{FF2B5EF4-FFF2-40B4-BE49-F238E27FC236}">
                <a16:creationId xmlns:a16="http://schemas.microsoft.com/office/drawing/2014/main" id="{C72EC755-E348-65E7-FB20-141BF5D11A4E}"/>
              </a:ext>
            </a:extLst>
          </p:cNvPr>
          <p:cNvSpPr txBox="1">
            <a:spLocks/>
          </p:cNvSpPr>
          <p:nvPr/>
        </p:nvSpPr>
        <p:spPr>
          <a:xfrm>
            <a:off x="381000" y="1066800"/>
            <a:ext cx="8534400" cy="4953000"/>
          </a:xfrm>
          <a:prstGeom prst="rect">
            <a:avLst/>
          </a:prstGeom>
        </p:spPr>
        <p:txBody>
          <a:bodyPr vert="horz" lIns="91440" tIns="45720" rIns="91440" bIns="45720" rtlCol="0" anchor="t">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dirty="0"/>
              <a:t>Case Study </a:t>
            </a:r>
            <a:r>
              <a:rPr lang="en-GB" dirty="0"/>
              <a:t>– Guest Service Strategies in the Hospitality Industry</a:t>
            </a:r>
          </a:p>
          <a:p>
            <a:pPr algn="l"/>
            <a:r>
              <a:rPr lang="en-GB" b="1" dirty="0"/>
              <a:t>Title</a:t>
            </a:r>
            <a:r>
              <a:rPr lang="en-GB" dirty="0"/>
              <a:t>: Analyse the Importance of Implementing Effective Guest Service Strategies at a Hotel of Your Choice</a:t>
            </a:r>
          </a:p>
          <a:p>
            <a:pPr algn="l"/>
            <a:r>
              <a:rPr lang="en-GB" b="1" dirty="0"/>
              <a:t>Background</a:t>
            </a:r>
            <a:r>
              <a:rPr lang="en-GB" dirty="0"/>
              <a:t>: You will assume the role of a mystery shopper and conduct an analysis of the guest service functions of a hotel that you have either:</a:t>
            </a:r>
          </a:p>
          <a:p>
            <a:pPr algn="l"/>
            <a:r>
              <a:rPr lang="en-GB" dirty="0"/>
              <a:t>· Personally visited,</a:t>
            </a:r>
          </a:p>
          <a:p>
            <a:pPr algn="l"/>
            <a:r>
              <a:rPr lang="en-GB" dirty="0"/>
              <a:t>· Visited as part of a class trip, or</a:t>
            </a:r>
          </a:p>
          <a:p>
            <a:pPr algn="l"/>
            <a:r>
              <a:rPr lang="en-GB" dirty="0"/>
              <a:t>· Thoroughly researched (with your chosen hotel confirmed by your lecturer in advance).</a:t>
            </a:r>
          </a:p>
          <a:p>
            <a:pPr algn="l"/>
            <a:r>
              <a:rPr lang="en-GB" dirty="0"/>
              <a:t>The hospitality industry is constantly evolving and highly competitive, making it essential for hotels to stay ahead of trends and meet the increasing expectations of guests regarding service and experiences.</a:t>
            </a:r>
          </a:p>
        </p:txBody>
      </p:sp>
    </p:spTree>
    <p:extLst>
      <p:ext uri="{BB962C8B-B14F-4D97-AF65-F5344CB8AC3E}">
        <p14:creationId xmlns:p14="http://schemas.microsoft.com/office/powerpoint/2010/main" val="20906437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AFB21B-7D1B-E320-5CAD-FD50134DC1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07AED8-FA94-07BB-F76D-1C7D3BE35BF5}"/>
              </a:ext>
            </a:extLst>
          </p:cNvPr>
          <p:cNvSpPr txBox="1">
            <a:spLocks/>
          </p:cNvSpPr>
          <p:nvPr/>
        </p:nvSpPr>
        <p:spPr>
          <a:xfrm>
            <a:off x="573504" y="152400"/>
            <a:ext cx="7996992" cy="457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Task Description</a:t>
            </a:r>
          </a:p>
        </p:txBody>
      </p:sp>
      <p:sp>
        <p:nvSpPr>
          <p:cNvPr id="4" name="Content Placeholder 2">
            <a:extLst>
              <a:ext uri="{FF2B5EF4-FFF2-40B4-BE49-F238E27FC236}">
                <a16:creationId xmlns:a16="http://schemas.microsoft.com/office/drawing/2014/main" id="{B69369F6-B55A-C465-10D8-F6E6D95E0C53}"/>
              </a:ext>
            </a:extLst>
          </p:cNvPr>
          <p:cNvSpPr txBox="1">
            <a:spLocks/>
          </p:cNvSpPr>
          <p:nvPr/>
        </p:nvSpPr>
        <p:spPr>
          <a:xfrm>
            <a:off x="381000" y="609600"/>
            <a:ext cx="8382000" cy="5410200"/>
          </a:xfrm>
          <a:prstGeom prst="rect">
            <a:avLst/>
          </a:prstGeom>
        </p:spPr>
        <p:txBody>
          <a:bodyPr vert="horz" lIns="91440" tIns="45720" rIns="91440" bIns="45720" rtlCol="0" anchor="t">
            <a:normAutofit fontScale="77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t>.</a:t>
            </a:r>
          </a:p>
          <a:p>
            <a:pPr algn="l"/>
            <a:r>
              <a:rPr lang="en-GB" b="1" dirty="0"/>
              <a:t>Task</a:t>
            </a:r>
            <a:r>
              <a:rPr lang="en-GB" dirty="0"/>
              <a:t>: Based on your chosen hotel, you are required to develop a 3,000-word report analysing how effectively it implements guest service strategies. Your analysis should cover the following aspects:</a:t>
            </a:r>
          </a:p>
          <a:p>
            <a:pPr algn="l"/>
            <a:endParaRPr lang="en-GB" dirty="0"/>
          </a:p>
          <a:p>
            <a:pPr algn="l"/>
            <a:r>
              <a:rPr lang="en-GB" dirty="0"/>
              <a:t>· </a:t>
            </a:r>
            <a:r>
              <a:rPr lang="en-GB" b="1" dirty="0"/>
              <a:t>Facilities and Services</a:t>
            </a:r>
            <a:r>
              <a:rPr lang="en-GB" dirty="0"/>
              <a:t>: Does the availability and quality of the facilities and services meet or exceed the expectations of the hotel's target audience?</a:t>
            </a:r>
          </a:p>
          <a:p>
            <a:pPr algn="l"/>
            <a:endParaRPr lang="en-GB" dirty="0"/>
          </a:p>
          <a:p>
            <a:pPr algn="l"/>
            <a:r>
              <a:rPr lang="en-GB" dirty="0"/>
              <a:t>· </a:t>
            </a:r>
            <a:r>
              <a:rPr lang="en-GB" b="1" dirty="0"/>
              <a:t>Staff Training and Culture</a:t>
            </a:r>
            <a:r>
              <a:rPr lang="en-GB" dirty="0"/>
              <a:t>: Are there sufficient training provisions in place for staff to maintain the hotel's desired standard of service? What kind of service culture is evident in this hotel?</a:t>
            </a:r>
          </a:p>
          <a:p>
            <a:pPr algn="l"/>
            <a:endParaRPr lang="en-GB" dirty="0"/>
          </a:p>
          <a:p>
            <a:pPr algn="l"/>
            <a:r>
              <a:rPr lang="en-GB" dirty="0"/>
              <a:t>· </a:t>
            </a:r>
            <a:r>
              <a:rPr lang="en-GB" b="1" dirty="0"/>
              <a:t>Online Presence and Reputation Management</a:t>
            </a:r>
            <a:r>
              <a:rPr lang="en-GB" dirty="0"/>
              <a:t>: How effectively does the hotel manage its online presence, and what impact does this have on its reputation and guest expectations?</a:t>
            </a:r>
          </a:p>
          <a:p>
            <a:pPr algn="l"/>
            <a:endParaRPr lang="en-GB" dirty="0"/>
          </a:p>
          <a:p>
            <a:pPr algn="l"/>
            <a:r>
              <a:rPr lang="en-GB" dirty="0"/>
              <a:t>· </a:t>
            </a:r>
            <a:r>
              <a:rPr lang="en-GB" b="1" dirty="0"/>
              <a:t>Recommendations for Industry Best Practices</a:t>
            </a:r>
            <a:r>
              <a:rPr lang="en-GB" dirty="0"/>
              <a:t>: What practical recommendations would you offer to guest service managers for implementing effective guest service strategies, particularly for hotels that may not operate with a large luxury budget?</a:t>
            </a:r>
          </a:p>
        </p:txBody>
      </p:sp>
    </p:spTree>
    <p:extLst>
      <p:ext uri="{BB962C8B-B14F-4D97-AF65-F5344CB8AC3E}">
        <p14:creationId xmlns:p14="http://schemas.microsoft.com/office/powerpoint/2010/main" val="179427244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4C8384-5FA4-7966-A7BA-2DBB4F5D6C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625000E-9ED4-C4AC-F90B-959C601EBBEF}"/>
              </a:ext>
            </a:extLst>
          </p:cNvPr>
          <p:cNvSpPr txBox="1">
            <a:spLocks/>
          </p:cNvSpPr>
          <p:nvPr/>
        </p:nvSpPr>
        <p:spPr>
          <a:xfrm>
            <a:off x="170448" y="304800"/>
            <a:ext cx="8803104" cy="457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Task Description: Additional Guidance</a:t>
            </a:r>
          </a:p>
        </p:txBody>
      </p:sp>
      <p:sp>
        <p:nvSpPr>
          <p:cNvPr id="4" name="Content Placeholder 2">
            <a:extLst>
              <a:ext uri="{FF2B5EF4-FFF2-40B4-BE49-F238E27FC236}">
                <a16:creationId xmlns:a16="http://schemas.microsoft.com/office/drawing/2014/main" id="{CF62EB7A-3EDD-2070-8DE3-B48DA216D551}"/>
              </a:ext>
            </a:extLst>
          </p:cNvPr>
          <p:cNvSpPr txBox="1">
            <a:spLocks/>
          </p:cNvSpPr>
          <p:nvPr/>
        </p:nvSpPr>
        <p:spPr>
          <a:xfrm>
            <a:off x="381000" y="1008345"/>
            <a:ext cx="8382000" cy="484131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 Include a </a:t>
            </a:r>
            <a:r>
              <a:rPr lang="en-GB" b="1" dirty="0"/>
              <a:t>brief background </a:t>
            </a:r>
            <a:r>
              <a:rPr lang="en-GB" dirty="0"/>
              <a:t>section about your chosen hotel, outlining its market position, level of service (e.g., budget, mid-scale, or luxury), and its unique selling points.</a:t>
            </a:r>
          </a:p>
          <a:p>
            <a:pPr algn="l"/>
            <a:r>
              <a:rPr lang="en-GB" dirty="0"/>
              <a:t>· Ensure your report </a:t>
            </a:r>
            <a:r>
              <a:rPr lang="en-GB" b="1" dirty="0"/>
              <a:t>clearly links theory and practice </a:t>
            </a:r>
            <a:r>
              <a:rPr lang="en-GB" dirty="0"/>
              <a:t>by incorporating relevant concepts discussed in class and insights gained through independent research.</a:t>
            </a:r>
          </a:p>
          <a:p>
            <a:pPr algn="l"/>
            <a:r>
              <a:rPr lang="en-GB" dirty="0"/>
              <a:t>· Focus on </a:t>
            </a:r>
            <a:r>
              <a:rPr lang="en-GB" b="1" dirty="0"/>
              <a:t>analysing the effectiveness of guest service strategies </a:t>
            </a:r>
            <a:r>
              <a:rPr lang="en-GB" dirty="0"/>
              <a:t>rather than providing a purely descriptive overview. Compare your chosen hotel’s approach with other hotels and industry best practices where possible.</a:t>
            </a:r>
          </a:p>
          <a:p>
            <a:pPr algn="l"/>
            <a:r>
              <a:rPr lang="en-GB" dirty="0"/>
              <a:t>· Ensure that your </a:t>
            </a:r>
            <a:r>
              <a:rPr lang="en-GB" b="1" dirty="0"/>
              <a:t>recommendations are realistic, practical, and applicable</a:t>
            </a:r>
            <a:r>
              <a:rPr lang="en-GB" dirty="0"/>
              <a:t> to hotels across different market segments and budget levels.</a:t>
            </a:r>
          </a:p>
        </p:txBody>
      </p:sp>
    </p:spTree>
    <p:extLst>
      <p:ext uri="{BB962C8B-B14F-4D97-AF65-F5344CB8AC3E}">
        <p14:creationId xmlns:p14="http://schemas.microsoft.com/office/powerpoint/2010/main" val="12703606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F12351-803D-7D9D-36D1-FCE302E7B90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81F0442-90B1-5BEE-1AF2-92ADA797B191}"/>
              </a:ext>
            </a:extLst>
          </p:cNvPr>
          <p:cNvSpPr txBox="1">
            <a:spLocks/>
          </p:cNvSpPr>
          <p:nvPr/>
        </p:nvSpPr>
        <p:spPr>
          <a:xfrm>
            <a:off x="170448" y="304800"/>
            <a:ext cx="8803104" cy="457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Assignment Format &amp; Requirements</a:t>
            </a:r>
          </a:p>
        </p:txBody>
      </p:sp>
      <p:sp>
        <p:nvSpPr>
          <p:cNvPr id="4" name="Content Placeholder 2">
            <a:extLst>
              <a:ext uri="{FF2B5EF4-FFF2-40B4-BE49-F238E27FC236}">
                <a16:creationId xmlns:a16="http://schemas.microsoft.com/office/drawing/2014/main" id="{5E73DEC8-BE92-0BE5-809C-A3EC78F50AD0}"/>
              </a:ext>
            </a:extLst>
          </p:cNvPr>
          <p:cNvSpPr txBox="1">
            <a:spLocks/>
          </p:cNvSpPr>
          <p:nvPr/>
        </p:nvSpPr>
        <p:spPr>
          <a:xfrm>
            <a:off x="381000" y="914400"/>
            <a:ext cx="8592552" cy="5029200"/>
          </a:xfrm>
          <a:prstGeom prst="rect">
            <a:avLst/>
          </a:prstGeom>
        </p:spPr>
        <p:txBody>
          <a:bodyPr vert="horz" lIns="91440" tIns="45720" rIns="91440" bIns="45720" rtlCol="0" anchor="t">
            <a:normAutofit fontScale="92500" lnSpcReduction="2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900" dirty="0"/>
              <a:t>1. Title Page (Not included in word count)</a:t>
            </a:r>
          </a:p>
          <a:p>
            <a:pPr algn="l"/>
            <a:r>
              <a:rPr lang="en-GB" sz="2900" dirty="0"/>
              <a:t>2. Executive Summary (Not included in word count)</a:t>
            </a:r>
          </a:p>
          <a:p>
            <a:pPr algn="l"/>
            <a:r>
              <a:rPr lang="en-GB" sz="2900" dirty="0"/>
              <a:t>3. Table of Contents (Not included in word count)</a:t>
            </a:r>
          </a:p>
          <a:p>
            <a:pPr algn="l"/>
            <a:r>
              <a:rPr lang="en-GB" sz="2900" dirty="0"/>
              <a:t>4. Introduction (300–400 words)</a:t>
            </a:r>
          </a:p>
          <a:p>
            <a:pPr algn="l"/>
            <a:r>
              <a:rPr lang="en-GB" sz="2900" dirty="0"/>
              <a:t>· Brief background of chosen hotel, purpose of report, and outline of what will be covered.</a:t>
            </a:r>
          </a:p>
          <a:p>
            <a:pPr algn="l"/>
            <a:r>
              <a:rPr lang="en-GB" sz="2900" dirty="0"/>
              <a:t>5. Main Findings (1,800–2,000 words)</a:t>
            </a:r>
          </a:p>
          <a:p>
            <a:pPr algn="l"/>
            <a:r>
              <a:rPr lang="en-GB" sz="2900" dirty="0"/>
              <a:t>· Facilities &amp; Services: 600–700 words</a:t>
            </a:r>
          </a:p>
          <a:p>
            <a:pPr algn="l"/>
            <a:r>
              <a:rPr lang="en-GB" sz="2900" dirty="0"/>
              <a:t>· Staff Training &amp; Culture: 500–600 words</a:t>
            </a:r>
          </a:p>
          <a:p>
            <a:pPr algn="l"/>
            <a:r>
              <a:rPr lang="en-GB" sz="2900" dirty="0"/>
              <a:t>· Online Presence &amp; Reputation Management: 400–500 words</a:t>
            </a:r>
          </a:p>
          <a:p>
            <a:pPr algn="l"/>
            <a:r>
              <a:rPr lang="en-GB" sz="2900" dirty="0"/>
              <a:t>· (Optional small section for general service observations): ~200 words</a:t>
            </a:r>
          </a:p>
          <a:p>
            <a:pPr algn="l"/>
            <a:endParaRPr lang="en-GB" dirty="0"/>
          </a:p>
        </p:txBody>
      </p:sp>
    </p:spTree>
    <p:extLst>
      <p:ext uri="{BB962C8B-B14F-4D97-AF65-F5344CB8AC3E}">
        <p14:creationId xmlns:p14="http://schemas.microsoft.com/office/powerpoint/2010/main" val="11762859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CAF796-1753-E473-DC95-F3EC9C24C05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2B2462-FF5B-86E9-7804-5E7717DF025A}"/>
              </a:ext>
            </a:extLst>
          </p:cNvPr>
          <p:cNvSpPr txBox="1">
            <a:spLocks/>
          </p:cNvSpPr>
          <p:nvPr/>
        </p:nvSpPr>
        <p:spPr>
          <a:xfrm>
            <a:off x="170448" y="304800"/>
            <a:ext cx="8803104" cy="457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Assignment Format &amp; Requirements</a:t>
            </a:r>
          </a:p>
        </p:txBody>
      </p:sp>
      <p:sp>
        <p:nvSpPr>
          <p:cNvPr id="4" name="Content Placeholder 2">
            <a:extLst>
              <a:ext uri="{FF2B5EF4-FFF2-40B4-BE49-F238E27FC236}">
                <a16:creationId xmlns:a16="http://schemas.microsoft.com/office/drawing/2014/main" id="{E5CB43E3-5B0C-AC1D-850B-09C765CF1933}"/>
              </a:ext>
            </a:extLst>
          </p:cNvPr>
          <p:cNvSpPr txBox="1">
            <a:spLocks/>
          </p:cNvSpPr>
          <p:nvPr/>
        </p:nvSpPr>
        <p:spPr>
          <a:xfrm>
            <a:off x="355948" y="1219200"/>
            <a:ext cx="8592552" cy="502920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900" dirty="0"/>
              <a:t>6. Conclusion (300–400 words)</a:t>
            </a:r>
          </a:p>
          <a:p>
            <a:pPr algn="l"/>
            <a:r>
              <a:rPr lang="en-GB" sz="2900" dirty="0"/>
              <a:t>· Summarise key points and overall effectiveness of guest service strategies.</a:t>
            </a:r>
          </a:p>
          <a:p>
            <a:pPr algn="l"/>
            <a:r>
              <a:rPr lang="en-GB" sz="2900" dirty="0"/>
              <a:t>7. Recommendations (400–500 words)</a:t>
            </a:r>
          </a:p>
          <a:p>
            <a:pPr algn="l"/>
            <a:r>
              <a:rPr lang="en-GB" sz="2900" dirty="0"/>
              <a:t>· Provide practical, feasible suggestions applicable to your chosen Hotel. Please note that recommendations should be based on your conclusions and new information should not be introduced.</a:t>
            </a:r>
          </a:p>
          <a:p>
            <a:pPr algn="l"/>
            <a:r>
              <a:rPr lang="en-GB" sz="2900" dirty="0"/>
              <a:t>8. Reference List (a minimum of 20 references) (Not included in word count)</a:t>
            </a:r>
          </a:p>
          <a:p>
            <a:pPr algn="l"/>
            <a:endParaRPr lang="en-GB" dirty="0"/>
          </a:p>
        </p:txBody>
      </p:sp>
    </p:spTree>
    <p:extLst>
      <p:ext uri="{BB962C8B-B14F-4D97-AF65-F5344CB8AC3E}">
        <p14:creationId xmlns:p14="http://schemas.microsoft.com/office/powerpoint/2010/main" val="389611969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02366-703D-DA2A-A9DF-E3E425D1839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DC663E2-5E29-F49A-4CAD-4F760010B45F}"/>
              </a:ext>
            </a:extLst>
          </p:cNvPr>
          <p:cNvSpPr txBox="1">
            <a:spLocks/>
          </p:cNvSpPr>
          <p:nvPr/>
        </p:nvSpPr>
        <p:spPr>
          <a:xfrm>
            <a:off x="170448" y="533400"/>
            <a:ext cx="8803104" cy="457200"/>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dirty="0">
                <a:latin typeface="Aptos Display" panose="020B0004020202020204" pitchFamily="34" charset="0"/>
              </a:rPr>
              <a:t>Other Requirements</a:t>
            </a:r>
          </a:p>
        </p:txBody>
      </p:sp>
      <p:sp>
        <p:nvSpPr>
          <p:cNvPr id="4" name="Content Placeholder 2">
            <a:extLst>
              <a:ext uri="{FF2B5EF4-FFF2-40B4-BE49-F238E27FC236}">
                <a16:creationId xmlns:a16="http://schemas.microsoft.com/office/drawing/2014/main" id="{EDA085DB-E888-7B74-FFDB-E6C1B0F3E7B7}"/>
              </a:ext>
            </a:extLst>
          </p:cNvPr>
          <p:cNvSpPr txBox="1">
            <a:spLocks/>
          </p:cNvSpPr>
          <p:nvPr/>
        </p:nvSpPr>
        <p:spPr>
          <a:xfrm>
            <a:off x="381000" y="1752600"/>
            <a:ext cx="8592552" cy="2971800"/>
          </a:xfrm>
          <a:prstGeom prst="rect">
            <a:avLst/>
          </a:prstGeom>
        </p:spPr>
        <p:txBody>
          <a:bodyPr vert="horz" lIns="91440" tIns="45720" rIns="91440" bIns="45720" rtlCol="0" anchor="t">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dirty="0"/>
              <a:t>· Use Microsoft Word with Arial, Calibri, or Times New Roman font, size 12, 1.5 line spacing, and justified text.</a:t>
            </a:r>
          </a:p>
          <a:p>
            <a:pPr algn="l"/>
            <a:r>
              <a:rPr lang="en-GB" dirty="0"/>
              <a:t>· In-text citations must be used throughout the report.</a:t>
            </a:r>
          </a:p>
          <a:p>
            <a:pPr algn="l"/>
            <a:endParaRPr lang="en-GB" dirty="0"/>
          </a:p>
          <a:p>
            <a:pPr algn="l"/>
            <a:r>
              <a:rPr lang="en-GB" dirty="0">
                <a:solidFill>
                  <a:srgbClr val="FF0000"/>
                </a:solidFill>
              </a:rPr>
              <a:t>Losing marks for this is so frustrating as it is easily avoidable through careful editing and proofreading ahead of submission!</a:t>
            </a:r>
          </a:p>
          <a:p>
            <a:pPr algn="l"/>
            <a:endParaRPr lang="en-GB" dirty="0"/>
          </a:p>
        </p:txBody>
      </p:sp>
    </p:spTree>
    <p:extLst>
      <p:ext uri="{BB962C8B-B14F-4D97-AF65-F5344CB8AC3E}">
        <p14:creationId xmlns:p14="http://schemas.microsoft.com/office/powerpoint/2010/main" val="12646401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E1C86-217F-B33E-54AF-809E2EE6D7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40AEF0-60FE-F087-8A84-2DAFF1FBB478}"/>
              </a:ext>
            </a:extLst>
          </p:cNvPr>
          <p:cNvSpPr txBox="1">
            <a:spLocks/>
          </p:cNvSpPr>
          <p:nvPr/>
        </p:nvSpPr>
        <p:spPr>
          <a:xfrm>
            <a:off x="573504" y="-228600"/>
            <a:ext cx="7996992" cy="1646499"/>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800" b="1" dirty="0">
                <a:latin typeface="Aptos Display" panose="020B0004020202020204" pitchFamily="34" charset="0"/>
              </a:rPr>
              <a:t>Report Writing </a:t>
            </a:r>
          </a:p>
        </p:txBody>
      </p:sp>
      <p:sp>
        <p:nvSpPr>
          <p:cNvPr id="4" name="Content Placeholder 2">
            <a:extLst>
              <a:ext uri="{FF2B5EF4-FFF2-40B4-BE49-F238E27FC236}">
                <a16:creationId xmlns:a16="http://schemas.microsoft.com/office/drawing/2014/main" id="{300DA924-A3E3-FFE6-31A5-85B9245C9273}"/>
              </a:ext>
            </a:extLst>
          </p:cNvPr>
          <p:cNvSpPr txBox="1">
            <a:spLocks/>
          </p:cNvSpPr>
          <p:nvPr/>
        </p:nvSpPr>
        <p:spPr>
          <a:xfrm>
            <a:off x="381000" y="1066800"/>
            <a:ext cx="7162800" cy="4953000"/>
          </a:xfrm>
          <a:prstGeom prst="rect">
            <a:avLst/>
          </a:prstGeom>
        </p:spPr>
        <p:txBody>
          <a:bodyPr vert="horz" lIns="91440" tIns="45720" rIns="91440" bIns="45720" rtlCol="0" anchor="t">
            <a:normAutofit lnSpcReduction="100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342900" lvl="0" indent="-342900" algn="l">
              <a:lnSpc>
                <a:spcPct val="107000"/>
              </a:lnSpc>
              <a:spcAft>
                <a:spcPts val="225"/>
              </a:spcAft>
              <a:buSzPts val="1000"/>
              <a:buFont typeface="Symbol" panose="05050102010706020507" pitchFamily="18" charset="2"/>
              <a:buChar char=""/>
              <a:tabLst>
                <a:tab pos="457200" algn="l"/>
              </a:tabLst>
            </a:pPr>
            <a:r>
              <a:rPr lang="en-GB" dirty="0"/>
              <a:t>Formally structured</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Informative and fact-based</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Written with a specific purpose and reader in mind</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Written in a style appropriate to each section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solidFill>
                  <a:srgbClr val="FF0000"/>
                </a:solidFill>
              </a:rPr>
              <a:t>Always include </a:t>
            </a:r>
            <a:r>
              <a:rPr lang="en-GB" dirty="0"/>
              <a:t>section headings</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Can </a:t>
            </a:r>
            <a:r>
              <a:rPr lang="en-GB" dirty="0">
                <a:solidFill>
                  <a:srgbClr val="FF0000"/>
                </a:solidFill>
              </a:rPr>
              <a:t>include</a:t>
            </a:r>
            <a:r>
              <a:rPr lang="en-GB" dirty="0"/>
              <a:t> bullet points</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Can </a:t>
            </a:r>
            <a:r>
              <a:rPr lang="en-GB" dirty="0">
                <a:solidFill>
                  <a:srgbClr val="FF0000"/>
                </a:solidFill>
              </a:rPr>
              <a:t>include</a:t>
            </a:r>
            <a:r>
              <a:rPr lang="en-GB" dirty="0"/>
              <a:t> tables or graphs</a:t>
            </a:r>
          </a:p>
          <a:p>
            <a:pPr marL="342900" lvl="0" indent="-342900" algn="l">
              <a:lnSpc>
                <a:spcPct val="107000"/>
              </a:lnSpc>
              <a:spcBef>
                <a:spcPts val="0"/>
              </a:spcBef>
              <a:spcAft>
                <a:spcPts val="225"/>
              </a:spcAft>
              <a:buSzPts val="1000"/>
              <a:buFont typeface="Symbol" panose="05050102010706020507" pitchFamily="18" charset="2"/>
              <a:buChar char=""/>
              <a:tabLst>
                <a:tab pos="457200" algn="l"/>
              </a:tabLst>
              <a:defRPr/>
            </a:pPr>
            <a:r>
              <a:rPr lang="en-GB" dirty="0"/>
              <a:t>Offer conclusions </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t>Offer recommendations for action</a:t>
            </a:r>
          </a:p>
          <a:p>
            <a:pPr marL="342900" lvl="0" indent="-342900" algn="l">
              <a:lnSpc>
                <a:spcPct val="107000"/>
              </a:lnSpc>
              <a:spcAft>
                <a:spcPts val="225"/>
              </a:spcAft>
              <a:buSzPts val="1000"/>
              <a:buFont typeface="Symbol" panose="05050102010706020507" pitchFamily="18" charset="2"/>
              <a:buChar char=""/>
              <a:tabLst>
                <a:tab pos="457200" algn="l"/>
              </a:tabLst>
            </a:pPr>
            <a:r>
              <a:rPr lang="en-GB" dirty="0">
                <a:latin typeface="Calibri" panose="020F0502020204030204" pitchFamily="34" charset="0"/>
                <a:ea typeface="Calibri" panose="020F0502020204030204" pitchFamily="34" charset="0"/>
                <a:cs typeface="Times New Roman" panose="02020603050405020304" pitchFamily="18" charset="0"/>
              </a:rPr>
              <a:t>Include in-text citations and a reference list</a:t>
            </a: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36" name="Picture 12" descr="86,000+ Pencil Cartoon Stock Illustrations, Royalty-Free Vector Graphics &amp;  Clip Art - iStock | Pencil illustration, Rubber cartoon, Pencil drawing">
            <a:extLst>
              <a:ext uri="{FF2B5EF4-FFF2-40B4-BE49-F238E27FC236}">
                <a16:creationId xmlns:a16="http://schemas.microsoft.com/office/drawing/2014/main" id="{57941216-D685-D646-EA46-BDD8BB89D5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3800" y="122499"/>
            <a:ext cx="1295400" cy="129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5364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D186CB-1C96-81BE-4C66-5A974D473C6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B1762329-DAEC-969C-E11B-D8734A7C26D6}"/>
              </a:ext>
            </a:extLst>
          </p:cNvPr>
          <p:cNvSpPr txBox="1"/>
          <p:nvPr/>
        </p:nvSpPr>
        <p:spPr>
          <a:xfrm>
            <a:off x="357809" y="152400"/>
            <a:ext cx="8609772" cy="1200329"/>
          </a:xfrm>
          <a:prstGeom prst="rect">
            <a:avLst/>
          </a:prstGeom>
          <a:noFill/>
        </p:spPr>
        <p:txBody>
          <a:bodyPr wrap="square" rtlCol="0">
            <a:spAutoFit/>
          </a:bodyPr>
          <a:lstStyle/>
          <a:p>
            <a:r>
              <a:rPr lang="en-GB" sz="3600" b="1" dirty="0">
                <a:latin typeface="Aptos Display" panose="020B0004020202020204" pitchFamily="34" charset="0"/>
              </a:rPr>
              <a:t>Cover Page – academic work should always have one!</a:t>
            </a:r>
          </a:p>
        </p:txBody>
      </p:sp>
      <p:sp>
        <p:nvSpPr>
          <p:cNvPr id="6" name="TextBox 5">
            <a:extLst>
              <a:ext uri="{FF2B5EF4-FFF2-40B4-BE49-F238E27FC236}">
                <a16:creationId xmlns:a16="http://schemas.microsoft.com/office/drawing/2014/main" id="{B8D1E172-3279-50EE-DE78-6B9E9CCDAC2D}"/>
              </a:ext>
            </a:extLst>
          </p:cNvPr>
          <p:cNvSpPr txBox="1"/>
          <p:nvPr/>
        </p:nvSpPr>
        <p:spPr>
          <a:xfrm>
            <a:off x="357809" y="1524000"/>
            <a:ext cx="3833191" cy="4154984"/>
          </a:xfrm>
          <a:prstGeom prst="rect">
            <a:avLst/>
          </a:prstGeom>
          <a:noFill/>
        </p:spPr>
        <p:txBody>
          <a:bodyPr wrap="square" rtlCol="0">
            <a:spAutoFit/>
          </a:bodyPr>
          <a:lstStyle/>
          <a:p>
            <a:pPr marL="214313" indent="-214313">
              <a:buFont typeface="Arial" panose="020B0604020202020204" pitchFamily="34" charset="0"/>
              <a:buChar char="•"/>
            </a:pPr>
            <a:r>
              <a:rPr lang="en-GB" sz="2400" dirty="0"/>
              <a:t>Your Name</a:t>
            </a:r>
          </a:p>
          <a:p>
            <a:endParaRPr lang="en-GB" sz="2400" dirty="0"/>
          </a:p>
          <a:p>
            <a:pPr marL="214313" indent="-214313">
              <a:buFont typeface="Arial" panose="020B0604020202020204" pitchFamily="34" charset="0"/>
              <a:buChar char="•"/>
            </a:pPr>
            <a:r>
              <a:rPr lang="en-GB" sz="2400" dirty="0"/>
              <a:t>Student Number</a:t>
            </a:r>
          </a:p>
          <a:p>
            <a:endParaRPr lang="en-GB" sz="2400" dirty="0"/>
          </a:p>
          <a:p>
            <a:pPr marL="214313" indent="-214313">
              <a:buFont typeface="Arial" panose="020B0604020202020204" pitchFamily="34" charset="0"/>
              <a:buChar char="•"/>
            </a:pPr>
            <a:r>
              <a:rPr lang="en-GB" sz="2400" dirty="0"/>
              <a:t>Title of Case Study/Report</a:t>
            </a:r>
          </a:p>
          <a:p>
            <a:endParaRPr lang="en-GB" sz="2400" dirty="0"/>
          </a:p>
          <a:p>
            <a:pPr marL="214313" indent="-214313">
              <a:buFont typeface="Arial" panose="020B0604020202020204" pitchFamily="34" charset="0"/>
              <a:buChar char="•"/>
            </a:pPr>
            <a:r>
              <a:rPr lang="en-GB" sz="2400" dirty="0"/>
              <a:t>Module Lecturer</a:t>
            </a:r>
          </a:p>
          <a:p>
            <a:endParaRPr lang="en-GB" sz="2400" dirty="0"/>
          </a:p>
          <a:p>
            <a:pPr marL="214313" indent="-214313">
              <a:buFont typeface="Arial" panose="020B0604020202020204" pitchFamily="34" charset="0"/>
              <a:buChar char="•"/>
            </a:pPr>
            <a:r>
              <a:rPr lang="en-GB" sz="2400" dirty="0"/>
              <a:t>Submission Date</a:t>
            </a:r>
          </a:p>
          <a:p>
            <a:endParaRPr lang="en-GB" sz="2400" dirty="0"/>
          </a:p>
          <a:p>
            <a:pPr marL="214313" indent="-214313">
              <a:buFont typeface="Arial" panose="020B0604020202020204" pitchFamily="34" charset="0"/>
              <a:buChar char="•"/>
            </a:pPr>
            <a:r>
              <a:rPr lang="en-GB" sz="2400" dirty="0"/>
              <a:t>Word Count</a:t>
            </a:r>
          </a:p>
        </p:txBody>
      </p:sp>
      <p:pic>
        <p:nvPicPr>
          <p:cNvPr id="9" name="Picture 8" descr="Computer keyboard and notepad">
            <a:extLst>
              <a:ext uri="{FF2B5EF4-FFF2-40B4-BE49-F238E27FC236}">
                <a16:creationId xmlns:a16="http://schemas.microsoft.com/office/drawing/2014/main" id="{95F107F6-8AB3-CEF0-2AD5-065AB52728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1392" y="2023110"/>
            <a:ext cx="4000500" cy="2667000"/>
          </a:xfrm>
          <a:prstGeom prst="rect">
            <a:avLst/>
          </a:prstGeom>
        </p:spPr>
      </p:pic>
    </p:spTree>
    <p:extLst>
      <p:ext uri="{BB962C8B-B14F-4D97-AF65-F5344CB8AC3E}">
        <p14:creationId xmlns:p14="http://schemas.microsoft.com/office/powerpoint/2010/main" val="426520534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0240BE5-4828-84BD-D048-174BAF03B0E7}"/>
              </a:ext>
            </a:extLst>
          </p:cNvPr>
          <p:cNvSpPr txBox="1"/>
          <p:nvPr/>
        </p:nvSpPr>
        <p:spPr>
          <a:xfrm>
            <a:off x="267114" y="228600"/>
            <a:ext cx="8609772" cy="646331"/>
          </a:xfrm>
          <a:prstGeom prst="rect">
            <a:avLst/>
          </a:prstGeom>
          <a:noFill/>
        </p:spPr>
        <p:txBody>
          <a:bodyPr wrap="square" rtlCol="0">
            <a:spAutoFit/>
          </a:bodyPr>
          <a:lstStyle/>
          <a:p>
            <a:r>
              <a:rPr lang="en-GB" sz="3600" b="1" dirty="0">
                <a:latin typeface="Aptos Display" panose="020B0004020202020204" pitchFamily="34" charset="0"/>
              </a:rPr>
              <a:t>Academic Writing</a:t>
            </a:r>
          </a:p>
        </p:txBody>
      </p:sp>
      <p:sp>
        <p:nvSpPr>
          <p:cNvPr id="6" name="TextBox 5">
            <a:extLst>
              <a:ext uri="{FF2B5EF4-FFF2-40B4-BE49-F238E27FC236}">
                <a16:creationId xmlns:a16="http://schemas.microsoft.com/office/drawing/2014/main" id="{B3350C52-4412-0758-F019-665A2CD2E4CF}"/>
              </a:ext>
            </a:extLst>
          </p:cNvPr>
          <p:cNvSpPr txBox="1"/>
          <p:nvPr/>
        </p:nvSpPr>
        <p:spPr>
          <a:xfrm>
            <a:off x="174684" y="1094452"/>
            <a:ext cx="4313583" cy="4524315"/>
          </a:xfrm>
          <a:prstGeom prst="rect">
            <a:avLst/>
          </a:prstGeom>
          <a:noFill/>
        </p:spPr>
        <p:txBody>
          <a:bodyPr wrap="square" rtlCol="0">
            <a:spAutoFit/>
          </a:bodyPr>
          <a:lstStyle/>
          <a:p>
            <a:pPr marL="214313" indent="-214313">
              <a:buFont typeface="Arial" panose="020B0604020202020204" pitchFamily="34" charset="0"/>
              <a:buChar char="•"/>
            </a:pPr>
            <a:r>
              <a:rPr lang="en-GB" sz="2400" dirty="0"/>
              <a:t>The most appropriate software to use for academic writing is Microsoft Word.</a:t>
            </a:r>
          </a:p>
          <a:p>
            <a:endParaRPr lang="en-GB" sz="2400" dirty="0"/>
          </a:p>
          <a:p>
            <a:pPr marL="214313" indent="-214313">
              <a:buFont typeface="Arial" panose="020B0604020202020204" pitchFamily="34" charset="0"/>
              <a:buChar char="•"/>
            </a:pPr>
            <a:r>
              <a:rPr lang="en-GB" sz="2400" dirty="0"/>
              <a:t>Academic writing is usually written in the third person.</a:t>
            </a:r>
          </a:p>
          <a:p>
            <a:endParaRPr lang="en-GB" sz="2400" dirty="0"/>
          </a:p>
          <a:p>
            <a:pPr marL="214313" indent="-214313">
              <a:buFont typeface="Arial" panose="020B0604020202020204" pitchFamily="34" charset="0"/>
              <a:buChar char="•"/>
            </a:pPr>
            <a:r>
              <a:rPr lang="en-GB" sz="2400" dirty="0"/>
              <a:t>Present your ideas as a coherent argument, and structure this in a way that makes sense to the reader, covering one idea at a time.</a:t>
            </a:r>
          </a:p>
        </p:txBody>
      </p:sp>
      <p:pic>
        <p:nvPicPr>
          <p:cNvPr id="9" name="Picture 8" descr="Computer keyboard and notepad">
            <a:extLst>
              <a:ext uri="{FF2B5EF4-FFF2-40B4-BE49-F238E27FC236}">
                <a16:creationId xmlns:a16="http://schemas.microsoft.com/office/drawing/2014/main" id="{BF31930B-FE93-BBB7-1E68-D38D5A7969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1392" y="2023110"/>
            <a:ext cx="4000500" cy="2667000"/>
          </a:xfrm>
          <a:prstGeom prst="rect">
            <a:avLst/>
          </a:prstGeom>
        </p:spPr>
      </p:pic>
    </p:spTree>
    <p:extLst>
      <p:ext uri="{BB962C8B-B14F-4D97-AF65-F5344CB8AC3E}">
        <p14:creationId xmlns:p14="http://schemas.microsoft.com/office/powerpoint/2010/main" val="193597172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8AB091-E89D-2036-872A-31B7AC2509A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732FD45-5B78-2E8D-D1D2-974221AB3738}"/>
              </a:ext>
            </a:extLst>
          </p:cNvPr>
          <p:cNvSpPr txBox="1"/>
          <p:nvPr/>
        </p:nvSpPr>
        <p:spPr>
          <a:xfrm>
            <a:off x="92517" y="152400"/>
            <a:ext cx="5927283" cy="646331"/>
          </a:xfrm>
          <a:prstGeom prst="rect">
            <a:avLst/>
          </a:prstGeom>
          <a:noFill/>
        </p:spPr>
        <p:txBody>
          <a:bodyPr wrap="square" rtlCol="0">
            <a:spAutoFit/>
          </a:bodyPr>
          <a:lstStyle/>
          <a:p>
            <a:r>
              <a:rPr lang="en-GB" sz="3600" b="1" dirty="0">
                <a:latin typeface="Aptos Display" panose="020B0004020202020204" pitchFamily="34" charset="0"/>
              </a:rPr>
              <a:t>Academic Writing Format</a:t>
            </a:r>
          </a:p>
        </p:txBody>
      </p:sp>
      <p:sp>
        <p:nvSpPr>
          <p:cNvPr id="6" name="TextBox 5">
            <a:extLst>
              <a:ext uri="{FF2B5EF4-FFF2-40B4-BE49-F238E27FC236}">
                <a16:creationId xmlns:a16="http://schemas.microsoft.com/office/drawing/2014/main" id="{721B753C-731E-0E57-9560-AD9D2E15C4B4}"/>
              </a:ext>
            </a:extLst>
          </p:cNvPr>
          <p:cNvSpPr txBox="1"/>
          <p:nvPr/>
        </p:nvSpPr>
        <p:spPr>
          <a:xfrm>
            <a:off x="304800" y="1156007"/>
            <a:ext cx="4000500" cy="4401205"/>
          </a:xfrm>
          <a:prstGeom prst="rect">
            <a:avLst/>
          </a:prstGeom>
          <a:noFill/>
        </p:spPr>
        <p:txBody>
          <a:bodyPr wrap="square" rtlCol="0">
            <a:spAutoFit/>
          </a:bodyPr>
          <a:lstStyle/>
          <a:p>
            <a:r>
              <a:rPr lang="en-GB" sz="2800" b="1" dirty="0"/>
              <a:t>Top Tip!</a:t>
            </a:r>
          </a:p>
          <a:p>
            <a:endParaRPr lang="en-GB" sz="2800" dirty="0"/>
          </a:p>
          <a:p>
            <a:r>
              <a:rPr lang="en-GB" sz="2800" dirty="0"/>
              <a:t>Proofread your essay once completed to ensure that it flows properly, contains all the necessary aspects and is free of grammar, spelling and punctuation mistakes. </a:t>
            </a:r>
            <a:r>
              <a:rPr lang="en-GB" sz="2800" b="1" dirty="0"/>
              <a:t>There is a read aloud function on word!</a:t>
            </a:r>
          </a:p>
        </p:txBody>
      </p:sp>
      <p:pic>
        <p:nvPicPr>
          <p:cNvPr id="9" name="Picture 8" descr="Computer keyboard and notepad">
            <a:extLst>
              <a:ext uri="{FF2B5EF4-FFF2-40B4-BE49-F238E27FC236}">
                <a16:creationId xmlns:a16="http://schemas.microsoft.com/office/drawing/2014/main" id="{1B17AEC3-726D-FEEB-746F-408C590001A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1392" y="2023110"/>
            <a:ext cx="4000500" cy="2667000"/>
          </a:xfrm>
          <a:prstGeom prst="rect">
            <a:avLst/>
          </a:prstGeom>
        </p:spPr>
      </p:pic>
    </p:spTree>
    <p:extLst>
      <p:ext uri="{BB962C8B-B14F-4D97-AF65-F5344CB8AC3E}">
        <p14:creationId xmlns:p14="http://schemas.microsoft.com/office/powerpoint/2010/main" val="259061555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031B68-D76E-F26B-BFA5-56CB70BBB9E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E69CB463-A974-DF25-79EE-69D9BDBCDF24}"/>
              </a:ext>
            </a:extLst>
          </p:cNvPr>
          <p:cNvSpPr txBox="1"/>
          <p:nvPr/>
        </p:nvSpPr>
        <p:spPr>
          <a:xfrm>
            <a:off x="228600" y="228600"/>
            <a:ext cx="4578875" cy="646331"/>
          </a:xfrm>
          <a:prstGeom prst="rect">
            <a:avLst/>
          </a:prstGeom>
          <a:noFill/>
        </p:spPr>
        <p:txBody>
          <a:bodyPr wrap="square" rtlCol="0">
            <a:spAutoFit/>
          </a:bodyPr>
          <a:lstStyle/>
          <a:p>
            <a:r>
              <a:rPr lang="en-GB" sz="3600" b="1" dirty="0">
                <a:latin typeface="Aptos Display" panose="020B0004020202020204" pitchFamily="34" charset="0"/>
              </a:rPr>
              <a:t>One Final Tip!</a:t>
            </a:r>
          </a:p>
        </p:txBody>
      </p:sp>
      <p:sp>
        <p:nvSpPr>
          <p:cNvPr id="6" name="TextBox 5">
            <a:extLst>
              <a:ext uri="{FF2B5EF4-FFF2-40B4-BE49-F238E27FC236}">
                <a16:creationId xmlns:a16="http://schemas.microsoft.com/office/drawing/2014/main" id="{873871BA-788E-F395-5BEC-CDC74C2AD5FC}"/>
              </a:ext>
            </a:extLst>
          </p:cNvPr>
          <p:cNvSpPr txBox="1"/>
          <p:nvPr/>
        </p:nvSpPr>
        <p:spPr>
          <a:xfrm>
            <a:off x="246345" y="1066800"/>
            <a:ext cx="4000500" cy="4647426"/>
          </a:xfrm>
          <a:prstGeom prst="rect">
            <a:avLst/>
          </a:prstGeom>
          <a:noFill/>
        </p:spPr>
        <p:txBody>
          <a:bodyPr wrap="square" rtlCol="0">
            <a:spAutoFit/>
          </a:bodyPr>
          <a:lstStyle/>
          <a:p>
            <a:r>
              <a:rPr lang="en-GB" sz="2400" b="1" dirty="0"/>
              <a:t>Reference, Reference, Reference!</a:t>
            </a:r>
          </a:p>
          <a:p>
            <a:endParaRPr lang="en-GB" sz="2400" b="1" dirty="0"/>
          </a:p>
          <a:p>
            <a:r>
              <a:rPr lang="en-GB" sz="2800" dirty="0"/>
              <a:t>Remember that regardless of assessment type, you are required to acknowledge any instances where you use someone else's words, ideas, images or research in your own work.</a:t>
            </a:r>
          </a:p>
        </p:txBody>
      </p:sp>
      <p:pic>
        <p:nvPicPr>
          <p:cNvPr id="9" name="Picture 8" descr="Computer keyboard and notepad">
            <a:extLst>
              <a:ext uri="{FF2B5EF4-FFF2-40B4-BE49-F238E27FC236}">
                <a16:creationId xmlns:a16="http://schemas.microsoft.com/office/drawing/2014/main" id="{0FB98A5E-B639-53E6-802F-9565909669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71392" y="2023110"/>
            <a:ext cx="4000500" cy="2667000"/>
          </a:xfrm>
          <a:prstGeom prst="rect">
            <a:avLst/>
          </a:prstGeom>
        </p:spPr>
      </p:pic>
    </p:spTree>
    <p:extLst>
      <p:ext uri="{BB962C8B-B14F-4D97-AF65-F5344CB8AC3E}">
        <p14:creationId xmlns:p14="http://schemas.microsoft.com/office/powerpoint/2010/main" val="267369372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47700" y="0"/>
            <a:ext cx="7886700" cy="838200"/>
          </a:xfrm>
        </p:spPr>
        <p:txBody>
          <a:bodyPr anchor="ctr">
            <a:normAutofit/>
          </a:bodyPr>
          <a:lstStyle/>
          <a:p>
            <a:pPr algn="ctr"/>
            <a:r>
              <a:rPr lang="en-GB" sz="3600" b="1" dirty="0">
                <a:latin typeface="Aptos Display" panose="020B0004020202020204" pitchFamily="34" charset="0"/>
              </a:rPr>
              <a:t>AI Guidance</a:t>
            </a:r>
          </a:p>
        </p:txBody>
      </p:sp>
      <p:sp>
        <p:nvSpPr>
          <p:cNvPr id="8" name="Rectangle 7">
            <a:extLst>
              <a:ext uri="{FF2B5EF4-FFF2-40B4-BE49-F238E27FC236}">
                <a16:creationId xmlns:a16="http://schemas.microsoft.com/office/drawing/2014/main" id="{5ED677BA-AB70-3BEF-EE50-6F77FB460DEC}"/>
              </a:ext>
            </a:extLst>
          </p:cNvPr>
          <p:cNvSpPr/>
          <p:nvPr/>
        </p:nvSpPr>
        <p:spPr>
          <a:xfrm>
            <a:off x="779745" y="-309367"/>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01C517F-AB16-63DD-5CA3-5DCC9503801F}"/>
              </a:ext>
            </a:extLst>
          </p:cNvPr>
          <p:cNvSpPr/>
          <p:nvPr/>
        </p:nvSpPr>
        <p:spPr>
          <a:xfrm>
            <a:off x="7010400" y="-309367"/>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graphicFrame>
        <p:nvGraphicFramePr>
          <p:cNvPr id="11" name="Table 10">
            <a:extLst>
              <a:ext uri="{FF2B5EF4-FFF2-40B4-BE49-F238E27FC236}">
                <a16:creationId xmlns:a16="http://schemas.microsoft.com/office/drawing/2014/main" id="{6C204692-C6EA-D7EE-AB12-CE02296F0AF6}"/>
              </a:ext>
            </a:extLst>
          </p:cNvPr>
          <p:cNvGraphicFramePr>
            <a:graphicFrameLocks noGrp="1"/>
          </p:cNvGraphicFramePr>
          <p:nvPr>
            <p:extLst>
              <p:ext uri="{D42A27DB-BD31-4B8C-83A1-F6EECF244321}">
                <p14:modId xmlns:p14="http://schemas.microsoft.com/office/powerpoint/2010/main" val="4190160063"/>
              </p:ext>
            </p:extLst>
          </p:nvPr>
        </p:nvGraphicFramePr>
        <p:xfrm>
          <a:off x="471146" y="838200"/>
          <a:ext cx="8201708" cy="5035587"/>
        </p:xfrm>
        <a:graphic>
          <a:graphicData uri="http://schemas.openxmlformats.org/drawingml/2006/table">
            <a:tbl>
              <a:tblPr firstRow="1" firstCol="1" bandRow="1"/>
              <a:tblGrid>
                <a:gridCol w="2035949">
                  <a:extLst>
                    <a:ext uri="{9D8B030D-6E8A-4147-A177-3AD203B41FA5}">
                      <a16:colId xmlns:a16="http://schemas.microsoft.com/office/drawing/2014/main" val="2132985980"/>
                    </a:ext>
                  </a:extLst>
                </a:gridCol>
                <a:gridCol w="4883564">
                  <a:extLst>
                    <a:ext uri="{9D8B030D-6E8A-4147-A177-3AD203B41FA5}">
                      <a16:colId xmlns:a16="http://schemas.microsoft.com/office/drawing/2014/main" val="2479406401"/>
                    </a:ext>
                  </a:extLst>
                </a:gridCol>
                <a:gridCol w="1282195">
                  <a:extLst>
                    <a:ext uri="{9D8B030D-6E8A-4147-A177-3AD203B41FA5}">
                      <a16:colId xmlns:a16="http://schemas.microsoft.com/office/drawing/2014/main" val="227491571"/>
                    </a:ext>
                  </a:extLst>
                </a:gridCol>
              </a:tblGrid>
              <a:tr h="613557">
                <a:tc>
                  <a:txBody>
                    <a:bodyPr/>
                    <a:lstStyle/>
                    <a:p>
                      <a:pPr>
                        <a:lnSpc>
                          <a:spcPct val="107000"/>
                        </a:lnSpc>
                        <a:buNone/>
                      </a:pPr>
                      <a:r>
                        <a:rPr lang="en-GB" sz="1100">
                          <a:effectLst/>
                          <a:latin typeface="Arial" panose="020B0604020202020204" pitchFamily="34" charset="0"/>
                          <a:ea typeface="Calibri" panose="020F0502020204030204" pitchFamily="34" charset="0"/>
                        </a:rPr>
                        <a:t>RESEARCH</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support you in research and data analysis</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55524672"/>
                  </a:ext>
                </a:extLst>
              </a:tr>
              <a:tr h="860453">
                <a:tc>
                  <a:txBody>
                    <a:bodyPr/>
                    <a:lstStyle/>
                    <a:p>
                      <a:pPr>
                        <a:lnSpc>
                          <a:spcPct val="107000"/>
                        </a:lnSpc>
                        <a:buNone/>
                      </a:pPr>
                      <a:r>
                        <a:rPr lang="en-GB" sz="1100" dirty="0">
                          <a:effectLst/>
                          <a:latin typeface="Arial" panose="020B0604020202020204" pitchFamily="34" charset="0"/>
                          <a:ea typeface="Calibri" panose="020F0502020204030204" pitchFamily="34" charset="0"/>
                        </a:rPr>
                        <a:t>STRUCTURE</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support you in structuring your submission, including creating a draft argument structure, identifying parts and headings, etc.</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19546551"/>
                  </a:ext>
                </a:extLst>
              </a:tr>
              <a:tr h="860453">
                <a:tc>
                  <a:txBody>
                    <a:bodyPr/>
                    <a:lstStyle/>
                    <a:p>
                      <a:pPr>
                        <a:lnSpc>
                          <a:spcPct val="107000"/>
                        </a:lnSpc>
                        <a:buNone/>
                      </a:pPr>
                      <a:r>
                        <a:rPr lang="en-GB" sz="1100">
                          <a:effectLst/>
                          <a:latin typeface="Arial" panose="020B0604020202020204" pitchFamily="34" charset="0"/>
                          <a:ea typeface="Calibri" panose="020F0502020204030204" pitchFamily="34" charset="0"/>
                        </a:rPr>
                        <a:t>PROOFREADING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check your own text/creation for grammatical and syntactical mistakes, including getting suggestions to rephrase your work </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Yes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No  </a:t>
                      </a: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894423691"/>
                  </a:ext>
                </a:extLst>
              </a:tr>
              <a:tr h="613557">
                <a:tc>
                  <a:txBody>
                    <a:bodyPr/>
                    <a:lstStyle/>
                    <a:p>
                      <a:pPr>
                        <a:lnSpc>
                          <a:spcPct val="107000"/>
                        </a:lnSpc>
                        <a:buNone/>
                      </a:pPr>
                      <a:r>
                        <a:rPr lang="en-GB" sz="1100">
                          <a:effectLst/>
                          <a:latin typeface="Arial" panose="020B0604020202020204" pitchFamily="34" charset="0"/>
                          <a:ea typeface="Calibri" panose="020F0502020204030204" pitchFamily="34" charset="0"/>
                        </a:rPr>
                        <a:t>WRITING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create text for submission.</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2958567"/>
                  </a:ext>
                </a:extLst>
              </a:tr>
              <a:tr h="613557">
                <a:tc>
                  <a:txBody>
                    <a:bodyPr/>
                    <a:lstStyle/>
                    <a:p>
                      <a:pPr>
                        <a:lnSpc>
                          <a:spcPct val="107000"/>
                        </a:lnSpc>
                        <a:buNone/>
                      </a:pPr>
                      <a:r>
                        <a:rPr lang="en-GB" sz="1100">
                          <a:effectLst/>
                          <a:latin typeface="Arial" panose="020B0604020202020204" pitchFamily="34" charset="0"/>
                          <a:ea typeface="Calibri" panose="020F0502020204030204" pitchFamily="34" charset="0"/>
                        </a:rPr>
                        <a:t>CREATIVE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dirty="0">
                          <a:effectLst/>
                          <a:latin typeface="Arial" panose="020B0604020202020204" pitchFamily="34" charset="0"/>
                          <a:ea typeface="Calibri" panose="020F0502020204030204" pitchFamily="34" charset="0"/>
                        </a:rPr>
                        <a:t>For this assessment, you can use Generative AI to create creative materials, such as images.</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26017407"/>
                  </a:ext>
                </a:extLst>
              </a:tr>
              <a:tr h="613557">
                <a:tc>
                  <a:txBody>
                    <a:bodyPr/>
                    <a:lstStyle/>
                    <a:p>
                      <a:pPr>
                        <a:lnSpc>
                          <a:spcPct val="107000"/>
                        </a:lnSpc>
                        <a:buNone/>
                      </a:pPr>
                      <a:r>
                        <a:rPr lang="en-GB" sz="1100">
                          <a:effectLst/>
                          <a:latin typeface="Arial" panose="020B0604020202020204" pitchFamily="34" charset="0"/>
                          <a:ea typeface="Calibri" panose="020F0502020204030204" pitchFamily="34" charset="0"/>
                        </a:rPr>
                        <a:t>PROGRAMING</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can use Generative AI to create and check code.</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a:effectLst/>
                          <a:latin typeface="Arial" panose="020B0604020202020204" pitchFamily="34" charset="0"/>
                          <a:ea typeface="Calibri" panose="020F0502020204030204" pitchFamily="34" charset="0"/>
                        </a:rPr>
                        <a:t>Yes </a:t>
                      </a:r>
                      <a:r>
                        <a:rPr lang="en-GB" sz="1100">
                          <a:effectLst/>
                          <a:latin typeface="MS Gothic" panose="020B0609070205080204" pitchFamily="49" charset="-128"/>
                          <a:ea typeface="Times New Roman" panose="02020603050405020304" pitchFamily="18" charset="0"/>
                          <a:cs typeface="MS Gothic" panose="020B0609070205080204" pitchFamily="49" charset="-128"/>
                        </a:rPr>
                        <a:t>☐</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 </a:t>
                      </a:r>
                      <a:endParaRPr lang="en-GB" sz="1000">
                        <a:effectLst/>
                        <a:latin typeface="Times New Roman" panose="02020603050405020304" pitchFamily="18" charset="0"/>
                        <a:ea typeface="Times New Roman" panose="02020603050405020304" pitchFamily="18" charset="0"/>
                      </a:endParaRPr>
                    </a:p>
                    <a:p>
                      <a:pPr>
                        <a:buNone/>
                      </a:pPr>
                      <a:r>
                        <a:rPr lang="en-GB" sz="1100">
                          <a:effectLst/>
                          <a:latin typeface="Arial" panose="020B0604020202020204" pitchFamily="34" charset="0"/>
                          <a:ea typeface="Calibri" panose="020F0502020204030204" pitchFamily="34" charset="0"/>
                        </a:rPr>
                        <a:t>No  </a:t>
                      </a:r>
                      <a:r>
                        <a:rPr lang="en-GB" sz="1100">
                          <a:effectLst/>
                          <a:latin typeface="MS Gothic" panose="020B0609070205080204" pitchFamily="49" charset="-128"/>
                          <a:ea typeface="Times New Roman" panose="02020603050405020304" pitchFamily="18" charset="0"/>
                        </a:rPr>
                        <a:t>☒</a:t>
                      </a:r>
                      <a:endParaRPr lang="en-GB" sz="10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6813691"/>
                  </a:ext>
                </a:extLst>
              </a:tr>
              <a:tr h="860453">
                <a:tc>
                  <a:txBody>
                    <a:bodyPr/>
                    <a:lstStyle/>
                    <a:p>
                      <a:pPr>
                        <a:lnSpc>
                          <a:spcPct val="107000"/>
                        </a:lnSpc>
                        <a:buNone/>
                      </a:pPr>
                      <a:r>
                        <a:rPr lang="en-GB" sz="1100" dirty="0">
                          <a:effectLst/>
                          <a:latin typeface="Arial" panose="020B0604020202020204" pitchFamily="34" charset="0"/>
                          <a:ea typeface="Calibri" panose="020F0502020204030204" pitchFamily="34" charset="0"/>
                        </a:rPr>
                        <a:t>NONE</a:t>
                      </a:r>
                      <a:endParaRPr lang="en-GB" sz="1000" dirty="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buNone/>
                      </a:pPr>
                      <a:r>
                        <a:rPr lang="en-GB" sz="1100">
                          <a:effectLst/>
                          <a:latin typeface="Arial" panose="020B0604020202020204" pitchFamily="34" charset="0"/>
                          <a:ea typeface="Calibri" panose="020F0502020204030204" pitchFamily="34" charset="0"/>
                        </a:rPr>
                        <a:t>For this assessment, you are not allowed to use </a:t>
                      </a:r>
                      <a:r>
                        <a:rPr lang="en-GB" sz="1100" b="1">
                          <a:effectLst/>
                          <a:latin typeface="Arial" panose="020B0604020202020204" pitchFamily="34" charset="0"/>
                          <a:ea typeface="Calibri" panose="020F0502020204030204" pitchFamily="34" charset="0"/>
                        </a:rPr>
                        <a:t>any</a:t>
                      </a:r>
                      <a:r>
                        <a:rPr lang="en-GB" sz="1100">
                          <a:effectLst/>
                          <a:latin typeface="Arial" panose="020B0604020202020204" pitchFamily="34" charset="0"/>
                          <a:ea typeface="Calibri" panose="020F0502020204030204" pitchFamily="34" charset="0"/>
                        </a:rPr>
                        <a:t> type of Generative AI support. This includes research support, structure support, writing/proofreading support and creative support.</a:t>
                      </a:r>
                      <a:endParaRPr lang="en-GB" sz="1000">
                        <a:effectLst/>
                        <a:latin typeface="Times New Roman" panose="02020603050405020304" pitchFamily="18" charset="0"/>
                        <a:ea typeface="Times New Roman" panose="02020603050405020304" pitchFamily="18" charset="0"/>
                      </a:endParaRPr>
                    </a:p>
                  </a:txBody>
                  <a:tcPr marL="66675" marR="66675"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buNone/>
                      </a:pPr>
                      <a:r>
                        <a:rPr lang="en-GB" sz="1100" dirty="0">
                          <a:effectLst/>
                          <a:latin typeface="Arial" panose="020B0604020202020204" pitchFamily="34" charset="0"/>
                          <a:ea typeface="Calibri" panose="020F0502020204030204" pitchFamily="34" charset="0"/>
                        </a:rPr>
                        <a:t> </a:t>
                      </a:r>
                      <a:endParaRPr lang="en-GB" sz="1000" dirty="0">
                        <a:effectLst/>
                        <a:latin typeface="Times New Roman" panose="02020603050405020304" pitchFamily="18" charset="0"/>
                        <a:ea typeface="Times New Roman" panose="02020603050405020304" pitchFamily="18" charset="0"/>
                      </a:endParaRPr>
                    </a:p>
                    <a:p>
                      <a:pPr algn="ctr">
                        <a:buNone/>
                      </a:pPr>
                      <a:r>
                        <a:rPr lang="en-GB" sz="1100" dirty="0">
                          <a:effectLst/>
                          <a:latin typeface="MS Gothic" panose="020B0609070205080204" pitchFamily="49" charset="-128"/>
                          <a:ea typeface="Times New Roman" panose="02020603050405020304" pitchFamily="18" charset="0"/>
                        </a:rPr>
                        <a:t>☐</a:t>
                      </a:r>
                      <a:endParaRPr lang="en-GB" sz="10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31910710"/>
                  </a:ext>
                </a:extLst>
              </a:tr>
            </a:tbl>
          </a:graphicData>
        </a:graphic>
      </p:graphicFrame>
    </p:spTree>
    <p:extLst>
      <p:ext uri="{BB962C8B-B14F-4D97-AF65-F5344CB8AC3E}">
        <p14:creationId xmlns:p14="http://schemas.microsoft.com/office/powerpoint/2010/main" val="36036902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31499-5033-8936-5D18-453492C77CE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2820BA76-D768-E43F-409A-950D853F4901}"/>
              </a:ext>
            </a:extLst>
          </p:cNvPr>
          <p:cNvSpPr>
            <a:spLocks noGrp="1"/>
          </p:cNvSpPr>
          <p:nvPr>
            <p:ph type="title"/>
          </p:nvPr>
        </p:nvSpPr>
        <p:spPr>
          <a:xfrm>
            <a:off x="914400" y="365125"/>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1F0D3630-4B69-AC24-C666-E32DD3F935B4}"/>
              </a:ext>
            </a:extLst>
          </p:cNvPr>
          <p:cNvSpPr>
            <a:spLocks noGrp="1"/>
          </p:cNvSpPr>
          <p:nvPr>
            <p:ph sz="half" idx="1"/>
          </p:nvPr>
        </p:nvSpPr>
        <p:spPr>
          <a:xfrm>
            <a:off x="1000125" y="1690688"/>
            <a:ext cx="7143750" cy="3809862"/>
          </a:xfrm>
        </p:spPr>
        <p:txBody>
          <a:bodyPr>
            <a:normAutofit/>
          </a:bodyPr>
          <a:lstStyle/>
          <a:p>
            <a:pPr marL="0" indent="0">
              <a:buNone/>
            </a:pPr>
            <a:r>
              <a:rPr lang="en-GB" sz="1800" dirty="0">
                <a:latin typeface="Aptos" panose="020B0004020202020204" pitchFamily="34" charset="0"/>
              </a:rPr>
              <a:t>Ensure you keep up to date with the latest guidance!</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Go to the </a:t>
            </a:r>
            <a:r>
              <a:rPr lang="en-GB" sz="1800" b="1" dirty="0">
                <a:highlight>
                  <a:srgbClr val="FFFF00"/>
                </a:highlight>
                <a:latin typeface="Aptos" panose="020B0004020202020204" pitchFamily="34" charset="0"/>
              </a:rPr>
              <a:t>Hwb homepage</a:t>
            </a:r>
            <a:r>
              <a:rPr lang="en-GB" sz="1800" dirty="0">
                <a:latin typeface="Aptos" panose="020B0004020202020204" pitchFamily="34" charset="0"/>
              </a:rPr>
              <a:t>, click the </a:t>
            </a:r>
            <a:r>
              <a:rPr lang="en-GB" sz="1800" b="1" dirty="0">
                <a:highlight>
                  <a:srgbClr val="FFFF00"/>
                </a:highlight>
                <a:latin typeface="Aptos" panose="020B0004020202020204" pitchFamily="34" charset="0"/>
              </a:rPr>
              <a:t>Need To Know tab</a:t>
            </a:r>
            <a:r>
              <a:rPr lang="en-GB" sz="1800" dirty="0">
                <a:latin typeface="Aptos" panose="020B0004020202020204" pitchFamily="34" charset="0"/>
              </a:rPr>
              <a:t>, click the </a:t>
            </a:r>
            <a:r>
              <a:rPr lang="en-GB" sz="1800" b="1" dirty="0">
                <a:highlight>
                  <a:srgbClr val="FFFF00"/>
                </a:highlight>
                <a:latin typeface="Aptos" panose="020B0004020202020204" pitchFamily="34" charset="0"/>
              </a:rPr>
              <a:t>AI Guidance tab</a:t>
            </a:r>
            <a:r>
              <a:rPr lang="en-GB" sz="1800" dirty="0">
                <a:latin typeface="Aptos" panose="020B0004020202020204" pitchFamily="34" charset="0"/>
              </a:rPr>
              <a:t> and access the resources on the </a:t>
            </a:r>
            <a:r>
              <a:rPr lang="en-GB" sz="1800" b="1" dirty="0">
                <a:highlight>
                  <a:srgbClr val="FFFF00"/>
                </a:highlight>
                <a:latin typeface="Aptos" panose="020B0004020202020204" pitchFamily="34" charset="0"/>
              </a:rPr>
              <a:t>Artificial Intelligence page.</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Get into the habit of checking this regularly to ensure you have the latest information!</a:t>
            </a:r>
          </a:p>
        </p:txBody>
      </p:sp>
      <p:sp>
        <p:nvSpPr>
          <p:cNvPr id="8" name="Rectangle 7">
            <a:extLst>
              <a:ext uri="{FF2B5EF4-FFF2-40B4-BE49-F238E27FC236}">
                <a16:creationId xmlns:a16="http://schemas.microsoft.com/office/drawing/2014/main" id="{D1E6A7AC-B7F1-FD92-C173-ED4DA368856F}"/>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9824138D-A5DA-543D-8FED-FAF6422470CF}"/>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95861250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431DE7-7F8D-0EFF-046D-ED84319DDC24}"/>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359B2AA4-3803-ABC3-249C-5E258E0B9603}"/>
              </a:ext>
            </a:extLst>
          </p:cNvPr>
          <p:cNvSpPr>
            <a:spLocks noGrp="1"/>
          </p:cNvSpPr>
          <p:nvPr>
            <p:ph type="title"/>
          </p:nvPr>
        </p:nvSpPr>
        <p:spPr>
          <a:xfrm>
            <a:off x="628650" y="304631"/>
            <a:ext cx="7886700" cy="1325563"/>
          </a:xfrm>
        </p:spPr>
        <p:txBody>
          <a:bodyPr anchor="ctr">
            <a:normAutofit/>
          </a:bodyPr>
          <a:lstStyle/>
          <a:p>
            <a:pPr algn="ctr"/>
            <a:r>
              <a:rPr lang="en-GB" sz="3600" b="1" dirty="0">
                <a:latin typeface="Aptos Display" panose="020B0004020202020204" pitchFamily="34" charset="0"/>
              </a:rPr>
              <a:t>AI Guidance</a:t>
            </a:r>
          </a:p>
        </p:txBody>
      </p:sp>
      <p:sp>
        <p:nvSpPr>
          <p:cNvPr id="5" name="Content Placeholder 4">
            <a:extLst>
              <a:ext uri="{FF2B5EF4-FFF2-40B4-BE49-F238E27FC236}">
                <a16:creationId xmlns:a16="http://schemas.microsoft.com/office/drawing/2014/main" id="{E87BF5E2-AC32-EF80-405F-2143C82E5FC6}"/>
              </a:ext>
            </a:extLst>
          </p:cNvPr>
          <p:cNvSpPr>
            <a:spLocks noGrp="1"/>
          </p:cNvSpPr>
          <p:nvPr>
            <p:ph sz="half" idx="1"/>
          </p:nvPr>
        </p:nvSpPr>
        <p:spPr>
          <a:xfrm>
            <a:off x="1000125" y="1524069"/>
            <a:ext cx="7143750" cy="3809862"/>
          </a:xfrm>
        </p:spPr>
        <p:txBody>
          <a:bodyPr>
            <a:noAutofit/>
          </a:bodyPr>
          <a:lstStyle/>
          <a:p>
            <a:pPr marL="0" indent="0">
              <a:buNone/>
            </a:pPr>
            <a:r>
              <a:rPr lang="en-GB" sz="1800" dirty="0">
                <a:latin typeface="Aptos" panose="020B0004020202020204" pitchFamily="34" charset="0"/>
              </a:rPr>
              <a:t>Ultimately, we are not telling you that AI use is forbidden.</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Instead, we are requiring that any use is in line with what is allowed.</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The use of AI should always be ethical and moral.</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As a tool it is supposed to guide you, not write your assignments for you. E.g. if you ask AI for suggestions on Hotel Guest Services Journal Articles, then you still need to go and read those articles and use your learnings to write your own content.</a:t>
            </a:r>
          </a:p>
          <a:p>
            <a:pPr marL="0" indent="0">
              <a:buNone/>
            </a:pPr>
            <a:endParaRPr lang="en-GB" sz="1800" dirty="0">
              <a:latin typeface="Aptos" panose="020B0004020202020204" pitchFamily="34" charset="0"/>
            </a:endParaRPr>
          </a:p>
          <a:p>
            <a:pPr marL="0" indent="0">
              <a:buNone/>
            </a:pPr>
            <a:r>
              <a:rPr lang="en-GB" sz="1800" dirty="0">
                <a:latin typeface="Aptos" panose="020B0004020202020204" pitchFamily="34" charset="0"/>
              </a:rPr>
              <a:t>If we suspect AI has been used incorrectly, we will ask for draft copies, and you may be subject to academic misconduct allegations.</a:t>
            </a:r>
          </a:p>
        </p:txBody>
      </p:sp>
      <p:sp>
        <p:nvSpPr>
          <p:cNvPr id="8" name="Rectangle 7">
            <a:extLst>
              <a:ext uri="{FF2B5EF4-FFF2-40B4-BE49-F238E27FC236}">
                <a16:creationId xmlns:a16="http://schemas.microsoft.com/office/drawing/2014/main" id="{3E151C5A-E771-908C-6D96-2A4A521FCBB2}"/>
              </a:ext>
            </a:extLst>
          </p:cNvPr>
          <p:cNvSpPr/>
          <p:nvPr/>
        </p:nvSpPr>
        <p:spPr>
          <a:xfrm>
            <a:off x="7620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9" name="Rectangle 8">
            <a:extLst>
              <a:ext uri="{FF2B5EF4-FFF2-40B4-BE49-F238E27FC236}">
                <a16:creationId xmlns:a16="http://schemas.microsoft.com/office/drawing/2014/main" id="{8E533731-A75E-8868-F374-7673C12A6318}"/>
              </a:ext>
            </a:extLst>
          </p:cNvPr>
          <p:cNvSpPr/>
          <p:nvPr/>
        </p:nvSpPr>
        <p:spPr>
          <a:xfrm>
            <a:off x="701040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21779871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A51827C-944B-C5DD-FB02-9F158527072E}"/>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9E92CC5-57CC-B896-87CE-C63F1117BBD0}"/>
              </a:ext>
            </a:extLst>
          </p:cNvPr>
          <p:cNvSpPr>
            <a:spLocks noGrp="1"/>
          </p:cNvSpPr>
          <p:nvPr>
            <p:ph sz="half" idx="1"/>
          </p:nvPr>
        </p:nvSpPr>
        <p:spPr>
          <a:xfrm>
            <a:off x="438372" y="1524000"/>
            <a:ext cx="8286750" cy="4071432"/>
          </a:xfrm>
        </p:spPr>
        <p:txBody>
          <a:bodyPr>
            <a:normAutofit fontScale="92500" lnSpcReduction="10000"/>
          </a:bodyPr>
          <a:lstStyle/>
          <a:p>
            <a:pPr marL="0" indent="0">
              <a:buNone/>
            </a:pPr>
            <a:endParaRPr lang="en-GB" sz="2600" dirty="0"/>
          </a:p>
          <a:p>
            <a:pPr marL="0" indent="0" algn="ctr">
              <a:buNone/>
            </a:pPr>
            <a:r>
              <a:rPr lang="en-GB" sz="2600" dirty="0"/>
              <a:t>If you have used AI, we recommend:</a:t>
            </a:r>
          </a:p>
          <a:p>
            <a:pPr marL="0" indent="0" algn="ctr">
              <a:buNone/>
            </a:pPr>
            <a:endParaRPr lang="en-GB" sz="2600" dirty="0"/>
          </a:p>
          <a:p>
            <a:pPr marL="0" indent="0" algn="ctr">
              <a:buNone/>
            </a:pPr>
            <a:r>
              <a:rPr lang="en-GB" sz="2400" b="1" dirty="0">
                <a:latin typeface="Aptos" panose="020B0004020202020204" pitchFamily="34" charset="0"/>
              </a:rPr>
              <a:t>I acknowledge the use of [AI Tool] [(AI Tool </a:t>
            </a:r>
            <a:r>
              <a:rPr lang="en-GB" sz="2400" b="1" dirty="0" err="1">
                <a:latin typeface="Aptos" panose="020B0004020202020204" pitchFamily="34" charset="0"/>
              </a:rPr>
              <a:t>url</a:t>
            </a:r>
            <a:r>
              <a:rPr lang="en-GB" sz="2400" b="1" dirty="0">
                <a:latin typeface="Aptos" panose="020B0004020202020204" pitchFamily="34" charset="0"/>
              </a:rPr>
              <a:t>)] on [Date] to [Purpose my work]. </a:t>
            </a:r>
          </a:p>
          <a:p>
            <a:pPr marL="0" indent="0" algn="ctr">
              <a:buNone/>
            </a:pPr>
            <a:r>
              <a:rPr lang="en-GB" sz="2400" b="1" dirty="0">
                <a:latin typeface="Aptos" panose="020B0004020202020204" pitchFamily="34" charset="0"/>
              </a:rPr>
              <a:t>I used the prompt(s): 1. [Prompt] 2. [Prompt] 3. [Prompt].</a:t>
            </a:r>
          </a:p>
          <a:p>
            <a:pPr marL="0" indent="0" algn="ctr">
              <a:buNone/>
            </a:pPr>
            <a:r>
              <a:rPr lang="en-GB" sz="2400" b="1" dirty="0">
                <a:latin typeface="Aptos" panose="020B0004020202020204" pitchFamily="34" charset="0"/>
              </a:rPr>
              <a:t>I confirm that I have not presented any AI generated text as my own work.</a:t>
            </a:r>
          </a:p>
          <a:p>
            <a:pPr marL="0" indent="0" algn="ctr">
              <a:buNone/>
            </a:pPr>
            <a:r>
              <a:rPr lang="en-GB" sz="2400" b="1" dirty="0">
                <a:latin typeface="Aptos" panose="020B0004020202020204" pitchFamily="34" charset="0"/>
              </a:rPr>
              <a:t>I confirm I have copies of my drafts, notes, and other resources I used before, and after the use of AI tools which I may be asked to provide in evidence.</a:t>
            </a:r>
          </a:p>
        </p:txBody>
      </p:sp>
      <p:sp>
        <p:nvSpPr>
          <p:cNvPr id="2" name="Rectangle 1">
            <a:extLst>
              <a:ext uri="{FF2B5EF4-FFF2-40B4-BE49-F238E27FC236}">
                <a16:creationId xmlns:a16="http://schemas.microsoft.com/office/drawing/2014/main" id="{21B73A39-811D-2365-6C7C-A8B7A2BAC652}"/>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F7565068-DBC9-6670-93ED-AA5766A78073}"/>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5882414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B0F262-F167-E111-867D-86B038CD49D6}"/>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FEB0894-751F-6CAF-F938-EC543710D80F}"/>
              </a:ext>
            </a:extLst>
          </p:cNvPr>
          <p:cNvSpPr>
            <a:spLocks noGrp="1"/>
          </p:cNvSpPr>
          <p:nvPr>
            <p:ph type="title"/>
          </p:nvPr>
        </p:nvSpPr>
        <p:spPr>
          <a:xfrm>
            <a:off x="628650" y="365125"/>
            <a:ext cx="7886700" cy="1325563"/>
          </a:xfrm>
        </p:spPr>
        <p:txBody>
          <a:bodyPr anchor="ctr">
            <a:normAutofit/>
          </a:bodyPr>
          <a:lstStyle/>
          <a:p>
            <a:pPr algn="ctr"/>
            <a:r>
              <a:rPr lang="en-GB" sz="3600" b="1" dirty="0">
                <a:latin typeface="Aptos Display" panose="020B0004020202020204" pitchFamily="34" charset="0"/>
              </a:rPr>
              <a:t>AI Acknowledgement Statement</a:t>
            </a:r>
          </a:p>
        </p:txBody>
      </p:sp>
      <p:sp>
        <p:nvSpPr>
          <p:cNvPr id="5" name="Content Placeholder 4">
            <a:extLst>
              <a:ext uri="{FF2B5EF4-FFF2-40B4-BE49-F238E27FC236}">
                <a16:creationId xmlns:a16="http://schemas.microsoft.com/office/drawing/2014/main" id="{1246D307-0419-F1D7-2B51-E6FAE4A19EA3}"/>
              </a:ext>
            </a:extLst>
          </p:cNvPr>
          <p:cNvSpPr>
            <a:spLocks noGrp="1"/>
          </p:cNvSpPr>
          <p:nvPr>
            <p:ph sz="half" idx="1"/>
          </p:nvPr>
        </p:nvSpPr>
        <p:spPr>
          <a:xfrm>
            <a:off x="428625" y="1924050"/>
            <a:ext cx="8286750" cy="3009900"/>
          </a:xfrm>
        </p:spPr>
        <p:txBody>
          <a:bodyPr>
            <a:normAutofit/>
          </a:bodyPr>
          <a:lstStyle/>
          <a:p>
            <a:pPr marL="0" indent="0" algn="ctr">
              <a:buNone/>
            </a:pPr>
            <a:r>
              <a:rPr lang="en-GB" sz="2400" dirty="0"/>
              <a:t>If you haven’t used AI, we </a:t>
            </a:r>
            <a:r>
              <a:rPr lang="en-GB" sz="2400"/>
              <a:t>recommend this:</a:t>
            </a:r>
            <a:endParaRPr lang="en-GB" sz="2400" dirty="0"/>
          </a:p>
          <a:p>
            <a:pPr marL="0" indent="0" algn="ctr">
              <a:buNone/>
            </a:pPr>
            <a:endParaRPr lang="en-GB" sz="2000" dirty="0">
              <a:latin typeface="Aptos" panose="020B0004020202020204" pitchFamily="34" charset="0"/>
            </a:endParaRP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used any AI tools in the research and creation of this assignment.</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that I have not presented any AI generated materials as my own work.</a:t>
            </a:r>
          </a:p>
          <a:p>
            <a:pPr marL="0" indent="0" algn="ctr">
              <a:buNone/>
            </a:pPr>
            <a:r>
              <a:rPr lang="en-GB" sz="2000" b="1" kern="100" dirty="0">
                <a:effectLst/>
                <a:latin typeface="Aptos" panose="020B0004020202020204" pitchFamily="34" charset="0"/>
                <a:ea typeface="DengXian" panose="02010600030101010101" pitchFamily="2" charset="-122"/>
                <a:cs typeface="Arial" panose="020B0604020202020204" pitchFamily="34" charset="0"/>
              </a:rPr>
              <a:t>I confirm I have copies of my drafts, notes, and other resources I used, which I may be asked to provide in evidence.</a:t>
            </a:r>
          </a:p>
          <a:p>
            <a:pPr marL="0" indent="0">
              <a:buNone/>
            </a:pPr>
            <a:endParaRPr lang="en-GB" sz="2600" dirty="0"/>
          </a:p>
        </p:txBody>
      </p:sp>
      <p:sp>
        <p:nvSpPr>
          <p:cNvPr id="2" name="Rectangle 1">
            <a:extLst>
              <a:ext uri="{FF2B5EF4-FFF2-40B4-BE49-F238E27FC236}">
                <a16:creationId xmlns:a16="http://schemas.microsoft.com/office/drawing/2014/main" id="{DA0C248D-04BE-0439-F2D6-11CFAB33EA4E}"/>
              </a:ext>
            </a:extLst>
          </p:cNvPr>
          <p:cNvSpPr/>
          <p:nvPr/>
        </p:nvSpPr>
        <p:spPr>
          <a:xfrm>
            <a:off x="-113857" y="304631"/>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
        <p:nvSpPr>
          <p:cNvPr id="3" name="Rectangle 2">
            <a:extLst>
              <a:ext uri="{FF2B5EF4-FFF2-40B4-BE49-F238E27FC236}">
                <a16:creationId xmlns:a16="http://schemas.microsoft.com/office/drawing/2014/main" id="{65A68365-D130-71F8-B98F-43D16EC4C63C}"/>
              </a:ext>
            </a:extLst>
          </p:cNvPr>
          <p:cNvSpPr/>
          <p:nvPr/>
        </p:nvSpPr>
        <p:spPr>
          <a:xfrm>
            <a:off x="7753350" y="244138"/>
            <a:ext cx="1524000" cy="1446550"/>
          </a:xfrm>
          <a:prstGeom prst="rect">
            <a:avLst/>
          </a:prstGeom>
          <a:noFill/>
        </p:spPr>
        <p:txBody>
          <a:bodyPr wrap="square" lIns="91440" tIns="45720" rIns="91440" bIns="45720">
            <a:spAutoFit/>
          </a:bodyPr>
          <a:lstStyle/>
          <a:p>
            <a:pPr algn="ctr"/>
            <a:r>
              <a:rPr lang="en-GB" sz="8800" b="1" cap="none" spc="50" dirty="0">
                <a:ln w="0"/>
                <a:solidFill>
                  <a:srgbClr val="C00000"/>
                </a:solidFill>
                <a:effectLst>
                  <a:innerShdw blurRad="63500" dist="50800" dir="13500000">
                    <a:srgbClr val="000000">
                      <a:alpha val="50000"/>
                    </a:srgbClr>
                  </a:innerShdw>
                </a:effectLst>
              </a:rPr>
              <a:t>!</a:t>
            </a:r>
          </a:p>
        </p:txBody>
      </p:sp>
    </p:spTree>
    <p:extLst>
      <p:ext uri="{BB962C8B-B14F-4D97-AF65-F5344CB8AC3E}">
        <p14:creationId xmlns:p14="http://schemas.microsoft.com/office/powerpoint/2010/main" val="137695513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60560E-1151-9E89-C34A-DA16465BF862}"/>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5813A000-C8AB-E34E-88F3-95C3374586A8}"/>
              </a:ext>
            </a:extLst>
          </p:cNvPr>
          <p:cNvSpPr>
            <a:spLocks noGrp="1"/>
          </p:cNvSpPr>
          <p:nvPr>
            <p:ph type="title"/>
          </p:nvPr>
        </p:nvSpPr>
        <p:spPr>
          <a:xfrm>
            <a:off x="628649" y="990600"/>
            <a:ext cx="7886700" cy="1325563"/>
          </a:xfrm>
        </p:spPr>
        <p:txBody>
          <a:bodyPr anchor="ctr">
            <a:normAutofit fontScale="90000"/>
          </a:bodyPr>
          <a:lstStyle/>
          <a:p>
            <a:pPr algn="ctr"/>
            <a:r>
              <a:rPr lang="en-GB" sz="3600" b="1" dirty="0">
                <a:latin typeface="Aptos Display" panose="020B0004020202020204" pitchFamily="34" charset="0"/>
              </a:rPr>
              <a:t>Referencing</a:t>
            </a:r>
            <a:br>
              <a:rPr lang="en-GB" sz="3600" b="1" dirty="0">
                <a:latin typeface="Aptos Display" panose="020B0004020202020204" pitchFamily="34" charset="0"/>
              </a:rPr>
            </a:br>
            <a:br>
              <a:rPr lang="en-GB" sz="3600" b="1" dirty="0">
                <a:latin typeface="Aptos Display" panose="020B0004020202020204" pitchFamily="34" charset="0"/>
              </a:rPr>
            </a:br>
            <a:r>
              <a:rPr lang="en-GB" sz="3600" b="1" dirty="0">
                <a:latin typeface="Aptos Display" panose="020B0004020202020204" pitchFamily="34" charset="0"/>
              </a:rPr>
              <a:t>A minimum of 20 required!</a:t>
            </a:r>
          </a:p>
        </p:txBody>
      </p:sp>
      <p:sp>
        <p:nvSpPr>
          <p:cNvPr id="5" name="Content Placeholder 4">
            <a:extLst>
              <a:ext uri="{FF2B5EF4-FFF2-40B4-BE49-F238E27FC236}">
                <a16:creationId xmlns:a16="http://schemas.microsoft.com/office/drawing/2014/main" id="{51B61181-2CB7-65A5-4752-D62862A543DC}"/>
              </a:ext>
            </a:extLst>
          </p:cNvPr>
          <p:cNvSpPr>
            <a:spLocks noGrp="1"/>
          </p:cNvSpPr>
          <p:nvPr>
            <p:ph sz="half" idx="1"/>
          </p:nvPr>
        </p:nvSpPr>
        <p:spPr>
          <a:xfrm>
            <a:off x="2347911" y="3429000"/>
            <a:ext cx="4448175" cy="742950"/>
          </a:xfrm>
        </p:spPr>
        <p:txBody>
          <a:bodyPr>
            <a:normAutofit/>
          </a:bodyPr>
          <a:lstStyle/>
          <a:p>
            <a:pPr marL="0" indent="0">
              <a:buNone/>
            </a:pPr>
            <a:r>
              <a:rPr lang="en-GB" sz="2400" dirty="0">
                <a:hlinkClick r:id="rId3"/>
              </a:rPr>
              <a:t>Harvard Referencing Handbook</a:t>
            </a:r>
            <a:endParaRPr lang="en-GB" sz="2400" dirty="0"/>
          </a:p>
          <a:p>
            <a:pPr marL="0" indent="0">
              <a:buNone/>
            </a:pPr>
            <a:endParaRPr lang="en-GB" sz="2400" dirty="0"/>
          </a:p>
          <a:p>
            <a:pPr marL="0" indent="0">
              <a:buNone/>
            </a:pPr>
            <a:endParaRPr lang="en-GB" sz="2600" dirty="0"/>
          </a:p>
        </p:txBody>
      </p:sp>
    </p:spTree>
    <p:extLst>
      <p:ext uri="{BB962C8B-B14F-4D97-AF65-F5344CB8AC3E}">
        <p14:creationId xmlns:p14="http://schemas.microsoft.com/office/powerpoint/2010/main" val="15667672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3E4640-EE27-9AA0-095B-390CF6E6CA1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0035CA3-9C75-3B28-B73D-D180513A133C}"/>
              </a:ext>
            </a:extLst>
          </p:cNvPr>
          <p:cNvSpPr txBox="1"/>
          <p:nvPr/>
        </p:nvSpPr>
        <p:spPr>
          <a:xfrm>
            <a:off x="1143000" y="21921"/>
            <a:ext cx="6858000" cy="646331"/>
          </a:xfrm>
          <a:prstGeom prst="rect">
            <a:avLst/>
          </a:prstGeom>
          <a:noFill/>
        </p:spPr>
        <p:txBody>
          <a:bodyPr wrap="square" rtlCol="0">
            <a:spAutoFit/>
          </a:bodyPr>
          <a:lstStyle/>
          <a:p>
            <a:r>
              <a:rPr lang="en-GB" sz="3600" b="1" dirty="0">
                <a:latin typeface="Aptos Display" panose="020B0004020202020204" pitchFamily="34" charset="0"/>
              </a:rPr>
              <a:t>Harvard Referencing Standards</a:t>
            </a:r>
          </a:p>
        </p:txBody>
      </p:sp>
      <p:sp>
        <p:nvSpPr>
          <p:cNvPr id="5" name="TextBox 4">
            <a:extLst>
              <a:ext uri="{FF2B5EF4-FFF2-40B4-BE49-F238E27FC236}">
                <a16:creationId xmlns:a16="http://schemas.microsoft.com/office/drawing/2014/main" id="{B714650C-73BD-143C-86FE-FB2288F39BBC}"/>
              </a:ext>
            </a:extLst>
          </p:cNvPr>
          <p:cNvSpPr txBox="1"/>
          <p:nvPr/>
        </p:nvSpPr>
        <p:spPr>
          <a:xfrm>
            <a:off x="206006" y="325253"/>
            <a:ext cx="8731988" cy="5632311"/>
          </a:xfrm>
          <a:prstGeom prst="rect">
            <a:avLst/>
          </a:prstGeom>
          <a:noFill/>
        </p:spPr>
        <p:txBody>
          <a:bodyPr wrap="square" rtlCol="0">
            <a:spAutoFit/>
          </a:bodyPr>
          <a:lstStyle/>
          <a:p>
            <a:endParaRPr lang="en-GB" sz="2400" dirty="0"/>
          </a:p>
          <a:p>
            <a:pPr marL="214313" indent="-214313">
              <a:buFont typeface="Arial" panose="020B0604020202020204" pitchFamily="34" charset="0"/>
              <a:buChar char="•"/>
            </a:pPr>
            <a:r>
              <a:rPr lang="en-GB" sz="2400" dirty="0">
                <a:solidFill>
                  <a:schemeClr val="accent1"/>
                </a:solidFill>
              </a:rPr>
              <a:t>It is crucial to reference through in-text citations and a full reference list to ensure you are giving credit to the use of the work of others.</a:t>
            </a:r>
          </a:p>
          <a:p>
            <a:pPr marL="214313" indent="-214313">
              <a:buFont typeface="Arial" panose="020B0604020202020204" pitchFamily="34" charset="0"/>
              <a:buChar char="•"/>
            </a:pPr>
            <a:r>
              <a:rPr lang="en-GB" sz="2400" dirty="0"/>
              <a:t>Failure to cite and reference is plagiarism – as it suggests you are passing off the work of others as your own.</a:t>
            </a:r>
          </a:p>
          <a:p>
            <a:pPr marL="214313" indent="-214313">
              <a:buFont typeface="Arial" panose="020B0604020202020204" pitchFamily="34" charset="0"/>
              <a:buChar char="•"/>
            </a:pPr>
            <a:r>
              <a:rPr lang="en-GB" sz="2400" dirty="0">
                <a:solidFill>
                  <a:schemeClr val="accent1"/>
                </a:solidFill>
              </a:rPr>
              <a:t>If you are suspected of plagiarism, you may be subject to an academic misconduct investigation.</a:t>
            </a:r>
          </a:p>
          <a:p>
            <a:pPr marL="214313" indent="-214313">
              <a:buFont typeface="Arial" panose="020B0604020202020204" pitchFamily="34" charset="0"/>
              <a:buChar char="•"/>
            </a:pPr>
            <a:r>
              <a:rPr lang="en-GB" sz="2400" dirty="0"/>
              <a:t>Keep a record of all sources used as you go.</a:t>
            </a:r>
          </a:p>
          <a:p>
            <a:pPr marL="214313" indent="-214313">
              <a:buFont typeface="Arial" panose="020B0604020202020204" pitchFamily="34" charset="0"/>
              <a:buChar char="•"/>
            </a:pPr>
            <a:r>
              <a:rPr lang="en-GB" sz="2400" dirty="0">
                <a:solidFill>
                  <a:schemeClr val="accent1"/>
                </a:solidFill>
              </a:rPr>
              <a:t>When checking references always consider ‘if I was the reader of this work, could I find the original source from this citation/reference?’</a:t>
            </a:r>
          </a:p>
          <a:p>
            <a:pPr marL="214313" indent="-214313">
              <a:buFont typeface="Arial" panose="020B0604020202020204" pitchFamily="34" charset="0"/>
              <a:buChar char="•"/>
            </a:pPr>
            <a:r>
              <a:rPr lang="en-GB" sz="2400" dirty="0"/>
              <a:t>You may not deliberately plagiarise, but if your references are not accurate it could result in accidental plagiarism.</a:t>
            </a:r>
          </a:p>
          <a:p>
            <a:pPr marL="214313" indent="-214313">
              <a:buFont typeface="Arial" panose="020B0604020202020204" pitchFamily="34" charset="0"/>
              <a:buChar char="•"/>
            </a:pPr>
            <a:r>
              <a:rPr lang="en-GB" sz="2400" dirty="0">
                <a:solidFill>
                  <a:schemeClr val="accent1"/>
                </a:solidFill>
              </a:rPr>
              <a:t>If in doubt – ask for help!</a:t>
            </a:r>
          </a:p>
        </p:txBody>
      </p:sp>
    </p:spTree>
    <p:extLst>
      <p:ext uri="{BB962C8B-B14F-4D97-AF65-F5344CB8AC3E}">
        <p14:creationId xmlns:p14="http://schemas.microsoft.com/office/powerpoint/2010/main" val="131347627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265C1D-A266-CFD7-D208-FBE8860BD503}"/>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FC5986CD-8CAC-F167-45FA-B363A2421045}"/>
              </a:ext>
            </a:extLst>
          </p:cNvPr>
          <p:cNvPicPr>
            <a:picLocks noChangeAspect="1"/>
          </p:cNvPicPr>
          <p:nvPr/>
        </p:nvPicPr>
        <p:blipFill>
          <a:blip r:embed="rId3"/>
          <a:stretch>
            <a:fillRect/>
          </a:stretch>
        </p:blipFill>
        <p:spPr>
          <a:xfrm>
            <a:off x="167774" y="152400"/>
            <a:ext cx="8808451" cy="5715000"/>
          </a:xfrm>
          <a:prstGeom prst="rect">
            <a:avLst/>
          </a:prstGeom>
        </p:spPr>
      </p:pic>
    </p:spTree>
    <p:extLst>
      <p:ext uri="{BB962C8B-B14F-4D97-AF65-F5344CB8AC3E}">
        <p14:creationId xmlns:p14="http://schemas.microsoft.com/office/powerpoint/2010/main" val="18443302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8C7E33-26A5-E263-98FB-A3E53938B907}"/>
            </a:ext>
          </a:extLst>
        </p:cNvPr>
        <p:cNvGrpSpPr/>
        <p:nvPr/>
      </p:nvGrpSpPr>
      <p:grpSpPr>
        <a:xfrm>
          <a:off x="0" y="0"/>
          <a:ext cx="0" cy="0"/>
          <a:chOff x="0" y="0"/>
          <a:chExt cx="0" cy="0"/>
        </a:xfrm>
      </p:grpSpPr>
      <p:pic>
        <p:nvPicPr>
          <p:cNvPr id="8" name="Picture 7">
            <a:extLst>
              <a:ext uri="{FF2B5EF4-FFF2-40B4-BE49-F238E27FC236}">
                <a16:creationId xmlns:a16="http://schemas.microsoft.com/office/drawing/2014/main" id="{E9EA660B-C74B-A755-5CE1-73174D9896E1}"/>
              </a:ext>
            </a:extLst>
          </p:cNvPr>
          <p:cNvPicPr>
            <a:picLocks noChangeAspect="1"/>
          </p:cNvPicPr>
          <p:nvPr/>
        </p:nvPicPr>
        <p:blipFill>
          <a:blip r:embed="rId3"/>
          <a:stretch>
            <a:fillRect/>
          </a:stretch>
        </p:blipFill>
        <p:spPr>
          <a:xfrm>
            <a:off x="152400" y="152400"/>
            <a:ext cx="8839200" cy="5715000"/>
          </a:xfrm>
          <a:prstGeom prst="rect">
            <a:avLst/>
          </a:prstGeom>
        </p:spPr>
      </p:pic>
    </p:spTree>
    <p:extLst>
      <p:ext uri="{BB962C8B-B14F-4D97-AF65-F5344CB8AC3E}">
        <p14:creationId xmlns:p14="http://schemas.microsoft.com/office/powerpoint/2010/main" val="233162359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0B0D-05D2-1533-204B-BB20AEC142C3}"/>
              </a:ext>
            </a:extLst>
          </p:cNvPr>
          <p:cNvSpPr>
            <a:spLocks noGrp="1"/>
          </p:cNvSpPr>
          <p:nvPr>
            <p:ph type="title"/>
          </p:nvPr>
        </p:nvSpPr>
        <p:spPr>
          <a:xfrm>
            <a:off x="628650" y="152400"/>
            <a:ext cx="7886700" cy="1325563"/>
          </a:xfrm>
        </p:spPr>
        <p:txBody>
          <a:bodyPr>
            <a:normAutofit/>
          </a:bodyPr>
          <a:lstStyle/>
          <a:p>
            <a:pPr algn="ctr"/>
            <a:r>
              <a:rPr lang="en-GB" sz="3600" b="1" dirty="0">
                <a:latin typeface="Aptos Display" panose="020B0004020202020204" pitchFamily="34" charset="0"/>
              </a:rPr>
              <a:t>Academic Assistance</a:t>
            </a:r>
          </a:p>
        </p:txBody>
      </p:sp>
      <p:sp>
        <p:nvSpPr>
          <p:cNvPr id="3" name="Content Placeholder 2">
            <a:extLst>
              <a:ext uri="{FF2B5EF4-FFF2-40B4-BE49-F238E27FC236}">
                <a16:creationId xmlns:a16="http://schemas.microsoft.com/office/drawing/2014/main" id="{3833F2E7-04C0-10EA-B40F-E0077D8FAF65}"/>
              </a:ext>
            </a:extLst>
          </p:cNvPr>
          <p:cNvSpPr>
            <a:spLocks noGrp="1"/>
          </p:cNvSpPr>
          <p:nvPr>
            <p:ph idx="1"/>
          </p:nvPr>
        </p:nvSpPr>
        <p:spPr>
          <a:xfrm>
            <a:off x="628650" y="1371600"/>
            <a:ext cx="7886700" cy="3640897"/>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Info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3">
                  <a:extLst>
                    <a:ext uri="{A12FA001-AC4F-418D-AE19-62706E023703}">
                      <ahyp:hlinkClr xmlns:ahyp="http://schemas.microsoft.com/office/drawing/2018/hyperlinkcolor" val="tx"/>
                    </a:ext>
                  </a:extLst>
                </a:hlinkClick>
              </a:rPr>
              <a:t>infoskills@uwtsd.ac.uk</a:t>
            </a:r>
            <a:endParaRPr lang="en-GB" sz="2000" dirty="0">
              <a:latin typeface="Aptos Display" panose="020B0004020202020204" pitchFamily="34" charset="0"/>
            </a:endParaRPr>
          </a:p>
          <a:p>
            <a:endParaRPr lang="en-GB" sz="2200" dirty="0">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uLnTx/>
                <a:uFillTx/>
                <a:latin typeface="Aptos Display" panose="020B0004020202020204" pitchFamily="34" charset="0"/>
              </a:rPr>
              <a:t>Study Skills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uLnTx/>
                <a:uFillTx/>
                <a:latin typeface="Aptos Display" panose="020B0004020202020204" pitchFamily="34" charset="0"/>
              </a:rPr>
              <a:t>Book now: </a:t>
            </a:r>
            <a:r>
              <a:rPr kumimoji="0" lang="en-GB" sz="2000" b="0" i="0" u="sng" strike="noStrike" kern="1200" cap="none" spc="0" normalizeH="0" baseline="0" noProof="0" dirty="0">
                <a:ln>
                  <a:noFill/>
                </a:ln>
                <a:uLnTx/>
                <a:uFillTx/>
                <a:latin typeface="Aptos Display" panose="020B0004020202020204" pitchFamily="34" charset="0"/>
                <a:hlinkClick r:id="rId4">
                  <a:extLst>
                    <a:ext uri="{A12FA001-AC4F-418D-AE19-62706E023703}">
                      <ahyp:hlinkClr xmlns:ahyp="http://schemas.microsoft.com/office/drawing/2018/hyperlinkcolor" val="tx"/>
                    </a:ext>
                  </a:extLst>
                </a:hlinkClick>
              </a:rPr>
              <a:t>studyskillsdistance@uwtsd.ac.uk</a:t>
            </a:r>
            <a:endParaRPr kumimoji="0" lang="en-GB" sz="2000" b="0" i="0" u="sng" strike="noStrike" kern="1200" cap="none" spc="0" normalizeH="0" baseline="0" noProof="0" dirty="0">
              <a:ln>
                <a:noFill/>
              </a:ln>
              <a:uLnTx/>
              <a:uFillTx/>
              <a:latin typeface="Aptos Display" panose="020B00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i="0" u="none" strike="noStrike" kern="1200" cap="none" spc="0" normalizeH="0" baseline="0" noProof="0" dirty="0">
                <a:ln>
                  <a:noFill/>
                </a:ln>
                <a:uLnTx/>
                <a:uFillTx/>
                <a:latin typeface="Aptos Display" panose="020B0004020202020204" pitchFamily="34" charset="0"/>
              </a:rPr>
              <a:t>A</a:t>
            </a:r>
            <a:r>
              <a:rPr kumimoji="0" lang="en-GB" sz="2000" b="0" i="0" u="none" strike="noStrike" kern="1200" cap="none" spc="0" normalizeH="0" baseline="0" noProof="0" dirty="0">
                <a:ln>
                  <a:noFill/>
                </a:ln>
                <a:uLnTx/>
                <a:uFillTx/>
                <a:latin typeface="Aptos Display" panose="020B0004020202020204" pitchFamily="34" charset="0"/>
              </a:rPr>
              <a:t> study skills session can assist you with academic writing, avoiding plagiarism, critical thinking, planning and organisation, presentation skills, referencing and researching.</a:t>
            </a:r>
          </a:p>
          <a:p>
            <a:endParaRPr lang="en-GB" dirty="0"/>
          </a:p>
        </p:txBody>
      </p:sp>
      <p:pic>
        <p:nvPicPr>
          <p:cNvPr id="4" name="Picture 3" descr="Text&#10;&#10;Description automatically generated with low confidence">
            <a:extLst>
              <a:ext uri="{FF2B5EF4-FFF2-40B4-BE49-F238E27FC236}">
                <a16:creationId xmlns:a16="http://schemas.microsoft.com/office/drawing/2014/main" id="{565203CC-21B4-F4E0-EF74-472A3FA3472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81000" y="4394611"/>
            <a:ext cx="8458200" cy="2463389"/>
          </a:xfrm>
          <a:prstGeom prst="rect">
            <a:avLst/>
          </a:prstGeom>
          <a:ln>
            <a:solidFill>
              <a:schemeClr val="tx1"/>
            </a:solidFill>
          </a:ln>
        </p:spPr>
      </p:pic>
    </p:spTree>
    <p:extLst>
      <p:ext uri="{BB962C8B-B14F-4D97-AF65-F5344CB8AC3E}">
        <p14:creationId xmlns:p14="http://schemas.microsoft.com/office/powerpoint/2010/main" val="39319911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F38F-A887-34AA-A93D-55452BBB31F6}"/>
              </a:ext>
            </a:extLst>
          </p:cNvPr>
          <p:cNvSpPr>
            <a:spLocks noGrp="1"/>
          </p:cNvSpPr>
          <p:nvPr>
            <p:ph type="title"/>
          </p:nvPr>
        </p:nvSpPr>
        <p:spPr>
          <a:xfrm>
            <a:off x="914400" y="2286000"/>
            <a:ext cx="7769113" cy="2903587"/>
          </a:xfrm>
        </p:spPr>
        <p:txBody>
          <a:bodyPr/>
          <a:lstStyle/>
          <a:p>
            <a:r>
              <a:rPr lang="en-GB" sz="7200" dirty="0">
                <a:solidFill>
                  <a:srgbClr val="FFFFCC"/>
                </a:solidFill>
                <a:effectLst>
                  <a:outerShdw blurRad="38100" dist="38100" dir="2700000" algn="tl">
                    <a:srgbClr val="000000">
                      <a:alpha val="43137"/>
                    </a:srgbClr>
                  </a:outerShdw>
                </a:effectLst>
                <a:latin typeface="Aptos Display" panose="020B0004020202020204" pitchFamily="34" charset="0"/>
              </a:rPr>
              <a:t>Any questions?</a:t>
            </a:r>
          </a:p>
        </p:txBody>
      </p:sp>
    </p:spTree>
    <p:extLst>
      <p:ext uri="{BB962C8B-B14F-4D97-AF65-F5344CB8AC3E}">
        <p14:creationId xmlns:p14="http://schemas.microsoft.com/office/powerpoint/2010/main" val="413285862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3FA99672-332F-4558-B652-95C5D9C3116F}" vid="{927F497A-0A83-4B47-9B92-A6FCC991ADC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BAA626E213CD84D8962A6AA0EF91C71" ma:contentTypeVersion="9" ma:contentTypeDescription="Create a new document." ma:contentTypeScope="" ma:versionID="250e41b74048c54e41b0d1bd902542e9">
  <xsd:schema xmlns:xsd="http://www.w3.org/2001/XMLSchema" xmlns:xs="http://www.w3.org/2001/XMLSchema" xmlns:p="http://schemas.microsoft.com/office/2006/metadata/properties" xmlns:ns2="8c27c723-7f55-4a77-a381-6a7fe68a998f" targetNamespace="http://schemas.microsoft.com/office/2006/metadata/properties" ma:root="true" ma:fieldsID="a87dfbd9ac18f6712aab3d0ccd7c0ee3" ns2:_="">
    <xsd:import namespace="8c27c723-7f55-4a77-a381-6a7fe68a998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lcf76f155ced4ddcb4097134ff3c332f" minOccurs="0"/>
                <xsd:element ref="ns2:MediaServiceDateTaken" minOccurs="0"/>
                <xsd:element ref="ns2:MediaServiceOCR"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c27c723-7f55-4a77-a381-6a7fe68a99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lcf76f155ced4ddcb4097134ff3c332f" ma:index="1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dexed="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c27c723-7f55-4a77-a381-6a7fe68a998f">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C82F62E3-3C89-48DA-8B45-B3713E9CCD9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c27c723-7f55-4a77-a381-6a7fe68a998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89C4406-8819-404D-8712-489978AF8CC3}">
  <ds:schemaRefs>
    <ds:schemaRef ds:uri="http://schemas.microsoft.com/sharepoint/v3/contenttype/forms"/>
  </ds:schemaRefs>
</ds:datastoreItem>
</file>

<file path=customXml/itemProps3.xml><?xml version="1.0" encoding="utf-8"?>
<ds:datastoreItem xmlns:ds="http://schemas.openxmlformats.org/officeDocument/2006/customXml" ds:itemID="{F9D9F989-5F59-41EB-8E31-62444F0119C1}">
  <ds:schemaRefs>
    <ds:schemaRef ds:uri="http://schemas.microsoft.com/office/2006/metadata/properties"/>
    <ds:schemaRef ds:uri="http://purl.org/dc/terms/"/>
    <ds:schemaRef ds:uri="http://schemas.microsoft.com/office/2006/documentManagement/types"/>
    <ds:schemaRef ds:uri="http://purl.org/dc/dcmitype/"/>
    <ds:schemaRef ds:uri="aea45ec7-dc1c-42f8-9410-edc4ca31e1a0"/>
    <ds:schemaRef ds:uri="http://schemas.microsoft.com/office/infopath/2007/PartnerControls"/>
    <ds:schemaRef ds:uri="http://schemas.openxmlformats.org/package/2006/metadata/core-properties"/>
    <ds:schemaRef ds:uri="http://www.w3.org/XML/1998/namespace"/>
    <ds:schemaRef ds:uri="http://purl.org/dc/elements/1.1/"/>
    <ds:schemaRef ds:uri="78b60be0-4b15-408b-89d4-2301e9723e11"/>
    <ds:schemaRef ds:uri="8c27c723-7f55-4a77-a381-6a7fe68a998f"/>
  </ds:schemaRefs>
</ds:datastoreItem>
</file>

<file path=docProps/app.xml><?xml version="1.0" encoding="utf-8"?>
<Properties xmlns="http://schemas.openxmlformats.org/officeDocument/2006/extended-properties" xmlns:vt="http://schemas.openxmlformats.org/officeDocument/2006/docPropsVTypes">
  <TotalTime>0</TotalTime>
  <Words>1716</Words>
  <Application>Microsoft Office PowerPoint</Application>
  <PresentationFormat>On-screen Show (4:3)</PresentationFormat>
  <Paragraphs>201</Paragraphs>
  <Slides>24</Slides>
  <Notes>19</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24</vt:i4>
      </vt:variant>
    </vt:vector>
  </HeadingPairs>
  <TitlesOfParts>
    <vt:vector size="34" baseType="lpstr">
      <vt:lpstr>MS Gothic</vt:lpstr>
      <vt:lpstr>Aptos</vt:lpstr>
      <vt:lpstr>Aptos Display</vt:lpstr>
      <vt:lpstr>Arial</vt:lpstr>
      <vt:lpstr>Calibri</vt:lpstr>
      <vt:lpstr>Calibri Light</vt:lpstr>
      <vt:lpstr>Symbol</vt:lpstr>
      <vt:lpstr>Times New Roman</vt:lpstr>
      <vt:lpstr>Accessible 2</vt:lpstr>
      <vt:lpstr>Theme1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AI Guidance</vt:lpstr>
      <vt:lpstr>AI Guidance</vt:lpstr>
      <vt:lpstr>AI Guidance</vt:lpstr>
      <vt:lpstr>AI Acknowledgement Statement</vt:lpstr>
      <vt:lpstr>AI Acknowledgement Statement</vt:lpstr>
      <vt:lpstr>Referencing  A minimum of 20 required!</vt:lpstr>
      <vt:lpstr>PowerPoint Presentation</vt:lpstr>
      <vt:lpstr>PowerPoint Presentation</vt:lpstr>
      <vt:lpstr>PowerPoint Presentation</vt:lpstr>
      <vt:lpstr>Academic Assistance</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Jessica Newport</cp:lastModifiedBy>
  <cp:revision>52</cp:revision>
  <dcterms:created xsi:type="dcterms:W3CDTF">2015-10-03T11:53:06Z</dcterms:created>
  <dcterms:modified xsi:type="dcterms:W3CDTF">2026-01-06T13:49:47Z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0x0101000BAA626E213CD84D8962A6AA0EF91C71</vt:lpwstr>
  </property>
</Properties>
</file>