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BCCEF8-5DA3-4A60-B833-76753C086D15}" type="doc">
      <dgm:prSet loTypeId="urn:microsoft.com/office/officeart/2005/8/layout/default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50018213-722B-401D-ACCE-B4E16444792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0" i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Strategic location on Carmarthenshire coast, offering excellent maritime trade routes.</a:t>
          </a:r>
          <a:endParaRPr lang="en-US" sz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E40C0F-64EA-488C-B361-68DDCD55BF82}" type="parTrans" cxnId="{6815B375-55DD-4B00-B2A7-C13EBD9DF3F6}">
      <dgm:prSet/>
      <dgm:spPr/>
      <dgm:t>
        <a:bodyPr/>
        <a:lstStyle/>
        <a:p>
          <a:endParaRPr lang="en-US"/>
        </a:p>
      </dgm:t>
    </dgm:pt>
    <dgm:pt modelId="{FC29F1BD-BE32-452D-AE9F-9D85669C7480}" type="sibTrans" cxnId="{6815B375-55DD-4B00-B2A7-C13EBD9DF3F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F40AC5C-7149-4859-A35B-9C6D8BD5828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0" i="0" dirty="0">
              <a:latin typeface="Arial" panose="020B0604020202020204" pitchFamily="34" charset="0"/>
              <a:cs typeface="Arial" panose="020B0604020202020204" pitchFamily="34" charset="0"/>
            </a:rPr>
            <a:t>Proximity to Swansea for efficient transportation of goods and resources.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03A769-5CDC-4DCE-9660-417D29CE890B}" type="parTrans" cxnId="{64CFF209-2C27-4ECB-B1F5-32E400B614F7}">
      <dgm:prSet/>
      <dgm:spPr/>
      <dgm:t>
        <a:bodyPr/>
        <a:lstStyle/>
        <a:p>
          <a:endParaRPr lang="en-US"/>
        </a:p>
      </dgm:t>
    </dgm:pt>
    <dgm:pt modelId="{C22A56B5-D4B0-447F-9700-1D250E2E0143}" type="sibTrans" cxnId="{64CFF209-2C27-4ECB-B1F5-32E400B614F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DBEAA17-BEAB-4C1E-8912-2D30AC1CEAF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0" i="0" dirty="0">
              <a:latin typeface="Arial" panose="020B0604020202020204" pitchFamily="34" charset="0"/>
              <a:cs typeface="Arial" panose="020B0604020202020204" pitchFamily="34" charset="0"/>
            </a:rPr>
            <a:t>Rich natural resources including coal, limestone, and copper mines.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E721A0-BDF6-4D8A-B07F-307962FACC67}" type="parTrans" cxnId="{4EC6B677-0155-4BEC-B1A9-BF98DB5248AB}">
      <dgm:prSet/>
      <dgm:spPr/>
      <dgm:t>
        <a:bodyPr/>
        <a:lstStyle/>
        <a:p>
          <a:endParaRPr lang="en-US"/>
        </a:p>
      </dgm:t>
    </dgm:pt>
    <dgm:pt modelId="{07F914C1-29AD-4ED3-B18E-9BE52B4C1763}" type="sibTrans" cxnId="{4EC6B677-0155-4BEC-B1A9-BF98DB5248A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612F699-A877-4E59-9990-9F0A71AC681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0" i="0" dirty="0">
              <a:latin typeface="Arial" panose="020B0604020202020204" pitchFamily="34" charset="0"/>
              <a:cs typeface="Arial" panose="020B0604020202020204" pitchFamily="34" charset="0"/>
            </a:rPr>
            <a:t>Flourishing tinplate and copper industries, and Llanelli Steelworks.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00D60C-3847-4A88-B6F8-343D33B2FAEC}" type="parTrans" cxnId="{17A9BF40-F32F-41E0-8B0F-B8B777AE340A}">
      <dgm:prSet/>
      <dgm:spPr/>
      <dgm:t>
        <a:bodyPr/>
        <a:lstStyle/>
        <a:p>
          <a:endParaRPr lang="en-US"/>
        </a:p>
      </dgm:t>
    </dgm:pt>
    <dgm:pt modelId="{1E967228-7472-4A0D-ADC6-D9D47E7686E4}" type="sibTrans" cxnId="{17A9BF40-F32F-41E0-8B0F-B8B777AE340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60ED4CA-0586-4171-ADBC-1B329CC520A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0" i="0" dirty="0">
              <a:latin typeface="Arial" panose="020B0604020202020204" pitchFamily="34" charset="0"/>
              <a:cs typeface="Arial" panose="020B0604020202020204" pitchFamily="34" charset="0"/>
            </a:rPr>
            <a:t>Infrastructure development including railways, canals, and Upper </a:t>
          </a:r>
          <a:r>
            <a:rPr lang="en-US" sz="1200" b="0" i="0" dirty="0" err="1">
              <a:latin typeface="Arial" panose="020B0604020202020204" pitchFamily="34" charset="0"/>
              <a:cs typeface="Arial" panose="020B0604020202020204" pitchFamily="34" charset="0"/>
            </a:rPr>
            <a:t>Lliedi</a:t>
          </a:r>
          <a:r>
            <a:rPr lang="en-US" sz="1200" b="0" i="0" dirty="0">
              <a:latin typeface="Arial" panose="020B0604020202020204" pitchFamily="34" charset="0"/>
              <a:cs typeface="Arial" panose="020B0604020202020204" pitchFamily="34" charset="0"/>
            </a:rPr>
            <a:t> Canal.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A9ACFA-CBCA-43A2-B862-1F2644D98DD1}" type="parTrans" cxnId="{5203B8B2-7E42-41C2-B4B8-97B737293D24}">
      <dgm:prSet/>
      <dgm:spPr/>
      <dgm:t>
        <a:bodyPr/>
        <a:lstStyle/>
        <a:p>
          <a:endParaRPr lang="en-US"/>
        </a:p>
      </dgm:t>
    </dgm:pt>
    <dgm:pt modelId="{71EF9EC9-3A9E-4B99-8D5C-B6456B83C19B}" type="sibTrans" cxnId="{5203B8B2-7E42-41C2-B4B8-97B737293D2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0512DEC-6613-4D61-8878-00FADDBFF0A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0" i="0" dirty="0">
              <a:latin typeface="Arial" panose="020B0604020202020204" pitchFamily="34" charset="0"/>
              <a:cs typeface="Arial" panose="020B0604020202020204" pitchFamily="34" charset="0"/>
            </a:rPr>
            <a:t>Entrepreneurial leadership from influential industrialists and government collaboration.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300317-45F8-487A-8406-2C79DF441CA8}" type="parTrans" cxnId="{1133EE58-41D7-4D1B-ABA5-8BC5C93A6732}">
      <dgm:prSet/>
      <dgm:spPr/>
      <dgm:t>
        <a:bodyPr/>
        <a:lstStyle/>
        <a:p>
          <a:endParaRPr lang="en-US"/>
        </a:p>
      </dgm:t>
    </dgm:pt>
    <dgm:pt modelId="{070A352B-1D53-49EE-BD27-F1D86F76062A}" type="sibTrans" cxnId="{1133EE58-41D7-4D1B-ABA5-8BC5C93A6732}">
      <dgm:prSet/>
      <dgm:spPr/>
      <dgm:t>
        <a:bodyPr/>
        <a:lstStyle/>
        <a:p>
          <a:endParaRPr lang="en-US"/>
        </a:p>
      </dgm:t>
    </dgm:pt>
    <dgm:pt modelId="{11BAC193-1635-4027-8E43-296D5C2C803C}" type="pres">
      <dgm:prSet presAssocID="{9EBCCEF8-5DA3-4A60-B833-76753C086D15}" presName="diagram" presStyleCnt="0">
        <dgm:presLayoutVars>
          <dgm:dir/>
          <dgm:resizeHandles val="exact"/>
        </dgm:presLayoutVars>
      </dgm:prSet>
      <dgm:spPr/>
    </dgm:pt>
    <dgm:pt modelId="{5E5A8EA1-FB07-4CF1-BD37-CE4FE74EE4C5}" type="pres">
      <dgm:prSet presAssocID="{50018213-722B-401D-ACCE-B4E164447926}" presName="node" presStyleLbl="node1" presStyleIdx="0" presStyleCnt="6">
        <dgm:presLayoutVars>
          <dgm:bulletEnabled val="1"/>
        </dgm:presLayoutVars>
      </dgm:prSet>
      <dgm:spPr/>
    </dgm:pt>
    <dgm:pt modelId="{2686135B-A05E-47B5-9082-F891E5578E31}" type="pres">
      <dgm:prSet presAssocID="{FC29F1BD-BE32-452D-AE9F-9D85669C7480}" presName="sibTrans" presStyleCnt="0"/>
      <dgm:spPr/>
    </dgm:pt>
    <dgm:pt modelId="{5189DF0F-8EC9-4E8B-BC3A-8F94FFD22A78}" type="pres">
      <dgm:prSet presAssocID="{FF40AC5C-7149-4859-A35B-9C6D8BD5828E}" presName="node" presStyleLbl="node1" presStyleIdx="1" presStyleCnt="6">
        <dgm:presLayoutVars>
          <dgm:bulletEnabled val="1"/>
        </dgm:presLayoutVars>
      </dgm:prSet>
      <dgm:spPr/>
    </dgm:pt>
    <dgm:pt modelId="{AE457915-34E5-4EFB-B29E-0E347F0054A7}" type="pres">
      <dgm:prSet presAssocID="{C22A56B5-D4B0-447F-9700-1D250E2E0143}" presName="sibTrans" presStyleCnt="0"/>
      <dgm:spPr/>
    </dgm:pt>
    <dgm:pt modelId="{710685CB-58D4-4209-B152-9F47371E6E19}" type="pres">
      <dgm:prSet presAssocID="{CDBEAA17-BEAB-4C1E-8912-2D30AC1CEAF9}" presName="node" presStyleLbl="node1" presStyleIdx="2" presStyleCnt="6" custLinFactNeighborX="370" custLinFactNeighborY="-1356">
        <dgm:presLayoutVars>
          <dgm:bulletEnabled val="1"/>
        </dgm:presLayoutVars>
      </dgm:prSet>
      <dgm:spPr/>
    </dgm:pt>
    <dgm:pt modelId="{656F945D-F150-4052-86EF-C79356B01DCF}" type="pres">
      <dgm:prSet presAssocID="{07F914C1-29AD-4ED3-B18E-9BE52B4C1763}" presName="sibTrans" presStyleCnt="0"/>
      <dgm:spPr/>
    </dgm:pt>
    <dgm:pt modelId="{8BDC46FB-F023-40A1-AEAA-B0A22BD24D70}" type="pres">
      <dgm:prSet presAssocID="{8612F699-A877-4E59-9990-9F0A71AC6811}" presName="node" presStyleLbl="node1" presStyleIdx="3" presStyleCnt="6">
        <dgm:presLayoutVars>
          <dgm:bulletEnabled val="1"/>
        </dgm:presLayoutVars>
      </dgm:prSet>
      <dgm:spPr/>
    </dgm:pt>
    <dgm:pt modelId="{C5188923-5B09-4E9D-91C2-743AEB527276}" type="pres">
      <dgm:prSet presAssocID="{1E967228-7472-4A0D-ADC6-D9D47E7686E4}" presName="sibTrans" presStyleCnt="0"/>
      <dgm:spPr/>
    </dgm:pt>
    <dgm:pt modelId="{60BAB5AB-CDD6-4D36-9682-54714A916CFB}" type="pres">
      <dgm:prSet presAssocID="{D60ED4CA-0586-4171-ADBC-1B329CC520A2}" presName="node" presStyleLbl="node1" presStyleIdx="4" presStyleCnt="6">
        <dgm:presLayoutVars>
          <dgm:bulletEnabled val="1"/>
        </dgm:presLayoutVars>
      </dgm:prSet>
      <dgm:spPr/>
    </dgm:pt>
    <dgm:pt modelId="{002E223A-C1FC-43AF-9BFB-9C4A8474C5FE}" type="pres">
      <dgm:prSet presAssocID="{71EF9EC9-3A9E-4B99-8D5C-B6456B83C19B}" presName="sibTrans" presStyleCnt="0"/>
      <dgm:spPr/>
    </dgm:pt>
    <dgm:pt modelId="{4D5CD143-17A1-4CB6-AB4B-C52EB58C33D1}" type="pres">
      <dgm:prSet presAssocID="{60512DEC-6613-4D61-8878-00FADDBFF0AA}" presName="node" presStyleLbl="node1" presStyleIdx="5" presStyleCnt="6">
        <dgm:presLayoutVars>
          <dgm:bulletEnabled val="1"/>
        </dgm:presLayoutVars>
      </dgm:prSet>
      <dgm:spPr/>
    </dgm:pt>
  </dgm:ptLst>
  <dgm:cxnLst>
    <dgm:cxn modelId="{64CFF209-2C27-4ECB-B1F5-32E400B614F7}" srcId="{9EBCCEF8-5DA3-4A60-B833-76753C086D15}" destId="{FF40AC5C-7149-4859-A35B-9C6D8BD5828E}" srcOrd="1" destOrd="0" parTransId="{6103A769-5CDC-4DCE-9660-417D29CE890B}" sibTransId="{C22A56B5-D4B0-447F-9700-1D250E2E0143}"/>
    <dgm:cxn modelId="{5D109E28-0D05-48DD-B782-A330E21A6CA8}" type="presOf" srcId="{9EBCCEF8-5DA3-4A60-B833-76753C086D15}" destId="{11BAC193-1635-4027-8E43-296D5C2C803C}" srcOrd="0" destOrd="0" presId="urn:microsoft.com/office/officeart/2005/8/layout/default"/>
    <dgm:cxn modelId="{3A61F128-A770-442F-8007-97562875A3BE}" type="presOf" srcId="{50018213-722B-401D-ACCE-B4E164447926}" destId="{5E5A8EA1-FB07-4CF1-BD37-CE4FE74EE4C5}" srcOrd="0" destOrd="0" presId="urn:microsoft.com/office/officeart/2005/8/layout/default"/>
    <dgm:cxn modelId="{CCF0012B-CC37-4631-9FB1-0A861080E6C6}" type="presOf" srcId="{CDBEAA17-BEAB-4C1E-8912-2D30AC1CEAF9}" destId="{710685CB-58D4-4209-B152-9F47371E6E19}" srcOrd="0" destOrd="0" presId="urn:microsoft.com/office/officeart/2005/8/layout/default"/>
    <dgm:cxn modelId="{17A9BF40-F32F-41E0-8B0F-B8B777AE340A}" srcId="{9EBCCEF8-5DA3-4A60-B833-76753C086D15}" destId="{8612F699-A877-4E59-9990-9F0A71AC6811}" srcOrd="3" destOrd="0" parTransId="{DB00D60C-3847-4A88-B6F8-343D33B2FAEC}" sibTransId="{1E967228-7472-4A0D-ADC6-D9D47E7686E4}"/>
    <dgm:cxn modelId="{6815B375-55DD-4B00-B2A7-C13EBD9DF3F6}" srcId="{9EBCCEF8-5DA3-4A60-B833-76753C086D15}" destId="{50018213-722B-401D-ACCE-B4E164447926}" srcOrd="0" destOrd="0" parTransId="{69E40C0F-64EA-488C-B361-68DDCD55BF82}" sibTransId="{FC29F1BD-BE32-452D-AE9F-9D85669C7480}"/>
    <dgm:cxn modelId="{4EC6B677-0155-4BEC-B1A9-BF98DB5248AB}" srcId="{9EBCCEF8-5DA3-4A60-B833-76753C086D15}" destId="{CDBEAA17-BEAB-4C1E-8912-2D30AC1CEAF9}" srcOrd="2" destOrd="0" parTransId="{73E721A0-BDF6-4D8A-B07F-307962FACC67}" sibTransId="{07F914C1-29AD-4ED3-B18E-9BE52B4C1763}"/>
    <dgm:cxn modelId="{1133EE58-41D7-4D1B-ABA5-8BC5C93A6732}" srcId="{9EBCCEF8-5DA3-4A60-B833-76753C086D15}" destId="{60512DEC-6613-4D61-8878-00FADDBFF0AA}" srcOrd="5" destOrd="0" parTransId="{B5300317-45F8-487A-8406-2C79DF441CA8}" sibTransId="{070A352B-1D53-49EE-BD27-F1D86F76062A}"/>
    <dgm:cxn modelId="{B57BE395-E171-4591-85A6-DFBEE9C9170E}" type="presOf" srcId="{FF40AC5C-7149-4859-A35B-9C6D8BD5828E}" destId="{5189DF0F-8EC9-4E8B-BC3A-8F94FFD22A78}" srcOrd="0" destOrd="0" presId="urn:microsoft.com/office/officeart/2005/8/layout/default"/>
    <dgm:cxn modelId="{8CB583A1-60BA-4F3F-BB1A-D7048609AD78}" type="presOf" srcId="{60512DEC-6613-4D61-8878-00FADDBFF0AA}" destId="{4D5CD143-17A1-4CB6-AB4B-C52EB58C33D1}" srcOrd="0" destOrd="0" presId="urn:microsoft.com/office/officeart/2005/8/layout/default"/>
    <dgm:cxn modelId="{5203B8B2-7E42-41C2-B4B8-97B737293D24}" srcId="{9EBCCEF8-5DA3-4A60-B833-76753C086D15}" destId="{D60ED4CA-0586-4171-ADBC-1B329CC520A2}" srcOrd="4" destOrd="0" parTransId="{6DA9ACFA-CBCA-43A2-B862-1F2644D98DD1}" sibTransId="{71EF9EC9-3A9E-4B99-8D5C-B6456B83C19B}"/>
    <dgm:cxn modelId="{4CD016EC-3516-46BC-8125-4724ED05EA07}" type="presOf" srcId="{D60ED4CA-0586-4171-ADBC-1B329CC520A2}" destId="{60BAB5AB-CDD6-4D36-9682-54714A916CFB}" srcOrd="0" destOrd="0" presId="urn:microsoft.com/office/officeart/2005/8/layout/default"/>
    <dgm:cxn modelId="{57EB47F2-7D31-4CCA-B478-C31E820767E3}" type="presOf" srcId="{8612F699-A877-4E59-9990-9F0A71AC6811}" destId="{8BDC46FB-F023-40A1-AEAA-B0A22BD24D70}" srcOrd="0" destOrd="0" presId="urn:microsoft.com/office/officeart/2005/8/layout/default"/>
    <dgm:cxn modelId="{8D7B7EBE-571E-4213-8812-A8DEC9A333E8}" type="presParOf" srcId="{11BAC193-1635-4027-8E43-296D5C2C803C}" destId="{5E5A8EA1-FB07-4CF1-BD37-CE4FE74EE4C5}" srcOrd="0" destOrd="0" presId="urn:microsoft.com/office/officeart/2005/8/layout/default"/>
    <dgm:cxn modelId="{3B00BF14-A8EA-479C-8B7F-59EF3EC021D4}" type="presParOf" srcId="{11BAC193-1635-4027-8E43-296D5C2C803C}" destId="{2686135B-A05E-47B5-9082-F891E5578E31}" srcOrd="1" destOrd="0" presId="urn:microsoft.com/office/officeart/2005/8/layout/default"/>
    <dgm:cxn modelId="{5DD8FD80-4B82-4218-B706-30D5F455B686}" type="presParOf" srcId="{11BAC193-1635-4027-8E43-296D5C2C803C}" destId="{5189DF0F-8EC9-4E8B-BC3A-8F94FFD22A78}" srcOrd="2" destOrd="0" presId="urn:microsoft.com/office/officeart/2005/8/layout/default"/>
    <dgm:cxn modelId="{59414D76-CA20-4A58-BE21-60F0822373B2}" type="presParOf" srcId="{11BAC193-1635-4027-8E43-296D5C2C803C}" destId="{AE457915-34E5-4EFB-B29E-0E347F0054A7}" srcOrd="3" destOrd="0" presId="urn:microsoft.com/office/officeart/2005/8/layout/default"/>
    <dgm:cxn modelId="{DF111E62-C89C-469D-ADD4-1C701128F3C2}" type="presParOf" srcId="{11BAC193-1635-4027-8E43-296D5C2C803C}" destId="{710685CB-58D4-4209-B152-9F47371E6E19}" srcOrd="4" destOrd="0" presId="urn:microsoft.com/office/officeart/2005/8/layout/default"/>
    <dgm:cxn modelId="{A2919735-7140-4FAE-A8F4-3B378306628E}" type="presParOf" srcId="{11BAC193-1635-4027-8E43-296D5C2C803C}" destId="{656F945D-F150-4052-86EF-C79356B01DCF}" srcOrd="5" destOrd="0" presId="urn:microsoft.com/office/officeart/2005/8/layout/default"/>
    <dgm:cxn modelId="{E0F1D637-16AD-4FF8-ABDD-ADCF947E40EE}" type="presParOf" srcId="{11BAC193-1635-4027-8E43-296D5C2C803C}" destId="{8BDC46FB-F023-40A1-AEAA-B0A22BD24D70}" srcOrd="6" destOrd="0" presId="urn:microsoft.com/office/officeart/2005/8/layout/default"/>
    <dgm:cxn modelId="{17750C7D-5736-47A6-8C8C-C71F44241B64}" type="presParOf" srcId="{11BAC193-1635-4027-8E43-296D5C2C803C}" destId="{C5188923-5B09-4E9D-91C2-743AEB527276}" srcOrd="7" destOrd="0" presId="urn:microsoft.com/office/officeart/2005/8/layout/default"/>
    <dgm:cxn modelId="{FC554CD6-C21F-4A04-9E24-4357C2F17AD9}" type="presParOf" srcId="{11BAC193-1635-4027-8E43-296D5C2C803C}" destId="{60BAB5AB-CDD6-4D36-9682-54714A916CFB}" srcOrd="8" destOrd="0" presId="urn:microsoft.com/office/officeart/2005/8/layout/default"/>
    <dgm:cxn modelId="{BEC4BC17-F572-4798-BADB-065656D490EC}" type="presParOf" srcId="{11BAC193-1635-4027-8E43-296D5C2C803C}" destId="{002E223A-C1FC-43AF-9BFB-9C4A8474C5FE}" srcOrd="9" destOrd="0" presId="urn:microsoft.com/office/officeart/2005/8/layout/default"/>
    <dgm:cxn modelId="{3F0D74AF-BE3E-4E50-82C3-B69140940F28}" type="presParOf" srcId="{11BAC193-1635-4027-8E43-296D5C2C803C}" destId="{4D5CD143-17A1-4CB6-AB4B-C52EB58C33D1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5A8EA1-FB07-4CF1-BD37-CE4FE74EE4C5}">
      <dsp:nvSpPr>
        <dsp:cNvPr id="0" name=""/>
        <dsp:cNvSpPr/>
      </dsp:nvSpPr>
      <dsp:spPr>
        <a:xfrm>
          <a:off x="244797" y="1922"/>
          <a:ext cx="1706227" cy="102373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Strategic location on Carmarthenshire coast, offering excellent maritime trade routes.</a:t>
          </a:r>
          <a:endParaRPr lang="en-US" sz="12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4797" y="1922"/>
        <a:ext cx="1706227" cy="1023736"/>
      </dsp:txXfrm>
    </dsp:sp>
    <dsp:sp modelId="{5189DF0F-8EC9-4E8B-BC3A-8F94FFD22A78}">
      <dsp:nvSpPr>
        <dsp:cNvPr id="0" name=""/>
        <dsp:cNvSpPr/>
      </dsp:nvSpPr>
      <dsp:spPr>
        <a:xfrm>
          <a:off x="2121647" y="1922"/>
          <a:ext cx="1706227" cy="102373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dirty="0">
              <a:latin typeface="Arial" panose="020B0604020202020204" pitchFamily="34" charset="0"/>
              <a:cs typeface="Arial" panose="020B0604020202020204" pitchFamily="34" charset="0"/>
            </a:rPr>
            <a:t>Proximity to Swansea for efficient transportation of goods and resources.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21647" y="1922"/>
        <a:ext cx="1706227" cy="1023736"/>
      </dsp:txXfrm>
    </dsp:sp>
    <dsp:sp modelId="{710685CB-58D4-4209-B152-9F47371E6E19}">
      <dsp:nvSpPr>
        <dsp:cNvPr id="0" name=""/>
        <dsp:cNvSpPr/>
      </dsp:nvSpPr>
      <dsp:spPr>
        <a:xfrm>
          <a:off x="251110" y="1182399"/>
          <a:ext cx="1706227" cy="102373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dirty="0">
              <a:latin typeface="Arial" panose="020B0604020202020204" pitchFamily="34" charset="0"/>
              <a:cs typeface="Arial" panose="020B0604020202020204" pitchFamily="34" charset="0"/>
            </a:rPr>
            <a:t>Rich natural resources including coal, limestone, and copper mines.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1110" y="1182399"/>
        <a:ext cx="1706227" cy="1023736"/>
      </dsp:txXfrm>
    </dsp:sp>
    <dsp:sp modelId="{8BDC46FB-F023-40A1-AEAA-B0A22BD24D70}">
      <dsp:nvSpPr>
        <dsp:cNvPr id="0" name=""/>
        <dsp:cNvSpPr/>
      </dsp:nvSpPr>
      <dsp:spPr>
        <a:xfrm>
          <a:off x="2121647" y="1196281"/>
          <a:ext cx="1706227" cy="102373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dirty="0">
              <a:latin typeface="Arial" panose="020B0604020202020204" pitchFamily="34" charset="0"/>
              <a:cs typeface="Arial" panose="020B0604020202020204" pitchFamily="34" charset="0"/>
            </a:rPr>
            <a:t>Flourishing tinplate and copper industries, and Llanelli Steelworks.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21647" y="1196281"/>
        <a:ext cx="1706227" cy="1023736"/>
      </dsp:txXfrm>
    </dsp:sp>
    <dsp:sp modelId="{60BAB5AB-CDD6-4D36-9682-54714A916CFB}">
      <dsp:nvSpPr>
        <dsp:cNvPr id="0" name=""/>
        <dsp:cNvSpPr/>
      </dsp:nvSpPr>
      <dsp:spPr>
        <a:xfrm>
          <a:off x="244797" y="2390640"/>
          <a:ext cx="1706227" cy="102373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dirty="0">
              <a:latin typeface="Arial" panose="020B0604020202020204" pitchFamily="34" charset="0"/>
              <a:cs typeface="Arial" panose="020B0604020202020204" pitchFamily="34" charset="0"/>
            </a:rPr>
            <a:t>Infrastructure development including railways, canals, and Upper </a:t>
          </a:r>
          <a:r>
            <a:rPr lang="en-US" sz="12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Lliedi</a:t>
          </a:r>
          <a:r>
            <a:rPr lang="en-US" sz="1200" b="0" i="0" kern="1200" dirty="0">
              <a:latin typeface="Arial" panose="020B0604020202020204" pitchFamily="34" charset="0"/>
              <a:cs typeface="Arial" panose="020B0604020202020204" pitchFamily="34" charset="0"/>
            </a:rPr>
            <a:t> Canal.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4797" y="2390640"/>
        <a:ext cx="1706227" cy="1023736"/>
      </dsp:txXfrm>
    </dsp:sp>
    <dsp:sp modelId="{4D5CD143-17A1-4CB6-AB4B-C52EB58C33D1}">
      <dsp:nvSpPr>
        <dsp:cNvPr id="0" name=""/>
        <dsp:cNvSpPr/>
      </dsp:nvSpPr>
      <dsp:spPr>
        <a:xfrm>
          <a:off x="2121647" y="2390640"/>
          <a:ext cx="1706227" cy="102373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dirty="0">
              <a:latin typeface="Arial" panose="020B0604020202020204" pitchFamily="34" charset="0"/>
              <a:cs typeface="Arial" panose="020B0604020202020204" pitchFamily="34" charset="0"/>
            </a:rPr>
            <a:t>Entrepreneurial leadership from influential industrialists and government collaboration.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21647" y="2390640"/>
        <a:ext cx="1706227" cy="10237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673F8C9E-014B-4702-88C5-227BEF6B466D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1555F2BE-F6C2-44ED-9283-AC8FB7088D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188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F8C9E-014B-4702-88C5-227BEF6B466D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5F2BE-F6C2-44ED-9283-AC8FB7088D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690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F8C9E-014B-4702-88C5-227BEF6B466D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5F2BE-F6C2-44ED-9283-AC8FB7088D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565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F8C9E-014B-4702-88C5-227BEF6B466D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5F2BE-F6C2-44ED-9283-AC8FB7088D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660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F8C9E-014B-4702-88C5-227BEF6B466D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5F2BE-F6C2-44ED-9283-AC8FB7088D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75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F8C9E-014B-4702-88C5-227BEF6B466D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5F2BE-F6C2-44ED-9283-AC8FB7088D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374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F8C9E-014B-4702-88C5-227BEF6B466D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5F2BE-F6C2-44ED-9283-AC8FB7088D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1089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F8C9E-014B-4702-88C5-227BEF6B466D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5F2BE-F6C2-44ED-9283-AC8FB7088D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361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F8C9E-014B-4702-88C5-227BEF6B466D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5F2BE-F6C2-44ED-9283-AC8FB7088D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423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F8C9E-014B-4702-88C5-227BEF6B466D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5F2BE-F6C2-44ED-9283-AC8FB7088D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192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F8C9E-014B-4702-88C5-227BEF6B466D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5F2BE-F6C2-44ED-9283-AC8FB7088D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4788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F8C9E-014B-4702-88C5-227BEF6B466D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5F2BE-F6C2-44ED-9283-AC8FB7088D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793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F8C9E-014B-4702-88C5-227BEF6B466D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5F2BE-F6C2-44ED-9283-AC8FB7088D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693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F8C9E-014B-4702-88C5-227BEF6B466D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5F2BE-F6C2-44ED-9283-AC8FB7088D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0446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F8C9E-014B-4702-88C5-227BEF6B466D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5F2BE-F6C2-44ED-9283-AC8FB7088D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3175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673F8C9E-014B-4702-88C5-227BEF6B466D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5F2BE-F6C2-44ED-9283-AC8FB7088D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2870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673F8C9E-014B-4702-88C5-227BEF6B466D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5F2BE-F6C2-44ED-9283-AC8FB7088D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470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673F8C9E-014B-4702-88C5-227BEF6B466D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1555F2BE-F6C2-44ED-9283-AC8FB7088D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611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story.com/topics/industrial-revolution/industrial-revolution" TargetMode="External"/><Relationship Id="rId2" Type="http://schemas.openxmlformats.org/officeDocument/2006/relationships/hyperlink" Target="https://www.english-heritage.org.uk/members-area/members-magazine/travel-back-in-time-to-the-industrial-revolution2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27283" y="185788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2F7D6D-5F8C-4D84-38F7-FEAF250CBF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89" r="23324" b="1"/>
          <a:stretch/>
        </p:blipFill>
        <p:spPr>
          <a:xfrm>
            <a:off x="423337" y="402166"/>
            <a:ext cx="4932951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11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A1457C-B5DC-43B7-9F52-C48E699561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95061" y="1241266"/>
            <a:ext cx="5428551" cy="315375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Presentation on Industrial Revolution </a:t>
            </a:r>
            <a:endParaRPr lang="en-GB" dirty="0">
              <a:solidFill>
                <a:schemeClr val="accent5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CB9B65-ECC2-EF9C-78E6-D7B01560EC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91752" y="5906818"/>
            <a:ext cx="2774194" cy="367857"/>
          </a:xfrm>
        </p:spPr>
        <p:txBody>
          <a:bodyPr>
            <a:norm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 Fanica Raducan 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418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6981798-4550-46DA-9172-4846E2FB6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82EB7D3-3AD8-4ED1-9E1A-2906E1463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flipH="1">
            <a:off x="423335" y="404829"/>
            <a:ext cx="44788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DCFD23-02F0-A08A-95D5-CF2B61C4F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110" y="973668"/>
            <a:ext cx="4177867" cy="139169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3200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Llanelli's Strategic and Natural Factors</a:t>
            </a:r>
            <a:endParaRPr lang="en-GB" sz="3200" dirty="0">
              <a:solidFill>
                <a:schemeClr val="accent5">
                  <a:lumMod val="5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 descr="A cityscape with many buildings&#10;&#10;AI-generated content may be incorrect.">
            <a:extLst>
              <a:ext uri="{FF2B5EF4-FFF2-40B4-BE49-F238E27FC236}">
                <a16:creationId xmlns:a16="http://schemas.microsoft.com/office/drawing/2014/main" id="{47C6BBC0-B87F-E22D-64C9-47DB5F4086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427" r="24013" b="2"/>
          <a:stretch/>
        </p:blipFill>
        <p:spPr>
          <a:xfrm>
            <a:off x="5120117" y="461681"/>
            <a:ext cx="6585549" cy="5934638"/>
          </a:xfrm>
          <a:custGeom>
            <a:avLst/>
            <a:gdLst/>
            <a:ahLst/>
            <a:cxnLst/>
            <a:rect l="l" t="t" r="r" b="b"/>
            <a:pathLst>
              <a:path w="6585549" h="5934638">
                <a:moveTo>
                  <a:pt x="225406" y="0"/>
                </a:moveTo>
                <a:lnTo>
                  <a:pt x="6585549" y="0"/>
                </a:lnTo>
                <a:lnTo>
                  <a:pt x="6585549" y="5934638"/>
                </a:lnTo>
                <a:lnTo>
                  <a:pt x="226600" y="5934638"/>
                </a:lnTo>
                <a:lnTo>
                  <a:pt x="214529" y="5856373"/>
                </a:lnTo>
                <a:lnTo>
                  <a:pt x="203238" y="5780097"/>
                </a:lnTo>
                <a:lnTo>
                  <a:pt x="191320" y="5689292"/>
                </a:lnTo>
                <a:lnTo>
                  <a:pt x="177049" y="5581536"/>
                </a:lnTo>
                <a:lnTo>
                  <a:pt x="161995" y="5462279"/>
                </a:lnTo>
                <a:lnTo>
                  <a:pt x="146156" y="5327888"/>
                </a:lnTo>
                <a:lnTo>
                  <a:pt x="129376" y="5181389"/>
                </a:lnTo>
                <a:lnTo>
                  <a:pt x="112596" y="5022177"/>
                </a:lnTo>
                <a:lnTo>
                  <a:pt x="95503" y="4852675"/>
                </a:lnTo>
                <a:lnTo>
                  <a:pt x="79664" y="4669854"/>
                </a:lnTo>
                <a:lnTo>
                  <a:pt x="64453" y="4478558"/>
                </a:lnTo>
                <a:lnTo>
                  <a:pt x="50652" y="4276365"/>
                </a:lnTo>
                <a:lnTo>
                  <a:pt x="37480" y="4065697"/>
                </a:lnTo>
                <a:lnTo>
                  <a:pt x="25091" y="3845949"/>
                </a:lnTo>
                <a:lnTo>
                  <a:pt x="20700" y="3733351"/>
                </a:lnTo>
                <a:lnTo>
                  <a:pt x="15838" y="3618331"/>
                </a:lnTo>
                <a:lnTo>
                  <a:pt x="11291" y="3501495"/>
                </a:lnTo>
                <a:lnTo>
                  <a:pt x="8311" y="3384054"/>
                </a:lnTo>
                <a:lnTo>
                  <a:pt x="5645" y="3264191"/>
                </a:lnTo>
                <a:lnTo>
                  <a:pt x="2822" y="3143118"/>
                </a:lnTo>
                <a:lnTo>
                  <a:pt x="941" y="3019623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</p:spPr>
      </p:pic>
      <p:sp>
        <p:nvSpPr>
          <p:cNvPr id="27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45327" y="190332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87BC80-9B69-8E51-73AE-464FD0E5D2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6843757"/>
              </p:ext>
            </p:extLst>
          </p:nvPr>
        </p:nvGraphicFramePr>
        <p:xfrm>
          <a:off x="561110" y="2603500"/>
          <a:ext cx="407267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652600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4E555E-B3CF-9FDE-E5CE-715678980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Llanelli's Impact on UK Economy</a:t>
            </a:r>
            <a:endParaRPr lang="en-GB" sz="3200" dirty="0">
              <a:solidFill>
                <a:schemeClr val="accent5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 descr="A person holding a stick and bending over&#10;&#10;AI-generated content may be incorrect.">
            <a:extLst>
              <a:ext uri="{FF2B5EF4-FFF2-40B4-BE49-F238E27FC236}">
                <a16:creationId xmlns:a16="http://schemas.microsoft.com/office/drawing/2014/main" id="{A46007CE-BEBE-AB00-6D30-3084ED3FD1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324" r="-1" b="9662"/>
          <a:stretch/>
        </p:blipFill>
        <p:spPr>
          <a:xfrm>
            <a:off x="6879049" y="480060"/>
            <a:ext cx="4825273" cy="2948940"/>
          </a:xfrm>
          <a:custGeom>
            <a:avLst/>
            <a:gdLst/>
            <a:ahLst/>
            <a:cxnLst/>
            <a:rect l="l" t="t" r="r" b="b"/>
            <a:pathLst>
              <a:path w="4825273" h="2948940">
                <a:moveTo>
                  <a:pt x="0" y="0"/>
                </a:moveTo>
                <a:lnTo>
                  <a:pt x="2646616" y="0"/>
                </a:lnTo>
                <a:lnTo>
                  <a:pt x="4664497" y="0"/>
                </a:lnTo>
                <a:lnTo>
                  <a:pt x="4825273" y="0"/>
                </a:lnTo>
                <a:lnTo>
                  <a:pt x="4825273" y="2948940"/>
                </a:lnTo>
                <a:lnTo>
                  <a:pt x="221394" y="2948940"/>
                </a:lnTo>
                <a:lnTo>
                  <a:pt x="221394" y="2876858"/>
                </a:lnTo>
                <a:lnTo>
                  <a:pt x="222335" y="2750941"/>
                </a:lnTo>
                <a:lnTo>
                  <a:pt x="221394" y="2623814"/>
                </a:lnTo>
                <a:lnTo>
                  <a:pt x="219512" y="2494871"/>
                </a:lnTo>
                <a:lnTo>
                  <a:pt x="217787" y="2365928"/>
                </a:lnTo>
                <a:lnTo>
                  <a:pt x="214023" y="2235169"/>
                </a:lnTo>
                <a:lnTo>
                  <a:pt x="210103" y="2103199"/>
                </a:lnTo>
                <a:lnTo>
                  <a:pt x="205555" y="1971229"/>
                </a:lnTo>
                <a:lnTo>
                  <a:pt x="199125" y="1838048"/>
                </a:lnTo>
                <a:lnTo>
                  <a:pt x="191441" y="1703656"/>
                </a:lnTo>
                <a:lnTo>
                  <a:pt x="184071" y="1568660"/>
                </a:lnTo>
                <a:lnTo>
                  <a:pt x="174662" y="1433663"/>
                </a:lnTo>
                <a:lnTo>
                  <a:pt x="163371" y="1296850"/>
                </a:lnTo>
                <a:lnTo>
                  <a:pt x="152080" y="1161853"/>
                </a:lnTo>
                <a:lnTo>
                  <a:pt x="139063" y="1024435"/>
                </a:lnTo>
                <a:lnTo>
                  <a:pt x="124793" y="886411"/>
                </a:lnTo>
                <a:lnTo>
                  <a:pt x="109738" y="750203"/>
                </a:lnTo>
                <a:lnTo>
                  <a:pt x="92174" y="612180"/>
                </a:lnTo>
                <a:lnTo>
                  <a:pt x="73356" y="474761"/>
                </a:lnTo>
                <a:lnTo>
                  <a:pt x="54694" y="336738"/>
                </a:lnTo>
                <a:lnTo>
                  <a:pt x="32897" y="199320"/>
                </a:lnTo>
                <a:lnTo>
                  <a:pt x="10628" y="62507"/>
                </a:lnTo>
                <a:close/>
              </a:path>
            </a:pathLst>
          </a:cu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E7505-9216-8C62-E9F5-8484509E9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Industrial growth created jobs in manufacturing and mining sectors.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Population influx expanded housing and urban development.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 advancements increased production efficiency and product quality.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diversification reduced dependency on a single sector.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Emergence of supporting businesses like engineering and transport services.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Formation of worker communities and improved living standards.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Establishment of educational and recreational facilities for workers' families.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Significant contribution to UK's overall industrial output.</a:t>
            </a:r>
            <a:endParaRPr lang="en-GB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watercolor of buildings and a body of water&#10;&#10;AI-generated content may be incorrect.">
            <a:extLst>
              <a:ext uri="{FF2B5EF4-FFF2-40B4-BE49-F238E27FC236}">
                <a16:creationId xmlns:a16="http://schemas.microsoft.com/office/drawing/2014/main" id="{5D14A23A-0146-DCB6-7966-E707EFD9DE5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692" r="10001"/>
          <a:stretch/>
        </p:blipFill>
        <p:spPr>
          <a:xfrm>
            <a:off x="6774510" y="3429000"/>
            <a:ext cx="4929808" cy="2948940"/>
          </a:xfrm>
          <a:custGeom>
            <a:avLst/>
            <a:gdLst/>
            <a:ahLst/>
            <a:cxnLst/>
            <a:rect l="l" t="t" r="r" b="b"/>
            <a:pathLst>
              <a:path w="4929808" h="2948940">
                <a:moveTo>
                  <a:pt x="325929" y="0"/>
                </a:moveTo>
                <a:lnTo>
                  <a:pt x="4929808" y="0"/>
                </a:lnTo>
                <a:lnTo>
                  <a:pt x="4929808" y="2948940"/>
                </a:lnTo>
                <a:lnTo>
                  <a:pt x="4769032" y="2948940"/>
                </a:lnTo>
                <a:lnTo>
                  <a:pt x="2751151" y="2948940"/>
                </a:lnTo>
                <a:lnTo>
                  <a:pt x="0" y="2948940"/>
                </a:lnTo>
                <a:lnTo>
                  <a:pt x="0" y="2948045"/>
                </a:lnTo>
                <a:lnTo>
                  <a:pt x="103291" y="2948045"/>
                </a:lnTo>
                <a:lnTo>
                  <a:pt x="112340" y="2889373"/>
                </a:lnTo>
                <a:lnTo>
                  <a:pt x="123631" y="2813097"/>
                </a:lnTo>
                <a:lnTo>
                  <a:pt x="135550" y="2722292"/>
                </a:lnTo>
                <a:lnTo>
                  <a:pt x="149820" y="2614536"/>
                </a:lnTo>
                <a:lnTo>
                  <a:pt x="164875" y="2495279"/>
                </a:lnTo>
                <a:lnTo>
                  <a:pt x="180714" y="2360888"/>
                </a:lnTo>
                <a:lnTo>
                  <a:pt x="197494" y="2214389"/>
                </a:lnTo>
                <a:lnTo>
                  <a:pt x="214273" y="2055177"/>
                </a:lnTo>
                <a:lnTo>
                  <a:pt x="231367" y="1885675"/>
                </a:lnTo>
                <a:lnTo>
                  <a:pt x="247205" y="1702854"/>
                </a:lnTo>
                <a:lnTo>
                  <a:pt x="262417" y="1511558"/>
                </a:lnTo>
                <a:lnTo>
                  <a:pt x="276217" y="1309365"/>
                </a:lnTo>
                <a:lnTo>
                  <a:pt x="289390" y="1098697"/>
                </a:lnTo>
                <a:lnTo>
                  <a:pt x="301779" y="878949"/>
                </a:lnTo>
                <a:lnTo>
                  <a:pt x="306170" y="766351"/>
                </a:lnTo>
                <a:lnTo>
                  <a:pt x="311031" y="651331"/>
                </a:lnTo>
                <a:lnTo>
                  <a:pt x="315579" y="534495"/>
                </a:lnTo>
                <a:lnTo>
                  <a:pt x="318558" y="417054"/>
                </a:lnTo>
                <a:lnTo>
                  <a:pt x="321224" y="297191"/>
                </a:lnTo>
                <a:lnTo>
                  <a:pt x="324047" y="176118"/>
                </a:lnTo>
                <a:lnTo>
                  <a:pt x="325929" y="52623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234957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02D6A-5CB1-5AE4-DA4B-88D54E759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GB" sz="3200" dirty="0">
              <a:solidFill>
                <a:schemeClr val="accent5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5E332-8552-6F29-EB0B-54F514AB9B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Crafts, N. F. R. (1980). Income elasticities of demand and the release of labor by agriculture during the British industrial revolution.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Journal of European Economic History, 9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, 156–159.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Crafts, N. F. R., &amp; Harley, C. K. (1992). Output growth and the industrial revolution: A restatement of the Crafts–Harley view.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Economic History Review, 45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, 703–730.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Crafts, N. F. R. (1997). Some dimensions of the quality of life during the British industrial revolution.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Economic History Review, 50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, 617–639.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Costa, D. (2000). The wage and length of the workday: From the 1890s to 1991.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Journal of Labor Economics, 18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, 156–181.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Cunningham, H. (1990). The employment and unemployment of children in England c. 1680–1851.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Past &amp; Present, 126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, 115–150.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Davidoff, L. (1990).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The family in Britain. In F. M. L. Thompson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(Ed.), The Cambridge social history of Britain, 1750–1950 (Vol. 2, pp. 71–130). Cambridge University Press.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https://www.english-heritage.org.uk/members-area/members-magazine/travel-back-in-time-to-the-industrial-revolution2/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https://www.history.com/topics/industrial-revolution/industrial-revolution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70703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114</TotalTime>
  <Words>400</Words>
  <Application>Microsoft Office PowerPoint</Application>
  <PresentationFormat>Widescreen</PresentationFormat>
  <Paragraphs>27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Arial Black</vt:lpstr>
      <vt:lpstr>Century Gothic</vt:lpstr>
      <vt:lpstr>Wingdings 3</vt:lpstr>
      <vt:lpstr>Ion Boardroom</vt:lpstr>
      <vt:lpstr>Presentation on Industrial Revolution </vt:lpstr>
      <vt:lpstr>Llanelli's Strategic and Natural Factors</vt:lpstr>
      <vt:lpstr>Llanelli's Impact on UK Economy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2025-01-19T20:28:56Z</dcterms:created>
  <dcterms:modified xsi:type="dcterms:W3CDTF">2025-01-19T22:23:39Z</dcterms:modified>
</cp:coreProperties>
</file>