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7620000" cy="19050000"/>
  <p:notesSz cx="6858000" cy="9144000"/>
  <p:embeddedFontLst>
    <p:embeddedFont>
      <p:font typeface="Canva Sans" panose="020B0503030501040103" pitchFamily="34" charset="0"/>
      <p:regular r:id="rId3"/>
    </p:embeddedFont>
    <p:embeddedFont>
      <p:font typeface="Canva Sans Bold" panose="020B0803030501040103" pitchFamily="34" charset="0"/>
      <p:regular r:id="rId4"/>
      <p:bold r:id="rId5"/>
    </p:embeddedFont>
    <p:embeddedFont>
      <p:font typeface="Glacial Indifference" pitchFamily="2" charset="0"/>
      <p:regular r:id="rId6"/>
    </p:embeddedFont>
    <p:embeddedFont>
      <p:font typeface="Glacial Indifference Bold" pitchFamily="2" charset="0"/>
      <p:regular r:id="rId7"/>
      <p:bold r:id="rId8"/>
    </p:embeddedFont>
    <p:embeddedFont>
      <p:font typeface="Just Another Hand" panose="02000506000000020003" pitchFamily="2" charset="0"/>
      <p:regular r:id="rId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 autoAdjust="0"/>
    <p:restoredTop sz="94622" autoAdjust="0"/>
  </p:normalViewPr>
  <p:slideViewPr>
    <p:cSldViewPr>
      <p:cViewPr>
        <p:scale>
          <a:sx n="130" d="100"/>
          <a:sy n="130" d="100"/>
        </p:scale>
        <p:origin x="1768" y="2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6.fntdata"/><Relationship Id="rId13" Type="http://schemas.openxmlformats.org/officeDocument/2006/relationships/tableStyles" Target="tableStyles.xml"/><Relationship Id="rId3" Type="http://schemas.openxmlformats.org/officeDocument/2006/relationships/font" Target="fonts/font1.fntdata"/><Relationship Id="rId7" Type="http://schemas.openxmlformats.org/officeDocument/2006/relationships/font" Target="fonts/font5.fntdata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11" Type="http://schemas.openxmlformats.org/officeDocument/2006/relationships/viewProps" Target="viewProps.xml"/><Relationship Id="rId5" Type="http://schemas.openxmlformats.org/officeDocument/2006/relationships/font" Target="fonts/font3.fntdata"/><Relationship Id="rId10" Type="http://schemas.openxmlformats.org/officeDocument/2006/relationships/presProps" Target="presProps.xml"/><Relationship Id="rId4" Type="http://schemas.openxmlformats.org/officeDocument/2006/relationships/font" Target="fonts/font2.fntdata"/><Relationship Id="rId9" Type="http://schemas.openxmlformats.org/officeDocument/2006/relationships/font" Target="fonts/font7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8497" y="762000"/>
            <a:ext cx="7232733" cy="1510079"/>
            <a:chOff x="0" y="0"/>
            <a:chExt cx="2571638" cy="53691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571638" cy="536917"/>
            </a:xfrm>
            <a:custGeom>
              <a:avLst/>
              <a:gdLst/>
              <a:ahLst/>
              <a:cxnLst/>
              <a:rect l="l" t="t" r="r" b="b"/>
              <a:pathLst>
                <a:path w="2571638" h="536917">
                  <a:moveTo>
                    <a:pt x="0" y="0"/>
                  </a:moveTo>
                  <a:lnTo>
                    <a:pt x="2571638" y="0"/>
                  </a:lnTo>
                  <a:lnTo>
                    <a:pt x="2571638" y="536917"/>
                  </a:lnTo>
                  <a:lnTo>
                    <a:pt x="0" y="536917"/>
                  </a:lnTo>
                  <a:close/>
                </a:path>
              </a:pathLst>
            </a:custGeom>
            <a:solidFill>
              <a:srgbClr val="FFEBDB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2571638" cy="565492"/>
            </a:xfrm>
            <a:prstGeom prst="rect">
              <a:avLst/>
            </a:prstGeom>
          </p:spPr>
          <p:txBody>
            <a:bodyPr lIns="23519" tIns="23519" rIns="23519" bIns="23519" rtlCol="0" anchor="ctr"/>
            <a:lstStyle/>
            <a:p>
              <a:pPr algn="l">
                <a:lnSpc>
                  <a:spcPts val="1869"/>
                </a:lnSpc>
              </a:pPr>
              <a:r>
                <a:rPr lang="en-US" sz="1335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Student Name: Adekunle Stephen Adenekan-Adunni</a:t>
              </a:r>
            </a:p>
            <a:p>
              <a:pPr algn="l">
                <a:lnSpc>
                  <a:spcPts val="1869"/>
                </a:lnSpc>
              </a:pPr>
              <a:r>
                <a:rPr lang="en-US" sz="1335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Student Number: 2325452</a:t>
              </a:r>
            </a:p>
            <a:p>
              <a:pPr algn="l">
                <a:lnSpc>
                  <a:spcPts val="1869"/>
                </a:lnSpc>
              </a:pPr>
              <a:r>
                <a:rPr lang="en-US" sz="1335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Module Code: LCLM 5006</a:t>
              </a:r>
            </a:p>
            <a:p>
              <a:pPr algn="l">
                <a:lnSpc>
                  <a:spcPts val="1869"/>
                </a:lnSpc>
              </a:pPr>
              <a:r>
                <a:rPr lang="en-US" sz="1335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Module Title: Developing Emotional Intelligence Skills</a:t>
              </a:r>
            </a:p>
            <a:p>
              <a:pPr algn="l">
                <a:lnSpc>
                  <a:spcPts val="1869"/>
                </a:lnSpc>
              </a:pPr>
              <a:r>
                <a:rPr lang="en-US" sz="1335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Lecturer: Nishi Ramsurrun</a:t>
              </a:r>
            </a:p>
            <a:p>
              <a:pPr algn="l">
                <a:lnSpc>
                  <a:spcPts val="1869"/>
                </a:lnSpc>
              </a:pPr>
              <a:r>
                <a:rPr lang="en-US" sz="1335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Assignment Title: C1 - Poster Presentation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4338" y="-74330"/>
            <a:ext cx="4624410" cy="10300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301"/>
              </a:lnSpc>
            </a:pPr>
            <a:r>
              <a:rPr lang="en-US" sz="5929">
                <a:solidFill>
                  <a:srgbClr val="FC806B"/>
                </a:solidFill>
                <a:latin typeface="Just Another Hand"/>
                <a:ea typeface="Just Another Hand"/>
                <a:cs typeface="Just Another Hand"/>
                <a:sym typeface="Just Another Hand"/>
              </a:rPr>
              <a:t>EMOTIONAL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697142" y="-23289"/>
            <a:ext cx="3046075" cy="947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722"/>
              </a:lnSpc>
            </a:pPr>
            <a:r>
              <a:rPr lang="en-US" sz="5516">
                <a:solidFill>
                  <a:srgbClr val="FC806B"/>
                </a:solidFill>
                <a:latin typeface="Just Another Hand"/>
                <a:ea typeface="Just Another Hand"/>
                <a:cs typeface="Just Another Hand"/>
                <a:sym typeface="Just Another Hand"/>
              </a:rPr>
              <a:t>INTELLIGENCE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88497" y="6570135"/>
            <a:ext cx="7007632" cy="3294987"/>
            <a:chOff x="0" y="0"/>
            <a:chExt cx="2491602" cy="1171551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491602" cy="1171551"/>
            </a:xfrm>
            <a:custGeom>
              <a:avLst/>
              <a:gdLst/>
              <a:ahLst/>
              <a:cxnLst/>
              <a:rect l="l" t="t" r="r" b="b"/>
              <a:pathLst>
                <a:path w="2491602" h="1171551">
                  <a:moveTo>
                    <a:pt x="41982" y="0"/>
                  </a:moveTo>
                  <a:lnTo>
                    <a:pt x="2449621" y="0"/>
                  </a:lnTo>
                  <a:cubicBezTo>
                    <a:pt x="2460755" y="0"/>
                    <a:pt x="2471433" y="4423"/>
                    <a:pt x="2479306" y="12296"/>
                  </a:cubicBezTo>
                  <a:cubicBezTo>
                    <a:pt x="2487179" y="20169"/>
                    <a:pt x="2491602" y="30848"/>
                    <a:pt x="2491602" y="41982"/>
                  </a:cubicBezTo>
                  <a:lnTo>
                    <a:pt x="2491602" y="1129569"/>
                  </a:lnTo>
                  <a:cubicBezTo>
                    <a:pt x="2491602" y="1152755"/>
                    <a:pt x="2472806" y="1171551"/>
                    <a:pt x="2449621" y="1171551"/>
                  </a:cubicBezTo>
                  <a:lnTo>
                    <a:pt x="41982" y="1171551"/>
                  </a:lnTo>
                  <a:cubicBezTo>
                    <a:pt x="18796" y="1171551"/>
                    <a:pt x="0" y="1152755"/>
                    <a:pt x="0" y="1129569"/>
                  </a:cubicBezTo>
                  <a:lnTo>
                    <a:pt x="0" y="41982"/>
                  </a:lnTo>
                  <a:cubicBezTo>
                    <a:pt x="0" y="18796"/>
                    <a:pt x="18796" y="0"/>
                    <a:pt x="41982" y="0"/>
                  </a:cubicBezTo>
                  <a:close/>
                </a:path>
              </a:pathLst>
            </a:custGeom>
            <a:solidFill>
              <a:srgbClr val="FFEBDB">
                <a:alpha val="67843"/>
              </a:srgbClr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28575"/>
              <a:ext cx="2491602" cy="120012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293720" y="6466848"/>
            <a:ext cx="6610527" cy="10803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700"/>
              </a:lnSpc>
            </a:pPr>
            <a:r>
              <a:rPr lang="en-US" sz="6214">
                <a:solidFill>
                  <a:srgbClr val="E7514C"/>
                </a:solidFill>
                <a:latin typeface="Just Another Hand"/>
                <a:ea typeface="Just Another Hand"/>
                <a:cs typeface="Just Another Hand"/>
                <a:sym typeface="Just Another Hand"/>
              </a:rPr>
              <a:t>Method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22786" y="7596176"/>
            <a:ext cx="6581461" cy="22388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76"/>
              </a:lnSpc>
            </a:pPr>
            <a:r>
              <a:rPr lang="en-US" sz="1900">
                <a:solidFill>
                  <a:srgbClr val="E7514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To create this poster:</a:t>
            </a:r>
          </a:p>
          <a:p>
            <a:pPr marL="410211" lvl="1" indent="-205106" algn="l">
              <a:lnSpc>
                <a:spcPts val="1976"/>
              </a:lnSpc>
              <a:buFont typeface="Arial"/>
              <a:buChar char="•"/>
            </a:pPr>
            <a:r>
              <a:rPr lang="en-US" sz="1900">
                <a:solidFill>
                  <a:srgbClr val="E7514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 reviewed academic journals, books, and online resources on emotional intelligence and mindfulness (e.g., Goleman, 1995; Salovey &amp; Mayer, 1990).</a:t>
            </a:r>
          </a:p>
          <a:p>
            <a:pPr marL="410211" lvl="1" indent="-205106" algn="l">
              <a:lnSpc>
                <a:spcPts val="1976"/>
              </a:lnSpc>
              <a:buFont typeface="Arial"/>
              <a:buChar char="•"/>
            </a:pPr>
            <a:r>
              <a:rPr lang="en-US" sz="1900">
                <a:solidFill>
                  <a:srgbClr val="E7514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 reflected on my personal learning experiences as a student to identify emotional triggers and coping methods.</a:t>
            </a:r>
          </a:p>
          <a:p>
            <a:pPr marL="410211" lvl="1" indent="-205106" algn="l">
              <a:lnSpc>
                <a:spcPts val="1976"/>
              </a:lnSpc>
              <a:buFont typeface="Arial"/>
              <a:buChar char="•"/>
            </a:pPr>
            <a:r>
              <a:rPr lang="en-US" sz="1900">
                <a:solidFill>
                  <a:srgbClr val="E7514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 analyzed relevant strategies for emotional control and success in studies.</a:t>
            </a:r>
          </a:p>
          <a:p>
            <a:pPr algn="l">
              <a:lnSpc>
                <a:spcPts val="1976"/>
              </a:lnSpc>
            </a:pPr>
            <a:endParaRPr lang="en-US" sz="1900">
              <a:solidFill>
                <a:srgbClr val="E7514C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  <p:sp>
        <p:nvSpPr>
          <p:cNvPr id="12" name="Freeform 12"/>
          <p:cNvSpPr/>
          <p:nvPr/>
        </p:nvSpPr>
        <p:spPr>
          <a:xfrm>
            <a:off x="5869177" y="0"/>
            <a:ext cx="1689885" cy="1443340"/>
          </a:xfrm>
          <a:custGeom>
            <a:avLst/>
            <a:gdLst/>
            <a:ahLst/>
            <a:cxnLst/>
            <a:rect l="l" t="t" r="r" b="b"/>
            <a:pathLst>
              <a:path w="1689885" h="1443340">
                <a:moveTo>
                  <a:pt x="0" y="0"/>
                </a:moveTo>
                <a:lnTo>
                  <a:pt x="1689885" y="0"/>
                </a:lnTo>
                <a:lnTo>
                  <a:pt x="1689885" y="1443340"/>
                </a:lnTo>
                <a:lnTo>
                  <a:pt x="0" y="14433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13"/>
          <p:cNvSpPr txBox="1"/>
          <p:nvPr/>
        </p:nvSpPr>
        <p:spPr>
          <a:xfrm>
            <a:off x="322786" y="2275838"/>
            <a:ext cx="5688880" cy="7350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9"/>
              </a:lnSpc>
              <a:spcBef>
                <a:spcPct val="0"/>
              </a:spcBef>
            </a:pPr>
            <a:r>
              <a:rPr lang="en-US" sz="143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Quote:</a:t>
            </a:r>
          </a:p>
          <a:p>
            <a:pPr algn="l">
              <a:lnSpc>
                <a:spcPts val="2009"/>
              </a:lnSpc>
              <a:spcBef>
                <a:spcPct val="0"/>
              </a:spcBef>
            </a:pPr>
            <a:r>
              <a:rPr lang="en-US" sz="143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“If you are tuned out of your own emotions, you will be poor at reading them in other people.” – Daniel Goleman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147090" y="3043243"/>
            <a:ext cx="6890445" cy="3431643"/>
            <a:chOff x="0" y="0"/>
            <a:chExt cx="9187260" cy="4575524"/>
          </a:xfrm>
        </p:grpSpPr>
        <p:grpSp>
          <p:nvGrpSpPr>
            <p:cNvPr id="15" name="Group 15"/>
            <p:cNvGrpSpPr/>
            <p:nvPr/>
          </p:nvGrpSpPr>
          <p:grpSpPr>
            <a:xfrm>
              <a:off x="0" y="0"/>
              <a:ext cx="9187260" cy="4575524"/>
              <a:chOff x="0" y="0"/>
              <a:chExt cx="2449936" cy="122014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2449936" cy="1220140"/>
              </a:xfrm>
              <a:custGeom>
                <a:avLst/>
                <a:gdLst/>
                <a:ahLst/>
                <a:cxnLst/>
                <a:rect l="l" t="t" r="r" b="b"/>
                <a:pathLst>
                  <a:path w="2449936" h="1220140">
                    <a:moveTo>
                      <a:pt x="42696" y="0"/>
                    </a:moveTo>
                    <a:lnTo>
                      <a:pt x="2407240" y="0"/>
                    </a:lnTo>
                    <a:cubicBezTo>
                      <a:pt x="2418564" y="0"/>
                      <a:pt x="2429424" y="4498"/>
                      <a:pt x="2437431" y="12505"/>
                    </a:cubicBezTo>
                    <a:cubicBezTo>
                      <a:pt x="2445438" y="20512"/>
                      <a:pt x="2449936" y="31372"/>
                      <a:pt x="2449936" y="42696"/>
                    </a:cubicBezTo>
                    <a:lnTo>
                      <a:pt x="2449936" y="1177444"/>
                    </a:lnTo>
                    <a:cubicBezTo>
                      <a:pt x="2449936" y="1188768"/>
                      <a:pt x="2445438" y="1199627"/>
                      <a:pt x="2437431" y="1207634"/>
                    </a:cubicBezTo>
                    <a:cubicBezTo>
                      <a:pt x="2429424" y="1215641"/>
                      <a:pt x="2418564" y="1220140"/>
                      <a:pt x="2407240" y="1220140"/>
                    </a:cubicBezTo>
                    <a:lnTo>
                      <a:pt x="42696" y="1220140"/>
                    </a:lnTo>
                    <a:cubicBezTo>
                      <a:pt x="31372" y="1220140"/>
                      <a:pt x="20512" y="1215641"/>
                      <a:pt x="12505" y="1207634"/>
                    </a:cubicBezTo>
                    <a:cubicBezTo>
                      <a:pt x="4498" y="1199627"/>
                      <a:pt x="0" y="1188768"/>
                      <a:pt x="0" y="1177444"/>
                    </a:cubicBezTo>
                    <a:lnTo>
                      <a:pt x="0" y="42696"/>
                    </a:lnTo>
                    <a:cubicBezTo>
                      <a:pt x="0" y="31372"/>
                      <a:pt x="4498" y="20512"/>
                      <a:pt x="12505" y="12505"/>
                    </a:cubicBezTo>
                    <a:cubicBezTo>
                      <a:pt x="20512" y="4498"/>
                      <a:pt x="31372" y="0"/>
                      <a:pt x="42696" y="0"/>
                    </a:cubicBezTo>
                    <a:close/>
                  </a:path>
                </a:pathLst>
              </a:custGeom>
              <a:solidFill>
                <a:srgbClr val="FC806B">
                  <a:alpha val="69804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28575"/>
                <a:ext cx="2449936" cy="124871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6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8" name="TextBox 18"/>
            <p:cNvSpPr txBox="1"/>
            <p:nvPr/>
          </p:nvSpPr>
          <p:spPr>
            <a:xfrm>
              <a:off x="259234" y="-90061"/>
              <a:ext cx="8407906" cy="139606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8700"/>
                </a:lnSpc>
              </a:pPr>
              <a:r>
                <a:rPr lang="en-US" sz="6214">
                  <a:solidFill>
                    <a:srgbClr val="000000"/>
                  </a:solidFill>
                  <a:latin typeface="Just Another Hand"/>
                  <a:ea typeface="Just Another Hand"/>
                  <a:cs typeface="Just Another Hand"/>
                  <a:sym typeface="Just Another Hand"/>
                </a:rPr>
                <a:t>Introduction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296203" y="1118683"/>
              <a:ext cx="8651677" cy="155503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2287"/>
                </a:lnSpc>
              </a:pPr>
              <a:r>
                <a:rPr lang="en-US" sz="2199" dirty="0">
                  <a:solidFill>
                    <a:srgbClr val="000000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This poster explores how personal emotions influence emotional intelligence (EI) and how developing mindfulness can improve self-awareness and academic success.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296203" y="2922293"/>
              <a:ext cx="8651677" cy="155503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2287"/>
                </a:lnSpc>
              </a:pPr>
              <a:r>
                <a:rPr lang="en-US" sz="2199">
                  <a:solidFill>
                    <a:srgbClr val="000000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Emotional Intelligence is the ability to recognize, understand, and manage one’s own emotions and to recognize, understand, and influence the emotions of others (Goleman, 1995)</a:t>
              </a:r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313598" y="9960372"/>
            <a:ext cx="6890445" cy="3824200"/>
            <a:chOff x="0" y="0"/>
            <a:chExt cx="9187260" cy="5098933"/>
          </a:xfrm>
        </p:grpSpPr>
        <p:grpSp>
          <p:nvGrpSpPr>
            <p:cNvPr id="22" name="Group 22"/>
            <p:cNvGrpSpPr/>
            <p:nvPr/>
          </p:nvGrpSpPr>
          <p:grpSpPr>
            <a:xfrm>
              <a:off x="0" y="0"/>
              <a:ext cx="9187260" cy="5098933"/>
              <a:chOff x="0" y="0"/>
              <a:chExt cx="2449936" cy="1359715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2449936" cy="1359715"/>
              </a:xfrm>
              <a:custGeom>
                <a:avLst/>
                <a:gdLst/>
                <a:ahLst/>
                <a:cxnLst/>
                <a:rect l="l" t="t" r="r" b="b"/>
                <a:pathLst>
                  <a:path w="2449936" h="1359715">
                    <a:moveTo>
                      <a:pt x="42696" y="0"/>
                    </a:moveTo>
                    <a:lnTo>
                      <a:pt x="2407240" y="0"/>
                    </a:lnTo>
                    <a:cubicBezTo>
                      <a:pt x="2418564" y="0"/>
                      <a:pt x="2429424" y="4498"/>
                      <a:pt x="2437431" y="12505"/>
                    </a:cubicBezTo>
                    <a:cubicBezTo>
                      <a:pt x="2445438" y="20512"/>
                      <a:pt x="2449936" y="31372"/>
                      <a:pt x="2449936" y="42696"/>
                    </a:cubicBezTo>
                    <a:lnTo>
                      <a:pt x="2449936" y="1317020"/>
                    </a:lnTo>
                    <a:cubicBezTo>
                      <a:pt x="2449936" y="1328343"/>
                      <a:pt x="2445438" y="1339203"/>
                      <a:pt x="2437431" y="1347210"/>
                    </a:cubicBezTo>
                    <a:cubicBezTo>
                      <a:pt x="2429424" y="1355217"/>
                      <a:pt x="2418564" y="1359715"/>
                      <a:pt x="2407240" y="1359715"/>
                    </a:cubicBezTo>
                    <a:lnTo>
                      <a:pt x="42696" y="1359715"/>
                    </a:lnTo>
                    <a:cubicBezTo>
                      <a:pt x="31372" y="1359715"/>
                      <a:pt x="20512" y="1355217"/>
                      <a:pt x="12505" y="1347210"/>
                    </a:cubicBezTo>
                    <a:cubicBezTo>
                      <a:pt x="4498" y="1339203"/>
                      <a:pt x="0" y="1328343"/>
                      <a:pt x="0" y="1317020"/>
                    </a:cubicBezTo>
                    <a:lnTo>
                      <a:pt x="0" y="42696"/>
                    </a:lnTo>
                    <a:cubicBezTo>
                      <a:pt x="0" y="31372"/>
                      <a:pt x="4498" y="20512"/>
                      <a:pt x="12505" y="12505"/>
                    </a:cubicBezTo>
                    <a:cubicBezTo>
                      <a:pt x="20512" y="4498"/>
                      <a:pt x="31372" y="0"/>
                      <a:pt x="42696" y="0"/>
                    </a:cubicBezTo>
                    <a:close/>
                  </a:path>
                </a:pathLst>
              </a:custGeom>
              <a:solidFill>
                <a:srgbClr val="FC806B">
                  <a:alpha val="69804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28575"/>
                <a:ext cx="2449936" cy="138829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6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5" name="TextBox 25"/>
            <p:cNvSpPr txBox="1"/>
            <p:nvPr/>
          </p:nvSpPr>
          <p:spPr>
            <a:xfrm>
              <a:off x="207825" y="48978"/>
              <a:ext cx="8828433" cy="85063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5314"/>
                </a:lnSpc>
              </a:pPr>
              <a:r>
                <a:rPr lang="en-US" sz="3795">
                  <a:solidFill>
                    <a:srgbClr val="000000"/>
                  </a:solidFill>
                  <a:latin typeface="Just Another Hand"/>
                  <a:ea typeface="Just Another Hand"/>
                  <a:cs typeface="Just Another Hand"/>
                  <a:sym typeface="Just Another Hand"/>
                </a:rPr>
                <a:t>Section 1: How Can Someone Develop Emotional Intelligence?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6203" y="864683"/>
              <a:ext cx="8651677" cy="6297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1872"/>
                </a:lnSpc>
              </a:pPr>
              <a:r>
                <a:rPr lang="en-US" sz="1800" dirty="0">
                  <a:solidFill>
                    <a:srgbClr val="000000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Emotional intelligence can be developed through conscious practice of self-awareness and empathy.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296203" y="1737274"/>
              <a:ext cx="8651677" cy="323515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1664"/>
                </a:lnSpc>
              </a:pPr>
              <a:r>
                <a:rPr lang="en-US" sz="1600" dirty="0">
                  <a:solidFill>
                    <a:srgbClr val="000000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Ways to Develop EI:</a:t>
              </a:r>
            </a:p>
            <a:p>
              <a:pPr marL="323853" lvl="1" indent="-161927" algn="just">
                <a:lnSpc>
                  <a:spcPts val="1560"/>
                </a:lnSpc>
                <a:buAutoNum type="arabicPeriod"/>
              </a:pPr>
              <a:r>
                <a:rPr lang="en-US" sz="1500" dirty="0">
                  <a:solidFill>
                    <a:srgbClr val="000000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Self-Awareness: Keep an emotional journal to track feelings and triggers to </a:t>
              </a:r>
              <a:r>
                <a:rPr lang="en-US" sz="1500" dirty="0" err="1">
                  <a:solidFill>
                    <a:srgbClr val="000000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recognise</a:t>
              </a:r>
              <a:r>
                <a:rPr lang="en-US" sz="1500" dirty="0">
                  <a:solidFill>
                    <a:srgbClr val="000000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 emotions as they occur.</a:t>
              </a:r>
            </a:p>
            <a:p>
              <a:pPr marL="345443" lvl="1" indent="-172721" algn="just">
                <a:lnSpc>
                  <a:spcPts val="1664"/>
                </a:lnSpc>
                <a:buAutoNum type="arabicPeriod"/>
              </a:pPr>
              <a:r>
                <a:rPr lang="en-US" sz="1600" dirty="0">
                  <a:solidFill>
                    <a:srgbClr val="000000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Self-Regulation: Practice pausing before reacting; use breathing or relaxation exercises.</a:t>
              </a:r>
            </a:p>
            <a:p>
              <a:pPr marL="345443" lvl="1" indent="-172721" algn="just">
                <a:lnSpc>
                  <a:spcPts val="1664"/>
                </a:lnSpc>
                <a:buAutoNum type="arabicPeriod"/>
              </a:pPr>
              <a:r>
                <a:rPr lang="en-US" sz="1600" dirty="0">
                  <a:solidFill>
                    <a:srgbClr val="000000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Motivation: Set personal learning goals and celebrate small achievements.</a:t>
              </a:r>
            </a:p>
            <a:p>
              <a:pPr marL="345443" lvl="1" indent="-172721" algn="just">
                <a:lnSpc>
                  <a:spcPts val="1664"/>
                </a:lnSpc>
                <a:buAutoNum type="arabicPeriod"/>
              </a:pPr>
              <a:r>
                <a:rPr lang="en-US" sz="1600" dirty="0">
                  <a:solidFill>
                    <a:srgbClr val="000000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Empathy: Listen actively and consider others’ viewpoints during group projects.</a:t>
              </a:r>
            </a:p>
            <a:p>
              <a:pPr marL="345443" lvl="1" indent="-172721" algn="just">
                <a:lnSpc>
                  <a:spcPts val="1664"/>
                </a:lnSpc>
                <a:buAutoNum type="arabicPeriod"/>
              </a:pPr>
              <a:r>
                <a:rPr lang="en-US" sz="1600" dirty="0">
                  <a:solidFill>
                    <a:srgbClr val="000000"/>
                  </a:solidFill>
                  <a:latin typeface="Glacial Indifference"/>
                  <a:ea typeface="Glacial Indifference"/>
                  <a:cs typeface="Glacial Indifference"/>
                  <a:sym typeface="Glacial Indifference"/>
                </a:rPr>
                <a:t>Social Skills: Communicate assertively, not aggressively, and resolve conflicts respectfully.</a:t>
              </a:r>
            </a:p>
            <a:p>
              <a:pPr algn="just">
                <a:lnSpc>
                  <a:spcPts val="1248"/>
                </a:lnSpc>
              </a:pPr>
              <a:endParaRPr lang="en-US" sz="16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endParaRP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13598" y="13931713"/>
            <a:ext cx="7007632" cy="4459297"/>
            <a:chOff x="0" y="0"/>
            <a:chExt cx="2491602" cy="1585528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2491602" cy="1585528"/>
            </a:xfrm>
            <a:custGeom>
              <a:avLst/>
              <a:gdLst/>
              <a:ahLst/>
              <a:cxnLst/>
              <a:rect l="l" t="t" r="r" b="b"/>
              <a:pathLst>
                <a:path w="2491602" h="1585528">
                  <a:moveTo>
                    <a:pt x="41982" y="0"/>
                  </a:moveTo>
                  <a:lnTo>
                    <a:pt x="2449621" y="0"/>
                  </a:lnTo>
                  <a:cubicBezTo>
                    <a:pt x="2460755" y="0"/>
                    <a:pt x="2471433" y="4423"/>
                    <a:pt x="2479306" y="12296"/>
                  </a:cubicBezTo>
                  <a:cubicBezTo>
                    <a:pt x="2487179" y="20169"/>
                    <a:pt x="2491602" y="30848"/>
                    <a:pt x="2491602" y="41982"/>
                  </a:cubicBezTo>
                  <a:lnTo>
                    <a:pt x="2491602" y="1543546"/>
                  </a:lnTo>
                  <a:cubicBezTo>
                    <a:pt x="2491602" y="1566732"/>
                    <a:pt x="2472806" y="1585528"/>
                    <a:pt x="2449621" y="1585528"/>
                  </a:cubicBezTo>
                  <a:lnTo>
                    <a:pt x="41982" y="1585528"/>
                  </a:lnTo>
                  <a:cubicBezTo>
                    <a:pt x="18796" y="1585528"/>
                    <a:pt x="0" y="1566732"/>
                    <a:pt x="0" y="1543546"/>
                  </a:cubicBezTo>
                  <a:lnTo>
                    <a:pt x="0" y="41982"/>
                  </a:lnTo>
                  <a:cubicBezTo>
                    <a:pt x="0" y="18796"/>
                    <a:pt x="18796" y="0"/>
                    <a:pt x="41982" y="0"/>
                  </a:cubicBezTo>
                  <a:close/>
                </a:path>
              </a:pathLst>
            </a:custGeom>
            <a:solidFill>
              <a:srgbClr val="5CE1E6">
                <a:alpha val="67843"/>
              </a:srgbClr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-28575"/>
              <a:ext cx="2491602" cy="16141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465765" y="14016814"/>
            <a:ext cx="6742808" cy="8186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4"/>
              </a:lnSpc>
            </a:pPr>
            <a:r>
              <a:rPr lang="en-US" sz="2975">
                <a:solidFill>
                  <a:srgbClr val="E7514C"/>
                </a:solidFill>
                <a:latin typeface="Just Another Hand"/>
                <a:ea typeface="Just Another Hand"/>
                <a:cs typeface="Just Another Hand"/>
                <a:sym typeface="Just Another Hand"/>
              </a:rPr>
              <a:t>Section 2: Personal Reflection:</a:t>
            </a:r>
          </a:p>
          <a:p>
            <a:pPr algn="l">
              <a:lnSpc>
                <a:spcPts val="3124"/>
              </a:lnSpc>
            </a:pPr>
            <a:r>
              <a:rPr lang="en-US" sz="2975">
                <a:solidFill>
                  <a:srgbClr val="E7514C"/>
                </a:solidFill>
                <a:latin typeface="Just Another Hand"/>
                <a:ea typeface="Just Another Hand"/>
                <a:cs typeface="Just Another Hand"/>
                <a:sym typeface="Just Another Hand"/>
              </a:rPr>
              <a:t> Controlling Emotions and Developing Mindfulness as a Student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8596" y="14864080"/>
            <a:ext cx="6742808" cy="11013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68"/>
              </a:lnSpc>
            </a:pPr>
            <a:r>
              <a:rPr lang="en-US" sz="1700" b="1">
                <a:solidFill>
                  <a:srgbClr val="E7514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Reflection:</a:t>
            </a:r>
          </a:p>
          <a:p>
            <a:pPr algn="just">
              <a:lnSpc>
                <a:spcPts val="1768"/>
              </a:lnSpc>
            </a:pPr>
            <a:r>
              <a:rPr lang="en-US" sz="1700">
                <a:solidFill>
                  <a:srgbClr val="E7514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As a student, I’ve faced stress during tight deadlines and presentations. Initially, I reacted emotionally, which affected concentration. However, through reflection, I learned to observe emotions rather than be ruled by them.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596" y="15993999"/>
            <a:ext cx="6742808" cy="22940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72"/>
              </a:lnSpc>
            </a:pPr>
            <a:r>
              <a:rPr lang="en-US" sz="1800" b="1">
                <a:solidFill>
                  <a:srgbClr val="E7514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Emotional Control Strategies:</a:t>
            </a:r>
          </a:p>
          <a:p>
            <a:pPr marL="388622" lvl="1" indent="-194311" algn="l">
              <a:lnSpc>
                <a:spcPts val="1872"/>
              </a:lnSpc>
              <a:buFont typeface="Arial"/>
              <a:buChar char="•"/>
            </a:pPr>
            <a:r>
              <a:rPr lang="en-US" sz="1800" b="1">
                <a:solidFill>
                  <a:srgbClr val="E7514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Mindfulness Practice</a:t>
            </a:r>
            <a:r>
              <a:rPr lang="en-US" sz="1800">
                <a:solidFill>
                  <a:srgbClr val="E7514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: 10 minutes of quiet reflection or prayer before studying.</a:t>
            </a:r>
          </a:p>
          <a:p>
            <a:pPr marL="388622" lvl="1" indent="-194311" algn="l">
              <a:lnSpc>
                <a:spcPts val="1872"/>
              </a:lnSpc>
              <a:buFont typeface="Arial"/>
              <a:buChar char="•"/>
            </a:pPr>
            <a:r>
              <a:rPr lang="en-US" sz="1800" b="1">
                <a:solidFill>
                  <a:srgbClr val="E7514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Positive Self-talk</a:t>
            </a:r>
            <a:r>
              <a:rPr lang="en-US" sz="1800">
                <a:solidFill>
                  <a:srgbClr val="E7514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: Replacing “I can’t do this” with “I’ll take it one step at a time.”</a:t>
            </a:r>
          </a:p>
          <a:p>
            <a:pPr marL="388622" lvl="1" indent="-194311" algn="l">
              <a:lnSpc>
                <a:spcPts val="1872"/>
              </a:lnSpc>
              <a:buFont typeface="Arial"/>
              <a:buChar char="•"/>
            </a:pPr>
            <a:r>
              <a:rPr lang="en-US" sz="1800" b="1">
                <a:solidFill>
                  <a:srgbClr val="E7514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Time Management:</a:t>
            </a:r>
            <a:r>
              <a:rPr lang="en-US" sz="1800">
                <a:solidFill>
                  <a:srgbClr val="E7514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Using study schedules to reduce anxiety from last-minute pressure.</a:t>
            </a:r>
          </a:p>
          <a:p>
            <a:pPr marL="388622" lvl="1" indent="-194311" algn="l">
              <a:lnSpc>
                <a:spcPts val="1872"/>
              </a:lnSpc>
              <a:buFont typeface="Arial"/>
              <a:buChar char="•"/>
            </a:pPr>
            <a:r>
              <a:rPr lang="en-US" sz="1800" b="1">
                <a:solidFill>
                  <a:srgbClr val="E7514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Physical Health:</a:t>
            </a:r>
            <a:r>
              <a:rPr lang="en-US" sz="1800">
                <a:solidFill>
                  <a:srgbClr val="E7514C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Taking short walks and maintaining proper rest to manage stress.</a:t>
            </a:r>
          </a:p>
          <a:p>
            <a:pPr algn="just">
              <a:lnSpc>
                <a:spcPts val="1872"/>
              </a:lnSpc>
            </a:pPr>
            <a:endParaRPr lang="en-US" sz="1800">
              <a:solidFill>
                <a:srgbClr val="E7514C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  <p:grpSp>
        <p:nvGrpSpPr>
          <p:cNvPr id="34" name="Group 34"/>
          <p:cNvGrpSpPr/>
          <p:nvPr/>
        </p:nvGrpSpPr>
        <p:grpSpPr>
          <a:xfrm>
            <a:off x="54338" y="18433528"/>
            <a:ext cx="7565662" cy="616472"/>
            <a:chOff x="0" y="0"/>
            <a:chExt cx="3773064" cy="307395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3773064" cy="307395"/>
            </a:xfrm>
            <a:custGeom>
              <a:avLst/>
              <a:gdLst/>
              <a:ahLst/>
              <a:cxnLst/>
              <a:rect l="l" t="t" r="r" b="b"/>
              <a:pathLst>
                <a:path w="3773064" h="307395">
                  <a:moveTo>
                    <a:pt x="3773064" y="10233"/>
                  </a:moveTo>
                  <a:lnTo>
                    <a:pt x="3773064" y="297162"/>
                  </a:lnTo>
                  <a:cubicBezTo>
                    <a:pt x="3773064" y="299876"/>
                    <a:pt x="3771986" y="302479"/>
                    <a:pt x="3770067" y="304398"/>
                  </a:cubicBezTo>
                  <a:cubicBezTo>
                    <a:pt x="3768148" y="306317"/>
                    <a:pt x="3765545" y="307395"/>
                    <a:pt x="3762831" y="307395"/>
                  </a:cubicBezTo>
                  <a:lnTo>
                    <a:pt x="10233" y="307395"/>
                  </a:lnTo>
                  <a:cubicBezTo>
                    <a:pt x="7519" y="307395"/>
                    <a:pt x="4916" y="306317"/>
                    <a:pt x="2997" y="304398"/>
                  </a:cubicBezTo>
                  <a:cubicBezTo>
                    <a:pt x="1078" y="302479"/>
                    <a:pt x="0" y="299876"/>
                    <a:pt x="0" y="297162"/>
                  </a:cubicBezTo>
                  <a:lnTo>
                    <a:pt x="0" y="10233"/>
                  </a:lnTo>
                  <a:cubicBezTo>
                    <a:pt x="0" y="7519"/>
                    <a:pt x="1078" y="4916"/>
                    <a:pt x="2997" y="2997"/>
                  </a:cubicBezTo>
                  <a:cubicBezTo>
                    <a:pt x="4916" y="1078"/>
                    <a:pt x="7519" y="0"/>
                    <a:pt x="10233" y="0"/>
                  </a:cubicBezTo>
                  <a:lnTo>
                    <a:pt x="3762831" y="0"/>
                  </a:lnTo>
                  <a:cubicBezTo>
                    <a:pt x="3768483" y="0"/>
                    <a:pt x="3773064" y="4581"/>
                    <a:pt x="3773064" y="10233"/>
                  </a:cubicBezTo>
                  <a:close/>
                </a:path>
              </a:pathLst>
            </a:custGeom>
            <a:solidFill>
              <a:srgbClr val="FFEBDB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28575"/>
              <a:ext cx="3773064" cy="335970"/>
            </a:xfrm>
            <a:prstGeom prst="rect">
              <a:avLst/>
            </a:prstGeom>
          </p:spPr>
          <p:txBody>
            <a:bodyPr lIns="23519" tIns="23519" rIns="23519" bIns="23519" rtlCol="0" anchor="ctr"/>
            <a:lstStyle/>
            <a:p>
              <a:pPr algn="l">
                <a:lnSpc>
                  <a:spcPts val="1309"/>
                </a:lnSpc>
              </a:pPr>
              <a:r>
                <a:rPr lang="en-US" sz="935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References</a:t>
              </a:r>
            </a:p>
            <a:p>
              <a:pPr marL="201909" lvl="1" indent="-100955" algn="l">
                <a:lnSpc>
                  <a:spcPts val="1309"/>
                </a:lnSpc>
                <a:buFont typeface="Arial"/>
                <a:buChar char="•"/>
              </a:pPr>
              <a:r>
                <a:rPr lang="en-US" sz="935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Goleman, D. (1995). Emotional Intelligence: Why It Can Matter More Than IQ. Bantam Books.</a:t>
              </a:r>
            </a:p>
            <a:p>
              <a:pPr marL="201909" lvl="1" indent="-100955" algn="l">
                <a:lnSpc>
                  <a:spcPts val="1309"/>
                </a:lnSpc>
                <a:buFont typeface="Arial"/>
                <a:buChar char="•"/>
              </a:pPr>
              <a:r>
                <a:rPr lang="en-US" sz="935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Salovey, P., &amp; Mayer, J. D. (1990). Emotional intelligence. Imagination, Cognition and Personality, 9(3), 185–211.</a:t>
              </a:r>
            </a:p>
          </p:txBody>
        </p:sp>
      </p:grpSp>
      <p:sp>
        <p:nvSpPr>
          <p:cNvPr id="37" name="Freeform 37"/>
          <p:cNvSpPr/>
          <p:nvPr/>
        </p:nvSpPr>
        <p:spPr>
          <a:xfrm>
            <a:off x="6285863" y="2493446"/>
            <a:ext cx="694072" cy="1146983"/>
          </a:xfrm>
          <a:custGeom>
            <a:avLst/>
            <a:gdLst/>
            <a:ahLst/>
            <a:cxnLst/>
            <a:rect l="l" t="t" r="r" b="b"/>
            <a:pathLst>
              <a:path w="694072" h="1146983">
                <a:moveTo>
                  <a:pt x="0" y="0"/>
                </a:moveTo>
                <a:lnTo>
                  <a:pt x="694072" y="0"/>
                </a:lnTo>
                <a:lnTo>
                  <a:pt x="694072" y="1146983"/>
                </a:lnTo>
                <a:lnTo>
                  <a:pt x="0" y="114698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8" name="Freeform 38"/>
          <p:cNvSpPr/>
          <p:nvPr/>
        </p:nvSpPr>
        <p:spPr>
          <a:xfrm>
            <a:off x="6169669" y="6278854"/>
            <a:ext cx="926459" cy="1043370"/>
          </a:xfrm>
          <a:custGeom>
            <a:avLst/>
            <a:gdLst/>
            <a:ahLst/>
            <a:cxnLst/>
            <a:rect l="l" t="t" r="r" b="b"/>
            <a:pathLst>
              <a:path w="926459" h="1043370">
                <a:moveTo>
                  <a:pt x="0" y="0"/>
                </a:moveTo>
                <a:lnTo>
                  <a:pt x="926460" y="0"/>
                </a:lnTo>
                <a:lnTo>
                  <a:pt x="926460" y="1043370"/>
                </a:lnTo>
                <a:lnTo>
                  <a:pt x="0" y="10433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9" name="Freeform 39"/>
          <p:cNvSpPr/>
          <p:nvPr/>
        </p:nvSpPr>
        <p:spPr>
          <a:xfrm>
            <a:off x="6299124" y="9339679"/>
            <a:ext cx="1022106" cy="877446"/>
          </a:xfrm>
          <a:custGeom>
            <a:avLst/>
            <a:gdLst/>
            <a:ahLst/>
            <a:cxnLst/>
            <a:rect l="l" t="t" r="r" b="b"/>
            <a:pathLst>
              <a:path w="1022106" h="877446">
                <a:moveTo>
                  <a:pt x="0" y="0"/>
                </a:moveTo>
                <a:lnTo>
                  <a:pt x="1022106" y="0"/>
                </a:lnTo>
                <a:lnTo>
                  <a:pt x="1022106" y="877446"/>
                </a:lnTo>
                <a:lnTo>
                  <a:pt x="0" y="87744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0" name="Freeform 40"/>
          <p:cNvSpPr/>
          <p:nvPr/>
        </p:nvSpPr>
        <p:spPr>
          <a:xfrm>
            <a:off x="6552284" y="13663249"/>
            <a:ext cx="816769" cy="1029381"/>
          </a:xfrm>
          <a:custGeom>
            <a:avLst/>
            <a:gdLst/>
            <a:ahLst/>
            <a:cxnLst/>
            <a:rect l="l" t="t" r="r" b="b"/>
            <a:pathLst>
              <a:path w="816769" h="1029381">
                <a:moveTo>
                  <a:pt x="0" y="0"/>
                </a:moveTo>
                <a:lnTo>
                  <a:pt x="816769" y="0"/>
                </a:lnTo>
                <a:lnTo>
                  <a:pt x="816769" y="1029381"/>
                </a:lnTo>
                <a:lnTo>
                  <a:pt x="0" y="102938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452</Words>
  <Application>Microsoft Macintosh PowerPoint</Application>
  <PresentationFormat>Custom</PresentationFormat>
  <Paragraphs>38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9" baseType="lpstr">
      <vt:lpstr>Glacial Indifference</vt:lpstr>
      <vt:lpstr>Arial</vt:lpstr>
      <vt:lpstr>Canva Sans Bold</vt:lpstr>
      <vt:lpstr>Canva Sans</vt:lpstr>
      <vt:lpstr>Just Another Hand</vt:lpstr>
      <vt:lpstr>Calibri</vt:lpstr>
      <vt:lpstr>Glacial Indifference Bold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 page Poster Emotional Intelligence LCLM5006</dc:title>
  <cp:lastModifiedBy>Stephen Adekunle Adenekan Adunni (2325452)</cp:lastModifiedBy>
  <cp:revision>1</cp:revision>
  <dcterms:created xsi:type="dcterms:W3CDTF">2006-08-16T00:00:00Z</dcterms:created>
  <dcterms:modified xsi:type="dcterms:W3CDTF">2025-11-10T19:47:31Z</dcterms:modified>
  <dc:identifier>DAG362CwrJ4</dc:identifier>
</cp:coreProperties>
</file>