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337" r:id="rId14"/>
    <p:sldId id="338" r:id="rId15"/>
    <p:sldId id="339" r:id="rId16"/>
    <p:sldId id="340" r:id="rId17"/>
    <p:sldId id="341" r:id="rId18"/>
    <p:sldId id="342" r:id="rId19"/>
    <p:sldId id="343"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44" r:id="rId55"/>
    <p:sldId id="302" r:id="rId56"/>
    <p:sldId id="303" r:id="rId57"/>
    <p:sldId id="304" r:id="rId58"/>
    <p:sldId id="305" r:id="rId59"/>
    <p:sldId id="306" r:id="rId60"/>
    <p:sldId id="307" r:id="rId61"/>
    <p:sldId id="308" r:id="rId62"/>
    <p:sldId id="309" r:id="rId63"/>
    <p:sldId id="310" r:id="rId64"/>
    <p:sldId id="311" r:id="rId65"/>
    <p:sldId id="312" r:id="rId66"/>
    <p:sldId id="313" r:id="rId67"/>
    <p:sldId id="314" r:id="rId68"/>
    <p:sldId id="315" r:id="rId69"/>
    <p:sldId id="316" r:id="rId70"/>
    <p:sldId id="317" r:id="rId71"/>
    <p:sldId id="318" r:id="rId72"/>
    <p:sldId id="319" r:id="rId73"/>
    <p:sldId id="320" r:id="rId74"/>
    <p:sldId id="321" r:id="rId75"/>
    <p:sldId id="322" r:id="rId76"/>
    <p:sldId id="323" r:id="rId77"/>
    <p:sldId id="324" r:id="rId78"/>
    <p:sldId id="325" r:id="rId79"/>
    <p:sldId id="326" r:id="rId80"/>
    <p:sldId id="327" r:id="rId81"/>
    <p:sldId id="328" r:id="rId82"/>
    <p:sldId id="329" r:id="rId83"/>
    <p:sldId id="330" r:id="rId84"/>
    <p:sldId id="331" r:id="rId85"/>
    <p:sldId id="332" r:id="rId86"/>
    <p:sldId id="333" r:id="rId87"/>
    <p:sldId id="334" r:id="rId88"/>
    <p:sldId id="335" r:id="rId89"/>
    <p:sldId id="336" r:id="rId9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091FD1-A4CF-4E14-BD8F-947C0CED91CA}" type="datetimeFigureOut">
              <a:rPr lang="en-GB" smtClean="0"/>
              <a:t>27/11/2018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D61DB3-6AB0-4BE9-87D1-ADB8707EC86E}" type="slidenum">
              <a:rPr lang="en-GB" smtClean="0"/>
              <a:t>‹#›</a:t>
            </a:fld>
            <a:endParaRPr lang="en-GB"/>
          </a:p>
        </p:txBody>
      </p:sp>
    </p:spTree>
    <p:extLst>
      <p:ext uri="{BB962C8B-B14F-4D97-AF65-F5344CB8AC3E}">
        <p14:creationId xmlns:p14="http://schemas.microsoft.com/office/powerpoint/2010/main" val="1610374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D61DB3-6AB0-4BE9-87D1-ADB8707EC86E}" type="slidenum">
              <a:rPr lang="en-GB" smtClean="0"/>
              <a:t>57</a:t>
            </a:fld>
            <a:endParaRPr lang="en-GB"/>
          </a:p>
        </p:txBody>
      </p:sp>
    </p:spTree>
    <p:extLst>
      <p:ext uri="{BB962C8B-B14F-4D97-AF65-F5344CB8AC3E}">
        <p14:creationId xmlns:p14="http://schemas.microsoft.com/office/powerpoint/2010/main" val="3660596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20F108FF-46C4-49B8-96EC-13BE675009D7}"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F108FF-46C4-49B8-96EC-13BE675009D7}"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20F108FF-46C4-49B8-96EC-13BE675009D7}"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F108FF-46C4-49B8-96EC-13BE675009D7}"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38963-332F-48CC-88C0-138AA4DD7D86}"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F108FF-46C4-49B8-96EC-13BE675009D7}" type="datetimeFigureOut">
              <a:rPr lang="en-GB" smtClean="0"/>
              <a:t>27/11/2018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0F108FF-46C4-49B8-96EC-13BE675009D7}" type="datetimeFigureOut">
              <a:rPr lang="en-GB" smtClean="0"/>
              <a:t>27/11/2018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F108FF-46C4-49B8-96EC-13BE675009D7}" type="datetimeFigureOut">
              <a:rPr lang="en-GB" smtClean="0"/>
              <a:t>27/11/2018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20F108FF-46C4-49B8-96EC-13BE675009D7}" type="datetimeFigureOut">
              <a:rPr lang="en-GB" smtClean="0"/>
              <a:t>27/11/2018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EB338963-332F-48CC-88C0-138AA4DD7D8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F108FF-46C4-49B8-96EC-13BE675009D7}"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F108FF-46C4-49B8-96EC-13BE675009D7}"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F108FF-46C4-49B8-96EC-13BE675009D7}"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38963-332F-48CC-88C0-138AA4DD7D8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20F108FF-46C4-49B8-96EC-13BE675009D7}" type="datetimeFigureOut">
              <a:rPr lang="en-GB" smtClean="0"/>
              <a:t>27/11/2018</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EB338963-332F-48CC-88C0-138AA4DD7D8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Nuisance and </a:t>
            </a:r>
            <a:r>
              <a:rPr lang="en-GB" dirty="0" err="1"/>
              <a:t>rylands</a:t>
            </a:r>
            <a:r>
              <a:rPr lang="en-GB" dirty="0"/>
              <a:t> v fletcher</a:t>
            </a:r>
          </a:p>
        </p:txBody>
      </p:sp>
      <p:sp>
        <p:nvSpPr>
          <p:cNvPr id="3" name="Subtitle 2"/>
          <p:cNvSpPr>
            <a:spLocks noGrp="1"/>
          </p:cNvSpPr>
          <p:nvPr>
            <p:ph type="subTitle" idx="1"/>
          </p:nvPr>
        </p:nvSpPr>
        <p:spPr/>
        <p:txBody>
          <a:bodyPr/>
          <a:lstStyle/>
          <a:p>
            <a:r>
              <a:rPr lang="en-GB" dirty="0"/>
              <a:t>Louise </a:t>
            </a:r>
            <a:r>
              <a:rPr lang="en-GB" dirty="0" err="1"/>
              <a:t>holmes</a:t>
            </a:r>
            <a:endParaRPr lang="en-GB" dirty="0"/>
          </a:p>
        </p:txBody>
      </p:sp>
    </p:spTree>
    <p:extLst>
      <p:ext uri="{BB962C8B-B14F-4D97-AF65-F5344CB8AC3E}">
        <p14:creationId xmlns:p14="http://schemas.microsoft.com/office/powerpoint/2010/main" val="971843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a:t>
            </a:r>
          </a:p>
        </p:txBody>
      </p:sp>
      <p:sp>
        <p:nvSpPr>
          <p:cNvPr id="3" name="Content Placeholder 2"/>
          <p:cNvSpPr>
            <a:spLocks noGrp="1"/>
          </p:cNvSpPr>
          <p:nvPr>
            <p:ph idx="1"/>
          </p:nvPr>
        </p:nvSpPr>
        <p:spPr/>
        <p:txBody>
          <a:bodyPr/>
          <a:lstStyle/>
          <a:p>
            <a:r>
              <a:rPr lang="en-GB" dirty="0"/>
              <a:t>We will cover 2 important torts:-</a:t>
            </a:r>
          </a:p>
          <a:p>
            <a:r>
              <a:rPr lang="en-GB" dirty="0"/>
              <a:t>Nuisance (in its various kinds)</a:t>
            </a:r>
          </a:p>
          <a:p>
            <a:r>
              <a:rPr lang="en-GB" dirty="0" err="1"/>
              <a:t>Rylands</a:t>
            </a:r>
            <a:r>
              <a:rPr lang="en-GB" dirty="0"/>
              <a:t> v Fletcher </a:t>
            </a:r>
          </a:p>
          <a:p>
            <a:r>
              <a:rPr lang="en-GB" dirty="0"/>
              <a:t>They both deal with protecting interests in land.</a:t>
            </a:r>
          </a:p>
          <a:p>
            <a:r>
              <a:rPr lang="en-GB" dirty="0"/>
              <a:t>Private nuisance – protects a person’s use and enjoyment of land and the tort operates mainly between neighbouring land owners</a:t>
            </a:r>
          </a:p>
          <a:p>
            <a:r>
              <a:rPr lang="en-GB" dirty="0"/>
              <a:t>Public nuisance – principally a criminal offence but can also be a tort.</a:t>
            </a:r>
          </a:p>
          <a:p>
            <a:r>
              <a:rPr lang="en-GB" dirty="0"/>
              <a:t>Statutory nuisance – usually concerned with public health and enforcement is charged to public bodies.</a:t>
            </a:r>
          </a:p>
          <a:p>
            <a:endParaRPr lang="en-GB" dirty="0"/>
          </a:p>
        </p:txBody>
      </p:sp>
    </p:spTree>
    <p:extLst>
      <p:ext uri="{BB962C8B-B14F-4D97-AF65-F5344CB8AC3E}">
        <p14:creationId xmlns:p14="http://schemas.microsoft.com/office/powerpoint/2010/main" val="623775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b="0" dirty="0"/>
              <a:t>The tort in </a:t>
            </a:r>
            <a:r>
              <a:rPr lang="en-GB" sz="2000" dirty="0" err="1"/>
              <a:t>Rylands</a:t>
            </a:r>
            <a:r>
              <a:rPr lang="en-GB" sz="2000" dirty="0"/>
              <a:t> v Fletcher </a:t>
            </a:r>
            <a:r>
              <a:rPr lang="en-GB" sz="2000" b="0" dirty="0"/>
              <a:t>covers situations where the damage to one’s land is the result of the escape of a dangerous substance that the D has accumulated on his land.  While there is no compelling reason of principle as to why is shouldn’t just be regarded as another sub section of nuisance, courts tend to discuss it separately.</a:t>
            </a:r>
          </a:p>
        </p:txBody>
      </p:sp>
    </p:spTree>
    <p:extLst>
      <p:ext uri="{BB962C8B-B14F-4D97-AF65-F5344CB8AC3E}">
        <p14:creationId xmlns:p14="http://schemas.microsoft.com/office/powerpoint/2010/main" val="2470059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chart –private &amp;public nuisance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24818084"/>
              </p:ext>
            </p:extLst>
          </p:nvPr>
        </p:nvGraphicFramePr>
        <p:xfrm>
          <a:off x="822325" y="1100138"/>
          <a:ext cx="7521576" cy="5674360"/>
        </p:xfrm>
        <a:graphic>
          <a:graphicData uri="http://schemas.openxmlformats.org/drawingml/2006/table">
            <a:tbl>
              <a:tblPr firstRow="1" bandRow="1">
                <a:tableStyleId>{5C22544A-7EE6-4342-B048-85BDC9FD1C3A}</a:tableStyleId>
              </a:tblPr>
              <a:tblGrid>
                <a:gridCol w="3760788">
                  <a:extLst>
                    <a:ext uri="{9D8B030D-6E8A-4147-A177-3AD203B41FA5}">
                      <a16:colId xmlns:a16="http://schemas.microsoft.com/office/drawing/2014/main" xmlns="" val="20000"/>
                    </a:ext>
                  </a:extLst>
                </a:gridCol>
                <a:gridCol w="3760788">
                  <a:extLst>
                    <a:ext uri="{9D8B030D-6E8A-4147-A177-3AD203B41FA5}">
                      <a16:colId xmlns:a16="http://schemas.microsoft.com/office/drawing/2014/main" xmlns="" val="20001"/>
                    </a:ext>
                  </a:extLst>
                </a:gridCol>
              </a:tblGrid>
              <a:tr h="370840">
                <a:tc>
                  <a:txBody>
                    <a:bodyPr/>
                    <a:lstStyle/>
                    <a:p>
                      <a:r>
                        <a:rPr lang="en-GB" sz="1600" dirty="0"/>
                        <a:t>Private</a:t>
                      </a:r>
                      <a:r>
                        <a:rPr lang="en-GB" sz="1600" baseline="0" dirty="0"/>
                        <a:t> Nuisance</a:t>
                      </a:r>
                      <a:endParaRPr lang="en-GB" sz="1600" dirty="0"/>
                    </a:p>
                  </a:txBody>
                  <a:tcPr/>
                </a:tc>
                <a:tc>
                  <a:txBody>
                    <a:bodyPr/>
                    <a:lstStyle/>
                    <a:p>
                      <a:r>
                        <a:rPr lang="en-GB" sz="1600" dirty="0"/>
                        <a:t>Public </a:t>
                      </a:r>
                      <a:r>
                        <a:rPr lang="en-GB" sz="1600" baseline="0" dirty="0"/>
                        <a:t> nuisance</a:t>
                      </a:r>
                      <a:endParaRPr lang="en-GB" sz="1600" dirty="0"/>
                    </a:p>
                  </a:txBody>
                  <a:tcPr/>
                </a:tc>
                <a:extLst>
                  <a:ext uri="{0D108BD9-81ED-4DB2-BD59-A6C34878D82A}">
                    <a16:rowId xmlns:a16="http://schemas.microsoft.com/office/drawing/2014/main" xmlns="" val="10000"/>
                  </a:ext>
                </a:extLst>
              </a:tr>
              <a:tr h="370840">
                <a:tc>
                  <a:txBody>
                    <a:bodyPr/>
                    <a:lstStyle/>
                    <a:p>
                      <a:r>
                        <a:rPr lang="en-GB" sz="1400" dirty="0"/>
                        <a:t>Tort only</a:t>
                      </a:r>
                    </a:p>
                  </a:txBody>
                  <a:tcPr/>
                </a:tc>
                <a:tc>
                  <a:txBody>
                    <a:bodyPr/>
                    <a:lstStyle/>
                    <a:p>
                      <a:r>
                        <a:rPr lang="en-GB" sz="1400" dirty="0"/>
                        <a:t>Essentially</a:t>
                      </a:r>
                      <a:r>
                        <a:rPr lang="en-GB" sz="1400" baseline="0" dirty="0"/>
                        <a:t> a common law crime – claim in tort by private individual can only arise if the Cl has suffered particular (special damage).</a:t>
                      </a:r>
                      <a:endParaRPr lang="en-GB" sz="1400" dirty="0"/>
                    </a:p>
                  </a:txBody>
                  <a:tcPr/>
                </a:tc>
                <a:extLst>
                  <a:ext uri="{0D108BD9-81ED-4DB2-BD59-A6C34878D82A}">
                    <a16:rowId xmlns:a16="http://schemas.microsoft.com/office/drawing/2014/main" xmlns="" val="10001"/>
                  </a:ext>
                </a:extLst>
              </a:tr>
              <a:tr h="370840">
                <a:tc>
                  <a:txBody>
                    <a:bodyPr/>
                    <a:lstStyle/>
                    <a:p>
                      <a:r>
                        <a:rPr lang="en-GB" sz="1400" dirty="0"/>
                        <a:t>Substantial and unreasonable</a:t>
                      </a:r>
                      <a:r>
                        <a:rPr lang="en-GB" sz="1400" baseline="0" dirty="0"/>
                        <a:t> interference with use and enjoyment of land or damage to land itself</a:t>
                      </a:r>
                      <a:endParaRPr lang="en-GB" sz="1400" dirty="0"/>
                    </a:p>
                  </a:txBody>
                  <a:tcPr/>
                </a:tc>
                <a:tc>
                  <a:txBody>
                    <a:bodyPr/>
                    <a:lstStyle/>
                    <a:p>
                      <a:r>
                        <a:rPr lang="en-GB" sz="1400" dirty="0"/>
                        <a:t>No invasion</a:t>
                      </a:r>
                      <a:r>
                        <a:rPr lang="en-GB" sz="1400" baseline="0" dirty="0"/>
                        <a:t> of property rights is necessary.  Rather, an act or omission which affects the reasonable comfort or convenience of a class or group of Her Majesty’s subjects.</a:t>
                      </a:r>
                      <a:endParaRPr lang="en-GB" sz="1400" dirty="0"/>
                    </a:p>
                    <a:p>
                      <a:endParaRPr lang="en-GB" sz="1400" dirty="0"/>
                    </a:p>
                  </a:txBody>
                  <a:tcPr/>
                </a:tc>
                <a:extLst>
                  <a:ext uri="{0D108BD9-81ED-4DB2-BD59-A6C34878D82A}">
                    <a16:rowId xmlns:a16="http://schemas.microsoft.com/office/drawing/2014/main" xmlns="" val="10002"/>
                  </a:ext>
                </a:extLst>
              </a:tr>
              <a:tr h="370840">
                <a:tc>
                  <a:txBody>
                    <a:bodyPr/>
                    <a:lstStyle/>
                    <a:p>
                      <a:r>
                        <a:rPr lang="en-GB" sz="1400" dirty="0"/>
                        <a:t>Cl is the person entitled to the use and enjoyment of the land </a:t>
                      </a:r>
                      <a:r>
                        <a:rPr lang="en-GB" sz="1400" dirty="0" err="1"/>
                        <a:t>eg</a:t>
                      </a:r>
                      <a:r>
                        <a:rPr lang="en-GB" sz="1400" dirty="0"/>
                        <a:t> freeholder, tenant.</a:t>
                      </a:r>
                      <a:r>
                        <a:rPr lang="en-GB" sz="1400" baseline="0" dirty="0"/>
                        <a:t>  Damage measured by reference to the protected interest.</a:t>
                      </a:r>
                      <a:endParaRPr lang="en-GB" sz="1400" dirty="0"/>
                    </a:p>
                  </a:txBody>
                  <a:tcPr/>
                </a:tc>
                <a:tc>
                  <a:txBody>
                    <a:bodyPr/>
                    <a:lstStyle/>
                    <a:p>
                      <a:r>
                        <a:rPr lang="en-GB" sz="1400" dirty="0"/>
                        <a:t>Cl is a member</a:t>
                      </a:r>
                      <a:r>
                        <a:rPr lang="en-GB" sz="1400" baseline="0" dirty="0"/>
                        <a:t> of the affected class who has suffered the special damage required for an action in tort.  Personal injuries and economic losses are recoverable.</a:t>
                      </a:r>
                      <a:endParaRPr lang="en-GB" sz="1400" dirty="0"/>
                    </a:p>
                  </a:txBody>
                  <a:tcPr/>
                </a:tc>
                <a:extLst>
                  <a:ext uri="{0D108BD9-81ED-4DB2-BD59-A6C34878D82A}">
                    <a16:rowId xmlns:a16="http://schemas.microsoft.com/office/drawing/2014/main" xmlns="" val="10003"/>
                  </a:ext>
                </a:extLst>
              </a:tr>
              <a:tr h="370840">
                <a:tc>
                  <a:txBody>
                    <a:bodyPr/>
                    <a:lstStyle/>
                    <a:p>
                      <a:r>
                        <a:rPr lang="en-GB" sz="1400" dirty="0"/>
                        <a:t>State of</a:t>
                      </a:r>
                      <a:r>
                        <a:rPr lang="en-GB" sz="1400" baseline="0" dirty="0"/>
                        <a:t> affairs required – usually shown by repetition or recurrence of the interference.  Single occurrence of interference may be actionable if arises from an ongoing state of affairs.</a:t>
                      </a:r>
                      <a:endParaRPr lang="en-GB" sz="1400" dirty="0"/>
                    </a:p>
                  </a:txBody>
                  <a:tcPr/>
                </a:tc>
                <a:tc>
                  <a:txBody>
                    <a:bodyPr/>
                    <a:lstStyle/>
                    <a:p>
                      <a:r>
                        <a:rPr lang="en-GB" sz="1400" dirty="0"/>
                        <a:t>A single</a:t>
                      </a:r>
                      <a:r>
                        <a:rPr lang="en-GB" sz="1400" baseline="0" dirty="0"/>
                        <a:t> event is recoverable.</a:t>
                      </a:r>
                      <a:endParaRPr lang="en-GB" sz="1400" dirty="0"/>
                    </a:p>
                  </a:txBody>
                  <a:tcPr/>
                </a:tc>
                <a:extLst>
                  <a:ext uri="{0D108BD9-81ED-4DB2-BD59-A6C34878D82A}">
                    <a16:rowId xmlns:a16="http://schemas.microsoft.com/office/drawing/2014/main" xmlns="" val="10004"/>
                  </a:ext>
                </a:extLst>
              </a:tr>
              <a:tr h="370840">
                <a:tc>
                  <a:txBody>
                    <a:bodyPr/>
                    <a:lstStyle/>
                    <a:p>
                      <a:r>
                        <a:rPr lang="en-GB" sz="1400" b="1" i="1" dirty="0"/>
                        <a:t>The “Wagon Mound” (No.2) [1967]</a:t>
                      </a:r>
                      <a:r>
                        <a:rPr lang="en-GB" sz="1400" b="0" i="0" dirty="0"/>
                        <a:t> provides the test for remoteness of damage</a:t>
                      </a:r>
                      <a:endParaRPr lang="en-GB" sz="1400" b="1" i="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i="1" dirty="0"/>
                        <a:t>The “Wagon Mound” (No.2) [1967]</a:t>
                      </a:r>
                      <a:r>
                        <a:rPr lang="en-GB" sz="1400" b="0" i="0" dirty="0"/>
                        <a:t> provides the test for remoteness of damage</a:t>
                      </a:r>
                      <a:endParaRPr lang="en-GB" sz="1400" b="1" i="1" dirty="0"/>
                    </a:p>
                    <a:p>
                      <a:endParaRPr lang="en-GB" dirty="0"/>
                    </a:p>
                  </a:txBody>
                  <a:tcPr/>
                </a:tc>
                <a:extLst>
                  <a:ext uri="{0D108BD9-81ED-4DB2-BD59-A6C34878D82A}">
                    <a16:rowId xmlns:a16="http://schemas.microsoft.com/office/drawing/2014/main" xmlns="" val="10005"/>
                  </a:ext>
                </a:extLst>
              </a:tr>
              <a:tr h="370840">
                <a:tc>
                  <a:txBody>
                    <a:bodyPr/>
                    <a:lstStyle/>
                    <a:p>
                      <a:r>
                        <a:rPr lang="en-GB" sz="1400" dirty="0"/>
                        <a:t>Defence</a:t>
                      </a:r>
                      <a:r>
                        <a:rPr lang="en-GB" sz="1400" baseline="0" dirty="0"/>
                        <a:t> of prescription available.</a:t>
                      </a:r>
                      <a:endParaRPr lang="en-GB" sz="1400" dirty="0"/>
                    </a:p>
                  </a:txBody>
                  <a:tcPr/>
                </a:tc>
                <a:tc>
                  <a:txBody>
                    <a:bodyPr/>
                    <a:lstStyle/>
                    <a:p>
                      <a:r>
                        <a:rPr lang="en-GB" sz="1400" dirty="0"/>
                        <a:t>Public</a:t>
                      </a:r>
                      <a:r>
                        <a:rPr lang="en-GB" sz="1400" baseline="0" dirty="0"/>
                        <a:t> nuisances cannot be justified by the passage of time.</a:t>
                      </a:r>
                      <a:endParaRPr lang="en-GB" sz="1400" dirty="0"/>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284117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Statutory nuisance</a:t>
            </a:r>
          </a:p>
        </p:txBody>
      </p:sp>
      <p:sp>
        <p:nvSpPr>
          <p:cNvPr id="3" name="Content Placeholder 2"/>
          <p:cNvSpPr>
            <a:spLocks noGrp="1"/>
          </p:cNvSpPr>
          <p:nvPr>
            <p:ph idx="1"/>
          </p:nvPr>
        </p:nvSpPr>
        <p:spPr/>
        <p:txBody>
          <a:bodyPr/>
          <a:lstStyle/>
          <a:p>
            <a:r>
              <a:rPr lang="en-GB" b="0" dirty="0"/>
              <a:t>Most important in environmental terms.  If students are interested should consider an environmental law textbook. </a:t>
            </a:r>
          </a:p>
          <a:p>
            <a:r>
              <a:rPr lang="en-GB" b="0" dirty="0"/>
              <a:t>Enforcement is by local authorities who may serve an abatement notice on the offender.  Compensation is not available but this </a:t>
            </a:r>
            <a:r>
              <a:rPr lang="en-GB" b="0" dirty="0" err="1"/>
              <a:t>isnt</a:t>
            </a:r>
            <a:r>
              <a:rPr lang="en-GB" b="0" dirty="0"/>
              <a:t> usually a problem as for nuisance the usual remedy is injunction.</a:t>
            </a:r>
          </a:p>
          <a:p>
            <a:r>
              <a:rPr lang="en-GB" b="0" dirty="0"/>
              <a:t>Statutory nuisance shows the encroachment of public law into traditionally private law areas but removes many of the problems and expense and delay of private actions.</a:t>
            </a:r>
          </a:p>
          <a:p>
            <a:r>
              <a:rPr lang="en-GB" b="0" dirty="0"/>
              <a:t>The state of premises can give rise to a statutory nuisance – </a:t>
            </a:r>
            <a:r>
              <a:rPr lang="en-GB" dirty="0"/>
              <a:t>Environmental Protection Act 1990 </a:t>
            </a:r>
            <a:r>
              <a:rPr lang="en-GB" b="0" dirty="0" err="1"/>
              <a:t>eg</a:t>
            </a:r>
            <a:r>
              <a:rPr lang="en-GB" b="0" dirty="0"/>
              <a:t> if they are in such a state as to be prejudicial to health (s79(1)(a))</a:t>
            </a:r>
          </a:p>
        </p:txBody>
      </p:sp>
    </p:spTree>
    <p:extLst>
      <p:ext uri="{BB962C8B-B14F-4D97-AF65-F5344CB8AC3E}">
        <p14:creationId xmlns:p14="http://schemas.microsoft.com/office/powerpoint/2010/main" val="901639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nuisance</a:t>
            </a:r>
          </a:p>
        </p:txBody>
      </p:sp>
      <p:sp>
        <p:nvSpPr>
          <p:cNvPr id="3" name="Content Placeholder 2"/>
          <p:cNvSpPr>
            <a:spLocks noGrp="1"/>
          </p:cNvSpPr>
          <p:nvPr>
            <p:ph idx="1"/>
          </p:nvPr>
        </p:nvSpPr>
        <p:spPr/>
        <p:txBody>
          <a:bodyPr/>
          <a:lstStyle/>
          <a:p>
            <a:r>
              <a:rPr lang="en-GB" b="0" dirty="0"/>
              <a:t>Every public nuisance is a crime but if you suffer special damage as a result you may bring a civil action for damages in tort.  Public nuisance was defined in </a:t>
            </a:r>
            <a:r>
              <a:rPr lang="en-GB" i="1" dirty="0"/>
              <a:t>Attorney-General v PYA Quarries Ltd [1957] </a:t>
            </a:r>
            <a:r>
              <a:rPr lang="en-GB" b="0" dirty="0"/>
              <a:t>as one “</a:t>
            </a:r>
            <a:r>
              <a:rPr lang="en-GB" b="0" i="1" dirty="0"/>
              <a:t>which materially affects the reasonable comfort and convenience of life of a class of Her Majesty’s subjects.”</a:t>
            </a:r>
          </a:p>
          <a:p>
            <a:r>
              <a:rPr lang="en-GB" b="0" dirty="0"/>
              <a:t>The case also said,</a:t>
            </a:r>
          </a:p>
          <a:p>
            <a:r>
              <a:rPr lang="en-GB" b="0" i="1" dirty="0"/>
              <a:t>“ a public nuisance is a nuisance which is so widespread in its range or so indiscriminate in its effect that it would not be reasonable to expect 1 person to take proceedings on his own responsibility to put a stop to it but that it should be taken as the responsibility of the community at large.”</a:t>
            </a:r>
          </a:p>
          <a:p>
            <a:r>
              <a:rPr lang="en-GB" b="0" dirty="0"/>
              <a:t>Examples are abuses of the highway and carrying on of noxious trades.  Another group which consists of assorted wrongs such as holding a badly organised festival, keeping a brothel or making a hoax bomb call.</a:t>
            </a:r>
          </a:p>
        </p:txBody>
      </p:sp>
    </p:spTree>
    <p:extLst>
      <p:ext uri="{BB962C8B-B14F-4D97-AF65-F5344CB8AC3E}">
        <p14:creationId xmlns:p14="http://schemas.microsoft.com/office/powerpoint/2010/main" val="3388609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Special damage is over and above that suffered by the class of persons affected, that is, different in nature and extent.  Special damage in nuisance may be general damage provided it is substantial, direct and not consequential.  Special damage was held to occur when a golf ball driven over a highway caused injuries to the Cl motorist.  The siting of the tee was a nuisance.  The class affected were highway users.  The Cl suffered damage over and above that suffered by other members of the </a:t>
            </a:r>
            <a:r>
              <a:rPr lang="en-GB" b="0" dirty="0" err="1"/>
              <a:t>class.</a:t>
            </a:r>
            <a:r>
              <a:rPr lang="en-GB" i="1" dirty="0" err="1"/>
              <a:t>Castle</a:t>
            </a:r>
            <a:r>
              <a:rPr lang="en-GB" i="1" dirty="0"/>
              <a:t> v St Augustine’s Links [1922].</a:t>
            </a:r>
          </a:p>
          <a:p>
            <a:r>
              <a:rPr lang="en-GB" b="0" dirty="0"/>
              <a:t>Special damage has also been held to occur where a business suffers an economic loss because of obstruction of the highway.  </a:t>
            </a:r>
          </a:p>
          <a:p>
            <a:r>
              <a:rPr lang="en-GB" b="0" dirty="0"/>
              <a:t>In </a:t>
            </a:r>
            <a:r>
              <a:rPr lang="en-GB" i="1" dirty="0"/>
              <a:t>Benjamin v </a:t>
            </a:r>
            <a:r>
              <a:rPr lang="en-GB" i="1" dirty="0" err="1"/>
              <a:t>Storr</a:t>
            </a:r>
            <a:r>
              <a:rPr lang="en-GB" i="1" dirty="0"/>
              <a:t> [1874] </a:t>
            </a:r>
            <a:r>
              <a:rPr lang="en-GB" b="0" dirty="0"/>
              <a:t>Cl complained of damage to his trade caused by horses and vehicles waiting (on the highway) outside his shop.</a:t>
            </a:r>
          </a:p>
        </p:txBody>
      </p:sp>
    </p:spTree>
    <p:extLst>
      <p:ext uri="{BB962C8B-B14F-4D97-AF65-F5344CB8AC3E}">
        <p14:creationId xmlns:p14="http://schemas.microsoft.com/office/powerpoint/2010/main" val="3447022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Many public nuisances are caused by obstruction of the public highway or creation of a danger which threatens those who use the highway.  Even the fouling of the public highway by roosting pigeons has been the subject of a claim by the owners of a footpath that ran underneath a railway bridge.  The </a:t>
            </a:r>
            <a:r>
              <a:rPr lang="en-GB" b="0" dirty="0" err="1"/>
              <a:t>CofA</a:t>
            </a:r>
            <a:r>
              <a:rPr lang="en-GB" b="0" dirty="0"/>
              <a:t> rejected the argument that the pigeons were feral and that the number were due to local residents feeding them.  D was aware of the problem and its failure to remedy the situation made it liable in public nuisance, irrespective of the LA power to abate the nuisance.  </a:t>
            </a:r>
            <a:r>
              <a:rPr lang="en-GB" i="1" dirty="0" err="1"/>
              <a:t>Wandsworth</a:t>
            </a:r>
            <a:r>
              <a:rPr lang="en-GB" i="1" dirty="0"/>
              <a:t> London Borough Council v Railtrack plc [2002].</a:t>
            </a:r>
          </a:p>
          <a:p>
            <a:r>
              <a:rPr lang="en-GB" b="0" dirty="0"/>
              <a:t>Also </a:t>
            </a:r>
            <a:r>
              <a:rPr lang="en-GB" dirty="0"/>
              <a:t>Highways Act 1980 </a:t>
            </a:r>
            <a:r>
              <a:rPr lang="en-GB" b="0" dirty="0"/>
              <a:t>provides that highway authorities have a duty to maintain public highways.  S58 gives them a defence based on evidence that reasonable care has been taken, in all the circumstances, to ensure that the relevant part of the highway was no dangerous for traffic.</a:t>
            </a:r>
          </a:p>
        </p:txBody>
      </p:sp>
    </p:spTree>
    <p:extLst>
      <p:ext uri="{BB962C8B-B14F-4D97-AF65-F5344CB8AC3E}">
        <p14:creationId xmlns:p14="http://schemas.microsoft.com/office/powerpoint/2010/main" val="3068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i="1" dirty="0"/>
              <a:t>Westminster City Council v Ocean Leisure [2004]  </a:t>
            </a:r>
            <a:r>
              <a:rPr lang="en-GB" b="0" dirty="0"/>
              <a:t>D liable in public nuisance when it erected hoardings around building work, obstructing the public highway and causing economic loss to the shop owner. While an occupier of buildings had a r to erect hoardings for building works to a </a:t>
            </a:r>
            <a:r>
              <a:rPr lang="en-GB" b="0" dirty="0" err="1"/>
              <a:t>reas</a:t>
            </a:r>
            <a:r>
              <a:rPr lang="en-GB" b="0" dirty="0"/>
              <a:t> extent and for a </a:t>
            </a:r>
            <a:r>
              <a:rPr lang="en-GB" b="0" dirty="0" err="1"/>
              <a:t>reas</a:t>
            </a:r>
            <a:r>
              <a:rPr lang="en-GB" b="0" dirty="0"/>
              <a:t> time, substantial interference over a substantial time was a public nuisance.</a:t>
            </a:r>
          </a:p>
          <a:p>
            <a:endParaRPr lang="en-GB" i="1" dirty="0"/>
          </a:p>
        </p:txBody>
      </p:sp>
    </p:spTree>
    <p:extLst>
      <p:ext uri="{BB962C8B-B14F-4D97-AF65-F5344CB8AC3E}">
        <p14:creationId xmlns:p14="http://schemas.microsoft.com/office/powerpoint/2010/main" val="3424241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Private nuisance</a:t>
            </a:r>
          </a:p>
        </p:txBody>
      </p:sp>
      <p:sp>
        <p:nvSpPr>
          <p:cNvPr id="3" name="Content Placeholder 2"/>
          <p:cNvSpPr>
            <a:spLocks noGrp="1"/>
          </p:cNvSpPr>
          <p:nvPr>
            <p:ph idx="1"/>
          </p:nvPr>
        </p:nvSpPr>
        <p:spPr/>
        <p:txBody>
          <a:bodyPr>
            <a:normAutofit lnSpcReduction="10000"/>
          </a:bodyPr>
          <a:lstStyle/>
          <a:p>
            <a:r>
              <a:rPr lang="en-GB" b="0" dirty="0"/>
              <a:t>Is an unlawful interference with a person’s use or enjoyment of land or some right over or in connection with it.  It has been described as a field of tortious liability rather than one single type of tortious act; it is given unity by the interest invaded – that of the use and enjoyment of land.</a:t>
            </a:r>
          </a:p>
          <a:p>
            <a:r>
              <a:rPr lang="en-GB" b="0" dirty="0"/>
              <a:t>The tort places a double emphasis on:</a:t>
            </a:r>
          </a:p>
          <a:p>
            <a:pPr>
              <a:buFont typeface="Arial" panose="020B0604020202020204" pitchFamily="34" charset="0"/>
              <a:buChar char="•"/>
            </a:pPr>
            <a:r>
              <a:rPr lang="en-GB" b="0" dirty="0"/>
              <a:t>Unreasonable interference with the Cl’s protected interest; and</a:t>
            </a:r>
          </a:p>
          <a:p>
            <a:pPr>
              <a:buFont typeface="Arial" panose="020B0604020202020204" pitchFamily="34" charset="0"/>
              <a:buChar char="•"/>
            </a:pPr>
            <a:r>
              <a:rPr lang="en-GB" b="0" dirty="0"/>
              <a:t>A condition for which the D is responsible (</a:t>
            </a:r>
            <a:r>
              <a:rPr lang="en-GB" b="0" dirty="0" err="1"/>
              <a:t>ie</a:t>
            </a:r>
            <a:r>
              <a:rPr lang="en-GB" b="0" dirty="0"/>
              <a:t> the source of the nuisance)</a:t>
            </a:r>
          </a:p>
          <a:p>
            <a:pPr marL="0" indent="0"/>
            <a:r>
              <a:rPr lang="en-GB" b="0" dirty="0"/>
              <a:t>This should arise in some place over which the Cl does not have control but the D need not be the occupier.  Sometimes the D is the creator of the nuisance or a landlord out of possession of the land.</a:t>
            </a:r>
          </a:p>
          <a:p>
            <a:pPr marL="0" indent="0"/>
            <a:r>
              <a:rPr lang="en-GB" b="0" dirty="0"/>
              <a:t>The court must decide whether the D has caused, adopted or continued an unreasonable interference with the Cl’s use and enjoyment of his land.</a:t>
            </a:r>
          </a:p>
          <a:p>
            <a:pPr marL="0" indent="0"/>
            <a:r>
              <a:rPr lang="en-GB" b="0" dirty="0"/>
              <a:t>There needs to be a bit of give and take between parties.</a:t>
            </a:r>
          </a:p>
        </p:txBody>
      </p:sp>
    </p:spTree>
    <p:extLst>
      <p:ext uri="{BB962C8B-B14F-4D97-AF65-F5344CB8AC3E}">
        <p14:creationId xmlns:p14="http://schemas.microsoft.com/office/powerpoint/2010/main" val="3206902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Private nuisance: parties</a:t>
            </a:r>
          </a:p>
        </p:txBody>
      </p:sp>
      <p:sp>
        <p:nvSpPr>
          <p:cNvPr id="3" name="Content Placeholder 2"/>
          <p:cNvSpPr>
            <a:spLocks noGrp="1"/>
          </p:cNvSpPr>
          <p:nvPr>
            <p:ph idx="1"/>
          </p:nvPr>
        </p:nvSpPr>
        <p:spPr/>
        <p:txBody>
          <a:bodyPr>
            <a:normAutofit lnSpcReduction="10000"/>
          </a:bodyPr>
          <a:lstStyle/>
          <a:p>
            <a:r>
              <a:rPr lang="en-GB" u="sng" dirty="0"/>
              <a:t>Claimants</a:t>
            </a:r>
          </a:p>
          <a:p>
            <a:r>
              <a:rPr lang="en-GB" b="0" dirty="0"/>
              <a:t>To sue in private nuisance a person must have an interest in the affected land; </a:t>
            </a:r>
            <a:r>
              <a:rPr lang="en-GB" i="1" dirty="0"/>
              <a:t>Malone v </a:t>
            </a:r>
            <a:r>
              <a:rPr lang="en-GB" i="1" dirty="0" err="1"/>
              <a:t>Laskey</a:t>
            </a:r>
            <a:r>
              <a:rPr lang="en-GB" i="1" dirty="0"/>
              <a:t> [1907] . </a:t>
            </a:r>
            <a:r>
              <a:rPr lang="en-GB" b="0" dirty="0"/>
              <a:t>This includes owners, tenants and </a:t>
            </a:r>
            <a:r>
              <a:rPr lang="en-GB" b="0" dirty="0" err="1"/>
              <a:t>reversioners</a:t>
            </a:r>
            <a:r>
              <a:rPr lang="en-GB" b="0" dirty="0"/>
              <a:t> where there is perm damage to the reversion.</a:t>
            </a:r>
          </a:p>
          <a:p>
            <a:r>
              <a:rPr lang="en-GB" b="0" dirty="0"/>
              <a:t>2 separate issues arose in </a:t>
            </a:r>
            <a:r>
              <a:rPr lang="en-GB" b="0" dirty="0" err="1"/>
              <a:t>HofL</a:t>
            </a:r>
            <a:r>
              <a:rPr lang="en-GB" b="0" dirty="0"/>
              <a:t> in </a:t>
            </a:r>
            <a:r>
              <a:rPr lang="en-GB" i="1" dirty="0"/>
              <a:t>Hunter v Canary Wharf Ltd [1997] . </a:t>
            </a:r>
            <a:r>
              <a:rPr lang="en-GB" b="0" dirty="0"/>
              <a:t>1 sought to establish that the interference with TV reception caused by the construction of the Docklands tower block was actionable as a private nuisance and the other based on the assertion that the damage caused by the dust affecting premises over a considerable period of extensive building work in the Docklands area was actionable even by those residents who lacked any proprietary interest in the land affected.  </a:t>
            </a:r>
          </a:p>
          <a:p>
            <a:r>
              <a:rPr lang="en-GB" b="0" dirty="0" err="1"/>
              <a:t>HofL</a:t>
            </a:r>
            <a:r>
              <a:rPr lang="en-GB" b="0" dirty="0"/>
              <a:t> held that the mere presence of a large building which interfered with TV reception was not actionable as private nuisance and more would be required to establish a nuisance. </a:t>
            </a:r>
            <a:r>
              <a:rPr lang="en-GB" b="0" dirty="0" err="1"/>
              <a:t>Eg</a:t>
            </a:r>
            <a:r>
              <a:rPr lang="en-GB" b="0" dirty="0"/>
              <a:t> jamming the signal received by nearby residents.</a:t>
            </a:r>
          </a:p>
        </p:txBody>
      </p:sp>
    </p:spTree>
    <p:extLst>
      <p:ext uri="{BB962C8B-B14F-4D97-AF65-F5344CB8AC3E}">
        <p14:creationId xmlns:p14="http://schemas.microsoft.com/office/powerpoint/2010/main" val="1830628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On the 2</a:t>
            </a:r>
            <a:r>
              <a:rPr lang="en-GB" b="0" baseline="30000" dirty="0"/>
              <a:t>nd</a:t>
            </a:r>
            <a:r>
              <a:rPr lang="en-GB" b="0" dirty="0"/>
              <a:t> issue they overruled </a:t>
            </a:r>
            <a:r>
              <a:rPr lang="en-GB" i="1" dirty="0" err="1"/>
              <a:t>Khorasandjan</a:t>
            </a:r>
            <a:r>
              <a:rPr lang="en-GB" i="1" dirty="0"/>
              <a:t> v Bush [1993] </a:t>
            </a:r>
            <a:r>
              <a:rPr lang="en-GB" b="0" dirty="0"/>
              <a:t>and confirmed </a:t>
            </a:r>
            <a:r>
              <a:rPr lang="en-GB" i="1" dirty="0"/>
              <a:t>Malone v </a:t>
            </a:r>
            <a:r>
              <a:rPr lang="en-GB" i="1" dirty="0" err="1"/>
              <a:t>Laskey</a:t>
            </a:r>
            <a:r>
              <a:rPr lang="en-GB" i="1" dirty="0"/>
              <a:t> </a:t>
            </a:r>
            <a:r>
              <a:rPr lang="en-GB" b="0" dirty="0"/>
              <a:t>to the effect that entitlement to the use and enjoyment of land remains a necessary characteristic of a Cl in a private nuisance action. This enforces the more traditional view that private nuisance is a wrong against land and not the proper cause of action for a Cl who has suffered from some personal discomfort or injury only.</a:t>
            </a:r>
          </a:p>
        </p:txBody>
      </p:sp>
    </p:spTree>
    <p:extLst>
      <p:ext uri="{BB962C8B-B14F-4D97-AF65-F5344CB8AC3E}">
        <p14:creationId xmlns:p14="http://schemas.microsoft.com/office/powerpoint/2010/main" val="100120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b="0" dirty="0" smtClean="0"/>
              <a:t>Although only a 1</a:t>
            </a:r>
            <a:r>
              <a:rPr lang="en-GB" b="0" baseline="30000" dirty="0" smtClean="0"/>
              <a:t>st</a:t>
            </a:r>
            <a:r>
              <a:rPr lang="en-GB" b="0" dirty="0" smtClean="0"/>
              <a:t> instance decision, </a:t>
            </a:r>
            <a:r>
              <a:rPr lang="en-GB" i="1" dirty="0" smtClean="0"/>
              <a:t>McKenna v British Aluminium Ltd [2002] </a:t>
            </a:r>
            <a:r>
              <a:rPr lang="en-GB" b="0" dirty="0" smtClean="0"/>
              <a:t>raises many related and interesting issues including entitlement to pursue in a claim in the tort of private nuisance (</a:t>
            </a:r>
            <a:r>
              <a:rPr lang="en-GB" i="1" dirty="0" err="1" smtClean="0"/>
              <a:t>Rylands</a:t>
            </a:r>
            <a:r>
              <a:rPr lang="en-GB" i="1" dirty="0" smtClean="0"/>
              <a:t> v Fletcher [1868]</a:t>
            </a:r>
            <a:r>
              <a:rPr lang="en-GB" b="0" dirty="0" smtClean="0"/>
              <a:t>) and also whether </a:t>
            </a:r>
            <a:r>
              <a:rPr lang="en-GB" dirty="0" smtClean="0"/>
              <a:t>HRA 1998 </a:t>
            </a:r>
            <a:r>
              <a:rPr lang="en-GB" b="0" dirty="0" smtClean="0"/>
              <a:t>has had any effect on the common law position.</a:t>
            </a:r>
          </a:p>
          <a:p>
            <a:r>
              <a:rPr lang="en-GB" b="0" dirty="0" smtClean="0"/>
              <a:t>Arguably any development of the common law after intro of </a:t>
            </a:r>
            <a:r>
              <a:rPr lang="en-GB" dirty="0" smtClean="0"/>
              <a:t>HRA </a:t>
            </a:r>
            <a:r>
              <a:rPr lang="en-GB" b="0" dirty="0" smtClean="0"/>
              <a:t>should be </a:t>
            </a:r>
            <a:r>
              <a:rPr lang="en-GB" dirty="0" smtClean="0"/>
              <a:t>ECHR </a:t>
            </a:r>
            <a:r>
              <a:rPr lang="en-GB" b="0" dirty="0" smtClean="0"/>
              <a:t>compliant and there was a strong argument that </a:t>
            </a:r>
            <a:r>
              <a:rPr lang="en-GB" dirty="0" smtClean="0"/>
              <a:t>Art 8 </a:t>
            </a:r>
            <a:r>
              <a:rPr lang="en-GB" b="0" dirty="0" smtClean="0"/>
              <a:t>lacked teeth unless damages could be awarded for breach of the right to respect for private life, home and correspondence.  </a:t>
            </a:r>
          </a:p>
          <a:p>
            <a:r>
              <a:rPr lang="en-GB" b="0" dirty="0" smtClean="0"/>
              <a:t>In essence the claims bought by 30 people, alleged that the defendant was responsible for emissions, noise pollution and invasions of privacy coming from the D’s factory premises.  The damage suffered included both physical and mental harm and some of the Cl’s were children living as “permanent residents” in their parents’ homes.  The D sought to have the claims of the children struck out.  Lord Neuberger J structured the issues under 3 enquiries:</a:t>
            </a:r>
            <a:endParaRPr lang="en-GB" b="0" dirty="0"/>
          </a:p>
        </p:txBody>
      </p:sp>
    </p:spTree>
    <p:extLst>
      <p:ext uri="{BB962C8B-B14F-4D97-AF65-F5344CB8AC3E}">
        <p14:creationId xmlns:p14="http://schemas.microsoft.com/office/powerpoint/2010/main" val="539856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285750" indent="-285750">
              <a:buFont typeface="Arial" panose="020B0604020202020204" pitchFamily="34" charset="0"/>
              <a:buChar char="•"/>
            </a:pPr>
            <a:r>
              <a:rPr lang="en-GB" b="0" dirty="0" smtClean="0"/>
              <a:t>could the children have actions in the tort of private nuisance?  To this the answer was “No” (</a:t>
            </a:r>
            <a:r>
              <a:rPr lang="en-GB" i="1" dirty="0" smtClean="0"/>
              <a:t>Hunter v Canary Wharf Ltd [1997]</a:t>
            </a:r>
            <a:r>
              <a:rPr lang="en-GB" b="0" dirty="0" smtClean="0"/>
              <a:t>)</a:t>
            </a:r>
          </a:p>
          <a:p>
            <a:pPr marL="285750" indent="-285750">
              <a:buFont typeface="Arial" panose="020B0604020202020204" pitchFamily="34" charset="0"/>
              <a:buChar char="•"/>
            </a:pPr>
            <a:r>
              <a:rPr lang="en-GB" b="0" dirty="0" smtClean="0"/>
              <a:t>If not, could they have claims alleging </a:t>
            </a:r>
            <a:r>
              <a:rPr lang="en-GB" i="1" dirty="0" err="1" smtClean="0"/>
              <a:t>Rylands</a:t>
            </a:r>
            <a:r>
              <a:rPr lang="en-GB" i="1" dirty="0" smtClean="0"/>
              <a:t> v Fletcher</a:t>
            </a:r>
            <a:r>
              <a:rPr lang="en-GB" b="0" dirty="0" smtClean="0"/>
              <a:t>?  Again the answer was “No” because of </a:t>
            </a:r>
            <a:r>
              <a:rPr lang="en-GB" i="1" dirty="0" smtClean="0"/>
              <a:t>Cambridge Water Co Ltd v Eastern Counties Leather plc [1994]</a:t>
            </a:r>
          </a:p>
          <a:p>
            <a:pPr marL="285750" indent="-285750">
              <a:buFont typeface="Arial" panose="020B0604020202020204" pitchFamily="34" charset="0"/>
              <a:buChar char="•"/>
            </a:pPr>
            <a:r>
              <a:rPr lang="en-GB" b="0" dirty="0" smtClean="0"/>
              <a:t>If the answer was “No” to both the above, had they an arguable case in the light of </a:t>
            </a:r>
            <a:r>
              <a:rPr lang="en-GB" dirty="0" smtClean="0"/>
              <a:t>HRA 1998</a:t>
            </a:r>
            <a:r>
              <a:rPr lang="en-GB" b="0" dirty="0" smtClean="0"/>
              <a:t>?  This matter was left open for a later court to consider the substantive issues.</a:t>
            </a:r>
          </a:p>
          <a:p>
            <a:pPr marL="285750" indent="-285750">
              <a:buFont typeface="Arial" panose="020B0604020202020204" pitchFamily="34" charset="0"/>
              <a:buChar char="•"/>
            </a:pPr>
            <a:r>
              <a:rPr lang="en-GB" i="1" dirty="0" smtClean="0"/>
              <a:t>Dobson v Thames Water Utilities Ltd [2009] </a:t>
            </a:r>
            <a:r>
              <a:rPr lang="en-GB" b="0" dirty="0" smtClean="0"/>
              <a:t>illustrates a typical situation in which many people can be adversely affected by the D’s use of its land.  In this case the D company operated sewage works, which led to complaints about the smell and the mosquitos it attracted.  Only some of the </a:t>
            </a:r>
            <a:r>
              <a:rPr lang="en-GB" b="0" dirty="0" err="1" smtClean="0"/>
              <a:t>Cls</a:t>
            </a:r>
            <a:r>
              <a:rPr lang="en-GB" b="0" dirty="0" smtClean="0"/>
              <a:t> had any property interest in the affected houses.</a:t>
            </a:r>
            <a:endParaRPr lang="en-GB" i="1" dirty="0"/>
          </a:p>
        </p:txBody>
      </p:sp>
    </p:spTree>
    <p:extLst>
      <p:ext uri="{BB962C8B-B14F-4D97-AF65-F5344CB8AC3E}">
        <p14:creationId xmlns:p14="http://schemas.microsoft.com/office/powerpoint/2010/main" val="199422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1800" b="0" dirty="0" smtClean="0"/>
              <a:t>But the possibility of a breach of ECHR rights (Art 8) was present on these facts because the D was a public authority.  This might lead to the possibility of discretionary damages under </a:t>
            </a:r>
            <a:r>
              <a:rPr lang="en-GB" sz="1800" dirty="0" smtClean="0"/>
              <a:t>s8(1) HRA 1998 </a:t>
            </a:r>
            <a:r>
              <a:rPr lang="en-GB" sz="1800" b="0" dirty="0" smtClean="0"/>
              <a:t>being payable to a child who lived with his parents in 1 of the houses effected.  The purpose of the damages is to provide just satisfaction for the breach and the courts were asked to consider, as a preliminary issue, whether damages awarded to the person entitled to sue in the tort of private nuisance (here the child’s parents) effectively disentitled anyone else affected to a separate remedy under HRA 1998 because there had already been just satisfaction in relation to the events in the case.</a:t>
            </a:r>
            <a:endParaRPr lang="en-GB" sz="1800" b="0" dirty="0"/>
          </a:p>
        </p:txBody>
      </p:sp>
    </p:spTree>
    <p:extLst>
      <p:ext uri="{BB962C8B-B14F-4D97-AF65-F5344CB8AC3E}">
        <p14:creationId xmlns:p14="http://schemas.microsoft.com/office/powerpoint/2010/main" val="4044520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err="1" smtClean="0"/>
              <a:t>CofA</a:t>
            </a:r>
            <a:r>
              <a:rPr lang="en-GB" b="0" dirty="0" smtClean="0"/>
              <a:t> drew attention to important distinctions between an award of damages based on common law principles and those awarded under HRA 1998.  Their role and purpose were different because ECHR rights served public law purposes primarily and the payment of compensation to affected individuals was discretionary and a side issue.  In tort, payment of compensation is the primary remedy and some damages are awarded as of r if the claim succeeds.</a:t>
            </a:r>
          </a:p>
          <a:p>
            <a:r>
              <a:rPr lang="en-GB" b="0" dirty="0" smtClean="0"/>
              <a:t>Until the case had been heard in full it would not be possible to say whether the child had received just satisfaction from any award of compensation that might be made to his parents.  Further it was regarded as most improbable that damages awarded at common law would be lower than those awarded for an infringement of Art 8 and so it would normally be the case that no top-up would be needed to provide just satisfaction for any other person affected.</a:t>
            </a:r>
            <a:endParaRPr lang="en-GB" b="0" dirty="0"/>
          </a:p>
        </p:txBody>
      </p:sp>
    </p:spTree>
    <p:extLst>
      <p:ext uri="{BB962C8B-B14F-4D97-AF65-F5344CB8AC3E}">
        <p14:creationId xmlns:p14="http://schemas.microsoft.com/office/powerpoint/2010/main" val="1942014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smtClean="0"/>
              <a:t>In </a:t>
            </a:r>
            <a:r>
              <a:rPr lang="en-GB" i="1" dirty="0" smtClean="0"/>
              <a:t>Pemberton v Southwark London Borough Council [2000] </a:t>
            </a:r>
            <a:r>
              <a:rPr lang="en-GB" b="0" dirty="0" err="1" smtClean="0"/>
              <a:t>CofA</a:t>
            </a:r>
            <a:r>
              <a:rPr lang="en-GB" b="0" dirty="0" smtClean="0"/>
              <a:t> held that a secure tenant, who is allowed to stay on its premises after a conditional order for possession has been made against him, becomes a “tolerated trespasser”.  This phrase comes from </a:t>
            </a:r>
            <a:r>
              <a:rPr lang="en-GB" i="1" dirty="0" smtClean="0"/>
              <a:t>Burrows v Brent London Council [1996] </a:t>
            </a:r>
            <a:r>
              <a:rPr lang="en-GB" b="0" dirty="0" smtClean="0"/>
              <a:t> to describe a person who no longer enjoys the rights of a tenant (</a:t>
            </a:r>
            <a:r>
              <a:rPr lang="en-GB" b="0" dirty="0" err="1" smtClean="0"/>
              <a:t>eg</a:t>
            </a:r>
            <a:r>
              <a:rPr lang="en-GB" b="0" dirty="0" smtClean="0"/>
              <a:t> to require the </a:t>
            </a:r>
            <a:r>
              <a:rPr lang="en-GB" b="0" dirty="0" err="1" smtClean="0"/>
              <a:t>Llord</a:t>
            </a:r>
            <a:r>
              <a:rPr lang="en-GB" b="0" dirty="0" smtClean="0"/>
              <a:t> to effect repairs) but who cannot be evicted other than for breach of the condition on which he has been allowed to stay on the premises.  Such a person is entitled to maintain an action in private nuisance and, if the condition is met, he will revert to the protection of being a secure tenant once again.</a:t>
            </a:r>
          </a:p>
          <a:p>
            <a:r>
              <a:rPr lang="en-GB" b="0" dirty="0" smtClean="0"/>
              <a:t>In </a:t>
            </a:r>
            <a:r>
              <a:rPr lang="en-GB" i="1" dirty="0" smtClean="0"/>
              <a:t>Pemberton </a:t>
            </a:r>
            <a:r>
              <a:rPr lang="en-GB" b="0" dirty="0" smtClean="0"/>
              <a:t>the court regarded it as a nonsense to remove the </a:t>
            </a:r>
            <a:r>
              <a:rPr lang="en-GB" b="0" dirty="0" err="1" smtClean="0"/>
              <a:t>cl’s</a:t>
            </a:r>
            <a:r>
              <a:rPr lang="en-GB" b="0" dirty="0" smtClean="0"/>
              <a:t> r to sue in nuisance during the limbo period in which the incidents occurred.  The substance of the claim was for nuisance caused by an infestation of cockroaches.</a:t>
            </a:r>
            <a:endParaRPr lang="en-GB" b="0" dirty="0"/>
          </a:p>
        </p:txBody>
      </p:sp>
    </p:spTree>
    <p:extLst>
      <p:ext uri="{BB962C8B-B14F-4D97-AF65-F5344CB8AC3E}">
        <p14:creationId xmlns:p14="http://schemas.microsoft.com/office/powerpoint/2010/main" val="3276762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smtClean="0"/>
              <a:t>The general rule Is that negligence must be proved in order to recover for </a:t>
            </a:r>
            <a:r>
              <a:rPr lang="en-GB" b="0" dirty="0" err="1" smtClean="0"/>
              <a:t>Pis</a:t>
            </a:r>
            <a:r>
              <a:rPr lang="en-GB" b="0" dirty="0" smtClean="0"/>
              <a:t>.  In some nuisance actions the standard may be stricter than it is for negligence.  What is clear is that the Cl who is entitled to sue in private nuisance can recover for interference with comfort and convenience in the use of his land.</a:t>
            </a:r>
          </a:p>
          <a:p>
            <a:r>
              <a:rPr lang="en-GB" b="0" dirty="0" err="1" smtClean="0"/>
              <a:t>Eg</a:t>
            </a:r>
            <a:r>
              <a:rPr lang="en-GB" b="0" dirty="0" smtClean="0"/>
              <a:t> – nausea caused by noxious gases or loss of sleep caused by noise (</a:t>
            </a:r>
            <a:r>
              <a:rPr lang="en-GB" i="1" dirty="0" smtClean="0"/>
              <a:t>Halsey v Esso Petroleum [1961]</a:t>
            </a:r>
            <a:r>
              <a:rPr lang="en-GB" b="0" dirty="0" smtClean="0"/>
              <a:t>).</a:t>
            </a:r>
          </a:p>
          <a:p>
            <a:r>
              <a:rPr lang="en-GB" b="0" dirty="0" smtClean="0"/>
              <a:t>The anomaly is obvious if the following fictional example is considered; Every weekend a factory emits harmful chemicals, which damage vegetation and the paintwork on cars and cause skin irritation to local residents.  The owner/occupier (or tenant) of an affected property can claim for his losses in nuisance, but a weekend visitor, who suffers the same skin problems, will be required to establish breach of duty to take care in the tort of negligence.</a:t>
            </a:r>
            <a:endParaRPr lang="en-GB" b="0" dirty="0"/>
          </a:p>
        </p:txBody>
      </p:sp>
    </p:spTree>
    <p:extLst>
      <p:ext uri="{BB962C8B-B14F-4D97-AF65-F5344CB8AC3E}">
        <p14:creationId xmlns:p14="http://schemas.microsoft.com/office/powerpoint/2010/main" val="4214482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couple of questions</a:t>
            </a:r>
            <a:endParaRPr lang="en-GB" dirty="0"/>
          </a:p>
        </p:txBody>
      </p:sp>
      <p:sp>
        <p:nvSpPr>
          <p:cNvPr id="3" name="Content Placeholder 2"/>
          <p:cNvSpPr>
            <a:spLocks noGrp="1"/>
          </p:cNvSpPr>
          <p:nvPr>
            <p:ph idx="1"/>
          </p:nvPr>
        </p:nvSpPr>
        <p:spPr/>
        <p:txBody>
          <a:bodyPr>
            <a:normAutofit/>
          </a:bodyPr>
          <a:lstStyle/>
          <a:p>
            <a:r>
              <a:rPr lang="en-GB" sz="2800" dirty="0" smtClean="0"/>
              <a:t>Define the tort of private nuisance.</a:t>
            </a:r>
          </a:p>
          <a:p>
            <a:r>
              <a:rPr lang="en-GB" sz="2800" dirty="0" smtClean="0"/>
              <a:t>Who can sue in the tort of private nuisance?</a:t>
            </a:r>
            <a:endParaRPr lang="en-GB" sz="2800" dirty="0"/>
          </a:p>
        </p:txBody>
      </p:sp>
    </p:spTree>
    <p:extLst>
      <p:ext uri="{BB962C8B-B14F-4D97-AF65-F5344CB8AC3E}">
        <p14:creationId xmlns:p14="http://schemas.microsoft.com/office/powerpoint/2010/main" val="3321149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u="sng" dirty="0"/>
              <a:t>Defendants</a:t>
            </a:r>
          </a:p>
          <a:p>
            <a:r>
              <a:rPr lang="en-GB" b="0" dirty="0"/>
              <a:t>In most nuisance cases, the occupier of the land from which the source of the nuisance comes will be the D.  The occupier of that land will be liable for nuisances created or authorised by himself and those of his servants (on a vicarious </a:t>
            </a:r>
            <a:r>
              <a:rPr lang="en-GB" b="0" dirty="0" err="1"/>
              <a:t>liab</a:t>
            </a:r>
            <a:r>
              <a:rPr lang="en-GB" b="0" dirty="0"/>
              <a:t> basis); he will not generally be liable for a nuisance created by an independent contractor except where the occupier is under a non-delegable duty </a:t>
            </a:r>
            <a:r>
              <a:rPr lang="en-GB" i="1" dirty="0"/>
              <a:t>(Bower v </a:t>
            </a:r>
            <a:r>
              <a:rPr lang="en-GB" i="1" dirty="0" err="1"/>
              <a:t>Peate</a:t>
            </a:r>
            <a:r>
              <a:rPr lang="en-GB" i="1" dirty="0"/>
              <a:t> [1876</a:t>
            </a:r>
            <a:r>
              <a:rPr lang="en-GB" b="0" dirty="0"/>
              <a:t>]), or where the independent contractor is working on the highway and creates a danger to highway users (</a:t>
            </a:r>
            <a:r>
              <a:rPr lang="en-GB" i="1" dirty="0"/>
              <a:t>Tarry v Ashton [1876]</a:t>
            </a:r>
            <a:r>
              <a:rPr lang="en-GB" b="0" dirty="0"/>
              <a:t>)</a:t>
            </a:r>
          </a:p>
          <a:p>
            <a:r>
              <a:rPr lang="en-GB" b="0" dirty="0"/>
              <a:t>A responsibility to maintain property can also give rise to liability in nuisance.  In </a:t>
            </a:r>
            <a:r>
              <a:rPr lang="en-GB" i="1" dirty="0"/>
              <a:t>L E Jones (Insurance Brokers) Ltd v Portsmouth City Council [2003] </a:t>
            </a:r>
            <a:r>
              <a:rPr lang="en-GB" b="0" dirty="0"/>
              <a:t>Portsmouth City Council was under a duty to maintain trees on the highway even though they belonged to Hampshire County Council.  The duty included the prevention or elimination of nuisances, in this case caused to the Cl’s property by the tree roots drying out the nearby subsoil.</a:t>
            </a:r>
          </a:p>
        </p:txBody>
      </p:sp>
    </p:spTree>
    <p:extLst>
      <p:ext uri="{BB962C8B-B14F-4D97-AF65-F5344CB8AC3E}">
        <p14:creationId xmlns:p14="http://schemas.microsoft.com/office/powerpoint/2010/main" val="38117128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Occupier</a:t>
            </a:r>
          </a:p>
          <a:p>
            <a:r>
              <a:rPr lang="en-GB" b="0" dirty="0"/>
              <a:t>An occupier may be liable for certain nuisances which arise on his land either from natural events or acts of 3</a:t>
            </a:r>
            <a:r>
              <a:rPr lang="en-GB" b="0" baseline="30000" dirty="0"/>
              <a:t>rd</a:t>
            </a:r>
            <a:r>
              <a:rPr lang="en-GB" b="0" dirty="0"/>
              <a:t> parties.  In </a:t>
            </a:r>
            <a:r>
              <a:rPr lang="en-GB" i="1" dirty="0" err="1"/>
              <a:t>Sedleigh-Denfield</a:t>
            </a:r>
            <a:r>
              <a:rPr lang="en-GB" i="1" dirty="0"/>
              <a:t> v O’Callaghan [1940] </a:t>
            </a:r>
            <a:r>
              <a:rPr lang="en-GB" b="0" dirty="0"/>
              <a:t>a trespasser laid a drainage pipe on the D’s land.  A mesh on the pipe became blocked with debris.  D’s were aware of this fact.  When water came into the pipe it flooded the Cl’s land due to the blockage.  D’s were held liable in private nuisance  for continuing and adopting the nuisance created by a trespasser.  </a:t>
            </a:r>
          </a:p>
          <a:p>
            <a:r>
              <a:rPr lang="en-GB" b="0" dirty="0"/>
              <a:t>In </a:t>
            </a:r>
            <a:r>
              <a:rPr lang="en-GB" i="1" dirty="0"/>
              <a:t>Goldman v Hargrave [1967] </a:t>
            </a:r>
            <a:r>
              <a:rPr lang="en-GB" b="0" dirty="0"/>
              <a:t>lightening struck a tree in Australia which caught fire and the D cut it down and left the fire to burn out.  Days later a string wind rekindled the fire and spread to Cl’s land.  D was liable for the fire damage.</a:t>
            </a:r>
          </a:p>
          <a:p>
            <a:endParaRPr lang="en-GB" b="0" dirty="0"/>
          </a:p>
        </p:txBody>
      </p:sp>
    </p:spTree>
    <p:extLst>
      <p:ext uri="{BB962C8B-B14F-4D97-AF65-F5344CB8AC3E}">
        <p14:creationId xmlns:p14="http://schemas.microsoft.com/office/powerpoint/2010/main" val="361879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b="0" dirty="0"/>
              <a:t>Creator of the nuisance</a:t>
            </a:r>
          </a:p>
          <a:p>
            <a:r>
              <a:rPr lang="en-GB" b="0" dirty="0"/>
              <a:t>The creator of a nuisance will always be liable, whether or not he is still in occupation of the land from which the nuisance originates.</a:t>
            </a:r>
          </a:p>
          <a:p>
            <a:r>
              <a:rPr lang="en-GB" b="0" dirty="0"/>
              <a:t>Landlord</a:t>
            </a:r>
          </a:p>
          <a:p>
            <a:r>
              <a:rPr lang="en-GB" b="0" dirty="0"/>
              <a:t>Landlord wont usually be liable in nuisance as he has parted with control of the land.  There are exceptions in the following circumstances:</a:t>
            </a:r>
          </a:p>
          <a:p>
            <a:r>
              <a:rPr lang="en-GB" b="0" dirty="0"/>
              <a:t>1. Nuisances existing at the time of the letting which the landlord knew or ought to have known about. (</a:t>
            </a:r>
            <a:r>
              <a:rPr lang="en-GB" i="1" dirty="0"/>
              <a:t>Gandy v </a:t>
            </a:r>
            <a:r>
              <a:rPr lang="en-GB" i="1" dirty="0" err="1"/>
              <a:t>Jubber</a:t>
            </a:r>
            <a:r>
              <a:rPr lang="en-GB" i="1" dirty="0"/>
              <a:t> [1865]</a:t>
            </a:r>
            <a:r>
              <a:rPr lang="en-GB" b="0" dirty="0"/>
              <a:t>).  In </a:t>
            </a:r>
            <a:r>
              <a:rPr lang="en-GB" i="1" dirty="0"/>
              <a:t>Baxter v Camden London Borough Council [1999] </a:t>
            </a:r>
            <a:r>
              <a:rPr lang="en-GB" b="0" dirty="0"/>
              <a:t>an action was brought by a tenant in LA housing alleging that the landlord should be liable in the tort of private nuisance for the interference caused by the noise made by other tenants.  The flats in question were built before the 2</a:t>
            </a:r>
            <a:r>
              <a:rPr lang="en-GB" b="0" baseline="30000" dirty="0"/>
              <a:t>nd</a:t>
            </a:r>
            <a:r>
              <a:rPr lang="en-GB" b="0" dirty="0"/>
              <a:t> WW and were inadequately sound proofed, a situation which existed at the time of the granting of the lease.  Tenant was therefore not able to sue the landlord for breach of covenant for quiet enjoyment and was hoping to use tort of private nuisance to improve the soundproofing. </a:t>
            </a:r>
            <a:r>
              <a:rPr lang="en-GB" b="0" dirty="0" err="1"/>
              <a:t>HofL</a:t>
            </a:r>
            <a:r>
              <a:rPr lang="en-GB" b="0" dirty="0"/>
              <a:t> affirmed that the landlord could not be liable in such circumstances.</a:t>
            </a:r>
          </a:p>
        </p:txBody>
      </p:sp>
    </p:spTree>
    <p:extLst>
      <p:ext uri="{BB962C8B-B14F-4D97-AF65-F5344CB8AC3E}">
        <p14:creationId xmlns:p14="http://schemas.microsoft.com/office/powerpoint/2010/main" val="581900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b="0" dirty="0"/>
              <a:t>The noise in question was ordinary domestic use of the premises and all the flats were affected so if Cl had succeeded the noise CL made could be actionable by her neighbours.</a:t>
            </a:r>
          </a:p>
          <a:p>
            <a:r>
              <a:rPr lang="en-GB" b="0" dirty="0"/>
              <a:t>Lord Millett explained the use of the words “reasonable user” in private nuisance (see quote) the governing principle being good neighbourliness. A landowner must show the same consideration for his neighbour as he would expect his neighbour to show for him.</a:t>
            </a:r>
          </a:p>
          <a:p>
            <a:r>
              <a:rPr lang="en-GB" b="0" dirty="0"/>
              <a:t>2. Where the landlord can be said to have authorised the nuisance expressly or impliedly because the purpose for which the tenant has taken the lease will necessarily cause a nuisance.  In </a:t>
            </a:r>
            <a:r>
              <a:rPr lang="en-GB" i="1" dirty="0"/>
              <a:t>Tetley v Chitty [1986] </a:t>
            </a:r>
            <a:r>
              <a:rPr lang="en-GB" b="0" dirty="0"/>
              <a:t>Cl lived near an area owned by the local council and leased to a club for the purpose of developing a go-kart track.  It was held that the council (as landlord) was liable in nuisance because interferences with neighbouring residential properties were natural and necessary consequences of the operation of go-karts.  Judge said here damages would be an inadequate remedy and granted an injunction.  (Note the contrasting case of </a:t>
            </a:r>
            <a:r>
              <a:rPr lang="en-GB" i="1" dirty="0"/>
              <a:t>Miller v Jackson [1977]</a:t>
            </a:r>
            <a:r>
              <a:rPr lang="en-GB" b="0" dirty="0"/>
              <a:t>)</a:t>
            </a:r>
          </a:p>
        </p:txBody>
      </p:sp>
    </p:spTree>
    <p:extLst>
      <p:ext uri="{BB962C8B-B14F-4D97-AF65-F5344CB8AC3E}">
        <p14:creationId xmlns:p14="http://schemas.microsoft.com/office/powerpoint/2010/main" val="3807867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3. A landlord may also be liable for nuisance arising after the lease has started where he has reserved a right to enter and repair or has the implied r to do so: </a:t>
            </a:r>
            <a:r>
              <a:rPr lang="en-GB" i="1" dirty="0" err="1"/>
              <a:t>Wilchick</a:t>
            </a:r>
            <a:r>
              <a:rPr lang="en-GB" i="1" dirty="0"/>
              <a:t> v Marks [1934].  </a:t>
            </a:r>
            <a:r>
              <a:rPr lang="en-GB" b="0" dirty="0"/>
              <a:t>In the case of residential tenancies for less than 7 </a:t>
            </a:r>
            <a:r>
              <a:rPr lang="en-GB" b="0" dirty="0" err="1"/>
              <a:t>yrs</a:t>
            </a:r>
            <a:r>
              <a:rPr lang="en-GB" b="0" dirty="0"/>
              <a:t> there is a stat obligation on the landlord to repair the structure and exterior which he cannot contract out of (ss11-14 Landlord and Tenant Act 1985).</a:t>
            </a:r>
          </a:p>
          <a:p>
            <a:r>
              <a:rPr lang="en-GB" b="0" dirty="0"/>
              <a:t>2 other cases contrast with the above.  In </a:t>
            </a:r>
            <a:r>
              <a:rPr lang="en-GB" i="1" dirty="0"/>
              <a:t>Hussain v Lancaster City Council [1999] </a:t>
            </a:r>
            <a:r>
              <a:rPr lang="en-GB" b="0" dirty="0"/>
              <a:t>Cl shopkeepers alleged that they had been the victims of systematic racial harassment by council tenants and their families living on a nearby estate.  They brought actions in both nuisance and negligence against the council.  </a:t>
            </a:r>
            <a:r>
              <a:rPr lang="en-GB" b="0" dirty="0" err="1"/>
              <a:t>CofA</a:t>
            </a:r>
            <a:r>
              <a:rPr lang="en-GB" b="0" dirty="0"/>
              <a:t> held that the landlord would not be liable unless he had authorised or adopted the activities of the tenants.  In addition these alleged acts did not arise from their tenancy of the D’s land.  A few months after this decision a different </a:t>
            </a:r>
            <a:r>
              <a:rPr lang="en-GB" b="0" dirty="0" err="1"/>
              <a:t>CofA</a:t>
            </a:r>
            <a:r>
              <a:rPr lang="en-GB" b="0" dirty="0"/>
              <a:t> distinguished </a:t>
            </a:r>
            <a:r>
              <a:rPr lang="en-GB" i="1" dirty="0"/>
              <a:t>Hussain </a:t>
            </a:r>
            <a:r>
              <a:rPr lang="en-GB" b="0" dirty="0"/>
              <a:t>in </a:t>
            </a:r>
            <a:r>
              <a:rPr lang="en-GB" i="1" dirty="0" err="1"/>
              <a:t>Lippiatt</a:t>
            </a:r>
            <a:r>
              <a:rPr lang="en-GB" i="1" dirty="0"/>
              <a:t> v South Gloucestershire County Council [1999].</a:t>
            </a:r>
            <a:endParaRPr lang="en-GB" b="0" dirty="0"/>
          </a:p>
        </p:txBody>
      </p:sp>
    </p:spTree>
    <p:extLst>
      <p:ext uri="{BB962C8B-B14F-4D97-AF65-F5344CB8AC3E}">
        <p14:creationId xmlns:p14="http://schemas.microsoft.com/office/powerpoint/2010/main" val="25683999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In this case the local council knew of the repeated invasions onto the Cl’s land by travellers who had occupied a piece of council land for 3yrs.  On these facts it was held that there was an arguable case for nuisance against the council for the acts of its licensees.  The council could be said to have adopted the nuisance created by the licensees because it knew of the activities and failed to exercise its power to remove the travellers from the site.</a:t>
            </a:r>
          </a:p>
        </p:txBody>
      </p:sp>
    </p:spTree>
    <p:extLst>
      <p:ext uri="{BB962C8B-B14F-4D97-AF65-F5344CB8AC3E}">
        <p14:creationId xmlns:p14="http://schemas.microsoft.com/office/powerpoint/2010/main" val="1457154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damage</a:t>
            </a:r>
          </a:p>
        </p:txBody>
      </p:sp>
      <p:sp>
        <p:nvSpPr>
          <p:cNvPr id="3" name="Content Placeholder 2"/>
          <p:cNvSpPr>
            <a:spLocks noGrp="1"/>
          </p:cNvSpPr>
          <p:nvPr>
            <p:ph idx="1"/>
          </p:nvPr>
        </p:nvSpPr>
        <p:spPr/>
        <p:txBody>
          <a:bodyPr>
            <a:normAutofit/>
          </a:bodyPr>
          <a:lstStyle/>
          <a:p>
            <a:r>
              <a:rPr lang="en-GB" sz="2000" b="0" dirty="0"/>
              <a:t>The basis of the Cl’s case is that the D has caused an unreasonable and substantial interference with his use or enjoyment of land, or damage to land itself.</a:t>
            </a:r>
          </a:p>
          <a:p>
            <a:r>
              <a:rPr lang="en-GB" sz="2000" b="0" dirty="0"/>
              <a:t>Interference can be smell, noise, vibrations, dust, emissions etc.  No account is taken of trivialities.  See the quote given in </a:t>
            </a:r>
            <a:r>
              <a:rPr lang="en-GB" sz="2000" i="1" dirty="0"/>
              <a:t>Walter v </a:t>
            </a:r>
            <a:r>
              <a:rPr lang="en-GB" sz="2000" i="1" dirty="0" err="1"/>
              <a:t>Selfe</a:t>
            </a:r>
            <a:r>
              <a:rPr lang="en-GB" sz="2000" i="1" dirty="0"/>
              <a:t> [1851] </a:t>
            </a:r>
            <a:r>
              <a:rPr lang="en-GB" sz="2000" b="0" dirty="0"/>
              <a:t>– the court has to balance the D’s right to use his land as he chooses with Cl’s r to enjoy his land without interference.</a:t>
            </a:r>
          </a:p>
        </p:txBody>
      </p:sp>
    </p:spTree>
    <p:extLst>
      <p:ext uri="{BB962C8B-B14F-4D97-AF65-F5344CB8AC3E}">
        <p14:creationId xmlns:p14="http://schemas.microsoft.com/office/powerpoint/2010/main" val="25259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reasonableness requirement</a:t>
            </a:r>
          </a:p>
        </p:txBody>
      </p:sp>
      <p:sp>
        <p:nvSpPr>
          <p:cNvPr id="3" name="Content Placeholder 2"/>
          <p:cNvSpPr>
            <a:spLocks noGrp="1"/>
          </p:cNvSpPr>
          <p:nvPr>
            <p:ph idx="1"/>
          </p:nvPr>
        </p:nvSpPr>
        <p:spPr/>
        <p:txBody>
          <a:bodyPr/>
          <a:lstStyle/>
          <a:p>
            <a:r>
              <a:rPr lang="en-GB" b="0" dirty="0"/>
              <a:t>Key case in private nuisance is </a:t>
            </a:r>
            <a:r>
              <a:rPr lang="en-GB" i="1" dirty="0"/>
              <a:t>St Helen’s Smelting Co v Tipping [1865] – </a:t>
            </a:r>
            <a:r>
              <a:rPr lang="en-GB" b="0" dirty="0"/>
              <a:t>Cl had purchased an estate in a heavily industrialised area.  Fumes from the D’s copper works caused physical damage to the Cl’s garden and generally interfered with his enjoyment of the land.  </a:t>
            </a:r>
            <a:r>
              <a:rPr lang="en-GB" b="0" dirty="0" err="1"/>
              <a:t>HofL</a:t>
            </a:r>
            <a:r>
              <a:rPr lang="en-GB" b="0" dirty="0"/>
              <a:t> upheld his claim and granted an injunction.  A distinction was drawn between nuisances that cause material damage to property and those that cause personal discomfort.</a:t>
            </a:r>
          </a:p>
          <a:p>
            <a:r>
              <a:rPr lang="en-GB" dirty="0"/>
              <a:t>Where nuisance causes physical damage</a:t>
            </a:r>
          </a:p>
          <a:p>
            <a:r>
              <a:rPr lang="en-GB" i="1" dirty="0"/>
              <a:t>St Helens </a:t>
            </a:r>
            <a:r>
              <a:rPr lang="en-GB" b="0" dirty="0"/>
              <a:t>provided that a person who, by his activities, causes material damage to Cl’s land will be liable in nuisance, unless the Cl is shown to be oversensitive or 1 of the defences to nuisance applies.  The difficulty with this test is what is “material damage” ?  Most nuisances will diminish the value of the property  but unless the land is damaged it wont be classified as material damage.</a:t>
            </a:r>
            <a:endParaRPr lang="en-GB" i="1" dirty="0"/>
          </a:p>
        </p:txBody>
      </p:sp>
    </p:spTree>
    <p:extLst>
      <p:ext uri="{BB962C8B-B14F-4D97-AF65-F5344CB8AC3E}">
        <p14:creationId xmlns:p14="http://schemas.microsoft.com/office/powerpoint/2010/main" val="464309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In </a:t>
            </a:r>
            <a:r>
              <a:rPr lang="en-GB" i="1" dirty="0"/>
              <a:t>Leakey v National Trust [1980] </a:t>
            </a:r>
            <a:r>
              <a:rPr lang="en-GB" b="0" dirty="0"/>
              <a:t>owing to natural weathering, parts of a mound owned by National Trust fell onto Cl’s land.  Trust was held liable for the nuisance.  In these cases the occupier is placed under a duty to abate a nuisance on his land which was created by a trespasser or act of nature and of which he is aware or should have been aware.  The standard of care imposed on the occupier is a subjective one.  The court will look at the cost of abatement and the resources, both physical and financial of the occupier.  The D’s duty is to do what is reasonable to do.  </a:t>
            </a:r>
          </a:p>
          <a:p>
            <a:r>
              <a:rPr lang="en-GB" i="1" dirty="0"/>
              <a:t>Leakey </a:t>
            </a:r>
            <a:r>
              <a:rPr lang="en-GB" b="0" dirty="0"/>
              <a:t>suggests the potential responsibility of an uphill land owner to land below.  The facts of </a:t>
            </a:r>
            <a:r>
              <a:rPr lang="en-GB" i="1" dirty="0" err="1"/>
              <a:t>Holbeck</a:t>
            </a:r>
            <a:r>
              <a:rPr lang="en-GB" i="1" dirty="0"/>
              <a:t> Hall v Scarborough Borough Council [2000] </a:t>
            </a:r>
            <a:r>
              <a:rPr lang="en-GB" b="0" dirty="0"/>
              <a:t>dealt with the reverse.  The downhill owner had allegedly failed to take care for the support of the higher property.  As the coastal area eroded, Cl’s hotel premises and thriving business collapsed onto the beach below.  </a:t>
            </a:r>
            <a:endParaRPr lang="en-GB" i="1" dirty="0"/>
          </a:p>
        </p:txBody>
      </p:sp>
    </p:spTree>
    <p:extLst>
      <p:ext uri="{BB962C8B-B14F-4D97-AF65-F5344CB8AC3E}">
        <p14:creationId xmlns:p14="http://schemas.microsoft.com/office/powerpoint/2010/main" val="20194008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b="0" dirty="0" err="1"/>
              <a:t>CofA</a:t>
            </a:r>
            <a:r>
              <a:rPr lang="en-GB" sz="2000" b="0" dirty="0"/>
              <a:t> held that it would not be fair, just and reasonable to impose a duty on the D with respect to the size of risk which eventually befell the Cl.  Here the basis of the claim was nonfeasance rather than misfeasance and the defect on the D’s land was latent rather than patent. In addition the responsibilities of the D should be balanced by the fact that the problem was just as much present on the Cl’s land and the magnitude of the harm was greater than the D could be expected to foresee.</a:t>
            </a:r>
          </a:p>
        </p:txBody>
      </p:sp>
    </p:spTree>
    <p:extLst>
      <p:ext uri="{BB962C8B-B14F-4D97-AF65-F5344CB8AC3E}">
        <p14:creationId xmlns:p14="http://schemas.microsoft.com/office/powerpoint/2010/main" val="23335994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b="0" dirty="0"/>
              <a:t>The responsibility of a landowner to take steps to prevent hazards on his land affecting neighbouring property was considered by </a:t>
            </a:r>
            <a:r>
              <a:rPr lang="en-GB" b="0" dirty="0" err="1"/>
              <a:t>HofL</a:t>
            </a:r>
            <a:r>
              <a:rPr lang="en-GB" b="0" dirty="0"/>
              <a:t> in </a:t>
            </a:r>
            <a:r>
              <a:rPr lang="en-GB" i="1" dirty="0" err="1"/>
              <a:t>Marcic</a:t>
            </a:r>
            <a:r>
              <a:rPr lang="en-GB" i="1" dirty="0"/>
              <a:t> v Thames Water Utilities [2003]. </a:t>
            </a:r>
            <a:r>
              <a:rPr lang="en-GB" b="0" dirty="0"/>
              <a:t>D’s sewers discharged foul water onto Cl’s premises.  </a:t>
            </a:r>
            <a:r>
              <a:rPr lang="en-GB" b="0" dirty="0" err="1"/>
              <a:t>CofA</a:t>
            </a:r>
            <a:r>
              <a:rPr lang="en-GB" b="0" dirty="0"/>
              <a:t> held that an actionable nuisance had been committed by D because it controlled the sewers and knew of the escapes.  This was overturned by </a:t>
            </a:r>
            <a:r>
              <a:rPr lang="en-GB" b="0" dirty="0" err="1"/>
              <a:t>HofL</a:t>
            </a:r>
            <a:r>
              <a:rPr lang="en-GB" b="0" dirty="0"/>
              <a:t>.</a:t>
            </a:r>
          </a:p>
          <a:p>
            <a:r>
              <a:rPr lang="en-GB" b="0" dirty="0"/>
              <a:t>They found that whilst cases such as </a:t>
            </a:r>
            <a:r>
              <a:rPr lang="en-GB" i="1" dirty="0"/>
              <a:t>Goldman </a:t>
            </a:r>
            <a:r>
              <a:rPr lang="en-GB" b="0" dirty="0"/>
              <a:t>and </a:t>
            </a:r>
            <a:r>
              <a:rPr lang="en-GB" i="1" dirty="0"/>
              <a:t>Leakey </a:t>
            </a:r>
            <a:r>
              <a:rPr lang="en-GB" b="0" dirty="0"/>
              <a:t>showed the standard of conduct expected of an occupier of land towards his neighbour, Thames water was no ordinary occupier of land.  Its liability could not be considered without regard to the statutory scheme of which it was part.  Thames water was governed by the obligations imposed by the </a:t>
            </a:r>
            <a:r>
              <a:rPr lang="en-GB" dirty="0"/>
              <a:t>Water Industry Act 1991, </a:t>
            </a:r>
            <a:r>
              <a:rPr lang="en-GB" b="0" dirty="0"/>
              <a:t>under which they could not control the volume of water entering its sewerage systems and was obliged to accept new connections even at the risk of overloading the existing system. Enforcement measures were already provided by statute and a householder could only bring proceedings in nuisance when the undertaker had failed to comply with such enforcement order.  The existence of a parallel common law remedy would upset the statutory scheme.</a:t>
            </a:r>
          </a:p>
        </p:txBody>
      </p:sp>
    </p:spTree>
    <p:extLst>
      <p:ext uri="{BB962C8B-B14F-4D97-AF65-F5344CB8AC3E}">
        <p14:creationId xmlns:p14="http://schemas.microsoft.com/office/powerpoint/2010/main" val="4342802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Nor was there a remedy under Art 8 ECHR which did not provide absolute protection to the home.  It required a fair balance between the interests of persons living in the home and the interests of the general public.</a:t>
            </a:r>
          </a:p>
          <a:p>
            <a:r>
              <a:rPr lang="en-GB" u="sng" dirty="0"/>
              <a:t>Where nuisance causes interference with comfort and convenience</a:t>
            </a:r>
          </a:p>
          <a:p>
            <a:r>
              <a:rPr lang="en-GB" b="0" dirty="0"/>
              <a:t>Where nuisance causes personal discomfort the court will have greater regard to the circumstances surrounding the interference.  1 or more of a number of factors will be taken into account in determining the reasonableness of the D’s use of his land.</a:t>
            </a:r>
          </a:p>
          <a:p>
            <a:r>
              <a:rPr lang="en-GB" dirty="0"/>
              <a:t>Locality – </a:t>
            </a:r>
            <a:r>
              <a:rPr lang="en-GB" b="0" dirty="0"/>
              <a:t>is one such factor.  It has been said that what would be a nuisance in Belgrave Square would not necessarily be so in Bermondsey (</a:t>
            </a:r>
            <a:r>
              <a:rPr lang="en-GB" i="1" dirty="0" err="1"/>
              <a:t>Sturges</a:t>
            </a:r>
            <a:r>
              <a:rPr lang="en-GB" i="1" dirty="0"/>
              <a:t> v Bridgman [1879] </a:t>
            </a:r>
            <a:r>
              <a:rPr lang="en-GB" b="0" dirty="0"/>
              <a:t>– meaning that it is very difficult to succeed in an action for discomfort in an industrial area.</a:t>
            </a:r>
            <a:endParaRPr lang="en-GB" dirty="0"/>
          </a:p>
        </p:txBody>
      </p:sp>
    </p:spTree>
    <p:extLst>
      <p:ext uri="{BB962C8B-B14F-4D97-AF65-F5344CB8AC3E}">
        <p14:creationId xmlns:p14="http://schemas.microsoft.com/office/powerpoint/2010/main" val="42121169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i="1" dirty="0" err="1"/>
              <a:t>Rushmer</a:t>
            </a:r>
            <a:r>
              <a:rPr lang="en-GB" i="1" dirty="0"/>
              <a:t> v </a:t>
            </a:r>
            <a:r>
              <a:rPr lang="en-GB" i="1" dirty="0" err="1"/>
              <a:t>Polsue</a:t>
            </a:r>
            <a:r>
              <a:rPr lang="en-GB" i="1" dirty="0"/>
              <a:t> and Alfieri Ltd [1906] </a:t>
            </a:r>
            <a:r>
              <a:rPr lang="en-GB" b="0" dirty="0"/>
              <a:t>is an exception to this rule.  </a:t>
            </a:r>
            <a:r>
              <a:rPr lang="en-GB" b="0" dirty="0" err="1"/>
              <a:t>CofA</a:t>
            </a:r>
            <a:r>
              <a:rPr lang="en-GB" b="0" dirty="0"/>
              <a:t> accepted Cl’s claim for an injunction to restrain the use of the D’s printing press at night because it was disturbing his sleep although he did live in the printing area of London.</a:t>
            </a:r>
          </a:p>
          <a:p>
            <a:r>
              <a:rPr lang="en-GB" b="0" dirty="0"/>
              <a:t>Locality and other factors were recently considered in Supreme Court in </a:t>
            </a:r>
            <a:r>
              <a:rPr lang="en-GB" i="1" dirty="0"/>
              <a:t>Coventry v Lawrence [2014] </a:t>
            </a:r>
            <a:r>
              <a:rPr lang="en-GB" b="0" dirty="0"/>
              <a:t>the first time since </a:t>
            </a:r>
            <a:r>
              <a:rPr lang="en-GB" i="1" dirty="0"/>
              <a:t>Hunter v Canary Wharf [1997] </a:t>
            </a:r>
            <a:r>
              <a:rPr lang="en-GB" b="0" dirty="0"/>
              <a:t>that the highest court has considered them.</a:t>
            </a:r>
          </a:p>
          <a:p>
            <a:r>
              <a:rPr lang="en-GB" i="1" dirty="0"/>
              <a:t>Coventry v Lawrence….facts </a:t>
            </a:r>
          </a:p>
          <a:p>
            <a:r>
              <a:rPr lang="en-GB" b="0" dirty="0"/>
              <a:t>The respondents put forward several arguments as to why their activities did not constitute actionable nuisance.  Most importantly that their interference with the appellants use and enjoyment of their property was not unreasonable because it was consistent with the character of the locality of the neighbourhood.  Their activities had become part of the character of the area so that it could no longer be described as farmland but farmland with racing activities.</a:t>
            </a:r>
          </a:p>
        </p:txBody>
      </p:sp>
    </p:spTree>
    <p:extLst>
      <p:ext uri="{BB962C8B-B14F-4D97-AF65-F5344CB8AC3E}">
        <p14:creationId xmlns:p14="http://schemas.microsoft.com/office/powerpoint/2010/main" val="10830148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b="0" dirty="0"/>
              <a:t>In what he recognised as the most controversial part of his judgement, Lord Neuberger rejected this argument.  He said the starting point must be to consider what the nature of the locality would be if the D carried on his business in a way that did not cause a nuisance.  The remaining task was to measure the alleged nuisance against the character of all the lawful behaviour taking place in the locality. </a:t>
            </a:r>
          </a:p>
          <a:p>
            <a:r>
              <a:rPr lang="en-GB" b="0" dirty="0"/>
              <a:t>He acknowledged there was some circularity in this process, but concluded it was the least worst option when compared to other ways of tackling the problem; if a D’s lawful activities were ignored when considering the character of the locality, this could produce harsh judgements against a D like the respondent whose activities defined an area.  Conversely, if all a D’s activities including those constituting the alleged nuisance were taken into account, the result would be that it would be more or less impossible to find such a D liable in private nuisance.  Here the respondents had failed to establish that they could not operate their business in a way that would not interfere with the appellants use and enjoyment of their land. </a:t>
            </a:r>
          </a:p>
        </p:txBody>
      </p:sp>
    </p:spTree>
    <p:extLst>
      <p:ext uri="{BB962C8B-B14F-4D97-AF65-F5344CB8AC3E}">
        <p14:creationId xmlns:p14="http://schemas.microsoft.com/office/powerpoint/2010/main" val="38101766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Duration of the interference – </a:t>
            </a:r>
            <a:r>
              <a:rPr lang="en-GB" b="0" dirty="0"/>
              <a:t>is another factor.</a:t>
            </a:r>
          </a:p>
          <a:p>
            <a:r>
              <a:rPr lang="en-GB" b="0" dirty="0"/>
              <a:t>A private nuisance is often demonstrated by the repetition or recurrence of the interference.  A single occurrence is more likely to give rise to a public nuisance or an action under </a:t>
            </a:r>
            <a:r>
              <a:rPr lang="en-GB" i="1" dirty="0" err="1"/>
              <a:t>Rylands</a:t>
            </a:r>
            <a:r>
              <a:rPr lang="en-GB" i="1" dirty="0"/>
              <a:t> v Fletcher [1868]. </a:t>
            </a:r>
            <a:r>
              <a:rPr lang="en-GB" b="0" dirty="0"/>
              <a:t>The longer it continues the more likely it is to be a nuisance.  In the case of building works there will be some interference with use and enjoyment of neighbouring properties but if they are carried out with reasonable skill and care no actionable nuisance is committed.  </a:t>
            </a:r>
            <a:r>
              <a:rPr lang="en-GB" i="1" dirty="0" err="1"/>
              <a:t>Andreae</a:t>
            </a:r>
            <a:r>
              <a:rPr lang="en-GB" i="1" dirty="0"/>
              <a:t> v Selfridge &amp; Co [1938].</a:t>
            </a:r>
          </a:p>
          <a:p>
            <a:r>
              <a:rPr lang="en-GB" b="0" dirty="0"/>
              <a:t>If there is a state of affairs on the D’s land likely to cause a nuisance, the actual interference may only occur once.  If the state of affairs is foreseeably likely to cause harm to the Cl’s land a nuisance is committed.  </a:t>
            </a:r>
          </a:p>
        </p:txBody>
      </p:sp>
    </p:spTree>
    <p:extLst>
      <p:ext uri="{BB962C8B-B14F-4D97-AF65-F5344CB8AC3E}">
        <p14:creationId xmlns:p14="http://schemas.microsoft.com/office/powerpoint/2010/main" val="13575571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In </a:t>
            </a:r>
            <a:r>
              <a:rPr lang="en-GB" i="1" dirty="0"/>
              <a:t>Spicer v </a:t>
            </a:r>
            <a:r>
              <a:rPr lang="en-GB" i="1" dirty="0" err="1"/>
              <a:t>Smee</a:t>
            </a:r>
            <a:r>
              <a:rPr lang="en-GB" i="1" dirty="0"/>
              <a:t> [1946] </a:t>
            </a:r>
            <a:r>
              <a:rPr lang="en-GB" b="0" dirty="0"/>
              <a:t>D installed electrical wiring in his house which was faulty and caused a fire which damaged the Cl’s house. D was liable for nuisance which was the state of affairs on his land (the faulty wiring).</a:t>
            </a:r>
          </a:p>
          <a:p>
            <a:r>
              <a:rPr lang="en-GB" i="1" dirty="0" err="1"/>
              <a:t>Midwood</a:t>
            </a:r>
            <a:r>
              <a:rPr lang="en-GB" i="1" dirty="0"/>
              <a:t> v Manchester Corporation [1905] </a:t>
            </a:r>
            <a:r>
              <a:rPr lang="en-GB" b="0" dirty="0"/>
              <a:t>Cl’s goods were damaged in a fire following an explosion caused by the defective condition of an electric main, installed by the D.  The Corporation was liable.</a:t>
            </a:r>
          </a:p>
          <a:p>
            <a:r>
              <a:rPr lang="en-GB" i="1" dirty="0"/>
              <a:t>Delaware Mansions Ltd v Westminster City Council [2001] </a:t>
            </a:r>
            <a:r>
              <a:rPr lang="en-GB" b="0" dirty="0"/>
              <a:t>shows a common problem.  Damage was caused by property by roots of long established trees growing in a city street.  Substantial damage had already been suffered  before the </a:t>
            </a:r>
            <a:r>
              <a:rPr lang="en-GB" b="0" dirty="0" err="1"/>
              <a:t>Cls’</a:t>
            </a:r>
            <a:r>
              <a:rPr lang="en-GB" b="0" dirty="0"/>
              <a:t> acquired their interest in the affected premises, but </a:t>
            </a:r>
            <a:r>
              <a:rPr lang="en-GB" b="0" dirty="0" err="1"/>
              <a:t>HofL</a:t>
            </a:r>
            <a:r>
              <a:rPr lang="en-GB" b="0" dirty="0"/>
              <a:t> held that the new owner is entitled to have the nuisance abated and can recover damages if costs are incurred in bringing about an abatement to the nuisance.</a:t>
            </a:r>
            <a:endParaRPr lang="en-GB" i="1" dirty="0"/>
          </a:p>
        </p:txBody>
      </p:sp>
    </p:spTree>
    <p:extLst>
      <p:ext uri="{BB962C8B-B14F-4D97-AF65-F5344CB8AC3E}">
        <p14:creationId xmlns:p14="http://schemas.microsoft.com/office/powerpoint/2010/main" val="6881148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Defendant’s malicious response to Cl’s behaviour</a:t>
            </a:r>
          </a:p>
          <a:p>
            <a:r>
              <a:rPr lang="en-GB" b="0" dirty="0"/>
              <a:t>In </a:t>
            </a:r>
            <a:r>
              <a:rPr lang="en-GB" i="1" dirty="0"/>
              <a:t>Christie v Davey [1893] </a:t>
            </a:r>
            <a:r>
              <a:rPr lang="en-GB" b="0" dirty="0"/>
              <a:t>the Ds had maliciously responded to noise made by the Cl music teacher.  Their motive made their actions unreasonable and a nuisance.</a:t>
            </a:r>
          </a:p>
          <a:p>
            <a:r>
              <a:rPr lang="en-GB" b="0" dirty="0"/>
              <a:t>In </a:t>
            </a:r>
            <a:r>
              <a:rPr lang="en-GB" i="1" dirty="0"/>
              <a:t>Hollywood Silver Fox Farm v Emmet [1936] </a:t>
            </a:r>
            <a:r>
              <a:rPr lang="en-GB" b="0" dirty="0"/>
              <a:t>after a quarrel with the Cl the D made arrangements for guns to be fired close to the border of his land and the Cl’s during the breeding season of the Cl’s silver foxes.  He knew that the foxes were sensitive to noise at that time.  An injunction was granted to restrain him.</a:t>
            </a:r>
          </a:p>
          <a:p>
            <a:r>
              <a:rPr lang="en-GB" b="0" dirty="0"/>
              <a:t>Need to read these cases in light of </a:t>
            </a:r>
            <a:r>
              <a:rPr lang="en-GB" i="1" dirty="0"/>
              <a:t>Bradford Corporation v Pickles [1895] </a:t>
            </a:r>
            <a:r>
              <a:rPr lang="en-GB" b="0" dirty="0"/>
              <a:t>in which Lord Halsbury said </a:t>
            </a:r>
            <a:r>
              <a:rPr lang="en-GB" b="0" i="1" dirty="0"/>
              <a:t>“if it was a lawful act, however ill the motive might be, [the D] had a right to do it.”</a:t>
            </a:r>
            <a:r>
              <a:rPr lang="en-GB" b="0" dirty="0"/>
              <a:t> Here the D had interfered with the natural water that percolated under his land, eventually making it down hill to be used by the Cl.  There was no enforceable r to the use of this water and the D therefore did not commit a tort by his actions.</a:t>
            </a:r>
          </a:p>
        </p:txBody>
      </p:sp>
    </p:spTree>
    <p:extLst>
      <p:ext uri="{BB962C8B-B14F-4D97-AF65-F5344CB8AC3E}">
        <p14:creationId xmlns:p14="http://schemas.microsoft.com/office/powerpoint/2010/main" val="8768628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In </a:t>
            </a:r>
            <a:r>
              <a:rPr lang="en-GB" i="1" dirty="0"/>
              <a:t>Christie </a:t>
            </a:r>
            <a:r>
              <a:rPr lang="en-GB" b="0" dirty="0"/>
              <a:t>and </a:t>
            </a:r>
            <a:r>
              <a:rPr lang="en-GB" i="1" dirty="0"/>
              <a:t>Emmet </a:t>
            </a:r>
            <a:r>
              <a:rPr lang="en-GB" b="0" dirty="0"/>
              <a:t>the Ds actions need to be judged against the interests of neighbouring occupiers.  There is no absolute r to make noise and no absolute protection from noise.  Its about balancing conflicting interests in determining whether the interference is unreasonable.</a:t>
            </a:r>
          </a:p>
          <a:p>
            <a:r>
              <a:rPr lang="en-GB" dirty="0"/>
              <a:t>The public utility argument</a:t>
            </a:r>
          </a:p>
          <a:p>
            <a:r>
              <a:rPr lang="en-GB" b="0" dirty="0"/>
              <a:t>The D may argue that his activity had public utility.  The traditional view is that in assessing reasonableness the court does not take into account any wider notions of whether the activity was for the public benefit, although in deciding whether or not to grant an injunction the court may take into account public interest.  </a:t>
            </a:r>
          </a:p>
        </p:txBody>
      </p:sp>
    </p:spTree>
    <p:extLst>
      <p:ext uri="{BB962C8B-B14F-4D97-AF65-F5344CB8AC3E}">
        <p14:creationId xmlns:p14="http://schemas.microsoft.com/office/powerpoint/2010/main" val="21369263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defences</a:t>
            </a:r>
          </a:p>
        </p:txBody>
      </p:sp>
      <p:sp>
        <p:nvSpPr>
          <p:cNvPr id="3" name="Content Placeholder 2"/>
          <p:cNvSpPr>
            <a:spLocks noGrp="1"/>
          </p:cNvSpPr>
          <p:nvPr>
            <p:ph idx="1"/>
          </p:nvPr>
        </p:nvSpPr>
        <p:spPr/>
        <p:txBody>
          <a:bodyPr>
            <a:normAutofit lnSpcReduction="10000"/>
          </a:bodyPr>
          <a:lstStyle/>
          <a:p>
            <a:r>
              <a:rPr lang="en-GB" b="0" dirty="0"/>
              <a:t>Aside from defences available in any tort action, a D in a nuisance action can invoke some others which are particular to this tort.</a:t>
            </a:r>
          </a:p>
          <a:p>
            <a:r>
              <a:rPr lang="en-GB" dirty="0"/>
              <a:t>Sensitivity of the claimant or claimant’s property</a:t>
            </a:r>
          </a:p>
          <a:p>
            <a:r>
              <a:rPr lang="en-GB" b="0" dirty="0"/>
              <a:t>Where the damage is due to the above rather than the D’s activity, no nuisance is committed.</a:t>
            </a:r>
          </a:p>
          <a:p>
            <a:r>
              <a:rPr lang="en-GB" i="1" dirty="0"/>
              <a:t>Robinson v </a:t>
            </a:r>
            <a:r>
              <a:rPr lang="en-GB" i="1" dirty="0" err="1"/>
              <a:t>Kilvert</a:t>
            </a:r>
            <a:r>
              <a:rPr lang="en-GB" i="1" dirty="0"/>
              <a:t> [1889] </a:t>
            </a:r>
            <a:r>
              <a:rPr lang="en-GB" b="0" dirty="0"/>
              <a:t>the heat from the D’s manufacturing process damage the Cl’s brown paper which was stored in the upper rooms of the building.  Damage was due to sensitivity of the paper rather than D’s activities.  If the D’s activities would have caused damage to non-sensitive property, Cl may recover for full extent of his loss, including sensitive property.</a:t>
            </a:r>
          </a:p>
          <a:p>
            <a:r>
              <a:rPr lang="en-GB" i="1" dirty="0"/>
              <a:t>McKinnon Industries Ltd v Walker [1951] </a:t>
            </a:r>
            <a:r>
              <a:rPr lang="en-GB" b="0" dirty="0"/>
              <a:t>sulphur dioxide emitted from the D’s factory damaged Cl’s commercially grown orchids but claim was successful because they were also damaging other vegetation. </a:t>
            </a:r>
            <a:endParaRPr lang="en-GB" i="1" dirty="0"/>
          </a:p>
        </p:txBody>
      </p:sp>
    </p:spTree>
    <p:extLst>
      <p:ext uri="{BB962C8B-B14F-4D97-AF65-F5344CB8AC3E}">
        <p14:creationId xmlns:p14="http://schemas.microsoft.com/office/powerpoint/2010/main" val="13787813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i="1" dirty="0"/>
              <a:t>Bridlington Relay Co v Yorkshire Electricity Board [1965] </a:t>
            </a:r>
            <a:r>
              <a:rPr lang="en-GB" b="0" dirty="0"/>
              <a:t>D’s overhead power cables interfered with transmissions from the Cl’s TV booster mast.  The action failed as the Cl’s activities were held to be sensitive and TV viewing was not protected by the law of nuisance. Judge distinguished between the use of land for recreational activities (not a protected interest) and general use of the land which should not be made uncomfortable by unreasonable interferences from neighbours.  </a:t>
            </a:r>
            <a:r>
              <a:rPr lang="en-GB" b="0" dirty="0" err="1"/>
              <a:t>HofL</a:t>
            </a:r>
            <a:r>
              <a:rPr lang="en-GB" b="0" dirty="0"/>
              <a:t> held that the erection or presence of a tall building which interferes with TV reception does not give rise to an actionable private nuisance.  Tall buildings are now a commonplace feature of the urban landscape </a:t>
            </a:r>
            <a:r>
              <a:rPr lang="en-GB" i="1" dirty="0"/>
              <a:t>Hunter v Canary Wharf [1997]</a:t>
            </a:r>
          </a:p>
        </p:txBody>
      </p:sp>
    </p:spTree>
    <p:extLst>
      <p:ext uri="{BB962C8B-B14F-4D97-AF65-F5344CB8AC3E}">
        <p14:creationId xmlns:p14="http://schemas.microsoft.com/office/powerpoint/2010/main" val="3774014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The common enemy rule</a:t>
            </a:r>
          </a:p>
          <a:p>
            <a:r>
              <a:rPr lang="en-GB" b="0" dirty="0"/>
              <a:t>This can be pleaded by the D in rare cases.  </a:t>
            </a:r>
            <a:r>
              <a:rPr lang="en-GB" i="1" dirty="0" err="1"/>
              <a:t>Arscott</a:t>
            </a:r>
            <a:r>
              <a:rPr lang="en-GB" i="1" dirty="0"/>
              <a:t> v The Coal Authority [2005] </a:t>
            </a:r>
            <a:r>
              <a:rPr lang="en-GB" b="0" dirty="0"/>
              <a:t>D’s land became subject to flooding and he raised the level of the land to avoid the flooding.  The consequence was that the flooding moved to the Cl’s land.  </a:t>
            </a:r>
            <a:r>
              <a:rPr lang="en-GB" b="0" dirty="0" err="1"/>
              <a:t>CofA</a:t>
            </a:r>
            <a:r>
              <a:rPr lang="en-GB" b="0" dirty="0"/>
              <a:t> accepted that this rule enabled an occupier of land to prevent flood waters coming onto his land even when that resulted in harm to neighbouring land as it strikes a balance between the r of the occupier and the r of the neighbour.</a:t>
            </a:r>
          </a:p>
          <a:p>
            <a:r>
              <a:rPr lang="en-GB" dirty="0"/>
              <a:t>Contributory negligence, consent and prescription</a:t>
            </a:r>
          </a:p>
          <a:p>
            <a:r>
              <a:rPr lang="en-GB" b="0" dirty="0"/>
              <a:t>Other defences include con </a:t>
            </a:r>
            <a:r>
              <a:rPr lang="en-GB" b="0" dirty="0" err="1"/>
              <a:t>neg</a:t>
            </a:r>
            <a:r>
              <a:rPr lang="en-GB" b="0" dirty="0"/>
              <a:t>, consent by the Cl to the activity, an act of God, or the deliberate act of a 3</a:t>
            </a:r>
            <a:r>
              <a:rPr lang="en-GB" b="0" baseline="30000" dirty="0"/>
              <a:t>rd</a:t>
            </a:r>
            <a:r>
              <a:rPr lang="en-GB" b="0" dirty="0"/>
              <a:t> party over whom the D had no control.</a:t>
            </a:r>
          </a:p>
          <a:p>
            <a:r>
              <a:rPr lang="en-GB" b="0" dirty="0"/>
              <a:t>For private nuisance, if it has been actionable for 20yrs and the Cl was aware throughout that period, the defence of prescription applies – </a:t>
            </a:r>
            <a:r>
              <a:rPr lang="en-GB" i="1" dirty="0" err="1"/>
              <a:t>Sturges</a:t>
            </a:r>
            <a:r>
              <a:rPr lang="en-GB" i="1" dirty="0"/>
              <a:t> v Bridgman [1879]</a:t>
            </a:r>
            <a:endParaRPr lang="en-GB" b="0" dirty="0"/>
          </a:p>
        </p:txBody>
      </p:sp>
    </p:spTree>
    <p:extLst>
      <p:ext uri="{BB962C8B-B14F-4D97-AF65-F5344CB8AC3E}">
        <p14:creationId xmlns:p14="http://schemas.microsoft.com/office/powerpoint/2010/main" val="36742438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i="1" dirty="0"/>
              <a:t>Coventry v Lawrence [2014]  </a:t>
            </a:r>
            <a:r>
              <a:rPr lang="en-GB" b="0" dirty="0"/>
              <a:t>respondents tried to argue a prescriptive r to carry out the activity whether or not the activity was a nuisance.  The claimed they had acquired a r to emit noise over the Cl’s land as they had been doing so since the 1970’s.</a:t>
            </a:r>
          </a:p>
          <a:p>
            <a:r>
              <a:rPr lang="en-GB" b="0" dirty="0"/>
              <a:t>This was rejected on the facts but accepted as a matter of principle.  The appellants and the previous owners had made a series of complaints about the noise for 20yrs therefore it could not be argued that they had emitted noise for 20yrs without interruption or challenge.</a:t>
            </a:r>
          </a:p>
          <a:p>
            <a:r>
              <a:rPr lang="en-GB" dirty="0"/>
              <a:t>Statutory authority</a:t>
            </a:r>
          </a:p>
          <a:p>
            <a:r>
              <a:rPr lang="en-GB" b="0" dirty="0"/>
              <a:t>If stat authority allows something to be done courts will normally interpret this as authority to cause interference providing there is no negligence.  </a:t>
            </a:r>
          </a:p>
          <a:p>
            <a:r>
              <a:rPr lang="en-GB" b="0" dirty="0"/>
              <a:t>The relevance of planning permission (to erect pig housing units) was considered in </a:t>
            </a:r>
            <a:r>
              <a:rPr lang="en-GB" i="1" dirty="0"/>
              <a:t>Wheeler v Saunders [1995] </a:t>
            </a:r>
            <a:r>
              <a:rPr lang="en-GB" b="0" dirty="0"/>
              <a:t>by the </a:t>
            </a:r>
            <a:r>
              <a:rPr lang="en-GB" b="0" dirty="0" err="1"/>
              <a:t>CofA</a:t>
            </a:r>
            <a:r>
              <a:rPr lang="en-GB" b="0" dirty="0"/>
              <a:t>.  They drew a distinction between the power of Parliament to grant statutory authority and a planning authority which can at most effect a change of use of the land.  Such permission granted did not prevent a claim in nuisance caused by the smell of the pigs.</a:t>
            </a:r>
          </a:p>
        </p:txBody>
      </p:sp>
    </p:spTree>
    <p:extLst>
      <p:ext uri="{BB962C8B-B14F-4D97-AF65-F5344CB8AC3E}">
        <p14:creationId xmlns:p14="http://schemas.microsoft.com/office/powerpoint/2010/main" val="28716402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b="0" dirty="0"/>
              <a:t>National interest may be relevant in construing a statute.  In </a:t>
            </a:r>
            <a:r>
              <a:rPr lang="en-GB" i="1" dirty="0"/>
              <a:t>Allen v Gulf Oil [1981] </a:t>
            </a:r>
            <a:r>
              <a:rPr lang="en-GB" b="0" dirty="0"/>
              <a:t>D’s had authority of a private act of Parliament to build a refinery.  Cl applied for an injunction in nuisance.  Ds pleaded statutory authority.  </a:t>
            </a:r>
            <a:r>
              <a:rPr lang="en-GB" b="0" dirty="0" err="1"/>
              <a:t>HofL</a:t>
            </a:r>
            <a:r>
              <a:rPr lang="en-GB" b="0" dirty="0"/>
              <a:t> looked at the preamble to the statute which said it was in the public interest.</a:t>
            </a:r>
          </a:p>
          <a:p>
            <a:r>
              <a:rPr lang="en-GB" dirty="0"/>
              <a:t>Public Interest</a:t>
            </a:r>
          </a:p>
          <a:p>
            <a:r>
              <a:rPr lang="en-GB" b="0" dirty="0"/>
              <a:t>This can also sometimes provide a defence. In </a:t>
            </a:r>
            <a:r>
              <a:rPr lang="en-GB" i="1" dirty="0"/>
              <a:t>Dennis v Ministry of Defence [2003] </a:t>
            </a:r>
            <a:r>
              <a:rPr lang="en-GB" b="0" dirty="0" err="1"/>
              <a:t>Cls</a:t>
            </a:r>
            <a:r>
              <a:rPr lang="en-GB" b="0" dirty="0"/>
              <a:t> complained of deafening noise from RAF Harrier jets based at a nearby air force base.  This was accepted as not an ordinary use of the land.  Held that the public interest might excuse what would otherwise be an actionable nuisance, provided that no more damage was done that was reasonably necessary. The Cl’s in this case should not have to bear the cost of the public interest and therefore got damages for past and future loss of amenity but not a declaration to prevent the activity.</a:t>
            </a:r>
          </a:p>
          <a:p>
            <a:endParaRPr lang="en-GB" b="0" dirty="0"/>
          </a:p>
        </p:txBody>
      </p:sp>
    </p:spTree>
    <p:extLst>
      <p:ext uri="{BB962C8B-B14F-4D97-AF65-F5344CB8AC3E}">
        <p14:creationId xmlns:p14="http://schemas.microsoft.com/office/powerpoint/2010/main" val="4176588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Coming to the nuisance is not a defence</a:t>
            </a:r>
          </a:p>
          <a:p>
            <a:r>
              <a:rPr lang="en-GB" b="0" dirty="0"/>
              <a:t>Suppose the D has been making lots of noise in his flat for last few years but the adjacent flats are empty so no one has complained.  Cl moves into 1 of the </a:t>
            </a:r>
            <a:r>
              <a:rPr lang="en-GB" b="0" dirty="0" err="1"/>
              <a:t>falts</a:t>
            </a:r>
            <a:r>
              <a:rPr lang="en-GB" b="0" dirty="0"/>
              <a:t> and is disturbed by the noise.  Can the D deny liability on the ground that he has been doing it for years? In other words should the D be able to disclaim liability on the basis that the Cl “came to the nuisance”? The answer is no – this is not recognised as a defence and it is no defence that the Cl “invited his peace to be disturbed” by occupying adjoining land.  In </a:t>
            </a:r>
            <a:r>
              <a:rPr lang="en-GB" i="1" dirty="0" err="1"/>
              <a:t>Sturges</a:t>
            </a:r>
            <a:r>
              <a:rPr lang="en-GB" i="1" dirty="0"/>
              <a:t> v Bridgman [1879] </a:t>
            </a:r>
            <a:r>
              <a:rPr lang="en-GB" b="0" dirty="0"/>
              <a:t>D had used an industrial pestle and mortar for years in his business.  This caused no interference to the Cl Dr until he built an extension consulting room in his garden.  Cl obtained an injunction.</a:t>
            </a:r>
          </a:p>
          <a:p>
            <a:r>
              <a:rPr lang="en-GB" b="0" dirty="0"/>
              <a:t>In </a:t>
            </a:r>
            <a:r>
              <a:rPr lang="en-GB" i="1" dirty="0"/>
              <a:t>Coventry v Lawrence – </a:t>
            </a:r>
            <a:r>
              <a:rPr lang="en-GB" b="0" dirty="0"/>
              <a:t>respondents argued that the appellants had come to the nuisance, having purchased the bungalow only in 2006 whereas the races by the respondents had been going since the mid 1970’s.  Lord Neuberger’s judgment confirmed the authority of other cases in that it was no defence to say the Cl came to the nuisance.</a:t>
            </a:r>
          </a:p>
        </p:txBody>
      </p:sp>
    </p:spTree>
    <p:extLst>
      <p:ext uri="{BB962C8B-B14F-4D97-AF65-F5344CB8AC3E}">
        <p14:creationId xmlns:p14="http://schemas.microsoft.com/office/powerpoint/2010/main" val="11969918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Nuisance and fault</a:t>
            </a:r>
          </a:p>
        </p:txBody>
      </p:sp>
      <p:sp>
        <p:nvSpPr>
          <p:cNvPr id="3" name="Content Placeholder 2"/>
          <p:cNvSpPr>
            <a:spLocks noGrp="1"/>
          </p:cNvSpPr>
          <p:nvPr>
            <p:ph idx="1"/>
          </p:nvPr>
        </p:nvSpPr>
        <p:spPr/>
        <p:txBody>
          <a:bodyPr>
            <a:normAutofit fontScale="92500" lnSpcReduction="10000"/>
          </a:bodyPr>
          <a:lstStyle/>
          <a:p>
            <a:r>
              <a:rPr lang="en-GB" b="0" dirty="0"/>
              <a:t>A landowner may use his land as he pleases unless he causes material damage to, or unreasonably interferes with, his neighbours land.  At issue is not whether the D is at fault but whether he should be required to abandon his activity.  D will normally act intentionally and foresee damage but believe it is lawful.</a:t>
            </a:r>
          </a:p>
          <a:p>
            <a:r>
              <a:rPr lang="en-GB" b="0" dirty="0"/>
              <a:t>The Cl then applies for an injunction.  D is aware of the effect of his activity.  Should he be ordered to stop?</a:t>
            </a:r>
          </a:p>
          <a:p>
            <a:r>
              <a:rPr lang="en-GB" b="0" dirty="0"/>
              <a:t>A distinction had been drawn between creating a nuisance and continuing or adopting an existing nuisance.  The former is said to be strict liability and the latter based on fault.</a:t>
            </a:r>
          </a:p>
          <a:p>
            <a:r>
              <a:rPr lang="en-GB" b="0" dirty="0"/>
              <a:t>If a factory is built which produces noxious smells despite the installation of the latest equipment, owners may be sued in negligence and nuisance.  In negligence the test would be whether the owners used reasonable care to prevent the emissions.  Burden of proof will be on the Cl to establish a breach of duty.  In nuisance Cl has to establish an actionable interference.  D may argue that the use of the land was reasonable.  To show that he used reasonable care may not be sufficient because he has created the source of the nuisance by his own deliberate acts.</a:t>
            </a:r>
          </a:p>
        </p:txBody>
      </p:sp>
    </p:spTree>
    <p:extLst>
      <p:ext uri="{BB962C8B-B14F-4D97-AF65-F5344CB8AC3E}">
        <p14:creationId xmlns:p14="http://schemas.microsoft.com/office/powerpoint/2010/main" val="35657831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By contrast cases such as </a:t>
            </a:r>
            <a:r>
              <a:rPr lang="en-GB" i="1" dirty="0"/>
              <a:t>Leakey </a:t>
            </a:r>
            <a:r>
              <a:rPr lang="en-GB" b="0" dirty="0"/>
              <a:t>and </a:t>
            </a:r>
            <a:r>
              <a:rPr lang="en-GB" i="1" dirty="0"/>
              <a:t>Goldman </a:t>
            </a:r>
            <a:r>
              <a:rPr lang="en-GB" b="0" dirty="0"/>
              <a:t>show the D has not created the original problem but his liability is based on a lack of care (fault) in controlling or abating the problem before it inters with his neighbours.</a:t>
            </a:r>
          </a:p>
          <a:p>
            <a:r>
              <a:rPr lang="en-GB" b="0" dirty="0"/>
              <a:t>The test for remoteness of damage for nuisance is the same as in negligence; </a:t>
            </a:r>
            <a:r>
              <a:rPr lang="en-GB" i="1" dirty="0"/>
              <a:t>The “Wagon Mound”(No. 2) [1967] </a:t>
            </a:r>
            <a:r>
              <a:rPr lang="en-GB" b="0" dirty="0"/>
              <a:t>that is reasonable foreseeability of the type of damage caused </a:t>
            </a:r>
          </a:p>
        </p:txBody>
      </p:sp>
    </p:spTree>
    <p:extLst>
      <p:ext uri="{BB962C8B-B14F-4D97-AF65-F5344CB8AC3E}">
        <p14:creationId xmlns:p14="http://schemas.microsoft.com/office/powerpoint/2010/main" val="42810586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remedies</a:t>
            </a:r>
          </a:p>
        </p:txBody>
      </p:sp>
      <p:sp>
        <p:nvSpPr>
          <p:cNvPr id="3" name="Content Placeholder 2"/>
          <p:cNvSpPr>
            <a:spLocks noGrp="1"/>
          </p:cNvSpPr>
          <p:nvPr>
            <p:ph idx="1"/>
          </p:nvPr>
        </p:nvSpPr>
        <p:spPr/>
        <p:txBody>
          <a:bodyPr>
            <a:normAutofit fontScale="85000" lnSpcReduction="10000"/>
          </a:bodyPr>
          <a:lstStyle/>
          <a:p>
            <a:r>
              <a:rPr lang="en-GB" b="0" dirty="0"/>
              <a:t>Principal remedy for nuisance is an injunction.  The principles on which injunctions will be granted were laid down in </a:t>
            </a:r>
            <a:r>
              <a:rPr lang="en-GB" i="1" dirty="0" err="1"/>
              <a:t>Shelfer</a:t>
            </a:r>
            <a:r>
              <a:rPr lang="en-GB" i="1" dirty="0"/>
              <a:t> v City of London Electric Lighting Co [1895]. </a:t>
            </a:r>
            <a:r>
              <a:rPr lang="en-GB" b="0" dirty="0"/>
              <a:t>If Cl establishes that a nuisance has been committed, court’s discretion to award an injunction is only exercised in exceptional circumstances.  If injury to Cl’s legal rights is small and capable of being compensated by a small monetary payment and the award of an injunction would be oppressive, damages can be awarded.</a:t>
            </a:r>
          </a:p>
          <a:p>
            <a:r>
              <a:rPr lang="en-GB" i="1" dirty="0"/>
              <a:t>Goode v Owen [2002] </a:t>
            </a:r>
            <a:r>
              <a:rPr lang="en-GB" b="0" dirty="0"/>
              <a:t>–</a:t>
            </a:r>
            <a:r>
              <a:rPr lang="en-GB" b="0" dirty="0" err="1"/>
              <a:t>CofA</a:t>
            </a:r>
            <a:r>
              <a:rPr lang="en-GB" b="0" dirty="0"/>
              <a:t> held that the grant of an injunction was not justified on the facts.  A 40ft high fence would have been needed to prevent golf balls from the D’s driving range getting on to the Cl’s farmland.  An award of damages was considered more appropriate.  </a:t>
            </a:r>
          </a:p>
          <a:p>
            <a:r>
              <a:rPr lang="en-GB" b="0" dirty="0"/>
              <a:t>The </a:t>
            </a:r>
            <a:r>
              <a:rPr lang="en-GB" i="1" dirty="0" err="1"/>
              <a:t>Shelfer</a:t>
            </a:r>
            <a:r>
              <a:rPr lang="en-GB" i="1" dirty="0"/>
              <a:t> </a:t>
            </a:r>
            <a:r>
              <a:rPr lang="en-GB" b="0" dirty="0"/>
              <a:t>principles were applied in </a:t>
            </a:r>
            <a:r>
              <a:rPr lang="en-GB" i="1" dirty="0"/>
              <a:t>Watson v Croft </a:t>
            </a:r>
            <a:r>
              <a:rPr lang="en-GB" i="1" dirty="0" err="1"/>
              <a:t>Promosport</a:t>
            </a:r>
            <a:r>
              <a:rPr lang="en-GB" i="1" dirty="0"/>
              <a:t> Ltd [2009]  </a:t>
            </a:r>
            <a:r>
              <a:rPr lang="en-GB" b="0" dirty="0"/>
              <a:t>see facts – damages instead of an injunction should only be awarded in exceptional circumstances.  </a:t>
            </a:r>
          </a:p>
          <a:p>
            <a:r>
              <a:rPr lang="en-GB" b="0" dirty="0"/>
              <a:t>The </a:t>
            </a:r>
            <a:r>
              <a:rPr lang="en-GB" i="1" dirty="0" err="1"/>
              <a:t>Shelfer</a:t>
            </a:r>
            <a:r>
              <a:rPr lang="en-GB" i="1" dirty="0"/>
              <a:t> </a:t>
            </a:r>
            <a:r>
              <a:rPr lang="en-GB" b="0" dirty="0"/>
              <a:t>principle came under pressure in </a:t>
            </a:r>
            <a:r>
              <a:rPr lang="en-GB" i="1" dirty="0"/>
              <a:t>Miller v Jackson [1977] </a:t>
            </a:r>
            <a:r>
              <a:rPr lang="en-GB" b="0" dirty="0" err="1"/>
              <a:t>CofA</a:t>
            </a:r>
            <a:r>
              <a:rPr lang="en-GB" b="0" dirty="0"/>
              <a:t> refused an injunction against a cricket club on the ground that the club provided a valuable recreational and social facility, but in </a:t>
            </a:r>
            <a:r>
              <a:rPr lang="en-GB" i="1" dirty="0" err="1"/>
              <a:t>Kennaway</a:t>
            </a:r>
            <a:r>
              <a:rPr lang="en-GB" i="1" dirty="0"/>
              <a:t> v Thompson [1981] </a:t>
            </a:r>
            <a:r>
              <a:rPr lang="en-GB" b="0" dirty="0"/>
              <a:t>the principle that public interest was not relevant to the decision of whether or not to grant an injunction was restated.</a:t>
            </a:r>
            <a:endParaRPr lang="en-GB" dirty="0"/>
          </a:p>
        </p:txBody>
      </p:sp>
    </p:spTree>
    <p:extLst>
      <p:ext uri="{BB962C8B-B14F-4D97-AF65-F5344CB8AC3E}">
        <p14:creationId xmlns:p14="http://schemas.microsoft.com/office/powerpoint/2010/main" val="40976113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a:t>In </a:t>
            </a:r>
            <a:r>
              <a:rPr lang="en-GB" i="1" dirty="0"/>
              <a:t>Coventry v Lawrence [2014] </a:t>
            </a:r>
            <a:r>
              <a:rPr lang="en-GB" b="0" dirty="0"/>
              <a:t>the Supreme Court seems to have clarified this point.  Respondents argued that the judge should not have awarded the appellants an injunction, but damages in lieu of injunction.  The Justices differed in their reasoning but came to the same broad conclusion; although </a:t>
            </a:r>
            <a:r>
              <a:rPr lang="en-GB" i="1" dirty="0" err="1"/>
              <a:t>Shelfer</a:t>
            </a:r>
            <a:r>
              <a:rPr lang="en-GB" i="1" dirty="0"/>
              <a:t> </a:t>
            </a:r>
            <a:r>
              <a:rPr lang="en-GB" b="0" dirty="0"/>
              <a:t>was a useful general principle to the effect that a person should not be allowed to get away with violating rights simply because he can afford to pay for it, the courts should not limit their discretion to award damages instead of an injunction, and they should have regard to the public benefit that might exist in the D’s continuing his activities – despite them being a nuisance.  This means that although the public benefit of the D’s conduct will not always make the interference reasonable it may limit the remedies that the Cl is entitled to.</a:t>
            </a:r>
          </a:p>
        </p:txBody>
      </p:sp>
    </p:spTree>
    <p:extLst>
      <p:ext uri="{BB962C8B-B14F-4D97-AF65-F5344CB8AC3E}">
        <p14:creationId xmlns:p14="http://schemas.microsoft.com/office/powerpoint/2010/main" val="36688008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b="0" dirty="0"/>
              <a:t>The Cl may claim damages for nuisance.  In a tort action arising out of a public nuisance, damage is an essential part of the Cl’s case as he must establish special damage.  In private nuisance, damage must normally be proved but may be presumed </a:t>
            </a:r>
            <a:r>
              <a:rPr lang="en-GB" sz="2000" b="0" dirty="0" err="1"/>
              <a:t>eg</a:t>
            </a:r>
            <a:r>
              <a:rPr lang="en-GB" sz="2000" b="0" dirty="0"/>
              <a:t> where damage is inevitable.</a:t>
            </a:r>
          </a:p>
          <a:p>
            <a:r>
              <a:rPr lang="en-GB" sz="2000" b="0" dirty="0"/>
              <a:t>The remedy of self-help, known as abatement, is available in nuisance </a:t>
            </a:r>
            <a:r>
              <a:rPr lang="en-GB" sz="2000" b="0" dirty="0" err="1"/>
              <a:t>eg</a:t>
            </a:r>
            <a:r>
              <a:rPr lang="en-GB" sz="2000" b="0" dirty="0"/>
              <a:t> cut overhanging branches.  If abatement requires entry on to another’s land, notice must be given otherwise you will be a trespasser.  Care must be taken to ab=void damage to other person’s land or property.</a:t>
            </a:r>
          </a:p>
        </p:txBody>
      </p:sp>
    </p:spTree>
    <p:extLst>
      <p:ext uri="{BB962C8B-B14F-4D97-AF65-F5344CB8AC3E}">
        <p14:creationId xmlns:p14="http://schemas.microsoft.com/office/powerpoint/2010/main" val="12325278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F9870A-D926-4849-9441-77CAB80E4560}"/>
              </a:ext>
            </a:extLst>
          </p:cNvPr>
          <p:cNvSpPr>
            <a:spLocks noGrp="1"/>
          </p:cNvSpPr>
          <p:nvPr>
            <p:ph type="title"/>
          </p:nvPr>
        </p:nvSpPr>
        <p:spPr/>
        <p:txBody>
          <a:bodyPr/>
          <a:lstStyle/>
          <a:p>
            <a:r>
              <a:rPr lang="en-GB" dirty="0"/>
              <a:t>The rule in Rylands v Fletcher</a:t>
            </a:r>
          </a:p>
        </p:txBody>
      </p:sp>
      <p:sp>
        <p:nvSpPr>
          <p:cNvPr id="3" name="Content Placeholder 2">
            <a:extLst>
              <a:ext uri="{FF2B5EF4-FFF2-40B4-BE49-F238E27FC236}">
                <a16:creationId xmlns:a16="http://schemas.microsoft.com/office/drawing/2014/main" xmlns="" id="{62C16307-3F7F-4F2A-ABEC-1D168AC4CFA6}"/>
              </a:ext>
            </a:extLst>
          </p:cNvPr>
          <p:cNvSpPr>
            <a:spLocks noGrp="1"/>
          </p:cNvSpPr>
          <p:nvPr>
            <p:ph idx="1"/>
          </p:nvPr>
        </p:nvSpPr>
        <p:spPr/>
        <p:txBody>
          <a:bodyPr>
            <a:normAutofit/>
          </a:bodyPr>
          <a:lstStyle/>
          <a:p>
            <a:r>
              <a:rPr lang="en-GB" sz="2000" b="0" dirty="0"/>
              <a:t>This creates an area of strict liability where 1 person by the use of his land inflicts damage on another person.  The D employed independent contractors to build a reservoir and the contractors omitted to seal up underground passages and when the reservoir was filled with water the Cl’s mine was flooded.  Blackburn J in the High Court stated:</a:t>
            </a:r>
          </a:p>
        </p:txBody>
      </p:sp>
    </p:spTree>
    <p:extLst>
      <p:ext uri="{BB962C8B-B14F-4D97-AF65-F5344CB8AC3E}">
        <p14:creationId xmlns:p14="http://schemas.microsoft.com/office/powerpoint/2010/main" val="22366289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A894DB-AB3B-4367-B53A-2B7712D0BB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377B682C-5452-4990-AA8F-B7728AD43AFB}"/>
              </a:ext>
            </a:extLst>
          </p:cNvPr>
          <p:cNvSpPr>
            <a:spLocks noGrp="1"/>
          </p:cNvSpPr>
          <p:nvPr>
            <p:ph idx="1"/>
          </p:nvPr>
        </p:nvSpPr>
        <p:spPr/>
        <p:txBody>
          <a:bodyPr>
            <a:normAutofit/>
          </a:bodyPr>
          <a:lstStyle/>
          <a:p>
            <a:r>
              <a:rPr lang="en-GB" sz="2000" b="0" i="1" dirty="0"/>
              <a:t>A person who for his own purposes brings on his land and collects and keeps there anything likely to do mischief if it escapes, must keep it in at his peril and if he does not do so, he is prima facie answerable for all the damage which is the natural consequence of its escape.</a:t>
            </a:r>
          </a:p>
          <a:p>
            <a:r>
              <a:rPr lang="en-GB" sz="2000" b="0" dirty="0" err="1"/>
              <a:t>HofL</a:t>
            </a:r>
            <a:r>
              <a:rPr lang="en-GB" sz="2000" b="0" dirty="0"/>
              <a:t> affirmed this statement and added the requirement that the use of the land by the D should be non-natural.  Blackburn J did refer in his speech to the D bringing onto the land something that was not naturally there and this has been taken to mean something that was not on the land in the course of nature.</a:t>
            </a:r>
          </a:p>
        </p:txBody>
      </p:sp>
    </p:spTree>
    <p:extLst>
      <p:ext uri="{BB962C8B-B14F-4D97-AF65-F5344CB8AC3E}">
        <p14:creationId xmlns:p14="http://schemas.microsoft.com/office/powerpoint/2010/main" val="15373711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A3A1BF-09A9-4B61-8DB5-832837C168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E75A4DF3-7BE9-424A-81CA-A8BD2CA73C49}"/>
              </a:ext>
            </a:extLst>
          </p:cNvPr>
          <p:cNvSpPr>
            <a:spLocks noGrp="1"/>
          </p:cNvSpPr>
          <p:nvPr>
            <p:ph idx="1"/>
          </p:nvPr>
        </p:nvSpPr>
        <p:spPr>
          <a:xfrm>
            <a:off x="822960" y="1100628"/>
            <a:ext cx="7520940" cy="3579849"/>
          </a:xfrm>
        </p:spPr>
        <p:txBody>
          <a:bodyPr>
            <a:normAutofit lnSpcReduction="10000"/>
          </a:bodyPr>
          <a:lstStyle/>
          <a:p>
            <a:r>
              <a:rPr lang="en-GB" sz="2000" b="0" dirty="0"/>
              <a:t>In </a:t>
            </a:r>
            <a:r>
              <a:rPr lang="en-GB" sz="2000" b="0" dirty="0" err="1"/>
              <a:t>HofL</a:t>
            </a:r>
            <a:r>
              <a:rPr lang="en-GB" sz="2000" b="0" dirty="0"/>
              <a:t> , Lord Cairns LC used the phrase “in the ordinary course of enjoyment of that land”.  </a:t>
            </a:r>
          </a:p>
          <a:p>
            <a:r>
              <a:rPr lang="en-GB" sz="2000" b="0" dirty="0"/>
              <a:t>In this way the emphasis shifted from the introduction of something which was within the power of man to control, rather than the forces of nature, to the concept of unacceptable use of the land, as the essential basis for the D’s liability.</a:t>
            </a:r>
          </a:p>
          <a:p>
            <a:r>
              <a:rPr lang="en-GB" sz="2000" b="0" dirty="0"/>
              <a:t>The capacity for fire to spread and that harm that can be caused by fire have always been recognised as obvious risk to society as a whole. The common law recognised 3 causes of action, as we would now describe them, which could be used by the victim of fire damage:</a:t>
            </a:r>
          </a:p>
        </p:txBody>
      </p:sp>
    </p:spTree>
    <p:extLst>
      <p:ext uri="{BB962C8B-B14F-4D97-AF65-F5344CB8AC3E}">
        <p14:creationId xmlns:p14="http://schemas.microsoft.com/office/powerpoint/2010/main" val="24353797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9C51E9-08BF-4182-A87B-0DC410FF11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E79D501E-C0AE-4476-B4FC-F57E3C70D9E2}"/>
              </a:ext>
            </a:extLst>
          </p:cNvPr>
          <p:cNvSpPr>
            <a:spLocks noGrp="1"/>
          </p:cNvSpPr>
          <p:nvPr>
            <p:ph idx="1"/>
          </p:nvPr>
        </p:nvSpPr>
        <p:spPr/>
        <p:txBody>
          <a:bodyPr>
            <a:normAutofit/>
          </a:bodyPr>
          <a:lstStyle/>
          <a:p>
            <a:pPr marL="457200" indent="-457200">
              <a:buAutoNum type="arabicPeriod"/>
            </a:pPr>
            <a:r>
              <a:rPr lang="en-GB" sz="2000" b="0" dirty="0"/>
              <a:t>Rylands v Fletcher</a:t>
            </a:r>
          </a:p>
          <a:p>
            <a:pPr marL="457200" indent="-457200">
              <a:buAutoNum type="arabicPeriod"/>
            </a:pPr>
            <a:r>
              <a:rPr lang="en-GB" sz="2000" b="0" dirty="0"/>
              <a:t>Nuisance</a:t>
            </a:r>
          </a:p>
          <a:p>
            <a:pPr marL="457200" indent="-457200">
              <a:buAutoNum type="arabicPeriod"/>
            </a:pPr>
            <a:r>
              <a:rPr lang="en-GB" sz="2000" b="0" dirty="0"/>
              <a:t>Negligence</a:t>
            </a:r>
          </a:p>
          <a:p>
            <a:pPr marL="0" indent="0"/>
            <a:r>
              <a:rPr lang="en-GB" sz="2000" b="0" dirty="0"/>
              <a:t>It is now v unlikely that fire damage would not be covered by insurance and actions alleging responsibility for the spread of fire rarely come before the courts.</a:t>
            </a:r>
          </a:p>
        </p:txBody>
      </p:sp>
    </p:spTree>
    <p:extLst>
      <p:ext uri="{BB962C8B-B14F-4D97-AF65-F5344CB8AC3E}">
        <p14:creationId xmlns:p14="http://schemas.microsoft.com/office/powerpoint/2010/main" val="39078199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6451B2-729E-423A-91B4-ECF0108650FC}"/>
              </a:ext>
            </a:extLst>
          </p:cNvPr>
          <p:cNvSpPr>
            <a:spLocks noGrp="1"/>
          </p:cNvSpPr>
          <p:nvPr>
            <p:ph type="title"/>
          </p:nvPr>
        </p:nvSpPr>
        <p:spPr/>
        <p:txBody>
          <a:bodyPr/>
          <a:lstStyle/>
          <a:p>
            <a:r>
              <a:rPr lang="en-GB" dirty="0"/>
              <a:t>Parties </a:t>
            </a:r>
          </a:p>
        </p:txBody>
      </p:sp>
      <p:sp>
        <p:nvSpPr>
          <p:cNvPr id="3" name="Content Placeholder 2">
            <a:extLst>
              <a:ext uri="{FF2B5EF4-FFF2-40B4-BE49-F238E27FC236}">
                <a16:creationId xmlns:a16="http://schemas.microsoft.com/office/drawing/2014/main" xmlns="" id="{4115644D-F2DA-460B-8873-EA29A6403058}"/>
              </a:ext>
            </a:extLst>
          </p:cNvPr>
          <p:cNvSpPr>
            <a:spLocks noGrp="1"/>
          </p:cNvSpPr>
          <p:nvPr>
            <p:ph idx="1"/>
          </p:nvPr>
        </p:nvSpPr>
        <p:spPr/>
        <p:txBody>
          <a:bodyPr>
            <a:normAutofit/>
          </a:bodyPr>
          <a:lstStyle/>
          <a:p>
            <a:r>
              <a:rPr lang="en-GB" sz="2000" b="0" dirty="0"/>
              <a:t>The parties to an action are usually neighbouring land owners. The D will normally have control over the premises from which the thing escapes or </a:t>
            </a:r>
            <a:r>
              <a:rPr lang="en-GB" sz="2000" b="0" dirty="0" err="1"/>
              <a:t>atleast</a:t>
            </a:r>
            <a:r>
              <a:rPr lang="en-GB" sz="2000" b="0" dirty="0"/>
              <a:t> control over the accumulated </a:t>
            </a:r>
            <a:r>
              <a:rPr lang="en-GB" sz="2000" i="1" dirty="0"/>
              <a:t>Rylands v Fletcher </a:t>
            </a:r>
            <a:r>
              <a:rPr lang="en-GB" sz="2000" b="0" dirty="0"/>
              <a:t>things.</a:t>
            </a:r>
          </a:p>
          <a:p>
            <a:r>
              <a:rPr lang="en-GB" sz="2000" i="1" dirty="0"/>
              <a:t>Smith v Scott [1973] </a:t>
            </a:r>
            <a:r>
              <a:rPr lang="en-GB" sz="2000" b="0" dirty="0"/>
              <a:t>a LA let a house to a problem family.  A covenant in the lease for good behaviour was sufficient to prevent the LA having control for the purposes of the rule.  The rule has, however, been applied to things brought onto the highway by the D (</a:t>
            </a:r>
            <a:r>
              <a:rPr lang="en-GB" sz="2000" i="1" dirty="0"/>
              <a:t>Rigby v Chief Constable of </a:t>
            </a:r>
            <a:r>
              <a:rPr lang="en-GB" sz="2000" i="1" dirty="0" err="1"/>
              <a:t>Northampotonshire</a:t>
            </a:r>
            <a:r>
              <a:rPr lang="en-GB" sz="2000" i="1" dirty="0"/>
              <a:t> [1985]</a:t>
            </a:r>
            <a:r>
              <a:rPr lang="en-GB" sz="2000" b="0" dirty="0"/>
              <a:t>)</a:t>
            </a:r>
            <a:endParaRPr lang="en-GB" sz="2000" i="1" dirty="0"/>
          </a:p>
        </p:txBody>
      </p:sp>
    </p:spTree>
    <p:extLst>
      <p:ext uri="{BB962C8B-B14F-4D97-AF65-F5344CB8AC3E}">
        <p14:creationId xmlns:p14="http://schemas.microsoft.com/office/powerpoint/2010/main" val="31639895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smtClean="0"/>
              <a:t>Time for a bit of your own research</a:t>
            </a:r>
            <a:endParaRPr lang="en-GB" sz="3200" dirty="0"/>
          </a:p>
        </p:txBody>
      </p:sp>
    </p:spTree>
    <p:extLst>
      <p:ext uri="{BB962C8B-B14F-4D97-AF65-F5344CB8AC3E}">
        <p14:creationId xmlns:p14="http://schemas.microsoft.com/office/powerpoint/2010/main" val="18670122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F74D22-A86C-4465-A6BD-3539955F46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4A410200-CE2A-4F11-848F-21846F59C396}"/>
              </a:ext>
            </a:extLst>
          </p:cNvPr>
          <p:cNvSpPr>
            <a:spLocks noGrp="1"/>
          </p:cNvSpPr>
          <p:nvPr>
            <p:ph idx="1"/>
          </p:nvPr>
        </p:nvSpPr>
        <p:spPr>
          <a:xfrm>
            <a:off x="822960" y="1100628"/>
            <a:ext cx="7520940" cy="3579849"/>
          </a:xfrm>
        </p:spPr>
        <p:txBody>
          <a:bodyPr>
            <a:normAutofit/>
          </a:bodyPr>
          <a:lstStyle/>
          <a:p>
            <a:r>
              <a:rPr lang="en-GB" sz="2000" b="0" dirty="0"/>
              <a:t>There have been some cases in which a Cl without an interest in the land effected by the </a:t>
            </a:r>
            <a:r>
              <a:rPr lang="en-GB" sz="2000" i="1" dirty="0"/>
              <a:t>Ryland v Fletcher </a:t>
            </a:r>
            <a:r>
              <a:rPr lang="en-GB" sz="2000" b="0" dirty="0"/>
              <a:t>escape has been successful but the authority of these cases is now undermined by various statements in the </a:t>
            </a:r>
            <a:r>
              <a:rPr lang="en-GB" sz="2000" b="0" dirty="0" err="1"/>
              <a:t>HofL</a:t>
            </a:r>
            <a:r>
              <a:rPr lang="en-GB" sz="2000" b="0" dirty="0"/>
              <a:t>.  Through </a:t>
            </a:r>
            <a:r>
              <a:rPr lang="en-GB" sz="2000" i="1" dirty="0"/>
              <a:t>Cambridge Water Co Ltd v Eastern Counties Leather plc [1994], Hunter v Canary Wharf Ltd[1997] </a:t>
            </a:r>
            <a:r>
              <a:rPr lang="en-GB" sz="2000" b="0" dirty="0"/>
              <a:t>and </a:t>
            </a:r>
            <a:r>
              <a:rPr lang="en-GB" sz="2000" i="1" dirty="0"/>
              <a:t>Transco plc v Stockport Metropolitan Borough Council [2003] </a:t>
            </a:r>
            <a:r>
              <a:rPr lang="en-GB" sz="2000" b="0" dirty="0"/>
              <a:t>it has been confirmed that the focus of both private nuisance and </a:t>
            </a:r>
            <a:r>
              <a:rPr lang="en-GB" sz="2000" i="1" dirty="0" err="1"/>
              <a:t>RvF</a:t>
            </a:r>
            <a:r>
              <a:rPr lang="en-GB" sz="2000" i="1" dirty="0"/>
              <a:t> </a:t>
            </a:r>
            <a:r>
              <a:rPr lang="en-GB" sz="2000" b="0" dirty="0"/>
              <a:t>is the same.  </a:t>
            </a:r>
          </a:p>
          <a:p>
            <a:r>
              <a:rPr lang="en-GB" sz="2000" b="0" dirty="0"/>
              <a:t>Both torts protect interests in land and the Cl should have the necessary interest in the land in order to sue.</a:t>
            </a:r>
          </a:p>
        </p:txBody>
      </p:sp>
    </p:spTree>
    <p:extLst>
      <p:ext uri="{BB962C8B-B14F-4D97-AF65-F5344CB8AC3E}">
        <p14:creationId xmlns:p14="http://schemas.microsoft.com/office/powerpoint/2010/main" val="17041638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6C06B0-909E-43F4-8D4F-FD600D9F67A0}"/>
              </a:ext>
            </a:extLst>
          </p:cNvPr>
          <p:cNvSpPr>
            <a:spLocks noGrp="1"/>
          </p:cNvSpPr>
          <p:nvPr>
            <p:ph type="title"/>
          </p:nvPr>
        </p:nvSpPr>
        <p:spPr/>
        <p:txBody>
          <a:bodyPr/>
          <a:lstStyle/>
          <a:p>
            <a:r>
              <a:rPr lang="en-GB" dirty="0"/>
              <a:t>Requirements of the rule</a:t>
            </a:r>
          </a:p>
        </p:txBody>
      </p:sp>
      <p:sp>
        <p:nvSpPr>
          <p:cNvPr id="3" name="Content Placeholder 2">
            <a:extLst>
              <a:ext uri="{FF2B5EF4-FFF2-40B4-BE49-F238E27FC236}">
                <a16:creationId xmlns:a16="http://schemas.microsoft.com/office/drawing/2014/main" xmlns="" id="{5FB1254F-6F80-42E6-982D-614EFB8487C6}"/>
              </a:ext>
            </a:extLst>
          </p:cNvPr>
          <p:cNvSpPr>
            <a:spLocks noGrp="1"/>
          </p:cNvSpPr>
          <p:nvPr>
            <p:ph idx="1"/>
          </p:nvPr>
        </p:nvSpPr>
        <p:spPr/>
        <p:txBody>
          <a:bodyPr>
            <a:normAutofit/>
          </a:bodyPr>
          <a:lstStyle/>
          <a:p>
            <a:r>
              <a:rPr lang="en-GB" sz="2000" dirty="0"/>
              <a:t>The thing must be likely to do mischief if it escapes.</a:t>
            </a:r>
          </a:p>
          <a:p>
            <a:r>
              <a:rPr lang="en-GB" sz="2000" b="0" dirty="0"/>
              <a:t>Many things are capable of causing harm if not properly controlled.  Perhaps the emphasis is better placed on the idea that the D increased the risk of damage to others by the use to which he has put the land.  This covers things such as chemicals and explosives but also accumulations of water, fire, gas, slag heaps, a fairground ride and in 1 case caravan dwellers.</a:t>
            </a:r>
          </a:p>
        </p:txBody>
      </p:sp>
    </p:spTree>
    <p:extLst>
      <p:ext uri="{BB962C8B-B14F-4D97-AF65-F5344CB8AC3E}">
        <p14:creationId xmlns:p14="http://schemas.microsoft.com/office/powerpoint/2010/main" val="9026844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6AF31F-6254-463B-AEE1-18205AB8E2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9C713BEC-DE34-4EA7-8E5F-0EAE1188A140}"/>
              </a:ext>
            </a:extLst>
          </p:cNvPr>
          <p:cNvSpPr>
            <a:spLocks noGrp="1"/>
          </p:cNvSpPr>
          <p:nvPr>
            <p:ph idx="1"/>
          </p:nvPr>
        </p:nvSpPr>
        <p:spPr/>
        <p:txBody>
          <a:bodyPr>
            <a:normAutofit/>
          </a:bodyPr>
          <a:lstStyle/>
          <a:p>
            <a:r>
              <a:rPr lang="en-GB" sz="2000" dirty="0"/>
              <a:t>There must be an accumulation</a:t>
            </a:r>
          </a:p>
          <a:p>
            <a:r>
              <a:rPr lang="en-GB" sz="2000" b="0" dirty="0"/>
              <a:t>The things must have been accumulated or brought on to the D’s land.  No liability for things naturally on the D’s land. In this sense the tort can be compared with nuisance where there is no need for voluntary accumulation and where liability can lie for failing to control things which are naturally on the land.</a:t>
            </a:r>
          </a:p>
        </p:txBody>
      </p:sp>
    </p:spTree>
    <p:extLst>
      <p:ext uri="{BB962C8B-B14F-4D97-AF65-F5344CB8AC3E}">
        <p14:creationId xmlns:p14="http://schemas.microsoft.com/office/powerpoint/2010/main" val="41509282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6D52D9-AA32-4FFB-9CA6-D933948729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0DE0DFC-CEA0-4931-8440-7F0F9C06EDE9}"/>
              </a:ext>
            </a:extLst>
          </p:cNvPr>
          <p:cNvSpPr>
            <a:spLocks noGrp="1"/>
          </p:cNvSpPr>
          <p:nvPr>
            <p:ph idx="1"/>
          </p:nvPr>
        </p:nvSpPr>
        <p:spPr/>
        <p:txBody>
          <a:bodyPr>
            <a:normAutofit/>
          </a:bodyPr>
          <a:lstStyle/>
          <a:p>
            <a:r>
              <a:rPr lang="en-GB" sz="2000" dirty="0"/>
              <a:t>The use of the land must be non-natural</a:t>
            </a:r>
          </a:p>
          <a:p>
            <a:r>
              <a:rPr lang="en-GB" sz="2000" b="0" dirty="0"/>
              <a:t>Defined in </a:t>
            </a:r>
            <a:r>
              <a:rPr lang="en-GB" sz="2000" i="1" dirty="0"/>
              <a:t>Richards v Lothian {1913] </a:t>
            </a:r>
            <a:r>
              <a:rPr lang="en-GB" sz="2000" b="0" i="1" dirty="0"/>
              <a:t>“It must be some special use bringing with it increased danger to others and must not merely be the ordinary use of the land or such as is proper for the general benefit of the community.”</a:t>
            </a:r>
          </a:p>
          <a:p>
            <a:r>
              <a:rPr lang="en-GB" sz="2000" b="0" dirty="0"/>
              <a:t>The test depends on the circumstances of time and place, as was shown in </a:t>
            </a:r>
            <a:r>
              <a:rPr lang="en-GB" sz="2000" i="1" dirty="0"/>
              <a:t>Read v Lyons [1947}.  </a:t>
            </a:r>
            <a:r>
              <a:rPr lang="en-GB" sz="2000" b="0" dirty="0"/>
              <a:t>Here, the use of land as a munitions factory in wartime was classed as a natural user; in other words the concept is adaptable to current social and moral conditions.</a:t>
            </a:r>
          </a:p>
        </p:txBody>
      </p:sp>
    </p:spTree>
    <p:extLst>
      <p:ext uri="{BB962C8B-B14F-4D97-AF65-F5344CB8AC3E}">
        <p14:creationId xmlns:p14="http://schemas.microsoft.com/office/powerpoint/2010/main" val="25606526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1AD36C-EB42-4B58-8A9B-AC243E20B3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4FCED06F-DAE0-48A5-AC94-597E87A1E0FD}"/>
              </a:ext>
            </a:extLst>
          </p:cNvPr>
          <p:cNvSpPr>
            <a:spLocks noGrp="1"/>
          </p:cNvSpPr>
          <p:nvPr>
            <p:ph idx="1"/>
          </p:nvPr>
        </p:nvSpPr>
        <p:spPr/>
        <p:txBody>
          <a:bodyPr>
            <a:normAutofit/>
          </a:bodyPr>
          <a:lstStyle/>
          <a:p>
            <a:r>
              <a:rPr lang="en-GB" sz="2000" b="0" dirty="0"/>
              <a:t>The sting of strict liability has been largely removed by the interpretation of “non-natural user” – there has been a tendency for it to be looked at as almost equivalent to a negligence test.  </a:t>
            </a:r>
            <a:r>
              <a:rPr lang="en-GB" sz="2000" b="0" dirty="0" err="1"/>
              <a:t>Eg</a:t>
            </a:r>
            <a:r>
              <a:rPr lang="en-GB" sz="2000" b="0" dirty="0"/>
              <a:t> in </a:t>
            </a:r>
            <a:r>
              <a:rPr lang="en-GB" sz="2000" i="1" dirty="0"/>
              <a:t>Mason v Levy Auto Parts of England Ltd [1967] </a:t>
            </a:r>
            <a:r>
              <a:rPr lang="en-GB" sz="2000" b="0" dirty="0"/>
              <a:t>a quantity of combustible materials stored on the D’s land ignited and burnt the Cl’s ornamental hedge.  It was held that regard should be had to the quantity of the materials , the way they were stored and the neighbourhood.  This would also be relevant when considering a negligence claim.</a:t>
            </a:r>
          </a:p>
        </p:txBody>
      </p:sp>
    </p:spTree>
    <p:extLst>
      <p:ext uri="{BB962C8B-B14F-4D97-AF65-F5344CB8AC3E}">
        <p14:creationId xmlns:p14="http://schemas.microsoft.com/office/powerpoint/2010/main" val="22402968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4D1B38-29BB-416B-8067-9BF1D037F1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9DA3A898-D97E-492A-9CC2-E564638F2653}"/>
              </a:ext>
            </a:extLst>
          </p:cNvPr>
          <p:cNvSpPr>
            <a:spLocks noGrp="1"/>
          </p:cNvSpPr>
          <p:nvPr>
            <p:ph idx="1"/>
          </p:nvPr>
        </p:nvSpPr>
        <p:spPr/>
        <p:txBody>
          <a:bodyPr>
            <a:normAutofit/>
          </a:bodyPr>
          <a:lstStyle/>
          <a:p>
            <a:r>
              <a:rPr lang="en-GB" sz="2000" b="0" dirty="0"/>
              <a:t>The previous slide should now be considered in the light of the words of L Goff in </a:t>
            </a:r>
            <a:r>
              <a:rPr lang="en-GB" sz="2000" i="1" dirty="0"/>
              <a:t>Cambridge Water Co Ltd v Eastern Counties Leather plc [1994] :</a:t>
            </a:r>
          </a:p>
          <a:p>
            <a:r>
              <a:rPr lang="en-GB" sz="2000" b="0" i="1" dirty="0"/>
              <a:t>“It may well be that, now that it is recognised that foreseeability of harm of the relevant type is a prerequisite of liability in damages under the rule, the courts may feel less pressure to extend the concept of natural use…and in due course it may become easier to control this exception, and to ensure that it has a more recognisable basis of principle.”</a:t>
            </a:r>
            <a:endParaRPr lang="en-GB" sz="2000" b="0" dirty="0"/>
          </a:p>
        </p:txBody>
      </p:sp>
    </p:spTree>
    <p:extLst>
      <p:ext uri="{BB962C8B-B14F-4D97-AF65-F5344CB8AC3E}">
        <p14:creationId xmlns:p14="http://schemas.microsoft.com/office/powerpoint/2010/main" val="40269886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52C49F-4108-417F-BA28-44592DFC54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BA648133-9477-4234-8846-C9EDEBA2AE87}"/>
              </a:ext>
            </a:extLst>
          </p:cNvPr>
          <p:cNvSpPr>
            <a:spLocks noGrp="1"/>
          </p:cNvSpPr>
          <p:nvPr>
            <p:ph idx="1"/>
          </p:nvPr>
        </p:nvSpPr>
        <p:spPr/>
        <p:txBody>
          <a:bodyPr>
            <a:normAutofit/>
          </a:bodyPr>
          <a:lstStyle/>
          <a:p>
            <a:r>
              <a:rPr lang="en-GB" sz="2000" i="1" dirty="0"/>
              <a:t>Cambridge Water Co Ltd </a:t>
            </a:r>
            <a:r>
              <a:rPr lang="en-GB" sz="2000" b="0" dirty="0"/>
              <a:t> facts….</a:t>
            </a:r>
          </a:p>
          <a:p>
            <a:r>
              <a:rPr lang="en-GB" sz="2000" b="0" dirty="0"/>
              <a:t>The appeal to the </a:t>
            </a:r>
            <a:r>
              <a:rPr lang="en-GB" sz="2000" b="0" dirty="0" err="1"/>
              <a:t>HofL</a:t>
            </a:r>
            <a:r>
              <a:rPr lang="en-GB" sz="2000" b="0" dirty="0"/>
              <a:t> focussed on the question whether foreseeability of harm of the relevant type was an essential element of liability either in nuisance or in </a:t>
            </a:r>
            <a:r>
              <a:rPr lang="en-GB" sz="2000" i="1" dirty="0" err="1"/>
              <a:t>RvF</a:t>
            </a:r>
            <a:r>
              <a:rPr lang="en-GB" sz="2000" i="1" dirty="0"/>
              <a:t> </a:t>
            </a:r>
            <a:r>
              <a:rPr lang="en-GB" sz="2000" b="0" dirty="0"/>
              <a:t>. Lord Goff referred to </a:t>
            </a:r>
            <a:r>
              <a:rPr lang="en-GB" sz="2000" i="1" dirty="0"/>
              <a:t>The “Wagon Mound” (No. 2) </a:t>
            </a:r>
            <a:r>
              <a:rPr lang="en-GB" sz="2000" b="0" dirty="0"/>
              <a:t>as having settled the issue regarding nuisance.  He then considered the v close historical link between nuisance and </a:t>
            </a:r>
            <a:r>
              <a:rPr lang="en-GB" sz="2000" i="1" dirty="0" err="1"/>
              <a:t>RvF</a:t>
            </a:r>
            <a:r>
              <a:rPr lang="en-GB" sz="2000" i="1" dirty="0"/>
              <a:t> </a:t>
            </a:r>
            <a:r>
              <a:rPr lang="en-GB" sz="2000" b="0" dirty="0"/>
              <a:t>and also the reluctance of the Law Commission to propose statutory reform regarding ultra hazardous activities.  </a:t>
            </a:r>
            <a:endParaRPr lang="en-GB" sz="2000" dirty="0"/>
          </a:p>
        </p:txBody>
      </p:sp>
    </p:spTree>
    <p:extLst>
      <p:ext uri="{BB962C8B-B14F-4D97-AF65-F5344CB8AC3E}">
        <p14:creationId xmlns:p14="http://schemas.microsoft.com/office/powerpoint/2010/main" val="19465250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36B908-F0FA-4B9B-A016-E2FF0F48E6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99770A9-D2FD-48B8-8D74-9EA60ACAF73A}"/>
              </a:ext>
            </a:extLst>
          </p:cNvPr>
          <p:cNvSpPr>
            <a:spLocks noGrp="1"/>
          </p:cNvSpPr>
          <p:nvPr>
            <p:ph idx="1"/>
          </p:nvPr>
        </p:nvSpPr>
        <p:spPr/>
        <p:txBody>
          <a:bodyPr>
            <a:normAutofit/>
          </a:bodyPr>
          <a:lstStyle/>
          <a:p>
            <a:r>
              <a:rPr lang="en-GB" sz="2400" b="0" dirty="0"/>
              <a:t>It appeared to him logical that the test for remoteness of damage in </a:t>
            </a:r>
            <a:r>
              <a:rPr lang="en-GB" sz="2400" i="1" dirty="0" err="1"/>
              <a:t>RvF</a:t>
            </a:r>
            <a:r>
              <a:rPr lang="en-GB" sz="2400" i="1" dirty="0"/>
              <a:t> </a:t>
            </a:r>
            <a:r>
              <a:rPr lang="en-GB" sz="2400" b="0" dirty="0"/>
              <a:t>should be the same as that in nuisance (and, in fact, negligence).  Remember that, on the facts of </a:t>
            </a:r>
            <a:r>
              <a:rPr lang="en-GB" sz="2400" i="1" dirty="0"/>
              <a:t>Cambridge </a:t>
            </a:r>
            <a:r>
              <a:rPr lang="en-GB" sz="2400" b="0" dirty="0"/>
              <a:t>the original seepages occurred in circumstances where a reasonably prudent person would not foresee contamination of ground water resulting.  The D was therefore not liable for the Cl’s losses.</a:t>
            </a:r>
          </a:p>
        </p:txBody>
      </p:sp>
    </p:spTree>
    <p:extLst>
      <p:ext uri="{BB962C8B-B14F-4D97-AF65-F5344CB8AC3E}">
        <p14:creationId xmlns:p14="http://schemas.microsoft.com/office/powerpoint/2010/main" val="37562305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0EDC2B-CC4B-4272-8452-C4FCC2F4ED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D870BF4B-6B7E-4F9C-AC24-9278C95BBDFC}"/>
              </a:ext>
            </a:extLst>
          </p:cNvPr>
          <p:cNvSpPr>
            <a:spLocks noGrp="1"/>
          </p:cNvSpPr>
          <p:nvPr>
            <p:ph idx="1"/>
          </p:nvPr>
        </p:nvSpPr>
        <p:spPr/>
        <p:txBody>
          <a:bodyPr>
            <a:normAutofit/>
          </a:bodyPr>
          <a:lstStyle/>
          <a:p>
            <a:r>
              <a:rPr lang="en-GB" sz="2000" b="0" dirty="0"/>
              <a:t>Even where the type of damage that actually occurs is reasonably foreseeable, the D wont be liable for the escape and subsequent damage caused to the </a:t>
            </a:r>
            <a:r>
              <a:rPr lang="en-GB" sz="2000" b="0" dirty="0" err="1"/>
              <a:t>Cls</a:t>
            </a:r>
            <a:r>
              <a:rPr lang="en-GB" sz="2000" b="0" dirty="0"/>
              <a:t> if the accumulation was part of D’s ordinary course of enjoyment of his property.</a:t>
            </a:r>
          </a:p>
          <a:p>
            <a:r>
              <a:rPr lang="en-GB" sz="2000" b="0" dirty="0"/>
              <a:t>In </a:t>
            </a:r>
            <a:r>
              <a:rPr lang="en-GB" sz="2000" i="1" dirty="0"/>
              <a:t>Transco plc v Stockport Metropolitan Borough Council [2003] </a:t>
            </a:r>
            <a:r>
              <a:rPr lang="en-GB" sz="2000" b="0" dirty="0"/>
              <a:t>D council was sued when water from a service pipe, which brought water to a block of flats owned by the council, seeped out into the soil of a railway embankment and undermined the support for a Transco gas main.</a:t>
            </a:r>
          </a:p>
        </p:txBody>
      </p:sp>
    </p:spTree>
    <p:extLst>
      <p:ext uri="{BB962C8B-B14F-4D97-AF65-F5344CB8AC3E}">
        <p14:creationId xmlns:p14="http://schemas.microsoft.com/office/powerpoint/2010/main" val="33376225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98DA1B-9EE0-488F-B3A7-88B8ADF2F3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BD68BEEC-44E9-4D7F-BB13-118BEF7A4CE3}"/>
              </a:ext>
            </a:extLst>
          </p:cNvPr>
          <p:cNvSpPr>
            <a:spLocks noGrp="1"/>
          </p:cNvSpPr>
          <p:nvPr>
            <p:ph idx="1"/>
          </p:nvPr>
        </p:nvSpPr>
        <p:spPr/>
        <p:txBody>
          <a:bodyPr>
            <a:normAutofit/>
          </a:bodyPr>
          <a:lstStyle/>
          <a:p>
            <a:r>
              <a:rPr lang="en-GB" sz="2000" b="0" dirty="0"/>
              <a:t>In </a:t>
            </a:r>
            <a:r>
              <a:rPr lang="en-GB" sz="2000" i="1" dirty="0"/>
              <a:t>Transco </a:t>
            </a:r>
            <a:r>
              <a:rPr lang="en-GB" sz="2000" b="0" dirty="0" err="1"/>
              <a:t>HofL</a:t>
            </a:r>
            <a:r>
              <a:rPr lang="en-GB" sz="2000" b="0" dirty="0"/>
              <a:t> considered the status of </a:t>
            </a:r>
            <a:r>
              <a:rPr lang="en-GB" sz="2000" i="1" dirty="0" err="1"/>
              <a:t>RvF</a:t>
            </a:r>
            <a:r>
              <a:rPr lang="en-GB" sz="2000" b="0" i="1" dirty="0"/>
              <a:t> </a:t>
            </a:r>
            <a:r>
              <a:rPr lang="en-GB" sz="2000" b="0" dirty="0"/>
              <a:t>as a separate tort and held that the rule in </a:t>
            </a:r>
            <a:r>
              <a:rPr lang="en-GB" sz="2000" i="1" dirty="0" err="1"/>
              <a:t>RvF</a:t>
            </a:r>
            <a:r>
              <a:rPr lang="en-GB" sz="2000" i="1" dirty="0"/>
              <a:t> </a:t>
            </a:r>
            <a:r>
              <a:rPr lang="en-GB" sz="2000" b="0" dirty="0" err="1"/>
              <a:t>shold</a:t>
            </a:r>
            <a:r>
              <a:rPr lang="en-GB" sz="2000" b="0" dirty="0"/>
              <a:t> not be discarded.  </a:t>
            </a:r>
            <a:r>
              <a:rPr lang="en-GB" sz="2000" i="1" dirty="0" err="1"/>
              <a:t>RvF</a:t>
            </a:r>
            <a:r>
              <a:rPr lang="en-GB" sz="2000" i="1" dirty="0"/>
              <a:t> </a:t>
            </a:r>
            <a:r>
              <a:rPr lang="en-GB" sz="2000" b="0" dirty="0"/>
              <a:t>was important in that it concerned a category of case in which it seemed just to impose liability even in the absence of fault.</a:t>
            </a:r>
          </a:p>
          <a:p>
            <a:r>
              <a:rPr lang="en-GB" sz="2000" b="0" dirty="0"/>
              <a:t>The common law did not exist in a vacuum and the rule in </a:t>
            </a:r>
            <a:r>
              <a:rPr lang="en-GB" sz="2000" i="1" dirty="0" err="1"/>
              <a:t>RvF</a:t>
            </a:r>
            <a:r>
              <a:rPr lang="en-GB" sz="2000" i="1" dirty="0"/>
              <a:t> </a:t>
            </a:r>
            <a:r>
              <a:rPr lang="en-GB" sz="2000" b="0" dirty="0"/>
              <a:t> had stood for over a century during which related statutory regs had been created on the basis of the common law </a:t>
            </a:r>
            <a:r>
              <a:rPr lang="en-GB" sz="2000" b="0" dirty="0" err="1"/>
              <a:t>obligantions</a:t>
            </a:r>
            <a:r>
              <a:rPr lang="en-GB" sz="2000" b="0" dirty="0"/>
              <a:t>.  Reference was made to the law in other European states and the </a:t>
            </a:r>
            <a:r>
              <a:rPr lang="en-GB" sz="2000" b="0" dirty="0" err="1"/>
              <a:t>HofL</a:t>
            </a:r>
            <a:r>
              <a:rPr lang="en-GB" sz="2000" b="0" dirty="0"/>
              <a:t> found the principle to be consistent with the law.</a:t>
            </a:r>
          </a:p>
        </p:txBody>
      </p:sp>
    </p:spTree>
    <p:extLst>
      <p:ext uri="{BB962C8B-B14F-4D97-AF65-F5344CB8AC3E}">
        <p14:creationId xmlns:p14="http://schemas.microsoft.com/office/powerpoint/2010/main" val="18820466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B8D214-297F-406D-9A04-35EE82A912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33613C63-4A3E-4889-8035-5F2C67BE3110}"/>
              </a:ext>
            </a:extLst>
          </p:cNvPr>
          <p:cNvSpPr>
            <a:spLocks noGrp="1"/>
          </p:cNvSpPr>
          <p:nvPr>
            <p:ph idx="1"/>
          </p:nvPr>
        </p:nvSpPr>
        <p:spPr/>
        <p:txBody>
          <a:bodyPr>
            <a:normAutofit fontScale="92500" lnSpcReduction="10000"/>
          </a:bodyPr>
          <a:lstStyle/>
          <a:p>
            <a:r>
              <a:rPr lang="en-GB" sz="2000" b="0" dirty="0"/>
              <a:t>It was now necessary, however, to restate the rule with certainty and clarity.  It should be noted that:-</a:t>
            </a:r>
          </a:p>
          <a:p>
            <a:pPr>
              <a:buFont typeface="Arial" panose="020B0604020202020204" pitchFamily="34" charset="0"/>
              <a:buChar char="•"/>
            </a:pPr>
            <a:r>
              <a:rPr lang="en-GB" sz="2000" b="0" dirty="0"/>
              <a:t>The rule was confined to ltd circumstances;</a:t>
            </a:r>
          </a:p>
          <a:p>
            <a:pPr>
              <a:buFont typeface="Arial" panose="020B0604020202020204" pitchFamily="34" charset="0"/>
              <a:buChar char="•"/>
            </a:pPr>
            <a:r>
              <a:rPr lang="en-GB" sz="2000" b="0" dirty="0"/>
              <a:t>It was a remedy for land or an interest in land;</a:t>
            </a:r>
          </a:p>
          <a:p>
            <a:pPr>
              <a:buFont typeface="Arial" panose="020B0604020202020204" pitchFamily="34" charset="0"/>
              <a:buChar char="•"/>
            </a:pPr>
            <a:r>
              <a:rPr lang="en-GB" sz="2000" b="0" dirty="0"/>
              <a:t>It did not apply to activities authorised by statute so had no application to v high risk activities.;</a:t>
            </a:r>
          </a:p>
          <a:p>
            <a:pPr>
              <a:buFont typeface="Arial" panose="020B0604020202020204" pitchFamily="34" charset="0"/>
              <a:buChar char="•"/>
            </a:pPr>
            <a:r>
              <a:rPr lang="en-GB" sz="2000" b="0" dirty="0"/>
              <a:t>It excluded liability when the escape was caused by vandalism or unusual natural events;</a:t>
            </a:r>
          </a:p>
          <a:p>
            <a:pPr>
              <a:buFont typeface="Arial" panose="020B0604020202020204" pitchFamily="34" charset="0"/>
              <a:buChar char="•"/>
            </a:pPr>
            <a:r>
              <a:rPr lang="en-GB" sz="2000" b="0" dirty="0"/>
              <a:t>Where there was an escape that was not attributable to an unusual natural event or vandalism, this would suggest that there had been negligence.</a:t>
            </a:r>
          </a:p>
        </p:txBody>
      </p:sp>
    </p:spTree>
    <p:extLst>
      <p:ext uri="{BB962C8B-B14F-4D97-AF65-F5344CB8AC3E}">
        <p14:creationId xmlns:p14="http://schemas.microsoft.com/office/powerpoint/2010/main" val="15377181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93FC7D-98AC-42B9-B4F0-DDE8AC8C70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527B0184-6281-4520-99AC-280967D0E022}"/>
              </a:ext>
            </a:extLst>
          </p:cNvPr>
          <p:cNvSpPr>
            <a:spLocks noGrp="1"/>
          </p:cNvSpPr>
          <p:nvPr>
            <p:ph idx="1"/>
          </p:nvPr>
        </p:nvSpPr>
        <p:spPr/>
        <p:txBody>
          <a:bodyPr>
            <a:normAutofit fontScale="92500" lnSpcReduction="10000"/>
          </a:bodyPr>
          <a:lstStyle/>
          <a:p>
            <a:r>
              <a:rPr lang="en-GB" sz="2000" b="0" dirty="0"/>
              <a:t>To succeed in </a:t>
            </a:r>
            <a:r>
              <a:rPr lang="en-GB" sz="2000" i="1" dirty="0" err="1"/>
              <a:t>RvF</a:t>
            </a:r>
            <a:r>
              <a:rPr lang="en-GB" sz="2000" i="1" dirty="0"/>
              <a:t> </a:t>
            </a:r>
            <a:r>
              <a:rPr lang="en-GB" sz="2000" b="0" dirty="0"/>
              <a:t>it had to be shown that the D had done something that he recognised or, judged by the standards appropriate at the relevant place and time, he ought reasonably to have recognised as giving rise to an exceptionally high risk of danger or mischief if there was an escape, however unlikely an escape might be.  The rule applied only when the use of the D’s land was extraordinary and unusual, judged by contemporary standards.  A useful guide to determining whether the risk had been created by a non-natural user of land was to ask whether the damage done was something against which the occupier could reasonably have been expected to insure himself.  On the facts, the water service pipe was held to be an ordinary use of land; a routine function with no particular hazard.  There was no liability under </a:t>
            </a:r>
            <a:r>
              <a:rPr lang="en-GB" sz="2000" i="1" dirty="0" err="1"/>
              <a:t>RvF</a:t>
            </a:r>
            <a:r>
              <a:rPr lang="en-GB" sz="2000" i="1" dirty="0"/>
              <a:t>.</a:t>
            </a:r>
            <a:endParaRPr lang="en-GB" sz="2000" b="0" dirty="0"/>
          </a:p>
        </p:txBody>
      </p:sp>
    </p:spTree>
    <p:extLst>
      <p:ext uri="{BB962C8B-B14F-4D97-AF65-F5344CB8AC3E}">
        <p14:creationId xmlns:p14="http://schemas.microsoft.com/office/powerpoint/2010/main" val="41461140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68F075-0FD3-4226-BC77-C50D3C1213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4696A8CE-0D8F-4060-A927-EEE9A980EAAF}"/>
              </a:ext>
            </a:extLst>
          </p:cNvPr>
          <p:cNvSpPr>
            <a:spLocks noGrp="1"/>
          </p:cNvSpPr>
          <p:nvPr>
            <p:ph idx="1"/>
          </p:nvPr>
        </p:nvSpPr>
        <p:spPr/>
        <p:txBody>
          <a:bodyPr>
            <a:normAutofit/>
          </a:bodyPr>
          <a:lstStyle/>
          <a:p>
            <a:r>
              <a:rPr lang="en-GB" sz="2400" i="1" dirty="0"/>
              <a:t>LMS International Ltd v Styrene Packaging and Insulation Ltd [2005] </a:t>
            </a:r>
            <a:r>
              <a:rPr lang="en-GB" sz="2400" b="0" dirty="0"/>
              <a:t>is an example of a high risk danger.  Facts….</a:t>
            </a:r>
          </a:p>
          <a:p>
            <a:r>
              <a:rPr lang="en-GB" sz="2400" b="0" dirty="0"/>
              <a:t>The D’s use of the land was a non-natural user.  This case therefore suggests that </a:t>
            </a:r>
            <a:r>
              <a:rPr lang="en-GB" sz="2400" i="1" dirty="0"/>
              <a:t>Transco </a:t>
            </a:r>
            <a:r>
              <a:rPr lang="en-GB" sz="2400" b="0" dirty="0"/>
              <a:t> has not ltd the role of the tort of </a:t>
            </a:r>
            <a:r>
              <a:rPr lang="en-GB" sz="2400" i="1" dirty="0" err="1"/>
              <a:t>RvF</a:t>
            </a:r>
            <a:r>
              <a:rPr lang="en-GB" sz="2400" i="1" dirty="0"/>
              <a:t>. </a:t>
            </a:r>
            <a:endParaRPr lang="en-GB" sz="2400" dirty="0"/>
          </a:p>
        </p:txBody>
      </p:sp>
    </p:spTree>
    <p:extLst>
      <p:ext uri="{BB962C8B-B14F-4D97-AF65-F5344CB8AC3E}">
        <p14:creationId xmlns:p14="http://schemas.microsoft.com/office/powerpoint/2010/main" val="227062758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C00C36-0E20-4135-A781-1C2D029901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0240B804-75EE-4EC0-9BC5-B28848B77918}"/>
              </a:ext>
            </a:extLst>
          </p:cNvPr>
          <p:cNvSpPr>
            <a:spLocks noGrp="1"/>
          </p:cNvSpPr>
          <p:nvPr>
            <p:ph idx="1"/>
          </p:nvPr>
        </p:nvSpPr>
        <p:spPr>
          <a:xfrm>
            <a:off x="822960" y="1100628"/>
            <a:ext cx="7520940" cy="3579849"/>
          </a:xfrm>
        </p:spPr>
        <p:txBody>
          <a:bodyPr>
            <a:normAutofit fontScale="92500"/>
          </a:bodyPr>
          <a:lstStyle/>
          <a:p>
            <a:r>
              <a:rPr lang="en-GB" sz="2000" dirty="0"/>
              <a:t>There must be an escape</a:t>
            </a:r>
          </a:p>
          <a:p>
            <a:r>
              <a:rPr lang="en-GB" sz="2000" b="0" dirty="0"/>
              <a:t>In </a:t>
            </a:r>
            <a:r>
              <a:rPr lang="en-GB" sz="2000" i="1" dirty="0"/>
              <a:t>Read v Lyons </a:t>
            </a:r>
            <a:r>
              <a:rPr lang="en-GB" sz="2000" b="0" dirty="0"/>
              <a:t>there was an explosion in the D’s munitions factory.  Cl, an employee, was injured on the premises.  It was held that she had no action as there had been no escape </a:t>
            </a:r>
            <a:r>
              <a:rPr lang="en-GB" sz="2000" dirty="0"/>
              <a:t>from </a:t>
            </a:r>
            <a:r>
              <a:rPr lang="en-GB" sz="2000" b="0" dirty="0"/>
              <a:t>the D’s property.</a:t>
            </a:r>
          </a:p>
          <a:p>
            <a:r>
              <a:rPr lang="en-GB" sz="2000" b="0" dirty="0"/>
              <a:t>In </a:t>
            </a:r>
            <a:r>
              <a:rPr lang="en-GB" sz="2000" i="1" dirty="0"/>
              <a:t>Rigby v Chief Constable of Northamptonshire [1985] </a:t>
            </a:r>
            <a:r>
              <a:rPr lang="en-GB" sz="2000" b="0" dirty="0"/>
              <a:t>police fired a CS gas canister into a shop to flush out a psychopath.  There were no firefighting appliances standing by and shop was set on fire.  Court held that the rule applied to the escape of things from the highway but probably does not apply to the intentional release of a thing.  If it does, the defence of necessity may be available but wasn’t on these facts.</a:t>
            </a:r>
          </a:p>
        </p:txBody>
      </p:sp>
    </p:spTree>
    <p:extLst>
      <p:ext uri="{BB962C8B-B14F-4D97-AF65-F5344CB8AC3E}">
        <p14:creationId xmlns:p14="http://schemas.microsoft.com/office/powerpoint/2010/main" val="1305908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48D919-6395-428C-8FDB-12E0933809B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xmlns="" id="{450B4278-A031-4D52-B228-30F4457A76C3}"/>
              </a:ext>
            </a:extLst>
          </p:cNvPr>
          <p:cNvSpPr>
            <a:spLocks noGrp="1"/>
          </p:cNvSpPr>
          <p:nvPr>
            <p:ph idx="1"/>
          </p:nvPr>
        </p:nvSpPr>
        <p:spPr/>
        <p:txBody>
          <a:bodyPr>
            <a:normAutofit lnSpcReduction="10000"/>
          </a:bodyPr>
          <a:lstStyle/>
          <a:p>
            <a:r>
              <a:rPr lang="en-GB" sz="2000" dirty="0"/>
              <a:t>Damage must be proved</a:t>
            </a:r>
          </a:p>
          <a:p>
            <a:r>
              <a:rPr lang="en-GB" sz="2000" b="0" dirty="0"/>
              <a:t>The position with regard to PI is unclear.  </a:t>
            </a:r>
            <a:r>
              <a:rPr lang="en-GB" sz="2000" i="1" dirty="0"/>
              <a:t>Read v Lyons </a:t>
            </a:r>
            <a:r>
              <a:rPr lang="en-GB" sz="2000" b="0" dirty="0"/>
              <a:t>stated obiter that negligence must be proved in order to recover damages for PI.  As </a:t>
            </a:r>
            <a:r>
              <a:rPr lang="en-GB" sz="2000" i="1" dirty="0" err="1"/>
              <a:t>RvF</a:t>
            </a:r>
            <a:r>
              <a:rPr lang="en-GB" sz="2000" i="1" dirty="0"/>
              <a:t> </a:t>
            </a:r>
            <a:r>
              <a:rPr lang="en-GB" sz="2000" b="0" dirty="0"/>
              <a:t>is a tort of strict liability this would suggest that damages are not available but other cases have lent towards there recovery.  </a:t>
            </a:r>
          </a:p>
          <a:p>
            <a:r>
              <a:rPr lang="en-GB" sz="2000" b="0" dirty="0"/>
              <a:t>In </a:t>
            </a:r>
            <a:r>
              <a:rPr lang="en-GB" sz="2000" i="1" dirty="0"/>
              <a:t>Hale v Jennings Bros [1938] </a:t>
            </a:r>
            <a:r>
              <a:rPr lang="en-GB" sz="2000" b="0" dirty="0"/>
              <a:t>tenant at a fairground stall succeeded in a claim for PI suffered when the D’s chair-o-plane crashed.  </a:t>
            </a:r>
          </a:p>
          <a:p>
            <a:r>
              <a:rPr lang="en-GB" sz="2000" b="0" dirty="0"/>
              <a:t>The correct view is probably that a Cl with an interest in the affected land may recover for PI but not a Cl without such an interest.</a:t>
            </a:r>
          </a:p>
        </p:txBody>
      </p:sp>
    </p:spTree>
    <p:extLst>
      <p:ext uri="{BB962C8B-B14F-4D97-AF65-F5344CB8AC3E}">
        <p14:creationId xmlns:p14="http://schemas.microsoft.com/office/powerpoint/2010/main" val="56519056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373944-1119-422D-B929-782F16D326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41F9FF69-C3F3-45AF-8F42-5A3BE2F52570}"/>
              </a:ext>
            </a:extLst>
          </p:cNvPr>
          <p:cNvSpPr>
            <a:spLocks noGrp="1"/>
          </p:cNvSpPr>
          <p:nvPr>
            <p:ph idx="1"/>
          </p:nvPr>
        </p:nvSpPr>
        <p:spPr>
          <a:xfrm>
            <a:off x="822960" y="1100628"/>
            <a:ext cx="7520940" cy="3579849"/>
          </a:xfrm>
        </p:spPr>
        <p:txBody>
          <a:bodyPr>
            <a:normAutofit/>
          </a:bodyPr>
          <a:lstStyle/>
          <a:p>
            <a:r>
              <a:rPr lang="en-GB" sz="2400" b="0" dirty="0"/>
              <a:t>Pure economic loss is not recoverable.  In </a:t>
            </a:r>
            <a:r>
              <a:rPr lang="en-GB" sz="2400" i="1" dirty="0"/>
              <a:t>Weller v Foot and Mouth Disease Research Institute [1966] </a:t>
            </a:r>
            <a:r>
              <a:rPr lang="en-GB" sz="2400" b="0" dirty="0"/>
              <a:t>a pathogen escaped from the Inst. And caused an outbreak of foot and mouth.  Cl auctioneers sued for lost profits as they were unable to hold cattle auctions.  The action failed.</a:t>
            </a:r>
          </a:p>
        </p:txBody>
      </p:sp>
    </p:spTree>
    <p:extLst>
      <p:ext uri="{BB962C8B-B14F-4D97-AF65-F5344CB8AC3E}">
        <p14:creationId xmlns:p14="http://schemas.microsoft.com/office/powerpoint/2010/main" val="279258512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6C3515-6435-4A0C-9229-F1F2F74BBC4B}"/>
              </a:ext>
            </a:extLst>
          </p:cNvPr>
          <p:cNvSpPr>
            <a:spLocks noGrp="1"/>
          </p:cNvSpPr>
          <p:nvPr>
            <p:ph type="title"/>
          </p:nvPr>
        </p:nvSpPr>
        <p:spPr/>
        <p:txBody>
          <a:bodyPr/>
          <a:lstStyle/>
          <a:p>
            <a:r>
              <a:rPr lang="en-GB" dirty="0"/>
              <a:t>Remoteness of damage</a:t>
            </a:r>
          </a:p>
        </p:txBody>
      </p:sp>
      <p:sp>
        <p:nvSpPr>
          <p:cNvPr id="3" name="Content Placeholder 2">
            <a:extLst>
              <a:ext uri="{FF2B5EF4-FFF2-40B4-BE49-F238E27FC236}">
                <a16:creationId xmlns:a16="http://schemas.microsoft.com/office/drawing/2014/main" xmlns="" id="{80A82B73-467D-4B7F-9E2E-C864ADAD1E08}"/>
              </a:ext>
            </a:extLst>
          </p:cNvPr>
          <p:cNvSpPr>
            <a:spLocks noGrp="1"/>
          </p:cNvSpPr>
          <p:nvPr>
            <p:ph idx="1"/>
          </p:nvPr>
        </p:nvSpPr>
        <p:spPr/>
        <p:txBody>
          <a:bodyPr>
            <a:normAutofit/>
          </a:bodyPr>
          <a:lstStyle/>
          <a:p>
            <a:r>
              <a:rPr lang="en-GB" sz="2000" b="0" dirty="0"/>
              <a:t>In </a:t>
            </a:r>
            <a:r>
              <a:rPr lang="en-GB" sz="2000" i="1" dirty="0"/>
              <a:t>Cambridge Water Co Ltd </a:t>
            </a:r>
            <a:r>
              <a:rPr lang="en-GB" sz="2000" b="0" dirty="0"/>
              <a:t>it was decided the D will only be liable for damage as he knew or ought reasonably foreseen as the type of damage which the escaped things might cause. This makes it the same test as for private nuisance – reasonable foreseeability (</a:t>
            </a:r>
            <a:r>
              <a:rPr lang="en-GB" sz="2000" i="1" dirty="0"/>
              <a:t>The “Wagon Mound”(No.2) [1967] </a:t>
            </a:r>
            <a:r>
              <a:rPr lang="en-GB" sz="2000" b="0" dirty="0"/>
              <a:t>).  Importantly, the remoteness test is to applied only after the D’s strict liability has been determined and the </a:t>
            </a:r>
            <a:r>
              <a:rPr lang="en-GB" sz="2000" i="1" dirty="0"/>
              <a:t>Cambridge </a:t>
            </a:r>
            <a:r>
              <a:rPr lang="en-GB" sz="2000" b="0" dirty="0"/>
              <a:t> case does not introduce reasonable foreseeability into the test to determine prima facie liability as liability under the rule is strict. The test for remoteness is only used to determine which damage the D will be held liable for. </a:t>
            </a:r>
          </a:p>
        </p:txBody>
      </p:sp>
    </p:spTree>
    <p:extLst>
      <p:ext uri="{BB962C8B-B14F-4D97-AF65-F5344CB8AC3E}">
        <p14:creationId xmlns:p14="http://schemas.microsoft.com/office/powerpoint/2010/main" val="426459508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B7055F-E268-4E80-9066-9C1D8A1CB489}"/>
              </a:ext>
            </a:extLst>
          </p:cNvPr>
          <p:cNvSpPr>
            <a:spLocks noGrp="1"/>
          </p:cNvSpPr>
          <p:nvPr>
            <p:ph type="title"/>
          </p:nvPr>
        </p:nvSpPr>
        <p:spPr/>
        <p:txBody>
          <a:bodyPr/>
          <a:lstStyle/>
          <a:p>
            <a:r>
              <a:rPr lang="en-GB" dirty="0"/>
              <a:t>defences</a:t>
            </a:r>
          </a:p>
        </p:txBody>
      </p:sp>
      <p:sp>
        <p:nvSpPr>
          <p:cNvPr id="3" name="Content Placeholder 2">
            <a:extLst>
              <a:ext uri="{FF2B5EF4-FFF2-40B4-BE49-F238E27FC236}">
                <a16:creationId xmlns:a16="http://schemas.microsoft.com/office/drawing/2014/main" xmlns="" id="{C1E2D701-4BEE-4FE0-9C5B-60F45C855EB7}"/>
              </a:ext>
            </a:extLst>
          </p:cNvPr>
          <p:cNvSpPr>
            <a:spLocks noGrp="1"/>
          </p:cNvSpPr>
          <p:nvPr>
            <p:ph idx="1"/>
          </p:nvPr>
        </p:nvSpPr>
        <p:spPr>
          <a:xfrm rot="21600000">
            <a:off x="822960" y="1100628"/>
            <a:ext cx="7520940" cy="3579849"/>
          </a:xfrm>
        </p:spPr>
        <p:txBody>
          <a:bodyPr>
            <a:normAutofit/>
          </a:bodyPr>
          <a:lstStyle/>
          <a:p>
            <a:r>
              <a:rPr lang="en-GB" sz="2000" b="0" dirty="0"/>
              <a:t>Certain defences confirmed by the courts confirm that liability is strict but not absolute.</a:t>
            </a:r>
          </a:p>
          <a:p>
            <a:r>
              <a:rPr lang="en-GB" sz="2000" dirty="0"/>
              <a:t>Consent of the Claimant</a:t>
            </a:r>
          </a:p>
          <a:p>
            <a:r>
              <a:rPr lang="en-GB" sz="2000" b="0" dirty="0"/>
              <a:t>If the Cl expressly or impliedly consents to the presence of the thing on the Ds property, the D is  not liable if it escapes, except where he is actually negligent – </a:t>
            </a:r>
            <a:r>
              <a:rPr lang="en-GB" sz="2000" b="0" dirty="0" err="1"/>
              <a:t>eg</a:t>
            </a:r>
            <a:r>
              <a:rPr lang="en-GB" sz="2000" b="0" dirty="0"/>
              <a:t> where different floors of a building are in separate occupation and water escapes from an upper storey to a lower.  Since in a block of flats each occupier is consenting to water flowing through pipes, there will not be liability under </a:t>
            </a:r>
            <a:r>
              <a:rPr lang="en-GB" sz="2000" i="1" dirty="0" err="1"/>
              <a:t>RvF</a:t>
            </a:r>
            <a:r>
              <a:rPr lang="en-GB" sz="2000" i="1" dirty="0"/>
              <a:t>.</a:t>
            </a:r>
            <a:endParaRPr lang="en-GB" sz="2000" b="0" dirty="0"/>
          </a:p>
        </p:txBody>
      </p:sp>
    </p:spTree>
    <p:extLst>
      <p:ext uri="{BB962C8B-B14F-4D97-AF65-F5344CB8AC3E}">
        <p14:creationId xmlns:p14="http://schemas.microsoft.com/office/powerpoint/2010/main" val="380187437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1E9528-82C9-4FAD-89B6-0496F9264C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30DDD633-29F5-495C-B990-3B034F9E2E61}"/>
              </a:ext>
            </a:extLst>
          </p:cNvPr>
          <p:cNvSpPr>
            <a:spLocks noGrp="1"/>
          </p:cNvSpPr>
          <p:nvPr>
            <p:ph idx="1"/>
          </p:nvPr>
        </p:nvSpPr>
        <p:spPr/>
        <p:txBody>
          <a:bodyPr>
            <a:normAutofit/>
          </a:bodyPr>
          <a:lstStyle/>
          <a:p>
            <a:r>
              <a:rPr lang="en-GB" sz="2000" b="0" dirty="0"/>
              <a:t>It would be different if the D is negligent for letting a bath overflow or a water bed bursts.  This defence merges into and overlaps with a defence sometimes called “common benefit”.</a:t>
            </a:r>
          </a:p>
          <a:p>
            <a:r>
              <a:rPr lang="en-GB" sz="2000" dirty="0"/>
              <a:t>Common Benefit</a:t>
            </a:r>
          </a:p>
          <a:p>
            <a:r>
              <a:rPr lang="en-GB" sz="2000" b="0" dirty="0"/>
              <a:t>This may just be a feature of the Cl’s consent but the cases aren’t v specific.  In </a:t>
            </a:r>
            <a:r>
              <a:rPr lang="en-GB" sz="2000" i="1" dirty="0"/>
              <a:t>Dunne v North Western Gas Board [1964] </a:t>
            </a:r>
            <a:r>
              <a:rPr lang="en-GB" sz="2000" b="0" dirty="0"/>
              <a:t>where a gas main exploded without negligence by the D, common benefit seems to have been considered a separate defence.  Also as the D was a nationalised industry, the judge doubted whether it could be said to accumulate gas “for their own purpose”.</a:t>
            </a:r>
          </a:p>
        </p:txBody>
      </p:sp>
    </p:spTree>
    <p:extLst>
      <p:ext uri="{BB962C8B-B14F-4D97-AF65-F5344CB8AC3E}">
        <p14:creationId xmlns:p14="http://schemas.microsoft.com/office/powerpoint/2010/main" val="263988403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331F5C-7250-4CA8-AEA2-1B1374C730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86099849-E82D-488C-9C88-7DF4ABCBEBBC}"/>
              </a:ext>
            </a:extLst>
          </p:cNvPr>
          <p:cNvSpPr>
            <a:spLocks noGrp="1"/>
          </p:cNvSpPr>
          <p:nvPr>
            <p:ph idx="1"/>
          </p:nvPr>
        </p:nvSpPr>
        <p:spPr/>
        <p:txBody>
          <a:bodyPr>
            <a:normAutofit fontScale="92500"/>
          </a:bodyPr>
          <a:lstStyle/>
          <a:p>
            <a:r>
              <a:rPr lang="en-GB" sz="2000" dirty="0"/>
              <a:t>Act of a stranger</a:t>
            </a:r>
          </a:p>
          <a:p>
            <a:r>
              <a:rPr lang="en-GB" sz="2000" b="0" dirty="0"/>
              <a:t>If the escape is caused by the unforeseeable act of a stranger, usually vandalism, this is a good defence. (</a:t>
            </a:r>
            <a:r>
              <a:rPr lang="en-GB" sz="2000" i="1" dirty="0"/>
              <a:t>Perry v </a:t>
            </a:r>
            <a:r>
              <a:rPr lang="en-GB" sz="2000" i="1" dirty="0" err="1"/>
              <a:t>Kendricks</a:t>
            </a:r>
            <a:r>
              <a:rPr lang="en-GB" sz="2000" i="1" dirty="0"/>
              <a:t> Transport [1956] </a:t>
            </a:r>
            <a:r>
              <a:rPr lang="en-GB" sz="2000" b="0" dirty="0"/>
              <a:t>).  In </a:t>
            </a:r>
            <a:r>
              <a:rPr lang="en-GB" sz="2000" i="1" dirty="0"/>
              <a:t>Rickards v Lothian </a:t>
            </a:r>
            <a:r>
              <a:rPr lang="en-GB" sz="2000" b="0" dirty="0"/>
              <a:t>a 3</a:t>
            </a:r>
            <a:r>
              <a:rPr lang="en-GB" sz="2000" b="0" baseline="30000" dirty="0"/>
              <a:t>rd</a:t>
            </a:r>
            <a:r>
              <a:rPr lang="en-GB" sz="2000" b="0" dirty="0"/>
              <a:t> party blocked a sink and turned the taps on.  Damage done to the floor below by overflowing water was not actionable.  If the act was foreseeable and could have been guarded against, the case becomes one of negligence.</a:t>
            </a:r>
          </a:p>
          <a:p>
            <a:r>
              <a:rPr lang="en-GB" sz="2000" b="0" dirty="0"/>
              <a:t>In </a:t>
            </a:r>
            <a:r>
              <a:rPr lang="en-GB" sz="2000" i="1" dirty="0"/>
              <a:t>Hale v Jennings Bros [1938] </a:t>
            </a:r>
            <a:r>
              <a:rPr lang="en-GB" sz="2000" b="0" dirty="0"/>
              <a:t>someone tampered with the mounting of a chair-o-plane which came off causing damage.  D was held to have sufficient control to be expected to take steps to prevent this happening.</a:t>
            </a:r>
          </a:p>
        </p:txBody>
      </p:sp>
    </p:spTree>
    <p:extLst>
      <p:ext uri="{BB962C8B-B14F-4D97-AF65-F5344CB8AC3E}">
        <p14:creationId xmlns:p14="http://schemas.microsoft.com/office/powerpoint/2010/main" val="91143587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4E8F77-5F83-4061-A25F-F562996819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43FDBE2C-5723-49ED-8862-79E698E6DAB0}"/>
              </a:ext>
            </a:extLst>
          </p:cNvPr>
          <p:cNvSpPr>
            <a:spLocks noGrp="1"/>
          </p:cNvSpPr>
          <p:nvPr>
            <p:ph idx="1"/>
          </p:nvPr>
        </p:nvSpPr>
        <p:spPr>
          <a:xfrm>
            <a:off x="822960" y="1100628"/>
            <a:ext cx="7520940" cy="3579849"/>
          </a:xfrm>
        </p:spPr>
        <p:txBody>
          <a:bodyPr>
            <a:normAutofit fontScale="92500" lnSpcReduction="20000"/>
          </a:bodyPr>
          <a:lstStyle/>
          <a:p>
            <a:r>
              <a:rPr lang="en-GB" sz="2000" dirty="0"/>
              <a:t>Unusual natural events </a:t>
            </a:r>
          </a:p>
          <a:p>
            <a:r>
              <a:rPr lang="en-GB" sz="2000" b="0" dirty="0"/>
              <a:t>This defence has only been applied once in </a:t>
            </a:r>
            <a:r>
              <a:rPr lang="en-GB" sz="2000" i="1" dirty="0"/>
              <a:t>Nichols v </a:t>
            </a:r>
            <a:r>
              <a:rPr lang="en-GB" sz="2000" i="1" dirty="0" err="1"/>
              <a:t>Marsland</a:t>
            </a:r>
            <a:r>
              <a:rPr lang="en-GB" sz="2000" i="1" dirty="0"/>
              <a:t> [1876]. </a:t>
            </a:r>
            <a:r>
              <a:rPr lang="en-GB" sz="2000" b="0" dirty="0"/>
              <a:t>Extremely heavy rain caused artificial lakes to burst their banks.  The accepted definition of act of God is given by Lord Westbury as circumstances which no human foresight can provide against and of which human providence is not bound to recognise the possibility.</a:t>
            </a:r>
          </a:p>
          <a:p>
            <a:r>
              <a:rPr lang="en-GB" sz="2000" b="0" dirty="0"/>
              <a:t>The existence of the defence has been questioned, however, if it does exist, it should be confined to extremes of weather or natural occurrences such as earthquakes.  As the application of this defence (and act of stranger) is dependent on foreseeability, it was argued that they have no place in strict liability tort, but remember that foreseeability has now been stated in the </a:t>
            </a:r>
            <a:r>
              <a:rPr lang="en-GB" sz="2000" b="0" dirty="0" err="1"/>
              <a:t>HofL</a:t>
            </a:r>
            <a:r>
              <a:rPr lang="en-GB" sz="2000" b="0" dirty="0"/>
              <a:t> to be the test of remoteness of damage in this area of tort as per the </a:t>
            </a:r>
            <a:r>
              <a:rPr lang="en-GB" sz="2000" i="1" dirty="0"/>
              <a:t>Cambridge </a:t>
            </a:r>
            <a:r>
              <a:rPr lang="en-GB" sz="2000" b="0" dirty="0"/>
              <a:t>case.</a:t>
            </a:r>
          </a:p>
        </p:txBody>
      </p:sp>
    </p:spTree>
    <p:extLst>
      <p:ext uri="{BB962C8B-B14F-4D97-AF65-F5344CB8AC3E}">
        <p14:creationId xmlns:p14="http://schemas.microsoft.com/office/powerpoint/2010/main" val="231089019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C629FB-C46C-4633-9047-EC90634D3B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D11AF891-700C-43F6-BE24-6ACAB17FF279}"/>
              </a:ext>
            </a:extLst>
          </p:cNvPr>
          <p:cNvSpPr>
            <a:spLocks noGrp="1"/>
          </p:cNvSpPr>
          <p:nvPr>
            <p:ph idx="1"/>
          </p:nvPr>
        </p:nvSpPr>
        <p:spPr/>
        <p:txBody>
          <a:bodyPr>
            <a:normAutofit lnSpcReduction="10000"/>
          </a:bodyPr>
          <a:lstStyle/>
          <a:p>
            <a:r>
              <a:rPr lang="en-GB" sz="2000" b="0" dirty="0"/>
              <a:t>As the D has already accumulated the thing he should be liable for its escape where the escape is caused by a 3</a:t>
            </a:r>
            <a:r>
              <a:rPr lang="en-GB" sz="2000" b="0" baseline="30000" dirty="0"/>
              <a:t>rd</a:t>
            </a:r>
            <a:r>
              <a:rPr lang="en-GB" sz="2000" b="0" dirty="0"/>
              <a:t> party or freak weather.  It is in accumulating the thing that the D has created the risk.  So, if human foresight and prudence, could have contemplated the reasonable possibility of the event occurring, it will not be an act of God.</a:t>
            </a:r>
          </a:p>
          <a:p>
            <a:r>
              <a:rPr lang="en-GB" sz="2000" b="0" dirty="0"/>
              <a:t>This was the view taken in </a:t>
            </a:r>
            <a:r>
              <a:rPr lang="en-GB" sz="2000" i="1" dirty="0"/>
              <a:t>Greenock Corporation v Caledonian Railway [1917] </a:t>
            </a:r>
            <a:r>
              <a:rPr lang="en-GB" sz="2000" b="0" dirty="0"/>
              <a:t>by </a:t>
            </a:r>
            <a:r>
              <a:rPr lang="en-GB" sz="2000" b="0" dirty="0" err="1"/>
              <a:t>HofL</a:t>
            </a:r>
            <a:r>
              <a:rPr lang="en-GB" sz="2000" b="0" dirty="0"/>
              <a:t>. The corporation changed the natural course of a stream in order to construct a concrete paddling pool for children.  Heavy rain fell and the pool overflowed, swelled by the natural water reverting to its course and caused damage to Cl’s property.</a:t>
            </a:r>
          </a:p>
        </p:txBody>
      </p:sp>
    </p:spTree>
    <p:extLst>
      <p:ext uri="{BB962C8B-B14F-4D97-AF65-F5344CB8AC3E}">
        <p14:creationId xmlns:p14="http://schemas.microsoft.com/office/powerpoint/2010/main" val="412438894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8BD92C-E360-4167-AE84-9479F94619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3DF22A93-D37C-408E-A98B-0602D9D187B6}"/>
              </a:ext>
            </a:extLst>
          </p:cNvPr>
          <p:cNvSpPr>
            <a:spLocks noGrp="1"/>
          </p:cNvSpPr>
          <p:nvPr>
            <p:ph idx="1"/>
          </p:nvPr>
        </p:nvSpPr>
        <p:spPr/>
        <p:txBody>
          <a:bodyPr>
            <a:normAutofit/>
          </a:bodyPr>
          <a:lstStyle/>
          <a:p>
            <a:r>
              <a:rPr lang="en-GB" sz="2400" b="0" dirty="0" err="1"/>
              <a:t>HofL</a:t>
            </a:r>
            <a:r>
              <a:rPr lang="en-GB" sz="2400" b="0" dirty="0"/>
              <a:t> held that the rainfall was not an act of God.  The </a:t>
            </a:r>
            <a:r>
              <a:rPr lang="en-GB" sz="2400" b="0" dirty="0" err="1"/>
              <a:t>HofL</a:t>
            </a:r>
            <a:r>
              <a:rPr lang="en-GB" sz="2400" b="0" dirty="0"/>
              <a:t> in </a:t>
            </a:r>
            <a:r>
              <a:rPr lang="en-GB" sz="2400" i="1" dirty="0"/>
              <a:t>Transco </a:t>
            </a:r>
            <a:r>
              <a:rPr lang="en-GB" sz="2400" b="0" dirty="0"/>
              <a:t>renamed this defence “unusual natural events”.</a:t>
            </a:r>
          </a:p>
          <a:p>
            <a:r>
              <a:rPr lang="en-GB" sz="2400" dirty="0"/>
              <a:t>Statutory authority</a:t>
            </a:r>
          </a:p>
          <a:p>
            <a:r>
              <a:rPr lang="en-GB" sz="2400" b="0" dirty="0"/>
              <a:t>Sometimes a statute empowers a public body to perform a dangerous activity and may expressly require it to do so.  Whether the statute excludes liability under the rule in </a:t>
            </a:r>
            <a:r>
              <a:rPr lang="en-GB" sz="2400" i="1" dirty="0" err="1"/>
              <a:t>RvF</a:t>
            </a:r>
            <a:r>
              <a:rPr lang="en-GB" sz="2400" i="1" dirty="0"/>
              <a:t> </a:t>
            </a:r>
            <a:r>
              <a:rPr lang="en-GB" sz="2400" b="0" dirty="0"/>
              <a:t>is a question of construction of the statute.</a:t>
            </a:r>
          </a:p>
        </p:txBody>
      </p:sp>
    </p:spTree>
    <p:extLst>
      <p:ext uri="{BB962C8B-B14F-4D97-AF65-F5344CB8AC3E}">
        <p14:creationId xmlns:p14="http://schemas.microsoft.com/office/powerpoint/2010/main" val="99600890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BC8F46-7F11-48CC-AD4B-101A2B19CB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F0B430FE-1764-440F-B3E0-937FE36FA00D}"/>
              </a:ext>
            </a:extLst>
          </p:cNvPr>
          <p:cNvSpPr>
            <a:spLocks noGrp="1"/>
          </p:cNvSpPr>
          <p:nvPr>
            <p:ph idx="1"/>
          </p:nvPr>
        </p:nvSpPr>
        <p:spPr/>
        <p:txBody>
          <a:bodyPr>
            <a:normAutofit/>
          </a:bodyPr>
          <a:lstStyle/>
          <a:p>
            <a:r>
              <a:rPr lang="en-GB" sz="2400" b="0" dirty="0"/>
              <a:t>In </a:t>
            </a:r>
            <a:r>
              <a:rPr lang="en-GB" sz="2400" i="1" dirty="0"/>
              <a:t>Green v Chelsea Waterworks Co [1894] </a:t>
            </a:r>
            <a:r>
              <a:rPr lang="en-GB" sz="2400" b="0" dirty="0"/>
              <a:t>a water main burst.  It was held that, as the D was obliged by statute to maintain a water supply, bursts were inevitable from time to time and, in the absence of negligence, there was no liability for the flood damage to the Cl’s premises.  In other cases if a statute merely empowers a body to supply a service, there may well be liability in similar circumstances.</a:t>
            </a:r>
          </a:p>
        </p:txBody>
      </p:sp>
    </p:spTree>
    <p:extLst>
      <p:ext uri="{BB962C8B-B14F-4D97-AF65-F5344CB8AC3E}">
        <p14:creationId xmlns:p14="http://schemas.microsoft.com/office/powerpoint/2010/main" val="3041792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347CF0-101D-4F5B-80C3-EDA27525F5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CEBA280B-F494-42DF-B23B-8C019C18AC85}"/>
              </a:ext>
            </a:extLst>
          </p:cNvPr>
          <p:cNvSpPr>
            <a:spLocks noGrp="1"/>
          </p:cNvSpPr>
          <p:nvPr>
            <p:ph idx="1"/>
          </p:nvPr>
        </p:nvSpPr>
        <p:spPr/>
        <p:txBody>
          <a:bodyPr>
            <a:normAutofit/>
          </a:bodyPr>
          <a:lstStyle/>
          <a:p>
            <a:r>
              <a:rPr lang="en-GB" sz="2000" b="0" dirty="0"/>
              <a:t>Sometimes, a statute will expressly impose strict liability for an escape of dangerous things, for example, the </a:t>
            </a:r>
            <a:r>
              <a:rPr lang="en-GB" sz="2000" dirty="0"/>
              <a:t>Reservoirs Act 1975.  </a:t>
            </a:r>
            <a:r>
              <a:rPr lang="en-GB" sz="2000" b="0" dirty="0"/>
              <a:t>In such a case, even express statutory authority for constructing the reservoir will not exonerate the D.</a:t>
            </a:r>
          </a:p>
          <a:p>
            <a:r>
              <a:rPr lang="en-GB" sz="2000" b="0" dirty="0"/>
              <a:t>Sometimes a statute may provide for strict liability in respect of certain kinds of damage and still exclude certain </a:t>
            </a:r>
            <a:r>
              <a:rPr lang="en-GB" sz="2000" b="0" dirty="0" err="1"/>
              <a:t>Cls</a:t>
            </a:r>
            <a:r>
              <a:rPr lang="en-GB" sz="2000" b="0" dirty="0"/>
              <a:t> from being able to claim under the statute.  In such cases, those </a:t>
            </a:r>
            <a:r>
              <a:rPr lang="en-GB" sz="2000" b="0" dirty="0" err="1"/>
              <a:t>Cls</a:t>
            </a:r>
            <a:r>
              <a:rPr lang="en-GB" sz="2000" b="0" dirty="0"/>
              <a:t> may only rely on the common law as stated in </a:t>
            </a:r>
            <a:r>
              <a:rPr lang="en-GB" sz="2000" i="1" dirty="0" err="1"/>
              <a:t>RvF</a:t>
            </a:r>
            <a:r>
              <a:rPr lang="en-GB" sz="2000" i="1" dirty="0"/>
              <a:t>.  Transco plc v Stockport Metropolitan Borough Council [2003] </a:t>
            </a:r>
            <a:r>
              <a:rPr lang="en-GB" sz="2000" b="0" dirty="0"/>
              <a:t>is a v clear example of that scenario.</a:t>
            </a:r>
          </a:p>
        </p:txBody>
      </p:sp>
    </p:spTree>
    <p:extLst>
      <p:ext uri="{BB962C8B-B14F-4D97-AF65-F5344CB8AC3E}">
        <p14:creationId xmlns:p14="http://schemas.microsoft.com/office/powerpoint/2010/main" val="34336263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138194-81CB-4D50-BA61-36A3C52928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A84631B7-49B3-45DC-9BAA-69146034C3FE}"/>
              </a:ext>
            </a:extLst>
          </p:cNvPr>
          <p:cNvSpPr>
            <a:spLocks noGrp="1"/>
          </p:cNvSpPr>
          <p:nvPr>
            <p:ph idx="1"/>
          </p:nvPr>
        </p:nvSpPr>
        <p:spPr/>
        <p:txBody>
          <a:bodyPr>
            <a:noAutofit/>
          </a:bodyPr>
          <a:lstStyle/>
          <a:p>
            <a:r>
              <a:rPr lang="en-GB" sz="2200" b="0" dirty="0"/>
              <a:t>D owned a water main that supplied water to a block of flats.  Water leaking from the main caused damage to an embankment used by the Cl to support a gas pipe.  Cl brought action against the D to recover the cost of repairing the embankment and securing the gas pipe.  As Lord Hoffman noted in his opinion, actions against water providers would normally be brought not under the common law, but under </a:t>
            </a:r>
            <a:r>
              <a:rPr lang="en-GB" sz="2200" dirty="0"/>
              <a:t>s209(1) Water Industry Act 1991 </a:t>
            </a:r>
            <a:r>
              <a:rPr lang="en-GB" sz="2200" b="0" dirty="0"/>
              <a:t>which provides for the strict liability of water providers in respect of any damage caused by escapes of water from a pipe.</a:t>
            </a:r>
          </a:p>
        </p:txBody>
      </p:sp>
    </p:spTree>
    <p:extLst>
      <p:ext uri="{BB962C8B-B14F-4D97-AF65-F5344CB8AC3E}">
        <p14:creationId xmlns:p14="http://schemas.microsoft.com/office/powerpoint/2010/main" val="146362153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804C44-EE58-4B29-9AB6-7575CD627B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98320EF4-11FB-41AD-A8A3-BDCF7A3E6C8D}"/>
              </a:ext>
            </a:extLst>
          </p:cNvPr>
          <p:cNvSpPr>
            <a:spLocks noGrp="1"/>
          </p:cNvSpPr>
          <p:nvPr>
            <p:ph idx="1"/>
          </p:nvPr>
        </p:nvSpPr>
        <p:spPr/>
        <p:txBody>
          <a:bodyPr>
            <a:normAutofit/>
          </a:bodyPr>
          <a:lstStyle/>
          <a:p>
            <a:r>
              <a:rPr lang="en-GB" sz="2400" b="0" dirty="0"/>
              <a:t>However, </a:t>
            </a:r>
            <a:r>
              <a:rPr lang="en-GB" sz="2400" dirty="0"/>
              <a:t>s209(3) </a:t>
            </a:r>
            <a:r>
              <a:rPr lang="en-GB" sz="2400" b="0" dirty="0"/>
              <a:t>makes a </a:t>
            </a:r>
            <a:r>
              <a:rPr lang="en-GB" sz="2400" dirty="0"/>
              <a:t>special exemption for gas suppliers </a:t>
            </a:r>
            <a:r>
              <a:rPr lang="en-GB" sz="2400" b="0" dirty="0"/>
              <a:t>excluding them from being able to claim under </a:t>
            </a:r>
            <a:r>
              <a:rPr lang="en-GB" sz="2400" dirty="0"/>
              <a:t>s209(1).</a:t>
            </a:r>
          </a:p>
          <a:p>
            <a:r>
              <a:rPr lang="en-GB" sz="2400" b="0" dirty="0"/>
              <a:t>This meant Transco, a gas supplier, could only bring action against Stockport Council under common law, while almost any other Cl (and certainly any individual homeowner or tenant) could sue under the </a:t>
            </a:r>
            <a:r>
              <a:rPr lang="en-GB" sz="2400" dirty="0"/>
              <a:t>Water Industry Act 1991.</a:t>
            </a:r>
            <a:endParaRPr lang="en-GB" sz="2400" b="0" dirty="0"/>
          </a:p>
        </p:txBody>
      </p:sp>
    </p:spTree>
    <p:extLst>
      <p:ext uri="{BB962C8B-B14F-4D97-AF65-F5344CB8AC3E}">
        <p14:creationId xmlns:p14="http://schemas.microsoft.com/office/powerpoint/2010/main" val="60790273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a:buAutoNum type="arabicPeriod"/>
            </a:pPr>
            <a:r>
              <a:rPr lang="en-GB" b="0" dirty="0" smtClean="0"/>
              <a:t>The law distinguishes between private nuisance, public nuisance and statutory nuisance.</a:t>
            </a:r>
          </a:p>
          <a:p>
            <a:pPr>
              <a:buAutoNum type="arabicPeriod"/>
            </a:pPr>
            <a:r>
              <a:rPr lang="en-GB" b="0" dirty="0" smtClean="0"/>
              <a:t>A private nuisance is an interference with the beneficial use of land.</a:t>
            </a:r>
          </a:p>
          <a:p>
            <a:pPr>
              <a:buAutoNum type="arabicPeriod"/>
            </a:pPr>
            <a:r>
              <a:rPr lang="en-GB" b="0" dirty="0" smtClean="0"/>
              <a:t>A claimant in private nuisance must have a legal interest in the land interfered with to have status to sue. A defendant will be a person who created the nuisance, a person who has adopted and continued the nuisance, or in some circumstances the landlord of a tenant who causes a nuisance.</a:t>
            </a:r>
          </a:p>
          <a:p>
            <a:pPr>
              <a:buAutoNum type="arabicPeriod"/>
            </a:pPr>
            <a:r>
              <a:rPr lang="en-GB" b="0" dirty="0" smtClean="0"/>
              <a:t>The interference may cause property damage, or interference with comfort and convenience.</a:t>
            </a:r>
          </a:p>
          <a:p>
            <a:pPr>
              <a:buAutoNum type="arabicPeriod"/>
            </a:pPr>
            <a:r>
              <a:rPr lang="en-GB" b="0" dirty="0" smtClean="0"/>
              <a:t>Any interference must be both substantial and unreasonable to be actionable. For an interference with comfort and convenience, the interference must be significant to satisfy the “substantial” requirement.</a:t>
            </a:r>
            <a:endParaRPr lang="en-GB" b="0" dirty="0"/>
          </a:p>
        </p:txBody>
      </p:sp>
    </p:spTree>
    <p:extLst>
      <p:ext uri="{BB962C8B-B14F-4D97-AF65-F5344CB8AC3E}">
        <p14:creationId xmlns:p14="http://schemas.microsoft.com/office/powerpoint/2010/main" val="412512696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smtClean="0"/>
              <a:t>6. To determine reasonableness for an interference with comfort and convenience, the courts will look at factors such as:</a:t>
            </a:r>
          </a:p>
          <a:p>
            <a:pPr>
              <a:buFont typeface="Arial" panose="020B0604020202020204" pitchFamily="34" charset="0"/>
              <a:buChar char="•"/>
            </a:pPr>
            <a:r>
              <a:rPr lang="en-GB" b="0" dirty="0" smtClean="0"/>
              <a:t>Nature of the location;</a:t>
            </a:r>
          </a:p>
          <a:p>
            <a:pPr>
              <a:buFont typeface="Arial" panose="020B0604020202020204" pitchFamily="34" charset="0"/>
              <a:buChar char="•"/>
            </a:pPr>
            <a:r>
              <a:rPr lang="en-GB" b="0" dirty="0" smtClean="0"/>
              <a:t>Time of the interference;</a:t>
            </a:r>
          </a:p>
          <a:p>
            <a:pPr>
              <a:buFont typeface="Arial" panose="020B0604020202020204" pitchFamily="34" charset="0"/>
              <a:buChar char="•"/>
            </a:pPr>
            <a:r>
              <a:rPr lang="en-GB" b="0" dirty="0" smtClean="0"/>
              <a:t>Duration of the interference;</a:t>
            </a:r>
          </a:p>
          <a:p>
            <a:pPr>
              <a:buFont typeface="Arial" panose="020B0604020202020204" pitchFamily="34" charset="0"/>
              <a:buChar char="•"/>
            </a:pPr>
            <a:r>
              <a:rPr lang="en-GB" b="0" dirty="0" smtClean="0"/>
              <a:t>Social value of the defendant’s activity;</a:t>
            </a:r>
          </a:p>
          <a:p>
            <a:pPr>
              <a:buFont typeface="Arial" panose="020B0604020202020204" pitchFamily="34" charset="0"/>
              <a:buChar char="•"/>
            </a:pPr>
            <a:r>
              <a:rPr lang="en-GB" b="0" dirty="0" smtClean="0"/>
              <a:t>Motive;</a:t>
            </a:r>
          </a:p>
          <a:p>
            <a:pPr>
              <a:buFont typeface="Arial" panose="020B0604020202020204" pitchFamily="34" charset="0"/>
              <a:buChar char="•"/>
            </a:pPr>
            <a:r>
              <a:rPr lang="en-GB" b="0" dirty="0" smtClean="0"/>
              <a:t>Public utility.</a:t>
            </a:r>
            <a:endParaRPr lang="en-GB" b="0" dirty="0"/>
          </a:p>
        </p:txBody>
      </p:sp>
    </p:spTree>
    <p:extLst>
      <p:ext uri="{BB962C8B-B14F-4D97-AF65-F5344CB8AC3E}">
        <p14:creationId xmlns:p14="http://schemas.microsoft.com/office/powerpoint/2010/main" val="223520321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000" b="0" dirty="0" smtClean="0"/>
              <a:t>7. To determine unreasonableness in relation to property damage, the courts will look at what a reasonable occupier in the defendant’s position could have been expected to do to protect the claimant’s land.  This is both a subjective and objective test.</a:t>
            </a:r>
          </a:p>
          <a:p>
            <a:r>
              <a:rPr lang="en-GB" sz="2000" b="0" dirty="0" smtClean="0"/>
              <a:t>8. A public nuisance might occur when:</a:t>
            </a:r>
          </a:p>
          <a:p>
            <a:pPr>
              <a:buFont typeface="Arial" panose="020B0604020202020204" pitchFamily="34" charset="0"/>
              <a:buChar char="•"/>
            </a:pPr>
            <a:r>
              <a:rPr lang="en-GB" sz="2000" b="0" dirty="0" smtClean="0"/>
              <a:t>The nuisance is so widespread that it would be unreasonable to expect an individual to bring a private action;</a:t>
            </a:r>
          </a:p>
          <a:p>
            <a:pPr>
              <a:buFont typeface="Arial" panose="020B0604020202020204" pitchFamily="34" charset="0"/>
              <a:buChar char="•"/>
            </a:pPr>
            <a:r>
              <a:rPr lang="en-GB" sz="2000" b="0" dirty="0" smtClean="0"/>
              <a:t>The nuisance occurs in a public place.</a:t>
            </a:r>
          </a:p>
          <a:p>
            <a:pPr marL="0" indent="0"/>
            <a:endParaRPr lang="en-GB" b="0" dirty="0"/>
          </a:p>
        </p:txBody>
      </p:sp>
    </p:spTree>
    <p:extLst>
      <p:ext uri="{BB962C8B-B14F-4D97-AF65-F5344CB8AC3E}">
        <p14:creationId xmlns:p14="http://schemas.microsoft.com/office/powerpoint/2010/main" val="38351187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b="0" dirty="0" smtClean="0"/>
              <a:t>9. An individual claimant in public nuisance need not to have an interest in land, but must have suffered special and particular damage.</a:t>
            </a:r>
          </a:p>
          <a:p>
            <a:r>
              <a:rPr lang="en-GB" b="0" dirty="0" smtClean="0"/>
              <a:t>10. The remedies for nuisance are:</a:t>
            </a:r>
          </a:p>
          <a:p>
            <a:pPr>
              <a:buFont typeface="Arial" panose="020B0604020202020204" pitchFamily="34" charset="0"/>
              <a:buChar char="•"/>
            </a:pPr>
            <a:r>
              <a:rPr lang="en-GB" b="0" dirty="0" smtClean="0"/>
              <a:t>Damages;</a:t>
            </a:r>
          </a:p>
          <a:p>
            <a:pPr>
              <a:buFont typeface="Arial" panose="020B0604020202020204" pitchFamily="34" charset="0"/>
              <a:buChar char="•"/>
            </a:pPr>
            <a:r>
              <a:rPr lang="en-GB" b="0" dirty="0" err="1" smtClean="0"/>
              <a:t>Injuction</a:t>
            </a:r>
            <a:r>
              <a:rPr lang="en-GB" b="0" dirty="0" smtClean="0"/>
              <a:t>;</a:t>
            </a:r>
          </a:p>
          <a:p>
            <a:pPr>
              <a:buFont typeface="Arial" panose="020B0604020202020204" pitchFamily="34" charset="0"/>
              <a:buChar char="•"/>
            </a:pPr>
            <a:r>
              <a:rPr lang="en-GB" b="0" dirty="0" smtClean="0"/>
              <a:t>Abatement.</a:t>
            </a:r>
          </a:p>
          <a:p>
            <a:pPr marL="0" indent="0"/>
            <a:r>
              <a:rPr lang="en-GB" b="0" dirty="0" smtClean="0"/>
              <a:t>11. The defences to nuisance are:</a:t>
            </a:r>
          </a:p>
          <a:p>
            <a:pPr marL="285750" indent="-285750">
              <a:buFont typeface="Arial" panose="020B0604020202020204" pitchFamily="34" charset="0"/>
              <a:buChar char="•"/>
            </a:pPr>
            <a:r>
              <a:rPr lang="en-GB" b="0" dirty="0" smtClean="0"/>
              <a:t>Sensitivity of the claimant;</a:t>
            </a:r>
          </a:p>
          <a:p>
            <a:pPr marL="285750" indent="-285750">
              <a:buFont typeface="Arial" panose="020B0604020202020204" pitchFamily="34" charset="0"/>
              <a:buChar char="•"/>
            </a:pPr>
            <a:r>
              <a:rPr lang="en-GB" b="0" dirty="0" smtClean="0"/>
              <a:t>Prescription (in limited circumstances);</a:t>
            </a:r>
          </a:p>
          <a:p>
            <a:pPr marL="285750" indent="-285750">
              <a:buFont typeface="Arial" panose="020B0604020202020204" pitchFamily="34" charset="0"/>
              <a:buChar char="•"/>
            </a:pPr>
            <a:r>
              <a:rPr lang="en-GB" b="0" dirty="0" smtClean="0"/>
              <a:t>Statutory authorisation;</a:t>
            </a:r>
          </a:p>
          <a:p>
            <a:pPr marL="285750" indent="-285750">
              <a:buFont typeface="Arial" panose="020B0604020202020204" pitchFamily="34" charset="0"/>
              <a:buChar char="•"/>
            </a:pPr>
            <a:r>
              <a:rPr lang="en-GB" b="0" dirty="0" smtClean="0"/>
              <a:t>Public interest;</a:t>
            </a:r>
          </a:p>
        </p:txBody>
      </p:sp>
    </p:spTree>
    <p:extLst>
      <p:ext uri="{BB962C8B-B14F-4D97-AF65-F5344CB8AC3E}">
        <p14:creationId xmlns:p14="http://schemas.microsoft.com/office/powerpoint/2010/main" val="350141202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Font typeface="Arial" panose="020B0604020202020204" pitchFamily="34" charset="0"/>
              <a:buChar char="•"/>
            </a:pPr>
            <a:r>
              <a:rPr lang="en-GB" b="0" dirty="0" smtClean="0"/>
              <a:t>Common enemy rule;</a:t>
            </a:r>
          </a:p>
          <a:p>
            <a:pPr>
              <a:buFont typeface="Arial" panose="020B0604020202020204" pitchFamily="34" charset="0"/>
              <a:buChar char="•"/>
            </a:pPr>
            <a:r>
              <a:rPr lang="en-GB" b="0" dirty="0" smtClean="0"/>
              <a:t>Contributory negligence;</a:t>
            </a:r>
          </a:p>
          <a:p>
            <a:pPr>
              <a:buFont typeface="Arial" panose="020B0604020202020204" pitchFamily="34" charset="0"/>
              <a:buChar char="•"/>
            </a:pPr>
            <a:r>
              <a:rPr lang="en-GB" b="0" dirty="0" smtClean="0"/>
              <a:t>Consent to the activity which created the nuisance;</a:t>
            </a:r>
          </a:p>
          <a:p>
            <a:pPr>
              <a:buFont typeface="Arial" panose="020B0604020202020204" pitchFamily="34" charset="0"/>
              <a:buChar char="•"/>
            </a:pPr>
            <a:r>
              <a:rPr lang="en-GB" b="0" dirty="0" smtClean="0"/>
              <a:t>Act of God, that is, an event outside of human control;</a:t>
            </a:r>
          </a:p>
          <a:p>
            <a:pPr>
              <a:buFont typeface="Arial" panose="020B0604020202020204" pitchFamily="34" charset="0"/>
              <a:buChar char="•"/>
            </a:pPr>
            <a:r>
              <a:rPr lang="en-GB" b="0" dirty="0" smtClean="0"/>
              <a:t>Deliberate act of a third person.</a:t>
            </a:r>
          </a:p>
          <a:p>
            <a:pPr marL="0" indent="0"/>
            <a:r>
              <a:rPr lang="en-GB" b="0" dirty="0" smtClean="0"/>
              <a:t>12. The rule in </a:t>
            </a:r>
            <a:r>
              <a:rPr lang="en-GB" i="1" dirty="0" err="1" smtClean="0"/>
              <a:t>Rylands</a:t>
            </a:r>
            <a:r>
              <a:rPr lang="en-GB" i="1" dirty="0" smtClean="0"/>
              <a:t> v Fletcher </a:t>
            </a:r>
            <a:r>
              <a:rPr lang="en-GB" b="0" dirty="0" smtClean="0"/>
              <a:t>provides strict liability for land or property damage resulting from an escape of something dangerous from the defendant’s land.  There is no liability under </a:t>
            </a:r>
            <a:r>
              <a:rPr lang="en-GB" i="1" dirty="0" err="1" smtClean="0"/>
              <a:t>Rylands</a:t>
            </a:r>
            <a:r>
              <a:rPr lang="en-GB" i="1" dirty="0" smtClean="0"/>
              <a:t> v Fletcher </a:t>
            </a:r>
            <a:r>
              <a:rPr lang="en-GB" b="0" dirty="0" smtClean="0"/>
              <a:t>for pure economic loss.</a:t>
            </a:r>
          </a:p>
          <a:p>
            <a:pPr marL="0" indent="0"/>
            <a:r>
              <a:rPr lang="en-GB" b="0" dirty="0" smtClean="0"/>
              <a:t>13. The claimant should have a legal interest in the land to have status to sue, but the defendant may be an occupier of the land from which the dangerous things escaped or he must have control over the accumulation of the things.</a:t>
            </a:r>
            <a:endParaRPr lang="en-GB" b="0" dirty="0"/>
          </a:p>
        </p:txBody>
      </p:sp>
    </p:spTree>
    <p:extLst>
      <p:ext uri="{BB962C8B-B14F-4D97-AF65-F5344CB8AC3E}">
        <p14:creationId xmlns:p14="http://schemas.microsoft.com/office/powerpoint/2010/main" val="106186075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b="0" dirty="0" smtClean="0"/>
              <a:t>14. The requirements of the rule are that:</a:t>
            </a:r>
          </a:p>
          <a:p>
            <a:pPr>
              <a:buFont typeface="Arial" panose="020B0604020202020204" pitchFamily="34" charset="0"/>
              <a:buChar char="•"/>
            </a:pPr>
            <a:r>
              <a:rPr lang="en-GB" sz="2000" b="0" dirty="0" smtClean="0"/>
              <a:t>The defendant brought something onto the land;</a:t>
            </a:r>
          </a:p>
          <a:p>
            <a:pPr>
              <a:buFont typeface="Arial" panose="020B0604020202020204" pitchFamily="34" charset="0"/>
              <a:buChar char="•"/>
            </a:pPr>
            <a:r>
              <a:rPr lang="en-GB" sz="2000" b="0" dirty="0" smtClean="0"/>
              <a:t>Which he collected and kept there;</a:t>
            </a:r>
          </a:p>
          <a:p>
            <a:pPr>
              <a:buFont typeface="Arial" panose="020B0604020202020204" pitchFamily="34" charset="0"/>
              <a:buChar char="•"/>
            </a:pPr>
            <a:r>
              <a:rPr lang="en-GB" sz="2000" b="0" dirty="0" smtClean="0"/>
              <a:t>It was something that was likely to do mischief if it escaped;</a:t>
            </a:r>
          </a:p>
          <a:p>
            <a:pPr>
              <a:buFont typeface="Arial" panose="020B0604020202020204" pitchFamily="34" charset="0"/>
              <a:buChar char="•"/>
            </a:pPr>
            <a:r>
              <a:rPr lang="en-GB" sz="2000" b="0" dirty="0" smtClean="0"/>
              <a:t>There was an escape;</a:t>
            </a:r>
          </a:p>
          <a:p>
            <a:pPr>
              <a:buFont typeface="Arial" panose="020B0604020202020204" pitchFamily="34" charset="0"/>
              <a:buChar char="•"/>
            </a:pPr>
            <a:r>
              <a:rPr lang="en-GB" sz="2000" b="0" dirty="0" smtClean="0"/>
              <a:t>There was a non-natural user of land.</a:t>
            </a:r>
          </a:p>
          <a:p>
            <a:pPr marL="0" indent="0"/>
            <a:r>
              <a:rPr lang="en-GB" sz="2000" b="0" dirty="0" smtClean="0"/>
              <a:t>15. The test for remoteness in </a:t>
            </a:r>
            <a:r>
              <a:rPr lang="en-GB" sz="2000" i="1" dirty="0" err="1" smtClean="0"/>
              <a:t>Rylands</a:t>
            </a:r>
            <a:r>
              <a:rPr lang="en-GB" sz="2000" i="1" dirty="0" smtClean="0"/>
              <a:t> v Fletcher </a:t>
            </a:r>
            <a:r>
              <a:rPr lang="en-GB" sz="2000" b="0" dirty="0" smtClean="0"/>
              <a:t>is now, as with nuisance, the test of reasonable foreseeability of type of damage.</a:t>
            </a:r>
            <a:endParaRPr lang="en-GB" sz="2000" b="0" dirty="0"/>
          </a:p>
        </p:txBody>
      </p:sp>
    </p:spTree>
    <p:extLst>
      <p:ext uri="{BB962C8B-B14F-4D97-AF65-F5344CB8AC3E}">
        <p14:creationId xmlns:p14="http://schemas.microsoft.com/office/powerpoint/2010/main" val="412913312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0" dirty="0" smtClean="0"/>
              <a:t>16. Defences to an action in </a:t>
            </a:r>
            <a:r>
              <a:rPr lang="en-GB" i="1" dirty="0" err="1" smtClean="0"/>
              <a:t>Rylands</a:t>
            </a:r>
            <a:r>
              <a:rPr lang="en-GB" i="1" dirty="0" smtClean="0"/>
              <a:t> v Fletcher </a:t>
            </a:r>
            <a:r>
              <a:rPr lang="en-GB" b="0" dirty="0" smtClean="0"/>
              <a:t>include:</a:t>
            </a:r>
          </a:p>
          <a:p>
            <a:pPr>
              <a:buFont typeface="Arial" panose="020B0604020202020204" pitchFamily="34" charset="0"/>
              <a:buChar char="•"/>
            </a:pPr>
            <a:r>
              <a:rPr lang="en-GB" b="0" dirty="0" smtClean="0"/>
              <a:t>Consent of the claimant to the activity which created the risk of escape;</a:t>
            </a:r>
          </a:p>
          <a:p>
            <a:pPr>
              <a:buFont typeface="Arial" panose="020B0604020202020204" pitchFamily="34" charset="0"/>
              <a:buChar char="•"/>
            </a:pPr>
            <a:r>
              <a:rPr lang="en-GB" b="0" dirty="0" smtClean="0"/>
              <a:t>Common benefit;</a:t>
            </a:r>
          </a:p>
          <a:p>
            <a:pPr>
              <a:buFont typeface="Arial" panose="020B0604020202020204" pitchFamily="34" charset="0"/>
              <a:buChar char="•"/>
            </a:pPr>
            <a:r>
              <a:rPr lang="en-GB" b="0" dirty="0" smtClean="0"/>
              <a:t>Act of a stranger over whom the defendant had no control;</a:t>
            </a:r>
          </a:p>
          <a:p>
            <a:pPr>
              <a:buFont typeface="Arial" panose="020B0604020202020204" pitchFamily="34" charset="0"/>
              <a:buChar char="•"/>
            </a:pPr>
            <a:r>
              <a:rPr lang="en-GB" b="0" dirty="0" smtClean="0"/>
              <a:t>Unusual natural events;</a:t>
            </a:r>
          </a:p>
          <a:p>
            <a:pPr>
              <a:buFont typeface="Arial" panose="020B0604020202020204" pitchFamily="34" charset="0"/>
              <a:buChar char="•"/>
            </a:pPr>
            <a:r>
              <a:rPr lang="en-GB" b="0" dirty="0" smtClean="0"/>
              <a:t>Statutory authority.</a:t>
            </a:r>
            <a:endParaRPr lang="en-GB" b="0" dirty="0"/>
          </a:p>
        </p:txBody>
      </p:sp>
    </p:spTree>
    <p:extLst>
      <p:ext uri="{BB962C8B-B14F-4D97-AF65-F5344CB8AC3E}">
        <p14:creationId xmlns:p14="http://schemas.microsoft.com/office/powerpoint/2010/main" val="428111815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point</a:t>
            </a:r>
            <a:endParaRPr lang="en-GB" dirty="0"/>
          </a:p>
        </p:txBody>
      </p:sp>
      <p:sp>
        <p:nvSpPr>
          <p:cNvPr id="3" name="Content Placeholder 2"/>
          <p:cNvSpPr>
            <a:spLocks noGrp="1"/>
          </p:cNvSpPr>
          <p:nvPr>
            <p:ph idx="1"/>
          </p:nvPr>
        </p:nvSpPr>
        <p:spPr/>
        <p:txBody>
          <a:bodyPr>
            <a:normAutofit/>
          </a:bodyPr>
          <a:lstStyle/>
          <a:p>
            <a:r>
              <a:rPr lang="en-GB" sz="2800" dirty="0" smtClean="0"/>
              <a:t>Is the rule in </a:t>
            </a:r>
            <a:r>
              <a:rPr lang="en-GB" sz="2800" i="1" dirty="0" err="1" smtClean="0"/>
              <a:t>Rylands</a:t>
            </a:r>
            <a:r>
              <a:rPr lang="en-GB" sz="2800" i="1" dirty="0" smtClean="0"/>
              <a:t> v Fletcher [1868] </a:t>
            </a:r>
            <a:r>
              <a:rPr lang="en-GB" sz="2800" dirty="0" smtClean="0"/>
              <a:t>practically important in the modern world?  Can’t we account adequately for the cases it covers under either the law of negligence or the law of nuisance?</a:t>
            </a:r>
            <a:endParaRPr lang="en-GB" sz="2800" dirty="0"/>
          </a:p>
        </p:txBody>
      </p:sp>
    </p:spTree>
    <p:extLst>
      <p:ext uri="{BB962C8B-B14F-4D97-AF65-F5344CB8AC3E}">
        <p14:creationId xmlns:p14="http://schemas.microsoft.com/office/powerpoint/2010/main" val="36636385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Angles</Template>
  <TotalTime>815</TotalTime>
  <Words>11008</Words>
  <Application>Microsoft Office PowerPoint</Application>
  <PresentationFormat>On-screen Show (4:3)</PresentationFormat>
  <Paragraphs>292</Paragraphs>
  <Slides>89</Slides>
  <Notes>1</Notes>
  <HiddenSlides>0</HiddenSlides>
  <MMClips>0</MMClips>
  <ScaleCrop>false</ScaleCrop>
  <HeadingPairs>
    <vt:vector size="4" baseType="variant">
      <vt:variant>
        <vt:lpstr>Theme</vt:lpstr>
      </vt:variant>
      <vt:variant>
        <vt:i4>1</vt:i4>
      </vt:variant>
      <vt:variant>
        <vt:lpstr>Slide Titles</vt:lpstr>
      </vt:variant>
      <vt:variant>
        <vt:i4>89</vt:i4>
      </vt:variant>
    </vt:vector>
  </HeadingPairs>
  <TitlesOfParts>
    <vt:vector size="90" baseType="lpstr">
      <vt:lpstr>Angles</vt:lpstr>
      <vt:lpstr>Nuisance and rylands v fletcher</vt:lpstr>
      <vt:lpstr>Intro</vt:lpstr>
      <vt:lpstr>PowerPoint Presentation</vt:lpstr>
      <vt:lpstr>Comparative chart –private &amp;public nuisance</vt:lpstr>
      <vt:lpstr>Statutory nuisance</vt:lpstr>
      <vt:lpstr>Public nuisance</vt:lpstr>
      <vt:lpstr>PowerPoint Presentation</vt:lpstr>
      <vt:lpstr>PowerPoint Presentation</vt:lpstr>
      <vt:lpstr>PowerPoint Presentation</vt:lpstr>
      <vt:lpstr>Private nuisance</vt:lpstr>
      <vt:lpstr>Private nuisance: parties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couple of questions</vt:lpstr>
      <vt:lpstr>PowerPoint Presentation</vt:lpstr>
      <vt:lpstr>PowerPoint Presentation</vt:lpstr>
      <vt:lpstr>PowerPoint Presentation</vt:lpstr>
      <vt:lpstr>PowerPoint Presentation</vt:lpstr>
      <vt:lpstr>PowerPoint Presentation</vt:lpstr>
      <vt:lpstr>PowerPoint Presentation</vt:lpstr>
      <vt:lpstr>damage</vt:lpstr>
      <vt:lpstr>The reasonableness requirement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defences</vt:lpstr>
      <vt:lpstr>PowerPoint Presentation</vt:lpstr>
      <vt:lpstr>PowerPoint Presentation</vt:lpstr>
      <vt:lpstr>PowerPoint Presentation</vt:lpstr>
      <vt:lpstr>PowerPoint Presentation</vt:lpstr>
      <vt:lpstr>PowerPoint Presentation</vt:lpstr>
      <vt:lpstr>Nuisance and fault</vt:lpstr>
      <vt:lpstr>PowerPoint Presentation</vt:lpstr>
      <vt:lpstr>remedies</vt:lpstr>
      <vt:lpstr>PowerPoint Presentation</vt:lpstr>
      <vt:lpstr>PowerPoint Presentation</vt:lpstr>
      <vt:lpstr>The rule in Rylands v Fletcher</vt:lpstr>
      <vt:lpstr>PowerPoint Presentation</vt:lpstr>
      <vt:lpstr>PowerPoint Presentation</vt:lpstr>
      <vt:lpstr>PowerPoint Presentation</vt:lpstr>
      <vt:lpstr>Parties </vt:lpstr>
      <vt:lpstr>PowerPoint Presentation</vt:lpstr>
      <vt:lpstr>PowerPoint Presentation</vt:lpstr>
      <vt:lpstr>Requirements of the rule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Remoteness of damage</vt:lpstr>
      <vt:lpstr>defences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PowerPoint Presentation</vt:lpstr>
      <vt:lpstr>PowerPoint Presentation</vt:lpstr>
      <vt:lpstr>PowerPoint Presentation</vt:lpstr>
      <vt:lpstr>PowerPoint Presentation</vt:lpstr>
      <vt:lpstr>PowerPoint Presentation</vt:lpstr>
      <vt:lpstr>PowerPoint Presentation</vt:lpstr>
      <vt:lpstr>Discussion point</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Nuisance and rylands v fletcher</dc:title>
  <dc:creator>Louise Holmes</dc:creator>
  <cp:lastModifiedBy>Louise Holmes</cp:lastModifiedBy>
  <cp:revision>63</cp:revision>
  <dcterms:created xsi:type="dcterms:W3CDTF">2018-05-14T11:56:15Z</dcterms:created>
  <dcterms:modified xsi:type="dcterms:W3CDTF">2018-11-27T11:14:55Z</dcterms:modified>
</cp:coreProperties>
</file>