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1"/>
  </p:notesMasterIdLst>
  <p:handoutMasterIdLst>
    <p:handoutMasterId r:id="rId12"/>
  </p:handoutMasterIdLst>
  <p:sldIdLst>
    <p:sldId id="340" r:id="rId5"/>
    <p:sldId id="341" r:id="rId6"/>
    <p:sldId id="343" r:id="rId7"/>
    <p:sldId id="356" r:id="rId8"/>
    <p:sldId id="357" r:id="rId9"/>
    <p:sldId id="3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0B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autoAdjust="0"/>
  </p:normalViewPr>
  <p:slideViewPr>
    <p:cSldViewPr snapToGrid="0">
      <p:cViewPr varScale="1">
        <p:scale>
          <a:sx n="83" d="100"/>
          <a:sy n="83" d="100"/>
        </p:scale>
        <p:origin x="45" y="372"/>
      </p:cViewPr>
      <p:guideLst/>
    </p:cSldViewPr>
  </p:slideViewPr>
  <p:outlineViewPr>
    <p:cViewPr>
      <p:scale>
        <a:sx n="33" d="100"/>
        <a:sy n="33" d="100"/>
      </p:scale>
      <p:origin x="0" y="-11376"/>
    </p:cViewPr>
  </p:outlineViewPr>
  <p:notesTextViewPr>
    <p:cViewPr>
      <p:scale>
        <a:sx n="1" d="1"/>
        <a:sy n="1" d="1"/>
      </p:scale>
      <p:origin x="0" y="0"/>
    </p:cViewPr>
  </p:notesTextViewPr>
  <p:sorterViewPr>
    <p:cViewPr varScale="1">
      <p:scale>
        <a:sx n="100" d="100"/>
        <a:sy n="100" d="100"/>
      </p:scale>
      <p:origin x="0" y="-6264"/>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8/10/relationships/authors" Target="authors.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2/23/2026</a:t>
            </a:fld>
            <a:endParaRPr lang="en-US" dirty="0"/>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dirty="0"/>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2/23/2026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dirty="0"/>
          </a:p>
        </p:txBody>
      </p:sp>
    </p:spTree>
    <p:extLst>
      <p:ext uri="{BB962C8B-B14F-4D97-AF65-F5344CB8AC3E}">
        <p14:creationId xmlns:p14="http://schemas.microsoft.com/office/powerpoint/2010/main" val="108604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2</a:t>
            </a:fld>
            <a:endParaRPr lang="en-US" dirty="0"/>
          </a:p>
        </p:txBody>
      </p:sp>
    </p:spTree>
    <p:extLst>
      <p:ext uri="{BB962C8B-B14F-4D97-AF65-F5344CB8AC3E}">
        <p14:creationId xmlns:p14="http://schemas.microsoft.com/office/powerpoint/2010/main" val="4016480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3</a:t>
            </a:fld>
            <a:endParaRPr lang="en-US" dirty="0"/>
          </a:p>
        </p:txBody>
      </p:sp>
    </p:spTree>
    <p:extLst>
      <p:ext uri="{BB962C8B-B14F-4D97-AF65-F5344CB8AC3E}">
        <p14:creationId xmlns:p14="http://schemas.microsoft.com/office/powerpoint/2010/main" val="16497939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dirty="0"/>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dirty="0"/>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US"/>
              <a:t>Click icon to add picture</a:t>
            </a:r>
            <a:endParaRPr lang="en-US" dirty="0"/>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US"/>
              <a:t>Click icon to add picture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1">
            <a:lumMod val="5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dirty="0"/>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US"/>
              <a:t>Click icon to add table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dirty="0"/>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US"/>
              <a:t>Click icon to add table</a:t>
            </a:r>
            <a:endParaRPr lang="en-US" dirty="0"/>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50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bg>
      <p:bgPr>
        <a:solidFill>
          <a:schemeClr val="accent1">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Tree>
    <p:extLst>
      <p:ext uri="{BB962C8B-B14F-4D97-AF65-F5344CB8AC3E}">
        <p14:creationId xmlns:p14="http://schemas.microsoft.com/office/powerpoint/2010/main" val="327250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2/23/2026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62A4-2E4B-23FB-9F8B-D54C0F90A08A}"/>
              </a:ext>
            </a:extLst>
          </p:cNvPr>
          <p:cNvSpPr>
            <a:spLocks noGrp="1"/>
          </p:cNvSpPr>
          <p:nvPr>
            <p:ph type="title"/>
          </p:nvPr>
        </p:nvSpPr>
        <p:spPr>
          <a:xfrm>
            <a:off x="810001" y="633046"/>
            <a:ext cx="10571998" cy="3366198"/>
          </a:xfrm>
        </p:spPr>
        <p:txBody>
          <a:bodyPr/>
          <a:lstStyle/>
          <a:p>
            <a:pPr lvl="0"/>
            <a:r>
              <a:rPr lang="en-US" noProof="0" dirty="0"/>
              <a:t>Assessment 2</a:t>
            </a:r>
          </a:p>
        </p:txBody>
      </p:sp>
    </p:spTree>
    <p:extLst>
      <p:ext uri="{BB962C8B-B14F-4D97-AF65-F5344CB8AC3E}">
        <p14:creationId xmlns:p14="http://schemas.microsoft.com/office/powerpoint/2010/main" val="43183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944217" y="924167"/>
            <a:ext cx="4383156" cy="5009322"/>
          </a:xfrm>
        </p:spPr>
        <p:txBody>
          <a:bodyPr/>
          <a:lstStyle/>
          <a:p>
            <a:r>
              <a:rPr lang="en-US" dirty="0"/>
              <a:t>Assessment 2</a:t>
            </a: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6400800" y="924512"/>
            <a:ext cx="4750904" cy="5008977"/>
          </a:xfrm>
        </p:spPr>
        <p:txBody>
          <a:bodyPr/>
          <a:lstStyle/>
          <a:p>
            <a:pPr marL="285750" lvl="0" indent="-285750">
              <a:buFont typeface="Arial" panose="020B0604020202020204" pitchFamily="34" charset="0"/>
              <a:buChar char="•"/>
            </a:pPr>
            <a:r>
              <a:rPr lang="en-US" dirty="0"/>
              <a:t>2000 word report on the criminal justice response to one of the following (see next slide)</a:t>
            </a:r>
          </a:p>
          <a:p>
            <a:pPr marL="285750" lvl="0" indent="-285750">
              <a:buFont typeface="Arial" panose="020B0604020202020204" pitchFamily="34" charset="0"/>
              <a:buChar char="•"/>
            </a:pPr>
            <a:endParaRPr lang="en-US" dirty="0"/>
          </a:p>
          <a:p>
            <a:pPr marL="285750" lvl="0" indent="-285750">
              <a:buFont typeface="Arial" panose="020B0604020202020204" pitchFamily="34" charset="0"/>
              <a:buChar char="•"/>
            </a:pPr>
            <a:r>
              <a:rPr lang="en-US" dirty="0"/>
              <a:t>Due Date: 1</a:t>
            </a:r>
            <a:r>
              <a:rPr lang="en-US" baseline="30000" dirty="0"/>
              <a:t>st</a:t>
            </a:r>
            <a:r>
              <a:rPr lang="en-US" dirty="0"/>
              <a:t> May 2026, 11:59pm</a:t>
            </a:r>
          </a:p>
          <a:p>
            <a:pPr marL="285750" lvl="0" indent="-285750">
              <a:buFont typeface="Arial" panose="020B0604020202020204" pitchFamily="34" charset="0"/>
              <a:buChar char="•"/>
            </a:pPr>
            <a:endParaRPr lang="en-US" noProof="0" dirty="0"/>
          </a:p>
        </p:txBody>
      </p:sp>
    </p:spTree>
    <p:extLst>
      <p:ext uri="{BB962C8B-B14F-4D97-AF65-F5344CB8AC3E}">
        <p14:creationId xmlns:p14="http://schemas.microsoft.com/office/powerpoint/2010/main" val="909924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CDD0-17F6-3312-AE6D-F7EB95E46C02}"/>
              </a:ext>
            </a:extLst>
          </p:cNvPr>
          <p:cNvSpPr>
            <a:spLocks noGrp="1"/>
          </p:cNvSpPr>
          <p:nvPr>
            <p:ph type="title"/>
          </p:nvPr>
        </p:nvSpPr>
        <p:spPr>
          <a:xfrm>
            <a:off x="550717" y="924339"/>
            <a:ext cx="3990110" cy="5009322"/>
          </a:xfrm>
        </p:spPr>
        <p:txBody>
          <a:bodyPr/>
          <a:lstStyle/>
          <a:p>
            <a:r>
              <a:rPr lang="en-US" dirty="0"/>
              <a:t>Assessment 2</a:t>
            </a:r>
          </a:p>
        </p:txBody>
      </p:sp>
      <p:sp>
        <p:nvSpPr>
          <p:cNvPr id="3" name="Content Placeholder 2">
            <a:extLst>
              <a:ext uri="{FF2B5EF4-FFF2-40B4-BE49-F238E27FC236}">
                <a16:creationId xmlns:a16="http://schemas.microsoft.com/office/drawing/2014/main" id="{EB336AA5-9DDA-DA9A-5469-6885A5A84D1D}"/>
              </a:ext>
            </a:extLst>
          </p:cNvPr>
          <p:cNvSpPr>
            <a:spLocks noGrp="1"/>
          </p:cNvSpPr>
          <p:nvPr>
            <p:ph sz="quarter" idx="10"/>
          </p:nvPr>
        </p:nvSpPr>
        <p:spPr>
          <a:xfrm>
            <a:off x="5346793" y="924340"/>
            <a:ext cx="5684373" cy="5009322"/>
          </a:xfrm>
        </p:spPr>
        <p:txBody>
          <a:bodyPr/>
          <a:lstStyle/>
          <a:p>
            <a:pPr lvl="0"/>
            <a:r>
              <a:rPr lang="en-US" noProof="0" dirty="0"/>
              <a:t>Pick </a:t>
            </a:r>
            <a:r>
              <a:rPr lang="en-US" b="1" u="sng" noProof="0" dirty="0"/>
              <a:t>ONE </a:t>
            </a:r>
            <a:r>
              <a:rPr lang="en-US" noProof="0" dirty="0"/>
              <a:t>of the following cases to do your report on:</a:t>
            </a:r>
          </a:p>
          <a:p>
            <a:pPr marL="342900" lvl="0" indent="-342900">
              <a:buAutoNum type="arabicPeriod"/>
            </a:pPr>
            <a:r>
              <a:rPr lang="en-GB" dirty="0"/>
              <a:t>Axel </a:t>
            </a:r>
            <a:r>
              <a:rPr lang="en-GB" dirty="0" err="1"/>
              <a:t>Rudakubana</a:t>
            </a:r>
            <a:r>
              <a:rPr lang="en-GB" dirty="0"/>
              <a:t> and the Southport murders</a:t>
            </a:r>
          </a:p>
          <a:p>
            <a:pPr marL="342900" lvl="0" indent="-342900">
              <a:buAutoNum type="arabicPeriod"/>
            </a:pPr>
            <a:endParaRPr lang="en-GB" dirty="0"/>
          </a:p>
          <a:p>
            <a:r>
              <a:rPr lang="en-GB" dirty="0"/>
              <a:t>2. Jihad al-Shamie and the Manchester</a:t>
            </a:r>
          </a:p>
          <a:p>
            <a:r>
              <a:rPr lang="en-GB" dirty="0"/>
              <a:t>    Synagogue attack</a:t>
            </a:r>
          </a:p>
          <a:p>
            <a:endParaRPr lang="en-GB" dirty="0"/>
          </a:p>
          <a:p>
            <a:r>
              <a:rPr lang="en-GB" dirty="0"/>
              <a:t>3. Paul Doyle – Liverpool Parade attack</a:t>
            </a:r>
          </a:p>
          <a:p>
            <a:endParaRPr lang="en-GB" dirty="0"/>
          </a:p>
          <a:p>
            <a:r>
              <a:rPr lang="en-GB" dirty="0"/>
              <a:t>4. Racism within the police force </a:t>
            </a:r>
          </a:p>
          <a:p>
            <a:pPr lvl="0"/>
            <a:endParaRPr lang="en-US" noProof="0" dirty="0"/>
          </a:p>
        </p:txBody>
      </p:sp>
    </p:spTree>
    <p:extLst>
      <p:ext uri="{BB962C8B-B14F-4D97-AF65-F5344CB8AC3E}">
        <p14:creationId xmlns:p14="http://schemas.microsoft.com/office/powerpoint/2010/main" val="959076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259C6-9F83-A475-1C4F-A0C1C8A3F11F}"/>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B3092E73-1326-D6CF-56DB-F8F0642388B0}"/>
              </a:ext>
            </a:extLst>
          </p:cNvPr>
          <p:cNvSpPr>
            <a:spLocks noGrp="1"/>
          </p:cNvSpPr>
          <p:nvPr>
            <p:ph sz="quarter" idx="10"/>
          </p:nvPr>
        </p:nvSpPr>
        <p:spPr/>
        <p:txBody>
          <a:bodyPr/>
          <a:lstStyle/>
          <a:p>
            <a:r>
              <a:rPr lang="en-GB" dirty="0"/>
              <a:t>The report requires a </a:t>
            </a:r>
            <a:r>
              <a:rPr lang="en-GB" b="1" dirty="0"/>
              <a:t>cover page, contents page</a:t>
            </a:r>
            <a:r>
              <a:rPr lang="en-GB" dirty="0"/>
              <a:t>, and </a:t>
            </a:r>
            <a:r>
              <a:rPr lang="en-GB" b="1" dirty="0"/>
              <a:t>sub-headings</a:t>
            </a:r>
            <a:r>
              <a:rPr lang="en-GB" dirty="0"/>
              <a:t> throughout. You need to provide background information on each case. The focus for the first three cases is how they were handled through the criminal justice system from police through to court and prison. The fourth case requires you to examine the Scarman report, the Macpherson report and the Casey review and analyse how things have changed over the years. </a:t>
            </a:r>
          </a:p>
          <a:p>
            <a:endParaRPr lang="en-GB" dirty="0"/>
          </a:p>
        </p:txBody>
      </p:sp>
    </p:spTree>
    <p:extLst>
      <p:ext uri="{BB962C8B-B14F-4D97-AF65-F5344CB8AC3E}">
        <p14:creationId xmlns:p14="http://schemas.microsoft.com/office/powerpoint/2010/main" val="297221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BE722-4F6F-D458-3D50-E119BAB337AA}"/>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78E1D0ED-DE33-B395-881B-998E7EA3B2E4}"/>
              </a:ext>
            </a:extLst>
          </p:cNvPr>
          <p:cNvSpPr>
            <a:spLocks noGrp="1"/>
          </p:cNvSpPr>
          <p:nvPr>
            <p:ph sz="quarter" idx="10"/>
          </p:nvPr>
        </p:nvSpPr>
        <p:spPr/>
        <p:txBody>
          <a:bodyPr/>
          <a:lstStyle/>
          <a:p>
            <a:r>
              <a:rPr lang="en-GB" dirty="0"/>
              <a:t>You are required to have an </a:t>
            </a:r>
            <a:r>
              <a:rPr lang="en-GB" b="1" dirty="0"/>
              <a:t>executive summary </a:t>
            </a:r>
            <a:r>
              <a:rPr lang="en-GB" dirty="0"/>
              <a:t>at the start of your report, then the main body, followed by the conclusion and recommendations. Harvard referencing is to be used throughout and a reference list at the end of the report. </a:t>
            </a:r>
          </a:p>
          <a:p>
            <a:endParaRPr lang="en-GB" dirty="0"/>
          </a:p>
        </p:txBody>
      </p:sp>
    </p:spTree>
    <p:extLst>
      <p:ext uri="{BB962C8B-B14F-4D97-AF65-F5344CB8AC3E}">
        <p14:creationId xmlns:p14="http://schemas.microsoft.com/office/powerpoint/2010/main" val="2695800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915E1-B279-5A16-ACA2-97D1E3FD1122}"/>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D6DCF045-A193-A4DB-0D41-52A8968BFA84}"/>
              </a:ext>
            </a:extLst>
          </p:cNvPr>
          <p:cNvSpPr>
            <a:spLocks noGrp="1"/>
          </p:cNvSpPr>
          <p:nvPr>
            <p:ph sz="quarter" idx="10"/>
          </p:nvPr>
        </p:nvSpPr>
        <p:spPr/>
        <p:txBody>
          <a:bodyPr>
            <a:normAutofit/>
          </a:bodyPr>
          <a:lstStyle/>
          <a:p>
            <a:r>
              <a:rPr lang="en-GB" sz="5800" dirty="0"/>
              <a:t>Any Questions?</a:t>
            </a:r>
          </a:p>
        </p:txBody>
      </p:sp>
    </p:spTree>
    <p:extLst>
      <p:ext uri="{BB962C8B-B14F-4D97-AF65-F5344CB8AC3E}">
        <p14:creationId xmlns:p14="http://schemas.microsoft.com/office/powerpoint/2010/main" val="15532226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ACCF44-01D5-4C40-9EAC-D3C3683409F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F29F0C84-2C14-4FB8-88C2-9577181F2CC2}">
  <ds:schemaRefs>
    <ds:schemaRef ds:uri="http://schemas.microsoft.com/sharepoint/v3/contenttype/forms"/>
  </ds:schemaRefs>
</ds:datastoreItem>
</file>

<file path=customXml/itemProps3.xml><?xml version="1.0" encoding="utf-8"?>
<ds:datastoreItem xmlns:ds="http://schemas.openxmlformats.org/officeDocument/2006/customXml" ds:itemID="{272B3831-C4F2-498C-8E5F-F8D6F9054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{AA26EFB0-71F0-42FC-A5CC-56E24F0E201E}TF4e23ad37-c1a6-42e6-a6ec-6518d97eca9ec3cad5d6_win32-e4fb00466b0d</Template>
  <TotalTime>0</TotalTime>
  <Words>209</Words>
  <Application>Microsoft Office PowerPoint</Application>
  <PresentationFormat>Widescreen</PresentationFormat>
  <Paragraphs>24</Paragraphs>
  <Slides>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Arial</vt:lpstr>
      <vt:lpstr>Calibri</vt:lpstr>
      <vt:lpstr>Century Gothic</vt:lpstr>
      <vt:lpstr>Wingdings 2</vt:lpstr>
      <vt:lpstr>Quotable</vt:lpstr>
      <vt:lpstr>Assessment 2</vt:lpstr>
      <vt:lpstr>Assessment 2</vt:lpstr>
      <vt:lpstr>Assessment 2</vt:lpstr>
      <vt:lpstr>Assessment 2</vt:lpstr>
      <vt:lpstr>Assessment 2</vt:lpstr>
      <vt:lpstr>Assessment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Nerys Musgrove</dc:creator>
  <cp:lastModifiedBy>Nerys Musgrove</cp:lastModifiedBy>
  <cp:revision>1</cp:revision>
  <dcterms:created xsi:type="dcterms:W3CDTF">2026-02-23T12:52:20Z</dcterms:created>
  <dcterms:modified xsi:type="dcterms:W3CDTF">2026-02-23T13:26:52Z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