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8"/>
  </p:notesMasterIdLst>
  <p:sldIdLst>
    <p:sldId id="307" r:id="rId2"/>
    <p:sldId id="282" r:id="rId3"/>
    <p:sldId id="284" r:id="rId4"/>
    <p:sldId id="285" r:id="rId5"/>
    <p:sldId id="287" r:id="rId6"/>
    <p:sldId id="288" r:id="rId7"/>
    <p:sldId id="296" r:id="rId8"/>
    <p:sldId id="297" r:id="rId9"/>
    <p:sldId id="303" r:id="rId10"/>
    <p:sldId id="304" r:id="rId11"/>
    <p:sldId id="305" r:id="rId12"/>
    <p:sldId id="298" r:id="rId13"/>
    <p:sldId id="302" r:id="rId14"/>
    <p:sldId id="300" r:id="rId15"/>
    <p:sldId id="301" r:id="rId16"/>
    <p:sldId id="30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ed P Williams" initials="APW" lastIdx="6" clrIdx="0">
    <p:extLst>
      <p:ext uri="{19B8F6BF-5375-455C-9EA6-DF929625EA0E}">
        <p15:presenceInfo xmlns:p15="http://schemas.microsoft.com/office/powerpoint/2012/main" userId="S-1-5-21-809251214-2178901256-4152538893-2529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9"/>
    <p:restoredTop sz="81671"/>
  </p:normalViewPr>
  <p:slideViewPr>
    <p:cSldViewPr snapToGrid="0" snapToObjects="1">
      <p:cViewPr varScale="1">
        <p:scale>
          <a:sx n="86" d="100"/>
          <a:sy n="86" d="100"/>
        </p:scale>
        <p:origin x="927" y="3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E285A-1626-4BB0-A458-3E5589E2C09B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C8073-CAD2-48BF-B8DB-FCAF7D6ED0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17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izfluent.com/how-7818874-design-proposal-community-development-program.html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www.fool.com/the-blueprint/project-proposal/" TargetMode="External"/><Relationship Id="rId4" Type="http://schemas.openxmlformats.org/officeDocument/2006/relationships/hyperlink" Target="https://www.london.gov.uk/sites/default/files/community_projects_handbook_web.pdf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223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800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Dyma rai</a:t>
            </a:r>
            <a:r>
              <a:rPr lang="en-GB" baseline="0" dirty="0" smtClean="0"/>
              <a:t> </a:t>
            </a:r>
            <a:r>
              <a:rPr lang="en-GB" baseline="0" dirty="0" err="1" smtClean="0"/>
              <a:t>g</a:t>
            </a:r>
            <a:r>
              <a:rPr lang="en-GB" dirty="0" err="1" smtClean="0"/>
              <a:t>wefannau</a:t>
            </a:r>
            <a:r>
              <a:rPr lang="en-GB" dirty="0" smtClean="0"/>
              <a:t> </a:t>
            </a:r>
            <a:r>
              <a:rPr lang="en-GB" dirty="0" err="1" smtClean="0"/>
              <a:t>sy’n</a:t>
            </a:r>
            <a:r>
              <a:rPr lang="en-GB" dirty="0" smtClean="0"/>
              <a:t> </a:t>
            </a:r>
            <a:r>
              <a:rPr lang="en-GB" dirty="0" err="1" smtClean="0"/>
              <a:t>rhoi</a:t>
            </a:r>
            <a:r>
              <a:rPr lang="en-GB" dirty="0" smtClean="0"/>
              <a:t> </a:t>
            </a:r>
            <a:r>
              <a:rPr lang="en-GB" dirty="0" err="1" smtClean="0"/>
              <a:t>syniadau</a:t>
            </a:r>
            <a:r>
              <a:rPr lang="en-GB" dirty="0" smtClean="0"/>
              <a:t> </a:t>
            </a:r>
            <a:r>
              <a:rPr lang="en-GB" dirty="0" err="1" smtClean="0"/>
              <a:t>o’r</a:t>
            </a:r>
            <a:r>
              <a:rPr lang="en-GB" dirty="0" smtClean="0"/>
              <a:t> math o </a:t>
            </a:r>
            <a:r>
              <a:rPr lang="en-GB" dirty="0" err="1" smtClean="0"/>
              <a:t>bethau</a:t>
            </a:r>
            <a:r>
              <a:rPr lang="en-GB" dirty="0" smtClean="0"/>
              <a:t> </a:t>
            </a:r>
            <a:r>
              <a:rPr lang="en-GB" dirty="0" err="1" smtClean="0"/>
              <a:t>i’w</a:t>
            </a:r>
            <a:r>
              <a:rPr lang="en-GB" dirty="0" smtClean="0"/>
              <a:t> </a:t>
            </a:r>
            <a:r>
              <a:rPr lang="en-GB" dirty="0" err="1" smtClean="0"/>
              <a:t>cynnwys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cynnig</a:t>
            </a:r>
            <a:r>
              <a:rPr lang="en-GB" dirty="0" smtClean="0"/>
              <a:t>.</a:t>
            </a:r>
          </a:p>
          <a:p>
            <a:r>
              <a:rPr lang="en-GB" dirty="0" smtClean="0"/>
              <a:t>Here are some</a:t>
            </a:r>
            <a:r>
              <a:rPr lang="en-GB" baseline="0" dirty="0" smtClean="0"/>
              <a:t> websites that give ideas about the sorts of things you can include in your proposal.</a:t>
            </a:r>
            <a:endParaRPr lang="en-GB" dirty="0" smtClean="0"/>
          </a:p>
          <a:p>
            <a:endParaRPr lang="en-GB" dirty="0" smtClean="0">
              <a:hlinkClick r:id="rId3"/>
            </a:endParaRPr>
          </a:p>
          <a:p>
            <a:endParaRPr lang="en-GB" dirty="0" smtClean="0">
              <a:hlinkClick r:id="rId3"/>
            </a:endParaRPr>
          </a:p>
          <a:p>
            <a:r>
              <a:rPr lang="en-GB" dirty="0" smtClean="0">
                <a:hlinkClick r:id="rId3"/>
              </a:rPr>
              <a:t>https://bizfluent.com/how-7818874-design-proposal-community-development-program.html</a:t>
            </a:r>
            <a:r>
              <a:rPr lang="en-GB" dirty="0" smtClean="0"/>
              <a:t> - Scroll down the page to 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 to Write a Proposal for an Education Project, By: Heather Skyler,</a:t>
            </a:r>
            <a:r>
              <a:rPr lang="en-GB" sz="1200" b="1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Reviewed by: Jayne Thompson, LLB, LLM</a:t>
            </a:r>
            <a:r>
              <a:rPr lang="en-GB" sz="1200" b="1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GB" sz="1200" b="1" i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Updated December 10, 2018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dirty="0" smtClean="0">
                <a:hlinkClick r:id="rId4"/>
              </a:rPr>
              <a:t>https://www.london.gov.uk/sites/default/files/community_projects_handbook_web.pdf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hlinkClick r:id="rId5"/>
              </a:rPr>
              <a:t>https://www.fool.com/the-blueprint/project-proposal/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691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Prif</a:t>
            </a:r>
            <a:r>
              <a:rPr lang="en-GB" dirty="0" smtClean="0"/>
              <a:t> </a:t>
            </a:r>
            <a:r>
              <a:rPr lang="en-GB" dirty="0" err="1" smtClean="0"/>
              <a:t>gorff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aseiniad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yw’r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cynnig</a:t>
            </a:r>
            <a:r>
              <a:rPr lang="en-GB" baseline="0" dirty="0" smtClean="0"/>
              <a:t> </a:t>
            </a:r>
            <a:r>
              <a:rPr lang="en-GB" baseline="0" dirty="0" err="1" smtClean="0"/>
              <a:t>prosiect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llawn</a:t>
            </a:r>
            <a:r>
              <a:rPr lang="en-GB" baseline="0" dirty="0" smtClean="0"/>
              <a:t>.</a:t>
            </a:r>
            <a:endParaRPr lang="en-GB" dirty="0" smtClean="0"/>
          </a:p>
          <a:p>
            <a:r>
              <a:rPr lang="en-GB" dirty="0" smtClean="0"/>
              <a:t>The main body of your assignment is your project proposal in full.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9360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Prif</a:t>
            </a:r>
            <a:r>
              <a:rPr lang="en-GB" dirty="0" smtClean="0"/>
              <a:t> </a:t>
            </a:r>
            <a:r>
              <a:rPr lang="en-GB" dirty="0" err="1" smtClean="0"/>
              <a:t>gorff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aseiniad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yw’r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cynnig</a:t>
            </a:r>
            <a:r>
              <a:rPr lang="en-GB" baseline="0" dirty="0" smtClean="0"/>
              <a:t> </a:t>
            </a:r>
            <a:r>
              <a:rPr lang="en-GB" baseline="0" dirty="0" err="1" smtClean="0"/>
              <a:t>prosiect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llawn</a:t>
            </a:r>
            <a:r>
              <a:rPr lang="en-GB" baseline="0" dirty="0" smtClean="0"/>
              <a:t>.</a:t>
            </a:r>
            <a:endParaRPr lang="en-GB" dirty="0" smtClean="0"/>
          </a:p>
          <a:p>
            <a:r>
              <a:rPr lang="en-GB" dirty="0" smtClean="0"/>
              <a:t>The main body of your assignment is your project proposal in full.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9961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Prif</a:t>
            </a:r>
            <a:r>
              <a:rPr lang="en-GB" dirty="0" smtClean="0"/>
              <a:t> </a:t>
            </a:r>
            <a:r>
              <a:rPr lang="en-GB" dirty="0" err="1" smtClean="0"/>
              <a:t>gorff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aseiniad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yw’r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cynnig</a:t>
            </a:r>
            <a:r>
              <a:rPr lang="en-GB" baseline="0" dirty="0" smtClean="0"/>
              <a:t> </a:t>
            </a:r>
            <a:r>
              <a:rPr lang="en-GB" baseline="0" dirty="0" err="1" smtClean="0"/>
              <a:t>prosiect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llawn</a:t>
            </a:r>
            <a:r>
              <a:rPr lang="en-GB" baseline="0" dirty="0" smtClean="0"/>
              <a:t>.</a:t>
            </a:r>
            <a:endParaRPr lang="en-GB" dirty="0" smtClean="0"/>
          </a:p>
          <a:p>
            <a:r>
              <a:rPr lang="en-GB" dirty="0" smtClean="0"/>
              <a:t>The main body of your assignment is your project proposal in full.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0023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Prif</a:t>
            </a:r>
            <a:r>
              <a:rPr lang="en-GB" dirty="0" smtClean="0"/>
              <a:t> </a:t>
            </a:r>
            <a:r>
              <a:rPr lang="en-GB" dirty="0" err="1" smtClean="0"/>
              <a:t>gorff</a:t>
            </a:r>
            <a:r>
              <a:rPr lang="en-GB" dirty="0" smtClean="0"/>
              <a:t> </a:t>
            </a:r>
            <a:r>
              <a:rPr lang="en-GB" dirty="0" err="1" smtClean="0"/>
              <a:t>eich</a:t>
            </a:r>
            <a:r>
              <a:rPr lang="en-GB" dirty="0" smtClean="0"/>
              <a:t> </a:t>
            </a:r>
            <a:r>
              <a:rPr lang="en-GB" dirty="0" err="1" smtClean="0"/>
              <a:t>aseiniad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yw’r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cynnig</a:t>
            </a:r>
            <a:r>
              <a:rPr lang="en-GB" baseline="0" dirty="0" smtClean="0"/>
              <a:t> </a:t>
            </a:r>
            <a:r>
              <a:rPr lang="en-GB" baseline="0" dirty="0" err="1" smtClean="0"/>
              <a:t>prosiect</a:t>
            </a:r>
            <a:r>
              <a:rPr lang="en-GB" baseline="0" dirty="0" smtClean="0"/>
              <a:t> </a:t>
            </a:r>
            <a:r>
              <a:rPr lang="en-GB" baseline="0" dirty="0" err="1" smtClean="0"/>
              <a:t>yn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llawn</a:t>
            </a:r>
            <a:r>
              <a:rPr lang="en-GB" baseline="0" dirty="0" smtClean="0"/>
              <a:t>.</a:t>
            </a:r>
            <a:endParaRPr lang="en-GB" dirty="0" smtClean="0"/>
          </a:p>
          <a:p>
            <a:r>
              <a:rPr lang="en-GB" dirty="0" smtClean="0"/>
              <a:t>The main body of your assignment is your project proposal in full.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9791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353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819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11E10363-227B-5C46-BC1B-916C9DDF8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D81000-8647-4A48-921C-4541CD9CF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197E8E9-13FE-A340-9846-19E603C1B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100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898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233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515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990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344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313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17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26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58B5D-2B71-F94E-8A2A-2F1F5E391DA3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117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47851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58B5D-2B71-F94E-8A2A-2F1F5E391DA3}" type="datetimeFigureOut">
              <a:rPr lang="en-US" smtClean="0"/>
              <a:t>4/22/2020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CBF47-CD5C-4D4C-8BC8-D49EA6405D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53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3499" y="435033"/>
            <a:ext cx="980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FF00"/>
                </a:solidFill>
              </a:rPr>
              <a:t>D2 S4</a:t>
            </a:r>
            <a:endParaRPr lang="en-GB" sz="2400" b="1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84662" y="435033"/>
            <a:ext cx="29648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FF00"/>
                </a:solidFill>
              </a:rPr>
              <a:t>ECAD5009-C</a:t>
            </a:r>
          </a:p>
          <a:p>
            <a:r>
              <a:rPr lang="en-GB" sz="2400" b="1" dirty="0" err="1" smtClean="0">
                <a:solidFill>
                  <a:srgbClr val="FFFF00"/>
                </a:solidFill>
              </a:rPr>
              <a:t>Ble</a:t>
            </a:r>
            <a:r>
              <a:rPr lang="en-GB" sz="2400" b="1" dirty="0" smtClean="0">
                <a:solidFill>
                  <a:srgbClr val="FFFF00"/>
                </a:solidFill>
              </a:rPr>
              <a:t> </a:t>
            </a:r>
            <a:r>
              <a:rPr lang="en-GB" sz="2400" b="1" dirty="0" err="1" smtClean="0">
                <a:solidFill>
                  <a:srgbClr val="FFFF00"/>
                </a:solidFill>
              </a:rPr>
              <a:t>ydw</a:t>
            </a:r>
            <a:r>
              <a:rPr lang="en-GB" sz="2400" b="1" dirty="0" smtClean="0">
                <a:solidFill>
                  <a:srgbClr val="FFFF00"/>
                </a:solidFill>
              </a:rPr>
              <a:t> </a:t>
            </a:r>
            <a:r>
              <a:rPr lang="en-GB" sz="2400" b="1" dirty="0" err="1">
                <a:solidFill>
                  <a:srgbClr val="FFFF00"/>
                </a:solidFill>
              </a:rPr>
              <a:t>i</a:t>
            </a:r>
            <a:r>
              <a:rPr lang="en-GB" sz="2400" b="1" dirty="0" err="1" smtClean="0">
                <a:solidFill>
                  <a:srgbClr val="FFFF00"/>
                </a:solidFill>
              </a:rPr>
              <a:t>’n</a:t>
            </a:r>
            <a:r>
              <a:rPr lang="en-GB" sz="2400" b="1" dirty="0" smtClean="0">
                <a:solidFill>
                  <a:srgbClr val="FFFF00"/>
                </a:solidFill>
              </a:rPr>
              <a:t> </a:t>
            </a:r>
            <a:r>
              <a:rPr lang="en-GB" sz="2400" b="1" dirty="0" err="1" smtClean="0">
                <a:solidFill>
                  <a:srgbClr val="FFFF00"/>
                </a:solidFill>
              </a:rPr>
              <a:t>addysgu</a:t>
            </a:r>
            <a:r>
              <a:rPr lang="en-GB" sz="2400" b="1" dirty="0" smtClean="0">
                <a:solidFill>
                  <a:srgbClr val="FFFF00"/>
                </a:solidFill>
              </a:rPr>
              <a:t>?</a:t>
            </a:r>
          </a:p>
          <a:p>
            <a:r>
              <a:rPr lang="en-GB" sz="2400" b="1" dirty="0" smtClean="0">
                <a:solidFill>
                  <a:srgbClr val="FFFF00"/>
                </a:solidFill>
              </a:rPr>
              <a:t>Where am I teaching?</a:t>
            </a:r>
            <a:endParaRPr lang="en-GB" sz="2400" b="1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10938" y="4555375"/>
            <a:ext cx="4272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err="1" smtClean="0">
                <a:solidFill>
                  <a:srgbClr val="FFFF00"/>
                </a:solidFill>
              </a:rPr>
              <a:t>Aseiniad</a:t>
            </a:r>
            <a:r>
              <a:rPr lang="en-GB" sz="3200" b="1" dirty="0" smtClean="0">
                <a:solidFill>
                  <a:srgbClr val="FFFF00"/>
                </a:solidFill>
              </a:rPr>
              <a:t> - Assignment</a:t>
            </a:r>
            <a:endParaRPr lang="en-GB" sz="3200" b="1" dirty="0">
              <a:solidFill>
                <a:srgbClr val="FFFF00"/>
              </a:solidFill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004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16"/>
    </mc:Choice>
    <mc:Fallback>
      <p:transition spd="slow" advTm="12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ECAD5009-C</a:t>
            </a:r>
            <a:r>
              <a:rPr lang="en-GB" b="1" dirty="0" smtClean="0"/>
              <a:t>: </a:t>
            </a:r>
            <a:r>
              <a:rPr lang="en-GB" b="1" dirty="0" err="1" smtClean="0"/>
              <a:t>Aseiniad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ECAD5009-C</a:t>
            </a:r>
            <a:r>
              <a:rPr lang="en-GB" b="1" dirty="0" smtClean="0"/>
              <a:t>: Assignment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318847"/>
            <a:ext cx="3886200" cy="4351338"/>
          </a:xfrm>
        </p:spPr>
        <p:txBody>
          <a:bodyPr>
            <a:normAutofit/>
          </a:bodyPr>
          <a:lstStyle/>
          <a:p>
            <a:r>
              <a:rPr lang="en-GB" sz="3600" dirty="0" smtClean="0"/>
              <a:t>Beth </a:t>
            </a:r>
            <a:r>
              <a:rPr lang="en-GB" sz="3600" dirty="0" err="1" smtClean="0"/>
              <a:t>ydyw</a:t>
            </a:r>
            <a:r>
              <a:rPr lang="en-GB" sz="3600" dirty="0" smtClean="0"/>
              <a:t>?</a:t>
            </a:r>
          </a:p>
          <a:p>
            <a:r>
              <a:rPr lang="en-GB" sz="3600" dirty="0" smtClean="0"/>
              <a:t>Beth </a:t>
            </a:r>
            <a:r>
              <a:rPr lang="en-GB" sz="3600" dirty="0" err="1" smtClean="0"/>
              <a:t>sydd</a:t>
            </a:r>
            <a:r>
              <a:rPr lang="en-GB" sz="3600" dirty="0" smtClean="0"/>
              <a:t> </a:t>
            </a:r>
            <a:r>
              <a:rPr lang="en-GB" sz="3600" dirty="0" err="1" smtClean="0"/>
              <a:t>angen</a:t>
            </a:r>
            <a:r>
              <a:rPr lang="en-GB" sz="3600" dirty="0" smtClean="0"/>
              <a:t> </a:t>
            </a:r>
            <a:r>
              <a:rPr lang="en-GB" sz="3600" dirty="0" err="1" smtClean="0"/>
              <a:t>i</a:t>
            </a:r>
            <a:r>
              <a:rPr lang="en-GB" sz="3600" dirty="0" smtClean="0"/>
              <a:t> mi </a:t>
            </a:r>
            <a:r>
              <a:rPr lang="en-GB" sz="3600" dirty="0" err="1" smtClean="0"/>
              <a:t>ei</a:t>
            </a:r>
            <a:r>
              <a:rPr lang="en-GB" sz="3600" dirty="0" smtClean="0"/>
              <a:t> </a:t>
            </a:r>
            <a:r>
              <a:rPr lang="en-GB" sz="3600" dirty="0" err="1" smtClean="0"/>
              <a:t>wneud</a:t>
            </a:r>
            <a:r>
              <a:rPr lang="en-GB" sz="3600" dirty="0" smtClean="0"/>
              <a:t>?</a:t>
            </a:r>
          </a:p>
          <a:p>
            <a:r>
              <a:rPr lang="en-GB" sz="3600" dirty="0" smtClean="0"/>
              <a:t>Sut </a:t>
            </a:r>
            <a:r>
              <a:rPr lang="en-GB" sz="3600" dirty="0" err="1" smtClean="0"/>
              <a:t>ydw</a:t>
            </a:r>
            <a:r>
              <a:rPr lang="en-GB" sz="3600" dirty="0" smtClean="0"/>
              <a:t> </a:t>
            </a:r>
            <a:r>
              <a:rPr lang="en-GB" sz="3600" dirty="0" err="1"/>
              <a:t>i</a:t>
            </a:r>
            <a:r>
              <a:rPr lang="en-GB" sz="3600" dirty="0" err="1" smtClean="0"/>
              <a:t>’n</a:t>
            </a:r>
            <a:r>
              <a:rPr lang="en-GB" sz="3600" dirty="0" smtClean="0"/>
              <a:t> </a:t>
            </a:r>
            <a:r>
              <a:rPr lang="en-GB" sz="3600" dirty="0" err="1" smtClean="0"/>
              <a:t>llwyddo</a:t>
            </a:r>
            <a:r>
              <a:rPr lang="en-GB" sz="3600" dirty="0" smtClean="0"/>
              <a:t>?</a:t>
            </a:r>
            <a:endParaRPr lang="en-GB" sz="36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201" y="2318847"/>
            <a:ext cx="3799955" cy="4351338"/>
          </a:xfrm>
        </p:spPr>
        <p:txBody>
          <a:bodyPr/>
          <a:lstStyle/>
          <a:p>
            <a:r>
              <a:rPr lang="en-GB" sz="3600" dirty="0" smtClean="0"/>
              <a:t>What is it?</a:t>
            </a:r>
            <a:endParaRPr lang="en-GB" sz="3600" dirty="0"/>
          </a:p>
          <a:p>
            <a:r>
              <a:rPr lang="en-GB" sz="3600" dirty="0" smtClean="0"/>
              <a:t>What do I need to do?</a:t>
            </a:r>
            <a:endParaRPr lang="en-GB" sz="3600" dirty="0"/>
          </a:p>
          <a:p>
            <a:r>
              <a:rPr lang="en-GB" sz="3600" dirty="0" smtClean="0"/>
              <a:t>How do I succeed?</a:t>
            </a:r>
            <a:endParaRPr lang="en-GB" sz="3600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3932" y="182707"/>
            <a:ext cx="1991418" cy="201444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160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78"/>
    </mc:Choice>
    <mc:Fallback>
      <p:transition spd="slow" advTm="122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Beth </a:t>
            </a:r>
            <a:r>
              <a:rPr lang="en-GB" b="1" dirty="0" err="1" smtClean="0"/>
              <a:t>ydyw</a:t>
            </a:r>
            <a:r>
              <a:rPr lang="en-GB" b="1" dirty="0" smtClean="0"/>
              <a:t>?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 smtClean="0"/>
              <a:t>What is it?</a:t>
            </a:r>
            <a:br>
              <a:rPr lang="en-GB" b="1" dirty="0" smtClean="0"/>
            </a:b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4316" y="1822450"/>
            <a:ext cx="3666259" cy="4351338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Cydran</a:t>
            </a:r>
            <a:r>
              <a:rPr lang="en-US" b="1" dirty="0" smtClean="0"/>
              <a:t> </a:t>
            </a:r>
            <a:r>
              <a:rPr lang="en-US" b="1" dirty="0" err="1"/>
              <a:t>Asesu</a:t>
            </a:r>
            <a:r>
              <a:rPr lang="en-US" b="1" dirty="0"/>
              <a:t> 1 - 100</a:t>
            </a:r>
            <a:r>
              <a:rPr lang="en-US" b="1" dirty="0" smtClean="0"/>
              <a:t>%</a:t>
            </a:r>
            <a:endParaRPr lang="en-GB" dirty="0"/>
          </a:p>
          <a:p>
            <a:r>
              <a:rPr lang="en-US" dirty="0" err="1"/>
              <a:t>Ymateb</a:t>
            </a:r>
            <a:r>
              <a:rPr lang="en-US" dirty="0"/>
              <a:t> </a:t>
            </a:r>
            <a:r>
              <a:rPr lang="en-US" dirty="0" err="1"/>
              <a:t>ysgrifenedig</a:t>
            </a:r>
            <a:r>
              <a:rPr lang="en-US" dirty="0"/>
              <a:t> - </a:t>
            </a:r>
            <a:r>
              <a:rPr lang="en-US" dirty="0" err="1"/>
              <a:t>Cynnig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gyfer</a:t>
            </a:r>
            <a:r>
              <a:rPr lang="en-US" dirty="0"/>
              <a:t> </a:t>
            </a:r>
            <a:r>
              <a:rPr lang="en-US" dirty="0" err="1"/>
              <a:t>prosiect</a:t>
            </a:r>
            <a:r>
              <a:rPr lang="en-US" dirty="0"/>
              <a:t> </a:t>
            </a:r>
            <a:r>
              <a:rPr lang="en-US" dirty="0" err="1"/>
              <a:t>cymunedol</a:t>
            </a:r>
            <a:r>
              <a:rPr lang="en-US" dirty="0"/>
              <a:t> </a:t>
            </a:r>
            <a:r>
              <a:rPr lang="en-US" dirty="0" err="1"/>
              <a:t>ysgol</a:t>
            </a:r>
            <a:r>
              <a:rPr lang="en-US" dirty="0"/>
              <a:t> (4000 </a:t>
            </a:r>
            <a:r>
              <a:rPr lang="en-US" dirty="0" err="1"/>
              <a:t>gair</a:t>
            </a:r>
            <a:r>
              <a:rPr lang="en-US" dirty="0" smtClean="0"/>
              <a:t>).</a:t>
            </a:r>
            <a:endParaRPr lang="en-GB" dirty="0"/>
          </a:p>
          <a:p>
            <a:r>
              <a:rPr lang="en-US" dirty="0" err="1" smtClean="0"/>
              <a:t>Erbyn</a:t>
            </a:r>
            <a:r>
              <a:rPr lang="en-US" dirty="0" smtClean="0"/>
              <a:t>: 15/05/20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6730" y="1825625"/>
            <a:ext cx="3909468" cy="4351338"/>
          </a:xfrm>
        </p:spPr>
        <p:txBody>
          <a:bodyPr>
            <a:normAutofit/>
          </a:bodyPr>
          <a:lstStyle/>
          <a:p>
            <a:r>
              <a:rPr lang="en-GB" b="1" dirty="0" smtClean="0"/>
              <a:t>Assessment </a:t>
            </a:r>
            <a:r>
              <a:rPr lang="en-GB" b="1" dirty="0"/>
              <a:t>Component 1 - 100</a:t>
            </a:r>
            <a:r>
              <a:rPr lang="en-GB" b="1" dirty="0" smtClean="0"/>
              <a:t>%</a:t>
            </a:r>
            <a:endParaRPr lang="en-GB" dirty="0"/>
          </a:p>
          <a:p>
            <a:pPr fontAlgn="base" hangingPunct="0"/>
            <a:r>
              <a:rPr lang="en-GB" dirty="0"/>
              <a:t>Written response - A proposal for a school community project (4000 words</a:t>
            </a:r>
            <a:r>
              <a:rPr lang="en-GB" dirty="0" smtClean="0"/>
              <a:t>).</a:t>
            </a:r>
            <a:endParaRPr lang="en-GB" dirty="0" smtClean="0"/>
          </a:p>
          <a:p>
            <a:r>
              <a:rPr lang="en-GB" dirty="0" smtClean="0"/>
              <a:t>By: </a:t>
            </a:r>
            <a:r>
              <a:rPr lang="en-GB" dirty="0" smtClean="0"/>
              <a:t>15/05/20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055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340"/>
    </mc:Choice>
    <mc:Fallback>
      <p:transition spd="slow" advTm="253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Teitl </a:t>
            </a:r>
            <a:r>
              <a:rPr lang="en-GB" b="1" dirty="0" err="1" smtClean="0"/>
              <a:t>yr</a:t>
            </a:r>
            <a:r>
              <a:rPr lang="en-GB" b="1" dirty="0" smtClean="0"/>
              <a:t> </a:t>
            </a:r>
            <a:r>
              <a:rPr lang="en-GB" b="1" dirty="0" err="1" smtClean="0"/>
              <a:t>aseiniad</a:t>
            </a:r>
            <a:r>
              <a:rPr lang="en-GB" b="1" dirty="0" smtClean="0"/>
              <a:t>: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Assignment title</a:t>
            </a:r>
            <a:r>
              <a:rPr lang="en-GB" b="1" dirty="0" smtClean="0"/>
              <a:t>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6255" y="1825625"/>
            <a:ext cx="4348595" cy="4351338"/>
          </a:xfrm>
        </p:spPr>
        <p:txBody>
          <a:bodyPr>
            <a:normAutofit fontScale="55000" lnSpcReduction="20000"/>
          </a:bodyPr>
          <a:lstStyle/>
          <a:p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ddefnyddio'ch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 </a:t>
            </a:r>
            <a:r>
              <a:rPr lang="en-GB" dirty="0" err="1"/>
              <a:t>leoliad</a:t>
            </a:r>
            <a:r>
              <a:rPr lang="en-GB" dirty="0"/>
              <a:t> PAP </a:t>
            </a:r>
            <a:r>
              <a:rPr lang="en-GB" dirty="0" err="1"/>
              <a:t>neu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 </a:t>
            </a:r>
            <a:r>
              <a:rPr lang="en-GB" dirty="0" err="1"/>
              <a:t>Arweiniol</a:t>
            </a:r>
            <a:r>
              <a:rPr lang="en-GB" dirty="0"/>
              <a:t> y </a:t>
            </a:r>
            <a:r>
              <a:rPr lang="en-GB" dirty="0" err="1"/>
              <a:t>Rhwydwaith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cyd-destun</a:t>
            </a:r>
            <a:r>
              <a:rPr lang="en-GB" dirty="0"/>
              <a:t>, </a:t>
            </a:r>
            <a:r>
              <a:rPr lang="en-GB" dirty="0" err="1"/>
              <a:t>ysgrifennwch</a:t>
            </a:r>
            <a:r>
              <a:rPr lang="en-GB" dirty="0"/>
              <a:t> </a:t>
            </a:r>
            <a:r>
              <a:rPr lang="en-GB" dirty="0" err="1"/>
              <a:t>gynnig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prosiect</a:t>
            </a:r>
            <a:r>
              <a:rPr lang="en-GB" dirty="0"/>
              <a:t> </a:t>
            </a:r>
            <a:r>
              <a:rPr lang="en-GB" dirty="0" err="1"/>
              <a:t>cymunedol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. </a:t>
            </a:r>
            <a:endParaRPr lang="en-GB" dirty="0" smtClean="0"/>
          </a:p>
          <a:p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cynnig</a:t>
            </a:r>
            <a:r>
              <a:rPr lang="en-GB" dirty="0"/>
              <a:t>,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chi </a:t>
            </a:r>
            <a:r>
              <a:rPr lang="en-GB" dirty="0" err="1"/>
              <a:t>wneud</a:t>
            </a:r>
            <a:r>
              <a:rPr lang="en-GB" dirty="0"/>
              <a:t> y </a:t>
            </a:r>
            <a:r>
              <a:rPr lang="en-GB" dirty="0" err="1"/>
              <a:t>canlynol</a:t>
            </a:r>
            <a:r>
              <a:rPr lang="en-GB" dirty="0" smtClean="0"/>
              <a:t>:</a:t>
            </a:r>
            <a:endParaRPr lang="en-GB" dirty="0"/>
          </a:p>
          <a:p>
            <a:pPr lvl="0"/>
            <a:r>
              <a:rPr lang="en-GB" dirty="0" err="1"/>
              <a:t>Nodwch</a:t>
            </a:r>
            <a:r>
              <a:rPr lang="en-GB" dirty="0"/>
              <a:t> </a:t>
            </a:r>
            <a:r>
              <a:rPr lang="en-GB" dirty="0" err="1"/>
              <a:t>ffocws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prosiect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seiliedig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gynllun</a:t>
            </a:r>
            <a:r>
              <a:rPr lang="en-GB" dirty="0"/>
              <a:t> </a:t>
            </a:r>
            <a:r>
              <a:rPr lang="en-GB" dirty="0" err="1"/>
              <a:t>datblygu</a:t>
            </a:r>
            <a:r>
              <a:rPr lang="en-GB" dirty="0"/>
              <a:t> / </a:t>
            </a:r>
            <a:r>
              <a:rPr lang="en-GB" dirty="0" err="1"/>
              <a:t>gwella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 PAP </a:t>
            </a:r>
            <a:r>
              <a:rPr lang="en-GB" dirty="0" err="1"/>
              <a:t>neu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 </a:t>
            </a:r>
            <a:r>
              <a:rPr lang="en-GB" dirty="0" err="1"/>
              <a:t>Arweiniol</a:t>
            </a:r>
            <a:r>
              <a:rPr lang="en-GB" dirty="0"/>
              <a:t> y </a:t>
            </a:r>
            <a:r>
              <a:rPr lang="en-GB" dirty="0" err="1"/>
              <a:t>Rhwydwaith</a:t>
            </a:r>
            <a:endParaRPr lang="en-GB" dirty="0"/>
          </a:p>
          <a:p>
            <a:pPr lvl="0"/>
            <a:r>
              <a:rPr lang="en-GB" dirty="0" err="1"/>
              <a:t>Cyfiawnhewch</a:t>
            </a:r>
            <a:r>
              <a:rPr lang="en-GB" dirty="0"/>
              <a:t> pam </a:t>
            </a:r>
            <a:r>
              <a:rPr lang="en-GB" dirty="0" err="1"/>
              <a:t>rydych</a:t>
            </a:r>
            <a:r>
              <a:rPr lang="en-GB" dirty="0"/>
              <a:t> chi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dewis</a:t>
            </a:r>
            <a:r>
              <a:rPr lang="en-GB" dirty="0"/>
              <a:t> y </a:t>
            </a:r>
            <a:r>
              <a:rPr lang="en-GB" dirty="0" err="1"/>
              <a:t>ffocws</a:t>
            </a:r>
            <a:r>
              <a:rPr lang="en-GB" dirty="0"/>
              <a:t> </a:t>
            </a:r>
            <a:r>
              <a:rPr lang="en-GB" dirty="0" err="1"/>
              <a:t>hwn</a:t>
            </a:r>
            <a:endParaRPr lang="en-GB" dirty="0"/>
          </a:p>
          <a:p>
            <a:pPr lvl="0"/>
            <a:r>
              <a:rPr lang="en-GB" dirty="0" err="1"/>
              <a:t>Gwerthuswch</a:t>
            </a:r>
            <a:r>
              <a:rPr lang="en-GB" dirty="0"/>
              <a:t> y </a:t>
            </a:r>
            <a:r>
              <a:rPr lang="en-GB" dirty="0" err="1"/>
              <a:t>cynnig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feirniadol</a:t>
            </a:r>
            <a:r>
              <a:rPr lang="en-GB" dirty="0"/>
              <a:t> </a:t>
            </a:r>
            <a:r>
              <a:rPr lang="en-GB" dirty="0" err="1"/>
              <a:t>a'i</a:t>
            </a:r>
            <a:r>
              <a:rPr lang="en-GB" dirty="0"/>
              <a:t> </a:t>
            </a:r>
            <a:r>
              <a:rPr lang="en-GB" dirty="0" err="1"/>
              <a:t>effaith</a:t>
            </a:r>
            <a:r>
              <a:rPr lang="en-GB" dirty="0"/>
              <a:t> </a:t>
            </a:r>
            <a:r>
              <a:rPr lang="en-GB" dirty="0" err="1"/>
              <a:t>a'i</a:t>
            </a:r>
            <a:r>
              <a:rPr lang="en-GB" dirty="0"/>
              <a:t> </a:t>
            </a:r>
            <a:r>
              <a:rPr lang="en-GB" dirty="0" err="1"/>
              <a:t>ganlyniadau</a:t>
            </a:r>
            <a:r>
              <a:rPr lang="en-GB" dirty="0"/>
              <a:t> </a:t>
            </a:r>
            <a:r>
              <a:rPr lang="en-GB" dirty="0" err="1"/>
              <a:t>arfaethedig</a:t>
            </a:r>
            <a:r>
              <a:rPr lang="en-GB" dirty="0"/>
              <a:t> </a:t>
            </a:r>
            <a:r>
              <a:rPr lang="en-GB" dirty="0" err="1"/>
              <a:t>trwy</a:t>
            </a:r>
            <a:r>
              <a:rPr lang="en-GB" dirty="0"/>
              <a:t> </a:t>
            </a:r>
            <a:r>
              <a:rPr lang="en-GB" dirty="0" err="1"/>
              <a:t>wneud</a:t>
            </a:r>
            <a:r>
              <a:rPr lang="en-GB" dirty="0"/>
              <a:t> </a:t>
            </a:r>
            <a:r>
              <a:rPr lang="en-GB" dirty="0" err="1"/>
              <a:t>cysylltiadau</a:t>
            </a:r>
            <a:r>
              <a:rPr lang="en-GB" dirty="0"/>
              <a:t> â </a:t>
            </a:r>
            <a:r>
              <a:rPr lang="en-GB" dirty="0" err="1"/>
              <a:t>llenyddiaeth</a:t>
            </a:r>
            <a:r>
              <a:rPr lang="en-GB" dirty="0"/>
              <a:t> </a:t>
            </a:r>
            <a:r>
              <a:rPr lang="en-GB" dirty="0" err="1"/>
              <a:t>academaidd</a:t>
            </a:r>
            <a:r>
              <a:rPr lang="en-GB" dirty="0"/>
              <a:t> a </a:t>
            </a:r>
            <a:r>
              <a:rPr lang="en-GB" dirty="0" err="1"/>
              <a:t>phroffesiynol</a:t>
            </a:r>
            <a:endParaRPr lang="en-GB" dirty="0"/>
          </a:p>
          <a:p>
            <a:pPr lvl="0"/>
            <a:r>
              <a:rPr lang="en-GB" dirty="0" err="1"/>
              <a:t>Gwnewch</a:t>
            </a:r>
            <a:r>
              <a:rPr lang="en-GB" dirty="0"/>
              <a:t> </a:t>
            </a:r>
            <a:r>
              <a:rPr lang="en-GB" dirty="0" err="1"/>
              <a:t>ddadansoddiad</a:t>
            </a:r>
            <a:r>
              <a:rPr lang="en-GB" dirty="0"/>
              <a:t> SWOT </a:t>
            </a:r>
            <a:r>
              <a:rPr lang="en-GB" dirty="0" err="1"/>
              <a:t>o'ch</a:t>
            </a:r>
            <a:r>
              <a:rPr lang="en-GB" dirty="0"/>
              <a:t> </a:t>
            </a:r>
            <a:r>
              <a:rPr lang="en-GB" dirty="0" err="1"/>
              <a:t>cynnig</a:t>
            </a:r>
            <a:r>
              <a:rPr lang="en-GB" dirty="0"/>
              <a:t> (</a:t>
            </a:r>
            <a:r>
              <a:rPr lang="en-GB" dirty="0" err="1"/>
              <a:t>i'w</a:t>
            </a:r>
            <a:r>
              <a:rPr lang="en-GB" dirty="0"/>
              <a:t> </a:t>
            </a:r>
            <a:r>
              <a:rPr lang="en-GB" dirty="0" err="1"/>
              <a:t>gynnwys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atodiad</a:t>
            </a:r>
            <a:r>
              <a:rPr lang="en-GB" dirty="0"/>
              <a:t>).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723" y="1825625"/>
            <a:ext cx="3655175" cy="4351338"/>
          </a:xfrm>
        </p:spPr>
        <p:txBody>
          <a:bodyPr>
            <a:normAutofit fontScale="55000" lnSpcReduction="20000"/>
          </a:bodyPr>
          <a:lstStyle/>
          <a:p>
            <a:r>
              <a:rPr lang="en-GB" dirty="0"/>
              <a:t>Using your PTE placement school or your Network Lead School as a context, write a proposal for a school community project. </a:t>
            </a:r>
          </a:p>
          <a:p>
            <a:r>
              <a:rPr lang="en-GB" dirty="0"/>
              <a:t>In your proposal, you need to do the following</a:t>
            </a:r>
            <a:r>
              <a:rPr lang="en-GB" dirty="0" smtClean="0"/>
              <a:t>:</a:t>
            </a:r>
            <a:r>
              <a:rPr lang="en-GB" dirty="0"/>
              <a:t> </a:t>
            </a:r>
          </a:p>
          <a:p>
            <a:pPr lvl="0"/>
            <a:r>
              <a:rPr lang="en-GB" dirty="0"/>
              <a:t>Identify a focus for your project based on your PTE school or Network Lead School’s development / improvement plan</a:t>
            </a:r>
          </a:p>
          <a:p>
            <a:pPr lvl="0"/>
            <a:r>
              <a:rPr lang="en-GB" dirty="0"/>
              <a:t>Justify why you have chosen this focus</a:t>
            </a:r>
          </a:p>
          <a:p>
            <a:pPr lvl="0"/>
            <a:r>
              <a:rPr lang="en-GB" dirty="0"/>
              <a:t>Critically evaluate the proposal and its intended impact and outcomes by making links to academic and professional literature</a:t>
            </a:r>
          </a:p>
          <a:p>
            <a:pPr lvl="0"/>
            <a:r>
              <a:rPr lang="en-GB" dirty="0"/>
              <a:t>Carry out a SWOT analysis of your proposal (to be included as an appendix).</a:t>
            </a:r>
          </a:p>
          <a:p>
            <a:endParaRPr lang="en-GB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780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669"/>
    </mc:Choice>
    <mc:Fallback>
      <p:transition spd="slow" advTm="1276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Beth </a:t>
            </a:r>
            <a:r>
              <a:rPr lang="en-GB" b="1" dirty="0" err="1" smtClean="0"/>
              <a:t>yw</a:t>
            </a:r>
            <a:r>
              <a:rPr lang="en-GB" b="1" dirty="0" smtClean="0"/>
              <a:t> </a:t>
            </a:r>
            <a:r>
              <a:rPr lang="en-GB" b="1" dirty="0" err="1" smtClean="0"/>
              <a:t>cynnig</a:t>
            </a:r>
            <a:r>
              <a:rPr lang="en-GB" b="1" dirty="0" smtClean="0"/>
              <a:t> </a:t>
            </a:r>
            <a:r>
              <a:rPr lang="en-GB" b="1" dirty="0" err="1" smtClean="0"/>
              <a:t>prosiect</a:t>
            </a:r>
            <a:r>
              <a:rPr lang="en-GB" b="1" dirty="0" smtClean="0"/>
              <a:t>?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What </a:t>
            </a:r>
            <a:r>
              <a:rPr lang="en-GB" b="1" dirty="0" smtClean="0"/>
              <a:t>is a project proposal</a:t>
            </a:r>
            <a:r>
              <a:rPr lang="en-GB" b="1" dirty="0" smtClean="0"/>
              <a:t>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5260" y="1767007"/>
            <a:ext cx="4098521" cy="4351338"/>
          </a:xfrm>
        </p:spPr>
        <p:txBody>
          <a:bodyPr>
            <a:normAutofit fontScale="62500" lnSpcReduction="20000"/>
          </a:bodyPr>
          <a:lstStyle/>
          <a:p>
            <a:r>
              <a:rPr lang="en-GB" dirty="0"/>
              <a:t>A </a:t>
            </a:r>
            <a:r>
              <a:rPr lang="en-GB" dirty="0" smtClean="0"/>
              <a:t>project </a:t>
            </a:r>
            <a:r>
              <a:rPr lang="en-GB" dirty="0"/>
              <a:t>proposal is the document that facilitates a professional relationship between an </a:t>
            </a:r>
            <a:r>
              <a:rPr lang="en-GB" dirty="0" smtClean="0"/>
              <a:t>organisation </a:t>
            </a:r>
            <a:r>
              <a:rPr lang="en-GB" dirty="0"/>
              <a:t>and outside </a:t>
            </a:r>
            <a:r>
              <a:rPr lang="en-GB" dirty="0" smtClean="0"/>
              <a:t>contributors.</a:t>
            </a:r>
          </a:p>
          <a:p>
            <a:r>
              <a:rPr lang="en-GB" dirty="0" smtClean="0"/>
              <a:t>Typically</a:t>
            </a:r>
            <a:r>
              <a:rPr lang="en-GB" dirty="0"/>
              <a:t>, a project proposal is the initial framework for establishing the concept of the project and includes what you want to accomplish</a:t>
            </a:r>
            <a:r>
              <a:rPr lang="en-GB" dirty="0" smtClean="0"/>
              <a:t>, why, </a:t>
            </a:r>
            <a:r>
              <a:rPr lang="en-GB" dirty="0"/>
              <a:t>an explanation of objectives, and plans for achieving them. </a:t>
            </a:r>
            <a:endParaRPr lang="en-GB" dirty="0" smtClean="0"/>
          </a:p>
          <a:p>
            <a:r>
              <a:rPr lang="en-GB" dirty="0" smtClean="0"/>
              <a:t>It </a:t>
            </a:r>
            <a:r>
              <a:rPr lang="en-GB" dirty="0"/>
              <a:t>is common for a project proposal to include </a:t>
            </a:r>
            <a:r>
              <a:rPr lang="en-GB" dirty="0" smtClean="0"/>
              <a:t>an outline of </a:t>
            </a:r>
            <a:r>
              <a:rPr lang="en-GB" dirty="0"/>
              <a:t>activities or tasks that will be associated with the project, illustrate the significance of this specific project idea, and explain the origins of this project.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286000" y="158234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426720" y="1767290"/>
            <a:ext cx="4001193" cy="34512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dirty="0" err="1"/>
              <a:t>Cynnig</a:t>
            </a:r>
            <a:r>
              <a:rPr lang="en-GB" dirty="0"/>
              <a:t> </a:t>
            </a:r>
            <a:r>
              <a:rPr lang="en-GB" dirty="0" err="1"/>
              <a:t>prosiect</a:t>
            </a:r>
            <a:r>
              <a:rPr lang="en-GB" dirty="0"/>
              <a:t> </a:t>
            </a:r>
            <a:r>
              <a:rPr lang="en-GB" dirty="0" err="1"/>
              <a:t>yw'r</a:t>
            </a:r>
            <a:r>
              <a:rPr lang="en-GB" dirty="0"/>
              <a:t> </a:t>
            </a:r>
            <a:r>
              <a:rPr lang="en-GB" dirty="0" err="1"/>
              <a:t>ddogfen</a:t>
            </a:r>
            <a:r>
              <a:rPr lang="en-GB" dirty="0"/>
              <a:t> </a:t>
            </a:r>
            <a:r>
              <a:rPr lang="en-GB" dirty="0" err="1"/>
              <a:t>sy'n</a:t>
            </a:r>
            <a:r>
              <a:rPr lang="en-GB" dirty="0"/>
              <a:t> </a:t>
            </a:r>
            <a:r>
              <a:rPr lang="en-GB" dirty="0" err="1"/>
              <a:t>hwyluso</a:t>
            </a:r>
            <a:r>
              <a:rPr lang="en-GB" dirty="0"/>
              <a:t> </a:t>
            </a:r>
            <a:r>
              <a:rPr lang="en-GB" dirty="0" err="1"/>
              <a:t>perthynas</a:t>
            </a:r>
            <a:r>
              <a:rPr lang="en-GB" dirty="0"/>
              <a:t> </a:t>
            </a:r>
            <a:r>
              <a:rPr lang="en-GB" dirty="0" err="1"/>
              <a:t>broffesiynol</a:t>
            </a:r>
            <a:r>
              <a:rPr lang="en-GB" dirty="0"/>
              <a:t> </a:t>
            </a:r>
            <a:r>
              <a:rPr lang="en-GB" dirty="0" err="1"/>
              <a:t>rhwng</a:t>
            </a:r>
            <a:r>
              <a:rPr lang="en-GB" dirty="0"/>
              <a:t> </a:t>
            </a:r>
            <a:r>
              <a:rPr lang="en-GB" dirty="0" err="1"/>
              <a:t>sefydliad</a:t>
            </a:r>
            <a:r>
              <a:rPr lang="en-GB" dirty="0"/>
              <a:t> a </a:t>
            </a:r>
            <a:r>
              <a:rPr lang="en-GB" dirty="0" err="1"/>
              <a:t>chyfranwyr</a:t>
            </a:r>
            <a:r>
              <a:rPr lang="en-GB" dirty="0"/>
              <a:t> </a:t>
            </a:r>
            <a:r>
              <a:rPr lang="en-GB" dirty="0" err="1"/>
              <a:t>allanol</a:t>
            </a:r>
            <a:r>
              <a:rPr lang="en-GB" dirty="0"/>
              <a:t>.</a:t>
            </a:r>
          </a:p>
          <a:p>
            <a:pPr marL="285750" indent="-285750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nodweddiadol</a:t>
            </a:r>
            <a:r>
              <a:rPr lang="en-GB" dirty="0"/>
              <a:t>, </a:t>
            </a:r>
            <a:r>
              <a:rPr lang="en-GB" dirty="0" err="1"/>
              <a:t>cynnig</a:t>
            </a:r>
            <a:r>
              <a:rPr lang="en-GB" dirty="0"/>
              <a:t> </a:t>
            </a:r>
            <a:r>
              <a:rPr lang="en-GB" dirty="0" err="1"/>
              <a:t>prosiect</a:t>
            </a:r>
            <a:r>
              <a:rPr lang="en-GB" dirty="0"/>
              <a:t> </a:t>
            </a:r>
            <a:r>
              <a:rPr lang="en-GB" dirty="0" err="1"/>
              <a:t>yw'r</a:t>
            </a:r>
            <a:r>
              <a:rPr lang="en-GB" dirty="0"/>
              <a:t> </a:t>
            </a:r>
            <a:r>
              <a:rPr lang="en-GB" dirty="0" err="1"/>
              <a:t>fframwaith</a:t>
            </a:r>
            <a:r>
              <a:rPr lang="en-GB" dirty="0"/>
              <a:t> </a:t>
            </a:r>
            <a:r>
              <a:rPr lang="en-GB" dirty="0" err="1"/>
              <a:t>cychwynnol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sefydlu</a:t>
            </a:r>
            <a:r>
              <a:rPr lang="en-GB" dirty="0"/>
              <a:t> </a:t>
            </a:r>
            <a:r>
              <a:rPr lang="en-GB" dirty="0" err="1"/>
              <a:t>cysyniad</a:t>
            </a:r>
            <a:r>
              <a:rPr lang="en-GB" dirty="0"/>
              <a:t> y </a:t>
            </a:r>
            <a:r>
              <a:rPr lang="en-GB" dirty="0" err="1"/>
              <a:t>prosiect</a:t>
            </a:r>
            <a:r>
              <a:rPr lang="en-GB" dirty="0"/>
              <a:t> ac </a:t>
            </a:r>
            <a:r>
              <a:rPr lang="en-GB" dirty="0" err="1"/>
              <a:t>mae'n</a:t>
            </a:r>
            <a:r>
              <a:rPr lang="en-GB" dirty="0"/>
              <a:t> </a:t>
            </a:r>
            <a:r>
              <a:rPr lang="en-GB" dirty="0" err="1"/>
              <a:t>cynnwys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</a:t>
            </a:r>
            <a:r>
              <a:rPr lang="en-GB" dirty="0" err="1"/>
              <a:t>rydych</a:t>
            </a:r>
            <a:r>
              <a:rPr lang="en-GB" dirty="0"/>
              <a:t> chi am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gyflawni</a:t>
            </a:r>
            <a:r>
              <a:rPr lang="en-GB" dirty="0"/>
              <a:t>, pam, </a:t>
            </a:r>
            <a:r>
              <a:rPr lang="en-GB" dirty="0" err="1"/>
              <a:t>esboniad</a:t>
            </a:r>
            <a:r>
              <a:rPr lang="en-GB" dirty="0"/>
              <a:t> </a:t>
            </a:r>
            <a:r>
              <a:rPr lang="en-GB" dirty="0" err="1"/>
              <a:t>o'r</a:t>
            </a:r>
            <a:r>
              <a:rPr lang="en-GB" dirty="0"/>
              <a:t> </a:t>
            </a:r>
            <a:r>
              <a:rPr lang="en-GB" dirty="0" err="1"/>
              <a:t>amcanion</a:t>
            </a:r>
            <a:r>
              <a:rPr lang="en-GB" dirty="0"/>
              <a:t>, a </a:t>
            </a:r>
            <a:r>
              <a:rPr lang="en-GB" dirty="0" err="1"/>
              <a:t>chynlluniau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cyflawni</a:t>
            </a:r>
            <a:r>
              <a:rPr lang="en-GB" dirty="0"/>
              <a:t>.</a:t>
            </a:r>
          </a:p>
          <a:p>
            <a:pPr marL="285750" indent="-285750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dirty="0" err="1"/>
              <a:t>Mae'n</a:t>
            </a:r>
            <a:r>
              <a:rPr lang="en-GB" dirty="0"/>
              <a:t> </a:t>
            </a:r>
            <a:r>
              <a:rPr lang="en-GB" dirty="0" err="1"/>
              <a:t>gyffredin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gynnig</a:t>
            </a:r>
            <a:r>
              <a:rPr lang="en-GB" dirty="0"/>
              <a:t> </a:t>
            </a:r>
            <a:r>
              <a:rPr lang="en-GB" dirty="0" err="1"/>
              <a:t>prosiect</a:t>
            </a:r>
            <a:r>
              <a:rPr lang="en-GB" dirty="0"/>
              <a:t> </a:t>
            </a:r>
            <a:r>
              <a:rPr lang="en-GB" dirty="0" err="1"/>
              <a:t>gynnwys</a:t>
            </a:r>
            <a:r>
              <a:rPr lang="en-GB" dirty="0"/>
              <a:t> </a:t>
            </a:r>
            <a:r>
              <a:rPr lang="en-GB" dirty="0" err="1"/>
              <a:t>amlinelliad</a:t>
            </a:r>
            <a:r>
              <a:rPr lang="en-GB" dirty="0"/>
              <a:t> o </a:t>
            </a:r>
            <a:r>
              <a:rPr lang="en-GB" dirty="0" err="1"/>
              <a:t>weithgareddau</a:t>
            </a:r>
            <a:r>
              <a:rPr lang="en-GB" dirty="0"/>
              <a:t> </a:t>
            </a:r>
            <a:r>
              <a:rPr lang="en-GB" dirty="0" err="1"/>
              <a:t>neu</a:t>
            </a:r>
            <a:r>
              <a:rPr lang="en-GB" dirty="0"/>
              <a:t> </a:t>
            </a:r>
            <a:r>
              <a:rPr lang="en-GB" dirty="0" err="1"/>
              <a:t>dasgau</a:t>
            </a:r>
            <a:r>
              <a:rPr lang="en-GB" dirty="0"/>
              <a:t> a </a:t>
            </a:r>
            <a:r>
              <a:rPr lang="en-GB" dirty="0" err="1"/>
              <a:t>fydd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gysylltiedig</a:t>
            </a:r>
            <a:r>
              <a:rPr lang="en-GB" dirty="0"/>
              <a:t> </a:t>
            </a:r>
            <a:r>
              <a:rPr lang="en-GB" dirty="0" err="1"/>
              <a:t>â'r</a:t>
            </a:r>
            <a:r>
              <a:rPr lang="en-GB" dirty="0"/>
              <a:t> </a:t>
            </a:r>
            <a:r>
              <a:rPr lang="en-GB" dirty="0" err="1"/>
              <a:t>prosiect</a:t>
            </a:r>
            <a:r>
              <a:rPr lang="en-GB" dirty="0"/>
              <a:t>, </a:t>
            </a:r>
            <a:r>
              <a:rPr lang="en-GB" dirty="0" err="1"/>
              <a:t>dangos</a:t>
            </a:r>
            <a:r>
              <a:rPr lang="en-GB" dirty="0"/>
              <a:t> </a:t>
            </a:r>
            <a:r>
              <a:rPr lang="en-GB" dirty="0" err="1"/>
              <a:t>arwyddocâd</a:t>
            </a:r>
            <a:r>
              <a:rPr lang="en-GB" dirty="0"/>
              <a:t> y </a:t>
            </a:r>
            <a:r>
              <a:rPr lang="en-GB" dirty="0" err="1"/>
              <a:t>syniad</a:t>
            </a:r>
            <a:r>
              <a:rPr lang="en-GB" dirty="0"/>
              <a:t> </a:t>
            </a:r>
            <a:r>
              <a:rPr lang="en-GB" dirty="0" err="1"/>
              <a:t>prosiect</a:t>
            </a:r>
            <a:r>
              <a:rPr lang="en-GB" dirty="0"/>
              <a:t> </a:t>
            </a:r>
            <a:r>
              <a:rPr lang="en-GB" dirty="0" err="1"/>
              <a:t>penodol</a:t>
            </a:r>
            <a:r>
              <a:rPr lang="en-GB" dirty="0"/>
              <a:t> </a:t>
            </a:r>
            <a:r>
              <a:rPr lang="en-GB" dirty="0" err="1"/>
              <a:t>hwn</a:t>
            </a:r>
            <a:r>
              <a:rPr lang="en-GB" dirty="0"/>
              <a:t>, ac </a:t>
            </a:r>
            <a:r>
              <a:rPr lang="en-GB" dirty="0" err="1"/>
              <a:t>egluro</a:t>
            </a:r>
            <a:r>
              <a:rPr lang="en-GB" dirty="0"/>
              <a:t> </a:t>
            </a:r>
            <a:r>
              <a:rPr lang="en-GB" dirty="0" err="1"/>
              <a:t>gwreiddiau'r</a:t>
            </a:r>
            <a:r>
              <a:rPr lang="en-GB" dirty="0"/>
              <a:t> </a:t>
            </a:r>
            <a:r>
              <a:rPr lang="en-GB" dirty="0" err="1"/>
              <a:t>prosiect</a:t>
            </a:r>
            <a:r>
              <a:rPr lang="en-GB" dirty="0"/>
              <a:t> </a:t>
            </a:r>
            <a:r>
              <a:rPr lang="en-GB" dirty="0" err="1"/>
              <a:t>hwn</a:t>
            </a:r>
            <a:r>
              <a:rPr lang="en-GB" dirty="0"/>
              <a:t>.</a:t>
            </a:r>
          </a:p>
        </p:txBody>
      </p:sp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722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771"/>
    </mc:Choice>
    <mc:Fallback>
      <p:transition spd="slow" advTm="36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76952"/>
            <a:ext cx="7886700" cy="1325563"/>
          </a:xfrm>
        </p:spPr>
        <p:txBody>
          <a:bodyPr/>
          <a:lstStyle/>
          <a:p>
            <a:r>
              <a:rPr lang="en-GB" b="1" dirty="0" smtClean="0"/>
              <a:t>Sut </a:t>
            </a:r>
            <a:r>
              <a:rPr lang="en-GB" b="1" dirty="0" err="1" smtClean="0"/>
              <a:t>ydw</a:t>
            </a:r>
            <a:r>
              <a:rPr lang="en-GB" b="1" dirty="0" smtClean="0"/>
              <a:t> </a:t>
            </a:r>
            <a:r>
              <a:rPr lang="en-GB" b="1" dirty="0" err="1"/>
              <a:t>i</a:t>
            </a:r>
            <a:r>
              <a:rPr lang="en-GB" b="1" dirty="0" err="1" smtClean="0"/>
              <a:t>’n</a:t>
            </a:r>
            <a:r>
              <a:rPr lang="en-GB" b="1" dirty="0" smtClean="0"/>
              <a:t> </a:t>
            </a:r>
            <a:r>
              <a:rPr lang="en-GB" b="1" dirty="0" err="1" smtClean="0"/>
              <a:t>creu</a:t>
            </a:r>
            <a:r>
              <a:rPr lang="en-GB" b="1" dirty="0" smtClean="0"/>
              <a:t> </a:t>
            </a:r>
            <a:r>
              <a:rPr lang="en-GB" b="1" dirty="0" err="1" smtClean="0"/>
              <a:t>fy</a:t>
            </a:r>
            <a:r>
              <a:rPr lang="en-GB" b="1" dirty="0" smtClean="0"/>
              <a:t> </a:t>
            </a:r>
            <a:r>
              <a:rPr lang="en-GB" b="1" dirty="0" err="1" smtClean="0"/>
              <a:t>nghynnig</a:t>
            </a:r>
            <a:r>
              <a:rPr lang="en-GB" b="1" dirty="0" smtClean="0"/>
              <a:t>?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How do I create my </a:t>
            </a:r>
            <a:r>
              <a:rPr lang="en-GB" b="1" dirty="0" smtClean="0"/>
              <a:t>proposal?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9258" y="1402515"/>
            <a:ext cx="4215592" cy="4351338"/>
          </a:xfrm>
        </p:spPr>
        <p:txBody>
          <a:bodyPr>
            <a:normAutofit/>
          </a:bodyPr>
          <a:lstStyle/>
          <a:p>
            <a:r>
              <a:rPr lang="en-GB" sz="2000" dirty="0" err="1" smtClean="0"/>
              <a:t>Crynhowch</a:t>
            </a:r>
            <a:r>
              <a:rPr lang="en-GB" sz="2000" dirty="0" smtClean="0"/>
              <a:t> </a:t>
            </a:r>
            <a:r>
              <a:rPr lang="en-GB" sz="2000" dirty="0" err="1" smtClean="0"/>
              <a:t>eich</a:t>
            </a:r>
            <a:r>
              <a:rPr lang="en-GB" sz="2000" dirty="0" smtClean="0"/>
              <a:t> </a:t>
            </a:r>
            <a:r>
              <a:rPr lang="en-GB" sz="2000" dirty="0" err="1" smtClean="0"/>
              <a:t>cynnig</a:t>
            </a:r>
            <a:r>
              <a:rPr lang="en-GB" sz="2000" dirty="0" smtClean="0"/>
              <a:t>.</a:t>
            </a:r>
          </a:p>
          <a:p>
            <a:r>
              <a:rPr lang="en-GB" sz="2000" dirty="0" err="1" smtClean="0"/>
              <a:t>Cyfiawnhewch</a:t>
            </a:r>
            <a:r>
              <a:rPr lang="en-GB" sz="2000" dirty="0" smtClean="0"/>
              <a:t> </a:t>
            </a:r>
            <a:r>
              <a:rPr lang="en-GB" sz="2000" dirty="0" err="1" smtClean="0"/>
              <a:t>eich</a:t>
            </a:r>
            <a:r>
              <a:rPr lang="en-GB" sz="2000" dirty="0" smtClean="0"/>
              <a:t> </a:t>
            </a:r>
            <a:r>
              <a:rPr lang="en-GB" sz="2000" dirty="0" err="1" smtClean="0"/>
              <a:t>ffocws</a:t>
            </a:r>
            <a:r>
              <a:rPr lang="en-GB" sz="2000" dirty="0" smtClean="0"/>
              <a:t>.</a:t>
            </a:r>
          </a:p>
          <a:p>
            <a:r>
              <a:rPr lang="en-GB" sz="2000" dirty="0" err="1" smtClean="0"/>
              <a:t>Amlinellwch</a:t>
            </a:r>
            <a:r>
              <a:rPr lang="en-GB" sz="2000" dirty="0" smtClean="0"/>
              <a:t> </a:t>
            </a:r>
            <a:r>
              <a:rPr lang="en-GB" sz="2000" dirty="0" err="1" smtClean="0"/>
              <a:t>amcanion</a:t>
            </a:r>
            <a:r>
              <a:rPr lang="en-GB" sz="2000" dirty="0" smtClean="0"/>
              <a:t> </a:t>
            </a:r>
            <a:r>
              <a:rPr lang="en-GB" sz="2000" dirty="0" err="1" smtClean="0"/>
              <a:t>eich</a:t>
            </a:r>
            <a:r>
              <a:rPr lang="en-GB" sz="2000" dirty="0" smtClean="0"/>
              <a:t> </a:t>
            </a:r>
            <a:r>
              <a:rPr lang="en-GB" sz="2000" dirty="0" err="1" smtClean="0"/>
              <a:t>prosiect</a:t>
            </a:r>
            <a:r>
              <a:rPr lang="en-GB" sz="2000" dirty="0" smtClean="0"/>
              <a:t>.</a:t>
            </a:r>
          </a:p>
          <a:p>
            <a:r>
              <a:rPr lang="en-GB" sz="2000" dirty="0"/>
              <a:t>Esboniwch </a:t>
            </a:r>
            <a:r>
              <a:rPr lang="en-GB" sz="2000" dirty="0" err="1"/>
              <a:t>sut</a:t>
            </a:r>
            <a:r>
              <a:rPr lang="en-GB" sz="2000" dirty="0"/>
              <a:t> </a:t>
            </a:r>
            <a:r>
              <a:rPr lang="en-GB" sz="2000" dirty="0" err="1"/>
              <a:t>fydd</a:t>
            </a:r>
            <a:r>
              <a:rPr lang="en-GB" sz="2000" dirty="0"/>
              <a:t> </a:t>
            </a:r>
            <a:r>
              <a:rPr lang="en-GB" sz="2000" dirty="0" err="1"/>
              <a:t>eich</a:t>
            </a:r>
            <a:r>
              <a:rPr lang="en-GB" sz="2000" dirty="0"/>
              <a:t> </a:t>
            </a:r>
            <a:r>
              <a:rPr lang="en-GB" sz="2000" dirty="0" err="1"/>
              <a:t>prosiect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cael</a:t>
            </a:r>
            <a:r>
              <a:rPr lang="en-GB" sz="2000" dirty="0"/>
              <a:t> </a:t>
            </a:r>
            <a:r>
              <a:rPr lang="en-GB" sz="2000" dirty="0" err="1"/>
              <a:t>ei</a:t>
            </a:r>
            <a:r>
              <a:rPr lang="en-GB" sz="2000" dirty="0"/>
              <a:t> </a:t>
            </a:r>
            <a:r>
              <a:rPr lang="en-GB" sz="2000" dirty="0" err="1" smtClean="0"/>
              <a:t>weithredu</a:t>
            </a:r>
            <a:r>
              <a:rPr lang="en-GB" sz="2000" dirty="0"/>
              <a:t>.</a:t>
            </a:r>
          </a:p>
          <a:p>
            <a:r>
              <a:rPr lang="en-GB" sz="2000" dirty="0" smtClean="0"/>
              <a:t>Esboniwch </a:t>
            </a:r>
            <a:r>
              <a:rPr lang="en-GB" sz="2000" dirty="0" err="1" smtClean="0"/>
              <a:t>sut</a:t>
            </a:r>
            <a:r>
              <a:rPr lang="en-GB" sz="2000" dirty="0" smtClean="0"/>
              <a:t> </a:t>
            </a:r>
            <a:r>
              <a:rPr lang="en-GB" sz="2000" dirty="0" err="1" smtClean="0"/>
              <a:t>byddwch</a:t>
            </a:r>
            <a:r>
              <a:rPr lang="en-GB" sz="2000" dirty="0" smtClean="0"/>
              <a:t> </a:t>
            </a:r>
            <a:r>
              <a:rPr lang="en-GB" sz="2000" dirty="0" err="1" smtClean="0"/>
              <a:t>yn</a:t>
            </a:r>
            <a:r>
              <a:rPr lang="en-GB" sz="2000" dirty="0" smtClean="0"/>
              <a:t> </a:t>
            </a:r>
            <a:r>
              <a:rPr lang="en-GB" sz="2000" dirty="0" err="1" smtClean="0"/>
              <a:t>mesur</a:t>
            </a:r>
            <a:r>
              <a:rPr lang="en-GB" sz="2000" dirty="0" smtClean="0"/>
              <a:t> </a:t>
            </a:r>
            <a:r>
              <a:rPr lang="en-GB" sz="2000" dirty="0" err="1" smtClean="0"/>
              <a:t>effaith</a:t>
            </a:r>
            <a:r>
              <a:rPr lang="en-GB" sz="2000" dirty="0" smtClean="0"/>
              <a:t>.</a:t>
            </a:r>
          </a:p>
          <a:p>
            <a:r>
              <a:rPr lang="en-GB" sz="2000" dirty="0" err="1" smtClean="0"/>
              <a:t>Gwerthuswch</a:t>
            </a:r>
            <a:r>
              <a:rPr lang="en-GB" sz="2000" dirty="0" smtClean="0"/>
              <a:t> </a:t>
            </a:r>
            <a:r>
              <a:rPr lang="en-GB" sz="2000" dirty="0" err="1" smtClean="0"/>
              <a:t>eich</a:t>
            </a:r>
            <a:r>
              <a:rPr lang="en-GB" sz="2000" dirty="0" smtClean="0"/>
              <a:t> </a:t>
            </a:r>
            <a:r>
              <a:rPr lang="en-GB" sz="2000" dirty="0" err="1" smtClean="0"/>
              <a:t>prosiect</a:t>
            </a:r>
            <a:r>
              <a:rPr lang="en-GB" sz="2000" dirty="0" smtClean="0"/>
              <a:t> </a:t>
            </a:r>
            <a:r>
              <a:rPr lang="en-GB" sz="2000" dirty="0" err="1" smtClean="0"/>
              <a:t>yn</a:t>
            </a:r>
            <a:r>
              <a:rPr lang="en-GB" sz="2000" dirty="0" smtClean="0"/>
              <a:t> </a:t>
            </a:r>
            <a:r>
              <a:rPr lang="en-GB" sz="2000" dirty="0" err="1" smtClean="0"/>
              <a:t>feirniadol</a:t>
            </a:r>
            <a:r>
              <a:rPr lang="en-GB" sz="2000" dirty="0" smtClean="0"/>
              <a:t>.</a:t>
            </a:r>
          </a:p>
          <a:p>
            <a:pPr marL="0" indent="0">
              <a:buNone/>
            </a:pPr>
            <a:endParaRPr lang="en-GB" sz="16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402515"/>
            <a:ext cx="3886200" cy="4351338"/>
          </a:xfrm>
        </p:spPr>
        <p:txBody>
          <a:bodyPr>
            <a:normAutofit/>
          </a:bodyPr>
          <a:lstStyle/>
          <a:p>
            <a:r>
              <a:rPr lang="en-GB" sz="2000" dirty="0" smtClean="0"/>
              <a:t>Summarise your proposal</a:t>
            </a:r>
            <a:r>
              <a:rPr lang="en-GB" sz="2000" dirty="0" smtClean="0"/>
              <a:t>.</a:t>
            </a:r>
          </a:p>
          <a:p>
            <a:r>
              <a:rPr lang="en-GB" sz="2000" dirty="0" smtClean="0"/>
              <a:t>Justify your chosen focus.</a:t>
            </a:r>
          </a:p>
          <a:p>
            <a:r>
              <a:rPr lang="en-GB" sz="2000" dirty="0" smtClean="0"/>
              <a:t>Outline your project’s aims.</a:t>
            </a:r>
          </a:p>
          <a:p>
            <a:r>
              <a:rPr lang="en-GB" sz="2000" dirty="0" smtClean="0"/>
              <a:t>Explain how your project will be implemented.</a:t>
            </a:r>
          </a:p>
          <a:p>
            <a:r>
              <a:rPr lang="en-GB" sz="2000" dirty="0" smtClean="0"/>
              <a:t>Explain how you will measure impact.</a:t>
            </a:r>
          </a:p>
          <a:p>
            <a:r>
              <a:rPr lang="en-GB" sz="2000" dirty="0" smtClean="0"/>
              <a:t>Critically evaluate your project.</a:t>
            </a:r>
          </a:p>
          <a:p>
            <a:endParaRPr lang="en-GB" sz="1600" dirty="0" smtClean="0"/>
          </a:p>
          <a:p>
            <a:pPr marL="0" indent="0">
              <a:buNone/>
            </a:pPr>
            <a:endParaRPr lang="en-GB" sz="16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482138" y="4784356"/>
            <a:ext cx="8185266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 smtClean="0"/>
              <a:t>Edrychwch</a:t>
            </a:r>
            <a:r>
              <a:rPr lang="en-GB" b="1" dirty="0" smtClean="0"/>
              <a:t> </a:t>
            </a:r>
            <a:r>
              <a:rPr lang="en-GB" b="1" dirty="0" err="1" smtClean="0"/>
              <a:t>ar</a:t>
            </a:r>
            <a:r>
              <a:rPr lang="en-GB" b="1" dirty="0" smtClean="0"/>
              <a:t> y </a:t>
            </a:r>
            <a:r>
              <a:rPr lang="en-GB" b="1" dirty="0" err="1" smtClean="0"/>
              <a:t>templed</a:t>
            </a:r>
            <a:r>
              <a:rPr lang="en-GB" b="1" dirty="0" smtClean="0"/>
              <a:t> ‘</a:t>
            </a:r>
            <a:r>
              <a:rPr lang="en-GB" b="1" dirty="0" err="1" smtClean="0"/>
              <a:t>Cynllunio</a:t>
            </a:r>
            <a:r>
              <a:rPr lang="en-GB" b="1" dirty="0" smtClean="0"/>
              <a:t> </a:t>
            </a:r>
            <a:r>
              <a:rPr lang="en-GB" b="1" dirty="0" err="1" smtClean="0"/>
              <a:t>fy</a:t>
            </a:r>
            <a:r>
              <a:rPr lang="en-GB" b="1" dirty="0" smtClean="0"/>
              <a:t> </a:t>
            </a:r>
            <a:r>
              <a:rPr lang="en-GB" b="1" dirty="0" err="1" smtClean="0"/>
              <a:t>nghynnig</a:t>
            </a:r>
            <a:r>
              <a:rPr lang="en-GB" b="1" dirty="0" smtClean="0"/>
              <a:t>’ </a:t>
            </a:r>
            <a:r>
              <a:rPr lang="en-GB" b="1" dirty="0" err="1" smtClean="0"/>
              <a:t>ar</a:t>
            </a:r>
            <a:r>
              <a:rPr lang="en-GB" b="1" dirty="0" smtClean="0"/>
              <a:t> Moodle </a:t>
            </a:r>
            <a:r>
              <a:rPr lang="en-GB" b="1" dirty="0" err="1" smtClean="0"/>
              <a:t>fel</a:t>
            </a:r>
            <a:r>
              <a:rPr lang="en-GB" b="1" dirty="0" smtClean="0"/>
              <a:t> man </a:t>
            </a:r>
            <a:r>
              <a:rPr lang="en-GB" b="1" dirty="0" err="1" smtClean="0"/>
              <a:t>cychwyn</a:t>
            </a:r>
            <a:r>
              <a:rPr lang="en-GB" b="1" dirty="0" smtClean="0"/>
              <a:t>.</a:t>
            </a:r>
          </a:p>
          <a:p>
            <a:pPr algn="ctr"/>
            <a:r>
              <a:rPr lang="en-GB" b="1" dirty="0" smtClean="0"/>
              <a:t>Look at the ‘Planning my proposal’ template on Moodle as a starting point.</a:t>
            </a:r>
            <a:endParaRPr lang="en-GB" b="1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983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517"/>
    </mc:Choice>
    <mc:Fallback>
      <p:transition spd="slow" advTm="475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/>
              <a:t>Sut </a:t>
            </a:r>
            <a:r>
              <a:rPr lang="en-GB" b="1" dirty="0" err="1" smtClean="0"/>
              <a:t>ydw</a:t>
            </a:r>
            <a:r>
              <a:rPr lang="en-GB" b="1" dirty="0" smtClean="0"/>
              <a:t> </a:t>
            </a:r>
            <a:r>
              <a:rPr lang="en-GB" b="1" dirty="0" err="1"/>
              <a:t>i</a:t>
            </a:r>
            <a:r>
              <a:rPr lang="en-GB" b="1" dirty="0" err="1" smtClean="0"/>
              <a:t>’n</a:t>
            </a:r>
            <a:r>
              <a:rPr lang="en-GB" b="1" dirty="0" smtClean="0"/>
              <a:t> </a:t>
            </a:r>
            <a:r>
              <a:rPr lang="en-GB" b="1" dirty="0" err="1" smtClean="0"/>
              <a:t>strwythuro</a:t>
            </a:r>
            <a:r>
              <a:rPr lang="en-GB" b="1" dirty="0" smtClean="0"/>
              <a:t> </a:t>
            </a:r>
            <a:r>
              <a:rPr lang="en-GB" b="1" dirty="0" err="1" smtClean="0"/>
              <a:t>fy</a:t>
            </a:r>
            <a:r>
              <a:rPr lang="en-GB" b="1" dirty="0" smtClean="0"/>
              <a:t> </a:t>
            </a:r>
            <a:r>
              <a:rPr lang="en-GB" b="1" dirty="0" err="1" smtClean="0"/>
              <a:t>aseiniad</a:t>
            </a:r>
            <a:r>
              <a:rPr lang="en-GB" b="1" dirty="0" smtClean="0"/>
              <a:t>?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How do I structure my </a:t>
            </a:r>
            <a:r>
              <a:rPr lang="en-GB" b="1" dirty="0" smtClean="0"/>
              <a:t>assignment</a:t>
            </a:r>
            <a:r>
              <a:rPr lang="en-GB" b="1" dirty="0" smtClean="0"/>
              <a:t>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1800" b="1" dirty="0" err="1" smtClean="0"/>
              <a:t>Cyflwyniad</a:t>
            </a:r>
            <a:r>
              <a:rPr lang="en-GB" sz="1800" b="1" dirty="0" smtClean="0"/>
              <a:t>:</a:t>
            </a:r>
          </a:p>
          <a:p>
            <a:r>
              <a:rPr lang="en-GB" sz="1600" dirty="0" err="1"/>
              <a:t>Rhowch</a:t>
            </a:r>
            <a:r>
              <a:rPr lang="en-GB" sz="1600" dirty="0"/>
              <a:t> </a:t>
            </a:r>
            <a:r>
              <a:rPr lang="en-GB" sz="1600" dirty="0" err="1"/>
              <a:t>drosolwg</a:t>
            </a:r>
            <a:r>
              <a:rPr lang="en-GB" sz="1600" dirty="0"/>
              <a:t> o </a:t>
            </a:r>
            <a:r>
              <a:rPr lang="en-GB" sz="1600" dirty="0" err="1"/>
              <a:t>gyd-destun</a:t>
            </a:r>
            <a:r>
              <a:rPr lang="en-GB" sz="1600" dirty="0"/>
              <a:t> </a:t>
            </a:r>
            <a:r>
              <a:rPr lang="en-GB" sz="1600" dirty="0" err="1"/>
              <a:t>eich</a:t>
            </a:r>
            <a:r>
              <a:rPr lang="en-GB" sz="1600" dirty="0"/>
              <a:t> </a:t>
            </a:r>
            <a:r>
              <a:rPr lang="en-GB" sz="1600" dirty="0" err="1"/>
              <a:t>ysgol</a:t>
            </a:r>
            <a:r>
              <a:rPr lang="en-GB" sz="1600" dirty="0"/>
              <a:t> </a:t>
            </a:r>
            <a:r>
              <a:rPr lang="en-GB" sz="1600" dirty="0" smtClean="0"/>
              <a:t>PAP </a:t>
            </a:r>
            <a:r>
              <a:rPr lang="en-GB" sz="1600" dirty="0" err="1"/>
              <a:t>neu</a:t>
            </a:r>
            <a:r>
              <a:rPr lang="en-GB" sz="1600" dirty="0"/>
              <a:t> </a:t>
            </a:r>
            <a:r>
              <a:rPr lang="en-GB" sz="1600" dirty="0" err="1" smtClean="0"/>
              <a:t>ysgol</a:t>
            </a:r>
            <a:r>
              <a:rPr lang="en-GB" sz="1600" dirty="0" smtClean="0"/>
              <a:t> </a:t>
            </a:r>
            <a:r>
              <a:rPr lang="en-GB" sz="1600" dirty="0" err="1" smtClean="0"/>
              <a:t>Arweinydd</a:t>
            </a:r>
            <a:r>
              <a:rPr lang="en-GB" sz="1600" dirty="0" smtClean="0"/>
              <a:t> y </a:t>
            </a:r>
            <a:r>
              <a:rPr lang="en-GB" sz="1600" dirty="0" err="1"/>
              <a:t>Rhwydwaith</a:t>
            </a:r>
            <a:r>
              <a:rPr lang="en-GB" sz="1600" dirty="0"/>
              <a:t> </a:t>
            </a:r>
            <a:r>
              <a:rPr lang="en-GB" sz="1600" dirty="0" err="1"/>
              <a:t>a'r</a:t>
            </a:r>
            <a:r>
              <a:rPr lang="en-GB" sz="1600" dirty="0"/>
              <a:t> </a:t>
            </a:r>
            <a:r>
              <a:rPr lang="en-GB" sz="1600" dirty="0" err="1"/>
              <a:t>arferion</a:t>
            </a:r>
            <a:r>
              <a:rPr lang="en-GB" sz="1600" dirty="0"/>
              <a:t> </a:t>
            </a:r>
            <a:r>
              <a:rPr lang="en-GB" sz="1600" dirty="0" err="1"/>
              <a:t>a'r</a:t>
            </a:r>
            <a:r>
              <a:rPr lang="en-GB" sz="1600" dirty="0"/>
              <a:t> </a:t>
            </a:r>
            <a:r>
              <a:rPr lang="en-GB" sz="1600" dirty="0" err="1"/>
              <a:t>mentrau</a:t>
            </a:r>
            <a:r>
              <a:rPr lang="en-GB" sz="1600" dirty="0"/>
              <a:t> </a:t>
            </a:r>
            <a:r>
              <a:rPr lang="en-GB" sz="1600" dirty="0" err="1"/>
              <a:t>sydd</a:t>
            </a:r>
            <a:r>
              <a:rPr lang="en-GB" sz="1600" dirty="0"/>
              <a:t> </a:t>
            </a:r>
            <a:r>
              <a:rPr lang="en-GB" sz="1600" dirty="0" err="1" smtClean="0"/>
              <a:t>ganddi</a:t>
            </a:r>
            <a:r>
              <a:rPr lang="en-GB" sz="1600" dirty="0" smtClean="0"/>
              <a:t> </a:t>
            </a:r>
            <a:r>
              <a:rPr lang="en-GB" sz="1600" dirty="0" err="1"/>
              <a:t>ar</a:t>
            </a:r>
            <a:r>
              <a:rPr lang="en-GB" sz="1600" dirty="0"/>
              <a:t> </a:t>
            </a:r>
            <a:r>
              <a:rPr lang="en-GB" sz="1600" dirty="0" err="1"/>
              <a:t>waith</a:t>
            </a:r>
            <a:r>
              <a:rPr lang="en-GB" sz="1600" dirty="0"/>
              <a:t> </a:t>
            </a:r>
            <a:r>
              <a:rPr lang="en-GB" sz="1600" dirty="0" err="1"/>
              <a:t>ar</a:t>
            </a:r>
            <a:r>
              <a:rPr lang="en-GB" sz="1600" dirty="0"/>
              <a:t> </a:t>
            </a:r>
            <a:r>
              <a:rPr lang="en-GB" sz="1600" dirty="0" err="1"/>
              <a:t>gyfer</a:t>
            </a:r>
            <a:r>
              <a:rPr lang="en-GB" sz="1600" dirty="0"/>
              <a:t> </a:t>
            </a:r>
            <a:r>
              <a:rPr lang="en-GB" sz="1600" dirty="0" err="1"/>
              <a:t>datblygu</a:t>
            </a:r>
            <a:r>
              <a:rPr lang="en-GB" sz="1600" dirty="0"/>
              <a:t> </a:t>
            </a:r>
            <a:r>
              <a:rPr lang="en-GB" sz="1600" dirty="0" err="1"/>
              <a:t>cysylltiadau</a:t>
            </a:r>
            <a:r>
              <a:rPr lang="en-GB" sz="1600" dirty="0"/>
              <a:t> </a:t>
            </a:r>
            <a:r>
              <a:rPr lang="en-GB" sz="1600" dirty="0" err="1"/>
              <a:t>â'r</a:t>
            </a:r>
            <a:r>
              <a:rPr lang="en-GB" sz="1600" dirty="0"/>
              <a:t> </a:t>
            </a:r>
            <a:r>
              <a:rPr lang="en-GB" sz="1600" dirty="0" err="1" smtClean="0"/>
              <a:t>gymuned</a:t>
            </a:r>
            <a:r>
              <a:rPr lang="en-GB" sz="1600" dirty="0" smtClean="0"/>
              <a:t>.</a:t>
            </a:r>
            <a:endParaRPr lang="en-GB" sz="1600" dirty="0"/>
          </a:p>
          <a:p>
            <a:r>
              <a:rPr lang="en-GB" sz="1600" dirty="0" err="1"/>
              <a:t>Cyflwynwch</a:t>
            </a:r>
            <a:r>
              <a:rPr lang="en-GB" sz="1600" dirty="0"/>
              <a:t> y </a:t>
            </a:r>
            <a:r>
              <a:rPr lang="en-GB" sz="1600" dirty="0" err="1"/>
              <a:t>ffocws</a:t>
            </a:r>
            <a:r>
              <a:rPr lang="en-GB" sz="1600" dirty="0"/>
              <a:t> </a:t>
            </a:r>
            <a:r>
              <a:rPr lang="en-GB" sz="1600" dirty="0" err="1"/>
              <a:t>rydych</a:t>
            </a:r>
            <a:r>
              <a:rPr lang="en-GB" sz="1600" dirty="0"/>
              <a:t> chi </a:t>
            </a:r>
            <a:r>
              <a:rPr lang="en-GB" sz="1600" dirty="0" err="1"/>
              <a:t>wedi'i</a:t>
            </a:r>
            <a:r>
              <a:rPr lang="en-GB" sz="1600" dirty="0"/>
              <a:t> </a:t>
            </a:r>
            <a:r>
              <a:rPr lang="en-GB" sz="1600" dirty="0" err="1"/>
              <a:t>ddewis</a:t>
            </a:r>
            <a:r>
              <a:rPr lang="en-GB" sz="1600" dirty="0"/>
              <a:t> </a:t>
            </a:r>
            <a:r>
              <a:rPr lang="en-GB" sz="1600" dirty="0" err="1"/>
              <a:t>ar</a:t>
            </a:r>
            <a:r>
              <a:rPr lang="en-GB" sz="1600" dirty="0"/>
              <a:t> </a:t>
            </a:r>
            <a:r>
              <a:rPr lang="en-GB" sz="1600" dirty="0" err="1"/>
              <a:t>gyfer</a:t>
            </a:r>
            <a:r>
              <a:rPr lang="en-GB" sz="1600" dirty="0"/>
              <a:t> </a:t>
            </a:r>
            <a:r>
              <a:rPr lang="en-GB" sz="1600" dirty="0" err="1"/>
              <a:t>eich</a:t>
            </a:r>
            <a:r>
              <a:rPr lang="en-GB" sz="1600" dirty="0"/>
              <a:t> </a:t>
            </a:r>
            <a:r>
              <a:rPr lang="en-GB" sz="1600" dirty="0" err="1"/>
              <a:t>cynnig</a:t>
            </a:r>
            <a:r>
              <a:rPr lang="en-GB" sz="1600" dirty="0"/>
              <a:t> </a:t>
            </a:r>
            <a:r>
              <a:rPr lang="en-GB" sz="1600" dirty="0" err="1"/>
              <a:t>prosiect</a:t>
            </a:r>
            <a:r>
              <a:rPr lang="en-GB" sz="1600" dirty="0"/>
              <a:t> ac </a:t>
            </a:r>
            <a:r>
              <a:rPr lang="en-GB" sz="1600" dirty="0" err="1"/>
              <a:t>esboniad</a:t>
            </a:r>
            <a:r>
              <a:rPr lang="en-GB" sz="1600" dirty="0"/>
              <a:t> </a:t>
            </a:r>
            <a:r>
              <a:rPr lang="en-GB" sz="1600" dirty="0" err="1"/>
              <a:t>cryno</a:t>
            </a:r>
            <a:r>
              <a:rPr lang="en-GB" sz="1600" dirty="0"/>
              <a:t> pam </a:t>
            </a:r>
            <a:r>
              <a:rPr lang="en-GB" sz="1600" dirty="0" err="1"/>
              <a:t>rydych</a:t>
            </a:r>
            <a:r>
              <a:rPr lang="en-GB" sz="1600" dirty="0"/>
              <a:t> chi </a:t>
            </a:r>
            <a:r>
              <a:rPr lang="en-GB" sz="1600" dirty="0" err="1"/>
              <a:t>wedi</a:t>
            </a:r>
            <a:r>
              <a:rPr lang="en-GB" sz="1600" dirty="0"/>
              <a:t> </a:t>
            </a:r>
            <a:r>
              <a:rPr lang="en-GB" sz="1600" dirty="0" err="1"/>
              <a:t>dewis</a:t>
            </a:r>
            <a:r>
              <a:rPr lang="en-GB" sz="1600" dirty="0"/>
              <a:t> y </a:t>
            </a:r>
            <a:r>
              <a:rPr lang="en-GB" sz="1600" dirty="0" err="1"/>
              <a:t>ffocws</a:t>
            </a:r>
            <a:r>
              <a:rPr lang="en-GB" sz="1600" dirty="0"/>
              <a:t> </a:t>
            </a:r>
            <a:r>
              <a:rPr lang="en-GB" sz="1600" dirty="0" err="1"/>
              <a:t>hwn</a:t>
            </a:r>
            <a:r>
              <a:rPr lang="en-GB" sz="1600" dirty="0"/>
              <a:t>.</a:t>
            </a:r>
          </a:p>
          <a:p>
            <a:r>
              <a:rPr lang="en-GB" sz="1600" dirty="0" err="1"/>
              <a:t>Cofiwch</a:t>
            </a:r>
            <a:r>
              <a:rPr lang="en-GB" sz="1600" dirty="0"/>
              <a:t> </a:t>
            </a:r>
            <a:r>
              <a:rPr lang="en-GB" sz="1600" dirty="0" err="1"/>
              <a:t>wneud</a:t>
            </a:r>
            <a:r>
              <a:rPr lang="en-GB" sz="1600" dirty="0"/>
              <a:t> </a:t>
            </a:r>
            <a:r>
              <a:rPr lang="en-GB" sz="1600" dirty="0" err="1"/>
              <a:t>cysylltiadau</a:t>
            </a:r>
            <a:r>
              <a:rPr lang="en-GB" sz="1600" dirty="0"/>
              <a:t> â </a:t>
            </a:r>
            <a:r>
              <a:rPr lang="en-GB" sz="1600" dirty="0" err="1"/>
              <a:t>llenyddiaeth</a:t>
            </a:r>
            <a:r>
              <a:rPr lang="en-GB" sz="1600" dirty="0"/>
              <a:t> </a:t>
            </a:r>
            <a:r>
              <a:rPr lang="en-GB" sz="1600" dirty="0" err="1"/>
              <a:t>o'r</a:t>
            </a:r>
            <a:r>
              <a:rPr lang="en-GB" sz="1600" dirty="0"/>
              <a:t> </a:t>
            </a:r>
            <a:r>
              <a:rPr lang="en-GB" sz="1600" dirty="0" err="1"/>
              <a:t>paragraff</a:t>
            </a:r>
            <a:r>
              <a:rPr lang="en-GB" sz="1600" dirty="0"/>
              <a:t> </a:t>
            </a:r>
            <a:r>
              <a:rPr lang="en-GB" sz="1600" dirty="0" err="1"/>
              <a:t>cyntaf</a:t>
            </a:r>
            <a:r>
              <a:rPr lang="en-GB" sz="1600" dirty="0"/>
              <a:t> un</a:t>
            </a:r>
            <a:r>
              <a:rPr lang="en-GB" sz="1600" dirty="0" smtClean="0"/>
              <a:t>.</a:t>
            </a:r>
          </a:p>
          <a:p>
            <a:r>
              <a:rPr lang="en-GB" sz="1600" dirty="0" err="1" smtClean="0"/>
              <a:t>Tua</a:t>
            </a:r>
            <a:r>
              <a:rPr lang="en-GB" sz="1600" dirty="0" smtClean="0"/>
              <a:t> 350 o </a:t>
            </a:r>
            <a:r>
              <a:rPr lang="en-GB" sz="1600" dirty="0" err="1" smtClean="0"/>
              <a:t>eiriau</a:t>
            </a:r>
            <a:endParaRPr lang="en-GB" sz="1600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1800" b="1" dirty="0" smtClean="0"/>
              <a:t>Introduction</a:t>
            </a:r>
            <a:r>
              <a:rPr lang="en-GB" sz="1800" b="1" dirty="0" smtClean="0"/>
              <a:t>: </a:t>
            </a:r>
            <a:endParaRPr lang="en-GB" sz="1800" b="1" dirty="0" smtClean="0"/>
          </a:p>
          <a:p>
            <a:r>
              <a:rPr lang="en-GB" sz="1600" dirty="0" smtClean="0"/>
              <a:t>Provide an overview of your PTE or Network Lead school’s context and the practices and initiatives it has in place for developing links with the community.</a:t>
            </a:r>
          </a:p>
          <a:p>
            <a:r>
              <a:rPr lang="en-GB" sz="1600" dirty="0" smtClean="0"/>
              <a:t>Introduce the focus you’ve chosen for your project proposal and a brief explanation as to why you’ve chosen this focus.</a:t>
            </a:r>
          </a:p>
          <a:p>
            <a:r>
              <a:rPr lang="en-GB" sz="1600" dirty="0" smtClean="0"/>
              <a:t>Remember to make links to literature from the very first paragraph.</a:t>
            </a:r>
          </a:p>
          <a:p>
            <a:r>
              <a:rPr lang="en-GB" sz="1600" dirty="0" smtClean="0"/>
              <a:t>Approx. 350 words</a:t>
            </a:r>
            <a:endParaRPr lang="en-GB" sz="1600" dirty="0" smtClean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210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742"/>
    </mc:Choice>
    <mc:Fallback>
      <p:transition spd="slow" advTm="977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err="1"/>
              <a:t>Sut</a:t>
            </a:r>
            <a:r>
              <a:rPr lang="en-GB" b="1" dirty="0"/>
              <a:t> </a:t>
            </a:r>
            <a:r>
              <a:rPr lang="en-GB" b="1" dirty="0" err="1"/>
              <a:t>ydw</a:t>
            </a:r>
            <a:r>
              <a:rPr lang="en-GB" b="1" dirty="0"/>
              <a:t> </a:t>
            </a:r>
            <a:r>
              <a:rPr lang="en-GB" b="1" dirty="0" err="1"/>
              <a:t>i’n</a:t>
            </a:r>
            <a:r>
              <a:rPr lang="en-GB" b="1" dirty="0"/>
              <a:t> </a:t>
            </a:r>
            <a:r>
              <a:rPr lang="en-GB" b="1" dirty="0" err="1"/>
              <a:t>strwythuro</a:t>
            </a:r>
            <a:r>
              <a:rPr lang="en-GB" b="1" dirty="0"/>
              <a:t> </a:t>
            </a:r>
            <a:r>
              <a:rPr lang="en-GB" b="1" dirty="0" err="1"/>
              <a:t>fy</a:t>
            </a:r>
            <a:r>
              <a:rPr lang="en-GB" b="1" dirty="0"/>
              <a:t> </a:t>
            </a:r>
            <a:r>
              <a:rPr lang="en-GB" b="1" dirty="0" err="1"/>
              <a:t>aseiniad</a:t>
            </a:r>
            <a:r>
              <a:rPr lang="en-GB" b="1" dirty="0"/>
              <a:t>?</a:t>
            </a:r>
            <a:br>
              <a:rPr lang="en-GB" b="1" dirty="0"/>
            </a:br>
            <a:r>
              <a:rPr lang="en-GB" b="1" dirty="0"/>
              <a:t>How do I structure my assignment?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2385" y="1825625"/>
            <a:ext cx="4132465" cy="4351338"/>
          </a:xfrm>
        </p:spPr>
        <p:txBody>
          <a:bodyPr>
            <a:normAutofit/>
          </a:bodyPr>
          <a:lstStyle/>
          <a:p>
            <a:r>
              <a:rPr lang="en-GB" sz="2000" b="1" dirty="0" err="1" smtClean="0"/>
              <a:t>Prif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gorff</a:t>
            </a:r>
            <a:r>
              <a:rPr lang="en-GB" sz="2000" b="1" dirty="0" smtClean="0"/>
              <a:t> 1:</a:t>
            </a:r>
          </a:p>
          <a:p>
            <a:r>
              <a:rPr lang="en-GB" sz="2000" dirty="0" err="1"/>
              <a:t>Dechreuwch</a:t>
            </a:r>
            <a:r>
              <a:rPr lang="en-GB" sz="2000" dirty="0"/>
              <a:t> </a:t>
            </a:r>
            <a:r>
              <a:rPr lang="en-GB" sz="2000" dirty="0" err="1"/>
              <a:t>gyda</a:t>
            </a:r>
            <a:r>
              <a:rPr lang="en-GB" sz="2000" dirty="0"/>
              <a:t> </a:t>
            </a:r>
            <a:r>
              <a:rPr lang="en-GB" sz="2000" dirty="0" err="1"/>
              <a:t>chyfiawnhad</a:t>
            </a:r>
            <a:r>
              <a:rPr lang="en-GB" sz="2000" dirty="0"/>
              <a:t> </a:t>
            </a:r>
            <a:r>
              <a:rPr lang="en-GB" sz="2000" dirty="0" err="1"/>
              <a:t>llawn</a:t>
            </a:r>
            <a:r>
              <a:rPr lang="en-GB" sz="2000" dirty="0"/>
              <a:t> pam </a:t>
            </a:r>
            <a:r>
              <a:rPr lang="en-GB" sz="2000" dirty="0" err="1"/>
              <a:t>eich</a:t>
            </a:r>
            <a:r>
              <a:rPr lang="en-GB" sz="2000" dirty="0"/>
              <a:t> bod </a:t>
            </a:r>
            <a:r>
              <a:rPr lang="en-GB" sz="2000" dirty="0" err="1"/>
              <a:t>wedi</a:t>
            </a:r>
            <a:r>
              <a:rPr lang="en-GB" sz="2000" dirty="0"/>
              <a:t> </a:t>
            </a:r>
            <a:r>
              <a:rPr lang="en-GB" sz="2000" dirty="0" err="1"/>
              <a:t>dewis</a:t>
            </a:r>
            <a:r>
              <a:rPr lang="en-GB" sz="2000" dirty="0"/>
              <a:t> y </a:t>
            </a:r>
            <a:r>
              <a:rPr lang="en-GB" sz="2000" dirty="0" err="1"/>
              <a:t>ffocws</a:t>
            </a:r>
            <a:r>
              <a:rPr lang="en-GB" sz="2000" dirty="0"/>
              <a:t> </a:t>
            </a:r>
            <a:r>
              <a:rPr lang="en-GB" sz="2000" dirty="0" err="1"/>
              <a:t>hwn</a:t>
            </a:r>
            <a:r>
              <a:rPr lang="en-GB" sz="2000" dirty="0"/>
              <a:t>.</a:t>
            </a:r>
          </a:p>
          <a:p>
            <a:r>
              <a:rPr lang="en-GB" sz="2000" dirty="0" err="1"/>
              <a:t>Bydd</a:t>
            </a:r>
            <a:r>
              <a:rPr lang="en-GB" sz="2000" dirty="0"/>
              <a:t> </a:t>
            </a:r>
            <a:r>
              <a:rPr lang="en-GB" sz="2000" dirty="0" err="1"/>
              <a:t>eich</a:t>
            </a:r>
            <a:r>
              <a:rPr lang="en-GB" sz="2000" dirty="0"/>
              <a:t> </a:t>
            </a:r>
            <a:r>
              <a:rPr lang="en-GB" sz="2000" dirty="0" err="1"/>
              <a:t>cyfiawnhad</a:t>
            </a:r>
            <a:r>
              <a:rPr lang="en-GB" sz="2000" dirty="0"/>
              <a:t> </a:t>
            </a:r>
            <a:r>
              <a:rPr lang="en-GB" sz="2000" dirty="0" err="1"/>
              <a:t>wedi'i</a:t>
            </a:r>
            <a:r>
              <a:rPr lang="en-GB" sz="2000" dirty="0"/>
              <a:t> </a:t>
            </a:r>
            <a:r>
              <a:rPr lang="en-GB" sz="2000" dirty="0" err="1"/>
              <a:t>seilio'n</a:t>
            </a:r>
            <a:r>
              <a:rPr lang="en-GB" sz="2000" dirty="0"/>
              <a:t> </a:t>
            </a:r>
            <a:r>
              <a:rPr lang="en-GB" sz="2000" dirty="0" err="1"/>
              <a:t>llawn</a:t>
            </a:r>
            <a:r>
              <a:rPr lang="en-GB" sz="2000" dirty="0"/>
              <a:t> </a:t>
            </a:r>
            <a:r>
              <a:rPr lang="en-GB" sz="2000" dirty="0" err="1"/>
              <a:t>ar</a:t>
            </a:r>
            <a:r>
              <a:rPr lang="en-GB" sz="2000" dirty="0"/>
              <a:t> </a:t>
            </a:r>
            <a:r>
              <a:rPr lang="en-GB" sz="2000" dirty="0" err="1"/>
              <a:t>gyfeiriadau</a:t>
            </a:r>
            <a:r>
              <a:rPr lang="en-GB" sz="2000" dirty="0"/>
              <a:t> at </a:t>
            </a:r>
            <a:r>
              <a:rPr lang="en-GB" sz="2000" dirty="0" err="1"/>
              <a:t>lenyddiaeth</a:t>
            </a:r>
            <a:r>
              <a:rPr lang="en-GB" sz="2000" dirty="0"/>
              <a:t> - </a:t>
            </a:r>
            <a:r>
              <a:rPr lang="en-GB" sz="2000" dirty="0" err="1"/>
              <a:t>academaidd</a:t>
            </a:r>
            <a:r>
              <a:rPr lang="en-GB" sz="2000" dirty="0"/>
              <a:t> a </a:t>
            </a:r>
            <a:r>
              <a:rPr lang="en-GB" sz="2000" dirty="0" err="1"/>
              <a:t>phroffesiynol</a:t>
            </a:r>
            <a:r>
              <a:rPr lang="en-GB" sz="2000" dirty="0"/>
              <a:t> - ac </a:t>
            </a:r>
            <a:r>
              <a:rPr lang="en-GB" sz="2000" dirty="0" err="1"/>
              <a:t>anghenion</a:t>
            </a:r>
            <a:r>
              <a:rPr lang="en-GB" sz="2000" dirty="0"/>
              <a:t> </a:t>
            </a:r>
            <a:r>
              <a:rPr lang="en-GB" sz="2000" dirty="0" err="1"/>
              <a:t>yr</a:t>
            </a:r>
            <a:r>
              <a:rPr lang="en-GB" sz="2000" dirty="0"/>
              <a:t> </a:t>
            </a:r>
            <a:r>
              <a:rPr lang="en-GB" sz="2000" dirty="0" err="1"/>
              <a:t>ysgol</a:t>
            </a:r>
            <a:r>
              <a:rPr lang="en-GB" sz="2000" dirty="0"/>
              <a:t> </a:t>
            </a:r>
            <a:r>
              <a:rPr lang="en-GB" sz="2000" dirty="0" err="1"/>
              <a:t>a'i</a:t>
            </a:r>
            <a:r>
              <a:rPr lang="en-GB" sz="2000" dirty="0"/>
              <a:t> </a:t>
            </a:r>
            <a:r>
              <a:rPr lang="en-GB" sz="2000" dirty="0" err="1"/>
              <a:t>chymuned</a:t>
            </a:r>
            <a:r>
              <a:rPr lang="en-GB" sz="2000" dirty="0"/>
              <a:t>.</a:t>
            </a:r>
          </a:p>
          <a:p>
            <a:r>
              <a:rPr lang="en-GB" sz="2000" dirty="0" err="1"/>
              <a:t>Gelwir</a:t>
            </a:r>
            <a:r>
              <a:rPr lang="en-GB" sz="2000" dirty="0"/>
              <a:t> </a:t>
            </a:r>
            <a:r>
              <a:rPr lang="en-GB" sz="2000" dirty="0" err="1"/>
              <a:t>hyn</a:t>
            </a:r>
            <a:r>
              <a:rPr lang="en-GB" sz="2000" dirty="0"/>
              <a:t> </a:t>
            </a:r>
            <a:r>
              <a:rPr lang="en-GB" sz="2000" dirty="0" err="1"/>
              <a:t>hefyd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adolygiad</a:t>
            </a:r>
            <a:r>
              <a:rPr lang="en-GB" sz="2000" dirty="0"/>
              <a:t> </a:t>
            </a:r>
            <a:r>
              <a:rPr lang="en-GB" sz="2000" dirty="0" err="1"/>
              <a:t>llenyddiaeth</a:t>
            </a:r>
            <a:r>
              <a:rPr lang="en-GB" sz="2000" dirty="0" smtClean="0"/>
              <a:t>.</a:t>
            </a:r>
          </a:p>
          <a:p>
            <a:r>
              <a:rPr lang="en-GB" sz="2000" dirty="0" err="1" smtClean="0"/>
              <a:t>Tua</a:t>
            </a:r>
            <a:r>
              <a:rPr lang="en-GB" sz="2000" dirty="0" smtClean="0"/>
              <a:t> 1000 o </a:t>
            </a:r>
            <a:r>
              <a:rPr lang="en-GB" sz="2000" dirty="0" err="1" smtClean="0"/>
              <a:t>eiriau</a:t>
            </a:r>
            <a:r>
              <a:rPr lang="en-GB" sz="2000" dirty="0" smtClean="0"/>
              <a:t>.</a:t>
            </a:r>
            <a:endParaRPr lang="en-GB" sz="2000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2000" b="1" dirty="0" smtClean="0"/>
              <a:t>Main </a:t>
            </a:r>
            <a:r>
              <a:rPr lang="en-GB" sz="2000" b="1" dirty="0" smtClean="0"/>
              <a:t>body 1:</a:t>
            </a:r>
          </a:p>
          <a:p>
            <a:r>
              <a:rPr lang="en-GB" sz="2000" dirty="0" smtClean="0"/>
              <a:t>Begin with a full justification as to why you’ve </a:t>
            </a:r>
            <a:r>
              <a:rPr lang="en-GB" sz="2000" dirty="0" smtClean="0"/>
              <a:t>chosen this focus.</a:t>
            </a:r>
          </a:p>
          <a:p>
            <a:r>
              <a:rPr lang="en-GB" sz="2000" dirty="0" smtClean="0"/>
              <a:t>Your justification will be based fully on references to literature – academic and professional – and the needs of the school and its community. </a:t>
            </a:r>
          </a:p>
          <a:p>
            <a:r>
              <a:rPr lang="en-GB" sz="2000" dirty="0" smtClean="0"/>
              <a:t>This is also known as a literature review.</a:t>
            </a:r>
          </a:p>
          <a:p>
            <a:r>
              <a:rPr lang="en-GB" sz="2000" dirty="0" smtClean="0"/>
              <a:t>Approx. 1000 words.</a:t>
            </a:r>
          </a:p>
          <a:p>
            <a:endParaRPr lang="en-GB" sz="2000" b="1" dirty="0" smtClean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303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77"/>
    </mc:Choice>
    <mc:Fallback>
      <p:transition spd="slow" advTm="600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err="1"/>
              <a:t>Sut</a:t>
            </a:r>
            <a:r>
              <a:rPr lang="en-GB" b="1" dirty="0"/>
              <a:t> </a:t>
            </a:r>
            <a:r>
              <a:rPr lang="en-GB" b="1" dirty="0" err="1"/>
              <a:t>ydw</a:t>
            </a:r>
            <a:r>
              <a:rPr lang="en-GB" b="1" dirty="0"/>
              <a:t> </a:t>
            </a:r>
            <a:r>
              <a:rPr lang="en-GB" b="1" dirty="0" err="1"/>
              <a:t>i’n</a:t>
            </a:r>
            <a:r>
              <a:rPr lang="en-GB" b="1" dirty="0"/>
              <a:t> </a:t>
            </a:r>
            <a:r>
              <a:rPr lang="en-GB" b="1" dirty="0" err="1"/>
              <a:t>strwythuro</a:t>
            </a:r>
            <a:r>
              <a:rPr lang="en-GB" b="1" dirty="0"/>
              <a:t> </a:t>
            </a:r>
            <a:r>
              <a:rPr lang="en-GB" b="1" dirty="0" err="1"/>
              <a:t>fy</a:t>
            </a:r>
            <a:r>
              <a:rPr lang="en-GB" b="1" dirty="0"/>
              <a:t> </a:t>
            </a:r>
            <a:r>
              <a:rPr lang="en-GB" b="1" dirty="0" err="1"/>
              <a:t>aseiniad</a:t>
            </a:r>
            <a:r>
              <a:rPr lang="en-GB" b="1" dirty="0"/>
              <a:t>?</a:t>
            </a:r>
            <a:br>
              <a:rPr lang="en-GB" b="1" dirty="0"/>
            </a:br>
            <a:r>
              <a:rPr lang="en-GB" b="1" dirty="0"/>
              <a:t>How do I structure my assignment?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2000" b="1" dirty="0" err="1" smtClean="0"/>
              <a:t>Prif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gorff</a:t>
            </a:r>
            <a:r>
              <a:rPr lang="en-GB" sz="2000" b="1" dirty="0" smtClean="0"/>
              <a:t> 2:</a:t>
            </a:r>
          </a:p>
          <a:p>
            <a:r>
              <a:rPr lang="en-GB" sz="1600" dirty="0"/>
              <a:t>Dyma </a:t>
            </a:r>
            <a:r>
              <a:rPr lang="en-GB" sz="1600" dirty="0" err="1"/>
              <a:t>lle</a:t>
            </a:r>
            <a:r>
              <a:rPr lang="en-GB" sz="1600" dirty="0"/>
              <a:t> </a:t>
            </a:r>
            <a:r>
              <a:rPr lang="en-GB" sz="1600" dirty="0" err="1"/>
              <a:t>byddwch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amlinellu</a:t>
            </a:r>
            <a:r>
              <a:rPr lang="en-GB" sz="1600" dirty="0"/>
              <a:t> </a:t>
            </a:r>
            <a:r>
              <a:rPr lang="en-GB" sz="1600" dirty="0" err="1"/>
              <a:t>nodau</a:t>
            </a:r>
            <a:r>
              <a:rPr lang="en-GB" sz="1600" dirty="0"/>
              <a:t>, </a:t>
            </a:r>
            <a:r>
              <a:rPr lang="en-GB" sz="1600" dirty="0" err="1"/>
              <a:t>canlyniadau</a:t>
            </a:r>
            <a:r>
              <a:rPr lang="en-GB" sz="1600" dirty="0"/>
              <a:t> </a:t>
            </a:r>
            <a:r>
              <a:rPr lang="en-GB" sz="1600" dirty="0" err="1"/>
              <a:t>a'r</a:t>
            </a:r>
            <a:r>
              <a:rPr lang="en-GB" sz="1600" dirty="0"/>
              <a:t> </a:t>
            </a:r>
            <a:r>
              <a:rPr lang="en-GB" sz="1600" dirty="0" err="1"/>
              <a:t>effaith</a:t>
            </a:r>
            <a:r>
              <a:rPr lang="en-GB" sz="1600" dirty="0"/>
              <a:t> a </a:t>
            </a:r>
            <a:r>
              <a:rPr lang="en-GB" sz="1600" dirty="0" err="1"/>
              <a:t>fwriadwyd</a:t>
            </a:r>
            <a:r>
              <a:rPr lang="en-GB" sz="1600" dirty="0"/>
              <a:t>.</a:t>
            </a:r>
          </a:p>
          <a:p>
            <a:r>
              <a:rPr lang="en-GB" sz="1600" dirty="0" err="1"/>
              <a:t>Byddwch</a:t>
            </a:r>
            <a:r>
              <a:rPr lang="en-GB" sz="1600" dirty="0"/>
              <a:t> </a:t>
            </a:r>
            <a:r>
              <a:rPr lang="en-GB" sz="1600" dirty="0" err="1"/>
              <a:t>hefyd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egluro</a:t>
            </a:r>
            <a:r>
              <a:rPr lang="en-GB" sz="1600" dirty="0"/>
              <a:t> </a:t>
            </a:r>
            <a:r>
              <a:rPr lang="en-GB" sz="1600" dirty="0" err="1"/>
              <a:t>sut</a:t>
            </a:r>
            <a:r>
              <a:rPr lang="en-GB" sz="1600" dirty="0"/>
              <a:t> y </a:t>
            </a:r>
            <a:r>
              <a:rPr lang="en-GB" sz="1600" dirty="0" err="1"/>
              <a:t>bydd</a:t>
            </a:r>
            <a:r>
              <a:rPr lang="en-GB" sz="1600" dirty="0"/>
              <a:t> </a:t>
            </a:r>
            <a:r>
              <a:rPr lang="en-GB" sz="1600" dirty="0" err="1"/>
              <a:t>eich</a:t>
            </a:r>
            <a:r>
              <a:rPr lang="en-GB" sz="1600" dirty="0"/>
              <a:t> </a:t>
            </a:r>
            <a:r>
              <a:rPr lang="en-GB" sz="1600" dirty="0" err="1"/>
              <a:t>prosiect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cael</a:t>
            </a:r>
            <a:r>
              <a:rPr lang="en-GB" sz="1600" dirty="0"/>
              <a:t> </a:t>
            </a:r>
            <a:r>
              <a:rPr lang="en-GB" sz="1600" dirty="0" err="1"/>
              <a:t>ei</a:t>
            </a:r>
            <a:r>
              <a:rPr lang="en-GB" sz="1600" dirty="0"/>
              <a:t> </a:t>
            </a:r>
            <a:r>
              <a:rPr lang="en-GB" sz="1600" dirty="0" err="1"/>
              <a:t>weithredu</a:t>
            </a:r>
            <a:r>
              <a:rPr lang="en-GB" sz="1600" dirty="0"/>
              <a:t>, </a:t>
            </a:r>
            <a:r>
              <a:rPr lang="en-GB" sz="1600" dirty="0" err="1"/>
              <a:t>gan</a:t>
            </a:r>
            <a:r>
              <a:rPr lang="en-GB" sz="1600" dirty="0"/>
              <a:t> </a:t>
            </a:r>
            <a:r>
              <a:rPr lang="en-GB" sz="1600" dirty="0" err="1"/>
              <a:t>gynnwys</a:t>
            </a:r>
            <a:r>
              <a:rPr lang="en-GB" sz="1600" dirty="0"/>
              <a:t> </a:t>
            </a:r>
            <a:r>
              <a:rPr lang="en-GB" sz="1600" dirty="0" err="1"/>
              <a:t>ystyriaeth</a:t>
            </a:r>
            <a:r>
              <a:rPr lang="en-GB" sz="1600" dirty="0"/>
              <a:t> </a:t>
            </a:r>
            <a:r>
              <a:rPr lang="en-GB" sz="1600" dirty="0" err="1"/>
              <a:t>fer</a:t>
            </a:r>
            <a:r>
              <a:rPr lang="en-GB" sz="1600" dirty="0"/>
              <a:t> o staff a </a:t>
            </a:r>
            <a:r>
              <a:rPr lang="en-GB" sz="1600" dirty="0" err="1"/>
              <a:t>chyllideb</a:t>
            </a:r>
            <a:r>
              <a:rPr lang="en-GB" sz="1600" dirty="0"/>
              <a:t>.</a:t>
            </a:r>
          </a:p>
          <a:p>
            <a:r>
              <a:rPr lang="en-GB" sz="1600" dirty="0" err="1"/>
              <a:t>Trwy'r</a:t>
            </a:r>
            <a:r>
              <a:rPr lang="en-GB" sz="1600" dirty="0"/>
              <a:t> </a:t>
            </a:r>
            <a:r>
              <a:rPr lang="en-GB" sz="1600" dirty="0" err="1"/>
              <a:t>amser</a:t>
            </a:r>
            <a:r>
              <a:rPr lang="en-GB" sz="1600" dirty="0"/>
              <a:t>, </a:t>
            </a:r>
            <a:r>
              <a:rPr lang="en-GB" sz="1600" dirty="0" err="1"/>
              <a:t>byddwch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cyfeirio</a:t>
            </a:r>
            <a:r>
              <a:rPr lang="en-GB" sz="1600" dirty="0"/>
              <a:t> at </a:t>
            </a:r>
            <a:r>
              <a:rPr lang="en-GB" sz="1600" dirty="0" err="1"/>
              <a:t>lenyddiaeth</a:t>
            </a:r>
            <a:r>
              <a:rPr lang="en-GB" sz="1600" dirty="0"/>
              <a:t> </a:t>
            </a:r>
            <a:r>
              <a:rPr lang="en-GB" sz="1600" dirty="0" err="1"/>
              <a:t>i</a:t>
            </a:r>
            <a:r>
              <a:rPr lang="en-GB" sz="1600" dirty="0"/>
              <a:t> </a:t>
            </a:r>
            <a:r>
              <a:rPr lang="en-GB" sz="1600" dirty="0" err="1"/>
              <a:t>gyfiawnhau</a:t>
            </a:r>
            <a:r>
              <a:rPr lang="en-GB" sz="1600" dirty="0"/>
              <a:t> a </a:t>
            </a:r>
            <a:r>
              <a:rPr lang="en-GB" sz="1600" dirty="0" err="1"/>
              <a:t>gwerthuso'ch</a:t>
            </a:r>
            <a:r>
              <a:rPr lang="en-GB" sz="1600" dirty="0"/>
              <a:t> </a:t>
            </a:r>
            <a:r>
              <a:rPr lang="en-GB" sz="1600" dirty="0" err="1"/>
              <a:t>dewisiadau</a:t>
            </a:r>
            <a:r>
              <a:rPr lang="en-GB" sz="1600" dirty="0"/>
              <a:t> </a:t>
            </a:r>
            <a:r>
              <a:rPr lang="en-GB" sz="1600" dirty="0" err="1"/>
              <a:t>a'ch</a:t>
            </a:r>
            <a:r>
              <a:rPr lang="en-GB" sz="1600" dirty="0"/>
              <a:t> </a:t>
            </a:r>
            <a:r>
              <a:rPr lang="en-GB" sz="1600" dirty="0" err="1"/>
              <a:t>dulliau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feirniadol</a:t>
            </a:r>
            <a:r>
              <a:rPr lang="en-GB" sz="1600" dirty="0" smtClean="0"/>
              <a:t>.</a:t>
            </a:r>
          </a:p>
          <a:p>
            <a:r>
              <a:rPr lang="en-GB" sz="1600" dirty="0" err="1" smtClean="0"/>
              <a:t>Tua</a:t>
            </a:r>
            <a:r>
              <a:rPr lang="en-GB" sz="1600" dirty="0" smtClean="0"/>
              <a:t> 800 o </a:t>
            </a:r>
            <a:r>
              <a:rPr lang="en-GB" sz="1600" dirty="0" err="1" smtClean="0"/>
              <a:t>eiriau</a:t>
            </a:r>
            <a:endParaRPr lang="en-GB" sz="1600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4021628" cy="4351338"/>
          </a:xfrm>
        </p:spPr>
        <p:txBody>
          <a:bodyPr>
            <a:normAutofit/>
          </a:bodyPr>
          <a:lstStyle/>
          <a:p>
            <a:r>
              <a:rPr lang="en-GB" sz="2000" b="1" dirty="0" smtClean="0"/>
              <a:t>Main </a:t>
            </a:r>
            <a:r>
              <a:rPr lang="en-GB" sz="2000" b="1" dirty="0" smtClean="0"/>
              <a:t>body 2:</a:t>
            </a:r>
          </a:p>
          <a:p>
            <a:r>
              <a:rPr lang="en-GB" sz="1600" dirty="0" smtClean="0"/>
              <a:t>This is </a:t>
            </a:r>
            <a:r>
              <a:rPr lang="en-GB" sz="1600" dirty="0"/>
              <a:t>where </a:t>
            </a:r>
            <a:r>
              <a:rPr lang="en-GB" sz="1600" dirty="0" smtClean="0"/>
              <a:t>you will outline </a:t>
            </a:r>
            <a:r>
              <a:rPr lang="en-GB" sz="1600" dirty="0"/>
              <a:t>your project’s aims, outcomes and intended impact.</a:t>
            </a:r>
          </a:p>
          <a:p>
            <a:r>
              <a:rPr lang="en-GB" sz="1600" dirty="0" smtClean="0"/>
              <a:t>You will also explain </a:t>
            </a:r>
            <a:r>
              <a:rPr lang="en-GB" sz="1600" dirty="0"/>
              <a:t>how your project will be implemented, including </a:t>
            </a:r>
            <a:r>
              <a:rPr lang="en-GB" sz="1600" dirty="0" smtClean="0"/>
              <a:t>a brief </a:t>
            </a:r>
            <a:r>
              <a:rPr lang="en-GB" sz="1600" dirty="0"/>
              <a:t>consideration of staffing and budget</a:t>
            </a:r>
            <a:r>
              <a:rPr lang="en-GB" sz="1600" dirty="0" smtClean="0"/>
              <a:t>.</a:t>
            </a:r>
          </a:p>
          <a:p>
            <a:r>
              <a:rPr lang="en-GB" sz="1600" dirty="0" smtClean="0"/>
              <a:t>All the time, you will be referring to literature to justify and critically evaluate your choices and approaches.</a:t>
            </a:r>
            <a:endParaRPr lang="en-GB" sz="1600" dirty="0" smtClean="0"/>
          </a:p>
          <a:p>
            <a:r>
              <a:rPr lang="en-GB" sz="1600" dirty="0" smtClean="0"/>
              <a:t>Approx. </a:t>
            </a:r>
            <a:r>
              <a:rPr lang="en-GB" sz="1600" dirty="0"/>
              <a:t>8</a:t>
            </a:r>
            <a:r>
              <a:rPr lang="en-GB" sz="1600" dirty="0" smtClean="0"/>
              <a:t>00 words.</a:t>
            </a:r>
          </a:p>
          <a:p>
            <a:endParaRPr lang="en-GB" sz="2000" b="1" dirty="0" smtClean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0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271"/>
    </mc:Choice>
    <mc:Fallback>
      <p:transition spd="slow" advTm="902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err="1"/>
              <a:t>Sut</a:t>
            </a:r>
            <a:r>
              <a:rPr lang="en-GB" b="1" dirty="0"/>
              <a:t> </a:t>
            </a:r>
            <a:r>
              <a:rPr lang="en-GB" b="1" dirty="0" err="1"/>
              <a:t>ydw</a:t>
            </a:r>
            <a:r>
              <a:rPr lang="en-GB" b="1" dirty="0"/>
              <a:t> </a:t>
            </a:r>
            <a:r>
              <a:rPr lang="en-GB" b="1" dirty="0" err="1"/>
              <a:t>i’n</a:t>
            </a:r>
            <a:r>
              <a:rPr lang="en-GB" b="1" dirty="0"/>
              <a:t> </a:t>
            </a:r>
            <a:r>
              <a:rPr lang="en-GB" b="1" dirty="0" err="1"/>
              <a:t>strwythuro</a:t>
            </a:r>
            <a:r>
              <a:rPr lang="en-GB" b="1" dirty="0"/>
              <a:t> </a:t>
            </a:r>
            <a:r>
              <a:rPr lang="en-GB" b="1" dirty="0" err="1"/>
              <a:t>fy</a:t>
            </a:r>
            <a:r>
              <a:rPr lang="en-GB" b="1" dirty="0"/>
              <a:t> </a:t>
            </a:r>
            <a:r>
              <a:rPr lang="en-GB" b="1" dirty="0" err="1"/>
              <a:t>aseiniad</a:t>
            </a:r>
            <a:r>
              <a:rPr lang="en-GB" b="1" dirty="0"/>
              <a:t>?</a:t>
            </a:r>
            <a:br>
              <a:rPr lang="en-GB" b="1" dirty="0"/>
            </a:br>
            <a:r>
              <a:rPr lang="en-GB" b="1" dirty="0"/>
              <a:t>How do I structure my assignment?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2000" b="1" dirty="0" err="1" smtClean="0"/>
              <a:t>Prif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gorff</a:t>
            </a:r>
            <a:r>
              <a:rPr lang="en-GB" sz="2000" b="1" dirty="0" smtClean="0"/>
              <a:t> 3:</a:t>
            </a:r>
          </a:p>
          <a:p>
            <a:r>
              <a:rPr lang="en-GB" sz="1600" dirty="0"/>
              <a:t>Dyma </a:t>
            </a:r>
            <a:r>
              <a:rPr lang="en-GB" sz="1600" dirty="0" err="1"/>
              <a:t>lle</a:t>
            </a:r>
            <a:r>
              <a:rPr lang="en-GB" sz="1600" dirty="0"/>
              <a:t> </a:t>
            </a:r>
            <a:r>
              <a:rPr lang="en-GB" sz="1600" dirty="0" err="1"/>
              <a:t>byddwch</a:t>
            </a:r>
            <a:r>
              <a:rPr lang="en-GB" sz="1600" dirty="0"/>
              <a:t> </a:t>
            </a:r>
            <a:r>
              <a:rPr lang="en-GB" sz="1600" dirty="0" err="1"/>
              <a:t>chi'n</a:t>
            </a:r>
            <a:r>
              <a:rPr lang="en-GB" sz="1600" dirty="0"/>
              <a:t> </a:t>
            </a:r>
            <a:r>
              <a:rPr lang="en-GB" sz="1600" dirty="0" err="1"/>
              <a:t>egluro</a:t>
            </a:r>
            <a:r>
              <a:rPr lang="en-GB" sz="1600" dirty="0"/>
              <a:t> </a:t>
            </a:r>
            <a:r>
              <a:rPr lang="en-GB" sz="1600" dirty="0" err="1"/>
              <a:t>sut</a:t>
            </a:r>
            <a:r>
              <a:rPr lang="en-GB" sz="1600" dirty="0"/>
              <a:t> y </a:t>
            </a:r>
            <a:r>
              <a:rPr lang="en-GB" sz="1600" dirty="0" err="1"/>
              <a:t>byddwch</a:t>
            </a:r>
            <a:r>
              <a:rPr lang="en-GB" sz="1600" dirty="0"/>
              <a:t> </a:t>
            </a:r>
            <a:r>
              <a:rPr lang="en-GB" sz="1600" dirty="0" err="1"/>
              <a:t>chi'n</a:t>
            </a:r>
            <a:r>
              <a:rPr lang="en-GB" sz="1600" dirty="0"/>
              <a:t> </a:t>
            </a:r>
            <a:r>
              <a:rPr lang="en-GB" sz="1600" dirty="0" err="1"/>
              <a:t>mesur</a:t>
            </a:r>
            <a:r>
              <a:rPr lang="en-GB" sz="1600" dirty="0"/>
              <a:t> </a:t>
            </a:r>
            <a:r>
              <a:rPr lang="en-GB" sz="1600" dirty="0" err="1"/>
              <a:t>yr</a:t>
            </a:r>
            <a:r>
              <a:rPr lang="en-GB" sz="1600" dirty="0"/>
              <a:t> </a:t>
            </a:r>
            <a:r>
              <a:rPr lang="en-GB" sz="1600" dirty="0" err="1"/>
              <a:t>effaith</a:t>
            </a:r>
            <a:r>
              <a:rPr lang="en-GB" sz="1600" dirty="0"/>
              <a:t> y </a:t>
            </a:r>
            <a:r>
              <a:rPr lang="en-GB" sz="1600" dirty="0" err="1"/>
              <a:t>bydd</a:t>
            </a:r>
            <a:r>
              <a:rPr lang="en-GB" sz="1600" dirty="0"/>
              <a:t> </a:t>
            </a:r>
            <a:r>
              <a:rPr lang="en-GB" sz="1600" dirty="0" err="1"/>
              <a:t>eich</a:t>
            </a:r>
            <a:r>
              <a:rPr lang="en-GB" sz="1600" dirty="0"/>
              <a:t> </a:t>
            </a:r>
            <a:r>
              <a:rPr lang="en-GB" sz="1600" dirty="0" err="1"/>
              <a:t>prosiect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ei</a:t>
            </a:r>
            <a:r>
              <a:rPr lang="en-GB" sz="1600" dirty="0"/>
              <a:t> </a:t>
            </a:r>
            <a:r>
              <a:rPr lang="en-GB" sz="1600" dirty="0" err="1"/>
              <a:t>chael</a:t>
            </a:r>
            <a:r>
              <a:rPr lang="en-GB" sz="1600" dirty="0"/>
              <a:t>.</a:t>
            </a:r>
          </a:p>
          <a:p>
            <a:r>
              <a:rPr lang="en-GB" sz="1600" dirty="0" err="1"/>
              <a:t>Byddwch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seilio'ch</a:t>
            </a:r>
            <a:r>
              <a:rPr lang="en-GB" sz="1600" dirty="0"/>
              <a:t> </a:t>
            </a:r>
            <a:r>
              <a:rPr lang="en-GB" sz="1600" dirty="0" err="1"/>
              <a:t>esboniad</a:t>
            </a:r>
            <a:r>
              <a:rPr lang="en-GB" sz="1600" dirty="0"/>
              <a:t> </a:t>
            </a:r>
            <a:r>
              <a:rPr lang="en-GB" sz="1600" dirty="0" err="1"/>
              <a:t>ar</a:t>
            </a:r>
            <a:r>
              <a:rPr lang="en-GB" sz="1600" dirty="0"/>
              <a:t> </a:t>
            </a:r>
            <a:r>
              <a:rPr lang="en-GB" sz="1600" dirty="0" err="1"/>
              <a:t>enghreifftiau</a:t>
            </a:r>
            <a:r>
              <a:rPr lang="en-GB" sz="1600" dirty="0"/>
              <a:t> o </a:t>
            </a:r>
            <a:r>
              <a:rPr lang="en-GB" sz="1600" dirty="0" err="1"/>
              <a:t>werthusiadau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yr</a:t>
            </a:r>
            <a:r>
              <a:rPr lang="en-GB" sz="1600" dirty="0"/>
              <a:t> </a:t>
            </a:r>
            <a:r>
              <a:rPr lang="en-GB" sz="1600" dirty="0" err="1"/>
              <a:t>ysgol</a:t>
            </a:r>
            <a:r>
              <a:rPr lang="en-GB" sz="1600" dirty="0"/>
              <a:t>, </a:t>
            </a:r>
            <a:r>
              <a:rPr lang="en-GB" sz="1600" dirty="0" err="1"/>
              <a:t>astudiaethau</a:t>
            </a:r>
            <a:r>
              <a:rPr lang="en-GB" sz="1600" dirty="0"/>
              <a:t> </a:t>
            </a:r>
            <a:r>
              <a:rPr lang="en-GB" sz="1600" dirty="0" err="1"/>
              <a:t>achos</a:t>
            </a:r>
            <a:r>
              <a:rPr lang="en-GB" sz="1600" dirty="0"/>
              <a:t> </a:t>
            </a:r>
            <a:r>
              <a:rPr lang="en-GB" sz="1600" dirty="0" err="1"/>
              <a:t>arfer</a:t>
            </a:r>
            <a:r>
              <a:rPr lang="en-GB" sz="1600" dirty="0"/>
              <a:t> da, a </a:t>
            </a:r>
            <a:r>
              <a:rPr lang="en-GB" sz="1600" dirty="0" err="1"/>
              <a:t>dulliau</a:t>
            </a:r>
            <a:r>
              <a:rPr lang="en-GB" sz="1600" dirty="0"/>
              <a:t> </a:t>
            </a:r>
            <a:r>
              <a:rPr lang="en-GB" sz="1600" dirty="0" err="1"/>
              <a:t>gwerthuso</a:t>
            </a:r>
            <a:r>
              <a:rPr lang="en-GB" sz="1600" dirty="0"/>
              <a:t> </a:t>
            </a:r>
            <a:r>
              <a:rPr lang="en-GB" sz="1600" dirty="0" err="1"/>
              <a:t>rydych</a:t>
            </a:r>
            <a:r>
              <a:rPr lang="en-GB" sz="1600" dirty="0"/>
              <a:t> </a:t>
            </a:r>
            <a:r>
              <a:rPr lang="en-GB" sz="1600" dirty="0" err="1"/>
              <a:t>chi'n</a:t>
            </a:r>
            <a:r>
              <a:rPr lang="en-GB" sz="1600" dirty="0"/>
              <a:t> </a:t>
            </a:r>
            <a:r>
              <a:rPr lang="en-GB" sz="1600" dirty="0" err="1"/>
              <a:t>gyfarwydd</a:t>
            </a:r>
            <a:r>
              <a:rPr lang="en-GB" sz="1600" dirty="0"/>
              <a:t> â </a:t>
            </a:r>
            <a:r>
              <a:rPr lang="en-GB" sz="1600" dirty="0" err="1"/>
              <a:t>nhw</a:t>
            </a:r>
            <a:r>
              <a:rPr lang="en-GB" sz="1600" dirty="0"/>
              <a:t> </a:t>
            </a:r>
            <a:r>
              <a:rPr lang="en-GB" sz="1600" dirty="0" err="1"/>
              <a:t>o'ch</a:t>
            </a:r>
            <a:r>
              <a:rPr lang="en-GB" sz="1600" dirty="0"/>
              <a:t> </a:t>
            </a:r>
            <a:r>
              <a:rPr lang="en-GB" sz="1600" dirty="0" err="1"/>
              <a:t>ymarfer</a:t>
            </a:r>
            <a:r>
              <a:rPr lang="en-GB" sz="1600" dirty="0"/>
              <a:t> </a:t>
            </a:r>
            <a:r>
              <a:rPr lang="en-GB" sz="1600" dirty="0" err="1"/>
              <a:t>eich</a:t>
            </a:r>
            <a:r>
              <a:rPr lang="en-GB" sz="1600" dirty="0"/>
              <a:t> </a:t>
            </a:r>
            <a:r>
              <a:rPr lang="en-GB" sz="1600" dirty="0" err="1"/>
              <a:t>hun</a:t>
            </a:r>
            <a:r>
              <a:rPr lang="en-GB" sz="1600" dirty="0"/>
              <a:t>.</a:t>
            </a:r>
          </a:p>
          <a:p>
            <a:r>
              <a:rPr lang="en-GB" sz="1600" dirty="0" err="1"/>
              <a:t>Byddwch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parhau</a:t>
            </a:r>
            <a:r>
              <a:rPr lang="en-GB" sz="1600" dirty="0"/>
              <a:t> </a:t>
            </a:r>
            <a:r>
              <a:rPr lang="en-GB" sz="1600" dirty="0" err="1"/>
              <a:t>i</a:t>
            </a:r>
            <a:r>
              <a:rPr lang="en-GB" sz="1600" dirty="0"/>
              <a:t> </a:t>
            </a:r>
            <a:r>
              <a:rPr lang="en-GB" sz="1600" dirty="0" err="1"/>
              <a:t>gyfeirio</a:t>
            </a:r>
            <a:r>
              <a:rPr lang="en-GB" sz="1600" dirty="0"/>
              <a:t> at </a:t>
            </a:r>
            <a:r>
              <a:rPr lang="en-GB" sz="1600" dirty="0" err="1"/>
              <a:t>lenyddiaeth</a:t>
            </a:r>
            <a:r>
              <a:rPr lang="en-GB" sz="1600" dirty="0"/>
              <a:t> </a:t>
            </a:r>
            <a:r>
              <a:rPr lang="en-GB" sz="1600" dirty="0" err="1"/>
              <a:t>sy'n</a:t>
            </a:r>
            <a:r>
              <a:rPr lang="en-GB" sz="1600" dirty="0"/>
              <a:t> </a:t>
            </a:r>
            <a:r>
              <a:rPr lang="en-GB" sz="1600" dirty="0" err="1"/>
              <a:t>cefnogi</a:t>
            </a:r>
            <a:r>
              <a:rPr lang="en-GB" sz="1600" dirty="0"/>
              <a:t> a / </a:t>
            </a:r>
            <a:r>
              <a:rPr lang="en-GB" sz="1600" dirty="0" err="1"/>
              <a:t>neu'n</a:t>
            </a:r>
            <a:r>
              <a:rPr lang="en-GB" sz="1600" dirty="0"/>
              <a:t> </a:t>
            </a:r>
            <a:r>
              <a:rPr lang="en-GB" sz="1600" dirty="0" err="1"/>
              <a:t>cwestiynu'ch</a:t>
            </a:r>
            <a:r>
              <a:rPr lang="en-GB" sz="1600" dirty="0"/>
              <a:t> dull </a:t>
            </a:r>
            <a:r>
              <a:rPr lang="en-GB" sz="1600" dirty="0" err="1"/>
              <a:t>gweithredu</a:t>
            </a:r>
            <a:r>
              <a:rPr lang="en-GB" sz="1600" dirty="0" smtClean="0"/>
              <a:t>.</a:t>
            </a:r>
          </a:p>
          <a:p>
            <a:r>
              <a:rPr lang="en-GB" sz="1600" dirty="0" err="1" smtClean="0"/>
              <a:t>Tua</a:t>
            </a:r>
            <a:r>
              <a:rPr lang="en-GB" sz="1600" dirty="0" smtClean="0"/>
              <a:t> 800 o </a:t>
            </a:r>
            <a:r>
              <a:rPr lang="en-GB" sz="1600" dirty="0" err="1" smtClean="0"/>
              <a:t>eiriau</a:t>
            </a:r>
            <a:r>
              <a:rPr lang="en-GB" sz="1600" dirty="0" smtClean="0"/>
              <a:t>.</a:t>
            </a:r>
            <a:endParaRPr lang="en-GB" sz="1600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2000" b="1" dirty="0" smtClean="0"/>
              <a:t>Main </a:t>
            </a:r>
            <a:r>
              <a:rPr lang="en-GB" sz="2000" b="1" dirty="0" smtClean="0"/>
              <a:t>body 3:</a:t>
            </a:r>
          </a:p>
          <a:p>
            <a:r>
              <a:rPr lang="en-GB" sz="1600" dirty="0"/>
              <a:t>This </a:t>
            </a:r>
            <a:r>
              <a:rPr lang="en-GB" sz="1600" dirty="0" smtClean="0"/>
              <a:t>is where you’ll explain </a:t>
            </a:r>
            <a:r>
              <a:rPr lang="en-GB" sz="1600" dirty="0"/>
              <a:t>how you will measure the impact your project will have</a:t>
            </a:r>
            <a:r>
              <a:rPr lang="en-GB" sz="1600" dirty="0" smtClean="0"/>
              <a:t>.</a:t>
            </a:r>
          </a:p>
          <a:p>
            <a:r>
              <a:rPr lang="en-GB" sz="1600" dirty="0" smtClean="0"/>
              <a:t>You will base your explanation on examples of school-based evaluations, good practice case studies, and methods of evaluation you are familiar with from your own practice.</a:t>
            </a:r>
          </a:p>
          <a:p>
            <a:r>
              <a:rPr lang="en-GB" sz="1600" dirty="0" smtClean="0"/>
              <a:t>You will continue to make references to literature that supports and/or questions your approach.</a:t>
            </a:r>
            <a:endParaRPr lang="en-GB" sz="1600" dirty="0" smtClean="0"/>
          </a:p>
          <a:p>
            <a:r>
              <a:rPr lang="en-GB" sz="1600" dirty="0" smtClean="0"/>
              <a:t>Approx. 800 words.</a:t>
            </a:r>
          </a:p>
          <a:p>
            <a:endParaRPr lang="en-GB" sz="2000" b="1" dirty="0" smtClean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829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320"/>
    </mc:Choice>
    <mc:Fallback>
      <p:transition spd="slow" advTm="93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37911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en-GB" b="1" dirty="0" err="1"/>
              <a:t>Sut</a:t>
            </a:r>
            <a:r>
              <a:rPr lang="en-GB" b="1" dirty="0"/>
              <a:t> </a:t>
            </a:r>
            <a:r>
              <a:rPr lang="en-GB" b="1" dirty="0" err="1"/>
              <a:t>ydw</a:t>
            </a:r>
            <a:r>
              <a:rPr lang="en-GB" b="1" dirty="0"/>
              <a:t> </a:t>
            </a:r>
            <a:r>
              <a:rPr lang="en-GB" b="1" dirty="0" err="1"/>
              <a:t>i’n</a:t>
            </a:r>
            <a:r>
              <a:rPr lang="en-GB" b="1" dirty="0"/>
              <a:t> </a:t>
            </a:r>
            <a:r>
              <a:rPr lang="en-GB" b="1" dirty="0" err="1"/>
              <a:t>strwythuro</a:t>
            </a:r>
            <a:r>
              <a:rPr lang="en-GB" b="1" dirty="0"/>
              <a:t> </a:t>
            </a:r>
            <a:r>
              <a:rPr lang="en-GB" b="1" dirty="0" err="1"/>
              <a:t>fy</a:t>
            </a:r>
            <a:r>
              <a:rPr lang="en-GB" b="1" dirty="0"/>
              <a:t> </a:t>
            </a:r>
            <a:r>
              <a:rPr lang="en-GB" b="1" dirty="0" err="1"/>
              <a:t>aseiniad</a:t>
            </a:r>
            <a:r>
              <a:rPr lang="en-GB" b="1" dirty="0"/>
              <a:t>?</a:t>
            </a:r>
            <a:br>
              <a:rPr lang="en-GB" b="1" dirty="0"/>
            </a:br>
            <a:r>
              <a:rPr lang="en-GB" b="1" dirty="0"/>
              <a:t>How do I structure my assignment?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410282"/>
            <a:ext cx="3886200" cy="4351338"/>
          </a:xfrm>
        </p:spPr>
        <p:txBody>
          <a:bodyPr>
            <a:normAutofit lnSpcReduction="10000"/>
          </a:bodyPr>
          <a:lstStyle/>
          <a:p>
            <a:r>
              <a:rPr lang="en-GB" sz="2000" b="1" dirty="0" err="1" smtClean="0"/>
              <a:t>Prif</a:t>
            </a:r>
            <a:r>
              <a:rPr lang="en-GB" sz="2000" b="1" dirty="0" smtClean="0"/>
              <a:t> </a:t>
            </a:r>
            <a:r>
              <a:rPr lang="en-GB" sz="2000" b="1" dirty="0" err="1" smtClean="0"/>
              <a:t>gorff</a:t>
            </a:r>
            <a:r>
              <a:rPr lang="en-GB" sz="2000" b="1" dirty="0" smtClean="0"/>
              <a:t> 4:</a:t>
            </a:r>
          </a:p>
          <a:p>
            <a:r>
              <a:rPr lang="en-GB" sz="1600" dirty="0"/>
              <a:t>Dyma </a:t>
            </a:r>
            <a:r>
              <a:rPr lang="en-GB" sz="1600" dirty="0" err="1"/>
              <a:t>lle</a:t>
            </a:r>
            <a:r>
              <a:rPr lang="en-GB" sz="1600" dirty="0"/>
              <a:t> </a:t>
            </a:r>
            <a:r>
              <a:rPr lang="en-GB" sz="1600" dirty="0" err="1"/>
              <a:t>byddwch</a:t>
            </a:r>
            <a:r>
              <a:rPr lang="en-GB" sz="1600" dirty="0"/>
              <a:t> </a:t>
            </a:r>
            <a:r>
              <a:rPr lang="en-GB" sz="1600" dirty="0" err="1"/>
              <a:t>chi'n</a:t>
            </a:r>
            <a:r>
              <a:rPr lang="en-GB" sz="1600" dirty="0"/>
              <a:t> </a:t>
            </a:r>
            <a:r>
              <a:rPr lang="en-GB" sz="1600" dirty="0" err="1"/>
              <a:t>rhoi</a:t>
            </a:r>
            <a:r>
              <a:rPr lang="en-GB" sz="1600" dirty="0"/>
              <a:t> </a:t>
            </a:r>
            <a:r>
              <a:rPr lang="en-GB" sz="1600" dirty="0" err="1"/>
              <a:t>ystyriaeth</a:t>
            </a:r>
            <a:r>
              <a:rPr lang="en-GB" sz="1600" dirty="0"/>
              <a:t> lawn </a:t>
            </a:r>
            <a:r>
              <a:rPr lang="en-GB" sz="1600" dirty="0" err="1"/>
              <a:t>i</a:t>
            </a:r>
            <a:r>
              <a:rPr lang="en-GB" sz="1600" dirty="0"/>
              <a:t> </a:t>
            </a:r>
            <a:r>
              <a:rPr lang="en-GB" sz="1600" dirty="0" err="1"/>
              <a:t>gryfderau</a:t>
            </a:r>
            <a:r>
              <a:rPr lang="en-GB" sz="1600" dirty="0"/>
              <a:t>, </a:t>
            </a:r>
            <a:r>
              <a:rPr lang="en-GB" sz="1600" dirty="0" err="1"/>
              <a:t>gwendidau</a:t>
            </a:r>
            <a:r>
              <a:rPr lang="en-GB" sz="1600" dirty="0"/>
              <a:t>, </a:t>
            </a:r>
            <a:r>
              <a:rPr lang="en-GB" sz="1600" dirty="0" err="1"/>
              <a:t>cyfleoedd</a:t>
            </a:r>
            <a:r>
              <a:rPr lang="en-GB" sz="1600" dirty="0"/>
              <a:t> a </a:t>
            </a:r>
            <a:r>
              <a:rPr lang="en-GB" sz="1600" dirty="0" err="1"/>
              <a:t>bygythiadau'r</a:t>
            </a:r>
            <a:r>
              <a:rPr lang="en-GB" sz="1600" dirty="0"/>
              <a:t> </a:t>
            </a:r>
            <a:r>
              <a:rPr lang="en-GB" sz="1600" dirty="0" err="1"/>
              <a:t>prosiect</a:t>
            </a:r>
            <a:r>
              <a:rPr lang="en-GB" sz="1600" dirty="0"/>
              <a:t>.</a:t>
            </a:r>
          </a:p>
          <a:p>
            <a:r>
              <a:rPr lang="en-GB" sz="1600" dirty="0" err="1"/>
              <a:t>Gelwir</a:t>
            </a:r>
            <a:r>
              <a:rPr lang="en-GB" sz="1600" dirty="0"/>
              <a:t> </a:t>
            </a:r>
            <a:r>
              <a:rPr lang="en-GB" sz="1600" dirty="0" err="1"/>
              <a:t>hyn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ddadansoddiad</a:t>
            </a:r>
            <a:r>
              <a:rPr lang="en-GB" sz="1600" dirty="0"/>
              <a:t> SWOT.</a:t>
            </a:r>
          </a:p>
          <a:p>
            <a:r>
              <a:rPr lang="en-GB" sz="1600" dirty="0" err="1"/>
              <a:t>Dechreuwch</a:t>
            </a:r>
            <a:r>
              <a:rPr lang="en-GB" sz="1600" dirty="0"/>
              <a:t> </a:t>
            </a:r>
            <a:r>
              <a:rPr lang="en-GB" sz="1600" dirty="0" err="1"/>
              <a:t>gyda</a:t>
            </a:r>
            <a:r>
              <a:rPr lang="en-GB" sz="1600" dirty="0"/>
              <a:t> </a:t>
            </a:r>
            <a:r>
              <a:rPr lang="en-GB" sz="1600" dirty="0" err="1"/>
              <a:t>chrynodeb</a:t>
            </a:r>
            <a:r>
              <a:rPr lang="en-GB" sz="1600" dirty="0"/>
              <a:t> </a:t>
            </a:r>
            <a:r>
              <a:rPr lang="en-GB" sz="1600" dirty="0" err="1"/>
              <a:t>ar</a:t>
            </a:r>
            <a:r>
              <a:rPr lang="en-GB" sz="1600" dirty="0"/>
              <a:t> y </a:t>
            </a:r>
            <a:r>
              <a:rPr lang="en-GB" sz="1600" dirty="0" err="1"/>
              <a:t>templed</a:t>
            </a:r>
            <a:r>
              <a:rPr lang="en-GB" sz="1600" dirty="0"/>
              <a:t> ‘</a:t>
            </a:r>
            <a:r>
              <a:rPr lang="en-GB" sz="1600" dirty="0" err="1"/>
              <a:t>dadansoddiad</a:t>
            </a:r>
            <a:r>
              <a:rPr lang="en-GB" sz="1600" dirty="0"/>
              <a:t> SWOT’ a </a:t>
            </a:r>
            <a:r>
              <a:rPr lang="en-GB" sz="1600" dirty="0" err="1"/>
              <a:t>ddarperir</a:t>
            </a:r>
            <a:r>
              <a:rPr lang="en-GB" sz="1600" dirty="0"/>
              <a:t> </a:t>
            </a:r>
            <a:r>
              <a:rPr lang="en-GB" sz="1600" dirty="0" err="1"/>
              <a:t>ar</a:t>
            </a:r>
            <a:r>
              <a:rPr lang="en-GB" sz="1600" dirty="0"/>
              <a:t> Moodle, </a:t>
            </a:r>
            <a:r>
              <a:rPr lang="en-GB" sz="1600" dirty="0" err="1"/>
              <a:t>a’i</a:t>
            </a:r>
            <a:r>
              <a:rPr lang="en-GB" sz="1600" dirty="0"/>
              <a:t> </a:t>
            </a:r>
            <a:r>
              <a:rPr lang="en-GB" sz="1600" dirty="0" err="1"/>
              <a:t>gynnwys</a:t>
            </a:r>
            <a:r>
              <a:rPr lang="en-GB" sz="1600" dirty="0"/>
              <a:t> </a:t>
            </a:r>
            <a:r>
              <a:rPr lang="en-GB" sz="1600" dirty="0" err="1"/>
              <a:t>fel</a:t>
            </a:r>
            <a:r>
              <a:rPr lang="en-GB" sz="1600" dirty="0"/>
              <a:t> </a:t>
            </a:r>
            <a:r>
              <a:rPr lang="en-GB" sz="1600" dirty="0" err="1"/>
              <a:t>atodiad</a:t>
            </a:r>
            <a:r>
              <a:rPr lang="en-GB" sz="1600" dirty="0"/>
              <a:t> </a:t>
            </a:r>
            <a:r>
              <a:rPr lang="en-GB" sz="1600" dirty="0" err="1"/>
              <a:t>ar</a:t>
            </a:r>
            <a:r>
              <a:rPr lang="en-GB" sz="1600" dirty="0"/>
              <a:t> </a:t>
            </a:r>
            <a:r>
              <a:rPr lang="en-GB" sz="1600" dirty="0" err="1"/>
              <a:t>ddiwedd</a:t>
            </a:r>
            <a:r>
              <a:rPr lang="en-GB" sz="1600" dirty="0"/>
              <a:t> </a:t>
            </a:r>
            <a:r>
              <a:rPr lang="en-GB" sz="1600" dirty="0" err="1"/>
              <a:t>eich</a:t>
            </a:r>
            <a:r>
              <a:rPr lang="en-GB" sz="1600" dirty="0"/>
              <a:t> </a:t>
            </a:r>
            <a:r>
              <a:rPr lang="en-GB" sz="1600" dirty="0" err="1"/>
              <a:t>gwaith</a:t>
            </a:r>
            <a:r>
              <a:rPr lang="en-GB" sz="1600" dirty="0"/>
              <a:t>.</a:t>
            </a:r>
          </a:p>
          <a:p>
            <a:r>
              <a:rPr lang="en-GB" sz="1600" dirty="0" err="1"/>
              <a:t>Ehangwch</a:t>
            </a:r>
            <a:r>
              <a:rPr lang="en-GB" sz="1600" dirty="0"/>
              <a:t> </a:t>
            </a:r>
            <a:r>
              <a:rPr lang="en-GB" sz="1600" dirty="0" err="1"/>
              <a:t>ar</a:t>
            </a:r>
            <a:r>
              <a:rPr lang="en-GB" sz="1600" dirty="0"/>
              <a:t> rai </a:t>
            </a:r>
            <a:r>
              <a:rPr lang="en-GB" sz="1600" dirty="0" err="1"/>
              <a:t>o'r</a:t>
            </a:r>
            <a:r>
              <a:rPr lang="en-GB" sz="1600" dirty="0"/>
              <a:t> </a:t>
            </a:r>
            <a:r>
              <a:rPr lang="en-GB" sz="1600" dirty="0" err="1"/>
              <a:t>pwyntiau</a:t>
            </a:r>
            <a:r>
              <a:rPr lang="en-GB" sz="1600" dirty="0"/>
              <a:t> </a:t>
            </a:r>
            <a:r>
              <a:rPr lang="en-GB" sz="1600" dirty="0" err="1"/>
              <a:t>hyn</a:t>
            </a:r>
            <a:r>
              <a:rPr lang="en-GB" sz="1600" dirty="0"/>
              <a:t> </a:t>
            </a:r>
            <a:r>
              <a:rPr lang="en-GB" sz="1600" dirty="0" err="1"/>
              <a:t>ym</a:t>
            </a:r>
            <a:r>
              <a:rPr lang="en-GB" sz="1600" dirty="0"/>
              <a:t> </a:t>
            </a:r>
            <a:r>
              <a:rPr lang="en-GB" sz="1600" dirty="0" err="1"/>
              <a:t>mhrif</a:t>
            </a:r>
            <a:r>
              <a:rPr lang="en-GB" sz="1600" dirty="0"/>
              <a:t> </a:t>
            </a:r>
            <a:r>
              <a:rPr lang="en-GB" sz="1600" dirty="0" err="1"/>
              <a:t>gorff</a:t>
            </a:r>
            <a:r>
              <a:rPr lang="en-GB" sz="1600" dirty="0"/>
              <a:t> </a:t>
            </a:r>
            <a:r>
              <a:rPr lang="en-GB" sz="1600" dirty="0" err="1"/>
              <a:t>eich</a:t>
            </a:r>
            <a:r>
              <a:rPr lang="en-GB" sz="1600" dirty="0"/>
              <a:t> </a:t>
            </a:r>
            <a:r>
              <a:rPr lang="en-GB" sz="1600" dirty="0" err="1"/>
              <a:t>aseiniad</a:t>
            </a:r>
            <a:r>
              <a:rPr lang="en-GB" sz="1600" dirty="0"/>
              <a:t>, </a:t>
            </a:r>
            <a:r>
              <a:rPr lang="en-GB" sz="1600" dirty="0" err="1"/>
              <a:t>gan</a:t>
            </a:r>
            <a:r>
              <a:rPr lang="en-GB" sz="1600" dirty="0"/>
              <a:t> </a:t>
            </a:r>
            <a:r>
              <a:rPr lang="en-GB" sz="1600" dirty="0" err="1"/>
              <a:t>sicrhau</a:t>
            </a:r>
            <a:r>
              <a:rPr lang="en-GB" sz="1600" dirty="0"/>
              <a:t> </a:t>
            </a:r>
            <a:r>
              <a:rPr lang="en-GB" sz="1600" dirty="0" err="1"/>
              <a:t>ar</a:t>
            </a:r>
            <a:r>
              <a:rPr lang="en-GB" sz="1600" dirty="0"/>
              <a:t> </a:t>
            </a:r>
            <a:r>
              <a:rPr lang="en-GB" sz="1600" dirty="0" err="1"/>
              <a:t>yr</a:t>
            </a:r>
            <a:r>
              <a:rPr lang="en-GB" sz="1600" dirty="0"/>
              <a:t> un </a:t>
            </a:r>
            <a:r>
              <a:rPr lang="en-GB" sz="1600" dirty="0" err="1"/>
              <a:t>pryd</a:t>
            </a:r>
            <a:r>
              <a:rPr lang="en-GB" sz="1600" dirty="0"/>
              <a:t> </a:t>
            </a:r>
            <a:r>
              <a:rPr lang="en-GB" sz="1600" dirty="0" err="1"/>
              <a:t>eich</a:t>
            </a:r>
            <a:r>
              <a:rPr lang="en-GB" sz="1600" dirty="0"/>
              <a:t> bod </a:t>
            </a:r>
            <a:r>
              <a:rPr lang="en-GB" sz="1600" dirty="0" err="1"/>
              <a:t>chi'n</a:t>
            </a:r>
            <a:r>
              <a:rPr lang="en-GB" sz="1600" dirty="0"/>
              <a:t> </a:t>
            </a:r>
            <a:r>
              <a:rPr lang="en-GB" sz="1600" dirty="0" err="1"/>
              <a:t>defnyddio</a:t>
            </a:r>
            <a:r>
              <a:rPr lang="en-GB" sz="1600" dirty="0"/>
              <a:t> </a:t>
            </a:r>
            <a:r>
              <a:rPr lang="en-GB" sz="1600" dirty="0" err="1"/>
              <a:t>llenyddiaeth</a:t>
            </a:r>
            <a:r>
              <a:rPr lang="en-GB" sz="1600" dirty="0"/>
              <a:t> </a:t>
            </a:r>
            <a:r>
              <a:rPr lang="en-GB" sz="1600" dirty="0" err="1"/>
              <a:t>i</a:t>
            </a:r>
            <a:r>
              <a:rPr lang="en-GB" sz="1600" dirty="0"/>
              <a:t> </a:t>
            </a:r>
            <a:r>
              <a:rPr lang="en-GB" sz="1600" dirty="0" err="1"/>
              <a:t>gefnogi</a:t>
            </a:r>
            <a:r>
              <a:rPr lang="en-GB" sz="1600" dirty="0"/>
              <a:t> </a:t>
            </a:r>
            <a:r>
              <a:rPr lang="en-GB" sz="1600" dirty="0" err="1"/>
              <a:t>neu</a:t>
            </a:r>
            <a:r>
              <a:rPr lang="en-GB" sz="1600" dirty="0"/>
              <a:t> </a:t>
            </a:r>
            <a:r>
              <a:rPr lang="en-GB" sz="1600" dirty="0" err="1"/>
              <a:t>gwestiynu'ch</a:t>
            </a:r>
            <a:r>
              <a:rPr lang="en-GB" sz="1600" dirty="0"/>
              <a:t> </a:t>
            </a:r>
            <a:r>
              <a:rPr lang="en-GB" sz="1600" dirty="0" err="1"/>
              <a:t>dadleuon</a:t>
            </a:r>
            <a:r>
              <a:rPr lang="en-GB" sz="1600" dirty="0"/>
              <a:t>.</a:t>
            </a:r>
          </a:p>
          <a:p>
            <a:r>
              <a:rPr lang="en-GB" sz="1600" dirty="0" err="1" smtClean="0"/>
              <a:t>Tua</a:t>
            </a:r>
            <a:r>
              <a:rPr lang="en-GB" sz="1600" dirty="0" smtClean="0"/>
              <a:t> </a:t>
            </a:r>
            <a:r>
              <a:rPr lang="en-GB" sz="1600" dirty="0"/>
              <a:t>800 </a:t>
            </a:r>
            <a:r>
              <a:rPr lang="en-GB" sz="1600" dirty="0" smtClean="0"/>
              <a:t>o </a:t>
            </a:r>
            <a:r>
              <a:rPr lang="en-GB" sz="1600" dirty="0" err="1" smtClean="0"/>
              <a:t>eiriau</a:t>
            </a:r>
            <a:r>
              <a:rPr lang="en-GB" sz="1600" dirty="0" smtClean="0"/>
              <a:t> </a:t>
            </a:r>
            <a:r>
              <a:rPr lang="en-GB" sz="1600" dirty="0"/>
              <a:t>(</a:t>
            </a:r>
            <a:r>
              <a:rPr lang="en-GB" sz="1600" dirty="0" err="1"/>
              <a:t>gan</a:t>
            </a:r>
            <a:r>
              <a:rPr lang="en-GB" sz="1600" dirty="0"/>
              <a:t> </a:t>
            </a:r>
            <a:r>
              <a:rPr lang="en-GB" sz="1600" dirty="0" err="1"/>
              <a:t>gynnwys</a:t>
            </a:r>
            <a:r>
              <a:rPr lang="en-GB" sz="1600" dirty="0"/>
              <a:t> 150 </a:t>
            </a:r>
            <a:r>
              <a:rPr lang="en-GB" sz="1600" dirty="0" err="1"/>
              <a:t>gair</a:t>
            </a:r>
            <a:r>
              <a:rPr lang="en-GB" sz="1600" dirty="0"/>
              <a:t> </a:t>
            </a:r>
            <a:r>
              <a:rPr lang="en-GB" sz="1600" dirty="0" err="1"/>
              <a:t>ar</a:t>
            </a:r>
            <a:r>
              <a:rPr lang="en-GB" sz="1600" dirty="0"/>
              <a:t> </a:t>
            </a:r>
            <a:r>
              <a:rPr lang="en-GB" sz="1600" dirty="0" err="1"/>
              <a:t>gyfer</a:t>
            </a:r>
            <a:r>
              <a:rPr lang="en-GB" sz="1600" dirty="0"/>
              <a:t> </a:t>
            </a:r>
            <a:r>
              <a:rPr lang="en-GB" sz="1600" dirty="0" err="1"/>
              <a:t>yr</a:t>
            </a:r>
            <a:r>
              <a:rPr lang="en-GB" sz="1600" dirty="0"/>
              <a:t> </a:t>
            </a:r>
            <a:r>
              <a:rPr lang="en-GB" sz="1600" dirty="0" err="1"/>
              <a:t>atodiad</a:t>
            </a:r>
            <a:r>
              <a:rPr lang="en-GB" sz="1600" dirty="0"/>
              <a:t> </a:t>
            </a:r>
            <a:r>
              <a:rPr lang="en-GB" sz="1600" dirty="0" err="1" smtClean="0"/>
              <a:t>dadansoddiad</a:t>
            </a:r>
            <a:r>
              <a:rPr lang="en-GB" sz="1600" dirty="0" smtClean="0"/>
              <a:t> </a:t>
            </a:r>
            <a:r>
              <a:rPr lang="en-GB" sz="1600" dirty="0"/>
              <a:t>SWOT).</a:t>
            </a:r>
            <a:endParaRPr lang="en-GB" sz="1600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421043"/>
            <a:ext cx="3886200" cy="3738360"/>
          </a:xfrm>
        </p:spPr>
        <p:txBody>
          <a:bodyPr>
            <a:normAutofit lnSpcReduction="10000"/>
          </a:bodyPr>
          <a:lstStyle/>
          <a:p>
            <a:r>
              <a:rPr lang="en-GB" sz="2000" b="1" dirty="0" smtClean="0"/>
              <a:t>Main </a:t>
            </a:r>
            <a:r>
              <a:rPr lang="en-GB" sz="2000" b="1" dirty="0" smtClean="0"/>
              <a:t>body 4:</a:t>
            </a:r>
          </a:p>
          <a:p>
            <a:r>
              <a:rPr lang="en-GB" sz="1600" dirty="0"/>
              <a:t>This </a:t>
            </a:r>
            <a:r>
              <a:rPr lang="en-GB" sz="1600" dirty="0" smtClean="0"/>
              <a:t>is where you’ll give </a:t>
            </a:r>
            <a:r>
              <a:rPr lang="en-GB" sz="1600" dirty="0"/>
              <a:t>full consideration to the project’s strengths, weaknesses, opportunities and threats</a:t>
            </a:r>
            <a:r>
              <a:rPr lang="en-GB" sz="1600" dirty="0" smtClean="0"/>
              <a:t>.</a:t>
            </a:r>
          </a:p>
          <a:p>
            <a:r>
              <a:rPr lang="en-GB" sz="1600" dirty="0" smtClean="0"/>
              <a:t>This is known as a SWOT analysis.</a:t>
            </a:r>
          </a:p>
          <a:p>
            <a:r>
              <a:rPr lang="en-GB" sz="1600" dirty="0" smtClean="0"/>
              <a:t>Begin with a summary on the ‘SWOT analysis’ template provided on Moodle, and include it as an appendix at the end of your work.</a:t>
            </a:r>
          </a:p>
          <a:p>
            <a:r>
              <a:rPr lang="en-GB" sz="1600" dirty="0" smtClean="0"/>
              <a:t>Expand on some of these points in the main body of your assignment, while ensuring you use literature to support or question your arguments.</a:t>
            </a:r>
          </a:p>
          <a:p>
            <a:r>
              <a:rPr lang="en-GB" sz="1600" dirty="0" smtClean="0"/>
              <a:t>Approx. 800 words (including 150 words for the SWOT analysis appendix).</a:t>
            </a:r>
          </a:p>
          <a:p>
            <a:endParaRPr lang="en-GB" sz="2000" b="1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580852" y="5316535"/>
            <a:ext cx="8185266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 smtClean="0"/>
              <a:t>Edrychwch</a:t>
            </a:r>
            <a:r>
              <a:rPr lang="en-GB" b="1" dirty="0" smtClean="0"/>
              <a:t> </a:t>
            </a:r>
            <a:r>
              <a:rPr lang="en-GB" b="1" dirty="0" err="1" smtClean="0"/>
              <a:t>ar</a:t>
            </a:r>
            <a:r>
              <a:rPr lang="en-GB" b="1" dirty="0" smtClean="0"/>
              <a:t> y </a:t>
            </a:r>
            <a:r>
              <a:rPr lang="en-GB" b="1" dirty="0" err="1" smtClean="0"/>
              <a:t>templed</a:t>
            </a:r>
            <a:r>
              <a:rPr lang="en-GB" b="1" dirty="0" smtClean="0"/>
              <a:t> ‘</a:t>
            </a:r>
            <a:r>
              <a:rPr lang="en-GB" b="1" dirty="0" err="1" smtClean="0"/>
              <a:t>Dadansoddiad</a:t>
            </a:r>
            <a:r>
              <a:rPr lang="en-GB" b="1" dirty="0" smtClean="0"/>
              <a:t> SWOT’ </a:t>
            </a:r>
            <a:r>
              <a:rPr lang="en-GB" b="1" dirty="0" err="1" smtClean="0"/>
              <a:t>ar</a:t>
            </a:r>
            <a:r>
              <a:rPr lang="en-GB" b="1" dirty="0" smtClean="0"/>
              <a:t> Moodle </a:t>
            </a:r>
            <a:r>
              <a:rPr lang="en-GB" b="1" dirty="0" err="1" smtClean="0"/>
              <a:t>fel</a:t>
            </a:r>
            <a:r>
              <a:rPr lang="en-GB" b="1" dirty="0" smtClean="0"/>
              <a:t> man </a:t>
            </a:r>
            <a:r>
              <a:rPr lang="en-GB" b="1" dirty="0" err="1" smtClean="0"/>
              <a:t>cychwyn</a:t>
            </a:r>
            <a:r>
              <a:rPr lang="en-GB" b="1" dirty="0" smtClean="0"/>
              <a:t>.</a:t>
            </a:r>
          </a:p>
          <a:p>
            <a:pPr algn="ctr"/>
            <a:r>
              <a:rPr lang="en-GB" b="1" dirty="0" smtClean="0"/>
              <a:t>Look at the ‘SWOT analysis’ template on Moodle as a starting point.</a:t>
            </a:r>
            <a:endParaRPr lang="en-GB" b="1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30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177"/>
    </mc:Choice>
    <mc:Fallback>
      <p:transition spd="slow" advTm="991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err="1"/>
              <a:t>Sut</a:t>
            </a:r>
            <a:r>
              <a:rPr lang="en-GB" b="1" dirty="0"/>
              <a:t> </a:t>
            </a:r>
            <a:r>
              <a:rPr lang="en-GB" b="1" dirty="0" err="1"/>
              <a:t>ydw</a:t>
            </a:r>
            <a:r>
              <a:rPr lang="en-GB" b="1" dirty="0"/>
              <a:t> </a:t>
            </a:r>
            <a:r>
              <a:rPr lang="en-GB" b="1" dirty="0" err="1"/>
              <a:t>i’n</a:t>
            </a:r>
            <a:r>
              <a:rPr lang="en-GB" b="1" dirty="0"/>
              <a:t> </a:t>
            </a:r>
            <a:r>
              <a:rPr lang="en-GB" b="1" dirty="0" err="1"/>
              <a:t>strwythuro</a:t>
            </a:r>
            <a:r>
              <a:rPr lang="en-GB" b="1" dirty="0"/>
              <a:t> </a:t>
            </a:r>
            <a:r>
              <a:rPr lang="en-GB" b="1" dirty="0" err="1"/>
              <a:t>fy</a:t>
            </a:r>
            <a:r>
              <a:rPr lang="en-GB" b="1" dirty="0"/>
              <a:t> </a:t>
            </a:r>
            <a:r>
              <a:rPr lang="en-GB" b="1" dirty="0" err="1"/>
              <a:t>aseiniad</a:t>
            </a:r>
            <a:r>
              <a:rPr lang="en-GB" b="1" dirty="0"/>
              <a:t>?</a:t>
            </a:r>
            <a:br>
              <a:rPr lang="en-GB" b="1" dirty="0"/>
            </a:br>
            <a:r>
              <a:rPr lang="en-GB" b="1" dirty="0"/>
              <a:t>How do I structure my assignment?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1800" b="1" dirty="0" err="1" smtClean="0"/>
              <a:t>Casgliad</a:t>
            </a:r>
            <a:r>
              <a:rPr lang="en-GB" sz="1800" b="1" dirty="0" smtClean="0"/>
              <a:t>:</a:t>
            </a:r>
          </a:p>
          <a:p>
            <a:r>
              <a:rPr lang="en-GB" sz="1800" dirty="0" err="1"/>
              <a:t>Crynhowch</a:t>
            </a:r>
            <a:r>
              <a:rPr lang="en-GB" sz="1800" dirty="0"/>
              <a:t> rai </a:t>
            </a:r>
            <a:r>
              <a:rPr lang="en-GB" sz="1800" dirty="0" err="1"/>
              <a:t>o'r</a:t>
            </a:r>
            <a:r>
              <a:rPr lang="en-GB" sz="1800" dirty="0"/>
              <a:t> </a:t>
            </a:r>
            <a:r>
              <a:rPr lang="en-GB" sz="1800" dirty="0" err="1"/>
              <a:t>negeseuon</a:t>
            </a:r>
            <a:r>
              <a:rPr lang="en-GB" sz="1800" dirty="0"/>
              <a:t> </a:t>
            </a:r>
            <a:r>
              <a:rPr lang="en-GB" sz="1800" dirty="0" err="1"/>
              <a:t>allweddol</a:t>
            </a:r>
            <a:r>
              <a:rPr lang="en-GB" sz="1800" dirty="0"/>
              <a:t> y </a:t>
            </a:r>
            <a:r>
              <a:rPr lang="en-GB" sz="1800" dirty="0" err="1"/>
              <a:t>mae</a:t>
            </a:r>
            <a:r>
              <a:rPr lang="en-GB" sz="1800" dirty="0"/>
              <a:t> </a:t>
            </a:r>
            <a:r>
              <a:rPr lang="en-GB" sz="1800" dirty="0" err="1"/>
              <a:t>eich</a:t>
            </a:r>
            <a:r>
              <a:rPr lang="en-GB" sz="1800" dirty="0"/>
              <a:t> </a:t>
            </a:r>
            <a:r>
              <a:rPr lang="en-GB" sz="1800" dirty="0" err="1"/>
              <a:t>aseiniad</a:t>
            </a:r>
            <a:r>
              <a:rPr lang="en-GB" sz="1800" dirty="0"/>
              <a:t> </a:t>
            </a:r>
            <a:r>
              <a:rPr lang="en-GB" sz="1800" dirty="0" err="1"/>
              <a:t>wedi'u</a:t>
            </a:r>
            <a:r>
              <a:rPr lang="en-GB" sz="1800" dirty="0"/>
              <a:t> </a:t>
            </a:r>
            <a:r>
              <a:rPr lang="en-GB" sz="1800" dirty="0" err="1"/>
              <a:t>cyflwyno</a:t>
            </a:r>
            <a:r>
              <a:rPr lang="en-GB" sz="1800" dirty="0"/>
              <a:t> </a:t>
            </a:r>
            <a:r>
              <a:rPr lang="en-GB" sz="1800" dirty="0" err="1"/>
              <a:t>ynghylch</a:t>
            </a:r>
            <a:r>
              <a:rPr lang="en-GB" sz="1800" dirty="0"/>
              <a:t> </a:t>
            </a:r>
            <a:r>
              <a:rPr lang="en-GB" sz="1800" dirty="0" err="1"/>
              <a:t>gweithio</a:t>
            </a:r>
            <a:r>
              <a:rPr lang="en-GB" sz="1800" dirty="0"/>
              <a:t> </a:t>
            </a:r>
            <a:r>
              <a:rPr lang="en-GB" sz="1800" dirty="0" err="1"/>
              <a:t>ysgol-gymuned</a:t>
            </a:r>
            <a:r>
              <a:rPr lang="en-GB" sz="1800" dirty="0"/>
              <a:t>, a </a:t>
            </a:r>
            <a:r>
              <a:rPr lang="en-GB" sz="1800" dirty="0" err="1"/>
              <a:t>sut</a:t>
            </a:r>
            <a:r>
              <a:rPr lang="en-GB" sz="1800" dirty="0"/>
              <a:t> </a:t>
            </a:r>
            <a:r>
              <a:rPr lang="en-GB" sz="1800" dirty="0" err="1"/>
              <a:t>mae</a:t>
            </a:r>
            <a:r>
              <a:rPr lang="en-GB" sz="1800" dirty="0"/>
              <a:t> </a:t>
            </a:r>
            <a:r>
              <a:rPr lang="en-GB" sz="1800" dirty="0" err="1"/>
              <a:t>hyn</a:t>
            </a:r>
            <a:r>
              <a:rPr lang="en-GB" sz="1800" dirty="0"/>
              <a:t> </a:t>
            </a:r>
            <a:r>
              <a:rPr lang="en-GB" sz="1800" dirty="0" err="1"/>
              <a:t>wedi</a:t>
            </a:r>
            <a:r>
              <a:rPr lang="en-GB" sz="1800" dirty="0"/>
              <a:t> </a:t>
            </a:r>
            <a:r>
              <a:rPr lang="en-GB" sz="1800" dirty="0" err="1"/>
              <a:t>effeithio</a:t>
            </a:r>
            <a:r>
              <a:rPr lang="en-GB" sz="1800" dirty="0"/>
              <a:t>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/>
              <a:t>eich</a:t>
            </a:r>
            <a:r>
              <a:rPr lang="en-GB" sz="1800" dirty="0"/>
              <a:t> </a:t>
            </a:r>
            <a:r>
              <a:rPr lang="en-GB" sz="1800" dirty="0" err="1"/>
              <a:t>ymarfer</a:t>
            </a:r>
            <a:r>
              <a:rPr lang="en-GB" sz="1800" dirty="0"/>
              <a:t> </a:t>
            </a:r>
            <a:r>
              <a:rPr lang="en-GB" sz="1800" dirty="0" err="1"/>
              <a:t>eich</a:t>
            </a:r>
            <a:r>
              <a:rPr lang="en-GB" sz="1800" dirty="0"/>
              <a:t> </a:t>
            </a:r>
            <a:r>
              <a:rPr lang="en-GB" sz="1800" dirty="0" err="1"/>
              <a:t>hun</a:t>
            </a:r>
            <a:r>
              <a:rPr lang="en-GB" sz="1800" dirty="0"/>
              <a:t>.</a:t>
            </a:r>
          </a:p>
          <a:p>
            <a:r>
              <a:rPr lang="en-GB" sz="1800" dirty="0" err="1"/>
              <a:t>Efallai</a:t>
            </a:r>
            <a:r>
              <a:rPr lang="en-GB" sz="1800" dirty="0"/>
              <a:t> </a:t>
            </a:r>
            <a:r>
              <a:rPr lang="en-GB" sz="1800" dirty="0" err="1"/>
              <a:t>yr</a:t>
            </a:r>
            <a:r>
              <a:rPr lang="en-GB" sz="1800" dirty="0"/>
              <a:t> </a:t>
            </a:r>
            <a:r>
              <a:rPr lang="en-GB" sz="1800" dirty="0" err="1"/>
              <a:t>hoffech</a:t>
            </a:r>
            <a:r>
              <a:rPr lang="en-GB" sz="1800" dirty="0"/>
              <a:t> chi </a:t>
            </a:r>
            <a:r>
              <a:rPr lang="en-GB" sz="1800" dirty="0" err="1"/>
              <a:t>gyfeirio</a:t>
            </a:r>
            <a:r>
              <a:rPr lang="en-GB" sz="1800" dirty="0"/>
              <a:t> at </a:t>
            </a:r>
            <a:r>
              <a:rPr lang="en-GB" sz="1800" dirty="0" err="1"/>
              <a:t>Safon</a:t>
            </a:r>
            <a:r>
              <a:rPr lang="en-GB" sz="1800" dirty="0"/>
              <a:t> </a:t>
            </a:r>
            <a:r>
              <a:rPr lang="en-GB" sz="1800" dirty="0" err="1"/>
              <a:t>Broffesiynol</a:t>
            </a:r>
            <a:r>
              <a:rPr lang="en-GB" sz="1800" dirty="0"/>
              <a:t> </a:t>
            </a:r>
            <a:r>
              <a:rPr lang="en-GB" sz="1800" dirty="0" err="1"/>
              <a:t>berthnasol</a:t>
            </a:r>
            <a:r>
              <a:rPr lang="en-GB" sz="1800" dirty="0"/>
              <a:t> </a:t>
            </a:r>
            <a:r>
              <a:rPr lang="en-GB" sz="1800" dirty="0" err="1"/>
              <a:t>i</a:t>
            </a:r>
            <a:r>
              <a:rPr lang="en-GB" sz="1800" dirty="0"/>
              <a:t> </a:t>
            </a:r>
            <a:r>
              <a:rPr lang="en-GB" sz="1800" dirty="0" err="1"/>
              <a:t>ddangos</a:t>
            </a:r>
            <a:r>
              <a:rPr lang="en-GB" sz="1800" dirty="0"/>
              <a:t> </a:t>
            </a:r>
            <a:r>
              <a:rPr lang="en-GB" sz="1800" dirty="0" err="1"/>
              <a:t>eich</a:t>
            </a:r>
            <a:r>
              <a:rPr lang="en-GB" sz="1800" dirty="0"/>
              <a:t> </a:t>
            </a:r>
            <a:r>
              <a:rPr lang="en-GB" sz="1800" dirty="0" err="1"/>
              <a:t>dysgu</a:t>
            </a:r>
            <a:r>
              <a:rPr lang="en-GB" sz="1800" dirty="0"/>
              <a:t> </a:t>
            </a:r>
            <a:r>
              <a:rPr lang="en-GB" sz="1800" dirty="0" err="1"/>
              <a:t>a'ch</a:t>
            </a:r>
            <a:r>
              <a:rPr lang="en-GB" sz="1800" dirty="0"/>
              <a:t> </a:t>
            </a:r>
            <a:r>
              <a:rPr lang="en-GB" sz="1800" dirty="0" err="1"/>
              <a:t>camau</a:t>
            </a:r>
            <a:r>
              <a:rPr lang="en-GB" sz="1800" dirty="0"/>
              <a:t> </a:t>
            </a:r>
            <a:r>
              <a:rPr lang="en-GB" sz="1800" dirty="0" err="1"/>
              <a:t>nesaf</a:t>
            </a:r>
            <a:r>
              <a:rPr lang="en-GB" sz="1800" dirty="0"/>
              <a:t> </a:t>
            </a:r>
            <a:r>
              <a:rPr lang="en-GB" sz="1800" dirty="0" err="1"/>
              <a:t>fel</a:t>
            </a:r>
            <a:r>
              <a:rPr lang="en-GB" sz="1800" dirty="0"/>
              <a:t> </a:t>
            </a:r>
            <a:r>
              <a:rPr lang="en-GB" sz="1800" dirty="0" err="1" smtClean="0"/>
              <a:t>darpar</a:t>
            </a:r>
            <a:r>
              <a:rPr lang="en-GB" sz="1800" dirty="0" smtClean="0"/>
              <a:t> </a:t>
            </a:r>
            <a:r>
              <a:rPr lang="en-GB" sz="1800" dirty="0" err="1" smtClean="0"/>
              <a:t>athro</a:t>
            </a:r>
            <a:r>
              <a:rPr lang="en-GB" sz="1800" dirty="0"/>
              <a:t>.</a:t>
            </a:r>
          </a:p>
          <a:p>
            <a:r>
              <a:rPr lang="en-GB" sz="1800" dirty="0" err="1"/>
              <a:t>Cofiwch</a:t>
            </a:r>
            <a:r>
              <a:rPr lang="en-GB" sz="1800" dirty="0"/>
              <a:t> </a:t>
            </a:r>
            <a:r>
              <a:rPr lang="en-GB" sz="1800" dirty="0" err="1"/>
              <a:t>barhau</a:t>
            </a:r>
            <a:r>
              <a:rPr lang="en-GB" sz="1800" dirty="0"/>
              <a:t> </a:t>
            </a:r>
            <a:r>
              <a:rPr lang="en-GB" sz="1800" dirty="0" err="1"/>
              <a:t>i</a:t>
            </a:r>
            <a:r>
              <a:rPr lang="en-GB" sz="1800" dirty="0"/>
              <a:t> </a:t>
            </a:r>
            <a:r>
              <a:rPr lang="en-GB" sz="1800" dirty="0" err="1"/>
              <a:t>gyfeirio</a:t>
            </a:r>
            <a:r>
              <a:rPr lang="en-GB" sz="1800" dirty="0"/>
              <a:t> at </a:t>
            </a:r>
            <a:r>
              <a:rPr lang="en-GB" sz="1800" dirty="0" err="1"/>
              <a:t>lenyddiaeth</a:t>
            </a:r>
            <a:r>
              <a:rPr lang="en-GB" sz="1800" dirty="0"/>
              <a:t> </a:t>
            </a:r>
            <a:r>
              <a:rPr lang="en-GB" sz="1800" dirty="0" err="1"/>
              <a:t>drwyddi</a:t>
            </a:r>
            <a:r>
              <a:rPr lang="en-GB" sz="1800" dirty="0"/>
              <a:t> draw</a:t>
            </a:r>
            <a:r>
              <a:rPr lang="en-GB" sz="1800" dirty="0" smtClean="0"/>
              <a:t>.</a:t>
            </a:r>
          </a:p>
          <a:p>
            <a:r>
              <a:rPr lang="en-GB" sz="1800" dirty="0" err="1" smtClean="0"/>
              <a:t>Tua</a:t>
            </a:r>
            <a:r>
              <a:rPr lang="en-GB" sz="1800" dirty="0" smtClean="0"/>
              <a:t> 250 o </a:t>
            </a:r>
            <a:r>
              <a:rPr lang="en-GB" sz="1800" dirty="0" err="1" smtClean="0"/>
              <a:t>eiriau</a:t>
            </a:r>
            <a:r>
              <a:rPr lang="en-GB" sz="1800" dirty="0" smtClean="0"/>
              <a:t>.</a:t>
            </a:r>
            <a:endParaRPr lang="en-GB" sz="1800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1800" b="1" dirty="0" smtClean="0"/>
              <a:t>Conclusion</a:t>
            </a:r>
            <a:r>
              <a:rPr lang="en-GB" sz="1800" b="1" dirty="0" smtClean="0"/>
              <a:t>:</a:t>
            </a:r>
          </a:p>
          <a:p>
            <a:r>
              <a:rPr lang="en-GB" sz="1800" dirty="0" smtClean="0"/>
              <a:t>Summarise some of the key messages your assignment has presented regarding school-community working, and how this has impacted on your own practice.</a:t>
            </a:r>
          </a:p>
          <a:p>
            <a:r>
              <a:rPr lang="en-GB" sz="1800" dirty="0" smtClean="0"/>
              <a:t>You may wish to make reference to a relevant Professional Standard (QTS) to demonstrate your learning and next steps as a student-teacher.</a:t>
            </a:r>
          </a:p>
          <a:p>
            <a:r>
              <a:rPr lang="en-GB" sz="1800" dirty="0" smtClean="0"/>
              <a:t>Remember to continue making references to literature throughout.</a:t>
            </a:r>
            <a:endParaRPr lang="en-GB" sz="1800" dirty="0"/>
          </a:p>
          <a:p>
            <a:r>
              <a:rPr lang="en-GB" sz="1800" dirty="0" smtClean="0"/>
              <a:t>Approx. 250 words.</a:t>
            </a:r>
            <a:endParaRPr lang="en-GB" sz="1800" dirty="0" smtClean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005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712"/>
    </mc:Choice>
    <mc:Fallback>
      <p:transition spd="slow" advTm="50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Sut </a:t>
            </a:r>
            <a:r>
              <a:rPr lang="en-GB" b="1" dirty="0" err="1" smtClean="0"/>
              <a:t>ydw</a:t>
            </a:r>
            <a:r>
              <a:rPr lang="en-GB" b="1" dirty="0" smtClean="0"/>
              <a:t> </a:t>
            </a:r>
            <a:r>
              <a:rPr lang="en-GB" b="1" dirty="0" err="1"/>
              <a:t>i</a:t>
            </a:r>
            <a:r>
              <a:rPr lang="en-GB" b="1" dirty="0" err="1" smtClean="0"/>
              <a:t>’n</a:t>
            </a:r>
            <a:r>
              <a:rPr lang="en-GB" b="1" dirty="0" smtClean="0"/>
              <a:t> </a:t>
            </a:r>
            <a:r>
              <a:rPr lang="en-GB" b="1" dirty="0" err="1" smtClean="0"/>
              <a:t>cyflwyno</a:t>
            </a:r>
            <a:r>
              <a:rPr lang="en-GB" b="1" dirty="0" smtClean="0"/>
              <a:t> </a:t>
            </a:r>
            <a:r>
              <a:rPr lang="en-GB" b="1" dirty="0" err="1" smtClean="0"/>
              <a:t>fy</a:t>
            </a:r>
            <a:r>
              <a:rPr lang="en-GB" b="1" dirty="0" smtClean="0"/>
              <a:t> </a:t>
            </a:r>
            <a:r>
              <a:rPr lang="en-GB" b="1" dirty="0" err="1" smtClean="0"/>
              <a:t>aseiniad</a:t>
            </a:r>
            <a:r>
              <a:rPr lang="en-GB" b="1" dirty="0" smtClean="0"/>
              <a:t>?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How do I submit my </a:t>
            </a:r>
            <a:r>
              <a:rPr lang="en-GB" b="1" dirty="0" smtClean="0"/>
              <a:t>assignment</a:t>
            </a:r>
            <a:r>
              <a:rPr lang="en-GB" b="1" dirty="0" smtClean="0"/>
              <a:t>?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2400" dirty="0" err="1" smtClean="0"/>
              <a:t>Templed</a:t>
            </a:r>
            <a:r>
              <a:rPr lang="en-GB" sz="2400" dirty="0" smtClean="0"/>
              <a:t> </a:t>
            </a:r>
            <a:r>
              <a:rPr lang="en-GB" sz="2400" dirty="0" err="1" smtClean="0"/>
              <a:t>aseiniad</a:t>
            </a:r>
            <a:r>
              <a:rPr lang="en-GB" sz="2400" dirty="0" smtClean="0"/>
              <a:t> – </a:t>
            </a:r>
            <a:r>
              <a:rPr lang="en-GB" sz="2400" dirty="0" err="1" smtClean="0"/>
              <a:t>targedau</a:t>
            </a:r>
            <a:r>
              <a:rPr lang="en-GB" sz="2400" dirty="0" smtClean="0"/>
              <a:t> </a:t>
            </a:r>
            <a:r>
              <a:rPr lang="en-GB" sz="2400" dirty="0" err="1" smtClean="0"/>
              <a:t>blaenorol</a:t>
            </a:r>
            <a:endParaRPr lang="en-GB" sz="2400" dirty="0" smtClean="0"/>
          </a:p>
          <a:p>
            <a:r>
              <a:rPr lang="en-GB" sz="2400" dirty="0" err="1" smtClean="0"/>
              <a:t>Turnitin</a:t>
            </a:r>
            <a:endParaRPr lang="en-GB" sz="2400" dirty="0" smtClean="0"/>
          </a:p>
          <a:p>
            <a:r>
              <a:rPr lang="en-GB" sz="2400" dirty="0" err="1" smtClean="0"/>
              <a:t>Drafft</a:t>
            </a:r>
            <a:r>
              <a:rPr lang="en-GB" sz="2400" dirty="0" smtClean="0"/>
              <a:t> – </a:t>
            </a:r>
            <a:r>
              <a:rPr lang="en-GB" sz="2400" dirty="0" err="1" smtClean="0"/>
              <a:t>gwirio</a:t>
            </a:r>
            <a:r>
              <a:rPr lang="en-GB" sz="2400" dirty="0" smtClean="0"/>
              <a:t> </a:t>
            </a:r>
            <a:r>
              <a:rPr lang="en-GB" sz="2400" dirty="0" err="1" smtClean="0"/>
              <a:t>tebygrwydd</a:t>
            </a:r>
            <a:endParaRPr lang="en-GB" sz="2400" dirty="0" smtClean="0"/>
          </a:p>
          <a:p>
            <a:r>
              <a:rPr lang="en-GB" sz="2400" dirty="0" err="1" smtClean="0"/>
              <a:t>Terfynol</a:t>
            </a:r>
            <a:endParaRPr lang="en-GB" sz="2400" dirty="0" smtClean="0"/>
          </a:p>
          <a:p>
            <a:r>
              <a:rPr lang="en-GB" sz="2400" b="1" dirty="0" err="1" smtClean="0"/>
              <a:t>Erbyn</a:t>
            </a:r>
            <a:r>
              <a:rPr lang="en-GB" sz="2400" b="1" dirty="0" smtClean="0"/>
              <a:t>: 23.59 </a:t>
            </a:r>
            <a:r>
              <a:rPr lang="en-GB" sz="2400" b="1" dirty="0" err="1" smtClean="0"/>
              <a:t>ar</a:t>
            </a:r>
            <a:r>
              <a:rPr lang="en-GB" sz="2400" b="1" dirty="0" smtClean="0"/>
              <a:t> </a:t>
            </a:r>
            <a:r>
              <a:rPr lang="en-GB" sz="2400" b="1" dirty="0" smtClean="0"/>
              <a:t>15/05/20</a:t>
            </a:r>
            <a:endParaRPr lang="en-GB" sz="2400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4138006" cy="4351338"/>
          </a:xfrm>
        </p:spPr>
        <p:txBody>
          <a:bodyPr>
            <a:normAutofit/>
          </a:bodyPr>
          <a:lstStyle/>
          <a:p>
            <a:r>
              <a:rPr lang="en-GB" sz="2400" dirty="0" smtClean="0"/>
              <a:t>Assignment template – previous targets</a:t>
            </a:r>
          </a:p>
          <a:p>
            <a:r>
              <a:rPr lang="en-GB" sz="2400" dirty="0" err="1" smtClean="0"/>
              <a:t>Turnitin</a:t>
            </a:r>
            <a:endParaRPr lang="en-GB" sz="2400" dirty="0" smtClean="0"/>
          </a:p>
          <a:p>
            <a:r>
              <a:rPr lang="en-GB" sz="2400" dirty="0" smtClean="0"/>
              <a:t>Draft – similarity check</a:t>
            </a:r>
          </a:p>
          <a:p>
            <a:r>
              <a:rPr lang="en-GB" sz="2400" dirty="0" smtClean="0"/>
              <a:t>Final</a:t>
            </a:r>
            <a:endParaRPr lang="en-GB" sz="2400" dirty="0" smtClean="0"/>
          </a:p>
          <a:p>
            <a:r>
              <a:rPr lang="en-GB" sz="2400" b="1" dirty="0" smtClean="0"/>
              <a:t>Deadline</a:t>
            </a:r>
            <a:r>
              <a:rPr lang="en-GB" sz="2400" b="1" dirty="0" smtClean="0"/>
              <a:t>: 23.59 on </a:t>
            </a:r>
            <a:r>
              <a:rPr lang="en-GB" sz="2400" b="1" dirty="0" smtClean="0"/>
              <a:t>15/05/20</a:t>
            </a:r>
            <a:endParaRPr lang="en-GB" sz="2400" b="1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267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985"/>
    </mc:Choice>
    <mc:Fallback>
      <p:transition spd="slow" advTm="449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Sut </a:t>
            </a:r>
            <a:r>
              <a:rPr lang="en-GB" b="1" dirty="0" err="1" smtClean="0"/>
              <a:t>ydw</a:t>
            </a:r>
            <a:r>
              <a:rPr lang="en-GB" b="1" dirty="0" smtClean="0"/>
              <a:t> </a:t>
            </a:r>
            <a:r>
              <a:rPr lang="en-GB" b="1" dirty="0" err="1"/>
              <a:t>i</a:t>
            </a:r>
            <a:r>
              <a:rPr lang="en-GB" b="1" dirty="0" err="1" smtClean="0"/>
              <a:t>’n</a:t>
            </a:r>
            <a:r>
              <a:rPr lang="en-GB" b="1" dirty="0" smtClean="0"/>
              <a:t> </a:t>
            </a:r>
            <a:r>
              <a:rPr lang="en-GB" b="1" dirty="0" err="1" smtClean="0"/>
              <a:t>llwyddo</a:t>
            </a:r>
            <a:r>
              <a:rPr lang="en-GB" b="1" dirty="0" smtClean="0"/>
              <a:t>?</a:t>
            </a:r>
            <a:br>
              <a:rPr lang="en-GB" b="1" dirty="0" smtClean="0"/>
            </a:br>
            <a:r>
              <a:rPr lang="en-GB" b="1" dirty="0" smtClean="0"/>
              <a:t>How do I succeed?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1600" dirty="0" err="1" smtClean="0"/>
              <a:t>Sicrhewch</a:t>
            </a:r>
            <a:r>
              <a:rPr lang="en-GB" sz="1600" dirty="0" smtClean="0"/>
              <a:t> </a:t>
            </a:r>
            <a:r>
              <a:rPr lang="en-GB" sz="1600" dirty="0" err="1" smtClean="0"/>
              <a:t>fod</a:t>
            </a:r>
            <a:r>
              <a:rPr lang="en-GB" sz="1600" dirty="0" smtClean="0"/>
              <a:t> </a:t>
            </a:r>
            <a:r>
              <a:rPr lang="en-GB" sz="1600" dirty="0" err="1" smtClean="0"/>
              <a:t>pob</a:t>
            </a:r>
            <a:r>
              <a:rPr lang="en-GB" sz="1600" dirty="0" smtClean="0"/>
              <a:t> </a:t>
            </a:r>
            <a:r>
              <a:rPr lang="en-GB" sz="1600" dirty="0" err="1" smtClean="0"/>
              <a:t>agwedd</a:t>
            </a:r>
            <a:r>
              <a:rPr lang="en-GB" sz="1600" dirty="0" smtClean="0"/>
              <a:t> </a:t>
            </a:r>
            <a:r>
              <a:rPr lang="en-GB" sz="1600" dirty="0" err="1" smtClean="0"/>
              <a:t>o’ch</a:t>
            </a:r>
            <a:r>
              <a:rPr lang="en-GB" sz="1600" dirty="0" smtClean="0"/>
              <a:t> </a:t>
            </a:r>
            <a:r>
              <a:rPr lang="en-GB" sz="1600" dirty="0" err="1" smtClean="0"/>
              <a:t>gwaith</a:t>
            </a:r>
            <a:r>
              <a:rPr lang="en-GB" sz="1600" dirty="0" smtClean="0"/>
              <a:t> </a:t>
            </a:r>
            <a:r>
              <a:rPr lang="en-GB" sz="1600" dirty="0" err="1" smtClean="0"/>
              <a:t>yn</a:t>
            </a:r>
            <a:r>
              <a:rPr lang="en-GB" sz="1600" dirty="0" smtClean="0"/>
              <a:t> </a:t>
            </a:r>
            <a:r>
              <a:rPr lang="en-GB" sz="1600" dirty="0" err="1" smtClean="0"/>
              <a:t>cael</a:t>
            </a:r>
            <a:r>
              <a:rPr lang="en-GB" sz="1600" dirty="0" smtClean="0"/>
              <a:t> </a:t>
            </a:r>
            <a:r>
              <a:rPr lang="en-GB" sz="1600" dirty="0" err="1" smtClean="0"/>
              <a:t>eu</a:t>
            </a:r>
            <a:r>
              <a:rPr lang="en-GB" sz="1600" dirty="0" smtClean="0"/>
              <a:t> </a:t>
            </a:r>
            <a:r>
              <a:rPr lang="en-GB" sz="1600" dirty="0" err="1" smtClean="0"/>
              <a:t>seilio</a:t>
            </a:r>
            <a:r>
              <a:rPr lang="en-GB" sz="1600" dirty="0" smtClean="0"/>
              <a:t> </a:t>
            </a:r>
            <a:r>
              <a:rPr lang="en-GB" sz="1600" dirty="0" err="1" smtClean="0"/>
              <a:t>ar</a:t>
            </a:r>
            <a:r>
              <a:rPr lang="en-GB" sz="1600" dirty="0" smtClean="0"/>
              <a:t> </a:t>
            </a:r>
            <a:r>
              <a:rPr lang="en-GB" sz="1600" dirty="0" err="1" smtClean="0"/>
              <a:t>lenyddiaeth</a:t>
            </a:r>
            <a:r>
              <a:rPr lang="en-GB" sz="1600" dirty="0" smtClean="0"/>
              <a:t>, </a:t>
            </a:r>
            <a:r>
              <a:rPr lang="en-GB" sz="1600" dirty="0" err="1" smtClean="0"/>
              <a:t>a’ch</a:t>
            </a:r>
            <a:r>
              <a:rPr lang="en-GB" sz="1600" dirty="0" smtClean="0"/>
              <a:t> bod </a:t>
            </a:r>
            <a:r>
              <a:rPr lang="en-GB" sz="1600" dirty="0" err="1" smtClean="0"/>
              <a:t>yn</a:t>
            </a:r>
            <a:r>
              <a:rPr lang="en-GB" sz="1600" dirty="0" smtClean="0"/>
              <a:t> </a:t>
            </a:r>
            <a:r>
              <a:rPr lang="en-GB" sz="1600" dirty="0" err="1" smtClean="0"/>
              <a:t>cyfeirnodi</a:t>
            </a:r>
            <a:r>
              <a:rPr lang="en-GB" sz="1600" dirty="0" smtClean="0"/>
              <a:t> </a:t>
            </a:r>
            <a:r>
              <a:rPr lang="en-GB" sz="1600" dirty="0" err="1" smtClean="0"/>
              <a:t>gan</a:t>
            </a:r>
            <a:r>
              <a:rPr lang="en-GB" sz="1600" dirty="0" smtClean="0"/>
              <a:t> </a:t>
            </a:r>
            <a:r>
              <a:rPr lang="en-GB" sz="1600" dirty="0" err="1" smtClean="0"/>
              <a:t>ddilyn</a:t>
            </a:r>
            <a:r>
              <a:rPr lang="en-GB" sz="1600" dirty="0" smtClean="0"/>
              <a:t> Harvard.</a:t>
            </a:r>
          </a:p>
          <a:p>
            <a:r>
              <a:rPr lang="en-GB" sz="1600" dirty="0" err="1" smtClean="0"/>
              <a:t>Ymgyfarwyddwch</a:t>
            </a:r>
            <a:r>
              <a:rPr lang="en-GB" sz="1600" dirty="0" smtClean="0"/>
              <a:t> </a:t>
            </a:r>
            <a:r>
              <a:rPr lang="en-GB" sz="1600" dirty="0" err="1" smtClean="0"/>
              <a:t>gydag</a:t>
            </a:r>
            <a:r>
              <a:rPr lang="en-GB" sz="1600" dirty="0" smtClean="0"/>
              <a:t> </a:t>
            </a:r>
            <a:r>
              <a:rPr lang="en-GB" sz="1600" dirty="0" err="1" smtClean="0"/>
              <a:t>amcanion</a:t>
            </a:r>
            <a:r>
              <a:rPr lang="en-GB" sz="1600" dirty="0" smtClean="0"/>
              <a:t> a </a:t>
            </a:r>
            <a:r>
              <a:rPr lang="en-GB" sz="1600" dirty="0" err="1" smtClean="0"/>
              <a:t>deilliannau</a:t>
            </a:r>
            <a:r>
              <a:rPr lang="en-GB" sz="1600" dirty="0" smtClean="0"/>
              <a:t> </a:t>
            </a:r>
            <a:r>
              <a:rPr lang="en-GB" sz="1600" dirty="0" err="1" smtClean="0"/>
              <a:t>dysgu’r</a:t>
            </a:r>
            <a:r>
              <a:rPr lang="en-GB" sz="1600" dirty="0" smtClean="0"/>
              <a:t> </a:t>
            </a:r>
            <a:r>
              <a:rPr lang="en-GB" sz="1600" dirty="0" err="1" smtClean="0"/>
              <a:t>modiwl</a:t>
            </a:r>
            <a:r>
              <a:rPr lang="en-GB" sz="1600" dirty="0" smtClean="0"/>
              <a:t> – </a:t>
            </a:r>
            <a:r>
              <a:rPr lang="en-GB" sz="1600" dirty="0" err="1" smtClean="0"/>
              <a:t>mae’r</a:t>
            </a:r>
            <a:r>
              <a:rPr lang="en-GB" sz="1600" dirty="0" smtClean="0"/>
              <a:t> </a:t>
            </a:r>
            <a:r>
              <a:rPr lang="en-GB" sz="1600" dirty="0" err="1" smtClean="0"/>
              <a:t>rhain</a:t>
            </a:r>
            <a:r>
              <a:rPr lang="en-GB" sz="1600" dirty="0" smtClean="0"/>
              <a:t> </a:t>
            </a:r>
            <a:r>
              <a:rPr lang="en-GB" sz="1600" dirty="0" err="1" smtClean="0"/>
              <a:t>yn</a:t>
            </a:r>
            <a:r>
              <a:rPr lang="en-GB" sz="1600" dirty="0" smtClean="0"/>
              <a:t> </a:t>
            </a:r>
            <a:r>
              <a:rPr lang="en-GB" sz="1600" dirty="0" err="1" smtClean="0"/>
              <a:t>dweud</a:t>
            </a:r>
            <a:r>
              <a:rPr lang="en-GB" sz="1600" dirty="0" smtClean="0"/>
              <a:t> </a:t>
            </a:r>
            <a:r>
              <a:rPr lang="en-GB" sz="1600" dirty="0" err="1" smtClean="0"/>
              <a:t>wrthych</a:t>
            </a:r>
            <a:r>
              <a:rPr lang="en-GB" sz="1600" dirty="0" smtClean="0"/>
              <a:t> </a:t>
            </a:r>
            <a:r>
              <a:rPr lang="en-GB" sz="1600" dirty="0" err="1" smtClean="0"/>
              <a:t>beth</a:t>
            </a:r>
            <a:r>
              <a:rPr lang="en-GB" sz="1600" dirty="0" smtClean="0"/>
              <a:t> </a:t>
            </a:r>
            <a:r>
              <a:rPr lang="en-GB" sz="1600" dirty="0" err="1" smtClean="0"/>
              <a:t>dyleh</a:t>
            </a:r>
            <a:r>
              <a:rPr lang="en-GB" sz="1600" dirty="0" smtClean="0"/>
              <a:t> chi </a:t>
            </a:r>
            <a:r>
              <a:rPr lang="en-GB" sz="1600" dirty="0" err="1" smtClean="0"/>
              <a:t>ei</a:t>
            </a:r>
            <a:r>
              <a:rPr lang="en-GB" sz="1600" dirty="0" smtClean="0"/>
              <a:t> </a:t>
            </a:r>
            <a:r>
              <a:rPr lang="en-GB" sz="1600" dirty="0" err="1" smtClean="0"/>
              <a:t>wybod</a:t>
            </a:r>
            <a:r>
              <a:rPr lang="en-GB" sz="1600" dirty="0" smtClean="0"/>
              <a:t> a </a:t>
            </a:r>
            <a:r>
              <a:rPr lang="en-GB" sz="1600" dirty="0" err="1" smtClean="0"/>
              <a:t>medru’i</a:t>
            </a:r>
            <a:r>
              <a:rPr lang="en-GB" sz="1600" dirty="0" smtClean="0"/>
              <a:t> </a:t>
            </a:r>
            <a:r>
              <a:rPr lang="en-GB" sz="1600" dirty="0" err="1" smtClean="0"/>
              <a:t>wneud</a:t>
            </a:r>
            <a:r>
              <a:rPr lang="en-GB" sz="1600" dirty="0" smtClean="0"/>
              <a:t> </a:t>
            </a:r>
            <a:r>
              <a:rPr lang="en-GB" sz="1600" dirty="0" err="1" smtClean="0"/>
              <a:t>erbyn</a:t>
            </a:r>
            <a:r>
              <a:rPr lang="en-GB" sz="1600" dirty="0" smtClean="0"/>
              <a:t> </a:t>
            </a:r>
            <a:r>
              <a:rPr lang="en-GB" sz="1600" dirty="0" err="1" smtClean="0"/>
              <a:t>diwedd</a:t>
            </a:r>
            <a:r>
              <a:rPr lang="en-GB" sz="1600" dirty="0" smtClean="0"/>
              <a:t> y </a:t>
            </a:r>
            <a:r>
              <a:rPr lang="en-GB" sz="1600" dirty="0" err="1" smtClean="0"/>
              <a:t>modiwl</a:t>
            </a:r>
            <a:r>
              <a:rPr lang="en-GB" sz="1600" dirty="0" smtClean="0"/>
              <a:t>.</a:t>
            </a:r>
          </a:p>
          <a:p>
            <a:r>
              <a:rPr lang="en-GB" sz="1600" dirty="0" err="1" smtClean="0"/>
              <a:t>Edrychwch</a:t>
            </a:r>
            <a:r>
              <a:rPr lang="en-GB" sz="1600" dirty="0" smtClean="0"/>
              <a:t> </a:t>
            </a:r>
            <a:r>
              <a:rPr lang="en-GB" sz="1600" dirty="0" err="1" smtClean="0"/>
              <a:t>ar</a:t>
            </a:r>
            <a:r>
              <a:rPr lang="en-GB" sz="1600" dirty="0" smtClean="0"/>
              <a:t> </a:t>
            </a:r>
            <a:r>
              <a:rPr lang="en-GB" sz="1600" dirty="0" err="1" smtClean="0"/>
              <a:t>fanyleb</a:t>
            </a:r>
            <a:r>
              <a:rPr lang="en-GB" sz="1600" dirty="0" smtClean="0"/>
              <a:t> </a:t>
            </a:r>
            <a:r>
              <a:rPr lang="en-GB" sz="1600" dirty="0" err="1" smtClean="0"/>
              <a:t>yr</a:t>
            </a:r>
            <a:r>
              <a:rPr lang="en-GB" sz="1600" dirty="0" smtClean="0"/>
              <a:t> </a:t>
            </a:r>
            <a:r>
              <a:rPr lang="en-GB" sz="1600" dirty="0" err="1" smtClean="0"/>
              <a:t>aseiniad</a:t>
            </a:r>
            <a:r>
              <a:rPr lang="en-GB" sz="1600" dirty="0" smtClean="0"/>
              <a:t> a </a:t>
            </a:r>
            <a:r>
              <a:rPr lang="en-GB" sz="1600" dirty="0" err="1" smtClean="0"/>
              <a:t>dilynwch</a:t>
            </a:r>
            <a:r>
              <a:rPr lang="en-GB" sz="1600" dirty="0" smtClean="0"/>
              <a:t> </a:t>
            </a:r>
            <a:r>
              <a:rPr lang="en-GB" sz="1600" dirty="0" err="1" smtClean="0"/>
              <a:t>beth</a:t>
            </a:r>
            <a:r>
              <a:rPr lang="en-GB" sz="1600" dirty="0" smtClean="0"/>
              <a:t> </a:t>
            </a:r>
            <a:r>
              <a:rPr lang="en-GB" sz="1600" dirty="0" err="1" smtClean="0"/>
              <a:t>mae’n</a:t>
            </a:r>
            <a:r>
              <a:rPr lang="en-GB" sz="1600" dirty="0" smtClean="0"/>
              <a:t> </a:t>
            </a:r>
            <a:r>
              <a:rPr lang="en-GB" sz="1600" dirty="0" err="1" smtClean="0"/>
              <a:t>ei</a:t>
            </a:r>
            <a:r>
              <a:rPr lang="en-GB" sz="1600" dirty="0" smtClean="0"/>
              <a:t> </a:t>
            </a:r>
            <a:r>
              <a:rPr lang="en-GB" sz="1600" dirty="0" err="1" smtClean="0"/>
              <a:t>ddweud</a:t>
            </a:r>
            <a:r>
              <a:rPr lang="en-GB" sz="1600" dirty="0" smtClean="0"/>
              <a:t> </a:t>
            </a:r>
            <a:r>
              <a:rPr lang="en-GB" sz="1600" dirty="0" err="1" smtClean="0"/>
              <a:t>er</a:t>
            </a:r>
            <a:r>
              <a:rPr lang="en-GB" sz="1600" dirty="0" smtClean="0"/>
              <a:t> </a:t>
            </a:r>
            <a:r>
              <a:rPr lang="en-GB" sz="1600" dirty="0" err="1" smtClean="0"/>
              <a:t>mwyn</a:t>
            </a:r>
            <a:r>
              <a:rPr lang="en-GB" sz="1600" dirty="0" smtClean="0"/>
              <a:t> </a:t>
            </a:r>
            <a:r>
              <a:rPr lang="en-GB" sz="1600" dirty="0" err="1" smtClean="0"/>
              <a:t>gofalu</a:t>
            </a:r>
            <a:r>
              <a:rPr lang="en-GB" sz="1600" dirty="0" smtClean="0"/>
              <a:t> eich bod </a:t>
            </a:r>
            <a:r>
              <a:rPr lang="en-GB" sz="1600" dirty="0" err="1" smtClean="0"/>
              <a:t>yn</a:t>
            </a:r>
            <a:r>
              <a:rPr lang="en-GB" sz="1600" dirty="0" smtClean="0"/>
              <a:t> </a:t>
            </a:r>
            <a:r>
              <a:rPr lang="en-GB" sz="1600" dirty="0" err="1" smtClean="0"/>
              <a:t>cwrdd</a:t>
            </a:r>
            <a:r>
              <a:rPr lang="en-GB" sz="1600" dirty="0" smtClean="0"/>
              <a:t> </a:t>
            </a:r>
            <a:r>
              <a:rPr lang="en-GB" sz="1600" dirty="0" err="1" smtClean="0"/>
              <a:t>gyda</a:t>
            </a:r>
            <a:r>
              <a:rPr lang="en-GB" sz="1600" dirty="0" smtClean="0"/>
              <a:t> </a:t>
            </a:r>
            <a:r>
              <a:rPr lang="en-GB" sz="1600" dirty="0" err="1" smtClean="0"/>
              <a:t>holl</a:t>
            </a:r>
            <a:r>
              <a:rPr lang="en-GB" sz="1600" dirty="0" smtClean="0"/>
              <a:t> </a:t>
            </a:r>
            <a:r>
              <a:rPr lang="en-GB" sz="1600" dirty="0" err="1" smtClean="0"/>
              <a:t>ofynion</a:t>
            </a:r>
            <a:r>
              <a:rPr lang="en-GB" sz="1600" dirty="0" smtClean="0"/>
              <a:t> </a:t>
            </a:r>
            <a:r>
              <a:rPr lang="en-GB" sz="1600" dirty="0" err="1" smtClean="0"/>
              <a:t>yr</a:t>
            </a:r>
            <a:r>
              <a:rPr lang="en-GB" sz="1600" dirty="0" smtClean="0"/>
              <a:t> </a:t>
            </a:r>
            <a:r>
              <a:rPr lang="en-GB" sz="1600" dirty="0" err="1" smtClean="0"/>
              <a:t>aseiniad</a:t>
            </a:r>
            <a:r>
              <a:rPr lang="en-GB" sz="1600" dirty="0" smtClean="0"/>
              <a:t>.</a:t>
            </a:r>
          </a:p>
          <a:p>
            <a:r>
              <a:rPr lang="en-GB" sz="1600" dirty="0" err="1" smtClean="0"/>
              <a:t>Darllenwch</a:t>
            </a:r>
            <a:r>
              <a:rPr lang="en-GB" sz="1600" dirty="0" smtClean="0"/>
              <a:t> </a:t>
            </a:r>
            <a:r>
              <a:rPr lang="en-GB" sz="1600" dirty="0" err="1" smtClean="0"/>
              <a:t>feini</a:t>
            </a:r>
            <a:r>
              <a:rPr lang="en-GB" sz="1600" dirty="0" smtClean="0"/>
              <a:t> </a:t>
            </a:r>
            <a:r>
              <a:rPr lang="en-GB" sz="1600" dirty="0" err="1" smtClean="0"/>
              <a:t>prawf</a:t>
            </a:r>
            <a:r>
              <a:rPr lang="en-GB" sz="1600" dirty="0" smtClean="0"/>
              <a:t> </a:t>
            </a:r>
            <a:r>
              <a:rPr lang="en-GB" sz="1600" dirty="0" err="1" smtClean="0"/>
              <a:t>asesu</a:t>
            </a:r>
            <a:r>
              <a:rPr lang="en-GB" sz="1600" dirty="0" smtClean="0"/>
              <a:t> </a:t>
            </a:r>
            <a:r>
              <a:rPr lang="en-GB" sz="1600" dirty="0" err="1" smtClean="0"/>
              <a:t>Lefel</a:t>
            </a:r>
            <a:r>
              <a:rPr lang="en-GB" sz="1600" dirty="0" smtClean="0"/>
              <a:t> </a:t>
            </a:r>
            <a:r>
              <a:rPr lang="en-GB" sz="1600" dirty="0" smtClean="0"/>
              <a:t>5. </a:t>
            </a:r>
            <a:r>
              <a:rPr lang="en-GB" sz="1600" dirty="0" smtClean="0"/>
              <a:t>Mae </a:t>
            </a:r>
            <a:r>
              <a:rPr lang="en-GB" sz="1600" dirty="0" err="1" smtClean="0"/>
              <a:t>hyn</a:t>
            </a:r>
            <a:r>
              <a:rPr lang="en-GB" sz="1600" dirty="0" smtClean="0"/>
              <a:t> </a:t>
            </a:r>
            <a:r>
              <a:rPr lang="en-GB" sz="1600" dirty="0" err="1" smtClean="0"/>
              <a:t>yn</a:t>
            </a:r>
            <a:r>
              <a:rPr lang="en-GB" sz="1600" dirty="0" smtClean="0"/>
              <a:t> </a:t>
            </a:r>
            <a:r>
              <a:rPr lang="en-GB" sz="1600" dirty="0" err="1" smtClean="0"/>
              <a:t>dweud</a:t>
            </a:r>
            <a:r>
              <a:rPr lang="en-GB" sz="1600" dirty="0" smtClean="0"/>
              <a:t> </a:t>
            </a:r>
            <a:r>
              <a:rPr lang="en-GB" sz="1600" dirty="0" err="1" smtClean="0"/>
              <a:t>wrthych</a:t>
            </a:r>
            <a:r>
              <a:rPr lang="en-GB" sz="1600" dirty="0" smtClean="0"/>
              <a:t> </a:t>
            </a:r>
            <a:r>
              <a:rPr lang="en-GB" sz="1600" dirty="0" err="1" smtClean="0"/>
              <a:t>beth</a:t>
            </a:r>
            <a:r>
              <a:rPr lang="en-GB" sz="1600" dirty="0" smtClean="0"/>
              <a:t> </a:t>
            </a:r>
            <a:r>
              <a:rPr lang="en-GB" sz="1600" dirty="0" err="1" smtClean="0"/>
              <a:t>sy’n</a:t>
            </a:r>
            <a:r>
              <a:rPr lang="en-GB" sz="1600" dirty="0" smtClean="0"/>
              <a:t> </a:t>
            </a:r>
            <a:r>
              <a:rPr lang="en-GB" sz="1600" dirty="0" err="1" smtClean="0"/>
              <a:t>cael</a:t>
            </a:r>
            <a:r>
              <a:rPr lang="en-GB" sz="1600" dirty="0" smtClean="0"/>
              <a:t> </a:t>
            </a:r>
            <a:r>
              <a:rPr lang="en-GB" sz="1600" dirty="0" err="1" smtClean="0"/>
              <a:t>ei</a:t>
            </a:r>
            <a:r>
              <a:rPr lang="en-GB" sz="1600" dirty="0" smtClean="0"/>
              <a:t> </a:t>
            </a:r>
            <a:r>
              <a:rPr lang="en-GB" sz="1600" dirty="0" err="1" smtClean="0"/>
              <a:t>asesu</a:t>
            </a:r>
            <a:r>
              <a:rPr lang="en-GB" sz="1600" dirty="0" smtClean="0"/>
              <a:t>.</a:t>
            </a:r>
            <a:endParaRPr lang="en-GB" sz="16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en-GB" sz="1600" dirty="0" smtClean="0"/>
              <a:t>Ensure all aspects of your work are informed by literature, and reference the literature you use in your work using Harvard.</a:t>
            </a:r>
          </a:p>
          <a:p>
            <a:r>
              <a:rPr lang="en-GB" sz="1600" dirty="0" smtClean="0"/>
              <a:t>Familiarise yourself with the module aims and learning outcomes – these tell you what you need to be able to know and do by the end of the module.</a:t>
            </a:r>
          </a:p>
          <a:p>
            <a:r>
              <a:rPr lang="en-GB" sz="1600" dirty="0" smtClean="0"/>
              <a:t>Look at the assignment specification and follow what it says to ensure you are meeting all the assignment’s requirements.</a:t>
            </a:r>
          </a:p>
          <a:p>
            <a:r>
              <a:rPr lang="en-GB" sz="1600" dirty="0" smtClean="0"/>
              <a:t>Read through the assessment criteria for Level </a:t>
            </a:r>
            <a:r>
              <a:rPr lang="en-GB" sz="1600" dirty="0" smtClean="0"/>
              <a:t>5. </a:t>
            </a:r>
            <a:r>
              <a:rPr lang="en-GB" sz="1600" dirty="0" smtClean="0"/>
              <a:t>These will tell you what is being assessed.</a:t>
            </a:r>
            <a:endParaRPr lang="en-GB" sz="1600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726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254"/>
    </mc:Choice>
    <mc:Fallback>
      <p:transition spd="slow" advTm="129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67195" y="1955628"/>
            <a:ext cx="7886700" cy="1325563"/>
          </a:xfrm>
        </p:spPr>
        <p:txBody>
          <a:bodyPr/>
          <a:lstStyle/>
          <a:p>
            <a:pPr algn="ctr"/>
            <a:r>
              <a:rPr lang="en-GB" b="1" dirty="0" err="1" smtClean="0"/>
              <a:t>Dechreuwch</a:t>
            </a:r>
            <a:r>
              <a:rPr lang="en-GB" b="1" dirty="0" smtClean="0"/>
              <a:t> </a:t>
            </a:r>
            <a:r>
              <a:rPr lang="en-GB" b="1" dirty="0" err="1" smtClean="0"/>
              <a:t>nawr</a:t>
            </a:r>
            <a:r>
              <a:rPr lang="en-GB" b="1" dirty="0" smtClean="0"/>
              <a:t>!</a:t>
            </a:r>
            <a:br>
              <a:rPr lang="en-GB" b="1" dirty="0" smtClean="0"/>
            </a:br>
            <a:r>
              <a:rPr lang="en-GB" b="1" dirty="0" smtClean="0"/>
              <a:t>Start now!</a:t>
            </a:r>
            <a:endParaRPr lang="en-GB" b="1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996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538"/>
    </mc:Choice>
    <mc:Fallback>
      <p:transition spd="slow" advTm="775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 smtClean="0"/>
              <a:t>Cefnogaeth</a:t>
            </a:r>
            <a:r>
              <a:rPr lang="en-GB" b="1" dirty="0" smtClean="0"/>
              <a:t> </a:t>
            </a:r>
            <a:r>
              <a:rPr lang="en-GB" b="1" dirty="0" err="1" smtClean="0"/>
              <a:t>bellach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Further support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Sesiwn</a:t>
            </a:r>
            <a:r>
              <a:rPr lang="en-GB" dirty="0" smtClean="0"/>
              <a:t> ‘</a:t>
            </a:r>
            <a:r>
              <a:rPr lang="en-GB" dirty="0" err="1" smtClean="0"/>
              <a:t>galw</a:t>
            </a:r>
            <a:r>
              <a:rPr lang="en-GB" dirty="0" smtClean="0"/>
              <a:t> </a:t>
            </a:r>
            <a:r>
              <a:rPr lang="en-GB" dirty="0" err="1" smtClean="0"/>
              <a:t>heibio</a:t>
            </a:r>
            <a:r>
              <a:rPr lang="en-GB" dirty="0" smtClean="0"/>
              <a:t>’ Mai 6ed – </a:t>
            </a:r>
            <a:r>
              <a:rPr lang="en-GB" dirty="0" err="1" smtClean="0"/>
              <a:t>trefniadau</a:t>
            </a:r>
            <a:r>
              <a:rPr lang="en-GB" dirty="0" smtClean="0"/>
              <a:t> </a:t>
            </a:r>
            <a:r>
              <a:rPr lang="en-GB" dirty="0" err="1"/>
              <a:t>i</a:t>
            </a:r>
            <a:r>
              <a:rPr lang="en-GB" dirty="0" err="1" smtClean="0"/>
              <a:t>’w</a:t>
            </a:r>
            <a:r>
              <a:rPr lang="en-GB" dirty="0" smtClean="0"/>
              <a:t> </a:t>
            </a:r>
            <a:r>
              <a:rPr lang="en-GB" dirty="0" err="1" smtClean="0"/>
              <a:t>cadarnhau</a:t>
            </a:r>
            <a:r>
              <a:rPr lang="en-GB" dirty="0" smtClean="0"/>
              <a:t>.</a:t>
            </a:r>
          </a:p>
          <a:p>
            <a:r>
              <a:rPr lang="en-GB" dirty="0" err="1" smtClean="0"/>
              <a:t>Cysylltiadau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ddarlleniadau</a:t>
            </a:r>
            <a:r>
              <a:rPr lang="en-GB" dirty="0" smtClean="0"/>
              <a:t> </a:t>
            </a:r>
            <a:r>
              <a:rPr lang="en-GB" dirty="0" err="1" smtClean="0"/>
              <a:t>angenrheidiol</a:t>
            </a:r>
            <a:r>
              <a:rPr lang="en-GB" dirty="0" smtClean="0"/>
              <a:t> ac </a:t>
            </a:r>
            <a:r>
              <a:rPr lang="en-GB" dirty="0" err="1" smtClean="0"/>
              <a:t>allweddol</a:t>
            </a:r>
            <a:r>
              <a:rPr lang="en-GB" dirty="0" smtClean="0"/>
              <a:t> </a:t>
            </a:r>
            <a:r>
              <a:rPr lang="en-GB" dirty="0" err="1" smtClean="0"/>
              <a:t>ar</a:t>
            </a:r>
            <a:r>
              <a:rPr lang="en-GB" dirty="0" smtClean="0"/>
              <a:t> Moodle.</a:t>
            </a:r>
          </a:p>
          <a:p>
            <a:r>
              <a:rPr lang="en-GB" dirty="0" err="1" smtClean="0"/>
              <a:t>Cysylltwch</a:t>
            </a:r>
            <a:r>
              <a:rPr lang="en-GB" dirty="0" smtClean="0"/>
              <a:t> </a:t>
            </a:r>
            <a:r>
              <a:rPr lang="en-GB" dirty="0" err="1" smtClean="0"/>
              <a:t>gydag</a:t>
            </a:r>
            <a:r>
              <a:rPr lang="en-GB" dirty="0" smtClean="0"/>
              <a:t> </a:t>
            </a:r>
            <a:r>
              <a:rPr lang="en-GB" dirty="0" err="1" smtClean="0"/>
              <a:t>aelod</a:t>
            </a:r>
            <a:r>
              <a:rPr lang="en-GB" dirty="0" smtClean="0"/>
              <a:t> </a:t>
            </a:r>
            <a:r>
              <a:rPr lang="en-GB" dirty="0" err="1" smtClean="0"/>
              <a:t>o’r</a:t>
            </a:r>
            <a:r>
              <a:rPr lang="en-GB" dirty="0" smtClean="0"/>
              <a:t> </a:t>
            </a:r>
            <a:r>
              <a:rPr lang="en-GB" dirty="0" err="1" smtClean="0"/>
              <a:t>tîm</a:t>
            </a:r>
            <a:r>
              <a:rPr lang="en-GB" dirty="0" smtClean="0"/>
              <a:t> am </a:t>
            </a:r>
            <a:r>
              <a:rPr lang="en-GB" dirty="0" err="1" smtClean="0"/>
              <a:t>gymorth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Assignment ‘drop-in’ May 6</a:t>
            </a:r>
            <a:r>
              <a:rPr lang="en-GB" baseline="30000" dirty="0" smtClean="0"/>
              <a:t>th</a:t>
            </a:r>
            <a:r>
              <a:rPr lang="en-GB" dirty="0" smtClean="0"/>
              <a:t> – arrangements tbc.</a:t>
            </a:r>
          </a:p>
          <a:p>
            <a:r>
              <a:rPr lang="en-GB" dirty="0" smtClean="0"/>
              <a:t>Links to essential and key readings on Moodle</a:t>
            </a:r>
          </a:p>
          <a:p>
            <a:r>
              <a:rPr lang="en-GB" dirty="0" smtClean="0"/>
              <a:t>Contact a member of the module team for assistance.</a:t>
            </a:r>
            <a:endParaRPr lang="en-GB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23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865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566"/>
    </mc:Choice>
    <mc:Fallback>
      <p:transition spd="slow" advTm="88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2856</TotalTime>
  <Words>2052</Words>
  <Application>Microsoft Office PowerPoint</Application>
  <PresentationFormat>On-screen Show (4:3)</PresentationFormat>
  <Paragraphs>183</Paragraphs>
  <Slides>16</Slides>
  <Notes>8</Notes>
  <HiddenSlides>0</HiddenSlides>
  <MMClips>16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ECAD5009-C: Aseiniad ECAD5009-C: Assignment</vt:lpstr>
      <vt:lpstr> Beth ydyw? What is it? </vt:lpstr>
      <vt:lpstr>Teitl yr aseiniad: Assignment title:</vt:lpstr>
      <vt:lpstr>Beth yw cynnig prosiect? What is a project proposal?</vt:lpstr>
      <vt:lpstr>Sut ydw i’n creu fy nghynnig? How do I create my proposal?</vt:lpstr>
      <vt:lpstr>Sut ydw i’n strwythuro fy aseiniad? How do I structure my assignment?</vt:lpstr>
      <vt:lpstr>Sut ydw i’n strwythuro fy aseiniad? How do I structure my assignment?</vt:lpstr>
      <vt:lpstr>Sut ydw i’n strwythuro fy aseiniad? How do I structure my assignment?</vt:lpstr>
      <vt:lpstr>Sut ydw i’n strwythuro fy aseiniad? How do I structure my assignment?</vt:lpstr>
      <vt:lpstr>Sut ydw i’n strwythuro fy aseiniad? How do I structure my assignment?</vt:lpstr>
      <vt:lpstr>Sut ydw i’n strwythuro fy aseiniad? How do I structure my assignment?</vt:lpstr>
      <vt:lpstr>Sut ydw i’n cyflwyno fy aseiniad? How do I submit my assignment?</vt:lpstr>
      <vt:lpstr>Sut ydw i’n llwyddo? How do I succeed?</vt:lpstr>
      <vt:lpstr>Dechreuwch nawr! Start now!</vt:lpstr>
      <vt:lpstr>Cefnogaeth bellach Further support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Rachel Bendall</cp:lastModifiedBy>
  <cp:revision>86</cp:revision>
  <dcterms:created xsi:type="dcterms:W3CDTF">2017-02-08T11:33:06Z</dcterms:created>
  <dcterms:modified xsi:type="dcterms:W3CDTF">2020-04-22T16:58:18Z</dcterms:modified>
</cp:coreProperties>
</file>