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83"/>
  </p:notesMasterIdLst>
  <p:handoutMasterIdLst>
    <p:handoutMasterId r:id="rId84"/>
  </p:handoutMasterIdLst>
  <p:sldIdLst>
    <p:sldId id="314" r:id="rId2"/>
    <p:sldId id="315" r:id="rId3"/>
    <p:sldId id="366" r:id="rId4"/>
    <p:sldId id="372" r:id="rId5"/>
    <p:sldId id="360" r:id="rId6"/>
    <p:sldId id="370" r:id="rId7"/>
    <p:sldId id="371" r:id="rId8"/>
    <p:sldId id="368" r:id="rId9"/>
    <p:sldId id="395" r:id="rId10"/>
    <p:sldId id="396" r:id="rId11"/>
    <p:sldId id="397" r:id="rId12"/>
    <p:sldId id="373" r:id="rId13"/>
    <p:sldId id="374" r:id="rId14"/>
    <p:sldId id="369" r:id="rId15"/>
    <p:sldId id="317" r:id="rId16"/>
    <p:sldId id="380" r:id="rId17"/>
    <p:sldId id="364" r:id="rId18"/>
    <p:sldId id="381" r:id="rId19"/>
    <p:sldId id="375" r:id="rId20"/>
    <p:sldId id="382" r:id="rId21"/>
    <p:sldId id="318" r:id="rId22"/>
    <p:sldId id="384" r:id="rId23"/>
    <p:sldId id="319" r:id="rId24"/>
    <p:sldId id="385" r:id="rId25"/>
    <p:sldId id="365" r:id="rId26"/>
    <p:sldId id="376" r:id="rId27"/>
    <p:sldId id="386" r:id="rId28"/>
    <p:sldId id="377" r:id="rId29"/>
    <p:sldId id="383" r:id="rId30"/>
    <p:sldId id="320" r:id="rId31"/>
    <p:sldId id="321" r:id="rId32"/>
    <p:sldId id="378" r:id="rId33"/>
    <p:sldId id="325" r:id="rId34"/>
    <p:sldId id="326" r:id="rId35"/>
    <p:sldId id="322" r:id="rId36"/>
    <p:sldId id="323" r:id="rId37"/>
    <p:sldId id="387" r:id="rId38"/>
    <p:sldId id="388" r:id="rId39"/>
    <p:sldId id="390" r:id="rId40"/>
    <p:sldId id="324" r:id="rId41"/>
    <p:sldId id="391" r:id="rId42"/>
    <p:sldId id="342" r:id="rId43"/>
    <p:sldId id="392" r:id="rId44"/>
    <p:sldId id="393" r:id="rId45"/>
    <p:sldId id="394" r:id="rId46"/>
    <p:sldId id="379" r:id="rId47"/>
    <p:sldId id="327" r:id="rId48"/>
    <p:sldId id="328" r:id="rId49"/>
    <p:sldId id="329" r:id="rId50"/>
    <p:sldId id="330" r:id="rId51"/>
    <p:sldId id="331" r:id="rId52"/>
    <p:sldId id="332" r:id="rId53"/>
    <p:sldId id="361" r:id="rId54"/>
    <p:sldId id="362" r:id="rId55"/>
    <p:sldId id="333" r:id="rId56"/>
    <p:sldId id="334" r:id="rId57"/>
    <p:sldId id="341" r:id="rId58"/>
    <p:sldId id="335" r:id="rId59"/>
    <p:sldId id="336" r:id="rId60"/>
    <p:sldId id="337" r:id="rId61"/>
    <p:sldId id="338" r:id="rId62"/>
    <p:sldId id="339" r:id="rId63"/>
    <p:sldId id="340" r:id="rId64"/>
    <p:sldId id="343" r:id="rId65"/>
    <p:sldId id="357" r:id="rId66"/>
    <p:sldId id="363" r:id="rId67"/>
    <p:sldId id="344" r:id="rId68"/>
    <p:sldId id="345" r:id="rId69"/>
    <p:sldId id="348" r:id="rId70"/>
    <p:sldId id="359" r:id="rId71"/>
    <p:sldId id="346" r:id="rId72"/>
    <p:sldId id="358" r:id="rId73"/>
    <p:sldId id="347" r:id="rId74"/>
    <p:sldId id="349" r:id="rId75"/>
    <p:sldId id="350" r:id="rId76"/>
    <p:sldId id="351" r:id="rId77"/>
    <p:sldId id="352" r:id="rId78"/>
    <p:sldId id="353" r:id="rId79"/>
    <p:sldId id="354" r:id="rId80"/>
    <p:sldId id="356" r:id="rId81"/>
    <p:sldId id="355" r:id="rId82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15"/>
            <p14:sldId id="366"/>
            <p14:sldId id="372"/>
            <p14:sldId id="360"/>
            <p14:sldId id="370"/>
            <p14:sldId id="371"/>
            <p14:sldId id="368"/>
            <p14:sldId id="395"/>
            <p14:sldId id="396"/>
            <p14:sldId id="397"/>
            <p14:sldId id="373"/>
            <p14:sldId id="374"/>
            <p14:sldId id="369"/>
            <p14:sldId id="317"/>
            <p14:sldId id="380"/>
            <p14:sldId id="364"/>
            <p14:sldId id="381"/>
            <p14:sldId id="375"/>
            <p14:sldId id="382"/>
            <p14:sldId id="318"/>
            <p14:sldId id="384"/>
            <p14:sldId id="319"/>
            <p14:sldId id="385"/>
            <p14:sldId id="365"/>
            <p14:sldId id="376"/>
            <p14:sldId id="386"/>
            <p14:sldId id="377"/>
            <p14:sldId id="383"/>
            <p14:sldId id="320"/>
            <p14:sldId id="321"/>
            <p14:sldId id="378"/>
            <p14:sldId id="325"/>
            <p14:sldId id="326"/>
            <p14:sldId id="322"/>
            <p14:sldId id="323"/>
            <p14:sldId id="387"/>
            <p14:sldId id="388"/>
            <p14:sldId id="390"/>
            <p14:sldId id="324"/>
            <p14:sldId id="391"/>
            <p14:sldId id="342"/>
            <p14:sldId id="392"/>
            <p14:sldId id="393"/>
            <p14:sldId id="394"/>
            <p14:sldId id="379"/>
            <p14:sldId id="327"/>
            <p14:sldId id="328"/>
            <p14:sldId id="329"/>
            <p14:sldId id="330"/>
            <p14:sldId id="331"/>
            <p14:sldId id="332"/>
            <p14:sldId id="361"/>
            <p14:sldId id="362"/>
            <p14:sldId id="333"/>
            <p14:sldId id="334"/>
            <p14:sldId id="341"/>
            <p14:sldId id="335"/>
            <p14:sldId id="336"/>
            <p14:sldId id="337"/>
            <p14:sldId id="338"/>
            <p14:sldId id="339"/>
            <p14:sldId id="340"/>
            <p14:sldId id="343"/>
            <p14:sldId id="357"/>
            <p14:sldId id="363"/>
            <p14:sldId id="344"/>
            <p14:sldId id="345"/>
            <p14:sldId id="348"/>
            <p14:sldId id="359"/>
            <p14:sldId id="346"/>
            <p14:sldId id="358"/>
            <p14:sldId id="347"/>
            <p14:sldId id="349"/>
            <p14:sldId id="350"/>
            <p14:sldId id="351"/>
            <p14:sldId id="352"/>
            <p14:sldId id="353"/>
            <p14:sldId id="354"/>
            <p14:sldId id="356"/>
            <p14:sldId id="355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958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291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handoutMaster" Target="handoutMasters/handoutMaster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notesMaster" Target="notesMasters/notesMaster1.xml"/><Relationship Id="rId8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theme" Target="theme/theme1.xml"/><Relationship Id="rId61" Type="http://schemas.openxmlformats.org/officeDocument/2006/relationships/slide" Target="slides/slide60.xml"/><Relationship Id="rId82" Type="http://schemas.openxmlformats.org/officeDocument/2006/relationships/slide" Target="slides/slide8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110691"/>
            <a:ext cx="8686800" cy="1135781"/>
          </a:xfrm>
        </p:spPr>
        <p:txBody>
          <a:bodyPr/>
          <a:lstStyle/>
          <a:p>
            <a:r>
              <a:rPr lang="en-US" altLang="en-US" sz="4000" dirty="0" err="1"/>
              <a:t>TypeScript</a:t>
            </a:r>
            <a:r>
              <a:rPr lang="en-US" altLang="en-US" sz="4000" dirty="0"/>
              <a:t>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TypeScript</a:t>
            </a:r>
            <a:r>
              <a:rPr lang="en-GB" dirty="0"/>
              <a:t>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TypeScript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765" y="1593188"/>
            <a:ext cx="8051533" cy="4245638"/>
          </a:xfrm>
        </p:spPr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was originally created by Microsoft in 2012.</a:t>
            </a:r>
          </a:p>
          <a:p>
            <a:r>
              <a:rPr lang="en-GB" dirty="0"/>
              <a:t>It is a superset of JavaScript i.e. you can use standard JavaScript syntax by </a:t>
            </a:r>
            <a:r>
              <a:rPr lang="en-GB" dirty="0" err="1"/>
              <a:t>TypeScript</a:t>
            </a:r>
            <a:r>
              <a:rPr lang="en-GB" dirty="0"/>
              <a:t> gives you an additional layer of syntax</a:t>
            </a:r>
          </a:p>
          <a:p>
            <a:r>
              <a:rPr lang="en-GB" dirty="0"/>
              <a:t>It </a:t>
            </a:r>
            <a:r>
              <a:rPr lang="en-GB" dirty="0" err="1"/>
              <a:t>transcompiles</a:t>
            </a:r>
            <a:r>
              <a:rPr lang="en-GB" dirty="0"/>
              <a:t> to standard JavaScript</a:t>
            </a:r>
          </a:p>
          <a:p>
            <a:pPr lvl="1"/>
            <a:r>
              <a:rPr lang="en-GB" dirty="0"/>
              <a:t>The produced JavaScript will run on all browsers</a:t>
            </a:r>
          </a:p>
          <a:p>
            <a:r>
              <a:rPr lang="en-GB" dirty="0"/>
              <a:t>It adds type support, strong object-orientation, etc.</a:t>
            </a:r>
          </a:p>
          <a:p>
            <a:r>
              <a:rPr lang="en-GB" dirty="0"/>
              <a:t>One of its original aims was to “fail to exist” as the JavaScript standards introduced more support for the same features</a:t>
            </a:r>
          </a:p>
          <a:p>
            <a:endParaRPr lang="en-GB" i="1" dirty="0"/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39D0E3-1B53-46E4-A9C7-5D60B86B35FE}"/>
              </a:ext>
            </a:extLst>
          </p:cNvPr>
          <p:cNvSpPr txBox="1"/>
          <p:nvPr/>
        </p:nvSpPr>
        <p:spPr>
          <a:xfrm>
            <a:off x="5406620" y="5928258"/>
            <a:ext cx="3350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 </a:t>
            </a:r>
            <a:r>
              <a:rPr lang="en-GB" sz="1400" i="1" dirty="0"/>
              <a:t>This is often referred to as “</a:t>
            </a:r>
            <a:r>
              <a:rPr lang="en-GB" sz="1400" i="1" dirty="0" err="1"/>
              <a:t>transpiles</a:t>
            </a:r>
            <a:r>
              <a:rPr lang="en-GB" sz="1400" i="1" dirty="0"/>
              <a:t>”</a:t>
            </a:r>
            <a:endParaRPr lang="en-GB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7F8EBC-4EB1-5705-8560-11AD5171F769}"/>
              </a:ext>
            </a:extLst>
          </p:cNvPr>
          <p:cNvSpPr txBox="1"/>
          <p:nvPr/>
        </p:nvSpPr>
        <p:spPr>
          <a:xfrm>
            <a:off x="2656260" y="2607166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511825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in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32353"/>
            <a:ext cx="7029450" cy="4114800"/>
          </a:xfrm>
        </p:spPr>
        <p:txBody>
          <a:bodyPr/>
          <a:lstStyle/>
          <a:p>
            <a:r>
              <a:rPr lang="en-GB" dirty="0"/>
              <a:t>See the Node.js Quick Start Guide</a:t>
            </a:r>
          </a:p>
          <a:p>
            <a:r>
              <a:rPr lang="en-GB" dirty="0"/>
              <a:t>Installing typescript for just a single node.js project: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Alternatively, install typescript </a:t>
            </a:r>
            <a:r>
              <a:rPr lang="en-GB" b="1" dirty="0"/>
              <a:t>globally</a:t>
            </a:r>
            <a:r>
              <a:rPr lang="en-GB" dirty="0"/>
              <a:t> so you can use in multiple projects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65181" y="1986463"/>
            <a:ext cx="7261643" cy="203132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lang="en-GB" altLang="en-US" dirty="0">
                <a:solidFill>
                  <a:srgbClr val="FF0000"/>
                </a:solidFill>
                <a:sym typeface="Wingdings" panose="05000000000000000000" pitchFamily="2" charset="2"/>
              </a:rPr>
              <a:t> --yes if you do not want to answer questions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                 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INSTALL THE TYPESCRIPT COMPILER IN THE NODE PACKAGE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typescript</a:t>
            </a:r>
          </a:p>
          <a:p>
            <a:r>
              <a:rPr lang="en-GB" dirty="0">
                <a:solidFill>
                  <a:schemeClr val="bg1"/>
                </a:solidFill>
              </a:rPr>
              <a:t>INSTALL TYPESCRIPT NODE.JS SUPPORT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@types/node</a:t>
            </a:r>
          </a:p>
          <a:p>
            <a:r>
              <a:rPr lang="en-GB" dirty="0">
                <a:solidFill>
                  <a:schemeClr val="bg1"/>
                </a:solidFill>
              </a:rPr>
              <a:t>CREATE A </a:t>
            </a:r>
            <a:r>
              <a:rPr lang="en-GB" dirty="0" err="1">
                <a:solidFill>
                  <a:schemeClr val="bg1"/>
                </a:solidFill>
              </a:rPr>
              <a:t>tsconfig.json</a:t>
            </a:r>
            <a:r>
              <a:rPr lang="en-GB" dirty="0">
                <a:solidFill>
                  <a:schemeClr val="bg1"/>
                </a:solidFill>
              </a:rPr>
              <a:t> FILE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98AA4B-AADB-C6F3-0803-F0DE653E11D4}"/>
              </a:ext>
            </a:extLst>
          </p:cNvPr>
          <p:cNvSpPr txBox="1"/>
          <p:nvPr/>
        </p:nvSpPr>
        <p:spPr>
          <a:xfrm>
            <a:off x="1165181" y="4808079"/>
            <a:ext cx="7261643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lang="en-GB" altLang="en-US" dirty="0">
                <a:solidFill>
                  <a:srgbClr val="FF0000"/>
                </a:solidFill>
              </a:rPr>
              <a:t>-g 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typescript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@types/node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528C04-F94E-E92C-DA54-8C4A3D993F9D}"/>
              </a:ext>
            </a:extLst>
          </p:cNvPr>
          <p:cNvSpPr txBox="1"/>
          <p:nvPr/>
        </p:nvSpPr>
        <p:spPr>
          <a:xfrm>
            <a:off x="1047750" y="6008408"/>
            <a:ext cx="6186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If you install it globally you will never need to install it again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4E337A-6AF6-F902-45F6-E24982A401FB}"/>
              </a:ext>
            </a:extLst>
          </p:cNvPr>
          <p:cNvSpPr txBox="1"/>
          <p:nvPr/>
        </p:nvSpPr>
        <p:spPr>
          <a:xfrm>
            <a:off x="5346367" y="3417624"/>
            <a:ext cx="27510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For Windows users</a:t>
            </a:r>
          </a:p>
          <a:p>
            <a:r>
              <a:rPr lang="en-GB" sz="1400" dirty="0">
                <a:solidFill>
                  <a:schemeClr val="bg1"/>
                </a:solidFill>
              </a:rPr>
              <a:t>C:.\node_modules\.bin\tsc --</a:t>
            </a:r>
            <a:r>
              <a:rPr lang="en-GB" sz="1400" dirty="0" err="1">
                <a:solidFill>
                  <a:schemeClr val="bg1"/>
                </a:solidFill>
              </a:rPr>
              <a:t>init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05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3C4CC-8D98-BE41-EF15-532A70A32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4216213" cy="514510"/>
          </a:xfrm>
        </p:spPr>
        <p:txBody>
          <a:bodyPr/>
          <a:lstStyle/>
          <a:p>
            <a:r>
              <a:rPr lang="en-GB" dirty="0" err="1"/>
              <a:t>tsconfig.json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829EA-D2D9-3108-9584-BDBCDDE5A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14510"/>
            <a:ext cx="4216213" cy="5545631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tsconfig.json</a:t>
            </a:r>
            <a:r>
              <a:rPr lang="en-GB" dirty="0"/>
              <a:t> file specifies the root files and the compiler options required to compile the project.</a:t>
            </a:r>
          </a:p>
          <a:p>
            <a:r>
              <a:rPr lang="en-GB" dirty="0"/>
              <a:t>If you invoke the compiler without specifying input files, the compiler searches for a </a:t>
            </a:r>
            <a:r>
              <a:rPr lang="en-GB" dirty="0" err="1"/>
              <a:t>tsconfig.json</a:t>
            </a:r>
            <a:r>
              <a:rPr lang="en-GB" dirty="0"/>
              <a:t> file in the current directory (and then up the parent chain)</a:t>
            </a:r>
          </a:p>
          <a:p>
            <a:r>
              <a:rPr lang="en-GB" dirty="0"/>
              <a:t>Alternatively, use a </a:t>
            </a:r>
            <a:r>
              <a:rPr lang="en-GB" i="1" dirty="0"/>
              <a:t>--project</a:t>
            </a:r>
            <a:r>
              <a:rPr lang="en-GB" dirty="0"/>
              <a:t> (-p) flag to specify the specific directory containing the </a:t>
            </a:r>
            <a:r>
              <a:rPr lang="en-GB" dirty="0" err="1"/>
              <a:t>tsconfig.json</a:t>
            </a:r>
            <a:r>
              <a:rPr lang="en-GB" dirty="0"/>
              <a:t> file</a:t>
            </a:r>
          </a:p>
          <a:p>
            <a:r>
              <a:rPr lang="en-GB" dirty="0"/>
              <a:t>You may also be able to extend your config from an existing base configuration…I have not found this at all that useful!!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C390EA-821E-72C9-D9D3-B9E53507BE4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FE9D29-7E55-C278-E9A3-51EFC7A46295}"/>
              </a:ext>
            </a:extLst>
          </p:cNvPr>
          <p:cNvSpPr txBox="1"/>
          <p:nvPr/>
        </p:nvSpPr>
        <p:spPr>
          <a:xfrm>
            <a:off x="4304477" y="514510"/>
            <a:ext cx="4134465" cy="30777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{</a:t>
            </a:r>
          </a:p>
          <a:p>
            <a:r>
              <a:rPr lang="en-GB" sz="1600" dirty="0"/>
              <a:t>  "</a:t>
            </a:r>
            <a:r>
              <a:rPr lang="en-GB" sz="1600" dirty="0" err="1"/>
              <a:t>compilerOptions</a:t>
            </a:r>
            <a:r>
              <a:rPr lang="en-GB" sz="1600" dirty="0"/>
              <a:t>": {</a:t>
            </a:r>
          </a:p>
          <a:p>
            <a:r>
              <a:rPr lang="en-GB" sz="1600" dirty="0"/>
              <a:t>    "module": "system",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noImplicitAny</a:t>
            </a:r>
            <a:r>
              <a:rPr lang="en-GB" sz="1600" dirty="0"/>
              <a:t>": true,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removeComments</a:t>
            </a:r>
            <a:r>
              <a:rPr lang="en-GB" sz="1600" dirty="0"/>
              <a:t>": true,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preserveConstEnums</a:t>
            </a:r>
            <a:r>
              <a:rPr lang="en-GB" sz="1600" dirty="0"/>
              <a:t>": true,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outFile</a:t>
            </a:r>
            <a:r>
              <a:rPr lang="en-GB" sz="1600" dirty="0"/>
              <a:t>": "../../built/local/tsc.js",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sourceMap</a:t>
            </a:r>
            <a:r>
              <a:rPr lang="en-GB" sz="1600" dirty="0"/>
              <a:t>": true</a:t>
            </a:r>
          </a:p>
          <a:p>
            <a:r>
              <a:rPr lang="en-GB" sz="1600" dirty="0"/>
              <a:t>  },</a:t>
            </a:r>
          </a:p>
          <a:p>
            <a:r>
              <a:rPr lang="en-GB" sz="1600" dirty="0"/>
              <a:t>  "include": ["</a:t>
            </a:r>
            <a:r>
              <a:rPr lang="en-GB" sz="1600" dirty="0" err="1"/>
              <a:t>src</a:t>
            </a:r>
            <a:r>
              <a:rPr lang="en-GB" sz="1600" dirty="0"/>
              <a:t>/**/*"],</a:t>
            </a:r>
          </a:p>
          <a:p>
            <a:r>
              <a:rPr lang="en-GB" sz="1600" dirty="0"/>
              <a:t>  "exclude": ["</a:t>
            </a:r>
            <a:r>
              <a:rPr lang="en-GB" sz="1600" dirty="0" err="1"/>
              <a:t>node_modules</a:t>
            </a:r>
            <a:r>
              <a:rPr lang="en-GB" sz="1600" dirty="0"/>
              <a:t>", "**/*.</a:t>
            </a:r>
            <a:r>
              <a:rPr lang="en-GB" sz="1600" dirty="0" err="1"/>
              <a:t>spec.ts</a:t>
            </a:r>
            <a:r>
              <a:rPr lang="en-GB" sz="1600" dirty="0"/>
              <a:t>"]</a:t>
            </a:r>
          </a:p>
          <a:p>
            <a:r>
              <a:rPr lang="en-GB" sz="1600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412286-3D14-2D06-12F0-98262F14204E}"/>
              </a:ext>
            </a:extLst>
          </p:cNvPr>
          <p:cNvSpPr txBox="1"/>
          <p:nvPr/>
        </p:nvSpPr>
        <p:spPr>
          <a:xfrm>
            <a:off x="7002261" y="145178"/>
            <a:ext cx="1518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tsconfig.json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B22447-36B6-923D-2070-D4AFD0CE9ECC}"/>
              </a:ext>
            </a:extLst>
          </p:cNvPr>
          <p:cNvSpPr txBox="1"/>
          <p:nvPr/>
        </p:nvSpPr>
        <p:spPr>
          <a:xfrm>
            <a:off x="4437528" y="3755109"/>
            <a:ext cx="46249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We may be able to install a base configuration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9EF563-78D8-9EB1-7727-40FDFDCC0087}"/>
              </a:ext>
            </a:extLst>
          </p:cNvPr>
          <p:cNvSpPr txBox="1"/>
          <p:nvPr/>
        </p:nvSpPr>
        <p:spPr>
          <a:xfrm>
            <a:off x="4304477" y="4574589"/>
            <a:ext cx="4758034" cy="206210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{</a:t>
            </a:r>
          </a:p>
          <a:p>
            <a:r>
              <a:rPr lang="en-GB" sz="1600" dirty="0"/>
              <a:t>  </a:t>
            </a:r>
            <a:r>
              <a:rPr lang="en-GB" sz="1600" b="1" dirty="0"/>
              <a:t>"extends": "@</a:t>
            </a:r>
            <a:r>
              <a:rPr lang="en-GB" sz="1600" b="1" dirty="0" err="1"/>
              <a:t>tsconfig</a:t>
            </a:r>
            <a:r>
              <a:rPr lang="en-GB" sz="1600" b="1" dirty="0"/>
              <a:t>/node12/</a:t>
            </a:r>
            <a:r>
              <a:rPr lang="en-GB" sz="1600" b="1" dirty="0" err="1"/>
              <a:t>tsconfig.json</a:t>
            </a:r>
            <a:r>
              <a:rPr lang="en-GB" sz="1600" b="1" dirty="0"/>
              <a:t>"</a:t>
            </a:r>
            <a:r>
              <a:rPr lang="en-GB" sz="1600" dirty="0"/>
              <a:t>,</a:t>
            </a:r>
          </a:p>
          <a:p>
            <a:r>
              <a:rPr lang="en-GB" sz="1600" dirty="0"/>
              <a:t>  "</a:t>
            </a:r>
            <a:r>
              <a:rPr lang="en-GB" sz="1600" dirty="0" err="1"/>
              <a:t>compilerOptions</a:t>
            </a:r>
            <a:r>
              <a:rPr lang="en-GB" sz="1600" dirty="0"/>
              <a:t>": {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preserveConstEnums</a:t>
            </a:r>
            <a:r>
              <a:rPr lang="en-GB" sz="1600" dirty="0"/>
              <a:t>": true</a:t>
            </a:r>
          </a:p>
          <a:p>
            <a:r>
              <a:rPr lang="en-GB" sz="1600" dirty="0"/>
              <a:t>  },</a:t>
            </a:r>
          </a:p>
          <a:p>
            <a:r>
              <a:rPr lang="en-GB" sz="1600" dirty="0"/>
              <a:t>  "include": ["</a:t>
            </a:r>
            <a:r>
              <a:rPr lang="en-GB" sz="1600" dirty="0" err="1"/>
              <a:t>src</a:t>
            </a:r>
            <a:r>
              <a:rPr lang="en-GB" sz="1600" dirty="0"/>
              <a:t>/**/*"],</a:t>
            </a:r>
          </a:p>
          <a:p>
            <a:r>
              <a:rPr lang="en-GB" sz="1600" dirty="0"/>
              <a:t>  "exclude": ["</a:t>
            </a:r>
            <a:r>
              <a:rPr lang="en-GB" sz="1600" dirty="0" err="1"/>
              <a:t>node_modules</a:t>
            </a:r>
            <a:r>
              <a:rPr lang="en-GB" sz="1600" dirty="0"/>
              <a:t>", "**/*.</a:t>
            </a:r>
            <a:r>
              <a:rPr lang="en-GB" sz="1600" dirty="0" err="1"/>
              <a:t>spec.ts</a:t>
            </a:r>
            <a:r>
              <a:rPr lang="en-GB" sz="1600" dirty="0"/>
              <a:t>"]</a:t>
            </a:r>
          </a:p>
          <a:p>
            <a:r>
              <a:rPr lang="en-GB" sz="1600" dirty="0"/>
              <a:t>}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3585BD-9641-A0F6-2B50-AF8D1BC37864}"/>
              </a:ext>
            </a:extLst>
          </p:cNvPr>
          <p:cNvSpPr txBox="1"/>
          <p:nvPr/>
        </p:nvSpPr>
        <p:spPr>
          <a:xfrm>
            <a:off x="4437528" y="4074543"/>
            <a:ext cx="4624983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install --save-dev @tsconfig/node12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118D03-7A62-BB41-F05D-3690FEC73106}"/>
              </a:ext>
            </a:extLst>
          </p:cNvPr>
          <p:cNvSpPr txBox="1"/>
          <p:nvPr/>
        </p:nvSpPr>
        <p:spPr>
          <a:xfrm>
            <a:off x="759198" y="6396335"/>
            <a:ext cx="32121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https://www.typescriptlang.org/docs/handbook/tsconfig-json.html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D15DA9-5ABC-5BF5-E74D-1454DD59916F}"/>
              </a:ext>
            </a:extLst>
          </p:cNvPr>
          <p:cNvSpPr txBox="1"/>
          <p:nvPr/>
        </p:nvSpPr>
        <p:spPr>
          <a:xfrm>
            <a:off x="7169681" y="5695572"/>
            <a:ext cx="19591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i="1" dirty="0"/>
              <a:t>Find latest base config here</a:t>
            </a:r>
          </a:p>
          <a:p>
            <a:r>
              <a:rPr lang="en-GB" sz="600" i="1" dirty="0"/>
              <a:t>https://www.npmjs.com/search?q=tsconfig%2Fnode</a:t>
            </a:r>
          </a:p>
        </p:txBody>
      </p:sp>
    </p:spTree>
    <p:extLst>
      <p:ext uri="{BB962C8B-B14F-4D97-AF65-F5344CB8AC3E}">
        <p14:creationId xmlns:p14="http://schemas.microsoft.com/office/powerpoint/2010/main" val="3822260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in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18154"/>
            <a:ext cx="7029450" cy="454145"/>
          </a:xfrm>
        </p:spPr>
        <p:txBody>
          <a:bodyPr/>
          <a:lstStyle/>
          <a:p>
            <a:r>
              <a:rPr lang="en-GB" dirty="0"/>
              <a:t>You can build and execute a </a:t>
            </a:r>
            <a:r>
              <a:rPr lang="en-GB" dirty="0" err="1"/>
              <a:t>TypeScript</a:t>
            </a:r>
            <a:r>
              <a:rPr lang="en-GB" dirty="0"/>
              <a:t> file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 1: The directory containing .</a:t>
            </a:r>
            <a:r>
              <a:rPr lang="en-GB" dirty="0" err="1"/>
              <a:t>ts</a:t>
            </a:r>
            <a:r>
              <a:rPr lang="en-GB" dirty="0"/>
              <a:t> files should contain a </a:t>
            </a:r>
            <a:r>
              <a:rPr lang="en-GB" dirty="0" err="1"/>
              <a:t>tsconfig.json</a:t>
            </a:r>
            <a:r>
              <a:rPr lang="en-GB" dirty="0"/>
              <a:t> file created using --</a:t>
            </a:r>
            <a:r>
              <a:rPr lang="en-GB" dirty="0" err="1"/>
              <a:t>init</a:t>
            </a:r>
            <a:r>
              <a:rPr lang="en-GB" dirty="0"/>
              <a:t> flag</a:t>
            </a:r>
          </a:p>
          <a:p>
            <a:r>
              <a:rPr lang="en-GB" dirty="0"/>
              <a:t>Note 2: if you setup the </a:t>
            </a:r>
            <a:r>
              <a:rPr lang="en-GB" dirty="0" err="1"/>
              <a:t>tsconfig.json</a:t>
            </a:r>
            <a:r>
              <a:rPr lang="en-GB" dirty="0"/>
              <a:t> file correctly, then the compile command is just:</a:t>
            </a:r>
          </a:p>
          <a:p>
            <a:endParaRPr lang="en-GB" dirty="0"/>
          </a:p>
          <a:p>
            <a:r>
              <a:rPr lang="en-GB" dirty="0"/>
              <a:t>The TypeScript compiler can watch for changes to files and automatically compile them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you did a local install, supply the path: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12224" y="1302929"/>
            <a:ext cx="6668737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--target es2024 ./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myfile.ts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node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myfile.js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2023" y="1957013"/>
            <a:ext cx="2723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Execute the built </a:t>
            </a:r>
            <a:r>
              <a:rPr lang="en-GB" sz="3200" dirty="0"/>
              <a:t>.</a:t>
            </a:r>
            <a:r>
              <a:rPr lang="en-GB" sz="3200" dirty="0" err="1"/>
              <a:t>js</a:t>
            </a:r>
            <a:r>
              <a:rPr lang="en-GB" dirty="0"/>
              <a:t> file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31399" y="1957013"/>
            <a:ext cx="1976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Build this </a:t>
            </a:r>
            <a:r>
              <a:rPr lang="en-GB" sz="3200" dirty="0"/>
              <a:t>.</a:t>
            </a:r>
            <a:r>
              <a:rPr lang="en-GB" sz="3200" dirty="0" err="1"/>
              <a:t>ts</a:t>
            </a:r>
            <a:r>
              <a:rPr lang="en-GB" dirty="0"/>
              <a:t> file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827929" y="1676400"/>
            <a:ext cx="451115" cy="45081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V="1">
            <a:off x="1990165" y="1949260"/>
            <a:ext cx="286336" cy="22019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137396" y="3906717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/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cxnSp>
        <p:nvCxnSpPr>
          <p:cNvPr id="12" name="Elbow Connector 11"/>
          <p:cNvCxnSpPr>
            <a:stCxn id="5" idx="3"/>
            <a:endCxn id="11" idx="3"/>
          </p:cNvCxnSpPr>
          <p:nvPr/>
        </p:nvCxnSpPr>
        <p:spPr bwMode="auto">
          <a:xfrm>
            <a:off x="7680961" y="1626095"/>
            <a:ext cx="89646" cy="2465288"/>
          </a:xfrm>
          <a:prstGeom prst="bentConnector3">
            <a:avLst>
              <a:gd name="adj1" fmla="val 355003"/>
            </a:avLst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1092573" y="4961188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b="1" i="1" dirty="0">
                <a:solidFill>
                  <a:schemeClr val="accent1">
                    <a:lumMod val="50000"/>
                  </a:schemeClr>
                </a:solidFill>
              </a:rPr>
              <a:t>--watch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CC475E-3F97-B34D-D912-52F553D4FB8A}"/>
              </a:ext>
            </a:extLst>
          </p:cNvPr>
          <p:cNvSpPr txBox="1"/>
          <p:nvPr/>
        </p:nvSpPr>
        <p:spPr>
          <a:xfrm>
            <a:off x="1137395" y="6045198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--target es6 ./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myfile.ts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53CEE11-BBC9-EB3A-4E71-0F858B669FE7}"/>
              </a:ext>
            </a:extLst>
          </p:cNvPr>
          <p:cNvSpPr txBox="1"/>
          <p:nvPr/>
        </p:nvSpPr>
        <p:spPr>
          <a:xfrm>
            <a:off x="4732470" y="1322901"/>
            <a:ext cx="24950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By default the target is </a:t>
            </a:r>
            <a:r>
              <a:rPr lang="en-GB" sz="1400" b="1" i="1" dirty="0">
                <a:solidFill>
                  <a:srgbClr val="FF0000"/>
                </a:solidFill>
              </a:rPr>
              <a:t>es3</a:t>
            </a:r>
            <a:endParaRPr lang="en-GB" sz="1400" i="1" dirty="0">
              <a:solidFill>
                <a:srgbClr val="FF0000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AB7348-2E4B-B5BA-618D-F2F997C23D8C}"/>
              </a:ext>
            </a:extLst>
          </p:cNvPr>
          <p:cNvSpPr txBox="1"/>
          <p:nvPr/>
        </p:nvSpPr>
        <p:spPr>
          <a:xfrm>
            <a:off x="2876441" y="5364252"/>
            <a:ext cx="48045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https://www.typescriptlang.org/docs/handbook/compiler-options.html</a:t>
            </a:r>
          </a:p>
        </p:txBody>
      </p:sp>
    </p:spTree>
    <p:extLst>
      <p:ext uri="{BB962C8B-B14F-4D97-AF65-F5344CB8AC3E}">
        <p14:creationId xmlns:p14="http://schemas.microsoft.com/office/powerpoint/2010/main" val="2024657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83D79-5F25-3211-7BB5-5EB98F374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C0F77-A20B-FDBA-13F6-7E6F641D1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add the TypeScript compiler to the node.js </a:t>
            </a:r>
            <a:r>
              <a:rPr lang="en-GB" dirty="0" err="1"/>
              <a:t>package.json</a:t>
            </a:r>
            <a:r>
              <a:rPr lang="en-GB" dirty="0"/>
              <a:t> file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create the </a:t>
            </a:r>
            <a:r>
              <a:rPr lang="en-GB" dirty="0" err="1"/>
              <a:t>tsconfig.json</a:t>
            </a:r>
            <a:r>
              <a:rPr lang="en-GB" dirty="0"/>
              <a:t> file using the command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46A395-4918-C0D0-94CB-4F5B1481D0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3D057-1639-0875-7270-4EB9F2A865D5}"/>
              </a:ext>
            </a:extLst>
          </p:cNvPr>
          <p:cNvSpPr txBox="1"/>
          <p:nvPr/>
        </p:nvSpPr>
        <p:spPr>
          <a:xfrm>
            <a:off x="1461248" y="2490608"/>
            <a:ext cx="1422184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"scripts": {</a:t>
            </a:r>
          </a:p>
          <a:p>
            <a:r>
              <a:rPr lang="en-GB" dirty="0"/>
              <a:t>   ...</a:t>
            </a:r>
          </a:p>
          <a:p>
            <a:r>
              <a:rPr lang="en-GB" dirty="0"/>
              <a:t>   "</a:t>
            </a:r>
            <a:r>
              <a:rPr lang="en-GB" dirty="0" err="1"/>
              <a:t>tsc</a:t>
            </a:r>
            <a:r>
              <a:rPr lang="en-GB" dirty="0"/>
              <a:t>": "</a:t>
            </a:r>
            <a:r>
              <a:rPr lang="en-GB" dirty="0" err="1"/>
              <a:t>tsc</a:t>
            </a:r>
            <a:r>
              <a:rPr lang="en-GB" dirty="0"/>
              <a:t>"</a:t>
            </a:r>
          </a:p>
          <a:p>
            <a:r>
              <a:rPr lang="en-GB" dirty="0"/>
              <a:t>},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93B487-BE4E-01DC-C2F1-45DAFE548B92}"/>
              </a:ext>
            </a:extLst>
          </p:cNvPr>
          <p:cNvSpPr txBox="1"/>
          <p:nvPr/>
        </p:nvSpPr>
        <p:spPr>
          <a:xfrm>
            <a:off x="1066800" y="4457520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EBBF93-2949-7FF8-0852-5E7E833D1DFD}"/>
              </a:ext>
            </a:extLst>
          </p:cNvPr>
          <p:cNvSpPr txBox="1"/>
          <p:nvPr/>
        </p:nvSpPr>
        <p:spPr>
          <a:xfrm>
            <a:off x="1066800" y="5177936"/>
            <a:ext cx="4724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The first -- is a delimiter and everything following it is treated as an argument to the script itself so is not parsed by </a:t>
            </a:r>
            <a:r>
              <a:rPr lang="en-GB" sz="1600" i="1" dirty="0" err="1"/>
              <a:t>npm</a:t>
            </a:r>
            <a:endParaRPr lang="en-GB" sz="1600" i="1"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EA29E5A6-9FD1-DDFE-F1AA-BBEB90331926}"/>
              </a:ext>
            </a:extLst>
          </p:cNvPr>
          <p:cNvCxnSpPr>
            <a:stCxn id="15" idx="0"/>
          </p:cNvCxnSpPr>
          <p:nvPr/>
        </p:nvCxnSpPr>
        <p:spPr bwMode="auto">
          <a:xfrm flipH="1" flipV="1">
            <a:off x="2707341" y="4715435"/>
            <a:ext cx="721659" cy="4625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24FCFEA5-949F-A7E1-D3E2-19C8E9E1A475}"/>
              </a:ext>
            </a:extLst>
          </p:cNvPr>
          <p:cNvSpPr txBox="1"/>
          <p:nvPr/>
        </p:nvSpPr>
        <p:spPr>
          <a:xfrm>
            <a:off x="3812802" y="2721440"/>
            <a:ext cx="33073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OR for local install</a:t>
            </a:r>
            <a:br>
              <a:rPr lang="en-GB" dirty="0"/>
            </a:br>
            <a:r>
              <a:rPr lang="en-GB" dirty="0"/>
              <a:t>"</a:t>
            </a:r>
            <a:r>
              <a:rPr lang="en-GB" dirty="0" err="1"/>
              <a:t>tsc</a:t>
            </a:r>
            <a:r>
              <a:rPr lang="en-GB" dirty="0"/>
              <a:t>":"./</a:t>
            </a:r>
            <a:r>
              <a:rPr lang="en-GB" dirty="0" err="1"/>
              <a:t>node_modules</a:t>
            </a:r>
            <a:r>
              <a:rPr lang="en-GB" dirty="0"/>
              <a:t>/.bin/</a:t>
            </a:r>
            <a:r>
              <a:rPr lang="en-GB" dirty="0" err="1"/>
              <a:t>tsc</a:t>
            </a:r>
            <a:r>
              <a:rPr lang="en-GB" dirty="0"/>
              <a:t>"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BC0D8B6-6562-7500-F2AB-7629A7783B3A}"/>
              </a:ext>
            </a:extLst>
          </p:cNvPr>
          <p:cNvCxnSpPr>
            <a:endCxn id="5" idx="3"/>
          </p:cNvCxnSpPr>
          <p:nvPr/>
        </p:nvCxnSpPr>
        <p:spPr bwMode="auto">
          <a:xfrm flipH="1">
            <a:off x="2883432" y="2906107"/>
            <a:ext cx="872780" cy="184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967429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F2C51-41BB-5461-CFDE-1B016CF88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6F67B-30E8-E48F-2FC1-E54020B50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88895"/>
            <a:ext cx="7029450" cy="4727201"/>
          </a:xfrm>
        </p:spPr>
        <p:txBody>
          <a:bodyPr/>
          <a:lstStyle/>
          <a:p>
            <a:r>
              <a:rPr lang="en-GB" dirty="0"/>
              <a:t>You can control the level of strictness that the TypeScript compiler enforces</a:t>
            </a:r>
          </a:p>
          <a:p>
            <a:r>
              <a:rPr lang="en-GB" b="1" dirty="0"/>
              <a:t>strict</a:t>
            </a:r>
            <a:br>
              <a:rPr lang="en-GB" dirty="0"/>
            </a:br>
            <a:r>
              <a:rPr lang="en-GB" dirty="0"/>
              <a:t>Toggles all the strictness flags on simultaneously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For more control, there are several strictness flags you can use but the two most important are: </a:t>
            </a:r>
          </a:p>
          <a:p>
            <a:r>
              <a:rPr lang="en-GB" b="1" dirty="0" err="1"/>
              <a:t>noImplicitAny</a:t>
            </a:r>
            <a:br>
              <a:rPr lang="en-GB" dirty="0"/>
            </a:br>
            <a:r>
              <a:rPr lang="en-GB" dirty="0"/>
              <a:t>Sometimes TypeScript falls back to using the type </a:t>
            </a:r>
            <a:r>
              <a:rPr lang="en-GB" i="1" dirty="0"/>
              <a:t>any</a:t>
            </a:r>
            <a:r>
              <a:rPr lang="en-GB" dirty="0"/>
              <a:t> if cannot infer the correct type. This flag enforces explicit use of types…which is the whole point of using TypeScript!!</a:t>
            </a:r>
          </a:p>
          <a:p>
            <a:r>
              <a:rPr lang="en-GB" b="1" dirty="0" err="1"/>
              <a:t>strictNullChecks</a:t>
            </a:r>
            <a:br>
              <a:rPr lang="en-GB" dirty="0"/>
            </a:br>
            <a:r>
              <a:rPr lang="en-GB" dirty="0"/>
              <a:t>When type checking, take into account null and undefined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064019-485F-2850-8F5D-EF9449E42E1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5B460C-B3AA-7350-BADC-0D12102FAC51}"/>
              </a:ext>
            </a:extLst>
          </p:cNvPr>
          <p:cNvSpPr txBox="1"/>
          <p:nvPr/>
        </p:nvSpPr>
        <p:spPr>
          <a:xfrm>
            <a:off x="1527175" y="2322793"/>
            <a:ext cx="2354543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--strict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hello.ts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168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23CE0-7B22-7CE0-9F7B-6A9C021C7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16255-0FC4-7B66-F3D3-B9C0FB76A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77001"/>
            <a:ext cx="7029450" cy="4114800"/>
          </a:xfrm>
        </p:spPr>
        <p:txBody>
          <a:bodyPr/>
          <a:lstStyle/>
          <a:p>
            <a:r>
              <a:rPr lang="en-GB" dirty="0"/>
              <a:t>Even if TypeScript spots and reports a type error may still produce a working JavaScript file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One of TypeScript’s core values is: </a:t>
            </a:r>
            <a:br>
              <a:rPr lang="en-GB" dirty="0"/>
            </a:br>
            <a:r>
              <a:rPr lang="en-GB" dirty="0"/>
              <a:t>“much of the time, </a:t>
            </a:r>
            <a:r>
              <a:rPr lang="en-GB" i="1" dirty="0"/>
              <a:t>you</a:t>
            </a:r>
            <a:r>
              <a:rPr lang="en-GB" dirty="0"/>
              <a:t> will know better than TypeScript.”</a:t>
            </a:r>
            <a:br>
              <a:rPr lang="en-GB" dirty="0"/>
            </a:br>
            <a:endParaRPr lang="en-GB" dirty="0"/>
          </a:p>
          <a:p>
            <a:r>
              <a:rPr lang="en-GB" dirty="0"/>
              <a:t>Sometimes you may want to tell TypeScript to not to ignore these errors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 not emit compiler output files like JavaScript source code, source-maps or declarations if any errors were reported.</a:t>
            </a:r>
          </a:p>
          <a:p>
            <a:r>
              <a:rPr lang="en-GB" dirty="0"/>
              <a:t>For example, if you port over existing working JavaScript code and fixing all the type errors is currently not all that important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0B22A8-4514-CC11-B4AE-BCC53D091E1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E3FC25-25EE-A452-7007-63FED268A1C1}"/>
              </a:ext>
            </a:extLst>
          </p:cNvPr>
          <p:cNvSpPr txBox="1"/>
          <p:nvPr/>
        </p:nvSpPr>
        <p:spPr>
          <a:xfrm>
            <a:off x="1047750" y="3584851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/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noEmitOnError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hello.ts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713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14360-9E99-452C-6491-E3D0BDE36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Definitely Typed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9AD55-2ADF-BB9A-218C-132F49757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59" y="844550"/>
            <a:ext cx="8465419" cy="4994275"/>
          </a:xfrm>
        </p:spPr>
        <p:txBody>
          <a:bodyPr/>
          <a:lstStyle/>
          <a:p>
            <a:r>
              <a:rPr lang="en-GB" dirty="0"/>
              <a:t>TypeScript type definitions</a:t>
            </a:r>
          </a:p>
          <a:p>
            <a:r>
              <a:rPr lang="en-GB" dirty="0"/>
              <a:t>NPM packages in the broad JavaScript ecosystem doesn't always have types available.</a:t>
            </a:r>
          </a:p>
          <a:p>
            <a:r>
              <a:rPr lang="en-GB" dirty="0"/>
              <a:t>Using untyped NPM packages with TypeScript will </a:t>
            </a:r>
            <a:r>
              <a:rPr lang="en-GB" b="1" dirty="0"/>
              <a:t>not</a:t>
            </a:r>
            <a:r>
              <a:rPr lang="en-GB" dirty="0"/>
              <a:t> be type safe due to lack of types.</a:t>
            </a:r>
          </a:p>
          <a:p>
            <a:r>
              <a:rPr lang="en-GB" dirty="0"/>
              <a:t>TypeScript supports definition files (e.g. </a:t>
            </a:r>
            <a:r>
              <a:rPr lang="en-GB" dirty="0" err="1"/>
              <a:t>jquery.d.ts</a:t>
            </a:r>
            <a:r>
              <a:rPr lang="en-GB" dirty="0"/>
              <a:t>) that can contain type information of existing JavaScript libraries</a:t>
            </a:r>
          </a:p>
          <a:p>
            <a:pPr lvl="1"/>
            <a:r>
              <a:rPr lang="en-GB" dirty="0"/>
              <a:t>These files are pretty easy to write</a:t>
            </a:r>
          </a:p>
          <a:p>
            <a:pPr lvl="1"/>
            <a:r>
              <a:rPr lang="en-GB" dirty="0"/>
              <a:t>For most of the libraries you will ever need, they have already been written</a:t>
            </a:r>
          </a:p>
          <a:p>
            <a:r>
              <a:rPr lang="en-GB" dirty="0"/>
              <a:t>Definitely Typed is a project that provides a central repository of TypeScript definitions for NPM packages which do not have types.</a:t>
            </a:r>
          </a:p>
          <a:p>
            <a:r>
              <a:rPr lang="en-GB" dirty="0"/>
              <a:t>For example, to use jQuery install the appropriate definitely typed file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DCD979-9A1F-8512-652B-48FCDFB9728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75848D-F3D9-B2F3-78D4-D8454C67B9F0}"/>
              </a:ext>
            </a:extLst>
          </p:cNvPr>
          <p:cNvSpPr txBox="1"/>
          <p:nvPr/>
        </p:nvSpPr>
        <p:spPr>
          <a:xfrm>
            <a:off x="5163970" y="6356046"/>
            <a:ext cx="38621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/>
              <a:t>https://github.com/DefinitelyTyped/DefinitelyTyped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AE91A2D-F994-CD92-2810-3DCA2EF97DE9}"/>
              </a:ext>
            </a:extLst>
          </p:cNvPr>
          <p:cNvSpPr/>
          <p:nvPr/>
        </p:nvSpPr>
        <p:spPr bwMode="auto">
          <a:xfrm>
            <a:off x="777656" y="5068422"/>
            <a:ext cx="4928135" cy="423512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err="1">
                <a:solidFill>
                  <a:schemeClr val="bg1"/>
                </a:solidFill>
                <a:effectLst/>
              </a:rPr>
              <a:t>npm</a:t>
            </a:r>
            <a:r>
              <a:rPr lang="en-GB" dirty="0">
                <a:solidFill>
                  <a:schemeClr val="bg1"/>
                </a:solidFill>
                <a:effectLst/>
              </a:rPr>
              <a:t> install --save-dev @types/jquery 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9E8EE0-F8E3-757C-3B30-001C7B329098}"/>
              </a:ext>
            </a:extLst>
          </p:cNvPr>
          <p:cNvSpPr/>
          <p:nvPr/>
        </p:nvSpPr>
        <p:spPr bwMode="auto">
          <a:xfrm>
            <a:off x="777656" y="5779971"/>
            <a:ext cx="4928135" cy="423512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>
                <a:solidFill>
                  <a:schemeClr val="bg1"/>
                </a:solidFill>
                <a:effectLst/>
              </a:rPr>
              <a:t>NuGet  </a:t>
            </a:r>
            <a:r>
              <a:rPr lang="en-GB" dirty="0" err="1">
                <a:solidFill>
                  <a:schemeClr val="bg1"/>
                </a:solidFill>
                <a:effectLst/>
              </a:rPr>
              <a:t>jQuery.TypeScript.DefinedType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DA408E-EAAE-EBCB-9EFD-071543D624D9}"/>
              </a:ext>
            </a:extLst>
          </p:cNvPr>
          <p:cNvSpPr txBox="1"/>
          <p:nvPr/>
        </p:nvSpPr>
        <p:spPr>
          <a:xfrm>
            <a:off x="6232646" y="5184157"/>
            <a:ext cx="25985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https://www.npmjs.com/~types</a:t>
            </a:r>
          </a:p>
        </p:txBody>
      </p:sp>
    </p:spTree>
    <p:extLst>
      <p:ext uri="{BB962C8B-B14F-4D97-AF65-F5344CB8AC3E}">
        <p14:creationId xmlns:p14="http://schemas.microsoft.com/office/powerpoint/2010/main" val="768562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E445E-EB65-9B84-46B6-A6B98EA90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Definitely Typed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B5E22-28EC-D9B9-EA7A-9C9ACCCD0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5" y="803826"/>
            <a:ext cx="8743950" cy="2030930"/>
          </a:xfrm>
        </p:spPr>
        <p:txBody>
          <a:bodyPr/>
          <a:lstStyle/>
          <a:p>
            <a:r>
              <a:rPr lang="en-GB" b="1" dirty="0"/>
              <a:t>.</a:t>
            </a:r>
            <a:r>
              <a:rPr lang="en-GB" b="1" dirty="0" err="1"/>
              <a:t>d.ts</a:t>
            </a:r>
            <a:r>
              <a:rPr lang="en-GB" b="1" dirty="0"/>
              <a:t> </a:t>
            </a:r>
            <a:r>
              <a:rPr lang="en-GB" dirty="0"/>
              <a:t>files are declaration files that contain only type information.</a:t>
            </a:r>
          </a:p>
          <a:p>
            <a:r>
              <a:rPr lang="en-GB" dirty="0"/>
              <a:t>These files don’t produce .</a:t>
            </a:r>
            <a:r>
              <a:rPr lang="en-GB" dirty="0" err="1"/>
              <a:t>js</a:t>
            </a:r>
            <a:r>
              <a:rPr lang="en-GB" dirty="0"/>
              <a:t> outputs; they are only used for </a:t>
            </a:r>
            <a:r>
              <a:rPr lang="en-GB" dirty="0" err="1"/>
              <a:t>typechecking</a:t>
            </a:r>
            <a:r>
              <a:rPr lang="en-GB" dirty="0"/>
              <a:t>.</a:t>
            </a:r>
          </a:p>
          <a:p>
            <a:r>
              <a:rPr lang="en-GB" dirty="0"/>
              <a:t>TypeScript includes declaration files for all of the standardized built-in APIs available in JavaScript runtimes such as </a:t>
            </a:r>
            <a:r>
              <a:rPr lang="en-GB" b="1" dirty="0"/>
              <a:t>string</a:t>
            </a:r>
            <a:r>
              <a:rPr lang="en-GB" dirty="0"/>
              <a:t>, </a:t>
            </a:r>
            <a:r>
              <a:rPr lang="en-GB" b="1" dirty="0"/>
              <a:t>Math</a:t>
            </a:r>
            <a:r>
              <a:rPr lang="en-GB" dirty="0"/>
              <a:t>, </a:t>
            </a:r>
            <a:r>
              <a:rPr lang="en-GB" b="1" dirty="0"/>
              <a:t>Object</a:t>
            </a:r>
            <a:r>
              <a:rPr lang="en-GB" dirty="0"/>
              <a:t> and even DOM API such as </a:t>
            </a:r>
            <a:r>
              <a:rPr lang="en-GB" b="1" dirty="0"/>
              <a:t>window</a:t>
            </a:r>
            <a:r>
              <a:rPr lang="en-GB" dirty="0"/>
              <a:t> and </a:t>
            </a:r>
            <a:r>
              <a:rPr lang="en-GB" b="1" dirty="0"/>
              <a:t>document</a:t>
            </a:r>
          </a:p>
          <a:p>
            <a:r>
              <a:rPr lang="en-GB" dirty="0"/>
              <a:t>You may need to write your own for an uncommon library not yet supported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09ACD7-59C2-9979-F565-E54C9F5C6A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024831-30E8-EB2B-8278-0090E2A68FAD}"/>
              </a:ext>
            </a:extLst>
          </p:cNvPr>
          <p:cNvSpPr txBox="1"/>
          <p:nvPr/>
        </p:nvSpPr>
        <p:spPr>
          <a:xfrm>
            <a:off x="7101646" y="62086"/>
            <a:ext cx="196297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/>
              <a:t>https://www.typescriptlang.org/docs/handbook/2/type-declarations.html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FBE7B8-BE19-01EF-CCF1-94E781604D87}"/>
              </a:ext>
            </a:extLst>
          </p:cNvPr>
          <p:cNvSpPr/>
          <p:nvPr/>
        </p:nvSpPr>
        <p:spPr bwMode="auto">
          <a:xfrm>
            <a:off x="79375" y="3896444"/>
            <a:ext cx="3329747" cy="26565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 err="1"/>
              <a:t>const</a:t>
            </a:r>
            <a:r>
              <a:rPr lang="en-GB" sz="1800" dirty="0"/>
              <a:t> </a:t>
            </a:r>
            <a:r>
              <a:rPr lang="en-GB" sz="1800" dirty="0" err="1"/>
              <a:t>maxInterval</a:t>
            </a:r>
            <a:r>
              <a:rPr lang="en-GB" sz="1800" dirty="0"/>
              <a:t> = 12;</a:t>
            </a:r>
          </a:p>
          <a:p>
            <a:endParaRPr lang="en-GB" sz="1800" dirty="0"/>
          </a:p>
          <a:p>
            <a:r>
              <a:rPr lang="en-GB" sz="1800" dirty="0"/>
              <a:t>function </a:t>
            </a:r>
            <a:r>
              <a:rPr lang="en-GB" sz="1800" dirty="0" err="1"/>
              <a:t>getArrayLength</a:t>
            </a:r>
            <a:r>
              <a:rPr lang="en-GB" sz="1800" dirty="0"/>
              <a:t>(</a:t>
            </a:r>
            <a:r>
              <a:rPr lang="en-GB" sz="1800" dirty="0" err="1"/>
              <a:t>arr</a:t>
            </a:r>
            <a:r>
              <a:rPr lang="en-GB" sz="1800" dirty="0"/>
              <a:t>) {</a:t>
            </a:r>
          </a:p>
          <a:p>
            <a:r>
              <a:rPr lang="en-GB" sz="1800" dirty="0"/>
              <a:t>  return </a:t>
            </a:r>
            <a:r>
              <a:rPr lang="en-GB" sz="1800" dirty="0" err="1"/>
              <a:t>arr.length</a:t>
            </a:r>
            <a:r>
              <a:rPr lang="en-GB" sz="1800" dirty="0"/>
              <a:t>;</a:t>
            </a:r>
          </a:p>
          <a:p>
            <a:r>
              <a:rPr lang="en-GB" sz="1800" dirty="0"/>
              <a:t>}</a:t>
            </a:r>
          </a:p>
          <a:p>
            <a:r>
              <a:rPr lang="en-GB" sz="1800" dirty="0" err="1"/>
              <a:t>module.exports</a:t>
            </a:r>
            <a:r>
              <a:rPr lang="en-GB" sz="1800" dirty="0"/>
              <a:t> = {</a:t>
            </a:r>
          </a:p>
          <a:p>
            <a:r>
              <a:rPr lang="en-GB" sz="1800" dirty="0"/>
              <a:t>  </a:t>
            </a:r>
            <a:r>
              <a:rPr lang="en-GB" sz="1800" dirty="0" err="1"/>
              <a:t>getArrayLength</a:t>
            </a:r>
            <a:r>
              <a:rPr lang="en-GB" sz="1800" dirty="0"/>
              <a:t>,</a:t>
            </a:r>
          </a:p>
          <a:p>
            <a:r>
              <a:rPr lang="en-GB" sz="1800" dirty="0"/>
              <a:t>  </a:t>
            </a:r>
            <a:r>
              <a:rPr lang="en-GB" sz="1800" dirty="0" err="1"/>
              <a:t>maxInterval</a:t>
            </a:r>
            <a:r>
              <a:rPr lang="en-GB" sz="1800" dirty="0"/>
              <a:t>,</a:t>
            </a:r>
          </a:p>
          <a:p>
            <a:r>
              <a:rPr lang="en-GB" sz="1800" dirty="0"/>
              <a:t>};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5C1337-77A5-C144-707D-CCACCC593E07}"/>
              </a:ext>
            </a:extLst>
          </p:cNvPr>
          <p:cNvSpPr/>
          <p:nvPr/>
        </p:nvSpPr>
        <p:spPr bwMode="auto">
          <a:xfrm>
            <a:off x="3568148" y="3896444"/>
            <a:ext cx="5448619" cy="7998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export function </a:t>
            </a:r>
            <a:r>
              <a:rPr lang="en-GB" sz="1800" dirty="0" err="1"/>
              <a:t>getArrayLength</a:t>
            </a:r>
            <a:r>
              <a:rPr lang="en-GB" sz="1800" dirty="0"/>
              <a:t>(</a:t>
            </a:r>
            <a:r>
              <a:rPr lang="en-GB" sz="1800" dirty="0" err="1"/>
              <a:t>arr</a:t>
            </a:r>
            <a:r>
              <a:rPr lang="en-GB" sz="1800" dirty="0"/>
              <a:t>: any[]): number;</a:t>
            </a:r>
          </a:p>
          <a:p>
            <a:r>
              <a:rPr lang="en-GB" sz="1800" dirty="0"/>
              <a:t>export </a:t>
            </a:r>
            <a:r>
              <a:rPr lang="en-GB" sz="1800" dirty="0" err="1"/>
              <a:t>const</a:t>
            </a:r>
            <a:r>
              <a:rPr lang="en-GB" sz="1800" dirty="0"/>
              <a:t> </a:t>
            </a:r>
            <a:r>
              <a:rPr lang="en-GB" sz="1800" dirty="0" err="1"/>
              <a:t>maxInterval</a:t>
            </a:r>
            <a:r>
              <a:rPr lang="en-GB" sz="1800" dirty="0"/>
              <a:t>: 12;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2B3055-6470-4296-90BC-1F3FA4E18FE0}"/>
              </a:ext>
            </a:extLst>
          </p:cNvPr>
          <p:cNvSpPr txBox="1"/>
          <p:nvPr/>
        </p:nvSpPr>
        <p:spPr>
          <a:xfrm>
            <a:off x="79375" y="3473516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arraylen.js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EB6C18-978A-E444-A55F-9F0C3D4232BF}"/>
              </a:ext>
            </a:extLst>
          </p:cNvPr>
          <p:cNvSpPr txBox="1"/>
          <p:nvPr/>
        </p:nvSpPr>
        <p:spPr>
          <a:xfrm>
            <a:off x="3568148" y="3473516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arraylen.d.ts</a:t>
            </a:r>
            <a:endParaRPr lang="en-GB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974124-326B-E59C-ACB2-3F3ED0CA78EF}"/>
              </a:ext>
            </a:extLst>
          </p:cNvPr>
          <p:cNvSpPr txBox="1"/>
          <p:nvPr/>
        </p:nvSpPr>
        <p:spPr>
          <a:xfrm>
            <a:off x="3568148" y="4760356"/>
            <a:ext cx="54964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You can add a reference to this file at the top of the file requiring it using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2525FA-450A-EE19-9E7B-7545C88ECA09}"/>
              </a:ext>
            </a:extLst>
          </p:cNvPr>
          <p:cNvSpPr/>
          <p:nvPr/>
        </p:nvSpPr>
        <p:spPr bwMode="auto">
          <a:xfrm>
            <a:off x="3645824" y="5300405"/>
            <a:ext cx="4057003" cy="3740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///&lt;reference path="path/to/</a:t>
            </a:r>
            <a:r>
              <a:rPr lang="en-GB" dirty="0" err="1"/>
              <a:t>file.d.ts</a:t>
            </a:r>
            <a:r>
              <a:rPr lang="en-GB" dirty="0"/>
              <a:t>" /&gt;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38B67A-D945-B5A9-74F3-7E819237AC03}"/>
              </a:ext>
            </a:extLst>
          </p:cNvPr>
          <p:cNvSpPr txBox="1"/>
          <p:nvPr/>
        </p:nvSpPr>
        <p:spPr>
          <a:xfrm>
            <a:off x="3555725" y="5719196"/>
            <a:ext cx="54964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Alternatively, store your type definition files in specific directory (say “types”) and add a </a:t>
            </a:r>
            <a:r>
              <a:rPr lang="en-GB" sz="1600" b="1" dirty="0" err="1"/>
              <a:t>typeRoots</a:t>
            </a:r>
            <a:r>
              <a:rPr lang="en-GB" sz="1600" dirty="0"/>
              <a:t> option to the </a:t>
            </a:r>
            <a:r>
              <a:rPr lang="en-GB" sz="1600" b="1" dirty="0" err="1"/>
              <a:t>compilerOptions</a:t>
            </a:r>
            <a:r>
              <a:rPr lang="en-GB" sz="1600" dirty="0"/>
              <a:t> in </a:t>
            </a:r>
            <a:r>
              <a:rPr lang="en-GB" sz="1600" i="1" dirty="0" err="1"/>
              <a:t>tsconfig.json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3019348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86009-CED0-3C64-246B-9D5CCA579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Definitely Typed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C81FA-4B67-9E4E-AFC7-E1A3EC47F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03" y="1123121"/>
            <a:ext cx="3911049" cy="1441175"/>
          </a:xfrm>
        </p:spPr>
        <p:txBody>
          <a:bodyPr/>
          <a:lstStyle/>
          <a:p>
            <a:r>
              <a:rPr lang="en-GB" dirty="0"/>
              <a:t>You can get Typescript to automatically generate .</a:t>
            </a:r>
            <a:r>
              <a:rPr lang="en-GB" dirty="0" err="1"/>
              <a:t>d.ts</a:t>
            </a:r>
            <a:r>
              <a:rPr lang="en-GB" dirty="0"/>
              <a:t> files from .</a:t>
            </a:r>
            <a:r>
              <a:rPr lang="en-GB" dirty="0" err="1"/>
              <a:t>js</a:t>
            </a:r>
            <a:r>
              <a:rPr lang="en-GB" dirty="0"/>
              <a:t> files for you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D8DBA8-61F2-B0BF-C48E-B62520E4C3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72465D-C866-BA08-94CF-70A9914FBE03}"/>
              </a:ext>
            </a:extLst>
          </p:cNvPr>
          <p:cNvSpPr txBox="1"/>
          <p:nvPr/>
        </p:nvSpPr>
        <p:spPr>
          <a:xfrm>
            <a:off x="2531993" y="6537325"/>
            <a:ext cx="547894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/>
              <a:t>https://www.typescriptlang.org/docs/handbook/declaration-files/dts-from-js.html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34B6312-1F58-3C5A-0B18-64AA2BA330E2}"/>
              </a:ext>
            </a:extLst>
          </p:cNvPr>
          <p:cNvSpPr/>
          <p:nvPr/>
        </p:nvSpPr>
        <p:spPr bwMode="auto">
          <a:xfrm>
            <a:off x="4600575" y="1172541"/>
            <a:ext cx="4463912" cy="52779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600" dirty="0"/>
              <a:t>{</a:t>
            </a:r>
          </a:p>
          <a:p>
            <a:r>
              <a:rPr lang="en-GB" sz="1600" dirty="0"/>
              <a:t>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Change this to match your project</a:t>
            </a:r>
          </a:p>
          <a:p>
            <a:r>
              <a:rPr lang="en-GB" sz="1600" dirty="0"/>
              <a:t>  "include": ["</a:t>
            </a:r>
            <a:r>
              <a:rPr lang="en-GB" sz="1600" dirty="0" err="1"/>
              <a:t>src</a:t>
            </a:r>
            <a:r>
              <a:rPr lang="en-GB" sz="1600" dirty="0"/>
              <a:t>/**/*"],</a:t>
            </a:r>
          </a:p>
          <a:p>
            <a:r>
              <a:rPr lang="en-GB" sz="1600" dirty="0"/>
              <a:t>  "</a:t>
            </a:r>
            <a:r>
              <a:rPr lang="en-GB" sz="1600" dirty="0" err="1"/>
              <a:t>compilerOptions</a:t>
            </a:r>
            <a:r>
              <a:rPr lang="en-GB" sz="1600" dirty="0"/>
              <a:t>": {</a:t>
            </a:r>
          </a:p>
          <a:p>
            <a:r>
              <a:rPr lang="en-GB" sz="1600" dirty="0"/>
              <a:t> 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Tells TypeScript to read JS files, as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normally they are ignored as source files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allowJs</a:t>
            </a:r>
            <a:r>
              <a:rPr lang="en-GB" sz="1600" dirty="0"/>
              <a:t>": true,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Generate </a:t>
            </a:r>
            <a:r>
              <a:rPr lang="en-GB" sz="1600" dirty="0" err="1">
                <a:solidFill>
                  <a:schemeClr val="accent1">
                    <a:lumMod val="25000"/>
                  </a:schemeClr>
                </a:solidFill>
              </a:rPr>
              <a:t>d.ts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files</a:t>
            </a:r>
          </a:p>
          <a:p>
            <a:r>
              <a:rPr lang="en-GB" sz="1600" dirty="0"/>
              <a:t>    </a:t>
            </a:r>
            <a:r>
              <a:rPr lang="en-GB" sz="1600" b="1" dirty="0"/>
              <a:t>"declaration": true</a:t>
            </a:r>
            <a:r>
              <a:rPr lang="en-GB" sz="1600" dirty="0"/>
              <a:t>,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This compiler run should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only output </a:t>
            </a:r>
            <a:r>
              <a:rPr lang="en-GB" sz="1600" dirty="0" err="1">
                <a:solidFill>
                  <a:schemeClr val="accent1">
                    <a:lumMod val="25000"/>
                  </a:schemeClr>
                </a:solidFill>
              </a:rPr>
              <a:t>d.ts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files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emitDeclarationOnly</a:t>
            </a:r>
            <a:r>
              <a:rPr lang="en-GB" sz="1600" dirty="0"/>
              <a:t>": true,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Types should go into this directory.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Removing this would place the .</a:t>
            </a:r>
            <a:r>
              <a:rPr lang="en-GB" sz="1600" dirty="0" err="1">
                <a:solidFill>
                  <a:schemeClr val="accent1">
                    <a:lumMod val="25000"/>
                  </a:schemeClr>
                </a:solidFill>
              </a:rPr>
              <a:t>d.ts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files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next to the .</a:t>
            </a:r>
            <a:r>
              <a:rPr lang="en-GB" sz="1600" dirty="0" err="1">
                <a:solidFill>
                  <a:schemeClr val="accent1">
                    <a:lumMod val="25000"/>
                  </a:schemeClr>
                </a:solidFill>
              </a:rPr>
              <a:t>js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files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outDir</a:t>
            </a:r>
            <a:r>
              <a:rPr lang="en-GB" sz="1600" dirty="0"/>
              <a:t>": "</a:t>
            </a:r>
            <a:r>
              <a:rPr lang="en-GB" sz="1600" dirty="0" err="1"/>
              <a:t>dist</a:t>
            </a:r>
            <a:r>
              <a:rPr lang="en-GB" sz="1600" dirty="0"/>
              <a:t>",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go to </a:t>
            </a:r>
            <a:r>
              <a:rPr lang="en-GB" sz="1600" dirty="0" err="1">
                <a:solidFill>
                  <a:schemeClr val="accent1">
                    <a:lumMod val="25000"/>
                  </a:schemeClr>
                </a:solidFill>
              </a:rPr>
              <a:t>js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file when using IDE functions like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  // "Go to Definition" in </a:t>
            </a:r>
            <a:r>
              <a:rPr lang="en-GB" sz="1600" dirty="0" err="1">
                <a:solidFill>
                  <a:schemeClr val="accent1">
                    <a:lumMod val="25000"/>
                  </a:schemeClr>
                </a:solidFill>
              </a:rPr>
              <a:t>VSCode</a:t>
            </a:r>
            <a:endParaRPr lang="en-GB" sz="16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600" dirty="0"/>
              <a:t>    "</a:t>
            </a:r>
            <a:r>
              <a:rPr lang="en-GB" sz="1600" dirty="0" err="1"/>
              <a:t>declarationMap</a:t>
            </a:r>
            <a:r>
              <a:rPr lang="en-GB" sz="1600" dirty="0"/>
              <a:t>": true</a:t>
            </a:r>
          </a:p>
          <a:p>
            <a:r>
              <a:rPr lang="en-GB" sz="1600" dirty="0"/>
              <a:t>  }</a:t>
            </a:r>
          </a:p>
          <a:p>
            <a:r>
              <a:rPr lang="en-GB" sz="1600" dirty="0"/>
              <a:t>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8D4B81-3ED3-9711-3F7F-74B6745D8068}"/>
              </a:ext>
            </a:extLst>
          </p:cNvPr>
          <p:cNvSpPr txBox="1"/>
          <p:nvPr/>
        </p:nvSpPr>
        <p:spPr>
          <a:xfrm>
            <a:off x="4572000" y="803209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tsconfig.json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80771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C64DA-8FF1-6A29-FB2A-84C864B7C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70337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07D02B-7E35-C01D-60CE-18979CE47BC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95FBF3-6A84-C811-3F97-33CD977E51A2}"/>
              </a:ext>
            </a:extLst>
          </p:cNvPr>
          <p:cNvSpPr txBox="1"/>
          <p:nvPr/>
        </p:nvSpPr>
        <p:spPr>
          <a:xfrm>
            <a:off x="389311" y="570337"/>
            <a:ext cx="8365378" cy="387798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sz="16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sz="1600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–y</a:t>
            </a: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sz="1600" dirty="0" err="1">
                <a:solidFill>
                  <a:schemeClr val="accent5">
                    <a:lumMod val="50000"/>
                  </a:schemeClr>
                </a:solidFill>
              </a:rPr>
              <a:t>mkdir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sz="1600" dirty="0" err="1">
                <a:solidFill>
                  <a:schemeClr val="accent5">
                    <a:lumMod val="50000"/>
                  </a:schemeClr>
                </a:solidFill>
              </a:rPr>
              <a:t>src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tests build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sz="1600" dirty="0">
                <a:solidFill>
                  <a:srgbClr val="FFC000"/>
                </a:solidFill>
              </a:rPr>
              <a:t>typescript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sz="1600" dirty="0">
                <a:solidFill>
                  <a:srgbClr val="FFC000"/>
                </a:solidFill>
              </a:rPr>
              <a:t>@types/node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-h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--target </a:t>
            </a:r>
            <a:r>
              <a:rPr lang="en-GB" sz="1600" dirty="0">
                <a:solidFill>
                  <a:srgbClr val="FFC000"/>
                </a:solidFill>
              </a:rPr>
              <a:t>es2024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outDir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rgbClr val="FFC000"/>
                </a:solidFill>
              </a:rPr>
              <a:t>build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--lib </a:t>
            </a:r>
            <a:r>
              <a:rPr lang="en-GB" sz="1600" dirty="0">
                <a:solidFill>
                  <a:srgbClr val="FFC000"/>
                </a:solidFill>
              </a:rPr>
              <a:t>es2024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--module </a:t>
            </a:r>
            <a:r>
              <a:rPr lang="en-GB" sz="1600" dirty="0" err="1">
                <a:solidFill>
                  <a:srgbClr val="FFC000"/>
                </a:solidFill>
              </a:rPr>
              <a:t>commonjs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--strict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esModuleInterop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skipLibCheck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forceConsistentCasingInFileNames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moduleResolution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rgbClr val="FFC000"/>
                </a:solidFill>
              </a:rPr>
              <a:t>node</a:t>
            </a: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vi tsconfig.js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1600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CD2EC1-043C-6920-1B78-4616E04208F4}"/>
              </a:ext>
            </a:extLst>
          </p:cNvPr>
          <p:cNvSpPr txBox="1"/>
          <p:nvPr/>
        </p:nvSpPr>
        <p:spPr>
          <a:xfrm>
            <a:off x="3905798" y="4440250"/>
            <a:ext cx="484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Hint: </a:t>
            </a:r>
            <a:r>
              <a:rPr lang="en-GB" sz="1200" i="1" dirty="0" err="1"/>
              <a:t>CommonJS</a:t>
            </a:r>
            <a:r>
              <a:rPr lang="en-GB" sz="1200" i="1" dirty="0"/>
              <a:t> modules are the original way to package JavaScript code for Node.js. Node.js also supports the ECMAScript modules standard used by browsers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D19EB8-53FB-EB95-604C-6E94164FB7A1}"/>
              </a:ext>
            </a:extLst>
          </p:cNvPr>
          <p:cNvSpPr txBox="1"/>
          <p:nvPr/>
        </p:nvSpPr>
        <p:spPr>
          <a:xfrm>
            <a:off x="4552447" y="2653849"/>
            <a:ext cx="3263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rgbClr val="FF0000"/>
                </a:solidFill>
              </a:rPr>
              <a:t>I used the base reference for node, </a:t>
            </a:r>
          </a:p>
          <a:p>
            <a:r>
              <a:rPr lang="en-GB" sz="1200" i="1" dirty="0">
                <a:solidFill>
                  <a:srgbClr val="FF0000"/>
                </a:solidFill>
              </a:rPr>
              <a:t>https://www.npmjs.com/search?q=tsconfig%2Fnode and copied these settings.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11CEEB-9753-BC33-173E-08F008F8AF4B}"/>
              </a:ext>
            </a:extLst>
          </p:cNvPr>
          <p:cNvSpPr txBox="1"/>
          <p:nvPr/>
        </p:nvSpPr>
        <p:spPr>
          <a:xfrm>
            <a:off x="257175" y="4307884"/>
            <a:ext cx="3470822" cy="24622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1100" dirty="0"/>
              <a:t>{</a:t>
            </a:r>
          </a:p>
          <a:p>
            <a:r>
              <a:rPr lang="en-GB" sz="1100" dirty="0"/>
              <a:t>  "</a:t>
            </a:r>
            <a:r>
              <a:rPr lang="en-GB" sz="1100" dirty="0" err="1"/>
              <a:t>compilerOptions</a:t>
            </a:r>
            <a:r>
              <a:rPr lang="en-GB" sz="1100" dirty="0"/>
              <a:t>": {</a:t>
            </a:r>
          </a:p>
          <a:p>
            <a:r>
              <a:rPr lang="en-GB" sz="1100" dirty="0"/>
              <a:t>    "target": "es2022",                      </a:t>
            </a:r>
          </a:p>
          <a:p>
            <a:r>
              <a:rPr lang="en-GB" sz="1100" dirty="0"/>
              <a:t>    "lib": ["es2022"],                          </a:t>
            </a:r>
          </a:p>
          <a:p>
            <a:r>
              <a:rPr lang="en-GB" sz="1100" dirty="0"/>
              <a:t>    "module": "</a:t>
            </a:r>
            <a:r>
              <a:rPr lang="en-GB" sz="1100" dirty="0" err="1"/>
              <a:t>commonjs</a:t>
            </a:r>
            <a:r>
              <a:rPr lang="en-GB" sz="1100" dirty="0"/>
              <a:t>",                      </a:t>
            </a:r>
          </a:p>
          <a:p>
            <a:r>
              <a:rPr lang="en-GB" sz="1100" dirty="0"/>
              <a:t>    "</a:t>
            </a:r>
            <a:r>
              <a:rPr lang="en-GB" sz="1100" dirty="0" err="1"/>
              <a:t>moduleResolution</a:t>
            </a:r>
            <a:r>
              <a:rPr lang="en-GB" sz="1100" dirty="0"/>
              <a:t>": "node", </a:t>
            </a:r>
          </a:p>
          <a:p>
            <a:r>
              <a:rPr lang="en-GB" sz="1100" dirty="0"/>
              <a:t>    "</a:t>
            </a:r>
            <a:r>
              <a:rPr lang="en-GB" sz="1100" dirty="0" err="1"/>
              <a:t>esModuleInterop</a:t>
            </a:r>
            <a:r>
              <a:rPr lang="en-GB" sz="1100" dirty="0"/>
              <a:t>": true,                             </a:t>
            </a:r>
          </a:p>
          <a:p>
            <a:r>
              <a:rPr lang="en-GB" sz="1100" dirty="0"/>
              <a:t>     "</a:t>
            </a:r>
            <a:r>
              <a:rPr lang="en-GB" sz="1100" dirty="0" err="1"/>
              <a:t>forceConsistentCasingInFileNames</a:t>
            </a:r>
            <a:r>
              <a:rPr lang="en-GB" sz="1100" dirty="0"/>
              <a:t>": true,           </a:t>
            </a:r>
          </a:p>
          <a:p>
            <a:r>
              <a:rPr lang="en-GB" sz="1100" dirty="0"/>
              <a:t>    "strict": true,                                     </a:t>
            </a:r>
          </a:p>
          <a:p>
            <a:r>
              <a:rPr lang="en-GB" sz="1100" dirty="0"/>
              <a:t>    "</a:t>
            </a:r>
            <a:r>
              <a:rPr lang="en-GB" sz="1100" dirty="0" err="1"/>
              <a:t>skipLibCheck</a:t>
            </a:r>
            <a:r>
              <a:rPr lang="en-GB" sz="1100" dirty="0"/>
              <a:t>": true </a:t>
            </a:r>
          </a:p>
          <a:p>
            <a:r>
              <a:rPr lang="en-GB" sz="1100" dirty="0"/>
              <a:t>  }</a:t>
            </a:r>
            <a:r>
              <a:rPr lang="en-GB" sz="1100" b="1" dirty="0"/>
              <a:t>,</a:t>
            </a:r>
          </a:p>
          <a:p>
            <a:r>
              <a:rPr lang="en-GB" sz="1100" b="1" dirty="0"/>
              <a:t>  "include": ["</a:t>
            </a:r>
            <a:r>
              <a:rPr lang="en-GB" sz="1100" b="1" dirty="0" err="1"/>
              <a:t>src</a:t>
            </a:r>
            <a:r>
              <a:rPr lang="en-GB" sz="1100" b="1" dirty="0"/>
              <a:t>/**/*", "tests/**/*"],</a:t>
            </a:r>
          </a:p>
          <a:p>
            <a:r>
              <a:rPr lang="en-GB" sz="1100" b="1" dirty="0"/>
              <a:t>  "exclude": ["</a:t>
            </a:r>
            <a:r>
              <a:rPr lang="en-GB" sz="1100" b="1" dirty="0" err="1"/>
              <a:t>node_modules</a:t>
            </a:r>
            <a:r>
              <a:rPr lang="en-GB" sz="1100" b="1" dirty="0"/>
              <a:t>", "**/*.</a:t>
            </a:r>
            <a:r>
              <a:rPr lang="en-GB" sz="1100" b="1" dirty="0" err="1"/>
              <a:t>spec.ts</a:t>
            </a:r>
            <a:r>
              <a:rPr lang="en-GB" sz="1100" b="1" dirty="0"/>
              <a:t>"]</a:t>
            </a:r>
          </a:p>
          <a:p>
            <a:r>
              <a:rPr lang="en-GB" sz="1100" dirty="0"/>
              <a:t>}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DAACF8-0AC4-6220-0D3D-CC459CCBC09B}"/>
              </a:ext>
            </a:extLst>
          </p:cNvPr>
          <p:cNvSpPr txBox="1"/>
          <p:nvPr/>
        </p:nvSpPr>
        <p:spPr>
          <a:xfrm>
            <a:off x="4969757" y="6001066"/>
            <a:ext cx="3974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Change this to point to the directories containing your TypeScript .</a:t>
            </a:r>
            <a:r>
              <a:rPr lang="en-GB" sz="1400" dirty="0" err="1"/>
              <a:t>ts</a:t>
            </a:r>
            <a:r>
              <a:rPr lang="en-GB" sz="1400" dirty="0"/>
              <a:t>, .</a:t>
            </a:r>
            <a:r>
              <a:rPr lang="en-GB" sz="1400" dirty="0" err="1"/>
              <a:t>tsx</a:t>
            </a:r>
            <a:r>
              <a:rPr lang="en-GB" sz="1400" dirty="0"/>
              <a:t> and .</a:t>
            </a:r>
            <a:r>
              <a:rPr lang="en-GB" sz="1400" dirty="0" err="1"/>
              <a:t>d.ts</a:t>
            </a:r>
            <a:r>
              <a:rPr lang="en-GB" sz="1400" dirty="0"/>
              <a:t> files</a:t>
            </a:r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DE6ECBE5-7463-8EE4-BC4E-673C1C56CD5E}"/>
              </a:ext>
            </a:extLst>
          </p:cNvPr>
          <p:cNvSpPr/>
          <p:nvPr/>
        </p:nvSpPr>
        <p:spPr bwMode="auto">
          <a:xfrm>
            <a:off x="2745585" y="6218725"/>
            <a:ext cx="2106706" cy="137875"/>
          </a:xfrm>
          <a:prstGeom prst="lef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5923F3-90BC-E6D7-2F26-FB695D80A878}"/>
              </a:ext>
            </a:extLst>
          </p:cNvPr>
          <p:cNvSpPr txBox="1"/>
          <p:nvPr/>
        </p:nvSpPr>
        <p:spPr>
          <a:xfrm>
            <a:off x="4769223" y="3623813"/>
            <a:ext cx="3904840" cy="7386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For React we use .</a:t>
            </a:r>
            <a:r>
              <a:rPr lang="en-GB" sz="1400" i="1" dirty="0" err="1">
                <a:solidFill>
                  <a:srgbClr val="FF0000"/>
                </a:solidFill>
              </a:rPr>
              <a:t>tsx</a:t>
            </a:r>
            <a:r>
              <a:rPr lang="en-GB" sz="1400" i="1" dirty="0">
                <a:solidFill>
                  <a:srgbClr val="FF0000"/>
                </a:solidFill>
              </a:rPr>
              <a:t> files and you may wish to generate .</a:t>
            </a:r>
            <a:r>
              <a:rPr lang="en-GB" sz="1400" i="1" dirty="0" err="1">
                <a:solidFill>
                  <a:srgbClr val="FF0000"/>
                </a:solidFill>
              </a:rPr>
              <a:t>jsx</a:t>
            </a:r>
            <a:r>
              <a:rPr lang="en-GB" sz="1400" i="1" dirty="0">
                <a:solidFill>
                  <a:srgbClr val="FF0000"/>
                </a:solidFill>
              </a:rPr>
              <a:t> files from these. If so, also set the --</a:t>
            </a:r>
            <a:r>
              <a:rPr lang="en-GB" sz="1400" i="1" dirty="0" err="1">
                <a:solidFill>
                  <a:srgbClr val="FF0000"/>
                </a:solidFill>
              </a:rPr>
              <a:t>jsx</a:t>
            </a:r>
            <a:r>
              <a:rPr lang="en-GB" sz="1400" i="1" dirty="0">
                <a:solidFill>
                  <a:srgbClr val="FF0000"/>
                </a:solidFill>
              </a:rPr>
              <a:t> flag to “preserve”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1AE15E-0355-A7AE-88A1-19FA2B75319A}"/>
              </a:ext>
            </a:extLst>
          </p:cNvPr>
          <p:cNvSpPr txBox="1"/>
          <p:nvPr/>
        </p:nvSpPr>
        <p:spPr>
          <a:xfrm>
            <a:off x="3905797" y="5174010"/>
            <a:ext cx="4263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Remember this just a text file, so feel free to just edit it as required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9D9D884-08F0-6091-6E26-E40B827B2219}"/>
              </a:ext>
            </a:extLst>
          </p:cNvPr>
          <p:cNvSpPr txBox="1"/>
          <p:nvPr/>
        </p:nvSpPr>
        <p:spPr>
          <a:xfrm>
            <a:off x="5479137" y="751062"/>
            <a:ext cx="26838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Make a couple of directories to contain our code and built files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271D65A-2A4A-6146-9EB0-6FAE1C5417E5}"/>
              </a:ext>
            </a:extLst>
          </p:cNvPr>
          <p:cNvCxnSpPr/>
          <p:nvPr/>
        </p:nvCxnSpPr>
        <p:spPr bwMode="auto">
          <a:xfrm flipH="1">
            <a:off x="2528047" y="1012672"/>
            <a:ext cx="2943158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6C01A3FB-BEFD-182E-04CC-DA684DF2E060}"/>
              </a:ext>
            </a:extLst>
          </p:cNvPr>
          <p:cNvSpPr txBox="1"/>
          <p:nvPr/>
        </p:nvSpPr>
        <p:spPr>
          <a:xfrm>
            <a:off x="6361301" y="1404344"/>
            <a:ext cx="217820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This is the directory where are built </a:t>
            </a:r>
            <a:r>
              <a:rPr lang="en-GB" sz="1400" i="1" dirty="0" err="1">
                <a:solidFill>
                  <a:srgbClr val="FF0000"/>
                </a:solidFill>
              </a:rPr>
              <a:t>js</a:t>
            </a:r>
            <a:r>
              <a:rPr lang="en-GB" sz="1400" i="1" dirty="0">
                <a:solidFill>
                  <a:srgbClr val="FF0000"/>
                </a:solidFill>
              </a:rPr>
              <a:t> files will be placed</a:t>
            </a:r>
          </a:p>
        </p:txBody>
      </p: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F1C51A8C-75EE-2B8D-8C6F-32AF04D853D1}"/>
              </a:ext>
            </a:extLst>
          </p:cNvPr>
          <p:cNvCxnSpPr/>
          <p:nvPr/>
        </p:nvCxnSpPr>
        <p:spPr bwMode="auto">
          <a:xfrm rot="10800000" flipV="1">
            <a:off x="5722776" y="1534809"/>
            <a:ext cx="615820" cy="309809"/>
          </a:xfrm>
          <a:prstGeom prst="bentConnector3">
            <a:avLst>
              <a:gd name="adj1" fmla="val 100505"/>
            </a:avLst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Right Brace 2">
            <a:extLst>
              <a:ext uri="{FF2B5EF4-FFF2-40B4-BE49-F238E27FC236}">
                <a16:creationId xmlns:a16="http://schemas.microsoft.com/office/drawing/2014/main" id="{8716A68E-6683-548A-7141-1DCB0E98BB8F}"/>
              </a:ext>
            </a:extLst>
          </p:cNvPr>
          <p:cNvSpPr/>
          <p:nvPr/>
        </p:nvSpPr>
        <p:spPr bwMode="auto">
          <a:xfrm>
            <a:off x="4111732" y="2143008"/>
            <a:ext cx="202518" cy="1668015"/>
          </a:xfrm>
          <a:prstGeom prst="rightBrac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9091C5-E358-87EF-193B-152C3B54DB2E}"/>
              </a:ext>
            </a:extLst>
          </p:cNvPr>
          <p:cNvSpPr txBox="1"/>
          <p:nvPr/>
        </p:nvSpPr>
        <p:spPr>
          <a:xfrm>
            <a:off x="2514021" y="2301580"/>
            <a:ext cx="169897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i="1" dirty="0">
                <a:solidFill>
                  <a:srgbClr val="FF0000"/>
                </a:solidFill>
              </a:rPr>
              <a:t>If running, in a browser and using the DOM then include it --lib es2024</a:t>
            </a:r>
            <a:r>
              <a:rPr lang="en-GB" sz="900" b="1" i="1" dirty="0">
                <a:solidFill>
                  <a:srgbClr val="FF0000"/>
                </a:solidFill>
              </a:rPr>
              <a:t>,dom</a:t>
            </a:r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3D7225AF-1586-31FD-10BA-5B82BA9FB61E}"/>
              </a:ext>
            </a:extLst>
          </p:cNvPr>
          <p:cNvCxnSpPr>
            <a:stCxn id="6" idx="1"/>
          </p:cNvCxnSpPr>
          <p:nvPr/>
        </p:nvCxnSpPr>
        <p:spPr bwMode="auto">
          <a:xfrm rot="10800000">
            <a:off x="1766615" y="2202034"/>
            <a:ext cx="747407" cy="353462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272379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88520-C152-D7C7-97DB-962219D62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A1083-D4BB-EA1A-4C90-DE8BDE378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1057" y="3307798"/>
            <a:ext cx="7029450" cy="3095625"/>
          </a:xfrm>
        </p:spPr>
        <p:txBody>
          <a:bodyPr/>
          <a:lstStyle/>
          <a:p>
            <a:r>
              <a:rPr lang="en-GB" dirty="0"/>
              <a:t>Note 1: you must execute the TypeScript compiler in the directory containing the </a:t>
            </a:r>
            <a:r>
              <a:rPr lang="en-GB" dirty="0" err="1"/>
              <a:t>tsconfig.json</a:t>
            </a:r>
            <a:r>
              <a:rPr lang="en-GB" dirty="0"/>
              <a:t> file</a:t>
            </a:r>
          </a:p>
          <a:p>
            <a:r>
              <a:rPr lang="en-GB" dirty="0"/>
              <a:t>Note 2: you may want to open an editor so you can edit the files in the </a:t>
            </a:r>
            <a:r>
              <a:rPr lang="en-GB" dirty="0" err="1"/>
              <a:t>src</a:t>
            </a:r>
            <a:r>
              <a:rPr lang="en-GB" dirty="0"/>
              <a:t> directory</a:t>
            </a:r>
          </a:p>
          <a:p>
            <a:r>
              <a:rPr lang="en-GB" dirty="0"/>
              <a:t>Note 3: </a:t>
            </a:r>
            <a:r>
              <a:rPr lang="en-GB" dirty="0" err="1"/>
              <a:t>VSCode</a:t>
            </a:r>
            <a:r>
              <a:rPr lang="en-GB" dirty="0"/>
              <a:t> supports TypeScript and even provides a debugger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86352E-73CB-300B-837F-AE6432ABD47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3A012C-1EA1-7C69-7D84-A75A45626667}"/>
              </a:ext>
            </a:extLst>
          </p:cNvPr>
          <p:cNvSpPr txBox="1"/>
          <p:nvPr/>
        </p:nvSpPr>
        <p:spPr>
          <a:xfrm>
            <a:off x="252187" y="1448015"/>
            <a:ext cx="8365378" cy="181588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vi </a:t>
            </a:r>
            <a:r>
              <a:rPr lang="en-GB" altLang="en-US" sz="1600" dirty="0" err="1">
                <a:solidFill>
                  <a:srgbClr val="FFC000"/>
                </a:solidFill>
              </a:rPr>
              <a:t>src</a:t>
            </a:r>
            <a:r>
              <a:rPr lang="en-GB" altLang="en-US" sz="1600" dirty="0">
                <a:solidFill>
                  <a:srgbClr val="FFC000"/>
                </a:solidFill>
              </a:rPr>
              <a:t>/</a:t>
            </a:r>
            <a:r>
              <a:rPr lang="en-GB" altLang="en-US" sz="1600" dirty="0" err="1">
                <a:solidFill>
                  <a:srgbClr val="FFC000"/>
                </a:solidFill>
              </a:rPr>
              <a:t>hello.ts</a:t>
            </a:r>
            <a:endParaRPr lang="en-GB" altLang="en-US" sz="1600" dirty="0">
              <a:solidFill>
                <a:srgbClr val="FFC000"/>
              </a:solidFill>
            </a:endParaRP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ls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build  </a:t>
            </a:r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node_modules</a:t>
            </a: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  package-</a:t>
            </a:r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lock.json</a:t>
            </a: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  </a:t>
            </a:r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package.json</a:t>
            </a: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  </a:t>
            </a:r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src</a:t>
            </a: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  tests  </a:t>
            </a:r>
            <a:r>
              <a:rPr lang="en-GB" sz="1600" b="1" dirty="0" err="1">
                <a:solidFill>
                  <a:schemeClr val="bg1"/>
                </a:solidFill>
              </a:rPr>
              <a:t>tsconfig.json</a:t>
            </a:r>
            <a:endParaRPr lang="en-GB" sz="1600" b="1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$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ls build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hello.js </a:t>
            </a: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node </a:t>
            </a:r>
            <a:r>
              <a:rPr lang="en-GB" altLang="en-US" sz="1600" dirty="0">
                <a:solidFill>
                  <a:srgbClr val="FFC000"/>
                </a:solidFill>
              </a:rPr>
              <a:t>build/hello.js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632489-C4D3-7139-5821-AD2D16505249}"/>
              </a:ext>
            </a:extLst>
          </p:cNvPr>
          <p:cNvSpPr txBox="1"/>
          <p:nvPr/>
        </p:nvSpPr>
        <p:spPr>
          <a:xfrm>
            <a:off x="1396012" y="5340592"/>
            <a:ext cx="54377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https://code.visualstudio.com/docs/languages/typescript </a:t>
            </a:r>
          </a:p>
          <a:p>
            <a:r>
              <a:rPr lang="en-GB" sz="1400" i="1" dirty="0"/>
              <a:t>https://code.visualstudio.com/docs/typescript/typescript-debugging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123C36-E877-7485-7D2E-EC9260C4C336}"/>
              </a:ext>
            </a:extLst>
          </p:cNvPr>
          <p:cNvSpPr txBox="1"/>
          <p:nvPr/>
        </p:nvSpPr>
        <p:spPr>
          <a:xfrm>
            <a:off x="1459417" y="5874508"/>
            <a:ext cx="6916925" cy="33855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code </a:t>
            </a:r>
            <a:r>
              <a:rPr lang="en-GB" altLang="en-US" sz="1600" dirty="0" err="1">
                <a:solidFill>
                  <a:srgbClr val="FFC000"/>
                </a:solidFill>
              </a:rPr>
              <a:t>src</a:t>
            </a:r>
            <a:endParaRPr lang="en-GB" altLang="en-US" sz="1600" dirty="0">
              <a:solidFill>
                <a:srgbClr val="FFC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37147D-0F40-01AA-73C5-941BD14D20BD}"/>
              </a:ext>
            </a:extLst>
          </p:cNvPr>
          <p:cNvSpPr txBox="1"/>
          <p:nvPr/>
        </p:nvSpPr>
        <p:spPr>
          <a:xfrm>
            <a:off x="3847565" y="5905285"/>
            <a:ext cx="42618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>
                <a:solidFill>
                  <a:srgbClr val="FF0000"/>
                </a:solidFill>
              </a:rPr>
              <a:t>Works in both the WSL and the Command Prompt Window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5115F5-9B88-B344-EC31-4F77C403F2A6}"/>
              </a:ext>
            </a:extLst>
          </p:cNvPr>
          <p:cNvSpPr txBox="1"/>
          <p:nvPr/>
        </p:nvSpPr>
        <p:spPr>
          <a:xfrm>
            <a:off x="1530482" y="6208629"/>
            <a:ext cx="26965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/>
              <a:t>Assuming you have installed </a:t>
            </a:r>
            <a:r>
              <a:rPr lang="en-GB" sz="1100" i="1" dirty="0" err="1"/>
              <a:t>VSCode</a:t>
            </a:r>
            <a:r>
              <a:rPr lang="en-GB" sz="1100" i="1" dirty="0"/>
              <a:t> </a:t>
            </a:r>
            <a:r>
              <a:rPr lang="en-GB" sz="1100" dirty="0">
                <a:sym typeface="Wingdings" panose="05000000000000000000" pitchFamily="2" charset="2"/>
              </a:rPr>
              <a:t></a:t>
            </a:r>
            <a:endParaRPr lang="en-GB" sz="11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745C746-5F59-4551-66E7-6816CE2371EC}"/>
              </a:ext>
            </a:extLst>
          </p:cNvPr>
          <p:cNvSpPr/>
          <p:nvPr/>
        </p:nvSpPr>
        <p:spPr bwMode="auto">
          <a:xfrm>
            <a:off x="6254647" y="545617"/>
            <a:ext cx="2741495" cy="8355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console.log(“Hello”);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B4BF3F-885D-5FE6-6D33-73D953FC3B44}"/>
              </a:ext>
            </a:extLst>
          </p:cNvPr>
          <p:cNvSpPr txBox="1"/>
          <p:nvPr/>
        </p:nvSpPr>
        <p:spPr>
          <a:xfrm>
            <a:off x="8080507" y="176285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87544A-13B8-AE46-84EE-79E7EC94A36F}"/>
              </a:ext>
            </a:extLst>
          </p:cNvPr>
          <p:cNvSpPr txBox="1"/>
          <p:nvPr/>
        </p:nvSpPr>
        <p:spPr>
          <a:xfrm>
            <a:off x="2092843" y="1484340"/>
            <a:ext cx="532690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>
                <a:solidFill>
                  <a:srgbClr val="FF0000"/>
                </a:solidFill>
                <a:sym typeface="Wingdings" panose="05000000000000000000" pitchFamily="2" charset="2"/>
              </a:rPr>
              <a:t> In the </a:t>
            </a:r>
            <a:r>
              <a:rPr lang="en-GB" sz="1200" i="1" dirty="0" err="1">
                <a:solidFill>
                  <a:srgbClr val="FF0000"/>
                </a:solidFill>
                <a:sym typeface="Wingdings" panose="05000000000000000000" pitchFamily="2" charset="2"/>
              </a:rPr>
              <a:t>src</a:t>
            </a:r>
            <a:r>
              <a:rPr lang="en-GB" sz="1200" i="1" dirty="0">
                <a:solidFill>
                  <a:srgbClr val="FF0000"/>
                </a:solidFill>
                <a:sym typeface="Wingdings" panose="05000000000000000000" pitchFamily="2" charset="2"/>
              </a:rPr>
              <a:t> directory, create the </a:t>
            </a:r>
            <a:r>
              <a:rPr lang="en-GB" sz="1200" i="1" dirty="0" err="1">
                <a:solidFill>
                  <a:srgbClr val="FF0000"/>
                </a:solidFill>
                <a:sym typeface="Wingdings" panose="05000000000000000000" pitchFamily="2" charset="2"/>
              </a:rPr>
              <a:t>hello.ts</a:t>
            </a:r>
            <a:r>
              <a:rPr lang="en-GB" sz="1200" i="1" dirty="0">
                <a:solidFill>
                  <a:srgbClr val="FF0000"/>
                </a:solidFill>
                <a:sym typeface="Wingdings" panose="05000000000000000000" pitchFamily="2" charset="2"/>
              </a:rPr>
              <a:t> file using an editor of your choice</a:t>
            </a:r>
            <a:endParaRPr lang="en-GB" sz="1200" i="1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7E5788-B601-B4BA-EF21-53FBC379F8E3}"/>
              </a:ext>
            </a:extLst>
          </p:cNvPr>
          <p:cNvSpPr txBox="1"/>
          <p:nvPr/>
        </p:nvSpPr>
        <p:spPr>
          <a:xfrm>
            <a:off x="5087114" y="2424894"/>
            <a:ext cx="34512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We need to compile from the directory containing the </a:t>
            </a:r>
            <a:r>
              <a:rPr lang="en-GB" sz="1400" i="1" dirty="0" err="1">
                <a:solidFill>
                  <a:srgbClr val="FF0000"/>
                </a:solidFill>
              </a:rPr>
              <a:t>tsconfig.json</a:t>
            </a:r>
            <a:r>
              <a:rPr lang="en-GB" sz="1400" i="1" dirty="0">
                <a:solidFill>
                  <a:srgbClr val="FF0000"/>
                </a:solidFill>
              </a:rPr>
              <a:t> file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7A4EE0BE-DC6E-A373-4DBA-B58B6F8B0206}"/>
              </a:ext>
            </a:extLst>
          </p:cNvPr>
          <p:cNvSpPr/>
          <p:nvPr/>
        </p:nvSpPr>
        <p:spPr bwMode="auto">
          <a:xfrm>
            <a:off x="6696870" y="2265760"/>
            <a:ext cx="273698" cy="180392"/>
          </a:xfrm>
          <a:prstGeom prst="up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336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F1EF3-0DAD-B83F-F313-B8B5E242F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Hint: </a:t>
            </a:r>
            <a:r>
              <a:rPr lang="en-GB" dirty="0" err="1"/>
              <a:t>Downleveling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4B4EF-3F0E-6897-E250-EA0F8CAF5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443318"/>
            <a:ext cx="7029450" cy="4395507"/>
          </a:xfrm>
        </p:spPr>
        <p:txBody>
          <a:bodyPr/>
          <a:lstStyle/>
          <a:p>
            <a:r>
              <a:rPr lang="en-GB" dirty="0"/>
              <a:t>By default TypeScript targets ECMAScript3, an extremely old version of ECMAScript</a:t>
            </a:r>
            <a:r>
              <a:rPr lang="en-GB" baseline="30000" dirty="0"/>
              <a:t>#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If you do not explicitly specify a target version e.g. using the --target flag</a:t>
            </a:r>
          </a:p>
          <a:p>
            <a:r>
              <a:rPr lang="en-GB" dirty="0"/>
              <a:t>TypeScript will automatically rewrite newer ECMAScript code to an older target version</a:t>
            </a:r>
          </a:p>
          <a:p>
            <a:r>
              <a:rPr lang="en-GB" dirty="0"/>
              <a:t>For example, if the target version ES3 then TypeScript converts ECMAScript6 JavaScript template strings into a simple string with a series of appends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BF2E75-810C-72B4-C56E-FA72AD5FBC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13FAF6-4093-6E57-BF03-387AC81DC17A}"/>
              </a:ext>
            </a:extLst>
          </p:cNvPr>
          <p:cNvSpPr txBox="1"/>
          <p:nvPr/>
        </p:nvSpPr>
        <p:spPr>
          <a:xfrm>
            <a:off x="7911227" y="6229548"/>
            <a:ext cx="12327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# As of 2023 </a:t>
            </a:r>
          </a:p>
        </p:txBody>
      </p:sp>
    </p:spTree>
    <p:extLst>
      <p:ext uri="{BB962C8B-B14F-4D97-AF65-F5344CB8AC3E}">
        <p14:creationId xmlns:p14="http://schemas.microsoft.com/office/powerpoint/2010/main" val="987968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550" y="686456"/>
            <a:ext cx="4601138" cy="953128"/>
          </a:xfrm>
        </p:spPr>
        <p:txBody>
          <a:bodyPr/>
          <a:lstStyle/>
          <a:p>
            <a:r>
              <a:rPr lang="en-GB" dirty="0"/>
              <a:t>Use “let” when declaring the variable and specify the variable type following the variable name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550" y="2028099"/>
            <a:ext cx="472558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someNumber</a:t>
            </a:r>
            <a:r>
              <a:rPr lang="en-GB" sz="2400" dirty="0"/>
              <a:t>: number;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bigValue</a:t>
            </a:r>
            <a:r>
              <a:rPr lang="en-GB" sz="2400" dirty="0"/>
              <a:t>: </a:t>
            </a:r>
            <a:r>
              <a:rPr lang="en-GB" sz="2400" dirty="0" err="1"/>
              <a:t>bigint</a:t>
            </a:r>
            <a:r>
              <a:rPr lang="en-GB" sz="2400" dirty="0"/>
              <a:t>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someString</a:t>
            </a:r>
            <a:r>
              <a:rPr lang="en-GB" sz="2400" dirty="0"/>
              <a:t>: string = "</a:t>
            </a:r>
            <a:r>
              <a:rPr lang="en-GB" sz="2400" dirty="0" err="1"/>
              <a:t>fred</a:t>
            </a:r>
            <a:r>
              <a:rPr lang="en-GB" sz="2400" dirty="0"/>
              <a:t>";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someBool</a:t>
            </a:r>
            <a:r>
              <a:rPr lang="en-GB" sz="2400" dirty="0"/>
              <a:t>: </a:t>
            </a:r>
            <a:r>
              <a:rPr lang="en-GB" sz="2400" dirty="0" err="1"/>
              <a:t>boolean</a:t>
            </a:r>
            <a:r>
              <a:rPr lang="en-GB" sz="2400" dirty="0"/>
              <a:t> = true;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someValue</a:t>
            </a:r>
            <a:r>
              <a:rPr lang="en-GB" sz="2400" dirty="0"/>
              <a:t>: any;</a:t>
            </a:r>
          </a:p>
          <a:p>
            <a:endParaRPr lang="en-GB" sz="2400" dirty="0"/>
          </a:p>
          <a:p>
            <a:r>
              <a:rPr lang="en-GB" sz="2400" dirty="0" err="1"/>
              <a:t>someNumber</a:t>
            </a:r>
            <a:r>
              <a:rPr lang="en-GB" sz="2400" dirty="0"/>
              <a:t> = 5;</a:t>
            </a:r>
          </a:p>
          <a:p>
            <a:r>
              <a:rPr lang="en-GB" sz="2400" dirty="0" err="1"/>
              <a:t>bigValue</a:t>
            </a:r>
            <a:r>
              <a:rPr lang="en-GB" sz="2400" dirty="0"/>
              <a:t> = 100n;</a:t>
            </a:r>
          </a:p>
          <a:p>
            <a:r>
              <a:rPr lang="en-GB" sz="2400" dirty="0" err="1"/>
              <a:t>someValue</a:t>
            </a:r>
            <a:r>
              <a:rPr lang="en-GB" sz="2400" dirty="0"/>
              <a:t> = 4;</a:t>
            </a:r>
          </a:p>
          <a:p>
            <a:r>
              <a:rPr lang="en-GB" sz="2400" dirty="0" err="1"/>
              <a:t>someValue</a:t>
            </a:r>
            <a:r>
              <a:rPr lang="en-GB" sz="2400" dirty="0"/>
              <a:t> = “tom”;                      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3471900"/>
              </p:ext>
            </p:extLst>
          </p:nvPr>
        </p:nvGraphicFramePr>
        <p:xfrm>
          <a:off x="5248408" y="883158"/>
          <a:ext cx="3587016" cy="4053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1540">
                  <a:extLst>
                    <a:ext uri="{9D8B030D-6E8A-4147-A177-3AD203B41FA5}">
                      <a16:colId xmlns:a16="http://schemas.microsoft.com/office/drawing/2014/main" val="3645954230"/>
                    </a:ext>
                  </a:extLst>
                </a:gridCol>
                <a:gridCol w="2385476">
                  <a:extLst>
                    <a:ext uri="{9D8B030D-6E8A-4147-A177-3AD203B41FA5}">
                      <a16:colId xmlns:a16="http://schemas.microsoft.com/office/drawing/2014/main" val="20303303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6190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Whole or floating point, we do not distinguish</a:t>
                      </a:r>
                      <a:r>
                        <a:rPr lang="en-GB" baseline="0" dirty="0"/>
                        <a:t> between number types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583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bigint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large integers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9034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string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string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580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boolean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or false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79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Contain any type of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955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/>
                        <a:t>type</a:t>
                      </a:r>
                      <a:r>
                        <a:rPr lang="en-GB" b="1" dirty="0"/>
                        <a:t>[ 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array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120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{ 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object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694027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86477" y="3985743"/>
            <a:ext cx="1078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 the colons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464068" y="3731037"/>
            <a:ext cx="1222409" cy="5919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 flipV="1">
            <a:off x="2363002" y="3377929"/>
            <a:ext cx="1313857" cy="9450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/>
          <p:cNvCxnSpPr/>
          <p:nvPr/>
        </p:nvCxnSpPr>
        <p:spPr bwMode="auto">
          <a:xfrm flipH="1" flipV="1">
            <a:off x="2464068" y="3042829"/>
            <a:ext cx="1232028" cy="12801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H="1" flipV="1">
            <a:off x="2113069" y="2804066"/>
            <a:ext cx="1563790" cy="151242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EEC8CA1-E5D1-F6E0-FF38-B17D4CE9BD6E}"/>
              </a:ext>
            </a:extLst>
          </p:cNvPr>
          <p:cNvSpPr txBox="1"/>
          <p:nvPr/>
        </p:nvSpPr>
        <p:spPr>
          <a:xfrm>
            <a:off x="6064120" y="4975606"/>
            <a:ext cx="28798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Other primitive types include symbol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921C25E-45B4-1FC4-1C9A-07005BC037B5}"/>
              </a:ext>
            </a:extLst>
          </p:cNvPr>
          <p:cNvCxnSpPr/>
          <p:nvPr/>
        </p:nvCxnSpPr>
        <p:spPr bwMode="auto">
          <a:xfrm flipH="1" flipV="1">
            <a:off x="2616468" y="3883437"/>
            <a:ext cx="1222409" cy="5919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CFDF41E-E3A7-D199-5F44-83557F465997}"/>
              </a:ext>
            </a:extLst>
          </p:cNvPr>
          <p:cNvCxnSpPr/>
          <p:nvPr/>
        </p:nvCxnSpPr>
        <p:spPr bwMode="auto">
          <a:xfrm flipH="1" flipV="1">
            <a:off x="2515402" y="3530329"/>
            <a:ext cx="1313857" cy="9450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4CE9DDD-6E57-5900-55B5-AB7A409C36A7}"/>
              </a:ext>
            </a:extLst>
          </p:cNvPr>
          <p:cNvCxnSpPr/>
          <p:nvPr/>
        </p:nvCxnSpPr>
        <p:spPr bwMode="auto">
          <a:xfrm flipH="1" flipV="1">
            <a:off x="2616468" y="3195229"/>
            <a:ext cx="1232028" cy="12801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553DB35-FD7C-9F2C-164E-4DEDD73324CA}"/>
              </a:ext>
            </a:extLst>
          </p:cNvPr>
          <p:cNvCxnSpPr/>
          <p:nvPr/>
        </p:nvCxnSpPr>
        <p:spPr bwMode="auto">
          <a:xfrm flipH="1" flipV="1">
            <a:off x="2714773" y="2412739"/>
            <a:ext cx="1089700" cy="20507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EF46F506-2F79-3686-32AD-4275796F01B3}"/>
              </a:ext>
            </a:extLst>
          </p:cNvPr>
          <p:cNvSpPr txBox="1"/>
          <p:nvPr/>
        </p:nvSpPr>
        <p:spPr>
          <a:xfrm>
            <a:off x="245940" y="5823912"/>
            <a:ext cx="41608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Interestingly, TypeScript syntax is very reminiscent of UML Modelling “syntax”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E48384-F8EA-EB34-A1FC-7FC9079943D3}"/>
              </a:ext>
            </a:extLst>
          </p:cNvPr>
          <p:cNvSpPr txBox="1"/>
          <p:nvPr/>
        </p:nvSpPr>
        <p:spPr>
          <a:xfrm>
            <a:off x="5181599" y="5252605"/>
            <a:ext cx="186031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Numeric Literals</a:t>
            </a:r>
          </a:p>
          <a:p>
            <a:r>
              <a:rPr lang="en-GB" dirty="0"/>
              <a:t>Hex	</a:t>
            </a:r>
            <a:r>
              <a:rPr lang="en-GB" b="1" dirty="0"/>
              <a:t>0x</a:t>
            </a:r>
            <a:r>
              <a:rPr lang="en-GB" dirty="0"/>
              <a:t>23</a:t>
            </a:r>
          </a:p>
          <a:p>
            <a:r>
              <a:rPr lang="en-GB" dirty="0"/>
              <a:t>Binary	</a:t>
            </a:r>
            <a:r>
              <a:rPr lang="en-GB" b="1" dirty="0"/>
              <a:t>0b</a:t>
            </a:r>
            <a:r>
              <a:rPr lang="en-GB" dirty="0"/>
              <a:t>1011</a:t>
            </a:r>
          </a:p>
          <a:p>
            <a:r>
              <a:rPr lang="en-GB" dirty="0"/>
              <a:t>Octal	</a:t>
            </a:r>
            <a:r>
              <a:rPr lang="en-GB" b="1" dirty="0"/>
              <a:t>0o</a:t>
            </a:r>
            <a:r>
              <a:rPr lang="en-GB" dirty="0"/>
              <a:t>767</a:t>
            </a:r>
          </a:p>
          <a:p>
            <a:r>
              <a:rPr lang="en-GB" dirty="0" err="1"/>
              <a:t>bigint</a:t>
            </a:r>
            <a:r>
              <a:rPr lang="en-GB" dirty="0"/>
              <a:t>	100</a:t>
            </a:r>
            <a:r>
              <a:rPr lang="en-GB" b="1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3930477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EDBDC-CDA4-5150-C1D1-EDA5C7F3B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6FA68-AE2F-52A3-BBAD-8E279A1DB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Edit </a:t>
            </a:r>
            <a:r>
              <a:rPr lang="en-GB" b="1" dirty="0" err="1"/>
              <a:t>hello.ts</a:t>
            </a:r>
            <a:endParaRPr lang="en-GB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9E7628-33DD-F03C-B48A-9A3CF5A856A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41BB26F-BB90-6455-F399-8F2CB265CAA5}"/>
              </a:ext>
            </a:extLst>
          </p:cNvPr>
          <p:cNvSpPr/>
          <p:nvPr/>
        </p:nvSpPr>
        <p:spPr bwMode="auto">
          <a:xfrm>
            <a:off x="784459" y="1438977"/>
            <a:ext cx="7921592" cy="4985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let </a:t>
            </a:r>
            <a:r>
              <a:rPr lang="en-GB" sz="1800" dirty="0" err="1"/>
              <a:t>someNumber</a:t>
            </a:r>
            <a:r>
              <a:rPr lang="en-GB" sz="1800" dirty="0"/>
              <a:t>: number;</a:t>
            </a:r>
          </a:p>
          <a:p>
            <a:r>
              <a:rPr lang="en-GB" sz="1800" dirty="0"/>
              <a:t>let </a:t>
            </a:r>
            <a:r>
              <a:rPr lang="en-GB" sz="1800" dirty="0" err="1"/>
              <a:t>bigValue</a:t>
            </a:r>
            <a:r>
              <a:rPr lang="en-GB" sz="1800" dirty="0"/>
              <a:t>: </a:t>
            </a:r>
            <a:r>
              <a:rPr lang="en-GB" sz="1800" dirty="0" err="1"/>
              <a:t>bigint</a:t>
            </a:r>
            <a:r>
              <a:rPr lang="en-GB" sz="1800" dirty="0"/>
              <a:t>;</a:t>
            </a:r>
          </a:p>
          <a:p>
            <a:r>
              <a:rPr lang="en-GB" sz="1800" dirty="0"/>
              <a:t>let </a:t>
            </a:r>
            <a:r>
              <a:rPr lang="en-GB" sz="1800" dirty="0" err="1"/>
              <a:t>someString</a:t>
            </a:r>
            <a:r>
              <a:rPr lang="en-GB" sz="1800" dirty="0"/>
              <a:t>: string = "</a:t>
            </a:r>
            <a:r>
              <a:rPr lang="en-GB" sz="1800" dirty="0" err="1"/>
              <a:t>fred</a:t>
            </a:r>
            <a:r>
              <a:rPr lang="en-GB" sz="1800" dirty="0"/>
              <a:t>";</a:t>
            </a:r>
          </a:p>
          <a:p>
            <a:r>
              <a:rPr lang="en-GB" sz="1800" dirty="0"/>
              <a:t>let </a:t>
            </a:r>
            <a:r>
              <a:rPr lang="en-GB" sz="1800" dirty="0" err="1"/>
              <a:t>someBool</a:t>
            </a:r>
            <a:r>
              <a:rPr lang="en-GB" sz="1800" dirty="0"/>
              <a:t>: </a:t>
            </a:r>
            <a:r>
              <a:rPr lang="en-GB" sz="1800" dirty="0" err="1"/>
              <a:t>boolean</a:t>
            </a:r>
            <a:r>
              <a:rPr lang="en-GB" sz="1800" dirty="0"/>
              <a:t> = true;</a:t>
            </a:r>
          </a:p>
          <a:p>
            <a:r>
              <a:rPr lang="en-GB" sz="1800" dirty="0"/>
              <a:t>let </a:t>
            </a:r>
            <a:r>
              <a:rPr lang="en-GB" sz="1800" dirty="0" err="1"/>
              <a:t>someValue</a:t>
            </a:r>
            <a:r>
              <a:rPr lang="en-GB" sz="1800" dirty="0"/>
              <a:t>: any;</a:t>
            </a:r>
          </a:p>
          <a:p>
            <a:endParaRPr lang="en-GB" sz="1800" dirty="0"/>
          </a:p>
          <a:p>
            <a:r>
              <a:rPr lang="en-GB" sz="1800" dirty="0" err="1"/>
              <a:t>someNumber</a:t>
            </a:r>
            <a:r>
              <a:rPr lang="en-GB" sz="1800" dirty="0"/>
              <a:t> = 5;</a:t>
            </a:r>
          </a:p>
          <a:p>
            <a:r>
              <a:rPr lang="en-GB" sz="1800" dirty="0" err="1"/>
              <a:t>bigValue</a:t>
            </a:r>
            <a:r>
              <a:rPr lang="en-GB" sz="1800" dirty="0"/>
              <a:t> = 100n;</a:t>
            </a:r>
          </a:p>
          <a:p>
            <a:r>
              <a:rPr lang="en-GB" sz="1800" dirty="0" err="1"/>
              <a:t>someValue</a:t>
            </a:r>
            <a:r>
              <a:rPr lang="en-GB" sz="1800" dirty="0"/>
              <a:t> = 4;</a:t>
            </a:r>
          </a:p>
          <a:p>
            <a:r>
              <a:rPr lang="en-GB" sz="1800" dirty="0" err="1"/>
              <a:t>someValue</a:t>
            </a:r>
            <a:r>
              <a:rPr lang="en-GB" sz="1800" dirty="0"/>
              <a:t> = "tom";   </a:t>
            </a:r>
          </a:p>
          <a:p>
            <a:endParaRPr lang="en-GB" dirty="0"/>
          </a:p>
          <a:p>
            <a:r>
              <a:rPr lang="en-GB" sz="1800" dirty="0"/>
              <a:t>console.log(“Number is “+</a:t>
            </a:r>
            <a:r>
              <a:rPr lang="en-GB" sz="1800" dirty="0" err="1"/>
              <a:t>someNumber</a:t>
            </a:r>
            <a:r>
              <a:rPr lang="en-GB" sz="1800" dirty="0"/>
              <a:t>);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EC8055-AFA4-8CEE-A8AD-A830858DD2E6}"/>
              </a:ext>
            </a:extLst>
          </p:cNvPr>
          <p:cNvSpPr txBox="1"/>
          <p:nvPr/>
        </p:nvSpPr>
        <p:spPr>
          <a:xfrm>
            <a:off x="5777088" y="5943800"/>
            <a:ext cx="2654642" cy="33855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node </a:t>
            </a:r>
            <a:r>
              <a:rPr lang="en-GB" altLang="en-US" sz="1600" dirty="0">
                <a:solidFill>
                  <a:srgbClr val="FFC000"/>
                </a:solidFill>
              </a:rPr>
              <a:t>build/hello.js</a:t>
            </a:r>
          </a:p>
        </p:txBody>
      </p:sp>
    </p:spTree>
    <p:extLst>
      <p:ext uri="{BB962C8B-B14F-4D97-AF65-F5344CB8AC3E}">
        <p14:creationId xmlns:p14="http://schemas.microsoft.com/office/powerpoint/2010/main" val="4014291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82D68-5EA2-11B9-1FC6-60E5DA867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Miscellaneous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23DFC-014C-F746-C232-0AD51CA83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726142"/>
            <a:ext cx="8686800" cy="5112684"/>
          </a:xfrm>
        </p:spPr>
        <p:txBody>
          <a:bodyPr/>
          <a:lstStyle/>
          <a:p>
            <a:r>
              <a:rPr lang="en-GB" dirty="0"/>
              <a:t>Instead of </a:t>
            </a:r>
            <a:r>
              <a:rPr lang="en-GB" b="1" dirty="0"/>
              <a:t>let</a:t>
            </a:r>
            <a:r>
              <a:rPr lang="en-GB" dirty="0"/>
              <a:t> you can declare a variable as a </a:t>
            </a:r>
            <a:r>
              <a:rPr lang="en-GB" b="1" dirty="0" err="1"/>
              <a:t>const</a:t>
            </a:r>
            <a:br>
              <a:rPr lang="en-GB" dirty="0"/>
            </a:br>
            <a:r>
              <a:rPr lang="en-GB" sz="1600" i="1" dirty="0"/>
              <a:t>Their value cannot be changed once they are bound. In other words, they have the same scoping rules as let, but you can’t re-assign to them.</a:t>
            </a:r>
          </a:p>
          <a:p>
            <a:endParaRPr lang="en-GB" sz="1600" i="1" dirty="0"/>
          </a:p>
          <a:p>
            <a:endParaRPr lang="en-GB" sz="1600" i="1" dirty="0"/>
          </a:p>
          <a:p>
            <a:r>
              <a:rPr lang="en-GB" dirty="0"/>
              <a:t>Composing types. Complex types can be created by combining simpler ones</a:t>
            </a:r>
            <a:br>
              <a:rPr lang="en-GB" dirty="0"/>
            </a:br>
            <a:r>
              <a:rPr lang="en-GB" b="1" dirty="0"/>
              <a:t>Unions</a:t>
            </a:r>
            <a:r>
              <a:rPr lang="en-GB" dirty="0"/>
              <a:t>: a type can be one of many types.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Generics</a:t>
            </a:r>
            <a:r>
              <a:rPr lang="en-GB" dirty="0"/>
              <a:t>: You can specify a type that ‘contains’ another type</a:t>
            </a:r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B4A8B4-A0C2-0680-9F46-5F509D846BE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AA3F9C-A705-33D4-5F65-B2E9A8FD7789}"/>
              </a:ext>
            </a:extLst>
          </p:cNvPr>
          <p:cNvSpPr txBox="1"/>
          <p:nvPr/>
        </p:nvSpPr>
        <p:spPr>
          <a:xfrm>
            <a:off x="590597" y="1630962"/>
            <a:ext cx="5242141" cy="461665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 err="1"/>
              <a:t>const</a:t>
            </a:r>
            <a:r>
              <a:rPr lang="en-GB" sz="2400" dirty="0"/>
              <a:t> </a:t>
            </a:r>
            <a:r>
              <a:rPr lang="en-GB" sz="2400" dirty="0" err="1"/>
              <a:t>someNumber</a:t>
            </a:r>
            <a:r>
              <a:rPr lang="en-GB" sz="2400" dirty="0"/>
              <a:t>: number = value;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C8B633-7191-36D3-C9BC-004FE8F721CC}"/>
              </a:ext>
            </a:extLst>
          </p:cNvPr>
          <p:cNvSpPr txBox="1"/>
          <p:nvPr/>
        </p:nvSpPr>
        <p:spPr>
          <a:xfrm>
            <a:off x="160289" y="3145985"/>
            <a:ext cx="8555547" cy="83099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type </a:t>
            </a:r>
            <a:r>
              <a:rPr lang="en-GB" sz="2400" dirty="0" err="1">
                <a:solidFill>
                  <a:srgbClr val="FF0000"/>
                </a:solidFill>
              </a:rPr>
              <a:t>WindowStates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= "open" | "closed" | "minimized";</a:t>
            </a:r>
          </a:p>
          <a:p>
            <a:r>
              <a:rPr lang="en-GB" sz="2400" dirty="0"/>
              <a:t>let state: </a:t>
            </a:r>
            <a:r>
              <a:rPr lang="en-GB" sz="2400" dirty="0" err="1"/>
              <a:t>WindowStates</a:t>
            </a:r>
            <a:r>
              <a:rPr lang="en-GB" sz="2400" dirty="0"/>
              <a:t> = "open"; 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Must be an allowed value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2BC52C-AB83-2337-485A-76814A08A47D}"/>
              </a:ext>
            </a:extLst>
          </p:cNvPr>
          <p:cNvSpPr txBox="1"/>
          <p:nvPr/>
        </p:nvSpPr>
        <p:spPr>
          <a:xfrm>
            <a:off x="257175" y="5597683"/>
            <a:ext cx="8816516" cy="83099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/>
              <a:t>type </a:t>
            </a:r>
            <a:r>
              <a:rPr lang="en-GB" sz="2400" dirty="0" err="1"/>
              <a:t>stringArray</a:t>
            </a:r>
            <a:r>
              <a:rPr lang="en-GB" sz="2400" dirty="0"/>
              <a:t> = Array&lt;string&gt;;         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Array contains strings</a:t>
            </a:r>
          </a:p>
          <a:p>
            <a:r>
              <a:rPr lang="en-GB" sz="2400" dirty="0"/>
              <a:t>type </a:t>
            </a:r>
            <a:r>
              <a:rPr lang="en-GB" sz="2400" dirty="0" err="1"/>
              <a:t>numberArray</a:t>
            </a:r>
            <a:r>
              <a:rPr lang="en-GB" sz="2400" dirty="0"/>
              <a:t> = Array&lt;number&gt;;  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Array contains numbers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ACD508-C0D4-5000-8F7E-7F8694B305FC}"/>
              </a:ext>
            </a:extLst>
          </p:cNvPr>
          <p:cNvSpPr txBox="1"/>
          <p:nvPr/>
        </p:nvSpPr>
        <p:spPr>
          <a:xfrm>
            <a:off x="257175" y="4026709"/>
            <a:ext cx="5691623" cy="120032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/>
              <a:t>function </a:t>
            </a:r>
            <a:r>
              <a:rPr lang="en-GB" sz="2400" dirty="0" err="1"/>
              <a:t>getLength</a:t>
            </a:r>
            <a:r>
              <a:rPr lang="en-GB" sz="2400" dirty="0"/>
              <a:t>(</a:t>
            </a:r>
            <a:r>
              <a:rPr lang="en-GB" sz="2400" dirty="0" err="1"/>
              <a:t>obj</a:t>
            </a:r>
            <a:r>
              <a:rPr lang="en-GB" sz="2400" dirty="0"/>
              <a:t>: </a:t>
            </a:r>
            <a:r>
              <a:rPr lang="en-GB" sz="2400" dirty="0">
                <a:solidFill>
                  <a:srgbClr val="FF0000"/>
                </a:solidFill>
              </a:rPr>
              <a:t>string | string[]</a:t>
            </a:r>
            <a:r>
              <a:rPr lang="en-GB" sz="2400" dirty="0"/>
              <a:t>) {</a:t>
            </a:r>
          </a:p>
          <a:p>
            <a:r>
              <a:rPr lang="en-GB" sz="2400" dirty="0"/>
              <a:t>  return </a:t>
            </a:r>
            <a:r>
              <a:rPr lang="en-GB" sz="2400" dirty="0" err="1"/>
              <a:t>obj.length</a:t>
            </a:r>
            <a:r>
              <a:rPr lang="en-GB" sz="2400" dirty="0"/>
              <a:t>;  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An array or a string</a:t>
            </a:r>
          </a:p>
          <a:p>
            <a:r>
              <a:rPr lang="en-GB" sz="2400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4F9C26-9BBC-BBA1-634A-4AB9B01C0EDA}"/>
              </a:ext>
            </a:extLst>
          </p:cNvPr>
          <p:cNvSpPr txBox="1"/>
          <p:nvPr/>
        </p:nvSpPr>
        <p:spPr>
          <a:xfrm>
            <a:off x="6125283" y="2584831"/>
            <a:ext cx="268743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i="1" dirty="0"/>
              <a:t>This union is known as a </a:t>
            </a:r>
            <a:r>
              <a:rPr lang="en-GB" sz="1050" b="1" i="1" dirty="0"/>
              <a:t>literal</a:t>
            </a:r>
            <a:r>
              <a:rPr lang="en-GB" sz="1050" i="1" dirty="0"/>
              <a:t> </a:t>
            </a:r>
            <a:r>
              <a:rPr lang="en-GB" sz="1050" b="1" i="1" dirty="0"/>
              <a:t>type</a:t>
            </a:r>
            <a:r>
              <a:rPr lang="en-GB" sz="1050" i="1" dirty="0"/>
              <a:t> because only these specific string values can be assigned to a variable of this type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E47411-FE2F-1165-53DD-24065EE5C976}"/>
              </a:ext>
            </a:extLst>
          </p:cNvPr>
          <p:cNvSpPr txBox="1"/>
          <p:nvPr/>
        </p:nvSpPr>
        <p:spPr>
          <a:xfrm>
            <a:off x="1441794" y="6400416"/>
            <a:ext cx="3322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We will play with generics later</a:t>
            </a:r>
          </a:p>
        </p:txBody>
      </p:sp>
    </p:spTree>
    <p:extLst>
      <p:ext uri="{BB962C8B-B14F-4D97-AF65-F5344CB8AC3E}">
        <p14:creationId xmlns:p14="http://schemas.microsoft.com/office/powerpoint/2010/main" val="631133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36B212-6A81-5C88-EEA2-3637EC608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6C064-D310-57E1-0AEC-AE4DE40C7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34B15-6C7B-0A22-8061-43E9F88BB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89030C-37D8-B3BC-425E-74E5968B04B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FA9DF8-7CC4-B6E4-557E-05EE24C8C81A}"/>
              </a:ext>
            </a:extLst>
          </p:cNvPr>
          <p:cNvSpPr/>
          <p:nvPr/>
        </p:nvSpPr>
        <p:spPr bwMode="auto">
          <a:xfrm>
            <a:off x="784459" y="1438976"/>
            <a:ext cx="7921592" cy="51447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Specify a constant</a:t>
            </a:r>
            <a:endParaRPr lang="en-GB" sz="18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800" dirty="0" err="1"/>
              <a:t>const</a:t>
            </a:r>
            <a:r>
              <a:rPr lang="en-GB" sz="1800" dirty="0"/>
              <a:t> PI: number = 3.142;</a:t>
            </a:r>
          </a:p>
          <a:p>
            <a:r>
              <a:rPr lang="en-GB" sz="1800" dirty="0"/>
              <a:t>console.log("Constant is "+PI);</a:t>
            </a:r>
          </a:p>
          <a:p>
            <a:endParaRPr lang="en-GB" sz="1800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Create a union</a:t>
            </a:r>
            <a:endParaRPr lang="en-GB" sz="18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800" dirty="0"/>
              <a:t>type </a:t>
            </a:r>
            <a:r>
              <a:rPr lang="en-GB" sz="1800" dirty="0" err="1"/>
              <a:t>WindowStates</a:t>
            </a:r>
            <a:r>
              <a:rPr lang="en-GB" sz="1800" dirty="0"/>
              <a:t> = "open" | "closed" | "minimized";</a:t>
            </a:r>
          </a:p>
          <a:p>
            <a:endParaRPr lang="en-GB" sz="1800" dirty="0"/>
          </a:p>
          <a:p>
            <a:r>
              <a:rPr lang="en-GB" sz="1800" dirty="0"/>
              <a:t>let state: </a:t>
            </a:r>
            <a:r>
              <a:rPr lang="en-GB" sz="1800" dirty="0" err="1"/>
              <a:t>WindowStates</a:t>
            </a:r>
            <a:r>
              <a:rPr lang="en-GB" sz="1800" dirty="0"/>
              <a:t> = "open";    // Must be an allowed value</a:t>
            </a:r>
          </a:p>
          <a:p>
            <a:r>
              <a:rPr lang="en-GB" sz="1800" dirty="0"/>
              <a:t>console.log("State is "+state);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Use a union as an argument to a function</a:t>
            </a:r>
          </a:p>
          <a:p>
            <a:r>
              <a:rPr lang="en-GB" sz="1800" dirty="0"/>
              <a:t>function </a:t>
            </a:r>
            <a:r>
              <a:rPr lang="en-GB" sz="1800" dirty="0" err="1"/>
              <a:t>getLength</a:t>
            </a:r>
            <a:r>
              <a:rPr lang="en-GB" sz="1800" dirty="0"/>
              <a:t>(</a:t>
            </a:r>
            <a:r>
              <a:rPr lang="en-GB" sz="1800" dirty="0" err="1"/>
              <a:t>obj</a:t>
            </a:r>
            <a:r>
              <a:rPr lang="en-GB" sz="1800" dirty="0"/>
              <a:t>: string | string[]) {</a:t>
            </a:r>
          </a:p>
          <a:p>
            <a:r>
              <a:rPr lang="en-GB" sz="1800" dirty="0"/>
              <a:t>    return </a:t>
            </a:r>
            <a:r>
              <a:rPr lang="en-GB" sz="1800" dirty="0" err="1"/>
              <a:t>obj.length</a:t>
            </a:r>
            <a:r>
              <a:rPr lang="en-GB" sz="1800" dirty="0"/>
              <a:t>;  // An array or a string</a:t>
            </a:r>
          </a:p>
          <a:p>
            <a:r>
              <a:rPr lang="en-GB" sz="1800" dirty="0"/>
              <a:t>}</a:t>
            </a:r>
          </a:p>
          <a:p>
            <a:endParaRPr lang="en-GB" sz="1800" dirty="0"/>
          </a:p>
          <a:p>
            <a:r>
              <a:rPr lang="en-GB" sz="1800" dirty="0"/>
              <a:t>console.log("Length of string is "+</a:t>
            </a:r>
            <a:r>
              <a:rPr lang="en-GB" sz="1800" dirty="0" err="1"/>
              <a:t>getLength</a:t>
            </a:r>
            <a:r>
              <a:rPr lang="en-GB" sz="1800" dirty="0"/>
              <a:t>("Hello world"));</a:t>
            </a:r>
          </a:p>
          <a:p>
            <a:r>
              <a:rPr lang="en-GB" sz="1800" dirty="0"/>
              <a:t>console.log("Length of array is "+</a:t>
            </a:r>
            <a:r>
              <a:rPr lang="en-GB" sz="1800" dirty="0" err="1"/>
              <a:t>getLength</a:t>
            </a:r>
            <a:r>
              <a:rPr lang="en-GB" sz="1800" dirty="0"/>
              <a:t>(["A", "B", "C"]));</a:t>
            </a:r>
          </a:p>
        </p:txBody>
      </p:sp>
    </p:spTree>
    <p:extLst>
      <p:ext uri="{BB962C8B-B14F-4D97-AF65-F5344CB8AC3E}">
        <p14:creationId xmlns:p14="http://schemas.microsoft.com/office/powerpoint/2010/main" val="644606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E245F-FD57-0939-888B-5DB9042E0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Miscellaneous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67CC1-BEA7-FCA5-4142-34173AE28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provide </a:t>
            </a:r>
            <a:r>
              <a:rPr lang="en-GB" b="1" dirty="0"/>
              <a:t>type alias</a:t>
            </a:r>
            <a:r>
              <a:rPr lang="en-GB" dirty="0"/>
              <a:t> which allows you to provide a name to a variable type e.g.</a:t>
            </a:r>
            <a:br>
              <a:rPr lang="en-GB" dirty="0"/>
            </a:br>
            <a:r>
              <a:rPr lang="en-GB" dirty="0"/>
              <a:t>A union type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These are just aliases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30AFDC-6BE0-BAF2-6566-9D7970DF0E4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21240D-FAC0-13E0-061C-CA598C051F0F}"/>
              </a:ext>
            </a:extLst>
          </p:cNvPr>
          <p:cNvSpPr txBox="1"/>
          <p:nvPr/>
        </p:nvSpPr>
        <p:spPr>
          <a:xfrm>
            <a:off x="1452880" y="2768040"/>
            <a:ext cx="3642344" cy="461665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/>
              <a:t>type ID = number | string;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843418-D304-3E86-A277-B33F108BC7FF}"/>
              </a:ext>
            </a:extLst>
          </p:cNvPr>
          <p:cNvSpPr txBox="1"/>
          <p:nvPr/>
        </p:nvSpPr>
        <p:spPr>
          <a:xfrm>
            <a:off x="1452880" y="3976975"/>
            <a:ext cx="5609228" cy="1938992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/>
              <a:t>type </a:t>
            </a:r>
            <a:r>
              <a:rPr lang="en-GB" sz="2400" dirty="0" err="1"/>
              <a:t>Fullname</a:t>
            </a:r>
            <a:r>
              <a:rPr lang="en-GB" sz="2400" dirty="0"/>
              <a:t> = string;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name and </a:t>
            </a:r>
            <a:r>
              <a:rPr lang="en-GB" sz="2400" dirty="0" err="1">
                <a:solidFill>
                  <a:schemeClr val="accent1">
                    <a:lumMod val="25000"/>
                  </a:schemeClr>
                </a:solidFill>
              </a:rPr>
              <a:t>fullname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 are both of strings</a:t>
            </a:r>
          </a:p>
          <a:p>
            <a:r>
              <a:rPr lang="en-GB" sz="2400" dirty="0"/>
              <a:t>let name: string = “Fred Thomas”;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fullname</a:t>
            </a:r>
            <a:r>
              <a:rPr lang="en-GB" sz="2400" dirty="0"/>
              <a:t>: </a:t>
            </a:r>
            <a:r>
              <a:rPr lang="en-GB" sz="2400" dirty="0" err="1"/>
              <a:t>Fullname</a:t>
            </a:r>
            <a:r>
              <a:rPr lang="en-GB" sz="2400" dirty="0"/>
              <a:t> = name;</a:t>
            </a:r>
          </a:p>
        </p:txBody>
      </p:sp>
    </p:spTree>
    <p:extLst>
      <p:ext uri="{BB962C8B-B14F-4D97-AF65-F5344CB8AC3E}">
        <p14:creationId xmlns:p14="http://schemas.microsoft.com/office/powerpoint/2010/main" val="36502682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8F6B8C-AF59-B6B3-5DCF-C523CB07F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39DD3-F1E1-7748-35D7-872C423AB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CDACF-5F6E-87EC-CDA4-B23A7CB64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91F64E-F96C-5F4B-1913-F1A147BDC12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F5CB2C-BF6F-CD75-DF73-7B749A7AB9C8}"/>
              </a:ext>
            </a:extLst>
          </p:cNvPr>
          <p:cNvSpPr/>
          <p:nvPr/>
        </p:nvSpPr>
        <p:spPr bwMode="auto">
          <a:xfrm>
            <a:off x="784459" y="1438977"/>
            <a:ext cx="7921592" cy="4985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Type alias</a:t>
            </a:r>
            <a:endParaRPr lang="en-GB" sz="18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800" dirty="0"/>
              <a:t>type </a:t>
            </a:r>
            <a:r>
              <a:rPr lang="en-GB" sz="1800" dirty="0" err="1"/>
              <a:t>Fullname</a:t>
            </a:r>
            <a:r>
              <a:rPr lang="en-GB" sz="1800" dirty="0"/>
              <a:t> = string;</a:t>
            </a:r>
          </a:p>
          <a:p>
            <a:endParaRPr lang="en-GB" sz="1800" dirty="0"/>
          </a:p>
          <a:p>
            <a:r>
              <a:rPr lang="en-GB" sz="1800" dirty="0"/>
              <a:t>let </a:t>
            </a:r>
            <a:r>
              <a:rPr lang="en-GB" sz="1800" dirty="0" err="1"/>
              <a:t>customerName</a:t>
            </a:r>
            <a:r>
              <a:rPr lang="en-GB" sz="1800" dirty="0"/>
              <a:t>: </a:t>
            </a:r>
            <a:r>
              <a:rPr lang="en-GB" sz="1800" dirty="0" err="1"/>
              <a:t>Fullname</a:t>
            </a:r>
            <a:r>
              <a:rPr lang="en-GB" sz="1800" dirty="0"/>
              <a:t> = "Fred";</a:t>
            </a:r>
          </a:p>
          <a:p>
            <a:r>
              <a:rPr lang="en-GB" sz="1800" dirty="0"/>
              <a:t>console.log("</a:t>
            </a:r>
            <a:r>
              <a:rPr lang="en-GB" sz="1800" dirty="0" err="1"/>
              <a:t>Fullname</a:t>
            </a:r>
            <a:r>
              <a:rPr lang="en-GB" sz="1800" dirty="0"/>
              <a:t> is "+</a:t>
            </a:r>
            <a:r>
              <a:rPr lang="en-GB" sz="1800" dirty="0" err="1"/>
              <a:t>customerName</a:t>
            </a:r>
            <a:r>
              <a:rPr lang="en-GB" sz="1800" dirty="0"/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31995491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66" y="774835"/>
            <a:ext cx="7029450" cy="1232870"/>
          </a:xfrm>
        </p:spPr>
        <p:txBody>
          <a:bodyPr/>
          <a:lstStyle/>
          <a:p>
            <a:r>
              <a:rPr lang="en-GB" dirty="0"/>
              <a:t>Arrays must be created before you can use them i.e. assign them an empty array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Create and initialise the array in on step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9829" y="1574829"/>
            <a:ext cx="44085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stringArray</a:t>
            </a:r>
            <a:r>
              <a:rPr lang="en-GB" sz="2400" dirty="0"/>
              <a:t>: string[ ];          </a:t>
            </a:r>
          </a:p>
          <a:p>
            <a:endParaRPr lang="en-GB" sz="2400" dirty="0"/>
          </a:p>
          <a:p>
            <a:r>
              <a:rPr lang="en-GB" sz="2400" dirty="0" err="1"/>
              <a:t>stringArray</a:t>
            </a:r>
            <a:r>
              <a:rPr lang="en-GB" sz="2400" dirty="0"/>
              <a:t> = ["Apple", "Pear"]; </a:t>
            </a:r>
          </a:p>
          <a:p>
            <a:r>
              <a:rPr lang="en-GB" sz="2400" dirty="0" err="1"/>
              <a:t>stringArray</a:t>
            </a:r>
            <a:r>
              <a:rPr lang="en-GB" sz="2400" dirty="0"/>
              <a:t>[2] = "Orange";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0252" y="3736032"/>
            <a:ext cx="4859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numArray</a:t>
            </a:r>
            <a:r>
              <a:rPr lang="en-GB" sz="2400" dirty="0"/>
              <a:t>: number[ ] = [1, 2, 3];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78851" y="1599727"/>
            <a:ext cx="34952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Just like JS we add as many new items as we want i.e. arrays are just like lists</a:t>
            </a:r>
          </a:p>
          <a:p>
            <a:r>
              <a:rPr lang="en-GB" dirty="0" err="1"/>
              <a:t>stringArray</a:t>
            </a:r>
            <a:r>
              <a:rPr lang="en-GB" dirty="0"/>
              <a:t>[0] contains “Apple”</a:t>
            </a:r>
            <a:br>
              <a:rPr lang="en-GB" dirty="0"/>
            </a:br>
            <a:r>
              <a:rPr lang="en-GB" dirty="0" err="1"/>
              <a:t>stringArray</a:t>
            </a:r>
            <a:r>
              <a:rPr lang="en-GB" dirty="0"/>
              <a:t>[1] contains “Pear”</a:t>
            </a:r>
          </a:p>
          <a:p>
            <a:r>
              <a:rPr lang="en-GB" dirty="0" err="1"/>
              <a:t>stringArray</a:t>
            </a:r>
            <a:r>
              <a:rPr lang="en-GB" dirty="0"/>
              <a:t>[2] contains “Orange”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4613" y="20966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019714" y="20966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922907" y="4832940"/>
            <a:ext cx="4158511" cy="193899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000" dirty="0"/>
              <a:t>let output: string = “”;</a:t>
            </a:r>
          </a:p>
          <a:p>
            <a:r>
              <a:rPr lang="en-GB" sz="2000" dirty="0"/>
              <a:t>for (let </a:t>
            </a:r>
            <a:r>
              <a:rPr lang="en-GB" sz="2000" dirty="0" err="1"/>
              <a:t>i</a:t>
            </a:r>
            <a:r>
              <a:rPr lang="en-GB" sz="2000" dirty="0"/>
              <a:t> in </a:t>
            </a:r>
            <a:r>
              <a:rPr lang="en-GB" sz="2000" dirty="0" err="1"/>
              <a:t>stringArray</a:t>
            </a:r>
            <a:r>
              <a:rPr lang="en-GB" sz="2000" dirty="0"/>
              <a:t>)</a:t>
            </a:r>
          </a:p>
          <a:p>
            <a:r>
              <a:rPr lang="en-GB" sz="2000" dirty="0"/>
              <a:t>{</a:t>
            </a:r>
          </a:p>
          <a:p>
            <a:pPr lvl="1"/>
            <a:r>
              <a:rPr lang="en-GB" sz="2000" dirty="0"/>
              <a:t>output = output + </a:t>
            </a:r>
            <a:r>
              <a:rPr lang="en-GB" sz="2000" dirty="0" err="1"/>
              <a:t>stringArray</a:t>
            </a:r>
            <a:r>
              <a:rPr lang="en-GB" sz="2000" dirty="0"/>
              <a:t>[</a:t>
            </a:r>
            <a:r>
              <a:rPr lang="en-GB" sz="2000" dirty="0" err="1"/>
              <a:t>i</a:t>
            </a:r>
            <a:r>
              <a:rPr lang="en-GB" sz="2000" dirty="0"/>
              <a:t>];</a:t>
            </a:r>
          </a:p>
          <a:p>
            <a:r>
              <a:rPr lang="en-GB" sz="2000" dirty="0"/>
              <a:t>}</a:t>
            </a:r>
          </a:p>
          <a:p>
            <a:r>
              <a:rPr lang="en-GB" sz="2000" dirty="0"/>
              <a:t>console.log(output);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93276" y="4463608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Iterate through the array</a:t>
            </a:r>
          </a:p>
        </p:txBody>
      </p:sp>
    </p:spTree>
    <p:extLst>
      <p:ext uri="{BB962C8B-B14F-4D97-AF65-F5344CB8AC3E}">
        <p14:creationId xmlns:p14="http://schemas.microsoft.com/office/powerpoint/2010/main" val="40363505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489B4B-652D-596C-48BD-97B130D8C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CC26D-1F62-83B2-9256-533493C55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2AE19-1AE7-7791-37EF-F5152FB92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C0563F-3BA0-C659-ABC9-9DAF46B57B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295C33-59AD-807F-2851-2DA50A4DE7A0}"/>
              </a:ext>
            </a:extLst>
          </p:cNvPr>
          <p:cNvSpPr/>
          <p:nvPr/>
        </p:nvSpPr>
        <p:spPr bwMode="auto">
          <a:xfrm>
            <a:off x="770021" y="1443790"/>
            <a:ext cx="7921592" cy="4985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Create an array</a:t>
            </a:r>
          </a:p>
          <a:p>
            <a:r>
              <a:rPr lang="en-GB" sz="1800" dirty="0"/>
              <a:t>let numbers: string[] = [];</a:t>
            </a:r>
          </a:p>
          <a:p>
            <a:r>
              <a:rPr lang="en-GB" sz="1800" dirty="0"/>
              <a:t>numbers[0] = "one";</a:t>
            </a:r>
          </a:p>
          <a:p>
            <a:r>
              <a:rPr lang="en-GB" sz="1800" dirty="0"/>
              <a:t>numbers[1] = "two";</a:t>
            </a:r>
          </a:p>
          <a:p>
            <a:r>
              <a:rPr lang="en-GB" sz="1800" dirty="0"/>
              <a:t>numbers[2] = "three";</a:t>
            </a:r>
          </a:p>
          <a:p>
            <a:r>
              <a:rPr lang="en-GB" sz="1800" dirty="0"/>
              <a:t>for(let </a:t>
            </a:r>
            <a:r>
              <a:rPr lang="en-GB" sz="1800" dirty="0" err="1"/>
              <a:t>num</a:t>
            </a:r>
            <a:r>
              <a:rPr lang="en-GB" sz="1800" dirty="0"/>
              <a:t> of numbers)</a:t>
            </a:r>
          </a:p>
          <a:p>
            <a:r>
              <a:rPr lang="en-GB" sz="1800" dirty="0"/>
              <a:t>{</a:t>
            </a:r>
          </a:p>
          <a:p>
            <a:r>
              <a:rPr lang="en-GB" sz="1800" dirty="0"/>
              <a:t>    console.log("Number in array is "+</a:t>
            </a:r>
            <a:r>
              <a:rPr lang="en-GB" sz="1800" dirty="0" err="1"/>
              <a:t>num</a:t>
            </a:r>
            <a:r>
              <a:rPr lang="en-GB" sz="1800" dirty="0"/>
              <a:t>);</a:t>
            </a:r>
          </a:p>
          <a:p>
            <a:r>
              <a:rPr lang="en-GB" sz="1800" dirty="0"/>
              <a:t>}</a:t>
            </a:r>
          </a:p>
          <a:p>
            <a:endParaRPr lang="en-GB" sz="1800" dirty="0"/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Create an array literal</a:t>
            </a:r>
          </a:p>
          <a:p>
            <a:r>
              <a:rPr lang="en-GB" sz="1800" dirty="0"/>
              <a:t>let fruit: string[] = ["Apple", "Orange"];</a:t>
            </a:r>
          </a:p>
          <a:p>
            <a:r>
              <a:rPr lang="en-GB" sz="1800" dirty="0"/>
              <a:t>console.log("The fruit in the array are "+</a:t>
            </a:r>
            <a:r>
              <a:rPr lang="en-GB" sz="1800" dirty="0" err="1"/>
              <a:t>fruit.join</a:t>
            </a:r>
            <a:r>
              <a:rPr lang="en-GB" sz="1800" dirty="0"/>
              <a:t>(", "));</a:t>
            </a:r>
          </a:p>
        </p:txBody>
      </p:sp>
    </p:spTree>
    <p:extLst>
      <p:ext uri="{BB962C8B-B14F-4D97-AF65-F5344CB8AC3E}">
        <p14:creationId xmlns:p14="http://schemas.microsoft.com/office/powerpoint/2010/main" val="6023712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2152"/>
            <a:ext cx="7029450" cy="4866673"/>
          </a:xfrm>
        </p:spPr>
        <p:txBody>
          <a:bodyPr/>
          <a:lstStyle/>
          <a:p>
            <a:r>
              <a:rPr lang="en-GB" dirty="0"/>
              <a:t>You can (should) specify the kind of attributes you expect the object to contain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14757" y="1907109"/>
            <a:ext cx="486973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let </a:t>
            </a:r>
            <a:r>
              <a:rPr lang="en-GB" sz="1600" dirty="0" err="1"/>
              <a:t>obj</a:t>
            </a:r>
            <a:r>
              <a:rPr lang="en-GB" sz="1600" dirty="0"/>
              <a:t>: { x: </a:t>
            </a:r>
            <a:r>
              <a:rPr lang="en-GB" sz="1600" b="1" dirty="0"/>
              <a:t>number</a:t>
            </a:r>
            <a:r>
              <a:rPr lang="en-GB" sz="1600" dirty="0"/>
              <a:t>, y: </a:t>
            </a:r>
            <a:r>
              <a:rPr lang="en-GB" sz="1600" b="1" dirty="0"/>
              <a:t>number</a:t>
            </a:r>
            <a:r>
              <a:rPr lang="en-GB" sz="1600" dirty="0"/>
              <a:t> };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You can assign an object</a:t>
            </a:r>
          </a:p>
          <a:p>
            <a:r>
              <a:rPr lang="es-ES" sz="1600" dirty="0" err="1"/>
              <a:t>obj</a:t>
            </a:r>
            <a:r>
              <a:rPr lang="es-ES" sz="1600" dirty="0"/>
              <a:t> = { x: 2, y: 3 };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Change the values of the attributes</a:t>
            </a:r>
          </a:p>
          <a:p>
            <a:r>
              <a:rPr lang="en-GB" sz="1600" dirty="0" err="1"/>
              <a:t>obj.x</a:t>
            </a:r>
            <a:r>
              <a:rPr lang="en-GB" sz="1600" dirty="0"/>
              <a:t> = 10;</a:t>
            </a:r>
          </a:p>
          <a:p>
            <a:r>
              <a:rPr lang="en-GB" sz="1600" dirty="0" err="1"/>
              <a:t>obj.y</a:t>
            </a:r>
            <a:r>
              <a:rPr lang="en-GB" sz="1600" dirty="0"/>
              <a:t> = 222;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obj.x</a:t>
            </a:r>
            <a:r>
              <a:rPr lang="en-GB" sz="1600" dirty="0"/>
              <a:t>);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obj.y</a:t>
            </a:r>
            <a:r>
              <a:rPr lang="en-GB" sz="1600" dirty="0"/>
              <a:t>);</a:t>
            </a:r>
          </a:p>
          <a:p>
            <a:endParaRPr lang="en-GB" sz="1600" dirty="0"/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This will also work as long as x and y are present,</a:t>
            </a:r>
          </a:p>
          <a:p>
            <a:r>
              <a:rPr lang="en-GB" sz="1600" dirty="0"/>
              <a:t>let obj2: { x: </a:t>
            </a:r>
            <a:r>
              <a:rPr lang="en-GB" sz="1600" b="1" dirty="0"/>
              <a:t>number</a:t>
            </a:r>
            <a:r>
              <a:rPr lang="en-GB" sz="1600" dirty="0"/>
              <a:t> , y: </a:t>
            </a:r>
            <a:r>
              <a:rPr lang="en-GB" sz="1600" b="1" dirty="0"/>
              <a:t>number</a:t>
            </a:r>
            <a:r>
              <a:rPr lang="en-GB" sz="1600" dirty="0"/>
              <a:t>, z: </a:t>
            </a:r>
            <a:r>
              <a:rPr lang="en-GB" sz="1600" b="1" dirty="0"/>
              <a:t>number</a:t>
            </a:r>
            <a:r>
              <a:rPr lang="en-GB" sz="1600" dirty="0"/>
              <a:t> };</a:t>
            </a:r>
          </a:p>
          <a:p>
            <a:r>
              <a:rPr lang="es-ES" sz="1600" dirty="0"/>
              <a:t>obj2 = { x: 2, y: 3, z: 5 };</a:t>
            </a:r>
          </a:p>
          <a:p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//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Assign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obj2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obj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.</a:t>
            </a:r>
          </a:p>
          <a:p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//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Only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the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values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of x and y are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copied</a:t>
            </a:r>
            <a:endParaRPr lang="es-ES" sz="16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s-ES" sz="1600" dirty="0" err="1"/>
              <a:t>obj</a:t>
            </a:r>
            <a:r>
              <a:rPr lang="es-ES" sz="1600" dirty="0"/>
              <a:t> = obj2; 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obj.x</a:t>
            </a:r>
            <a:r>
              <a:rPr lang="en-GB" sz="1600" dirty="0"/>
              <a:t>);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obj.y</a:t>
            </a:r>
            <a:r>
              <a:rPr lang="en-GB" sz="1600" dirty="0"/>
              <a:t>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AFD63-D6FC-CE8B-49F2-215A0BE2544F}"/>
              </a:ext>
            </a:extLst>
          </p:cNvPr>
          <p:cNvSpPr txBox="1"/>
          <p:nvPr/>
        </p:nvSpPr>
        <p:spPr>
          <a:xfrm>
            <a:off x="3289385" y="1599332"/>
            <a:ext cx="22541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Specify the property types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D2215B0-47B3-D0D1-7B19-4C67DF5CF9B2}"/>
              </a:ext>
            </a:extLst>
          </p:cNvPr>
          <p:cNvCxnSpPr/>
          <p:nvPr/>
        </p:nvCxnSpPr>
        <p:spPr bwMode="auto">
          <a:xfrm flipH="1">
            <a:off x="2974975" y="1853348"/>
            <a:ext cx="805363" cy="14479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64AEE55-E721-46E0-3FDE-7163CA51F531}"/>
              </a:ext>
            </a:extLst>
          </p:cNvPr>
          <p:cNvCxnSpPr/>
          <p:nvPr/>
        </p:nvCxnSpPr>
        <p:spPr bwMode="auto">
          <a:xfrm>
            <a:off x="3780338" y="1853348"/>
            <a:ext cx="262273" cy="14479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7532659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57AF1-3E78-1415-47E2-D0A5D6FA2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45EAA-842A-DF3C-6466-99BA8E3AF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F1735-DEDD-9A33-A0C1-097F17675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63FC9E-80C8-E4C8-B503-DE7DF237395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69A204-8EC1-9B5B-7D08-892072BF9823}"/>
              </a:ext>
            </a:extLst>
          </p:cNvPr>
          <p:cNvSpPr/>
          <p:nvPr/>
        </p:nvSpPr>
        <p:spPr bwMode="auto">
          <a:xfrm>
            <a:off x="784459" y="1438977"/>
            <a:ext cx="7921592" cy="4985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Create an anonymous object</a:t>
            </a:r>
          </a:p>
          <a:p>
            <a:r>
              <a:rPr lang="en-GB" sz="1800" dirty="0"/>
              <a:t>let </a:t>
            </a:r>
            <a:r>
              <a:rPr lang="en-GB" sz="1800" dirty="0" err="1"/>
              <a:t>someObject</a:t>
            </a:r>
            <a:r>
              <a:rPr lang="en-GB" sz="1800" dirty="0"/>
              <a:t> = {x:3, y:"Boo" }</a:t>
            </a:r>
          </a:p>
          <a:p>
            <a:endParaRPr lang="en-GB" sz="1800" dirty="0"/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Can be used as a constant</a:t>
            </a:r>
          </a:p>
          <a:p>
            <a:r>
              <a:rPr lang="en-GB" sz="1800" dirty="0" err="1"/>
              <a:t>const</a:t>
            </a:r>
            <a:r>
              <a:rPr lang="en-GB" sz="1800" dirty="0"/>
              <a:t> Fred = {</a:t>
            </a:r>
            <a:r>
              <a:rPr lang="en-GB" sz="1800" dirty="0" err="1"/>
              <a:t>name:"Fred</a:t>
            </a:r>
            <a:r>
              <a:rPr lang="en-GB" sz="1800" dirty="0"/>
              <a:t>", age:23}</a:t>
            </a:r>
          </a:p>
          <a:p>
            <a:endParaRPr lang="en-GB" sz="1800" dirty="0"/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You can be specific about the required object contents</a:t>
            </a:r>
          </a:p>
          <a:p>
            <a:r>
              <a:rPr lang="en-GB" sz="1800" dirty="0"/>
              <a:t>let </a:t>
            </a:r>
            <a:r>
              <a:rPr lang="en-GB" sz="1800" dirty="0" err="1"/>
              <a:t>myObject</a:t>
            </a:r>
            <a:r>
              <a:rPr lang="en-GB" sz="1800" dirty="0"/>
              <a:t>: {</a:t>
            </a:r>
            <a:r>
              <a:rPr lang="en-GB" sz="1800" dirty="0" err="1"/>
              <a:t>a:string</a:t>
            </a:r>
            <a:r>
              <a:rPr lang="en-GB" sz="1800" dirty="0"/>
              <a:t>, b:string};</a:t>
            </a:r>
          </a:p>
          <a:p>
            <a:r>
              <a:rPr lang="en-GB" sz="1800" dirty="0" err="1"/>
              <a:t>myObject</a:t>
            </a:r>
            <a:r>
              <a:rPr lang="en-GB" sz="1800" dirty="0"/>
              <a:t> = {</a:t>
            </a:r>
            <a:r>
              <a:rPr lang="en-GB" sz="1800" dirty="0" err="1"/>
              <a:t>a:"hello</a:t>
            </a:r>
            <a:r>
              <a:rPr lang="en-GB" sz="1800" dirty="0"/>
              <a:t>", b:"hi"};</a:t>
            </a:r>
          </a:p>
          <a:p>
            <a:r>
              <a:rPr lang="en-GB" sz="1800" dirty="0"/>
              <a:t>console.log(`</a:t>
            </a:r>
            <a:r>
              <a:rPr lang="en-GB" sz="1800" dirty="0" err="1"/>
              <a:t>myObject</a:t>
            </a:r>
            <a:r>
              <a:rPr lang="en-GB" sz="1800" dirty="0"/>
              <a:t> a=${</a:t>
            </a:r>
            <a:r>
              <a:rPr lang="en-GB" sz="1800" dirty="0" err="1"/>
              <a:t>myObject.a</a:t>
            </a:r>
            <a:r>
              <a:rPr lang="en-GB" sz="1800" dirty="0"/>
              <a:t>}, b=${</a:t>
            </a:r>
            <a:r>
              <a:rPr lang="en-GB" sz="1800" dirty="0" err="1"/>
              <a:t>myObject.b</a:t>
            </a:r>
            <a:r>
              <a:rPr lang="en-GB" sz="1800" dirty="0"/>
              <a:t>}`)</a:t>
            </a:r>
          </a:p>
          <a:p>
            <a:endParaRPr lang="en-GB" sz="1800" dirty="0"/>
          </a:p>
          <a:p>
            <a:r>
              <a:rPr lang="en-GB" sz="1800" dirty="0"/>
              <a:t>let myObject2: {</a:t>
            </a:r>
            <a:r>
              <a:rPr lang="en-GB" sz="1800" dirty="0" err="1"/>
              <a:t>a:string</a:t>
            </a:r>
            <a:r>
              <a:rPr lang="en-GB" sz="1800" dirty="0"/>
              <a:t>, b:string,c:string};</a:t>
            </a:r>
          </a:p>
          <a:p>
            <a:r>
              <a:rPr lang="en-GB" sz="1800" dirty="0"/>
              <a:t>myObject2 = {a:"hello2", b:"hi2", c:"hmmm"};  </a:t>
            </a:r>
          </a:p>
          <a:p>
            <a:r>
              <a:rPr lang="en-GB" sz="1800" dirty="0" err="1"/>
              <a:t>myObject</a:t>
            </a:r>
            <a:r>
              <a:rPr lang="en-GB" sz="1800" dirty="0"/>
              <a:t> = myObject2;  </a:t>
            </a:r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Works because a and b are shared</a:t>
            </a:r>
          </a:p>
          <a:p>
            <a:r>
              <a:rPr lang="en-GB" sz="1800" dirty="0"/>
              <a:t>console.log(`</a:t>
            </a:r>
            <a:r>
              <a:rPr lang="en-GB" sz="1800" dirty="0" err="1"/>
              <a:t>myObject</a:t>
            </a:r>
            <a:r>
              <a:rPr lang="en-GB" sz="1800" dirty="0"/>
              <a:t> a=${</a:t>
            </a:r>
            <a:r>
              <a:rPr lang="en-GB" sz="1800" dirty="0" err="1"/>
              <a:t>myObject.a</a:t>
            </a:r>
            <a:r>
              <a:rPr lang="en-GB" sz="1800" dirty="0"/>
              <a:t>}, b=${</a:t>
            </a:r>
            <a:r>
              <a:rPr lang="en-GB" sz="1800" dirty="0" err="1"/>
              <a:t>myObject.b</a:t>
            </a:r>
            <a:r>
              <a:rPr lang="en-GB" sz="1800" dirty="0"/>
              <a:t>}`)</a:t>
            </a:r>
          </a:p>
        </p:txBody>
      </p:sp>
    </p:spTree>
    <p:extLst>
      <p:ext uri="{BB962C8B-B14F-4D97-AF65-F5344CB8AC3E}">
        <p14:creationId xmlns:p14="http://schemas.microsoft.com/office/powerpoint/2010/main" val="1820355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B89C2-3C80-3E23-D3EE-174E45354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Type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D4B0C-5BE2-B521-F5E0-9A5767C31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578" y="815787"/>
            <a:ext cx="8762056" cy="4565837"/>
          </a:xfrm>
        </p:spPr>
        <p:txBody>
          <a:bodyPr/>
          <a:lstStyle/>
          <a:p>
            <a:r>
              <a:rPr lang="en-GB" dirty="0"/>
              <a:t>You can use an </a:t>
            </a:r>
            <a:r>
              <a:rPr lang="en-GB" b="1" dirty="0"/>
              <a:t>interface</a:t>
            </a:r>
            <a:r>
              <a:rPr lang="en-GB" dirty="0"/>
              <a:t> to declare the </a:t>
            </a:r>
            <a:r>
              <a:rPr lang="en-GB" i="1" dirty="0"/>
              <a:t>shape</a:t>
            </a:r>
            <a:r>
              <a:rPr lang="en-GB" dirty="0"/>
              <a:t> of an object, so that you can ensure an arbitrary object conforms to this shape. That is, a user defined type.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C1BB25-923F-48DA-8BD3-840B0021DBA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83C57C-C160-7750-5769-BAC18D0391D7}"/>
              </a:ext>
            </a:extLst>
          </p:cNvPr>
          <p:cNvSpPr txBox="1"/>
          <p:nvPr/>
        </p:nvSpPr>
        <p:spPr>
          <a:xfrm>
            <a:off x="1414757" y="1841704"/>
            <a:ext cx="521168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interface </a:t>
            </a:r>
            <a:r>
              <a:rPr lang="en-GB" b="1" dirty="0" err="1"/>
              <a:t>CoOrdinate</a:t>
            </a:r>
            <a:r>
              <a:rPr lang="en-GB" dirty="0"/>
              <a:t> 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x: number;</a:t>
            </a:r>
          </a:p>
          <a:p>
            <a:r>
              <a:rPr lang="en-GB" dirty="0"/>
              <a:t>  y: number;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let </a:t>
            </a:r>
            <a:r>
              <a:rPr lang="en-GB" dirty="0" err="1"/>
              <a:t>someObj</a:t>
            </a:r>
            <a:r>
              <a:rPr lang="en-GB" dirty="0"/>
              <a:t>: </a:t>
            </a:r>
            <a:r>
              <a:rPr lang="en-GB" b="1" dirty="0" err="1"/>
              <a:t>CoOrdinate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// You can assign an object but it must contain</a:t>
            </a:r>
          </a:p>
          <a:p>
            <a:r>
              <a:rPr lang="en-GB" dirty="0"/>
              <a:t>//  the properties x and y required by the interface</a:t>
            </a:r>
          </a:p>
          <a:p>
            <a:r>
              <a:rPr lang="es-ES" dirty="0" err="1"/>
              <a:t>someObj</a:t>
            </a:r>
            <a:r>
              <a:rPr lang="es-ES" dirty="0"/>
              <a:t> = { x: 2, y: 3 };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57808-651D-D921-0C4A-0001D1185A79}"/>
              </a:ext>
            </a:extLst>
          </p:cNvPr>
          <p:cNvSpPr txBox="1"/>
          <p:nvPr/>
        </p:nvSpPr>
        <p:spPr>
          <a:xfrm>
            <a:off x="5088598" y="2835938"/>
            <a:ext cx="36996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The shape-matching only requires </a:t>
            </a:r>
            <a:r>
              <a:rPr lang="en-GB" sz="1400" i="1" u="sng" dirty="0">
                <a:solidFill>
                  <a:srgbClr val="FF0000"/>
                </a:solidFill>
              </a:rPr>
              <a:t>a subset of the object’s fields to match</a:t>
            </a:r>
            <a:r>
              <a:rPr lang="en-GB" sz="1400" i="1" dirty="0">
                <a:solidFill>
                  <a:srgbClr val="FF0000"/>
                </a:solidFill>
              </a:rPr>
              <a:t>. Therefore, the object can contain other properties as well as long as x and y are present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5CF38F-E50D-2D2F-3C47-D41D0AB28D3F}"/>
              </a:ext>
            </a:extLst>
          </p:cNvPr>
          <p:cNvSpPr txBox="1"/>
          <p:nvPr/>
        </p:nvSpPr>
        <p:spPr>
          <a:xfrm>
            <a:off x="161366" y="5221858"/>
            <a:ext cx="43192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Sometimes you want a property to be optional, if so then simply add a ? after the property name. Because of this, when you read from an optional property, you’ll have to check for undefined before using it (!== undefined).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6D60B-DE72-9726-9EC6-64F06F5693DE}"/>
              </a:ext>
            </a:extLst>
          </p:cNvPr>
          <p:cNvSpPr txBox="1"/>
          <p:nvPr/>
        </p:nvSpPr>
        <p:spPr>
          <a:xfrm>
            <a:off x="4572000" y="5221858"/>
            <a:ext cx="3817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interface </a:t>
            </a:r>
            <a:r>
              <a:rPr lang="en-GB" sz="1200" dirty="0" err="1"/>
              <a:t>UserDetails</a:t>
            </a:r>
            <a:r>
              <a:rPr lang="en-GB" sz="1200" dirty="0"/>
              <a:t> {</a:t>
            </a:r>
          </a:p>
          <a:p>
            <a:r>
              <a:rPr lang="en-GB" sz="1200" dirty="0"/>
              <a:t>  name: string;</a:t>
            </a:r>
          </a:p>
          <a:p>
            <a:r>
              <a:rPr lang="en-GB" sz="1200" dirty="0"/>
              <a:t>  age</a:t>
            </a:r>
            <a:r>
              <a:rPr lang="en-GB" sz="1200" b="1" dirty="0"/>
              <a:t>?</a:t>
            </a:r>
            <a:r>
              <a:rPr lang="en-GB" sz="1200" dirty="0"/>
              <a:t>: number;  // optionally provided by the object</a:t>
            </a:r>
          </a:p>
          <a:p>
            <a:r>
              <a:rPr lang="en-GB" sz="1200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EF9EFC-6640-CBD9-A8BE-7994A150F32F}"/>
              </a:ext>
            </a:extLst>
          </p:cNvPr>
          <p:cNvSpPr txBox="1"/>
          <p:nvPr/>
        </p:nvSpPr>
        <p:spPr>
          <a:xfrm>
            <a:off x="5432612" y="1901720"/>
            <a:ext cx="30115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This is sometimes called “duck typing” or “structural typing”.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40347D-817B-1476-E6BC-BA39A6481FC9}"/>
              </a:ext>
            </a:extLst>
          </p:cNvPr>
          <p:cNvSpPr txBox="1"/>
          <p:nvPr/>
        </p:nvSpPr>
        <p:spPr>
          <a:xfrm>
            <a:off x="0" y="6316928"/>
            <a:ext cx="8982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Note: If the object </a:t>
            </a:r>
            <a:r>
              <a:rPr lang="en-GB" sz="1200" b="1" i="1" dirty="0"/>
              <a:t>or class </a:t>
            </a:r>
            <a:r>
              <a:rPr lang="en-GB" sz="1200" i="1" dirty="0"/>
              <a:t>has all the required properties, TypeScript will say they match, regardless of the implementation details.</a:t>
            </a:r>
          </a:p>
        </p:txBody>
      </p:sp>
    </p:spTree>
    <p:extLst>
      <p:ext uri="{BB962C8B-B14F-4D97-AF65-F5344CB8AC3E}">
        <p14:creationId xmlns:p14="http://schemas.microsoft.com/office/powerpoint/2010/main" val="21026366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801BD-D7DF-263A-2FCE-E704BF6F2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960D8-A26B-2AA9-D6D3-A73831FEE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168" y="1724025"/>
            <a:ext cx="7632634" cy="4114800"/>
          </a:xfrm>
        </p:spPr>
        <p:txBody>
          <a:bodyPr/>
          <a:lstStyle/>
          <a:p>
            <a:r>
              <a:rPr lang="en-GB" dirty="0"/>
              <a:t>Type aliases and interfaces types are basically identical</a:t>
            </a:r>
          </a:p>
          <a:p>
            <a:pPr lvl="1"/>
            <a:r>
              <a:rPr lang="en-GB" dirty="0"/>
              <a:t>There are some minor differences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93A9D8-6580-042C-328F-D6C215E56BE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446E1F-B635-2EC7-E732-0D8F7FD1D940}"/>
              </a:ext>
            </a:extLst>
          </p:cNvPr>
          <p:cNvSpPr txBox="1"/>
          <p:nvPr/>
        </p:nvSpPr>
        <p:spPr>
          <a:xfrm>
            <a:off x="1575842" y="2504999"/>
            <a:ext cx="278954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interface </a:t>
            </a:r>
            <a:r>
              <a:rPr lang="en-GB" sz="2000" b="1" dirty="0" err="1"/>
              <a:t>CoOrdinate</a:t>
            </a:r>
            <a:r>
              <a:rPr lang="en-GB" sz="2000" dirty="0"/>
              <a:t> {</a:t>
            </a:r>
          </a:p>
          <a:p>
            <a:r>
              <a:rPr lang="en-GB" sz="2000" dirty="0"/>
              <a:t>  x: number;</a:t>
            </a:r>
          </a:p>
          <a:p>
            <a:r>
              <a:rPr lang="en-GB" sz="2000" dirty="0"/>
              <a:t>  y: number;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A61E73-8E15-1DAD-E5DD-9D8D41CB2C1F}"/>
              </a:ext>
            </a:extLst>
          </p:cNvPr>
          <p:cNvSpPr txBox="1"/>
          <p:nvPr/>
        </p:nvSpPr>
        <p:spPr>
          <a:xfrm>
            <a:off x="4827842" y="2504998"/>
            <a:ext cx="22910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type </a:t>
            </a:r>
            <a:r>
              <a:rPr lang="en-GB" sz="2000" b="1" dirty="0" err="1"/>
              <a:t>CoOrdinate</a:t>
            </a:r>
            <a:r>
              <a:rPr lang="en-GB" sz="2000" dirty="0"/>
              <a:t> {</a:t>
            </a:r>
          </a:p>
          <a:p>
            <a:r>
              <a:rPr lang="en-GB" sz="2000" dirty="0"/>
              <a:t>  x: number;</a:t>
            </a:r>
          </a:p>
          <a:p>
            <a:r>
              <a:rPr lang="en-GB" sz="2000" dirty="0"/>
              <a:t>  y: number;</a:t>
            </a:r>
          </a:p>
          <a:p>
            <a:r>
              <a:rPr lang="en-GB" sz="20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1555605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7B46EF-D9AB-8BAB-252E-45EC044519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CF1E8-B6B6-9483-3F5B-336BA4BB6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13D34-9228-8B5D-B23A-A5DF71A2D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C7E50A-B701-0407-BB55-0AA2D5C30AB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AE8F8F9-1B8F-B546-491D-BC32E4ACA937}"/>
              </a:ext>
            </a:extLst>
          </p:cNvPr>
          <p:cNvSpPr/>
          <p:nvPr/>
        </p:nvSpPr>
        <p:spPr bwMode="auto">
          <a:xfrm>
            <a:off x="784459" y="1438977"/>
            <a:ext cx="7921592" cy="4985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Using an interface to create an object type </a:t>
            </a:r>
          </a:p>
          <a:p>
            <a:r>
              <a:rPr lang="en-GB" sz="1800" dirty="0"/>
              <a:t>let </a:t>
            </a:r>
            <a:r>
              <a:rPr lang="en-GB" sz="1800" dirty="0" err="1"/>
              <a:t>myCoord</a:t>
            </a:r>
            <a:r>
              <a:rPr lang="en-GB" sz="1800" dirty="0"/>
              <a:t>: </a:t>
            </a:r>
            <a:r>
              <a:rPr lang="en-GB" sz="1800" dirty="0" err="1"/>
              <a:t>CoOrdinate</a:t>
            </a:r>
            <a:r>
              <a:rPr lang="en-GB" sz="1800" dirty="0"/>
              <a:t>;</a:t>
            </a:r>
          </a:p>
          <a:p>
            <a:r>
              <a:rPr lang="en-GB" sz="1800" dirty="0" err="1"/>
              <a:t>myCoord</a:t>
            </a:r>
            <a:r>
              <a:rPr lang="en-GB" sz="1800" dirty="0"/>
              <a:t> = {x:3, y:4};</a:t>
            </a:r>
          </a:p>
          <a:p>
            <a:endParaRPr lang="en-GB" sz="1800" dirty="0"/>
          </a:p>
          <a:p>
            <a:r>
              <a:rPr lang="en-GB" sz="1800" dirty="0"/>
              <a:t>console.log(`</a:t>
            </a:r>
            <a:r>
              <a:rPr lang="en-GB" sz="1800" dirty="0" err="1"/>
              <a:t>myCoord</a:t>
            </a:r>
            <a:r>
              <a:rPr lang="en-GB" sz="1800" dirty="0"/>
              <a:t> x=${</a:t>
            </a:r>
            <a:r>
              <a:rPr lang="en-GB" sz="1800" dirty="0" err="1"/>
              <a:t>myCoord.x</a:t>
            </a:r>
            <a:r>
              <a:rPr lang="en-GB" sz="1800" dirty="0"/>
              <a:t>}, y=${</a:t>
            </a:r>
            <a:r>
              <a:rPr lang="en-GB" sz="1800" dirty="0" err="1"/>
              <a:t>myCoord.y</a:t>
            </a:r>
            <a:r>
              <a:rPr lang="en-GB" sz="1800" dirty="0"/>
              <a:t>}`)</a:t>
            </a:r>
          </a:p>
        </p:txBody>
      </p:sp>
    </p:spTree>
    <p:extLst>
      <p:ext uri="{BB962C8B-B14F-4D97-AF65-F5344CB8AC3E}">
        <p14:creationId xmlns:p14="http://schemas.microsoft.com/office/powerpoint/2010/main" val="19058253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C688C-A74A-A39E-934C-949C387DB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25B0D-BAD9-ECEF-CBA8-407F12572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844550"/>
            <a:ext cx="8629650" cy="4994275"/>
          </a:xfrm>
        </p:spPr>
        <p:txBody>
          <a:bodyPr/>
          <a:lstStyle/>
          <a:p>
            <a:r>
              <a:rPr lang="en-GB" sz="1800" dirty="0"/>
              <a:t>JavaScript has two primitive values used to signal absent or uninitialized value: </a:t>
            </a:r>
            <a:r>
              <a:rPr lang="en-GB" sz="1800" b="1" dirty="0"/>
              <a:t>null</a:t>
            </a:r>
            <a:r>
              <a:rPr lang="en-GB" sz="1800" dirty="0"/>
              <a:t> and </a:t>
            </a:r>
            <a:r>
              <a:rPr lang="en-GB" sz="1800" b="1" dirty="0"/>
              <a:t>undefined</a:t>
            </a:r>
            <a:r>
              <a:rPr lang="en-GB" sz="1800" dirty="0"/>
              <a:t>.</a:t>
            </a:r>
          </a:p>
          <a:p>
            <a:r>
              <a:rPr lang="en-GB" sz="1800" dirty="0"/>
              <a:t>By default, the TypeScript considers null and undefined assignable to anything. </a:t>
            </a:r>
          </a:p>
          <a:p>
            <a:pPr lvl="1"/>
            <a:r>
              <a:rPr lang="en-GB" sz="1600" dirty="0"/>
              <a:t>Effectively, in JavaScript null and undefined are valid values of every type i.e. you can assign them to any variable regardless of type.</a:t>
            </a:r>
            <a:r>
              <a:rPr lang="en-GB" sz="1600" baseline="30000" dirty="0"/>
              <a:t>#</a:t>
            </a:r>
            <a:r>
              <a:rPr lang="en-GB" sz="1600" dirty="0"/>
              <a:t> </a:t>
            </a:r>
          </a:p>
          <a:p>
            <a:r>
              <a:rPr lang="en-GB" sz="1800" dirty="0"/>
              <a:t>However, the </a:t>
            </a:r>
            <a:r>
              <a:rPr lang="en-GB" sz="1800" b="1" dirty="0" err="1"/>
              <a:t>strictNullChecks</a:t>
            </a:r>
            <a:r>
              <a:rPr lang="en-GB" sz="1800" dirty="0"/>
              <a:t> flag forces you to specify if a variable can contain a null or undefined using a union type.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0D4732-F411-FB5A-475E-ADC3A212CB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FFEAB9-91DC-E8A4-85A4-09F70F45EDD2}"/>
              </a:ext>
            </a:extLst>
          </p:cNvPr>
          <p:cNvSpPr txBox="1"/>
          <p:nvPr/>
        </p:nvSpPr>
        <p:spPr>
          <a:xfrm>
            <a:off x="631527" y="2993279"/>
            <a:ext cx="8101299" cy="332398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let a: </a:t>
            </a:r>
            <a:r>
              <a:rPr lang="en-GB" sz="1400" b="1" dirty="0"/>
              <a:t>number | null </a:t>
            </a:r>
            <a:r>
              <a:rPr lang="en-GB" sz="1400" dirty="0"/>
              <a:t>= null;</a:t>
            </a:r>
          </a:p>
          <a:p>
            <a:r>
              <a:rPr lang="en-GB" sz="1400" dirty="0"/>
              <a:t>let b: </a:t>
            </a:r>
            <a:r>
              <a:rPr lang="en-GB" sz="1400" b="1" dirty="0"/>
              <a:t>number | undefined</a:t>
            </a:r>
            <a:r>
              <a:rPr lang="en-GB" sz="1400" dirty="0"/>
              <a:t>;</a:t>
            </a:r>
          </a:p>
          <a:p>
            <a:r>
              <a:rPr lang="en-GB" sz="1400" dirty="0"/>
              <a:t>if(a === null) console.log("a is null");</a:t>
            </a:r>
          </a:p>
          <a:p>
            <a:r>
              <a:rPr lang="en-GB" sz="1400" dirty="0"/>
              <a:t>a = 3;</a:t>
            </a:r>
          </a:p>
          <a:p>
            <a:r>
              <a:rPr lang="en-GB" sz="1400" dirty="0"/>
              <a:t>if(a !== null) console.log("a is not null");</a:t>
            </a:r>
          </a:p>
          <a:p>
            <a:r>
              <a:rPr lang="en-GB" sz="1400" dirty="0"/>
              <a:t>if(b === undefined) console.log("b has not been declared");</a:t>
            </a:r>
          </a:p>
          <a:p>
            <a:r>
              <a:rPr lang="en-GB" sz="1400" dirty="0"/>
              <a:t>b = 3;</a:t>
            </a:r>
          </a:p>
          <a:p>
            <a:r>
              <a:rPr lang="en-GB" sz="1400" dirty="0"/>
              <a:t>if(b !== undefined) console.log("b is declared");</a:t>
            </a:r>
          </a:p>
          <a:p>
            <a:r>
              <a:rPr lang="en-GB" sz="1400" dirty="0"/>
              <a:t>let c: </a:t>
            </a:r>
            <a:r>
              <a:rPr lang="en-GB" sz="1400" b="1" dirty="0"/>
              <a:t>number | null | undefined</a:t>
            </a:r>
            <a:r>
              <a:rPr lang="en-GB" sz="1400" dirty="0"/>
              <a:t>;</a:t>
            </a:r>
          </a:p>
          <a:p>
            <a:r>
              <a:rPr lang="en-GB" sz="1400" dirty="0">
                <a:solidFill>
                  <a:schemeClr val="accent1">
                    <a:lumMod val="25000"/>
                  </a:schemeClr>
                </a:solidFill>
              </a:rPr>
              <a:t>// You can use double equals to test for both null and undefined in one step</a:t>
            </a:r>
          </a:p>
          <a:p>
            <a:r>
              <a:rPr lang="en-GB" sz="1400" dirty="0"/>
              <a:t>if(c == null) console.log("c has not been declared");</a:t>
            </a:r>
          </a:p>
          <a:p>
            <a:r>
              <a:rPr lang="en-GB" sz="1400" dirty="0"/>
              <a:t>c = null;</a:t>
            </a:r>
          </a:p>
          <a:p>
            <a:r>
              <a:rPr lang="en-GB" sz="1400" dirty="0"/>
              <a:t>if(c == null) console.log("c is null");</a:t>
            </a:r>
          </a:p>
          <a:p>
            <a:r>
              <a:rPr lang="en-GB" sz="1400" dirty="0"/>
              <a:t>c = 3;</a:t>
            </a:r>
          </a:p>
          <a:p>
            <a:r>
              <a:rPr lang="en-GB" sz="1400" dirty="0"/>
              <a:t>if(c != null) console.log("c has been declared and is not null");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F0D1E5-38BC-959D-5A83-B8D815090E81}"/>
              </a:ext>
            </a:extLst>
          </p:cNvPr>
          <p:cNvSpPr txBox="1"/>
          <p:nvPr/>
        </p:nvSpPr>
        <p:spPr>
          <a:xfrm>
            <a:off x="5013858" y="6429603"/>
            <a:ext cx="340990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# </a:t>
            </a:r>
            <a:r>
              <a:rPr lang="en-GB" sz="800" i="1" dirty="0"/>
              <a:t>The inventor of null, Tony Hoare, calls this his “billion dollar mistake”.</a:t>
            </a:r>
          </a:p>
        </p:txBody>
      </p:sp>
    </p:spTree>
    <p:extLst>
      <p:ext uri="{BB962C8B-B14F-4D97-AF65-F5344CB8AC3E}">
        <p14:creationId xmlns:p14="http://schemas.microsoft.com/office/powerpoint/2010/main" val="7730854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7B6523-89C9-EE77-096B-70DB90AFAC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3B0D5-C39F-18FD-FE89-2AB4BD460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8B81E-CA94-33FE-7F47-E48D4481F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E9DEE8-0B5B-3A1C-FCEC-75AE36BB5ED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D03638-3365-7571-A58A-0D719FFF356E}"/>
              </a:ext>
            </a:extLst>
          </p:cNvPr>
          <p:cNvSpPr/>
          <p:nvPr/>
        </p:nvSpPr>
        <p:spPr bwMode="auto">
          <a:xfrm>
            <a:off x="784459" y="1438976"/>
            <a:ext cx="7921592" cy="52217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Without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strictNullChecks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set in the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tsconfig.json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file TypeScript does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 not check that a variable could contain null and undefined</a:t>
            </a:r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Note: this defaults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to true if </a:t>
            </a:r>
            <a:r>
              <a:rPr lang="en-GB" i="1" dirty="0">
                <a:solidFill>
                  <a:schemeClr val="accent1">
                    <a:lumMod val="25000"/>
                  </a:schemeClr>
                </a:solidFill>
              </a:rPr>
              <a:t>strict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is true, which we did set when we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created the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tsconfig.json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file</a:t>
            </a:r>
            <a:endParaRPr lang="en-GB" sz="1800" dirty="0">
              <a:solidFill>
                <a:schemeClr val="accent1">
                  <a:lumMod val="25000"/>
                </a:schemeClr>
              </a:solidFill>
            </a:endParaRPr>
          </a:p>
          <a:p>
            <a:endParaRPr lang="en-GB" dirty="0"/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Typically, you encounter this with a function</a:t>
            </a:r>
          </a:p>
          <a:p>
            <a:r>
              <a:rPr lang="en-GB" sz="1800" dirty="0" err="1"/>
              <a:t>const</a:t>
            </a:r>
            <a:r>
              <a:rPr lang="en-GB" sz="1800" dirty="0"/>
              <a:t> </a:t>
            </a:r>
            <a:r>
              <a:rPr lang="en-GB" sz="1800" dirty="0" err="1"/>
              <a:t>loggedInUsername</a:t>
            </a:r>
            <a:r>
              <a:rPr lang="en-GB" sz="1800" dirty="0"/>
              <a:t>: string = "Tom";</a:t>
            </a:r>
          </a:p>
          <a:p>
            <a:r>
              <a:rPr lang="en-GB" sz="1800" dirty="0"/>
              <a:t> </a:t>
            </a:r>
          </a:p>
          <a:p>
            <a:r>
              <a:rPr lang="en-GB" sz="1800" dirty="0" err="1"/>
              <a:t>const</a:t>
            </a:r>
            <a:r>
              <a:rPr lang="en-GB" sz="1800" dirty="0"/>
              <a:t> users = [</a:t>
            </a:r>
          </a:p>
          <a:p>
            <a:r>
              <a:rPr lang="en-GB" sz="1800" dirty="0"/>
              <a:t>  { name: “Fred", age: 12 },</a:t>
            </a:r>
          </a:p>
          <a:p>
            <a:r>
              <a:rPr lang="en-GB" sz="1800" dirty="0"/>
              <a:t>  { name: “Sally", age: 32 },</a:t>
            </a:r>
          </a:p>
          <a:p>
            <a:r>
              <a:rPr lang="en-GB" sz="1800" dirty="0"/>
              <a:t>];</a:t>
            </a:r>
          </a:p>
          <a:p>
            <a:r>
              <a:rPr lang="en-GB" sz="1800" dirty="0"/>
              <a:t> </a:t>
            </a:r>
          </a:p>
          <a:p>
            <a:r>
              <a:rPr lang="en-GB" sz="1800" dirty="0">
                <a:solidFill>
                  <a:schemeClr val="accent1">
                    <a:lumMod val="25000"/>
                  </a:schemeClr>
                </a:solidFill>
              </a:rPr>
              <a:t>// The find function can return undefined if object is not found</a:t>
            </a:r>
          </a:p>
          <a:p>
            <a:r>
              <a:rPr lang="en-GB" sz="1800" dirty="0" err="1"/>
              <a:t>const</a:t>
            </a:r>
            <a:r>
              <a:rPr lang="en-GB" sz="1800" dirty="0"/>
              <a:t> </a:t>
            </a:r>
            <a:r>
              <a:rPr lang="en-GB" sz="1800" dirty="0" err="1"/>
              <a:t>loggedInUser</a:t>
            </a:r>
            <a:r>
              <a:rPr lang="en-GB" sz="1800" dirty="0"/>
              <a:t> = </a:t>
            </a:r>
            <a:r>
              <a:rPr lang="en-GB" sz="1800" dirty="0" err="1"/>
              <a:t>users.find</a:t>
            </a:r>
            <a:r>
              <a:rPr lang="en-GB" sz="1800" dirty="0"/>
              <a:t>((u) =&gt; u.name === </a:t>
            </a:r>
            <a:r>
              <a:rPr lang="en-GB" sz="1800" dirty="0" err="1"/>
              <a:t>loggedInUsername</a:t>
            </a:r>
            <a:r>
              <a:rPr lang="en-GB" sz="1800" dirty="0"/>
              <a:t>);</a:t>
            </a:r>
          </a:p>
          <a:p>
            <a:r>
              <a:rPr lang="en-GB" sz="1800" dirty="0"/>
              <a:t>console.log(</a:t>
            </a:r>
            <a:r>
              <a:rPr lang="en-GB" sz="1800" dirty="0" err="1"/>
              <a:t>loggedInUser.age</a:t>
            </a:r>
            <a:r>
              <a:rPr lang="en-GB" sz="1800" dirty="0"/>
              <a:t>);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A4D814-AF52-563A-BECF-2FBAB9A61F84}"/>
              </a:ext>
            </a:extLst>
          </p:cNvPr>
          <p:cNvSpPr txBox="1"/>
          <p:nvPr/>
        </p:nvSpPr>
        <p:spPr>
          <a:xfrm>
            <a:off x="4572000" y="6205343"/>
            <a:ext cx="399981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'</a:t>
            </a:r>
            <a:r>
              <a:rPr lang="en-GB" dirty="0" err="1"/>
              <a:t>loggedInUser</a:t>
            </a:r>
            <a:r>
              <a:rPr lang="en-GB" dirty="0"/>
              <a:t>' is possibly 'undefined'.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52820F6-8BC5-7748-31D4-B47CF42BACFE}"/>
              </a:ext>
            </a:extLst>
          </p:cNvPr>
          <p:cNvSpPr/>
          <p:nvPr/>
        </p:nvSpPr>
        <p:spPr bwMode="auto">
          <a:xfrm>
            <a:off x="2077278" y="6197882"/>
            <a:ext cx="1798983" cy="21275"/>
          </a:xfrm>
          <a:custGeom>
            <a:avLst/>
            <a:gdLst>
              <a:gd name="connsiteX0" fmla="*/ 0 w 1798983"/>
              <a:gd name="connsiteY0" fmla="*/ 0 h 21275"/>
              <a:gd name="connsiteX1" fmla="*/ 1798983 w 1798983"/>
              <a:gd name="connsiteY1" fmla="*/ 19878 h 21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798983" h="21275" extrusionOk="0">
                <a:moveTo>
                  <a:pt x="0" y="0"/>
                </a:moveTo>
                <a:cubicBezTo>
                  <a:pt x="1038661" y="-8583"/>
                  <a:pt x="410862" y="53401"/>
                  <a:pt x="1798983" y="19878"/>
                </a:cubicBezTo>
              </a:path>
            </a:pathLst>
          </a:cu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798983"/>
                      <a:gd name="connsiteY0" fmla="*/ 0 h 21275"/>
                      <a:gd name="connsiteX1" fmla="*/ 1798983 w 1798983"/>
                      <a:gd name="connsiteY1" fmla="*/ 19878 h 212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798983" h="21275">
                        <a:moveTo>
                          <a:pt x="0" y="0"/>
                        </a:moveTo>
                        <a:cubicBezTo>
                          <a:pt x="1099808" y="29134"/>
                          <a:pt x="500182" y="19878"/>
                          <a:pt x="1798983" y="19878"/>
                        </a:cubicBezTo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59571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Destructuring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Automatically reading the values from an array or object into variables</a:t>
            </a:r>
          </a:p>
          <a:p>
            <a:endParaRPr lang="en-GB" dirty="0"/>
          </a:p>
          <a:p>
            <a:r>
              <a:rPr lang="en-GB" dirty="0"/>
              <a:t>Array </a:t>
            </a:r>
            <a:r>
              <a:rPr lang="en-GB" dirty="0" err="1"/>
              <a:t>destructuring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Object </a:t>
            </a:r>
            <a:r>
              <a:rPr lang="en-GB" dirty="0" err="1"/>
              <a:t>destructuring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86038" y="3185962"/>
            <a:ext cx="4669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input: string[] = ["One", "Two", "</a:t>
            </a:r>
            <a:r>
              <a:rPr lang="en-GB" dirty="0" err="1"/>
              <a:t>Threee</a:t>
            </a:r>
            <a:r>
              <a:rPr lang="en-GB" dirty="0"/>
              <a:t>"];</a:t>
            </a:r>
          </a:p>
          <a:p>
            <a:r>
              <a:rPr lang="en-GB" dirty="0"/>
              <a:t>let [num1, num2, num3] = input;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86038" y="4324701"/>
            <a:ext cx="567341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someObj</a:t>
            </a:r>
            <a:r>
              <a:rPr lang="en-GB" dirty="0"/>
              <a:t>: { x: number, y: number } = </a:t>
            </a:r>
            <a:r>
              <a:rPr lang="es-ES" dirty="0"/>
              <a:t>{ x: 2, y: 3 };</a:t>
            </a:r>
            <a:endParaRPr lang="en-GB" dirty="0"/>
          </a:p>
          <a:p>
            <a:endParaRPr lang="en-GB" dirty="0"/>
          </a:p>
          <a:p>
            <a:r>
              <a:rPr lang="en-GB" dirty="0"/>
              <a:t>let {a, b} = </a:t>
            </a:r>
            <a:r>
              <a:rPr lang="en-GB" dirty="0" err="1"/>
              <a:t>someObj</a:t>
            </a:r>
            <a:r>
              <a:rPr lang="en-GB" dirty="0"/>
              <a:t>;</a:t>
            </a:r>
          </a:p>
          <a:p>
            <a:r>
              <a:rPr lang="en-GB" dirty="0"/>
              <a:t>console.log(a);</a:t>
            </a:r>
          </a:p>
          <a:p>
            <a:r>
              <a:rPr lang="en-GB" dirty="0"/>
              <a:t>console.log(b);</a:t>
            </a:r>
          </a:p>
        </p:txBody>
      </p:sp>
    </p:spTree>
    <p:extLst>
      <p:ext uri="{BB962C8B-B14F-4D97-AF65-F5344CB8AC3E}">
        <p14:creationId xmlns:p14="http://schemas.microsoft.com/office/powerpoint/2010/main" val="2626814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 fixed named values that can be given to a variable</a:t>
            </a:r>
            <a:br>
              <a:rPr lang="en-GB" dirty="0"/>
            </a:br>
            <a:r>
              <a:rPr lang="en-GB" dirty="0"/>
              <a:t>Starts with 0 i.e. Apple = 0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Change this so Apple starts at 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6788" y="2598820"/>
            <a:ext cx="4096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Apple, Pear, Orange };   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66788" y="3666652"/>
            <a:ext cx="448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Apple </a:t>
            </a:r>
            <a:r>
              <a:rPr lang="en-GB" dirty="0">
                <a:solidFill>
                  <a:srgbClr val="FF0000"/>
                </a:solidFill>
              </a:rPr>
              <a:t>= 1</a:t>
            </a:r>
            <a:r>
              <a:rPr lang="en-GB" dirty="0"/>
              <a:t>, Pear, Orange };     </a:t>
            </a:r>
          </a:p>
        </p:txBody>
      </p:sp>
    </p:spTree>
    <p:extLst>
      <p:ext uri="{BB962C8B-B14F-4D97-AF65-F5344CB8AC3E}">
        <p14:creationId xmlns:p14="http://schemas.microsoft.com/office/powerpoint/2010/main" val="362872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B4CC0-3BD4-CC4A-D955-EDD452750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Guards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FE364-4FAE-B6CB-B9DC-7CE9E18EC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51797"/>
            <a:ext cx="7029450" cy="1681927"/>
          </a:xfrm>
        </p:spPr>
        <p:txBody>
          <a:bodyPr/>
          <a:lstStyle/>
          <a:p>
            <a:r>
              <a:rPr lang="en-GB" dirty="0"/>
              <a:t>Use the </a:t>
            </a:r>
            <a:r>
              <a:rPr lang="en-GB" b="1" dirty="0" err="1"/>
              <a:t>typeof</a:t>
            </a:r>
            <a:r>
              <a:rPr lang="en-GB" dirty="0"/>
              <a:t> operator to check the type of the variable</a:t>
            </a:r>
          </a:p>
          <a:p>
            <a:r>
              <a:rPr lang="en-GB" dirty="0"/>
              <a:t>You may need to do this if the type was </a:t>
            </a:r>
            <a:r>
              <a:rPr lang="en-GB" b="1" dirty="0"/>
              <a:t>any</a:t>
            </a:r>
            <a:r>
              <a:rPr lang="en-GB" dirty="0"/>
              <a:t> or a </a:t>
            </a:r>
            <a:r>
              <a:rPr lang="en-GB" b="1" dirty="0"/>
              <a:t>union</a:t>
            </a:r>
            <a:r>
              <a:rPr lang="en-GB" dirty="0"/>
              <a:t> such as string | number</a:t>
            </a:r>
          </a:p>
          <a:p>
            <a:r>
              <a:rPr lang="en-GB" dirty="0"/>
              <a:t>The </a:t>
            </a:r>
            <a:r>
              <a:rPr lang="en-GB" dirty="0" err="1"/>
              <a:t>typeof</a:t>
            </a:r>
            <a:r>
              <a:rPr lang="en-GB" dirty="0"/>
              <a:t> operator returns a string identifying the values type as either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4B73F9-4C9F-4012-6DBA-9007F65E2AC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EB39E3-8692-579D-5D01-06BF993C44DC}"/>
              </a:ext>
            </a:extLst>
          </p:cNvPr>
          <p:cNvSpPr txBox="1"/>
          <p:nvPr/>
        </p:nvSpPr>
        <p:spPr>
          <a:xfrm>
            <a:off x="1760102" y="2940971"/>
            <a:ext cx="176010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"string"</a:t>
            </a:r>
          </a:p>
          <a:p>
            <a:r>
              <a:rPr lang="en-GB" dirty="0"/>
              <a:t>    "number"</a:t>
            </a:r>
          </a:p>
          <a:p>
            <a:r>
              <a:rPr lang="en-GB" dirty="0"/>
              <a:t>    "</a:t>
            </a:r>
            <a:r>
              <a:rPr lang="en-GB" dirty="0" err="1"/>
              <a:t>bigint</a:t>
            </a:r>
            <a:r>
              <a:rPr lang="en-GB" dirty="0"/>
              <a:t>"</a:t>
            </a:r>
          </a:p>
          <a:p>
            <a:r>
              <a:rPr lang="en-GB" dirty="0"/>
              <a:t>    "</a:t>
            </a:r>
            <a:r>
              <a:rPr lang="en-GB" dirty="0" err="1"/>
              <a:t>boolean</a:t>
            </a:r>
            <a:r>
              <a:rPr lang="en-GB" dirty="0"/>
              <a:t>"</a:t>
            </a:r>
          </a:p>
          <a:p>
            <a:r>
              <a:rPr lang="en-GB" dirty="0"/>
              <a:t>    "symbol"</a:t>
            </a:r>
          </a:p>
          <a:p>
            <a:r>
              <a:rPr lang="en-GB" dirty="0"/>
              <a:t>    "undefined"</a:t>
            </a:r>
          </a:p>
          <a:p>
            <a:r>
              <a:rPr lang="en-GB" dirty="0"/>
              <a:t>    "object"</a:t>
            </a:r>
          </a:p>
          <a:p>
            <a:r>
              <a:rPr lang="en-GB" dirty="0"/>
              <a:t>    "function"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C36CB6-B33F-9A83-DD20-D3E7E7E8B028}"/>
              </a:ext>
            </a:extLst>
          </p:cNvPr>
          <p:cNvSpPr txBox="1"/>
          <p:nvPr/>
        </p:nvSpPr>
        <p:spPr>
          <a:xfrm>
            <a:off x="4783349" y="3087750"/>
            <a:ext cx="362952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let id : string | number = “A44”;</a:t>
            </a:r>
          </a:p>
          <a:p>
            <a:endParaRPr lang="en-GB" sz="2000" dirty="0"/>
          </a:p>
          <a:p>
            <a:r>
              <a:rPr lang="en-GB" sz="2000" dirty="0"/>
              <a:t>if (</a:t>
            </a:r>
            <a:r>
              <a:rPr lang="en-GB" sz="2000" b="1" dirty="0" err="1"/>
              <a:t>typeof</a:t>
            </a:r>
            <a:r>
              <a:rPr lang="en-GB" sz="2000" dirty="0"/>
              <a:t> id === “string”)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04BF9B-0373-B810-A7CD-EFB2AC79A4D4}"/>
              </a:ext>
            </a:extLst>
          </p:cNvPr>
          <p:cNvSpPr txBox="1"/>
          <p:nvPr/>
        </p:nvSpPr>
        <p:spPr>
          <a:xfrm>
            <a:off x="3540249" y="5249295"/>
            <a:ext cx="5250581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/>
              <a:t>TypeScript will give you errors if you use a variable and it is not clear what type of value it contains. The process of refining types to more specific types than declared is called </a:t>
            </a:r>
            <a:r>
              <a:rPr lang="en-GB" i="1" u="sng" dirty="0"/>
              <a:t>narrowing</a:t>
            </a:r>
            <a:r>
              <a:rPr lang="en-GB" i="1" dirty="0"/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4606CC-A007-7378-B59D-DF13051FDB9C}"/>
              </a:ext>
            </a:extLst>
          </p:cNvPr>
          <p:cNvSpPr txBox="1"/>
          <p:nvPr/>
        </p:nvSpPr>
        <p:spPr>
          <a:xfrm>
            <a:off x="257175" y="5336996"/>
            <a:ext cx="28229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arrays, classes and interfaces we use </a:t>
            </a:r>
            <a:r>
              <a:rPr lang="en-GB" b="1" dirty="0" err="1"/>
              <a:t>instanceof</a:t>
            </a:r>
            <a:r>
              <a:rPr lang="en-GB" b="1" dirty="0"/>
              <a:t> </a:t>
            </a:r>
            <a:r>
              <a:rPr lang="en-GB" dirty="0"/>
              <a:t>operator e.g.</a:t>
            </a:r>
            <a:br>
              <a:rPr lang="en-GB" dirty="0"/>
            </a:br>
            <a:r>
              <a:rPr lang="en-GB" dirty="0"/>
              <a:t>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b="1" dirty="0" err="1"/>
              <a:t>instanceof</a:t>
            </a:r>
            <a:r>
              <a:rPr lang="en-GB" dirty="0"/>
              <a:t> Array)</a:t>
            </a:r>
          </a:p>
        </p:txBody>
      </p:sp>
    </p:spTree>
    <p:extLst>
      <p:ext uri="{BB962C8B-B14F-4D97-AF65-F5344CB8AC3E}">
        <p14:creationId xmlns:p14="http://schemas.microsoft.com/office/powerpoint/2010/main" val="35958923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 Branch Statement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43789" y="1244066"/>
            <a:ext cx="33399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if ( </a:t>
            </a:r>
            <a:r>
              <a:rPr lang="en-GB" dirty="0" err="1"/>
              <a:t>userValue</a:t>
            </a:r>
            <a:r>
              <a:rPr lang="en-GB" dirty="0"/>
              <a:t> &lt; 23 </a:t>
            </a:r>
            <a:r>
              <a:rPr lang="en-GB" b="1" dirty="0"/>
              <a:t>)</a:t>
            </a:r>
            <a:br>
              <a:rPr lang="en-GB" dirty="0"/>
            </a:br>
            <a:r>
              <a:rPr lang="en-GB" b="1" dirty="0"/>
              <a:t>{</a:t>
            </a:r>
            <a:br>
              <a:rPr lang="en-GB" dirty="0"/>
            </a:br>
            <a:r>
              <a:rPr lang="en-GB" dirty="0"/>
              <a:t>     …….</a:t>
            </a:r>
          </a:p>
          <a:p>
            <a:r>
              <a:rPr lang="en-GB" b="1" dirty="0"/>
              <a:t>}</a:t>
            </a:r>
          </a:p>
          <a:p>
            <a:r>
              <a:rPr lang="en-GB" b="1" dirty="0"/>
              <a:t>else if ( </a:t>
            </a:r>
            <a:r>
              <a:rPr lang="en-GB" dirty="0" err="1"/>
              <a:t>userValue</a:t>
            </a:r>
            <a:r>
              <a:rPr lang="en-GB" dirty="0"/>
              <a:t> &gt; 23 </a:t>
            </a:r>
            <a:r>
              <a:rPr lang="en-GB" b="1" dirty="0"/>
              <a:t>)</a:t>
            </a:r>
            <a:br>
              <a:rPr lang="en-GB" dirty="0"/>
            </a:br>
            <a:r>
              <a:rPr lang="en-GB" b="1" dirty="0"/>
              <a:t>{</a:t>
            </a:r>
            <a:br>
              <a:rPr lang="en-GB" dirty="0"/>
            </a:br>
            <a:r>
              <a:rPr lang="en-GB" dirty="0"/>
              <a:t>      …….</a:t>
            </a:r>
          </a:p>
          <a:p>
            <a:r>
              <a:rPr lang="en-GB" b="1" dirty="0"/>
              <a:t>}</a:t>
            </a:r>
          </a:p>
          <a:p>
            <a:r>
              <a:rPr lang="en-GB" b="1" dirty="0"/>
              <a:t>else</a:t>
            </a:r>
            <a:br>
              <a:rPr lang="en-GB" dirty="0"/>
            </a:br>
            <a:r>
              <a:rPr lang="en-GB" b="1" dirty="0"/>
              <a:t>{</a:t>
            </a:r>
            <a:br>
              <a:rPr lang="en-GB" dirty="0"/>
            </a:br>
            <a:r>
              <a:rPr lang="en-GB" dirty="0"/>
              <a:t>     …….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83622" y="1089852"/>
            <a:ext cx="3179075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dog: string = “Bob”;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switch( </a:t>
            </a:r>
            <a:r>
              <a:rPr lang="en-GB" dirty="0"/>
              <a:t>dog </a:t>
            </a:r>
            <a:r>
              <a:rPr lang="en-GB" b="1" dirty="0"/>
              <a:t>) </a:t>
            </a:r>
            <a:br>
              <a:rPr lang="en-GB" dirty="0"/>
            </a:br>
            <a:r>
              <a:rPr lang="en-GB" b="1" dirty="0"/>
              <a:t>{</a:t>
            </a:r>
            <a:br>
              <a:rPr lang="en-GB" dirty="0"/>
            </a:br>
            <a:r>
              <a:rPr lang="en-GB" dirty="0"/>
              <a:t>     </a:t>
            </a:r>
            <a:r>
              <a:rPr lang="en-GB" b="1" dirty="0"/>
              <a:t>case</a:t>
            </a:r>
            <a:r>
              <a:rPr lang="en-GB" dirty="0"/>
              <a:t> “Bob":</a:t>
            </a:r>
            <a:br>
              <a:rPr lang="en-GB" dirty="0"/>
            </a:br>
            <a:r>
              <a:rPr lang="en-GB" dirty="0"/>
              <a:t>            text = “Hello Bob!";</a:t>
            </a:r>
            <a:br>
              <a:rPr lang="en-GB" dirty="0"/>
            </a:br>
            <a:r>
              <a:rPr lang="en-GB" dirty="0"/>
              <a:t>            </a:t>
            </a:r>
            <a:r>
              <a:rPr lang="en-GB" b="1" dirty="0"/>
              <a:t>break;</a:t>
            </a:r>
            <a:br>
              <a:rPr lang="en-GB" dirty="0"/>
            </a:br>
            <a:r>
              <a:rPr lang="en-GB" dirty="0"/>
              <a:t>      </a:t>
            </a:r>
            <a:r>
              <a:rPr lang="en-GB" b="1" dirty="0"/>
              <a:t>case</a:t>
            </a:r>
            <a:r>
              <a:rPr lang="en-GB" dirty="0"/>
              <a:t> “Tom":</a:t>
            </a:r>
            <a:br>
              <a:rPr lang="en-GB" dirty="0"/>
            </a:br>
            <a:r>
              <a:rPr lang="en-GB" dirty="0"/>
              <a:t>            text = "Hello Tom!";</a:t>
            </a:r>
            <a:br>
              <a:rPr lang="en-GB" dirty="0"/>
            </a:br>
            <a:r>
              <a:rPr lang="en-GB" dirty="0"/>
              <a:t>            </a:t>
            </a:r>
            <a:r>
              <a:rPr lang="en-GB" b="1" dirty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   </a:t>
            </a:r>
            <a:r>
              <a:rPr lang="en-GB" b="1" dirty="0"/>
              <a:t>case</a:t>
            </a:r>
            <a:r>
              <a:rPr lang="en-GB" dirty="0"/>
              <a:t> “Karen":</a:t>
            </a:r>
            <a:br>
              <a:rPr lang="en-GB" dirty="0"/>
            </a:br>
            <a:r>
              <a:rPr lang="en-GB" dirty="0"/>
              <a:t>           text = "Hello Karen!";</a:t>
            </a:r>
            <a:br>
              <a:rPr lang="en-GB" dirty="0"/>
            </a:br>
            <a:r>
              <a:rPr lang="en-GB" dirty="0"/>
              <a:t>           </a:t>
            </a:r>
            <a:r>
              <a:rPr lang="en-GB" b="1" dirty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   </a:t>
            </a:r>
            <a:r>
              <a:rPr lang="en-GB" b="1" dirty="0"/>
              <a:t>default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           text = “Who are you?”;</a:t>
            </a:r>
            <a:br>
              <a:rPr lang="en-GB" dirty="0"/>
            </a:br>
            <a:r>
              <a:rPr lang="en-GB" dirty="0"/>
              <a:t>           </a:t>
            </a:r>
            <a:r>
              <a:rPr lang="en-GB" b="1" dirty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0184284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 Iterators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53178" y="1234441"/>
            <a:ext cx="33399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Conditional Loop</a:t>
            </a:r>
          </a:p>
          <a:p>
            <a:endParaRPr lang="en-GB" b="1" dirty="0"/>
          </a:p>
          <a:p>
            <a:r>
              <a:rPr lang="en-GB" b="1" dirty="0"/>
              <a:t>while ( </a:t>
            </a:r>
            <a:r>
              <a:rPr lang="en-GB" dirty="0"/>
              <a:t>number &lt; 50 </a:t>
            </a:r>
            <a:r>
              <a:rPr lang="en-GB" b="1" dirty="0"/>
              <a:t>)</a:t>
            </a:r>
          </a:p>
          <a:p>
            <a:r>
              <a:rPr lang="en-GB" b="1" dirty="0"/>
              <a:t>{</a:t>
            </a:r>
            <a:br>
              <a:rPr lang="en-GB" b="1" dirty="0"/>
            </a:br>
            <a:r>
              <a:rPr lang="en-GB" b="1" dirty="0"/>
              <a:t>     </a:t>
            </a:r>
            <a:r>
              <a:rPr lang="en-GB" dirty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3178" y="3745027"/>
            <a:ext cx="41597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Counting Loop</a:t>
            </a:r>
          </a:p>
          <a:p>
            <a:endParaRPr lang="en-GB" b="1" dirty="0"/>
          </a:p>
          <a:p>
            <a:r>
              <a:rPr lang="en-GB" b="1" dirty="0"/>
              <a:t>for ( </a:t>
            </a:r>
            <a:r>
              <a:rPr lang="en-GB" dirty="0"/>
              <a:t>index = 0; index &lt; 40; index++ </a:t>
            </a:r>
            <a:r>
              <a:rPr lang="en-GB" b="1" dirty="0"/>
              <a:t>)</a:t>
            </a:r>
          </a:p>
          <a:p>
            <a:r>
              <a:rPr lang="en-GB" b="1" dirty="0"/>
              <a:t>{</a:t>
            </a:r>
            <a:br>
              <a:rPr lang="en-GB" b="1" dirty="0"/>
            </a:br>
            <a:r>
              <a:rPr lang="en-GB" b="1" dirty="0"/>
              <a:t>     </a:t>
            </a:r>
            <a:r>
              <a:rPr lang="en-GB" dirty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2894" y="1234441"/>
            <a:ext cx="33399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Iterator Loop</a:t>
            </a:r>
          </a:p>
          <a:p>
            <a:endParaRPr lang="en-GB" b="1" dirty="0"/>
          </a:p>
          <a:p>
            <a:r>
              <a:rPr lang="en-GB" dirty="0"/>
              <a:t>let </a:t>
            </a:r>
            <a:r>
              <a:rPr lang="en-GB" dirty="0" err="1"/>
              <a:t>allNames</a:t>
            </a:r>
            <a:r>
              <a:rPr lang="en-GB" dirty="0"/>
              <a:t>: string[ ] = [ ];</a:t>
            </a:r>
          </a:p>
          <a:p>
            <a:r>
              <a:rPr lang="en-GB" dirty="0"/>
              <a:t>let name: string;</a:t>
            </a:r>
          </a:p>
          <a:p>
            <a:endParaRPr lang="en-GB" dirty="0"/>
          </a:p>
          <a:p>
            <a:r>
              <a:rPr lang="en-GB" b="1" dirty="0"/>
              <a:t>for ( </a:t>
            </a:r>
            <a:r>
              <a:rPr lang="en-GB" b="1" dirty="0" err="1"/>
              <a:t>var</a:t>
            </a:r>
            <a:r>
              <a:rPr lang="en-GB" b="1" dirty="0"/>
              <a:t> </a:t>
            </a:r>
            <a:r>
              <a:rPr lang="en-GB" dirty="0"/>
              <a:t>index</a:t>
            </a:r>
            <a:r>
              <a:rPr lang="en-GB" b="1" dirty="0"/>
              <a:t> in </a:t>
            </a:r>
            <a:r>
              <a:rPr lang="en-GB" dirty="0" err="1"/>
              <a:t>allNames</a:t>
            </a:r>
            <a:r>
              <a:rPr lang="en-GB" dirty="0"/>
              <a:t> </a:t>
            </a:r>
            <a:r>
              <a:rPr lang="en-GB" b="1" dirty="0"/>
              <a:t>)</a:t>
            </a:r>
          </a:p>
          <a:p>
            <a:r>
              <a:rPr lang="en-GB" b="1" dirty="0"/>
              <a:t>{</a:t>
            </a:r>
            <a:br>
              <a:rPr lang="en-GB" b="1" dirty="0"/>
            </a:br>
            <a:r>
              <a:rPr lang="en-GB" b="1" dirty="0"/>
              <a:t>     </a:t>
            </a:r>
            <a:r>
              <a:rPr lang="en-GB" dirty="0"/>
              <a:t>name = </a:t>
            </a:r>
            <a:r>
              <a:rPr lang="en-GB" dirty="0" err="1"/>
              <a:t>allNames</a:t>
            </a:r>
            <a:r>
              <a:rPr lang="en-GB" dirty="0"/>
              <a:t>[ index ];</a:t>
            </a:r>
          </a:p>
          <a:p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956226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717"/>
            <a:ext cx="7029450" cy="596766"/>
          </a:xfrm>
        </p:spPr>
        <p:txBody>
          <a:bodyPr/>
          <a:lstStyle/>
          <a:p>
            <a:r>
              <a:rPr lang="en-GB" dirty="0"/>
              <a:t>Types can be specified with arguments and return values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6794" y="2093495"/>
            <a:ext cx="483978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DisplayLine</a:t>
            </a:r>
            <a:r>
              <a:rPr lang="en-GB" dirty="0"/>
              <a:t>(text</a:t>
            </a:r>
            <a:r>
              <a:rPr lang="en-GB" b="1" dirty="0"/>
              <a:t>: string</a:t>
            </a:r>
            <a:r>
              <a:rPr lang="en-GB" dirty="0"/>
              <a:t>)</a:t>
            </a:r>
            <a:r>
              <a:rPr lang="en-GB" b="1" dirty="0"/>
              <a:t>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console.log(text);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function </a:t>
            </a:r>
            <a:r>
              <a:rPr lang="en-GB" dirty="0" err="1"/>
              <a:t>DisplayNumber</a:t>
            </a:r>
            <a:r>
              <a:rPr lang="en-GB" dirty="0"/>
              <a:t>(</a:t>
            </a:r>
            <a:r>
              <a:rPr lang="en-GB" dirty="0" err="1"/>
              <a:t>num</a:t>
            </a:r>
            <a:r>
              <a:rPr lang="en-GB" b="1" dirty="0"/>
              <a:t>: number</a:t>
            </a:r>
            <a:r>
              <a:rPr lang="en-GB" dirty="0"/>
              <a:t>)</a:t>
            </a:r>
            <a:r>
              <a:rPr lang="en-GB" b="1" dirty="0"/>
              <a:t>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</a:t>
            </a:r>
            <a:r>
              <a:rPr lang="en-GB" dirty="0" err="1"/>
              <a:t>DisplayLine</a:t>
            </a:r>
            <a:r>
              <a:rPr lang="en-GB" dirty="0"/>
              <a:t>("Number is " + </a:t>
            </a:r>
            <a:r>
              <a:rPr lang="en-GB" dirty="0" err="1"/>
              <a:t>num</a:t>
            </a:r>
            <a:r>
              <a:rPr lang="en-GB" dirty="0"/>
              <a:t>);</a:t>
            </a:r>
          </a:p>
          <a:p>
            <a:endParaRPr lang="en-GB" dirty="0"/>
          </a:p>
          <a:p>
            <a:r>
              <a:rPr lang="en-GB" dirty="0"/>
              <a:t>        if (</a:t>
            </a:r>
            <a:r>
              <a:rPr lang="en-GB" dirty="0" err="1"/>
              <a:t>num</a:t>
            </a:r>
            <a:r>
              <a:rPr lang="en-GB" dirty="0"/>
              <a:t> &gt; 100)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DisplayLine</a:t>
            </a:r>
            <a:r>
              <a:rPr lang="en-GB" dirty="0"/>
              <a:t>("Number is very large");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4274909" y="2329314"/>
            <a:ext cx="1082840" cy="1025091"/>
          </a:xfrm>
          <a:prstGeom prst="bentConnector3">
            <a:avLst>
              <a:gd name="adj1" fmla="val 10022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/>
          <p:nvPr/>
        </p:nvCxnSpPr>
        <p:spPr bwMode="auto">
          <a:xfrm rot="10800000" flipV="1">
            <a:off x="4298973" y="3383279"/>
            <a:ext cx="1029902" cy="837397"/>
          </a:xfrm>
          <a:prstGeom prst="bentConnector3">
            <a:avLst>
              <a:gd name="adj1" fmla="val -46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5415501" y="4985886"/>
            <a:ext cx="225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Usage</a:t>
            </a:r>
            <a:br>
              <a:rPr lang="en-GB" dirty="0"/>
            </a:br>
            <a:r>
              <a:rPr lang="en-GB" dirty="0" err="1"/>
              <a:t>DisplayLine</a:t>
            </a:r>
            <a:r>
              <a:rPr lang="en-GB" dirty="0"/>
              <a:t>(“Hello”);</a:t>
            </a:r>
          </a:p>
          <a:p>
            <a:r>
              <a:rPr lang="en-GB" dirty="0" err="1"/>
              <a:t>DisplayNumber</a:t>
            </a:r>
            <a:r>
              <a:rPr lang="en-GB" dirty="0"/>
              <a:t>(3);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670807-58B4-F13C-7187-36912051253E}"/>
              </a:ext>
            </a:extLst>
          </p:cNvPr>
          <p:cNvSpPr txBox="1"/>
          <p:nvPr/>
        </p:nvSpPr>
        <p:spPr>
          <a:xfrm>
            <a:off x="5711588" y="2197865"/>
            <a:ext cx="33156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you do not provide a return </a:t>
            </a:r>
            <a:r>
              <a:rPr lang="en-GB"/>
              <a:t>type TypeScript </a:t>
            </a:r>
            <a:r>
              <a:rPr lang="en-GB" dirty="0"/>
              <a:t>will infer the function’s return type based on its return statements</a:t>
            </a:r>
          </a:p>
        </p:txBody>
      </p:sp>
    </p:spTree>
    <p:extLst>
      <p:ext uri="{BB962C8B-B14F-4D97-AF65-F5344CB8AC3E}">
        <p14:creationId xmlns:p14="http://schemas.microsoft.com/office/powerpoint/2010/main" val="23564718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6" y="1973179"/>
            <a:ext cx="748160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AddNumbers</a:t>
            </a:r>
            <a:r>
              <a:rPr lang="en-GB" dirty="0"/>
              <a:t>(number1: </a:t>
            </a:r>
            <a:r>
              <a:rPr lang="en-GB" b="1" dirty="0"/>
              <a:t>number</a:t>
            </a:r>
            <a:r>
              <a:rPr lang="en-GB" dirty="0"/>
              <a:t>, number2: </a:t>
            </a:r>
            <a:r>
              <a:rPr lang="en-GB" b="1" dirty="0"/>
              <a:t>number</a:t>
            </a:r>
            <a:r>
              <a:rPr lang="en-GB" dirty="0"/>
              <a:t>): </a:t>
            </a:r>
            <a:r>
              <a:rPr lang="en-GB" b="1" dirty="0"/>
              <a:t>number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return number1 + number2;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Call it!!</a:t>
            </a:r>
          </a:p>
          <a:p>
            <a:r>
              <a:rPr lang="en-GB" dirty="0"/>
              <a:t>let result: number = </a:t>
            </a:r>
            <a:r>
              <a:rPr lang="en-GB" dirty="0" err="1"/>
              <a:t>AddNumbers</a:t>
            </a:r>
            <a:r>
              <a:rPr lang="en-GB" dirty="0"/>
              <a:t>(2, 3);</a:t>
            </a:r>
          </a:p>
          <a:p>
            <a:endParaRPr lang="en-GB" dirty="0"/>
          </a:p>
          <a:p>
            <a:r>
              <a:rPr lang="en-GB" dirty="0" err="1"/>
              <a:t>DisplayNumber</a:t>
            </a:r>
            <a:r>
              <a:rPr lang="en-GB" dirty="0"/>
              <a:t>(result);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981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73644-8518-CA73-44A6-6535A6F073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0D227-8CDD-550A-EF7A-D99D0D5AC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9A4CC-228E-2512-6628-59F2F4B28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2D58DB-216F-CA7E-7524-70CD4A504F6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89FA0D-A9DB-1F43-08D5-56976EF4ADF1}"/>
              </a:ext>
            </a:extLst>
          </p:cNvPr>
          <p:cNvSpPr/>
          <p:nvPr/>
        </p:nvSpPr>
        <p:spPr bwMode="auto">
          <a:xfrm>
            <a:off x="784459" y="1438976"/>
            <a:ext cx="7921592" cy="52217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Create two function</a:t>
            </a:r>
          </a:p>
          <a:p>
            <a:r>
              <a:rPr lang="en-GB" dirty="0"/>
              <a:t>function </a:t>
            </a:r>
            <a:r>
              <a:rPr lang="en-GB" dirty="0" err="1"/>
              <a:t>DisplayNumber</a:t>
            </a:r>
            <a:r>
              <a:rPr lang="en-GB" dirty="0"/>
              <a:t>(</a:t>
            </a:r>
            <a:r>
              <a:rPr lang="en-GB" dirty="0" err="1"/>
              <a:t>num</a:t>
            </a:r>
            <a:r>
              <a:rPr lang="en-GB" dirty="0"/>
              <a:t>: number):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console.log("Value is "+</a:t>
            </a:r>
            <a:r>
              <a:rPr lang="en-GB" dirty="0" err="1"/>
              <a:t>num</a:t>
            </a:r>
            <a:r>
              <a:rPr lang="en-GB" dirty="0"/>
              <a:t>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function </a:t>
            </a:r>
            <a:r>
              <a:rPr lang="en-GB" dirty="0" err="1"/>
              <a:t>AddNumbers</a:t>
            </a:r>
            <a:r>
              <a:rPr lang="en-GB" dirty="0"/>
              <a:t>(number1: number, number2: number): number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return number1 + number2;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Call them!!</a:t>
            </a:r>
          </a:p>
          <a:p>
            <a:r>
              <a:rPr lang="en-GB" dirty="0"/>
              <a:t>let result: number = </a:t>
            </a:r>
            <a:r>
              <a:rPr lang="en-GB" dirty="0" err="1"/>
              <a:t>AddNumbers</a:t>
            </a:r>
            <a:r>
              <a:rPr lang="en-GB" dirty="0"/>
              <a:t>(2, 3);</a:t>
            </a:r>
          </a:p>
          <a:p>
            <a:r>
              <a:rPr lang="en-GB" dirty="0" err="1"/>
              <a:t>DisplayNumber</a:t>
            </a:r>
            <a:r>
              <a:rPr lang="en-GB" dirty="0"/>
              <a:t>(result);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107784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F0A95-19E9-CF8C-413C-25DD5B290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A6319-29CC-646B-05E5-5FB54A978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635267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ED73C-4EC6-A484-AD65-3F81F29D7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180" y="530945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6DD21-3866-D756-0EEC-E2839E0352E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53C0A7-320D-47EE-C56C-C45B0E13E96D}"/>
              </a:ext>
            </a:extLst>
          </p:cNvPr>
          <p:cNvSpPr/>
          <p:nvPr/>
        </p:nvSpPr>
        <p:spPr bwMode="auto">
          <a:xfrm>
            <a:off x="79375" y="972019"/>
            <a:ext cx="8985250" cy="58348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dirty="0"/>
              <a:t>function </a:t>
            </a:r>
            <a:r>
              <a:rPr lang="en-GB" dirty="0" err="1"/>
              <a:t>PadLeftSpaces</a:t>
            </a:r>
            <a:r>
              <a:rPr lang="en-GB" dirty="0"/>
              <a:t>(</a:t>
            </a:r>
            <a:r>
              <a:rPr lang="en-GB" dirty="0" err="1"/>
              <a:t>text:string</a:t>
            </a:r>
            <a:r>
              <a:rPr lang="en-GB" dirty="0"/>
              <a:t>, spaces: number): 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return " ".repeat(spaces) + text;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function </a:t>
            </a:r>
            <a:r>
              <a:rPr lang="en-GB" dirty="0" err="1"/>
              <a:t>PadLeftString</a:t>
            </a:r>
            <a:r>
              <a:rPr lang="en-GB" dirty="0"/>
              <a:t>(text: string, padding: string): 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return padding + text;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Add padding to front of text as either a number of white spaces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or the padding provided.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FIX THIS: also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remove the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useSpaces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 argument.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Hint</a:t>
            </a:r>
            <a:r>
              <a:rPr lang="en-GB">
                <a:solidFill>
                  <a:schemeClr val="accent1">
                    <a:lumMod val="25000"/>
                  </a:schemeClr>
                </a:solidFill>
              </a:rPr>
              <a:t>: think ===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function </a:t>
            </a:r>
            <a:r>
              <a:rPr lang="en-GB" dirty="0" err="1"/>
              <a:t>PadLeft</a:t>
            </a:r>
            <a:r>
              <a:rPr lang="en-GB" dirty="0"/>
              <a:t>(text: string, padding: </a:t>
            </a:r>
            <a:r>
              <a:rPr lang="en-GB" dirty="0" err="1"/>
              <a:t>string|number</a:t>
            </a:r>
            <a:r>
              <a:rPr lang="en-GB" dirty="0"/>
              <a:t>, </a:t>
            </a:r>
            <a:r>
              <a:rPr lang="en-GB" dirty="0" err="1"/>
              <a:t>useSpaces</a:t>
            </a:r>
            <a:r>
              <a:rPr lang="en-GB" dirty="0"/>
              <a:t>: </a:t>
            </a:r>
            <a:r>
              <a:rPr lang="en-GB" dirty="0" err="1"/>
              <a:t>boolean</a:t>
            </a:r>
            <a:r>
              <a:rPr lang="en-GB" dirty="0"/>
              <a:t>): 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if(</a:t>
            </a:r>
            <a:r>
              <a:rPr lang="en-GB" dirty="0" err="1"/>
              <a:t>useSpaces</a:t>
            </a:r>
            <a:r>
              <a:rPr lang="en-GB" dirty="0"/>
              <a:t>)</a:t>
            </a:r>
          </a:p>
          <a:p>
            <a:r>
              <a:rPr lang="en-GB" dirty="0"/>
              <a:t>        return </a:t>
            </a:r>
            <a:r>
              <a:rPr lang="en-GB" dirty="0" err="1"/>
              <a:t>PadLeftSpaces</a:t>
            </a:r>
            <a:r>
              <a:rPr lang="en-GB" dirty="0"/>
              <a:t>(text, padding);</a:t>
            </a:r>
          </a:p>
          <a:p>
            <a:r>
              <a:rPr lang="en-GB" dirty="0"/>
              <a:t>    else</a:t>
            </a:r>
          </a:p>
          <a:p>
            <a:r>
              <a:rPr lang="en-GB" dirty="0"/>
              <a:t>        return </a:t>
            </a:r>
            <a:r>
              <a:rPr lang="en-GB" dirty="0" err="1"/>
              <a:t>PadLeftString</a:t>
            </a:r>
            <a:r>
              <a:rPr lang="en-GB" dirty="0"/>
              <a:t>(text, padding);</a:t>
            </a:r>
          </a:p>
          <a:p>
            <a:r>
              <a:rPr lang="en-GB" dirty="0"/>
              <a:t>}</a:t>
            </a:r>
            <a:endParaRPr lang="en-GB" sz="180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5242C96-AA96-1C1E-B988-E88C5A8E0C69}"/>
              </a:ext>
            </a:extLst>
          </p:cNvPr>
          <p:cNvCxnSpPr/>
          <p:nvPr/>
        </p:nvCxnSpPr>
        <p:spPr bwMode="auto">
          <a:xfrm>
            <a:off x="3460282" y="5975852"/>
            <a:ext cx="798897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723E960-563A-52F0-799B-A456FF58956C}"/>
              </a:ext>
            </a:extLst>
          </p:cNvPr>
          <p:cNvCxnSpPr/>
          <p:nvPr/>
        </p:nvCxnSpPr>
        <p:spPr bwMode="auto">
          <a:xfrm>
            <a:off x="3328737" y="6537325"/>
            <a:ext cx="798897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F6A0BC3-AE86-8A6F-4EC5-BE31BBC888CB}"/>
              </a:ext>
            </a:extLst>
          </p:cNvPr>
          <p:cNvSpPr txBox="1"/>
          <p:nvPr/>
        </p:nvSpPr>
        <p:spPr>
          <a:xfrm>
            <a:off x="5909945" y="5728062"/>
            <a:ext cx="2918861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u="sng" dirty="0"/>
              <a:t>Usage:</a:t>
            </a:r>
          </a:p>
          <a:p>
            <a:r>
              <a:rPr lang="en-GB" dirty="0" err="1"/>
              <a:t>PadLeft</a:t>
            </a:r>
            <a:r>
              <a:rPr lang="en-GB" dirty="0"/>
              <a:t>("Hello", </a:t>
            </a:r>
            <a:r>
              <a:rPr lang="en-GB" b="1" dirty="0">
                <a:solidFill>
                  <a:srgbClr val="FF0000"/>
                </a:solidFill>
              </a:rPr>
              <a:t>10</a:t>
            </a:r>
            <a:r>
              <a:rPr lang="en-GB" dirty="0"/>
              <a:t>);</a:t>
            </a:r>
          </a:p>
          <a:p>
            <a:r>
              <a:rPr lang="en-GB" dirty="0" err="1"/>
              <a:t>PadLeft</a:t>
            </a:r>
            <a:r>
              <a:rPr lang="en-GB" dirty="0"/>
              <a:t>("Hello", </a:t>
            </a:r>
            <a:r>
              <a:rPr lang="en-GB" b="1" dirty="0">
                <a:solidFill>
                  <a:srgbClr val="FF0000"/>
                </a:solidFill>
              </a:rPr>
              <a:t>"_____"</a:t>
            </a:r>
            <a:r>
              <a:rPr lang="en-GB" dirty="0"/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988979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A1A39-8AFA-5CCA-1E77-768F4C6CE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5C3F-C71F-83BA-E00E-270B69589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6C4D09-2DC9-539F-7220-0A58A152177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01B9D7-EC07-3C84-6E2A-BE0E57D5FE8C}"/>
              </a:ext>
            </a:extLst>
          </p:cNvPr>
          <p:cNvSpPr/>
          <p:nvPr/>
        </p:nvSpPr>
        <p:spPr bwMode="auto">
          <a:xfrm>
            <a:off x="611204" y="928838"/>
            <a:ext cx="7921592" cy="52217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Check for the type of the variable (known as “narrowing”)</a:t>
            </a:r>
          </a:p>
          <a:p>
            <a:r>
              <a:rPr lang="en-GB" dirty="0"/>
              <a:t>function </a:t>
            </a:r>
            <a:r>
              <a:rPr lang="en-GB" dirty="0" err="1"/>
              <a:t>PadLeft</a:t>
            </a:r>
            <a:r>
              <a:rPr lang="en-GB" dirty="0"/>
              <a:t>(text: string, padding: </a:t>
            </a:r>
            <a:r>
              <a:rPr lang="en-GB" dirty="0" err="1"/>
              <a:t>string|number</a:t>
            </a:r>
            <a:r>
              <a:rPr lang="en-GB" dirty="0"/>
              <a:t>): 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if(</a:t>
            </a:r>
            <a:r>
              <a:rPr lang="en-GB" b="1" dirty="0" err="1"/>
              <a:t>typeof</a:t>
            </a:r>
            <a:r>
              <a:rPr lang="en-GB" b="1" dirty="0"/>
              <a:t> padding === "number"</a:t>
            </a:r>
            <a:r>
              <a:rPr lang="en-GB" dirty="0"/>
              <a:t>)</a:t>
            </a:r>
          </a:p>
          <a:p>
            <a:r>
              <a:rPr lang="en-GB" dirty="0"/>
              <a:t>        return </a:t>
            </a:r>
            <a:r>
              <a:rPr lang="en-GB" dirty="0" err="1"/>
              <a:t>PadLeftSpaces</a:t>
            </a:r>
            <a:r>
              <a:rPr lang="en-GB" dirty="0"/>
              <a:t>(text, padding);</a:t>
            </a:r>
          </a:p>
          <a:p>
            <a:r>
              <a:rPr lang="en-GB" dirty="0"/>
              <a:t>    else</a:t>
            </a:r>
          </a:p>
          <a:p>
            <a:r>
              <a:rPr lang="en-GB" dirty="0"/>
              <a:t>        return </a:t>
            </a:r>
            <a:r>
              <a:rPr lang="en-GB" dirty="0" err="1"/>
              <a:t>PadLeftString</a:t>
            </a:r>
            <a:r>
              <a:rPr lang="en-GB" dirty="0"/>
              <a:t>(text, padding);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console.log("Pad with spaces "+</a:t>
            </a:r>
            <a:r>
              <a:rPr lang="en-GB" dirty="0" err="1"/>
              <a:t>PadLeft</a:t>
            </a:r>
            <a:r>
              <a:rPr lang="en-GB" dirty="0"/>
              <a:t>("Hello", 10));</a:t>
            </a:r>
          </a:p>
          <a:p>
            <a:r>
              <a:rPr lang="en-GB" dirty="0"/>
              <a:t>console.log("Pad with supplied string "+</a:t>
            </a:r>
            <a:r>
              <a:rPr lang="en-GB" dirty="0" err="1"/>
              <a:t>PadLeft</a:t>
            </a:r>
            <a:r>
              <a:rPr lang="en-GB" dirty="0"/>
              <a:t>("Hello","_____"));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8249105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rest argument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42210" y="1939491"/>
            <a:ext cx="735329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function </a:t>
            </a:r>
            <a:r>
              <a:rPr lang="en-GB" dirty="0" err="1"/>
              <a:t>BuildName</a:t>
            </a:r>
            <a:r>
              <a:rPr lang="en-GB" dirty="0"/>
              <a:t>(</a:t>
            </a:r>
            <a:r>
              <a:rPr lang="en-GB" dirty="0" err="1"/>
              <a:t>firstName</a:t>
            </a:r>
            <a:r>
              <a:rPr lang="en-GB" dirty="0"/>
              <a:t>: </a:t>
            </a:r>
            <a:r>
              <a:rPr lang="en-GB" b="1" dirty="0"/>
              <a:t>string</a:t>
            </a:r>
            <a:r>
              <a:rPr lang="en-GB" dirty="0"/>
              <a:t>, </a:t>
            </a:r>
            <a:r>
              <a:rPr lang="en-GB" b="1" dirty="0">
                <a:solidFill>
                  <a:srgbClr val="FF0000"/>
                </a:solidFill>
              </a:rPr>
              <a:t>...</a:t>
            </a:r>
            <a:r>
              <a:rPr lang="en-GB" dirty="0" err="1"/>
              <a:t>restOfName</a:t>
            </a:r>
            <a:r>
              <a:rPr lang="en-GB" dirty="0"/>
              <a:t>: </a:t>
            </a:r>
            <a:r>
              <a:rPr lang="en-GB" b="1" dirty="0"/>
              <a:t>string[]</a:t>
            </a:r>
            <a:r>
              <a:rPr lang="en-GB" dirty="0"/>
              <a:t>): </a:t>
            </a:r>
            <a:r>
              <a:rPr lang="en-GB" b="1" dirty="0"/>
              <a:t>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let </a:t>
            </a:r>
            <a:r>
              <a:rPr lang="en-GB" dirty="0" err="1"/>
              <a:t>argCount</a:t>
            </a:r>
            <a:r>
              <a:rPr lang="en-GB" dirty="0"/>
              <a:t>: number = </a:t>
            </a:r>
            <a:r>
              <a:rPr lang="en-GB" dirty="0" err="1"/>
              <a:t>arguments.length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        return "</a:t>
            </a:r>
            <a:r>
              <a:rPr lang="en-GB" dirty="0" err="1"/>
              <a:t>ArgCnt</a:t>
            </a:r>
            <a:r>
              <a:rPr lang="en-GB" dirty="0"/>
              <a:t>[" + </a:t>
            </a:r>
            <a:r>
              <a:rPr lang="en-GB" dirty="0" err="1"/>
              <a:t>argCount</a:t>
            </a:r>
            <a:r>
              <a:rPr lang="en-GB" dirty="0"/>
              <a:t> + "] " </a:t>
            </a:r>
          </a:p>
          <a:p>
            <a:r>
              <a:rPr lang="en-GB" dirty="0"/>
              <a:t>                      + "</a:t>
            </a:r>
            <a:r>
              <a:rPr lang="en-GB" dirty="0" err="1"/>
              <a:t>FirstArg</a:t>
            </a:r>
            <a:r>
              <a:rPr lang="en-GB" dirty="0"/>
              <a:t>["+ arguments[0] + "] " </a:t>
            </a:r>
          </a:p>
          <a:p>
            <a:r>
              <a:rPr lang="en-GB" dirty="0"/>
              <a:t>                      + </a:t>
            </a:r>
            <a:r>
              <a:rPr lang="en-GB" dirty="0" err="1"/>
              <a:t>firstName</a:t>
            </a:r>
            <a:r>
              <a:rPr lang="en-GB" dirty="0"/>
              <a:t> + " " </a:t>
            </a:r>
          </a:p>
          <a:p>
            <a:r>
              <a:rPr lang="en-GB" dirty="0"/>
              <a:t>                      + </a:t>
            </a:r>
            <a:r>
              <a:rPr lang="en-GB" dirty="0" err="1"/>
              <a:t>restOfName.join</a:t>
            </a:r>
            <a:r>
              <a:rPr lang="en-GB" dirty="0"/>
              <a:t>(" ");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 err="1"/>
              <a:t>DisplayLine</a:t>
            </a:r>
            <a:r>
              <a:rPr lang="en-GB" dirty="0"/>
              <a:t>( </a:t>
            </a:r>
            <a:r>
              <a:rPr lang="en-GB" dirty="0" err="1"/>
              <a:t>BuildName</a:t>
            </a:r>
            <a:r>
              <a:rPr lang="en-GB" dirty="0"/>
              <a:t>("Fred", "John", "</a:t>
            </a:r>
            <a:r>
              <a:rPr lang="en-GB" dirty="0" err="1"/>
              <a:t>Bloggs</a:t>
            </a:r>
            <a:r>
              <a:rPr lang="en-GB" dirty="0"/>
              <a:t>") );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45255" y="11020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…</a:t>
            </a:r>
          </a:p>
        </p:txBody>
      </p:sp>
      <p:cxnSp>
        <p:nvCxnSpPr>
          <p:cNvPr id="7" name="Straight Arrow Connector 6"/>
          <p:cNvCxnSpPr>
            <a:stCxn id="3" idx="2"/>
          </p:cNvCxnSpPr>
          <p:nvPr/>
        </p:nvCxnSpPr>
        <p:spPr bwMode="auto">
          <a:xfrm flipH="1">
            <a:off x="4908884" y="1471425"/>
            <a:ext cx="44120" cy="50656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3865852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A2EE4-F450-9987-E7BE-C83E8B1E8C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5467A-39DD-EF78-22C5-DB3EF1F4A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9FD33-8259-582C-7D9B-89D625D60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20676"/>
          </a:xfrm>
        </p:spPr>
        <p:txBody>
          <a:bodyPr/>
          <a:lstStyle/>
          <a:p>
            <a:r>
              <a:rPr lang="en-GB" dirty="0"/>
              <a:t>Add this code to the end of </a:t>
            </a:r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BCCC99-EE3B-6EEC-ABBF-0E1BF127C73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C866D-165C-F7CD-FEE4-B1577B56C2F6}"/>
              </a:ext>
            </a:extLst>
          </p:cNvPr>
          <p:cNvSpPr/>
          <p:nvPr/>
        </p:nvSpPr>
        <p:spPr bwMode="auto">
          <a:xfrm>
            <a:off x="784459" y="1438976"/>
            <a:ext cx="7921592" cy="52217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Create a function to sort ten whole numbers from largest to smallest.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A bubble sort will do!!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078284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701501"/>
            <a:ext cx="8591678" cy="512530"/>
          </a:xfrm>
        </p:spPr>
        <p:txBody>
          <a:bodyPr/>
          <a:lstStyle/>
          <a:p>
            <a:r>
              <a:rPr lang="en-GB" dirty="0"/>
              <a:t>Anonymous and Lambda functions work as you might expect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75051" y="1391672"/>
            <a:ext cx="24913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var</a:t>
            </a:r>
            <a:r>
              <a:rPr lang="en-GB" sz="2000" dirty="0"/>
              <a:t> </a:t>
            </a:r>
            <a:r>
              <a:rPr lang="en-GB" sz="2000" dirty="0" err="1"/>
              <a:t>DoIt</a:t>
            </a:r>
            <a:r>
              <a:rPr lang="en-GB" sz="2000" dirty="0"/>
              <a:t> = (a, b) =&gt; {</a:t>
            </a:r>
          </a:p>
          <a:p>
            <a:r>
              <a:rPr lang="en-GB" sz="2000" dirty="0"/>
              <a:t>    return a + b;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0708" y="1401179"/>
            <a:ext cx="2935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var</a:t>
            </a:r>
            <a:r>
              <a:rPr lang="en-GB" sz="2000" dirty="0"/>
              <a:t> </a:t>
            </a:r>
            <a:r>
              <a:rPr lang="en-GB" sz="2000" dirty="0" err="1"/>
              <a:t>DoIt</a:t>
            </a:r>
            <a:r>
              <a:rPr lang="en-GB" sz="2000" dirty="0"/>
              <a:t> = function (a, b)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return a + b;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9099" y="4358490"/>
            <a:ext cx="539121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let </a:t>
            </a:r>
            <a:r>
              <a:rPr lang="en-GB" sz="2000" dirty="0" err="1"/>
              <a:t>DoIt</a:t>
            </a:r>
            <a:r>
              <a:rPr lang="en-GB" sz="2000" dirty="0"/>
              <a:t>: (a</a:t>
            </a:r>
            <a:r>
              <a:rPr lang="en-GB" sz="2000" b="1" dirty="0"/>
              <a:t>: number</a:t>
            </a:r>
            <a:r>
              <a:rPr lang="en-GB" sz="2000" dirty="0"/>
              <a:t>, b</a:t>
            </a:r>
            <a:r>
              <a:rPr lang="en-GB" sz="2000" b="1" dirty="0"/>
              <a:t>: number) =&gt; number;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 err="1"/>
              <a:t>DoIt</a:t>
            </a:r>
            <a:r>
              <a:rPr lang="en-GB" sz="2000" dirty="0"/>
              <a:t> = (a</a:t>
            </a:r>
            <a:r>
              <a:rPr lang="en-GB" sz="2000" b="1" dirty="0"/>
              <a:t>: number</a:t>
            </a:r>
            <a:r>
              <a:rPr lang="en-GB" sz="2000" dirty="0"/>
              <a:t>, b</a:t>
            </a:r>
            <a:r>
              <a:rPr lang="en-GB" sz="2000" b="1" dirty="0"/>
              <a:t>: number): number </a:t>
            </a:r>
            <a:r>
              <a:rPr lang="en-GB" sz="2000" dirty="0"/>
              <a:t>=&gt; {</a:t>
            </a:r>
          </a:p>
          <a:p>
            <a:r>
              <a:rPr lang="en-GB" sz="2000" dirty="0"/>
              <a:t>    return a + b;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0708" y="3020773"/>
            <a:ext cx="50385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function (a</a:t>
            </a:r>
            <a:r>
              <a:rPr lang="en-GB" sz="2000" b="1" dirty="0"/>
              <a:t>: number</a:t>
            </a:r>
            <a:r>
              <a:rPr lang="en-GB" sz="2000" dirty="0"/>
              <a:t>, b</a:t>
            </a:r>
            <a:r>
              <a:rPr lang="en-GB" sz="2000" b="1" dirty="0"/>
              <a:t>: number</a:t>
            </a:r>
            <a:r>
              <a:rPr lang="en-GB" sz="2000" dirty="0"/>
              <a:t>)</a:t>
            </a:r>
            <a:r>
              <a:rPr lang="en-GB" sz="2000" b="1" dirty="0"/>
              <a:t>: number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return a + b;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0708" y="1053615"/>
            <a:ext cx="206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JavaScript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0708" y="2724618"/>
            <a:ext cx="2863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/>
              <a:t>TypeScript</a:t>
            </a:r>
            <a:r>
              <a:rPr lang="en-GB" u="sng" dirty="0"/>
              <a:t> Equivalents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43576" y="4886707"/>
            <a:ext cx="2031325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/>
              <a:t>Usage</a:t>
            </a:r>
          </a:p>
          <a:p>
            <a:r>
              <a:rPr lang="en-GB" dirty="0"/>
              <a:t>let result: number;</a:t>
            </a:r>
            <a:br>
              <a:rPr lang="en-GB" dirty="0"/>
            </a:br>
            <a:r>
              <a:rPr lang="en-GB" dirty="0"/>
              <a:t>result = </a:t>
            </a:r>
            <a:r>
              <a:rPr lang="en-GB" dirty="0" err="1"/>
              <a:t>DoIt</a:t>
            </a:r>
            <a:r>
              <a:rPr lang="en-GB" dirty="0"/>
              <a:t>(2, 3);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37290A-CB3B-B8E3-7650-5ED292EF540E}"/>
              </a:ext>
            </a:extLst>
          </p:cNvPr>
          <p:cNvSpPr txBox="1"/>
          <p:nvPr/>
        </p:nvSpPr>
        <p:spPr>
          <a:xfrm>
            <a:off x="4688601" y="3580012"/>
            <a:ext cx="18042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Use arrow to specify return type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FFE73AE-1A32-6324-7AD2-5B4C7E740E79}"/>
              </a:ext>
            </a:extLst>
          </p:cNvPr>
          <p:cNvCxnSpPr>
            <a:cxnSpLocks/>
          </p:cNvCxnSpPr>
          <p:nvPr/>
        </p:nvCxnSpPr>
        <p:spPr bwMode="auto">
          <a:xfrm flipH="1">
            <a:off x="5301026" y="4105595"/>
            <a:ext cx="289702" cy="32345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F44E131-A17D-6D77-0612-BA3B22D5C78D}"/>
              </a:ext>
            </a:extLst>
          </p:cNvPr>
          <p:cNvSpPr txBox="1"/>
          <p:nvPr/>
        </p:nvSpPr>
        <p:spPr>
          <a:xfrm>
            <a:off x="5301026" y="3056642"/>
            <a:ext cx="18069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Anonymous function</a:t>
            </a:r>
          </a:p>
        </p:txBody>
      </p:sp>
    </p:spTree>
    <p:extLst>
      <p:ext uri="{BB962C8B-B14F-4D97-AF65-F5344CB8AC3E}">
        <p14:creationId xmlns:p14="http://schemas.microsoft.com/office/powerpoint/2010/main" val="377104055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167F4-35F7-273F-B8C2-52C87F303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06A2D-D86B-7216-BFEC-F3EFBB132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505" y="1001027"/>
            <a:ext cx="8686800" cy="2363002"/>
          </a:xfrm>
        </p:spPr>
        <p:txBody>
          <a:bodyPr/>
          <a:lstStyle/>
          <a:p>
            <a:r>
              <a:rPr lang="en-GB" dirty="0"/>
              <a:t>Generics allow us to generalise a solution so that it can work with multiple variable types</a:t>
            </a:r>
          </a:p>
          <a:p>
            <a:r>
              <a:rPr lang="en-GB" dirty="0"/>
              <a:t>Example: a function that can sort array of strings, numbers, etc.</a:t>
            </a:r>
          </a:p>
          <a:p>
            <a:r>
              <a:rPr lang="en-GB" dirty="0"/>
              <a:t>Essentially, you create a “fake” variable type and then let the user of the function tell you the real type they are using when they call the function</a:t>
            </a:r>
          </a:p>
          <a:p>
            <a:pPr lvl="1"/>
            <a:r>
              <a:rPr lang="en-GB" dirty="0"/>
              <a:t>This can be extended to attributes and methods with classes but that’s an exercise for the reader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6EA966-BF86-D212-6B31-C732986A6DA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5EB964-5504-72AC-1F83-DA081A763152}"/>
              </a:ext>
            </a:extLst>
          </p:cNvPr>
          <p:cNvSpPr txBox="1"/>
          <p:nvPr/>
        </p:nvSpPr>
        <p:spPr>
          <a:xfrm>
            <a:off x="534970" y="3520506"/>
            <a:ext cx="56579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function Help </a:t>
            </a:r>
            <a:r>
              <a:rPr lang="en-GB" sz="2000" b="1" dirty="0"/>
              <a:t>&lt;</a:t>
            </a:r>
            <a:r>
              <a:rPr lang="en-GB" sz="2000" b="1" dirty="0" err="1"/>
              <a:t>MyType</a:t>
            </a:r>
            <a:r>
              <a:rPr lang="en-GB" sz="2000" b="1" dirty="0"/>
              <a:t>&gt;</a:t>
            </a:r>
            <a:r>
              <a:rPr lang="en-GB" sz="2000" dirty="0"/>
              <a:t>(</a:t>
            </a:r>
            <a:r>
              <a:rPr lang="en-GB" sz="2000" dirty="0" err="1"/>
              <a:t>arg</a:t>
            </a:r>
            <a:r>
              <a:rPr lang="en-GB" sz="2000" dirty="0"/>
              <a:t>: </a:t>
            </a:r>
            <a:r>
              <a:rPr lang="en-GB" sz="2000" b="1" dirty="0" err="1"/>
              <a:t>MyType</a:t>
            </a:r>
            <a:r>
              <a:rPr lang="en-GB" sz="2000" dirty="0"/>
              <a:t>)</a:t>
            </a:r>
            <a:r>
              <a:rPr lang="en-GB" sz="2000" b="1" dirty="0"/>
              <a:t>: </a:t>
            </a:r>
            <a:r>
              <a:rPr lang="en-GB" sz="2000" b="1" dirty="0" err="1"/>
              <a:t>MyType</a:t>
            </a:r>
            <a:endParaRPr lang="en-GB" sz="2000" b="1" dirty="0"/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return </a:t>
            </a:r>
            <a:r>
              <a:rPr lang="en-GB" sz="2000" dirty="0" err="1"/>
              <a:t>arg</a:t>
            </a:r>
            <a:r>
              <a:rPr lang="en-GB" sz="2000" dirty="0"/>
              <a:t>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02D042-BF44-58AD-08EA-746D69A93543}"/>
              </a:ext>
            </a:extLst>
          </p:cNvPr>
          <p:cNvSpPr txBox="1"/>
          <p:nvPr/>
        </p:nvSpPr>
        <p:spPr>
          <a:xfrm>
            <a:off x="4156153" y="4865633"/>
            <a:ext cx="40911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u="sng" dirty="0"/>
              <a:t>Usage:</a:t>
            </a:r>
            <a:br>
              <a:rPr lang="en-GB" sz="2000" dirty="0"/>
            </a:br>
            <a:r>
              <a:rPr lang="en-GB" sz="2000" dirty="0"/>
              <a:t>let x: number = 5;</a:t>
            </a:r>
          </a:p>
          <a:p>
            <a:endParaRPr lang="en-GB" sz="2000" dirty="0"/>
          </a:p>
          <a:p>
            <a:r>
              <a:rPr lang="en-GB" sz="2000" dirty="0"/>
              <a:t>let y: number = </a:t>
            </a:r>
            <a:r>
              <a:rPr lang="en-GB" sz="2000" b="1" dirty="0"/>
              <a:t>&lt;number&gt;</a:t>
            </a:r>
            <a:r>
              <a:rPr lang="en-GB" sz="2000" dirty="0"/>
              <a:t>Help(x);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283827C-218F-4EAF-29A7-C6D43453CE67}"/>
              </a:ext>
            </a:extLst>
          </p:cNvPr>
          <p:cNvCxnSpPr/>
          <p:nvPr/>
        </p:nvCxnSpPr>
        <p:spPr bwMode="auto">
          <a:xfrm flipH="1" flipV="1">
            <a:off x="4422808" y="3911513"/>
            <a:ext cx="2314876" cy="186845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025A623-7896-4B89-6C25-B6245624C888}"/>
              </a:ext>
            </a:extLst>
          </p:cNvPr>
          <p:cNvCxnSpPr/>
          <p:nvPr/>
        </p:nvCxnSpPr>
        <p:spPr bwMode="auto">
          <a:xfrm flipH="1" flipV="1">
            <a:off x="5760720" y="3955983"/>
            <a:ext cx="928838" cy="182398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77678075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066B6-FD68-97CD-7545-A58B5C2D8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2DAE9-BBEE-407C-2F74-A5D5BD06E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082842"/>
            <a:ext cx="8636568" cy="4755983"/>
          </a:xfrm>
        </p:spPr>
        <p:txBody>
          <a:bodyPr/>
          <a:lstStyle/>
          <a:p>
            <a:r>
              <a:rPr lang="en-GB" dirty="0"/>
              <a:t>Although potentially useful, we usually need to qualify the generic type so that we can expect some attributes or methods we can use with it inside our function</a:t>
            </a:r>
          </a:p>
          <a:p>
            <a:r>
              <a:rPr lang="en-GB" dirty="0"/>
              <a:t>Say it needs to obey an </a:t>
            </a:r>
            <a:r>
              <a:rPr lang="en-GB" b="1" dirty="0"/>
              <a:t>interface</a:t>
            </a:r>
            <a:r>
              <a:rPr lang="en-GB" dirty="0"/>
              <a:t> which defines the behaviour we can expect from the type provided.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033FB0-EB17-1100-EFEF-293A0C029E0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795230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899480-EA4C-2CCD-821C-8C1F33E7BF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CB6C5-DE00-4B05-D012-922A3C523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28324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5B86DE-57D6-6629-4748-5D4BB7E58CE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8152E5-C48D-1770-6580-7E15CE15AE2F}"/>
              </a:ext>
            </a:extLst>
          </p:cNvPr>
          <p:cNvSpPr/>
          <p:nvPr/>
        </p:nvSpPr>
        <p:spPr bwMode="auto">
          <a:xfrm>
            <a:off x="402477" y="466826"/>
            <a:ext cx="8332771" cy="618904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800" dirty="0"/>
              <a:t>…..</a:t>
            </a:r>
          </a:p>
          <a:p>
            <a:r>
              <a:rPr lang="en-GB" dirty="0"/>
              <a:t>function </a:t>
            </a:r>
            <a:r>
              <a:rPr lang="en-GB" b="1" dirty="0"/>
              <a:t>Help&lt;A&gt;(</a:t>
            </a:r>
            <a:r>
              <a:rPr lang="en-GB" b="1" dirty="0" err="1"/>
              <a:t>arg</a:t>
            </a:r>
            <a:r>
              <a:rPr lang="en-GB" b="1" dirty="0"/>
              <a:t>: A): A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return </a:t>
            </a:r>
            <a:r>
              <a:rPr lang="en-GB" dirty="0" err="1"/>
              <a:t>arg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let x: number = 5;</a:t>
            </a:r>
          </a:p>
          <a:p>
            <a:r>
              <a:rPr lang="en-GB" dirty="0"/>
              <a:t>console.log("Number is "+</a:t>
            </a:r>
            <a:r>
              <a:rPr lang="en-GB" b="1" dirty="0"/>
              <a:t>&lt;number&gt;Help(x)</a:t>
            </a:r>
            <a:r>
              <a:rPr lang="en-GB" dirty="0"/>
              <a:t>);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It’s more useful when we can make some assumptions about the generic type</a:t>
            </a:r>
          </a:p>
          <a:p>
            <a:r>
              <a:rPr lang="en-GB" dirty="0"/>
              <a:t>interface </a:t>
            </a:r>
            <a:r>
              <a:rPr lang="en-GB" dirty="0" err="1">
                <a:solidFill>
                  <a:srgbClr val="FF0000"/>
                </a:solidFill>
              </a:rPr>
              <a:t>IMeasurable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b="1" dirty="0"/>
              <a:t>length</a:t>
            </a:r>
            <a:r>
              <a:rPr lang="en-GB" dirty="0"/>
              <a:t>: number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function </a:t>
            </a:r>
            <a:r>
              <a:rPr lang="en-GB" dirty="0" err="1"/>
              <a:t>DisplayLength</a:t>
            </a:r>
            <a:r>
              <a:rPr lang="en-GB" dirty="0"/>
              <a:t> &lt;T </a:t>
            </a:r>
            <a:r>
              <a:rPr lang="en-GB" dirty="0">
                <a:solidFill>
                  <a:srgbClr val="FF0000"/>
                </a:solidFill>
              </a:rPr>
              <a:t>extends </a:t>
            </a:r>
            <a:r>
              <a:rPr lang="en-GB" dirty="0" err="1">
                <a:solidFill>
                  <a:srgbClr val="FF0000"/>
                </a:solidFill>
              </a:rPr>
              <a:t>IMeasurable</a:t>
            </a:r>
            <a:r>
              <a:rPr lang="en-GB" dirty="0"/>
              <a:t>&gt;(measure: T):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console.log("Measurement length is "+</a:t>
            </a:r>
            <a:r>
              <a:rPr lang="en-GB" dirty="0" err="1"/>
              <a:t>measure.</a:t>
            </a:r>
            <a:r>
              <a:rPr lang="en-GB" b="1" dirty="0" err="1"/>
              <a:t>length</a:t>
            </a:r>
            <a:r>
              <a:rPr lang="en-GB" dirty="0"/>
              <a:t>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let </a:t>
            </a:r>
            <a:r>
              <a:rPr lang="en-GB" dirty="0" err="1"/>
              <a:t>myNumbers</a:t>
            </a:r>
            <a:r>
              <a:rPr lang="en-GB" dirty="0"/>
              <a:t> = { numbers:[1,2,4], </a:t>
            </a:r>
            <a:r>
              <a:rPr lang="en-GB" b="1" dirty="0"/>
              <a:t>length</a:t>
            </a:r>
            <a:r>
              <a:rPr lang="en-GB" dirty="0"/>
              <a:t>: 3};</a:t>
            </a:r>
          </a:p>
          <a:p>
            <a:r>
              <a:rPr lang="en-GB" dirty="0" err="1"/>
              <a:t>DisplayLength</a:t>
            </a:r>
            <a:r>
              <a:rPr lang="en-GB" dirty="0"/>
              <a:t>(</a:t>
            </a:r>
            <a:r>
              <a:rPr lang="en-GB" dirty="0" err="1"/>
              <a:t>myNumbers</a:t>
            </a:r>
            <a:r>
              <a:rPr lang="en-GB" dirty="0"/>
              <a:t>);</a:t>
            </a:r>
            <a:endParaRPr lang="en-GB" sz="1800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186DE46-9446-4A9E-6FCA-065A770EB505}"/>
              </a:ext>
            </a:extLst>
          </p:cNvPr>
          <p:cNvCxnSpPr/>
          <p:nvPr/>
        </p:nvCxnSpPr>
        <p:spPr bwMode="auto">
          <a:xfrm flipH="1" flipV="1">
            <a:off x="2144651" y="1044341"/>
            <a:ext cx="1434164" cy="14293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C7FBF50-8542-3085-76D0-91123E0DCBB3}"/>
              </a:ext>
            </a:extLst>
          </p:cNvPr>
          <p:cNvCxnSpPr/>
          <p:nvPr/>
        </p:nvCxnSpPr>
        <p:spPr bwMode="auto">
          <a:xfrm flipH="1" flipV="1">
            <a:off x="2948360" y="1044341"/>
            <a:ext cx="630455" cy="14293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7C08B19-EF5D-0D66-A6B8-B4B15A913E15}"/>
              </a:ext>
            </a:extLst>
          </p:cNvPr>
          <p:cNvCxnSpPr/>
          <p:nvPr/>
        </p:nvCxnSpPr>
        <p:spPr bwMode="auto">
          <a:xfrm flipH="1" flipV="1">
            <a:off x="3333371" y="1044341"/>
            <a:ext cx="202130" cy="13956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BDB2BA92-5BF5-5E1A-2FC5-2E65C136D48C}"/>
              </a:ext>
            </a:extLst>
          </p:cNvPr>
          <p:cNvSpPr txBox="1"/>
          <p:nvPr/>
        </p:nvSpPr>
        <p:spPr>
          <a:xfrm>
            <a:off x="3424029" y="3439767"/>
            <a:ext cx="4795631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i="1" dirty="0"/>
              <a:t>Requiring our generic type to implement an interface or extend a class means we can make some assumptions about the type the user must provide to our function. Here, we know it must have a length value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7C9C6C8-D199-51A5-3DA4-2F53AB3C6551}"/>
              </a:ext>
            </a:extLst>
          </p:cNvPr>
          <p:cNvCxnSpPr>
            <a:cxnSpLocks/>
            <a:stCxn id="13" idx="2"/>
          </p:cNvCxnSpPr>
          <p:nvPr/>
        </p:nvCxnSpPr>
        <p:spPr bwMode="auto">
          <a:xfrm flipH="1">
            <a:off x="4820478" y="4393874"/>
            <a:ext cx="1001367" cy="21291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9BC418E-1BDF-D25F-49E5-71B81F4234FB}"/>
              </a:ext>
            </a:extLst>
          </p:cNvPr>
          <p:cNvSpPr txBox="1"/>
          <p:nvPr/>
        </p:nvSpPr>
        <p:spPr>
          <a:xfrm>
            <a:off x="4134678" y="1302026"/>
            <a:ext cx="40849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our generic type </a:t>
            </a:r>
            <a:r>
              <a:rPr lang="en-GB" b="1" dirty="0"/>
              <a:t>A</a:t>
            </a:r>
            <a:r>
              <a:rPr lang="en-GB" dirty="0"/>
              <a:t>, becomes the type </a:t>
            </a:r>
            <a:r>
              <a:rPr lang="en-GB" b="1" dirty="0"/>
              <a:t>number</a:t>
            </a:r>
          </a:p>
        </p:txBody>
      </p:sp>
    </p:spTree>
    <p:extLst>
      <p:ext uri="{BB962C8B-B14F-4D97-AF65-F5344CB8AC3E}">
        <p14:creationId xmlns:p14="http://schemas.microsoft.com/office/powerpoint/2010/main" val="1133695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BD712-D39C-1A1D-B1A0-17FA4B5E6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C551B-7226-8A79-46E9-4F1F84028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TypeScript, just as in ECMAScript 2015, any file containing a top-level </a:t>
            </a:r>
            <a:r>
              <a:rPr lang="en-GB" b="1" dirty="0"/>
              <a:t>import</a:t>
            </a:r>
            <a:r>
              <a:rPr lang="en-GB" dirty="0"/>
              <a:t> or </a:t>
            </a:r>
            <a:r>
              <a:rPr lang="en-GB" b="1" dirty="0"/>
              <a:t>export</a:t>
            </a:r>
            <a:r>
              <a:rPr lang="en-GB" dirty="0"/>
              <a:t> is considered a module.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import</a:t>
            </a:r>
            <a:r>
              <a:rPr lang="en-GB" dirty="0"/>
              <a:t> and </a:t>
            </a:r>
            <a:r>
              <a:rPr lang="en-GB" b="1" dirty="0"/>
              <a:t>export</a:t>
            </a:r>
            <a:r>
              <a:rPr lang="en-GB" dirty="0"/>
              <a:t> instructions are compiled to the appropriate module format e.g. in node.js we can use the flag --module </a:t>
            </a:r>
            <a:r>
              <a:rPr lang="en-GB" dirty="0" err="1"/>
              <a:t>commonjs</a:t>
            </a:r>
            <a:r>
              <a:rPr lang="en-GB" dirty="0"/>
              <a:t> so the modules will be exported in </a:t>
            </a:r>
            <a:r>
              <a:rPr lang="en-GB" dirty="0" err="1"/>
              <a:t>CommonJs</a:t>
            </a:r>
            <a:r>
              <a:rPr lang="en-GB" dirty="0"/>
              <a:t> format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FC666B-DE24-1FF4-BE32-BD0041E01B5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062677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98173"/>
          </a:xfrm>
        </p:spPr>
        <p:txBody>
          <a:bodyPr/>
          <a:lstStyle/>
          <a:p>
            <a:r>
              <a:rPr lang="en-GB" dirty="0"/>
              <a:t>Subdivide your class into four sections using comments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25051" y="1799925"/>
            <a:ext cx="195438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1995747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06905"/>
            <a:ext cx="7029450" cy="765209"/>
          </a:xfrm>
        </p:spPr>
        <p:txBody>
          <a:bodyPr/>
          <a:lstStyle/>
          <a:p>
            <a:r>
              <a:rPr lang="en-GB" dirty="0"/>
              <a:t>By default </a:t>
            </a:r>
            <a:r>
              <a:rPr lang="en-GB" dirty="0" err="1"/>
              <a:t>TypeScript</a:t>
            </a:r>
            <a:r>
              <a:rPr lang="en-GB" dirty="0"/>
              <a:t> attributes are public, you have to explicitly make them private</a:t>
            </a:r>
          </a:p>
          <a:p>
            <a:r>
              <a:rPr lang="en-GB" dirty="0"/>
              <a:t>Mikes convention: put an underscore in front of the attribute name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3477234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  </a:t>
            </a:r>
            <a:r>
              <a:rPr lang="en-GB" sz="2400" dirty="0"/>
              <a:t>private </a:t>
            </a:r>
            <a:r>
              <a:rPr lang="en-GB" sz="2400" b="1" dirty="0"/>
              <a:t>_text</a:t>
            </a:r>
            <a:r>
              <a:rPr lang="en-GB" sz="2400" dirty="0"/>
              <a:t>: string[];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262380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5"/>
            <a:ext cx="7029450" cy="1236846"/>
          </a:xfrm>
        </p:spPr>
        <p:txBody>
          <a:bodyPr/>
          <a:lstStyle/>
          <a:p>
            <a:r>
              <a:rPr lang="en-GB" dirty="0"/>
              <a:t>Named “constructor”</a:t>
            </a:r>
          </a:p>
          <a:p>
            <a:r>
              <a:rPr lang="en-GB" dirty="0"/>
              <a:t>Has no return type</a:t>
            </a:r>
          </a:p>
          <a:p>
            <a:r>
              <a:rPr lang="en-GB" dirty="0"/>
              <a:t>Public by default (as are all methods)</a:t>
            </a:r>
          </a:p>
          <a:p>
            <a:r>
              <a:rPr lang="en-GB" dirty="0"/>
              <a:t>Only </a:t>
            </a:r>
            <a:r>
              <a:rPr lang="en-GB" b="1" dirty="0"/>
              <a:t>one</a:t>
            </a:r>
            <a:r>
              <a:rPr lang="en-GB" dirty="0"/>
              <a:t> constructor is allowed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200567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b="1" dirty="0"/>
              <a:t>      constructor()</a:t>
            </a:r>
            <a:endParaRPr lang="en-GB" dirty="0"/>
          </a:p>
          <a:p>
            <a:r>
              <a:rPr lang="en-GB" b="1" dirty="0"/>
              <a:t>      {</a:t>
            </a:r>
          </a:p>
          <a:p>
            <a:r>
              <a:rPr lang="en-GB" b="1" dirty="0"/>
              <a:t>      }</a:t>
            </a:r>
          </a:p>
          <a:p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70401891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Constructor Overload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38463"/>
            <a:ext cx="7029450" cy="1079180"/>
          </a:xfrm>
        </p:spPr>
        <p:txBody>
          <a:bodyPr/>
          <a:lstStyle/>
          <a:p>
            <a:r>
              <a:rPr lang="en-GB" dirty="0"/>
              <a:t>If we need multiple constructors we can make use of </a:t>
            </a:r>
            <a:r>
              <a:rPr lang="en-GB" dirty="0" err="1"/>
              <a:t>JavaScripts</a:t>
            </a:r>
            <a:r>
              <a:rPr lang="en-GB" dirty="0"/>
              <a:t> “flexibility” with types </a:t>
            </a:r>
            <a:r>
              <a:rPr lang="en-GB" dirty="0">
                <a:sym typeface="Wingdings" panose="05000000000000000000" pitchFamily="2" charset="2"/>
              </a:rPr>
              <a:t> and </a:t>
            </a:r>
            <a:r>
              <a:rPr lang="en-GB" dirty="0" err="1">
                <a:sym typeface="Wingdings" panose="05000000000000000000" pitchFamily="2" charset="2"/>
              </a:rPr>
              <a:t>TypeScripts</a:t>
            </a:r>
            <a:r>
              <a:rPr lang="en-GB" dirty="0">
                <a:sym typeface="Wingdings" panose="05000000000000000000" pitchFamily="2" charset="2"/>
              </a:rPr>
              <a:t> overloading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64171" y="2319411"/>
            <a:ext cx="326249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constructor()</a:t>
            </a:r>
          </a:p>
          <a:p>
            <a:r>
              <a:rPr lang="en-GB" dirty="0"/>
              <a:t>constructor(</a:t>
            </a:r>
            <a:r>
              <a:rPr lang="en-GB" dirty="0" err="1"/>
              <a:t>initialText</a:t>
            </a:r>
            <a:r>
              <a:rPr lang="en-GB" dirty="0"/>
              <a:t>: string)</a:t>
            </a:r>
          </a:p>
          <a:p>
            <a:r>
              <a:rPr lang="en-GB" dirty="0"/>
              <a:t>constructor(</a:t>
            </a:r>
            <a:r>
              <a:rPr lang="en-GB" dirty="0" err="1"/>
              <a:t>initialText</a:t>
            </a:r>
            <a:r>
              <a:rPr lang="en-GB" b="1" dirty="0"/>
              <a:t>?</a:t>
            </a:r>
            <a:r>
              <a:rPr lang="en-GB" dirty="0"/>
              <a:t>: string)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this._text</a:t>
            </a:r>
            <a:r>
              <a:rPr lang="en-GB" dirty="0"/>
              <a:t> = [ ];            </a:t>
            </a:r>
          </a:p>
          <a:p>
            <a:r>
              <a:rPr lang="en-GB" dirty="0"/>
              <a:t>     if (</a:t>
            </a:r>
            <a:r>
              <a:rPr lang="en-GB" dirty="0" err="1"/>
              <a:t>initialText</a:t>
            </a:r>
            <a:r>
              <a:rPr lang="en-GB" dirty="0"/>
              <a:t> !== undefined)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</a:t>
            </a:r>
            <a:r>
              <a:rPr lang="en-GB" dirty="0" err="1"/>
              <a:t>this._text</a:t>
            </a:r>
            <a:r>
              <a:rPr lang="en-GB" dirty="0"/>
              <a:t>[0] = </a:t>
            </a:r>
            <a:r>
              <a:rPr lang="en-GB" dirty="0" err="1"/>
              <a:t>initialText</a:t>
            </a:r>
            <a:r>
              <a:rPr lang="en-GB" dirty="0"/>
              <a:t>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79235" y="2319411"/>
            <a:ext cx="4426226" cy="37856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?</a:t>
            </a:r>
            <a:r>
              <a:rPr lang="en-GB" dirty="0"/>
              <a:t> means optional i.e. you are not required to pass a value. Hence, the base constructor allows you to </a:t>
            </a:r>
            <a:r>
              <a:rPr lang="en-GB" b="1" dirty="0"/>
              <a:t>pass it a string or nothing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We can help </a:t>
            </a:r>
            <a:r>
              <a:rPr lang="en-GB" dirty="0" err="1"/>
              <a:t>TypeScript</a:t>
            </a:r>
            <a:r>
              <a:rPr lang="en-GB" dirty="0"/>
              <a:t> to reflect this by overloading the constructor by adding additional signatures just above the base constructor i.e.</a:t>
            </a:r>
            <a:br>
              <a:rPr lang="en-GB" dirty="0"/>
            </a:br>
            <a:r>
              <a:rPr lang="en-GB" i="1" dirty="0"/>
              <a:t>constructor()</a:t>
            </a:r>
          </a:p>
          <a:p>
            <a:r>
              <a:rPr lang="en-GB" i="1" dirty="0"/>
              <a:t>constructor(</a:t>
            </a:r>
            <a:r>
              <a:rPr lang="en-GB" i="1" dirty="0" err="1"/>
              <a:t>initialText</a:t>
            </a:r>
            <a:r>
              <a:rPr lang="en-GB" i="1" dirty="0"/>
              <a:t>: string)</a:t>
            </a:r>
          </a:p>
          <a:p>
            <a:r>
              <a:rPr lang="en-GB" sz="1400" i="1" dirty="0"/>
              <a:t>These are essentially hints showing how the constructor can be used, since you can only really have one constructor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4291" y="5659574"/>
            <a:ext cx="3954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Also see slide on overriding methods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FF49E4-77C0-51EE-A806-6BFA6BE51FBB}"/>
              </a:ext>
            </a:extLst>
          </p:cNvPr>
          <p:cNvSpPr txBox="1"/>
          <p:nvPr/>
        </p:nvSpPr>
        <p:spPr>
          <a:xfrm>
            <a:off x="5404518" y="6334780"/>
            <a:ext cx="2741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You can also use the same technique for normal functions</a:t>
            </a:r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08791F85-44EA-BDDA-F2C3-9C41C8386A3C}"/>
              </a:ext>
            </a:extLst>
          </p:cNvPr>
          <p:cNvSpPr/>
          <p:nvPr/>
        </p:nvSpPr>
        <p:spPr bwMode="auto">
          <a:xfrm>
            <a:off x="3479113" y="2310824"/>
            <a:ext cx="268935" cy="625642"/>
          </a:xfrm>
          <a:prstGeom prst="rightBrace">
            <a:avLst>
              <a:gd name="adj1" fmla="val 8333"/>
              <a:gd name="adj2" fmla="val 47692"/>
            </a:avLst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2EB2FFBF-40C9-A30E-B968-43D1D57AC959}"/>
              </a:ext>
            </a:extLst>
          </p:cNvPr>
          <p:cNvCxnSpPr>
            <a:stCxn id="14" idx="1"/>
            <a:endCxn id="9" idx="1"/>
          </p:cNvCxnSpPr>
          <p:nvPr/>
        </p:nvCxnSpPr>
        <p:spPr bwMode="auto">
          <a:xfrm rot="10800000">
            <a:off x="3748048" y="2609206"/>
            <a:ext cx="779226" cy="1947887"/>
          </a:xfrm>
          <a:prstGeom prst="bentConnector3">
            <a:avLst>
              <a:gd name="adj1" fmla="val 6053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A55F9013-41ED-05F6-2C69-B68832146615}"/>
              </a:ext>
            </a:extLst>
          </p:cNvPr>
          <p:cNvSpPr/>
          <p:nvPr/>
        </p:nvSpPr>
        <p:spPr bwMode="auto">
          <a:xfrm>
            <a:off x="4527274" y="3702326"/>
            <a:ext cx="4293704" cy="1709531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816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255" y="888145"/>
            <a:ext cx="8499625" cy="618209"/>
          </a:xfrm>
        </p:spPr>
        <p:txBody>
          <a:bodyPr/>
          <a:lstStyle/>
          <a:p>
            <a:r>
              <a:rPr lang="en-GB" dirty="0"/>
              <a:t>You can specify get and set </a:t>
            </a:r>
            <a:r>
              <a:rPr lang="en-GB" dirty="0" err="1"/>
              <a:t>accessors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this</a:t>
            </a:r>
            <a:r>
              <a:rPr lang="en-GB" dirty="0"/>
              <a:t> refers the object</a:t>
            </a:r>
            <a:br>
              <a:rPr lang="en-GB" dirty="0"/>
            </a:br>
            <a:r>
              <a:rPr lang="en-GB" dirty="0"/>
              <a:t>You must specify </a:t>
            </a:r>
            <a:r>
              <a:rPr lang="en-GB" i="1" dirty="0"/>
              <a:t>this</a:t>
            </a:r>
            <a:r>
              <a:rPr lang="en-GB" dirty="0"/>
              <a:t> when using the attributes and the methods defined in the class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15118" y="1561877"/>
            <a:ext cx="283930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get Text(): string[ ]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return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set Text(value: string[ ])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 = value;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get Result(): 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return </a:t>
            </a:r>
            <a:r>
              <a:rPr lang="en-GB" b="1" dirty="0" err="1"/>
              <a:t>this.</a:t>
            </a:r>
            <a:r>
              <a:rPr lang="en-GB" dirty="0" err="1"/>
              <a:t>ReadText</a:t>
            </a:r>
            <a:r>
              <a:rPr lang="en-GB" dirty="0"/>
              <a:t>();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49077" y="1515711"/>
            <a:ext cx="42589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choose to provide </a:t>
            </a:r>
            <a:r>
              <a:rPr lang="en-GB" u="sng" dirty="0"/>
              <a:t>either or both</a:t>
            </a:r>
            <a:r>
              <a:rPr lang="en-GB" dirty="0"/>
              <a:t> the get and set </a:t>
            </a:r>
            <a:r>
              <a:rPr lang="en-GB" dirty="0" err="1"/>
              <a:t>accessors</a:t>
            </a:r>
            <a:r>
              <a:rPr lang="en-GB" dirty="0"/>
              <a:t> to read the attribute values.</a:t>
            </a:r>
          </a:p>
          <a:p>
            <a:endParaRPr lang="en-GB" dirty="0"/>
          </a:p>
          <a:p>
            <a:r>
              <a:rPr lang="en-GB" dirty="0"/>
              <a:t>You can create a property which acts like another method e.g. perform a calculation to return a result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73317" y="4157823"/>
            <a:ext cx="34163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myObject</a:t>
            </a:r>
            <a:r>
              <a:rPr lang="en-GB" dirty="0" err="1">
                <a:solidFill>
                  <a:srgbClr val="FF0000"/>
                </a:solidFill>
              </a:rPr>
              <a:t>.Text</a:t>
            </a:r>
            <a:r>
              <a:rPr lang="en-GB" dirty="0"/>
              <a:t> = [“Fred”];</a:t>
            </a:r>
          </a:p>
          <a:p>
            <a:r>
              <a:rPr lang="en-GB" dirty="0"/>
              <a:t>console.log( </a:t>
            </a:r>
            <a:r>
              <a:rPr lang="en-GB" dirty="0" err="1"/>
              <a:t>myObject</a:t>
            </a:r>
            <a:r>
              <a:rPr lang="en-GB" dirty="0" err="1">
                <a:solidFill>
                  <a:srgbClr val="FF0000"/>
                </a:solidFill>
              </a:rPr>
              <a:t>.Text</a:t>
            </a:r>
            <a:r>
              <a:rPr lang="en-GB">
                <a:solidFill>
                  <a:srgbClr val="FF0000"/>
                </a:solidFill>
              </a:rPr>
              <a:t>[0]</a:t>
            </a:r>
            <a:r>
              <a:rPr lang="en-GB"/>
              <a:t> </a:t>
            </a:r>
            <a:r>
              <a:rPr lang="en-GB" dirty="0"/>
              <a:t>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11800" y="5162863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Note the dot</a:t>
            </a:r>
          </a:p>
        </p:txBody>
      </p:sp>
      <p:cxnSp>
        <p:nvCxnSpPr>
          <p:cNvPr id="10" name="Straight Arrow Connector 9"/>
          <p:cNvCxnSpPr>
            <a:stCxn id="8" idx="0"/>
          </p:cNvCxnSpPr>
          <p:nvPr/>
        </p:nvCxnSpPr>
        <p:spPr bwMode="auto">
          <a:xfrm flipV="1">
            <a:off x="6932510" y="4804154"/>
            <a:ext cx="580008" cy="3587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>
            <a:stCxn id="8" idx="0"/>
          </p:cNvCxnSpPr>
          <p:nvPr/>
        </p:nvCxnSpPr>
        <p:spPr bwMode="auto">
          <a:xfrm flipH="1" flipV="1">
            <a:off x="6333423" y="4507366"/>
            <a:ext cx="599087" cy="65549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5173317" y="378849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/>
              <a:t>Usage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0" y="1912674"/>
            <a:ext cx="16793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Type of values </a:t>
            </a:r>
            <a:br>
              <a:rPr lang="en-GB" dirty="0"/>
            </a:br>
            <a:r>
              <a:rPr lang="en-GB" dirty="0"/>
              <a:t>(string [ ])  to be assigned or read from the property named “Text”</a:t>
            </a:r>
          </a:p>
        </p:txBody>
      </p:sp>
      <p:cxnSp>
        <p:nvCxnSpPr>
          <p:cNvPr id="16" name="Straight Arrow Connector 15"/>
          <p:cNvCxnSpPr/>
          <p:nvPr/>
        </p:nvCxnSpPr>
        <p:spPr bwMode="auto">
          <a:xfrm flipV="1">
            <a:off x="1456083" y="1912674"/>
            <a:ext cx="1953038" cy="8387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>
            <a:off x="1456083" y="2746255"/>
            <a:ext cx="2281030" cy="26286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110260" y="4342489"/>
            <a:ext cx="1764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property named “Result”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BA068C-F1BF-2607-7C1C-E8ED7CF96E95}"/>
              </a:ext>
            </a:extLst>
          </p:cNvPr>
          <p:cNvSpPr txBox="1"/>
          <p:nvPr/>
        </p:nvSpPr>
        <p:spPr>
          <a:xfrm>
            <a:off x="6256738" y="118704"/>
            <a:ext cx="27929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100" i="1" dirty="0"/>
              <a:t>If get exists but no set, the property is automatically </a:t>
            </a:r>
            <a:r>
              <a:rPr lang="en-GB" sz="1100" i="1" dirty="0" err="1"/>
              <a:t>readonly</a:t>
            </a:r>
            <a:endParaRPr lang="en-GB" sz="1100" i="1" dirty="0"/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100" i="1" dirty="0"/>
              <a:t>Getters and setters must have the same visibility public/private/protected</a:t>
            </a:r>
          </a:p>
        </p:txBody>
      </p:sp>
    </p:spTree>
    <p:extLst>
      <p:ext uri="{BB962C8B-B14F-4D97-AF65-F5344CB8AC3E}">
        <p14:creationId xmlns:p14="http://schemas.microsoft.com/office/powerpoint/2010/main" val="11135287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b="1" dirty="0"/>
              <a:t>By default all methods are public</a:t>
            </a:r>
            <a:r>
              <a:rPr lang="en-GB" dirty="0"/>
              <a:t>, you must explicitly mark a method as </a:t>
            </a:r>
            <a:r>
              <a:rPr lang="en-GB" b="1" dirty="0"/>
              <a:t>private</a:t>
            </a:r>
          </a:p>
          <a:p>
            <a:r>
              <a:rPr lang="en-GB" dirty="0"/>
              <a:t>Methods are functions</a:t>
            </a:r>
          </a:p>
          <a:p>
            <a:r>
              <a:rPr lang="en-GB" dirty="0"/>
              <a:t>They have access to the attributes defined in the class</a:t>
            </a:r>
          </a:p>
          <a:p>
            <a:r>
              <a:rPr lang="en-GB" i="1" dirty="0"/>
              <a:t>this</a:t>
            </a:r>
            <a:r>
              <a:rPr lang="en-GB" dirty="0"/>
              <a:t> refers the object</a:t>
            </a:r>
            <a:br>
              <a:rPr lang="en-GB" dirty="0"/>
            </a:br>
            <a:r>
              <a:rPr lang="en-GB" dirty="0"/>
              <a:t>You must specify </a:t>
            </a:r>
            <a:r>
              <a:rPr lang="en-GB" i="1" dirty="0"/>
              <a:t>this</a:t>
            </a:r>
            <a:r>
              <a:rPr lang="en-GB" dirty="0"/>
              <a:t> when using the attributes and the methods defined in the class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07034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Undo():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b="1" dirty="0"/>
              <a:t>this.</a:t>
            </a:r>
            <a:r>
              <a:rPr lang="en-GB" dirty="0"/>
              <a:t>_</a:t>
            </a:r>
            <a:r>
              <a:rPr lang="en-GB" dirty="0" err="1"/>
              <a:t>text.pop</a:t>
            </a:r>
            <a:r>
              <a:rPr lang="en-GB" dirty="0"/>
              <a:t>();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last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Reset():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b="1" dirty="0"/>
              <a:t>this.</a:t>
            </a:r>
            <a:r>
              <a:rPr lang="en-GB" dirty="0"/>
              <a:t>_</a:t>
            </a:r>
            <a:r>
              <a:rPr lang="en-GB" dirty="0" err="1"/>
              <a:t>text.length</a:t>
            </a:r>
            <a:r>
              <a:rPr lang="en-GB" dirty="0"/>
              <a:t> = 0;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Clear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b="1" dirty="0"/>
              <a:t>private</a:t>
            </a:r>
            <a:r>
              <a:rPr lang="en-GB" dirty="0"/>
              <a:t> </a:t>
            </a:r>
            <a:r>
              <a:rPr lang="en-GB" dirty="0" err="1"/>
              <a:t>ReadText</a:t>
            </a:r>
            <a:r>
              <a:rPr lang="en-GB" dirty="0"/>
              <a:t>(): 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let output: string = "";</a:t>
            </a:r>
          </a:p>
          <a:p>
            <a:endParaRPr lang="en-GB" dirty="0"/>
          </a:p>
          <a:p>
            <a:r>
              <a:rPr lang="en-GB" dirty="0"/>
              <a:t>     for (let </a:t>
            </a:r>
            <a:r>
              <a:rPr lang="en-GB" dirty="0" err="1"/>
              <a:t>i</a:t>
            </a:r>
            <a:r>
              <a:rPr lang="en-GB" dirty="0"/>
              <a:t> in </a:t>
            </a:r>
            <a:r>
              <a:rPr lang="en-GB" dirty="0" err="1"/>
              <a:t>this._text</a:t>
            </a:r>
            <a:r>
              <a:rPr lang="en-GB" dirty="0"/>
              <a:t>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output = output +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[</a:t>
            </a:r>
            <a:r>
              <a:rPr lang="en-GB" dirty="0" err="1"/>
              <a:t>i</a:t>
            </a:r>
            <a:r>
              <a:rPr lang="en-GB" dirty="0"/>
              <a:t>];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     return output;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6846650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dirty="0"/>
              <a:t>Append text to end of the </a:t>
            </a:r>
            <a:r>
              <a:rPr lang="en-GB" dirty="0" err="1"/>
              <a:t>TextBuilder</a:t>
            </a:r>
            <a:r>
              <a:rPr lang="en-GB" dirty="0"/>
              <a:t> array as last string added.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243299" y="1040834"/>
            <a:ext cx="45833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AppendText</a:t>
            </a:r>
            <a:r>
              <a:rPr lang="en-GB" dirty="0"/>
              <a:t>(text</a:t>
            </a:r>
            <a:r>
              <a:rPr lang="en-GB"/>
              <a:t>: </a:t>
            </a:r>
            <a:r>
              <a:rPr lang="en-GB" b="1"/>
              <a:t>string</a:t>
            </a:r>
            <a:r>
              <a:rPr lang="en-GB"/>
              <a:t>): </a:t>
            </a:r>
            <a:r>
              <a:rPr lang="en-GB" dirty="0"/>
              <a:t>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this._</a:t>
            </a:r>
            <a:r>
              <a:rPr lang="en-GB" dirty="0" err="1"/>
              <a:t>text.push</a:t>
            </a:r>
            <a:r>
              <a:rPr lang="en-GB" dirty="0"/>
              <a:t>(text);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69696711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583966" cy="786268"/>
          </a:xfrm>
        </p:spPr>
        <p:txBody>
          <a:bodyPr/>
          <a:lstStyle/>
          <a:p>
            <a:r>
              <a:rPr lang="en-GB" dirty="0"/>
              <a:t>Usage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1244293"/>
            <a:ext cx="2625324" cy="4003313"/>
          </a:xfrm>
        </p:spPr>
        <p:txBody>
          <a:bodyPr/>
          <a:lstStyle/>
          <a:p>
            <a:r>
              <a:rPr lang="en-GB" dirty="0"/>
              <a:t>Create the </a:t>
            </a:r>
            <a:r>
              <a:rPr lang="en-GB" dirty="0" err="1"/>
              <a:t>TextBuilder</a:t>
            </a:r>
            <a:r>
              <a:rPr lang="en-GB" dirty="0"/>
              <a:t> object</a:t>
            </a:r>
          </a:p>
          <a:p>
            <a:endParaRPr lang="en-GB" dirty="0"/>
          </a:p>
          <a:p>
            <a:r>
              <a:rPr lang="en-GB" dirty="0"/>
              <a:t>Append text lines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Set the text using the Text property</a:t>
            </a:r>
          </a:p>
          <a:p>
            <a:endParaRPr lang="en-GB" dirty="0"/>
          </a:p>
          <a:p>
            <a:r>
              <a:rPr lang="en-GB" dirty="0"/>
              <a:t>Clear the contents of the </a:t>
            </a:r>
            <a:r>
              <a:rPr lang="en-GB" dirty="0" err="1"/>
              <a:t>TextBuilder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39076" y="1386199"/>
            <a:ext cx="474501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("How");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You");</a:t>
            </a:r>
          </a:p>
          <a:p>
            <a:r>
              <a:rPr lang="en-GB" dirty="0" err="1"/>
              <a:t>tb.AppendText</a:t>
            </a:r>
            <a:r>
              <a:rPr lang="en-GB" dirty="0"/>
              <a:t>(" Today ?");</a:t>
            </a:r>
          </a:p>
          <a:p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tb.Text</a:t>
            </a:r>
            <a:r>
              <a:rPr lang="en-GB" dirty="0"/>
              <a:t> = “Hello World”;</a:t>
            </a:r>
            <a:br>
              <a:rPr lang="en-GB" dirty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tb.Reset</a:t>
            </a:r>
            <a:r>
              <a:rPr lang="en-GB" dirty="0"/>
              <a:t>();                   </a:t>
            </a:r>
          </a:p>
          <a:p>
            <a:r>
              <a:rPr lang="en-GB" dirty="0" err="1"/>
              <a:t>tb.AppendText</a:t>
            </a:r>
            <a:r>
              <a:rPr lang="en-GB" dirty="0"/>
              <a:t>(“Hello again");</a:t>
            </a:r>
          </a:p>
          <a:p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15B3A1-4A1A-0E14-86C0-53A1EF53553F}"/>
              </a:ext>
            </a:extLst>
          </p:cNvPr>
          <p:cNvSpPr txBox="1"/>
          <p:nvPr/>
        </p:nvSpPr>
        <p:spPr>
          <a:xfrm>
            <a:off x="2904424" y="868840"/>
            <a:ext cx="4576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import { </a:t>
            </a:r>
            <a:r>
              <a:rPr lang="en-GB" dirty="0" err="1"/>
              <a:t>TextBuilder</a:t>
            </a:r>
            <a:r>
              <a:rPr lang="en-GB" dirty="0"/>
              <a:t> } from './TextBuilder.js';</a:t>
            </a:r>
          </a:p>
        </p:txBody>
      </p:sp>
    </p:spTree>
    <p:extLst>
      <p:ext uri="{BB962C8B-B14F-4D97-AF65-F5344CB8AC3E}">
        <p14:creationId xmlns:p14="http://schemas.microsoft.com/office/powerpoint/2010/main" val="132586987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2808471" cy="844550"/>
          </a:xfrm>
        </p:spPr>
        <p:txBody>
          <a:bodyPr/>
          <a:lstStyle/>
          <a:p>
            <a:r>
              <a:rPr lang="en-GB" dirty="0"/>
              <a:t>Override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4" y="1140593"/>
            <a:ext cx="4261619" cy="4706754"/>
          </a:xfrm>
        </p:spPr>
        <p:txBody>
          <a:bodyPr/>
          <a:lstStyle/>
          <a:p>
            <a:r>
              <a:rPr lang="en-GB" dirty="0"/>
              <a:t>You can provide multiple methods with the same name taking different attributes, by using the same approach we used for the constructor i.e. by making use of </a:t>
            </a:r>
            <a:r>
              <a:rPr lang="en-GB" dirty="0" err="1"/>
              <a:t>JavaScripts</a:t>
            </a:r>
            <a:r>
              <a:rPr lang="en-GB" dirty="0"/>
              <a:t> “flexibility” with types </a:t>
            </a:r>
          </a:p>
          <a:p>
            <a:endParaRPr lang="en-GB" dirty="0"/>
          </a:p>
          <a:p>
            <a:r>
              <a:rPr lang="en-GB" dirty="0"/>
              <a:t>Notice, how we test if the argument passed to the constructor is an Array, </a:t>
            </a:r>
            <a:r>
              <a:rPr lang="en-GB" dirty="0" err="1"/>
              <a:t>TextBuilder</a:t>
            </a:r>
            <a:r>
              <a:rPr lang="en-GB" dirty="0"/>
              <a:t> object or number</a:t>
            </a:r>
          </a:p>
          <a:p>
            <a:r>
              <a:rPr lang="en-GB" dirty="0"/>
              <a:t>Similar tests for </a:t>
            </a:r>
            <a:r>
              <a:rPr lang="en-GB" dirty="0" err="1"/>
              <a:t>boolean</a:t>
            </a:r>
            <a:r>
              <a:rPr lang="en-GB" dirty="0"/>
              <a:t> or string are:</a:t>
            </a:r>
            <a:br>
              <a:rPr lang="en-GB" dirty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“</a:t>
            </a:r>
            <a:r>
              <a:rPr lang="en-GB" dirty="0" err="1">
                <a:solidFill>
                  <a:srgbClr val="FF0000"/>
                </a:solidFill>
              </a:rPr>
              <a:t>boolean</a:t>
            </a:r>
            <a:r>
              <a:rPr lang="en-GB" dirty="0">
                <a:solidFill>
                  <a:srgbClr val="FF0000"/>
                </a:solidFill>
              </a:rPr>
              <a:t>"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“string"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43299" y="74017"/>
            <a:ext cx="490070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AppendText</a:t>
            </a:r>
            <a:r>
              <a:rPr lang="en-GB" b="1" dirty="0"/>
              <a:t>()</a:t>
            </a:r>
            <a:r>
              <a:rPr lang="en-GB" dirty="0"/>
              <a:t>: void</a:t>
            </a:r>
          </a:p>
          <a:p>
            <a:r>
              <a:rPr lang="en-GB" dirty="0" err="1"/>
              <a:t>AppendText</a:t>
            </a:r>
            <a:r>
              <a:rPr lang="en-GB" dirty="0"/>
              <a:t>(</a:t>
            </a:r>
            <a:r>
              <a:rPr lang="en-GB" dirty="0" err="1"/>
              <a:t>num</a:t>
            </a:r>
            <a:r>
              <a:rPr lang="en-GB" dirty="0"/>
              <a:t>: </a:t>
            </a:r>
            <a:r>
              <a:rPr lang="en-GB" b="1" dirty="0"/>
              <a:t>number</a:t>
            </a:r>
            <a:r>
              <a:rPr lang="en-GB" dirty="0"/>
              <a:t>): void</a:t>
            </a:r>
          </a:p>
          <a:p>
            <a:r>
              <a:rPr lang="en-GB" dirty="0" err="1"/>
              <a:t>AppendText</a:t>
            </a:r>
            <a:r>
              <a:rPr lang="en-GB" dirty="0"/>
              <a:t>(text: </a:t>
            </a:r>
            <a:r>
              <a:rPr lang="en-GB" b="1" dirty="0"/>
              <a:t>string</a:t>
            </a:r>
            <a:r>
              <a:rPr lang="en-GB" dirty="0"/>
              <a:t>): void</a:t>
            </a:r>
          </a:p>
          <a:p>
            <a:r>
              <a:rPr lang="en-GB" dirty="0" err="1"/>
              <a:t>AppendText</a:t>
            </a:r>
            <a:r>
              <a:rPr lang="en-GB" dirty="0"/>
              <a:t>(text: </a:t>
            </a:r>
            <a:r>
              <a:rPr lang="en-GB" b="1" dirty="0"/>
              <a:t>string[ ]</a:t>
            </a:r>
            <a:r>
              <a:rPr lang="en-GB" dirty="0"/>
              <a:t>): void</a:t>
            </a:r>
          </a:p>
          <a:p>
            <a:r>
              <a:rPr lang="en-GB" dirty="0" err="1"/>
              <a:t>AppendText</a:t>
            </a:r>
            <a:r>
              <a:rPr lang="en-GB" dirty="0"/>
              <a:t>(text: </a:t>
            </a:r>
            <a:r>
              <a:rPr lang="en-GB" b="1" dirty="0" err="1"/>
              <a:t>TextBuilder</a:t>
            </a:r>
            <a:r>
              <a:rPr lang="en-GB" dirty="0"/>
              <a:t>): void</a:t>
            </a:r>
          </a:p>
          <a:p>
            <a:r>
              <a:rPr lang="en-GB" dirty="0" err="1"/>
              <a:t>AppendText</a:t>
            </a:r>
            <a:r>
              <a:rPr lang="en-GB" dirty="0"/>
              <a:t>(</a:t>
            </a:r>
            <a:r>
              <a:rPr lang="en-GB" dirty="0" err="1"/>
              <a:t>val</a:t>
            </a:r>
            <a:r>
              <a:rPr lang="en-GB" dirty="0"/>
              <a:t>?: any):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Array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val.join</a:t>
            </a:r>
            <a:r>
              <a:rPr lang="en-GB" dirty="0"/>
              <a:t>(" ");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._text;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"number"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 + "";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Convert number to text</a:t>
            </a:r>
          </a:p>
          <a:p>
            <a:r>
              <a:rPr lang="en-GB" dirty="0"/>
              <a:t>        }</a:t>
            </a:r>
          </a:p>
          <a:p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    this._</a:t>
            </a:r>
            <a:r>
              <a:rPr lang="en-GB" dirty="0" err="1"/>
              <a:t>text.push</a:t>
            </a:r>
            <a:r>
              <a:rPr lang="en-GB" dirty="0"/>
              <a:t>(</a:t>
            </a:r>
            <a:r>
              <a:rPr lang="en-GB" dirty="0" err="1"/>
              <a:t>val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2980202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33048" cy="598504"/>
          </a:xfrm>
        </p:spPr>
        <p:txBody>
          <a:bodyPr/>
          <a:lstStyle/>
          <a:p>
            <a:r>
              <a:rPr lang="en-GB" dirty="0"/>
              <a:t>Usage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702644"/>
            <a:ext cx="2625324" cy="5136181"/>
          </a:xfrm>
        </p:spPr>
        <p:txBody>
          <a:bodyPr/>
          <a:lstStyle/>
          <a:p>
            <a:r>
              <a:rPr lang="en-GB" dirty="0"/>
              <a:t>Create the </a:t>
            </a:r>
            <a:r>
              <a:rPr lang="en-GB" dirty="0" err="1"/>
              <a:t>TextBuilder</a:t>
            </a:r>
            <a:r>
              <a:rPr lang="en-GB" dirty="0"/>
              <a:t> object</a:t>
            </a:r>
          </a:p>
          <a:p>
            <a:r>
              <a:rPr lang="en-GB" dirty="0"/>
              <a:t>Append text lines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Set the text using the Text property</a:t>
            </a:r>
          </a:p>
          <a:p>
            <a:endParaRPr lang="en-GB" dirty="0"/>
          </a:p>
          <a:p>
            <a:r>
              <a:rPr lang="en-GB" dirty="0"/>
              <a:t>Append numbers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Append an array</a:t>
            </a:r>
          </a:p>
          <a:p>
            <a:endParaRPr lang="en-GB" dirty="0"/>
          </a:p>
          <a:p>
            <a:r>
              <a:rPr lang="en-GB" dirty="0"/>
              <a:t>Append another </a:t>
            </a:r>
            <a:r>
              <a:rPr lang="en-GB" dirty="0" err="1"/>
              <a:t>TextBuilder</a:t>
            </a:r>
            <a:r>
              <a:rPr lang="en-GB" dirty="0"/>
              <a:t> object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39076" y="844550"/>
            <a:ext cx="58030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("How");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You");</a:t>
            </a:r>
          </a:p>
          <a:p>
            <a:r>
              <a:rPr lang="en-GB" dirty="0" err="1"/>
              <a:t>tb.AppendText</a:t>
            </a:r>
            <a:r>
              <a:rPr lang="en-GB" dirty="0"/>
              <a:t>(" Today ?");</a:t>
            </a:r>
          </a:p>
          <a:p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tb.Text</a:t>
            </a:r>
            <a:r>
              <a:rPr lang="en-GB" dirty="0"/>
              <a:t> = “Hello World”;</a:t>
            </a:r>
            <a:br>
              <a:rPr lang="en-GB" dirty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r>
              <a:rPr lang="en-GB" dirty="0" err="1"/>
              <a:t>tb.Reset</a:t>
            </a:r>
            <a:r>
              <a:rPr lang="en-GB" dirty="0"/>
              <a:t>();        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Clear the text builder contents</a:t>
            </a:r>
            <a:endParaRPr lang="en-GB" dirty="0"/>
          </a:p>
          <a:p>
            <a:r>
              <a:rPr lang="en-GB" dirty="0" err="1"/>
              <a:t>tb.AppendText</a:t>
            </a:r>
            <a:r>
              <a:rPr lang="en-GB" dirty="0"/>
              <a:t>(" Number is ");</a:t>
            </a:r>
          </a:p>
          <a:p>
            <a:r>
              <a:rPr lang="en-GB" dirty="0" err="1"/>
              <a:t>tb.</a:t>
            </a:r>
            <a:r>
              <a:rPr lang="en-GB" dirty="0" err="1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(22)</a:t>
            </a:r>
            <a:r>
              <a:rPr lang="en-GB" dirty="0"/>
              <a:t>;</a:t>
            </a:r>
          </a:p>
          <a:p>
            <a:r>
              <a:rPr lang="en-GB" dirty="0" err="1"/>
              <a:t>tb.Undo</a:t>
            </a:r>
            <a:r>
              <a:rPr lang="en-GB" dirty="0"/>
              <a:t>();          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the last number</a:t>
            </a:r>
            <a:endParaRPr lang="en-GB" dirty="0"/>
          </a:p>
          <a:p>
            <a:r>
              <a:rPr lang="en-GB" dirty="0" err="1"/>
              <a:t>tb.</a:t>
            </a:r>
            <a:r>
              <a:rPr lang="en-GB" dirty="0" err="1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(23)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/>
              <a:t>tb.</a:t>
            </a:r>
            <a:r>
              <a:rPr lang="en-GB" dirty="0" err="1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([" One", " Two", " Three"])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/>
              <a:t>tb.</a:t>
            </a:r>
            <a:r>
              <a:rPr lang="en-GB" dirty="0" err="1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("Second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"))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48607927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Callbacks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846" y="955168"/>
            <a:ext cx="8554856" cy="2819687"/>
          </a:xfrm>
        </p:spPr>
        <p:txBody>
          <a:bodyPr/>
          <a:lstStyle/>
          <a:p>
            <a:r>
              <a:rPr lang="en-GB" dirty="0"/>
              <a:t>When handling events we want to be able to use </a:t>
            </a:r>
            <a:r>
              <a:rPr lang="en-GB" dirty="0" err="1"/>
              <a:t>callbacks</a:t>
            </a:r>
            <a:r>
              <a:rPr lang="en-GB" dirty="0"/>
              <a:t> that we create a methods in the class</a:t>
            </a:r>
          </a:p>
          <a:p>
            <a:r>
              <a:rPr lang="en-GB" dirty="0"/>
              <a:t>Common example of this is DOM </a:t>
            </a:r>
            <a:r>
              <a:rPr lang="en-GB" dirty="0" err="1"/>
              <a:t>callbacks</a:t>
            </a:r>
            <a:r>
              <a:rPr lang="en-GB" dirty="0"/>
              <a:t> when buttons are clicked, etc., AJAX </a:t>
            </a:r>
            <a:r>
              <a:rPr lang="en-GB" dirty="0" err="1"/>
              <a:t>callbacks</a:t>
            </a:r>
            <a:r>
              <a:rPr lang="en-GB" dirty="0"/>
              <a:t> when data is received, etc.</a:t>
            </a:r>
          </a:p>
          <a:p>
            <a:r>
              <a:rPr lang="en-GB" dirty="0"/>
              <a:t>We should use Lambda methods (or Arrow Functions) because “</a:t>
            </a:r>
            <a:r>
              <a:rPr lang="en-GB" b="1" dirty="0"/>
              <a:t>this</a:t>
            </a:r>
            <a:r>
              <a:rPr lang="en-GB" dirty="0"/>
              <a:t>” is captured where the function is created rather than when it is invoked i.e. </a:t>
            </a:r>
            <a:r>
              <a:rPr lang="en-GB" b="1" dirty="0"/>
              <a:t>this</a:t>
            </a:r>
            <a:r>
              <a:rPr lang="en-GB" dirty="0"/>
              <a:t> will represent the object the method is called with….just as we expect with OOP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9849" y="3885473"/>
            <a:ext cx="66784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 err="1"/>
              <a:t>private</a:t>
            </a:r>
            <a:r>
              <a:rPr lang="fr-FR" sz="2400" dirty="0"/>
              <a:t> </a:t>
            </a:r>
            <a:r>
              <a:rPr lang="fr-FR" sz="2400" dirty="0" err="1"/>
              <a:t>MyCallback</a:t>
            </a:r>
            <a:r>
              <a:rPr lang="fr-FR" sz="2400" dirty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</a:t>
            </a:r>
            <a:r>
              <a:rPr lang="fr-FR" sz="2400" dirty="0"/>
              <a:t> (…arguments….): </a:t>
            </a:r>
            <a:r>
              <a:rPr lang="fr-FR" sz="2400" dirty="0" err="1"/>
              <a:t>void</a:t>
            </a:r>
            <a:r>
              <a:rPr lang="fr-FR" sz="2400" dirty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=&gt;</a:t>
            </a:r>
          </a:p>
          <a:p>
            <a:r>
              <a:rPr lang="fr-FR" sz="2400" dirty="0"/>
              <a:t>{</a:t>
            </a:r>
          </a:p>
          <a:p>
            <a:r>
              <a:rPr lang="fr-FR" sz="2400" dirty="0"/>
              <a:t>     </a:t>
            </a:r>
            <a:r>
              <a:rPr lang="fr-FR" sz="2400" b="1" dirty="0" err="1"/>
              <a:t>this.</a:t>
            </a:r>
            <a:r>
              <a:rPr lang="fr-FR" sz="2400" dirty="0" err="1"/>
              <a:t>DoSomething</a:t>
            </a:r>
            <a:r>
              <a:rPr lang="fr-FR" sz="2400" dirty="0"/>
              <a:t>(….);</a:t>
            </a:r>
          </a:p>
          <a:p>
            <a:r>
              <a:rPr lang="fr-FR" sz="2400" dirty="0"/>
              <a:t>}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652640" y="5128208"/>
            <a:ext cx="4135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the object, so we can call methods from the class as we would expect</a:t>
            </a:r>
          </a:p>
        </p:txBody>
      </p:sp>
      <p:cxnSp>
        <p:nvCxnSpPr>
          <p:cNvPr id="8" name="Elbow Connector 7"/>
          <p:cNvCxnSpPr>
            <a:stCxn id="6" idx="1"/>
          </p:cNvCxnSpPr>
          <p:nvPr/>
        </p:nvCxnSpPr>
        <p:spPr bwMode="auto">
          <a:xfrm rot="10800000">
            <a:off x="1565812" y="5070503"/>
            <a:ext cx="3086828" cy="519370"/>
          </a:xfrm>
          <a:prstGeom prst="bentConnector3">
            <a:avLst>
              <a:gd name="adj1" fmla="val 100189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1233678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7705" y="646721"/>
            <a:ext cx="300595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Name():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this._name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54332" y="977189"/>
            <a:ext cx="451918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Student </a:t>
            </a:r>
            <a:r>
              <a:rPr lang="en-GB" b="1" dirty="0"/>
              <a:t>extends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_course: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string, course: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b="1" dirty="0"/>
              <a:t>super(name); </a:t>
            </a:r>
            <a:br>
              <a:rPr lang="en-GB" dirty="0"/>
            </a:br>
            <a:r>
              <a:rPr lang="en-GB" dirty="0"/>
              <a:t>        </a:t>
            </a:r>
            <a:r>
              <a:rPr lang="en-GB" dirty="0" err="1"/>
              <a:t>this._course</a:t>
            </a:r>
            <a:r>
              <a:rPr lang="en-GB" dirty="0"/>
              <a:t> = course;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Course():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this._course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0800000">
            <a:off x="3363656" y="2492944"/>
            <a:ext cx="1439350" cy="890337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/>
          <p:nvPr/>
        </p:nvCxnSpPr>
        <p:spPr bwMode="auto">
          <a:xfrm rot="10800000">
            <a:off x="1973179" y="844550"/>
            <a:ext cx="4995512" cy="132638"/>
          </a:xfrm>
          <a:prstGeom prst="bentConnector3">
            <a:avLst>
              <a:gd name="adj1" fmla="val -96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/>
          <p:cNvSpPr txBox="1"/>
          <p:nvPr/>
        </p:nvSpPr>
        <p:spPr>
          <a:xfrm>
            <a:off x="2974975" y="3456909"/>
            <a:ext cx="137250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Call parent class constructor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55BBAF-944D-7E49-FF4F-9E773C2E1132}"/>
              </a:ext>
            </a:extLst>
          </p:cNvPr>
          <p:cNvSpPr txBox="1"/>
          <p:nvPr/>
        </p:nvSpPr>
        <p:spPr>
          <a:xfrm>
            <a:off x="6980268" y="5767780"/>
            <a:ext cx="2163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Note: you have to call super() in the constructor before using </a:t>
            </a:r>
            <a:r>
              <a:rPr lang="en-GB" sz="1200" b="1" i="1" dirty="0"/>
              <a:t>this</a:t>
            </a: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03918501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817" y="981777"/>
            <a:ext cx="3965607" cy="485704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Create a “Student” object</a:t>
            </a:r>
          </a:p>
          <a:p>
            <a:endParaRPr lang="en-GB" dirty="0"/>
          </a:p>
          <a:p>
            <a:r>
              <a:rPr lang="en-GB" dirty="0"/>
              <a:t>Show the Name and Course </a:t>
            </a:r>
          </a:p>
          <a:p>
            <a:endParaRPr lang="en-GB" dirty="0"/>
          </a:p>
          <a:p>
            <a:r>
              <a:rPr lang="en-GB" dirty="0"/>
              <a:t>Assign the Student object to the Person variable…because a student object is also a type of Person</a:t>
            </a:r>
          </a:p>
          <a:p>
            <a:endParaRPr lang="en-GB" dirty="0"/>
          </a:p>
          <a:p>
            <a:r>
              <a:rPr lang="en-GB" dirty="0"/>
              <a:t>As a person object we can only “see” the Name because we cannot infer that the object was originally a Student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46372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theStudent</a:t>
            </a:r>
            <a:r>
              <a:rPr lang="en-GB" dirty="0"/>
              <a:t>: Student;</a:t>
            </a:r>
          </a:p>
          <a:p>
            <a:r>
              <a:rPr lang="en-GB" dirty="0"/>
              <a:t>let </a:t>
            </a:r>
            <a:r>
              <a:rPr lang="en-GB" dirty="0" err="1"/>
              <a:t>thePerson</a:t>
            </a:r>
            <a:r>
              <a:rPr lang="en-GB" dirty="0"/>
              <a:t>: Person;</a:t>
            </a:r>
          </a:p>
          <a:p>
            <a:endParaRPr lang="en-GB" dirty="0"/>
          </a:p>
          <a:p>
            <a:r>
              <a:rPr lang="en-GB" dirty="0" err="1"/>
              <a:t>theStudent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Student("Fred", "Web");</a:t>
            </a:r>
          </a:p>
          <a:p>
            <a:endParaRPr lang="en-GB" dirty="0"/>
          </a:p>
          <a:p>
            <a:r>
              <a:rPr lang="en-GB" dirty="0"/>
              <a:t>console.log( </a:t>
            </a:r>
            <a:r>
              <a:rPr lang="en-GB" dirty="0" err="1"/>
              <a:t>theStudent</a:t>
            </a:r>
            <a:r>
              <a:rPr lang="en-GB" dirty="0" err="1">
                <a:solidFill>
                  <a:srgbClr val="FF0000"/>
                </a:solidFill>
              </a:rPr>
              <a:t>.Name</a:t>
            </a:r>
            <a:r>
              <a:rPr lang="en-GB" dirty="0"/>
              <a:t> );</a:t>
            </a:r>
          </a:p>
          <a:p>
            <a:r>
              <a:rPr lang="en-GB" dirty="0"/>
              <a:t>console.log( </a:t>
            </a:r>
            <a:r>
              <a:rPr lang="en-GB" dirty="0" err="1"/>
              <a:t>theStudent</a:t>
            </a:r>
            <a:r>
              <a:rPr lang="en-GB" dirty="0" err="1">
                <a:solidFill>
                  <a:srgbClr val="FF0000"/>
                </a:solidFill>
              </a:rPr>
              <a:t>.Course</a:t>
            </a:r>
            <a:r>
              <a:rPr lang="en-GB" dirty="0"/>
              <a:t> );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thePerson</a:t>
            </a:r>
            <a:r>
              <a:rPr lang="en-GB" dirty="0">
                <a:solidFill>
                  <a:srgbClr val="FF0000"/>
                </a:solidFill>
              </a:rPr>
              <a:t> = </a:t>
            </a:r>
            <a:r>
              <a:rPr lang="en-GB" dirty="0" err="1">
                <a:solidFill>
                  <a:srgbClr val="FF0000"/>
                </a:solidFill>
              </a:rPr>
              <a:t>theStudent</a:t>
            </a:r>
            <a:r>
              <a:rPr lang="en-GB" dirty="0"/>
              <a:t>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console.log( </a:t>
            </a:r>
            <a:r>
              <a:rPr lang="en-GB" dirty="0" err="1"/>
              <a:t>thePerson</a:t>
            </a:r>
            <a:r>
              <a:rPr lang="en-GB" dirty="0" err="1">
                <a:solidFill>
                  <a:srgbClr val="FF0000"/>
                </a:solidFill>
              </a:rPr>
              <a:t>.Name</a:t>
            </a:r>
            <a:r>
              <a:rPr lang="en-GB" dirty="0"/>
              <a:t> );</a:t>
            </a:r>
          </a:p>
        </p:txBody>
      </p:sp>
      <p:sp>
        <p:nvSpPr>
          <p:cNvPr id="6" name="Arc 5"/>
          <p:cNvSpPr/>
          <p:nvPr/>
        </p:nvSpPr>
        <p:spPr bwMode="auto">
          <a:xfrm rot="1078780">
            <a:off x="4872680" y="3365009"/>
            <a:ext cx="1304224" cy="624478"/>
          </a:xfrm>
          <a:prstGeom prst="arc">
            <a:avLst>
              <a:gd name="adj1" fmla="val 20800256"/>
              <a:gd name="adj2" fmla="val 9438799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022FB3-179B-7CEE-0D6C-731EEDF9DCFB}"/>
              </a:ext>
            </a:extLst>
          </p:cNvPr>
          <p:cNvSpPr txBox="1"/>
          <p:nvPr/>
        </p:nvSpPr>
        <p:spPr>
          <a:xfrm>
            <a:off x="158817" y="733208"/>
            <a:ext cx="45768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import { Student } from './Student.js';</a:t>
            </a:r>
          </a:p>
          <a:p>
            <a:r>
              <a:rPr lang="en-GB" dirty="0"/>
              <a:t>import { Person } from './Person.js';</a:t>
            </a:r>
          </a:p>
        </p:txBody>
      </p:sp>
    </p:spTree>
    <p:extLst>
      <p:ext uri="{BB962C8B-B14F-4D97-AF65-F5344CB8AC3E}">
        <p14:creationId xmlns:p14="http://schemas.microsoft.com/office/powerpoint/2010/main" val="67999437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36815"/>
          </a:xfrm>
        </p:spPr>
        <p:txBody>
          <a:bodyPr/>
          <a:lstStyle/>
          <a:p>
            <a:r>
              <a:rPr lang="en-GB" dirty="0"/>
              <a:t>Polymorphism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0"/>
            <a:ext cx="33906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class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br>
              <a:rPr lang="en-GB" dirty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</a:t>
            </a:r>
            <a:r>
              <a:rPr lang="en-GB" dirty="0" err="1"/>
              <a:t>SayHello</a:t>
            </a:r>
            <a:r>
              <a:rPr lang="en-GB" dirty="0"/>
              <a:t>(): string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return “Hello”;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</a:t>
            </a:r>
            <a:r>
              <a:rPr lang="en-GB" dirty="0" err="1"/>
              <a:t>MakeNoise</a:t>
            </a:r>
            <a:r>
              <a:rPr lang="en-GB" dirty="0"/>
              <a:t>(): string;</a:t>
            </a:r>
          </a:p>
          <a:p>
            <a:r>
              <a:rPr lang="en-GB" dirty="0"/>
              <a:t>}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77931" y="394692"/>
            <a:ext cx="332562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Snake extends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super(name);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br>
              <a:rPr lang="en-GB" dirty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/>
              <a:t>    </a:t>
            </a:r>
            <a:r>
              <a:rPr lang="en-GB" dirty="0" err="1"/>
              <a:t>SayHello</a:t>
            </a:r>
            <a:r>
              <a:rPr lang="en-GB" dirty="0"/>
              <a:t>(): string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return “Hello hiss”;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>
                <a:solidFill>
                  <a:schemeClr val="accent5">
                    <a:lumMod val="25000"/>
                  </a:schemeClr>
                </a:solidFill>
              </a:rPr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 err="1">
                <a:solidFill>
                  <a:srgbClr val="FF0000"/>
                </a:solidFill>
              </a:rPr>
              <a:t>MakeNoise</a:t>
            </a:r>
            <a:r>
              <a:rPr lang="en-GB" dirty="0">
                <a:solidFill>
                  <a:srgbClr val="FF0000"/>
                </a:solidFill>
              </a:rPr>
              <a:t>()</a:t>
            </a:r>
            <a:r>
              <a:rPr lang="en-GB" dirty="0"/>
              <a:t>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"</a:t>
            </a:r>
            <a:r>
              <a:rPr lang="en-GB" dirty="0" err="1"/>
              <a:t>Sssssss</a:t>
            </a:r>
            <a:r>
              <a:rPr lang="en-GB" dirty="0"/>
              <a:t>";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13816" y="4126525"/>
            <a:ext cx="15725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Override the methods from parent Animal class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6191129" y="4350680"/>
            <a:ext cx="1159017" cy="3760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>
            <a:off x="6191129" y="4726690"/>
            <a:ext cx="1222687" cy="5558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7069755" y="1843088"/>
            <a:ext cx="200926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If you want to call the parent classes method use “super” e.g. </a:t>
            </a:r>
            <a:r>
              <a:rPr lang="en-GB" b="1" dirty="0" err="1"/>
              <a:t>super.</a:t>
            </a:r>
            <a:r>
              <a:rPr lang="en-GB" dirty="0" err="1"/>
              <a:t>SayHello</a:t>
            </a:r>
            <a:r>
              <a:rPr lang="en-GB" dirty="0"/>
              <a:t>();</a:t>
            </a:r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3287027" y="1843088"/>
            <a:ext cx="1140594" cy="707990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F19BD91-C9DB-9E28-C3D8-46740DD8D81A}"/>
              </a:ext>
            </a:extLst>
          </p:cNvPr>
          <p:cNvSpPr txBox="1"/>
          <p:nvPr/>
        </p:nvSpPr>
        <p:spPr>
          <a:xfrm>
            <a:off x="30685" y="6014729"/>
            <a:ext cx="3437246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200" i="1" dirty="0"/>
              <a:t>Note: A derived class can also override a base class method, attribute or property. You can use the super. syntax to access base class methods.</a:t>
            </a:r>
          </a:p>
        </p:txBody>
      </p:sp>
    </p:spTree>
    <p:extLst>
      <p:ext uri="{BB962C8B-B14F-4D97-AF65-F5344CB8AC3E}">
        <p14:creationId xmlns:p14="http://schemas.microsoft.com/office/powerpoint/2010/main" val="183665085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Polymorphism Usage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58817" y="1537880"/>
            <a:ext cx="3965607" cy="4132763"/>
          </a:xfrm>
        </p:spPr>
        <p:txBody>
          <a:bodyPr/>
          <a:lstStyle/>
          <a:p>
            <a:r>
              <a:rPr lang="en-GB" dirty="0"/>
              <a:t>Create an array of Animal objects. Note: we have no idea what animals they are!!</a:t>
            </a:r>
          </a:p>
          <a:p>
            <a:endParaRPr lang="en-GB" dirty="0"/>
          </a:p>
          <a:p>
            <a:r>
              <a:rPr lang="en-GB" dirty="0"/>
              <a:t>Create a couple of animals and add them to the array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We can read all the animals in the array but remember we have no idea at this point if it is a Horse or a Snake. All we know is we have Animal objects.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00575" y="1814453"/>
            <a:ext cx="436529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animals: Animal[ ] = [ ];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animals.push</a:t>
            </a:r>
            <a:r>
              <a:rPr lang="en-GB" dirty="0"/>
              <a:t>( new Horse("Apache") );</a:t>
            </a:r>
          </a:p>
          <a:p>
            <a:r>
              <a:rPr lang="en-GB" dirty="0" err="1"/>
              <a:t>animals.push</a:t>
            </a:r>
            <a:r>
              <a:rPr lang="en-GB" dirty="0"/>
              <a:t>( new Snake("Sam") );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for (let </a:t>
            </a:r>
            <a:r>
              <a:rPr lang="en-GB" dirty="0" err="1"/>
              <a:t>i</a:t>
            </a:r>
            <a:r>
              <a:rPr lang="en-GB" dirty="0"/>
              <a:t> in animals)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console.log( animals[</a:t>
            </a:r>
            <a:r>
              <a:rPr lang="en-GB" dirty="0" err="1"/>
              <a:t>i</a:t>
            </a:r>
            <a:r>
              <a:rPr lang="en-GB" dirty="0"/>
              <a:t>].</a:t>
            </a:r>
            <a:r>
              <a:rPr lang="en-GB" dirty="0" err="1"/>
              <a:t>SayHello</a:t>
            </a:r>
            <a:r>
              <a:rPr lang="en-GB" dirty="0"/>
              <a:t>() );</a:t>
            </a:r>
            <a:br>
              <a:rPr lang="en-GB" dirty="0"/>
            </a:br>
            <a:r>
              <a:rPr lang="en-GB" dirty="0"/>
              <a:t>     console.log( animals[</a:t>
            </a:r>
            <a:r>
              <a:rPr lang="en-GB" dirty="0" err="1"/>
              <a:t>i</a:t>
            </a:r>
            <a:r>
              <a:rPr lang="en-GB" dirty="0"/>
              <a:t>].</a:t>
            </a:r>
            <a:r>
              <a:rPr lang="en-GB" dirty="0" err="1"/>
              <a:t>MakeNoise</a:t>
            </a:r>
            <a:r>
              <a:rPr lang="en-GB" dirty="0"/>
              <a:t>() );</a:t>
            </a:r>
          </a:p>
          <a:p>
            <a:r>
              <a:rPr lang="en-GB" dirty="0"/>
              <a:t>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5F958B-984F-8D2F-D002-F64A6459F475}"/>
              </a:ext>
            </a:extLst>
          </p:cNvPr>
          <p:cNvSpPr txBox="1"/>
          <p:nvPr/>
        </p:nvSpPr>
        <p:spPr>
          <a:xfrm>
            <a:off x="505329" y="990212"/>
            <a:ext cx="74884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import { Animal, Horse, Snake } from './PolymorphismExample.js';</a:t>
            </a:r>
          </a:p>
        </p:txBody>
      </p:sp>
    </p:spTree>
    <p:extLst>
      <p:ext uri="{BB962C8B-B14F-4D97-AF65-F5344CB8AC3E}">
        <p14:creationId xmlns:p14="http://schemas.microsoft.com/office/powerpoint/2010/main" val="37113259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13062" cy="844550"/>
          </a:xfrm>
        </p:spPr>
        <p:txBody>
          <a:bodyPr/>
          <a:lstStyle/>
          <a:p>
            <a:r>
              <a:rPr lang="en-GB" dirty="0"/>
              <a:t>Interfaces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6445" y="931873"/>
            <a:ext cx="388221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interface</a:t>
            </a:r>
            <a:r>
              <a:rPr lang="en-GB" dirty="0"/>
              <a:t> </a:t>
            </a:r>
            <a:r>
              <a:rPr lang="en-GB" dirty="0" err="1"/>
              <a:t>IClock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void;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97274" y="103482"/>
            <a:ext cx="496604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ClockA</a:t>
            </a:r>
            <a:r>
              <a:rPr lang="en-GB" dirty="0"/>
              <a:t> </a:t>
            </a:r>
            <a:r>
              <a:rPr lang="en-GB" b="1" dirty="0"/>
              <a:t>implements </a:t>
            </a:r>
            <a:r>
              <a:rPr lang="en-GB" b="1" dirty="0" err="1"/>
              <a:t>IClock</a:t>
            </a:r>
            <a:endParaRPr lang="en-GB" b="1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</a:t>
            </a:r>
            <a:r>
              <a:rPr lang="en-GB" dirty="0" err="1"/>
              <a:t>currentTime</a:t>
            </a:r>
            <a:r>
              <a:rPr lang="en-GB" dirty="0"/>
              <a:t>: Date;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currentTime</a:t>
            </a:r>
            <a:r>
              <a:rPr lang="en-GB" dirty="0"/>
              <a:t> = new Date();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currentTime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this._</a:t>
            </a:r>
            <a:r>
              <a:rPr lang="en-GB" dirty="0" err="1"/>
              <a:t>currentTime</a:t>
            </a:r>
            <a:r>
              <a:rPr lang="en-GB" dirty="0"/>
              <a:t> = time;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63881658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 Usage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58817" y="981777"/>
            <a:ext cx="4290875" cy="485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r>
              <a:rPr lang="en-GB" dirty="0"/>
              <a:t>Create a </a:t>
            </a:r>
            <a:r>
              <a:rPr lang="en-GB" dirty="0" err="1"/>
              <a:t>ClockA</a:t>
            </a:r>
            <a:r>
              <a:rPr lang="en-GB" dirty="0"/>
              <a:t> object</a:t>
            </a:r>
          </a:p>
          <a:p>
            <a:endParaRPr lang="en-GB" dirty="0"/>
          </a:p>
          <a:p>
            <a:r>
              <a:rPr lang="en-GB" dirty="0"/>
              <a:t>Call ShowTime() and pass it an </a:t>
            </a:r>
            <a:r>
              <a:rPr lang="en-GB" dirty="0" err="1"/>
              <a:t>IClock</a:t>
            </a:r>
            <a:r>
              <a:rPr lang="en-GB" dirty="0"/>
              <a:t>….the </a:t>
            </a:r>
            <a:r>
              <a:rPr lang="en-GB" dirty="0" err="1"/>
              <a:t>ClockA</a:t>
            </a:r>
            <a:r>
              <a:rPr lang="en-GB" dirty="0"/>
              <a:t> object implements this interface, so this works </a:t>
            </a:r>
          </a:p>
          <a:p>
            <a:endParaRPr lang="en-GB" dirty="0"/>
          </a:p>
          <a:p>
            <a:r>
              <a:rPr lang="en-GB" dirty="0"/>
              <a:t>We have a function that accepts an object that must implement the </a:t>
            </a:r>
            <a:r>
              <a:rPr lang="en-GB" dirty="0" err="1"/>
              <a:t>IClock</a:t>
            </a:r>
            <a:r>
              <a:rPr lang="en-GB" dirty="0"/>
              <a:t> interface. Importantly, we have written a function that has no interest in the class of the object passed into it. It is an object that acts likes a clock. </a:t>
            </a:r>
            <a:br>
              <a:rPr lang="en-GB" dirty="0"/>
            </a:br>
            <a:r>
              <a:rPr lang="en-GB" b="1" dirty="0"/>
              <a:t>We say the interface defines the role the object must play</a:t>
            </a:r>
            <a:r>
              <a:rPr lang="en-GB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0" y="1386452"/>
            <a:ext cx="420281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clockA</a:t>
            </a:r>
            <a:r>
              <a:rPr lang="en-GB" dirty="0"/>
              <a:t>: </a:t>
            </a:r>
            <a:r>
              <a:rPr lang="en-GB" dirty="0" err="1"/>
              <a:t>ClockA</a:t>
            </a:r>
            <a:r>
              <a:rPr lang="en-GB" dirty="0"/>
              <a:t> = new </a:t>
            </a:r>
            <a:r>
              <a:rPr lang="en-GB" dirty="0" err="1"/>
              <a:t>ClockA</a:t>
            </a:r>
            <a:r>
              <a:rPr lang="en-GB" dirty="0"/>
              <a:t>();</a:t>
            </a:r>
          </a:p>
          <a:p>
            <a:r>
              <a:rPr lang="en-GB" dirty="0"/>
              <a:t>   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ShowTime(</a:t>
            </a:r>
            <a:r>
              <a:rPr lang="en-GB" dirty="0" err="1"/>
              <a:t>clockA</a:t>
            </a:r>
            <a:r>
              <a:rPr lang="en-GB" dirty="0"/>
              <a:t>);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function ShowTime(clock</a:t>
            </a:r>
            <a:r>
              <a:rPr lang="en-GB" b="1" dirty="0"/>
              <a:t>: </a:t>
            </a:r>
            <a:r>
              <a:rPr lang="en-GB" b="1" dirty="0" err="1"/>
              <a:t>IClock</a:t>
            </a:r>
            <a:r>
              <a:rPr lang="en-GB" dirty="0"/>
              <a:t>): void</a:t>
            </a:r>
          </a:p>
          <a:p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console.log( "Time is " </a:t>
            </a:r>
            <a:br>
              <a:rPr lang="en-GB" dirty="0"/>
            </a:br>
            <a:r>
              <a:rPr lang="en-GB" dirty="0"/>
              <a:t>             + </a:t>
            </a:r>
            <a:r>
              <a:rPr lang="en-GB" dirty="0" err="1"/>
              <a:t>clock.GetCurrentTime</a:t>
            </a:r>
            <a:r>
              <a:rPr lang="en-GB" dirty="0"/>
              <a:t>() );</a:t>
            </a:r>
          </a:p>
          <a:p>
            <a:r>
              <a:rPr lang="en-GB" dirty="0"/>
              <a:t>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4CE4DE-3752-9655-2C16-5AF45D7A3B47}"/>
              </a:ext>
            </a:extLst>
          </p:cNvPr>
          <p:cNvSpPr txBox="1"/>
          <p:nvPr/>
        </p:nvSpPr>
        <p:spPr>
          <a:xfrm>
            <a:off x="291165" y="763841"/>
            <a:ext cx="69662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import { </a:t>
            </a:r>
            <a:r>
              <a:rPr lang="en-GB" dirty="0" err="1"/>
              <a:t>ClockA</a:t>
            </a:r>
            <a:r>
              <a:rPr lang="en-GB" dirty="0"/>
              <a:t>, </a:t>
            </a:r>
            <a:r>
              <a:rPr lang="en-GB" dirty="0" err="1"/>
              <a:t>ClockB</a:t>
            </a:r>
            <a:r>
              <a:rPr lang="en-GB" dirty="0"/>
              <a:t>, </a:t>
            </a:r>
            <a:r>
              <a:rPr lang="en-GB" dirty="0" err="1"/>
              <a:t>TimePrinter</a:t>
            </a:r>
            <a:r>
              <a:rPr lang="en-GB" dirty="0"/>
              <a:t> } from './InterfaceExample.js';</a:t>
            </a:r>
          </a:p>
        </p:txBody>
      </p:sp>
    </p:spTree>
    <p:extLst>
      <p:ext uri="{BB962C8B-B14F-4D97-AF65-F5344CB8AC3E}">
        <p14:creationId xmlns:p14="http://schemas.microsoft.com/office/powerpoint/2010/main" val="21423135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98860"/>
            <a:ext cx="7029450" cy="750771"/>
          </a:xfrm>
        </p:spPr>
        <p:txBody>
          <a:bodyPr/>
          <a:lstStyle/>
          <a:p>
            <a:r>
              <a:rPr lang="en-GB" dirty="0"/>
              <a:t>We can use jQuery with </a:t>
            </a:r>
            <a:r>
              <a:rPr lang="en-GB" dirty="0" err="1"/>
              <a:t>TypeScript</a:t>
            </a:r>
            <a:r>
              <a:rPr lang="en-GB" dirty="0"/>
              <a:t> (you will need the </a:t>
            </a:r>
            <a:r>
              <a:rPr lang="en-GB" dirty="0" err="1"/>
              <a:t>DefinetlyTyped</a:t>
            </a:r>
            <a:r>
              <a:rPr lang="en-GB" dirty="0"/>
              <a:t> file or install @types/</a:t>
            </a:r>
            <a:r>
              <a:rPr lang="en-GB" dirty="0" err="1"/>
              <a:t>jquery</a:t>
            </a:r>
            <a:r>
              <a:rPr lang="en-GB" dirty="0"/>
              <a:t> for node.js)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025901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7599" y="0"/>
            <a:ext cx="5286375" cy="442762"/>
          </a:xfrm>
        </p:spPr>
        <p:txBody>
          <a:bodyPr/>
          <a:lstStyle/>
          <a:p>
            <a:r>
              <a:rPr lang="en-GB" dirty="0"/>
              <a:t>Example Page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722" y="337930"/>
            <a:ext cx="3299791" cy="6122505"/>
          </a:xfrm>
        </p:spPr>
        <p:txBody>
          <a:bodyPr/>
          <a:lstStyle/>
          <a:p>
            <a:r>
              <a:rPr lang="en-GB" dirty="0"/>
              <a:t>Build a class that can be used to execute the </a:t>
            </a:r>
            <a:r>
              <a:rPr lang="en-GB" dirty="0" err="1"/>
              <a:t>TypeScript</a:t>
            </a:r>
            <a:r>
              <a:rPr lang="en-GB" dirty="0"/>
              <a:t> code when the page loads</a:t>
            </a:r>
          </a:p>
          <a:p>
            <a:r>
              <a:rPr lang="en-GB" dirty="0"/>
              <a:t>Add a </a:t>
            </a:r>
            <a:r>
              <a:rPr lang="en-GB" dirty="0" err="1"/>
              <a:t>PageLoad</a:t>
            </a:r>
            <a:r>
              <a:rPr lang="en-GB" dirty="0"/>
              <a:t>() method that can be called when the page loads (</a:t>
            </a:r>
            <a:r>
              <a:rPr lang="en-GB" dirty="0" err="1"/>
              <a:t>inc.</a:t>
            </a:r>
            <a:r>
              <a:rPr lang="en-GB" dirty="0"/>
              <a:t> HTML)</a:t>
            </a:r>
          </a:p>
          <a:p>
            <a:endParaRPr lang="en-GB" dirty="0"/>
          </a:p>
          <a:p>
            <a:r>
              <a:rPr lang="en-GB" dirty="0"/>
              <a:t>Add event handlers to class</a:t>
            </a:r>
          </a:p>
          <a:p>
            <a:endParaRPr lang="en-GB" dirty="0"/>
          </a:p>
          <a:p>
            <a:r>
              <a:rPr lang="en-GB" dirty="0"/>
              <a:t>Use jQuery to wait for HTML elements to be added to DOM</a:t>
            </a:r>
          </a:p>
          <a:p>
            <a:r>
              <a:rPr lang="en-GB" dirty="0"/>
              <a:t>Create the page object and call </a:t>
            </a:r>
            <a:r>
              <a:rPr lang="en-GB" dirty="0" err="1"/>
              <a:t>PageLoad</a:t>
            </a:r>
            <a:r>
              <a:rPr lang="en-GB" dirty="0"/>
              <a:t>()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84755" y="928313"/>
            <a:ext cx="523091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ExamplePage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       // Add button event handler </a:t>
            </a:r>
          </a:p>
          <a:p>
            <a:r>
              <a:rPr lang="en-GB" dirty="0"/>
              <a:t>        $("</a:t>
            </a:r>
            <a:r>
              <a:rPr lang="en-GB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#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dirty="0"/>
              <a:t>").click(</a:t>
            </a:r>
            <a:r>
              <a:rPr lang="en-GB" dirty="0" err="1"/>
              <a:t>this.</a:t>
            </a:r>
            <a:r>
              <a:rPr lang="en-GB" dirty="0" err="1">
                <a:solidFill>
                  <a:srgbClr val="FF0000"/>
                </a:solidFill>
              </a:rPr>
              <a:t>ButtonClick</a:t>
            </a:r>
            <a:r>
              <a:rPr lang="en-GB" dirty="0"/>
              <a:t>);</a:t>
            </a:r>
          </a:p>
          <a:p>
            <a:r>
              <a:rPr lang="en-GB" dirty="0"/>
              <a:t>    }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private </a:t>
            </a:r>
            <a:r>
              <a:rPr lang="en-GB" dirty="0" err="1">
                <a:solidFill>
                  <a:srgbClr val="FF0000"/>
                </a:solidFill>
              </a:rPr>
              <a:t>ButtonClick</a:t>
            </a:r>
            <a:r>
              <a:rPr lang="en-GB" dirty="0"/>
              <a:t> = (e : </a:t>
            </a:r>
            <a:r>
              <a:rPr lang="en-GB" dirty="0" err="1"/>
              <a:t>JQuery.Event</a:t>
            </a:r>
            <a:r>
              <a:rPr lang="en-GB" dirty="0"/>
              <a:t>) =&gt; {</a:t>
            </a:r>
          </a:p>
          <a:p>
            <a:pPr lvl="1"/>
            <a:r>
              <a:rPr lang="en-GB" dirty="0"/>
              <a:t> </a:t>
            </a:r>
            <a:r>
              <a:rPr lang="en-GB" dirty="0" err="1"/>
              <a:t>e.preventDefault</a:t>
            </a:r>
            <a:r>
              <a:rPr lang="en-GB" dirty="0"/>
              <a:t>();</a:t>
            </a:r>
          </a:p>
          <a:p>
            <a:r>
              <a:rPr lang="en-GB" dirty="0"/>
              <a:t>        return false;</a:t>
            </a:r>
            <a:br>
              <a:rPr lang="en-GB" dirty="0"/>
            </a:br>
            <a:r>
              <a:rPr lang="en-GB" dirty="0"/>
              <a:t>    };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let page: </a:t>
            </a:r>
            <a:r>
              <a:rPr lang="en-GB" dirty="0" err="1"/>
              <a:t>ExamplePage</a:t>
            </a:r>
            <a:r>
              <a:rPr lang="en-GB" dirty="0"/>
              <a:t> = new </a:t>
            </a:r>
            <a:r>
              <a:rPr lang="en-GB" dirty="0" err="1"/>
              <a:t>ExamplePage</a:t>
            </a:r>
            <a:r>
              <a:rPr lang="en-GB" dirty="0"/>
              <a:t>();</a:t>
            </a:r>
          </a:p>
          <a:p>
            <a:r>
              <a:rPr lang="en-GB" dirty="0"/>
              <a:t>    page. </a:t>
            </a:r>
            <a:r>
              <a:rPr lang="en-GB" dirty="0" err="1"/>
              <a:t>PageLoad</a:t>
            </a:r>
            <a:r>
              <a:rPr lang="en-GB" dirty="0"/>
              <a:t>();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84755" y="6460435"/>
            <a:ext cx="535697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</a:rPr>
              <a:t>Add JS file to the HTML page this class represents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43042" y="543946"/>
            <a:ext cx="4750018" cy="3693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HTML: </a:t>
            </a:r>
            <a:r>
              <a:rPr lang="en-GB" i="1" dirty="0"/>
              <a:t>&lt;input id=“</a:t>
            </a:r>
            <a:r>
              <a:rPr lang="en-GB" i="1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/>
              <a:t>” type=“button” /&gt;</a:t>
            </a:r>
          </a:p>
        </p:txBody>
      </p:sp>
      <p:cxnSp>
        <p:nvCxnSpPr>
          <p:cNvPr id="9" name="Elbow Connector 8"/>
          <p:cNvCxnSpPr/>
          <p:nvPr/>
        </p:nvCxnSpPr>
        <p:spPr bwMode="auto">
          <a:xfrm rot="5400000">
            <a:off x="5130317" y="1025979"/>
            <a:ext cx="1397966" cy="1202634"/>
          </a:xfrm>
          <a:prstGeom prst="bentConnector3">
            <a:avLst>
              <a:gd name="adj1" fmla="val 74173"/>
            </a:avLst>
          </a:prstGeom>
          <a:solidFill>
            <a:schemeClr val="accent1"/>
          </a:solidFill>
          <a:ln w="19050" cap="flat" cmpd="sng" algn="ctr">
            <a:solidFill>
              <a:schemeClr val="accent4">
                <a:lumMod val="75000"/>
                <a:lumOff val="25000"/>
              </a:schemeClr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290720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18434"/>
          </a:xfrm>
        </p:spPr>
        <p:txBody>
          <a:bodyPr/>
          <a:lstStyle/>
          <a:p>
            <a:r>
              <a:rPr lang="en-GB" dirty="0"/>
              <a:t>The following is just an example of using </a:t>
            </a:r>
            <a:r>
              <a:rPr lang="en-GB" dirty="0" err="1"/>
              <a:t>TypeScript</a:t>
            </a:r>
            <a:r>
              <a:rPr lang="en-GB" dirty="0"/>
              <a:t> that also demonstrates some </a:t>
            </a:r>
            <a:r>
              <a:rPr lang="en-GB"/>
              <a:t>interesting jQuery tricks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Ignore if you wish!!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5519623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View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587"/>
            <a:ext cx="7029450" cy="1058779"/>
          </a:xfrm>
        </p:spPr>
        <p:txBody>
          <a:bodyPr/>
          <a:lstStyle/>
          <a:p>
            <a:r>
              <a:rPr lang="en-GB" dirty="0"/>
              <a:t>A nice approach is to split your page into “views” or areas where the HTML elements and content can be managed separately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4346" y="2129187"/>
            <a:ext cx="549817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interface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{</a:t>
            </a:r>
          </a:p>
          <a:p>
            <a:r>
              <a:rPr lang="en-GB" dirty="0"/>
              <a:t>    el?: any;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abstract class View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</a:t>
            </a:r>
            <a:r>
              <a:rPr lang="en-GB" dirty="0" err="1"/>
              <a:t>parentEl</a:t>
            </a:r>
            <a:r>
              <a:rPr lang="en-GB" dirty="0"/>
              <a:t>: JQuery = null;</a:t>
            </a:r>
          </a:p>
          <a:p>
            <a:r>
              <a:rPr lang="en-GB" dirty="0"/>
              <a:t>    private _el: JQuery = null;</a:t>
            </a:r>
            <a:br>
              <a:rPr lang="en-GB" dirty="0"/>
            </a:br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  <a:br>
              <a:rPr lang="en-GB" dirty="0"/>
            </a:br>
            <a:r>
              <a:rPr lang="en-GB" dirty="0"/>
              <a:t>    constructor(</a:t>
            </a:r>
            <a:r>
              <a:rPr lang="en-GB" dirty="0" err="1"/>
              <a:t>parentEl</a:t>
            </a:r>
            <a:r>
              <a:rPr lang="en-GB" dirty="0"/>
              <a:t>: any, options?: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4754" y="2129187"/>
            <a:ext cx="33495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provide options that allow the user to explicitly specify a tag object to act as a container for the view contents</a:t>
            </a:r>
          </a:p>
          <a:p>
            <a:endParaRPr lang="en-GB" dirty="0"/>
          </a:p>
          <a:p>
            <a:r>
              <a:rPr lang="en-GB" dirty="0"/>
              <a:t>We create an abstract class so each view can render different contents and to bind to the events for the HTML objects it contains</a:t>
            </a:r>
          </a:p>
          <a:p>
            <a:endParaRPr lang="en-GB" dirty="0"/>
          </a:p>
          <a:p>
            <a:r>
              <a:rPr lang="en-GB" dirty="0"/>
              <a:t>The constructor requires the user to specify the location (</a:t>
            </a:r>
            <a:r>
              <a:rPr lang="en-GB" i="1" dirty="0" err="1"/>
              <a:t>parentEl</a:t>
            </a:r>
            <a:r>
              <a:rPr lang="en-GB" dirty="0"/>
              <a:t>) where the view should be displayed on the page. </a:t>
            </a:r>
          </a:p>
        </p:txBody>
      </p:sp>
    </p:spTree>
    <p:extLst>
      <p:ext uri="{BB962C8B-B14F-4D97-AF65-F5344CB8AC3E}">
        <p14:creationId xmlns:p14="http://schemas.microsoft.com/office/powerpoint/2010/main" val="425749147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23875"/>
          </a:xfrm>
        </p:spPr>
        <p:txBody>
          <a:bodyPr/>
          <a:lstStyle/>
          <a:p>
            <a:r>
              <a:rPr lang="en-GB" dirty="0"/>
              <a:t>Constructing the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606392"/>
            <a:ext cx="7465795" cy="1540043"/>
          </a:xfrm>
        </p:spPr>
        <p:txBody>
          <a:bodyPr/>
          <a:lstStyle/>
          <a:p>
            <a:r>
              <a:rPr lang="en-GB" dirty="0"/>
              <a:t>The constructor stores the jQuery object that represents the location where the view will be placed on the page in the </a:t>
            </a:r>
            <a:r>
              <a:rPr lang="en-GB" dirty="0" err="1"/>
              <a:t>ParentEl</a:t>
            </a:r>
            <a:r>
              <a:rPr lang="en-GB" dirty="0"/>
              <a:t> property</a:t>
            </a:r>
          </a:p>
          <a:p>
            <a:r>
              <a:rPr lang="en-GB" dirty="0"/>
              <a:t>If an “el” option is provided we store this in the El property, otherwise by default we make a &lt;div&gt; tag into which the contents will be rendered. Finally, we attach it to the </a:t>
            </a:r>
            <a:r>
              <a:rPr lang="en-GB" dirty="0" err="1"/>
              <a:t>ParentEl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99110" y="2660580"/>
            <a:ext cx="671843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constructor(</a:t>
            </a:r>
            <a:r>
              <a:rPr lang="en-GB" dirty="0" err="1"/>
              <a:t>parentEl</a:t>
            </a:r>
            <a:r>
              <a:rPr lang="en-GB" dirty="0"/>
              <a:t>: any, options?: </a:t>
            </a:r>
            <a:r>
              <a:rPr lang="en-GB" dirty="0" err="1"/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if (options &amp;&amp; </a:t>
            </a:r>
            <a:r>
              <a:rPr lang="en-GB" dirty="0" err="1"/>
              <a:t>options.el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Tag to contain view contents has been provided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</a:t>
            </a:r>
            <a:r>
              <a:rPr lang="en-GB" dirty="0" err="1"/>
              <a:t>options.el</a:t>
            </a:r>
            <a:r>
              <a:rPr lang="en-GB" dirty="0"/>
              <a:t>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By default view contents are rendered into a &lt;div&gt; tag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$(</a:t>
            </a:r>
            <a:r>
              <a:rPr lang="en-GB" dirty="0" err="1"/>
              <a:t>document.createElement</a:t>
            </a:r>
            <a:r>
              <a:rPr lang="en-GB" dirty="0"/>
              <a:t>('div'));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/>
              <a:t>}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85418" y="6211669"/>
            <a:ext cx="575858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You will need to modify this code if you do not want the view to be immediately attached to </a:t>
            </a:r>
            <a:r>
              <a:rPr lang="en-GB" dirty="0" err="1"/>
              <a:t>ParentEL</a:t>
            </a:r>
            <a:r>
              <a:rPr lang="en-GB" dirty="0"/>
              <a:t> container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38612" y="2767607"/>
            <a:ext cx="2205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 the Properties and view attach slides for </a:t>
            </a:r>
            <a:r>
              <a:rPr lang="en-GB" dirty="0" err="1"/>
              <a:t>ParentEL</a:t>
            </a:r>
            <a:r>
              <a:rPr lang="en-GB" dirty="0"/>
              <a:t> and EL discussion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15307" y="6435438"/>
            <a:ext cx="155201" cy="1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1969931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1142238"/>
            <a:ext cx="4593690" cy="4887989"/>
          </a:xfrm>
        </p:spPr>
        <p:txBody>
          <a:bodyPr/>
          <a:lstStyle/>
          <a:p>
            <a:r>
              <a:rPr lang="en-GB" dirty="0"/>
              <a:t>We have to create our own View child class</a:t>
            </a:r>
          </a:p>
          <a:p>
            <a:endParaRPr lang="en-GB" dirty="0"/>
          </a:p>
          <a:p>
            <a:r>
              <a:rPr lang="en-GB" dirty="0"/>
              <a:t>Create a view and locate it at a page element with id=“location”</a:t>
            </a:r>
            <a:br>
              <a:rPr lang="en-GB" dirty="0"/>
            </a:br>
            <a:r>
              <a:rPr lang="en-GB" dirty="0"/>
              <a:t>By default, the view contents will be placed within a &lt;div&gt; tag that will be attached at this page element.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 above, but we specify that the view contents will be placed in a &lt;span&gt; tag (El) instead.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746599" y="1100688"/>
            <a:ext cx="3100208" cy="92333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MyView</a:t>
            </a:r>
            <a:r>
              <a:rPr lang="en-GB" dirty="0"/>
              <a:t> </a:t>
            </a:r>
            <a:r>
              <a:rPr lang="en-GB" b="1" dirty="0"/>
              <a:t>extends View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46599" y="2392603"/>
            <a:ext cx="4344458" cy="1200329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let view: </a:t>
            </a:r>
            <a:r>
              <a:rPr lang="en-GB" dirty="0" err="1"/>
              <a:t>MyView</a:t>
            </a:r>
            <a:r>
              <a:rPr lang="en-GB" dirty="0"/>
              <a:t>;</a:t>
            </a:r>
            <a:br>
              <a:rPr lang="en-GB" dirty="0"/>
            </a:br>
            <a:endParaRPr lang="en-GB" dirty="0"/>
          </a:p>
          <a:p>
            <a:r>
              <a:rPr lang="en-GB" dirty="0"/>
              <a:t>view = new </a:t>
            </a:r>
            <a:r>
              <a:rPr lang="en-GB" dirty="0" err="1"/>
              <a:t>MyView</a:t>
            </a:r>
            <a:r>
              <a:rPr lang="en-GB" dirty="0"/>
              <a:t>(“#location”);</a:t>
            </a:r>
            <a:br>
              <a:rPr lang="en-GB" dirty="0"/>
            </a:br>
            <a:r>
              <a:rPr lang="en-GB" dirty="0" err="1"/>
              <a:t>view.Render</a:t>
            </a:r>
            <a:r>
              <a:rPr lang="en-GB" dirty="0"/>
              <a:t>();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46598" y="4066576"/>
            <a:ext cx="4344459" cy="2031325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let view: </a:t>
            </a:r>
            <a:r>
              <a:rPr lang="en-GB" dirty="0" err="1"/>
              <a:t>MyView</a:t>
            </a:r>
            <a:r>
              <a:rPr lang="en-GB" dirty="0"/>
              <a:t>;</a:t>
            </a:r>
            <a:br>
              <a:rPr lang="en-GB" dirty="0"/>
            </a:br>
            <a:endParaRPr lang="en-GB" dirty="0"/>
          </a:p>
          <a:p>
            <a:r>
              <a:rPr lang="en-GB" dirty="0"/>
              <a:t>view = new </a:t>
            </a:r>
            <a:r>
              <a:rPr lang="en-GB" dirty="0" err="1"/>
              <a:t>MyView</a:t>
            </a:r>
            <a:r>
              <a:rPr lang="en-GB" dirty="0"/>
              <a:t>(“#location”, {</a:t>
            </a:r>
          </a:p>
          <a:p>
            <a:r>
              <a:rPr lang="en-GB" dirty="0"/>
              <a:t>    </a:t>
            </a:r>
            <a:r>
              <a:rPr lang="en-GB" b="1" dirty="0"/>
              <a:t>el:</a:t>
            </a:r>
            <a:r>
              <a:rPr lang="en-GB" dirty="0"/>
              <a:t> $(</a:t>
            </a:r>
            <a:r>
              <a:rPr lang="en-GB" dirty="0" err="1"/>
              <a:t>document.createElement</a:t>
            </a:r>
            <a:r>
              <a:rPr lang="en-GB" dirty="0"/>
              <a:t>(‘span'))</a:t>
            </a:r>
          </a:p>
          <a:p>
            <a:r>
              <a:rPr lang="en-GB" dirty="0"/>
              <a:t>});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view.Render</a:t>
            </a:r>
            <a:r>
              <a:rPr lang="en-GB" dirty="0"/>
              <a:t>();</a:t>
            </a:r>
          </a:p>
        </p:txBody>
      </p:sp>
    </p:spTree>
    <p:extLst>
      <p:ext uri="{BB962C8B-B14F-4D97-AF65-F5344CB8AC3E}">
        <p14:creationId xmlns:p14="http://schemas.microsoft.com/office/powerpoint/2010/main" val="157538980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1769441"/>
          </a:xfrm>
        </p:spPr>
        <p:txBody>
          <a:bodyPr/>
          <a:lstStyle/>
          <a:p>
            <a:r>
              <a:rPr lang="en-GB" dirty="0"/>
              <a:t>Remember this nice technique for automatically converting </a:t>
            </a:r>
            <a:r>
              <a:rPr lang="en-GB" dirty="0" err="1"/>
              <a:t>jquery</a:t>
            </a:r>
            <a:r>
              <a:rPr lang="en-GB" dirty="0"/>
              <a:t> selection text (e.g. “#</a:t>
            </a:r>
            <a:r>
              <a:rPr lang="en-GB" dirty="0" err="1"/>
              <a:t>mybutton</a:t>
            </a:r>
            <a:r>
              <a:rPr lang="en-GB" dirty="0"/>
              <a:t>”) or standard JS DOM objects to jQuery objects</a:t>
            </a:r>
          </a:p>
          <a:p>
            <a:r>
              <a:rPr lang="en-GB" dirty="0"/>
              <a:t>Now you can identify a tag any way you wish!!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796626" y="2938111"/>
            <a:ext cx="3717684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b="0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altLang="en-US" b="0" dirty="0"/>
          </a:p>
          <a:p>
            <a:r>
              <a:rPr lang="en-GB" altLang="en-US" b="0" dirty="0" err="1"/>
              <a:t>GetJQueryObject</a:t>
            </a:r>
            <a:r>
              <a:rPr lang="en-GB" altLang="en-US" b="0" dirty="0"/>
              <a:t>(el: any): JQuery</a:t>
            </a:r>
            <a:br>
              <a:rPr lang="en-GB" altLang="en-US" b="0" dirty="0"/>
            </a:br>
            <a:r>
              <a:rPr lang="en-GB" altLang="en-US" b="0" dirty="0"/>
              <a:t>{</a:t>
            </a:r>
          </a:p>
          <a:p>
            <a:r>
              <a:rPr lang="en-GB" altLang="en-US" b="0" dirty="0"/>
              <a:t>      </a:t>
            </a:r>
            <a:r>
              <a:rPr lang="es-ES" altLang="en-US" b="0" dirty="0"/>
              <a:t>el = el </a:t>
            </a:r>
            <a:r>
              <a:rPr lang="es-ES" altLang="en-US" b="0" dirty="0" err="1"/>
              <a:t>instanceof</a:t>
            </a:r>
            <a:r>
              <a:rPr lang="es-ES" altLang="en-US" b="0" dirty="0"/>
              <a:t> $ ? el : $(el);</a:t>
            </a:r>
            <a:r>
              <a:rPr lang="en-GB" altLang="en-US" b="0" dirty="0"/>
              <a:t> </a:t>
            </a:r>
            <a:br>
              <a:rPr lang="en-GB" altLang="en-US" b="0" dirty="0"/>
            </a:br>
            <a:r>
              <a:rPr lang="en-GB" altLang="en-US" b="0" dirty="0"/>
              <a:t>}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765675" y="2945329"/>
            <a:ext cx="4230645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let </a:t>
            </a:r>
            <a:r>
              <a:rPr lang="en-GB" altLang="en-US" b="0" dirty="0" err="1"/>
              <a:t>jqObj</a:t>
            </a:r>
            <a:r>
              <a:rPr lang="en-GB" altLang="en-US" b="0" dirty="0"/>
              <a:t>: JQuery;</a:t>
            </a:r>
          </a:p>
          <a:p>
            <a:endParaRPr lang="en-GB" altLang="en-US" b="0" dirty="0"/>
          </a:p>
          <a:p>
            <a: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  <a:t>// Pass jQuery text selector</a:t>
            </a:r>
          </a:p>
          <a:p>
            <a:r>
              <a:rPr lang="en-GB" altLang="en-US" b="0" dirty="0" err="1"/>
              <a:t>jqObj</a:t>
            </a:r>
            <a:r>
              <a:rPr lang="en-GB" altLang="en-US" b="0" dirty="0"/>
              <a:t> = </a:t>
            </a:r>
            <a:r>
              <a:rPr lang="en-GB" altLang="en-US" b="0" dirty="0" err="1"/>
              <a:t>GetJQueryObject</a:t>
            </a:r>
            <a:r>
              <a:rPr lang="en-GB" altLang="en-US" b="0" dirty="0"/>
              <a:t>(“#</a:t>
            </a:r>
            <a:r>
              <a:rPr lang="en-GB" altLang="en-US" b="0" dirty="0" err="1"/>
              <a:t>mybutton</a:t>
            </a:r>
            <a:r>
              <a:rPr lang="en-GB" altLang="en-US" b="0" dirty="0"/>
              <a:t>”);</a:t>
            </a:r>
          </a:p>
          <a:p>
            <a:endParaRPr lang="en-GB" altLang="en-US" b="0" dirty="0"/>
          </a:p>
          <a:p>
            <a: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  <a:t>// Pass JS object from DOM</a:t>
            </a:r>
          </a:p>
          <a:p>
            <a:r>
              <a:rPr lang="en-GB" altLang="en-US" b="0" dirty="0"/>
              <a:t>let </a:t>
            </a:r>
            <a:r>
              <a:rPr lang="en-GB" altLang="en-US" b="0" dirty="0" err="1"/>
              <a:t>jsObj</a:t>
            </a:r>
            <a:r>
              <a:rPr lang="en-GB" altLang="en-US" b="0" dirty="0"/>
              <a:t> = </a:t>
            </a:r>
            <a:r>
              <a:rPr lang="en-GB" altLang="en-US" b="0" dirty="0" err="1"/>
              <a:t>getElementById</a:t>
            </a:r>
            <a:r>
              <a:rPr lang="en-GB" altLang="en-US" b="0" dirty="0"/>
              <a:t>(“</a:t>
            </a:r>
            <a:r>
              <a:rPr lang="en-GB" altLang="en-US" b="0" dirty="0" err="1"/>
              <a:t>mybutton</a:t>
            </a:r>
            <a:r>
              <a:rPr lang="en-GB" altLang="en-US" b="0" dirty="0"/>
              <a:t>”);</a:t>
            </a:r>
          </a:p>
          <a:p>
            <a:r>
              <a:rPr lang="en-GB" altLang="en-US" b="0" dirty="0" err="1"/>
              <a:t>jqObj</a:t>
            </a:r>
            <a:r>
              <a:rPr lang="en-GB" altLang="en-US" b="0" dirty="0"/>
              <a:t> = </a:t>
            </a:r>
            <a:r>
              <a:rPr lang="en-GB" altLang="en-US" b="0" dirty="0" err="1"/>
              <a:t>GetJQueryObject</a:t>
            </a:r>
            <a:r>
              <a:rPr lang="en-GB" altLang="en-US" b="0" dirty="0"/>
              <a:t>(</a:t>
            </a:r>
            <a:r>
              <a:rPr lang="en-GB" altLang="en-US" b="0" dirty="0" err="1"/>
              <a:t>jsObj</a:t>
            </a:r>
            <a:r>
              <a:rPr lang="en-GB" altLang="en-US" b="0" dirty="0"/>
              <a:t>);</a:t>
            </a:r>
          </a:p>
          <a:p>
            <a:endParaRPr lang="en-GB" altLang="en-US" b="0" dirty="0"/>
          </a:p>
          <a:p>
            <a: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  <a:t>// Pass JQuery object …..</a:t>
            </a:r>
            <a:b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  <a:t>// …. pointless but still works</a:t>
            </a:r>
          </a:p>
          <a:p>
            <a:r>
              <a:rPr lang="en-GB" altLang="en-US" b="0" dirty="0"/>
              <a:t>let </a:t>
            </a:r>
            <a:r>
              <a:rPr lang="en-GB" altLang="en-US" b="0" dirty="0" err="1"/>
              <a:t>jqObjX</a:t>
            </a:r>
            <a:r>
              <a:rPr lang="en-GB" altLang="en-US" b="0" dirty="0"/>
              <a:t>: JQuery = $(“#</a:t>
            </a:r>
            <a:r>
              <a:rPr lang="en-GB" altLang="en-US" b="0" dirty="0" err="1"/>
              <a:t>mybutton</a:t>
            </a:r>
            <a:r>
              <a:rPr lang="en-GB" altLang="en-US" b="0" dirty="0"/>
              <a:t>”);</a:t>
            </a:r>
          </a:p>
          <a:p>
            <a:r>
              <a:rPr lang="en-GB" altLang="en-US" b="0" dirty="0" err="1"/>
              <a:t>jqObj</a:t>
            </a:r>
            <a:r>
              <a:rPr lang="en-GB" altLang="en-US" b="0" dirty="0"/>
              <a:t> = </a:t>
            </a:r>
            <a:r>
              <a:rPr lang="en-GB" altLang="en-US" b="0" dirty="0" err="1"/>
              <a:t>GetJQueryObject</a:t>
            </a:r>
            <a:r>
              <a:rPr lang="en-GB" altLang="en-US" b="0" dirty="0"/>
              <a:t>(</a:t>
            </a:r>
            <a:r>
              <a:rPr lang="en-GB" altLang="en-US" b="0" dirty="0" err="1"/>
              <a:t>jqObjX</a:t>
            </a:r>
            <a:r>
              <a:rPr lang="en-GB" altLang="en-US" b="0" dirty="0"/>
              <a:t>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8583" y="5153216"/>
            <a:ext cx="3993401" cy="646331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HTML: </a:t>
            </a:r>
            <a:br>
              <a:rPr lang="en-GB" dirty="0"/>
            </a:br>
            <a:r>
              <a:rPr lang="en-GB" i="1" dirty="0"/>
              <a:t>&lt;input id=“</a:t>
            </a:r>
            <a:r>
              <a:rPr lang="en-GB" i="1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/>
              <a:t>” type=“button” /&gt;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765675" y="2568779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Example Usage</a:t>
            </a:r>
          </a:p>
        </p:txBody>
      </p:sp>
    </p:spTree>
    <p:extLst>
      <p:ext uri="{BB962C8B-B14F-4D97-AF65-F5344CB8AC3E}">
        <p14:creationId xmlns:p14="http://schemas.microsoft.com/office/powerpoint/2010/main" val="395240762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Properties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628015"/>
            <a:ext cx="74260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private set </a:t>
            </a:r>
            <a:r>
              <a:rPr lang="en-GB" dirty="0" err="1"/>
              <a:t>ParentEl</a:t>
            </a:r>
            <a:r>
              <a:rPr lang="en-GB" dirty="0"/>
              <a:t>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get </a:t>
            </a:r>
            <a:r>
              <a:rPr lang="en-GB" dirty="0" err="1"/>
              <a:t>ParentEl</a:t>
            </a:r>
            <a:r>
              <a:rPr lang="en-GB" dirty="0"/>
              <a:t>():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private set El(el: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protected get El():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The container tag into which the view contents should be placed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61571" y="2217517"/>
            <a:ext cx="32058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The </a:t>
            </a:r>
            <a:r>
              <a:rPr lang="en-GB" dirty="0" err="1"/>
              <a:t>ParentEL</a:t>
            </a:r>
            <a:r>
              <a:rPr lang="en-GB" dirty="0"/>
              <a:t> and El properties both call the </a:t>
            </a:r>
            <a:r>
              <a:rPr lang="en-GB" dirty="0" err="1"/>
              <a:t>GetJQueryObject</a:t>
            </a:r>
            <a:r>
              <a:rPr lang="en-GB" dirty="0"/>
              <a:t>() method, and can therefore process text selectors, HTML objects or JQuery objects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4196615" y="1823987"/>
            <a:ext cx="1328286" cy="12127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7" idx="1"/>
          </p:cNvCxnSpPr>
          <p:nvPr/>
        </p:nvCxnSpPr>
        <p:spPr bwMode="auto">
          <a:xfrm flipH="1">
            <a:off x="3378467" y="3094680"/>
            <a:ext cx="2183104" cy="103455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7207154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80297"/>
            <a:ext cx="3409783" cy="951574"/>
          </a:xfrm>
        </p:spPr>
        <p:txBody>
          <a:bodyPr/>
          <a:lstStyle/>
          <a:p>
            <a:r>
              <a:rPr lang="en-GB" dirty="0"/>
              <a:t>Attaching and Detaching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8981" y="125128"/>
            <a:ext cx="5135078" cy="2627357"/>
          </a:xfrm>
        </p:spPr>
        <p:txBody>
          <a:bodyPr/>
          <a:lstStyle/>
          <a:p>
            <a:r>
              <a:rPr lang="en-GB" dirty="0"/>
              <a:t>We use a separate “tag” EL object to hold the view contents so we can detach and reattach the view as we wish</a:t>
            </a:r>
          </a:p>
          <a:p>
            <a:r>
              <a:rPr lang="en-GB" dirty="0"/>
              <a:t>This means we can detach, rebuild the view and then reattach it to the </a:t>
            </a:r>
            <a:r>
              <a:rPr lang="en-GB" dirty="0" err="1"/>
              <a:t>ParentEL</a:t>
            </a:r>
            <a:endParaRPr lang="en-GB" dirty="0"/>
          </a:p>
          <a:p>
            <a:r>
              <a:rPr lang="en-GB" dirty="0"/>
              <a:t>It also means we can move views or switch views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98124" y="6548036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5405" y="2283269"/>
            <a:ext cx="2579570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&lt;body&gt;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&lt;/body&gt;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1" y="2752485"/>
            <a:ext cx="2182356" cy="8448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 id=“location”&gt;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1" y="4878593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&lt;div&gt;</a:t>
            </a:r>
          </a:p>
          <a:p>
            <a:r>
              <a:rPr lang="en-GB" dirty="0"/>
              <a:t>&lt;p&gt;Hello World&lt;/p&gt;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244" y="4485996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Detached view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834064" y="3323923"/>
            <a:ext cx="377470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&lt;body&gt;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&lt;/body&gt;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122822" y="3763692"/>
            <a:ext cx="2995059" cy="222980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lIns="144000" tIns="144000" rIns="144000" bIns="144000" rtlCol="0">
            <a:spAutoFit/>
          </a:bodyPr>
          <a:lstStyle/>
          <a:p>
            <a:r>
              <a:rPr lang="en-GB" dirty="0"/>
              <a:t>&lt;div id=“location”&gt;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4355" y="4317689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&lt;div&gt;</a:t>
            </a:r>
          </a:p>
          <a:p>
            <a:r>
              <a:rPr lang="en-GB" dirty="0"/>
              <a:t>&lt;p&gt;Hello World&lt;/p&gt;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66687" y="2887232"/>
            <a:ext cx="4938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View attached to parent element (#location)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03658" y="1846230"/>
            <a:ext cx="1424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HTML page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29087" y="357902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ParentEl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7809297" y="438594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El</a:t>
            </a:r>
          </a:p>
        </p:txBody>
      </p:sp>
      <p:cxnSp>
        <p:nvCxnSpPr>
          <p:cNvPr id="17" name="Straight Arrow Connector 16"/>
          <p:cNvCxnSpPr>
            <a:stCxn id="14" idx="1"/>
          </p:cNvCxnSpPr>
          <p:nvPr/>
        </p:nvCxnSpPr>
        <p:spPr bwMode="auto">
          <a:xfrm flipH="1">
            <a:off x="7117881" y="3763692"/>
            <a:ext cx="611206" cy="184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>
            <a:stCxn id="15" idx="1"/>
          </p:cNvCxnSpPr>
          <p:nvPr/>
        </p:nvCxnSpPr>
        <p:spPr bwMode="auto">
          <a:xfrm flipH="1" flipV="1">
            <a:off x="6892844" y="4528686"/>
            <a:ext cx="916453" cy="4192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2585125" y="631645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El</a:t>
            </a:r>
          </a:p>
        </p:txBody>
      </p:sp>
      <p:cxnSp>
        <p:nvCxnSpPr>
          <p:cNvPr id="21" name="Straight Arrow Connector 20"/>
          <p:cNvCxnSpPr>
            <a:stCxn id="20" idx="0"/>
          </p:cNvCxnSpPr>
          <p:nvPr/>
        </p:nvCxnSpPr>
        <p:spPr bwMode="auto">
          <a:xfrm flipH="1" flipV="1">
            <a:off x="2671011" y="6000402"/>
            <a:ext cx="109039" cy="31605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" name="TextBox 25"/>
          <p:cNvSpPr txBox="1"/>
          <p:nvPr/>
        </p:nvSpPr>
        <p:spPr>
          <a:xfrm>
            <a:off x="2242771" y="150353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ParentEl</a:t>
            </a:r>
            <a:endParaRPr lang="en-GB" dirty="0"/>
          </a:p>
        </p:txBody>
      </p:sp>
      <p:cxnSp>
        <p:nvCxnSpPr>
          <p:cNvPr id="27" name="Straight Arrow Connector 26"/>
          <p:cNvCxnSpPr>
            <a:stCxn id="26" idx="2"/>
          </p:cNvCxnSpPr>
          <p:nvPr/>
        </p:nvCxnSpPr>
        <p:spPr bwMode="auto">
          <a:xfrm flipH="1">
            <a:off x="2337913" y="1872868"/>
            <a:ext cx="439620" cy="4104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432813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Attach/Detach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2527"/>
            <a:ext cx="7029450" cy="745958"/>
          </a:xfrm>
        </p:spPr>
        <p:txBody>
          <a:bodyPr/>
          <a:lstStyle/>
          <a:p>
            <a:r>
              <a:rPr lang="en-GB" dirty="0"/>
              <a:t>Attach/Detach our container element El to/from the </a:t>
            </a:r>
            <a:r>
              <a:rPr lang="en-GB" dirty="0" err="1"/>
              <a:t>ParentEL</a:t>
            </a:r>
            <a:r>
              <a:rPr lang="en-GB" dirty="0"/>
              <a:t> element on the HTML page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4490" y="2054993"/>
            <a:ext cx="839216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Attach(): void</a:t>
            </a:r>
          </a:p>
          <a:p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Make sure it isn't already attached</a:t>
            </a:r>
          </a:p>
          <a:p>
            <a:r>
              <a:rPr lang="en-GB" dirty="0"/>
              <a:t>        if (this._</a:t>
            </a:r>
            <a:r>
              <a:rPr lang="en-GB" dirty="0" err="1"/>
              <a:t>parentEl.find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).length == 0)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this._</a:t>
            </a:r>
            <a:r>
              <a:rPr lang="en-GB" dirty="0" err="1"/>
              <a:t>el.appendTo</a:t>
            </a:r>
            <a:r>
              <a:rPr lang="en-GB" dirty="0"/>
              <a:t>(this._</a:t>
            </a:r>
            <a:r>
              <a:rPr lang="en-GB" dirty="0" err="1"/>
              <a:t>parentEl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Add the view to the parent element</a:t>
            </a:r>
            <a:r>
              <a:rPr lang="en-GB" dirty="0"/>
              <a:t>  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Detach(): void</a:t>
            </a:r>
          </a:p>
          <a:p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the view from the parent but you can reattach it later</a:t>
            </a:r>
          </a:p>
          <a:p>
            <a:r>
              <a:rPr lang="en-GB" dirty="0"/>
              <a:t>        this._</a:t>
            </a:r>
            <a:r>
              <a:rPr lang="en-GB" dirty="0" err="1"/>
              <a:t>el.detach</a:t>
            </a:r>
            <a:r>
              <a:rPr lang="en-GB" dirty="0"/>
              <a:t>(); 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164791062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90337"/>
            <a:ext cx="7029450" cy="750770"/>
          </a:xfrm>
        </p:spPr>
        <p:txBody>
          <a:bodyPr/>
          <a:lstStyle/>
          <a:p>
            <a:r>
              <a:rPr lang="en-GB" dirty="0"/>
              <a:t>Effectively this rendering process has to be handled by the child view class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45844" y="2537842"/>
            <a:ext cx="542552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Render():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this.RenderView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);</a:t>
            </a:r>
          </a:p>
          <a:p>
            <a:r>
              <a:rPr lang="en-GB" dirty="0"/>
              <a:t>        </a:t>
            </a:r>
            <a:r>
              <a:rPr lang="en-GB" dirty="0" err="1"/>
              <a:t>this.BindEvents</a:t>
            </a:r>
            <a:r>
              <a:rPr lang="en-GB" dirty="0"/>
              <a:t>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protected abstract </a:t>
            </a:r>
            <a:r>
              <a:rPr lang="en-GB" dirty="0" err="1"/>
              <a:t>BindEvents</a:t>
            </a:r>
            <a:r>
              <a:rPr lang="en-GB" dirty="0"/>
              <a:t>(): void;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UnbindEvents</a:t>
            </a:r>
            <a:r>
              <a:rPr lang="en-GB" dirty="0"/>
              <a:t>(): void;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RenderView</a:t>
            </a:r>
            <a:r>
              <a:rPr lang="en-GB" dirty="0"/>
              <a:t>(el: JQuery): void;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348314" y="2500964"/>
            <a:ext cx="3318911" cy="329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You call Render() on the view to create the view contents when you are ready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These methods must be provided by the child class</a:t>
            </a:r>
          </a:p>
        </p:txBody>
      </p:sp>
    </p:spTree>
    <p:extLst>
      <p:ext uri="{BB962C8B-B14F-4D97-AF65-F5344CB8AC3E}">
        <p14:creationId xmlns:p14="http://schemas.microsoft.com/office/powerpoint/2010/main" val="135854577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Destroy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817044"/>
          </a:xfrm>
        </p:spPr>
        <p:txBody>
          <a:bodyPr/>
          <a:lstStyle/>
          <a:p>
            <a:r>
              <a:rPr lang="en-GB" dirty="0"/>
              <a:t>We have to be careful that we remove all events if we want to destroy a view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289785" y="2815389"/>
            <a:ext cx="623767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Destroy():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Detach from parent and destroy all jQuery objects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associated with view. If detached we will just destroy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contents of view.</a:t>
            </a:r>
          </a:p>
          <a:p>
            <a:r>
              <a:rPr lang="en-GB" dirty="0"/>
              <a:t>        this._</a:t>
            </a:r>
            <a:r>
              <a:rPr lang="en-GB" dirty="0" err="1"/>
              <a:t>el.remove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null;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null;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421018339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5465"/>
            <a:ext cx="7029450" cy="413887"/>
          </a:xfrm>
        </p:spPr>
        <p:txBody>
          <a:bodyPr/>
          <a:lstStyle/>
          <a:p>
            <a:r>
              <a:rPr lang="en-GB" dirty="0"/>
              <a:t>We can move the view to a different location on the page</a:t>
            </a:r>
          </a:p>
          <a:p>
            <a:r>
              <a:rPr lang="en-GB" dirty="0"/>
              <a:t>First we detach it ….</a:t>
            </a:r>
          </a:p>
          <a:p>
            <a:r>
              <a:rPr lang="en-GB" dirty="0"/>
              <a:t>…. then we store the new location in </a:t>
            </a:r>
            <a:r>
              <a:rPr lang="en-GB" dirty="0" err="1"/>
              <a:t>ParentEl</a:t>
            </a:r>
            <a:r>
              <a:rPr lang="en-GB" dirty="0"/>
              <a:t> …..</a:t>
            </a:r>
          </a:p>
          <a:p>
            <a:r>
              <a:rPr lang="en-GB" dirty="0"/>
              <a:t>…. the we attach the view to the new location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43752" y="3455469"/>
            <a:ext cx="380745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Move(</a:t>
            </a:r>
            <a:r>
              <a:rPr lang="en-GB" dirty="0" err="1"/>
              <a:t>newParentEl</a:t>
            </a:r>
            <a:r>
              <a:rPr lang="en-GB" dirty="0"/>
              <a:t>: any):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/>
              <a:t>oldParent</a:t>
            </a:r>
            <a:r>
              <a:rPr lang="en-GB" dirty="0"/>
              <a:t> =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this.Detach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newParentEl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/>
              <a:t>        return </a:t>
            </a:r>
            <a:r>
              <a:rPr lang="en-GB" dirty="0" err="1"/>
              <a:t>oldParent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310601381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Usage Create Child View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53966" y="1479817"/>
            <a:ext cx="689599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SayHelloView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extends View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</a:t>
            </a:r>
            <a:r>
              <a:rPr lang="en-GB" dirty="0" err="1"/>
              <a:t>parentEl</a:t>
            </a:r>
            <a:r>
              <a:rPr lang="en-GB" dirty="0"/>
              <a:t>: any, name: string, options?: </a:t>
            </a:r>
            <a:r>
              <a:rPr lang="en-GB" dirty="0" err="1"/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rgbClr val="FF0000"/>
                </a:solidFill>
              </a:rPr>
              <a:t>super(</a:t>
            </a:r>
            <a:r>
              <a:rPr lang="en-GB" dirty="0" err="1">
                <a:solidFill>
                  <a:srgbClr val="FF0000"/>
                </a:solidFill>
              </a:rPr>
              <a:t>parentEl</a:t>
            </a:r>
            <a:r>
              <a:rPr lang="en-GB" dirty="0">
                <a:solidFill>
                  <a:srgbClr val="FF0000"/>
                </a:solidFill>
              </a:rPr>
              <a:t>, options);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49516" y="5423836"/>
            <a:ext cx="2603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must override the abstract methods in the parent View class</a:t>
            </a:r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2199374" y="5765534"/>
            <a:ext cx="2906829" cy="149191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77057515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Render Child View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9154" y="1763763"/>
            <a:ext cx="695998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Override the </a:t>
            </a:r>
            <a:r>
              <a:rPr lang="en-GB" dirty="0" err="1">
                <a:solidFill>
                  <a:schemeClr val="accent5">
                    <a:lumMod val="25000"/>
                  </a:schemeClr>
                </a:solidFill>
              </a:rPr>
              <a:t>RenderView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method</a:t>
            </a:r>
          </a:p>
          <a:p>
            <a:r>
              <a:rPr lang="en-GB" dirty="0"/>
              <a:t>    </a:t>
            </a:r>
            <a:r>
              <a:rPr lang="en-GB" dirty="0" err="1"/>
              <a:t>RenderView</a:t>
            </a:r>
            <a:r>
              <a:rPr lang="en-GB" dirty="0"/>
              <a:t>(el: JQuery):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html: string;</a:t>
            </a:r>
          </a:p>
          <a:p>
            <a:r>
              <a:rPr lang="en-GB" dirty="0"/>
              <a:t>        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Create the HTML for the view and replace the view content.</a:t>
            </a:r>
          </a:p>
          <a:p>
            <a:r>
              <a:rPr lang="en-GB" dirty="0"/>
              <a:t>        html = "&lt;input class='close-button' type='button' value='X' /&gt;";</a:t>
            </a:r>
          </a:p>
          <a:p>
            <a:r>
              <a:rPr lang="en-GB" dirty="0"/>
              <a:t>        html += "&lt;p&gt;Hello " + </a:t>
            </a:r>
            <a:r>
              <a:rPr lang="en-GB" dirty="0" err="1"/>
              <a:t>this._name</a:t>
            </a:r>
            <a:r>
              <a:rPr lang="en-GB" dirty="0"/>
              <a:t> + "&lt;/p&gt;";</a:t>
            </a:r>
          </a:p>
          <a:p>
            <a:r>
              <a:rPr lang="en-GB" dirty="0"/>
              <a:t>        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Overwrite the views contents</a:t>
            </a:r>
          </a:p>
          <a:p>
            <a:r>
              <a:rPr lang="en-GB" dirty="0"/>
              <a:t>        this.El.html(html);</a:t>
            </a:r>
          </a:p>
          <a:p>
            <a:r>
              <a:rPr lang="en-GB" dirty="0"/>
              <a:t>    }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55909" y="4957010"/>
            <a:ext cx="2411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performs a JS </a:t>
            </a:r>
            <a:r>
              <a:rPr lang="en-GB" dirty="0" err="1"/>
              <a:t>innerHTML</a:t>
            </a:r>
            <a:r>
              <a:rPr lang="en-GB" dirty="0"/>
              <a:t> action to change the contents of the El element</a:t>
            </a:r>
          </a:p>
        </p:txBody>
      </p:sp>
      <p:cxnSp>
        <p:nvCxnSpPr>
          <p:cNvPr id="7" name="Elbow Connector 6"/>
          <p:cNvCxnSpPr/>
          <p:nvPr/>
        </p:nvCxnSpPr>
        <p:spPr bwMode="auto">
          <a:xfrm rot="10800000">
            <a:off x="3657601" y="4721192"/>
            <a:ext cx="2002055" cy="871086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7491438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Bind Child View Events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4893" y="844550"/>
            <a:ext cx="626549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Override the </a:t>
            </a:r>
            <a:r>
              <a:rPr lang="en-GB" dirty="0" err="1">
                <a:solidFill>
                  <a:schemeClr val="accent5">
                    <a:lumMod val="25000"/>
                  </a:schemeClr>
                </a:solidFill>
              </a:rPr>
              <a:t>BindEvents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and </a:t>
            </a:r>
            <a:r>
              <a:rPr lang="en-GB" dirty="0" err="1">
                <a:solidFill>
                  <a:schemeClr val="accent5">
                    <a:lumMod val="25000"/>
                  </a:schemeClr>
                </a:solidFill>
              </a:rPr>
              <a:t>UnbindEvents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Methods</a:t>
            </a:r>
          </a:p>
          <a:p>
            <a:r>
              <a:rPr lang="en-GB" dirty="0"/>
              <a:t>    </a:t>
            </a:r>
            <a:r>
              <a:rPr lang="en-GB" dirty="0" err="1"/>
              <a:t>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this.$(".close-button").one("click", </a:t>
            </a:r>
            <a:r>
              <a:rPr lang="en-GB" dirty="0" err="1"/>
              <a:t>this.CloseView</a:t>
            </a:r>
            <a:r>
              <a:rPr lang="en-GB" dirty="0"/>
              <a:t>));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UnbindEvents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this.$(".close-button").off();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private </a:t>
            </a:r>
            <a:r>
              <a:rPr lang="en-GB" dirty="0" err="1"/>
              <a:t>CloseView</a:t>
            </a:r>
            <a:r>
              <a:rPr lang="en-GB" dirty="0"/>
              <a:t> = (e: </a:t>
            </a:r>
            <a:r>
              <a:rPr lang="en-GB" dirty="0" err="1"/>
              <a:t>JQuery.Event</a:t>
            </a:r>
            <a:r>
              <a:rPr lang="en-GB" dirty="0"/>
              <a:t>): Boolean =&gt;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this.Destroy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e.preventDefault</a:t>
            </a:r>
            <a:r>
              <a:rPr lang="en-GB" dirty="0"/>
              <a:t>();</a:t>
            </a:r>
          </a:p>
          <a:p>
            <a:r>
              <a:rPr lang="en-GB" dirty="0"/>
              <a:t>        return false;</a:t>
            </a:r>
          </a:p>
          <a:p>
            <a:r>
              <a:rPr lang="en-GB" dirty="0"/>
              <a:t>    };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16527" y="2709511"/>
            <a:ext cx="1708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 a button event handler</a:t>
            </a:r>
          </a:p>
        </p:txBody>
      </p:sp>
      <p:cxnSp>
        <p:nvCxnSpPr>
          <p:cNvPr id="8" name="Elbow Connector 7"/>
          <p:cNvCxnSpPr>
            <a:endCxn id="6" idx="0"/>
          </p:cNvCxnSpPr>
          <p:nvPr/>
        </p:nvCxnSpPr>
        <p:spPr bwMode="auto">
          <a:xfrm>
            <a:off x="5457524" y="2069432"/>
            <a:ext cx="1213246" cy="640079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Elbow Connector 10"/>
          <p:cNvCxnSpPr/>
          <p:nvPr/>
        </p:nvCxnSpPr>
        <p:spPr bwMode="auto">
          <a:xfrm rot="10800000" flipV="1">
            <a:off x="2387065" y="3056019"/>
            <a:ext cx="3429464" cy="808523"/>
          </a:xfrm>
          <a:prstGeom prst="bentConnector3">
            <a:avLst>
              <a:gd name="adj1" fmla="val 3217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0614678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7001" y="697833"/>
            <a:ext cx="7029450" cy="399448"/>
          </a:xfrm>
        </p:spPr>
        <p:txBody>
          <a:bodyPr/>
          <a:lstStyle/>
          <a:p>
            <a:r>
              <a:rPr lang="en-GB" dirty="0"/>
              <a:t>Use a new child class like this: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939" y="1641108"/>
            <a:ext cx="3627916" cy="258532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&lt;html&gt;</a:t>
            </a:r>
          </a:p>
          <a:p>
            <a:r>
              <a:rPr lang="en-GB" dirty="0"/>
              <a:t>……</a:t>
            </a:r>
          </a:p>
          <a:p>
            <a:r>
              <a:rPr lang="en-GB" dirty="0"/>
              <a:t>&lt;body&gt;</a:t>
            </a:r>
          </a:p>
          <a:p>
            <a:r>
              <a:rPr lang="en-GB" dirty="0"/>
              <a:t>….</a:t>
            </a:r>
          </a:p>
          <a:p>
            <a:r>
              <a:rPr lang="en-GB" dirty="0"/>
              <a:t>&lt;div id=“</a:t>
            </a:r>
            <a:r>
              <a:rPr lang="en-GB" dirty="0" err="1">
                <a:solidFill>
                  <a:srgbClr val="FF0000"/>
                </a:solidFill>
              </a:rPr>
              <a:t>addhere</a:t>
            </a:r>
            <a:r>
              <a:rPr lang="en-GB" dirty="0"/>
              <a:t>”&gt;</a:t>
            </a:r>
            <a:br>
              <a:rPr lang="en-GB" dirty="0"/>
            </a:br>
            <a:r>
              <a:rPr lang="en-GB" dirty="0"/>
              <a:t>&lt;/div&gt;</a:t>
            </a:r>
            <a:br>
              <a:rPr lang="en-GB" dirty="0"/>
            </a:br>
            <a:r>
              <a:rPr lang="en-GB" dirty="0"/>
              <a:t>……</a:t>
            </a:r>
            <a:br>
              <a:rPr lang="en-GB" dirty="0"/>
            </a:br>
            <a:r>
              <a:rPr lang="en-GB" dirty="0"/>
              <a:t>&lt;script </a:t>
            </a:r>
            <a:r>
              <a:rPr lang="en-GB" dirty="0" err="1"/>
              <a:t>src</a:t>
            </a:r>
            <a:r>
              <a:rPr lang="en-GB" dirty="0"/>
              <a:t>=“MyPage.js”&gt;&lt;/script&gt;</a:t>
            </a:r>
          </a:p>
          <a:p>
            <a:r>
              <a:rPr lang="en-GB" dirty="0"/>
              <a:t>&lt;/body&gt;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1261" y="1278928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mypage.html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894589" y="1641108"/>
            <a:ext cx="4931799" cy="480131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MyPage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  </a:t>
            </a:r>
            <a:r>
              <a:rPr lang="en-GB" b="1" dirty="0"/>
              <a:t>     let view: </a:t>
            </a:r>
            <a:r>
              <a:rPr lang="en-GB" b="1" dirty="0" err="1"/>
              <a:t>SayHelloView</a:t>
            </a:r>
            <a:r>
              <a:rPr lang="en-GB" b="1" dirty="0"/>
              <a:t>;</a:t>
            </a:r>
            <a:br>
              <a:rPr lang="en-GB" b="1" dirty="0"/>
            </a:br>
            <a:r>
              <a:rPr lang="en-GB" b="1" dirty="0"/>
              <a:t>        view = new </a:t>
            </a:r>
            <a:r>
              <a:rPr lang="en-GB" b="1" dirty="0" err="1"/>
              <a:t>SayHelloView</a:t>
            </a:r>
            <a:r>
              <a:rPr lang="en-GB" b="1" dirty="0"/>
              <a:t>(“</a:t>
            </a:r>
            <a:r>
              <a:rPr lang="en-GB" b="1" dirty="0">
                <a:solidFill>
                  <a:srgbClr val="FF0000"/>
                </a:solidFill>
              </a:rPr>
              <a:t>#</a:t>
            </a:r>
            <a:r>
              <a:rPr lang="en-GB" b="1" dirty="0" err="1">
                <a:solidFill>
                  <a:srgbClr val="FF0000"/>
                </a:solidFill>
              </a:rPr>
              <a:t>addhere</a:t>
            </a:r>
            <a:r>
              <a:rPr lang="en-GB" b="1" dirty="0"/>
              <a:t>“, </a:t>
            </a:r>
            <a:br>
              <a:rPr lang="en-GB" b="1" dirty="0"/>
            </a:br>
            <a:r>
              <a:rPr lang="en-GB" b="1" dirty="0"/>
              <a:t>                                                  “Fred”);</a:t>
            </a:r>
            <a:br>
              <a:rPr lang="en-GB" b="1" dirty="0"/>
            </a:br>
            <a:r>
              <a:rPr lang="en-GB" b="1" dirty="0"/>
              <a:t>        </a:t>
            </a:r>
            <a:r>
              <a:rPr lang="en-GB" b="1" dirty="0" err="1"/>
              <a:t>view.Render</a:t>
            </a:r>
            <a:r>
              <a:rPr lang="en-GB" b="1" dirty="0"/>
              <a:t>();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var</a:t>
            </a:r>
            <a:r>
              <a:rPr lang="en-GB" dirty="0"/>
              <a:t> page: </a:t>
            </a:r>
            <a:r>
              <a:rPr lang="en-GB" dirty="0" err="1"/>
              <a:t>MyPage</a:t>
            </a:r>
            <a:r>
              <a:rPr lang="en-GB" dirty="0"/>
              <a:t> = new </a:t>
            </a:r>
            <a:r>
              <a:rPr lang="en-GB" dirty="0" err="1"/>
              <a:t>MyPage</a:t>
            </a:r>
            <a:r>
              <a:rPr lang="en-GB" dirty="0"/>
              <a:t>();</a:t>
            </a:r>
          </a:p>
          <a:p>
            <a:r>
              <a:rPr lang="en-GB" dirty="0"/>
              <a:t>    page. </a:t>
            </a:r>
            <a:r>
              <a:rPr lang="en-GB" dirty="0" err="1"/>
              <a:t>PageLoad</a:t>
            </a:r>
            <a:r>
              <a:rPr lang="en-GB" dirty="0"/>
              <a:t>();</a:t>
            </a:r>
          </a:p>
          <a:p>
            <a:r>
              <a:rPr lang="en-GB" dirty="0"/>
              <a:t>});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95911" y="1278928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MyPage.ts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129939" y="5200503"/>
            <a:ext cx="3625993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SayHelloView</a:t>
            </a:r>
            <a:r>
              <a:rPr lang="en-GB" dirty="0"/>
              <a:t> extends View</a:t>
            </a:r>
            <a:br>
              <a:rPr lang="en-GB" dirty="0"/>
            </a:br>
            <a:r>
              <a:rPr lang="en-GB" dirty="0"/>
              <a:t>{</a:t>
            </a:r>
          </a:p>
          <a:p>
            <a:r>
              <a:rPr lang="en-GB" dirty="0"/>
              <a:t>    ……etc……</a:t>
            </a:r>
            <a:br>
              <a:rPr lang="en-GB" dirty="0"/>
            </a:br>
            <a:r>
              <a:rPr lang="en-GB" dirty="0"/>
              <a:t>}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1261" y="4838323"/>
            <a:ext cx="1941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SayHelloView.ts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16768886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Last Trick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/>
              <a:t>jQuery uses a “$” function approach to selecting tags e.g.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let element: JQuery = $(“#</a:t>
            </a:r>
            <a:r>
              <a:rPr lang="en-GB" dirty="0" err="1"/>
              <a:t>mytag</a:t>
            </a:r>
            <a:r>
              <a:rPr lang="en-GB" dirty="0"/>
              <a:t>”); </a:t>
            </a:r>
          </a:p>
          <a:p>
            <a:endParaRPr lang="en-GB" dirty="0"/>
          </a:p>
          <a:p>
            <a:r>
              <a:rPr lang="en-GB" dirty="0"/>
              <a:t>We can mimic this approach to allow us to search for an element within the view by adding our own method named “$” to the View class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protected $(selector: any): JQuery</a:t>
            </a:r>
            <a:br>
              <a:rPr lang="en-GB" dirty="0"/>
            </a:br>
            <a:r>
              <a:rPr lang="en-GB" dirty="0"/>
              <a:t> {</a:t>
            </a:r>
            <a:br>
              <a:rPr lang="en-GB" dirty="0"/>
            </a:br>
            <a:r>
              <a:rPr lang="en-GB" dirty="0"/>
              <a:t>       return this._</a:t>
            </a:r>
            <a:r>
              <a:rPr lang="en-GB" dirty="0" err="1"/>
              <a:t>el.find</a:t>
            </a:r>
            <a:r>
              <a:rPr lang="en-GB" dirty="0"/>
              <a:t>(selector);</a:t>
            </a:r>
            <a:br>
              <a:rPr lang="en-GB" dirty="0"/>
            </a:br>
            <a:r>
              <a:rPr lang="en-GB" dirty="0"/>
              <a:t> }</a:t>
            </a:r>
          </a:p>
          <a:p>
            <a:endParaRPr lang="en-GB" dirty="0"/>
          </a:p>
          <a:p>
            <a:r>
              <a:rPr lang="en-GB" dirty="0"/>
              <a:t>It can be used like this: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let  view: </a:t>
            </a:r>
            <a:r>
              <a:rPr lang="en-GB" dirty="0" err="1"/>
              <a:t>SomeView</a:t>
            </a:r>
            <a:r>
              <a:rPr lang="en-GB" dirty="0"/>
              <a:t> = new </a:t>
            </a:r>
            <a:r>
              <a:rPr lang="en-GB" dirty="0" err="1"/>
              <a:t>SomeView</a:t>
            </a:r>
            <a:r>
              <a:rPr lang="en-GB" dirty="0"/>
              <a:t>(“#</a:t>
            </a:r>
            <a:r>
              <a:rPr lang="en-GB" dirty="0" err="1"/>
              <a:t>mytag</a:t>
            </a:r>
            <a:r>
              <a:rPr lang="en-GB" dirty="0"/>
              <a:t>”);</a:t>
            </a:r>
            <a:br>
              <a:rPr lang="en-GB" dirty="0"/>
            </a:br>
            <a:r>
              <a:rPr lang="en-GB" dirty="0"/>
              <a:t>view</a:t>
            </a:r>
            <a:r>
              <a:rPr lang="en-GB" b="1" dirty="0"/>
              <a:t>.$(“#</a:t>
            </a:r>
            <a:r>
              <a:rPr lang="en-GB" b="1" dirty="0" err="1"/>
              <a:t>mytag</a:t>
            </a:r>
            <a:r>
              <a:rPr lang="en-GB" b="1" dirty="0"/>
              <a:t>”)</a:t>
            </a:r>
            <a:r>
              <a:rPr lang="en-GB" altLang="en-US" dirty="0"/>
              <a:t>.</a:t>
            </a:r>
            <a:r>
              <a:rPr lang="en-GB" altLang="en-US" dirty="0" err="1"/>
              <a:t>css</a:t>
            </a:r>
            <a:r>
              <a:rPr lang="en-GB" altLang="en-US" dirty="0"/>
              <a:t>(“background-</a:t>
            </a:r>
            <a:r>
              <a:rPr lang="en-GB" altLang="en-US" dirty="0" err="1"/>
              <a:t>color</a:t>
            </a:r>
            <a:r>
              <a:rPr lang="en-GB" altLang="en-US" dirty="0"/>
              <a:t>”,  “yellow”);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68704418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20914</TotalTime>
  <Words>9672</Words>
  <Application>Microsoft Office PowerPoint</Application>
  <PresentationFormat>On-screen Show (4:3)</PresentationFormat>
  <Paragraphs>1547</Paragraphs>
  <Slides>81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81</vt:i4>
      </vt:variant>
    </vt:vector>
  </HeadingPairs>
  <TitlesOfParts>
    <vt:vector size="89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TypeScript Overview</vt:lpstr>
      <vt:lpstr>What is TypeScript?</vt:lpstr>
      <vt:lpstr>TypeScript in Node.js</vt:lpstr>
      <vt:lpstr>tsconfig.json</vt:lpstr>
      <vt:lpstr>TypeScript in Node.js</vt:lpstr>
      <vt:lpstr>Hint 1</vt:lpstr>
      <vt:lpstr>Hint 2</vt:lpstr>
      <vt:lpstr>Hint 3</vt:lpstr>
      <vt:lpstr>Definitely Typed</vt:lpstr>
      <vt:lpstr>Definitely Typed (Cont)</vt:lpstr>
      <vt:lpstr>Definitely Typed (Cont)</vt:lpstr>
      <vt:lpstr>Exercise</vt:lpstr>
      <vt:lpstr>Exercise</vt:lpstr>
      <vt:lpstr>Hint: Downleveling</vt:lpstr>
      <vt:lpstr>Variables</vt:lpstr>
      <vt:lpstr>Exercise</vt:lpstr>
      <vt:lpstr>Miscellaneous</vt:lpstr>
      <vt:lpstr>Exercise</vt:lpstr>
      <vt:lpstr>Miscellaneous</vt:lpstr>
      <vt:lpstr>Exercise</vt:lpstr>
      <vt:lpstr>Arrays</vt:lpstr>
      <vt:lpstr>Exercise</vt:lpstr>
      <vt:lpstr>Objects</vt:lpstr>
      <vt:lpstr>Exercise</vt:lpstr>
      <vt:lpstr>Structural Type System</vt:lpstr>
      <vt:lpstr>Note</vt:lpstr>
      <vt:lpstr>Exercise</vt:lpstr>
      <vt:lpstr>Remember</vt:lpstr>
      <vt:lpstr>Exercise</vt:lpstr>
      <vt:lpstr>Destructuring</vt:lpstr>
      <vt:lpstr>enum</vt:lpstr>
      <vt:lpstr>Type Guards</vt:lpstr>
      <vt:lpstr>JS Branch Statement</vt:lpstr>
      <vt:lpstr>JS Iterators</vt:lpstr>
      <vt:lpstr>Functions</vt:lpstr>
      <vt:lpstr>Functions (Cont)</vt:lpstr>
      <vt:lpstr>Exercise</vt:lpstr>
      <vt:lpstr>Exercise</vt:lpstr>
      <vt:lpstr>Answer</vt:lpstr>
      <vt:lpstr>Using rest argument</vt:lpstr>
      <vt:lpstr>Exercise</vt:lpstr>
      <vt:lpstr>Lambda Functions</vt:lpstr>
      <vt:lpstr>Generics</vt:lpstr>
      <vt:lpstr>Generics (Cont)</vt:lpstr>
      <vt:lpstr>Exercise</vt:lpstr>
      <vt:lpstr>Modules</vt:lpstr>
      <vt:lpstr>Classes</vt:lpstr>
      <vt:lpstr>Attributes</vt:lpstr>
      <vt:lpstr>Constructor</vt:lpstr>
      <vt:lpstr>Constructor Overload</vt:lpstr>
      <vt:lpstr>Properties</vt:lpstr>
      <vt:lpstr>Methods</vt:lpstr>
      <vt:lpstr>Methods (Cont)</vt:lpstr>
      <vt:lpstr>Usage Example</vt:lpstr>
      <vt:lpstr>Override Methods</vt:lpstr>
      <vt:lpstr>Usage Example</vt:lpstr>
      <vt:lpstr>Callbacks</vt:lpstr>
      <vt:lpstr>Inheritance</vt:lpstr>
      <vt:lpstr>Inheritance Usage</vt:lpstr>
      <vt:lpstr>Polymorphism</vt:lpstr>
      <vt:lpstr>Polymorphism Usage</vt:lpstr>
      <vt:lpstr>Interfaces</vt:lpstr>
      <vt:lpstr>Interface Usage</vt:lpstr>
      <vt:lpstr>jQuery</vt:lpstr>
      <vt:lpstr>Example Page Class</vt:lpstr>
      <vt:lpstr>The following is just an example of using TypeScript that also demonstrates some interesting jQuery tricks  Ignore if you wish!!</vt:lpstr>
      <vt:lpstr>Example: View Class</vt:lpstr>
      <vt:lpstr>Constructing the View</vt:lpstr>
      <vt:lpstr>Example Usage</vt:lpstr>
      <vt:lpstr>Quick Note</vt:lpstr>
      <vt:lpstr>Some Properties</vt:lpstr>
      <vt:lpstr>Attaching and Detaching Views</vt:lpstr>
      <vt:lpstr>Attach/Detach</vt:lpstr>
      <vt:lpstr>Rendering</vt:lpstr>
      <vt:lpstr>Destroy</vt:lpstr>
      <vt:lpstr>Move</vt:lpstr>
      <vt:lpstr>Usage Create Child View</vt:lpstr>
      <vt:lpstr>Render Child View</vt:lpstr>
      <vt:lpstr>Bind Child View Events</vt:lpstr>
      <vt:lpstr>Usage</vt:lpstr>
      <vt:lpstr>One Last Trick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403</cp:revision>
  <cp:lastPrinted>2001-06-14T13:58:17Z</cp:lastPrinted>
  <dcterms:created xsi:type="dcterms:W3CDTF">1999-06-25T18:38:26Z</dcterms:created>
  <dcterms:modified xsi:type="dcterms:W3CDTF">2025-03-21T09:00:19Z</dcterms:modified>
</cp:coreProperties>
</file>