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63" r:id="rId4"/>
    <p:sldId id="258" r:id="rId5"/>
    <p:sldId id="259" r:id="rId6"/>
    <p:sldId id="264" r:id="rId7"/>
    <p:sldId id="260" r:id="rId8"/>
    <p:sldId id="270" r:id="rId9"/>
    <p:sldId id="265" r:id="rId10"/>
    <p:sldId id="266" r:id="rId11"/>
    <p:sldId id="267" r:id="rId12"/>
    <p:sldId id="271" r:id="rId13"/>
    <p:sldId id="27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72" autoAdjust="0"/>
    <p:restoredTop sz="94773" autoAdjust="0"/>
  </p:normalViewPr>
  <p:slideViewPr>
    <p:cSldViewPr snapToGrid="0">
      <p:cViewPr>
        <p:scale>
          <a:sx n="75" d="100"/>
          <a:sy n="75" d="100"/>
        </p:scale>
        <p:origin x="91" y="96"/>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F924ED-1CF9-4AF6-BEC2-749D4E62DF79}" type="datetimeFigureOut">
              <a:rPr lang="en-GB" smtClean="0"/>
              <a:t>05/05/2026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B3864E-EDEF-4F46-8A47-1BB9DA21048C}" type="slidenum">
              <a:rPr lang="en-GB" smtClean="0"/>
              <a:t>‹#›</a:t>
            </a:fld>
            <a:endParaRPr lang="en-GB"/>
          </a:p>
        </p:txBody>
      </p:sp>
    </p:spTree>
    <p:extLst>
      <p:ext uri="{BB962C8B-B14F-4D97-AF65-F5344CB8AC3E}">
        <p14:creationId xmlns:p14="http://schemas.microsoft.com/office/powerpoint/2010/main" val="1432441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rtl="0" eaLnBrk="1" fontAlgn="ctr" latinLnBrk="0" hangingPunct="1">
              <a:buNone/>
            </a:pPr>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B3864E-EDEF-4F46-8A47-1BB9DA21048C}" type="slidenum">
              <a:rPr lang="en-GB" smtClean="0"/>
              <a:t>1</a:t>
            </a:fld>
            <a:endParaRPr lang="en-GB"/>
          </a:p>
        </p:txBody>
      </p:sp>
    </p:spTree>
    <p:extLst>
      <p:ext uri="{BB962C8B-B14F-4D97-AF65-F5344CB8AC3E}">
        <p14:creationId xmlns:p14="http://schemas.microsoft.com/office/powerpoint/2010/main" val="24758789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B3864E-EDEF-4F46-8A47-1BB9DA21048C}" type="slidenum">
              <a:rPr lang="en-GB" smtClean="0"/>
              <a:t>2</a:t>
            </a:fld>
            <a:endParaRPr lang="en-GB"/>
          </a:p>
        </p:txBody>
      </p:sp>
    </p:spTree>
    <p:extLst>
      <p:ext uri="{BB962C8B-B14F-4D97-AF65-F5344CB8AC3E}">
        <p14:creationId xmlns:p14="http://schemas.microsoft.com/office/powerpoint/2010/main" val="8061242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2661F4-5B61-01B1-E8A5-61BEDE9B79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9BB1B9-F950-B660-0316-66C22E8A65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B20A88-6D25-BF7B-8742-AE6D4C0B55B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74B328E-FD35-8FB6-DB5F-143F5FCE5022}"/>
              </a:ext>
            </a:extLst>
          </p:cNvPr>
          <p:cNvSpPr>
            <a:spLocks noGrp="1"/>
          </p:cNvSpPr>
          <p:nvPr>
            <p:ph type="sldNum" sz="quarter" idx="5"/>
          </p:nvPr>
        </p:nvSpPr>
        <p:spPr/>
        <p:txBody>
          <a:bodyPr/>
          <a:lstStyle/>
          <a:p>
            <a:fld id="{79B3864E-EDEF-4F46-8A47-1BB9DA21048C}" type="slidenum">
              <a:rPr lang="en-GB" smtClean="0"/>
              <a:t>3</a:t>
            </a:fld>
            <a:endParaRPr lang="en-GB"/>
          </a:p>
        </p:txBody>
      </p:sp>
    </p:spTree>
    <p:extLst>
      <p:ext uri="{BB962C8B-B14F-4D97-AF65-F5344CB8AC3E}">
        <p14:creationId xmlns:p14="http://schemas.microsoft.com/office/powerpoint/2010/main" val="29591934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ctr" latinLnBrk="0" hangingPunct="1"/>
            <a:endParaRPr lang="en-GB" sz="1200" b="1"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9B3864E-EDEF-4F46-8A47-1BB9DA21048C}" type="slidenum">
              <a:rPr lang="en-GB" smtClean="0"/>
              <a:t>4</a:t>
            </a:fld>
            <a:endParaRPr lang="en-GB"/>
          </a:p>
        </p:txBody>
      </p:sp>
    </p:spTree>
    <p:extLst>
      <p:ext uri="{BB962C8B-B14F-4D97-AF65-F5344CB8AC3E}">
        <p14:creationId xmlns:p14="http://schemas.microsoft.com/office/powerpoint/2010/main" val="15712774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79B3864E-EDEF-4F46-8A47-1BB9DA21048C}" type="slidenum">
              <a:rPr lang="en-GB" smtClean="0"/>
              <a:t>8</a:t>
            </a:fld>
            <a:endParaRPr lang="en-GB"/>
          </a:p>
        </p:txBody>
      </p:sp>
    </p:spTree>
    <p:extLst>
      <p:ext uri="{BB962C8B-B14F-4D97-AF65-F5344CB8AC3E}">
        <p14:creationId xmlns:p14="http://schemas.microsoft.com/office/powerpoint/2010/main" val="19182149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0953F-B871-639F-BBDC-ECC674C1BA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AED508-FC52-7826-674E-7B9D416DB9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F1ED84-A1E4-0EE8-0102-139AEEF6463E}"/>
              </a:ext>
            </a:extLst>
          </p:cNvPr>
          <p:cNvSpPr>
            <a:spLocks noGrp="1"/>
          </p:cNvSpPr>
          <p:nvPr>
            <p:ph type="body" idx="1"/>
          </p:nvPr>
        </p:nvSpPr>
        <p:spPr/>
        <p:txBody>
          <a:bodyPr/>
          <a:lstStyle/>
          <a:p>
            <a:endParaRPr lang="en-GB" sz="800" dirty="0"/>
          </a:p>
        </p:txBody>
      </p:sp>
      <p:sp>
        <p:nvSpPr>
          <p:cNvPr id="4" name="Slide Number Placeholder 3">
            <a:extLst>
              <a:ext uri="{FF2B5EF4-FFF2-40B4-BE49-F238E27FC236}">
                <a16:creationId xmlns:a16="http://schemas.microsoft.com/office/drawing/2014/main" id="{5DA7FBB4-B7DB-B2B3-49D3-DBE31FDE97BE}"/>
              </a:ext>
            </a:extLst>
          </p:cNvPr>
          <p:cNvSpPr>
            <a:spLocks noGrp="1"/>
          </p:cNvSpPr>
          <p:nvPr>
            <p:ph type="sldNum" sz="quarter" idx="5"/>
          </p:nvPr>
        </p:nvSpPr>
        <p:spPr/>
        <p:txBody>
          <a:bodyPr/>
          <a:lstStyle/>
          <a:p>
            <a:fld id="{79B3864E-EDEF-4F46-8A47-1BB9DA21048C}" type="slidenum">
              <a:rPr lang="en-GB" smtClean="0"/>
              <a:t>9</a:t>
            </a:fld>
            <a:endParaRPr lang="en-GB"/>
          </a:p>
        </p:txBody>
      </p:sp>
    </p:spTree>
    <p:extLst>
      <p:ext uri="{BB962C8B-B14F-4D97-AF65-F5344CB8AC3E}">
        <p14:creationId xmlns:p14="http://schemas.microsoft.com/office/powerpoint/2010/main" val="21917072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4530E-3D91-3EF2-4F36-595A2241BEA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7F0A6AC-CD02-1AED-EE0A-1E17986824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ADD167D-36B0-C912-AFCA-E5BF39FE23FA}"/>
              </a:ext>
            </a:extLst>
          </p:cNvPr>
          <p:cNvSpPr>
            <a:spLocks noGrp="1"/>
          </p:cNvSpPr>
          <p:nvPr>
            <p:ph type="dt" sz="half" idx="10"/>
          </p:nvPr>
        </p:nvSpPr>
        <p:spPr/>
        <p:txBody>
          <a:bodyPr/>
          <a:lstStyle/>
          <a:p>
            <a:fld id="{11E65CED-0202-4F63-9698-5D631043CDB4}" type="datetimeFigureOut">
              <a:rPr lang="en-GB" smtClean="0"/>
              <a:t>05/05/2026</a:t>
            </a:fld>
            <a:endParaRPr lang="en-GB"/>
          </a:p>
        </p:txBody>
      </p:sp>
      <p:sp>
        <p:nvSpPr>
          <p:cNvPr id="5" name="Footer Placeholder 4">
            <a:extLst>
              <a:ext uri="{FF2B5EF4-FFF2-40B4-BE49-F238E27FC236}">
                <a16:creationId xmlns:a16="http://schemas.microsoft.com/office/drawing/2014/main" id="{931AD772-0C46-927C-338A-C9973D2DFD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F63D44-B3BD-5A73-CE8B-6E84137BB6D2}"/>
              </a:ext>
            </a:extLst>
          </p:cNvPr>
          <p:cNvSpPr>
            <a:spLocks noGrp="1"/>
          </p:cNvSpPr>
          <p:nvPr>
            <p:ph type="sldNum" sz="quarter" idx="12"/>
          </p:nvPr>
        </p:nvSpPr>
        <p:spPr/>
        <p:txBody>
          <a:bodyPr/>
          <a:lstStyle/>
          <a:p>
            <a:fld id="{743D6FF8-A3DC-4F4A-A316-BAB4E8C0482C}" type="slidenum">
              <a:rPr lang="en-GB" smtClean="0"/>
              <a:t>‹#›</a:t>
            </a:fld>
            <a:endParaRPr lang="en-GB"/>
          </a:p>
        </p:txBody>
      </p:sp>
    </p:spTree>
    <p:extLst>
      <p:ext uri="{BB962C8B-B14F-4D97-AF65-F5344CB8AC3E}">
        <p14:creationId xmlns:p14="http://schemas.microsoft.com/office/powerpoint/2010/main" val="2893955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1D7A2-1F00-0793-8B7D-EDE8ED2C184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B2BAFE7-CAB3-0C93-7B61-7B9B02E7754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05E1F21-A7B4-2F64-7D23-24A6A707CF09}"/>
              </a:ext>
            </a:extLst>
          </p:cNvPr>
          <p:cNvSpPr>
            <a:spLocks noGrp="1"/>
          </p:cNvSpPr>
          <p:nvPr>
            <p:ph type="dt" sz="half" idx="10"/>
          </p:nvPr>
        </p:nvSpPr>
        <p:spPr/>
        <p:txBody>
          <a:bodyPr/>
          <a:lstStyle/>
          <a:p>
            <a:fld id="{11E65CED-0202-4F63-9698-5D631043CDB4}" type="datetimeFigureOut">
              <a:rPr lang="en-GB" smtClean="0"/>
              <a:t>05/05/2026</a:t>
            </a:fld>
            <a:endParaRPr lang="en-GB"/>
          </a:p>
        </p:txBody>
      </p:sp>
      <p:sp>
        <p:nvSpPr>
          <p:cNvPr id="5" name="Footer Placeholder 4">
            <a:extLst>
              <a:ext uri="{FF2B5EF4-FFF2-40B4-BE49-F238E27FC236}">
                <a16:creationId xmlns:a16="http://schemas.microsoft.com/office/drawing/2014/main" id="{82BB032F-FD1B-8A8D-813B-7ADDBEC002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4893EF-C0D3-3AEB-1475-7290E77EBD77}"/>
              </a:ext>
            </a:extLst>
          </p:cNvPr>
          <p:cNvSpPr>
            <a:spLocks noGrp="1"/>
          </p:cNvSpPr>
          <p:nvPr>
            <p:ph type="sldNum" sz="quarter" idx="12"/>
          </p:nvPr>
        </p:nvSpPr>
        <p:spPr/>
        <p:txBody>
          <a:bodyPr/>
          <a:lstStyle/>
          <a:p>
            <a:fld id="{743D6FF8-A3DC-4F4A-A316-BAB4E8C0482C}" type="slidenum">
              <a:rPr lang="en-GB" smtClean="0"/>
              <a:t>‹#›</a:t>
            </a:fld>
            <a:endParaRPr lang="en-GB"/>
          </a:p>
        </p:txBody>
      </p:sp>
    </p:spTree>
    <p:extLst>
      <p:ext uri="{BB962C8B-B14F-4D97-AF65-F5344CB8AC3E}">
        <p14:creationId xmlns:p14="http://schemas.microsoft.com/office/powerpoint/2010/main" val="1388043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764F0-33CB-C3D4-406A-6FCBB8CF550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331BA05-0C0F-085F-5F4D-E8BEFD18050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FC1DEBE-4851-A0A6-62B0-0641B1617F42}"/>
              </a:ext>
            </a:extLst>
          </p:cNvPr>
          <p:cNvSpPr>
            <a:spLocks noGrp="1"/>
          </p:cNvSpPr>
          <p:nvPr>
            <p:ph type="dt" sz="half" idx="10"/>
          </p:nvPr>
        </p:nvSpPr>
        <p:spPr/>
        <p:txBody>
          <a:bodyPr/>
          <a:lstStyle/>
          <a:p>
            <a:fld id="{11E65CED-0202-4F63-9698-5D631043CDB4}" type="datetimeFigureOut">
              <a:rPr lang="en-GB" smtClean="0"/>
              <a:t>05/05/2026</a:t>
            </a:fld>
            <a:endParaRPr lang="en-GB"/>
          </a:p>
        </p:txBody>
      </p:sp>
      <p:sp>
        <p:nvSpPr>
          <p:cNvPr id="5" name="Footer Placeholder 4">
            <a:extLst>
              <a:ext uri="{FF2B5EF4-FFF2-40B4-BE49-F238E27FC236}">
                <a16:creationId xmlns:a16="http://schemas.microsoft.com/office/drawing/2014/main" id="{C285B555-B112-FE1C-BE3F-E2B7D8DA8B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BBC687-0C21-D294-EC11-F07142B2BE7E}"/>
              </a:ext>
            </a:extLst>
          </p:cNvPr>
          <p:cNvSpPr>
            <a:spLocks noGrp="1"/>
          </p:cNvSpPr>
          <p:nvPr>
            <p:ph type="sldNum" sz="quarter" idx="12"/>
          </p:nvPr>
        </p:nvSpPr>
        <p:spPr/>
        <p:txBody>
          <a:bodyPr/>
          <a:lstStyle/>
          <a:p>
            <a:fld id="{743D6FF8-A3DC-4F4A-A316-BAB4E8C0482C}" type="slidenum">
              <a:rPr lang="en-GB" smtClean="0"/>
              <a:t>‹#›</a:t>
            </a:fld>
            <a:endParaRPr lang="en-GB"/>
          </a:p>
        </p:txBody>
      </p:sp>
    </p:spTree>
    <p:extLst>
      <p:ext uri="{BB962C8B-B14F-4D97-AF65-F5344CB8AC3E}">
        <p14:creationId xmlns:p14="http://schemas.microsoft.com/office/powerpoint/2010/main" val="27306973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2B3BE-0DCD-08A6-D818-D5949EE608B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B9985AE-D0B0-E7ED-E9A9-C55E31BCC21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201A049-03AB-BFC9-4BAB-3FC024475C4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AA1E659-2965-54EA-0F9B-AE9FEACA3EB4}"/>
              </a:ext>
            </a:extLst>
          </p:cNvPr>
          <p:cNvSpPr>
            <a:spLocks noGrp="1"/>
          </p:cNvSpPr>
          <p:nvPr>
            <p:ph type="dt" sz="half" idx="10"/>
          </p:nvPr>
        </p:nvSpPr>
        <p:spPr/>
        <p:txBody>
          <a:bodyPr/>
          <a:lstStyle/>
          <a:p>
            <a:fld id="{11E65CED-0202-4F63-9698-5D631043CDB4}" type="datetimeFigureOut">
              <a:rPr lang="en-GB" smtClean="0"/>
              <a:t>05/05/2026</a:t>
            </a:fld>
            <a:endParaRPr lang="en-GB"/>
          </a:p>
        </p:txBody>
      </p:sp>
      <p:sp>
        <p:nvSpPr>
          <p:cNvPr id="6" name="Footer Placeholder 5">
            <a:extLst>
              <a:ext uri="{FF2B5EF4-FFF2-40B4-BE49-F238E27FC236}">
                <a16:creationId xmlns:a16="http://schemas.microsoft.com/office/drawing/2014/main" id="{80B613D5-5836-33A5-C812-9D42D6E777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2B2D56-1040-12C6-2F7A-1C5582ED84FB}"/>
              </a:ext>
            </a:extLst>
          </p:cNvPr>
          <p:cNvSpPr>
            <a:spLocks noGrp="1"/>
          </p:cNvSpPr>
          <p:nvPr>
            <p:ph type="sldNum" sz="quarter" idx="12"/>
          </p:nvPr>
        </p:nvSpPr>
        <p:spPr/>
        <p:txBody>
          <a:bodyPr/>
          <a:lstStyle/>
          <a:p>
            <a:fld id="{743D6FF8-A3DC-4F4A-A316-BAB4E8C0482C}" type="slidenum">
              <a:rPr lang="en-GB" smtClean="0"/>
              <a:t>‹#›</a:t>
            </a:fld>
            <a:endParaRPr lang="en-GB"/>
          </a:p>
        </p:txBody>
      </p:sp>
    </p:spTree>
    <p:extLst>
      <p:ext uri="{BB962C8B-B14F-4D97-AF65-F5344CB8AC3E}">
        <p14:creationId xmlns:p14="http://schemas.microsoft.com/office/powerpoint/2010/main" val="3381337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B2848-C7B5-9BF6-51EF-CBB646F581E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3407E8D-4DF6-4BEF-9350-8483A9E40F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B2B9619-C414-AC27-D50D-997AF703489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AADFFEA-9779-AABA-580D-A1ABE58BF43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BD7A5EB-E20C-8819-BC4B-4774FD34B1C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879F967-092A-50C5-C578-19F9B64E32F8}"/>
              </a:ext>
            </a:extLst>
          </p:cNvPr>
          <p:cNvSpPr>
            <a:spLocks noGrp="1"/>
          </p:cNvSpPr>
          <p:nvPr>
            <p:ph type="dt" sz="half" idx="10"/>
          </p:nvPr>
        </p:nvSpPr>
        <p:spPr/>
        <p:txBody>
          <a:bodyPr/>
          <a:lstStyle/>
          <a:p>
            <a:fld id="{11E65CED-0202-4F63-9698-5D631043CDB4}" type="datetimeFigureOut">
              <a:rPr lang="en-GB" smtClean="0"/>
              <a:t>05/05/2026</a:t>
            </a:fld>
            <a:endParaRPr lang="en-GB"/>
          </a:p>
        </p:txBody>
      </p:sp>
      <p:sp>
        <p:nvSpPr>
          <p:cNvPr id="8" name="Footer Placeholder 7">
            <a:extLst>
              <a:ext uri="{FF2B5EF4-FFF2-40B4-BE49-F238E27FC236}">
                <a16:creationId xmlns:a16="http://schemas.microsoft.com/office/drawing/2014/main" id="{AAAC45DC-40B8-1A2E-68C5-643CC2DE67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F185BEE-EE15-0E5F-F00D-000015597CD4}"/>
              </a:ext>
            </a:extLst>
          </p:cNvPr>
          <p:cNvSpPr>
            <a:spLocks noGrp="1"/>
          </p:cNvSpPr>
          <p:nvPr>
            <p:ph type="sldNum" sz="quarter" idx="12"/>
          </p:nvPr>
        </p:nvSpPr>
        <p:spPr/>
        <p:txBody>
          <a:bodyPr/>
          <a:lstStyle/>
          <a:p>
            <a:fld id="{743D6FF8-A3DC-4F4A-A316-BAB4E8C0482C}" type="slidenum">
              <a:rPr lang="en-GB" smtClean="0"/>
              <a:t>‹#›</a:t>
            </a:fld>
            <a:endParaRPr lang="en-GB"/>
          </a:p>
        </p:txBody>
      </p:sp>
    </p:spTree>
    <p:extLst>
      <p:ext uri="{BB962C8B-B14F-4D97-AF65-F5344CB8AC3E}">
        <p14:creationId xmlns:p14="http://schemas.microsoft.com/office/powerpoint/2010/main" val="1541854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107FD-B069-68F9-51C6-E632FA748B0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A365E8E-4D18-3680-8466-F56AFA23C104}"/>
              </a:ext>
            </a:extLst>
          </p:cNvPr>
          <p:cNvSpPr>
            <a:spLocks noGrp="1"/>
          </p:cNvSpPr>
          <p:nvPr>
            <p:ph type="dt" sz="half" idx="10"/>
          </p:nvPr>
        </p:nvSpPr>
        <p:spPr/>
        <p:txBody>
          <a:bodyPr/>
          <a:lstStyle/>
          <a:p>
            <a:fld id="{11E65CED-0202-4F63-9698-5D631043CDB4}" type="datetimeFigureOut">
              <a:rPr lang="en-GB" smtClean="0"/>
              <a:t>05/05/2026</a:t>
            </a:fld>
            <a:endParaRPr lang="en-GB"/>
          </a:p>
        </p:txBody>
      </p:sp>
      <p:sp>
        <p:nvSpPr>
          <p:cNvPr id="4" name="Footer Placeholder 3">
            <a:extLst>
              <a:ext uri="{FF2B5EF4-FFF2-40B4-BE49-F238E27FC236}">
                <a16:creationId xmlns:a16="http://schemas.microsoft.com/office/drawing/2014/main" id="{97B0A238-3174-28D9-F183-454AFFAEC19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E4E7DF9-33A2-AE7A-0A8B-C03E58313871}"/>
              </a:ext>
            </a:extLst>
          </p:cNvPr>
          <p:cNvSpPr>
            <a:spLocks noGrp="1"/>
          </p:cNvSpPr>
          <p:nvPr>
            <p:ph type="sldNum" sz="quarter" idx="12"/>
          </p:nvPr>
        </p:nvSpPr>
        <p:spPr/>
        <p:txBody>
          <a:bodyPr/>
          <a:lstStyle/>
          <a:p>
            <a:fld id="{743D6FF8-A3DC-4F4A-A316-BAB4E8C0482C}" type="slidenum">
              <a:rPr lang="en-GB" smtClean="0"/>
              <a:t>‹#›</a:t>
            </a:fld>
            <a:endParaRPr lang="en-GB"/>
          </a:p>
        </p:txBody>
      </p:sp>
    </p:spTree>
    <p:extLst>
      <p:ext uri="{BB962C8B-B14F-4D97-AF65-F5344CB8AC3E}">
        <p14:creationId xmlns:p14="http://schemas.microsoft.com/office/powerpoint/2010/main" val="1476166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BAF9BE-0012-86F0-932F-DA5249A479AE}"/>
              </a:ext>
            </a:extLst>
          </p:cNvPr>
          <p:cNvSpPr>
            <a:spLocks noGrp="1"/>
          </p:cNvSpPr>
          <p:nvPr>
            <p:ph type="dt" sz="half" idx="10"/>
          </p:nvPr>
        </p:nvSpPr>
        <p:spPr/>
        <p:txBody>
          <a:bodyPr/>
          <a:lstStyle/>
          <a:p>
            <a:fld id="{11E65CED-0202-4F63-9698-5D631043CDB4}" type="datetimeFigureOut">
              <a:rPr lang="en-GB" smtClean="0"/>
              <a:t>05/05/2026</a:t>
            </a:fld>
            <a:endParaRPr lang="en-GB"/>
          </a:p>
        </p:txBody>
      </p:sp>
      <p:sp>
        <p:nvSpPr>
          <p:cNvPr id="3" name="Footer Placeholder 2">
            <a:extLst>
              <a:ext uri="{FF2B5EF4-FFF2-40B4-BE49-F238E27FC236}">
                <a16:creationId xmlns:a16="http://schemas.microsoft.com/office/drawing/2014/main" id="{A96EC0FA-82BD-2FFF-D8CB-1763840B02C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FFE47E9-AC32-25E6-81DA-D77387838820}"/>
              </a:ext>
            </a:extLst>
          </p:cNvPr>
          <p:cNvSpPr>
            <a:spLocks noGrp="1"/>
          </p:cNvSpPr>
          <p:nvPr>
            <p:ph type="sldNum" sz="quarter" idx="12"/>
          </p:nvPr>
        </p:nvSpPr>
        <p:spPr/>
        <p:txBody>
          <a:bodyPr/>
          <a:lstStyle/>
          <a:p>
            <a:fld id="{743D6FF8-A3DC-4F4A-A316-BAB4E8C0482C}" type="slidenum">
              <a:rPr lang="en-GB" smtClean="0"/>
              <a:t>‹#›</a:t>
            </a:fld>
            <a:endParaRPr lang="en-GB"/>
          </a:p>
        </p:txBody>
      </p:sp>
    </p:spTree>
    <p:extLst>
      <p:ext uri="{BB962C8B-B14F-4D97-AF65-F5344CB8AC3E}">
        <p14:creationId xmlns:p14="http://schemas.microsoft.com/office/powerpoint/2010/main" val="4222486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1A545-B64F-5A86-52F6-AC8CFAE625C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03FAFA4-B7BE-855C-E377-B520BF51D4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4146DB1-AA53-0D0B-B01A-8C24A107EF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664E75D-7B3C-27CB-A19B-6B5A06E0642C}"/>
              </a:ext>
            </a:extLst>
          </p:cNvPr>
          <p:cNvSpPr>
            <a:spLocks noGrp="1"/>
          </p:cNvSpPr>
          <p:nvPr>
            <p:ph type="dt" sz="half" idx="10"/>
          </p:nvPr>
        </p:nvSpPr>
        <p:spPr/>
        <p:txBody>
          <a:bodyPr/>
          <a:lstStyle/>
          <a:p>
            <a:fld id="{11E65CED-0202-4F63-9698-5D631043CDB4}" type="datetimeFigureOut">
              <a:rPr lang="en-GB" smtClean="0"/>
              <a:t>05/05/2026</a:t>
            </a:fld>
            <a:endParaRPr lang="en-GB"/>
          </a:p>
        </p:txBody>
      </p:sp>
      <p:sp>
        <p:nvSpPr>
          <p:cNvPr id="6" name="Footer Placeholder 5">
            <a:extLst>
              <a:ext uri="{FF2B5EF4-FFF2-40B4-BE49-F238E27FC236}">
                <a16:creationId xmlns:a16="http://schemas.microsoft.com/office/drawing/2014/main" id="{791CCD73-9DCA-CAD5-5D18-79211538B5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7A456D-B284-BA71-C9C3-D117259D4710}"/>
              </a:ext>
            </a:extLst>
          </p:cNvPr>
          <p:cNvSpPr>
            <a:spLocks noGrp="1"/>
          </p:cNvSpPr>
          <p:nvPr>
            <p:ph type="sldNum" sz="quarter" idx="12"/>
          </p:nvPr>
        </p:nvSpPr>
        <p:spPr/>
        <p:txBody>
          <a:bodyPr/>
          <a:lstStyle/>
          <a:p>
            <a:fld id="{743D6FF8-A3DC-4F4A-A316-BAB4E8C0482C}" type="slidenum">
              <a:rPr lang="en-GB" smtClean="0"/>
              <a:t>‹#›</a:t>
            </a:fld>
            <a:endParaRPr lang="en-GB"/>
          </a:p>
        </p:txBody>
      </p:sp>
    </p:spTree>
    <p:extLst>
      <p:ext uri="{BB962C8B-B14F-4D97-AF65-F5344CB8AC3E}">
        <p14:creationId xmlns:p14="http://schemas.microsoft.com/office/powerpoint/2010/main" val="210635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297A2-F84A-701B-B93C-E709B5D17D5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48C1017-4219-B738-5FF7-9614998A9B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3F489A-E9B4-B940-EB89-1B6FE0E533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829F4D8-46CD-BCCC-FD0E-CECD4853A75F}"/>
              </a:ext>
            </a:extLst>
          </p:cNvPr>
          <p:cNvSpPr>
            <a:spLocks noGrp="1"/>
          </p:cNvSpPr>
          <p:nvPr>
            <p:ph type="dt" sz="half" idx="10"/>
          </p:nvPr>
        </p:nvSpPr>
        <p:spPr/>
        <p:txBody>
          <a:bodyPr/>
          <a:lstStyle/>
          <a:p>
            <a:fld id="{11E65CED-0202-4F63-9698-5D631043CDB4}" type="datetimeFigureOut">
              <a:rPr lang="en-GB" smtClean="0"/>
              <a:t>05/05/2026</a:t>
            </a:fld>
            <a:endParaRPr lang="en-GB"/>
          </a:p>
        </p:txBody>
      </p:sp>
      <p:sp>
        <p:nvSpPr>
          <p:cNvPr id="6" name="Footer Placeholder 5">
            <a:extLst>
              <a:ext uri="{FF2B5EF4-FFF2-40B4-BE49-F238E27FC236}">
                <a16:creationId xmlns:a16="http://schemas.microsoft.com/office/drawing/2014/main" id="{19D4395C-6474-EBC9-D691-212866E5EC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CEA563-D27C-0A25-F4E6-1FD986E6CF30}"/>
              </a:ext>
            </a:extLst>
          </p:cNvPr>
          <p:cNvSpPr>
            <a:spLocks noGrp="1"/>
          </p:cNvSpPr>
          <p:nvPr>
            <p:ph type="sldNum" sz="quarter" idx="12"/>
          </p:nvPr>
        </p:nvSpPr>
        <p:spPr/>
        <p:txBody>
          <a:bodyPr/>
          <a:lstStyle/>
          <a:p>
            <a:fld id="{743D6FF8-A3DC-4F4A-A316-BAB4E8C0482C}" type="slidenum">
              <a:rPr lang="en-GB" smtClean="0"/>
              <a:t>‹#›</a:t>
            </a:fld>
            <a:endParaRPr lang="en-GB"/>
          </a:p>
        </p:txBody>
      </p:sp>
    </p:spTree>
    <p:extLst>
      <p:ext uri="{BB962C8B-B14F-4D97-AF65-F5344CB8AC3E}">
        <p14:creationId xmlns:p14="http://schemas.microsoft.com/office/powerpoint/2010/main" val="3875134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E1A60-62B3-C562-6FFA-46C35FDA4B4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9B0C6DE-95B9-0896-4297-A8411D51578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A754FBD-550F-4CCF-155C-93ECC333844A}"/>
              </a:ext>
            </a:extLst>
          </p:cNvPr>
          <p:cNvSpPr>
            <a:spLocks noGrp="1"/>
          </p:cNvSpPr>
          <p:nvPr>
            <p:ph type="dt" sz="half" idx="10"/>
          </p:nvPr>
        </p:nvSpPr>
        <p:spPr/>
        <p:txBody>
          <a:bodyPr/>
          <a:lstStyle/>
          <a:p>
            <a:fld id="{11E65CED-0202-4F63-9698-5D631043CDB4}" type="datetimeFigureOut">
              <a:rPr lang="en-GB" smtClean="0"/>
              <a:t>05/05/2026</a:t>
            </a:fld>
            <a:endParaRPr lang="en-GB"/>
          </a:p>
        </p:txBody>
      </p:sp>
      <p:sp>
        <p:nvSpPr>
          <p:cNvPr id="5" name="Footer Placeholder 4">
            <a:extLst>
              <a:ext uri="{FF2B5EF4-FFF2-40B4-BE49-F238E27FC236}">
                <a16:creationId xmlns:a16="http://schemas.microsoft.com/office/drawing/2014/main" id="{281C8FDF-EA30-FF01-E12F-9C390231F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F3C64D-9936-7C59-5853-786702FCF828}"/>
              </a:ext>
            </a:extLst>
          </p:cNvPr>
          <p:cNvSpPr>
            <a:spLocks noGrp="1"/>
          </p:cNvSpPr>
          <p:nvPr>
            <p:ph type="sldNum" sz="quarter" idx="12"/>
          </p:nvPr>
        </p:nvSpPr>
        <p:spPr/>
        <p:txBody>
          <a:bodyPr/>
          <a:lstStyle/>
          <a:p>
            <a:fld id="{743D6FF8-A3DC-4F4A-A316-BAB4E8C0482C}" type="slidenum">
              <a:rPr lang="en-GB" smtClean="0"/>
              <a:t>‹#›</a:t>
            </a:fld>
            <a:endParaRPr lang="en-GB"/>
          </a:p>
        </p:txBody>
      </p:sp>
    </p:spTree>
    <p:extLst>
      <p:ext uri="{BB962C8B-B14F-4D97-AF65-F5344CB8AC3E}">
        <p14:creationId xmlns:p14="http://schemas.microsoft.com/office/powerpoint/2010/main" val="1420007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6FCBD6-2D2E-5FE6-DA56-063AE435BD3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E37FA28-2627-812F-4EB1-8DD5BAC2804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173257C-C970-01F5-F682-251D5807E795}"/>
              </a:ext>
            </a:extLst>
          </p:cNvPr>
          <p:cNvSpPr>
            <a:spLocks noGrp="1"/>
          </p:cNvSpPr>
          <p:nvPr>
            <p:ph type="dt" sz="half" idx="10"/>
          </p:nvPr>
        </p:nvSpPr>
        <p:spPr/>
        <p:txBody>
          <a:bodyPr/>
          <a:lstStyle/>
          <a:p>
            <a:fld id="{11E65CED-0202-4F63-9698-5D631043CDB4}" type="datetimeFigureOut">
              <a:rPr lang="en-GB" smtClean="0"/>
              <a:t>05/05/2026</a:t>
            </a:fld>
            <a:endParaRPr lang="en-GB"/>
          </a:p>
        </p:txBody>
      </p:sp>
      <p:sp>
        <p:nvSpPr>
          <p:cNvPr id="5" name="Footer Placeholder 4">
            <a:extLst>
              <a:ext uri="{FF2B5EF4-FFF2-40B4-BE49-F238E27FC236}">
                <a16:creationId xmlns:a16="http://schemas.microsoft.com/office/drawing/2014/main" id="{EBBDA0D1-654E-DFA3-BC89-D2C66BE3F9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71DF54-9AC8-8733-D286-781CA4C8E070}"/>
              </a:ext>
            </a:extLst>
          </p:cNvPr>
          <p:cNvSpPr>
            <a:spLocks noGrp="1"/>
          </p:cNvSpPr>
          <p:nvPr>
            <p:ph type="sldNum" sz="quarter" idx="12"/>
          </p:nvPr>
        </p:nvSpPr>
        <p:spPr/>
        <p:txBody>
          <a:bodyPr/>
          <a:lstStyle/>
          <a:p>
            <a:fld id="{743D6FF8-A3DC-4F4A-A316-BAB4E8C0482C}" type="slidenum">
              <a:rPr lang="en-GB" smtClean="0"/>
              <a:t>‹#›</a:t>
            </a:fld>
            <a:endParaRPr lang="en-GB"/>
          </a:p>
        </p:txBody>
      </p:sp>
    </p:spTree>
    <p:extLst>
      <p:ext uri="{BB962C8B-B14F-4D97-AF65-F5344CB8AC3E}">
        <p14:creationId xmlns:p14="http://schemas.microsoft.com/office/powerpoint/2010/main" val="2018362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54AC98-6784-1683-3170-D5C03CDB42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3E9F308-C099-4C7A-026C-F4B735A2F9C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A7701A0-475E-8506-8454-51475578A0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1E65CED-0202-4F63-9698-5D631043CDB4}" type="datetimeFigureOut">
              <a:rPr lang="en-GB" smtClean="0"/>
              <a:t>05/05/2026</a:t>
            </a:fld>
            <a:endParaRPr lang="en-GB"/>
          </a:p>
        </p:txBody>
      </p:sp>
      <p:sp>
        <p:nvSpPr>
          <p:cNvPr id="5" name="Footer Placeholder 4">
            <a:extLst>
              <a:ext uri="{FF2B5EF4-FFF2-40B4-BE49-F238E27FC236}">
                <a16:creationId xmlns:a16="http://schemas.microsoft.com/office/drawing/2014/main" id="{8868FF1F-7FCE-BF45-D030-11A7D2651E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85FA89C-4278-34B5-4570-4FF933A7C6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43D6FF8-A3DC-4F4A-A316-BAB4E8C0482C}" type="slidenum">
              <a:rPr lang="en-GB" smtClean="0"/>
              <a:t>‹#›</a:t>
            </a:fld>
            <a:endParaRPr lang="en-GB"/>
          </a:p>
        </p:txBody>
      </p:sp>
    </p:spTree>
    <p:extLst>
      <p:ext uri="{BB962C8B-B14F-4D97-AF65-F5344CB8AC3E}">
        <p14:creationId xmlns:p14="http://schemas.microsoft.com/office/powerpoint/2010/main" val="40612207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microsoft.com/office/2007/relationships/media" Target="../media/media4.mp4"/><Relationship Id="rId7" Type="http://schemas.openxmlformats.org/officeDocument/2006/relationships/image" Target="../media/image4.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3.png"/><Relationship Id="rId5" Type="http://schemas.openxmlformats.org/officeDocument/2006/relationships/slideLayout" Target="../slideLayouts/slideLayout2.xml"/><Relationship Id="rId4" Type="http://schemas.openxmlformats.org/officeDocument/2006/relationships/video" Target="../media/media4.mp4"/></Relationships>
</file>

<file path=ppt/slides/_rels/slide6.xml.rels><?xml version="1.0" encoding="UTF-8" standalone="yes"?>
<Relationships xmlns="http://schemas.openxmlformats.org/package/2006/relationships"><Relationship Id="rId3" Type="http://schemas.microsoft.com/office/2007/relationships/media" Target="../media/media3.mp4"/><Relationship Id="rId7" Type="http://schemas.openxmlformats.org/officeDocument/2006/relationships/image" Target="../media/image3.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5.png"/><Relationship Id="rId5" Type="http://schemas.openxmlformats.org/officeDocument/2006/relationships/slideLayout" Target="../slideLayouts/slideLayout2.xml"/><Relationship Id="rId4" Type="http://schemas.openxmlformats.org/officeDocument/2006/relationships/video" Target="../media/media3.mp4"/></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xml"/><Relationship Id="rId7" Type="http://schemas.openxmlformats.org/officeDocument/2006/relationships/image" Target="../media/image9.jpe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DA9457-2DE4-AEAE-3AED-8674EFEEE088}"/>
              </a:ext>
            </a:extLst>
          </p:cNvPr>
          <p:cNvSpPr>
            <a:spLocks noGrp="1"/>
          </p:cNvSpPr>
          <p:nvPr>
            <p:ph type="ctrTitle"/>
          </p:nvPr>
        </p:nvSpPr>
        <p:spPr>
          <a:xfrm>
            <a:off x="838200" y="451381"/>
            <a:ext cx="10512552" cy="4066540"/>
          </a:xfrm>
        </p:spPr>
        <p:txBody>
          <a:bodyPr anchor="b">
            <a:normAutofit/>
          </a:bodyPr>
          <a:lstStyle/>
          <a:p>
            <a:pPr algn="l"/>
            <a:r>
              <a:rPr lang="en-GB" sz="4600" dirty="0"/>
              <a:t>Ellen Jenkins </a:t>
            </a:r>
            <a:br>
              <a:rPr lang="en-GB" sz="4600" dirty="0"/>
            </a:br>
            <a:r>
              <a:rPr lang="en-GB" sz="4600" dirty="0"/>
              <a:t>2502002</a:t>
            </a:r>
            <a:br>
              <a:rPr lang="en-GB" sz="4600" dirty="0"/>
            </a:br>
            <a:r>
              <a:rPr lang="en-GB" sz="4600" dirty="0"/>
              <a:t>Academic skills – BMSH4200</a:t>
            </a:r>
            <a:br>
              <a:rPr lang="en-GB" sz="4600" dirty="0"/>
            </a:br>
            <a:r>
              <a:rPr lang="en-GB" sz="4600" dirty="0"/>
              <a:t>E-portfolio</a:t>
            </a:r>
            <a:br>
              <a:rPr lang="en-GB" sz="4600" dirty="0"/>
            </a:br>
            <a:br>
              <a:rPr lang="en-GB" sz="4600" dirty="0"/>
            </a:br>
            <a:endParaRPr lang="en-GB" sz="4600" dirty="0"/>
          </a:p>
        </p:txBody>
      </p:sp>
      <p:sp>
        <p:nvSpPr>
          <p:cNvPr id="48"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07115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sX0" fmla="*/ 0 w 5649003"/>
              <a:gd name="csY0" fmla="*/ 5325836 h 10651671"/>
              <a:gd name="csX1" fmla="*/ 2824502 w 5649003"/>
              <a:gd name="csY1" fmla="*/ 0 h 10651671"/>
              <a:gd name="csX2" fmla="*/ 5649004 w 5649003"/>
              <a:gd name="csY2" fmla="*/ 5325836 h 10651671"/>
              <a:gd name="csX3" fmla="*/ 2824502 w 5649003"/>
              <a:gd name="csY3" fmla="*/ 10651672 h 10651671"/>
              <a:gd name="csX4" fmla="*/ 0 w 5649003"/>
              <a:gd name="csY4" fmla="*/ 5325836 h 10651671"/>
            </a:gdLst>
            <a:ahLst/>
            <a:cxnLst>
              <a:cxn ang="0">
                <a:pos x="csX0" y="csY0"/>
              </a:cxn>
              <a:cxn ang="0">
                <a:pos x="csX1" y="csY1"/>
              </a:cxn>
              <a:cxn ang="0">
                <a:pos x="csX2" y="csY2"/>
              </a:cxn>
              <a:cxn ang="0">
                <a:pos x="csX3" y="csY3"/>
              </a:cxn>
              <a:cxn ang="0">
                <a:pos x="csX4" y="cs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chemeClr val="accent2"/>
          </a:solidFill>
          <a:ln w="57150">
            <a:solidFill>
              <a:schemeClr val="accent2"/>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ubtitle 4">
            <a:extLst>
              <a:ext uri="{FF2B5EF4-FFF2-40B4-BE49-F238E27FC236}">
                <a16:creationId xmlns:a16="http://schemas.microsoft.com/office/drawing/2014/main" id="{3D8E7824-CA7F-F30E-2DDD-EB689FC28FDD}"/>
              </a:ext>
            </a:extLst>
          </p:cNvPr>
          <p:cNvSpPr>
            <a:spLocks noGrp="1"/>
          </p:cNvSpPr>
          <p:nvPr>
            <p:ph type="subTitle" idx="1"/>
          </p:nvPr>
        </p:nvSpPr>
        <p:spPr>
          <a:xfrm>
            <a:off x="3227832" y="3693290"/>
            <a:ext cx="5733288" cy="932688"/>
          </a:xfrm>
        </p:spPr>
        <p:txBody>
          <a:bodyPr>
            <a:normAutofit/>
          </a:bodyPr>
          <a:lstStyle/>
          <a:p>
            <a:r>
              <a:rPr lang="en-GB" dirty="0">
                <a:solidFill>
                  <a:srgbClr val="FFFFFF"/>
                </a:solidFill>
              </a:rPr>
              <a:t>AI acknowledgement </a:t>
            </a:r>
          </a:p>
        </p:txBody>
      </p:sp>
      <p:sp>
        <p:nvSpPr>
          <p:cNvPr id="23" name="sketch line">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ubtitle 4">
            <a:extLst>
              <a:ext uri="{FF2B5EF4-FFF2-40B4-BE49-F238E27FC236}">
                <a16:creationId xmlns:a16="http://schemas.microsoft.com/office/drawing/2014/main" id="{DFCDADB5-EA2D-0BCE-8521-393AE757E7DA}"/>
              </a:ext>
            </a:extLst>
          </p:cNvPr>
          <p:cNvSpPr txBox="1">
            <a:spLocks/>
          </p:cNvSpPr>
          <p:nvPr/>
        </p:nvSpPr>
        <p:spPr>
          <a:xfrm>
            <a:off x="3227832" y="4326780"/>
            <a:ext cx="5733288" cy="93268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solidFill>
                  <a:srgbClr val="FFFFFF"/>
                </a:solidFill>
              </a:rPr>
              <a:t>I acknowledge the use of _______ on my work to check the spelling and grammar.   </a:t>
            </a:r>
          </a:p>
        </p:txBody>
      </p:sp>
    </p:spTree>
    <p:extLst>
      <p:ext uri="{BB962C8B-B14F-4D97-AF65-F5344CB8AC3E}">
        <p14:creationId xmlns:p14="http://schemas.microsoft.com/office/powerpoint/2010/main" val="2534176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41C770-B6D5-001B-2DC0-2E7CA7544A66}"/>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FA43D29-7366-9262-78B8-B84408B2EA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986F857B-B886-F9E2-B19D-CC054CA74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F329CA0-7448-2637-839D-84E5DEC820B9}"/>
              </a:ext>
            </a:extLst>
          </p:cNvPr>
          <p:cNvSpPr>
            <a:spLocks noGrp="1"/>
          </p:cNvSpPr>
          <p:nvPr>
            <p:ph type="title"/>
          </p:nvPr>
        </p:nvSpPr>
        <p:spPr>
          <a:xfrm>
            <a:off x="838200" y="401221"/>
            <a:ext cx="10515600" cy="1348065"/>
          </a:xfrm>
        </p:spPr>
        <p:txBody>
          <a:bodyPr>
            <a:normAutofit/>
          </a:bodyPr>
          <a:lstStyle/>
          <a:p>
            <a:r>
              <a:rPr lang="en-GB" sz="5400" dirty="0">
                <a:solidFill>
                  <a:srgbClr val="FFFFFF"/>
                </a:solidFill>
              </a:rPr>
              <a:t>Part 1 – 500 words original (338)</a:t>
            </a:r>
          </a:p>
        </p:txBody>
      </p:sp>
      <p:sp>
        <p:nvSpPr>
          <p:cNvPr id="3" name="Content Placeholder 2">
            <a:extLst>
              <a:ext uri="{FF2B5EF4-FFF2-40B4-BE49-F238E27FC236}">
                <a16:creationId xmlns:a16="http://schemas.microsoft.com/office/drawing/2014/main" id="{44BA554B-DDAE-92F5-3E59-81D3C40D66C4}"/>
              </a:ext>
            </a:extLst>
          </p:cNvPr>
          <p:cNvSpPr>
            <a:spLocks noGrp="1"/>
          </p:cNvSpPr>
          <p:nvPr>
            <p:ph idx="1"/>
          </p:nvPr>
        </p:nvSpPr>
        <p:spPr>
          <a:xfrm>
            <a:off x="427703" y="2586789"/>
            <a:ext cx="11385755" cy="3990992"/>
          </a:xfrm>
        </p:spPr>
        <p:txBody>
          <a:bodyPr>
            <a:normAutofit fontScale="92500" lnSpcReduction="10000"/>
          </a:bodyPr>
          <a:lstStyle/>
          <a:p>
            <a:pPr marL="0" indent="0" algn="just">
              <a:buNone/>
            </a:pPr>
            <a:r>
              <a:rPr lang="en-GB" sz="1800" b="1" dirty="0"/>
              <a:t>Discuss whether there really is a need for children to play freely in the outdoors </a:t>
            </a:r>
          </a:p>
          <a:p>
            <a:pPr marL="0" indent="0" algn="just">
              <a:buNone/>
            </a:pPr>
            <a:r>
              <a:rPr lang="en-GB" sz="1800" dirty="0"/>
              <a:t>Outdoor play is essential for children, with studies revealing that those who play outside receive additional health benefits, including improved immune function.1 (Kids First, 2025) It has its benefits, but also presents its challenges, which will be covered in this essay, as well as the importance of not just any play, but free play. Play is shown to increase resilience, improve problem-solving skills, encourage empathy, help with fine and gross motor skills, improve eyesight, and even prevent obesity.2 (Lockhart, 2017) This shows how important play is for children and that there is a need for children to play. Whether it is something as simple as doing the monkey bars or at a play park or something slightly more advanced like going for a hike up a mountain, being in the outdoors has been shown to encourage a growth mindset and gives children the opportunity to try something new and challenge themselves.3 (Toddle About, 2025) Although playing in the outdoors for children has its benefits, it does come with its challenges. A report has stated that the amount of time that children are spending outside has declined by 50% in just one generation.4 (Stephens, 2025) Today’s children are spending more and more time on technology attached to screens, and studies have indicated that the negative effects that these have on children are closely linked to the decrease in the amount of time that they are spending playing in the outdoors.5 (</a:t>
            </a:r>
            <a:r>
              <a:rPr lang="en-GB" sz="1800" dirty="0" err="1"/>
              <a:t>Anđić</a:t>
            </a:r>
            <a:r>
              <a:rPr lang="en-GB" sz="1800" dirty="0"/>
              <a:t> and Ivić, 2024) Similarly, it might not be the technology that is the issue, but the parents who are holding them back because they are worried about the safety concerns that come with playing in the outdoors. To make sure that their child is safe, they are either dictating how they play in the outdoors, so that they can reduce the amount of risk that their child is facing, or trying to eliminate it by not allowing them to play outdoors at all. </a:t>
            </a:r>
          </a:p>
        </p:txBody>
      </p:sp>
      <p:pic>
        <p:nvPicPr>
          <p:cNvPr id="4" name="AUDIO FOR SLIDE 3-20260515_101945-Meeting Recording">
            <a:hlinkClick r:id="" action="ppaction://media"/>
            <a:extLst>
              <a:ext uri="{FF2B5EF4-FFF2-40B4-BE49-F238E27FC236}">
                <a16:creationId xmlns:a16="http://schemas.microsoft.com/office/drawing/2014/main" id="{E4E24760-5000-AC3E-6610-8CEC9F08263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1148348" y="2185846"/>
            <a:ext cx="818901" cy="460632"/>
          </a:xfrm>
          <a:prstGeom prst="rect">
            <a:avLst/>
          </a:prstGeom>
        </p:spPr>
      </p:pic>
    </p:spTree>
    <p:extLst>
      <p:ext uri="{BB962C8B-B14F-4D97-AF65-F5344CB8AC3E}">
        <p14:creationId xmlns:p14="http://schemas.microsoft.com/office/powerpoint/2010/main" val="909462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0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740F62B-49EA-CFE3-13FD-21B555435D24}"/>
              </a:ext>
            </a:extLst>
          </p:cNvPr>
          <p:cNvSpPr>
            <a:spLocks noGrp="1"/>
          </p:cNvSpPr>
          <p:nvPr>
            <p:ph type="title"/>
          </p:nvPr>
        </p:nvSpPr>
        <p:spPr>
          <a:xfrm>
            <a:off x="838200" y="401221"/>
            <a:ext cx="10515600" cy="1348065"/>
          </a:xfrm>
        </p:spPr>
        <p:txBody>
          <a:bodyPr>
            <a:normAutofit/>
          </a:bodyPr>
          <a:lstStyle/>
          <a:p>
            <a:r>
              <a:rPr lang="en-GB" sz="5400" dirty="0">
                <a:solidFill>
                  <a:srgbClr val="FFFFFF"/>
                </a:solidFill>
              </a:rPr>
              <a:t>Part 1 – 500 words improved (567)</a:t>
            </a:r>
          </a:p>
        </p:txBody>
      </p:sp>
      <p:sp>
        <p:nvSpPr>
          <p:cNvPr id="6" name="Content Placeholder 2">
            <a:extLst>
              <a:ext uri="{FF2B5EF4-FFF2-40B4-BE49-F238E27FC236}">
                <a16:creationId xmlns:a16="http://schemas.microsoft.com/office/drawing/2014/main" id="{65AE472A-140C-3908-D3A8-66918F1B06E6}"/>
              </a:ext>
            </a:extLst>
          </p:cNvPr>
          <p:cNvSpPr txBox="1">
            <a:spLocks/>
          </p:cNvSpPr>
          <p:nvPr/>
        </p:nvSpPr>
        <p:spPr>
          <a:xfrm>
            <a:off x="427703" y="2586789"/>
            <a:ext cx="11385755" cy="3990992"/>
          </a:xfrm>
          <a:prstGeom prst="rect">
            <a:avLst/>
          </a:prstGeom>
        </p:spPr>
        <p:txBody>
          <a:bodyPr vert="horz" lIns="91440" tIns="45720" rIns="91440" bIns="45720" rtlCol="0">
            <a:normAutofit fontScale="4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GB" b="1" dirty="0"/>
              <a:t>Discuss whether there really is a need for children to play freely in the outdoors </a:t>
            </a:r>
          </a:p>
          <a:p>
            <a:pPr marL="0" indent="0" algn="just">
              <a:buNone/>
            </a:pPr>
            <a:r>
              <a:rPr lang="en-GB" dirty="0"/>
              <a:t>It is essential for children to play freely in the outdoors because it helps children to grow physically, mentally, socially and emotionally (Brudette and Whitaker, 2005). So, obviously, it has its benefits, but it does also have its challenges which will be covered in this essay, not just whether it is important or not, but why there are people not giving children this opportunity.</a:t>
            </a:r>
          </a:p>
          <a:p>
            <a:pPr marL="0" indent="0" algn="just">
              <a:buNone/>
            </a:pPr>
            <a:r>
              <a:rPr lang="en-GB" dirty="0"/>
              <a:t>Linking, to physical, mental, social and emotional growth, play is shown to increase resilience, increase problem solving skills, encourage empathy, help with fine and gross motor skills, improve eyesight and even prevent obesity (Lockhart, 2017). This shows the importance of play for children and there is 100% a need for children to play freely in the outdoors. Whether it is something as simple as doing the monkey bars at a play park or something slightly more advanced like going for a hike up a mountain, learning in this environment improves engagement, concentration, behaviour and wellbeing (Merchant, 2019). Although playing in the outdoors for children has its benefits, it does come with its challenges. 71% of adults if asked if they played outside as a child would say yes, compared to 21% of children saying yes in today’s society (Nash, 2018). A big cause of young people spending more time indoors is due to them being on technology and watching a screen all of the time instead (Mullan, 2018). Similarly, it might not just be the technology that is causing an issue, but the parents themselves. They might be holding their children back form playing outside because they are worried about the safety concerns that come with playing outside (Valentine and </a:t>
            </a:r>
            <a:r>
              <a:rPr lang="en-GB" dirty="0" err="1"/>
              <a:t>Mckendrck</a:t>
            </a:r>
            <a:r>
              <a:rPr lang="en-GB" dirty="0"/>
              <a:t>, 1997). For example, if parents are worried that by playing outdoors, they might get injured or come across stranger danger, then the safest thing for them to do, might be to prevent their children from playing outside at all in the first place. It is all very well, all of these barriers preventing young people from free play in the outdoors, but what exactly is free play. Free play is when there are no set rules for how a child plays. They themselves get to choose where, what, when and how they play and who they play with, based on their own experiences (</a:t>
            </a:r>
            <a:r>
              <a:rPr lang="en-GB" dirty="0" err="1"/>
              <a:t>Naitre</a:t>
            </a:r>
            <a:r>
              <a:rPr lang="en-GB" dirty="0"/>
              <a:t> et </a:t>
            </a:r>
            <a:r>
              <a:rPr lang="en-GB" dirty="0" err="1"/>
              <a:t>Grabdir</a:t>
            </a:r>
            <a:r>
              <a:rPr lang="en-GB" dirty="0"/>
              <a:t>, 2023) Free play allows a child to express themselves in a way that they choose and it gives them the chance to develop their independence. The older the children get, with their parents protecting them from the outdoors, the less likely they are to develop how to access and manage risk independently and might always be reliant on someone to do this for them (Skenazy, 2021).</a:t>
            </a:r>
          </a:p>
          <a:p>
            <a:pPr marL="0" indent="0" algn="just">
              <a:buNone/>
            </a:pPr>
            <a:r>
              <a:rPr lang="en-GB" dirty="0"/>
              <a:t>If children are playing outdoors, then they are getting the chance to grow emotionally, socially, physically, etc, but if their caregiver is not allowing free play and is setting rules as to how, when, where they play and who they play with, then they are not going to be able to develop and grow these things that will equip them later on in life. If they are nit allowed to reach the next stepping stone because they might slip and hurt themselves, then they are always going to want to shy away from reaching that next stepping stone, whether it actually be a stepping stone or a metaphorical stepping stone for perhaps attempting the higher challenge in a maths assignment. </a:t>
            </a:r>
          </a:p>
        </p:txBody>
      </p:sp>
      <p:pic>
        <p:nvPicPr>
          <p:cNvPr id="7" name="AUDIO FOR SLIDE 5-20260515_133156-Meeting Recording">
            <a:hlinkClick r:id="" action="ppaction://media"/>
            <a:extLst>
              <a:ext uri="{FF2B5EF4-FFF2-40B4-BE49-F238E27FC236}">
                <a16:creationId xmlns:a16="http://schemas.microsoft.com/office/drawing/2014/main" id="{E43F8A5D-56E7-5028-AE80-3FEC37ED451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0947995" y="2150507"/>
            <a:ext cx="866987" cy="487680"/>
          </a:xfrm>
          <a:prstGeom prst="rect">
            <a:avLst/>
          </a:prstGeom>
        </p:spPr>
      </p:pic>
    </p:spTree>
    <p:extLst>
      <p:ext uri="{BB962C8B-B14F-4D97-AF65-F5344CB8AC3E}">
        <p14:creationId xmlns:p14="http://schemas.microsoft.com/office/powerpoint/2010/main" val="1316755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11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F230830-F1EF-29B3-6746-9F5558D98AB6}"/>
              </a:ext>
            </a:extLst>
          </p:cNvPr>
          <p:cNvSpPr>
            <a:spLocks noGrp="1"/>
          </p:cNvSpPr>
          <p:nvPr>
            <p:ph type="title"/>
          </p:nvPr>
        </p:nvSpPr>
        <p:spPr>
          <a:xfrm>
            <a:off x="838200" y="401221"/>
            <a:ext cx="10515600" cy="1348065"/>
          </a:xfrm>
        </p:spPr>
        <p:txBody>
          <a:bodyPr>
            <a:normAutofit/>
          </a:bodyPr>
          <a:lstStyle/>
          <a:p>
            <a:r>
              <a:rPr lang="en-GB" sz="5400" dirty="0">
                <a:solidFill>
                  <a:srgbClr val="FFFFFF"/>
                </a:solidFill>
              </a:rPr>
              <a:t>Part 2 – 3-5 minute recording original</a:t>
            </a:r>
          </a:p>
        </p:txBody>
      </p:sp>
      <p:pic>
        <p:nvPicPr>
          <p:cNvPr id="4" name="66262_Ellen_Jenkins_Ass2_-_OAES_677184_1365117141">
            <a:hlinkClick r:id="" action="ppaction://media"/>
            <a:extLst>
              <a:ext uri="{FF2B5EF4-FFF2-40B4-BE49-F238E27FC236}">
                <a16:creationId xmlns:a16="http://schemas.microsoft.com/office/drawing/2014/main" id="{8DF04329-160E-D380-389B-7D1C05EEF2CA}"/>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6"/>
          <a:stretch>
            <a:fillRect/>
          </a:stretch>
        </p:blipFill>
        <p:spPr>
          <a:xfrm>
            <a:off x="744184" y="2543472"/>
            <a:ext cx="7321117" cy="4118470"/>
          </a:xfrm>
        </p:spPr>
      </p:pic>
      <p:pic>
        <p:nvPicPr>
          <p:cNvPr id="5" name="AUDIO FOR SLIDE 5-20260515_104549-Meeting Recording">
            <a:hlinkClick r:id="" action="ppaction://media"/>
            <a:extLst>
              <a:ext uri="{FF2B5EF4-FFF2-40B4-BE49-F238E27FC236}">
                <a16:creationId xmlns:a16="http://schemas.microsoft.com/office/drawing/2014/main" id="{CD037C3C-63F9-C7A7-3FA5-FB8844E2815B}"/>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8809485" y="3617406"/>
            <a:ext cx="2544315" cy="1431177"/>
          </a:xfrm>
          <a:prstGeom prst="rect">
            <a:avLst/>
          </a:prstGeom>
        </p:spPr>
      </p:pic>
    </p:spTree>
    <p:extLst>
      <p:ext uri="{BB962C8B-B14F-4D97-AF65-F5344CB8AC3E}">
        <p14:creationId xmlns:p14="http://schemas.microsoft.com/office/powerpoint/2010/main" val="3948034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8437"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094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05A2781-A985-CEA3-D54F-08A99DE1C20E}"/>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A8C16BE-5B55-07BC-89FC-9E0C7E4431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1DD93A1-0BB5-8574-82A2-669CA466D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71898E5-AF00-2DB8-2731-9957FBE99B81}"/>
              </a:ext>
            </a:extLst>
          </p:cNvPr>
          <p:cNvSpPr>
            <a:spLocks noGrp="1"/>
          </p:cNvSpPr>
          <p:nvPr>
            <p:ph type="title"/>
          </p:nvPr>
        </p:nvSpPr>
        <p:spPr>
          <a:xfrm>
            <a:off x="838200" y="401221"/>
            <a:ext cx="10515600" cy="1348065"/>
          </a:xfrm>
        </p:spPr>
        <p:txBody>
          <a:bodyPr>
            <a:normAutofit fontScale="90000"/>
          </a:bodyPr>
          <a:lstStyle/>
          <a:p>
            <a:r>
              <a:rPr lang="en-GB" sz="5400" dirty="0">
                <a:solidFill>
                  <a:srgbClr val="FFFFFF"/>
                </a:solidFill>
              </a:rPr>
              <a:t>Part 2 – 3-5 minute recording improved</a:t>
            </a:r>
          </a:p>
        </p:txBody>
      </p:sp>
      <p:pic>
        <p:nvPicPr>
          <p:cNvPr id="5" name="AUIDO FOR SLIDE 6-20260515_134323-Meeting Recording">
            <a:hlinkClick r:id="" action="ppaction://media"/>
            <a:extLst>
              <a:ext uri="{FF2B5EF4-FFF2-40B4-BE49-F238E27FC236}">
                <a16:creationId xmlns:a16="http://schemas.microsoft.com/office/drawing/2014/main" id="{2DC9547C-A697-639D-4404-C149F12F44F8}"/>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6"/>
          <a:stretch>
            <a:fillRect/>
          </a:stretch>
        </p:blipFill>
        <p:spPr>
          <a:xfrm>
            <a:off x="8839200" y="3882011"/>
            <a:ext cx="2476405" cy="1393094"/>
          </a:xfrm>
        </p:spPr>
      </p:pic>
      <p:pic>
        <p:nvPicPr>
          <p:cNvPr id="4" name="66262_Ellen_Jenkins_Ass2_-_OAES_677184_1365117141">
            <a:hlinkClick r:id="" action="ppaction://media"/>
            <a:extLst>
              <a:ext uri="{FF2B5EF4-FFF2-40B4-BE49-F238E27FC236}">
                <a16:creationId xmlns:a16="http://schemas.microsoft.com/office/drawing/2014/main" id="{A2144A22-B609-7447-2F88-4E88AD52F03D}"/>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485409" y="2550566"/>
            <a:ext cx="7144751" cy="4019256"/>
          </a:xfrm>
          <a:prstGeom prst="rect">
            <a:avLst/>
          </a:prstGeom>
        </p:spPr>
      </p:pic>
    </p:spTree>
    <p:extLst>
      <p:ext uri="{BB962C8B-B14F-4D97-AF65-F5344CB8AC3E}">
        <p14:creationId xmlns:p14="http://schemas.microsoft.com/office/powerpoint/2010/main" val="2066796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8437"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716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4"/>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4"/>
                                        </p:tgtEl>
                                      </p:cBhvr>
                                    </p:cmd>
                                  </p:childTnLst>
                                </p:cTn>
                              </p:par>
                            </p:childTnLst>
                          </p:cTn>
                        </p:par>
                      </p:childTnLst>
                    </p:cTn>
                  </p:par>
                </p:childTnLst>
              </p:cTn>
              <p:nextCondLst>
                <p:cond evt="onClick" delay="0">
                  <p:tgtEl>
                    <p:spTgt spid="4"/>
                  </p:tgtEl>
                </p:cond>
              </p:nextCondLst>
            </p:seq>
            <p:video>
              <p:cMediaNode vol="80000">
                <p:cTn id="16" fill="hold" display="0">
                  <p:stCondLst>
                    <p:cond delay="indefinite"/>
                  </p:stCondLst>
                </p:cTn>
                <p:tgtEl>
                  <p:spTgt spid="4"/>
                </p:tgtEl>
              </p:cMediaNode>
            </p:video>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859C3E2-FADE-8312-409E-F6225577D89C}"/>
              </a:ext>
            </a:extLst>
          </p:cNvPr>
          <p:cNvSpPr>
            <a:spLocks noGrp="1"/>
          </p:cNvSpPr>
          <p:nvPr>
            <p:ph type="title"/>
          </p:nvPr>
        </p:nvSpPr>
        <p:spPr>
          <a:xfrm>
            <a:off x="838200" y="401221"/>
            <a:ext cx="10515600" cy="1348065"/>
          </a:xfrm>
        </p:spPr>
        <p:txBody>
          <a:bodyPr>
            <a:normAutofit/>
          </a:bodyPr>
          <a:lstStyle/>
          <a:p>
            <a:r>
              <a:rPr lang="en-GB" sz="5400" dirty="0">
                <a:solidFill>
                  <a:srgbClr val="FFFFFF"/>
                </a:solidFill>
              </a:rPr>
              <a:t>Reflections on the whole process </a:t>
            </a:r>
          </a:p>
        </p:txBody>
      </p:sp>
      <p:sp>
        <p:nvSpPr>
          <p:cNvPr id="3" name="Content Placeholder 2">
            <a:extLst>
              <a:ext uri="{FF2B5EF4-FFF2-40B4-BE49-F238E27FC236}">
                <a16:creationId xmlns:a16="http://schemas.microsoft.com/office/drawing/2014/main" id="{35D6C9AF-0EA9-4E48-EF39-C951C14AEEE7}"/>
              </a:ext>
            </a:extLst>
          </p:cNvPr>
          <p:cNvSpPr>
            <a:spLocks noGrp="1"/>
          </p:cNvSpPr>
          <p:nvPr>
            <p:ph idx="1"/>
          </p:nvPr>
        </p:nvSpPr>
        <p:spPr>
          <a:xfrm>
            <a:off x="838200" y="2586789"/>
            <a:ext cx="10515600" cy="3590174"/>
          </a:xfrm>
        </p:spPr>
        <p:txBody>
          <a:bodyPr>
            <a:normAutofit/>
          </a:bodyPr>
          <a:lstStyle/>
          <a:p>
            <a:r>
              <a:rPr lang="en-GB" sz="2400" dirty="0"/>
              <a:t>Achieved most of the learning outcomes</a:t>
            </a:r>
          </a:p>
          <a:p>
            <a:r>
              <a:rPr lang="en-GB" sz="2400" dirty="0"/>
              <a:t>Still things I need to work</a:t>
            </a:r>
          </a:p>
          <a:p>
            <a:r>
              <a:rPr lang="en-GB" sz="2400" dirty="0"/>
              <a:t>Procrastination is a big weakness</a:t>
            </a:r>
          </a:p>
          <a:p>
            <a:r>
              <a:rPr lang="en-GB" sz="2400" dirty="0"/>
              <a:t>Gotten better at referencing and using academic sources</a:t>
            </a:r>
          </a:p>
        </p:txBody>
      </p:sp>
      <p:pic>
        <p:nvPicPr>
          <p:cNvPr id="4" name="Meeting with Ellen Jenkins (2502002)-20260515_105706-Meeting Recording">
            <a:hlinkClick r:id="" action="ppaction://media"/>
            <a:extLst>
              <a:ext uri="{FF2B5EF4-FFF2-40B4-BE49-F238E27FC236}">
                <a16:creationId xmlns:a16="http://schemas.microsoft.com/office/drawing/2014/main" id="{5F952B5C-D076-6119-ED0E-3F8C013106F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735497" y="4712678"/>
            <a:ext cx="3100624" cy="1744101"/>
          </a:xfrm>
          <a:prstGeom prst="rect">
            <a:avLst/>
          </a:prstGeom>
        </p:spPr>
      </p:pic>
    </p:spTree>
    <p:extLst>
      <p:ext uri="{BB962C8B-B14F-4D97-AF65-F5344CB8AC3E}">
        <p14:creationId xmlns:p14="http://schemas.microsoft.com/office/powerpoint/2010/main" val="3701833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4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C3C5DD4-4E24-ED6D-3CD4-D61EEC073338}"/>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BF4DFD2-D291-3674-9CFB-CEC3CD942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131F705F-F764-8D5B-CA20-5EC40CBBC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427DE1A-43CF-CF88-073F-9F46F7E1956C}"/>
              </a:ext>
            </a:extLst>
          </p:cNvPr>
          <p:cNvSpPr>
            <a:spLocks noGrp="1"/>
          </p:cNvSpPr>
          <p:nvPr>
            <p:ph type="title"/>
          </p:nvPr>
        </p:nvSpPr>
        <p:spPr>
          <a:xfrm>
            <a:off x="838200" y="401221"/>
            <a:ext cx="10515600" cy="1348065"/>
          </a:xfrm>
        </p:spPr>
        <p:txBody>
          <a:bodyPr>
            <a:normAutofit/>
          </a:bodyPr>
          <a:lstStyle/>
          <a:p>
            <a:r>
              <a:rPr lang="en-GB" sz="5400" dirty="0">
                <a:solidFill>
                  <a:srgbClr val="FFFFFF"/>
                </a:solidFill>
              </a:rPr>
              <a:t>Student conference  </a:t>
            </a:r>
          </a:p>
        </p:txBody>
      </p:sp>
      <p:sp>
        <p:nvSpPr>
          <p:cNvPr id="3" name="Content Placeholder 2">
            <a:extLst>
              <a:ext uri="{FF2B5EF4-FFF2-40B4-BE49-F238E27FC236}">
                <a16:creationId xmlns:a16="http://schemas.microsoft.com/office/drawing/2014/main" id="{B87FA9FB-79B9-A39F-34AF-BF107694B5D6}"/>
              </a:ext>
            </a:extLst>
          </p:cNvPr>
          <p:cNvSpPr>
            <a:spLocks noGrp="1"/>
          </p:cNvSpPr>
          <p:nvPr>
            <p:ph idx="1"/>
          </p:nvPr>
        </p:nvSpPr>
        <p:spPr>
          <a:xfrm>
            <a:off x="206372" y="2524109"/>
            <a:ext cx="5799574" cy="4176729"/>
          </a:xfrm>
        </p:spPr>
        <p:txBody>
          <a:bodyPr>
            <a:normAutofit lnSpcReduction="10000"/>
          </a:bodyPr>
          <a:lstStyle/>
          <a:p>
            <a:pPr marL="0" indent="0">
              <a:buNone/>
            </a:pPr>
            <a:r>
              <a:rPr lang="en-GB" sz="1700" b="1" dirty="0"/>
              <a:t>What was the most interesting poster/ presentation for me?</a:t>
            </a:r>
          </a:p>
          <a:p>
            <a:pPr marL="0" indent="0">
              <a:buNone/>
            </a:pPr>
            <a:r>
              <a:rPr lang="en-GB" sz="1700" dirty="0"/>
              <a:t>‘Mountain biking for green social prescribing: A narrative/ documentary literature review with a thematic analysis, followed by programme design and evidence-based evaluation by Owen Gittos. </a:t>
            </a:r>
          </a:p>
          <a:p>
            <a:pPr marL="0" indent="0">
              <a:buNone/>
            </a:pPr>
            <a:r>
              <a:rPr lang="en-GB" sz="1700" b="1" dirty="0"/>
              <a:t>How did the research connect to real world issues?</a:t>
            </a:r>
          </a:p>
          <a:p>
            <a:pPr marL="0" indent="0">
              <a:buNone/>
            </a:pPr>
            <a:r>
              <a:rPr lang="en-GB" sz="1700" dirty="0"/>
              <a:t>It talked about mental health and wellbeing. </a:t>
            </a:r>
          </a:p>
          <a:p>
            <a:pPr marL="0" indent="0">
              <a:buNone/>
            </a:pPr>
            <a:r>
              <a:rPr lang="en-GB" sz="1700" b="1" dirty="0"/>
              <a:t>If I was to do a project, what would my research be on?</a:t>
            </a:r>
          </a:p>
          <a:p>
            <a:pPr marL="0" indent="0">
              <a:buNone/>
            </a:pPr>
            <a:r>
              <a:rPr lang="en-GB" sz="1700" dirty="0"/>
              <a:t>Either women in the outdoor industry or young people in the outdoors. </a:t>
            </a:r>
            <a:endParaRPr lang="en-GB" sz="1700" b="1" dirty="0"/>
          </a:p>
          <a:p>
            <a:pPr marL="0" indent="0">
              <a:buNone/>
            </a:pPr>
            <a:r>
              <a:rPr lang="en-GB" sz="1700" b="1" dirty="0"/>
              <a:t>What are a few steps I could take over summer to help with my research?</a:t>
            </a:r>
          </a:p>
          <a:p>
            <a:pPr marL="0" indent="0">
              <a:buNone/>
            </a:pPr>
            <a:r>
              <a:rPr lang="en-GB" sz="1700" dirty="0"/>
              <a:t>Look into different topics and plan out some ideas of paths that I could take my research down. </a:t>
            </a:r>
          </a:p>
          <a:p>
            <a:pPr marL="0" indent="0">
              <a:buNone/>
            </a:pPr>
            <a:endParaRPr lang="en-GB" sz="2200" dirty="0"/>
          </a:p>
          <a:p>
            <a:pPr marL="0" indent="0">
              <a:buNone/>
            </a:pPr>
            <a:endParaRPr lang="en-GB" sz="2200" dirty="0"/>
          </a:p>
        </p:txBody>
      </p:sp>
      <p:pic>
        <p:nvPicPr>
          <p:cNvPr id="5" name="Picture 4">
            <a:extLst>
              <a:ext uri="{FF2B5EF4-FFF2-40B4-BE49-F238E27FC236}">
                <a16:creationId xmlns:a16="http://schemas.microsoft.com/office/drawing/2014/main" id="{C4B53A96-1BB2-52E6-B322-8F9DEE18628F}"/>
              </a:ext>
            </a:extLst>
          </p:cNvPr>
          <p:cNvPicPr>
            <a:picLocks noChangeAspect="1"/>
          </p:cNvPicPr>
          <p:nvPr/>
        </p:nvPicPr>
        <p:blipFill>
          <a:blip r:embed="rId5">
            <a:extLst>
              <a:ext uri="{28A0092B-C50C-407E-A947-70E740481C1C}">
                <a14:useLocalDpi xmlns:a14="http://schemas.microsoft.com/office/drawing/2010/main" val="0"/>
              </a:ext>
            </a:extLst>
          </a:blip>
          <a:srcRect l="2456" t="8485" r="1469" b="11970"/>
          <a:stretch>
            <a:fillRect/>
          </a:stretch>
        </p:blipFill>
        <p:spPr>
          <a:xfrm>
            <a:off x="9437851" y="2875280"/>
            <a:ext cx="2620788" cy="3854102"/>
          </a:xfrm>
          <a:prstGeom prst="rect">
            <a:avLst/>
          </a:prstGeom>
        </p:spPr>
      </p:pic>
      <p:pic>
        <p:nvPicPr>
          <p:cNvPr id="7" name="Picture 6">
            <a:extLst>
              <a:ext uri="{FF2B5EF4-FFF2-40B4-BE49-F238E27FC236}">
                <a16:creationId xmlns:a16="http://schemas.microsoft.com/office/drawing/2014/main" id="{0200C73D-9F13-8C15-74C7-4A4946A99A03}"/>
              </a:ext>
            </a:extLst>
          </p:cNvPr>
          <p:cNvPicPr>
            <a:picLocks noChangeAspect="1"/>
          </p:cNvPicPr>
          <p:nvPr/>
        </p:nvPicPr>
        <p:blipFill>
          <a:blip r:embed="rId6">
            <a:extLst>
              <a:ext uri="{28A0092B-C50C-407E-A947-70E740481C1C}">
                <a14:useLocalDpi xmlns:a14="http://schemas.microsoft.com/office/drawing/2010/main" val="0"/>
              </a:ext>
            </a:extLst>
          </a:blip>
          <a:srcRect l="8110" t="20155" r="14065" b="40655"/>
          <a:stretch>
            <a:fillRect/>
          </a:stretch>
        </p:blipFill>
        <p:spPr>
          <a:xfrm>
            <a:off x="6237087" y="2867925"/>
            <a:ext cx="2968413" cy="1993117"/>
          </a:xfrm>
          <a:prstGeom prst="rect">
            <a:avLst/>
          </a:prstGeom>
        </p:spPr>
      </p:pic>
      <p:pic>
        <p:nvPicPr>
          <p:cNvPr id="9" name="Picture 8">
            <a:extLst>
              <a:ext uri="{FF2B5EF4-FFF2-40B4-BE49-F238E27FC236}">
                <a16:creationId xmlns:a16="http://schemas.microsoft.com/office/drawing/2014/main" id="{721BF178-C258-EF62-55AB-71392930579A}"/>
              </a:ext>
            </a:extLst>
          </p:cNvPr>
          <p:cNvPicPr>
            <a:picLocks noChangeAspect="1"/>
          </p:cNvPicPr>
          <p:nvPr/>
        </p:nvPicPr>
        <p:blipFill>
          <a:blip r:embed="rId7">
            <a:extLst>
              <a:ext uri="{28A0092B-C50C-407E-A947-70E740481C1C}">
                <a14:useLocalDpi xmlns:a14="http://schemas.microsoft.com/office/drawing/2010/main" val="0"/>
              </a:ext>
            </a:extLst>
          </a:blip>
          <a:srcRect l="31375" t="29854" r="6312" b="19302"/>
          <a:stretch>
            <a:fillRect/>
          </a:stretch>
        </p:blipFill>
        <p:spPr>
          <a:xfrm>
            <a:off x="6237166" y="4891217"/>
            <a:ext cx="2968413" cy="1816519"/>
          </a:xfrm>
          <a:prstGeom prst="rect">
            <a:avLst/>
          </a:prstGeom>
        </p:spPr>
      </p:pic>
      <p:pic>
        <p:nvPicPr>
          <p:cNvPr id="10" name="AUDIO FOR SLIDE 8-20260515_120751-Meeting Recording">
            <a:hlinkClick r:id="" action="ppaction://media"/>
            <a:extLst>
              <a:ext uri="{FF2B5EF4-FFF2-40B4-BE49-F238E27FC236}">
                <a16:creationId xmlns:a16="http://schemas.microsoft.com/office/drawing/2014/main" id="{A0A919A6-88ED-A161-5DD6-449014D80187}"/>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11020428" y="2164299"/>
            <a:ext cx="965200" cy="542925"/>
          </a:xfrm>
          <a:prstGeom prst="rect">
            <a:avLst/>
          </a:prstGeom>
        </p:spPr>
      </p:pic>
    </p:spTree>
    <p:extLst>
      <p:ext uri="{BB962C8B-B14F-4D97-AF65-F5344CB8AC3E}">
        <p14:creationId xmlns:p14="http://schemas.microsoft.com/office/powerpoint/2010/main" val="2897398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134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15A4808-D495-682E-503E-5A2FB66D8C8E}"/>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66564A2-BC5C-CFE7-E6B1-F19537EE3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6D09A706-F918-33C1-C1BB-EE90FAAC1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sX0" fmla="*/ 0 w 5649003"/>
              <a:gd name="csY0" fmla="*/ 5325836 h 10651671"/>
              <a:gd name="csX1" fmla="*/ 2824502 w 5649003"/>
              <a:gd name="csY1" fmla="*/ 0 h 10651671"/>
              <a:gd name="csX2" fmla="*/ 5649004 w 5649003"/>
              <a:gd name="csY2" fmla="*/ 5325836 h 10651671"/>
              <a:gd name="csX3" fmla="*/ 2824502 w 5649003"/>
              <a:gd name="csY3" fmla="*/ 10651672 h 10651671"/>
              <a:gd name="csX4" fmla="*/ 0 w 5649003"/>
              <a:gd name="csY4" fmla="*/ 5325836 h 10651671"/>
            </a:gdLst>
            <a:ahLst/>
            <a:cxnLst>
              <a:cxn ang="0">
                <a:pos x="csX0" y="csY0"/>
              </a:cxn>
              <a:cxn ang="0">
                <a:pos x="csX1" y="csY1"/>
              </a:cxn>
              <a:cxn ang="0">
                <a:pos x="csX2" y="csY2"/>
              </a:cxn>
              <a:cxn ang="0">
                <a:pos x="csX3" y="csY3"/>
              </a:cxn>
              <a:cxn ang="0">
                <a:pos x="csX4" y="cs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chemeClr val="accent2"/>
          </a:solidFill>
          <a:ln w="57150">
            <a:solidFill>
              <a:schemeClr val="accent2"/>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ubtitle 4">
            <a:extLst>
              <a:ext uri="{FF2B5EF4-FFF2-40B4-BE49-F238E27FC236}">
                <a16:creationId xmlns:a16="http://schemas.microsoft.com/office/drawing/2014/main" id="{C5DF9D18-6F8F-C92D-E99F-7C2C13B31E1F}"/>
              </a:ext>
            </a:extLst>
          </p:cNvPr>
          <p:cNvSpPr>
            <a:spLocks noGrp="1"/>
          </p:cNvSpPr>
          <p:nvPr>
            <p:ph type="subTitle" idx="1"/>
          </p:nvPr>
        </p:nvSpPr>
        <p:spPr>
          <a:xfrm>
            <a:off x="3227832" y="3506252"/>
            <a:ext cx="5733288" cy="932688"/>
          </a:xfrm>
        </p:spPr>
        <p:txBody>
          <a:bodyPr>
            <a:normAutofit/>
          </a:bodyPr>
          <a:lstStyle/>
          <a:p>
            <a:r>
              <a:rPr lang="en-GB" sz="4800" dirty="0">
                <a:solidFill>
                  <a:srgbClr val="FFFFFF"/>
                </a:solidFill>
              </a:rPr>
              <a:t>References</a:t>
            </a:r>
          </a:p>
        </p:txBody>
      </p:sp>
      <p:sp>
        <p:nvSpPr>
          <p:cNvPr id="23" name="sketch line">
            <a:extLst>
              <a:ext uri="{FF2B5EF4-FFF2-40B4-BE49-F238E27FC236}">
                <a16:creationId xmlns:a16="http://schemas.microsoft.com/office/drawing/2014/main" id="{A49DE622-F6B8-CA82-4BBC-A73A6820F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92823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47A4543-20AF-C6FF-1C83-CE57CCF9416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883533-1D55-B48D-EAD2-6F852C580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23270F26-9E87-6404-9EB7-265DA8A126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AB61C21-45D2-6073-6550-E933C6CAF25B}"/>
              </a:ext>
            </a:extLst>
          </p:cNvPr>
          <p:cNvSpPr>
            <a:spLocks noGrp="1"/>
          </p:cNvSpPr>
          <p:nvPr>
            <p:ph type="title"/>
          </p:nvPr>
        </p:nvSpPr>
        <p:spPr>
          <a:xfrm>
            <a:off x="838200" y="401221"/>
            <a:ext cx="10515600" cy="1348065"/>
          </a:xfrm>
        </p:spPr>
        <p:txBody>
          <a:bodyPr>
            <a:normAutofit/>
          </a:bodyPr>
          <a:lstStyle/>
          <a:p>
            <a:r>
              <a:rPr lang="en-GB" sz="5400" dirty="0">
                <a:solidFill>
                  <a:srgbClr val="FFFFFF"/>
                </a:solidFill>
              </a:rPr>
              <a:t>500 words original </a:t>
            </a:r>
          </a:p>
        </p:txBody>
      </p:sp>
      <p:sp>
        <p:nvSpPr>
          <p:cNvPr id="3" name="Content Placeholder 2">
            <a:extLst>
              <a:ext uri="{FF2B5EF4-FFF2-40B4-BE49-F238E27FC236}">
                <a16:creationId xmlns:a16="http://schemas.microsoft.com/office/drawing/2014/main" id="{3E4E5CA6-370D-043B-C51E-C43FA87BC85E}"/>
              </a:ext>
            </a:extLst>
          </p:cNvPr>
          <p:cNvSpPr>
            <a:spLocks noGrp="1"/>
          </p:cNvSpPr>
          <p:nvPr>
            <p:ph idx="1"/>
          </p:nvPr>
        </p:nvSpPr>
        <p:spPr>
          <a:xfrm>
            <a:off x="838200" y="2550160"/>
            <a:ext cx="10515600" cy="4094480"/>
          </a:xfrm>
        </p:spPr>
        <p:txBody>
          <a:bodyPr>
            <a:normAutofit fontScale="62500" lnSpcReduction="20000"/>
          </a:bodyPr>
          <a:lstStyle/>
          <a:p>
            <a:pPr marL="0" indent="0">
              <a:buNone/>
            </a:pPr>
            <a:r>
              <a:rPr lang="en-GB" sz="2400" b="1" dirty="0"/>
              <a:t>Reference list</a:t>
            </a:r>
            <a:r>
              <a:rPr lang="en-GB" sz="2400" dirty="0"/>
              <a:t> </a:t>
            </a:r>
          </a:p>
          <a:p>
            <a:pPr marL="0" indent="0">
              <a:buNone/>
            </a:pPr>
            <a:r>
              <a:rPr lang="en-GB" sz="2400" dirty="0" err="1"/>
              <a:t>Anđić</a:t>
            </a:r>
            <a:r>
              <a:rPr lang="en-GB" sz="2400" dirty="0"/>
              <a:t>, D. and </a:t>
            </a:r>
            <a:r>
              <a:rPr lang="en-GB" sz="2400" dirty="0" err="1"/>
              <a:t>Ivić</a:t>
            </a:r>
            <a:r>
              <a:rPr lang="en-GB" sz="2400" dirty="0"/>
              <a:t>, S. (2024) ‘Outdoor play and time spent by school-aged children using digital technology’, </a:t>
            </a:r>
            <a:r>
              <a:rPr lang="en-GB" sz="2400" dirty="0" err="1"/>
              <a:t>Zbornik</a:t>
            </a:r>
            <a:r>
              <a:rPr lang="en-GB" sz="2400" dirty="0"/>
              <a:t> </a:t>
            </a:r>
            <a:r>
              <a:rPr lang="en-GB" sz="2400" dirty="0" err="1"/>
              <a:t>Instituta</a:t>
            </a:r>
            <a:r>
              <a:rPr lang="en-GB" sz="2400" dirty="0"/>
              <a:t> za </a:t>
            </a:r>
            <a:r>
              <a:rPr lang="en-GB" sz="2400" dirty="0" err="1"/>
              <a:t>pedagoska</a:t>
            </a:r>
            <a:r>
              <a:rPr lang="en-GB" sz="2400" dirty="0"/>
              <a:t> </a:t>
            </a:r>
            <a:r>
              <a:rPr lang="en-GB" sz="2400" dirty="0" err="1"/>
              <a:t>istrazivanja</a:t>
            </a:r>
            <a:r>
              <a:rPr lang="en-GB" sz="2400" dirty="0"/>
              <a:t>, 55(2), pp. 319 350. Available at: https://doiserbia.nb.rs/Article.aspx?id=0579-64312302319A (Accessed: 27 October 2025). </a:t>
            </a:r>
          </a:p>
          <a:p>
            <a:pPr marL="0" indent="0">
              <a:buNone/>
            </a:pPr>
            <a:r>
              <a:rPr lang="en-GB" sz="2400" dirty="0"/>
              <a:t>Kids First (2025) The Benefits of Outdoor Play for Child Development - Kids First, Kidsfirstservices.com. Available at: https://www.kidsfirstservices.com/first insights/the-benefits-of-outdoor-play-for-child-development (Accessed: 25 October 2025).</a:t>
            </a:r>
          </a:p>
          <a:p>
            <a:pPr marL="0" indent="0">
              <a:buNone/>
            </a:pPr>
            <a:r>
              <a:rPr lang="en-GB" sz="2400" dirty="0"/>
              <a:t>Lockhart, A. (2017) Let children play | Alex Elliott Lockhart | </a:t>
            </a:r>
            <a:r>
              <a:rPr lang="en-GB" sz="2400" dirty="0" err="1"/>
              <a:t>TEDxBasel</a:t>
            </a:r>
            <a:r>
              <a:rPr lang="en-GB" sz="2400" dirty="0"/>
              <a:t>, www.youtube.com. Available at: https://www.youtube.com/watch?v=fY6rHnP4bSI (Accessed: 22 October 2025). </a:t>
            </a:r>
            <a:r>
              <a:rPr lang="en-GB" sz="2400" dirty="0" err="1"/>
              <a:t>Naitre</a:t>
            </a:r>
            <a:r>
              <a:rPr lang="en-GB" sz="2400" dirty="0"/>
              <a:t> et </a:t>
            </a:r>
            <a:r>
              <a:rPr lang="en-GB" sz="2400" dirty="0" err="1"/>
              <a:t>grandir</a:t>
            </a:r>
            <a:r>
              <a:rPr lang="en-GB" sz="2400" dirty="0"/>
              <a:t> (2023) </a:t>
            </a:r>
          </a:p>
          <a:p>
            <a:pPr marL="0" indent="0">
              <a:buNone/>
            </a:pPr>
            <a:r>
              <a:rPr lang="en-GB" sz="2400" dirty="0"/>
              <a:t>Free play, Naitreetgrandir.com. Available at: https://naitreetgrandir.com/en/step/1-3-years/learning-and-games/free-play/ (Accessed: 30 October 2025). </a:t>
            </a:r>
          </a:p>
          <a:p>
            <a:pPr marL="0" indent="0">
              <a:buNone/>
            </a:pPr>
            <a:r>
              <a:rPr lang="en-GB" sz="2400" dirty="0"/>
              <a:t>Skenazy, L. (2021) Today’s Children Don’t Get to Play Outside Unsupervised Until They are Two Years Older Than Their Parents Were, Let Grow. Available at: https://letgrow.org/todays-children-dont-get-to-play-outside-unsupervised-until-they are-two-years-older-than-their-parents-were/ (Accessed: 30 October 2025). </a:t>
            </a:r>
          </a:p>
          <a:p>
            <a:pPr marL="0" indent="0">
              <a:buNone/>
            </a:pPr>
            <a:r>
              <a:rPr lang="en-GB" sz="2400" dirty="0"/>
              <a:t>Stephens, D. (2025) ‘“Anti-play culture” limits children’s’ time outside, report finds’, BBC News, 24 February. </a:t>
            </a:r>
            <a:r>
              <a:rPr lang="en-GB" sz="2400" dirty="0" err="1"/>
              <a:t>Availableat</a:t>
            </a:r>
            <a:r>
              <a:rPr lang="en-GB" sz="2400" dirty="0"/>
              <a:t>: https://www.bbc.co.uk/news/articles/czednjy7wlxo (Accessed: 28 October 2025). </a:t>
            </a:r>
          </a:p>
          <a:p>
            <a:pPr marL="0" indent="0">
              <a:buNone/>
            </a:pPr>
            <a:r>
              <a:rPr lang="en-GB" sz="2400" dirty="0"/>
              <a:t>Toddle About (2025) Nature and Nurture: Why Kids Need to Play Outside | Toddle About, Toddle About. Available at: https://toddleabout.co.uk/parenting/nature-and nurture-why-kids-need-to-play-outside/ (Accessed: 27 October 2025).</a:t>
            </a:r>
            <a:endParaRPr lang="en-GB" sz="2200" dirty="0"/>
          </a:p>
        </p:txBody>
      </p:sp>
    </p:spTree>
    <p:extLst>
      <p:ext uri="{BB962C8B-B14F-4D97-AF65-F5344CB8AC3E}">
        <p14:creationId xmlns:p14="http://schemas.microsoft.com/office/powerpoint/2010/main" val="27574311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490FE0-5D8A-BEAA-31EF-5506BBDADAA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67C4D1C-E607-4595-FDE6-E3016A36D0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15A3F9A-9D5B-A032-C90D-9894104A4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1B88FCC-B389-0C2A-FDFB-AF2FC885B31C}"/>
              </a:ext>
            </a:extLst>
          </p:cNvPr>
          <p:cNvSpPr>
            <a:spLocks noGrp="1"/>
          </p:cNvSpPr>
          <p:nvPr>
            <p:ph type="title"/>
          </p:nvPr>
        </p:nvSpPr>
        <p:spPr>
          <a:xfrm>
            <a:off x="838200" y="401221"/>
            <a:ext cx="10515600" cy="1348065"/>
          </a:xfrm>
        </p:spPr>
        <p:txBody>
          <a:bodyPr>
            <a:normAutofit/>
          </a:bodyPr>
          <a:lstStyle/>
          <a:p>
            <a:r>
              <a:rPr lang="en-GB" sz="5400" dirty="0">
                <a:solidFill>
                  <a:srgbClr val="FFFFFF"/>
                </a:solidFill>
              </a:rPr>
              <a:t>500 words improved </a:t>
            </a:r>
          </a:p>
        </p:txBody>
      </p:sp>
      <p:sp>
        <p:nvSpPr>
          <p:cNvPr id="3" name="Content Placeholder 2">
            <a:extLst>
              <a:ext uri="{FF2B5EF4-FFF2-40B4-BE49-F238E27FC236}">
                <a16:creationId xmlns:a16="http://schemas.microsoft.com/office/drawing/2014/main" id="{0383B947-461D-4D1D-6944-D773531AC81E}"/>
              </a:ext>
            </a:extLst>
          </p:cNvPr>
          <p:cNvSpPr>
            <a:spLocks noGrp="1"/>
          </p:cNvSpPr>
          <p:nvPr>
            <p:ph idx="1"/>
          </p:nvPr>
        </p:nvSpPr>
        <p:spPr>
          <a:xfrm>
            <a:off x="838200" y="2407920"/>
            <a:ext cx="10515600" cy="4165600"/>
          </a:xfrm>
        </p:spPr>
        <p:txBody>
          <a:bodyPr>
            <a:normAutofit fontScale="55000" lnSpcReduction="20000"/>
          </a:bodyPr>
          <a:lstStyle/>
          <a:p>
            <a:pPr marL="0" indent="0">
              <a:buNone/>
            </a:pPr>
            <a:r>
              <a:rPr lang="en-GB" b="1" dirty="0"/>
              <a:t>Reference list</a:t>
            </a:r>
          </a:p>
          <a:p>
            <a:pPr marL="0" indent="0">
              <a:buNone/>
            </a:pPr>
            <a:r>
              <a:rPr lang="en-GB" dirty="0"/>
              <a:t>Burdette, H.L. and Whitaker, R.C. (2005) ‘Resurrecting free play in young children’, </a:t>
            </a:r>
            <a:r>
              <a:rPr lang="en-GB" i="1" dirty="0"/>
              <a:t>Archives of </a:t>
            </a:r>
            <a:r>
              <a:rPr lang="en-GB" i="1" dirty="0" err="1"/>
              <a:t>Pediatrics</a:t>
            </a:r>
            <a:r>
              <a:rPr lang="en-GB" i="1" dirty="0"/>
              <a:t> &amp; Adolescent Medicine</a:t>
            </a:r>
            <a:r>
              <a:rPr lang="en-GB" dirty="0"/>
              <a:t>, 159(1), pp. 46–50. Available at: https://doi.org/10.1001/archpedi.159.1.46.</a:t>
            </a:r>
          </a:p>
          <a:p>
            <a:pPr marL="0" indent="0">
              <a:buNone/>
            </a:pPr>
            <a:r>
              <a:rPr lang="en-GB" dirty="0"/>
              <a:t>Lockhart, A. (2017) </a:t>
            </a:r>
            <a:r>
              <a:rPr lang="en-GB" i="1" dirty="0"/>
              <a:t>Let children play | Alex Elliott Lockhart | </a:t>
            </a:r>
            <a:r>
              <a:rPr lang="en-GB" i="1" dirty="0" err="1"/>
              <a:t>TEDxBasel</a:t>
            </a:r>
            <a:r>
              <a:rPr lang="en-GB" dirty="0"/>
              <a:t>, </a:t>
            </a:r>
            <a:r>
              <a:rPr lang="en-GB" i="1" dirty="0"/>
              <a:t>www.youtube.com</a:t>
            </a:r>
            <a:r>
              <a:rPr lang="en-GB" dirty="0"/>
              <a:t>. Available at: https://www.youtube.com/watch?v=fY6rHnP4bSI (Accessed: 22 October 2025).</a:t>
            </a:r>
          </a:p>
          <a:p>
            <a:pPr marL="0" indent="0">
              <a:buNone/>
            </a:pPr>
            <a:r>
              <a:rPr lang="en-GB" dirty="0"/>
              <a:t>Marchant, E. (2019) ‘Curriculum-based Outdoor Learning for Children Aged 9-11: a Qualitative Analysis of Pupils’ and Teachers’ Views’, </a:t>
            </a:r>
            <a:r>
              <a:rPr lang="en-GB" i="1" dirty="0"/>
              <a:t>PLOS ONE</a:t>
            </a:r>
            <a:r>
              <a:rPr lang="en-GB" dirty="0"/>
              <a:t>, 14(5), pp. 1–24. Available at: https://doi.org/10.1371/journal.pone.0212242.</a:t>
            </a:r>
          </a:p>
          <a:p>
            <a:pPr marL="0" indent="0">
              <a:buNone/>
            </a:pPr>
            <a:r>
              <a:rPr lang="en-GB" dirty="0"/>
              <a:t>Mullan, K. (2018) ‘A child’s day: trends in time use in the UK from 1975 to 2015’, </a:t>
            </a:r>
            <a:r>
              <a:rPr lang="en-GB" i="1" dirty="0"/>
              <a:t>The British Journal of Sociology</a:t>
            </a:r>
            <a:r>
              <a:rPr lang="en-GB" dirty="0"/>
              <a:t>, 70(3), pp. 997–1024. Available at: https://doi.org/10.1111/1468-4446.12369.</a:t>
            </a:r>
          </a:p>
          <a:p>
            <a:pPr marL="0" indent="0">
              <a:buNone/>
            </a:pPr>
            <a:r>
              <a:rPr lang="en-GB" dirty="0" err="1"/>
              <a:t>Naitre</a:t>
            </a:r>
            <a:r>
              <a:rPr lang="en-GB" dirty="0"/>
              <a:t> et </a:t>
            </a:r>
            <a:r>
              <a:rPr lang="en-GB" dirty="0" err="1"/>
              <a:t>grandir</a:t>
            </a:r>
            <a:r>
              <a:rPr lang="en-GB" dirty="0"/>
              <a:t> (2023) </a:t>
            </a:r>
            <a:r>
              <a:rPr lang="en-GB" i="1" dirty="0"/>
              <a:t>Free play</a:t>
            </a:r>
            <a:r>
              <a:rPr lang="en-GB" dirty="0"/>
              <a:t>, </a:t>
            </a:r>
            <a:r>
              <a:rPr lang="en-GB" i="1" dirty="0"/>
              <a:t>Naitreetgrandir.com</a:t>
            </a:r>
            <a:r>
              <a:rPr lang="en-GB" dirty="0"/>
              <a:t>. Available at: https://naitreetgrandir.com/en/step/1-3-years/learning-and-games/free-play/ (Accessed: 30 October 2025).</a:t>
            </a:r>
          </a:p>
          <a:p>
            <a:pPr marL="0" indent="0">
              <a:buNone/>
            </a:pPr>
            <a:r>
              <a:rPr lang="en-GB" dirty="0"/>
              <a:t>Nash, D. (2018) </a:t>
            </a:r>
            <a:r>
              <a:rPr lang="en-GB" i="1" dirty="0"/>
              <a:t>The Construction of the Decline of Children’s Outdoor Play as a Social Problem in the UK - ProQuest</a:t>
            </a:r>
            <a:r>
              <a:rPr lang="en-GB" dirty="0"/>
              <a:t>, </a:t>
            </a:r>
            <a:r>
              <a:rPr lang="en-GB" i="1" dirty="0"/>
              <a:t>Proquest.com</a:t>
            </a:r>
            <a:r>
              <a:rPr lang="en-GB" dirty="0"/>
              <a:t>. Available at: https://www.proquest.com/docview/2341813102?pq-origsite=gscholar&amp;fromopenview=true&amp;sourcetype=Dissertations%20&amp;%20Theses (Accessed: 11 May 2026).</a:t>
            </a:r>
          </a:p>
          <a:p>
            <a:pPr marL="0" indent="0">
              <a:buNone/>
            </a:pPr>
            <a:r>
              <a:rPr lang="en-GB" dirty="0"/>
              <a:t>Skenazy, L. (2021) </a:t>
            </a:r>
            <a:r>
              <a:rPr lang="en-GB" i="1" dirty="0"/>
              <a:t>Today’s Children Don’t Get to Play Outside Unsupervised Until They are Two Years Older Than Their Parents Were</a:t>
            </a:r>
            <a:r>
              <a:rPr lang="en-GB" dirty="0"/>
              <a:t>, </a:t>
            </a:r>
            <a:r>
              <a:rPr lang="en-GB" i="1" dirty="0"/>
              <a:t>Let Grow</a:t>
            </a:r>
            <a:r>
              <a:rPr lang="en-GB" dirty="0"/>
              <a:t>. Available at: https://letgrow.org/todays-children-dont-get-to-play-outside-unsupervised-until-they-are-two-years-older-than-their-parents-were/ (Accessed: 30 October 2025).</a:t>
            </a:r>
          </a:p>
          <a:p>
            <a:pPr marL="0" indent="0">
              <a:buNone/>
            </a:pPr>
            <a:r>
              <a:rPr lang="en-GB" dirty="0"/>
              <a:t>Valentine, G. and </a:t>
            </a:r>
            <a:r>
              <a:rPr lang="en-GB" dirty="0" err="1"/>
              <a:t>McKendrck</a:t>
            </a:r>
            <a:r>
              <a:rPr lang="en-GB" dirty="0"/>
              <a:t>, J. (1997) ‘Children’s outdoor play: Exploring parental concerns about children’s safety and the changing nature of childhood’, </a:t>
            </a:r>
            <a:r>
              <a:rPr lang="en-GB" i="1" dirty="0" err="1"/>
              <a:t>Geoforum</a:t>
            </a:r>
            <a:r>
              <a:rPr lang="en-GB" dirty="0"/>
              <a:t>, 28(2), pp. 219–235. Available at: https://doi.org/10.1016/s0016-7185(97)00010-9.</a:t>
            </a:r>
          </a:p>
          <a:p>
            <a:pPr marL="0" indent="0">
              <a:buNone/>
            </a:pPr>
            <a:endParaRPr lang="en-GB" sz="2200" dirty="0"/>
          </a:p>
        </p:txBody>
      </p:sp>
    </p:spTree>
    <p:extLst>
      <p:ext uri="{BB962C8B-B14F-4D97-AF65-F5344CB8AC3E}">
        <p14:creationId xmlns:p14="http://schemas.microsoft.com/office/powerpoint/2010/main" val="14139477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685F134-A3F8-398D-6D0A-9CEC50F07C2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0E6583A-75DF-2F24-A90B-1A3DCA5634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7D6DEB73-248A-8CFA-949E-2A56FC1BC6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5B0BDF0-A744-09A7-AEF2-D42825E416F5}"/>
              </a:ext>
            </a:extLst>
          </p:cNvPr>
          <p:cNvSpPr>
            <a:spLocks noGrp="1"/>
          </p:cNvSpPr>
          <p:nvPr>
            <p:ph type="title"/>
          </p:nvPr>
        </p:nvSpPr>
        <p:spPr>
          <a:xfrm>
            <a:off x="838200" y="401221"/>
            <a:ext cx="10515600" cy="1348065"/>
          </a:xfrm>
        </p:spPr>
        <p:txBody>
          <a:bodyPr>
            <a:normAutofit/>
          </a:bodyPr>
          <a:lstStyle/>
          <a:p>
            <a:r>
              <a:rPr lang="en-GB" sz="5400" dirty="0">
                <a:solidFill>
                  <a:srgbClr val="FFFFFF"/>
                </a:solidFill>
              </a:rPr>
              <a:t>3-5 minute recording original </a:t>
            </a:r>
          </a:p>
        </p:txBody>
      </p:sp>
      <p:sp>
        <p:nvSpPr>
          <p:cNvPr id="3" name="Content Placeholder 2">
            <a:extLst>
              <a:ext uri="{FF2B5EF4-FFF2-40B4-BE49-F238E27FC236}">
                <a16:creationId xmlns:a16="http://schemas.microsoft.com/office/drawing/2014/main" id="{B73AB54B-338D-7801-B385-66F13D0D932F}"/>
              </a:ext>
            </a:extLst>
          </p:cNvPr>
          <p:cNvSpPr>
            <a:spLocks noGrp="1"/>
          </p:cNvSpPr>
          <p:nvPr>
            <p:ph idx="1"/>
          </p:nvPr>
        </p:nvSpPr>
        <p:spPr>
          <a:xfrm>
            <a:off x="838200" y="2586789"/>
            <a:ext cx="10515600" cy="3590174"/>
          </a:xfrm>
        </p:spPr>
        <p:txBody>
          <a:bodyPr>
            <a:normAutofit fontScale="62500" lnSpcReduction="20000"/>
          </a:bodyPr>
          <a:lstStyle/>
          <a:p>
            <a:pPr marL="0" indent="0">
              <a:buNone/>
            </a:pPr>
            <a:r>
              <a:rPr lang="en-GB" b="1" dirty="0"/>
              <a:t>Reference list</a:t>
            </a:r>
          </a:p>
          <a:p>
            <a:pPr marL="0" indent="0">
              <a:buNone/>
            </a:pPr>
            <a:r>
              <a:rPr lang="en-GB" dirty="0"/>
              <a:t>EBSCO (2021) </a:t>
            </a:r>
            <a:r>
              <a:rPr lang="en-GB" i="1" dirty="0"/>
              <a:t>Outdoor Adventure Education | Research Starters | EBSCO Research</a:t>
            </a:r>
            <a:r>
              <a:rPr lang="en-GB" dirty="0"/>
              <a:t>, </a:t>
            </a:r>
            <a:r>
              <a:rPr lang="en-GB" i="1" dirty="0"/>
              <a:t>EBSCO</a:t>
            </a:r>
            <a:r>
              <a:rPr lang="en-GB" dirty="0"/>
              <a:t>. Available at: https://www.ebsco.com/research-starters/education/outdoor-adventure-education.</a:t>
            </a:r>
          </a:p>
          <a:p>
            <a:pPr marL="0" indent="0">
              <a:buNone/>
            </a:pPr>
            <a:r>
              <a:rPr lang="en-GB" dirty="0"/>
              <a:t>Hutson, G. </a:t>
            </a:r>
            <a:r>
              <a:rPr lang="en-GB" i="1" dirty="0"/>
              <a:t>et al.</a:t>
            </a:r>
            <a:r>
              <a:rPr lang="en-GB" dirty="0"/>
              <a:t> (2024) ‘Outdoor adventure education as a platform for developing environmental leadership’, </a:t>
            </a:r>
            <a:r>
              <a:rPr lang="en-GB" i="1" dirty="0"/>
              <a:t>People and Nature</a:t>
            </a:r>
            <a:r>
              <a:rPr lang="en-GB" dirty="0"/>
              <a:t>, 6(5), pp. 1974–1986. Available at: https://doi.org/10.1002/pan3.10699.</a:t>
            </a:r>
          </a:p>
          <a:p>
            <a:pPr marL="0" indent="0">
              <a:buNone/>
            </a:pPr>
            <a:r>
              <a:rPr lang="en-GB" dirty="0"/>
              <a:t>John Muri Trust (2023) ‘Our Position on Nature Connection, Outdoor Learning and Education Trust position’, </a:t>
            </a:r>
            <a:r>
              <a:rPr lang="en-GB" i="1" dirty="0"/>
              <a:t>Our Position on Nature Connection, Outdoor Learning and Education</a:t>
            </a:r>
            <a:r>
              <a:rPr lang="en-GB" dirty="0"/>
              <a:t> [Preprint]. Available at: https://doi.org/10.7721/chilyoutenvi.24.2.0010.pdf?seq=1.</a:t>
            </a:r>
          </a:p>
          <a:p>
            <a:pPr marL="0" indent="0">
              <a:buNone/>
            </a:pPr>
            <a:r>
              <a:rPr lang="en-GB" dirty="0"/>
              <a:t>Martin, P. (2004) ‘Outdoor adventure in promoting relationships with nature’, </a:t>
            </a:r>
            <a:r>
              <a:rPr lang="en-GB" i="1" dirty="0"/>
              <a:t>Journal of Outdoor and Environmental Education</a:t>
            </a:r>
            <a:r>
              <a:rPr lang="en-GB" dirty="0"/>
              <a:t>, 8(1), pp. 20–28. Available at: https://doi.org/10.1007/bf03400792.</a:t>
            </a:r>
          </a:p>
          <a:p>
            <a:pPr marL="0" indent="0">
              <a:buNone/>
            </a:pPr>
            <a:r>
              <a:rPr lang="en-GB" dirty="0"/>
              <a:t>Palmberg, I.E. and Kuru, J. (2000) ‘Outdoor Activities as a Basis for Environmental Responsibility’, </a:t>
            </a:r>
            <a:r>
              <a:rPr lang="en-GB" i="1" dirty="0"/>
              <a:t>The Journal of Environmental Education</a:t>
            </a:r>
            <a:r>
              <a:rPr lang="en-GB" dirty="0"/>
              <a:t>, 31(4), pp. 32–36. Available at: https://doi.org/10.1080/00958960009598649.</a:t>
            </a:r>
          </a:p>
          <a:p>
            <a:endParaRPr lang="en-GB" sz="2200" dirty="0"/>
          </a:p>
        </p:txBody>
      </p:sp>
    </p:spTree>
    <p:extLst>
      <p:ext uri="{BB962C8B-B14F-4D97-AF65-F5344CB8AC3E}">
        <p14:creationId xmlns:p14="http://schemas.microsoft.com/office/powerpoint/2010/main" val="21080087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CB883C8-D463-A6B6-365D-C04A80FB6F7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1F930AB-1059-64CC-54EB-40FA06140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2E304B1-C884-626D-5C83-2E6D5C687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ECF415A-E2A4-C565-A2A4-70D6D3FD2EAE}"/>
              </a:ext>
            </a:extLst>
          </p:cNvPr>
          <p:cNvSpPr>
            <a:spLocks noGrp="1"/>
          </p:cNvSpPr>
          <p:nvPr>
            <p:ph type="title"/>
          </p:nvPr>
        </p:nvSpPr>
        <p:spPr>
          <a:xfrm>
            <a:off x="838200" y="401221"/>
            <a:ext cx="10515600" cy="1348065"/>
          </a:xfrm>
        </p:spPr>
        <p:txBody>
          <a:bodyPr>
            <a:normAutofit/>
          </a:bodyPr>
          <a:lstStyle/>
          <a:p>
            <a:r>
              <a:rPr lang="en-GB" sz="5400" dirty="0">
                <a:solidFill>
                  <a:srgbClr val="FFFFFF"/>
                </a:solidFill>
              </a:rPr>
              <a:t>3-5 minute recording improved </a:t>
            </a:r>
          </a:p>
        </p:txBody>
      </p:sp>
      <p:sp>
        <p:nvSpPr>
          <p:cNvPr id="3" name="Content Placeholder 2">
            <a:extLst>
              <a:ext uri="{FF2B5EF4-FFF2-40B4-BE49-F238E27FC236}">
                <a16:creationId xmlns:a16="http://schemas.microsoft.com/office/drawing/2014/main" id="{9CAB2E3C-7905-5D00-F42B-19968E540658}"/>
              </a:ext>
            </a:extLst>
          </p:cNvPr>
          <p:cNvSpPr>
            <a:spLocks noGrp="1"/>
          </p:cNvSpPr>
          <p:nvPr>
            <p:ph idx="1"/>
          </p:nvPr>
        </p:nvSpPr>
        <p:spPr>
          <a:xfrm>
            <a:off x="838200" y="2586788"/>
            <a:ext cx="10515600" cy="4037532"/>
          </a:xfrm>
        </p:spPr>
        <p:txBody>
          <a:bodyPr>
            <a:normAutofit fontScale="40000" lnSpcReduction="20000"/>
          </a:bodyPr>
          <a:lstStyle/>
          <a:p>
            <a:pPr marL="0" indent="0">
              <a:buNone/>
            </a:pPr>
            <a:r>
              <a:rPr lang="en-GB" sz="4000" b="1" dirty="0"/>
              <a:t>Reference list</a:t>
            </a:r>
          </a:p>
          <a:p>
            <a:pPr marL="0" indent="0">
              <a:buNone/>
            </a:pPr>
            <a:r>
              <a:rPr lang="en-GB" sz="4000" dirty="0"/>
              <a:t>DofE (2019) </a:t>
            </a:r>
            <a:r>
              <a:rPr lang="en-GB" sz="4000" i="1" dirty="0"/>
              <a:t>The Duke of Edinburgh’s Award</a:t>
            </a:r>
            <a:r>
              <a:rPr lang="en-GB" sz="4000" dirty="0"/>
              <a:t>, </a:t>
            </a:r>
            <a:r>
              <a:rPr lang="en-GB" sz="4000" i="1" dirty="0"/>
              <a:t>The Duke of Edinburgh’s Award</a:t>
            </a:r>
            <a:r>
              <a:rPr lang="en-GB" sz="4000" dirty="0"/>
              <a:t>. Available at: https://www.dofe.org/.</a:t>
            </a:r>
          </a:p>
          <a:p>
            <a:pPr marL="0" indent="0">
              <a:buNone/>
            </a:pPr>
            <a:r>
              <a:rPr lang="en-GB" sz="4000" dirty="0"/>
              <a:t>EBSCO (2021) </a:t>
            </a:r>
            <a:r>
              <a:rPr lang="en-GB" sz="4000" i="1" dirty="0"/>
              <a:t>Outdoor Adventure Education | Research Starters | EBSCO Research</a:t>
            </a:r>
            <a:r>
              <a:rPr lang="en-GB" sz="4000" dirty="0"/>
              <a:t>, </a:t>
            </a:r>
            <a:r>
              <a:rPr lang="en-GB" sz="4000" i="1" dirty="0"/>
              <a:t>EBSCO</a:t>
            </a:r>
            <a:r>
              <a:rPr lang="en-GB" sz="4000" dirty="0"/>
              <a:t>. Available at: https://www.ebsco.com/research-starters/education/outdoor-adventure-education.</a:t>
            </a:r>
          </a:p>
          <a:p>
            <a:pPr marL="0" indent="0">
              <a:buNone/>
            </a:pPr>
            <a:r>
              <a:rPr lang="en-GB" sz="4000" dirty="0"/>
              <a:t>Hutson, G. </a:t>
            </a:r>
            <a:r>
              <a:rPr lang="en-GB" sz="4000" i="1" dirty="0"/>
              <a:t>et al.</a:t>
            </a:r>
            <a:r>
              <a:rPr lang="en-GB" sz="4000" dirty="0"/>
              <a:t> (2024) ‘Outdoor adventure education as a platform for developing environmental leadership’, </a:t>
            </a:r>
            <a:r>
              <a:rPr lang="en-GB" sz="4000" i="1" dirty="0"/>
              <a:t>People and Nature</a:t>
            </a:r>
            <a:r>
              <a:rPr lang="en-GB" sz="4000" dirty="0"/>
              <a:t>, 6(5), pp. 1974–1986. Available at: https://doi.org/10.1002/pan3.10699.</a:t>
            </a:r>
          </a:p>
          <a:p>
            <a:pPr marL="0" indent="0">
              <a:buNone/>
            </a:pPr>
            <a:r>
              <a:rPr lang="en-GB" sz="4000" dirty="0"/>
              <a:t>John Muri Trust (2023) ‘Our Position on Nature Connection, Outdoor Learning and Education Trust position’, </a:t>
            </a:r>
            <a:r>
              <a:rPr lang="en-GB" sz="4000" i="1" dirty="0"/>
              <a:t>Our Position on Nature Connection, Outdoor Learning and Education</a:t>
            </a:r>
            <a:r>
              <a:rPr lang="en-GB" sz="4000" dirty="0"/>
              <a:t> [Preprint]. Available at: https://doi.org/10.7721/chilyoutenvi.24.2.0010.pdf?seq=1.</a:t>
            </a:r>
          </a:p>
          <a:p>
            <a:pPr marL="0" indent="0">
              <a:buNone/>
            </a:pPr>
            <a:r>
              <a:rPr lang="en-GB" sz="4000" dirty="0"/>
              <a:t>Leave No Trace (2018) </a:t>
            </a:r>
            <a:r>
              <a:rPr lang="en-GB" sz="4000" i="1" dirty="0"/>
              <a:t>Protect the Outdoors - Leave No Trace </a:t>
            </a:r>
            <a:r>
              <a:rPr lang="en-GB" sz="4000" i="1" dirty="0" err="1"/>
              <a:t>Center</a:t>
            </a:r>
            <a:r>
              <a:rPr lang="en-GB" sz="4000" i="1" dirty="0"/>
              <a:t> for Outdoor Ethics</a:t>
            </a:r>
            <a:r>
              <a:rPr lang="en-GB" sz="4000" dirty="0"/>
              <a:t>, </a:t>
            </a:r>
            <a:r>
              <a:rPr lang="en-GB" sz="4000" i="1" dirty="0"/>
              <a:t>Leave No Trace</a:t>
            </a:r>
            <a:r>
              <a:rPr lang="en-GB" sz="4000" dirty="0"/>
              <a:t>. Available at: https://lnt.org/.</a:t>
            </a:r>
          </a:p>
          <a:p>
            <a:pPr marL="0" indent="0">
              <a:buNone/>
            </a:pPr>
            <a:r>
              <a:rPr lang="en-GB" sz="4000" dirty="0"/>
              <a:t>Martin, P. (2004) ‘Outdoor adventure in promoting relationships with nature’, </a:t>
            </a:r>
            <a:r>
              <a:rPr lang="en-GB" sz="4000" i="1" dirty="0"/>
              <a:t>Journal of Outdoor and Environmental Education</a:t>
            </a:r>
            <a:r>
              <a:rPr lang="en-GB" sz="4000" dirty="0"/>
              <a:t>, 8(1), pp. 20–28. Available at: https://doi.org/10.1007/bf03400792.</a:t>
            </a:r>
          </a:p>
          <a:p>
            <a:pPr marL="0" indent="0">
              <a:buNone/>
            </a:pPr>
            <a:r>
              <a:rPr lang="en-GB" sz="4000" dirty="0"/>
              <a:t>Palmberg, I.E. and Kuru, J. (2000) ‘Outdoor Activities as a Basis for Environmental Responsibility’, </a:t>
            </a:r>
            <a:r>
              <a:rPr lang="en-GB" sz="4000" i="1" dirty="0"/>
              <a:t>The Journal of Environmental Education</a:t>
            </a:r>
            <a:r>
              <a:rPr lang="en-GB" sz="4000" dirty="0"/>
              <a:t>, 31(4), pp. 32–36. Available at: https://doi.org/10.1080/00958960009598649.</a:t>
            </a:r>
          </a:p>
          <a:p>
            <a:pPr marL="0" indent="0">
              <a:buNone/>
            </a:pPr>
            <a:endParaRPr lang="en-GB" sz="2200" dirty="0"/>
          </a:p>
        </p:txBody>
      </p:sp>
    </p:spTree>
    <p:extLst>
      <p:ext uri="{BB962C8B-B14F-4D97-AF65-F5344CB8AC3E}">
        <p14:creationId xmlns:p14="http://schemas.microsoft.com/office/powerpoint/2010/main" val="18775840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14182</TotalTime>
  <Words>2533</Words>
  <Application>Microsoft Office PowerPoint</Application>
  <PresentationFormat>Widescreen</PresentationFormat>
  <Paragraphs>70</Paragraphs>
  <Slides>13</Slides>
  <Notes>6</Notes>
  <HiddenSlides>0</HiddenSlides>
  <MMClips>8</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Aptos Display</vt:lpstr>
      <vt:lpstr>Arial</vt:lpstr>
      <vt:lpstr>Office Theme</vt:lpstr>
      <vt:lpstr>Ellen Jenkins  2502002 Academic skills – BMSH4200 E-portfolio  </vt:lpstr>
      <vt:lpstr>PowerPoint Presentation</vt:lpstr>
      <vt:lpstr>Part 1 – 500 words original (338)</vt:lpstr>
      <vt:lpstr>Part 1 – 500 words improved (567)</vt:lpstr>
      <vt:lpstr>Part 2 – 3-5 minute recording original</vt:lpstr>
      <vt:lpstr>Part 2 – 3-5 minute recording improved</vt:lpstr>
      <vt:lpstr>Reflections on the whole process </vt:lpstr>
      <vt:lpstr>Student conference  </vt:lpstr>
      <vt:lpstr>PowerPoint Presentation</vt:lpstr>
      <vt:lpstr>500 words original </vt:lpstr>
      <vt:lpstr>500 words improved </vt:lpstr>
      <vt:lpstr>3-5 minute recording original </vt:lpstr>
      <vt:lpstr>3-5 minute recording improved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Ellen Jenkins</dc:creator>
  <cp:lastModifiedBy>Ellen Jenkins</cp:lastModifiedBy>
  <cp:revision>2</cp:revision>
  <dcterms:created xsi:type="dcterms:W3CDTF">2026-04-20T08:44:51Z</dcterms:created>
  <dcterms:modified xsi:type="dcterms:W3CDTF">2026-05-15T12:49:57Z</dcterms:modified>
</cp:coreProperties>
</file>