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70" r:id="rId2"/>
    <p:sldId id="271" r:id="rId3"/>
    <p:sldId id="272" r:id="rId4"/>
    <p:sldId id="274" r:id="rId5"/>
    <p:sldId id="273" r:id="rId6"/>
    <p:sldId id="261" r:id="rId7"/>
    <p:sldId id="337" r:id="rId8"/>
    <p:sldId id="363" r:id="rId9"/>
    <p:sldId id="265" r:id="rId10"/>
    <p:sldId id="263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kpm.166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economy/grossdomesticproductgdp/articles/impactofthecoronaviruscovid19pandemiconretailsalesin2020/2021-01-2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1146524"/>
            <a:ext cx="10774392" cy="4186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Fayyaz Ahmad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2537558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Rebecca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Stewart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  <p:sp>
        <p:nvSpPr>
          <p:cNvPr id="6" name="Bakery frame 1"/>
          <p:cNvSpPr/>
          <p:nvPr/>
        </p:nvSpPr>
        <p:spPr>
          <a:xfrm>
            <a:off x="8183879" y="4983480"/>
            <a:ext cx="1005840" cy="1005840"/>
          </a:xfrm>
          <a:prstGeom prst="rect">
            <a:avLst/>
          </a:prstGeom>
          <a:solidFill>
            <a:srgbClr val="FFFFFF"/>
          </a:solidFill>
          <a:ln w="5715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Bread icon" descr="Bread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471" y="5148072"/>
            <a:ext cx="676656" cy="676656"/>
          </a:xfrm>
          <a:prstGeom prst="rect">
            <a:avLst/>
          </a:prstGeom>
        </p:spPr>
      </p:pic>
      <p:sp>
        <p:nvSpPr>
          <p:cNvPr id="8" name="Bakery frame 2"/>
          <p:cNvSpPr/>
          <p:nvPr/>
        </p:nvSpPr>
        <p:spPr>
          <a:xfrm>
            <a:off x="9372600" y="4983480"/>
            <a:ext cx="1005840" cy="1005840"/>
          </a:xfrm>
          <a:prstGeom prst="rect">
            <a:avLst/>
          </a:prstGeom>
          <a:solidFill>
            <a:srgbClr val="FFFFFF"/>
          </a:solidFill>
          <a:ln w="5715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Croissant icon" descr="Croissant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7192" y="5148072"/>
            <a:ext cx="676656" cy="676656"/>
          </a:xfrm>
          <a:prstGeom prst="rect">
            <a:avLst/>
          </a:prstGeom>
        </p:spPr>
      </p:pic>
      <p:sp>
        <p:nvSpPr>
          <p:cNvPr id="10" name="Bakery frame 3"/>
          <p:cNvSpPr/>
          <p:nvPr/>
        </p:nvSpPr>
        <p:spPr>
          <a:xfrm>
            <a:off x="10561319" y="4983480"/>
            <a:ext cx="1005840" cy="1005840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Cake icon" descr="Cake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25911" y="5148072"/>
            <a:ext cx="676656" cy="67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Presentation Overview</a:t>
            </a:r>
          </a:p>
        </p:txBody>
      </p:sp>
      <p:sp>
        <p:nvSpPr>
          <p:cNvPr id="3" name="Agenda number 1"/>
          <p:cNvSpPr/>
          <p:nvPr/>
        </p:nvSpPr>
        <p:spPr>
          <a:xfrm>
            <a:off x="1463040" y="1234440"/>
            <a:ext cx="713232" cy="713232"/>
          </a:xfrm>
          <a:prstGeom prst="rect">
            <a:avLst/>
          </a:prstGeom>
          <a:solidFill>
            <a:srgbClr val="FFFFFF"/>
          </a:solidFill>
          <a:ln w="5715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800" b="1" i="0" u="none">
                <a:solidFill>
                  <a:srgbClr val="FFC000"/>
                </a:solidFill>
                <a:latin typeface="Arial"/>
                <a:cs typeface="Arial"/>
              </a:rPr>
              <a:t>1</a:t>
            </a:r>
          </a:p>
        </p:txBody>
      </p:sp>
      <p:sp>
        <p:nvSpPr>
          <p:cNvPr id="4" name="Agenda item 1"/>
          <p:cNvSpPr txBox="1"/>
          <p:nvPr/>
        </p:nvSpPr>
        <p:spPr>
          <a:xfrm>
            <a:off x="3154680" y="1234440"/>
            <a:ext cx="7863840" cy="713232"/>
          </a:xfrm>
          <a:prstGeom prst="rect">
            <a:avLst/>
          </a:prstGeom>
          <a:noFill/>
        </p:spPr>
        <p:txBody>
          <a:bodyPr wrap="square" tIns="91440" bIns="9144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2400" b="0" i="0" u="none">
                <a:solidFill>
                  <a:srgbClr val="000000"/>
                </a:solidFill>
                <a:latin typeface="Arial"/>
                <a:cs typeface="Arial"/>
              </a:rPr>
              <a:t>Background of Basil's Bakery</a:t>
            </a:r>
          </a:p>
        </p:txBody>
      </p:sp>
      <p:sp>
        <p:nvSpPr>
          <p:cNvPr id="5" name="Agenda number 2"/>
          <p:cNvSpPr/>
          <p:nvPr/>
        </p:nvSpPr>
        <p:spPr>
          <a:xfrm>
            <a:off x="1463040" y="2148840"/>
            <a:ext cx="713232" cy="713232"/>
          </a:xfrm>
          <a:prstGeom prst="rect">
            <a:avLst/>
          </a:prstGeom>
          <a:solidFill>
            <a:srgbClr val="FFFFFF"/>
          </a:solidFill>
          <a:ln w="5715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800" b="1" i="0" u="none">
                <a:solidFill>
                  <a:srgbClr val="FF0000"/>
                </a:solidFill>
                <a:latin typeface="Arial"/>
                <a:cs typeface="Arial"/>
              </a:rPr>
              <a:t>2</a:t>
            </a:r>
          </a:p>
        </p:txBody>
      </p:sp>
      <p:sp>
        <p:nvSpPr>
          <p:cNvPr id="6" name="Agenda item 2"/>
          <p:cNvSpPr txBox="1"/>
          <p:nvPr/>
        </p:nvSpPr>
        <p:spPr>
          <a:xfrm>
            <a:off x="3154680" y="2148840"/>
            <a:ext cx="7863840" cy="713232"/>
          </a:xfrm>
          <a:prstGeom prst="rect">
            <a:avLst/>
          </a:prstGeom>
          <a:noFill/>
        </p:spPr>
        <p:txBody>
          <a:bodyPr wrap="square" tIns="91440" bIns="9144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2400" b="0" i="0" u="none" dirty="0">
                <a:solidFill>
                  <a:srgbClr val="000000"/>
                </a:solidFill>
                <a:latin typeface="Arial"/>
                <a:cs typeface="Arial"/>
              </a:rPr>
              <a:t>The problems the bakery faces, and their nature and scope</a:t>
            </a:r>
          </a:p>
        </p:txBody>
      </p:sp>
      <p:sp>
        <p:nvSpPr>
          <p:cNvPr id="7" name="Agenda number 3"/>
          <p:cNvSpPr/>
          <p:nvPr/>
        </p:nvSpPr>
        <p:spPr>
          <a:xfrm>
            <a:off x="1463040" y="3063240"/>
            <a:ext cx="713232" cy="713232"/>
          </a:xfrm>
          <a:prstGeom prst="rect">
            <a:avLst/>
          </a:prstGeom>
          <a:solidFill>
            <a:srgbClr val="FFFFFF"/>
          </a:solidFill>
          <a:ln w="5715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800" b="1" i="0" u="none">
                <a:solidFill>
                  <a:srgbClr val="C00000"/>
                </a:solidFill>
                <a:latin typeface="Arial"/>
                <a:cs typeface="Arial"/>
              </a:rPr>
              <a:t>3</a:t>
            </a:r>
          </a:p>
        </p:txBody>
      </p:sp>
      <p:sp>
        <p:nvSpPr>
          <p:cNvPr id="8" name="Agenda item 3"/>
          <p:cNvSpPr txBox="1"/>
          <p:nvPr/>
        </p:nvSpPr>
        <p:spPr>
          <a:xfrm>
            <a:off x="3154680" y="3063240"/>
            <a:ext cx="7863840" cy="713232"/>
          </a:xfrm>
          <a:prstGeom prst="rect">
            <a:avLst/>
          </a:prstGeom>
          <a:noFill/>
        </p:spPr>
        <p:txBody>
          <a:bodyPr wrap="square" tIns="91440" bIns="9144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2400" b="0" i="0" u="none">
                <a:solidFill>
                  <a:srgbClr val="000000"/>
                </a:solidFill>
                <a:latin typeface="Arial"/>
                <a:cs typeface="Arial"/>
              </a:rPr>
              <a:t>Critique and application of the PESTEL framework</a:t>
            </a:r>
          </a:p>
        </p:txBody>
      </p:sp>
      <p:sp>
        <p:nvSpPr>
          <p:cNvPr id="9" name="Agenda number 4"/>
          <p:cNvSpPr/>
          <p:nvPr/>
        </p:nvSpPr>
        <p:spPr>
          <a:xfrm>
            <a:off x="1463040" y="3977639"/>
            <a:ext cx="713232" cy="713232"/>
          </a:xfrm>
          <a:prstGeom prst="rect">
            <a:avLst/>
          </a:prstGeom>
          <a:solidFill>
            <a:srgbClr val="FFFFFF"/>
          </a:solidFill>
          <a:ln w="57150">
            <a:solidFill>
              <a:srgbClr val="7030A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800" b="1" i="0" u="none">
                <a:solidFill>
                  <a:srgbClr val="7030A0"/>
                </a:solidFill>
                <a:latin typeface="Arial"/>
                <a:cs typeface="Arial"/>
              </a:rPr>
              <a:t>4</a:t>
            </a:r>
          </a:p>
        </p:txBody>
      </p:sp>
      <p:sp>
        <p:nvSpPr>
          <p:cNvPr id="10" name="Agenda item 4"/>
          <p:cNvSpPr txBox="1"/>
          <p:nvPr/>
        </p:nvSpPr>
        <p:spPr>
          <a:xfrm>
            <a:off x="3154680" y="3977639"/>
            <a:ext cx="7863840" cy="713232"/>
          </a:xfrm>
          <a:prstGeom prst="rect">
            <a:avLst/>
          </a:prstGeom>
          <a:noFill/>
        </p:spPr>
        <p:txBody>
          <a:bodyPr wrap="square" tIns="91440" bIns="9144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2400" b="0" i="0" u="none">
                <a:solidFill>
                  <a:srgbClr val="000000"/>
                </a:solidFill>
                <a:latin typeface="Arial"/>
                <a:cs typeface="Arial"/>
              </a:rPr>
              <a:t>Critique and application of the Cause-and-Effect (Fishbone) model</a:t>
            </a:r>
          </a:p>
        </p:txBody>
      </p:sp>
      <p:sp>
        <p:nvSpPr>
          <p:cNvPr id="11" name="Agenda number 5"/>
          <p:cNvSpPr/>
          <p:nvPr/>
        </p:nvSpPr>
        <p:spPr>
          <a:xfrm>
            <a:off x="1463040" y="4892040"/>
            <a:ext cx="713232" cy="713232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800" b="1" i="0" u="none">
                <a:solidFill>
                  <a:srgbClr val="00B0F0"/>
                </a:solidFill>
                <a:latin typeface="Arial"/>
                <a:cs typeface="Arial"/>
              </a:rPr>
              <a:t>5</a:t>
            </a:r>
          </a:p>
        </p:txBody>
      </p:sp>
      <p:sp>
        <p:nvSpPr>
          <p:cNvPr id="12" name="Agenda item 5"/>
          <p:cNvSpPr txBox="1"/>
          <p:nvPr/>
        </p:nvSpPr>
        <p:spPr>
          <a:xfrm>
            <a:off x="3154680" y="4892040"/>
            <a:ext cx="7863840" cy="713232"/>
          </a:xfrm>
          <a:prstGeom prst="rect">
            <a:avLst/>
          </a:prstGeom>
          <a:noFill/>
        </p:spPr>
        <p:txBody>
          <a:bodyPr wrap="square" tIns="91440" bIns="9144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2400" b="0" i="0" u="none">
                <a:solidFill>
                  <a:srgbClr val="000000"/>
                </a:solidFill>
                <a:latin typeface="Arial"/>
                <a:cs typeface="Arial"/>
              </a:rPr>
              <a:t>Summary of the key findings</a:t>
            </a:r>
          </a:p>
        </p:txBody>
      </p:sp>
      <p:pic>
        <p:nvPicPr>
          <p:cNvPr id="14" name="Agenda icon 1" descr="Agenda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0592" y="1389888"/>
            <a:ext cx="402336" cy="402336"/>
          </a:xfrm>
          <a:prstGeom prst="rect">
            <a:avLst/>
          </a:prstGeom>
        </p:spPr>
      </p:pic>
      <p:pic>
        <p:nvPicPr>
          <p:cNvPr id="15" name="Agenda icon 2" descr="Agenda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0592" y="2304288"/>
            <a:ext cx="402336" cy="402336"/>
          </a:xfrm>
          <a:prstGeom prst="rect">
            <a:avLst/>
          </a:prstGeom>
        </p:spPr>
      </p:pic>
      <p:pic>
        <p:nvPicPr>
          <p:cNvPr id="16" name="Agenda icon 3" descr="Agenda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0592" y="3218688"/>
            <a:ext cx="402336" cy="402336"/>
          </a:xfrm>
          <a:prstGeom prst="rect">
            <a:avLst/>
          </a:prstGeom>
        </p:spPr>
      </p:pic>
      <p:pic>
        <p:nvPicPr>
          <p:cNvPr id="17" name="Agenda icon 4" descr="Agenda icon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0592" y="4133087"/>
            <a:ext cx="402336" cy="402336"/>
          </a:xfrm>
          <a:prstGeom prst="rect">
            <a:avLst/>
          </a:prstGeom>
        </p:spPr>
      </p:pic>
      <p:pic>
        <p:nvPicPr>
          <p:cNvPr id="18" name="Agenda icon 5" descr="Agenda icon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592" y="5047488"/>
            <a:ext cx="402336" cy="402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 dirty="0">
                <a:solidFill>
                  <a:srgbClr val="000000"/>
                </a:solidFill>
                <a:latin typeface="Arial"/>
                <a:cs typeface="Arial"/>
              </a:rPr>
              <a:t>Background of Basil's Bakery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280160"/>
            <a:ext cx="6766560" cy="4480560"/>
          </a:xfrm>
        </p:spPr>
        <p:txBody>
          <a:bodyPr>
            <a:normAutofit/>
          </a:bodyPr>
          <a:lstStyle/>
          <a:p>
            <a:pPr marL="274320" indent="-274320" algn="l">
              <a:spcAft>
                <a:spcPts val="1400"/>
              </a:spcAft>
              <a:buFont typeface="Arial"/>
              <a:buChar char="•"/>
            </a:pP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independently owned small bakery based in a Coventry retail park in the UK.</a:t>
            </a:r>
          </a:p>
          <a:p>
            <a:pPr marL="274320" indent="-274320" algn="l">
              <a:spcAft>
                <a:spcPts val="1400"/>
              </a:spcAft>
              <a:buFont typeface="Arial"/>
              <a:buChar char="•"/>
            </a:pP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Cakes, pastries and bread made by Basil with premium organic ingredients.</a:t>
            </a:r>
          </a:p>
          <a:p>
            <a:pPr marL="274320" indent="-274320" algn="l">
              <a:spcAft>
                <a:spcPts val="1400"/>
              </a:spcAft>
              <a:buFont typeface="Arial"/>
              <a:buChar char="•"/>
            </a:pP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are people who shop locally, retail park staff and workers from nearby offices and warehouses.</a:t>
            </a:r>
          </a:p>
          <a:p>
            <a:pPr marL="274320" indent="-274320">
              <a:spcAft>
                <a:spcPts val="1400"/>
              </a:spcAft>
              <a:buFont typeface="Arial"/>
              <a:buChar char="•"/>
            </a:pP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grew every year until 2019, then fell sharply in the 2020 Covid lockdowns</a:t>
            </a:r>
            <a:r>
              <a:rPr lang="en-US"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(ONS, 2021)</a:t>
            </a: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 algn="l">
              <a:spcAft>
                <a:spcPts val="1400"/>
              </a:spcAft>
              <a:buFont typeface="Arial"/>
              <a:buChar char="•"/>
            </a:pPr>
            <a:r>
              <a:rPr sz="2000" b="0" i="0" u="non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 wishes to know the reasons behind the decline before he makes any changes.</a:t>
            </a:r>
          </a:p>
        </p:txBody>
      </p:sp>
      <p:sp>
        <p:nvSpPr>
          <p:cNvPr id="4" name="Fact 1"/>
          <p:cNvSpPr/>
          <p:nvPr/>
        </p:nvSpPr>
        <p:spPr>
          <a:xfrm>
            <a:off x="7818120" y="1325880"/>
            <a:ext cx="3794760" cy="1252728"/>
          </a:xfrm>
          <a:prstGeom prst="rect">
            <a:avLst/>
          </a:prstGeom>
          <a:solidFill>
            <a:srgbClr val="FFFFFF"/>
          </a:solidFill>
          <a:ln w="57150">
            <a:solidFill>
              <a:srgbClr val="FFC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909560" y="1399032"/>
            <a:ext cx="3611880" cy="6400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3400" b="1" i="0" u="none">
                <a:solidFill>
                  <a:srgbClr val="FFC000"/>
                </a:solidFill>
                <a:latin typeface="Arial"/>
                <a:cs typeface="Arial"/>
              </a:rPr>
              <a:t>2015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09560" y="2039112"/>
            <a:ext cx="361188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1500" b="0" i="0" u="none">
                <a:solidFill>
                  <a:srgbClr val="000000"/>
                </a:solidFill>
                <a:latin typeface="Arial"/>
                <a:cs typeface="Arial"/>
              </a:rPr>
              <a:t>Opened in a Coventry retail park</a:t>
            </a:r>
          </a:p>
        </p:txBody>
      </p:sp>
      <p:sp>
        <p:nvSpPr>
          <p:cNvPr id="7" name="Fact 2"/>
          <p:cNvSpPr/>
          <p:nvPr/>
        </p:nvSpPr>
        <p:spPr>
          <a:xfrm>
            <a:off x="7818120" y="2807208"/>
            <a:ext cx="3794760" cy="1252728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09560" y="2880360"/>
            <a:ext cx="3611880" cy="6400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3400" b="1" i="0" u="none">
                <a:solidFill>
                  <a:srgbClr val="00B050"/>
                </a:solidFill>
                <a:latin typeface="Arial"/>
                <a:cs typeface="Arial"/>
              </a:rPr>
              <a:t>Organic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09560" y="3520440"/>
            <a:ext cx="361188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1500" b="0" i="0" u="none">
                <a:solidFill>
                  <a:srgbClr val="000000"/>
                </a:solidFill>
                <a:latin typeface="Arial"/>
                <a:cs typeface="Arial"/>
              </a:rPr>
              <a:t>Cakes, pastries and bread</a:t>
            </a:r>
          </a:p>
        </p:txBody>
      </p:sp>
      <p:sp>
        <p:nvSpPr>
          <p:cNvPr id="10" name="Fact 3"/>
          <p:cNvSpPr/>
          <p:nvPr/>
        </p:nvSpPr>
        <p:spPr>
          <a:xfrm>
            <a:off x="7818120" y="4288536"/>
            <a:ext cx="3794760" cy="1252728"/>
          </a:xfrm>
          <a:prstGeom prst="rect">
            <a:avLst/>
          </a:prstGeom>
          <a:solidFill>
            <a:srgbClr val="FFFFFF"/>
          </a:solidFill>
          <a:ln w="5715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909560" y="4361688"/>
            <a:ext cx="3611880" cy="6400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3400" b="1" i="0" u="none">
                <a:solidFill>
                  <a:srgbClr val="FF0000"/>
                </a:solidFill>
                <a:latin typeface="Arial"/>
                <a:cs typeface="Arial"/>
              </a:rPr>
              <a:t>−25%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09560" y="5001768"/>
            <a:ext cx="361188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1400" b="0" i="0" u="none">
                <a:solidFill>
                  <a:srgbClr val="000000"/>
                </a:solidFill>
                <a:latin typeface="Arial"/>
                <a:cs typeface="Arial"/>
              </a:rPr>
              <a:t>Sales compared with 2019, with no growth between 2023 and 2025.</a:t>
            </a:r>
          </a:p>
        </p:txBody>
      </p:sp>
      <p:pic>
        <p:nvPicPr>
          <p:cNvPr id="14" name="Fact icon 1" descr="Fact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8431" y="1508760"/>
            <a:ext cx="411480" cy="411480"/>
          </a:xfrm>
          <a:prstGeom prst="rect">
            <a:avLst/>
          </a:prstGeom>
        </p:spPr>
      </p:pic>
      <p:pic>
        <p:nvPicPr>
          <p:cNvPr id="15" name="Fact icon 2" descr="Fact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8431" y="2990088"/>
            <a:ext cx="411480" cy="411480"/>
          </a:xfrm>
          <a:prstGeom prst="rect">
            <a:avLst/>
          </a:prstGeom>
        </p:spPr>
      </p:pic>
      <p:pic>
        <p:nvPicPr>
          <p:cNvPr id="16" name="Fact icon 3" descr="Fact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8431" y="4471416"/>
            <a:ext cx="411480" cy="41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Insight into the Problems</a:t>
            </a:r>
            <a:endParaRPr lang="en-GB" sz="2900" dirty="0"/>
          </a:p>
        </p:txBody>
      </p:sp>
      <p:sp>
        <p:nvSpPr>
          <p:cNvPr id="3" name="Root problem"/>
          <p:cNvSpPr/>
          <p:nvPr/>
        </p:nvSpPr>
        <p:spPr>
          <a:xfrm>
            <a:off x="548640" y="1097280"/>
            <a:ext cx="11091672" cy="566928"/>
          </a:xfrm>
          <a:prstGeom prst="rect">
            <a:avLst/>
          </a:prstGeom>
          <a:solidFill>
            <a:srgbClr val="FFFFFF"/>
          </a:solidFill>
          <a:ln w="28575">
            <a:solidFill>
              <a:srgbClr val="0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2000" b="1" i="0" u="none">
                <a:solidFill>
                  <a:srgbClr val="000000"/>
                </a:solidFill>
                <a:latin typeface="Arial"/>
                <a:cs typeface="Arial"/>
              </a:rPr>
              <a:t>Root problem: </a:t>
            </a:r>
            <a:r>
              <a:rPr sz="2000" b="0" i="0" u="none">
                <a:solidFill>
                  <a:srgbClr val="000000"/>
                </a:solidFill>
                <a:latin typeface="Arial"/>
                <a:cs typeface="Arial"/>
              </a:rPr>
              <a:t>sales have been flat at approximately 25% lower than 2019.</a:t>
            </a:r>
          </a:p>
        </p:txBody>
      </p:sp>
      <p:graphicFrame>
        <p:nvGraphicFramePr>
          <p:cNvPr id="4" name="Problems table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692785"/>
              </p:ext>
            </p:extLst>
          </p:nvPr>
        </p:nvGraphicFramePr>
        <p:xfrm>
          <a:off x="548640" y="1874519"/>
          <a:ext cx="11091672" cy="30723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6169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Contributing issue</a:t>
                      </a:r>
                    </a:p>
                  </a:txBody>
                  <a:tcPr marT="27432" marB="27432" anchor="ctr"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Internal or external</a:t>
                      </a:r>
                    </a:p>
                  </a:txBody>
                  <a:tcPr marT="27432" marB="27432" anchor="ctr"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Basil's control</a:t>
                      </a:r>
                    </a:p>
                  </a:txBody>
                  <a:tcPr marT="27432" marB="27432" anchor="ctr"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Fewer people are visiting the retail park and shops are closing without being replaced.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External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Low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Regular customers who worked in nearby shops are now out of work.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External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None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Office workers now work from home for some days of the week.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External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None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There is no delivery option because Basil </a:t>
                      </a:r>
                      <a:r>
                        <a:rPr lang="en-US" sz="15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must</a:t>
                      </a:r>
                      <a:r>
                        <a:rPr sz="15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 stay at the bakery to bake.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B050"/>
                          </a:solidFill>
                          <a:latin typeface="Arial"/>
                          <a:cs typeface="Arial"/>
                        </a:rPr>
                        <a:t>Internal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High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Calls go unanswered, so pre-orders fail and waits at busy times are long.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B050"/>
                          </a:solidFill>
                          <a:latin typeface="Arial"/>
                          <a:cs typeface="Arial"/>
                        </a:rPr>
                        <a:t>Internal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High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Rent, business rates, utilities and insurance have all increased.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External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Low</a:t>
                      </a:r>
                    </a:p>
                  </a:txBody>
                  <a:tcPr marT="27432" marB="27432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spcAft>
                          <a:spcPts val="0"/>
                        </a:spcAft>
                        <a:buNone/>
                      </a:pPr>
                      <a:r>
                        <a:rPr sz="1500" b="0" i="0" u="none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Crop failures make the price of organic stock hard to predict.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External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spcAft>
                          <a:spcPts val="0"/>
                        </a:spcAft>
                        <a:buNone/>
                      </a:pPr>
                      <a:r>
                        <a:rPr sz="1500" b="1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Low</a:t>
                      </a:r>
                    </a:p>
                  </a:txBody>
                  <a:tcPr marT="27432" marB="27432" anchor="ctr"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Scope"/>
          <p:cNvSpPr/>
          <p:nvPr/>
        </p:nvSpPr>
        <p:spPr>
          <a:xfrm>
            <a:off x="548640" y="5120640"/>
            <a:ext cx="11091672" cy="777240"/>
          </a:xfrm>
          <a:prstGeom prst="rect">
            <a:avLst/>
          </a:prstGeom>
          <a:solidFill>
            <a:srgbClr val="FFFFFF"/>
          </a:solidFill>
          <a:ln w="3810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685800" rIns="182880" rtlCol="0" anchor="ctr"/>
          <a:lstStyle/>
          <a:p>
            <a:pPr marL="0" indent="0" algn="l">
              <a:spcAft>
                <a:spcPts val="0"/>
              </a:spcAft>
              <a:buNone/>
            </a:pPr>
            <a:r>
              <a:rPr sz="1600" b="1" i="0" u="none">
                <a:solidFill>
                  <a:srgbClr val="00B050"/>
                </a:solidFill>
                <a:latin typeface="Arial"/>
                <a:cs typeface="Arial"/>
              </a:rPr>
              <a:t>Scope: </a:t>
            </a:r>
            <a:r>
              <a:rPr sz="1600" b="0" i="0" u="none">
                <a:solidFill>
                  <a:srgbClr val="000000"/>
                </a:solidFill>
                <a:latin typeface="Arial"/>
                <a:cs typeface="Arial"/>
              </a:rPr>
              <a:t>most of the causes are external and hard to control, but the service gaps (delivery and pre-orders) are internal and can be addressed by Basil.</a:t>
            </a:r>
          </a:p>
        </p:txBody>
      </p:sp>
      <p:pic>
        <p:nvPicPr>
          <p:cNvPr id="7" name="Warning icon" descr="Warning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1197864"/>
            <a:ext cx="365760" cy="365760"/>
          </a:xfrm>
          <a:prstGeom prst="rect">
            <a:avLst/>
          </a:prstGeom>
        </p:spPr>
      </p:pic>
      <p:pic>
        <p:nvPicPr>
          <p:cNvPr id="8" name="Scope icon" descr="Scope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" y="5340096"/>
            <a:ext cx="347472" cy="34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Critique of the PESTEL Framework</a:t>
            </a:r>
          </a:p>
        </p:txBody>
      </p:sp>
      <p:sp>
        <p:nvSpPr>
          <p:cNvPr id="3" name="What is it? card"/>
          <p:cNvSpPr/>
          <p:nvPr/>
        </p:nvSpPr>
        <p:spPr>
          <a:xfrm>
            <a:off x="548640" y="105156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97280" y="114300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C00000"/>
                </a:solidFill>
                <a:latin typeface="Arial"/>
                <a:cs typeface="Arial"/>
              </a:rPr>
              <a:t>What is it?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61848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A tool to </a:t>
            </a:r>
            <a:r>
              <a:rPr sz="1600" b="0" i="0" u="none" dirty="0" err="1">
                <a:solidFill>
                  <a:srgbClr val="000000"/>
                </a:solidFill>
                <a:latin typeface="Arial"/>
                <a:cs typeface="Arial"/>
              </a:rPr>
              <a:t>analyse</a:t>
            </a: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 six external influences: Political, Economic, Social, Technological, Legal and Environmental (Hayden, 2025).</a:t>
            </a:r>
          </a:p>
        </p:txBody>
      </p:sp>
      <p:sp>
        <p:nvSpPr>
          <p:cNvPr id="6" name="Why and where is it used? card"/>
          <p:cNvSpPr/>
          <p:nvPr/>
        </p:nvSpPr>
        <p:spPr>
          <a:xfrm>
            <a:off x="6245352" y="105156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0070C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793992" y="114300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0070C0"/>
                </a:solidFill>
                <a:latin typeface="Arial"/>
                <a:cs typeface="Arial"/>
              </a:rPr>
              <a:t>Why and where is it used?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It is used in strategy, marketing and change planning to find opportunities and threats.</a:t>
            </a:r>
          </a:p>
        </p:txBody>
      </p:sp>
      <p:sp>
        <p:nvSpPr>
          <p:cNvPr id="9" name="Benefits card"/>
          <p:cNvSpPr/>
          <p:nvPr/>
        </p:nvSpPr>
        <p:spPr>
          <a:xfrm>
            <a:off x="548640" y="352044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97280" y="361188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00B050"/>
                </a:solidFill>
                <a:latin typeface="Arial"/>
                <a:cs typeface="Arial"/>
              </a:rPr>
              <a:t>Benefits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408736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Simple and structured: is clear and </a:t>
            </a:r>
            <a:r>
              <a:rPr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organised</a:t>
            </a: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, and decomposes a complicated environment into smaller, easier parts.</a:t>
            </a:r>
          </a:p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It assists businesses to understand conditions outside their control so that they can respond early (Bou Hatoum et al., 2023).</a:t>
            </a:r>
          </a:p>
        </p:txBody>
      </p:sp>
      <p:sp>
        <p:nvSpPr>
          <p:cNvPr id="12" name="Criticisms card"/>
          <p:cNvSpPr/>
          <p:nvPr/>
        </p:nvSpPr>
        <p:spPr>
          <a:xfrm>
            <a:off x="6245352" y="352044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7030A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93992" y="361188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7030A0"/>
                </a:solidFill>
                <a:latin typeface="Arial"/>
                <a:cs typeface="Arial"/>
              </a:rPr>
              <a:t>Criticisms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82512" y="408736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It can become a box-ticking exercise that does not consider how the factors affect each other (</a:t>
            </a:r>
            <a:r>
              <a:rPr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Karadzhov</a:t>
            </a: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 and </a:t>
            </a:r>
            <a:r>
              <a:rPr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Patarchanova</a:t>
            </a: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, 2025).</a:t>
            </a:r>
          </a:p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Its data goes out of date fast, so the analysis has to be redone often.</a:t>
            </a:r>
          </a:p>
        </p:txBody>
      </p:sp>
      <p:pic>
        <p:nvPicPr>
          <p:cNvPr id="16" name="Card icon 1" descr="Card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952" y="1216152"/>
            <a:ext cx="329184" cy="329184"/>
          </a:xfrm>
          <a:prstGeom prst="rect">
            <a:avLst/>
          </a:prstGeom>
        </p:spPr>
      </p:pic>
      <p:pic>
        <p:nvPicPr>
          <p:cNvPr id="17" name="Card icon 2" descr="Card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5664" y="1216152"/>
            <a:ext cx="329184" cy="329184"/>
          </a:xfrm>
          <a:prstGeom prst="rect">
            <a:avLst/>
          </a:prstGeom>
        </p:spPr>
      </p:pic>
      <p:pic>
        <p:nvPicPr>
          <p:cNvPr id="18" name="Card icon 3" descr="Card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952" y="3685032"/>
            <a:ext cx="329184" cy="329184"/>
          </a:xfrm>
          <a:prstGeom prst="rect">
            <a:avLst/>
          </a:prstGeom>
        </p:spPr>
      </p:pic>
      <p:pic>
        <p:nvPicPr>
          <p:cNvPr id="19" name="Card icon 4" descr="Card icon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664" y="3685032"/>
            <a:ext cx="329184" cy="32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Application: PESTEL Analysis of Basil's Bakery</a:t>
            </a: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301185"/>
              </p:ext>
            </p:extLst>
          </p:nvPr>
        </p:nvGraphicFramePr>
        <p:xfrm>
          <a:off x="411480" y="1051560"/>
          <a:ext cx="11365992" cy="47913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6596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051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16199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solidFill>
                      <a:srgbClr val="FF8C8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solidFill>
                      <a:srgbClr val="FFE38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solidFill>
                      <a:srgbClr val="FFFF8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solidFill>
                      <a:srgbClr val="CEEAB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solidFill>
                      <a:srgbClr val="8CDBF8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solidFill>
                      <a:srgbClr val="BFA2D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053220"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Retail relief cut from 75% to 40% in 2025/26 (MHCLG, 2025), then replaced in April 2026 by a permanent multiplier 5p below standard (HM Treasury, 2026).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Rates stay a major fixed cost, leaving less to invest in delivery or help.</a:t>
                      </a:r>
                    </a:p>
                  </a:txBody>
                  <a:tcPr marL="73152" marR="73152" marT="91440">
                    <a:solidFill>
                      <a:srgbClr val="FF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Food inflation peaked at 19.1% in March 2023 (ONS, 2023); it was 1.3% in Aug 2026, but prices stay at the higher level (ONS, 2026a).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CPI still 3.1% (ONS, 2026a): customers have less to spend on treats.</a:t>
                      </a:r>
                    </a:p>
                  </a:txBody>
                  <a:tcPr marL="73152" marR="73152" marT="91440">
                    <a:solidFill>
                      <a:srgbClr val="FFF6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28% of working adults were hybrid working in autumn 2024 (ONS, 2024).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Home working moves lunch spend to residential areas (De Fraja, Matheson and Rockey, 2021); footfall slow to recover (Enoch et al., 2022).</a:t>
                      </a:r>
                    </a:p>
                  </a:txBody>
                  <a:tcPr marL="73152" marR="73152" marT="91440">
                    <a:solidFill>
                      <a:srgbClr val="FFFF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Online sales rose from 19.2% of UK retail in 2019 to 27.3% in Aug 2026 (ONS, 2026b).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SMEs that went digital coped better with Covid (Klein and Todesco, 2021); Basil has no online ordering.</a:t>
                      </a:r>
                    </a:p>
                  </a:txBody>
                  <a:tcPr marL="73152" marR="73152" marT="91440">
                    <a:solidFill>
                      <a:srgbClr val="EFF8E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Natasha's Law: full ingredient and allergen labels on food prepacked for direct sale (FSA, 2022).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Extra time and cost for a one-baker business.</a:t>
                      </a:r>
                    </a:p>
                  </a:txBody>
                  <a:tcPr marL="73152" marR="73152" marT="91440">
                    <a:solidFill>
                      <a:srgbClr val="D9F3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Wet weather cut UK wheat revenue by ~26.5% in 2024 (ECIU, 2024).</a:t>
                      </a:r>
                    </a:p>
                    <a:p>
                      <a:pPr marL="0" indent="0" algn="l">
                        <a:lnSpc>
                          <a:spcPct val="105000"/>
                        </a:lnSpc>
                        <a:spcAft>
                          <a:spcPts val="600"/>
                        </a:spcAft>
                        <a:buFont typeface="Wingdings" panose="05000000000000000000" pitchFamily="2" charset="2"/>
                        <a:buChar char="§"/>
                      </a:pPr>
                      <a:r>
                        <a:rPr sz="1400" b="0" i="0" u="none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Organic yields are ~15% less stable year to year (Knapp and van der Heijden, 2018), so flour costs are hard to budget.</a:t>
                      </a:r>
                    </a:p>
                  </a:txBody>
                  <a:tcPr marL="73152" marR="73152" marT="91440">
                    <a:solidFill>
                      <a:srgbClr val="D9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  <a:tr h="621882"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>
                          <a:solidFill>
                            <a:srgbClr val="B45F06"/>
                          </a:solidFill>
                          <a:latin typeface="Arial"/>
                          <a:cs typeface="Arial"/>
                        </a:rPr>
                        <a:t>Impact: MEDIUM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(costs)</a:t>
                      </a:r>
                    </a:p>
                  </a:txBody>
                  <a:tcPr marL="73152" marR="73152" anchor="ctr">
                    <a:solidFill>
                      <a:srgbClr val="FF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>
                          <a:solidFill>
                            <a:srgbClr val="B45F06"/>
                          </a:solidFill>
                          <a:latin typeface="Arial"/>
                          <a:cs typeface="Arial"/>
                        </a:rPr>
                        <a:t>Impact: MEDIUM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(costs &amp; spend)</a:t>
                      </a:r>
                    </a:p>
                  </a:txBody>
                  <a:tcPr marL="73152" marR="73152" anchor="ctr">
                    <a:solidFill>
                      <a:srgbClr val="FFF6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Impact: HIGH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(fewer customers)</a:t>
                      </a:r>
                    </a:p>
                  </a:txBody>
                  <a:tcPr marL="73152" marR="73152" anchor="ctr">
                    <a:solidFill>
                      <a:srgbClr val="FFFF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Impact: HIGH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(lost orders)</a:t>
                      </a:r>
                    </a:p>
                  </a:txBody>
                  <a:tcPr marL="73152" marR="73152" anchor="ctr">
                    <a:solidFill>
                      <a:srgbClr val="EFF8E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>
                          <a:solidFill>
                            <a:srgbClr val="38761D"/>
                          </a:solidFill>
                          <a:latin typeface="Arial"/>
                          <a:cs typeface="Arial"/>
                        </a:rPr>
                        <a:t>Impact: LOW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(compliance)</a:t>
                      </a:r>
                    </a:p>
                  </a:txBody>
                  <a:tcPr marL="73152" marR="73152" anchor="ctr">
                    <a:solidFill>
                      <a:srgbClr val="D9F3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300" b="1" i="0" u="none" dirty="0">
                          <a:solidFill>
                            <a:srgbClr val="B45F06"/>
                          </a:solidFill>
                          <a:latin typeface="Arial"/>
                          <a:cs typeface="Arial"/>
                        </a:rPr>
                        <a:t>Impact: MEDIUM</a:t>
                      </a:r>
                    </a:p>
                    <a:p>
                      <a:pPr marL="0" indent="0" algn="ctr">
                        <a:lnSpc>
                          <a:spcPct val="10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sz="1100" b="0" i="1" u="none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(costs)</a:t>
                      </a:r>
                    </a:p>
                  </a:txBody>
                  <a:tcPr marL="73152" marR="73152" anchor="ctr">
                    <a:solidFill>
                      <a:srgbClr val="D9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1475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Critique of the Cause-and-Effect Model</a:t>
            </a:r>
          </a:p>
        </p:txBody>
      </p:sp>
      <p:sp>
        <p:nvSpPr>
          <p:cNvPr id="3" name="What is it? card"/>
          <p:cNvSpPr/>
          <p:nvPr/>
        </p:nvSpPr>
        <p:spPr>
          <a:xfrm>
            <a:off x="548640" y="105156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C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97280" y="114300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C00000"/>
                </a:solidFill>
                <a:latin typeface="Arial"/>
                <a:cs typeface="Arial"/>
              </a:rPr>
              <a:t>What is it?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61848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700" b="0" i="0" u="none" dirty="0">
                <a:solidFill>
                  <a:srgbClr val="000000"/>
                </a:solidFill>
                <a:latin typeface="Arial"/>
                <a:cs typeface="Arial"/>
              </a:rPr>
              <a:t>A diagram that resembles a fish skeleton with a problem (the head) and its possible causes (the bones) (Kumah et al., 2024).</a:t>
            </a:r>
          </a:p>
        </p:txBody>
      </p:sp>
      <p:sp>
        <p:nvSpPr>
          <p:cNvPr id="6" name="Why and where is it used? card"/>
          <p:cNvSpPr/>
          <p:nvPr/>
        </p:nvSpPr>
        <p:spPr>
          <a:xfrm>
            <a:off x="6245352" y="105156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0070C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793992" y="114300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0070C0"/>
                </a:solidFill>
                <a:latin typeface="Arial"/>
                <a:cs typeface="Arial"/>
              </a:rPr>
              <a:t>Why and where is it used?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82512" y="161848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It is used to find the underlying cause of a problem instead of its surface symptoms</a:t>
            </a:r>
            <a:r>
              <a:rPr lang="en-US" sz="1600" b="0" i="0" u="none" dirty="0">
                <a:solidFill>
                  <a:srgbClr val="000000"/>
                </a:solidFill>
                <a:latin typeface="Arial"/>
                <a:cs typeface="Arial"/>
              </a:rPr>
              <a:t>.</a:t>
            </a:r>
            <a:endParaRPr sz="1600" b="0" i="0" u="none" dirty="0">
              <a:solidFill>
                <a:srgbClr val="000000"/>
              </a:solidFill>
              <a:latin typeface="Arial"/>
              <a:cs typeface="Arial"/>
            </a:endParaRPr>
          </a:p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It is used in healthcare quality improvement and in business decision-makin</a:t>
            </a:r>
            <a:r>
              <a:rPr lang="en-US" sz="1600" b="0" i="0" u="none" dirty="0">
                <a:solidFill>
                  <a:srgbClr val="000000"/>
                </a:solidFill>
                <a:latin typeface="Arial"/>
                <a:cs typeface="Arial"/>
              </a:rPr>
              <a:t>g</a:t>
            </a: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9" name="Benefits card"/>
          <p:cNvSpPr/>
          <p:nvPr/>
        </p:nvSpPr>
        <p:spPr>
          <a:xfrm>
            <a:off x="548640" y="352044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97280" y="361188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00B050"/>
                </a:solidFill>
                <a:latin typeface="Arial"/>
                <a:cs typeface="Arial"/>
              </a:rPr>
              <a:t>Benefits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408736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It breaks a problem into detailed parts, so solutions can be aimed more accurately (</a:t>
            </a:r>
            <a:r>
              <a:rPr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Sakdiyah</a:t>
            </a: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, </a:t>
            </a:r>
            <a:r>
              <a:rPr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Elt</a:t>
            </a:r>
            <a:r>
              <a:rPr lang="en-US" sz="1500" b="0" i="0" u="none" dirty="0" err="1">
                <a:solidFill>
                  <a:srgbClr val="000000"/>
                </a:solidFill>
                <a:latin typeface="Arial"/>
                <a:cs typeface="Arial"/>
              </a:rPr>
              <a:t>ivia</a:t>
            </a:r>
            <a:r>
              <a:rPr lang="en-US" sz="1500" b="0" i="0" u="none" dirty="0">
                <a:solidFill>
                  <a:srgbClr val="000000"/>
                </a:solidFill>
                <a:latin typeface="Arial"/>
                <a:cs typeface="Arial"/>
              </a:rPr>
              <a:t> and Afandi, 2022)</a:t>
            </a: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500" b="0" i="0" u="none" dirty="0">
                <a:solidFill>
                  <a:srgbClr val="000000"/>
                </a:solidFill>
                <a:latin typeface="Arial"/>
                <a:cs typeface="Arial"/>
              </a:rPr>
              <a:t>It encourages team brainstorming, so a wide range of possible causes is considered before any action is taken.</a:t>
            </a:r>
          </a:p>
        </p:txBody>
      </p:sp>
      <p:sp>
        <p:nvSpPr>
          <p:cNvPr id="12" name="Criticisms card"/>
          <p:cNvSpPr/>
          <p:nvPr/>
        </p:nvSpPr>
        <p:spPr>
          <a:xfrm>
            <a:off x="6245352" y="3520440"/>
            <a:ext cx="5394960" cy="2331720"/>
          </a:xfrm>
          <a:prstGeom prst="rect">
            <a:avLst/>
          </a:prstGeom>
          <a:solidFill>
            <a:srgbClr val="FFFFFF"/>
          </a:solidFill>
          <a:ln w="57150">
            <a:solidFill>
              <a:srgbClr val="7030A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93992" y="3611880"/>
            <a:ext cx="4709160" cy="45720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2200" b="1" i="0" u="none">
                <a:solidFill>
                  <a:srgbClr val="7030A0"/>
                </a:solidFill>
                <a:latin typeface="Arial"/>
                <a:cs typeface="Arial"/>
              </a:rPr>
              <a:t>Criticisms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82512" y="4087368"/>
            <a:ext cx="5120640" cy="1673351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It does not produce solutions alone.</a:t>
            </a:r>
          </a:p>
          <a:p>
            <a:pPr marL="274320" indent="-274320" algn="l">
              <a:spcAft>
                <a:spcPts val="800"/>
              </a:spcAft>
              <a:buFont typeface="Arial"/>
              <a:buChar char="•"/>
            </a:pP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If there are multiple root causes to a problem, then multiple diagrams may be require</a:t>
            </a:r>
            <a:r>
              <a:rPr lang="en-US" sz="1600" b="0" i="0" u="none" dirty="0">
                <a:solidFill>
                  <a:srgbClr val="000000"/>
                </a:solidFill>
                <a:latin typeface="Arial"/>
                <a:cs typeface="Arial"/>
              </a:rPr>
              <a:t>d</a:t>
            </a:r>
            <a:r>
              <a:rPr sz="1600" b="0" i="0" u="none" dirty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</p:txBody>
      </p:sp>
      <p:pic>
        <p:nvPicPr>
          <p:cNvPr id="16" name="Card icon 1" descr="Card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952" y="1216152"/>
            <a:ext cx="329184" cy="329184"/>
          </a:xfrm>
          <a:prstGeom prst="rect">
            <a:avLst/>
          </a:prstGeom>
        </p:spPr>
      </p:pic>
      <p:pic>
        <p:nvPicPr>
          <p:cNvPr id="17" name="Card icon 2" descr="Card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5664" y="1216152"/>
            <a:ext cx="329184" cy="329184"/>
          </a:xfrm>
          <a:prstGeom prst="rect">
            <a:avLst/>
          </a:prstGeom>
        </p:spPr>
      </p:pic>
      <p:pic>
        <p:nvPicPr>
          <p:cNvPr id="18" name="Card icon 3" descr="Card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952" y="3685032"/>
            <a:ext cx="329184" cy="329184"/>
          </a:xfrm>
          <a:prstGeom prst="rect">
            <a:avLst/>
          </a:prstGeom>
        </p:spPr>
      </p:pic>
      <p:pic>
        <p:nvPicPr>
          <p:cNvPr id="19" name="Card icon 4" descr="Card icon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664" y="3685032"/>
            <a:ext cx="329184" cy="329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00000" y="2860000"/>
            <a:ext cx="2650000" cy="82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lIns="91440" rIns="91440" rtlCol="0" anchor="ctr">
            <a:normAutofit lnSpcReduction="10000"/>
          </a:bodyPr>
          <a:lstStyle/>
          <a:p>
            <a:pPr marL="0" indent="0" algn="l">
              <a:spcAft>
                <a:spcPts val="0"/>
              </a:spcAft>
              <a:buNone/>
            </a:pPr>
            <a:r>
              <a:rPr sz="1600" b="1" i="0" u="none">
                <a:solidFill>
                  <a:srgbClr val="C00000"/>
                </a:solidFill>
                <a:latin typeface="Arial"/>
                <a:cs typeface="Arial"/>
              </a:rPr>
              <a:t>EFFECT:</a:t>
            </a:r>
          </a:p>
          <a:p>
            <a:pPr marL="0" indent="0" algn="l">
              <a:spcAft>
                <a:spcPts val="0"/>
              </a:spcAft>
              <a:buNone/>
            </a:pPr>
            <a:r>
              <a:rPr sz="1600" b="1" i="0" u="none">
                <a:solidFill>
                  <a:srgbClr val="000000"/>
                </a:solidFill>
                <a:latin typeface="Arial"/>
                <a:cs typeface="Arial"/>
              </a:rPr>
              <a:t>Sales stuck about 25% below 2019 (2023–2025)</a:t>
            </a:r>
          </a:p>
        </p:txBody>
      </p:sp>
      <p:sp>
        <p:nvSpPr>
          <p:cNvPr id="90" name="Root causes"/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00000" y="3800000"/>
            <a:ext cx="2650000" cy="1450000"/>
          </a:xfrm>
          <a:prstGeom prst="rect">
            <a:avLst/>
          </a:prstGeom>
          <a:solidFill>
            <a:srgbClr val="FFF2F2"/>
          </a:solidFill>
          <a:ln w="28575">
            <a:solidFill>
              <a:srgbClr val="C00000"/>
            </a:solidFill>
          </a:ln>
        </p:spPr>
        <p:txBody>
          <a:bodyPr wrap="square" lIns="91440" tIns="64008" rIns="91440" rtlCol="0" anchor="t">
            <a:normAutofit/>
          </a:bodyPr>
          <a:lstStyle/>
          <a:p>
            <a:pPr marL="0" indent="0" algn="l">
              <a:spcAft>
                <a:spcPts val="0"/>
              </a:spcAft>
              <a:buNone/>
            </a:pPr>
            <a:r>
              <a:rPr sz="1300" b="1" i="0" u="none">
                <a:solidFill>
                  <a:srgbClr val="C00000"/>
                </a:solidFill>
                <a:latin typeface="Arial"/>
                <a:cs typeface="Arial"/>
              </a:rPr>
              <a:t>ROOT CAUSES</a:t>
            </a:r>
          </a:p>
          <a:p>
            <a:pPr marL="0" indent="0" algn="l">
              <a:spcAft>
                <a:spcPts val="300"/>
              </a:spcAft>
              <a:buNone/>
            </a:pPr>
            <a:r>
              <a:rPr sz="1150" b="1" i="0" u="none">
                <a:solidFill>
                  <a:srgbClr val="C00000"/>
                </a:solidFill>
                <a:latin typeface="Arial"/>
                <a:cs typeface="Arial"/>
              </a:rPr>
              <a:t>R1 </a:t>
            </a:r>
            <a:r>
              <a:rPr sz="1150" b="0" i="0" u="none">
                <a:solidFill>
                  <a:srgbClr val="000000"/>
                </a:solidFill>
                <a:latin typeface="Arial"/>
                <a:cs typeface="Arial"/>
              </a:rPr>
              <a:t>Fewer people in the area (hybrid work, shop closures)</a:t>
            </a:r>
          </a:p>
          <a:p>
            <a:pPr marL="0" indent="0" algn="l">
              <a:spcAft>
                <a:spcPts val="300"/>
              </a:spcAft>
              <a:buNone/>
            </a:pPr>
            <a:r>
              <a:rPr sz="1150" b="1" i="0" u="none">
                <a:solidFill>
                  <a:srgbClr val="C00000"/>
                </a:solidFill>
                <a:latin typeface="Arial"/>
                <a:cs typeface="Arial"/>
              </a:rPr>
              <a:t>R2 </a:t>
            </a:r>
            <a:r>
              <a:rPr sz="1150" b="0" i="0" u="none">
                <a:solidFill>
                  <a:srgbClr val="000000"/>
                </a:solidFill>
                <a:latin typeface="Arial"/>
                <a:cs typeface="Arial"/>
              </a:rPr>
              <a:t>One-person business with no spare capacity</a:t>
            </a:r>
          </a:p>
          <a:p>
            <a:pPr marL="0" indent="0" algn="l">
              <a:spcAft>
                <a:spcPts val="300"/>
              </a:spcAft>
              <a:buNone/>
            </a:pPr>
            <a:r>
              <a:rPr sz="1150" b="1" i="0" u="none">
                <a:solidFill>
                  <a:srgbClr val="C00000"/>
                </a:solidFill>
                <a:latin typeface="Arial"/>
                <a:cs typeface="Arial"/>
              </a:rPr>
              <a:t>R3 </a:t>
            </a:r>
            <a:r>
              <a:rPr sz="1150" b="0" i="0" u="none">
                <a:solidFill>
                  <a:srgbClr val="000000"/>
                </a:solidFill>
                <a:latin typeface="Arial"/>
                <a:cs typeface="Arial"/>
              </a:rPr>
              <a:t>No online ordering channel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526211" y="227104"/>
            <a:ext cx="11326483" cy="74768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Application: Fishbone Diagram for Basil's Bakery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2194560" y="5989320"/>
            <a:ext cx="95097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sz="1400" b="0" i="1" u="none">
                <a:solidFill>
                  <a:srgbClr val="595959"/>
                </a:solidFill>
                <a:latin typeface="Arial"/>
                <a:cs typeface="Arial"/>
              </a:rPr>
              <a:t>This diagram is structured as a Cause-and-Effect (Fishbone) diagram (Kumah et al., 2024).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Methods causes"/>
          <p:cNvSpPr txBox="1"/>
          <p:nvPr/>
        </p:nvSpPr>
        <p:spPr>
          <a:xfrm>
            <a:off x="566928" y="1990000"/>
            <a:ext cx="2148840" cy="120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No delivery service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Pre-orders rely on Basil answering the phone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Long queues at peak times</a:t>
            </a:r>
          </a:p>
        </p:txBody>
      </p:sp>
      <p:sp>
        <p:nvSpPr>
          <p:cNvPr id="40" name="Machines causes"/>
          <p:cNvSpPr txBox="1"/>
          <p:nvPr/>
        </p:nvSpPr>
        <p:spPr>
          <a:xfrm>
            <a:off x="3502152" y="1990000"/>
            <a:ext cx="2148840" cy="120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No website or online ordering system</a:t>
            </a:r>
            <a:r>
              <a:rPr sz="1100" b="1" i="0" u="none">
                <a:solidFill>
                  <a:srgbClr val="C00000"/>
                </a:solidFill>
                <a:latin typeface="Arial"/>
                <a:cs typeface="Arial"/>
              </a:rPr>
              <a:t> [R3]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Phone is the only way to order</a:t>
            </a:r>
          </a:p>
        </p:txBody>
      </p:sp>
      <p:sp>
        <p:nvSpPr>
          <p:cNvPr id="41" name="People causes"/>
          <p:cNvSpPr txBox="1"/>
          <p:nvPr/>
        </p:nvSpPr>
        <p:spPr>
          <a:xfrm>
            <a:off x="6373368" y="1990000"/>
            <a:ext cx="2148840" cy="120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Regulars from closed shops lost jobs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Office staff now hybrid (ONS, 2024)</a:t>
            </a:r>
            <a:r>
              <a:rPr sz="1100" b="1" i="0" u="none">
                <a:solidFill>
                  <a:srgbClr val="C00000"/>
                </a:solidFill>
                <a:latin typeface="Arial"/>
                <a:cs typeface="Arial"/>
              </a:rPr>
              <a:t> [R1]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Sole baker: no time for phone or delivery</a:t>
            </a:r>
            <a:r>
              <a:rPr sz="1100" b="1" i="0" u="none">
                <a:solidFill>
                  <a:srgbClr val="C00000"/>
                </a:solidFill>
                <a:latin typeface="Arial"/>
                <a:cs typeface="Arial"/>
              </a:rPr>
              <a:t> [R2]</a:t>
            </a:r>
          </a:p>
        </p:txBody>
      </p:sp>
      <p:sp>
        <p:nvSpPr>
          <p:cNvPr id="42" name="Materials causes"/>
          <p:cNvSpPr txBox="1"/>
          <p:nvPr/>
        </p:nvSpPr>
        <p:spPr>
          <a:xfrm>
            <a:off x="566928" y="3640000"/>
            <a:ext cx="2148840" cy="122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 dirty="0">
                <a:solidFill>
                  <a:srgbClr val="000000"/>
                </a:solidFill>
                <a:latin typeface="Arial"/>
                <a:cs typeface="Arial"/>
              </a:rPr>
              <a:t>Organic yields less stable (Knapp and van der Heijden, 2018)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 dirty="0">
                <a:solidFill>
                  <a:srgbClr val="000000"/>
                </a:solidFill>
                <a:latin typeface="Arial"/>
                <a:cs typeface="Arial"/>
              </a:rPr>
              <a:t>Volatile stock costs</a:t>
            </a:r>
          </a:p>
        </p:txBody>
      </p:sp>
      <p:sp>
        <p:nvSpPr>
          <p:cNvPr id="43" name="Measurement causes"/>
          <p:cNvSpPr txBox="1"/>
          <p:nvPr/>
        </p:nvSpPr>
        <p:spPr>
          <a:xfrm>
            <a:off x="3502152" y="3640000"/>
            <a:ext cx="2148840" cy="122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No footfall or customer data kept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Missed calls and lost orders not logged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Stock costs hard to budget</a:t>
            </a:r>
          </a:p>
        </p:txBody>
      </p:sp>
      <p:sp>
        <p:nvSpPr>
          <p:cNvPr id="44" name="Environment causes"/>
          <p:cNvSpPr txBox="1"/>
          <p:nvPr/>
        </p:nvSpPr>
        <p:spPr>
          <a:xfrm>
            <a:off x="6373368" y="3640000"/>
            <a:ext cx="2148840" cy="122000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</a:ln>
        </p:spPr>
        <p:txBody>
          <a:bodyPr wrap="square" lIns="73152" tIns="73152" rIns="73152" bIns="73152" anchor="ctr"/>
          <a:lstStyle/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Quieter park; empty units not re-let</a:t>
            </a:r>
            <a:r>
              <a:rPr sz="1100" b="1" i="0" u="none">
                <a:solidFill>
                  <a:srgbClr val="C00000"/>
                </a:solidFill>
                <a:latin typeface="Arial"/>
                <a:cs typeface="Arial"/>
              </a:rPr>
              <a:t> [R1]</a:t>
            </a:r>
          </a:p>
          <a:p>
            <a:pPr marL="155448" indent="-155448" algn="l">
              <a:spcAft>
                <a:spcPts val="100"/>
              </a:spcAft>
              <a:buFont typeface="Arial"/>
              <a:buChar char="•"/>
            </a:pPr>
            <a:r>
              <a:rPr sz="1100" b="0" i="0" u="none">
                <a:solidFill>
                  <a:srgbClr val="000000"/>
                </a:solidFill>
                <a:latin typeface="Arial"/>
                <a:cs typeface="Arial"/>
              </a:rPr>
              <a:t>Higher rent, rates and bills leave less to invest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Summary of Key Findings</a:t>
            </a:r>
          </a:p>
        </p:txBody>
      </p:sp>
      <p:sp>
        <p:nvSpPr>
          <p:cNvPr id="3" name="Finding 1 card"/>
          <p:cNvSpPr/>
          <p:nvPr/>
        </p:nvSpPr>
        <p:spPr>
          <a:xfrm>
            <a:off x="548640" y="1234440"/>
            <a:ext cx="2587752" cy="4206240"/>
          </a:xfrm>
          <a:prstGeom prst="rect">
            <a:avLst/>
          </a:prstGeom>
          <a:solidFill>
            <a:srgbClr val="FFFFFF"/>
          </a:solidFill>
          <a:ln w="57150">
            <a:solidFill>
              <a:srgbClr val="FF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85800" y="1371600"/>
            <a:ext cx="2313432" cy="8686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5400" b="1" i="0" u="none">
                <a:solidFill>
                  <a:srgbClr val="FF0000"/>
                </a:solidFill>
                <a:latin typeface="Arial"/>
                <a:cs typeface="Arial"/>
              </a:rP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2286000"/>
            <a:ext cx="2313432" cy="50292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1900" b="1" i="0" u="none">
                <a:solidFill>
                  <a:srgbClr val="FF0000"/>
                </a:solidFill>
                <a:latin typeface="Arial"/>
                <a:cs typeface="Arial"/>
              </a:rPr>
              <a:t>Fewer visitors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2880360"/>
            <a:ext cx="2313432" cy="24688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lnSpc>
                <a:spcPct val="110000"/>
              </a:lnSpc>
              <a:spcAft>
                <a:spcPts val="0"/>
              </a:spcAft>
              <a:buNone/>
            </a:pPr>
            <a:r>
              <a:rPr lang="en-US" sz="1700" b="0" i="0" u="none" dirty="0">
                <a:solidFill>
                  <a:srgbClr val="000000"/>
                </a:solidFill>
                <a:latin typeface="Arial"/>
                <a:cs typeface="Arial"/>
              </a:rPr>
              <a:t>Sales are still down by a quarter compared to 2019, due to decreased numbers of visitors to the retail park.</a:t>
            </a:r>
            <a:endParaRPr sz="1700" b="0" i="0" u="none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7" name="Finding 2 card"/>
          <p:cNvSpPr/>
          <p:nvPr/>
        </p:nvSpPr>
        <p:spPr>
          <a:xfrm>
            <a:off x="3383280" y="1234440"/>
            <a:ext cx="2587752" cy="4206240"/>
          </a:xfrm>
          <a:prstGeom prst="rect">
            <a:avLst/>
          </a:prstGeom>
          <a:solidFill>
            <a:srgbClr val="FFFFFF"/>
          </a:solidFill>
          <a:ln w="57150">
            <a:solidFill>
              <a:srgbClr val="7030A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520440" y="1371600"/>
            <a:ext cx="2313432" cy="8686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5400" b="1" i="0" u="none">
                <a:solidFill>
                  <a:srgbClr val="7030A0"/>
                </a:solidFill>
                <a:latin typeface="Arial"/>
                <a:cs typeface="Arial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20440" y="2286000"/>
            <a:ext cx="2313432" cy="50292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1900" b="1" i="0" u="none">
                <a:solidFill>
                  <a:srgbClr val="7030A0"/>
                </a:solidFill>
                <a:latin typeface="Arial"/>
                <a:cs typeface="Arial"/>
              </a:rPr>
              <a:t>Lost customers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20440" y="2880360"/>
            <a:ext cx="2313432" cy="24688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lnSpc>
                <a:spcPct val="110000"/>
              </a:lnSpc>
              <a:spcAft>
                <a:spcPts val="0"/>
              </a:spcAft>
              <a:buNone/>
            </a:pPr>
            <a:r>
              <a:rPr lang="en-US" sz="1700" b="0" i="0" u="none" dirty="0">
                <a:solidFill>
                  <a:srgbClr val="000000"/>
                </a:solidFill>
                <a:latin typeface="Arial"/>
                <a:cs typeface="Arial"/>
              </a:rPr>
              <a:t>The bakery's business has been lost due to hybrid working and shop closures during lunchtimes </a:t>
            </a:r>
            <a:r>
              <a:rPr sz="1700" b="0" i="0" u="none" dirty="0">
                <a:solidFill>
                  <a:srgbClr val="000000"/>
                </a:solidFill>
                <a:latin typeface="Arial"/>
                <a:cs typeface="Arial"/>
              </a:rPr>
              <a:t>(ONS, 2024).</a:t>
            </a:r>
          </a:p>
        </p:txBody>
      </p:sp>
      <p:sp>
        <p:nvSpPr>
          <p:cNvPr id="11" name="Finding 3 card"/>
          <p:cNvSpPr/>
          <p:nvPr/>
        </p:nvSpPr>
        <p:spPr>
          <a:xfrm>
            <a:off x="6217920" y="1234440"/>
            <a:ext cx="2587752" cy="4206240"/>
          </a:xfrm>
          <a:prstGeom prst="rect">
            <a:avLst/>
          </a:prstGeom>
          <a:solidFill>
            <a:srgbClr val="FFFFFF"/>
          </a:solidFill>
          <a:ln w="57150">
            <a:solidFill>
              <a:srgbClr val="0070C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355080" y="1371600"/>
            <a:ext cx="2313432" cy="8686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5400" b="1" i="0" u="none">
                <a:solidFill>
                  <a:srgbClr val="0070C0"/>
                </a:solidFill>
                <a:latin typeface="Arial"/>
                <a:cs typeface="Arial"/>
              </a:rPr>
              <a:t>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55080" y="2286000"/>
            <a:ext cx="2313432" cy="50292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1900" b="1" i="0" u="none">
                <a:solidFill>
                  <a:srgbClr val="0070C0"/>
                </a:solidFill>
                <a:latin typeface="Arial"/>
                <a:cs typeface="Arial"/>
              </a:rPr>
              <a:t>Rising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55080" y="2880360"/>
            <a:ext cx="2313432" cy="24688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lnSpc>
                <a:spcPct val="110000"/>
              </a:lnSpc>
              <a:spcAft>
                <a:spcPts val="0"/>
              </a:spcAft>
              <a:buNone/>
            </a:pPr>
            <a:r>
              <a:rPr lang="en-US" sz="1700" b="0" i="0" u="none" dirty="0">
                <a:solidFill>
                  <a:srgbClr val="000000"/>
                </a:solidFill>
                <a:latin typeface="Arial"/>
                <a:cs typeface="Arial"/>
              </a:rPr>
              <a:t>The volatile price of organic stocks and escalating overheads are straining the company </a:t>
            </a:r>
            <a:r>
              <a:rPr sz="1700" b="0" i="0" u="none" dirty="0">
                <a:solidFill>
                  <a:srgbClr val="000000"/>
                </a:solidFill>
                <a:latin typeface="Arial"/>
                <a:cs typeface="Arial"/>
              </a:rPr>
              <a:t>(ONS, 2023).</a:t>
            </a:r>
          </a:p>
        </p:txBody>
      </p:sp>
      <p:sp>
        <p:nvSpPr>
          <p:cNvPr id="15" name="Finding 4 card"/>
          <p:cNvSpPr/>
          <p:nvPr/>
        </p:nvSpPr>
        <p:spPr>
          <a:xfrm>
            <a:off x="9052560" y="1234440"/>
            <a:ext cx="2587752" cy="4206240"/>
          </a:xfrm>
          <a:prstGeom prst="rect">
            <a:avLst/>
          </a:prstGeom>
          <a:solidFill>
            <a:srgbClr val="FFFFFF"/>
          </a:solidFill>
          <a:ln w="57150">
            <a:solidFill>
              <a:srgbClr val="00B05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189720" y="1371600"/>
            <a:ext cx="2313432" cy="8686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5400" b="1" i="0" u="none">
                <a:solidFill>
                  <a:srgbClr val="00B050"/>
                </a:solidFill>
                <a:latin typeface="Arial"/>
                <a:cs typeface="Arial"/>
              </a:rPr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89720" y="2286000"/>
            <a:ext cx="2313432" cy="50292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spcAft>
                <a:spcPts val="0"/>
              </a:spcAft>
              <a:buNone/>
            </a:pPr>
            <a:r>
              <a:rPr sz="1900" b="1" i="0" u="none">
                <a:solidFill>
                  <a:srgbClr val="00B050"/>
                </a:solidFill>
                <a:latin typeface="Arial"/>
                <a:cs typeface="Arial"/>
              </a:rPr>
              <a:t>Within his control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89720" y="2880360"/>
            <a:ext cx="2313432" cy="246888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l">
              <a:lnSpc>
                <a:spcPct val="110000"/>
              </a:lnSpc>
              <a:spcAft>
                <a:spcPts val="0"/>
              </a:spcAft>
              <a:buNone/>
            </a:pPr>
            <a:r>
              <a:rPr lang="en-US" sz="1700" b="0" i="0" u="none" dirty="0">
                <a:solidFill>
                  <a:srgbClr val="000000"/>
                </a:solidFill>
                <a:latin typeface="Arial"/>
                <a:cs typeface="Arial"/>
              </a:rPr>
              <a:t>No delivery or online pre-ordering: internal gaps Basil can fix as customers shift online</a:t>
            </a:r>
            <a:r>
              <a:rPr sz="1700" b="0" i="0" u="none" dirty="0">
                <a:solidFill>
                  <a:srgbClr val="000000"/>
                </a:solidFill>
                <a:latin typeface="Arial"/>
                <a:cs typeface="Arial"/>
              </a:rPr>
              <a:t> (ONS, 2026b).</a:t>
            </a:r>
          </a:p>
        </p:txBody>
      </p:sp>
      <p:pic>
        <p:nvPicPr>
          <p:cNvPr id="20" name="Finding icon 1" descr="Finding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1992" y="1508760"/>
            <a:ext cx="640080" cy="640080"/>
          </a:xfrm>
          <a:prstGeom prst="rect">
            <a:avLst/>
          </a:prstGeom>
        </p:spPr>
      </p:pic>
      <p:pic>
        <p:nvPicPr>
          <p:cNvPr id="21" name="Finding icon 2" descr="Finding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6632" y="1508760"/>
            <a:ext cx="640080" cy="640080"/>
          </a:xfrm>
          <a:prstGeom prst="rect">
            <a:avLst/>
          </a:prstGeom>
        </p:spPr>
      </p:pic>
      <p:pic>
        <p:nvPicPr>
          <p:cNvPr id="22" name="Finding icon 3" descr="Finding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1271" y="1508760"/>
            <a:ext cx="640080" cy="640080"/>
          </a:xfrm>
          <a:prstGeom prst="rect">
            <a:avLst/>
          </a:prstGeom>
        </p:spPr>
      </p:pic>
      <p:pic>
        <p:nvPicPr>
          <p:cNvPr id="23" name="Finding icon 4" descr="Finding icon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25912" y="1508760"/>
            <a:ext cx="640080" cy="64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anchor="ctr">
            <a:normAutofit/>
          </a:bodyPr>
          <a:lstStyle/>
          <a:p>
            <a:pPr algn="ctr"/>
            <a:r>
              <a:rPr sz="3200" b="1" i="0" u="sng">
                <a:solidFill>
                  <a:srgbClr val="000000"/>
                </a:solidFill>
                <a:latin typeface="Arial"/>
                <a:cs typeface="Arial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051560"/>
            <a:ext cx="11091672" cy="4846320"/>
          </a:xfrm>
        </p:spPr>
        <p:txBody>
          <a:bodyPr>
            <a:normAutofit fontScale="55000" lnSpcReduction="20000"/>
          </a:bodyPr>
          <a:lstStyle/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Bou Hatoum, M., Nassereddine, H., Musick, S. and El-Jazzar, M. (2023) 'Investigation of PESTEL factors driving change in capital project organizations',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Frontiers in Built Environment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, 9, article 1207564. Available at: https://doi.org/10.3389/fbuil.2023.1207564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De Fraja, G., Matheson, J. and Rockey, J. (2021) 'Zoomshock: the geography and local labour market consequences of working from home',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Covid Economics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, 64, pp. 1–41. Available at: https://eprints.whiterose.ac.uk/169813/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ECIU (Energy and Climate Intelligence Unit) (2024)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Estimated financial losses faced by UK farmers due to wet weather impacts on key arable crops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. Available at: https://eciu.net/analysis/reports/2024/estimated-financial-losses-faced-by-uk-farmers-due-to-wet-weather-impacts-on-key-arable-crops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Enoch, M., Monsuur, F., Palaiologou, G., Quddus, M.A., Ellis-Chadwick, F., Morton, C. and Rayner, R. (2022) 'When COVID-19 came to town: measuring the impact of the coronavirus pandemic on footfall on six high streets in England',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Environment and Planning B: Urban Analytics and City Science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, 49(3), pp. 1091–1111. Available at: https://doi.org/10.1177/23998083211048497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FSA (Food Standards Agency) (2022)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Food allergen labelling changes become law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. Available at: https://www.food.gov.uk/news-alerts/news/food-allergen-labelling-changes-become-law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 err="1">
                <a:solidFill>
                  <a:srgbClr val="000000"/>
                </a:solidFill>
                <a:latin typeface="Arial"/>
                <a:cs typeface="Arial"/>
              </a:rPr>
              <a:t>Hayden, D. (2025) </a:t>
            </a:r>
            <a:r>
              <a:rPr sz="1200" b="0" i="1" u="none" dirty="0" err="1">
                <a:solidFill>
                  <a:srgbClr val="000000"/>
                </a:solidFill>
                <a:latin typeface="Arial"/>
                <a:cs typeface="Arial"/>
              </a:rPr>
              <a:t>PESTLE analysis</a:t>
            </a:r>
            <a:r>
              <a:rPr sz="1200" b="0" i="0" u="none" dirty="0" err="1">
                <a:solidFill>
                  <a:srgbClr val="000000"/>
                </a:solidFill>
                <a:latin typeface="Arial"/>
                <a:cs typeface="Arial"/>
              </a:rPr>
              <a:t>. London: Chartered Institute of Personnel and Development. Available at: https://www.cipd.org/uk/knowledge/factsheets/pestle-analysis-factsheet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HM Treasury (2026)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Business rates multipliers: qualifying retail, hospitality or leisure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. Available at: https://www.gov.uk/guidance/business-rates-multipliers-qualifying-retail-hospitality-or-leisure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 err="1">
                <a:solidFill>
                  <a:srgbClr val="000000"/>
                </a:solidFill>
                <a:latin typeface="Arial"/>
                <a:cs typeface="Arial"/>
              </a:rPr>
              <a:t>Karadzhov, V. and Patarchanova, E. (2025) 'How to create the best PESTEL analysis', </a:t>
            </a:r>
            <a:r>
              <a:rPr sz="1200" b="0" i="1" u="none" dirty="0" err="1">
                <a:solidFill>
                  <a:srgbClr val="000000"/>
                </a:solidFill>
                <a:latin typeface="Arial"/>
                <a:cs typeface="Arial"/>
              </a:rPr>
              <a:t>International Journal of Digital Research</a:t>
            </a:r>
            <a:r>
              <a:rPr sz="1200" b="0" i="0" u="none" dirty="0" err="1">
                <a:solidFill>
                  <a:srgbClr val="000000"/>
                </a:solidFill>
                <a:latin typeface="Arial"/>
                <a:cs typeface="Arial"/>
              </a:rPr>
              <a:t>, 1(3), pp. 8–20. Available at: https://doi.org/10.63711/ijdr.net20250301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Klein, V.B. and Todesco, J.L. (2021) 'COVID-19 crisis and SMEs responses: the role of digital transformation', </a:t>
            </a:r>
            <a:r>
              <a:rPr sz="1200" b="0" i="1" u="none" dirty="0">
                <a:solidFill>
                  <a:srgbClr val="000000"/>
                </a:solidFill>
                <a:latin typeface="Arial"/>
                <a:cs typeface="Arial"/>
              </a:rPr>
              <a:t>Knowledge and Process Management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</a:rPr>
              <a:t>, 28(2), pp. 117–133. Available at: </a:t>
            </a:r>
            <a:r>
              <a:rPr sz="1200" b="0" i="0" u="none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https://doi.org/10.1002/kpm.1660</a:t>
            </a:r>
            <a:endParaRPr lang="en-US" sz="1200" b="0" i="0" u="none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Knapp, S. and van der Heijden, M.G.A. (2018) 'A global meta-analysis of yield stability in organic and conservation agriculture',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Nature Communications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9, article 3632. Available at: https://doi.org/10.1038/s41467-018-05956-1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Kumah, A., Nwogu, C.N., Issah, A.-R., Obot, E., </a:t>
            </a:r>
            <a:r>
              <a:rPr lang="en-US" sz="1200" dirty="0" err="1">
                <a:solidFill>
                  <a:srgbClr val="000000"/>
                </a:solidFill>
                <a:latin typeface="Arial"/>
                <a:cs typeface="Arial"/>
              </a:rPr>
              <a:t>Kanamitie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D.T., Sifa, J.S. and Aidoo, L.A. (2024) </a:t>
            </a:r>
            <a:r>
              <a:rPr lang="en-US" sz="1200" dirty="0" err="1">
                <a:solidFill>
                  <a:srgbClr val="000000"/>
                </a:solidFill>
                <a:latin typeface="Arial"/>
                <a:cs typeface="Arial"/>
              </a:rPr>
              <a:t>'Cause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-and-effect (fishbone) diagram: a tool for generating and organizing quality improvement ideas',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Global Journal on Quality and Safety in Healthcare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7(2), pp. 85–87. Available at: https://doi.org/10.36401/JQSH-23-42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MHCLG (Ministry of Housing, Communities and Local Government) (2025)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Business rates relief: 2025/26 Retail, Hospitality and Leisure Scheme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Available at: https://www.gov.uk/guidance/business-rates-relief-202526-retail-hospitality-and-leisure-scheme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ONS (Office for National Statistics) (2023)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Consumer price inflation, UK: March 2023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Available at: https://www.ons.gov.uk/economy/inflationandpriceindices/bulletins/consumerpriceinflation/march2023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ONS (Office for National Statistics) (2024)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Who are the hybrid workers?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 Available at: https://www.ons.gov.uk/employmentandlabourmarket/peopleinwork/employmentandemployeetypes/articles/whoarethehybridworkers/2024-11-11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ONS (Office for National Statistics) (2026a)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Consumer price inflation, UK: August 2026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Available at: https://www.ons.gov.uk/economy/inflationandpriceindices/bulletins/consumerpriceinflation/august2026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ONS (Office for National Statistics) (2026b)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Internet sales as a percentage of total retail sales (ratio) (%)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. Available at: https://www.ons.gov.uk/businessindustryandtrade/retailindustry/timeseries/j4mc/drsi (Accessed: 11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/>
              <a:t>ONS (2021) Impact of the coronavirus (COVID-19) pandemic on retail sales in 2020 - Office for National Statistics. Available at: </a:t>
            </a:r>
            <a:r>
              <a:rPr lang="en-US" sz="1200" u="sng" dirty="0">
                <a:hlinkClick r:id="rId4"/>
              </a:rPr>
              <a:t>https://www.ons.gov.uk/economy/grossdomesticproductgdp/articles/impactofthecoronaviruscovid19pandemiconretailsalesin2020/2021-01-28</a:t>
            </a:r>
            <a:r>
              <a:rPr lang="en-US" sz="1200" dirty="0"/>
              <a:t> (Accessed: 9 October 2026).</a:t>
            </a:r>
          </a:p>
          <a:p>
            <a:pPr marL="320040" indent="-320040" algn="just">
              <a:spcAft>
                <a:spcPts val="350"/>
              </a:spcAft>
              <a:buNone/>
            </a:pPr>
            <a:r>
              <a:rPr lang="en-US" sz="1200" dirty="0" err="1">
                <a:solidFill>
                  <a:srgbClr val="000000"/>
                </a:solidFill>
                <a:latin typeface="Arial"/>
                <a:cs typeface="Arial"/>
              </a:rPr>
              <a:t>Sakdiyah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S.H., </a:t>
            </a:r>
            <a:r>
              <a:rPr lang="en-US" sz="1200" dirty="0" err="1">
                <a:solidFill>
                  <a:srgbClr val="000000"/>
                </a:solidFill>
                <a:latin typeface="Arial"/>
                <a:cs typeface="Arial"/>
              </a:rPr>
              <a:t>Eltivia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N. and Afandi, A. (2022) 'Root cause analysis using fishbone diagram: company management decision making', 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Journal of Applied Business, Taxation and Economics Research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, 1(6), pp. 566–576. Available at: https://doi.org/10.54408/jabter.v1i6.103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2377440"/>
            <a:ext cx="10515600" cy="1645920"/>
          </a:xfrm>
        </p:spPr>
        <p:txBody>
          <a:bodyPr anchor="ctr"/>
          <a:lstStyle/>
          <a:p>
            <a:pPr marL="0" indent="0" algn="ctr">
              <a:spcAft>
                <a:spcPts val="0"/>
              </a:spcAft>
              <a:buNone/>
            </a:pPr>
            <a:r>
              <a:rPr sz="4800" b="1" i="0" u="none">
                <a:solidFill>
                  <a:srgbClr val="000000"/>
                </a:solidFill>
                <a:latin typeface="Arial"/>
                <a:cs typeface="Arial"/>
              </a:rPr>
              <a:t>Thank you for listening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Bakery icon" descr="Bakery ico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008" y="1463040"/>
            <a:ext cx="731520" cy="731520"/>
          </a:xfrm>
          <a:prstGeom prst="rect">
            <a:avLst/>
          </a:prstGeom>
        </p:spPr>
      </p:pic>
      <p:pic>
        <p:nvPicPr>
          <p:cNvPr id="6" name="Bakery icon" descr="Bakery icon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3288" y="1463040"/>
            <a:ext cx="731520" cy="731520"/>
          </a:xfrm>
          <a:prstGeom prst="rect">
            <a:avLst/>
          </a:prstGeom>
        </p:spPr>
      </p:pic>
      <p:pic>
        <p:nvPicPr>
          <p:cNvPr id="7" name="Bakery icon" descr="Bakery icon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68" y="1463040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UWTSD logo background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7" name="TextBox 1026"/>
          <p:cNvSpPr txBox="1"/>
          <p:nvPr/>
        </p:nvSpPr>
        <p:spPr>
          <a:xfrm>
            <a:off x="548640" y="502920"/>
            <a:ext cx="11091672" cy="822960"/>
          </a:xfrm>
          <a:prstGeom prst="rect">
            <a:avLst/>
          </a:prstGeom>
          <a:noFill/>
        </p:spPr>
        <p:txBody>
          <a:bodyPr wrap="square" tIns="91440" bIns="91440" anchor="t"/>
          <a:lstStyle/>
          <a:p>
            <a:pPr marL="0" indent="0" algn="ctr">
              <a:spcAft>
                <a:spcPts val="0"/>
              </a:spcAft>
              <a:buNone/>
            </a:pPr>
            <a:r>
              <a:rPr sz="3600" b="1" i="0" u="sng">
                <a:solidFill>
                  <a:srgbClr val="000000"/>
                </a:solidFill>
                <a:latin typeface="Arial"/>
                <a:cs typeface="Arial"/>
              </a:rPr>
              <a:t>Questions and Answers</a:t>
            </a: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2224</Words>
  <Application>Microsoft Office PowerPoint</Application>
  <PresentationFormat>Widescreen</PresentationFormat>
  <Paragraphs>180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Presentation Overview</vt:lpstr>
      <vt:lpstr>Background of Basil's Bakery</vt:lpstr>
      <vt:lpstr>Insight into the Problems</vt:lpstr>
      <vt:lpstr>Critique of the PESTEL Framework</vt:lpstr>
      <vt:lpstr>Application: PESTEL Analysis of Basil's Bakery</vt:lpstr>
      <vt:lpstr>Critique of the Cause-and-Effect Model</vt:lpstr>
      <vt:lpstr>PowerPoint Presentation</vt:lpstr>
      <vt:lpstr>Summary of Key Findings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2026-10-12T06:10:29Z</dcterms:created>
  <dcterms:modified xsi:type="dcterms:W3CDTF">2026-10-12T08:02:09Z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2026-10-12T08:00:25Z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eaa20eb0-176a-4dfd-a75b-b071a506c464</vt:lpwstr>
  </property>
  <property fmtid="{D5CDD505-2E9C-101B-9397-08002B2CF9AE}" pid="7" name="MSIP_Label_defa4170-0d19-0005-0004-bc88714345d2_ActionId">
    <vt:lpwstr>97951031-22fb-4565-8a48-4da34f6b48d8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