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3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03"/>
    <p:restoredTop sz="94654"/>
  </p:normalViewPr>
  <p:slideViewPr>
    <p:cSldViewPr snapToGrid="0">
      <p:cViewPr>
        <p:scale>
          <a:sx n="87" d="100"/>
          <a:sy n="87" d="100"/>
        </p:scale>
        <p:origin x="1328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FCAA4-17B3-6CE7-EE2B-2467C20B2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E84A91-AA90-4F4E-D5A7-77BCDFC298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BCF713-C0A5-C2E8-A5F5-B139ED829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E4776-3594-3A44-8F0B-CDB95E35D72F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B8A350-1488-B789-64F8-66D8A56501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2F25AE-7983-B8CF-EA89-B8987D572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3359B-DBB1-0E47-8174-21AE7B111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503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4CA5E-D85F-33FC-3DAB-190F574CE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DEE2C-8B29-0D05-D8AF-968FB645E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E4DAE-FF29-E7B4-D834-5BF6ADAF2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E4776-3594-3A44-8F0B-CDB95E35D72F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736AE-0E42-349B-9614-CEA44CB85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47A2F9-F7D9-9059-F06E-8C671BE5E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3359B-DBB1-0E47-8174-21AE7B111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622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83828-E23C-EE31-0E20-450AF5515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CA2C5B-C462-17E3-BECD-493BDB61D6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73B4C-AE79-81A4-64A8-DF7DDD200F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E4776-3594-3A44-8F0B-CDB95E35D72F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A3494-7AE8-A228-1EED-D2ADB4F94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387A05-FDE4-50F2-A055-1723BD6C6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3359B-DBB1-0E47-8174-21AE7B111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941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46237-1008-F3E5-6519-BFCA240DD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6BFB8-0F99-DD10-B472-6EE3EC0C70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FB280A-E7A4-42D8-A614-FF7851BFB2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3FB0DB-2294-2877-C349-F4FDB6AA2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E4776-3594-3A44-8F0B-CDB95E35D72F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F056D2-A9BF-8248-1915-1C8FBB804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AAABED-4243-1FE4-1F62-895147736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3359B-DBB1-0E47-8174-21AE7B111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859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6F195-5F43-FF83-A1D0-E4C05F802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D32247-A864-2F7E-28DF-1A50121BCD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FF6F26-911D-E3FB-2594-305E6CBEB2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66450-AFE3-2969-4AF8-51DFC8CAC2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35022E-306C-945E-B519-27E03B5B97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5F5CAB-78DE-72A0-CCC9-553A5AB3E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E4776-3594-3A44-8F0B-CDB95E35D72F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AB3E6F-041C-AA0D-6E65-65B5CEABF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841978-9AD3-9B51-6347-1076FA8B9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3359B-DBB1-0E47-8174-21AE7B111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05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33261-EDFA-BFD0-91CC-7AFF7685D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F24735-A46D-5E5C-F331-3C9C123DF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E4776-3594-3A44-8F0B-CDB95E35D72F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5B7ECC-1F0F-E361-3D5A-D5F163A6E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6B3E69-C9A5-F07E-5650-6716E5B29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3359B-DBB1-0E47-8174-21AE7B111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824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1BDE9E-97AB-4E14-9610-F2A373839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E4776-3594-3A44-8F0B-CDB95E35D72F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F682B8-D17B-BE4C-D32E-0EC9E435D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65A077-60A2-A038-4F5F-D07F910FE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3359B-DBB1-0E47-8174-21AE7B111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281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DB1D7-278B-EA8E-4D90-F1E12CBA9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2C37A-0BDA-F8EF-A749-8D239024DA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35137D-3D2D-7592-B2B4-31EA0829A2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C84DA8-E40D-37D1-ABFF-4CF849C61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E4776-3594-3A44-8F0B-CDB95E35D72F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23F882-E916-7E0D-2550-844E866A6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644B52-0972-5E39-9138-B86A0216A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3359B-DBB1-0E47-8174-21AE7B111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107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140F5-C794-F202-5168-5328D4C76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556853-B0C2-E00F-D816-9235C61685AF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2903EF-0C3F-979B-3A30-79A2C56DE9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3CCFF7-2535-6FB6-7D85-49E1AFF73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E4776-3594-3A44-8F0B-CDB95E35D72F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9B098-84D0-74EE-2D0E-CBEB060A1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D7F08A-69DA-1FEF-A41D-957457FCE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3359B-DBB1-0E47-8174-21AE7B111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481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242F7-5ADE-1BA6-78D6-53524B9CE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6F7A04-5176-8038-663E-721A6E42EA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A7C259-B074-1BE5-4F9D-03FB4B8373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E4776-3594-3A44-8F0B-CDB95E35D72F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C59CA9-E2C9-FF1D-D04F-87C189C33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04C6DB-F088-096C-BA26-6B054B93D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3359B-DBB1-0E47-8174-21AE7B111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341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CB4740-5C77-9E44-3C7B-5710F30236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92760F-5F30-18B7-2B99-19A69EB6C1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7E8E2F-9D21-5610-4917-CADC6E0AA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E4776-3594-3A44-8F0B-CDB95E35D72F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FF218F-3152-5242-6DE7-05ABBFD1E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60055B-852D-09D1-D5C4-65328EA02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3359B-DBB1-0E47-8174-21AE7B111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230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A01127-0F55-4368-C6D1-0F7684D9F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3F2DDF-1C81-1B98-983D-DA55052720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03E6CE-0112-6FFB-81AE-80D4821424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9E4776-3594-3A44-8F0B-CDB95E35D72F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EE3795-3ED3-3CD0-E487-9F2C0C35F8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D24A30-7E53-0539-C6CC-3CF7C00570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1B3359B-DBB1-0E47-8174-21AE7B1111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995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45FF3-26F3-3E73-3382-1C5BD60EB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428" y="22408"/>
            <a:ext cx="9144000" cy="12192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4800" b="1" dirty="0"/>
              <a:t>Campus Printing Hub</a:t>
            </a:r>
            <a:br>
              <a:rPr lang="en-US" sz="2400" dirty="0"/>
            </a:br>
            <a:r>
              <a:rPr lang="en-US" sz="2400" b="1" dirty="0"/>
              <a:t>Your Student Print Shop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F2C147-DBE2-67BB-5141-DC2458B530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8911" y="1241608"/>
            <a:ext cx="10399776" cy="5593984"/>
          </a:xfrm>
        </p:spPr>
        <p:txBody>
          <a:bodyPr/>
          <a:lstStyle/>
          <a:p>
            <a:r>
              <a:rPr lang="en-GB" dirty="0"/>
              <a:t>🖨️ </a:t>
            </a:r>
            <a:r>
              <a:rPr lang="en-GB" b="1" dirty="0"/>
              <a:t>CAMPUS PRINT HUB — PRICE GUIDE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52DD753-A095-B88D-A578-0D28ADFEDA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8837771"/>
              </p:ext>
            </p:extLst>
          </p:nvPr>
        </p:nvGraphicFramePr>
        <p:xfrm>
          <a:off x="1609621" y="1678716"/>
          <a:ext cx="8128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40503620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981366755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US" dirty="0"/>
                        <a:t>                                                                           Printing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12384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1" dirty="0"/>
                        <a:t>Black &amp; White A4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£0.10 Per Page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1495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Colour</a:t>
                      </a:r>
                      <a:r>
                        <a:rPr lang="en-US" b="1" dirty="0"/>
                        <a:t> A4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£0.50 Per Page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98807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Colour</a:t>
                      </a:r>
                      <a:r>
                        <a:rPr lang="en-US" b="1" dirty="0"/>
                        <a:t> A3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£1,00 Per Page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38172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3E6214AA-E0F0-48A8-19BC-2E2BCB0F32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06017"/>
              </p:ext>
            </p:extLst>
          </p:nvPr>
        </p:nvGraphicFramePr>
        <p:xfrm>
          <a:off x="1609621" y="3429000"/>
          <a:ext cx="8128000" cy="141532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05094318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12037196"/>
                    </a:ext>
                  </a:extLst>
                </a:gridCol>
              </a:tblGrid>
              <a:tr h="406916">
                <a:tc gridSpan="2">
                  <a:txBody>
                    <a:bodyPr/>
                    <a:lstStyle/>
                    <a:p>
                      <a:r>
                        <a:rPr lang="en-US" dirty="0"/>
                        <a:t>                                                                          Binding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0289736"/>
                  </a:ext>
                </a:extLst>
              </a:tr>
              <a:tr h="504206">
                <a:tc>
                  <a:txBody>
                    <a:bodyPr/>
                    <a:lstStyle/>
                    <a:p>
                      <a:r>
                        <a:rPr lang="en-US" b="1" dirty="0"/>
                        <a:t>Spiral Binding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£3.00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8939921"/>
                  </a:ext>
                </a:extLst>
              </a:tr>
              <a:tr h="504206">
                <a:tc>
                  <a:txBody>
                    <a:bodyPr/>
                    <a:lstStyle/>
                    <a:p>
                      <a:r>
                        <a:rPr lang="en-US" b="1" dirty="0"/>
                        <a:t>Comb Binding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£2.50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4338996"/>
                  </a:ext>
                </a:extLst>
              </a:tr>
            </a:tbl>
          </a:graphicData>
        </a:graphic>
      </p:graphicFrame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9144C7C1-F54E-B988-A0D7-0EC30661BC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6062488"/>
              </p:ext>
            </p:extLst>
          </p:nvPr>
        </p:nvGraphicFramePr>
        <p:xfrm>
          <a:off x="1659219" y="5032573"/>
          <a:ext cx="8028803" cy="150227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397448">
                  <a:extLst>
                    <a:ext uri="{9D8B030D-6E8A-4147-A177-3AD203B41FA5}">
                      <a16:colId xmlns:a16="http://schemas.microsoft.com/office/drawing/2014/main" val="1918684757"/>
                    </a:ext>
                  </a:extLst>
                </a:gridCol>
                <a:gridCol w="3631355">
                  <a:extLst>
                    <a:ext uri="{9D8B030D-6E8A-4147-A177-3AD203B41FA5}">
                      <a16:colId xmlns:a16="http://schemas.microsoft.com/office/drawing/2014/main" val="4198680600"/>
                    </a:ext>
                  </a:extLst>
                </a:gridCol>
              </a:tblGrid>
              <a:tr h="394833">
                <a:tc gridSpan="2">
                  <a:txBody>
                    <a:bodyPr/>
                    <a:lstStyle/>
                    <a:p>
                      <a:r>
                        <a:rPr lang="en-US" dirty="0"/>
                        <a:t>                                                                     Other Services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61258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Laminating A4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£1.50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8413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Laminating A3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£2.50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4705924"/>
                  </a:ext>
                </a:extLst>
              </a:tr>
              <a:tr h="196713">
                <a:tc>
                  <a:txBody>
                    <a:bodyPr/>
                    <a:lstStyle/>
                    <a:p>
                      <a:r>
                        <a:rPr lang="en-US" b="1" dirty="0"/>
                        <a:t>Poster Printing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£8.00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6234587"/>
                  </a:ext>
                </a:extLst>
              </a:tr>
            </a:tbl>
          </a:graphicData>
        </a:graphic>
      </p:graphicFrame>
      <p:pic>
        <p:nvPicPr>
          <p:cNvPr id="24" name="Graphic 23" descr="Printer with solid fill">
            <a:extLst>
              <a:ext uri="{FF2B5EF4-FFF2-40B4-BE49-F238E27FC236}">
                <a16:creationId xmlns:a16="http://schemas.microsoft.com/office/drawing/2014/main" id="{430BAF9E-90B4-8472-A8ED-D0CEE4A81BF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004287" y="2203930"/>
            <a:ext cx="914400" cy="914400"/>
          </a:xfrm>
          <a:prstGeom prst="rect">
            <a:avLst/>
          </a:prstGeom>
        </p:spPr>
      </p:pic>
      <p:pic>
        <p:nvPicPr>
          <p:cNvPr id="26" name="Graphic 25" descr="Photocopier with solid fill">
            <a:extLst>
              <a:ext uri="{FF2B5EF4-FFF2-40B4-BE49-F238E27FC236}">
                <a16:creationId xmlns:a16="http://schemas.microsoft.com/office/drawing/2014/main" id="{30000E0B-54ED-4F14-1E7B-A6E9DD53F8E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04287" y="5400706"/>
            <a:ext cx="914400" cy="914400"/>
          </a:xfrm>
          <a:prstGeom prst="rect">
            <a:avLst/>
          </a:prstGeom>
        </p:spPr>
      </p:pic>
      <p:pic>
        <p:nvPicPr>
          <p:cNvPr id="28" name="Graphic 27" descr="Closed book with solid fill">
            <a:extLst>
              <a:ext uri="{FF2B5EF4-FFF2-40B4-BE49-F238E27FC236}">
                <a16:creationId xmlns:a16="http://schemas.microsoft.com/office/drawing/2014/main" id="{C1BAC795-6990-C61C-ABB0-52C6680196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04287" y="364991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9945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6C601-D56E-5D94-6C49-91C29EA59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855405"/>
          </a:xfrm>
        </p:spPr>
        <p:txBody>
          <a:bodyPr/>
          <a:lstStyle/>
          <a:p>
            <a:r>
              <a:rPr lang="en-US" dirty="0"/>
              <a:t>Decision and Iteration Log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5DBD4-46C8-6410-88E1-1900E8A4C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55406"/>
            <a:ext cx="10515600" cy="5321557"/>
          </a:xfrm>
        </p:spPr>
        <p:txBody>
          <a:bodyPr>
            <a:normAutofit fontScale="85000" lnSpcReduction="20000"/>
          </a:bodyPr>
          <a:lstStyle/>
          <a:p>
            <a:r>
              <a:rPr lang="en-US" sz="3000" dirty="0"/>
              <a:t>Why I chose PowerPoint as my tool: I decided to use </a:t>
            </a:r>
            <a:r>
              <a:rPr lang="en-US" sz="3000" dirty="0" err="1"/>
              <a:t>Powerpoint</a:t>
            </a:r>
            <a:r>
              <a:rPr lang="en-US" sz="3000" dirty="0"/>
              <a:t> because it’s good  for making work look clear &amp; professional. It’s easy to organize information into sections and add </a:t>
            </a:r>
            <a:r>
              <a:rPr lang="en-US" sz="3000" dirty="0" err="1"/>
              <a:t>colours</a:t>
            </a:r>
            <a:r>
              <a:rPr lang="en-US" sz="3000" dirty="0"/>
              <a:t> and icons. I also believe that posters should be eye catching but simple &amp; PowerPoint lets me do both </a:t>
            </a:r>
            <a:r>
              <a:rPr lang="en-US" sz="3000" dirty="0" err="1"/>
              <a:t>easilyding</a:t>
            </a:r>
            <a:r>
              <a:rPr lang="en-US" sz="3000" dirty="0"/>
              <a:t> prices and other services</a:t>
            </a:r>
          </a:p>
          <a:p>
            <a:endParaRPr lang="en-US" sz="3000" dirty="0"/>
          </a:p>
          <a:p>
            <a:r>
              <a:rPr lang="en-US" sz="3000" dirty="0"/>
              <a:t>I used the list of services and prices from the email sent </a:t>
            </a:r>
            <a:r>
              <a:rPr lang="en-US" sz="3000" dirty="0" err="1"/>
              <a:t>mby</a:t>
            </a:r>
            <a:r>
              <a:rPr lang="en-US" sz="3000" dirty="0"/>
              <a:t> the manger M. Khan. This included printing prices, binding prices and other services like laminating and poster printing.</a:t>
            </a:r>
          </a:p>
          <a:p>
            <a:endParaRPr lang="en-US" sz="3000" dirty="0"/>
          </a:p>
          <a:p>
            <a:r>
              <a:rPr lang="en-US" sz="3000" dirty="0"/>
              <a:t>How I created my artifact, I started by typing the title so readers know what it is straight away, I then inserted tables for all sections and typed in all process. I used different </a:t>
            </a:r>
            <a:r>
              <a:rPr lang="en-US" sz="3000" dirty="0" err="1"/>
              <a:t>colours</a:t>
            </a:r>
            <a:r>
              <a:rPr lang="en-US" sz="3000" dirty="0"/>
              <a:t> for each section header so they stand out, I then found icons for more visuals and finally checked prices again to ensure they were all correct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03797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B988E-5835-2941-DC2E-2727A4C6E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735" y="380283"/>
            <a:ext cx="10515600" cy="591727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What changes I made, initially my tables were all different sizes so I fixed this so they were all the same width, I I adjusted the format so they all aligned to the center. The icons were overlapping the text so I moved them to the side and resized them. I also made the title bigger and all of the text bold.</a:t>
            </a:r>
          </a:p>
          <a:p>
            <a:endParaRPr lang="en-US" dirty="0"/>
          </a:p>
          <a:p>
            <a:r>
              <a:rPr lang="en-US" dirty="0"/>
              <a:t>Feedback: I asked my sister to look at it and she said the prices weren’t all lined up so I adjusted them to sit neatly in the columns.</a:t>
            </a:r>
          </a:p>
          <a:p>
            <a:endParaRPr lang="en-US" dirty="0"/>
          </a:p>
          <a:p>
            <a:r>
              <a:rPr lang="en-US" dirty="0"/>
              <a:t>Final explanation, I think my final price guide is clear, easy to read and has all of the correct information. The </a:t>
            </a:r>
            <a:r>
              <a:rPr lang="en-US" dirty="0" err="1"/>
              <a:t>colours</a:t>
            </a:r>
            <a:r>
              <a:rPr lang="en-US" dirty="0"/>
              <a:t> and icons help students find what they need quickly, and everything is laid out neatly.</a:t>
            </a:r>
          </a:p>
          <a:p>
            <a:pPr marL="0" indent="0">
              <a:buNone/>
            </a:pPr>
            <a:r>
              <a:rPr lang="en-US" dirty="0"/>
              <a:t> I checked it against the email one last time and all the prices match perfectly.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65616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1611</TotalTime>
  <Words>382</Words>
  <Application>Microsoft Macintosh PowerPoint</Application>
  <PresentationFormat>Widescreen</PresentationFormat>
  <Paragraphs>36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Campus Printing Hub Your Student Print Shop</vt:lpstr>
      <vt:lpstr>Decision and Iteration Log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jade22elliott@gmail.com</dc:creator>
  <cp:lastModifiedBy>jade22elliott@gmail.com</cp:lastModifiedBy>
  <cp:revision>10</cp:revision>
  <dcterms:created xsi:type="dcterms:W3CDTF">2026-10-13T10:02:08Z</dcterms:created>
  <dcterms:modified xsi:type="dcterms:W3CDTF">2026-10-19T12:32:10Z</dcterms:modified>
</cp:coreProperties>
</file>