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customXml/itemProps3.xml" ContentType="application/vnd.openxmlformats-officedocument.customXmlProperties+xml"/>
  <Override PartName="/ppt/slides/slide2.xml" ContentType="application/vnd.openxmlformats-officedocument.presentationml.slide+xml"/>
  <Override PartName="/ppt/presentation.xml" ContentType="application/vnd.openxmlformats-officedocument.presentationml.presentation.main+xml"/>
  <Override PartName="/customXml/itemProps1.xml" ContentType="application/vnd.openxmlformats-officedocument.customXmlProperties+xml"/>
  <Override PartName="/docProps/core.xml" ContentType="application/vnd.openxmlformats-package.core-properties+xml"/>
  <Override PartName="/customXml/itemProps2.xml" ContentType="application/vnd.openxmlformats-officedocument.customXmlProperties+xml"/>
  <Override PartName="/ppt/slides/slide3.xml" ContentType="application/vnd.openxmlformats-officedocument.presentationml.slide+xml"/>
  <Override PartName="/ppt/slideMasters/slideMaster1.xml" ContentType="application/vnd.openxmlformats-officedocument.presentationml.slideMaster+xml"/>
  <Override PartName="/ppt/slides/slide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s/slide13.xml" ContentType="application/vnd.openxmlformats-officedocument.presentationml.slide+xml"/>
  <Override PartName="/ppt/notesMasters/notesMaster1.xml" ContentType="application/vnd.openxmlformats-officedocument.presentationml.notesMaster+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Override1.xml" ContentType="application/vnd.openxmlformats-officedocument.themeOverride+xml"/>
  <Override PartName="/ppt/theme/theme1.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app.xml" ContentType="application/vnd.openxmlformats-officedocument.extended-properties+xml"/>
  <Override PartName="/ppt/changesInfos/changesInfo1.xml" ContentType="application/vnd.ms-powerpoint.changesinfo+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59" d="100"/>
          <a:sy n="59" d="100"/>
        </p:scale>
        <p:origin x="964" y="52"/>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tableStyles" Target="tableStyles.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Nan" userId="dd2a7fed-440f-4325-b853-7c939bea1229" providerId="ADAL" clId="{297753FF-64D8-4538-9137-A8881A134156}"/>
    <pc:docChg chg="modSld">
      <pc:chgData name="Anita Nan" userId="dd2a7fed-440f-4325-b853-7c939bea1229" providerId="ADAL" clId="{297753FF-64D8-4538-9137-A8881A134156}" dt="2024-02-23T15:35:46.506" v="0" actId="114"/>
      <pc:docMkLst>
        <pc:docMk/>
      </pc:docMkLst>
      <pc:sldChg chg="modSp mod">
        <pc:chgData name="Anita Nan" userId="dd2a7fed-440f-4325-b853-7c939bea1229" providerId="ADAL" clId="{297753FF-64D8-4538-9137-A8881A134156}" dt="2024-02-23T15:35:46.506" v="0" actId="114"/>
        <pc:sldMkLst>
          <pc:docMk/>
          <pc:sldMk cId="1172544507" sldId="268"/>
        </pc:sldMkLst>
        <pc:spChg chg="mod">
          <ac:chgData name="Anita Nan" userId="dd2a7fed-440f-4325-b853-7c939bea1229" providerId="ADAL" clId="{297753FF-64D8-4538-9137-A8881A134156}" dt="2024-02-23T15:35:46.506" v="0" actId="114"/>
          <ac:spMkLst>
            <pc:docMk/>
            <pc:sldMk cId="1172544507" sldId="268"/>
            <ac:spMk id="3" creationId="{06B84E7E-D7BB-3D2F-0609-E527289DAD3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02A86-7B3A-4ABC-BF46-A6C3DDF0FF10}" type="datetimeFigureOut">
              <a:rPr lang="en-GB" smtClean="0"/>
              <a:t>26/02/2024</a:t>
            </a:fld>
            <a:endParaRPr lang="en-GB"/>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A3363-F0E2-46EC-90EF-FD36514DCA90}" type="slidenum">
              <a:rPr lang="en-GB" smtClean="0"/>
              <a:t>‹#›</a:t>
            </a:fld>
            <a:endParaRPr lang="en-GB"/>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C0AF7E1-606D-48AD-A72A-9186FEE2C324}"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22B69C9-E25F-4A17-AA14-1D51B00A17BA}" type="slidenum">
              <a:rPr lang="en-US" smtClean="0"/>
              <a:t>‹#›</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St. Regis Hotels &amp; Resorts with 3085 efficient employee power is known for its sophistication and luxury along with the best services in the entire New York, US and expanded in Italy, Spain, Dubai and Indonesia.</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Travellers searching for a shift from conventional hospitality to extraordinary stay mainly choose this St. Regis Hotels &amp; Resorts in order to enjoy personalised and luxury services. </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In addition, making the guests satisfied can increase the return visitors and Hotel recommendation, increasing the overall profitability while boosting revenue.</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Exceptional services provided towards the guests and the travellers including exclusive dining options, butler services, bespoke experience and spa facilities. This indicates the competitive advantage of St Regis Hotel from the other competitor hotels making it a leading destination for luxury accommodation (</a:t>
            </a:r>
            <a:r>
              <a:rPr lang="en-GB" sz="1800" dirty="0" err="1">
                <a:effectLst/>
                <a:latin typeface="Times New Roman" pitchFamily="18" charset="0" panose="02020603050405020304"/>
                <a:ea typeface="Arial" pitchFamily="34" charset="0" panose="020B0604020202020204"/>
              </a:rPr>
              <a:t>Rechlin</a:t>
            </a:r>
            <a:r>
              <a:rPr lang="en-GB" sz="1800" dirty="0">
                <a:effectLst/>
                <a:latin typeface="Times New Roman" pitchFamily="18" charset="0" panose="02020603050405020304"/>
                <a:ea typeface="Arial" pitchFamily="34" charset="0" panose="020B0604020202020204"/>
              </a:rPr>
              <a:t> </a:t>
            </a:r>
            <a:r>
              <a:rPr lang="en-GB" sz="1800" i="1" dirty="0">
                <a:effectLst/>
                <a:latin typeface="Times New Roman" pitchFamily="18" charset="0" panose="02020603050405020304"/>
                <a:ea typeface="Arial" pitchFamily="34" charset="0" panose="020B0604020202020204"/>
              </a:rPr>
              <a:t>et al., </a:t>
            </a:r>
            <a:r>
              <a:rPr lang="en-GB" sz="1800" dirty="0">
                <a:effectLst/>
                <a:latin typeface="Times New Roman" pitchFamily="18" charset="0" panose="02020603050405020304"/>
                <a:ea typeface="Arial" pitchFamily="34" charset="0" panose="020B0604020202020204"/>
              </a:rPr>
              <a:t>2019). Efficient services towards the guests enhances St Regis reputation as a symbol of luxury and premium destination for travellers.</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A positive and superior hospitality must be provided by a hotel towards its guest, making it competitively apart from the other hotels while indicating a unique selling point for the hotel. </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In addition, the luxury hospitality provided by St Regis Hotel, can make the organisation reach up to $260 million that is double the revenue by 2030 while expanding in international markets like Switzerland.</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The expectations of the guests are met by St Regis by providing personalised services towards the guests such as fine-dining experience, customised cab services for the tour experience, bespoke offerings and butler services as well. Also the 100% refund with freak cancellation provided by the luxury hotel exceeds the expectations of the customers indicating it as a unique selling point towards the visitors (</a:t>
            </a:r>
            <a:r>
              <a:rPr lang="en-GB" sz="1800" dirty="0" err="1">
                <a:effectLst/>
                <a:latin typeface="Times New Roman" pitchFamily="18" charset="0" panose="02020603050405020304"/>
                <a:ea typeface="Arial" pitchFamily="34" charset="0" panose="020B0604020202020204"/>
              </a:rPr>
              <a:t>StRegisHotels</a:t>
            </a:r>
            <a:r>
              <a:rPr lang="en-GB" sz="1800" dirty="0">
                <a:effectLst/>
                <a:latin typeface="Times New Roman" pitchFamily="18" charset="0" panose="02020603050405020304"/>
                <a:ea typeface="Arial" pitchFamily="34" charset="0" panose="020B0604020202020204"/>
              </a:rPr>
              <a:t>, 2023). Along with the opulent facilities the expectations of the guests are effectively met by St Regis indicating its leading position in the luxury hospitality sector.</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SzPct val="100000"/>
              <a:buFontTx/>
              <a:buNone/>
            </a:pPr>
            <a:r>
              <a:rPr lang="en-GB" sz="1800" dirty="0">
                <a:effectLst/>
                <a:latin typeface="Times New Roman" pitchFamily="18" charset="0" panose="02020603050405020304"/>
                <a:ea typeface="Arial" pitchFamily="34" charset="0" panose="020B0604020202020204"/>
              </a:rPr>
              <a:t>With the world being digitally innovative, the smart features  in the room and the integration of mobile applications must be introduced by St Regis Hotels indicating seamless convenience of the guest. In association, the continuous staff training must be provided by St Regis hotel seniors ensuring each and every employee holds the highest service standard excellence in the guest satisfaction. This will help the employees to consider the system of advanced visitor profiling in order to access each and every detailed preferences of the guests in a much more precise manner. The employees being trend can handle this visitor profiling system indicating an enhanced brand image in future. </a:t>
            </a:r>
            <a:endParaRPr lang="en-IN" sz="1800" dirty="0">
              <a:effectLst/>
              <a:latin typeface="Arial" pitchFamily="34" charset="0" panose="020B0604020202020204"/>
              <a:ea typeface="Arial" pitchFamily="34" charset="0" panose="020B0604020202020204"/>
            </a:endParaRPr>
          </a:p>
          <a:p>
            <a:endParaRPr lang="en-GB" dirty="0"/>
          </a:p>
        </p:txBody>
      </p:sp>
      <p:sp>
        <p:nvSpPr>
          <p:cNvPr id="4" name="Slide Number Placeholder 3"/>
          <p:cNvSpPr>
            <a:spLocks noGrp="1" noEditPoints="1"/>
          </p:cNvSpPr>
          <p:nvPr>
            <p:ph type="sldNum" sz="quarter" idx="5"/>
          </p:nvPr>
        </p:nvSpPr>
        <p:spPr/>
        <p:txBody>
          <a:bodyPr/>
          <a:lstStyle/>
          <a:p>
            <a:fld id="{F59A3363-F0E2-46EC-90EF-FD36514DCA90}" type="slidenum">
              <a:rPr lang="en-GB" smtClean="0"/>
              <a:t>‹#›</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5D162E6-A451-4352-A3C0-644B6A7F8304}" type="slidenum">
              <a:rPr lang="en-US" smtClean="0"/>
              <a:t>‹#›</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6CD1E4FA-39BB-4DB5-916F-2F40B782EC56}" type="slidenum">
              <a:rPr lang="en-US" smtClean="0"/>
              <a:t>‹#›</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89654F0B-6634-4CDF-9A0F-07F492062C4F}"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p:txBody>
      </p:sp>
      <p:sp>
        <p:nvSpPr>
          <p:cNvPr id="2" name="Title 1"/>
          <p:cNvSpPr>
            <a:spLocks noGrp="1" noEditPoints="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noEditPoints="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lvl="0"/>
            <a:r>
              <a:rPr lang="en-US"/>
              <a:t>Click to edit Master subtitle style</a:t>
            </a:r>
            <a:endParaRPr lang="en-US" dirty="0"/>
          </a:p>
        </p:txBody>
      </p:sp>
      <p:cxnSp>
        <p:nvCxnSpPr>
          <p:cNvPr id="9" name="Straight Connector 8"/>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noEditPoints="1"/>
          </p:cNvSpPr>
          <p:nvPr>
            <p:ph type="dt" sz="half" idx="10"/>
          </p:nvPr>
        </p:nvSpPr>
        <p:spPr/>
        <p:txBody>
          <a:bodyPr/>
          <a:lstStyle/>
          <a:p>
            <a:fld id="{9184DA70-C731-4C70-880D-CCD4705E623C}" type="datetime1">
              <a:rPr lang="en-US" smtClean="0"/>
              <a:t>2/26/2024</a:t>
            </a:fld>
            <a:endParaRPr lang="en-US" dirty="0"/>
          </a:p>
        </p:txBody>
      </p:sp>
      <p:sp>
        <p:nvSpPr>
          <p:cNvPr id="5" name="Footer Placeholder 4"/>
          <p:cNvSpPr>
            <a:spLocks noGrp="1" noEditPoints="1"/>
          </p:cNvSpPr>
          <p:nvPr>
            <p:ph type="ftr" sz="quarter" idx="11"/>
          </p:nvPr>
        </p:nvSpPr>
        <p:spPr/>
        <p:txBody>
          <a:bodyPr/>
          <a:lstStyle/>
          <a:p>
            <a:endParaRPr lang="en-US" dirty="0"/>
          </a:p>
        </p:txBody>
      </p:sp>
      <p:sp>
        <p:nvSpPr>
          <p:cNvPr id="6" name="Slide Number Placeholder 5"/>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noEditPoints="1"/>
          </p:cNvSpPr>
          <p:nvPr>
            <p:ph type="dt" sz="half" idx="10"/>
          </p:nvPr>
        </p:nvSpPr>
        <p:spPr/>
        <p:txBody>
          <a:bodyPr/>
          <a:lstStyle/>
          <a:p>
            <a:fld id="{4BE1D723-8F53-4F53-90B0-1982A396982E}" type="datetime1">
              <a:rPr lang="en-US" smtClean="0"/>
              <a:t>2/26/2024</a:t>
            </a:fld>
            <a:endParaRPr lang="en-US" dirty="0"/>
          </a:p>
        </p:txBody>
      </p:sp>
      <p:sp>
        <p:nvSpPr>
          <p:cNvPr id="8" name="Footer Placeholder 7"/>
          <p:cNvSpPr>
            <a:spLocks noGrp="1" noEditPoints="1"/>
          </p:cNvSpPr>
          <p:nvPr>
            <p:ph type="ftr" sz="quarter" idx="11"/>
          </p:nvPr>
        </p:nvSpPr>
        <p:spPr/>
        <p:txBody>
          <a:bodyPr/>
          <a:lstStyle/>
          <a:p>
            <a:endParaRPr lang="en-US" dirty="0"/>
          </a:p>
        </p:txBody>
      </p:sp>
      <p:sp>
        <p:nvSpPr>
          <p:cNvPr id="9" name="Slide Number Placeholder 8"/>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p:bgPr>
    </p:bg>
    <p:spTree>
      <p:nvGrpSpPr>
        <p:cNvPr id="1" name=""/>
        <p:cNvGrpSpPr/>
        <p:nvPr/>
      </p:nvGrpSpPr>
      <p:grpSpPr>
        <a:xfrm>
          <a:off x="0" y="0"/>
          <a:ext cx="0" cy="0"/>
          <a:chOff x="0" y="0"/>
          <a:chExt cx="0" cy="0"/>
        </a:xfrm>
      </p:grpSpPr>
      <p:sp>
        <p:nvSpPr>
          <p:cNvPr id="10" name="Rectangle 9"/>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p:txBody>
      </p:sp>
      <p:sp>
        <p:nvSpPr>
          <p:cNvPr id="2" name="Title 1"/>
          <p:cNvSpPr>
            <a:spLocks noGrp="1" noEditPoints="1"/>
          </p:cNvSpPr>
          <p:nvPr>
            <p:ph type="title"/>
          </p:nvPr>
        </p:nvSpPr>
        <p:spPr>
          <a:xfrm>
            <a:off x="1097280" y="758952"/>
            <a:ext cx="10058400" cy="3566160"/>
          </a:xfrm>
        </p:spPr>
        <p:txBody>
          <a:bodyPr anchor="b">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noEditPoints="1"/>
          </p:cNvSpPr>
          <p:nvPr>
            <p:ph type="body" idx="1"/>
          </p:nvPr>
        </p:nvSpPr>
        <p:spPr>
          <a:xfrm>
            <a:off x="1097280" y="4663440"/>
            <a:ext cx="10058400" cy="1143000"/>
          </a:xfrm>
        </p:spPr>
        <p:txBody>
          <a:bodyPr lIns="91440" rIns="91440" anchor="t">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p:cNvSpPr>
            <a:spLocks noGrp="1" noEditPoints="1"/>
          </p:cNvSpPr>
          <p:nvPr>
            <p:ph type="dt" sz="half" idx="10"/>
          </p:nvPr>
        </p:nvSpPr>
        <p:spPr/>
        <p:txBody>
          <a:bodyPr/>
          <a:lstStyle/>
          <a:p>
            <a:fld id="{97669AF7-7BEB-44E4-9852-375E34362B5B}" type="datetime1">
              <a:rPr lang="en-US" smtClean="0"/>
              <a:t>2/26/2024</a:t>
            </a:fld>
            <a:endParaRPr lang="en-US" dirty="0"/>
          </a:p>
        </p:txBody>
      </p:sp>
      <p:sp>
        <p:nvSpPr>
          <p:cNvPr id="8" name="Footer Placeholder 7"/>
          <p:cNvSpPr>
            <a:spLocks noGrp="1" noEditPoints="1"/>
          </p:cNvSpPr>
          <p:nvPr>
            <p:ph type="ftr" sz="quarter" idx="11"/>
          </p:nvPr>
        </p:nvSpPr>
        <p:spPr/>
        <p:txBody>
          <a:bodyPr/>
          <a:lstStyle/>
          <a:p>
            <a:endParaRPr lang="en-US" dirty="0"/>
          </a:p>
        </p:txBody>
      </p:sp>
      <p:sp>
        <p:nvSpPr>
          <p:cNvPr id="11" name="Slide Number Placeholder 10"/>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noEditPoints="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noEditPoints="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noEditPoints="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noEditPoints="1"/>
          </p:cNvSpPr>
          <p:nvPr>
            <p:ph type="dt" sz="half" idx="10"/>
          </p:nvPr>
        </p:nvSpPr>
        <p:spPr/>
        <p:txBody>
          <a:bodyPr/>
          <a:lstStyle/>
          <a:p>
            <a:fld id="{BAAAC38D-0552-4C82-B593-E6124DFADBE2}" type="datetime1">
              <a:rPr lang="en-US" smtClean="0"/>
              <a:t>2/26/2024</a:t>
            </a:fld>
            <a:endParaRPr lang="en-US" dirty="0"/>
          </a:p>
        </p:txBody>
      </p:sp>
      <p:sp>
        <p:nvSpPr>
          <p:cNvPr id="9" name="Footer Placeholder 8"/>
          <p:cNvSpPr>
            <a:spLocks noGrp="1" noEditPoints="1"/>
          </p:cNvSpPr>
          <p:nvPr>
            <p:ph type="ftr" sz="quarter" idx="11"/>
          </p:nvPr>
        </p:nvSpPr>
        <p:spPr/>
        <p:txBody>
          <a:bodyPr/>
          <a:lstStyle/>
          <a:p>
            <a:endParaRPr lang="en-US" dirty="0"/>
          </a:p>
        </p:txBody>
      </p:sp>
      <p:sp>
        <p:nvSpPr>
          <p:cNvPr id="10" name="Slide Number Placeholder 9"/>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noEditPoints="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noEditPoints="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noEditPoints="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noEditPoints="1"/>
          </p:cNvSpPr>
          <p:nvPr>
            <p:ph type="dt" sz="half" idx="10"/>
          </p:nvPr>
        </p:nvSpPr>
        <p:spPr/>
        <p:txBody>
          <a:bodyPr/>
          <a:lstStyle/>
          <a:p>
            <a:fld id="{D9DF0F1C-5577-4ACB-BB62-DF8F3C494C7E}" type="datetime1">
              <a:rPr lang="en-US" smtClean="0"/>
              <a:t>2/26/2024</a:t>
            </a:fld>
            <a:endParaRPr lang="en-US" dirty="0"/>
          </a:p>
        </p:txBody>
      </p:sp>
      <p:sp>
        <p:nvSpPr>
          <p:cNvPr id="11" name="Footer Placeholder 10"/>
          <p:cNvSpPr>
            <a:spLocks noGrp="1" noEditPoints="1"/>
          </p:cNvSpPr>
          <p:nvPr>
            <p:ph type="ftr" sz="quarter" idx="11"/>
          </p:nvPr>
        </p:nvSpPr>
        <p:spPr/>
        <p:txBody>
          <a:bodyPr/>
          <a:lstStyle/>
          <a:p>
            <a:endParaRPr lang="en-US" dirty="0"/>
          </a:p>
        </p:txBody>
      </p:sp>
      <p:sp>
        <p:nvSpPr>
          <p:cNvPr id="12" name="Slide Number Placeholder 11"/>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6" name="Date Placeholder 5"/>
          <p:cNvSpPr>
            <a:spLocks noGrp="1" noEditPoints="1"/>
          </p:cNvSpPr>
          <p:nvPr>
            <p:ph type="dt" sz="half" idx="10"/>
          </p:nvPr>
        </p:nvSpPr>
        <p:spPr/>
        <p:txBody>
          <a:bodyPr/>
          <a:lstStyle/>
          <a:p>
            <a:fld id="{1775B394-D9F9-4F0C-B15D-605F45CB9E9F}" type="datetime1">
              <a:rPr lang="en-US" smtClean="0"/>
              <a:t>2/26/2024</a:t>
            </a:fld>
            <a:endParaRPr lang="en-US" dirty="0"/>
          </a:p>
        </p:txBody>
      </p:sp>
      <p:sp>
        <p:nvSpPr>
          <p:cNvPr id="7" name="Footer Placeholder 6"/>
          <p:cNvSpPr>
            <a:spLocks noGrp="1" noEditPoints="1"/>
          </p:cNvSpPr>
          <p:nvPr>
            <p:ph type="ftr" sz="quarter" idx="11"/>
          </p:nvPr>
        </p:nvSpPr>
        <p:spPr/>
        <p:txBody>
          <a:bodyPr/>
          <a:lstStyle/>
          <a:p>
            <a:endParaRPr lang="en-US" dirty="0"/>
          </a:p>
        </p:txBody>
      </p:sp>
      <p:sp>
        <p:nvSpPr>
          <p:cNvPr id="8" name="Slide Number Placeholder 7"/>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p:txBody>
      </p:sp>
      <p:sp>
        <p:nvSpPr>
          <p:cNvPr id="2" name="Date Placeholder 1"/>
          <p:cNvSpPr>
            <a:spLocks noGrp="1" noEditPoints="1"/>
          </p:cNvSpPr>
          <p:nvPr>
            <p:ph type="dt" sz="half" idx="10"/>
          </p:nvPr>
        </p:nvSpPr>
        <p:spPr/>
        <p:txBody>
          <a:bodyPr/>
          <a:lstStyle/>
          <a:p>
            <a:fld id="{39667345-2558-425A-8533-9BFDBCE15005}" type="datetime1">
              <a:rPr lang="en-US" smtClean="0"/>
              <a:t>2/26/2024</a:t>
            </a:fld>
            <a:endParaRPr lang="en-US" dirty="0"/>
          </a:p>
        </p:txBody>
      </p:sp>
      <p:sp>
        <p:nvSpPr>
          <p:cNvPr id="3" name="Footer Placeholder 2"/>
          <p:cNvSpPr>
            <a:spLocks noGrp="1" noEditPoints="1"/>
          </p:cNvSpPr>
          <p:nvPr>
            <p:ph type="ftr" sz="quarter" idx="11"/>
          </p:nvPr>
        </p:nvSpPr>
        <p:spPr/>
        <p:txBody>
          <a:bodyPr/>
          <a:lstStyle/>
          <a:p>
            <a:endParaRPr lang="en-US" dirty="0"/>
          </a:p>
        </p:txBody>
      </p:sp>
      <p:sp>
        <p:nvSpPr>
          <p:cNvPr id="4" name="Slide Number Placeholder 3"/>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p:txBody>
      </p:sp>
      <p:sp>
        <p:nvSpPr>
          <p:cNvPr id="2" name="Title 1"/>
          <p:cNvSpPr>
            <a:spLocks noGrp="1" noEditPoints="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noEditPoints="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noEditPoints="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a:xfrm>
            <a:off x="643464" y="6446520"/>
            <a:ext cx="3517568" cy="365125"/>
          </a:xfrm>
        </p:spPr>
        <p:txBody>
          <a:bodyPr/>
          <a:lstStyle>
            <a:lvl1pPr algn="l"/>
          </a:lstStyle>
          <a:p>
            <a:fld id="{92BEA474-078D-4E9B-9B14-09A87B19DC46}" type="datetime1">
              <a:rPr lang="en-US" smtClean="0"/>
              <a:t>2/26/2024</a:t>
            </a:fld>
            <a:endParaRPr lang="en-US" dirty="0"/>
          </a:p>
        </p:txBody>
      </p:sp>
      <p:sp>
        <p:nvSpPr>
          <p:cNvPr id="6" name="Footer Placeholder 5"/>
          <p:cNvSpPr>
            <a:spLocks noGrp="1" noEditPoints="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noEditPoints="1"/>
          </p:cNvSpPr>
          <p:nvPr>
            <p:ph type="sldNum" sz="quarter" idx="12"/>
          </p:nvPr>
        </p:nvSpPr>
        <p:spPr/>
        <p:txBody>
          <a:bodyPr/>
          <a:lstStyle>
            <a:lvl1pPr>
              <a:defRPr>
                <a:solidFill>
                  <a:schemeClr val="tx2"/>
                </a:solidFill>
              </a:defRPr>
            </a:lvl1pPr>
          </a:lstStyle>
          <a:p>
            <a:fld id="{3A98EE3D-8CD1-4C3F-BD1C-C98C9596463C}" type="slidenum">
              <a:rPr lang="en-US" smtClean="0"/>
              <a:t>‹#›</a:t>
            </a:fld>
            <a:endParaRPr lang="en-US" dirty="0"/>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p:txBody>
      </p:sp>
      <p:sp>
        <p:nvSpPr>
          <p:cNvPr id="3" name="Picture Placeholder 2"/>
          <p:cNvSpPr>
            <a:spLocks noGrp="1" noChangeAspect="1" noEditPoints="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t>Click icon to add picture</a:t>
            </a:r>
            <a:endParaRPr lang="en-US" dirty="0"/>
          </a:p>
        </p:txBody>
      </p:sp>
      <p:sp>
        <p:nvSpPr>
          <p:cNvPr id="2" name="Title 1"/>
          <p:cNvSpPr>
            <a:spLocks noGrp="1" noEditPoints="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noEditPoints="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4907D986-8816-4272-A432-0437A28A9828}" type="datetime1">
              <a:rPr lang="en-US" smtClean="0"/>
              <a:t>2/26/2024</a:t>
            </a:fld>
            <a:endParaRPr lang="en-US" dirty="0"/>
          </a:p>
        </p:txBody>
      </p:sp>
      <p:sp>
        <p:nvSpPr>
          <p:cNvPr id="6" name="Footer Placeholder 5"/>
          <p:cNvSpPr>
            <a:spLocks noGrp="1" noEditPoints="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noEditPoints="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p:txBody>
      </p:sp>
      <p:sp>
        <p:nvSpPr>
          <p:cNvPr id="2" name="Title Placeholder 1"/>
          <p:cNvSpPr>
            <a:spLocks noGrp="1" noEditPoints="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noEditPoints="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2/26/2024</a:t>
            </a:fld>
            <a:endParaRPr lang="en-US" dirty="0"/>
          </a:p>
        </p:txBody>
      </p:sp>
      <p:sp>
        <p:nvSpPr>
          <p:cNvPr id="5" name="Footer Placeholder 4"/>
          <p:cNvSpPr>
            <a:spLocks noGrp="1" noEditPoints="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noEditPoints="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dt="0" sldNum="0" hdr="0" ftr="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itchFamily="34" charset="0" panose="020F0502020204030204"/>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Font typeface="Calibri" pitchFamily="34" charset="0" panose="020F0502020204030204"/>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Font typeface="Calibri" pitchFamily="34" charset="0" panose="020F0502020204030204"/>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Font typeface="Calibri" pitchFamily="34" charset="0" panose="020F0502020204030204"/>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Font typeface="Calibri" pitchFamily="34" charset="0" panose="020F0502020204030204"/>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panose="020F0502020204030204"/>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panose="020F0502020204030204"/>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panose="020F0502020204030204"/>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panose="020F0502020204030204"/>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png"/><Relationship Id="rId3" Type="http://schemas.openxmlformats.org/officeDocument/2006/relationships/slideLayout" Target="../slideLayouts/slideLayout1.xml"/><Relationship Id="rId4" Type="http://schemas.openxmlformats.org/officeDocument/2006/relationships/notesSlide" Target="../notesSlides/notesSlide1.xml"/><Relationship Id="rId5"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slideLayout" Target="../slideLayouts/slideLayout2.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5.png"/><Relationship Id="rId3" Type="http://schemas.openxmlformats.org/officeDocument/2006/relationships/slideLayout" Target="../slideLayouts/slideLayout2.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indent="0" algn="ctr" defTabSz="914400" rtl="0" eaLnBrk="1" fontAlgn="auto" latinLnBrk="0" hangingPunct="1">
              <a:lnSpc>
                <a:spcPct val="100000"/>
              </a:lnSpc>
              <a:spcBef>
                <a:spcPts val="0"/>
              </a:spcBef>
              <a:spcAft>
                <a:spcPts val="0"/>
              </a:spcAft>
              <a:buSzPct val="100000"/>
              <a:buFontTx/>
              <a:buNone/>
            </a:pPr>
            <a:endParaRPr kumimoji="0" lang="en-US" sz="1800" b="0" i="0" u="none" strike="noStrike" kern="1200" cap="none" spc="0" baseline="0" noProof="0" dirty="0">
              <a:ln>
                <a:noFill/>
              </a:ln>
              <a:solidFill>
                <a:prstClr val="white"/>
              </a:solidFill>
              <a:effectLst/>
              <a:uLnTx/>
              <a:latin typeface="Speak Pro" panose="020F0502020204030204"/>
              <a:ea typeface="+mn-ea"/>
              <a:cs typeface="+mn-cs"/>
            </a:endParaRPr>
          </a:p>
        </p:txBody>
      </p:sp>
      <p:sp>
        <p:nvSpPr>
          <p:cNvPr id="2" name="Title 1"/>
          <p:cNvSpPr>
            <a:spLocks noGrp="1" noEditPoints="1"/>
          </p:cNvSpPr>
          <p:nvPr>
            <p:ph type="ctrTitle"/>
          </p:nvPr>
        </p:nvSpPr>
        <p:spPr>
          <a:xfrm>
            <a:off x="6368143" y="1791479"/>
            <a:ext cx="5551715" cy="1997177"/>
          </a:xfrm>
        </p:spPr>
        <p:txBody>
          <a:bodyPr>
            <a:noAutofit/>
          </a:bodyPr>
          <a:lstStyle/>
          <a:p>
            <a:pPr algn="ctr"/>
            <a:r>
              <a:rPr lang="en-US" sz="4000" b="1" dirty="0">
                <a:solidFill>
                  <a:schemeClr val="tx1"/>
                </a:solidFill>
                <a:latin typeface="Times New Roman" pitchFamily="18" charset="0" panose="02020603050405020304"/>
                <a:cs typeface="Times New Roman" pitchFamily="18" charset="0" panose="02020603050405020304"/>
              </a:rPr>
              <a:t>Hospitality and Guest Services Presentation</a:t>
            </a:r>
          </a:p>
        </p:txBody>
      </p:sp>
      <p:sp>
        <p:nvSpPr>
          <p:cNvPr id="3" name="Subtitle 2"/>
          <p:cNvSpPr>
            <a:spLocks noGrp="1" noEditPoints="1"/>
          </p:cNvSpPr>
          <p:nvPr>
            <p:ph type="subTitle" idx="1"/>
          </p:nvPr>
        </p:nvSpPr>
        <p:spPr>
          <a:xfrm>
            <a:off x="6729449" y="4016829"/>
            <a:ext cx="4829101" cy="1920286"/>
          </a:xfrm>
        </p:spPr>
        <p:txBody>
          <a:bodyPr>
            <a:normAutofit lnSpcReduction="10000"/>
          </a:bodyPr>
          <a:lstStyle/>
          <a:p>
            <a:pPr algn="ctr"/>
            <a:r>
              <a:rPr lang="en-GB" sz="1800" b="1" dirty="0">
                <a:effectLst/>
                <a:latin typeface="Times New Roman" pitchFamily="18" charset="0" panose="02020603050405020304"/>
                <a:ea typeface="Arial" pitchFamily="34" charset="0" panose="020B0604020202020204"/>
              </a:rPr>
              <a:t> St Regis Hotels</a:t>
            </a:r>
          </a:p>
          <a:p>
            <a:pPr algn="ctr"/>
            <a:endParaRPr lang="en-GB" sz="1800" b="1" dirty="0">
              <a:effectLst/>
              <a:latin typeface="Times New Roman" pitchFamily="18" charset="0" panose="02020603050405020304"/>
              <a:ea typeface="Arial" pitchFamily="34" charset="0" panose="020B0604020202020204"/>
            </a:endParaRPr>
          </a:p>
          <a:p>
            <a:pPr algn="ctr"/>
            <a:r>
              <a:rPr lang="en-GB" sz="2200" b="1" dirty="0">
                <a:latin typeface="Times New Roman" pitchFamily="18" charset="0" panose="02020603050405020304"/>
              </a:rPr>
              <a:t>ZOI MICHALARI</a:t>
            </a:r>
          </a:p>
          <a:p>
            <a:pPr algn="ctr"/>
            <a:r>
              <a:rPr lang="en-GB" sz="2200" b="1" dirty="0">
                <a:latin typeface="Times New Roman" pitchFamily="18" charset="0" panose="02020603050405020304"/>
              </a:rPr>
              <a:t>2233812</a:t>
            </a:r>
            <a:endParaRPr lang="en-US" sz="2200" dirty="0"/>
          </a:p>
        </p:txBody>
      </p:sp>
      <p:pic>
        <p:nvPicPr>
          <p:cNvPr id="6" name="Picture 5"/>
          <p:cNvPicPr>
            <a:picLocks noChangeAspect="1"/>
          </p:cNvPicPr>
          <p:nvPr/>
        </p:nvPicPr>
        <p:blipFill>
          <a:blip r:embed="rId1"/>
          <a:srcRect/>
          <a:stretch>
            <a:fillRect/>
          </a:stretch>
        </p:blipFill>
        <p:spPr>
          <a:xfrm>
            <a:off x="1" y="10"/>
            <a:ext cx="6096000" cy="6857990"/>
          </a:xfrm>
          <a:prstGeom prst="rect">
            <a:avLst/>
          </a:prstGeom>
        </p:spPr>
      </p:pic>
      <p:cxnSp>
        <p:nvCxnSpPr>
          <p:cNvPr id="26" name="Straight Connector 25"/>
          <p:cNvCxnSpPr>
            <a:cxnSpLocks noGrp="1" noRot="1" noChangeAspect="1" noMove="1" noResize="1" noEditPoints="1" noAdjustHandles="1" noChangeArrowheads="1" noChangeShapeType="1"/>
          </p:cNvCxnSpPr>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image11.png"/>
          <p:cNvPicPr/>
          <p:nvPr/>
        </p:nvPicPr>
        <p:blipFill>
          <a:blip r:embed="rId2"/>
          <a:srcRect/>
          <a:stretch>
            <a:fillRect/>
          </a:stretch>
        </p:blipFill>
        <p:spPr>
          <a:xfrm>
            <a:off x="928688" y="1540192"/>
            <a:ext cx="4238625" cy="37776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Introduction </a:t>
            </a:r>
            <a:endParaRPr lang="en-GB" sz="6600" dirty="0">
              <a:solidFill>
                <a:schemeClr val="tx1"/>
              </a:solidFill>
            </a:endParaRPr>
          </a:p>
        </p:txBody>
      </p:sp>
      <p:sp>
        <p:nvSpPr>
          <p:cNvPr id="3" name="Content Placeholder 2"/>
          <p:cNvSpPr>
            <a:spLocks noGrp="1" noEditPoints="1"/>
          </p:cNvSpPr>
          <p:nvPr>
            <p:ph idx="1"/>
          </p:nvPr>
        </p:nvSpPr>
        <p:spPr>
          <a:xfrm>
            <a:off x="1097281" y="2108201"/>
            <a:ext cx="5919340"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Identification of consumer satisfaction and improving guest service facilities for any hotel is vital.</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study will indicate the scope, nature and role of a hotel in guest services while meeting their expectations.</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Chosen hotel as </a:t>
            </a:r>
            <a:r>
              <a:rPr lang="en-GB" sz="1800" b="1" i="1" u="none" strike="noStrike" dirty="0">
                <a:effectLst/>
                <a:latin typeface="Times New Roman" pitchFamily="18" charset="0" panose="02020603050405020304"/>
                <a:ea typeface="Arial" pitchFamily="34" charset="0" panose="020B0604020202020204"/>
              </a:rPr>
              <a:t>St Regis Hotel</a:t>
            </a:r>
            <a:r>
              <a:rPr lang="en-GB" sz="1800" u="none" strike="noStrike" dirty="0">
                <a:effectLst/>
                <a:latin typeface="Times New Roman" pitchFamily="18" charset="0" panose="02020603050405020304"/>
                <a:ea typeface="Arial" pitchFamily="34" charset="0" panose="020B0604020202020204"/>
              </a:rPr>
              <a:t> considering their experience of 5-star luxury.</a:t>
            </a:r>
            <a:endParaRPr lang="en-IN" sz="1800" u="none" strike="noStrike" dirty="0">
              <a:effectLst/>
              <a:latin typeface="Arial" pitchFamily="34" charset="0" panose="020B0604020202020204"/>
              <a:ea typeface="Arial" pitchFamily="34" charset="0" panose="020B0604020202020204"/>
            </a:endParaRPr>
          </a:p>
        </p:txBody>
      </p:sp>
      <p:pic>
        <p:nvPicPr>
          <p:cNvPr id="4" name="image2.png"/>
          <p:cNvPicPr/>
          <p:nvPr/>
        </p:nvPicPr>
        <p:blipFill>
          <a:blip r:embed="rId1"/>
          <a:srcRect/>
          <a:stretch>
            <a:fillRect/>
          </a:stretch>
        </p:blipFill>
        <p:spPr>
          <a:xfrm>
            <a:off x="7296540" y="2415849"/>
            <a:ext cx="4502344" cy="250807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Background of St Regis Hotel</a:t>
            </a:r>
            <a:endParaRPr lang="en-GB" sz="6600" dirty="0">
              <a:solidFill>
                <a:schemeClr val="tx1"/>
              </a:solidFill>
            </a:endParaRPr>
          </a:p>
        </p:txBody>
      </p:sp>
      <p:sp>
        <p:nvSpPr>
          <p:cNvPr id="3" name="Content Placeholder 2"/>
          <p:cNvSpPr>
            <a:spLocks noGrp="1" noEditPoints="1"/>
          </p:cNvSpPr>
          <p:nvPr>
            <p:ph idx="1"/>
          </p:nvPr>
        </p:nvSpPr>
        <p:spPr>
          <a:xfrm>
            <a:off x="1097279" y="2108201"/>
            <a:ext cx="6264573"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St. Regis Hotels &amp; Resorts  is identified as an American-based luxury multinational hotel chain.</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This hotel chain founded in 1904 in New </a:t>
            </a:r>
            <a:r>
              <a:rPr lang="en-GB" sz="1800" u="none" strike="noStrike" dirty="0" err="1">
                <a:effectLst/>
                <a:latin typeface="Times New Roman" pitchFamily="18" charset="0" panose="02020603050405020304"/>
                <a:ea typeface="Arial" pitchFamily="34" charset="0" panose="020B0604020202020204"/>
              </a:rPr>
              <a:t>York,US</a:t>
            </a:r>
            <a:r>
              <a:rPr lang="en-GB" sz="1800" u="none" strike="noStrike" dirty="0">
                <a:effectLst/>
                <a:latin typeface="Times New Roman" pitchFamily="18" charset="0" panose="02020603050405020304"/>
                <a:ea typeface="Arial" pitchFamily="34" charset="0" panose="020B0604020202020204"/>
              </a:rPr>
              <a:t> is mainly managed and owned by Marriott International (</a:t>
            </a:r>
            <a:r>
              <a:rPr lang="en-GB" sz="1800" u="none" strike="noStrike" dirty="0" err="1">
                <a:effectLst/>
                <a:latin typeface="Times New Roman" pitchFamily="18" charset="0" panose="02020603050405020304"/>
                <a:ea typeface="Arial" pitchFamily="34" charset="0" panose="020B0604020202020204"/>
              </a:rPr>
              <a:t>Razli</a:t>
            </a:r>
            <a:r>
              <a:rPr lang="en-GB" sz="1800" u="none" strike="noStrike" dirty="0">
                <a:effectLst/>
                <a:latin typeface="Times New Roman" pitchFamily="18" charset="0" panose="02020603050405020304"/>
                <a:ea typeface="Arial" pitchFamily="34" charset="0" panose="020B0604020202020204"/>
              </a:rPr>
              <a:t> et al</a:t>
            </a:r>
            <a:r>
              <a:rPr lang="en-GB" sz="1800" i="1" u="none" strike="noStrike" dirty="0">
                <a:effectLst/>
                <a:latin typeface="Times New Roman" pitchFamily="18" charset="0" panose="02020603050405020304"/>
                <a:ea typeface="Arial" pitchFamily="34" charset="0" panose="020B0604020202020204"/>
              </a:rPr>
              <a:t>., </a:t>
            </a:r>
            <a:r>
              <a:rPr lang="en-GB" sz="1800" u="none" strike="noStrike" dirty="0">
                <a:effectLst/>
                <a:latin typeface="Times New Roman" pitchFamily="18" charset="0" panose="02020603050405020304"/>
                <a:ea typeface="Arial" pitchFamily="34" charset="0" panose="020B0604020202020204"/>
              </a:rPr>
              <a:t>2022).</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With an employee power of 3085 the hotel made overall revenue of about $130 million in 2023 (</a:t>
            </a:r>
            <a:r>
              <a:rPr lang="en-GB" sz="1800" u="none" strike="noStrike" dirty="0" err="1">
                <a:effectLst/>
                <a:latin typeface="Times New Roman" pitchFamily="18" charset="0" panose="02020603050405020304"/>
                <a:ea typeface="Arial" pitchFamily="34" charset="0" panose="020B0604020202020204"/>
              </a:rPr>
              <a:t>StRegisHotels</a:t>
            </a:r>
            <a:r>
              <a:rPr lang="en-GB" sz="1800" u="none" strike="noStrike" dirty="0">
                <a:effectLst/>
                <a:latin typeface="Times New Roman" pitchFamily="18" charset="0" panose="02020603050405020304"/>
                <a:ea typeface="Arial" pitchFamily="34" charset="0" panose="020B0604020202020204"/>
              </a:rPr>
              <a:t>, 2023).</a:t>
            </a:r>
            <a:endParaRPr lang="en-IN" sz="1800" u="none" strike="noStrike" dirty="0">
              <a:effectLst/>
              <a:latin typeface="Arial" pitchFamily="34" charset="0" panose="020B0604020202020204"/>
              <a:ea typeface="Arial" pitchFamily="34" charset="0" panose="020B0604020202020204"/>
            </a:endParaRPr>
          </a:p>
        </p:txBody>
      </p:sp>
      <p:pic>
        <p:nvPicPr>
          <p:cNvPr id="4" name="image6.png"/>
          <p:cNvPicPr/>
          <p:nvPr/>
        </p:nvPicPr>
        <p:blipFill>
          <a:blip r:embed="rId1"/>
          <a:srcRect/>
          <a:stretch>
            <a:fillRect/>
          </a:stretch>
        </p:blipFill>
        <p:spPr>
          <a:xfrm>
            <a:off x="7707087" y="2364047"/>
            <a:ext cx="3751528" cy="2954402"/>
          </a:xfrm>
          <a:prstGeom prst="rect">
            <a:avLst/>
          </a:prstGeom>
        </p:spPr>
      </p:pic>
      <p:pic>
        <p:nvPicPr>
          <p:cNvPr id="5" name="image9.png"/>
          <p:cNvPicPr/>
          <p:nvPr/>
        </p:nvPicPr>
        <p:blipFill>
          <a:blip r:embed="rId2"/>
          <a:srcRect/>
          <a:stretch>
            <a:fillRect/>
          </a:stretch>
        </p:blipFill>
        <p:spPr>
          <a:xfrm>
            <a:off x="10465099" y="2692367"/>
            <a:ext cx="993516" cy="8206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Major customers</a:t>
            </a:r>
            <a:endParaRPr lang="en-GB" sz="6600" dirty="0">
              <a:solidFill>
                <a:schemeClr val="tx1"/>
              </a:solidFill>
            </a:endParaRPr>
          </a:p>
        </p:txBody>
      </p:sp>
      <p:sp>
        <p:nvSpPr>
          <p:cNvPr id="3" name="Content Placeholder 2"/>
          <p:cNvSpPr>
            <a:spLocks noGrp="1" noEditPoints="1"/>
          </p:cNvSpPr>
          <p:nvPr>
            <p:ph idx="1"/>
          </p:nvPr>
        </p:nvSpPr>
        <p:spPr>
          <a:xfrm>
            <a:off x="1097280" y="2108201"/>
            <a:ext cx="6441855"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major customers are prosperous and wealthy travellers searching for personalised and luxury services.</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Appeals to this particular Hotel due to its maintenance of exclusive amenities, sophistication and iconic reputation (</a:t>
            </a:r>
            <a:r>
              <a:rPr lang="en-GB" sz="1800" u="none" strike="noStrike" dirty="0" err="1">
                <a:effectLst/>
                <a:latin typeface="Times New Roman" pitchFamily="18" charset="0" panose="02020603050405020304"/>
                <a:ea typeface="Arial" pitchFamily="34" charset="0" panose="020B0604020202020204"/>
              </a:rPr>
              <a:t>Dirgayusa</a:t>
            </a:r>
            <a:r>
              <a:rPr lang="en-GB" sz="1800" u="none" strike="noStrike" dirty="0">
                <a:effectLst/>
                <a:latin typeface="Times New Roman" pitchFamily="18" charset="0" panose="02020603050405020304"/>
                <a:ea typeface="Arial" pitchFamily="34" charset="0" panose="020B0604020202020204"/>
              </a:rPr>
              <a:t>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2022).</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guests focus on the exclusive accommodation facilities by the hotel with experience of fine dining.</a:t>
            </a:r>
            <a:endParaRPr lang="en-IN" sz="1800" u="none" strike="noStrike" dirty="0">
              <a:effectLst/>
              <a:latin typeface="Arial" pitchFamily="34" charset="0" panose="020B0604020202020204"/>
              <a:ea typeface="Arial" pitchFamily="34" charset="0" panose="020B0604020202020204"/>
            </a:endParaRPr>
          </a:p>
        </p:txBody>
      </p:sp>
      <p:pic>
        <p:nvPicPr>
          <p:cNvPr id="4" name="image8.png"/>
          <p:cNvPicPr/>
          <p:nvPr/>
        </p:nvPicPr>
        <p:blipFill>
          <a:blip r:embed="rId1"/>
          <a:srcRect/>
          <a:stretch>
            <a:fillRect/>
          </a:stretch>
        </p:blipFill>
        <p:spPr>
          <a:xfrm>
            <a:off x="7772401" y="2495438"/>
            <a:ext cx="4122277" cy="262520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Nature, scope and role of guest services and facilities in general </a:t>
            </a:r>
            <a:endParaRPr lang="en-GB" sz="6600" dirty="0">
              <a:solidFill>
                <a:schemeClr val="tx1"/>
              </a:solidFill>
            </a:endParaRPr>
          </a:p>
        </p:txBody>
      </p:sp>
      <p:sp>
        <p:nvSpPr>
          <p:cNvPr id="3" name="Content Placeholder 2"/>
          <p:cNvSpPr>
            <a:spLocks noGrp="1" noEditPoints="1"/>
          </p:cNvSpPr>
          <p:nvPr>
            <p:ph idx="1"/>
          </p:nvPr>
        </p:nvSpPr>
        <p:spPr>
          <a:xfrm>
            <a:off x="1097280" y="2108201"/>
            <a:ext cx="8102703" cy="3760891"/>
          </a:xfrm>
        </p:spPr>
        <p:txBody>
          <a:bodyPr>
            <a:normAutofit fontScale="92500" lnSpcReduction="10000"/>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Nature highlights the services towards the guests highlighting guests’ interaction to ensure their enjoyable stay from booking up to checkout. </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Scope indicates concierge assistance with reception service, fine dining options, housekeeping and recreational facilities.</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role highlights guest loyalty and satisfaction with effective service to meet their expectations creating an experience that is memorable for them (Setiawan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2021). </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Facilitates promotion of word-of-mouth enhancing the reputation and positive image of the hotel.</a:t>
            </a:r>
            <a:endParaRPr lang="en-IN" sz="1800" u="none" strike="noStrike" dirty="0">
              <a:effectLst/>
              <a:latin typeface="Arial" pitchFamily="34" charset="0" panose="020B0604020202020204"/>
              <a:ea typeface="Arial" pitchFamily="34" charset="0" panose="020B0604020202020204"/>
            </a:endParaRPr>
          </a:p>
          <a:p>
            <a:endParaRPr lang="en-GB" dirty="0"/>
          </a:p>
        </p:txBody>
      </p:sp>
      <p:pic>
        <p:nvPicPr>
          <p:cNvPr id="6" name="image1.png"/>
          <p:cNvPicPr/>
          <p:nvPr/>
        </p:nvPicPr>
        <p:blipFill>
          <a:blip r:embed="rId1"/>
          <a:srcRect/>
          <a:stretch>
            <a:fillRect/>
          </a:stretch>
        </p:blipFill>
        <p:spPr>
          <a:xfrm>
            <a:off x="9451910" y="2578067"/>
            <a:ext cx="2305730" cy="190995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Nature, scope and role of guest services and facilities in St Regis Hotel</a:t>
            </a:r>
            <a:endParaRPr lang="en-GB" sz="6600" dirty="0">
              <a:solidFill>
                <a:schemeClr val="tx1"/>
              </a:solidFill>
            </a:endParaRPr>
          </a:p>
        </p:txBody>
      </p:sp>
      <p:sp>
        <p:nvSpPr>
          <p:cNvPr id="3" name="Content Placeholder 2"/>
          <p:cNvSpPr>
            <a:spLocks noGrp="1" noEditPoints="1"/>
          </p:cNvSpPr>
          <p:nvPr>
            <p:ph idx="1"/>
          </p:nvPr>
        </p:nvSpPr>
        <p:spPr>
          <a:xfrm>
            <a:off x="1097279" y="2108201"/>
            <a:ext cx="7384247" cy="3760891"/>
          </a:xfrm>
        </p:spPr>
        <p:txBody>
          <a:bodyPr>
            <a:normAutofit lnSpcReduction="10000"/>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Hospitality nature of St Regis Hotel mainly focuses on luxury while providing personalised attention to the guests with individual preference.</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scope indicates providing exclusive dining options, butler services, bespoke experience and spa facilities (</a:t>
            </a:r>
            <a:r>
              <a:rPr lang="en-GB" sz="1800" u="none" strike="noStrike" dirty="0" err="1">
                <a:effectLst/>
                <a:latin typeface="Times New Roman" pitchFamily="18" charset="0" panose="02020603050405020304"/>
                <a:ea typeface="Arial" pitchFamily="34" charset="0" panose="020B0604020202020204"/>
              </a:rPr>
              <a:t>Putrayadnya</a:t>
            </a:r>
            <a:r>
              <a:rPr lang="en-GB" sz="1800" u="none" strike="noStrike" dirty="0">
                <a:effectLst/>
                <a:latin typeface="Times New Roman" pitchFamily="18" charset="0" panose="02020603050405020304"/>
                <a:ea typeface="Arial" pitchFamily="34" charset="0" panose="020B0604020202020204"/>
              </a:rPr>
              <a:t>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2023). </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role indicates the indulged feeling of the guests with attention to detail at every necessity of the visitors indicating unparallelled luxury.</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Effective services towards the guests enhances the hotel’s reputation (</a:t>
            </a:r>
            <a:r>
              <a:rPr lang="en-GB" sz="1800" u="none" strike="noStrike" dirty="0" err="1">
                <a:effectLst/>
                <a:latin typeface="Times New Roman" pitchFamily="18" charset="0" panose="02020603050405020304"/>
                <a:ea typeface="Arial" pitchFamily="34" charset="0" panose="020B0604020202020204"/>
              </a:rPr>
              <a:t>Rechlin</a:t>
            </a:r>
            <a:r>
              <a:rPr lang="en-GB" sz="1800" u="none" strike="noStrike" dirty="0">
                <a:effectLst/>
                <a:latin typeface="Times New Roman" pitchFamily="18" charset="0" panose="02020603050405020304"/>
                <a:ea typeface="Arial" pitchFamily="34" charset="0" panose="020B0604020202020204"/>
              </a:rPr>
              <a:t>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2019).</a:t>
            </a:r>
            <a:endParaRPr lang="en-IN" sz="1800" u="none" strike="noStrike" dirty="0">
              <a:effectLst/>
              <a:latin typeface="Arial" pitchFamily="34" charset="0" panose="020B0604020202020204"/>
              <a:ea typeface="Arial" pitchFamily="34" charset="0" panose="020B0604020202020204"/>
            </a:endParaRPr>
          </a:p>
        </p:txBody>
      </p:sp>
      <p:pic>
        <p:nvPicPr>
          <p:cNvPr id="4" name="image7.png"/>
          <p:cNvPicPr/>
          <p:nvPr/>
        </p:nvPicPr>
        <p:blipFill>
          <a:blip r:embed="rId1"/>
          <a:srcRect/>
          <a:stretch>
            <a:fillRect/>
          </a:stretch>
        </p:blipFill>
        <p:spPr>
          <a:xfrm>
            <a:off x="8602824" y="2899877"/>
            <a:ext cx="3260434" cy="17281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Importance of hospitality</a:t>
            </a:r>
            <a:endParaRPr lang="en-GB" sz="6600" dirty="0">
              <a:solidFill>
                <a:schemeClr val="tx1"/>
              </a:solidFill>
            </a:endParaRPr>
          </a:p>
        </p:txBody>
      </p:sp>
      <p:sp>
        <p:nvSpPr>
          <p:cNvPr id="3" name="Content Placeholder 2"/>
          <p:cNvSpPr>
            <a:spLocks noGrp="1" noEditPoints="1"/>
          </p:cNvSpPr>
          <p:nvPr>
            <p:ph idx="1"/>
          </p:nvPr>
        </p:nvSpPr>
        <p:spPr>
          <a:xfrm>
            <a:off x="1097280" y="2108201"/>
            <a:ext cx="6395202"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It is necessary to ensure customer satisfaction to make the visitors feel valued all around their stay (Jeong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2023).</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A positive hospitality also ensures the increased return rate of the guest in the hotel driving the revenue and enhancing loyalty (Vidya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2022).</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This also helps in increasing the brand reputation and maintaining a positive image in the hospitality market.</a:t>
            </a:r>
            <a:endParaRPr lang="en-IN" sz="1800" u="none" strike="noStrike" dirty="0">
              <a:effectLst/>
              <a:latin typeface="Arial" pitchFamily="34" charset="0" panose="020B0604020202020204"/>
              <a:ea typeface="Arial" pitchFamily="34" charset="0" panose="020B0604020202020204"/>
            </a:endParaRPr>
          </a:p>
        </p:txBody>
      </p:sp>
      <p:pic>
        <p:nvPicPr>
          <p:cNvPr id="4" name="image3.png"/>
          <p:cNvPicPr/>
          <p:nvPr/>
        </p:nvPicPr>
        <p:blipFill>
          <a:blip r:embed="rId1"/>
          <a:srcRect/>
          <a:stretch>
            <a:fillRect/>
          </a:stretch>
        </p:blipFill>
        <p:spPr>
          <a:xfrm>
            <a:off x="7755910" y="2666431"/>
            <a:ext cx="3898025" cy="245421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Hospitality necessity in St Regis Hotel</a:t>
            </a:r>
            <a:endParaRPr lang="en-GB" sz="6600" dirty="0">
              <a:solidFill>
                <a:schemeClr val="tx1"/>
              </a:solidFill>
            </a:endParaRPr>
          </a:p>
        </p:txBody>
      </p:sp>
      <p:sp>
        <p:nvSpPr>
          <p:cNvPr id="3" name="Content Placeholder 2"/>
          <p:cNvSpPr>
            <a:spLocks noGrp="1" noEditPoints="1"/>
          </p:cNvSpPr>
          <p:nvPr>
            <p:ph idx="1"/>
          </p:nvPr>
        </p:nvSpPr>
        <p:spPr>
          <a:xfrm>
            <a:off x="1097281" y="2108201"/>
            <a:ext cx="4808998"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Positive hospitality is necessary in St Regis Hotel to increase the value of the hotel in the national market.</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This can help the business to further expand into international markets like Switzerland apart from only Italy, Spain, Indonesia and Dubai (Nanda </a:t>
            </a:r>
            <a:r>
              <a:rPr lang="en-GB" sz="1800" i="1" u="none" strike="noStrike" dirty="0">
                <a:effectLst/>
                <a:latin typeface="Times New Roman" pitchFamily="18" charset="0" panose="02020603050405020304"/>
                <a:ea typeface="Arial" pitchFamily="34" charset="0" panose="020B0604020202020204"/>
              </a:rPr>
              <a:t>et al., </a:t>
            </a:r>
            <a:r>
              <a:rPr lang="en-GB" sz="1800" u="none" strike="noStrike" dirty="0">
                <a:effectLst/>
                <a:latin typeface="Times New Roman" pitchFamily="18" charset="0" panose="02020603050405020304"/>
                <a:ea typeface="Arial" pitchFamily="34" charset="0" panose="020B0604020202020204"/>
              </a:rPr>
              <a:t>2020). </a:t>
            </a:r>
            <a:endParaRPr lang="en-IN" sz="1800" u="none" strike="noStrike" dirty="0">
              <a:effectLst/>
              <a:latin typeface="Arial" pitchFamily="34" charset="0" panose="020B0604020202020204"/>
              <a:ea typeface="Arial" pitchFamily="34" charset="0" panose="020B0604020202020204"/>
            </a:endParaRPr>
          </a:p>
        </p:txBody>
      </p:sp>
      <p:pic>
        <p:nvPicPr>
          <p:cNvPr id="4" name="image12.png"/>
          <p:cNvPicPr/>
          <p:nvPr/>
        </p:nvPicPr>
        <p:blipFill>
          <a:blip r:embed="rId1"/>
          <a:srcRect/>
          <a:stretch>
            <a:fillRect/>
          </a:stretch>
        </p:blipFill>
        <p:spPr>
          <a:xfrm>
            <a:off x="6126480" y="2046392"/>
            <a:ext cx="5730875" cy="38227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St Regis Hotel meeting or exceeding guest expectations</a:t>
            </a:r>
            <a:endParaRPr lang="en-GB" sz="6600" dirty="0">
              <a:solidFill>
                <a:schemeClr val="tx1"/>
              </a:solidFill>
            </a:endParaRPr>
          </a:p>
        </p:txBody>
      </p:sp>
      <p:sp>
        <p:nvSpPr>
          <p:cNvPr id="3" name="Content Placeholder 2"/>
          <p:cNvSpPr>
            <a:spLocks noGrp="1" noEditPoints="1"/>
          </p:cNvSpPr>
          <p:nvPr>
            <p:ph idx="1"/>
          </p:nvPr>
        </p:nvSpPr>
        <p:spPr>
          <a:xfrm>
            <a:off x="1097280" y="2108201"/>
            <a:ext cx="6404532"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St Regis hotel provides personalised services towards the guest such as bespoke offerings like customised tour experience and butler service.</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This luxury hotel also provides 100% refund and free cancellation on any discrepancies from the visitors making it an USP for the hotel (</a:t>
            </a:r>
            <a:r>
              <a:rPr lang="en-GB" sz="1800" u="none" strike="noStrike" dirty="0" err="1">
                <a:effectLst/>
                <a:latin typeface="Times New Roman" pitchFamily="18" charset="0" panose="02020603050405020304"/>
                <a:ea typeface="Arial" pitchFamily="34" charset="0" panose="020B0604020202020204"/>
              </a:rPr>
              <a:t>StRegisHotels</a:t>
            </a:r>
            <a:r>
              <a:rPr lang="en-GB" sz="1800" u="none" strike="noStrike" dirty="0">
                <a:effectLst/>
                <a:latin typeface="Times New Roman" pitchFamily="18" charset="0" panose="02020603050405020304"/>
                <a:ea typeface="Arial" pitchFamily="34" charset="0" panose="020B0604020202020204"/>
              </a:rPr>
              <a:t>, 2023).</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The hotel also provides fine dining experience with opulent facilities exceeding the expectations of the guests.</a:t>
            </a:r>
            <a:endParaRPr lang="en-IN" sz="1800" u="none" strike="noStrike" dirty="0">
              <a:effectLst/>
              <a:latin typeface="Arial" pitchFamily="34" charset="0" panose="020B0604020202020204"/>
              <a:ea typeface="Arial" pitchFamily="34" charset="0" panose="020B0604020202020204"/>
            </a:endParaRPr>
          </a:p>
        </p:txBody>
      </p:sp>
      <p:pic>
        <p:nvPicPr>
          <p:cNvPr id="4" name="image5.png"/>
          <p:cNvPicPr/>
          <p:nvPr/>
        </p:nvPicPr>
        <p:blipFill>
          <a:blip r:embed="rId1"/>
          <a:srcRect/>
          <a:stretch>
            <a:fillRect/>
          </a:stretch>
        </p:blipFill>
        <p:spPr>
          <a:xfrm>
            <a:off x="7760457" y="2604028"/>
            <a:ext cx="4004945" cy="2769235"/>
          </a:xfrm>
          <a:prstGeom prst="rect">
            <a:avLst/>
          </a:prstGeom>
          <a:ln w="12700">
            <a:solidFill>
              <a:srgbClr val="000000"/>
            </a:solidFill>
            <a:prstDash val="solid"/>
          </a:ln>
        </p:spPr>
      </p:pic>
      <p:pic>
        <p:nvPicPr>
          <p:cNvPr id="5" name="image9.png"/>
          <p:cNvPicPr/>
          <p:nvPr/>
        </p:nvPicPr>
        <p:blipFill>
          <a:blip r:embed="rId2"/>
          <a:srcRect/>
          <a:stretch>
            <a:fillRect/>
          </a:stretch>
        </p:blipFill>
        <p:spPr>
          <a:xfrm>
            <a:off x="10658922" y="2878980"/>
            <a:ext cx="993516" cy="82060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Recommendation of improvement</a:t>
            </a:r>
            <a:endParaRPr lang="en-GB" sz="6600" dirty="0">
              <a:solidFill>
                <a:schemeClr val="tx1"/>
              </a:solidFill>
            </a:endParaRPr>
          </a:p>
        </p:txBody>
      </p:sp>
      <p:sp>
        <p:nvSpPr>
          <p:cNvPr id="3" name="Content Placeholder 2"/>
          <p:cNvSpPr>
            <a:spLocks noGrp="1" noEditPoints="1"/>
          </p:cNvSpPr>
          <p:nvPr>
            <p:ph idx="1"/>
          </p:nvPr>
        </p:nvSpPr>
        <p:spPr>
          <a:xfrm>
            <a:off x="1097280" y="2108201"/>
            <a:ext cx="5536785"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St Regis must implement the system of advanced visitor profiling in order to access the preferences of the visitors in a much more precise manner.</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With the digital innovative world, the smart features in the room must be introduced by St Regis.</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Continuous staff training must also be provided by the hotel.</a:t>
            </a:r>
            <a:endParaRPr lang="en-IN" sz="1800" u="none" strike="noStrike" dirty="0">
              <a:effectLst/>
              <a:latin typeface="Arial" pitchFamily="34" charset="0" panose="020B0604020202020204"/>
              <a:ea typeface="Arial" pitchFamily="34" charset="0" panose="020B0604020202020204"/>
            </a:endParaRPr>
          </a:p>
        </p:txBody>
      </p:sp>
      <p:pic>
        <p:nvPicPr>
          <p:cNvPr id="4" name="image4.png"/>
          <p:cNvPicPr/>
          <p:nvPr/>
        </p:nvPicPr>
        <p:blipFill>
          <a:blip r:embed="rId1"/>
          <a:srcRect/>
          <a:stretch>
            <a:fillRect/>
          </a:stretch>
        </p:blipFill>
        <p:spPr>
          <a:xfrm>
            <a:off x="7053943" y="2503592"/>
            <a:ext cx="4791593" cy="307424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pPr algn="ctr"/>
            <a:r>
              <a:rPr lang="en-GB" sz="3200" b="1" dirty="0">
                <a:solidFill>
                  <a:schemeClr val="tx1"/>
                </a:solidFill>
                <a:effectLst/>
                <a:latin typeface="Times New Roman" pitchFamily="18" charset="0" panose="02020603050405020304"/>
                <a:ea typeface="Arial" pitchFamily="34" charset="0" panose="020B0604020202020204"/>
              </a:rPr>
              <a:t>Conclusion</a:t>
            </a:r>
            <a:endParaRPr lang="en-GB" dirty="0">
              <a:solidFill>
                <a:schemeClr val="tx1"/>
              </a:solidFill>
            </a:endParaRPr>
          </a:p>
        </p:txBody>
      </p:sp>
      <p:sp>
        <p:nvSpPr>
          <p:cNvPr id="3" name="Content Placeholder 2"/>
          <p:cNvSpPr>
            <a:spLocks noGrp="1" noEditPoints="1"/>
          </p:cNvSpPr>
          <p:nvPr>
            <p:ph idx="1"/>
          </p:nvPr>
        </p:nvSpPr>
        <p:spPr>
          <a:xfrm>
            <a:off x="1097280" y="2108201"/>
            <a:ext cx="6451185" cy="3760891"/>
          </a:xfrm>
        </p:spPr>
        <p:txBody>
          <a:bodyPr/>
          <a:lstStyle/>
          <a:p>
            <a:pPr marL="342900" indent="-342900" algn="just">
              <a:lnSpc>
                <a:spcPct val="150000"/>
              </a:lnSpc>
              <a:spcBef>
                <a:spcPts val="1000"/>
              </a:spcBef>
              <a:spcAft>
                <a:spcPts val="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In conclusion, St Regis has been considered as a multinational Hotel chain focusing on the premium and luxury segment.</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With visitors that are mostly prosperous, the hotel focuses on their personalised necessity providing the best luxury and fine-dining experience.</a:t>
            </a:r>
            <a:endParaRPr lang="en-IN" sz="1800" u="none" strike="noStrike" dirty="0">
              <a:effectLst/>
              <a:latin typeface="Arial" pitchFamily="34" charset="0" panose="020B0604020202020204"/>
              <a:ea typeface="Arial" pitchFamily="34" charset="0" panose="020B0604020202020204"/>
            </a:endParaRPr>
          </a:p>
          <a:p>
            <a:pPr marL="342900" indent="-342900" algn="just">
              <a:lnSpc>
                <a:spcPct val="150000"/>
              </a:lnSpc>
              <a:spcAft>
                <a:spcPts val="1000"/>
              </a:spcAft>
              <a:buFont typeface="Arial" pitchFamily="34" charset="0" panose="020B0604020202020204"/>
              <a:buChar char="●"/>
            </a:pPr>
            <a:r>
              <a:rPr lang="en-GB" sz="1800" u="none" strike="noStrike" dirty="0">
                <a:effectLst/>
                <a:latin typeface="Times New Roman" pitchFamily="18" charset="0" panose="02020603050405020304"/>
                <a:ea typeface="Arial" pitchFamily="34" charset="0" panose="020B0604020202020204"/>
              </a:rPr>
              <a:t>Further changes in digital innovations must be done making  St Regis as the leading hospitality brand in this market segment.</a:t>
            </a:r>
            <a:endParaRPr lang="en-IN" sz="1800" u="none" strike="noStrike" dirty="0">
              <a:effectLst/>
              <a:latin typeface="Arial" pitchFamily="34" charset="0" panose="020B0604020202020204"/>
              <a:ea typeface="Arial" pitchFamily="34" charset="0" panose="020B0604020202020204"/>
            </a:endParaRPr>
          </a:p>
        </p:txBody>
      </p:sp>
      <p:pic>
        <p:nvPicPr>
          <p:cNvPr id="4" name="image10.png"/>
          <p:cNvPicPr/>
          <p:nvPr/>
        </p:nvPicPr>
        <p:blipFill>
          <a:blip r:embed="rId1"/>
          <a:srcRect/>
          <a:stretch>
            <a:fillRect/>
          </a:stretch>
        </p:blipFill>
        <p:spPr>
          <a:xfrm>
            <a:off x="7931020" y="2594064"/>
            <a:ext cx="3858532" cy="241663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sz="3200" b="1" dirty="0">
                <a:solidFill>
                  <a:schemeClr val="tx1"/>
                </a:solidFill>
                <a:effectLst/>
                <a:latin typeface="Times New Roman" pitchFamily="18" charset="0" panose="02020603050405020304"/>
                <a:ea typeface="Arial" pitchFamily="34" charset="0" panose="020B0604020202020204"/>
              </a:rPr>
              <a:t>References</a:t>
            </a:r>
            <a:endParaRPr lang="en-GB" sz="6600" dirty="0">
              <a:solidFill>
                <a:schemeClr val="tx1"/>
              </a:solidFill>
            </a:endParaRPr>
          </a:p>
        </p:txBody>
      </p:sp>
      <p:sp>
        <p:nvSpPr>
          <p:cNvPr id="3" name="Content Placeholder 2"/>
          <p:cNvSpPr>
            <a:spLocks noGrp="1" noEditPoints="1"/>
          </p:cNvSpPr>
          <p:nvPr>
            <p:ph idx="1"/>
          </p:nvPr>
        </p:nvSpPr>
        <p:spPr>
          <a:xfrm>
            <a:off x="1097280" y="2108202"/>
            <a:ext cx="10058400" cy="3844730"/>
          </a:xfrm>
        </p:spPr>
        <p:txBody>
          <a:bodyPr>
            <a:normAutofit fontScale="47500" lnSpcReduction="20000"/>
          </a:bodyPr>
          <a:lstStyle/>
          <a:p>
            <a:pPr algn="just">
              <a:lnSpc>
                <a:spcPct val="120000"/>
              </a:lnSpc>
              <a:spcBef>
                <a:spcPts val="600"/>
              </a:spcBef>
              <a:spcAft>
                <a:spcPts val="600"/>
              </a:spcAft>
            </a:pPr>
            <a:r>
              <a:rPr lang="en-GB" dirty="0" err="1">
                <a:effectLst/>
                <a:latin typeface="Times New Roman" pitchFamily="18" charset="0" panose="02020603050405020304"/>
                <a:ea typeface="Arial" pitchFamily="34" charset="0" panose="020B0604020202020204"/>
              </a:rPr>
              <a:t>Dirgayusa</a:t>
            </a:r>
            <a:r>
              <a:rPr lang="en-GB" dirty="0">
                <a:effectLst/>
                <a:latin typeface="Times New Roman" pitchFamily="18" charset="0" panose="02020603050405020304"/>
                <a:ea typeface="Arial" pitchFamily="34" charset="0" panose="020B0604020202020204"/>
              </a:rPr>
              <a:t>, I., </a:t>
            </a:r>
            <a:r>
              <a:rPr lang="en-GB" dirty="0" err="1">
                <a:effectLst/>
                <a:latin typeface="Times New Roman" pitchFamily="18" charset="0" panose="02020603050405020304"/>
                <a:ea typeface="Arial" pitchFamily="34" charset="0" panose="020B0604020202020204"/>
              </a:rPr>
              <a:t>Triyuni</a:t>
            </a:r>
            <a:r>
              <a:rPr lang="en-GB" dirty="0">
                <a:effectLst/>
                <a:latin typeface="Times New Roman" pitchFamily="18" charset="0" panose="02020603050405020304"/>
                <a:ea typeface="Arial" pitchFamily="34" charset="0" panose="020B0604020202020204"/>
              </a:rPr>
              <a:t>, N.N. and Nadra, N.M., (2022). Implementation of Eco-Green in Butler Department, The St. Regis Bali Resort. </a:t>
            </a:r>
            <a:r>
              <a:rPr lang="en-GB" dirty="0" err="1">
                <a:effectLst/>
                <a:latin typeface="Times New Roman" pitchFamily="18" charset="0" panose="02020603050405020304"/>
                <a:ea typeface="Arial" pitchFamily="34" charset="0" panose="020B0604020202020204"/>
              </a:rPr>
              <a:t>Repositori</a:t>
            </a:r>
            <a:r>
              <a:rPr lang="en-GB" dirty="0">
                <a:effectLst/>
                <a:latin typeface="Times New Roman" pitchFamily="18" charset="0" panose="02020603050405020304"/>
                <a:ea typeface="Arial" pitchFamily="34" charset="0" panose="020B0604020202020204"/>
              </a:rPr>
              <a:t> </a:t>
            </a:r>
            <a:r>
              <a:rPr lang="en-GB" dirty="0" err="1">
                <a:effectLst/>
                <a:latin typeface="Times New Roman" pitchFamily="18" charset="0" panose="02020603050405020304"/>
                <a:ea typeface="Arial" pitchFamily="34" charset="0" panose="020B0604020202020204"/>
              </a:rPr>
              <a:t>Politeknik</a:t>
            </a:r>
            <a:r>
              <a:rPr lang="en-GB" dirty="0">
                <a:effectLst/>
                <a:latin typeface="Times New Roman" pitchFamily="18" charset="0" panose="02020603050405020304"/>
                <a:ea typeface="Arial" pitchFamily="34" charset="0" panose="020B0604020202020204"/>
              </a:rPr>
              <a:t> Negeri Bali.</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a:effectLst/>
                <a:latin typeface="Times New Roman" pitchFamily="18" charset="0" panose="02020603050405020304"/>
                <a:ea typeface="Arial" pitchFamily="34" charset="0" panose="020B0604020202020204"/>
              </a:rPr>
              <a:t>Jeong, M., Shin, H.H., Lee, M. and Lee, J., (2023). Assessing brand performance consistency from consumer-generated media: the US hotel industry. International Journal of Contemporary Hospitality Management, 35(6), pp.2056-2083.</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a:effectLst/>
                <a:latin typeface="Times New Roman" pitchFamily="18" charset="0" panose="02020603050405020304"/>
                <a:ea typeface="Arial" pitchFamily="34" charset="0" panose="020B0604020202020204"/>
              </a:rPr>
              <a:t>Nanda, A.A.W.V., </a:t>
            </a:r>
            <a:r>
              <a:rPr lang="en-GB" dirty="0" err="1">
                <a:effectLst/>
                <a:latin typeface="Times New Roman" pitchFamily="18" charset="0" panose="02020603050405020304"/>
                <a:ea typeface="Arial" pitchFamily="34" charset="0" panose="020B0604020202020204"/>
              </a:rPr>
              <a:t>Rucika</a:t>
            </a:r>
            <a:r>
              <a:rPr lang="en-GB" dirty="0">
                <a:effectLst/>
                <a:latin typeface="Times New Roman" pitchFamily="18" charset="0" panose="02020603050405020304"/>
                <a:ea typeface="Arial" pitchFamily="34" charset="0" panose="020B0604020202020204"/>
              </a:rPr>
              <a:t>, N.G.D., </a:t>
            </a:r>
            <a:r>
              <a:rPr lang="en-GB" dirty="0" err="1">
                <a:effectLst/>
                <a:latin typeface="Times New Roman" pitchFamily="18" charset="0" panose="02020603050405020304"/>
                <a:ea typeface="Arial" pitchFamily="34" charset="0" panose="020B0604020202020204"/>
              </a:rPr>
              <a:t>Winatha</a:t>
            </a:r>
            <a:r>
              <a:rPr lang="en-GB" dirty="0">
                <a:effectLst/>
                <a:latin typeface="Times New Roman" pitchFamily="18" charset="0" panose="02020603050405020304"/>
                <a:ea typeface="Arial" pitchFamily="34" charset="0" panose="020B0604020202020204"/>
              </a:rPr>
              <a:t>, M.A. and </a:t>
            </a:r>
            <a:r>
              <a:rPr lang="en-GB" dirty="0" err="1">
                <a:effectLst/>
                <a:latin typeface="Times New Roman" pitchFamily="18" charset="0" panose="02020603050405020304"/>
                <a:ea typeface="Arial" pitchFamily="34" charset="0" panose="020B0604020202020204"/>
              </a:rPr>
              <a:t>Apriani</a:t>
            </a:r>
            <a:r>
              <a:rPr lang="en-GB" dirty="0">
                <a:effectLst/>
                <a:latin typeface="Times New Roman" pitchFamily="18" charset="0" panose="02020603050405020304"/>
                <a:ea typeface="Arial" pitchFamily="34" charset="0" panose="020B0604020202020204"/>
              </a:rPr>
              <a:t>, H., (2020). The Effect of Direct Compensation Towards Employee Performance in Front Office Department At St. Regis Bali Resort. Barista: </a:t>
            </a:r>
            <a:r>
              <a:rPr lang="en-GB" dirty="0" err="1">
                <a:effectLst/>
                <a:latin typeface="Times New Roman" pitchFamily="18" charset="0" panose="02020603050405020304"/>
                <a:ea typeface="Arial" pitchFamily="34" charset="0" panose="020B0604020202020204"/>
              </a:rPr>
              <a:t>Jurnal</a:t>
            </a:r>
            <a:r>
              <a:rPr lang="en-GB" dirty="0">
                <a:effectLst/>
                <a:latin typeface="Times New Roman" pitchFamily="18" charset="0" panose="02020603050405020304"/>
                <a:ea typeface="Arial" pitchFamily="34" charset="0" panose="020B0604020202020204"/>
              </a:rPr>
              <a:t> Kajian Bahasa dan </a:t>
            </a:r>
            <a:r>
              <a:rPr lang="en-GB" dirty="0" err="1">
                <a:effectLst/>
                <a:latin typeface="Times New Roman" pitchFamily="18" charset="0" panose="02020603050405020304"/>
                <a:ea typeface="Arial" pitchFamily="34" charset="0" panose="020B0604020202020204"/>
              </a:rPr>
              <a:t>Pariwisata</a:t>
            </a:r>
            <a:r>
              <a:rPr lang="en-GB" dirty="0">
                <a:effectLst/>
                <a:latin typeface="Times New Roman" pitchFamily="18" charset="0" panose="02020603050405020304"/>
                <a:ea typeface="Arial" pitchFamily="34" charset="0" panose="020B0604020202020204"/>
              </a:rPr>
              <a:t>, 7(1), pp.24-38.</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err="1">
                <a:effectLst/>
                <a:latin typeface="Times New Roman" pitchFamily="18" charset="0" panose="02020603050405020304"/>
                <a:ea typeface="Arial" pitchFamily="34" charset="0" panose="020B0604020202020204"/>
              </a:rPr>
              <a:t>Putrayadnya</a:t>
            </a:r>
            <a:r>
              <a:rPr lang="en-GB" dirty="0">
                <a:effectLst/>
                <a:latin typeface="Times New Roman" pitchFamily="18" charset="0" panose="02020603050405020304"/>
                <a:ea typeface="Arial" pitchFamily="34" charset="0" panose="020B0604020202020204"/>
              </a:rPr>
              <a:t>, D., </a:t>
            </a:r>
            <a:r>
              <a:rPr lang="en-GB" dirty="0" err="1">
                <a:effectLst/>
                <a:latin typeface="Times New Roman" pitchFamily="18" charset="0" panose="02020603050405020304"/>
                <a:ea typeface="Arial" pitchFamily="34" charset="0" panose="020B0604020202020204"/>
              </a:rPr>
              <a:t>Ernawati</a:t>
            </a:r>
            <a:r>
              <a:rPr lang="en-GB" dirty="0">
                <a:effectLst/>
                <a:latin typeface="Times New Roman" pitchFamily="18" charset="0" panose="02020603050405020304"/>
                <a:ea typeface="Arial" pitchFamily="34" charset="0" panose="020B0604020202020204"/>
              </a:rPr>
              <a:t>, N.M. and </a:t>
            </a:r>
            <a:r>
              <a:rPr lang="en-GB" dirty="0" err="1">
                <a:effectLst/>
                <a:latin typeface="Times New Roman" pitchFamily="18" charset="0" panose="02020603050405020304"/>
                <a:ea typeface="Arial" pitchFamily="34" charset="0" panose="020B0604020202020204"/>
              </a:rPr>
              <a:t>Mudana</a:t>
            </a:r>
            <a:r>
              <a:rPr lang="en-GB" dirty="0">
                <a:effectLst/>
                <a:latin typeface="Times New Roman" pitchFamily="18" charset="0" panose="02020603050405020304"/>
                <a:ea typeface="Arial" pitchFamily="34" charset="0" panose="020B0604020202020204"/>
              </a:rPr>
              <a:t>, I.G., (2023). Organization Culture to Enhance Organization Performance at The ST. Regis Bali Resort (Doctoral dissertation, </a:t>
            </a:r>
            <a:r>
              <a:rPr lang="en-GB" dirty="0" err="1">
                <a:effectLst/>
                <a:latin typeface="Times New Roman" pitchFamily="18" charset="0" panose="02020603050405020304"/>
                <a:ea typeface="Arial" pitchFamily="34" charset="0" panose="020B0604020202020204"/>
              </a:rPr>
              <a:t>Politeknik</a:t>
            </a:r>
            <a:r>
              <a:rPr lang="en-GB" dirty="0">
                <a:effectLst/>
                <a:latin typeface="Times New Roman" pitchFamily="18" charset="0" panose="02020603050405020304"/>
                <a:ea typeface="Arial" pitchFamily="34" charset="0" panose="020B0604020202020204"/>
              </a:rPr>
              <a:t> Negeri Bali).</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err="1">
                <a:effectLst/>
                <a:latin typeface="Times New Roman" pitchFamily="18" charset="0" panose="02020603050405020304"/>
                <a:ea typeface="Arial" pitchFamily="34" charset="0" panose="020B0604020202020204"/>
              </a:rPr>
              <a:t>Razli</a:t>
            </a:r>
            <a:r>
              <a:rPr lang="en-GB" dirty="0">
                <a:effectLst/>
                <a:latin typeface="Times New Roman" pitchFamily="18" charset="0" panose="02020603050405020304"/>
                <a:ea typeface="Arial" pitchFamily="34" charset="0" panose="020B0604020202020204"/>
              </a:rPr>
              <a:t>, I.A., Ismail, M.N.I., Shah, S.D.H.S.A. and Ismail, H., (2022). AN ETNOGRAPHY EXAMINATION OF TRIPADVISOR REVIEWS: A CASE STUDY OF THE ST REGIS HOTEL KUALA LUMPUR. BIMP-EAGA Journal for Sustainable Tourism Development, 11(1), pp.69-84.</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err="1">
                <a:effectLst/>
                <a:latin typeface="Times New Roman" pitchFamily="18" charset="0" panose="02020603050405020304"/>
                <a:ea typeface="Arial" pitchFamily="34" charset="0" panose="020B0604020202020204"/>
              </a:rPr>
              <a:t>Rechlin</a:t>
            </a:r>
            <a:r>
              <a:rPr lang="en-GB" dirty="0">
                <a:effectLst/>
                <a:latin typeface="Times New Roman" pitchFamily="18" charset="0" panose="02020603050405020304"/>
                <a:ea typeface="Arial" pitchFamily="34" charset="0" panose="020B0604020202020204"/>
              </a:rPr>
              <a:t>, M., </a:t>
            </a:r>
            <a:r>
              <a:rPr lang="en-GB" dirty="0" err="1">
                <a:effectLst/>
                <a:latin typeface="Times New Roman" pitchFamily="18" charset="0" panose="02020603050405020304"/>
                <a:ea typeface="Arial" pitchFamily="34" charset="0" panose="020B0604020202020204"/>
              </a:rPr>
              <a:t>Laxson</a:t>
            </a:r>
            <a:r>
              <a:rPr lang="en-GB" dirty="0">
                <a:effectLst/>
                <a:latin typeface="Times New Roman" pitchFamily="18" charset="0" panose="02020603050405020304"/>
                <a:ea typeface="Arial" pitchFamily="34" charset="0" panose="020B0604020202020204"/>
              </a:rPr>
              <a:t>, C.L., </a:t>
            </a:r>
            <a:r>
              <a:rPr lang="en-GB" dirty="0" err="1">
                <a:effectLst/>
                <a:latin typeface="Times New Roman" pitchFamily="18" charset="0" panose="02020603050405020304"/>
                <a:ea typeface="Arial" pitchFamily="34" charset="0" panose="020B0604020202020204"/>
              </a:rPr>
              <a:t>Milewski</a:t>
            </a:r>
            <a:r>
              <a:rPr lang="en-GB" dirty="0">
                <a:effectLst/>
                <a:latin typeface="Times New Roman" pitchFamily="18" charset="0" panose="02020603050405020304"/>
                <a:ea typeface="Arial" pitchFamily="34" charset="0" panose="020B0604020202020204"/>
              </a:rPr>
              <a:t>, C. and Stager, J.C., (2019). An Environmental History of Lower St. Regis: Lake Degradation and the Path to Ecological Redemption. Adirondack Journal of Environmental Studies, 23(1), p.8.</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a:effectLst/>
                <a:latin typeface="Times New Roman" pitchFamily="18" charset="0" panose="02020603050405020304"/>
                <a:ea typeface="Arial" pitchFamily="34" charset="0" panose="020B0604020202020204"/>
              </a:rPr>
              <a:t>Setiawan, I.G.M., </a:t>
            </a:r>
            <a:r>
              <a:rPr lang="en-GB" dirty="0" err="1">
                <a:effectLst/>
                <a:latin typeface="Times New Roman" pitchFamily="18" charset="0" panose="02020603050405020304"/>
                <a:ea typeface="Arial" pitchFamily="34" charset="0" panose="020B0604020202020204"/>
              </a:rPr>
              <a:t>Triyuni</a:t>
            </a:r>
            <a:r>
              <a:rPr lang="en-GB" dirty="0">
                <a:effectLst/>
                <a:latin typeface="Times New Roman" pitchFamily="18" charset="0" panose="02020603050405020304"/>
                <a:ea typeface="Arial" pitchFamily="34" charset="0" panose="020B0604020202020204"/>
              </a:rPr>
              <a:t>, N.N., </a:t>
            </a:r>
            <a:r>
              <a:rPr lang="en-GB" dirty="0" err="1">
                <a:effectLst/>
                <a:latin typeface="Times New Roman" pitchFamily="18" charset="0" panose="02020603050405020304"/>
                <a:ea typeface="Arial" pitchFamily="34" charset="0" panose="020B0604020202020204"/>
              </a:rPr>
              <a:t>Budarma</a:t>
            </a:r>
            <a:r>
              <a:rPr lang="en-GB" dirty="0">
                <a:effectLst/>
                <a:latin typeface="Times New Roman" pitchFamily="18" charset="0" panose="02020603050405020304"/>
                <a:ea typeface="Arial" pitchFamily="34" charset="0" panose="020B0604020202020204"/>
              </a:rPr>
              <a:t>, I.K. and Antara, D.M.S., (2021). The Implementation of Green Housekeeping Management at The St. Regis Bali Resort. International Journal of Green Tourism Research and Applications, 3(2), pp.69-76.</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err="1">
                <a:effectLst/>
                <a:latin typeface="Times New Roman" pitchFamily="18" charset="0" panose="02020603050405020304"/>
                <a:ea typeface="Arial" pitchFamily="34" charset="0" panose="020B0604020202020204"/>
              </a:rPr>
              <a:t>StRegisHotels</a:t>
            </a:r>
            <a:r>
              <a:rPr lang="en-GB" dirty="0">
                <a:effectLst/>
                <a:latin typeface="Times New Roman" pitchFamily="18" charset="0" panose="02020603050405020304"/>
                <a:ea typeface="Arial" pitchFamily="34" charset="0" panose="020B0604020202020204"/>
              </a:rPr>
              <a:t> (2023) Experience 5-star luxury, St. Regis Hotels &amp; Resorts. Available at: https://st-regis.marriott.com/ (Accessed: 23 February 2024). </a:t>
            </a:r>
            <a:endParaRPr lang="en-IN" dirty="0">
              <a:effectLst/>
              <a:latin typeface="Arial" pitchFamily="34" charset="0" panose="020B0604020202020204"/>
              <a:ea typeface="Arial" pitchFamily="34" charset="0" panose="020B0604020202020204"/>
            </a:endParaRPr>
          </a:p>
          <a:p>
            <a:pPr algn="just">
              <a:lnSpc>
                <a:spcPct val="120000"/>
              </a:lnSpc>
              <a:spcBef>
                <a:spcPts val="600"/>
              </a:spcBef>
              <a:spcAft>
                <a:spcPts val="600"/>
              </a:spcAft>
            </a:pPr>
            <a:r>
              <a:rPr lang="en-GB" dirty="0">
                <a:effectLst/>
                <a:latin typeface="Times New Roman" pitchFamily="18" charset="0" panose="02020603050405020304"/>
                <a:ea typeface="Arial" pitchFamily="34" charset="0" panose="020B0604020202020204"/>
              </a:rPr>
              <a:t>Vidya, P.P., </a:t>
            </a:r>
            <a:r>
              <a:rPr lang="en-GB" dirty="0" err="1">
                <a:effectLst/>
                <a:latin typeface="Times New Roman" pitchFamily="18" charset="0" panose="02020603050405020304"/>
                <a:ea typeface="Arial" pitchFamily="34" charset="0" panose="020B0604020202020204"/>
              </a:rPr>
              <a:t>Triyuni</a:t>
            </a:r>
            <a:r>
              <a:rPr lang="en-GB" dirty="0">
                <a:effectLst/>
                <a:latin typeface="Times New Roman" pitchFamily="18" charset="0" panose="02020603050405020304"/>
                <a:ea typeface="Arial" pitchFamily="34" charset="0" panose="020B0604020202020204"/>
              </a:rPr>
              <a:t>, N.N. and </a:t>
            </a:r>
            <a:r>
              <a:rPr lang="en-GB" dirty="0" err="1">
                <a:effectLst/>
                <a:latin typeface="Times New Roman" pitchFamily="18" charset="0" panose="02020603050405020304"/>
                <a:ea typeface="Arial" pitchFamily="34" charset="0" panose="020B0604020202020204"/>
              </a:rPr>
              <a:t>Astawa</a:t>
            </a:r>
            <a:r>
              <a:rPr lang="en-GB" dirty="0">
                <a:effectLst/>
                <a:latin typeface="Times New Roman" pitchFamily="18" charset="0" panose="02020603050405020304"/>
                <a:ea typeface="Arial" pitchFamily="34" charset="0" panose="020B0604020202020204"/>
              </a:rPr>
              <a:t>, I.K., (2022). Implementation of Green Human Resources Management at The St. Regis Bali Resort. </a:t>
            </a:r>
            <a:r>
              <a:rPr lang="en-GB" dirty="0" err="1">
                <a:effectLst/>
                <a:latin typeface="Times New Roman" pitchFamily="18" charset="0" panose="02020603050405020304"/>
                <a:ea typeface="Arial" pitchFamily="34" charset="0" panose="020B0604020202020204"/>
              </a:rPr>
              <a:t>Repositori</a:t>
            </a:r>
            <a:r>
              <a:rPr lang="en-GB" dirty="0">
                <a:effectLst/>
                <a:latin typeface="Times New Roman" pitchFamily="18" charset="0" panose="02020603050405020304"/>
                <a:ea typeface="Arial" pitchFamily="34" charset="0" panose="020B0604020202020204"/>
              </a:rPr>
              <a:t> </a:t>
            </a:r>
            <a:r>
              <a:rPr lang="en-GB" dirty="0" err="1">
                <a:effectLst/>
                <a:latin typeface="Times New Roman" pitchFamily="18" charset="0" panose="02020603050405020304"/>
                <a:ea typeface="Arial" pitchFamily="34" charset="0" panose="020B0604020202020204"/>
              </a:rPr>
              <a:t>Politeknik</a:t>
            </a:r>
            <a:r>
              <a:rPr lang="en-GB" dirty="0">
                <a:effectLst/>
                <a:latin typeface="Times New Roman" pitchFamily="18" charset="0" panose="02020603050405020304"/>
                <a:ea typeface="Arial" pitchFamily="34" charset="0" panose="020B0604020202020204"/>
              </a:rPr>
              <a:t> Negeri Bali.</a:t>
            </a:r>
            <a:endParaRPr lang="en-IN" dirty="0">
              <a:effectLst/>
              <a:latin typeface="Arial" pitchFamily="34" charset="0" panose="020B0604020202020204"/>
              <a:ea typeface="Arial" pitchFamily="34" charset="0" panose="020B0604020202020204"/>
            </a:endParaRP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pPr algn="ctr"/>
            <a:r>
              <a:rPr lang="en-GB" b="1" dirty="0">
                <a:solidFill>
                  <a:schemeClr val="tx1"/>
                </a:solidFill>
                <a:latin typeface="Times New Roman" pitchFamily="18" charset="0" panose="02020603050405020304"/>
                <a:cs typeface="Times New Roman" pitchFamily="18" charset="0" panose="02020603050405020304"/>
              </a:rPr>
              <a:t>THANK YOU</a:t>
            </a:r>
          </a:p>
        </p:txBody>
      </p:sp>
    </p:spTree>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{C10E0F4A-07FB-47CF-8458-6E6A54F60BCD}tf11437505_win32</Template>
  <TotalTime>18</TotalTime>
  <Words>1616</Words>
  <Application>Microsoft Office PowerPoint</Application>
  <PresentationFormat>Widescreen</PresentationFormat>
  <Paragraphs>73</Paragraphs>
  <Slides>13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Georgia Pro Cond Light</vt:lpstr>
      <vt:lpstr>Speak Pro</vt:lpstr>
      <vt:lpstr>Times New Roman</vt:lpstr>
      <vt:lpstr>RetrospectVTI</vt:lpstr>
      <vt:lpstr>Hospitality and Guest Services Presentation Handbook</vt:lpstr>
      <vt:lpstr>Introduction </vt:lpstr>
      <vt:lpstr>Background of St Regis Hotel</vt:lpstr>
      <vt:lpstr>Major customers</vt:lpstr>
      <vt:lpstr>Nature, scope and role of guest services and facilities in general </vt:lpstr>
      <vt:lpstr>Nature, scope and role of guest services and facilities in St Regis Hotel</vt:lpstr>
      <vt:lpstr>Importance of hospitality</vt:lpstr>
      <vt:lpstr>Hospitality necessity in St Regis Hotel</vt:lpstr>
      <vt:lpstr>St Regis Hotel meeting or exceeding guest expectations</vt:lpstr>
      <vt:lpstr>Recommendation of improvement</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Presentation Handbook</dc:title>
  <dc:creator>SUPRATIV DEY</dc:creator>
  <cp:lastModifiedBy>Ζωη Μιχαλαρη</cp:lastModifiedBy>
  <cp:revision>3</cp:revision>
  <dcterms:created xsi:type="dcterms:W3CDTF">2024-02-23T05:12:59Z</dcterms:created>
  <dcterms:modified xsi:type="dcterms:W3CDTF">2024-02-26T16:15:18Z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