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notesMasterIdLst>
    <p:notesMasterId r:id="rId39"/>
  </p:notesMasterIdLst>
  <p:sldIdLst>
    <p:sldId id="256" r:id="rId2"/>
    <p:sldId id="257" r:id="rId3"/>
    <p:sldId id="270" r:id="rId4"/>
    <p:sldId id="271" r:id="rId5"/>
    <p:sldId id="272" r:id="rId6"/>
    <p:sldId id="273" r:id="rId7"/>
    <p:sldId id="274" r:id="rId8"/>
    <p:sldId id="258" r:id="rId9"/>
    <p:sldId id="275" r:id="rId10"/>
    <p:sldId id="276" r:id="rId11"/>
    <p:sldId id="277" r:id="rId12"/>
    <p:sldId id="278" r:id="rId13"/>
    <p:sldId id="279" r:id="rId14"/>
    <p:sldId id="280" r:id="rId15"/>
    <p:sldId id="281" r:id="rId16"/>
    <p:sldId id="282" r:id="rId17"/>
    <p:sldId id="260" r:id="rId18"/>
    <p:sldId id="295" r:id="rId19"/>
    <p:sldId id="296" r:id="rId20"/>
    <p:sldId id="297" r:id="rId21"/>
    <p:sldId id="259" r:id="rId22"/>
    <p:sldId id="290" r:id="rId23"/>
    <p:sldId id="291" r:id="rId24"/>
    <p:sldId id="292" r:id="rId25"/>
    <p:sldId id="293" r:id="rId26"/>
    <p:sldId id="294" r:id="rId27"/>
    <p:sldId id="267" r:id="rId28"/>
    <p:sldId id="283" r:id="rId29"/>
    <p:sldId id="284" r:id="rId30"/>
    <p:sldId id="285" r:id="rId31"/>
    <p:sldId id="263" r:id="rId32"/>
    <p:sldId id="286" r:id="rId33"/>
    <p:sldId id="264" r:id="rId34"/>
    <p:sldId id="287" r:id="rId35"/>
    <p:sldId id="288" r:id="rId36"/>
    <p:sldId id="289" r:id="rId37"/>
    <p:sldId id="265" r:id="rId38"/>
  </p:sldIdLst>
  <p:sldSz cx="18288000" cy="10287000"/>
  <p:notesSz cx="6858000" cy="9144000"/>
  <p:embeddedFontLst>
    <p:embeddedFont>
      <p:font typeface="Montserrat Bold" panose="020B0604020202020204" charset="0"/>
      <p:regular r:id="rId40"/>
    </p:embeddedFont>
    <p:embeddedFont>
      <p:font typeface="Montserrat Ultra-Bold" panose="020B0604020202020204" charset="0"/>
      <p:regular r:id="rId41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22" autoAdjust="0"/>
  </p:normalViewPr>
  <p:slideViewPr>
    <p:cSldViewPr>
      <p:cViewPr>
        <p:scale>
          <a:sx n="100" d="100"/>
          <a:sy n="100" d="100"/>
        </p:scale>
        <p:origin x="654" y="35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notesMaster" Target="notesMasters/notesMaster1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presProps" Target="presProp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font" Target="fonts/font1.fntdata"/><Relationship Id="rId45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viewProps" Target="viewProps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20" Type="http://schemas.openxmlformats.org/officeDocument/2006/relationships/slide" Target="slides/slide19.xml"/><Relationship Id="rId41" Type="http://schemas.openxmlformats.org/officeDocument/2006/relationships/font" Target="fonts/font2.fntdata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916781C-BA8B-4A98-9011-857373CAE914}" type="datetimeFigureOut">
              <a:rPr lang="en-GB" smtClean="0"/>
              <a:t>27/11/2025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4D3907D-56F5-470A-BCC8-E8B18D1F96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741755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4D3907D-56F5-470A-BCC8-E8B18D1F9643}" type="slidenum">
              <a:rPr lang="en-GB" smtClean="0"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228359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72C568C-B1CA-81C1-B671-C2036D242D3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DBA8608-F36B-F2F7-6400-8B11895D287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E318702-8065-386D-1F59-A96E72B09CF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131D799-40A5-4B5C-9934-BD445E88893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4D3907D-56F5-470A-BCC8-E8B18D1F9643}" type="slidenum">
              <a:rPr lang="en-GB" smtClean="0"/>
              <a:t>32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822712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D451367-D6A0-553F-B5BB-5B061A94D75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8112BA5-7CC6-1471-86FE-38820A0B2B0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D0FB72B-9663-8195-996F-D76E80DD621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788D7ED-D561-1450-4555-265C597BDF7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4D3907D-56F5-470A-BCC8-E8B18D1F9643}" type="slidenum">
              <a:rPr lang="en-GB" smtClean="0"/>
              <a:t>34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414730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65F753A-A097-703A-1230-E262C0ACFD5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33ABD09-FBEC-FDF3-299E-2F09FA64630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EF34D31-73DB-F125-8205-E1FAE66C373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7D77FB1-1A99-FB00-4A1A-4A96229EB37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4D3907D-56F5-470A-BCC8-E8B18D1F9643}" type="slidenum">
              <a:rPr lang="en-GB" smtClean="0"/>
              <a:t>35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099692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05BD8E7-8083-A2A4-B6A4-328C6FDF947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17A4736-98E0-3643-CD3B-36DF4A53C66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BBB870F-388E-0413-EF63-E38729EB222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A3803E2-3A29-96E5-8B9B-ACB2C36B122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4D3907D-56F5-470A-BCC8-E8B18D1F9643}" type="slidenum">
              <a:rPr lang="en-GB" smtClean="0"/>
              <a:t>36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341075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11/27/2025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11/27/2025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11/27/2025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11/27/2025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11/27/2025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11/27/2025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11/27/2025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svg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svg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svg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.png"/><Relationship Id="rId5" Type="http://schemas.openxmlformats.org/officeDocument/2006/relationships/image" Target="../media/image6.jpeg"/><Relationship Id="rId4" Type="http://schemas.openxmlformats.org/officeDocument/2006/relationships/image" Target="../media/image5.sv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svg"/><Relationship Id="rId4" Type="http://schemas.openxmlformats.org/officeDocument/2006/relationships/image" Target="../media/image4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.png"/><Relationship Id="rId5" Type="http://schemas.openxmlformats.org/officeDocument/2006/relationships/image" Target="../media/image7.jpeg"/><Relationship Id="rId4" Type="http://schemas.openxmlformats.org/officeDocument/2006/relationships/image" Target="../media/image5.sv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.png"/><Relationship Id="rId5" Type="http://schemas.openxmlformats.org/officeDocument/2006/relationships/image" Target="../media/image8.jpeg"/><Relationship Id="rId4" Type="http://schemas.openxmlformats.org/officeDocument/2006/relationships/image" Target="../media/image5.sv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svg"/><Relationship Id="rId4" Type="http://schemas.openxmlformats.org/officeDocument/2006/relationships/image" Target="../media/image4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svg"/><Relationship Id="rId5" Type="http://schemas.openxmlformats.org/officeDocument/2006/relationships/image" Target="../media/image4.png"/><Relationship Id="rId4" Type="http://schemas.openxmlformats.org/officeDocument/2006/relationships/image" Target="../media/image2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.png"/><Relationship Id="rId5" Type="http://schemas.openxmlformats.org/officeDocument/2006/relationships/image" Target="../media/image10.jpg"/><Relationship Id="rId4" Type="http://schemas.openxmlformats.org/officeDocument/2006/relationships/image" Target="../media/image5.sv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svg"/><Relationship Id="rId4" Type="http://schemas.openxmlformats.org/officeDocument/2006/relationships/image" Target="../media/image4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svg"/><Relationship Id="rId4" Type="http://schemas.openxmlformats.org/officeDocument/2006/relationships/image" Target="../media/image4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svg"/><Relationship Id="rId4" Type="http://schemas.openxmlformats.org/officeDocument/2006/relationships/image" Target="../media/image4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.png"/><Relationship Id="rId5" Type="http://schemas.openxmlformats.org/officeDocument/2006/relationships/image" Target="../media/image11.jpeg"/><Relationship Id="rId4" Type="http://schemas.openxmlformats.org/officeDocument/2006/relationships/image" Target="../media/image5.sv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.png"/><Relationship Id="rId5" Type="http://schemas.openxmlformats.org/officeDocument/2006/relationships/image" Target="../media/image12.jpeg"/><Relationship Id="rId4" Type="http://schemas.openxmlformats.org/officeDocument/2006/relationships/image" Target="../media/image5.sv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3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4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5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6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svg"/><Relationship Id="rId5" Type="http://schemas.openxmlformats.org/officeDocument/2006/relationships/image" Target="../media/image4.png"/><Relationship Id="rId4" Type="http://schemas.openxmlformats.org/officeDocument/2006/relationships/image" Target="../media/image17.jpe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8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9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0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1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2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3.jpeg"/><Relationship Id="rId5" Type="http://schemas.openxmlformats.org/officeDocument/2006/relationships/image" Target="../media/image5.svg"/><Relationship Id="rId4" Type="http://schemas.openxmlformats.org/officeDocument/2006/relationships/image" Target="../media/image4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4.png"/><Relationship Id="rId5" Type="http://schemas.openxmlformats.org/officeDocument/2006/relationships/image" Target="../media/image5.svg"/><Relationship Id="rId4" Type="http://schemas.openxmlformats.org/officeDocument/2006/relationships/image" Target="../media/image4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svg"/><Relationship Id="rId4" Type="http://schemas.openxmlformats.org/officeDocument/2006/relationships/image" Target="../media/image4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svg"/><Relationship Id="rId5" Type="http://schemas.openxmlformats.org/officeDocument/2006/relationships/image" Target="../media/image4.png"/><Relationship Id="rId4" Type="http://schemas.openxmlformats.org/officeDocument/2006/relationships/image" Target="../media/image2.pn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svg"/><Relationship Id="rId5" Type="http://schemas.openxmlformats.org/officeDocument/2006/relationships/image" Target="../media/image4.png"/><Relationship Id="rId4" Type="http://schemas.openxmlformats.org/officeDocument/2006/relationships/image" Target="../media/image2.pn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6.jpeg"/></Relationships>
</file>

<file path=ppt/slides/_rels/slide34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valuesdrivenachievement.com/blog/clear-goals-not-smart-goals" TargetMode="External"/><Relationship Id="rId13" Type="http://schemas.openxmlformats.org/officeDocument/2006/relationships/hyperlink" Target="https://pdfs.semanticscholar.org/1034/5c14c827541f449a17b4bf402eafc7cbde9c.pdf" TargetMode="External"/><Relationship Id="rId3" Type="http://schemas.openxmlformats.org/officeDocument/2006/relationships/image" Target="../media/image1.png"/><Relationship Id="rId7" Type="http://schemas.openxmlformats.org/officeDocument/2006/relationships/hyperlink" Target="https://www.atlassian.com/blog/productivity/how-to-write-smart-goals" TargetMode="External"/><Relationship Id="rId12" Type="http://schemas.openxmlformats.org/officeDocument/2006/relationships/hyperlink" Target="https://arxiv.org/pdf/2202.07138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svg"/><Relationship Id="rId11" Type="http://schemas.openxmlformats.org/officeDocument/2006/relationships/hyperlink" Target="https://www.researchgate.net/profile/Sanjay-Prasad-12/publication/386157268_UNIFIED_VISIONS/links/6746d750a7fbc259f191cb71/UNIFIED-VISIONS.pdf#page=234" TargetMode="External"/><Relationship Id="rId5" Type="http://schemas.openxmlformats.org/officeDocument/2006/relationships/image" Target="../media/image4.png"/><Relationship Id="rId15" Type="http://schemas.openxmlformats.org/officeDocument/2006/relationships/hyperlink" Target="https://ieeexplore.ieee.org/iel7/6287639/10380310/10473023.pdf" TargetMode="External"/><Relationship Id="rId10" Type="http://schemas.openxmlformats.org/officeDocument/2006/relationships/hyperlink" Target="https://sua.aesa.kz/main/article/view/184" TargetMode="External"/><Relationship Id="rId4" Type="http://schemas.openxmlformats.org/officeDocument/2006/relationships/image" Target="../media/image2.png"/><Relationship Id="rId9" Type="http://schemas.openxmlformats.org/officeDocument/2006/relationships/hyperlink" Target="https://matheo.uliege.be/bitstream/2268.2/21371/4/Yasmine%20Amil-%20S224734....pdf" TargetMode="External"/><Relationship Id="rId14" Type="http://schemas.openxmlformats.org/officeDocument/2006/relationships/hyperlink" Target="https://ieeexplore.ieee.org/stamp/stamp.jsp?arnumber=10155147" TargetMode="External"/></Relationships>
</file>

<file path=ppt/slides/_rels/slide35.xml.rels><?xml version="1.0" encoding="UTF-8" standalone="yes"?>
<Relationships xmlns="http://schemas.openxmlformats.org/package/2006/relationships"><Relationship Id="rId8" Type="http://schemas.openxmlformats.org/officeDocument/2006/relationships/hyperlink" Target="https://iawd-assets.sfo3.digitaloceanspaces.com/01JZ33P1STPHXRAMSFNVG9NT6B.pdf" TargetMode="External"/><Relationship Id="rId3" Type="http://schemas.openxmlformats.org/officeDocument/2006/relationships/image" Target="../media/image1.png"/><Relationship Id="rId7" Type="http://schemas.openxmlformats.org/officeDocument/2006/relationships/hyperlink" Target="https://link.springer.com/content/pdf/10.1007/s10462-022-10204-6.pdf" TargetMode="External"/><Relationship Id="rId12" Type="http://schemas.openxmlformats.org/officeDocument/2006/relationships/hyperlink" Target="https://www.sciencedirect.com/science/article/pii/S1877050924013127/pdf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svg"/><Relationship Id="rId11" Type="http://schemas.openxmlformats.org/officeDocument/2006/relationships/hyperlink" Target="https://ionis.scholarvox.com/catalog/book/docid/88946115?_locale=fr" TargetMode="External"/><Relationship Id="rId5" Type="http://schemas.openxmlformats.org/officeDocument/2006/relationships/image" Target="../media/image4.png"/><Relationship Id="rId10" Type="http://schemas.openxmlformats.org/officeDocument/2006/relationships/hyperlink" Target="https://drezil.de/Writing/ner4all-case-study.html" TargetMode="External"/><Relationship Id="rId4" Type="http://schemas.openxmlformats.org/officeDocument/2006/relationships/image" Target="../media/image2.png"/><Relationship Id="rId9" Type="http://schemas.openxmlformats.org/officeDocument/2006/relationships/hyperlink" Target="https://digitalcommons.lindenwood.edu/cgi/viewcontent.cgi?article=1482&amp;context=faculty-research-papers" TargetMode="External"/></Relationships>
</file>

<file path=ppt/slides/_rels/slide36.xml.rels><?xml version="1.0" encoding="UTF-8" standalone="yes"?>
<Relationships xmlns="http://schemas.openxmlformats.org/package/2006/relationships"><Relationship Id="rId8" Type="http://schemas.openxmlformats.org/officeDocument/2006/relationships/hyperlink" Target="https://arxiv.org/pdf/2403.17940" TargetMode="External"/><Relationship Id="rId3" Type="http://schemas.openxmlformats.org/officeDocument/2006/relationships/image" Target="../media/image1.png"/><Relationship Id="rId7" Type="http://schemas.openxmlformats.org/officeDocument/2006/relationships/hyperlink" Target="https://scholar.archive.org/work/do2omdpk5vavxnmq5cmkvgkcii/access/wayback/https:/www.maxwell.vrac.puc-rio.br/47975/47975.PDF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svg"/><Relationship Id="rId5" Type="http://schemas.openxmlformats.org/officeDocument/2006/relationships/image" Target="../media/image4.png"/><Relationship Id="rId4" Type="http://schemas.openxmlformats.org/officeDocument/2006/relationships/image" Target="../media/image2.png"/><Relationship Id="rId9" Type="http://schemas.openxmlformats.org/officeDocument/2006/relationships/hyperlink" Target="https://www.diva-portal.org/smash/get/diva2:1971591/FULLTEXT01.pdf" TargetMode="Externa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6982967" y="400502"/>
            <a:ext cx="1305033" cy="333097"/>
            <a:chOff x="0" y="0"/>
            <a:chExt cx="343712" cy="87729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343712" cy="87729"/>
            </a:xfrm>
            <a:custGeom>
              <a:avLst/>
              <a:gdLst/>
              <a:ahLst/>
              <a:cxnLst/>
              <a:rect l="l" t="t" r="r" b="b"/>
              <a:pathLst>
                <a:path w="343712" h="87729">
                  <a:moveTo>
                    <a:pt x="0" y="0"/>
                  </a:moveTo>
                  <a:lnTo>
                    <a:pt x="343712" y="0"/>
                  </a:lnTo>
                  <a:lnTo>
                    <a:pt x="343712" y="87729"/>
                  </a:lnTo>
                  <a:lnTo>
                    <a:pt x="0" y="87729"/>
                  </a:lnTo>
                  <a:close/>
                </a:path>
              </a:pathLst>
            </a:custGeom>
            <a:gradFill rotWithShape="1">
              <a:gsLst>
                <a:gs pos="0">
                  <a:srgbClr val="4E69B1">
                    <a:alpha val="100000"/>
                  </a:srgbClr>
                </a:gs>
                <a:gs pos="100000">
                  <a:srgbClr val="15122A">
                    <a:alpha val="100000"/>
                  </a:srgbClr>
                </a:gs>
              </a:gsLst>
              <a:path path="circle">
                <a:fillToRect r="100000" b="100000"/>
              </a:path>
              <a:tileRect l="-100000" t="-100000"/>
            </a:gra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343712" cy="125829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871"/>
                </a:lnSpc>
              </a:pPr>
              <a:endParaRPr/>
            </a:p>
          </p:txBody>
        </p:sp>
      </p:grpSp>
      <p:sp>
        <p:nvSpPr>
          <p:cNvPr id="5" name="Freeform 5"/>
          <p:cNvSpPr/>
          <p:nvPr/>
        </p:nvSpPr>
        <p:spPr>
          <a:xfrm>
            <a:off x="10386026" y="6423577"/>
            <a:ext cx="13746548" cy="8229600"/>
          </a:xfrm>
          <a:custGeom>
            <a:avLst/>
            <a:gdLst/>
            <a:ahLst/>
            <a:cxnLst/>
            <a:rect l="l" t="t" r="r" b="b"/>
            <a:pathLst>
              <a:path w="13746548" h="8229600">
                <a:moveTo>
                  <a:pt x="0" y="0"/>
                </a:moveTo>
                <a:lnTo>
                  <a:pt x="13746548" y="0"/>
                </a:lnTo>
                <a:lnTo>
                  <a:pt x="13746548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Freeform 6"/>
          <p:cNvSpPr/>
          <p:nvPr/>
        </p:nvSpPr>
        <p:spPr>
          <a:xfrm>
            <a:off x="-8040681" y="-1805781"/>
            <a:ext cx="14774614" cy="12601514"/>
          </a:xfrm>
          <a:custGeom>
            <a:avLst/>
            <a:gdLst/>
            <a:ahLst/>
            <a:cxnLst/>
            <a:rect l="l" t="t" r="r" b="b"/>
            <a:pathLst>
              <a:path w="14774614" h="12601514">
                <a:moveTo>
                  <a:pt x="0" y="0"/>
                </a:moveTo>
                <a:lnTo>
                  <a:pt x="14774614" y="0"/>
                </a:lnTo>
                <a:lnTo>
                  <a:pt x="14774614" y="12601514"/>
                </a:lnTo>
                <a:lnTo>
                  <a:pt x="0" y="12601514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6" name="TextBox 16"/>
          <p:cNvSpPr txBox="1"/>
          <p:nvPr/>
        </p:nvSpPr>
        <p:spPr>
          <a:xfrm>
            <a:off x="840608" y="3859496"/>
            <a:ext cx="16606783" cy="20065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17721"/>
              </a:lnSpc>
              <a:spcBef>
                <a:spcPct val="0"/>
              </a:spcBef>
            </a:pPr>
            <a:r>
              <a:rPr lang="en-US" sz="9600" b="1" spc="291" dirty="0">
                <a:solidFill>
                  <a:srgbClr val="FFFFFF"/>
                </a:solidFill>
                <a:latin typeface="Montserrat Ultra-Bold"/>
                <a:ea typeface="Montserrat Ultra-Bold"/>
                <a:cs typeface="Montserrat Ultra-Bold"/>
                <a:sym typeface="Montserrat Ultra-Bold"/>
              </a:rPr>
              <a:t>Mind-Mapped</a:t>
            </a:r>
          </a:p>
        </p:txBody>
      </p:sp>
      <p:sp>
        <p:nvSpPr>
          <p:cNvPr id="18" name="AutoShape 18"/>
          <p:cNvSpPr/>
          <p:nvPr/>
        </p:nvSpPr>
        <p:spPr>
          <a:xfrm>
            <a:off x="14954061" y="8017217"/>
            <a:ext cx="6492240" cy="0"/>
          </a:xfrm>
          <a:prstGeom prst="line">
            <a:avLst/>
          </a:prstGeom>
          <a:ln w="19050" cap="flat">
            <a:solidFill>
              <a:srgbClr val="FFFFFF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19" name="TextBox 14">
            <a:extLst>
              <a:ext uri="{FF2B5EF4-FFF2-40B4-BE49-F238E27FC236}">
                <a16:creationId xmlns:a16="http://schemas.microsoft.com/office/drawing/2014/main" id="{B8CE501E-78BC-9ECC-B06F-9769ADE0DDD9}"/>
              </a:ext>
            </a:extLst>
          </p:cNvPr>
          <p:cNvSpPr txBox="1"/>
          <p:nvPr/>
        </p:nvSpPr>
        <p:spPr>
          <a:xfrm>
            <a:off x="303532" y="8572500"/>
            <a:ext cx="7598443" cy="138723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2240"/>
              </a:lnSpc>
            </a:pPr>
            <a:r>
              <a:rPr lang="en-US" sz="1600" spc="52" dirty="0">
                <a:solidFill>
                  <a:srgbClr val="FFFFFF"/>
                </a:solidFill>
                <a:latin typeface="Montserrat Bold" panose="020B0604020202020204" charset="0"/>
                <a:ea typeface="Open Sauce Light"/>
                <a:cs typeface="Open Sauce Light"/>
                <a:sym typeface="Open Sauce Light"/>
              </a:rPr>
              <a:t>Student Name: Gheorghe Luca </a:t>
            </a:r>
            <a:r>
              <a:rPr lang="en-US" sz="1600" spc="52" dirty="0" err="1">
                <a:solidFill>
                  <a:srgbClr val="FFFFFF"/>
                </a:solidFill>
                <a:latin typeface="Montserrat Bold" panose="020B0604020202020204" charset="0"/>
                <a:ea typeface="Open Sauce Light"/>
                <a:cs typeface="Open Sauce Light"/>
                <a:sym typeface="Open Sauce Light"/>
              </a:rPr>
              <a:t>Atanasiu</a:t>
            </a:r>
            <a:endParaRPr lang="en-US" sz="1600" spc="52" dirty="0">
              <a:solidFill>
                <a:srgbClr val="FFFFFF"/>
              </a:solidFill>
              <a:latin typeface="Montserrat Bold" panose="020B0604020202020204" charset="0"/>
              <a:ea typeface="Open Sauce Light"/>
              <a:cs typeface="Open Sauce Light"/>
              <a:sym typeface="Open Sauce Light"/>
            </a:endParaRPr>
          </a:p>
          <a:p>
            <a:pPr algn="just">
              <a:lnSpc>
                <a:spcPts val="2240"/>
              </a:lnSpc>
            </a:pPr>
            <a:r>
              <a:rPr lang="en-US" sz="1600" spc="52" dirty="0">
                <a:solidFill>
                  <a:srgbClr val="FFFFFF"/>
                </a:solidFill>
                <a:latin typeface="Montserrat Bold" panose="020B0604020202020204" charset="0"/>
                <a:ea typeface="Open Sauce Light"/>
                <a:cs typeface="Open Sauce Light"/>
                <a:sym typeface="Open Sauce Light"/>
              </a:rPr>
              <a:t>Student Id: 2224316</a:t>
            </a:r>
          </a:p>
          <a:p>
            <a:pPr algn="just">
              <a:lnSpc>
                <a:spcPts val="2240"/>
              </a:lnSpc>
            </a:pPr>
            <a:r>
              <a:rPr lang="en-US" sz="1600" spc="52" dirty="0">
                <a:solidFill>
                  <a:srgbClr val="FFFFFF"/>
                </a:solidFill>
                <a:latin typeface="Montserrat Bold" panose="020B0604020202020204" charset="0"/>
                <a:ea typeface="Open Sauce Light"/>
                <a:cs typeface="Open Sauce Light"/>
                <a:sym typeface="Open Sauce Light"/>
              </a:rPr>
              <a:t>BSc Applied Computing</a:t>
            </a:r>
          </a:p>
          <a:p>
            <a:pPr algn="just">
              <a:lnSpc>
                <a:spcPts val="2240"/>
              </a:lnSpc>
            </a:pPr>
            <a:r>
              <a:rPr lang="en-US" sz="1600" spc="52" dirty="0">
                <a:solidFill>
                  <a:srgbClr val="FFFFFF"/>
                </a:solidFill>
                <a:latin typeface="Montserrat Bold" panose="020B0604020202020204" charset="0"/>
                <a:ea typeface="Open Sauce Light"/>
                <a:cs typeface="Open Sauce Light"/>
                <a:sym typeface="Open Sauce Light"/>
              </a:rPr>
              <a:t>IICL</a:t>
            </a:r>
          </a:p>
          <a:p>
            <a:pPr algn="just">
              <a:lnSpc>
                <a:spcPts val="2240"/>
              </a:lnSpc>
            </a:pPr>
            <a:r>
              <a:rPr lang="en-US" sz="1600" spc="52" dirty="0">
                <a:solidFill>
                  <a:srgbClr val="FFFFFF"/>
                </a:solidFill>
                <a:latin typeface="Montserrat Bold" panose="020B0604020202020204" charset="0"/>
                <a:ea typeface="Open Sauce Light"/>
                <a:cs typeface="Open Sauce Light"/>
                <a:sym typeface="Open Sauce Light"/>
              </a:rPr>
              <a:t>Supervisor: Dr MD Shantanu Islam </a:t>
            </a:r>
          </a:p>
        </p:txBody>
      </p:sp>
      <p:pic>
        <p:nvPicPr>
          <p:cNvPr id="20" name="Image 2">
            <a:extLst>
              <a:ext uri="{FF2B5EF4-FFF2-40B4-BE49-F238E27FC236}">
                <a16:creationId xmlns:a16="http://schemas.microsoft.com/office/drawing/2014/main" id="{857944ED-D756-7BFA-AF0B-088A4D93541D}"/>
              </a:ext>
            </a:extLst>
          </p:cNvPr>
          <p:cNvPicPr>
            <a:picLocks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33400" y="327261"/>
            <a:ext cx="1816100" cy="600075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6982967" y="400502"/>
            <a:ext cx="1305033" cy="333097"/>
            <a:chOff x="0" y="0"/>
            <a:chExt cx="343712" cy="87729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343712" cy="87729"/>
            </a:xfrm>
            <a:custGeom>
              <a:avLst/>
              <a:gdLst/>
              <a:ahLst/>
              <a:cxnLst/>
              <a:rect l="l" t="t" r="r" b="b"/>
              <a:pathLst>
                <a:path w="343712" h="87729">
                  <a:moveTo>
                    <a:pt x="0" y="0"/>
                  </a:moveTo>
                  <a:lnTo>
                    <a:pt x="343712" y="0"/>
                  </a:lnTo>
                  <a:lnTo>
                    <a:pt x="343712" y="87729"/>
                  </a:lnTo>
                  <a:lnTo>
                    <a:pt x="0" y="87729"/>
                  </a:lnTo>
                  <a:close/>
                </a:path>
              </a:pathLst>
            </a:custGeom>
            <a:gradFill rotWithShape="1">
              <a:gsLst>
                <a:gs pos="0">
                  <a:srgbClr val="4E69B1">
                    <a:alpha val="100000"/>
                  </a:srgbClr>
                </a:gs>
                <a:gs pos="100000">
                  <a:srgbClr val="15122A">
                    <a:alpha val="100000"/>
                  </a:srgbClr>
                </a:gs>
              </a:gsLst>
              <a:path path="circle">
                <a:fillToRect r="100000" b="100000"/>
              </a:path>
              <a:tileRect l="-100000" t="-100000"/>
            </a:gra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343712" cy="125829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871"/>
                </a:lnSpc>
              </a:pPr>
              <a:endParaRPr/>
            </a:p>
          </p:txBody>
        </p:sp>
      </p:grpSp>
      <p:sp>
        <p:nvSpPr>
          <p:cNvPr id="6" name="Freeform 6"/>
          <p:cNvSpPr/>
          <p:nvPr/>
        </p:nvSpPr>
        <p:spPr>
          <a:xfrm>
            <a:off x="11414726" y="6172200"/>
            <a:ext cx="13746548" cy="8229600"/>
          </a:xfrm>
          <a:custGeom>
            <a:avLst/>
            <a:gdLst/>
            <a:ahLst/>
            <a:cxnLst/>
            <a:rect l="l" t="t" r="r" b="b"/>
            <a:pathLst>
              <a:path w="13746548" h="8229600">
                <a:moveTo>
                  <a:pt x="0" y="0"/>
                </a:moveTo>
                <a:lnTo>
                  <a:pt x="13746548" y="0"/>
                </a:lnTo>
                <a:lnTo>
                  <a:pt x="13746548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Freeform 7"/>
          <p:cNvSpPr/>
          <p:nvPr/>
        </p:nvSpPr>
        <p:spPr>
          <a:xfrm>
            <a:off x="-8862964" y="-3048113"/>
            <a:ext cx="14774614" cy="12601514"/>
          </a:xfrm>
          <a:custGeom>
            <a:avLst/>
            <a:gdLst/>
            <a:ahLst/>
            <a:cxnLst/>
            <a:rect l="l" t="t" r="r" b="b"/>
            <a:pathLst>
              <a:path w="14774614" h="12601514">
                <a:moveTo>
                  <a:pt x="0" y="0"/>
                </a:moveTo>
                <a:lnTo>
                  <a:pt x="14774614" y="0"/>
                </a:lnTo>
                <a:lnTo>
                  <a:pt x="14774614" y="12601514"/>
                </a:lnTo>
                <a:lnTo>
                  <a:pt x="0" y="12601514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3" name="TextBox 13"/>
          <p:cNvSpPr txBox="1"/>
          <p:nvPr/>
        </p:nvSpPr>
        <p:spPr>
          <a:xfrm>
            <a:off x="1108124" y="733599"/>
            <a:ext cx="8259370" cy="9874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7704"/>
              </a:lnSpc>
            </a:pPr>
            <a:r>
              <a:rPr lang="en-US" sz="6641" b="1" spc="-312" dirty="0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Contents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545557" y="2324100"/>
            <a:ext cx="7598443" cy="647549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285750" indent="-285750" algn="just">
              <a:lnSpc>
                <a:spcPts val="2240"/>
              </a:lnSpc>
              <a:buFont typeface="Arial" panose="020B0604020202020204" pitchFamily="34" charset="0"/>
              <a:buChar char="•"/>
            </a:pPr>
            <a:r>
              <a:rPr lang="en-GB" spc="52" dirty="0">
                <a:solidFill>
                  <a:srgbClr val="FFFFFF"/>
                </a:solidFill>
                <a:latin typeface="Montserrat Bold" panose="020B0604020202020204" charset="0"/>
                <a:ea typeface="Open Sauce Light"/>
                <a:cs typeface="Open Sauce Light"/>
                <a:sym typeface="Open Sauce Light"/>
              </a:rPr>
              <a:t>Introduction</a:t>
            </a:r>
          </a:p>
          <a:p>
            <a:pPr marL="285750" indent="-285750" algn="just">
              <a:lnSpc>
                <a:spcPts val="2240"/>
              </a:lnSpc>
              <a:buFont typeface="Arial" panose="020B0604020202020204" pitchFamily="34" charset="0"/>
              <a:buChar char="•"/>
            </a:pPr>
            <a:endParaRPr lang="en-GB" spc="52" dirty="0">
              <a:solidFill>
                <a:srgbClr val="FFFFFF"/>
              </a:solidFill>
              <a:latin typeface="Montserrat Bold" panose="020B0604020202020204" charset="0"/>
              <a:ea typeface="Open Sauce Light"/>
              <a:cs typeface="Open Sauce Light"/>
              <a:sym typeface="Open Sauce Light"/>
            </a:endParaRPr>
          </a:p>
          <a:p>
            <a:pPr marL="285750" indent="-285750" algn="just">
              <a:lnSpc>
                <a:spcPts val="2240"/>
              </a:lnSpc>
              <a:buFont typeface="Arial" panose="020B0604020202020204" pitchFamily="34" charset="0"/>
              <a:buChar char="•"/>
            </a:pPr>
            <a:r>
              <a:rPr lang="en-GB" spc="52" dirty="0">
                <a:solidFill>
                  <a:srgbClr val="FFFFFF"/>
                </a:solidFill>
                <a:latin typeface="Montserrat Bold" panose="020B0604020202020204" charset="0"/>
                <a:ea typeface="Open Sauce Light"/>
                <a:cs typeface="Open Sauce Light"/>
                <a:sym typeface="Open Sauce Light"/>
              </a:rPr>
              <a:t>Motivation</a:t>
            </a:r>
          </a:p>
          <a:p>
            <a:pPr marL="285750" indent="-285750" algn="just">
              <a:lnSpc>
                <a:spcPts val="2240"/>
              </a:lnSpc>
              <a:buFont typeface="Arial" panose="020B0604020202020204" pitchFamily="34" charset="0"/>
              <a:buChar char="•"/>
            </a:pPr>
            <a:endParaRPr lang="en-GB" spc="52" dirty="0">
              <a:solidFill>
                <a:srgbClr val="FFFFFF"/>
              </a:solidFill>
              <a:latin typeface="Montserrat Bold" panose="020B0604020202020204" charset="0"/>
              <a:ea typeface="Open Sauce Light"/>
              <a:cs typeface="Open Sauce Light"/>
              <a:sym typeface="Open Sauce Light"/>
            </a:endParaRPr>
          </a:p>
          <a:p>
            <a:pPr marL="285750" indent="-285750" algn="just">
              <a:lnSpc>
                <a:spcPts val="2240"/>
              </a:lnSpc>
              <a:buFont typeface="Arial" panose="020B0604020202020204" pitchFamily="34" charset="0"/>
              <a:buChar char="•"/>
            </a:pPr>
            <a:r>
              <a:rPr lang="en-GB" spc="52" dirty="0">
                <a:solidFill>
                  <a:srgbClr val="FFFFFF"/>
                </a:solidFill>
                <a:latin typeface="Montserrat Bold" panose="020B0604020202020204" charset="0"/>
                <a:ea typeface="Open Sauce Light"/>
                <a:cs typeface="Open Sauce Light"/>
                <a:sym typeface="Open Sauce Light"/>
              </a:rPr>
              <a:t>Project Goals</a:t>
            </a:r>
          </a:p>
          <a:p>
            <a:pPr marL="285750" indent="-285750" algn="just">
              <a:lnSpc>
                <a:spcPts val="2240"/>
              </a:lnSpc>
              <a:buFont typeface="Arial" panose="020B0604020202020204" pitchFamily="34" charset="0"/>
              <a:buChar char="•"/>
            </a:pPr>
            <a:endParaRPr lang="en-GB" spc="52" dirty="0">
              <a:solidFill>
                <a:srgbClr val="FFFFFF"/>
              </a:solidFill>
              <a:latin typeface="Montserrat Bold" panose="020B0604020202020204" charset="0"/>
              <a:ea typeface="Open Sauce Light"/>
              <a:cs typeface="Open Sauce Light"/>
              <a:sym typeface="Open Sauce Light"/>
            </a:endParaRPr>
          </a:p>
          <a:p>
            <a:pPr marL="285750" indent="-285750" algn="just">
              <a:lnSpc>
                <a:spcPts val="2240"/>
              </a:lnSpc>
              <a:buFont typeface="Arial" panose="020B0604020202020204" pitchFamily="34" charset="0"/>
              <a:buChar char="•"/>
            </a:pPr>
            <a:r>
              <a:rPr lang="en-GB" spc="52" dirty="0">
                <a:solidFill>
                  <a:srgbClr val="FFFFFF"/>
                </a:solidFill>
                <a:latin typeface="Montserrat Bold" panose="020B0604020202020204" charset="0"/>
                <a:ea typeface="Open Sauce Light"/>
                <a:cs typeface="Open Sauce Light"/>
                <a:sym typeface="Open Sauce Light"/>
              </a:rPr>
              <a:t>Aim of the Project</a:t>
            </a:r>
          </a:p>
          <a:p>
            <a:pPr marL="285750" indent="-285750" algn="just">
              <a:lnSpc>
                <a:spcPts val="2240"/>
              </a:lnSpc>
              <a:buFont typeface="Arial" panose="020B0604020202020204" pitchFamily="34" charset="0"/>
              <a:buChar char="•"/>
            </a:pPr>
            <a:endParaRPr lang="en-GB" spc="52" dirty="0">
              <a:solidFill>
                <a:srgbClr val="FFFFFF"/>
              </a:solidFill>
              <a:latin typeface="Montserrat Bold" panose="020B0604020202020204" charset="0"/>
              <a:ea typeface="Open Sauce Light"/>
              <a:cs typeface="Open Sauce Light"/>
              <a:sym typeface="Open Sauce Light"/>
            </a:endParaRPr>
          </a:p>
          <a:p>
            <a:pPr marL="285750" indent="-285750" algn="just">
              <a:lnSpc>
                <a:spcPts val="2240"/>
              </a:lnSpc>
              <a:buFont typeface="Arial" panose="020B0604020202020204" pitchFamily="34" charset="0"/>
              <a:buChar char="•"/>
            </a:pPr>
            <a:r>
              <a:rPr lang="en-GB" spc="52" dirty="0">
                <a:solidFill>
                  <a:srgbClr val="FFFFFF"/>
                </a:solidFill>
                <a:latin typeface="Montserrat Bold" panose="020B0604020202020204" charset="0"/>
                <a:ea typeface="Open Sauce Light"/>
                <a:cs typeface="Open Sauce Light"/>
                <a:sym typeface="Open Sauce Light"/>
              </a:rPr>
              <a:t>Project Objectives</a:t>
            </a:r>
          </a:p>
          <a:p>
            <a:pPr marL="285750" indent="-285750" algn="just">
              <a:lnSpc>
                <a:spcPts val="2240"/>
              </a:lnSpc>
              <a:buFont typeface="Arial" panose="020B0604020202020204" pitchFamily="34" charset="0"/>
              <a:buChar char="•"/>
            </a:pPr>
            <a:endParaRPr lang="en-GB" spc="52" dirty="0">
              <a:solidFill>
                <a:srgbClr val="FFFFFF"/>
              </a:solidFill>
              <a:latin typeface="Montserrat Bold" panose="020B0604020202020204" charset="0"/>
              <a:ea typeface="Open Sauce Light"/>
              <a:cs typeface="Open Sauce Light"/>
              <a:sym typeface="Open Sauce Light"/>
            </a:endParaRPr>
          </a:p>
          <a:p>
            <a:pPr marL="285750" indent="-285750" algn="just">
              <a:lnSpc>
                <a:spcPts val="2240"/>
              </a:lnSpc>
              <a:buFont typeface="Arial" panose="020B0604020202020204" pitchFamily="34" charset="0"/>
              <a:buChar char="•"/>
            </a:pPr>
            <a:r>
              <a:rPr lang="en-GB" spc="52" dirty="0">
                <a:solidFill>
                  <a:srgbClr val="FFFFFF"/>
                </a:solidFill>
                <a:latin typeface="Montserrat Bold" panose="020B0604020202020204" charset="0"/>
                <a:ea typeface="Open Sauce Light"/>
                <a:cs typeface="Open Sauce Light"/>
                <a:sym typeface="Open Sauce Light"/>
              </a:rPr>
              <a:t>Goal-Setting Theory</a:t>
            </a:r>
          </a:p>
          <a:p>
            <a:pPr marL="285750" indent="-285750" algn="just">
              <a:lnSpc>
                <a:spcPts val="2240"/>
              </a:lnSpc>
              <a:buFont typeface="Arial" panose="020B0604020202020204" pitchFamily="34" charset="0"/>
              <a:buChar char="•"/>
            </a:pPr>
            <a:endParaRPr lang="en-GB" spc="52" dirty="0">
              <a:solidFill>
                <a:srgbClr val="FFFFFF"/>
              </a:solidFill>
              <a:latin typeface="Montserrat Bold" panose="020B0604020202020204" charset="0"/>
              <a:ea typeface="Open Sauce Light"/>
              <a:cs typeface="Open Sauce Light"/>
              <a:sym typeface="Open Sauce Light"/>
            </a:endParaRPr>
          </a:p>
          <a:p>
            <a:pPr marL="285750" indent="-285750" algn="just">
              <a:lnSpc>
                <a:spcPts val="2240"/>
              </a:lnSpc>
              <a:buFont typeface="Arial" panose="020B0604020202020204" pitchFamily="34" charset="0"/>
              <a:buChar char="•"/>
            </a:pPr>
            <a:r>
              <a:rPr lang="en-GB" spc="52" dirty="0">
                <a:solidFill>
                  <a:srgbClr val="FFFFFF"/>
                </a:solidFill>
                <a:latin typeface="Montserrat Bold" panose="020B0604020202020204" charset="0"/>
                <a:ea typeface="Open Sauce Light"/>
                <a:cs typeface="Open Sauce Light"/>
                <a:sym typeface="Open Sauce Light"/>
              </a:rPr>
              <a:t>AI &amp; NLP</a:t>
            </a:r>
          </a:p>
          <a:p>
            <a:pPr marL="285750" indent="-285750" algn="just">
              <a:lnSpc>
                <a:spcPts val="2240"/>
              </a:lnSpc>
              <a:buFont typeface="Arial" panose="020B0604020202020204" pitchFamily="34" charset="0"/>
              <a:buChar char="•"/>
            </a:pPr>
            <a:endParaRPr lang="en-GB" spc="52" dirty="0">
              <a:solidFill>
                <a:srgbClr val="FFFFFF"/>
              </a:solidFill>
              <a:latin typeface="Montserrat Bold" panose="020B0604020202020204" charset="0"/>
              <a:ea typeface="Open Sauce Light"/>
              <a:cs typeface="Open Sauce Light"/>
              <a:sym typeface="Open Sauce Light"/>
            </a:endParaRPr>
          </a:p>
          <a:p>
            <a:pPr marL="285750" indent="-285750" algn="just">
              <a:lnSpc>
                <a:spcPts val="2240"/>
              </a:lnSpc>
              <a:buFont typeface="Arial" panose="020B0604020202020204" pitchFamily="34" charset="0"/>
              <a:buChar char="•"/>
            </a:pPr>
            <a:r>
              <a:rPr lang="en-GB" spc="52" dirty="0">
                <a:solidFill>
                  <a:srgbClr val="FFFFFF"/>
                </a:solidFill>
                <a:latin typeface="Montserrat Bold" panose="020B0604020202020204" charset="0"/>
                <a:ea typeface="Open Sauce Light"/>
                <a:cs typeface="Open Sauce Light"/>
                <a:sym typeface="Open Sauce Light"/>
              </a:rPr>
              <a:t>Privacy &amp; Local AI</a:t>
            </a:r>
          </a:p>
          <a:p>
            <a:pPr marL="285750" indent="-285750" algn="just">
              <a:lnSpc>
                <a:spcPts val="2240"/>
              </a:lnSpc>
              <a:buFont typeface="Arial" panose="020B0604020202020204" pitchFamily="34" charset="0"/>
              <a:buChar char="•"/>
            </a:pPr>
            <a:endParaRPr lang="en-GB" spc="52" dirty="0">
              <a:solidFill>
                <a:srgbClr val="FFFFFF"/>
              </a:solidFill>
              <a:latin typeface="Montserrat Bold" panose="020B0604020202020204" charset="0"/>
              <a:ea typeface="Open Sauce Light"/>
              <a:cs typeface="Open Sauce Light"/>
              <a:sym typeface="Open Sauce Light"/>
            </a:endParaRPr>
          </a:p>
          <a:p>
            <a:pPr marL="285750" indent="-285750" algn="just">
              <a:lnSpc>
                <a:spcPts val="2240"/>
              </a:lnSpc>
              <a:buFont typeface="Arial" panose="020B0604020202020204" pitchFamily="34" charset="0"/>
              <a:buChar char="•"/>
            </a:pPr>
            <a:r>
              <a:rPr lang="en-GB" spc="52" dirty="0">
                <a:solidFill>
                  <a:srgbClr val="FFFFFF"/>
                </a:solidFill>
                <a:latin typeface="Montserrat Bold" panose="020B0604020202020204" charset="0"/>
                <a:ea typeface="Open Sauce Light"/>
                <a:cs typeface="Open Sauce Light"/>
                <a:sym typeface="Open Sauce Light"/>
              </a:rPr>
              <a:t>Data Storage &amp; Analytics</a:t>
            </a:r>
          </a:p>
          <a:p>
            <a:pPr algn="just">
              <a:lnSpc>
                <a:spcPts val="2240"/>
              </a:lnSpc>
            </a:pPr>
            <a:endParaRPr lang="en-GB" spc="52" dirty="0">
              <a:solidFill>
                <a:srgbClr val="FFFFFF"/>
              </a:solidFill>
              <a:latin typeface="Montserrat Bold" panose="020B0604020202020204" charset="0"/>
              <a:ea typeface="Open Sauce Light"/>
              <a:cs typeface="Open Sauce Light"/>
              <a:sym typeface="Open Sauce Light"/>
            </a:endParaRPr>
          </a:p>
          <a:p>
            <a:pPr marL="285750" indent="-285750" algn="just">
              <a:lnSpc>
                <a:spcPts val="2240"/>
              </a:lnSpc>
              <a:buFont typeface="Arial" panose="020B0604020202020204" pitchFamily="34" charset="0"/>
              <a:buChar char="•"/>
            </a:pPr>
            <a:r>
              <a:rPr lang="en-GB" spc="52" dirty="0">
                <a:solidFill>
                  <a:srgbClr val="FFFFFF"/>
                </a:solidFill>
                <a:latin typeface="Montserrat Bold" panose="020B0604020202020204" charset="0"/>
                <a:ea typeface="Open Sauce Light"/>
                <a:cs typeface="Open Sauce Light"/>
                <a:sym typeface="Open Sauce Light"/>
              </a:rPr>
              <a:t>Methodology Overview</a:t>
            </a:r>
          </a:p>
          <a:p>
            <a:pPr marL="285750" indent="-285750" algn="just">
              <a:lnSpc>
                <a:spcPts val="2240"/>
              </a:lnSpc>
              <a:buFont typeface="Arial" panose="020B0604020202020204" pitchFamily="34" charset="0"/>
              <a:buChar char="•"/>
            </a:pPr>
            <a:endParaRPr lang="en-GB" spc="52" dirty="0">
              <a:solidFill>
                <a:srgbClr val="FFFFFF"/>
              </a:solidFill>
              <a:latin typeface="Montserrat Bold" panose="020B0604020202020204" charset="0"/>
              <a:ea typeface="Open Sauce Light"/>
              <a:cs typeface="Open Sauce Light"/>
              <a:sym typeface="Open Sauce Light"/>
            </a:endParaRPr>
          </a:p>
          <a:p>
            <a:pPr marL="285750" indent="-285750" algn="just">
              <a:lnSpc>
                <a:spcPts val="2240"/>
              </a:lnSpc>
              <a:buFont typeface="Arial" panose="020B0604020202020204" pitchFamily="34" charset="0"/>
              <a:buChar char="•"/>
            </a:pPr>
            <a:r>
              <a:rPr lang="en-GB" spc="52" dirty="0">
                <a:solidFill>
                  <a:srgbClr val="FFFFFF"/>
                </a:solidFill>
                <a:latin typeface="Montserrat Bold" panose="020B0604020202020204" charset="0"/>
                <a:ea typeface="Open Sauce Light"/>
                <a:cs typeface="Open Sauce Light"/>
                <a:sym typeface="Open Sauce Light"/>
              </a:rPr>
              <a:t>System Development Stages</a:t>
            </a:r>
          </a:p>
          <a:p>
            <a:pPr marL="285750" indent="-285750" algn="just">
              <a:lnSpc>
                <a:spcPts val="2240"/>
              </a:lnSpc>
              <a:buFont typeface="Arial" panose="020B0604020202020204" pitchFamily="34" charset="0"/>
              <a:buChar char="•"/>
            </a:pPr>
            <a:endParaRPr lang="en-GB" spc="52" dirty="0">
              <a:solidFill>
                <a:srgbClr val="FFFFFF"/>
              </a:solidFill>
              <a:latin typeface="Montserrat Bold" panose="020B0604020202020204" charset="0"/>
              <a:ea typeface="Open Sauce Light"/>
              <a:cs typeface="Open Sauce Light"/>
              <a:sym typeface="Open Sauce Light"/>
            </a:endParaRPr>
          </a:p>
          <a:p>
            <a:pPr marL="285750" indent="-285750" algn="just">
              <a:lnSpc>
                <a:spcPts val="2240"/>
              </a:lnSpc>
              <a:buFont typeface="Arial" panose="020B0604020202020204" pitchFamily="34" charset="0"/>
              <a:buChar char="•"/>
            </a:pPr>
            <a:r>
              <a:rPr lang="en-GB" spc="52" dirty="0">
                <a:solidFill>
                  <a:srgbClr val="FFFFFF"/>
                </a:solidFill>
                <a:latin typeface="Montserrat Bold" panose="020B0604020202020204" charset="0"/>
                <a:ea typeface="Open Sauce Light"/>
                <a:cs typeface="Open Sauce Light"/>
                <a:sym typeface="Open Sauce Light"/>
              </a:rPr>
              <a:t>Design Overview: System Architecture</a:t>
            </a:r>
          </a:p>
        </p:txBody>
      </p:sp>
      <p:sp>
        <p:nvSpPr>
          <p:cNvPr id="15" name="Freeform 15"/>
          <p:cNvSpPr/>
          <p:nvPr/>
        </p:nvSpPr>
        <p:spPr>
          <a:xfrm>
            <a:off x="381000" y="9703358"/>
            <a:ext cx="407672" cy="233485"/>
          </a:xfrm>
          <a:custGeom>
            <a:avLst/>
            <a:gdLst/>
            <a:ahLst/>
            <a:cxnLst/>
            <a:rect l="l" t="t" r="r" b="b"/>
            <a:pathLst>
              <a:path w="407672" h="233485">
                <a:moveTo>
                  <a:pt x="0" y="0"/>
                </a:moveTo>
                <a:lnTo>
                  <a:pt x="407672" y="0"/>
                </a:lnTo>
                <a:lnTo>
                  <a:pt x="407672" y="233485"/>
                </a:lnTo>
                <a:lnTo>
                  <a:pt x="0" y="233485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8" name="TextBox 14">
            <a:extLst>
              <a:ext uri="{FF2B5EF4-FFF2-40B4-BE49-F238E27FC236}">
                <a16:creationId xmlns:a16="http://schemas.microsoft.com/office/drawing/2014/main" id="{63F830E2-461A-A5B9-642A-DF04DC81C5D6}"/>
              </a:ext>
            </a:extLst>
          </p:cNvPr>
          <p:cNvSpPr txBox="1"/>
          <p:nvPr/>
        </p:nvSpPr>
        <p:spPr>
          <a:xfrm>
            <a:off x="9144000" y="2324100"/>
            <a:ext cx="7598443" cy="64715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285750" indent="-285750" algn="just">
              <a:lnSpc>
                <a:spcPts val="2240"/>
              </a:lnSpc>
              <a:buFont typeface="Arial" panose="020B0604020202020204" pitchFamily="34" charset="0"/>
              <a:buChar char="•"/>
            </a:pPr>
            <a:r>
              <a:rPr lang="en-GB" spc="52" dirty="0">
                <a:solidFill>
                  <a:srgbClr val="FFFFFF"/>
                </a:solidFill>
                <a:latin typeface="Montserrat Bold" panose="020B0604020202020204" charset="0"/>
                <a:ea typeface="Open Sauce Light"/>
                <a:cs typeface="Open Sauce Light"/>
                <a:sym typeface="Open Sauce Light"/>
              </a:rPr>
              <a:t>Technology Stack</a:t>
            </a:r>
          </a:p>
          <a:p>
            <a:pPr marL="285750" indent="-285750" algn="just">
              <a:lnSpc>
                <a:spcPts val="2240"/>
              </a:lnSpc>
              <a:buFont typeface="Arial" panose="020B0604020202020204" pitchFamily="34" charset="0"/>
              <a:buChar char="•"/>
            </a:pPr>
            <a:endParaRPr lang="en-GB" spc="52" dirty="0">
              <a:solidFill>
                <a:srgbClr val="FFFFFF"/>
              </a:solidFill>
              <a:latin typeface="Montserrat Bold" panose="020B0604020202020204" charset="0"/>
              <a:ea typeface="Open Sauce Light"/>
              <a:cs typeface="Open Sauce Light"/>
              <a:sym typeface="Open Sauce Light"/>
            </a:endParaRPr>
          </a:p>
          <a:p>
            <a:pPr marL="285750" indent="-285750" algn="just">
              <a:lnSpc>
                <a:spcPts val="2240"/>
              </a:lnSpc>
              <a:buFont typeface="Arial" panose="020B0604020202020204" pitchFamily="34" charset="0"/>
              <a:buChar char="•"/>
            </a:pPr>
            <a:r>
              <a:rPr lang="en-GB" spc="52" dirty="0">
                <a:solidFill>
                  <a:srgbClr val="FFFFFF"/>
                </a:solidFill>
                <a:latin typeface="Montserrat Bold" panose="020B0604020202020204" charset="0"/>
                <a:ea typeface="Open Sauce Light"/>
                <a:cs typeface="Open Sauce Light"/>
                <a:sym typeface="Open Sauce Light"/>
              </a:rPr>
              <a:t>AI Pipeline &amp; Prompt Engineering</a:t>
            </a:r>
          </a:p>
          <a:p>
            <a:pPr algn="just">
              <a:lnSpc>
                <a:spcPts val="2240"/>
              </a:lnSpc>
            </a:pPr>
            <a:endParaRPr lang="en-GB" spc="52" dirty="0">
              <a:solidFill>
                <a:srgbClr val="FFFFFF"/>
              </a:solidFill>
              <a:latin typeface="Montserrat Bold" panose="020B0604020202020204" charset="0"/>
              <a:ea typeface="Open Sauce Light"/>
              <a:cs typeface="Open Sauce Light"/>
              <a:sym typeface="Open Sauce Light"/>
            </a:endParaRPr>
          </a:p>
          <a:p>
            <a:pPr marL="285750" indent="-285750" algn="just">
              <a:lnSpc>
                <a:spcPts val="2240"/>
              </a:lnSpc>
              <a:buFont typeface="Arial" panose="020B0604020202020204" pitchFamily="34" charset="0"/>
              <a:buChar char="•"/>
            </a:pPr>
            <a:r>
              <a:rPr lang="en-GB" spc="52" dirty="0">
                <a:solidFill>
                  <a:srgbClr val="FFFFFF"/>
                </a:solidFill>
                <a:latin typeface="Montserrat Bold" panose="020B0604020202020204" charset="0"/>
                <a:ea typeface="Open Sauce Light"/>
                <a:cs typeface="Open Sauce Light"/>
                <a:sym typeface="Open Sauce Light"/>
              </a:rPr>
              <a:t>Backend Design</a:t>
            </a:r>
          </a:p>
          <a:p>
            <a:pPr algn="just">
              <a:lnSpc>
                <a:spcPts val="2240"/>
              </a:lnSpc>
            </a:pPr>
            <a:endParaRPr lang="en-GB" spc="52" dirty="0">
              <a:solidFill>
                <a:srgbClr val="FFFFFF"/>
              </a:solidFill>
              <a:latin typeface="Montserrat Bold" panose="020B0604020202020204" charset="0"/>
              <a:ea typeface="Open Sauce Light"/>
              <a:cs typeface="Open Sauce Light"/>
              <a:sym typeface="Open Sauce Light"/>
            </a:endParaRPr>
          </a:p>
          <a:p>
            <a:pPr marL="285750" indent="-285750" algn="just">
              <a:lnSpc>
                <a:spcPts val="2240"/>
              </a:lnSpc>
              <a:buFont typeface="Arial" panose="020B0604020202020204" pitchFamily="34" charset="0"/>
              <a:buChar char="•"/>
            </a:pPr>
            <a:r>
              <a:rPr lang="en-GB" spc="52" dirty="0">
                <a:solidFill>
                  <a:srgbClr val="FFFFFF"/>
                </a:solidFill>
                <a:latin typeface="Montserrat Bold" panose="020B0604020202020204" charset="0"/>
                <a:ea typeface="Open Sauce Light"/>
                <a:cs typeface="Open Sauce Light"/>
                <a:sym typeface="Open Sauce Light"/>
              </a:rPr>
              <a:t>Frontend Design</a:t>
            </a:r>
          </a:p>
          <a:p>
            <a:pPr algn="just">
              <a:lnSpc>
                <a:spcPts val="2240"/>
              </a:lnSpc>
            </a:pPr>
            <a:endParaRPr lang="en-GB" spc="52" dirty="0">
              <a:solidFill>
                <a:srgbClr val="FFFFFF"/>
              </a:solidFill>
              <a:latin typeface="Montserrat Bold" panose="020B0604020202020204" charset="0"/>
              <a:ea typeface="Open Sauce Light"/>
              <a:cs typeface="Open Sauce Light"/>
              <a:sym typeface="Open Sauce Light"/>
            </a:endParaRPr>
          </a:p>
          <a:p>
            <a:pPr marL="285750" indent="-285750" algn="just">
              <a:lnSpc>
                <a:spcPts val="2240"/>
              </a:lnSpc>
              <a:buFont typeface="Arial" panose="020B0604020202020204" pitchFamily="34" charset="0"/>
              <a:buChar char="•"/>
            </a:pPr>
            <a:r>
              <a:rPr lang="en-GB" spc="52" dirty="0">
                <a:solidFill>
                  <a:srgbClr val="FFFFFF"/>
                </a:solidFill>
                <a:latin typeface="Montserrat Bold" panose="020B0604020202020204" charset="0"/>
                <a:ea typeface="Open Sauce Light"/>
                <a:cs typeface="Open Sauce Light"/>
                <a:sym typeface="Open Sauce Light"/>
              </a:rPr>
              <a:t>Deployment (Docker)</a:t>
            </a:r>
          </a:p>
          <a:p>
            <a:pPr algn="just">
              <a:lnSpc>
                <a:spcPts val="2240"/>
              </a:lnSpc>
            </a:pPr>
            <a:endParaRPr lang="en-GB" spc="52" dirty="0">
              <a:solidFill>
                <a:srgbClr val="FFFFFF"/>
              </a:solidFill>
              <a:latin typeface="Montserrat Bold" panose="020B0604020202020204" charset="0"/>
              <a:ea typeface="Open Sauce Light"/>
              <a:cs typeface="Open Sauce Light"/>
              <a:sym typeface="Open Sauce Light"/>
            </a:endParaRPr>
          </a:p>
          <a:p>
            <a:pPr marL="285750" indent="-285750" algn="just">
              <a:lnSpc>
                <a:spcPts val="2240"/>
              </a:lnSpc>
              <a:buFont typeface="Arial" panose="020B0604020202020204" pitchFamily="34" charset="0"/>
              <a:buChar char="•"/>
            </a:pPr>
            <a:r>
              <a:rPr lang="en-GB" spc="52" dirty="0">
                <a:solidFill>
                  <a:srgbClr val="FFFFFF"/>
                </a:solidFill>
                <a:latin typeface="Montserrat Bold" panose="020B0604020202020204" charset="0"/>
                <a:ea typeface="Open Sauce Light"/>
                <a:cs typeface="Open Sauce Light"/>
                <a:sym typeface="Open Sauce Light"/>
              </a:rPr>
              <a:t>Gantt Chart</a:t>
            </a:r>
          </a:p>
          <a:p>
            <a:pPr algn="just">
              <a:lnSpc>
                <a:spcPts val="2240"/>
              </a:lnSpc>
            </a:pPr>
            <a:endParaRPr lang="en-GB" spc="52" dirty="0">
              <a:solidFill>
                <a:srgbClr val="FFFFFF"/>
              </a:solidFill>
              <a:latin typeface="Montserrat Bold" panose="020B0604020202020204" charset="0"/>
              <a:ea typeface="Open Sauce Light"/>
              <a:cs typeface="Open Sauce Light"/>
              <a:sym typeface="Open Sauce Light"/>
            </a:endParaRPr>
          </a:p>
          <a:p>
            <a:pPr marL="285750" indent="-285750" algn="just">
              <a:lnSpc>
                <a:spcPts val="2240"/>
              </a:lnSpc>
              <a:buFont typeface="Arial" panose="020B0604020202020204" pitchFamily="34" charset="0"/>
              <a:buChar char="•"/>
            </a:pPr>
            <a:r>
              <a:rPr lang="en-GB" spc="52" dirty="0">
                <a:solidFill>
                  <a:srgbClr val="FFFFFF"/>
                </a:solidFill>
                <a:latin typeface="Montserrat Bold" panose="020B0604020202020204" charset="0"/>
                <a:ea typeface="Open Sauce Light"/>
                <a:cs typeface="Open Sauce Light"/>
                <a:sym typeface="Open Sauce Light"/>
              </a:rPr>
              <a:t>Demo Overview</a:t>
            </a:r>
          </a:p>
          <a:p>
            <a:pPr algn="just">
              <a:lnSpc>
                <a:spcPts val="2240"/>
              </a:lnSpc>
            </a:pPr>
            <a:endParaRPr lang="en-GB" spc="52" dirty="0">
              <a:solidFill>
                <a:srgbClr val="FFFFFF"/>
              </a:solidFill>
              <a:latin typeface="Montserrat Bold" panose="020B0604020202020204" charset="0"/>
              <a:ea typeface="Open Sauce Light"/>
              <a:cs typeface="Open Sauce Light"/>
              <a:sym typeface="Open Sauce Light"/>
            </a:endParaRPr>
          </a:p>
          <a:p>
            <a:pPr marL="285750" indent="-285750" algn="just">
              <a:lnSpc>
                <a:spcPts val="2240"/>
              </a:lnSpc>
              <a:buFont typeface="Arial" panose="020B0604020202020204" pitchFamily="34" charset="0"/>
              <a:buChar char="•"/>
            </a:pPr>
            <a:r>
              <a:rPr lang="en-GB" spc="52" dirty="0">
                <a:solidFill>
                  <a:srgbClr val="FFFFFF"/>
                </a:solidFill>
                <a:latin typeface="Montserrat Bold" panose="020B0604020202020204" charset="0"/>
                <a:ea typeface="Open Sauce Light"/>
                <a:cs typeface="Open Sauce Light"/>
                <a:sym typeface="Open Sauce Light"/>
              </a:rPr>
              <a:t>Challenges Faced</a:t>
            </a:r>
          </a:p>
          <a:p>
            <a:pPr algn="just">
              <a:lnSpc>
                <a:spcPts val="2240"/>
              </a:lnSpc>
            </a:pPr>
            <a:endParaRPr lang="en-GB" spc="52" dirty="0">
              <a:solidFill>
                <a:srgbClr val="FFFFFF"/>
              </a:solidFill>
              <a:latin typeface="Montserrat Bold" panose="020B0604020202020204" charset="0"/>
              <a:ea typeface="Open Sauce Light"/>
              <a:cs typeface="Open Sauce Light"/>
              <a:sym typeface="Open Sauce Light"/>
            </a:endParaRPr>
          </a:p>
          <a:p>
            <a:pPr marL="285750" indent="-285750" algn="just">
              <a:lnSpc>
                <a:spcPts val="2240"/>
              </a:lnSpc>
              <a:buFont typeface="Arial" panose="020B0604020202020204" pitchFamily="34" charset="0"/>
              <a:buChar char="•"/>
            </a:pPr>
            <a:r>
              <a:rPr lang="en-GB" spc="52" dirty="0">
                <a:solidFill>
                  <a:srgbClr val="FFFFFF"/>
                </a:solidFill>
                <a:latin typeface="Montserrat Bold" panose="020B0604020202020204" charset="0"/>
                <a:ea typeface="Open Sauce Light"/>
                <a:cs typeface="Open Sauce Light"/>
                <a:sym typeface="Open Sauce Light"/>
              </a:rPr>
              <a:t>Lessons Learned</a:t>
            </a:r>
          </a:p>
          <a:p>
            <a:pPr marL="285750" indent="-285750" algn="just">
              <a:lnSpc>
                <a:spcPts val="2240"/>
              </a:lnSpc>
              <a:buFont typeface="Arial" panose="020B0604020202020204" pitchFamily="34" charset="0"/>
              <a:buChar char="•"/>
            </a:pPr>
            <a:endParaRPr lang="en-GB" spc="52" dirty="0">
              <a:solidFill>
                <a:srgbClr val="FFFFFF"/>
              </a:solidFill>
              <a:latin typeface="Montserrat Bold" panose="020B0604020202020204" charset="0"/>
              <a:ea typeface="Open Sauce Light"/>
              <a:cs typeface="Open Sauce Light"/>
              <a:sym typeface="Open Sauce Light"/>
            </a:endParaRPr>
          </a:p>
          <a:p>
            <a:pPr marL="285750" indent="-285750" algn="just">
              <a:lnSpc>
                <a:spcPts val="2240"/>
              </a:lnSpc>
              <a:buFont typeface="Arial" panose="020B0604020202020204" pitchFamily="34" charset="0"/>
              <a:buChar char="•"/>
            </a:pPr>
            <a:r>
              <a:rPr lang="en-GB" spc="52" dirty="0">
                <a:solidFill>
                  <a:srgbClr val="FFFFFF"/>
                </a:solidFill>
                <a:latin typeface="Montserrat Bold" panose="020B0604020202020204" charset="0"/>
                <a:ea typeface="Open Sauce Light"/>
                <a:cs typeface="Open Sauce Light"/>
                <a:sym typeface="Open Sauce Light"/>
              </a:rPr>
              <a:t>Evaluation Summary</a:t>
            </a:r>
          </a:p>
          <a:p>
            <a:pPr algn="just">
              <a:lnSpc>
                <a:spcPts val="2240"/>
              </a:lnSpc>
            </a:pPr>
            <a:endParaRPr lang="en-GB" spc="52" dirty="0">
              <a:solidFill>
                <a:srgbClr val="FFFFFF"/>
              </a:solidFill>
              <a:latin typeface="Montserrat Bold" panose="020B0604020202020204" charset="0"/>
              <a:ea typeface="Open Sauce Light"/>
              <a:cs typeface="Open Sauce Light"/>
              <a:sym typeface="Open Sauce Light"/>
            </a:endParaRPr>
          </a:p>
          <a:p>
            <a:pPr marL="285750" indent="-285750" algn="just">
              <a:lnSpc>
                <a:spcPts val="2240"/>
              </a:lnSpc>
              <a:buFont typeface="Arial" panose="020B0604020202020204" pitchFamily="34" charset="0"/>
              <a:buChar char="•"/>
            </a:pPr>
            <a:r>
              <a:rPr lang="en-GB" spc="52" dirty="0">
                <a:solidFill>
                  <a:srgbClr val="FFFFFF"/>
                </a:solidFill>
                <a:latin typeface="Montserrat Bold" panose="020B0604020202020204" charset="0"/>
                <a:ea typeface="Open Sauce Light"/>
                <a:cs typeface="Open Sauce Light"/>
                <a:sym typeface="Open Sauce Light"/>
              </a:rPr>
              <a:t>Conclusion</a:t>
            </a:r>
          </a:p>
          <a:p>
            <a:pPr algn="just">
              <a:lnSpc>
                <a:spcPts val="2240"/>
              </a:lnSpc>
            </a:pPr>
            <a:endParaRPr lang="en-GB" spc="52" dirty="0">
              <a:solidFill>
                <a:srgbClr val="FFFFFF"/>
              </a:solidFill>
              <a:latin typeface="Montserrat Bold" panose="020B0604020202020204" charset="0"/>
              <a:ea typeface="Open Sauce Light"/>
              <a:cs typeface="Open Sauce Light"/>
              <a:sym typeface="Open Sauce Light"/>
            </a:endParaRPr>
          </a:p>
          <a:p>
            <a:pPr marL="285750" indent="-285750" algn="just">
              <a:lnSpc>
                <a:spcPts val="2240"/>
              </a:lnSpc>
              <a:buFont typeface="Arial" panose="020B0604020202020204" pitchFamily="34" charset="0"/>
              <a:buChar char="•"/>
            </a:pPr>
            <a:r>
              <a:rPr lang="en-GB" spc="52" dirty="0">
                <a:solidFill>
                  <a:srgbClr val="FFFFFF"/>
                </a:solidFill>
                <a:latin typeface="Montserrat Bold" panose="020B0604020202020204" charset="0"/>
                <a:ea typeface="Open Sauce Light"/>
                <a:cs typeface="Open Sauce Light"/>
                <a:sym typeface="Open Sauce Light"/>
              </a:rPr>
              <a:t>References</a:t>
            </a:r>
          </a:p>
        </p:txBody>
      </p:sp>
      <p:sp>
        <p:nvSpPr>
          <p:cNvPr id="19" name="AutoShape 18">
            <a:extLst>
              <a:ext uri="{FF2B5EF4-FFF2-40B4-BE49-F238E27FC236}">
                <a16:creationId xmlns:a16="http://schemas.microsoft.com/office/drawing/2014/main" id="{BB41FFE0-DCDF-525F-E209-FC89AE6AE506}"/>
              </a:ext>
            </a:extLst>
          </p:cNvPr>
          <p:cNvSpPr/>
          <p:nvPr/>
        </p:nvSpPr>
        <p:spPr>
          <a:xfrm>
            <a:off x="0" y="1790700"/>
            <a:ext cx="6492240" cy="0"/>
          </a:xfrm>
          <a:prstGeom prst="line">
            <a:avLst/>
          </a:prstGeom>
          <a:ln w="19050" cap="flat">
            <a:solidFill>
              <a:srgbClr val="FFFFFF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BC51322B-64C4-778C-0D5A-87DE7CAB09B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>
            <a:extLst>
              <a:ext uri="{FF2B5EF4-FFF2-40B4-BE49-F238E27FC236}">
                <a16:creationId xmlns:a16="http://schemas.microsoft.com/office/drawing/2014/main" id="{E4C6784E-0E68-5812-56FD-A76254B83D9A}"/>
              </a:ext>
            </a:extLst>
          </p:cNvPr>
          <p:cNvGrpSpPr/>
          <p:nvPr/>
        </p:nvGrpSpPr>
        <p:grpSpPr>
          <a:xfrm>
            <a:off x="16982967" y="400502"/>
            <a:ext cx="1305033" cy="333097"/>
            <a:chOff x="0" y="0"/>
            <a:chExt cx="343712" cy="87729"/>
          </a:xfrm>
        </p:grpSpPr>
        <p:sp>
          <p:nvSpPr>
            <p:cNvPr id="3" name="Freeform 3">
              <a:extLst>
                <a:ext uri="{FF2B5EF4-FFF2-40B4-BE49-F238E27FC236}">
                  <a16:creationId xmlns:a16="http://schemas.microsoft.com/office/drawing/2014/main" id="{E5573B93-D713-E5DE-8AD5-955149AAB5AE}"/>
                </a:ext>
              </a:extLst>
            </p:cNvPr>
            <p:cNvSpPr/>
            <p:nvPr/>
          </p:nvSpPr>
          <p:spPr>
            <a:xfrm>
              <a:off x="0" y="0"/>
              <a:ext cx="343712" cy="87729"/>
            </a:xfrm>
            <a:custGeom>
              <a:avLst/>
              <a:gdLst/>
              <a:ahLst/>
              <a:cxnLst/>
              <a:rect l="l" t="t" r="r" b="b"/>
              <a:pathLst>
                <a:path w="343712" h="87729">
                  <a:moveTo>
                    <a:pt x="0" y="0"/>
                  </a:moveTo>
                  <a:lnTo>
                    <a:pt x="343712" y="0"/>
                  </a:lnTo>
                  <a:lnTo>
                    <a:pt x="343712" y="87729"/>
                  </a:lnTo>
                  <a:lnTo>
                    <a:pt x="0" y="87729"/>
                  </a:lnTo>
                  <a:close/>
                </a:path>
              </a:pathLst>
            </a:custGeom>
            <a:gradFill rotWithShape="1">
              <a:gsLst>
                <a:gs pos="0">
                  <a:srgbClr val="4E69B1">
                    <a:alpha val="100000"/>
                  </a:srgbClr>
                </a:gs>
                <a:gs pos="100000">
                  <a:srgbClr val="15122A">
                    <a:alpha val="100000"/>
                  </a:srgbClr>
                </a:gs>
              </a:gsLst>
              <a:path path="circle">
                <a:fillToRect r="100000" b="100000"/>
              </a:path>
              <a:tileRect l="-100000" t="-100000"/>
            </a:gra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>
              <a:extLst>
                <a:ext uri="{FF2B5EF4-FFF2-40B4-BE49-F238E27FC236}">
                  <a16:creationId xmlns:a16="http://schemas.microsoft.com/office/drawing/2014/main" id="{13439129-8057-A87A-BCDC-0FF85A9D43F5}"/>
                </a:ext>
              </a:extLst>
            </p:cNvPr>
            <p:cNvSpPr txBox="1"/>
            <p:nvPr/>
          </p:nvSpPr>
          <p:spPr>
            <a:xfrm>
              <a:off x="0" y="-38100"/>
              <a:ext cx="343712" cy="125829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871"/>
                </a:lnSpc>
              </a:pPr>
              <a:endParaRPr/>
            </a:p>
          </p:txBody>
        </p:sp>
      </p:grpSp>
      <p:sp>
        <p:nvSpPr>
          <p:cNvPr id="6" name="Freeform 6">
            <a:extLst>
              <a:ext uri="{FF2B5EF4-FFF2-40B4-BE49-F238E27FC236}">
                <a16:creationId xmlns:a16="http://schemas.microsoft.com/office/drawing/2014/main" id="{A9816376-DDBC-7621-D2AF-AA7A837590BE}"/>
              </a:ext>
            </a:extLst>
          </p:cNvPr>
          <p:cNvSpPr/>
          <p:nvPr/>
        </p:nvSpPr>
        <p:spPr>
          <a:xfrm>
            <a:off x="11414726" y="6172200"/>
            <a:ext cx="13746548" cy="8229600"/>
          </a:xfrm>
          <a:custGeom>
            <a:avLst/>
            <a:gdLst/>
            <a:ahLst/>
            <a:cxnLst/>
            <a:rect l="l" t="t" r="r" b="b"/>
            <a:pathLst>
              <a:path w="13746548" h="8229600">
                <a:moveTo>
                  <a:pt x="0" y="0"/>
                </a:moveTo>
                <a:lnTo>
                  <a:pt x="13746548" y="0"/>
                </a:lnTo>
                <a:lnTo>
                  <a:pt x="13746548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Freeform 7">
            <a:extLst>
              <a:ext uri="{FF2B5EF4-FFF2-40B4-BE49-F238E27FC236}">
                <a16:creationId xmlns:a16="http://schemas.microsoft.com/office/drawing/2014/main" id="{EAA2D696-4545-70EF-7990-13FFCCA7E743}"/>
              </a:ext>
            </a:extLst>
          </p:cNvPr>
          <p:cNvSpPr/>
          <p:nvPr/>
        </p:nvSpPr>
        <p:spPr>
          <a:xfrm>
            <a:off x="-8862964" y="-3048113"/>
            <a:ext cx="14774614" cy="12601514"/>
          </a:xfrm>
          <a:custGeom>
            <a:avLst/>
            <a:gdLst/>
            <a:ahLst/>
            <a:cxnLst/>
            <a:rect l="l" t="t" r="r" b="b"/>
            <a:pathLst>
              <a:path w="14774614" h="12601514">
                <a:moveTo>
                  <a:pt x="0" y="0"/>
                </a:moveTo>
                <a:lnTo>
                  <a:pt x="14774614" y="0"/>
                </a:lnTo>
                <a:lnTo>
                  <a:pt x="14774614" y="12601514"/>
                </a:lnTo>
                <a:lnTo>
                  <a:pt x="0" y="12601514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3" name="TextBox 13">
            <a:extLst>
              <a:ext uri="{FF2B5EF4-FFF2-40B4-BE49-F238E27FC236}">
                <a16:creationId xmlns:a16="http://schemas.microsoft.com/office/drawing/2014/main" id="{C513B0F2-2366-92E0-986E-215504C85504}"/>
              </a:ext>
            </a:extLst>
          </p:cNvPr>
          <p:cNvSpPr txBox="1"/>
          <p:nvPr/>
        </p:nvSpPr>
        <p:spPr>
          <a:xfrm>
            <a:off x="1108124" y="733599"/>
            <a:ext cx="8259370" cy="19749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7704"/>
              </a:lnSpc>
            </a:pPr>
            <a:r>
              <a:rPr lang="en-US" sz="6641" b="1" spc="-312" dirty="0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Introduction</a:t>
            </a:r>
          </a:p>
          <a:p>
            <a:pPr marL="0" lvl="0" indent="0" algn="l">
              <a:lnSpc>
                <a:spcPts val="7704"/>
              </a:lnSpc>
            </a:pPr>
            <a:endParaRPr lang="en-US" sz="6641" b="1" spc="-312" dirty="0">
              <a:solidFill>
                <a:srgbClr val="FFFFFF"/>
              </a:solidFill>
              <a:latin typeface="Montserrat Bold"/>
              <a:ea typeface="Montserrat Bold"/>
              <a:cs typeface="Montserrat Bold"/>
              <a:sym typeface="Montserrat Bold"/>
            </a:endParaRPr>
          </a:p>
        </p:txBody>
      </p:sp>
      <p:sp>
        <p:nvSpPr>
          <p:cNvPr id="14" name="TextBox 14">
            <a:extLst>
              <a:ext uri="{FF2B5EF4-FFF2-40B4-BE49-F238E27FC236}">
                <a16:creationId xmlns:a16="http://schemas.microsoft.com/office/drawing/2014/main" id="{AEA14BC1-7A17-4D73-1C19-5A13A83F3DF6}"/>
              </a:ext>
            </a:extLst>
          </p:cNvPr>
          <p:cNvSpPr txBox="1"/>
          <p:nvPr/>
        </p:nvSpPr>
        <p:spPr>
          <a:xfrm>
            <a:off x="1339172" y="3924300"/>
            <a:ext cx="16110627" cy="344709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spc="52" dirty="0">
                <a:solidFill>
                  <a:srgbClr val="FFFFFF"/>
                </a:solidFill>
                <a:latin typeface="Montserrat Bold" panose="020B0604020202020204" charset="0"/>
                <a:ea typeface="Open Sauce Light"/>
                <a:cs typeface="Open Sauce Light"/>
                <a:sym typeface="Open Sauce Light"/>
              </a:rPr>
              <a:t>Many individuals struggle to turn vague goals into actionable plans.</a:t>
            </a:r>
            <a:br>
              <a:rPr lang="en-GB" sz="2800" spc="52" dirty="0">
                <a:solidFill>
                  <a:srgbClr val="FFFFFF"/>
                </a:solidFill>
                <a:latin typeface="Montserrat Bold" panose="020B0604020202020204" charset="0"/>
                <a:ea typeface="Open Sauce Light"/>
                <a:cs typeface="Open Sauce Light"/>
                <a:sym typeface="Open Sauce Light"/>
              </a:rPr>
            </a:br>
            <a:endParaRPr lang="en-GB" sz="2800" spc="52" dirty="0">
              <a:solidFill>
                <a:srgbClr val="FFFFFF"/>
              </a:solidFill>
              <a:latin typeface="Montserrat Bold" panose="020B0604020202020204" charset="0"/>
              <a:ea typeface="Open Sauce Light"/>
              <a:cs typeface="Open Sauce Light"/>
              <a:sym typeface="Open Sauce Light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spc="52" dirty="0">
                <a:solidFill>
                  <a:srgbClr val="FFFFFF"/>
                </a:solidFill>
                <a:latin typeface="Montserrat Bold" panose="020B0604020202020204" charset="0"/>
                <a:ea typeface="Open Sauce Light"/>
                <a:cs typeface="Open Sauce Light"/>
                <a:sym typeface="Open Sauce Light"/>
              </a:rPr>
              <a:t>Goals like “I want to improve myself” lack clarity and direction.</a:t>
            </a:r>
            <a:br>
              <a:rPr lang="en-GB" sz="2800" spc="52" dirty="0">
                <a:solidFill>
                  <a:srgbClr val="FFFFFF"/>
                </a:solidFill>
                <a:latin typeface="Montserrat Bold" panose="020B0604020202020204" charset="0"/>
                <a:ea typeface="Open Sauce Light"/>
                <a:cs typeface="Open Sauce Light"/>
                <a:sym typeface="Open Sauce Light"/>
              </a:rPr>
            </a:br>
            <a:endParaRPr lang="en-GB" sz="2800" spc="52" dirty="0">
              <a:solidFill>
                <a:srgbClr val="FFFFFF"/>
              </a:solidFill>
              <a:latin typeface="Montserrat Bold" panose="020B0604020202020204" charset="0"/>
              <a:ea typeface="Open Sauce Light"/>
              <a:cs typeface="Open Sauce Light"/>
              <a:sym typeface="Open Sauce Light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spc="52" dirty="0">
                <a:solidFill>
                  <a:srgbClr val="FFFFFF"/>
                </a:solidFill>
                <a:latin typeface="Montserrat Bold" panose="020B0604020202020204" charset="0"/>
                <a:ea typeface="Open Sauce Light"/>
                <a:cs typeface="Open Sauce Light"/>
                <a:sym typeface="Open Sauce Light"/>
              </a:rPr>
              <a:t>Mind-Mapped transforms ambiguous goals into structured SMART or CLEAR plans [1], [2].</a:t>
            </a:r>
            <a:br>
              <a:rPr lang="en-GB" sz="2800" spc="52" dirty="0">
                <a:solidFill>
                  <a:srgbClr val="FFFFFF"/>
                </a:solidFill>
                <a:latin typeface="Montserrat Bold" panose="020B0604020202020204" charset="0"/>
                <a:ea typeface="Open Sauce Light"/>
                <a:cs typeface="Open Sauce Light"/>
                <a:sym typeface="Open Sauce Light"/>
              </a:rPr>
            </a:br>
            <a:endParaRPr lang="en-GB" sz="2800" spc="52" dirty="0">
              <a:solidFill>
                <a:srgbClr val="FFFFFF"/>
              </a:solidFill>
              <a:latin typeface="Montserrat Bold" panose="020B0604020202020204" charset="0"/>
              <a:ea typeface="Open Sauce Light"/>
              <a:cs typeface="Open Sauce Light"/>
              <a:sym typeface="Open Sauce Light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spc="52" dirty="0">
                <a:solidFill>
                  <a:srgbClr val="FFFFFF"/>
                </a:solidFill>
                <a:latin typeface="Montserrat Bold" panose="020B0604020202020204" charset="0"/>
                <a:ea typeface="Open Sauce Light"/>
                <a:cs typeface="Open Sauce Light"/>
                <a:sym typeface="Open Sauce Light"/>
              </a:rPr>
              <a:t>Aims to support clarity, motivation, and productivity.</a:t>
            </a:r>
          </a:p>
        </p:txBody>
      </p:sp>
      <p:sp>
        <p:nvSpPr>
          <p:cNvPr id="15" name="Freeform 15">
            <a:extLst>
              <a:ext uri="{FF2B5EF4-FFF2-40B4-BE49-F238E27FC236}">
                <a16:creationId xmlns:a16="http://schemas.microsoft.com/office/drawing/2014/main" id="{71C1DC1B-6727-0A5A-03A0-950D5C9A5643}"/>
              </a:ext>
            </a:extLst>
          </p:cNvPr>
          <p:cNvSpPr/>
          <p:nvPr/>
        </p:nvSpPr>
        <p:spPr>
          <a:xfrm>
            <a:off x="381000" y="9703358"/>
            <a:ext cx="407672" cy="233485"/>
          </a:xfrm>
          <a:custGeom>
            <a:avLst/>
            <a:gdLst/>
            <a:ahLst/>
            <a:cxnLst/>
            <a:rect l="l" t="t" r="r" b="b"/>
            <a:pathLst>
              <a:path w="407672" h="233485">
                <a:moveTo>
                  <a:pt x="0" y="0"/>
                </a:moveTo>
                <a:lnTo>
                  <a:pt x="407672" y="0"/>
                </a:lnTo>
                <a:lnTo>
                  <a:pt x="407672" y="233485"/>
                </a:lnTo>
                <a:lnTo>
                  <a:pt x="0" y="233485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9" name="AutoShape 18">
            <a:extLst>
              <a:ext uri="{FF2B5EF4-FFF2-40B4-BE49-F238E27FC236}">
                <a16:creationId xmlns:a16="http://schemas.microsoft.com/office/drawing/2014/main" id="{E376AAE0-575A-C494-B889-C457FD5ECCBE}"/>
              </a:ext>
            </a:extLst>
          </p:cNvPr>
          <p:cNvSpPr/>
          <p:nvPr/>
        </p:nvSpPr>
        <p:spPr>
          <a:xfrm>
            <a:off x="0" y="1790700"/>
            <a:ext cx="6492240" cy="0"/>
          </a:xfrm>
          <a:prstGeom prst="line">
            <a:avLst/>
          </a:prstGeom>
          <a:ln w="19050" cap="flat">
            <a:solidFill>
              <a:srgbClr val="FFFFFF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000438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90EBEB0-F82F-0AE5-9AE7-0924E29E27D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>
            <a:extLst>
              <a:ext uri="{FF2B5EF4-FFF2-40B4-BE49-F238E27FC236}">
                <a16:creationId xmlns:a16="http://schemas.microsoft.com/office/drawing/2014/main" id="{628A3C90-2381-6B0C-7FCE-5E18DB7E8777}"/>
              </a:ext>
            </a:extLst>
          </p:cNvPr>
          <p:cNvGrpSpPr/>
          <p:nvPr/>
        </p:nvGrpSpPr>
        <p:grpSpPr>
          <a:xfrm>
            <a:off x="16982967" y="400502"/>
            <a:ext cx="1305033" cy="333097"/>
            <a:chOff x="0" y="0"/>
            <a:chExt cx="343712" cy="87729"/>
          </a:xfrm>
        </p:grpSpPr>
        <p:sp>
          <p:nvSpPr>
            <p:cNvPr id="3" name="Freeform 3">
              <a:extLst>
                <a:ext uri="{FF2B5EF4-FFF2-40B4-BE49-F238E27FC236}">
                  <a16:creationId xmlns:a16="http://schemas.microsoft.com/office/drawing/2014/main" id="{39B5C74A-61C5-1AFA-7F92-81453081F76D}"/>
                </a:ext>
              </a:extLst>
            </p:cNvPr>
            <p:cNvSpPr/>
            <p:nvPr/>
          </p:nvSpPr>
          <p:spPr>
            <a:xfrm>
              <a:off x="0" y="0"/>
              <a:ext cx="343712" cy="87729"/>
            </a:xfrm>
            <a:custGeom>
              <a:avLst/>
              <a:gdLst/>
              <a:ahLst/>
              <a:cxnLst/>
              <a:rect l="l" t="t" r="r" b="b"/>
              <a:pathLst>
                <a:path w="343712" h="87729">
                  <a:moveTo>
                    <a:pt x="0" y="0"/>
                  </a:moveTo>
                  <a:lnTo>
                    <a:pt x="343712" y="0"/>
                  </a:lnTo>
                  <a:lnTo>
                    <a:pt x="343712" y="87729"/>
                  </a:lnTo>
                  <a:lnTo>
                    <a:pt x="0" y="87729"/>
                  </a:lnTo>
                  <a:close/>
                </a:path>
              </a:pathLst>
            </a:custGeom>
            <a:gradFill rotWithShape="1">
              <a:gsLst>
                <a:gs pos="0">
                  <a:srgbClr val="4E69B1">
                    <a:alpha val="100000"/>
                  </a:srgbClr>
                </a:gs>
                <a:gs pos="100000">
                  <a:srgbClr val="15122A">
                    <a:alpha val="100000"/>
                  </a:srgbClr>
                </a:gs>
              </a:gsLst>
              <a:path path="circle">
                <a:fillToRect r="100000" b="100000"/>
              </a:path>
              <a:tileRect l="-100000" t="-100000"/>
            </a:gra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>
              <a:extLst>
                <a:ext uri="{FF2B5EF4-FFF2-40B4-BE49-F238E27FC236}">
                  <a16:creationId xmlns:a16="http://schemas.microsoft.com/office/drawing/2014/main" id="{B6787CDC-1C98-61E2-C12A-AD7B4AC5E005}"/>
                </a:ext>
              </a:extLst>
            </p:cNvPr>
            <p:cNvSpPr txBox="1"/>
            <p:nvPr/>
          </p:nvSpPr>
          <p:spPr>
            <a:xfrm>
              <a:off x="0" y="-38100"/>
              <a:ext cx="343712" cy="125829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871"/>
                </a:lnSpc>
              </a:pPr>
              <a:endParaRPr/>
            </a:p>
          </p:txBody>
        </p:sp>
      </p:grpSp>
      <p:sp>
        <p:nvSpPr>
          <p:cNvPr id="6" name="Freeform 6">
            <a:extLst>
              <a:ext uri="{FF2B5EF4-FFF2-40B4-BE49-F238E27FC236}">
                <a16:creationId xmlns:a16="http://schemas.microsoft.com/office/drawing/2014/main" id="{3C7ED775-3D35-A05F-5E0E-D95BE06F01F5}"/>
              </a:ext>
            </a:extLst>
          </p:cNvPr>
          <p:cNvSpPr/>
          <p:nvPr/>
        </p:nvSpPr>
        <p:spPr>
          <a:xfrm>
            <a:off x="11414726" y="6172200"/>
            <a:ext cx="13746548" cy="8229600"/>
          </a:xfrm>
          <a:custGeom>
            <a:avLst/>
            <a:gdLst/>
            <a:ahLst/>
            <a:cxnLst/>
            <a:rect l="l" t="t" r="r" b="b"/>
            <a:pathLst>
              <a:path w="13746548" h="8229600">
                <a:moveTo>
                  <a:pt x="0" y="0"/>
                </a:moveTo>
                <a:lnTo>
                  <a:pt x="13746548" y="0"/>
                </a:lnTo>
                <a:lnTo>
                  <a:pt x="13746548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Freeform 7">
            <a:extLst>
              <a:ext uri="{FF2B5EF4-FFF2-40B4-BE49-F238E27FC236}">
                <a16:creationId xmlns:a16="http://schemas.microsoft.com/office/drawing/2014/main" id="{5B646BB7-F9D8-59CC-8E2E-AE27775104BE}"/>
              </a:ext>
            </a:extLst>
          </p:cNvPr>
          <p:cNvSpPr/>
          <p:nvPr/>
        </p:nvSpPr>
        <p:spPr>
          <a:xfrm>
            <a:off x="-8862964" y="-3048113"/>
            <a:ext cx="14774614" cy="12601514"/>
          </a:xfrm>
          <a:custGeom>
            <a:avLst/>
            <a:gdLst/>
            <a:ahLst/>
            <a:cxnLst/>
            <a:rect l="l" t="t" r="r" b="b"/>
            <a:pathLst>
              <a:path w="14774614" h="12601514">
                <a:moveTo>
                  <a:pt x="0" y="0"/>
                </a:moveTo>
                <a:lnTo>
                  <a:pt x="14774614" y="0"/>
                </a:lnTo>
                <a:lnTo>
                  <a:pt x="14774614" y="12601514"/>
                </a:lnTo>
                <a:lnTo>
                  <a:pt x="0" y="12601514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3" name="TextBox 13">
            <a:extLst>
              <a:ext uri="{FF2B5EF4-FFF2-40B4-BE49-F238E27FC236}">
                <a16:creationId xmlns:a16="http://schemas.microsoft.com/office/drawing/2014/main" id="{A3F3A804-5DFA-0158-185C-A7ED6171393E}"/>
              </a:ext>
            </a:extLst>
          </p:cNvPr>
          <p:cNvSpPr txBox="1"/>
          <p:nvPr/>
        </p:nvSpPr>
        <p:spPr>
          <a:xfrm>
            <a:off x="1108124" y="733599"/>
            <a:ext cx="8259370" cy="19749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7704"/>
              </a:lnSpc>
            </a:pPr>
            <a:r>
              <a:rPr lang="en-US" sz="6641" b="1" spc="-312" dirty="0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Motivation</a:t>
            </a:r>
          </a:p>
          <a:p>
            <a:pPr marL="0" lvl="0" indent="0" algn="l">
              <a:lnSpc>
                <a:spcPts val="7704"/>
              </a:lnSpc>
            </a:pPr>
            <a:endParaRPr lang="en-US" sz="6641" b="1" spc="-312" dirty="0">
              <a:solidFill>
                <a:srgbClr val="FFFFFF"/>
              </a:solidFill>
              <a:latin typeface="Montserrat Bold"/>
              <a:ea typeface="Montserrat Bold"/>
              <a:cs typeface="Montserrat Bold"/>
              <a:sym typeface="Montserrat Bold"/>
            </a:endParaRPr>
          </a:p>
        </p:txBody>
      </p:sp>
      <p:sp>
        <p:nvSpPr>
          <p:cNvPr id="14" name="TextBox 14">
            <a:extLst>
              <a:ext uri="{FF2B5EF4-FFF2-40B4-BE49-F238E27FC236}">
                <a16:creationId xmlns:a16="http://schemas.microsoft.com/office/drawing/2014/main" id="{F11544FE-AFAB-AFCF-504B-A9226BCDE7F5}"/>
              </a:ext>
            </a:extLst>
          </p:cNvPr>
          <p:cNvSpPr txBox="1"/>
          <p:nvPr/>
        </p:nvSpPr>
        <p:spPr>
          <a:xfrm>
            <a:off x="1339173" y="3924300"/>
            <a:ext cx="15643794" cy="387798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spc="52" dirty="0">
                <a:solidFill>
                  <a:srgbClr val="FFFFFF"/>
                </a:solidFill>
                <a:latin typeface="Montserrat Bold" panose="020B0604020202020204" charset="0"/>
                <a:ea typeface="Open Sauce Light"/>
                <a:cs typeface="Open Sauce Light"/>
                <a:sym typeface="Open Sauce Light"/>
              </a:rPr>
              <a:t>Existing tools provide general advice but rarely produce personalised structured goals.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800" spc="52" dirty="0">
              <a:solidFill>
                <a:srgbClr val="FFFFFF"/>
              </a:solidFill>
              <a:latin typeface="Montserrat Bold" panose="020B0604020202020204" charset="0"/>
              <a:ea typeface="Open Sauce Light"/>
              <a:cs typeface="Open Sauce Light"/>
              <a:sym typeface="Open Sauce Light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spc="52" dirty="0">
                <a:solidFill>
                  <a:srgbClr val="FFFFFF"/>
                </a:solidFill>
                <a:latin typeface="Montserrat Bold" panose="020B0604020202020204" charset="0"/>
                <a:ea typeface="Open Sauce Light"/>
                <a:cs typeface="Open Sauce Light"/>
                <a:sym typeface="Open Sauce Light"/>
              </a:rPr>
              <a:t>Most rely on cloud AI, raising privacy concerns [3].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800" spc="52" dirty="0">
              <a:solidFill>
                <a:srgbClr val="FFFFFF"/>
              </a:solidFill>
              <a:latin typeface="Montserrat Bold" panose="020B0604020202020204" charset="0"/>
              <a:ea typeface="Open Sauce Light"/>
              <a:cs typeface="Open Sauce Light"/>
              <a:sym typeface="Open Sauce Light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spc="52" dirty="0">
                <a:solidFill>
                  <a:srgbClr val="FFFFFF"/>
                </a:solidFill>
                <a:latin typeface="Montserrat Bold" panose="020B0604020202020204" charset="0"/>
                <a:ea typeface="Open Sauce Light"/>
                <a:cs typeface="Open Sauce Light"/>
                <a:sym typeface="Open Sauce Light"/>
              </a:rPr>
              <a:t>Growing demand for private, accurate, and AI-guided goal planning [4].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800" spc="52" dirty="0">
              <a:solidFill>
                <a:srgbClr val="FFFFFF"/>
              </a:solidFill>
              <a:latin typeface="Montserrat Bold" panose="020B0604020202020204" charset="0"/>
              <a:ea typeface="Open Sauce Light"/>
              <a:cs typeface="Open Sauce Light"/>
              <a:sym typeface="Open Sauce Light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spc="52" dirty="0">
                <a:solidFill>
                  <a:srgbClr val="FFFFFF"/>
                </a:solidFill>
                <a:latin typeface="Montserrat Bold" panose="020B0604020202020204" charset="0"/>
                <a:ea typeface="Open Sauce Light"/>
                <a:cs typeface="Open Sauce Light"/>
                <a:sym typeface="Open Sauce Light"/>
              </a:rPr>
              <a:t>Desire to create a tool that meaningfully supports users in planning and self-development.</a:t>
            </a:r>
          </a:p>
        </p:txBody>
      </p:sp>
      <p:sp>
        <p:nvSpPr>
          <p:cNvPr id="15" name="Freeform 15">
            <a:extLst>
              <a:ext uri="{FF2B5EF4-FFF2-40B4-BE49-F238E27FC236}">
                <a16:creationId xmlns:a16="http://schemas.microsoft.com/office/drawing/2014/main" id="{31AA10E2-9A9C-1961-D39E-1CCFD39E2649}"/>
              </a:ext>
            </a:extLst>
          </p:cNvPr>
          <p:cNvSpPr/>
          <p:nvPr/>
        </p:nvSpPr>
        <p:spPr>
          <a:xfrm>
            <a:off x="381000" y="9703358"/>
            <a:ext cx="407672" cy="233485"/>
          </a:xfrm>
          <a:custGeom>
            <a:avLst/>
            <a:gdLst/>
            <a:ahLst/>
            <a:cxnLst/>
            <a:rect l="l" t="t" r="r" b="b"/>
            <a:pathLst>
              <a:path w="407672" h="233485">
                <a:moveTo>
                  <a:pt x="0" y="0"/>
                </a:moveTo>
                <a:lnTo>
                  <a:pt x="407672" y="0"/>
                </a:lnTo>
                <a:lnTo>
                  <a:pt x="407672" y="233485"/>
                </a:lnTo>
                <a:lnTo>
                  <a:pt x="0" y="233485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9" name="AutoShape 18">
            <a:extLst>
              <a:ext uri="{FF2B5EF4-FFF2-40B4-BE49-F238E27FC236}">
                <a16:creationId xmlns:a16="http://schemas.microsoft.com/office/drawing/2014/main" id="{CC729D87-0DA5-3C59-9BB1-5B975ABB5F0A}"/>
              </a:ext>
            </a:extLst>
          </p:cNvPr>
          <p:cNvSpPr/>
          <p:nvPr/>
        </p:nvSpPr>
        <p:spPr>
          <a:xfrm>
            <a:off x="0" y="1790700"/>
            <a:ext cx="6492240" cy="0"/>
          </a:xfrm>
          <a:prstGeom prst="line">
            <a:avLst/>
          </a:prstGeom>
          <a:ln w="19050" cap="flat">
            <a:solidFill>
              <a:srgbClr val="FFFFFF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426565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FD12EB2C-D45D-A55B-39C0-97743C05A1B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>
            <a:extLst>
              <a:ext uri="{FF2B5EF4-FFF2-40B4-BE49-F238E27FC236}">
                <a16:creationId xmlns:a16="http://schemas.microsoft.com/office/drawing/2014/main" id="{E0C78778-4095-1152-A59D-915C88D2184A}"/>
              </a:ext>
            </a:extLst>
          </p:cNvPr>
          <p:cNvGrpSpPr/>
          <p:nvPr/>
        </p:nvGrpSpPr>
        <p:grpSpPr>
          <a:xfrm>
            <a:off x="16982967" y="400502"/>
            <a:ext cx="1305033" cy="333097"/>
            <a:chOff x="0" y="0"/>
            <a:chExt cx="343712" cy="87729"/>
          </a:xfrm>
        </p:grpSpPr>
        <p:sp>
          <p:nvSpPr>
            <p:cNvPr id="3" name="Freeform 3">
              <a:extLst>
                <a:ext uri="{FF2B5EF4-FFF2-40B4-BE49-F238E27FC236}">
                  <a16:creationId xmlns:a16="http://schemas.microsoft.com/office/drawing/2014/main" id="{535C5520-2B3F-9157-E47C-CB2584212B25}"/>
                </a:ext>
              </a:extLst>
            </p:cNvPr>
            <p:cNvSpPr/>
            <p:nvPr/>
          </p:nvSpPr>
          <p:spPr>
            <a:xfrm>
              <a:off x="0" y="0"/>
              <a:ext cx="343712" cy="87729"/>
            </a:xfrm>
            <a:custGeom>
              <a:avLst/>
              <a:gdLst/>
              <a:ahLst/>
              <a:cxnLst/>
              <a:rect l="l" t="t" r="r" b="b"/>
              <a:pathLst>
                <a:path w="343712" h="87729">
                  <a:moveTo>
                    <a:pt x="0" y="0"/>
                  </a:moveTo>
                  <a:lnTo>
                    <a:pt x="343712" y="0"/>
                  </a:lnTo>
                  <a:lnTo>
                    <a:pt x="343712" y="87729"/>
                  </a:lnTo>
                  <a:lnTo>
                    <a:pt x="0" y="87729"/>
                  </a:lnTo>
                  <a:close/>
                </a:path>
              </a:pathLst>
            </a:custGeom>
            <a:gradFill rotWithShape="1">
              <a:gsLst>
                <a:gs pos="0">
                  <a:srgbClr val="4E69B1">
                    <a:alpha val="100000"/>
                  </a:srgbClr>
                </a:gs>
                <a:gs pos="100000">
                  <a:srgbClr val="15122A">
                    <a:alpha val="100000"/>
                  </a:srgbClr>
                </a:gs>
              </a:gsLst>
              <a:path path="circle">
                <a:fillToRect r="100000" b="100000"/>
              </a:path>
              <a:tileRect l="-100000" t="-100000"/>
            </a:gra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>
              <a:extLst>
                <a:ext uri="{FF2B5EF4-FFF2-40B4-BE49-F238E27FC236}">
                  <a16:creationId xmlns:a16="http://schemas.microsoft.com/office/drawing/2014/main" id="{395CC556-19B9-2283-39AF-247CA739021D}"/>
                </a:ext>
              </a:extLst>
            </p:cNvPr>
            <p:cNvSpPr txBox="1"/>
            <p:nvPr/>
          </p:nvSpPr>
          <p:spPr>
            <a:xfrm>
              <a:off x="0" y="-38100"/>
              <a:ext cx="343712" cy="125829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871"/>
                </a:lnSpc>
              </a:pPr>
              <a:endParaRPr/>
            </a:p>
          </p:txBody>
        </p:sp>
      </p:grpSp>
      <p:sp>
        <p:nvSpPr>
          <p:cNvPr id="7" name="Freeform 7">
            <a:extLst>
              <a:ext uri="{FF2B5EF4-FFF2-40B4-BE49-F238E27FC236}">
                <a16:creationId xmlns:a16="http://schemas.microsoft.com/office/drawing/2014/main" id="{28EF2889-2CA3-ED34-E001-CCD776EA743D}"/>
              </a:ext>
            </a:extLst>
          </p:cNvPr>
          <p:cNvSpPr/>
          <p:nvPr/>
        </p:nvSpPr>
        <p:spPr>
          <a:xfrm>
            <a:off x="-8862964" y="-3048113"/>
            <a:ext cx="14774614" cy="12601514"/>
          </a:xfrm>
          <a:custGeom>
            <a:avLst/>
            <a:gdLst/>
            <a:ahLst/>
            <a:cxnLst/>
            <a:rect l="l" t="t" r="r" b="b"/>
            <a:pathLst>
              <a:path w="14774614" h="12601514">
                <a:moveTo>
                  <a:pt x="0" y="0"/>
                </a:moveTo>
                <a:lnTo>
                  <a:pt x="14774614" y="0"/>
                </a:lnTo>
                <a:lnTo>
                  <a:pt x="14774614" y="12601514"/>
                </a:lnTo>
                <a:lnTo>
                  <a:pt x="0" y="12601514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3" name="TextBox 13">
            <a:extLst>
              <a:ext uri="{FF2B5EF4-FFF2-40B4-BE49-F238E27FC236}">
                <a16:creationId xmlns:a16="http://schemas.microsoft.com/office/drawing/2014/main" id="{3A104D91-421E-2150-C496-874B947A46A7}"/>
              </a:ext>
            </a:extLst>
          </p:cNvPr>
          <p:cNvSpPr txBox="1"/>
          <p:nvPr/>
        </p:nvSpPr>
        <p:spPr>
          <a:xfrm>
            <a:off x="1108124" y="733599"/>
            <a:ext cx="8259370" cy="19749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7704"/>
              </a:lnSpc>
            </a:pPr>
            <a:r>
              <a:rPr lang="en-US" sz="6641" b="1" spc="-312" dirty="0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Project Goals</a:t>
            </a:r>
          </a:p>
          <a:p>
            <a:pPr marL="0" lvl="0" indent="0" algn="l">
              <a:lnSpc>
                <a:spcPts val="7704"/>
              </a:lnSpc>
            </a:pPr>
            <a:endParaRPr lang="en-US" sz="6641" b="1" spc="-312" dirty="0">
              <a:solidFill>
                <a:srgbClr val="FFFFFF"/>
              </a:solidFill>
              <a:latin typeface="Montserrat Bold"/>
              <a:ea typeface="Montserrat Bold"/>
              <a:cs typeface="Montserrat Bold"/>
              <a:sym typeface="Montserrat Bold"/>
            </a:endParaRPr>
          </a:p>
        </p:txBody>
      </p:sp>
      <p:sp>
        <p:nvSpPr>
          <p:cNvPr id="14" name="TextBox 14">
            <a:extLst>
              <a:ext uri="{FF2B5EF4-FFF2-40B4-BE49-F238E27FC236}">
                <a16:creationId xmlns:a16="http://schemas.microsoft.com/office/drawing/2014/main" id="{9384D371-158A-3148-566E-49BC9A088F65}"/>
              </a:ext>
            </a:extLst>
          </p:cNvPr>
          <p:cNvSpPr txBox="1"/>
          <p:nvPr/>
        </p:nvSpPr>
        <p:spPr>
          <a:xfrm>
            <a:off x="914400" y="3923102"/>
            <a:ext cx="10776628" cy="387798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spc="52" dirty="0">
                <a:solidFill>
                  <a:srgbClr val="FFFFFF"/>
                </a:solidFill>
                <a:latin typeface="Montserrat Bold" panose="020B0604020202020204" charset="0"/>
                <a:ea typeface="Open Sauce Light"/>
                <a:cs typeface="Open Sauce Light"/>
                <a:sym typeface="Open Sauce Light"/>
              </a:rPr>
              <a:t>Build a functional AI-powered goal-generation app [5].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800" spc="52" dirty="0">
              <a:solidFill>
                <a:srgbClr val="FFFFFF"/>
              </a:solidFill>
              <a:latin typeface="Montserrat Bold" panose="020B0604020202020204" charset="0"/>
              <a:ea typeface="Open Sauce Light"/>
              <a:cs typeface="Open Sauce Light"/>
              <a:sym typeface="Open Sauce Light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spc="52" dirty="0">
                <a:solidFill>
                  <a:srgbClr val="FFFFFF"/>
                </a:solidFill>
                <a:latin typeface="Montserrat Bold" panose="020B0604020202020204" charset="0"/>
                <a:ea typeface="Open Sauce Light"/>
                <a:cs typeface="Open Sauce Light"/>
                <a:sym typeface="Open Sauce Light"/>
              </a:rPr>
              <a:t>Deliver clear, structured, and actionable plans.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800" spc="52" dirty="0">
              <a:solidFill>
                <a:srgbClr val="FFFFFF"/>
              </a:solidFill>
              <a:latin typeface="Montserrat Bold" panose="020B0604020202020204" charset="0"/>
              <a:ea typeface="Open Sauce Light"/>
              <a:cs typeface="Open Sauce Light"/>
              <a:sym typeface="Open Sauce Light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spc="52" dirty="0">
                <a:solidFill>
                  <a:srgbClr val="FFFFFF"/>
                </a:solidFill>
                <a:latin typeface="Montserrat Bold" panose="020B0604020202020204" charset="0"/>
                <a:ea typeface="Open Sauce Light"/>
                <a:cs typeface="Open Sauce Light"/>
                <a:sym typeface="Open Sauce Light"/>
              </a:rPr>
              <a:t>Protect user privacy through local AI processing.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800" spc="52" dirty="0">
              <a:solidFill>
                <a:srgbClr val="FFFFFF"/>
              </a:solidFill>
              <a:latin typeface="Montserrat Bold" panose="020B0604020202020204" charset="0"/>
              <a:ea typeface="Open Sauce Light"/>
              <a:cs typeface="Open Sauce Light"/>
              <a:sym typeface="Open Sauce Light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spc="52" dirty="0">
                <a:solidFill>
                  <a:srgbClr val="FFFFFF"/>
                </a:solidFill>
                <a:latin typeface="Montserrat Bold" panose="020B0604020202020204" charset="0"/>
                <a:ea typeface="Open Sauce Light"/>
                <a:cs typeface="Open Sauce Light"/>
                <a:sym typeface="Open Sauce Light"/>
              </a:rPr>
              <a:t>Enable storage of goals + metadata for future analysis.</a:t>
            </a:r>
          </a:p>
        </p:txBody>
      </p:sp>
      <p:sp>
        <p:nvSpPr>
          <p:cNvPr id="15" name="Freeform 15">
            <a:extLst>
              <a:ext uri="{FF2B5EF4-FFF2-40B4-BE49-F238E27FC236}">
                <a16:creationId xmlns:a16="http://schemas.microsoft.com/office/drawing/2014/main" id="{C5F1D7C9-C34C-5572-7EAA-BAA76018A390}"/>
              </a:ext>
            </a:extLst>
          </p:cNvPr>
          <p:cNvSpPr/>
          <p:nvPr/>
        </p:nvSpPr>
        <p:spPr>
          <a:xfrm>
            <a:off x="381000" y="9703358"/>
            <a:ext cx="407672" cy="233485"/>
          </a:xfrm>
          <a:custGeom>
            <a:avLst/>
            <a:gdLst/>
            <a:ahLst/>
            <a:cxnLst/>
            <a:rect l="l" t="t" r="r" b="b"/>
            <a:pathLst>
              <a:path w="407672" h="233485">
                <a:moveTo>
                  <a:pt x="0" y="0"/>
                </a:moveTo>
                <a:lnTo>
                  <a:pt x="407672" y="0"/>
                </a:lnTo>
                <a:lnTo>
                  <a:pt x="407672" y="233485"/>
                </a:lnTo>
                <a:lnTo>
                  <a:pt x="0" y="233485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9" name="AutoShape 18">
            <a:extLst>
              <a:ext uri="{FF2B5EF4-FFF2-40B4-BE49-F238E27FC236}">
                <a16:creationId xmlns:a16="http://schemas.microsoft.com/office/drawing/2014/main" id="{F925B6D0-EAAB-C3DE-F9BC-ECDD5E5C4431}"/>
              </a:ext>
            </a:extLst>
          </p:cNvPr>
          <p:cNvSpPr/>
          <p:nvPr/>
        </p:nvSpPr>
        <p:spPr>
          <a:xfrm>
            <a:off x="0" y="1790700"/>
            <a:ext cx="6492240" cy="0"/>
          </a:xfrm>
          <a:prstGeom prst="line">
            <a:avLst/>
          </a:prstGeom>
          <a:ln w="19050" cap="flat">
            <a:solidFill>
              <a:srgbClr val="FFFFFF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pic>
        <p:nvPicPr>
          <p:cNvPr id="8" name="Picture 7" descr="A dart board with green darts on it&#10;&#10;AI-generated content may be incorrect.">
            <a:extLst>
              <a:ext uri="{FF2B5EF4-FFF2-40B4-BE49-F238E27FC236}">
                <a16:creationId xmlns:a16="http://schemas.microsoft.com/office/drawing/2014/main" id="{F5AD95A4-AF36-419E-1BD0-557E62AF5DA9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12103559" y="1485900"/>
            <a:ext cx="5792555" cy="7884967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sp>
        <p:nvSpPr>
          <p:cNvPr id="6" name="Freeform 6">
            <a:extLst>
              <a:ext uri="{FF2B5EF4-FFF2-40B4-BE49-F238E27FC236}">
                <a16:creationId xmlns:a16="http://schemas.microsoft.com/office/drawing/2014/main" id="{DE34B2CE-E138-DE35-334C-135A5C132195}"/>
              </a:ext>
            </a:extLst>
          </p:cNvPr>
          <p:cNvSpPr/>
          <p:nvPr/>
        </p:nvSpPr>
        <p:spPr>
          <a:xfrm>
            <a:off x="11033726" y="6057900"/>
            <a:ext cx="13746548" cy="8229600"/>
          </a:xfrm>
          <a:custGeom>
            <a:avLst/>
            <a:gdLst/>
            <a:ahLst/>
            <a:cxnLst/>
            <a:rect l="l" t="t" r="r" b="b"/>
            <a:pathLst>
              <a:path w="13746548" h="8229600">
                <a:moveTo>
                  <a:pt x="0" y="0"/>
                </a:moveTo>
                <a:lnTo>
                  <a:pt x="13746548" y="0"/>
                </a:lnTo>
                <a:lnTo>
                  <a:pt x="13746548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352089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53EAEB0A-8030-4C56-D8A0-98A98AF65E0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>
            <a:extLst>
              <a:ext uri="{FF2B5EF4-FFF2-40B4-BE49-F238E27FC236}">
                <a16:creationId xmlns:a16="http://schemas.microsoft.com/office/drawing/2014/main" id="{B8F185C4-4CCF-96C2-3977-103D364FEB9E}"/>
              </a:ext>
            </a:extLst>
          </p:cNvPr>
          <p:cNvGrpSpPr/>
          <p:nvPr/>
        </p:nvGrpSpPr>
        <p:grpSpPr>
          <a:xfrm>
            <a:off x="16982967" y="400502"/>
            <a:ext cx="1305033" cy="333097"/>
            <a:chOff x="0" y="0"/>
            <a:chExt cx="343712" cy="87729"/>
          </a:xfrm>
        </p:grpSpPr>
        <p:sp>
          <p:nvSpPr>
            <p:cNvPr id="3" name="Freeform 3">
              <a:extLst>
                <a:ext uri="{FF2B5EF4-FFF2-40B4-BE49-F238E27FC236}">
                  <a16:creationId xmlns:a16="http://schemas.microsoft.com/office/drawing/2014/main" id="{7E40765E-E9FD-7DB2-B0A1-3B82128455DD}"/>
                </a:ext>
              </a:extLst>
            </p:cNvPr>
            <p:cNvSpPr/>
            <p:nvPr/>
          </p:nvSpPr>
          <p:spPr>
            <a:xfrm>
              <a:off x="0" y="0"/>
              <a:ext cx="343712" cy="87729"/>
            </a:xfrm>
            <a:custGeom>
              <a:avLst/>
              <a:gdLst/>
              <a:ahLst/>
              <a:cxnLst/>
              <a:rect l="l" t="t" r="r" b="b"/>
              <a:pathLst>
                <a:path w="343712" h="87729">
                  <a:moveTo>
                    <a:pt x="0" y="0"/>
                  </a:moveTo>
                  <a:lnTo>
                    <a:pt x="343712" y="0"/>
                  </a:lnTo>
                  <a:lnTo>
                    <a:pt x="343712" y="87729"/>
                  </a:lnTo>
                  <a:lnTo>
                    <a:pt x="0" y="87729"/>
                  </a:lnTo>
                  <a:close/>
                </a:path>
              </a:pathLst>
            </a:custGeom>
            <a:gradFill rotWithShape="1">
              <a:gsLst>
                <a:gs pos="0">
                  <a:srgbClr val="4E69B1">
                    <a:alpha val="100000"/>
                  </a:srgbClr>
                </a:gs>
                <a:gs pos="100000">
                  <a:srgbClr val="15122A">
                    <a:alpha val="100000"/>
                  </a:srgbClr>
                </a:gs>
              </a:gsLst>
              <a:path path="circle">
                <a:fillToRect r="100000" b="100000"/>
              </a:path>
              <a:tileRect l="-100000" t="-100000"/>
            </a:gra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>
              <a:extLst>
                <a:ext uri="{FF2B5EF4-FFF2-40B4-BE49-F238E27FC236}">
                  <a16:creationId xmlns:a16="http://schemas.microsoft.com/office/drawing/2014/main" id="{D17B59C1-3752-E88A-F838-5A964863D00C}"/>
                </a:ext>
              </a:extLst>
            </p:cNvPr>
            <p:cNvSpPr txBox="1"/>
            <p:nvPr/>
          </p:nvSpPr>
          <p:spPr>
            <a:xfrm>
              <a:off x="0" y="-38100"/>
              <a:ext cx="343712" cy="125829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871"/>
                </a:lnSpc>
              </a:pPr>
              <a:endParaRPr/>
            </a:p>
          </p:txBody>
        </p:sp>
      </p:grpSp>
      <p:sp>
        <p:nvSpPr>
          <p:cNvPr id="6" name="Freeform 6">
            <a:extLst>
              <a:ext uri="{FF2B5EF4-FFF2-40B4-BE49-F238E27FC236}">
                <a16:creationId xmlns:a16="http://schemas.microsoft.com/office/drawing/2014/main" id="{0D30CB11-2EA6-6677-A29D-81A83AC07FD3}"/>
              </a:ext>
            </a:extLst>
          </p:cNvPr>
          <p:cNvSpPr/>
          <p:nvPr/>
        </p:nvSpPr>
        <p:spPr>
          <a:xfrm>
            <a:off x="11414726" y="6172200"/>
            <a:ext cx="13746548" cy="8229600"/>
          </a:xfrm>
          <a:custGeom>
            <a:avLst/>
            <a:gdLst/>
            <a:ahLst/>
            <a:cxnLst/>
            <a:rect l="l" t="t" r="r" b="b"/>
            <a:pathLst>
              <a:path w="13746548" h="8229600">
                <a:moveTo>
                  <a:pt x="0" y="0"/>
                </a:moveTo>
                <a:lnTo>
                  <a:pt x="13746548" y="0"/>
                </a:lnTo>
                <a:lnTo>
                  <a:pt x="13746548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Freeform 7">
            <a:extLst>
              <a:ext uri="{FF2B5EF4-FFF2-40B4-BE49-F238E27FC236}">
                <a16:creationId xmlns:a16="http://schemas.microsoft.com/office/drawing/2014/main" id="{E037B49E-D401-07C7-D3EC-008E3FD6E1C3}"/>
              </a:ext>
            </a:extLst>
          </p:cNvPr>
          <p:cNvSpPr/>
          <p:nvPr/>
        </p:nvSpPr>
        <p:spPr>
          <a:xfrm>
            <a:off x="-8862964" y="-3048113"/>
            <a:ext cx="14774614" cy="12601514"/>
          </a:xfrm>
          <a:custGeom>
            <a:avLst/>
            <a:gdLst/>
            <a:ahLst/>
            <a:cxnLst/>
            <a:rect l="l" t="t" r="r" b="b"/>
            <a:pathLst>
              <a:path w="14774614" h="12601514">
                <a:moveTo>
                  <a:pt x="0" y="0"/>
                </a:moveTo>
                <a:lnTo>
                  <a:pt x="14774614" y="0"/>
                </a:lnTo>
                <a:lnTo>
                  <a:pt x="14774614" y="12601514"/>
                </a:lnTo>
                <a:lnTo>
                  <a:pt x="0" y="12601514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3" name="TextBox 13">
            <a:extLst>
              <a:ext uri="{FF2B5EF4-FFF2-40B4-BE49-F238E27FC236}">
                <a16:creationId xmlns:a16="http://schemas.microsoft.com/office/drawing/2014/main" id="{80249437-AB62-62A6-A1A9-1EDF5EB83F33}"/>
              </a:ext>
            </a:extLst>
          </p:cNvPr>
          <p:cNvSpPr txBox="1"/>
          <p:nvPr/>
        </p:nvSpPr>
        <p:spPr>
          <a:xfrm>
            <a:off x="1108124" y="733599"/>
            <a:ext cx="8259370" cy="19749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7704"/>
              </a:lnSpc>
            </a:pPr>
            <a:r>
              <a:rPr lang="en-US" sz="6641" b="1" spc="-312" dirty="0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Aim of the Project</a:t>
            </a:r>
          </a:p>
          <a:p>
            <a:pPr marL="0" lvl="0" indent="0" algn="l">
              <a:lnSpc>
                <a:spcPts val="7704"/>
              </a:lnSpc>
            </a:pPr>
            <a:endParaRPr lang="en-US" sz="6641" b="1" spc="-312" dirty="0">
              <a:solidFill>
                <a:srgbClr val="FFFFFF"/>
              </a:solidFill>
              <a:latin typeface="Montserrat Bold"/>
              <a:ea typeface="Montserrat Bold"/>
              <a:cs typeface="Montserrat Bold"/>
              <a:sym typeface="Montserrat Bold"/>
            </a:endParaRPr>
          </a:p>
        </p:txBody>
      </p:sp>
      <p:sp>
        <p:nvSpPr>
          <p:cNvPr id="14" name="TextBox 14">
            <a:extLst>
              <a:ext uri="{FF2B5EF4-FFF2-40B4-BE49-F238E27FC236}">
                <a16:creationId xmlns:a16="http://schemas.microsoft.com/office/drawing/2014/main" id="{CE46F779-74C4-0C6D-91D5-A5DE1446158A}"/>
              </a:ext>
            </a:extLst>
          </p:cNvPr>
          <p:cNvSpPr txBox="1"/>
          <p:nvPr/>
        </p:nvSpPr>
        <p:spPr>
          <a:xfrm>
            <a:off x="2057400" y="4610100"/>
            <a:ext cx="10776628" cy="172354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spc="52" dirty="0">
                <a:solidFill>
                  <a:srgbClr val="FFFFFF"/>
                </a:solidFill>
                <a:latin typeface="Montserrat Bold" panose="020B0604020202020204" charset="0"/>
                <a:ea typeface="Open Sauce Light"/>
                <a:cs typeface="Open Sauce Light"/>
                <a:sym typeface="Open Sauce Light"/>
              </a:rPr>
              <a:t>To develop an AI-based system that converts vague personal or professional goals into meaningful, structured SMART or CLEAR objectives while maintaining full user privacy [6], [7].</a:t>
            </a:r>
          </a:p>
        </p:txBody>
      </p:sp>
      <p:sp>
        <p:nvSpPr>
          <p:cNvPr id="15" name="Freeform 15">
            <a:extLst>
              <a:ext uri="{FF2B5EF4-FFF2-40B4-BE49-F238E27FC236}">
                <a16:creationId xmlns:a16="http://schemas.microsoft.com/office/drawing/2014/main" id="{CC625CA7-8F10-6609-5D90-6E56FC573AEE}"/>
              </a:ext>
            </a:extLst>
          </p:cNvPr>
          <p:cNvSpPr/>
          <p:nvPr/>
        </p:nvSpPr>
        <p:spPr>
          <a:xfrm>
            <a:off x="381000" y="9703358"/>
            <a:ext cx="407672" cy="233485"/>
          </a:xfrm>
          <a:custGeom>
            <a:avLst/>
            <a:gdLst/>
            <a:ahLst/>
            <a:cxnLst/>
            <a:rect l="l" t="t" r="r" b="b"/>
            <a:pathLst>
              <a:path w="407672" h="233485">
                <a:moveTo>
                  <a:pt x="0" y="0"/>
                </a:moveTo>
                <a:lnTo>
                  <a:pt x="407672" y="0"/>
                </a:lnTo>
                <a:lnTo>
                  <a:pt x="407672" y="233485"/>
                </a:lnTo>
                <a:lnTo>
                  <a:pt x="0" y="233485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9" name="AutoShape 18">
            <a:extLst>
              <a:ext uri="{FF2B5EF4-FFF2-40B4-BE49-F238E27FC236}">
                <a16:creationId xmlns:a16="http://schemas.microsoft.com/office/drawing/2014/main" id="{D41C2908-FB22-E68F-E6BF-CCD7A371B804}"/>
              </a:ext>
            </a:extLst>
          </p:cNvPr>
          <p:cNvSpPr/>
          <p:nvPr/>
        </p:nvSpPr>
        <p:spPr>
          <a:xfrm>
            <a:off x="0" y="1790700"/>
            <a:ext cx="6492240" cy="0"/>
          </a:xfrm>
          <a:prstGeom prst="line">
            <a:avLst/>
          </a:prstGeom>
          <a:ln w="19050" cap="flat">
            <a:solidFill>
              <a:srgbClr val="FFFFFF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46733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48741E7-C9E6-E57E-CA1B-903F26FC894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>
            <a:extLst>
              <a:ext uri="{FF2B5EF4-FFF2-40B4-BE49-F238E27FC236}">
                <a16:creationId xmlns:a16="http://schemas.microsoft.com/office/drawing/2014/main" id="{B1CF34EF-A1DD-AE89-3A59-0673B4705287}"/>
              </a:ext>
            </a:extLst>
          </p:cNvPr>
          <p:cNvGrpSpPr/>
          <p:nvPr/>
        </p:nvGrpSpPr>
        <p:grpSpPr>
          <a:xfrm>
            <a:off x="16982967" y="400502"/>
            <a:ext cx="1305033" cy="333097"/>
            <a:chOff x="0" y="0"/>
            <a:chExt cx="343712" cy="87729"/>
          </a:xfrm>
        </p:grpSpPr>
        <p:sp>
          <p:nvSpPr>
            <p:cNvPr id="3" name="Freeform 3">
              <a:extLst>
                <a:ext uri="{FF2B5EF4-FFF2-40B4-BE49-F238E27FC236}">
                  <a16:creationId xmlns:a16="http://schemas.microsoft.com/office/drawing/2014/main" id="{EC6A9836-5A2A-E71B-39A7-25797FBBACD6}"/>
                </a:ext>
              </a:extLst>
            </p:cNvPr>
            <p:cNvSpPr/>
            <p:nvPr/>
          </p:nvSpPr>
          <p:spPr>
            <a:xfrm>
              <a:off x="0" y="0"/>
              <a:ext cx="343712" cy="87729"/>
            </a:xfrm>
            <a:custGeom>
              <a:avLst/>
              <a:gdLst/>
              <a:ahLst/>
              <a:cxnLst/>
              <a:rect l="l" t="t" r="r" b="b"/>
              <a:pathLst>
                <a:path w="343712" h="87729">
                  <a:moveTo>
                    <a:pt x="0" y="0"/>
                  </a:moveTo>
                  <a:lnTo>
                    <a:pt x="343712" y="0"/>
                  </a:lnTo>
                  <a:lnTo>
                    <a:pt x="343712" y="87729"/>
                  </a:lnTo>
                  <a:lnTo>
                    <a:pt x="0" y="87729"/>
                  </a:lnTo>
                  <a:close/>
                </a:path>
              </a:pathLst>
            </a:custGeom>
            <a:gradFill rotWithShape="1">
              <a:gsLst>
                <a:gs pos="0">
                  <a:srgbClr val="4E69B1">
                    <a:alpha val="100000"/>
                  </a:srgbClr>
                </a:gs>
                <a:gs pos="100000">
                  <a:srgbClr val="15122A">
                    <a:alpha val="100000"/>
                  </a:srgbClr>
                </a:gs>
              </a:gsLst>
              <a:path path="circle">
                <a:fillToRect r="100000" b="100000"/>
              </a:path>
              <a:tileRect l="-100000" t="-100000"/>
            </a:gra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>
              <a:extLst>
                <a:ext uri="{FF2B5EF4-FFF2-40B4-BE49-F238E27FC236}">
                  <a16:creationId xmlns:a16="http://schemas.microsoft.com/office/drawing/2014/main" id="{C0A19AE8-0010-3A2D-A0E0-7F9B5AD287CC}"/>
                </a:ext>
              </a:extLst>
            </p:cNvPr>
            <p:cNvSpPr txBox="1"/>
            <p:nvPr/>
          </p:nvSpPr>
          <p:spPr>
            <a:xfrm>
              <a:off x="0" y="-38100"/>
              <a:ext cx="343712" cy="125829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871"/>
                </a:lnSpc>
              </a:pPr>
              <a:endParaRPr/>
            </a:p>
          </p:txBody>
        </p:sp>
      </p:grpSp>
      <p:sp>
        <p:nvSpPr>
          <p:cNvPr id="7" name="Freeform 7">
            <a:extLst>
              <a:ext uri="{FF2B5EF4-FFF2-40B4-BE49-F238E27FC236}">
                <a16:creationId xmlns:a16="http://schemas.microsoft.com/office/drawing/2014/main" id="{51AE8B25-004E-DBC7-4667-547E1FB22276}"/>
              </a:ext>
            </a:extLst>
          </p:cNvPr>
          <p:cNvSpPr/>
          <p:nvPr/>
        </p:nvSpPr>
        <p:spPr>
          <a:xfrm>
            <a:off x="-8862964" y="-3048113"/>
            <a:ext cx="14774614" cy="12601514"/>
          </a:xfrm>
          <a:custGeom>
            <a:avLst/>
            <a:gdLst/>
            <a:ahLst/>
            <a:cxnLst/>
            <a:rect l="l" t="t" r="r" b="b"/>
            <a:pathLst>
              <a:path w="14774614" h="12601514">
                <a:moveTo>
                  <a:pt x="0" y="0"/>
                </a:moveTo>
                <a:lnTo>
                  <a:pt x="14774614" y="0"/>
                </a:lnTo>
                <a:lnTo>
                  <a:pt x="14774614" y="12601514"/>
                </a:lnTo>
                <a:lnTo>
                  <a:pt x="0" y="12601514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3" name="TextBox 13">
            <a:extLst>
              <a:ext uri="{FF2B5EF4-FFF2-40B4-BE49-F238E27FC236}">
                <a16:creationId xmlns:a16="http://schemas.microsoft.com/office/drawing/2014/main" id="{514270F7-5171-A17C-35C7-D1C835A84C0D}"/>
              </a:ext>
            </a:extLst>
          </p:cNvPr>
          <p:cNvSpPr txBox="1"/>
          <p:nvPr/>
        </p:nvSpPr>
        <p:spPr>
          <a:xfrm>
            <a:off x="1108124" y="733599"/>
            <a:ext cx="8259370" cy="9874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7704"/>
              </a:lnSpc>
            </a:pPr>
            <a:r>
              <a:rPr lang="en-US" sz="6641" b="1" spc="-312" dirty="0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Project Objectives</a:t>
            </a:r>
          </a:p>
        </p:txBody>
      </p:sp>
      <p:sp>
        <p:nvSpPr>
          <p:cNvPr id="14" name="TextBox 14">
            <a:extLst>
              <a:ext uri="{FF2B5EF4-FFF2-40B4-BE49-F238E27FC236}">
                <a16:creationId xmlns:a16="http://schemas.microsoft.com/office/drawing/2014/main" id="{D76AC581-7A33-0E92-51A4-3F40EF7F283F}"/>
              </a:ext>
            </a:extLst>
          </p:cNvPr>
          <p:cNvSpPr txBox="1"/>
          <p:nvPr/>
        </p:nvSpPr>
        <p:spPr>
          <a:xfrm>
            <a:off x="788672" y="3086728"/>
            <a:ext cx="10776628" cy="517064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spc="52" dirty="0">
                <a:solidFill>
                  <a:srgbClr val="FFFFFF"/>
                </a:solidFill>
                <a:latin typeface="Montserrat Bold" panose="020B0604020202020204" charset="0"/>
                <a:ea typeface="Open Sauce Light"/>
                <a:cs typeface="Open Sauce Light"/>
                <a:sym typeface="Open Sauce Light"/>
              </a:rPr>
              <a:t>Review similar AI goal-setting tools.</a:t>
            </a:r>
          </a:p>
          <a:p>
            <a:endParaRPr lang="en-GB" sz="2800" spc="52" dirty="0">
              <a:solidFill>
                <a:srgbClr val="FFFFFF"/>
              </a:solidFill>
              <a:latin typeface="Montserrat Bold" panose="020B0604020202020204" charset="0"/>
              <a:ea typeface="Open Sauce Light"/>
              <a:cs typeface="Open Sauce Light"/>
              <a:sym typeface="Open Sauce Light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spc="52" dirty="0">
                <a:solidFill>
                  <a:srgbClr val="FFFFFF"/>
                </a:solidFill>
                <a:latin typeface="Montserrat Bold" panose="020B0604020202020204" charset="0"/>
                <a:ea typeface="Open Sauce Light"/>
                <a:cs typeface="Open Sauce Light"/>
                <a:sym typeface="Open Sauce Light"/>
              </a:rPr>
              <a:t>Develop goal-generation system with AI + NLP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800" spc="52" dirty="0">
              <a:solidFill>
                <a:srgbClr val="FFFFFF"/>
              </a:solidFill>
              <a:latin typeface="Montserrat Bold" panose="020B0604020202020204" charset="0"/>
              <a:ea typeface="Open Sauce Light"/>
              <a:cs typeface="Open Sauce Light"/>
              <a:sym typeface="Open Sauce Light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spc="52" dirty="0">
                <a:solidFill>
                  <a:srgbClr val="FFFFFF"/>
                </a:solidFill>
                <a:latin typeface="Montserrat Bold" panose="020B0604020202020204" charset="0"/>
                <a:ea typeface="Open Sauce Light"/>
                <a:cs typeface="Open Sauce Light"/>
                <a:sym typeface="Open Sauce Light"/>
              </a:rPr>
              <a:t>Implement local LLM (Llama 3.2 via Ollama).</a:t>
            </a:r>
          </a:p>
          <a:p>
            <a:endParaRPr lang="en-GB" sz="2800" spc="52" dirty="0">
              <a:solidFill>
                <a:srgbClr val="FFFFFF"/>
              </a:solidFill>
              <a:latin typeface="Montserrat Bold" panose="020B0604020202020204" charset="0"/>
              <a:ea typeface="Open Sauce Light"/>
              <a:cs typeface="Open Sauce Light"/>
              <a:sym typeface="Open Sauce Light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spc="52" dirty="0">
                <a:solidFill>
                  <a:srgbClr val="FFFFFF"/>
                </a:solidFill>
                <a:latin typeface="Montserrat Bold" panose="020B0604020202020204" charset="0"/>
                <a:ea typeface="Open Sauce Light"/>
                <a:cs typeface="Open Sauce Light"/>
                <a:sym typeface="Open Sauce Light"/>
              </a:rPr>
              <a:t>Store goals and metadata using </a:t>
            </a:r>
            <a:r>
              <a:rPr lang="en-GB" sz="2800" spc="52" dirty="0" err="1">
                <a:solidFill>
                  <a:srgbClr val="FFFFFF"/>
                </a:solidFill>
                <a:latin typeface="Montserrat Bold" panose="020B0604020202020204" charset="0"/>
                <a:ea typeface="Open Sauce Light"/>
                <a:cs typeface="Open Sauce Light"/>
                <a:sym typeface="Open Sauce Light"/>
              </a:rPr>
              <a:t>SQLAlchemy</a:t>
            </a:r>
            <a:r>
              <a:rPr lang="en-GB" sz="2800" spc="52" dirty="0">
                <a:solidFill>
                  <a:srgbClr val="FFFFFF"/>
                </a:solidFill>
                <a:latin typeface="Montserrat Bold" panose="020B0604020202020204" charset="0"/>
                <a:ea typeface="Open Sauce Light"/>
                <a:cs typeface="Open Sauce Light"/>
                <a:sym typeface="Open Sauce Light"/>
              </a:rPr>
              <a:t> + SQLite.</a:t>
            </a:r>
          </a:p>
          <a:p>
            <a:endParaRPr lang="en-GB" sz="2800" spc="52" dirty="0">
              <a:solidFill>
                <a:srgbClr val="FFFFFF"/>
              </a:solidFill>
              <a:latin typeface="Montserrat Bold" panose="020B0604020202020204" charset="0"/>
              <a:ea typeface="Open Sauce Light"/>
              <a:cs typeface="Open Sauce Light"/>
              <a:sym typeface="Open Sauce Light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spc="52" dirty="0">
                <a:solidFill>
                  <a:srgbClr val="FFFFFF"/>
                </a:solidFill>
                <a:latin typeface="Montserrat Bold" panose="020B0604020202020204" charset="0"/>
                <a:ea typeface="Open Sauce Light"/>
                <a:cs typeface="Open Sauce Light"/>
                <a:sym typeface="Open Sauce Light"/>
              </a:rPr>
              <a:t>Build a secure web interface via Flask.</a:t>
            </a:r>
          </a:p>
          <a:p>
            <a:endParaRPr lang="en-GB" sz="2800" spc="52" dirty="0">
              <a:solidFill>
                <a:srgbClr val="FFFFFF"/>
              </a:solidFill>
              <a:latin typeface="Montserrat Bold" panose="020B0604020202020204" charset="0"/>
              <a:ea typeface="Open Sauce Light"/>
              <a:cs typeface="Open Sauce Light"/>
              <a:sym typeface="Open Sauce Light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spc="52" dirty="0">
                <a:solidFill>
                  <a:srgbClr val="FFFFFF"/>
                </a:solidFill>
                <a:latin typeface="Montserrat Bold" panose="020B0604020202020204" charset="0"/>
                <a:ea typeface="Open Sauce Light"/>
                <a:cs typeface="Open Sauce Light"/>
                <a:sym typeface="Open Sauce Light"/>
              </a:rPr>
              <a:t>Test reliability, clarity, and usability.</a:t>
            </a:r>
          </a:p>
        </p:txBody>
      </p:sp>
      <p:sp>
        <p:nvSpPr>
          <p:cNvPr id="15" name="Freeform 15">
            <a:extLst>
              <a:ext uri="{FF2B5EF4-FFF2-40B4-BE49-F238E27FC236}">
                <a16:creationId xmlns:a16="http://schemas.microsoft.com/office/drawing/2014/main" id="{769E33D0-AAB1-8D93-E58E-A08FCF3E9EEF}"/>
              </a:ext>
            </a:extLst>
          </p:cNvPr>
          <p:cNvSpPr/>
          <p:nvPr/>
        </p:nvSpPr>
        <p:spPr>
          <a:xfrm>
            <a:off x="381000" y="9703358"/>
            <a:ext cx="407672" cy="233485"/>
          </a:xfrm>
          <a:custGeom>
            <a:avLst/>
            <a:gdLst/>
            <a:ahLst/>
            <a:cxnLst/>
            <a:rect l="l" t="t" r="r" b="b"/>
            <a:pathLst>
              <a:path w="407672" h="233485">
                <a:moveTo>
                  <a:pt x="0" y="0"/>
                </a:moveTo>
                <a:lnTo>
                  <a:pt x="407672" y="0"/>
                </a:lnTo>
                <a:lnTo>
                  <a:pt x="407672" y="233485"/>
                </a:lnTo>
                <a:lnTo>
                  <a:pt x="0" y="233485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9" name="AutoShape 18">
            <a:extLst>
              <a:ext uri="{FF2B5EF4-FFF2-40B4-BE49-F238E27FC236}">
                <a16:creationId xmlns:a16="http://schemas.microsoft.com/office/drawing/2014/main" id="{ED463A14-57FB-8078-124C-BABBE69938B0}"/>
              </a:ext>
            </a:extLst>
          </p:cNvPr>
          <p:cNvSpPr/>
          <p:nvPr/>
        </p:nvSpPr>
        <p:spPr>
          <a:xfrm>
            <a:off x="0" y="1790700"/>
            <a:ext cx="6492240" cy="0"/>
          </a:xfrm>
          <a:prstGeom prst="line">
            <a:avLst/>
          </a:prstGeom>
          <a:ln w="19050" cap="flat">
            <a:solidFill>
              <a:srgbClr val="FFFFFF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pic>
        <p:nvPicPr>
          <p:cNvPr id="8" name="Picture 7" descr="A white arrow painted on a blue brick wall&#10;&#10;AI-generated content may be incorrect.">
            <a:extLst>
              <a:ext uri="{FF2B5EF4-FFF2-40B4-BE49-F238E27FC236}">
                <a16:creationId xmlns:a16="http://schemas.microsoft.com/office/drawing/2014/main" id="{C465F54D-E173-55BA-9290-2F2A380D5864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9760" y="-1"/>
            <a:ext cx="7528240" cy="10286999"/>
          </a:xfrm>
          <a:prstGeom prst="rect">
            <a:avLst/>
          </a:prstGeom>
          <a:effectLst>
            <a:softEdge rad="635000"/>
          </a:effectLst>
        </p:spPr>
      </p:pic>
      <p:sp>
        <p:nvSpPr>
          <p:cNvPr id="6" name="Freeform 6">
            <a:extLst>
              <a:ext uri="{FF2B5EF4-FFF2-40B4-BE49-F238E27FC236}">
                <a16:creationId xmlns:a16="http://schemas.microsoft.com/office/drawing/2014/main" id="{29BA095C-4184-3CF0-F709-1FCE82D3B9BA}"/>
              </a:ext>
            </a:extLst>
          </p:cNvPr>
          <p:cNvSpPr/>
          <p:nvPr/>
        </p:nvSpPr>
        <p:spPr>
          <a:xfrm>
            <a:off x="11414726" y="6172200"/>
            <a:ext cx="13746548" cy="8229600"/>
          </a:xfrm>
          <a:custGeom>
            <a:avLst/>
            <a:gdLst/>
            <a:ahLst/>
            <a:cxnLst/>
            <a:rect l="l" t="t" r="r" b="b"/>
            <a:pathLst>
              <a:path w="13746548" h="8229600">
                <a:moveTo>
                  <a:pt x="0" y="0"/>
                </a:moveTo>
                <a:lnTo>
                  <a:pt x="13746548" y="0"/>
                </a:lnTo>
                <a:lnTo>
                  <a:pt x="13746548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980580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6982967" y="400502"/>
            <a:ext cx="1305033" cy="333097"/>
            <a:chOff x="0" y="0"/>
            <a:chExt cx="343712" cy="87729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343712" cy="87729"/>
            </a:xfrm>
            <a:custGeom>
              <a:avLst/>
              <a:gdLst/>
              <a:ahLst/>
              <a:cxnLst/>
              <a:rect l="l" t="t" r="r" b="b"/>
              <a:pathLst>
                <a:path w="343712" h="87729">
                  <a:moveTo>
                    <a:pt x="0" y="0"/>
                  </a:moveTo>
                  <a:lnTo>
                    <a:pt x="343712" y="0"/>
                  </a:lnTo>
                  <a:lnTo>
                    <a:pt x="343712" y="87729"/>
                  </a:lnTo>
                  <a:lnTo>
                    <a:pt x="0" y="87729"/>
                  </a:lnTo>
                  <a:close/>
                </a:path>
              </a:pathLst>
            </a:custGeom>
            <a:gradFill rotWithShape="1">
              <a:gsLst>
                <a:gs pos="0">
                  <a:srgbClr val="4E69B1">
                    <a:alpha val="100000"/>
                  </a:srgbClr>
                </a:gs>
                <a:gs pos="100000">
                  <a:srgbClr val="15122A">
                    <a:alpha val="100000"/>
                  </a:srgbClr>
                </a:gs>
              </a:gsLst>
              <a:path path="circle">
                <a:fillToRect r="100000" b="100000"/>
              </a:path>
              <a:tileRect l="-100000" t="-100000"/>
            </a:gra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343712" cy="125829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871"/>
                </a:lnSpc>
              </a:pPr>
              <a:endParaRPr/>
            </a:p>
          </p:txBody>
        </p:sp>
      </p:grpSp>
      <p:sp>
        <p:nvSpPr>
          <p:cNvPr id="7" name="Freeform 7"/>
          <p:cNvSpPr/>
          <p:nvPr/>
        </p:nvSpPr>
        <p:spPr>
          <a:xfrm>
            <a:off x="-8069737" y="-5295900"/>
            <a:ext cx="14774614" cy="12601514"/>
          </a:xfrm>
          <a:custGeom>
            <a:avLst/>
            <a:gdLst/>
            <a:ahLst/>
            <a:cxnLst/>
            <a:rect l="l" t="t" r="r" b="b"/>
            <a:pathLst>
              <a:path w="14774614" h="12601514">
                <a:moveTo>
                  <a:pt x="0" y="0"/>
                </a:moveTo>
                <a:lnTo>
                  <a:pt x="14774614" y="0"/>
                </a:lnTo>
                <a:lnTo>
                  <a:pt x="14774614" y="12601514"/>
                </a:lnTo>
                <a:lnTo>
                  <a:pt x="0" y="12601514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TextBox 8"/>
          <p:cNvSpPr txBox="1"/>
          <p:nvPr/>
        </p:nvSpPr>
        <p:spPr>
          <a:xfrm>
            <a:off x="782563" y="4457700"/>
            <a:ext cx="6627366" cy="480131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400" spc="52" dirty="0">
                <a:solidFill>
                  <a:srgbClr val="FFFFFF"/>
                </a:solidFill>
                <a:latin typeface="Montserrat Bold" panose="020B0604020202020204" charset="0"/>
                <a:ea typeface="Open Sauce Light"/>
                <a:cs typeface="Open Sauce Light"/>
                <a:sym typeface="Open Sauce Light"/>
              </a:rPr>
              <a:t>SMART: Specific, Measurable, Achievable, Relevant, Time-bound.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endParaRPr lang="en-GB" sz="2400" spc="52" dirty="0">
              <a:solidFill>
                <a:srgbClr val="FFFFFF"/>
              </a:solidFill>
              <a:latin typeface="Montserrat Bold" panose="020B0604020202020204" charset="0"/>
              <a:ea typeface="Open Sauce Light"/>
              <a:cs typeface="Open Sauce Light"/>
              <a:sym typeface="Open Sauce Light"/>
            </a:endParaRP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400" spc="52" dirty="0">
                <a:solidFill>
                  <a:srgbClr val="FFFFFF"/>
                </a:solidFill>
                <a:latin typeface="Montserrat Bold" panose="020B0604020202020204" charset="0"/>
                <a:ea typeface="Open Sauce Light"/>
                <a:cs typeface="Open Sauce Light"/>
                <a:sym typeface="Open Sauce Light"/>
              </a:rPr>
              <a:t>CLEAR: Collaborative, Limited, Emotional, Appreciable, Refinable.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endParaRPr lang="en-GB" sz="2400" spc="52" dirty="0">
              <a:solidFill>
                <a:srgbClr val="FFFFFF"/>
              </a:solidFill>
              <a:latin typeface="Montserrat Bold" panose="020B0604020202020204" charset="0"/>
              <a:ea typeface="Open Sauce Light"/>
              <a:cs typeface="Open Sauce Light"/>
              <a:sym typeface="Open Sauce Light"/>
            </a:endParaRP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400" spc="52" dirty="0">
                <a:solidFill>
                  <a:srgbClr val="FFFFFF"/>
                </a:solidFill>
                <a:latin typeface="Montserrat Bold" panose="020B0604020202020204" charset="0"/>
                <a:ea typeface="Open Sauce Light"/>
                <a:cs typeface="Open Sauce Light"/>
                <a:sym typeface="Open Sauce Light"/>
              </a:rPr>
              <a:t>SMART = structure and precision.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endParaRPr lang="en-GB" sz="2400" spc="52" dirty="0">
              <a:solidFill>
                <a:srgbClr val="FFFFFF"/>
              </a:solidFill>
              <a:latin typeface="Montserrat Bold" panose="020B0604020202020204" charset="0"/>
              <a:ea typeface="Open Sauce Light"/>
              <a:cs typeface="Open Sauce Light"/>
              <a:sym typeface="Open Sauce Light"/>
            </a:endParaRP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400" spc="52" dirty="0">
                <a:solidFill>
                  <a:srgbClr val="FFFFFF"/>
                </a:solidFill>
                <a:latin typeface="Montserrat Bold" panose="020B0604020202020204" charset="0"/>
                <a:ea typeface="Open Sauce Light"/>
                <a:cs typeface="Open Sauce Light"/>
                <a:sym typeface="Open Sauce Light"/>
              </a:rPr>
              <a:t>CLEAR = personal, flexible, emotionally driven goals.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endParaRPr lang="en-GB" sz="2400" spc="52" dirty="0">
              <a:solidFill>
                <a:srgbClr val="FFFFFF"/>
              </a:solidFill>
              <a:latin typeface="Montserrat Bold" panose="020B0604020202020204" charset="0"/>
              <a:ea typeface="Open Sauce Light"/>
              <a:cs typeface="Open Sauce Light"/>
              <a:sym typeface="Open Sauce Light"/>
            </a:endParaRP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400" spc="52" dirty="0">
                <a:solidFill>
                  <a:srgbClr val="FFFFFF"/>
                </a:solidFill>
                <a:latin typeface="Montserrat Bold" panose="020B0604020202020204" charset="0"/>
                <a:ea typeface="Open Sauce Light"/>
                <a:cs typeface="Open Sauce Light"/>
                <a:sym typeface="Open Sauce Light"/>
              </a:rPr>
              <a:t>Mind-Mapped auto-selects the best framework per input.</a:t>
            </a:r>
          </a:p>
        </p:txBody>
      </p:sp>
      <p:sp>
        <p:nvSpPr>
          <p:cNvPr id="16" name="AutoShape 16"/>
          <p:cNvSpPr/>
          <p:nvPr/>
        </p:nvSpPr>
        <p:spPr>
          <a:xfrm>
            <a:off x="-1600200" y="3695700"/>
            <a:ext cx="6492240" cy="0"/>
          </a:xfrm>
          <a:prstGeom prst="line">
            <a:avLst/>
          </a:prstGeom>
          <a:ln w="19050" cap="flat">
            <a:solidFill>
              <a:srgbClr val="FFFFFF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17" name="Freeform 17"/>
          <p:cNvSpPr/>
          <p:nvPr/>
        </p:nvSpPr>
        <p:spPr>
          <a:xfrm>
            <a:off x="357776" y="9715500"/>
            <a:ext cx="407672" cy="233485"/>
          </a:xfrm>
          <a:custGeom>
            <a:avLst/>
            <a:gdLst/>
            <a:ahLst/>
            <a:cxnLst/>
            <a:rect l="l" t="t" r="r" b="b"/>
            <a:pathLst>
              <a:path w="407672" h="233485">
                <a:moveTo>
                  <a:pt x="0" y="0"/>
                </a:moveTo>
                <a:lnTo>
                  <a:pt x="407672" y="0"/>
                </a:lnTo>
                <a:lnTo>
                  <a:pt x="407672" y="233485"/>
                </a:lnTo>
                <a:lnTo>
                  <a:pt x="0" y="233485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18" name="Group 18"/>
          <p:cNvGrpSpPr/>
          <p:nvPr/>
        </p:nvGrpSpPr>
        <p:grpSpPr>
          <a:xfrm>
            <a:off x="9239587" y="4306014"/>
            <a:ext cx="8395896" cy="4953000"/>
            <a:chOff x="0" y="0"/>
            <a:chExt cx="1300744" cy="1101704"/>
          </a:xfrm>
        </p:grpSpPr>
        <p:sp>
          <p:nvSpPr>
            <p:cNvPr id="19" name="Freeform 19"/>
            <p:cNvSpPr/>
            <p:nvPr/>
          </p:nvSpPr>
          <p:spPr>
            <a:xfrm>
              <a:off x="0" y="0"/>
              <a:ext cx="1300744" cy="1101704"/>
            </a:xfrm>
            <a:custGeom>
              <a:avLst/>
              <a:gdLst/>
              <a:ahLst/>
              <a:cxnLst/>
              <a:rect l="l" t="t" r="r" b="b"/>
              <a:pathLst>
                <a:path w="1300744" h="1101704">
                  <a:moveTo>
                    <a:pt x="16598" y="0"/>
                  </a:moveTo>
                  <a:lnTo>
                    <a:pt x="1284146" y="0"/>
                  </a:lnTo>
                  <a:cubicBezTo>
                    <a:pt x="1288548" y="0"/>
                    <a:pt x="1292770" y="1749"/>
                    <a:pt x="1295883" y="4861"/>
                  </a:cubicBezTo>
                  <a:cubicBezTo>
                    <a:pt x="1298995" y="7974"/>
                    <a:pt x="1300744" y="12196"/>
                    <a:pt x="1300744" y="16598"/>
                  </a:cubicBezTo>
                  <a:lnTo>
                    <a:pt x="1300744" y="1085106"/>
                  </a:lnTo>
                  <a:cubicBezTo>
                    <a:pt x="1300744" y="1094273"/>
                    <a:pt x="1293313" y="1101704"/>
                    <a:pt x="1284146" y="1101704"/>
                  </a:cubicBezTo>
                  <a:lnTo>
                    <a:pt x="16598" y="1101704"/>
                  </a:lnTo>
                  <a:cubicBezTo>
                    <a:pt x="7431" y="1101704"/>
                    <a:pt x="0" y="1094273"/>
                    <a:pt x="0" y="1085106"/>
                  </a:cubicBezTo>
                  <a:lnTo>
                    <a:pt x="0" y="16598"/>
                  </a:lnTo>
                  <a:cubicBezTo>
                    <a:pt x="0" y="7431"/>
                    <a:pt x="7431" y="0"/>
                    <a:pt x="16598" y="0"/>
                  </a:cubicBezTo>
                  <a:close/>
                </a:path>
              </a:pathLst>
            </a:custGeom>
            <a:blipFill>
              <a:blip r:embed="rId5"/>
              <a:stretch>
                <a:fillRect r="-49577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9" name="Freeform 9"/>
          <p:cNvSpPr/>
          <p:nvPr/>
        </p:nvSpPr>
        <p:spPr>
          <a:xfrm>
            <a:off x="11361577" y="-419100"/>
            <a:ext cx="13746548" cy="8229600"/>
          </a:xfrm>
          <a:custGeom>
            <a:avLst/>
            <a:gdLst/>
            <a:ahLst/>
            <a:cxnLst/>
            <a:rect l="l" t="t" r="r" b="b"/>
            <a:pathLst>
              <a:path w="13746548" h="8229600">
                <a:moveTo>
                  <a:pt x="0" y="0"/>
                </a:moveTo>
                <a:lnTo>
                  <a:pt x="13746548" y="0"/>
                </a:lnTo>
                <a:lnTo>
                  <a:pt x="13746548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4" name="TextBox 14"/>
          <p:cNvSpPr txBox="1"/>
          <p:nvPr/>
        </p:nvSpPr>
        <p:spPr>
          <a:xfrm>
            <a:off x="10328277" y="1454100"/>
            <a:ext cx="6469308" cy="19749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just">
              <a:lnSpc>
                <a:spcPts val="7704"/>
              </a:lnSpc>
            </a:pPr>
            <a:r>
              <a:rPr lang="en-US" sz="6641" b="1" spc="-312" dirty="0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Goal-Setting Theory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68C2E97F-72E0-75C5-A566-4865E58DBC1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>
            <a:extLst>
              <a:ext uri="{FF2B5EF4-FFF2-40B4-BE49-F238E27FC236}">
                <a16:creationId xmlns:a16="http://schemas.microsoft.com/office/drawing/2014/main" id="{1DF370F4-94B3-CA61-D42C-7851B3A67127}"/>
              </a:ext>
            </a:extLst>
          </p:cNvPr>
          <p:cNvGrpSpPr/>
          <p:nvPr/>
        </p:nvGrpSpPr>
        <p:grpSpPr>
          <a:xfrm>
            <a:off x="16982967" y="400502"/>
            <a:ext cx="1305033" cy="333097"/>
            <a:chOff x="0" y="0"/>
            <a:chExt cx="343712" cy="87729"/>
          </a:xfrm>
        </p:grpSpPr>
        <p:sp>
          <p:nvSpPr>
            <p:cNvPr id="3" name="Freeform 3">
              <a:extLst>
                <a:ext uri="{FF2B5EF4-FFF2-40B4-BE49-F238E27FC236}">
                  <a16:creationId xmlns:a16="http://schemas.microsoft.com/office/drawing/2014/main" id="{6444BFCC-6803-B9BB-D0C4-5D2FE1D8377E}"/>
                </a:ext>
              </a:extLst>
            </p:cNvPr>
            <p:cNvSpPr/>
            <p:nvPr/>
          </p:nvSpPr>
          <p:spPr>
            <a:xfrm>
              <a:off x="0" y="0"/>
              <a:ext cx="343712" cy="87729"/>
            </a:xfrm>
            <a:custGeom>
              <a:avLst/>
              <a:gdLst/>
              <a:ahLst/>
              <a:cxnLst/>
              <a:rect l="l" t="t" r="r" b="b"/>
              <a:pathLst>
                <a:path w="343712" h="87729">
                  <a:moveTo>
                    <a:pt x="0" y="0"/>
                  </a:moveTo>
                  <a:lnTo>
                    <a:pt x="343712" y="0"/>
                  </a:lnTo>
                  <a:lnTo>
                    <a:pt x="343712" y="87729"/>
                  </a:lnTo>
                  <a:lnTo>
                    <a:pt x="0" y="87729"/>
                  </a:lnTo>
                  <a:close/>
                </a:path>
              </a:pathLst>
            </a:custGeom>
            <a:gradFill rotWithShape="1">
              <a:gsLst>
                <a:gs pos="0">
                  <a:srgbClr val="4E69B1">
                    <a:alpha val="100000"/>
                  </a:srgbClr>
                </a:gs>
                <a:gs pos="100000">
                  <a:srgbClr val="15122A">
                    <a:alpha val="100000"/>
                  </a:srgbClr>
                </a:gs>
              </a:gsLst>
              <a:path path="circle">
                <a:fillToRect r="100000" b="100000"/>
              </a:path>
              <a:tileRect l="-100000" t="-100000"/>
            </a:gra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>
              <a:extLst>
                <a:ext uri="{FF2B5EF4-FFF2-40B4-BE49-F238E27FC236}">
                  <a16:creationId xmlns:a16="http://schemas.microsoft.com/office/drawing/2014/main" id="{6EA81716-655B-D299-8879-DE81DE4D8CF0}"/>
                </a:ext>
              </a:extLst>
            </p:cNvPr>
            <p:cNvSpPr txBox="1"/>
            <p:nvPr/>
          </p:nvSpPr>
          <p:spPr>
            <a:xfrm>
              <a:off x="0" y="-38100"/>
              <a:ext cx="343712" cy="125829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871"/>
                </a:lnSpc>
              </a:pPr>
              <a:endParaRPr/>
            </a:p>
          </p:txBody>
        </p:sp>
      </p:grpSp>
      <p:sp>
        <p:nvSpPr>
          <p:cNvPr id="6" name="Freeform 6">
            <a:extLst>
              <a:ext uri="{FF2B5EF4-FFF2-40B4-BE49-F238E27FC236}">
                <a16:creationId xmlns:a16="http://schemas.microsoft.com/office/drawing/2014/main" id="{CF356BF1-94AA-16B3-260B-0E1358CE178E}"/>
              </a:ext>
            </a:extLst>
          </p:cNvPr>
          <p:cNvSpPr/>
          <p:nvPr/>
        </p:nvSpPr>
        <p:spPr>
          <a:xfrm>
            <a:off x="11414726" y="6172200"/>
            <a:ext cx="13746548" cy="8229600"/>
          </a:xfrm>
          <a:custGeom>
            <a:avLst/>
            <a:gdLst/>
            <a:ahLst/>
            <a:cxnLst/>
            <a:rect l="l" t="t" r="r" b="b"/>
            <a:pathLst>
              <a:path w="13746548" h="8229600">
                <a:moveTo>
                  <a:pt x="0" y="0"/>
                </a:moveTo>
                <a:lnTo>
                  <a:pt x="13746548" y="0"/>
                </a:lnTo>
                <a:lnTo>
                  <a:pt x="13746548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Freeform 7">
            <a:extLst>
              <a:ext uri="{FF2B5EF4-FFF2-40B4-BE49-F238E27FC236}">
                <a16:creationId xmlns:a16="http://schemas.microsoft.com/office/drawing/2014/main" id="{090DEBE8-C86D-368B-246F-CD7300AEA0B8}"/>
              </a:ext>
            </a:extLst>
          </p:cNvPr>
          <p:cNvSpPr/>
          <p:nvPr/>
        </p:nvSpPr>
        <p:spPr>
          <a:xfrm>
            <a:off x="-8862964" y="-3048113"/>
            <a:ext cx="14774614" cy="12601514"/>
          </a:xfrm>
          <a:custGeom>
            <a:avLst/>
            <a:gdLst/>
            <a:ahLst/>
            <a:cxnLst/>
            <a:rect l="l" t="t" r="r" b="b"/>
            <a:pathLst>
              <a:path w="14774614" h="12601514">
                <a:moveTo>
                  <a:pt x="0" y="0"/>
                </a:moveTo>
                <a:lnTo>
                  <a:pt x="14774614" y="0"/>
                </a:lnTo>
                <a:lnTo>
                  <a:pt x="14774614" y="12601514"/>
                </a:lnTo>
                <a:lnTo>
                  <a:pt x="0" y="12601514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3" name="TextBox 13">
            <a:extLst>
              <a:ext uri="{FF2B5EF4-FFF2-40B4-BE49-F238E27FC236}">
                <a16:creationId xmlns:a16="http://schemas.microsoft.com/office/drawing/2014/main" id="{DFC49768-CDEC-CE26-6578-FBEC81F991A5}"/>
              </a:ext>
            </a:extLst>
          </p:cNvPr>
          <p:cNvSpPr txBox="1"/>
          <p:nvPr/>
        </p:nvSpPr>
        <p:spPr>
          <a:xfrm>
            <a:off x="1108124" y="733599"/>
            <a:ext cx="8259370" cy="9874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7704"/>
              </a:lnSpc>
            </a:pPr>
            <a:r>
              <a:rPr lang="en-US" sz="6641" b="1" spc="-312" dirty="0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AI &amp; NLP</a:t>
            </a:r>
          </a:p>
        </p:txBody>
      </p:sp>
      <p:sp>
        <p:nvSpPr>
          <p:cNvPr id="14" name="TextBox 14">
            <a:extLst>
              <a:ext uri="{FF2B5EF4-FFF2-40B4-BE49-F238E27FC236}">
                <a16:creationId xmlns:a16="http://schemas.microsoft.com/office/drawing/2014/main" id="{473B8511-9EE9-0A10-E8CB-DC87F93646E1}"/>
              </a:ext>
            </a:extLst>
          </p:cNvPr>
          <p:cNvSpPr txBox="1"/>
          <p:nvPr/>
        </p:nvSpPr>
        <p:spPr>
          <a:xfrm>
            <a:off x="1219200" y="3517615"/>
            <a:ext cx="10776628" cy="430887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spc="52" dirty="0">
                <a:solidFill>
                  <a:srgbClr val="FFFFFF"/>
                </a:solidFill>
                <a:latin typeface="Montserrat Bold" panose="020B0604020202020204" charset="0"/>
                <a:ea typeface="Open Sauce Light"/>
                <a:cs typeface="Open Sauce Light"/>
                <a:sym typeface="Open Sauce Light"/>
              </a:rPr>
              <a:t>Modern NLP models can interpret vague human language [8], [9] .</a:t>
            </a:r>
          </a:p>
          <a:p>
            <a:endParaRPr lang="en-GB" sz="2800" spc="52" dirty="0">
              <a:solidFill>
                <a:srgbClr val="FFFFFF"/>
              </a:solidFill>
              <a:latin typeface="Montserrat Bold" panose="020B0604020202020204" charset="0"/>
              <a:ea typeface="Open Sauce Light"/>
              <a:cs typeface="Open Sauce Light"/>
              <a:sym typeface="Open Sauce Light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spc="52" dirty="0">
                <a:solidFill>
                  <a:srgbClr val="FFFFFF"/>
                </a:solidFill>
                <a:latin typeface="Montserrat Bold" panose="020B0604020202020204" charset="0"/>
                <a:ea typeface="Open Sauce Light"/>
                <a:cs typeface="Open Sauce Light"/>
                <a:sym typeface="Open Sauce Light"/>
              </a:rPr>
              <a:t>GPT-based and Llama-based models can convert intent into structured text.</a:t>
            </a:r>
          </a:p>
          <a:p>
            <a:endParaRPr lang="en-GB" sz="2800" spc="52" dirty="0">
              <a:solidFill>
                <a:srgbClr val="FFFFFF"/>
              </a:solidFill>
              <a:latin typeface="Montserrat Bold" panose="020B0604020202020204" charset="0"/>
              <a:ea typeface="Open Sauce Light"/>
              <a:cs typeface="Open Sauce Light"/>
              <a:sym typeface="Open Sauce Light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spc="52" dirty="0">
                <a:solidFill>
                  <a:srgbClr val="FFFFFF"/>
                </a:solidFill>
                <a:latin typeface="Montserrat Bold" panose="020B0604020202020204" charset="0"/>
                <a:ea typeface="Open Sauce Light"/>
                <a:cs typeface="Open Sauce Light"/>
                <a:sym typeface="Open Sauce Light"/>
              </a:rPr>
              <a:t>AI productivity tools exist but often: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800" spc="52" dirty="0">
                <a:solidFill>
                  <a:srgbClr val="FFFFFF"/>
                </a:solidFill>
                <a:latin typeface="Montserrat Bold" panose="020B0604020202020204" charset="0"/>
                <a:ea typeface="Open Sauce Light"/>
                <a:cs typeface="Open Sauce Light"/>
                <a:sym typeface="Open Sauce Light"/>
              </a:rPr>
              <a:t>Ignore goal-setting frameworks.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800" spc="52" dirty="0">
                <a:solidFill>
                  <a:srgbClr val="FFFFFF"/>
                </a:solidFill>
                <a:latin typeface="Montserrat Bold" panose="020B0604020202020204" charset="0"/>
                <a:ea typeface="Open Sauce Light"/>
                <a:cs typeface="Open Sauce Light"/>
                <a:sym typeface="Open Sauce Light"/>
              </a:rPr>
              <a:t>Provide short or generic output.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800" spc="52" dirty="0">
                <a:solidFill>
                  <a:srgbClr val="FFFFFF"/>
                </a:solidFill>
                <a:latin typeface="Montserrat Bold" panose="020B0604020202020204" charset="0"/>
                <a:ea typeface="Open Sauce Light"/>
                <a:cs typeface="Open Sauce Light"/>
                <a:sym typeface="Open Sauce Light"/>
              </a:rPr>
              <a:t>Lack emotional or behavioural insight.</a:t>
            </a:r>
          </a:p>
        </p:txBody>
      </p:sp>
      <p:sp>
        <p:nvSpPr>
          <p:cNvPr id="15" name="Freeform 15">
            <a:extLst>
              <a:ext uri="{FF2B5EF4-FFF2-40B4-BE49-F238E27FC236}">
                <a16:creationId xmlns:a16="http://schemas.microsoft.com/office/drawing/2014/main" id="{EAF3C7B7-1287-3129-CECA-41FB6C724F00}"/>
              </a:ext>
            </a:extLst>
          </p:cNvPr>
          <p:cNvSpPr/>
          <p:nvPr/>
        </p:nvSpPr>
        <p:spPr>
          <a:xfrm>
            <a:off x="381000" y="9703358"/>
            <a:ext cx="407672" cy="233485"/>
          </a:xfrm>
          <a:custGeom>
            <a:avLst/>
            <a:gdLst/>
            <a:ahLst/>
            <a:cxnLst/>
            <a:rect l="l" t="t" r="r" b="b"/>
            <a:pathLst>
              <a:path w="407672" h="233485">
                <a:moveTo>
                  <a:pt x="0" y="0"/>
                </a:moveTo>
                <a:lnTo>
                  <a:pt x="407672" y="0"/>
                </a:lnTo>
                <a:lnTo>
                  <a:pt x="407672" y="233485"/>
                </a:lnTo>
                <a:lnTo>
                  <a:pt x="0" y="233485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9" name="AutoShape 18">
            <a:extLst>
              <a:ext uri="{FF2B5EF4-FFF2-40B4-BE49-F238E27FC236}">
                <a16:creationId xmlns:a16="http://schemas.microsoft.com/office/drawing/2014/main" id="{266D4E24-1F2B-2019-3C0D-4A66E2E77298}"/>
              </a:ext>
            </a:extLst>
          </p:cNvPr>
          <p:cNvSpPr/>
          <p:nvPr/>
        </p:nvSpPr>
        <p:spPr>
          <a:xfrm>
            <a:off x="0" y="1790700"/>
            <a:ext cx="6492240" cy="0"/>
          </a:xfrm>
          <a:prstGeom prst="line">
            <a:avLst/>
          </a:prstGeom>
          <a:ln w="19050" cap="flat">
            <a:solidFill>
              <a:srgbClr val="FFFFFF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239761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9CA6BE55-5170-9935-E8A6-FF8D0D7E81B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computer with a lock on the screen&#10;&#10;AI-generated content may be incorrect.">
            <a:extLst>
              <a:ext uri="{FF2B5EF4-FFF2-40B4-BE49-F238E27FC236}">
                <a16:creationId xmlns:a16="http://schemas.microsoft.com/office/drawing/2014/main" id="{E5616FE2-C580-B858-8ACF-9DE27E846BC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590259" y="3052470"/>
            <a:ext cx="5992061" cy="4182059"/>
          </a:xfrm>
          <a:prstGeom prst="rect">
            <a:avLst/>
          </a:prstGeom>
          <a:effectLst>
            <a:glow rad="76200">
              <a:schemeClr val="accent1">
                <a:alpha val="40000"/>
              </a:schemeClr>
            </a:glow>
            <a:outerShdw blurRad="254000" dist="50800" dir="5400000" sx="51000" sy="51000" algn="ctr" rotWithShape="0">
              <a:srgbClr val="000000"/>
            </a:outerShdw>
            <a:reflection stA="45000" endPos="42000" dist="50800" dir="5400000" sy="-100000" algn="bl" rotWithShape="0"/>
            <a:softEdge rad="127000"/>
          </a:effectLst>
        </p:spPr>
      </p:pic>
      <p:grpSp>
        <p:nvGrpSpPr>
          <p:cNvPr id="2" name="Group 2">
            <a:extLst>
              <a:ext uri="{FF2B5EF4-FFF2-40B4-BE49-F238E27FC236}">
                <a16:creationId xmlns:a16="http://schemas.microsoft.com/office/drawing/2014/main" id="{6E0D3DB5-B3BF-D978-DBBA-7FD2392995E0}"/>
              </a:ext>
            </a:extLst>
          </p:cNvPr>
          <p:cNvGrpSpPr/>
          <p:nvPr/>
        </p:nvGrpSpPr>
        <p:grpSpPr>
          <a:xfrm>
            <a:off x="16982967" y="400502"/>
            <a:ext cx="1305033" cy="333097"/>
            <a:chOff x="0" y="0"/>
            <a:chExt cx="343712" cy="87729"/>
          </a:xfrm>
        </p:grpSpPr>
        <p:sp>
          <p:nvSpPr>
            <p:cNvPr id="3" name="Freeform 3">
              <a:extLst>
                <a:ext uri="{FF2B5EF4-FFF2-40B4-BE49-F238E27FC236}">
                  <a16:creationId xmlns:a16="http://schemas.microsoft.com/office/drawing/2014/main" id="{2411C9D3-738F-EF27-DE2E-C6BBAE2FC6D6}"/>
                </a:ext>
              </a:extLst>
            </p:cNvPr>
            <p:cNvSpPr/>
            <p:nvPr/>
          </p:nvSpPr>
          <p:spPr>
            <a:xfrm>
              <a:off x="0" y="0"/>
              <a:ext cx="343712" cy="87729"/>
            </a:xfrm>
            <a:custGeom>
              <a:avLst/>
              <a:gdLst/>
              <a:ahLst/>
              <a:cxnLst/>
              <a:rect l="l" t="t" r="r" b="b"/>
              <a:pathLst>
                <a:path w="343712" h="87729">
                  <a:moveTo>
                    <a:pt x="0" y="0"/>
                  </a:moveTo>
                  <a:lnTo>
                    <a:pt x="343712" y="0"/>
                  </a:lnTo>
                  <a:lnTo>
                    <a:pt x="343712" y="87729"/>
                  </a:lnTo>
                  <a:lnTo>
                    <a:pt x="0" y="87729"/>
                  </a:lnTo>
                  <a:close/>
                </a:path>
              </a:pathLst>
            </a:custGeom>
            <a:gradFill rotWithShape="1">
              <a:gsLst>
                <a:gs pos="0">
                  <a:srgbClr val="4E69B1">
                    <a:alpha val="100000"/>
                  </a:srgbClr>
                </a:gs>
                <a:gs pos="100000">
                  <a:srgbClr val="15122A">
                    <a:alpha val="100000"/>
                  </a:srgbClr>
                </a:gs>
              </a:gsLst>
              <a:path path="circle">
                <a:fillToRect r="100000" b="100000"/>
              </a:path>
              <a:tileRect l="-100000" t="-100000"/>
            </a:gra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>
              <a:extLst>
                <a:ext uri="{FF2B5EF4-FFF2-40B4-BE49-F238E27FC236}">
                  <a16:creationId xmlns:a16="http://schemas.microsoft.com/office/drawing/2014/main" id="{DA269CC0-D54E-33E5-582B-C13A3912AEEC}"/>
                </a:ext>
              </a:extLst>
            </p:cNvPr>
            <p:cNvSpPr txBox="1"/>
            <p:nvPr/>
          </p:nvSpPr>
          <p:spPr>
            <a:xfrm>
              <a:off x="0" y="-38100"/>
              <a:ext cx="343712" cy="125829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871"/>
                </a:lnSpc>
              </a:pPr>
              <a:endParaRPr/>
            </a:p>
          </p:txBody>
        </p:sp>
      </p:grpSp>
      <p:sp>
        <p:nvSpPr>
          <p:cNvPr id="6" name="Freeform 6">
            <a:extLst>
              <a:ext uri="{FF2B5EF4-FFF2-40B4-BE49-F238E27FC236}">
                <a16:creationId xmlns:a16="http://schemas.microsoft.com/office/drawing/2014/main" id="{87956890-8824-FFE1-3987-87709496436B}"/>
              </a:ext>
            </a:extLst>
          </p:cNvPr>
          <p:cNvSpPr/>
          <p:nvPr/>
        </p:nvSpPr>
        <p:spPr>
          <a:xfrm>
            <a:off x="11414726" y="6172200"/>
            <a:ext cx="13746548" cy="8229600"/>
          </a:xfrm>
          <a:custGeom>
            <a:avLst/>
            <a:gdLst/>
            <a:ahLst/>
            <a:cxnLst/>
            <a:rect l="l" t="t" r="r" b="b"/>
            <a:pathLst>
              <a:path w="13746548" h="8229600">
                <a:moveTo>
                  <a:pt x="0" y="0"/>
                </a:moveTo>
                <a:lnTo>
                  <a:pt x="13746548" y="0"/>
                </a:lnTo>
                <a:lnTo>
                  <a:pt x="13746548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Freeform 7">
            <a:extLst>
              <a:ext uri="{FF2B5EF4-FFF2-40B4-BE49-F238E27FC236}">
                <a16:creationId xmlns:a16="http://schemas.microsoft.com/office/drawing/2014/main" id="{7250608C-1771-C4CF-4F86-C89FC125C62E}"/>
              </a:ext>
            </a:extLst>
          </p:cNvPr>
          <p:cNvSpPr/>
          <p:nvPr/>
        </p:nvSpPr>
        <p:spPr>
          <a:xfrm>
            <a:off x="-8862964" y="-3048113"/>
            <a:ext cx="14774614" cy="12601514"/>
          </a:xfrm>
          <a:custGeom>
            <a:avLst/>
            <a:gdLst/>
            <a:ahLst/>
            <a:cxnLst/>
            <a:rect l="l" t="t" r="r" b="b"/>
            <a:pathLst>
              <a:path w="14774614" h="12601514">
                <a:moveTo>
                  <a:pt x="0" y="0"/>
                </a:moveTo>
                <a:lnTo>
                  <a:pt x="14774614" y="0"/>
                </a:lnTo>
                <a:lnTo>
                  <a:pt x="14774614" y="12601514"/>
                </a:lnTo>
                <a:lnTo>
                  <a:pt x="0" y="12601514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3" name="TextBox 13">
            <a:extLst>
              <a:ext uri="{FF2B5EF4-FFF2-40B4-BE49-F238E27FC236}">
                <a16:creationId xmlns:a16="http://schemas.microsoft.com/office/drawing/2014/main" id="{203007C0-03FD-A3BB-AA82-BF67524CFE51}"/>
              </a:ext>
            </a:extLst>
          </p:cNvPr>
          <p:cNvSpPr txBox="1"/>
          <p:nvPr/>
        </p:nvSpPr>
        <p:spPr>
          <a:xfrm>
            <a:off x="1108124" y="733599"/>
            <a:ext cx="8259370" cy="9874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7704"/>
              </a:lnSpc>
            </a:pPr>
            <a:r>
              <a:rPr lang="en-US" sz="6641" b="1" spc="-312" dirty="0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Privacy &amp; Local AI</a:t>
            </a:r>
          </a:p>
        </p:txBody>
      </p:sp>
      <p:sp>
        <p:nvSpPr>
          <p:cNvPr id="14" name="TextBox 14">
            <a:extLst>
              <a:ext uri="{FF2B5EF4-FFF2-40B4-BE49-F238E27FC236}">
                <a16:creationId xmlns:a16="http://schemas.microsoft.com/office/drawing/2014/main" id="{10F1D392-36DD-6B9A-588A-538AA161C87D}"/>
              </a:ext>
            </a:extLst>
          </p:cNvPr>
          <p:cNvSpPr txBox="1"/>
          <p:nvPr/>
        </p:nvSpPr>
        <p:spPr>
          <a:xfrm>
            <a:off x="813631" y="3364017"/>
            <a:ext cx="10776628" cy="387798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spc="52" dirty="0">
                <a:solidFill>
                  <a:srgbClr val="FFFFFF"/>
                </a:solidFill>
                <a:latin typeface="Montserrat Bold" panose="020B0604020202020204" charset="0"/>
                <a:ea typeface="Open Sauce Light"/>
                <a:cs typeface="Open Sauce Light"/>
                <a:sym typeface="Open Sauce Light"/>
              </a:rPr>
              <a:t>Cloud-based AI raises GDPR + ethical risks [10].</a:t>
            </a:r>
          </a:p>
          <a:p>
            <a:endParaRPr lang="en-GB" sz="2800" spc="52" dirty="0">
              <a:solidFill>
                <a:srgbClr val="FFFFFF"/>
              </a:solidFill>
              <a:latin typeface="Montserrat Bold" panose="020B0604020202020204" charset="0"/>
              <a:ea typeface="Open Sauce Light"/>
              <a:cs typeface="Open Sauce Light"/>
              <a:sym typeface="Open Sauce Light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spc="52" dirty="0">
                <a:solidFill>
                  <a:srgbClr val="FFFFFF"/>
                </a:solidFill>
                <a:latin typeface="Montserrat Bold" panose="020B0604020202020204" charset="0"/>
                <a:ea typeface="Open Sauce Light"/>
                <a:cs typeface="Open Sauce Light"/>
                <a:sym typeface="Open Sauce Light"/>
              </a:rPr>
              <a:t>Local LLMs (e.g., Ollama Llama 3.2):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800" spc="52" dirty="0">
                <a:solidFill>
                  <a:srgbClr val="FFFFFF"/>
                </a:solidFill>
                <a:latin typeface="Montserrat Bold" panose="020B0604020202020204" charset="0"/>
                <a:ea typeface="Open Sauce Light"/>
                <a:cs typeface="Open Sauce Light"/>
                <a:sym typeface="Open Sauce Light"/>
              </a:rPr>
              <a:t>Keep all data on-device.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800" spc="52" dirty="0">
                <a:solidFill>
                  <a:srgbClr val="FFFFFF"/>
                </a:solidFill>
                <a:latin typeface="Montserrat Bold" panose="020B0604020202020204" charset="0"/>
                <a:ea typeface="Open Sauce Light"/>
                <a:cs typeface="Open Sauce Light"/>
                <a:sym typeface="Open Sauce Light"/>
              </a:rPr>
              <a:t>Remove third-party data transfer.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800" spc="52" dirty="0">
                <a:solidFill>
                  <a:srgbClr val="FFFFFF"/>
                </a:solidFill>
                <a:latin typeface="Montserrat Bold" panose="020B0604020202020204" charset="0"/>
                <a:ea typeface="Open Sauce Light"/>
                <a:cs typeface="Open Sauce Light"/>
                <a:sym typeface="Open Sauce Light"/>
              </a:rPr>
              <a:t>Allow full developer control.</a:t>
            </a:r>
          </a:p>
          <a:p>
            <a:pPr lvl="1"/>
            <a:endParaRPr lang="en-GB" sz="2800" spc="52" dirty="0">
              <a:solidFill>
                <a:srgbClr val="FFFFFF"/>
              </a:solidFill>
              <a:latin typeface="Montserrat Bold" panose="020B0604020202020204" charset="0"/>
              <a:ea typeface="Open Sauce Light"/>
              <a:cs typeface="Open Sauce Light"/>
              <a:sym typeface="Open Sauce Light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spc="52" dirty="0">
                <a:solidFill>
                  <a:srgbClr val="FFFFFF"/>
                </a:solidFill>
                <a:latin typeface="Montserrat Bold" panose="020B0604020202020204" charset="0"/>
                <a:ea typeface="Open Sauce Light"/>
                <a:cs typeface="Open Sauce Light"/>
                <a:sym typeface="Open Sauce Light"/>
              </a:rPr>
              <a:t>Local AI strongly benefits sensitive goal-setting applications [11].</a:t>
            </a:r>
          </a:p>
        </p:txBody>
      </p:sp>
      <p:sp>
        <p:nvSpPr>
          <p:cNvPr id="15" name="Freeform 15">
            <a:extLst>
              <a:ext uri="{FF2B5EF4-FFF2-40B4-BE49-F238E27FC236}">
                <a16:creationId xmlns:a16="http://schemas.microsoft.com/office/drawing/2014/main" id="{DDA4787C-EB18-7B34-B005-3C885A3261FB}"/>
              </a:ext>
            </a:extLst>
          </p:cNvPr>
          <p:cNvSpPr/>
          <p:nvPr/>
        </p:nvSpPr>
        <p:spPr>
          <a:xfrm>
            <a:off x="381000" y="9703358"/>
            <a:ext cx="407672" cy="233485"/>
          </a:xfrm>
          <a:custGeom>
            <a:avLst/>
            <a:gdLst/>
            <a:ahLst/>
            <a:cxnLst/>
            <a:rect l="l" t="t" r="r" b="b"/>
            <a:pathLst>
              <a:path w="407672" h="233485">
                <a:moveTo>
                  <a:pt x="0" y="0"/>
                </a:moveTo>
                <a:lnTo>
                  <a:pt x="407672" y="0"/>
                </a:lnTo>
                <a:lnTo>
                  <a:pt x="407672" y="233485"/>
                </a:lnTo>
                <a:lnTo>
                  <a:pt x="0" y="233485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9" name="AutoShape 18">
            <a:extLst>
              <a:ext uri="{FF2B5EF4-FFF2-40B4-BE49-F238E27FC236}">
                <a16:creationId xmlns:a16="http://schemas.microsoft.com/office/drawing/2014/main" id="{C2C90D65-BB4B-31BF-1775-D989F812F37B}"/>
              </a:ext>
            </a:extLst>
          </p:cNvPr>
          <p:cNvSpPr/>
          <p:nvPr/>
        </p:nvSpPr>
        <p:spPr>
          <a:xfrm>
            <a:off x="0" y="1790700"/>
            <a:ext cx="6492240" cy="0"/>
          </a:xfrm>
          <a:prstGeom prst="line">
            <a:avLst/>
          </a:prstGeom>
          <a:ln w="19050" cap="flat">
            <a:solidFill>
              <a:srgbClr val="FFFFFF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886398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786ED8A-1A0B-BA25-F0BE-4F4278FB8BE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7">
            <a:extLst>
              <a:ext uri="{FF2B5EF4-FFF2-40B4-BE49-F238E27FC236}">
                <a16:creationId xmlns:a16="http://schemas.microsoft.com/office/drawing/2014/main" id="{52527D3F-D458-B497-D865-B3AC4BDCB34C}"/>
              </a:ext>
            </a:extLst>
          </p:cNvPr>
          <p:cNvSpPr/>
          <p:nvPr/>
        </p:nvSpPr>
        <p:spPr>
          <a:xfrm>
            <a:off x="-8862964" y="-3048113"/>
            <a:ext cx="14774614" cy="12601514"/>
          </a:xfrm>
          <a:custGeom>
            <a:avLst/>
            <a:gdLst/>
            <a:ahLst/>
            <a:cxnLst/>
            <a:rect l="l" t="t" r="r" b="b"/>
            <a:pathLst>
              <a:path w="14774614" h="12601514">
                <a:moveTo>
                  <a:pt x="0" y="0"/>
                </a:moveTo>
                <a:lnTo>
                  <a:pt x="14774614" y="0"/>
                </a:lnTo>
                <a:lnTo>
                  <a:pt x="14774614" y="12601514"/>
                </a:lnTo>
                <a:lnTo>
                  <a:pt x="0" y="12601514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5" name="Freeform 15">
            <a:extLst>
              <a:ext uri="{FF2B5EF4-FFF2-40B4-BE49-F238E27FC236}">
                <a16:creationId xmlns:a16="http://schemas.microsoft.com/office/drawing/2014/main" id="{C755C240-E27D-BD64-049D-9BBC8C0D9852}"/>
              </a:ext>
            </a:extLst>
          </p:cNvPr>
          <p:cNvSpPr/>
          <p:nvPr/>
        </p:nvSpPr>
        <p:spPr>
          <a:xfrm>
            <a:off x="381000" y="9703358"/>
            <a:ext cx="407672" cy="233485"/>
          </a:xfrm>
          <a:custGeom>
            <a:avLst/>
            <a:gdLst/>
            <a:ahLst/>
            <a:cxnLst/>
            <a:rect l="l" t="t" r="r" b="b"/>
            <a:pathLst>
              <a:path w="407672" h="233485">
                <a:moveTo>
                  <a:pt x="0" y="0"/>
                </a:moveTo>
                <a:lnTo>
                  <a:pt x="407672" y="0"/>
                </a:lnTo>
                <a:lnTo>
                  <a:pt x="407672" y="233485"/>
                </a:lnTo>
                <a:lnTo>
                  <a:pt x="0" y="233485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pic>
        <p:nvPicPr>
          <p:cNvPr id="8" name="Picture 7" descr="A group of colorful graphs and charts&#10;&#10;AI-generated content may be incorrect.">
            <a:extLst>
              <a:ext uri="{FF2B5EF4-FFF2-40B4-BE49-F238E27FC236}">
                <a16:creationId xmlns:a16="http://schemas.microsoft.com/office/drawing/2014/main" id="{60097AF9-AC35-722D-7876-77A9742CB488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847" r="14390"/>
          <a:stretch>
            <a:fillRect/>
          </a:stretch>
        </p:blipFill>
        <p:spPr>
          <a:xfrm>
            <a:off x="8991600" y="25400"/>
            <a:ext cx="11725923" cy="10287000"/>
          </a:xfrm>
          <a:prstGeom prst="rect">
            <a:avLst/>
          </a:prstGeom>
          <a:effectLst>
            <a:softEdge rad="266700"/>
          </a:effectLst>
        </p:spPr>
      </p:pic>
      <p:grpSp>
        <p:nvGrpSpPr>
          <p:cNvPr id="2" name="Group 2">
            <a:extLst>
              <a:ext uri="{FF2B5EF4-FFF2-40B4-BE49-F238E27FC236}">
                <a16:creationId xmlns:a16="http://schemas.microsoft.com/office/drawing/2014/main" id="{6E83787F-ACD5-AB44-E3EE-0E94F54DDB1A}"/>
              </a:ext>
            </a:extLst>
          </p:cNvPr>
          <p:cNvGrpSpPr/>
          <p:nvPr/>
        </p:nvGrpSpPr>
        <p:grpSpPr>
          <a:xfrm>
            <a:off x="16982967" y="400502"/>
            <a:ext cx="1305033" cy="333097"/>
            <a:chOff x="0" y="0"/>
            <a:chExt cx="343712" cy="87729"/>
          </a:xfrm>
        </p:grpSpPr>
        <p:sp>
          <p:nvSpPr>
            <p:cNvPr id="3" name="Freeform 3">
              <a:extLst>
                <a:ext uri="{FF2B5EF4-FFF2-40B4-BE49-F238E27FC236}">
                  <a16:creationId xmlns:a16="http://schemas.microsoft.com/office/drawing/2014/main" id="{9E3FACFA-6E66-019D-2288-2B6A752E600D}"/>
                </a:ext>
              </a:extLst>
            </p:cNvPr>
            <p:cNvSpPr/>
            <p:nvPr/>
          </p:nvSpPr>
          <p:spPr>
            <a:xfrm>
              <a:off x="0" y="0"/>
              <a:ext cx="343712" cy="87729"/>
            </a:xfrm>
            <a:custGeom>
              <a:avLst/>
              <a:gdLst/>
              <a:ahLst/>
              <a:cxnLst/>
              <a:rect l="l" t="t" r="r" b="b"/>
              <a:pathLst>
                <a:path w="343712" h="87729">
                  <a:moveTo>
                    <a:pt x="0" y="0"/>
                  </a:moveTo>
                  <a:lnTo>
                    <a:pt x="343712" y="0"/>
                  </a:lnTo>
                  <a:lnTo>
                    <a:pt x="343712" y="87729"/>
                  </a:lnTo>
                  <a:lnTo>
                    <a:pt x="0" y="87729"/>
                  </a:lnTo>
                  <a:close/>
                </a:path>
              </a:pathLst>
            </a:custGeom>
            <a:gradFill rotWithShape="1">
              <a:gsLst>
                <a:gs pos="0">
                  <a:srgbClr val="4E69B1">
                    <a:alpha val="100000"/>
                  </a:srgbClr>
                </a:gs>
                <a:gs pos="100000">
                  <a:srgbClr val="15122A">
                    <a:alpha val="100000"/>
                  </a:srgbClr>
                </a:gs>
              </a:gsLst>
              <a:path path="circle">
                <a:fillToRect r="100000" b="100000"/>
              </a:path>
              <a:tileRect l="-100000" t="-100000"/>
            </a:gra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>
              <a:extLst>
                <a:ext uri="{FF2B5EF4-FFF2-40B4-BE49-F238E27FC236}">
                  <a16:creationId xmlns:a16="http://schemas.microsoft.com/office/drawing/2014/main" id="{B870A921-BAB7-EF90-C66D-8900DD8BF81B}"/>
                </a:ext>
              </a:extLst>
            </p:cNvPr>
            <p:cNvSpPr txBox="1"/>
            <p:nvPr/>
          </p:nvSpPr>
          <p:spPr>
            <a:xfrm>
              <a:off x="0" y="-38100"/>
              <a:ext cx="343712" cy="125829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871"/>
                </a:lnSpc>
              </a:pPr>
              <a:endParaRPr/>
            </a:p>
          </p:txBody>
        </p:sp>
      </p:grpSp>
      <p:sp>
        <p:nvSpPr>
          <p:cNvPr id="6" name="Freeform 6">
            <a:extLst>
              <a:ext uri="{FF2B5EF4-FFF2-40B4-BE49-F238E27FC236}">
                <a16:creationId xmlns:a16="http://schemas.microsoft.com/office/drawing/2014/main" id="{E4F469A0-837E-4F9F-5B6F-B70852A7F466}"/>
              </a:ext>
            </a:extLst>
          </p:cNvPr>
          <p:cNvSpPr/>
          <p:nvPr/>
        </p:nvSpPr>
        <p:spPr>
          <a:xfrm>
            <a:off x="11414726" y="6172200"/>
            <a:ext cx="13746548" cy="8229600"/>
          </a:xfrm>
          <a:custGeom>
            <a:avLst/>
            <a:gdLst/>
            <a:ahLst/>
            <a:cxnLst/>
            <a:rect l="l" t="t" r="r" b="b"/>
            <a:pathLst>
              <a:path w="13746548" h="8229600">
                <a:moveTo>
                  <a:pt x="0" y="0"/>
                </a:moveTo>
                <a:lnTo>
                  <a:pt x="13746548" y="0"/>
                </a:lnTo>
                <a:lnTo>
                  <a:pt x="13746548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4" name="TextBox 14">
            <a:extLst>
              <a:ext uri="{FF2B5EF4-FFF2-40B4-BE49-F238E27FC236}">
                <a16:creationId xmlns:a16="http://schemas.microsoft.com/office/drawing/2014/main" id="{993B47A8-4792-A542-2EFF-176121D3E949}"/>
              </a:ext>
            </a:extLst>
          </p:cNvPr>
          <p:cNvSpPr txBox="1"/>
          <p:nvPr/>
        </p:nvSpPr>
        <p:spPr>
          <a:xfrm>
            <a:off x="1484961" y="3720358"/>
            <a:ext cx="10776628" cy="387798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spc="52" dirty="0">
                <a:solidFill>
                  <a:srgbClr val="FFFFFF"/>
                </a:solidFill>
                <a:latin typeface="Montserrat Bold" panose="020B0604020202020204" charset="0"/>
                <a:ea typeface="Open Sauce Light"/>
                <a:cs typeface="Open Sauce Light"/>
                <a:sym typeface="Open Sauce Light"/>
              </a:rPr>
              <a:t>Structured storage enables: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800" spc="52" dirty="0">
                <a:solidFill>
                  <a:srgbClr val="FFFFFF"/>
                </a:solidFill>
                <a:latin typeface="Montserrat Bold" panose="020B0604020202020204" charset="0"/>
                <a:ea typeface="Open Sauce Light"/>
                <a:cs typeface="Open Sauce Light"/>
                <a:sym typeface="Open Sauce Light"/>
              </a:rPr>
              <a:t>Goal history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800" spc="52" dirty="0">
                <a:solidFill>
                  <a:srgbClr val="FFFFFF"/>
                </a:solidFill>
                <a:latin typeface="Montserrat Bold" panose="020B0604020202020204" charset="0"/>
                <a:ea typeface="Open Sauce Light"/>
                <a:cs typeface="Open Sauce Light"/>
                <a:sym typeface="Open Sauce Light"/>
              </a:rPr>
              <a:t>Metadata analysis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800" spc="52" dirty="0">
                <a:solidFill>
                  <a:srgbClr val="FFFFFF"/>
                </a:solidFill>
                <a:latin typeface="Montserrat Bold" panose="020B0604020202020204" charset="0"/>
                <a:ea typeface="Open Sauce Light"/>
                <a:cs typeface="Open Sauce Light"/>
                <a:sym typeface="Open Sauce Light"/>
              </a:rPr>
              <a:t>Sentiment trends [12]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800" spc="52" dirty="0">
              <a:solidFill>
                <a:srgbClr val="FFFFFF"/>
              </a:solidFill>
              <a:latin typeface="Montserrat Bold" panose="020B0604020202020204" charset="0"/>
              <a:ea typeface="Open Sauce Light"/>
              <a:cs typeface="Open Sauce Light"/>
              <a:sym typeface="Open Sauce Light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spc="52" dirty="0">
                <a:solidFill>
                  <a:srgbClr val="FFFFFF"/>
                </a:solidFill>
                <a:latin typeface="Montserrat Bold" panose="020B0604020202020204" charset="0"/>
                <a:ea typeface="Open Sauce Light"/>
                <a:cs typeface="Open Sauce Light"/>
                <a:sym typeface="Open Sauce Light"/>
              </a:rPr>
              <a:t>Data mining methods (future phase):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800" spc="52" dirty="0">
                <a:solidFill>
                  <a:srgbClr val="FFFFFF"/>
                </a:solidFill>
                <a:latin typeface="Montserrat Bold" panose="020B0604020202020204" charset="0"/>
                <a:ea typeface="Open Sauce Light"/>
                <a:cs typeface="Open Sauce Light"/>
                <a:sym typeface="Open Sauce Light"/>
              </a:rPr>
              <a:t>Keyword extraction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800" spc="52" dirty="0">
                <a:solidFill>
                  <a:srgbClr val="FFFFFF"/>
                </a:solidFill>
                <a:latin typeface="Montserrat Bold" panose="020B0604020202020204" charset="0"/>
                <a:ea typeface="Open Sauce Light"/>
                <a:cs typeface="Open Sauce Light"/>
                <a:sym typeface="Open Sauce Light"/>
              </a:rPr>
              <a:t>Clustering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800" spc="52" dirty="0">
                <a:solidFill>
                  <a:srgbClr val="FFFFFF"/>
                </a:solidFill>
                <a:latin typeface="Montserrat Bold" panose="020B0604020202020204" charset="0"/>
                <a:ea typeface="Open Sauce Light"/>
                <a:cs typeface="Open Sauce Light"/>
                <a:sym typeface="Open Sauce Light"/>
              </a:rPr>
              <a:t>Behavioural pattern discovery [13]</a:t>
            </a:r>
          </a:p>
        </p:txBody>
      </p:sp>
      <p:sp>
        <p:nvSpPr>
          <p:cNvPr id="19" name="AutoShape 18">
            <a:extLst>
              <a:ext uri="{FF2B5EF4-FFF2-40B4-BE49-F238E27FC236}">
                <a16:creationId xmlns:a16="http://schemas.microsoft.com/office/drawing/2014/main" id="{8D8CC677-3CA5-5703-982E-74534ACC4A0C}"/>
              </a:ext>
            </a:extLst>
          </p:cNvPr>
          <p:cNvSpPr/>
          <p:nvPr/>
        </p:nvSpPr>
        <p:spPr>
          <a:xfrm>
            <a:off x="0" y="2628900"/>
            <a:ext cx="6492240" cy="0"/>
          </a:xfrm>
          <a:prstGeom prst="line">
            <a:avLst/>
          </a:prstGeom>
          <a:ln w="19050" cap="flat">
            <a:solidFill>
              <a:srgbClr val="FFFFFF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13" name="TextBox 13">
            <a:extLst>
              <a:ext uri="{FF2B5EF4-FFF2-40B4-BE49-F238E27FC236}">
                <a16:creationId xmlns:a16="http://schemas.microsoft.com/office/drawing/2014/main" id="{4F0162CA-C39A-3BAB-D1D7-1B07B839521F}"/>
              </a:ext>
            </a:extLst>
          </p:cNvPr>
          <p:cNvSpPr txBox="1"/>
          <p:nvPr/>
        </p:nvSpPr>
        <p:spPr>
          <a:xfrm>
            <a:off x="1148421" y="507333"/>
            <a:ext cx="10687638" cy="197490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7704"/>
              </a:lnSpc>
            </a:pPr>
            <a:r>
              <a:rPr lang="en-US" sz="6641" b="1" spc="-312" dirty="0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Data Storage </a:t>
            </a:r>
          </a:p>
          <a:p>
            <a:pPr>
              <a:lnSpc>
                <a:spcPts val="7704"/>
              </a:lnSpc>
            </a:pPr>
            <a:r>
              <a:rPr lang="en-US" sz="6641" b="1" spc="-312" dirty="0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	&amp; Analytics</a:t>
            </a:r>
          </a:p>
        </p:txBody>
      </p:sp>
    </p:spTree>
    <p:extLst>
      <p:ext uri="{BB962C8B-B14F-4D97-AF65-F5344CB8AC3E}">
        <p14:creationId xmlns:p14="http://schemas.microsoft.com/office/powerpoint/2010/main" val="79311308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BF9FB94-4175-064F-4191-15894B1CDCB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>
            <a:extLst>
              <a:ext uri="{FF2B5EF4-FFF2-40B4-BE49-F238E27FC236}">
                <a16:creationId xmlns:a16="http://schemas.microsoft.com/office/drawing/2014/main" id="{F16E75A0-ABAB-1783-6D48-B6F1757FAD51}"/>
              </a:ext>
            </a:extLst>
          </p:cNvPr>
          <p:cNvGrpSpPr/>
          <p:nvPr/>
        </p:nvGrpSpPr>
        <p:grpSpPr>
          <a:xfrm>
            <a:off x="16982967" y="400502"/>
            <a:ext cx="1305033" cy="333097"/>
            <a:chOff x="0" y="0"/>
            <a:chExt cx="343712" cy="87729"/>
          </a:xfrm>
        </p:grpSpPr>
        <p:sp>
          <p:nvSpPr>
            <p:cNvPr id="3" name="Freeform 3">
              <a:extLst>
                <a:ext uri="{FF2B5EF4-FFF2-40B4-BE49-F238E27FC236}">
                  <a16:creationId xmlns:a16="http://schemas.microsoft.com/office/drawing/2014/main" id="{0251CCB2-8DEF-24E4-DF9A-E0F4B7564E76}"/>
                </a:ext>
              </a:extLst>
            </p:cNvPr>
            <p:cNvSpPr/>
            <p:nvPr/>
          </p:nvSpPr>
          <p:spPr>
            <a:xfrm>
              <a:off x="0" y="0"/>
              <a:ext cx="343712" cy="87729"/>
            </a:xfrm>
            <a:custGeom>
              <a:avLst/>
              <a:gdLst/>
              <a:ahLst/>
              <a:cxnLst/>
              <a:rect l="l" t="t" r="r" b="b"/>
              <a:pathLst>
                <a:path w="343712" h="87729">
                  <a:moveTo>
                    <a:pt x="0" y="0"/>
                  </a:moveTo>
                  <a:lnTo>
                    <a:pt x="343712" y="0"/>
                  </a:lnTo>
                  <a:lnTo>
                    <a:pt x="343712" y="87729"/>
                  </a:lnTo>
                  <a:lnTo>
                    <a:pt x="0" y="87729"/>
                  </a:lnTo>
                  <a:close/>
                </a:path>
              </a:pathLst>
            </a:custGeom>
            <a:gradFill rotWithShape="1">
              <a:gsLst>
                <a:gs pos="0">
                  <a:srgbClr val="4E69B1">
                    <a:alpha val="100000"/>
                  </a:srgbClr>
                </a:gs>
                <a:gs pos="100000">
                  <a:srgbClr val="15122A">
                    <a:alpha val="100000"/>
                  </a:srgbClr>
                </a:gs>
              </a:gsLst>
              <a:path path="circle">
                <a:fillToRect r="100000" b="100000"/>
              </a:path>
              <a:tileRect l="-100000" t="-100000"/>
            </a:gra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>
              <a:extLst>
                <a:ext uri="{FF2B5EF4-FFF2-40B4-BE49-F238E27FC236}">
                  <a16:creationId xmlns:a16="http://schemas.microsoft.com/office/drawing/2014/main" id="{F6F30AA4-9B40-BF81-8382-B9D1295F1119}"/>
                </a:ext>
              </a:extLst>
            </p:cNvPr>
            <p:cNvSpPr txBox="1"/>
            <p:nvPr/>
          </p:nvSpPr>
          <p:spPr>
            <a:xfrm>
              <a:off x="0" y="-38100"/>
              <a:ext cx="343712" cy="125829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871"/>
                </a:lnSpc>
              </a:pPr>
              <a:endParaRPr/>
            </a:p>
          </p:txBody>
        </p:sp>
      </p:grpSp>
      <p:sp>
        <p:nvSpPr>
          <p:cNvPr id="6" name="Freeform 6">
            <a:extLst>
              <a:ext uri="{FF2B5EF4-FFF2-40B4-BE49-F238E27FC236}">
                <a16:creationId xmlns:a16="http://schemas.microsoft.com/office/drawing/2014/main" id="{734703C1-E805-B13B-03F6-EB28134CA6D1}"/>
              </a:ext>
            </a:extLst>
          </p:cNvPr>
          <p:cNvSpPr/>
          <p:nvPr/>
        </p:nvSpPr>
        <p:spPr>
          <a:xfrm>
            <a:off x="11414726" y="6172200"/>
            <a:ext cx="13746548" cy="8229600"/>
          </a:xfrm>
          <a:custGeom>
            <a:avLst/>
            <a:gdLst/>
            <a:ahLst/>
            <a:cxnLst/>
            <a:rect l="l" t="t" r="r" b="b"/>
            <a:pathLst>
              <a:path w="13746548" h="8229600">
                <a:moveTo>
                  <a:pt x="0" y="0"/>
                </a:moveTo>
                <a:lnTo>
                  <a:pt x="13746548" y="0"/>
                </a:lnTo>
                <a:lnTo>
                  <a:pt x="13746548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Freeform 7">
            <a:extLst>
              <a:ext uri="{FF2B5EF4-FFF2-40B4-BE49-F238E27FC236}">
                <a16:creationId xmlns:a16="http://schemas.microsoft.com/office/drawing/2014/main" id="{633F96C7-F9D5-3B17-EC06-A6096D131F0F}"/>
              </a:ext>
            </a:extLst>
          </p:cNvPr>
          <p:cNvSpPr/>
          <p:nvPr/>
        </p:nvSpPr>
        <p:spPr>
          <a:xfrm>
            <a:off x="-8862964" y="-3048113"/>
            <a:ext cx="14774614" cy="12601514"/>
          </a:xfrm>
          <a:custGeom>
            <a:avLst/>
            <a:gdLst/>
            <a:ahLst/>
            <a:cxnLst/>
            <a:rect l="l" t="t" r="r" b="b"/>
            <a:pathLst>
              <a:path w="14774614" h="12601514">
                <a:moveTo>
                  <a:pt x="0" y="0"/>
                </a:moveTo>
                <a:lnTo>
                  <a:pt x="14774614" y="0"/>
                </a:lnTo>
                <a:lnTo>
                  <a:pt x="14774614" y="12601514"/>
                </a:lnTo>
                <a:lnTo>
                  <a:pt x="0" y="12601514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3" name="TextBox 13">
            <a:extLst>
              <a:ext uri="{FF2B5EF4-FFF2-40B4-BE49-F238E27FC236}">
                <a16:creationId xmlns:a16="http://schemas.microsoft.com/office/drawing/2014/main" id="{A839A577-D289-2A83-D017-97DCE7371C67}"/>
              </a:ext>
            </a:extLst>
          </p:cNvPr>
          <p:cNvSpPr txBox="1"/>
          <p:nvPr/>
        </p:nvSpPr>
        <p:spPr>
          <a:xfrm>
            <a:off x="1108124" y="733599"/>
            <a:ext cx="8259370" cy="19749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7704"/>
              </a:lnSpc>
            </a:pPr>
            <a:r>
              <a:rPr lang="en-US" sz="6641" b="1" spc="-312" dirty="0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Methodology Overview</a:t>
            </a:r>
          </a:p>
        </p:txBody>
      </p:sp>
      <p:sp>
        <p:nvSpPr>
          <p:cNvPr id="14" name="TextBox 14">
            <a:extLst>
              <a:ext uri="{FF2B5EF4-FFF2-40B4-BE49-F238E27FC236}">
                <a16:creationId xmlns:a16="http://schemas.microsoft.com/office/drawing/2014/main" id="{2720FB2A-BB10-9F2C-F0E0-C27DD3ACEDB2}"/>
              </a:ext>
            </a:extLst>
          </p:cNvPr>
          <p:cNvSpPr txBox="1"/>
          <p:nvPr/>
        </p:nvSpPr>
        <p:spPr>
          <a:xfrm>
            <a:off x="1919488" y="4012915"/>
            <a:ext cx="13487400" cy="455509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spc="52" dirty="0">
                <a:solidFill>
                  <a:srgbClr val="FFFFFF"/>
                </a:solidFill>
                <a:latin typeface="Montserrat Bold" panose="020B0604020202020204" charset="0"/>
                <a:ea typeface="Open Sauce Light"/>
                <a:cs typeface="Open Sauce Light"/>
                <a:sym typeface="Open Sauce Light"/>
              </a:rPr>
              <a:t>Development-based research approach [14].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800" spc="52" dirty="0">
              <a:solidFill>
                <a:srgbClr val="FFFFFF"/>
              </a:solidFill>
              <a:latin typeface="Montserrat Bold" panose="020B0604020202020204" charset="0"/>
              <a:ea typeface="Open Sauce Light"/>
              <a:cs typeface="Open Sauce Light"/>
              <a:sym typeface="Open Sauce Light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spc="52" dirty="0">
                <a:solidFill>
                  <a:srgbClr val="FFFFFF"/>
                </a:solidFill>
                <a:latin typeface="Montserrat Bold" panose="020B0604020202020204" charset="0"/>
                <a:ea typeface="Open Sauce Light"/>
                <a:cs typeface="Open Sauce Light"/>
                <a:sym typeface="Open Sauce Light"/>
              </a:rPr>
              <a:t>Iterative / Agile process: plan → design → implement → test → refine [15].</a:t>
            </a:r>
          </a:p>
          <a:p>
            <a:endParaRPr lang="en-GB" sz="2800" spc="52" dirty="0">
              <a:solidFill>
                <a:srgbClr val="FFFFFF"/>
              </a:solidFill>
              <a:latin typeface="Montserrat Bold" panose="020B0604020202020204" charset="0"/>
              <a:ea typeface="Open Sauce Light"/>
              <a:cs typeface="Open Sauce Light"/>
              <a:sym typeface="Open Sauce Light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spc="52" dirty="0">
                <a:solidFill>
                  <a:srgbClr val="FFFFFF"/>
                </a:solidFill>
                <a:latin typeface="Montserrat Bold" panose="020B0604020202020204" charset="0"/>
                <a:ea typeface="Open Sauce Light"/>
                <a:cs typeface="Open Sauce Light"/>
                <a:sym typeface="Open Sauce Light"/>
              </a:rPr>
              <a:t>Combination of: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400" spc="52" dirty="0">
                <a:solidFill>
                  <a:srgbClr val="FFFFFF"/>
                </a:solidFill>
                <a:latin typeface="Montserrat Bold" panose="020B0604020202020204" charset="0"/>
                <a:ea typeface="Open Sauce Light"/>
                <a:cs typeface="Open Sauce Light"/>
                <a:sym typeface="Open Sauce Light"/>
              </a:rPr>
              <a:t>Manual testing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400" spc="52" dirty="0">
                <a:solidFill>
                  <a:srgbClr val="FFFFFF"/>
                </a:solidFill>
                <a:latin typeface="Montserrat Bold" panose="020B0604020202020204" charset="0"/>
                <a:ea typeface="Open Sauce Light"/>
                <a:cs typeface="Open Sauce Light"/>
                <a:sym typeface="Open Sauce Light"/>
              </a:rPr>
              <a:t>Automated testing (</a:t>
            </a:r>
            <a:r>
              <a:rPr lang="en-GB" sz="2400" spc="52" dirty="0" err="1">
                <a:solidFill>
                  <a:srgbClr val="FFFFFF"/>
                </a:solidFill>
                <a:latin typeface="Montserrat Bold" panose="020B0604020202020204" charset="0"/>
                <a:ea typeface="Open Sauce Light"/>
                <a:cs typeface="Open Sauce Light"/>
                <a:sym typeface="Open Sauce Light"/>
              </a:rPr>
              <a:t>pytest</a:t>
            </a:r>
            <a:r>
              <a:rPr lang="en-GB" sz="2400" spc="52" dirty="0">
                <a:solidFill>
                  <a:srgbClr val="FFFFFF"/>
                </a:solidFill>
                <a:latin typeface="Montserrat Bold" panose="020B0604020202020204" charset="0"/>
                <a:ea typeface="Open Sauce Light"/>
                <a:cs typeface="Open Sauce Light"/>
                <a:sym typeface="Open Sauce Light"/>
              </a:rPr>
              <a:t>)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400" spc="52" dirty="0">
                <a:solidFill>
                  <a:srgbClr val="FFFFFF"/>
                </a:solidFill>
                <a:latin typeface="Montserrat Bold" panose="020B0604020202020204" charset="0"/>
                <a:ea typeface="Open Sauce Light"/>
                <a:cs typeface="Open Sauce Light"/>
                <a:sym typeface="Open Sauce Light"/>
              </a:rPr>
              <a:t>User feedback</a:t>
            </a:r>
            <a:br>
              <a:rPr lang="en-GB" sz="2800" spc="52" dirty="0">
                <a:solidFill>
                  <a:srgbClr val="FFFFFF"/>
                </a:solidFill>
                <a:latin typeface="Montserrat Bold" panose="020B0604020202020204" charset="0"/>
                <a:ea typeface="Open Sauce Light"/>
                <a:cs typeface="Open Sauce Light"/>
                <a:sym typeface="Open Sauce Light"/>
              </a:rPr>
            </a:br>
            <a:endParaRPr lang="en-GB" sz="2800" spc="52" dirty="0">
              <a:solidFill>
                <a:srgbClr val="FFFFFF"/>
              </a:solidFill>
              <a:latin typeface="Montserrat Bold" panose="020B0604020202020204" charset="0"/>
              <a:ea typeface="Open Sauce Light"/>
              <a:cs typeface="Open Sauce Light"/>
              <a:sym typeface="Open Sauce Light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spc="52" dirty="0">
                <a:solidFill>
                  <a:srgbClr val="FFFFFF"/>
                </a:solidFill>
                <a:latin typeface="Montserrat Bold" panose="020B0604020202020204" charset="0"/>
                <a:ea typeface="Open Sauce Light"/>
                <a:cs typeface="Open Sauce Light"/>
                <a:sym typeface="Open Sauce Light"/>
              </a:rPr>
              <a:t>Focus on functionality, quality, and privacy.</a:t>
            </a:r>
          </a:p>
        </p:txBody>
      </p:sp>
      <p:sp>
        <p:nvSpPr>
          <p:cNvPr id="15" name="Freeform 15">
            <a:extLst>
              <a:ext uri="{FF2B5EF4-FFF2-40B4-BE49-F238E27FC236}">
                <a16:creationId xmlns:a16="http://schemas.microsoft.com/office/drawing/2014/main" id="{DF77B564-0D6A-53D3-60AD-A40192064680}"/>
              </a:ext>
            </a:extLst>
          </p:cNvPr>
          <p:cNvSpPr/>
          <p:nvPr/>
        </p:nvSpPr>
        <p:spPr>
          <a:xfrm>
            <a:off x="381000" y="9703358"/>
            <a:ext cx="407672" cy="233485"/>
          </a:xfrm>
          <a:custGeom>
            <a:avLst/>
            <a:gdLst/>
            <a:ahLst/>
            <a:cxnLst/>
            <a:rect l="l" t="t" r="r" b="b"/>
            <a:pathLst>
              <a:path w="407672" h="233485">
                <a:moveTo>
                  <a:pt x="0" y="0"/>
                </a:moveTo>
                <a:lnTo>
                  <a:pt x="407672" y="0"/>
                </a:lnTo>
                <a:lnTo>
                  <a:pt x="407672" y="233485"/>
                </a:lnTo>
                <a:lnTo>
                  <a:pt x="0" y="233485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9" name="AutoShape 18">
            <a:extLst>
              <a:ext uri="{FF2B5EF4-FFF2-40B4-BE49-F238E27FC236}">
                <a16:creationId xmlns:a16="http://schemas.microsoft.com/office/drawing/2014/main" id="{B34ED5D9-6BDC-16B1-A415-778636B70FE4}"/>
              </a:ext>
            </a:extLst>
          </p:cNvPr>
          <p:cNvSpPr/>
          <p:nvPr/>
        </p:nvSpPr>
        <p:spPr>
          <a:xfrm>
            <a:off x="0" y="2781300"/>
            <a:ext cx="6492240" cy="0"/>
          </a:xfrm>
          <a:prstGeom prst="line">
            <a:avLst/>
          </a:prstGeom>
          <a:ln w="19050" cap="flat">
            <a:solidFill>
              <a:srgbClr val="FFFFFF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888330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B7CBE3A0-D9A4-DA65-BDB7-BF11DAE4D67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>
            <a:extLst>
              <a:ext uri="{FF2B5EF4-FFF2-40B4-BE49-F238E27FC236}">
                <a16:creationId xmlns:a16="http://schemas.microsoft.com/office/drawing/2014/main" id="{9BD679AD-0F18-DAAF-D852-0164D08E0C8F}"/>
              </a:ext>
            </a:extLst>
          </p:cNvPr>
          <p:cNvGrpSpPr/>
          <p:nvPr/>
        </p:nvGrpSpPr>
        <p:grpSpPr>
          <a:xfrm>
            <a:off x="16982967" y="400502"/>
            <a:ext cx="1305033" cy="333097"/>
            <a:chOff x="0" y="0"/>
            <a:chExt cx="343712" cy="87729"/>
          </a:xfrm>
        </p:grpSpPr>
        <p:sp>
          <p:nvSpPr>
            <p:cNvPr id="3" name="Freeform 3">
              <a:extLst>
                <a:ext uri="{FF2B5EF4-FFF2-40B4-BE49-F238E27FC236}">
                  <a16:creationId xmlns:a16="http://schemas.microsoft.com/office/drawing/2014/main" id="{6123203B-6F65-A159-5638-1C84089E1F5C}"/>
                </a:ext>
              </a:extLst>
            </p:cNvPr>
            <p:cNvSpPr/>
            <p:nvPr/>
          </p:nvSpPr>
          <p:spPr>
            <a:xfrm>
              <a:off x="0" y="0"/>
              <a:ext cx="343712" cy="87729"/>
            </a:xfrm>
            <a:custGeom>
              <a:avLst/>
              <a:gdLst/>
              <a:ahLst/>
              <a:cxnLst/>
              <a:rect l="l" t="t" r="r" b="b"/>
              <a:pathLst>
                <a:path w="343712" h="87729">
                  <a:moveTo>
                    <a:pt x="0" y="0"/>
                  </a:moveTo>
                  <a:lnTo>
                    <a:pt x="343712" y="0"/>
                  </a:lnTo>
                  <a:lnTo>
                    <a:pt x="343712" y="87729"/>
                  </a:lnTo>
                  <a:lnTo>
                    <a:pt x="0" y="87729"/>
                  </a:lnTo>
                  <a:close/>
                </a:path>
              </a:pathLst>
            </a:custGeom>
            <a:gradFill rotWithShape="1">
              <a:gsLst>
                <a:gs pos="0">
                  <a:srgbClr val="4E69B1">
                    <a:alpha val="100000"/>
                  </a:srgbClr>
                </a:gs>
                <a:gs pos="100000">
                  <a:srgbClr val="15122A">
                    <a:alpha val="100000"/>
                  </a:srgbClr>
                </a:gs>
              </a:gsLst>
              <a:path path="circle">
                <a:fillToRect r="100000" b="100000"/>
              </a:path>
              <a:tileRect l="-100000" t="-100000"/>
            </a:gra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>
              <a:extLst>
                <a:ext uri="{FF2B5EF4-FFF2-40B4-BE49-F238E27FC236}">
                  <a16:creationId xmlns:a16="http://schemas.microsoft.com/office/drawing/2014/main" id="{DB769064-0F16-01B6-1917-0AD0BCFFDBF1}"/>
                </a:ext>
              </a:extLst>
            </p:cNvPr>
            <p:cNvSpPr txBox="1"/>
            <p:nvPr/>
          </p:nvSpPr>
          <p:spPr>
            <a:xfrm>
              <a:off x="0" y="-38100"/>
              <a:ext cx="343712" cy="125829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871"/>
                </a:lnSpc>
              </a:pPr>
              <a:endParaRPr/>
            </a:p>
          </p:txBody>
        </p:sp>
      </p:grpSp>
      <p:sp>
        <p:nvSpPr>
          <p:cNvPr id="6" name="Freeform 6">
            <a:extLst>
              <a:ext uri="{FF2B5EF4-FFF2-40B4-BE49-F238E27FC236}">
                <a16:creationId xmlns:a16="http://schemas.microsoft.com/office/drawing/2014/main" id="{576EE3AD-720E-8E8E-980A-5B70021D9BA4}"/>
              </a:ext>
            </a:extLst>
          </p:cNvPr>
          <p:cNvSpPr/>
          <p:nvPr/>
        </p:nvSpPr>
        <p:spPr>
          <a:xfrm>
            <a:off x="11414726" y="6172200"/>
            <a:ext cx="13746548" cy="8229600"/>
          </a:xfrm>
          <a:custGeom>
            <a:avLst/>
            <a:gdLst/>
            <a:ahLst/>
            <a:cxnLst/>
            <a:rect l="l" t="t" r="r" b="b"/>
            <a:pathLst>
              <a:path w="13746548" h="8229600">
                <a:moveTo>
                  <a:pt x="0" y="0"/>
                </a:moveTo>
                <a:lnTo>
                  <a:pt x="13746548" y="0"/>
                </a:lnTo>
                <a:lnTo>
                  <a:pt x="13746548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Freeform 7">
            <a:extLst>
              <a:ext uri="{FF2B5EF4-FFF2-40B4-BE49-F238E27FC236}">
                <a16:creationId xmlns:a16="http://schemas.microsoft.com/office/drawing/2014/main" id="{126D8EB2-3CAB-849A-C4AB-AC68D9AB2282}"/>
              </a:ext>
            </a:extLst>
          </p:cNvPr>
          <p:cNvSpPr/>
          <p:nvPr/>
        </p:nvSpPr>
        <p:spPr>
          <a:xfrm>
            <a:off x="-8862964" y="-3048113"/>
            <a:ext cx="14774614" cy="12601514"/>
          </a:xfrm>
          <a:custGeom>
            <a:avLst/>
            <a:gdLst/>
            <a:ahLst/>
            <a:cxnLst/>
            <a:rect l="l" t="t" r="r" b="b"/>
            <a:pathLst>
              <a:path w="14774614" h="12601514">
                <a:moveTo>
                  <a:pt x="0" y="0"/>
                </a:moveTo>
                <a:lnTo>
                  <a:pt x="14774614" y="0"/>
                </a:lnTo>
                <a:lnTo>
                  <a:pt x="14774614" y="12601514"/>
                </a:lnTo>
                <a:lnTo>
                  <a:pt x="0" y="12601514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3" name="TextBox 13">
            <a:extLst>
              <a:ext uri="{FF2B5EF4-FFF2-40B4-BE49-F238E27FC236}">
                <a16:creationId xmlns:a16="http://schemas.microsoft.com/office/drawing/2014/main" id="{2871E422-D7E6-4DAD-9701-2E9DC41A038E}"/>
              </a:ext>
            </a:extLst>
          </p:cNvPr>
          <p:cNvSpPr txBox="1"/>
          <p:nvPr/>
        </p:nvSpPr>
        <p:spPr>
          <a:xfrm>
            <a:off x="1108124" y="733599"/>
            <a:ext cx="9483676" cy="197490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7704"/>
              </a:lnSpc>
            </a:pPr>
            <a:r>
              <a:rPr lang="en-US" sz="6641" b="1" spc="-312" dirty="0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System Development Stages</a:t>
            </a:r>
          </a:p>
        </p:txBody>
      </p:sp>
      <p:sp>
        <p:nvSpPr>
          <p:cNvPr id="14" name="TextBox 14">
            <a:extLst>
              <a:ext uri="{FF2B5EF4-FFF2-40B4-BE49-F238E27FC236}">
                <a16:creationId xmlns:a16="http://schemas.microsoft.com/office/drawing/2014/main" id="{82B50778-7530-5CCE-3CBC-FA68C0B1A804}"/>
              </a:ext>
            </a:extLst>
          </p:cNvPr>
          <p:cNvSpPr txBox="1"/>
          <p:nvPr/>
        </p:nvSpPr>
        <p:spPr>
          <a:xfrm>
            <a:off x="2057400" y="4114800"/>
            <a:ext cx="10776628" cy="445147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514350" indent="-514350">
              <a:lnSpc>
                <a:spcPct val="150000"/>
              </a:lnSpc>
              <a:buFont typeface="+mj-lt"/>
              <a:buAutoNum type="arabicPeriod"/>
            </a:pPr>
            <a:r>
              <a:rPr lang="en-GB" sz="2800" spc="52" dirty="0">
                <a:solidFill>
                  <a:srgbClr val="FFFFFF"/>
                </a:solidFill>
                <a:latin typeface="Montserrat Bold" panose="020B0604020202020204" charset="0"/>
                <a:ea typeface="Open Sauce Light"/>
                <a:cs typeface="Open Sauce Light"/>
                <a:sym typeface="Open Sauce Light"/>
              </a:rPr>
              <a:t>Research &amp; requirements</a:t>
            </a:r>
          </a:p>
          <a:p>
            <a:pPr marL="514350" indent="-514350">
              <a:lnSpc>
                <a:spcPct val="150000"/>
              </a:lnSpc>
              <a:buFont typeface="+mj-lt"/>
              <a:buAutoNum type="arabicPeriod"/>
            </a:pPr>
            <a:r>
              <a:rPr lang="en-GB" sz="2800" spc="52" dirty="0">
                <a:solidFill>
                  <a:srgbClr val="FFFFFF"/>
                </a:solidFill>
                <a:latin typeface="Montserrat Bold" panose="020B0604020202020204" charset="0"/>
                <a:ea typeface="Open Sauce Light"/>
                <a:cs typeface="Open Sauce Light"/>
                <a:sym typeface="Open Sauce Light"/>
              </a:rPr>
              <a:t>Architecture design</a:t>
            </a:r>
          </a:p>
          <a:p>
            <a:pPr marL="514350" indent="-514350">
              <a:lnSpc>
                <a:spcPct val="150000"/>
              </a:lnSpc>
              <a:buFont typeface="+mj-lt"/>
              <a:buAutoNum type="arabicPeriod"/>
            </a:pPr>
            <a:r>
              <a:rPr lang="en-GB" sz="2800" spc="52" dirty="0">
                <a:solidFill>
                  <a:srgbClr val="FFFFFF"/>
                </a:solidFill>
                <a:latin typeface="Montserrat Bold" panose="020B0604020202020204" charset="0"/>
                <a:ea typeface="Open Sauce Light"/>
                <a:cs typeface="Open Sauce Light"/>
                <a:sym typeface="Open Sauce Light"/>
              </a:rPr>
              <a:t>Backend + AI integration</a:t>
            </a:r>
          </a:p>
          <a:p>
            <a:pPr marL="514350" indent="-514350">
              <a:lnSpc>
                <a:spcPct val="150000"/>
              </a:lnSpc>
              <a:buFont typeface="+mj-lt"/>
              <a:buAutoNum type="arabicPeriod"/>
            </a:pPr>
            <a:r>
              <a:rPr lang="en-GB" sz="2800" spc="52" dirty="0">
                <a:solidFill>
                  <a:srgbClr val="FFFFFF"/>
                </a:solidFill>
                <a:latin typeface="Montserrat Bold" panose="020B0604020202020204" charset="0"/>
                <a:ea typeface="Open Sauce Light"/>
                <a:cs typeface="Open Sauce Light"/>
                <a:sym typeface="Open Sauce Light"/>
              </a:rPr>
              <a:t>Frontend design (Jinja2 + Tailwind)</a:t>
            </a:r>
          </a:p>
          <a:p>
            <a:pPr marL="514350" indent="-514350">
              <a:lnSpc>
                <a:spcPct val="150000"/>
              </a:lnSpc>
              <a:buFont typeface="+mj-lt"/>
              <a:buAutoNum type="arabicPeriod"/>
            </a:pPr>
            <a:r>
              <a:rPr lang="en-GB" sz="2800" spc="52" dirty="0">
                <a:solidFill>
                  <a:srgbClr val="FFFFFF"/>
                </a:solidFill>
                <a:latin typeface="Montserrat Bold" panose="020B0604020202020204" charset="0"/>
                <a:ea typeface="Open Sauce Light"/>
                <a:cs typeface="Open Sauce Light"/>
                <a:sym typeface="Open Sauce Light"/>
              </a:rPr>
              <a:t>Testing (manual + automated)</a:t>
            </a:r>
          </a:p>
          <a:p>
            <a:pPr marL="514350" indent="-514350">
              <a:lnSpc>
                <a:spcPct val="150000"/>
              </a:lnSpc>
              <a:buFont typeface="+mj-lt"/>
              <a:buAutoNum type="arabicPeriod"/>
            </a:pPr>
            <a:r>
              <a:rPr lang="en-GB" sz="2800" spc="52" dirty="0">
                <a:solidFill>
                  <a:srgbClr val="FFFFFF"/>
                </a:solidFill>
                <a:latin typeface="Montserrat Bold" panose="020B0604020202020204" charset="0"/>
                <a:ea typeface="Open Sauce Light"/>
                <a:cs typeface="Open Sauce Light"/>
                <a:sym typeface="Open Sauce Light"/>
              </a:rPr>
              <a:t>Refinement &amp; evaluation</a:t>
            </a:r>
          </a:p>
          <a:p>
            <a:pPr marL="514350" indent="-514350">
              <a:lnSpc>
                <a:spcPct val="150000"/>
              </a:lnSpc>
              <a:buFont typeface="+mj-lt"/>
              <a:buAutoNum type="arabicPeriod"/>
            </a:pPr>
            <a:r>
              <a:rPr lang="en-GB" sz="2800" spc="52" dirty="0">
                <a:solidFill>
                  <a:srgbClr val="FFFFFF"/>
                </a:solidFill>
                <a:latin typeface="Montserrat Bold" panose="020B0604020202020204" charset="0"/>
                <a:ea typeface="Open Sauce Light"/>
                <a:cs typeface="Open Sauce Light"/>
                <a:sym typeface="Open Sauce Light"/>
              </a:rPr>
              <a:t>Documentation</a:t>
            </a:r>
          </a:p>
        </p:txBody>
      </p:sp>
      <p:sp>
        <p:nvSpPr>
          <p:cNvPr id="15" name="Freeform 15">
            <a:extLst>
              <a:ext uri="{FF2B5EF4-FFF2-40B4-BE49-F238E27FC236}">
                <a16:creationId xmlns:a16="http://schemas.microsoft.com/office/drawing/2014/main" id="{93506F7A-92B8-CD26-756A-8E80AC039CBD}"/>
              </a:ext>
            </a:extLst>
          </p:cNvPr>
          <p:cNvSpPr/>
          <p:nvPr/>
        </p:nvSpPr>
        <p:spPr>
          <a:xfrm>
            <a:off x="381000" y="9703358"/>
            <a:ext cx="407672" cy="233485"/>
          </a:xfrm>
          <a:custGeom>
            <a:avLst/>
            <a:gdLst/>
            <a:ahLst/>
            <a:cxnLst/>
            <a:rect l="l" t="t" r="r" b="b"/>
            <a:pathLst>
              <a:path w="407672" h="233485">
                <a:moveTo>
                  <a:pt x="0" y="0"/>
                </a:moveTo>
                <a:lnTo>
                  <a:pt x="407672" y="0"/>
                </a:lnTo>
                <a:lnTo>
                  <a:pt x="407672" y="233485"/>
                </a:lnTo>
                <a:lnTo>
                  <a:pt x="0" y="233485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9" name="AutoShape 18">
            <a:extLst>
              <a:ext uri="{FF2B5EF4-FFF2-40B4-BE49-F238E27FC236}">
                <a16:creationId xmlns:a16="http://schemas.microsoft.com/office/drawing/2014/main" id="{6730D693-16B4-79ED-D91D-87BF8BB0200C}"/>
              </a:ext>
            </a:extLst>
          </p:cNvPr>
          <p:cNvSpPr/>
          <p:nvPr/>
        </p:nvSpPr>
        <p:spPr>
          <a:xfrm>
            <a:off x="0" y="2933700"/>
            <a:ext cx="6492240" cy="0"/>
          </a:xfrm>
          <a:prstGeom prst="line">
            <a:avLst/>
          </a:prstGeom>
          <a:ln w="19050" cap="flat">
            <a:solidFill>
              <a:srgbClr val="FFFFFF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064858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DE0AD83B-949B-F0D6-0FE9-34EBC07DF0F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>
            <a:extLst>
              <a:ext uri="{FF2B5EF4-FFF2-40B4-BE49-F238E27FC236}">
                <a16:creationId xmlns:a16="http://schemas.microsoft.com/office/drawing/2014/main" id="{D5AE86EE-F463-37D0-A4D9-A7752C0CDC6A}"/>
              </a:ext>
            </a:extLst>
          </p:cNvPr>
          <p:cNvGrpSpPr/>
          <p:nvPr/>
        </p:nvGrpSpPr>
        <p:grpSpPr>
          <a:xfrm>
            <a:off x="16982967" y="400502"/>
            <a:ext cx="1305033" cy="333097"/>
            <a:chOff x="0" y="0"/>
            <a:chExt cx="343712" cy="87729"/>
          </a:xfrm>
        </p:grpSpPr>
        <p:sp>
          <p:nvSpPr>
            <p:cNvPr id="3" name="Freeform 3">
              <a:extLst>
                <a:ext uri="{FF2B5EF4-FFF2-40B4-BE49-F238E27FC236}">
                  <a16:creationId xmlns:a16="http://schemas.microsoft.com/office/drawing/2014/main" id="{28FA6370-2925-7393-BA6D-9F4A64CC3C8D}"/>
                </a:ext>
              </a:extLst>
            </p:cNvPr>
            <p:cNvSpPr/>
            <p:nvPr/>
          </p:nvSpPr>
          <p:spPr>
            <a:xfrm>
              <a:off x="0" y="0"/>
              <a:ext cx="343712" cy="87729"/>
            </a:xfrm>
            <a:custGeom>
              <a:avLst/>
              <a:gdLst/>
              <a:ahLst/>
              <a:cxnLst/>
              <a:rect l="l" t="t" r="r" b="b"/>
              <a:pathLst>
                <a:path w="343712" h="87729">
                  <a:moveTo>
                    <a:pt x="0" y="0"/>
                  </a:moveTo>
                  <a:lnTo>
                    <a:pt x="343712" y="0"/>
                  </a:lnTo>
                  <a:lnTo>
                    <a:pt x="343712" y="87729"/>
                  </a:lnTo>
                  <a:lnTo>
                    <a:pt x="0" y="87729"/>
                  </a:lnTo>
                  <a:close/>
                </a:path>
              </a:pathLst>
            </a:custGeom>
            <a:gradFill rotWithShape="1">
              <a:gsLst>
                <a:gs pos="0">
                  <a:srgbClr val="4E69B1">
                    <a:alpha val="100000"/>
                  </a:srgbClr>
                </a:gs>
                <a:gs pos="100000">
                  <a:srgbClr val="15122A">
                    <a:alpha val="100000"/>
                  </a:srgbClr>
                </a:gs>
              </a:gsLst>
              <a:path path="circle">
                <a:fillToRect r="100000" b="100000"/>
              </a:path>
              <a:tileRect l="-100000" t="-100000"/>
            </a:gra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>
              <a:extLst>
                <a:ext uri="{FF2B5EF4-FFF2-40B4-BE49-F238E27FC236}">
                  <a16:creationId xmlns:a16="http://schemas.microsoft.com/office/drawing/2014/main" id="{F0DDC145-A227-4979-4887-01D155E177EA}"/>
                </a:ext>
              </a:extLst>
            </p:cNvPr>
            <p:cNvSpPr txBox="1"/>
            <p:nvPr/>
          </p:nvSpPr>
          <p:spPr>
            <a:xfrm>
              <a:off x="0" y="-38100"/>
              <a:ext cx="343712" cy="125829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871"/>
                </a:lnSpc>
              </a:pPr>
              <a:endParaRPr/>
            </a:p>
          </p:txBody>
        </p:sp>
      </p:grpSp>
      <p:sp>
        <p:nvSpPr>
          <p:cNvPr id="6" name="Freeform 6">
            <a:extLst>
              <a:ext uri="{FF2B5EF4-FFF2-40B4-BE49-F238E27FC236}">
                <a16:creationId xmlns:a16="http://schemas.microsoft.com/office/drawing/2014/main" id="{53066326-32E2-283B-7B36-E9A9E8A8C6E7}"/>
              </a:ext>
            </a:extLst>
          </p:cNvPr>
          <p:cNvSpPr/>
          <p:nvPr/>
        </p:nvSpPr>
        <p:spPr>
          <a:xfrm>
            <a:off x="10363450" y="6057900"/>
            <a:ext cx="13746548" cy="8229600"/>
          </a:xfrm>
          <a:custGeom>
            <a:avLst/>
            <a:gdLst/>
            <a:ahLst/>
            <a:cxnLst/>
            <a:rect l="l" t="t" r="r" b="b"/>
            <a:pathLst>
              <a:path w="13746548" h="8229600">
                <a:moveTo>
                  <a:pt x="0" y="0"/>
                </a:moveTo>
                <a:lnTo>
                  <a:pt x="13746548" y="0"/>
                </a:lnTo>
                <a:lnTo>
                  <a:pt x="13746548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Freeform 7">
            <a:extLst>
              <a:ext uri="{FF2B5EF4-FFF2-40B4-BE49-F238E27FC236}">
                <a16:creationId xmlns:a16="http://schemas.microsoft.com/office/drawing/2014/main" id="{BDDCA0EB-7435-AD36-76D7-9883959AFD2F}"/>
              </a:ext>
            </a:extLst>
          </p:cNvPr>
          <p:cNvSpPr/>
          <p:nvPr/>
        </p:nvSpPr>
        <p:spPr>
          <a:xfrm>
            <a:off x="-8862964" y="-3048113"/>
            <a:ext cx="14774614" cy="12601514"/>
          </a:xfrm>
          <a:custGeom>
            <a:avLst/>
            <a:gdLst/>
            <a:ahLst/>
            <a:cxnLst/>
            <a:rect l="l" t="t" r="r" b="b"/>
            <a:pathLst>
              <a:path w="14774614" h="12601514">
                <a:moveTo>
                  <a:pt x="0" y="0"/>
                </a:moveTo>
                <a:lnTo>
                  <a:pt x="14774614" y="0"/>
                </a:lnTo>
                <a:lnTo>
                  <a:pt x="14774614" y="12601514"/>
                </a:lnTo>
                <a:lnTo>
                  <a:pt x="0" y="12601514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3" name="TextBox 13">
            <a:extLst>
              <a:ext uri="{FF2B5EF4-FFF2-40B4-BE49-F238E27FC236}">
                <a16:creationId xmlns:a16="http://schemas.microsoft.com/office/drawing/2014/main" id="{65E4EE54-E1CB-1041-126A-5E4BFCF5EDAD}"/>
              </a:ext>
            </a:extLst>
          </p:cNvPr>
          <p:cNvSpPr txBox="1"/>
          <p:nvPr/>
        </p:nvSpPr>
        <p:spPr>
          <a:xfrm>
            <a:off x="1108124" y="733599"/>
            <a:ext cx="10550476" cy="197490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7704"/>
              </a:lnSpc>
            </a:pPr>
            <a:r>
              <a:rPr lang="en-US" sz="6641" b="1" spc="-312" dirty="0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Design Overview: System Architecture</a:t>
            </a:r>
          </a:p>
        </p:txBody>
      </p:sp>
      <p:sp>
        <p:nvSpPr>
          <p:cNvPr id="14" name="TextBox 14">
            <a:extLst>
              <a:ext uri="{FF2B5EF4-FFF2-40B4-BE49-F238E27FC236}">
                <a16:creationId xmlns:a16="http://schemas.microsoft.com/office/drawing/2014/main" id="{3FE7944F-0917-0C08-00C7-7F3B03F1926A}"/>
              </a:ext>
            </a:extLst>
          </p:cNvPr>
          <p:cNvSpPr txBox="1"/>
          <p:nvPr/>
        </p:nvSpPr>
        <p:spPr>
          <a:xfrm>
            <a:off x="1259508" y="3081994"/>
            <a:ext cx="10776628" cy="517064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spc="52" dirty="0">
                <a:solidFill>
                  <a:srgbClr val="FFFFFF"/>
                </a:solidFill>
                <a:latin typeface="Montserrat Bold" panose="020B0604020202020204" charset="0"/>
                <a:ea typeface="Open Sauce Light"/>
                <a:cs typeface="Open Sauce Light"/>
                <a:sym typeface="Open Sauce Light"/>
              </a:rPr>
              <a:t>Components: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800" spc="52" dirty="0">
                <a:solidFill>
                  <a:srgbClr val="FFFFFF"/>
                </a:solidFill>
                <a:latin typeface="Montserrat Bold" panose="020B0604020202020204" charset="0"/>
                <a:ea typeface="Open Sauce Light"/>
                <a:cs typeface="Open Sauce Light"/>
                <a:sym typeface="Open Sauce Light"/>
              </a:rPr>
              <a:t>Flask backend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800" spc="52" dirty="0">
                <a:solidFill>
                  <a:srgbClr val="FFFFFF"/>
                </a:solidFill>
                <a:latin typeface="Montserrat Bold" panose="020B0604020202020204" charset="0"/>
                <a:ea typeface="Open Sauce Light"/>
                <a:cs typeface="Open Sauce Light"/>
                <a:sym typeface="Open Sauce Light"/>
              </a:rPr>
              <a:t>Local AI model (Llama 3.2 via Ollama) [16]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800" spc="52" dirty="0" err="1">
                <a:solidFill>
                  <a:srgbClr val="FFFFFF"/>
                </a:solidFill>
                <a:latin typeface="Montserrat Bold" panose="020B0604020202020204" charset="0"/>
                <a:ea typeface="Open Sauce Light"/>
                <a:cs typeface="Open Sauce Light"/>
                <a:sym typeface="Open Sauce Light"/>
              </a:rPr>
              <a:t>SQLAlchemy</a:t>
            </a:r>
            <a:r>
              <a:rPr lang="en-GB" sz="2800" spc="52" dirty="0">
                <a:solidFill>
                  <a:srgbClr val="FFFFFF"/>
                </a:solidFill>
                <a:latin typeface="Montserrat Bold" panose="020B0604020202020204" charset="0"/>
                <a:ea typeface="Open Sauce Light"/>
                <a:cs typeface="Open Sauce Light"/>
                <a:sym typeface="Open Sauce Light"/>
              </a:rPr>
              <a:t> ORM + SQLite database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800" spc="52" dirty="0" err="1">
                <a:solidFill>
                  <a:srgbClr val="FFFFFF"/>
                </a:solidFill>
                <a:latin typeface="Montserrat Bold" panose="020B0604020202020204" charset="0"/>
                <a:ea typeface="Open Sauce Light"/>
                <a:cs typeface="Open Sauce Light"/>
                <a:sym typeface="Open Sauce Light"/>
              </a:rPr>
              <a:t>TailwindCSS</a:t>
            </a:r>
            <a:r>
              <a:rPr lang="en-GB" sz="2800" spc="52" dirty="0">
                <a:solidFill>
                  <a:srgbClr val="FFFFFF"/>
                </a:solidFill>
                <a:latin typeface="Montserrat Bold" panose="020B0604020202020204" charset="0"/>
                <a:ea typeface="Open Sauce Light"/>
                <a:cs typeface="Open Sauce Light"/>
                <a:sym typeface="Open Sauce Light"/>
              </a:rPr>
              <a:t> + Jinja2 templates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800" spc="52" dirty="0">
                <a:solidFill>
                  <a:srgbClr val="FFFFFF"/>
                </a:solidFill>
                <a:latin typeface="Montserrat Bold" panose="020B0604020202020204" charset="0"/>
                <a:ea typeface="Open Sauce Light"/>
                <a:cs typeface="Open Sauce Light"/>
                <a:sym typeface="Open Sauce Light"/>
              </a:rPr>
              <a:t>Docker containerisation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endParaRPr lang="en-GB" sz="2800" spc="52" dirty="0">
              <a:solidFill>
                <a:srgbClr val="FFFFFF"/>
              </a:solidFill>
              <a:latin typeface="Montserrat Bold" panose="020B0604020202020204" charset="0"/>
              <a:ea typeface="Open Sauce Light"/>
              <a:cs typeface="Open Sauce Light"/>
              <a:sym typeface="Open Sauce Light"/>
            </a:endParaRP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800" spc="52" dirty="0">
                <a:solidFill>
                  <a:srgbClr val="FFFFFF"/>
                </a:solidFill>
                <a:latin typeface="Montserrat Bold" panose="020B0604020202020204" charset="0"/>
                <a:ea typeface="Open Sauce Light"/>
                <a:cs typeface="Open Sauce Light"/>
                <a:sym typeface="Open Sauce Light"/>
              </a:rPr>
              <a:t>Flow:</a:t>
            </a:r>
          </a:p>
          <a:p>
            <a:pPr marL="1200150" lvl="2" indent="-285750">
              <a:buFont typeface="Arial" panose="020B0604020202020204" pitchFamily="34" charset="0"/>
              <a:buChar char="•"/>
            </a:pPr>
            <a:r>
              <a:rPr lang="en-GB" sz="2800" spc="52" dirty="0">
                <a:solidFill>
                  <a:srgbClr val="FFFFFF"/>
                </a:solidFill>
                <a:latin typeface="Montserrat Bold" panose="020B0604020202020204" charset="0"/>
                <a:ea typeface="Open Sauce Light"/>
                <a:cs typeface="Open Sauce Light"/>
                <a:sym typeface="Open Sauce Light"/>
              </a:rPr>
              <a:t>User input → Backend logic → AI generation → Structured SMART/CLEAR plan → Stored + displayed.</a:t>
            </a:r>
            <a:endParaRPr lang="en-GB" sz="2800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endParaRPr lang="en-GB" sz="2800" spc="52" dirty="0">
              <a:solidFill>
                <a:srgbClr val="FFFFFF"/>
              </a:solidFill>
              <a:latin typeface="Montserrat Bold" panose="020B0604020202020204" charset="0"/>
              <a:ea typeface="Open Sauce Light"/>
              <a:cs typeface="Open Sauce Light"/>
              <a:sym typeface="Open Sauce Light"/>
            </a:endParaRPr>
          </a:p>
        </p:txBody>
      </p:sp>
      <p:sp>
        <p:nvSpPr>
          <p:cNvPr id="15" name="Freeform 15">
            <a:extLst>
              <a:ext uri="{FF2B5EF4-FFF2-40B4-BE49-F238E27FC236}">
                <a16:creationId xmlns:a16="http://schemas.microsoft.com/office/drawing/2014/main" id="{3E20A13E-A7F9-55E0-320F-FD291210306C}"/>
              </a:ext>
            </a:extLst>
          </p:cNvPr>
          <p:cNvSpPr/>
          <p:nvPr/>
        </p:nvSpPr>
        <p:spPr>
          <a:xfrm>
            <a:off x="381000" y="9703358"/>
            <a:ext cx="407672" cy="233485"/>
          </a:xfrm>
          <a:custGeom>
            <a:avLst/>
            <a:gdLst/>
            <a:ahLst/>
            <a:cxnLst/>
            <a:rect l="l" t="t" r="r" b="b"/>
            <a:pathLst>
              <a:path w="407672" h="233485">
                <a:moveTo>
                  <a:pt x="0" y="0"/>
                </a:moveTo>
                <a:lnTo>
                  <a:pt x="407672" y="0"/>
                </a:lnTo>
                <a:lnTo>
                  <a:pt x="407672" y="233485"/>
                </a:lnTo>
                <a:lnTo>
                  <a:pt x="0" y="233485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9" name="AutoShape 18">
            <a:extLst>
              <a:ext uri="{FF2B5EF4-FFF2-40B4-BE49-F238E27FC236}">
                <a16:creationId xmlns:a16="http://schemas.microsoft.com/office/drawing/2014/main" id="{08B331C2-2F98-6768-5C00-E7F3243368AB}"/>
              </a:ext>
            </a:extLst>
          </p:cNvPr>
          <p:cNvSpPr/>
          <p:nvPr/>
        </p:nvSpPr>
        <p:spPr>
          <a:xfrm>
            <a:off x="0" y="2781300"/>
            <a:ext cx="6492240" cy="0"/>
          </a:xfrm>
          <a:prstGeom prst="line">
            <a:avLst/>
          </a:prstGeom>
          <a:ln w="19050" cap="flat">
            <a:solidFill>
              <a:srgbClr val="FFFFFF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DFF00A68-FAC4-76FA-8164-825F90F2398B}"/>
              </a:ext>
            </a:extLst>
          </p:cNvPr>
          <p:cNvSpPr/>
          <p:nvPr/>
        </p:nvSpPr>
        <p:spPr>
          <a:xfrm>
            <a:off x="2362200" y="8132108"/>
            <a:ext cx="1908580" cy="811607"/>
          </a:xfrm>
          <a:prstGeom prst="round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4EA57ABD-F393-A0A2-C215-C78FF6BD4DE3}"/>
              </a:ext>
            </a:extLst>
          </p:cNvPr>
          <p:cNvSpPr/>
          <p:nvPr/>
        </p:nvSpPr>
        <p:spPr>
          <a:xfrm>
            <a:off x="5006952" y="8132108"/>
            <a:ext cx="1908580" cy="811607"/>
          </a:xfrm>
          <a:prstGeom prst="round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4D5D4A81-155E-B590-EE01-5298826ECAB2}"/>
              </a:ext>
            </a:extLst>
          </p:cNvPr>
          <p:cNvSpPr/>
          <p:nvPr/>
        </p:nvSpPr>
        <p:spPr>
          <a:xfrm>
            <a:off x="7651704" y="8142042"/>
            <a:ext cx="1908580" cy="811607"/>
          </a:xfrm>
          <a:prstGeom prst="round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C12BB061-5C32-1162-8C7B-E57339EE0D67}"/>
              </a:ext>
            </a:extLst>
          </p:cNvPr>
          <p:cNvSpPr/>
          <p:nvPr/>
        </p:nvSpPr>
        <p:spPr>
          <a:xfrm>
            <a:off x="10296456" y="8052394"/>
            <a:ext cx="2171702" cy="992790"/>
          </a:xfrm>
          <a:prstGeom prst="round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2D8C57C5-7BED-EDFD-BD08-9BA979B63F60}"/>
              </a:ext>
            </a:extLst>
          </p:cNvPr>
          <p:cNvSpPr/>
          <p:nvPr/>
        </p:nvSpPr>
        <p:spPr>
          <a:xfrm>
            <a:off x="13342478" y="8132108"/>
            <a:ext cx="2002167" cy="811607"/>
          </a:xfrm>
          <a:prstGeom prst="round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95D9C1CE-254E-DCC3-2B83-93772012A562}"/>
              </a:ext>
            </a:extLst>
          </p:cNvPr>
          <p:cNvSpPr txBox="1"/>
          <p:nvPr/>
        </p:nvSpPr>
        <p:spPr>
          <a:xfrm>
            <a:off x="2649612" y="8353245"/>
            <a:ext cx="133375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dirty="0"/>
              <a:t>User input 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F16585E8-F65C-B925-F786-5AC1CC6C0393}"/>
              </a:ext>
            </a:extLst>
          </p:cNvPr>
          <p:cNvSpPr txBox="1"/>
          <p:nvPr/>
        </p:nvSpPr>
        <p:spPr>
          <a:xfrm>
            <a:off x="5138129" y="8353245"/>
            <a:ext cx="164622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dirty="0"/>
              <a:t>Backend logic 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E6D07507-3076-214D-A57D-16520EAD2D36}"/>
              </a:ext>
            </a:extLst>
          </p:cNvPr>
          <p:cNvSpPr txBox="1"/>
          <p:nvPr/>
        </p:nvSpPr>
        <p:spPr>
          <a:xfrm>
            <a:off x="7835044" y="8344873"/>
            <a:ext cx="1541899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b="1" dirty="0"/>
              <a:t>AI generation 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36330577-9BD0-C5F2-FE1F-58EE14C7A1A8}"/>
              </a:ext>
            </a:extLst>
          </p:cNvPr>
          <p:cNvSpPr txBox="1"/>
          <p:nvPr/>
        </p:nvSpPr>
        <p:spPr>
          <a:xfrm>
            <a:off x="9672026" y="8225623"/>
            <a:ext cx="3419794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b="1" dirty="0"/>
              <a:t>Structured </a:t>
            </a:r>
          </a:p>
          <a:p>
            <a:pPr algn="ctr"/>
            <a:r>
              <a:rPr lang="en-GB" b="1" dirty="0"/>
              <a:t>SMART/CLEAR plan 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187DA401-728D-1694-C355-0631B9AE0920}"/>
              </a:ext>
            </a:extLst>
          </p:cNvPr>
          <p:cNvSpPr txBox="1"/>
          <p:nvPr/>
        </p:nvSpPr>
        <p:spPr>
          <a:xfrm>
            <a:off x="13423792" y="8353245"/>
            <a:ext cx="217170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dirty="0"/>
              <a:t>Stored + displayed</a:t>
            </a:r>
          </a:p>
        </p:txBody>
      </p:sp>
      <p:sp>
        <p:nvSpPr>
          <p:cNvPr id="21" name="Arrow: Right 20">
            <a:extLst>
              <a:ext uri="{FF2B5EF4-FFF2-40B4-BE49-F238E27FC236}">
                <a16:creationId xmlns:a16="http://schemas.microsoft.com/office/drawing/2014/main" id="{93D42AF5-0EFE-E87F-C3C1-26C09291AC5E}"/>
              </a:ext>
            </a:extLst>
          </p:cNvPr>
          <p:cNvSpPr/>
          <p:nvPr/>
        </p:nvSpPr>
        <p:spPr>
          <a:xfrm>
            <a:off x="4315528" y="8442789"/>
            <a:ext cx="646676" cy="190244"/>
          </a:xfrm>
          <a:prstGeom prst="rightArrow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2" name="Arrow: Right 21">
            <a:extLst>
              <a:ext uri="{FF2B5EF4-FFF2-40B4-BE49-F238E27FC236}">
                <a16:creationId xmlns:a16="http://schemas.microsoft.com/office/drawing/2014/main" id="{ADBE3A11-4E4D-629D-A1A7-E0D0AA2600D8}"/>
              </a:ext>
            </a:extLst>
          </p:cNvPr>
          <p:cNvSpPr/>
          <p:nvPr/>
        </p:nvSpPr>
        <p:spPr>
          <a:xfrm>
            <a:off x="6960280" y="8442789"/>
            <a:ext cx="646676" cy="190244"/>
          </a:xfrm>
          <a:prstGeom prst="rightArrow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3" name="Arrow: Right 22">
            <a:extLst>
              <a:ext uri="{FF2B5EF4-FFF2-40B4-BE49-F238E27FC236}">
                <a16:creationId xmlns:a16="http://schemas.microsoft.com/office/drawing/2014/main" id="{57A52993-2BF7-1B54-C63D-12E2656A1542}"/>
              </a:ext>
            </a:extLst>
          </p:cNvPr>
          <p:cNvSpPr/>
          <p:nvPr/>
        </p:nvSpPr>
        <p:spPr>
          <a:xfrm>
            <a:off x="9605032" y="8434417"/>
            <a:ext cx="646676" cy="190244"/>
          </a:xfrm>
          <a:prstGeom prst="rightArrow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5" name="Arrow: Right 24">
            <a:extLst>
              <a:ext uri="{FF2B5EF4-FFF2-40B4-BE49-F238E27FC236}">
                <a16:creationId xmlns:a16="http://schemas.microsoft.com/office/drawing/2014/main" id="{9BEA4736-0359-B30F-5DA9-E2BADED619A7}"/>
              </a:ext>
            </a:extLst>
          </p:cNvPr>
          <p:cNvSpPr/>
          <p:nvPr/>
        </p:nvSpPr>
        <p:spPr>
          <a:xfrm>
            <a:off x="12581980" y="8452723"/>
            <a:ext cx="646676" cy="190244"/>
          </a:xfrm>
          <a:prstGeom prst="rightArrow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989428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BCA22B5-9317-D780-0423-182CC8F9F48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7">
            <a:extLst>
              <a:ext uri="{FF2B5EF4-FFF2-40B4-BE49-F238E27FC236}">
                <a16:creationId xmlns:a16="http://schemas.microsoft.com/office/drawing/2014/main" id="{00951A08-6188-B9DB-A848-F54443941502}"/>
              </a:ext>
            </a:extLst>
          </p:cNvPr>
          <p:cNvSpPr/>
          <p:nvPr/>
        </p:nvSpPr>
        <p:spPr>
          <a:xfrm>
            <a:off x="-8862964" y="-3048113"/>
            <a:ext cx="14774614" cy="12601514"/>
          </a:xfrm>
          <a:custGeom>
            <a:avLst/>
            <a:gdLst/>
            <a:ahLst/>
            <a:cxnLst/>
            <a:rect l="l" t="t" r="r" b="b"/>
            <a:pathLst>
              <a:path w="14774614" h="12601514">
                <a:moveTo>
                  <a:pt x="0" y="0"/>
                </a:moveTo>
                <a:lnTo>
                  <a:pt x="14774614" y="0"/>
                </a:lnTo>
                <a:lnTo>
                  <a:pt x="14774614" y="12601514"/>
                </a:lnTo>
                <a:lnTo>
                  <a:pt x="0" y="12601514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3" name="TextBox 13">
            <a:extLst>
              <a:ext uri="{FF2B5EF4-FFF2-40B4-BE49-F238E27FC236}">
                <a16:creationId xmlns:a16="http://schemas.microsoft.com/office/drawing/2014/main" id="{7A171BDC-6595-9ACE-010E-B0C3EA3A40F4}"/>
              </a:ext>
            </a:extLst>
          </p:cNvPr>
          <p:cNvSpPr txBox="1"/>
          <p:nvPr/>
        </p:nvSpPr>
        <p:spPr>
          <a:xfrm>
            <a:off x="1108124" y="733599"/>
            <a:ext cx="8259370" cy="9874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7704"/>
              </a:lnSpc>
            </a:pPr>
            <a:r>
              <a:rPr lang="en-US" sz="6641" b="1" spc="-312" dirty="0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Technology Stack</a:t>
            </a:r>
          </a:p>
        </p:txBody>
      </p:sp>
      <p:sp>
        <p:nvSpPr>
          <p:cNvPr id="14" name="TextBox 14">
            <a:extLst>
              <a:ext uri="{FF2B5EF4-FFF2-40B4-BE49-F238E27FC236}">
                <a16:creationId xmlns:a16="http://schemas.microsoft.com/office/drawing/2014/main" id="{4317100F-D629-F3DE-B2E4-3925C020F6D8}"/>
              </a:ext>
            </a:extLst>
          </p:cNvPr>
          <p:cNvSpPr txBox="1"/>
          <p:nvPr/>
        </p:nvSpPr>
        <p:spPr>
          <a:xfrm>
            <a:off x="1295400" y="3277506"/>
            <a:ext cx="10776628" cy="473975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u="sng" spc="52" dirty="0">
                <a:solidFill>
                  <a:srgbClr val="FFFFFF"/>
                </a:solidFill>
                <a:latin typeface="Montserrat Bold" panose="020B0604020202020204" charset="0"/>
                <a:ea typeface="Open Sauce Light"/>
                <a:cs typeface="Open Sauce Light"/>
                <a:sym typeface="Open Sauce Light"/>
              </a:rPr>
              <a:t>Backend</a:t>
            </a:r>
            <a:r>
              <a:rPr lang="en-GB" sz="2800" spc="52" dirty="0">
                <a:solidFill>
                  <a:srgbClr val="FFFFFF"/>
                </a:solidFill>
                <a:latin typeface="Montserrat Bold" panose="020B0604020202020204" charset="0"/>
                <a:ea typeface="Open Sauce Light"/>
                <a:cs typeface="Open Sauce Light"/>
                <a:sym typeface="Open Sauce Light"/>
              </a:rPr>
              <a:t>: Flask, Python, </a:t>
            </a:r>
            <a:r>
              <a:rPr lang="en-GB" sz="2800" spc="52" dirty="0" err="1">
                <a:solidFill>
                  <a:srgbClr val="FFFFFF"/>
                </a:solidFill>
                <a:latin typeface="Montserrat Bold" panose="020B0604020202020204" charset="0"/>
                <a:ea typeface="Open Sauce Light"/>
                <a:cs typeface="Open Sauce Light"/>
                <a:sym typeface="Open Sauce Light"/>
              </a:rPr>
              <a:t>SQLAlchemy</a:t>
            </a:r>
            <a:r>
              <a:rPr lang="en-GB" sz="2800" spc="52" dirty="0">
                <a:solidFill>
                  <a:srgbClr val="FFFFFF"/>
                </a:solidFill>
                <a:latin typeface="Montserrat Bold" panose="020B0604020202020204" charset="0"/>
                <a:ea typeface="Open Sauce Light"/>
                <a:cs typeface="Open Sauce Light"/>
                <a:sym typeface="Open Sauce Light"/>
              </a:rPr>
              <a:t> [17], [18]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800" spc="52" dirty="0">
              <a:solidFill>
                <a:srgbClr val="FFFFFF"/>
              </a:solidFill>
              <a:latin typeface="Montserrat Bold" panose="020B0604020202020204" charset="0"/>
              <a:ea typeface="Open Sauce Light"/>
              <a:cs typeface="Open Sauce Light"/>
              <a:sym typeface="Open Sauce Light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u="sng" spc="52" dirty="0">
                <a:solidFill>
                  <a:srgbClr val="FFFFFF"/>
                </a:solidFill>
                <a:latin typeface="Montserrat Bold" panose="020B0604020202020204" charset="0"/>
                <a:ea typeface="Open Sauce Light"/>
                <a:cs typeface="Open Sauce Light"/>
                <a:sym typeface="Open Sauce Light"/>
              </a:rPr>
              <a:t>Frontend</a:t>
            </a:r>
            <a:r>
              <a:rPr lang="en-GB" sz="2800" spc="52" dirty="0">
                <a:solidFill>
                  <a:srgbClr val="FFFFFF"/>
                </a:solidFill>
                <a:latin typeface="Montserrat Bold" panose="020B0604020202020204" charset="0"/>
                <a:ea typeface="Open Sauce Light"/>
                <a:cs typeface="Open Sauce Light"/>
                <a:sym typeface="Open Sauce Light"/>
              </a:rPr>
              <a:t>: Jinja2, </a:t>
            </a:r>
            <a:r>
              <a:rPr lang="en-GB" sz="2800" spc="52" dirty="0" err="1">
                <a:solidFill>
                  <a:srgbClr val="FFFFFF"/>
                </a:solidFill>
                <a:latin typeface="Montserrat Bold" panose="020B0604020202020204" charset="0"/>
                <a:ea typeface="Open Sauce Light"/>
                <a:cs typeface="Open Sauce Light"/>
                <a:sym typeface="Open Sauce Light"/>
              </a:rPr>
              <a:t>TailwindCSS</a:t>
            </a:r>
            <a:endParaRPr lang="en-GB" sz="2800" spc="52" dirty="0">
              <a:solidFill>
                <a:srgbClr val="FFFFFF"/>
              </a:solidFill>
              <a:latin typeface="Montserrat Bold" panose="020B0604020202020204" charset="0"/>
              <a:ea typeface="Open Sauce Light"/>
              <a:cs typeface="Open Sauce Light"/>
              <a:sym typeface="Open Sauce Light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800" spc="52" dirty="0">
              <a:solidFill>
                <a:srgbClr val="FFFFFF"/>
              </a:solidFill>
              <a:latin typeface="Montserrat Bold" panose="020B0604020202020204" charset="0"/>
              <a:ea typeface="Open Sauce Light"/>
              <a:cs typeface="Open Sauce Light"/>
              <a:sym typeface="Open Sauce Light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u="sng" spc="52" dirty="0">
                <a:solidFill>
                  <a:srgbClr val="FFFFFF"/>
                </a:solidFill>
                <a:latin typeface="Montserrat Bold" panose="020B0604020202020204" charset="0"/>
                <a:ea typeface="Open Sauce Light"/>
                <a:cs typeface="Open Sauce Light"/>
                <a:sym typeface="Open Sauce Light"/>
              </a:rPr>
              <a:t>AI Engine</a:t>
            </a:r>
            <a:r>
              <a:rPr lang="en-GB" sz="2800" spc="52" dirty="0">
                <a:solidFill>
                  <a:srgbClr val="FFFFFF"/>
                </a:solidFill>
                <a:latin typeface="Montserrat Bold" panose="020B0604020202020204" charset="0"/>
                <a:ea typeface="Open Sauce Light"/>
                <a:cs typeface="Open Sauce Light"/>
                <a:sym typeface="Open Sauce Light"/>
              </a:rPr>
              <a:t>: Ollama (Llama 3.2 3B local model)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800" spc="52" dirty="0">
              <a:solidFill>
                <a:srgbClr val="FFFFFF"/>
              </a:solidFill>
              <a:latin typeface="Montserrat Bold" panose="020B0604020202020204" charset="0"/>
              <a:ea typeface="Open Sauce Light"/>
              <a:cs typeface="Open Sauce Light"/>
              <a:sym typeface="Open Sauce Light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u="sng" spc="52" dirty="0">
                <a:solidFill>
                  <a:srgbClr val="FFFFFF"/>
                </a:solidFill>
                <a:latin typeface="Montserrat Bold" panose="020B0604020202020204" charset="0"/>
                <a:ea typeface="Open Sauce Light"/>
                <a:cs typeface="Open Sauce Light"/>
                <a:sym typeface="Open Sauce Light"/>
              </a:rPr>
              <a:t>Database</a:t>
            </a:r>
            <a:r>
              <a:rPr lang="en-GB" sz="2800" spc="52" dirty="0">
                <a:solidFill>
                  <a:srgbClr val="FFFFFF"/>
                </a:solidFill>
                <a:latin typeface="Montserrat Bold" panose="020B0604020202020204" charset="0"/>
                <a:ea typeface="Open Sauce Light"/>
                <a:cs typeface="Open Sauce Light"/>
                <a:sym typeface="Open Sauce Light"/>
              </a:rPr>
              <a:t>: SQLite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800" spc="52" dirty="0">
              <a:solidFill>
                <a:srgbClr val="FFFFFF"/>
              </a:solidFill>
              <a:latin typeface="Montserrat Bold" panose="020B0604020202020204" charset="0"/>
              <a:ea typeface="Open Sauce Light"/>
              <a:cs typeface="Open Sauce Light"/>
              <a:sym typeface="Open Sauce Light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u="sng" spc="52" dirty="0">
                <a:solidFill>
                  <a:srgbClr val="FFFFFF"/>
                </a:solidFill>
                <a:latin typeface="Montserrat Bold" panose="020B0604020202020204" charset="0"/>
                <a:ea typeface="Open Sauce Light"/>
                <a:cs typeface="Open Sauce Light"/>
                <a:sym typeface="Open Sauce Light"/>
              </a:rPr>
              <a:t>Deployment</a:t>
            </a:r>
            <a:r>
              <a:rPr lang="en-GB" sz="2800" spc="52" dirty="0">
                <a:solidFill>
                  <a:srgbClr val="FFFFFF"/>
                </a:solidFill>
                <a:latin typeface="Montserrat Bold" panose="020B0604020202020204" charset="0"/>
                <a:ea typeface="Open Sauce Light"/>
                <a:cs typeface="Open Sauce Light"/>
                <a:sym typeface="Open Sauce Light"/>
              </a:rPr>
              <a:t>: Docker &amp; Docker Compose</a:t>
            </a:r>
          </a:p>
          <a:p>
            <a:endParaRPr lang="en-GB" sz="2800" spc="52" dirty="0">
              <a:solidFill>
                <a:srgbClr val="FFFFFF"/>
              </a:solidFill>
              <a:latin typeface="Montserrat Bold" panose="020B0604020202020204" charset="0"/>
              <a:ea typeface="Open Sauce Light"/>
              <a:cs typeface="Open Sauce Light"/>
              <a:sym typeface="Open Sauce Light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u="sng" spc="52" dirty="0">
                <a:solidFill>
                  <a:srgbClr val="FFFFFF"/>
                </a:solidFill>
                <a:latin typeface="Montserrat Bold" panose="020B0604020202020204" charset="0"/>
                <a:ea typeface="Open Sauce Light"/>
                <a:cs typeface="Open Sauce Light"/>
                <a:sym typeface="Open Sauce Light"/>
              </a:rPr>
              <a:t>Testing</a:t>
            </a:r>
            <a:r>
              <a:rPr lang="en-GB" sz="2800" spc="52" dirty="0">
                <a:solidFill>
                  <a:srgbClr val="FFFFFF"/>
                </a:solidFill>
                <a:latin typeface="Montserrat Bold" panose="020B0604020202020204" charset="0"/>
                <a:ea typeface="Open Sauce Light"/>
                <a:cs typeface="Open Sauce Light"/>
                <a:sym typeface="Open Sauce Light"/>
              </a:rPr>
              <a:t>: </a:t>
            </a:r>
            <a:r>
              <a:rPr lang="en-GB" sz="2800" spc="52" dirty="0" err="1">
                <a:solidFill>
                  <a:srgbClr val="FFFFFF"/>
                </a:solidFill>
                <a:latin typeface="Montserrat Bold" panose="020B0604020202020204" charset="0"/>
                <a:ea typeface="Open Sauce Light"/>
                <a:cs typeface="Open Sauce Light"/>
                <a:sym typeface="Open Sauce Light"/>
              </a:rPr>
              <a:t>Pytest</a:t>
            </a:r>
            <a:endParaRPr lang="en-GB" sz="2800" spc="52" dirty="0">
              <a:solidFill>
                <a:srgbClr val="FFFFFF"/>
              </a:solidFill>
              <a:latin typeface="Montserrat Bold" panose="020B0604020202020204" charset="0"/>
              <a:ea typeface="Open Sauce Light"/>
              <a:cs typeface="Open Sauce Light"/>
              <a:sym typeface="Open Sauce Light"/>
            </a:endParaRPr>
          </a:p>
        </p:txBody>
      </p:sp>
      <p:sp>
        <p:nvSpPr>
          <p:cNvPr id="15" name="Freeform 15">
            <a:extLst>
              <a:ext uri="{FF2B5EF4-FFF2-40B4-BE49-F238E27FC236}">
                <a16:creationId xmlns:a16="http://schemas.microsoft.com/office/drawing/2014/main" id="{5A017A16-C62D-605F-4BBF-9DFFD49ED10A}"/>
              </a:ext>
            </a:extLst>
          </p:cNvPr>
          <p:cNvSpPr/>
          <p:nvPr/>
        </p:nvSpPr>
        <p:spPr>
          <a:xfrm>
            <a:off x="381000" y="9703358"/>
            <a:ext cx="407672" cy="233485"/>
          </a:xfrm>
          <a:custGeom>
            <a:avLst/>
            <a:gdLst/>
            <a:ahLst/>
            <a:cxnLst/>
            <a:rect l="l" t="t" r="r" b="b"/>
            <a:pathLst>
              <a:path w="407672" h="233485">
                <a:moveTo>
                  <a:pt x="0" y="0"/>
                </a:moveTo>
                <a:lnTo>
                  <a:pt x="407672" y="0"/>
                </a:lnTo>
                <a:lnTo>
                  <a:pt x="407672" y="233485"/>
                </a:lnTo>
                <a:lnTo>
                  <a:pt x="0" y="233485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9" name="AutoShape 18">
            <a:extLst>
              <a:ext uri="{FF2B5EF4-FFF2-40B4-BE49-F238E27FC236}">
                <a16:creationId xmlns:a16="http://schemas.microsoft.com/office/drawing/2014/main" id="{110DADE2-7673-8DA8-2794-48C121EE677D}"/>
              </a:ext>
            </a:extLst>
          </p:cNvPr>
          <p:cNvSpPr/>
          <p:nvPr/>
        </p:nvSpPr>
        <p:spPr>
          <a:xfrm>
            <a:off x="0" y="1790700"/>
            <a:ext cx="6492240" cy="0"/>
          </a:xfrm>
          <a:prstGeom prst="line">
            <a:avLst/>
          </a:prstGeom>
          <a:ln w="19050" cap="flat">
            <a:solidFill>
              <a:srgbClr val="FFFFFF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pic>
        <p:nvPicPr>
          <p:cNvPr id="8" name="Picture 7" descr="A close up of a circuit board&#10;&#10;AI-generated content may be incorrect.">
            <a:extLst>
              <a:ext uri="{FF2B5EF4-FFF2-40B4-BE49-F238E27FC236}">
                <a16:creationId xmlns:a16="http://schemas.microsoft.com/office/drawing/2014/main" id="{ADD58A24-703B-4A2C-19FA-61C076217A07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9506859" y="1505855"/>
            <a:ext cx="10287000" cy="7275285"/>
          </a:xfrm>
          <a:prstGeom prst="rect">
            <a:avLst/>
          </a:prstGeom>
        </p:spPr>
      </p:pic>
      <p:grpSp>
        <p:nvGrpSpPr>
          <p:cNvPr id="2" name="Group 2">
            <a:extLst>
              <a:ext uri="{FF2B5EF4-FFF2-40B4-BE49-F238E27FC236}">
                <a16:creationId xmlns:a16="http://schemas.microsoft.com/office/drawing/2014/main" id="{92F263E3-6996-A297-8DDB-3DABE6FD1C20}"/>
              </a:ext>
            </a:extLst>
          </p:cNvPr>
          <p:cNvGrpSpPr/>
          <p:nvPr/>
        </p:nvGrpSpPr>
        <p:grpSpPr>
          <a:xfrm>
            <a:off x="16982967" y="400502"/>
            <a:ext cx="1305033" cy="333097"/>
            <a:chOff x="0" y="0"/>
            <a:chExt cx="343712" cy="87729"/>
          </a:xfrm>
        </p:grpSpPr>
        <p:sp>
          <p:nvSpPr>
            <p:cNvPr id="3" name="Freeform 3">
              <a:extLst>
                <a:ext uri="{FF2B5EF4-FFF2-40B4-BE49-F238E27FC236}">
                  <a16:creationId xmlns:a16="http://schemas.microsoft.com/office/drawing/2014/main" id="{34F00432-C4C2-E928-0D31-4D00EE58EE82}"/>
                </a:ext>
              </a:extLst>
            </p:cNvPr>
            <p:cNvSpPr/>
            <p:nvPr/>
          </p:nvSpPr>
          <p:spPr>
            <a:xfrm>
              <a:off x="0" y="0"/>
              <a:ext cx="343712" cy="87729"/>
            </a:xfrm>
            <a:custGeom>
              <a:avLst/>
              <a:gdLst/>
              <a:ahLst/>
              <a:cxnLst/>
              <a:rect l="l" t="t" r="r" b="b"/>
              <a:pathLst>
                <a:path w="343712" h="87729">
                  <a:moveTo>
                    <a:pt x="0" y="0"/>
                  </a:moveTo>
                  <a:lnTo>
                    <a:pt x="343712" y="0"/>
                  </a:lnTo>
                  <a:lnTo>
                    <a:pt x="343712" y="87729"/>
                  </a:lnTo>
                  <a:lnTo>
                    <a:pt x="0" y="87729"/>
                  </a:lnTo>
                  <a:close/>
                </a:path>
              </a:pathLst>
            </a:custGeom>
            <a:gradFill rotWithShape="1">
              <a:gsLst>
                <a:gs pos="0">
                  <a:srgbClr val="4E69B1">
                    <a:alpha val="100000"/>
                  </a:srgbClr>
                </a:gs>
                <a:gs pos="100000">
                  <a:srgbClr val="15122A">
                    <a:alpha val="100000"/>
                  </a:srgbClr>
                </a:gs>
              </a:gsLst>
              <a:path path="circle">
                <a:fillToRect r="100000" b="100000"/>
              </a:path>
              <a:tileRect l="-100000" t="-100000"/>
            </a:gra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>
              <a:extLst>
                <a:ext uri="{FF2B5EF4-FFF2-40B4-BE49-F238E27FC236}">
                  <a16:creationId xmlns:a16="http://schemas.microsoft.com/office/drawing/2014/main" id="{4D955E0F-0624-3B6E-1D38-65C7BB71AC12}"/>
                </a:ext>
              </a:extLst>
            </p:cNvPr>
            <p:cNvSpPr txBox="1"/>
            <p:nvPr/>
          </p:nvSpPr>
          <p:spPr>
            <a:xfrm>
              <a:off x="0" y="-38100"/>
              <a:ext cx="343712" cy="125829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871"/>
                </a:lnSpc>
              </a:pPr>
              <a:endParaRPr/>
            </a:p>
          </p:txBody>
        </p:sp>
      </p:grpSp>
      <p:sp>
        <p:nvSpPr>
          <p:cNvPr id="6" name="Freeform 6">
            <a:extLst>
              <a:ext uri="{FF2B5EF4-FFF2-40B4-BE49-F238E27FC236}">
                <a16:creationId xmlns:a16="http://schemas.microsoft.com/office/drawing/2014/main" id="{51401C3F-DB18-1735-7F45-6ABA1CB2FB89}"/>
              </a:ext>
            </a:extLst>
          </p:cNvPr>
          <p:cNvSpPr/>
          <p:nvPr/>
        </p:nvSpPr>
        <p:spPr>
          <a:xfrm>
            <a:off x="11414726" y="6172200"/>
            <a:ext cx="13746548" cy="8229600"/>
          </a:xfrm>
          <a:custGeom>
            <a:avLst/>
            <a:gdLst/>
            <a:ahLst/>
            <a:cxnLst/>
            <a:rect l="l" t="t" r="r" b="b"/>
            <a:pathLst>
              <a:path w="13746548" h="8229600">
                <a:moveTo>
                  <a:pt x="0" y="0"/>
                </a:moveTo>
                <a:lnTo>
                  <a:pt x="13746548" y="0"/>
                </a:lnTo>
                <a:lnTo>
                  <a:pt x="13746548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902897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784562F4-F6BC-5B62-FED2-B3B7CCA77C4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7">
            <a:extLst>
              <a:ext uri="{FF2B5EF4-FFF2-40B4-BE49-F238E27FC236}">
                <a16:creationId xmlns:a16="http://schemas.microsoft.com/office/drawing/2014/main" id="{1F13695D-F114-F4E9-42AD-7926FB5A4167}"/>
              </a:ext>
            </a:extLst>
          </p:cNvPr>
          <p:cNvSpPr/>
          <p:nvPr/>
        </p:nvSpPr>
        <p:spPr>
          <a:xfrm>
            <a:off x="-8862964" y="-3048113"/>
            <a:ext cx="14774614" cy="12601514"/>
          </a:xfrm>
          <a:custGeom>
            <a:avLst/>
            <a:gdLst/>
            <a:ahLst/>
            <a:cxnLst/>
            <a:rect l="l" t="t" r="r" b="b"/>
            <a:pathLst>
              <a:path w="14774614" h="12601514">
                <a:moveTo>
                  <a:pt x="0" y="0"/>
                </a:moveTo>
                <a:lnTo>
                  <a:pt x="14774614" y="0"/>
                </a:lnTo>
                <a:lnTo>
                  <a:pt x="14774614" y="12601514"/>
                </a:lnTo>
                <a:lnTo>
                  <a:pt x="0" y="12601514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3" name="TextBox 13">
            <a:extLst>
              <a:ext uri="{FF2B5EF4-FFF2-40B4-BE49-F238E27FC236}">
                <a16:creationId xmlns:a16="http://schemas.microsoft.com/office/drawing/2014/main" id="{DA385281-0A4D-F317-FA74-4EC0E61C2A1E}"/>
              </a:ext>
            </a:extLst>
          </p:cNvPr>
          <p:cNvSpPr txBox="1"/>
          <p:nvPr/>
        </p:nvSpPr>
        <p:spPr>
          <a:xfrm>
            <a:off x="1108124" y="733599"/>
            <a:ext cx="9331276" cy="197490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7704"/>
              </a:lnSpc>
            </a:pPr>
            <a:r>
              <a:rPr lang="en-US" sz="6641" b="1" spc="-312" dirty="0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AI Pipeline &amp; Prompt Engineering</a:t>
            </a:r>
          </a:p>
        </p:txBody>
      </p:sp>
      <p:sp>
        <p:nvSpPr>
          <p:cNvPr id="14" name="TextBox 14">
            <a:extLst>
              <a:ext uri="{FF2B5EF4-FFF2-40B4-BE49-F238E27FC236}">
                <a16:creationId xmlns:a16="http://schemas.microsoft.com/office/drawing/2014/main" id="{85A04667-11E1-990D-97F5-4350601E4F01}"/>
              </a:ext>
            </a:extLst>
          </p:cNvPr>
          <p:cNvSpPr txBox="1"/>
          <p:nvPr/>
        </p:nvSpPr>
        <p:spPr>
          <a:xfrm>
            <a:off x="1676400" y="3940113"/>
            <a:ext cx="10776628" cy="473975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spc="52" dirty="0">
                <a:solidFill>
                  <a:srgbClr val="FFFFFF"/>
                </a:solidFill>
                <a:latin typeface="Montserrat Bold" panose="020B0604020202020204" charset="0"/>
                <a:ea typeface="Open Sauce Light"/>
                <a:cs typeface="Open Sauce Light"/>
                <a:sym typeface="Open Sauce Light"/>
              </a:rPr>
              <a:t>Detects whether </a:t>
            </a:r>
            <a:r>
              <a:rPr lang="en-GB" sz="2800" u="sng" spc="52" dirty="0">
                <a:solidFill>
                  <a:srgbClr val="FFFFFF"/>
                </a:solidFill>
                <a:latin typeface="Montserrat Bold" panose="020B0604020202020204" charset="0"/>
                <a:ea typeface="Open Sauce Light"/>
                <a:cs typeface="Open Sauce Light"/>
                <a:sym typeface="Open Sauce Light"/>
              </a:rPr>
              <a:t>SMART</a:t>
            </a:r>
            <a:r>
              <a:rPr lang="en-GB" sz="2800" spc="52" dirty="0">
                <a:solidFill>
                  <a:srgbClr val="FFFFFF"/>
                </a:solidFill>
                <a:latin typeface="Montserrat Bold" panose="020B0604020202020204" charset="0"/>
                <a:ea typeface="Open Sauce Light"/>
                <a:cs typeface="Open Sauce Light"/>
                <a:sym typeface="Open Sauce Light"/>
              </a:rPr>
              <a:t> or </a:t>
            </a:r>
            <a:r>
              <a:rPr lang="en-GB" sz="2800" u="sng" spc="52" dirty="0">
                <a:solidFill>
                  <a:srgbClr val="FFFFFF"/>
                </a:solidFill>
                <a:latin typeface="Montserrat Bold" panose="020B0604020202020204" charset="0"/>
                <a:ea typeface="Open Sauce Light"/>
                <a:cs typeface="Open Sauce Light"/>
                <a:sym typeface="Open Sauce Light"/>
              </a:rPr>
              <a:t>CLEAR</a:t>
            </a:r>
            <a:r>
              <a:rPr lang="en-GB" sz="2800" spc="52" dirty="0">
                <a:solidFill>
                  <a:srgbClr val="FFFFFF"/>
                </a:solidFill>
                <a:latin typeface="Montserrat Bold" panose="020B0604020202020204" charset="0"/>
                <a:ea typeface="Open Sauce Light"/>
                <a:cs typeface="Open Sauce Light"/>
                <a:sym typeface="Open Sauce Light"/>
              </a:rPr>
              <a:t> is more appropriate.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800" spc="52" dirty="0">
              <a:solidFill>
                <a:srgbClr val="FFFFFF"/>
              </a:solidFill>
              <a:latin typeface="Montserrat Bold" panose="020B0604020202020204" charset="0"/>
              <a:ea typeface="Open Sauce Light"/>
              <a:cs typeface="Open Sauce Light"/>
              <a:sym typeface="Open Sauce Light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spc="52" dirty="0">
                <a:solidFill>
                  <a:srgbClr val="FFFFFF"/>
                </a:solidFill>
                <a:latin typeface="Montserrat Bold" panose="020B0604020202020204" charset="0"/>
                <a:ea typeface="Open Sauce Light"/>
                <a:cs typeface="Open Sauce Light"/>
                <a:sym typeface="Open Sauce Light"/>
              </a:rPr>
              <a:t>Backend constructs structured prompts with: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800" spc="52" dirty="0">
                <a:solidFill>
                  <a:srgbClr val="FFFFFF"/>
                </a:solidFill>
                <a:latin typeface="Montserrat Bold" panose="020B0604020202020204" charset="0"/>
                <a:ea typeface="Open Sauce Light"/>
                <a:cs typeface="Open Sauce Light"/>
                <a:sym typeface="Open Sauce Light"/>
              </a:rPr>
              <a:t>HTML-formatted output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800" spc="52" dirty="0">
                <a:solidFill>
                  <a:srgbClr val="FFFFFF"/>
                </a:solidFill>
                <a:latin typeface="Montserrat Bold" panose="020B0604020202020204" charset="0"/>
                <a:ea typeface="Open Sauce Light"/>
                <a:cs typeface="Open Sauce Light"/>
                <a:sym typeface="Open Sauce Light"/>
              </a:rPr>
              <a:t>Minimum length requirements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800" spc="52" dirty="0">
                <a:solidFill>
                  <a:srgbClr val="FFFFFF"/>
                </a:solidFill>
                <a:latin typeface="Montserrat Bold" panose="020B0604020202020204" charset="0"/>
                <a:ea typeface="Open Sauce Light"/>
                <a:cs typeface="Open Sauce Light"/>
                <a:sym typeface="Open Sauce Light"/>
              </a:rPr>
              <a:t>Tone and clarity instructions [19]</a:t>
            </a:r>
            <a:br>
              <a:rPr lang="en-GB" sz="2800" spc="52" dirty="0">
                <a:solidFill>
                  <a:srgbClr val="FFFFFF"/>
                </a:solidFill>
                <a:latin typeface="Montserrat Bold" panose="020B0604020202020204" charset="0"/>
                <a:ea typeface="Open Sauce Light"/>
                <a:cs typeface="Open Sauce Light"/>
                <a:sym typeface="Open Sauce Light"/>
              </a:rPr>
            </a:br>
            <a:endParaRPr lang="en-GB" sz="2800" spc="52" dirty="0">
              <a:solidFill>
                <a:srgbClr val="FFFFFF"/>
              </a:solidFill>
              <a:latin typeface="Montserrat Bold" panose="020B0604020202020204" charset="0"/>
              <a:ea typeface="Open Sauce Light"/>
              <a:cs typeface="Open Sauce Light"/>
              <a:sym typeface="Open Sauce Light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spc="52" dirty="0">
                <a:solidFill>
                  <a:srgbClr val="FFFFFF"/>
                </a:solidFill>
                <a:latin typeface="Montserrat Bold" panose="020B0604020202020204" charset="0"/>
                <a:ea typeface="Open Sauce Light"/>
                <a:cs typeface="Open Sauce Light"/>
                <a:sym typeface="Open Sauce Light"/>
              </a:rPr>
              <a:t>AI returns plan + sentiment + keywords.</a:t>
            </a:r>
          </a:p>
          <a:p>
            <a:endParaRPr lang="en-GB" sz="2800" spc="52" dirty="0">
              <a:solidFill>
                <a:srgbClr val="FFFFFF"/>
              </a:solidFill>
              <a:latin typeface="Montserrat Bold" panose="020B0604020202020204" charset="0"/>
              <a:ea typeface="Open Sauce Light"/>
              <a:cs typeface="Open Sauce Light"/>
              <a:sym typeface="Open Sauce Light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spc="52" dirty="0">
                <a:solidFill>
                  <a:srgbClr val="FFFFFF"/>
                </a:solidFill>
                <a:latin typeface="Montserrat Bold" panose="020B0604020202020204" charset="0"/>
                <a:ea typeface="Open Sauce Light"/>
                <a:cs typeface="Open Sauce Light"/>
                <a:sym typeface="Open Sauce Light"/>
              </a:rPr>
              <a:t>Response is cleaned and stored in the database [8].</a:t>
            </a:r>
          </a:p>
        </p:txBody>
      </p:sp>
      <p:sp>
        <p:nvSpPr>
          <p:cNvPr id="15" name="Freeform 15">
            <a:extLst>
              <a:ext uri="{FF2B5EF4-FFF2-40B4-BE49-F238E27FC236}">
                <a16:creationId xmlns:a16="http://schemas.microsoft.com/office/drawing/2014/main" id="{DA8FB50B-0342-46E8-39F0-AC5249E79C06}"/>
              </a:ext>
            </a:extLst>
          </p:cNvPr>
          <p:cNvSpPr/>
          <p:nvPr/>
        </p:nvSpPr>
        <p:spPr>
          <a:xfrm>
            <a:off x="381000" y="9703358"/>
            <a:ext cx="407672" cy="233485"/>
          </a:xfrm>
          <a:custGeom>
            <a:avLst/>
            <a:gdLst/>
            <a:ahLst/>
            <a:cxnLst/>
            <a:rect l="l" t="t" r="r" b="b"/>
            <a:pathLst>
              <a:path w="407672" h="233485">
                <a:moveTo>
                  <a:pt x="0" y="0"/>
                </a:moveTo>
                <a:lnTo>
                  <a:pt x="407672" y="0"/>
                </a:lnTo>
                <a:lnTo>
                  <a:pt x="407672" y="233485"/>
                </a:lnTo>
                <a:lnTo>
                  <a:pt x="0" y="233485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9" name="AutoShape 18">
            <a:extLst>
              <a:ext uri="{FF2B5EF4-FFF2-40B4-BE49-F238E27FC236}">
                <a16:creationId xmlns:a16="http://schemas.microsoft.com/office/drawing/2014/main" id="{22614C79-34E0-1891-F7B1-5A663A8631EE}"/>
              </a:ext>
            </a:extLst>
          </p:cNvPr>
          <p:cNvSpPr/>
          <p:nvPr/>
        </p:nvSpPr>
        <p:spPr>
          <a:xfrm>
            <a:off x="0" y="2857500"/>
            <a:ext cx="6492240" cy="0"/>
          </a:xfrm>
          <a:prstGeom prst="line">
            <a:avLst/>
          </a:prstGeom>
          <a:ln w="19050" cap="flat">
            <a:solidFill>
              <a:srgbClr val="FFFFFF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pic>
        <p:nvPicPr>
          <p:cNvPr id="8" name="Picture 7" descr="A robot pointing at a drawing of a house&#10;&#10;AI-generated content may be incorrect.">
            <a:extLst>
              <a:ext uri="{FF2B5EF4-FFF2-40B4-BE49-F238E27FC236}">
                <a16:creationId xmlns:a16="http://schemas.microsoft.com/office/drawing/2014/main" id="{E9CA8011-98DE-95C1-7EB9-0C85D3CFF26B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10553700" y="2552702"/>
            <a:ext cx="10287000" cy="5181600"/>
          </a:xfrm>
          <a:prstGeom prst="rect">
            <a:avLst/>
          </a:prstGeom>
        </p:spPr>
      </p:pic>
      <p:grpSp>
        <p:nvGrpSpPr>
          <p:cNvPr id="2" name="Group 2">
            <a:extLst>
              <a:ext uri="{FF2B5EF4-FFF2-40B4-BE49-F238E27FC236}">
                <a16:creationId xmlns:a16="http://schemas.microsoft.com/office/drawing/2014/main" id="{DB2522FD-71C8-C7E6-52B0-6FFD4CE58D45}"/>
              </a:ext>
            </a:extLst>
          </p:cNvPr>
          <p:cNvGrpSpPr/>
          <p:nvPr/>
        </p:nvGrpSpPr>
        <p:grpSpPr>
          <a:xfrm>
            <a:off x="16982967" y="400502"/>
            <a:ext cx="1305033" cy="333097"/>
            <a:chOff x="0" y="0"/>
            <a:chExt cx="343712" cy="87729"/>
          </a:xfrm>
        </p:grpSpPr>
        <p:sp>
          <p:nvSpPr>
            <p:cNvPr id="3" name="Freeform 3">
              <a:extLst>
                <a:ext uri="{FF2B5EF4-FFF2-40B4-BE49-F238E27FC236}">
                  <a16:creationId xmlns:a16="http://schemas.microsoft.com/office/drawing/2014/main" id="{E83F257C-28E0-7362-8246-530D0917323E}"/>
                </a:ext>
              </a:extLst>
            </p:cNvPr>
            <p:cNvSpPr/>
            <p:nvPr/>
          </p:nvSpPr>
          <p:spPr>
            <a:xfrm>
              <a:off x="0" y="0"/>
              <a:ext cx="343712" cy="87729"/>
            </a:xfrm>
            <a:custGeom>
              <a:avLst/>
              <a:gdLst/>
              <a:ahLst/>
              <a:cxnLst/>
              <a:rect l="l" t="t" r="r" b="b"/>
              <a:pathLst>
                <a:path w="343712" h="87729">
                  <a:moveTo>
                    <a:pt x="0" y="0"/>
                  </a:moveTo>
                  <a:lnTo>
                    <a:pt x="343712" y="0"/>
                  </a:lnTo>
                  <a:lnTo>
                    <a:pt x="343712" y="87729"/>
                  </a:lnTo>
                  <a:lnTo>
                    <a:pt x="0" y="87729"/>
                  </a:lnTo>
                  <a:close/>
                </a:path>
              </a:pathLst>
            </a:custGeom>
            <a:gradFill rotWithShape="1">
              <a:gsLst>
                <a:gs pos="0">
                  <a:srgbClr val="4E69B1">
                    <a:alpha val="100000"/>
                  </a:srgbClr>
                </a:gs>
                <a:gs pos="100000">
                  <a:srgbClr val="15122A">
                    <a:alpha val="100000"/>
                  </a:srgbClr>
                </a:gs>
              </a:gsLst>
              <a:path path="circle">
                <a:fillToRect r="100000" b="100000"/>
              </a:path>
              <a:tileRect l="-100000" t="-100000"/>
            </a:gra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>
              <a:extLst>
                <a:ext uri="{FF2B5EF4-FFF2-40B4-BE49-F238E27FC236}">
                  <a16:creationId xmlns:a16="http://schemas.microsoft.com/office/drawing/2014/main" id="{E870C672-B689-1E7D-8582-B43B62E4AE91}"/>
                </a:ext>
              </a:extLst>
            </p:cNvPr>
            <p:cNvSpPr txBox="1"/>
            <p:nvPr/>
          </p:nvSpPr>
          <p:spPr>
            <a:xfrm>
              <a:off x="0" y="-38100"/>
              <a:ext cx="343712" cy="125829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871"/>
                </a:lnSpc>
              </a:pPr>
              <a:endParaRPr/>
            </a:p>
          </p:txBody>
        </p:sp>
      </p:grpSp>
      <p:sp>
        <p:nvSpPr>
          <p:cNvPr id="6" name="Freeform 6">
            <a:extLst>
              <a:ext uri="{FF2B5EF4-FFF2-40B4-BE49-F238E27FC236}">
                <a16:creationId xmlns:a16="http://schemas.microsoft.com/office/drawing/2014/main" id="{6FF1A637-A2C1-F94E-86CB-E7BE9C5FA94A}"/>
              </a:ext>
            </a:extLst>
          </p:cNvPr>
          <p:cNvSpPr/>
          <p:nvPr/>
        </p:nvSpPr>
        <p:spPr>
          <a:xfrm>
            <a:off x="11414726" y="6172200"/>
            <a:ext cx="13746548" cy="8229600"/>
          </a:xfrm>
          <a:custGeom>
            <a:avLst/>
            <a:gdLst/>
            <a:ahLst/>
            <a:cxnLst/>
            <a:rect l="l" t="t" r="r" b="b"/>
            <a:pathLst>
              <a:path w="13746548" h="8229600">
                <a:moveTo>
                  <a:pt x="0" y="0"/>
                </a:moveTo>
                <a:lnTo>
                  <a:pt x="13746548" y="0"/>
                </a:lnTo>
                <a:lnTo>
                  <a:pt x="13746548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167783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6982967" y="400502"/>
            <a:ext cx="1305033" cy="333097"/>
            <a:chOff x="0" y="0"/>
            <a:chExt cx="343712" cy="87729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343712" cy="87729"/>
            </a:xfrm>
            <a:custGeom>
              <a:avLst/>
              <a:gdLst/>
              <a:ahLst/>
              <a:cxnLst/>
              <a:rect l="l" t="t" r="r" b="b"/>
              <a:pathLst>
                <a:path w="343712" h="87729">
                  <a:moveTo>
                    <a:pt x="0" y="0"/>
                  </a:moveTo>
                  <a:lnTo>
                    <a:pt x="343712" y="0"/>
                  </a:lnTo>
                  <a:lnTo>
                    <a:pt x="343712" y="87729"/>
                  </a:lnTo>
                  <a:lnTo>
                    <a:pt x="0" y="87729"/>
                  </a:lnTo>
                  <a:close/>
                </a:path>
              </a:pathLst>
            </a:custGeom>
            <a:gradFill rotWithShape="1">
              <a:gsLst>
                <a:gs pos="0">
                  <a:srgbClr val="4E69B1">
                    <a:alpha val="100000"/>
                  </a:srgbClr>
                </a:gs>
                <a:gs pos="100000">
                  <a:srgbClr val="15122A">
                    <a:alpha val="100000"/>
                  </a:srgbClr>
                </a:gs>
              </a:gsLst>
              <a:path path="circle">
                <a:fillToRect r="100000" b="100000"/>
              </a:path>
              <a:tileRect l="-100000" t="-100000"/>
            </a:gra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343712" cy="125829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871"/>
                </a:lnSpc>
              </a:pPr>
              <a:endParaRPr/>
            </a:p>
          </p:txBody>
        </p:sp>
      </p:grpSp>
      <p:sp>
        <p:nvSpPr>
          <p:cNvPr id="7" name="Freeform 7"/>
          <p:cNvSpPr/>
          <p:nvPr/>
        </p:nvSpPr>
        <p:spPr>
          <a:xfrm>
            <a:off x="-6872639" y="-2063137"/>
            <a:ext cx="14774614" cy="12601514"/>
          </a:xfrm>
          <a:custGeom>
            <a:avLst/>
            <a:gdLst/>
            <a:ahLst/>
            <a:cxnLst/>
            <a:rect l="l" t="t" r="r" b="b"/>
            <a:pathLst>
              <a:path w="14774614" h="12601514">
                <a:moveTo>
                  <a:pt x="0" y="0"/>
                </a:moveTo>
                <a:lnTo>
                  <a:pt x="14774614" y="0"/>
                </a:lnTo>
                <a:lnTo>
                  <a:pt x="14774614" y="12601514"/>
                </a:lnTo>
                <a:lnTo>
                  <a:pt x="0" y="12601514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Freeform 8"/>
          <p:cNvSpPr/>
          <p:nvPr/>
        </p:nvSpPr>
        <p:spPr>
          <a:xfrm>
            <a:off x="10386026" y="6423577"/>
            <a:ext cx="13746548" cy="8229600"/>
          </a:xfrm>
          <a:custGeom>
            <a:avLst/>
            <a:gdLst/>
            <a:ahLst/>
            <a:cxnLst/>
            <a:rect l="l" t="t" r="r" b="b"/>
            <a:pathLst>
              <a:path w="13746548" h="8229600">
                <a:moveTo>
                  <a:pt x="0" y="0"/>
                </a:moveTo>
                <a:lnTo>
                  <a:pt x="13746548" y="0"/>
                </a:lnTo>
                <a:lnTo>
                  <a:pt x="13746548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3" name="TextBox 13"/>
          <p:cNvSpPr txBox="1"/>
          <p:nvPr/>
        </p:nvSpPr>
        <p:spPr>
          <a:xfrm>
            <a:off x="10069986" y="2265275"/>
            <a:ext cx="5741000" cy="195779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just">
              <a:lnSpc>
                <a:spcPts val="7704"/>
              </a:lnSpc>
            </a:pPr>
            <a:r>
              <a:rPr lang="en-US" sz="6641" b="1" spc="-312" dirty="0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Backend Design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069986" y="4818775"/>
            <a:ext cx="6627366" cy="443198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r>
              <a:rPr lang="en-US" sz="2400" spc="52" dirty="0">
                <a:solidFill>
                  <a:srgbClr val="FFFFFF"/>
                </a:solidFill>
                <a:latin typeface="Montserrat Bold" panose="020B0604020202020204" charset="0"/>
                <a:ea typeface="Open Sauce Light"/>
                <a:cs typeface="Open Sauce Light"/>
                <a:sym typeface="Open Sauce Light"/>
              </a:rPr>
              <a:t>Flask application factory pattern [17].</a:t>
            </a:r>
          </a:p>
          <a:p>
            <a:r>
              <a:rPr lang="en-US" sz="2400" spc="52" dirty="0">
                <a:solidFill>
                  <a:srgbClr val="FFFFFF"/>
                </a:solidFill>
                <a:latin typeface="Montserrat Bold" panose="020B0604020202020204" charset="0"/>
                <a:ea typeface="Open Sauce Light"/>
                <a:cs typeface="Open Sauce Light"/>
                <a:sym typeface="Open Sauce Light"/>
              </a:rPr>
              <a:t>Blueprints:</a:t>
            </a:r>
          </a:p>
          <a:p>
            <a:r>
              <a:rPr lang="en-US" sz="2400" spc="52" dirty="0">
                <a:solidFill>
                  <a:srgbClr val="FFFFFF"/>
                </a:solidFill>
                <a:latin typeface="Montserrat Bold" panose="020B0604020202020204" charset="0"/>
                <a:ea typeface="Open Sauce Light"/>
                <a:cs typeface="Open Sauce Light"/>
                <a:sym typeface="Open Sauce Light"/>
              </a:rPr>
              <a:t>auth (login, signup, logout)</a:t>
            </a:r>
          </a:p>
          <a:p>
            <a:r>
              <a:rPr lang="en-US" sz="2400" spc="52" dirty="0">
                <a:solidFill>
                  <a:srgbClr val="FFFFFF"/>
                </a:solidFill>
                <a:latin typeface="Montserrat Bold" panose="020B0604020202020204" charset="0"/>
                <a:ea typeface="Open Sauce Light"/>
                <a:cs typeface="Open Sauce Light"/>
                <a:sym typeface="Open Sauce Light"/>
              </a:rPr>
              <a:t>goals (creation, viewing, storage)</a:t>
            </a:r>
            <a:br>
              <a:rPr lang="en-US" sz="2400" spc="52" dirty="0">
                <a:solidFill>
                  <a:srgbClr val="FFFFFF"/>
                </a:solidFill>
                <a:latin typeface="Montserrat Bold" panose="020B0604020202020204" charset="0"/>
                <a:ea typeface="Open Sauce Light"/>
                <a:cs typeface="Open Sauce Light"/>
                <a:sym typeface="Open Sauce Light"/>
              </a:rPr>
            </a:br>
            <a:endParaRPr lang="en-US" sz="2400" spc="52" dirty="0">
              <a:solidFill>
                <a:srgbClr val="FFFFFF"/>
              </a:solidFill>
              <a:latin typeface="Montserrat Bold" panose="020B0604020202020204" charset="0"/>
              <a:ea typeface="Open Sauce Light"/>
              <a:cs typeface="Open Sauce Light"/>
              <a:sym typeface="Open Sauce Light"/>
            </a:endParaRPr>
          </a:p>
          <a:p>
            <a:r>
              <a:rPr lang="en-US" sz="2400" spc="52" dirty="0">
                <a:solidFill>
                  <a:srgbClr val="FFFFFF"/>
                </a:solidFill>
                <a:latin typeface="Montserrat Bold" panose="020B0604020202020204" charset="0"/>
                <a:ea typeface="Open Sauce Light"/>
                <a:cs typeface="Open Sauce Light"/>
                <a:sym typeface="Open Sauce Light"/>
              </a:rPr>
              <a:t>Database models:</a:t>
            </a:r>
          </a:p>
          <a:p>
            <a:r>
              <a:rPr lang="en-US" sz="2400" spc="52" dirty="0">
                <a:solidFill>
                  <a:srgbClr val="FFFFFF"/>
                </a:solidFill>
                <a:latin typeface="Montserrat Bold" panose="020B0604020202020204" charset="0"/>
                <a:ea typeface="Open Sauce Light"/>
                <a:cs typeface="Open Sauce Light"/>
                <a:sym typeface="Open Sauce Light"/>
              </a:rPr>
              <a:t>User</a:t>
            </a:r>
          </a:p>
          <a:p>
            <a:r>
              <a:rPr lang="en-US" sz="2400" spc="52" dirty="0">
                <a:solidFill>
                  <a:srgbClr val="FFFFFF"/>
                </a:solidFill>
                <a:latin typeface="Montserrat Bold" panose="020B0604020202020204" charset="0"/>
                <a:ea typeface="Open Sauce Light"/>
                <a:cs typeface="Open Sauce Light"/>
                <a:sym typeface="Open Sauce Light"/>
              </a:rPr>
              <a:t>Goal</a:t>
            </a:r>
          </a:p>
          <a:p>
            <a:r>
              <a:rPr lang="en-US" sz="2400" spc="52" dirty="0">
                <a:solidFill>
                  <a:srgbClr val="FFFFFF"/>
                </a:solidFill>
                <a:latin typeface="Montserrat Bold" panose="020B0604020202020204" charset="0"/>
                <a:ea typeface="Open Sauce Light"/>
                <a:cs typeface="Open Sauce Light"/>
                <a:sym typeface="Open Sauce Light"/>
              </a:rPr>
              <a:t>Feedback</a:t>
            </a:r>
            <a:br>
              <a:rPr lang="en-US" sz="2400" spc="52" dirty="0">
                <a:solidFill>
                  <a:srgbClr val="FFFFFF"/>
                </a:solidFill>
                <a:latin typeface="Montserrat Bold" panose="020B0604020202020204" charset="0"/>
                <a:ea typeface="Open Sauce Light"/>
                <a:cs typeface="Open Sauce Light"/>
                <a:sym typeface="Open Sauce Light"/>
              </a:rPr>
            </a:br>
            <a:endParaRPr lang="en-US" sz="2400" spc="52" dirty="0">
              <a:solidFill>
                <a:srgbClr val="FFFFFF"/>
              </a:solidFill>
              <a:latin typeface="Montserrat Bold" panose="020B0604020202020204" charset="0"/>
              <a:ea typeface="Open Sauce Light"/>
              <a:cs typeface="Open Sauce Light"/>
              <a:sym typeface="Open Sauce Light"/>
            </a:endParaRPr>
          </a:p>
          <a:p>
            <a:r>
              <a:rPr lang="en-US" sz="2400" spc="52" dirty="0">
                <a:solidFill>
                  <a:srgbClr val="FFFFFF"/>
                </a:solidFill>
                <a:latin typeface="Montserrat Bold" panose="020B0604020202020204" charset="0"/>
                <a:ea typeface="Open Sauce Light"/>
                <a:cs typeface="Open Sauce Light"/>
                <a:sym typeface="Open Sauce Light"/>
              </a:rPr>
              <a:t>Secure password hashing + input validation.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-220402" y="1494982"/>
            <a:ext cx="8644081" cy="7763318"/>
            <a:chOff x="0" y="0"/>
            <a:chExt cx="2776494" cy="2493591"/>
          </a:xfrm>
        </p:grpSpPr>
        <p:sp>
          <p:nvSpPr>
            <p:cNvPr id="17" name="Freeform 17"/>
            <p:cNvSpPr/>
            <p:nvPr/>
          </p:nvSpPr>
          <p:spPr>
            <a:xfrm>
              <a:off x="0" y="0"/>
              <a:ext cx="2776494" cy="2493591"/>
            </a:xfrm>
            <a:custGeom>
              <a:avLst/>
              <a:gdLst/>
              <a:ahLst/>
              <a:cxnLst/>
              <a:rect l="l" t="t" r="r" b="b"/>
              <a:pathLst>
                <a:path w="2776494" h="2493591">
                  <a:moveTo>
                    <a:pt x="16121" y="0"/>
                  </a:moveTo>
                  <a:lnTo>
                    <a:pt x="2760373" y="0"/>
                  </a:lnTo>
                  <a:cubicBezTo>
                    <a:pt x="2769276" y="0"/>
                    <a:pt x="2776494" y="7218"/>
                    <a:pt x="2776494" y="16121"/>
                  </a:cubicBezTo>
                  <a:lnTo>
                    <a:pt x="2776494" y="2477470"/>
                  </a:lnTo>
                  <a:cubicBezTo>
                    <a:pt x="2776494" y="2486374"/>
                    <a:pt x="2769276" y="2493591"/>
                    <a:pt x="2760373" y="2493591"/>
                  </a:cubicBezTo>
                  <a:lnTo>
                    <a:pt x="16121" y="2493591"/>
                  </a:lnTo>
                  <a:cubicBezTo>
                    <a:pt x="7218" y="2493591"/>
                    <a:pt x="0" y="2486374"/>
                    <a:pt x="0" y="2477470"/>
                  </a:cubicBezTo>
                  <a:lnTo>
                    <a:pt x="0" y="16121"/>
                  </a:lnTo>
                  <a:cubicBezTo>
                    <a:pt x="0" y="7218"/>
                    <a:pt x="7218" y="0"/>
                    <a:pt x="16121" y="0"/>
                  </a:cubicBezTo>
                  <a:close/>
                </a:path>
              </a:pathLst>
            </a:custGeom>
            <a:blipFill>
              <a:blip r:embed="rId4"/>
              <a:stretch>
                <a:fillRect l="-17337" r="-17337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D7733E3B-EB36-7736-FDE3-836B112990E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>
            <a:extLst>
              <a:ext uri="{FF2B5EF4-FFF2-40B4-BE49-F238E27FC236}">
                <a16:creationId xmlns:a16="http://schemas.microsoft.com/office/drawing/2014/main" id="{3959607D-7E80-F867-542F-DCD559556EA8}"/>
              </a:ext>
            </a:extLst>
          </p:cNvPr>
          <p:cNvGrpSpPr/>
          <p:nvPr/>
        </p:nvGrpSpPr>
        <p:grpSpPr>
          <a:xfrm>
            <a:off x="16982967" y="400502"/>
            <a:ext cx="1305033" cy="333097"/>
            <a:chOff x="0" y="0"/>
            <a:chExt cx="343712" cy="87729"/>
          </a:xfrm>
        </p:grpSpPr>
        <p:sp>
          <p:nvSpPr>
            <p:cNvPr id="3" name="Freeform 3">
              <a:extLst>
                <a:ext uri="{FF2B5EF4-FFF2-40B4-BE49-F238E27FC236}">
                  <a16:creationId xmlns:a16="http://schemas.microsoft.com/office/drawing/2014/main" id="{4D427262-426E-8716-2106-2EFA0536266E}"/>
                </a:ext>
              </a:extLst>
            </p:cNvPr>
            <p:cNvSpPr/>
            <p:nvPr/>
          </p:nvSpPr>
          <p:spPr>
            <a:xfrm>
              <a:off x="0" y="0"/>
              <a:ext cx="343712" cy="87729"/>
            </a:xfrm>
            <a:custGeom>
              <a:avLst/>
              <a:gdLst/>
              <a:ahLst/>
              <a:cxnLst/>
              <a:rect l="l" t="t" r="r" b="b"/>
              <a:pathLst>
                <a:path w="343712" h="87729">
                  <a:moveTo>
                    <a:pt x="0" y="0"/>
                  </a:moveTo>
                  <a:lnTo>
                    <a:pt x="343712" y="0"/>
                  </a:lnTo>
                  <a:lnTo>
                    <a:pt x="343712" y="87729"/>
                  </a:lnTo>
                  <a:lnTo>
                    <a:pt x="0" y="87729"/>
                  </a:lnTo>
                  <a:close/>
                </a:path>
              </a:pathLst>
            </a:custGeom>
            <a:gradFill rotWithShape="1">
              <a:gsLst>
                <a:gs pos="0">
                  <a:srgbClr val="4E69B1">
                    <a:alpha val="100000"/>
                  </a:srgbClr>
                </a:gs>
                <a:gs pos="100000">
                  <a:srgbClr val="15122A">
                    <a:alpha val="100000"/>
                  </a:srgbClr>
                </a:gs>
              </a:gsLst>
              <a:path path="circle">
                <a:fillToRect r="100000" b="100000"/>
              </a:path>
              <a:tileRect l="-100000" t="-100000"/>
            </a:gra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>
              <a:extLst>
                <a:ext uri="{FF2B5EF4-FFF2-40B4-BE49-F238E27FC236}">
                  <a16:creationId xmlns:a16="http://schemas.microsoft.com/office/drawing/2014/main" id="{6B70E03A-A7AB-38A7-F52F-3BF4A2776293}"/>
                </a:ext>
              </a:extLst>
            </p:cNvPr>
            <p:cNvSpPr txBox="1"/>
            <p:nvPr/>
          </p:nvSpPr>
          <p:spPr>
            <a:xfrm>
              <a:off x="0" y="-38100"/>
              <a:ext cx="343712" cy="125829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871"/>
                </a:lnSpc>
              </a:pPr>
              <a:endParaRPr/>
            </a:p>
          </p:txBody>
        </p:sp>
      </p:grpSp>
      <p:sp>
        <p:nvSpPr>
          <p:cNvPr id="7" name="Freeform 7">
            <a:extLst>
              <a:ext uri="{FF2B5EF4-FFF2-40B4-BE49-F238E27FC236}">
                <a16:creationId xmlns:a16="http://schemas.microsoft.com/office/drawing/2014/main" id="{CC505131-844D-51FB-F3F1-4A1AF79962E3}"/>
              </a:ext>
            </a:extLst>
          </p:cNvPr>
          <p:cNvSpPr/>
          <p:nvPr/>
        </p:nvSpPr>
        <p:spPr>
          <a:xfrm>
            <a:off x="-5803326" y="-2047160"/>
            <a:ext cx="14774614" cy="12601514"/>
          </a:xfrm>
          <a:custGeom>
            <a:avLst/>
            <a:gdLst/>
            <a:ahLst/>
            <a:cxnLst/>
            <a:rect l="l" t="t" r="r" b="b"/>
            <a:pathLst>
              <a:path w="14774614" h="12601514">
                <a:moveTo>
                  <a:pt x="0" y="0"/>
                </a:moveTo>
                <a:lnTo>
                  <a:pt x="14774614" y="0"/>
                </a:lnTo>
                <a:lnTo>
                  <a:pt x="14774614" y="12601514"/>
                </a:lnTo>
                <a:lnTo>
                  <a:pt x="0" y="12601514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2" name="Freeform 12">
            <a:extLst>
              <a:ext uri="{FF2B5EF4-FFF2-40B4-BE49-F238E27FC236}">
                <a16:creationId xmlns:a16="http://schemas.microsoft.com/office/drawing/2014/main" id="{B0229417-18C5-6616-0D09-CDF6CFB2406F}"/>
              </a:ext>
            </a:extLst>
          </p:cNvPr>
          <p:cNvSpPr/>
          <p:nvPr/>
        </p:nvSpPr>
        <p:spPr>
          <a:xfrm>
            <a:off x="10386026" y="6423577"/>
            <a:ext cx="13746548" cy="8229600"/>
          </a:xfrm>
          <a:custGeom>
            <a:avLst/>
            <a:gdLst/>
            <a:ahLst/>
            <a:cxnLst/>
            <a:rect l="l" t="t" r="r" b="b"/>
            <a:pathLst>
              <a:path w="13746548" h="8229600">
                <a:moveTo>
                  <a:pt x="0" y="0"/>
                </a:moveTo>
                <a:lnTo>
                  <a:pt x="13746548" y="0"/>
                </a:lnTo>
                <a:lnTo>
                  <a:pt x="13746548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pic>
        <p:nvPicPr>
          <p:cNvPr id="8" name="Picture 7" descr="A screenshot of a computer program&#10;&#10;AI-generated content may be incorrect.">
            <a:extLst>
              <a:ext uri="{FF2B5EF4-FFF2-40B4-BE49-F238E27FC236}">
                <a16:creationId xmlns:a16="http://schemas.microsoft.com/office/drawing/2014/main" id="{4E96D494-BD3F-9A35-998B-857CFC33274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47787" y="280987"/>
            <a:ext cx="15592425" cy="97250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5001632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6B88F0DA-8312-A055-F602-EFBF7A6554B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>
            <a:extLst>
              <a:ext uri="{FF2B5EF4-FFF2-40B4-BE49-F238E27FC236}">
                <a16:creationId xmlns:a16="http://schemas.microsoft.com/office/drawing/2014/main" id="{B3861A1A-069C-1EE5-0D79-AEE93DCA6FCF}"/>
              </a:ext>
            </a:extLst>
          </p:cNvPr>
          <p:cNvGrpSpPr/>
          <p:nvPr/>
        </p:nvGrpSpPr>
        <p:grpSpPr>
          <a:xfrm>
            <a:off x="16982967" y="400502"/>
            <a:ext cx="1305033" cy="333097"/>
            <a:chOff x="0" y="0"/>
            <a:chExt cx="343712" cy="87729"/>
          </a:xfrm>
        </p:grpSpPr>
        <p:sp>
          <p:nvSpPr>
            <p:cNvPr id="3" name="Freeform 3">
              <a:extLst>
                <a:ext uri="{FF2B5EF4-FFF2-40B4-BE49-F238E27FC236}">
                  <a16:creationId xmlns:a16="http://schemas.microsoft.com/office/drawing/2014/main" id="{1A907082-28BA-3520-0683-7FBAB6504FA0}"/>
                </a:ext>
              </a:extLst>
            </p:cNvPr>
            <p:cNvSpPr/>
            <p:nvPr/>
          </p:nvSpPr>
          <p:spPr>
            <a:xfrm>
              <a:off x="0" y="0"/>
              <a:ext cx="343712" cy="87729"/>
            </a:xfrm>
            <a:custGeom>
              <a:avLst/>
              <a:gdLst/>
              <a:ahLst/>
              <a:cxnLst/>
              <a:rect l="l" t="t" r="r" b="b"/>
              <a:pathLst>
                <a:path w="343712" h="87729">
                  <a:moveTo>
                    <a:pt x="0" y="0"/>
                  </a:moveTo>
                  <a:lnTo>
                    <a:pt x="343712" y="0"/>
                  </a:lnTo>
                  <a:lnTo>
                    <a:pt x="343712" y="87729"/>
                  </a:lnTo>
                  <a:lnTo>
                    <a:pt x="0" y="87729"/>
                  </a:lnTo>
                  <a:close/>
                </a:path>
              </a:pathLst>
            </a:custGeom>
            <a:gradFill rotWithShape="1">
              <a:gsLst>
                <a:gs pos="0">
                  <a:srgbClr val="4E69B1">
                    <a:alpha val="100000"/>
                  </a:srgbClr>
                </a:gs>
                <a:gs pos="100000">
                  <a:srgbClr val="15122A">
                    <a:alpha val="100000"/>
                  </a:srgbClr>
                </a:gs>
              </a:gsLst>
              <a:path path="circle">
                <a:fillToRect r="100000" b="100000"/>
              </a:path>
              <a:tileRect l="-100000" t="-100000"/>
            </a:gra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>
              <a:extLst>
                <a:ext uri="{FF2B5EF4-FFF2-40B4-BE49-F238E27FC236}">
                  <a16:creationId xmlns:a16="http://schemas.microsoft.com/office/drawing/2014/main" id="{3A19670E-DA45-43B1-7239-841AF67CB14C}"/>
                </a:ext>
              </a:extLst>
            </p:cNvPr>
            <p:cNvSpPr txBox="1"/>
            <p:nvPr/>
          </p:nvSpPr>
          <p:spPr>
            <a:xfrm>
              <a:off x="0" y="-38100"/>
              <a:ext cx="343712" cy="125829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871"/>
                </a:lnSpc>
              </a:pPr>
              <a:endParaRPr/>
            </a:p>
          </p:txBody>
        </p:sp>
      </p:grpSp>
      <p:sp>
        <p:nvSpPr>
          <p:cNvPr id="7" name="Freeform 7">
            <a:extLst>
              <a:ext uri="{FF2B5EF4-FFF2-40B4-BE49-F238E27FC236}">
                <a16:creationId xmlns:a16="http://schemas.microsoft.com/office/drawing/2014/main" id="{C946231F-5D71-8DBD-5368-37AF37B2D0B6}"/>
              </a:ext>
            </a:extLst>
          </p:cNvPr>
          <p:cNvSpPr/>
          <p:nvPr/>
        </p:nvSpPr>
        <p:spPr>
          <a:xfrm>
            <a:off x="-5803326" y="-2047160"/>
            <a:ext cx="14774614" cy="12601514"/>
          </a:xfrm>
          <a:custGeom>
            <a:avLst/>
            <a:gdLst/>
            <a:ahLst/>
            <a:cxnLst/>
            <a:rect l="l" t="t" r="r" b="b"/>
            <a:pathLst>
              <a:path w="14774614" h="12601514">
                <a:moveTo>
                  <a:pt x="0" y="0"/>
                </a:moveTo>
                <a:lnTo>
                  <a:pt x="14774614" y="0"/>
                </a:lnTo>
                <a:lnTo>
                  <a:pt x="14774614" y="12601514"/>
                </a:lnTo>
                <a:lnTo>
                  <a:pt x="0" y="12601514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2" name="Freeform 12">
            <a:extLst>
              <a:ext uri="{FF2B5EF4-FFF2-40B4-BE49-F238E27FC236}">
                <a16:creationId xmlns:a16="http://schemas.microsoft.com/office/drawing/2014/main" id="{2CD02752-50B5-545C-76AC-ADCC531E1717}"/>
              </a:ext>
            </a:extLst>
          </p:cNvPr>
          <p:cNvSpPr/>
          <p:nvPr/>
        </p:nvSpPr>
        <p:spPr>
          <a:xfrm>
            <a:off x="10386026" y="6423577"/>
            <a:ext cx="13746548" cy="8229600"/>
          </a:xfrm>
          <a:custGeom>
            <a:avLst/>
            <a:gdLst/>
            <a:ahLst/>
            <a:cxnLst/>
            <a:rect l="l" t="t" r="r" b="b"/>
            <a:pathLst>
              <a:path w="13746548" h="8229600">
                <a:moveTo>
                  <a:pt x="0" y="0"/>
                </a:moveTo>
                <a:lnTo>
                  <a:pt x="13746548" y="0"/>
                </a:lnTo>
                <a:lnTo>
                  <a:pt x="13746548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pic>
        <p:nvPicPr>
          <p:cNvPr id="6" name="Picture 5" descr="A screen shot of a computer&#10;&#10;AI-generated content may be incorrect.">
            <a:extLst>
              <a:ext uri="{FF2B5EF4-FFF2-40B4-BE49-F238E27FC236}">
                <a16:creationId xmlns:a16="http://schemas.microsoft.com/office/drawing/2014/main" id="{7A31EBC7-83F8-8DDE-8B67-0E900DC7BF9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47787" y="2185987"/>
            <a:ext cx="15592425" cy="59150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9723931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B84052DA-BA06-890D-18D5-53AC1D7E908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>
            <a:extLst>
              <a:ext uri="{FF2B5EF4-FFF2-40B4-BE49-F238E27FC236}">
                <a16:creationId xmlns:a16="http://schemas.microsoft.com/office/drawing/2014/main" id="{28ACB0C1-EF9E-1F2B-B7F7-E20ACAFE5766}"/>
              </a:ext>
            </a:extLst>
          </p:cNvPr>
          <p:cNvGrpSpPr/>
          <p:nvPr/>
        </p:nvGrpSpPr>
        <p:grpSpPr>
          <a:xfrm>
            <a:off x="16982967" y="400502"/>
            <a:ext cx="1305033" cy="333097"/>
            <a:chOff x="0" y="0"/>
            <a:chExt cx="343712" cy="87729"/>
          </a:xfrm>
        </p:grpSpPr>
        <p:sp>
          <p:nvSpPr>
            <p:cNvPr id="3" name="Freeform 3">
              <a:extLst>
                <a:ext uri="{FF2B5EF4-FFF2-40B4-BE49-F238E27FC236}">
                  <a16:creationId xmlns:a16="http://schemas.microsoft.com/office/drawing/2014/main" id="{D2BC72BC-9372-3296-4575-B8371B16B2E2}"/>
                </a:ext>
              </a:extLst>
            </p:cNvPr>
            <p:cNvSpPr/>
            <p:nvPr/>
          </p:nvSpPr>
          <p:spPr>
            <a:xfrm>
              <a:off x="0" y="0"/>
              <a:ext cx="343712" cy="87729"/>
            </a:xfrm>
            <a:custGeom>
              <a:avLst/>
              <a:gdLst/>
              <a:ahLst/>
              <a:cxnLst/>
              <a:rect l="l" t="t" r="r" b="b"/>
              <a:pathLst>
                <a:path w="343712" h="87729">
                  <a:moveTo>
                    <a:pt x="0" y="0"/>
                  </a:moveTo>
                  <a:lnTo>
                    <a:pt x="343712" y="0"/>
                  </a:lnTo>
                  <a:lnTo>
                    <a:pt x="343712" y="87729"/>
                  </a:lnTo>
                  <a:lnTo>
                    <a:pt x="0" y="87729"/>
                  </a:lnTo>
                  <a:close/>
                </a:path>
              </a:pathLst>
            </a:custGeom>
            <a:gradFill rotWithShape="1">
              <a:gsLst>
                <a:gs pos="0">
                  <a:srgbClr val="4E69B1">
                    <a:alpha val="100000"/>
                  </a:srgbClr>
                </a:gs>
                <a:gs pos="100000">
                  <a:srgbClr val="15122A">
                    <a:alpha val="100000"/>
                  </a:srgbClr>
                </a:gs>
              </a:gsLst>
              <a:path path="circle">
                <a:fillToRect r="100000" b="100000"/>
              </a:path>
              <a:tileRect l="-100000" t="-100000"/>
            </a:gra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>
              <a:extLst>
                <a:ext uri="{FF2B5EF4-FFF2-40B4-BE49-F238E27FC236}">
                  <a16:creationId xmlns:a16="http://schemas.microsoft.com/office/drawing/2014/main" id="{AE866A9A-3271-BAC5-4574-51C3BFB48BF8}"/>
                </a:ext>
              </a:extLst>
            </p:cNvPr>
            <p:cNvSpPr txBox="1"/>
            <p:nvPr/>
          </p:nvSpPr>
          <p:spPr>
            <a:xfrm>
              <a:off x="0" y="-38100"/>
              <a:ext cx="343712" cy="125829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871"/>
                </a:lnSpc>
              </a:pPr>
              <a:endParaRPr/>
            </a:p>
          </p:txBody>
        </p:sp>
      </p:grpSp>
      <p:sp>
        <p:nvSpPr>
          <p:cNvPr id="7" name="Freeform 7">
            <a:extLst>
              <a:ext uri="{FF2B5EF4-FFF2-40B4-BE49-F238E27FC236}">
                <a16:creationId xmlns:a16="http://schemas.microsoft.com/office/drawing/2014/main" id="{EFB8EAEA-B506-31C0-C242-B28E2E1379CA}"/>
              </a:ext>
            </a:extLst>
          </p:cNvPr>
          <p:cNvSpPr/>
          <p:nvPr/>
        </p:nvSpPr>
        <p:spPr>
          <a:xfrm>
            <a:off x="-5803326" y="-2047160"/>
            <a:ext cx="14774614" cy="12601514"/>
          </a:xfrm>
          <a:custGeom>
            <a:avLst/>
            <a:gdLst/>
            <a:ahLst/>
            <a:cxnLst/>
            <a:rect l="l" t="t" r="r" b="b"/>
            <a:pathLst>
              <a:path w="14774614" h="12601514">
                <a:moveTo>
                  <a:pt x="0" y="0"/>
                </a:moveTo>
                <a:lnTo>
                  <a:pt x="14774614" y="0"/>
                </a:lnTo>
                <a:lnTo>
                  <a:pt x="14774614" y="12601514"/>
                </a:lnTo>
                <a:lnTo>
                  <a:pt x="0" y="12601514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2" name="Freeform 12">
            <a:extLst>
              <a:ext uri="{FF2B5EF4-FFF2-40B4-BE49-F238E27FC236}">
                <a16:creationId xmlns:a16="http://schemas.microsoft.com/office/drawing/2014/main" id="{60861D03-D90B-7CE9-D99C-32D9B5ADC266}"/>
              </a:ext>
            </a:extLst>
          </p:cNvPr>
          <p:cNvSpPr/>
          <p:nvPr/>
        </p:nvSpPr>
        <p:spPr>
          <a:xfrm>
            <a:off x="10386026" y="6423577"/>
            <a:ext cx="13746548" cy="8229600"/>
          </a:xfrm>
          <a:custGeom>
            <a:avLst/>
            <a:gdLst/>
            <a:ahLst/>
            <a:cxnLst/>
            <a:rect l="l" t="t" r="r" b="b"/>
            <a:pathLst>
              <a:path w="13746548" h="8229600">
                <a:moveTo>
                  <a:pt x="0" y="0"/>
                </a:moveTo>
                <a:lnTo>
                  <a:pt x="13746548" y="0"/>
                </a:lnTo>
                <a:lnTo>
                  <a:pt x="13746548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pic>
        <p:nvPicPr>
          <p:cNvPr id="8" name="Picture 7" descr="A screen shot of a computer&#10;&#10;AI-generated content may be incorrect.">
            <a:extLst>
              <a:ext uri="{FF2B5EF4-FFF2-40B4-BE49-F238E27FC236}">
                <a16:creationId xmlns:a16="http://schemas.microsoft.com/office/drawing/2014/main" id="{C1C6D83B-3C75-358F-4E76-5854A971F92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47962" y="714375"/>
            <a:ext cx="12792075" cy="8858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3661256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6982967" y="400502"/>
            <a:ext cx="1305033" cy="333097"/>
            <a:chOff x="0" y="0"/>
            <a:chExt cx="343712" cy="87729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343712" cy="87729"/>
            </a:xfrm>
            <a:custGeom>
              <a:avLst/>
              <a:gdLst/>
              <a:ahLst/>
              <a:cxnLst/>
              <a:rect l="l" t="t" r="r" b="b"/>
              <a:pathLst>
                <a:path w="343712" h="87729">
                  <a:moveTo>
                    <a:pt x="0" y="0"/>
                  </a:moveTo>
                  <a:lnTo>
                    <a:pt x="343712" y="0"/>
                  </a:lnTo>
                  <a:lnTo>
                    <a:pt x="343712" y="87729"/>
                  </a:lnTo>
                  <a:lnTo>
                    <a:pt x="0" y="87729"/>
                  </a:lnTo>
                  <a:close/>
                </a:path>
              </a:pathLst>
            </a:custGeom>
            <a:gradFill rotWithShape="1">
              <a:gsLst>
                <a:gs pos="0">
                  <a:srgbClr val="4E69B1">
                    <a:alpha val="100000"/>
                  </a:srgbClr>
                </a:gs>
                <a:gs pos="100000">
                  <a:srgbClr val="15122A">
                    <a:alpha val="100000"/>
                  </a:srgbClr>
                </a:gs>
              </a:gsLst>
              <a:path path="circle">
                <a:fillToRect r="100000" b="100000"/>
              </a:path>
              <a:tileRect l="-100000" t="-100000"/>
            </a:gra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343712" cy="125829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871"/>
                </a:lnSpc>
              </a:pPr>
              <a:endParaRPr/>
            </a:p>
          </p:txBody>
        </p:sp>
      </p:grpSp>
      <p:sp>
        <p:nvSpPr>
          <p:cNvPr id="7" name="Freeform 7"/>
          <p:cNvSpPr/>
          <p:nvPr/>
        </p:nvSpPr>
        <p:spPr>
          <a:xfrm>
            <a:off x="-9753600" y="-1409700"/>
            <a:ext cx="14774614" cy="12601514"/>
          </a:xfrm>
          <a:custGeom>
            <a:avLst/>
            <a:gdLst/>
            <a:ahLst/>
            <a:cxnLst/>
            <a:rect l="l" t="t" r="r" b="b"/>
            <a:pathLst>
              <a:path w="14774614" h="12601514">
                <a:moveTo>
                  <a:pt x="0" y="0"/>
                </a:moveTo>
                <a:lnTo>
                  <a:pt x="14774614" y="0"/>
                </a:lnTo>
                <a:lnTo>
                  <a:pt x="14774614" y="12601514"/>
                </a:lnTo>
                <a:lnTo>
                  <a:pt x="0" y="12601514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Freeform 8"/>
          <p:cNvSpPr/>
          <p:nvPr/>
        </p:nvSpPr>
        <p:spPr>
          <a:xfrm>
            <a:off x="10386026" y="6423577"/>
            <a:ext cx="13746548" cy="8229600"/>
          </a:xfrm>
          <a:custGeom>
            <a:avLst/>
            <a:gdLst/>
            <a:ahLst/>
            <a:cxnLst/>
            <a:rect l="l" t="t" r="r" b="b"/>
            <a:pathLst>
              <a:path w="13746548" h="8229600">
                <a:moveTo>
                  <a:pt x="0" y="0"/>
                </a:moveTo>
                <a:lnTo>
                  <a:pt x="13746548" y="0"/>
                </a:lnTo>
                <a:lnTo>
                  <a:pt x="13746548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9" name="Group 9"/>
          <p:cNvGrpSpPr/>
          <p:nvPr/>
        </p:nvGrpSpPr>
        <p:grpSpPr>
          <a:xfrm>
            <a:off x="228601" y="1104900"/>
            <a:ext cx="17754600" cy="3562625"/>
            <a:chOff x="0" y="0"/>
            <a:chExt cx="2907636" cy="551944"/>
          </a:xfrm>
        </p:grpSpPr>
        <p:sp>
          <p:nvSpPr>
            <p:cNvPr id="10" name="Freeform 10"/>
            <p:cNvSpPr/>
            <p:nvPr/>
          </p:nvSpPr>
          <p:spPr>
            <a:xfrm>
              <a:off x="0" y="0"/>
              <a:ext cx="2907636" cy="551944"/>
            </a:xfrm>
            <a:custGeom>
              <a:avLst/>
              <a:gdLst/>
              <a:ahLst/>
              <a:cxnLst/>
              <a:rect l="l" t="t" r="r" b="b"/>
              <a:pathLst>
                <a:path w="2907636" h="551944">
                  <a:moveTo>
                    <a:pt x="7425" y="0"/>
                  </a:moveTo>
                  <a:lnTo>
                    <a:pt x="2900211" y="0"/>
                  </a:lnTo>
                  <a:cubicBezTo>
                    <a:pt x="2904312" y="0"/>
                    <a:pt x="2907636" y="3324"/>
                    <a:pt x="2907636" y="7425"/>
                  </a:cubicBezTo>
                  <a:lnTo>
                    <a:pt x="2907636" y="544519"/>
                  </a:lnTo>
                  <a:cubicBezTo>
                    <a:pt x="2907636" y="548619"/>
                    <a:pt x="2904312" y="551944"/>
                    <a:pt x="2900211" y="551944"/>
                  </a:cubicBezTo>
                  <a:lnTo>
                    <a:pt x="7425" y="551944"/>
                  </a:lnTo>
                  <a:cubicBezTo>
                    <a:pt x="3324" y="551944"/>
                    <a:pt x="0" y="548619"/>
                    <a:pt x="0" y="544519"/>
                  </a:cubicBezTo>
                  <a:lnTo>
                    <a:pt x="0" y="7425"/>
                  </a:lnTo>
                  <a:cubicBezTo>
                    <a:pt x="0" y="3324"/>
                    <a:pt x="3324" y="0"/>
                    <a:pt x="7425" y="0"/>
                  </a:cubicBezTo>
                  <a:close/>
                </a:path>
              </a:pathLst>
            </a:custGeom>
            <a:blipFill>
              <a:blip r:embed="rId4"/>
              <a:stretch>
                <a:fillRect t="-124831" b="-124831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5" name="TextBox 15"/>
          <p:cNvSpPr txBox="1"/>
          <p:nvPr/>
        </p:nvSpPr>
        <p:spPr>
          <a:xfrm>
            <a:off x="1812603" y="5771981"/>
            <a:ext cx="5741000" cy="19749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just">
              <a:lnSpc>
                <a:spcPts val="7704"/>
              </a:lnSpc>
            </a:pPr>
            <a:r>
              <a:rPr lang="en-US" sz="6641" b="1" spc="-312" dirty="0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Frontend Design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977994" y="5619476"/>
            <a:ext cx="6627366" cy="443198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r>
              <a:rPr lang="en-GB" sz="2400" spc="52" dirty="0">
                <a:solidFill>
                  <a:srgbClr val="FFFFFF"/>
                </a:solidFill>
                <a:latin typeface="Montserrat Bold" panose="020B0604020202020204" charset="0"/>
                <a:ea typeface="Open Sauce Light"/>
                <a:cs typeface="Open Sauce Light"/>
                <a:sym typeface="Open Sauce Light"/>
              </a:rPr>
              <a:t>Minimalist and user-friendly layout [20].</a:t>
            </a:r>
          </a:p>
          <a:p>
            <a:endParaRPr lang="en-GB" sz="2400" spc="52" dirty="0">
              <a:solidFill>
                <a:srgbClr val="FFFFFF"/>
              </a:solidFill>
              <a:latin typeface="Montserrat Bold" panose="020B0604020202020204" charset="0"/>
              <a:ea typeface="Open Sauce Light"/>
              <a:cs typeface="Open Sauce Light"/>
              <a:sym typeface="Open Sauce Light"/>
            </a:endParaRPr>
          </a:p>
          <a:p>
            <a:r>
              <a:rPr lang="en-GB" sz="2400" spc="52" dirty="0">
                <a:solidFill>
                  <a:srgbClr val="FFFFFF"/>
                </a:solidFill>
                <a:latin typeface="Montserrat Bold" panose="020B0604020202020204" charset="0"/>
                <a:ea typeface="Open Sauce Light"/>
                <a:cs typeface="Open Sauce Light"/>
                <a:sym typeface="Open Sauce Light"/>
              </a:rPr>
              <a:t>Simple workflow: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400" spc="52" dirty="0">
                <a:solidFill>
                  <a:srgbClr val="FFFFFF"/>
                </a:solidFill>
                <a:latin typeface="Montserrat Bold" panose="020B0604020202020204" charset="0"/>
                <a:ea typeface="Open Sauce Light"/>
                <a:cs typeface="Open Sauce Light"/>
                <a:sym typeface="Open Sauce Light"/>
              </a:rPr>
              <a:t>Enter goal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400" spc="52" dirty="0">
                <a:solidFill>
                  <a:srgbClr val="FFFFFF"/>
                </a:solidFill>
                <a:latin typeface="Montserrat Bold" panose="020B0604020202020204" charset="0"/>
                <a:ea typeface="Open Sauce Light"/>
                <a:cs typeface="Open Sauce Light"/>
                <a:sym typeface="Open Sauce Light"/>
              </a:rPr>
              <a:t>(Optional) select framework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400" spc="52" dirty="0">
                <a:solidFill>
                  <a:srgbClr val="FFFFFF"/>
                </a:solidFill>
                <a:latin typeface="Montserrat Bold" panose="020B0604020202020204" charset="0"/>
                <a:ea typeface="Open Sauce Light"/>
                <a:cs typeface="Open Sauce Light"/>
                <a:sym typeface="Open Sauce Light"/>
              </a:rPr>
              <a:t>Receive structured plan</a:t>
            </a:r>
            <a:br>
              <a:rPr lang="en-GB" sz="2400" spc="52" dirty="0">
                <a:solidFill>
                  <a:srgbClr val="FFFFFF"/>
                </a:solidFill>
                <a:latin typeface="Montserrat Bold" panose="020B0604020202020204" charset="0"/>
                <a:ea typeface="Open Sauce Light"/>
                <a:cs typeface="Open Sauce Light"/>
                <a:sym typeface="Open Sauce Light"/>
              </a:rPr>
            </a:br>
            <a:endParaRPr lang="en-GB" sz="2400" spc="52" dirty="0">
              <a:solidFill>
                <a:srgbClr val="FFFFFF"/>
              </a:solidFill>
              <a:latin typeface="Montserrat Bold" panose="020B0604020202020204" charset="0"/>
              <a:ea typeface="Open Sauce Light"/>
              <a:cs typeface="Open Sauce Light"/>
              <a:sym typeface="Open Sauce Light"/>
            </a:endParaRPr>
          </a:p>
          <a:p>
            <a:r>
              <a:rPr lang="en-GB" sz="2400" spc="52" dirty="0">
                <a:solidFill>
                  <a:srgbClr val="FFFFFF"/>
                </a:solidFill>
                <a:latin typeface="Montserrat Bold" panose="020B0604020202020204" charset="0"/>
                <a:ea typeface="Open Sauce Light"/>
                <a:cs typeface="Open Sauce Light"/>
                <a:sym typeface="Open Sauce Light"/>
              </a:rPr>
              <a:t>Clean typography, spacing, and formatting.</a:t>
            </a:r>
          </a:p>
          <a:p>
            <a:endParaRPr lang="en-GB" sz="2400" spc="52" dirty="0">
              <a:solidFill>
                <a:srgbClr val="FFFFFF"/>
              </a:solidFill>
              <a:latin typeface="Montserrat Bold" panose="020B0604020202020204" charset="0"/>
              <a:ea typeface="Open Sauce Light"/>
              <a:cs typeface="Open Sauce Light"/>
              <a:sym typeface="Open Sauce Light"/>
            </a:endParaRPr>
          </a:p>
          <a:p>
            <a:r>
              <a:rPr lang="en-GB" sz="2400" spc="52" dirty="0">
                <a:solidFill>
                  <a:srgbClr val="FFFFFF"/>
                </a:solidFill>
                <a:latin typeface="Montserrat Bold" panose="020B0604020202020204" charset="0"/>
                <a:ea typeface="Open Sauce Light"/>
                <a:cs typeface="Open Sauce Light"/>
                <a:sym typeface="Open Sauce Light"/>
              </a:rPr>
              <a:t>PDF export option for generated goals.</a:t>
            </a:r>
          </a:p>
        </p:txBody>
      </p:sp>
      <p:sp>
        <p:nvSpPr>
          <p:cNvPr id="18" name="Freeform 18"/>
          <p:cNvSpPr/>
          <p:nvPr/>
        </p:nvSpPr>
        <p:spPr>
          <a:xfrm>
            <a:off x="1983677" y="9024815"/>
            <a:ext cx="407672" cy="233485"/>
          </a:xfrm>
          <a:custGeom>
            <a:avLst/>
            <a:gdLst/>
            <a:ahLst/>
            <a:cxnLst/>
            <a:rect l="l" t="t" r="r" b="b"/>
            <a:pathLst>
              <a:path w="407672" h="233485">
                <a:moveTo>
                  <a:pt x="0" y="0"/>
                </a:moveTo>
                <a:lnTo>
                  <a:pt x="407672" y="0"/>
                </a:lnTo>
                <a:lnTo>
                  <a:pt x="407672" y="233485"/>
                </a:lnTo>
                <a:lnTo>
                  <a:pt x="0" y="233485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2DFF230E-A870-A260-4DD8-668D8704886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>
            <a:extLst>
              <a:ext uri="{FF2B5EF4-FFF2-40B4-BE49-F238E27FC236}">
                <a16:creationId xmlns:a16="http://schemas.microsoft.com/office/drawing/2014/main" id="{FE4464C8-D875-D23E-8350-B130FEF0DD44}"/>
              </a:ext>
            </a:extLst>
          </p:cNvPr>
          <p:cNvGrpSpPr/>
          <p:nvPr/>
        </p:nvGrpSpPr>
        <p:grpSpPr>
          <a:xfrm>
            <a:off x="16982967" y="400502"/>
            <a:ext cx="1305033" cy="333097"/>
            <a:chOff x="0" y="0"/>
            <a:chExt cx="343712" cy="87729"/>
          </a:xfrm>
        </p:grpSpPr>
        <p:sp>
          <p:nvSpPr>
            <p:cNvPr id="3" name="Freeform 3">
              <a:extLst>
                <a:ext uri="{FF2B5EF4-FFF2-40B4-BE49-F238E27FC236}">
                  <a16:creationId xmlns:a16="http://schemas.microsoft.com/office/drawing/2014/main" id="{43D11448-68A3-24EA-D3EC-30293D55EC63}"/>
                </a:ext>
              </a:extLst>
            </p:cNvPr>
            <p:cNvSpPr/>
            <p:nvPr/>
          </p:nvSpPr>
          <p:spPr>
            <a:xfrm>
              <a:off x="0" y="0"/>
              <a:ext cx="343712" cy="87729"/>
            </a:xfrm>
            <a:custGeom>
              <a:avLst/>
              <a:gdLst/>
              <a:ahLst/>
              <a:cxnLst/>
              <a:rect l="l" t="t" r="r" b="b"/>
              <a:pathLst>
                <a:path w="343712" h="87729">
                  <a:moveTo>
                    <a:pt x="0" y="0"/>
                  </a:moveTo>
                  <a:lnTo>
                    <a:pt x="343712" y="0"/>
                  </a:lnTo>
                  <a:lnTo>
                    <a:pt x="343712" y="87729"/>
                  </a:lnTo>
                  <a:lnTo>
                    <a:pt x="0" y="87729"/>
                  </a:lnTo>
                  <a:close/>
                </a:path>
              </a:pathLst>
            </a:custGeom>
            <a:gradFill rotWithShape="1">
              <a:gsLst>
                <a:gs pos="0">
                  <a:srgbClr val="4E69B1">
                    <a:alpha val="100000"/>
                  </a:srgbClr>
                </a:gs>
                <a:gs pos="100000">
                  <a:srgbClr val="15122A">
                    <a:alpha val="100000"/>
                  </a:srgbClr>
                </a:gs>
              </a:gsLst>
              <a:path path="circle">
                <a:fillToRect r="100000" b="100000"/>
              </a:path>
              <a:tileRect l="-100000" t="-100000"/>
            </a:gra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>
              <a:extLst>
                <a:ext uri="{FF2B5EF4-FFF2-40B4-BE49-F238E27FC236}">
                  <a16:creationId xmlns:a16="http://schemas.microsoft.com/office/drawing/2014/main" id="{B49C1C24-949E-30D9-4F14-85234C41A482}"/>
                </a:ext>
              </a:extLst>
            </p:cNvPr>
            <p:cNvSpPr txBox="1"/>
            <p:nvPr/>
          </p:nvSpPr>
          <p:spPr>
            <a:xfrm>
              <a:off x="0" y="-38100"/>
              <a:ext cx="343712" cy="125829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871"/>
                </a:lnSpc>
              </a:pPr>
              <a:endParaRPr/>
            </a:p>
          </p:txBody>
        </p:sp>
      </p:grpSp>
      <p:sp>
        <p:nvSpPr>
          <p:cNvPr id="7" name="Freeform 7">
            <a:extLst>
              <a:ext uri="{FF2B5EF4-FFF2-40B4-BE49-F238E27FC236}">
                <a16:creationId xmlns:a16="http://schemas.microsoft.com/office/drawing/2014/main" id="{FEEA41CA-6B48-E64D-14B1-7265C0350F0B}"/>
              </a:ext>
            </a:extLst>
          </p:cNvPr>
          <p:cNvSpPr/>
          <p:nvPr/>
        </p:nvSpPr>
        <p:spPr>
          <a:xfrm>
            <a:off x="-5803326" y="-2047160"/>
            <a:ext cx="14774614" cy="12601514"/>
          </a:xfrm>
          <a:custGeom>
            <a:avLst/>
            <a:gdLst/>
            <a:ahLst/>
            <a:cxnLst/>
            <a:rect l="l" t="t" r="r" b="b"/>
            <a:pathLst>
              <a:path w="14774614" h="12601514">
                <a:moveTo>
                  <a:pt x="0" y="0"/>
                </a:moveTo>
                <a:lnTo>
                  <a:pt x="14774614" y="0"/>
                </a:lnTo>
                <a:lnTo>
                  <a:pt x="14774614" y="12601514"/>
                </a:lnTo>
                <a:lnTo>
                  <a:pt x="0" y="12601514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2" name="Freeform 12">
            <a:extLst>
              <a:ext uri="{FF2B5EF4-FFF2-40B4-BE49-F238E27FC236}">
                <a16:creationId xmlns:a16="http://schemas.microsoft.com/office/drawing/2014/main" id="{3D4F2B77-221C-618F-2C2B-942BD0249964}"/>
              </a:ext>
            </a:extLst>
          </p:cNvPr>
          <p:cNvSpPr/>
          <p:nvPr/>
        </p:nvSpPr>
        <p:spPr>
          <a:xfrm>
            <a:off x="10386026" y="6423577"/>
            <a:ext cx="13746548" cy="8229600"/>
          </a:xfrm>
          <a:custGeom>
            <a:avLst/>
            <a:gdLst/>
            <a:ahLst/>
            <a:cxnLst/>
            <a:rect l="l" t="t" r="r" b="b"/>
            <a:pathLst>
              <a:path w="13746548" h="8229600">
                <a:moveTo>
                  <a:pt x="0" y="0"/>
                </a:moveTo>
                <a:lnTo>
                  <a:pt x="13746548" y="0"/>
                </a:lnTo>
                <a:lnTo>
                  <a:pt x="13746548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pic>
        <p:nvPicPr>
          <p:cNvPr id="6" name="Picture 5" descr="A screenshot of a computer&#10;&#10;AI-generated content may be incorrect.">
            <a:extLst>
              <a:ext uri="{FF2B5EF4-FFF2-40B4-BE49-F238E27FC236}">
                <a16:creationId xmlns:a16="http://schemas.microsoft.com/office/drawing/2014/main" id="{8B0FB42C-F222-499B-164C-E8980B8AE6B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09925" y="1266825"/>
            <a:ext cx="11868150" cy="77533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0111534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74DBB91-C0C2-2BF0-8B4F-61C4439EE4E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>
            <a:extLst>
              <a:ext uri="{FF2B5EF4-FFF2-40B4-BE49-F238E27FC236}">
                <a16:creationId xmlns:a16="http://schemas.microsoft.com/office/drawing/2014/main" id="{E493660E-506E-0992-AA02-09AC1EB16C0B}"/>
              </a:ext>
            </a:extLst>
          </p:cNvPr>
          <p:cNvGrpSpPr/>
          <p:nvPr/>
        </p:nvGrpSpPr>
        <p:grpSpPr>
          <a:xfrm>
            <a:off x="16982967" y="400502"/>
            <a:ext cx="1305033" cy="333097"/>
            <a:chOff x="0" y="0"/>
            <a:chExt cx="343712" cy="87729"/>
          </a:xfrm>
        </p:grpSpPr>
        <p:sp>
          <p:nvSpPr>
            <p:cNvPr id="3" name="Freeform 3">
              <a:extLst>
                <a:ext uri="{FF2B5EF4-FFF2-40B4-BE49-F238E27FC236}">
                  <a16:creationId xmlns:a16="http://schemas.microsoft.com/office/drawing/2014/main" id="{DEFC954F-DF7A-E4CF-5B70-630D8567B191}"/>
                </a:ext>
              </a:extLst>
            </p:cNvPr>
            <p:cNvSpPr/>
            <p:nvPr/>
          </p:nvSpPr>
          <p:spPr>
            <a:xfrm>
              <a:off x="0" y="0"/>
              <a:ext cx="343712" cy="87729"/>
            </a:xfrm>
            <a:custGeom>
              <a:avLst/>
              <a:gdLst/>
              <a:ahLst/>
              <a:cxnLst/>
              <a:rect l="l" t="t" r="r" b="b"/>
              <a:pathLst>
                <a:path w="343712" h="87729">
                  <a:moveTo>
                    <a:pt x="0" y="0"/>
                  </a:moveTo>
                  <a:lnTo>
                    <a:pt x="343712" y="0"/>
                  </a:lnTo>
                  <a:lnTo>
                    <a:pt x="343712" y="87729"/>
                  </a:lnTo>
                  <a:lnTo>
                    <a:pt x="0" y="87729"/>
                  </a:lnTo>
                  <a:close/>
                </a:path>
              </a:pathLst>
            </a:custGeom>
            <a:gradFill rotWithShape="1">
              <a:gsLst>
                <a:gs pos="0">
                  <a:srgbClr val="4E69B1">
                    <a:alpha val="100000"/>
                  </a:srgbClr>
                </a:gs>
                <a:gs pos="100000">
                  <a:srgbClr val="15122A">
                    <a:alpha val="100000"/>
                  </a:srgbClr>
                </a:gs>
              </a:gsLst>
              <a:path path="circle">
                <a:fillToRect r="100000" b="100000"/>
              </a:path>
              <a:tileRect l="-100000" t="-100000"/>
            </a:gra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>
              <a:extLst>
                <a:ext uri="{FF2B5EF4-FFF2-40B4-BE49-F238E27FC236}">
                  <a16:creationId xmlns:a16="http://schemas.microsoft.com/office/drawing/2014/main" id="{7DEFCC39-D28E-5237-45EC-A3C5B1F94661}"/>
                </a:ext>
              </a:extLst>
            </p:cNvPr>
            <p:cNvSpPr txBox="1"/>
            <p:nvPr/>
          </p:nvSpPr>
          <p:spPr>
            <a:xfrm>
              <a:off x="0" y="-38100"/>
              <a:ext cx="343712" cy="125829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871"/>
                </a:lnSpc>
              </a:pPr>
              <a:endParaRPr/>
            </a:p>
          </p:txBody>
        </p:sp>
      </p:grpSp>
      <p:sp>
        <p:nvSpPr>
          <p:cNvPr id="7" name="Freeform 7">
            <a:extLst>
              <a:ext uri="{FF2B5EF4-FFF2-40B4-BE49-F238E27FC236}">
                <a16:creationId xmlns:a16="http://schemas.microsoft.com/office/drawing/2014/main" id="{23170FA7-633A-4FE2-34CD-33E234B787EC}"/>
              </a:ext>
            </a:extLst>
          </p:cNvPr>
          <p:cNvSpPr/>
          <p:nvPr/>
        </p:nvSpPr>
        <p:spPr>
          <a:xfrm>
            <a:off x="-5803326" y="-2047160"/>
            <a:ext cx="14774614" cy="12601514"/>
          </a:xfrm>
          <a:custGeom>
            <a:avLst/>
            <a:gdLst/>
            <a:ahLst/>
            <a:cxnLst/>
            <a:rect l="l" t="t" r="r" b="b"/>
            <a:pathLst>
              <a:path w="14774614" h="12601514">
                <a:moveTo>
                  <a:pt x="0" y="0"/>
                </a:moveTo>
                <a:lnTo>
                  <a:pt x="14774614" y="0"/>
                </a:lnTo>
                <a:lnTo>
                  <a:pt x="14774614" y="12601514"/>
                </a:lnTo>
                <a:lnTo>
                  <a:pt x="0" y="12601514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2" name="Freeform 12">
            <a:extLst>
              <a:ext uri="{FF2B5EF4-FFF2-40B4-BE49-F238E27FC236}">
                <a16:creationId xmlns:a16="http://schemas.microsoft.com/office/drawing/2014/main" id="{F31B4A1D-49DC-4E69-1AB8-CC3907E1D739}"/>
              </a:ext>
            </a:extLst>
          </p:cNvPr>
          <p:cNvSpPr/>
          <p:nvPr/>
        </p:nvSpPr>
        <p:spPr>
          <a:xfrm>
            <a:off x="10386026" y="6423577"/>
            <a:ext cx="13746548" cy="8229600"/>
          </a:xfrm>
          <a:custGeom>
            <a:avLst/>
            <a:gdLst/>
            <a:ahLst/>
            <a:cxnLst/>
            <a:rect l="l" t="t" r="r" b="b"/>
            <a:pathLst>
              <a:path w="13746548" h="8229600">
                <a:moveTo>
                  <a:pt x="0" y="0"/>
                </a:moveTo>
                <a:lnTo>
                  <a:pt x="13746548" y="0"/>
                </a:lnTo>
                <a:lnTo>
                  <a:pt x="13746548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pic>
        <p:nvPicPr>
          <p:cNvPr id="6" name="Picture 5" descr="A login screen with blue and white text&#10;&#10;AI-generated content may be incorrect.">
            <a:extLst>
              <a:ext uri="{FF2B5EF4-FFF2-40B4-BE49-F238E27FC236}">
                <a16:creationId xmlns:a16="http://schemas.microsoft.com/office/drawing/2014/main" id="{B20157F8-B8DF-0DFD-1BFF-12CDE39E180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09097" y="2190338"/>
            <a:ext cx="11869806" cy="59063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125522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DE97BE3C-8673-89E0-FB7D-BF93152F885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>
            <a:extLst>
              <a:ext uri="{FF2B5EF4-FFF2-40B4-BE49-F238E27FC236}">
                <a16:creationId xmlns:a16="http://schemas.microsoft.com/office/drawing/2014/main" id="{B8DD9643-8F48-77EA-7AB5-DD7D04989564}"/>
              </a:ext>
            </a:extLst>
          </p:cNvPr>
          <p:cNvGrpSpPr/>
          <p:nvPr/>
        </p:nvGrpSpPr>
        <p:grpSpPr>
          <a:xfrm>
            <a:off x="16982967" y="400502"/>
            <a:ext cx="1305033" cy="333097"/>
            <a:chOff x="0" y="0"/>
            <a:chExt cx="343712" cy="87729"/>
          </a:xfrm>
        </p:grpSpPr>
        <p:sp>
          <p:nvSpPr>
            <p:cNvPr id="3" name="Freeform 3">
              <a:extLst>
                <a:ext uri="{FF2B5EF4-FFF2-40B4-BE49-F238E27FC236}">
                  <a16:creationId xmlns:a16="http://schemas.microsoft.com/office/drawing/2014/main" id="{6FAC8278-973D-00D9-99B7-D2471DB19AA0}"/>
                </a:ext>
              </a:extLst>
            </p:cNvPr>
            <p:cNvSpPr/>
            <p:nvPr/>
          </p:nvSpPr>
          <p:spPr>
            <a:xfrm>
              <a:off x="0" y="0"/>
              <a:ext cx="343712" cy="87729"/>
            </a:xfrm>
            <a:custGeom>
              <a:avLst/>
              <a:gdLst/>
              <a:ahLst/>
              <a:cxnLst/>
              <a:rect l="l" t="t" r="r" b="b"/>
              <a:pathLst>
                <a:path w="343712" h="87729">
                  <a:moveTo>
                    <a:pt x="0" y="0"/>
                  </a:moveTo>
                  <a:lnTo>
                    <a:pt x="343712" y="0"/>
                  </a:lnTo>
                  <a:lnTo>
                    <a:pt x="343712" y="87729"/>
                  </a:lnTo>
                  <a:lnTo>
                    <a:pt x="0" y="87729"/>
                  </a:lnTo>
                  <a:close/>
                </a:path>
              </a:pathLst>
            </a:custGeom>
            <a:gradFill rotWithShape="1">
              <a:gsLst>
                <a:gs pos="0">
                  <a:srgbClr val="4E69B1">
                    <a:alpha val="100000"/>
                  </a:srgbClr>
                </a:gs>
                <a:gs pos="100000">
                  <a:srgbClr val="15122A">
                    <a:alpha val="100000"/>
                  </a:srgbClr>
                </a:gs>
              </a:gsLst>
              <a:path path="circle">
                <a:fillToRect r="100000" b="100000"/>
              </a:path>
              <a:tileRect l="-100000" t="-100000"/>
            </a:gra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>
              <a:extLst>
                <a:ext uri="{FF2B5EF4-FFF2-40B4-BE49-F238E27FC236}">
                  <a16:creationId xmlns:a16="http://schemas.microsoft.com/office/drawing/2014/main" id="{ED80BA17-C8FA-2060-6382-E95D4C6FCDEF}"/>
                </a:ext>
              </a:extLst>
            </p:cNvPr>
            <p:cNvSpPr txBox="1"/>
            <p:nvPr/>
          </p:nvSpPr>
          <p:spPr>
            <a:xfrm>
              <a:off x="0" y="-38100"/>
              <a:ext cx="343712" cy="125829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871"/>
                </a:lnSpc>
              </a:pPr>
              <a:endParaRPr/>
            </a:p>
          </p:txBody>
        </p:sp>
      </p:grpSp>
      <p:sp>
        <p:nvSpPr>
          <p:cNvPr id="7" name="Freeform 7">
            <a:extLst>
              <a:ext uri="{FF2B5EF4-FFF2-40B4-BE49-F238E27FC236}">
                <a16:creationId xmlns:a16="http://schemas.microsoft.com/office/drawing/2014/main" id="{40F0F94B-F577-B15D-C333-8748DFAE0982}"/>
              </a:ext>
            </a:extLst>
          </p:cNvPr>
          <p:cNvSpPr/>
          <p:nvPr/>
        </p:nvSpPr>
        <p:spPr>
          <a:xfrm>
            <a:off x="-5803326" y="-2047160"/>
            <a:ext cx="14774614" cy="12601514"/>
          </a:xfrm>
          <a:custGeom>
            <a:avLst/>
            <a:gdLst/>
            <a:ahLst/>
            <a:cxnLst/>
            <a:rect l="l" t="t" r="r" b="b"/>
            <a:pathLst>
              <a:path w="14774614" h="12601514">
                <a:moveTo>
                  <a:pt x="0" y="0"/>
                </a:moveTo>
                <a:lnTo>
                  <a:pt x="14774614" y="0"/>
                </a:lnTo>
                <a:lnTo>
                  <a:pt x="14774614" y="12601514"/>
                </a:lnTo>
                <a:lnTo>
                  <a:pt x="0" y="12601514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2" name="Freeform 12">
            <a:extLst>
              <a:ext uri="{FF2B5EF4-FFF2-40B4-BE49-F238E27FC236}">
                <a16:creationId xmlns:a16="http://schemas.microsoft.com/office/drawing/2014/main" id="{A1D73FA5-071F-B11E-6470-C11D52334248}"/>
              </a:ext>
            </a:extLst>
          </p:cNvPr>
          <p:cNvSpPr/>
          <p:nvPr/>
        </p:nvSpPr>
        <p:spPr>
          <a:xfrm>
            <a:off x="10386026" y="6423577"/>
            <a:ext cx="13746548" cy="8229600"/>
          </a:xfrm>
          <a:custGeom>
            <a:avLst/>
            <a:gdLst/>
            <a:ahLst/>
            <a:cxnLst/>
            <a:rect l="l" t="t" r="r" b="b"/>
            <a:pathLst>
              <a:path w="13746548" h="8229600">
                <a:moveTo>
                  <a:pt x="0" y="0"/>
                </a:moveTo>
                <a:lnTo>
                  <a:pt x="13746548" y="0"/>
                </a:lnTo>
                <a:lnTo>
                  <a:pt x="13746548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pic>
        <p:nvPicPr>
          <p:cNvPr id="6" name="Picture 5" descr="A screenshot of a login form&#10;&#10;AI-generated content may be incorrect.">
            <a:extLst>
              <a:ext uri="{FF2B5EF4-FFF2-40B4-BE49-F238E27FC236}">
                <a16:creationId xmlns:a16="http://schemas.microsoft.com/office/drawing/2014/main" id="{0593FE4D-7255-1822-E338-6702474CBDA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09097" y="346993"/>
            <a:ext cx="11869806" cy="95930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45534970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5A053BC5-7AA1-A799-808B-46E24F78C31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>
            <a:extLst>
              <a:ext uri="{FF2B5EF4-FFF2-40B4-BE49-F238E27FC236}">
                <a16:creationId xmlns:a16="http://schemas.microsoft.com/office/drawing/2014/main" id="{BBBDC6DA-9A23-03D9-FC1A-76D04E48C9B8}"/>
              </a:ext>
            </a:extLst>
          </p:cNvPr>
          <p:cNvGrpSpPr/>
          <p:nvPr/>
        </p:nvGrpSpPr>
        <p:grpSpPr>
          <a:xfrm>
            <a:off x="16982967" y="400502"/>
            <a:ext cx="1305033" cy="333097"/>
            <a:chOff x="0" y="0"/>
            <a:chExt cx="343712" cy="87729"/>
          </a:xfrm>
        </p:grpSpPr>
        <p:sp>
          <p:nvSpPr>
            <p:cNvPr id="3" name="Freeform 3">
              <a:extLst>
                <a:ext uri="{FF2B5EF4-FFF2-40B4-BE49-F238E27FC236}">
                  <a16:creationId xmlns:a16="http://schemas.microsoft.com/office/drawing/2014/main" id="{0B37CA35-0E41-5C2F-99FF-F40258E6470E}"/>
                </a:ext>
              </a:extLst>
            </p:cNvPr>
            <p:cNvSpPr/>
            <p:nvPr/>
          </p:nvSpPr>
          <p:spPr>
            <a:xfrm>
              <a:off x="0" y="0"/>
              <a:ext cx="343712" cy="87729"/>
            </a:xfrm>
            <a:custGeom>
              <a:avLst/>
              <a:gdLst/>
              <a:ahLst/>
              <a:cxnLst/>
              <a:rect l="l" t="t" r="r" b="b"/>
              <a:pathLst>
                <a:path w="343712" h="87729">
                  <a:moveTo>
                    <a:pt x="0" y="0"/>
                  </a:moveTo>
                  <a:lnTo>
                    <a:pt x="343712" y="0"/>
                  </a:lnTo>
                  <a:lnTo>
                    <a:pt x="343712" y="87729"/>
                  </a:lnTo>
                  <a:lnTo>
                    <a:pt x="0" y="87729"/>
                  </a:lnTo>
                  <a:close/>
                </a:path>
              </a:pathLst>
            </a:custGeom>
            <a:gradFill rotWithShape="1">
              <a:gsLst>
                <a:gs pos="0">
                  <a:srgbClr val="4E69B1">
                    <a:alpha val="100000"/>
                  </a:srgbClr>
                </a:gs>
                <a:gs pos="100000">
                  <a:srgbClr val="15122A">
                    <a:alpha val="100000"/>
                  </a:srgbClr>
                </a:gs>
              </a:gsLst>
              <a:path path="circle">
                <a:fillToRect r="100000" b="100000"/>
              </a:path>
              <a:tileRect l="-100000" t="-100000"/>
            </a:gra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>
              <a:extLst>
                <a:ext uri="{FF2B5EF4-FFF2-40B4-BE49-F238E27FC236}">
                  <a16:creationId xmlns:a16="http://schemas.microsoft.com/office/drawing/2014/main" id="{1FABF583-6FCA-7D8A-C26F-649423C1B3A9}"/>
                </a:ext>
              </a:extLst>
            </p:cNvPr>
            <p:cNvSpPr txBox="1"/>
            <p:nvPr/>
          </p:nvSpPr>
          <p:spPr>
            <a:xfrm>
              <a:off x="0" y="-38100"/>
              <a:ext cx="343712" cy="125829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871"/>
                </a:lnSpc>
              </a:pPr>
              <a:endParaRPr/>
            </a:p>
          </p:txBody>
        </p:sp>
      </p:grpSp>
      <p:sp>
        <p:nvSpPr>
          <p:cNvPr id="7" name="Freeform 7">
            <a:extLst>
              <a:ext uri="{FF2B5EF4-FFF2-40B4-BE49-F238E27FC236}">
                <a16:creationId xmlns:a16="http://schemas.microsoft.com/office/drawing/2014/main" id="{2D97C6D6-3F99-32F2-4F35-A9AFF5FE8644}"/>
              </a:ext>
            </a:extLst>
          </p:cNvPr>
          <p:cNvSpPr/>
          <p:nvPr/>
        </p:nvSpPr>
        <p:spPr>
          <a:xfrm>
            <a:off x="-5803326" y="-2047160"/>
            <a:ext cx="14774614" cy="12601514"/>
          </a:xfrm>
          <a:custGeom>
            <a:avLst/>
            <a:gdLst/>
            <a:ahLst/>
            <a:cxnLst/>
            <a:rect l="l" t="t" r="r" b="b"/>
            <a:pathLst>
              <a:path w="14774614" h="12601514">
                <a:moveTo>
                  <a:pt x="0" y="0"/>
                </a:moveTo>
                <a:lnTo>
                  <a:pt x="14774614" y="0"/>
                </a:lnTo>
                <a:lnTo>
                  <a:pt x="14774614" y="12601514"/>
                </a:lnTo>
                <a:lnTo>
                  <a:pt x="0" y="12601514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2" name="Freeform 12">
            <a:extLst>
              <a:ext uri="{FF2B5EF4-FFF2-40B4-BE49-F238E27FC236}">
                <a16:creationId xmlns:a16="http://schemas.microsoft.com/office/drawing/2014/main" id="{68B3DE1E-2D84-703D-B973-B98171BE8C85}"/>
              </a:ext>
            </a:extLst>
          </p:cNvPr>
          <p:cNvSpPr/>
          <p:nvPr/>
        </p:nvSpPr>
        <p:spPr>
          <a:xfrm>
            <a:off x="10386026" y="6423577"/>
            <a:ext cx="13746548" cy="8229600"/>
          </a:xfrm>
          <a:custGeom>
            <a:avLst/>
            <a:gdLst/>
            <a:ahLst/>
            <a:cxnLst/>
            <a:rect l="l" t="t" r="r" b="b"/>
            <a:pathLst>
              <a:path w="13746548" h="8229600">
                <a:moveTo>
                  <a:pt x="0" y="0"/>
                </a:moveTo>
                <a:lnTo>
                  <a:pt x="13746548" y="0"/>
                </a:lnTo>
                <a:lnTo>
                  <a:pt x="13746548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pic>
        <p:nvPicPr>
          <p:cNvPr id="8" name="Picture 7" descr="A screenshot of a computer&#10;&#10;AI-generated content may be incorrect.">
            <a:extLst>
              <a:ext uri="{FF2B5EF4-FFF2-40B4-BE49-F238E27FC236}">
                <a16:creationId xmlns:a16="http://schemas.microsoft.com/office/drawing/2014/main" id="{4198AF0C-BDB8-9FA4-F522-2F036295602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71838" y="733599"/>
            <a:ext cx="8344324" cy="88198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08973526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660DFAEF-95FC-177A-AADA-C0DF70ED60B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>
            <a:extLst>
              <a:ext uri="{FF2B5EF4-FFF2-40B4-BE49-F238E27FC236}">
                <a16:creationId xmlns:a16="http://schemas.microsoft.com/office/drawing/2014/main" id="{9B8F6796-34FF-B06D-524E-7D0DAFEFF241}"/>
              </a:ext>
            </a:extLst>
          </p:cNvPr>
          <p:cNvGrpSpPr/>
          <p:nvPr/>
        </p:nvGrpSpPr>
        <p:grpSpPr>
          <a:xfrm>
            <a:off x="16982967" y="400502"/>
            <a:ext cx="1305033" cy="333097"/>
            <a:chOff x="0" y="0"/>
            <a:chExt cx="343712" cy="87729"/>
          </a:xfrm>
        </p:grpSpPr>
        <p:sp>
          <p:nvSpPr>
            <p:cNvPr id="3" name="Freeform 3">
              <a:extLst>
                <a:ext uri="{FF2B5EF4-FFF2-40B4-BE49-F238E27FC236}">
                  <a16:creationId xmlns:a16="http://schemas.microsoft.com/office/drawing/2014/main" id="{EAD5B128-FFA3-71E1-397F-B4571D7DC0E0}"/>
                </a:ext>
              </a:extLst>
            </p:cNvPr>
            <p:cNvSpPr/>
            <p:nvPr/>
          </p:nvSpPr>
          <p:spPr>
            <a:xfrm>
              <a:off x="0" y="0"/>
              <a:ext cx="343712" cy="87729"/>
            </a:xfrm>
            <a:custGeom>
              <a:avLst/>
              <a:gdLst/>
              <a:ahLst/>
              <a:cxnLst/>
              <a:rect l="l" t="t" r="r" b="b"/>
              <a:pathLst>
                <a:path w="343712" h="87729">
                  <a:moveTo>
                    <a:pt x="0" y="0"/>
                  </a:moveTo>
                  <a:lnTo>
                    <a:pt x="343712" y="0"/>
                  </a:lnTo>
                  <a:lnTo>
                    <a:pt x="343712" y="87729"/>
                  </a:lnTo>
                  <a:lnTo>
                    <a:pt x="0" y="87729"/>
                  </a:lnTo>
                  <a:close/>
                </a:path>
              </a:pathLst>
            </a:custGeom>
            <a:gradFill rotWithShape="1">
              <a:gsLst>
                <a:gs pos="0">
                  <a:srgbClr val="4E69B1">
                    <a:alpha val="100000"/>
                  </a:srgbClr>
                </a:gs>
                <a:gs pos="100000">
                  <a:srgbClr val="15122A">
                    <a:alpha val="100000"/>
                  </a:srgbClr>
                </a:gs>
              </a:gsLst>
              <a:path path="circle">
                <a:fillToRect r="100000" b="100000"/>
              </a:path>
              <a:tileRect l="-100000" t="-100000"/>
            </a:gra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>
              <a:extLst>
                <a:ext uri="{FF2B5EF4-FFF2-40B4-BE49-F238E27FC236}">
                  <a16:creationId xmlns:a16="http://schemas.microsoft.com/office/drawing/2014/main" id="{C2442512-038C-C516-A8CD-A3E3FA44C5DF}"/>
                </a:ext>
              </a:extLst>
            </p:cNvPr>
            <p:cNvSpPr txBox="1"/>
            <p:nvPr/>
          </p:nvSpPr>
          <p:spPr>
            <a:xfrm>
              <a:off x="0" y="-38100"/>
              <a:ext cx="343712" cy="125829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871"/>
                </a:lnSpc>
              </a:pPr>
              <a:endParaRPr/>
            </a:p>
          </p:txBody>
        </p:sp>
      </p:grpSp>
      <p:sp>
        <p:nvSpPr>
          <p:cNvPr id="7" name="Freeform 7">
            <a:extLst>
              <a:ext uri="{FF2B5EF4-FFF2-40B4-BE49-F238E27FC236}">
                <a16:creationId xmlns:a16="http://schemas.microsoft.com/office/drawing/2014/main" id="{6A17A29A-189F-F5E4-489B-5EEA38D02C8A}"/>
              </a:ext>
            </a:extLst>
          </p:cNvPr>
          <p:cNvSpPr/>
          <p:nvPr/>
        </p:nvSpPr>
        <p:spPr>
          <a:xfrm>
            <a:off x="-5803326" y="-2047160"/>
            <a:ext cx="14774614" cy="12601514"/>
          </a:xfrm>
          <a:custGeom>
            <a:avLst/>
            <a:gdLst/>
            <a:ahLst/>
            <a:cxnLst/>
            <a:rect l="l" t="t" r="r" b="b"/>
            <a:pathLst>
              <a:path w="14774614" h="12601514">
                <a:moveTo>
                  <a:pt x="0" y="0"/>
                </a:moveTo>
                <a:lnTo>
                  <a:pt x="14774614" y="0"/>
                </a:lnTo>
                <a:lnTo>
                  <a:pt x="14774614" y="12601514"/>
                </a:lnTo>
                <a:lnTo>
                  <a:pt x="0" y="12601514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2" name="Freeform 12">
            <a:extLst>
              <a:ext uri="{FF2B5EF4-FFF2-40B4-BE49-F238E27FC236}">
                <a16:creationId xmlns:a16="http://schemas.microsoft.com/office/drawing/2014/main" id="{B677562B-0DB2-7435-4CB2-612B5791E2C2}"/>
              </a:ext>
            </a:extLst>
          </p:cNvPr>
          <p:cNvSpPr/>
          <p:nvPr/>
        </p:nvSpPr>
        <p:spPr>
          <a:xfrm>
            <a:off x="10386026" y="6423577"/>
            <a:ext cx="13746548" cy="8229600"/>
          </a:xfrm>
          <a:custGeom>
            <a:avLst/>
            <a:gdLst/>
            <a:ahLst/>
            <a:cxnLst/>
            <a:rect l="l" t="t" r="r" b="b"/>
            <a:pathLst>
              <a:path w="13746548" h="8229600">
                <a:moveTo>
                  <a:pt x="0" y="0"/>
                </a:moveTo>
                <a:lnTo>
                  <a:pt x="13746548" y="0"/>
                </a:lnTo>
                <a:lnTo>
                  <a:pt x="13746548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pic>
        <p:nvPicPr>
          <p:cNvPr id="6" name="Picture 5" descr="A screenshot of a computer&#10;&#10;AI-generated content may be incorrect.">
            <a:extLst>
              <a:ext uri="{FF2B5EF4-FFF2-40B4-BE49-F238E27FC236}">
                <a16:creationId xmlns:a16="http://schemas.microsoft.com/office/drawing/2014/main" id="{09D9B655-A7CB-8072-1590-67DBA8B1FF7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78938" y="952500"/>
            <a:ext cx="7930124" cy="8382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0103731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A287B0BC-7D1B-742D-BF2A-59233AAF5B0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 6">
            <a:extLst>
              <a:ext uri="{FF2B5EF4-FFF2-40B4-BE49-F238E27FC236}">
                <a16:creationId xmlns:a16="http://schemas.microsoft.com/office/drawing/2014/main" id="{E40CD530-C72A-4669-6F55-93EB3AD2CCC1}"/>
              </a:ext>
            </a:extLst>
          </p:cNvPr>
          <p:cNvSpPr/>
          <p:nvPr/>
        </p:nvSpPr>
        <p:spPr>
          <a:xfrm>
            <a:off x="10386026" y="6423577"/>
            <a:ext cx="13746548" cy="8229600"/>
          </a:xfrm>
          <a:custGeom>
            <a:avLst/>
            <a:gdLst/>
            <a:ahLst/>
            <a:cxnLst/>
            <a:rect l="l" t="t" r="r" b="b"/>
            <a:pathLst>
              <a:path w="13746548" h="8229600">
                <a:moveTo>
                  <a:pt x="0" y="0"/>
                </a:moveTo>
                <a:lnTo>
                  <a:pt x="13746548" y="0"/>
                </a:lnTo>
                <a:lnTo>
                  <a:pt x="13746548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2" name="Group 2">
            <a:extLst>
              <a:ext uri="{FF2B5EF4-FFF2-40B4-BE49-F238E27FC236}">
                <a16:creationId xmlns:a16="http://schemas.microsoft.com/office/drawing/2014/main" id="{88A76CED-B75B-F94B-DD2D-F1534B6699A3}"/>
              </a:ext>
            </a:extLst>
          </p:cNvPr>
          <p:cNvGrpSpPr/>
          <p:nvPr/>
        </p:nvGrpSpPr>
        <p:grpSpPr>
          <a:xfrm>
            <a:off x="16982967" y="400502"/>
            <a:ext cx="1305033" cy="333097"/>
            <a:chOff x="0" y="0"/>
            <a:chExt cx="343712" cy="87729"/>
          </a:xfrm>
        </p:grpSpPr>
        <p:sp>
          <p:nvSpPr>
            <p:cNvPr id="3" name="Freeform 3">
              <a:extLst>
                <a:ext uri="{FF2B5EF4-FFF2-40B4-BE49-F238E27FC236}">
                  <a16:creationId xmlns:a16="http://schemas.microsoft.com/office/drawing/2014/main" id="{5376BBB2-E3AA-5601-4423-A01097C153DE}"/>
                </a:ext>
              </a:extLst>
            </p:cNvPr>
            <p:cNvSpPr/>
            <p:nvPr/>
          </p:nvSpPr>
          <p:spPr>
            <a:xfrm>
              <a:off x="0" y="0"/>
              <a:ext cx="343712" cy="87729"/>
            </a:xfrm>
            <a:custGeom>
              <a:avLst/>
              <a:gdLst/>
              <a:ahLst/>
              <a:cxnLst/>
              <a:rect l="l" t="t" r="r" b="b"/>
              <a:pathLst>
                <a:path w="343712" h="87729">
                  <a:moveTo>
                    <a:pt x="0" y="0"/>
                  </a:moveTo>
                  <a:lnTo>
                    <a:pt x="343712" y="0"/>
                  </a:lnTo>
                  <a:lnTo>
                    <a:pt x="343712" y="87729"/>
                  </a:lnTo>
                  <a:lnTo>
                    <a:pt x="0" y="87729"/>
                  </a:lnTo>
                  <a:close/>
                </a:path>
              </a:pathLst>
            </a:custGeom>
            <a:gradFill rotWithShape="1">
              <a:gsLst>
                <a:gs pos="0">
                  <a:srgbClr val="4E69B1">
                    <a:alpha val="100000"/>
                  </a:srgbClr>
                </a:gs>
                <a:gs pos="100000">
                  <a:srgbClr val="15122A">
                    <a:alpha val="100000"/>
                  </a:srgbClr>
                </a:gs>
              </a:gsLst>
              <a:path path="circle">
                <a:fillToRect r="100000" b="100000"/>
              </a:path>
              <a:tileRect l="-100000" t="-100000"/>
            </a:gra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>
              <a:extLst>
                <a:ext uri="{FF2B5EF4-FFF2-40B4-BE49-F238E27FC236}">
                  <a16:creationId xmlns:a16="http://schemas.microsoft.com/office/drawing/2014/main" id="{573F8B23-B9B2-A32B-F881-D9C13324740D}"/>
                </a:ext>
              </a:extLst>
            </p:cNvPr>
            <p:cNvSpPr txBox="1"/>
            <p:nvPr/>
          </p:nvSpPr>
          <p:spPr>
            <a:xfrm>
              <a:off x="0" y="-38100"/>
              <a:ext cx="343712" cy="125829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871"/>
                </a:lnSpc>
              </a:pPr>
              <a:endParaRPr/>
            </a:p>
          </p:txBody>
        </p:sp>
      </p:grpSp>
      <p:sp>
        <p:nvSpPr>
          <p:cNvPr id="7" name="Freeform 7">
            <a:extLst>
              <a:ext uri="{FF2B5EF4-FFF2-40B4-BE49-F238E27FC236}">
                <a16:creationId xmlns:a16="http://schemas.microsoft.com/office/drawing/2014/main" id="{ABABECC6-32FA-8D56-B98F-77D12E2D19CB}"/>
              </a:ext>
            </a:extLst>
          </p:cNvPr>
          <p:cNvSpPr/>
          <p:nvPr/>
        </p:nvSpPr>
        <p:spPr>
          <a:xfrm>
            <a:off x="-6047938" y="-1763444"/>
            <a:ext cx="14774614" cy="12601514"/>
          </a:xfrm>
          <a:custGeom>
            <a:avLst/>
            <a:gdLst/>
            <a:ahLst/>
            <a:cxnLst/>
            <a:rect l="l" t="t" r="r" b="b"/>
            <a:pathLst>
              <a:path w="14774614" h="12601514">
                <a:moveTo>
                  <a:pt x="0" y="0"/>
                </a:moveTo>
                <a:lnTo>
                  <a:pt x="14774614" y="0"/>
                </a:lnTo>
                <a:lnTo>
                  <a:pt x="14774614" y="12601514"/>
                </a:lnTo>
                <a:lnTo>
                  <a:pt x="0" y="12601514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3" name="TextBox 13">
            <a:extLst>
              <a:ext uri="{FF2B5EF4-FFF2-40B4-BE49-F238E27FC236}">
                <a16:creationId xmlns:a16="http://schemas.microsoft.com/office/drawing/2014/main" id="{D84C2ECA-EA63-33B6-B080-4C53970CAA3F}"/>
              </a:ext>
            </a:extLst>
          </p:cNvPr>
          <p:cNvSpPr txBox="1"/>
          <p:nvPr/>
        </p:nvSpPr>
        <p:spPr>
          <a:xfrm>
            <a:off x="1730951" y="1610034"/>
            <a:ext cx="8259370" cy="195779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7704"/>
              </a:lnSpc>
            </a:pPr>
            <a:r>
              <a:rPr lang="en-US" sz="6641" b="1" spc="-312" dirty="0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Deployment (Docker)</a:t>
            </a:r>
          </a:p>
        </p:txBody>
      </p:sp>
      <p:sp>
        <p:nvSpPr>
          <p:cNvPr id="14" name="TextBox 14">
            <a:extLst>
              <a:ext uri="{FF2B5EF4-FFF2-40B4-BE49-F238E27FC236}">
                <a16:creationId xmlns:a16="http://schemas.microsoft.com/office/drawing/2014/main" id="{5BDBE481-5E90-92D7-C60C-D8B0C3AB9506}"/>
              </a:ext>
            </a:extLst>
          </p:cNvPr>
          <p:cNvSpPr txBox="1"/>
          <p:nvPr/>
        </p:nvSpPr>
        <p:spPr>
          <a:xfrm>
            <a:off x="1730951" y="4983647"/>
            <a:ext cx="7598443" cy="369331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r>
              <a:rPr lang="en-US" sz="2000" spc="52" dirty="0">
                <a:solidFill>
                  <a:srgbClr val="FFFFFF"/>
                </a:solidFill>
                <a:latin typeface="Montserrat Bold" panose="020B0604020202020204" charset="0"/>
                <a:ea typeface="Open Sauce Light"/>
                <a:cs typeface="Open Sauce Light"/>
                <a:sym typeface="Open Sauce Light"/>
              </a:rPr>
              <a:t>Full application </a:t>
            </a:r>
            <a:r>
              <a:rPr lang="en-US" sz="2000" spc="52" dirty="0" err="1">
                <a:solidFill>
                  <a:srgbClr val="FFFFFF"/>
                </a:solidFill>
                <a:latin typeface="Montserrat Bold" panose="020B0604020202020204" charset="0"/>
                <a:ea typeface="Open Sauce Light"/>
                <a:cs typeface="Open Sauce Light"/>
                <a:sym typeface="Open Sauce Light"/>
              </a:rPr>
              <a:t>containerised</a:t>
            </a:r>
            <a:r>
              <a:rPr lang="en-US" sz="2000" spc="52" dirty="0">
                <a:solidFill>
                  <a:srgbClr val="FFFFFF"/>
                </a:solidFill>
                <a:latin typeface="Montserrat Bold" panose="020B0604020202020204" charset="0"/>
                <a:ea typeface="Open Sauce Light"/>
                <a:cs typeface="Open Sauce Light"/>
                <a:sym typeface="Open Sauce Light"/>
              </a:rPr>
              <a:t>: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spc="52" dirty="0">
                <a:solidFill>
                  <a:srgbClr val="FFFFFF"/>
                </a:solidFill>
                <a:latin typeface="Montserrat Bold" panose="020B0604020202020204" charset="0"/>
                <a:ea typeface="Open Sauce Light"/>
                <a:cs typeface="Open Sauce Light"/>
                <a:sym typeface="Open Sauce Light"/>
              </a:rPr>
              <a:t>Flask API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spc="52" dirty="0">
                <a:solidFill>
                  <a:srgbClr val="FFFFFF"/>
                </a:solidFill>
                <a:latin typeface="Montserrat Bold" panose="020B0604020202020204" charset="0"/>
                <a:ea typeface="Open Sauce Light"/>
                <a:cs typeface="Open Sauce Light"/>
                <a:sym typeface="Open Sauce Light"/>
              </a:rPr>
              <a:t>SQLite DB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spc="52" dirty="0">
                <a:solidFill>
                  <a:srgbClr val="FFFFFF"/>
                </a:solidFill>
                <a:latin typeface="Montserrat Bold" panose="020B0604020202020204" charset="0"/>
                <a:ea typeface="Open Sauce Light"/>
                <a:cs typeface="Open Sauce Light"/>
                <a:sym typeface="Open Sauce Light"/>
              </a:rPr>
              <a:t>Ollama AI engine</a:t>
            </a:r>
            <a:br>
              <a:rPr lang="en-US" sz="2000" spc="52" dirty="0">
                <a:solidFill>
                  <a:srgbClr val="FFFFFF"/>
                </a:solidFill>
                <a:latin typeface="Montserrat Bold" panose="020B0604020202020204" charset="0"/>
                <a:ea typeface="Open Sauce Light"/>
                <a:cs typeface="Open Sauce Light"/>
                <a:sym typeface="Open Sauce Light"/>
              </a:rPr>
            </a:br>
            <a:endParaRPr lang="en-US" sz="2000" spc="52" dirty="0">
              <a:solidFill>
                <a:srgbClr val="FFFFFF"/>
              </a:solidFill>
              <a:latin typeface="Montserrat Bold" panose="020B0604020202020204" charset="0"/>
              <a:ea typeface="Open Sauce Light"/>
              <a:cs typeface="Open Sauce Light"/>
              <a:sym typeface="Open Sauce Light"/>
            </a:endParaRPr>
          </a:p>
          <a:p>
            <a:r>
              <a:rPr lang="en-US" sz="2000" spc="52" dirty="0">
                <a:solidFill>
                  <a:srgbClr val="FFFFFF"/>
                </a:solidFill>
                <a:latin typeface="Montserrat Bold" panose="020B0604020202020204" charset="0"/>
                <a:ea typeface="Open Sauce Light"/>
                <a:cs typeface="Open Sauce Light"/>
                <a:sym typeface="Open Sauce Light"/>
              </a:rPr>
              <a:t>Enables portability and easy installation.</a:t>
            </a:r>
            <a:br>
              <a:rPr lang="en-US" sz="2000" spc="52" dirty="0">
                <a:solidFill>
                  <a:srgbClr val="FFFFFF"/>
                </a:solidFill>
                <a:latin typeface="Montserrat Bold" panose="020B0604020202020204" charset="0"/>
                <a:ea typeface="Open Sauce Light"/>
                <a:cs typeface="Open Sauce Light"/>
                <a:sym typeface="Open Sauce Light"/>
              </a:rPr>
            </a:br>
            <a:endParaRPr lang="en-US" sz="2000" spc="52" dirty="0">
              <a:solidFill>
                <a:srgbClr val="FFFFFF"/>
              </a:solidFill>
              <a:latin typeface="Montserrat Bold" panose="020B0604020202020204" charset="0"/>
              <a:ea typeface="Open Sauce Light"/>
              <a:cs typeface="Open Sauce Light"/>
              <a:sym typeface="Open Sauce Light"/>
            </a:endParaRPr>
          </a:p>
          <a:p>
            <a:r>
              <a:rPr lang="en-US" sz="2000" spc="52" dirty="0">
                <a:solidFill>
                  <a:srgbClr val="FFFFFF"/>
                </a:solidFill>
                <a:latin typeface="Montserrat Bold" panose="020B0604020202020204" charset="0"/>
                <a:ea typeface="Open Sauce Light"/>
                <a:cs typeface="Open Sauce Light"/>
                <a:sym typeface="Open Sauce Light"/>
              </a:rPr>
              <a:t>Persistent volumes store: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spc="52" dirty="0">
                <a:solidFill>
                  <a:srgbClr val="FFFFFF"/>
                </a:solidFill>
                <a:latin typeface="Montserrat Bold" panose="020B0604020202020204" charset="0"/>
                <a:ea typeface="Open Sauce Light"/>
                <a:cs typeface="Open Sauce Light"/>
                <a:sym typeface="Open Sauce Light"/>
              </a:rPr>
              <a:t>AI model files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spc="52" dirty="0">
                <a:solidFill>
                  <a:srgbClr val="FFFFFF"/>
                </a:solidFill>
                <a:latin typeface="Montserrat Bold" panose="020B0604020202020204" charset="0"/>
                <a:ea typeface="Open Sauce Light"/>
                <a:cs typeface="Open Sauce Light"/>
                <a:sym typeface="Open Sauce Light"/>
              </a:rPr>
              <a:t>Goal data</a:t>
            </a:r>
            <a:br>
              <a:rPr lang="en-US" sz="2000" spc="52" dirty="0">
                <a:solidFill>
                  <a:srgbClr val="FFFFFF"/>
                </a:solidFill>
                <a:latin typeface="Montserrat Bold" panose="020B0604020202020204" charset="0"/>
                <a:ea typeface="Open Sauce Light"/>
                <a:cs typeface="Open Sauce Light"/>
                <a:sym typeface="Open Sauce Light"/>
              </a:rPr>
            </a:br>
            <a:endParaRPr lang="en-US" sz="2000" spc="52" dirty="0">
              <a:solidFill>
                <a:srgbClr val="FFFFFF"/>
              </a:solidFill>
              <a:latin typeface="Montserrat Bold" panose="020B0604020202020204" charset="0"/>
              <a:ea typeface="Open Sauce Light"/>
              <a:cs typeface="Open Sauce Light"/>
              <a:sym typeface="Open Sauce Light"/>
            </a:endParaRPr>
          </a:p>
          <a:p>
            <a:r>
              <a:rPr lang="en-US" sz="2000" spc="52" dirty="0">
                <a:solidFill>
                  <a:srgbClr val="FFFFFF"/>
                </a:solidFill>
                <a:latin typeface="Montserrat Bold" panose="020B0604020202020204" charset="0"/>
                <a:ea typeface="Open Sauce Light"/>
                <a:cs typeface="Open Sauce Light"/>
                <a:sym typeface="Open Sauce Light"/>
              </a:rPr>
              <a:t>Ensures consistent runtime environment [21], [16].</a:t>
            </a:r>
          </a:p>
        </p:txBody>
      </p:sp>
      <p:sp>
        <p:nvSpPr>
          <p:cNvPr id="15" name="Freeform 15">
            <a:extLst>
              <a:ext uri="{FF2B5EF4-FFF2-40B4-BE49-F238E27FC236}">
                <a16:creationId xmlns:a16="http://schemas.microsoft.com/office/drawing/2014/main" id="{051F7EA5-B081-81A0-684E-D48E155D52A8}"/>
              </a:ext>
            </a:extLst>
          </p:cNvPr>
          <p:cNvSpPr/>
          <p:nvPr/>
        </p:nvSpPr>
        <p:spPr>
          <a:xfrm>
            <a:off x="447222" y="9632708"/>
            <a:ext cx="407672" cy="233485"/>
          </a:xfrm>
          <a:custGeom>
            <a:avLst/>
            <a:gdLst/>
            <a:ahLst/>
            <a:cxnLst/>
            <a:rect l="l" t="t" r="r" b="b"/>
            <a:pathLst>
              <a:path w="407672" h="233485">
                <a:moveTo>
                  <a:pt x="0" y="0"/>
                </a:moveTo>
                <a:lnTo>
                  <a:pt x="407672" y="0"/>
                </a:lnTo>
                <a:lnTo>
                  <a:pt x="407672" y="233485"/>
                </a:lnTo>
                <a:lnTo>
                  <a:pt x="0" y="233485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16" name="Group 16">
            <a:extLst>
              <a:ext uri="{FF2B5EF4-FFF2-40B4-BE49-F238E27FC236}">
                <a16:creationId xmlns:a16="http://schemas.microsoft.com/office/drawing/2014/main" id="{2F4352FE-5891-60CC-8BE3-1078623E5289}"/>
              </a:ext>
            </a:extLst>
          </p:cNvPr>
          <p:cNvGrpSpPr/>
          <p:nvPr/>
        </p:nvGrpSpPr>
        <p:grpSpPr>
          <a:xfrm>
            <a:off x="10773486" y="2147144"/>
            <a:ext cx="7950746" cy="7111156"/>
            <a:chOff x="0" y="0"/>
            <a:chExt cx="1231779" cy="1101704"/>
          </a:xfrm>
        </p:grpSpPr>
        <p:sp>
          <p:nvSpPr>
            <p:cNvPr id="17" name="Freeform 17">
              <a:extLst>
                <a:ext uri="{FF2B5EF4-FFF2-40B4-BE49-F238E27FC236}">
                  <a16:creationId xmlns:a16="http://schemas.microsoft.com/office/drawing/2014/main" id="{943FDEFE-6F0B-64EB-637F-8F5096D67000}"/>
                </a:ext>
              </a:extLst>
            </p:cNvPr>
            <p:cNvSpPr/>
            <p:nvPr/>
          </p:nvSpPr>
          <p:spPr>
            <a:xfrm>
              <a:off x="0" y="0"/>
              <a:ext cx="1231779" cy="1101704"/>
            </a:xfrm>
            <a:custGeom>
              <a:avLst/>
              <a:gdLst/>
              <a:ahLst/>
              <a:cxnLst/>
              <a:rect l="l" t="t" r="r" b="b"/>
              <a:pathLst>
                <a:path w="1231779" h="1101704">
                  <a:moveTo>
                    <a:pt x="17527" y="0"/>
                  </a:moveTo>
                  <a:lnTo>
                    <a:pt x="1214251" y="0"/>
                  </a:lnTo>
                  <a:cubicBezTo>
                    <a:pt x="1223931" y="0"/>
                    <a:pt x="1231779" y="7847"/>
                    <a:pt x="1231779" y="17527"/>
                  </a:cubicBezTo>
                  <a:lnTo>
                    <a:pt x="1231779" y="1084177"/>
                  </a:lnTo>
                  <a:cubicBezTo>
                    <a:pt x="1231779" y="1093857"/>
                    <a:pt x="1223931" y="1101704"/>
                    <a:pt x="1214251" y="1101704"/>
                  </a:cubicBezTo>
                  <a:lnTo>
                    <a:pt x="17527" y="1101704"/>
                  </a:lnTo>
                  <a:cubicBezTo>
                    <a:pt x="7847" y="1101704"/>
                    <a:pt x="0" y="1093857"/>
                    <a:pt x="0" y="1084177"/>
                  </a:cubicBezTo>
                  <a:lnTo>
                    <a:pt x="0" y="17527"/>
                  </a:lnTo>
                  <a:cubicBezTo>
                    <a:pt x="0" y="7847"/>
                    <a:pt x="7847" y="0"/>
                    <a:pt x="17527" y="0"/>
                  </a:cubicBezTo>
                  <a:close/>
                </a:path>
              </a:pathLst>
            </a:custGeom>
            <a:blipFill>
              <a:blip r:embed="rId6"/>
              <a:stretch>
                <a:fillRect l="-29590" r="-29590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8" name="AutoShape 18">
            <a:extLst>
              <a:ext uri="{FF2B5EF4-FFF2-40B4-BE49-F238E27FC236}">
                <a16:creationId xmlns:a16="http://schemas.microsoft.com/office/drawing/2014/main" id="{EEFE9E23-5585-2FA1-12B6-1D994D512012}"/>
              </a:ext>
            </a:extLst>
          </p:cNvPr>
          <p:cNvSpPr/>
          <p:nvPr/>
        </p:nvSpPr>
        <p:spPr>
          <a:xfrm>
            <a:off x="0" y="3924300"/>
            <a:ext cx="6492240" cy="0"/>
          </a:xfrm>
          <a:prstGeom prst="line">
            <a:avLst/>
          </a:prstGeom>
          <a:ln w="19050" cap="flat">
            <a:solidFill>
              <a:srgbClr val="FFFFFF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8443018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F2DEB2E-76BD-0616-C5E9-89AB987C507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>
            <a:extLst>
              <a:ext uri="{FF2B5EF4-FFF2-40B4-BE49-F238E27FC236}">
                <a16:creationId xmlns:a16="http://schemas.microsoft.com/office/drawing/2014/main" id="{7C4AC67C-C4F2-96F1-0BA3-BE5AB2A53E63}"/>
              </a:ext>
            </a:extLst>
          </p:cNvPr>
          <p:cNvGrpSpPr/>
          <p:nvPr/>
        </p:nvGrpSpPr>
        <p:grpSpPr>
          <a:xfrm>
            <a:off x="16982967" y="400502"/>
            <a:ext cx="1305033" cy="333097"/>
            <a:chOff x="0" y="0"/>
            <a:chExt cx="343712" cy="87729"/>
          </a:xfrm>
        </p:grpSpPr>
        <p:sp>
          <p:nvSpPr>
            <p:cNvPr id="3" name="Freeform 3">
              <a:extLst>
                <a:ext uri="{FF2B5EF4-FFF2-40B4-BE49-F238E27FC236}">
                  <a16:creationId xmlns:a16="http://schemas.microsoft.com/office/drawing/2014/main" id="{56D01AC3-82AE-4BD5-2982-D0D69E7FE55A}"/>
                </a:ext>
              </a:extLst>
            </p:cNvPr>
            <p:cNvSpPr/>
            <p:nvPr/>
          </p:nvSpPr>
          <p:spPr>
            <a:xfrm>
              <a:off x="0" y="0"/>
              <a:ext cx="343712" cy="87729"/>
            </a:xfrm>
            <a:custGeom>
              <a:avLst/>
              <a:gdLst/>
              <a:ahLst/>
              <a:cxnLst/>
              <a:rect l="l" t="t" r="r" b="b"/>
              <a:pathLst>
                <a:path w="343712" h="87729">
                  <a:moveTo>
                    <a:pt x="0" y="0"/>
                  </a:moveTo>
                  <a:lnTo>
                    <a:pt x="343712" y="0"/>
                  </a:lnTo>
                  <a:lnTo>
                    <a:pt x="343712" y="87729"/>
                  </a:lnTo>
                  <a:lnTo>
                    <a:pt x="0" y="87729"/>
                  </a:lnTo>
                  <a:close/>
                </a:path>
              </a:pathLst>
            </a:custGeom>
            <a:gradFill rotWithShape="1">
              <a:gsLst>
                <a:gs pos="0">
                  <a:srgbClr val="4E69B1">
                    <a:alpha val="100000"/>
                  </a:srgbClr>
                </a:gs>
                <a:gs pos="100000">
                  <a:srgbClr val="15122A">
                    <a:alpha val="100000"/>
                  </a:srgbClr>
                </a:gs>
              </a:gsLst>
              <a:path path="circle">
                <a:fillToRect r="100000" b="100000"/>
              </a:path>
              <a:tileRect l="-100000" t="-100000"/>
            </a:gra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>
              <a:extLst>
                <a:ext uri="{FF2B5EF4-FFF2-40B4-BE49-F238E27FC236}">
                  <a16:creationId xmlns:a16="http://schemas.microsoft.com/office/drawing/2014/main" id="{562B1CEB-1318-5BCD-DF1C-34EAC75FF236}"/>
                </a:ext>
              </a:extLst>
            </p:cNvPr>
            <p:cNvSpPr txBox="1"/>
            <p:nvPr/>
          </p:nvSpPr>
          <p:spPr>
            <a:xfrm>
              <a:off x="0" y="-38100"/>
              <a:ext cx="343712" cy="125829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871"/>
                </a:lnSpc>
              </a:pPr>
              <a:endParaRPr/>
            </a:p>
          </p:txBody>
        </p:sp>
      </p:grpSp>
      <p:sp>
        <p:nvSpPr>
          <p:cNvPr id="6" name="Freeform 6">
            <a:extLst>
              <a:ext uri="{FF2B5EF4-FFF2-40B4-BE49-F238E27FC236}">
                <a16:creationId xmlns:a16="http://schemas.microsoft.com/office/drawing/2014/main" id="{4AC33021-792B-2F08-F6B6-DCFB5FB2F8AE}"/>
              </a:ext>
            </a:extLst>
          </p:cNvPr>
          <p:cNvSpPr/>
          <p:nvPr/>
        </p:nvSpPr>
        <p:spPr>
          <a:xfrm>
            <a:off x="11414726" y="6172200"/>
            <a:ext cx="13746548" cy="8229600"/>
          </a:xfrm>
          <a:custGeom>
            <a:avLst/>
            <a:gdLst/>
            <a:ahLst/>
            <a:cxnLst/>
            <a:rect l="l" t="t" r="r" b="b"/>
            <a:pathLst>
              <a:path w="13746548" h="8229600">
                <a:moveTo>
                  <a:pt x="0" y="0"/>
                </a:moveTo>
                <a:lnTo>
                  <a:pt x="13746548" y="0"/>
                </a:lnTo>
                <a:lnTo>
                  <a:pt x="13746548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Freeform 7">
            <a:extLst>
              <a:ext uri="{FF2B5EF4-FFF2-40B4-BE49-F238E27FC236}">
                <a16:creationId xmlns:a16="http://schemas.microsoft.com/office/drawing/2014/main" id="{05BF7DBB-222C-BEC8-4948-3C73C2458682}"/>
              </a:ext>
            </a:extLst>
          </p:cNvPr>
          <p:cNvSpPr/>
          <p:nvPr/>
        </p:nvSpPr>
        <p:spPr>
          <a:xfrm>
            <a:off x="-8862964" y="-3048113"/>
            <a:ext cx="14774614" cy="12601514"/>
          </a:xfrm>
          <a:custGeom>
            <a:avLst/>
            <a:gdLst/>
            <a:ahLst/>
            <a:cxnLst/>
            <a:rect l="l" t="t" r="r" b="b"/>
            <a:pathLst>
              <a:path w="14774614" h="12601514">
                <a:moveTo>
                  <a:pt x="0" y="0"/>
                </a:moveTo>
                <a:lnTo>
                  <a:pt x="14774614" y="0"/>
                </a:lnTo>
                <a:lnTo>
                  <a:pt x="14774614" y="12601514"/>
                </a:lnTo>
                <a:lnTo>
                  <a:pt x="0" y="12601514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3" name="TextBox 13">
            <a:extLst>
              <a:ext uri="{FF2B5EF4-FFF2-40B4-BE49-F238E27FC236}">
                <a16:creationId xmlns:a16="http://schemas.microsoft.com/office/drawing/2014/main" id="{2BCA32D2-EA7B-D03F-8BA6-03D0F6EA26B7}"/>
              </a:ext>
            </a:extLst>
          </p:cNvPr>
          <p:cNvSpPr txBox="1"/>
          <p:nvPr/>
        </p:nvSpPr>
        <p:spPr>
          <a:xfrm>
            <a:off x="1108124" y="196800"/>
            <a:ext cx="8259370" cy="19749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7704"/>
              </a:lnSpc>
            </a:pPr>
            <a:r>
              <a:rPr lang="en-US" sz="6641" b="1" spc="-312" dirty="0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Gantt Chart</a:t>
            </a:r>
          </a:p>
          <a:p>
            <a:pPr marL="0" lvl="0" indent="0" algn="l">
              <a:lnSpc>
                <a:spcPts val="7704"/>
              </a:lnSpc>
            </a:pPr>
            <a:endParaRPr lang="en-US" sz="6641" b="1" spc="-312" dirty="0">
              <a:solidFill>
                <a:srgbClr val="FFFFFF"/>
              </a:solidFill>
              <a:latin typeface="Montserrat Bold"/>
              <a:ea typeface="Montserrat Bold"/>
              <a:cs typeface="Montserrat Bold"/>
              <a:sym typeface="Montserrat Bold"/>
            </a:endParaRPr>
          </a:p>
        </p:txBody>
      </p:sp>
      <p:sp>
        <p:nvSpPr>
          <p:cNvPr id="15" name="Freeform 15">
            <a:extLst>
              <a:ext uri="{FF2B5EF4-FFF2-40B4-BE49-F238E27FC236}">
                <a16:creationId xmlns:a16="http://schemas.microsoft.com/office/drawing/2014/main" id="{60CC1C80-53CE-1A25-FECC-ABC9EDF76FDF}"/>
              </a:ext>
            </a:extLst>
          </p:cNvPr>
          <p:cNvSpPr/>
          <p:nvPr/>
        </p:nvSpPr>
        <p:spPr>
          <a:xfrm>
            <a:off x="381000" y="9703358"/>
            <a:ext cx="407672" cy="233485"/>
          </a:xfrm>
          <a:custGeom>
            <a:avLst/>
            <a:gdLst/>
            <a:ahLst/>
            <a:cxnLst/>
            <a:rect l="l" t="t" r="r" b="b"/>
            <a:pathLst>
              <a:path w="407672" h="233485">
                <a:moveTo>
                  <a:pt x="0" y="0"/>
                </a:moveTo>
                <a:lnTo>
                  <a:pt x="407672" y="0"/>
                </a:lnTo>
                <a:lnTo>
                  <a:pt x="407672" y="233485"/>
                </a:lnTo>
                <a:lnTo>
                  <a:pt x="0" y="233485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9" name="AutoShape 18">
            <a:extLst>
              <a:ext uri="{FF2B5EF4-FFF2-40B4-BE49-F238E27FC236}">
                <a16:creationId xmlns:a16="http://schemas.microsoft.com/office/drawing/2014/main" id="{5FAA6D1B-435F-1075-8ABF-18D73ACB7867}"/>
              </a:ext>
            </a:extLst>
          </p:cNvPr>
          <p:cNvSpPr/>
          <p:nvPr/>
        </p:nvSpPr>
        <p:spPr>
          <a:xfrm>
            <a:off x="0" y="1104900"/>
            <a:ext cx="6492240" cy="0"/>
          </a:xfrm>
          <a:prstGeom prst="line">
            <a:avLst/>
          </a:prstGeom>
          <a:ln w="19050" cap="flat">
            <a:solidFill>
              <a:srgbClr val="FFFFFF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AA93516A-B175-2686-3D2D-8C1206F71138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600200" y="1368551"/>
            <a:ext cx="14454860" cy="8718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29175899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157B39CC-6433-EEF4-1941-463027A1E4D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>
            <a:extLst>
              <a:ext uri="{FF2B5EF4-FFF2-40B4-BE49-F238E27FC236}">
                <a16:creationId xmlns:a16="http://schemas.microsoft.com/office/drawing/2014/main" id="{7438C642-F7DA-419D-87FF-2C570804DDC6}"/>
              </a:ext>
            </a:extLst>
          </p:cNvPr>
          <p:cNvGrpSpPr/>
          <p:nvPr/>
        </p:nvGrpSpPr>
        <p:grpSpPr>
          <a:xfrm>
            <a:off x="16982967" y="400502"/>
            <a:ext cx="1305033" cy="333097"/>
            <a:chOff x="0" y="0"/>
            <a:chExt cx="343712" cy="87729"/>
          </a:xfrm>
        </p:grpSpPr>
        <p:sp>
          <p:nvSpPr>
            <p:cNvPr id="3" name="Freeform 3">
              <a:extLst>
                <a:ext uri="{FF2B5EF4-FFF2-40B4-BE49-F238E27FC236}">
                  <a16:creationId xmlns:a16="http://schemas.microsoft.com/office/drawing/2014/main" id="{A7AB49AA-0688-1EE4-AD44-08D33A1756B1}"/>
                </a:ext>
              </a:extLst>
            </p:cNvPr>
            <p:cNvSpPr/>
            <p:nvPr/>
          </p:nvSpPr>
          <p:spPr>
            <a:xfrm>
              <a:off x="0" y="0"/>
              <a:ext cx="343712" cy="87729"/>
            </a:xfrm>
            <a:custGeom>
              <a:avLst/>
              <a:gdLst/>
              <a:ahLst/>
              <a:cxnLst/>
              <a:rect l="l" t="t" r="r" b="b"/>
              <a:pathLst>
                <a:path w="343712" h="87729">
                  <a:moveTo>
                    <a:pt x="0" y="0"/>
                  </a:moveTo>
                  <a:lnTo>
                    <a:pt x="343712" y="0"/>
                  </a:lnTo>
                  <a:lnTo>
                    <a:pt x="343712" y="87729"/>
                  </a:lnTo>
                  <a:lnTo>
                    <a:pt x="0" y="87729"/>
                  </a:lnTo>
                  <a:close/>
                </a:path>
              </a:pathLst>
            </a:custGeom>
            <a:gradFill rotWithShape="1">
              <a:gsLst>
                <a:gs pos="0">
                  <a:srgbClr val="4E69B1">
                    <a:alpha val="100000"/>
                  </a:srgbClr>
                </a:gs>
                <a:gs pos="100000">
                  <a:srgbClr val="15122A">
                    <a:alpha val="100000"/>
                  </a:srgbClr>
                </a:gs>
              </a:gsLst>
              <a:path path="circle">
                <a:fillToRect r="100000" b="100000"/>
              </a:path>
              <a:tileRect l="-100000" t="-100000"/>
            </a:gra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>
              <a:extLst>
                <a:ext uri="{FF2B5EF4-FFF2-40B4-BE49-F238E27FC236}">
                  <a16:creationId xmlns:a16="http://schemas.microsoft.com/office/drawing/2014/main" id="{2C209694-D063-B64D-F1D5-16B4F14035A7}"/>
                </a:ext>
              </a:extLst>
            </p:cNvPr>
            <p:cNvSpPr txBox="1"/>
            <p:nvPr/>
          </p:nvSpPr>
          <p:spPr>
            <a:xfrm>
              <a:off x="0" y="-38100"/>
              <a:ext cx="343712" cy="125829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871"/>
                </a:lnSpc>
              </a:pPr>
              <a:endParaRPr/>
            </a:p>
          </p:txBody>
        </p:sp>
      </p:grpSp>
      <p:sp>
        <p:nvSpPr>
          <p:cNvPr id="6" name="Freeform 6">
            <a:extLst>
              <a:ext uri="{FF2B5EF4-FFF2-40B4-BE49-F238E27FC236}">
                <a16:creationId xmlns:a16="http://schemas.microsoft.com/office/drawing/2014/main" id="{00D27B79-D692-129E-BD78-0EEBCF4726B0}"/>
              </a:ext>
            </a:extLst>
          </p:cNvPr>
          <p:cNvSpPr/>
          <p:nvPr/>
        </p:nvSpPr>
        <p:spPr>
          <a:xfrm>
            <a:off x="11414726" y="6172200"/>
            <a:ext cx="13746548" cy="8229600"/>
          </a:xfrm>
          <a:custGeom>
            <a:avLst/>
            <a:gdLst/>
            <a:ahLst/>
            <a:cxnLst/>
            <a:rect l="l" t="t" r="r" b="b"/>
            <a:pathLst>
              <a:path w="13746548" h="8229600">
                <a:moveTo>
                  <a:pt x="0" y="0"/>
                </a:moveTo>
                <a:lnTo>
                  <a:pt x="13746548" y="0"/>
                </a:lnTo>
                <a:lnTo>
                  <a:pt x="13746548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Freeform 7">
            <a:extLst>
              <a:ext uri="{FF2B5EF4-FFF2-40B4-BE49-F238E27FC236}">
                <a16:creationId xmlns:a16="http://schemas.microsoft.com/office/drawing/2014/main" id="{066F60D5-2D1F-9F04-3834-AEB9CA6AD75C}"/>
              </a:ext>
            </a:extLst>
          </p:cNvPr>
          <p:cNvSpPr/>
          <p:nvPr/>
        </p:nvSpPr>
        <p:spPr>
          <a:xfrm>
            <a:off x="-7167624" y="-2476500"/>
            <a:ext cx="14774614" cy="12601514"/>
          </a:xfrm>
          <a:custGeom>
            <a:avLst/>
            <a:gdLst/>
            <a:ahLst/>
            <a:cxnLst/>
            <a:rect l="l" t="t" r="r" b="b"/>
            <a:pathLst>
              <a:path w="14774614" h="12601514">
                <a:moveTo>
                  <a:pt x="0" y="0"/>
                </a:moveTo>
                <a:lnTo>
                  <a:pt x="14774614" y="0"/>
                </a:lnTo>
                <a:lnTo>
                  <a:pt x="14774614" y="12601514"/>
                </a:lnTo>
                <a:lnTo>
                  <a:pt x="0" y="12601514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 dirty="0"/>
          </a:p>
        </p:txBody>
      </p:sp>
      <p:sp>
        <p:nvSpPr>
          <p:cNvPr id="13" name="TextBox 13">
            <a:extLst>
              <a:ext uri="{FF2B5EF4-FFF2-40B4-BE49-F238E27FC236}">
                <a16:creationId xmlns:a16="http://schemas.microsoft.com/office/drawing/2014/main" id="{AEF1AF5D-43C8-95D5-3801-8B5A57909835}"/>
              </a:ext>
            </a:extLst>
          </p:cNvPr>
          <p:cNvSpPr txBox="1"/>
          <p:nvPr/>
        </p:nvSpPr>
        <p:spPr>
          <a:xfrm>
            <a:off x="1108124" y="733599"/>
            <a:ext cx="8259370" cy="9874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7704"/>
              </a:lnSpc>
            </a:pPr>
            <a:r>
              <a:rPr lang="en-US" sz="6641" b="1" spc="-312" dirty="0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Demo Overview</a:t>
            </a:r>
          </a:p>
        </p:txBody>
      </p:sp>
      <p:sp>
        <p:nvSpPr>
          <p:cNvPr id="15" name="Freeform 15">
            <a:extLst>
              <a:ext uri="{FF2B5EF4-FFF2-40B4-BE49-F238E27FC236}">
                <a16:creationId xmlns:a16="http://schemas.microsoft.com/office/drawing/2014/main" id="{200958B7-B111-A874-9E4C-DC870AC7CAE8}"/>
              </a:ext>
            </a:extLst>
          </p:cNvPr>
          <p:cNvSpPr/>
          <p:nvPr/>
        </p:nvSpPr>
        <p:spPr>
          <a:xfrm>
            <a:off x="381000" y="9703358"/>
            <a:ext cx="407672" cy="233485"/>
          </a:xfrm>
          <a:custGeom>
            <a:avLst/>
            <a:gdLst/>
            <a:ahLst/>
            <a:cxnLst/>
            <a:rect l="l" t="t" r="r" b="b"/>
            <a:pathLst>
              <a:path w="407672" h="233485">
                <a:moveTo>
                  <a:pt x="0" y="0"/>
                </a:moveTo>
                <a:lnTo>
                  <a:pt x="407672" y="0"/>
                </a:lnTo>
                <a:lnTo>
                  <a:pt x="407672" y="233485"/>
                </a:lnTo>
                <a:lnTo>
                  <a:pt x="0" y="233485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9" name="AutoShape 18">
            <a:extLst>
              <a:ext uri="{FF2B5EF4-FFF2-40B4-BE49-F238E27FC236}">
                <a16:creationId xmlns:a16="http://schemas.microsoft.com/office/drawing/2014/main" id="{1E38E1C7-885D-CCB1-90B7-8D8ABFDD2191}"/>
              </a:ext>
            </a:extLst>
          </p:cNvPr>
          <p:cNvSpPr/>
          <p:nvPr/>
        </p:nvSpPr>
        <p:spPr>
          <a:xfrm>
            <a:off x="0" y="1790700"/>
            <a:ext cx="6492240" cy="0"/>
          </a:xfrm>
          <a:prstGeom prst="line">
            <a:avLst/>
          </a:prstGeom>
          <a:ln w="19050" cap="flat">
            <a:solidFill>
              <a:srgbClr val="FFFFFF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696DC72-E5CD-D295-54E0-DF04E20256B7}"/>
              </a:ext>
            </a:extLst>
          </p:cNvPr>
          <p:cNvSpPr txBox="1"/>
          <p:nvPr/>
        </p:nvSpPr>
        <p:spPr>
          <a:xfrm>
            <a:off x="788672" y="2498248"/>
            <a:ext cx="17037050" cy="59980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dirty="0">
                <a:solidFill>
                  <a:schemeClr val="bg1"/>
                </a:solidFill>
                <a:latin typeface="Montserrat Bold" panose="020B0604020202020204" charset="0"/>
              </a:rPr>
              <a:t>Features demonstrated:</a:t>
            </a:r>
          </a:p>
          <a:p>
            <a:endParaRPr lang="en-GB" sz="2800" dirty="0">
              <a:solidFill>
                <a:schemeClr val="bg1"/>
              </a:solidFill>
              <a:latin typeface="Montserrat Bold" panose="020B0604020202020204" charset="0"/>
            </a:endParaRPr>
          </a:p>
          <a:p>
            <a:pPr marL="514350" indent="-514350">
              <a:lnSpc>
                <a:spcPct val="200000"/>
              </a:lnSpc>
              <a:buFont typeface="+mj-lt"/>
              <a:buAutoNum type="arabicPeriod"/>
            </a:pPr>
            <a:r>
              <a:rPr lang="en-GB" sz="2800" dirty="0">
                <a:solidFill>
                  <a:schemeClr val="bg1"/>
                </a:solidFill>
                <a:latin typeface="Montserrat Bold" panose="020B0604020202020204" charset="0"/>
              </a:rPr>
              <a:t>User authentication</a:t>
            </a:r>
          </a:p>
          <a:p>
            <a:pPr marL="514350" indent="-514350">
              <a:lnSpc>
                <a:spcPct val="200000"/>
              </a:lnSpc>
              <a:buFont typeface="+mj-lt"/>
              <a:buAutoNum type="arabicPeriod"/>
            </a:pPr>
            <a:r>
              <a:rPr lang="en-GB" sz="2800" dirty="0">
                <a:solidFill>
                  <a:schemeClr val="bg1"/>
                </a:solidFill>
                <a:latin typeface="Montserrat Bold" panose="020B0604020202020204" charset="0"/>
              </a:rPr>
              <a:t>Goal input + framework detection</a:t>
            </a:r>
          </a:p>
          <a:p>
            <a:pPr marL="514350" indent="-514350">
              <a:lnSpc>
                <a:spcPct val="200000"/>
              </a:lnSpc>
              <a:buFont typeface="+mj-lt"/>
              <a:buAutoNum type="arabicPeriod"/>
            </a:pPr>
            <a:r>
              <a:rPr lang="en-GB" sz="2800" dirty="0">
                <a:solidFill>
                  <a:schemeClr val="bg1"/>
                </a:solidFill>
                <a:latin typeface="Montserrat Bold" panose="020B0604020202020204" charset="0"/>
              </a:rPr>
              <a:t>SMART/CLEAR detailed plan generation</a:t>
            </a:r>
          </a:p>
          <a:p>
            <a:pPr marL="514350" indent="-514350">
              <a:lnSpc>
                <a:spcPct val="200000"/>
              </a:lnSpc>
              <a:buFont typeface="+mj-lt"/>
              <a:buAutoNum type="arabicPeriod"/>
            </a:pPr>
            <a:r>
              <a:rPr lang="en-GB" sz="2800" dirty="0">
                <a:solidFill>
                  <a:schemeClr val="bg1"/>
                </a:solidFill>
                <a:latin typeface="Montserrat Bold" panose="020B0604020202020204" charset="0"/>
              </a:rPr>
              <a:t>Goal history with metadata</a:t>
            </a:r>
          </a:p>
          <a:p>
            <a:pPr marL="514350" indent="-514350">
              <a:lnSpc>
                <a:spcPct val="200000"/>
              </a:lnSpc>
              <a:buFont typeface="+mj-lt"/>
              <a:buAutoNum type="arabicPeriod"/>
            </a:pPr>
            <a:r>
              <a:rPr lang="en-GB" sz="2800" dirty="0">
                <a:solidFill>
                  <a:schemeClr val="bg1"/>
                </a:solidFill>
                <a:latin typeface="Montserrat Bold" panose="020B0604020202020204" charset="0"/>
              </a:rPr>
              <a:t>Local AI processing (no cloud dependency)</a:t>
            </a:r>
          </a:p>
          <a:p>
            <a:pPr marL="514350" indent="-514350">
              <a:lnSpc>
                <a:spcPct val="200000"/>
              </a:lnSpc>
              <a:buFont typeface="+mj-lt"/>
              <a:buAutoNum type="arabicPeriod"/>
            </a:pPr>
            <a:r>
              <a:rPr lang="en-GB" sz="2800" dirty="0">
                <a:solidFill>
                  <a:schemeClr val="bg1"/>
                </a:solidFill>
                <a:latin typeface="Montserrat Bold" panose="020B0604020202020204" charset="0"/>
              </a:rPr>
              <a:t>PDF export</a:t>
            </a:r>
          </a:p>
        </p:txBody>
      </p:sp>
    </p:spTree>
    <p:extLst>
      <p:ext uri="{BB962C8B-B14F-4D97-AF65-F5344CB8AC3E}">
        <p14:creationId xmlns:p14="http://schemas.microsoft.com/office/powerpoint/2010/main" val="1186759321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5274693E-01F0-3A89-3471-DCF29FC89D2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>
            <a:extLst>
              <a:ext uri="{FF2B5EF4-FFF2-40B4-BE49-F238E27FC236}">
                <a16:creationId xmlns:a16="http://schemas.microsoft.com/office/drawing/2014/main" id="{CB913272-FEEB-1B90-5C26-818DA4DB24F3}"/>
              </a:ext>
            </a:extLst>
          </p:cNvPr>
          <p:cNvGrpSpPr/>
          <p:nvPr/>
        </p:nvGrpSpPr>
        <p:grpSpPr>
          <a:xfrm>
            <a:off x="16982967" y="400502"/>
            <a:ext cx="1305033" cy="333097"/>
            <a:chOff x="0" y="0"/>
            <a:chExt cx="343712" cy="87729"/>
          </a:xfrm>
        </p:grpSpPr>
        <p:sp>
          <p:nvSpPr>
            <p:cNvPr id="3" name="Freeform 3">
              <a:extLst>
                <a:ext uri="{FF2B5EF4-FFF2-40B4-BE49-F238E27FC236}">
                  <a16:creationId xmlns:a16="http://schemas.microsoft.com/office/drawing/2014/main" id="{07454BA8-69ED-9416-AAAE-14988C767CF7}"/>
                </a:ext>
              </a:extLst>
            </p:cNvPr>
            <p:cNvSpPr/>
            <p:nvPr/>
          </p:nvSpPr>
          <p:spPr>
            <a:xfrm>
              <a:off x="0" y="0"/>
              <a:ext cx="343712" cy="87729"/>
            </a:xfrm>
            <a:custGeom>
              <a:avLst/>
              <a:gdLst/>
              <a:ahLst/>
              <a:cxnLst/>
              <a:rect l="l" t="t" r="r" b="b"/>
              <a:pathLst>
                <a:path w="343712" h="87729">
                  <a:moveTo>
                    <a:pt x="0" y="0"/>
                  </a:moveTo>
                  <a:lnTo>
                    <a:pt x="343712" y="0"/>
                  </a:lnTo>
                  <a:lnTo>
                    <a:pt x="343712" y="87729"/>
                  </a:lnTo>
                  <a:lnTo>
                    <a:pt x="0" y="87729"/>
                  </a:lnTo>
                  <a:close/>
                </a:path>
              </a:pathLst>
            </a:custGeom>
            <a:gradFill rotWithShape="1">
              <a:gsLst>
                <a:gs pos="0">
                  <a:srgbClr val="4E69B1">
                    <a:alpha val="100000"/>
                  </a:srgbClr>
                </a:gs>
                <a:gs pos="100000">
                  <a:srgbClr val="15122A">
                    <a:alpha val="100000"/>
                  </a:srgbClr>
                </a:gs>
              </a:gsLst>
              <a:path path="circle">
                <a:fillToRect r="100000" b="100000"/>
              </a:path>
              <a:tileRect l="-100000" t="-100000"/>
            </a:gra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>
              <a:extLst>
                <a:ext uri="{FF2B5EF4-FFF2-40B4-BE49-F238E27FC236}">
                  <a16:creationId xmlns:a16="http://schemas.microsoft.com/office/drawing/2014/main" id="{4853632B-F75B-B45C-B8B6-B9AF73142390}"/>
                </a:ext>
              </a:extLst>
            </p:cNvPr>
            <p:cNvSpPr txBox="1"/>
            <p:nvPr/>
          </p:nvSpPr>
          <p:spPr>
            <a:xfrm>
              <a:off x="0" y="-38100"/>
              <a:ext cx="343712" cy="125829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871"/>
                </a:lnSpc>
              </a:pPr>
              <a:endParaRPr/>
            </a:p>
          </p:txBody>
        </p:sp>
      </p:grpSp>
      <p:sp>
        <p:nvSpPr>
          <p:cNvPr id="6" name="Freeform 6">
            <a:extLst>
              <a:ext uri="{FF2B5EF4-FFF2-40B4-BE49-F238E27FC236}">
                <a16:creationId xmlns:a16="http://schemas.microsoft.com/office/drawing/2014/main" id="{FD54C037-E66F-B8A4-82FA-0FC6431DFF08}"/>
              </a:ext>
            </a:extLst>
          </p:cNvPr>
          <p:cNvSpPr/>
          <p:nvPr/>
        </p:nvSpPr>
        <p:spPr>
          <a:xfrm>
            <a:off x="11414726" y="6172200"/>
            <a:ext cx="13746548" cy="8229600"/>
          </a:xfrm>
          <a:custGeom>
            <a:avLst/>
            <a:gdLst/>
            <a:ahLst/>
            <a:cxnLst/>
            <a:rect l="l" t="t" r="r" b="b"/>
            <a:pathLst>
              <a:path w="13746548" h="8229600">
                <a:moveTo>
                  <a:pt x="0" y="0"/>
                </a:moveTo>
                <a:lnTo>
                  <a:pt x="13746548" y="0"/>
                </a:lnTo>
                <a:lnTo>
                  <a:pt x="13746548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Freeform 7">
            <a:extLst>
              <a:ext uri="{FF2B5EF4-FFF2-40B4-BE49-F238E27FC236}">
                <a16:creationId xmlns:a16="http://schemas.microsoft.com/office/drawing/2014/main" id="{87FEC86E-C389-2B98-AD7B-FEE2CD93A1A5}"/>
              </a:ext>
            </a:extLst>
          </p:cNvPr>
          <p:cNvSpPr/>
          <p:nvPr/>
        </p:nvSpPr>
        <p:spPr>
          <a:xfrm>
            <a:off x="-7167624" y="-2476500"/>
            <a:ext cx="14774614" cy="12601514"/>
          </a:xfrm>
          <a:custGeom>
            <a:avLst/>
            <a:gdLst/>
            <a:ahLst/>
            <a:cxnLst/>
            <a:rect l="l" t="t" r="r" b="b"/>
            <a:pathLst>
              <a:path w="14774614" h="12601514">
                <a:moveTo>
                  <a:pt x="0" y="0"/>
                </a:moveTo>
                <a:lnTo>
                  <a:pt x="14774614" y="0"/>
                </a:lnTo>
                <a:lnTo>
                  <a:pt x="14774614" y="12601514"/>
                </a:lnTo>
                <a:lnTo>
                  <a:pt x="0" y="12601514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 dirty="0"/>
          </a:p>
        </p:txBody>
      </p:sp>
      <p:sp>
        <p:nvSpPr>
          <p:cNvPr id="13" name="TextBox 13">
            <a:extLst>
              <a:ext uri="{FF2B5EF4-FFF2-40B4-BE49-F238E27FC236}">
                <a16:creationId xmlns:a16="http://schemas.microsoft.com/office/drawing/2014/main" id="{F9A3B1BE-A9C5-5DC7-E208-98432556D335}"/>
              </a:ext>
            </a:extLst>
          </p:cNvPr>
          <p:cNvSpPr txBox="1"/>
          <p:nvPr/>
        </p:nvSpPr>
        <p:spPr>
          <a:xfrm>
            <a:off x="1108124" y="733599"/>
            <a:ext cx="8259370" cy="9874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7704"/>
              </a:lnSpc>
            </a:pPr>
            <a:r>
              <a:rPr lang="en-US" sz="6641" b="1" spc="-312" dirty="0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Challenges Faced</a:t>
            </a:r>
          </a:p>
        </p:txBody>
      </p:sp>
      <p:sp>
        <p:nvSpPr>
          <p:cNvPr id="15" name="Freeform 15">
            <a:extLst>
              <a:ext uri="{FF2B5EF4-FFF2-40B4-BE49-F238E27FC236}">
                <a16:creationId xmlns:a16="http://schemas.microsoft.com/office/drawing/2014/main" id="{56ADC0E5-495E-CC68-B986-C19E0955D100}"/>
              </a:ext>
            </a:extLst>
          </p:cNvPr>
          <p:cNvSpPr/>
          <p:nvPr/>
        </p:nvSpPr>
        <p:spPr>
          <a:xfrm>
            <a:off x="381000" y="9703358"/>
            <a:ext cx="407672" cy="233485"/>
          </a:xfrm>
          <a:custGeom>
            <a:avLst/>
            <a:gdLst/>
            <a:ahLst/>
            <a:cxnLst/>
            <a:rect l="l" t="t" r="r" b="b"/>
            <a:pathLst>
              <a:path w="407672" h="233485">
                <a:moveTo>
                  <a:pt x="0" y="0"/>
                </a:moveTo>
                <a:lnTo>
                  <a:pt x="407672" y="0"/>
                </a:lnTo>
                <a:lnTo>
                  <a:pt x="407672" y="233485"/>
                </a:lnTo>
                <a:lnTo>
                  <a:pt x="0" y="233485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9" name="AutoShape 18">
            <a:extLst>
              <a:ext uri="{FF2B5EF4-FFF2-40B4-BE49-F238E27FC236}">
                <a16:creationId xmlns:a16="http://schemas.microsoft.com/office/drawing/2014/main" id="{24BFF49F-719D-4A7B-3153-CEDFD95279D1}"/>
              </a:ext>
            </a:extLst>
          </p:cNvPr>
          <p:cNvSpPr/>
          <p:nvPr/>
        </p:nvSpPr>
        <p:spPr>
          <a:xfrm>
            <a:off x="0" y="1790700"/>
            <a:ext cx="6492240" cy="0"/>
          </a:xfrm>
          <a:prstGeom prst="line">
            <a:avLst/>
          </a:prstGeom>
          <a:ln w="19050" cap="flat">
            <a:solidFill>
              <a:srgbClr val="FFFFFF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51C7809-DDB0-5E03-2444-452B6569723D}"/>
              </a:ext>
            </a:extLst>
          </p:cNvPr>
          <p:cNvSpPr txBox="1"/>
          <p:nvPr/>
        </p:nvSpPr>
        <p:spPr>
          <a:xfrm>
            <a:off x="966933" y="3258984"/>
            <a:ext cx="17037050" cy="39703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bg1"/>
                </a:solidFill>
                <a:latin typeface="Montserrat Bold" panose="020B0604020202020204" charset="0"/>
              </a:rPr>
              <a:t>Local AI model occasionally slow depending on hardware [9].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800" dirty="0">
              <a:solidFill>
                <a:schemeClr val="bg1"/>
              </a:solidFill>
              <a:latin typeface="Montserrat Bold" panose="020B0604020202020204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bg1"/>
                </a:solidFill>
                <a:latin typeface="Montserrat Bold" panose="020B0604020202020204" charset="0"/>
              </a:rPr>
              <a:t>Transition from </a:t>
            </a:r>
            <a:r>
              <a:rPr lang="en-GB" sz="2800" dirty="0" err="1">
                <a:solidFill>
                  <a:schemeClr val="bg1"/>
                </a:solidFill>
                <a:latin typeface="Montserrat Bold" panose="020B0604020202020204" charset="0"/>
              </a:rPr>
              <a:t>Streamlit</a:t>
            </a:r>
            <a:r>
              <a:rPr lang="en-GB" sz="2800" dirty="0">
                <a:solidFill>
                  <a:schemeClr val="bg1"/>
                </a:solidFill>
                <a:latin typeface="Montserrat Bold" panose="020B0604020202020204" charset="0"/>
              </a:rPr>
              <a:t> → Flask required re-architecting.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800" dirty="0">
              <a:solidFill>
                <a:schemeClr val="bg1"/>
              </a:solidFill>
              <a:latin typeface="Montserrat Bold" panose="020B0604020202020204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bg1"/>
                </a:solidFill>
                <a:latin typeface="Montserrat Bold" panose="020B0604020202020204" charset="0"/>
              </a:rPr>
              <a:t>HTML cleaning + formatting issues from LLM output.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800" dirty="0">
              <a:solidFill>
                <a:schemeClr val="bg1"/>
              </a:solidFill>
              <a:latin typeface="Montserrat Bold" panose="020B0604020202020204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bg1"/>
                </a:solidFill>
                <a:latin typeface="Montserrat Bold" panose="020B0604020202020204" charset="0"/>
              </a:rPr>
              <a:t>Docker integration challenges with Ollama model.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800" dirty="0">
              <a:solidFill>
                <a:schemeClr val="bg1"/>
              </a:solidFill>
              <a:latin typeface="Montserrat Bold" panose="020B0604020202020204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bg1"/>
                </a:solidFill>
                <a:latin typeface="Montserrat Bold" panose="020B0604020202020204" charset="0"/>
              </a:rPr>
              <a:t>Time constraints prevented full data-mining features.</a:t>
            </a:r>
          </a:p>
        </p:txBody>
      </p:sp>
    </p:spTree>
    <p:extLst>
      <p:ext uri="{BB962C8B-B14F-4D97-AF65-F5344CB8AC3E}">
        <p14:creationId xmlns:p14="http://schemas.microsoft.com/office/powerpoint/2010/main" val="1047494024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6982967" y="400502"/>
            <a:ext cx="1305033" cy="333097"/>
            <a:chOff x="0" y="0"/>
            <a:chExt cx="343712" cy="87729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343712" cy="87729"/>
            </a:xfrm>
            <a:custGeom>
              <a:avLst/>
              <a:gdLst/>
              <a:ahLst/>
              <a:cxnLst/>
              <a:rect l="l" t="t" r="r" b="b"/>
              <a:pathLst>
                <a:path w="343712" h="87729">
                  <a:moveTo>
                    <a:pt x="0" y="0"/>
                  </a:moveTo>
                  <a:lnTo>
                    <a:pt x="343712" y="0"/>
                  </a:lnTo>
                  <a:lnTo>
                    <a:pt x="343712" y="87729"/>
                  </a:lnTo>
                  <a:lnTo>
                    <a:pt x="0" y="87729"/>
                  </a:lnTo>
                  <a:close/>
                </a:path>
              </a:pathLst>
            </a:custGeom>
            <a:gradFill rotWithShape="1">
              <a:gsLst>
                <a:gs pos="0">
                  <a:srgbClr val="4E69B1">
                    <a:alpha val="100000"/>
                  </a:srgbClr>
                </a:gs>
                <a:gs pos="100000">
                  <a:srgbClr val="15122A">
                    <a:alpha val="100000"/>
                  </a:srgbClr>
                </a:gs>
              </a:gsLst>
              <a:path path="circle">
                <a:fillToRect r="100000" b="100000"/>
              </a:path>
              <a:tileRect l="-100000" t="-100000"/>
            </a:gra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343712" cy="125829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871"/>
                </a:lnSpc>
              </a:pPr>
              <a:endParaRPr/>
            </a:p>
          </p:txBody>
        </p:sp>
      </p:grpSp>
      <p:grpSp>
        <p:nvGrpSpPr>
          <p:cNvPr id="16" name="Group 16"/>
          <p:cNvGrpSpPr/>
          <p:nvPr/>
        </p:nvGrpSpPr>
        <p:grpSpPr>
          <a:xfrm>
            <a:off x="0" y="6878924"/>
            <a:ext cx="18288000" cy="3408076"/>
            <a:chOff x="0" y="237483"/>
            <a:chExt cx="6256616" cy="1094680"/>
          </a:xfrm>
        </p:grpSpPr>
        <p:sp>
          <p:nvSpPr>
            <p:cNvPr id="17" name="Freeform 17"/>
            <p:cNvSpPr/>
            <p:nvPr/>
          </p:nvSpPr>
          <p:spPr>
            <a:xfrm>
              <a:off x="0" y="237483"/>
              <a:ext cx="6256616" cy="1094680"/>
            </a:xfrm>
            <a:custGeom>
              <a:avLst/>
              <a:gdLst/>
              <a:ahLst/>
              <a:cxnLst/>
              <a:rect l="l" t="t" r="r" b="b"/>
              <a:pathLst>
                <a:path w="6256616" h="1732844">
                  <a:moveTo>
                    <a:pt x="7154" y="0"/>
                  </a:moveTo>
                  <a:lnTo>
                    <a:pt x="6249462" y="0"/>
                  </a:lnTo>
                  <a:cubicBezTo>
                    <a:pt x="6251360" y="0"/>
                    <a:pt x="6253179" y="754"/>
                    <a:pt x="6254521" y="2095"/>
                  </a:cubicBezTo>
                  <a:cubicBezTo>
                    <a:pt x="6255862" y="3437"/>
                    <a:pt x="6256616" y="5257"/>
                    <a:pt x="6256616" y="7154"/>
                  </a:cubicBezTo>
                  <a:lnTo>
                    <a:pt x="6256616" y="1725690"/>
                  </a:lnTo>
                  <a:cubicBezTo>
                    <a:pt x="6256616" y="1729641"/>
                    <a:pt x="6253413" y="1732844"/>
                    <a:pt x="6249462" y="1732844"/>
                  </a:cubicBezTo>
                  <a:lnTo>
                    <a:pt x="7154" y="1732844"/>
                  </a:lnTo>
                  <a:cubicBezTo>
                    <a:pt x="5257" y="1732844"/>
                    <a:pt x="3437" y="1732090"/>
                    <a:pt x="2095" y="1730748"/>
                  </a:cubicBezTo>
                  <a:cubicBezTo>
                    <a:pt x="754" y="1729407"/>
                    <a:pt x="0" y="1727587"/>
                    <a:pt x="0" y="1725690"/>
                  </a:cubicBezTo>
                  <a:lnTo>
                    <a:pt x="0" y="7154"/>
                  </a:lnTo>
                  <a:cubicBezTo>
                    <a:pt x="0" y="5257"/>
                    <a:pt x="754" y="3437"/>
                    <a:pt x="2095" y="2095"/>
                  </a:cubicBezTo>
                  <a:cubicBezTo>
                    <a:pt x="3437" y="754"/>
                    <a:pt x="5257" y="0"/>
                    <a:pt x="7154" y="0"/>
                  </a:cubicBezTo>
                  <a:close/>
                </a:path>
              </a:pathLst>
            </a:custGeom>
            <a:blipFill>
              <a:blip r:embed="rId2"/>
              <a:stretch>
                <a:fillRect t="-62831" b="-62831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2" name="Freeform 12"/>
          <p:cNvSpPr/>
          <p:nvPr/>
        </p:nvSpPr>
        <p:spPr>
          <a:xfrm rot="20626768">
            <a:off x="11414726" y="5250970"/>
            <a:ext cx="13746548" cy="10665512"/>
          </a:xfrm>
          <a:custGeom>
            <a:avLst/>
            <a:gdLst/>
            <a:ahLst/>
            <a:cxnLst/>
            <a:rect l="l" t="t" r="r" b="b"/>
            <a:pathLst>
              <a:path w="13746548" h="8229600">
                <a:moveTo>
                  <a:pt x="0" y="0"/>
                </a:moveTo>
                <a:lnTo>
                  <a:pt x="13746548" y="0"/>
                </a:lnTo>
                <a:lnTo>
                  <a:pt x="13746548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Freeform 7"/>
          <p:cNvSpPr/>
          <p:nvPr/>
        </p:nvSpPr>
        <p:spPr>
          <a:xfrm>
            <a:off x="-7182886" y="-876300"/>
            <a:ext cx="14774614" cy="12601514"/>
          </a:xfrm>
          <a:custGeom>
            <a:avLst/>
            <a:gdLst/>
            <a:ahLst/>
            <a:cxnLst/>
            <a:rect l="l" t="t" r="r" b="b"/>
            <a:pathLst>
              <a:path w="14774614" h="12601514">
                <a:moveTo>
                  <a:pt x="0" y="0"/>
                </a:moveTo>
                <a:lnTo>
                  <a:pt x="14774614" y="0"/>
                </a:lnTo>
                <a:lnTo>
                  <a:pt x="14774614" y="12601514"/>
                </a:lnTo>
                <a:lnTo>
                  <a:pt x="0" y="12601514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 dirty="0"/>
          </a:p>
        </p:txBody>
      </p:sp>
      <p:sp>
        <p:nvSpPr>
          <p:cNvPr id="13" name="TextBox 13"/>
          <p:cNvSpPr txBox="1"/>
          <p:nvPr/>
        </p:nvSpPr>
        <p:spPr>
          <a:xfrm>
            <a:off x="1371600" y="2705100"/>
            <a:ext cx="5741000" cy="19749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just">
              <a:lnSpc>
                <a:spcPts val="7704"/>
              </a:lnSpc>
            </a:pPr>
            <a:r>
              <a:rPr lang="en-US" sz="6641" b="1" spc="-312" dirty="0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Lessons Learned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144000" y="2401627"/>
            <a:ext cx="8293722" cy="40010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spc="52" dirty="0">
                <a:solidFill>
                  <a:srgbClr val="FFFFFF"/>
                </a:solidFill>
                <a:latin typeface="Montserrat Bold" panose="020B0604020202020204" charset="0"/>
                <a:ea typeface="Open Sauce Light"/>
                <a:cs typeface="Open Sauce Light"/>
                <a:sym typeface="Open Sauce Light"/>
              </a:rPr>
              <a:t>Importance of flexible planning and pivoting tools/approaches.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000" spc="52" dirty="0">
              <a:solidFill>
                <a:srgbClr val="FFFFFF"/>
              </a:solidFill>
              <a:latin typeface="Montserrat Bold" panose="020B0604020202020204" charset="0"/>
              <a:ea typeface="Open Sauce Light"/>
              <a:cs typeface="Open Sauce Light"/>
              <a:sym typeface="Open Sauce Light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spc="52" dirty="0">
                <a:solidFill>
                  <a:srgbClr val="FFFFFF"/>
                </a:solidFill>
                <a:latin typeface="Montserrat Bold" panose="020B0604020202020204" charset="0"/>
                <a:ea typeface="Open Sauce Light"/>
                <a:cs typeface="Open Sauce Light"/>
                <a:sym typeface="Open Sauce Light"/>
              </a:rPr>
              <a:t>Understanding deep integration between AI, backend, and infrastructure.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000" spc="52" dirty="0">
              <a:solidFill>
                <a:srgbClr val="FFFFFF"/>
              </a:solidFill>
              <a:latin typeface="Montserrat Bold" panose="020B0604020202020204" charset="0"/>
              <a:ea typeface="Open Sauce Light"/>
              <a:cs typeface="Open Sauce Light"/>
              <a:sym typeface="Open Sauce Light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spc="52" dirty="0">
                <a:solidFill>
                  <a:srgbClr val="FFFFFF"/>
                </a:solidFill>
                <a:latin typeface="Montserrat Bold" panose="020B0604020202020204" charset="0"/>
                <a:ea typeface="Open Sauce Light"/>
                <a:cs typeface="Open Sauce Light"/>
                <a:sym typeface="Open Sauce Light"/>
              </a:rPr>
              <a:t>Significance of prompt engineering for predictable LLM behaviour [19].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000" spc="52" dirty="0">
              <a:solidFill>
                <a:srgbClr val="FFFFFF"/>
              </a:solidFill>
              <a:latin typeface="Montserrat Bold" panose="020B0604020202020204" charset="0"/>
              <a:ea typeface="Open Sauce Light"/>
              <a:cs typeface="Open Sauce Light"/>
              <a:sym typeface="Open Sauce Light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spc="52" dirty="0">
                <a:solidFill>
                  <a:srgbClr val="FFFFFF"/>
                </a:solidFill>
                <a:latin typeface="Montserrat Bold" panose="020B0604020202020204" charset="0"/>
                <a:ea typeface="Open Sauce Light"/>
                <a:cs typeface="Open Sauce Light"/>
                <a:sym typeface="Open Sauce Light"/>
              </a:rPr>
              <a:t>Value of privacy-by-design architecture.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000" spc="52" dirty="0">
              <a:solidFill>
                <a:srgbClr val="FFFFFF"/>
              </a:solidFill>
              <a:latin typeface="Montserrat Bold" panose="020B0604020202020204" charset="0"/>
              <a:ea typeface="Open Sauce Light"/>
              <a:cs typeface="Open Sauce Light"/>
              <a:sym typeface="Open Sauce Light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spc="52" dirty="0">
                <a:solidFill>
                  <a:srgbClr val="FFFFFF"/>
                </a:solidFill>
                <a:latin typeface="Montserrat Bold" panose="020B0604020202020204" charset="0"/>
                <a:ea typeface="Open Sauce Light"/>
                <a:cs typeface="Open Sauce Light"/>
                <a:sym typeface="Open Sauce Light"/>
              </a:rPr>
              <a:t>Experience using Docker, Flask, </a:t>
            </a:r>
            <a:r>
              <a:rPr lang="en-GB" sz="2000" spc="52" dirty="0" err="1">
                <a:solidFill>
                  <a:srgbClr val="FFFFFF"/>
                </a:solidFill>
                <a:latin typeface="Montserrat Bold" panose="020B0604020202020204" charset="0"/>
                <a:ea typeface="Open Sauce Light"/>
                <a:cs typeface="Open Sauce Light"/>
                <a:sym typeface="Open Sauce Light"/>
              </a:rPr>
              <a:t>SQLAlchemy</a:t>
            </a:r>
            <a:r>
              <a:rPr lang="en-GB" sz="2000" spc="52" dirty="0">
                <a:solidFill>
                  <a:srgbClr val="FFFFFF"/>
                </a:solidFill>
                <a:latin typeface="Montserrat Bold" panose="020B0604020202020204" charset="0"/>
                <a:ea typeface="Open Sauce Light"/>
                <a:cs typeface="Open Sauce Light"/>
                <a:sym typeface="Open Sauce Light"/>
              </a:rPr>
              <a:t>, and local LLMs.</a:t>
            </a:r>
          </a:p>
        </p:txBody>
      </p:sp>
      <p:sp>
        <p:nvSpPr>
          <p:cNvPr id="18" name="AutoShape 17">
            <a:extLst>
              <a:ext uri="{FF2B5EF4-FFF2-40B4-BE49-F238E27FC236}">
                <a16:creationId xmlns:a16="http://schemas.microsoft.com/office/drawing/2014/main" id="{D16BA0F8-6AB2-66E3-1D6D-55A139C11E06}"/>
              </a:ext>
            </a:extLst>
          </p:cNvPr>
          <p:cNvSpPr/>
          <p:nvPr/>
        </p:nvSpPr>
        <p:spPr>
          <a:xfrm flipH="1">
            <a:off x="7162800" y="1181100"/>
            <a:ext cx="25609" cy="5715000"/>
          </a:xfrm>
          <a:prstGeom prst="line">
            <a:avLst/>
          </a:prstGeom>
          <a:ln w="19050" cap="flat">
            <a:solidFill>
              <a:srgbClr val="FFFFFF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96FE820-EF1F-6821-19F1-D5A7F3F03DF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>
            <a:extLst>
              <a:ext uri="{FF2B5EF4-FFF2-40B4-BE49-F238E27FC236}">
                <a16:creationId xmlns:a16="http://schemas.microsoft.com/office/drawing/2014/main" id="{868CC5B1-D2D2-E9E6-2387-B1701D9093AB}"/>
              </a:ext>
            </a:extLst>
          </p:cNvPr>
          <p:cNvGrpSpPr/>
          <p:nvPr/>
        </p:nvGrpSpPr>
        <p:grpSpPr>
          <a:xfrm>
            <a:off x="16982967" y="400502"/>
            <a:ext cx="1305033" cy="333097"/>
            <a:chOff x="0" y="0"/>
            <a:chExt cx="343712" cy="87729"/>
          </a:xfrm>
        </p:grpSpPr>
        <p:sp>
          <p:nvSpPr>
            <p:cNvPr id="3" name="Freeform 3">
              <a:extLst>
                <a:ext uri="{FF2B5EF4-FFF2-40B4-BE49-F238E27FC236}">
                  <a16:creationId xmlns:a16="http://schemas.microsoft.com/office/drawing/2014/main" id="{9E1495F4-26B3-C082-E9B6-B0C875B555CE}"/>
                </a:ext>
              </a:extLst>
            </p:cNvPr>
            <p:cNvSpPr/>
            <p:nvPr/>
          </p:nvSpPr>
          <p:spPr>
            <a:xfrm>
              <a:off x="0" y="0"/>
              <a:ext cx="343712" cy="87729"/>
            </a:xfrm>
            <a:custGeom>
              <a:avLst/>
              <a:gdLst/>
              <a:ahLst/>
              <a:cxnLst/>
              <a:rect l="l" t="t" r="r" b="b"/>
              <a:pathLst>
                <a:path w="343712" h="87729">
                  <a:moveTo>
                    <a:pt x="0" y="0"/>
                  </a:moveTo>
                  <a:lnTo>
                    <a:pt x="343712" y="0"/>
                  </a:lnTo>
                  <a:lnTo>
                    <a:pt x="343712" y="87729"/>
                  </a:lnTo>
                  <a:lnTo>
                    <a:pt x="0" y="87729"/>
                  </a:lnTo>
                  <a:close/>
                </a:path>
              </a:pathLst>
            </a:custGeom>
            <a:gradFill rotWithShape="1">
              <a:gsLst>
                <a:gs pos="0">
                  <a:srgbClr val="4E69B1">
                    <a:alpha val="100000"/>
                  </a:srgbClr>
                </a:gs>
                <a:gs pos="100000">
                  <a:srgbClr val="15122A">
                    <a:alpha val="100000"/>
                  </a:srgbClr>
                </a:gs>
              </a:gsLst>
              <a:path path="circle">
                <a:fillToRect r="100000" b="100000"/>
              </a:path>
              <a:tileRect l="-100000" t="-100000"/>
            </a:gra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>
              <a:extLst>
                <a:ext uri="{FF2B5EF4-FFF2-40B4-BE49-F238E27FC236}">
                  <a16:creationId xmlns:a16="http://schemas.microsoft.com/office/drawing/2014/main" id="{93D793FD-61FA-6061-4AA9-290570FE8735}"/>
                </a:ext>
              </a:extLst>
            </p:cNvPr>
            <p:cNvSpPr txBox="1"/>
            <p:nvPr/>
          </p:nvSpPr>
          <p:spPr>
            <a:xfrm>
              <a:off x="0" y="-38100"/>
              <a:ext cx="343712" cy="125829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871"/>
                </a:lnSpc>
              </a:pPr>
              <a:endParaRPr/>
            </a:p>
          </p:txBody>
        </p:sp>
      </p:grpSp>
      <p:sp>
        <p:nvSpPr>
          <p:cNvPr id="6" name="Freeform 6">
            <a:extLst>
              <a:ext uri="{FF2B5EF4-FFF2-40B4-BE49-F238E27FC236}">
                <a16:creationId xmlns:a16="http://schemas.microsoft.com/office/drawing/2014/main" id="{504087C7-8356-D610-DE6C-CCFF5B4BA5CC}"/>
              </a:ext>
            </a:extLst>
          </p:cNvPr>
          <p:cNvSpPr/>
          <p:nvPr/>
        </p:nvSpPr>
        <p:spPr>
          <a:xfrm>
            <a:off x="11414726" y="6172200"/>
            <a:ext cx="13746548" cy="8229600"/>
          </a:xfrm>
          <a:custGeom>
            <a:avLst/>
            <a:gdLst/>
            <a:ahLst/>
            <a:cxnLst/>
            <a:rect l="l" t="t" r="r" b="b"/>
            <a:pathLst>
              <a:path w="13746548" h="8229600">
                <a:moveTo>
                  <a:pt x="0" y="0"/>
                </a:moveTo>
                <a:lnTo>
                  <a:pt x="13746548" y="0"/>
                </a:lnTo>
                <a:lnTo>
                  <a:pt x="13746548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Freeform 7">
            <a:extLst>
              <a:ext uri="{FF2B5EF4-FFF2-40B4-BE49-F238E27FC236}">
                <a16:creationId xmlns:a16="http://schemas.microsoft.com/office/drawing/2014/main" id="{95383FA7-813E-4432-F049-12148D93C9D6}"/>
              </a:ext>
            </a:extLst>
          </p:cNvPr>
          <p:cNvSpPr/>
          <p:nvPr/>
        </p:nvSpPr>
        <p:spPr>
          <a:xfrm>
            <a:off x="-7167624" y="-2476500"/>
            <a:ext cx="14774614" cy="12601514"/>
          </a:xfrm>
          <a:custGeom>
            <a:avLst/>
            <a:gdLst/>
            <a:ahLst/>
            <a:cxnLst/>
            <a:rect l="l" t="t" r="r" b="b"/>
            <a:pathLst>
              <a:path w="14774614" h="12601514">
                <a:moveTo>
                  <a:pt x="0" y="0"/>
                </a:moveTo>
                <a:lnTo>
                  <a:pt x="14774614" y="0"/>
                </a:lnTo>
                <a:lnTo>
                  <a:pt x="14774614" y="12601514"/>
                </a:lnTo>
                <a:lnTo>
                  <a:pt x="0" y="12601514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 dirty="0"/>
          </a:p>
        </p:txBody>
      </p:sp>
      <p:sp>
        <p:nvSpPr>
          <p:cNvPr id="13" name="TextBox 13">
            <a:extLst>
              <a:ext uri="{FF2B5EF4-FFF2-40B4-BE49-F238E27FC236}">
                <a16:creationId xmlns:a16="http://schemas.microsoft.com/office/drawing/2014/main" id="{C78F1A0D-2939-B4EA-7C10-3FE5A6E4DC04}"/>
              </a:ext>
            </a:extLst>
          </p:cNvPr>
          <p:cNvSpPr txBox="1"/>
          <p:nvPr/>
        </p:nvSpPr>
        <p:spPr>
          <a:xfrm>
            <a:off x="1108124" y="733599"/>
            <a:ext cx="8259370" cy="19749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7704"/>
              </a:lnSpc>
            </a:pPr>
            <a:r>
              <a:rPr lang="en-US" sz="6641" b="1" spc="-312" dirty="0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Evaluation Summary</a:t>
            </a:r>
          </a:p>
        </p:txBody>
      </p:sp>
      <p:sp>
        <p:nvSpPr>
          <p:cNvPr id="15" name="Freeform 15">
            <a:extLst>
              <a:ext uri="{FF2B5EF4-FFF2-40B4-BE49-F238E27FC236}">
                <a16:creationId xmlns:a16="http://schemas.microsoft.com/office/drawing/2014/main" id="{D2E84897-84C4-E8E9-3602-5E95AB225CFD}"/>
              </a:ext>
            </a:extLst>
          </p:cNvPr>
          <p:cNvSpPr/>
          <p:nvPr/>
        </p:nvSpPr>
        <p:spPr>
          <a:xfrm>
            <a:off x="381000" y="9703358"/>
            <a:ext cx="407672" cy="233485"/>
          </a:xfrm>
          <a:custGeom>
            <a:avLst/>
            <a:gdLst/>
            <a:ahLst/>
            <a:cxnLst/>
            <a:rect l="l" t="t" r="r" b="b"/>
            <a:pathLst>
              <a:path w="407672" h="233485">
                <a:moveTo>
                  <a:pt x="0" y="0"/>
                </a:moveTo>
                <a:lnTo>
                  <a:pt x="407672" y="0"/>
                </a:lnTo>
                <a:lnTo>
                  <a:pt x="407672" y="233485"/>
                </a:lnTo>
                <a:lnTo>
                  <a:pt x="0" y="233485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9" name="AutoShape 18">
            <a:extLst>
              <a:ext uri="{FF2B5EF4-FFF2-40B4-BE49-F238E27FC236}">
                <a16:creationId xmlns:a16="http://schemas.microsoft.com/office/drawing/2014/main" id="{E7938BBF-75D0-D00D-AD4F-D90E64C439CB}"/>
              </a:ext>
            </a:extLst>
          </p:cNvPr>
          <p:cNvSpPr/>
          <p:nvPr/>
        </p:nvSpPr>
        <p:spPr>
          <a:xfrm>
            <a:off x="0" y="2857500"/>
            <a:ext cx="6492240" cy="0"/>
          </a:xfrm>
          <a:prstGeom prst="line">
            <a:avLst/>
          </a:prstGeom>
          <a:ln w="19050" cap="flat">
            <a:solidFill>
              <a:srgbClr val="FFFFFF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F5400FDC-1AC8-630C-BD67-9A1CB39E6DB1}"/>
              </a:ext>
            </a:extLst>
          </p:cNvPr>
          <p:cNvSpPr txBox="1"/>
          <p:nvPr/>
        </p:nvSpPr>
        <p:spPr>
          <a:xfrm>
            <a:off x="848969" y="4044967"/>
            <a:ext cx="17037050" cy="39703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bg1"/>
                </a:solidFill>
                <a:latin typeface="Montserrat Bold" panose="020B0604020202020204" charset="0"/>
              </a:rPr>
              <a:t>System reliably produced long, structured SMART/CLEAR plans.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800" dirty="0">
              <a:solidFill>
                <a:schemeClr val="bg1"/>
              </a:solidFill>
              <a:latin typeface="Montserrat Bold" panose="020B0604020202020204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bg1"/>
                </a:solidFill>
                <a:latin typeface="Montserrat Bold" panose="020B0604020202020204" charset="0"/>
              </a:rPr>
              <a:t>Users will find plans clear, practical, and motivating.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800" dirty="0">
              <a:solidFill>
                <a:schemeClr val="bg1"/>
              </a:solidFill>
              <a:latin typeface="Montserrat Bold" panose="020B0604020202020204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bg1"/>
                </a:solidFill>
                <a:latin typeface="Montserrat Bold" panose="020B0604020202020204" charset="0"/>
              </a:rPr>
              <a:t>Automated tests validated logins, goal creation, and database behaviour [22].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800" dirty="0">
              <a:solidFill>
                <a:schemeClr val="bg1"/>
              </a:solidFill>
              <a:latin typeface="Montserrat Bold" panose="020B0604020202020204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bg1"/>
                </a:solidFill>
                <a:latin typeface="Montserrat Bold" panose="020B0604020202020204" charset="0"/>
              </a:rPr>
              <a:t>Local AI ensured strong privacy compliance (GDPR-aligned).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800" dirty="0">
              <a:solidFill>
                <a:schemeClr val="bg1"/>
              </a:solidFill>
              <a:latin typeface="Montserrat Bold" panose="020B0604020202020204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bg1"/>
                </a:solidFill>
                <a:latin typeface="Montserrat Bold" panose="020B0604020202020204" charset="0"/>
              </a:rPr>
              <a:t>Final system exceeded many proposal expectations (authentication, PDF, metadata).</a:t>
            </a:r>
          </a:p>
        </p:txBody>
      </p:sp>
    </p:spTree>
    <p:extLst>
      <p:ext uri="{BB962C8B-B14F-4D97-AF65-F5344CB8AC3E}">
        <p14:creationId xmlns:p14="http://schemas.microsoft.com/office/powerpoint/2010/main" val="2978976556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6982967" y="400502"/>
            <a:ext cx="1305033" cy="333097"/>
            <a:chOff x="0" y="0"/>
            <a:chExt cx="343712" cy="87729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343712" cy="87729"/>
            </a:xfrm>
            <a:custGeom>
              <a:avLst/>
              <a:gdLst/>
              <a:ahLst/>
              <a:cxnLst/>
              <a:rect l="l" t="t" r="r" b="b"/>
              <a:pathLst>
                <a:path w="343712" h="87729">
                  <a:moveTo>
                    <a:pt x="0" y="0"/>
                  </a:moveTo>
                  <a:lnTo>
                    <a:pt x="343712" y="0"/>
                  </a:lnTo>
                  <a:lnTo>
                    <a:pt x="343712" y="87729"/>
                  </a:lnTo>
                  <a:lnTo>
                    <a:pt x="0" y="87729"/>
                  </a:lnTo>
                  <a:close/>
                </a:path>
              </a:pathLst>
            </a:custGeom>
            <a:gradFill rotWithShape="1">
              <a:gsLst>
                <a:gs pos="0">
                  <a:srgbClr val="4E69B1">
                    <a:alpha val="100000"/>
                  </a:srgbClr>
                </a:gs>
                <a:gs pos="100000">
                  <a:srgbClr val="15122A">
                    <a:alpha val="100000"/>
                  </a:srgbClr>
                </a:gs>
              </a:gsLst>
              <a:path path="circle">
                <a:fillToRect r="100000" b="100000"/>
              </a:path>
              <a:tileRect l="-100000" t="-100000"/>
            </a:gra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343712" cy="125829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871"/>
                </a:lnSpc>
              </a:pPr>
              <a:endParaRPr/>
            </a:p>
          </p:txBody>
        </p:sp>
      </p:grpSp>
      <p:sp>
        <p:nvSpPr>
          <p:cNvPr id="7" name="Freeform 7"/>
          <p:cNvSpPr/>
          <p:nvPr/>
        </p:nvSpPr>
        <p:spPr>
          <a:xfrm>
            <a:off x="-6070522" y="-2628900"/>
            <a:ext cx="14774614" cy="12601514"/>
          </a:xfrm>
          <a:custGeom>
            <a:avLst/>
            <a:gdLst/>
            <a:ahLst/>
            <a:cxnLst/>
            <a:rect l="l" t="t" r="r" b="b"/>
            <a:pathLst>
              <a:path w="14774614" h="12601514">
                <a:moveTo>
                  <a:pt x="0" y="0"/>
                </a:moveTo>
                <a:lnTo>
                  <a:pt x="14774614" y="0"/>
                </a:lnTo>
                <a:lnTo>
                  <a:pt x="14774614" y="12601514"/>
                </a:lnTo>
                <a:lnTo>
                  <a:pt x="0" y="12601514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2" name="Freeform 12"/>
          <p:cNvSpPr/>
          <p:nvPr/>
        </p:nvSpPr>
        <p:spPr>
          <a:xfrm>
            <a:off x="10386026" y="6423577"/>
            <a:ext cx="13746548" cy="8229600"/>
          </a:xfrm>
          <a:custGeom>
            <a:avLst/>
            <a:gdLst/>
            <a:ahLst/>
            <a:cxnLst/>
            <a:rect l="l" t="t" r="r" b="b"/>
            <a:pathLst>
              <a:path w="13746548" h="8229600">
                <a:moveTo>
                  <a:pt x="0" y="0"/>
                </a:moveTo>
                <a:lnTo>
                  <a:pt x="13746548" y="0"/>
                </a:lnTo>
                <a:lnTo>
                  <a:pt x="13746548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3" name="TextBox 13"/>
          <p:cNvSpPr txBox="1"/>
          <p:nvPr/>
        </p:nvSpPr>
        <p:spPr>
          <a:xfrm>
            <a:off x="2286000" y="1943100"/>
            <a:ext cx="5825699" cy="9874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7704"/>
              </a:lnSpc>
            </a:pPr>
            <a:r>
              <a:rPr lang="en-GB" sz="6641" b="1" spc="-312" dirty="0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Conclusion </a:t>
            </a:r>
            <a:endParaRPr lang="en-US" sz="6641" b="1" spc="-312" dirty="0">
              <a:solidFill>
                <a:srgbClr val="FFFFFF"/>
              </a:solidFill>
              <a:latin typeface="Montserrat Bold"/>
              <a:ea typeface="Montserrat Bold"/>
              <a:cs typeface="Montserrat Bold"/>
              <a:sym typeface="Montserrat Bold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10058400" y="3396969"/>
            <a:ext cx="7827215" cy="443198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spc="52" dirty="0" err="1">
                <a:solidFill>
                  <a:srgbClr val="FFFFFF"/>
                </a:solidFill>
                <a:latin typeface="Montserrat Bold" panose="020B0604020202020204" charset="0"/>
                <a:ea typeface="Open Sauce Light"/>
                <a:cs typeface="Open Sauce Light"/>
                <a:sym typeface="Open Sauce Light"/>
              </a:rPr>
              <a:t>MindMapped</a:t>
            </a:r>
            <a:r>
              <a:rPr lang="en-US" sz="2400" spc="52" dirty="0">
                <a:solidFill>
                  <a:srgbClr val="FFFFFF"/>
                </a:solidFill>
                <a:latin typeface="Montserrat Bold" panose="020B0604020202020204" charset="0"/>
                <a:ea typeface="Open Sauce Light"/>
                <a:cs typeface="Open Sauce Light"/>
                <a:sym typeface="Open Sauce Light"/>
              </a:rPr>
              <a:t> successfully transforms vague goals into structured SMART/CLEAR plans.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2400" spc="52" dirty="0">
              <a:solidFill>
                <a:srgbClr val="FFFFFF"/>
              </a:solidFill>
              <a:latin typeface="Montserrat Bold" panose="020B0604020202020204" charset="0"/>
              <a:ea typeface="Open Sauce Light"/>
              <a:cs typeface="Open Sauce Light"/>
              <a:sym typeface="Open Sauce Light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spc="52" dirty="0">
                <a:solidFill>
                  <a:srgbClr val="FFFFFF"/>
                </a:solidFill>
                <a:latin typeface="Montserrat Bold" panose="020B0604020202020204" charset="0"/>
                <a:ea typeface="Open Sauce Light"/>
                <a:cs typeface="Open Sauce Light"/>
                <a:sym typeface="Open Sauce Light"/>
              </a:rPr>
              <a:t>Fully private AI via local LLM = major innovation.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2400" spc="52" dirty="0">
              <a:solidFill>
                <a:srgbClr val="FFFFFF"/>
              </a:solidFill>
              <a:latin typeface="Montserrat Bold" panose="020B0604020202020204" charset="0"/>
              <a:ea typeface="Open Sauce Light"/>
              <a:cs typeface="Open Sauce Light"/>
              <a:sym typeface="Open Sauce Light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spc="52" dirty="0">
                <a:solidFill>
                  <a:srgbClr val="FFFFFF"/>
                </a:solidFill>
                <a:latin typeface="Montserrat Bold" panose="020B0604020202020204" charset="0"/>
                <a:ea typeface="Open Sauce Light"/>
                <a:cs typeface="Open Sauce Light"/>
                <a:sym typeface="Open Sauce Light"/>
              </a:rPr>
              <a:t>Robust architecture + clean UI + Docker deployment.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2400" spc="52" dirty="0">
              <a:solidFill>
                <a:srgbClr val="FFFFFF"/>
              </a:solidFill>
              <a:latin typeface="Montserrat Bold" panose="020B0604020202020204" charset="0"/>
              <a:ea typeface="Open Sauce Light"/>
              <a:cs typeface="Open Sauce Light"/>
              <a:sym typeface="Open Sauce Light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spc="52" dirty="0">
                <a:solidFill>
                  <a:srgbClr val="FFFFFF"/>
                </a:solidFill>
                <a:latin typeface="Montserrat Bold" panose="020B0604020202020204" charset="0"/>
                <a:ea typeface="Open Sauce Light"/>
                <a:cs typeface="Open Sauce Light"/>
                <a:sym typeface="Open Sauce Light"/>
              </a:rPr>
              <a:t>Strong foundation for future enhancements.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spc="52" dirty="0">
                <a:solidFill>
                  <a:srgbClr val="FFFFFF"/>
                </a:solidFill>
                <a:latin typeface="Montserrat Bold" panose="020B0604020202020204" charset="0"/>
                <a:ea typeface="Open Sauce Light"/>
                <a:cs typeface="Open Sauce Light"/>
                <a:sym typeface="Open Sauce Light"/>
              </a:rPr>
              <a:t>Demonstrates practical AI integration and real-world problem solving.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0" y="6154695"/>
            <a:ext cx="9364402" cy="4114800"/>
            <a:chOff x="0" y="0"/>
            <a:chExt cx="3106190" cy="1364887"/>
          </a:xfrm>
        </p:grpSpPr>
        <p:sp>
          <p:nvSpPr>
            <p:cNvPr id="17" name="Freeform 17"/>
            <p:cNvSpPr/>
            <p:nvPr/>
          </p:nvSpPr>
          <p:spPr>
            <a:xfrm>
              <a:off x="0" y="0"/>
              <a:ext cx="3106190" cy="1364887"/>
            </a:xfrm>
            <a:custGeom>
              <a:avLst/>
              <a:gdLst/>
              <a:ahLst/>
              <a:cxnLst/>
              <a:rect l="l" t="t" r="r" b="b"/>
              <a:pathLst>
                <a:path w="3106190" h="1364887">
                  <a:moveTo>
                    <a:pt x="14881" y="0"/>
                  </a:moveTo>
                  <a:lnTo>
                    <a:pt x="3091308" y="0"/>
                  </a:lnTo>
                  <a:cubicBezTo>
                    <a:pt x="3099527" y="0"/>
                    <a:pt x="3106190" y="6663"/>
                    <a:pt x="3106190" y="14881"/>
                  </a:cubicBezTo>
                  <a:lnTo>
                    <a:pt x="3106190" y="1350006"/>
                  </a:lnTo>
                  <a:cubicBezTo>
                    <a:pt x="3106190" y="1353952"/>
                    <a:pt x="3104622" y="1357738"/>
                    <a:pt x="3101831" y="1360528"/>
                  </a:cubicBezTo>
                  <a:cubicBezTo>
                    <a:pt x="3099040" y="1363319"/>
                    <a:pt x="3095255" y="1364887"/>
                    <a:pt x="3091308" y="1364887"/>
                  </a:cubicBezTo>
                  <a:lnTo>
                    <a:pt x="14881" y="1364887"/>
                  </a:lnTo>
                  <a:cubicBezTo>
                    <a:pt x="10935" y="1364887"/>
                    <a:pt x="7149" y="1363319"/>
                    <a:pt x="4359" y="1360528"/>
                  </a:cubicBezTo>
                  <a:cubicBezTo>
                    <a:pt x="1568" y="1357738"/>
                    <a:pt x="0" y="1353952"/>
                    <a:pt x="0" y="1350006"/>
                  </a:cubicBezTo>
                  <a:lnTo>
                    <a:pt x="0" y="14881"/>
                  </a:lnTo>
                  <a:cubicBezTo>
                    <a:pt x="0" y="10935"/>
                    <a:pt x="1568" y="7149"/>
                    <a:pt x="4359" y="4359"/>
                  </a:cubicBezTo>
                  <a:cubicBezTo>
                    <a:pt x="7149" y="1568"/>
                    <a:pt x="10935" y="0"/>
                    <a:pt x="14881" y="0"/>
                  </a:cubicBezTo>
                  <a:close/>
                </a:path>
              </a:pathLst>
            </a:custGeom>
            <a:blipFill>
              <a:blip r:embed="rId4"/>
              <a:stretch>
                <a:fillRect t="-38989" r="-22420" b="-17725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9" name="AutoShape 17">
            <a:extLst>
              <a:ext uri="{FF2B5EF4-FFF2-40B4-BE49-F238E27FC236}">
                <a16:creationId xmlns:a16="http://schemas.microsoft.com/office/drawing/2014/main" id="{0B67101D-7DB5-9DEF-1FBD-5C2D9778EA0D}"/>
              </a:ext>
            </a:extLst>
          </p:cNvPr>
          <p:cNvSpPr/>
          <p:nvPr/>
        </p:nvSpPr>
        <p:spPr>
          <a:xfrm>
            <a:off x="0" y="3396969"/>
            <a:ext cx="7620000" cy="1"/>
          </a:xfrm>
          <a:prstGeom prst="line">
            <a:avLst/>
          </a:prstGeom>
          <a:ln w="19050" cap="flat">
            <a:solidFill>
              <a:srgbClr val="FFFFFF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B8EFB2C7-DFA1-72BE-C650-1C737D5FD04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>
            <a:extLst>
              <a:ext uri="{FF2B5EF4-FFF2-40B4-BE49-F238E27FC236}">
                <a16:creationId xmlns:a16="http://schemas.microsoft.com/office/drawing/2014/main" id="{6997ABE5-B854-0D23-6FB2-02E993AEDCD6}"/>
              </a:ext>
            </a:extLst>
          </p:cNvPr>
          <p:cNvGrpSpPr/>
          <p:nvPr/>
        </p:nvGrpSpPr>
        <p:grpSpPr>
          <a:xfrm>
            <a:off x="16982967" y="400502"/>
            <a:ext cx="1305033" cy="333097"/>
            <a:chOff x="0" y="0"/>
            <a:chExt cx="343712" cy="87729"/>
          </a:xfrm>
        </p:grpSpPr>
        <p:sp>
          <p:nvSpPr>
            <p:cNvPr id="3" name="Freeform 3">
              <a:extLst>
                <a:ext uri="{FF2B5EF4-FFF2-40B4-BE49-F238E27FC236}">
                  <a16:creationId xmlns:a16="http://schemas.microsoft.com/office/drawing/2014/main" id="{BADF7320-61E4-F0FC-A195-154D6C4A01C8}"/>
                </a:ext>
              </a:extLst>
            </p:cNvPr>
            <p:cNvSpPr/>
            <p:nvPr/>
          </p:nvSpPr>
          <p:spPr>
            <a:xfrm>
              <a:off x="0" y="0"/>
              <a:ext cx="343712" cy="87729"/>
            </a:xfrm>
            <a:custGeom>
              <a:avLst/>
              <a:gdLst/>
              <a:ahLst/>
              <a:cxnLst/>
              <a:rect l="l" t="t" r="r" b="b"/>
              <a:pathLst>
                <a:path w="343712" h="87729">
                  <a:moveTo>
                    <a:pt x="0" y="0"/>
                  </a:moveTo>
                  <a:lnTo>
                    <a:pt x="343712" y="0"/>
                  </a:lnTo>
                  <a:lnTo>
                    <a:pt x="343712" y="87729"/>
                  </a:lnTo>
                  <a:lnTo>
                    <a:pt x="0" y="87729"/>
                  </a:lnTo>
                  <a:close/>
                </a:path>
              </a:pathLst>
            </a:custGeom>
            <a:gradFill rotWithShape="1">
              <a:gsLst>
                <a:gs pos="0">
                  <a:srgbClr val="4E69B1">
                    <a:alpha val="100000"/>
                  </a:srgbClr>
                </a:gs>
                <a:gs pos="100000">
                  <a:srgbClr val="15122A">
                    <a:alpha val="100000"/>
                  </a:srgbClr>
                </a:gs>
              </a:gsLst>
              <a:path path="circle">
                <a:fillToRect r="100000" b="100000"/>
              </a:path>
              <a:tileRect l="-100000" t="-100000"/>
            </a:gra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>
              <a:extLst>
                <a:ext uri="{FF2B5EF4-FFF2-40B4-BE49-F238E27FC236}">
                  <a16:creationId xmlns:a16="http://schemas.microsoft.com/office/drawing/2014/main" id="{D9EF2848-5875-40C7-49D3-FFD1B615B077}"/>
                </a:ext>
              </a:extLst>
            </p:cNvPr>
            <p:cNvSpPr txBox="1"/>
            <p:nvPr/>
          </p:nvSpPr>
          <p:spPr>
            <a:xfrm>
              <a:off x="0" y="-38100"/>
              <a:ext cx="343712" cy="125829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871"/>
                </a:lnSpc>
              </a:pPr>
              <a:endParaRPr/>
            </a:p>
          </p:txBody>
        </p:sp>
      </p:grpSp>
      <p:sp>
        <p:nvSpPr>
          <p:cNvPr id="6" name="Freeform 6">
            <a:extLst>
              <a:ext uri="{FF2B5EF4-FFF2-40B4-BE49-F238E27FC236}">
                <a16:creationId xmlns:a16="http://schemas.microsoft.com/office/drawing/2014/main" id="{E64F3261-0CF5-425D-9B09-D90392828EC2}"/>
              </a:ext>
            </a:extLst>
          </p:cNvPr>
          <p:cNvSpPr/>
          <p:nvPr/>
        </p:nvSpPr>
        <p:spPr>
          <a:xfrm>
            <a:off x="11414726" y="6172200"/>
            <a:ext cx="13746548" cy="8229600"/>
          </a:xfrm>
          <a:custGeom>
            <a:avLst/>
            <a:gdLst/>
            <a:ahLst/>
            <a:cxnLst/>
            <a:rect l="l" t="t" r="r" b="b"/>
            <a:pathLst>
              <a:path w="13746548" h="8229600">
                <a:moveTo>
                  <a:pt x="0" y="0"/>
                </a:moveTo>
                <a:lnTo>
                  <a:pt x="13746548" y="0"/>
                </a:lnTo>
                <a:lnTo>
                  <a:pt x="13746548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Freeform 7">
            <a:extLst>
              <a:ext uri="{FF2B5EF4-FFF2-40B4-BE49-F238E27FC236}">
                <a16:creationId xmlns:a16="http://schemas.microsoft.com/office/drawing/2014/main" id="{C1FC7911-A3C2-3880-81F5-42E5E3F73A26}"/>
              </a:ext>
            </a:extLst>
          </p:cNvPr>
          <p:cNvSpPr/>
          <p:nvPr/>
        </p:nvSpPr>
        <p:spPr>
          <a:xfrm>
            <a:off x="-7167624" y="-2476500"/>
            <a:ext cx="14774614" cy="12601514"/>
          </a:xfrm>
          <a:custGeom>
            <a:avLst/>
            <a:gdLst/>
            <a:ahLst/>
            <a:cxnLst/>
            <a:rect l="l" t="t" r="r" b="b"/>
            <a:pathLst>
              <a:path w="14774614" h="12601514">
                <a:moveTo>
                  <a:pt x="0" y="0"/>
                </a:moveTo>
                <a:lnTo>
                  <a:pt x="14774614" y="0"/>
                </a:lnTo>
                <a:lnTo>
                  <a:pt x="14774614" y="12601514"/>
                </a:lnTo>
                <a:lnTo>
                  <a:pt x="0" y="12601514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 dirty="0"/>
          </a:p>
        </p:txBody>
      </p:sp>
      <p:sp>
        <p:nvSpPr>
          <p:cNvPr id="13" name="TextBox 13">
            <a:extLst>
              <a:ext uri="{FF2B5EF4-FFF2-40B4-BE49-F238E27FC236}">
                <a16:creationId xmlns:a16="http://schemas.microsoft.com/office/drawing/2014/main" id="{EB328A8D-C1C4-F07D-F7E4-19D693DFF03B}"/>
              </a:ext>
            </a:extLst>
          </p:cNvPr>
          <p:cNvSpPr txBox="1"/>
          <p:nvPr/>
        </p:nvSpPr>
        <p:spPr>
          <a:xfrm>
            <a:off x="1108124" y="733599"/>
            <a:ext cx="8259370" cy="9874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7704"/>
              </a:lnSpc>
            </a:pPr>
            <a:r>
              <a:rPr lang="en-US" sz="6641" b="1" spc="-312" dirty="0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References</a:t>
            </a:r>
          </a:p>
        </p:txBody>
      </p:sp>
      <p:sp>
        <p:nvSpPr>
          <p:cNvPr id="15" name="Freeform 15">
            <a:extLst>
              <a:ext uri="{FF2B5EF4-FFF2-40B4-BE49-F238E27FC236}">
                <a16:creationId xmlns:a16="http://schemas.microsoft.com/office/drawing/2014/main" id="{28EBF416-B28A-8A49-CEAC-057B3E671239}"/>
              </a:ext>
            </a:extLst>
          </p:cNvPr>
          <p:cNvSpPr/>
          <p:nvPr/>
        </p:nvSpPr>
        <p:spPr>
          <a:xfrm>
            <a:off x="381000" y="9703358"/>
            <a:ext cx="407672" cy="233485"/>
          </a:xfrm>
          <a:custGeom>
            <a:avLst/>
            <a:gdLst/>
            <a:ahLst/>
            <a:cxnLst/>
            <a:rect l="l" t="t" r="r" b="b"/>
            <a:pathLst>
              <a:path w="407672" h="233485">
                <a:moveTo>
                  <a:pt x="0" y="0"/>
                </a:moveTo>
                <a:lnTo>
                  <a:pt x="407672" y="0"/>
                </a:lnTo>
                <a:lnTo>
                  <a:pt x="407672" y="233485"/>
                </a:lnTo>
                <a:lnTo>
                  <a:pt x="0" y="233485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9" name="AutoShape 18">
            <a:extLst>
              <a:ext uri="{FF2B5EF4-FFF2-40B4-BE49-F238E27FC236}">
                <a16:creationId xmlns:a16="http://schemas.microsoft.com/office/drawing/2014/main" id="{8CAE08FE-86F7-C835-CAC5-81E4051113D5}"/>
              </a:ext>
            </a:extLst>
          </p:cNvPr>
          <p:cNvSpPr/>
          <p:nvPr/>
        </p:nvSpPr>
        <p:spPr>
          <a:xfrm>
            <a:off x="0" y="1790700"/>
            <a:ext cx="6492240" cy="0"/>
          </a:xfrm>
          <a:prstGeom prst="line">
            <a:avLst/>
          </a:prstGeom>
          <a:ln w="19050" cap="flat">
            <a:solidFill>
              <a:srgbClr val="FFFFFF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3C510161-94AC-B798-D8FC-B018DDEFFD55}"/>
              </a:ext>
            </a:extLst>
          </p:cNvPr>
          <p:cNvSpPr txBox="1"/>
          <p:nvPr/>
        </p:nvSpPr>
        <p:spPr>
          <a:xfrm>
            <a:off x="969473" y="2130655"/>
            <a:ext cx="17037050" cy="86792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bg1"/>
                </a:solidFill>
                <a:latin typeface="Montserrat Bold" panose="020B0604020202020204" charset="0"/>
              </a:rPr>
              <a:t>[1] K. Boogaard, “How to write SMART goals,” Atlassian, Dec. 26, 2023. </a:t>
            </a:r>
            <a:r>
              <a:rPr lang="en-GB" sz="1400" dirty="0">
                <a:solidFill>
                  <a:schemeClr val="bg1"/>
                </a:solidFill>
                <a:latin typeface="Montserrat Bold" panose="020B0604020202020204" charset="0"/>
                <a:hlinkClick r:id="rId7"/>
              </a:rPr>
              <a:t>https://www.atlassian.com/blog/productivity/how-to-write-smart-goals</a:t>
            </a:r>
            <a:endParaRPr lang="en-GB" sz="1400" dirty="0">
              <a:solidFill>
                <a:schemeClr val="bg1"/>
              </a:solidFill>
              <a:latin typeface="Montserrat Bold" panose="020B0604020202020204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1400" dirty="0">
              <a:solidFill>
                <a:schemeClr val="bg1"/>
              </a:solidFill>
              <a:latin typeface="Montserrat Bold" panose="020B0604020202020204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bg1"/>
                </a:solidFill>
                <a:latin typeface="Montserrat Bold" panose="020B0604020202020204" charset="0"/>
              </a:rPr>
              <a:t>[2] “Clear Strategic Goal SETTING and Why SMART Goals Fail - </a:t>
            </a:r>
            <a:r>
              <a:rPr lang="en-GB" sz="1400" dirty="0" err="1">
                <a:solidFill>
                  <a:schemeClr val="bg1"/>
                </a:solidFill>
                <a:latin typeface="Montserrat Bold" panose="020B0604020202020204" charset="0"/>
              </a:rPr>
              <a:t>ViDA</a:t>
            </a:r>
            <a:r>
              <a:rPr lang="en-GB" sz="1400" dirty="0">
                <a:solidFill>
                  <a:schemeClr val="bg1"/>
                </a:solidFill>
                <a:latin typeface="Montserrat Bold" panose="020B0604020202020204" charset="0"/>
              </a:rPr>
              <a:t> Executive Business Coaching, Strategy and Keynotes,” </a:t>
            </a:r>
            <a:r>
              <a:rPr lang="en-GB" sz="1400" dirty="0" err="1">
                <a:solidFill>
                  <a:schemeClr val="bg1"/>
                </a:solidFill>
                <a:latin typeface="Montserrat Bold" panose="020B0604020202020204" charset="0"/>
              </a:rPr>
              <a:t>ViDA</a:t>
            </a:r>
            <a:r>
              <a:rPr lang="en-GB" sz="1400" dirty="0">
                <a:solidFill>
                  <a:schemeClr val="bg1"/>
                </a:solidFill>
                <a:latin typeface="Montserrat Bold" panose="020B0604020202020204" charset="0"/>
              </a:rPr>
              <a:t> Executive Business Coaching, Strategy and Keynotes, Jul. 08, 2025. </a:t>
            </a:r>
            <a:r>
              <a:rPr lang="en-GB" sz="1400" dirty="0">
                <a:solidFill>
                  <a:schemeClr val="bg1"/>
                </a:solidFill>
                <a:latin typeface="Montserrat Bold" panose="020B0604020202020204" charset="0"/>
                <a:hlinkClick r:id="rId8"/>
              </a:rPr>
              <a:t>https://www.valuesdrivenachievement.com/blog/clear-goals-not-smart-goals</a:t>
            </a:r>
            <a:r>
              <a:rPr lang="en-GB" sz="1400" dirty="0">
                <a:solidFill>
                  <a:schemeClr val="bg1"/>
                </a:solidFill>
                <a:latin typeface="Montserrat Bold" panose="020B0604020202020204" charset="0"/>
              </a:rPr>
              <a:t>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1400" dirty="0">
              <a:solidFill>
                <a:schemeClr val="bg1"/>
              </a:solidFill>
              <a:latin typeface="Montserrat Bold" panose="020B0604020202020204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bg1"/>
                </a:solidFill>
                <a:latin typeface="Montserrat Bold" panose="020B0604020202020204" charset="0"/>
              </a:rPr>
              <a:t>[3] Y. Amil, “The impact of AI-driven personalization tools on privacy concerns and consumer trust in e-commerce,” 2024. [Online]. Available: </a:t>
            </a:r>
            <a:r>
              <a:rPr lang="en-GB" sz="1400" dirty="0">
                <a:solidFill>
                  <a:schemeClr val="bg1"/>
                </a:solidFill>
                <a:latin typeface="Montserrat Bold" panose="020B0604020202020204" charset="0"/>
                <a:hlinkClick r:id="rId9"/>
              </a:rPr>
              <a:t>https://matheo.uliege.be/bitstream/2268.2/21371/4/Yasmine%20Amil-%20S224734....pdf</a:t>
            </a:r>
            <a:endParaRPr lang="en-GB" sz="1400" dirty="0">
              <a:solidFill>
                <a:schemeClr val="bg1"/>
              </a:solidFill>
              <a:latin typeface="Montserrat Bold" panose="020B0604020202020204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1400" dirty="0">
              <a:solidFill>
                <a:schemeClr val="bg1"/>
              </a:solidFill>
              <a:latin typeface="Montserrat Bold" panose="020B0604020202020204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bg1"/>
                </a:solidFill>
                <a:latin typeface="Montserrat Bold" panose="020B0604020202020204" charset="0"/>
              </a:rPr>
              <a:t>[4] </a:t>
            </a:r>
            <a:r>
              <a:rPr lang="en-GB" sz="1400" dirty="0" err="1">
                <a:solidFill>
                  <a:schemeClr val="bg1"/>
                </a:solidFill>
                <a:latin typeface="Montserrat Bold" panose="020B0604020202020204" charset="0"/>
              </a:rPr>
              <a:t>Zh</a:t>
            </a:r>
            <a:r>
              <a:rPr lang="en-GB" sz="1400" dirty="0">
                <a:solidFill>
                  <a:schemeClr val="bg1"/>
                </a:solidFill>
                <a:latin typeface="Montserrat Bold" panose="020B0604020202020204" charset="0"/>
              </a:rPr>
              <a:t>. </a:t>
            </a:r>
            <a:r>
              <a:rPr lang="en-GB" sz="1400" dirty="0" err="1">
                <a:solidFill>
                  <a:schemeClr val="bg1"/>
                </a:solidFill>
                <a:latin typeface="Montserrat Bold" panose="020B0604020202020204" charset="0"/>
              </a:rPr>
              <a:t>Bagdauletov</a:t>
            </a:r>
            <a:r>
              <a:rPr lang="en-GB" sz="1400" dirty="0">
                <a:solidFill>
                  <a:schemeClr val="bg1"/>
                </a:solidFill>
                <a:latin typeface="Montserrat Bold" panose="020B0604020202020204" charset="0"/>
              </a:rPr>
              <a:t>, “Artificial intelligence as an enhancement instrument for office employees' motivation,” </a:t>
            </a:r>
            <a:r>
              <a:rPr lang="en-GB" sz="1400" dirty="0" err="1">
                <a:solidFill>
                  <a:schemeClr val="bg1"/>
                </a:solidFill>
                <a:latin typeface="Montserrat Bold" panose="020B0604020202020204" charset="0"/>
              </a:rPr>
              <a:t>Statistika</a:t>
            </a:r>
            <a:r>
              <a:rPr lang="en-GB" sz="1400" dirty="0">
                <a:solidFill>
                  <a:schemeClr val="bg1"/>
                </a:solidFill>
                <a:latin typeface="Montserrat Bold" panose="020B0604020202020204" charset="0"/>
              </a:rPr>
              <a:t>, </a:t>
            </a:r>
            <a:r>
              <a:rPr lang="en-GB" sz="1400" dirty="0" err="1">
                <a:solidFill>
                  <a:schemeClr val="bg1"/>
                </a:solidFill>
                <a:latin typeface="Montserrat Bold" panose="020B0604020202020204" charset="0"/>
              </a:rPr>
              <a:t>uchet</a:t>
            </a:r>
            <a:r>
              <a:rPr lang="en-GB" sz="1400" dirty="0">
                <a:solidFill>
                  <a:schemeClr val="bg1"/>
                </a:solidFill>
                <a:latin typeface="Montserrat Bold" panose="020B0604020202020204" charset="0"/>
              </a:rPr>
              <a:t> </a:t>
            </a:r>
            <a:r>
              <a:rPr lang="en-GB" sz="1400" dirty="0" err="1">
                <a:solidFill>
                  <a:schemeClr val="bg1"/>
                </a:solidFill>
                <a:latin typeface="Montserrat Bold" panose="020B0604020202020204" charset="0"/>
              </a:rPr>
              <a:t>i</a:t>
            </a:r>
            <a:r>
              <a:rPr lang="en-GB" sz="1400" dirty="0">
                <a:solidFill>
                  <a:schemeClr val="bg1"/>
                </a:solidFill>
                <a:latin typeface="Montserrat Bold" panose="020B0604020202020204" charset="0"/>
              </a:rPr>
              <a:t> audit, vol. 2, no. 93, pp. 5–15, 2024. [Online]. Available: </a:t>
            </a:r>
            <a:r>
              <a:rPr lang="en-GB" sz="1400" dirty="0">
                <a:solidFill>
                  <a:schemeClr val="bg1"/>
                </a:solidFill>
                <a:latin typeface="Montserrat Bold" panose="020B0604020202020204" charset="0"/>
                <a:hlinkClick r:id="rId10"/>
              </a:rPr>
              <a:t>https://sua.aesa.kz/main/article/view/184</a:t>
            </a:r>
            <a:endParaRPr lang="en-GB" sz="1400" dirty="0">
              <a:solidFill>
                <a:schemeClr val="bg1"/>
              </a:solidFill>
              <a:latin typeface="Montserrat Bold" panose="020B0604020202020204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1400" dirty="0">
              <a:solidFill>
                <a:schemeClr val="bg1"/>
              </a:solidFill>
              <a:latin typeface="Montserrat Bold" panose="020B0604020202020204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bg1"/>
                </a:solidFill>
                <a:latin typeface="Montserrat Bold" panose="020B0604020202020204" charset="0"/>
              </a:rPr>
              <a:t>[5] M. </a:t>
            </a:r>
            <a:r>
              <a:rPr lang="en-GB" sz="1400" dirty="0" err="1">
                <a:solidFill>
                  <a:schemeClr val="bg1"/>
                </a:solidFill>
                <a:latin typeface="Montserrat Bold" panose="020B0604020202020204" charset="0"/>
              </a:rPr>
              <a:t>Zohery</a:t>
            </a:r>
            <a:r>
              <a:rPr lang="en-GB" sz="1400" dirty="0">
                <a:solidFill>
                  <a:schemeClr val="bg1"/>
                </a:solidFill>
                <a:latin typeface="Montserrat Bold" panose="020B0604020202020204" charset="0"/>
              </a:rPr>
              <a:t>, “Empowering individuals and organizations: The role of the artificial intelligence-powered goal achievement network,” 2024. [Online]. Available: https://www.researchgate.net/profile/Medhat-Zohery/publication/381662930_Empowering_Individuals_and_Organizations_The_Role_of_the_Artificial_Intelligence_Powered_Goal_Achievement_Network/links/6679af2b8408575b83869a3b/Empowering-Individuals-and-Organizations-The-Role-of-the-Artificial-Intelligence-Powered-Goal-Achievement-Network.pdf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1400" dirty="0">
              <a:solidFill>
                <a:schemeClr val="bg1"/>
              </a:solidFill>
              <a:latin typeface="Montserrat Bold" panose="020B0604020202020204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bg1"/>
                </a:solidFill>
                <a:latin typeface="Montserrat Bold" panose="020B0604020202020204" charset="0"/>
              </a:rPr>
              <a:t>[6] M. Kaur, “AI-driven automation and its impact on employee productivity,” Unified Visions, p. 225, 2024. [Online]. Available: </a:t>
            </a:r>
            <a:r>
              <a:rPr lang="en-GB" sz="1400" dirty="0">
                <a:solidFill>
                  <a:schemeClr val="bg1"/>
                </a:solidFill>
                <a:latin typeface="Montserrat Bold" panose="020B0604020202020204" charset="0"/>
                <a:hlinkClick r:id="rId11"/>
              </a:rPr>
              <a:t>https://www.researchgate.net/profile/Sanjay-Prasad-12/publication/386157268_UNIFIED_VISIONS/links/6746d750a7fbc259f191cb71/UNIFIED-VISIONS.pdf#page=234</a:t>
            </a:r>
            <a:endParaRPr lang="en-GB" sz="1400" dirty="0">
              <a:solidFill>
                <a:schemeClr val="bg1"/>
              </a:solidFill>
              <a:latin typeface="Montserrat Bold" panose="020B0604020202020204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1400" dirty="0">
              <a:solidFill>
                <a:schemeClr val="bg1"/>
              </a:solidFill>
              <a:latin typeface="Montserrat Bold" panose="020B0604020202020204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bg1"/>
                </a:solidFill>
                <a:latin typeface="Montserrat Bold" panose="020B0604020202020204" charset="0"/>
              </a:rPr>
              <a:t>[7] </a:t>
            </a:r>
            <a:r>
              <a:rPr lang="en-GB" sz="1400" dirty="0" err="1">
                <a:solidFill>
                  <a:schemeClr val="bg1"/>
                </a:solidFill>
                <a:latin typeface="Montserrat Bold" panose="020B0604020202020204" charset="0"/>
              </a:rPr>
              <a:t>Zh</a:t>
            </a:r>
            <a:r>
              <a:rPr lang="en-GB" sz="1400" dirty="0">
                <a:solidFill>
                  <a:schemeClr val="bg1"/>
                </a:solidFill>
                <a:latin typeface="Montserrat Bold" panose="020B0604020202020204" charset="0"/>
              </a:rPr>
              <a:t>. </a:t>
            </a:r>
            <a:r>
              <a:rPr lang="en-GB" sz="1400" dirty="0" err="1">
                <a:solidFill>
                  <a:schemeClr val="bg1"/>
                </a:solidFill>
                <a:latin typeface="Montserrat Bold" panose="020B0604020202020204" charset="0"/>
              </a:rPr>
              <a:t>Bagdauletov</a:t>
            </a:r>
            <a:r>
              <a:rPr lang="en-GB" sz="1400" dirty="0">
                <a:solidFill>
                  <a:schemeClr val="bg1"/>
                </a:solidFill>
                <a:latin typeface="Montserrat Bold" panose="020B0604020202020204" charset="0"/>
              </a:rPr>
              <a:t>, “Artificial intelligence as an enhancement instrument for office employees' motivation,” </a:t>
            </a:r>
            <a:r>
              <a:rPr lang="en-GB" sz="1400" dirty="0" err="1">
                <a:solidFill>
                  <a:schemeClr val="bg1"/>
                </a:solidFill>
                <a:latin typeface="Montserrat Bold" panose="020B0604020202020204" charset="0"/>
              </a:rPr>
              <a:t>Statistika</a:t>
            </a:r>
            <a:r>
              <a:rPr lang="en-GB" sz="1400" dirty="0">
                <a:solidFill>
                  <a:schemeClr val="bg1"/>
                </a:solidFill>
                <a:latin typeface="Montserrat Bold" panose="020B0604020202020204" charset="0"/>
              </a:rPr>
              <a:t>, </a:t>
            </a:r>
            <a:r>
              <a:rPr lang="en-GB" sz="1400" dirty="0" err="1">
                <a:solidFill>
                  <a:schemeClr val="bg1"/>
                </a:solidFill>
                <a:latin typeface="Montserrat Bold" panose="020B0604020202020204" charset="0"/>
              </a:rPr>
              <a:t>uchet</a:t>
            </a:r>
            <a:r>
              <a:rPr lang="en-GB" sz="1400" dirty="0">
                <a:solidFill>
                  <a:schemeClr val="bg1"/>
                </a:solidFill>
                <a:latin typeface="Montserrat Bold" panose="020B0604020202020204" charset="0"/>
              </a:rPr>
              <a:t> </a:t>
            </a:r>
            <a:r>
              <a:rPr lang="en-GB" sz="1400" dirty="0" err="1">
                <a:solidFill>
                  <a:schemeClr val="bg1"/>
                </a:solidFill>
                <a:latin typeface="Montserrat Bold" panose="020B0604020202020204" charset="0"/>
              </a:rPr>
              <a:t>i</a:t>
            </a:r>
            <a:r>
              <a:rPr lang="en-GB" sz="1400" dirty="0">
                <a:solidFill>
                  <a:schemeClr val="bg1"/>
                </a:solidFill>
                <a:latin typeface="Montserrat Bold" panose="020B0604020202020204" charset="0"/>
              </a:rPr>
              <a:t> audit, vol. 2, no. 93, pp. 5–15, 2024. [Online]. Available: </a:t>
            </a:r>
            <a:r>
              <a:rPr lang="en-GB" sz="1400" dirty="0">
                <a:solidFill>
                  <a:schemeClr val="bg1"/>
                </a:solidFill>
                <a:latin typeface="Montserrat Bold" panose="020B0604020202020204" charset="0"/>
                <a:hlinkClick r:id="rId10"/>
              </a:rPr>
              <a:t>https://sua.aesa.kz/main/article/view/184</a:t>
            </a:r>
            <a:endParaRPr lang="en-GB" sz="1400" dirty="0">
              <a:solidFill>
                <a:schemeClr val="bg1"/>
              </a:solidFill>
              <a:latin typeface="Montserrat Bold" panose="020B0604020202020204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1400" dirty="0">
              <a:solidFill>
                <a:schemeClr val="bg1"/>
              </a:solidFill>
              <a:latin typeface="Montserrat Bold" panose="020B0604020202020204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bg1"/>
                </a:solidFill>
                <a:latin typeface="Montserrat Bold" panose="020B0604020202020204" charset="0"/>
              </a:rPr>
              <a:t>[8] K. Jin and H. H. Zhuo, “Integrating AI planning with natural language processing: A combination of explicit and tacit knowledge,” ACM Transactions on Intelligent Systems and Technology, vol. 16, no. 4, pp. 1–37, 2025. [Online]. Available: </a:t>
            </a:r>
            <a:r>
              <a:rPr lang="en-GB" sz="1400" dirty="0">
                <a:solidFill>
                  <a:schemeClr val="bg1"/>
                </a:solidFill>
                <a:latin typeface="Montserrat Bold" panose="020B0604020202020204" charset="0"/>
                <a:hlinkClick r:id="rId12"/>
              </a:rPr>
              <a:t>https://arxiv.org/pdf/2202.07138</a:t>
            </a:r>
            <a:endParaRPr lang="en-GB" sz="1400" dirty="0">
              <a:solidFill>
                <a:schemeClr val="bg1"/>
              </a:solidFill>
              <a:latin typeface="Montserrat Bold" panose="020B0604020202020204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1400" dirty="0">
              <a:solidFill>
                <a:schemeClr val="bg1"/>
              </a:solidFill>
              <a:latin typeface="Montserrat Bold" panose="020B0604020202020204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bg1"/>
                </a:solidFill>
                <a:latin typeface="Montserrat Bold" panose="020B0604020202020204" charset="0"/>
              </a:rPr>
              <a:t>[9] Y. Chen, H. Wang, K. Yu, and R. Zhou, “Artificial intelligence methods in natural language processing: A comprehensive review,” Highlights in Science, Engineering and Technology, vol. 85, pp. 545–550, 2024. [Online]. Available: </a:t>
            </a:r>
            <a:r>
              <a:rPr lang="en-GB" sz="1400" dirty="0">
                <a:solidFill>
                  <a:schemeClr val="bg1"/>
                </a:solidFill>
                <a:latin typeface="Montserrat Bold" panose="020B0604020202020204" charset="0"/>
                <a:hlinkClick r:id="rId13"/>
              </a:rPr>
              <a:t>https://pdfs.semanticscholar.org/1034/5c14c827541f449a17b4bf402eafc7cbde9c.pdf</a:t>
            </a:r>
            <a:endParaRPr lang="en-GB" sz="1400" dirty="0">
              <a:solidFill>
                <a:schemeClr val="bg1"/>
              </a:solidFill>
              <a:latin typeface="Montserrat Bold" panose="020B0604020202020204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1400" dirty="0">
              <a:solidFill>
                <a:schemeClr val="bg1"/>
              </a:solidFill>
              <a:latin typeface="Montserrat Bold" panose="020B0604020202020204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bg1"/>
                </a:solidFill>
                <a:latin typeface="Montserrat Bold" panose="020B0604020202020204" charset="0"/>
              </a:rPr>
              <a:t>[10] S. Shahriar, S. Allana, S. M. </a:t>
            </a:r>
            <a:r>
              <a:rPr lang="en-GB" sz="1400" dirty="0" err="1">
                <a:solidFill>
                  <a:schemeClr val="bg1"/>
                </a:solidFill>
                <a:latin typeface="Montserrat Bold" panose="020B0604020202020204" charset="0"/>
              </a:rPr>
              <a:t>Hazratifard</a:t>
            </a:r>
            <a:r>
              <a:rPr lang="en-GB" sz="1400" dirty="0">
                <a:solidFill>
                  <a:schemeClr val="bg1"/>
                </a:solidFill>
                <a:latin typeface="Montserrat Bold" panose="020B0604020202020204" charset="0"/>
              </a:rPr>
              <a:t>, and R. Dara, “A survey of privacy risks and mitigation strategies in the artificial intelligence life cycle,” IEEE Access, vol. 11, pp. 61829–61854, 2023. [Online]. Available: </a:t>
            </a:r>
            <a:r>
              <a:rPr lang="en-GB" sz="1400" dirty="0">
                <a:solidFill>
                  <a:schemeClr val="bg1"/>
                </a:solidFill>
                <a:latin typeface="Montserrat Bold" panose="020B0604020202020204" charset="0"/>
                <a:hlinkClick r:id="rId14"/>
              </a:rPr>
              <a:t>https://ieeexplore.ieee.org/stamp/stamp.jsp?arnumber=10155147</a:t>
            </a:r>
            <a:endParaRPr lang="en-GB" sz="1400" dirty="0">
              <a:solidFill>
                <a:schemeClr val="bg1"/>
              </a:solidFill>
              <a:latin typeface="Montserrat Bold" panose="020B0604020202020204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1400" dirty="0">
              <a:solidFill>
                <a:schemeClr val="bg1"/>
              </a:solidFill>
              <a:latin typeface="Montserrat Bold" panose="020B0604020202020204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bg1"/>
                </a:solidFill>
                <a:latin typeface="Montserrat Bold" panose="020B0604020202020204" charset="0"/>
              </a:rPr>
              <a:t>[11] S. Yu, F. Carroll, and B. L. Bentley, “Insights into privacy protection research in AI,” IEEE Access, vol. 12, pp. 41704–41726, 2024. [Online]. Available: </a:t>
            </a:r>
            <a:r>
              <a:rPr lang="en-GB" sz="1400" dirty="0">
                <a:solidFill>
                  <a:schemeClr val="bg1"/>
                </a:solidFill>
                <a:latin typeface="Montserrat Bold" panose="020B0604020202020204" charset="0"/>
                <a:hlinkClick r:id="rId15"/>
              </a:rPr>
              <a:t>https://ieeexplore.ieee.org/iel7/6287639/10380310/10473023.pdf</a:t>
            </a:r>
            <a:endParaRPr lang="en-GB" sz="1400" dirty="0">
              <a:solidFill>
                <a:schemeClr val="bg1"/>
              </a:solidFill>
              <a:latin typeface="Montserrat Bold" panose="020B0604020202020204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1600" dirty="0">
              <a:solidFill>
                <a:schemeClr val="bg1"/>
              </a:solidFill>
              <a:latin typeface="Montserrat Bold" panose="020B0604020202020204" charset="0"/>
            </a:endParaRPr>
          </a:p>
          <a:p>
            <a:endParaRPr lang="en-GB" sz="1600" dirty="0">
              <a:solidFill>
                <a:schemeClr val="bg1"/>
              </a:solidFill>
              <a:latin typeface="Montserrat Bold" panose="020B0604020202020204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1600" dirty="0">
              <a:solidFill>
                <a:schemeClr val="bg1"/>
              </a:solidFill>
              <a:latin typeface="Montserrat Bold" panose="020B0604020202020204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1600" dirty="0">
              <a:solidFill>
                <a:schemeClr val="bg1"/>
              </a:solidFill>
              <a:latin typeface="Montserrat Bold" panose="020B0604020202020204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1600" dirty="0">
              <a:solidFill>
                <a:schemeClr val="bg1"/>
              </a:solidFill>
              <a:latin typeface="Montserrat Bold" panose="020B0604020202020204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1600" dirty="0">
              <a:solidFill>
                <a:schemeClr val="bg1"/>
              </a:solidFill>
              <a:latin typeface="Montserrat Bold" panose="020B060402020202020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79929371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2C1E4286-91CC-08D5-3BD7-AF8C40FF62F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>
            <a:extLst>
              <a:ext uri="{FF2B5EF4-FFF2-40B4-BE49-F238E27FC236}">
                <a16:creationId xmlns:a16="http://schemas.microsoft.com/office/drawing/2014/main" id="{85669AF4-901C-1317-5E6A-80561C3FD262}"/>
              </a:ext>
            </a:extLst>
          </p:cNvPr>
          <p:cNvGrpSpPr/>
          <p:nvPr/>
        </p:nvGrpSpPr>
        <p:grpSpPr>
          <a:xfrm>
            <a:off x="16982967" y="400502"/>
            <a:ext cx="1305033" cy="333097"/>
            <a:chOff x="0" y="0"/>
            <a:chExt cx="343712" cy="87729"/>
          </a:xfrm>
        </p:grpSpPr>
        <p:sp>
          <p:nvSpPr>
            <p:cNvPr id="3" name="Freeform 3">
              <a:extLst>
                <a:ext uri="{FF2B5EF4-FFF2-40B4-BE49-F238E27FC236}">
                  <a16:creationId xmlns:a16="http://schemas.microsoft.com/office/drawing/2014/main" id="{307017CE-5710-06E1-C942-44DE473713D5}"/>
                </a:ext>
              </a:extLst>
            </p:cNvPr>
            <p:cNvSpPr/>
            <p:nvPr/>
          </p:nvSpPr>
          <p:spPr>
            <a:xfrm>
              <a:off x="0" y="0"/>
              <a:ext cx="343712" cy="87729"/>
            </a:xfrm>
            <a:custGeom>
              <a:avLst/>
              <a:gdLst/>
              <a:ahLst/>
              <a:cxnLst/>
              <a:rect l="l" t="t" r="r" b="b"/>
              <a:pathLst>
                <a:path w="343712" h="87729">
                  <a:moveTo>
                    <a:pt x="0" y="0"/>
                  </a:moveTo>
                  <a:lnTo>
                    <a:pt x="343712" y="0"/>
                  </a:lnTo>
                  <a:lnTo>
                    <a:pt x="343712" y="87729"/>
                  </a:lnTo>
                  <a:lnTo>
                    <a:pt x="0" y="87729"/>
                  </a:lnTo>
                  <a:close/>
                </a:path>
              </a:pathLst>
            </a:custGeom>
            <a:gradFill rotWithShape="1">
              <a:gsLst>
                <a:gs pos="0">
                  <a:srgbClr val="4E69B1">
                    <a:alpha val="100000"/>
                  </a:srgbClr>
                </a:gs>
                <a:gs pos="100000">
                  <a:srgbClr val="15122A">
                    <a:alpha val="100000"/>
                  </a:srgbClr>
                </a:gs>
              </a:gsLst>
              <a:path path="circle">
                <a:fillToRect r="100000" b="100000"/>
              </a:path>
              <a:tileRect l="-100000" t="-100000"/>
            </a:gra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>
              <a:extLst>
                <a:ext uri="{FF2B5EF4-FFF2-40B4-BE49-F238E27FC236}">
                  <a16:creationId xmlns:a16="http://schemas.microsoft.com/office/drawing/2014/main" id="{091B240E-A5AB-8934-C06F-86C0B00321CB}"/>
                </a:ext>
              </a:extLst>
            </p:cNvPr>
            <p:cNvSpPr txBox="1"/>
            <p:nvPr/>
          </p:nvSpPr>
          <p:spPr>
            <a:xfrm>
              <a:off x="0" y="-38100"/>
              <a:ext cx="343712" cy="125829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871"/>
                </a:lnSpc>
              </a:pPr>
              <a:endParaRPr/>
            </a:p>
          </p:txBody>
        </p:sp>
      </p:grpSp>
      <p:sp>
        <p:nvSpPr>
          <p:cNvPr id="6" name="Freeform 6">
            <a:extLst>
              <a:ext uri="{FF2B5EF4-FFF2-40B4-BE49-F238E27FC236}">
                <a16:creationId xmlns:a16="http://schemas.microsoft.com/office/drawing/2014/main" id="{FCCDD44D-A12A-0E36-A4A7-38BF1D9756F6}"/>
              </a:ext>
            </a:extLst>
          </p:cNvPr>
          <p:cNvSpPr/>
          <p:nvPr/>
        </p:nvSpPr>
        <p:spPr>
          <a:xfrm>
            <a:off x="11414726" y="6172200"/>
            <a:ext cx="13746548" cy="8229600"/>
          </a:xfrm>
          <a:custGeom>
            <a:avLst/>
            <a:gdLst/>
            <a:ahLst/>
            <a:cxnLst/>
            <a:rect l="l" t="t" r="r" b="b"/>
            <a:pathLst>
              <a:path w="13746548" h="8229600">
                <a:moveTo>
                  <a:pt x="0" y="0"/>
                </a:moveTo>
                <a:lnTo>
                  <a:pt x="13746548" y="0"/>
                </a:lnTo>
                <a:lnTo>
                  <a:pt x="13746548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Freeform 7">
            <a:extLst>
              <a:ext uri="{FF2B5EF4-FFF2-40B4-BE49-F238E27FC236}">
                <a16:creationId xmlns:a16="http://schemas.microsoft.com/office/drawing/2014/main" id="{1C9C1DF4-A0F2-6A3E-A645-5A9817D47FC1}"/>
              </a:ext>
            </a:extLst>
          </p:cNvPr>
          <p:cNvSpPr/>
          <p:nvPr/>
        </p:nvSpPr>
        <p:spPr>
          <a:xfrm>
            <a:off x="-7167624" y="-2476500"/>
            <a:ext cx="14774614" cy="12601514"/>
          </a:xfrm>
          <a:custGeom>
            <a:avLst/>
            <a:gdLst/>
            <a:ahLst/>
            <a:cxnLst/>
            <a:rect l="l" t="t" r="r" b="b"/>
            <a:pathLst>
              <a:path w="14774614" h="12601514">
                <a:moveTo>
                  <a:pt x="0" y="0"/>
                </a:moveTo>
                <a:lnTo>
                  <a:pt x="14774614" y="0"/>
                </a:lnTo>
                <a:lnTo>
                  <a:pt x="14774614" y="12601514"/>
                </a:lnTo>
                <a:lnTo>
                  <a:pt x="0" y="12601514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 dirty="0"/>
          </a:p>
        </p:txBody>
      </p:sp>
      <p:sp>
        <p:nvSpPr>
          <p:cNvPr id="13" name="TextBox 13">
            <a:extLst>
              <a:ext uri="{FF2B5EF4-FFF2-40B4-BE49-F238E27FC236}">
                <a16:creationId xmlns:a16="http://schemas.microsoft.com/office/drawing/2014/main" id="{BAAFDBC9-C141-14E6-4DE4-E5A93D90F211}"/>
              </a:ext>
            </a:extLst>
          </p:cNvPr>
          <p:cNvSpPr txBox="1"/>
          <p:nvPr/>
        </p:nvSpPr>
        <p:spPr>
          <a:xfrm>
            <a:off x="1108124" y="733599"/>
            <a:ext cx="8259370" cy="9874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7704"/>
              </a:lnSpc>
            </a:pPr>
            <a:r>
              <a:rPr lang="en-US" sz="6641" b="1" spc="-312" dirty="0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References</a:t>
            </a:r>
          </a:p>
        </p:txBody>
      </p:sp>
      <p:sp>
        <p:nvSpPr>
          <p:cNvPr id="15" name="Freeform 15">
            <a:extLst>
              <a:ext uri="{FF2B5EF4-FFF2-40B4-BE49-F238E27FC236}">
                <a16:creationId xmlns:a16="http://schemas.microsoft.com/office/drawing/2014/main" id="{2D23E612-FB46-3837-6FB3-165514443642}"/>
              </a:ext>
            </a:extLst>
          </p:cNvPr>
          <p:cNvSpPr/>
          <p:nvPr/>
        </p:nvSpPr>
        <p:spPr>
          <a:xfrm>
            <a:off x="381000" y="9703358"/>
            <a:ext cx="407672" cy="233485"/>
          </a:xfrm>
          <a:custGeom>
            <a:avLst/>
            <a:gdLst/>
            <a:ahLst/>
            <a:cxnLst/>
            <a:rect l="l" t="t" r="r" b="b"/>
            <a:pathLst>
              <a:path w="407672" h="233485">
                <a:moveTo>
                  <a:pt x="0" y="0"/>
                </a:moveTo>
                <a:lnTo>
                  <a:pt x="407672" y="0"/>
                </a:lnTo>
                <a:lnTo>
                  <a:pt x="407672" y="233485"/>
                </a:lnTo>
                <a:lnTo>
                  <a:pt x="0" y="233485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9" name="AutoShape 18">
            <a:extLst>
              <a:ext uri="{FF2B5EF4-FFF2-40B4-BE49-F238E27FC236}">
                <a16:creationId xmlns:a16="http://schemas.microsoft.com/office/drawing/2014/main" id="{78A3A4D8-06BE-2D3E-56F1-71958BABBC7B}"/>
              </a:ext>
            </a:extLst>
          </p:cNvPr>
          <p:cNvSpPr/>
          <p:nvPr/>
        </p:nvSpPr>
        <p:spPr>
          <a:xfrm>
            <a:off x="0" y="1790700"/>
            <a:ext cx="6492240" cy="0"/>
          </a:xfrm>
          <a:prstGeom prst="line">
            <a:avLst/>
          </a:prstGeom>
          <a:ln w="19050" cap="flat">
            <a:solidFill>
              <a:srgbClr val="FFFFFF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9DEE0068-E3A4-494E-E55B-A19FD7BFD49A}"/>
              </a:ext>
            </a:extLst>
          </p:cNvPr>
          <p:cNvSpPr txBox="1"/>
          <p:nvPr/>
        </p:nvSpPr>
        <p:spPr>
          <a:xfrm>
            <a:off x="869950" y="1940272"/>
            <a:ext cx="17037050" cy="846385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bg1"/>
                </a:solidFill>
                <a:latin typeface="Montserrat Bold" panose="020B0604020202020204" charset="0"/>
              </a:rPr>
              <a:t>[12]</a:t>
            </a:r>
            <a:r>
              <a:rPr lang="en-GB" sz="1600" dirty="0">
                <a:solidFill>
                  <a:schemeClr val="bg1"/>
                </a:solidFill>
                <a:latin typeface="Montserrat Bold" panose="020B0604020202020204" charset="0"/>
              </a:rPr>
              <a:t> S. Sousa and R. Kern, “How to keep text private? A systematic review of deep learning methods for privacy-preserving natural language processing,” Artificial Intelligence Review, vol. 56, no. 2, pp. 1427–1492, 2023. [Online]. Available: </a:t>
            </a:r>
            <a:r>
              <a:rPr lang="en-GB" sz="1600" dirty="0">
                <a:solidFill>
                  <a:schemeClr val="bg1"/>
                </a:solidFill>
                <a:latin typeface="Montserrat Bold" panose="020B0604020202020204" charset="0"/>
                <a:hlinkClick r:id="rId7"/>
              </a:rPr>
              <a:t>https://link.springer.com/content/pdf/10.1007/s10462-022-10204-6.pdf</a:t>
            </a:r>
            <a:endParaRPr lang="en-GB" sz="1600" dirty="0">
              <a:solidFill>
                <a:schemeClr val="bg1"/>
              </a:solidFill>
              <a:latin typeface="Montserrat Bold" panose="020B0604020202020204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1600" dirty="0">
              <a:solidFill>
                <a:schemeClr val="bg1"/>
              </a:solidFill>
              <a:latin typeface="Montserrat Bold" panose="020B0604020202020204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chemeClr val="bg1"/>
                </a:solidFill>
                <a:latin typeface="Montserrat Bold" panose="020B0604020202020204" charset="0"/>
              </a:rPr>
              <a:t>[13] G. P. </a:t>
            </a:r>
            <a:r>
              <a:rPr lang="en-GB" sz="1600" dirty="0" err="1">
                <a:solidFill>
                  <a:schemeClr val="bg1"/>
                </a:solidFill>
                <a:latin typeface="Montserrat Bold" panose="020B0604020202020204" charset="0"/>
              </a:rPr>
              <a:t>Selvarajan</a:t>
            </a:r>
            <a:r>
              <a:rPr lang="en-GB" sz="1600" dirty="0">
                <a:solidFill>
                  <a:schemeClr val="bg1"/>
                </a:solidFill>
                <a:latin typeface="Montserrat Bold" panose="020B0604020202020204" charset="0"/>
              </a:rPr>
              <a:t>, “Harnessing AI-driven data mining for predictive insights: A framework for enhancing decision-making in dynamic data environments,” International Journal of Creative Research Thoughts, vol. 9, no. 2, pp. 5476–5486, 2021. [Online]. Available: https://www.researchgate.net/profile/Guru-Selvarajan/publication/385557912_Harnessing_AI-Driven_Data_Mining_for_Predictive_Insights_A_Framework_for_Enhancing_Decision-_Making_in_Dynamic_Data_Environments/links/672a94962326b47637c9f71b/Harnessing-AI-Driven-Data-Mining-for-Predictive-Insights-A-Framework-for-Enhancing-Decision-Making-in-Dynamic-Data-Environments.pdf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1600" dirty="0">
              <a:solidFill>
                <a:schemeClr val="bg1"/>
              </a:solidFill>
              <a:latin typeface="Montserrat Bold" panose="020B0604020202020204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chemeClr val="bg1"/>
                </a:solidFill>
                <a:latin typeface="Montserrat Bold" panose="020B0604020202020204" charset="0"/>
              </a:rPr>
              <a:t>[14] A. Basu, AI Tools for Everyone: Your Guide to Artificial Intelligence. 2025. [Online]. Available: </a:t>
            </a:r>
            <a:r>
              <a:rPr lang="en-GB" sz="1600" dirty="0">
                <a:solidFill>
                  <a:schemeClr val="bg1"/>
                </a:solidFill>
                <a:latin typeface="Montserrat Bold" panose="020B0604020202020204" charset="0"/>
                <a:hlinkClick r:id="rId8"/>
              </a:rPr>
              <a:t>https://iawd-assets.sfo3.digitaloceanspaces.com/01JZ33P1STPHXRAMSFNVG9NT6B.pdf</a:t>
            </a:r>
            <a:endParaRPr lang="en-GB" sz="1600" dirty="0">
              <a:solidFill>
                <a:schemeClr val="bg1"/>
              </a:solidFill>
              <a:latin typeface="Montserrat Bold" panose="020B0604020202020204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1600" dirty="0">
              <a:solidFill>
                <a:schemeClr val="bg1"/>
              </a:solidFill>
              <a:latin typeface="Montserrat Bold" panose="020B0604020202020204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chemeClr val="bg1"/>
                </a:solidFill>
                <a:latin typeface="Montserrat Bold" panose="020B0604020202020204" charset="0"/>
              </a:rPr>
              <a:t>[15] J. Hutson and D. Plate, “Enhancing institutional assessment and reporting through conversational technologies: Exploring the potential of AI-powered tools and natural language processing,” Journal of Artificial Intelligence and Robotics, vol. 1, no. 1, 2023. [Online]. Available: </a:t>
            </a:r>
            <a:r>
              <a:rPr lang="en-GB" sz="1600" dirty="0">
                <a:solidFill>
                  <a:schemeClr val="bg1"/>
                </a:solidFill>
                <a:latin typeface="Montserrat Bold" panose="020B0604020202020204" charset="0"/>
                <a:hlinkClick r:id="rId9"/>
              </a:rPr>
              <a:t>https://digitalcommons.lindenwood.edu/cgi/viewcontent.cgi?article=1482&amp;context=faculty-research-papers</a:t>
            </a:r>
            <a:endParaRPr lang="en-GB" sz="1600" dirty="0">
              <a:solidFill>
                <a:schemeClr val="bg1"/>
              </a:solidFill>
              <a:latin typeface="Montserrat Bold" panose="020B0604020202020204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1600" dirty="0">
              <a:solidFill>
                <a:schemeClr val="bg1"/>
              </a:solidFill>
              <a:latin typeface="Montserrat Bold" panose="020B0604020202020204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chemeClr val="bg1"/>
                </a:solidFill>
                <a:latin typeface="Montserrat Bold" panose="020B0604020202020204" charset="0"/>
              </a:rPr>
              <a:t>[16] N. Dresselhaus, “Case Study: Local LLM-Based NER with n8n and Ollama,” 2025. [Online]. Available: </a:t>
            </a:r>
            <a:r>
              <a:rPr lang="en-GB" sz="1600" dirty="0">
                <a:solidFill>
                  <a:schemeClr val="bg1"/>
                </a:solidFill>
                <a:latin typeface="Montserrat Bold" panose="020B0604020202020204" charset="0"/>
                <a:hlinkClick r:id="rId10"/>
              </a:rPr>
              <a:t>https://drezil.de/Writing/ner4all-case-study.html</a:t>
            </a:r>
            <a:endParaRPr lang="en-GB" sz="1600" dirty="0">
              <a:solidFill>
                <a:schemeClr val="bg1"/>
              </a:solidFill>
              <a:latin typeface="Montserrat Bold" panose="020B0604020202020204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1600" dirty="0">
              <a:solidFill>
                <a:schemeClr val="bg1"/>
              </a:solidFill>
              <a:latin typeface="Montserrat Bold" panose="020B0604020202020204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chemeClr val="bg1"/>
                </a:solidFill>
                <a:latin typeface="Montserrat Bold" panose="020B0604020202020204" charset="0"/>
              </a:rPr>
              <a:t>[17] S. Aggarwal, Flask Framework Cookbook: Enhance your Flask skills with advanced techniques and build dynamic, responsive web applications. </a:t>
            </a:r>
            <a:r>
              <a:rPr lang="en-GB" sz="1600" dirty="0" err="1">
                <a:solidFill>
                  <a:schemeClr val="bg1"/>
                </a:solidFill>
                <a:latin typeface="Montserrat Bold" panose="020B0604020202020204" charset="0"/>
              </a:rPr>
              <a:t>Packt</a:t>
            </a:r>
            <a:r>
              <a:rPr lang="en-GB" sz="1600" dirty="0">
                <a:solidFill>
                  <a:schemeClr val="bg1"/>
                </a:solidFill>
                <a:latin typeface="Montserrat Bold" panose="020B0604020202020204" charset="0"/>
              </a:rPr>
              <a:t> Publishing, 2023. [Online]. Available: </a:t>
            </a:r>
            <a:r>
              <a:rPr lang="en-GB" sz="1600" dirty="0">
                <a:solidFill>
                  <a:schemeClr val="bg1"/>
                </a:solidFill>
                <a:latin typeface="Montserrat Bold" panose="020B0604020202020204" charset="0"/>
                <a:hlinkClick r:id="rId11"/>
              </a:rPr>
              <a:t>https://ionis.scholarvox.com/catalog/book/docid/88946115?_locale=fr</a:t>
            </a:r>
            <a:endParaRPr lang="en-GB" sz="1600" dirty="0">
              <a:solidFill>
                <a:schemeClr val="bg1"/>
              </a:solidFill>
              <a:latin typeface="Montserrat Bold" panose="020B0604020202020204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1600" dirty="0">
              <a:solidFill>
                <a:schemeClr val="bg1"/>
              </a:solidFill>
              <a:latin typeface="Montserrat Bold" panose="020B0604020202020204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chemeClr val="bg1"/>
                </a:solidFill>
                <a:latin typeface="Montserrat Bold" panose="020B0604020202020204" charset="0"/>
              </a:rPr>
              <a:t>[18] A. </a:t>
            </a:r>
            <a:r>
              <a:rPr lang="en-GB" sz="1600" dirty="0" err="1">
                <a:solidFill>
                  <a:schemeClr val="bg1"/>
                </a:solidFill>
                <a:latin typeface="Montserrat Bold" panose="020B0604020202020204" charset="0"/>
              </a:rPr>
              <a:t>Namoun</a:t>
            </a:r>
            <a:r>
              <a:rPr lang="en-GB" sz="1600" dirty="0">
                <a:solidFill>
                  <a:schemeClr val="bg1"/>
                </a:solidFill>
                <a:latin typeface="Montserrat Bold" panose="020B0604020202020204" charset="0"/>
              </a:rPr>
              <a:t>, A. </a:t>
            </a:r>
            <a:r>
              <a:rPr lang="en-GB" sz="1600" dirty="0" err="1">
                <a:solidFill>
                  <a:schemeClr val="bg1"/>
                </a:solidFill>
                <a:latin typeface="Montserrat Bold" panose="020B0604020202020204" charset="0"/>
              </a:rPr>
              <a:t>Alrehaili</a:t>
            </a:r>
            <a:r>
              <a:rPr lang="en-GB" sz="1600" dirty="0">
                <a:solidFill>
                  <a:schemeClr val="bg1"/>
                </a:solidFill>
                <a:latin typeface="Montserrat Bold" panose="020B0604020202020204" charset="0"/>
              </a:rPr>
              <a:t>, Z. U. Nisa, H. </a:t>
            </a:r>
            <a:r>
              <a:rPr lang="en-GB" sz="1600" dirty="0" err="1">
                <a:solidFill>
                  <a:schemeClr val="bg1"/>
                </a:solidFill>
                <a:latin typeface="Montserrat Bold" panose="020B0604020202020204" charset="0"/>
              </a:rPr>
              <a:t>Almoamari</a:t>
            </a:r>
            <a:r>
              <a:rPr lang="en-GB" sz="1600" dirty="0">
                <a:solidFill>
                  <a:schemeClr val="bg1"/>
                </a:solidFill>
                <a:latin typeface="Montserrat Bold" panose="020B0604020202020204" charset="0"/>
              </a:rPr>
              <a:t>, and A. Tufail, “Predicting the usability of mobile applications using AI tools: the rise of large user interface models, opportunities, and challenges,” Procedia Computer Science, vol. 238, pp. 671–682, 2024. [Online]. Available: </a:t>
            </a:r>
            <a:r>
              <a:rPr lang="en-GB" sz="1600" dirty="0">
                <a:solidFill>
                  <a:schemeClr val="bg1"/>
                </a:solidFill>
                <a:latin typeface="Montserrat Bold" panose="020B0604020202020204" charset="0"/>
                <a:hlinkClick r:id="rId12"/>
              </a:rPr>
              <a:t>https://www.sciencedirect.com/science/article/pii/S1877050924013127/pdf</a:t>
            </a:r>
            <a:endParaRPr lang="en-GB" sz="1600" dirty="0">
              <a:solidFill>
                <a:schemeClr val="bg1"/>
              </a:solidFill>
              <a:latin typeface="Montserrat Bold" panose="020B0604020202020204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1600" dirty="0">
              <a:solidFill>
                <a:schemeClr val="bg1"/>
              </a:solidFill>
              <a:latin typeface="Montserrat Bold" panose="020B0604020202020204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chemeClr val="bg1"/>
                </a:solidFill>
                <a:latin typeface="Montserrat Bold" panose="020B0604020202020204" charset="0"/>
              </a:rPr>
              <a:t>[19] N. D. Kulkarni and P. </a:t>
            </a:r>
            <a:r>
              <a:rPr lang="en-GB" sz="1600" dirty="0" err="1">
                <a:solidFill>
                  <a:schemeClr val="bg1"/>
                </a:solidFill>
                <a:latin typeface="Montserrat Bold" panose="020B0604020202020204" charset="0"/>
              </a:rPr>
              <a:t>Tupsakhare</a:t>
            </a:r>
            <a:r>
              <a:rPr lang="en-GB" sz="1600" dirty="0">
                <a:solidFill>
                  <a:schemeClr val="bg1"/>
                </a:solidFill>
                <a:latin typeface="Montserrat Bold" panose="020B0604020202020204" charset="0"/>
              </a:rPr>
              <a:t>, “Crafting effective prompts: Enhancing AI performance through structured input design,” Journal of Recent Trends in Computer Science and Engineering (JRTCSE), vol. 12, no. 5, pp. 1–10, 2024. [Online]. Available: https://www.researchgate.net/profile/Preeti-Tupsakhare/publication/385591891_Crafting_Effective_Prompts_Enhancing_AI_Performance_through_Structured_Input_Design/links/672bd21edb208342deeeced9/Crafting-Efficient-Prompts-Enhancing-AI-Performance-through-Structured-Input-Design.pdf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1600" dirty="0">
              <a:solidFill>
                <a:schemeClr val="bg1"/>
              </a:solidFill>
              <a:latin typeface="Montserrat Bold" panose="020B0604020202020204" charset="0"/>
            </a:endParaRPr>
          </a:p>
          <a:p>
            <a:endParaRPr lang="en-GB" sz="1600" dirty="0">
              <a:solidFill>
                <a:schemeClr val="bg1"/>
              </a:solidFill>
              <a:latin typeface="Montserrat Bold" panose="020B0604020202020204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1600" dirty="0">
              <a:solidFill>
                <a:schemeClr val="bg1"/>
              </a:solidFill>
              <a:latin typeface="Montserrat Bold" panose="020B060402020202020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39833040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53E7190C-504C-DAD9-8F82-C3E67827AFB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>
            <a:extLst>
              <a:ext uri="{FF2B5EF4-FFF2-40B4-BE49-F238E27FC236}">
                <a16:creationId xmlns:a16="http://schemas.microsoft.com/office/drawing/2014/main" id="{DF39AA4A-B2A6-CF6A-677B-46E3399F7789}"/>
              </a:ext>
            </a:extLst>
          </p:cNvPr>
          <p:cNvGrpSpPr/>
          <p:nvPr/>
        </p:nvGrpSpPr>
        <p:grpSpPr>
          <a:xfrm>
            <a:off x="16982967" y="400502"/>
            <a:ext cx="1305033" cy="333097"/>
            <a:chOff x="0" y="0"/>
            <a:chExt cx="343712" cy="87729"/>
          </a:xfrm>
        </p:grpSpPr>
        <p:sp>
          <p:nvSpPr>
            <p:cNvPr id="3" name="Freeform 3">
              <a:extLst>
                <a:ext uri="{FF2B5EF4-FFF2-40B4-BE49-F238E27FC236}">
                  <a16:creationId xmlns:a16="http://schemas.microsoft.com/office/drawing/2014/main" id="{4D91E191-14DA-3C32-8EF6-9102CBEF2988}"/>
                </a:ext>
              </a:extLst>
            </p:cNvPr>
            <p:cNvSpPr/>
            <p:nvPr/>
          </p:nvSpPr>
          <p:spPr>
            <a:xfrm>
              <a:off x="0" y="0"/>
              <a:ext cx="343712" cy="87729"/>
            </a:xfrm>
            <a:custGeom>
              <a:avLst/>
              <a:gdLst/>
              <a:ahLst/>
              <a:cxnLst/>
              <a:rect l="l" t="t" r="r" b="b"/>
              <a:pathLst>
                <a:path w="343712" h="87729">
                  <a:moveTo>
                    <a:pt x="0" y="0"/>
                  </a:moveTo>
                  <a:lnTo>
                    <a:pt x="343712" y="0"/>
                  </a:lnTo>
                  <a:lnTo>
                    <a:pt x="343712" y="87729"/>
                  </a:lnTo>
                  <a:lnTo>
                    <a:pt x="0" y="87729"/>
                  </a:lnTo>
                  <a:close/>
                </a:path>
              </a:pathLst>
            </a:custGeom>
            <a:gradFill rotWithShape="1">
              <a:gsLst>
                <a:gs pos="0">
                  <a:srgbClr val="4E69B1">
                    <a:alpha val="100000"/>
                  </a:srgbClr>
                </a:gs>
                <a:gs pos="100000">
                  <a:srgbClr val="15122A">
                    <a:alpha val="100000"/>
                  </a:srgbClr>
                </a:gs>
              </a:gsLst>
              <a:path path="circle">
                <a:fillToRect r="100000" b="100000"/>
              </a:path>
              <a:tileRect l="-100000" t="-100000"/>
            </a:gra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>
              <a:extLst>
                <a:ext uri="{FF2B5EF4-FFF2-40B4-BE49-F238E27FC236}">
                  <a16:creationId xmlns:a16="http://schemas.microsoft.com/office/drawing/2014/main" id="{C1F1197E-D2A5-A81F-5F62-7E177B7C4C74}"/>
                </a:ext>
              </a:extLst>
            </p:cNvPr>
            <p:cNvSpPr txBox="1"/>
            <p:nvPr/>
          </p:nvSpPr>
          <p:spPr>
            <a:xfrm>
              <a:off x="0" y="-38100"/>
              <a:ext cx="343712" cy="125829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871"/>
                </a:lnSpc>
              </a:pPr>
              <a:endParaRPr/>
            </a:p>
          </p:txBody>
        </p:sp>
      </p:grpSp>
      <p:sp>
        <p:nvSpPr>
          <p:cNvPr id="6" name="Freeform 6">
            <a:extLst>
              <a:ext uri="{FF2B5EF4-FFF2-40B4-BE49-F238E27FC236}">
                <a16:creationId xmlns:a16="http://schemas.microsoft.com/office/drawing/2014/main" id="{C4890D07-322A-555C-300E-C41EB5D441F7}"/>
              </a:ext>
            </a:extLst>
          </p:cNvPr>
          <p:cNvSpPr/>
          <p:nvPr/>
        </p:nvSpPr>
        <p:spPr>
          <a:xfrm>
            <a:off x="11414726" y="6172200"/>
            <a:ext cx="13746548" cy="8229600"/>
          </a:xfrm>
          <a:custGeom>
            <a:avLst/>
            <a:gdLst/>
            <a:ahLst/>
            <a:cxnLst/>
            <a:rect l="l" t="t" r="r" b="b"/>
            <a:pathLst>
              <a:path w="13746548" h="8229600">
                <a:moveTo>
                  <a:pt x="0" y="0"/>
                </a:moveTo>
                <a:lnTo>
                  <a:pt x="13746548" y="0"/>
                </a:lnTo>
                <a:lnTo>
                  <a:pt x="13746548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Freeform 7">
            <a:extLst>
              <a:ext uri="{FF2B5EF4-FFF2-40B4-BE49-F238E27FC236}">
                <a16:creationId xmlns:a16="http://schemas.microsoft.com/office/drawing/2014/main" id="{1F87890F-416D-21EB-8C47-C718DA009FB9}"/>
              </a:ext>
            </a:extLst>
          </p:cNvPr>
          <p:cNvSpPr/>
          <p:nvPr/>
        </p:nvSpPr>
        <p:spPr>
          <a:xfrm>
            <a:off x="-7167624" y="-2476500"/>
            <a:ext cx="14774614" cy="12601514"/>
          </a:xfrm>
          <a:custGeom>
            <a:avLst/>
            <a:gdLst/>
            <a:ahLst/>
            <a:cxnLst/>
            <a:rect l="l" t="t" r="r" b="b"/>
            <a:pathLst>
              <a:path w="14774614" h="12601514">
                <a:moveTo>
                  <a:pt x="0" y="0"/>
                </a:moveTo>
                <a:lnTo>
                  <a:pt x="14774614" y="0"/>
                </a:lnTo>
                <a:lnTo>
                  <a:pt x="14774614" y="12601514"/>
                </a:lnTo>
                <a:lnTo>
                  <a:pt x="0" y="12601514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 dirty="0"/>
          </a:p>
        </p:txBody>
      </p:sp>
      <p:sp>
        <p:nvSpPr>
          <p:cNvPr id="13" name="TextBox 13">
            <a:extLst>
              <a:ext uri="{FF2B5EF4-FFF2-40B4-BE49-F238E27FC236}">
                <a16:creationId xmlns:a16="http://schemas.microsoft.com/office/drawing/2014/main" id="{1F50ACDE-B323-44A5-E789-32802CC15B2C}"/>
              </a:ext>
            </a:extLst>
          </p:cNvPr>
          <p:cNvSpPr txBox="1"/>
          <p:nvPr/>
        </p:nvSpPr>
        <p:spPr>
          <a:xfrm>
            <a:off x="1108124" y="733599"/>
            <a:ext cx="8259370" cy="9874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7704"/>
              </a:lnSpc>
            </a:pPr>
            <a:r>
              <a:rPr lang="en-US" sz="6641" b="1" spc="-312" dirty="0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References</a:t>
            </a:r>
          </a:p>
        </p:txBody>
      </p:sp>
      <p:sp>
        <p:nvSpPr>
          <p:cNvPr id="15" name="Freeform 15">
            <a:extLst>
              <a:ext uri="{FF2B5EF4-FFF2-40B4-BE49-F238E27FC236}">
                <a16:creationId xmlns:a16="http://schemas.microsoft.com/office/drawing/2014/main" id="{FDFE2CDD-7FA2-3449-3609-B5A71EDDC5FD}"/>
              </a:ext>
            </a:extLst>
          </p:cNvPr>
          <p:cNvSpPr/>
          <p:nvPr/>
        </p:nvSpPr>
        <p:spPr>
          <a:xfrm>
            <a:off x="381000" y="9703358"/>
            <a:ext cx="407672" cy="233485"/>
          </a:xfrm>
          <a:custGeom>
            <a:avLst/>
            <a:gdLst/>
            <a:ahLst/>
            <a:cxnLst/>
            <a:rect l="l" t="t" r="r" b="b"/>
            <a:pathLst>
              <a:path w="407672" h="233485">
                <a:moveTo>
                  <a:pt x="0" y="0"/>
                </a:moveTo>
                <a:lnTo>
                  <a:pt x="407672" y="0"/>
                </a:lnTo>
                <a:lnTo>
                  <a:pt x="407672" y="233485"/>
                </a:lnTo>
                <a:lnTo>
                  <a:pt x="0" y="233485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9" name="AutoShape 18">
            <a:extLst>
              <a:ext uri="{FF2B5EF4-FFF2-40B4-BE49-F238E27FC236}">
                <a16:creationId xmlns:a16="http://schemas.microsoft.com/office/drawing/2014/main" id="{144AA275-5206-58A3-FD36-FC6A53BB2771}"/>
              </a:ext>
            </a:extLst>
          </p:cNvPr>
          <p:cNvSpPr/>
          <p:nvPr/>
        </p:nvSpPr>
        <p:spPr>
          <a:xfrm>
            <a:off x="0" y="1790700"/>
            <a:ext cx="6492240" cy="0"/>
          </a:xfrm>
          <a:prstGeom prst="line">
            <a:avLst/>
          </a:prstGeom>
          <a:ln w="19050" cap="flat">
            <a:solidFill>
              <a:srgbClr val="FFFFFF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3E11ACE9-A7C6-1B54-9F46-2FDE148400E6}"/>
              </a:ext>
            </a:extLst>
          </p:cNvPr>
          <p:cNvSpPr txBox="1"/>
          <p:nvPr/>
        </p:nvSpPr>
        <p:spPr>
          <a:xfrm>
            <a:off x="869950" y="1940272"/>
            <a:ext cx="17037050" cy="255454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bg1"/>
                </a:solidFill>
                <a:latin typeface="Montserrat Bold" panose="020B0604020202020204" charset="0"/>
              </a:rPr>
              <a:t>[20] B. X. Leitão, “Web Templates Support in NCL Player,” Ph.D. dissertation, PUC-Rio, 2019. [Online]. Available: </a:t>
            </a:r>
            <a:r>
              <a:rPr lang="en-GB" sz="1400" dirty="0">
                <a:solidFill>
                  <a:schemeClr val="bg1"/>
                </a:solidFill>
                <a:latin typeface="Montserrat Bold" panose="020B0604020202020204" charset="0"/>
                <a:hlinkClick r:id="rId7"/>
              </a:rPr>
              <a:t>https://scholar.archive.org/work/do2omdpk5vavxnmq5cmkvgkcii/access/wayback/https://www.maxwell.vrac.puc-rio.br/47975/47975.PDF</a:t>
            </a:r>
            <a:endParaRPr lang="en-GB" sz="1400" dirty="0">
              <a:solidFill>
                <a:schemeClr val="bg1"/>
              </a:solidFill>
              <a:latin typeface="Montserrat Bold" panose="020B0604020202020204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1400" dirty="0">
              <a:solidFill>
                <a:schemeClr val="bg1"/>
              </a:solidFill>
              <a:latin typeface="Montserrat Bold" panose="020B0604020202020204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bg1"/>
                </a:solidFill>
                <a:latin typeface="Montserrat Bold" panose="020B0604020202020204" charset="0"/>
              </a:rPr>
              <a:t>[21] P. Muzumdar, A. Bhosale, G. P. </a:t>
            </a:r>
            <a:r>
              <a:rPr lang="en-GB" sz="1400" dirty="0" err="1">
                <a:solidFill>
                  <a:schemeClr val="bg1"/>
                </a:solidFill>
                <a:latin typeface="Montserrat Bold" panose="020B0604020202020204" charset="0"/>
              </a:rPr>
              <a:t>Basyal</a:t>
            </a:r>
            <a:r>
              <a:rPr lang="en-GB" sz="1400" dirty="0">
                <a:solidFill>
                  <a:schemeClr val="bg1"/>
                </a:solidFill>
                <a:latin typeface="Montserrat Bold" panose="020B0604020202020204" charset="0"/>
              </a:rPr>
              <a:t>, and G. Kurian, “Navigating the Docker ecosystem: A comprehensive taxonomy and survey,” </a:t>
            </a:r>
            <a:r>
              <a:rPr lang="en-GB" sz="1400" dirty="0" err="1">
                <a:solidFill>
                  <a:schemeClr val="bg1"/>
                </a:solidFill>
                <a:latin typeface="Montserrat Bold" panose="020B0604020202020204" charset="0"/>
              </a:rPr>
              <a:t>arXiv</a:t>
            </a:r>
            <a:r>
              <a:rPr lang="en-GB" sz="1400" dirty="0">
                <a:solidFill>
                  <a:schemeClr val="bg1"/>
                </a:solidFill>
                <a:latin typeface="Montserrat Bold" panose="020B0604020202020204" charset="0"/>
              </a:rPr>
              <a:t> preprint arXiv:2403.17940, 2024. [Online]. Available: </a:t>
            </a:r>
            <a:r>
              <a:rPr lang="en-GB" sz="1400" dirty="0">
                <a:solidFill>
                  <a:schemeClr val="bg1"/>
                </a:solidFill>
                <a:latin typeface="Montserrat Bold" panose="020B0604020202020204" charset="0"/>
                <a:hlinkClick r:id="rId8"/>
              </a:rPr>
              <a:t>https://arxiv.org/pdf/2403.17940</a:t>
            </a:r>
            <a:endParaRPr lang="en-GB" sz="1400" dirty="0">
              <a:solidFill>
                <a:schemeClr val="bg1"/>
              </a:solidFill>
              <a:latin typeface="Montserrat Bold" panose="020B0604020202020204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1400" dirty="0">
              <a:solidFill>
                <a:schemeClr val="bg1"/>
              </a:solidFill>
              <a:latin typeface="Montserrat Bold" panose="020B0604020202020204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bg1"/>
                </a:solidFill>
                <a:latin typeface="Montserrat Bold" panose="020B0604020202020204" charset="0"/>
              </a:rPr>
              <a:t>[22] A. Brinckmann and J. Roswall, “Automated Software Testing Using </a:t>
            </a:r>
            <a:r>
              <a:rPr lang="en-GB" sz="1400" dirty="0" err="1">
                <a:solidFill>
                  <a:schemeClr val="bg1"/>
                </a:solidFill>
                <a:latin typeface="Montserrat Bold" panose="020B0604020202020204" charset="0"/>
              </a:rPr>
              <a:t>Pytest</a:t>
            </a:r>
            <a:r>
              <a:rPr lang="en-GB" sz="1400" dirty="0">
                <a:solidFill>
                  <a:schemeClr val="bg1"/>
                </a:solidFill>
                <a:latin typeface="Montserrat Bold" panose="020B0604020202020204" charset="0"/>
              </a:rPr>
              <a:t>,” 2025. [Online]. Available: </a:t>
            </a:r>
            <a:r>
              <a:rPr lang="en-GB" sz="1400" dirty="0">
                <a:solidFill>
                  <a:schemeClr val="bg1"/>
                </a:solidFill>
                <a:latin typeface="Montserrat Bold" panose="020B0604020202020204" charset="0"/>
                <a:hlinkClick r:id="rId9"/>
              </a:rPr>
              <a:t>https://www.diva-portal.org/smash/get/diva2:1971591/FULLTEXT01.pdf</a:t>
            </a:r>
            <a:endParaRPr lang="en-GB" sz="1400" dirty="0">
              <a:solidFill>
                <a:schemeClr val="bg1"/>
              </a:solidFill>
              <a:latin typeface="Montserrat Bold" panose="020B0604020202020204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1400" dirty="0">
              <a:solidFill>
                <a:schemeClr val="bg1"/>
              </a:solidFill>
              <a:latin typeface="Montserrat Bold" panose="020B0604020202020204" charset="0"/>
            </a:endParaRPr>
          </a:p>
          <a:p>
            <a:endParaRPr lang="en-GB" sz="1600" dirty="0">
              <a:solidFill>
                <a:schemeClr val="bg1"/>
              </a:solidFill>
              <a:latin typeface="Montserrat Bold" panose="020B0604020202020204" charset="0"/>
            </a:endParaRPr>
          </a:p>
          <a:p>
            <a:endParaRPr lang="en-GB" sz="1600" dirty="0">
              <a:solidFill>
                <a:schemeClr val="bg1"/>
              </a:solidFill>
              <a:latin typeface="Montserrat Bold" panose="020B0604020202020204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1600" dirty="0">
              <a:solidFill>
                <a:schemeClr val="bg1"/>
              </a:solidFill>
              <a:latin typeface="Montserrat Bold" panose="020B060402020202020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91017457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6982967" y="400502"/>
            <a:ext cx="1305033" cy="333097"/>
            <a:chOff x="0" y="0"/>
            <a:chExt cx="343712" cy="87729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343712" cy="87729"/>
            </a:xfrm>
            <a:custGeom>
              <a:avLst/>
              <a:gdLst/>
              <a:ahLst/>
              <a:cxnLst/>
              <a:rect l="l" t="t" r="r" b="b"/>
              <a:pathLst>
                <a:path w="343712" h="87729">
                  <a:moveTo>
                    <a:pt x="0" y="0"/>
                  </a:moveTo>
                  <a:lnTo>
                    <a:pt x="343712" y="0"/>
                  </a:lnTo>
                  <a:lnTo>
                    <a:pt x="343712" y="87729"/>
                  </a:lnTo>
                  <a:lnTo>
                    <a:pt x="0" y="87729"/>
                  </a:lnTo>
                  <a:close/>
                </a:path>
              </a:pathLst>
            </a:custGeom>
            <a:gradFill rotWithShape="1">
              <a:gsLst>
                <a:gs pos="0">
                  <a:srgbClr val="4E69B1">
                    <a:alpha val="100000"/>
                  </a:srgbClr>
                </a:gs>
                <a:gs pos="100000">
                  <a:srgbClr val="15122A">
                    <a:alpha val="100000"/>
                  </a:srgbClr>
                </a:gs>
              </a:gsLst>
              <a:path path="circle">
                <a:fillToRect r="100000" b="100000"/>
              </a:path>
              <a:tileRect l="-100000" t="-100000"/>
            </a:gra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343712" cy="125829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871"/>
                </a:lnSpc>
              </a:pPr>
              <a:endParaRPr/>
            </a:p>
          </p:txBody>
        </p:sp>
      </p:grpSp>
      <p:sp>
        <p:nvSpPr>
          <p:cNvPr id="7" name="Freeform 7"/>
          <p:cNvSpPr/>
          <p:nvPr/>
        </p:nvSpPr>
        <p:spPr>
          <a:xfrm>
            <a:off x="-5803326" y="-2047160"/>
            <a:ext cx="14774614" cy="12601514"/>
          </a:xfrm>
          <a:custGeom>
            <a:avLst/>
            <a:gdLst/>
            <a:ahLst/>
            <a:cxnLst/>
            <a:rect l="l" t="t" r="r" b="b"/>
            <a:pathLst>
              <a:path w="14774614" h="12601514">
                <a:moveTo>
                  <a:pt x="0" y="0"/>
                </a:moveTo>
                <a:lnTo>
                  <a:pt x="14774614" y="0"/>
                </a:lnTo>
                <a:lnTo>
                  <a:pt x="14774614" y="12601514"/>
                </a:lnTo>
                <a:lnTo>
                  <a:pt x="0" y="12601514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2" name="Freeform 12"/>
          <p:cNvSpPr/>
          <p:nvPr/>
        </p:nvSpPr>
        <p:spPr>
          <a:xfrm>
            <a:off x="10386026" y="6423577"/>
            <a:ext cx="13746548" cy="8229600"/>
          </a:xfrm>
          <a:custGeom>
            <a:avLst/>
            <a:gdLst/>
            <a:ahLst/>
            <a:cxnLst/>
            <a:rect l="l" t="t" r="r" b="b"/>
            <a:pathLst>
              <a:path w="13746548" h="8229600">
                <a:moveTo>
                  <a:pt x="0" y="0"/>
                </a:moveTo>
                <a:lnTo>
                  <a:pt x="13746548" y="0"/>
                </a:lnTo>
                <a:lnTo>
                  <a:pt x="13746548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3" name="TextBox 13"/>
          <p:cNvSpPr txBox="1"/>
          <p:nvPr/>
        </p:nvSpPr>
        <p:spPr>
          <a:xfrm>
            <a:off x="1583981" y="4007878"/>
            <a:ext cx="15120037" cy="220681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18014"/>
              </a:lnSpc>
              <a:spcBef>
                <a:spcPct val="0"/>
              </a:spcBef>
            </a:pPr>
            <a:r>
              <a:rPr lang="en-US" sz="12867" b="1" spc="295">
                <a:solidFill>
                  <a:srgbClr val="FFFFFF"/>
                </a:solidFill>
                <a:latin typeface="Montserrat Ultra-Bold"/>
                <a:ea typeface="Montserrat Ultra-Bold"/>
                <a:cs typeface="Montserrat Ultra-Bold"/>
                <a:sym typeface="Montserrat Ultra-Bold"/>
              </a:rPr>
              <a:t>THANK YOU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303</TotalTime>
  <Words>2498</Words>
  <Application>Microsoft Office PowerPoint</Application>
  <PresentationFormat>Custom</PresentationFormat>
  <Paragraphs>319</Paragraphs>
  <Slides>37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37</vt:i4>
      </vt:variant>
    </vt:vector>
  </HeadingPairs>
  <TitlesOfParts>
    <vt:vector size="43" baseType="lpstr">
      <vt:lpstr>Montserrat Bold</vt:lpstr>
      <vt:lpstr>Calibri</vt:lpstr>
      <vt:lpstr>Arial</vt:lpstr>
      <vt:lpstr>Aptos</vt:lpstr>
      <vt:lpstr>Montserrat Ultra-Bold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MindMapped</dc:title>
  <cp:lastModifiedBy>Slick Sloth</cp:lastModifiedBy>
  <cp:revision>10</cp:revision>
  <dcterms:created xsi:type="dcterms:W3CDTF">2006-08-16T00:00:00Z</dcterms:created>
  <dcterms:modified xsi:type="dcterms:W3CDTF">2025-11-28T00:07:35Z</dcterms:modified>
  <dc:identifier>DAG5476mq-k</dc:identifier>
</cp:coreProperties>
</file>