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7" r:id="rId3"/>
    <p:sldId id="268" r:id="rId4"/>
    <p:sldId id="269" r:id="rId5"/>
    <p:sldId id="270" r:id="rId6"/>
    <p:sldId id="271" r:id="rId7"/>
    <p:sldId id="272" r:id="rId8"/>
    <p:sldId id="273" r:id="rId9"/>
    <p:sldId id="275" r:id="rId10"/>
    <p:sldId id="258" r:id="rId11"/>
    <p:sldId id="276" r:id="rId12"/>
    <p:sldId id="274" r:id="rId13"/>
    <p:sldId id="265" r:id="rId14"/>
    <p:sldId id="277" r:id="rId15"/>
    <p:sldId id="278" r:id="rId16"/>
    <p:sldId id="260" r:id="rId17"/>
    <p:sldId id="263" r:id="rId18"/>
    <p:sldId id="264" r:id="rId19"/>
    <p:sldId id="259" r:id="rId20"/>
    <p:sldId id="26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92" d="100"/>
          <a:sy n="92" d="100"/>
        </p:scale>
        <p:origin x="92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17" name="Footer Placeholder 16"/>
          <p:cNvSpPr>
            <a:spLocks noGrp="1"/>
          </p:cNvSpPr>
          <p:nvPr>
            <p:ph type="ftr" sz="quarter" idx="11"/>
          </p:nvPr>
        </p:nvSpPr>
        <p:spPr/>
        <p:txBody>
          <a:bodyPr/>
          <a:lstStyle/>
          <a:p>
            <a:endParaRPr lang="en-GB" dirty="0"/>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98220408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45468801"/>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dirty="0"/>
          </a:p>
        </p:txBody>
      </p:sp>
      <p:sp>
        <p:nvSpPr>
          <p:cNvPr id="4" name="Date Placeholder 3"/>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59163455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23/04/2018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972123332"/>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8" name="Footer Placeholder 7"/>
          <p:cNvSpPr>
            <a:spLocks noGrp="1"/>
          </p:cNvSpPr>
          <p:nvPr>
            <p:ph type="ftr" sz="quarter" idx="11"/>
          </p:nvPr>
        </p:nvSpPr>
        <p:spPr>
          <a:xfrm>
            <a:off x="304800" y="6409944"/>
            <a:ext cx="3581400" cy="365760"/>
          </a:xfrm>
        </p:spPr>
        <p:txBody>
          <a:bodyPr/>
          <a:lstStyle/>
          <a:p>
            <a:endParaRPr lang="en-GB" dirty="0"/>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193913565"/>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Tree>
    <p:extLst>
      <p:ext uri="{BB962C8B-B14F-4D97-AF65-F5344CB8AC3E}">
        <p14:creationId xmlns:p14="http://schemas.microsoft.com/office/powerpoint/2010/main" val="116975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dirty="0"/>
          </a:p>
        </p:txBody>
      </p:sp>
    </p:spTree>
    <p:extLst>
      <p:ext uri="{BB962C8B-B14F-4D97-AF65-F5344CB8AC3E}">
        <p14:creationId xmlns:p14="http://schemas.microsoft.com/office/powerpoint/2010/main" val="592030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6" name="Footer Placeholder 5"/>
          <p:cNvSpPr>
            <a:spLocks noGrp="1"/>
          </p:cNvSpPr>
          <p:nvPr>
            <p:ph type="ftr" sz="quarter" idx="11"/>
          </p:nvPr>
        </p:nvSpPr>
        <p:spPr>
          <a:xfrm>
            <a:off x="301752" y="6410848"/>
            <a:ext cx="3383280" cy="365760"/>
          </a:xfrm>
        </p:spPr>
        <p:txBody>
          <a:bodyPr/>
          <a:lstStyle/>
          <a:p>
            <a:endParaRPr lang="en-GB" dirty="0"/>
          </a:p>
        </p:txBody>
      </p:sp>
    </p:spTree>
    <p:extLst>
      <p:ext uri="{BB962C8B-B14F-4D97-AF65-F5344CB8AC3E}">
        <p14:creationId xmlns:p14="http://schemas.microsoft.com/office/powerpoint/2010/main" val="1678336734"/>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23/04/2018</a:t>
            </a:fld>
            <a:endParaRPr lang="en-GB" dirty="0"/>
          </a:p>
        </p:txBody>
      </p:sp>
      <p:sp>
        <p:nvSpPr>
          <p:cNvPr id="6" name="Footer Placeholder 5"/>
          <p:cNvSpPr>
            <a:spLocks noGrp="1"/>
          </p:cNvSpPr>
          <p:nvPr>
            <p:ph type="ftr" sz="quarter" idx="11"/>
          </p:nvPr>
        </p:nvSpPr>
        <p:spPr>
          <a:xfrm>
            <a:off x="301752" y="6410848"/>
            <a:ext cx="3584448" cy="365760"/>
          </a:xfrm>
        </p:spPr>
        <p:txBody>
          <a:bodyPr/>
          <a:lstStyle/>
          <a:p>
            <a:endParaRPr lang="en-GB" dirty="0"/>
          </a:p>
        </p:txBody>
      </p:sp>
    </p:spTree>
    <p:extLst>
      <p:ext uri="{BB962C8B-B14F-4D97-AF65-F5344CB8AC3E}">
        <p14:creationId xmlns:p14="http://schemas.microsoft.com/office/powerpoint/2010/main" val="1664876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Tree>
    <p:extLst>
      <p:ext uri="{BB962C8B-B14F-4D97-AF65-F5344CB8AC3E}">
        <p14:creationId xmlns:p14="http://schemas.microsoft.com/office/powerpoint/2010/main" val="1125093198"/>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23/04/2018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61684314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23/04/2018</a:t>
            </a:fld>
            <a:endParaRPr lang="en-GB" dirty="0"/>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dirty="0"/>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2713103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2819400"/>
            <a:ext cx="8352928" cy="2193776"/>
          </a:xfrm>
        </p:spPr>
        <p:txBody>
          <a:bodyPr/>
          <a:lstStyle/>
          <a:p>
            <a:r>
              <a:rPr lang="en-GB" dirty="0" smtClean="0"/>
              <a:t>CLCS5010</a:t>
            </a:r>
          </a:p>
          <a:p>
            <a:endParaRPr lang="en-GB" dirty="0" smtClean="0"/>
          </a:p>
          <a:p>
            <a:r>
              <a:rPr lang="en-GB" dirty="0" smtClean="0"/>
              <a:t>Seneca: A </a:t>
            </a:r>
            <a:r>
              <a:rPr lang="en-GB" smtClean="0"/>
              <a:t>Tragic Figure</a:t>
            </a:r>
            <a:endParaRPr lang="en-GB" dirty="0"/>
          </a:p>
        </p:txBody>
      </p:sp>
      <p:sp>
        <p:nvSpPr>
          <p:cNvPr id="2" name="Title 1"/>
          <p:cNvSpPr>
            <a:spLocks noGrp="1"/>
          </p:cNvSpPr>
          <p:nvPr>
            <p:ph type="ctrTitle"/>
          </p:nvPr>
        </p:nvSpPr>
        <p:spPr/>
        <p:txBody>
          <a:bodyPr>
            <a:normAutofit/>
          </a:bodyPr>
          <a:lstStyle/>
          <a:p>
            <a:r>
              <a:rPr lang="en-GB" dirty="0"/>
              <a:t>Literature and Culture in the Reign of Nero</a:t>
            </a:r>
          </a:p>
        </p:txBody>
      </p:sp>
      <p:pic>
        <p:nvPicPr>
          <p:cNvPr id="4" name="Picture 3"/>
          <p:cNvPicPr>
            <a:picLocks noChangeAspect="1"/>
          </p:cNvPicPr>
          <p:nvPr/>
        </p:nvPicPr>
        <p:blipFill>
          <a:blip r:embed="rId2"/>
          <a:stretch>
            <a:fillRect/>
          </a:stretch>
        </p:blipFill>
        <p:spPr>
          <a:xfrm>
            <a:off x="278901" y="3091543"/>
            <a:ext cx="2037161" cy="3162130"/>
          </a:xfrm>
          <a:prstGeom prst="rect">
            <a:avLst/>
          </a:prstGeom>
        </p:spPr>
      </p:pic>
      <p:pic>
        <p:nvPicPr>
          <p:cNvPr id="5" name="Picture 4"/>
          <p:cNvPicPr>
            <a:picLocks noChangeAspect="1"/>
          </p:cNvPicPr>
          <p:nvPr/>
        </p:nvPicPr>
        <p:blipFill>
          <a:blip r:embed="rId3"/>
          <a:stretch>
            <a:fillRect/>
          </a:stretch>
        </p:blipFill>
        <p:spPr>
          <a:xfrm>
            <a:off x="6009423" y="3900926"/>
            <a:ext cx="2855676" cy="2247730"/>
          </a:xfrm>
          <a:prstGeom prst="rect">
            <a:avLst/>
          </a:prstGeom>
        </p:spPr>
      </p:pic>
      <p:sp>
        <p:nvSpPr>
          <p:cNvPr id="6" name="Rectangle 5"/>
          <p:cNvSpPr/>
          <p:nvPr/>
        </p:nvSpPr>
        <p:spPr>
          <a:xfrm>
            <a:off x="6009423" y="6324991"/>
            <a:ext cx="2888932" cy="369332"/>
          </a:xfrm>
          <a:prstGeom prst="rect">
            <a:avLst/>
          </a:prstGeom>
        </p:spPr>
        <p:txBody>
          <a:bodyPr wrap="none">
            <a:spAutoFit/>
          </a:bodyPr>
          <a:lstStyle/>
          <a:p>
            <a:r>
              <a:rPr lang="en-GB" dirty="0" smtClean="0"/>
              <a:t>Jacques-Louis David, 1773</a:t>
            </a:r>
            <a:endParaRPr lang="en-GB" dirty="0"/>
          </a:p>
        </p:txBody>
      </p:sp>
      <p:sp>
        <p:nvSpPr>
          <p:cNvPr id="7" name="Rectangle 6"/>
          <p:cNvSpPr/>
          <p:nvPr/>
        </p:nvSpPr>
        <p:spPr>
          <a:xfrm>
            <a:off x="125583" y="6324991"/>
            <a:ext cx="2635658" cy="369332"/>
          </a:xfrm>
          <a:prstGeom prst="rect">
            <a:avLst/>
          </a:prstGeom>
        </p:spPr>
        <p:txBody>
          <a:bodyPr wrap="none">
            <a:spAutoFit/>
          </a:bodyPr>
          <a:lstStyle/>
          <a:p>
            <a:r>
              <a:rPr lang="en-GB" dirty="0" smtClean="0"/>
              <a:t>Peter Paul Rubens, 1615</a:t>
            </a:r>
            <a:endParaRPr lang="en-GB" dirty="0"/>
          </a:p>
        </p:txBody>
      </p:sp>
      <p:pic>
        <p:nvPicPr>
          <p:cNvPr id="8" name="Picture 7"/>
          <p:cNvPicPr>
            <a:picLocks noChangeAspect="1"/>
          </p:cNvPicPr>
          <p:nvPr/>
        </p:nvPicPr>
        <p:blipFill>
          <a:blip r:embed="rId4"/>
          <a:stretch>
            <a:fillRect/>
          </a:stretch>
        </p:blipFill>
        <p:spPr>
          <a:xfrm>
            <a:off x="2498870" y="3888545"/>
            <a:ext cx="3293328" cy="1972566"/>
          </a:xfrm>
          <a:prstGeom prst="rect">
            <a:avLst/>
          </a:prstGeom>
        </p:spPr>
      </p:pic>
      <p:sp>
        <p:nvSpPr>
          <p:cNvPr id="9" name="Rectangle 8"/>
          <p:cNvSpPr/>
          <p:nvPr/>
        </p:nvSpPr>
        <p:spPr>
          <a:xfrm>
            <a:off x="2358140" y="5861111"/>
            <a:ext cx="3653564" cy="369332"/>
          </a:xfrm>
          <a:prstGeom prst="rect">
            <a:avLst/>
          </a:prstGeom>
        </p:spPr>
        <p:txBody>
          <a:bodyPr wrap="none">
            <a:spAutoFit/>
          </a:bodyPr>
          <a:lstStyle/>
          <a:p>
            <a:r>
              <a:rPr lang="en-GB" dirty="0"/>
              <a:t>Manuel </a:t>
            </a:r>
            <a:r>
              <a:rPr lang="en-GB" dirty="0" err="1"/>
              <a:t>Domínguez</a:t>
            </a:r>
            <a:r>
              <a:rPr lang="en-GB" dirty="0"/>
              <a:t> </a:t>
            </a:r>
            <a:r>
              <a:rPr lang="en-GB" dirty="0" smtClean="0"/>
              <a:t>Sánchez, 1871</a:t>
            </a:r>
            <a:endParaRPr lang="en-GB" dirty="0"/>
          </a:p>
        </p:txBody>
      </p:sp>
    </p:spTree>
    <p:extLst>
      <p:ext uri="{BB962C8B-B14F-4D97-AF65-F5344CB8AC3E}">
        <p14:creationId xmlns:p14="http://schemas.microsoft.com/office/powerpoint/2010/main" val="1485022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Senecan Tragedy</a:t>
            </a:r>
            <a:endParaRPr lang="en-GB" dirty="0"/>
          </a:p>
        </p:txBody>
      </p:sp>
      <p:sp>
        <p:nvSpPr>
          <p:cNvPr id="3" name="Content Placeholder 2"/>
          <p:cNvSpPr>
            <a:spLocks noGrp="1"/>
          </p:cNvSpPr>
          <p:nvPr>
            <p:ph sz="quarter" idx="1"/>
          </p:nvPr>
        </p:nvSpPr>
        <p:spPr>
          <a:xfrm>
            <a:off x="180753" y="1527047"/>
            <a:ext cx="8761227" cy="5330953"/>
          </a:xfrm>
        </p:spPr>
        <p:txBody>
          <a:bodyPr>
            <a:normAutofit fontScale="92500" lnSpcReduction="10000"/>
          </a:bodyPr>
          <a:lstStyle/>
          <a:p>
            <a:r>
              <a:rPr lang="en-GB" dirty="0" smtClean="0"/>
              <a:t>Ghosts a common and important features of many of Seneca’s tragedies (particularly </a:t>
            </a:r>
            <a:r>
              <a:rPr lang="en-GB" i="1" dirty="0" smtClean="0"/>
              <a:t>Thyestes</a:t>
            </a:r>
            <a:r>
              <a:rPr lang="en-GB" dirty="0" smtClean="0"/>
              <a:t>, </a:t>
            </a:r>
            <a:r>
              <a:rPr lang="en-GB" i="1" dirty="0" smtClean="0"/>
              <a:t>Agamemnon</a:t>
            </a:r>
            <a:r>
              <a:rPr lang="en-GB" dirty="0" smtClean="0"/>
              <a:t>; also visions of ghosts – </a:t>
            </a:r>
            <a:r>
              <a:rPr lang="en-GB" i="1" dirty="0" smtClean="0"/>
              <a:t>Medea</a:t>
            </a:r>
            <a:r>
              <a:rPr lang="en-GB" dirty="0" smtClean="0"/>
              <a:t>, </a:t>
            </a:r>
            <a:r>
              <a:rPr lang="en-GB" i="1" dirty="0" err="1" smtClean="0"/>
              <a:t>Troades</a:t>
            </a:r>
            <a:r>
              <a:rPr lang="en-GB" dirty="0" smtClean="0"/>
              <a:t>, </a:t>
            </a:r>
            <a:r>
              <a:rPr lang="en-GB" i="1" dirty="0" smtClean="0"/>
              <a:t>Oedipus</a:t>
            </a:r>
            <a:r>
              <a:rPr lang="en-GB" dirty="0" smtClean="0"/>
              <a:t>). </a:t>
            </a:r>
          </a:p>
          <a:p>
            <a:endParaRPr lang="en-GB" sz="500" dirty="0"/>
          </a:p>
          <a:p>
            <a:r>
              <a:rPr lang="en-GB" dirty="0" smtClean="0"/>
              <a:t>Cruelty, tyranny and revenge are often the overriding themes of many of the plays.</a:t>
            </a:r>
          </a:p>
          <a:p>
            <a:endParaRPr lang="en-GB" sz="500" dirty="0"/>
          </a:p>
          <a:p>
            <a:r>
              <a:rPr lang="en-GB" dirty="0" smtClean="0"/>
              <a:t>Dating Seneca’s works and the phases of his literary career – period of exile (AD 41-49); tutelage (AD 49-54); prominence (AD 54-59); decline in influence (AD 59-62); precarious position (AD 62-65). </a:t>
            </a:r>
          </a:p>
          <a:p>
            <a:pPr lvl="1"/>
            <a:r>
              <a:rPr lang="en-GB" i="1" dirty="0" smtClean="0"/>
              <a:t>Agamemnon, Phaedra, Oedipus </a:t>
            </a:r>
            <a:r>
              <a:rPr lang="en-GB" dirty="0" smtClean="0"/>
              <a:t>– period of exile? </a:t>
            </a:r>
            <a:r>
              <a:rPr lang="en-GB" i="1" dirty="0" smtClean="0"/>
              <a:t> </a:t>
            </a:r>
          </a:p>
          <a:p>
            <a:pPr lvl="1"/>
            <a:r>
              <a:rPr lang="en-GB" i="1" dirty="0" smtClean="0"/>
              <a:t>Hercules </a:t>
            </a:r>
            <a:r>
              <a:rPr lang="en-GB" i="1" dirty="0" err="1" smtClean="0"/>
              <a:t>Furens</a:t>
            </a:r>
            <a:r>
              <a:rPr lang="en-GB" i="1" dirty="0" smtClean="0"/>
              <a:t> </a:t>
            </a:r>
            <a:r>
              <a:rPr lang="en-GB" dirty="0"/>
              <a:t>pre-</a:t>
            </a:r>
            <a:r>
              <a:rPr lang="en-GB" dirty="0" err="1"/>
              <a:t>Apocolocyntosis</a:t>
            </a:r>
            <a:r>
              <a:rPr lang="en-GB" dirty="0"/>
              <a:t>? </a:t>
            </a:r>
            <a:r>
              <a:rPr lang="en-GB" i="1" dirty="0" err="1" smtClean="0"/>
              <a:t>Troades</a:t>
            </a:r>
            <a:r>
              <a:rPr lang="en-GB" i="1" dirty="0" smtClean="0"/>
              <a:t> </a:t>
            </a:r>
            <a:r>
              <a:rPr lang="en-GB" dirty="0" smtClean="0"/>
              <a:t>and </a:t>
            </a:r>
            <a:r>
              <a:rPr lang="en-GB" i="1" dirty="0" smtClean="0"/>
              <a:t>Medea </a:t>
            </a:r>
            <a:r>
              <a:rPr lang="en-GB" dirty="0" smtClean="0"/>
              <a:t>may also cluster around AD 54.</a:t>
            </a:r>
          </a:p>
          <a:p>
            <a:pPr lvl="1"/>
            <a:r>
              <a:rPr lang="en-GB" dirty="0" smtClean="0"/>
              <a:t>Third groups dates to the AD 62 onwards – </a:t>
            </a:r>
            <a:r>
              <a:rPr lang="en-GB" i="1" dirty="0" smtClean="0"/>
              <a:t>Thyestes</a:t>
            </a:r>
            <a:r>
              <a:rPr lang="en-GB" dirty="0"/>
              <a:t> </a:t>
            </a:r>
            <a:r>
              <a:rPr lang="en-GB" dirty="0" smtClean="0"/>
              <a:t>and </a:t>
            </a:r>
            <a:r>
              <a:rPr lang="en-GB" i="1" dirty="0" err="1" smtClean="0"/>
              <a:t>Phoenissae</a:t>
            </a:r>
            <a:r>
              <a:rPr lang="en-GB" dirty="0" smtClean="0"/>
              <a:t>.</a:t>
            </a:r>
            <a:r>
              <a:rPr lang="en-GB" i="1" dirty="0" smtClean="0"/>
              <a:t> </a:t>
            </a:r>
            <a:endParaRPr lang="en-GB" dirty="0" smtClean="0"/>
          </a:p>
          <a:p>
            <a:pPr lvl="1"/>
            <a:r>
              <a:rPr lang="en-GB" dirty="0" smtClean="0"/>
              <a:t>However some argue for all the tragedies to be dated to the AD 60s.</a:t>
            </a:r>
            <a:endParaRPr lang="en-GB" dirty="0"/>
          </a:p>
        </p:txBody>
      </p:sp>
    </p:spTree>
    <p:extLst>
      <p:ext uri="{BB962C8B-B14F-4D97-AF65-F5344CB8AC3E}">
        <p14:creationId xmlns:p14="http://schemas.microsoft.com/office/powerpoint/2010/main" val="1075643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958" y="191132"/>
            <a:ext cx="8899451" cy="6694140"/>
          </a:xfrm>
          <a:prstGeom prst="rect">
            <a:avLst/>
          </a:prstGeom>
        </p:spPr>
        <p:txBody>
          <a:bodyPr wrap="square">
            <a:spAutoFit/>
          </a:bodyPr>
          <a:lstStyle/>
          <a:p>
            <a:r>
              <a:rPr lang="en-GB" sz="1950" dirty="0" smtClean="0"/>
              <a:t>“</a:t>
            </a:r>
            <a:r>
              <a:rPr lang="en-GB" sz="1950" b="1" dirty="0" smtClean="0"/>
              <a:t>The </a:t>
            </a:r>
            <a:r>
              <a:rPr lang="en-GB" sz="1950" b="1" dirty="0"/>
              <a:t>death of </a:t>
            </a:r>
            <a:r>
              <a:rPr lang="en-GB" sz="1950" b="1" dirty="0" err="1"/>
              <a:t>Burrus</a:t>
            </a:r>
            <a:r>
              <a:rPr lang="en-GB" sz="1950" b="1" dirty="0"/>
              <a:t> shook the position of Seneca</a:t>
            </a:r>
            <a:r>
              <a:rPr lang="en-GB" sz="1950" dirty="0"/>
              <a:t>: for not only had the cause of decency lost in power by the removal of one of its two champions, but Nero was inclining to worse counsellors. </a:t>
            </a:r>
            <a:r>
              <a:rPr lang="en-GB" sz="1950" b="1" dirty="0"/>
              <a:t>These brought a variety of </a:t>
            </a:r>
            <a:r>
              <a:rPr lang="en-GB" sz="1950" b="1" dirty="0" smtClean="0"/>
              <a:t>charges </a:t>
            </a:r>
            <a:r>
              <a:rPr lang="en-GB" sz="1950" b="1" dirty="0"/>
              <a:t>to the assault on Seneca</a:t>
            </a:r>
            <a:r>
              <a:rPr lang="en-GB" sz="1950" b="1" dirty="0" smtClean="0"/>
              <a:t>… </a:t>
            </a:r>
            <a:r>
              <a:rPr lang="en-GB" sz="1950" b="1" dirty="0"/>
              <a:t>the count proceeded, "he arrogated to himself alone; and he was writing verse more frequently, now that Nero had developed an affection for the art</a:t>
            </a:r>
            <a:r>
              <a:rPr lang="en-GB" sz="1950" dirty="0"/>
              <a:t>. For of the emperor's amusements in general he was an openly captious critic, disparaging his powers when he drove his horses and deriding his notes when he sang! How long was nothing to be counted brilliant in Rome, unless it was believed the invention of Seneca? Beyond a doubt, Nero's boyhood was finished, and the full vigour of youth </a:t>
            </a:r>
            <a:r>
              <a:rPr lang="en-GB" sz="1950" dirty="0" smtClean="0"/>
              <a:t>had </a:t>
            </a:r>
            <a:r>
              <a:rPr lang="en-GB" sz="1950" dirty="0"/>
              <a:t>arrived: let him discharge his pedagogue — he had a sufficiently distinguished staff of teachers in his own ancestors." </a:t>
            </a:r>
            <a:r>
              <a:rPr lang="en-GB" sz="1950" b="1" dirty="0"/>
              <a:t>Seneca was aware of his maligners</a:t>
            </a:r>
            <a:r>
              <a:rPr lang="en-GB" sz="1950" dirty="0"/>
              <a:t>: they were revealed from the quarters where there was some little regard for honour, and the Caesar's avoidance of his intimacy was becoming </a:t>
            </a:r>
            <a:r>
              <a:rPr lang="en-GB" sz="1950" dirty="0" smtClean="0"/>
              <a:t>marked…[Seneca goes to Nero to ask to retire]… He [Nero] </a:t>
            </a:r>
            <a:r>
              <a:rPr lang="en-GB" sz="1950" dirty="0"/>
              <a:t>followed his words with an embrace and kisses — nature had fashioned him and use had trained him to veil his hatred under insidious caresses. Seneca — such is the end of all dialogues with an autocrat — </a:t>
            </a:r>
            <a:r>
              <a:rPr lang="en-GB" sz="1950" dirty="0" smtClean="0"/>
              <a:t>stated </a:t>
            </a:r>
            <a:r>
              <a:rPr lang="en-GB" sz="1950" dirty="0"/>
              <a:t>his </a:t>
            </a:r>
            <a:r>
              <a:rPr lang="en-GB" sz="1950" dirty="0" smtClean="0"/>
              <a:t>gratitude: </a:t>
            </a:r>
            <a:r>
              <a:rPr lang="en-GB" sz="1950" dirty="0"/>
              <a:t>but he changed the established routine of his former power, banished the crowds from his antechambers, shunned his attendants, and </a:t>
            </a:r>
            <a:r>
              <a:rPr lang="en-GB" sz="1950" b="1" dirty="0"/>
              <a:t>appeared in the city with a rareness ascribed to his detention at home by adverse health or philosophic studies</a:t>
            </a:r>
            <a:r>
              <a:rPr lang="en-GB" sz="1950" dirty="0"/>
              <a:t>.- </a:t>
            </a:r>
            <a:r>
              <a:rPr lang="en-GB" sz="1950" b="1" dirty="0" smtClean="0"/>
              <a:t>Tac. </a:t>
            </a:r>
            <a:r>
              <a:rPr lang="en-GB" sz="1950" b="1" i="1" dirty="0" smtClean="0"/>
              <a:t>Ann. </a:t>
            </a:r>
            <a:r>
              <a:rPr lang="en-GB" sz="1950" b="1" dirty="0" smtClean="0"/>
              <a:t>14.52-53, 56</a:t>
            </a:r>
            <a:r>
              <a:rPr lang="en-GB" sz="1950" dirty="0" smtClean="0"/>
              <a:t>.</a:t>
            </a:r>
            <a:endParaRPr lang="en-GB" sz="1950" dirty="0"/>
          </a:p>
        </p:txBody>
      </p:sp>
    </p:spTree>
    <p:extLst>
      <p:ext uri="{BB962C8B-B14F-4D97-AF65-F5344CB8AC3E}">
        <p14:creationId xmlns:p14="http://schemas.microsoft.com/office/powerpoint/2010/main" val="1005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Failure </a:t>
            </a:r>
            <a:r>
              <a:rPr lang="en-GB" dirty="0"/>
              <a:t>to become a Sage Man (</a:t>
            </a:r>
            <a:r>
              <a:rPr lang="en-GB" i="1" dirty="0" smtClean="0"/>
              <a:t>Sapiens</a:t>
            </a:r>
            <a:r>
              <a:rPr lang="en-GB" dirty="0" smtClean="0"/>
              <a:t>)</a:t>
            </a:r>
            <a:endParaRPr lang="en-GB" dirty="0"/>
          </a:p>
        </p:txBody>
      </p:sp>
      <p:sp>
        <p:nvSpPr>
          <p:cNvPr id="3" name="Content Placeholder 2"/>
          <p:cNvSpPr>
            <a:spLocks noGrp="1"/>
          </p:cNvSpPr>
          <p:nvPr>
            <p:ph sz="quarter" idx="1"/>
          </p:nvPr>
        </p:nvSpPr>
        <p:spPr>
          <a:xfrm>
            <a:off x="301752" y="1527047"/>
            <a:ext cx="8503920" cy="5182845"/>
          </a:xfrm>
        </p:spPr>
        <p:txBody>
          <a:bodyPr>
            <a:normAutofit lnSpcReduction="10000"/>
          </a:bodyPr>
          <a:lstStyle/>
          <a:p>
            <a:r>
              <a:rPr lang="en-GB" dirty="0" smtClean="0"/>
              <a:t>Had Seneca been too willing to comprise? Could he have rally stood up to the “tyrant”? </a:t>
            </a:r>
          </a:p>
          <a:p>
            <a:pPr lvl="1"/>
            <a:r>
              <a:rPr lang="en-GB" dirty="0"/>
              <a:t>“[Megara] Who can be forced has not learned how to </a:t>
            </a:r>
            <a:r>
              <a:rPr lang="en-GB" dirty="0" smtClean="0"/>
              <a:t>die.” – </a:t>
            </a:r>
            <a:r>
              <a:rPr lang="en-GB" i="1" dirty="0" smtClean="0"/>
              <a:t>Hercules </a:t>
            </a:r>
            <a:r>
              <a:rPr lang="en-GB" i="1" dirty="0" err="1" smtClean="0"/>
              <a:t>Furens</a:t>
            </a:r>
            <a:r>
              <a:rPr lang="en-GB" i="1" dirty="0" smtClean="0"/>
              <a:t> </a:t>
            </a:r>
            <a:r>
              <a:rPr lang="en-GB" dirty="0" smtClean="0"/>
              <a:t>426.</a:t>
            </a:r>
          </a:p>
          <a:p>
            <a:pPr lvl="1"/>
            <a:r>
              <a:rPr lang="en-GB" dirty="0" smtClean="0"/>
              <a:t>“[</a:t>
            </a:r>
            <a:r>
              <a:rPr lang="en-GB" dirty="0" err="1" smtClean="0"/>
              <a:t>Thrasea</a:t>
            </a:r>
            <a:r>
              <a:rPr lang="en-GB" dirty="0" smtClean="0"/>
              <a:t> </a:t>
            </a:r>
            <a:r>
              <a:rPr lang="en-GB" dirty="0" err="1" smtClean="0"/>
              <a:t>Paetus</a:t>
            </a:r>
            <a:r>
              <a:rPr lang="en-GB" dirty="0" smtClean="0"/>
              <a:t>]… But </a:t>
            </a:r>
            <a:r>
              <a:rPr lang="en-GB" dirty="0"/>
              <a:t>since even among those who praise him to excess there are many whom he has either already disposed of or will yet destroy, why should one degrade oneself to no purpose and then perish like a slave, when one may pay the debt to nature like a freeman</a:t>
            </a:r>
            <a:r>
              <a:rPr lang="en-GB" dirty="0" smtClean="0"/>
              <a:t>? </a:t>
            </a:r>
            <a:r>
              <a:rPr lang="en-GB" dirty="0"/>
              <a:t>As for me, men will </a:t>
            </a:r>
            <a:r>
              <a:rPr lang="en-GB" dirty="0" smtClean="0"/>
              <a:t>talk of </a:t>
            </a:r>
            <a:r>
              <a:rPr lang="en-GB" dirty="0"/>
              <a:t>me hereafter, but of them never, except only to record the fact that they were put to death." </a:t>
            </a:r>
            <a:r>
              <a:rPr lang="en-GB" dirty="0" smtClean="0"/>
              <a:t>– Cassius </a:t>
            </a:r>
            <a:r>
              <a:rPr lang="en-GB" dirty="0" err="1" smtClean="0"/>
              <a:t>Dio</a:t>
            </a:r>
            <a:r>
              <a:rPr lang="en-GB" dirty="0" smtClean="0"/>
              <a:t> 61.15.3-4.</a:t>
            </a:r>
          </a:p>
          <a:p>
            <a:pPr lvl="1"/>
            <a:endParaRPr lang="en-GB" sz="500" dirty="0"/>
          </a:p>
          <a:p>
            <a:r>
              <a:rPr lang="en-GB" dirty="0" smtClean="0"/>
              <a:t>Could Seneca contemplate his own ambitions and failures through his tragedies? As well as consider the world of </a:t>
            </a:r>
            <a:r>
              <a:rPr lang="en-GB" dirty="0" err="1" smtClean="0"/>
              <a:t>Neronian</a:t>
            </a:r>
            <a:r>
              <a:rPr lang="en-GB" dirty="0" smtClean="0"/>
              <a:t> Rome around him?</a:t>
            </a:r>
          </a:p>
          <a:p>
            <a:pPr lvl="1"/>
            <a:endParaRPr lang="en-GB" dirty="0"/>
          </a:p>
          <a:p>
            <a:endParaRPr lang="en-GB" dirty="0"/>
          </a:p>
        </p:txBody>
      </p:sp>
    </p:spTree>
    <p:extLst>
      <p:ext uri="{BB962C8B-B14F-4D97-AF65-F5344CB8AC3E}">
        <p14:creationId xmlns:p14="http://schemas.microsoft.com/office/powerpoint/2010/main" val="1638330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Thyestes </a:t>
            </a:r>
            <a:r>
              <a:rPr lang="en-GB" dirty="0" smtClean="0"/>
              <a:t>– A Meditation on Service to Nero?</a:t>
            </a:r>
            <a:endParaRPr lang="en-GB" i="1" dirty="0"/>
          </a:p>
        </p:txBody>
      </p:sp>
      <p:sp>
        <p:nvSpPr>
          <p:cNvPr id="3" name="Content Placeholder 2"/>
          <p:cNvSpPr>
            <a:spLocks noGrp="1"/>
          </p:cNvSpPr>
          <p:nvPr>
            <p:ph sz="quarter" idx="1"/>
          </p:nvPr>
        </p:nvSpPr>
        <p:spPr>
          <a:xfrm>
            <a:off x="301752" y="1527047"/>
            <a:ext cx="8503920" cy="5041177"/>
          </a:xfrm>
        </p:spPr>
        <p:txBody>
          <a:bodyPr>
            <a:normAutofit/>
          </a:bodyPr>
          <a:lstStyle/>
          <a:p>
            <a:r>
              <a:rPr lang="en-GB" i="1" dirty="0" smtClean="0"/>
              <a:t>Thyestes </a:t>
            </a:r>
            <a:r>
              <a:rPr lang="en-GB" dirty="0" smtClean="0"/>
              <a:t>– quite likely written under Nero, probably in the AD 60s. </a:t>
            </a:r>
          </a:p>
          <a:p>
            <a:endParaRPr lang="en-GB" sz="500" i="1" dirty="0"/>
          </a:p>
          <a:p>
            <a:r>
              <a:rPr lang="en-GB" dirty="0" smtClean="0"/>
              <a:t>A reflection on his own ambitions and his failure at educating and advising Nero? </a:t>
            </a:r>
          </a:p>
          <a:p>
            <a:endParaRPr lang="en-GB" sz="500" dirty="0"/>
          </a:p>
          <a:p>
            <a:r>
              <a:rPr lang="en-GB" dirty="0" smtClean="0"/>
              <a:t>Theme of the play: Thyestes is tricked into coming back from exile by his brother Atreus, and unwittingly eats his own children at a banquet. </a:t>
            </a:r>
          </a:p>
          <a:p>
            <a:pPr lvl="1"/>
            <a:r>
              <a:rPr lang="en-GB" dirty="0" smtClean="0"/>
              <a:t>Atreus aggrieved by Thyestes earlier seduction of his wife. </a:t>
            </a:r>
          </a:p>
          <a:p>
            <a:endParaRPr lang="en-GB" sz="500" dirty="0"/>
          </a:p>
          <a:p>
            <a:r>
              <a:rPr lang="en-GB" dirty="0" smtClean="0"/>
              <a:t>A more abstract reflection on the destructiveness of desire and its inescapability? </a:t>
            </a:r>
            <a:endParaRPr lang="en-GB" dirty="0"/>
          </a:p>
        </p:txBody>
      </p:sp>
    </p:spTree>
    <p:extLst>
      <p:ext uri="{BB962C8B-B14F-4D97-AF65-F5344CB8AC3E}">
        <p14:creationId xmlns:p14="http://schemas.microsoft.com/office/powerpoint/2010/main" val="4287469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303" y="151755"/>
            <a:ext cx="8744755" cy="6463308"/>
          </a:xfrm>
          <a:prstGeom prst="rect">
            <a:avLst/>
          </a:prstGeom>
        </p:spPr>
        <p:txBody>
          <a:bodyPr wrap="square">
            <a:spAutoFit/>
          </a:bodyPr>
          <a:lstStyle/>
          <a:p>
            <a:r>
              <a:rPr lang="en-GB" dirty="0"/>
              <a:t>ATTENDANT</a:t>
            </a:r>
            <a:br>
              <a:rPr lang="en-GB" dirty="0"/>
            </a:br>
            <a:r>
              <a:rPr lang="en-GB" dirty="0"/>
              <a:t>[204] Does public disapproval deter thee not?</a:t>
            </a:r>
          </a:p>
          <a:p>
            <a:r>
              <a:rPr lang="en-GB" dirty="0"/>
              <a:t>ATREUS</a:t>
            </a:r>
            <a:br>
              <a:rPr lang="en-GB" dirty="0"/>
            </a:br>
            <a:r>
              <a:rPr lang="en-GB" dirty="0"/>
              <a:t>[205] The greatest advantage this of royal power, that their master’s deeds the people are compelled as well to bear as praise.</a:t>
            </a:r>
          </a:p>
          <a:p>
            <a:r>
              <a:rPr lang="en-GB" dirty="0"/>
              <a:t>ATTENDANT</a:t>
            </a:r>
            <a:br>
              <a:rPr lang="en-GB" dirty="0"/>
            </a:br>
            <a:r>
              <a:rPr lang="en-GB" dirty="0"/>
              <a:t>[207] Whom fear compels to praise, them, too, fear makes into foes; but he who seeks the glory of true favour, will wish heart rather than voice to sing his praise.</a:t>
            </a:r>
          </a:p>
          <a:p>
            <a:r>
              <a:rPr lang="en-GB" dirty="0"/>
              <a:t>ATREUS</a:t>
            </a:r>
            <a:br>
              <a:rPr lang="en-GB" dirty="0"/>
            </a:br>
            <a:r>
              <a:rPr lang="en-GB" dirty="0"/>
              <a:t>[211] True praise even to the lowly often comes; false, only to the strong. What men choose not, let them choose.</a:t>
            </a:r>
          </a:p>
          <a:p>
            <a:r>
              <a:rPr lang="en-GB" dirty="0"/>
              <a:t>ATTENDANT</a:t>
            </a:r>
            <a:br>
              <a:rPr lang="en-GB" dirty="0"/>
            </a:br>
            <a:r>
              <a:rPr lang="en-GB" dirty="0"/>
              <a:t>[213] Let a king choose the right; then none will not choose the same.</a:t>
            </a:r>
          </a:p>
          <a:p>
            <a:r>
              <a:rPr lang="en-GB" dirty="0"/>
              <a:t>ATREUS</a:t>
            </a:r>
            <a:br>
              <a:rPr lang="en-GB" dirty="0"/>
            </a:br>
            <a:r>
              <a:rPr lang="en-GB" dirty="0"/>
              <a:t>[214] Where only right to a monarch is allowed, sovereignty is held on sufferance.</a:t>
            </a:r>
          </a:p>
          <a:p>
            <a:r>
              <a:rPr lang="en-GB" dirty="0"/>
              <a:t>ATTENDANT</a:t>
            </a:r>
            <a:br>
              <a:rPr lang="en-GB" dirty="0"/>
            </a:br>
            <a:r>
              <a:rPr lang="en-GB" dirty="0"/>
              <a:t>[215] Where is no shame, no care for right, no honour, virtue, faith, sovereignty is insecure.</a:t>
            </a:r>
          </a:p>
          <a:p>
            <a:r>
              <a:rPr lang="en-GB" dirty="0"/>
              <a:t>ATREUS</a:t>
            </a:r>
            <a:br>
              <a:rPr lang="en-GB" dirty="0"/>
            </a:br>
            <a:r>
              <a:rPr lang="en-GB" dirty="0"/>
              <a:t>[217] Honour, virtue, faith are the goods of common men; let kings go where they please.</a:t>
            </a:r>
          </a:p>
          <a:p>
            <a:r>
              <a:rPr lang="en-GB" dirty="0"/>
              <a:t>ATTENDANT</a:t>
            </a:r>
            <a:br>
              <a:rPr lang="en-GB" dirty="0"/>
            </a:br>
            <a:r>
              <a:rPr lang="en-GB" dirty="0"/>
              <a:t>[219] O count it wrong to harm even a wicked brother.</a:t>
            </a:r>
          </a:p>
        </p:txBody>
      </p:sp>
    </p:spTree>
    <p:extLst>
      <p:ext uri="{BB962C8B-B14F-4D97-AF65-F5344CB8AC3E}">
        <p14:creationId xmlns:p14="http://schemas.microsoft.com/office/powerpoint/2010/main" val="2251870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141668" y="206062"/>
            <a:ext cx="8873543" cy="6651938"/>
          </a:xfrm>
        </p:spPr>
        <p:txBody>
          <a:bodyPr>
            <a:normAutofit fontScale="55000" lnSpcReduction="20000"/>
          </a:bodyPr>
          <a:lstStyle/>
          <a:p>
            <a:pPr marL="0" indent="0">
              <a:buNone/>
            </a:pPr>
            <a:r>
              <a:rPr lang="en-GB" dirty="0"/>
              <a:t>ATTENDANT</a:t>
            </a:r>
          </a:p>
          <a:p>
            <a:pPr marL="0" indent="0">
              <a:buNone/>
            </a:pPr>
            <a:r>
              <a:rPr lang="en-GB" dirty="0"/>
              <a:t>[246] Slain by the sword, let him spew forth his hateful soul.</a:t>
            </a:r>
          </a:p>
          <a:p>
            <a:pPr marL="0" indent="0">
              <a:buNone/>
            </a:pPr>
            <a:r>
              <a:rPr lang="en-GB" dirty="0" smtClean="0"/>
              <a:t>ATREUS</a:t>
            </a:r>
            <a:endParaRPr lang="en-GB" dirty="0"/>
          </a:p>
          <a:p>
            <a:pPr marL="0" indent="0">
              <a:buNone/>
            </a:pPr>
            <a:r>
              <a:rPr lang="en-GB" dirty="0"/>
              <a:t>[247] Thou </a:t>
            </a:r>
            <a:r>
              <a:rPr lang="en-GB" dirty="0" err="1"/>
              <a:t>speakest</a:t>
            </a:r>
            <a:r>
              <a:rPr lang="en-GB" dirty="0"/>
              <a:t> of punishment’s completion; I punishment itself desire. Let the mild tyrant slay; in my dominion death is a boon to pray for.</a:t>
            </a:r>
          </a:p>
          <a:p>
            <a:pPr marL="0" indent="0">
              <a:buNone/>
            </a:pPr>
            <a:r>
              <a:rPr lang="en-GB" dirty="0" smtClean="0"/>
              <a:t>ATTENDANT</a:t>
            </a:r>
            <a:endParaRPr lang="en-GB" dirty="0"/>
          </a:p>
          <a:p>
            <a:pPr marL="0" indent="0">
              <a:buNone/>
            </a:pPr>
            <a:r>
              <a:rPr lang="en-GB" dirty="0"/>
              <a:t>[249] Does piety move thee not?</a:t>
            </a:r>
          </a:p>
          <a:p>
            <a:pPr marL="0" indent="0">
              <a:buNone/>
            </a:pPr>
            <a:r>
              <a:rPr lang="en-GB" dirty="0" smtClean="0"/>
              <a:t>ATREUS</a:t>
            </a:r>
            <a:endParaRPr lang="en-GB" dirty="0"/>
          </a:p>
          <a:p>
            <a:pPr marL="0" indent="0">
              <a:buNone/>
            </a:pPr>
            <a:r>
              <a:rPr lang="en-GB" dirty="0"/>
              <a:t>[250] Be gone, O Piety, if ever in our house thou </a:t>
            </a:r>
            <a:r>
              <a:rPr lang="en-GB" dirty="0" err="1"/>
              <a:t>hadst</a:t>
            </a:r>
            <a:r>
              <a:rPr lang="en-GB" dirty="0"/>
              <a:t> a place. Let the dread band of Furies come, the fiend Discord, and </a:t>
            </a:r>
            <a:r>
              <a:rPr lang="en-GB" dirty="0" err="1"/>
              <a:t>Megaera</a:t>
            </a:r>
            <a:r>
              <a:rPr lang="en-GB" dirty="0"/>
              <a:t>, brandishing her torches twain; not great enough the frenzy with which my bosom burns; with some greater horror would I be filled.</a:t>
            </a:r>
          </a:p>
          <a:p>
            <a:pPr marL="0" indent="0">
              <a:buNone/>
            </a:pPr>
            <a:r>
              <a:rPr lang="en-GB" dirty="0" smtClean="0"/>
              <a:t>ATTENDANT</a:t>
            </a:r>
            <a:endParaRPr lang="en-GB" dirty="0"/>
          </a:p>
          <a:p>
            <a:pPr marL="0" indent="0">
              <a:buNone/>
            </a:pPr>
            <a:r>
              <a:rPr lang="en-GB" dirty="0"/>
              <a:t>[254] What strange design does thy mad soul intend?</a:t>
            </a:r>
          </a:p>
          <a:p>
            <a:pPr marL="0" indent="0">
              <a:buNone/>
            </a:pPr>
            <a:r>
              <a:rPr lang="en-GB" dirty="0" smtClean="0"/>
              <a:t>ATREUS</a:t>
            </a:r>
            <a:endParaRPr lang="en-GB" dirty="0"/>
          </a:p>
          <a:p>
            <a:pPr marL="0" indent="0">
              <a:buNone/>
            </a:pPr>
            <a:r>
              <a:rPr lang="en-GB" dirty="0"/>
              <a:t>[255] Naught that the measure of accustomed rage can hold; no crime will I leave undone, and no crime is enough</a:t>
            </a:r>
            <a:r>
              <a:rPr lang="en-GB" dirty="0" smtClean="0"/>
              <a:t>.</a:t>
            </a:r>
          </a:p>
          <a:p>
            <a:pPr marL="0" indent="0">
              <a:buNone/>
            </a:pPr>
            <a:r>
              <a:rPr lang="en-GB" dirty="0"/>
              <a:t>ATTENDANT</a:t>
            </a:r>
          </a:p>
          <a:p>
            <a:pPr marL="0" indent="0">
              <a:buNone/>
            </a:pPr>
            <a:r>
              <a:rPr lang="en-GB" dirty="0"/>
              <a:t>[257] The sword?</a:t>
            </a:r>
          </a:p>
          <a:p>
            <a:pPr marL="0" indent="0">
              <a:buNone/>
            </a:pPr>
            <a:r>
              <a:rPr lang="en-GB" dirty="0" smtClean="0"/>
              <a:t>ATREUS</a:t>
            </a:r>
            <a:endParaRPr lang="en-GB" dirty="0"/>
          </a:p>
          <a:p>
            <a:pPr marL="0" indent="0">
              <a:buNone/>
            </a:pPr>
            <a:r>
              <a:rPr lang="en-GB" dirty="0"/>
              <a:t>[257] </a:t>
            </a:r>
            <a:r>
              <a:rPr lang="en-GB" dirty="0" err="1"/>
              <a:t>‘Tis</a:t>
            </a:r>
            <a:r>
              <a:rPr lang="en-GB" dirty="0"/>
              <a:t> not enough.</a:t>
            </a:r>
          </a:p>
          <a:p>
            <a:pPr marL="0" indent="0">
              <a:buNone/>
            </a:pPr>
            <a:r>
              <a:rPr lang="en-GB" dirty="0" smtClean="0"/>
              <a:t>ATTENDANT</a:t>
            </a:r>
            <a:endParaRPr lang="en-GB" dirty="0"/>
          </a:p>
          <a:p>
            <a:pPr marL="0" indent="0">
              <a:buNone/>
            </a:pPr>
            <a:r>
              <a:rPr lang="en-GB" dirty="0"/>
              <a:t>[257] Fire, then?</a:t>
            </a:r>
          </a:p>
          <a:p>
            <a:pPr marL="0" indent="0">
              <a:buNone/>
            </a:pPr>
            <a:r>
              <a:rPr lang="en-GB" dirty="0" smtClean="0"/>
              <a:t>ATREUS</a:t>
            </a:r>
            <a:endParaRPr lang="en-GB" dirty="0"/>
          </a:p>
          <a:p>
            <a:pPr marL="0" indent="0">
              <a:buNone/>
            </a:pPr>
            <a:r>
              <a:rPr lang="en-GB" dirty="0"/>
              <a:t>[257] Still not enough.</a:t>
            </a:r>
          </a:p>
          <a:p>
            <a:pPr marL="0" indent="0">
              <a:buNone/>
            </a:pPr>
            <a:r>
              <a:rPr lang="en-GB" dirty="0" smtClean="0"/>
              <a:t>ATTENDANT</a:t>
            </a:r>
            <a:endParaRPr lang="en-GB" dirty="0"/>
          </a:p>
          <a:p>
            <a:pPr marL="0" indent="0">
              <a:buNone/>
            </a:pPr>
            <a:r>
              <a:rPr lang="en-GB" dirty="0"/>
              <a:t>[258] What weapon, pray, will thy great anguish use?</a:t>
            </a:r>
          </a:p>
          <a:p>
            <a:pPr marL="0" indent="0">
              <a:buNone/>
            </a:pPr>
            <a:r>
              <a:rPr lang="en-GB" dirty="0" smtClean="0"/>
              <a:t>ATREUS</a:t>
            </a:r>
            <a:endParaRPr lang="en-GB" dirty="0"/>
          </a:p>
          <a:p>
            <a:pPr marL="0" indent="0">
              <a:buNone/>
            </a:pPr>
            <a:r>
              <a:rPr lang="en-GB" dirty="0"/>
              <a:t>[259] Thyestes’ self.</a:t>
            </a:r>
          </a:p>
        </p:txBody>
      </p:sp>
    </p:spTree>
    <p:extLst>
      <p:ext uri="{BB962C8B-B14F-4D97-AF65-F5344CB8AC3E}">
        <p14:creationId xmlns:p14="http://schemas.microsoft.com/office/powerpoint/2010/main" val="3047674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Can we teach goodness to those in power?</a:t>
            </a:r>
            <a:endParaRPr lang="en-GB" dirty="0"/>
          </a:p>
        </p:txBody>
      </p:sp>
      <p:sp>
        <p:nvSpPr>
          <p:cNvPr id="3" name="Content Placeholder 2"/>
          <p:cNvSpPr>
            <a:spLocks noGrp="1"/>
          </p:cNvSpPr>
          <p:nvPr>
            <p:ph sz="quarter" idx="1"/>
          </p:nvPr>
        </p:nvSpPr>
        <p:spPr>
          <a:xfrm>
            <a:off x="193183" y="1527047"/>
            <a:ext cx="8770513" cy="5182845"/>
          </a:xfrm>
        </p:spPr>
        <p:txBody>
          <a:bodyPr>
            <a:normAutofit fontScale="85000" lnSpcReduction="20000"/>
          </a:bodyPr>
          <a:lstStyle/>
          <a:p>
            <a:pPr marL="0" indent="0">
              <a:buNone/>
            </a:pPr>
            <a:r>
              <a:rPr lang="en-GB" dirty="0"/>
              <a:t>ATTENDANT</a:t>
            </a:r>
          </a:p>
          <a:p>
            <a:pPr marL="0" indent="0">
              <a:buNone/>
            </a:pPr>
            <a:r>
              <a:rPr lang="en-GB" dirty="0"/>
              <a:t>[310] Toward their father they will act as toward their uncle thou </a:t>
            </a:r>
            <a:r>
              <a:rPr lang="en-GB" dirty="0" err="1"/>
              <a:t>instructest</a:t>
            </a:r>
            <a:r>
              <a:rPr lang="en-GB" dirty="0"/>
              <a:t> them; often upon the teacher have his bad teachings turned.</a:t>
            </a:r>
          </a:p>
          <a:p>
            <a:pPr marL="0" indent="0">
              <a:buNone/>
            </a:pPr>
            <a:r>
              <a:rPr lang="en-GB" dirty="0"/>
              <a:t>ATREUS</a:t>
            </a:r>
          </a:p>
          <a:p>
            <a:pPr marL="0" indent="0">
              <a:buNone/>
            </a:pPr>
            <a:r>
              <a:rPr lang="en-GB" dirty="0"/>
              <a:t>[312] Though none should teach them the ways of treachery and crime, the throne will teach them. Lest they become evil, </a:t>
            </a:r>
            <a:r>
              <a:rPr lang="en-GB" dirty="0" err="1"/>
              <a:t>fearest</a:t>
            </a:r>
            <a:r>
              <a:rPr lang="en-GB" dirty="0"/>
              <a:t> thou? They were born evil. What thou </a:t>
            </a:r>
            <a:r>
              <a:rPr lang="en-GB" dirty="0" err="1"/>
              <a:t>callest</a:t>
            </a:r>
            <a:r>
              <a:rPr lang="en-GB" dirty="0"/>
              <a:t> savage, cruel, </a:t>
            </a:r>
            <a:r>
              <a:rPr lang="en-GB" dirty="0" err="1"/>
              <a:t>thinkest</a:t>
            </a:r>
            <a:r>
              <a:rPr lang="en-GB" dirty="0"/>
              <a:t> is done ruthlessly, with no regard for heaven’s law, perchance even there is being done.</a:t>
            </a:r>
          </a:p>
          <a:p>
            <a:pPr marL="0" indent="0">
              <a:buNone/>
            </a:pPr>
            <a:endParaRPr lang="en-GB" sz="1900" dirty="0" smtClean="0"/>
          </a:p>
          <a:p>
            <a:r>
              <a:rPr lang="en-GB" dirty="0" smtClean="0"/>
              <a:t>Compare with the hopes of Seneca’s </a:t>
            </a:r>
            <a:r>
              <a:rPr lang="en-GB" i="1" dirty="0" smtClean="0"/>
              <a:t>De </a:t>
            </a:r>
            <a:r>
              <a:rPr lang="en-GB" i="1" dirty="0" err="1" smtClean="0"/>
              <a:t>Clementia</a:t>
            </a:r>
            <a:r>
              <a:rPr lang="en-GB" dirty="0" smtClean="0"/>
              <a:t>:</a:t>
            </a:r>
          </a:p>
          <a:p>
            <a:pPr lvl="1"/>
            <a:r>
              <a:rPr lang="en-GB" dirty="0"/>
              <a:t>“I </a:t>
            </a:r>
            <a:r>
              <a:rPr lang="en-GB" dirty="0" smtClean="0"/>
              <a:t>have </a:t>
            </a:r>
            <a:r>
              <a:rPr lang="en-GB" dirty="0"/>
              <a:t>undertaken, Nero Caesar, to write on the subject of mercy, in order to serve in a way the purpose of a </a:t>
            </a:r>
            <a:r>
              <a:rPr lang="en-GB" dirty="0" smtClean="0"/>
              <a:t>mirror</a:t>
            </a:r>
            <a:r>
              <a:rPr lang="en-GB" dirty="0"/>
              <a:t>… </a:t>
            </a:r>
            <a:r>
              <a:rPr lang="en-GB" dirty="0" smtClean="0"/>
              <a:t>[Seneca imagining Nero speaking to himself] </a:t>
            </a:r>
            <a:r>
              <a:rPr lang="en-GB" dirty="0"/>
              <a:t>With all things thus at my disposal, I have been moved neither by anger nor youthful impulse to unjust </a:t>
            </a:r>
            <a:r>
              <a:rPr lang="en-GB" dirty="0" smtClean="0"/>
              <a:t>punishment…” </a:t>
            </a:r>
            <a:r>
              <a:rPr lang="en-GB" b="1" dirty="0" smtClean="0"/>
              <a:t>(1.1)</a:t>
            </a:r>
            <a:endParaRPr lang="en-GB" b="1" dirty="0"/>
          </a:p>
        </p:txBody>
      </p:sp>
    </p:spTree>
    <p:extLst>
      <p:ext uri="{BB962C8B-B14F-4D97-AF65-F5344CB8AC3E}">
        <p14:creationId xmlns:p14="http://schemas.microsoft.com/office/powerpoint/2010/main" val="1247351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Should Seneca have come back from exile?</a:t>
            </a:r>
            <a:endParaRPr lang="en-GB" dirty="0"/>
          </a:p>
        </p:txBody>
      </p:sp>
      <p:sp>
        <p:nvSpPr>
          <p:cNvPr id="3" name="Content Placeholder 2"/>
          <p:cNvSpPr>
            <a:spLocks noGrp="1"/>
          </p:cNvSpPr>
          <p:nvPr>
            <p:ph sz="quarter" idx="1"/>
          </p:nvPr>
        </p:nvSpPr>
        <p:spPr>
          <a:xfrm>
            <a:off x="180303" y="1527048"/>
            <a:ext cx="8796271" cy="5330952"/>
          </a:xfrm>
        </p:spPr>
        <p:txBody>
          <a:bodyPr>
            <a:normAutofit fontScale="77500" lnSpcReduction="20000"/>
          </a:bodyPr>
          <a:lstStyle/>
          <a:p>
            <a:pPr marL="0" indent="0">
              <a:buNone/>
            </a:pPr>
            <a:r>
              <a:rPr lang="en-GB" dirty="0"/>
              <a:t>THYESTES</a:t>
            </a:r>
          </a:p>
          <a:p>
            <a:pPr marL="0" indent="0">
              <a:buNone/>
            </a:pPr>
            <a:r>
              <a:rPr lang="en-GB" dirty="0"/>
              <a:t>[446] False, believe me, are the titles that give greatness charm; idle our fears of hardship. While I stood high in power, never did I cease to dread, yea, to fear the very sword upon my thigh. </a:t>
            </a:r>
            <a:r>
              <a:rPr lang="en-GB" b="1" dirty="0"/>
              <a:t>Oh, how good it is to stand in no man’s road, care-free to eat one’s bread, on the ground reclining! </a:t>
            </a:r>
            <a:r>
              <a:rPr lang="en-GB" dirty="0"/>
              <a:t>Crime enters not lowly homes, and in safety is food taken at a slender board; poison is drunk from cups of gold. I speak that I do know: evil fortune is to be preferred to good. </a:t>
            </a:r>
            <a:r>
              <a:rPr lang="en-GB" b="1" dirty="0"/>
              <a:t>The lowly citizen fears no house of mine set high</a:t>
            </a:r>
            <a:r>
              <a:rPr lang="en-GB" dirty="0"/>
              <a:t> and threatening on a mountain top; my towering roofs flash not with gleaming ivory, no guard watches o’er my slumbers; with no fleet of boats I fish, with no piled break-water do I drive back the sea; I gorge not my vile belly at the world’s expense; </a:t>
            </a:r>
            <a:r>
              <a:rPr lang="en-GB" b="1" dirty="0"/>
              <a:t>for me no fields are harvested beyond the </a:t>
            </a:r>
            <a:r>
              <a:rPr lang="en-GB" b="1" dirty="0" err="1"/>
              <a:t>Getae</a:t>
            </a:r>
            <a:r>
              <a:rPr lang="en-GB" b="1" dirty="0"/>
              <a:t> and the Parthians</a:t>
            </a:r>
            <a:r>
              <a:rPr lang="en-GB" dirty="0"/>
              <a:t>; no incense burns for me, nor are my shrines adorned in neglect of Jove; no planted grove waves on my battlements, nor does many a pool heated by art steam for me; my days are not given to sleep nor are my nights linked with wakeful revelry: but I am not feared, safe without weapons is my house and to my small estate great peace is granted. </a:t>
            </a:r>
            <a:r>
              <a:rPr lang="en-GB" dirty="0" err="1"/>
              <a:t>‘Tis</a:t>
            </a:r>
            <a:r>
              <a:rPr lang="en-GB" dirty="0"/>
              <a:t> a boundless kingdom, – the power without kingdoms to content.</a:t>
            </a:r>
          </a:p>
          <a:p>
            <a:pPr marL="0" indent="0">
              <a:buNone/>
            </a:pPr>
            <a:endParaRPr lang="en-GB" dirty="0"/>
          </a:p>
        </p:txBody>
      </p:sp>
    </p:spTree>
    <p:extLst>
      <p:ext uri="{BB962C8B-B14F-4D97-AF65-F5344CB8AC3E}">
        <p14:creationId xmlns:p14="http://schemas.microsoft.com/office/powerpoint/2010/main" val="3069707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D16349">
                  <a:lumMod val="60000"/>
                  <a:lumOff val="40000"/>
                </a:srgbClr>
              </a:solidFill>
            </a:endParaRPr>
          </a:p>
        </p:txBody>
      </p:sp>
      <p:sp>
        <p:nvSpPr>
          <p:cNvPr id="3" name="Content Placeholder 2"/>
          <p:cNvSpPr txBox="1">
            <a:spLocks/>
          </p:cNvSpPr>
          <p:nvPr/>
        </p:nvSpPr>
        <p:spPr>
          <a:xfrm>
            <a:off x="605306" y="1556792"/>
            <a:ext cx="8215165" cy="3600400"/>
          </a:xfrm>
          <a:prstGeom prst="rect">
            <a:avLst/>
          </a:prstGeom>
        </p:spPr>
        <p:txBody>
          <a:bodyPr vert="horz">
            <a:normAutofit/>
          </a:bodyPr>
          <a:lstStyle/>
          <a:p>
            <a:pPr marL="274320" indent="-274320" algn="ctr">
              <a:spcBef>
                <a:spcPct val="20000"/>
              </a:spcBef>
              <a:buClr>
                <a:srgbClr val="D16349"/>
              </a:buClr>
              <a:buSzPct val="85000"/>
              <a:defRPr/>
            </a:pPr>
            <a:endParaRPr lang="en-GB" sz="6000" b="1" dirty="0" smtClean="0">
              <a:solidFill>
                <a:prstClr val="black"/>
              </a:solidFill>
            </a:endParaRPr>
          </a:p>
          <a:p>
            <a:pPr marL="274320" indent="-274320" algn="ctr">
              <a:spcBef>
                <a:spcPct val="20000"/>
              </a:spcBef>
              <a:buClr>
                <a:srgbClr val="D16349"/>
              </a:buClr>
              <a:buSzPct val="85000"/>
              <a:defRPr/>
            </a:pPr>
            <a:r>
              <a:rPr lang="en-GB" sz="5600" b="1" dirty="0" smtClean="0">
                <a:solidFill>
                  <a:prstClr val="black"/>
                </a:solidFill>
              </a:rPr>
              <a:t>Reception of Seneca</a:t>
            </a:r>
            <a:endParaRPr lang="en-GB" sz="100" dirty="0">
              <a:solidFill>
                <a:prstClr val="black"/>
              </a:solidFill>
            </a:endParaRPr>
          </a:p>
        </p:txBody>
      </p:sp>
    </p:spTree>
    <p:extLst>
      <p:ext uri="{BB962C8B-B14F-4D97-AF65-F5344CB8AC3E}">
        <p14:creationId xmlns:p14="http://schemas.microsoft.com/office/powerpoint/2010/main" val="36070331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Legacy of Seneca</a:t>
            </a:r>
            <a:endParaRPr lang="en-GB" dirty="0"/>
          </a:p>
        </p:txBody>
      </p:sp>
      <p:sp>
        <p:nvSpPr>
          <p:cNvPr id="3" name="Content Placeholder 2"/>
          <p:cNvSpPr>
            <a:spLocks noGrp="1"/>
          </p:cNvSpPr>
          <p:nvPr>
            <p:ph sz="quarter" idx="1"/>
          </p:nvPr>
        </p:nvSpPr>
        <p:spPr>
          <a:xfrm>
            <a:off x="180304" y="1527048"/>
            <a:ext cx="5100035" cy="5144208"/>
          </a:xfrm>
        </p:spPr>
        <p:txBody>
          <a:bodyPr>
            <a:normAutofit fontScale="92500" lnSpcReduction="10000"/>
          </a:bodyPr>
          <a:lstStyle/>
          <a:p>
            <a:r>
              <a:rPr lang="en-GB" dirty="0" smtClean="0"/>
              <a:t>Seneca was a controversial figure after the downfall of the Julio-</a:t>
            </a:r>
            <a:r>
              <a:rPr lang="en-GB" dirty="0" err="1" smtClean="0"/>
              <a:t>Claudian</a:t>
            </a:r>
            <a:r>
              <a:rPr lang="en-GB" dirty="0" smtClean="0"/>
              <a:t> dynasty. </a:t>
            </a:r>
          </a:p>
          <a:p>
            <a:pPr lvl="1"/>
            <a:r>
              <a:rPr lang="en-GB" dirty="0" smtClean="0"/>
              <a:t>Could he be blamed for what went wrong?</a:t>
            </a:r>
          </a:p>
          <a:p>
            <a:pPr lvl="1"/>
            <a:r>
              <a:rPr lang="en-GB" dirty="0" smtClean="0"/>
              <a:t>Or he be praised for having ameliorating the worst excesses? </a:t>
            </a:r>
          </a:p>
          <a:p>
            <a:pPr lvl="1"/>
            <a:endParaRPr lang="en-GB" sz="500" dirty="0"/>
          </a:p>
          <a:p>
            <a:r>
              <a:rPr lang="en-GB" dirty="0" smtClean="0"/>
              <a:t>Negative tradition recorded by Cassius </a:t>
            </a:r>
            <a:r>
              <a:rPr lang="en-GB" dirty="0" err="1" smtClean="0"/>
              <a:t>Dio</a:t>
            </a:r>
            <a:r>
              <a:rPr lang="en-GB" dirty="0" smtClean="0"/>
              <a:t>.</a:t>
            </a:r>
          </a:p>
          <a:p>
            <a:endParaRPr lang="en-GB" sz="500" dirty="0"/>
          </a:p>
          <a:p>
            <a:r>
              <a:rPr lang="en-GB" dirty="0" smtClean="0"/>
              <a:t>Likely the favourable tradition deriving from </a:t>
            </a:r>
            <a:r>
              <a:rPr lang="en-GB" dirty="0" err="1" smtClean="0"/>
              <a:t>Fabius</a:t>
            </a:r>
            <a:r>
              <a:rPr lang="en-GB" dirty="0" smtClean="0"/>
              <a:t> </a:t>
            </a:r>
            <a:r>
              <a:rPr lang="en-GB" dirty="0" err="1" smtClean="0"/>
              <a:t>Rusticus</a:t>
            </a:r>
            <a:r>
              <a:rPr lang="en-GB" dirty="0" smtClean="0"/>
              <a:t>.  </a:t>
            </a:r>
          </a:p>
          <a:p>
            <a:endParaRPr lang="en-GB" sz="500" dirty="0"/>
          </a:p>
          <a:p>
            <a:r>
              <a:rPr lang="en-GB" dirty="0" smtClean="0"/>
              <a:t>Positive response to Seneca in the Octavia. </a:t>
            </a:r>
            <a:endParaRPr lang="en-GB" dirty="0"/>
          </a:p>
        </p:txBody>
      </p:sp>
      <p:pic>
        <p:nvPicPr>
          <p:cNvPr id="4" name="Picture 3"/>
          <p:cNvPicPr>
            <a:picLocks noChangeAspect="1"/>
          </p:cNvPicPr>
          <p:nvPr/>
        </p:nvPicPr>
        <p:blipFill>
          <a:blip r:embed="rId2"/>
          <a:stretch>
            <a:fillRect/>
          </a:stretch>
        </p:blipFill>
        <p:spPr>
          <a:xfrm>
            <a:off x="5391007" y="1703681"/>
            <a:ext cx="3535298" cy="4218733"/>
          </a:xfrm>
          <a:prstGeom prst="rect">
            <a:avLst/>
          </a:prstGeom>
        </p:spPr>
      </p:pic>
      <p:sp>
        <p:nvSpPr>
          <p:cNvPr id="5" name="Rectangle 4"/>
          <p:cNvSpPr/>
          <p:nvPr/>
        </p:nvSpPr>
        <p:spPr>
          <a:xfrm>
            <a:off x="5868880" y="6051930"/>
            <a:ext cx="2579552" cy="369332"/>
          </a:xfrm>
          <a:prstGeom prst="rect">
            <a:avLst/>
          </a:prstGeom>
        </p:spPr>
        <p:txBody>
          <a:bodyPr wrap="none">
            <a:spAutoFit/>
          </a:bodyPr>
          <a:lstStyle/>
          <a:p>
            <a:r>
              <a:rPr lang="en-GB" dirty="0"/>
              <a:t>Pedro </a:t>
            </a:r>
            <a:r>
              <a:rPr lang="en-GB" dirty="0" err="1" smtClean="0"/>
              <a:t>Berruguete</a:t>
            </a:r>
            <a:r>
              <a:rPr lang="en-GB" dirty="0" smtClean="0"/>
              <a:t>, 1447</a:t>
            </a:r>
            <a:endParaRPr lang="en-GB" dirty="0"/>
          </a:p>
        </p:txBody>
      </p:sp>
    </p:spTree>
    <p:extLst>
      <p:ext uri="{BB962C8B-B14F-4D97-AF65-F5344CB8AC3E}">
        <p14:creationId xmlns:p14="http://schemas.microsoft.com/office/powerpoint/2010/main" val="3858229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Seneca’s Works in Antiquity</a:t>
            </a:r>
            <a:endParaRPr lang="en-GB" dirty="0"/>
          </a:p>
        </p:txBody>
      </p:sp>
      <p:sp>
        <p:nvSpPr>
          <p:cNvPr id="3" name="Content Placeholder 2"/>
          <p:cNvSpPr>
            <a:spLocks noGrp="1"/>
          </p:cNvSpPr>
          <p:nvPr>
            <p:ph sz="quarter" idx="1"/>
          </p:nvPr>
        </p:nvSpPr>
        <p:spPr>
          <a:xfrm>
            <a:off x="202019" y="1527048"/>
            <a:ext cx="8729329" cy="5330952"/>
          </a:xfrm>
        </p:spPr>
        <p:txBody>
          <a:bodyPr>
            <a:normAutofit fontScale="85000" lnSpcReduction="20000"/>
          </a:bodyPr>
          <a:lstStyle/>
          <a:p>
            <a:r>
              <a:rPr lang="en-GB" dirty="0" smtClean="0"/>
              <a:t>Unclear whether Seneca’s tragedies were performed in Antiquity, although they were read and copied. </a:t>
            </a:r>
          </a:p>
          <a:p>
            <a:endParaRPr lang="en-GB" sz="200" dirty="0"/>
          </a:p>
          <a:p>
            <a:r>
              <a:rPr lang="en-GB" dirty="0" smtClean="0"/>
              <a:t>Some influence on Flavian era poets (e.g. </a:t>
            </a:r>
            <a:r>
              <a:rPr lang="en-GB" dirty="0" err="1" smtClean="0"/>
              <a:t>Valerius</a:t>
            </a:r>
            <a:r>
              <a:rPr lang="en-GB" dirty="0" smtClean="0"/>
              <a:t> </a:t>
            </a:r>
            <a:r>
              <a:rPr lang="en-GB" dirty="0" err="1" smtClean="0"/>
              <a:t>Flaccus</a:t>
            </a:r>
            <a:r>
              <a:rPr lang="en-GB" dirty="0" smtClean="0"/>
              <a:t> </a:t>
            </a:r>
            <a:r>
              <a:rPr lang="en-GB" i="1" dirty="0" smtClean="0"/>
              <a:t>Argonautica</a:t>
            </a:r>
            <a:r>
              <a:rPr lang="en-GB" dirty="0" smtClean="0"/>
              <a:t>; Statius </a:t>
            </a:r>
            <a:r>
              <a:rPr lang="en-GB" i="1" dirty="0" err="1" smtClean="0"/>
              <a:t>Thebiad</a:t>
            </a:r>
            <a:r>
              <a:rPr lang="en-GB" dirty="0" smtClean="0"/>
              <a:t>); Senecan choruses also influential </a:t>
            </a:r>
            <a:r>
              <a:rPr lang="en-GB" dirty="0"/>
              <a:t>(e.g. </a:t>
            </a:r>
            <a:r>
              <a:rPr lang="en-GB" dirty="0" err="1"/>
              <a:t>Caesius</a:t>
            </a:r>
            <a:r>
              <a:rPr lang="en-GB" dirty="0"/>
              <a:t> </a:t>
            </a:r>
            <a:r>
              <a:rPr lang="en-GB" dirty="0" err="1" smtClean="0"/>
              <a:t>Bassus</a:t>
            </a:r>
            <a:r>
              <a:rPr lang="en-GB" dirty="0" smtClean="0"/>
              <a:t>).</a:t>
            </a:r>
          </a:p>
          <a:p>
            <a:endParaRPr lang="en-GB" sz="200" dirty="0"/>
          </a:p>
          <a:p>
            <a:r>
              <a:rPr lang="en-GB" dirty="0" smtClean="0"/>
              <a:t>By late 1</a:t>
            </a:r>
            <a:r>
              <a:rPr lang="en-GB" baseline="30000" dirty="0" smtClean="0"/>
              <a:t>st</a:t>
            </a:r>
            <a:r>
              <a:rPr lang="en-GB" dirty="0" smtClean="0"/>
              <a:t> century AD his works come under criticism, particularly for their style:</a:t>
            </a:r>
          </a:p>
          <a:p>
            <a:pPr lvl="1"/>
            <a:r>
              <a:rPr lang="en-GB" dirty="0"/>
              <a:t>“On the day of the obsequies, the prince opened his panegyric of Claudius… </a:t>
            </a:r>
            <a:r>
              <a:rPr lang="en-GB" dirty="0" err="1"/>
              <a:t>hough</a:t>
            </a:r>
            <a:r>
              <a:rPr lang="en-GB" dirty="0"/>
              <a:t> the speech, as the composition of Seneca, exhibited the degree of polish to be expected from that famous man, whose pleasing talent was so well suited to a contemporary </a:t>
            </a:r>
            <a:r>
              <a:rPr lang="en-GB" dirty="0" smtClean="0"/>
              <a:t>audience…” – </a:t>
            </a:r>
            <a:r>
              <a:rPr lang="en-GB" b="1" dirty="0" smtClean="0"/>
              <a:t>Tac. </a:t>
            </a:r>
            <a:r>
              <a:rPr lang="en-GB" b="1" i="1" dirty="0" smtClean="0"/>
              <a:t>Ann. </a:t>
            </a:r>
            <a:r>
              <a:rPr lang="en-GB" b="1" dirty="0" smtClean="0"/>
              <a:t>13.3</a:t>
            </a:r>
            <a:r>
              <a:rPr lang="en-GB" dirty="0" smtClean="0"/>
              <a:t>.</a:t>
            </a:r>
          </a:p>
          <a:p>
            <a:pPr lvl="1"/>
            <a:r>
              <a:rPr lang="en-GB" dirty="0" smtClean="0"/>
              <a:t>Quintilian attacks Seneca’s rhetorical style for being corrupt and a bad influence on the youth. </a:t>
            </a:r>
          </a:p>
          <a:p>
            <a:endParaRPr lang="en-GB" sz="200" dirty="0"/>
          </a:p>
          <a:p>
            <a:r>
              <a:rPr lang="en-GB" dirty="0" smtClean="0"/>
              <a:t>Christian appreciation of Senecan </a:t>
            </a:r>
            <a:r>
              <a:rPr lang="en-GB" dirty="0" smtClean="0"/>
              <a:t>moral </a:t>
            </a:r>
            <a:r>
              <a:rPr lang="en-GB" dirty="0" smtClean="0"/>
              <a:t>themes: </a:t>
            </a:r>
          </a:p>
          <a:p>
            <a:pPr lvl="1"/>
            <a:r>
              <a:rPr lang="en-GB" dirty="0" smtClean="0"/>
              <a:t>“He [Seneca] </a:t>
            </a:r>
            <a:r>
              <a:rPr lang="en-GB" dirty="0"/>
              <a:t>might have been a true worshipper of God, if any one had pointed out to him God; and he might assuredly have despised Zeno, and his teacher </a:t>
            </a:r>
            <a:r>
              <a:rPr lang="en-GB" dirty="0" err="1"/>
              <a:t>Sotion</a:t>
            </a:r>
            <a:r>
              <a:rPr lang="en-GB" dirty="0"/>
              <a:t>, if he had obtained a true guide of wisdom</a:t>
            </a:r>
            <a:r>
              <a:rPr lang="en-GB" dirty="0" smtClean="0"/>
              <a:t>.” – </a:t>
            </a:r>
            <a:r>
              <a:rPr lang="en-GB" b="1" dirty="0" err="1" smtClean="0"/>
              <a:t>Lactantius</a:t>
            </a:r>
            <a:r>
              <a:rPr lang="en-GB" b="1" dirty="0" smtClean="0"/>
              <a:t> </a:t>
            </a:r>
            <a:r>
              <a:rPr lang="en-GB" b="1" i="1" dirty="0" smtClean="0"/>
              <a:t>Divine Institutes </a:t>
            </a:r>
            <a:r>
              <a:rPr lang="en-GB" b="1" dirty="0" smtClean="0"/>
              <a:t>6.24</a:t>
            </a:r>
            <a:r>
              <a:rPr lang="en-GB" dirty="0" smtClean="0"/>
              <a:t>.</a:t>
            </a:r>
            <a:endParaRPr lang="en-GB" dirty="0"/>
          </a:p>
        </p:txBody>
      </p:sp>
    </p:spTree>
    <p:extLst>
      <p:ext uri="{BB962C8B-B14F-4D97-AF65-F5344CB8AC3E}">
        <p14:creationId xmlns:p14="http://schemas.microsoft.com/office/powerpoint/2010/main" val="201322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Medieval-Renaissance Reception</a:t>
            </a:r>
            <a:endParaRPr lang="en-GB" dirty="0"/>
          </a:p>
        </p:txBody>
      </p:sp>
      <p:sp>
        <p:nvSpPr>
          <p:cNvPr id="3" name="Content Placeholder 2"/>
          <p:cNvSpPr>
            <a:spLocks noGrp="1"/>
          </p:cNvSpPr>
          <p:nvPr>
            <p:ph sz="quarter" idx="1"/>
          </p:nvPr>
        </p:nvSpPr>
        <p:spPr>
          <a:xfrm>
            <a:off x="138223" y="2198857"/>
            <a:ext cx="6458834" cy="2868646"/>
          </a:xfrm>
        </p:spPr>
        <p:txBody>
          <a:bodyPr>
            <a:normAutofit fontScale="70000" lnSpcReduction="20000"/>
          </a:bodyPr>
          <a:lstStyle/>
          <a:p>
            <a:r>
              <a:rPr lang="en-GB" dirty="0" smtClean="0"/>
              <a:t>Appreciation for Senecan moral aphorisms.</a:t>
            </a:r>
          </a:p>
          <a:p>
            <a:endParaRPr lang="en-GB" sz="500" dirty="0"/>
          </a:p>
          <a:p>
            <a:r>
              <a:rPr lang="en-GB" dirty="0" smtClean="0"/>
              <a:t>Dante presents “Seneca the Moralist” as part of the Philosophic circle surround Aristotle in Limbo (the first circle of Hell). </a:t>
            </a:r>
          </a:p>
          <a:p>
            <a:endParaRPr lang="en-GB" sz="500" dirty="0"/>
          </a:p>
          <a:p>
            <a:r>
              <a:rPr lang="en-GB" dirty="0" smtClean="0"/>
              <a:t>Plutarch-</a:t>
            </a:r>
            <a:r>
              <a:rPr lang="en-GB" dirty="0" err="1" smtClean="0"/>
              <a:t>esque</a:t>
            </a:r>
            <a:r>
              <a:rPr lang="en-GB" dirty="0" smtClean="0"/>
              <a:t> biography of life of Seneca and Socrates (</a:t>
            </a:r>
            <a:r>
              <a:rPr lang="en-GB" dirty="0" err="1" smtClean="0"/>
              <a:t>Gianozzo</a:t>
            </a:r>
            <a:r>
              <a:rPr lang="en-GB" dirty="0" smtClean="0"/>
              <a:t> </a:t>
            </a:r>
            <a:r>
              <a:rPr lang="en-GB" dirty="0" err="1" smtClean="0"/>
              <a:t>Manetti</a:t>
            </a:r>
            <a:r>
              <a:rPr lang="en-GB" dirty="0" smtClean="0"/>
              <a:t>, 1396-1459).   </a:t>
            </a:r>
          </a:p>
          <a:p>
            <a:endParaRPr lang="en-GB" sz="500" dirty="0"/>
          </a:p>
          <a:p>
            <a:r>
              <a:rPr lang="en-GB" dirty="0" smtClean="0"/>
              <a:t>Legend that Seneca was really a Christian – probably </a:t>
            </a:r>
            <a:r>
              <a:rPr lang="en-GB" dirty="0" smtClean="0"/>
              <a:t>invented </a:t>
            </a:r>
            <a:r>
              <a:rPr lang="en-GB" dirty="0" smtClean="0"/>
              <a:t>by </a:t>
            </a:r>
            <a:r>
              <a:rPr lang="en-GB" dirty="0" err="1" smtClean="0"/>
              <a:t>Albertino</a:t>
            </a:r>
            <a:r>
              <a:rPr lang="en-GB" dirty="0" smtClean="0"/>
              <a:t> </a:t>
            </a:r>
            <a:r>
              <a:rPr lang="en-GB" dirty="0" err="1" smtClean="0"/>
              <a:t>Mussato</a:t>
            </a:r>
            <a:r>
              <a:rPr lang="en-GB" dirty="0" smtClean="0"/>
              <a:t>, 1261-1329).</a:t>
            </a:r>
          </a:p>
          <a:p>
            <a:endParaRPr lang="en-GB" sz="500" dirty="0"/>
          </a:p>
          <a:p>
            <a:r>
              <a:rPr lang="en-GB" dirty="0" smtClean="0"/>
              <a:t>Seneca popular with Humanists and Reformists. </a:t>
            </a:r>
            <a:endParaRPr lang="en-GB" dirty="0"/>
          </a:p>
        </p:txBody>
      </p:sp>
      <p:pic>
        <p:nvPicPr>
          <p:cNvPr id="4" name="Picture 3"/>
          <p:cNvPicPr>
            <a:picLocks noChangeAspect="1"/>
          </p:cNvPicPr>
          <p:nvPr/>
        </p:nvPicPr>
        <p:blipFill>
          <a:blip r:embed="rId2"/>
          <a:stretch>
            <a:fillRect/>
          </a:stretch>
        </p:blipFill>
        <p:spPr>
          <a:xfrm>
            <a:off x="2658140" y="5067503"/>
            <a:ext cx="3834592" cy="1536716"/>
          </a:xfrm>
          <a:prstGeom prst="rect">
            <a:avLst/>
          </a:prstGeom>
        </p:spPr>
      </p:pic>
      <p:pic>
        <p:nvPicPr>
          <p:cNvPr id="6" name="Picture 5"/>
          <p:cNvPicPr>
            <a:picLocks noChangeAspect="1"/>
          </p:cNvPicPr>
          <p:nvPr/>
        </p:nvPicPr>
        <p:blipFill>
          <a:blip r:embed="rId3"/>
          <a:stretch>
            <a:fillRect/>
          </a:stretch>
        </p:blipFill>
        <p:spPr>
          <a:xfrm>
            <a:off x="595189" y="5067503"/>
            <a:ext cx="1603991" cy="1536716"/>
          </a:xfrm>
          <a:prstGeom prst="rect">
            <a:avLst/>
          </a:prstGeom>
        </p:spPr>
      </p:pic>
      <p:pic>
        <p:nvPicPr>
          <p:cNvPr id="7" name="Picture 6"/>
          <p:cNvPicPr>
            <a:picLocks noChangeAspect="1"/>
          </p:cNvPicPr>
          <p:nvPr/>
        </p:nvPicPr>
        <p:blipFill>
          <a:blip r:embed="rId4"/>
          <a:stretch>
            <a:fillRect/>
          </a:stretch>
        </p:blipFill>
        <p:spPr>
          <a:xfrm>
            <a:off x="6597057" y="2743984"/>
            <a:ext cx="2343419" cy="3860235"/>
          </a:xfrm>
          <a:prstGeom prst="rect">
            <a:avLst/>
          </a:prstGeom>
        </p:spPr>
      </p:pic>
      <p:sp>
        <p:nvSpPr>
          <p:cNvPr id="9" name="Rectangle 8"/>
          <p:cNvSpPr/>
          <p:nvPr/>
        </p:nvSpPr>
        <p:spPr>
          <a:xfrm>
            <a:off x="138223" y="1503710"/>
            <a:ext cx="8697929" cy="677108"/>
          </a:xfrm>
          <a:prstGeom prst="rect">
            <a:avLst/>
          </a:prstGeom>
        </p:spPr>
        <p:txBody>
          <a:bodyPr wrap="square">
            <a:spAutoFit/>
          </a:bodyPr>
          <a:lstStyle/>
          <a:p>
            <a:pPr marL="274320" lvl="0" indent="-274320">
              <a:spcBef>
                <a:spcPct val="20000"/>
              </a:spcBef>
              <a:buClr>
                <a:srgbClr val="D16349"/>
              </a:buClr>
              <a:buSzPct val="85000"/>
              <a:buFont typeface="Wingdings 2"/>
              <a:buChar char=""/>
            </a:pPr>
            <a:r>
              <a:rPr lang="en-GB" sz="1900" dirty="0">
                <a:solidFill>
                  <a:prstClr val="black"/>
                </a:solidFill>
              </a:rPr>
              <a:t>Apocryphal tradition of a series of letters of correspondence between Seneca and Paul the Apostle (probably created in the 4</a:t>
            </a:r>
            <a:r>
              <a:rPr lang="en-GB" sz="1900" baseline="30000" dirty="0">
                <a:solidFill>
                  <a:prstClr val="black"/>
                </a:solidFill>
              </a:rPr>
              <a:t>th</a:t>
            </a:r>
            <a:r>
              <a:rPr lang="en-GB" sz="1900" dirty="0">
                <a:solidFill>
                  <a:prstClr val="black"/>
                </a:solidFill>
              </a:rPr>
              <a:t> century AD). </a:t>
            </a:r>
          </a:p>
        </p:txBody>
      </p:sp>
    </p:spTree>
    <p:extLst>
      <p:ext uri="{BB962C8B-B14F-4D97-AF65-F5344CB8AC3E}">
        <p14:creationId xmlns:p14="http://schemas.microsoft.com/office/powerpoint/2010/main" val="2029621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304" y="238737"/>
            <a:ext cx="8809150" cy="6247864"/>
          </a:xfrm>
          <a:prstGeom prst="rect">
            <a:avLst/>
          </a:prstGeom>
        </p:spPr>
        <p:txBody>
          <a:bodyPr wrap="square">
            <a:spAutoFit/>
          </a:bodyPr>
          <a:lstStyle/>
          <a:p>
            <a:r>
              <a:rPr lang="en-GB" dirty="0"/>
              <a:t>7. ANNAEUS SENECA TO PAUL AND THEOPHILUS, greeting</a:t>
            </a:r>
          </a:p>
          <a:p>
            <a:endParaRPr lang="en-GB" sz="500" dirty="0"/>
          </a:p>
          <a:p>
            <a:r>
              <a:rPr lang="en-GB" sz="1600" b="1" dirty="0"/>
              <a:t>I profess myself well content with the reading of your letters which you sent to the Galatians, Corinthians, and Achaeans</a:t>
            </a:r>
            <a:r>
              <a:rPr lang="en-GB" sz="1600" dirty="0"/>
              <a:t>; and may we so live together as you show yourself to be inspired with the divine frenzy (horror). </a:t>
            </a:r>
            <a:r>
              <a:rPr lang="en-GB" sz="1600" b="1" dirty="0"/>
              <a:t>For it is the holy spirit which is in you </a:t>
            </a:r>
            <a:r>
              <a:rPr lang="en-GB" sz="1600" dirty="0"/>
              <a:t>and high above you which expresses these exalted and adorable thoughts. I would therefore have you careful of other points, that the polish of the style may not be wanting to the majesty of the thought. And, brother, not to conceal anything from you, and have it on my conscience, </a:t>
            </a:r>
            <a:r>
              <a:rPr lang="en-GB" sz="1600" b="1" dirty="0"/>
              <a:t>I confess to you that the Augustus was moved by your views</a:t>
            </a:r>
            <a:r>
              <a:rPr lang="en-GB" sz="1600" dirty="0"/>
              <a:t>. When I read to him the beginning of the power (virtue) that is in you (perhaps he meant your exordium about virtue) his words were these: that he could wonder that a man not regularly educated could think thus. I replied that the gods often speak by the mouths of the simple (innocent), not of those who try deceitfully to show what they can do by their learning. And when I cited him the example of </a:t>
            </a:r>
            <a:r>
              <a:rPr lang="en-GB" sz="1600" dirty="0" err="1"/>
              <a:t>Vatienus</a:t>
            </a:r>
            <a:r>
              <a:rPr lang="en-GB" sz="1600" dirty="0"/>
              <a:t> the rustic, to whom two men appeared in the territory of </a:t>
            </a:r>
            <a:r>
              <a:rPr lang="en-GB" sz="1600" dirty="0" err="1"/>
              <a:t>Reate</a:t>
            </a:r>
            <a:r>
              <a:rPr lang="en-GB" sz="1600" dirty="0"/>
              <a:t>, who afterwards were recognized as Castor and Pollux, he appeared fully convinced. Farewell</a:t>
            </a:r>
            <a:r>
              <a:rPr lang="en-GB" sz="1600" dirty="0" smtClean="0"/>
              <a:t>.</a:t>
            </a:r>
          </a:p>
          <a:p>
            <a:endParaRPr lang="en-GB" dirty="0"/>
          </a:p>
          <a:p>
            <a:r>
              <a:rPr lang="en-GB" dirty="0"/>
              <a:t>8. PAUL TO SENECA, greeting</a:t>
            </a:r>
          </a:p>
          <a:p>
            <a:endParaRPr lang="en-GB" sz="500" dirty="0"/>
          </a:p>
          <a:p>
            <a:r>
              <a:rPr lang="en-GB" sz="1600" b="1" dirty="0"/>
              <a:t>Though I am aware that Caesar, even if he sometimes lapses, is a lover of our wonders</a:t>
            </a:r>
            <a:r>
              <a:rPr lang="en-GB" sz="1600" dirty="0"/>
              <a:t>, you will suffer yourself to be, not wounded but admonished. For I think that you took a very serious step in bringing to his notice a matter alien to his religion and training. For since he is a worshipper of the gods of the nations, I do not see why you thought you would wish him to know this matter, unless I am to think that you did it out of excessive attachment to me. I beg you not to do so in future; </a:t>
            </a:r>
            <a:r>
              <a:rPr lang="en-GB" sz="1600" b="1" dirty="0"/>
              <a:t>For you must be careful not to offend the empress in your love for me</a:t>
            </a:r>
            <a:r>
              <a:rPr lang="en-GB" sz="1600" dirty="0"/>
              <a:t>: yet her anger will not hurt us if it lasts, nor do good if it does </a:t>
            </a:r>
            <a:r>
              <a:rPr lang="en-GB" sz="1600" dirty="0" smtClean="0"/>
              <a:t>not. </a:t>
            </a:r>
            <a:r>
              <a:rPr lang="en-GB" sz="1600" dirty="0"/>
              <a:t>As a queen, she will not be angry: as a woman, she will be offended. Farewell. </a:t>
            </a:r>
          </a:p>
        </p:txBody>
      </p:sp>
    </p:spTree>
    <p:extLst>
      <p:ext uri="{BB962C8B-B14F-4D97-AF65-F5344CB8AC3E}">
        <p14:creationId xmlns:p14="http://schemas.microsoft.com/office/powerpoint/2010/main" val="2184886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46" y="228600"/>
            <a:ext cx="8834908" cy="758952"/>
          </a:xfrm>
        </p:spPr>
        <p:txBody>
          <a:bodyPr>
            <a:noAutofit/>
          </a:bodyPr>
          <a:lstStyle/>
          <a:p>
            <a:r>
              <a:rPr lang="en-GB" sz="2600" dirty="0" smtClean="0"/>
              <a:t>Seneca in Medieval and Renaissance Political Discourse</a:t>
            </a:r>
            <a:endParaRPr lang="en-GB" sz="2600" dirty="0"/>
          </a:p>
        </p:txBody>
      </p:sp>
      <p:sp>
        <p:nvSpPr>
          <p:cNvPr id="3" name="Content Placeholder 2"/>
          <p:cNvSpPr>
            <a:spLocks noGrp="1"/>
          </p:cNvSpPr>
          <p:nvPr>
            <p:ph sz="quarter" idx="1"/>
          </p:nvPr>
        </p:nvSpPr>
        <p:spPr>
          <a:xfrm>
            <a:off x="154546" y="1648495"/>
            <a:ext cx="8834908" cy="5087155"/>
          </a:xfrm>
        </p:spPr>
        <p:txBody>
          <a:bodyPr>
            <a:normAutofit fontScale="92500"/>
          </a:bodyPr>
          <a:lstStyle/>
          <a:p>
            <a:r>
              <a:rPr lang="en-GB" dirty="0" smtClean="0"/>
              <a:t>Part of the </a:t>
            </a:r>
            <a:r>
              <a:rPr lang="en-GB" i="1" dirty="0"/>
              <a:t>d</a:t>
            </a:r>
            <a:r>
              <a:rPr lang="en-GB" i="1" dirty="0" smtClean="0"/>
              <a:t>e </a:t>
            </a:r>
            <a:r>
              <a:rPr lang="en-GB" i="1" dirty="0" err="1" smtClean="0"/>
              <a:t>Clementia</a:t>
            </a:r>
            <a:r>
              <a:rPr lang="en-GB" i="1" dirty="0" smtClean="0"/>
              <a:t> </a:t>
            </a:r>
            <a:r>
              <a:rPr lang="en-GB" dirty="0" smtClean="0"/>
              <a:t>used almost verbatim in Emperor Frederick II’s prologue to this law codes for Sicily (1231).</a:t>
            </a:r>
          </a:p>
          <a:p>
            <a:pPr lvl="1"/>
            <a:r>
              <a:rPr lang="en-GB" dirty="0" smtClean="0"/>
              <a:t>‘Have I, of all mortals found favour and been chosen to act on earth in place of the gods? I am the arbiter of life and death over Peoples.’ </a:t>
            </a:r>
          </a:p>
          <a:p>
            <a:endParaRPr lang="en-GB" sz="500" dirty="0" smtClean="0"/>
          </a:p>
          <a:p>
            <a:r>
              <a:rPr lang="en-GB" dirty="0" smtClean="0"/>
              <a:t>Seneca’s theory of tyranny (among others from Classical Antiquity) important in Renaissance political thought. </a:t>
            </a:r>
          </a:p>
          <a:p>
            <a:pPr lvl="1"/>
            <a:r>
              <a:rPr lang="en-GB" dirty="0" smtClean="0"/>
              <a:t>Cruelty as a political vice – merciless pursuit of retribution.</a:t>
            </a:r>
          </a:p>
          <a:p>
            <a:pPr lvl="1"/>
            <a:endParaRPr lang="en-GB" sz="500" dirty="0"/>
          </a:p>
          <a:p>
            <a:r>
              <a:rPr lang="en-GB" i="1" dirty="0" smtClean="0"/>
              <a:t>De </a:t>
            </a:r>
            <a:r>
              <a:rPr lang="en-GB" i="1" dirty="0" err="1" smtClean="0"/>
              <a:t>Clementia</a:t>
            </a:r>
            <a:r>
              <a:rPr lang="en-GB" i="1" dirty="0" smtClean="0"/>
              <a:t> </a:t>
            </a:r>
            <a:r>
              <a:rPr lang="en-GB" dirty="0" smtClean="0"/>
              <a:t>useful for those consolidating monarchical power in the former Republican city-states of northern Italy (e.g. Verona, Mantua, Ferrara).  </a:t>
            </a:r>
          </a:p>
          <a:p>
            <a:pPr lvl="1"/>
            <a:r>
              <a:rPr lang="en-GB" dirty="0" smtClean="0"/>
              <a:t>At this time certain Senecan tragedies dealing with tyranny also start to circulate more widely. </a:t>
            </a:r>
            <a:endParaRPr lang="en-GB" dirty="0"/>
          </a:p>
        </p:txBody>
      </p:sp>
    </p:spTree>
    <p:extLst>
      <p:ext uri="{BB962C8B-B14F-4D97-AF65-F5344CB8AC3E}">
        <p14:creationId xmlns:p14="http://schemas.microsoft.com/office/powerpoint/2010/main" val="1607869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Senecan Drama in the Renaissance</a:t>
            </a:r>
            <a:endParaRPr lang="en-GB" dirty="0"/>
          </a:p>
        </p:txBody>
      </p:sp>
      <p:sp>
        <p:nvSpPr>
          <p:cNvPr id="3" name="Content Placeholder 2"/>
          <p:cNvSpPr>
            <a:spLocks noGrp="1"/>
          </p:cNvSpPr>
          <p:nvPr>
            <p:ph sz="quarter" idx="1"/>
          </p:nvPr>
        </p:nvSpPr>
        <p:spPr>
          <a:xfrm>
            <a:off x="202019" y="1429555"/>
            <a:ext cx="8718697" cy="5428445"/>
          </a:xfrm>
        </p:spPr>
        <p:txBody>
          <a:bodyPr>
            <a:normAutofit fontScale="92500" lnSpcReduction="20000"/>
          </a:bodyPr>
          <a:lstStyle/>
          <a:p>
            <a:r>
              <a:rPr lang="en-GB" dirty="0" smtClean="0"/>
              <a:t>Seneca’s tragic works start to become known in western Europe again in the 13</a:t>
            </a:r>
            <a:r>
              <a:rPr lang="en-GB" baseline="30000" dirty="0" smtClean="0"/>
              <a:t>th</a:t>
            </a:r>
            <a:r>
              <a:rPr lang="en-GB" dirty="0" smtClean="0"/>
              <a:t> century (after several centuries of obscurity).</a:t>
            </a:r>
          </a:p>
          <a:p>
            <a:pPr lvl="1"/>
            <a:r>
              <a:rPr lang="en-GB" dirty="0" smtClean="0"/>
              <a:t>Outside the </a:t>
            </a:r>
            <a:r>
              <a:rPr lang="en-GB" i="1" dirty="0" smtClean="0"/>
              <a:t>Letters to </a:t>
            </a:r>
            <a:r>
              <a:rPr lang="en-GB" i="1" dirty="0" err="1" smtClean="0"/>
              <a:t>Lucilius</a:t>
            </a:r>
            <a:r>
              <a:rPr lang="en-GB" i="1" dirty="0" smtClean="0"/>
              <a:t> </a:t>
            </a:r>
            <a:r>
              <a:rPr lang="en-GB" dirty="0" smtClean="0"/>
              <a:t>Seneca’s extended prose and verse works were relatively unknown. </a:t>
            </a:r>
          </a:p>
          <a:p>
            <a:endParaRPr lang="en-GB" sz="200" dirty="0" smtClean="0"/>
          </a:p>
          <a:p>
            <a:r>
              <a:rPr lang="en-GB" dirty="0" smtClean="0"/>
              <a:t>Reports of public performances of Seneca plays in England and in Italy during the late 15</a:t>
            </a:r>
            <a:r>
              <a:rPr lang="en-GB" baseline="30000" dirty="0" smtClean="0"/>
              <a:t>th</a:t>
            </a:r>
            <a:r>
              <a:rPr lang="en-GB" dirty="0" smtClean="0"/>
              <a:t> century – Secularisation of drama during the 16</a:t>
            </a:r>
            <a:r>
              <a:rPr lang="en-GB" baseline="30000" dirty="0" smtClean="0"/>
              <a:t>th</a:t>
            </a:r>
            <a:r>
              <a:rPr lang="en-GB" dirty="0" smtClean="0"/>
              <a:t> century. </a:t>
            </a:r>
          </a:p>
          <a:p>
            <a:endParaRPr lang="en-GB" sz="200" dirty="0" smtClean="0"/>
          </a:p>
          <a:p>
            <a:r>
              <a:rPr lang="en-GB" dirty="0" smtClean="0"/>
              <a:t>Seneca’s tragedies held in high esteem in the Elizabethan period (1558-1603). </a:t>
            </a:r>
          </a:p>
          <a:p>
            <a:pPr lvl="1"/>
            <a:r>
              <a:rPr lang="en-GB" dirty="0" smtClean="0"/>
              <a:t>Translations of various works by Jasper Heywood – </a:t>
            </a:r>
            <a:r>
              <a:rPr lang="en-GB" i="1" dirty="0" err="1" smtClean="0"/>
              <a:t>Troades</a:t>
            </a:r>
            <a:r>
              <a:rPr lang="en-GB" i="1" dirty="0" smtClean="0"/>
              <a:t> </a:t>
            </a:r>
            <a:r>
              <a:rPr lang="en-GB" dirty="0" smtClean="0"/>
              <a:t>(1559), </a:t>
            </a:r>
            <a:r>
              <a:rPr lang="en-GB" i="1" dirty="0" smtClean="0"/>
              <a:t>Thyestes </a:t>
            </a:r>
            <a:r>
              <a:rPr lang="en-GB" dirty="0" smtClean="0"/>
              <a:t>(1560), </a:t>
            </a:r>
            <a:r>
              <a:rPr lang="en-GB" i="1" dirty="0" smtClean="0"/>
              <a:t>Hercules </a:t>
            </a:r>
            <a:r>
              <a:rPr lang="en-GB" i="1" dirty="0" err="1" smtClean="0"/>
              <a:t>Furens</a:t>
            </a:r>
            <a:r>
              <a:rPr lang="en-GB" i="1" dirty="0" smtClean="0"/>
              <a:t> </a:t>
            </a:r>
            <a:r>
              <a:rPr lang="en-GB" dirty="0" smtClean="0"/>
              <a:t>(1561); translation of the </a:t>
            </a:r>
            <a:r>
              <a:rPr lang="en-GB" i="1" dirty="0" smtClean="0"/>
              <a:t>Oedipus </a:t>
            </a:r>
            <a:r>
              <a:rPr lang="en-GB" dirty="0" smtClean="0"/>
              <a:t>by Alexander Neville, 1563; and of the </a:t>
            </a:r>
            <a:r>
              <a:rPr lang="en-GB" i="1" dirty="0" smtClean="0"/>
              <a:t>Agamemnon</a:t>
            </a:r>
            <a:r>
              <a:rPr lang="en-GB" dirty="0"/>
              <a:t> </a:t>
            </a:r>
            <a:r>
              <a:rPr lang="en-GB" dirty="0" smtClean="0"/>
              <a:t>and </a:t>
            </a:r>
            <a:r>
              <a:rPr lang="en-GB" i="1" dirty="0" smtClean="0"/>
              <a:t>Medea</a:t>
            </a:r>
            <a:r>
              <a:rPr lang="en-GB" dirty="0"/>
              <a:t> </a:t>
            </a:r>
            <a:r>
              <a:rPr lang="en-GB" dirty="0" smtClean="0"/>
              <a:t>by John Studley in 1566.</a:t>
            </a:r>
          </a:p>
          <a:p>
            <a:pPr lvl="1"/>
            <a:endParaRPr lang="en-GB" sz="200" dirty="0"/>
          </a:p>
          <a:p>
            <a:r>
              <a:rPr lang="en-GB" dirty="0" smtClean="0"/>
              <a:t>Seneca a strong influence on European revenge tragedy. </a:t>
            </a:r>
          </a:p>
          <a:p>
            <a:pPr lvl="1"/>
            <a:r>
              <a:rPr lang="en-GB" i="1" dirty="0" smtClean="0"/>
              <a:t>Thyestes – </a:t>
            </a:r>
            <a:r>
              <a:rPr lang="en-GB" dirty="0" smtClean="0"/>
              <a:t>Shakespeare </a:t>
            </a:r>
            <a:r>
              <a:rPr lang="en-GB" i="1" dirty="0" smtClean="0"/>
              <a:t>Titus Andronicus</a:t>
            </a:r>
            <a:r>
              <a:rPr lang="en-GB" dirty="0" smtClean="0"/>
              <a:t>; Matthew </a:t>
            </a:r>
            <a:r>
              <a:rPr lang="en-GB" dirty="0" err="1" smtClean="0"/>
              <a:t>Gwinne</a:t>
            </a:r>
            <a:r>
              <a:rPr lang="en-GB" dirty="0" smtClean="0"/>
              <a:t> </a:t>
            </a:r>
            <a:r>
              <a:rPr lang="en-GB" i="1" dirty="0" smtClean="0"/>
              <a:t>Nero: A New Tragedy </a:t>
            </a:r>
            <a:r>
              <a:rPr lang="en-GB" dirty="0" smtClean="0"/>
              <a:t>(1603).</a:t>
            </a:r>
            <a:r>
              <a:rPr lang="en-GB" i="1" dirty="0" smtClean="0"/>
              <a:t> </a:t>
            </a:r>
            <a:r>
              <a:rPr lang="en-GB" dirty="0" smtClean="0"/>
              <a:t>   </a:t>
            </a:r>
            <a:endParaRPr lang="en-GB" dirty="0"/>
          </a:p>
        </p:txBody>
      </p:sp>
    </p:spTree>
    <p:extLst>
      <p:ext uri="{BB962C8B-B14F-4D97-AF65-F5344CB8AC3E}">
        <p14:creationId xmlns:p14="http://schemas.microsoft.com/office/powerpoint/2010/main" val="2758876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Baroque Seneca (17</a:t>
            </a:r>
            <a:r>
              <a:rPr lang="en-GB" baseline="30000" dirty="0" smtClean="0"/>
              <a:t>th</a:t>
            </a:r>
            <a:r>
              <a:rPr lang="en-GB" dirty="0" smtClean="0"/>
              <a:t> Century)</a:t>
            </a:r>
            <a:endParaRPr lang="en-GB" dirty="0"/>
          </a:p>
        </p:txBody>
      </p:sp>
      <p:sp>
        <p:nvSpPr>
          <p:cNvPr id="3" name="Content Placeholder 2"/>
          <p:cNvSpPr>
            <a:spLocks noGrp="1"/>
          </p:cNvSpPr>
          <p:nvPr>
            <p:ph sz="quarter" idx="1"/>
          </p:nvPr>
        </p:nvSpPr>
        <p:spPr>
          <a:xfrm>
            <a:off x="216691" y="1605516"/>
            <a:ext cx="4142657" cy="4912242"/>
          </a:xfrm>
        </p:spPr>
        <p:txBody>
          <a:bodyPr>
            <a:normAutofit fontScale="92500" lnSpcReduction="20000"/>
          </a:bodyPr>
          <a:lstStyle/>
          <a:p>
            <a:r>
              <a:rPr lang="en-GB" dirty="0" smtClean="0"/>
              <a:t>In Italy an emphasis shifts from dialogues and monologues, to choruses – music increasingly playing a role on stage. </a:t>
            </a:r>
          </a:p>
          <a:p>
            <a:pPr lvl="1"/>
            <a:r>
              <a:rPr lang="en-GB" dirty="0" smtClean="0"/>
              <a:t>Influence on the development </a:t>
            </a:r>
            <a:r>
              <a:rPr lang="en-GB" dirty="0"/>
              <a:t>of </a:t>
            </a:r>
            <a:r>
              <a:rPr lang="en-GB" dirty="0" smtClean="0"/>
              <a:t>libretti and opera.</a:t>
            </a:r>
          </a:p>
          <a:p>
            <a:pPr lvl="1"/>
            <a:endParaRPr lang="en-GB" sz="500" dirty="0"/>
          </a:p>
          <a:p>
            <a:r>
              <a:rPr lang="en-GB" dirty="0" smtClean="0"/>
              <a:t> Germany – contrasts of Stoic imperturbability, and tyrannical cruelty.</a:t>
            </a:r>
          </a:p>
          <a:p>
            <a:endParaRPr lang="en-GB" sz="500" dirty="0"/>
          </a:p>
          <a:p>
            <a:r>
              <a:rPr lang="en-GB" dirty="0" smtClean="0"/>
              <a:t>Seneca influential on developments of self-hood, early “self-fashioning” and autonomy.  </a:t>
            </a:r>
            <a:endParaRPr lang="en-GB" dirty="0"/>
          </a:p>
        </p:txBody>
      </p:sp>
      <p:pic>
        <p:nvPicPr>
          <p:cNvPr id="4" name="Picture 3"/>
          <p:cNvPicPr>
            <a:picLocks noChangeAspect="1"/>
          </p:cNvPicPr>
          <p:nvPr/>
        </p:nvPicPr>
        <p:blipFill>
          <a:blip r:embed="rId2"/>
          <a:stretch>
            <a:fillRect/>
          </a:stretch>
        </p:blipFill>
        <p:spPr>
          <a:xfrm>
            <a:off x="4465674" y="1924753"/>
            <a:ext cx="4370478" cy="3515129"/>
          </a:xfrm>
          <a:prstGeom prst="rect">
            <a:avLst/>
          </a:prstGeom>
        </p:spPr>
      </p:pic>
      <p:sp>
        <p:nvSpPr>
          <p:cNvPr id="5" name="Rectangle 4"/>
          <p:cNvSpPr/>
          <p:nvPr/>
        </p:nvSpPr>
        <p:spPr>
          <a:xfrm>
            <a:off x="4997302" y="5593854"/>
            <a:ext cx="3636335" cy="646331"/>
          </a:xfrm>
          <a:prstGeom prst="rect">
            <a:avLst/>
          </a:prstGeom>
        </p:spPr>
        <p:txBody>
          <a:bodyPr wrap="square">
            <a:spAutoFit/>
          </a:bodyPr>
          <a:lstStyle/>
          <a:p>
            <a:r>
              <a:rPr lang="en-GB" b="1" dirty="0" smtClean="0"/>
              <a:t>The </a:t>
            </a:r>
            <a:r>
              <a:rPr lang="en-GB" b="1" dirty="0"/>
              <a:t>Death of Seneca by Luca Giordano, 1684-1685</a:t>
            </a:r>
          </a:p>
        </p:txBody>
      </p:sp>
    </p:spTree>
    <p:extLst>
      <p:ext uri="{BB962C8B-B14F-4D97-AF65-F5344CB8AC3E}">
        <p14:creationId xmlns:p14="http://schemas.microsoft.com/office/powerpoint/2010/main" val="1493449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r>
              <a:rPr lang="en-GB" dirty="0" smtClean="0"/>
              <a:t>Decline</a:t>
            </a:r>
            <a:endParaRPr lang="en-GB" dirty="0"/>
          </a:p>
        </p:txBody>
      </p:sp>
      <p:sp>
        <p:nvSpPr>
          <p:cNvPr id="8" name="Text Placeholder 7"/>
          <p:cNvSpPr>
            <a:spLocks noGrp="1"/>
          </p:cNvSpPr>
          <p:nvPr>
            <p:ph type="body" sz="half" idx="3"/>
          </p:nvPr>
        </p:nvSpPr>
        <p:spPr/>
        <p:txBody>
          <a:bodyPr/>
          <a:lstStyle/>
          <a:p>
            <a:r>
              <a:rPr lang="en-GB" dirty="0" smtClean="0"/>
              <a:t>Revival</a:t>
            </a:r>
            <a:endParaRPr lang="en-GB" dirty="0"/>
          </a:p>
        </p:txBody>
      </p:sp>
      <p:sp>
        <p:nvSpPr>
          <p:cNvPr id="7" name="Content Placeholder 6"/>
          <p:cNvSpPr>
            <a:spLocks noGrp="1"/>
          </p:cNvSpPr>
          <p:nvPr>
            <p:ph sz="quarter" idx="2"/>
          </p:nvPr>
        </p:nvSpPr>
        <p:spPr>
          <a:xfrm>
            <a:off x="191385" y="2349794"/>
            <a:ext cx="4341977" cy="4508206"/>
          </a:xfrm>
        </p:spPr>
        <p:txBody>
          <a:bodyPr>
            <a:normAutofit fontScale="70000" lnSpcReduction="20000"/>
          </a:bodyPr>
          <a:lstStyle/>
          <a:p>
            <a:r>
              <a:rPr lang="en-GB" dirty="0" smtClean="0"/>
              <a:t>By late-17</a:t>
            </a:r>
            <a:r>
              <a:rPr lang="en-GB" baseline="30000" dirty="0" smtClean="0"/>
              <a:t>th</a:t>
            </a:r>
            <a:r>
              <a:rPr lang="en-GB" dirty="0" smtClean="0"/>
              <a:t> to early-18</a:t>
            </a:r>
            <a:r>
              <a:rPr lang="en-GB" baseline="30000" dirty="0" smtClean="0"/>
              <a:t>th</a:t>
            </a:r>
            <a:r>
              <a:rPr lang="en-GB" dirty="0" smtClean="0"/>
              <a:t> century, Greek drama more </a:t>
            </a:r>
            <a:r>
              <a:rPr lang="en-GB" dirty="0"/>
              <a:t>influential (Style of </a:t>
            </a:r>
            <a:r>
              <a:rPr lang="en-GB" dirty="0" smtClean="0"/>
              <a:t>Seneca’s plays </a:t>
            </a:r>
            <a:r>
              <a:rPr lang="en-GB" dirty="0"/>
              <a:t>seen as too </a:t>
            </a:r>
            <a:r>
              <a:rPr lang="en-GB" dirty="0" smtClean="0"/>
              <a:t>bombastic); in 19</a:t>
            </a:r>
            <a:r>
              <a:rPr lang="en-GB" baseline="30000" dirty="0" smtClean="0"/>
              <a:t>th</a:t>
            </a:r>
            <a:r>
              <a:rPr lang="en-GB" dirty="0" smtClean="0"/>
              <a:t> century interests in Seneca tragedy largely philological. </a:t>
            </a:r>
          </a:p>
          <a:p>
            <a:endParaRPr lang="en-GB" sz="500" dirty="0"/>
          </a:p>
          <a:p>
            <a:r>
              <a:rPr lang="en-GB" dirty="0" smtClean="0"/>
              <a:t>Criticism of Seneca, especially in Germany of his philosophy and morality – emotionally cold, obsessed with self-salvation.</a:t>
            </a:r>
          </a:p>
          <a:p>
            <a:endParaRPr lang="en-GB" sz="500" dirty="0"/>
          </a:p>
          <a:p>
            <a:r>
              <a:rPr lang="en-GB" dirty="0" smtClean="0"/>
              <a:t>Rhetorical language of many of Seneca’s plays had lead some to assume they were not meant to be performed.</a:t>
            </a:r>
          </a:p>
          <a:p>
            <a:endParaRPr lang="en-GB" sz="600" dirty="0"/>
          </a:p>
          <a:p>
            <a:r>
              <a:rPr lang="en-GB" dirty="0" smtClean="0"/>
              <a:t>Post-WW2 – Seneca and the problems of collaboration.</a:t>
            </a:r>
          </a:p>
        </p:txBody>
      </p:sp>
      <p:sp>
        <p:nvSpPr>
          <p:cNvPr id="9" name="Content Placeholder 8"/>
          <p:cNvSpPr>
            <a:spLocks noGrp="1"/>
          </p:cNvSpPr>
          <p:nvPr>
            <p:ph sz="quarter" idx="4"/>
          </p:nvPr>
        </p:nvSpPr>
        <p:spPr>
          <a:xfrm>
            <a:off x="4657060" y="2349794"/>
            <a:ext cx="4253024" cy="4316819"/>
          </a:xfrm>
        </p:spPr>
        <p:txBody>
          <a:bodyPr>
            <a:normAutofit fontScale="85000" lnSpcReduction="10000"/>
          </a:bodyPr>
          <a:lstStyle/>
          <a:p>
            <a:r>
              <a:rPr lang="en-GB" dirty="0" smtClean="0"/>
              <a:t>Last several decades have seen a revival and re-appreciation for Senecan works. </a:t>
            </a:r>
          </a:p>
          <a:p>
            <a:endParaRPr lang="en-GB" sz="400" dirty="0"/>
          </a:p>
          <a:p>
            <a:r>
              <a:rPr lang="en-GB" dirty="0" smtClean="0"/>
              <a:t>Interest in Seneca’s pragmatic philosophy and daily self-examination (Foucault </a:t>
            </a:r>
            <a:r>
              <a:rPr lang="en-GB" i="1" dirty="0" smtClean="0"/>
              <a:t>The Care of the Self</a:t>
            </a:r>
            <a:r>
              <a:rPr lang="en-GB" dirty="0" smtClean="0"/>
              <a:t>)</a:t>
            </a:r>
          </a:p>
          <a:p>
            <a:endParaRPr lang="en-GB" sz="400" dirty="0" smtClean="0"/>
          </a:p>
          <a:p>
            <a:r>
              <a:rPr lang="en-GB" dirty="0" smtClean="0"/>
              <a:t>Greater willingness to consider Seneca’s rhetoric in its contemporary context. </a:t>
            </a:r>
            <a:endParaRPr lang="en-GB" dirty="0"/>
          </a:p>
        </p:txBody>
      </p:sp>
      <p:sp>
        <p:nvSpPr>
          <p:cNvPr id="2" name="Title 1"/>
          <p:cNvSpPr>
            <a:spLocks noGrp="1"/>
          </p:cNvSpPr>
          <p:nvPr>
            <p:ph type="title"/>
          </p:nvPr>
        </p:nvSpPr>
        <p:spPr/>
        <p:txBody>
          <a:bodyPr/>
          <a:lstStyle/>
          <a:p>
            <a:r>
              <a:rPr lang="en-GB" smtClean="0"/>
              <a:t>Decline and Revival</a:t>
            </a:r>
            <a:endParaRPr lang="en-GB" dirty="0"/>
          </a:p>
        </p:txBody>
      </p:sp>
    </p:spTree>
    <p:extLst>
      <p:ext uri="{BB962C8B-B14F-4D97-AF65-F5344CB8AC3E}">
        <p14:creationId xmlns:p14="http://schemas.microsoft.com/office/powerpoint/2010/main" val="997029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(1)</a:t>
            </a:r>
            <a:endParaRPr lang="en-GB" dirty="0"/>
          </a:p>
        </p:txBody>
      </p:sp>
      <p:sp>
        <p:nvSpPr>
          <p:cNvPr id="3" name="Content Placeholder 2"/>
          <p:cNvSpPr>
            <a:spLocks noGrp="1"/>
          </p:cNvSpPr>
          <p:nvPr>
            <p:ph sz="quarter" idx="1"/>
          </p:nvPr>
        </p:nvSpPr>
        <p:spPr>
          <a:xfrm>
            <a:off x="191385" y="1527047"/>
            <a:ext cx="8739963" cy="5330953"/>
          </a:xfrm>
        </p:spPr>
        <p:txBody>
          <a:bodyPr>
            <a:normAutofit lnSpcReduction="10000"/>
          </a:bodyPr>
          <a:lstStyle/>
          <a:p>
            <a:r>
              <a:rPr lang="en-GB" dirty="0" err="1" smtClean="0"/>
              <a:t>Braund</a:t>
            </a:r>
            <a:r>
              <a:rPr lang="en-GB" dirty="0" smtClean="0"/>
              <a:t>, S. 2013. ‘Haunted by Horror: The Ghost of Seneca </a:t>
            </a:r>
            <a:r>
              <a:rPr lang="en-GB" dirty="0"/>
              <a:t>in Renaissance Drama’, </a:t>
            </a:r>
            <a:r>
              <a:rPr lang="en-GB" dirty="0" smtClean="0"/>
              <a:t>in </a:t>
            </a:r>
            <a:r>
              <a:rPr lang="en-GB" i="1" dirty="0"/>
              <a:t>A Companion to the </a:t>
            </a:r>
            <a:r>
              <a:rPr lang="en-GB" i="1" dirty="0" err="1"/>
              <a:t>Neronian</a:t>
            </a:r>
            <a:r>
              <a:rPr lang="en-GB" i="1" dirty="0"/>
              <a:t> Age</a:t>
            </a:r>
            <a:r>
              <a:rPr lang="en-GB" dirty="0"/>
              <a:t>, Buckley, E. and </a:t>
            </a:r>
            <a:r>
              <a:rPr lang="en-GB" dirty="0" err="1"/>
              <a:t>Dinter</a:t>
            </a:r>
            <a:r>
              <a:rPr lang="en-GB" dirty="0"/>
              <a:t>, M. T. (eds.), Oxford: Wiley-Blackwell: </a:t>
            </a:r>
            <a:r>
              <a:rPr lang="en-GB" dirty="0" smtClean="0"/>
              <a:t>425-443.</a:t>
            </a:r>
          </a:p>
          <a:p>
            <a:endParaRPr lang="en-GB" sz="500" dirty="0"/>
          </a:p>
          <a:p>
            <a:r>
              <a:rPr lang="en-GB" dirty="0" err="1" smtClean="0"/>
              <a:t>Laarmann</a:t>
            </a:r>
            <a:r>
              <a:rPr lang="en-GB" dirty="0" smtClean="0"/>
              <a:t>, M. 2014. ‘Seneca the </a:t>
            </a:r>
            <a:r>
              <a:rPr lang="en-GB" dirty="0" err="1" smtClean="0"/>
              <a:t>Phiilosopher</a:t>
            </a:r>
            <a:r>
              <a:rPr lang="en-GB" dirty="0" smtClean="0"/>
              <a:t>’, </a:t>
            </a:r>
            <a:r>
              <a:rPr lang="en-GB" dirty="0">
                <a:solidFill>
                  <a:prstClr val="black"/>
                </a:solidFill>
              </a:rPr>
              <a:t>in </a:t>
            </a:r>
            <a:r>
              <a:rPr lang="en-GB" i="1" dirty="0">
                <a:solidFill>
                  <a:prstClr val="black"/>
                </a:solidFill>
              </a:rPr>
              <a:t>Brill's companion to Seneca philosopher and dramatist</a:t>
            </a:r>
            <a:r>
              <a:rPr lang="en-GB" dirty="0">
                <a:solidFill>
                  <a:prstClr val="black"/>
                </a:solidFill>
              </a:rPr>
              <a:t>, </a:t>
            </a:r>
            <a:r>
              <a:rPr lang="en-GB" dirty="0" err="1">
                <a:solidFill>
                  <a:prstClr val="black"/>
                </a:solidFill>
              </a:rPr>
              <a:t>Damschen</a:t>
            </a:r>
            <a:r>
              <a:rPr lang="en-GB" dirty="0">
                <a:solidFill>
                  <a:prstClr val="black"/>
                </a:solidFill>
              </a:rPr>
              <a:t>, G., and </a:t>
            </a:r>
            <a:r>
              <a:rPr lang="en-GB" dirty="0" err="1">
                <a:solidFill>
                  <a:prstClr val="black"/>
                </a:solidFill>
              </a:rPr>
              <a:t>Heil</a:t>
            </a:r>
            <a:r>
              <a:rPr lang="en-GB" dirty="0">
                <a:solidFill>
                  <a:prstClr val="black"/>
                </a:solidFill>
              </a:rPr>
              <a:t>, A. (eds.), Leiden: Brill: </a:t>
            </a:r>
            <a:r>
              <a:rPr lang="en-GB" dirty="0" smtClean="0">
                <a:solidFill>
                  <a:prstClr val="black"/>
                </a:solidFill>
              </a:rPr>
              <a:t>53-71.</a:t>
            </a:r>
          </a:p>
          <a:p>
            <a:endParaRPr lang="en-GB" sz="500" dirty="0">
              <a:solidFill>
                <a:prstClr val="black"/>
              </a:solidFill>
            </a:endParaRPr>
          </a:p>
          <a:p>
            <a:r>
              <a:rPr lang="en-GB" dirty="0" smtClean="0">
                <a:solidFill>
                  <a:prstClr val="black"/>
                </a:solidFill>
              </a:rPr>
              <a:t>Marshall, C. W. 2014. ‘The Works of Seneca the Younger and their Dates’, </a:t>
            </a:r>
            <a:r>
              <a:rPr lang="en-GB" dirty="0">
                <a:solidFill>
                  <a:prstClr val="black"/>
                </a:solidFill>
              </a:rPr>
              <a:t>in </a:t>
            </a:r>
            <a:r>
              <a:rPr lang="en-GB" i="1" dirty="0">
                <a:solidFill>
                  <a:prstClr val="black"/>
                </a:solidFill>
              </a:rPr>
              <a:t>Brill's companion to Seneca philosopher and dramatist</a:t>
            </a:r>
            <a:r>
              <a:rPr lang="en-GB" dirty="0">
                <a:solidFill>
                  <a:prstClr val="black"/>
                </a:solidFill>
              </a:rPr>
              <a:t>, </a:t>
            </a:r>
            <a:r>
              <a:rPr lang="en-GB" dirty="0" err="1">
                <a:solidFill>
                  <a:prstClr val="black"/>
                </a:solidFill>
              </a:rPr>
              <a:t>Damschen</a:t>
            </a:r>
            <a:r>
              <a:rPr lang="en-GB" dirty="0">
                <a:solidFill>
                  <a:prstClr val="black"/>
                </a:solidFill>
              </a:rPr>
              <a:t>, G., and </a:t>
            </a:r>
            <a:r>
              <a:rPr lang="en-GB" dirty="0" err="1">
                <a:solidFill>
                  <a:prstClr val="black"/>
                </a:solidFill>
              </a:rPr>
              <a:t>Heil</a:t>
            </a:r>
            <a:r>
              <a:rPr lang="en-GB" dirty="0">
                <a:solidFill>
                  <a:prstClr val="black"/>
                </a:solidFill>
              </a:rPr>
              <a:t>, A. (eds.), Leiden: Brill: </a:t>
            </a:r>
            <a:r>
              <a:rPr lang="en-GB" dirty="0" smtClean="0">
                <a:solidFill>
                  <a:prstClr val="black"/>
                </a:solidFill>
              </a:rPr>
              <a:t>33-44.</a:t>
            </a:r>
            <a:endParaRPr lang="en-GB" dirty="0" smtClean="0"/>
          </a:p>
          <a:p>
            <a:endParaRPr lang="en-GB" sz="500" dirty="0" smtClean="0"/>
          </a:p>
        </p:txBody>
      </p:sp>
    </p:spTree>
    <p:extLst>
      <p:ext uri="{BB962C8B-B14F-4D97-AF65-F5344CB8AC3E}">
        <p14:creationId xmlns:p14="http://schemas.microsoft.com/office/powerpoint/2010/main" val="1915038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(2)</a:t>
            </a:r>
            <a:endParaRPr lang="en-GB" dirty="0"/>
          </a:p>
        </p:txBody>
      </p:sp>
      <p:sp>
        <p:nvSpPr>
          <p:cNvPr id="3" name="Content Placeholder 2"/>
          <p:cNvSpPr>
            <a:spLocks noGrp="1"/>
          </p:cNvSpPr>
          <p:nvPr>
            <p:ph sz="quarter" idx="1"/>
          </p:nvPr>
        </p:nvSpPr>
        <p:spPr>
          <a:xfrm>
            <a:off x="193183" y="1674254"/>
            <a:ext cx="8757634" cy="4855334"/>
          </a:xfrm>
        </p:spPr>
        <p:txBody>
          <a:bodyPr>
            <a:normAutofit fontScale="92500" lnSpcReduction="10000"/>
          </a:bodyPr>
          <a:lstStyle/>
          <a:p>
            <a:pPr lvl="0">
              <a:buClr>
                <a:srgbClr val="D16349"/>
              </a:buClr>
            </a:pPr>
            <a:r>
              <a:rPr lang="en-GB" dirty="0">
                <a:solidFill>
                  <a:prstClr val="black"/>
                </a:solidFill>
              </a:rPr>
              <a:t>Schubert, W. 2014. ‘Seneca the Dramatist’, in </a:t>
            </a:r>
            <a:r>
              <a:rPr lang="en-GB" i="1" dirty="0">
                <a:solidFill>
                  <a:prstClr val="black"/>
                </a:solidFill>
              </a:rPr>
              <a:t>Brill's companion to Seneca philosopher and dramatist</a:t>
            </a:r>
            <a:r>
              <a:rPr lang="en-GB" dirty="0">
                <a:solidFill>
                  <a:prstClr val="black"/>
                </a:solidFill>
              </a:rPr>
              <a:t>, </a:t>
            </a:r>
            <a:r>
              <a:rPr lang="en-GB" dirty="0" err="1">
                <a:solidFill>
                  <a:prstClr val="black"/>
                </a:solidFill>
              </a:rPr>
              <a:t>Damschen</a:t>
            </a:r>
            <a:r>
              <a:rPr lang="en-GB" dirty="0">
                <a:solidFill>
                  <a:prstClr val="black"/>
                </a:solidFill>
              </a:rPr>
              <a:t>, G., and </a:t>
            </a:r>
            <a:r>
              <a:rPr lang="en-GB" dirty="0" err="1">
                <a:solidFill>
                  <a:prstClr val="black"/>
                </a:solidFill>
              </a:rPr>
              <a:t>Heil</a:t>
            </a:r>
            <a:r>
              <a:rPr lang="en-GB" dirty="0">
                <a:solidFill>
                  <a:prstClr val="black"/>
                </a:solidFill>
              </a:rPr>
              <a:t>, A. (eds.), Leiden: Brill: 73-93</a:t>
            </a:r>
            <a:r>
              <a:rPr lang="en-GB" dirty="0" smtClean="0">
                <a:solidFill>
                  <a:prstClr val="black"/>
                </a:solidFill>
              </a:rPr>
              <a:t>.</a:t>
            </a:r>
          </a:p>
          <a:p>
            <a:pPr lvl="0">
              <a:buClr>
                <a:srgbClr val="D16349"/>
              </a:buClr>
            </a:pPr>
            <a:endParaRPr lang="en-GB" sz="500" dirty="0">
              <a:solidFill>
                <a:prstClr val="black"/>
              </a:solidFill>
            </a:endParaRPr>
          </a:p>
          <a:p>
            <a:pPr lvl="0">
              <a:buClr>
                <a:srgbClr val="D16349"/>
              </a:buClr>
            </a:pPr>
            <a:r>
              <a:rPr lang="en-GB" dirty="0" smtClean="0">
                <a:solidFill>
                  <a:prstClr val="black"/>
                </a:solidFill>
              </a:rPr>
              <a:t>Stacey, P. 2017. ‘The Image of Nero in Renaissance Political Thought’, in </a:t>
            </a:r>
            <a:r>
              <a:rPr lang="en-GB" i="1" dirty="0" smtClean="0">
                <a:solidFill>
                  <a:prstClr val="black"/>
                </a:solidFill>
              </a:rPr>
              <a:t>The Cambridge Companion to the Age of Nero</a:t>
            </a:r>
            <a:r>
              <a:rPr lang="en-GB" dirty="0" smtClean="0">
                <a:solidFill>
                  <a:prstClr val="black"/>
                </a:solidFill>
              </a:rPr>
              <a:t>, </a:t>
            </a:r>
            <a:r>
              <a:rPr lang="en-GB" dirty="0" err="1" smtClean="0">
                <a:solidFill>
                  <a:prstClr val="black"/>
                </a:solidFill>
              </a:rPr>
              <a:t>Bartsch</a:t>
            </a:r>
            <a:r>
              <a:rPr lang="en-GB" dirty="0" smtClean="0">
                <a:solidFill>
                  <a:prstClr val="black"/>
                </a:solidFill>
              </a:rPr>
              <a:t>, S., </a:t>
            </a:r>
            <a:r>
              <a:rPr lang="en-GB" dirty="0" err="1" smtClean="0">
                <a:solidFill>
                  <a:prstClr val="black"/>
                </a:solidFill>
              </a:rPr>
              <a:t>Freudenburg</a:t>
            </a:r>
            <a:r>
              <a:rPr lang="en-GB" dirty="0" smtClean="0">
                <a:solidFill>
                  <a:prstClr val="black"/>
                </a:solidFill>
              </a:rPr>
              <a:t>, K. and Littlewood, C. (eds.), Cambridge: Cambridge University Press: 290-304.</a:t>
            </a:r>
          </a:p>
          <a:p>
            <a:pPr lvl="0">
              <a:buClr>
                <a:srgbClr val="D16349"/>
              </a:buClr>
            </a:pPr>
            <a:endParaRPr lang="en-GB" sz="500" dirty="0" smtClean="0">
              <a:solidFill>
                <a:prstClr val="black"/>
              </a:solidFill>
            </a:endParaRPr>
          </a:p>
          <a:p>
            <a:pPr lvl="0">
              <a:buClr>
                <a:srgbClr val="D16349"/>
              </a:buClr>
            </a:pPr>
            <a:r>
              <a:rPr lang="en-GB" dirty="0" smtClean="0">
                <a:solidFill>
                  <a:prstClr val="black"/>
                </a:solidFill>
              </a:rPr>
              <a:t>Wilson, E. 2014. </a:t>
            </a:r>
            <a:r>
              <a:rPr lang="en-GB" i="1" dirty="0" smtClean="0">
                <a:solidFill>
                  <a:prstClr val="black"/>
                </a:solidFill>
              </a:rPr>
              <a:t>Seneca: A Life</a:t>
            </a:r>
            <a:r>
              <a:rPr lang="en-GB" dirty="0" smtClean="0">
                <a:solidFill>
                  <a:prstClr val="black"/>
                </a:solidFill>
              </a:rPr>
              <a:t>. Penguin. </a:t>
            </a:r>
          </a:p>
          <a:p>
            <a:pPr lvl="0">
              <a:buClr>
                <a:srgbClr val="D16349"/>
              </a:buClr>
            </a:pPr>
            <a:endParaRPr lang="en-GB" sz="500" dirty="0" smtClean="0">
              <a:solidFill>
                <a:prstClr val="black"/>
              </a:solidFill>
            </a:endParaRPr>
          </a:p>
          <a:p>
            <a:pPr lvl="0">
              <a:buClr>
                <a:srgbClr val="D16349"/>
              </a:buClr>
            </a:pPr>
            <a:r>
              <a:rPr lang="en-GB" dirty="0" smtClean="0">
                <a:solidFill>
                  <a:prstClr val="black"/>
                </a:solidFill>
              </a:rPr>
              <a:t>Wilson, M. 2008. ‘Rhetoric and Seneca </a:t>
            </a:r>
            <a:r>
              <a:rPr lang="en-GB" dirty="0">
                <a:solidFill>
                  <a:prstClr val="black"/>
                </a:solidFill>
              </a:rPr>
              <a:t>the Younger</a:t>
            </a:r>
            <a:r>
              <a:rPr lang="en-GB" dirty="0" smtClean="0">
                <a:solidFill>
                  <a:prstClr val="black"/>
                </a:solidFill>
              </a:rPr>
              <a:t>’, in A </a:t>
            </a:r>
            <a:r>
              <a:rPr lang="en-GB" dirty="0">
                <a:solidFill>
                  <a:prstClr val="black"/>
                </a:solidFill>
              </a:rPr>
              <a:t>Companion to Roman Rhetoric, Hall, J</a:t>
            </a:r>
            <a:r>
              <a:rPr lang="en-GB" dirty="0" smtClean="0">
                <a:solidFill>
                  <a:prstClr val="black"/>
                </a:solidFill>
              </a:rPr>
              <a:t>. and </a:t>
            </a:r>
            <a:r>
              <a:rPr lang="en-GB" dirty="0">
                <a:solidFill>
                  <a:prstClr val="black"/>
                </a:solidFill>
              </a:rPr>
              <a:t>Dominik, </a:t>
            </a:r>
            <a:r>
              <a:rPr lang="en-GB" dirty="0" smtClean="0">
                <a:solidFill>
                  <a:prstClr val="black"/>
                </a:solidFill>
              </a:rPr>
              <a:t>W. (eds.), </a:t>
            </a:r>
            <a:r>
              <a:rPr lang="en-GB" dirty="0">
                <a:solidFill>
                  <a:prstClr val="black"/>
                </a:solidFill>
              </a:rPr>
              <a:t>Williston: </a:t>
            </a:r>
            <a:r>
              <a:rPr lang="en-GB" dirty="0" smtClean="0">
                <a:solidFill>
                  <a:prstClr val="black"/>
                </a:solidFill>
              </a:rPr>
              <a:t>Wiley-Blackwell: 425-438.</a:t>
            </a:r>
            <a:endParaRPr lang="en-GB" dirty="0">
              <a:solidFill>
                <a:prstClr val="black"/>
              </a:solidFill>
            </a:endParaRPr>
          </a:p>
          <a:p>
            <a:endParaRPr lang="en-GB" dirty="0"/>
          </a:p>
        </p:txBody>
      </p:sp>
    </p:spTree>
    <p:extLst>
      <p:ext uri="{BB962C8B-B14F-4D97-AF65-F5344CB8AC3E}">
        <p14:creationId xmlns:p14="http://schemas.microsoft.com/office/powerpoint/2010/main" val="361547694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786</TotalTime>
  <Words>2928</Words>
  <Application>Microsoft Office PowerPoint</Application>
  <PresentationFormat>On-screen Show (4:3)</PresentationFormat>
  <Paragraphs>176</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Georgia</vt:lpstr>
      <vt:lpstr>Wingdings</vt:lpstr>
      <vt:lpstr>Wingdings 2</vt:lpstr>
      <vt:lpstr>Civic</vt:lpstr>
      <vt:lpstr>Literature and Culture in the Reign of Nero</vt:lpstr>
      <vt:lpstr>Senecan Tragedy</vt:lpstr>
      <vt:lpstr>PowerPoint Presentation</vt:lpstr>
      <vt:lpstr>Failure to become a Sage Man (Sapiens)</vt:lpstr>
      <vt:lpstr>Thyestes – A Meditation on Service to Nero?</vt:lpstr>
      <vt:lpstr>PowerPoint Presentation</vt:lpstr>
      <vt:lpstr>PowerPoint Presentation</vt:lpstr>
      <vt:lpstr>Can we teach goodness to those in power?</vt:lpstr>
      <vt:lpstr>Should Seneca have come back from exile?</vt:lpstr>
      <vt:lpstr>PowerPoint Presentation</vt:lpstr>
      <vt:lpstr>Legacy of Seneca</vt:lpstr>
      <vt:lpstr>Seneca’s Works in Antiquity</vt:lpstr>
      <vt:lpstr>Medieval-Renaissance Reception</vt:lpstr>
      <vt:lpstr>PowerPoint Presentation</vt:lpstr>
      <vt:lpstr>Seneca in Medieval and Renaissance Political Discourse</vt:lpstr>
      <vt:lpstr>Senecan Drama in the Renaissance</vt:lpstr>
      <vt:lpstr>The Baroque Seneca (17th Century)</vt:lpstr>
      <vt:lpstr>Decline and Revival</vt:lpstr>
      <vt:lpstr>Bibliography (1)</vt:lpstr>
      <vt:lpstr>Bibliography (2)</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Literature and Culture in the Reign of Nero</dc:title>
  <dc:creator>Matt</dc:creator>
  <cp:lastModifiedBy>Matt</cp:lastModifiedBy>
  <cp:revision>165</cp:revision>
  <dcterms:created xsi:type="dcterms:W3CDTF">2016-12-11T12:27:50Z</dcterms:created>
  <dcterms:modified xsi:type="dcterms:W3CDTF">2018-04-23T21:42:39Z</dcterms:modified>
</cp:coreProperties>
</file>