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63" r:id="rId3"/>
    <p:sldId id="411" r:id="rId4"/>
    <p:sldId id="990" r:id="rId5"/>
    <p:sldId id="991" r:id="rId6"/>
    <p:sldId id="993" r:id="rId7"/>
    <p:sldId id="969" r:id="rId8"/>
    <p:sldId id="989" r:id="rId9"/>
    <p:sldId id="992" r:id="rId10"/>
    <p:sldId id="963" r:id="rId11"/>
    <p:sldId id="979" r:id="rId12"/>
    <p:sldId id="980" r:id="rId13"/>
    <p:sldId id="988" r:id="rId14"/>
    <p:sldId id="978" r:id="rId15"/>
    <p:sldId id="405" r:id="rId16"/>
    <p:sldId id="266" r:id="rId17"/>
    <p:sldId id="358" r:id="rId1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88" autoAdjust="0"/>
    <p:restoredTop sz="94576" autoAdjust="0"/>
  </p:normalViewPr>
  <p:slideViewPr>
    <p:cSldViewPr>
      <p:cViewPr>
        <p:scale>
          <a:sx n="60" d="100"/>
          <a:sy n="60" d="100"/>
        </p:scale>
        <p:origin x="3168" y="12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73BF1E1E-3F47-47AC-AA8B-8B60BB7CCC8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266B7C3C-EDDA-49BD-921A-81E222D550EC}"/>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6123A53-B8DF-4035-BC57-9FDC090BCC0C}"/>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7AD5527-4E1B-40C5-8BB1-7501FBED4F0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2C3D7AE-BF0B-40D5-8992-02C2B7B56E81}"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9D1197BC-9014-45AC-A7BA-3054158FD08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E56FB5B3-FB9F-4F07-BF8C-769386918A4D}"/>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8DDD2AA4-DB13-4F27-AE74-0676349017C5}"/>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40EB3B66-4572-40F3-AAED-FF834BD75CB7}"/>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0311383-FE83-4547-BCDA-3567726A023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8FA6CD1-66CA-4834-A0B3-47550EC8653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16519242-0D11-48B6-8DEE-27E4A0A987B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DEF0D4-BF26-4C18-B72A-0786172A18CB}"/>
              </a:ext>
            </a:extLst>
          </p:cNvPr>
          <p:cNvSpPr>
            <a:spLocks noGrp="1"/>
          </p:cNvSpPr>
          <p:nvPr>
            <p:ph type="dt" sz="half" idx="10"/>
          </p:nvPr>
        </p:nvSpPr>
        <p:spPr>
          <a:xfrm>
            <a:off x="395288" y="6524625"/>
            <a:ext cx="971550" cy="219075"/>
          </a:xfrm>
        </p:spPr>
        <p:txBody>
          <a:bodyPr/>
          <a:lstStyle>
            <a:lvl1pPr>
              <a:defRPr/>
            </a:lvl1pPr>
          </a:lstStyle>
          <a:p>
            <a:pPr>
              <a:defRPr/>
            </a:pPr>
            <a:fld id="{BC0921AC-C342-4D4C-A144-C44CCA007D54}" type="datetime1">
              <a:rPr lang="en-GB" altLang="en-US"/>
              <a:pPr>
                <a:defRPr/>
              </a:pPr>
              <a:t>31/07/2026</a:t>
            </a:fld>
            <a:endParaRPr lang="en-GB" altLang="en-US" dirty="0"/>
          </a:p>
        </p:txBody>
      </p:sp>
      <p:sp>
        <p:nvSpPr>
          <p:cNvPr id="5" name="Footer Placeholder 4">
            <a:extLst>
              <a:ext uri="{FF2B5EF4-FFF2-40B4-BE49-F238E27FC236}">
                <a16:creationId xmlns:a16="http://schemas.microsoft.com/office/drawing/2014/main" id="{ECEEC6B9-BEE4-4211-B2AC-89025677716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AA8DA11-BB31-4B6E-80BF-C52F704CF201}"/>
              </a:ext>
            </a:extLst>
          </p:cNvPr>
          <p:cNvSpPr>
            <a:spLocks noGrp="1"/>
          </p:cNvSpPr>
          <p:nvPr>
            <p:ph type="sldNum" sz="quarter" idx="12"/>
          </p:nvPr>
        </p:nvSpPr>
        <p:spPr/>
        <p:txBody>
          <a:bodyPr/>
          <a:lstStyle>
            <a:lvl1pPr>
              <a:defRPr/>
            </a:lvl1pPr>
          </a:lstStyle>
          <a:p>
            <a:pPr>
              <a:defRPr/>
            </a:pPr>
            <a:fld id="{81F1B1AF-4765-4621-99CE-DA150808AF22}" type="slidenum">
              <a:rPr lang="en-GB" altLang="en-US"/>
              <a:pPr>
                <a:defRPr/>
              </a:pPr>
              <a:t>‹#›</a:t>
            </a:fld>
            <a:endParaRPr lang="en-GB" altLang="en-US"/>
          </a:p>
        </p:txBody>
      </p:sp>
    </p:spTree>
    <p:extLst>
      <p:ext uri="{BB962C8B-B14F-4D97-AF65-F5344CB8AC3E}">
        <p14:creationId xmlns:p14="http://schemas.microsoft.com/office/powerpoint/2010/main" val="18356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984A5-3091-4274-BDE6-411D9DA10AC7}"/>
              </a:ext>
            </a:extLst>
          </p:cNvPr>
          <p:cNvSpPr>
            <a:spLocks noGrp="1"/>
          </p:cNvSpPr>
          <p:nvPr>
            <p:ph type="dt" sz="half" idx="10"/>
          </p:nvPr>
        </p:nvSpPr>
        <p:spPr/>
        <p:txBody>
          <a:bodyPr/>
          <a:lstStyle>
            <a:lvl1pPr>
              <a:defRPr/>
            </a:lvl1pPr>
          </a:lstStyle>
          <a:p>
            <a:pPr>
              <a:defRPr/>
            </a:pPr>
            <a:fld id="{685C73B9-252A-4295-B5F5-F9EBE70D4844}" type="datetime1">
              <a:rPr lang="en-GB" altLang="en-US"/>
              <a:pPr>
                <a:defRPr/>
              </a:pPr>
              <a:t>31/07/2026</a:t>
            </a:fld>
            <a:endParaRPr lang="en-GB" altLang="en-US" dirty="0"/>
          </a:p>
        </p:txBody>
      </p:sp>
      <p:sp>
        <p:nvSpPr>
          <p:cNvPr id="5" name="Footer Placeholder 4">
            <a:extLst>
              <a:ext uri="{FF2B5EF4-FFF2-40B4-BE49-F238E27FC236}">
                <a16:creationId xmlns:a16="http://schemas.microsoft.com/office/drawing/2014/main" id="{34B29E66-ADD9-4D34-BC3E-C1E25158293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DC9098B-F4AC-409C-B9A4-6A061B253F2D}"/>
              </a:ext>
            </a:extLst>
          </p:cNvPr>
          <p:cNvSpPr>
            <a:spLocks noGrp="1"/>
          </p:cNvSpPr>
          <p:nvPr>
            <p:ph type="sldNum" sz="quarter" idx="12"/>
          </p:nvPr>
        </p:nvSpPr>
        <p:spPr/>
        <p:txBody>
          <a:bodyPr/>
          <a:lstStyle>
            <a:lvl1pPr>
              <a:defRPr/>
            </a:lvl1pPr>
          </a:lstStyle>
          <a:p>
            <a:pPr>
              <a:defRPr/>
            </a:pPr>
            <a:fld id="{173A1FC8-8386-482B-AED0-74C24C2711CB}" type="slidenum">
              <a:rPr lang="en-GB" altLang="en-US"/>
              <a:pPr>
                <a:defRPr/>
              </a:pPr>
              <a:t>‹#›</a:t>
            </a:fld>
            <a:endParaRPr lang="en-GB" altLang="en-US"/>
          </a:p>
        </p:txBody>
      </p:sp>
    </p:spTree>
    <p:extLst>
      <p:ext uri="{BB962C8B-B14F-4D97-AF65-F5344CB8AC3E}">
        <p14:creationId xmlns:p14="http://schemas.microsoft.com/office/powerpoint/2010/main" val="4289213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258CB13-5E9B-4B6F-9560-2C87E777F901}"/>
              </a:ext>
            </a:extLst>
          </p:cNvPr>
          <p:cNvSpPr>
            <a:spLocks noGrp="1"/>
          </p:cNvSpPr>
          <p:nvPr>
            <p:ph type="dt" sz="half" idx="10"/>
          </p:nvPr>
        </p:nvSpPr>
        <p:spPr/>
        <p:txBody>
          <a:bodyPr/>
          <a:lstStyle>
            <a:lvl1pPr>
              <a:defRPr/>
            </a:lvl1pPr>
          </a:lstStyle>
          <a:p>
            <a:pPr>
              <a:defRPr/>
            </a:pPr>
            <a:fld id="{C798A757-ADBF-4896-8F91-1A29184BB07C}" type="datetime1">
              <a:rPr lang="en-GB" altLang="en-US"/>
              <a:pPr>
                <a:defRPr/>
              </a:pPr>
              <a:t>31/07/2026</a:t>
            </a:fld>
            <a:endParaRPr lang="en-GB" altLang="en-US" dirty="0"/>
          </a:p>
        </p:txBody>
      </p:sp>
      <p:sp>
        <p:nvSpPr>
          <p:cNvPr id="5" name="Slide Number Placeholder 5">
            <a:extLst>
              <a:ext uri="{FF2B5EF4-FFF2-40B4-BE49-F238E27FC236}">
                <a16:creationId xmlns:a16="http://schemas.microsoft.com/office/drawing/2014/main" id="{07ED13AB-23FD-4CC2-858F-C72DC4961ACB}"/>
              </a:ext>
            </a:extLst>
          </p:cNvPr>
          <p:cNvSpPr>
            <a:spLocks noGrp="1"/>
          </p:cNvSpPr>
          <p:nvPr>
            <p:ph type="sldNum" sz="quarter" idx="11"/>
          </p:nvPr>
        </p:nvSpPr>
        <p:spPr/>
        <p:txBody>
          <a:bodyPr/>
          <a:lstStyle>
            <a:lvl1pPr>
              <a:defRPr/>
            </a:lvl1pPr>
          </a:lstStyle>
          <a:p>
            <a:pPr>
              <a:defRPr/>
            </a:pPr>
            <a:fld id="{DC61F19D-4845-40A2-AB83-F721E05B2169}" type="slidenum">
              <a:rPr lang="en-GB" altLang="en-US"/>
              <a:pPr>
                <a:defRPr/>
              </a:pPr>
              <a:t>‹#›</a:t>
            </a:fld>
            <a:endParaRPr lang="en-GB" altLang="en-US"/>
          </a:p>
        </p:txBody>
      </p:sp>
    </p:spTree>
    <p:extLst>
      <p:ext uri="{BB962C8B-B14F-4D97-AF65-F5344CB8AC3E}">
        <p14:creationId xmlns:p14="http://schemas.microsoft.com/office/powerpoint/2010/main" val="3564120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90695DB-E95D-4FB2-A5E1-F2597FA11E04}"/>
              </a:ext>
            </a:extLst>
          </p:cNvPr>
          <p:cNvSpPr>
            <a:spLocks noGrp="1"/>
          </p:cNvSpPr>
          <p:nvPr>
            <p:ph type="dt" sz="half" idx="10"/>
          </p:nvPr>
        </p:nvSpPr>
        <p:spPr/>
        <p:txBody>
          <a:bodyPr/>
          <a:lstStyle>
            <a:lvl1pPr>
              <a:defRPr/>
            </a:lvl1pPr>
          </a:lstStyle>
          <a:p>
            <a:pPr>
              <a:defRPr/>
            </a:pPr>
            <a:fld id="{72868F7D-8208-4FAA-A0EB-E9C77CA98F62}" type="datetime1">
              <a:rPr lang="en-GB" altLang="en-US"/>
              <a:pPr>
                <a:defRPr/>
              </a:pPr>
              <a:t>31/07/2026</a:t>
            </a:fld>
            <a:endParaRPr lang="en-GB" altLang="en-US" dirty="0"/>
          </a:p>
        </p:txBody>
      </p:sp>
      <p:sp>
        <p:nvSpPr>
          <p:cNvPr id="6" name="Slide Number Placeholder 5">
            <a:extLst>
              <a:ext uri="{FF2B5EF4-FFF2-40B4-BE49-F238E27FC236}">
                <a16:creationId xmlns:a16="http://schemas.microsoft.com/office/drawing/2014/main" id="{4B1AF792-F566-4B5E-986A-C98463B9B63C}"/>
              </a:ext>
            </a:extLst>
          </p:cNvPr>
          <p:cNvSpPr>
            <a:spLocks noGrp="1"/>
          </p:cNvSpPr>
          <p:nvPr>
            <p:ph type="sldNum" sz="quarter" idx="11"/>
          </p:nvPr>
        </p:nvSpPr>
        <p:spPr/>
        <p:txBody>
          <a:bodyPr/>
          <a:lstStyle>
            <a:lvl1pPr>
              <a:defRPr/>
            </a:lvl1pPr>
          </a:lstStyle>
          <a:p>
            <a:pPr>
              <a:defRPr/>
            </a:pPr>
            <a:fld id="{E42FA2F3-6F9D-4C6F-A275-000B4CE08C73}" type="slidenum">
              <a:rPr lang="en-GB" altLang="en-US"/>
              <a:pPr>
                <a:defRPr/>
              </a:pPr>
              <a:t>‹#›</a:t>
            </a:fld>
            <a:endParaRPr lang="en-GB" altLang="en-US"/>
          </a:p>
        </p:txBody>
      </p:sp>
    </p:spTree>
    <p:extLst>
      <p:ext uri="{BB962C8B-B14F-4D97-AF65-F5344CB8AC3E}">
        <p14:creationId xmlns:p14="http://schemas.microsoft.com/office/powerpoint/2010/main" val="2080453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B10AD41-B52C-4047-9A7A-6F9604399905}"/>
              </a:ext>
            </a:extLst>
          </p:cNvPr>
          <p:cNvSpPr>
            <a:spLocks noGrp="1"/>
          </p:cNvSpPr>
          <p:nvPr>
            <p:ph type="dt" sz="half" idx="10"/>
          </p:nvPr>
        </p:nvSpPr>
        <p:spPr/>
        <p:txBody>
          <a:bodyPr/>
          <a:lstStyle>
            <a:lvl1pPr>
              <a:defRPr/>
            </a:lvl1pPr>
          </a:lstStyle>
          <a:p>
            <a:pPr>
              <a:defRPr/>
            </a:pPr>
            <a:fld id="{547D32E5-0163-41F9-9C07-48C5FCC574A1}" type="datetime1">
              <a:rPr lang="en-GB" altLang="en-US"/>
              <a:pPr>
                <a:defRPr/>
              </a:pPr>
              <a:t>31/07/2026</a:t>
            </a:fld>
            <a:endParaRPr lang="en-GB" altLang="en-US" dirty="0"/>
          </a:p>
        </p:txBody>
      </p:sp>
      <p:sp>
        <p:nvSpPr>
          <p:cNvPr id="8" name="Slide Number Placeholder 5">
            <a:extLst>
              <a:ext uri="{FF2B5EF4-FFF2-40B4-BE49-F238E27FC236}">
                <a16:creationId xmlns:a16="http://schemas.microsoft.com/office/drawing/2014/main" id="{3FE03709-E3AE-4EA6-A9F6-83967793A560}"/>
              </a:ext>
            </a:extLst>
          </p:cNvPr>
          <p:cNvSpPr>
            <a:spLocks noGrp="1"/>
          </p:cNvSpPr>
          <p:nvPr>
            <p:ph type="sldNum" sz="quarter" idx="11"/>
          </p:nvPr>
        </p:nvSpPr>
        <p:spPr/>
        <p:txBody>
          <a:bodyPr/>
          <a:lstStyle>
            <a:lvl1pPr>
              <a:defRPr/>
            </a:lvl1pPr>
          </a:lstStyle>
          <a:p>
            <a:pPr>
              <a:defRPr/>
            </a:pPr>
            <a:fld id="{765A9218-DDA5-4CD9-B342-D0ADD03A3A8D}" type="slidenum">
              <a:rPr lang="en-GB" altLang="en-US"/>
              <a:pPr>
                <a:defRPr/>
              </a:pPr>
              <a:t>‹#›</a:t>
            </a:fld>
            <a:endParaRPr lang="en-GB" altLang="en-US"/>
          </a:p>
        </p:txBody>
      </p:sp>
    </p:spTree>
    <p:extLst>
      <p:ext uri="{BB962C8B-B14F-4D97-AF65-F5344CB8AC3E}">
        <p14:creationId xmlns:p14="http://schemas.microsoft.com/office/powerpoint/2010/main" val="1283274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568D4E2-1616-4887-9C3A-4BC99763F540}"/>
              </a:ext>
            </a:extLst>
          </p:cNvPr>
          <p:cNvSpPr>
            <a:spLocks noGrp="1"/>
          </p:cNvSpPr>
          <p:nvPr>
            <p:ph type="dt" sz="half" idx="10"/>
          </p:nvPr>
        </p:nvSpPr>
        <p:spPr/>
        <p:txBody>
          <a:bodyPr/>
          <a:lstStyle>
            <a:lvl1pPr>
              <a:defRPr/>
            </a:lvl1pPr>
          </a:lstStyle>
          <a:p>
            <a:pPr>
              <a:defRPr/>
            </a:pPr>
            <a:fld id="{823DA581-8B56-4933-8438-85CBF3C5D90E}" type="datetime1">
              <a:rPr lang="en-GB" altLang="en-US"/>
              <a:pPr>
                <a:defRPr/>
              </a:pPr>
              <a:t>31/07/2026</a:t>
            </a:fld>
            <a:endParaRPr lang="en-GB" altLang="en-US" dirty="0"/>
          </a:p>
        </p:txBody>
      </p:sp>
      <p:sp>
        <p:nvSpPr>
          <p:cNvPr id="4" name="Slide Number Placeholder 5">
            <a:extLst>
              <a:ext uri="{FF2B5EF4-FFF2-40B4-BE49-F238E27FC236}">
                <a16:creationId xmlns:a16="http://schemas.microsoft.com/office/drawing/2014/main" id="{178D6228-45D0-4E5D-B465-6A450FE2A991}"/>
              </a:ext>
            </a:extLst>
          </p:cNvPr>
          <p:cNvSpPr>
            <a:spLocks noGrp="1"/>
          </p:cNvSpPr>
          <p:nvPr>
            <p:ph type="sldNum" sz="quarter" idx="11"/>
          </p:nvPr>
        </p:nvSpPr>
        <p:spPr/>
        <p:txBody>
          <a:bodyPr/>
          <a:lstStyle>
            <a:lvl1pPr>
              <a:defRPr/>
            </a:lvl1pPr>
          </a:lstStyle>
          <a:p>
            <a:pPr>
              <a:defRPr/>
            </a:pPr>
            <a:fld id="{B08919CE-C701-4FCB-B99E-1670F5321C72}" type="slidenum">
              <a:rPr lang="en-GB" altLang="en-US"/>
              <a:pPr>
                <a:defRPr/>
              </a:pPr>
              <a:t>‹#›</a:t>
            </a:fld>
            <a:endParaRPr lang="en-GB" altLang="en-US"/>
          </a:p>
        </p:txBody>
      </p:sp>
    </p:spTree>
    <p:extLst>
      <p:ext uri="{BB962C8B-B14F-4D97-AF65-F5344CB8AC3E}">
        <p14:creationId xmlns:p14="http://schemas.microsoft.com/office/powerpoint/2010/main" val="2485586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25BC7D7-494B-447E-A216-C01817834D68}"/>
              </a:ext>
            </a:extLst>
          </p:cNvPr>
          <p:cNvSpPr>
            <a:spLocks noGrp="1"/>
          </p:cNvSpPr>
          <p:nvPr>
            <p:ph type="dt" sz="half" idx="10"/>
          </p:nvPr>
        </p:nvSpPr>
        <p:spPr/>
        <p:txBody>
          <a:bodyPr/>
          <a:lstStyle>
            <a:lvl1pPr>
              <a:defRPr/>
            </a:lvl1pPr>
          </a:lstStyle>
          <a:p>
            <a:pPr>
              <a:defRPr/>
            </a:pPr>
            <a:fld id="{7552E831-075F-4A16-AE90-313369E37155}" type="datetime1">
              <a:rPr lang="en-GB" altLang="en-US"/>
              <a:pPr>
                <a:defRPr/>
              </a:pPr>
              <a:t>31/07/2026</a:t>
            </a:fld>
            <a:endParaRPr lang="en-GB" altLang="en-US" dirty="0"/>
          </a:p>
        </p:txBody>
      </p:sp>
      <p:sp>
        <p:nvSpPr>
          <p:cNvPr id="3" name="Slide Number Placeholder 5">
            <a:extLst>
              <a:ext uri="{FF2B5EF4-FFF2-40B4-BE49-F238E27FC236}">
                <a16:creationId xmlns:a16="http://schemas.microsoft.com/office/drawing/2014/main" id="{39DAA1C9-5A6E-4E62-BEE0-AEA878CD61A9}"/>
              </a:ext>
            </a:extLst>
          </p:cNvPr>
          <p:cNvSpPr>
            <a:spLocks noGrp="1"/>
          </p:cNvSpPr>
          <p:nvPr>
            <p:ph type="sldNum" sz="quarter" idx="11"/>
          </p:nvPr>
        </p:nvSpPr>
        <p:spPr/>
        <p:txBody>
          <a:bodyPr/>
          <a:lstStyle>
            <a:lvl1pPr>
              <a:defRPr/>
            </a:lvl1pPr>
          </a:lstStyle>
          <a:p>
            <a:pPr>
              <a:defRPr/>
            </a:pPr>
            <a:fld id="{200FC502-85CB-45FB-98FB-DAE28AACA5EE}" type="slidenum">
              <a:rPr lang="en-GB" altLang="en-US"/>
              <a:pPr>
                <a:defRPr/>
              </a:pPr>
              <a:t>‹#›</a:t>
            </a:fld>
            <a:endParaRPr lang="en-GB" altLang="en-US"/>
          </a:p>
        </p:txBody>
      </p:sp>
    </p:spTree>
    <p:extLst>
      <p:ext uri="{BB962C8B-B14F-4D97-AF65-F5344CB8AC3E}">
        <p14:creationId xmlns:p14="http://schemas.microsoft.com/office/powerpoint/2010/main" val="318500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B65BD3B-5217-4020-BBA5-C8ECFFF23C6A}"/>
              </a:ext>
            </a:extLst>
          </p:cNvPr>
          <p:cNvSpPr>
            <a:spLocks noGrp="1"/>
          </p:cNvSpPr>
          <p:nvPr>
            <p:ph type="dt" sz="half" idx="10"/>
          </p:nvPr>
        </p:nvSpPr>
        <p:spPr/>
        <p:txBody>
          <a:bodyPr/>
          <a:lstStyle>
            <a:lvl1pPr>
              <a:defRPr/>
            </a:lvl1pPr>
          </a:lstStyle>
          <a:p>
            <a:pPr>
              <a:defRPr/>
            </a:pPr>
            <a:fld id="{D8F1F244-C544-4BFA-BE37-E6921E1FAB74}" type="datetime1">
              <a:rPr lang="en-GB" altLang="en-US"/>
              <a:pPr>
                <a:defRPr/>
              </a:pPr>
              <a:t>31/07/2026</a:t>
            </a:fld>
            <a:endParaRPr lang="en-GB" altLang="en-US" dirty="0"/>
          </a:p>
        </p:txBody>
      </p:sp>
      <p:sp>
        <p:nvSpPr>
          <p:cNvPr id="6" name="Slide Number Placeholder 5">
            <a:extLst>
              <a:ext uri="{FF2B5EF4-FFF2-40B4-BE49-F238E27FC236}">
                <a16:creationId xmlns:a16="http://schemas.microsoft.com/office/drawing/2014/main" id="{E1F2B8C1-9987-4BFB-9506-6DBEEE52BE78}"/>
              </a:ext>
            </a:extLst>
          </p:cNvPr>
          <p:cNvSpPr>
            <a:spLocks noGrp="1"/>
          </p:cNvSpPr>
          <p:nvPr>
            <p:ph type="sldNum" sz="quarter" idx="11"/>
          </p:nvPr>
        </p:nvSpPr>
        <p:spPr/>
        <p:txBody>
          <a:bodyPr/>
          <a:lstStyle>
            <a:lvl1pPr>
              <a:defRPr/>
            </a:lvl1pPr>
          </a:lstStyle>
          <a:p>
            <a:pPr>
              <a:defRPr/>
            </a:pPr>
            <a:fld id="{EFB428F5-F416-4502-B746-8A6A0257BE88}" type="slidenum">
              <a:rPr lang="en-GB" altLang="en-US"/>
              <a:pPr>
                <a:defRPr/>
              </a:pPr>
              <a:t>‹#›</a:t>
            </a:fld>
            <a:endParaRPr lang="en-GB" altLang="en-US"/>
          </a:p>
        </p:txBody>
      </p:sp>
    </p:spTree>
    <p:extLst>
      <p:ext uri="{BB962C8B-B14F-4D97-AF65-F5344CB8AC3E}">
        <p14:creationId xmlns:p14="http://schemas.microsoft.com/office/powerpoint/2010/main" val="354113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0DF61AF-F3A1-46C5-98B6-E288F2FD37BD}"/>
              </a:ext>
            </a:extLst>
          </p:cNvPr>
          <p:cNvSpPr>
            <a:spLocks noGrp="1"/>
          </p:cNvSpPr>
          <p:nvPr>
            <p:ph type="dt" sz="half" idx="10"/>
          </p:nvPr>
        </p:nvSpPr>
        <p:spPr/>
        <p:txBody>
          <a:bodyPr/>
          <a:lstStyle>
            <a:lvl1pPr>
              <a:defRPr/>
            </a:lvl1pPr>
          </a:lstStyle>
          <a:p>
            <a:pPr>
              <a:defRPr/>
            </a:pPr>
            <a:fld id="{5902FFD5-88DB-4923-8180-06E61D744B29}" type="datetime1">
              <a:rPr lang="en-GB" altLang="en-US"/>
              <a:pPr>
                <a:defRPr/>
              </a:pPr>
              <a:t>31/07/2026</a:t>
            </a:fld>
            <a:endParaRPr lang="en-GB" altLang="en-US" dirty="0"/>
          </a:p>
        </p:txBody>
      </p:sp>
      <p:sp>
        <p:nvSpPr>
          <p:cNvPr id="6" name="Slide Number Placeholder 5">
            <a:extLst>
              <a:ext uri="{FF2B5EF4-FFF2-40B4-BE49-F238E27FC236}">
                <a16:creationId xmlns:a16="http://schemas.microsoft.com/office/drawing/2014/main" id="{92384E30-3302-4C3A-B60D-8BD00E619664}"/>
              </a:ext>
            </a:extLst>
          </p:cNvPr>
          <p:cNvSpPr>
            <a:spLocks noGrp="1"/>
          </p:cNvSpPr>
          <p:nvPr>
            <p:ph type="sldNum" sz="quarter" idx="11"/>
          </p:nvPr>
        </p:nvSpPr>
        <p:spPr/>
        <p:txBody>
          <a:bodyPr/>
          <a:lstStyle>
            <a:lvl1pPr>
              <a:defRPr/>
            </a:lvl1pPr>
          </a:lstStyle>
          <a:p>
            <a:pPr>
              <a:defRPr/>
            </a:pPr>
            <a:fld id="{FAC71FE3-E10A-43FC-9BB4-381683E7EF19}" type="slidenum">
              <a:rPr lang="en-GB" altLang="en-US"/>
              <a:pPr>
                <a:defRPr/>
              </a:pPr>
              <a:t>‹#›</a:t>
            </a:fld>
            <a:endParaRPr lang="en-GB" altLang="en-US"/>
          </a:p>
        </p:txBody>
      </p:sp>
    </p:spTree>
    <p:extLst>
      <p:ext uri="{BB962C8B-B14F-4D97-AF65-F5344CB8AC3E}">
        <p14:creationId xmlns:p14="http://schemas.microsoft.com/office/powerpoint/2010/main" val="712444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852FC9-EB17-4FF6-AFDF-94EE69A39331}"/>
              </a:ext>
            </a:extLst>
          </p:cNvPr>
          <p:cNvSpPr>
            <a:spLocks noGrp="1"/>
          </p:cNvSpPr>
          <p:nvPr>
            <p:ph type="dt" sz="half" idx="10"/>
          </p:nvPr>
        </p:nvSpPr>
        <p:spPr/>
        <p:txBody>
          <a:bodyPr/>
          <a:lstStyle>
            <a:lvl1pPr>
              <a:defRPr/>
            </a:lvl1pPr>
          </a:lstStyle>
          <a:p>
            <a:pPr>
              <a:defRPr/>
            </a:pPr>
            <a:fld id="{32C36943-EEAA-4051-9262-B3FEFE761158}" type="datetime1">
              <a:rPr lang="en-GB" altLang="en-US"/>
              <a:pPr>
                <a:defRPr/>
              </a:pPr>
              <a:t>31/07/2026</a:t>
            </a:fld>
            <a:endParaRPr lang="en-GB" altLang="en-US" dirty="0"/>
          </a:p>
        </p:txBody>
      </p:sp>
      <p:sp>
        <p:nvSpPr>
          <p:cNvPr id="5" name="Slide Number Placeholder 5">
            <a:extLst>
              <a:ext uri="{FF2B5EF4-FFF2-40B4-BE49-F238E27FC236}">
                <a16:creationId xmlns:a16="http://schemas.microsoft.com/office/drawing/2014/main" id="{983DF036-F9DA-4E72-8048-DAFD7C7DB1B9}"/>
              </a:ext>
            </a:extLst>
          </p:cNvPr>
          <p:cNvSpPr>
            <a:spLocks noGrp="1"/>
          </p:cNvSpPr>
          <p:nvPr>
            <p:ph type="sldNum" sz="quarter" idx="11"/>
          </p:nvPr>
        </p:nvSpPr>
        <p:spPr/>
        <p:txBody>
          <a:bodyPr/>
          <a:lstStyle>
            <a:lvl1pPr>
              <a:defRPr/>
            </a:lvl1pPr>
          </a:lstStyle>
          <a:p>
            <a:pPr>
              <a:defRPr/>
            </a:pPr>
            <a:fld id="{59CF1B87-02C7-48AE-90FF-E2B6FAE95B35}" type="slidenum">
              <a:rPr lang="en-GB" altLang="en-US"/>
              <a:pPr>
                <a:defRPr/>
              </a:pPr>
              <a:t>‹#›</a:t>
            </a:fld>
            <a:endParaRPr lang="en-GB" altLang="en-US"/>
          </a:p>
        </p:txBody>
      </p:sp>
    </p:spTree>
    <p:extLst>
      <p:ext uri="{BB962C8B-B14F-4D97-AF65-F5344CB8AC3E}">
        <p14:creationId xmlns:p14="http://schemas.microsoft.com/office/powerpoint/2010/main" val="1368567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297AF-21A8-4656-890F-9E6C02D2E571}"/>
              </a:ext>
            </a:extLst>
          </p:cNvPr>
          <p:cNvSpPr>
            <a:spLocks noGrp="1"/>
          </p:cNvSpPr>
          <p:nvPr>
            <p:ph type="dt" sz="half" idx="10"/>
          </p:nvPr>
        </p:nvSpPr>
        <p:spPr/>
        <p:txBody>
          <a:bodyPr/>
          <a:lstStyle>
            <a:lvl1pPr>
              <a:defRPr/>
            </a:lvl1pPr>
          </a:lstStyle>
          <a:p>
            <a:pPr>
              <a:defRPr/>
            </a:pPr>
            <a:fld id="{82C0884B-4ED2-4EC1-B798-7F0F5B15BD9D}" type="datetime1">
              <a:rPr lang="en-GB" altLang="en-US"/>
              <a:pPr>
                <a:defRPr/>
              </a:pPr>
              <a:t>31/07/2026</a:t>
            </a:fld>
            <a:endParaRPr lang="en-GB" altLang="en-US" dirty="0"/>
          </a:p>
        </p:txBody>
      </p:sp>
      <p:sp>
        <p:nvSpPr>
          <p:cNvPr id="5" name="Slide Number Placeholder 5">
            <a:extLst>
              <a:ext uri="{FF2B5EF4-FFF2-40B4-BE49-F238E27FC236}">
                <a16:creationId xmlns:a16="http://schemas.microsoft.com/office/drawing/2014/main" id="{618836FD-79E6-434B-A134-46DEAF3CA189}"/>
              </a:ext>
            </a:extLst>
          </p:cNvPr>
          <p:cNvSpPr>
            <a:spLocks noGrp="1"/>
          </p:cNvSpPr>
          <p:nvPr>
            <p:ph type="sldNum" sz="quarter" idx="11"/>
          </p:nvPr>
        </p:nvSpPr>
        <p:spPr/>
        <p:txBody>
          <a:bodyPr/>
          <a:lstStyle>
            <a:lvl1pPr>
              <a:defRPr/>
            </a:lvl1pPr>
          </a:lstStyle>
          <a:p>
            <a:pPr>
              <a:defRPr/>
            </a:pPr>
            <a:fld id="{D7A243F2-D098-46CC-AF56-85183E81F7AE}" type="slidenum">
              <a:rPr lang="en-GB" altLang="en-US"/>
              <a:pPr>
                <a:defRPr/>
              </a:pPr>
              <a:t>‹#›</a:t>
            </a:fld>
            <a:endParaRPr lang="en-GB" altLang="en-US"/>
          </a:p>
        </p:txBody>
      </p:sp>
    </p:spTree>
    <p:extLst>
      <p:ext uri="{BB962C8B-B14F-4D97-AF65-F5344CB8AC3E}">
        <p14:creationId xmlns:p14="http://schemas.microsoft.com/office/powerpoint/2010/main" val="757793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BE515C4-37E6-4E20-AEA0-7749B5A1C30C}"/>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9A5E682-DDF0-4062-B5FE-9F044E0948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5249298-7CDA-45C3-9E6E-5137CDDAFE6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4F7C161-AC12-4DBD-8148-0164E3758759}" type="datetime1">
              <a:rPr lang="en-GB" altLang="en-US"/>
              <a:pPr>
                <a:defRPr/>
              </a:pPr>
              <a:t>31/07/2026</a:t>
            </a:fld>
            <a:endParaRPr lang="en-GB" altLang="en-US" dirty="0"/>
          </a:p>
        </p:txBody>
      </p:sp>
      <p:sp>
        <p:nvSpPr>
          <p:cNvPr id="6" name="Slide Number Placeholder 5">
            <a:extLst>
              <a:ext uri="{FF2B5EF4-FFF2-40B4-BE49-F238E27FC236}">
                <a16:creationId xmlns:a16="http://schemas.microsoft.com/office/drawing/2014/main" id="{AE113488-76E4-4C8B-9080-B0B3FBC599E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32B1398-B1C4-4B2C-994B-99EABBF3B27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4" r:id="rId1"/>
    <p:sldLayoutId id="2147483935"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hyperlink" Target="https://www.nice.org.uk/about/what-we-do/science-policy-research/research-recommendations"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library.leeds.ac.uk/info/14011/writing/112/essay_writing/7"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library.leeds.ac.uk/info/14011/writing/112/essay_writing/7"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human.libretexts.org/Courses/City_College_of_San_Francisco/Writing,_Reading,_and_College_Success:_A_First-Year_Composition_Course_for_All_Learners_(Kashyap_and_Dyquisto)/05:_Thesis_Statements,_Topic_Sentences_and_the_First_Draft/5.04:_Writing_Introductory_and_Concluding_Paragraphs"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4">
            <a:extLst>
              <a:ext uri="{FF2B5EF4-FFF2-40B4-BE49-F238E27FC236}">
                <a16:creationId xmlns:a16="http://schemas.microsoft.com/office/drawing/2014/main" id="{F5803DEA-64B4-407C-A875-A8D9DD322CAE}"/>
              </a:ext>
            </a:extLst>
          </p:cNvPr>
          <p:cNvSpPr>
            <a:spLocks noGrp="1"/>
          </p:cNvSpPr>
          <p:nvPr>
            <p:ph type="subTitle" idx="1"/>
          </p:nvPr>
        </p:nvSpPr>
        <p:spPr>
          <a:xfrm>
            <a:off x="539750" y="1844675"/>
            <a:ext cx="7912100" cy="4176713"/>
          </a:xfrm>
        </p:spPr>
        <p:txBody>
          <a:bodyPr/>
          <a:lstStyle/>
          <a:p>
            <a:pPr eaLnBrk="1" hangingPunct="1"/>
            <a:endParaRPr lang="en-GB" altLang="en-US" sz="2800" b="1" dirty="0">
              <a:solidFill>
                <a:schemeClr val="bg1"/>
              </a:solidFill>
            </a:endParaRPr>
          </a:p>
          <a:p>
            <a:pPr algn="r" eaLnBrk="1" hangingPunct="1"/>
            <a:endParaRPr lang="en-GB" altLang="en-US" sz="2800" b="1" dirty="0">
              <a:solidFill>
                <a:schemeClr val="bg1"/>
              </a:solidFill>
            </a:endParaRPr>
          </a:p>
          <a:p>
            <a:pPr eaLnBrk="1" hangingPunct="1"/>
            <a:endParaRPr lang="en-GB" altLang="en-US" sz="2800" b="1" dirty="0">
              <a:solidFill>
                <a:schemeClr val="bg1"/>
              </a:solidFill>
            </a:endParaRPr>
          </a:p>
          <a:p>
            <a:endParaRPr lang="en-GB" altLang="en-US" sz="1800"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 </a:t>
            </a:r>
          </a:p>
        </p:txBody>
      </p:sp>
      <p:sp>
        <p:nvSpPr>
          <p:cNvPr id="6147" name="Slide Number Placeholder 5">
            <a:extLst>
              <a:ext uri="{FF2B5EF4-FFF2-40B4-BE49-F238E27FC236}">
                <a16:creationId xmlns:a16="http://schemas.microsoft.com/office/drawing/2014/main" id="{F9574753-28CC-4FD0-A99E-DCC31955BC9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CD4549C-BD3E-498A-BAF1-6737911F3BCD}"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2" name="Subtitle 4">
            <a:extLst>
              <a:ext uri="{FF2B5EF4-FFF2-40B4-BE49-F238E27FC236}">
                <a16:creationId xmlns:a16="http://schemas.microsoft.com/office/drawing/2014/main" id="{80CECB04-1F63-7737-032B-796517674831}"/>
              </a:ext>
            </a:extLst>
          </p:cNvPr>
          <p:cNvSpPr txBox="1">
            <a:spLocks/>
          </p:cNvSpPr>
          <p:nvPr/>
        </p:nvSpPr>
        <p:spPr bwMode="auto">
          <a:xfrm>
            <a:off x="507839" y="1412776"/>
            <a:ext cx="8128322"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4000" b="1" dirty="0">
                <a:solidFill>
                  <a:schemeClr val="bg1"/>
                </a:solidFill>
              </a:rPr>
              <a:t>Introduction to Independent Research Skills (BMHP5019_LON)</a:t>
            </a:r>
          </a:p>
          <a:p>
            <a:pPr eaLnBrk="1" hangingPunct="1"/>
            <a:endParaRPr lang="en-GB" altLang="en-US" sz="3600" b="1" dirty="0">
              <a:solidFill>
                <a:schemeClr val="bg1"/>
              </a:solidFill>
            </a:endParaRPr>
          </a:p>
          <a:p>
            <a:pPr eaLnBrk="1" hangingPunct="1"/>
            <a:r>
              <a:rPr lang="en-GB" altLang="en-US" sz="3600" b="1" dirty="0">
                <a:solidFill>
                  <a:schemeClr val="bg1"/>
                </a:solidFill>
              </a:rPr>
              <a:t> </a:t>
            </a:r>
            <a:endParaRPr lang="en-GB" altLang="en-US" b="1" dirty="0">
              <a:solidFill>
                <a:schemeClr val="bg1"/>
              </a:solidFill>
            </a:endParaRPr>
          </a:p>
          <a:p>
            <a:pPr eaLnBrk="1" hangingPunct="1"/>
            <a:r>
              <a:rPr lang="en-GB" altLang="en-US" b="1" dirty="0">
                <a:solidFill>
                  <a:schemeClr val="bg1"/>
                </a:solidFill>
              </a:rPr>
              <a:t>Week 8: Recommendations and Conclusion of the Scoping Review</a:t>
            </a:r>
            <a:endParaRPr lang="en-GB" altLang="en-US" sz="2800" b="1" dirty="0">
              <a:solidFill>
                <a:schemeClr val="bg1"/>
              </a:solidFill>
            </a:endParaRPr>
          </a:p>
          <a:p>
            <a:pPr eaLnBrk="1" hangingPunct="1"/>
            <a:endParaRPr lang="en-GB" altLang="en-US" sz="2800" b="1" dirty="0">
              <a:solidFill>
                <a:schemeClr val="bg1"/>
              </a:solidFill>
            </a:endParaRPr>
          </a:p>
          <a:p>
            <a:endParaRPr lang="en-GB" altLang="en-US" sz="1800"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198C973-4F20-4B90-8A47-6E3F3BC93377}"/>
              </a:ext>
            </a:extLst>
          </p:cNvPr>
          <p:cNvSpPr>
            <a:spLocks noGrp="1"/>
          </p:cNvSpPr>
          <p:nvPr>
            <p:ph type="title"/>
          </p:nvPr>
        </p:nvSpPr>
        <p:spPr>
          <a:xfrm>
            <a:off x="1475656" y="332656"/>
            <a:ext cx="6192688" cy="936104"/>
          </a:xfrm>
        </p:spPr>
        <p:txBody>
          <a:bodyPr/>
          <a:lstStyle/>
          <a:p>
            <a:r>
              <a:rPr lang="en-GB" altLang="en-US" sz="4000" dirty="0">
                <a:cs typeface="Arial" panose="020B0604020202020204" pitchFamily="34" charset="0"/>
              </a:rPr>
              <a:t>Lesson Objectives</a:t>
            </a:r>
          </a:p>
        </p:txBody>
      </p:sp>
      <p:sp>
        <p:nvSpPr>
          <p:cNvPr id="7171" name="Content Placeholder 2">
            <a:extLst>
              <a:ext uri="{FF2B5EF4-FFF2-40B4-BE49-F238E27FC236}">
                <a16:creationId xmlns:a16="http://schemas.microsoft.com/office/drawing/2014/main" id="{620EF349-0E7F-46A8-B505-BE0AB7438167}"/>
              </a:ext>
            </a:extLst>
          </p:cNvPr>
          <p:cNvSpPr>
            <a:spLocks noGrp="1"/>
          </p:cNvSpPr>
          <p:nvPr>
            <p:ph idx="1"/>
          </p:nvPr>
        </p:nvSpPr>
        <p:spPr>
          <a:xfrm>
            <a:off x="755576" y="1772817"/>
            <a:ext cx="7416824" cy="3600400"/>
          </a:xfrm>
        </p:spPr>
        <p:txBody>
          <a:bodyPr/>
          <a:lstStyle/>
          <a:p>
            <a:pPr>
              <a:defRPr/>
            </a:pPr>
            <a:r>
              <a:rPr lang="en-US" altLang="en-US" sz="2800" dirty="0"/>
              <a:t>Purpose of the Research Recommendations</a:t>
            </a:r>
          </a:p>
          <a:p>
            <a:pPr>
              <a:defRPr/>
            </a:pPr>
            <a:r>
              <a:rPr lang="en-US" altLang="en-US" sz="2800" dirty="0"/>
              <a:t>Writing Recommendations</a:t>
            </a:r>
          </a:p>
          <a:p>
            <a:pPr>
              <a:defRPr/>
            </a:pPr>
            <a:r>
              <a:rPr lang="en-US" altLang="en-US" sz="2800" dirty="0"/>
              <a:t>Suggested Structure of the Recommendations section </a:t>
            </a:r>
          </a:p>
          <a:p>
            <a:pPr>
              <a:defRPr/>
            </a:pPr>
            <a:r>
              <a:rPr lang="en-US" altLang="en-US" sz="2800" dirty="0"/>
              <a:t>Writing a Conclusion</a:t>
            </a:r>
          </a:p>
          <a:p>
            <a:pPr>
              <a:defRPr/>
            </a:pPr>
            <a:endParaRPr lang="en-US" altLang="en-US" sz="2800" dirty="0"/>
          </a:p>
          <a:p>
            <a:pPr>
              <a:defRPr/>
            </a:pPr>
            <a:endParaRPr lang="en-US" altLang="en-US" sz="2800" dirty="0"/>
          </a:p>
          <a:p>
            <a:pPr>
              <a:defRPr/>
            </a:pPr>
            <a:endParaRPr lang="en-US" altLang="en-US" sz="2800" dirty="0"/>
          </a:p>
          <a:p>
            <a:pPr>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GB" alt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EB777-700C-BA8C-50F4-EDFFA1C204DF}"/>
              </a:ext>
            </a:extLst>
          </p:cNvPr>
          <p:cNvSpPr>
            <a:spLocks noGrp="1"/>
          </p:cNvSpPr>
          <p:nvPr>
            <p:ph type="title"/>
          </p:nvPr>
        </p:nvSpPr>
        <p:spPr/>
        <p:txBody>
          <a:bodyPr/>
          <a:lstStyle/>
          <a:p>
            <a:r>
              <a:rPr lang="en-GB" dirty="0"/>
              <a:t>Recap - Structure of Results</a:t>
            </a:r>
          </a:p>
        </p:txBody>
      </p:sp>
      <p:sp>
        <p:nvSpPr>
          <p:cNvPr id="3" name="Content Placeholder 2">
            <a:extLst>
              <a:ext uri="{FF2B5EF4-FFF2-40B4-BE49-F238E27FC236}">
                <a16:creationId xmlns:a16="http://schemas.microsoft.com/office/drawing/2014/main" id="{7434E92E-8D5D-0AAC-FA6B-EE3479D1F089}"/>
              </a:ext>
            </a:extLst>
          </p:cNvPr>
          <p:cNvSpPr>
            <a:spLocks noGrp="1"/>
          </p:cNvSpPr>
          <p:nvPr>
            <p:ph idx="1"/>
          </p:nvPr>
        </p:nvSpPr>
        <p:spPr/>
        <p:txBody>
          <a:bodyPr/>
          <a:lstStyle/>
          <a:p>
            <a:r>
              <a:rPr lang="en-GB" sz="2400" dirty="0"/>
              <a:t>The Results can be structure in various ways. A suggested structure for a scoping review is shown below:</a:t>
            </a:r>
          </a:p>
          <a:p>
            <a:pPr marL="514350" indent="-514350">
              <a:buFont typeface="+mj-lt"/>
              <a:buAutoNum type="alphaLcParenR"/>
            </a:pPr>
            <a:r>
              <a:rPr lang="en-GB" sz="2400" dirty="0"/>
              <a:t>Present the </a:t>
            </a:r>
            <a:r>
              <a:rPr lang="en-GB" sz="2400" b="1" dirty="0"/>
              <a:t>number of studies </a:t>
            </a:r>
            <a:r>
              <a:rPr lang="en-GB" sz="2400" dirty="0"/>
              <a:t>found using the databases of academic journal articles.</a:t>
            </a:r>
          </a:p>
          <a:p>
            <a:pPr marL="514350" indent="-514350">
              <a:buFont typeface="+mj-lt"/>
              <a:buAutoNum type="alphaLcParenR"/>
            </a:pPr>
            <a:r>
              <a:rPr lang="en-GB" sz="2400" dirty="0"/>
              <a:t>Present in </a:t>
            </a:r>
            <a:r>
              <a:rPr lang="en-GB" sz="2400" b="1" dirty="0"/>
              <a:t>a table the main characteristics </a:t>
            </a:r>
            <a:r>
              <a:rPr lang="en-GB" sz="2400" dirty="0"/>
              <a:t>of each of the selected studies</a:t>
            </a:r>
          </a:p>
          <a:p>
            <a:pPr marL="514350" indent="-514350">
              <a:buFont typeface="+mj-lt"/>
              <a:buAutoNum type="alphaLcParenR"/>
            </a:pPr>
            <a:r>
              <a:rPr lang="en-GB" sz="2400" dirty="0"/>
              <a:t>Present </a:t>
            </a:r>
            <a:r>
              <a:rPr lang="en-GB" sz="2400" b="1" dirty="0"/>
              <a:t>the themes </a:t>
            </a:r>
            <a:r>
              <a:rPr lang="en-GB" sz="2400" dirty="0"/>
              <a:t>found in relation to review question/topic</a:t>
            </a:r>
          </a:p>
          <a:p>
            <a:pPr marL="514350" indent="-514350">
              <a:buFont typeface="+mj-lt"/>
              <a:buAutoNum type="alphaLcParenR"/>
            </a:pPr>
            <a:r>
              <a:rPr lang="en-GB" sz="2400" dirty="0"/>
              <a:t>Present </a:t>
            </a:r>
            <a:r>
              <a:rPr lang="en-GB" sz="2400" b="1" dirty="0"/>
              <a:t>under each theme </a:t>
            </a:r>
            <a:r>
              <a:rPr lang="en-GB" sz="2400" dirty="0"/>
              <a:t>what the relevant studies did and found, in relation to the review question/topic.</a:t>
            </a:r>
          </a:p>
          <a:p>
            <a:pPr marL="514350" indent="-514350">
              <a:buFont typeface="+mj-lt"/>
              <a:buAutoNum type="alphaLcParenR"/>
            </a:pPr>
            <a:endParaRPr lang="en-GB" sz="1800" dirty="0"/>
          </a:p>
          <a:p>
            <a:pPr marL="514350" indent="-514350">
              <a:buFont typeface="+mj-lt"/>
              <a:buAutoNum type="alphaLcParenR"/>
            </a:pPr>
            <a:endParaRPr lang="en-GB" sz="1800" dirty="0"/>
          </a:p>
          <a:p>
            <a:endParaRPr lang="en-GB" sz="1800" dirty="0"/>
          </a:p>
          <a:p>
            <a:endParaRPr lang="en-GB" sz="1800" dirty="0"/>
          </a:p>
        </p:txBody>
      </p:sp>
      <p:sp>
        <p:nvSpPr>
          <p:cNvPr id="4" name="Date Placeholder 3">
            <a:extLst>
              <a:ext uri="{FF2B5EF4-FFF2-40B4-BE49-F238E27FC236}">
                <a16:creationId xmlns:a16="http://schemas.microsoft.com/office/drawing/2014/main" id="{986C4E97-1100-1E04-D1FA-5DEBD3DA9717}"/>
              </a:ext>
            </a:extLst>
          </p:cNvPr>
          <p:cNvSpPr>
            <a:spLocks noGrp="1"/>
          </p:cNvSpPr>
          <p:nvPr>
            <p:ph type="dt" sz="half" idx="10"/>
          </p:nvPr>
        </p:nvSpPr>
        <p:spPr/>
        <p:txBody>
          <a:bodyPr/>
          <a:lstStyle/>
          <a:p>
            <a:pPr>
              <a:defRPr/>
            </a:pPr>
            <a:fld id="{685C73B9-252A-4295-B5F5-F9EBE70D4844}" type="datetime1">
              <a:rPr lang="en-GB" altLang="en-US" smtClean="0"/>
              <a:pPr>
                <a:defRPr/>
              </a:pPr>
              <a:t>31/07/2026</a:t>
            </a:fld>
            <a:endParaRPr lang="en-GB" altLang="en-US" dirty="0"/>
          </a:p>
        </p:txBody>
      </p:sp>
      <p:sp>
        <p:nvSpPr>
          <p:cNvPr id="5" name="Slide Number Placeholder 4">
            <a:extLst>
              <a:ext uri="{FF2B5EF4-FFF2-40B4-BE49-F238E27FC236}">
                <a16:creationId xmlns:a16="http://schemas.microsoft.com/office/drawing/2014/main" id="{698B0142-706C-0E13-B257-A0500C9F0FB0}"/>
              </a:ext>
            </a:extLst>
          </p:cNvPr>
          <p:cNvSpPr>
            <a:spLocks noGrp="1"/>
          </p:cNvSpPr>
          <p:nvPr>
            <p:ph type="sldNum" sz="quarter" idx="12"/>
          </p:nvPr>
        </p:nvSpPr>
        <p:spPr/>
        <p:txBody>
          <a:bodyPr/>
          <a:lstStyle/>
          <a:p>
            <a:pPr>
              <a:defRPr/>
            </a:pPr>
            <a:fld id="{173A1FC8-8386-482B-AED0-74C24C2711CB}" type="slidenum">
              <a:rPr lang="en-GB" altLang="en-US" smtClean="0"/>
              <a:pPr>
                <a:defRPr/>
              </a:pPr>
              <a:t>3</a:t>
            </a:fld>
            <a:endParaRPr lang="en-GB" altLang="en-US"/>
          </a:p>
        </p:txBody>
      </p:sp>
    </p:spTree>
    <p:extLst>
      <p:ext uri="{BB962C8B-B14F-4D97-AF65-F5344CB8AC3E}">
        <p14:creationId xmlns:p14="http://schemas.microsoft.com/office/powerpoint/2010/main" val="1620246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E13D0-DF8B-83C2-D7EA-3E36A8670C2D}"/>
              </a:ext>
            </a:extLst>
          </p:cNvPr>
          <p:cNvSpPr>
            <a:spLocks noGrp="1"/>
          </p:cNvSpPr>
          <p:nvPr>
            <p:ph type="title"/>
          </p:nvPr>
        </p:nvSpPr>
        <p:spPr>
          <a:xfrm>
            <a:off x="457200" y="36815"/>
            <a:ext cx="8229600" cy="1143000"/>
          </a:xfrm>
        </p:spPr>
        <p:txBody>
          <a:bodyPr/>
          <a:lstStyle/>
          <a:p>
            <a:r>
              <a:rPr lang="en-GB" dirty="0"/>
              <a:t>Purpose of the research</a:t>
            </a:r>
          </a:p>
        </p:txBody>
      </p:sp>
      <p:sp>
        <p:nvSpPr>
          <p:cNvPr id="3" name="Content Placeholder 2">
            <a:extLst>
              <a:ext uri="{FF2B5EF4-FFF2-40B4-BE49-F238E27FC236}">
                <a16:creationId xmlns:a16="http://schemas.microsoft.com/office/drawing/2014/main" id="{8CAF3859-54EA-2ED2-E85C-5B2385C05CA1}"/>
              </a:ext>
            </a:extLst>
          </p:cNvPr>
          <p:cNvSpPr>
            <a:spLocks noGrp="1"/>
          </p:cNvSpPr>
          <p:nvPr>
            <p:ph idx="1"/>
          </p:nvPr>
        </p:nvSpPr>
        <p:spPr>
          <a:xfrm>
            <a:off x="457200" y="1340768"/>
            <a:ext cx="8229600" cy="4248471"/>
          </a:xfrm>
        </p:spPr>
        <p:txBody>
          <a:bodyPr/>
          <a:lstStyle/>
          <a:p>
            <a:r>
              <a:rPr lang="en-GB" sz="2700" dirty="0"/>
              <a:t>To start with, any research has the purpose for improving something in the field that it is being conducted. E.g. make an improvement in the health and social care services, policies, everyday life of patients/service users, etc. </a:t>
            </a:r>
          </a:p>
          <a:p>
            <a:endParaRPr lang="en-GB" sz="2700" dirty="0"/>
          </a:p>
          <a:p>
            <a:r>
              <a:rPr lang="en-GB" sz="2700" dirty="0"/>
              <a:t>The purpose of the research should be explained in the Introduction (i.e. your Rationale).</a:t>
            </a:r>
          </a:p>
        </p:txBody>
      </p:sp>
      <p:sp>
        <p:nvSpPr>
          <p:cNvPr id="4" name="Date Placeholder 3">
            <a:extLst>
              <a:ext uri="{FF2B5EF4-FFF2-40B4-BE49-F238E27FC236}">
                <a16:creationId xmlns:a16="http://schemas.microsoft.com/office/drawing/2014/main" id="{4346E93F-F26B-4D78-EC5F-03EDAD1FD854}"/>
              </a:ext>
            </a:extLst>
          </p:cNvPr>
          <p:cNvSpPr>
            <a:spLocks noGrp="1"/>
          </p:cNvSpPr>
          <p:nvPr>
            <p:ph type="dt" sz="half" idx="10"/>
          </p:nvPr>
        </p:nvSpPr>
        <p:spPr/>
        <p:txBody>
          <a:bodyPr/>
          <a:lstStyle/>
          <a:p>
            <a:pPr>
              <a:defRPr/>
            </a:pPr>
            <a:fld id="{685C73B9-252A-4295-B5F5-F9EBE70D4844}" type="datetime1">
              <a:rPr lang="en-GB" altLang="en-US" smtClean="0"/>
              <a:pPr>
                <a:defRPr/>
              </a:pPr>
              <a:t>31/07/2026</a:t>
            </a:fld>
            <a:endParaRPr lang="en-GB" altLang="en-US" dirty="0"/>
          </a:p>
        </p:txBody>
      </p:sp>
      <p:sp>
        <p:nvSpPr>
          <p:cNvPr id="5" name="Slide Number Placeholder 4">
            <a:extLst>
              <a:ext uri="{FF2B5EF4-FFF2-40B4-BE49-F238E27FC236}">
                <a16:creationId xmlns:a16="http://schemas.microsoft.com/office/drawing/2014/main" id="{D3B80744-8635-B399-6A0C-807596086B3C}"/>
              </a:ext>
            </a:extLst>
          </p:cNvPr>
          <p:cNvSpPr>
            <a:spLocks noGrp="1"/>
          </p:cNvSpPr>
          <p:nvPr>
            <p:ph type="sldNum" sz="quarter" idx="12"/>
          </p:nvPr>
        </p:nvSpPr>
        <p:spPr/>
        <p:txBody>
          <a:bodyPr/>
          <a:lstStyle/>
          <a:p>
            <a:pPr>
              <a:defRPr/>
            </a:pPr>
            <a:fld id="{173A1FC8-8386-482B-AED0-74C24C2711CB}" type="slidenum">
              <a:rPr lang="en-GB" altLang="en-US" smtClean="0"/>
              <a:pPr>
                <a:defRPr/>
              </a:pPr>
              <a:t>4</a:t>
            </a:fld>
            <a:endParaRPr lang="en-GB" altLang="en-US"/>
          </a:p>
        </p:txBody>
      </p:sp>
    </p:spTree>
    <p:extLst>
      <p:ext uri="{BB962C8B-B14F-4D97-AF65-F5344CB8AC3E}">
        <p14:creationId xmlns:p14="http://schemas.microsoft.com/office/powerpoint/2010/main" val="237783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E13D0-DF8B-83C2-D7EA-3E36A8670C2D}"/>
              </a:ext>
            </a:extLst>
          </p:cNvPr>
          <p:cNvSpPr>
            <a:spLocks noGrp="1"/>
          </p:cNvSpPr>
          <p:nvPr>
            <p:ph type="title"/>
          </p:nvPr>
        </p:nvSpPr>
        <p:spPr>
          <a:xfrm>
            <a:off x="457200" y="274638"/>
            <a:ext cx="8229600" cy="1143000"/>
          </a:xfrm>
        </p:spPr>
        <p:txBody>
          <a:bodyPr wrap="square" anchor="ctr">
            <a:normAutofit/>
          </a:bodyPr>
          <a:lstStyle/>
          <a:p>
            <a:r>
              <a:rPr lang="en-GB" dirty="0"/>
              <a:t>Recommendations</a:t>
            </a:r>
          </a:p>
        </p:txBody>
      </p:sp>
      <p:sp>
        <p:nvSpPr>
          <p:cNvPr id="3" name="Content Placeholder 2">
            <a:extLst>
              <a:ext uri="{FF2B5EF4-FFF2-40B4-BE49-F238E27FC236}">
                <a16:creationId xmlns:a16="http://schemas.microsoft.com/office/drawing/2014/main" id="{8CAF3859-54EA-2ED2-E85C-5B2385C05CA1}"/>
              </a:ext>
            </a:extLst>
          </p:cNvPr>
          <p:cNvSpPr>
            <a:spLocks noGrp="1"/>
          </p:cNvSpPr>
          <p:nvPr>
            <p:ph sz="half" idx="1"/>
          </p:nvPr>
        </p:nvSpPr>
        <p:spPr>
          <a:xfrm>
            <a:off x="250825" y="1556792"/>
            <a:ext cx="4038600" cy="3989040"/>
          </a:xfrm>
        </p:spPr>
        <p:txBody>
          <a:bodyPr wrap="square" anchor="t">
            <a:normAutofit/>
          </a:bodyPr>
          <a:lstStyle/>
          <a:p>
            <a:r>
              <a:rPr lang="en-GB" sz="2600" dirty="0"/>
              <a:t>The Recommendations section is where the researcher describes what could be improved in the field of their research (relevant to their topic of focus), after having conducted their research.  </a:t>
            </a:r>
          </a:p>
        </p:txBody>
      </p:sp>
      <p:sp>
        <p:nvSpPr>
          <p:cNvPr id="4" name="Date Placeholder 3">
            <a:extLst>
              <a:ext uri="{FF2B5EF4-FFF2-40B4-BE49-F238E27FC236}">
                <a16:creationId xmlns:a16="http://schemas.microsoft.com/office/drawing/2014/main" id="{4346E93F-F26B-4D78-EC5F-03EDAD1FD85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685C73B9-252A-4295-B5F5-F9EBE70D4844}" type="datetime1">
              <a:rPr lang="en-GB" altLang="en-US" sz="900" smtClean="0"/>
              <a:pPr>
                <a:lnSpc>
                  <a:spcPct val="90000"/>
                </a:lnSpc>
                <a:spcAft>
                  <a:spcPts val="600"/>
                </a:spcAft>
                <a:defRPr/>
              </a:pPr>
              <a:t>31/07/2026</a:t>
            </a:fld>
            <a:endParaRPr lang="en-GB" altLang="en-US" sz="900"/>
          </a:p>
        </p:txBody>
      </p:sp>
      <p:sp>
        <p:nvSpPr>
          <p:cNvPr id="5" name="Slide Number Placeholder 4">
            <a:extLst>
              <a:ext uri="{FF2B5EF4-FFF2-40B4-BE49-F238E27FC236}">
                <a16:creationId xmlns:a16="http://schemas.microsoft.com/office/drawing/2014/main" id="{D3B80744-8635-B399-6A0C-807596086B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173A1FC8-8386-482B-AED0-74C24C2711CB}" type="slidenum">
              <a:rPr lang="en-GB" altLang="en-US" smtClean="0"/>
              <a:pPr>
                <a:spcAft>
                  <a:spcPts val="600"/>
                </a:spcAft>
                <a:defRPr/>
              </a:pPr>
              <a:t>5</a:t>
            </a:fld>
            <a:endParaRPr lang="en-GB" altLang="en-US"/>
          </a:p>
        </p:txBody>
      </p:sp>
      <p:pic>
        <p:nvPicPr>
          <p:cNvPr id="10" name="Picture 9">
            <a:extLst>
              <a:ext uri="{FF2B5EF4-FFF2-40B4-BE49-F238E27FC236}">
                <a16:creationId xmlns:a16="http://schemas.microsoft.com/office/drawing/2014/main" id="{2D79A823-8011-9286-29C6-093EED2A7DE3}"/>
              </a:ext>
            </a:extLst>
          </p:cNvPr>
          <p:cNvPicPr>
            <a:picLocks noChangeAspect="1"/>
          </p:cNvPicPr>
          <p:nvPr/>
        </p:nvPicPr>
        <p:blipFill>
          <a:blip r:embed="rId2"/>
          <a:stretch>
            <a:fillRect/>
          </a:stretch>
        </p:blipFill>
        <p:spPr>
          <a:xfrm>
            <a:off x="4612886" y="1556792"/>
            <a:ext cx="4272617" cy="2853444"/>
          </a:xfrm>
          <a:prstGeom prst="rect">
            <a:avLst/>
          </a:prstGeom>
        </p:spPr>
      </p:pic>
    </p:spTree>
    <p:extLst>
      <p:ext uri="{BB962C8B-B14F-4D97-AF65-F5344CB8AC3E}">
        <p14:creationId xmlns:p14="http://schemas.microsoft.com/office/powerpoint/2010/main" val="3414940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E13D0-DF8B-83C2-D7EA-3E36A8670C2D}"/>
              </a:ext>
            </a:extLst>
          </p:cNvPr>
          <p:cNvSpPr>
            <a:spLocks noGrp="1"/>
          </p:cNvSpPr>
          <p:nvPr>
            <p:ph type="title"/>
          </p:nvPr>
        </p:nvSpPr>
        <p:spPr>
          <a:xfrm>
            <a:off x="457200" y="53752"/>
            <a:ext cx="8229600" cy="1143000"/>
          </a:xfrm>
        </p:spPr>
        <p:txBody>
          <a:bodyPr wrap="square" anchor="ctr">
            <a:normAutofit/>
          </a:bodyPr>
          <a:lstStyle/>
          <a:p>
            <a:r>
              <a:rPr lang="en-GB" sz="2800" dirty="0"/>
              <a:t>Purpose of Recommendations – National Institute for Health and Care Excellence (NICE)</a:t>
            </a:r>
          </a:p>
        </p:txBody>
      </p:sp>
      <p:sp>
        <p:nvSpPr>
          <p:cNvPr id="4" name="Date Placeholder 3">
            <a:extLst>
              <a:ext uri="{FF2B5EF4-FFF2-40B4-BE49-F238E27FC236}">
                <a16:creationId xmlns:a16="http://schemas.microsoft.com/office/drawing/2014/main" id="{4346E93F-F26B-4D78-EC5F-03EDAD1FD85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685C73B9-252A-4295-B5F5-F9EBE70D4844}" type="datetime1">
              <a:rPr lang="en-GB" altLang="en-US" sz="900" smtClean="0"/>
              <a:pPr>
                <a:lnSpc>
                  <a:spcPct val="90000"/>
                </a:lnSpc>
                <a:spcAft>
                  <a:spcPts val="600"/>
                </a:spcAft>
                <a:defRPr/>
              </a:pPr>
              <a:t>31/07/2026</a:t>
            </a:fld>
            <a:endParaRPr lang="en-GB" altLang="en-US" sz="900"/>
          </a:p>
        </p:txBody>
      </p:sp>
      <p:sp>
        <p:nvSpPr>
          <p:cNvPr id="5" name="Slide Number Placeholder 4">
            <a:extLst>
              <a:ext uri="{FF2B5EF4-FFF2-40B4-BE49-F238E27FC236}">
                <a16:creationId xmlns:a16="http://schemas.microsoft.com/office/drawing/2014/main" id="{D3B80744-8635-B399-6A0C-807596086B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173A1FC8-8386-482B-AED0-74C24C2711CB}" type="slidenum">
              <a:rPr lang="en-GB" altLang="en-US" smtClean="0"/>
              <a:pPr>
                <a:spcAft>
                  <a:spcPts val="600"/>
                </a:spcAft>
                <a:defRPr/>
              </a:pPr>
              <a:t>6</a:t>
            </a:fld>
            <a:endParaRPr lang="en-GB" altLang="en-US"/>
          </a:p>
        </p:txBody>
      </p:sp>
      <p:pic>
        <p:nvPicPr>
          <p:cNvPr id="11" name="Picture 10">
            <a:extLst>
              <a:ext uri="{FF2B5EF4-FFF2-40B4-BE49-F238E27FC236}">
                <a16:creationId xmlns:a16="http://schemas.microsoft.com/office/drawing/2014/main" id="{59C25357-439B-34F4-7DD4-C572D0B252FD}"/>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11200"/>
                    </a14:imgEffect>
                  </a14:imgLayer>
                </a14:imgProps>
              </a:ext>
            </a:extLst>
          </a:blip>
          <a:stretch>
            <a:fillRect/>
          </a:stretch>
        </p:blipFill>
        <p:spPr>
          <a:xfrm>
            <a:off x="1639465" y="1484784"/>
            <a:ext cx="5865069" cy="3690471"/>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AC601433-8355-9425-29D2-0103D22D771E}"/>
              </a:ext>
            </a:extLst>
          </p:cNvPr>
          <p:cNvSpPr txBox="1"/>
          <p:nvPr/>
        </p:nvSpPr>
        <p:spPr>
          <a:xfrm>
            <a:off x="611560" y="5336601"/>
            <a:ext cx="8229600" cy="307777"/>
          </a:xfrm>
          <a:prstGeom prst="rect">
            <a:avLst/>
          </a:prstGeom>
          <a:noFill/>
        </p:spPr>
        <p:txBody>
          <a:bodyPr wrap="square" rtlCol="0">
            <a:spAutoFit/>
          </a:bodyPr>
          <a:lstStyle/>
          <a:p>
            <a:r>
              <a:rPr lang="en-GB" sz="1400" dirty="0"/>
              <a:t>Source: </a:t>
            </a:r>
            <a:r>
              <a:rPr lang="en-GB" sz="1400" dirty="0">
                <a:hlinkClick r:id="rId4"/>
              </a:rPr>
              <a:t>Research recommendations | Science policy and research | What we do | About | NICE</a:t>
            </a:r>
            <a:endParaRPr lang="en-GB" sz="1400" dirty="0"/>
          </a:p>
        </p:txBody>
      </p:sp>
    </p:spTree>
    <p:extLst>
      <p:ext uri="{BB962C8B-B14F-4D97-AF65-F5344CB8AC3E}">
        <p14:creationId xmlns:p14="http://schemas.microsoft.com/office/powerpoint/2010/main" val="1627232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Writing Recommendations</a:t>
            </a:r>
            <a:endParaRPr lang="en-GB" dirty="0"/>
          </a:p>
        </p:txBody>
      </p:sp>
      <p:sp>
        <p:nvSpPr>
          <p:cNvPr id="4" name="Content Placeholder 3">
            <a:extLst>
              <a:ext uri="{FF2B5EF4-FFF2-40B4-BE49-F238E27FC236}">
                <a16:creationId xmlns:a16="http://schemas.microsoft.com/office/drawing/2014/main" id="{92B8E401-12B2-4C1E-887B-C34BAFFCA980}"/>
              </a:ext>
            </a:extLst>
          </p:cNvPr>
          <p:cNvSpPr>
            <a:spLocks noGrp="1"/>
          </p:cNvSpPr>
          <p:nvPr>
            <p:ph idx="1"/>
          </p:nvPr>
        </p:nvSpPr>
        <p:spPr>
          <a:xfrm>
            <a:off x="457200" y="1561834"/>
            <a:ext cx="8229600" cy="3883570"/>
          </a:xfrm>
        </p:spPr>
        <p:txBody>
          <a:bodyPr/>
          <a:lstStyle/>
          <a:p>
            <a:pPr marL="0" indent="0">
              <a:buNone/>
            </a:pPr>
            <a:r>
              <a:rPr lang="en-US" sz="2300" b="1" dirty="0"/>
              <a:t>Make Suggestions for Further Research</a:t>
            </a:r>
          </a:p>
          <a:p>
            <a:r>
              <a:rPr lang="en-US" sz="2300" dirty="0"/>
              <a:t>Although your study may offer important insights about the research problem, other questions related to the problem likely remain unanswered. </a:t>
            </a:r>
          </a:p>
          <a:p>
            <a:r>
              <a:rPr lang="en-US" sz="2300" dirty="0"/>
              <a:t>Moreover, some unanswered questions may have become more focused because of your study. </a:t>
            </a:r>
          </a:p>
          <a:p>
            <a:r>
              <a:rPr lang="en-US" sz="2300" dirty="0"/>
              <a:t>You should make suggestions and recommendations for further research and health and social care practice.</a:t>
            </a:r>
          </a:p>
          <a:p>
            <a:pPr marL="0" indent="0">
              <a:buNone/>
            </a:pPr>
            <a:endParaRPr lang="en-US" sz="2300" dirty="0"/>
          </a:p>
        </p:txBody>
      </p:sp>
      <p:sp>
        <p:nvSpPr>
          <p:cNvPr id="5" name="TextBox 4">
            <a:extLst>
              <a:ext uri="{FF2B5EF4-FFF2-40B4-BE49-F238E27FC236}">
                <a16:creationId xmlns:a16="http://schemas.microsoft.com/office/drawing/2014/main" id="{610735B2-2CE0-4EFA-8CD9-68FF84853B1F}"/>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2995275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716D7-575E-238D-212D-334F407111B9}"/>
              </a:ext>
            </a:extLst>
          </p:cNvPr>
          <p:cNvSpPr>
            <a:spLocks noGrp="1"/>
          </p:cNvSpPr>
          <p:nvPr>
            <p:ph type="title"/>
          </p:nvPr>
        </p:nvSpPr>
        <p:spPr/>
        <p:txBody>
          <a:bodyPr/>
          <a:lstStyle/>
          <a:p>
            <a:r>
              <a:rPr lang="en-GB" dirty="0"/>
              <a:t>Writing Recommendations</a:t>
            </a:r>
          </a:p>
        </p:txBody>
      </p:sp>
      <p:sp>
        <p:nvSpPr>
          <p:cNvPr id="3" name="Content Placeholder 2">
            <a:extLst>
              <a:ext uri="{FF2B5EF4-FFF2-40B4-BE49-F238E27FC236}">
                <a16:creationId xmlns:a16="http://schemas.microsoft.com/office/drawing/2014/main" id="{2A8C3B28-21BA-5C9B-40E8-9338735C7B6E}"/>
              </a:ext>
            </a:extLst>
          </p:cNvPr>
          <p:cNvSpPr>
            <a:spLocks noGrp="1"/>
          </p:cNvSpPr>
          <p:nvPr>
            <p:ph idx="1"/>
          </p:nvPr>
        </p:nvSpPr>
        <p:spPr>
          <a:xfrm>
            <a:off x="462066" y="1340768"/>
            <a:ext cx="8229600" cy="4392488"/>
          </a:xfrm>
        </p:spPr>
        <p:txBody>
          <a:bodyPr/>
          <a:lstStyle/>
          <a:p>
            <a:pPr marL="0" indent="0">
              <a:buNone/>
            </a:pPr>
            <a:r>
              <a:rPr lang="en-GB" sz="2800" dirty="0"/>
              <a:t>The Recommendations should be:</a:t>
            </a:r>
          </a:p>
          <a:p>
            <a:r>
              <a:rPr lang="en-GB" sz="2800" dirty="0"/>
              <a:t>Clearly stated </a:t>
            </a:r>
          </a:p>
          <a:p>
            <a:r>
              <a:rPr lang="en-GB" sz="2800" dirty="0"/>
              <a:t>Relevant to the aim of the research/review question</a:t>
            </a:r>
          </a:p>
          <a:p>
            <a:r>
              <a:rPr lang="en-GB" sz="2800" dirty="0"/>
              <a:t>Addressing how the issue/situation can be improved in the future</a:t>
            </a:r>
          </a:p>
          <a:p>
            <a:r>
              <a:rPr lang="en-GB" sz="2800" dirty="0"/>
              <a:t>Concerning researchers, policy-makers, health and social care professionals, and/or services users/patients and their communities.</a:t>
            </a:r>
          </a:p>
        </p:txBody>
      </p:sp>
      <p:sp>
        <p:nvSpPr>
          <p:cNvPr id="4" name="Date Placeholder 3">
            <a:extLst>
              <a:ext uri="{FF2B5EF4-FFF2-40B4-BE49-F238E27FC236}">
                <a16:creationId xmlns:a16="http://schemas.microsoft.com/office/drawing/2014/main" id="{C6CCA02D-BEEA-C5CC-2D8A-0F20EF07FD6F}"/>
              </a:ext>
            </a:extLst>
          </p:cNvPr>
          <p:cNvSpPr>
            <a:spLocks noGrp="1"/>
          </p:cNvSpPr>
          <p:nvPr>
            <p:ph type="dt" sz="half" idx="10"/>
          </p:nvPr>
        </p:nvSpPr>
        <p:spPr/>
        <p:txBody>
          <a:bodyPr/>
          <a:lstStyle/>
          <a:p>
            <a:pPr>
              <a:defRPr/>
            </a:pPr>
            <a:fld id="{685C73B9-252A-4295-B5F5-F9EBE70D4844}" type="datetime1">
              <a:rPr lang="en-GB" altLang="en-US" smtClean="0"/>
              <a:pPr>
                <a:defRPr/>
              </a:pPr>
              <a:t>31/07/2026</a:t>
            </a:fld>
            <a:endParaRPr lang="en-GB" altLang="en-US" dirty="0"/>
          </a:p>
        </p:txBody>
      </p:sp>
      <p:sp>
        <p:nvSpPr>
          <p:cNvPr id="5" name="Slide Number Placeholder 4">
            <a:extLst>
              <a:ext uri="{FF2B5EF4-FFF2-40B4-BE49-F238E27FC236}">
                <a16:creationId xmlns:a16="http://schemas.microsoft.com/office/drawing/2014/main" id="{FA6DB739-9FB0-B237-A8C4-B4B5C4B15C1D}"/>
              </a:ext>
            </a:extLst>
          </p:cNvPr>
          <p:cNvSpPr>
            <a:spLocks noGrp="1"/>
          </p:cNvSpPr>
          <p:nvPr>
            <p:ph type="sldNum" sz="quarter" idx="12"/>
          </p:nvPr>
        </p:nvSpPr>
        <p:spPr/>
        <p:txBody>
          <a:bodyPr/>
          <a:lstStyle/>
          <a:p>
            <a:pPr>
              <a:defRPr/>
            </a:pPr>
            <a:fld id="{173A1FC8-8386-482B-AED0-74C24C2711CB}" type="slidenum">
              <a:rPr lang="en-GB" altLang="en-US" smtClean="0"/>
              <a:pPr>
                <a:defRPr/>
              </a:pPr>
              <a:t>8</a:t>
            </a:fld>
            <a:endParaRPr lang="en-GB" altLang="en-US"/>
          </a:p>
        </p:txBody>
      </p:sp>
    </p:spTree>
    <p:extLst>
      <p:ext uri="{BB962C8B-B14F-4D97-AF65-F5344CB8AC3E}">
        <p14:creationId xmlns:p14="http://schemas.microsoft.com/office/powerpoint/2010/main" val="2526601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1C89-279E-9F8F-814A-B158B4EB7E32}"/>
              </a:ext>
            </a:extLst>
          </p:cNvPr>
          <p:cNvSpPr>
            <a:spLocks noGrp="1"/>
          </p:cNvSpPr>
          <p:nvPr>
            <p:ph type="title"/>
          </p:nvPr>
        </p:nvSpPr>
        <p:spPr>
          <a:xfrm>
            <a:off x="143508" y="114300"/>
            <a:ext cx="8856984" cy="1143000"/>
          </a:xfrm>
        </p:spPr>
        <p:txBody>
          <a:bodyPr/>
          <a:lstStyle/>
          <a:p>
            <a:r>
              <a:rPr lang="en-GB" sz="4000" dirty="0"/>
              <a:t>How to structure a </a:t>
            </a:r>
            <a:br>
              <a:rPr lang="en-GB" sz="4000" dirty="0"/>
            </a:br>
            <a:r>
              <a:rPr lang="en-GB" sz="4000" dirty="0"/>
              <a:t>Recommendations Section</a:t>
            </a:r>
          </a:p>
        </p:txBody>
      </p:sp>
      <p:sp>
        <p:nvSpPr>
          <p:cNvPr id="3" name="Content Placeholder 2">
            <a:extLst>
              <a:ext uri="{FF2B5EF4-FFF2-40B4-BE49-F238E27FC236}">
                <a16:creationId xmlns:a16="http://schemas.microsoft.com/office/drawing/2014/main" id="{24CB97C2-8D56-8B79-C068-92A7DED6B8AF}"/>
              </a:ext>
            </a:extLst>
          </p:cNvPr>
          <p:cNvSpPr>
            <a:spLocks noGrp="1"/>
          </p:cNvSpPr>
          <p:nvPr>
            <p:ph idx="1"/>
          </p:nvPr>
        </p:nvSpPr>
        <p:spPr>
          <a:xfrm>
            <a:off x="457200" y="1556792"/>
            <a:ext cx="8229600" cy="4061047"/>
          </a:xfrm>
        </p:spPr>
        <p:txBody>
          <a:bodyPr/>
          <a:lstStyle/>
          <a:p>
            <a:pPr marL="0" indent="0">
              <a:buNone/>
            </a:pPr>
            <a:r>
              <a:rPr lang="en-GB" sz="2400" dirty="0"/>
              <a:t>You can devote at least one paragraph for each of the below points, depending if they are applicable for your topic/review question:</a:t>
            </a:r>
          </a:p>
          <a:p>
            <a:pPr marL="514350" indent="-514350">
              <a:buFont typeface="+mj-lt"/>
              <a:buAutoNum type="alphaLcParenR"/>
            </a:pPr>
            <a:r>
              <a:rPr lang="en-GB" sz="2400" dirty="0"/>
              <a:t>Recommendations for improvements in health and social care practice, professionals, services, etc. </a:t>
            </a:r>
          </a:p>
          <a:p>
            <a:pPr marL="514350" indent="-514350">
              <a:buFont typeface="+mj-lt"/>
              <a:buAutoNum type="alphaLcParenR"/>
            </a:pPr>
            <a:r>
              <a:rPr lang="en-GB" sz="2400" dirty="0"/>
              <a:t>Recommendations for policy-makers (at local or national level)</a:t>
            </a:r>
          </a:p>
          <a:p>
            <a:pPr marL="514350" indent="-514350">
              <a:buFont typeface="+mj-lt"/>
              <a:buAutoNum type="alphaLcParenR"/>
            </a:pPr>
            <a:r>
              <a:rPr lang="en-GB" sz="2400" dirty="0"/>
              <a:t>Recommendations for patients/service users, their friends, and families </a:t>
            </a:r>
          </a:p>
          <a:p>
            <a:pPr marL="514350" indent="-514350">
              <a:buFont typeface="+mj-lt"/>
              <a:buAutoNum type="alphaLcParenR"/>
            </a:pPr>
            <a:r>
              <a:rPr lang="en-GB" sz="2400" dirty="0"/>
              <a:t>Recommendations for future research.</a:t>
            </a:r>
          </a:p>
          <a:p>
            <a:pPr marL="514350" indent="-514350">
              <a:buFont typeface="+mj-lt"/>
              <a:buAutoNum type="alphaLcParenR"/>
            </a:pPr>
            <a:endParaRPr lang="en-GB" sz="2400" dirty="0"/>
          </a:p>
        </p:txBody>
      </p:sp>
      <p:sp>
        <p:nvSpPr>
          <p:cNvPr id="4" name="Date Placeholder 3">
            <a:extLst>
              <a:ext uri="{FF2B5EF4-FFF2-40B4-BE49-F238E27FC236}">
                <a16:creationId xmlns:a16="http://schemas.microsoft.com/office/drawing/2014/main" id="{198708E5-EF06-DB1E-E600-C5ACCA26B128}"/>
              </a:ext>
            </a:extLst>
          </p:cNvPr>
          <p:cNvSpPr>
            <a:spLocks noGrp="1"/>
          </p:cNvSpPr>
          <p:nvPr>
            <p:ph type="dt" sz="half" idx="10"/>
          </p:nvPr>
        </p:nvSpPr>
        <p:spPr/>
        <p:txBody>
          <a:bodyPr/>
          <a:lstStyle/>
          <a:p>
            <a:pPr>
              <a:defRPr/>
            </a:pPr>
            <a:fld id="{685C73B9-252A-4295-B5F5-F9EBE70D4844}" type="datetime1">
              <a:rPr lang="en-GB" altLang="en-US" smtClean="0"/>
              <a:pPr>
                <a:defRPr/>
              </a:pPr>
              <a:t>31/07/2026</a:t>
            </a:fld>
            <a:endParaRPr lang="en-GB" altLang="en-US" dirty="0"/>
          </a:p>
        </p:txBody>
      </p:sp>
      <p:sp>
        <p:nvSpPr>
          <p:cNvPr id="5" name="Slide Number Placeholder 4">
            <a:extLst>
              <a:ext uri="{FF2B5EF4-FFF2-40B4-BE49-F238E27FC236}">
                <a16:creationId xmlns:a16="http://schemas.microsoft.com/office/drawing/2014/main" id="{885A1CD8-CC6A-C585-1045-1CA2DA4B6BCE}"/>
              </a:ext>
            </a:extLst>
          </p:cNvPr>
          <p:cNvSpPr>
            <a:spLocks noGrp="1"/>
          </p:cNvSpPr>
          <p:nvPr>
            <p:ph type="sldNum" sz="quarter" idx="12"/>
          </p:nvPr>
        </p:nvSpPr>
        <p:spPr/>
        <p:txBody>
          <a:bodyPr/>
          <a:lstStyle/>
          <a:p>
            <a:pPr>
              <a:defRPr/>
            </a:pPr>
            <a:fld id="{173A1FC8-8386-482B-AED0-74C24C2711CB}" type="slidenum">
              <a:rPr lang="en-GB" altLang="en-US" smtClean="0"/>
              <a:pPr>
                <a:defRPr/>
              </a:pPr>
              <a:t>9</a:t>
            </a:fld>
            <a:endParaRPr lang="en-GB" altLang="en-US"/>
          </a:p>
        </p:txBody>
      </p:sp>
    </p:spTree>
    <p:extLst>
      <p:ext uri="{BB962C8B-B14F-4D97-AF65-F5344CB8AC3E}">
        <p14:creationId xmlns:p14="http://schemas.microsoft.com/office/powerpoint/2010/main" val="4042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EC5B1-5C1D-BA97-919F-42E788965779}"/>
              </a:ext>
            </a:extLst>
          </p:cNvPr>
          <p:cNvSpPr>
            <a:spLocks noGrp="1"/>
          </p:cNvSpPr>
          <p:nvPr>
            <p:ph type="title"/>
          </p:nvPr>
        </p:nvSpPr>
        <p:spPr/>
        <p:txBody>
          <a:bodyPr/>
          <a:lstStyle/>
          <a:p>
            <a:r>
              <a:rPr lang="en-GB" dirty="0"/>
              <a:t>In-class discussion</a:t>
            </a:r>
          </a:p>
        </p:txBody>
      </p:sp>
      <p:sp>
        <p:nvSpPr>
          <p:cNvPr id="3" name="Content Placeholder 2">
            <a:extLst>
              <a:ext uri="{FF2B5EF4-FFF2-40B4-BE49-F238E27FC236}">
                <a16:creationId xmlns:a16="http://schemas.microsoft.com/office/drawing/2014/main" id="{372C60C7-BE46-63F9-C19F-2716B0EE3CC5}"/>
              </a:ext>
            </a:extLst>
          </p:cNvPr>
          <p:cNvSpPr>
            <a:spLocks noGrp="1"/>
          </p:cNvSpPr>
          <p:nvPr>
            <p:ph idx="1"/>
          </p:nvPr>
        </p:nvSpPr>
        <p:spPr>
          <a:xfrm>
            <a:off x="457200" y="1628800"/>
            <a:ext cx="8229600" cy="3917032"/>
          </a:xfrm>
        </p:spPr>
        <p:txBody>
          <a:bodyPr/>
          <a:lstStyle/>
          <a:p>
            <a:r>
              <a:rPr lang="en-GB" sz="2800" dirty="0"/>
              <a:t>Search online for recommendations provided by NHS or NICE for health and social care-related topics.</a:t>
            </a:r>
          </a:p>
          <a:p>
            <a:r>
              <a:rPr lang="en-GB" sz="2800" dirty="0"/>
              <a:t>What type of recommendations did you find?</a:t>
            </a:r>
          </a:p>
          <a:p>
            <a:r>
              <a:rPr lang="en-GB" sz="2800" dirty="0"/>
              <a:t>To whom are these recommendations addressed?</a:t>
            </a:r>
          </a:p>
          <a:p>
            <a:r>
              <a:rPr lang="en-GB" sz="2800" dirty="0"/>
              <a:t>How were these recommendations structured?</a:t>
            </a:r>
          </a:p>
          <a:p>
            <a:r>
              <a:rPr lang="en-GB" sz="2800" dirty="0"/>
              <a:t>Share your findings in the class.</a:t>
            </a:r>
          </a:p>
        </p:txBody>
      </p:sp>
      <p:sp>
        <p:nvSpPr>
          <p:cNvPr id="4" name="Date Placeholder 3">
            <a:extLst>
              <a:ext uri="{FF2B5EF4-FFF2-40B4-BE49-F238E27FC236}">
                <a16:creationId xmlns:a16="http://schemas.microsoft.com/office/drawing/2014/main" id="{37EDBACE-ED42-C759-A8A5-445A745A25C9}"/>
              </a:ext>
            </a:extLst>
          </p:cNvPr>
          <p:cNvSpPr>
            <a:spLocks noGrp="1"/>
          </p:cNvSpPr>
          <p:nvPr>
            <p:ph type="dt" sz="half" idx="10"/>
          </p:nvPr>
        </p:nvSpPr>
        <p:spPr/>
        <p:txBody>
          <a:bodyPr/>
          <a:lstStyle/>
          <a:p>
            <a:pPr>
              <a:defRPr/>
            </a:pPr>
            <a:fld id="{685C73B9-252A-4295-B5F5-F9EBE70D4844}" type="datetime1">
              <a:rPr lang="en-GB" altLang="en-US" smtClean="0"/>
              <a:pPr>
                <a:defRPr/>
              </a:pPr>
              <a:t>31/07/2026</a:t>
            </a:fld>
            <a:endParaRPr lang="en-GB" altLang="en-US" dirty="0"/>
          </a:p>
        </p:txBody>
      </p:sp>
      <p:sp>
        <p:nvSpPr>
          <p:cNvPr id="5" name="Slide Number Placeholder 4">
            <a:extLst>
              <a:ext uri="{FF2B5EF4-FFF2-40B4-BE49-F238E27FC236}">
                <a16:creationId xmlns:a16="http://schemas.microsoft.com/office/drawing/2014/main" id="{DC567C9C-794B-BD5C-AF30-80AE3E38432D}"/>
              </a:ext>
            </a:extLst>
          </p:cNvPr>
          <p:cNvSpPr>
            <a:spLocks noGrp="1"/>
          </p:cNvSpPr>
          <p:nvPr>
            <p:ph type="sldNum" sz="quarter" idx="12"/>
          </p:nvPr>
        </p:nvSpPr>
        <p:spPr/>
        <p:txBody>
          <a:bodyPr/>
          <a:lstStyle/>
          <a:p>
            <a:pPr>
              <a:defRPr/>
            </a:pPr>
            <a:fld id="{173A1FC8-8386-482B-AED0-74C24C2711CB}" type="slidenum">
              <a:rPr lang="en-GB" altLang="en-US" smtClean="0"/>
              <a:pPr>
                <a:defRPr/>
              </a:pPr>
              <a:t>10</a:t>
            </a:fld>
            <a:endParaRPr lang="en-GB" altLang="en-US"/>
          </a:p>
        </p:txBody>
      </p:sp>
    </p:spTree>
    <p:extLst>
      <p:ext uri="{BB962C8B-B14F-4D97-AF65-F5344CB8AC3E}">
        <p14:creationId xmlns:p14="http://schemas.microsoft.com/office/powerpoint/2010/main" val="3693921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1BB9F-7D80-455D-A383-AC919AD286BF}"/>
              </a:ext>
            </a:extLst>
          </p:cNvPr>
          <p:cNvSpPr>
            <a:spLocks noGrp="1"/>
          </p:cNvSpPr>
          <p:nvPr>
            <p:ph type="title"/>
          </p:nvPr>
        </p:nvSpPr>
        <p:spPr/>
        <p:txBody>
          <a:bodyPr/>
          <a:lstStyle/>
          <a:p>
            <a:r>
              <a:rPr lang="en-US" dirty="0"/>
              <a:t>Writing the Conclusion </a:t>
            </a:r>
            <a:endParaRPr lang="en-GB" dirty="0"/>
          </a:p>
        </p:txBody>
      </p:sp>
      <p:sp>
        <p:nvSpPr>
          <p:cNvPr id="3" name="Content Placeholder 2">
            <a:extLst>
              <a:ext uri="{FF2B5EF4-FFF2-40B4-BE49-F238E27FC236}">
                <a16:creationId xmlns:a16="http://schemas.microsoft.com/office/drawing/2014/main" id="{E858AC3B-83C9-4474-AF50-1BFE49951F61}"/>
              </a:ext>
            </a:extLst>
          </p:cNvPr>
          <p:cNvSpPr>
            <a:spLocks noGrp="1"/>
          </p:cNvSpPr>
          <p:nvPr>
            <p:ph idx="1"/>
          </p:nvPr>
        </p:nvSpPr>
        <p:spPr>
          <a:xfrm>
            <a:off x="539552" y="1383755"/>
            <a:ext cx="8229600" cy="3917032"/>
          </a:xfrm>
        </p:spPr>
        <p:txBody>
          <a:bodyPr/>
          <a:lstStyle/>
          <a:p>
            <a:r>
              <a:rPr lang="en-US" sz="2200" dirty="0"/>
              <a:t>At the end of your research, you should provide closure by writing a concluding summary of the main points you want the reader to remember based on all aspects discussed. </a:t>
            </a:r>
          </a:p>
          <a:p>
            <a:r>
              <a:rPr lang="en-US" sz="2200" dirty="0"/>
              <a:t>The conclusion is the most important message of your paper. Hence, it should be written with great care in the present tense (use the past tense when describing results). </a:t>
            </a:r>
          </a:p>
          <a:p>
            <a:r>
              <a:rPr lang="en-US" sz="2200" dirty="0"/>
              <a:t>The conclusion should match both the review question/objectives posed in the Introduction section and the main results presented in the beginning of the Discussion section. </a:t>
            </a:r>
          </a:p>
        </p:txBody>
      </p:sp>
      <p:sp>
        <p:nvSpPr>
          <p:cNvPr id="4" name="TextBox 3">
            <a:extLst>
              <a:ext uri="{FF2B5EF4-FFF2-40B4-BE49-F238E27FC236}">
                <a16:creationId xmlns:a16="http://schemas.microsoft.com/office/drawing/2014/main" id="{E577EF3E-142C-4D76-893C-2EB9A04F7ECD}"/>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3055532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4E05-A35E-46DD-A9F6-49DBA9DE080F}"/>
              </a:ext>
            </a:extLst>
          </p:cNvPr>
          <p:cNvSpPr>
            <a:spLocks noGrp="1"/>
          </p:cNvSpPr>
          <p:nvPr>
            <p:ph type="title"/>
          </p:nvPr>
        </p:nvSpPr>
        <p:spPr>
          <a:xfrm>
            <a:off x="457200" y="274638"/>
            <a:ext cx="8229600" cy="706090"/>
          </a:xfrm>
        </p:spPr>
        <p:txBody>
          <a:bodyPr/>
          <a:lstStyle/>
          <a:p>
            <a:r>
              <a:rPr lang="en-GB" dirty="0"/>
              <a:t>Writing the Conclusion</a:t>
            </a:r>
          </a:p>
        </p:txBody>
      </p:sp>
      <p:sp>
        <p:nvSpPr>
          <p:cNvPr id="3" name="Content Placeholder 2">
            <a:extLst>
              <a:ext uri="{FF2B5EF4-FFF2-40B4-BE49-F238E27FC236}">
                <a16:creationId xmlns:a16="http://schemas.microsoft.com/office/drawing/2014/main" id="{C518EDD1-59AB-4C16-A61D-A2F3A7F6C414}"/>
              </a:ext>
            </a:extLst>
          </p:cNvPr>
          <p:cNvSpPr>
            <a:spLocks noGrp="1"/>
          </p:cNvSpPr>
          <p:nvPr>
            <p:ph idx="1"/>
          </p:nvPr>
        </p:nvSpPr>
        <p:spPr>
          <a:xfrm>
            <a:off x="457200" y="1556791"/>
            <a:ext cx="8229600" cy="3577897"/>
          </a:xfrm>
        </p:spPr>
        <p:txBody>
          <a:bodyPr/>
          <a:lstStyle/>
          <a:p>
            <a:r>
              <a:rPr lang="en-US" sz="2400" dirty="0"/>
              <a:t>The conclusion should make the overall message and argument clear to the reader. </a:t>
            </a:r>
          </a:p>
          <a:p>
            <a:endParaRPr lang="en-US" sz="2400" dirty="0"/>
          </a:p>
          <a:p>
            <a:r>
              <a:rPr lang="en-US" sz="2400" dirty="0"/>
              <a:t>A conclusion is not a summary of everything you have just written.</a:t>
            </a:r>
          </a:p>
          <a:p>
            <a:endParaRPr lang="en-US" sz="2400" dirty="0"/>
          </a:p>
          <a:p>
            <a:r>
              <a:rPr lang="en-US" sz="2400" dirty="0"/>
              <a:t>It should end in a way that is thought-provoking and looks to the future.</a:t>
            </a:r>
          </a:p>
          <a:p>
            <a:pPr marL="0" indent="0">
              <a:buNone/>
            </a:pPr>
            <a:endParaRPr lang="en-US" sz="2400" dirty="0"/>
          </a:p>
        </p:txBody>
      </p:sp>
      <p:sp>
        <p:nvSpPr>
          <p:cNvPr id="5" name="TextBox 4">
            <a:extLst>
              <a:ext uri="{FF2B5EF4-FFF2-40B4-BE49-F238E27FC236}">
                <a16:creationId xmlns:a16="http://schemas.microsoft.com/office/drawing/2014/main" id="{92A8EFCC-03B0-4FF1-8F4D-A51D969A25FB}"/>
              </a:ext>
            </a:extLst>
          </p:cNvPr>
          <p:cNvSpPr txBox="1"/>
          <p:nvPr/>
        </p:nvSpPr>
        <p:spPr>
          <a:xfrm>
            <a:off x="1907704" y="5403165"/>
            <a:ext cx="4572000" cy="246221"/>
          </a:xfrm>
          <a:prstGeom prst="rect">
            <a:avLst/>
          </a:prstGeom>
          <a:noFill/>
        </p:spPr>
        <p:txBody>
          <a:bodyPr wrap="square">
            <a:spAutoFit/>
          </a:bodyPr>
          <a:lstStyle/>
          <a:p>
            <a:r>
              <a:rPr lang="en-GB" sz="1000" dirty="0">
                <a:latin typeface="+mn-lt"/>
              </a:rPr>
              <a:t>Source: </a:t>
            </a:r>
            <a:r>
              <a:rPr lang="en-GB" sz="1000" dirty="0">
                <a:latin typeface="+mn-lt"/>
                <a:hlinkClick r:id="rId2"/>
              </a:rPr>
              <a:t>https://library.leeds.ac.uk/info/14011/writing/112/essay_writing/7</a:t>
            </a:r>
            <a:r>
              <a:rPr lang="en-GB" sz="1000" dirty="0">
                <a:latin typeface="+mn-lt"/>
              </a:rPr>
              <a:t> </a:t>
            </a:r>
          </a:p>
        </p:txBody>
      </p:sp>
    </p:spTree>
    <p:extLst>
      <p:ext uri="{BB962C8B-B14F-4D97-AF65-F5344CB8AC3E}">
        <p14:creationId xmlns:p14="http://schemas.microsoft.com/office/powerpoint/2010/main" val="2808040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4E05-A35E-46DD-A9F6-49DBA9DE080F}"/>
              </a:ext>
            </a:extLst>
          </p:cNvPr>
          <p:cNvSpPr>
            <a:spLocks noGrp="1"/>
          </p:cNvSpPr>
          <p:nvPr>
            <p:ph type="title"/>
          </p:nvPr>
        </p:nvSpPr>
        <p:spPr>
          <a:xfrm>
            <a:off x="457200" y="274638"/>
            <a:ext cx="8229600" cy="706090"/>
          </a:xfrm>
        </p:spPr>
        <p:txBody>
          <a:bodyPr/>
          <a:lstStyle/>
          <a:p>
            <a:r>
              <a:rPr lang="en-GB" dirty="0"/>
              <a:t>Writing the Conclusion</a:t>
            </a:r>
          </a:p>
        </p:txBody>
      </p:sp>
      <p:sp>
        <p:nvSpPr>
          <p:cNvPr id="3" name="Content Placeholder 2">
            <a:extLst>
              <a:ext uri="{FF2B5EF4-FFF2-40B4-BE49-F238E27FC236}">
                <a16:creationId xmlns:a16="http://schemas.microsoft.com/office/drawing/2014/main" id="{C518EDD1-59AB-4C16-A61D-A2F3A7F6C414}"/>
              </a:ext>
            </a:extLst>
          </p:cNvPr>
          <p:cNvSpPr>
            <a:spLocks noGrp="1"/>
          </p:cNvSpPr>
          <p:nvPr>
            <p:ph idx="1"/>
          </p:nvPr>
        </p:nvSpPr>
        <p:spPr>
          <a:xfrm>
            <a:off x="445885" y="1532040"/>
            <a:ext cx="8229600" cy="3793920"/>
          </a:xfrm>
        </p:spPr>
        <p:txBody>
          <a:bodyPr/>
          <a:lstStyle/>
          <a:p>
            <a:pPr marL="0" indent="0">
              <a:buNone/>
            </a:pPr>
            <a:r>
              <a:rPr lang="en-US" sz="2000" b="1" dirty="0"/>
              <a:t>What should be in the conclusion?</a:t>
            </a:r>
          </a:p>
          <a:p>
            <a:r>
              <a:rPr lang="en-US" sz="2000" dirty="0"/>
              <a:t>Generally, you should briefly explain your main findings or ideas. </a:t>
            </a:r>
          </a:p>
          <a:p>
            <a:r>
              <a:rPr lang="en-US" sz="2000" dirty="0"/>
              <a:t>You should also present the main message or argument that you want your reader to take away. </a:t>
            </a:r>
          </a:p>
          <a:p>
            <a:r>
              <a:rPr lang="en-US" sz="2000" dirty="0"/>
              <a:t>Make sure your conclusion is clearly supported by the evidence presented in your report.</a:t>
            </a:r>
          </a:p>
          <a:p>
            <a:r>
              <a:rPr lang="en-US" sz="2000" dirty="0"/>
              <a:t>You must not include any new material or evidence in your conclusion. </a:t>
            </a:r>
          </a:p>
          <a:p>
            <a:r>
              <a:rPr lang="en-US" sz="2000" dirty="0"/>
              <a:t>At the end of your conclusion, move from the specific to the general. Try to set your discussion into a different or wider context.</a:t>
            </a:r>
            <a:endParaRPr lang="en-GB" sz="2000" dirty="0"/>
          </a:p>
        </p:txBody>
      </p:sp>
      <p:sp>
        <p:nvSpPr>
          <p:cNvPr id="5" name="TextBox 4">
            <a:extLst>
              <a:ext uri="{FF2B5EF4-FFF2-40B4-BE49-F238E27FC236}">
                <a16:creationId xmlns:a16="http://schemas.microsoft.com/office/drawing/2014/main" id="{92A8EFCC-03B0-4FF1-8F4D-A51D969A25FB}"/>
              </a:ext>
            </a:extLst>
          </p:cNvPr>
          <p:cNvSpPr txBox="1"/>
          <p:nvPr/>
        </p:nvSpPr>
        <p:spPr>
          <a:xfrm>
            <a:off x="2274685" y="5445224"/>
            <a:ext cx="4572000" cy="246221"/>
          </a:xfrm>
          <a:prstGeom prst="rect">
            <a:avLst/>
          </a:prstGeom>
          <a:noFill/>
        </p:spPr>
        <p:txBody>
          <a:bodyPr wrap="square">
            <a:spAutoFit/>
          </a:bodyPr>
          <a:lstStyle/>
          <a:p>
            <a:r>
              <a:rPr lang="en-GB" sz="1000" dirty="0">
                <a:latin typeface="+mn-lt"/>
              </a:rPr>
              <a:t>Source: </a:t>
            </a:r>
            <a:r>
              <a:rPr lang="en-GB" sz="1000" dirty="0">
                <a:latin typeface="+mn-lt"/>
                <a:hlinkClick r:id="rId2"/>
              </a:rPr>
              <a:t>https://library.leeds.ac.uk/info/14011/writing/112/essay_writing/7</a:t>
            </a:r>
            <a:r>
              <a:rPr lang="en-GB" sz="1000" dirty="0">
                <a:latin typeface="+mn-lt"/>
              </a:rPr>
              <a:t> </a:t>
            </a:r>
          </a:p>
        </p:txBody>
      </p:sp>
    </p:spTree>
    <p:extLst>
      <p:ext uri="{BB962C8B-B14F-4D97-AF65-F5344CB8AC3E}">
        <p14:creationId xmlns:p14="http://schemas.microsoft.com/office/powerpoint/2010/main" val="1907291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24E62-6C91-43BE-9C9E-EB9D1EBDE2F8}"/>
              </a:ext>
            </a:extLst>
          </p:cNvPr>
          <p:cNvSpPr>
            <a:spLocks noGrp="1"/>
          </p:cNvSpPr>
          <p:nvPr>
            <p:ph type="title"/>
          </p:nvPr>
        </p:nvSpPr>
        <p:spPr/>
        <p:txBody>
          <a:bodyPr/>
          <a:lstStyle/>
          <a:p>
            <a:r>
              <a:rPr lang="en-US" dirty="0"/>
              <a:t>How to structure a Conclusion </a:t>
            </a:r>
            <a:endParaRPr lang="en-GB" dirty="0"/>
          </a:p>
        </p:txBody>
      </p:sp>
      <p:sp>
        <p:nvSpPr>
          <p:cNvPr id="3" name="Content Placeholder 2">
            <a:extLst>
              <a:ext uri="{FF2B5EF4-FFF2-40B4-BE49-F238E27FC236}">
                <a16:creationId xmlns:a16="http://schemas.microsoft.com/office/drawing/2014/main" id="{36A8F709-434B-4B31-9C88-78CE635A037B}"/>
              </a:ext>
            </a:extLst>
          </p:cNvPr>
          <p:cNvSpPr>
            <a:spLocks noGrp="1"/>
          </p:cNvSpPr>
          <p:nvPr>
            <p:ph idx="1"/>
          </p:nvPr>
        </p:nvSpPr>
        <p:spPr>
          <a:xfrm>
            <a:off x="457200" y="1774377"/>
            <a:ext cx="4330824" cy="3742856"/>
          </a:xfrm>
        </p:spPr>
        <p:txBody>
          <a:bodyPr/>
          <a:lstStyle/>
          <a:p>
            <a:r>
              <a:rPr lang="en-US" sz="2200" dirty="0"/>
              <a:t>Conjunctive adverbs generally used for the concluding paragraph include the following: </a:t>
            </a:r>
          </a:p>
          <a:p>
            <a:r>
              <a:rPr lang="en-US" sz="2200" dirty="0"/>
              <a:t>In summary, …..</a:t>
            </a:r>
          </a:p>
          <a:p>
            <a:r>
              <a:rPr lang="en-US" sz="2200" dirty="0"/>
              <a:t>In conclusion, ……. </a:t>
            </a:r>
          </a:p>
          <a:p>
            <a:r>
              <a:rPr lang="en-US" sz="2200" dirty="0"/>
              <a:t>To conclude, ……. (etc.)</a:t>
            </a:r>
            <a:endParaRPr lang="en-GB" sz="2200" dirty="0"/>
          </a:p>
        </p:txBody>
      </p:sp>
      <p:sp>
        <p:nvSpPr>
          <p:cNvPr id="4" name="TextBox 3">
            <a:extLst>
              <a:ext uri="{FF2B5EF4-FFF2-40B4-BE49-F238E27FC236}">
                <a16:creationId xmlns:a16="http://schemas.microsoft.com/office/drawing/2014/main" id="{C70B68EE-863D-42B2-841F-47730004E3DC}"/>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pic>
        <p:nvPicPr>
          <p:cNvPr id="6" name="Picture 5" descr="A close-up of yellow letters&#10;&#10;Description automatically generated">
            <a:extLst>
              <a:ext uri="{FF2B5EF4-FFF2-40B4-BE49-F238E27FC236}">
                <a16:creationId xmlns:a16="http://schemas.microsoft.com/office/drawing/2014/main" id="{2E074161-D580-CCD1-C007-516ECCCDE5A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89747" y="2005210"/>
            <a:ext cx="3538737" cy="2254022"/>
          </a:xfrm>
          <a:prstGeom prst="rect">
            <a:avLst/>
          </a:prstGeom>
        </p:spPr>
      </p:pic>
      <p:sp>
        <p:nvSpPr>
          <p:cNvPr id="7" name="TextBox 6">
            <a:extLst>
              <a:ext uri="{FF2B5EF4-FFF2-40B4-BE49-F238E27FC236}">
                <a16:creationId xmlns:a16="http://schemas.microsoft.com/office/drawing/2014/main" id="{13BD542E-8813-8384-9135-C9782597508B}"/>
              </a:ext>
            </a:extLst>
          </p:cNvPr>
          <p:cNvSpPr txBox="1"/>
          <p:nvPr/>
        </p:nvSpPr>
        <p:spPr>
          <a:xfrm>
            <a:off x="5373029" y="4272963"/>
            <a:ext cx="3538736" cy="230832"/>
          </a:xfrm>
          <a:prstGeom prst="rect">
            <a:avLst/>
          </a:prstGeom>
          <a:noFill/>
        </p:spPr>
        <p:txBody>
          <a:bodyPr wrap="square" rtlCol="0">
            <a:spAutoFit/>
          </a:bodyPr>
          <a:lstStyle/>
          <a:p>
            <a:r>
              <a:rPr lang="en-GB" sz="900" dirty="0">
                <a:hlinkClick r:id="rId3" tooltip="https://human.libretexts.org/Courses/City_College_of_San_Francisco/Writing,_Reading,_and_College_Success:_A_First-Year_Composition_Course_for_All_Learners_(Kashyap_and_Dyquisto)/05:_Thesis_Statements,_Topic_Sentences_and_the_First_Draft/5.04:_Writing_Introductory_and_Concluding_Paragraphs"/>
              </a:rPr>
              <a:t>This Photo</a:t>
            </a:r>
            <a:r>
              <a:rPr lang="en-GB" sz="900" dirty="0"/>
              <a:t> by Unknown Author is licensed under </a:t>
            </a:r>
            <a:r>
              <a:rPr lang="en-GB" sz="900" dirty="0">
                <a:hlinkClick r:id="rId4" tooltip="https://creativecommons.org/licenses/by-nc-nd/3.0/"/>
              </a:rPr>
              <a:t>CC BY-NC-ND</a:t>
            </a:r>
            <a:endParaRPr lang="en-GB" sz="900" dirty="0"/>
          </a:p>
        </p:txBody>
      </p:sp>
    </p:spTree>
    <p:extLst>
      <p:ext uri="{BB962C8B-B14F-4D97-AF65-F5344CB8AC3E}">
        <p14:creationId xmlns:p14="http://schemas.microsoft.com/office/powerpoint/2010/main" val="4019885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EE33A96-CC4C-4668-B48E-5E04103FFE54}"/>
              </a:ext>
            </a:extLst>
          </p:cNvPr>
          <p:cNvSpPr>
            <a:spLocks noGrp="1"/>
          </p:cNvSpPr>
          <p:nvPr>
            <p:ph type="title"/>
          </p:nvPr>
        </p:nvSpPr>
        <p:spPr>
          <a:xfrm>
            <a:off x="457200" y="260648"/>
            <a:ext cx="8229600" cy="1034440"/>
          </a:xfrm>
        </p:spPr>
        <p:txBody>
          <a:bodyPr/>
          <a:lstStyle/>
          <a:p>
            <a:r>
              <a:rPr lang="en-GB" altLang="en-US" dirty="0"/>
              <a:t>Seminar task</a:t>
            </a:r>
          </a:p>
        </p:txBody>
      </p:sp>
      <p:sp>
        <p:nvSpPr>
          <p:cNvPr id="8195" name="Content Placeholder 2">
            <a:extLst>
              <a:ext uri="{FF2B5EF4-FFF2-40B4-BE49-F238E27FC236}">
                <a16:creationId xmlns:a16="http://schemas.microsoft.com/office/drawing/2014/main" id="{BF8BE950-A5C1-4B0C-A438-14F44D0F2A17}"/>
              </a:ext>
            </a:extLst>
          </p:cNvPr>
          <p:cNvSpPr>
            <a:spLocks noGrp="1"/>
          </p:cNvSpPr>
          <p:nvPr>
            <p:ph idx="1"/>
          </p:nvPr>
        </p:nvSpPr>
        <p:spPr>
          <a:xfrm>
            <a:off x="323528" y="1700808"/>
            <a:ext cx="8229600" cy="3555974"/>
          </a:xfrm>
        </p:spPr>
        <p:txBody>
          <a:bodyPr/>
          <a:lstStyle/>
          <a:p>
            <a:r>
              <a:rPr lang="en-GB" altLang="en-US" sz="2400" dirty="0"/>
              <a:t>Use the seminar part of today’s session to continue writing your research report.</a:t>
            </a:r>
          </a:p>
          <a:p>
            <a:r>
              <a:rPr lang="en-GB" altLang="en-US" sz="2400" dirty="0"/>
              <a:t>Submit your draft in the Draft submission link and email your lecturer to ask for feedback in writing or in person during the class.</a:t>
            </a:r>
          </a:p>
          <a:p>
            <a:r>
              <a:rPr lang="en-GB" altLang="en-US" sz="2400" dirty="0"/>
              <a:t>Do you have any difficulties in forming your recommendations? Talk to your lecturer for support.</a:t>
            </a:r>
          </a:p>
          <a:p>
            <a:endParaRPr lang="en-GB" altLang="en-US" sz="2400" dirty="0"/>
          </a:p>
        </p:txBody>
      </p:sp>
    </p:spTree>
    <p:extLst>
      <p:ext uri="{BB962C8B-B14F-4D97-AF65-F5344CB8AC3E}">
        <p14:creationId xmlns:p14="http://schemas.microsoft.com/office/powerpoint/2010/main" val="3999364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8790AD4-C0BC-4F19-8F99-287FB3873F7B}"/>
              </a:ext>
            </a:extLst>
          </p:cNvPr>
          <p:cNvSpPr>
            <a:spLocks noGrp="1"/>
          </p:cNvSpPr>
          <p:nvPr>
            <p:ph type="title"/>
          </p:nvPr>
        </p:nvSpPr>
        <p:spPr>
          <a:xfrm>
            <a:off x="179387" y="-1"/>
            <a:ext cx="8964613" cy="1196975"/>
          </a:xfrm>
        </p:spPr>
        <p:txBody>
          <a:bodyPr/>
          <a:lstStyle/>
          <a:p>
            <a:r>
              <a:rPr lang="en-GB" altLang="en-US" sz="4000" dirty="0">
                <a:cs typeface="Arial" panose="020B0604020202020204" pitchFamily="34" charset="0"/>
              </a:rPr>
              <a:t>References</a:t>
            </a:r>
          </a:p>
        </p:txBody>
      </p:sp>
      <p:sp>
        <p:nvSpPr>
          <p:cNvPr id="2" name="Content Placeholder 1">
            <a:extLst>
              <a:ext uri="{FF2B5EF4-FFF2-40B4-BE49-F238E27FC236}">
                <a16:creationId xmlns:a16="http://schemas.microsoft.com/office/drawing/2014/main" id="{7382FA6C-FE62-45DD-B584-B78269FFC01A}"/>
              </a:ext>
            </a:extLst>
          </p:cNvPr>
          <p:cNvSpPr>
            <a:spLocks noGrp="1"/>
          </p:cNvSpPr>
          <p:nvPr>
            <p:ph idx="1"/>
          </p:nvPr>
        </p:nvSpPr>
        <p:spPr>
          <a:xfrm>
            <a:off x="395536" y="1124744"/>
            <a:ext cx="8229600" cy="3917032"/>
          </a:xfrm>
        </p:spPr>
        <p:txBody>
          <a:bodyPr/>
          <a:lstStyle/>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Braun, V., &amp; Clarke, V. (2006). Using thematic analysis in psychology.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Qualitative Research in Psychology, 3</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(2), 77-101.</a:t>
            </a:r>
          </a:p>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Flick, U., von </a:t>
            </a:r>
            <a:r>
              <a:rPr kumimoji="0" lang="en-GB" sz="2000" b="0" i="0" u="none" strike="noStrike" kern="1200" cap="none" spc="0" normalizeH="0" baseline="0" noProof="0" dirty="0" err="1">
                <a:ln>
                  <a:noFill/>
                </a:ln>
                <a:solidFill>
                  <a:prstClr val="black"/>
                </a:solidFill>
                <a:effectLst/>
                <a:uLnTx/>
                <a:uFillTx/>
                <a:latin typeface="Myriad Pro"/>
                <a:ea typeface="Calibri" panose="020F0502020204030204" pitchFamily="34" charset="0"/>
                <a:cs typeface="Times New Roman" panose="02020603050405020304" pitchFamily="18" charset="0"/>
              </a:rPr>
              <a:t>Kardorff</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E., &amp; Steinke, I. (2004).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A companion to qualitative research.</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Glasgow: Sage Publications Ltd.</a:t>
            </a:r>
          </a:p>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Joffe, H., &amp; Yardley, L. (2004). Content and thematic analysis. In D. F. Marks, &amp; L. Yardley,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Research Methods for Clinical and Health Psychology</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(pp. 56-68). London: Sage Publications Ltd.</a:t>
            </a:r>
          </a:p>
          <a:p>
            <a:r>
              <a:rPr lang="en-US" sz="2000" dirty="0">
                <a:latin typeface="+mn-lt"/>
              </a:rPr>
              <a:t>Vieira, R. F., Lima, R. C. D., &amp; </a:t>
            </a:r>
            <a:r>
              <a:rPr lang="en-US" sz="2000" dirty="0" err="1">
                <a:latin typeface="+mn-lt"/>
              </a:rPr>
              <a:t>Mizubuti</a:t>
            </a:r>
            <a:r>
              <a:rPr lang="en-US" sz="2000" dirty="0">
                <a:latin typeface="+mn-lt"/>
              </a:rPr>
              <a:t>, E. S. G. (2019). How to write the discussion section of a scientific article. </a:t>
            </a:r>
            <a:r>
              <a:rPr lang="en-US" sz="2000" i="1" dirty="0">
                <a:latin typeface="+mn-lt"/>
              </a:rPr>
              <a:t>Acta </a:t>
            </a:r>
            <a:r>
              <a:rPr lang="en-US" sz="2000" i="1" dirty="0" err="1">
                <a:latin typeface="+mn-lt"/>
              </a:rPr>
              <a:t>Scientiarum</a:t>
            </a:r>
            <a:r>
              <a:rPr lang="en-US" sz="2000" i="1" dirty="0">
                <a:latin typeface="+mn-lt"/>
              </a:rPr>
              <a:t>. Agronomy</a:t>
            </a:r>
            <a:r>
              <a:rPr lang="en-US" sz="2000" dirty="0">
                <a:latin typeface="+mn-lt"/>
              </a:rPr>
              <a:t>, 41.</a:t>
            </a:r>
            <a:endParaRPr lang="en-GB"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a:extLst>
              <a:ext uri="{FF2B5EF4-FFF2-40B4-BE49-F238E27FC236}">
                <a16:creationId xmlns:a16="http://schemas.microsoft.com/office/drawing/2014/main" id="{83163A22-5B42-486F-926E-9F7912B1F01B}"/>
              </a:ext>
            </a:extLst>
          </p:cNvPr>
          <p:cNvSpPr>
            <a:spLocks noGrp="1"/>
          </p:cNvSpPr>
          <p:nvPr>
            <p:ph type="title"/>
          </p:nvPr>
        </p:nvSpPr>
        <p:spPr>
          <a:xfrm>
            <a:off x="457200" y="1844675"/>
            <a:ext cx="8229600" cy="1143000"/>
          </a:xfrm>
        </p:spPr>
        <p:txBody>
          <a:bodyPr/>
          <a:lstStyle/>
          <a:p>
            <a:r>
              <a:rPr lang="en-GB" altLang="en-US" sz="6600" dirty="0"/>
              <a:t>Any Questions?</a:t>
            </a:r>
          </a:p>
        </p:txBody>
      </p:sp>
      <p:sp>
        <p:nvSpPr>
          <p:cNvPr id="11267" name="Slide Number Placeholder 2">
            <a:extLst>
              <a:ext uri="{FF2B5EF4-FFF2-40B4-BE49-F238E27FC236}">
                <a16:creationId xmlns:a16="http://schemas.microsoft.com/office/drawing/2014/main" id="{678E366D-CD8F-4F3D-903A-E1739181FB8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81127EE-E8C8-4FA4-999B-AEFF7FBDD3D6}"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1268" name="TextBox 1">
            <a:extLst>
              <a:ext uri="{FF2B5EF4-FFF2-40B4-BE49-F238E27FC236}">
                <a16:creationId xmlns:a16="http://schemas.microsoft.com/office/drawing/2014/main" id="{DB302ED3-1B1F-4ED3-91E2-60344FADACA6}"/>
              </a:ext>
            </a:extLst>
          </p:cNvPr>
          <p:cNvSpPr txBox="1">
            <a:spLocks noChangeArrowheads="1"/>
          </p:cNvSpPr>
          <p:nvPr/>
        </p:nvSpPr>
        <p:spPr bwMode="auto">
          <a:xfrm>
            <a:off x="2286000" y="36877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180</TotalTime>
  <Words>1159</Words>
  <Application>Microsoft Office PowerPoint</Application>
  <PresentationFormat>On-screen Show (4:3)</PresentationFormat>
  <Paragraphs>118</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Myriad Pro</vt:lpstr>
      <vt:lpstr>Arial</vt:lpstr>
      <vt:lpstr>Verdana</vt:lpstr>
      <vt:lpstr>20140311PresentationUWTSDTemplate</vt:lpstr>
      <vt:lpstr>PowerPoint Presentation</vt:lpstr>
      <vt:lpstr>Lesson Objectives</vt:lpstr>
      <vt:lpstr>Recap - Structure of Results</vt:lpstr>
      <vt:lpstr>Purpose of the research</vt:lpstr>
      <vt:lpstr>Recommendations</vt:lpstr>
      <vt:lpstr>Purpose of Recommendations – National Institute for Health and Care Excellence (NICE)</vt:lpstr>
      <vt:lpstr>Writing Recommendations</vt:lpstr>
      <vt:lpstr>Writing Recommendations</vt:lpstr>
      <vt:lpstr>How to structure a  Recommendations Section</vt:lpstr>
      <vt:lpstr>In-class discussion</vt:lpstr>
      <vt:lpstr>Writing the Conclusion </vt:lpstr>
      <vt:lpstr>Writing the Conclusion</vt:lpstr>
      <vt:lpstr>Writing the Conclusion</vt:lpstr>
      <vt:lpstr>How to structure a Conclusion </vt:lpstr>
      <vt:lpstr>Seminar task</vt:lpstr>
      <vt:lpstr>References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Koutsogeorgou-Andreou</cp:lastModifiedBy>
  <cp:revision>92</cp:revision>
  <cp:lastPrinted>1601-01-01T00:00:00Z</cp:lastPrinted>
  <dcterms:created xsi:type="dcterms:W3CDTF">2002-10-07T19:43:58Z</dcterms:created>
  <dcterms:modified xsi:type="dcterms:W3CDTF">2026-07-31T11:06:21Z</dcterms:modified>
</cp:coreProperties>
</file>