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media/image46.jpg" ContentType="image/png"/>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 id="2147483735" r:id="rId5"/>
    <p:sldMasterId id="2147483744" r:id="rId6"/>
    <p:sldMasterId id="2147483753" r:id="rId7"/>
    <p:sldMasterId id="2147483757" r:id="rId8"/>
    <p:sldMasterId id="2147483761" r:id="rId9"/>
    <p:sldMasterId id="2147483766" r:id="rId10"/>
  </p:sldMasterIdLst>
  <p:notesMasterIdLst>
    <p:notesMasterId r:id="rId48"/>
  </p:notesMasterIdLst>
  <p:handoutMasterIdLst>
    <p:handoutMasterId r:id="rId49"/>
  </p:handoutMasterIdLst>
  <p:sldIdLst>
    <p:sldId id="256" r:id="rId11"/>
    <p:sldId id="287" r:id="rId12"/>
    <p:sldId id="350" r:id="rId13"/>
    <p:sldId id="286" r:id="rId14"/>
    <p:sldId id="257" r:id="rId15"/>
    <p:sldId id="259" r:id="rId16"/>
    <p:sldId id="263" r:id="rId17"/>
    <p:sldId id="289" r:id="rId18"/>
    <p:sldId id="313" r:id="rId19"/>
    <p:sldId id="314" r:id="rId20"/>
    <p:sldId id="316" r:id="rId21"/>
    <p:sldId id="317" r:id="rId22"/>
    <p:sldId id="318" r:id="rId23"/>
    <p:sldId id="290" r:id="rId24"/>
    <p:sldId id="291" r:id="rId25"/>
    <p:sldId id="547" r:id="rId26"/>
    <p:sldId id="294" r:id="rId27"/>
    <p:sldId id="551" r:id="rId28"/>
    <p:sldId id="538" r:id="rId29"/>
    <p:sldId id="539" r:id="rId30"/>
    <p:sldId id="496" r:id="rId31"/>
    <p:sldId id="546" r:id="rId32"/>
    <p:sldId id="535" r:id="rId33"/>
    <p:sldId id="536" r:id="rId34"/>
    <p:sldId id="543" r:id="rId35"/>
    <p:sldId id="514" r:id="rId36"/>
    <p:sldId id="347" r:id="rId37"/>
    <p:sldId id="341" r:id="rId38"/>
    <p:sldId id="549" r:id="rId39"/>
    <p:sldId id="550" r:id="rId40"/>
    <p:sldId id="321" r:id="rId41"/>
    <p:sldId id="352" r:id="rId42"/>
    <p:sldId id="353" r:id="rId43"/>
    <p:sldId id="354" r:id="rId44"/>
    <p:sldId id="355" r:id="rId45"/>
    <p:sldId id="351" r:id="rId46"/>
    <p:sldId id="377"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0000FF"/>
    <a:srgbClr val="0000CC"/>
    <a:srgbClr val="0099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6339" autoAdjust="0"/>
  </p:normalViewPr>
  <p:slideViewPr>
    <p:cSldViewPr>
      <p:cViewPr varScale="1">
        <p:scale>
          <a:sx n="93" d="100"/>
          <a:sy n="93" d="100"/>
        </p:scale>
        <p:origin x="2046" y="7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pc:chgData name="Paul Tinkler" userId="bcebf29c-73c2-433d-80d2-6bad896374bf" providerId="ADAL" clId="{C534DB3A-EA26-4F43-8EF1-246B3972595E}" dt="2026-01-21T11:58:03.890" v="2" actId="14100"/>
      <pc:docMkLst>
        <pc:docMk/>
      </pc:docMkLst>
      <pc:sldChg chg="modSp mod">
        <pc:chgData name="Paul Tinkler" userId="bcebf29c-73c2-433d-80d2-6bad896374bf" providerId="ADAL" clId="{C534DB3A-EA26-4F43-8EF1-246B3972595E}" dt="2026-01-21T11:58:03.890" v="2" actId="14100"/>
        <pc:sldMkLst>
          <pc:docMk/>
          <pc:sldMk cId="0" sldId="535"/>
        </pc:sldMkLst>
        <pc:spChg chg="mod">
          <ac:chgData name="Paul Tinkler" userId="bcebf29c-73c2-433d-80d2-6bad896374bf" providerId="ADAL" clId="{C534DB3A-EA26-4F43-8EF1-246B3972595E}" dt="2026-01-21T11:58:03.890" v="2" actId="14100"/>
          <ac:spMkLst>
            <pc:docMk/>
            <pc:sldMk cId="0" sldId="535"/>
            <ac:spMk id="12290" creationId="{0050E7F0-1591-49A0-B995-0FD17EF0B313}"/>
          </ac:spMkLst>
        </pc:spChg>
      </pc:sldChg>
      <pc:sldChg chg="modSp mod">
        <pc:chgData name="Paul Tinkler" userId="bcebf29c-73c2-433d-80d2-6bad896374bf" providerId="ADAL" clId="{C534DB3A-EA26-4F43-8EF1-246B3972595E}" dt="2026-01-21T11:57:03.447" v="0" actId="14100"/>
        <pc:sldMkLst>
          <pc:docMk/>
          <pc:sldMk cId="1725938057" sldId="547"/>
        </pc:sldMkLst>
        <pc:spChg chg="mod">
          <ac:chgData name="Paul Tinkler" userId="bcebf29c-73c2-433d-80d2-6bad896374bf" providerId="ADAL" clId="{C534DB3A-EA26-4F43-8EF1-246B3972595E}" dt="2026-01-21T11:57:03.447" v="0" actId="14100"/>
          <ac:spMkLst>
            <pc:docMk/>
            <pc:sldMk cId="1725938057" sldId="547"/>
            <ac:spMk id="2" creationId="{1F3ED27B-E1DB-4537-9292-D65F2AFCCB8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7934D5-8874-4F48-8D32-540B8E840E2B}" type="doc">
      <dgm:prSet loTypeId="urn:microsoft.com/office/officeart/2005/8/layout/venn1" loCatId="" qsTypeId="urn:microsoft.com/office/officeart/2005/8/quickstyle/simple4" qsCatId="simple" csTypeId="urn:microsoft.com/office/officeart/2005/8/colors/accent1_2" csCatId="accent1" phldr="1"/>
      <dgm:spPr/>
    </dgm:pt>
    <dgm:pt modelId="{7D40592D-CE79-5743-9DB3-B853F6E5D1A4}">
      <dgm:prSet phldrT="[Text]" custT="1"/>
      <dgm:spPr>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gradFill>
      </dgm:spPr>
      <dgm:t>
        <a:bodyPr/>
        <a:lstStyle/>
        <a:p>
          <a:r>
            <a:rPr lang="en-US" sz="2400" dirty="0">
              <a:solidFill>
                <a:srgbClr val="0000FF"/>
              </a:solidFill>
            </a:rPr>
            <a:t>Respect and challenge</a:t>
          </a:r>
        </a:p>
      </dgm:t>
    </dgm:pt>
    <dgm:pt modelId="{48DFA60E-00D0-2E49-A345-39D86EC3E86A}" type="parTrans" cxnId="{F6B04E51-8622-BA44-9F12-8F575BADA327}">
      <dgm:prSet/>
      <dgm:spPr/>
      <dgm:t>
        <a:bodyPr/>
        <a:lstStyle/>
        <a:p>
          <a:endParaRPr lang="en-US">
            <a:solidFill>
              <a:srgbClr val="0000FF"/>
            </a:solidFill>
          </a:endParaRPr>
        </a:p>
      </dgm:t>
    </dgm:pt>
    <dgm:pt modelId="{D8322B24-39D2-674E-970D-70F3DC423724}" type="sibTrans" cxnId="{F6B04E51-8622-BA44-9F12-8F575BADA327}">
      <dgm:prSet/>
      <dgm:spPr/>
      <dgm:t>
        <a:bodyPr/>
        <a:lstStyle/>
        <a:p>
          <a:endParaRPr lang="en-US">
            <a:solidFill>
              <a:srgbClr val="0000FF"/>
            </a:solidFill>
          </a:endParaRPr>
        </a:p>
      </dgm:t>
    </dgm:pt>
    <dgm:pt modelId="{26FA23C8-82AC-AC43-B969-027B99D0972C}">
      <dgm:prSet phldrT="[Text]" custT="1"/>
      <dgm:spPr>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gradFill>
      </dgm:spPr>
      <dgm:t>
        <a:bodyPr/>
        <a:lstStyle/>
        <a:p>
          <a:r>
            <a:rPr lang="en-US" sz="2400" dirty="0">
              <a:solidFill>
                <a:srgbClr val="0000FF"/>
              </a:solidFill>
            </a:rPr>
            <a:t>Open mind</a:t>
          </a:r>
        </a:p>
      </dgm:t>
    </dgm:pt>
    <dgm:pt modelId="{078C8FE3-F22C-0749-BCDA-CAF76BF383F1}" type="parTrans" cxnId="{235DAD88-5E15-2747-A6E4-E4EE4C824A20}">
      <dgm:prSet/>
      <dgm:spPr/>
      <dgm:t>
        <a:bodyPr/>
        <a:lstStyle/>
        <a:p>
          <a:endParaRPr lang="en-US">
            <a:solidFill>
              <a:srgbClr val="0000FF"/>
            </a:solidFill>
          </a:endParaRPr>
        </a:p>
      </dgm:t>
    </dgm:pt>
    <dgm:pt modelId="{02AFD73F-EB54-B847-86C0-4AB022700FFC}" type="sibTrans" cxnId="{235DAD88-5E15-2747-A6E4-E4EE4C824A20}">
      <dgm:prSet/>
      <dgm:spPr/>
      <dgm:t>
        <a:bodyPr/>
        <a:lstStyle/>
        <a:p>
          <a:endParaRPr lang="en-US">
            <a:solidFill>
              <a:srgbClr val="0000FF"/>
            </a:solidFill>
          </a:endParaRPr>
        </a:p>
      </dgm:t>
    </dgm:pt>
    <dgm:pt modelId="{744501D3-5B69-F14F-A7E3-8DAE6FF0835D}">
      <dgm:prSet phldrT="[Text]" custT="1"/>
      <dgm:spPr>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gradFill>
      </dgm:spPr>
      <dgm:t>
        <a:bodyPr/>
        <a:lstStyle/>
        <a:p>
          <a:r>
            <a:rPr lang="en-US" sz="2400" dirty="0">
              <a:solidFill>
                <a:srgbClr val="0000FF"/>
              </a:solidFill>
            </a:rPr>
            <a:t>Use evidence</a:t>
          </a:r>
        </a:p>
      </dgm:t>
    </dgm:pt>
    <dgm:pt modelId="{D3B88761-B405-EE43-9C45-0AB698ADADBE}" type="parTrans" cxnId="{61E1E335-660A-0040-82D2-8A2364D20144}">
      <dgm:prSet/>
      <dgm:spPr/>
      <dgm:t>
        <a:bodyPr/>
        <a:lstStyle/>
        <a:p>
          <a:endParaRPr lang="en-US">
            <a:solidFill>
              <a:srgbClr val="0000FF"/>
            </a:solidFill>
          </a:endParaRPr>
        </a:p>
      </dgm:t>
    </dgm:pt>
    <dgm:pt modelId="{B744F080-3BEC-914B-B117-304A88F57D99}" type="sibTrans" cxnId="{61E1E335-660A-0040-82D2-8A2364D20144}">
      <dgm:prSet/>
      <dgm:spPr/>
      <dgm:t>
        <a:bodyPr/>
        <a:lstStyle/>
        <a:p>
          <a:endParaRPr lang="en-US">
            <a:solidFill>
              <a:srgbClr val="0000FF"/>
            </a:solidFill>
          </a:endParaRPr>
        </a:p>
      </dgm:t>
    </dgm:pt>
    <dgm:pt modelId="{83845542-98CE-CE44-8886-AE7E5334E233}" type="pres">
      <dgm:prSet presAssocID="{807934D5-8874-4F48-8D32-540B8E840E2B}" presName="compositeShape" presStyleCnt="0">
        <dgm:presLayoutVars>
          <dgm:chMax val="7"/>
          <dgm:dir/>
          <dgm:resizeHandles val="exact"/>
        </dgm:presLayoutVars>
      </dgm:prSet>
      <dgm:spPr/>
    </dgm:pt>
    <dgm:pt modelId="{27951739-302B-8B4A-973B-EAA62E3FE961}" type="pres">
      <dgm:prSet presAssocID="{7D40592D-CE79-5743-9DB3-B853F6E5D1A4}" presName="circ1" presStyleLbl="vennNode1" presStyleIdx="0" presStyleCnt="3"/>
      <dgm:spPr/>
    </dgm:pt>
    <dgm:pt modelId="{52E10362-A623-F744-B822-0ECFA664DEA0}" type="pres">
      <dgm:prSet presAssocID="{7D40592D-CE79-5743-9DB3-B853F6E5D1A4}" presName="circ1Tx" presStyleLbl="revTx" presStyleIdx="0" presStyleCnt="0">
        <dgm:presLayoutVars>
          <dgm:chMax val="0"/>
          <dgm:chPref val="0"/>
          <dgm:bulletEnabled val="1"/>
        </dgm:presLayoutVars>
      </dgm:prSet>
      <dgm:spPr/>
    </dgm:pt>
    <dgm:pt modelId="{7E9DD543-AB5B-3D46-BD2D-ACE0AC9C0B7B}" type="pres">
      <dgm:prSet presAssocID="{26FA23C8-82AC-AC43-B969-027B99D0972C}" presName="circ2" presStyleLbl="vennNode1" presStyleIdx="1" presStyleCnt="3"/>
      <dgm:spPr/>
    </dgm:pt>
    <dgm:pt modelId="{D3C022A1-937A-104F-AF32-CF930840E286}" type="pres">
      <dgm:prSet presAssocID="{26FA23C8-82AC-AC43-B969-027B99D0972C}" presName="circ2Tx" presStyleLbl="revTx" presStyleIdx="0" presStyleCnt="0">
        <dgm:presLayoutVars>
          <dgm:chMax val="0"/>
          <dgm:chPref val="0"/>
          <dgm:bulletEnabled val="1"/>
        </dgm:presLayoutVars>
      </dgm:prSet>
      <dgm:spPr/>
    </dgm:pt>
    <dgm:pt modelId="{0EDDBE3E-5793-554B-890F-372F9751516C}" type="pres">
      <dgm:prSet presAssocID="{744501D3-5B69-F14F-A7E3-8DAE6FF0835D}" presName="circ3" presStyleLbl="vennNode1" presStyleIdx="2" presStyleCnt="3" custScaleX="103132" custScaleY="97450"/>
      <dgm:spPr/>
    </dgm:pt>
    <dgm:pt modelId="{68538F30-E574-0946-B0E5-15C1B5059145}" type="pres">
      <dgm:prSet presAssocID="{744501D3-5B69-F14F-A7E3-8DAE6FF0835D}" presName="circ3Tx" presStyleLbl="revTx" presStyleIdx="0" presStyleCnt="0">
        <dgm:presLayoutVars>
          <dgm:chMax val="0"/>
          <dgm:chPref val="0"/>
          <dgm:bulletEnabled val="1"/>
        </dgm:presLayoutVars>
      </dgm:prSet>
      <dgm:spPr/>
    </dgm:pt>
  </dgm:ptLst>
  <dgm:cxnLst>
    <dgm:cxn modelId="{61E1E335-660A-0040-82D2-8A2364D20144}" srcId="{807934D5-8874-4F48-8D32-540B8E840E2B}" destId="{744501D3-5B69-F14F-A7E3-8DAE6FF0835D}" srcOrd="2" destOrd="0" parTransId="{D3B88761-B405-EE43-9C45-0AB698ADADBE}" sibTransId="{B744F080-3BEC-914B-B117-304A88F57D99}"/>
    <dgm:cxn modelId="{F6B04E51-8622-BA44-9F12-8F575BADA327}" srcId="{807934D5-8874-4F48-8D32-540B8E840E2B}" destId="{7D40592D-CE79-5743-9DB3-B853F6E5D1A4}" srcOrd="0" destOrd="0" parTransId="{48DFA60E-00D0-2E49-A345-39D86EC3E86A}" sibTransId="{D8322B24-39D2-674E-970D-70F3DC423724}"/>
    <dgm:cxn modelId="{FB3B717F-6375-034A-9839-0ED6C7196030}" type="presOf" srcId="{744501D3-5B69-F14F-A7E3-8DAE6FF0835D}" destId="{68538F30-E574-0946-B0E5-15C1B5059145}" srcOrd="1" destOrd="0" presId="urn:microsoft.com/office/officeart/2005/8/layout/venn1"/>
    <dgm:cxn modelId="{23B5D884-A84B-A84B-871E-F9399090594E}" type="presOf" srcId="{807934D5-8874-4F48-8D32-540B8E840E2B}" destId="{83845542-98CE-CE44-8886-AE7E5334E233}" srcOrd="0" destOrd="0" presId="urn:microsoft.com/office/officeart/2005/8/layout/venn1"/>
    <dgm:cxn modelId="{235DAD88-5E15-2747-A6E4-E4EE4C824A20}" srcId="{807934D5-8874-4F48-8D32-540B8E840E2B}" destId="{26FA23C8-82AC-AC43-B969-027B99D0972C}" srcOrd="1" destOrd="0" parTransId="{078C8FE3-F22C-0749-BCDA-CAF76BF383F1}" sibTransId="{02AFD73F-EB54-B847-86C0-4AB022700FFC}"/>
    <dgm:cxn modelId="{58528AE7-C722-814B-8A2F-EE72C1AB1960}" type="presOf" srcId="{26FA23C8-82AC-AC43-B969-027B99D0972C}" destId="{7E9DD543-AB5B-3D46-BD2D-ACE0AC9C0B7B}" srcOrd="0" destOrd="0" presId="urn:microsoft.com/office/officeart/2005/8/layout/venn1"/>
    <dgm:cxn modelId="{FAAEBAE9-C570-F94F-8FED-37CE87E4045A}" type="presOf" srcId="{7D40592D-CE79-5743-9DB3-B853F6E5D1A4}" destId="{27951739-302B-8B4A-973B-EAA62E3FE961}" srcOrd="0" destOrd="0" presId="urn:microsoft.com/office/officeart/2005/8/layout/venn1"/>
    <dgm:cxn modelId="{F06BB1EE-A018-AC43-BB2B-16EBF65D3C1E}" type="presOf" srcId="{7D40592D-CE79-5743-9DB3-B853F6E5D1A4}" destId="{52E10362-A623-F744-B822-0ECFA664DEA0}" srcOrd="1" destOrd="0" presId="urn:microsoft.com/office/officeart/2005/8/layout/venn1"/>
    <dgm:cxn modelId="{031E24EF-F3E2-0547-8CA4-281170D27A59}" type="presOf" srcId="{26FA23C8-82AC-AC43-B969-027B99D0972C}" destId="{D3C022A1-937A-104F-AF32-CF930840E286}" srcOrd="1" destOrd="0" presId="urn:microsoft.com/office/officeart/2005/8/layout/venn1"/>
    <dgm:cxn modelId="{88D0A5F9-20C6-424D-9C56-4D0117AA403F}" type="presOf" srcId="{744501D3-5B69-F14F-A7E3-8DAE6FF0835D}" destId="{0EDDBE3E-5793-554B-890F-372F9751516C}" srcOrd="0" destOrd="0" presId="urn:microsoft.com/office/officeart/2005/8/layout/venn1"/>
    <dgm:cxn modelId="{3690EB43-222F-4045-A041-A07DEE4BA234}" type="presParOf" srcId="{83845542-98CE-CE44-8886-AE7E5334E233}" destId="{27951739-302B-8B4A-973B-EAA62E3FE961}" srcOrd="0" destOrd="0" presId="urn:microsoft.com/office/officeart/2005/8/layout/venn1"/>
    <dgm:cxn modelId="{798DD6AA-BD8F-5A49-857A-CFDBEA76E423}" type="presParOf" srcId="{83845542-98CE-CE44-8886-AE7E5334E233}" destId="{52E10362-A623-F744-B822-0ECFA664DEA0}" srcOrd="1" destOrd="0" presId="urn:microsoft.com/office/officeart/2005/8/layout/venn1"/>
    <dgm:cxn modelId="{E7257397-066F-C549-94AA-3C7732C5BEC4}" type="presParOf" srcId="{83845542-98CE-CE44-8886-AE7E5334E233}" destId="{7E9DD543-AB5B-3D46-BD2D-ACE0AC9C0B7B}" srcOrd="2" destOrd="0" presId="urn:microsoft.com/office/officeart/2005/8/layout/venn1"/>
    <dgm:cxn modelId="{7F3D89C9-449A-6D45-A8D3-D20092954CF3}" type="presParOf" srcId="{83845542-98CE-CE44-8886-AE7E5334E233}" destId="{D3C022A1-937A-104F-AF32-CF930840E286}" srcOrd="3" destOrd="0" presId="urn:microsoft.com/office/officeart/2005/8/layout/venn1"/>
    <dgm:cxn modelId="{37A6C1E8-4D1D-404B-8F47-ED5699868391}" type="presParOf" srcId="{83845542-98CE-CE44-8886-AE7E5334E233}" destId="{0EDDBE3E-5793-554B-890F-372F9751516C}" srcOrd="4" destOrd="0" presId="urn:microsoft.com/office/officeart/2005/8/layout/venn1"/>
    <dgm:cxn modelId="{D59EF73A-773A-DE4F-A91F-FF59C07056D8}" type="presParOf" srcId="{83845542-98CE-CE44-8886-AE7E5334E233}" destId="{68538F30-E574-0946-B0E5-15C1B5059145}"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769AC9-0A82-4AB1-AA41-320D1BAED8A9}"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cy-GB"/>
        </a:p>
      </dgm:t>
    </dgm:pt>
    <dgm:pt modelId="{ABAF79F7-D628-4CB1-B9A3-876E268750BC}">
      <dgm:prSet phldrT="[Text]" custT="1"/>
      <dgm:spPr>
        <a:solidFill>
          <a:srgbClr val="92D05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O</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4E01BD37-2C91-483E-AA19-D8880A2C63B9}" type="parTrans" cxnId="{F90644D0-F7B4-453A-86FE-26953954DE51}">
      <dgm:prSet/>
      <dgm:spPr/>
      <dgm:t>
        <a:bodyPr/>
        <a:lstStyle/>
        <a:p>
          <a:endParaRPr lang="cy-GB"/>
        </a:p>
      </dgm:t>
    </dgm:pt>
    <dgm:pt modelId="{BC46B398-47FF-41FB-BDFD-5BFDAA23645D}" type="sibTrans" cxnId="{F90644D0-F7B4-453A-86FE-26953954DE51}">
      <dgm:prSet/>
      <dgm:spPr/>
      <dgm:t>
        <a:bodyPr/>
        <a:lstStyle/>
        <a:p>
          <a:endParaRPr lang="cy-GB"/>
        </a:p>
      </dgm:t>
    </dgm:pt>
    <dgm:pt modelId="{33922259-B265-42A9-8F92-8F7E7EB581FE}">
      <dgm:prSet phldrT="[Text]" custT="1"/>
      <dgm:spPr/>
      <dgm:t>
        <a:bodyPr/>
        <a:lstStyle/>
        <a:p>
          <a:r>
            <a:rPr lang="en-GB" sz="2400"/>
            <a:t>OUTCOME</a:t>
          </a:r>
          <a:endParaRPr lang="cy-GB" sz="2400"/>
        </a:p>
      </dgm:t>
    </dgm:pt>
    <dgm:pt modelId="{F9BCF91E-899B-4542-B6C1-52AE68E65EB8}" type="parTrans" cxnId="{C815101F-1F44-4E28-AEE0-834671E3DA6B}">
      <dgm:prSet/>
      <dgm:spPr/>
      <dgm:t>
        <a:bodyPr/>
        <a:lstStyle/>
        <a:p>
          <a:endParaRPr lang="cy-GB"/>
        </a:p>
      </dgm:t>
    </dgm:pt>
    <dgm:pt modelId="{224D56F6-B00F-48AD-9C2F-442BB665F681}" type="sibTrans" cxnId="{C815101F-1F44-4E28-AEE0-834671E3DA6B}">
      <dgm:prSet/>
      <dgm:spPr/>
      <dgm:t>
        <a:bodyPr/>
        <a:lstStyle/>
        <a:p>
          <a:endParaRPr lang="cy-GB"/>
        </a:p>
      </dgm:t>
    </dgm:pt>
    <dgm:pt modelId="{9EC4B207-EFF9-4E47-B575-91774352765E}">
      <dgm:prSet phldrT="[Text]" custT="1"/>
      <dgm:spPr>
        <a:solidFill>
          <a:schemeClr val="accent1"/>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0489095E-F6BD-48BE-851C-55EB9B6556E6}" type="parTrans" cxnId="{10049FB3-AFD7-4719-8A10-F70C3326552A}">
      <dgm:prSet/>
      <dgm:spPr/>
      <dgm:t>
        <a:bodyPr/>
        <a:lstStyle/>
        <a:p>
          <a:endParaRPr lang="cy-GB"/>
        </a:p>
      </dgm:t>
    </dgm:pt>
    <dgm:pt modelId="{17CA12D9-0ACC-4294-AF62-654880059A07}" type="sibTrans" cxnId="{10049FB3-AFD7-4719-8A10-F70C3326552A}">
      <dgm:prSet/>
      <dgm:spPr/>
      <dgm:t>
        <a:bodyPr/>
        <a:lstStyle/>
        <a:p>
          <a:endParaRPr lang="cy-GB"/>
        </a:p>
      </dgm:t>
    </dgm:pt>
    <dgm:pt modelId="{FE6BCF95-89FB-42CC-955C-ED5E30D28E67}">
      <dgm:prSet phldrT="[Text]" custT="1"/>
      <dgm:spPr/>
      <dgm:t>
        <a:bodyPr/>
        <a:lstStyle/>
        <a:p>
          <a:r>
            <a:rPr lang="en-GB" sz="2400"/>
            <a:t>SITUATION</a:t>
          </a:r>
          <a:endParaRPr lang="cy-GB" sz="2400"/>
        </a:p>
      </dgm:t>
    </dgm:pt>
    <dgm:pt modelId="{A6519C7D-9E9C-4DF6-AF84-40644B18BDD0}" type="parTrans" cxnId="{D5498228-EC85-45D8-9BAD-94B1B86ABAA0}">
      <dgm:prSet/>
      <dgm:spPr/>
      <dgm:t>
        <a:bodyPr/>
        <a:lstStyle/>
        <a:p>
          <a:endParaRPr lang="cy-GB"/>
        </a:p>
      </dgm:t>
    </dgm:pt>
    <dgm:pt modelId="{807E1E0D-2A8F-4743-9618-393422B2527A}" type="sibTrans" cxnId="{D5498228-EC85-45D8-9BAD-94B1B86ABAA0}">
      <dgm:prSet/>
      <dgm:spPr/>
      <dgm:t>
        <a:bodyPr/>
        <a:lstStyle/>
        <a:p>
          <a:endParaRPr lang="cy-GB"/>
        </a:p>
      </dgm:t>
    </dgm:pt>
    <dgm:pt modelId="{481929FA-EB1A-4C5A-B45F-22361105127A}">
      <dgm:prSet phldrT="[Text]" custT="1"/>
      <dgm:spPr>
        <a:solidFill>
          <a:srgbClr val="FF000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3861E8F9-F12A-4FF5-A72E-94FF10C5BBA3}" type="parTrans" cxnId="{3464B2D7-0A6C-4F7D-99D2-F78B08CDC07E}">
      <dgm:prSet/>
      <dgm:spPr/>
      <dgm:t>
        <a:bodyPr/>
        <a:lstStyle/>
        <a:p>
          <a:endParaRPr lang="cy-GB"/>
        </a:p>
      </dgm:t>
    </dgm:pt>
    <dgm:pt modelId="{35740573-4AD0-41BF-9AC0-2107DC0E1C26}" type="sibTrans" cxnId="{3464B2D7-0A6C-4F7D-99D2-F78B08CDC07E}">
      <dgm:prSet/>
      <dgm:spPr/>
      <dgm:t>
        <a:bodyPr/>
        <a:lstStyle/>
        <a:p>
          <a:endParaRPr lang="cy-GB"/>
        </a:p>
      </dgm:t>
    </dgm:pt>
    <dgm:pt modelId="{D8500304-BFA9-4860-BFD3-57FE55D0D274}">
      <dgm:prSet phldrT="[Text]" custT="1"/>
      <dgm:spPr/>
      <dgm:t>
        <a:bodyPr/>
        <a:lstStyle/>
        <a:p>
          <a:r>
            <a:rPr lang="en-GB" sz="2400"/>
            <a:t>REVIEW</a:t>
          </a:r>
          <a:endParaRPr lang="cy-GB" sz="2400"/>
        </a:p>
      </dgm:t>
    </dgm:pt>
    <dgm:pt modelId="{FAE3DF5D-18DE-4C59-B144-AD6E76526D83}" type="parTrans" cxnId="{C7ABC655-11A1-41C4-B6BA-3E9ED3B2D4FC}">
      <dgm:prSet/>
      <dgm:spPr/>
      <dgm:t>
        <a:bodyPr/>
        <a:lstStyle/>
        <a:p>
          <a:endParaRPr lang="cy-GB"/>
        </a:p>
      </dgm:t>
    </dgm:pt>
    <dgm:pt modelId="{B677ED79-1EB1-4C45-B804-0489E5ACD2F6}" type="sibTrans" cxnId="{C7ABC655-11A1-41C4-B6BA-3E9ED3B2D4FC}">
      <dgm:prSet/>
      <dgm:spPr/>
      <dgm:t>
        <a:bodyPr/>
        <a:lstStyle/>
        <a:p>
          <a:endParaRPr lang="cy-GB"/>
        </a:p>
      </dgm:t>
    </dgm:pt>
    <dgm:pt modelId="{E349D0D5-88E3-45D6-90FE-A07119EA9085}">
      <dgm:prSet phldrT="[Text]" custT="1"/>
      <dgm:spPr>
        <a:solidFill>
          <a:srgbClr val="FFFF0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A</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2358BCA9-DDB3-4083-A3AF-BC95E80346D0}" type="parTrans" cxnId="{A34A3F8A-909B-4A37-A80B-B39E50FE1601}">
      <dgm:prSet/>
      <dgm:spPr/>
      <dgm:t>
        <a:bodyPr/>
        <a:lstStyle/>
        <a:p>
          <a:endParaRPr lang="cy-GB"/>
        </a:p>
      </dgm:t>
    </dgm:pt>
    <dgm:pt modelId="{1C9DE288-F23C-4679-BDEA-B226FBE1B21B}" type="sibTrans" cxnId="{A34A3F8A-909B-4A37-A80B-B39E50FE1601}">
      <dgm:prSet/>
      <dgm:spPr/>
      <dgm:t>
        <a:bodyPr/>
        <a:lstStyle/>
        <a:p>
          <a:endParaRPr lang="cy-GB"/>
        </a:p>
      </dgm:t>
    </dgm:pt>
    <dgm:pt modelId="{17879143-623A-4560-BE48-C32579259686}">
      <dgm:prSet phldrT="[Text]" custT="1"/>
      <dgm:spPr>
        <a:solidFill>
          <a:srgbClr val="7030A0"/>
        </a:solidFill>
      </dgm:spPr>
      <dgm:t>
        <a:bodyPr/>
        <a:lstStyle/>
        <a:p>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R</a:t>
          </a:r>
          <a:endParaRPr lang="cy-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gm:t>
    </dgm:pt>
    <dgm:pt modelId="{FD08F1CA-EC7D-44C1-B1D6-EB478E4FBC26}" type="parTrans" cxnId="{4AA964A1-57FA-44D2-8D9D-E1DAE8C0DEEC}">
      <dgm:prSet/>
      <dgm:spPr/>
      <dgm:t>
        <a:bodyPr/>
        <a:lstStyle/>
        <a:p>
          <a:endParaRPr lang="cy-GB"/>
        </a:p>
      </dgm:t>
    </dgm:pt>
    <dgm:pt modelId="{A70149D4-A135-4EA5-8EB3-B84F17A1F6E6}" type="sibTrans" cxnId="{4AA964A1-57FA-44D2-8D9D-E1DAE8C0DEEC}">
      <dgm:prSet/>
      <dgm:spPr/>
      <dgm:t>
        <a:bodyPr/>
        <a:lstStyle/>
        <a:p>
          <a:endParaRPr lang="cy-GB"/>
        </a:p>
      </dgm:t>
    </dgm:pt>
    <dgm:pt modelId="{BAFF04A8-CF06-4EFF-8233-1374FA370F6D}">
      <dgm:prSet phldrT="[Text]" custT="1"/>
      <dgm:spPr/>
      <dgm:t>
        <a:bodyPr/>
        <a:lstStyle/>
        <a:p>
          <a:r>
            <a:rPr lang="en-GB" sz="2400"/>
            <a:t>CHOICES</a:t>
          </a:r>
          <a:endParaRPr lang="cy-GB" sz="2400"/>
        </a:p>
      </dgm:t>
    </dgm:pt>
    <dgm:pt modelId="{3C359195-B474-4DA1-907B-16F593F47A1B}" type="parTrans" cxnId="{4228D9D6-E883-4E93-B53E-480D6956FA31}">
      <dgm:prSet/>
      <dgm:spPr/>
      <dgm:t>
        <a:bodyPr/>
        <a:lstStyle/>
        <a:p>
          <a:endParaRPr lang="cy-GB"/>
        </a:p>
      </dgm:t>
    </dgm:pt>
    <dgm:pt modelId="{F98A9246-50AB-435C-A2FE-5E793FDE1A32}" type="sibTrans" cxnId="{4228D9D6-E883-4E93-B53E-480D6956FA31}">
      <dgm:prSet/>
      <dgm:spPr/>
      <dgm:t>
        <a:bodyPr/>
        <a:lstStyle/>
        <a:p>
          <a:endParaRPr lang="cy-GB"/>
        </a:p>
      </dgm:t>
    </dgm:pt>
    <dgm:pt modelId="{B93EFDE9-240E-42B5-A4C7-814108FC019D}">
      <dgm:prSet phldrT="[Text]" custT="1"/>
      <dgm:spPr/>
      <dgm:t>
        <a:bodyPr/>
        <a:lstStyle/>
        <a:p>
          <a:r>
            <a:rPr lang="en-GB" sz="2400" dirty="0"/>
            <a:t>ACTIONS</a:t>
          </a:r>
          <a:endParaRPr lang="cy-GB" sz="2400" dirty="0"/>
        </a:p>
      </dgm:t>
    </dgm:pt>
    <dgm:pt modelId="{4859490A-DA88-4A6A-9A00-F89EE47C73AF}" type="parTrans" cxnId="{09D02B0E-7C16-4BC0-9F35-7061B0097564}">
      <dgm:prSet/>
      <dgm:spPr/>
      <dgm:t>
        <a:bodyPr/>
        <a:lstStyle/>
        <a:p>
          <a:endParaRPr lang="cy-GB"/>
        </a:p>
      </dgm:t>
    </dgm:pt>
    <dgm:pt modelId="{5C92A7BC-D9B9-472D-AC9A-EFE0BEBBE68F}" type="sibTrans" cxnId="{09D02B0E-7C16-4BC0-9F35-7061B0097564}">
      <dgm:prSet/>
      <dgm:spPr/>
      <dgm:t>
        <a:bodyPr/>
        <a:lstStyle/>
        <a:p>
          <a:endParaRPr lang="cy-GB"/>
        </a:p>
      </dgm:t>
    </dgm:pt>
    <dgm:pt modelId="{A49F3ADA-B681-4447-8D33-CE7AD77455CD}">
      <dgm:prSet phldrT="[Text]" custT="1"/>
      <dgm:spPr/>
      <dgm:t>
        <a:bodyPr/>
        <a:lstStyle/>
        <a:p>
          <a:r>
            <a:rPr lang="en-GB" sz="2400" dirty="0"/>
            <a:t>CONSEQUENCES</a:t>
          </a:r>
          <a:endParaRPr lang="cy-GB" sz="2400" dirty="0"/>
        </a:p>
      </dgm:t>
    </dgm:pt>
    <dgm:pt modelId="{C8229675-CEAC-4980-8CEF-F874AB34850B}" type="parTrans" cxnId="{B567038F-2F9A-478C-BFA4-2BCECCC489A7}">
      <dgm:prSet/>
      <dgm:spPr/>
      <dgm:t>
        <a:bodyPr/>
        <a:lstStyle/>
        <a:p>
          <a:endParaRPr lang="cy-GB"/>
        </a:p>
      </dgm:t>
    </dgm:pt>
    <dgm:pt modelId="{E75D9A4D-E1FF-45EB-9917-6D8958165EE0}" type="sibTrans" cxnId="{B567038F-2F9A-478C-BFA4-2BCECCC489A7}">
      <dgm:prSet/>
      <dgm:spPr/>
      <dgm:t>
        <a:bodyPr/>
        <a:lstStyle/>
        <a:p>
          <a:endParaRPr lang="cy-GB"/>
        </a:p>
      </dgm:t>
    </dgm:pt>
    <dgm:pt modelId="{8150A674-03E4-41E4-A15F-54BEAEFA171F}" type="pres">
      <dgm:prSet presAssocID="{E6769AC9-0A82-4AB1-AA41-320D1BAED8A9}" presName="Name0" presStyleCnt="0">
        <dgm:presLayoutVars>
          <dgm:dir/>
          <dgm:animLvl val="lvl"/>
          <dgm:resizeHandles val="exact"/>
        </dgm:presLayoutVars>
      </dgm:prSet>
      <dgm:spPr/>
    </dgm:pt>
    <dgm:pt modelId="{F0AF0627-B26B-4CC3-A99F-45DB877EA43E}" type="pres">
      <dgm:prSet presAssocID="{ABAF79F7-D628-4CB1-B9A3-876E268750BC}" presName="linNode" presStyleCnt="0"/>
      <dgm:spPr/>
    </dgm:pt>
    <dgm:pt modelId="{E9C3460E-909A-4CFF-8FA1-BFD69AE8E728}" type="pres">
      <dgm:prSet presAssocID="{ABAF79F7-D628-4CB1-B9A3-876E268750BC}" presName="parentText" presStyleLbl="node1" presStyleIdx="0" presStyleCnt="5" custScaleX="34735" custScaleY="1496895">
        <dgm:presLayoutVars>
          <dgm:chMax val="1"/>
          <dgm:bulletEnabled val="1"/>
        </dgm:presLayoutVars>
      </dgm:prSet>
      <dgm:spPr/>
    </dgm:pt>
    <dgm:pt modelId="{5622171D-53D3-4EC7-984C-8486A7256196}" type="pres">
      <dgm:prSet presAssocID="{ABAF79F7-D628-4CB1-B9A3-876E268750BC}" presName="descendantText" presStyleLbl="alignAccFollowNode1" presStyleIdx="0" presStyleCnt="5" custScaleX="76434" custScaleY="2000000">
        <dgm:presLayoutVars>
          <dgm:bulletEnabled val="1"/>
        </dgm:presLayoutVars>
      </dgm:prSet>
      <dgm:spPr/>
    </dgm:pt>
    <dgm:pt modelId="{DB5A26BA-9CB2-4A6B-8A16-57BF12FFBC4C}" type="pres">
      <dgm:prSet presAssocID="{BC46B398-47FF-41FB-BDFD-5BFDAA23645D}" presName="sp" presStyleCnt="0"/>
      <dgm:spPr/>
    </dgm:pt>
    <dgm:pt modelId="{C8AA60F1-09B4-4BF0-9BB6-0B96D482C815}" type="pres">
      <dgm:prSet presAssocID="{9EC4B207-EFF9-4E47-B575-91774352765E}" presName="linNode" presStyleCnt="0"/>
      <dgm:spPr/>
    </dgm:pt>
    <dgm:pt modelId="{45BF4394-7E19-4D6E-81B6-743746B1A79B}" type="pres">
      <dgm:prSet presAssocID="{9EC4B207-EFF9-4E47-B575-91774352765E}" presName="parentText" presStyleLbl="node1" presStyleIdx="1" presStyleCnt="5" custScaleX="34735" custScaleY="1496895">
        <dgm:presLayoutVars>
          <dgm:chMax val="1"/>
          <dgm:bulletEnabled val="1"/>
        </dgm:presLayoutVars>
      </dgm:prSet>
      <dgm:spPr/>
    </dgm:pt>
    <dgm:pt modelId="{FC0B91A8-E112-46F6-95B1-9C0F476EDA75}" type="pres">
      <dgm:prSet presAssocID="{9EC4B207-EFF9-4E47-B575-91774352765E}" presName="descendantText" presStyleLbl="alignAccFollowNode1" presStyleIdx="1" presStyleCnt="5" custScaleX="76434" custScaleY="2000000">
        <dgm:presLayoutVars>
          <dgm:bulletEnabled val="1"/>
        </dgm:presLayoutVars>
      </dgm:prSet>
      <dgm:spPr/>
    </dgm:pt>
    <dgm:pt modelId="{20C77F4C-91A5-4D56-9227-91B9BA1ED270}" type="pres">
      <dgm:prSet presAssocID="{17CA12D9-0ACC-4294-AF62-654880059A07}" presName="sp" presStyleCnt="0"/>
      <dgm:spPr/>
    </dgm:pt>
    <dgm:pt modelId="{99AF67A5-27EA-431E-9EEB-B1EED8198E33}" type="pres">
      <dgm:prSet presAssocID="{481929FA-EB1A-4C5A-B45F-22361105127A}" presName="linNode" presStyleCnt="0"/>
      <dgm:spPr/>
    </dgm:pt>
    <dgm:pt modelId="{900D3F9A-3526-497F-A747-B16CDC5B75CC}" type="pres">
      <dgm:prSet presAssocID="{481929FA-EB1A-4C5A-B45F-22361105127A}" presName="parentText" presStyleLbl="node1" presStyleIdx="2" presStyleCnt="5" custScaleX="34735" custScaleY="1496895">
        <dgm:presLayoutVars>
          <dgm:chMax val="1"/>
          <dgm:bulletEnabled val="1"/>
        </dgm:presLayoutVars>
      </dgm:prSet>
      <dgm:spPr/>
    </dgm:pt>
    <dgm:pt modelId="{79090A1B-56DA-44C6-A70D-7FBEEC3A6867}" type="pres">
      <dgm:prSet presAssocID="{481929FA-EB1A-4C5A-B45F-22361105127A}" presName="descendantText" presStyleLbl="alignAccFollowNode1" presStyleIdx="2" presStyleCnt="5" custScaleX="76433" custScaleY="2000000">
        <dgm:presLayoutVars>
          <dgm:bulletEnabled val="1"/>
        </dgm:presLayoutVars>
      </dgm:prSet>
      <dgm:spPr/>
    </dgm:pt>
    <dgm:pt modelId="{5066B69E-8BCD-4516-9E53-0AF41AFD5B71}" type="pres">
      <dgm:prSet presAssocID="{35740573-4AD0-41BF-9AC0-2107DC0E1C26}" presName="sp" presStyleCnt="0"/>
      <dgm:spPr/>
    </dgm:pt>
    <dgm:pt modelId="{8ACC7B87-54BD-4AA3-AB26-B34DE85836BA}" type="pres">
      <dgm:prSet presAssocID="{E349D0D5-88E3-45D6-90FE-A07119EA9085}" presName="linNode" presStyleCnt="0"/>
      <dgm:spPr/>
    </dgm:pt>
    <dgm:pt modelId="{D67FCD3B-E3B4-4EE8-9672-8E2B80DCA57B}" type="pres">
      <dgm:prSet presAssocID="{E349D0D5-88E3-45D6-90FE-A07119EA9085}" presName="parentText" presStyleLbl="node1" presStyleIdx="3" presStyleCnt="5" custScaleX="34735" custScaleY="1496895">
        <dgm:presLayoutVars>
          <dgm:chMax val="1"/>
          <dgm:bulletEnabled val="1"/>
        </dgm:presLayoutVars>
      </dgm:prSet>
      <dgm:spPr/>
    </dgm:pt>
    <dgm:pt modelId="{C4700A2F-440E-4B31-BF46-3448E42E06DE}" type="pres">
      <dgm:prSet presAssocID="{E349D0D5-88E3-45D6-90FE-A07119EA9085}" presName="descendantText" presStyleLbl="alignAccFollowNode1" presStyleIdx="3" presStyleCnt="5" custScaleX="76434" custScaleY="2000000">
        <dgm:presLayoutVars>
          <dgm:bulletEnabled val="1"/>
        </dgm:presLayoutVars>
      </dgm:prSet>
      <dgm:spPr/>
    </dgm:pt>
    <dgm:pt modelId="{3E04A454-B189-49FA-BCE9-34094030E3E8}" type="pres">
      <dgm:prSet presAssocID="{1C9DE288-F23C-4679-BDEA-B226FBE1B21B}" presName="sp" presStyleCnt="0"/>
      <dgm:spPr/>
    </dgm:pt>
    <dgm:pt modelId="{63F2F06B-722C-471E-B0F8-C459CD375324}" type="pres">
      <dgm:prSet presAssocID="{17879143-623A-4560-BE48-C32579259686}" presName="linNode" presStyleCnt="0"/>
      <dgm:spPr/>
    </dgm:pt>
    <dgm:pt modelId="{6819A132-9378-474F-8C8A-7FBD4AF6E680}" type="pres">
      <dgm:prSet presAssocID="{17879143-623A-4560-BE48-C32579259686}" presName="parentText" presStyleLbl="node1" presStyleIdx="4" presStyleCnt="5" custScaleX="34735" custScaleY="1496895">
        <dgm:presLayoutVars>
          <dgm:chMax val="1"/>
          <dgm:bulletEnabled val="1"/>
        </dgm:presLayoutVars>
      </dgm:prSet>
      <dgm:spPr/>
    </dgm:pt>
    <dgm:pt modelId="{E8242CF0-6F97-4001-98F3-43AB67FAD2C7}" type="pres">
      <dgm:prSet presAssocID="{17879143-623A-4560-BE48-C32579259686}" presName="descendantText" presStyleLbl="alignAccFollowNode1" presStyleIdx="4" presStyleCnt="5" custScaleX="76434" custScaleY="2000000">
        <dgm:presLayoutVars>
          <dgm:bulletEnabled val="1"/>
        </dgm:presLayoutVars>
      </dgm:prSet>
      <dgm:spPr/>
    </dgm:pt>
  </dgm:ptLst>
  <dgm:cxnLst>
    <dgm:cxn modelId="{09D02B0E-7C16-4BC0-9F35-7061B0097564}" srcId="{E349D0D5-88E3-45D6-90FE-A07119EA9085}" destId="{B93EFDE9-240E-42B5-A4C7-814108FC019D}" srcOrd="0" destOrd="0" parTransId="{4859490A-DA88-4A6A-9A00-F89EE47C73AF}" sibTransId="{5C92A7BC-D9B9-472D-AC9A-EFE0BEBBE68F}"/>
    <dgm:cxn modelId="{6ED73811-522C-425D-A94B-371DD26C3A8F}" type="presOf" srcId="{D8500304-BFA9-4860-BFD3-57FE55D0D274}" destId="{E8242CF0-6F97-4001-98F3-43AB67FAD2C7}" srcOrd="0" destOrd="0" presId="urn:microsoft.com/office/officeart/2005/8/layout/vList5"/>
    <dgm:cxn modelId="{C815101F-1F44-4E28-AEE0-834671E3DA6B}" srcId="{ABAF79F7-D628-4CB1-B9A3-876E268750BC}" destId="{33922259-B265-42A9-8F92-8F7E7EB581FE}" srcOrd="0" destOrd="0" parTransId="{F9BCF91E-899B-4542-B6C1-52AE68E65EB8}" sibTransId="{224D56F6-B00F-48AD-9C2F-442BB665F681}"/>
    <dgm:cxn modelId="{D5498228-EC85-45D8-9BAD-94B1B86ABAA0}" srcId="{9EC4B207-EFF9-4E47-B575-91774352765E}" destId="{FE6BCF95-89FB-42CC-955C-ED5E30D28E67}" srcOrd="0" destOrd="0" parTransId="{A6519C7D-9E9C-4DF6-AF84-40644B18BDD0}" sibTransId="{807E1E0D-2A8F-4743-9618-393422B2527A}"/>
    <dgm:cxn modelId="{8DA7A332-1FC3-41A3-A700-8F625DB453AD}" type="presOf" srcId="{B93EFDE9-240E-42B5-A4C7-814108FC019D}" destId="{C4700A2F-440E-4B31-BF46-3448E42E06DE}" srcOrd="0" destOrd="0" presId="urn:microsoft.com/office/officeart/2005/8/layout/vList5"/>
    <dgm:cxn modelId="{F2B86D3D-B8B4-4C34-AC6B-2B8787DE2B46}" type="presOf" srcId="{17879143-623A-4560-BE48-C32579259686}" destId="{6819A132-9378-474F-8C8A-7FBD4AF6E680}" srcOrd="0" destOrd="0" presId="urn:microsoft.com/office/officeart/2005/8/layout/vList5"/>
    <dgm:cxn modelId="{E9519241-3D73-43B3-BF30-4038AE130538}" type="presOf" srcId="{33922259-B265-42A9-8F92-8F7E7EB581FE}" destId="{5622171D-53D3-4EC7-984C-8486A7256196}" srcOrd="0" destOrd="0" presId="urn:microsoft.com/office/officeart/2005/8/layout/vList5"/>
    <dgm:cxn modelId="{EEE46464-6BA0-4D78-9A10-28693CE1E806}" type="presOf" srcId="{FE6BCF95-89FB-42CC-955C-ED5E30D28E67}" destId="{FC0B91A8-E112-46F6-95B1-9C0F476EDA75}" srcOrd="0" destOrd="0" presId="urn:microsoft.com/office/officeart/2005/8/layout/vList5"/>
    <dgm:cxn modelId="{F0F49851-09A2-460D-B108-10A27D24BB40}" type="presOf" srcId="{481929FA-EB1A-4C5A-B45F-22361105127A}" destId="{900D3F9A-3526-497F-A747-B16CDC5B75CC}" srcOrd="0" destOrd="0" presId="urn:microsoft.com/office/officeart/2005/8/layout/vList5"/>
    <dgm:cxn modelId="{2453C874-F140-42CD-9425-B9616ADF71A6}" type="presOf" srcId="{E6769AC9-0A82-4AB1-AA41-320D1BAED8A9}" destId="{8150A674-03E4-41E4-A15F-54BEAEFA171F}" srcOrd="0" destOrd="0" presId="urn:microsoft.com/office/officeart/2005/8/layout/vList5"/>
    <dgm:cxn modelId="{C7ABC655-11A1-41C4-B6BA-3E9ED3B2D4FC}" srcId="{17879143-623A-4560-BE48-C32579259686}" destId="{D8500304-BFA9-4860-BFD3-57FE55D0D274}" srcOrd="0" destOrd="0" parTransId="{FAE3DF5D-18DE-4C59-B144-AD6E76526D83}" sibTransId="{B677ED79-1EB1-4C45-B804-0489E5ACD2F6}"/>
    <dgm:cxn modelId="{A34A3F8A-909B-4A37-A80B-B39E50FE1601}" srcId="{E6769AC9-0A82-4AB1-AA41-320D1BAED8A9}" destId="{E349D0D5-88E3-45D6-90FE-A07119EA9085}" srcOrd="3" destOrd="0" parTransId="{2358BCA9-DDB3-4083-A3AF-BC95E80346D0}" sibTransId="{1C9DE288-F23C-4679-BDEA-B226FBE1B21B}"/>
    <dgm:cxn modelId="{B567038F-2F9A-478C-BFA4-2BCECCC489A7}" srcId="{481929FA-EB1A-4C5A-B45F-22361105127A}" destId="{A49F3ADA-B681-4447-8D33-CE7AD77455CD}" srcOrd="1" destOrd="0" parTransId="{C8229675-CEAC-4980-8CEF-F874AB34850B}" sibTransId="{E75D9A4D-E1FF-45EB-9917-6D8958165EE0}"/>
    <dgm:cxn modelId="{5B34EF9D-AAA5-41ED-8A92-CE62083BDB6F}" type="presOf" srcId="{ABAF79F7-D628-4CB1-B9A3-876E268750BC}" destId="{E9C3460E-909A-4CFF-8FA1-BFD69AE8E728}" srcOrd="0" destOrd="0" presId="urn:microsoft.com/office/officeart/2005/8/layout/vList5"/>
    <dgm:cxn modelId="{A006849E-1A49-48E9-8B0C-DF17E0563B92}" type="presOf" srcId="{E349D0D5-88E3-45D6-90FE-A07119EA9085}" destId="{D67FCD3B-E3B4-4EE8-9672-8E2B80DCA57B}" srcOrd="0" destOrd="0" presId="urn:microsoft.com/office/officeart/2005/8/layout/vList5"/>
    <dgm:cxn modelId="{4AA964A1-57FA-44D2-8D9D-E1DAE8C0DEEC}" srcId="{E6769AC9-0A82-4AB1-AA41-320D1BAED8A9}" destId="{17879143-623A-4560-BE48-C32579259686}" srcOrd="4" destOrd="0" parTransId="{FD08F1CA-EC7D-44C1-B1D6-EB478E4FBC26}" sibTransId="{A70149D4-A135-4EA5-8EB3-B84F17A1F6E6}"/>
    <dgm:cxn modelId="{6CD1C1A6-FFD4-4AC1-B224-6B2DDE6C89B9}" type="presOf" srcId="{BAFF04A8-CF06-4EFF-8233-1374FA370F6D}" destId="{79090A1B-56DA-44C6-A70D-7FBEEC3A6867}" srcOrd="0" destOrd="0" presId="urn:microsoft.com/office/officeart/2005/8/layout/vList5"/>
    <dgm:cxn modelId="{10049FB3-AFD7-4719-8A10-F70C3326552A}" srcId="{E6769AC9-0A82-4AB1-AA41-320D1BAED8A9}" destId="{9EC4B207-EFF9-4E47-B575-91774352765E}" srcOrd="1" destOrd="0" parTransId="{0489095E-F6BD-48BE-851C-55EB9B6556E6}" sibTransId="{17CA12D9-0ACC-4294-AF62-654880059A07}"/>
    <dgm:cxn modelId="{F90644D0-F7B4-453A-86FE-26953954DE51}" srcId="{E6769AC9-0A82-4AB1-AA41-320D1BAED8A9}" destId="{ABAF79F7-D628-4CB1-B9A3-876E268750BC}" srcOrd="0" destOrd="0" parTransId="{4E01BD37-2C91-483E-AA19-D8880A2C63B9}" sibTransId="{BC46B398-47FF-41FB-BDFD-5BFDAA23645D}"/>
    <dgm:cxn modelId="{4228D9D6-E883-4E93-B53E-480D6956FA31}" srcId="{481929FA-EB1A-4C5A-B45F-22361105127A}" destId="{BAFF04A8-CF06-4EFF-8233-1374FA370F6D}" srcOrd="0" destOrd="0" parTransId="{3C359195-B474-4DA1-907B-16F593F47A1B}" sibTransId="{F98A9246-50AB-435C-A2FE-5E793FDE1A32}"/>
    <dgm:cxn modelId="{3464B2D7-0A6C-4F7D-99D2-F78B08CDC07E}" srcId="{E6769AC9-0A82-4AB1-AA41-320D1BAED8A9}" destId="{481929FA-EB1A-4C5A-B45F-22361105127A}" srcOrd="2" destOrd="0" parTransId="{3861E8F9-F12A-4FF5-A72E-94FF10C5BBA3}" sibTransId="{35740573-4AD0-41BF-9AC0-2107DC0E1C26}"/>
    <dgm:cxn modelId="{F70CD4DA-3C7A-4BFD-9C65-DE26AE1CE7F7}" type="presOf" srcId="{9EC4B207-EFF9-4E47-B575-91774352765E}" destId="{45BF4394-7E19-4D6E-81B6-743746B1A79B}" srcOrd="0" destOrd="0" presId="urn:microsoft.com/office/officeart/2005/8/layout/vList5"/>
    <dgm:cxn modelId="{867C93E9-A7C6-444E-9C4F-B9C60AB72E67}" type="presOf" srcId="{A49F3ADA-B681-4447-8D33-CE7AD77455CD}" destId="{79090A1B-56DA-44C6-A70D-7FBEEC3A6867}" srcOrd="0" destOrd="1" presId="urn:microsoft.com/office/officeart/2005/8/layout/vList5"/>
    <dgm:cxn modelId="{930FE452-5243-4932-9AB4-A72863CC1A3A}" type="presParOf" srcId="{8150A674-03E4-41E4-A15F-54BEAEFA171F}" destId="{F0AF0627-B26B-4CC3-A99F-45DB877EA43E}" srcOrd="0" destOrd="0" presId="urn:microsoft.com/office/officeart/2005/8/layout/vList5"/>
    <dgm:cxn modelId="{98206A4C-8A93-4DFD-A853-886EA1DF81CA}" type="presParOf" srcId="{F0AF0627-B26B-4CC3-A99F-45DB877EA43E}" destId="{E9C3460E-909A-4CFF-8FA1-BFD69AE8E728}" srcOrd="0" destOrd="0" presId="urn:microsoft.com/office/officeart/2005/8/layout/vList5"/>
    <dgm:cxn modelId="{B4AA67DF-D63B-4D29-9C15-B8579D36D4C4}" type="presParOf" srcId="{F0AF0627-B26B-4CC3-A99F-45DB877EA43E}" destId="{5622171D-53D3-4EC7-984C-8486A7256196}" srcOrd="1" destOrd="0" presId="urn:microsoft.com/office/officeart/2005/8/layout/vList5"/>
    <dgm:cxn modelId="{0E29FA12-6CF7-4CB7-840A-05985D1DC6FB}" type="presParOf" srcId="{8150A674-03E4-41E4-A15F-54BEAEFA171F}" destId="{DB5A26BA-9CB2-4A6B-8A16-57BF12FFBC4C}" srcOrd="1" destOrd="0" presId="urn:microsoft.com/office/officeart/2005/8/layout/vList5"/>
    <dgm:cxn modelId="{926B0825-7A90-40F8-BF82-31A8FCC67D54}" type="presParOf" srcId="{8150A674-03E4-41E4-A15F-54BEAEFA171F}" destId="{C8AA60F1-09B4-4BF0-9BB6-0B96D482C815}" srcOrd="2" destOrd="0" presId="urn:microsoft.com/office/officeart/2005/8/layout/vList5"/>
    <dgm:cxn modelId="{B319E7A0-FE51-4FCF-A36D-3789042004D2}" type="presParOf" srcId="{C8AA60F1-09B4-4BF0-9BB6-0B96D482C815}" destId="{45BF4394-7E19-4D6E-81B6-743746B1A79B}" srcOrd="0" destOrd="0" presId="urn:microsoft.com/office/officeart/2005/8/layout/vList5"/>
    <dgm:cxn modelId="{A5E2A36E-9A0D-4B97-B87A-EB42C04FBCB1}" type="presParOf" srcId="{C8AA60F1-09B4-4BF0-9BB6-0B96D482C815}" destId="{FC0B91A8-E112-46F6-95B1-9C0F476EDA75}" srcOrd="1" destOrd="0" presId="urn:microsoft.com/office/officeart/2005/8/layout/vList5"/>
    <dgm:cxn modelId="{4CB2FF88-F6A6-4E90-A62A-9BFC4B233120}" type="presParOf" srcId="{8150A674-03E4-41E4-A15F-54BEAEFA171F}" destId="{20C77F4C-91A5-4D56-9227-91B9BA1ED270}" srcOrd="3" destOrd="0" presId="urn:microsoft.com/office/officeart/2005/8/layout/vList5"/>
    <dgm:cxn modelId="{11AE8660-C696-4069-BD2A-2C12FC873B5F}" type="presParOf" srcId="{8150A674-03E4-41E4-A15F-54BEAEFA171F}" destId="{99AF67A5-27EA-431E-9EEB-B1EED8198E33}" srcOrd="4" destOrd="0" presId="urn:microsoft.com/office/officeart/2005/8/layout/vList5"/>
    <dgm:cxn modelId="{28509594-CE9C-4658-BDCA-1E608843420B}" type="presParOf" srcId="{99AF67A5-27EA-431E-9EEB-B1EED8198E33}" destId="{900D3F9A-3526-497F-A747-B16CDC5B75CC}" srcOrd="0" destOrd="0" presId="urn:microsoft.com/office/officeart/2005/8/layout/vList5"/>
    <dgm:cxn modelId="{B8EF6A31-0D53-4037-89AC-B89B52CF2A0E}" type="presParOf" srcId="{99AF67A5-27EA-431E-9EEB-B1EED8198E33}" destId="{79090A1B-56DA-44C6-A70D-7FBEEC3A6867}" srcOrd="1" destOrd="0" presId="urn:microsoft.com/office/officeart/2005/8/layout/vList5"/>
    <dgm:cxn modelId="{1552EE57-12EF-4D07-9602-D7AABBD1F7EF}" type="presParOf" srcId="{8150A674-03E4-41E4-A15F-54BEAEFA171F}" destId="{5066B69E-8BCD-4516-9E53-0AF41AFD5B71}" srcOrd="5" destOrd="0" presId="urn:microsoft.com/office/officeart/2005/8/layout/vList5"/>
    <dgm:cxn modelId="{382316F3-C989-43FE-976B-37AC00DCB1F4}" type="presParOf" srcId="{8150A674-03E4-41E4-A15F-54BEAEFA171F}" destId="{8ACC7B87-54BD-4AA3-AB26-B34DE85836BA}" srcOrd="6" destOrd="0" presId="urn:microsoft.com/office/officeart/2005/8/layout/vList5"/>
    <dgm:cxn modelId="{C4BADE1C-0BFF-4678-9902-EFF1F5632A5D}" type="presParOf" srcId="{8ACC7B87-54BD-4AA3-AB26-B34DE85836BA}" destId="{D67FCD3B-E3B4-4EE8-9672-8E2B80DCA57B}" srcOrd="0" destOrd="0" presId="urn:microsoft.com/office/officeart/2005/8/layout/vList5"/>
    <dgm:cxn modelId="{6D46A49D-941D-4385-AD9F-E5BF3680C2A4}" type="presParOf" srcId="{8ACC7B87-54BD-4AA3-AB26-B34DE85836BA}" destId="{C4700A2F-440E-4B31-BF46-3448E42E06DE}" srcOrd="1" destOrd="0" presId="urn:microsoft.com/office/officeart/2005/8/layout/vList5"/>
    <dgm:cxn modelId="{48561276-CD46-441A-BB24-F826DCD67B7C}" type="presParOf" srcId="{8150A674-03E4-41E4-A15F-54BEAEFA171F}" destId="{3E04A454-B189-49FA-BCE9-34094030E3E8}" srcOrd="7" destOrd="0" presId="urn:microsoft.com/office/officeart/2005/8/layout/vList5"/>
    <dgm:cxn modelId="{47A5A47D-BDE8-4155-999E-60C371C12AA1}" type="presParOf" srcId="{8150A674-03E4-41E4-A15F-54BEAEFA171F}" destId="{63F2F06B-722C-471E-B0F8-C459CD375324}" srcOrd="8" destOrd="0" presId="urn:microsoft.com/office/officeart/2005/8/layout/vList5"/>
    <dgm:cxn modelId="{CD3105A0-E9BB-493A-B588-371E53225F5B}" type="presParOf" srcId="{63F2F06B-722C-471E-B0F8-C459CD375324}" destId="{6819A132-9378-474F-8C8A-7FBD4AF6E680}" srcOrd="0" destOrd="0" presId="urn:microsoft.com/office/officeart/2005/8/layout/vList5"/>
    <dgm:cxn modelId="{EF080100-1F95-4C72-8566-CD96CB1188BF}" type="presParOf" srcId="{63F2F06B-722C-471E-B0F8-C459CD375324}" destId="{E8242CF0-6F97-4001-98F3-43AB67FAD2C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3E5DB5-44FE-4518-A827-F70F59B3053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cy-GB"/>
        </a:p>
      </dgm:t>
    </dgm:pt>
    <dgm:pt modelId="{CB10950F-6D59-4563-8FCB-0A0F74B9604F}">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43A3CD9A-764C-45FB-A5C3-585DB3B4AC9A}" type="parTrans" cxnId="{40FF14AA-9547-4F0B-96C5-741E05434F48}">
      <dgm:prSet/>
      <dgm:spPr/>
      <dgm:t>
        <a:bodyPr/>
        <a:lstStyle/>
        <a:p>
          <a:endParaRPr lang="cy-GB"/>
        </a:p>
      </dgm:t>
    </dgm:pt>
    <dgm:pt modelId="{4DC7467D-08F2-4162-AC9E-E2155CD6179A}" type="sibTrans" cxnId="{40FF14AA-9547-4F0B-96C5-741E05434F48}">
      <dgm:prSet/>
      <dgm:spPr/>
      <dgm:t>
        <a:bodyPr/>
        <a:lstStyle/>
        <a:p>
          <a:endParaRPr lang="cy-GB"/>
        </a:p>
      </dgm:t>
    </dgm:pt>
    <dgm:pt modelId="{589E7148-3B0F-4B37-A3D5-1664FEE5A965}">
      <dgm:prSet phldrT="[Text]" custT="1"/>
      <dgm:spPr/>
      <dgm:t>
        <a:bodyPr/>
        <a:lstStyle/>
        <a:p>
          <a:r>
            <a:rPr lang="en-GB" sz="3200"/>
            <a:t>Rapport building</a:t>
          </a:r>
          <a:endParaRPr lang="cy-GB" sz="3200"/>
        </a:p>
      </dgm:t>
    </dgm:pt>
    <dgm:pt modelId="{27F35A2B-F617-4A0A-B5DA-82E4933CC036}" type="parTrans" cxnId="{8CA50FE2-42B4-45A9-AC5E-C6B379B7C255}">
      <dgm:prSet/>
      <dgm:spPr/>
      <dgm:t>
        <a:bodyPr/>
        <a:lstStyle/>
        <a:p>
          <a:endParaRPr lang="cy-GB"/>
        </a:p>
      </dgm:t>
    </dgm:pt>
    <dgm:pt modelId="{CABB69E5-7996-44E0-9A08-12C52D986A0A}" type="sibTrans" cxnId="{8CA50FE2-42B4-45A9-AC5E-C6B379B7C255}">
      <dgm:prSet/>
      <dgm:spPr/>
      <dgm:t>
        <a:bodyPr/>
        <a:lstStyle/>
        <a:p>
          <a:endParaRPr lang="cy-GB"/>
        </a:p>
      </dgm:t>
    </dgm:pt>
    <dgm:pt modelId="{51879E29-7F07-4E6C-9A6E-1B59A3E444C1}">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I</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34E5BE3F-2F6E-4C55-B93E-1F333F8BF7D7}" type="parTrans" cxnId="{9E0A0949-8599-49A2-B89B-32DFC97AC619}">
      <dgm:prSet/>
      <dgm:spPr/>
      <dgm:t>
        <a:bodyPr/>
        <a:lstStyle/>
        <a:p>
          <a:endParaRPr lang="cy-GB"/>
        </a:p>
      </dgm:t>
    </dgm:pt>
    <dgm:pt modelId="{B0F2C110-1592-4ABE-9854-266B6A8DBE5A}" type="sibTrans" cxnId="{9E0A0949-8599-49A2-B89B-32DFC97AC619}">
      <dgm:prSet/>
      <dgm:spPr/>
      <dgm:t>
        <a:bodyPr/>
        <a:lstStyle/>
        <a:p>
          <a:endParaRPr lang="cy-GB"/>
        </a:p>
      </dgm:t>
    </dgm:pt>
    <dgm:pt modelId="{2C684680-3CBA-4826-A97F-DAE180F60048}">
      <dgm:prSet phldrT="[Text]" custT="1"/>
      <dgm:spPr/>
      <dgm:t>
        <a:bodyPr/>
        <a:lstStyle/>
        <a:p>
          <a:r>
            <a:rPr lang="en-GB" sz="3200"/>
            <a:t>Information gathering</a:t>
          </a:r>
          <a:endParaRPr lang="cy-GB" sz="3200"/>
        </a:p>
      </dgm:t>
    </dgm:pt>
    <dgm:pt modelId="{A45658EA-5861-47F3-9E9D-47C4AA7A1CDE}" type="parTrans" cxnId="{607B4DC1-D385-4440-9AD8-39577889BD9F}">
      <dgm:prSet/>
      <dgm:spPr/>
      <dgm:t>
        <a:bodyPr/>
        <a:lstStyle/>
        <a:p>
          <a:endParaRPr lang="cy-GB"/>
        </a:p>
      </dgm:t>
    </dgm:pt>
    <dgm:pt modelId="{2FE8F96B-8BD0-403A-8007-6489EB3962B3}" type="sibTrans" cxnId="{607B4DC1-D385-4440-9AD8-39577889BD9F}">
      <dgm:prSet/>
      <dgm:spPr/>
      <dgm:t>
        <a:bodyPr/>
        <a:lstStyle/>
        <a:p>
          <a:endParaRPr lang="cy-GB"/>
        </a:p>
      </dgm:t>
    </dgm:pt>
    <dgm:pt modelId="{FA641F75-1996-4B58-BAA1-E225365DE663}">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G</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34796980-4833-48CD-837D-1D53D1A056B9}" type="parTrans" cxnId="{51BB171C-4A4C-451D-B36A-F931AB4F91C5}">
      <dgm:prSet/>
      <dgm:spPr/>
      <dgm:t>
        <a:bodyPr/>
        <a:lstStyle/>
        <a:p>
          <a:endParaRPr lang="cy-GB"/>
        </a:p>
      </dgm:t>
    </dgm:pt>
    <dgm:pt modelId="{7D6A04D0-0A52-4D42-9663-690039008792}" type="sibTrans" cxnId="{51BB171C-4A4C-451D-B36A-F931AB4F91C5}">
      <dgm:prSet/>
      <dgm:spPr/>
      <dgm:t>
        <a:bodyPr/>
        <a:lstStyle/>
        <a:p>
          <a:endParaRPr lang="cy-GB"/>
        </a:p>
      </dgm:t>
    </dgm:pt>
    <dgm:pt modelId="{4A71A801-330D-4B1D-97DD-9695EC9BD4CF}">
      <dgm:prSet phldrT="[Text]" custT="1"/>
      <dgm:spPr/>
      <dgm:t>
        <a:bodyPr/>
        <a:lstStyle/>
        <a:p>
          <a:r>
            <a:rPr lang="en-GB" sz="3200"/>
            <a:t>Accessing resources</a:t>
          </a:r>
          <a:endParaRPr lang="cy-GB" sz="3200"/>
        </a:p>
      </dgm:t>
    </dgm:pt>
    <dgm:pt modelId="{A74F782F-8B89-4A0C-A614-05CCAC29925F}" type="parTrans" cxnId="{FC1303F8-9B8C-4167-B008-90BAE11975DD}">
      <dgm:prSet/>
      <dgm:spPr/>
      <dgm:t>
        <a:bodyPr/>
        <a:lstStyle/>
        <a:p>
          <a:endParaRPr lang="cy-GB"/>
        </a:p>
      </dgm:t>
    </dgm:pt>
    <dgm:pt modelId="{D46972A8-7D57-4ADD-A2EB-148B4794E4D8}" type="sibTrans" cxnId="{FC1303F8-9B8C-4167-B008-90BAE11975DD}">
      <dgm:prSet/>
      <dgm:spPr/>
      <dgm:t>
        <a:bodyPr/>
        <a:lstStyle/>
        <a:p>
          <a:endParaRPr lang="cy-GB"/>
        </a:p>
      </dgm:t>
    </dgm:pt>
    <dgm:pt modelId="{EFF0C514-F937-486E-BFE6-81593D9AB7FE}">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BF7FFAA1-D516-40D8-94B0-6DEAEC5DFB28}" type="parTrans" cxnId="{A9032229-C5B4-4616-A275-D3D0B54CB94D}">
      <dgm:prSet/>
      <dgm:spPr/>
      <dgm:t>
        <a:bodyPr/>
        <a:lstStyle/>
        <a:p>
          <a:endParaRPr lang="cy-GB"/>
        </a:p>
      </dgm:t>
    </dgm:pt>
    <dgm:pt modelId="{BE60195C-EB30-4520-92C3-378552BB8051}" type="sibTrans" cxnId="{A9032229-C5B4-4616-A275-D3D0B54CB94D}">
      <dgm:prSet/>
      <dgm:spPr/>
      <dgm:t>
        <a:bodyPr/>
        <a:lstStyle/>
        <a:p>
          <a:endParaRPr lang="cy-GB"/>
        </a:p>
      </dgm:t>
    </dgm:pt>
    <dgm:pt modelId="{BDB359B6-EF2F-4184-80C7-E77D02F435E4}">
      <dgm:prSet phldrT="[Text]" custT="1"/>
      <dgm:spPr/>
      <dgm:t>
        <a:bodyPr/>
        <a:lstStyle/>
        <a:p>
          <a:r>
            <a:rPr lang="en-GB" sz="3200"/>
            <a:t>Rehearsing success</a:t>
          </a:r>
          <a:endParaRPr lang="cy-GB" sz="3200"/>
        </a:p>
      </dgm:t>
    </dgm:pt>
    <dgm:pt modelId="{170FE2EA-6E16-42B8-8D9E-072CDB35D048}" type="parTrans" cxnId="{69340BA8-C4B6-4A73-8A62-68237AA96836}">
      <dgm:prSet/>
      <dgm:spPr/>
      <dgm:t>
        <a:bodyPr/>
        <a:lstStyle/>
        <a:p>
          <a:endParaRPr lang="cy-GB"/>
        </a:p>
      </dgm:t>
    </dgm:pt>
    <dgm:pt modelId="{4307BC3F-6618-405C-A9EA-8F2654FB25F3}" type="sibTrans" cxnId="{69340BA8-C4B6-4A73-8A62-68237AA96836}">
      <dgm:prSet/>
      <dgm:spPr/>
      <dgm:t>
        <a:bodyPr/>
        <a:lstStyle/>
        <a:p>
          <a:endParaRPr lang="cy-GB"/>
        </a:p>
      </dgm:t>
    </dgm:pt>
    <dgm:pt modelId="{26AEB310-4BAF-4620-B169-ECA71CA793D6}">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7613B5D3-51BF-45E7-98FE-CE621D484D7C}" type="parTrans" cxnId="{8ED30DC6-C4F6-403B-ADC8-FD473DD477E7}">
      <dgm:prSet/>
      <dgm:spPr/>
      <dgm:t>
        <a:bodyPr/>
        <a:lstStyle/>
        <a:p>
          <a:endParaRPr lang="cy-GB"/>
        </a:p>
      </dgm:t>
    </dgm:pt>
    <dgm:pt modelId="{1DB0AA0A-FF69-4DD1-B7B6-34EC4F3AA3AA}" type="sibTrans" cxnId="{8ED30DC6-C4F6-403B-ADC8-FD473DD477E7}">
      <dgm:prSet/>
      <dgm:spPr/>
      <dgm:t>
        <a:bodyPr/>
        <a:lstStyle/>
        <a:p>
          <a:endParaRPr lang="cy-GB"/>
        </a:p>
      </dgm:t>
    </dgm:pt>
    <dgm:pt modelId="{FDB9EBA3-B49D-46D2-AFB4-F61227D70869}">
      <dgm:prSet phldrT="[Text]" custT="1"/>
      <dgm:spPr/>
      <dgm:t>
        <a:bodyPr/>
        <a:lstStyle/>
        <a:p>
          <a:r>
            <a:rPr lang="en-GB" sz="3200"/>
            <a:t>Agreeing strategy</a:t>
          </a:r>
          <a:endParaRPr lang="cy-GB" sz="3200"/>
        </a:p>
      </dgm:t>
    </dgm:pt>
    <dgm:pt modelId="{57F7DCA5-0686-44D4-9E44-610493A4E6DD}" type="parTrans" cxnId="{065C5597-7DB7-4CA9-B249-5EA0C85F758E}">
      <dgm:prSet/>
      <dgm:spPr/>
      <dgm:t>
        <a:bodyPr/>
        <a:lstStyle/>
        <a:p>
          <a:endParaRPr lang="cy-GB"/>
        </a:p>
      </dgm:t>
    </dgm:pt>
    <dgm:pt modelId="{0D5DB6C7-FD3C-4021-BDB0-A0D5F5DA6C3A}" type="sibTrans" cxnId="{065C5597-7DB7-4CA9-B249-5EA0C85F758E}">
      <dgm:prSet/>
      <dgm:spPr/>
      <dgm:t>
        <a:bodyPr/>
        <a:lstStyle/>
        <a:p>
          <a:endParaRPr lang="cy-GB"/>
        </a:p>
      </dgm:t>
    </dgm:pt>
    <dgm:pt modelId="{5621CB78-606D-4BBF-B2EA-F587340E66A4}">
      <dgm:prSet phldrT="[Text]" custT="1"/>
      <dgm:spPr>
        <a:solidFill>
          <a:schemeClr val="accent6">
            <a:lumMod val="40000"/>
            <a:lumOff val="60000"/>
          </a:schemeClr>
        </a:solidFill>
      </dgm:spPr>
      <dgm:t>
        <a:bodyPr/>
        <a:lstStyle/>
        <a:p>
          <a:r>
            <a:rPr lang="en-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gm:t>
    </dgm:pt>
    <dgm:pt modelId="{A551D5E8-8DA4-45A7-A8CD-9E18C4C0E00B}" type="parTrans" cxnId="{8B3A7515-BF56-4B82-A048-9806F525F4FD}">
      <dgm:prSet/>
      <dgm:spPr/>
      <dgm:t>
        <a:bodyPr/>
        <a:lstStyle/>
        <a:p>
          <a:endParaRPr lang="cy-GB"/>
        </a:p>
      </dgm:t>
    </dgm:pt>
    <dgm:pt modelId="{E1048F90-7CF5-4331-BA8E-32E7D5AA77D7}" type="sibTrans" cxnId="{8B3A7515-BF56-4B82-A048-9806F525F4FD}">
      <dgm:prSet/>
      <dgm:spPr/>
      <dgm:t>
        <a:bodyPr/>
        <a:lstStyle/>
        <a:p>
          <a:endParaRPr lang="cy-GB"/>
        </a:p>
      </dgm:t>
    </dgm:pt>
    <dgm:pt modelId="{935780FE-897A-4F10-8577-BEF5BA861433}">
      <dgm:prSet phldrT="[Text]" custT="1"/>
      <dgm:spPr/>
      <dgm:t>
        <a:bodyPr/>
        <a:lstStyle/>
        <a:p>
          <a:r>
            <a:rPr lang="en-GB" sz="3200" dirty="0"/>
            <a:t>Goal setting</a:t>
          </a:r>
          <a:endParaRPr lang="cy-GB" sz="3200" dirty="0"/>
        </a:p>
      </dgm:t>
    </dgm:pt>
    <dgm:pt modelId="{EC36CCBC-9C20-42C0-BE77-92FE546DADD0}" type="parTrans" cxnId="{B5B43992-FD34-40FA-8E09-B75A457FF87D}">
      <dgm:prSet/>
      <dgm:spPr/>
      <dgm:t>
        <a:bodyPr/>
        <a:lstStyle/>
        <a:p>
          <a:endParaRPr lang="cy-GB"/>
        </a:p>
      </dgm:t>
    </dgm:pt>
    <dgm:pt modelId="{2B5858FC-77A0-424F-AFB5-7D3EC850C87D}" type="sibTrans" cxnId="{B5B43992-FD34-40FA-8E09-B75A457FF87D}">
      <dgm:prSet/>
      <dgm:spPr/>
      <dgm:t>
        <a:bodyPr/>
        <a:lstStyle/>
        <a:p>
          <a:endParaRPr lang="cy-GB"/>
        </a:p>
      </dgm:t>
    </dgm:pt>
    <dgm:pt modelId="{6BDDB8D9-B9AD-44E7-A96A-648CD5732DFB}" type="pres">
      <dgm:prSet presAssocID="{4D3E5DB5-44FE-4518-A827-F70F59B30533}" presName="Name0" presStyleCnt="0">
        <dgm:presLayoutVars>
          <dgm:dir/>
          <dgm:animLvl val="lvl"/>
          <dgm:resizeHandles val="exact"/>
        </dgm:presLayoutVars>
      </dgm:prSet>
      <dgm:spPr/>
    </dgm:pt>
    <dgm:pt modelId="{22CC56BE-3DDC-41EA-8EF5-2478D4C391CF}" type="pres">
      <dgm:prSet presAssocID="{CB10950F-6D59-4563-8FCB-0A0F74B9604F}" presName="linNode" presStyleCnt="0"/>
      <dgm:spPr/>
    </dgm:pt>
    <dgm:pt modelId="{FEC34489-BDC6-46EB-9E81-1BA74F007F68}" type="pres">
      <dgm:prSet presAssocID="{CB10950F-6D59-4563-8FCB-0A0F74B9604F}" presName="parentText" presStyleLbl="node1" presStyleIdx="0" presStyleCnt="6" custScaleX="37012">
        <dgm:presLayoutVars>
          <dgm:chMax val="1"/>
          <dgm:bulletEnabled val="1"/>
        </dgm:presLayoutVars>
      </dgm:prSet>
      <dgm:spPr/>
    </dgm:pt>
    <dgm:pt modelId="{43DB8BA0-4E45-4B35-857E-A52B84FDED6E}" type="pres">
      <dgm:prSet presAssocID="{CB10950F-6D59-4563-8FCB-0A0F74B9604F}" presName="descendantText" presStyleLbl="alignAccFollowNode1" presStyleIdx="0" presStyleCnt="6" custScaleX="115484">
        <dgm:presLayoutVars>
          <dgm:bulletEnabled val="1"/>
        </dgm:presLayoutVars>
      </dgm:prSet>
      <dgm:spPr/>
    </dgm:pt>
    <dgm:pt modelId="{21B441D2-197D-4953-B49C-5E0601DD117B}" type="pres">
      <dgm:prSet presAssocID="{4DC7467D-08F2-4162-AC9E-E2155CD6179A}" presName="sp" presStyleCnt="0"/>
      <dgm:spPr/>
    </dgm:pt>
    <dgm:pt modelId="{65A49135-617E-4544-8470-B580FBC2647E}" type="pres">
      <dgm:prSet presAssocID="{51879E29-7F07-4E6C-9A6E-1B59A3E444C1}" presName="linNode" presStyleCnt="0"/>
      <dgm:spPr/>
    </dgm:pt>
    <dgm:pt modelId="{4A080F65-C99D-4A0F-942F-D76E19C53259}" type="pres">
      <dgm:prSet presAssocID="{51879E29-7F07-4E6C-9A6E-1B59A3E444C1}" presName="parentText" presStyleLbl="node1" presStyleIdx="1" presStyleCnt="6" custScaleX="37012">
        <dgm:presLayoutVars>
          <dgm:chMax val="1"/>
          <dgm:bulletEnabled val="1"/>
        </dgm:presLayoutVars>
      </dgm:prSet>
      <dgm:spPr/>
    </dgm:pt>
    <dgm:pt modelId="{F85E5EAB-C1C3-4812-B365-E00D4A937C9F}" type="pres">
      <dgm:prSet presAssocID="{51879E29-7F07-4E6C-9A6E-1B59A3E444C1}" presName="descendantText" presStyleLbl="alignAccFollowNode1" presStyleIdx="1" presStyleCnt="6" custScaleX="115484">
        <dgm:presLayoutVars>
          <dgm:bulletEnabled val="1"/>
        </dgm:presLayoutVars>
      </dgm:prSet>
      <dgm:spPr/>
    </dgm:pt>
    <dgm:pt modelId="{8E053A3F-28F1-4349-9A4E-C4B41EBF073C}" type="pres">
      <dgm:prSet presAssocID="{B0F2C110-1592-4ABE-9854-266B6A8DBE5A}" presName="sp" presStyleCnt="0"/>
      <dgm:spPr/>
    </dgm:pt>
    <dgm:pt modelId="{9A68C966-F70C-4701-90ED-77B4110DB82C}" type="pres">
      <dgm:prSet presAssocID="{FA641F75-1996-4B58-BAA1-E225365DE663}" presName="linNode" presStyleCnt="0"/>
      <dgm:spPr/>
    </dgm:pt>
    <dgm:pt modelId="{BA18EB56-65FC-4A59-972B-47E1CD38D332}" type="pres">
      <dgm:prSet presAssocID="{FA641F75-1996-4B58-BAA1-E225365DE663}" presName="parentText" presStyleLbl="node1" presStyleIdx="2" presStyleCnt="6" custScaleX="37012">
        <dgm:presLayoutVars>
          <dgm:chMax val="1"/>
          <dgm:bulletEnabled val="1"/>
        </dgm:presLayoutVars>
      </dgm:prSet>
      <dgm:spPr/>
    </dgm:pt>
    <dgm:pt modelId="{C196AECC-DD6E-4952-9F1E-88FF03FCDC80}" type="pres">
      <dgm:prSet presAssocID="{FA641F75-1996-4B58-BAA1-E225365DE663}" presName="descendantText" presStyleLbl="alignAccFollowNode1" presStyleIdx="2" presStyleCnt="6" custScaleX="115484">
        <dgm:presLayoutVars>
          <dgm:bulletEnabled val="1"/>
        </dgm:presLayoutVars>
      </dgm:prSet>
      <dgm:spPr/>
    </dgm:pt>
    <dgm:pt modelId="{76611EF5-F66C-4129-923A-477376DC95F8}" type="pres">
      <dgm:prSet presAssocID="{7D6A04D0-0A52-4D42-9663-690039008792}" presName="sp" presStyleCnt="0"/>
      <dgm:spPr/>
    </dgm:pt>
    <dgm:pt modelId="{2CA2E7DA-D82E-4657-B060-68062C8ED62A}" type="pres">
      <dgm:prSet presAssocID="{EFF0C514-F937-486E-BFE6-81593D9AB7FE}" presName="linNode" presStyleCnt="0"/>
      <dgm:spPr/>
    </dgm:pt>
    <dgm:pt modelId="{88D32CAE-93DB-40C9-AD0D-77C9201E9F1A}" type="pres">
      <dgm:prSet presAssocID="{EFF0C514-F937-486E-BFE6-81593D9AB7FE}" presName="parentText" presStyleLbl="node1" presStyleIdx="3" presStyleCnt="6" custScaleX="37012">
        <dgm:presLayoutVars>
          <dgm:chMax val="1"/>
          <dgm:bulletEnabled val="1"/>
        </dgm:presLayoutVars>
      </dgm:prSet>
      <dgm:spPr/>
    </dgm:pt>
    <dgm:pt modelId="{E8B95AB9-E09E-4612-B564-8CBAEE3936E9}" type="pres">
      <dgm:prSet presAssocID="{EFF0C514-F937-486E-BFE6-81593D9AB7FE}" presName="descendantText" presStyleLbl="alignAccFollowNode1" presStyleIdx="3" presStyleCnt="6" custScaleX="115485">
        <dgm:presLayoutVars>
          <dgm:bulletEnabled val="1"/>
        </dgm:presLayoutVars>
      </dgm:prSet>
      <dgm:spPr/>
    </dgm:pt>
    <dgm:pt modelId="{064BA047-143F-4530-9CF7-A495CCFC1F6C}" type="pres">
      <dgm:prSet presAssocID="{BE60195C-EB30-4520-92C3-378552BB8051}" presName="sp" presStyleCnt="0"/>
      <dgm:spPr/>
    </dgm:pt>
    <dgm:pt modelId="{8C6B0A8E-6798-478B-88EC-2DD505066A79}" type="pres">
      <dgm:prSet presAssocID="{5621CB78-606D-4BBF-B2EA-F587340E66A4}" presName="linNode" presStyleCnt="0"/>
      <dgm:spPr/>
    </dgm:pt>
    <dgm:pt modelId="{77C0A379-AE18-4D0F-A432-BE2276F83831}" type="pres">
      <dgm:prSet presAssocID="{5621CB78-606D-4BBF-B2EA-F587340E66A4}" presName="parentText" presStyleLbl="node1" presStyleIdx="4" presStyleCnt="6" custScaleX="37012">
        <dgm:presLayoutVars>
          <dgm:chMax val="1"/>
          <dgm:bulletEnabled val="1"/>
        </dgm:presLayoutVars>
      </dgm:prSet>
      <dgm:spPr/>
    </dgm:pt>
    <dgm:pt modelId="{4D8DEBB3-A92C-49F5-9EE3-8D414E4956CC}" type="pres">
      <dgm:prSet presAssocID="{5621CB78-606D-4BBF-B2EA-F587340E66A4}" presName="descendantText" presStyleLbl="alignAccFollowNode1" presStyleIdx="4" presStyleCnt="6" custScaleX="115484">
        <dgm:presLayoutVars>
          <dgm:bulletEnabled val="1"/>
        </dgm:presLayoutVars>
      </dgm:prSet>
      <dgm:spPr/>
    </dgm:pt>
    <dgm:pt modelId="{FF09DC61-3F7A-4C3F-A206-E98854590A31}" type="pres">
      <dgm:prSet presAssocID="{E1048F90-7CF5-4331-BA8E-32E7D5AA77D7}" presName="sp" presStyleCnt="0"/>
      <dgm:spPr/>
    </dgm:pt>
    <dgm:pt modelId="{ED871F16-7DF1-4A34-A1ED-254A072B3437}" type="pres">
      <dgm:prSet presAssocID="{26AEB310-4BAF-4620-B169-ECA71CA793D6}" presName="linNode" presStyleCnt="0"/>
      <dgm:spPr/>
    </dgm:pt>
    <dgm:pt modelId="{36B5AFE5-0DD5-4328-880A-6ADC148A5D2B}" type="pres">
      <dgm:prSet presAssocID="{26AEB310-4BAF-4620-B169-ECA71CA793D6}" presName="parentText" presStyleLbl="node1" presStyleIdx="5" presStyleCnt="6" custScaleX="37012">
        <dgm:presLayoutVars>
          <dgm:chMax val="1"/>
          <dgm:bulletEnabled val="1"/>
        </dgm:presLayoutVars>
      </dgm:prSet>
      <dgm:spPr/>
    </dgm:pt>
    <dgm:pt modelId="{BA5C1BB8-F828-4BC5-878B-2B09E58BCB5A}" type="pres">
      <dgm:prSet presAssocID="{26AEB310-4BAF-4620-B169-ECA71CA793D6}" presName="descendantText" presStyleLbl="alignAccFollowNode1" presStyleIdx="5" presStyleCnt="6" custScaleX="115485">
        <dgm:presLayoutVars>
          <dgm:bulletEnabled val="1"/>
        </dgm:presLayoutVars>
      </dgm:prSet>
      <dgm:spPr/>
    </dgm:pt>
  </dgm:ptLst>
  <dgm:cxnLst>
    <dgm:cxn modelId="{B9961E0A-271A-46A0-AD1A-AE50A2D1C357}" type="presOf" srcId="{935780FE-897A-4F10-8577-BEF5BA861433}" destId="{C196AECC-DD6E-4952-9F1E-88FF03FCDC80}" srcOrd="0" destOrd="0" presId="urn:microsoft.com/office/officeart/2005/8/layout/vList5"/>
    <dgm:cxn modelId="{8B3A7515-BF56-4B82-A048-9806F525F4FD}" srcId="{4D3E5DB5-44FE-4518-A827-F70F59B30533}" destId="{5621CB78-606D-4BBF-B2EA-F587340E66A4}" srcOrd="4" destOrd="0" parTransId="{A551D5E8-8DA4-45A7-A8CD-9E18C4C0E00B}" sibTransId="{E1048F90-7CF5-4331-BA8E-32E7D5AA77D7}"/>
    <dgm:cxn modelId="{0F63FC19-0146-40D3-BA12-F8A403C0AA5A}" type="presOf" srcId="{FA641F75-1996-4B58-BAA1-E225365DE663}" destId="{BA18EB56-65FC-4A59-972B-47E1CD38D332}" srcOrd="0" destOrd="0" presId="urn:microsoft.com/office/officeart/2005/8/layout/vList5"/>
    <dgm:cxn modelId="{51BB171C-4A4C-451D-B36A-F931AB4F91C5}" srcId="{4D3E5DB5-44FE-4518-A827-F70F59B30533}" destId="{FA641F75-1996-4B58-BAA1-E225365DE663}" srcOrd="2" destOrd="0" parTransId="{34796980-4833-48CD-837D-1D53D1A056B9}" sibTransId="{7D6A04D0-0A52-4D42-9663-690039008792}"/>
    <dgm:cxn modelId="{8626451F-7FC1-4831-9B57-287117C3601C}" type="presOf" srcId="{FDB9EBA3-B49D-46D2-AFB4-F61227D70869}" destId="{E8B95AB9-E09E-4612-B564-8CBAEE3936E9}" srcOrd="0" destOrd="0" presId="urn:microsoft.com/office/officeart/2005/8/layout/vList5"/>
    <dgm:cxn modelId="{A9032229-C5B4-4616-A275-D3D0B54CB94D}" srcId="{4D3E5DB5-44FE-4518-A827-F70F59B30533}" destId="{EFF0C514-F937-486E-BFE6-81593D9AB7FE}" srcOrd="3" destOrd="0" parTransId="{BF7FFAA1-D516-40D8-94B0-6DEAEC5DFB28}" sibTransId="{BE60195C-EB30-4520-92C3-378552BB8051}"/>
    <dgm:cxn modelId="{251FCB5C-B815-48FD-9B17-C5CD917E50B3}" type="presOf" srcId="{BDB359B6-EF2F-4184-80C7-E77D02F435E4}" destId="{BA5C1BB8-F828-4BC5-878B-2B09E58BCB5A}" srcOrd="0" destOrd="0" presId="urn:microsoft.com/office/officeart/2005/8/layout/vList5"/>
    <dgm:cxn modelId="{06A02762-7D2F-4268-B524-91811172BE38}" type="presOf" srcId="{2C684680-3CBA-4826-A97F-DAE180F60048}" destId="{F85E5EAB-C1C3-4812-B365-E00D4A937C9F}" srcOrd="0" destOrd="0" presId="urn:microsoft.com/office/officeart/2005/8/layout/vList5"/>
    <dgm:cxn modelId="{9E0A0949-8599-49A2-B89B-32DFC97AC619}" srcId="{4D3E5DB5-44FE-4518-A827-F70F59B30533}" destId="{51879E29-7F07-4E6C-9A6E-1B59A3E444C1}" srcOrd="1" destOrd="0" parTransId="{34E5BE3F-2F6E-4C55-B93E-1F333F8BF7D7}" sibTransId="{B0F2C110-1592-4ABE-9854-266B6A8DBE5A}"/>
    <dgm:cxn modelId="{D0B7596B-8930-4E19-9E27-2C3E826DEB25}" type="presOf" srcId="{4D3E5DB5-44FE-4518-A827-F70F59B30533}" destId="{6BDDB8D9-B9AD-44E7-A96A-648CD5732DFB}" srcOrd="0" destOrd="0" presId="urn:microsoft.com/office/officeart/2005/8/layout/vList5"/>
    <dgm:cxn modelId="{8712AB53-F4CE-46E0-9F0D-1F659B6B8ED3}" type="presOf" srcId="{51879E29-7F07-4E6C-9A6E-1B59A3E444C1}" destId="{4A080F65-C99D-4A0F-942F-D76E19C53259}" srcOrd="0" destOrd="0" presId="urn:microsoft.com/office/officeart/2005/8/layout/vList5"/>
    <dgm:cxn modelId="{82FAC459-0913-4A88-8A40-E5180415DF16}" type="presOf" srcId="{CB10950F-6D59-4563-8FCB-0A0F74B9604F}" destId="{FEC34489-BDC6-46EB-9E81-1BA74F007F68}" srcOrd="0" destOrd="0" presId="urn:microsoft.com/office/officeart/2005/8/layout/vList5"/>
    <dgm:cxn modelId="{D9C63690-A618-4BE8-B66B-0CD8637789EC}" type="presOf" srcId="{5621CB78-606D-4BBF-B2EA-F587340E66A4}" destId="{77C0A379-AE18-4D0F-A432-BE2276F83831}" srcOrd="0" destOrd="0" presId="urn:microsoft.com/office/officeart/2005/8/layout/vList5"/>
    <dgm:cxn modelId="{B5B43992-FD34-40FA-8E09-B75A457FF87D}" srcId="{FA641F75-1996-4B58-BAA1-E225365DE663}" destId="{935780FE-897A-4F10-8577-BEF5BA861433}" srcOrd="0" destOrd="0" parTransId="{EC36CCBC-9C20-42C0-BE77-92FE546DADD0}" sibTransId="{2B5858FC-77A0-424F-AFB5-7D3EC850C87D}"/>
    <dgm:cxn modelId="{065C5597-7DB7-4CA9-B249-5EA0C85F758E}" srcId="{EFF0C514-F937-486E-BFE6-81593D9AB7FE}" destId="{FDB9EBA3-B49D-46D2-AFB4-F61227D70869}" srcOrd="0" destOrd="0" parTransId="{57F7DCA5-0686-44D4-9E44-610493A4E6DD}" sibTransId="{0D5DB6C7-FD3C-4021-BDB0-A0D5F5DA6C3A}"/>
    <dgm:cxn modelId="{69340BA8-C4B6-4A73-8A62-68237AA96836}" srcId="{26AEB310-4BAF-4620-B169-ECA71CA793D6}" destId="{BDB359B6-EF2F-4184-80C7-E77D02F435E4}" srcOrd="0" destOrd="0" parTransId="{170FE2EA-6E16-42B8-8D9E-072CDB35D048}" sibTransId="{4307BC3F-6618-405C-A9EA-8F2654FB25F3}"/>
    <dgm:cxn modelId="{40FF14AA-9547-4F0B-96C5-741E05434F48}" srcId="{4D3E5DB5-44FE-4518-A827-F70F59B30533}" destId="{CB10950F-6D59-4563-8FCB-0A0F74B9604F}" srcOrd="0" destOrd="0" parTransId="{43A3CD9A-764C-45FB-A5C3-585DB3B4AC9A}" sibTransId="{4DC7467D-08F2-4162-AC9E-E2155CD6179A}"/>
    <dgm:cxn modelId="{0F57C6BB-12D2-4DEB-A48B-01B2AAD76586}" type="presOf" srcId="{EFF0C514-F937-486E-BFE6-81593D9AB7FE}" destId="{88D32CAE-93DB-40C9-AD0D-77C9201E9F1A}" srcOrd="0" destOrd="0" presId="urn:microsoft.com/office/officeart/2005/8/layout/vList5"/>
    <dgm:cxn modelId="{607B4DC1-D385-4440-9AD8-39577889BD9F}" srcId="{51879E29-7F07-4E6C-9A6E-1B59A3E444C1}" destId="{2C684680-3CBA-4826-A97F-DAE180F60048}" srcOrd="0" destOrd="0" parTransId="{A45658EA-5861-47F3-9E9D-47C4AA7A1CDE}" sibTransId="{2FE8F96B-8BD0-403A-8007-6489EB3962B3}"/>
    <dgm:cxn modelId="{8ED30DC6-C4F6-403B-ADC8-FD473DD477E7}" srcId="{4D3E5DB5-44FE-4518-A827-F70F59B30533}" destId="{26AEB310-4BAF-4620-B169-ECA71CA793D6}" srcOrd="5" destOrd="0" parTransId="{7613B5D3-51BF-45E7-98FE-CE621D484D7C}" sibTransId="{1DB0AA0A-FF69-4DD1-B7B6-34EC4F3AA3AA}"/>
    <dgm:cxn modelId="{F7FFC7CA-702D-4FA5-B630-4B88128862C4}" type="presOf" srcId="{26AEB310-4BAF-4620-B169-ECA71CA793D6}" destId="{36B5AFE5-0DD5-4328-880A-6ADC148A5D2B}" srcOrd="0" destOrd="0" presId="urn:microsoft.com/office/officeart/2005/8/layout/vList5"/>
    <dgm:cxn modelId="{5D1EF5CA-2F0E-4B45-964A-88FCB66973ED}" type="presOf" srcId="{4A71A801-330D-4B1D-97DD-9695EC9BD4CF}" destId="{4D8DEBB3-A92C-49F5-9EE3-8D414E4956CC}" srcOrd="0" destOrd="0" presId="urn:microsoft.com/office/officeart/2005/8/layout/vList5"/>
    <dgm:cxn modelId="{8CA50FE2-42B4-45A9-AC5E-C6B379B7C255}" srcId="{CB10950F-6D59-4563-8FCB-0A0F74B9604F}" destId="{589E7148-3B0F-4B37-A3D5-1664FEE5A965}" srcOrd="0" destOrd="0" parTransId="{27F35A2B-F617-4A0A-B5DA-82E4933CC036}" sibTransId="{CABB69E5-7996-44E0-9A08-12C52D986A0A}"/>
    <dgm:cxn modelId="{FC1303F8-9B8C-4167-B008-90BAE11975DD}" srcId="{5621CB78-606D-4BBF-B2EA-F587340E66A4}" destId="{4A71A801-330D-4B1D-97DD-9695EC9BD4CF}" srcOrd="0" destOrd="0" parTransId="{A74F782F-8B89-4A0C-A614-05CCAC29925F}" sibTransId="{D46972A8-7D57-4ADD-A2EB-148B4794E4D8}"/>
    <dgm:cxn modelId="{A9B58EFC-1B61-437C-B72C-678D104B9AB1}" type="presOf" srcId="{589E7148-3B0F-4B37-A3D5-1664FEE5A965}" destId="{43DB8BA0-4E45-4B35-857E-A52B84FDED6E}" srcOrd="0" destOrd="0" presId="urn:microsoft.com/office/officeart/2005/8/layout/vList5"/>
    <dgm:cxn modelId="{D14F8EB0-47CB-4476-AF66-5B299239CC4F}" type="presParOf" srcId="{6BDDB8D9-B9AD-44E7-A96A-648CD5732DFB}" destId="{22CC56BE-3DDC-41EA-8EF5-2478D4C391CF}" srcOrd="0" destOrd="0" presId="urn:microsoft.com/office/officeart/2005/8/layout/vList5"/>
    <dgm:cxn modelId="{D56F3ECE-956F-4212-AFD8-920F41288616}" type="presParOf" srcId="{22CC56BE-3DDC-41EA-8EF5-2478D4C391CF}" destId="{FEC34489-BDC6-46EB-9E81-1BA74F007F68}" srcOrd="0" destOrd="0" presId="urn:microsoft.com/office/officeart/2005/8/layout/vList5"/>
    <dgm:cxn modelId="{2D0349EB-4F80-4508-AAAB-18081EDAE97E}" type="presParOf" srcId="{22CC56BE-3DDC-41EA-8EF5-2478D4C391CF}" destId="{43DB8BA0-4E45-4B35-857E-A52B84FDED6E}" srcOrd="1" destOrd="0" presId="urn:microsoft.com/office/officeart/2005/8/layout/vList5"/>
    <dgm:cxn modelId="{1A8FDA22-D13B-4090-A42C-317C84191AD0}" type="presParOf" srcId="{6BDDB8D9-B9AD-44E7-A96A-648CD5732DFB}" destId="{21B441D2-197D-4953-B49C-5E0601DD117B}" srcOrd="1" destOrd="0" presId="urn:microsoft.com/office/officeart/2005/8/layout/vList5"/>
    <dgm:cxn modelId="{E4CB78E7-C294-4ECF-84A6-0939D428D66F}" type="presParOf" srcId="{6BDDB8D9-B9AD-44E7-A96A-648CD5732DFB}" destId="{65A49135-617E-4544-8470-B580FBC2647E}" srcOrd="2" destOrd="0" presId="urn:microsoft.com/office/officeart/2005/8/layout/vList5"/>
    <dgm:cxn modelId="{8DBB97AB-504A-4491-9604-36F17FB6EE5C}" type="presParOf" srcId="{65A49135-617E-4544-8470-B580FBC2647E}" destId="{4A080F65-C99D-4A0F-942F-D76E19C53259}" srcOrd="0" destOrd="0" presId="urn:microsoft.com/office/officeart/2005/8/layout/vList5"/>
    <dgm:cxn modelId="{70E0B083-58EE-4D5D-8E95-1FE9BCFEA167}" type="presParOf" srcId="{65A49135-617E-4544-8470-B580FBC2647E}" destId="{F85E5EAB-C1C3-4812-B365-E00D4A937C9F}" srcOrd="1" destOrd="0" presId="urn:microsoft.com/office/officeart/2005/8/layout/vList5"/>
    <dgm:cxn modelId="{FC004CDA-6099-4D33-A7AE-F71937C39A64}" type="presParOf" srcId="{6BDDB8D9-B9AD-44E7-A96A-648CD5732DFB}" destId="{8E053A3F-28F1-4349-9A4E-C4B41EBF073C}" srcOrd="3" destOrd="0" presId="urn:microsoft.com/office/officeart/2005/8/layout/vList5"/>
    <dgm:cxn modelId="{54E302C6-5196-4F94-89B4-D983BC273934}" type="presParOf" srcId="{6BDDB8D9-B9AD-44E7-A96A-648CD5732DFB}" destId="{9A68C966-F70C-4701-90ED-77B4110DB82C}" srcOrd="4" destOrd="0" presId="urn:microsoft.com/office/officeart/2005/8/layout/vList5"/>
    <dgm:cxn modelId="{BB5F4756-BE7F-409C-9746-71124D9350BA}" type="presParOf" srcId="{9A68C966-F70C-4701-90ED-77B4110DB82C}" destId="{BA18EB56-65FC-4A59-972B-47E1CD38D332}" srcOrd="0" destOrd="0" presId="urn:microsoft.com/office/officeart/2005/8/layout/vList5"/>
    <dgm:cxn modelId="{98CB7305-E3EB-4D88-930A-16D0DED2D0A2}" type="presParOf" srcId="{9A68C966-F70C-4701-90ED-77B4110DB82C}" destId="{C196AECC-DD6E-4952-9F1E-88FF03FCDC80}" srcOrd="1" destOrd="0" presId="urn:microsoft.com/office/officeart/2005/8/layout/vList5"/>
    <dgm:cxn modelId="{1411004B-F1EA-4918-B052-E2C5C3DE6611}" type="presParOf" srcId="{6BDDB8D9-B9AD-44E7-A96A-648CD5732DFB}" destId="{76611EF5-F66C-4129-923A-477376DC95F8}" srcOrd="5" destOrd="0" presId="urn:microsoft.com/office/officeart/2005/8/layout/vList5"/>
    <dgm:cxn modelId="{7D374B2D-EB92-4E95-9716-7618FCA139C5}" type="presParOf" srcId="{6BDDB8D9-B9AD-44E7-A96A-648CD5732DFB}" destId="{2CA2E7DA-D82E-4657-B060-68062C8ED62A}" srcOrd="6" destOrd="0" presId="urn:microsoft.com/office/officeart/2005/8/layout/vList5"/>
    <dgm:cxn modelId="{05B25F95-B43D-4479-9F36-F314425E7451}" type="presParOf" srcId="{2CA2E7DA-D82E-4657-B060-68062C8ED62A}" destId="{88D32CAE-93DB-40C9-AD0D-77C9201E9F1A}" srcOrd="0" destOrd="0" presId="urn:microsoft.com/office/officeart/2005/8/layout/vList5"/>
    <dgm:cxn modelId="{FB8DA446-C1B2-451C-835B-B212A3F168F2}" type="presParOf" srcId="{2CA2E7DA-D82E-4657-B060-68062C8ED62A}" destId="{E8B95AB9-E09E-4612-B564-8CBAEE3936E9}" srcOrd="1" destOrd="0" presId="urn:microsoft.com/office/officeart/2005/8/layout/vList5"/>
    <dgm:cxn modelId="{BFFE6487-0563-4947-85AB-88211A395EF5}" type="presParOf" srcId="{6BDDB8D9-B9AD-44E7-A96A-648CD5732DFB}" destId="{064BA047-143F-4530-9CF7-A495CCFC1F6C}" srcOrd="7" destOrd="0" presId="urn:microsoft.com/office/officeart/2005/8/layout/vList5"/>
    <dgm:cxn modelId="{3445977F-BCB1-4080-BEC4-897A8C2C9AA1}" type="presParOf" srcId="{6BDDB8D9-B9AD-44E7-A96A-648CD5732DFB}" destId="{8C6B0A8E-6798-478B-88EC-2DD505066A79}" srcOrd="8" destOrd="0" presId="urn:microsoft.com/office/officeart/2005/8/layout/vList5"/>
    <dgm:cxn modelId="{746CDF11-F8C2-4158-BDBD-920C45301A0B}" type="presParOf" srcId="{8C6B0A8E-6798-478B-88EC-2DD505066A79}" destId="{77C0A379-AE18-4D0F-A432-BE2276F83831}" srcOrd="0" destOrd="0" presId="urn:microsoft.com/office/officeart/2005/8/layout/vList5"/>
    <dgm:cxn modelId="{C80D8075-7DC1-4648-9742-DAABD9EC4ADD}" type="presParOf" srcId="{8C6B0A8E-6798-478B-88EC-2DD505066A79}" destId="{4D8DEBB3-A92C-49F5-9EE3-8D414E4956CC}" srcOrd="1" destOrd="0" presId="urn:microsoft.com/office/officeart/2005/8/layout/vList5"/>
    <dgm:cxn modelId="{08A4D1A7-8CDD-4635-B7E6-A5B9E8C856BF}" type="presParOf" srcId="{6BDDB8D9-B9AD-44E7-A96A-648CD5732DFB}" destId="{FF09DC61-3F7A-4C3F-A206-E98854590A31}" srcOrd="9" destOrd="0" presId="urn:microsoft.com/office/officeart/2005/8/layout/vList5"/>
    <dgm:cxn modelId="{26A867AF-9A8C-4462-8F7C-5E3D82A45B63}" type="presParOf" srcId="{6BDDB8D9-B9AD-44E7-A96A-648CD5732DFB}" destId="{ED871F16-7DF1-4A34-A1ED-254A072B3437}" srcOrd="10" destOrd="0" presId="urn:microsoft.com/office/officeart/2005/8/layout/vList5"/>
    <dgm:cxn modelId="{D81B110C-FEAA-41F0-AA2A-D1FCF1F8A939}" type="presParOf" srcId="{ED871F16-7DF1-4A34-A1ED-254A072B3437}" destId="{36B5AFE5-0DD5-4328-880A-6ADC148A5D2B}" srcOrd="0" destOrd="0" presId="urn:microsoft.com/office/officeart/2005/8/layout/vList5"/>
    <dgm:cxn modelId="{9E8898A1-78DA-4CFB-A8BC-B28290BF776E}" type="presParOf" srcId="{ED871F16-7DF1-4A34-A1ED-254A072B3437}" destId="{BA5C1BB8-F828-4BC5-878B-2B09E58BCB5A}"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51739-302B-8B4A-973B-EAA62E3FE961}">
      <dsp:nvSpPr>
        <dsp:cNvPr id="0" name=""/>
        <dsp:cNvSpPr/>
      </dsp:nvSpPr>
      <dsp:spPr>
        <a:xfrm>
          <a:off x="2917649" y="43417"/>
          <a:ext cx="2084036" cy="2084036"/>
        </a:xfrm>
        <a:prstGeom prst="ellipse">
          <a:avLst/>
        </a:prstGeom>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FF"/>
              </a:solidFill>
            </a:rPr>
            <a:t>Respect and challenge</a:t>
          </a:r>
        </a:p>
      </dsp:txBody>
      <dsp:txXfrm>
        <a:off x="3195521" y="408123"/>
        <a:ext cx="1528293" cy="937816"/>
      </dsp:txXfrm>
    </dsp:sp>
    <dsp:sp modelId="{7E9DD543-AB5B-3D46-BD2D-ACE0AC9C0B7B}">
      <dsp:nvSpPr>
        <dsp:cNvPr id="0" name=""/>
        <dsp:cNvSpPr/>
      </dsp:nvSpPr>
      <dsp:spPr>
        <a:xfrm>
          <a:off x="3669639" y="1345940"/>
          <a:ext cx="2084036" cy="2084036"/>
        </a:xfrm>
        <a:prstGeom prst="ellipse">
          <a:avLst/>
        </a:prstGeom>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FF"/>
              </a:solidFill>
            </a:rPr>
            <a:t>Open mind</a:t>
          </a:r>
        </a:p>
      </dsp:txBody>
      <dsp:txXfrm>
        <a:off x="4307007" y="1884316"/>
        <a:ext cx="1250421" cy="1146220"/>
      </dsp:txXfrm>
    </dsp:sp>
    <dsp:sp modelId="{0EDDBE3E-5793-554B-890F-372F9751516C}">
      <dsp:nvSpPr>
        <dsp:cNvPr id="0" name=""/>
        <dsp:cNvSpPr/>
      </dsp:nvSpPr>
      <dsp:spPr>
        <a:xfrm>
          <a:off x="2133023" y="1372511"/>
          <a:ext cx="2149308" cy="2030893"/>
        </a:xfrm>
        <a:prstGeom prst="ellipse">
          <a:avLst/>
        </a:prstGeom>
        <a:gradFill rotWithShape="0">
          <a:gsLst>
            <a:gs pos="0">
              <a:srgbClr val="00FFFF"/>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FF"/>
              </a:solidFill>
            </a:rPr>
            <a:t>Use evidence</a:t>
          </a:r>
        </a:p>
      </dsp:txBody>
      <dsp:txXfrm>
        <a:off x="2335417" y="1897159"/>
        <a:ext cx="1289585" cy="1116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2171D-53D3-4EC7-984C-8486A7256196}">
      <dsp:nvSpPr>
        <dsp:cNvPr id="0" name=""/>
        <dsp:cNvSpPr/>
      </dsp:nvSpPr>
      <dsp:spPr>
        <a:xfrm rot="5400000">
          <a:off x="4096389" y="-1553371"/>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OUTCOME</a:t>
          </a:r>
          <a:endParaRPr lang="cy-GB" sz="2400" kern="1200"/>
        </a:p>
      </dsp:txBody>
      <dsp:txXfrm rot="-5400000">
        <a:off x="2542634" y="39369"/>
        <a:ext cx="3867138" cy="720641"/>
      </dsp:txXfrm>
    </dsp:sp>
    <dsp:sp modelId="{E9C3460E-909A-4CFF-8FA1-BFD69AE8E728}">
      <dsp:nvSpPr>
        <dsp:cNvPr id="0" name=""/>
        <dsp:cNvSpPr/>
      </dsp:nvSpPr>
      <dsp:spPr>
        <a:xfrm>
          <a:off x="1544130" y="26116"/>
          <a:ext cx="998502" cy="747148"/>
        </a:xfrm>
        <a:prstGeom prst="roundRect">
          <a:avLst/>
        </a:prstGeom>
        <a:solidFill>
          <a:srgbClr val="92D05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O</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62589"/>
        <a:ext cx="925556" cy="674202"/>
      </dsp:txXfrm>
    </dsp:sp>
    <dsp:sp modelId="{FC0B91A8-E112-46F6-95B1-9C0F476EDA75}">
      <dsp:nvSpPr>
        <dsp:cNvPr id="0" name=""/>
        <dsp:cNvSpPr/>
      </dsp:nvSpPr>
      <dsp:spPr>
        <a:xfrm rot="5400000">
          <a:off x="4096389" y="-752264"/>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SITUATION</a:t>
          </a:r>
          <a:endParaRPr lang="cy-GB" sz="2400" kern="1200"/>
        </a:p>
      </dsp:txBody>
      <dsp:txXfrm rot="-5400000">
        <a:off x="2542634" y="840476"/>
        <a:ext cx="3867138" cy="720641"/>
      </dsp:txXfrm>
    </dsp:sp>
    <dsp:sp modelId="{45BF4394-7E19-4D6E-81B6-743746B1A79B}">
      <dsp:nvSpPr>
        <dsp:cNvPr id="0" name=""/>
        <dsp:cNvSpPr/>
      </dsp:nvSpPr>
      <dsp:spPr>
        <a:xfrm>
          <a:off x="1544130" y="827223"/>
          <a:ext cx="998502" cy="747148"/>
        </a:xfrm>
        <a:prstGeom prst="roundRect">
          <a:avLst/>
        </a:prstGeom>
        <a:solidFill>
          <a:schemeClr val="accent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863696"/>
        <a:ext cx="925556" cy="674202"/>
      </dsp:txXfrm>
    </dsp:sp>
    <dsp:sp modelId="{79090A1B-56DA-44C6-A70D-7FBEEC3A6867}">
      <dsp:nvSpPr>
        <dsp:cNvPr id="0" name=""/>
        <dsp:cNvSpPr/>
      </dsp:nvSpPr>
      <dsp:spPr>
        <a:xfrm rot="5400000">
          <a:off x="4096364" y="48868"/>
          <a:ext cx="798611" cy="3906072"/>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CHOICES</a:t>
          </a:r>
          <a:endParaRPr lang="cy-GB" sz="2400" kern="1200"/>
        </a:p>
        <a:p>
          <a:pPr marL="228600" lvl="1" indent="-228600" algn="l" defTabSz="1066800">
            <a:lnSpc>
              <a:spcPct val="90000"/>
            </a:lnSpc>
            <a:spcBef>
              <a:spcPct val="0"/>
            </a:spcBef>
            <a:spcAft>
              <a:spcPct val="15000"/>
            </a:spcAft>
            <a:buChar char="•"/>
          </a:pPr>
          <a:r>
            <a:rPr lang="en-GB" sz="2400" kern="1200" dirty="0"/>
            <a:t>CONSEQUENCES</a:t>
          </a:r>
          <a:endParaRPr lang="cy-GB" sz="2400" kern="1200" dirty="0"/>
        </a:p>
      </dsp:txBody>
      <dsp:txXfrm rot="-5400000">
        <a:off x="2542634" y="1641584"/>
        <a:ext cx="3867087" cy="720641"/>
      </dsp:txXfrm>
    </dsp:sp>
    <dsp:sp modelId="{900D3F9A-3526-497F-A747-B16CDC5B75CC}">
      <dsp:nvSpPr>
        <dsp:cNvPr id="0" name=""/>
        <dsp:cNvSpPr/>
      </dsp:nvSpPr>
      <dsp:spPr>
        <a:xfrm>
          <a:off x="1544130" y="1628330"/>
          <a:ext cx="998502" cy="747148"/>
        </a:xfrm>
        <a:prstGeom prst="roundRect">
          <a:avLst/>
        </a:prstGeom>
        <a:solidFill>
          <a:srgbClr val="FF0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1664803"/>
        <a:ext cx="925556" cy="674202"/>
      </dsp:txXfrm>
    </dsp:sp>
    <dsp:sp modelId="{C4700A2F-440E-4B31-BF46-3448E42E06DE}">
      <dsp:nvSpPr>
        <dsp:cNvPr id="0" name=""/>
        <dsp:cNvSpPr/>
      </dsp:nvSpPr>
      <dsp:spPr>
        <a:xfrm rot="5400000">
          <a:off x="4096389" y="849949"/>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ACTIONS</a:t>
          </a:r>
          <a:endParaRPr lang="cy-GB" sz="2400" kern="1200" dirty="0"/>
        </a:p>
      </dsp:txBody>
      <dsp:txXfrm rot="-5400000">
        <a:off x="2542634" y="2442690"/>
        <a:ext cx="3867138" cy="720641"/>
      </dsp:txXfrm>
    </dsp:sp>
    <dsp:sp modelId="{D67FCD3B-E3B4-4EE8-9672-8E2B80DCA57B}">
      <dsp:nvSpPr>
        <dsp:cNvPr id="0" name=""/>
        <dsp:cNvSpPr/>
      </dsp:nvSpPr>
      <dsp:spPr>
        <a:xfrm>
          <a:off x="1544130" y="2429437"/>
          <a:ext cx="998502" cy="747148"/>
        </a:xfrm>
        <a:prstGeom prst="roundRect">
          <a:avLst/>
        </a:prstGeom>
        <a:solidFill>
          <a:srgbClr val="FFFF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A</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2465910"/>
        <a:ext cx="925556" cy="674202"/>
      </dsp:txXfrm>
    </dsp:sp>
    <dsp:sp modelId="{E8242CF0-6F97-4001-98F3-43AB67FAD2C7}">
      <dsp:nvSpPr>
        <dsp:cNvPr id="0" name=""/>
        <dsp:cNvSpPr/>
      </dsp:nvSpPr>
      <dsp:spPr>
        <a:xfrm rot="5400000">
          <a:off x="4096389" y="1651056"/>
          <a:ext cx="798611" cy="390612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t>REVIEW</a:t>
          </a:r>
          <a:endParaRPr lang="cy-GB" sz="2400" kern="1200"/>
        </a:p>
      </dsp:txBody>
      <dsp:txXfrm rot="-5400000">
        <a:off x="2542634" y="3243797"/>
        <a:ext cx="3867138" cy="720641"/>
      </dsp:txXfrm>
    </dsp:sp>
    <dsp:sp modelId="{6819A132-9378-474F-8C8A-7FBD4AF6E680}">
      <dsp:nvSpPr>
        <dsp:cNvPr id="0" name=""/>
        <dsp:cNvSpPr/>
      </dsp:nvSpPr>
      <dsp:spPr>
        <a:xfrm>
          <a:off x="1544130" y="3230544"/>
          <a:ext cx="998502" cy="747148"/>
        </a:xfrm>
        <a:prstGeom prst="roundRect">
          <a:avLst/>
        </a:prstGeom>
        <a:solidFill>
          <a:srgbClr val="7030A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R</a:t>
          </a:r>
          <a:endParaRPr lang="cy-GB" sz="5400" b="1" kern="12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dsp:txBody>
      <dsp:txXfrm>
        <a:off x="1580603" y="3267017"/>
        <a:ext cx="925556" cy="6742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B8BA0-4E45-4B35-857E-A52B84FDED6E}">
      <dsp:nvSpPr>
        <dsp:cNvPr id="0" name=""/>
        <dsp:cNvSpPr/>
      </dsp:nvSpPr>
      <dsp:spPr>
        <a:xfrm rot="5400000">
          <a:off x="3621525" y="-2233248"/>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Rapport building</a:t>
          </a:r>
          <a:endParaRPr lang="cy-GB" sz="3200" kern="1200"/>
        </a:p>
      </dsp:txBody>
      <dsp:txXfrm rot="-5400000">
        <a:off x="1333916" y="75232"/>
        <a:ext cx="4981897" cy="385806"/>
      </dsp:txXfrm>
    </dsp:sp>
    <dsp:sp modelId="{FEC34489-BDC6-46EB-9E81-1BA74F007F68}">
      <dsp:nvSpPr>
        <dsp:cNvPr id="0" name=""/>
        <dsp:cNvSpPr/>
      </dsp:nvSpPr>
      <dsp:spPr>
        <a:xfrm>
          <a:off x="432025" y="917"/>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27006"/>
        <a:ext cx="849712" cy="482258"/>
      </dsp:txXfrm>
    </dsp:sp>
    <dsp:sp modelId="{F85E5EAB-C1C3-4812-B365-E00D4A937C9F}">
      <dsp:nvSpPr>
        <dsp:cNvPr id="0" name=""/>
        <dsp:cNvSpPr/>
      </dsp:nvSpPr>
      <dsp:spPr>
        <a:xfrm rot="5400000">
          <a:off x="3621525" y="-1672090"/>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Information gathering</a:t>
          </a:r>
          <a:endParaRPr lang="cy-GB" sz="3200" kern="1200"/>
        </a:p>
      </dsp:txBody>
      <dsp:txXfrm rot="-5400000">
        <a:off x="1333916" y="636390"/>
        <a:ext cx="4981897" cy="385806"/>
      </dsp:txXfrm>
    </dsp:sp>
    <dsp:sp modelId="{4A080F65-C99D-4A0F-942F-D76E19C53259}">
      <dsp:nvSpPr>
        <dsp:cNvPr id="0" name=""/>
        <dsp:cNvSpPr/>
      </dsp:nvSpPr>
      <dsp:spPr>
        <a:xfrm>
          <a:off x="432025" y="562075"/>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I</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588164"/>
        <a:ext cx="849712" cy="482258"/>
      </dsp:txXfrm>
    </dsp:sp>
    <dsp:sp modelId="{C196AECC-DD6E-4952-9F1E-88FF03FCDC80}">
      <dsp:nvSpPr>
        <dsp:cNvPr id="0" name=""/>
        <dsp:cNvSpPr/>
      </dsp:nvSpPr>
      <dsp:spPr>
        <a:xfrm rot="5400000">
          <a:off x="3621525" y="-1110932"/>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Goal setting</a:t>
          </a:r>
          <a:endParaRPr lang="cy-GB" sz="3200" kern="1200" dirty="0"/>
        </a:p>
      </dsp:txBody>
      <dsp:txXfrm rot="-5400000">
        <a:off x="1333916" y="1197548"/>
        <a:ext cx="4981897" cy="385806"/>
      </dsp:txXfrm>
    </dsp:sp>
    <dsp:sp modelId="{BA18EB56-65FC-4A59-972B-47E1CD38D332}">
      <dsp:nvSpPr>
        <dsp:cNvPr id="0" name=""/>
        <dsp:cNvSpPr/>
      </dsp:nvSpPr>
      <dsp:spPr>
        <a:xfrm>
          <a:off x="432025" y="1123233"/>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G</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1149322"/>
        <a:ext cx="849712" cy="482258"/>
      </dsp:txXfrm>
    </dsp:sp>
    <dsp:sp modelId="{E8B95AB9-E09E-4612-B564-8CBAEE3936E9}">
      <dsp:nvSpPr>
        <dsp:cNvPr id="0" name=""/>
        <dsp:cNvSpPr/>
      </dsp:nvSpPr>
      <dsp:spPr>
        <a:xfrm rot="5400000">
          <a:off x="3621546" y="-549796"/>
          <a:ext cx="427548" cy="50028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Agreeing strategy</a:t>
          </a:r>
          <a:endParaRPr lang="cy-GB" sz="3200" kern="1200"/>
        </a:p>
      </dsp:txBody>
      <dsp:txXfrm rot="-5400000">
        <a:off x="1333915" y="1758706"/>
        <a:ext cx="4981940" cy="385806"/>
      </dsp:txXfrm>
    </dsp:sp>
    <dsp:sp modelId="{88D32CAE-93DB-40C9-AD0D-77C9201E9F1A}">
      <dsp:nvSpPr>
        <dsp:cNvPr id="0" name=""/>
        <dsp:cNvSpPr/>
      </dsp:nvSpPr>
      <dsp:spPr>
        <a:xfrm>
          <a:off x="432025" y="1684391"/>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1710480"/>
        <a:ext cx="849712" cy="482258"/>
      </dsp:txXfrm>
    </dsp:sp>
    <dsp:sp modelId="{4D8DEBB3-A92C-49F5-9EE3-8D414E4956CC}">
      <dsp:nvSpPr>
        <dsp:cNvPr id="0" name=""/>
        <dsp:cNvSpPr/>
      </dsp:nvSpPr>
      <dsp:spPr>
        <a:xfrm rot="5400000">
          <a:off x="3621525" y="11383"/>
          <a:ext cx="427548" cy="500276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Accessing resources</a:t>
          </a:r>
          <a:endParaRPr lang="cy-GB" sz="3200" kern="1200"/>
        </a:p>
      </dsp:txBody>
      <dsp:txXfrm rot="-5400000">
        <a:off x="1333916" y="2319864"/>
        <a:ext cx="4981897" cy="385806"/>
      </dsp:txXfrm>
    </dsp:sp>
    <dsp:sp modelId="{77C0A379-AE18-4D0F-A432-BE2276F83831}">
      <dsp:nvSpPr>
        <dsp:cNvPr id="0" name=""/>
        <dsp:cNvSpPr/>
      </dsp:nvSpPr>
      <dsp:spPr>
        <a:xfrm>
          <a:off x="432025" y="2245549"/>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A</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2271638"/>
        <a:ext cx="849712" cy="482258"/>
      </dsp:txXfrm>
    </dsp:sp>
    <dsp:sp modelId="{BA5C1BB8-F828-4BC5-878B-2B09E58BCB5A}">
      <dsp:nvSpPr>
        <dsp:cNvPr id="0" name=""/>
        <dsp:cNvSpPr/>
      </dsp:nvSpPr>
      <dsp:spPr>
        <a:xfrm rot="5400000">
          <a:off x="3621546" y="572519"/>
          <a:ext cx="427548" cy="50028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422400">
            <a:lnSpc>
              <a:spcPct val="90000"/>
            </a:lnSpc>
            <a:spcBef>
              <a:spcPct val="0"/>
            </a:spcBef>
            <a:spcAft>
              <a:spcPct val="15000"/>
            </a:spcAft>
            <a:buChar char="•"/>
          </a:pPr>
          <a:r>
            <a:rPr lang="en-GB" sz="3200" kern="1200"/>
            <a:t>Rehearsing success</a:t>
          </a:r>
          <a:endParaRPr lang="cy-GB" sz="3200" kern="1200"/>
        </a:p>
      </dsp:txBody>
      <dsp:txXfrm rot="-5400000">
        <a:off x="1333915" y="2881022"/>
        <a:ext cx="4981940" cy="385806"/>
      </dsp:txXfrm>
    </dsp:sp>
    <dsp:sp modelId="{36B5AFE5-0DD5-4328-880A-6ADC148A5D2B}">
      <dsp:nvSpPr>
        <dsp:cNvPr id="0" name=""/>
        <dsp:cNvSpPr/>
      </dsp:nvSpPr>
      <dsp:spPr>
        <a:xfrm>
          <a:off x="432025" y="2806707"/>
          <a:ext cx="901890" cy="534436"/>
        </a:xfrm>
        <a:prstGeom prst="round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R</a:t>
          </a:r>
          <a:endParaRPr lang="cy-GB" sz="3600" b="1" kern="1200" cap="none" spc="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dsp:txBody>
      <dsp:txXfrm>
        <a:off x="458114" y="2832796"/>
        <a:ext cx="849712" cy="48225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EBDDBFA-48D1-CF4B-A1F7-A63E22E46083}" type="datetimeFigureOut">
              <a:rPr lang="en-GB" smtClean="0"/>
              <a:t>21/01/2026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E1D03D9-2C8F-C747-93FF-040271A16A7A}" type="slidenum">
              <a:rPr lang="en-GB" smtClean="0"/>
              <a:t>‹#›</a:t>
            </a:fld>
            <a:endParaRPr lang="en-GB"/>
          </a:p>
        </p:txBody>
      </p:sp>
    </p:spTree>
    <p:extLst>
      <p:ext uri="{BB962C8B-B14F-4D97-AF65-F5344CB8AC3E}">
        <p14:creationId xmlns:p14="http://schemas.microsoft.com/office/powerpoint/2010/main" val="9475003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D334B93F-83E9-C747-BE41-7D86873D09C3}" type="datetimeFigureOut">
              <a:rPr lang="en-GB"/>
              <a:pPr>
                <a:defRPr/>
              </a:pPr>
              <a:t>21/01/2026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07636EE7-2C9E-CF43-971A-1B6CD6392E96}" type="slidenum">
              <a:rPr lang="en-GB" altLang="x-none"/>
              <a:pPr/>
              <a:t>‹#›</a:t>
            </a:fld>
            <a:endParaRPr lang="en-GB" altLang="x-none"/>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47D5071-1F5B-CD4A-8CB1-33EDA6252A06}" type="slidenum">
              <a:rPr lang="en-GB" altLang="en-US">
                <a:latin typeface="Calibri" charset="0"/>
              </a:rPr>
              <a:pPr eaLnBrk="1" hangingPunct="1"/>
              <a:t>1</a:t>
            </a:fld>
            <a:endParaRPr lang="en-GB" altLang="en-US">
              <a:latin typeface="Calibri"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Date Placeholder 3"/>
          <p:cNvSpPr>
            <a:spLocks noGrp="1"/>
          </p:cNvSpPr>
          <p:nvPr>
            <p:ph type="dt" idx="10"/>
          </p:nvPr>
        </p:nvSpPr>
        <p:spPr/>
        <p:txBody>
          <a:bodyPr/>
          <a:lstStyle/>
          <a:p>
            <a:fld id="{21F1CB92-3824-4DCC-A64D-BBD56B5A8979}" type="datetime1">
              <a:rPr lang="en-US" smtClean="0"/>
              <a:t>1/21/2026</a:t>
            </a:fld>
            <a:endParaRPr lang="cy-GB"/>
          </a:p>
        </p:txBody>
      </p:sp>
      <p:sp>
        <p:nvSpPr>
          <p:cNvPr id="5" name="Footer Placeholder 4"/>
          <p:cNvSpPr>
            <a:spLocks noGrp="1"/>
          </p:cNvSpPr>
          <p:nvPr>
            <p:ph type="ftr" sz="quarter" idx="11"/>
          </p:nvPr>
        </p:nvSpPr>
        <p:spPr/>
        <p:txBody>
          <a:bodyPr/>
          <a:lstStyle/>
          <a:p>
            <a:r>
              <a:rPr lang="cy-GB"/>
              <a:t>Hyfforddi a Mentora APW</a:t>
            </a:r>
          </a:p>
        </p:txBody>
      </p:sp>
      <p:sp>
        <p:nvSpPr>
          <p:cNvPr id="6" name="Slide Number Placeholder 5"/>
          <p:cNvSpPr>
            <a:spLocks noGrp="1"/>
          </p:cNvSpPr>
          <p:nvPr>
            <p:ph type="sldNum" sz="quarter" idx="12"/>
          </p:nvPr>
        </p:nvSpPr>
        <p:spPr/>
        <p:txBody>
          <a:bodyPr/>
          <a:lstStyle/>
          <a:p>
            <a:fld id="{14735034-DFF4-4ADE-8BA7-0DD433AB77D7}" type="slidenum">
              <a:rPr lang="cy-GB" smtClean="0"/>
              <a:t>3</a:t>
            </a:fld>
            <a:endParaRPr lang="cy-GB"/>
          </a:p>
        </p:txBody>
      </p:sp>
    </p:spTree>
    <p:extLst>
      <p:ext uri="{BB962C8B-B14F-4D97-AF65-F5344CB8AC3E}">
        <p14:creationId xmlns:p14="http://schemas.microsoft.com/office/powerpoint/2010/main" val="30851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5</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6</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7</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8</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tasks detailed above will be assessed using the generic assessment criteria. It will be used to ensure that you have a coherent and detailed knowledge of coaching and mentoring appropriate to a level six final year undergraduate student. In order for you to show your knowledge and understanding you must engage with the literature specifically about coaching and mentoring in the workplace. You need to critically engage with the literature and show ability to evaluate evidence arguments and assumptions and be able to draw your own conclusions about what you have read and research and its applicability or not to the workplace.</a:t>
            </a:r>
          </a:p>
        </p:txBody>
      </p:sp>
      <p:sp>
        <p:nvSpPr>
          <p:cNvPr id="4" name="Slide Number Placeholder 3"/>
          <p:cNvSpPr>
            <a:spLocks noGrp="1"/>
          </p:cNvSpPr>
          <p:nvPr>
            <p:ph type="sldNum" sz="quarter" idx="5"/>
          </p:nvPr>
        </p:nvSpPr>
        <p:spPr/>
        <p:txBody>
          <a:bodyPr/>
          <a:lstStyle/>
          <a:p>
            <a:fld id="{23FE4987-4F44-934A-8B60-17308ABBB0A8}" type="slidenum">
              <a:rPr lang="en-GB" smtClean="0"/>
              <a:t>9</a:t>
            </a:fld>
            <a:endParaRPr lang="en-GB"/>
          </a:p>
        </p:txBody>
      </p:sp>
    </p:spTree>
    <p:extLst>
      <p:ext uri="{BB962C8B-B14F-4D97-AF65-F5344CB8AC3E}">
        <p14:creationId xmlns:p14="http://schemas.microsoft.com/office/powerpoint/2010/main" val="2484552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FE4987-4F44-934A-8B60-17308ABBB0A8}" type="slidenum">
              <a:rPr lang="en-GB" smtClean="0"/>
              <a:t>10</a:t>
            </a:fld>
            <a:endParaRPr lang="en-GB"/>
          </a:p>
        </p:txBody>
      </p:sp>
    </p:spTree>
    <p:extLst>
      <p:ext uri="{BB962C8B-B14F-4D97-AF65-F5344CB8AC3E}">
        <p14:creationId xmlns:p14="http://schemas.microsoft.com/office/powerpoint/2010/main" val="3671185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dirty="0"/>
              <a:t>THIS INVOLVES: </a:t>
            </a:r>
          </a:p>
          <a:p>
            <a:r>
              <a:rPr lang="en-GB" dirty="0"/>
              <a:t>Why are you reading around the topic areas and correct use of APA 7 referencing to give recognition and credit to the authors who have you have read and the ideas models and techniques that has informed your report . I would recommend you take the opportunity to put a draft assignment through turn it in in order to be sure that you have given the recognition that is required to these authors and avoid any possibility of unfair practice or plagiarism in your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a:t>
            </a:r>
            <a:r>
              <a:rPr lang="en-GB" b="1" dirty="0"/>
              <a:t> THIS INVOLVES: </a:t>
            </a:r>
          </a:p>
          <a:p>
            <a:r>
              <a:rPr lang="en-GB" dirty="0"/>
              <a:t>You demonstrating your detailed knowledge and understanding of the topic area in a coherent way. The knowledge and understanding that you demonstrate in your report must be underpinned by the latest research</a:t>
            </a:r>
          </a:p>
        </p:txBody>
      </p:sp>
      <p:sp>
        <p:nvSpPr>
          <p:cNvPr id="4" name="Slide Number Placeholder 3"/>
          <p:cNvSpPr>
            <a:spLocks noGrp="1"/>
          </p:cNvSpPr>
          <p:nvPr>
            <p:ph type="sldNum" sz="quarter" idx="5"/>
          </p:nvPr>
        </p:nvSpPr>
        <p:spPr/>
        <p:txBody>
          <a:bodyPr/>
          <a:lstStyle/>
          <a:p>
            <a:fld id="{23FE4987-4F44-934A-8B60-17308ABBB0A8}" type="slidenum">
              <a:rPr lang="en-GB" smtClean="0"/>
              <a:t>11</a:t>
            </a:fld>
            <a:endParaRPr lang="en-GB"/>
          </a:p>
        </p:txBody>
      </p:sp>
    </p:spTree>
    <p:extLst>
      <p:ext uri="{BB962C8B-B14F-4D97-AF65-F5344CB8AC3E}">
        <p14:creationId xmlns:p14="http://schemas.microsoft.com/office/powerpoint/2010/main" val="2728134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THIS INVOLVES: </a:t>
            </a:r>
          </a:p>
          <a:p>
            <a:r>
              <a:rPr lang="en-GB" b="1" dirty="0"/>
              <a:t>Critical thinking and analysis and the ability to recognise an argument and draw a conclusion.</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4. THIS INVOLVES: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application and deployment of tools and techniques and ideas that you’ve learnt from your research to solve problems in the workplace.</a:t>
            </a:r>
          </a:p>
          <a:p>
            <a:endParaRPr lang="en-GB" b="1" dirty="0"/>
          </a:p>
        </p:txBody>
      </p:sp>
      <p:sp>
        <p:nvSpPr>
          <p:cNvPr id="4" name="Slide Number Placeholder 3"/>
          <p:cNvSpPr>
            <a:spLocks noGrp="1"/>
          </p:cNvSpPr>
          <p:nvPr>
            <p:ph type="sldNum" sz="quarter" idx="5"/>
          </p:nvPr>
        </p:nvSpPr>
        <p:spPr/>
        <p:txBody>
          <a:bodyPr/>
          <a:lstStyle/>
          <a:p>
            <a:fld id="{23FE4987-4F44-934A-8B60-17308ABBB0A8}" type="slidenum">
              <a:rPr lang="en-GB" smtClean="0"/>
              <a:t>12</a:t>
            </a:fld>
            <a:endParaRPr lang="en-GB"/>
          </a:p>
        </p:txBody>
      </p:sp>
    </p:spTree>
    <p:extLst>
      <p:ext uri="{BB962C8B-B14F-4D97-AF65-F5344CB8AC3E}">
        <p14:creationId xmlns:p14="http://schemas.microsoft.com/office/powerpoint/2010/main" val="5081752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a:t>
            </a:r>
            <a:r>
              <a:rPr lang="en-GB" b="1" dirty="0"/>
              <a:t>THIS INVOLVES: </a:t>
            </a:r>
          </a:p>
          <a:p>
            <a:r>
              <a:rPr lang="en-GB" b="1" dirty="0"/>
              <a:t>Presenting your submission in a professional manner for assessment. It is essential that the report is presented in a way that the narrative flows logically and fluently and clearly expresses what  you are trying to convey.</a:t>
            </a:r>
            <a:endParaRPr lang="en-GB" dirty="0"/>
          </a:p>
        </p:txBody>
      </p:sp>
      <p:sp>
        <p:nvSpPr>
          <p:cNvPr id="4" name="Slide Number Placeholder 3"/>
          <p:cNvSpPr>
            <a:spLocks noGrp="1"/>
          </p:cNvSpPr>
          <p:nvPr>
            <p:ph type="sldNum" sz="quarter" idx="5"/>
          </p:nvPr>
        </p:nvSpPr>
        <p:spPr/>
        <p:txBody>
          <a:bodyPr/>
          <a:lstStyle/>
          <a:p>
            <a:fld id="{23FE4987-4F44-934A-8B60-17308ABBB0A8}" type="slidenum">
              <a:rPr lang="en-GB" smtClean="0"/>
              <a:t>13</a:t>
            </a:fld>
            <a:endParaRPr lang="en-GB"/>
          </a:p>
        </p:txBody>
      </p:sp>
    </p:spTree>
    <p:extLst>
      <p:ext uri="{BB962C8B-B14F-4D97-AF65-F5344CB8AC3E}">
        <p14:creationId xmlns:p14="http://schemas.microsoft.com/office/powerpoint/2010/main" val="125446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examples of ideas, theories, models, writers that can be linked… the purpose is to show the students how these can be used to underpin and add weight to their premises and arguments….and also see how previous modules at Level  4, 5 &amp; 6 link into each other.  </a:t>
            </a:r>
          </a:p>
          <a:p>
            <a:r>
              <a:rPr lang="en-GB" dirty="0"/>
              <a:t>Mentoring, for example, is a great way to access ‘tacit’ knowledge, which could then be translated into ‘explicit’ knowledge with a little effort.  There are many coaching models, but they all require the use of ‘listening skills’, as does effective mentoring!  Listening is at the core of Nancy Kline’s ‘Time to Think’ – giving the other person your full attention will improve the quality of their thinking!  Similarly, Deming’s PDCA (Plan, Do, Check, Act) is about continuous improvement – this applies to learning and development as much as to process improvement.  And so on.   The tutor can highlight any things they think are particularly insightful or useful.</a:t>
            </a:r>
          </a:p>
          <a:p>
            <a:r>
              <a:rPr lang="en-GB" dirty="0"/>
              <a:t>Now we will look at one of these models more closely to aid your understanding……ACHIEVE.</a:t>
            </a:r>
          </a:p>
        </p:txBody>
      </p:sp>
      <p:sp>
        <p:nvSpPr>
          <p:cNvPr id="4" name="Slide Number Placeholder 3"/>
          <p:cNvSpPr>
            <a:spLocks noGrp="1"/>
          </p:cNvSpPr>
          <p:nvPr>
            <p:ph type="sldNum" sz="quarter" idx="5"/>
          </p:nvPr>
        </p:nvSpPr>
        <p:spPr/>
        <p:txBody>
          <a:bodyPr/>
          <a:lstStyle/>
          <a:p>
            <a:fld id="{EBA7EE7C-5B1E-45F3-9969-F314B7434EB1}" type="slidenum">
              <a:rPr lang="en-GB" smtClean="0"/>
              <a:t>15</a:t>
            </a:fld>
            <a:endParaRPr lang="en-GB"/>
          </a:p>
        </p:txBody>
      </p:sp>
    </p:spTree>
    <p:extLst>
      <p:ext uri="{BB962C8B-B14F-4D97-AF65-F5344CB8AC3E}">
        <p14:creationId xmlns:p14="http://schemas.microsoft.com/office/powerpoint/2010/main" val="36557817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Myles Downey (2003) Effective coaching: Learning from the coach’s coach</a:t>
            </a:r>
          </a:p>
          <a:p>
            <a:endParaRPr lang="en-GB" dirty="0"/>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17</a:t>
            </a:fld>
            <a:endParaRPr lang="en-GB"/>
          </a:p>
        </p:txBody>
      </p:sp>
    </p:spTree>
    <p:extLst>
      <p:ext uri="{BB962C8B-B14F-4D97-AF65-F5344CB8AC3E}">
        <p14:creationId xmlns:p14="http://schemas.microsoft.com/office/powerpoint/2010/main" val="2396973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230D848E-A5CF-45CC-A5E3-6B0860FF89CA}"/>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buChar char="•"/>
              <a:defRPr sz="1000">
                <a:solidFill>
                  <a:schemeClr val="tx1"/>
                </a:solidFill>
                <a:latin typeface="Arial" panose="020B0604020202020204" pitchFamily="34" charset="0"/>
              </a:defRPr>
            </a:lvl2pPr>
            <a:lvl3pPr marL="1143000" indent="-228600" eaLnBrk="0" hangingPunct="0">
              <a:spcBef>
                <a:spcPct val="30000"/>
              </a:spcBef>
              <a:defRPr sz="10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1DF9167-3AD3-475B-8F73-80B722D8B43D}" type="slidenum">
              <a:rPr lang="en-GB" altLang="en-US">
                <a:latin typeface="Times New Roman" panose="02020603050405020304" pitchFamily="18" charset="0"/>
              </a:rPr>
              <a:pPr>
                <a:spcBef>
                  <a:spcPct val="0"/>
                </a:spcBef>
              </a:pPr>
              <a:t>21</a:t>
            </a:fld>
            <a:endParaRPr lang="en-GB" altLang="en-US">
              <a:latin typeface="Times New Roman" panose="02020603050405020304" pitchFamily="18" charset="0"/>
            </a:endParaRPr>
          </a:p>
        </p:txBody>
      </p:sp>
      <p:sp>
        <p:nvSpPr>
          <p:cNvPr id="23555" name="Rectangle 2">
            <a:extLst>
              <a:ext uri="{FF2B5EF4-FFF2-40B4-BE49-F238E27FC236}">
                <a16:creationId xmlns:a16="http://schemas.microsoft.com/office/drawing/2014/main" id="{96FB225A-12A3-4AEE-ACBB-4477F6F15E4A}"/>
              </a:ext>
            </a:extLst>
          </p:cNvPr>
          <p:cNvSpPr>
            <a:spLocks noGrp="1" noRot="1" noChangeAspect="1" noChangeArrowheads="1" noTextEdit="1"/>
          </p:cNvSpPr>
          <p:nvPr>
            <p:ph type="sldImg"/>
          </p:nvPr>
        </p:nvSpPr>
        <p:spPr>
          <a:xfrm>
            <a:off x="912813" y="742950"/>
            <a:ext cx="4954587" cy="3716338"/>
          </a:xfrm>
          <a:ln/>
        </p:spPr>
      </p:sp>
      <p:sp>
        <p:nvSpPr>
          <p:cNvPr id="23556" name="Rectangle 3">
            <a:extLst>
              <a:ext uri="{FF2B5EF4-FFF2-40B4-BE49-F238E27FC236}">
                <a16:creationId xmlns:a16="http://schemas.microsoft.com/office/drawing/2014/main" id="{4F4F8AAD-D563-444F-B68F-6E32A9A57AAB}"/>
              </a:ext>
            </a:extLst>
          </p:cNvPr>
          <p:cNvSpPr>
            <a:spLocks noGrp="1" noChangeArrowheads="1"/>
          </p:cNvSpPr>
          <p:nvPr>
            <p:ph type="body" idx="1"/>
          </p:nvPr>
        </p:nvSpPr>
        <p:spPr>
          <a:xfrm>
            <a:off x="903288" y="4706938"/>
            <a:ext cx="4973637" cy="446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AFE797BF-71EA-4273-8869-6607DDB8EF22}"/>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buChar char="•"/>
              <a:defRPr sz="1000">
                <a:solidFill>
                  <a:schemeClr val="tx1"/>
                </a:solidFill>
                <a:latin typeface="Arial" panose="020B0604020202020204" pitchFamily="34" charset="0"/>
              </a:defRPr>
            </a:lvl2pPr>
            <a:lvl3pPr marL="1143000" indent="-228600" eaLnBrk="0" hangingPunct="0">
              <a:spcBef>
                <a:spcPct val="30000"/>
              </a:spcBef>
              <a:defRPr sz="10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F726F87-13E1-49BA-8F70-A6BCF92E0D44}" type="slidenum">
              <a:rPr lang="en-GB" altLang="en-US">
                <a:latin typeface="Times New Roman" panose="02020603050405020304" pitchFamily="18" charset="0"/>
              </a:rPr>
              <a:pPr>
                <a:spcBef>
                  <a:spcPct val="0"/>
                </a:spcBef>
              </a:pPr>
              <a:t>22</a:t>
            </a:fld>
            <a:endParaRPr lang="en-GB" altLang="en-US">
              <a:latin typeface="Times New Roman" panose="02020603050405020304" pitchFamily="18" charset="0"/>
            </a:endParaRPr>
          </a:p>
        </p:txBody>
      </p:sp>
      <p:sp>
        <p:nvSpPr>
          <p:cNvPr id="24579" name="Rectangle 2">
            <a:extLst>
              <a:ext uri="{FF2B5EF4-FFF2-40B4-BE49-F238E27FC236}">
                <a16:creationId xmlns:a16="http://schemas.microsoft.com/office/drawing/2014/main" id="{BFF7A977-4826-4702-A3C0-B0930AC6A66B}"/>
              </a:ext>
            </a:extLst>
          </p:cNvPr>
          <p:cNvSpPr>
            <a:spLocks noGrp="1" noRot="1" noChangeAspect="1" noChangeArrowheads="1" noTextEdit="1"/>
          </p:cNvSpPr>
          <p:nvPr>
            <p:ph type="sldImg"/>
          </p:nvPr>
        </p:nvSpPr>
        <p:spPr>
          <a:xfrm>
            <a:off x="912813" y="742950"/>
            <a:ext cx="4954587" cy="3716338"/>
          </a:xfrm>
          <a:ln/>
        </p:spPr>
      </p:sp>
      <p:sp>
        <p:nvSpPr>
          <p:cNvPr id="24580" name="Rectangle 3">
            <a:extLst>
              <a:ext uri="{FF2B5EF4-FFF2-40B4-BE49-F238E27FC236}">
                <a16:creationId xmlns:a16="http://schemas.microsoft.com/office/drawing/2014/main" id="{CC57A0A9-8353-47AB-9385-E39BB5C11926}"/>
              </a:ext>
            </a:extLst>
          </p:cNvPr>
          <p:cNvSpPr>
            <a:spLocks noGrp="1" noChangeArrowheads="1"/>
          </p:cNvSpPr>
          <p:nvPr>
            <p:ph type="body" idx="1"/>
          </p:nvPr>
        </p:nvSpPr>
        <p:spPr>
          <a:xfrm>
            <a:off x="903288" y="4706938"/>
            <a:ext cx="4973637" cy="446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26F1FCCE-69E5-45C7-AB0E-284C420729C3}"/>
              </a:ext>
            </a:extLst>
          </p:cNvPr>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buChar char="•"/>
              <a:defRPr sz="1000">
                <a:solidFill>
                  <a:schemeClr val="tx1"/>
                </a:solidFill>
                <a:latin typeface="Arial" panose="020B0604020202020204" pitchFamily="34" charset="0"/>
              </a:defRPr>
            </a:lvl2pPr>
            <a:lvl3pPr marL="1143000" indent="-228600" eaLnBrk="0" hangingPunct="0">
              <a:spcBef>
                <a:spcPct val="30000"/>
              </a:spcBef>
              <a:defRPr sz="10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2B0582-2F79-463F-A6C9-40149B8D4BBC}" type="slidenum">
              <a:rPr lang="en-GB" altLang="en-US">
                <a:latin typeface="Times New Roman" panose="02020603050405020304" pitchFamily="18" charset="0"/>
              </a:rPr>
              <a:pPr>
                <a:spcBef>
                  <a:spcPct val="0"/>
                </a:spcBef>
              </a:pPr>
              <a:t>26</a:t>
            </a:fld>
            <a:endParaRPr lang="en-GB" altLang="en-US">
              <a:latin typeface="Times New Roman" panose="02020603050405020304" pitchFamily="18" charset="0"/>
            </a:endParaRPr>
          </a:p>
        </p:txBody>
      </p:sp>
      <p:sp>
        <p:nvSpPr>
          <p:cNvPr id="25603" name="Rectangle 2">
            <a:extLst>
              <a:ext uri="{FF2B5EF4-FFF2-40B4-BE49-F238E27FC236}">
                <a16:creationId xmlns:a16="http://schemas.microsoft.com/office/drawing/2014/main" id="{668A6F1C-5D7A-4914-9DAB-B431B67958E7}"/>
              </a:ext>
            </a:extLst>
          </p:cNvPr>
          <p:cNvSpPr>
            <a:spLocks noGrp="1" noRot="1" noChangeAspect="1" noChangeArrowheads="1" noTextEdit="1"/>
          </p:cNvSpPr>
          <p:nvPr>
            <p:ph type="sldImg"/>
          </p:nvPr>
        </p:nvSpPr>
        <p:spPr>
          <a:xfrm>
            <a:off x="912813" y="742950"/>
            <a:ext cx="4954587" cy="3716338"/>
          </a:xfrm>
          <a:ln/>
        </p:spPr>
      </p:sp>
      <p:sp>
        <p:nvSpPr>
          <p:cNvPr id="25604" name="Rectangle 3">
            <a:extLst>
              <a:ext uri="{FF2B5EF4-FFF2-40B4-BE49-F238E27FC236}">
                <a16:creationId xmlns:a16="http://schemas.microsoft.com/office/drawing/2014/main" id="{FEBE3E4A-87A8-4C6B-BB92-066C741ECAEA}"/>
              </a:ext>
            </a:extLst>
          </p:cNvPr>
          <p:cNvSpPr>
            <a:spLocks noGrp="1" noChangeArrowheads="1"/>
          </p:cNvSpPr>
          <p:nvPr>
            <p:ph type="body" idx="1"/>
          </p:nvPr>
        </p:nvSpPr>
        <p:spPr>
          <a:xfrm>
            <a:off x="903288" y="4706938"/>
            <a:ext cx="4973637" cy="446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27</a:t>
            </a:fld>
            <a:endParaRPr lang="cy-GB"/>
          </a:p>
        </p:txBody>
      </p:sp>
    </p:spTree>
    <p:extLst>
      <p:ext uri="{BB962C8B-B14F-4D97-AF65-F5344CB8AC3E}">
        <p14:creationId xmlns:p14="http://schemas.microsoft.com/office/powerpoint/2010/main" val="2266616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28</a:t>
            </a:fld>
            <a:endParaRPr lang="cy-GB"/>
          </a:p>
        </p:txBody>
      </p:sp>
    </p:spTree>
    <p:extLst>
      <p:ext uri="{BB962C8B-B14F-4D97-AF65-F5344CB8AC3E}">
        <p14:creationId xmlns:p14="http://schemas.microsoft.com/office/powerpoint/2010/main" val="530444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a:solidFill>
                  <a:schemeClr val="tx1"/>
                </a:solidFill>
                <a:effectLst/>
                <a:latin typeface="+mn-lt"/>
                <a:ea typeface="+mn-ea"/>
                <a:cs typeface="+mn-cs"/>
              </a:rPr>
              <a:t>Angus McLeod’s coaching model includes ‘E’ emotion as a vital element of any target or goal.</a:t>
            </a:r>
          </a:p>
          <a:p>
            <a:pPr fontAlgn="base"/>
            <a:r>
              <a:rPr lang="en-GB" sz="1200" b="0" i="0" kern="1200">
                <a:solidFill>
                  <a:schemeClr val="tx1"/>
                </a:solidFill>
                <a:effectLst/>
                <a:latin typeface="+mn-lt"/>
                <a:ea typeface="+mn-ea"/>
                <a:cs typeface="+mn-cs"/>
              </a:rPr>
              <a:t>EMOTION is at the heart of motivation and de-motivation. STEPPPA includes EMOTION rather than ignoring </a:t>
            </a:r>
            <a:r>
              <a:rPr lang="en-GB" sz="1200" b="0" i="0" kern="1200" err="1">
                <a:solidFill>
                  <a:schemeClr val="tx1"/>
                </a:solidFill>
                <a:effectLst/>
                <a:latin typeface="+mn-lt"/>
                <a:ea typeface="+mn-ea"/>
                <a:cs typeface="+mn-cs"/>
              </a:rPr>
              <a:t>i</a:t>
            </a:r>
            <a:r>
              <a:rPr lang="cy-GB" sz="1200" b="0" i="0" kern="1200">
                <a:solidFill>
                  <a:schemeClr val="tx1"/>
                </a:solidFill>
                <a:effectLst/>
                <a:latin typeface="+mn-lt"/>
                <a:ea typeface="+mn-ea"/>
                <a:cs typeface="+mn-cs"/>
              </a:rPr>
              <a:t>t!</a:t>
            </a:r>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2E5B45D-4834-4F7B-97AF-7C06459F9E0D}" type="slidenum">
              <a:rPr lang="cy-GB" smtClean="0"/>
              <a:t>32</a:t>
            </a:fld>
            <a:endParaRPr lang="cy-GB"/>
          </a:p>
        </p:txBody>
      </p:sp>
    </p:spTree>
    <p:extLst>
      <p:ext uri="{BB962C8B-B14F-4D97-AF65-F5344CB8AC3E}">
        <p14:creationId xmlns:p14="http://schemas.microsoft.com/office/powerpoint/2010/main" val="1704034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33</a:t>
            </a:fld>
            <a:endParaRPr lang="cy-GB"/>
          </a:p>
        </p:txBody>
      </p:sp>
    </p:spTree>
    <p:extLst>
      <p:ext uri="{BB962C8B-B14F-4D97-AF65-F5344CB8AC3E}">
        <p14:creationId xmlns:p14="http://schemas.microsoft.com/office/powerpoint/2010/main" val="3969505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Rapport – “</a:t>
            </a:r>
            <a:r>
              <a:rPr lang="en-US" sz="1200" b="0" i="0" kern="1200" dirty="0">
                <a:solidFill>
                  <a:schemeClr val="tx1"/>
                </a:solidFill>
                <a:effectLst/>
                <a:latin typeface="+mn-lt"/>
                <a:ea typeface="+mn-ea"/>
                <a:cs typeface="+mn-cs"/>
              </a:rPr>
              <a:t>a close and harmonious relationship in which the people or groups concerned understand each other's feelings or ideas and communicate well”</a:t>
            </a:r>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34</a:t>
            </a:fld>
            <a:endParaRPr lang="cy-GB"/>
          </a:p>
        </p:txBody>
      </p:sp>
    </p:spTree>
    <p:extLst>
      <p:ext uri="{BB962C8B-B14F-4D97-AF65-F5344CB8AC3E}">
        <p14:creationId xmlns:p14="http://schemas.microsoft.com/office/powerpoint/2010/main" val="13487317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Date Placeholder 3"/>
          <p:cNvSpPr>
            <a:spLocks noGrp="1"/>
          </p:cNvSpPr>
          <p:nvPr>
            <p:ph type="dt" idx="10"/>
          </p:nvPr>
        </p:nvSpPr>
        <p:spPr/>
        <p:txBody>
          <a:bodyPr/>
          <a:lstStyle/>
          <a:p>
            <a:fld id="{21F1CB92-3824-4DCC-A64D-BBD56B5A8979}" type="datetime1">
              <a:rPr lang="en-US" smtClean="0"/>
              <a:t>1/21/2026</a:t>
            </a:fld>
            <a:endParaRPr lang="cy-GB"/>
          </a:p>
        </p:txBody>
      </p:sp>
      <p:sp>
        <p:nvSpPr>
          <p:cNvPr id="5" name="Footer Placeholder 4"/>
          <p:cNvSpPr>
            <a:spLocks noGrp="1"/>
          </p:cNvSpPr>
          <p:nvPr>
            <p:ph type="ftr" sz="quarter" idx="11"/>
          </p:nvPr>
        </p:nvSpPr>
        <p:spPr/>
        <p:txBody>
          <a:bodyPr/>
          <a:lstStyle/>
          <a:p>
            <a:r>
              <a:rPr lang="cy-GB"/>
              <a:t>Hyfforddi a Mentora APW</a:t>
            </a:r>
          </a:p>
        </p:txBody>
      </p:sp>
      <p:sp>
        <p:nvSpPr>
          <p:cNvPr id="6" name="Slide Number Placeholder 5"/>
          <p:cNvSpPr>
            <a:spLocks noGrp="1"/>
          </p:cNvSpPr>
          <p:nvPr>
            <p:ph type="sldNum" sz="quarter" idx="12"/>
          </p:nvPr>
        </p:nvSpPr>
        <p:spPr/>
        <p:txBody>
          <a:bodyPr/>
          <a:lstStyle/>
          <a:p>
            <a:fld id="{14735034-DFF4-4ADE-8BA7-0DD433AB77D7}" type="slidenum">
              <a:rPr lang="cy-GB" smtClean="0"/>
              <a:t>36</a:t>
            </a:fld>
            <a:endParaRPr lang="cy-GB"/>
          </a:p>
        </p:txBody>
      </p:sp>
    </p:spTree>
    <p:extLst>
      <p:ext uri="{BB962C8B-B14F-4D97-AF65-F5344CB8AC3E}">
        <p14:creationId xmlns:p14="http://schemas.microsoft.com/office/powerpoint/2010/main" val="3288769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5628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21/01/2026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655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21/01/2026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2398997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21/01/2026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2041685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21/01/2026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2325429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21/01/2026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410624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21/01/2026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418481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BDE960F8-7186-474C-B248-D19F402D916D}" type="datetime1">
              <a:rPr lang="en-GB" smtClean="0"/>
              <a:pPr>
                <a:defRPr/>
              </a:pPr>
              <a:t>21/01/2026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53B0BDF1-58F6-6648-A77E-0CB4363C5741}" type="slidenum">
              <a:rPr lang="en-GB" altLang="x-none" smtClean="0"/>
              <a:pPr/>
              <a:t>‹#›</a:t>
            </a:fld>
            <a:endParaRPr lang="en-GB" altLang="x-none"/>
          </a:p>
        </p:txBody>
      </p:sp>
    </p:spTree>
    <p:extLst>
      <p:ext uri="{BB962C8B-B14F-4D97-AF65-F5344CB8AC3E}">
        <p14:creationId xmlns:p14="http://schemas.microsoft.com/office/powerpoint/2010/main" val="249993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A3AD2BF1-B9EC-1E46-967A-3BF85932C8EB}" type="datetime1">
              <a:rPr lang="en-GB" smtClean="0"/>
              <a:pPr>
                <a:defRPr/>
              </a:pPr>
              <a:t>21/01/2026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E54587DA-04A8-E847-A5BB-7DE5131BC193}" type="slidenum">
              <a:rPr lang="en-GB" altLang="x-none" smtClean="0"/>
              <a:pPr/>
              <a:t>‹#›</a:t>
            </a:fld>
            <a:endParaRPr lang="en-GB" altLang="x-none"/>
          </a:p>
        </p:txBody>
      </p:sp>
    </p:spTree>
    <p:extLst>
      <p:ext uri="{BB962C8B-B14F-4D97-AF65-F5344CB8AC3E}">
        <p14:creationId xmlns:p14="http://schemas.microsoft.com/office/powerpoint/2010/main" val="3772568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5F4B0D-2A54-5C44-B266-A6E70FDF2A05}" type="datetime1">
              <a:rPr lang="en-GB" smtClean="0"/>
              <a:pPr>
                <a:defRPr/>
              </a:pPr>
              <a:t>21/01/2026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44E8BB1C-A313-AD4A-8A2A-8E05B6DC5BA6}" type="slidenum">
              <a:rPr lang="en-GB" altLang="x-none" smtClean="0"/>
              <a:pPr/>
              <a:t>‹#›</a:t>
            </a:fld>
            <a:endParaRPr lang="en-GB" altLang="x-none"/>
          </a:p>
        </p:txBody>
      </p:sp>
    </p:spTree>
    <p:extLst>
      <p:ext uri="{BB962C8B-B14F-4D97-AF65-F5344CB8AC3E}">
        <p14:creationId xmlns:p14="http://schemas.microsoft.com/office/powerpoint/2010/main" val="318477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1FE3BD22-E1E8-1E4E-9FA9-3DA28BE7A441}" type="datetime1">
              <a:rPr lang="en-GB" smtClean="0"/>
              <a:pPr>
                <a:defRPr/>
              </a:pPr>
              <a:t>21/01/2026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059077D-0713-7141-9A05-A2B222762802}" type="slidenum">
              <a:rPr lang="en-GB" altLang="x-none" smtClean="0"/>
              <a:pPr/>
              <a:t>‹#›</a:t>
            </a:fld>
            <a:endParaRPr lang="en-GB" altLang="x-none"/>
          </a:p>
        </p:txBody>
      </p:sp>
    </p:spTree>
    <p:extLst>
      <p:ext uri="{BB962C8B-B14F-4D97-AF65-F5344CB8AC3E}">
        <p14:creationId xmlns:p14="http://schemas.microsoft.com/office/powerpoint/2010/main" val="4161141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14052352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3317818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1220078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673543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373867"/>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747554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8468185"/>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215169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24208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708665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331038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205515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716286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00490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25064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282869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413349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752241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08269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21/01/2026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10120172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21/01/2026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3297637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21/01/2026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11444061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42077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428150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191760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67890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537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204464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80952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689239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261828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6596872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5067840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3234326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08989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7759540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61486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814563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32807292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73898581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81184557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75" r:id="rId4"/>
    <p:sldLayoutId id="2147483776" r:id="rId5"/>
    <p:sldLayoutId id="2147483777"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76107659"/>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815333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901930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www.bridgespan.org/insights/library/organizational-effectiveness/unproductive-meetings-maybe-its-your-agenda"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8.xml"/><Relationship Id="rId1" Type="http://schemas.openxmlformats.org/officeDocument/2006/relationships/slideLayout" Target="../slideLayouts/slideLayout31.xml"/><Relationship Id="rId4" Type="http://schemas.openxmlformats.org/officeDocument/2006/relationships/hyperlink" Target="http://www.blogs.hss.ed.ac.uk/pubs-and-publications/2016/10/17/preparing-for-your-literature-review/"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9.xml"/><Relationship Id="rId1" Type="http://schemas.openxmlformats.org/officeDocument/2006/relationships/slideLayout" Target="../slideLayouts/slideLayout32.xml"/><Relationship Id="rId4" Type="http://schemas.openxmlformats.org/officeDocument/2006/relationships/hyperlink" Target="https://thebluediamondgallery.com/tablet-dictionary/u/understanding.ht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1.xml"/><Relationship Id="rId1" Type="http://schemas.openxmlformats.org/officeDocument/2006/relationships/slideLayout" Target="../slideLayouts/slideLayout32.xml"/><Relationship Id="rId4" Type="http://schemas.openxmlformats.org/officeDocument/2006/relationships/hyperlink" Target="https://www.oercommons.org/courseware/lesson/72511"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2.xml"/><Relationship Id="rId1" Type="http://schemas.openxmlformats.org/officeDocument/2006/relationships/slideLayout" Target="../slideLayouts/slideLayout31.xml"/><Relationship Id="rId6" Type="http://schemas.openxmlformats.org/officeDocument/2006/relationships/hyperlink" Target="http://www.eoi.es/blogs/mintecon/2014/05/20/el-coaching-como-habilidad-directiva/" TargetMode="External"/><Relationship Id="rId5" Type="http://schemas.openxmlformats.org/officeDocument/2006/relationships/image" Target="../media/image40.jpeg"/><Relationship Id="rId4" Type="http://schemas.openxmlformats.org/officeDocument/2006/relationships/hyperlink" Target="http://ciclog.blogspot.com/2010/10/la-persona-como-centro-del-coaching.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aynebarry.com/2015/03/03/week-7-mind-mapping-introducing-the-concept/" TargetMode="External"/><Relationship Id="rId2" Type="http://schemas.openxmlformats.org/officeDocument/2006/relationships/image" Target="../media/image41.jp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3.xml"/><Relationship Id="rId1" Type="http://schemas.openxmlformats.org/officeDocument/2006/relationships/slideLayout" Target="../slideLayouts/slideLayout31.xml"/><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hyperlink" Target="https://waldenwritingcenter.blogspot.com/2014/11/how-to-give-useful-peer-feedback.html" TargetMode="External"/><Relationship Id="rId2" Type="http://schemas.openxmlformats.org/officeDocument/2006/relationships/image" Target="../media/image45.jpg"/><Relationship Id="rId1" Type="http://schemas.openxmlformats.org/officeDocument/2006/relationships/slideLayout" Target="../slideLayouts/slideLayout31.xml"/><Relationship Id="rId5" Type="http://schemas.openxmlformats.org/officeDocument/2006/relationships/hyperlink" Target="https://www.higheredjobs.com/Articles/articleDisplay.cfm?ID=2547" TargetMode="External"/><Relationship Id="rId4" Type="http://schemas.openxmlformats.org/officeDocument/2006/relationships/image" Target="../media/image46.jpg"/></Relationships>
</file>

<file path=ppt/slides/_rels/slide21.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4.xml"/><Relationship Id="rId1" Type="http://schemas.openxmlformats.org/officeDocument/2006/relationships/slideLayout" Target="../slideLayouts/slideLayout31.xml"/><Relationship Id="rId4" Type="http://schemas.openxmlformats.org/officeDocument/2006/relationships/hyperlink" Target="https://pxhere.com/en/photo/153928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3" Type="http://schemas.openxmlformats.org/officeDocument/2006/relationships/hyperlink" Target="https://www.pikist.com/free-photo-sqcoj" TargetMode="External"/><Relationship Id="rId2" Type="http://schemas.openxmlformats.org/officeDocument/2006/relationships/image" Target="../media/image49.jpg"/><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hyperlink" Target="https://www.pikist.com/free-photo-sqcoj" TargetMode="External"/><Relationship Id="rId2" Type="http://schemas.openxmlformats.org/officeDocument/2006/relationships/image" Target="../media/image49.jpg"/><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2" Type="http://schemas.openxmlformats.org/officeDocument/2006/relationships/image" Target="../media/image52.gif"/><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8" Type="http://schemas.openxmlformats.org/officeDocument/2006/relationships/image" Target="../media/image55.JPG"/><Relationship Id="rId3" Type="http://schemas.openxmlformats.org/officeDocument/2006/relationships/hyperlink" Target="https://cycling74.com/articles/everyone-on-deck-strategies-for-creative-dilemmas" TargetMode="External"/><Relationship Id="rId7" Type="http://schemas.openxmlformats.org/officeDocument/2006/relationships/image" Target="../media/image32.png"/><Relationship Id="rId12" Type="http://schemas.openxmlformats.org/officeDocument/2006/relationships/image" Target="../media/image57.png"/><Relationship Id="rId2" Type="http://schemas.openxmlformats.org/officeDocument/2006/relationships/image" Target="../media/image53.png"/><Relationship Id="rId1" Type="http://schemas.openxmlformats.org/officeDocument/2006/relationships/slideLayout" Target="../slideLayouts/slideLayout31.xml"/><Relationship Id="rId6" Type="http://schemas.openxmlformats.org/officeDocument/2006/relationships/hyperlink" Target="https://ecampusontario.pressbooks.pub/factsfictionandfinding/chapter/crafting-connecting-and-communicating-audience-attributes/" TargetMode="External"/><Relationship Id="rId11" Type="http://schemas.openxmlformats.org/officeDocument/2006/relationships/hyperlink" Target="https://blogs.kcl.ac.uk/activelearning/2019/12/18/questionnaires-for-evaluating-teaching/" TargetMode="External"/><Relationship Id="rId5" Type="http://schemas.openxmlformats.org/officeDocument/2006/relationships/image" Target="../media/image54.png"/><Relationship Id="rId10" Type="http://schemas.openxmlformats.org/officeDocument/2006/relationships/image" Target="../media/image56.png"/><Relationship Id="rId4" Type="http://schemas.openxmlformats.org/officeDocument/2006/relationships/hyperlink" Target="https://creativecommons.org/licenses/by-sa/3.0/" TargetMode="External"/><Relationship Id="rId9" Type="http://schemas.openxmlformats.org/officeDocument/2006/relationships/hyperlink" Target="http://jufgroeit.blogspot.com/2012/03/de-blobboom.html" TargetMode="Externa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9.xml"/><Relationship Id="rId1" Type="http://schemas.openxmlformats.org/officeDocument/2006/relationships/slideLayout" Target="../slideLayouts/slideLayout31.xml"/><Relationship Id="rId4" Type="http://schemas.openxmlformats.org/officeDocument/2006/relationships/image" Target="../media/image59.pn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3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0.png"/><Relationship Id="rId7" Type="http://schemas.openxmlformats.org/officeDocument/2006/relationships/diagramColors" Target="../diagrams/colors3.xml"/><Relationship Id="rId2" Type="http://schemas.openxmlformats.org/officeDocument/2006/relationships/notesSlide" Target="../notesSlides/notesSlide21.xml"/><Relationship Id="rId1" Type="http://schemas.openxmlformats.org/officeDocument/2006/relationships/slideLayout" Target="../slideLayouts/slideLayout3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5.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31.xml"/></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2.xml"/><Relationship Id="rId1" Type="http://schemas.openxmlformats.org/officeDocument/2006/relationships/slideLayout" Target="../slideLayouts/slideLayout31.xml"/></Relationships>
</file>

<file path=ppt/slides/_rels/slide3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64.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79512" y="4005064"/>
            <a:ext cx="4104456" cy="1470025"/>
          </a:xfrm>
        </p:spPr>
        <p:txBody>
          <a:bodyPr/>
          <a:lstStyle/>
          <a:p>
            <a:pPr eaLnBrk="1" hangingPunct="1"/>
            <a:r>
              <a:rPr lang="en-GB" altLang="x-none" sz="4000" dirty="0">
                <a:solidFill>
                  <a:schemeClr val="bg1"/>
                </a:solidFill>
              </a:rPr>
              <a:t>BMSK6008  </a:t>
            </a:r>
            <a:br>
              <a:rPr lang="en-GB" altLang="x-none" sz="4000" dirty="0">
                <a:solidFill>
                  <a:schemeClr val="bg1"/>
                </a:solidFill>
              </a:rPr>
            </a:br>
            <a:br>
              <a:rPr lang="en-GB" altLang="x-none" sz="4000" dirty="0">
                <a:solidFill>
                  <a:schemeClr val="bg1"/>
                </a:solidFill>
              </a:rPr>
            </a:br>
            <a:r>
              <a:rPr lang="en-GB" altLang="x-none" sz="4000" dirty="0">
                <a:solidFill>
                  <a:schemeClr val="bg1"/>
                </a:solidFill>
              </a:rPr>
              <a:t>Coaching &amp; Mentoring</a:t>
            </a:r>
            <a:br>
              <a:rPr lang="en-GB" altLang="x-none" sz="4000" dirty="0">
                <a:solidFill>
                  <a:schemeClr val="bg1"/>
                </a:solidFill>
              </a:rPr>
            </a:br>
            <a:br>
              <a:rPr lang="en-GB" altLang="x-none" sz="4000" dirty="0">
                <a:solidFill>
                  <a:schemeClr val="bg1"/>
                </a:solidFill>
              </a:rPr>
            </a:br>
            <a:r>
              <a:rPr lang="en-GB" altLang="x-none" sz="4000" dirty="0">
                <a:solidFill>
                  <a:schemeClr val="bg1"/>
                </a:solidFill>
              </a:rPr>
              <a:t>Session 5</a:t>
            </a:r>
            <a:br>
              <a:rPr lang="en-GB" altLang="x-none" sz="4000" dirty="0">
                <a:solidFill>
                  <a:schemeClr val="bg1"/>
                </a:solidFill>
              </a:rPr>
            </a:br>
            <a:endParaRPr lang="en-GB" altLang="x-none" sz="40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0E001213-B7AA-4F3E-B1A9-836B698A6D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3645024"/>
            <a:ext cx="3059832" cy="2039888"/>
          </a:xfrm>
          <a:prstGeom prst="rect">
            <a:avLst/>
          </a:prstGeom>
        </p:spPr>
      </p:pic>
      <p:sp>
        <p:nvSpPr>
          <p:cNvPr id="2" name="Title 1">
            <a:extLst>
              <a:ext uri="{FF2B5EF4-FFF2-40B4-BE49-F238E27FC236}">
                <a16:creationId xmlns:a16="http://schemas.microsoft.com/office/drawing/2014/main" id="{68CC457D-2C8A-43B4-A81D-780591EEB775}"/>
              </a:ext>
            </a:extLst>
          </p:cNvPr>
          <p:cNvSpPr>
            <a:spLocks noGrp="1"/>
          </p:cNvSpPr>
          <p:nvPr>
            <p:ph type="title"/>
          </p:nvPr>
        </p:nvSpPr>
        <p:spPr>
          <a:xfrm>
            <a:off x="1045705" y="-15639"/>
            <a:ext cx="4786888" cy="796997"/>
          </a:xfrm>
        </p:spPr>
        <p:txBody>
          <a:bodyPr/>
          <a:lstStyle/>
          <a:p>
            <a:r>
              <a:rPr lang="en-GB" dirty="0"/>
              <a:t>Agenda</a:t>
            </a:r>
          </a:p>
        </p:txBody>
      </p:sp>
      <p:sp>
        <p:nvSpPr>
          <p:cNvPr id="3" name="Content Placeholder 2">
            <a:extLst>
              <a:ext uri="{FF2B5EF4-FFF2-40B4-BE49-F238E27FC236}">
                <a16:creationId xmlns:a16="http://schemas.microsoft.com/office/drawing/2014/main" id="{52D4C0F2-E0B2-4CDE-9D52-6D243986BDE8}"/>
              </a:ext>
            </a:extLst>
          </p:cNvPr>
          <p:cNvSpPr>
            <a:spLocks noGrp="1"/>
          </p:cNvSpPr>
          <p:nvPr>
            <p:ph idx="1"/>
          </p:nvPr>
        </p:nvSpPr>
        <p:spPr>
          <a:xfrm>
            <a:off x="323528" y="1470484"/>
            <a:ext cx="8229600" cy="3917032"/>
          </a:xfrm>
        </p:spPr>
        <p:txBody>
          <a:bodyPr>
            <a:normAutofit fontScale="92500" lnSpcReduction="20000"/>
          </a:bodyPr>
          <a:lstStyle/>
          <a:p>
            <a:r>
              <a:rPr lang="en-GB" sz="2400" dirty="0">
                <a:solidFill>
                  <a:srgbClr val="002060"/>
                </a:solidFill>
              </a:rPr>
              <a:t>Reflection</a:t>
            </a:r>
          </a:p>
          <a:p>
            <a:r>
              <a:rPr lang="en-GB" sz="2400" dirty="0">
                <a:solidFill>
                  <a:srgbClr val="002060"/>
                </a:solidFill>
              </a:rPr>
              <a:t>Exercise - </a:t>
            </a:r>
            <a:r>
              <a:rPr lang="en-GB" sz="2400" i="1" dirty="0">
                <a:solidFill>
                  <a:srgbClr val="002060"/>
                </a:solidFill>
              </a:rPr>
              <a:t>house</a:t>
            </a:r>
          </a:p>
          <a:p>
            <a:r>
              <a:rPr lang="en-GB" sz="2400" dirty="0">
                <a:solidFill>
                  <a:srgbClr val="002060"/>
                </a:solidFill>
              </a:rPr>
              <a:t>Assessment tasks and criteria – Recap</a:t>
            </a:r>
          </a:p>
          <a:p>
            <a:r>
              <a:rPr lang="en-GB" sz="2400" dirty="0">
                <a:solidFill>
                  <a:srgbClr val="002060"/>
                </a:solidFill>
              </a:rPr>
              <a:t>Critical thinkers – Pulling the threads together</a:t>
            </a:r>
          </a:p>
          <a:p>
            <a:r>
              <a:rPr lang="en-GB" sz="2400" dirty="0">
                <a:solidFill>
                  <a:srgbClr val="002060"/>
                </a:solidFill>
              </a:rPr>
              <a:t>Exercise - Mind mapping</a:t>
            </a:r>
          </a:p>
          <a:p>
            <a:r>
              <a:rPr lang="en-GB" sz="2400" dirty="0">
                <a:solidFill>
                  <a:srgbClr val="002060"/>
                </a:solidFill>
              </a:rPr>
              <a:t>Workplace stakeholders</a:t>
            </a:r>
          </a:p>
          <a:p>
            <a:r>
              <a:rPr lang="en-GB" sz="2400" dirty="0">
                <a:solidFill>
                  <a:srgbClr val="002060"/>
                </a:solidFill>
              </a:rPr>
              <a:t>Coaching processes and considerations</a:t>
            </a:r>
          </a:p>
          <a:p>
            <a:r>
              <a:rPr lang="en-GB" sz="2400" dirty="0">
                <a:solidFill>
                  <a:srgbClr val="002060"/>
                </a:solidFill>
              </a:rPr>
              <a:t>Coaching models and how it works</a:t>
            </a:r>
          </a:p>
          <a:p>
            <a:r>
              <a:rPr lang="en-GB" sz="2400" dirty="0">
                <a:solidFill>
                  <a:srgbClr val="002060"/>
                </a:solidFill>
              </a:rPr>
              <a:t>Feedback</a:t>
            </a:r>
          </a:p>
          <a:p>
            <a:r>
              <a:rPr lang="en-GB" sz="2400" dirty="0">
                <a:solidFill>
                  <a:srgbClr val="002060"/>
                </a:solidFill>
              </a:rPr>
              <a:t>Q &amp; A</a:t>
            </a:r>
          </a:p>
          <a:p>
            <a:r>
              <a:rPr lang="en-GB" sz="2400" dirty="0">
                <a:solidFill>
                  <a:srgbClr val="002060"/>
                </a:solidFill>
              </a:rPr>
              <a:t>Next Steps</a:t>
            </a:r>
          </a:p>
          <a:p>
            <a:endParaRPr lang="en-GB" sz="2400" dirty="0">
              <a:solidFill>
                <a:srgbClr val="002060"/>
              </a:solidFill>
            </a:endParaRPr>
          </a:p>
        </p:txBody>
      </p:sp>
      <p:pic>
        <p:nvPicPr>
          <p:cNvPr id="7" name="Picture 6" descr="Text, whiteboard&#10;&#10;Description automatically generated">
            <a:extLst>
              <a:ext uri="{FF2B5EF4-FFF2-40B4-BE49-F238E27FC236}">
                <a16:creationId xmlns:a16="http://schemas.microsoft.com/office/drawing/2014/main" id="{EE6D46BD-4CEE-4B1D-BE33-FBC7D6341E9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8954" y="0"/>
            <a:ext cx="2276872" cy="2276872"/>
          </a:xfrm>
          <a:prstGeom prst="rect">
            <a:avLst/>
          </a:prstGeom>
        </p:spPr>
      </p:pic>
    </p:spTree>
    <p:extLst>
      <p:ext uri="{BB962C8B-B14F-4D97-AF65-F5344CB8AC3E}">
        <p14:creationId xmlns:p14="http://schemas.microsoft.com/office/powerpoint/2010/main" val="352220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180A02-9115-4B1C-BBA8-A81816701171}"/>
              </a:ext>
            </a:extLst>
          </p:cNvPr>
          <p:cNvSpPr>
            <a:spLocks noGrp="1"/>
          </p:cNvSpPr>
          <p:nvPr>
            <p:ph idx="1"/>
          </p:nvPr>
        </p:nvSpPr>
        <p:spPr>
          <a:xfrm>
            <a:off x="338818" y="3024870"/>
            <a:ext cx="4449206" cy="507503"/>
          </a:xfrm>
        </p:spPr>
        <p:txBody>
          <a:bodyPr/>
          <a:lstStyle/>
          <a:p>
            <a:r>
              <a:rPr lang="cy-GB" dirty="0">
                <a:solidFill>
                  <a:srgbClr val="800080"/>
                </a:solidFill>
              </a:rPr>
              <a:t>Draw a </a:t>
            </a:r>
            <a:r>
              <a:rPr lang="cy-GB" i="1" dirty="0">
                <a:solidFill>
                  <a:srgbClr val="800080"/>
                </a:solidFill>
              </a:rPr>
              <a:t>house.</a:t>
            </a:r>
          </a:p>
        </p:txBody>
      </p:sp>
      <p:pic>
        <p:nvPicPr>
          <p:cNvPr id="4" name="Picture 3"/>
          <p:cNvPicPr>
            <a:picLocks noChangeAspect="1"/>
          </p:cNvPicPr>
          <p:nvPr/>
        </p:nvPicPr>
        <p:blipFill>
          <a:blip r:embed="rId3"/>
          <a:stretch>
            <a:fillRect/>
          </a:stretch>
        </p:blipFill>
        <p:spPr>
          <a:xfrm>
            <a:off x="5652120" y="2403660"/>
            <a:ext cx="3386138" cy="2257425"/>
          </a:xfrm>
          <a:prstGeom prst="rect">
            <a:avLst/>
          </a:prstGeom>
        </p:spPr>
      </p:pic>
      <p:sp>
        <p:nvSpPr>
          <p:cNvPr id="6" name="TextBox 5">
            <a:extLst>
              <a:ext uri="{FF2B5EF4-FFF2-40B4-BE49-F238E27FC236}">
                <a16:creationId xmlns:a16="http://schemas.microsoft.com/office/drawing/2014/main" id="{38827383-90C0-494B-BD8E-2BD3C1D938EE}"/>
              </a:ext>
            </a:extLst>
          </p:cNvPr>
          <p:cNvSpPr txBox="1"/>
          <p:nvPr/>
        </p:nvSpPr>
        <p:spPr>
          <a:xfrm>
            <a:off x="2444147" y="492322"/>
            <a:ext cx="4572000" cy="769441"/>
          </a:xfrm>
          <a:prstGeom prst="rect">
            <a:avLst/>
          </a:prstGeom>
          <a:noFill/>
        </p:spPr>
        <p:txBody>
          <a:bodyPr wrap="square">
            <a:spAutoFit/>
          </a:bodyPr>
          <a:lstStyle/>
          <a:p>
            <a:r>
              <a:rPr lang="cy-GB" sz="4400" b="1" dirty="0">
                <a:solidFill>
                  <a:srgbClr val="0000FF"/>
                </a:solidFill>
              </a:rPr>
              <a:t>Individual Task</a:t>
            </a:r>
            <a:endParaRPr lang="en-GB" sz="4400" dirty="0"/>
          </a:p>
        </p:txBody>
      </p:sp>
    </p:spTree>
    <p:extLst>
      <p:ext uri="{BB962C8B-B14F-4D97-AF65-F5344CB8AC3E}">
        <p14:creationId xmlns:p14="http://schemas.microsoft.com/office/powerpoint/2010/main" val="3638768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65FB9A-61FD-4F0A-890B-7D0E0976E4A7}"/>
              </a:ext>
            </a:extLst>
          </p:cNvPr>
          <p:cNvPicPr>
            <a:picLocks noChangeAspect="1"/>
          </p:cNvPicPr>
          <p:nvPr/>
        </p:nvPicPr>
        <p:blipFill>
          <a:blip r:embed="rId2"/>
          <a:stretch>
            <a:fillRect/>
          </a:stretch>
        </p:blipFill>
        <p:spPr>
          <a:xfrm>
            <a:off x="6588224" y="4005064"/>
            <a:ext cx="2555775" cy="1597888"/>
          </a:xfrm>
          <a:prstGeom prst="rect">
            <a:avLst/>
          </a:prstGeom>
        </p:spPr>
      </p:pic>
      <p:sp>
        <p:nvSpPr>
          <p:cNvPr id="2" name="Title 1">
            <a:extLst>
              <a:ext uri="{FF2B5EF4-FFF2-40B4-BE49-F238E27FC236}">
                <a16:creationId xmlns:a16="http://schemas.microsoft.com/office/drawing/2014/main" id="{26D929F3-61A2-4C61-8486-A2674D4ADAB2}"/>
              </a:ext>
            </a:extLst>
          </p:cNvPr>
          <p:cNvSpPr>
            <a:spLocks noGrp="1"/>
          </p:cNvSpPr>
          <p:nvPr>
            <p:ph type="title"/>
          </p:nvPr>
        </p:nvSpPr>
        <p:spPr>
          <a:xfrm>
            <a:off x="486896" y="68258"/>
            <a:ext cx="8229600" cy="1143000"/>
          </a:xfrm>
        </p:spPr>
        <p:txBody>
          <a:bodyPr/>
          <a:lstStyle/>
          <a:p>
            <a:r>
              <a:rPr lang="en-GB" dirty="0"/>
              <a:t>Learning Outcomes</a:t>
            </a:r>
          </a:p>
        </p:txBody>
      </p:sp>
      <p:sp>
        <p:nvSpPr>
          <p:cNvPr id="3" name="Content Placeholder 2">
            <a:extLst>
              <a:ext uri="{FF2B5EF4-FFF2-40B4-BE49-F238E27FC236}">
                <a16:creationId xmlns:a16="http://schemas.microsoft.com/office/drawing/2014/main" id="{E9F2A45D-09FE-4806-B5F2-79A3F7745FA1}"/>
              </a:ext>
            </a:extLst>
          </p:cNvPr>
          <p:cNvSpPr>
            <a:spLocks noGrp="1"/>
          </p:cNvSpPr>
          <p:nvPr>
            <p:ph idx="1"/>
          </p:nvPr>
        </p:nvSpPr>
        <p:spPr>
          <a:xfrm>
            <a:off x="179512" y="1268760"/>
            <a:ext cx="7992888" cy="3917032"/>
          </a:xfrm>
        </p:spPr>
        <p:txBody>
          <a:bodyPr/>
          <a:lstStyle/>
          <a:p>
            <a:pPr marL="0" indent="0">
              <a:buNone/>
            </a:pPr>
            <a:r>
              <a:rPr lang="en-GB" sz="2400" dirty="0">
                <a:solidFill>
                  <a:srgbClr val="0000CC"/>
                </a:solidFill>
              </a:rPr>
              <a:t>Upon the successful completion of this module, the student should be able to demonstrate the ability to: </a:t>
            </a:r>
          </a:p>
          <a:p>
            <a:pPr marL="0" indent="0">
              <a:buNone/>
            </a:pPr>
            <a:r>
              <a:rPr lang="en-GB" sz="2400" dirty="0"/>
              <a:t> </a:t>
            </a:r>
          </a:p>
          <a:p>
            <a:pPr marL="457200" indent="-457200">
              <a:buFont typeface="+mj-lt"/>
              <a:buAutoNum type="arabicPeriod"/>
            </a:pPr>
            <a:r>
              <a:rPr lang="en-GB" sz="2400" dirty="0">
                <a:solidFill>
                  <a:srgbClr val="0000CC"/>
                </a:solidFill>
              </a:rPr>
              <a:t>Understand the purpose of coaching and mentoring within an organisational context</a:t>
            </a:r>
          </a:p>
          <a:p>
            <a:pPr marL="457200" indent="-457200">
              <a:buFont typeface="+mj-lt"/>
              <a:buAutoNum type="arabicPeriod"/>
            </a:pPr>
            <a:r>
              <a:rPr lang="en-GB" sz="2400" dirty="0">
                <a:solidFill>
                  <a:srgbClr val="0000CC"/>
                </a:solidFill>
              </a:rPr>
              <a:t>Critically analyse the skills, behaviours, attitudes, beliefs &amp; values of an effective coach or mentor</a:t>
            </a:r>
          </a:p>
          <a:p>
            <a:pPr marL="457200" indent="-457200">
              <a:buFont typeface="+mj-lt"/>
              <a:buAutoNum type="arabicPeriod"/>
            </a:pPr>
            <a:r>
              <a:rPr lang="en-GB" sz="2400" dirty="0">
                <a:solidFill>
                  <a:srgbClr val="0000CC"/>
                </a:solidFill>
              </a:rPr>
              <a:t>Apply strategies to effectively coach or mentor at an appropriate level</a:t>
            </a:r>
          </a:p>
          <a:p>
            <a:endParaRPr lang="en-GB" sz="2400" dirty="0"/>
          </a:p>
        </p:txBody>
      </p:sp>
    </p:spTree>
    <p:extLst>
      <p:ext uri="{BB962C8B-B14F-4D97-AF65-F5344CB8AC3E}">
        <p14:creationId xmlns:p14="http://schemas.microsoft.com/office/powerpoint/2010/main" val="1302659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2" end="2"/>
                                            </p:txEl>
                                          </p:spTgt>
                                        </p:tgtEl>
                                      </p:cBhvr>
                                    </p:animEffect>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3" end="3"/>
                                            </p:txEl>
                                          </p:spTgt>
                                        </p:tgtEl>
                                      </p:cBhvr>
                                    </p:animEffect>
                                    <p:set>
                                      <p:cBhvr>
                                        <p:cTn id="28" dur="1" fill="hold">
                                          <p:stCondLst>
                                            <p:cond delay="499"/>
                                          </p:stCondLst>
                                        </p:cTn>
                                        <p:tgtEl>
                                          <p:spTgt spid="3">
                                            <p:txEl>
                                              <p:pRg st="3" end="3"/>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4" end="4"/>
                                            </p:txEl>
                                          </p:spTgt>
                                        </p:tgtEl>
                                      </p:cBhvr>
                                    </p:animEffect>
                                    <p:set>
                                      <p:cBhvr>
                                        <p:cTn id="36"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75643"/>
          </a:xfrm>
        </p:spPr>
        <p:txBody>
          <a:bodyPr>
            <a:normAutofit fontScale="90000"/>
          </a:bodyPr>
          <a:lstStyle/>
          <a:p>
            <a:pPr algn="ctr"/>
            <a:r>
              <a:rPr lang="en-GB" dirty="0"/>
              <a:t>BMSK6005 Coaching &amp; Mentoring in the Workplace</a:t>
            </a:r>
          </a:p>
        </p:txBody>
      </p:sp>
      <p:sp>
        <p:nvSpPr>
          <p:cNvPr id="3" name="Text Placeholder 2"/>
          <p:cNvSpPr>
            <a:spLocks noGrp="1"/>
          </p:cNvSpPr>
          <p:nvPr>
            <p:ph type="body" idx="1"/>
          </p:nvPr>
        </p:nvSpPr>
        <p:spPr>
          <a:xfrm>
            <a:off x="179512" y="1092895"/>
            <a:ext cx="2695328" cy="495746"/>
          </a:xfrm>
        </p:spPr>
        <p:txBody>
          <a:bodyPr/>
          <a:lstStyle/>
          <a:p>
            <a:r>
              <a:rPr lang="en-GB" dirty="0"/>
              <a:t>Assessment Task:-</a:t>
            </a:r>
          </a:p>
        </p:txBody>
      </p:sp>
      <p:sp>
        <p:nvSpPr>
          <p:cNvPr id="4" name="Content Placeholder 3"/>
          <p:cNvSpPr>
            <a:spLocks noGrp="1"/>
          </p:cNvSpPr>
          <p:nvPr>
            <p:ph sz="half" idx="2"/>
          </p:nvPr>
        </p:nvSpPr>
        <p:spPr>
          <a:xfrm>
            <a:off x="0" y="1594943"/>
            <a:ext cx="6768752" cy="3976924"/>
          </a:xfrm>
        </p:spPr>
        <p:txBody>
          <a:bodyPr>
            <a:normAutofit/>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pic>
        <p:nvPicPr>
          <p:cNvPr id="6" name="Picture 5">
            <a:extLst>
              <a:ext uri="{FF2B5EF4-FFF2-40B4-BE49-F238E27FC236}">
                <a16:creationId xmlns:a16="http://schemas.microsoft.com/office/drawing/2014/main" id="{E55BF0FF-99ED-4F3C-940D-7DF7A290338C}"/>
              </a:ext>
            </a:extLst>
          </p:cNvPr>
          <p:cNvPicPr>
            <a:picLocks noChangeAspect="1"/>
          </p:cNvPicPr>
          <p:nvPr/>
        </p:nvPicPr>
        <p:blipFill>
          <a:blip r:embed="rId3"/>
          <a:stretch>
            <a:fillRect/>
          </a:stretch>
        </p:blipFill>
        <p:spPr>
          <a:xfrm>
            <a:off x="6352110" y="2151553"/>
            <a:ext cx="2804872" cy="2141543"/>
          </a:xfrm>
          <a:prstGeom prst="rect">
            <a:avLst/>
          </a:prstGeom>
        </p:spPr>
      </p:pic>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39" y="400092"/>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a:xfrm>
            <a:off x="628650" y="1988840"/>
            <a:ext cx="7886700" cy="3547591"/>
          </a:xfrm>
        </p:spPr>
        <p:txBody>
          <a:bodyPr>
            <a:normAutofit/>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371386" y="2276872"/>
            <a:ext cx="8229600" cy="3052935"/>
          </a:xfrm>
        </p:spPr>
        <p:txBody>
          <a:bodyPr>
            <a:normAutofit/>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226115" y="1844824"/>
            <a:ext cx="8229600" cy="3744416"/>
          </a:xfrm>
        </p:spPr>
        <p:txBody>
          <a:bodyPr>
            <a:normAutofit/>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C86E-FEC4-AB42-A6E3-F21B8C23F5B1}"/>
              </a:ext>
            </a:extLst>
          </p:cNvPr>
          <p:cNvSpPr>
            <a:spLocks noGrp="1"/>
          </p:cNvSpPr>
          <p:nvPr>
            <p:ph type="title"/>
          </p:nvPr>
        </p:nvSpPr>
        <p:spPr>
          <a:xfrm>
            <a:off x="107504" y="274638"/>
            <a:ext cx="8856984" cy="1143000"/>
          </a:xfrm>
        </p:spPr>
        <p:txBody>
          <a:bodyPr/>
          <a:lstStyle/>
          <a:p>
            <a:r>
              <a:rPr lang="en-GB" dirty="0"/>
              <a:t>Generic Assessment Criteria </a:t>
            </a:r>
            <a:r>
              <a:rPr lang="en-GB" sz="2400" dirty="0"/>
              <a:t>(L6)</a:t>
            </a:r>
            <a:endParaRPr lang="en-GB" dirty="0"/>
          </a:p>
        </p:txBody>
      </p:sp>
      <p:sp>
        <p:nvSpPr>
          <p:cNvPr id="3" name="Content Placeholder 2">
            <a:extLst>
              <a:ext uri="{FF2B5EF4-FFF2-40B4-BE49-F238E27FC236}">
                <a16:creationId xmlns:a16="http://schemas.microsoft.com/office/drawing/2014/main" id="{228BB53C-835F-0840-A343-C3630A99B195}"/>
              </a:ext>
            </a:extLst>
          </p:cNvPr>
          <p:cNvSpPr>
            <a:spLocks noGrp="1"/>
          </p:cNvSpPr>
          <p:nvPr>
            <p:ph idx="1"/>
          </p:nvPr>
        </p:nvSpPr>
        <p:spPr/>
        <p:txBody>
          <a:bodyPr/>
          <a:lstStyle/>
          <a:p>
            <a:pPr marL="514350" indent="-514350">
              <a:buFont typeface="+mj-lt"/>
              <a:buAutoNum type="arabicPeriod"/>
            </a:pPr>
            <a:r>
              <a:rPr lang="en-GB" sz="2800" b="1" dirty="0">
                <a:solidFill>
                  <a:srgbClr val="FF0000"/>
                </a:solidFill>
              </a:rPr>
              <a:t>Engagement with Literature Skills.      	</a:t>
            </a:r>
            <a:r>
              <a:rPr lang="en-GB" sz="2800" b="1" dirty="0"/>
              <a:t>(30)</a:t>
            </a:r>
          </a:p>
          <a:p>
            <a:pPr marL="514350" indent="-514350">
              <a:buFont typeface="+mj-lt"/>
              <a:buAutoNum type="arabicPeriod"/>
            </a:pPr>
            <a:r>
              <a:rPr lang="en-GB" sz="2800" b="1" dirty="0">
                <a:solidFill>
                  <a:schemeClr val="accent5">
                    <a:lumMod val="50000"/>
                  </a:schemeClr>
                </a:solidFill>
              </a:rPr>
              <a:t>Knowledge and Understanding Skills 	</a:t>
            </a:r>
            <a:r>
              <a:rPr lang="en-GB" sz="2800" b="1" dirty="0"/>
              <a:t>(25)</a:t>
            </a:r>
          </a:p>
          <a:p>
            <a:pPr marL="514350" indent="-514350">
              <a:buFont typeface="+mj-lt"/>
              <a:buAutoNum type="arabicPeriod"/>
            </a:pPr>
            <a:r>
              <a:rPr lang="en-GB" sz="2800" b="1" dirty="0">
                <a:solidFill>
                  <a:srgbClr val="D066CA"/>
                </a:solidFill>
              </a:rPr>
              <a:t>Cognitive and Intellectual Skills          	</a:t>
            </a:r>
            <a:r>
              <a:rPr lang="en-GB" sz="2800" b="1" dirty="0"/>
              <a:t>(25)</a:t>
            </a:r>
          </a:p>
          <a:p>
            <a:pPr marL="514350" indent="-514350">
              <a:buFont typeface="+mj-lt"/>
              <a:buAutoNum type="arabicPeriod"/>
            </a:pPr>
            <a:r>
              <a:rPr lang="en-GB" sz="2800" b="1" dirty="0">
                <a:solidFill>
                  <a:srgbClr val="00B050"/>
                </a:solidFill>
              </a:rPr>
              <a:t>Practical Application Skills                  	</a:t>
            </a:r>
            <a:r>
              <a:rPr lang="en-GB" sz="2800" b="1" dirty="0"/>
              <a:t>(10)</a:t>
            </a:r>
          </a:p>
          <a:p>
            <a:pPr marL="514350" indent="-514350">
              <a:buFont typeface="+mj-lt"/>
              <a:buAutoNum type="arabicPeriod"/>
            </a:pPr>
            <a:r>
              <a:rPr lang="en-GB" sz="2800" b="1" dirty="0">
                <a:solidFill>
                  <a:schemeClr val="accent6">
                    <a:lumMod val="50000"/>
                  </a:schemeClr>
                </a:solidFill>
              </a:rPr>
              <a:t>Transferable Skills for Life and</a:t>
            </a:r>
            <a:r>
              <a:rPr lang="en-GB" b="1" dirty="0">
                <a:solidFill>
                  <a:schemeClr val="accent6">
                    <a:lumMod val="50000"/>
                  </a:schemeClr>
                </a:solidFill>
              </a:rPr>
              <a:t> </a:t>
            </a:r>
          </a:p>
          <a:p>
            <a:pPr marL="0" indent="0">
              <a:buNone/>
            </a:pPr>
            <a:r>
              <a:rPr lang="en-GB" sz="2800" b="1" dirty="0">
                <a:solidFill>
                  <a:schemeClr val="accent6">
                    <a:lumMod val="50000"/>
                  </a:schemeClr>
                </a:solidFill>
              </a:rPr>
              <a:t>      Professional Practice                           	</a:t>
            </a:r>
            <a:r>
              <a:rPr lang="en-GB" sz="2800" b="1" dirty="0"/>
              <a:t>(10)</a:t>
            </a:r>
          </a:p>
          <a:p>
            <a:pPr marL="0" indent="0">
              <a:buNone/>
            </a:pPr>
            <a:endParaRPr lang="en-GB" dirty="0"/>
          </a:p>
        </p:txBody>
      </p:sp>
    </p:spTree>
    <p:extLst>
      <p:ext uri="{BB962C8B-B14F-4D97-AF65-F5344CB8AC3E}">
        <p14:creationId xmlns:p14="http://schemas.microsoft.com/office/powerpoint/2010/main" val="3067175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9117E-6DD6-6346-9592-C859BAAD8507}"/>
              </a:ext>
            </a:extLst>
          </p:cNvPr>
          <p:cNvSpPr>
            <a:spLocks noGrp="1"/>
          </p:cNvSpPr>
          <p:nvPr>
            <p:ph type="title"/>
          </p:nvPr>
        </p:nvSpPr>
        <p:spPr/>
        <p:txBody>
          <a:bodyPr/>
          <a:lstStyle/>
          <a:p>
            <a:r>
              <a:rPr lang="en-GB" dirty="0"/>
              <a:t>1.</a:t>
            </a:r>
            <a:r>
              <a:rPr lang="en-GB" b="1" dirty="0"/>
              <a:t> Engagement with literature </a:t>
            </a:r>
            <a:endParaRPr lang="en-GB" dirty="0"/>
          </a:p>
        </p:txBody>
      </p:sp>
      <p:sp>
        <p:nvSpPr>
          <p:cNvPr id="3" name="Content Placeholder 2">
            <a:extLst>
              <a:ext uri="{FF2B5EF4-FFF2-40B4-BE49-F238E27FC236}">
                <a16:creationId xmlns:a16="http://schemas.microsoft.com/office/drawing/2014/main" id="{AECBB0DD-2BBA-F543-9941-553DAAFDE4C1}"/>
              </a:ext>
            </a:extLst>
          </p:cNvPr>
          <p:cNvSpPr>
            <a:spLocks noGrp="1"/>
          </p:cNvSpPr>
          <p:nvPr>
            <p:ph idx="1"/>
          </p:nvPr>
        </p:nvSpPr>
        <p:spPr>
          <a:xfrm>
            <a:off x="251520" y="1412776"/>
            <a:ext cx="5328592" cy="2899519"/>
          </a:xfrm>
        </p:spPr>
        <p:txBody>
          <a:bodyPr/>
          <a:lstStyle/>
          <a:p>
            <a:pPr marL="0" indent="0">
              <a:buNone/>
            </a:pPr>
            <a:endParaRPr lang="en-GB" dirty="0">
              <a:solidFill>
                <a:srgbClr val="0000CC"/>
              </a:solidFill>
            </a:endParaRPr>
          </a:p>
          <a:p>
            <a:pPr marL="0" indent="0">
              <a:buNone/>
            </a:pPr>
            <a:r>
              <a:rPr lang="en-GB" dirty="0">
                <a:solidFill>
                  <a:srgbClr val="0000CC"/>
                </a:solidFill>
              </a:rPr>
              <a:t>Engagement with the literature includes: </a:t>
            </a:r>
          </a:p>
          <a:p>
            <a:pPr marL="0" indent="0">
              <a:buNone/>
            </a:pPr>
            <a:endParaRPr lang="en-GB" dirty="0">
              <a:solidFill>
                <a:srgbClr val="0000CC"/>
              </a:solidFill>
            </a:endParaRPr>
          </a:p>
          <a:p>
            <a:pPr marL="0" indent="0">
              <a:buNone/>
            </a:pPr>
            <a:r>
              <a:rPr lang="en-GB" i="1" dirty="0">
                <a:solidFill>
                  <a:srgbClr val="0000CC"/>
                </a:solidFill>
              </a:rPr>
              <a:t>Reading, Referencing, Academic conventions and academic honesty</a:t>
            </a:r>
          </a:p>
        </p:txBody>
      </p:sp>
      <p:pic>
        <p:nvPicPr>
          <p:cNvPr id="5" name="Picture 4" descr="A stack of books&#10;&#10;Description automatically generated with medium confidence">
            <a:extLst>
              <a:ext uri="{FF2B5EF4-FFF2-40B4-BE49-F238E27FC236}">
                <a16:creationId xmlns:a16="http://schemas.microsoft.com/office/drawing/2014/main" id="{804F2CA9-5D45-4865-8A9A-C6F37DC6CE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67334" y="1985608"/>
            <a:ext cx="3491880" cy="2326687"/>
          </a:xfrm>
          <a:prstGeom prst="rect">
            <a:avLst/>
          </a:prstGeom>
        </p:spPr>
      </p:pic>
    </p:spTree>
    <p:extLst>
      <p:ext uri="{BB962C8B-B14F-4D97-AF65-F5344CB8AC3E}">
        <p14:creationId xmlns:p14="http://schemas.microsoft.com/office/powerpoint/2010/main" val="2459698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6035-1CA9-9542-A00D-FA19CE42E247}"/>
              </a:ext>
            </a:extLst>
          </p:cNvPr>
          <p:cNvSpPr>
            <a:spLocks noGrp="1"/>
          </p:cNvSpPr>
          <p:nvPr>
            <p:ph type="title"/>
          </p:nvPr>
        </p:nvSpPr>
        <p:spPr>
          <a:xfrm>
            <a:off x="237679" y="26416"/>
            <a:ext cx="8928992" cy="706090"/>
          </a:xfrm>
        </p:spPr>
        <p:txBody>
          <a:bodyPr/>
          <a:lstStyle/>
          <a:p>
            <a:pPr algn="ctr"/>
            <a:r>
              <a:rPr lang="en-GB" dirty="0"/>
              <a:t>Generic Assessment Criteria </a:t>
            </a:r>
            <a:r>
              <a:rPr lang="en-GB" sz="2400" dirty="0"/>
              <a:t>(L6)</a:t>
            </a:r>
          </a:p>
        </p:txBody>
      </p:sp>
      <p:sp>
        <p:nvSpPr>
          <p:cNvPr id="5" name="Text Placeholder 4">
            <a:extLst>
              <a:ext uri="{FF2B5EF4-FFF2-40B4-BE49-F238E27FC236}">
                <a16:creationId xmlns:a16="http://schemas.microsoft.com/office/drawing/2014/main" id="{0A07C094-062E-1F4D-B665-C36EE519665A}"/>
              </a:ext>
            </a:extLst>
          </p:cNvPr>
          <p:cNvSpPr>
            <a:spLocks noGrp="1"/>
          </p:cNvSpPr>
          <p:nvPr>
            <p:ph type="body" idx="1"/>
          </p:nvPr>
        </p:nvSpPr>
        <p:spPr>
          <a:xfrm>
            <a:off x="4702175" y="747650"/>
            <a:ext cx="3887788" cy="823912"/>
          </a:xfrm>
        </p:spPr>
        <p:txBody>
          <a:bodyPr/>
          <a:lstStyle/>
          <a:p>
            <a:r>
              <a:rPr lang="en-GB" dirty="0">
                <a:solidFill>
                  <a:schemeClr val="accent4">
                    <a:lumMod val="75000"/>
                  </a:schemeClr>
                </a:solidFill>
              </a:rPr>
              <a:t>2. Knowledge and understanding </a:t>
            </a:r>
          </a:p>
        </p:txBody>
      </p:sp>
      <p:sp>
        <p:nvSpPr>
          <p:cNvPr id="6" name="Content Placeholder 5">
            <a:extLst>
              <a:ext uri="{FF2B5EF4-FFF2-40B4-BE49-F238E27FC236}">
                <a16:creationId xmlns:a16="http://schemas.microsoft.com/office/drawing/2014/main" id="{9F779539-CCF3-E643-BBEC-0C5A5A631B17}"/>
              </a:ext>
            </a:extLst>
          </p:cNvPr>
          <p:cNvSpPr>
            <a:spLocks noGrp="1"/>
          </p:cNvSpPr>
          <p:nvPr>
            <p:ph sz="half" idx="2"/>
          </p:nvPr>
        </p:nvSpPr>
        <p:spPr>
          <a:xfrm>
            <a:off x="4702175" y="1586706"/>
            <a:ext cx="3887788" cy="3684588"/>
          </a:xfrm>
        </p:spPr>
        <p:txBody>
          <a:bodyPr/>
          <a:lstStyle/>
          <a:p>
            <a:pPr marL="0" indent="0">
              <a:buNone/>
            </a:pPr>
            <a:r>
              <a:rPr lang="en-GB" dirty="0">
                <a:solidFill>
                  <a:schemeClr val="accent4">
                    <a:lumMod val="75000"/>
                  </a:schemeClr>
                </a:solidFill>
              </a:rPr>
              <a:t>This includes:</a:t>
            </a:r>
          </a:p>
          <a:p>
            <a:pPr marL="0" indent="0">
              <a:buNone/>
            </a:pPr>
            <a:r>
              <a:rPr lang="en-GB" i="1" dirty="0">
                <a:solidFill>
                  <a:schemeClr val="accent4">
                    <a:lumMod val="75000"/>
                  </a:schemeClr>
                </a:solidFill>
              </a:rPr>
              <a:t>A coherent and detailed knowledge and systematic understanding of the subject area, at least some of which is informed by the latest research and/or advanced scholarship within the discipline.</a:t>
            </a:r>
          </a:p>
        </p:txBody>
      </p:sp>
      <p:pic>
        <p:nvPicPr>
          <p:cNvPr id="15" name="Picture 14" descr="Text, whiteboard&#10;&#10;Description automatically generated">
            <a:extLst>
              <a:ext uri="{FF2B5EF4-FFF2-40B4-BE49-F238E27FC236}">
                <a16:creationId xmlns:a16="http://schemas.microsoft.com/office/drawing/2014/main" id="{5B0020D3-DD92-41F8-9C35-CB56BF9CFDA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916832"/>
            <a:ext cx="3923928" cy="2615952"/>
          </a:xfrm>
          <a:prstGeom prst="rect">
            <a:avLst/>
          </a:prstGeom>
        </p:spPr>
      </p:pic>
    </p:spTree>
    <p:extLst>
      <p:ext uri="{BB962C8B-B14F-4D97-AF65-F5344CB8AC3E}">
        <p14:creationId xmlns:p14="http://schemas.microsoft.com/office/powerpoint/2010/main" val="390521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D6859E6-ED19-0B4A-AB42-B85BAA7FD9CA}"/>
              </a:ext>
            </a:extLst>
          </p:cNvPr>
          <p:cNvSpPr>
            <a:spLocks noGrp="1"/>
          </p:cNvSpPr>
          <p:nvPr>
            <p:ph type="title"/>
          </p:nvPr>
        </p:nvSpPr>
        <p:spPr>
          <a:xfrm>
            <a:off x="143508" y="0"/>
            <a:ext cx="8856984" cy="1143000"/>
          </a:xfrm>
        </p:spPr>
        <p:txBody>
          <a:bodyPr/>
          <a:lstStyle/>
          <a:p>
            <a:pPr algn="ctr"/>
            <a:r>
              <a:rPr lang="en-GB" dirty="0"/>
              <a:t>Generic Assessment Criteria </a:t>
            </a:r>
            <a:r>
              <a:rPr lang="en-GB" sz="2400" dirty="0"/>
              <a:t>(L6)</a:t>
            </a:r>
            <a:endParaRPr lang="en-GB" dirty="0"/>
          </a:p>
        </p:txBody>
      </p:sp>
      <p:sp>
        <p:nvSpPr>
          <p:cNvPr id="3" name="Text Placeholder 2">
            <a:extLst>
              <a:ext uri="{FF2B5EF4-FFF2-40B4-BE49-F238E27FC236}">
                <a16:creationId xmlns:a16="http://schemas.microsoft.com/office/drawing/2014/main" id="{69DEFFCA-0BF0-CD4F-AE33-A145A1CA39AD}"/>
              </a:ext>
            </a:extLst>
          </p:cNvPr>
          <p:cNvSpPr>
            <a:spLocks noGrp="1"/>
          </p:cNvSpPr>
          <p:nvPr>
            <p:ph type="body" idx="1"/>
          </p:nvPr>
        </p:nvSpPr>
        <p:spPr>
          <a:xfrm>
            <a:off x="539552" y="731044"/>
            <a:ext cx="3868737" cy="823912"/>
          </a:xfrm>
        </p:spPr>
        <p:txBody>
          <a:bodyPr/>
          <a:lstStyle/>
          <a:p>
            <a:r>
              <a:rPr lang="en-GB" dirty="0">
                <a:solidFill>
                  <a:srgbClr val="D066CA"/>
                </a:solidFill>
              </a:rPr>
              <a:t>3. Cognitive and Intellectual Skills</a:t>
            </a:r>
            <a:endParaRPr lang="en-GB" dirty="0"/>
          </a:p>
        </p:txBody>
      </p:sp>
      <p:sp>
        <p:nvSpPr>
          <p:cNvPr id="4" name="Content Placeholder 3">
            <a:extLst>
              <a:ext uri="{FF2B5EF4-FFF2-40B4-BE49-F238E27FC236}">
                <a16:creationId xmlns:a16="http://schemas.microsoft.com/office/drawing/2014/main" id="{47312655-B59A-FE48-B804-21F6686E665A}"/>
              </a:ext>
            </a:extLst>
          </p:cNvPr>
          <p:cNvSpPr>
            <a:spLocks noGrp="1"/>
          </p:cNvSpPr>
          <p:nvPr>
            <p:ph sz="half" idx="2"/>
          </p:nvPr>
        </p:nvSpPr>
        <p:spPr>
          <a:xfrm>
            <a:off x="539552" y="1554956"/>
            <a:ext cx="3868737" cy="3684588"/>
          </a:xfrm>
        </p:spPr>
        <p:txBody>
          <a:bodyPr/>
          <a:lstStyle/>
          <a:p>
            <a:pPr marL="0" indent="0">
              <a:buNone/>
            </a:pPr>
            <a:r>
              <a:rPr lang="en-GB" dirty="0">
                <a:solidFill>
                  <a:srgbClr val="D066CA"/>
                </a:solidFill>
              </a:rPr>
              <a:t>This includes:</a:t>
            </a:r>
          </a:p>
          <a:p>
            <a:pPr marL="0" indent="0">
              <a:buNone/>
            </a:pPr>
            <a:r>
              <a:rPr lang="en-GB" i="1" dirty="0">
                <a:solidFill>
                  <a:srgbClr val="D066CA"/>
                </a:solidFill>
              </a:rPr>
              <a:t>Conceptual and critical thinking, analysis, synthesis and evaluation of research, assumptions, abstract concepts and data (that may be incomplete); logic, argument and judgement.</a:t>
            </a:r>
          </a:p>
        </p:txBody>
      </p:sp>
      <p:sp>
        <p:nvSpPr>
          <p:cNvPr id="5" name="Text Placeholder 4">
            <a:extLst>
              <a:ext uri="{FF2B5EF4-FFF2-40B4-BE49-F238E27FC236}">
                <a16:creationId xmlns:a16="http://schemas.microsoft.com/office/drawing/2014/main" id="{2A4FC132-6EF5-FE41-B4A6-5D9E4E3B5CCD}"/>
              </a:ext>
            </a:extLst>
          </p:cNvPr>
          <p:cNvSpPr>
            <a:spLocks noGrp="1"/>
          </p:cNvSpPr>
          <p:nvPr>
            <p:ph type="body" sz="quarter" idx="3"/>
          </p:nvPr>
        </p:nvSpPr>
        <p:spPr>
          <a:xfrm>
            <a:off x="4572000" y="735496"/>
            <a:ext cx="3887788" cy="502220"/>
          </a:xfrm>
        </p:spPr>
        <p:txBody>
          <a:bodyPr/>
          <a:lstStyle/>
          <a:p>
            <a:r>
              <a:rPr lang="en-GB" dirty="0">
                <a:solidFill>
                  <a:srgbClr val="00B050"/>
                </a:solidFill>
              </a:rPr>
              <a:t>4. Practical Application Skills </a:t>
            </a:r>
            <a:endParaRPr lang="en-GB" dirty="0"/>
          </a:p>
        </p:txBody>
      </p:sp>
      <p:sp>
        <p:nvSpPr>
          <p:cNvPr id="6" name="Content Placeholder 5">
            <a:extLst>
              <a:ext uri="{FF2B5EF4-FFF2-40B4-BE49-F238E27FC236}">
                <a16:creationId xmlns:a16="http://schemas.microsoft.com/office/drawing/2014/main" id="{6D1BDB53-FC0A-9744-A79E-13CE7B1227EF}"/>
              </a:ext>
            </a:extLst>
          </p:cNvPr>
          <p:cNvSpPr>
            <a:spLocks noGrp="1"/>
          </p:cNvSpPr>
          <p:nvPr>
            <p:ph sz="quarter" idx="4"/>
          </p:nvPr>
        </p:nvSpPr>
        <p:spPr>
          <a:xfrm>
            <a:off x="4572000" y="1554956"/>
            <a:ext cx="3887788" cy="3684588"/>
          </a:xfrm>
        </p:spPr>
        <p:txBody>
          <a:bodyPr/>
          <a:lstStyle/>
          <a:p>
            <a:pPr marL="0" indent="0">
              <a:buNone/>
            </a:pPr>
            <a:r>
              <a:rPr lang="en-GB" dirty="0">
                <a:solidFill>
                  <a:srgbClr val="00B050"/>
                </a:solidFill>
              </a:rPr>
              <a:t>This includes:</a:t>
            </a:r>
          </a:p>
          <a:p>
            <a:pPr marL="0" indent="0">
              <a:buNone/>
            </a:pPr>
            <a:r>
              <a:rPr lang="en-GB" dirty="0">
                <a:solidFill>
                  <a:srgbClr val="00B050"/>
                </a:solidFill>
              </a:rPr>
              <a:t>Apply/deploy accurately established tools and techniques; initiate and carry out projects; formulate solutions to solve problems in complex and unpredictable contexts.</a:t>
            </a:r>
          </a:p>
        </p:txBody>
      </p:sp>
    </p:spTree>
    <p:extLst>
      <p:ext uri="{BB962C8B-B14F-4D97-AF65-F5344CB8AC3E}">
        <p14:creationId xmlns:p14="http://schemas.microsoft.com/office/powerpoint/2010/main" val="326995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21654EA-D122-EB49-B634-28F45CBD2AE8}"/>
              </a:ext>
            </a:extLst>
          </p:cNvPr>
          <p:cNvSpPr>
            <a:spLocks noGrp="1"/>
          </p:cNvSpPr>
          <p:nvPr>
            <p:ph type="body" idx="1"/>
          </p:nvPr>
        </p:nvSpPr>
        <p:spPr>
          <a:xfrm>
            <a:off x="395536" y="1021998"/>
            <a:ext cx="5554960" cy="639762"/>
          </a:xfrm>
        </p:spPr>
        <p:txBody>
          <a:bodyPr>
            <a:normAutofit fontScale="92500" lnSpcReduction="10000"/>
          </a:bodyPr>
          <a:lstStyle/>
          <a:p>
            <a:r>
              <a:rPr lang="en-GB" dirty="0">
                <a:solidFill>
                  <a:schemeClr val="accent6">
                    <a:lumMod val="50000"/>
                  </a:schemeClr>
                </a:solidFill>
              </a:rPr>
              <a:t>5. Transferable Skills for Life and       Professional Practice</a:t>
            </a:r>
            <a:endParaRPr lang="en-GB" dirty="0"/>
          </a:p>
        </p:txBody>
      </p:sp>
      <p:sp>
        <p:nvSpPr>
          <p:cNvPr id="4" name="Content Placeholder 3">
            <a:extLst>
              <a:ext uri="{FF2B5EF4-FFF2-40B4-BE49-F238E27FC236}">
                <a16:creationId xmlns:a16="http://schemas.microsoft.com/office/drawing/2014/main" id="{42DFF5E9-428E-154C-8433-C79CC2770A04}"/>
              </a:ext>
            </a:extLst>
          </p:cNvPr>
          <p:cNvSpPr>
            <a:spLocks noGrp="1"/>
          </p:cNvSpPr>
          <p:nvPr>
            <p:ph sz="half" idx="2"/>
          </p:nvPr>
        </p:nvSpPr>
        <p:spPr>
          <a:xfrm>
            <a:off x="395536" y="2276873"/>
            <a:ext cx="8064896" cy="3024336"/>
          </a:xfrm>
        </p:spPr>
        <p:txBody>
          <a:bodyPr/>
          <a:lstStyle/>
          <a:p>
            <a:pPr marL="0" indent="0">
              <a:buNone/>
            </a:pPr>
            <a:r>
              <a:rPr lang="en-GB" dirty="0">
                <a:solidFill>
                  <a:schemeClr val="accent6">
                    <a:lumMod val="50000"/>
                  </a:schemeClr>
                </a:solidFill>
              </a:rPr>
              <a:t>This includes: </a:t>
            </a:r>
          </a:p>
          <a:p>
            <a:pPr marL="0" indent="0">
              <a:buNone/>
            </a:pPr>
            <a:r>
              <a:rPr lang="en-GB" i="1" dirty="0">
                <a:solidFill>
                  <a:schemeClr val="accent6">
                    <a:lumMod val="50000"/>
                  </a:schemeClr>
                </a:solidFill>
              </a:rPr>
              <a:t>The exercise of initiative and personal responsibility; professional development; initiate and complete tasks and procedures: individually and/or collaboratively; use appropriate media to communicate effectively; fluency of expression; clarity and effectiveness in presentation and organisation.</a:t>
            </a:r>
          </a:p>
        </p:txBody>
      </p:sp>
      <p:sp>
        <p:nvSpPr>
          <p:cNvPr id="9" name="TextBox 8">
            <a:extLst>
              <a:ext uri="{FF2B5EF4-FFF2-40B4-BE49-F238E27FC236}">
                <a16:creationId xmlns:a16="http://schemas.microsoft.com/office/drawing/2014/main" id="{BC2361DD-F2C5-416B-8E9D-7A5B1FFBF7D5}"/>
              </a:ext>
            </a:extLst>
          </p:cNvPr>
          <p:cNvSpPr txBox="1"/>
          <p:nvPr/>
        </p:nvSpPr>
        <p:spPr>
          <a:xfrm>
            <a:off x="539552" y="0"/>
            <a:ext cx="8064896" cy="769441"/>
          </a:xfrm>
          <a:prstGeom prst="rect">
            <a:avLst/>
          </a:prstGeom>
          <a:noFill/>
        </p:spPr>
        <p:txBody>
          <a:bodyPr wrap="square">
            <a:spAutoFit/>
          </a:bodyPr>
          <a:lstStyle/>
          <a:p>
            <a:r>
              <a:rPr lang="en-GB" sz="4400" dirty="0"/>
              <a:t>Generic Assessment Criteria (L6)</a:t>
            </a:r>
          </a:p>
        </p:txBody>
      </p:sp>
      <p:pic>
        <p:nvPicPr>
          <p:cNvPr id="5" name="Picture 4" descr="Text&#10;&#10;Description automatically generated">
            <a:extLst>
              <a:ext uri="{FF2B5EF4-FFF2-40B4-BE49-F238E27FC236}">
                <a16:creationId xmlns:a16="http://schemas.microsoft.com/office/drawing/2014/main" id="{0050CAC1-3ED8-4C14-AF47-2A23112F07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22164" y="908539"/>
            <a:ext cx="2721837" cy="1800382"/>
          </a:xfrm>
          <a:prstGeom prst="rect">
            <a:avLst/>
          </a:prstGeom>
        </p:spPr>
      </p:pic>
    </p:spTree>
    <p:extLst>
      <p:ext uri="{BB962C8B-B14F-4D97-AF65-F5344CB8AC3E}">
        <p14:creationId xmlns:p14="http://schemas.microsoft.com/office/powerpoint/2010/main" val="65205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68F7-145B-4D05-B02B-1B3D11BAC9ED}"/>
              </a:ext>
            </a:extLst>
          </p:cNvPr>
          <p:cNvSpPr>
            <a:spLocks noGrp="1"/>
          </p:cNvSpPr>
          <p:nvPr>
            <p:ph type="title"/>
          </p:nvPr>
        </p:nvSpPr>
        <p:spPr/>
        <p:txBody>
          <a:bodyPr/>
          <a:lstStyle/>
          <a:p>
            <a:r>
              <a:rPr lang="en-GB" dirty="0"/>
              <a:t>Critical thinkers…</a:t>
            </a:r>
          </a:p>
        </p:txBody>
      </p:sp>
      <p:sp>
        <p:nvSpPr>
          <p:cNvPr id="3" name="Content Placeholder 2">
            <a:extLst>
              <a:ext uri="{FF2B5EF4-FFF2-40B4-BE49-F238E27FC236}">
                <a16:creationId xmlns:a16="http://schemas.microsoft.com/office/drawing/2014/main" id="{7BBB8F2A-70D3-4C2A-9CFA-901C9DDFFC7A}"/>
              </a:ext>
            </a:extLst>
          </p:cNvPr>
          <p:cNvSpPr>
            <a:spLocks noGrp="1"/>
          </p:cNvSpPr>
          <p:nvPr>
            <p:ph idx="1"/>
          </p:nvPr>
        </p:nvSpPr>
        <p:spPr>
          <a:xfrm>
            <a:off x="395536" y="1916832"/>
            <a:ext cx="7886700" cy="3480595"/>
          </a:xfrm>
        </p:spPr>
        <p:txBody>
          <a:bodyPr>
            <a:normAutofit/>
          </a:bodyPr>
          <a:lstStyle/>
          <a:p>
            <a:r>
              <a:rPr lang="en-US" dirty="0">
                <a:solidFill>
                  <a:srgbClr val="6600CC"/>
                </a:solidFill>
              </a:rPr>
              <a:t>Understand the links between ideas</a:t>
            </a:r>
          </a:p>
          <a:p>
            <a:r>
              <a:rPr lang="en-US" dirty="0">
                <a:solidFill>
                  <a:srgbClr val="CC0066"/>
                </a:solidFill>
              </a:rPr>
              <a:t>Determine the importance and relevance of arguments and ideas</a:t>
            </a:r>
          </a:p>
          <a:p>
            <a:r>
              <a:rPr lang="en-US" dirty="0">
                <a:solidFill>
                  <a:srgbClr val="002060"/>
                </a:solidFill>
              </a:rPr>
              <a:t>Recognise, build and appraise arguments</a:t>
            </a:r>
          </a:p>
          <a:p>
            <a:r>
              <a:rPr lang="en-US" dirty="0">
                <a:solidFill>
                  <a:srgbClr val="0000FF"/>
                </a:solidFill>
              </a:rPr>
              <a:t>Identify inconsistencies and errors in reasoning</a:t>
            </a:r>
          </a:p>
          <a:p>
            <a:r>
              <a:rPr lang="en-US" dirty="0">
                <a:solidFill>
                  <a:srgbClr val="FF00FF"/>
                </a:solidFill>
              </a:rPr>
              <a:t>Approach problems in a consistent and systematic way</a:t>
            </a:r>
          </a:p>
          <a:p>
            <a:r>
              <a:rPr lang="en-US" dirty="0">
                <a:solidFill>
                  <a:srgbClr val="002060"/>
                </a:solidFill>
              </a:rPr>
              <a:t>Reflect on the justification of their own assumptions, beliefs and values</a:t>
            </a:r>
          </a:p>
          <a:p>
            <a:endParaRPr lang="en-GB" dirty="0"/>
          </a:p>
        </p:txBody>
      </p:sp>
      <p:pic>
        <p:nvPicPr>
          <p:cNvPr id="5" name="Picture 4">
            <a:extLst>
              <a:ext uri="{FF2B5EF4-FFF2-40B4-BE49-F238E27FC236}">
                <a16:creationId xmlns:a16="http://schemas.microsoft.com/office/drawing/2014/main" id="{4A968F99-A51E-4089-90CE-1D4894CF29A4}"/>
              </a:ext>
            </a:extLst>
          </p:cNvPr>
          <p:cNvPicPr>
            <a:picLocks noChangeAspect="1"/>
          </p:cNvPicPr>
          <p:nvPr/>
        </p:nvPicPr>
        <p:blipFill>
          <a:blip r:embed="rId2"/>
          <a:stretch>
            <a:fillRect/>
          </a:stretch>
        </p:blipFill>
        <p:spPr>
          <a:xfrm>
            <a:off x="7691437" y="0"/>
            <a:ext cx="1452563" cy="2124075"/>
          </a:xfrm>
          <a:prstGeom prst="rect">
            <a:avLst/>
          </a:prstGeom>
        </p:spPr>
      </p:pic>
    </p:spTree>
    <p:extLst>
      <p:ext uri="{BB962C8B-B14F-4D97-AF65-F5344CB8AC3E}">
        <p14:creationId xmlns:p14="http://schemas.microsoft.com/office/powerpoint/2010/main" val="3743565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B6C4-E65B-43BD-B9D9-04B33D5F8920}"/>
              </a:ext>
            </a:extLst>
          </p:cNvPr>
          <p:cNvSpPr>
            <a:spLocks noGrp="1"/>
          </p:cNvSpPr>
          <p:nvPr>
            <p:ph type="title"/>
          </p:nvPr>
        </p:nvSpPr>
        <p:spPr>
          <a:xfrm>
            <a:off x="420406" y="44252"/>
            <a:ext cx="8229600" cy="1143000"/>
          </a:xfrm>
        </p:spPr>
        <p:txBody>
          <a:bodyPr>
            <a:noAutofit/>
          </a:bodyPr>
          <a:lstStyle/>
          <a:p>
            <a:pPr algn="ctr"/>
            <a:r>
              <a:rPr lang="en-GB" sz="3600" dirty="0"/>
              <a:t>To do this well, you need to build your </a:t>
            </a:r>
            <a:r>
              <a:rPr lang="en-GB" sz="3600" i="1" dirty="0"/>
              <a:t>knowledge</a:t>
            </a:r>
            <a:r>
              <a:rPr lang="en-GB" sz="3600" dirty="0"/>
              <a:t> of arguments and ideas…</a:t>
            </a:r>
          </a:p>
        </p:txBody>
      </p:sp>
      <p:pic>
        <p:nvPicPr>
          <p:cNvPr id="6" name="Picture 5" descr="A group of people posing for the camera&#10;&#10;Description automatically generated">
            <a:extLst>
              <a:ext uri="{FF2B5EF4-FFF2-40B4-BE49-F238E27FC236}">
                <a16:creationId xmlns:a16="http://schemas.microsoft.com/office/drawing/2014/main" id="{229DDE4F-5396-4DA9-9BDC-25D83E47D3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0732" y="2712151"/>
            <a:ext cx="1143000" cy="1143000"/>
          </a:xfrm>
          <a:prstGeom prst="rect">
            <a:avLst/>
          </a:prstGeom>
        </p:spPr>
      </p:pic>
      <p:pic>
        <p:nvPicPr>
          <p:cNvPr id="9" name="Picture 8" descr="A person wearing a suit and tie&#10;&#10;Description automatically generated">
            <a:extLst>
              <a:ext uri="{FF2B5EF4-FFF2-40B4-BE49-F238E27FC236}">
                <a16:creationId xmlns:a16="http://schemas.microsoft.com/office/drawing/2014/main" id="{827A7C3F-8132-49DD-8731-A311CB6B1B70}"/>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70020" y="4358437"/>
            <a:ext cx="1524000" cy="1036320"/>
          </a:xfrm>
          <a:prstGeom prst="rect">
            <a:avLst/>
          </a:prstGeom>
        </p:spPr>
      </p:pic>
      <p:sp>
        <p:nvSpPr>
          <p:cNvPr id="11" name="TextBox 10">
            <a:extLst>
              <a:ext uri="{FF2B5EF4-FFF2-40B4-BE49-F238E27FC236}">
                <a16:creationId xmlns:a16="http://schemas.microsoft.com/office/drawing/2014/main" id="{9325782E-C8F7-46D8-B4FB-ED75A687635C}"/>
              </a:ext>
            </a:extLst>
          </p:cNvPr>
          <p:cNvSpPr txBox="1"/>
          <p:nvPr/>
        </p:nvSpPr>
        <p:spPr>
          <a:xfrm>
            <a:off x="5665011" y="2342819"/>
            <a:ext cx="1395767" cy="369332"/>
          </a:xfrm>
          <a:prstGeom prst="rect">
            <a:avLst/>
          </a:prstGeom>
          <a:noFill/>
        </p:spPr>
        <p:txBody>
          <a:bodyPr wrap="none" rtlCol="0">
            <a:spAutoFit/>
          </a:bodyPr>
          <a:lstStyle/>
          <a:p>
            <a:r>
              <a:rPr lang="en-GB" dirty="0">
                <a:solidFill>
                  <a:srgbClr val="CC0066"/>
                </a:solidFill>
              </a:rPr>
              <a:t>Peter Senge</a:t>
            </a:r>
          </a:p>
        </p:txBody>
      </p:sp>
      <p:sp>
        <p:nvSpPr>
          <p:cNvPr id="12" name="TextBox 11">
            <a:extLst>
              <a:ext uri="{FF2B5EF4-FFF2-40B4-BE49-F238E27FC236}">
                <a16:creationId xmlns:a16="http://schemas.microsoft.com/office/drawing/2014/main" id="{67A7E7D9-0F3B-4A3C-B602-8F68D8818CD7}"/>
              </a:ext>
            </a:extLst>
          </p:cNvPr>
          <p:cNvSpPr txBox="1"/>
          <p:nvPr/>
        </p:nvSpPr>
        <p:spPr>
          <a:xfrm>
            <a:off x="3995936" y="3933056"/>
            <a:ext cx="1255280" cy="369332"/>
          </a:xfrm>
          <a:prstGeom prst="rect">
            <a:avLst/>
          </a:prstGeom>
          <a:noFill/>
        </p:spPr>
        <p:txBody>
          <a:bodyPr wrap="none" rtlCol="0">
            <a:spAutoFit/>
          </a:bodyPr>
          <a:lstStyle/>
          <a:p>
            <a:r>
              <a:rPr lang="en-GB" dirty="0">
                <a:solidFill>
                  <a:srgbClr val="FF0000"/>
                </a:solidFill>
              </a:rPr>
              <a:t>Mentoring</a:t>
            </a:r>
          </a:p>
        </p:txBody>
      </p:sp>
      <p:sp>
        <p:nvSpPr>
          <p:cNvPr id="13" name="TextBox 12">
            <a:extLst>
              <a:ext uri="{FF2B5EF4-FFF2-40B4-BE49-F238E27FC236}">
                <a16:creationId xmlns:a16="http://schemas.microsoft.com/office/drawing/2014/main" id="{D3413424-9BE3-411E-916C-069CC3403F24}"/>
              </a:ext>
            </a:extLst>
          </p:cNvPr>
          <p:cNvSpPr txBox="1"/>
          <p:nvPr/>
        </p:nvSpPr>
        <p:spPr>
          <a:xfrm>
            <a:off x="1923149" y="2849965"/>
            <a:ext cx="1695336" cy="369332"/>
          </a:xfrm>
          <a:prstGeom prst="rect">
            <a:avLst/>
          </a:prstGeom>
          <a:noFill/>
        </p:spPr>
        <p:txBody>
          <a:bodyPr wrap="none" rtlCol="0">
            <a:spAutoFit/>
          </a:bodyPr>
          <a:lstStyle/>
          <a:p>
            <a:r>
              <a:rPr lang="en-GB" dirty="0">
                <a:solidFill>
                  <a:srgbClr val="6600CC"/>
                </a:solidFill>
              </a:rPr>
              <a:t>Stephen Covey</a:t>
            </a:r>
          </a:p>
        </p:txBody>
      </p:sp>
      <p:sp>
        <p:nvSpPr>
          <p:cNvPr id="14" name="TextBox 13">
            <a:extLst>
              <a:ext uri="{FF2B5EF4-FFF2-40B4-BE49-F238E27FC236}">
                <a16:creationId xmlns:a16="http://schemas.microsoft.com/office/drawing/2014/main" id="{57795D49-E674-42E1-91C5-CD40642C37FA}"/>
              </a:ext>
            </a:extLst>
          </p:cNvPr>
          <p:cNvSpPr txBox="1"/>
          <p:nvPr/>
        </p:nvSpPr>
        <p:spPr>
          <a:xfrm>
            <a:off x="1923149" y="4723682"/>
            <a:ext cx="904415" cy="369332"/>
          </a:xfrm>
          <a:prstGeom prst="rect">
            <a:avLst/>
          </a:prstGeom>
          <a:noFill/>
        </p:spPr>
        <p:txBody>
          <a:bodyPr wrap="none" rtlCol="0">
            <a:spAutoFit/>
          </a:bodyPr>
          <a:lstStyle/>
          <a:p>
            <a:r>
              <a:rPr lang="en-GB" dirty="0">
                <a:solidFill>
                  <a:srgbClr val="FF00FF"/>
                </a:solidFill>
              </a:rPr>
              <a:t>OSKAR</a:t>
            </a:r>
          </a:p>
        </p:txBody>
      </p:sp>
      <p:sp>
        <p:nvSpPr>
          <p:cNvPr id="15" name="TextBox 14">
            <a:extLst>
              <a:ext uri="{FF2B5EF4-FFF2-40B4-BE49-F238E27FC236}">
                <a16:creationId xmlns:a16="http://schemas.microsoft.com/office/drawing/2014/main" id="{7C2FC649-1CBA-4291-B486-471E862FD87C}"/>
              </a:ext>
            </a:extLst>
          </p:cNvPr>
          <p:cNvSpPr txBox="1"/>
          <p:nvPr/>
        </p:nvSpPr>
        <p:spPr>
          <a:xfrm>
            <a:off x="431836" y="1834612"/>
            <a:ext cx="1074525" cy="369332"/>
          </a:xfrm>
          <a:prstGeom prst="rect">
            <a:avLst/>
          </a:prstGeom>
          <a:noFill/>
        </p:spPr>
        <p:txBody>
          <a:bodyPr wrap="none" rtlCol="0">
            <a:spAutoFit/>
          </a:bodyPr>
          <a:lstStyle/>
          <a:p>
            <a:r>
              <a:rPr lang="en-GB" dirty="0">
                <a:solidFill>
                  <a:srgbClr val="00FF00"/>
                </a:solidFill>
              </a:rPr>
              <a:t>ACHIEVE</a:t>
            </a:r>
          </a:p>
        </p:txBody>
      </p:sp>
      <p:sp>
        <p:nvSpPr>
          <p:cNvPr id="16" name="TextBox 15">
            <a:extLst>
              <a:ext uri="{FF2B5EF4-FFF2-40B4-BE49-F238E27FC236}">
                <a16:creationId xmlns:a16="http://schemas.microsoft.com/office/drawing/2014/main" id="{23A5B85D-8699-45E4-B31F-667CB63FF7CA}"/>
              </a:ext>
            </a:extLst>
          </p:cNvPr>
          <p:cNvSpPr txBox="1"/>
          <p:nvPr/>
        </p:nvSpPr>
        <p:spPr>
          <a:xfrm>
            <a:off x="6070761" y="3412364"/>
            <a:ext cx="870110" cy="369332"/>
          </a:xfrm>
          <a:prstGeom prst="rect">
            <a:avLst/>
          </a:prstGeom>
          <a:noFill/>
        </p:spPr>
        <p:txBody>
          <a:bodyPr wrap="none" rtlCol="0">
            <a:spAutoFit/>
          </a:bodyPr>
          <a:lstStyle/>
          <a:p>
            <a:r>
              <a:rPr lang="en-GB" dirty="0">
                <a:solidFill>
                  <a:srgbClr val="0000FF"/>
                </a:solidFill>
              </a:rPr>
              <a:t>GROW</a:t>
            </a:r>
          </a:p>
        </p:txBody>
      </p:sp>
      <p:sp>
        <p:nvSpPr>
          <p:cNvPr id="17" name="TextBox 16">
            <a:extLst>
              <a:ext uri="{FF2B5EF4-FFF2-40B4-BE49-F238E27FC236}">
                <a16:creationId xmlns:a16="http://schemas.microsoft.com/office/drawing/2014/main" id="{C5E3AA70-046E-4E24-B051-3C38E947513E}"/>
              </a:ext>
            </a:extLst>
          </p:cNvPr>
          <p:cNvSpPr txBox="1"/>
          <p:nvPr/>
        </p:nvSpPr>
        <p:spPr>
          <a:xfrm>
            <a:off x="5260935" y="2919591"/>
            <a:ext cx="841449" cy="369332"/>
          </a:xfrm>
          <a:prstGeom prst="rect">
            <a:avLst/>
          </a:prstGeom>
          <a:noFill/>
        </p:spPr>
        <p:txBody>
          <a:bodyPr wrap="none" rtlCol="0">
            <a:spAutoFit/>
          </a:bodyPr>
          <a:lstStyle/>
          <a:p>
            <a:r>
              <a:rPr lang="en-GB" dirty="0">
                <a:solidFill>
                  <a:srgbClr val="FF00FF"/>
                </a:solidFill>
              </a:rPr>
              <a:t>CLEAR</a:t>
            </a:r>
          </a:p>
        </p:txBody>
      </p:sp>
      <p:sp>
        <p:nvSpPr>
          <p:cNvPr id="18" name="TextBox 17">
            <a:extLst>
              <a:ext uri="{FF2B5EF4-FFF2-40B4-BE49-F238E27FC236}">
                <a16:creationId xmlns:a16="http://schemas.microsoft.com/office/drawing/2014/main" id="{16DDFDA8-C30E-4EA9-8226-A5B5C2BA0F6D}"/>
              </a:ext>
            </a:extLst>
          </p:cNvPr>
          <p:cNvSpPr txBox="1"/>
          <p:nvPr/>
        </p:nvSpPr>
        <p:spPr>
          <a:xfrm>
            <a:off x="849930" y="4202456"/>
            <a:ext cx="1795684" cy="369332"/>
          </a:xfrm>
          <a:prstGeom prst="rect">
            <a:avLst/>
          </a:prstGeom>
          <a:noFill/>
        </p:spPr>
        <p:txBody>
          <a:bodyPr wrap="none" rtlCol="0">
            <a:spAutoFit/>
          </a:bodyPr>
          <a:lstStyle/>
          <a:p>
            <a:r>
              <a:rPr lang="en-GB" dirty="0">
                <a:solidFill>
                  <a:srgbClr val="0000FF"/>
                </a:solidFill>
              </a:rPr>
              <a:t>The Inner Game</a:t>
            </a:r>
          </a:p>
        </p:txBody>
      </p:sp>
      <p:sp>
        <p:nvSpPr>
          <p:cNvPr id="19" name="TextBox 18">
            <a:extLst>
              <a:ext uri="{FF2B5EF4-FFF2-40B4-BE49-F238E27FC236}">
                <a16:creationId xmlns:a16="http://schemas.microsoft.com/office/drawing/2014/main" id="{70748A71-B272-4EAD-A876-061B2EA2048B}"/>
              </a:ext>
            </a:extLst>
          </p:cNvPr>
          <p:cNvSpPr txBox="1"/>
          <p:nvPr/>
        </p:nvSpPr>
        <p:spPr>
          <a:xfrm>
            <a:off x="3736701" y="1787405"/>
            <a:ext cx="2928815" cy="369332"/>
          </a:xfrm>
          <a:prstGeom prst="rect">
            <a:avLst/>
          </a:prstGeom>
          <a:noFill/>
        </p:spPr>
        <p:txBody>
          <a:bodyPr wrap="none" rtlCol="0">
            <a:spAutoFit/>
          </a:bodyPr>
          <a:lstStyle/>
          <a:p>
            <a:r>
              <a:rPr lang="en-GB" dirty="0">
                <a:solidFill>
                  <a:srgbClr val="000099"/>
                </a:solidFill>
              </a:rPr>
              <a:t>Communication - </a:t>
            </a:r>
            <a:r>
              <a:rPr lang="en-GB" i="1" u="sng" dirty="0">
                <a:solidFill>
                  <a:srgbClr val="000099"/>
                </a:solidFill>
              </a:rPr>
              <a:t>Listening</a:t>
            </a:r>
          </a:p>
        </p:txBody>
      </p:sp>
      <p:sp>
        <p:nvSpPr>
          <p:cNvPr id="20" name="TextBox 19">
            <a:extLst>
              <a:ext uri="{FF2B5EF4-FFF2-40B4-BE49-F238E27FC236}">
                <a16:creationId xmlns:a16="http://schemas.microsoft.com/office/drawing/2014/main" id="{FF5FD81C-AD5B-47D5-88B2-784B2EF36F21}"/>
              </a:ext>
            </a:extLst>
          </p:cNvPr>
          <p:cNvSpPr txBox="1"/>
          <p:nvPr/>
        </p:nvSpPr>
        <p:spPr>
          <a:xfrm>
            <a:off x="2704366" y="3446701"/>
            <a:ext cx="1283365" cy="369332"/>
          </a:xfrm>
          <a:prstGeom prst="rect">
            <a:avLst/>
          </a:prstGeom>
          <a:noFill/>
        </p:spPr>
        <p:txBody>
          <a:bodyPr wrap="none" rtlCol="0">
            <a:spAutoFit/>
          </a:bodyPr>
          <a:lstStyle/>
          <a:p>
            <a:r>
              <a:rPr lang="en-GB" dirty="0">
                <a:solidFill>
                  <a:srgbClr val="CC0066"/>
                </a:solidFill>
              </a:rPr>
              <a:t>Motivation</a:t>
            </a:r>
          </a:p>
        </p:txBody>
      </p:sp>
      <p:sp>
        <p:nvSpPr>
          <p:cNvPr id="21" name="TextBox 20">
            <a:extLst>
              <a:ext uri="{FF2B5EF4-FFF2-40B4-BE49-F238E27FC236}">
                <a16:creationId xmlns:a16="http://schemas.microsoft.com/office/drawing/2014/main" id="{790FE5DA-168D-49C6-9686-A4511A9BF58E}"/>
              </a:ext>
            </a:extLst>
          </p:cNvPr>
          <p:cNvSpPr txBox="1"/>
          <p:nvPr/>
        </p:nvSpPr>
        <p:spPr>
          <a:xfrm>
            <a:off x="7145676" y="1659717"/>
            <a:ext cx="1633781" cy="369332"/>
          </a:xfrm>
          <a:prstGeom prst="rect">
            <a:avLst/>
          </a:prstGeom>
          <a:noFill/>
        </p:spPr>
        <p:txBody>
          <a:bodyPr wrap="none" rtlCol="0">
            <a:spAutoFit/>
          </a:bodyPr>
          <a:lstStyle/>
          <a:p>
            <a:r>
              <a:rPr lang="en-GB" dirty="0">
                <a:solidFill>
                  <a:srgbClr val="FF0000"/>
                </a:solidFill>
              </a:rPr>
              <a:t>Accountability</a:t>
            </a:r>
          </a:p>
        </p:txBody>
      </p:sp>
      <p:sp>
        <p:nvSpPr>
          <p:cNvPr id="22" name="TextBox 21">
            <a:extLst>
              <a:ext uri="{FF2B5EF4-FFF2-40B4-BE49-F238E27FC236}">
                <a16:creationId xmlns:a16="http://schemas.microsoft.com/office/drawing/2014/main" id="{C36FB1C8-696B-45B9-9E55-86FA8699415A}"/>
              </a:ext>
            </a:extLst>
          </p:cNvPr>
          <p:cNvSpPr txBox="1"/>
          <p:nvPr/>
        </p:nvSpPr>
        <p:spPr>
          <a:xfrm>
            <a:off x="1876181" y="1500853"/>
            <a:ext cx="1789272" cy="369332"/>
          </a:xfrm>
          <a:prstGeom prst="rect">
            <a:avLst/>
          </a:prstGeom>
          <a:noFill/>
        </p:spPr>
        <p:txBody>
          <a:bodyPr wrap="none" rtlCol="0">
            <a:spAutoFit/>
          </a:bodyPr>
          <a:lstStyle/>
          <a:p>
            <a:r>
              <a:rPr lang="en-GB" dirty="0">
                <a:solidFill>
                  <a:srgbClr val="0000FF"/>
                </a:solidFill>
              </a:rPr>
              <a:t>Deming - </a:t>
            </a:r>
            <a:r>
              <a:rPr lang="en-GB" i="1" dirty="0">
                <a:solidFill>
                  <a:srgbClr val="0000FF"/>
                </a:solidFill>
              </a:rPr>
              <a:t>PDCA</a:t>
            </a:r>
          </a:p>
        </p:txBody>
      </p:sp>
      <p:sp>
        <p:nvSpPr>
          <p:cNvPr id="23" name="TextBox 22">
            <a:extLst>
              <a:ext uri="{FF2B5EF4-FFF2-40B4-BE49-F238E27FC236}">
                <a16:creationId xmlns:a16="http://schemas.microsoft.com/office/drawing/2014/main" id="{DCF787E5-6AA1-45B3-A88F-EC2C084662BF}"/>
              </a:ext>
            </a:extLst>
          </p:cNvPr>
          <p:cNvSpPr txBox="1"/>
          <p:nvPr/>
        </p:nvSpPr>
        <p:spPr>
          <a:xfrm>
            <a:off x="3416197" y="5143391"/>
            <a:ext cx="2439899" cy="369332"/>
          </a:xfrm>
          <a:prstGeom prst="rect">
            <a:avLst/>
          </a:prstGeom>
          <a:noFill/>
        </p:spPr>
        <p:txBody>
          <a:bodyPr wrap="none" rtlCol="0">
            <a:spAutoFit/>
          </a:bodyPr>
          <a:lstStyle/>
          <a:p>
            <a:r>
              <a:rPr lang="en-GB" dirty="0">
                <a:solidFill>
                  <a:srgbClr val="00B050"/>
                </a:solidFill>
              </a:rPr>
              <a:t>Emotional Intelligence</a:t>
            </a:r>
          </a:p>
        </p:txBody>
      </p:sp>
      <p:sp>
        <p:nvSpPr>
          <p:cNvPr id="24" name="TextBox 23">
            <a:extLst>
              <a:ext uri="{FF2B5EF4-FFF2-40B4-BE49-F238E27FC236}">
                <a16:creationId xmlns:a16="http://schemas.microsoft.com/office/drawing/2014/main" id="{F22B9F82-6ECC-4BE7-A506-D2A48CBEDCC6}"/>
              </a:ext>
            </a:extLst>
          </p:cNvPr>
          <p:cNvSpPr txBox="1"/>
          <p:nvPr/>
        </p:nvSpPr>
        <p:spPr>
          <a:xfrm>
            <a:off x="5317017" y="3815933"/>
            <a:ext cx="3122393" cy="369332"/>
          </a:xfrm>
          <a:prstGeom prst="rect">
            <a:avLst/>
          </a:prstGeom>
          <a:noFill/>
        </p:spPr>
        <p:txBody>
          <a:bodyPr wrap="none" rtlCol="0">
            <a:spAutoFit/>
          </a:bodyPr>
          <a:lstStyle/>
          <a:p>
            <a:r>
              <a:rPr lang="en-GB" dirty="0">
                <a:solidFill>
                  <a:srgbClr val="FF3399"/>
                </a:solidFill>
              </a:rPr>
              <a:t>Nancy Kline – ‘</a:t>
            </a:r>
            <a:r>
              <a:rPr lang="en-GB" i="1" dirty="0">
                <a:solidFill>
                  <a:srgbClr val="FF3399"/>
                </a:solidFill>
              </a:rPr>
              <a:t>Time to Think</a:t>
            </a:r>
            <a:r>
              <a:rPr lang="en-GB" dirty="0">
                <a:solidFill>
                  <a:srgbClr val="FF3399"/>
                </a:solidFill>
              </a:rPr>
              <a:t>’</a:t>
            </a:r>
          </a:p>
        </p:txBody>
      </p:sp>
      <p:sp>
        <p:nvSpPr>
          <p:cNvPr id="25" name="TextBox 24">
            <a:extLst>
              <a:ext uri="{FF2B5EF4-FFF2-40B4-BE49-F238E27FC236}">
                <a16:creationId xmlns:a16="http://schemas.microsoft.com/office/drawing/2014/main" id="{AB273BD8-C9D6-4AC8-BBEF-181EFB786F17}"/>
              </a:ext>
            </a:extLst>
          </p:cNvPr>
          <p:cNvSpPr txBox="1"/>
          <p:nvPr/>
        </p:nvSpPr>
        <p:spPr>
          <a:xfrm>
            <a:off x="1630976" y="2101547"/>
            <a:ext cx="764953" cy="369332"/>
          </a:xfrm>
          <a:prstGeom prst="rect">
            <a:avLst/>
          </a:prstGeom>
          <a:noFill/>
        </p:spPr>
        <p:txBody>
          <a:bodyPr wrap="none" rtlCol="0">
            <a:spAutoFit/>
          </a:bodyPr>
          <a:lstStyle/>
          <a:p>
            <a:r>
              <a:rPr lang="en-GB" dirty="0">
                <a:solidFill>
                  <a:srgbClr val="6600CC"/>
                </a:solidFill>
              </a:rPr>
              <a:t>L &amp; D</a:t>
            </a:r>
          </a:p>
        </p:txBody>
      </p:sp>
      <p:sp>
        <p:nvSpPr>
          <p:cNvPr id="26" name="TextBox 25">
            <a:extLst>
              <a:ext uri="{FF2B5EF4-FFF2-40B4-BE49-F238E27FC236}">
                <a16:creationId xmlns:a16="http://schemas.microsoft.com/office/drawing/2014/main" id="{23F64D54-96C6-4C6F-99B0-E6B822A833DF}"/>
              </a:ext>
            </a:extLst>
          </p:cNvPr>
          <p:cNvSpPr txBox="1"/>
          <p:nvPr/>
        </p:nvSpPr>
        <p:spPr>
          <a:xfrm>
            <a:off x="7962566" y="4434723"/>
            <a:ext cx="760144" cy="523220"/>
          </a:xfrm>
          <a:prstGeom prst="rect">
            <a:avLst/>
          </a:prstGeom>
          <a:noFill/>
        </p:spPr>
        <p:txBody>
          <a:bodyPr wrap="none" rtlCol="0">
            <a:spAutoFit/>
          </a:bodyPr>
          <a:lstStyle/>
          <a:p>
            <a:r>
              <a:rPr lang="en-GB" sz="2800" b="1" dirty="0">
                <a:solidFill>
                  <a:srgbClr val="CC3300"/>
                </a:solidFill>
              </a:rPr>
              <a:t>KM</a:t>
            </a:r>
          </a:p>
        </p:txBody>
      </p:sp>
      <p:sp>
        <p:nvSpPr>
          <p:cNvPr id="27" name="TextBox 26">
            <a:extLst>
              <a:ext uri="{FF2B5EF4-FFF2-40B4-BE49-F238E27FC236}">
                <a16:creationId xmlns:a16="http://schemas.microsoft.com/office/drawing/2014/main" id="{A8A1EE37-4650-4D6C-AD27-E0BEF00124FF}"/>
              </a:ext>
            </a:extLst>
          </p:cNvPr>
          <p:cNvSpPr txBox="1"/>
          <p:nvPr/>
        </p:nvSpPr>
        <p:spPr>
          <a:xfrm>
            <a:off x="420406" y="5041418"/>
            <a:ext cx="1068498" cy="400110"/>
          </a:xfrm>
          <a:prstGeom prst="rect">
            <a:avLst/>
          </a:prstGeom>
          <a:noFill/>
        </p:spPr>
        <p:txBody>
          <a:bodyPr wrap="none" rtlCol="0">
            <a:spAutoFit/>
          </a:bodyPr>
          <a:lstStyle/>
          <a:p>
            <a:r>
              <a:rPr lang="en-GB" sz="2000" b="1" dirty="0">
                <a:solidFill>
                  <a:srgbClr val="00B0F0"/>
                </a:solidFill>
              </a:rPr>
              <a:t>Culture</a:t>
            </a:r>
          </a:p>
        </p:txBody>
      </p:sp>
      <p:sp>
        <p:nvSpPr>
          <p:cNvPr id="28" name="TextBox 27">
            <a:extLst>
              <a:ext uri="{FF2B5EF4-FFF2-40B4-BE49-F238E27FC236}">
                <a16:creationId xmlns:a16="http://schemas.microsoft.com/office/drawing/2014/main" id="{26ED3746-F8A3-4CB6-8F27-AFDEB223C199}"/>
              </a:ext>
            </a:extLst>
          </p:cNvPr>
          <p:cNvSpPr txBox="1"/>
          <p:nvPr/>
        </p:nvSpPr>
        <p:spPr>
          <a:xfrm>
            <a:off x="3735110" y="4515368"/>
            <a:ext cx="1135439" cy="369332"/>
          </a:xfrm>
          <a:prstGeom prst="rect">
            <a:avLst/>
          </a:prstGeom>
          <a:noFill/>
        </p:spPr>
        <p:txBody>
          <a:bodyPr wrap="none" rtlCol="0">
            <a:spAutoFit/>
          </a:bodyPr>
          <a:lstStyle/>
          <a:p>
            <a:r>
              <a:rPr lang="en-GB" dirty="0">
                <a:solidFill>
                  <a:srgbClr val="6600CC"/>
                </a:solidFill>
              </a:rPr>
              <a:t>Coaching</a:t>
            </a:r>
          </a:p>
        </p:txBody>
      </p:sp>
      <p:sp>
        <p:nvSpPr>
          <p:cNvPr id="29" name="TextBox 28">
            <a:extLst>
              <a:ext uri="{FF2B5EF4-FFF2-40B4-BE49-F238E27FC236}">
                <a16:creationId xmlns:a16="http://schemas.microsoft.com/office/drawing/2014/main" id="{5423368A-282A-427B-BE3D-93796267D919}"/>
              </a:ext>
            </a:extLst>
          </p:cNvPr>
          <p:cNvSpPr txBox="1"/>
          <p:nvPr/>
        </p:nvSpPr>
        <p:spPr>
          <a:xfrm>
            <a:off x="6516216" y="3034631"/>
            <a:ext cx="2667012" cy="369332"/>
          </a:xfrm>
          <a:prstGeom prst="rect">
            <a:avLst/>
          </a:prstGeom>
          <a:noFill/>
        </p:spPr>
        <p:txBody>
          <a:bodyPr wrap="none" rtlCol="0">
            <a:spAutoFit/>
          </a:bodyPr>
          <a:lstStyle/>
          <a:p>
            <a:r>
              <a:rPr lang="en-GB" dirty="0">
                <a:solidFill>
                  <a:srgbClr val="00FF00"/>
                </a:solidFill>
              </a:rPr>
              <a:t>Workplace Relationships</a:t>
            </a:r>
          </a:p>
        </p:txBody>
      </p:sp>
      <p:sp>
        <p:nvSpPr>
          <p:cNvPr id="30" name="TextBox 29">
            <a:extLst>
              <a:ext uri="{FF2B5EF4-FFF2-40B4-BE49-F238E27FC236}">
                <a16:creationId xmlns:a16="http://schemas.microsoft.com/office/drawing/2014/main" id="{819126AC-7C74-44FD-9989-05E06B4FE555}"/>
              </a:ext>
            </a:extLst>
          </p:cNvPr>
          <p:cNvSpPr txBox="1"/>
          <p:nvPr/>
        </p:nvSpPr>
        <p:spPr>
          <a:xfrm>
            <a:off x="4231876" y="3325031"/>
            <a:ext cx="1535549" cy="369332"/>
          </a:xfrm>
          <a:prstGeom prst="rect">
            <a:avLst/>
          </a:prstGeom>
          <a:noFill/>
        </p:spPr>
        <p:txBody>
          <a:bodyPr wrap="none" rtlCol="0">
            <a:spAutoFit/>
          </a:bodyPr>
          <a:lstStyle/>
          <a:p>
            <a:r>
              <a:rPr lang="en-GB" dirty="0">
                <a:solidFill>
                  <a:srgbClr val="000000"/>
                </a:solidFill>
              </a:rPr>
              <a:t>Teamworking</a:t>
            </a:r>
          </a:p>
        </p:txBody>
      </p:sp>
      <p:sp>
        <p:nvSpPr>
          <p:cNvPr id="31" name="TextBox 30">
            <a:extLst>
              <a:ext uri="{FF2B5EF4-FFF2-40B4-BE49-F238E27FC236}">
                <a16:creationId xmlns:a16="http://schemas.microsoft.com/office/drawing/2014/main" id="{615852B9-2E47-4402-BCA4-F46CC467950D}"/>
              </a:ext>
            </a:extLst>
          </p:cNvPr>
          <p:cNvSpPr txBox="1"/>
          <p:nvPr/>
        </p:nvSpPr>
        <p:spPr>
          <a:xfrm>
            <a:off x="7266245" y="2575335"/>
            <a:ext cx="1830950" cy="369332"/>
          </a:xfrm>
          <a:prstGeom prst="rect">
            <a:avLst/>
          </a:prstGeom>
          <a:noFill/>
        </p:spPr>
        <p:txBody>
          <a:bodyPr wrap="none" rtlCol="0">
            <a:spAutoFit/>
          </a:bodyPr>
          <a:lstStyle/>
          <a:p>
            <a:r>
              <a:rPr lang="en-GB" dirty="0"/>
              <a:t>The Oz Principle</a:t>
            </a:r>
          </a:p>
        </p:txBody>
      </p:sp>
      <p:sp>
        <p:nvSpPr>
          <p:cNvPr id="32" name="TextBox 31">
            <a:extLst>
              <a:ext uri="{FF2B5EF4-FFF2-40B4-BE49-F238E27FC236}">
                <a16:creationId xmlns:a16="http://schemas.microsoft.com/office/drawing/2014/main" id="{8DAA4A82-0F65-4B6B-9F27-19620415C094}"/>
              </a:ext>
            </a:extLst>
          </p:cNvPr>
          <p:cNvSpPr txBox="1"/>
          <p:nvPr/>
        </p:nvSpPr>
        <p:spPr>
          <a:xfrm>
            <a:off x="2730207" y="2328496"/>
            <a:ext cx="2729337" cy="369332"/>
          </a:xfrm>
          <a:prstGeom prst="rect">
            <a:avLst/>
          </a:prstGeom>
          <a:noFill/>
        </p:spPr>
        <p:txBody>
          <a:bodyPr wrap="none" rtlCol="0">
            <a:spAutoFit/>
          </a:bodyPr>
          <a:lstStyle/>
          <a:p>
            <a:r>
              <a:rPr lang="en-GB" b="1" dirty="0">
                <a:solidFill>
                  <a:srgbClr val="FF00FF"/>
                </a:solidFill>
              </a:rPr>
              <a:t>And much, much more!</a:t>
            </a:r>
          </a:p>
        </p:txBody>
      </p:sp>
    </p:spTree>
    <p:extLst>
      <p:ext uri="{BB962C8B-B14F-4D97-AF65-F5344CB8AC3E}">
        <p14:creationId xmlns:p14="http://schemas.microsoft.com/office/powerpoint/2010/main" val="337733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fade">
                                      <p:cBhvr>
                                        <p:cTn id="7" dur="500"/>
                                        <p:tgtEl>
                                          <p:spTgt spid="2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fade">
                                      <p:cBhvr>
                                        <p:cTn id="17" dur="500"/>
                                        <p:tgtEl>
                                          <p:spTgt spid="1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xEl>
                                              <p:pRg st="0" end="0"/>
                                            </p:txEl>
                                          </p:spTgt>
                                        </p:tgtEl>
                                        <p:attrNameLst>
                                          <p:attrName>style.visibility</p:attrName>
                                        </p:attrNameLst>
                                      </p:cBhvr>
                                      <p:to>
                                        <p:strVal val="visible"/>
                                      </p:to>
                                    </p:set>
                                    <p:animEffect transition="in" filter="fade">
                                      <p:cBhvr>
                                        <p:cTn id="22" dur="500"/>
                                        <p:tgtEl>
                                          <p:spTgt spid="1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animEffect transition="in" filter="fade">
                                      <p:cBhvr>
                                        <p:cTn id="27" dur="500"/>
                                        <p:tgtEl>
                                          <p:spTgt spid="1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9">
                                            <p:txEl>
                                              <p:pRg st="0" end="0"/>
                                            </p:txEl>
                                          </p:spTgt>
                                        </p:tgtEl>
                                        <p:attrNameLst>
                                          <p:attrName>style.visibility</p:attrName>
                                        </p:attrNameLst>
                                      </p:cBhvr>
                                      <p:to>
                                        <p:strVal val="visible"/>
                                      </p:to>
                                    </p:set>
                                    <p:animEffect transition="in" filter="fade">
                                      <p:cBhvr>
                                        <p:cTn id="37" dur="500"/>
                                        <p:tgtEl>
                                          <p:spTgt spid="1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0" end="0"/>
                                            </p:txEl>
                                          </p:spTgt>
                                        </p:tgtEl>
                                        <p:attrNameLst>
                                          <p:attrName>style.visibility</p:attrName>
                                        </p:attrNameLst>
                                      </p:cBhvr>
                                      <p:to>
                                        <p:strVal val="visible"/>
                                      </p:to>
                                    </p:set>
                                    <p:animEffect transition="in" filter="fade">
                                      <p:cBhvr>
                                        <p:cTn id="42" dur="500"/>
                                        <p:tgtEl>
                                          <p:spTgt spid="2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
                                            <p:txEl>
                                              <p:pRg st="0" end="0"/>
                                            </p:txEl>
                                          </p:spTgt>
                                        </p:tgtEl>
                                        <p:attrNameLst>
                                          <p:attrName>style.visibility</p:attrName>
                                        </p:attrNameLst>
                                      </p:cBhvr>
                                      <p:to>
                                        <p:strVal val="visible"/>
                                      </p:to>
                                    </p:set>
                                    <p:animEffect transition="in" filter="fade">
                                      <p:cBhvr>
                                        <p:cTn id="47" dur="500"/>
                                        <p:tgtEl>
                                          <p:spTgt spid="21">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1"/>
                                        </p:tgtEl>
                                        <p:attrNameLst>
                                          <p:attrName>style.visibility</p:attrName>
                                        </p:attrNameLst>
                                      </p:cBhvr>
                                      <p:to>
                                        <p:strVal val="visible"/>
                                      </p:to>
                                    </p:set>
                                    <p:animEffect transition="in" filter="fade">
                                      <p:cBhvr>
                                        <p:cTn id="52" dur="500"/>
                                        <p:tgtEl>
                                          <p:spTgt spid="3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8">
                                            <p:txEl>
                                              <p:pRg st="0" end="0"/>
                                            </p:txEl>
                                          </p:spTgt>
                                        </p:tgtEl>
                                        <p:attrNameLst>
                                          <p:attrName>style.visibility</p:attrName>
                                        </p:attrNameLst>
                                      </p:cBhvr>
                                      <p:to>
                                        <p:strVal val="visible"/>
                                      </p:to>
                                    </p:set>
                                    <p:animEffect transition="in" filter="fade">
                                      <p:cBhvr>
                                        <p:cTn id="57" dur="500"/>
                                        <p:tgtEl>
                                          <p:spTgt spid="18">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23">
                                            <p:txEl>
                                              <p:pRg st="0" end="0"/>
                                            </p:txEl>
                                          </p:spTgt>
                                        </p:tgtEl>
                                        <p:attrNameLst>
                                          <p:attrName>style.visibility</p:attrName>
                                        </p:attrNameLst>
                                      </p:cBhvr>
                                      <p:to>
                                        <p:strVal val="visible"/>
                                      </p:to>
                                    </p:set>
                                    <p:animEffect transition="in" filter="fade">
                                      <p:cBhvr>
                                        <p:cTn id="62" dur="500"/>
                                        <p:tgtEl>
                                          <p:spTgt spid="23">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22">
                                            <p:txEl>
                                              <p:pRg st="0" end="0"/>
                                            </p:txEl>
                                          </p:spTgt>
                                        </p:tgtEl>
                                        <p:attrNameLst>
                                          <p:attrName>style.visibility</p:attrName>
                                        </p:attrNameLst>
                                      </p:cBhvr>
                                      <p:to>
                                        <p:strVal val="visible"/>
                                      </p:to>
                                    </p:set>
                                    <p:animEffect transition="in" filter="fade">
                                      <p:cBhvr>
                                        <p:cTn id="67" dur="500"/>
                                        <p:tgtEl>
                                          <p:spTgt spid="22">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25">
                                            <p:txEl>
                                              <p:pRg st="0" end="0"/>
                                            </p:txEl>
                                          </p:spTgt>
                                        </p:tgtEl>
                                        <p:attrNameLst>
                                          <p:attrName>style.visibility</p:attrName>
                                        </p:attrNameLst>
                                      </p:cBhvr>
                                      <p:to>
                                        <p:strVal val="visible"/>
                                      </p:to>
                                    </p:set>
                                    <p:animEffect transition="in" filter="fade">
                                      <p:cBhvr>
                                        <p:cTn id="72" dur="500"/>
                                        <p:tgtEl>
                                          <p:spTgt spid="25">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0">
                                            <p:txEl>
                                              <p:pRg st="0" end="0"/>
                                            </p:txEl>
                                          </p:spTgt>
                                        </p:tgtEl>
                                        <p:attrNameLst>
                                          <p:attrName>style.visibility</p:attrName>
                                        </p:attrNameLst>
                                      </p:cBhvr>
                                      <p:to>
                                        <p:strVal val="visible"/>
                                      </p:to>
                                    </p:set>
                                    <p:animEffect transition="in" filter="fade">
                                      <p:cBhvr>
                                        <p:cTn id="77" dur="500"/>
                                        <p:tgtEl>
                                          <p:spTgt spid="30">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1">
                                            <p:txEl>
                                              <p:pRg st="0" end="0"/>
                                            </p:txEl>
                                          </p:spTgt>
                                        </p:tgtEl>
                                        <p:attrNameLst>
                                          <p:attrName>style.visibility</p:attrName>
                                        </p:attrNameLst>
                                      </p:cBhvr>
                                      <p:to>
                                        <p:strVal val="visible"/>
                                      </p:to>
                                    </p:set>
                                    <p:animEffect transition="in" filter="fade">
                                      <p:cBhvr>
                                        <p:cTn id="82" dur="500"/>
                                        <p:tgtEl>
                                          <p:spTgt spid="11">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26">
                                            <p:txEl>
                                              <p:pRg st="0" end="0"/>
                                            </p:txEl>
                                          </p:spTgt>
                                        </p:tgtEl>
                                        <p:attrNameLst>
                                          <p:attrName>style.visibility</p:attrName>
                                        </p:attrNameLst>
                                      </p:cBhvr>
                                      <p:to>
                                        <p:strVal val="visible"/>
                                      </p:to>
                                    </p:set>
                                    <p:animEffect transition="in" filter="fade">
                                      <p:cBhvr>
                                        <p:cTn id="87" dur="500"/>
                                        <p:tgtEl>
                                          <p:spTgt spid="26">
                                            <p:txEl>
                                              <p:pRg st="0" end="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29">
                                            <p:txEl>
                                              <p:pRg st="0" end="0"/>
                                            </p:txEl>
                                          </p:spTgt>
                                        </p:tgtEl>
                                        <p:attrNameLst>
                                          <p:attrName>style.visibility</p:attrName>
                                        </p:attrNameLst>
                                      </p:cBhvr>
                                      <p:to>
                                        <p:strVal val="visible"/>
                                      </p:to>
                                    </p:set>
                                    <p:animEffect transition="in" filter="fade">
                                      <p:cBhvr>
                                        <p:cTn id="92" dur="500"/>
                                        <p:tgtEl>
                                          <p:spTgt spid="29">
                                            <p:txEl>
                                              <p:pRg st="0" end="0"/>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27">
                                            <p:txEl>
                                              <p:pRg st="0" end="0"/>
                                            </p:txEl>
                                          </p:spTgt>
                                        </p:tgtEl>
                                        <p:attrNameLst>
                                          <p:attrName>style.visibility</p:attrName>
                                        </p:attrNameLst>
                                      </p:cBhvr>
                                      <p:to>
                                        <p:strVal val="visible"/>
                                      </p:to>
                                    </p:set>
                                    <p:animEffect transition="in" filter="fade">
                                      <p:cBhvr>
                                        <p:cTn id="97" dur="500"/>
                                        <p:tgtEl>
                                          <p:spTgt spid="27">
                                            <p:txEl>
                                              <p:pRg st="0" end="0"/>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20">
                                            <p:txEl>
                                              <p:pRg st="0" end="0"/>
                                            </p:txEl>
                                          </p:spTgt>
                                        </p:tgtEl>
                                        <p:attrNameLst>
                                          <p:attrName>style.visibility</p:attrName>
                                        </p:attrNameLst>
                                      </p:cBhvr>
                                      <p:to>
                                        <p:strVal val="visible"/>
                                      </p:to>
                                    </p:set>
                                    <p:animEffect transition="in" filter="fade">
                                      <p:cBhvr>
                                        <p:cTn id="102" dur="500"/>
                                        <p:tgtEl>
                                          <p:spTgt spid="20">
                                            <p:txEl>
                                              <p:pRg st="0" end="0"/>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13">
                                            <p:txEl>
                                              <p:pRg st="0" end="0"/>
                                            </p:txEl>
                                          </p:spTgt>
                                        </p:tgtEl>
                                        <p:attrNameLst>
                                          <p:attrName>style.visibility</p:attrName>
                                        </p:attrNameLst>
                                      </p:cBhvr>
                                      <p:to>
                                        <p:strVal val="visible"/>
                                      </p:to>
                                    </p:set>
                                    <p:animEffect transition="in" filter="fade">
                                      <p:cBhvr>
                                        <p:cTn id="107" dur="500"/>
                                        <p:tgtEl>
                                          <p:spTgt spid="13">
                                            <p:txEl>
                                              <p:pRg st="0" end="0"/>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32"/>
                                        </p:tgtEl>
                                        <p:attrNameLst>
                                          <p:attrName>style.visibility</p:attrName>
                                        </p:attrNameLst>
                                      </p:cBhvr>
                                      <p:to>
                                        <p:strVal val="visible"/>
                                      </p:to>
                                    </p:set>
                                    <p:animEffect transition="in" filter="fade">
                                      <p:cBhvr>
                                        <p:cTn id="11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D27B-E1DB-4537-9292-D65F2AFCCB8D}"/>
              </a:ext>
            </a:extLst>
          </p:cNvPr>
          <p:cNvSpPr>
            <a:spLocks noGrp="1"/>
          </p:cNvSpPr>
          <p:nvPr>
            <p:ph type="title"/>
          </p:nvPr>
        </p:nvSpPr>
        <p:spPr>
          <a:xfrm>
            <a:off x="628650" y="136525"/>
            <a:ext cx="7886700" cy="702865"/>
          </a:xfrm>
        </p:spPr>
        <p:txBody>
          <a:bodyPr/>
          <a:lstStyle/>
          <a:p>
            <a:r>
              <a:rPr lang="en-GB" dirty="0"/>
              <a:t>Mind Map – The Assignment</a:t>
            </a:r>
          </a:p>
        </p:txBody>
      </p:sp>
      <p:pic>
        <p:nvPicPr>
          <p:cNvPr id="6" name="Picture 5" descr="Diagram&#10;&#10;Description automatically generated">
            <a:extLst>
              <a:ext uri="{FF2B5EF4-FFF2-40B4-BE49-F238E27FC236}">
                <a16:creationId xmlns:a16="http://schemas.microsoft.com/office/drawing/2014/main" id="{F20A59E3-BDB1-4D96-AC70-7E729847D4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839390"/>
            <a:ext cx="9144000" cy="5179219"/>
          </a:xfrm>
          <a:prstGeom prst="rect">
            <a:avLst/>
          </a:prstGeom>
        </p:spPr>
      </p:pic>
    </p:spTree>
    <p:extLst>
      <p:ext uri="{BB962C8B-B14F-4D97-AF65-F5344CB8AC3E}">
        <p14:creationId xmlns:p14="http://schemas.microsoft.com/office/powerpoint/2010/main" val="1725938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DD07143A-D619-4384-BF98-88D560B0F6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450"/>
            <a:ext cx="9144000" cy="568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val 3">
            <a:extLst>
              <a:ext uri="{FF2B5EF4-FFF2-40B4-BE49-F238E27FC236}">
                <a16:creationId xmlns:a16="http://schemas.microsoft.com/office/drawing/2014/main" id="{0F766076-949C-4A4B-A981-9C5B20157826}"/>
              </a:ext>
            </a:extLst>
          </p:cNvPr>
          <p:cNvSpPr/>
          <p:nvPr/>
        </p:nvSpPr>
        <p:spPr>
          <a:xfrm>
            <a:off x="6804248" y="1772816"/>
            <a:ext cx="2232248"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PULL</a:t>
            </a:r>
          </a:p>
          <a:p>
            <a:pPr algn="ctr"/>
            <a:r>
              <a:rPr lang="en-GB" dirty="0"/>
              <a:t>Helping someone solve their own problems</a:t>
            </a:r>
          </a:p>
        </p:txBody>
      </p:sp>
      <p:sp>
        <p:nvSpPr>
          <p:cNvPr id="5" name="Oval 4">
            <a:extLst>
              <a:ext uri="{FF2B5EF4-FFF2-40B4-BE49-F238E27FC236}">
                <a16:creationId xmlns:a16="http://schemas.microsoft.com/office/drawing/2014/main" id="{B45265F5-4644-4EFF-8BBB-678380963F55}"/>
              </a:ext>
            </a:extLst>
          </p:cNvPr>
          <p:cNvSpPr/>
          <p:nvPr/>
        </p:nvSpPr>
        <p:spPr>
          <a:xfrm>
            <a:off x="107505" y="1770070"/>
            <a:ext cx="2232248"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PUSH</a:t>
            </a:r>
          </a:p>
          <a:p>
            <a:pPr algn="ctr"/>
            <a:r>
              <a:rPr lang="en-GB" dirty="0"/>
              <a:t>Solving someone’s problems for them</a:t>
            </a:r>
          </a:p>
        </p:txBody>
      </p:sp>
      <p:pic>
        <p:nvPicPr>
          <p:cNvPr id="6" name="Picture 5">
            <a:extLst>
              <a:ext uri="{FF2B5EF4-FFF2-40B4-BE49-F238E27FC236}">
                <a16:creationId xmlns:a16="http://schemas.microsoft.com/office/drawing/2014/main" id="{4F97A563-357B-4193-9EF9-4A9C9FB62210}"/>
              </a:ext>
            </a:extLst>
          </p:cNvPr>
          <p:cNvPicPr>
            <a:picLocks noChangeAspect="1"/>
          </p:cNvPicPr>
          <p:nvPr/>
        </p:nvPicPr>
        <p:blipFill>
          <a:blip r:embed="rId4"/>
          <a:stretch>
            <a:fillRect/>
          </a:stretch>
        </p:blipFill>
        <p:spPr>
          <a:xfrm>
            <a:off x="8100391" y="4091853"/>
            <a:ext cx="1021053" cy="1627812"/>
          </a:xfrm>
          <a:prstGeom prst="rect">
            <a:avLst/>
          </a:prstGeom>
          <a:ln>
            <a:solidFill>
              <a:schemeClr val="tx1"/>
            </a:solid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D3AD2-F58F-4CC6-8B95-C037D02E8714}"/>
              </a:ext>
            </a:extLst>
          </p:cNvPr>
          <p:cNvSpPr>
            <a:spLocks noGrp="1"/>
          </p:cNvSpPr>
          <p:nvPr>
            <p:ph type="title"/>
          </p:nvPr>
        </p:nvSpPr>
        <p:spPr>
          <a:xfrm>
            <a:off x="3059832" y="1"/>
            <a:ext cx="3583310" cy="692696"/>
          </a:xfrm>
        </p:spPr>
        <p:txBody>
          <a:bodyPr/>
          <a:lstStyle/>
          <a:p>
            <a:r>
              <a:rPr lang="en-GB" dirty="0"/>
              <a:t>Another view</a:t>
            </a:r>
          </a:p>
        </p:txBody>
      </p:sp>
      <p:pic>
        <p:nvPicPr>
          <p:cNvPr id="6" name="Picture 5">
            <a:extLst>
              <a:ext uri="{FF2B5EF4-FFF2-40B4-BE49-F238E27FC236}">
                <a16:creationId xmlns:a16="http://schemas.microsoft.com/office/drawing/2014/main" id="{2626D4F4-38E9-4E62-A781-682503B0265A}"/>
              </a:ext>
            </a:extLst>
          </p:cNvPr>
          <p:cNvPicPr>
            <a:picLocks noChangeAspect="1"/>
          </p:cNvPicPr>
          <p:nvPr/>
        </p:nvPicPr>
        <p:blipFill>
          <a:blip r:embed="rId2"/>
          <a:stretch>
            <a:fillRect/>
          </a:stretch>
        </p:blipFill>
        <p:spPr>
          <a:xfrm>
            <a:off x="899592" y="692696"/>
            <a:ext cx="7236296" cy="4973180"/>
          </a:xfrm>
          <a:prstGeom prst="rect">
            <a:avLst/>
          </a:prstGeom>
        </p:spPr>
      </p:pic>
    </p:spTree>
    <p:extLst>
      <p:ext uri="{BB962C8B-B14F-4D97-AF65-F5344CB8AC3E}">
        <p14:creationId xmlns:p14="http://schemas.microsoft.com/office/powerpoint/2010/main" val="3585340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ECA8D1F-B68D-4D74-98E2-3A69DD272108}"/>
              </a:ext>
            </a:extLst>
          </p:cNvPr>
          <p:cNvSpPr>
            <a:spLocks noGrp="1"/>
          </p:cNvSpPr>
          <p:nvPr>
            <p:ph type="title"/>
          </p:nvPr>
        </p:nvSpPr>
        <p:spPr>
          <a:xfrm>
            <a:off x="2411760" y="177604"/>
            <a:ext cx="4735438" cy="675217"/>
          </a:xfrm>
        </p:spPr>
        <p:txBody>
          <a:bodyPr/>
          <a:lstStyle/>
          <a:p>
            <a:r>
              <a:rPr lang="en-GB" altLang="en-US" sz="3600" b="1" dirty="0"/>
              <a:t>Workplace Stakeholders</a:t>
            </a:r>
          </a:p>
        </p:txBody>
      </p:sp>
      <p:sp>
        <p:nvSpPr>
          <p:cNvPr id="6147" name="Rectangle 13">
            <a:extLst>
              <a:ext uri="{FF2B5EF4-FFF2-40B4-BE49-F238E27FC236}">
                <a16:creationId xmlns:a16="http://schemas.microsoft.com/office/drawing/2014/main" id="{894EA325-8D35-4789-81FA-A6B679157C99}"/>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grpSp>
        <p:nvGrpSpPr>
          <p:cNvPr id="6148" name="Group 1">
            <a:extLst>
              <a:ext uri="{FF2B5EF4-FFF2-40B4-BE49-F238E27FC236}">
                <a16:creationId xmlns:a16="http://schemas.microsoft.com/office/drawing/2014/main" id="{284BF042-2272-4459-8F34-CD9FF0B2BE74}"/>
              </a:ext>
            </a:extLst>
          </p:cNvPr>
          <p:cNvGrpSpPr>
            <a:grpSpLocks noChangeAspect="1"/>
          </p:cNvGrpSpPr>
          <p:nvPr/>
        </p:nvGrpSpPr>
        <p:grpSpPr bwMode="auto">
          <a:xfrm>
            <a:off x="719137" y="1196752"/>
            <a:ext cx="7705725" cy="4765675"/>
            <a:chOff x="2230" y="2150"/>
            <a:chExt cx="7763" cy="4936"/>
          </a:xfrm>
        </p:grpSpPr>
        <p:sp>
          <p:nvSpPr>
            <p:cNvPr id="6150" name="AutoShape 12">
              <a:extLst>
                <a:ext uri="{FF2B5EF4-FFF2-40B4-BE49-F238E27FC236}">
                  <a16:creationId xmlns:a16="http://schemas.microsoft.com/office/drawing/2014/main" id="{2B988ED1-07DD-4B1F-9221-39A84CCA3E34}"/>
                </a:ext>
              </a:extLst>
            </p:cNvPr>
            <p:cNvSpPr>
              <a:spLocks noChangeAspect="1" noChangeArrowheads="1" noTextEdit="1"/>
            </p:cNvSpPr>
            <p:nvPr/>
          </p:nvSpPr>
          <p:spPr bwMode="auto">
            <a:xfrm>
              <a:off x="2293" y="2150"/>
              <a:ext cx="7700" cy="4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6151" name="Text Box 11">
              <a:extLst>
                <a:ext uri="{FF2B5EF4-FFF2-40B4-BE49-F238E27FC236}">
                  <a16:creationId xmlns:a16="http://schemas.microsoft.com/office/drawing/2014/main" id="{6EF83EE8-81A3-4922-ADD8-859259E2A21C}"/>
                </a:ext>
              </a:extLst>
            </p:cNvPr>
            <p:cNvSpPr txBox="1">
              <a:spLocks noChangeArrowheads="1"/>
            </p:cNvSpPr>
            <p:nvPr/>
          </p:nvSpPr>
          <p:spPr bwMode="auto">
            <a:xfrm>
              <a:off x="2230" y="5389"/>
              <a:ext cx="2500" cy="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solidFill>
                    <a:srgbClr val="0000FF"/>
                  </a:solidFill>
                  <a:latin typeface="Arial" panose="020B0604020202020204" pitchFamily="34" charset="0"/>
                  <a:ea typeface="Times New Roman" panose="02020603050405020304" pitchFamily="18" charset="0"/>
                </a:rPr>
                <a:t>Coach’s Line Manager</a:t>
              </a:r>
              <a:endParaRPr lang="en-GB" altLang="en-US" sz="1800">
                <a:solidFill>
                  <a:srgbClr val="0000FF"/>
                </a:solidFill>
                <a:latin typeface="Arial" panose="020B0604020202020204" pitchFamily="34" charset="0"/>
                <a:ea typeface="Times New Roman" panose="02020603050405020304" pitchFamily="18" charset="0"/>
              </a:endParaRPr>
            </a:p>
          </p:txBody>
        </p:sp>
        <p:sp>
          <p:nvSpPr>
            <p:cNvPr id="6152" name="Text Box 10">
              <a:extLst>
                <a:ext uri="{FF2B5EF4-FFF2-40B4-BE49-F238E27FC236}">
                  <a16:creationId xmlns:a16="http://schemas.microsoft.com/office/drawing/2014/main" id="{C8703336-6D76-4EF3-BCCE-9BCF355F34A7}"/>
                </a:ext>
              </a:extLst>
            </p:cNvPr>
            <p:cNvSpPr txBox="1">
              <a:spLocks noChangeArrowheads="1"/>
            </p:cNvSpPr>
            <p:nvPr/>
          </p:nvSpPr>
          <p:spPr bwMode="auto">
            <a:xfrm>
              <a:off x="6430" y="2304"/>
              <a:ext cx="2000" cy="4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solidFill>
                    <a:srgbClr val="0000FF"/>
                  </a:solidFill>
                  <a:latin typeface="Arial" panose="020B0604020202020204" pitchFamily="34" charset="0"/>
                  <a:ea typeface="Times New Roman" panose="02020603050405020304" pitchFamily="18" charset="0"/>
                </a:rPr>
                <a:t>Coachee</a:t>
              </a:r>
              <a:endParaRPr lang="en-GB" altLang="en-US" sz="1800">
                <a:solidFill>
                  <a:srgbClr val="0000FF"/>
                </a:solidFill>
                <a:latin typeface="Arial" panose="020B0604020202020204" pitchFamily="34" charset="0"/>
                <a:ea typeface="Times New Roman" panose="02020603050405020304" pitchFamily="18" charset="0"/>
              </a:endParaRPr>
            </a:p>
          </p:txBody>
        </p:sp>
        <p:sp>
          <p:nvSpPr>
            <p:cNvPr id="6153" name="Text Box 9">
              <a:extLst>
                <a:ext uri="{FF2B5EF4-FFF2-40B4-BE49-F238E27FC236}">
                  <a16:creationId xmlns:a16="http://schemas.microsoft.com/office/drawing/2014/main" id="{2224E3E7-1597-42AD-8E10-4178161ACAFE}"/>
                </a:ext>
              </a:extLst>
            </p:cNvPr>
            <p:cNvSpPr txBox="1">
              <a:spLocks noChangeArrowheads="1"/>
            </p:cNvSpPr>
            <p:nvPr/>
          </p:nvSpPr>
          <p:spPr bwMode="auto">
            <a:xfrm>
              <a:off x="7930" y="5389"/>
              <a:ext cx="1600" cy="76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solidFill>
                    <a:srgbClr val="0000FF"/>
                  </a:solidFill>
                  <a:latin typeface="Arial" panose="020B0604020202020204" pitchFamily="34" charset="0"/>
                  <a:ea typeface="Times New Roman" panose="02020603050405020304" pitchFamily="18" charset="0"/>
                </a:rPr>
                <a:t>Coachee’s Line Manager</a:t>
              </a:r>
              <a:endParaRPr lang="en-GB" altLang="en-US" sz="1800" dirty="0">
                <a:solidFill>
                  <a:srgbClr val="0000FF"/>
                </a:solidFill>
                <a:latin typeface="Arial" panose="020B0604020202020204" pitchFamily="34" charset="0"/>
                <a:ea typeface="Times New Roman" panose="02020603050405020304" pitchFamily="18" charset="0"/>
              </a:endParaRPr>
            </a:p>
          </p:txBody>
        </p:sp>
        <p:sp>
          <p:nvSpPr>
            <p:cNvPr id="6154" name="Text Box 8">
              <a:extLst>
                <a:ext uri="{FF2B5EF4-FFF2-40B4-BE49-F238E27FC236}">
                  <a16:creationId xmlns:a16="http://schemas.microsoft.com/office/drawing/2014/main" id="{8925D6FC-6990-4407-9C07-44AC4B04E068}"/>
                </a:ext>
              </a:extLst>
            </p:cNvPr>
            <p:cNvSpPr txBox="1">
              <a:spLocks noChangeArrowheads="1"/>
            </p:cNvSpPr>
            <p:nvPr/>
          </p:nvSpPr>
          <p:spPr bwMode="auto">
            <a:xfrm>
              <a:off x="5504" y="5389"/>
              <a:ext cx="598" cy="41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dirty="0">
                  <a:solidFill>
                    <a:srgbClr val="0000FF"/>
                  </a:solidFill>
                  <a:latin typeface="Arial" panose="020B0604020202020204" pitchFamily="34" charset="0"/>
                  <a:ea typeface="Times New Roman" panose="02020603050405020304" pitchFamily="18" charset="0"/>
                </a:rPr>
                <a:t>L&amp;D</a:t>
              </a:r>
              <a:endParaRPr lang="en-GB" altLang="en-US" sz="1800" dirty="0">
                <a:solidFill>
                  <a:srgbClr val="0000FF"/>
                </a:solidFill>
                <a:latin typeface="Arial" panose="020B0604020202020204" pitchFamily="34" charset="0"/>
                <a:ea typeface="Times New Roman" panose="02020603050405020304" pitchFamily="18" charset="0"/>
              </a:endParaRPr>
            </a:p>
          </p:txBody>
        </p:sp>
        <p:sp>
          <p:nvSpPr>
            <p:cNvPr id="6155" name="Text Box 7">
              <a:extLst>
                <a:ext uri="{FF2B5EF4-FFF2-40B4-BE49-F238E27FC236}">
                  <a16:creationId xmlns:a16="http://schemas.microsoft.com/office/drawing/2014/main" id="{CDA0F88C-C996-410C-BDA8-FA5EC5666077}"/>
                </a:ext>
              </a:extLst>
            </p:cNvPr>
            <p:cNvSpPr txBox="1">
              <a:spLocks noChangeArrowheads="1"/>
            </p:cNvSpPr>
            <p:nvPr/>
          </p:nvSpPr>
          <p:spPr bwMode="auto">
            <a:xfrm>
              <a:off x="3130" y="2304"/>
              <a:ext cx="900" cy="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solidFill>
                    <a:srgbClr val="0000FF"/>
                  </a:solidFill>
                  <a:latin typeface="Arial" panose="020B0604020202020204" pitchFamily="34" charset="0"/>
                  <a:ea typeface="Times New Roman" panose="02020603050405020304" pitchFamily="18" charset="0"/>
                </a:rPr>
                <a:t>Coach</a:t>
              </a:r>
              <a:endParaRPr lang="en-GB" altLang="en-US" sz="1800">
                <a:solidFill>
                  <a:srgbClr val="0000FF"/>
                </a:solidFill>
                <a:latin typeface="Arial" panose="020B0604020202020204" pitchFamily="34" charset="0"/>
                <a:ea typeface="Times New Roman" panose="02020603050405020304" pitchFamily="18" charset="0"/>
              </a:endParaRPr>
            </a:p>
          </p:txBody>
        </p:sp>
        <p:grpSp>
          <p:nvGrpSpPr>
            <p:cNvPr id="6156" name="Group 3">
              <a:extLst>
                <a:ext uri="{FF2B5EF4-FFF2-40B4-BE49-F238E27FC236}">
                  <a16:creationId xmlns:a16="http://schemas.microsoft.com/office/drawing/2014/main" id="{78B782E0-A831-47DA-B395-EDD86D4A7FA3}"/>
                </a:ext>
              </a:extLst>
            </p:cNvPr>
            <p:cNvGrpSpPr>
              <a:grpSpLocks/>
            </p:cNvGrpSpPr>
            <p:nvPr/>
          </p:nvGrpSpPr>
          <p:grpSpPr bwMode="auto">
            <a:xfrm rot="3290468">
              <a:off x="2812" y="2368"/>
              <a:ext cx="4936" cy="4500"/>
              <a:chOff x="3430" y="2304"/>
              <a:chExt cx="4800" cy="4628"/>
            </a:xfrm>
          </p:grpSpPr>
          <p:sp>
            <p:nvSpPr>
              <p:cNvPr id="6158" name="AutoShape 6">
                <a:extLst>
                  <a:ext uri="{FF2B5EF4-FFF2-40B4-BE49-F238E27FC236}">
                    <a16:creationId xmlns:a16="http://schemas.microsoft.com/office/drawing/2014/main" id="{D37AD9C9-43A8-4E6C-8185-A3BA9EF0AA95}"/>
                  </a:ext>
                </a:extLst>
              </p:cNvPr>
              <p:cNvSpPr>
                <a:spLocks noChangeArrowheads="1"/>
              </p:cNvSpPr>
              <p:nvPr/>
            </p:nvSpPr>
            <p:spPr bwMode="auto">
              <a:xfrm>
                <a:off x="3430" y="2304"/>
                <a:ext cx="3200" cy="2314"/>
              </a:xfrm>
              <a:prstGeom prst="triangle">
                <a:avLst>
                  <a:gd name="adj" fmla="val 50000"/>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6159" name="AutoShape 5">
                <a:extLst>
                  <a:ext uri="{FF2B5EF4-FFF2-40B4-BE49-F238E27FC236}">
                    <a16:creationId xmlns:a16="http://schemas.microsoft.com/office/drawing/2014/main" id="{CC03B7AF-2D36-4EFA-9B8D-57DFCD5B597A}"/>
                  </a:ext>
                </a:extLst>
              </p:cNvPr>
              <p:cNvSpPr>
                <a:spLocks noChangeArrowheads="1"/>
              </p:cNvSpPr>
              <p:nvPr/>
            </p:nvSpPr>
            <p:spPr bwMode="auto">
              <a:xfrm flipV="1">
                <a:off x="5030" y="2304"/>
                <a:ext cx="3200" cy="2314"/>
              </a:xfrm>
              <a:prstGeom prst="triangle">
                <a:avLst>
                  <a:gd name="adj" fmla="val 50000"/>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6160" name="AutoShape 4">
                <a:extLst>
                  <a:ext uri="{FF2B5EF4-FFF2-40B4-BE49-F238E27FC236}">
                    <a16:creationId xmlns:a16="http://schemas.microsoft.com/office/drawing/2014/main" id="{8735E8C7-A168-45D1-92E8-0F8D50D33A32}"/>
                  </a:ext>
                </a:extLst>
              </p:cNvPr>
              <p:cNvSpPr>
                <a:spLocks noChangeArrowheads="1"/>
              </p:cNvSpPr>
              <p:nvPr/>
            </p:nvSpPr>
            <p:spPr bwMode="auto">
              <a:xfrm flipV="1">
                <a:off x="3430" y="4618"/>
                <a:ext cx="3200" cy="2314"/>
              </a:xfrm>
              <a:prstGeom prst="triangle">
                <a:avLst>
                  <a:gd name="adj" fmla="val 50000"/>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grpSp>
        <p:sp>
          <p:nvSpPr>
            <p:cNvPr id="6157" name="Text Box 2">
              <a:extLst>
                <a:ext uri="{FF2B5EF4-FFF2-40B4-BE49-F238E27FC236}">
                  <a16:creationId xmlns:a16="http://schemas.microsoft.com/office/drawing/2014/main" id="{EFAB22A4-5E7E-4D79-A2F8-672D651CE2FB}"/>
                </a:ext>
              </a:extLst>
            </p:cNvPr>
            <p:cNvSpPr txBox="1">
              <a:spLocks noChangeArrowheads="1"/>
            </p:cNvSpPr>
            <p:nvPr/>
          </p:nvSpPr>
          <p:spPr bwMode="auto">
            <a:xfrm>
              <a:off x="3630" y="6315"/>
              <a:ext cx="6100" cy="4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eaLnBrk="0" hangingPunct="0">
                <a:spcBef>
                  <a:spcPct val="0"/>
                </a:spcBef>
                <a:buFontTx/>
                <a:buNone/>
              </a:pPr>
              <a:r>
                <a:rPr lang="en-GB" altLang="en-US" sz="1200" b="1" i="1">
                  <a:latin typeface="Arial" panose="020B0604020202020204" pitchFamily="34" charset="0"/>
                  <a:ea typeface="Times New Roman" panose="02020603050405020304" pitchFamily="18" charset="0"/>
                </a:rPr>
                <a:t>Adapted from the CIPD (2005) four cornered contact model</a:t>
              </a:r>
              <a:endParaRPr lang="en-GB" altLang="en-US" sz="900">
                <a:latin typeface="Arial" panose="020B0604020202020204" pitchFamily="34" charset="0"/>
                <a:ea typeface="Times New Roman" panose="02020603050405020304" pitchFamily="18" charset="0"/>
              </a:endParaRPr>
            </a:p>
            <a:p>
              <a:pPr eaLnBrk="0" hangingPunct="0">
                <a:spcBef>
                  <a:spcPct val="0"/>
                </a:spcBef>
                <a:buFontTx/>
                <a:buNone/>
              </a:pPr>
              <a:endParaRPr lang="en-GB" altLang="en-US" sz="1800">
                <a:latin typeface="Arial" panose="020B0604020202020204" pitchFamily="34" charset="0"/>
                <a:ea typeface="Times New Roman" panose="02020603050405020304" pitchFamily="18" charset="0"/>
              </a:endParaRPr>
            </a:p>
          </p:txBody>
        </p:sp>
      </p:grpSp>
      <p:sp>
        <p:nvSpPr>
          <p:cNvPr id="6149" name="Rectangle 20">
            <a:extLst>
              <a:ext uri="{FF2B5EF4-FFF2-40B4-BE49-F238E27FC236}">
                <a16:creationId xmlns:a16="http://schemas.microsoft.com/office/drawing/2014/main" id="{2A70B3F5-F680-4A69-B1DD-6C4CD538192B}"/>
              </a:ext>
            </a:extLst>
          </p:cNvPr>
          <p:cNvSpPr>
            <a:spLocks noChangeArrowheads="1"/>
          </p:cNvSpPr>
          <p:nvPr/>
        </p:nvSpPr>
        <p:spPr bwMode="auto">
          <a:xfrm>
            <a:off x="0" y="41148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endParaRPr lang="en-US" altLang="en-US" sz="180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3">
            <a:extLst>
              <a:ext uri="{FF2B5EF4-FFF2-40B4-BE49-F238E27FC236}">
                <a16:creationId xmlns:a16="http://schemas.microsoft.com/office/drawing/2014/main" id="{4CB2C0F4-877B-45BB-814C-7B777D05806C}"/>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7171" name="Rectangle 20">
            <a:extLst>
              <a:ext uri="{FF2B5EF4-FFF2-40B4-BE49-F238E27FC236}">
                <a16:creationId xmlns:a16="http://schemas.microsoft.com/office/drawing/2014/main" id="{10A18BEE-5ED5-43BD-A0B3-DA0F76B81B35}"/>
              </a:ext>
            </a:extLst>
          </p:cNvPr>
          <p:cNvSpPr>
            <a:spLocks noChangeArrowheads="1"/>
          </p:cNvSpPr>
          <p:nvPr/>
        </p:nvSpPr>
        <p:spPr bwMode="auto">
          <a:xfrm>
            <a:off x="0" y="41148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endParaRPr lang="en-US" altLang="en-US" sz="1800">
              <a:latin typeface="Arial" panose="020B0604020202020204" pitchFamily="34" charset="0"/>
            </a:endParaRPr>
          </a:p>
        </p:txBody>
      </p:sp>
      <p:sp>
        <p:nvSpPr>
          <p:cNvPr id="7172" name="Rectangle 21">
            <a:extLst>
              <a:ext uri="{FF2B5EF4-FFF2-40B4-BE49-F238E27FC236}">
                <a16:creationId xmlns:a16="http://schemas.microsoft.com/office/drawing/2014/main" id="{0AB6E819-B956-403B-87D3-20F3F2A0C702}"/>
              </a:ext>
            </a:extLst>
          </p:cNvPr>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grpSp>
        <p:nvGrpSpPr>
          <p:cNvPr id="7173" name="Group 1">
            <a:extLst>
              <a:ext uri="{FF2B5EF4-FFF2-40B4-BE49-F238E27FC236}">
                <a16:creationId xmlns:a16="http://schemas.microsoft.com/office/drawing/2014/main" id="{21163AA7-461B-4D58-8475-E7F413EFF55B}"/>
              </a:ext>
            </a:extLst>
          </p:cNvPr>
          <p:cNvGrpSpPr>
            <a:grpSpLocks noChangeAspect="1"/>
          </p:cNvGrpSpPr>
          <p:nvPr/>
        </p:nvGrpSpPr>
        <p:grpSpPr bwMode="auto">
          <a:xfrm>
            <a:off x="3347865" y="-29816"/>
            <a:ext cx="4032448" cy="5767356"/>
            <a:chOff x="1797" y="3423"/>
            <a:chExt cx="7384" cy="10562"/>
          </a:xfrm>
        </p:grpSpPr>
        <p:sp>
          <p:nvSpPr>
            <p:cNvPr id="7174" name="AutoShape 20">
              <a:extLst>
                <a:ext uri="{FF2B5EF4-FFF2-40B4-BE49-F238E27FC236}">
                  <a16:creationId xmlns:a16="http://schemas.microsoft.com/office/drawing/2014/main" id="{5136E2B9-7D5B-4151-B06E-99F11545D6BD}"/>
                </a:ext>
              </a:extLst>
            </p:cNvPr>
            <p:cNvSpPr>
              <a:spLocks noChangeAspect="1" noChangeArrowheads="1" noTextEdit="1"/>
            </p:cNvSpPr>
            <p:nvPr/>
          </p:nvSpPr>
          <p:spPr bwMode="auto">
            <a:xfrm>
              <a:off x="1797" y="3423"/>
              <a:ext cx="7384" cy="10562"/>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7175" name="Text Box 19">
              <a:extLst>
                <a:ext uri="{FF2B5EF4-FFF2-40B4-BE49-F238E27FC236}">
                  <a16:creationId xmlns:a16="http://schemas.microsoft.com/office/drawing/2014/main" id="{3F3D8FE4-605E-4B93-AB5E-8F41F758D976}"/>
                </a:ext>
              </a:extLst>
            </p:cNvPr>
            <p:cNvSpPr txBox="1">
              <a:spLocks noChangeArrowheads="1"/>
            </p:cNvSpPr>
            <p:nvPr/>
          </p:nvSpPr>
          <p:spPr bwMode="auto">
            <a:xfrm>
              <a:off x="1797" y="3654"/>
              <a:ext cx="5274" cy="1080"/>
            </a:xfrm>
            <a:prstGeom prst="round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Identify coaching as development with line manager as part of PDP process</a:t>
              </a:r>
            </a:p>
          </p:txBody>
        </p:sp>
        <p:sp>
          <p:nvSpPr>
            <p:cNvPr id="7176" name="Text Box 18">
              <a:extLst>
                <a:ext uri="{FF2B5EF4-FFF2-40B4-BE49-F238E27FC236}">
                  <a16:creationId xmlns:a16="http://schemas.microsoft.com/office/drawing/2014/main" id="{55C63A22-49AB-4A07-8192-0803FDBC4287}"/>
                </a:ext>
              </a:extLst>
            </p:cNvPr>
            <p:cNvSpPr txBox="1">
              <a:spLocks noChangeArrowheads="1"/>
            </p:cNvSpPr>
            <p:nvPr/>
          </p:nvSpPr>
          <p:spPr bwMode="auto">
            <a:xfrm>
              <a:off x="2194" y="5111"/>
              <a:ext cx="4350"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Complete Application for Workplace Coaching’ Form &amp; return to L&amp;D</a:t>
              </a:r>
            </a:p>
          </p:txBody>
        </p:sp>
        <p:sp>
          <p:nvSpPr>
            <p:cNvPr id="7177" name="Text Box 17">
              <a:extLst>
                <a:ext uri="{FF2B5EF4-FFF2-40B4-BE49-F238E27FC236}">
                  <a16:creationId xmlns:a16="http://schemas.microsoft.com/office/drawing/2014/main" id="{67220E43-5CC4-4004-82AA-D1932EC70746}"/>
                </a:ext>
              </a:extLst>
            </p:cNvPr>
            <p:cNvSpPr txBox="1">
              <a:spLocks noChangeArrowheads="1"/>
            </p:cNvSpPr>
            <p:nvPr/>
          </p:nvSpPr>
          <p:spPr bwMode="auto">
            <a:xfrm>
              <a:off x="2194" y="6551"/>
              <a:ext cx="4350"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Application form matched with internal coach and details sent to coachee</a:t>
              </a:r>
            </a:p>
          </p:txBody>
        </p:sp>
        <p:sp>
          <p:nvSpPr>
            <p:cNvPr id="7178" name="Text Box 16">
              <a:extLst>
                <a:ext uri="{FF2B5EF4-FFF2-40B4-BE49-F238E27FC236}">
                  <a16:creationId xmlns:a16="http://schemas.microsoft.com/office/drawing/2014/main" id="{DFE746AF-808C-4822-B420-369260B4CF7A}"/>
                </a:ext>
              </a:extLst>
            </p:cNvPr>
            <p:cNvSpPr txBox="1">
              <a:spLocks noChangeArrowheads="1"/>
            </p:cNvSpPr>
            <p:nvPr/>
          </p:nvSpPr>
          <p:spPr bwMode="auto">
            <a:xfrm>
              <a:off x="2194" y="7991"/>
              <a:ext cx="4350"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dirty="0">
                  <a:latin typeface="Arial" panose="020B0604020202020204" pitchFamily="34" charset="0"/>
                  <a:ea typeface="Times New Roman" panose="02020603050405020304" pitchFamily="18" charset="0"/>
                </a:rPr>
                <a:t>Coachee makes contact with coach, meeting arranged</a:t>
              </a:r>
            </a:p>
          </p:txBody>
        </p:sp>
        <p:sp>
          <p:nvSpPr>
            <p:cNvPr id="7179" name="Text Box 15">
              <a:extLst>
                <a:ext uri="{FF2B5EF4-FFF2-40B4-BE49-F238E27FC236}">
                  <a16:creationId xmlns:a16="http://schemas.microsoft.com/office/drawing/2014/main" id="{3FF894DB-75AB-46A8-BE22-082D51885F4D}"/>
                </a:ext>
              </a:extLst>
            </p:cNvPr>
            <p:cNvSpPr txBox="1">
              <a:spLocks noChangeArrowheads="1"/>
            </p:cNvSpPr>
            <p:nvPr/>
          </p:nvSpPr>
          <p:spPr bwMode="auto">
            <a:xfrm>
              <a:off x="2397" y="9431"/>
              <a:ext cx="3841" cy="1245"/>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b="1">
                  <a:latin typeface="Arial" panose="020B0604020202020204" pitchFamily="34" charset="0"/>
                  <a:ea typeface="Times New Roman" panose="02020603050405020304" pitchFamily="18" charset="0"/>
                </a:rPr>
                <a:t>First Meeting – </a:t>
              </a:r>
              <a:r>
                <a:rPr lang="en-GB" altLang="en-US" sz="1200">
                  <a:latin typeface="Arial" panose="020B0604020202020204" pitchFamily="34" charset="0"/>
                  <a:ea typeface="Times New Roman" panose="02020603050405020304" pitchFamily="18" charset="0"/>
                </a:rPr>
                <a:t>Coach &amp; Coachee agree whether relationship will meet needs</a:t>
              </a:r>
            </a:p>
          </p:txBody>
        </p:sp>
        <p:sp>
          <p:nvSpPr>
            <p:cNvPr id="7180" name="Line 14">
              <a:extLst>
                <a:ext uri="{FF2B5EF4-FFF2-40B4-BE49-F238E27FC236}">
                  <a16:creationId xmlns:a16="http://schemas.microsoft.com/office/drawing/2014/main" id="{ED879DF2-60C9-49D1-91A1-66F47FD5B5E9}"/>
                </a:ext>
              </a:extLst>
            </p:cNvPr>
            <p:cNvSpPr>
              <a:spLocks noChangeShapeType="1"/>
            </p:cNvSpPr>
            <p:nvPr/>
          </p:nvSpPr>
          <p:spPr bwMode="auto">
            <a:xfrm>
              <a:off x="4317" y="475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1" name="Line 13">
              <a:extLst>
                <a:ext uri="{FF2B5EF4-FFF2-40B4-BE49-F238E27FC236}">
                  <a16:creationId xmlns:a16="http://schemas.microsoft.com/office/drawing/2014/main" id="{10BB5E96-8E2C-4616-9DE8-6930F72A2E16}"/>
                </a:ext>
              </a:extLst>
            </p:cNvPr>
            <p:cNvSpPr>
              <a:spLocks noChangeShapeType="1"/>
            </p:cNvSpPr>
            <p:nvPr/>
          </p:nvSpPr>
          <p:spPr bwMode="auto">
            <a:xfrm>
              <a:off x="4317" y="619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2" name="Line 12">
              <a:extLst>
                <a:ext uri="{FF2B5EF4-FFF2-40B4-BE49-F238E27FC236}">
                  <a16:creationId xmlns:a16="http://schemas.microsoft.com/office/drawing/2014/main" id="{0DC54C91-B110-4662-9150-979521DAD2E5}"/>
                </a:ext>
              </a:extLst>
            </p:cNvPr>
            <p:cNvSpPr>
              <a:spLocks noChangeShapeType="1"/>
            </p:cNvSpPr>
            <p:nvPr/>
          </p:nvSpPr>
          <p:spPr bwMode="auto">
            <a:xfrm>
              <a:off x="4317" y="763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3" name="Line 11">
              <a:extLst>
                <a:ext uri="{FF2B5EF4-FFF2-40B4-BE49-F238E27FC236}">
                  <a16:creationId xmlns:a16="http://schemas.microsoft.com/office/drawing/2014/main" id="{FB1DCC90-CF40-40F3-85C2-C4DF7AB60CED}"/>
                </a:ext>
              </a:extLst>
            </p:cNvPr>
            <p:cNvSpPr>
              <a:spLocks noChangeShapeType="1"/>
            </p:cNvSpPr>
            <p:nvPr/>
          </p:nvSpPr>
          <p:spPr bwMode="auto">
            <a:xfrm>
              <a:off x="4317" y="907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5" name="Text Box 9">
              <a:extLst>
                <a:ext uri="{FF2B5EF4-FFF2-40B4-BE49-F238E27FC236}">
                  <a16:creationId xmlns:a16="http://schemas.microsoft.com/office/drawing/2014/main" id="{B8635492-3078-4135-83F2-A33C1781C4A1}"/>
                </a:ext>
              </a:extLst>
            </p:cNvPr>
            <p:cNvSpPr txBox="1">
              <a:spLocks noChangeArrowheads="1"/>
            </p:cNvSpPr>
            <p:nvPr/>
          </p:nvSpPr>
          <p:spPr bwMode="auto">
            <a:xfrm>
              <a:off x="1797" y="12491"/>
              <a:ext cx="5520" cy="1211"/>
            </a:xfrm>
            <a:prstGeom prst="round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b="1" dirty="0">
                  <a:latin typeface="Arial" panose="020B0604020202020204" pitchFamily="34" charset="0"/>
                  <a:ea typeface="Times New Roman" panose="02020603050405020304" pitchFamily="18" charset="0"/>
                </a:rPr>
                <a:t>Final Meeting - </a:t>
              </a:r>
              <a:r>
                <a:rPr lang="en-GB" altLang="en-US" sz="1200" dirty="0">
                  <a:latin typeface="Arial" panose="020B0604020202020204" pitchFamily="34" charset="0"/>
                  <a:ea typeface="Times New Roman" panose="02020603050405020304" pitchFamily="18" charset="0"/>
                </a:rPr>
                <a:t>Coach &amp; Coachee complete Coaching Evaluation Forms and return to L&amp;D </a:t>
              </a:r>
            </a:p>
          </p:txBody>
        </p:sp>
        <p:sp>
          <p:nvSpPr>
            <p:cNvPr id="7186" name="Line 8">
              <a:extLst>
                <a:ext uri="{FF2B5EF4-FFF2-40B4-BE49-F238E27FC236}">
                  <a16:creationId xmlns:a16="http://schemas.microsoft.com/office/drawing/2014/main" id="{9CE7A87F-5AB8-4818-A71D-6697DD191142}"/>
                </a:ext>
              </a:extLst>
            </p:cNvPr>
            <p:cNvSpPr>
              <a:spLocks noChangeShapeType="1"/>
            </p:cNvSpPr>
            <p:nvPr/>
          </p:nvSpPr>
          <p:spPr bwMode="auto">
            <a:xfrm>
              <a:off x="4317" y="12131"/>
              <a:ext cx="1" cy="360"/>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
          <p:nvSpPr>
            <p:cNvPr id="7187" name="Text Box 7">
              <a:extLst>
                <a:ext uri="{FF2B5EF4-FFF2-40B4-BE49-F238E27FC236}">
                  <a16:creationId xmlns:a16="http://schemas.microsoft.com/office/drawing/2014/main" id="{A04D3B1C-E947-4083-B082-8C3FE5749715}"/>
                </a:ext>
              </a:extLst>
            </p:cNvPr>
            <p:cNvSpPr txBox="1">
              <a:spLocks noChangeArrowheads="1"/>
            </p:cNvSpPr>
            <p:nvPr/>
          </p:nvSpPr>
          <p:spPr bwMode="auto">
            <a:xfrm>
              <a:off x="2397" y="11051"/>
              <a:ext cx="3841" cy="1080"/>
            </a:xfrm>
            <a:prstGeom prst="rec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0" hangingPunct="0">
                <a:spcBef>
                  <a:spcPct val="0"/>
                </a:spcBef>
                <a:buFontTx/>
                <a:buNone/>
              </a:pPr>
              <a:r>
                <a:rPr lang="en-GB" altLang="en-US" sz="1200">
                  <a:latin typeface="Arial" panose="020B0604020202020204" pitchFamily="34" charset="0"/>
                  <a:ea typeface="Times New Roman" panose="02020603050405020304" pitchFamily="18" charset="0"/>
                </a:rPr>
                <a:t>Internal Coaching Contract signed &amp; returned to L&amp;D </a:t>
              </a:r>
            </a:p>
          </p:txBody>
        </p:sp>
        <p:sp>
          <p:nvSpPr>
            <p:cNvPr id="7188" name="Text Box 6">
              <a:extLst>
                <a:ext uri="{FF2B5EF4-FFF2-40B4-BE49-F238E27FC236}">
                  <a16:creationId xmlns:a16="http://schemas.microsoft.com/office/drawing/2014/main" id="{DBD925E8-BBAF-448A-BDBD-5A9AA527D5C7}"/>
                </a:ext>
              </a:extLst>
            </p:cNvPr>
            <p:cNvSpPr txBox="1">
              <a:spLocks noChangeArrowheads="1"/>
            </p:cNvSpPr>
            <p:nvPr/>
          </p:nvSpPr>
          <p:spPr bwMode="auto">
            <a:xfrm>
              <a:off x="4557" y="10511"/>
              <a:ext cx="960" cy="540"/>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latin typeface="Arial" panose="020B0604020202020204" pitchFamily="34" charset="0"/>
                  <a:ea typeface="Times New Roman" panose="02020603050405020304" pitchFamily="18" charset="0"/>
                </a:rPr>
                <a:t>Yes</a:t>
              </a:r>
            </a:p>
          </p:txBody>
        </p:sp>
        <p:sp>
          <p:nvSpPr>
            <p:cNvPr id="7189" name="Line 5">
              <a:extLst>
                <a:ext uri="{FF2B5EF4-FFF2-40B4-BE49-F238E27FC236}">
                  <a16:creationId xmlns:a16="http://schemas.microsoft.com/office/drawing/2014/main" id="{392D6042-58FA-4F92-B9F6-34604928BB2C}"/>
                </a:ext>
              </a:extLst>
            </p:cNvPr>
            <p:cNvSpPr>
              <a:spLocks noChangeShapeType="1"/>
            </p:cNvSpPr>
            <p:nvPr/>
          </p:nvSpPr>
          <p:spPr bwMode="auto">
            <a:xfrm rot="-5400000">
              <a:off x="6536" y="9672"/>
              <a:ext cx="1" cy="600"/>
            </a:xfrm>
            <a:prstGeom prst="roundRect">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200"/>
            </a:p>
          </p:txBody>
        </p:sp>
        <p:sp>
          <p:nvSpPr>
            <p:cNvPr id="7190" name="Line 4">
              <a:extLst>
                <a:ext uri="{FF2B5EF4-FFF2-40B4-BE49-F238E27FC236}">
                  <a16:creationId xmlns:a16="http://schemas.microsoft.com/office/drawing/2014/main" id="{44733889-9051-4E8B-BDE1-08CEDE26E8FE}"/>
                </a:ext>
              </a:extLst>
            </p:cNvPr>
            <p:cNvSpPr>
              <a:spLocks noChangeShapeType="1"/>
            </p:cNvSpPr>
            <p:nvPr/>
          </p:nvSpPr>
          <p:spPr bwMode="auto">
            <a:xfrm flipV="1">
              <a:off x="6837" y="6371"/>
              <a:ext cx="1" cy="3600"/>
            </a:xfrm>
            <a:prstGeom prst="roundRect">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200"/>
            </a:p>
          </p:txBody>
        </p:sp>
        <p:sp>
          <p:nvSpPr>
            <p:cNvPr id="7191" name="Line 3">
              <a:extLst>
                <a:ext uri="{FF2B5EF4-FFF2-40B4-BE49-F238E27FC236}">
                  <a16:creationId xmlns:a16="http://schemas.microsoft.com/office/drawing/2014/main" id="{403675E2-0D84-4007-9785-0FAA04A9CE0B}"/>
                </a:ext>
              </a:extLst>
            </p:cNvPr>
            <p:cNvSpPr>
              <a:spLocks noChangeShapeType="1"/>
            </p:cNvSpPr>
            <p:nvPr/>
          </p:nvSpPr>
          <p:spPr bwMode="auto">
            <a:xfrm rot="-5400000">
              <a:off x="5576" y="5112"/>
              <a:ext cx="1" cy="2520"/>
            </a:xfrm>
            <a:prstGeom prst="roundRect">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a:lstStyle/>
            <a:p>
              <a:endParaRPr lang="en-GB" sz="1200"/>
            </a:p>
          </p:txBody>
        </p:sp>
        <p:sp>
          <p:nvSpPr>
            <p:cNvPr id="7192" name="Text Box 2">
              <a:extLst>
                <a:ext uri="{FF2B5EF4-FFF2-40B4-BE49-F238E27FC236}">
                  <a16:creationId xmlns:a16="http://schemas.microsoft.com/office/drawing/2014/main" id="{B8108114-4956-45C2-9647-ECC8D2E4F5BD}"/>
                </a:ext>
              </a:extLst>
            </p:cNvPr>
            <p:cNvSpPr txBox="1">
              <a:spLocks noChangeArrowheads="1"/>
            </p:cNvSpPr>
            <p:nvPr/>
          </p:nvSpPr>
          <p:spPr bwMode="auto">
            <a:xfrm>
              <a:off x="6357" y="9971"/>
              <a:ext cx="960" cy="540"/>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0" hangingPunct="0">
                <a:spcBef>
                  <a:spcPct val="0"/>
                </a:spcBef>
                <a:buFontTx/>
                <a:buNone/>
              </a:pPr>
              <a:r>
                <a:rPr lang="en-GB" altLang="en-US" sz="1200">
                  <a:latin typeface="Arial" panose="020B0604020202020204" pitchFamily="34" charset="0"/>
                  <a:ea typeface="Times New Roman" panose="02020603050405020304" pitchFamily="18" charset="0"/>
                </a:rPr>
                <a:t>No</a:t>
              </a:r>
            </a:p>
          </p:txBody>
        </p:sp>
      </p:grpSp>
      <p:sp>
        <p:nvSpPr>
          <p:cNvPr id="5" name="TextBox 4">
            <a:extLst>
              <a:ext uri="{FF2B5EF4-FFF2-40B4-BE49-F238E27FC236}">
                <a16:creationId xmlns:a16="http://schemas.microsoft.com/office/drawing/2014/main" id="{66480357-25F8-46C7-8C8B-66B10E6689D6}"/>
              </a:ext>
            </a:extLst>
          </p:cNvPr>
          <p:cNvSpPr txBox="1"/>
          <p:nvPr/>
        </p:nvSpPr>
        <p:spPr>
          <a:xfrm>
            <a:off x="150743" y="1783790"/>
            <a:ext cx="2261017" cy="646331"/>
          </a:xfrm>
          <a:prstGeom prst="rect">
            <a:avLst/>
          </a:prstGeom>
          <a:noFill/>
        </p:spPr>
        <p:txBody>
          <a:bodyPr wrap="square" rtlCol="0">
            <a:spAutoFit/>
          </a:bodyPr>
          <a:lstStyle/>
          <a:p>
            <a:pPr algn="ctr"/>
            <a:r>
              <a:rPr lang="en-GB" dirty="0">
                <a:solidFill>
                  <a:srgbClr val="0000FF"/>
                </a:solidFill>
              </a:rPr>
              <a:t>Practicalities – One way it could operate</a:t>
            </a:r>
          </a:p>
        </p:txBody>
      </p:sp>
      <p:pic>
        <p:nvPicPr>
          <p:cNvPr id="7" name="Picture 6" descr="A picture containing text, person&#10;&#10;Description automatically generated">
            <a:extLst>
              <a:ext uri="{FF2B5EF4-FFF2-40B4-BE49-F238E27FC236}">
                <a16:creationId xmlns:a16="http://schemas.microsoft.com/office/drawing/2014/main" id="{C664153E-24A5-45D1-AA0D-5DF8D1028E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258" y="3575521"/>
            <a:ext cx="3159654" cy="2106436"/>
          </a:xfrm>
          <a:prstGeom prst="rect">
            <a:avLst/>
          </a:prstGeom>
        </p:spPr>
      </p:pic>
      <p:pic>
        <p:nvPicPr>
          <p:cNvPr id="10" name="Picture 9" descr="A picture containing person, indoor&#10;&#10;Description automatically generated">
            <a:extLst>
              <a:ext uri="{FF2B5EF4-FFF2-40B4-BE49-F238E27FC236}">
                <a16:creationId xmlns:a16="http://schemas.microsoft.com/office/drawing/2014/main" id="{EC5A02D3-274C-4093-9FE6-5F84345712A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19644" y="14808"/>
            <a:ext cx="2523112" cy="1802223"/>
          </a:xfrm>
          <a:prstGeom prst="rect">
            <a:avLst/>
          </a:prstGeom>
        </p:spPr>
      </p:pic>
      <p:sp>
        <p:nvSpPr>
          <p:cNvPr id="28" name="Line 8">
            <a:extLst>
              <a:ext uri="{FF2B5EF4-FFF2-40B4-BE49-F238E27FC236}">
                <a16:creationId xmlns:a16="http://schemas.microsoft.com/office/drawing/2014/main" id="{2E0ABD6D-7931-49A5-9BB6-0DF791985BDC}"/>
              </a:ext>
            </a:extLst>
          </p:cNvPr>
          <p:cNvSpPr>
            <a:spLocks noChangeShapeType="1"/>
          </p:cNvSpPr>
          <p:nvPr/>
        </p:nvSpPr>
        <p:spPr bwMode="auto">
          <a:xfrm>
            <a:off x="4714544" y="3931286"/>
            <a:ext cx="546" cy="196577"/>
          </a:xfrm>
          <a:prstGeom prst="roundRect">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CCF4443-B956-4B48-9027-518D41C1271E}"/>
              </a:ext>
            </a:extLst>
          </p:cNvPr>
          <p:cNvSpPr>
            <a:spLocks noGrp="1" noChangeArrowheads="1"/>
          </p:cNvSpPr>
          <p:nvPr>
            <p:ph type="title"/>
          </p:nvPr>
        </p:nvSpPr>
        <p:spPr>
          <a:xfrm>
            <a:off x="1907704" y="13995"/>
            <a:ext cx="5122912" cy="739552"/>
          </a:xfrm>
        </p:spPr>
        <p:txBody>
          <a:bodyPr/>
          <a:lstStyle/>
          <a:p>
            <a:r>
              <a:rPr lang="en-GB" altLang="en-US" b="1" dirty="0"/>
              <a:t>Meeting the Sponsor</a:t>
            </a:r>
            <a:endParaRPr lang="en-GB" altLang="en-US" sz="1800" b="1" dirty="0">
              <a:solidFill>
                <a:srgbClr val="000099"/>
              </a:solidFill>
            </a:endParaRPr>
          </a:p>
        </p:txBody>
      </p:sp>
      <p:sp>
        <p:nvSpPr>
          <p:cNvPr id="9219" name="Rectangle 3">
            <a:extLst>
              <a:ext uri="{FF2B5EF4-FFF2-40B4-BE49-F238E27FC236}">
                <a16:creationId xmlns:a16="http://schemas.microsoft.com/office/drawing/2014/main" id="{B4A4AB67-EB53-48A1-831A-61B412847E96}"/>
              </a:ext>
            </a:extLst>
          </p:cNvPr>
          <p:cNvSpPr>
            <a:spLocks noGrp="1" noChangeArrowheads="1"/>
          </p:cNvSpPr>
          <p:nvPr>
            <p:ph idx="1"/>
          </p:nvPr>
        </p:nvSpPr>
        <p:spPr>
          <a:xfrm>
            <a:off x="0" y="1404938"/>
            <a:ext cx="7164288" cy="4070350"/>
          </a:xfrm>
        </p:spPr>
        <p:txBody>
          <a:bodyPr rtlCol="0">
            <a:normAutofit fontScale="92500" lnSpcReduction="10000"/>
          </a:bodyPr>
          <a:lstStyle/>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Meet the Boss</a:t>
            </a:r>
          </a:p>
          <a:p>
            <a:pPr marL="914400" lvl="1" indent="-514350" fontAlgn="auto">
              <a:spcBef>
                <a:spcPct val="50000"/>
              </a:spcBef>
              <a:spcAft>
                <a:spcPts val="0"/>
              </a:spcAft>
              <a:defRPr/>
            </a:pPr>
            <a:r>
              <a:rPr lang="en-GB" altLang="en-US" sz="2000" b="1" dirty="0">
                <a:solidFill>
                  <a:srgbClr val="0000FF"/>
                </a:solidFill>
                <a:cs typeface="Arial" charset="0"/>
              </a:rPr>
              <a:t>Frank discussion of need</a:t>
            </a:r>
          </a:p>
          <a:p>
            <a:pPr marL="914400" lvl="1" indent="-514350" fontAlgn="auto">
              <a:spcBef>
                <a:spcPct val="50000"/>
              </a:spcBef>
              <a:spcAft>
                <a:spcPts val="0"/>
              </a:spcAft>
              <a:defRPr/>
            </a:pPr>
            <a:r>
              <a:rPr lang="en-GB" altLang="en-US" sz="2000" b="1" dirty="0">
                <a:solidFill>
                  <a:srgbClr val="0000FF"/>
                </a:solidFill>
                <a:cs typeface="Arial" charset="0"/>
              </a:rPr>
              <a:t>Clarify success criteria</a:t>
            </a:r>
          </a:p>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Boss, Coachee and Coach</a:t>
            </a:r>
          </a:p>
          <a:p>
            <a:pPr marL="914400" lvl="1" indent="-514350" fontAlgn="auto">
              <a:spcBef>
                <a:spcPct val="50000"/>
              </a:spcBef>
              <a:spcAft>
                <a:spcPts val="0"/>
              </a:spcAft>
              <a:defRPr/>
            </a:pPr>
            <a:r>
              <a:rPr lang="en-GB" altLang="en-US" sz="2000" b="1" dirty="0">
                <a:solidFill>
                  <a:srgbClr val="0000FF"/>
                </a:solidFill>
                <a:cs typeface="Arial" charset="0"/>
              </a:rPr>
              <a:t>Boss to reiterate needs</a:t>
            </a:r>
          </a:p>
          <a:p>
            <a:pPr marL="914400" lvl="1" indent="-514350" fontAlgn="auto">
              <a:spcBef>
                <a:spcPct val="50000"/>
              </a:spcBef>
              <a:spcAft>
                <a:spcPts val="0"/>
              </a:spcAft>
              <a:defRPr/>
            </a:pPr>
            <a:r>
              <a:rPr lang="en-GB" altLang="en-US" sz="2000" b="1" dirty="0">
                <a:solidFill>
                  <a:srgbClr val="0000FF"/>
                </a:solidFill>
                <a:cs typeface="Arial" charset="0"/>
              </a:rPr>
              <a:t>Boss to commit to ongoing support (homework, feedback)</a:t>
            </a:r>
          </a:p>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Coachee and Coach</a:t>
            </a:r>
          </a:p>
          <a:p>
            <a:pPr marL="914400" lvl="1" indent="-514350" fontAlgn="auto">
              <a:spcBef>
                <a:spcPct val="50000"/>
              </a:spcBef>
              <a:spcAft>
                <a:spcPts val="0"/>
              </a:spcAft>
              <a:defRPr/>
            </a:pPr>
            <a:r>
              <a:rPr lang="en-GB" altLang="en-US" sz="2000" b="1" dirty="0">
                <a:solidFill>
                  <a:srgbClr val="0000FF"/>
                </a:solidFill>
                <a:cs typeface="Arial" charset="0"/>
              </a:rPr>
              <a:t>Commitment, concerns, compatibility</a:t>
            </a:r>
          </a:p>
          <a:p>
            <a:pPr marL="514350" indent="-514350" fontAlgn="auto">
              <a:spcBef>
                <a:spcPct val="50000"/>
              </a:spcBef>
              <a:spcAft>
                <a:spcPts val="0"/>
              </a:spcAft>
              <a:buFont typeface="Arial" charset="0"/>
              <a:buAutoNum type="arabicPeriod"/>
              <a:defRPr/>
            </a:pPr>
            <a:r>
              <a:rPr lang="en-GB" altLang="en-US" sz="2800" b="1" dirty="0">
                <a:solidFill>
                  <a:srgbClr val="0000FF"/>
                </a:solidFill>
                <a:cs typeface="Arial" charset="0"/>
              </a:rPr>
              <a:t>Arranging Review Meeting</a:t>
            </a:r>
            <a:endParaRPr lang="en-GB" altLang="en-US" sz="2800" dirty="0">
              <a:solidFill>
                <a:srgbClr val="0000FF"/>
              </a:solidFill>
              <a:cs typeface="Arial" charset="0"/>
            </a:endParaRPr>
          </a:p>
        </p:txBody>
      </p:sp>
      <p:pic>
        <p:nvPicPr>
          <p:cNvPr id="3" name="Picture 2" descr="A picture containing person, table, people, dining table&#10;&#10;Description automatically generated">
            <a:extLst>
              <a:ext uri="{FF2B5EF4-FFF2-40B4-BE49-F238E27FC236}">
                <a16:creationId xmlns:a16="http://schemas.microsoft.com/office/drawing/2014/main" id="{CE6D76AF-B866-4535-BC1E-6FF9D23ADF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1721" y="753547"/>
            <a:ext cx="3706823" cy="2468126"/>
          </a:xfrm>
          <a:prstGeom prst="rect">
            <a:avLst/>
          </a:prstGeo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03CAA91-7C05-4088-A798-5861E5AEECD6}"/>
              </a:ext>
            </a:extLst>
          </p:cNvPr>
          <p:cNvSpPr>
            <a:spLocks noGrp="1" noChangeArrowheads="1"/>
          </p:cNvSpPr>
          <p:nvPr>
            <p:ph type="title"/>
          </p:nvPr>
        </p:nvSpPr>
        <p:spPr>
          <a:xfrm>
            <a:off x="457200" y="703263"/>
            <a:ext cx="8229600" cy="1103312"/>
          </a:xfrm>
        </p:spPr>
        <p:txBody>
          <a:bodyPr/>
          <a:lstStyle/>
          <a:p>
            <a:r>
              <a:rPr lang="en-GB" altLang="en-US" b="1"/>
              <a:t>Initial Concerns</a:t>
            </a:r>
            <a:endParaRPr lang="en-GB" altLang="en-US" sz="1800" b="1">
              <a:solidFill>
                <a:srgbClr val="000099"/>
              </a:solidFill>
            </a:endParaRPr>
          </a:p>
        </p:txBody>
      </p:sp>
      <p:sp>
        <p:nvSpPr>
          <p:cNvPr id="11267" name="Rectangle 3">
            <a:extLst>
              <a:ext uri="{FF2B5EF4-FFF2-40B4-BE49-F238E27FC236}">
                <a16:creationId xmlns:a16="http://schemas.microsoft.com/office/drawing/2014/main" id="{8849D0C5-4FBD-469B-821B-444C0F4F0F3A}"/>
              </a:ext>
            </a:extLst>
          </p:cNvPr>
          <p:cNvSpPr>
            <a:spLocks noGrp="1" noChangeArrowheads="1"/>
          </p:cNvSpPr>
          <p:nvPr>
            <p:ph idx="1"/>
          </p:nvPr>
        </p:nvSpPr>
        <p:spPr>
          <a:xfrm>
            <a:off x="3679825" y="2433638"/>
            <a:ext cx="5073650" cy="2181225"/>
          </a:xfrm>
        </p:spPr>
        <p:txBody>
          <a:bodyPr/>
          <a:lstStyle/>
          <a:p>
            <a:pPr>
              <a:spcBef>
                <a:spcPct val="50000"/>
              </a:spcBef>
            </a:pPr>
            <a:r>
              <a:rPr lang="en-GB" altLang="en-US" sz="2800" b="1">
                <a:cs typeface="Arial" panose="020B0604020202020204" pitchFamily="34" charset="0"/>
              </a:rPr>
              <a:t>For Your Client?</a:t>
            </a:r>
          </a:p>
          <a:p>
            <a:pPr>
              <a:spcBef>
                <a:spcPct val="50000"/>
              </a:spcBef>
              <a:buFont typeface="Wingdings" panose="05000000000000000000" pitchFamily="2" charset="2"/>
              <a:buNone/>
            </a:pPr>
            <a:endParaRPr lang="en-GB" altLang="en-US" sz="2800" b="1">
              <a:cs typeface="Arial" panose="020B0604020202020204" pitchFamily="34" charset="0"/>
            </a:endParaRPr>
          </a:p>
          <a:p>
            <a:pPr>
              <a:spcBef>
                <a:spcPct val="50000"/>
              </a:spcBef>
            </a:pPr>
            <a:r>
              <a:rPr lang="en-GB" altLang="en-US" sz="2800" b="1">
                <a:cs typeface="Arial" panose="020B0604020202020204" pitchFamily="34" charset="0"/>
              </a:rPr>
              <a:t>For You as Mentor/Coach?</a:t>
            </a:r>
          </a:p>
        </p:txBody>
      </p:sp>
      <p:pic>
        <p:nvPicPr>
          <p:cNvPr id="11268" name="Picture 6" descr="http://www.theconstructedlife.com/wp-content/themes/revolution_magazine-30/images/flower%20on%20hand.jpg">
            <a:extLst>
              <a:ext uri="{FF2B5EF4-FFF2-40B4-BE49-F238E27FC236}">
                <a16:creationId xmlns:a16="http://schemas.microsoft.com/office/drawing/2014/main" id="{DEAA263F-2E3B-4166-BCFC-070B68656A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300" y="2563813"/>
            <a:ext cx="2717800" cy="180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050E7F0-1591-49A0-B995-0FD17EF0B313}"/>
              </a:ext>
            </a:extLst>
          </p:cNvPr>
          <p:cNvSpPr>
            <a:spLocks noGrp="1" noChangeArrowheads="1"/>
          </p:cNvSpPr>
          <p:nvPr>
            <p:ph type="title"/>
          </p:nvPr>
        </p:nvSpPr>
        <p:spPr>
          <a:xfrm>
            <a:off x="457200" y="188641"/>
            <a:ext cx="5122912" cy="720080"/>
          </a:xfrm>
        </p:spPr>
        <p:txBody>
          <a:bodyPr/>
          <a:lstStyle/>
          <a:p>
            <a:r>
              <a:rPr lang="en-GB" altLang="en-US" b="1" dirty="0"/>
              <a:t>Possible Client Questions</a:t>
            </a:r>
          </a:p>
        </p:txBody>
      </p:sp>
      <p:sp>
        <p:nvSpPr>
          <p:cNvPr id="12291" name="Rectangle 3">
            <a:extLst>
              <a:ext uri="{FF2B5EF4-FFF2-40B4-BE49-F238E27FC236}">
                <a16:creationId xmlns:a16="http://schemas.microsoft.com/office/drawing/2014/main" id="{0434C73A-7A1D-4FE0-9EDC-3ADC86A962E1}"/>
              </a:ext>
            </a:extLst>
          </p:cNvPr>
          <p:cNvSpPr>
            <a:spLocks noGrp="1" noChangeArrowheads="1"/>
          </p:cNvSpPr>
          <p:nvPr>
            <p:ph idx="1"/>
          </p:nvPr>
        </p:nvSpPr>
        <p:spPr>
          <a:xfrm>
            <a:off x="0" y="908720"/>
            <a:ext cx="8892480" cy="4608512"/>
          </a:xfrm>
        </p:spPr>
        <p:txBody>
          <a:bodyPr/>
          <a:lstStyle/>
          <a:p>
            <a:pPr>
              <a:lnSpc>
                <a:spcPct val="80000"/>
              </a:lnSpc>
            </a:pPr>
            <a:r>
              <a:rPr lang="en-GB" altLang="en-US" sz="2800" dirty="0">
                <a:solidFill>
                  <a:srgbClr val="0000FF"/>
                </a:solidFill>
              </a:rPr>
              <a:t>What if coaching does not seem useful to me?</a:t>
            </a:r>
          </a:p>
          <a:p>
            <a:pPr>
              <a:lnSpc>
                <a:spcPct val="80000"/>
              </a:lnSpc>
            </a:pPr>
            <a:r>
              <a:rPr lang="en-GB" altLang="en-US" sz="2800" dirty="0">
                <a:solidFill>
                  <a:srgbClr val="0000FF"/>
                </a:solidFill>
              </a:rPr>
              <a:t>Will the coach tell other people we are working together?</a:t>
            </a:r>
          </a:p>
          <a:p>
            <a:pPr>
              <a:lnSpc>
                <a:spcPct val="80000"/>
              </a:lnSpc>
            </a:pPr>
            <a:r>
              <a:rPr lang="en-GB" altLang="en-US" sz="2800" dirty="0">
                <a:solidFill>
                  <a:srgbClr val="0000FF"/>
                </a:solidFill>
              </a:rPr>
              <a:t>Should I tell other people?</a:t>
            </a:r>
          </a:p>
          <a:p>
            <a:pPr>
              <a:lnSpc>
                <a:spcPct val="80000"/>
              </a:lnSpc>
            </a:pPr>
            <a:r>
              <a:rPr lang="en-GB" altLang="en-US" sz="2800" dirty="0">
                <a:solidFill>
                  <a:srgbClr val="0000FF"/>
                </a:solidFill>
              </a:rPr>
              <a:t>Will the coach judge me?</a:t>
            </a:r>
          </a:p>
          <a:p>
            <a:pPr>
              <a:lnSpc>
                <a:spcPct val="80000"/>
              </a:lnSpc>
            </a:pPr>
            <a:r>
              <a:rPr lang="en-GB" altLang="en-US" sz="2800" dirty="0">
                <a:solidFill>
                  <a:srgbClr val="0000FF"/>
                </a:solidFill>
              </a:rPr>
              <a:t>How competent are they? Have they had any training?</a:t>
            </a:r>
          </a:p>
          <a:p>
            <a:pPr>
              <a:lnSpc>
                <a:spcPct val="80000"/>
              </a:lnSpc>
            </a:pPr>
            <a:r>
              <a:rPr lang="en-GB" altLang="en-US" sz="2800" dirty="0">
                <a:solidFill>
                  <a:srgbClr val="0000FF"/>
                </a:solidFill>
              </a:rPr>
              <a:t>Will they make notes?</a:t>
            </a:r>
          </a:p>
          <a:p>
            <a:pPr>
              <a:lnSpc>
                <a:spcPct val="80000"/>
              </a:lnSpc>
            </a:pPr>
            <a:r>
              <a:rPr lang="en-GB" altLang="en-US" sz="2800" dirty="0">
                <a:solidFill>
                  <a:srgbClr val="0000FF"/>
                </a:solidFill>
              </a:rPr>
              <a:t>Will there be conflicts of interest with the coach?</a:t>
            </a:r>
          </a:p>
          <a:p>
            <a:pPr>
              <a:lnSpc>
                <a:spcPct val="80000"/>
              </a:lnSpc>
            </a:pPr>
            <a:r>
              <a:rPr lang="en-GB" altLang="en-US" sz="2800" dirty="0">
                <a:solidFill>
                  <a:srgbClr val="0000FF"/>
                </a:solidFill>
              </a:rPr>
              <a:t>Do I really want to do this? What will be involved?</a:t>
            </a:r>
          </a:p>
          <a:p>
            <a:pPr>
              <a:lnSpc>
                <a:spcPct val="80000"/>
              </a:lnSpc>
            </a:pPr>
            <a:r>
              <a:rPr lang="en-GB" altLang="en-US" sz="2800" dirty="0">
                <a:solidFill>
                  <a:srgbClr val="0000FF"/>
                </a:solidFill>
              </a:rPr>
              <a:t>Is it some kind of therapy?</a:t>
            </a:r>
          </a:p>
          <a:p>
            <a:pPr>
              <a:lnSpc>
                <a:spcPct val="80000"/>
              </a:lnSpc>
            </a:pPr>
            <a:r>
              <a:rPr lang="en-GB" altLang="en-US" sz="2800" dirty="0">
                <a:solidFill>
                  <a:srgbClr val="0000FF"/>
                </a:solidFill>
              </a:rPr>
              <a:t>What if there is something I do not want to discuss?</a:t>
            </a:r>
          </a:p>
        </p:txBody>
      </p:sp>
      <p:pic>
        <p:nvPicPr>
          <p:cNvPr id="3" name="Picture 2" descr="A person with her hand on her chin&#10;&#10;Description automatically generated with medium confidence">
            <a:extLst>
              <a:ext uri="{FF2B5EF4-FFF2-40B4-BE49-F238E27FC236}">
                <a16:creationId xmlns:a16="http://schemas.microsoft.com/office/drawing/2014/main" id="{24ABD858-5DC8-4CE9-BB5B-BCBE0729AA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0"/>
            <a:ext cx="2051720" cy="1368591"/>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40F1173-B800-4065-8C60-364381EDC191}"/>
              </a:ext>
            </a:extLst>
          </p:cNvPr>
          <p:cNvSpPr>
            <a:spLocks noGrp="1" noChangeArrowheads="1"/>
          </p:cNvSpPr>
          <p:nvPr>
            <p:ph type="title"/>
          </p:nvPr>
        </p:nvSpPr>
        <p:spPr>
          <a:xfrm>
            <a:off x="683568" y="-18053"/>
            <a:ext cx="6203032" cy="836712"/>
          </a:xfrm>
        </p:spPr>
        <p:txBody>
          <a:bodyPr/>
          <a:lstStyle/>
          <a:p>
            <a:r>
              <a:rPr lang="en-GB" altLang="en-US" b="1" dirty="0"/>
              <a:t>Possible Coach Questions</a:t>
            </a:r>
          </a:p>
        </p:txBody>
      </p:sp>
      <p:sp>
        <p:nvSpPr>
          <p:cNvPr id="13315" name="Rectangle 3">
            <a:extLst>
              <a:ext uri="{FF2B5EF4-FFF2-40B4-BE49-F238E27FC236}">
                <a16:creationId xmlns:a16="http://schemas.microsoft.com/office/drawing/2014/main" id="{339BCE5B-8B70-4DC8-8B6F-E0A81811AF98}"/>
              </a:ext>
            </a:extLst>
          </p:cNvPr>
          <p:cNvSpPr>
            <a:spLocks noGrp="1" noChangeArrowheads="1"/>
          </p:cNvSpPr>
          <p:nvPr>
            <p:ph idx="1"/>
          </p:nvPr>
        </p:nvSpPr>
        <p:spPr>
          <a:xfrm>
            <a:off x="0" y="692696"/>
            <a:ext cx="8243800" cy="5040560"/>
          </a:xfrm>
        </p:spPr>
        <p:txBody>
          <a:bodyPr/>
          <a:lstStyle/>
          <a:p>
            <a:pPr>
              <a:lnSpc>
                <a:spcPct val="90000"/>
              </a:lnSpc>
            </a:pPr>
            <a:r>
              <a:rPr lang="en-GB" altLang="en-US" sz="2200" dirty="0">
                <a:solidFill>
                  <a:srgbClr val="0000FF"/>
                </a:solidFill>
              </a:rPr>
              <a:t>What if I don’t seem to be able to help the person?</a:t>
            </a:r>
          </a:p>
          <a:p>
            <a:pPr>
              <a:lnSpc>
                <a:spcPct val="90000"/>
              </a:lnSpc>
            </a:pPr>
            <a:r>
              <a:rPr lang="en-GB" altLang="en-US" sz="2200" dirty="0">
                <a:solidFill>
                  <a:srgbClr val="0000FF"/>
                </a:solidFill>
              </a:rPr>
              <a:t>What if they don’t turn up/stop coming?</a:t>
            </a:r>
          </a:p>
          <a:p>
            <a:pPr>
              <a:lnSpc>
                <a:spcPct val="90000"/>
              </a:lnSpc>
            </a:pPr>
            <a:r>
              <a:rPr lang="en-GB" altLang="en-US" sz="2200" dirty="0">
                <a:solidFill>
                  <a:srgbClr val="0000FF"/>
                </a:solidFill>
              </a:rPr>
              <a:t>What if they tell me something I can’t keep confidential?</a:t>
            </a:r>
          </a:p>
          <a:p>
            <a:pPr>
              <a:lnSpc>
                <a:spcPct val="90000"/>
              </a:lnSpc>
            </a:pPr>
            <a:r>
              <a:rPr lang="en-GB" altLang="en-US" sz="2200" dirty="0">
                <a:solidFill>
                  <a:srgbClr val="0000FF"/>
                </a:solidFill>
              </a:rPr>
              <a:t>Realistically, what can I offer?</a:t>
            </a:r>
          </a:p>
          <a:p>
            <a:pPr>
              <a:lnSpc>
                <a:spcPct val="90000"/>
              </a:lnSpc>
            </a:pPr>
            <a:r>
              <a:rPr lang="en-GB" altLang="en-US" sz="2200" dirty="0">
                <a:solidFill>
                  <a:srgbClr val="0000FF"/>
                </a:solidFill>
              </a:rPr>
              <a:t>What happens if it gets emotional and there is distress or aggression?</a:t>
            </a:r>
          </a:p>
          <a:p>
            <a:pPr>
              <a:lnSpc>
                <a:spcPct val="90000"/>
              </a:lnSpc>
            </a:pPr>
            <a:r>
              <a:rPr lang="en-GB" altLang="en-US" sz="2200" dirty="0">
                <a:solidFill>
                  <a:srgbClr val="0000FF"/>
                </a:solidFill>
              </a:rPr>
              <a:t>What if the values or actions of the other person conflict with mine?</a:t>
            </a:r>
          </a:p>
          <a:p>
            <a:pPr>
              <a:lnSpc>
                <a:spcPct val="90000"/>
              </a:lnSpc>
            </a:pPr>
            <a:r>
              <a:rPr lang="en-GB" altLang="en-US" sz="2200" dirty="0">
                <a:solidFill>
                  <a:srgbClr val="0000FF"/>
                </a:solidFill>
              </a:rPr>
              <a:t>What is my duty of care to this person?</a:t>
            </a:r>
          </a:p>
          <a:p>
            <a:pPr>
              <a:lnSpc>
                <a:spcPct val="90000"/>
              </a:lnSpc>
            </a:pPr>
            <a:r>
              <a:rPr lang="en-GB" altLang="en-US" sz="2200" dirty="0">
                <a:solidFill>
                  <a:srgbClr val="0000FF"/>
                </a:solidFill>
              </a:rPr>
              <a:t>Do I need professional indemnity?</a:t>
            </a:r>
          </a:p>
          <a:p>
            <a:pPr>
              <a:lnSpc>
                <a:spcPct val="90000"/>
              </a:lnSpc>
            </a:pPr>
            <a:r>
              <a:rPr lang="en-GB" altLang="en-US" sz="2200" dirty="0">
                <a:solidFill>
                  <a:srgbClr val="0000FF"/>
                </a:solidFill>
              </a:rPr>
              <a:t>What if the person needs therapy rather than coaching?</a:t>
            </a:r>
          </a:p>
          <a:p>
            <a:pPr>
              <a:lnSpc>
                <a:spcPct val="90000"/>
              </a:lnSpc>
            </a:pPr>
            <a:r>
              <a:rPr lang="en-GB" altLang="en-US" sz="2200" dirty="0">
                <a:solidFill>
                  <a:srgbClr val="0000FF"/>
                </a:solidFill>
              </a:rPr>
              <a:t>What if there is a conflict of interests or I need to whistle-blow?</a:t>
            </a:r>
          </a:p>
          <a:p>
            <a:pPr>
              <a:lnSpc>
                <a:spcPct val="90000"/>
              </a:lnSpc>
            </a:pPr>
            <a:r>
              <a:rPr lang="en-GB" altLang="en-US" sz="2200" dirty="0">
                <a:solidFill>
                  <a:srgbClr val="0000FF"/>
                </a:solidFill>
              </a:rPr>
              <a:t>What if the person talks about someone I know well?</a:t>
            </a:r>
          </a:p>
        </p:txBody>
      </p:sp>
      <p:pic>
        <p:nvPicPr>
          <p:cNvPr id="5" name="Picture 4" descr="A person with her hand on her chin&#10;&#10;Description automatically generated with medium confidence">
            <a:extLst>
              <a:ext uri="{FF2B5EF4-FFF2-40B4-BE49-F238E27FC236}">
                <a16:creationId xmlns:a16="http://schemas.microsoft.com/office/drawing/2014/main" id="{390065E8-6569-4889-BF92-8720675EC7D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0"/>
            <a:ext cx="2051720" cy="1368591"/>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B15CC29-07BA-402E-A89F-E3F2A0E18ED1}"/>
              </a:ext>
            </a:extLst>
          </p:cNvPr>
          <p:cNvSpPr>
            <a:spLocks noGrp="1"/>
          </p:cNvSpPr>
          <p:nvPr>
            <p:ph type="title"/>
          </p:nvPr>
        </p:nvSpPr>
        <p:spPr>
          <a:xfrm>
            <a:off x="0" y="457200"/>
            <a:ext cx="9144000" cy="1109663"/>
          </a:xfrm>
        </p:spPr>
        <p:txBody>
          <a:bodyPr/>
          <a:lstStyle/>
          <a:p>
            <a:r>
              <a:rPr lang="en-GB" altLang="en-US" b="1" dirty="0"/>
              <a:t>Effective Working Arrangements</a:t>
            </a:r>
          </a:p>
        </p:txBody>
      </p:sp>
      <p:sp>
        <p:nvSpPr>
          <p:cNvPr id="17411" name="Content Placeholder 2">
            <a:extLst>
              <a:ext uri="{FF2B5EF4-FFF2-40B4-BE49-F238E27FC236}">
                <a16:creationId xmlns:a16="http://schemas.microsoft.com/office/drawing/2014/main" id="{3BF8A069-BED6-481C-A26D-0817E82F0AB3}"/>
              </a:ext>
            </a:extLst>
          </p:cNvPr>
          <p:cNvSpPr>
            <a:spLocks noGrp="1"/>
          </p:cNvSpPr>
          <p:nvPr>
            <p:ph idx="1"/>
          </p:nvPr>
        </p:nvSpPr>
        <p:spPr>
          <a:xfrm>
            <a:off x="3059832" y="2170310"/>
            <a:ext cx="4966295" cy="2230562"/>
          </a:xfrm>
        </p:spPr>
        <p:txBody>
          <a:bodyPr/>
          <a:lstStyle/>
          <a:p>
            <a:pPr algn="ctr"/>
            <a:r>
              <a:rPr lang="en-GB" altLang="en-US" sz="2400" b="1" dirty="0">
                <a:solidFill>
                  <a:srgbClr val="0000FF"/>
                </a:solidFill>
              </a:rPr>
              <a:t>Practical</a:t>
            </a:r>
          </a:p>
          <a:p>
            <a:pPr algn="ctr"/>
            <a:r>
              <a:rPr lang="en-GB" altLang="en-US" sz="2400" b="1" dirty="0">
                <a:solidFill>
                  <a:srgbClr val="0000FF"/>
                </a:solidFill>
              </a:rPr>
              <a:t>Working Relationship</a:t>
            </a:r>
          </a:p>
          <a:p>
            <a:pPr algn="ctr"/>
            <a:r>
              <a:rPr lang="en-GB" altLang="en-US" sz="2400" b="1" dirty="0">
                <a:solidFill>
                  <a:srgbClr val="0000FF"/>
                </a:solidFill>
              </a:rPr>
              <a:t>Professional</a:t>
            </a:r>
          </a:p>
          <a:p>
            <a:pPr algn="ctr"/>
            <a:r>
              <a:rPr lang="en-GB" altLang="en-US" sz="2400" b="1" dirty="0">
                <a:solidFill>
                  <a:srgbClr val="0000FF"/>
                </a:solidFill>
              </a:rPr>
              <a:t>Ethical</a:t>
            </a:r>
          </a:p>
          <a:p>
            <a:pPr algn="ctr">
              <a:buFont typeface="Wingdings" panose="05000000000000000000" pitchFamily="2" charset="2"/>
              <a:buNone/>
            </a:pPr>
            <a:endParaRPr lang="en-GB" altLang="en-US" sz="2400" i="1" dirty="0"/>
          </a:p>
        </p:txBody>
      </p:sp>
      <p:pic>
        <p:nvPicPr>
          <p:cNvPr id="14340" name="Picture 2" descr="http://api.ning.com/files/RxlSVYes3rob6PETY9HkEGgqsXJz3hALgpvUYiciBb*UNQhLEcuuc-AEeUz8uxv1yBUFqAafoXxY6teeObgzM5N4GgCqivTb/bestpractice.jpg">
            <a:extLst>
              <a:ext uri="{FF2B5EF4-FFF2-40B4-BE49-F238E27FC236}">
                <a16:creationId xmlns:a16="http://schemas.microsoft.com/office/drawing/2014/main" id="{DB620242-D1AF-4508-A48A-401BBB5BC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68960"/>
            <a:ext cx="2678113"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C3FF9EC-7074-4ACD-B8CE-F2C56A6451AC}"/>
              </a:ext>
            </a:extLst>
          </p:cNvPr>
          <p:cNvSpPr>
            <a:spLocks noGrp="1" noChangeArrowheads="1"/>
          </p:cNvSpPr>
          <p:nvPr>
            <p:ph type="title"/>
          </p:nvPr>
        </p:nvSpPr>
        <p:spPr>
          <a:xfrm>
            <a:off x="2394012" y="116632"/>
            <a:ext cx="4355976" cy="739552"/>
          </a:xfrm>
        </p:spPr>
        <p:txBody>
          <a:bodyPr/>
          <a:lstStyle/>
          <a:p>
            <a:r>
              <a:rPr lang="en-GB" altLang="en-US" b="1" dirty="0"/>
              <a:t>Reflective Practice</a:t>
            </a:r>
            <a:endParaRPr lang="en-GB" altLang="en-US" sz="1800" b="1" dirty="0">
              <a:solidFill>
                <a:srgbClr val="000099"/>
              </a:solidFill>
            </a:endParaRPr>
          </a:p>
        </p:txBody>
      </p:sp>
      <p:sp>
        <p:nvSpPr>
          <p:cNvPr id="15363" name="Rectangle 3">
            <a:extLst>
              <a:ext uri="{FF2B5EF4-FFF2-40B4-BE49-F238E27FC236}">
                <a16:creationId xmlns:a16="http://schemas.microsoft.com/office/drawing/2014/main" id="{CB82A64C-8430-4EAA-AF18-F9F79FC3A491}"/>
              </a:ext>
            </a:extLst>
          </p:cNvPr>
          <p:cNvSpPr>
            <a:spLocks noGrp="1" noChangeArrowheads="1"/>
          </p:cNvSpPr>
          <p:nvPr>
            <p:ph idx="1"/>
          </p:nvPr>
        </p:nvSpPr>
        <p:spPr>
          <a:xfrm>
            <a:off x="0" y="820393"/>
            <a:ext cx="9144000" cy="4976813"/>
          </a:xfrm>
        </p:spPr>
        <p:txBody>
          <a:bodyPr/>
          <a:lstStyle/>
          <a:p>
            <a:r>
              <a:rPr lang="en-GB" altLang="en-US" sz="2400" dirty="0">
                <a:solidFill>
                  <a:srgbClr val="0000FF"/>
                </a:solidFill>
              </a:rPr>
              <a:t>A summary of the client’s issues</a:t>
            </a:r>
          </a:p>
          <a:p>
            <a:r>
              <a:rPr lang="en-GB" altLang="en-US" sz="2400" dirty="0">
                <a:solidFill>
                  <a:srgbClr val="0000FF"/>
                </a:solidFill>
              </a:rPr>
              <a:t>What worked well during the session?</a:t>
            </a:r>
          </a:p>
          <a:p>
            <a:r>
              <a:rPr lang="en-GB" altLang="en-US" sz="2400" dirty="0">
                <a:solidFill>
                  <a:srgbClr val="0000FF"/>
                </a:solidFill>
              </a:rPr>
              <a:t>What didn’t work well – or worked less well?</a:t>
            </a:r>
          </a:p>
          <a:p>
            <a:r>
              <a:rPr lang="en-GB" altLang="en-US" sz="2400" dirty="0">
                <a:solidFill>
                  <a:srgbClr val="0000FF"/>
                </a:solidFill>
              </a:rPr>
              <a:t>What the challenges were for you</a:t>
            </a:r>
          </a:p>
          <a:p>
            <a:r>
              <a:rPr lang="en-GB" altLang="en-US" sz="2400" dirty="0">
                <a:solidFill>
                  <a:srgbClr val="0000FF"/>
                </a:solidFill>
              </a:rPr>
              <a:t>Which techniques and approaches you drew on, with some reflections on why you chose them rather than alternatives</a:t>
            </a:r>
          </a:p>
          <a:p>
            <a:r>
              <a:rPr lang="en-GB" altLang="en-US" sz="2400" dirty="0">
                <a:solidFill>
                  <a:srgbClr val="0000FF"/>
                </a:solidFill>
              </a:rPr>
              <a:t>Your feelings as the session went on</a:t>
            </a:r>
          </a:p>
          <a:p>
            <a:r>
              <a:rPr lang="en-GB" altLang="en-US" sz="2400" dirty="0">
                <a:solidFill>
                  <a:srgbClr val="0000FF"/>
                </a:solidFill>
              </a:rPr>
              <a:t>How you managed to stay centred – or not, as the case may be</a:t>
            </a:r>
          </a:p>
          <a:p>
            <a:r>
              <a:rPr lang="en-GB" altLang="en-US" sz="2400" dirty="0">
                <a:solidFill>
                  <a:srgbClr val="0000FF"/>
                </a:solidFill>
              </a:rPr>
              <a:t>What you learnt about coaching as a result of the session</a:t>
            </a:r>
          </a:p>
          <a:p>
            <a:r>
              <a:rPr lang="en-GB" altLang="en-US" sz="2400" dirty="0">
                <a:solidFill>
                  <a:srgbClr val="0000FF"/>
                </a:solidFill>
              </a:rPr>
              <a:t>What the client’s feedback was</a:t>
            </a:r>
          </a:p>
          <a:p>
            <a:r>
              <a:rPr lang="en-GB" altLang="en-US" sz="2400" dirty="0">
                <a:solidFill>
                  <a:srgbClr val="0000FF"/>
                </a:solidFill>
              </a:rPr>
              <a:t>What you need to bear in mind for the future</a:t>
            </a:r>
          </a:p>
        </p:txBody>
      </p:sp>
      <p:pic>
        <p:nvPicPr>
          <p:cNvPr id="3" name="Picture 2">
            <a:extLst>
              <a:ext uri="{FF2B5EF4-FFF2-40B4-BE49-F238E27FC236}">
                <a16:creationId xmlns:a16="http://schemas.microsoft.com/office/drawing/2014/main" id="{4FB02E0B-99E7-4B45-8382-644EA035C132}"/>
              </a:ext>
            </a:extLst>
          </p:cNvPr>
          <p:cNvPicPr>
            <a:picLocks noChangeAspect="1"/>
          </p:cNvPicPr>
          <p:nvPr/>
        </p:nvPicPr>
        <p:blipFill>
          <a:blip r:embed="rId3"/>
          <a:stretch>
            <a:fillRect/>
          </a:stretch>
        </p:blipFill>
        <p:spPr>
          <a:xfrm>
            <a:off x="6816067" y="-7099"/>
            <a:ext cx="2327933" cy="2427987"/>
          </a:xfrm>
          <a:prstGeom prst="rect">
            <a:avLst/>
          </a:prstGeom>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E38B907-DFAF-4C70-88C9-2CC17EE7D866}"/>
              </a:ext>
            </a:extLst>
          </p:cNvPr>
          <p:cNvGraphicFramePr>
            <a:graphicFrameLocks noGrp="1"/>
          </p:cNvGraphicFramePr>
          <p:nvPr>
            <p:ph idx="1"/>
          </p:nvPr>
        </p:nvGraphicFramePr>
        <p:xfrm>
          <a:off x="876924" y="940776"/>
          <a:ext cx="7588770" cy="4187446"/>
        </p:xfrm>
        <a:graphic>
          <a:graphicData uri="http://schemas.openxmlformats.org/drawingml/2006/table">
            <a:tbl>
              <a:tblPr/>
              <a:tblGrid>
                <a:gridCol w="757675">
                  <a:extLst>
                    <a:ext uri="{9D8B030D-6E8A-4147-A177-3AD203B41FA5}">
                      <a16:colId xmlns:a16="http://schemas.microsoft.com/office/drawing/2014/main" val="1962692866"/>
                    </a:ext>
                  </a:extLst>
                </a:gridCol>
                <a:gridCol w="1202658">
                  <a:extLst>
                    <a:ext uri="{9D8B030D-6E8A-4147-A177-3AD203B41FA5}">
                      <a16:colId xmlns:a16="http://schemas.microsoft.com/office/drawing/2014/main" val="2640611979"/>
                    </a:ext>
                  </a:extLst>
                </a:gridCol>
                <a:gridCol w="5628437">
                  <a:extLst>
                    <a:ext uri="{9D8B030D-6E8A-4147-A177-3AD203B41FA5}">
                      <a16:colId xmlns:a16="http://schemas.microsoft.com/office/drawing/2014/main" val="1805053249"/>
                    </a:ext>
                  </a:extLst>
                </a:gridCol>
              </a:tblGrid>
              <a:tr h="739760">
                <a:tc>
                  <a:txBody>
                    <a:bodyPr/>
                    <a:lstStyle/>
                    <a:p>
                      <a:pPr algn="ctr"/>
                      <a:r>
                        <a:rPr lang="cy-GB" sz="2400" b="1">
                          <a:effectLst/>
                        </a:rPr>
                        <a:t>G</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cy-GB" sz="1500" b="1">
                          <a:effectLst/>
                        </a:rPr>
                        <a:t>Goal</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The outcome that</a:t>
                      </a:r>
                      <a:r>
                        <a:rPr lang="en-US" sz="1500" baseline="0" dirty="0">
                          <a:effectLst/>
                        </a:rPr>
                        <a:t> the coachee would like to reach needs to be clearly defined so that s/he knows when the </a:t>
                      </a:r>
                      <a:r>
                        <a:rPr lang="en-US" sz="1500" b="1" baseline="0" dirty="0">
                          <a:effectLst/>
                        </a:rPr>
                        <a:t>goal </a:t>
                      </a:r>
                      <a:r>
                        <a:rPr lang="en-US" sz="1500" b="0" baseline="0" dirty="0">
                          <a:effectLst/>
                        </a:rPr>
                        <a:t>has been reached.</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474454769"/>
                  </a:ext>
                </a:extLst>
              </a:tr>
              <a:tr h="717587">
                <a:tc>
                  <a:txBody>
                    <a:bodyPr/>
                    <a:lstStyle/>
                    <a:p>
                      <a:pPr algn="ctr"/>
                      <a:r>
                        <a:rPr lang="cy-GB" sz="2400" b="1">
                          <a:effectLst/>
                        </a:rPr>
                        <a:t>R</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cy-GB" sz="1500" b="1">
                          <a:effectLst/>
                        </a:rPr>
                        <a:t>Reality</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This is the </a:t>
                      </a:r>
                      <a:r>
                        <a:rPr lang="en-US" sz="1500" b="1" dirty="0">
                          <a:effectLst/>
                        </a:rPr>
                        <a:t>REALITY</a:t>
                      </a:r>
                      <a:r>
                        <a:rPr lang="en-US" sz="1500" b="1" baseline="0" dirty="0">
                          <a:effectLst/>
                        </a:rPr>
                        <a:t> </a:t>
                      </a:r>
                      <a:r>
                        <a:rPr lang="en-US" sz="1500" b="0" baseline="0" dirty="0">
                          <a:effectLst/>
                        </a:rPr>
                        <a:t>of where the coachee is </a:t>
                      </a:r>
                      <a:r>
                        <a:rPr lang="en-US" sz="1500" b="1" baseline="0" dirty="0">
                          <a:effectLst/>
                        </a:rPr>
                        <a:t>now. </a:t>
                      </a:r>
                      <a:r>
                        <a:rPr lang="en-US" sz="1500" dirty="0">
                          <a:effectLst/>
                        </a:rPr>
                        <a:t> What are the challenges?</a:t>
                      </a:r>
                      <a:r>
                        <a:rPr lang="en-US" sz="1500" baseline="0" dirty="0">
                          <a:effectLst/>
                        </a:rPr>
                        <a:t> What are the barriers? </a:t>
                      </a:r>
                      <a:r>
                        <a:rPr lang="en-US" sz="1500" b="1" baseline="0" dirty="0">
                          <a:effectLst/>
                        </a:rPr>
                        <a:t>How far away </a:t>
                      </a:r>
                      <a:r>
                        <a:rPr lang="en-US" sz="1500" baseline="0" dirty="0">
                          <a:effectLst/>
                        </a:rPr>
                        <a:t>is the current position from the goal?</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2649517918"/>
                  </a:ext>
                </a:extLst>
              </a:tr>
              <a:tr h="693947">
                <a:tc rowSpan="2">
                  <a:txBody>
                    <a:bodyPr/>
                    <a:lstStyle/>
                    <a:p>
                      <a:pPr algn="ctr"/>
                      <a:r>
                        <a:rPr lang="cy-GB" sz="2400" b="1">
                          <a:effectLst/>
                        </a:rPr>
                        <a:t>O</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cy-GB" sz="1500" b="1">
                          <a:effectLst/>
                        </a:rPr>
                        <a:t>Obstacles</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There will be </a:t>
                      </a:r>
                      <a:r>
                        <a:rPr lang="en-US" sz="1500" b="1" dirty="0">
                          <a:effectLst/>
                        </a:rPr>
                        <a:t>obstacles</a:t>
                      </a:r>
                      <a:r>
                        <a:rPr lang="en-US" sz="1500" dirty="0">
                          <a:effectLst/>
                        </a:rPr>
                        <a:t> to reaching the</a:t>
                      </a:r>
                      <a:r>
                        <a:rPr lang="en-US" sz="1500" baseline="0" dirty="0">
                          <a:effectLst/>
                        </a:rPr>
                        <a:t> desired outcome. [If there were no barriers, the coachee would have reached the goal already.]</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2891769372"/>
                  </a:ext>
                </a:extLst>
              </a:tr>
              <a:tr h="739760">
                <a:tc vMerge="1">
                  <a:txBody>
                    <a:bodyPr/>
                    <a:lstStyle/>
                    <a:p>
                      <a:endParaRPr lang="cy-GB"/>
                    </a:p>
                  </a:txBody>
                  <a:tcPr/>
                </a:tc>
                <a:tc>
                  <a:txBody>
                    <a:bodyPr/>
                    <a:lstStyle/>
                    <a:p>
                      <a:pPr algn="ctr"/>
                      <a:r>
                        <a:rPr lang="cy-GB" sz="1500" b="1">
                          <a:effectLst/>
                        </a:rPr>
                        <a:t>Options</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dirty="0">
                          <a:effectLst/>
                        </a:rPr>
                        <a:t>After identifying the obstacles, the coachee needs to consider</a:t>
                      </a:r>
                      <a:r>
                        <a:rPr lang="en-US" sz="1500" baseline="0" dirty="0">
                          <a:effectLst/>
                        </a:rPr>
                        <a:t> ways to deal with them to make progress: the </a:t>
                      </a:r>
                      <a:r>
                        <a:rPr lang="en-US" sz="1500" b="1" baseline="0" dirty="0">
                          <a:effectLst/>
                        </a:rPr>
                        <a:t>options.</a:t>
                      </a:r>
                      <a:endParaRPr lang="en-US" sz="1500" b="1"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1435200990"/>
                  </a:ext>
                </a:extLst>
              </a:tr>
              <a:tr h="660287">
                <a:tc rowSpan="2">
                  <a:txBody>
                    <a:bodyPr/>
                    <a:lstStyle/>
                    <a:p>
                      <a:pPr algn="ctr"/>
                      <a:r>
                        <a:rPr lang="cy-GB" sz="2400" b="1">
                          <a:effectLst/>
                        </a:rPr>
                        <a:t>W</a:t>
                      </a: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92D050"/>
                    </a:solidFill>
                  </a:tcPr>
                </a:tc>
                <a:tc>
                  <a:txBody>
                    <a:bodyPr/>
                    <a:lstStyle/>
                    <a:p>
                      <a:pPr algn="ctr"/>
                      <a:r>
                        <a:rPr lang="en-GB" sz="1500" b="1">
                          <a:effectLst/>
                        </a:rPr>
                        <a:t>Will</a:t>
                      </a:r>
                      <a:endParaRPr lang="cy-GB" sz="1500" b="1">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indent="0"/>
                      <a:r>
                        <a:rPr lang="en-US" sz="1500">
                          <a:effectLst/>
                        </a:rPr>
                        <a:t>What do</a:t>
                      </a:r>
                      <a:r>
                        <a:rPr lang="en-US" sz="1500" baseline="0">
                          <a:effectLst/>
                        </a:rPr>
                        <a:t> you need to do next?</a:t>
                      </a:r>
                      <a:endParaRPr lang="en-US" sz="150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3446758297"/>
                  </a:ext>
                </a:extLst>
              </a:tr>
              <a:tr h="636105">
                <a:tc vMerge="1">
                  <a:txBody>
                    <a:bodyPr/>
                    <a:lstStyle/>
                    <a:p>
                      <a:endParaRPr lang="cy-GB"/>
                    </a:p>
                  </a:txBody>
                  <a:tcPr/>
                </a:tc>
                <a:tc>
                  <a:txBody>
                    <a:bodyPr/>
                    <a:lstStyle/>
                    <a:p>
                      <a:pPr algn="ctr"/>
                      <a:r>
                        <a:rPr lang="cy-GB" sz="1500" b="1">
                          <a:effectLst/>
                        </a:rPr>
                        <a:t>Way Forward</a:t>
                      </a:r>
                    </a:p>
                    <a:p>
                      <a:pPr algn="ctr"/>
                      <a:endParaRPr lang="cy-GB" sz="1500" b="1">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180975" marR="0" lvl="0" indent="0" algn="l" defTabSz="914400" rtl="0" eaLnBrk="1" fontAlgn="auto" latinLnBrk="0" hangingPunct="1">
                        <a:lnSpc>
                          <a:spcPct val="100000"/>
                        </a:lnSpc>
                        <a:spcBef>
                          <a:spcPts val="0"/>
                        </a:spcBef>
                        <a:spcAft>
                          <a:spcPts val="0"/>
                        </a:spcAft>
                        <a:buClrTx/>
                        <a:buSzTx/>
                        <a:buFontTx/>
                        <a:buNone/>
                        <a:tabLst/>
                        <a:defRPr/>
                      </a:pPr>
                      <a:r>
                        <a:rPr lang="en-US" sz="1500" dirty="0">
                          <a:effectLst/>
                        </a:rPr>
                        <a:t>The options need</a:t>
                      </a:r>
                      <a:r>
                        <a:rPr lang="en-US" sz="1500" baseline="0" dirty="0">
                          <a:effectLst/>
                        </a:rPr>
                        <a:t> to be translated into action points to </a:t>
                      </a:r>
                      <a:r>
                        <a:rPr lang="en-US" sz="1500" b="1" baseline="0" dirty="0">
                          <a:effectLst/>
                        </a:rPr>
                        <a:t>move forward</a:t>
                      </a:r>
                      <a:r>
                        <a:rPr lang="en-US" sz="1500" baseline="0" dirty="0">
                          <a:effectLst/>
                        </a:rPr>
                        <a:t>. </a:t>
                      </a:r>
                      <a:endParaRPr lang="en-US" sz="1500" dirty="0">
                        <a:effectLst/>
                      </a:endParaRPr>
                    </a:p>
                  </a:txBody>
                  <a:tcPr marL="31787" marR="31787" marT="15893" marB="15893"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8F9FA"/>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9485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9EA2-7FF5-4BD8-8F8F-119C2C3B7230}"/>
              </a:ext>
            </a:extLst>
          </p:cNvPr>
          <p:cNvSpPr>
            <a:spLocks noGrp="1"/>
          </p:cNvSpPr>
          <p:nvPr>
            <p:ph type="title"/>
          </p:nvPr>
        </p:nvSpPr>
        <p:spPr>
          <a:xfrm>
            <a:off x="107504" y="188640"/>
            <a:ext cx="8928992" cy="994172"/>
          </a:xfrm>
        </p:spPr>
        <p:txBody>
          <a:bodyPr>
            <a:noAutofit/>
          </a:bodyPr>
          <a:lstStyle/>
          <a:p>
            <a:pPr algn="ctr"/>
            <a:r>
              <a:rPr lang="cy-GB" b="1" dirty="0"/>
              <a:t>TASK: Solve problem using the GROW model</a:t>
            </a:r>
            <a:endParaRPr lang="cy-GB" dirty="0"/>
          </a:p>
        </p:txBody>
      </p:sp>
      <p:sp>
        <p:nvSpPr>
          <p:cNvPr id="4" name="Content Placeholder 3"/>
          <p:cNvSpPr>
            <a:spLocks noGrp="1"/>
          </p:cNvSpPr>
          <p:nvPr>
            <p:ph sz="half" idx="1"/>
          </p:nvPr>
        </p:nvSpPr>
        <p:spPr>
          <a:xfrm>
            <a:off x="-10141" y="1628800"/>
            <a:ext cx="7920880" cy="3960440"/>
          </a:xfrm>
        </p:spPr>
        <p:txBody>
          <a:bodyPr>
            <a:normAutofit/>
          </a:bodyPr>
          <a:lstStyle/>
          <a:p>
            <a:r>
              <a:rPr lang="cy-GB" b="1" dirty="0">
                <a:solidFill>
                  <a:srgbClr val="0000FF"/>
                </a:solidFill>
              </a:rPr>
              <a:t>STEP 1 </a:t>
            </a:r>
            <a:r>
              <a:rPr lang="cy-GB" dirty="0">
                <a:solidFill>
                  <a:srgbClr val="0000FF"/>
                </a:solidFill>
              </a:rPr>
              <a:t>– Everyone think of a challenge that faces them in the next weeks </a:t>
            </a:r>
          </a:p>
          <a:p>
            <a:endParaRPr lang="cy-GB" b="1" dirty="0">
              <a:solidFill>
                <a:srgbClr val="0000FF"/>
              </a:solidFill>
            </a:endParaRPr>
          </a:p>
          <a:p>
            <a:r>
              <a:rPr lang="cy-GB" b="1" dirty="0">
                <a:solidFill>
                  <a:srgbClr val="0000FF"/>
                </a:solidFill>
              </a:rPr>
              <a:t>STEP 2 </a:t>
            </a:r>
            <a:r>
              <a:rPr lang="cy-GB" dirty="0">
                <a:solidFill>
                  <a:srgbClr val="0000FF"/>
                </a:solidFill>
              </a:rPr>
              <a:t>– #1 coaches #2 to explore answers to the challenge using the GROW model structure. </a:t>
            </a:r>
          </a:p>
          <a:p>
            <a:endParaRPr lang="cy-GB" dirty="0">
              <a:solidFill>
                <a:srgbClr val="0000FF"/>
              </a:solidFill>
            </a:endParaRPr>
          </a:p>
          <a:p>
            <a:r>
              <a:rPr lang="cy-GB" b="1" dirty="0">
                <a:solidFill>
                  <a:srgbClr val="0000FF"/>
                </a:solidFill>
              </a:rPr>
              <a:t>STEP 3 </a:t>
            </a:r>
            <a:r>
              <a:rPr lang="cy-GB" dirty="0">
                <a:solidFill>
                  <a:srgbClr val="0000FF"/>
                </a:solidFill>
              </a:rPr>
              <a:t>– change roles </a:t>
            </a:r>
          </a:p>
          <a:p>
            <a:endParaRPr lang="en-GB" dirty="0">
              <a:solidFill>
                <a:srgbClr val="0000FF"/>
              </a:solidFill>
            </a:endParaRPr>
          </a:p>
        </p:txBody>
      </p:sp>
    </p:spTree>
    <p:extLst>
      <p:ext uri="{BB962C8B-B14F-4D97-AF65-F5344CB8AC3E}">
        <p14:creationId xmlns:p14="http://schemas.microsoft.com/office/powerpoint/2010/main" val="39549653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F5570-2DBF-4CAE-AB55-E39E62FFD976}"/>
              </a:ext>
            </a:extLst>
          </p:cNvPr>
          <p:cNvSpPr>
            <a:spLocks noGrp="1"/>
          </p:cNvSpPr>
          <p:nvPr>
            <p:ph type="title"/>
          </p:nvPr>
        </p:nvSpPr>
        <p:spPr>
          <a:xfrm>
            <a:off x="601119" y="158162"/>
            <a:ext cx="7886700" cy="1325563"/>
          </a:xfrm>
        </p:spPr>
        <p:txBody>
          <a:bodyPr/>
          <a:lstStyle/>
          <a:p>
            <a:r>
              <a:rPr lang="en-GB" dirty="0"/>
              <a:t>Questions you might try…</a:t>
            </a:r>
          </a:p>
        </p:txBody>
      </p:sp>
      <p:sp>
        <p:nvSpPr>
          <p:cNvPr id="3" name="Content Placeholder 2">
            <a:extLst>
              <a:ext uri="{FF2B5EF4-FFF2-40B4-BE49-F238E27FC236}">
                <a16:creationId xmlns:a16="http://schemas.microsoft.com/office/drawing/2014/main" id="{0578278A-CF43-4A0F-A45B-8B3283FCE9AF}"/>
              </a:ext>
            </a:extLst>
          </p:cNvPr>
          <p:cNvSpPr>
            <a:spLocks noGrp="1"/>
          </p:cNvSpPr>
          <p:nvPr>
            <p:ph idx="1"/>
          </p:nvPr>
        </p:nvSpPr>
        <p:spPr>
          <a:xfrm>
            <a:off x="292319" y="1916832"/>
            <a:ext cx="7344816" cy="3240360"/>
          </a:xfrm>
        </p:spPr>
        <p:txBody>
          <a:bodyPr/>
          <a:lstStyle/>
          <a:p>
            <a:r>
              <a:rPr lang="en-GB" dirty="0">
                <a:solidFill>
                  <a:srgbClr val="0000FF"/>
                </a:solidFill>
              </a:rPr>
              <a:t>Refer to previous session notes and input</a:t>
            </a:r>
          </a:p>
          <a:p>
            <a:r>
              <a:rPr lang="en-GB" dirty="0">
                <a:solidFill>
                  <a:srgbClr val="0000FF"/>
                </a:solidFill>
              </a:rPr>
              <a:t>Make a mental note of the types of questions you might ask</a:t>
            </a:r>
          </a:p>
          <a:p>
            <a:r>
              <a:rPr lang="en-GB" dirty="0">
                <a:solidFill>
                  <a:srgbClr val="0000FF"/>
                </a:solidFill>
              </a:rPr>
              <a:t>Try and let the conversation flow as much as you can</a:t>
            </a:r>
          </a:p>
          <a:p>
            <a:r>
              <a:rPr lang="en-GB" dirty="0">
                <a:solidFill>
                  <a:srgbClr val="0000FF"/>
                </a:solidFill>
              </a:rPr>
              <a:t>After each session, reflect upon the experience and make some notes about…</a:t>
            </a:r>
          </a:p>
          <a:p>
            <a:pPr lvl="1"/>
            <a:r>
              <a:rPr lang="en-GB" dirty="0">
                <a:solidFill>
                  <a:srgbClr val="0000FF"/>
                </a:solidFill>
              </a:rPr>
              <a:t>How it went</a:t>
            </a:r>
          </a:p>
          <a:p>
            <a:pPr lvl="1"/>
            <a:r>
              <a:rPr lang="en-GB" dirty="0">
                <a:solidFill>
                  <a:srgbClr val="0000FF"/>
                </a:solidFill>
              </a:rPr>
              <a:t>Any difficulties encountered</a:t>
            </a:r>
          </a:p>
          <a:p>
            <a:pPr lvl="1"/>
            <a:r>
              <a:rPr lang="en-GB" dirty="0">
                <a:solidFill>
                  <a:srgbClr val="0000FF"/>
                </a:solidFill>
              </a:rPr>
              <a:t>What you would do differently next time</a:t>
            </a:r>
          </a:p>
          <a:p>
            <a:pPr lvl="1"/>
            <a:r>
              <a:rPr lang="en-GB" dirty="0">
                <a:solidFill>
                  <a:srgbClr val="0000FF"/>
                </a:solidFill>
              </a:rPr>
              <a:t>What it felt like as the coach or the coachee</a:t>
            </a:r>
          </a:p>
        </p:txBody>
      </p:sp>
      <p:pic>
        <p:nvPicPr>
          <p:cNvPr id="1026" name="Picture 2" descr="Homer Simpson's Guide to Fatherhood | GQ">
            <a:extLst>
              <a:ext uri="{FF2B5EF4-FFF2-40B4-BE49-F238E27FC236}">
                <a16:creationId xmlns:a16="http://schemas.microsoft.com/office/drawing/2014/main" id="{A7EB6453-1CF4-44E0-AE24-2A14B4C6F4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8334" y="0"/>
            <a:ext cx="1815666"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176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6BC9-46FA-4129-87D1-69EEAFEAFEA0}"/>
              </a:ext>
            </a:extLst>
          </p:cNvPr>
          <p:cNvSpPr>
            <a:spLocks noGrp="1"/>
          </p:cNvSpPr>
          <p:nvPr>
            <p:ph type="title"/>
          </p:nvPr>
        </p:nvSpPr>
        <p:spPr>
          <a:xfrm>
            <a:off x="628650" y="116632"/>
            <a:ext cx="7886700" cy="759619"/>
          </a:xfrm>
        </p:spPr>
        <p:txBody>
          <a:bodyPr/>
          <a:lstStyle/>
          <a:p>
            <a:r>
              <a:rPr lang="en-GB" dirty="0"/>
              <a:t>Some instruments that can help</a:t>
            </a:r>
          </a:p>
        </p:txBody>
      </p:sp>
      <p:sp>
        <p:nvSpPr>
          <p:cNvPr id="3" name="Content Placeholder 2">
            <a:extLst>
              <a:ext uri="{FF2B5EF4-FFF2-40B4-BE49-F238E27FC236}">
                <a16:creationId xmlns:a16="http://schemas.microsoft.com/office/drawing/2014/main" id="{BC7B2A2A-5784-46EA-B510-DEF0D53DBFE0}"/>
              </a:ext>
            </a:extLst>
          </p:cNvPr>
          <p:cNvSpPr>
            <a:spLocks noGrp="1"/>
          </p:cNvSpPr>
          <p:nvPr>
            <p:ph idx="1"/>
          </p:nvPr>
        </p:nvSpPr>
        <p:spPr>
          <a:xfrm>
            <a:off x="628650" y="1124744"/>
            <a:ext cx="7886700" cy="4392488"/>
          </a:xfrm>
        </p:spPr>
        <p:txBody>
          <a:bodyPr/>
          <a:lstStyle/>
          <a:p>
            <a:r>
              <a:rPr lang="en-GB" dirty="0"/>
              <a:t>Questionnaires</a:t>
            </a:r>
          </a:p>
          <a:p>
            <a:r>
              <a:rPr lang="en-GB" dirty="0"/>
              <a:t>Blob tree</a:t>
            </a:r>
          </a:p>
          <a:p>
            <a:r>
              <a:rPr lang="en-GB" dirty="0"/>
              <a:t>Whack pack</a:t>
            </a:r>
          </a:p>
          <a:p>
            <a:r>
              <a:rPr lang="en-GB" dirty="0"/>
              <a:t>Express Pack</a:t>
            </a:r>
          </a:p>
          <a:p>
            <a:r>
              <a:rPr lang="en-GB" dirty="0"/>
              <a:t>Models</a:t>
            </a:r>
          </a:p>
          <a:p>
            <a:r>
              <a:rPr lang="en-GB" dirty="0"/>
              <a:t>Blank paper and pens</a:t>
            </a:r>
          </a:p>
          <a:p>
            <a:r>
              <a:rPr lang="en-GB" dirty="0"/>
              <a:t>And much more…</a:t>
            </a:r>
          </a:p>
        </p:txBody>
      </p:sp>
      <p:pic>
        <p:nvPicPr>
          <p:cNvPr id="5" name="Picture 4" descr="Calendar&#10;&#10;Description automatically generated with low confidence">
            <a:extLst>
              <a:ext uri="{FF2B5EF4-FFF2-40B4-BE49-F238E27FC236}">
                <a16:creationId xmlns:a16="http://schemas.microsoft.com/office/drawing/2014/main" id="{5E1BB00B-F01C-4762-A602-09A022425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61431" y="915906"/>
            <a:ext cx="2682569" cy="2815614"/>
          </a:xfrm>
          <a:prstGeom prst="rect">
            <a:avLst/>
          </a:prstGeom>
        </p:spPr>
      </p:pic>
      <p:sp>
        <p:nvSpPr>
          <p:cNvPr id="6" name="TextBox 5">
            <a:extLst>
              <a:ext uri="{FF2B5EF4-FFF2-40B4-BE49-F238E27FC236}">
                <a16:creationId xmlns:a16="http://schemas.microsoft.com/office/drawing/2014/main" id="{147FE6F3-2DF4-4F15-9024-521E29BB354D}"/>
              </a:ext>
            </a:extLst>
          </p:cNvPr>
          <p:cNvSpPr txBox="1"/>
          <p:nvPr/>
        </p:nvSpPr>
        <p:spPr>
          <a:xfrm>
            <a:off x="1305029" y="6964694"/>
            <a:ext cx="6533941" cy="230832"/>
          </a:xfrm>
          <a:prstGeom prst="rect">
            <a:avLst/>
          </a:prstGeom>
          <a:noFill/>
        </p:spPr>
        <p:txBody>
          <a:bodyPr wrap="square" rtlCol="0">
            <a:spAutoFit/>
          </a:bodyPr>
          <a:lstStyle/>
          <a:p>
            <a:r>
              <a:rPr lang="en-GB" sz="900">
                <a:hlinkClick r:id="rId3" tooltip="https://cycling74.com/articles/everyone-on-deck-strategies-for-creative-dilemmas"/>
              </a:rPr>
              <a:t>This Photo</a:t>
            </a:r>
            <a:r>
              <a:rPr lang="en-GB" sz="900"/>
              <a:t> by Unknown Author is licensed under </a:t>
            </a:r>
            <a:r>
              <a:rPr lang="en-GB" sz="900">
                <a:hlinkClick r:id="rId4" tooltip="https://creativecommons.org/licenses/by-sa/3.0/"/>
              </a:rPr>
              <a:t>CC BY-SA</a:t>
            </a:r>
            <a:endParaRPr lang="en-GB" sz="900"/>
          </a:p>
        </p:txBody>
      </p:sp>
      <p:pic>
        <p:nvPicPr>
          <p:cNvPr id="8" name="Picture 7" descr="Diagram&#10;&#10;Description automatically generated">
            <a:extLst>
              <a:ext uri="{FF2B5EF4-FFF2-40B4-BE49-F238E27FC236}">
                <a16:creationId xmlns:a16="http://schemas.microsoft.com/office/drawing/2014/main" id="{77CD1DD6-9E06-4690-8B3B-3CD5048E32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64088" y="3793980"/>
            <a:ext cx="1500759" cy="922153"/>
          </a:xfrm>
          <a:prstGeom prst="rect">
            <a:avLst/>
          </a:prstGeom>
        </p:spPr>
      </p:pic>
      <p:pic>
        <p:nvPicPr>
          <p:cNvPr id="10" name="Picture 9">
            <a:extLst>
              <a:ext uri="{FF2B5EF4-FFF2-40B4-BE49-F238E27FC236}">
                <a16:creationId xmlns:a16="http://schemas.microsoft.com/office/drawing/2014/main" id="{59AB30A8-5C61-4B6E-8D55-834C850A9286}"/>
              </a:ext>
            </a:extLst>
          </p:cNvPr>
          <p:cNvPicPr>
            <a:picLocks noChangeAspect="1"/>
          </p:cNvPicPr>
          <p:nvPr/>
        </p:nvPicPr>
        <p:blipFill>
          <a:blip r:embed="rId7"/>
          <a:stretch>
            <a:fillRect/>
          </a:stretch>
        </p:blipFill>
        <p:spPr>
          <a:xfrm>
            <a:off x="7120198" y="4365104"/>
            <a:ext cx="2041449" cy="1360966"/>
          </a:xfrm>
          <a:prstGeom prst="rect">
            <a:avLst/>
          </a:prstGeom>
        </p:spPr>
      </p:pic>
      <p:pic>
        <p:nvPicPr>
          <p:cNvPr id="12" name="Picture 11" descr="Diagram&#10;&#10;Description automatically generated">
            <a:extLst>
              <a:ext uri="{FF2B5EF4-FFF2-40B4-BE49-F238E27FC236}">
                <a16:creationId xmlns:a16="http://schemas.microsoft.com/office/drawing/2014/main" id="{54AB5E31-98E9-4759-AC74-3F0832BFB3A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379940" y="2213339"/>
            <a:ext cx="1968296" cy="1476222"/>
          </a:xfrm>
          <a:prstGeom prst="rect">
            <a:avLst/>
          </a:prstGeom>
        </p:spPr>
      </p:pic>
      <p:pic>
        <p:nvPicPr>
          <p:cNvPr id="15" name="Picture 14" descr="Graphical user interface, text, application, email&#10;&#10;Description automatically generated">
            <a:extLst>
              <a:ext uri="{FF2B5EF4-FFF2-40B4-BE49-F238E27FC236}">
                <a16:creationId xmlns:a16="http://schemas.microsoft.com/office/drawing/2014/main" id="{11940AA2-0FC3-4CDE-B584-516F72B2CC1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923928" y="783861"/>
            <a:ext cx="2322695" cy="1305231"/>
          </a:xfrm>
          <a:prstGeom prst="rect">
            <a:avLst/>
          </a:prstGeom>
        </p:spPr>
      </p:pic>
      <p:pic>
        <p:nvPicPr>
          <p:cNvPr id="18" name="Picture 17">
            <a:extLst>
              <a:ext uri="{FF2B5EF4-FFF2-40B4-BE49-F238E27FC236}">
                <a16:creationId xmlns:a16="http://schemas.microsoft.com/office/drawing/2014/main" id="{6F16892C-EA9B-4355-B28B-E1220E8F85AC}"/>
              </a:ext>
            </a:extLst>
          </p:cNvPr>
          <p:cNvPicPr>
            <a:picLocks noChangeAspect="1"/>
          </p:cNvPicPr>
          <p:nvPr/>
        </p:nvPicPr>
        <p:blipFill>
          <a:blip r:embed="rId12"/>
          <a:stretch>
            <a:fillRect/>
          </a:stretch>
        </p:blipFill>
        <p:spPr>
          <a:xfrm>
            <a:off x="3748429" y="4131049"/>
            <a:ext cx="1487984" cy="1476222"/>
          </a:xfrm>
          <a:prstGeom prst="rect">
            <a:avLst/>
          </a:prstGeom>
        </p:spPr>
      </p:pic>
    </p:spTree>
    <p:extLst>
      <p:ext uri="{BB962C8B-B14F-4D97-AF65-F5344CB8AC3E}">
        <p14:creationId xmlns:p14="http://schemas.microsoft.com/office/powerpoint/2010/main" val="1798098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US" dirty="0"/>
              <a:t>Professional Conversations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61287632"/>
              </p:ext>
            </p:extLst>
          </p:nvPr>
        </p:nvGraphicFramePr>
        <p:xfrm>
          <a:off x="628650" y="1556792"/>
          <a:ext cx="7886700" cy="3473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7085089" y="4292845"/>
            <a:ext cx="1340945" cy="507831"/>
          </a:xfrm>
          <a:prstGeom prst="rect">
            <a:avLst/>
          </a:prstGeom>
          <a:noFill/>
        </p:spPr>
        <p:txBody>
          <a:bodyPr wrap="none" rtlCol="0">
            <a:spAutoFit/>
          </a:bodyPr>
          <a:lstStyle/>
          <a:p>
            <a:pPr algn="ctr"/>
            <a:r>
              <a:rPr lang="en-GB" sz="1350">
                <a:solidFill>
                  <a:schemeClr val="bg1"/>
                </a:solidFill>
              </a:rPr>
              <a:t>Helen Timperley</a:t>
            </a:r>
          </a:p>
          <a:p>
            <a:pPr algn="ctr"/>
            <a:r>
              <a:rPr lang="en-GB" sz="1350">
                <a:solidFill>
                  <a:schemeClr val="bg1"/>
                </a:solidFill>
              </a:rPr>
              <a:t>(2009)</a:t>
            </a:r>
          </a:p>
        </p:txBody>
      </p:sp>
    </p:spTree>
    <p:extLst>
      <p:ext uri="{BB962C8B-B14F-4D97-AF65-F5344CB8AC3E}">
        <p14:creationId xmlns:p14="http://schemas.microsoft.com/office/powerpoint/2010/main" val="1382570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steppa coaching model">
            <a:extLst>
              <a:ext uri="{FF2B5EF4-FFF2-40B4-BE49-F238E27FC236}">
                <a16:creationId xmlns:a16="http://schemas.microsoft.com/office/drawing/2014/main" id="{C5E4D34A-7FA1-4311-89BE-659430E115F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14229"/>
          <a:stretch/>
        </p:blipFill>
        <p:spPr bwMode="auto">
          <a:xfrm>
            <a:off x="1496208" y="857250"/>
            <a:ext cx="6117014" cy="39390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3FB474-5806-4C87-9155-34C320A25D52}"/>
              </a:ext>
            </a:extLst>
          </p:cNvPr>
          <p:cNvSpPr txBox="1"/>
          <p:nvPr/>
        </p:nvSpPr>
        <p:spPr>
          <a:xfrm>
            <a:off x="2922896" y="4807187"/>
            <a:ext cx="3298209" cy="507831"/>
          </a:xfrm>
          <a:prstGeom prst="rect">
            <a:avLst/>
          </a:prstGeom>
          <a:noFill/>
        </p:spPr>
        <p:txBody>
          <a:bodyPr wrap="square" rtlCol="0">
            <a:spAutoFit/>
          </a:bodyPr>
          <a:lstStyle/>
          <a:p>
            <a:r>
              <a:rPr lang="cy-GB" sz="1350"/>
              <a:t>Angus McLeod (2003) Performance Coaching</a:t>
            </a:r>
          </a:p>
        </p:txBody>
      </p:sp>
      <p:pic>
        <p:nvPicPr>
          <p:cNvPr id="3" name="Picture 2"/>
          <p:cNvPicPr>
            <a:picLocks noChangeAspect="1"/>
          </p:cNvPicPr>
          <p:nvPr/>
        </p:nvPicPr>
        <p:blipFill>
          <a:blip r:embed="rId4"/>
          <a:stretch>
            <a:fillRect/>
          </a:stretch>
        </p:blipFill>
        <p:spPr>
          <a:xfrm>
            <a:off x="7941590" y="3226130"/>
            <a:ext cx="1147520" cy="1719557"/>
          </a:xfrm>
          <a:prstGeom prst="rect">
            <a:avLst/>
          </a:prstGeom>
          <a:ln>
            <a:solidFill>
              <a:schemeClr val="tx1"/>
            </a:solidFill>
          </a:ln>
        </p:spPr>
      </p:pic>
    </p:spTree>
    <p:extLst>
      <p:ext uri="{BB962C8B-B14F-4D97-AF65-F5344CB8AC3E}">
        <p14:creationId xmlns:p14="http://schemas.microsoft.com/office/powerpoint/2010/main" val="10214960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1795469819"/>
              </p:ext>
            </p:extLst>
          </p:nvPr>
        </p:nvGraphicFramePr>
        <p:xfrm>
          <a:off x="683568" y="404664"/>
          <a:ext cx="7992888" cy="4003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D73FB474-5806-4C87-9155-34C320A25D52}"/>
              </a:ext>
            </a:extLst>
          </p:cNvPr>
          <p:cNvSpPr txBox="1"/>
          <p:nvPr/>
        </p:nvSpPr>
        <p:spPr>
          <a:xfrm>
            <a:off x="3520425" y="4800397"/>
            <a:ext cx="2088197" cy="300082"/>
          </a:xfrm>
          <a:prstGeom prst="rect">
            <a:avLst/>
          </a:prstGeom>
          <a:noFill/>
        </p:spPr>
        <p:txBody>
          <a:bodyPr wrap="square" rtlCol="0">
            <a:spAutoFit/>
          </a:bodyPr>
          <a:lstStyle/>
          <a:p>
            <a:pPr fontAlgn="base"/>
            <a:r>
              <a:rPr lang="cy-GB" sz="1350"/>
              <a:t>© Worth Consulting 2002</a:t>
            </a:r>
          </a:p>
        </p:txBody>
      </p:sp>
    </p:spTree>
    <p:extLst>
      <p:ext uri="{BB962C8B-B14F-4D97-AF65-F5344CB8AC3E}">
        <p14:creationId xmlns:p14="http://schemas.microsoft.com/office/powerpoint/2010/main" val="8850222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7570179" y="2792422"/>
            <a:ext cx="1465538" cy="2196638"/>
          </a:xfrm>
          <a:prstGeom prst="rect">
            <a:avLst/>
          </a:prstGeom>
        </p:spPr>
      </p:pic>
      <p:graphicFrame>
        <p:nvGraphicFramePr>
          <p:cNvPr id="7" name="Diagram 6"/>
          <p:cNvGraphicFramePr/>
          <p:nvPr>
            <p:extLst>
              <p:ext uri="{D42A27DB-BD31-4B8C-83A1-F6EECF244321}">
                <p14:modId xmlns:p14="http://schemas.microsoft.com/office/powerpoint/2010/main" val="3675107055"/>
              </p:ext>
            </p:extLst>
          </p:nvPr>
        </p:nvGraphicFramePr>
        <p:xfrm>
          <a:off x="251520" y="548680"/>
          <a:ext cx="6768752" cy="3342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D73FB474-5806-4C87-9155-34C320A25D52}"/>
              </a:ext>
            </a:extLst>
          </p:cNvPr>
          <p:cNvSpPr txBox="1"/>
          <p:nvPr/>
        </p:nvSpPr>
        <p:spPr>
          <a:xfrm>
            <a:off x="3520425" y="4800397"/>
            <a:ext cx="2088197" cy="300082"/>
          </a:xfrm>
          <a:prstGeom prst="rect">
            <a:avLst/>
          </a:prstGeom>
          <a:noFill/>
        </p:spPr>
        <p:txBody>
          <a:bodyPr wrap="square" rtlCol="0">
            <a:spAutoFit/>
          </a:bodyPr>
          <a:lstStyle/>
          <a:p>
            <a:r>
              <a:rPr lang="en-GB" sz="1350"/>
              <a:t>Human Givens RIGAAR</a:t>
            </a:r>
            <a:r>
              <a:rPr lang="en-GB" sz="1350" baseline="24000"/>
              <a:t>TM</a:t>
            </a:r>
          </a:p>
        </p:txBody>
      </p:sp>
    </p:spTree>
    <p:extLst>
      <p:ext uri="{BB962C8B-B14F-4D97-AF65-F5344CB8AC3E}">
        <p14:creationId xmlns:p14="http://schemas.microsoft.com/office/powerpoint/2010/main" val="42652603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Image result for fuel coaching model">
            <a:extLst>
              <a:ext uri="{FF2B5EF4-FFF2-40B4-BE49-F238E27FC236}">
                <a16:creationId xmlns:a16="http://schemas.microsoft.com/office/drawing/2014/main" id="{A5F91970-C943-48B9-982B-CFE255ACD7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318" y="1070860"/>
            <a:ext cx="6515126" cy="357517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quick-wins.com/wp-content/uploads/coach.jpg">
            <a:extLst>
              <a:ext uri="{FF2B5EF4-FFF2-40B4-BE49-F238E27FC236}">
                <a16:creationId xmlns:a16="http://schemas.microsoft.com/office/drawing/2014/main" id="{8F2A5D2D-32DA-4A42-88BB-B8303E1D86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0404" y="2994989"/>
            <a:ext cx="1235869" cy="185737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C754717-7D67-4443-94DB-D62F03F3CFE8}"/>
              </a:ext>
            </a:extLst>
          </p:cNvPr>
          <p:cNvSpPr txBox="1"/>
          <p:nvPr/>
        </p:nvSpPr>
        <p:spPr>
          <a:xfrm>
            <a:off x="905005" y="4740863"/>
            <a:ext cx="6515126" cy="507831"/>
          </a:xfrm>
          <a:prstGeom prst="rect">
            <a:avLst/>
          </a:prstGeom>
          <a:noFill/>
        </p:spPr>
        <p:txBody>
          <a:bodyPr wrap="square" rtlCol="0">
            <a:spAutoFit/>
          </a:bodyPr>
          <a:lstStyle/>
          <a:p>
            <a:r>
              <a:rPr lang="cy-GB" sz="1350" dirty="0">
                <a:solidFill>
                  <a:schemeClr val="bg1"/>
                </a:solidFill>
              </a:rPr>
              <a:t>Zenger a Stinnett (2010) </a:t>
            </a:r>
            <a:r>
              <a:rPr lang="cy-GB" sz="1350" i="1" dirty="0">
                <a:solidFill>
                  <a:schemeClr val="bg1"/>
                </a:solidFill>
              </a:rPr>
              <a:t>The Extraordinary Coach – How the Best Leaders Help Others Grow</a:t>
            </a:r>
          </a:p>
        </p:txBody>
      </p:sp>
    </p:spTree>
    <p:extLst>
      <p:ext uri="{BB962C8B-B14F-4D97-AF65-F5344CB8AC3E}">
        <p14:creationId xmlns:p14="http://schemas.microsoft.com/office/powerpoint/2010/main" val="3372419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921A2-3815-4713-9FDF-C44C7E779718}"/>
              </a:ext>
            </a:extLst>
          </p:cNvPr>
          <p:cNvSpPr>
            <a:spLocks noGrp="1"/>
          </p:cNvSpPr>
          <p:nvPr>
            <p:ph type="title"/>
          </p:nvPr>
        </p:nvSpPr>
        <p:spPr/>
        <p:txBody>
          <a:bodyPr/>
          <a:lstStyle/>
          <a:p>
            <a:r>
              <a:rPr lang="cy-GB" b="1" dirty="0"/>
              <a:t>PAIRED TASK</a:t>
            </a:r>
          </a:p>
        </p:txBody>
      </p:sp>
      <p:sp>
        <p:nvSpPr>
          <p:cNvPr id="3" name="Content Placeholder 2">
            <a:extLst>
              <a:ext uri="{FF2B5EF4-FFF2-40B4-BE49-F238E27FC236}">
                <a16:creationId xmlns:a16="http://schemas.microsoft.com/office/drawing/2014/main" id="{33180A02-9115-4B1C-BBA8-A81816701171}"/>
              </a:ext>
            </a:extLst>
          </p:cNvPr>
          <p:cNvSpPr>
            <a:spLocks noGrp="1"/>
          </p:cNvSpPr>
          <p:nvPr>
            <p:ph idx="1"/>
          </p:nvPr>
        </p:nvSpPr>
        <p:spPr>
          <a:xfrm>
            <a:off x="307962" y="1276697"/>
            <a:ext cx="3976007" cy="1151163"/>
          </a:xfrm>
        </p:spPr>
        <p:txBody>
          <a:bodyPr>
            <a:noAutofit/>
          </a:bodyPr>
          <a:lstStyle/>
          <a:p>
            <a:pPr marL="0" indent="0" algn="ctr">
              <a:lnSpc>
                <a:spcPct val="100000"/>
              </a:lnSpc>
              <a:spcBef>
                <a:spcPts val="0"/>
              </a:spcBef>
              <a:buNone/>
            </a:pPr>
            <a:r>
              <a:rPr lang="cy-GB" sz="2400" dirty="0">
                <a:solidFill>
                  <a:srgbClr val="0000FF"/>
                </a:solidFill>
              </a:rPr>
              <a:t>Provide feedback on your</a:t>
            </a:r>
          </a:p>
          <a:p>
            <a:pPr marL="0" indent="0" algn="ctr">
              <a:lnSpc>
                <a:spcPct val="100000"/>
              </a:lnSpc>
              <a:spcBef>
                <a:spcPts val="0"/>
              </a:spcBef>
              <a:buNone/>
            </a:pPr>
            <a:r>
              <a:rPr lang="cy-GB" sz="2400" i="1" dirty="0">
                <a:solidFill>
                  <a:srgbClr val="0000FF"/>
                </a:solidFill>
              </a:rPr>
              <a:t>house</a:t>
            </a:r>
            <a:r>
              <a:rPr lang="cy-GB" sz="2400" dirty="0">
                <a:solidFill>
                  <a:srgbClr val="0000FF"/>
                </a:solidFill>
              </a:rPr>
              <a:t> pictures to each other!</a:t>
            </a:r>
          </a:p>
        </p:txBody>
      </p:sp>
      <p:pic>
        <p:nvPicPr>
          <p:cNvPr id="5" name="Picture 4"/>
          <p:cNvPicPr>
            <a:picLocks noChangeAspect="1"/>
          </p:cNvPicPr>
          <p:nvPr/>
        </p:nvPicPr>
        <p:blipFill>
          <a:blip r:embed="rId3"/>
          <a:stretch>
            <a:fillRect/>
          </a:stretch>
        </p:blipFill>
        <p:spPr>
          <a:xfrm>
            <a:off x="4860032" y="1253371"/>
            <a:ext cx="3929063" cy="2757488"/>
          </a:xfrm>
          <a:prstGeom prst="rect">
            <a:avLst/>
          </a:prstGeom>
        </p:spPr>
      </p:pic>
      <p:sp>
        <p:nvSpPr>
          <p:cNvPr id="4" name="TextBox 3">
            <a:extLst>
              <a:ext uri="{FF2B5EF4-FFF2-40B4-BE49-F238E27FC236}">
                <a16:creationId xmlns:a16="http://schemas.microsoft.com/office/drawing/2014/main" id="{0C659E9B-0240-45D3-A566-8F6E2CC4B00F}"/>
              </a:ext>
            </a:extLst>
          </p:cNvPr>
          <p:cNvSpPr txBox="1"/>
          <p:nvPr/>
        </p:nvSpPr>
        <p:spPr>
          <a:xfrm>
            <a:off x="179512" y="3789040"/>
            <a:ext cx="3976007" cy="830997"/>
          </a:xfrm>
          <a:prstGeom prst="rect">
            <a:avLst/>
          </a:prstGeom>
          <a:noFill/>
        </p:spPr>
        <p:txBody>
          <a:bodyPr wrap="square" rtlCol="0">
            <a:spAutoFit/>
          </a:bodyPr>
          <a:lstStyle/>
          <a:p>
            <a:pPr algn="ctr"/>
            <a:r>
              <a:rPr lang="en-GB" sz="2400" dirty="0">
                <a:solidFill>
                  <a:srgbClr val="800080"/>
                </a:solidFill>
              </a:rPr>
              <a:t>Remember Harris and the  “I’m OK, You’re OK grid</a:t>
            </a:r>
          </a:p>
        </p:txBody>
      </p:sp>
      <p:sp>
        <p:nvSpPr>
          <p:cNvPr id="7" name="TextBox 6">
            <a:extLst>
              <a:ext uri="{FF2B5EF4-FFF2-40B4-BE49-F238E27FC236}">
                <a16:creationId xmlns:a16="http://schemas.microsoft.com/office/drawing/2014/main" id="{2756464B-AFDD-404D-9F4C-7439452597BE}"/>
              </a:ext>
            </a:extLst>
          </p:cNvPr>
          <p:cNvSpPr txBox="1"/>
          <p:nvPr/>
        </p:nvSpPr>
        <p:spPr>
          <a:xfrm>
            <a:off x="539552" y="5081409"/>
            <a:ext cx="7056784" cy="523220"/>
          </a:xfrm>
          <a:prstGeom prst="rect">
            <a:avLst/>
          </a:prstGeom>
          <a:noFill/>
        </p:spPr>
        <p:txBody>
          <a:bodyPr wrap="square" rtlCol="0">
            <a:spAutoFit/>
          </a:bodyPr>
          <a:lstStyle/>
          <a:p>
            <a:r>
              <a:rPr lang="en-GB" sz="2800" dirty="0"/>
              <a:t>Be prepared to discuss in a plenary session</a:t>
            </a:r>
          </a:p>
        </p:txBody>
      </p:sp>
      <p:sp>
        <p:nvSpPr>
          <p:cNvPr id="9" name="TextBox 8">
            <a:extLst>
              <a:ext uri="{FF2B5EF4-FFF2-40B4-BE49-F238E27FC236}">
                <a16:creationId xmlns:a16="http://schemas.microsoft.com/office/drawing/2014/main" id="{122E2E62-9724-4602-8E3A-43877EE6EBE5}"/>
              </a:ext>
            </a:extLst>
          </p:cNvPr>
          <p:cNvSpPr txBox="1"/>
          <p:nvPr/>
        </p:nvSpPr>
        <p:spPr>
          <a:xfrm>
            <a:off x="539552" y="2562044"/>
            <a:ext cx="3744417" cy="830997"/>
          </a:xfrm>
          <a:prstGeom prst="rect">
            <a:avLst/>
          </a:prstGeom>
          <a:noFill/>
        </p:spPr>
        <p:txBody>
          <a:bodyPr wrap="square" rtlCol="0">
            <a:spAutoFit/>
          </a:bodyPr>
          <a:lstStyle/>
          <a:p>
            <a:pPr algn="ctr"/>
            <a:r>
              <a:rPr lang="en-GB" sz="2400" dirty="0">
                <a:solidFill>
                  <a:srgbClr val="C00000"/>
                </a:solidFill>
              </a:rPr>
              <a:t>Think about how to provide feedback effectively</a:t>
            </a:r>
          </a:p>
        </p:txBody>
      </p:sp>
    </p:spTree>
    <p:extLst>
      <p:ext uri="{BB962C8B-B14F-4D97-AF65-F5344CB8AC3E}">
        <p14:creationId xmlns:p14="http://schemas.microsoft.com/office/powerpoint/2010/main" val="1852264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D412DD-357C-4AB1-A1B0-347DF3F5A1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11B3AAD-9D57-48DF-B8ED-B8AD949B147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35D2F1A-5A97-488D-A226-C29A548D6CD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7033</TotalTime>
  <Words>2629</Words>
  <Application>Microsoft Office PowerPoint</Application>
  <PresentationFormat>On-screen Show (4:3)</PresentationFormat>
  <Paragraphs>310</Paragraphs>
  <Slides>37</Slides>
  <Notes>22</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37</vt:i4>
      </vt:variant>
    </vt:vector>
  </HeadingPairs>
  <TitlesOfParts>
    <vt:vector size="49" baseType="lpstr">
      <vt:lpstr>Arial</vt:lpstr>
      <vt:lpstr>Calibri</vt:lpstr>
      <vt:lpstr>Calibri Light</vt:lpstr>
      <vt:lpstr>Times New Roman</vt:lpstr>
      <vt:lpstr>Wingdings</vt:lpstr>
      <vt:lpstr>UWTSD 200 B</vt:lpstr>
      <vt:lpstr>UWTSD 2024</vt:lpstr>
      <vt:lpstr>UWTSD Text 1</vt:lpstr>
      <vt:lpstr>UWTSD Text 2</vt:lpstr>
      <vt:lpstr>UWTSD Text 3</vt:lpstr>
      <vt:lpstr>UWTSD Text 4</vt:lpstr>
      <vt:lpstr>UWTSD Logo Variations place image in Background</vt:lpstr>
      <vt:lpstr>BMSK6008    Coaching &amp; Mentoring  Session 5 </vt:lpstr>
      <vt:lpstr>Agenda</vt:lpstr>
      <vt:lpstr>PowerPoint Presentation</vt:lpstr>
      <vt:lpstr>Learning Outcomes</vt:lpstr>
      <vt:lpstr>BMSK6005 Coaching &amp; Mentoring in the Workplace</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Generic Assessment Criteria (L6)</vt:lpstr>
      <vt:lpstr>1. Engagement with literature </vt:lpstr>
      <vt:lpstr>Generic Assessment Criteria (L6)</vt:lpstr>
      <vt:lpstr>Generic Assessment Criteria (L6)</vt:lpstr>
      <vt:lpstr>PowerPoint Presentation</vt:lpstr>
      <vt:lpstr>Critical thinkers…</vt:lpstr>
      <vt:lpstr>To do this well, you need to build your knowledge of arguments and ideas…</vt:lpstr>
      <vt:lpstr>Mind Map – The Assignment</vt:lpstr>
      <vt:lpstr>PowerPoint Presentation</vt:lpstr>
      <vt:lpstr>Another view</vt:lpstr>
      <vt:lpstr>Workplace Stakeholders</vt:lpstr>
      <vt:lpstr>PowerPoint Presentation</vt:lpstr>
      <vt:lpstr>Meeting the Sponsor</vt:lpstr>
      <vt:lpstr>Initial Concerns</vt:lpstr>
      <vt:lpstr>Possible Client Questions</vt:lpstr>
      <vt:lpstr>Possible Coach Questions</vt:lpstr>
      <vt:lpstr>Effective Working Arrangements</vt:lpstr>
      <vt:lpstr>Reflective Practice</vt:lpstr>
      <vt:lpstr>PowerPoint Presentation</vt:lpstr>
      <vt:lpstr>TASK: Solve problem using the GROW model</vt:lpstr>
      <vt:lpstr>Questions you might try…</vt:lpstr>
      <vt:lpstr>Some instruments that can help</vt:lpstr>
      <vt:lpstr>Professional Conversations</vt:lpstr>
      <vt:lpstr>PowerPoint Presentation</vt:lpstr>
      <vt:lpstr>PowerPoint Presentation</vt:lpstr>
      <vt:lpstr>PowerPoint Presentation</vt:lpstr>
      <vt:lpstr>PowerPoint Presentation</vt:lpstr>
      <vt:lpstr>PAIRED TASK</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37</cp:revision>
  <cp:lastPrinted>2012-01-22T12:31:42Z</cp:lastPrinted>
  <dcterms:created xsi:type="dcterms:W3CDTF">2012-01-22T11:08:19Z</dcterms:created>
  <dcterms:modified xsi:type="dcterms:W3CDTF">2026-01-21T11:58:11Z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