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4" r:id="rId3"/>
    <p:sldId id="260" r:id="rId4"/>
    <p:sldId id="261" r:id="rId5"/>
    <p:sldId id="262" r:id="rId6"/>
    <p:sldId id="263" r:id="rId7"/>
    <p:sldId id="266" r:id="rId8"/>
    <p:sldId id="267" r:id="rId9"/>
    <p:sldId id="268" r:id="rId10"/>
    <p:sldId id="27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0BCE2-0FC7-4C87-B75B-5B94632388E8}" v="5" dt="2024-07-30T08:49:44.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90576" autoAdjust="0"/>
  </p:normalViewPr>
  <p:slideViewPr>
    <p:cSldViewPr snapToGrid="0">
      <p:cViewPr varScale="1">
        <p:scale>
          <a:sx n="57" d="100"/>
          <a:sy n="57" d="100"/>
        </p:scale>
        <p:origin x="17"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493C4488-7398-4B92-95F3-27CC70C0157E}"/>
    <pc:docChg chg="custSel modSld">
      <pc:chgData name="Dr Charlotte Greenway" userId="21ca5f9ab6ecb0bd" providerId="LiveId" clId="{493C4488-7398-4B92-95F3-27CC70C0157E}" dt="2024-07-30T08:37:00.074" v="3" actId="6549"/>
      <pc:docMkLst>
        <pc:docMk/>
      </pc:docMkLst>
      <pc:sldChg chg="delSp modSp mod">
        <pc:chgData name="Dr Charlotte Greenway" userId="21ca5f9ab6ecb0bd" providerId="LiveId" clId="{493C4488-7398-4B92-95F3-27CC70C0157E}" dt="2024-07-30T08:37:00.074" v="3" actId="6549"/>
        <pc:sldMkLst>
          <pc:docMk/>
          <pc:sldMk cId="1026295663" sldId="256"/>
        </pc:sldMkLst>
        <pc:spChg chg="mod">
          <ac:chgData name="Dr Charlotte Greenway" userId="21ca5f9ab6ecb0bd" providerId="LiveId" clId="{493C4488-7398-4B92-95F3-27CC70C0157E}" dt="2024-07-30T08:37:00.074" v="3" actId="6549"/>
          <ac:spMkLst>
            <pc:docMk/>
            <pc:sldMk cId="1026295663" sldId="256"/>
            <ac:spMk id="2" creationId="{00000000-0000-0000-0000-000000000000}"/>
          </ac:spMkLst>
        </pc:spChg>
        <pc:graphicFrameChg chg="del">
          <ac:chgData name="Dr Charlotte Greenway" userId="21ca5f9ab6ecb0bd" providerId="LiveId" clId="{493C4488-7398-4B92-95F3-27CC70C0157E}" dt="2024-07-30T08:36:57.116" v="2" actId="478"/>
          <ac:graphicFrameMkLst>
            <pc:docMk/>
            <pc:sldMk cId="1026295663" sldId="256"/>
            <ac:graphicFrameMk id="5" creationId="{00000000-0000-0000-0000-000000000000}"/>
          </ac:graphicFrameMkLst>
        </pc:graphicFrameChg>
      </pc:sldChg>
    </pc:docChg>
  </pc:docChgLst>
  <pc:docChgLst>
    <pc:chgData name="Dr Charlotte Greenway" userId="21ca5f9ab6ecb0bd" providerId="LiveId" clId="{FE6FAD9C-C948-4A33-B19D-D5BB20F8A62B}"/>
    <pc:docChg chg="modSld">
      <pc:chgData name="Dr Charlotte Greenway" userId="21ca5f9ab6ecb0bd" providerId="LiveId" clId="{FE6FAD9C-C948-4A33-B19D-D5BB20F8A62B}" dt="2024-07-30T16:13:15.770" v="1" actId="20577"/>
      <pc:docMkLst>
        <pc:docMk/>
      </pc:docMkLst>
      <pc:sldChg chg="modSp mod">
        <pc:chgData name="Dr Charlotte Greenway" userId="21ca5f9ab6ecb0bd" providerId="LiveId" clId="{FE6FAD9C-C948-4A33-B19D-D5BB20F8A62B}" dt="2024-07-30T16:13:15.770" v="1" actId="20577"/>
        <pc:sldMkLst>
          <pc:docMk/>
          <pc:sldMk cId="1026295663" sldId="256"/>
        </pc:sldMkLst>
        <pc:spChg chg="mod">
          <ac:chgData name="Dr Charlotte Greenway" userId="21ca5f9ab6ecb0bd" providerId="LiveId" clId="{FE6FAD9C-C948-4A33-B19D-D5BB20F8A62B}" dt="2024-07-30T16:13:15.770" v="1" actId="20577"/>
          <ac:spMkLst>
            <pc:docMk/>
            <pc:sldMk cId="1026295663" sldId="256"/>
            <ac:spMk id="2" creationId="{00000000-0000-0000-0000-000000000000}"/>
          </ac:spMkLst>
        </pc:spChg>
      </pc:sldChg>
    </pc:docChg>
  </pc:docChgLst>
  <pc:docChgLst>
    <pc:chgData name="Dr Charlotte Greenway" userId="21ca5f9ab6ecb0bd" providerId="LiveId" clId="{DE90BCE2-0FC7-4C87-B75B-5B94632388E8}"/>
    <pc:docChg chg="delSld modSld">
      <pc:chgData name="Dr Charlotte Greenway" userId="21ca5f9ab6ecb0bd" providerId="LiveId" clId="{DE90BCE2-0FC7-4C87-B75B-5B94632388E8}" dt="2024-07-30T08:50:10.437" v="10" actId="47"/>
      <pc:docMkLst>
        <pc:docMk/>
      </pc:docMkLst>
      <pc:sldChg chg="modSp mod">
        <pc:chgData name="Dr Charlotte Greenway" userId="21ca5f9ab6ecb0bd" providerId="LiveId" clId="{DE90BCE2-0FC7-4C87-B75B-5B94632388E8}" dt="2024-07-30T08:45:52.320" v="1" actId="20577"/>
        <pc:sldMkLst>
          <pc:docMk/>
          <pc:sldMk cId="1026295663" sldId="256"/>
        </pc:sldMkLst>
        <pc:spChg chg="mod">
          <ac:chgData name="Dr Charlotte Greenway" userId="21ca5f9ab6ecb0bd" providerId="LiveId" clId="{DE90BCE2-0FC7-4C87-B75B-5B94632388E8}" dt="2024-07-30T08:45:52.320" v="1" actId="20577"/>
          <ac:spMkLst>
            <pc:docMk/>
            <pc:sldMk cId="1026295663" sldId="256"/>
            <ac:spMk id="2" creationId="{00000000-0000-0000-0000-000000000000}"/>
          </ac:spMkLst>
        </pc:spChg>
      </pc:sldChg>
      <pc:sldChg chg="del">
        <pc:chgData name="Dr Charlotte Greenway" userId="21ca5f9ab6ecb0bd" providerId="LiveId" clId="{DE90BCE2-0FC7-4C87-B75B-5B94632388E8}" dt="2024-07-30T08:49:13.452" v="2" actId="47"/>
        <pc:sldMkLst>
          <pc:docMk/>
          <pc:sldMk cId="1724049178" sldId="257"/>
        </pc:sldMkLst>
      </pc:sldChg>
      <pc:sldChg chg="del">
        <pc:chgData name="Dr Charlotte Greenway" userId="21ca5f9ab6ecb0bd" providerId="LiveId" clId="{DE90BCE2-0FC7-4C87-B75B-5B94632388E8}" dt="2024-07-30T08:49:13.452" v="2" actId="47"/>
        <pc:sldMkLst>
          <pc:docMk/>
          <pc:sldMk cId="1792800813" sldId="258"/>
        </pc:sldMkLst>
      </pc:sldChg>
      <pc:sldChg chg="modSp mod">
        <pc:chgData name="Dr Charlotte Greenway" userId="21ca5f9ab6ecb0bd" providerId="LiveId" clId="{DE90BCE2-0FC7-4C87-B75B-5B94632388E8}" dt="2024-07-30T08:49:47.502" v="8" actId="14100"/>
        <pc:sldMkLst>
          <pc:docMk/>
          <pc:sldMk cId="2349390473" sldId="264"/>
        </pc:sldMkLst>
        <pc:graphicFrameChg chg="mod">
          <ac:chgData name="Dr Charlotte Greenway" userId="21ca5f9ab6ecb0bd" providerId="LiveId" clId="{DE90BCE2-0FC7-4C87-B75B-5B94632388E8}" dt="2024-07-30T08:49:47.502" v="8" actId="14100"/>
          <ac:graphicFrameMkLst>
            <pc:docMk/>
            <pc:sldMk cId="2349390473" sldId="264"/>
            <ac:graphicFrameMk id="10" creationId="{00000000-0000-0000-0000-000000000000}"/>
          </ac:graphicFrameMkLst>
        </pc:graphicFrameChg>
      </pc:sldChg>
      <pc:sldChg chg="del">
        <pc:chgData name="Dr Charlotte Greenway" userId="21ca5f9ab6ecb0bd" providerId="LiveId" clId="{DE90BCE2-0FC7-4C87-B75B-5B94632388E8}" dt="2024-07-30T08:49:13.452" v="2" actId="47"/>
        <pc:sldMkLst>
          <pc:docMk/>
          <pc:sldMk cId="1673252391" sldId="265"/>
        </pc:sldMkLst>
      </pc:sldChg>
      <pc:sldChg chg="del">
        <pc:chgData name="Dr Charlotte Greenway" userId="21ca5f9ab6ecb0bd" providerId="LiveId" clId="{DE90BCE2-0FC7-4C87-B75B-5B94632388E8}" dt="2024-07-30T08:50:07.663" v="9" actId="47"/>
        <pc:sldMkLst>
          <pc:docMk/>
          <pc:sldMk cId="3104473738" sldId="269"/>
        </pc:sldMkLst>
      </pc:sldChg>
      <pc:sldChg chg="del">
        <pc:chgData name="Dr Charlotte Greenway" userId="21ca5f9ab6ecb0bd" providerId="LiveId" clId="{DE90BCE2-0FC7-4C87-B75B-5B94632388E8}" dt="2024-07-30T08:50:07.663" v="9" actId="47"/>
        <pc:sldMkLst>
          <pc:docMk/>
          <pc:sldMk cId="3106092549" sldId="271"/>
        </pc:sldMkLst>
      </pc:sldChg>
      <pc:sldChg chg="del">
        <pc:chgData name="Dr Charlotte Greenway" userId="21ca5f9ab6ecb0bd" providerId="LiveId" clId="{DE90BCE2-0FC7-4C87-B75B-5B94632388E8}" dt="2024-07-30T08:50:07.663" v="9" actId="47"/>
        <pc:sldMkLst>
          <pc:docMk/>
          <pc:sldMk cId="2437350110" sldId="272"/>
        </pc:sldMkLst>
      </pc:sldChg>
      <pc:sldChg chg="del">
        <pc:chgData name="Dr Charlotte Greenway" userId="21ca5f9ab6ecb0bd" providerId="LiveId" clId="{DE90BCE2-0FC7-4C87-B75B-5B94632388E8}" dt="2024-07-30T08:50:07.663" v="9" actId="47"/>
        <pc:sldMkLst>
          <pc:docMk/>
          <pc:sldMk cId="2283819649" sldId="273"/>
        </pc:sldMkLst>
      </pc:sldChg>
      <pc:sldChg chg="del">
        <pc:chgData name="Dr Charlotte Greenway" userId="21ca5f9ab6ecb0bd" providerId="LiveId" clId="{DE90BCE2-0FC7-4C87-B75B-5B94632388E8}" dt="2024-07-30T08:50:07.663" v="9" actId="47"/>
        <pc:sldMkLst>
          <pc:docMk/>
          <pc:sldMk cId="897645624" sldId="274"/>
        </pc:sldMkLst>
      </pc:sldChg>
      <pc:sldChg chg="del">
        <pc:chgData name="Dr Charlotte Greenway" userId="21ca5f9ab6ecb0bd" providerId="LiveId" clId="{DE90BCE2-0FC7-4C87-B75B-5B94632388E8}" dt="2024-07-30T08:50:07.663" v="9" actId="47"/>
        <pc:sldMkLst>
          <pc:docMk/>
          <pc:sldMk cId="1392865395" sldId="276"/>
        </pc:sldMkLst>
      </pc:sldChg>
      <pc:sldChg chg="del">
        <pc:chgData name="Dr Charlotte Greenway" userId="21ca5f9ab6ecb0bd" providerId="LiveId" clId="{DE90BCE2-0FC7-4C87-B75B-5B94632388E8}" dt="2024-07-30T08:50:07.663" v="9" actId="47"/>
        <pc:sldMkLst>
          <pc:docMk/>
          <pc:sldMk cId="3800301669" sldId="277"/>
        </pc:sldMkLst>
      </pc:sldChg>
      <pc:sldChg chg="del">
        <pc:chgData name="Dr Charlotte Greenway" userId="21ca5f9ab6ecb0bd" providerId="LiveId" clId="{DE90BCE2-0FC7-4C87-B75B-5B94632388E8}" dt="2024-07-30T08:50:10.437" v="10" actId="47"/>
        <pc:sldMkLst>
          <pc:docMk/>
          <pc:sldMk cId="435278788" sldId="280"/>
        </pc:sldMkLst>
      </pc:sldChg>
      <pc:sldChg chg="del">
        <pc:chgData name="Dr Charlotte Greenway" userId="21ca5f9ab6ecb0bd" providerId="LiveId" clId="{DE90BCE2-0FC7-4C87-B75B-5B94632388E8}" dt="2024-07-30T08:49:13.452" v="2" actId="47"/>
        <pc:sldMkLst>
          <pc:docMk/>
          <pc:sldMk cId="725616088" sldId="284"/>
        </pc:sldMkLst>
      </pc:sldChg>
      <pc:sldChg chg="del">
        <pc:chgData name="Dr Charlotte Greenway" userId="21ca5f9ab6ecb0bd" providerId="LiveId" clId="{DE90BCE2-0FC7-4C87-B75B-5B94632388E8}" dt="2024-07-30T08:49:13.452" v="2" actId="47"/>
        <pc:sldMkLst>
          <pc:docMk/>
          <pc:sldMk cId="1214985085" sldId="289"/>
        </pc:sldMkLst>
      </pc:sldChg>
      <pc:sldChg chg="del">
        <pc:chgData name="Dr Charlotte Greenway" userId="21ca5f9ab6ecb0bd" providerId="LiveId" clId="{DE90BCE2-0FC7-4C87-B75B-5B94632388E8}" dt="2024-07-30T08:49:13.452" v="2" actId="47"/>
        <pc:sldMkLst>
          <pc:docMk/>
          <pc:sldMk cId="2966383818" sldId="291"/>
        </pc:sldMkLst>
      </pc:sldChg>
      <pc:sldChg chg="del">
        <pc:chgData name="Dr Charlotte Greenway" userId="21ca5f9ab6ecb0bd" providerId="LiveId" clId="{DE90BCE2-0FC7-4C87-B75B-5B94632388E8}" dt="2024-07-30T08:50:07.663" v="9" actId="47"/>
        <pc:sldMkLst>
          <pc:docMk/>
          <pc:sldMk cId="106955538" sldId="292"/>
        </pc:sldMkLst>
      </pc:sldChg>
    </pc:docChg>
  </pc:docChgLst>
</pc:chgInfo>
</file>

<file path=ppt/diagrams/_rels/data2.xml.rels><?xml version="1.0" encoding="UTF-8" standalone="yes"?>
<Relationships xmlns="http://schemas.openxmlformats.org/package/2006/relationships"><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AA63AC-A99A-44D7-BAA3-B492CD6D19A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731D514-6120-4800-AEDF-5C63328D3D53}">
      <dgm:prSet/>
      <dgm:spPr/>
      <dgm:t>
        <a:bodyPr/>
        <a:lstStyle/>
        <a:p>
          <a:pPr rtl="0"/>
          <a:r>
            <a:rPr lang="en-US" dirty="0"/>
            <a:t>Charles Spearman G factor</a:t>
          </a:r>
          <a:endParaRPr lang="en-GB" dirty="0"/>
        </a:p>
      </dgm:t>
    </dgm:pt>
    <dgm:pt modelId="{9C655DA2-215A-42B5-B5B0-FE2CD289E607}" type="parTrans" cxnId="{E9C007D7-8380-4AAE-9C05-96A0418D7B8D}">
      <dgm:prSet/>
      <dgm:spPr/>
      <dgm:t>
        <a:bodyPr/>
        <a:lstStyle/>
        <a:p>
          <a:endParaRPr lang="en-US"/>
        </a:p>
      </dgm:t>
    </dgm:pt>
    <dgm:pt modelId="{FAC2432E-73B3-4C37-A94B-75BE0C08F34D}" type="sibTrans" cxnId="{E9C007D7-8380-4AAE-9C05-96A0418D7B8D}">
      <dgm:prSet/>
      <dgm:spPr/>
      <dgm:t>
        <a:bodyPr/>
        <a:lstStyle/>
        <a:p>
          <a:endParaRPr lang="en-US"/>
        </a:p>
      </dgm:t>
    </dgm:pt>
    <dgm:pt modelId="{E4D49932-30EA-45D2-A256-02AB5CDF2079}">
      <dgm:prSet/>
      <dgm:spPr/>
      <dgm:t>
        <a:bodyPr/>
        <a:lstStyle/>
        <a:p>
          <a:pPr rtl="0"/>
          <a:r>
            <a:rPr lang="en-US" dirty="0" err="1"/>
            <a:t>Thurstone’s</a:t>
          </a:r>
          <a:r>
            <a:rPr lang="en-US" dirty="0"/>
            <a:t> 7 Factors</a:t>
          </a:r>
          <a:endParaRPr lang="en-GB" dirty="0"/>
        </a:p>
      </dgm:t>
    </dgm:pt>
    <dgm:pt modelId="{D99B15F5-ACAB-44BE-8FFC-DEA8BFD29044}" type="parTrans" cxnId="{8B18F5CB-9C78-4E9C-82BF-85FCC56C6F11}">
      <dgm:prSet/>
      <dgm:spPr/>
      <dgm:t>
        <a:bodyPr/>
        <a:lstStyle/>
        <a:p>
          <a:endParaRPr lang="en-US"/>
        </a:p>
      </dgm:t>
    </dgm:pt>
    <dgm:pt modelId="{E0EF1A7C-5E4D-4275-85C2-FF4F4A0D6A48}" type="sibTrans" cxnId="{8B18F5CB-9C78-4E9C-82BF-85FCC56C6F11}">
      <dgm:prSet/>
      <dgm:spPr/>
      <dgm:t>
        <a:bodyPr/>
        <a:lstStyle/>
        <a:p>
          <a:endParaRPr lang="en-US"/>
        </a:p>
      </dgm:t>
    </dgm:pt>
    <dgm:pt modelId="{5373144B-F863-4C4E-B8F3-16EC4B853F83}">
      <dgm:prSet/>
      <dgm:spPr/>
      <dgm:t>
        <a:bodyPr/>
        <a:lstStyle/>
        <a:p>
          <a:pPr rtl="0"/>
          <a:r>
            <a:rPr lang="en-US" dirty="0"/>
            <a:t>Howard Gardner Multiple Intelligences</a:t>
          </a:r>
          <a:endParaRPr lang="en-GB" dirty="0"/>
        </a:p>
      </dgm:t>
    </dgm:pt>
    <dgm:pt modelId="{87A843F6-30BE-4923-9F0B-A8D5C7FE9349}" type="parTrans" cxnId="{F0A070D7-AFFA-486B-BE0B-FEF31E9170AB}">
      <dgm:prSet/>
      <dgm:spPr/>
      <dgm:t>
        <a:bodyPr/>
        <a:lstStyle/>
        <a:p>
          <a:endParaRPr lang="en-US"/>
        </a:p>
      </dgm:t>
    </dgm:pt>
    <dgm:pt modelId="{E6F6AF8C-37EA-4BCD-B3B8-17E2451A9F39}" type="sibTrans" cxnId="{F0A070D7-AFFA-486B-BE0B-FEF31E9170AB}">
      <dgm:prSet/>
      <dgm:spPr/>
      <dgm:t>
        <a:bodyPr/>
        <a:lstStyle/>
        <a:p>
          <a:endParaRPr lang="en-US"/>
        </a:p>
      </dgm:t>
    </dgm:pt>
    <dgm:pt modelId="{38C9CE4B-01B0-4766-B6D1-CCE0E5E7DD45}" type="pres">
      <dgm:prSet presAssocID="{20AA63AC-A99A-44D7-BAA3-B492CD6D19A3}" presName="diagram" presStyleCnt="0">
        <dgm:presLayoutVars>
          <dgm:dir/>
          <dgm:resizeHandles val="exact"/>
        </dgm:presLayoutVars>
      </dgm:prSet>
      <dgm:spPr/>
    </dgm:pt>
    <dgm:pt modelId="{A55FAD44-0D88-4545-BC8A-91D075654F12}" type="pres">
      <dgm:prSet presAssocID="{A731D514-6120-4800-AEDF-5C63328D3D53}" presName="node" presStyleLbl="node1" presStyleIdx="0" presStyleCnt="3">
        <dgm:presLayoutVars>
          <dgm:bulletEnabled val="1"/>
        </dgm:presLayoutVars>
      </dgm:prSet>
      <dgm:spPr/>
    </dgm:pt>
    <dgm:pt modelId="{75BD6B4A-9929-4FA0-86EB-62F35DCA2D3E}" type="pres">
      <dgm:prSet presAssocID="{FAC2432E-73B3-4C37-A94B-75BE0C08F34D}" presName="sibTrans" presStyleCnt="0"/>
      <dgm:spPr/>
    </dgm:pt>
    <dgm:pt modelId="{D9AEF44A-ABCC-49C1-8AC7-5C2F56CCD5A7}" type="pres">
      <dgm:prSet presAssocID="{E4D49932-30EA-45D2-A256-02AB5CDF2079}" presName="node" presStyleLbl="node1" presStyleIdx="1" presStyleCnt="3">
        <dgm:presLayoutVars>
          <dgm:bulletEnabled val="1"/>
        </dgm:presLayoutVars>
      </dgm:prSet>
      <dgm:spPr/>
    </dgm:pt>
    <dgm:pt modelId="{8F7ABD8E-BBB5-47CF-A6F2-25430A215537}" type="pres">
      <dgm:prSet presAssocID="{E0EF1A7C-5E4D-4275-85C2-FF4F4A0D6A48}" presName="sibTrans" presStyleCnt="0"/>
      <dgm:spPr/>
    </dgm:pt>
    <dgm:pt modelId="{C440E7B4-32A8-4C53-9FD7-DF1789E2AD8C}" type="pres">
      <dgm:prSet presAssocID="{5373144B-F863-4C4E-B8F3-16EC4B853F83}" presName="node" presStyleLbl="node1" presStyleIdx="2" presStyleCnt="3">
        <dgm:presLayoutVars>
          <dgm:bulletEnabled val="1"/>
        </dgm:presLayoutVars>
      </dgm:prSet>
      <dgm:spPr/>
    </dgm:pt>
  </dgm:ptLst>
  <dgm:cxnLst>
    <dgm:cxn modelId="{F20AC695-C46C-4A8E-8062-1520348236CE}" type="presOf" srcId="{5373144B-F863-4C4E-B8F3-16EC4B853F83}" destId="{C440E7B4-32A8-4C53-9FD7-DF1789E2AD8C}" srcOrd="0" destOrd="0" presId="urn:microsoft.com/office/officeart/2005/8/layout/default"/>
    <dgm:cxn modelId="{1F9A29CB-75D1-4F9A-8646-1D06F6F26562}" type="presOf" srcId="{E4D49932-30EA-45D2-A256-02AB5CDF2079}" destId="{D9AEF44A-ABCC-49C1-8AC7-5C2F56CCD5A7}" srcOrd="0" destOrd="0" presId="urn:microsoft.com/office/officeart/2005/8/layout/default"/>
    <dgm:cxn modelId="{8B18F5CB-9C78-4E9C-82BF-85FCC56C6F11}" srcId="{20AA63AC-A99A-44D7-BAA3-B492CD6D19A3}" destId="{E4D49932-30EA-45D2-A256-02AB5CDF2079}" srcOrd="1" destOrd="0" parTransId="{D99B15F5-ACAB-44BE-8FFC-DEA8BFD29044}" sibTransId="{E0EF1A7C-5E4D-4275-85C2-FF4F4A0D6A48}"/>
    <dgm:cxn modelId="{8193C7D2-D0A2-41FE-A854-7E03F6874A98}" type="presOf" srcId="{20AA63AC-A99A-44D7-BAA3-B492CD6D19A3}" destId="{38C9CE4B-01B0-4766-B6D1-CCE0E5E7DD45}" srcOrd="0" destOrd="0" presId="urn:microsoft.com/office/officeart/2005/8/layout/default"/>
    <dgm:cxn modelId="{E9C007D7-8380-4AAE-9C05-96A0418D7B8D}" srcId="{20AA63AC-A99A-44D7-BAA3-B492CD6D19A3}" destId="{A731D514-6120-4800-AEDF-5C63328D3D53}" srcOrd="0" destOrd="0" parTransId="{9C655DA2-215A-42B5-B5B0-FE2CD289E607}" sibTransId="{FAC2432E-73B3-4C37-A94B-75BE0C08F34D}"/>
    <dgm:cxn modelId="{F0A070D7-AFFA-486B-BE0B-FEF31E9170AB}" srcId="{20AA63AC-A99A-44D7-BAA3-B492CD6D19A3}" destId="{5373144B-F863-4C4E-B8F3-16EC4B853F83}" srcOrd="2" destOrd="0" parTransId="{87A843F6-30BE-4923-9F0B-A8D5C7FE9349}" sibTransId="{E6F6AF8C-37EA-4BCD-B3B8-17E2451A9F39}"/>
    <dgm:cxn modelId="{2C4BA7F9-908A-4F5F-A630-17DDBC0062F1}" type="presOf" srcId="{A731D514-6120-4800-AEDF-5C63328D3D53}" destId="{A55FAD44-0D88-4545-BC8A-91D075654F12}" srcOrd="0" destOrd="0" presId="urn:microsoft.com/office/officeart/2005/8/layout/default"/>
    <dgm:cxn modelId="{F2F42A8B-A2FE-4116-8C08-85C99A6D2AA9}" type="presParOf" srcId="{38C9CE4B-01B0-4766-B6D1-CCE0E5E7DD45}" destId="{A55FAD44-0D88-4545-BC8A-91D075654F12}" srcOrd="0" destOrd="0" presId="urn:microsoft.com/office/officeart/2005/8/layout/default"/>
    <dgm:cxn modelId="{477A78CE-1C93-4AA6-9CAC-C2394B566C9C}" type="presParOf" srcId="{38C9CE4B-01B0-4766-B6D1-CCE0E5E7DD45}" destId="{75BD6B4A-9929-4FA0-86EB-62F35DCA2D3E}" srcOrd="1" destOrd="0" presId="urn:microsoft.com/office/officeart/2005/8/layout/default"/>
    <dgm:cxn modelId="{451B4D0D-0CAD-443F-A3F6-DC0CA3D845AA}" type="presParOf" srcId="{38C9CE4B-01B0-4766-B6D1-CCE0E5E7DD45}" destId="{D9AEF44A-ABCC-49C1-8AC7-5C2F56CCD5A7}" srcOrd="2" destOrd="0" presId="urn:microsoft.com/office/officeart/2005/8/layout/default"/>
    <dgm:cxn modelId="{D65EBE6C-1023-455A-B27B-E7A9DA7789F0}" type="presParOf" srcId="{38C9CE4B-01B0-4766-B6D1-CCE0E5E7DD45}" destId="{8F7ABD8E-BBB5-47CF-A6F2-25430A215537}" srcOrd="3" destOrd="0" presId="urn:microsoft.com/office/officeart/2005/8/layout/default"/>
    <dgm:cxn modelId="{C7238BE7-8006-4EBF-ACC9-D895A63BC27D}" type="presParOf" srcId="{38C9CE4B-01B0-4766-B6D1-CCE0E5E7DD45}" destId="{C440E7B4-32A8-4C53-9FD7-DF1789E2AD8C}"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C0C332-3001-4B10-9EF1-4CA1A8F1011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B9FE04FA-0EF8-4EB3-ABAD-6508C19F256B}">
      <dgm:prSet custT="1"/>
      <dgm:spPr/>
      <dgm:t>
        <a:bodyPr/>
        <a:lstStyle/>
        <a:p>
          <a:pPr rtl="0"/>
          <a:r>
            <a:rPr lang="en-GB" sz="2400" dirty="0"/>
            <a:t>He used a mathematical approach to measure human intelligence. </a:t>
          </a:r>
        </a:p>
      </dgm:t>
    </dgm:pt>
    <dgm:pt modelId="{9944624E-6A6D-4F09-A86A-97A59BAC8D34}" type="parTrans" cxnId="{514348C2-CAD8-467A-9FA7-0EB8FB614008}">
      <dgm:prSet/>
      <dgm:spPr/>
      <dgm:t>
        <a:bodyPr/>
        <a:lstStyle/>
        <a:p>
          <a:endParaRPr lang="en-US"/>
        </a:p>
      </dgm:t>
    </dgm:pt>
    <dgm:pt modelId="{2AC3D71A-8D22-4571-9BD6-D942F16795AB}" type="sibTrans" cxnId="{514348C2-CAD8-467A-9FA7-0EB8FB614008}">
      <dgm:prSet/>
      <dgm:spPr/>
      <dgm:t>
        <a:bodyPr/>
        <a:lstStyle/>
        <a:p>
          <a:endParaRPr lang="en-US"/>
        </a:p>
      </dgm:t>
    </dgm:pt>
    <dgm:pt modelId="{465AF327-1522-4116-ABB9-3215DD885D21}">
      <dgm:prSet/>
      <dgm:spPr/>
      <dgm:t>
        <a:bodyPr/>
        <a:lstStyle/>
        <a:p>
          <a:pPr rtl="0"/>
          <a:r>
            <a:rPr lang="en-GB" dirty="0"/>
            <a:t>Using statistical factor analysis Spearman identified </a:t>
          </a:r>
          <a:r>
            <a:rPr lang="en-GB" b="1" dirty="0"/>
            <a:t>g</a:t>
          </a:r>
          <a:r>
            <a:rPr lang="en-GB" dirty="0"/>
            <a:t>, a single underlying intelligence factor he believed accounted for the variety of observable abilities.</a:t>
          </a:r>
        </a:p>
      </dgm:t>
    </dgm:pt>
    <dgm:pt modelId="{8FD44AAB-0A26-4F06-A778-3BEB8F2ADBF7}" type="parTrans" cxnId="{D3418A6D-78FB-4ACC-959E-0E7083F2CA51}">
      <dgm:prSet/>
      <dgm:spPr/>
      <dgm:t>
        <a:bodyPr/>
        <a:lstStyle/>
        <a:p>
          <a:endParaRPr lang="en-US"/>
        </a:p>
      </dgm:t>
    </dgm:pt>
    <dgm:pt modelId="{4BA46F15-BCE3-4C21-9DC8-F076A359471C}" type="sibTrans" cxnId="{D3418A6D-78FB-4ACC-959E-0E7083F2CA51}">
      <dgm:prSet/>
      <dgm:spPr/>
      <dgm:t>
        <a:bodyPr/>
        <a:lstStyle/>
        <a:p>
          <a:endParaRPr lang="en-US"/>
        </a:p>
      </dgm:t>
    </dgm:pt>
    <dgm:pt modelId="{D13512B4-693C-4799-B84A-A57F5CBB107B}" type="pres">
      <dgm:prSet presAssocID="{DAC0C332-3001-4B10-9EF1-4CA1A8F1011D}" presName="compositeShape" presStyleCnt="0">
        <dgm:presLayoutVars>
          <dgm:dir/>
          <dgm:resizeHandles/>
        </dgm:presLayoutVars>
      </dgm:prSet>
      <dgm:spPr/>
    </dgm:pt>
    <dgm:pt modelId="{BCBF7074-37CB-472B-A764-EF7847C33E3F}" type="pres">
      <dgm:prSet presAssocID="{DAC0C332-3001-4B10-9EF1-4CA1A8F1011D}" presName="pyramid" presStyleLbl="node1" presStyleIdx="0" presStyleCnt="1" custLinFactNeighborX="883" custLinFactNeighborY="665"/>
      <dgm:spPr>
        <a:blipFill rotWithShape="0">
          <a:blip xmlns:r="http://schemas.openxmlformats.org/officeDocument/2006/relationships" r:embed="rId1"/>
          <a:stretch>
            <a:fillRect/>
          </a:stretch>
        </a:blipFill>
      </dgm:spPr>
    </dgm:pt>
    <dgm:pt modelId="{0C24960A-9507-4983-9D44-D43B78D5B5FC}" type="pres">
      <dgm:prSet presAssocID="{DAC0C332-3001-4B10-9EF1-4CA1A8F1011D}" presName="theList" presStyleCnt="0"/>
      <dgm:spPr/>
    </dgm:pt>
    <dgm:pt modelId="{F7BD317E-81ED-41F1-948B-D6B715141B63}" type="pres">
      <dgm:prSet presAssocID="{B9FE04FA-0EF8-4EB3-ABAD-6508C19F256B}" presName="aNode" presStyleLbl="fgAcc1" presStyleIdx="0" presStyleCnt="2">
        <dgm:presLayoutVars>
          <dgm:bulletEnabled val="1"/>
        </dgm:presLayoutVars>
      </dgm:prSet>
      <dgm:spPr/>
    </dgm:pt>
    <dgm:pt modelId="{7E967CFB-279E-4326-A0C1-0F4BB00F1EFE}" type="pres">
      <dgm:prSet presAssocID="{B9FE04FA-0EF8-4EB3-ABAD-6508C19F256B}" presName="aSpace" presStyleCnt="0"/>
      <dgm:spPr/>
    </dgm:pt>
    <dgm:pt modelId="{DF2DDF01-76D8-43FF-B1FF-EB4FC3F7F1F9}" type="pres">
      <dgm:prSet presAssocID="{465AF327-1522-4116-ABB9-3215DD885D21}" presName="aNode" presStyleLbl="fgAcc1" presStyleIdx="1" presStyleCnt="2">
        <dgm:presLayoutVars>
          <dgm:bulletEnabled val="1"/>
        </dgm:presLayoutVars>
      </dgm:prSet>
      <dgm:spPr/>
    </dgm:pt>
    <dgm:pt modelId="{B5C5E7FF-B7AE-4F8D-A160-DD487C1EB1B4}" type="pres">
      <dgm:prSet presAssocID="{465AF327-1522-4116-ABB9-3215DD885D21}" presName="aSpace" presStyleCnt="0"/>
      <dgm:spPr/>
    </dgm:pt>
  </dgm:ptLst>
  <dgm:cxnLst>
    <dgm:cxn modelId="{D3418A6D-78FB-4ACC-959E-0E7083F2CA51}" srcId="{DAC0C332-3001-4B10-9EF1-4CA1A8F1011D}" destId="{465AF327-1522-4116-ABB9-3215DD885D21}" srcOrd="1" destOrd="0" parTransId="{8FD44AAB-0A26-4F06-A778-3BEB8F2ADBF7}" sibTransId="{4BA46F15-BCE3-4C21-9DC8-F076A359471C}"/>
    <dgm:cxn modelId="{514348C2-CAD8-467A-9FA7-0EB8FB614008}" srcId="{DAC0C332-3001-4B10-9EF1-4CA1A8F1011D}" destId="{B9FE04FA-0EF8-4EB3-ABAD-6508C19F256B}" srcOrd="0" destOrd="0" parTransId="{9944624E-6A6D-4F09-A86A-97A59BAC8D34}" sibTransId="{2AC3D71A-8D22-4571-9BD6-D942F16795AB}"/>
    <dgm:cxn modelId="{3CC65CCD-A4A2-46A3-B96C-B3F857A34ABA}" type="presOf" srcId="{465AF327-1522-4116-ABB9-3215DD885D21}" destId="{DF2DDF01-76D8-43FF-B1FF-EB4FC3F7F1F9}" srcOrd="0" destOrd="0" presId="urn:microsoft.com/office/officeart/2005/8/layout/pyramid2"/>
    <dgm:cxn modelId="{E72011E4-E684-497A-94F2-813BDCF588A7}" type="presOf" srcId="{DAC0C332-3001-4B10-9EF1-4CA1A8F1011D}" destId="{D13512B4-693C-4799-B84A-A57F5CBB107B}" srcOrd="0" destOrd="0" presId="urn:microsoft.com/office/officeart/2005/8/layout/pyramid2"/>
    <dgm:cxn modelId="{7A06E9FB-868F-4FC6-81C3-C649C05E4E97}" type="presOf" srcId="{B9FE04FA-0EF8-4EB3-ABAD-6508C19F256B}" destId="{F7BD317E-81ED-41F1-948B-D6B715141B63}" srcOrd="0" destOrd="0" presId="urn:microsoft.com/office/officeart/2005/8/layout/pyramid2"/>
    <dgm:cxn modelId="{42FEB3E3-47B8-456E-8E03-4F9EEB6DFB51}" type="presParOf" srcId="{D13512B4-693C-4799-B84A-A57F5CBB107B}" destId="{BCBF7074-37CB-472B-A764-EF7847C33E3F}" srcOrd="0" destOrd="0" presId="urn:microsoft.com/office/officeart/2005/8/layout/pyramid2"/>
    <dgm:cxn modelId="{9F8C9A36-134D-4BE3-9E51-775E85DCF6FF}" type="presParOf" srcId="{D13512B4-693C-4799-B84A-A57F5CBB107B}" destId="{0C24960A-9507-4983-9D44-D43B78D5B5FC}" srcOrd="1" destOrd="0" presId="urn:microsoft.com/office/officeart/2005/8/layout/pyramid2"/>
    <dgm:cxn modelId="{72BDB8C6-1477-4382-BB80-A25EEF2E7C36}" type="presParOf" srcId="{0C24960A-9507-4983-9D44-D43B78D5B5FC}" destId="{F7BD317E-81ED-41F1-948B-D6B715141B63}" srcOrd="0" destOrd="0" presId="urn:microsoft.com/office/officeart/2005/8/layout/pyramid2"/>
    <dgm:cxn modelId="{C83205B4-261B-48F5-98E9-24C7ACD8D134}" type="presParOf" srcId="{0C24960A-9507-4983-9D44-D43B78D5B5FC}" destId="{7E967CFB-279E-4326-A0C1-0F4BB00F1EFE}" srcOrd="1" destOrd="0" presId="urn:microsoft.com/office/officeart/2005/8/layout/pyramid2"/>
    <dgm:cxn modelId="{C0ECD056-7595-4727-BAF7-891F411F92CB}" type="presParOf" srcId="{0C24960A-9507-4983-9D44-D43B78D5B5FC}" destId="{DF2DDF01-76D8-43FF-B1FF-EB4FC3F7F1F9}" srcOrd="2" destOrd="0" presId="urn:microsoft.com/office/officeart/2005/8/layout/pyramid2"/>
    <dgm:cxn modelId="{A65190A0-C2B7-488F-9079-824FC38833E8}" type="presParOf" srcId="{0C24960A-9507-4983-9D44-D43B78D5B5FC}" destId="{B5C5E7FF-B7AE-4F8D-A160-DD487C1EB1B4}"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864F48-4F44-4B75-9765-416379B5CE4C}" type="doc">
      <dgm:prSet loTypeId="urn:microsoft.com/office/officeart/2005/8/layout/arrow4" loCatId="process" qsTypeId="urn:microsoft.com/office/officeart/2005/8/quickstyle/simple1" qsCatId="simple" csTypeId="urn:microsoft.com/office/officeart/2005/8/colors/colorful5" csCatId="colorful" phldr="1"/>
      <dgm:spPr/>
      <dgm:t>
        <a:bodyPr/>
        <a:lstStyle/>
        <a:p>
          <a:endParaRPr lang="en-US"/>
        </a:p>
      </dgm:t>
    </dgm:pt>
    <dgm:pt modelId="{E12F9EB1-9F26-48B8-8DD5-7EBC61A54FD3}">
      <dgm:prSet/>
      <dgm:spPr/>
      <dgm:t>
        <a:bodyPr/>
        <a:lstStyle/>
        <a:p>
          <a:pPr rtl="0"/>
          <a:r>
            <a:rPr lang="en-GB"/>
            <a:t>Spearman noticed that children’s grades across all school subjects tended to be highly correlated.</a:t>
          </a:r>
        </a:p>
      </dgm:t>
    </dgm:pt>
    <dgm:pt modelId="{48DA63D1-127B-4C4D-A931-9CB426E457AF}" type="parTrans" cxnId="{B2251D80-C6BB-4F57-857E-16A6AE86BA71}">
      <dgm:prSet/>
      <dgm:spPr/>
      <dgm:t>
        <a:bodyPr/>
        <a:lstStyle/>
        <a:p>
          <a:endParaRPr lang="en-US"/>
        </a:p>
      </dgm:t>
    </dgm:pt>
    <dgm:pt modelId="{53095A86-BB2D-447A-B253-3E474ABBEE23}" type="sibTrans" cxnId="{B2251D80-C6BB-4F57-857E-16A6AE86BA71}">
      <dgm:prSet/>
      <dgm:spPr/>
      <dgm:t>
        <a:bodyPr/>
        <a:lstStyle/>
        <a:p>
          <a:endParaRPr lang="en-US"/>
        </a:p>
      </dgm:t>
    </dgm:pt>
    <dgm:pt modelId="{3ACA97FB-7688-4E4C-B2CF-2BCB85855965}">
      <dgm:prSet/>
      <dgm:spPr/>
      <dgm:t>
        <a:bodyPr/>
        <a:lstStyle/>
        <a:p>
          <a:pPr rtl="0"/>
          <a:r>
            <a:rPr lang="en-GB" dirty="0"/>
            <a:t>If a child did well in one subject, they generally also did well in another subject, and vice versa. </a:t>
          </a:r>
        </a:p>
      </dgm:t>
    </dgm:pt>
    <dgm:pt modelId="{4A651739-10B8-452F-83E0-837D8D758E06}" type="parTrans" cxnId="{0AC0FA0D-7A1B-4CA0-93AD-8A3BF2A41C44}">
      <dgm:prSet/>
      <dgm:spPr/>
      <dgm:t>
        <a:bodyPr/>
        <a:lstStyle/>
        <a:p>
          <a:endParaRPr lang="en-US"/>
        </a:p>
      </dgm:t>
    </dgm:pt>
    <dgm:pt modelId="{7B41304D-F734-4DFD-9C3B-696E603DEBD2}" type="sibTrans" cxnId="{0AC0FA0D-7A1B-4CA0-93AD-8A3BF2A41C44}">
      <dgm:prSet/>
      <dgm:spPr/>
      <dgm:t>
        <a:bodyPr/>
        <a:lstStyle/>
        <a:p>
          <a:endParaRPr lang="en-US"/>
        </a:p>
      </dgm:t>
    </dgm:pt>
    <dgm:pt modelId="{BA700A30-86CF-4E6E-B049-3452B408BF16}" type="pres">
      <dgm:prSet presAssocID="{A9864F48-4F44-4B75-9765-416379B5CE4C}" presName="compositeShape" presStyleCnt="0">
        <dgm:presLayoutVars>
          <dgm:chMax val="2"/>
          <dgm:dir/>
          <dgm:resizeHandles val="exact"/>
        </dgm:presLayoutVars>
      </dgm:prSet>
      <dgm:spPr/>
    </dgm:pt>
    <dgm:pt modelId="{3AB5F379-F953-455C-A1D6-0E76C6CEEF57}" type="pres">
      <dgm:prSet presAssocID="{E12F9EB1-9F26-48B8-8DD5-7EBC61A54FD3}" presName="upArrow" presStyleLbl="node1" presStyleIdx="0" presStyleCnt="2"/>
      <dgm:spPr/>
    </dgm:pt>
    <dgm:pt modelId="{F16E713B-B9C4-4F9B-BD07-D021D090808A}" type="pres">
      <dgm:prSet presAssocID="{E12F9EB1-9F26-48B8-8DD5-7EBC61A54FD3}" presName="upArrowText" presStyleLbl="revTx" presStyleIdx="0" presStyleCnt="2">
        <dgm:presLayoutVars>
          <dgm:chMax val="0"/>
          <dgm:bulletEnabled val="1"/>
        </dgm:presLayoutVars>
      </dgm:prSet>
      <dgm:spPr/>
    </dgm:pt>
    <dgm:pt modelId="{A006FB8A-0EDC-40B8-AD19-262243A57243}" type="pres">
      <dgm:prSet presAssocID="{3ACA97FB-7688-4E4C-B2CF-2BCB85855965}" presName="downArrow" presStyleLbl="node1" presStyleIdx="1" presStyleCnt="2"/>
      <dgm:spPr/>
    </dgm:pt>
    <dgm:pt modelId="{113A7E5F-89F4-4735-A1EB-4DE6990A095E}" type="pres">
      <dgm:prSet presAssocID="{3ACA97FB-7688-4E4C-B2CF-2BCB85855965}" presName="downArrowText" presStyleLbl="revTx" presStyleIdx="1" presStyleCnt="2">
        <dgm:presLayoutVars>
          <dgm:chMax val="0"/>
          <dgm:bulletEnabled val="1"/>
        </dgm:presLayoutVars>
      </dgm:prSet>
      <dgm:spPr/>
    </dgm:pt>
  </dgm:ptLst>
  <dgm:cxnLst>
    <dgm:cxn modelId="{0AC0FA0D-7A1B-4CA0-93AD-8A3BF2A41C44}" srcId="{A9864F48-4F44-4B75-9765-416379B5CE4C}" destId="{3ACA97FB-7688-4E4C-B2CF-2BCB85855965}" srcOrd="1" destOrd="0" parTransId="{4A651739-10B8-452F-83E0-837D8D758E06}" sibTransId="{7B41304D-F734-4DFD-9C3B-696E603DEBD2}"/>
    <dgm:cxn modelId="{E0F17D2B-71C9-4B00-AAB1-ACC15CA44B3A}" type="presOf" srcId="{E12F9EB1-9F26-48B8-8DD5-7EBC61A54FD3}" destId="{F16E713B-B9C4-4F9B-BD07-D021D090808A}" srcOrd="0" destOrd="0" presId="urn:microsoft.com/office/officeart/2005/8/layout/arrow4"/>
    <dgm:cxn modelId="{8540D379-DBF5-4DF2-AC83-5CA25BA4D9F9}" type="presOf" srcId="{3ACA97FB-7688-4E4C-B2CF-2BCB85855965}" destId="{113A7E5F-89F4-4735-A1EB-4DE6990A095E}" srcOrd="0" destOrd="0" presId="urn:microsoft.com/office/officeart/2005/8/layout/arrow4"/>
    <dgm:cxn modelId="{B2251D80-C6BB-4F57-857E-16A6AE86BA71}" srcId="{A9864F48-4F44-4B75-9765-416379B5CE4C}" destId="{E12F9EB1-9F26-48B8-8DD5-7EBC61A54FD3}" srcOrd="0" destOrd="0" parTransId="{48DA63D1-127B-4C4D-A931-9CB426E457AF}" sibTransId="{53095A86-BB2D-447A-B253-3E474ABBEE23}"/>
    <dgm:cxn modelId="{B03B5CA2-5426-4519-B7BD-A4E305A4C7F2}" type="presOf" srcId="{A9864F48-4F44-4B75-9765-416379B5CE4C}" destId="{BA700A30-86CF-4E6E-B049-3452B408BF16}" srcOrd="0" destOrd="0" presId="urn:microsoft.com/office/officeart/2005/8/layout/arrow4"/>
    <dgm:cxn modelId="{B9D78D21-4F01-477E-A1DB-E6A8428B257E}" type="presParOf" srcId="{BA700A30-86CF-4E6E-B049-3452B408BF16}" destId="{3AB5F379-F953-455C-A1D6-0E76C6CEEF57}" srcOrd="0" destOrd="0" presId="urn:microsoft.com/office/officeart/2005/8/layout/arrow4"/>
    <dgm:cxn modelId="{1E7D0499-3BCD-4783-8F6B-92561141416A}" type="presParOf" srcId="{BA700A30-86CF-4E6E-B049-3452B408BF16}" destId="{F16E713B-B9C4-4F9B-BD07-D021D090808A}" srcOrd="1" destOrd="0" presId="urn:microsoft.com/office/officeart/2005/8/layout/arrow4"/>
    <dgm:cxn modelId="{DF499F67-6F1E-43A0-A315-B93F6850655F}" type="presParOf" srcId="{BA700A30-86CF-4E6E-B049-3452B408BF16}" destId="{A006FB8A-0EDC-40B8-AD19-262243A57243}" srcOrd="2" destOrd="0" presId="urn:microsoft.com/office/officeart/2005/8/layout/arrow4"/>
    <dgm:cxn modelId="{1E9B9A8D-446F-4324-B03F-7FE7CFE668F5}" type="presParOf" srcId="{BA700A30-86CF-4E6E-B049-3452B408BF16}" destId="{113A7E5F-89F4-4735-A1EB-4DE6990A095E}" srcOrd="3" destOrd="0" presId="urn:microsoft.com/office/officeart/2005/8/layout/arrow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F36FC0-BD68-4DFA-8894-75C0DA1D93D6}" type="doc">
      <dgm:prSet loTypeId="urn:microsoft.com/office/officeart/2005/8/layout/process1" loCatId="process" qsTypeId="urn:microsoft.com/office/officeart/2005/8/quickstyle/simple1" qsCatId="simple" csTypeId="urn:microsoft.com/office/officeart/2005/8/colors/accent5_4" csCatId="accent5"/>
      <dgm:spPr/>
      <dgm:t>
        <a:bodyPr/>
        <a:lstStyle/>
        <a:p>
          <a:endParaRPr lang="en-US"/>
        </a:p>
      </dgm:t>
    </dgm:pt>
    <dgm:pt modelId="{CC3BA012-6569-4EC6-AEC9-93CE3A91B1FF}">
      <dgm:prSet/>
      <dgm:spPr/>
      <dgm:t>
        <a:bodyPr/>
        <a:lstStyle/>
        <a:p>
          <a:pPr rtl="0"/>
          <a:r>
            <a:rPr lang="en-GB" dirty="0"/>
            <a:t>Result was Spearman’s two-factor theory which attempted to show that all cognitive performance can be explained by two variables: one </a:t>
          </a:r>
          <a:r>
            <a:rPr lang="en-GB" i="1" dirty="0"/>
            <a:t>general</a:t>
          </a:r>
          <a:r>
            <a:rPr lang="en-GB" dirty="0"/>
            <a:t> ability (</a:t>
          </a:r>
          <a:r>
            <a:rPr lang="en-GB" i="1" dirty="0"/>
            <a:t>g</a:t>
          </a:r>
          <a:r>
            <a:rPr lang="en-GB" dirty="0"/>
            <a:t>) and the many </a:t>
          </a:r>
          <a:r>
            <a:rPr lang="en-GB" i="1" dirty="0"/>
            <a:t>specific</a:t>
          </a:r>
          <a:r>
            <a:rPr lang="en-GB" dirty="0"/>
            <a:t> abilities (</a:t>
          </a:r>
          <a:r>
            <a:rPr lang="en-GB" i="1" dirty="0"/>
            <a:t>s</a:t>
          </a:r>
          <a:r>
            <a:rPr lang="en-GB" dirty="0"/>
            <a:t>) it gave rise to.</a:t>
          </a:r>
        </a:p>
      </dgm:t>
    </dgm:pt>
    <dgm:pt modelId="{116D64B9-FFCB-4105-8261-44E123801E0F}" type="parTrans" cxnId="{833632AF-D2AB-46D2-9B04-2D3742BEB05D}">
      <dgm:prSet/>
      <dgm:spPr/>
      <dgm:t>
        <a:bodyPr/>
        <a:lstStyle/>
        <a:p>
          <a:endParaRPr lang="en-US"/>
        </a:p>
      </dgm:t>
    </dgm:pt>
    <dgm:pt modelId="{5F4520E7-64D5-44C3-970B-4E484A11F2B5}" type="sibTrans" cxnId="{833632AF-D2AB-46D2-9B04-2D3742BEB05D}">
      <dgm:prSet/>
      <dgm:spPr/>
      <dgm:t>
        <a:bodyPr/>
        <a:lstStyle/>
        <a:p>
          <a:endParaRPr lang="en-US"/>
        </a:p>
      </dgm:t>
    </dgm:pt>
    <dgm:pt modelId="{457529A1-4BC3-4069-B875-7F4E3F5BE008}">
      <dgm:prSet/>
      <dgm:spPr/>
      <dgm:t>
        <a:bodyPr/>
        <a:lstStyle/>
        <a:p>
          <a:pPr rtl="0"/>
          <a:r>
            <a:rPr lang="en-GB" dirty="0"/>
            <a:t>Later, however, further analysis showed that </a:t>
          </a:r>
          <a:r>
            <a:rPr lang="en-GB" i="1" dirty="0"/>
            <a:t>g</a:t>
          </a:r>
          <a:r>
            <a:rPr lang="en-GB" dirty="0"/>
            <a:t> alone was enough to explain the correlations between different tests. When people talk about IQ or intelligence, it’s usually this general mental ability that they are referring to.</a:t>
          </a:r>
        </a:p>
      </dgm:t>
    </dgm:pt>
    <dgm:pt modelId="{15500406-3AE8-4AA0-82C2-0BDD832F929D}" type="parTrans" cxnId="{27B9CF0E-F22D-44C6-A2A7-84326892056D}">
      <dgm:prSet/>
      <dgm:spPr/>
      <dgm:t>
        <a:bodyPr/>
        <a:lstStyle/>
        <a:p>
          <a:endParaRPr lang="en-US"/>
        </a:p>
      </dgm:t>
    </dgm:pt>
    <dgm:pt modelId="{4EC94BF8-22A4-408D-ABE8-04D6613E46DD}" type="sibTrans" cxnId="{27B9CF0E-F22D-44C6-A2A7-84326892056D}">
      <dgm:prSet/>
      <dgm:spPr/>
      <dgm:t>
        <a:bodyPr/>
        <a:lstStyle/>
        <a:p>
          <a:endParaRPr lang="en-US"/>
        </a:p>
      </dgm:t>
    </dgm:pt>
    <dgm:pt modelId="{258AA924-ECFD-466C-8C89-E148CF7D56E1}" type="pres">
      <dgm:prSet presAssocID="{27F36FC0-BD68-4DFA-8894-75C0DA1D93D6}" presName="Name0" presStyleCnt="0">
        <dgm:presLayoutVars>
          <dgm:dir/>
          <dgm:resizeHandles val="exact"/>
        </dgm:presLayoutVars>
      </dgm:prSet>
      <dgm:spPr/>
    </dgm:pt>
    <dgm:pt modelId="{5C1A1F8B-A16A-4222-AC7B-C67102C8AE6C}" type="pres">
      <dgm:prSet presAssocID="{CC3BA012-6569-4EC6-AEC9-93CE3A91B1FF}" presName="node" presStyleLbl="node1" presStyleIdx="0" presStyleCnt="2">
        <dgm:presLayoutVars>
          <dgm:bulletEnabled val="1"/>
        </dgm:presLayoutVars>
      </dgm:prSet>
      <dgm:spPr/>
    </dgm:pt>
    <dgm:pt modelId="{979D50EA-FE6B-4243-824E-F187355DB42A}" type="pres">
      <dgm:prSet presAssocID="{5F4520E7-64D5-44C3-970B-4E484A11F2B5}" presName="sibTrans" presStyleLbl="sibTrans2D1" presStyleIdx="0" presStyleCnt="1"/>
      <dgm:spPr/>
    </dgm:pt>
    <dgm:pt modelId="{7A65722A-D4FE-4131-ABC8-6A8B892F7168}" type="pres">
      <dgm:prSet presAssocID="{5F4520E7-64D5-44C3-970B-4E484A11F2B5}" presName="connectorText" presStyleLbl="sibTrans2D1" presStyleIdx="0" presStyleCnt="1"/>
      <dgm:spPr/>
    </dgm:pt>
    <dgm:pt modelId="{7A3A04F5-16D9-44D4-B758-D6A3393F92C2}" type="pres">
      <dgm:prSet presAssocID="{457529A1-4BC3-4069-B875-7F4E3F5BE008}" presName="node" presStyleLbl="node1" presStyleIdx="1" presStyleCnt="2">
        <dgm:presLayoutVars>
          <dgm:bulletEnabled val="1"/>
        </dgm:presLayoutVars>
      </dgm:prSet>
      <dgm:spPr/>
    </dgm:pt>
  </dgm:ptLst>
  <dgm:cxnLst>
    <dgm:cxn modelId="{27B9CF0E-F22D-44C6-A2A7-84326892056D}" srcId="{27F36FC0-BD68-4DFA-8894-75C0DA1D93D6}" destId="{457529A1-4BC3-4069-B875-7F4E3F5BE008}" srcOrd="1" destOrd="0" parTransId="{15500406-3AE8-4AA0-82C2-0BDD832F929D}" sibTransId="{4EC94BF8-22A4-408D-ABE8-04D6613E46DD}"/>
    <dgm:cxn modelId="{189BD197-5394-4CB9-B742-C4EE9BE9ADC8}" type="presOf" srcId="{5F4520E7-64D5-44C3-970B-4E484A11F2B5}" destId="{7A65722A-D4FE-4131-ABC8-6A8B892F7168}" srcOrd="1" destOrd="0" presId="urn:microsoft.com/office/officeart/2005/8/layout/process1"/>
    <dgm:cxn modelId="{4FAD20A8-731C-40F4-9AFE-56EAFA81D014}" type="presOf" srcId="{27F36FC0-BD68-4DFA-8894-75C0DA1D93D6}" destId="{258AA924-ECFD-466C-8C89-E148CF7D56E1}" srcOrd="0" destOrd="0" presId="urn:microsoft.com/office/officeart/2005/8/layout/process1"/>
    <dgm:cxn modelId="{833632AF-D2AB-46D2-9B04-2D3742BEB05D}" srcId="{27F36FC0-BD68-4DFA-8894-75C0DA1D93D6}" destId="{CC3BA012-6569-4EC6-AEC9-93CE3A91B1FF}" srcOrd="0" destOrd="0" parTransId="{116D64B9-FFCB-4105-8261-44E123801E0F}" sibTransId="{5F4520E7-64D5-44C3-970B-4E484A11F2B5}"/>
    <dgm:cxn modelId="{0C2DD9D2-E794-43E0-9680-F0A9E4AEE572}" type="presOf" srcId="{5F4520E7-64D5-44C3-970B-4E484A11F2B5}" destId="{979D50EA-FE6B-4243-824E-F187355DB42A}" srcOrd="0" destOrd="0" presId="urn:microsoft.com/office/officeart/2005/8/layout/process1"/>
    <dgm:cxn modelId="{7AE000EC-1BCF-42E9-85B9-BF34917A2384}" type="presOf" srcId="{457529A1-4BC3-4069-B875-7F4E3F5BE008}" destId="{7A3A04F5-16D9-44D4-B758-D6A3393F92C2}" srcOrd="0" destOrd="0" presId="urn:microsoft.com/office/officeart/2005/8/layout/process1"/>
    <dgm:cxn modelId="{CD8443F6-ED7D-4490-B198-F2C2DB38B84F}" type="presOf" srcId="{CC3BA012-6569-4EC6-AEC9-93CE3A91B1FF}" destId="{5C1A1F8B-A16A-4222-AC7B-C67102C8AE6C}" srcOrd="0" destOrd="0" presId="urn:microsoft.com/office/officeart/2005/8/layout/process1"/>
    <dgm:cxn modelId="{63AA5F86-21E2-4BB5-A733-1654E376AFDE}" type="presParOf" srcId="{258AA924-ECFD-466C-8C89-E148CF7D56E1}" destId="{5C1A1F8B-A16A-4222-AC7B-C67102C8AE6C}" srcOrd="0" destOrd="0" presId="urn:microsoft.com/office/officeart/2005/8/layout/process1"/>
    <dgm:cxn modelId="{79D38A70-A52D-4C98-BEFE-1771D6E92CE4}" type="presParOf" srcId="{258AA924-ECFD-466C-8C89-E148CF7D56E1}" destId="{979D50EA-FE6B-4243-824E-F187355DB42A}" srcOrd="1" destOrd="0" presId="urn:microsoft.com/office/officeart/2005/8/layout/process1"/>
    <dgm:cxn modelId="{D30FF04D-B441-4FEE-8B5D-42454A47B5CA}" type="presParOf" srcId="{979D50EA-FE6B-4243-824E-F187355DB42A}" destId="{7A65722A-D4FE-4131-ABC8-6A8B892F7168}" srcOrd="0" destOrd="0" presId="urn:microsoft.com/office/officeart/2005/8/layout/process1"/>
    <dgm:cxn modelId="{22326104-92BE-4E18-9C98-35CC795C021C}" type="presParOf" srcId="{258AA924-ECFD-466C-8C89-E148CF7D56E1}" destId="{7A3A04F5-16D9-44D4-B758-D6A3393F92C2}"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E14C65-72D5-4544-A13C-F495F14B4C93}" type="doc">
      <dgm:prSet loTypeId="urn:microsoft.com/office/officeart/2005/8/layout/lProcess3" loCatId="process" qsTypeId="urn:microsoft.com/office/officeart/2005/8/quickstyle/simple1" qsCatId="simple" csTypeId="urn:microsoft.com/office/officeart/2005/8/colors/accent3_4" csCatId="accent3" phldr="1"/>
      <dgm:spPr/>
      <dgm:t>
        <a:bodyPr/>
        <a:lstStyle/>
        <a:p>
          <a:endParaRPr lang="en-US"/>
        </a:p>
      </dgm:t>
    </dgm:pt>
    <dgm:pt modelId="{0ADDFC5A-3A3C-4093-8613-161E684C6B7A}">
      <dgm:prSet/>
      <dgm:spPr/>
      <dgm:t>
        <a:bodyPr/>
        <a:lstStyle/>
        <a:p>
          <a:pPr rtl="0"/>
          <a:r>
            <a:rPr lang="en-GB" dirty="0"/>
            <a:t>He devised factor analysis to measure the relationships between seemingly varied cognitive abilities and account for the correlations he saw between scores on different tests.</a:t>
          </a:r>
        </a:p>
      </dgm:t>
    </dgm:pt>
    <dgm:pt modelId="{8B61E5FE-E1CE-4455-8118-FCC6E610A309}" type="parTrans" cxnId="{4ADF1EB9-34E8-46BC-890A-575E053E3B31}">
      <dgm:prSet/>
      <dgm:spPr/>
      <dgm:t>
        <a:bodyPr/>
        <a:lstStyle/>
        <a:p>
          <a:endParaRPr lang="en-US"/>
        </a:p>
      </dgm:t>
    </dgm:pt>
    <dgm:pt modelId="{66606ADB-9FBC-4440-9689-EF59B8F33354}" type="sibTrans" cxnId="{4ADF1EB9-34E8-46BC-890A-575E053E3B31}">
      <dgm:prSet/>
      <dgm:spPr/>
      <dgm:t>
        <a:bodyPr/>
        <a:lstStyle/>
        <a:p>
          <a:endParaRPr lang="en-US"/>
        </a:p>
      </dgm:t>
    </dgm:pt>
    <dgm:pt modelId="{7546701B-1BCF-4315-A1FF-EC22DAC8B4B2}" type="pres">
      <dgm:prSet presAssocID="{67E14C65-72D5-4544-A13C-F495F14B4C93}" presName="Name0" presStyleCnt="0">
        <dgm:presLayoutVars>
          <dgm:chPref val="3"/>
          <dgm:dir/>
          <dgm:animLvl val="lvl"/>
          <dgm:resizeHandles/>
        </dgm:presLayoutVars>
      </dgm:prSet>
      <dgm:spPr/>
    </dgm:pt>
    <dgm:pt modelId="{D5D2765B-0FE8-4346-9B8B-7867E3F60736}" type="pres">
      <dgm:prSet presAssocID="{0ADDFC5A-3A3C-4093-8613-161E684C6B7A}" presName="horFlow" presStyleCnt="0"/>
      <dgm:spPr/>
    </dgm:pt>
    <dgm:pt modelId="{4224A3C1-F216-45AD-88A4-0799F3C3EAF9}" type="pres">
      <dgm:prSet presAssocID="{0ADDFC5A-3A3C-4093-8613-161E684C6B7A}" presName="bigChev" presStyleLbl="node1" presStyleIdx="0" presStyleCnt="1" custScaleX="203175" custLinFactNeighborX="-1305" custLinFactNeighborY="-7831"/>
      <dgm:spPr/>
    </dgm:pt>
  </dgm:ptLst>
  <dgm:cxnLst>
    <dgm:cxn modelId="{B5806404-B32B-4BB3-9139-4C83A4FC1F00}" type="presOf" srcId="{67E14C65-72D5-4544-A13C-F495F14B4C93}" destId="{7546701B-1BCF-4315-A1FF-EC22DAC8B4B2}" srcOrd="0" destOrd="0" presId="urn:microsoft.com/office/officeart/2005/8/layout/lProcess3"/>
    <dgm:cxn modelId="{88835682-3039-4D79-817D-C6EE9AC747A7}" type="presOf" srcId="{0ADDFC5A-3A3C-4093-8613-161E684C6B7A}" destId="{4224A3C1-F216-45AD-88A4-0799F3C3EAF9}" srcOrd="0" destOrd="0" presId="urn:microsoft.com/office/officeart/2005/8/layout/lProcess3"/>
    <dgm:cxn modelId="{4ADF1EB9-34E8-46BC-890A-575E053E3B31}" srcId="{67E14C65-72D5-4544-A13C-F495F14B4C93}" destId="{0ADDFC5A-3A3C-4093-8613-161E684C6B7A}" srcOrd="0" destOrd="0" parTransId="{8B61E5FE-E1CE-4455-8118-FCC6E610A309}" sibTransId="{66606ADB-9FBC-4440-9689-EF59B8F33354}"/>
    <dgm:cxn modelId="{DD7461E7-3035-4040-ACA1-FA5E8F1FE980}" type="presParOf" srcId="{7546701B-1BCF-4315-A1FF-EC22DAC8B4B2}" destId="{D5D2765B-0FE8-4346-9B8B-7867E3F60736}" srcOrd="0" destOrd="0" presId="urn:microsoft.com/office/officeart/2005/8/layout/lProcess3"/>
    <dgm:cxn modelId="{EEDDFF61-10E7-4CE5-92ED-CA51BFF452BB}" type="presParOf" srcId="{D5D2765B-0FE8-4346-9B8B-7867E3F60736}" destId="{4224A3C1-F216-45AD-88A4-0799F3C3EAF9}"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7F1610-6899-4072-BBB6-4E23C6FB9758}"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E465B02F-9A27-4F34-8FD2-FBEBD6A71080}">
      <dgm:prSet/>
      <dgm:spPr/>
      <dgm:t>
        <a:bodyPr/>
        <a:lstStyle/>
        <a:p>
          <a:pPr rtl="0"/>
          <a:r>
            <a:rPr lang="en-GB" dirty="0"/>
            <a:t>Today, almost all IQ tests are factor models inspired by Spearman’s work on g. As an example, consider the Stanford-</a:t>
          </a:r>
          <a:r>
            <a:rPr lang="en-GB" dirty="0" err="1"/>
            <a:t>Binet</a:t>
          </a:r>
          <a:r>
            <a:rPr lang="en-GB" dirty="0"/>
            <a:t> test, which measures different areas of performance that contribute to general intelligence, like working memory and visual-spatial reasoning.</a:t>
          </a:r>
        </a:p>
      </dgm:t>
    </dgm:pt>
    <dgm:pt modelId="{E057F091-A773-41E6-B2BA-BCE81C7B00C3}" type="parTrans" cxnId="{4451069B-4905-4185-B07F-EA8B10BEE7CB}">
      <dgm:prSet/>
      <dgm:spPr/>
      <dgm:t>
        <a:bodyPr/>
        <a:lstStyle/>
        <a:p>
          <a:endParaRPr lang="en-US"/>
        </a:p>
      </dgm:t>
    </dgm:pt>
    <dgm:pt modelId="{F9D39891-A5F3-4548-B5A0-D4D7723833DC}" type="sibTrans" cxnId="{4451069B-4905-4185-B07F-EA8B10BEE7CB}">
      <dgm:prSet/>
      <dgm:spPr/>
      <dgm:t>
        <a:bodyPr/>
        <a:lstStyle/>
        <a:p>
          <a:endParaRPr lang="en-US"/>
        </a:p>
      </dgm:t>
    </dgm:pt>
    <dgm:pt modelId="{98C060A2-E209-4BAD-A66D-FA4BF629FADA}" type="pres">
      <dgm:prSet presAssocID="{E57F1610-6899-4072-BBB6-4E23C6FB9758}" presName="linear" presStyleCnt="0">
        <dgm:presLayoutVars>
          <dgm:animLvl val="lvl"/>
          <dgm:resizeHandles val="exact"/>
        </dgm:presLayoutVars>
      </dgm:prSet>
      <dgm:spPr/>
    </dgm:pt>
    <dgm:pt modelId="{5EBF1DD9-5F69-4211-BAC8-73089FDD0DC8}" type="pres">
      <dgm:prSet presAssocID="{E465B02F-9A27-4F34-8FD2-FBEBD6A71080}" presName="parentText" presStyleLbl="node1" presStyleIdx="0" presStyleCnt="1">
        <dgm:presLayoutVars>
          <dgm:chMax val="0"/>
          <dgm:bulletEnabled val="1"/>
        </dgm:presLayoutVars>
      </dgm:prSet>
      <dgm:spPr/>
    </dgm:pt>
  </dgm:ptLst>
  <dgm:cxnLst>
    <dgm:cxn modelId="{9671C214-EED6-4DE8-9FE3-2E314CC95976}" type="presOf" srcId="{E57F1610-6899-4072-BBB6-4E23C6FB9758}" destId="{98C060A2-E209-4BAD-A66D-FA4BF629FADA}" srcOrd="0" destOrd="0" presId="urn:microsoft.com/office/officeart/2005/8/layout/vList2"/>
    <dgm:cxn modelId="{FFB80589-C04F-4828-ADFD-488B774A8AB1}" type="presOf" srcId="{E465B02F-9A27-4F34-8FD2-FBEBD6A71080}" destId="{5EBF1DD9-5F69-4211-BAC8-73089FDD0DC8}" srcOrd="0" destOrd="0" presId="urn:microsoft.com/office/officeart/2005/8/layout/vList2"/>
    <dgm:cxn modelId="{4451069B-4905-4185-B07F-EA8B10BEE7CB}" srcId="{E57F1610-6899-4072-BBB6-4E23C6FB9758}" destId="{E465B02F-9A27-4F34-8FD2-FBEBD6A71080}" srcOrd="0" destOrd="0" parTransId="{E057F091-A773-41E6-B2BA-BCE81C7B00C3}" sibTransId="{F9D39891-A5F3-4548-B5A0-D4D7723833DC}"/>
    <dgm:cxn modelId="{F5FB3FDB-B94D-4BEB-9B1D-B588F6721940}" type="presParOf" srcId="{98C060A2-E209-4BAD-A66D-FA4BF629FADA}" destId="{5EBF1DD9-5F69-4211-BAC8-73089FDD0DC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E6A4CD-CB05-4B42-BDE2-93F035FFCC5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72B12FD-3715-4733-B3D7-DB07F5DAE511}">
      <dgm:prSet/>
      <dgm:spPr/>
      <dgm:t>
        <a:bodyPr/>
        <a:lstStyle/>
        <a:p>
          <a:pPr rtl="0"/>
          <a:r>
            <a:rPr lang="en-GB" dirty="0"/>
            <a:t>Crystallized intelligence -  a kind of cemented knowledge bank acquired over time, </a:t>
          </a:r>
          <a:r>
            <a:rPr lang="en-GB" b="0" i="0" dirty="0"/>
            <a:t>the ability to utilize information, skills, knowledge, and experience in a way that could be measured on a standardized test</a:t>
          </a:r>
          <a:r>
            <a:rPr lang="en-GB" dirty="0"/>
            <a:t> </a:t>
          </a:r>
        </a:p>
      </dgm:t>
    </dgm:pt>
    <dgm:pt modelId="{90567895-F2E3-458F-B13B-B41D36D3DB58}" type="parTrans" cxnId="{D1EA2196-3C74-45F1-8270-8AF4989DE683}">
      <dgm:prSet/>
      <dgm:spPr/>
      <dgm:t>
        <a:bodyPr/>
        <a:lstStyle/>
        <a:p>
          <a:endParaRPr lang="en-US"/>
        </a:p>
      </dgm:t>
    </dgm:pt>
    <dgm:pt modelId="{1794F130-D98B-4F12-8397-2A59A65F0774}" type="sibTrans" cxnId="{D1EA2196-3C74-45F1-8270-8AF4989DE683}">
      <dgm:prSet/>
      <dgm:spPr/>
      <dgm:t>
        <a:bodyPr/>
        <a:lstStyle/>
        <a:p>
          <a:endParaRPr lang="en-US"/>
        </a:p>
      </dgm:t>
    </dgm:pt>
    <dgm:pt modelId="{E353CCF2-BE30-4696-B1CC-34DFA0FB3C66}">
      <dgm:prSet/>
      <dgm:spPr/>
      <dgm:t>
        <a:bodyPr/>
        <a:lstStyle/>
        <a:p>
          <a:pPr rtl="0"/>
          <a:r>
            <a:rPr lang="en-GB" dirty="0"/>
            <a:t>Fluid intelligence - the ability to acquire that knowledge in the first place, i.e. to learn in the moment (think logically and solve problems in novel situations)</a:t>
          </a:r>
        </a:p>
      </dgm:t>
    </dgm:pt>
    <dgm:pt modelId="{ADC071B0-BDAF-4F8F-BFAB-282F5FB579E1}" type="parTrans" cxnId="{6ADFD00B-F9A8-4E2C-936D-42EB32CDE529}">
      <dgm:prSet/>
      <dgm:spPr/>
      <dgm:t>
        <a:bodyPr/>
        <a:lstStyle/>
        <a:p>
          <a:endParaRPr lang="en-US"/>
        </a:p>
      </dgm:t>
    </dgm:pt>
    <dgm:pt modelId="{D8D58339-50A1-4315-AAEB-488129BA79D3}" type="sibTrans" cxnId="{6ADFD00B-F9A8-4E2C-936D-42EB32CDE529}">
      <dgm:prSet/>
      <dgm:spPr/>
      <dgm:t>
        <a:bodyPr/>
        <a:lstStyle/>
        <a:p>
          <a:endParaRPr lang="en-US"/>
        </a:p>
      </dgm:t>
    </dgm:pt>
    <dgm:pt modelId="{5FF6DE11-3887-47DC-8C40-3CAB1858E80B}">
      <dgm:prSet/>
      <dgm:spPr/>
      <dgm:t>
        <a:bodyPr/>
        <a:lstStyle/>
        <a:p>
          <a:pPr rtl="0"/>
          <a:r>
            <a:rPr lang="en-GB" dirty="0"/>
            <a:t>He saw </a:t>
          </a:r>
          <a:r>
            <a:rPr lang="en-GB" i="1" dirty="0"/>
            <a:t>g</a:t>
          </a:r>
          <a:r>
            <a:rPr lang="en-GB" dirty="0"/>
            <a:t> as more accurately </a:t>
          </a:r>
          <a:r>
            <a:rPr lang="en-GB" dirty="0" err="1"/>
            <a:t>Gc</a:t>
          </a:r>
          <a:r>
            <a:rPr lang="en-GB" dirty="0"/>
            <a:t>, and that tests focusing only on </a:t>
          </a:r>
          <a:r>
            <a:rPr lang="en-GB" i="1" dirty="0"/>
            <a:t>g</a:t>
          </a:r>
          <a:r>
            <a:rPr lang="en-GB" dirty="0"/>
            <a:t> would omit an important developmental factor in human intelligence.</a:t>
          </a:r>
        </a:p>
      </dgm:t>
    </dgm:pt>
    <dgm:pt modelId="{E69B99E4-0BF2-4F94-AB68-3C2BA67F0707}" type="parTrans" cxnId="{96D462B4-D53B-40D0-8428-A74D73A74378}">
      <dgm:prSet/>
      <dgm:spPr/>
      <dgm:t>
        <a:bodyPr/>
        <a:lstStyle/>
        <a:p>
          <a:endParaRPr lang="en-US"/>
        </a:p>
      </dgm:t>
    </dgm:pt>
    <dgm:pt modelId="{5E62D3C4-AF3F-4D9E-BA20-7B6818BF39AC}" type="sibTrans" cxnId="{96D462B4-D53B-40D0-8428-A74D73A74378}">
      <dgm:prSet/>
      <dgm:spPr/>
      <dgm:t>
        <a:bodyPr/>
        <a:lstStyle/>
        <a:p>
          <a:endParaRPr lang="en-US"/>
        </a:p>
      </dgm:t>
    </dgm:pt>
    <dgm:pt modelId="{2B1EE14B-32A9-451D-AA84-42F0B069F610}" type="pres">
      <dgm:prSet presAssocID="{C2E6A4CD-CB05-4B42-BDE2-93F035FFCC5C}" presName="outerComposite" presStyleCnt="0">
        <dgm:presLayoutVars>
          <dgm:chMax val="5"/>
          <dgm:dir/>
          <dgm:resizeHandles val="exact"/>
        </dgm:presLayoutVars>
      </dgm:prSet>
      <dgm:spPr/>
    </dgm:pt>
    <dgm:pt modelId="{FA15647B-92F7-4C40-AAC8-FCCD4D7C8F8E}" type="pres">
      <dgm:prSet presAssocID="{C2E6A4CD-CB05-4B42-BDE2-93F035FFCC5C}" presName="dummyMaxCanvas" presStyleCnt="0">
        <dgm:presLayoutVars/>
      </dgm:prSet>
      <dgm:spPr/>
    </dgm:pt>
    <dgm:pt modelId="{1B902C80-B7F8-4B84-B488-355D558F6138}" type="pres">
      <dgm:prSet presAssocID="{C2E6A4CD-CB05-4B42-BDE2-93F035FFCC5C}" presName="ThreeNodes_1" presStyleLbl="node1" presStyleIdx="0" presStyleCnt="3">
        <dgm:presLayoutVars>
          <dgm:bulletEnabled val="1"/>
        </dgm:presLayoutVars>
      </dgm:prSet>
      <dgm:spPr/>
    </dgm:pt>
    <dgm:pt modelId="{AA1E1F4E-9E81-41A3-8578-8C8F24345426}" type="pres">
      <dgm:prSet presAssocID="{C2E6A4CD-CB05-4B42-BDE2-93F035FFCC5C}" presName="ThreeNodes_2" presStyleLbl="node1" presStyleIdx="1" presStyleCnt="3">
        <dgm:presLayoutVars>
          <dgm:bulletEnabled val="1"/>
        </dgm:presLayoutVars>
      </dgm:prSet>
      <dgm:spPr/>
    </dgm:pt>
    <dgm:pt modelId="{EC79E011-1476-4D30-B504-23C72D48D36B}" type="pres">
      <dgm:prSet presAssocID="{C2E6A4CD-CB05-4B42-BDE2-93F035FFCC5C}" presName="ThreeNodes_3" presStyleLbl="node1" presStyleIdx="2" presStyleCnt="3">
        <dgm:presLayoutVars>
          <dgm:bulletEnabled val="1"/>
        </dgm:presLayoutVars>
      </dgm:prSet>
      <dgm:spPr/>
    </dgm:pt>
    <dgm:pt modelId="{74C80770-FE97-4F9C-B84C-F4815B395682}" type="pres">
      <dgm:prSet presAssocID="{C2E6A4CD-CB05-4B42-BDE2-93F035FFCC5C}" presName="ThreeConn_1-2" presStyleLbl="fgAccFollowNode1" presStyleIdx="0" presStyleCnt="2">
        <dgm:presLayoutVars>
          <dgm:bulletEnabled val="1"/>
        </dgm:presLayoutVars>
      </dgm:prSet>
      <dgm:spPr/>
    </dgm:pt>
    <dgm:pt modelId="{B0EEADD5-9DCD-4AA1-AD57-687714A156FF}" type="pres">
      <dgm:prSet presAssocID="{C2E6A4CD-CB05-4B42-BDE2-93F035FFCC5C}" presName="ThreeConn_2-3" presStyleLbl="fgAccFollowNode1" presStyleIdx="1" presStyleCnt="2">
        <dgm:presLayoutVars>
          <dgm:bulletEnabled val="1"/>
        </dgm:presLayoutVars>
      </dgm:prSet>
      <dgm:spPr/>
    </dgm:pt>
    <dgm:pt modelId="{422E328D-37CB-4019-AC2F-022007726114}" type="pres">
      <dgm:prSet presAssocID="{C2E6A4CD-CB05-4B42-BDE2-93F035FFCC5C}" presName="ThreeNodes_1_text" presStyleLbl="node1" presStyleIdx="2" presStyleCnt="3">
        <dgm:presLayoutVars>
          <dgm:bulletEnabled val="1"/>
        </dgm:presLayoutVars>
      </dgm:prSet>
      <dgm:spPr/>
    </dgm:pt>
    <dgm:pt modelId="{E19DE116-5853-4F01-A71B-EAC6EEF141DA}" type="pres">
      <dgm:prSet presAssocID="{C2E6A4CD-CB05-4B42-BDE2-93F035FFCC5C}" presName="ThreeNodes_2_text" presStyleLbl="node1" presStyleIdx="2" presStyleCnt="3">
        <dgm:presLayoutVars>
          <dgm:bulletEnabled val="1"/>
        </dgm:presLayoutVars>
      </dgm:prSet>
      <dgm:spPr/>
    </dgm:pt>
    <dgm:pt modelId="{4F7A9F90-9807-47D2-8683-9FACD4E5D31C}" type="pres">
      <dgm:prSet presAssocID="{C2E6A4CD-CB05-4B42-BDE2-93F035FFCC5C}" presName="ThreeNodes_3_text" presStyleLbl="node1" presStyleIdx="2" presStyleCnt="3">
        <dgm:presLayoutVars>
          <dgm:bulletEnabled val="1"/>
        </dgm:presLayoutVars>
      </dgm:prSet>
      <dgm:spPr/>
    </dgm:pt>
  </dgm:ptLst>
  <dgm:cxnLst>
    <dgm:cxn modelId="{6ADFD00B-F9A8-4E2C-936D-42EB32CDE529}" srcId="{C2E6A4CD-CB05-4B42-BDE2-93F035FFCC5C}" destId="{E353CCF2-BE30-4696-B1CC-34DFA0FB3C66}" srcOrd="1" destOrd="0" parTransId="{ADC071B0-BDAF-4F8F-BFAB-282F5FB579E1}" sibTransId="{D8D58339-50A1-4315-AAEB-488129BA79D3}"/>
    <dgm:cxn modelId="{D701B847-7E65-43E6-B2E1-1D42AB831C50}" type="presOf" srcId="{E353CCF2-BE30-4696-B1CC-34DFA0FB3C66}" destId="{AA1E1F4E-9E81-41A3-8578-8C8F24345426}" srcOrd="0" destOrd="0" presId="urn:microsoft.com/office/officeart/2005/8/layout/vProcess5"/>
    <dgm:cxn modelId="{494B5769-2FC3-4FAB-88EB-D77E81A6C136}" type="presOf" srcId="{C72B12FD-3715-4733-B3D7-DB07F5DAE511}" destId="{1B902C80-B7F8-4B84-B488-355D558F6138}" srcOrd="0" destOrd="0" presId="urn:microsoft.com/office/officeart/2005/8/layout/vProcess5"/>
    <dgm:cxn modelId="{D9D0B15A-09E8-4E17-B189-DE2FA3452A35}" type="presOf" srcId="{5FF6DE11-3887-47DC-8C40-3CAB1858E80B}" destId="{4F7A9F90-9807-47D2-8683-9FACD4E5D31C}" srcOrd="1" destOrd="0" presId="urn:microsoft.com/office/officeart/2005/8/layout/vProcess5"/>
    <dgm:cxn modelId="{95276D89-16DA-4D00-A48D-2F2B82A634FF}" type="presOf" srcId="{D8D58339-50A1-4315-AAEB-488129BA79D3}" destId="{B0EEADD5-9DCD-4AA1-AD57-687714A156FF}" srcOrd="0" destOrd="0" presId="urn:microsoft.com/office/officeart/2005/8/layout/vProcess5"/>
    <dgm:cxn modelId="{D1EA2196-3C74-45F1-8270-8AF4989DE683}" srcId="{C2E6A4CD-CB05-4B42-BDE2-93F035FFCC5C}" destId="{C72B12FD-3715-4733-B3D7-DB07F5DAE511}" srcOrd="0" destOrd="0" parTransId="{90567895-F2E3-458F-B13B-B41D36D3DB58}" sibTransId="{1794F130-D98B-4F12-8397-2A59A65F0774}"/>
    <dgm:cxn modelId="{12FF15AC-05AC-479A-9BD3-79BE819D24EB}" type="presOf" srcId="{E353CCF2-BE30-4696-B1CC-34DFA0FB3C66}" destId="{E19DE116-5853-4F01-A71B-EAC6EEF141DA}" srcOrd="1" destOrd="0" presId="urn:microsoft.com/office/officeart/2005/8/layout/vProcess5"/>
    <dgm:cxn modelId="{96D462B4-D53B-40D0-8428-A74D73A74378}" srcId="{C2E6A4CD-CB05-4B42-BDE2-93F035FFCC5C}" destId="{5FF6DE11-3887-47DC-8C40-3CAB1858E80B}" srcOrd="2" destOrd="0" parTransId="{E69B99E4-0BF2-4F94-AB68-3C2BA67F0707}" sibTransId="{5E62D3C4-AF3F-4D9E-BA20-7B6818BF39AC}"/>
    <dgm:cxn modelId="{D07BCCB9-2BC8-4F15-BBCA-9CC1FA592C45}" type="presOf" srcId="{C2E6A4CD-CB05-4B42-BDE2-93F035FFCC5C}" destId="{2B1EE14B-32A9-451D-AA84-42F0B069F610}" srcOrd="0" destOrd="0" presId="urn:microsoft.com/office/officeart/2005/8/layout/vProcess5"/>
    <dgm:cxn modelId="{AA8FD4D6-A49E-44C9-8B8C-37B1F50ACA84}" type="presOf" srcId="{5FF6DE11-3887-47DC-8C40-3CAB1858E80B}" destId="{EC79E011-1476-4D30-B504-23C72D48D36B}" srcOrd="0" destOrd="0" presId="urn:microsoft.com/office/officeart/2005/8/layout/vProcess5"/>
    <dgm:cxn modelId="{4E0F67DD-B42D-4F34-B159-7130D4EDC9B3}" type="presOf" srcId="{1794F130-D98B-4F12-8397-2A59A65F0774}" destId="{74C80770-FE97-4F9C-B84C-F4815B395682}" srcOrd="0" destOrd="0" presId="urn:microsoft.com/office/officeart/2005/8/layout/vProcess5"/>
    <dgm:cxn modelId="{F22976F2-3771-4E61-BE89-4B762488A87D}" type="presOf" srcId="{C72B12FD-3715-4733-B3D7-DB07F5DAE511}" destId="{422E328D-37CB-4019-AC2F-022007726114}" srcOrd="1" destOrd="0" presId="urn:microsoft.com/office/officeart/2005/8/layout/vProcess5"/>
    <dgm:cxn modelId="{5CE14B02-5A04-48E2-90CF-0B1861F91372}" type="presParOf" srcId="{2B1EE14B-32A9-451D-AA84-42F0B069F610}" destId="{FA15647B-92F7-4C40-AAC8-FCCD4D7C8F8E}" srcOrd="0" destOrd="0" presId="urn:microsoft.com/office/officeart/2005/8/layout/vProcess5"/>
    <dgm:cxn modelId="{EC573D28-B9C7-4559-938E-07E73CB5D736}" type="presParOf" srcId="{2B1EE14B-32A9-451D-AA84-42F0B069F610}" destId="{1B902C80-B7F8-4B84-B488-355D558F6138}" srcOrd="1" destOrd="0" presId="urn:microsoft.com/office/officeart/2005/8/layout/vProcess5"/>
    <dgm:cxn modelId="{29A5B281-C761-4D43-8D95-3477950ED500}" type="presParOf" srcId="{2B1EE14B-32A9-451D-AA84-42F0B069F610}" destId="{AA1E1F4E-9E81-41A3-8578-8C8F24345426}" srcOrd="2" destOrd="0" presId="urn:microsoft.com/office/officeart/2005/8/layout/vProcess5"/>
    <dgm:cxn modelId="{9DC871EB-6F84-4322-9EF8-818A83CC1940}" type="presParOf" srcId="{2B1EE14B-32A9-451D-AA84-42F0B069F610}" destId="{EC79E011-1476-4D30-B504-23C72D48D36B}" srcOrd="3" destOrd="0" presId="urn:microsoft.com/office/officeart/2005/8/layout/vProcess5"/>
    <dgm:cxn modelId="{92B8E7F9-A515-4E3E-8A3A-0D584A6B35E8}" type="presParOf" srcId="{2B1EE14B-32A9-451D-AA84-42F0B069F610}" destId="{74C80770-FE97-4F9C-B84C-F4815B395682}" srcOrd="4" destOrd="0" presId="urn:microsoft.com/office/officeart/2005/8/layout/vProcess5"/>
    <dgm:cxn modelId="{8B2D4D0D-4BAD-4D87-9C01-932908774E85}" type="presParOf" srcId="{2B1EE14B-32A9-451D-AA84-42F0B069F610}" destId="{B0EEADD5-9DCD-4AA1-AD57-687714A156FF}" srcOrd="5" destOrd="0" presId="urn:microsoft.com/office/officeart/2005/8/layout/vProcess5"/>
    <dgm:cxn modelId="{A61ED67C-BBE8-4B70-9224-C89357E45C79}" type="presParOf" srcId="{2B1EE14B-32A9-451D-AA84-42F0B069F610}" destId="{422E328D-37CB-4019-AC2F-022007726114}" srcOrd="6" destOrd="0" presId="urn:microsoft.com/office/officeart/2005/8/layout/vProcess5"/>
    <dgm:cxn modelId="{19A7CF8F-49FE-45A1-97D3-F3360E6F4EC6}" type="presParOf" srcId="{2B1EE14B-32A9-451D-AA84-42F0B069F610}" destId="{E19DE116-5853-4F01-A71B-EAC6EEF141DA}" srcOrd="7" destOrd="0" presId="urn:microsoft.com/office/officeart/2005/8/layout/vProcess5"/>
    <dgm:cxn modelId="{3CECBC74-47FA-450D-B7AB-0501BADDE7A7}" type="presParOf" srcId="{2B1EE14B-32A9-451D-AA84-42F0B069F610}" destId="{4F7A9F90-9807-47D2-8683-9FACD4E5D31C}" srcOrd="8"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A0009BB-1DCF-475B-833D-25A94AEDFD87}"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en-US"/>
        </a:p>
      </dgm:t>
    </dgm:pt>
    <dgm:pt modelId="{E9231167-2B4E-4655-B818-0842481AFD9A}">
      <dgm:prSet/>
      <dgm:spPr/>
      <dgm:t>
        <a:bodyPr/>
        <a:lstStyle/>
        <a:p>
          <a:pPr rtl="0"/>
          <a:r>
            <a:rPr lang="en-GB" dirty="0"/>
            <a:t>Criticism - Cattell, who thought that intelligence could be understood as </a:t>
          </a:r>
          <a:r>
            <a:rPr lang="en-GB" i="1" dirty="0"/>
            <a:t>two</a:t>
          </a:r>
          <a:r>
            <a:rPr lang="en-GB" dirty="0"/>
            <a:t> main capacities: “fluid" (Gf) and “crystallized" (</a:t>
          </a:r>
          <a:r>
            <a:rPr lang="en-GB" dirty="0" err="1"/>
            <a:t>Gc</a:t>
          </a:r>
          <a:r>
            <a:rPr lang="en-GB" dirty="0"/>
            <a:t>).</a:t>
          </a:r>
        </a:p>
      </dgm:t>
    </dgm:pt>
    <dgm:pt modelId="{1CD468C1-6D09-47FD-901F-A8D1AF9ABD46}" type="parTrans" cxnId="{097DAC32-70DD-4B49-9963-83AF2E083737}">
      <dgm:prSet/>
      <dgm:spPr/>
      <dgm:t>
        <a:bodyPr/>
        <a:lstStyle/>
        <a:p>
          <a:endParaRPr lang="en-US"/>
        </a:p>
      </dgm:t>
    </dgm:pt>
    <dgm:pt modelId="{5394E855-2594-4777-AC94-F1031153EEAA}" type="sibTrans" cxnId="{097DAC32-70DD-4B49-9963-83AF2E083737}">
      <dgm:prSet/>
      <dgm:spPr/>
      <dgm:t>
        <a:bodyPr/>
        <a:lstStyle/>
        <a:p>
          <a:endParaRPr lang="en-US"/>
        </a:p>
      </dgm:t>
    </dgm:pt>
    <dgm:pt modelId="{B9C58C80-E76B-4E70-A40D-F6ACC8AA3E8E}" type="pres">
      <dgm:prSet presAssocID="{AA0009BB-1DCF-475B-833D-25A94AEDFD87}" presName="compositeShape" presStyleCnt="0">
        <dgm:presLayoutVars>
          <dgm:chMax val="7"/>
          <dgm:dir/>
          <dgm:resizeHandles val="exact"/>
        </dgm:presLayoutVars>
      </dgm:prSet>
      <dgm:spPr/>
    </dgm:pt>
    <dgm:pt modelId="{255093D1-AF42-42A5-9FD8-318911FB8D72}" type="pres">
      <dgm:prSet presAssocID="{E9231167-2B4E-4655-B818-0842481AFD9A}" presName="circ1TxSh" presStyleLbl="vennNode1" presStyleIdx="0" presStyleCnt="1"/>
      <dgm:spPr/>
    </dgm:pt>
  </dgm:ptLst>
  <dgm:cxnLst>
    <dgm:cxn modelId="{097DAC32-70DD-4B49-9963-83AF2E083737}" srcId="{AA0009BB-1DCF-475B-833D-25A94AEDFD87}" destId="{E9231167-2B4E-4655-B818-0842481AFD9A}" srcOrd="0" destOrd="0" parTransId="{1CD468C1-6D09-47FD-901F-A8D1AF9ABD46}" sibTransId="{5394E855-2594-4777-AC94-F1031153EEAA}"/>
    <dgm:cxn modelId="{1B5A2467-862A-471A-806A-0BDB0FD172E1}" type="presOf" srcId="{E9231167-2B4E-4655-B818-0842481AFD9A}" destId="{255093D1-AF42-42A5-9FD8-318911FB8D72}" srcOrd="0" destOrd="0" presId="urn:microsoft.com/office/officeart/2005/8/layout/venn1"/>
    <dgm:cxn modelId="{A10662B0-A9CB-4D42-814A-500B85F6A522}" type="presOf" srcId="{AA0009BB-1DCF-475B-833D-25A94AEDFD87}" destId="{B9C58C80-E76B-4E70-A40D-F6ACC8AA3E8E}" srcOrd="0" destOrd="0" presId="urn:microsoft.com/office/officeart/2005/8/layout/venn1"/>
    <dgm:cxn modelId="{C512ECD4-0EBF-4188-BBC4-4039B22A0FFB}" type="presParOf" srcId="{B9C58C80-E76B-4E70-A40D-F6ACC8AA3E8E}" destId="{255093D1-AF42-42A5-9FD8-318911FB8D72}"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8BAB6B-AB8A-47FD-9175-B023AC6C9FB7}" type="doc">
      <dgm:prSet loTypeId="urn:microsoft.com/office/officeart/2005/8/layout/hList6" loCatId="list" qsTypeId="urn:microsoft.com/office/officeart/2005/8/quickstyle/simple1" qsCatId="simple" csTypeId="urn:microsoft.com/office/officeart/2005/8/colors/accent5_4" csCatId="accent5"/>
      <dgm:spPr/>
      <dgm:t>
        <a:bodyPr/>
        <a:lstStyle/>
        <a:p>
          <a:endParaRPr lang="en-US"/>
        </a:p>
      </dgm:t>
    </dgm:pt>
    <dgm:pt modelId="{C047E61E-A827-4791-8802-34245DDA5B68}">
      <dgm:prSet/>
      <dgm:spPr/>
      <dgm:t>
        <a:bodyPr/>
        <a:lstStyle/>
        <a:p>
          <a:pPr rtl="0"/>
          <a:r>
            <a:rPr lang="en-GB" dirty="0" err="1"/>
            <a:t>Thurstone</a:t>
          </a:r>
          <a:r>
            <a:rPr lang="en-GB" dirty="0"/>
            <a:t> argued that g was a statistical </a:t>
          </a:r>
          <a:r>
            <a:rPr lang="en-GB" dirty="0" err="1"/>
            <a:t>artifact</a:t>
          </a:r>
          <a:r>
            <a:rPr lang="en-GB" dirty="0"/>
            <a:t> resulting from the mathematical procedures used to study it. </a:t>
          </a:r>
        </a:p>
      </dgm:t>
    </dgm:pt>
    <dgm:pt modelId="{044B99A9-B3E6-4A69-B1E5-4F4E57CB5E74}" type="parTrans" cxnId="{1747973D-9F2F-4CC8-A337-B4354044F70D}">
      <dgm:prSet/>
      <dgm:spPr/>
      <dgm:t>
        <a:bodyPr/>
        <a:lstStyle/>
        <a:p>
          <a:endParaRPr lang="en-US"/>
        </a:p>
      </dgm:t>
    </dgm:pt>
    <dgm:pt modelId="{A6321359-C681-4F6B-81C4-5F20A2A8EC90}" type="sibTrans" cxnId="{1747973D-9F2F-4CC8-A337-B4354044F70D}">
      <dgm:prSet/>
      <dgm:spPr/>
      <dgm:t>
        <a:bodyPr/>
        <a:lstStyle/>
        <a:p>
          <a:endParaRPr lang="en-US"/>
        </a:p>
      </dgm:t>
    </dgm:pt>
    <dgm:pt modelId="{0102EE78-4354-411E-8C3C-7F35D63C8E3D}" type="pres">
      <dgm:prSet presAssocID="{D08BAB6B-AB8A-47FD-9175-B023AC6C9FB7}" presName="Name0" presStyleCnt="0">
        <dgm:presLayoutVars>
          <dgm:dir/>
          <dgm:resizeHandles val="exact"/>
        </dgm:presLayoutVars>
      </dgm:prSet>
      <dgm:spPr/>
    </dgm:pt>
    <dgm:pt modelId="{BC28574D-083B-4B4A-B60B-AC282CA0A248}" type="pres">
      <dgm:prSet presAssocID="{C047E61E-A827-4791-8802-34245DDA5B68}" presName="node" presStyleLbl="node1" presStyleIdx="0" presStyleCnt="1">
        <dgm:presLayoutVars>
          <dgm:bulletEnabled val="1"/>
        </dgm:presLayoutVars>
      </dgm:prSet>
      <dgm:spPr/>
    </dgm:pt>
  </dgm:ptLst>
  <dgm:cxnLst>
    <dgm:cxn modelId="{1747973D-9F2F-4CC8-A337-B4354044F70D}" srcId="{D08BAB6B-AB8A-47FD-9175-B023AC6C9FB7}" destId="{C047E61E-A827-4791-8802-34245DDA5B68}" srcOrd="0" destOrd="0" parTransId="{044B99A9-B3E6-4A69-B1E5-4F4E57CB5E74}" sibTransId="{A6321359-C681-4F6B-81C4-5F20A2A8EC90}"/>
    <dgm:cxn modelId="{E136BD75-DA24-4618-90F4-E5713A5BC11F}" type="presOf" srcId="{C047E61E-A827-4791-8802-34245DDA5B68}" destId="{BC28574D-083B-4B4A-B60B-AC282CA0A248}" srcOrd="0" destOrd="0" presId="urn:microsoft.com/office/officeart/2005/8/layout/hList6"/>
    <dgm:cxn modelId="{56E387D7-59D7-41E8-B855-90882B949120}" type="presOf" srcId="{D08BAB6B-AB8A-47FD-9175-B023AC6C9FB7}" destId="{0102EE78-4354-411E-8C3C-7F35D63C8E3D}" srcOrd="0" destOrd="0" presId="urn:microsoft.com/office/officeart/2005/8/layout/hList6"/>
    <dgm:cxn modelId="{AA39BFE4-C0A4-459F-AD1C-41C5FD1A4588}" type="presParOf" srcId="{0102EE78-4354-411E-8C3C-7F35D63C8E3D}" destId="{BC28574D-083B-4B4A-B60B-AC282CA0A248}" srcOrd="0"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D4A7F0-047C-4D7A-9197-8582BACF64A8}" type="doc">
      <dgm:prSet loTypeId="urn:microsoft.com/office/officeart/2005/8/layout/arrow5" loCatId="process" qsTypeId="urn:microsoft.com/office/officeart/2005/8/quickstyle/simple1" qsCatId="simple" csTypeId="urn:microsoft.com/office/officeart/2005/8/colors/accent0_3" csCatId="mainScheme" phldr="1"/>
      <dgm:spPr/>
      <dgm:t>
        <a:bodyPr/>
        <a:lstStyle/>
        <a:p>
          <a:endParaRPr lang="en-US"/>
        </a:p>
      </dgm:t>
    </dgm:pt>
    <dgm:pt modelId="{600948AA-8680-4689-801F-F9310D43FC8E}">
      <dgm:prSet/>
      <dgm:spPr/>
      <dgm:t>
        <a:bodyPr/>
        <a:lstStyle/>
        <a:p>
          <a:pPr rtl="0"/>
          <a:r>
            <a:rPr lang="en-GB" dirty="0"/>
            <a:t>Intelligent behaviour does not arise from a general factor, but rather emerges from seven independent factors that he called primary abilities</a:t>
          </a:r>
        </a:p>
      </dgm:t>
    </dgm:pt>
    <dgm:pt modelId="{404D4DCB-FA85-430A-B4BF-9C4D62945E38}" type="parTrans" cxnId="{8292A705-276D-4B18-8AF5-B87C534C1D25}">
      <dgm:prSet/>
      <dgm:spPr/>
      <dgm:t>
        <a:bodyPr/>
        <a:lstStyle/>
        <a:p>
          <a:endParaRPr lang="en-US"/>
        </a:p>
      </dgm:t>
    </dgm:pt>
    <dgm:pt modelId="{F5F6E481-8C3D-440A-BAC5-17D38F65628B}" type="sibTrans" cxnId="{8292A705-276D-4B18-8AF5-B87C534C1D25}">
      <dgm:prSet/>
      <dgm:spPr/>
      <dgm:t>
        <a:bodyPr/>
        <a:lstStyle/>
        <a:p>
          <a:endParaRPr lang="en-US"/>
        </a:p>
      </dgm:t>
    </dgm:pt>
    <dgm:pt modelId="{5061F721-06E4-4F85-9208-2F9BBBE73F01}" type="pres">
      <dgm:prSet presAssocID="{86D4A7F0-047C-4D7A-9197-8582BACF64A8}" presName="diagram" presStyleCnt="0">
        <dgm:presLayoutVars>
          <dgm:dir/>
          <dgm:resizeHandles val="exact"/>
        </dgm:presLayoutVars>
      </dgm:prSet>
      <dgm:spPr/>
    </dgm:pt>
    <dgm:pt modelId="{7F65747B-C37B-4051-96A3-3DBC8AB272F9}" type="pres">
      <dgm:prSet presAssocID="{600948AA-8680-4689-801F-F9310D43FC8E}" presName="arrow" presStyleLbl="node1" presStyleIdx="0" presStyleCnt="1" custScaleY="100086">
        <dgm:presLayoutVars>
          <dgm:bulletEnabled val="1"/>
        </dgm:presLayoutVars>
      </dgm:prSet>
      <dgm:spPr/>
    </dgm:pt>
  </dgm:ptLst>
  <dgm:cxnLst>
    <dgm:cxn modelId="{8292A705-276D-4B18-8AF5-B87C534C1D25}" srcId="{86D4A7F0-047C-4D7A-9197-8582BACF64A8}" destId="{600948AA-8680-4689-801F-F9310D43FC8E}" srcOrd="0" destOrd="0" parTransId="{404D4DCB-FA85-430A-B4BF-9C4D62945E38}" sibTransId="{F5F6E481-8C3D-440A-BAC5-17D38F65628B}"/>
    <dgm:cxn modelId="{75905760-7014-4C22-8873-41AFEFE2FC14}" type="presOf" srcId="{600948AA-8680-4689-801F-F9310D43FC8E}" destId="{7F65747B-C37B-4051-96A3-3DBC8AB272F9}" srcOrd="0" destOrd="0" presId="urn:microsoft.com/office/officeart/2005/8/layout/arrow5"/>
    <dgm:cxn modelId="{611A6C45-9A7C-47D1-9117-E2582D0D7596}" type="presOf" srcId="{86D4A7F0-047C-4D7A-9197-8582BACF64A8}" destId="{5061F721-06E4-4F85-9208-2F9BBBE73F01}" srcOrd="0" destOrd="0" presId="urn:microsoft.com/office/officeart/2005/8/layout/arrow5"/>
    <dgm:cxn modelId="{3666E159-F4DF-40E2-B7C4-E353E04A1C03}" type="presParOf" srcId="{5061F721-06E4-4F85-9208-2F9BBBE73F01}" destId="{7F65747B-C37B-4051-96A3-3DBC8AB272F9}" srcOrd="0"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509606-36B6-4391-8ECE-C4E4C969F66E}" type="doc">
      <dgm:prSet loTypeId="urn:microsoft.com/office/officeart/2005/8/layout/venn3" loCatId="relationship" qsTypeId="urn:microsoft.com/office/officeart/2005/8/quickstyle/simple1" qsCatId="simple" csTypeId="urn:microsoft.com/office/officeart/2005/8/colors/accent1_2" csCatId="accent1"/>
      <dgm:spPr/>
      <dgm:t>
        <a:bodyPr/>
        <a:lstStyle/>
        <a:p>
          <a:endParaRPr lang="en-US"/>
        </a:p>
      </dgm:t>
    </dgm:pt>
    <dgm:pt modelId="{87ADF659-9389-4AE2-A0B2-53196FF47F06}">
      <dgm:prSet/>
      <dgm:spPr/>
      <dgm:t>
        <a:bodyPr/>
        <a:lstStyle/>
        <a:p>
          <a:pPr rtl="0"/>
          <a:r>
            <a:rPr lang="en-GB"/>
            <a:t>word fluency</a:t>
          </a:r>
        </a:p>
      </dgm:t>
    </dgm:pt>
    <dgm:pt modelId="{227A9245-50EA-4066-A406-26FCEEFE4DE1}" type="parTrans" cxnId="{475881CC-E06A-437A-9609-C9F8BDF7AB54}">
      <dgm:prSet/>
      <dgm:spPr/>
      <dgm:t>
        <a:bodyPr/>
        <a:lstStyle/>
        <a:p>
          <a:endParaRPr lang="en-US"/>
        </a:p>
      </dgm:t>
    </dgm:pt>
    <dgm:pt modelId="{20B85CB9-FE7D-4ABB-9724-46D2A4B751E8}" type="sibTrans" cxnId="{475881CC-E06A-437A-9609-C9F8BDF7AB54}">
      <dgm:prSet/>
      <dgm:spPr/>
      <dgm:t>
        <a:bodyPr/>
        <a:lstStyle/>
        <a:p>
          <a:endParaRPr lang="en-US"/>
        </a:p>
      </dgm:t>
    </dgm:pt>
    <dgm:pt modelId="{E2BFB416-E04D-4E9A-BE16-23AC07E65D45}">
      <dgm:prSet/>
      <dgm:spPr/>
      <dgm:t>
        <a:bodyPr/>
        <a:lstStyle/>
        <a:p>
          <a:pPr rtl="0"/>
          <a:r>
            <a:rPr lang="en-GB"/>
            <a:t>verbal comprehension</a:t>
          </a:r>
        </a:p>
      </dgm:t>
    </dgm:pt>
    <dgm:pt modelId="{1FB8AB38-17D0-4530-8D9F-9C514F10481B}" type="parTrans" cxnId="{28ABE4A6-01F2-4DF5-A0EC-7E704C157261}">
      <dgm:prSet/>
      <dgm:spPr/>
      <dgm:t>
        <a:bodyPr/>
        <a:lstStyle/>
        <a:p>
          <a:endParaRPr lang="en-US"/>
        </a:p>
      </dgm:t>
    </dgm:pt>
    <dgm:pt modelId="{E3792352-FC4E-42F2-B15F-171E78166EEB}" type="sibTrans" cxnId="{28ABE4A6-01F2-4DF5-A0EC-7E704C157261}">
      <dgm:prSet/>
      <dgm:spPr/>
      <dgm:t>
        <a:bodyPr/>
        <a:lstStyle/>
        <a:p>
          <a:endParaRPr lang="en-US"/>
        </a:p>
      </dgm:t>
    </dgm:pt>
    <dgm:pt modelId="{5FB4214D-3C56-4F31-A4EC-D023FA926B9E}">
      <dgm:prSet/>
      <dgm:spPr/>
      <dgm:t>
        <a:bodyPr/>
        <a:lstStyle/>
        <a:p>
          <a:pPr rtl="0"/>
          <a:r>
            <a:rPr lang="en-GB"/>
            <a:t>spatial visualization</a:t>
          </a:r>
        </a:p>
      </dgm:t>
    </dgm:pt>
    <dgm:pt modelId="{F7CAC2C8-A384-47F4-A232-0E8F136D61AE}" type="parTrans" cxnId="{268BCE15-64DB-43FC-BD9B-D16AE1D16B66}">
      <dgm:prSet/>
      <dgm:spPr/>
      <dgm:t>
        <a:bodyPr/>
        <a:lstStyle/>
        <a:p>
          <a:endParaRPr lang="en-US"/>
        </a:p>
      </dgm:t>
    </dgm:pt>
    <dgm:pt modelId="{DC752383-1D87-4BB2-B719-AD123E3319EA}" type="sibTrans" cxnId="{268BCE15-64DB-43FC-BD9B-D16AE1D16B66}">
      <dgm:prSet/>
      <dgm:spPr/>
      <dgm:t>
        <a:bodyPr/>
        <a:lstStyle/>
        <a:p>
          <a:endParaRPr lang="en-US"/>
        </a:p>
      </dgm:t>
    </dgm:pt>
    <dgm:pt modelId="{2DE18FEC-4132-4023-B847-4DBAEA2954C0}">
      <dgm:prSet/>
      <dgm:spPr/>
      <dgm:t>
        <a:bodyPr/>
        <a:lstStyle/>
        <a:p>
          <a:pPr rtl="0"/>
          <a:r>
            <a:rPr lang="en-GB"/>
            <a:t>number facility </a:t>
          </a:r>
        </a:p>
      </dgm:t>
    </dgm:pt>
    <dgm:pt modelId="{BC77FC05-A299-41B2-A554-BE158FFE4F68}" type="parTrans" cxnId="{0F16BE1E-9D1C-4343-A00C-14310E12EB98}">
      <dgm:prSet/>
      <dgm:spPr/>
      <dgm:t>
        <a:bodyPr/>
        <a:lstStyle/>
        <a:p>
          <a:endParaRPr lang="en-US"/>
        </a:p>
      </dgm:t>
    </dgm:pt>
    <dgm:pt modelId="{D7E0AB6A-F4B9-4980-95B7-39FC482F579F}" type="sibTrans" cxnId="{0F16BE1E-9D1C-4343-A00C-14310E12EB98}">
      <dgm:prSet/>
      <dgm:spPr/>
      <dgm:t>
        <a:bodyPr/>
        <a:lstStyle/>
        <a:p>
          <a:endParaRPr lang="en-US"/>
        </a:p>
      </dgm:t>
    </dgm:pt>
    <dgm:pt modelId="{1B3BA100-FC82-46C4-B84F-AD075C029D17}">
      <dgm:prSet/>
      <dgm:spPr/>
      <dgm:t>
        <a:bodyPr/>
        <a:lstStyle/>
        <a:p>
          <a:pPr rtl="0"/>
          <a:r>
            <a:rPr lang="en-GB"/>
            <a:t>associative memory</a:t>
          </a:r>
        </a:p>
      </dgm:t>
    </dgm:pt>
    <dgm:pt modelId="{77C4DB5A-0278-41C1-B8F5-FD4D0AF077C4}" type="parTrans" cxnId="{F17CD84F-A67C-4DF0-86E7-7E0190EE26FA}">
      <dgm:prSet/>
      <dgm:spPr/>
      <dgm:t>
        <a:bodyPr/>
        <a:lstStyle/>
        <a:p>
          <a:endParaRPr lang="en-US"/>
        </a:p>
      </dgm:t>
    </dgm:pt>
    <dgm:pt modelId="{1B5D8CD2-8946-4ECF-87C2-7E29579FD827}" type="sibTrans" cxnId="{F17CD84F-A67C-4DF0-86E7-7E0190EE26FA}">
      <dgm:prSet/>
      <dgm:spPr/>
      <dgm:t>
        <a:bodyPr/>
        <a:lstStyle/>
        <a:p>
          <a:endParaRPr lang="en-US"/>
        </a:p>
      </dgm:t>
    </dgm:pt>
    <dgm:pt modelId="{BA13F3BE-CD7C-4462-89E7-0CFACC2629A3}">
      <dgm:prSet/>
      <dgm:spPr/>
      <dgm:t>
        <a:bodyPr/>
        <a:lstStyle/>
        <a:p>
          <a:pPr rtl="0"/>
          <a:r>
            <a:rPr lang="en-GB"/>
            <a:t>reasoning </a:t>
          </a:r>
        </a:p>
      </dgm:t>
    </dgm:pt>
    <dgm:pt modelId="{9971AE8F-95BB-4F91-BD77-9822612564E4}" type="parTrans" cxnId="{419E9F5F-0864-404F-B3BE-6257124F4D77}">
      <dgm:prSet/>
      <dgm:spPr/>
      <dgm:t>
        <a:bodyPr/>
        <a:lstStyle/>
        <a:p>
          <a:endParaRPr lang="en-US"/>
        </a:p>
      </dgm:t>
    </dgm:pt>
    <dgm:pt modelId="{7BCED247-39CA-485A-9C2A-41A6C4C16ED7}" type="sibTrans" cxnId="{419E9F5F-0864-404F-B3BE-6257124F4D77}">
      <dgm:prSet/>
      <dgm:spPr/>
      <dgm:t>
        <a:bodyPr/>
        <a:lstStyle/>
        <a:p>
          <a:endParaRPr lang="en-US"/>
        </a:p>
      </dgm:t>
    </dgm:pt>
    <dgm:pt modelId="{437F2715-EABA-49C5-9F4B-51ED2C6CD0C6}">
      <dgm:prSet/>
      <dgm:spPr/>
      <dgm:t>
        <a:bodyPr/>
        <a:lstStyle/>
        <a:p>
          <a:pPr rtl="0"/>
          <a:r>
            <a:rPr lang="en-GB"/>
            <a:t>perceptual speed </a:t>
          </a:r>
        </a:p>
      </dgm:t>
    </dgm:pt>
    <dgm:pt modelId="{F84691E1-5C83-4AD4-B861-76F8606B946C}" type="parTrans" cxnId="{B5EA484D-4A33-48AB-9371-FD96E611A28A}">
      <dgm:prSet/>
      <dgm:spPr/>
      <dgm:t>
        <a:bodyPr/>
        <a:lstStyle/>
        <a:p>
          <a:endParaRPr lang="en-US"/>
        </a:p>
      </dgm:t>
    </dgm:pt>
    <dgm:pt modelId="{A1138D53-EE64-44B2-9ADC-17ABE28DBD9D}" type="sibTrans" cxnId="{B5EA484D-4A33-48AB-9371-FD96E611A28A}">
      <dgm:prSet/>
      <dgm:spPr/>
      <dgm:t>
        <a:bodyPr/>
        <a:lstStyle/>
        <a:p>
          <a:endParaRPr lang="en-US"/>
        </a:p>
      </dgm:t>
    </dgm:pt>
    <dgm:pt modelId="{FF94760C-1054-4649-B2F8-7EA228447DB0}" type="pres">
      <dgm:prSet presAssocID="{4B509606-36B6-4391-8ECE-C4E4C969F66E}" presName="Name0" presStyleCnt="0">
        <dgm:presLayoutVars>
          <dgm:dir/>
          <dgm:resizeHandles val="exact"/>
        </dgm:presLayoutVars>
      </dgm:prSet>
      <dgm:spPr/>
    </dgm:pt>
    <dgm:pt modelId="{291EE224-4DAC-46F6-AE17-689F422C014D}" type="pres">
      <dgm:prSet presAssocID="{87ADF659-9389-4AE2-A0B2-53196FF47F06}" presName="Name5" presStyleLbl="vennNode1" presStyleIdx="0" presStyleCnt="7">
        <dgm:presLayoutVars>
          <dgm:bulletEnabled val="1"/>
        </dgm:presLayoutVars>
      </dgm:prSet>
      <dgm:spPr/>
    </dgm:pt>
    <dgm:pt modelId="{5BE6D1D5-7107-4130-A5C8-26407B35E76F}" type="pres">
      <dgm:prSet presAssocID="{20B85CB9-FE7D-4ABB-9724-46D2A4B751E8}" presName="space" presStyleCnt="0"/>
      <dgm:spPr/>
    </dgm:pt>
    <dgm:pt modelId="{0B5AA4E6-DEF5-4238-9D84-199B51C4373D}" type="pres">
      <dgm:prSet presAssocID="{E2BFB416-E04D-4E9A-BE16-23AC07E65D45}" presName="Name5" presStyleLbl="vennNode1" presStyleIdx="1" presStyleCnt="7">
        <dgm:presLayoutVars>
          <dgm:bulletEnabled val="1"/>
        </dgm:presLayoutVars>
      </dgm:prSet>
      <dgm:spPr/>
    </dgm:pt>
    <dgm:pt modelId="{88FC710D-8FD9-4875-8E79-C367FB2A5225}" type="pres">
      <dgm:prSet presAssocID="{E3792352-FC4E-42F2-B15F-171E78166EEB}" presName="space" presStyleCnt="0"/>
      <dgm:spPr/>
    </dgm:pt>
    <dgm:pt modelId="{87F043EE-3EF8-43B1-90BF-7625671E4D0E}" type="pres">
      <dgm:prSet presAssocID="{5FB4214D-3C56-4F31-A4EC-D023FA926B9E}" presName="Name5" presStyleLbl="vennNode1" presStyleIdx="2" presStyleCnt="7">
        <dgm:presLayoutVars>
          <dgm:bulletEnabled val="1"/>
        </dgm:presLayoutVars>
      </dgm:prSet>
      <dgm:spPr/>
    </dgm:pt>
    <dgm:pt modelId="{09435052-5683-4F92-8CE9-2CAF8016221D}" type="pres">
      <dgm:prSet presAssocID="{DC752383-1D87-4BB2-B719-AD123E3319EA}" presName="space" presStyleCnt="0"/>
      <dgm:spPr/>
    </dgm:pt>
    <dgm:pt modelId="{73673E3E-EC92-4AAE-AC13-5DA909B6A90A}" type="pres">
      <dgm:prSet presAssocID="{2DE18FEC-4132-4023-B847-4DBAEA2954C0}" presName="Name5" presStyleLbl="vennNode1" presStyleIdx="3" presStyleCnt="7">
        <dgm:presLayoutVars>
          <dgm:bulletEnabled val="1"/>
        </dgm:presLayoutVars>
      </dgm:prSet>
      <dgm:spPr/>
    </dgm:pt>
    <dgm:pt modelId="{62053297-7892-41A4-9BDD-A08C86AE4DB4}" type="pres">
      <dgm:prSet presAssocID="{D7E0AB6A-F4B9-4980-95B7-39FC482F579F}" presName="space" presStyleCnt="0"/>
      <dgm:spPr/>
    </dgm:pt>
    <dgm:pt modelId="{9ACF8501-3D8D-487F-9BA4-64E457EF657C}" type="pres">
      <dgm:prSet presAssocID="{1B3BA100-FC82-46C4-B84F-AD075C029D17}" presName="Name5" presStyleLbl="vennNode1" presStyleIdx="4" presStyleCnt="7">
        <dgm:presLayoutVars>
          <dgm:bulletEnabled val="1"/>
        </dgm:presLayoutVars>
      </dgm:prSet>
      <dgm:spPr/>
    </dgm:pt>
    <dgm:pt modelId="{F4DD75C5-8F1C-4CCD-B1FA-75637843AE6E}" type="pres">
      <dgm:prSet presAssocID="{1B5D8CD2-8946-4ECF-87C2-7E29579FD827}" presName="space" presStyleCnt="0"/>
      <dgm:spPr/>
    </dgm:pt>
    <dgm:pt modelId="{93FD6BCA-198D-44B4-B1A2-42AB3BFB631F}" type="pres">
      <dgm:prSet presAssocID="{BA13F3BE-CD7C-4462-89E7-0CFACC2629A3}" presName="Name5" presStyleLbl="vennNode1" presStyleIdx="5" presStyleCnt="7">
        <dgm:presLayoutVars>
          <dgm:bulletEnabled val="1"/>
        </dgm:presLayoutVars>
      </dgm:prSet>
      <dgm:spPr/>
    </dgm:pt>
    <dgm:pt modelId="{D7D89914-2213-4228-8616-AA292025B51A}" type="pres">
      <dgm:prSet presAssocID="{7BCED247-39CA-485A-9C2A-41A6C4C16ED7}" presName="space" presStyleCnt="0"/>
      <dgm:spPr/>
    </dgm:pt>
    <dgm:pt modelId="{749C2D45-0CFD-4B74-A4EC-6BEFEC4D95E4}" type="pres">
      <dgm:prSet presAssocID="{437F2715-EABA-49C5-9F4B-51ED2C6CD0C6}" presName="Name5" presStyleLbl="vennNode1" presStyleIdx="6" presStyleCnt="7">
        <dgm:presLayoutVars>
          <dgm:bulletEnabled val="1"/>
        </dgm:presLayoutVars>
      </dgm:prSet>
      <dgm:spPr/>
    </dgm:pt>
  </dgm:ptLst>
  <dgm:cxnLst>
    <dgm:cxn modelId="{268BCE15-64DB-43FC-BD9B-D16AE1D16B66}" srcId="{4B509606-36B6-4391-8ECE-C4E4C969F66E}" destId="{5FB4214D-3C56-4F31-A4EC-D023FA926B9E}" srcOrd="2" destOrd="0" parTransId="{F7CAC2C8-A384-47F4-A232-0E8F136D61AE}" sibTransId="{DC752383-1D87-4BB2-B719-AD123E3319EA}"/>
    <dgm:cxn modelId="{0F16BE1E-9D1C-4343-A00C-14310E12EB98}" srcId="{4B509606-36B6-4391-8ECE-C4E4C969F66E}" destId="{2DE18FEC-4132-4023-B847-4DBAEA2954C0}" srcOrd="3" destOrd="0" parTransId="{BC77FC05-A299-41B2-A554-BE158FFE4F68}" sibTransId="{D7E0AB6A-F4B9-4980-95B7-39FC482F579F}"/>
    <dgm:cxn modelId="{B3ABEA30-D41D-47AE-972A-B5E2E4FCA46C}" type="presOf" srcId="{BA13F3BE-CD7C-4462-89E7-0CFACC2629A3}" destId="{93FD6BCA-198D-44B4-B1A2-42AB3BFB631F}" srcOrd="0" destOrd="0" presId="urn:microsoft.com/office/officeart/2005/8/layout/venn3"/>
    <dgm:cxn modelId="{5C0CEE33-413E-4AFB-8C10-51812A438F80}" type="presOf" srcId="{87ADF659-9389-4AE2-A0B2-53196FF47F06}" destId="{291EE224-4DAC-46F6-AE17-689F422C014D}" srcOrd="0" destOrd="0" presId="urn:microsoft.com/office/officeart/2005/8/layout/venn3"/>
    <dgm:cxn modelId="{524C4139-FFA0-4DC4-BFEC-EDB7ED2BBF71}" type="presOf" srcId="{437F2715-EABA-49C5-9F4B-51ED2C6CD0C6}" destId="{749C2D45-0CFD-4B74-A4EC-6BEFEC4D95E4}" srcOrd="0" destOrd="0" presId="urn:microsoft.com/office/officeart/2005/8/layout/venn3"/>
    <dgm:cxn modelId="{419E9F5F-0864-404F-B3BE-6257124F4D77}" srcId="{4B509606-36B6-4391-8ECE-C4E4C969F66E}" destId="{BA13F3BE-CD7C-4462-89E7-0CFACC2629A3}" srcOrd="5" destOrd="0" parTransId="{9971AE8F-95BB-4F91-BD77-9822612564E4}" sibTransId="{7BCED247-39CA-485A-9C2A-41A6C4C16ED7}"/>
    <dgm:cxn modelId="{B5EA484D-4A33-48AB-9371-FD96E611A28A}" srcId="{4B509606-36B6-4391-8ECE-C4E4C969F66E}" destId="{437F2715-EABA-49C5-9F4B-51ED2C6CD0C6}" srcOrd="6" destOrd="0" parTransId="{F84691E1-5C83-4AD4-B861-76F8606B946C}" sibTransId="{A1138D53-EE64-44B2-9ADC-17ABE28DBD9D}"/>
    <dgm:cxn modelId="{F17CD84F-A67C-4DF0-86E7-7E0190EE26FA}" srcId="{4B509606-36B6-4391-8ECE-C4E4C969F66E}" destId="{1B3BA100-FC82-46C4-B84F-AD075C029D17}" srcOrd="4" destOrd="0" parTransId="{77C4DB5A-0278-41C1-B8F5-FD4D0AF077C4}" sibTransId="{1B5D8CD2-8946-4ECF-87C2-7E29579FD827}"/>
    <dgm:cxn modelId="{A62D81A4-4C1F-4404-9DEB-2FFF8EFD980D}" type="presOf" srcId="{1B3BA100-FC82-46C4-B84F-AD075C029D17}" destId="{9ACF8501-3D8D-487F-9BA4-64E457EF657C}" srcOrd="0" destOrd="0" presId="urn:microsoft.com/office/officeart/2005/8/layout/venn3"/>
    <dgm:cxn modelId="{28ABE4A6-01F2-4DF5-A0EC-7E704C157261}" srcId="{4B509606-36B6-4391-8ECE-C4E4C969F66E}" destId="{E2BFB416-E04D-4E9A-BE16-23AC07E65D45}" srcOrd="1" destOrd="0" parTransId="{1FB8AB38-17D0-4530-8D9F-9C514F10481B}" sibTransId="{E3792352-FC4E-42F2-B15F-171E78166EEB}"/>
    <dgm:cxn modelId="{2B7950CA-32F0-4910-A18C-A8445FA5F043}" type="presOf" srcId="{2DE18FEC-4132-4023-B847-4DBAEA2954C0}" destId="{73673E3E-EC92-4AAE-AC13-5DA909B6A90A}" srcOrd="0" destOrd="0" presId="urn:microsoft.com/office/officeart/2005/8/layout/venn3"/>
    <dgm:cxn modelId="{475881CC-E06A-437A-9609-C9F8BDF7AB54}" srcId="{4B509606-36B6-4391-8ECE-C4E4C969F66E}" destId="{87ADF659-9389-4AE2-A0B2-53196FF47F06}" srcOrd="0" destOrd="0" parTransId="{227A9245-50EA-4066-A406-26FCEEFE4DE1}" sibTransId="{20B85CB9-FE7D-4ABB-9724-46D2A4B751E8}"/>
    <dgm:cxn modelId="{8442CCCF-CA5B-42DA-96AD-6907521C17D8}" type="presOf" srcId="{5FB4214D-3C56-4F31-A4EC-D023FA926B9E}" destId="{87F043EE-3EF8-43B1-90BF-7625671E4D0E}" srcOrd="0" destOrd="0" presId="urn:microsoft.com/office/officeart/2005/8/layout/venn3"/>
    <dgm:cxn modelId="{29F51FE3-95F7-401A-9DA3-9B2D3DD22825}" type="presOf" srcId="{E2BFB416-E04D-4E9A-BE16-23AC07E65D45}" destId="{0B5AA4E6-DEF5-4238-9D84-199B51C4373D}" srcOrd="0" destOrd="0" presId="urn:microsoft.com/office/officeart/2005/8/layout/venn3"/>
    <dgm:cxn modelId="{608985F1-B3BE-477F-B2B0-B0A45BE6E294}" type="presOf" srcId="{4B509606-36B6-4391-8ECE-C4E4C969F66E}" destId="{FF94760C-1054-4649-B2F8-7EA228447DB0}" srcOrd="0" destOrd="0" presId="urn:microsoft.com/office/officeart/2005/8/layout/venn3"/>
    <dgm:cxn modelId="{8659E47F-5573-4F23-B523-8BDF37DB66B7}" type="presParOf" srcId="{FF94760C-1054-4649-B2F8-7EA228447DB0}" destId="{291EE224-4DAC-46F6-AE17-689F422C014D}" srcOrd="0" destOrd="0" presId="urn:microsoft.com/office/officeart/2005/8/layout/venn3"/>
    <dgm:cxn modelId="{168ACE45-7D9A-48FE-A4E1-D3F47E80B174}" type="presParOf" srcId="{FF94760C-1054-4649-B2F8-7EA228447DB0}" destId="{5BE6D1D5-7107-4130-A5C8-26407B35E76F}" srcOrd="1" destOrd="0" presId="urn:microsoft.com/office/officeart/2005/8/layout/venn3"/>
    <dgm:cxn modelId="{B3DCC44C-4970-42DC-A5C5-7FC29A9D534D}" type="presParOf" srcId="{FF94760C-1054-4649-B2F8-7EA228447DB0}" destId="{0B5AA4E6-DEF5-4238-9D84-199B51C4373D}" srcOrd="2" destOrd="0" presId="urn:microsoft.com/office/officeart/2005/8/layout/venn3"/>
    <dgm:cxn modelId="{B74AAD4C-10A0-4668-8435-66D3DBCF7746}" type="presParOf" srcId="{FF94760C-1054-4649-B2F8-7EA228447DB0}" destId="{88FC710D-8FD9-4875-8E79-C367FB2A5225}" srcOrd="3" destOrd="0" presId="urn:microsoft.com/office/officeart/2005/8/layout/venn3"/>
    <dgm:cxn modelId="{135C8297-718A-4A1A-84E7-35D0C1612DC6}" type="presParOf" srcId="{FF94760C-1054-4649-B2F8-7EA228447DB0}" destId="{87F043EE-3EF8-43B1-90BF-7625671E4D0E}" srcOrd="4" destOrd="0" presId="urn:microsoft.com/office/officeart/2005/8/layout/venn3"/>
    <dgm:cxn modelId="{76403B04-424D-47AC-AFE8-0DDEBB9AB2A2}" type="presParOf" srcId="{FF94760C-1054-4649-B2F8-7EA228447DB0}" destId="{09435052-5683-4F92-8CE9-2CAF8016221D}" srcOrd="5" destOrd="0" presId="urn:microsoft.com/office/officeart/2005/8/layout/venn3"/>
    <dgm:cxn modelId="{ADCF0BFB-D2CD-46F4-AB6F-66B2F928D5E7}" type="presParOf" srcId="{FF94760C-1054-4649-B2F8-7EA228447DB0}" destId="{73673E3E-EC92-4AAE-AC13-5DA909B6A90A}" srcOrd="6" destOrd="0" presId="urn:microsoft.com/office/officeart/2005/8/layout/venn3"/>
    <dgm:cxn modelId="{9C989FF1-BF7B-4423-939D-3BC05A961D27}" type="presParOf" srcId="{FF94760C-1054-4649-B2F8-7EA228447DB0}" destId="{62053297-7892-41A4-9BDD-A08C86AE4DB4}" srcOrd="7" destOrd="0" presId="urn:microsoft.com/office/officeart/2005/8/layout/venn3"/>
    <dgm:cxn modelId="{7233965A-50C0-4B97-8E55-22A1B1B1FBE1}" type="presParOf" srcId="{FF94760C-1054-4649-B2F8-7EA228447DB0}" destId="{9ACF8501-3D8D-487F-9BA4-64E457EF657C}" srcOrd="8" destOrd="0" presId="urn:microsoft.com/office/officeart/2005/8/layout/venn3"/>
    <dgm:cxn modelId="{3DC01ACD-7A8D-4196-867D-A11C84FAF91C}" type="presParOf" srcId="{FF94760C-1054-4649-B2F8-7EA228447DB0}" destId="{F4DD75C5-8F1C-4CCD-B1FA-75637843AE6E}" srcOrd="9" destOrd="0" presId="urn:microsoft.com/office/officeart/2005/8/layout/venn3"/>
    <dgm:cxn modelId="{7562BF15-76FE-45B3-B717-A4E8CB7E2C9C}" type="presParOf" srcId="{FF94760C-1054-4649-B2F8-7EA228447DB0}" destId="{93FD6BCA-198D-44B4-B1A2-42AB3BFB631F}" srcOrd="10" destOrd="0" presId="urn:microsoft.com/office/officeart/2005/8/layout/venn3"/>
    <dgm:cxn modelId="{182DF6FE-8B6E-4597-B607-71B54E3197A6}" type="presParOf" srcId="{FF94760C-1054-4649-B2F8-7EA228447DB0}" destId="{D7D89914-2213-4228-8616-AA292025B51A}" srcOrd="11" destOrd="0" presId="urn:microsoft.com/office/officeart/2005/8/layout/venn3"/>
    <dgm:cxn modelId="{E1405540-39DD-41AE-A10A-F250A87C579B}" type="presParOf" srcId="{FF94760C-1054-4649-B2F8-7EA228447DB0}" destId="{749C2D45-0CFD-4B74-A4EC-6BEFEC4D95E4}" srcOrd="12" destOrd="0" presId="urn:microsoft.com/office/officeart/2005/8/layout/venn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0E495FD-89ED-4F2F-B00B-9EE0A335DC5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A7CD27C-1541-4C6C-AFC3-1C40B13A76A0}">
      <dgm:prSet/>
      <dgm:spPr/>
      <dgm:t>
        <a:bodyPr/>
        <a:lstStyle/>
        <a:p>
          <a:pPr rtl="0"/>
          <a:r>
            <a:rPr lang="en-GB" dirty="0" err="1"/>
            <a:t>Thurstone</a:t>
          </a:r>
          <a:r>
            <a:rPr lang="en-GB" dirty="0"/>
            <a:t> managed a mathematical solution that resolved the contradictory results, and the final version of his theory was a compromise that accounted for the presence of both a general factor and the seven specific abilities. This compromise helped lay the groundwork for future researchers who proposed hierarchical theories and theories of multiple intelligences (</a:t>
          </a:r>
          <a:r>
            <a:rPr lang="en-GB" dirty="0" err="1"/>
            <a:t>Ruzgis</a:t>
          </a:r>
          <a:r>
            <a:rPr lang="en-GB" dirty="0"/>
            <a:t>, 1994).</a:t>
          </a:r>
        </a:p>
      </dgm:t>
    </dgm:pt>
    <dgm:pt modelId="{A80B1780-F174-4680-93D6-FD6A9AFCF862}" type="parTrans" cxnId="{67784A18-0C05-4770-AD10-FE95EDD893F8}">
      <dgm:prSet/>
      <dgm:spPr/>
      <dgm:t>
        <a:bodyPr/>
        <a:lstStyle/>
        <a:p>
          <a:endParaRPr lang="en-US"/>
        </a:p>
      </dgm:t>
    </dgm:pt>
    <dgm:pt modelId="{7A4C7B1C-2733-49F2-9B67-770814AA21BD}" type="sibTrans" cxnId="{67784A18-0C05-4770-AD10-FE95EDD893F8}">
      <dgm:prSet/>
      <dgm:spPr/>
      <dgm:t>
        <a:bodyPr/>
        <a:lstStyle/>
        <a:p>
          <a:endParaRPr lang="en-US"/>
        </a:p>
      </dgm:t>
    </dgm:pt>
    <dgm:pt modelId="{8D201EE1-AF51-4D4B-822A-25BEAAFB9FD7}" type="pres">
      <dgm:prSet presAssocID="{E0E495FD-89ED-4F2F-B00B-9EE0A335DC53}" presName="diagram" presStyleCnt="0">
        <dgm:presLayoutVars>
          <dgm:dir/>
          <dgm:resizeHandles val="exact"/>
        </dgm:presLayoutVars>
      </dgm:prSet>
      <dgm:spPr/>
    </dgm:pt>
    <dgm:pt modelId="{A8CD17B4-190D-4433-95D7-DF9A5ACD9121}" type="pres">
      <dgm:prSet presAssocID="{3A7CD27C-1541-4C6C-AFC3-1C40B13A76A0}" presName="node" presStyleLbl="node1" presStyleIdx="0" presStyleCnt="1">
        <dgm:presLayoutVars>
          <dgm:bulletEnabled val="1"/>
        </dgm:presLayoutVars>
      </dgm:prSet>
      <dgm:spPr/>
    </dgm:pt>
  </dgm:ptLst>
  <dgm:cxnLst>
    <dgm:cxn modelId="{67784A18-0C05-4770-AD10-FE95EDD893F8}" srcId="{E0E495FD-89ED-4F2F-B00B-9EE0A335DC53}" destId="{3A7CD27C-1541-4C6C-AFC3-1C40B13A76A0}" srcOrd="0" destOrd="0" parTransId="{A80B1780-F174-4680-93D6-FD6A9AFCF862}" sibTransId="{7A4C7B1C-2733-49F2-9B67-770814AA21BD}"/>
    <dgm:cxn modelId="{C8CA1A60-E345-482F-B349-522BB1392D53}" type="presOf" srcId="{E0E495FD-89ED-4F2F-B00B-9EE0A335DC53}" destId="{8D201EE1-AF51-4D4B-822A-25BEAAFB9FD7}" srcOrd="0" destOrd="0" presId="urn:microsoft.com/office/officeart/2005/8/layout/default"/>
    <dgm:cxn modelId="{EBE97892-5A10-47B9-8C92-AF8BDA55B41E}" type="presOf" srcId="{3A7CD27C-1541-4C6C-AFC3-1C40B13A76A0}" destId="{A8CD17B4-190D-4433-95D7-DF9A5ACD9121}" srcOrd="0" destOrd="0" presId="urn:microsoft.com/office/officeart/2005/8/layout/default"/>
    <dgm:cxn modelId="{2A820B0E-73A2-4799-9F38-6E9A45F81028}" type="presParOf" srcId="{8D201EE1-AF51-4D4B-822A-25BEAAFB9FD7}" destId="{A8CD17B4-190D-4433-95D7-DF9A5ACD9121}"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669BD26-9FDC-4497-8C58-572D63448BFD}"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US"/>
        </a:p>
      </dgm:t>
    </dgm:pt>
    <dgm:pt modelId="{FCF6F18C-DD37-4E9F-9748-334194A233D7}">
      <dgm:prSet/>
      <dgm:spPr/>
      <dgm:t>
        <a:bodyPr/>
        <a:lstStyle/>
        <a:p>
          <a:pPr rtl="0"/>
          <a:r>
            <a:rPr lang="en-GB" dirty="0"/>
            <a:t>He </a:t>
          </a:r>
          <a:r>
            <a:rPr lang="en-GB" dirty="0" err="1"/>
            <a:t>analyzed</a:t>
          </a:r>
          <a:r>
            <a:rPr lang="en-GB" dirty="0"/>
            <a:t> mental test data from samples comprised of people with similar overall IQ scores, he found that they had different profiles of primary mental abilities, further supporting his model and suggesting that his work had more clinical utility than Spearman’s unitary theory. </a:t>
          </a:r>
        </a:p>
      </dgm:t>
    </dgm:pt>
    <dgm:pt modelId="{85E902E8-BE6F-454B-879E-DE3445DB7339}" type="parTrans" cxnId="{8A46F456-1823-47DE-96F8-A5D3DB5848B3}">
      <dgm:prSet/>
      <dgm:spPr/>
      <dgm:t>
        <a:bodyPr/>
        <a:lstStyle/>
        <a:p>
          <a:endParaRPr lang="en-US"/>
        </a:p>
      </dgm:t>
    </dgm:pt>
    <dgm:pt modelId="{551197AD-48B2-445D-B90E-38DB1FD687E3}" type="sibTrans" cxnId="{8A46F456-1823-47DE-96F8-A5D3DB5848B3}">
      <dgm:prSet/>
      <dgm:spPr/>
      <dgm:t>
        <a:bodyPr/>
        <a:lstStyle/>
        <a:p>
          <a:endParaRPr lang="en-US"/>
        </a:p>
      </dgm:t>
    </dgm:pt>
    <dgm:pt modelId="{3CCA992B-25DF-4FFF-8865-AE0DA14606F9}" type="pres">
      <dgm:prSet presAssocID="{D669BD26-9FDC-4497-8C58-572D63448BFD}" presName="CompostProcess" presStyleCnt="0">
        <dgm:presLayoutVars>
          <dgm:dir/>
          <dgm:resizeHandles val="exact"/>
        </dgm:presLayoutVars>
      </dgm:prSet>
      <dgm:spPr/>
    </dgm:pt>
    <dgm:pt modelId="{D7946255-F664-4A13-8835-7F0515F52048}" type="pres">
      <dgm:prSet presAssocID="{D669BD26-9FDC-4497-8C58-572D63448BFD}" presName="arrow" presStyleLbl="bgShp" presStyleIdx="0" presStyleCnt="1"/>
      <dgm:spPr/>
    </dgm:pt>
    <dgm:pt modelId="{14402654-D08B-48CF-BAA5-E76767AED37E}" type="pres">
      <dgm:prSet presAssocID="{D669BD26-9FDC-4497-8C58-572D63448BFD}" presName="linearProcess" presStyleCnt="0"/>
      <dgm:spPr/>
    </dgm:pt>
    <dgm:pt modelId="{C1779CDF-01B7-4E84-BA0C-B6052536E266}" type="pres">
      <dgm:prSet presAssocID="{FCF6F18C-DD37-4E9F-9748-334194A233D7}" presName="textNode" presStyleLbl="node1" presStyleIdx="0" presStyleCnt="1" custLinFactNeighborX="212" custLinFactNeighborY="2005">
        <dgm:presLayoutVars>
          <dgm:bulletEnabled val="1"/>
        </dgm:presLayoutVars>
      </dgm:prSet>
      <dgm:spPr/>
    </dgm:pt>
  </dgm:ptLst>
  <dgm:cxnLst>
    <dgm:cxn modelId="{6764A962-727D-4548-B93C-C95649A25782}" type="presOf" srcId="{FCF6F18C-DD37-4E9F-9748-334194A233D7}" destId="{C1779CDF-01B7-4E84-BA0C-B6052536E266}" srcOrd="0" destOrd="0" presId="urn:microsoft.com/office/officeart/2005/8/layout/hProcess9"/>
    <dgm:cxn modelId="{E1AC734C-B12F-429D-918C-A547E3B08C7B}" type="presOf" srcId="{D669BD26-9FDC-4497-8C58-572D63448BFD}" destId="{3CCA992B-25DF-4FFF-8865-AE0DA14606F9}" srcOrd="0" destOrd="0" presId="urn:microsoft.com/office/officeart/2005/8/layout/hProcess9"/>
    <dgm:cxn modelId="{8A46F456-1823-47DE-96F8-A5D3DB5848B3}" srcId="{D669BD26-9FDC-4497-8C58-572D63448BFD}" destId="{FCF6F18C-DD37-4E9F-9748-334194A233D7}" srcOrd="0" destOrd="0" parTransId="{85E902E8-BE6F-454B-879E-DE3445DB7339}" sibTransId="{551197AD-48B2-445D-B90E-38DB1FD687E3}"/>
    <dgm:cxn modelId="{732E9AD5-CDE5-416F-9790-02373BBB4EED}" type="presParOf" srcId="{3CCA992B-25DF-4FFF-8865-AE0DA14606F9}" destId="{D7946255-F664-4A13-8835-7F0515F52048}" srcOrd="0" destOrd="0" presId="urn:microsoft.com/office/officeart/2005/8/layout/hProcess9"/>
    <dgm:cxn modelId="{11FC9987-6FF2-499F-8D08-12DBAF8BD515}" type="presParOf" srcId="{3CCA992B-25DF-4FFF-8865-AE0DA14606F9}" destId="{14402654-D08B-48CF-BAA5-E76767AED37E}" srcOrd="1" destOrd="0" presId="urn:microsoft.com/office/officeart/2005/8/layout/hProcess9"/>
    <dgm:cxn modelId="{AF1681F8-5B2D-4521-B874-C83B28A66D11}" type="presParOf" srcId="{14402654-D08B-48CF-BAA5-E76767AED37E}" destId="{C1779CDF-01B7-4E84-BA0C-B6052536E266}"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8681958-789B-4944-A808-AD57B6D152C7}" type="doc">
      <dgm:prSet loTypeId="urn:microsoft.com/office/officeart/2009/3/layout/RandomtoResultProcess" loCatId="process" qsTypeId="urn:microsoft.com/office/officeart/2005/8/quickstyle/simple1" qsCatId="simple" csTypeId="urn:microsoft.com/office/officeart/2005/8/colors/colorful2" csCatId="colorful" phldr="1"/>
      <dgm:spPr/>
      <dgm:t>
        <a:bodyPr/>
        <a:lstStyle/>
        <a:p>
          <a:endParaRPr lang="en-US"/>
        </a:p>
      </dgm:t>
    </dgm:pt>
    <dgm:pt modelId="{99C8885E-C7B0-4777-AAA4-24173E36FFD7}">
      <dgm:prSet/>
      <dgm:spPr/>
      <dgm:t>
        <a:bodyPr/>
        <a:lstStyle/>
        <a:p>
          <a:pPr rtl="0"/>
          <a:r>
            <a:rPr lang="en-GB" dirty="0"/>
            <a:t>However, when he administered his tests to an intellectually heterogeneous group of children, he failed to find that the seven primary abilities were entirely separate; rather he found evidence of g.</a:t>
          </a:r>
        </a:p>
      </dgm:t>
    </dgm:pt>
    <dgm:pt modelId="{89FA9D5E-798D-41F7-AAFB-98778B0EF239}" type="parTrans" cxnId="{BB06BE77-A103-4FBD-83EA-75F9D43E3595}">
      <dgm:prSet/>
      <dgm:spPr/>
      <dgm:t>
        <a:bodyPr/>
        <a:lstStyle/>
        <a:p>
          <a:endParaRPr lang="en-US"/>
        </a:p>
      </dgm:t>
    </dgm:pt>
    <dgm:pt modelId="{520333D9-683B-4F14-815C-F2A1CD4BE073}" type="sibTrans" cxnId="{BB06BE77-A103-4FBD-83EA-75F9D43E3595}">
      <dgm:prSet/>
      <dgm:spPr/>
      <dgm:t>
        <a:bodyPr/>
        <a:lstStyle/>
        <a:p>
          <a:endParaRPr lang="en-US"/>
        </a:p>
      </dgm:t>
    </dgm:pt>
    <dgm:pt modelId="{775519E6-CB82-4472-A73D-FEE387813F16}" type="pres">
      <dgm:prSet presAssocID="{F8681958-789B-4944-A808-AD57B6D152C7}" presName="Name0" presStyleCnt="0">
        <dgm:presLayoutVars>
          <dgm:dir/>
          <dgm:animOne val="branch"/>
          <dgm:animLvl val="lvl"/>
        </dgm:presLayoutVars>
      </dgm:prSet>
      <dgm:spPr/>
    </dgm:pt>
    <dgm:pt modelId="{05AB7646-0F5B-439F-BF13-79866AA334FA}" type="pres">
      <dgm:prSet presAssocID="{99C8885E-C7B0-4777-AAA4-24173E36FFD7}" presName="chaos" presStyleCnt="0"/>
      <dgm:spPr/>
    </dgm:pt>
    <dgm:pt modelId="{C2461085-F7D0-4839-B7F3-62210EF5A3E1}" type="pres">
      <dgm:prSet presAssocID="{99C8885E-C7B0-4777-AAA4-24173E36FFD7}" presName="parTx1" presStyleLbl="revTx" presStyleIdx="0" presStyleCnt="1" custScaleX="90155" custScaleY="104531"/>
      <dgm:spPr/>
    </dgm:pt>
    <dgm:pt modelId="{1B68741D-EDF8-4BF3-82AC-7C177112F103}" type="pres">
      <dgm:prSet presAssocID="{99C8885E-C7B0-4777-AAA4-24173E36FFD7}" presName="c1" presStyleLbl="node1" presStyleIdx="0" presStyleCnt="18"/>
      <dgm:spPr/>
    </dgm:pt>
    <dgm:pt modelId="{3D9C8574-AAC3-41E1-9869-5474BA5E3017}" type="pres">
      <dgm:prSet presAssocID="{99C8885E-C7B0-4777-AAA4-24173E36FFD7}" presName="c2" presStyleLbl="node1" presStyleIdx="1" presStyleCnt="18"/>
      <dgm:spPr/>
    </dgm:pt>
    <dgm:pt modelId="{A9CC9C90-F267-40A6-A0DF-F70980476DF6}" type="pres">
      <dgm:prSet presAssocID="{99C8885E-C7B0-4777-AAA4-24173E36FFD7}" presName="c3" presStyleLbl="node1" presStyleIdx="2" presStyleCnt="18"/>
      <dgm:spPr/>
    </dgm:pt>
    <dgm:pt modelId="{3BA4EC9D-D14C-4A58-AB47-09A8766C7C3D}" type="pres">
      <dgm:prSet presAssocID="{99C8885E-C7B0-4777-AAA4-24173E36FFD7}" presName="c4" presStyleLbl="node1" presStyleIdx="3" presStyleCnt="18"/>
      <dgm:spPr/>
    </dgm:pt>
    <dgm:pt modelId="{D31B2097-CEE6-4298-8C11-AC5E419AD650}" type="pres">
      <dgm:prSet presAssocID="{99C8885E-C7B0-4777-AAA4-24173E36FFD7}" presName="c5" presStyleLbl="node1" presStyleIdx="4" presStyleCnt="18" custLinFactNeighborX="16297" custLinFactNeighborY="24447"/>
      <dgm:spPr/>
    </dgm:pt>
    <dgm:pt modelId="{3064B36F-2283-4F7E-AA08-923076A17DA6}" type="pres">
      <dgm:prSet presAssocID="{99C8885E-C7B0-4777-AAA4-24173E36FFD7}" presName="c6" presStyleLbl="node1" presStyleIdx="5" presStyleCnt="18"/>
      <dgm:spPr/>
    </dgm:pt>
    <dgm:pt modelId="{7D2455C6-1CB1-4989-B88B-C088AA95A6EB}" type="pres">
      <dgm:prSet presAssocID="{99C8885E-C7B0-4777-AAA4-24173E36FFD7}" presName="c7" presStyleLbl="node1" presStyleIdx="6" presStyleCnt="18"/>
      <dgm:spPr/>
    </dgm:pt>
    <dgm:pt modelId="{0B0FBF5D-8BB5-4755-AFAF-D270ED130EC8}" type="pres">
      <dgm:prSet presAssocID="{99C8885E-C7B0-4777-AAA4-24173E36FFD7}" presName="c8" presStyleLbl="node1" presStyleIdx="7" presStyleCnt="18"/>
      <dgm:spPr/>
    </dgm:pt>
    <dgm:pt modelId="{C0B3BACE-2668-4372-AEB6-23CF2FB277CE}" type="pres">
      <dgm:prSet presAssocID="{99C8885E-C7B0-4777-AAA4-24173E36FFD7}" presName="c9" presStyleLbl="node1" presStyleIdx="8" presStyleCnt="18"/>
      <dgm:spPr/>
    </dgm:pt>
    <dgm:pt modelId="{2169BC4A-7872-4DFE-82A5-3C854973139F}" type="pres">
      <dgm:prSet presAssocID="{99C8885E-C7B0-4777-AAA4-24173E36FFD7}" presName="c10" presStyleLbl="node1" presStyleIdx="9" presStyleCnt="18"/>
      <dgm:spPr/>
    </dgm:pt>
    <dgm:pt modelId="{6045522B-34ED-47FE-BE0A-57FCE070D73B}" type="pres">
      <dgm:prSet presAssocID="{99C8885E-C7B0-4777-AAA4-24173E36FFD7}" presName="c11" presStyleLbl="node1" presStyleIdx="10" presStyleCnt="18"/>
      <dgm:spPr/>
    </dgm:pt>
    <dgm:pt modelId="{1D99F93B-9E8C-4029-9DEE-B08761109E2A}" type="pres">
      <dgm:prSet presAssocID="{99C8885E-C7B0-4777-AAA4-24173E36FFD7}" presName="c12" presStyleLbl="node1" presStyleIdx="11" presStyleCnt="18"/>
      <dgm:spPr/>
    </dgm:pt>
    <dgm:pt modelId="{DA5F5809-4A47-43F1-B866-C5CAD2363BD9}" type="pres">
      <dgm:prSet presAssocID="{99C8885E-C7B0-4777-AAA4-24173E36FFD7}" presName="c13" presStyleLbl="node1" presStyleIdx="12" presStyleCnt="18"/>
      <dgm:spPr/>
    </dgm:pt>
    <dgm:pt modelId="{3CBB9C51-C010-4409-9AA0-CF7EDB43EBA4}" type="pres">
      <dgm:prSet presAssocID="{99C8885E-C7B0-4777-AAA4-24173E36FFD7}" presName="c14" presStyleLbl="node1" presStyleIdx="13" presStyleCnt="18"/>
      <dgm:spPr/>
    </dgm:pt>
    <dgm:pt modelId="{C90DC643-5C3F-40A1-A8AD-0F54BB4AC78F}" type="pres">
      <dgm:prSet presAssocID="{99C8885E-C7B0-4777-AAA4-24173E36FFD7}" presName="c15" presStyleLbl="node1" presStyleIdx="14" presStyleCnt="18"/>
      <dgm:spPr/>
    </dgm:pt>
    <dgm:pt modelId="{190457E1-DF7B-4B09-AC3F-4F8529917EA1}" type="pres">
      <dgm:prSet presAssocID="{99C8885E-C7B0-4777-AAA4-24173E36FFD7}" presName="c16" presStyleLbl="node1" presStyleIdx="15" presStyleCnt="18"/>
      <dgm:spPr/>
    </dgm:pt>
    <dgm:pt modelId="{56ED8230-3523-4F0D-9870-6CE85993DDEB}" type="pres">
      <dgm:prSet presAssocID="{99C8885E-C7B0-4777-AAA4-24173E36FFD7}" presName="c17" presStyleLbl="node1" presStyleIdx="16" presStyleCnt="18"/>
      <dgm:spPr/>
    </dgm:pt>
    <dgm:pt modelId="{238C1BC0-5D7A-45C5-A7CC-A6C0C4FAF5B4}" type="pres">
      <dgm:prSet presAssocID="{99C8885E-C7B0-4777-AAA4-24173E36FFD7}" presName="c18" presStyleLbl="node1" presStyleIdx="17" presStyleCnt="18"/>
      <dgm:spPr/>
    </dgm:pt>
  </dgm:ptLst>
  <dgm:cxnLst>
    <dgm:cxn modelId="{5F2F8456-DC10-4DF7-9BB4-7CC1CE87AA91}" type="presOf" srcId="{F8681958-789B-4944-A808-AD57B6D152C7}" destId="{775519E6-CB82-4472-A73D-FEE387813F16}" srcOrd="0" destOrd="0" presId="urn:microsoft.com/office/officeart/2009/3/layout/RandomtoResultProcess"/>
    <dgm:cxn modelId="{BB06BE77-A103-4FBD-83EA-75F9D43E3595}" srcId="{F8681958-789B-4944-A808-AD57B6D152C7}" destId="{99C8885E-C7B0-4777-AAA4-24173E36FFD7}" srcOrd="0" destOrd="0" parTransId="{89FA9D5E-798D-41F7-AAFB-98778B0EF239}" sibTransId="{520333D9-683B-4F14-815C-F2A1CD4BE073}"/>
    <dgm:cxn modelId="{B88D7E80-6E8F-471D-A670-EF044A225535}" type="presOf" srcId="{99C8885E-C7B0-4777-AAA4-24173E36FFD7}" destId="{C2461085-F7D0-4839-B7F3-62210EF5A3E1}" srcOrd="0" destOrd="0" presId="urn:microsoft.com/office/officeart/2009/3/layout/RandomtoResultProcess"/>
    <dgm:cxn modelId="{ECD85AA6-CB93-4400-ADD3-BB1FA6B32643}" type="presParOf" srcId="{775519E6-CB82-4472-A73D-FEE387813F16}" destId="{05AB7646-0F5B-439F-BF13-79866AA334FA}" srcOrd="0" destOrd="0" presId="urn:microsoft.com/office/officeart/2009/3/layout/RandomtoResultProcess"/>
    <dgm:cxn modelId="{A0C31110-F543-4621-AA5B-2543C181478A}" type="presParOf" srcId="{05AB7646-0F5B-439F-BF13-79866AA334FA}" destId="{C2461085-F7D0-4839-B7F3-62210EF5A3E1}" srcOrd="0" destOrd="0" presId="urn:microsoft.com/office/officeart/2009/3/layout/RandomtoResultProcess"/>
    <dgm:cxn modelId="{1B7CDB9C-0ED9-44C2-8905-8B73A122A752}" type="presParOf" srcId="{05AB7646-0F5B-439F-BF13-79866AA334FA}" destId="{1B68741D-EDF8-4BF3-82AC-7C177112F103}" srcOrd="1" destOrd="0" presId="urn:microsoft.com/office/officeart/2009/3/layout/RandomtoResultProcess"/>
    <dgm:cxn modelId="{CD9326D4-7AB0-479B-BF33-263111CFF3BF}" type="presParOf" srcId="{05AB7646-0F5B-439F-BF13-79866AA334FA}" destId="{3D9C8574-AAC3-41E1-9869-5474BA5E3017}" srcOrd="2" destOrd="0" presId="urn:microsoft.com/office/officeart/2009/3/layout/RandomtoResultProcess"/>
    <dgm:cxn modelId="{30D68510-CC85-4874-B28E-484C5878EBAC}" type="presParOf" srcId="{05AB7646-0F5B-439F-BF13-79866AA334FA}" destId="{A9CC9C90-F267-40A6-A0DF-F70980476DF6}" srcOrd="3" destOrd="0" presId="urn:microsoft.com/office/officeart/2009/3/layout/RandomtoResultProcess"/>
    <dgm:cxn modelId="{0DC20331-0265-41FA-A4FB-3A546488D2F8}" type="presParOf" srcId="{05AB7646-0F5B-439F-BF13-79866AA334FA}" destId="{3BA4EC9D-D14C-4A58-AB47-09A8766C7C3D}" srcOrd="4" destOrd="0" presId="urn:microsoft.com/office/officeart/2009/3/layout/RandomtoResultProcess"/>
    <dgm:cxn modelId="{13A48E9B-18F7-49BA-AAE2-115EF9D8066F}" type="presParOf" srcId="{05AB7646-0F5B-439F-BF13-79866AA334FA}" destId="{D31B2097-CEE6-4298-8C11-AC5E419AD650}" srcOrd="5" destOrd="0" presId="urn:microsoft.com/office/officeart/2009/3/layout/RandomtoResultProcess"/>
    <dgm:cxn modelId="{3FC207F6-C28E-4E19-B0A6-FD96D2E936E7}" type="presParOf" srcId="{05AB7646-0F5B-439F-BF13-79866AA334FA}" destId="{3064B36F-2283-4F7E-AA08-923076A17DA6}" srcOrd="6" destOrd="0" presId="urn:microsoft.com/office/officeart/2009/3/layout/RandomtoResultProcess"/>
    <dgm:cxn modelId="{841288A8-FB79-4806-B397-90CFF763CE20}" type="presParOf" srcId="{05AB7646-0F5B-439F-BF13-79866AA334FA}" destId="{7D2455C6-1CB1-4989-B88B-C088AA95A6EB}" srcOrd="7" destOrd="0" presId="urn:microsoft.com/office/officeart/2009/3/layout/RandomtoResultProcess"/>
    <dgm:cxn modelId="{027CBCCB-8117-4597-A7A4-F4EAC1BA578B}" type="presParOf" srcId="{05AB7646-0F5B-439F-BF13-79866AA334FA}" destId="{0B0FBF5D-8BB5-4755-AFAF-D270ED130EC8}" srcOrd="8" destOrd="0" presId="urn:microsoft.com/office/officeart/2009/3/layout/RandomtoResultProcess"/>
    <dgm:cxn modelId="{C8D5C17D-E97B-4E99-8774-E058CEC7C538}" type="presParOf" srcId="{05AB7646-0F5B-439F-BF13-79866AA334FA}" destId="{C0B3BACE-2668-4372-AEB6-23CF2FB277CE}" srcOrd="9" destOrd="0" presId="urn:microsoft.com/office/officeart/2009/3/layout/RandomtoResultProcess"/>
    <dgm:cxn modelId="{B0AB09C4-A89D-4FDC-8A53-6ED8CB878A45}" type="presParOf" srcId="{05AB7646-0F5B-439F-BF13-79866AA334FA}" destId="{2169BC4A-7872-4DFE-82A5-3C854973139F}" srcOrd="10" destOrd="0" presId="urn:microsoft.com/office/officeart/2009/3/layout/RandomtoResultProcess"/>
    <dgm:cxn modelId="{0CCEC1CF-0328-472A-A617-CA9DA5834F73}" type="presParOf" srcId="{05AB7646-0F5B-439F-BF13-79866AA334FA}" destId="{6045522B-34ED-47FE-BE0A-57FCE070D73B}" srcOrd="11" destOrd="0" presId="urn:microsoft.com/office/officeart/2009/3/layout/RandomtoResultProcess"/>
    <dgm:cxn modelId="{46E9E754-8E38-4AE0-BDCE-658D6487916F}" type="presParOf" srcId="{05AB7646-0F5B-439F-BF13-79866AA334FA}" destId="{1D99F93B-9E8C-4029-9DEE-B08761109E2A}" srcOrd="12" destOrd="0" presId="urn:microsoft.com/office/officeart/2009/3/layout/RandomtoResultProcess"/>
    <dgm:cxn modelId="{7AF7CDE2-2F9D-46B3-9F0F-FF34EAE902DB}" type="presParOf" srcId="{05AB7646-0F5B-439F-BF13-79866AA334FA}" destId="{DA5F5809-4A47-43F1-B866-C5CAD2363BD9}" srcOrd="13" destOrd="0" presId="urn:microsoft.com/office/officeart/2009/3/layout/RandomtoResultProcess"/>
    <dgm:cxn modelId="{9C907A31-00F7-421C-8E8F-8CF4070DF4FB}" type="presParOf" srcId="{05AB7646-0F5B-439F-BF13-79866AA334FA}" destId="{3CBB9C51-C010-4409-9AA0-CF7EDB43EBA4}" srcOrd="14" destOrd="0" presId="urn:microsoft.com/office/officeart/2009/3/layout/RandomtoResultProcess"/>
    <dgm:cxn modelId="{7467115C-2BD9-42C7-AD32-7CB445806333}" type="presParOf" srcId="{05AB7646-0F5B-439F-BF13-79866AA334FA}" destId="{C90DC643-5C3F-40A1-A8AD-0F54BB4AC78F}" srcOrd="15" destOrd="0" presId="urn:microsoft.com/office/officeart/2009/3/layout/RandomtoResultProcess"/>
    <dgm:cxn modelId="{3ADAB4BC-122D-48A8-BBFF-479DFA14D77C}" type="presParOf" srcId="{05AB7646-0F5B-439F-BF13-79866AA334FA}" destId="{190457E1-DF7B-4B09-AC3F-4F8529917EA1}" srcOrd="16" destOrd="0" presId="urn:microsoft.com/office/officeart/2009/3/layout/RandomtoResultProcess"/>
    <dgm:cxn modelId="{215D0021-4591-4C9A-9484-C1A9E5DA70B5}" type="presParOf" srcId="{05AB7646-0F5B-439F-BF13-79866AA334FA}" destId="{56ED8230-3523-4F0D-9870-6CE85993DDEB}" srcOrd="17" destOrd="0" presId="urn:microsoft.com/office/officeart/2009/3/layout/RandomtoResultProcess"/>
    <dgm:cxn modelId="{D92C3303-572C-4B28-A378-B192E0C7AF5A}" type="presParOf" srcId="{05AB7646-0F5B-439F-BF13-79866AA334FA}" destId="{238C1BC0-5D7A-45C5-A7CC-A6C0C4FAF5B4}" srcOrd="18"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1914546-0F66-4156-9B47-F3FB44B30971}" type="doc">
      <dgm:prSet loTypeId="urn:microsoft.com/office/officeart/2005/8/layout/hChevron3" loCatId="process" qsTypeId="urn:microsoft.com/office/officeart/2005/8/quickstyle/simple1" qsCatId="simple" csTypeId="urn:microsoft.com/office/officeart/2005/8/colors/colorful5" csCatId="colorful"/>
      <dgm:spPr/>
      <dgm:t>
        <a:bodyPr/>
        <a:lstStyle/>
        <a:p>
          <a:endParaRPr lang="en-US"/>
        </a:p>
      </dgm:t>
    </dgm:pt>
    <dgm:pt modelId="{D8581224-4C14-4109-B775-785EA95FE46F}">
      <dgm:prSet/>
      <dgm:spPr/>
      <dgm:t>
        <a:bodyPr/>
        <a:lstStyle/>
        <a:p>
          <a:pPr rtl="0"/>
          <a:r>
            <a:rPr lang="en-GB" dirty="0"/>
            <a:t>Traditional psychometric views of intelligence are too limited.</a:t>
          </a:r>
        </a:p>
      </dgm:t>
    </dgm:pt>
    <dgm:pt modelId="{3151179B-68F6-49D8-A267-F125DF99A9C9}" type="parTrans" cxnId="{A76F4917-8B86-4556-BA32-6ADCBF8D90A0}">
      <dgm:prSet/>
      <dgm:spPr/>
      <dgm:t>
        <a:bodyPr/>
        <a:lstStyle/>
        <a:p>
          <a:endParaRPr lang="en-US"/>
        </a:p>
      </dgm:t>
    </dgm:pt>
    <dgm:pt modelId="{97E26F6C-EC96-435E-B957-0BD74C44612C}" type="sibTrans" cxnId="{A76F4917-8B86-4556-BA32-6ADCBF8D90A0}">
      <dgm:prSet/>
      <dgm:spPr/>
      <dgm:t>
        <a:bodyPr/>
        <a:lstStyle/>
        <a:p>
          <a:endParaRPr lang="en-US"/>
        </a:p>
      </dgm:t>
    </dgm:pt>
    <dgm:pt modelId="{DC70ECCA-17DD-4707-A3E8-21DE33A2A4EF}" type="pres">
      <dgm:prSet presAssocID="{01914546-0F66-4156-9B47-F3FB44B30971}" presName="Name0" presStyleCnt="0">
        <dgm:presLayoutVars>
          <dgm:dir/>
          <dgm:resizeHandles val="exact"/>
        </dgm:presLayoutVars>
      </dgm:prSet>
      <dgm:spPr/>
    </dgm:pt>
    <dgm:pt modelId="{F5EC19E5-2905-4AB7-89A6-2CABC5B69AED}" type="pres">
      <dgm:prSet presAssocID="{D8581224-4C14-4109-B775-785EA95FE46F}" presName="parTxOnly" presStyleLbl="node1" presStyleIdx="0" presStyleCnt="1" custLinFactNeighborX="-6134" custLinFactNeighborY="52282">
        <dgm:presLayoutVars>
          <dgm:bulletEnabled val="1"/>
        </dgm:presLayoutVars>
      </dgm:prSet>
      <dgm:spPr/>
    </dgm:pt>
  </dgm:ptLst>
  <dgm:cxnLst>
    <dgm:cxn modelId="{A76F4917-8B86-4556-BA32-6ADCBF8D90A0}" srcId="{01914546-0F66-4156-9B47-F3FB44B30971}" destId="{D8581224-4C14-4109-B775-785EA95FE46F}" srcOrd="0" destOrd="0" parTransId="{3151179B-68F6-49D8-A267-F125DF99A9C9}" sibTransId="{97E26F6C-EC96-435E-B957-0BD74C44612C}"/>
    <dgm:cxn modelId="{5F000885-38E3-4FA6-96BF-8676AC7048B0}" type="presOf" srcId="{D8581224-4C14-4109-B775-785EA95FE46F}" destId="{F5EC19E5-2905-4AB7-89A6-2CABC5B69AED}" srcOrd="0" destOrd="0" presId="urn:microsoft.com/office/officeart/2005/8/layout/hChevron3"/>
    <dgm:cxn modelId="{3F0832C7-DB2B-4D0B-B587-1CC6D25CF557}" type="presOf" srcId="{01914546-0F66-4156-9B47-F3FB44B30971}" destId="{DC70ECCA-17DD-4707-A3E8-21DE33A2A4EF}" srcOrd="0" destOrd="0" presId="urn:microsoft.com/office/officeart/2005/8/layout/hChevron3"/>
    <dgm:cxn modelId="{4A30ED04-01CE-4DC2-9CB9-F4844A9D1D71}" type="presParOf" srcId="{DC70ECCA-17DD-4707-A3E8-21DE33A2A4EF}" destId="{F5EC19E5-2905-4AB7-89A6-2CABC5B69AED}"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A8B2DA2-F443-49A8-8193-C109842433B8}" type="doc">
      <dgm:prSet loTypeId="urn:microsoft.com/office/officeart/2005/8/layout/process4" loCatId="list" qsTypeId="urn:microsoft.com/office/officeart/2005/8/quickstyle/simple1" qsCatId="simple" csTypeId="urn:microsoft.com/office/officeart/2005/8/colors/colorful3" csCatId="colorful"/>
      <dgm:spPr/>
      <dgm:t>
        <a:bodyPr/>
        <a:lstStyle/>
        <a:p>
          <a:endParaRPr lang="en-US"/>
        </a:p>
      </dgm:t>
    </dgm:pt>
    <dgm:pt modelId="{40E360B8-0CE5-4389-9354-BCAE8953BB8C}">
      <dgm:prSet/>
      <dgm:spPr/>
      <dgm:t>
        <a:bodyPr/>
        <a:lstStyle/>
        <a:p>
          <a:pPr rtl="0"/>
          <a:r>
            <a:rPr lang="en-US" dirty="0"/>
            <a:t>Howard Gardner’s theory proposes that people are not born with all of the intelligence they will ever have. </a:t>
          </a:r>
          <a:endParaRPr lang="en-GB" dirty="0"/>
        </a:p>
      </dgm:t>
    </dgm:pt>
    <dgm:pt modelId="{99A0D26E-953D-4FFD-BE21-E44455F8ACA6}" type="parTrans" cxnId="{65342343-780F-4889-867C-65F2953D412A}">
      <dgm:prSet/>
      <dgm:spPr/>
      <dgm:t>
        <a:bodyPr/>
        <a:lstStyle/>
        <a:p>
          <a:endParaRPr lang="en-US"/>
        </a:p>
      </dgm:t>
    </dgm:pt>
    <dgm:pt modelId="{29D8ABD1-5A74-4EB1-A3DB-519EB29B0180}" type="sibTrans" cxnId="{65342343-780F-4889-867C-65F2953D412A}">
      <dgm:prSet/>
      <dgm:spPr/>
      <dgm:t>
        <a:bodyPr/>
        <a:lstStyle/>
        <a:p>
          <a:endParaRPr lang="en-US"/>
        </a:p>
      </dgm:t>
    </dgm:pt>
    <dgm:pt modelId="{04C07840-5282-4AB1-9C69-0B57F17CED2C}">
      <dgm:prSet/>
      <dgm:spPr/>
      <dgm:t>
        <a:bodyPr/>
        <a:lstStyle/>
        <a:p>
          <a:pPr rtl="0"/>
          <a:r>
            <a:rPr lang="en-US"/>
            <a:t>Intelligence can be learned throughout life. </a:t>
          </a:r>
          <a:endParaRPr lang="en-GB"/>
        </a:p>
      </dgm:t>
    </dgm:pt>
    <dgm:pt modelId="{4B7E8FFE-C30B-40AA-8500-39E07A5BCAB4}" type="parTrans" cxnId="{E3508FB1-4AF9-4AA9-8860-158060AB98D5}">
      <dgm:prSet/>
      <dgm:spPr/>
      <dgm:t>
        <a:bodyPr/>
        <a:lstStyle/>
        <a:p>
          <a:endParaRPr lang="en-US"/>
        </a:p>
      </dgm:t>
    </dgm:pt>
    <dgm:pt modelId="{3851881D-77B0-4812-A065-2D6F584D1EF5}" type="sibTrans" cxnId="{E3508FB1-4AF9-4AA9-8860-158060AB98D5}">
      <dgm:prSet/>
      <dgm:spPr/>
      <dgm:t>
        <a:bodyPr/>
        <a:lstStyle/>
        <a:p>
          <a:endParaRPr lang="en-US"/>
        </a:p>
      </dgm:t>
    </dgm:pt>
    <dgm:pt modelId="{17A5852A-5DF5-44BE-8B75-1D3E7D0374EA}">
      <dgm:prSet/>
      <dgm:spPr/>
      <dgm:t>
        <a:bodyPr/>
        <a:lstStyle/>
        <a:p>
          <a:pPr rtl="0"/>
          <a:r>
            <a:rPr lang="en-US"/>
            <a:t>Everyone is intelligent in at least eight / nine different ways and can develop each aspect of intelligence to an average level of competency. </a:t>
          </a:r>
          <a:endParaRPr lang="en-GB"/>
        </a:p>
      </dgm:t>
    </dgm:pt>
    <dgm:pt modelId="{F89024D7-2080-461A-8BAA-6B8F71486DF0}" type="parTrans" cxnId="{13CEBC46-DE4A-4622-B15F-C900C19EA7D6}">
      <dgm:prSet/>
      <dgm:spPr/>
      <dgm:t>
        <a:bodyPr/>
        <a:lstStyle/>
        <a:p>
          <a:endParaRPr lang="en-US"/>
        </a:p>
      </dgm:t>
    </dgm:pt>
    <dgm:pt modelId="{EA9C3593-3DF0-4C0F-9ADC-1072EBC04CEF}" type="sibTrans" cxnId="{13CEBC46-DE4A-4622-B15F-C900C19EA7D6}">
      <dgm:prSet/>
      <dgm:spPr/>
      <dgm:t>
        <a:bodyPr/>
        <a:lstStyle/>
        <a:p>
          <a:endParaRPr lang="en-US"/>
        </a:p>
      </dgm:t>
    </dgm:pt>
    <dgm:pt modelId="{3DDB2EAE-7074-42C1-9FFB-7872F0B23692}" type="pres">
      <dgm:prSet presAssocID="{3A8B2DA2-F443-49A8-8193-C109842433B8}" presName="Name0" presStyleCnt="0">
        <dgm:presLayoutVars>
          <dgm:dir/>
          <dgm:animLvl val="lvl"/>
          <dgm:resizeHandles val="exact"/>
        </dgm:presLayoutVars>
      </dgm:prSet>
      <dgm:spPr/>
    </dgm:pt>
    <dgm:pt modelId="{BF2F5FF4-6F0F-4BEB-84AE-1949F1F5669D}" type="pres">
      <dgm:prSet presAssocID="{17A5852A-5DF5-44BE-8B75-1D3E7D0374EA}" presName="boxAndChildren" presStyleCnt="0"/>
      <dgm:spPr/>
    </dgm:pt>
    <dgm:pt modelId="{203CBE6C-DFEB-4F16-A5DB-538362C50C4C}" type="pres">
      <dgm:prSet presAssocID="{17A5852A-5DF5-44BE-8B75-1D3E7D0374EA}" presName="parentTextBox" presStyleLbl="node1" presStyleIdx="0" presStyleCnt="3"/>
      <dgm:spPr/>
    </dgm:pt>
    <dgm:pt modelId="{23754999-4E5A-49B5-B6DB-EA59D23DAD11}" type="pres">
      <dgm:prSet presAssocID="{3851881D-77B0-4812-A065-2D6F584D1EF5}" presName="sp" presStyleCnt="0"/>
      <dgm:spPr/>
    </dgm:pt>
    <dgm:pt modelId="{52928E9F-6340-4B07-BB15-ABD54EFC5E97}" type="pres">
      <dgm:prSet presAssocID="{04C07840-5282-4AB1-9C69-0B57F17CED2C}" presName="arrowAndChildren" presStyleCnt="0"/>
      <dgm:spPr/>
    </dgm:pt>
    <dgm:pt modelId="{82560DB6-5B05-4362-80A4-C5190ABA8352}" type="pres">
      <dgm:prSet presAssocID="{04C07840-5282-4AB1-9C69-0B57F17CED2C}" presName="parentTextArrow" presStyleLbl="node1" presStyleIdx="1" presStyleCnt="3"/>
      <dgm:spPr/>
    </dgm:pt>
    <dgm:pt modelId="{50271122-8314-4C5C-AEB0-18983DE11A3D}" type="pres">
      <dgm:prSet presAssocID="{29D8ABD1-5A74-4EB1-A3DB-519EB29B0180}" presName="sp" presStyleCnt="0"/>
      <dgm:spPr/>
    </dgm:pt>
    <dgm:pt modelId="{517B0AA9-696D-4A71-AB53-8E980FACB729}" type="pres">
      <dgm:prSet presAssocID="{40E360B8-0CE5-4389-9354-BCAE8953BB8C}" presName="arrowAndChildren" presStyleCnt="0"/>
      <dgm:spPr/>
    </dgm:pt>
    <dgm:pt modelId="{72594F89-452B-4CB9-9307-F34F6C0187ED}" type="pres">
      <dgm:prSet presAssocID="{40E360B8-0CE5-4389-9354-BCAE8953BB8C}" presName="parentTextArrow" presStyleLbl="node1" presStyleIdx="2" presStyleCnt="3"/>
      <dgm:spPr/>
    </dgm:pt>
  </dgm:ptLst>
  <dgm:cxnLst>
    <dgm:cxn modelId="{6FE4663C-60C3-4186-B995-C1C7858CE4C0}" type="presOf" srcId="{3A8B2DA2-F443-49A8-8193-C109842433B8}" destId="{3DDB2EAE-7074-42C1-9FFB-7872F0B23692}" srcOrd="0" destOrd="0" presId="urn:microsoft.com/office/officeart/2005/8/layout/process4"/>
    <dgm:cxn modelId="{65342343-780F-4889-867C-65F2953D412A}" srcId="{3A8B2DA2-F443-49A8-8193-C109842433B8}" destId="{40E360B8-0CE5-4389-9354-BCAE8953BB8C}" srcOrd="0" destOrd="0" parTransId="{99A0D26E-953D-4FFD-BE21-E44455F8ACA6}" sibTransId="{29D8ABD1-5A74-4EB1-A3DB-519EB29B0180}"/>
    <dgm:cxn modelId="{04F90666-6387-4FEA-9A40-842CE603181A}" type="presOf" srcId="{17A5852A-5DF5-44BE-8B75-1D3E7D0374EA}" destId="{203CBE6C-DFEB-4F16-A5DB-538362C50C4C}" srcOrd="0" destOrd="0" presId="urn:microsoft.com/office/officeart/2005/8/layout/process4"/>
    <dgm:cxn modelId="{13CEBC46-DE4A-4622-B15F-C900C19EA7D6}" srcId="{3A8B2DA2-F443-49A8-8193-C109842433B8}" destId="{17A5852A-5DF5-44BE-8B75-1D3E7D0374EA}" srcOrd="2" destOrd="0" parTransId="{F89024D7-2080-461A-8BAA-6B8F71486DF0}" sibTransId="{EA9C3593-3DF0-4C0F-9ADC-1072EBC04CEF}"/>
    <dgm:cxn modelId="{DA046E6B-CFB5-42FC-8D90-54E230176DF3}" type="presOf" srcId="{04C07840-5282-4AB1-9C69-0B57F17CED2C}" destId="{82560DB6-5B05-4362-80A4-C5190ABA8352}" srcOrd="0" destOrd="0" presId="urn:microsoft.com/office/officeart/2005/8/layout/process4"/>
    <dgm:cxn modelId="{B3003E94-98B6-416D-A654-51EE8A1B1ED0}" type="presOf" srcId="{40E360B8-0CE5-4389-9354-BCAE8953BB8C}" destId="{72594F89-452B-4CB9-9307-F34F6C0187ED}" srcOrd="0" destOrd="0" presId="urn:microsoft.com/office/officeart/2005/8/layout/process4"/>
    <dgm:cxn modelId="{E3508FB1-4AF9-4AA9-8860-158060AB98D5}" srcId="{3A8B2DA2-F443-49A8-8193-C109842433B8}" destId="{04C07840-5282-4AB1-9C69-0B57F17CED2C}" srcOrd="1" destOrd="0" parTransId="{4B7E8FFE-C30B-40AA-8500-39E07A5BCAB4}" sibTransId="{3851881D-77B0-4812-A065-2D6F584D1EF5}"/>
    <dgm:cxn modelId="{96851380-49E2-4FAF-9253-B415161B0153}" type="presParOf" srcId="{3DDB2EAE-7074-42C1-9FFB-7872F0B23692}" destId="{BF2F5FF4-6F0F-4BEB-84AE-1949F1F5669D}" srcOrd="0" destOrd="0" presId="urn:microsoft.com/office/officeart/2005/8/layout/process4"/>
    <dgm:cxn modelId="{7EDCF84C-DD0F-415D-8E82-F4C9F56E0E67}" type="presParOf" srcId="{BF2F5FF4-6F0F-4BEB-84AE-1949F1F5669D}" destId="{203CBE6C-DFEB-4F16-A5DB-538362C50C4C}" srcOrd="0" destOrd="0" presId="urn:microsoft.com/office/officeart/2005/8/layout/process4"/>
    <dgm:cxn modelId="{46248BDD-4077-4CC5-81BE-6430662F210E}" type="presParOf" srcId="{3DDB2EAE-7074-42C1-9FFB-7872F0B23692}" destId="{23754999-4E5A-49B5-B6DB-EA59D23DAD11}" srcOrd="1" destOrd="0" presId="urn:microsoft.com/office/officeart/2005/8/layout/process4"/>
    <dgm:cxn modelId="{F97C3A15-2223-4363-8DC8-7C306690A095}" type="presParOf" srcId="{3DDB2EAE-7074-42C1-9FFB-7872F0B23692}" destId="{52928E9F-6340-4B07-BB15-ABD54EFC5E97}" srcOrd="2" destOrd="0" presId="urn:microsoft.com/office/officeart/2005/8/layout/process4"/>
    <dgm:cxn modelId="{5BDF6934-55B9-461F-99DB-6500830B749A}" type="presParOf" srcId="{52928E9F-6340-4B07-BB15-ABD54EFC5E97}" destId="{82560DB6-5B05-4362-80A4-C5190ABA8352}" srcOrd="0" destOrd="0" presId="urn:microsoft.com/office/officeart/2005/8/layout/process4"/>
    <dgm:cxn modelId="{443E5ED4-21EC-4221-B0A5-42D414599FAD}" type="presParOf" srcId="{3DDB2EAE-7074-42C1-9FFB-7872F0B23692}" destId="{50271122-8314-4C5C-AEB0-18983DE11A3D}" srcOrd="3" destOrd="0" presId="urn:microsoft.com/office/officeart/2005/8/layout/process4"/>
    <dgm:cxn modelId="{9ACAD5FD-6AB7-4AF3-A427-C82A7CB6E9FD}" type="presParOf" srcId="{3DDB2EAE-7074-42C1-9FFB-7872F0B23692}" destId="{517B0AA9-696D-4A71-AB53-8E980FACB729}" srcOrd="4" destOrd="0" presId="urn:microsoft.com/office/officeart/2005/8/layout/process4"/>
    <dgm:cxn modelId="{D5820FB2-5B3F-4604-9690-287BA76B8F63}" type="presParOf" srcId="{517B0AA9-696D-4A71-AB53-8E980FACB729}" destId="{72594F89-452B-4CB9-9307-F34F6C0187ED}"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9B65567-1C8F-45F2-9C88-CFFA1A06C53A}" type="doc">
      <dgm:prSet loTypeId="urn:microsoft.com/office/officeart/2005/8/layout/bProcess4" loCatId="process" qsTypeId="urn:microsoft.com/office/officeart/2005/8/quickstyle/simple1" qsCatId="simple" csTypeId="urn:microsoft.com/office/officeart/2005/8/colors/colorful4" csCatId="colorful" phldr="1"/>
      <dgm:spPr/>
      <dgm:t>
        <a:bodyPr/>
        <a:lstStyle/>
        <a:p>
          <a:endParaRPr lang="en-US"/>
        </a:p>
      </dgm:t>
    </dgm:pt>
    <dgm:pt modelId="{7FF3F3F8-2A11-4973-A518-8191220327DD}">
      <dgm:prSet/>
      <dgm:spPr/>
      <dgm:t>
        <a:bodyPr/>
        <a:lstStyle/>
        <a:p>
          <a:pPr rtl="0"/>
          <a:r>
            <a:rPr lang="en-GB" dirty="0"/>
            <a:t>Many teachers utilize multiple intelligences in their teaching.</a:t>
          </a:r>
        </a:p>
        <a:p>
          <a:pPr rtl="0"/>
          <a:r>
            <a:rPr lang="en-GB" dirty="0"/>
            <a:t> </a:t>
          </a:r>
        </a:p>
        <a:p>
          <a:pPr rtl="0"/>
          <a:r>
            <a:rPr lang="en-GB" dirty="0"/>
            <a:t> Too broad and that his eight different "intelligences" simply represent talents, personality traits, and abilities. </a:t>
          </a:r>
        </a:p>
      </dgm:t>
    </dgm:pt>
    <dgm:pt modelId="{C5A97EB0-B539-48C3-AAD5-575B3E45EBD0}" type="parTrans" cxnId="{F6622AB8-C1C5-45EE-AA14-40913C6604BB}">
      <dgm:prSet/>
      <dgm:spPr/>
      <dgm:t>
        <a:bodyPr/>
        <a:lstStyle/>
        <a:p>
          <a:endParaRPr lang="en-US"/>
        </a:p>
      </dgm:t>
    </dgm:pt>
    <dgm:pt modelId="{1F386E58-1EBE-4D63-B4BB-1CFD1D21D150}" type="sibTrans" cxnId="{F6622AB8-C1C5-45EE-AA14-40913C6604BB}">
      <dgm:prSet/>
      <dgm:spPr/>
      <dgm:t>
        <a:bodyPr/>
        <a:lstStyle/>
        <a:p>
          <a:endParaRPr lang="en-US"/>
        </a:p>
      </dgm:t>
    </dgm:pt>
    <dgm:pt modelId="{C2761822-3F18-409B-A6E0-1B36BBEC746E}">
      <dgm:prSet custT="1"/>
      <dgm:spPr/>
      <dgm:t>
        <a:bodyPr/>
        <a:lstStyle/>
        <a:p>
          <a:pPr rtl="0"/>
          <a:r>
            <a:rPr lang="en-GB" sz="2400" dirty="0"/>
            <a:t>Gardner’s theory also suffers from a lack of supporting empirical research.</a:t>
          </a:r>
        </a:p>
        <a:p>
          <a:pPr rtl="0"/>
          <a:endParaRPr lang="en-GB" sz="1200" dirty="0"/>
        </a:p>
        <a:p>
          <a:pPr rtl="0"/>
          <a:r>
            <a:rPr lang="en-GB" sz="2400" dirty="0"/>
            <a:t>Gardner’s theory does not take a stand whether knowledge is important to intelligence or not.</a:t>
          </a:r>
        </a:p>
      </dgm:t>
    </dgm:pt>
    <dgm:pt modelId="{B5959188-C470-4C76-A290-C575C0C5D88B}" type="parTrans" cxnId="{5A98261F-45F0-4535-AAEB-AF18F619F170}">
      <dgm:prSet/>
      <dgm:spPr/>
      <dgm:t>
        <a:bodyPr/>
        <a:lstStyle/>
        <a:p>
          <a:endParaRPr lang="en-US"/>
        </a:p>
      </dgm:t>
    </dgm:pt>
    <dgm:pt modelId="{565F5E28-68B3-4AFC-A7DC-F0FB7A93E9EB}" type="sibTrans" cxnId="{5A98261F-45F0-4535-AAEB-AF18F619F170}">
      <dgm:prSet/>
      <dgm:spPr/>
      <dgm:t>
        <a:bodyPr/>
        <a:lstStyle/>
        <a:p>
          <a:endParaRPr lang="en-US"/>
        </a:p>
      </dgm:t>
    </dgm:pt>
    <dgm:pt modelId="{A9680450-FC7B-4ED4-8572-F12C005CFA4D}">
      <dgm:prSet/>
      <dgm:spPr/>
      <dgm:t>
        <a:bodyPr/>
        <a:lstStyle/>
        <a:p>
          <a:pPr rtl="0"/>
          <a:r>
            <a:rPr lang="en-GB" dirty="0"/>
            <a:t>Anderson points out that Gardner’s intelligence types are ill-defined - they are “sometimes a behaviour, sometimes a cognitive process and sometimes a structure in the brain” (1992, p. 67). </a:t>
          </a:r>
        </a:p>
      </dgm:t>
    </dgm:pt>
    <dgm:pt modelId="{66BA5A19-690D-4129-BB92-695AEB43C9F5}" type="parTrans" cxnId="{1B6C467A-DF4E-42C9-8B76-72FA2C62B708}">
      <dgm:prSet/>
      <dgm:spPr/>
      <dgm:t>
        <a:bodyPr/>
        <a:lstStyle/>
        <a:p>
          <a:endParaRPr lang="en-US"/>
        </a:p>
      </dgm:t>
    </dgm:pt>
    <dgm:pt modelId="{F4A4CB25-1091-4B6F-90C1-3016981FDF3E}" type="sibTrans" cxnId="{1B6C467A-DF4E-42C9-8B76-72FA2C62B708}">
      <dgm:prSet/>
      <dgm:spPr/>
      <dgm:t>
        <a:bodyPr/>
        <a:lstStyle/>
        <a:p>
          <a:endParaRPr lang="en-US"/>
        </a:p>
      </dgm:t>
    </dgm:pt>
    <dgm:pt modelId="{AB240721-115C-49D0-8BD1-8987C14B46C2}">
      <dgm:prSet/>
      <dgm:spPr/>
      <dgm:t>
        <a:bodyPr/>
        <a:lstStyle/>
        <a:p>
          <a:pPr rtl="0"/>
          <a:r>
            <a:rPr lang="en-GB" b="0" i="0" dirty="0"/>
            <a:t>Gardner is a neurophysiologist and hence has studied individuals who suffered a brain damage and were unable to perform on one specific area. Frequent criticism is that his theories emerged from his own intuitions and reasoning and not from comprehensive empirical research. (Waterhouse, 2006).</a:t>
          </a:r>
          <a:endParaRPr lang="en-GB" dirty="0"/>
        </a:p>
      </dgm:t>
    </dgm:pt>
    <dgm:pt modelId="{BDC64DD1-B763-431D-B80F-396E9C366FB5}" type="parTrans" cxnId="{00AC1CC2-BDE8-4ADB-B597-43F17AE1DD61}">
      <dgm:prSet/>
      <dgm:spPr/>
      <dgm:t>
        <a:bodyPr/>
        <a:lstStyle/>
        <a:p>
          <a:endParaRPr lang="en-US"/>
        </a:p>
      </dgm:t>
    </dgm:pt>
    <dgm:pt modelId="{EF06A994-4AC9-468B-B604-81516E307FC3}" type="sibTrans" cxnId="{00AC1CC2-BDE8-4ADB-B597-43F17AE1DD61}">
      <dgm:prSet/>
      <dgm:spPr/>
      <dgm:t>
        <a:bodyPr/>
        <a:lstStyle/>
        <a:p>
          <a:endParaRPr lang="en-US"/>
        </a:p>
      </dgm:t>
    </dgm:pt>
    <dgm:pt modelId="{12977BB0-7A43-41A0-8059-9BB3B14DB9B9}" type="pres">
      <dgm:prSet presAssocID="{29B65567-1C8F-45F2-9C88-CFFA1A06C53A}" presName="Name0" presStyleCnt="0">
        <dgm:presLayoutVars>
          <dgm:dir/>
          <dgm:resizeHandles/>
        </dgm:presLayoutVars>
      </dgm:prSet>
      <dgm:spPr/>
    </dgm:pt>
    <dgm:pt modelId="{23817B9B-880A-4900-A012-198842528BFC}" type="pres">
      <dgm:prSet presAssocID="{7FF3F3F8-2A11-4973-A518-8191220327DD}" presName="compNode" presStyleCnt="0"/>
      <dgm:spPr/>
    </dgm:pt>
    <dgm:pt modelId="{064958B5-1281-4C88-9381-C14E35D2085D}" type="pres">
      <dgm:prSet presAssocID="{7FF3F3F8-2A11-4973-A518-8191220327DD}" presName="dummyConnPt" presStyleCnt="0"/>
      <dgm:spPr/>
    </dgm:pt>
    <dgm:pt modelId="{CAFD3EBB-6909-4846-8C9A-9D62773A7514}" type="pres">
      <dgm:prSet presAssocID="{7FF3F3F8-2A11-4973-A518-8191220327DD}" presName="node" presStyleLbl="node1" presStyleIdx="0" presStyleCnt="4">
        <dgm:presLayoutVars>
          <dgm:bulletEnabled val="1"/>
        </dgm:presLayoutVars>
      </dgm:prSet>
      <dgm:spPr/>
    </dgm:pt>
    <dgm:pt modelId="{EF51C452-63A3-4B1E-B59E-61120DFAA6C9}" type="pres">
      <dgm:prSet presAssocID="{1F386E58-1EBE-4D63-B4BB-1CFD1D21D150}" presName="sibTrans" presStyleLbl="bgSibTrans2D1" presStyleIdx="0" presStyleCnt="3"/>
      <dgm:spPr/>
    </dgm:pt>
    <dgm:pt modelId="{918EB05E-3FD3-429A-AA6C-781CB5FF98CD}" type="pres">
      <dgm:prSet presAssocID="{C2761822-3F18-409B-A6E0-1B36BBEC746E}" presName="compNode" presStyleCnt="0"/>
      <dgm:spPr/>
    </dgm:pt>
    <dgm:pt modelId="{F9FC3D4A-581C-4FBA-84E6-5C051D062D65}" type="pres">
      <dgm:prSet presAssocID="{C2761822-3F18-409B-A6E0-1B36BBEC746E}" presName="dummyConnPt" presStyleCnt="0"/>
      <dgm:spPr/>
    </dgm:pt>
    <dgm:pt modelId="{1EBD51DC-285B-44EC-85ED-C3A490CCDC27}" type="pres">
      <dgm:prSet presAssocID="{C2761822-3F18-409B-A6E0-1B36BBEC746E}" presName="node" presStyleLbl="node1" presStyleIdx="1" presStyleCnt="4">
        <dgm:presLayoutVars>
          <dgm:bulletEnabled val="1"/>
        </dgm:presLayoutVars>
      </dgm:prSet>
      <dgm:spPr/>
    </dgm:pt>
    <dgm:pt modelId="{048E0F08-0823-4F93-8636-386DE2ADEDAF}" type="pres">
      <dgm:prSet presAssocID="{565F5E28-68B3-4AFC-A7DC-F0FB7A93E9EB}" presName="sibTrans" presStyleLbl="bgSibTrans2D1" presStyleIdx="1" presStyleCnt="3"/>
      <dgm:spPr/>
    </dgm:pt>
    <dgm:pt modelId="{63555015-47F9-4AA3-A64F-31C8C9C8CACB}" type="pres">
      <dgm:prSet presAssocID="{A9680450-FC7B-4ED4-8572-F12C005CFA4D}" presName="compNode" presStyleCnt="0"/>
      <dgm:spPr/>
    </dgm:pt>
    <dgm:pt modelId="{A9B69212-7297-434C-A0A9-0EDC00FE7E56}" type="pres">
      <dgm:prSet presAssocID="{A9680450-FC7B-4ED4-8572-F12C005CFA4D}" presName="dummyConnPt" presStyleCnt="0"/>
      <dgm:spPr/>
    </dgm:pt>
    <dgm:pt modelId="{B5CC2001-476E-45FA-97B6-890E27E495C3}" type="pres">
      <dgm:prSet presAssocID="{A9680450-FC7B-4ED4-8572-F12C005CFA4D}" presName="node" presStyleLbl="node1" presStyleIdx="2" presStyleCnt="4">
        <dgm:presLayoutVars>
          <dgm:bulletEnabled val="1"/>
        </dgm:presLayoutVars>
      </dgm:prSet>
      <dgm:spPr/>
    </dgm:pt>
    <dgm:pt modelId="{9BF36603-C5E0-4593-8D11-46B1F88760CC}" type="pres">
      <dgm:prSet presAssocID="{F4A4CB25-1091-4B6F-90C1-3016981FDF3E}" presName="sibTrans" presStyleLbl="bgSibTrans2D1" presStyleIdx="2" presStyleCnt="3"/>
      <dgm:spPr/>
    </dgm:pt>
    <dgm:pt modelId="{153D70B0-0616-4C19-B777-4CDAB2D67D35}" type="pres">
      <dgm:prSet presAssocID="{AB240721-115C-49D0-8BD1-8987C14B46C2}" presName="compNode" presStyleCnt="0"/>
      <dgm:spPr/>
    </dgm:pt>
    <dgm:pt modelId="{4FD2AFB7-7B26-4603-A35F-C60014C0D959}" type="pres">
      <dgm:prSet presAssocID="{AB240721-115C-49D0-8BD1-8987C14B46C2}" presName="dummyConnPt" presStyleCnt="0"/>
      <dgm:spPr/>
    </dgm:pt>
    <dgm:pt modelId="{5B15DDE4-036E-43F5-BDAC-E79B894CAFBE}" type="pres">
      <dgm:prSet presAssocID="{AB240721-115C-49D0-8BD1-8987C14B46C2}" presName="node" presStyleLbl="node1" presStyleIdx="3" presStyleCnt="4">
        <dgm:presLayoutVars>
          <dgm:bulletEnabled val="1"/>
        </dgm:presLayoutVars>
      </dgm:prSet>
      <dgm:spPr/>
    </dgm:pt>
  </dgm:ptLst>
  <dgm:cxnLst>
    <dgm:cxn modelId="{5A98261F-45F0-4535-AAEB-AF18F619F170}" srcId="{29B65567-1C8F-45F2-9C88-CFFA1A06C53A}" destId="{C2761822-3F18-409B-A6E0-1B36BBEC746E}" srcOrd="1" destOrd="0" parTransId="{B5959188-C470-4C76-A290-C575C0C5D88B}" sibTransId="{565F5E28-68B3-4AFC-A7DC-F0FB7A93E9EB}"/>
    <dgm:cxn modelId="{C022B522-62A5-4E08-92F3-69DD86965558}" type="presOf" srcId="{F4A4CB25-1091-4B6F-90C1-3016981FDF3E}" destId="{9BF36603-C5E0-4593-8D11-46B1F88760CC}" srcOrd="0" destOrd="0" presId="urn:microsoft.com/office/officeart/2005/8/layout/bProcess4"/>
    <dgm:cxn modelId="{F0170E23-6321-4BAD-90E5-6FE217BF16D5}" type="presOf" srcId="{7FF3F3F8-2A11-4973-A518-8191220327DD}" destId="{CAFD3EBB-6909-4846-8C9A-9D62773A7514}" srcOrd="0" destOrd="0" presId="urn:microsoft.com/office/officeart/2005/8/layout/bProcess4"/>
    <dgm:cxn modelId="{14C2AA2F-1C2C-48E4-B022-5F49E1CFA5AF}" type="presOf" srcId="{C2761822-3F18-409B-A6E0-1B36BBEC746E}" destId="{1EBD51DC-285B-44EC-85ED-C3A490CCDC27}" srcOrd="0" destOrd="0" presId="urn:microsoft.com/office/officeart/2005/8/layout/bProcess4"/>
    <dgm:cxn modelId="{34B89172-32D2-48BE-A516-C3AD2828E5F0}" type="presOf" srcId="{565F5E28-68B3-4AFC-A7DC-F0FB7A93E9EB}" destId="{048E0F08-0823-4F93-8636-386DE2ADEDAF}" srcOrd="0" destOrd="0" presId="urn:microsoft.com/office/officeart/2005/8/layout/bProcess4"/>
    <dgm:cxn modelId="{1B6C467A-DF4E-42C9-8B76-72FA2C62B708}" srcId="{29B65567-1C8F-45F2-9C88-CFFA1A06C53A}" destId="{A9680450-FC7B-4ED4-8572-F12C005CFA4D}" srcOrd="2" destOrd="0" parTransId="{66BA5A19-690D-4129-BB92-695AEB43C9F5}" sibTransId="{F4A4CB25-1091-4B6F-90C1-3016981FDF3E}"/>
    <dgm:cxn modelId="{ECB87C7C-C8F4-410A-8EA3-67BB31499FEF}" type="presOf" srcId="{29B65567-1C8F-45F2-9C88-CFFA1A06C53A}" destId="{12977BB0-7A43-41A0-8059-9BB3B14DB9B9}" srcOrd="0" destOrd="0" presId="urn:microsoft.com/office/officeart/2005/8/layout/bProcess4"/>
    <dgm:cxn modelId="{A93A638E-B98D-47EF-85C6-CFAD94CAA8A1}" type="presOf" srcId="{AB240721-115C-49D0-8BD1-8987C14B46C2}" destId="{5B15DDE4-036E-43F5-BDAC-E79B894CAFBE}" srcOrd="0" destOrd="0" presId="urn:microsoft.com/office/officeart/2005/8/layout/bProcess4"/>
    <dgm:cxn modelId="{7E550696-CDD5-46FC-9FD9-97C998241406}" type="presOf" srcId="{1F386E58-1EBE-4D63-B4BB-1CFD1D21D150}" destId="{EF51C452-63A3-4B1E-B59E-61120DFAA6C9}" srcOrd="0" destOrd="0" presId="urn:microsoft.com/office/officeart/2005/8/layout/bProcess4"/>
    <dgm:cxn modelId="{2F83EC98-10C5-4F00-908C-5698854079AB}" type="presOf" srcId="{A9680450-FC7B-4ED4-8572-F12C005CFA4D}" destId="{B5CC2001-476E-45FA-97B6-890E27E495C3}" srcOrd="0" destOrd="0" presId="urn:microsoft.com/office/officeart/2005/8/layout/bProcess4"/>
    <dgm:cxn modelId="{F6622AB8-C1C5-45EE-AA14-40913C6604BB}" srcId="{29B65567-1C8F-45F2-9C88-CFFA1A06C53A}" destId="{7FF3F3F8-2A11-4973-A518-8191220327DD}" srcOrd="0" destOrd="0" parTransId="{C5A97EB0-B539-48C3-AAD5-575B3E45EBD0}" sibTransId="{1F386E58-1EBE-4D63-B4BB-1CFD1D21D150}"/>
    <dgm:cxn modelId="{00AC1CC2-BDE8-4ADB-B597-43F17AE1DD61}" srcId="{29B65567-1C8F-45F2-9C88-CFFA1A06C53A}" destId="{AB240721-115C-49D0-8BD1-8987C14B46C2}" srcOrd="3" destOrd="0" parTransId="{BDC64DD1-B763-431D-B80F-396E9C366FB5}" sibTransId="{EF06A994-4AC9-468B-B604-81516E307FC3}"/>
    <dgm:cxn modelId="{A7E7704A-9F91-4D9A-83E3-E24021EAB53A}" type="presParOf" srcId="{12977BB0-7A43-41A0-8059-9BB3B14DB9B9}" destId="{23817B9B-880A-4900-A012-198842528BFC}" srcOrd="0" destOrd="0" presId="urn:microsoft.com/office/officeart/2005/8/layout/bProcess4"/>
    <dgm:cxn modelId="{15415127-BB7E-4B65-838B-A0DFB4F6C300}" type="presParOf" srcId="{23817B9B-880A-4900-A012-198842528BFC}" destId="{064958B5-1281-4C88-9381-C14E35D2085D}" srcOrd="0" destOrd="0" presId="urn:microsoft.com/office/officeart/2005/8/layout/bProcess4"/>
    <dgm:cxn modelId="{E6B59397-5BE9-41E6-9882-07FA71CCD180}" type="presParOf" srcId="{23817B9B-880A-4900-A012-198842528BFC}" destId="{CAFD3EBB-6909-4846-8C9A-9D62773A7514}" srcOrd="1" destOrd="0" presId="urn:microsoft.com/office/officeart/2005/8/layout/bProcess4"/>
    <dgm:cxn modelId="{0AD9A63D-7D27-4D90-BC42-853FB744829C}" type="presParOf" srcId="{12977BB0-7A43-41A0-8059-9BB3B14DB9B9}" destId="{EF51C452-63A3-4B1E-B59E-61120DFAA6C9}" srcOrd="1" destOrd="0" presId="urn:microsoft.com/office/officeart/2005/8/layout/bProcess4"/>
    <dgm:cxn modelId="{C1925326-E728-43D7-9A10-8A9D396DC3F9}" type="presParOf" srcId="{12977BB0-7A43-41A0-8059-9BB3B14DB9B9}" destId="{918EB05E-3FD3-429A-AA6C-781CB5FF98CD}" srcOrd="2" destOrd="0" presId="urn:microsoft.com/office/officeart/2005/8/layout/bProcess4"/>
    <dgm:cxn modelId="{5D0F3C41-0300-4078-B2D5-C52B8DCBBA4F}" type="presParOf" srcId="{918EB05E-3FD3-429A-AA6C-781CB5FF98CD}" destId="{F9FC3D4A-581C-4FBA-84E6-5C051D062D65}" srcOrd="0" destOrd="0" presId="urn:microsoft.com/office/officeart/2005/8/layout/bProcess4"/>
    <dgm:cxn modelId="{3F5A8DB8-F8EC-46C7-B6E1-33E7D5B78183}" type="presParOf" srcId="{918EB05E-3FD3-429A-AA6C-781CB5FF98CD}" destId="{1EBD51DC-285B-44EC-85ED-C3A490CCDC27}" srcOrd="1" destOrd="0" presId="urn:microsoft.com/office/officeart/2005/8/layout/bProcess4"/>
    <dgm:cxn modelId="{E0083CE0-2088-449E-B845-D72D95D91180}" type="presParOf" srcId="{12977BB0-7A43-41A0-8059-9BB3B14DB9B9}" destId="{048E0F08-0823-4F93-8636-386DE2ADEDAF}" srcOrd="3" destOrd="0" presId="urn:microsoft.com/office/officeart/2005/8/layout/bProcess4"/>
    <dgm:cxn modelId="{A9A10C38-EE1C-40A5-8175-28EFB89887FC}" type="presParOf" srcId="{12977BB0-7A43-41A0-8059-9BB3B14DB9B9}" destId="{63555015-47F9-4AA3-A64F-31C8C9C8CACB}" srcOrd="4" destOrd="0" presId="urn:microsoft.com/office/officeart/2005/8/layout/bProcess4"/>
    <dgm:cxn modelId="{A22561CB-B5C9-49CD-8F6E-859E3FB03366}" type="presParOf" srcId="{63555015-47F9-4AA3-A64F-31C8C9C8CACB}" destId="{A9B69212-7297-434C-A0A9-0EDC00FE7E56}" srcOrd="0" destOrd="0" presId="urn:microsoft.com/office/officeart/2005/8/layout/bProcess4"/>
    <dgm:cxn modelId="{BB52680C-6119-4C32-9EA5-0146C4470405}" type="presParOf" srcId="{63555015-47F9-4AA3-A64F-31C8C9C8CACB}" destId="{B5CC2001-476E-45FA-97B6-890E27E495C3}" srcOrd="1" destOrd="0" presId="urn:microsoft.com/office/officeart/2005/8/layout/bProcess4"/>
    <dgm:cxn modelId="{7EF2E390-256F-4282-9DB2-98AB601C5510}" type="presParOf" srcId="{12977BB0-7A43-41A0-8059-9BB3B14DB9B9}" destId="{9BF36603-C5E0-4593-8D11-46B1F88760CC}" srcOrd="5" destOrd="0" presId="urn:microsoft.com/office/officeart/2005/8/layout/bProcess4"/>
    <dgm:cxn modelId="{8ED9B3B0-4500-4E6C-8B70-7108E5061671}" type="presParOf" srcId="{12977BB0-7A43-41A0-8059-9BB3B14DB9B9}" destId="{153D70B0-0616-4C19-B777-4CDAB2D67D35}" srcOrd="6" destOrd="0" presId="urn:microsoft.com/office/officeart/2005/8/layout/bProcess4"/>
    <dgm:cxn modelId="{9F1877F1-C858-4FF9-89A9-718A84533265}" type="presParOf" srcId="{153D70B0-0616-4C19-B777-4CDAB2D67D35}" destId="{4FD2AFB7-7B26-4603-A35F-C60014C0D959}" srcOrd="0" destOrd="0" presId="urn:microsoft.com/office/officeart/2005/8/layout/bProcess4"/>
    <dgm:cxn modelId="{E67057D4-D595-4B9F-8746-AA288798843B}" type="presParOf" srcId="{153D70B0-0616-4C19-B777-4CDAB2D67D35}" destId="{5B15DDE4-036E-43F5-BDAC-E79B894CAFBE}"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FAD44-0D88-4545-BC8A-91D075654F12}">
      <dsp:nvSpPr>
        <dsp:cNvPr id="0" name=""/>
        <dsp:cNvSpPr/>
      </dsp:nvSpPr>
      <dsp:spPr>
        <a:xfrm>
          <a:off x="0" y="1143696"/>
          <a:ext cx="3591547" cy="21549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dirty="0"/>
            <a:t>Charles Spearman G factor</a:t>
          </a:r>
          <a:endParaRPr lang="en-GB" sz="3800" kern="1200" dirty="0"/>
        </a:p>
      </dsp:txBody>
      <dsp:txXfrm>
        <a:off x="0" y="1143696"/>
        <a:ext cx="3591547" cy="2154928"/>
      </dsp:txXfrm>
    </dsp:sp>
    <dsp:sp modelId="{D9AEF44A-ABCC-49C1-8AC7-5C2F56CCD5A7}">
      <dsp:nvSpPr>
        <dsp:cNvPr id="0" name=""/>
        <dsp:cNvSpPr/>
      </dsp:nvSpPr>
      <dsp:spPr>
        <a:xfrm>
          <a:off x="3950702" y="1143696"/>
          <a:ext cx="3591547" cy="21549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dirty="0" err="1"/>
            <a:t>Thurstone’s</a:t>
          </a:r>
          <a:r>
            <a:rPr lang="en-US" sz="3800" kern="1200" dirty="0"/>
            <a:t> 7 Factors</a:t>
          </a:r>
          <a:endParaRPr lang="en-GB" sz="3800" kern="1200" dirty="0"/>
        </a:p>
      </dsp:txBody>
      <dsp:txXfrm>
        <a:off x="3950702" y="1143696"/>
        <a:ext cx="3591547" cy="2154928"/>
      </dsp:txXfrm>
    </dsp:sp>
    <dsp:sp modelId="{C440E7B4-32A8-4C53-9FD7-DF1789E2AD8C}">
      <dsp:nvSpPr>
        <dsp:cNvPr id="0" name=""/>
        <dsp:cNvSpPr/>
      </dsp:nvSpPr>
      <dsp:spPr>
        <a:xfrm>
          <a:off x="7901404" y="1143696"/>
          <a:ext cx="3591547" cy="21549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dirty="0"/>
            <a:t>Howard Gardner Multiple Intelligences</a:t>
          </a:r>
          <a:endParaRPr lang="en-GB" sz="3800" kern="1200" dirty="0"/>
        </a:p>
      </dsp:txBody>
      <dsp:txXfrm>
        <a:off x="7901404" y="1143696"/>
        <a:ext cx="3591547" cy="2154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F7074-37CB-472B-A764-EF7847C33E3F}">
      <dsp:nvSpPr>
        <dsp:cNvPr id="0" name=""/>
        <dsp:cNvSpPr/>
      </dsp:nvSpPr>
      <dsp:spPr>
        <a:xfrm>
          <a:off x="46168" y="0"/>
          <a:ext cx="5228584" cy="5412508"/>
        </a:xfrm>
        <a:prstGeom prst="triangl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D317E-81ED-41F1-948B-D6B715141B63}">
      <dsp:nvSpPr>
        <dsp:cNvPr id="0" name=""/>
        <dsp:cNvSpPr/>
      </dsp:nvSpPr>
      <dsp:spPr>
        <a:xfrm>
          <a:off x="2614292" y="541779"/>
          <a:ext cx="3398579" cy="19239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He used a mathematical approach to measure human intelligence. </a:t>
          </a:r>
        </a:p>
      </dsp:txBody>
      <dsp:txXfrm>
        <a:off x="2708213" y="635700"/>
        <a:ext cx="3210737" cy="1736135"/>
      </dsp:txXfrm>
    </dsp:sp>
    <dsp:sp modelId="{DF2DDF01-76D8-43FF-B1FF-EB4FC3F7F1F9}">
      <dsp:nvSpPr>
        <dsp:cNvPr id="0" name=""/>
        <dsp:cNvSpPr/>
      </dsp:nvSpPr>
      <dsp:spPr>
        <a:xfrm>
          <a:off x="2614292" y="2706254"/>
          <a:ext cx="3398579" cy="19239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Using statistical factor analysis Spearman identified </a:t>
          </a:r>
          <a:r>
            <a:rPr lang="en-GB" sz="1900" b="1" kern="1200" dirty="0"/>
            <a:t>g</a:t>
          </a:r>
          <a:r>
            <a:rPr lang="en-GB" sz="1900" kern="1200" dirty="0"/>
            <a:t>, a single underlying intelligence factor he believed accounted for the variety of observable abilities.</a:t>
          </a:r>
        </a:p>
      </dsp:txBody>
      <dsp:txXfrm>
        <a:off x="2708213" y="2800175"/>
        <a:ext cx="3210737" cy="17361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5F379-F953-455C-A1D6-0E76C6CEEF57}">
      <dsp:nvSpPr>
        <dsp:cNvPr id="0" name=""/>
        <dsp:cNvSpPr/>
      </dsp:nvSpPr>
      <dsp:spPr>
        <a:xfrm>
          <a:off x="3352" y="0"/>
          <a:ext cx="2011680" cy="2476084"/>
        </a:xfrm>
        <a:prstGeom prst="upArrow">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6E713B-B9C4-4F9B-BD07-D021D090808A}">
      <dsp:nvSpPr>
        <dsp:cNvPr id="0" name=""/>
        <dsp:cNvSpPr/>
      </dsp:nvSpPr>
      <dsp:spPr>
        <a:xfrm>
          <a:off x="2075383" y="0"/>
          <a:ext cx="3413760" cy="2476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0" rIns="192024" bIns="192024" numCol="1" spcCol="1270" anchor="ctr" anchorCtr="0">
          <a:noAutofit/>
        </a:bodyPr>
        <a:lstStyle/>
        <a:p>
          <a:pPr marL="0" lvl="0" indent="0" algn="l" defTabSz="1200150" rtl="0">
            <a:lnSpc>
              <a:spcPct val="90000"/>
            </a:lnSpc>
            <a:spcBef>
              <a:spcPct val="0"/>
            </a:spcBef>
            <a:spcAft>
              <a:spcPct val="35000"/>
            </a:spcAft>
            <a:buNone/>
          </a:pPr>
          <a:r>
            <a:rPr lang="en-GB" sz="2700" kern="1200"/>
            <a:t>Spearman noticed that children’s grades across all school subjects tended to be highly correlated.</a:t>
          </a:r>
        </a:p>
      </dsp:txBody>
      <dsp:txXfrm>
        <a:off x="2075383" y="0"/>
        <a:ext cx="3413760" cy="2476084"/>
      </dsp:txXfrm>
    </dsp:sp>
    <dsp:sp modelId="{A006FB8A-0EDC-40B8-AD19-262243A57243}">
      <dsp:nvSpPr>
        <dsp:cNvPr id="0" name=""/>
        <dsp:cNvSpPr/>
      </dsp:nvSpPr>
      <dsp:spPr>
        <a:xfrm>
          <a:off x="606856" y="2682424"/>
          <a:ext cx="2011680" cy="2476084"/>
        </a:xfrm>
        <a:prstGeom prst="downArrow">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A7E5F-89F4-4735-A1EB-4DE6990A095E}">
      <dsp:nvSpPr>
        <dsp:cNvPr id="0" name=""/>
        <dsp:cNvSpPr/>
      </dsp:nvSpPr>
      <dsp:spPr>
        <a:xfrm>
          <a:off x="2678887" y="2682424"/>
          <a:ext cx="3413760" cy="2476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0" rIns="192024" bIns="192024" numCol="1" spcCol="1270" anchor="ctr" anchorCtr="0">
          <a:noAutofit/>
        </a:bodyPr>
        <a:lstStyle/>
        <a:p>
          <a:pPr marL="0" lvl="0" indent="0" algn="l" defTabSz="1200150" rtl="0">
            <a:lnSpc>
              <a:spcPct val="90000"/>
            </a:lnSpc>
            <a:spcBef>
              <a:spcPct val="0"/>
            </a:spcBef>
            <a:spcAft>
              <a:spcPct val="35000"/>
            </a:spcAft>
            <a:buNone/>
          </a:pPr>
          <a:r>
            <a:rPr lang="en-GB" sz="2700" kern="1200" dirty="0"/>
            <a:t>If a child did well in one subject, they generally also did well in another subject, and vice versa. </a:t>
          </a:r>
        </a:p>
      </dsp:txBody>
      <dsp:txXfrm>
        <a:off x="2678887" y="2682424"/>
        <a:ext cx="3413760" cy="2476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A1F8B-A16A-4222-AC7B-C67102C8AE6C}">
      <dsp:nvSpPr>
        <dsp:cNvPr id="0" name=""/>
        <dsp:cNvSpPr/>
      </dsp:nvSpPr>
      <dsp:spPr>
        <a:xfrm>
          <a:off x="2206" y="0"/>
          <a:ext cx="4705820" cy="2780412"/>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Result was Spearman’s two-factor theory which attempted to show that all cognitive performance can be explained by two variables: one </a:t>
          </a:r>
          <a:r>
            <a:rPr lang="en-GB" sz="2300" i="1" kern="1200" dirty="0"/>
            <a:t>general</a:t>
          </a:r>
          <a:r>
            <a:rPr lang="en-GB" sz="2300" kern="1200" dirty="0"/>
            <a:t> ability (</a:t>
          </a:r>
          <a:r>
            <a:rPr lang="en-GB" sz="2300" i="1" kern="1200" dirty="0"/>
            <a:t>g</a:t>
          </a:r>
          <a:r>
            <a:rPr lang="en-GB" sz="2300" kern="1200" dirty="0"/>
            <a:t>) and the many </a:t>
          </a:r>
          <a:r>
            <a:rPr lang="en-GB" sz="2300" i="1" kern="1200" dirty="0"/>
            <a:t>specific</a:t>
          </a:r>
          <a:r>
            <a:rPr lang="en-GB" sz="2300" kern="1200" dirty="0"/>
            <a:t> abilities (</a:t>
          </a:r>
          <a:r>
            <a:rPr lang="en-GB" sz="2300" i="1" kern="1200" dirty="0"/>
            <a:t>s</a:t>
          </a:r>
          <a:r>
            <a:rPr lang="en-GB" sz="2300" kern="1200" dirty="0"/>
            <a:t>) it gave rise to.</a:t>
          </a:r>
        </a:p>
      </dsp:txBody>
      <dsp:txXfrm>
        <a:off x="83641" y="81435"/>
        <a:ext cx="4542950" cy="2617542"/>
      </dsp:txXfrm>
    </dsp:sp>
    <dsp:sp modelId="{979D50EA-FE6B-4243-824E-F187355DB42A}">
      <dsp:nvSpPr>
        <dsp:cNvPr id="0" name=""/>
        <dsp:cNvSpPr/>
      </dsp:nvSpPr>
      <dsp:spPr>
        <a:xfrm>
          <a:off x="5178608" y="806684"/>
          <a:ext cx="997633" cy="1167043"/>
        </a:xfrm>
        <a:prstGeom prst="rightArrow">
          <a:avLst>
            <a:gd name="adj1" fmla="val 60000"/>
            <a:gd name="adj2" fmla="val 50000"/>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178608" y="1040093"/>
        <a:ext cx="698343" cy="700225"/>
      </dsp:txXfrm>
    </dsp:sp>
    <dsp:sp modelId="{7A3A04F5-16D9-44D4-B758-D6A3393F92C2}">
      <dsp:nvSpPr>
        <dsp:cNvPr id="0" name=""/>
        <dsp:cNvSpPr/>
      </dsp:nvSpPr>
      <dsp:spPr>
        <a:xfrm>
          <a:off x="6590355" y="0"/>
          <a:ext cx="4705820" cy="2780412"/>
        </a:xfrm>
        <a:prstGeom prst="roundRect">
          <a:avLst>
            <a:gd name="adj" fmla="val 10000"/>
          </a:avLst>
        </a:prstGeom>
        <a:solidFill>
          <a:schemeClr val="accent5">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Later, however, further analysis showed that </a:t>
          </a:r>
          <a:r>
            <a:rPr lang="en-GB" sz="2300" i="1" kern="1200" dirty="0"/>
            <a:t>g</a:t>
          </a:r>
          <a:r>
            <a:rPr lang="en-GB" sz="2300" kern="1200" dirty="0"/>
            <a:t> alone was enough to explain the correlations between different tests. When people talk about IQ or intelligence, it’s usually this general mental ability that they are referring to.</a:t>
          </a:r>
        </a:p>
      </dsp:txBody>
      <dsp:txXfrm>
        <a:off x="6671790" y="81435"/>
        <a:ext cx="4542950" cy="26175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4A3C1-F216-45AD-88A4-0799F3C3EAF9}">
      <dsp:nvSpPr>
        <dsp:cNvPr id="0" name=""/>
        <dsp:cNvSpPr/>
      </dsp:nvSpPr>
      <dsp:spPr>
        <a:xfrm>
          <a:off x="0" y="0"/>
          <a:ext cx="7189156" cy="1415362"/>
        </a:xfrm>
        <a:prstGeom prst="chevron">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He devised factor analysis to measure the relationships between seemingly varied cognitive abilities and account for the correlations he saw between scores on different tests.</a:t>
          </a:r>
        </a:p>
      </dsp:txBody>
      <dsp:txXfrm>
        <a:off x="707681" y="0"/>
        <a:ext cx="5773794" cy="14153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F1DD9-5F69-4211-BAC8-73089FDD0DC8}">
      <dsp:nvSpPr>
        <dsp:cNvPr id="0" name=""/>
        <dsp:cNvSpPr/>
      </dsp:nvSpPr>
      <dsp:spPr>
        <a:xfrm>
          <a:off x="0" y="121370"/>
          <a:ext cx="11843327" cy="1319759"/>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Today, almost all IQ tests are factor models inspired by Spearman’s work on g. As an example, consider the Stanford-</a:t>
          </a:r>
          <a:r>
            <a:rPr lang="en-GB" sz="2400" kern="1200" dirty="0" err="1"/>
            <a:t>Binet</a:t>
          </a:r>
          <a:r>
            <a:rPr lang="en-GB" sz="2400" kern="1200" dirty="0"/>
            <a:t> test, which measures different areas of performance that contribute to general intelligence, like working memory and visual-spatial reasoning.</a:t>
          </a:r>
        </a:p>
      </dsp:txBody>
      <dsp:txXfrm>
        <a:off x="64425" y="185795"/>
        <a:ext cx="11714477" cy="11909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02C80-B7F8-4B84-B488-355D558F6138}">
      <dsp:nvSpPr>
        <dsp:cNvPr id="0" name=""/>
        <dsp:cNvSpPr/>
      </dsp:nvSpPr>
      <dsp:spPr>
        <a:xfrm>
          <a:off x="0" y="0"/>
          <a:ext cx="7090610" cy="15434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Crystallized intelligence -  a kind of cemented knowledge bank acquired over time, </a:t>
          </a:r>
          <a:r>
            <a:rPr lang="en-GB" sz="1800" b="0" i="0" kern="1200" dirty="0"/>
            <a:t>the ability to utilize information, skills, knowledge, and experience in a way that could be measured on a standardized test</a:t>
          </a:r>
          <a:r>
            <a:rPr lang="en-GB" sz="1800" kern="1200" dirty="0"/>
            <a:t> </a:t>
          </a:r>
        </a:p>
      </dsp:txBody>
      <dsp:txXfrm>
        <a:off x="45205" y="45205"/>
        <a:ext cx="5425149" cy="1453000"/>
      </dsp:txXfrm>
    </dsp:sp>
    <dsp:sp modelId="{AA1E1F4E-9E81-41A3-8578-8C8F24345426}">
      <dsp:nvSpPr>
        <dsp:cNvPr id="0" name=""/>
        <dsp:cNvSpPr/>
      </dsp:nvSpPr>
      <dsp:spPr>
        <a:xfrm>
          <a:off x="625642" y="1800646"/>
          <a:ext cx="7090610" cy="154341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Fluid intelligence - the ability to acquire that knowledge in the first place, i.e. to learn in the moment (think logically and solve problems in novel situations)</a:t>
          </a:r>
        </a:p>
      </dsp:txBody>
      <dsp:txXfrm>
        <a:off x="670847" y="1845851"/>
        <a:ext cx="5371341" cy="1453000"/>
      </dsp:txXfrm>
    </dsp:sp>
    <dsp:sp modelId="{EC79E011-1476-4D30-B504-23C72D48D36B}">
      <dsp:nvSpPr>
        <dsp:cNvPr id="0" name=""/>
        <dsp:cNvSpPr/>
      </dsp:nvSpPr>
      <dsp:spPr>
        <a:xfrm>
          <a:off x="1251284" y="3601292"/>
          <a:ext cx="7090610" cy="154341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He saw </a:t>
          </a:r>
          <a:r>
            <a:rPr lang="en-GB" sz="1800" i="1" kern="1200" dirty="0"/>
            <a:t>g</a:t>
          </a:r>
          <a:r>
            <a:rPr lang="en-GB" sz="1800" kern="1200" dirty="0"/>
            <a:t> as more accurately </a:t>
          </a:r>
          <a:r>
            <a:rPr lang="en-GB" sz="1800" kern="1200" dirty="0" err="1"/>
            <a:t>Gc</a:t>
          </a:r>
          <a:r>
            <a:rPr lang="en-GB" sz="1800" kern="1200" dirty="0"/>
            <a:t>, and that tests focusing only on </a:t>
          </a:r>
          <a:r>
            <a:rPr lang="en-GB" sz="1800" i="1" kern="1200" dirty="0"/>
            <a:t>g</a:t>
          </a:r>
          <a:r>
            <a:rPr lang="en-GB" sz="1800" kern="1200" dirty="0"/>
            <a:t> would omit an important developmental factor in human intelligence.</a:t>
          </a:r>
        </a:p>
      </dsp:txBody>
      <dsp:txXfrm>
        <a:off x="1296489" y="3646497"/>
        <a:ext cx="5371341" cy="1453000"/>
      </dsp:txXfrm>
    </dsp:sp>
    <dsp:sp modelId="{74C80770-FE97-4F9C-B84C-F4815B395682}">
      <dsp:nvSpPr>
        <dsp:cNvPr id="0" name=""/>
        <dsp:cNvSpPr/>
      </dsp:nvSpPr>
      <dsp:spPr>
        <a:xfrm>
          <a:off x="6087393" y="1170419"/>
          <a:ext cx="1003217" cy="10032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13117" y="1170419"/>
        <a:ext cx="551769" cy="754921"/>
      </dsp:txXfrm>
    </dsp:sp>
    <dsp:sp modelId="{B0EEADD5-9DCD-4AA1-AD57-687714A156FF}">
      <dsp:nvSpPr>
        <dsp:cNvPr id="0" name=""/>
        <dsp:cNvSpPr/>
      </dsp:nvSpPr>
      <dsp:spPr>
        <a:xfrm>
          <a:off x="6713035" y="2960776"/>
          <a:ext cx="1003217" cy="1003217"/>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38759" y="2960776"/>
        <a:ext cx="551769" cy="7549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093D1-AF42-42A5-9FD8-318911FB8D72}">
      <dsp:nvSpPr>
        <dsp:cNvPr id="0" name=""/>
        <dsp:cNvSpPr/>
      </dsp:nvSpPr>
      <dsp:spPr>
        <a:xfrm>
          <a:off x="0" y="182880"/>
          <a:ext cx="3801979" cy="3801979"/>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rtl="0">
            <a:lnSpc>
              <a:spcPct val="90000"/>
            </a:lnSpc>
            <a:spcBef>
              <a:spcPct val="0"/>
            </a:spcBef>
            <a:spcAft>
              <a:spcPct val="35000"/>
            </a:spcAft>
            <a:buNone/>
          </a:pPr>
          <a:r>
            <a:rPr lang="en-GB" sz="2400" kern="1200" dirty="0"/>
            <a:t>Criticism - Cattell, who thought that intelligence could be understood as </a:t>
          </a:r>
          <a:r>
            <a:rPr lang="en-GB" sz="2400" i="1" kern="1200" dirty="0"/>
            <a:t>two</a:t>
          </a:r>
          <a:r>
            <a:rPr lang="en-GB" sz="2400" kern="1200" dirty="0"/>
            <a:t> main capacities: “fluid" (Gf) and “crystallized" (</a:t>
          </a:r>
          <a:r>
            <a:rPr lang="en-GB" sz="2400" kern="1200" dirty="0" err="1"/>
            <a:t>Gc</a:t>
          </a:r>
          <a:r>
            <a:rPr lang="en-GB" sz="2400" kern="1200" dirty="0"/>
            <a:t>).</a:t>
          </a:r>
        </a:p>
      </dsp:txBody>
      <dsp:txXfrm>
        <a:off x="556787" y="739667"/>
        <a:ext cx="2688405" cy="26884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8574D-083B-4B4A-B60B-AC282CA0A248}">
      <dsp:nvSpPr>
        <dsp:cNvPr id="0" name=""/>
        <dsp:cNvSpPr/>
      </dsp:nvSpPr>
      <dsp:spPr>
        <a:xfrm rot="16200000">
          <a:off x="1418900" y="-1418900"/>
          <a:ext cx="2122127" cy="4959928"/>
        </a:xfrm>
        <a:prstGeom prst="flowChartManualOperation">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8906" bIns="0" numCol="1" spcCol="1270" anchor="ctr" anchorCtr="0">
          <a:noAutofit/>
        </a:bodyPr>
        <a:lstStyle/>
        <a:p>
          <a:pPr marL="0" lvl="0" indent="0" algn="ctr" defTabSz="977900" rtl="0">
            <a:lnSpc>
              <a:spcPct val="90000"/>
            </a:lnSpc>
            <a:spcBef>
              <a:spcPct val="0"/>
            </a:spcBef>
            <a:spcAft>
              <a:spcPct val="35000"/>
            </a:spcAft>
            <a:buNone/>
          </a:pPr>
          <a:r>
            <a:rPr lang="en-GB" sz="2200" kern="1200" dirty="0" err="1"/>
            <a:t>Thurstone</a:t>
          </a:r>
          <a:r>
            <a:rPr lang="en-GB" sz="2200" kern="1200" dirty="0"/>
            <a:t> argued that g was a statistical </a:t>
          </a:r>
          <a:r>
            <a:rPr lang="en-GB" sz="2200" kern="1200" dirty="0" err="1"/>
            <a:t>artifact</a:t>
          </a:r>
          <a:r>
            <a:rPr lang="en-GB" sz="2200" kern="1200" dirty="0"/>
            <a:t> resulting from the mathematical procedures used to study it. </a:t>
          </a:r>
        </a:p>
      </dsp:txBody>
      <dsp:txXfrm rot="5400000">
        <a:off x="0" y="424425"/>
        <a:ext cx="4959928" cy="12732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5747B-C37B-4051-96A3-3DBC8AB272F9}">
      <dsp:nvSpPr>
        <dsp:cNvPr id="0" name=""/>
        <dsp:cNvSpPr/>
      </dsp:nvSpPr>
      <dsp:spPr>
        <a:xfrm>
          <a:off x="1925092" y="1159"/>
          <a:ext cx="3753651" cy="3756880"/>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t>Intelligent behaviour does not arise from a general factor, but rather emerges from seven independent factors that he called primary abilities</a:t>
          </a:r>
        </a:p>
      </dsp:txBody>
      <dsp:txXfrm>
        <a:off x="2863505" y="1159"/>
        <a:ext cx="1876825" cy="30999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EE224-4DAC-46F6-AE17-689F422C014D}">
      <dsp:nvSpPr>
        <dsp:cNvPr id="0" name=""/>
        <dsp:cNvSpPr/>
      </dsp:nvSpPr>
      <dsp:spPr>
        <a:xfrm>
          <a:off x="1769"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word fluency</a:t>
          </a:r>
        </a:p>
      </dsp:txBody>
      <dsp:txXfrm>
        <a:off x="306672" y="2010525"/>
        <a:ext cx="1472204" cy="1472204"/>
      </dsp:txXfrm>
    </dsp:sp>
    <dsp:sp modelId="{0B5AA4E6-DEF5-4238-9D84-199B51C4373D}">
      <dsp:nvSpPr>
        <dsp:cNvPr id="0" name=""/>
        <dsp:cNvSpPr/>
      </dsp:nvSpPr>
      <dsp:spPr>
        <a:xfrm>
          <a:off x="1667378"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verbal comprehension</a:t>
          </a:r>
        </a:p>
      </dsp:txBody>
      <dsp:txXfrm>
        <a:off x="1972281" y="2010525"/>
        <a:ext cx="1472204" cy="1472204"/>
      </dsp:txXfrm>
    </dsp:sp>
    <dsp:sp modelId="{87F043EE-3EF8-43B1-90BF-7625671E4D0E}">
      <dsp:nvSpPr>
        <dsp:cNvPr id="0" name=""/>
        <dsp:cNvSpPr/>
      </dsp:nvSpPr>
      <dsp:spPr>
        <a:xfrm>
          <a:off x="3332986"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spatial visualization</a:t>
          </a:r>
        </a:p>
      </dsp:txBody>
      <dsp:txXfrm>
        <a:off x="3637889" y="2010525"/>
        <a:ext cx="1472204" cy="1472204"/>
      </dsp:txXfrm>
    </dsp:sp>
    <dsp:sp modelId="{73673E3E-EC92-4AAE-AC13-5DA909B6A90A}">
      <dsp:nvSpPr>
        <dsp:cNvPr id="0" name=""/>
        <dsp:cNvSpPr/>
      </dsp:nvSpPr>
      <dsp:spPr>
        <a:xfrm>
          <a:off x="4998595"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number facility </a:t>
          </a:r>
        </a:p>
      </dsp:txBody>
      <dsp:txXfrm>
        <a:off x="5303498" y="2010525"/>
        <a:ext cx="1472204" cy="1472204"/>
      </dsp:txXfrm>
    </dsp:sp>
    <dsp:sp modelId="{9ACF8501-3D8D-487F-9BA4-64E457EF657C}">
      <dsp:nvSpPr>
        <dsp:cNvPr id="0" name=""/>
        <dsp:cNvSpPr/>
      </dsp:nvSpPr>
      <dsp:spPr>
        <a:xfrm>
          <a:off x="6664204"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associative memory</a:t>
          </a:r>
        </a:p>
      </dsp:txBody>
      <dsp:txXfrm>
        <a:off x="6969107" y="2010525"/>
        <a:ext cx="1472204" cy="1472204"/>
      </dsp:txXfrm>
    </dsp:sp>
    <dsp:sp modelId="{93FD6BCA-198D-44B4-B1A2-42AB3BFB631F}">
      <dsp:nvSpPr>
        <dsp:cNvPr id="0" name=""/>
        <dsp:cNvSpPr/>
      </dsp:nvSpPr>
      <dsp:spPr>
        <a:xfrm>
          <a:off x="8329812"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reasoning </a:t>
          </a:r>
        </a:p>
      </dsp:txBody>
      <dsp:txXfrm>
        <a:off x="8634715" y="2010525"/>
        <a:ext cx="1472204" cy="1472204"/>
      </dsp:txXfrm>
    </dsp:sp>
    <dsp:sp modelId="{749C2D45-0CFD-4B74-A4EC-6BEFEC4D95E4}">
      <dsp:nvSpPr>
        <dsp:cNvPr id="0" name=""/>
        <dsp:cNvSpPr/>
      </dsp:nvSpPr>
      <dsp:spPr>
        <a:xfrm>
          <a:off x="9995421" y="1705622"/>
          <a:ext cx="2082010" cy="20820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580" tIns="19050" rIns="114580" bIns="19050" numCol="1" spcCol="1270" anchor="ctr" anchorCtr="0">
          <a:noAutofit/>
        </a:bodyPr>
        <a:lstStyle/>
        <a:p>
          <a:pPr marL="0" lvl="0" indent="0" algn="ctr" defTabSz="666750" rtl="0">
            <a:lnSpc>
              <a:spcPct val="90000"/>
            </a:lnSpc>
            <a:spcBef>
              <a:spcPct val="0"/>
            </a:spcBef>
            <a:spcAft>
              <a:spcPct val="35000"/>
            </a:spcAft>
            <a:buNone/>
          </a:pPr>
          <a:r>
            <a:rPr lang="en-GB" sz="1500" kern="1200"/>
            <a:t>perceptual speed </a:t>
          </a:r>
        </a:p>
      </dsp:txBody>
      <dsp:txXfrm>
        <a:off x="10300324" y="2010525"/>
        <a:ext cx="1472204" cy="14722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D17B4-190D-4433-95D7-DF9A5ACD9121}">
      <dsp:nvSpPr>
        <dsp:cNvPr id="0" name=""/>
        <dsp:cNvSpPr/>
      </dsp:nvSpPr>
      <dsp:spPr>
        <a:xfrm>
          <a:off x="0" y="135234"/>
          <a:ext cx="5861786" cy="35170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err="1"/>
            <a:t>Thurstone</a:t>
          </a:r>
          <a:r>
            <a:rPr lang="en-GB" sz="2400" kern="1200" dirty="0"/>
            <a:t> managed a mathematical solution that resolved the contradictory results, and the final version of his theory was a compromise that accounted for the presence of both a general factor and the seven specific abilities. This compromise helped lay the groundwork for future researchers who proposed hierarchical theories and theories of multiple intelligences (</a:t>
          </a:r>
          <a:r>
            <a:rPr lang="en-GB" sz="2400" kern="1200" dirty="0" err="1"/>
            <a:t>Ruzgis</a:t>
          </a:r>
          <a:r>
            <a:rPr lang="en-GB" sz="2400" kern="1200" dirty="0"/>
            <a:t>, 1994).</a:t>
          </a:r>
        </a:p>
      </dsp:txBody>
      <dsp:txXfrm>
        <a:off x="0" y="135234"/>
        <a:ext cx="5861786" cy="351707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46255-F664-4A13-8835-7F0515F52048}">
      <dsp:nvSpPr>
        <dsp:cNvPr id="0" name=""/>
        <dsp:cNvSpPr/>
      </dsp:nvSpPr>
      <dsp:spPr>
        <a:xfrm>
          <a:off x="1018885" y="0"/>
          <a:ext cx="11547364" cy="2827687"/>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79CDF-01B7-4E84-BA0C-B6052536E266}">
      <dsp:nvSpPr>
        <dsp:cNvPr id="0" name=""/>
        <dsp:cNvSpPr/>
      </dsp:nvSpPr>
      <dsp:spPr>
        <a:xfrm>
          <a:off x="1804289" y="870984"/>
          <a:ext cx="10019037" cy="11310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He </a:t>
          </a:r>
          <a:r>
            <a:rPr lang="en-GB" sz="2000" kern="1200" dirty="0" err="1"/>
            <a:t>analyzed</a:t>
          </a:r>
          <a:r>
            <a:rPr lang="en-GB" sz="2000" kern="1200" dirty="0"/>
            <a:t> mental test data from samples comprised of people with similar overall IQ scores, he found that they had different profiles of primary mental abilities, further supporting his model and suggesting that his work had more clinical utility than Spearman’s unitary theory. </a:t>
          </a:r>
        </a:p>
      </dsp:txBody>
      <dsp:txXfrm>
        <a:off x="1859503" y="926198"/>
        <a:ext cx="9908609" cy="10206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61085-F7D0-4839-B7F3-62210EF5A3E1}">
      <dsp:nvSpPr>
        <dsp:cNvPr id="0" name=""/>
        <dsp:cNvSpPr/>
      </dsp:nvSpPr>
      <dsp:spPr>
        <a:xfrm>
          <a:off x="2167147" y="1597792"/>
          <a:ext cx="4016190" cy="1534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However, when he administered his tests to an intellectually heterogeneous group of children, he failed to find that the seven primary abilities were entirely separate; rather he found evidence of g.</a:t>
          </a:r>
        </a:p>
      </dsp:txBody>
      <dsp:txXfrm>
        <a:off x="2167147" y="1597792"/>
        <a:ext cx="4016190" cy="1534563"/>
      </dsp:txXfrm>
    </dsp:sp>
    <dsp:sp modelId="{1B68741D-EDF8-4BF3-82AC-7C177112F103}">
      <dsp:nvSpPr>
        <dsp:cNvPr id="0" name=""/>
        <dsp:cNvSpPr/>
      </dsp:nvSpPr>
      <dsp:spPr>
        <a:xfrm>
          <a:off x="1942799" y="1184562"/>
          <a:ext cx="354356" cy="3543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C8574-AAC3-41E1-9869-5474BA5E3017}">
      <dsp:nvSpPr>
        <dsp:cNvPr id="0" name=""/>
        <dsp:cNvSpPr/>
      </dsp:nvSpPr>
      <dsp:spPr>
        <a:xfrm>
          <a:off x="2190848" y="688464"/>
          <a:ext cx="354356" cy="354356"/>
        </a:xfrm>
        <a:prstGeom prst="ellipse">
          <a:avLst/>
        </a:prstGeom>
        <a:solidFill>
          <a:schemeClr val="accent2">
            <a:hueOff val="-85610"/>
            <a:satOff val="-4937"/>
            <a:lumOff val="5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CC9C90-F267-40A6-A0DF-F70980476DF6}">
      <dsp:nvSpPr>
        <dsp:cNvPr id="0" name=""/>
        <dsp:cNvSpPr/>
      </dsp:nvSpPr>
      <dsp:spPr>
        <a:xfrm>
          <a:off x="2786167" y="787683"/>
          <a:ext cx="556845" cy="556845"/>
        </a:xfrm>
        <a:prstGeom prst="ellipse">
          <a:avLst/>
        </a:prstGeom>
        <a:solidFill>
          <a:schemeClr val="accent2">
            <a:hueOff val="-171219"/>
            <a:satOff val="-9874"/>
            <a:lumOff val="10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4EC9D-D14C-4A58-AB47-09A8766C7C3D}">
      <dsp:nvSpPr>
        <dsp:cNvPr id="0" name=""/>
        <dsp:cNvSpPr/>
      </dsp:nvSpPr>
      <dsp:spPr>
        <a:xfrm>
          <a:off x="3282265" y="241975"/>
          <a:ext cx="354356" cy="354356"/>
        </a:xfrm>
        <a:prstGeom prst="ellipse">
          <a:avLst/>
        </a:prstGeom>
        <a:solidFill>
          <a:schemeClr val="accent2">
            <a:hueOff val="-256829"/>
            <a:satOff val="-14811"/>
            <a:lumOff val="1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B2097-CEE6-4298-8C11-AC5E419AD650}">
      <dsp:nvSpPr>
        <dsp:cNvPr id="0" name=""/>
        <dsp:cNvSpPr/>
      </dsp:nvSpPr>
      <dsp:spPr>
        <a:xfrm>
          <a:off x="3984943" y="130165"/>
          <a:ext cx="354356" cy="354356"/>
        </a:xfrm>
        <a:prstGeom prst="ellipse">
          <a:avLst/>
        </a:prstGeom>
        <a:solidFill>
          <a:schemeClr val="accent2">
            <a:hueOff val="-342438"/>
            <a:satOff val="-19748"/>
            <a:lumOff val="2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64B36F-2283-4F7E-AA08-923076A17DA6}">
      <dsp:nvSpPr>
        <dsp:cNvPr id="0" name=""/>
        <dsp:cNvSpPr/>
      </dsp:nvSpPr>
      <dsp:spPr>
        <a:xfrm>
          <a:off x="4720951" y="390805"/>
          <a:ext cx="354356" cy="354356"/>
        </a:xfrm>
        <a:prstGeom prst="ellipse">
          <a:avLst/>
        </a:prstGeom>
        <a:solidFill>
          <a:schemeClr val="accent2">
            <a:hueOff val="-428048"/>
            <a:satOff val="-24685"/>
            <a:lumOff val="2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455C6-1CB1-4989-B88B-C088AA95A6EB}">
      <dsp:nvSpPr>
        <dsp:cNvPr id="0" name=""/>
        <dsp:cNvSpPr/>
      </dsp:nvSpPr>
      <dsp:spPr>
        <a:xfrm>
          <a:off x="5217049" y="638854"/>
          <a:ext cx="556845" cy="556845"/>
        </a:xfrm>
        <a:prstGeom prst="ellipse">
          <a:avLst/>
        </a:prstGeom>
        <a:solidFill>
          <a:schemeClr val="accent2">
            <a:hueOff val="-513658"/>
            <a:satOff val="-29622"/>
            <a:lumOff val="30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FBF5D-8BB5-4755-AFAF-D270ED130EC8}">
      <dsp:nvSpPr>
        <dsp:cNvPr id="0" name=""/>
        <dsp:cNvSpPr/>
      </dsp:nvSpPr>
      <dsp:spPr>
        <a:xfrm>
          <a:off x="5911587" y="1184562"/>
          <a:ext cx="354356" cy="354356"/>
        </a:xfrm>
        <a:prstGeom prst="ellipse">
          <a:avLst/>
        </a:prstGeom>
        <a:solidFill>
          <a:schemeClr val="accent2">
            <a:hueOff val="-599267"/>
            <a:satOff val="-34559"/>
            <a:lumOff val="35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3BACE-2668-4372-AEB6-23CF2FB277CE}">
      <dsp:nvSpPr>
        <dsp:cNvPr id="0" name=""/>
        <dsp:cNvSpPr/>
      </dsp:nvSpPr>
      <dsp:spPr>
        <a:xfrm>
          <a:off x="6209246" y="1730271"/>
          <a:ext cx="354356" cy="354356"/>
        </a:xfrm>
        <a:prstGeom prst="ellipse">
          <a:avLst/>
        </a:prstGeom>
        <a:solidFill>
          <a:schemeClr val="accent2">
            <a:hueOff val="-684877"/>
            <a:satOff val="-39496"/>
            <a:lumOff val="4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9BC4A-7872-4DFE-82A5-3C854973139F}">
      <dsp:nvSpPr>
        <dsp:cNvPr id="0" name=""/>
        <dsp:cNvSpPr/>
      </dsp:nvSpPr>
      <dsp:spPr>
        <a:xfrm>
          <a:off x="3629534" y="688464"/>
          <a:ext cx="911201" cy="911201"/>
        </a:xfrm>
        <a:prstGeom prst="ellipse">
          <a:avLst/>
        </a:prstGeom>
        <a:solidFill>
          <a:schemeClr val="accent2">
            <a:hueOff val="-770486"/>
            <a:satOff val="-44432"/>
            <a:lumOff val="4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45522B-34ED-47FE-BE0A-57FCE070D73B}">
      <dsp:nvSpPr>
        <dsp:cNvPr id="0" name=""/>
        <dsp:cNvSpPr/>
      </dsp:nvSpPr>
      <dsp:spPr>
        <a:xfrm>
          <a:off x="1694750" y="2573638"/>
          <a:ext cx="354356" cy="354356"/>
        </a:xfrm>
        <a:prstGeom prst="ellipse">
          <a:avLst/>
        </a:prstGeom>
        <a:solidFill>
          <a:schemeClr val="accent2">
            <a:hueOff val="-856096"/>
            <a:satOff val="-49369"/>
            <a:lumOff val="50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9F93B-9E8C-4029-9DEE-B08761109E2A}">
      <dsp:nvSpPr>
        <dsp:cNvPr id="0" name=""/>
        <dsp:cNvSpPr/>
      </dsp:nvSpPr>
      <dsp:spPr>
        <a:xfrm>
          <a:off x="1992409" y="3020127"/>
          <a:ext cx="556845" cy="556845"/>
        </a:xfrm>
        <a:prstGeom prst="ellipse">
          <a:avLst/>
        </a:prstGeom>
        <a:solidFill>
          <a:schemeClr val="accent2">
            <a:hueOff val="-941706"/>
            <a:satOff val="-54306"/>
            <a:lumOff val="5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F5809-4A47-43F1-B866-C5CAD2363BD9}">
      <dsp:nvSpPr>
        <dsp:cNvPr id="0" name=""/>
        <dsp:cNvSpPr/>
      </dsp:nvSpPr>
      <dsp:spPr>
        <a:xfrm>
          <a:off x="2736557" y="3417005"/>
          <a:ext cx="809956" cy="809956"/>
        </a:xfrm>
        <a:prstGeom prst="ellipse">
          <a:avLst/>
        </a:prstGeom>
        <a:solidFill>
          <a:schemeClr val="accent2">
            <a:hueOff val="-1027315"/>
            <a:satOff val="-59243"/>
            <a:lumOff val="60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B9C51-C010-4409-9AA0-CF7EDB43EBA4}">
      <dsp:nvSpPr>
        <dsp:cNvPr id="0" name=""/>
        <dsp:cNvSpPr/>
      </dsp:nvSpPr>
      <dsp:spPr>
        <a:xfrm>
          <a:off x="3778364" y="4061933"/>
          <a:ext cx="354356" cy="354356"/>
        </a:xfrm>
        <a:prstGeom prst="ellipse">
          <a:avLst/>
        </a:prstGeom>
        <a:solidFill>
          <a:schemeClr val="accent2">
            <a:hueOff val="-1112925"/>
            <a:satOff val="-64180"/>
            <a:lumOff val="65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DC643-5C3F-40A1-A8AD-0F54BB4AC78F}">
      <dsp:nvSpPr>
        <dsp:cNvPr id="0" name=""/>
        <dsp:cNvSpPr/>
      </dsp:nvSpPr>
      <dsp:spPr>
        <a:xfrm>
          <a:off x="3976803" y="3417005"/>
          <a:ext cx="556845" cy="556845"/>
        </a:xfrm>
        <a:prstGeom prst="ellipse">
          <a:avLst/>
        </a:prstGeom>
        <a:solidFill>
          <a:schemeClr val="accent2">
            <a:hueOff val="-1198534"/>
            <a:satOff val="-69117"/>
            <a:lumOff val="71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457E1-DF7B-4B09-AC3F-4F8529917EA1}">
      <dsp:nvSpPr>
        <dsp:cNvPr id="0" name=""/>
        <dsp:cNvSpPr/>
      </dsp:nvSpPr>
      <dsp:spPr>
        <a:xfrm>
          <a:off x="4472901" y="4111543"/>
          <a:ext cx="354356" cy="354356"/>
        </a:xfrm>
        <a:prstGeom prst="ellipse">
          <a:avLst/>
        </a:prstGeom>
        <a:solidFill>
          <a:schemeClr val="accent2">
            <a:hueOff val="-1284144"/>
            <a:satOff val="-74054"/>
            <a:lumOff val="76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D8230-3523-4F0D-9870-6CE85993DDEB}">
      <dsp:nvSpPr>
        <dsp:cNvPr id="0" name=""/>
        <dsp:cNvSpPr/>
      </dsp:nvSpPr>
      <dsp:spPr>
        <a:xfrm>
          <a:off x="4919390" y="3317786"/>
          <a:ext cx="809956" cy="809956"/>
        </a:xfrm>
        <a:prstGeom prst="ellipse">
          <a:avLst/>
        </a:prstGeom>
        <a:solidFill>
          <a:schemeClr val="accent2">
            <a:hueOff val="-1369753"/>
            <a:satOff val="-78991"/>
            <a:lumOff val="81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8C1BC0-5D7A-45C5-A7CC-A6C0C4FAF5B4}">
      <dsp:nvSpPr>
        <dsp:cNvPr id="0" name=""/>
        <dsp:cNvSpPr/>
      </dsp:nvSpPr>
      <dsp:spPr>
        <a:xfrm>
          <a:off x="6010807" y="3119346"/>
          <a:ext cx="556845" cy="556845"/>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C19E5-2905-4AB7-89A6-2CABC5B69AED}">
      <dsp:nvSpPr>
        <dsp:cNvPr id="0" name=""/>
        <dsp:cNvSpPr/>
      </dsp:nvSpPr>
      <dsp:spPr>
        <a:xfrm>
          <a:off x="0" y="0"/>
          <a:ext cx="5194993" cy="1039379"/>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686" tIns="77343" rIns="38672" bIns="77343" numCol="1" spcCol="1270" anchor="ctr" anchorCtr="0">
          <a:noAutofit/>
        </a:bodyPr>
        <a:lstStyle/>
        <a:p>
          <a:pPr marL="0" lvl="0" indent="0" algn="ctr" defTabSz="1289050" rtl="0">
            <a:lnSpc>
              <a:spcPct val="90000"/>
            </a:lnSpc>
            <a:spcBef>
              <a:spcPct val="0"/>
            </a:spcBef>
            <a:spcAft>
              <a:spcPct val="35000"/>
            </a:spcAft>
            <a:buNone/>
          </a:pPr>
          <a:r>
            <a:rPr lang="en-GB" sz="2900" kern="1200" dirty="0"/>
            <a:t>Traditional psychometric views of intelligence are too limited.</a:t>
          </a:r>
        </a:p>
      </dsp:txBody>
      <dsp:txXfrm>
        <a:off x="0" y="0"/>
        <a:ext cx="4935148" cy="103937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CBE6C-DFEB-4F16-A5DB-538362C50C4C}">
      <dsp:nvSpPr>
        <dsp:cNvPr id="0" name=""/>
        <dsp:cNvSpPr/>
      </dsp:nvSpPr>
      <dsp:spPr>
        <a:xfrm>
          <a:off x="0" y="4096327"/>
          <a:ext cx="4902369" cy="13445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kern="1200"/>
            <a:t>Everyone is intelligent in at least eight / nine different ways and can develop each aspect of intelligence to an average level of competency. </a:t>
          </a:r>
          <a:endParaRPr lang="en-GB" sz="1900" kern="1200"/>
        </a:p>
      </dsp:txBody>
      <dsp:txXfrm>
        <a:off x="0" y="4096327"/>
        <a:ext cx="4902369" cy="1344506"/>
      </dsp:txXfrm>
    </dsp:sp>
    <dsp:sp modelId="{82560DB6-5B05-4362-80A4-C5190ABA8352}">
      <dsp:nvSpPr>
        <dsp:cNvPr id="0" name=""/>
        <dsp:cNvSpPr/>
      </dsp:nvSpPr>
      <dsp:spPr>
        <a:xfrm rot="10800000">
          <a:off x="0" y="2048644"/>
          <a:ext cx="4902369" cy="2067850"/>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kern="1200"/>
            <a:t>Intelligence can be learned throughout life. </a:t>
          </a:r>
          <a:endParaRPr lang="en-GB" sz="1900" kern="1200"/>
        </a:p>
      </dsp:txBody>
      <dsp:txXfrm rot="10800000">
        <a:off x="0" y="2048644"/>
        <a:ext cx="4902369" cy="1343627"/>
      </dsp:txXfrm>
    </dsp:sp>
    <dsp:sp modelId="{72594F89-452B-4CB9-9307-F34F6C0187ED}">
      <dsp:nvSpPr>
        <dsp:cNvPr id="0" name=""/>
        <dsp:cNvSpPr/>
      </dsp:nvSpPr>
      <dsp:spPr>
        <a:xfrm rot="10800000">
          <a:off x="0" y="961"/>
          <a:ext cx="4902369" cy="2067850"/>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kern="1200" dirty="0"/>
            <a:t>Howard Gardner’s theory proposes that people are not born with all of the intelligence they will ever have. </a:t>
          </a:r>
          <a:endParaRPr lang="en-GB" sz="1900" kern="1200" dirty="0"/>
        </a:p>
      </dsp:txBody>
      <dsp:txXfrm rot="10800000">
        <a:off x="0" y="961"/>
        <a:ext cx="4902369" cy="134362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1C452-63A3-4B1E-B59E-61120DFAA6C9}">
      <dsp:nvSpPr>
        <dsp:cNvPr id="0" name=""/>
        <dsp:cNvSpPr/>
      </dsp:nvSpPr>
      <dsp:spPr>
        <a:xfrm rot="5400000">
          <a:off x="-148544" y="2402652"/>
          <a:ext cx="3765594" cy="453523"/>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FD3EBB-6909-4846-8C9A-9D62773A7514}">
      <dsp:nvSpPr>
        <dsp:cNvPr id="0" name=""/>
        <dsp:cNvSpPr/>
      </dsp:nvSpPr>
      <dsp:spPr>
        <a:xfrm>
          <a:off x="719542" y="2176"/>
          <a:ext cx="5039144" cy="302348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Many teachers utilize multiple intelligences in their teaching.</a:t>
          </a:r>
        </a:p>
        <a:p>
          <a:pPr marL="0" lvl="0" indent="0" algn="ctr" defTabSz="977900" rtl="0">
            <a:lnSpc>
              <a:spcPct val="90000"/>
            </a:lnSpc>
            <a:spcBef>
              <a:spcPct val="0"/>
            </a:spcBef>
            <a:spcAft>
              <a:spcPct val="35000"/>
            </a:spcAft>
            <a:buNone/>
          </a:pPr>
          <a:r>
            <a:rPr lang="en-GB" sz="2200" kern="1200" dirty="0"/>
            <a:t> </a:t>
          </a:r>
        </a:p>
        <a:p>
          <a:pPr marL="0" lvl="0" indent="0" algn="ctr" defTabSz="977900" rtl="0">
            <a:lnSpc>
              <a:spcPct val="90000"/>
            </a:lnSpc>
            <a:spcBef>
              <a:spcPct val="0"/>
            </a:spcBef>
            <a:spcAft>
              <a:spcPct val="35000"/>
            </a:spcAft>
            <a:buNone/>
          </a:pPr>
          <a:r>
            <a:rPr lang="en-GB" sz="2200" kern="1200" dirty="0"/>
            <a:t> Too broad and that his eight different "intelligences" simply represent talents, personality traits, and abilities. </a:t>
          </a:r>
        </a:p>
      </dsp:txBody>
      <dsp:txXfrm>
        <a:off x="808097" y="90731"/>
        <a:ext cx="4862034" cy="2846376"/>
      </dsp:txXfrm>
    </dsp:sp>
    <dsp:sp modelId="{048E0F08-0823-4F93-8636-386DE2ADEDAF}">
      <dsp:nvSpPr>
        <dsp:cNvPr id="0" name=""/>
        <dsp:cNvSpPr/>
      </dsp:nvSpPr>
      <dsp:spPr>
        <a:xfrm>
          <a:off x="1741134" y="4292331"/>
          <a:ext cx="6688298" cy="453523"/>
        </a:xfrm>
        <a:prstGeom prst="rect">
          <a:avLst/>
        </a:prstGeom>
        <a:solidFill>
          <a:schemeClr val="accent4">
            <a:hueOff val="5197846"/>
            <a:satOff val="-23984"/>
            <a:lumOff val="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BD51DC-285B-44EC-85ED-C3A490CCDC27}">
      <dsp:nvSpPr>
        <dsp:cNvPr id="0" name=""/>
        <dsp:cNvSpPr/>
      </dsp:nvSpPr>
      <dsp:spPr>
        <a:xfrm>
          <a:off x="719542" y="3781535"/>
          <a:ext cx="5039144" cy="3023486"/>
        </a:xfrm>
        <a:prstGeom prst="roundRect">
          <a:avLst>
            <a:gd name="adj" fmla="val 10000"/>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Gardner’s theory also suffers from a lack of supporting empirical research.</a:t>
          </a:r>
        </a:p>
        <a:p>
          <a:pPr marL="0" lvl="0" indent="0" algn="ctr" defTabSz="1066800" rtl="0">
            <a:lnSpc>
              <a:spcPct val="90000"/>
            </a:lnSpc>
            <a:spcBef>
              <a:spcPct val="0"/>
            </a:spcBef>
            <a:spcAft>
              <a:spcPct val="35000"/>
            </a:spcAft>
            <a:buNone/>
          </a:pPr>
          <a:endParaRPr lang="en-GB" sz="1200" kern="1200" dirty="0"/>
        </a:p>
        <a:p>
          <a:pPr marL="0" lvl="0" indent="0" algn="ctr" defTabSz="1066800" rtl="0">
            <a:lnSpc>
              <a:spcPct val="90000"/>
            </a:lnSpc>
            <a:spcBef>
              <a:spcPct val="0"/>
            </a:spcBef>
            <a:spcAft>
              <a:spcPct val="35000"/>
            </a:spcAft>
            <a:buNone/>
          </a:pPr>
          <a:r>
            <a:rPr lang="en-GB" sz="2400" kern="1200" dirty="0"/>
            <a:t>Gardner’s theory does not take a stand whether knowledge is important to intelligence or not.</a:t>
          </a:r>
        </a:p>
      </dsp:txBody>
      <dsp:txXfrm>
        <a:off x="808097" y="3870090"/>
        <a:ext cx="4862034" cy="2846376"/>
      </dsp:txXfrm>
    </dsp:sp>
    <dsp:sp modelId="{9BF36603-C5E0-4593-8D11-46B1F88760CC}">
      <dsp:nvSpPr>
        <dsp:cNvPr id="0" name=""/>
        <dsp:cNvSpPr/>
      </dsp:nvSpPr>
      <dsp:spPr>
        <a:xfrm rot="16200000">
          <a:off x="6553517" y="2402652"/>
          <a:ext cx="3765594" cy="453523"/>
        </a:xfrm>
        <a:prstGeom prst="rect">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C2001-476E-45FA-97B6-890E27E495C3}">
      <dsp:nvSpPr>
        <dsp:cNvPr id="0" name=""/>
        <dsp:cNvSpPr/>
      </dsp:nvSpPr>
      <dsp:spPr>
        <a:xfrm>
          <a:off x="7421604" y="3781535"/>
          <a:ext cx="5039144" cy="3023486"/>
        </a:xfrm>
        <a:prstGeom prst="roundRect">
          <a:avLst>
            <a:gd name="adj" fmla="val 10000"/>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Anderson points out that Gardner’s intelligence types are ill-defined - they are “sometimes a behaviour, sometimes a cognitive process and sometimes a structure in the brain” (1992, p. 67). </a:t>
          </a:r>
        </a:p>
      </dsp:txBody>
      <dsp:txXfrm>
        <a:off x="7510159" y="3870090"/>
        <a:ext cx="4862034" cy="2846376"/>
      </dsp:txXfrm>
    </dsp:sp>
    <dsp:sp modelId="{5B15DDE4-036E-43F5-BDAC-E79B894CAFBE}">
      <dsp:nvSpPr>
        <dsp:cNvPr id="0" name=""/>
        <dsp:cNvSpPr/>
      </dsp:nvSpPr>
      <dsp:spPr>
        <a:xfrm>
          <a:off x="7421604" y="2176"/>
          <a:ext cx="5039144" cy="3023486"/>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0" i="0" kern="1200" dirty="0"/>
            <a:t>Gardner is a neurophysiologist and hence has studied individuals who suffered a brain damage and were unable to perform on one specific area. Frequent criticism is that his theories emerged from his own intuitions and reasoning and not from comprehensive empirical research. (Waterhouse, 2006).</a:t>
          </a:r>
          <a:endParaRPr lang="en-GB" sz="2200" kern="1200" dirty="0"/>
        </a:p>
      </dsp:txBody>
      <dsp:txXfrm>
        <a:off x="7510159" y="90731"/>
        <a:ext cx="4862034" cy="284637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C6914-3974-492F-A553-0957CBD2E359}" type="datetimeFigureOut">
              <a:rPr lang="en-GB" smtClean="0"/>
              <a:t>30/07/2024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BEAC8-A2A8-4A53-87CA-A2FC1F67C50B}" type="slidenum">
              <a:rPr lang="en-GB" smtClean="0"/>
              <a:t>‹#›</a:t>
            </a:fld>
            <a:endParaRPr lang="en-GB"/>
          </a:p>
        </p:txBody>
      </p:sp>
    </p:spTree>
    <p:extLst>
      <p:ext uri="{BB962C8B-B14F-4D97-AF65-F5344CB8AC3E}">
        <p14:creationId xmlns:p14="http://schemas.microsoft.com/office/powerpoint/2010/main" val="3893462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571AEC1-004D-4125-9C6C-DC7EC62D330B}" type="slidenum">
              <a:rPr lang="en-GB" altLang="en-US"/>
              <a:pPr>
                <a:spcBef>
                  <a:spcPct val="0"/>
                </a:spcBef>
              </a:pPr>
              <a:t>2</a:t>
            </a:fld>
            <a:endParaRPr lang="en-GB" altLang="en-US"/>
          </a:p>
        </p:txBody>
      </p:sp>
      <p:sp>
        <p:nvSpPr>
          <p:cNvPr id="15363" name="Rectangle 2"/>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endParaRPr lang="en-US" altLang="en-US">
              <a:latin typeface="Arial" panose="020B0604020202020204" pitchFamily="34" charset="0"/>
            </a:endParaRPr>
          </a:p>
        </p:txBody>
      </p:sp>
      <p:sp>
        <p:nvSpPr>
          <p:cNvPr id="15364" name="Rectangle 3"/>
          <p:cNvSpPr>
            <a:spLocks noGrp="1" noRot="1" noChangeAspect="1" noChangeArrowheads="1" noTextEdit="1"/>
          </p:cNvSpPr>
          <p:nvPr>
            <p:ph type="sldImg"/>
          </p:nvPr>
        </p:nvSpPr>
        <p:spPr>
          <a:xfrm>
            <a:off x="393700" y="692150"/>
            <a:ext cx="6070600" cy="3416300"/>
          </a:xfrm>
          <a:ln w="12700" cap="flat">
            <a:solidFill>
              <a:schemeClr val="tx1"/>
            </a:solidFill>
          </a:ln>
        </p:spPr>
      </p:sp>
    </p:spTree>
    <p:extLst>
      <p:ext uri="{BB962C8B-B14F-4D97-AF65-F5344CB8AC3E}">
        <p14:creationId xmlns:p14="http://schemas.microsoft.com/office/powerpoint/2010/main" val="3399067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Fluid intelligence refers to the ability to reason and think flexibly. </a:t>
            </a:r>
          </a:p>
          <a:p>
            <a:r>
              <a:rPr lang="en-GB" dirty="0"/>
              <a:t>Crystallized intelligence refers to the accumulation of knowledge, facts, and skills that are acquired throughout life.</a:t>
            </a:r>
          </a:p>
        </p:txBody>
      </p:sp>
      <p:sp>
        <p:nvSpPr>
          <p:cNvPr id="4" name="Slide Number Placeholder 3"/>
          <p:cNvSpPr>
            <a:spLocks noGrp="1"/>
          </p:cNvSpPr>
          <p:nvPr>
            <p:ph type="sldNum" sz="quarter" idx="10"/>
          </p:nvPr>
        </p:nvSpPr>
        <p:spPr/>
        <p:txBody>
          <a:bodyPr/>
          <a:lstStyle/>
          <a:p>
            <a:fld id="{821BEAC8-A2A8-4A53-87CA-A2FC1F67C50B}" type="slidenum">
              <a:rPr lang="en-GB" smtClean="0"/>
              <a:t>5</a:t>
            </a:fld>
            <a:endParaRPr lang="en-GB"/>
          </a:p>
        </p:txBody>
      </p:sp>
    </p:spTree>
    <p:extLst>
      <p:ext uri="{BB962C8B-B14F-4D97-AF65-F5344CB8AC3E}">
        <p14:creationId xmlns:p14="http://schemas.microsoft.com/office/powerpoint/2010/main" val="3938150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5727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54373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DDB515-3780-4F96-A89D-4C4D168D840C}"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4090417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FDDB515-3780-4F96-A89D-4C4D168D840C}"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014490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FDDB515-3780-4F96-A89D-4C4D168D840C}" type="datetimeFigureOut">
              <a:rPr lang="en-GB" smtClean="0"/>
              <a:t>30/07/2024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4045019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FDDB515-3780-4F96-A89D-4C4D168D840C}" type="datetimeFigureOut">
              <a:rPr lang="en-GB" smtClean="0"/>
              <a:t>30/07/2024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195954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DDB515-3780-4F96-A89D-4C4D168D840C}" type="datetimeFigureOut">
              <a:rPr lang="en-GB" smtClean="0"/>
              <a:t>30/07/2024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088034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DDB515-3780-4F96-A89D-4C4D168D840C}"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07754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DDB515-3780-4F96-A89D-4C4D168D840C}"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709397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2009621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2650103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1267E0C-5AEC-40C9-99B1-519E4F8E7A4C}" type="slidenum">
              <a:rPr lang="en-GB" altLang="en-US"/>
              <a:pPr>
                <a:defRPr/>
              </a:pPr>
              <a:t>‹#›</a:t>
            </a:fld>
            <a:endParaRPr lang="en-GB" altLang="en-US"/>
          </a:p>
        </p:txBody>
      </p:sp>
    </p:spTree>
    <p:extLst>
      <p:ext uri="{BB962C8B-B14F-4D97-AF65-F5344CB8AC3E}">
        <p14:creationId xmlns:p14="http://schemas.microsoft.com/office/powerpoint/2010/main" val="69621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20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DDB515-3780-4F96-A89D-4C4D168D840C}" type="datetimeFigureOut">
              <a:rPr lang="en-GB" smtClean="0"/>
              <a:t>30/07/2024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A0B1D4-74BC-496E-A700-B6FD39776A76}" type="slidenum">
              <a:rPr lang="en-GB" smtClean="0"/>
              <a:t>‹#›</a:t>
            </a:fld>
            <a:endParaRPr lang="en-GB"/>
          </a:p>
        </p:txBody>
      </p:sp>
    </p:spTree>
    <p:extLst>
      <p:ext uri="{BB962C8B-B14F-4D97-AF65-F5344CB8AC3E}">
        <p14:creationId xmlns:p14="http://schemas.microsoft.com/office/powerpoint/2010/main" val="4103068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Layout" Target="../diagrams/layout4.xml"/><Relationship Id="rId7" Type="http://schemas.openxmlformats.org/officeDocument/2006/relationships/image" Target="../media/image3.png"/><Relationship Id="rId12" Type="http://schemas.microsoft.com/office/2007/relationships/diagramDrawing" Target="../diagrams/drawing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openxmlformats.org/officeDocument/2006/relationships/diagramColors" Target="../diagrams/colors5.xml"/><Relationship Id="rId5" Type="http://schemas.openxmlformats.org/officeDocument/2006/relationships/diagramColors" Target="../diagrams/colors4.xml"/><Relationship Id="rId10" Type="http://schemas.openxmlformats.org/officeDocument/2006/relationships/diagramQuickStyle" Target="../diagrams/quickStyle5.xml"/><Relationship Id="rId4" Type="http://schemas.openxmlformats.org/officeDocument/2006/relationships/diagramQuickStyle" Target="../diagrams/quickStyle4.xml"/><Relationship Id="rId9" Type="http://schemas.openxmlformats.org/officeDocument/2006/relationships/diagramLayout" Target="../diagrams/layout5.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diagramData" Target="../diagrams/data8.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17" Type="http://schemas.microsoft.com/office/2007/relationships/diagramDrawing" Target="../diagrams/drawing8.xml"/><Relationship Id="rId2" Type="http://schemas.openxmlformats.org/officeDocument/2006/relationships/notesSlide" Target="../notesSlides/notesSlide2.xml"/><Relationship Id="rId16" Type="http://schemas.openxmlformats.org/officeDocument/2006/relationships/diagramColors" Target="../diagrams/colors8.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5" Type="http://schemas.openxmlformats.org/officeDocument/2006/relationships/diagramQuickStyle" Target="../diagrams/quickStyle8.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diagramLayout" Target="../diagrams/layout8.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diagramLayout" Target="../diagrams/layout11.xm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diagramData" Target="../diagrams/data11.xml"/><Relationship Id="rId2" Type="http://schemas.openxmlformats.org/officeDocument/2006/relationships/diagramData" Target="../diagrams/data9.xml"/><Relationship Id="rId16" Type="http://schemas.microsoft.com/office/2007/relationships/diagramDrawing" Target="../diagrams/drawing11.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diagramColors" Target="../diagrams/colors11.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diagramQuickStyle" Target="../diagrams/quickStyle11.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3" Type="http://schemas.openxmlformats.org/officeDocument/2006/relationships/diagramLayout" Target="../diagrams/layout12.xml"/><Relationship Id="rId7" Type="http://schemas.openxmlformats.org/officeDocument/2006/relationships/diagramData" Target="../diagrams/data13.xml"/><Relationship Id="rId12" Type="http://schemas.openxmlformats.org/officeDocument/2006/relationships/diagramData" Target="../diagrams/data14.xml"/><Relationship Id="rId2" Type="http://schemas.openxmlformats.org/officeDocument/2006/relationships/diagramData" Target="../diagrams/data12.xml"/><Relationship Id="rId16" Type="http://schemas.microsoft.com/office/2007/relationships/diagramDrawing" Target="../diagrams/drawing14.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image" Target="../media/image4.jp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0.xml.rels><?xml version="1.0" encoding="UTF-8" standalone="yes"?>
<Relationships xmlns="http://schemas.openxmlformats.org/package/2006/relationships"><Relationship Id="rId2" Type="http://schemas.openxmlformats.org/officeDocument/2006/relationships/hyperlink" Target="http://psychclassics.yorku.ca/Spearma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6522" y="2837802"/>
            <a:ext cx="9144000" cy="2387600"/>
          </a:xfrm>
        </p:spPr>
        <p:txBody>
          <a:bodyPr/>
          <a:lstStyle/>
          <a:p>
            <a:r>
              <a:rPr lang="en-GB" dirty="0"/>
              <a:t>Intelligence L2</a:t>
            </a:r>
          </a:p>
        </p:txBody>
      </p:sp>
      <p:sp>
        <p:nvSpPr>
          <p:cNvPr id="3" name="Subtitle 2"/>
          <p:cNvSpPr>
            <a:spLocks noGrp="1"/>
          </p:cNvSpPr>
          <p:nvPr>
            <p:ph type="subTitle" idx="1"/>
          </p:nvPr>
        </p:nvSpPr>
        <p:spPr>
          <a:xfrm>
            <a:off x="5779188" y="605839"/>
            <a:ext cx="9144000" cy="1655762"/>
          </a:xfrm>
        </p:spPr>
        <p:txBody>
          <a:bodyPr/>
          <a:lstStyle/>
          <a:p>
            <a:r>
              <a:rPr lang="en-GB" dirty="0"/>
              <a:t>Dr Charlotte Greenway </a:t>
            </a:r>
          </a:p>
        </p:txBody>
      </p:sp>
    </p:spTree>
    <p:extLst>
      <p:ext uri="{BB962C8B-B14F-4D97-AF65-F5344CB8AC3E}">
        <p14:creationId xmlns:p14="http://schemas.microsoft.com/office/powerpoint/2010/main" val="1026295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04495" y="183932"/>
            <a:ext cx="8229600" cy="11430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pPr eaLnBrk="1" hangingPunct="1"/>
            <a:r>
              <a:rPr lang="en-US" altLang="en-US" dirty="0"/>
              <a:t>Theories of Intelligence</a:t>
            </a:r>
          </a:p>
        </p:txBody>
      </p:sp>
      <p:graphicFrame>
        <p:nvGraphicFramePr>
          <p:cNvPr id="10" name="Diagram 9"/>
          <p:cNvGraphicFramePr/>
          <p:nvPr>
            <p:extLst>
              <p:ext uri="{D42A27DB-BD31-4B8C-83A1-F6EECF244321}">
                <p14:modId xmlns:p14="http://schemas.microsoft.com/office/powerpoint/2010/main" val="27434448"/>
              </p:ext>
            </p:extLst>
          </p:nvPr>
        </p:nvGraphicFramePr>
        <p:xfrm>
          <a:off x="504495" y="1686128"/>
          <a:ext cx="11492952" cy="4442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39047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Spearman (1863 - 1945)</a:t>
            </a:r>
            <a:br>
              <a:rPr lang="en-GB" dirty="0"/>
            </a:b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446373935"/>
              </p:ext>
            </p:extLst>
          </p:nvPr>
        </p:nvGraphicFramePr>
        <p:xfrm>
          <a:off x="83128" y="1256145"/>
          <a:ext cx="6012872" cy="5412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272920445"/>
              </p:ext>
            </p:extLst>
          </p:nvPr>
        </p:nvGraphicFramePr>
        <p:xfrm>
          <a:off x="6216074" y="1256145"/>
          <a:ext cx="6096000" cy="51585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55828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p:cNvGraphicFramePr/>
          <p:nvPr>
            <p:extLst>
              <p:ext uri="{D42A27DB-BD31-4B8C-83A1-F6EECF244321}">
                <p14:modId xmlns:p14="http://schemas.microsoft.com/office/powerpoint/2010/main" val="1804600131"/>
              </p:ext>
            </p:extLst>
          </p:nvPr>
        </p:nvGraphicFramePr>
        <p:xfrm>
          <a:off x="459509" y="3925455"/>
          <a:ext cx="11298382" cy="2780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p:cNvSpPr>
            <a:spLocks noGrp="1"/>
          </p:cNvSpPr>
          <p:nvPr>
            <p:ph type="title"/>
          </p:nvPr>
        </p:nvSpPr>
        <p:spPr>
          <a:xfrm>
            <a:off x="385618" y="169929"/>
            <a:ext cx="10515600" cy="1325563"/>
          </a:xfrm>
        </p:spPr>
        <p:txBody>
          <a:bodyPr/>
          <a:lstStyle/>
          <a:p>
            <a:r>
              <a:rPr lang="en-GB" dirty="0"/>
              <a:t>Charles Spearman</a:t>
            </a:r>
          </a:p>
        </p:txBody>
      </p:sp>
      <p:pic>
        <p:nvPicPr>
          <p:cNvPr id="12" name="Picture 11"/>
          <p:cNvPicPr>
            <a:picLocks noChangeAspect="1"/>
          </p:cNvPicPr>
          <p:nvPr/>
        </p:nvPicPr>
        <p:blipFill>
          <a:blip r:embed="rId7"/>
          <a:stretch>
            <a:fillRect/>
          </a:stretch>
        </p:blipFill>
        <p:spPr>
          <a:xfrm>
            <a:off x="7204364" y="0"/>
            <a:ext cx="4987636" cy="3740727"/>
          </a:xfrm>
          <a:prstGeom prst="rect">
            <a:avLst/>
          </a:prstGeom>
        </p:spPr>
      </p:pic>
      <p:graphicFrame>
        <p:nvGraphicFramePr>
          <p:cNvPr id="14" name="Diagram 13"/>
          <p:cNvGraphicFramePr/>
          <p:nvPr>
            <p:extLst>
              <p:ext uri="{D42A27DB-BD31-4B8C-83A1-F6EECF244321}">
                <p14:modId xmlns:p14="http://schemas.microsoft.com/office/powerpoint/2010/main" val="1322206682"/>
              </p:ext>
            </p:extLst>
          </p:nvPr>
        </p:nvGraphicFramePr>
        <p:xfrm>
          <a:off x="275937" y="1320799"/>
          <a:ext cx="7196282" cy="15598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70192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77712602"/>
              </p:ext>
            </p:extLst>
          </p:nvPr>
        </p:nvGraphicFramePr>
        <p:xfrm>
          <a:off x="136236" y="198922"/>
          <a:ext cx="11843327" cy="1562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2377590342"/>
              </p:ext>
            </p:extLst>
          </p:nvPr>
        </p:nvGraphicFramePr>
        <p:xfrm>
          <a:off x="3850105" y="1636295"/>
          <a:ext cx="8341895" cy="51447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7" name="Diagram 6"/>
          <p:cNvGraphicFramePr/>
          <p:nvPr>
            <p:extLst>
              <p:ext uri="{D42A27DB-BD31-4B8C-83A1-F6EECF244321}">
                <p14:modId xmlns:p14="http://schemas.microsoft.com/office/powerpoint/2010/main" val="1043686304"/>
              </p:ext>
            </p:extLst>
          </p:nvPr>
        </p:nvGraphicFramePr>
        <p:xfrm>
          <a:off x="319116" y="2329313"/>
          <a:ext cx="3801979" cy="416774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75976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82" y="253856"/>
            <a:ext cx="10515600" cy="1325563"/>
          </a:xfrm>
        </p:spPr>
        <p:txBody>
          <a:bodyPr/>
          <a:lstStyle/>
          <a:p>
            <a:r>
              <a:rPr lang="en-GB" dirty="0" err="1"/>
              <a:t>Thurstone’s</a:t>
            </a:r>
            <a:r>
              <a:rPr lang="en-GB" dirty="0"/>
              <a:t> 7 Factors</a:t>
            </a:r>
            <a:br>
              <a:rPr lang="en-GB" dirty="0"/>
            </a:br>
            <a:endParaRPr lang="en-GB" dirty="0"/>
          </a:p>
        </p:txBody>
      </p:sp>
      <p:graphicFrame>
        <p:nvGraphicFramePr>
          <p:cNvPr id="6" name="Diagram 5"/>
          <p:cNvGraphicFramePr/>
          <p:nvPr>
            <p:extLst>
              <p:ext uri="{D42A27DB-BD31-4B8C-83A1-F6EECF244321}">
                <p14:modId xmlns:p14="http://schemas.microsoft.com/office/powerpoint/2010/main" val="3132483501"/>
              </p:ext>
            </p:extLst>
          </p:nvPr>
        </p:nvGraphicFramePr>
        <p:xfrm>
          <a:off x="360218" y="1129072"/>
          <a:ext cx="4959928" cy="2122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1709192186"/>
              </p:ext>
            </p:extLst>
          </p:nvPr>
        </p:nvGraphicFramePr>
        <p:xfrm>
          <a:off x="3491344" y="172169"/>
          <a:ext cx="7603837" cy="3759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6"/>
          <p:cNvSpPr/>
          <p:nvPr/>
        </p:nvSpPr>
        <p:spPr>
          <a:xfrm>
            <a:off x="10111162" y="172169"/>
            <a:ext cx="1968039" cy="369332"/>
          </a:xfrm>
          <a:prstGeom prst="rect">
            <a:avLst/>
          </a:prstGeom>
        </p:spPr>
        <p:txBody>
          <a:bodyPr wrap="none">
            <a:spAutoFit/>
          </a:bodyPr>
          <a:lstStyle/>
          <a:p>
            <a:r>
              <a:rPr lang="en-GB" dirty="0"/>
              <a:t>(</a:t>
            </a:r>
            <a:r>
              <a:rPr lang="en-GB" dirty="0" err="1"/>
              <a:t>Thurstone</a:t>
            </a:r>
            <a:r>
              <a:rPr lang="en-GB" dirty="0"/>
              <a:t>, 1938). </a:t>
            </a:r>
          </a:p>
        </p:txBody>
      </p:sp>
      <p:graphicFrame>
        <p:nvGraphicFramePr>
          <p:cNvPr id="10" name="Diagram 9"/>
          <p:cNvGraphicFramePr/>
          <p:nvPr>
            <p:extLst>
              <p:ext uri="{D42A27DB-BD31-4B8C-83A1-F6EECF244321}">
                <p14:modId xmlns:p14="http://schemas.microsoft.com/office/powerpoint/2010/main" val="3851161530"/>
              </p:ext>
            </p:extLst>
          </p:nvPr>
        </p:nvGraphicFramePr>
        <p:xfrm>
          <a:off x="0" y="2468346"/>
          <a:ext cx="12079202" cy="549325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090493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idx="1"/>
            <p:extLst>
              <p:ext uri="{D42A27DB-BD31-4B8C-83A1-F6EECF244321}">
                <p14:modId xmlns:p14="http://schemas.microsoft.com/office/powerpoint/2010/main" val="2227351817"/>
              </p:ext>
            </p:extLst>
          </p:nvPr>
        </p:nvGraphicFramePr>
        <p:xfrm>
          <a:off x="5609973" y="2978095"/>
          <a:ext cx="5861786" cy="3787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671946" y="235816"/>
            <a:ext cx="10515600" cy="1325563"/>
          </a:xfrm>
        </p:spPr>
        <p:txBody>
          <a:bodyPr/>
          <a:lstStyle/>
          <a:p>
            <a:r>
              <a:rPr lang="en-GB" dirty="0" err="1"/>
              <a:t>Thurstone’s</a:t>
            </a:r>
            <a:r>
              <a:rPr lang="en-GB" dirty="0"/>
              <a:t> 7 Factors</a:t>
            </a:r>
            <a:br>
              <a:rPr lang="en-GB" dirty="0"/>
            </a:br>
            <a:endParaRPr lang="en-GB" dirty="0"/>
          </a:p>
        </p:txBody>
      </p:sp>
      <p:graphicFrame>
        <p:nvGraphicFramePr>
          <p:cNvPr id="7" name="Diagram 6"/>
          <p:cNvGraphicFramePr/>
          <p:nvPr>
            <p:extLst>
              <p:ext uri="{D42A27DB-BD31-4B8C-83A1-F6EECF244321}">
                <p14:modId xmlns:p14="http://schemas.microsoft.com/office/powerpoint/2010/main" val="2926675976"/>
              </p:ext>
            </p:extLst>
          </p:nvPr>
        </p:nvGraphicFramePr>
        <p:xfrm>
          <a:off x="-529390" y="346510"/>
          <a:ext cx="13585135" cy="282768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506471183"/>
              </p:ext>
            </p:extLst>
          </p:nvPr>
        </p:nvGraphicFramePr>
        <p:xfrm>
          <a:off x="-1447716" y="2348564"/>
          <a:ext cx="8262403" cy="45094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114053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2370875255"/>
              </p:ext>
            </p:extLst>
          </p:nvPr>
        </p:nvGraphicFramePr>
        <p:xfrm>
          <a:off x="157018" y="198294"/>
          <a:ext cx="5200072" cy="1039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4158973588"/>
              </p:ext>
            </p:extLst>
          </p:nvPr>
        </p:nvGraphicFramePr>
        <p:xfrm>
          <a:off x="157018" y="1271014"/>
          <a:ext cx="4902369" cy="54417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57090" y="409501"/>
            <a:ext cx="6756851" cy="6351440"/>
          </a:xfrm>
          <a:prstGeom prst="rect">
            <a:avLst/>
          </a:prstGeom>
        </p:spPr>
      </p:pic>
      <p:sp>
        <p:nvSpPr>
          <p:cNvPr id="4" name="TextBox 3"/>
          <p:cNvSpPr txBox="1"/>
          <p:nvPr/>
        </p:nvSpPr>
        <p:spPr>
          <a:xfrm>
            <a:off x="416931" y="2676292"/>
            <a:ext cx="4382542" cy="646331"/>
          </a:xfrm>
          <a:prstGeom prst="rect">
            <a:avLst/>
          </a:prstGeom>
          <a:solidFill>
            <a:schemeClr val="accent6">
              <a:lumMod val="50000"/>
            </a:schemeClr>
          </a:solidFill>
        </p:spPr>
        <p:txBody>
          <a:bodyPr wrap="square" rtlCol="0">
            <a:spAutoFit/>
          </a:bodyPr>
          <a:lstStyle/>
          <a:p>
            <a:pPr algn="ctr"/>
            <a:r>
              <a:rPr lang="en-GB" sz="3600" dirty="0">
                <a:solidFill>
                  <a:schemeClr val="bg1"/>
                </a:solidFill>
              </a:rPr>
              <a:t>Howard Gardener</a:t>
            </a:r>
          </a:p>
        </p:txBody>
      </p:sp>
    </p:spTree>
    <p:extLst>
      <p:ext uri="{BB962C8B-B14F-4D97-AF65-F5344CB8AC3E}">
        <p14:creationId xmlns:p14="http://schemas.microsoft.com/office/powerpoint/2010/main" val="1280573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76633013"/>
              </p:ext>
            </p:extLst>
          </p:nvPr>
        </p:nvGraphicFramePr>
        <p:xfrm>
          <a:off x="-489527" y="0"/>
          <a:ext cx="13180291" cy="6807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5099344" y="3049656"/>
            <a:ext cx="2188420" cy="707886"/>
          </a:xfrm>
          <a:prstGeom prst="rect">
            <a:avLst/>
          </a:prstGeom>
        </p:spPr>
        <p:txBody>
          <a:bodyPr wrap="none">
            <a:spAutoFit/>
          </a:bodyPr>
          <a:lstStyle/>
          <a:p>
            <a:r>
              <a:rPr lang="en-GB" sz="4000" dirty="0"/>
              <a:t>Criticisms</a:t>
            </a:r>
          </a:p>
        </p:txBody>
      </p:sp>
    </p:spTree>
    <p:extLst>
      <p:ext uri="{BB962C8B-B14F-4D97-AF65-F5344CB8AC3E}">
        <p14:creationId xmlns:p14="http://schemas.microsoft.com/office/powerpoint/2010/main" val="828685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766" y="-139371"/>
            <a:ext cx="10515600" cy="1325563"/>
          </a:xfrm>
        </p:spPr>
        <p:txBody>
          <a:bodyPr/>
          <a:lstStyle/>
          <a:p>
            <a:r>
              <a:rPr lang="en-GB" dirty="0"/>
              <a:t>References</a:t>
            </a:r>
          </a:p>
        </p:txBody>
      </p:sp>
      <p:sp>
        <p:nvSpPr>
          <p:cNvPr id="3" name="Rectangle 2"/>
          <p:cNvSpPr/>
          <p:nvPr/>
        </p:nvSpPr>
        <p:spPr>
          <a:xfrm>
            <a:off x="396766" y="1391144"/>
            <a:ext cx="11204027" cy="5632311"/>
          </a:xfrm>
          <a:prstGeom prst="rect">
            <a:avLst/>
          </a:prstGeom>
        </p:spPr>
        <p:txBody>
          <a:bodyPr wrap="square">
            <a:spAutoFit/>
          </a:bodyPr>
          <a:lstStyle/>
          <a:p>
            <a:r>
              <a:rPr lang="en-GB" sz="2000" dirty="0">
                <a:solidFill>
                  <a:srgbClr val="000000"/>
                </a:solidFill>
                <a:latin typeface="Times New Roman" panose="02020603050405020304" pitchFamily="18" charset="0"/>
              </a:rPr>
              <a:t>Boring, E. G. (1923). Intelligence as the tests test it. New Republic, 35(6), 35-37.Cattell, R. B. (1963). Theory of fluid and crystallized intelligence: A critical experiment. Journal of educational psychology, 54(1), 1.</a:t>
            </a:r>
          </a:p>
          <a:p>
            <a:r>
              <a:rPr lang="en-GB" sz="2000" dirty="0">
                <a:solidFill>
                  <a:srgbClr val="000000"/>
                </a:solidFill>
                <a:latin typeface="Times New Roman" panose="02020603050405020304" pitchFamily="18" charset="0"/>
              </a:rPr>
              <a:t>Fiori, M., &amp; </a:t>
            </a:r>
            <a:r>
              <a:rPr lang="en-GB" sz="2000" dirty="0" err="1">
                <a:solidFill>
                  <a:srgbClr val="000000"/>
                </a:solidFill>
                <a:latin typeface="Times New Roman" panose="02020603050405020304" pitchFamily="18" charset="0"/>
              </a:rPr>
              <a:t>Vesely-Maillefer</a:t>
            </a:r>
            <a:r>
              <a:rPr lang="en-GB" sz="2000" dirty="0">
                <a:solidFill>
                  <a:srgbClr val="000000"/>
                </a:solidFill>
                <a:latin typeface="Times New Roman" panose="02020603050405020304" pitchFamily="18" charset="0"/>
              </a:rPr>
              <a:t>, A. K. (2018). Emotional intelligence as an ability: theory, challenges, and new directions. In Emotional Intelligence in Education (pp. 23-47). Springer, Cham.</a:t>
            </a:r>
          </a:p>
          <a:p>
            <a:r>
              <a:rPr lang="en-GB" sz="2000" dirty="0">
                <a:solidFill>
                  <a:srgbClr val="000000"/>
                </a:solidFill>
                <a:latin typeface="Times New Roman" panose="02020603050405020304" pitchFamily="18" charset="0"/>
              </a:rPr>
              <a:t>Gardner, H. (2011). Frames of mind: The theory of multiple intelligences. Hachette </a:t>
            </a:r>
            <a:r>
              <a:rPr lang="en-GB" sz="2000" dirty="0" err="1">
                <a:solidFill>
                  <a:srgbClr val="000000"/>
                </a:solidFill>
                <a:latin typeface="Times New Roman" panose="02020603050405020304" pitchFamily="18" charset="0"/>
              </a:rPr>
              <a:t>Uk</a:t>
            </a:r>
            <a:r>
              <a:rPr lang="en-GB" sz="2000" dirty="0">
                <a:solidFill>
                  <a:srgbClr val="000000"/>
                </a:solidFill>
                <a:latin typeface="Times New Roman" panose="02020603050405020304" pitchFamily="18" charset="0"/>
              </a:rPr>
              <a:t>.</a:t>
            </a:r>
          </a:p>
          <a:p>
            <a:r>
              <a:rPr lang="en-GB" sz="2000" dirty="0">
                <a:solidFill>
                  <a:srgbClr val="000000"/>
                </a:solidFill>
                <a:latin typeface="Times New Roman" panose="02020603050405020304" pitchFamily="18" charset="0"/>
              </a:rPr>
              <a:t>Gardner, H. (1992). Multiple intelligences (Vol. 5, p. 56). Minnesota </a:t>
            </a:r>
            <a:r>
              <a:rPr lang="en-GB" sz="2000" dirty="0" err="1">
                <a:solidFill>
                  <a:srgbClr val="000000"/>
                </a:solidFill>
                <a:latin typeface="Times New Roman" panose="02020603050405020304" pitchFamily="18" charset="0"/>
              </a:rPr>
              <a:t>Center</a:t>
            </a:r>
            <a:r>
              <a:rPr lang="en-GB" sz="2000" dirty="0">
                <a:solidFill>
                  <a:srgbClr val="000000"/>
                </a:solidFill>
                <a:latin typeface="Times New Roman" panose="02020603050405020304" pitchFamily="18" charset="0"/>
              </a:rPr>
              <a:t> for Arts Education.</a:t>
            </a:r>
          </a:p>
          <a:p>
            <a:r>
              <a:rPr lang="en-GB" sz="2000" dirty="0" err="1">
                <a:solidFill>
                  <a:srgbClr val="000000"/>
                </a:solidFill>
                <a:latin typeface="Times New Roman" panose="02020603050405020304" pitchFamily="18" charset="0"/>
              </a:rPr>
              <a:t>Gottfredson</a:t>
            </a:r>
            <a:r>
              <a:rPr lang="en-GB" sz="2000" dirty="0">
                <a:solidFill>
                  <a:srgbClr val="000000"/>
                </a:solidFill>
                <a:latin typeface="Times New Roman" panose="02020603050405020304" pitchFamily="18" charset="0"/>
              </a:rPr>
              <a:t>, L. S. (2003). On Sternberg's “reply to </a:t>
            </a:r>
            <a:r>
              <a:rPr lang="en-GB" sz="2000" dirty="0" err="1">
                <a:solidFill>
                  <a:srgbClr val="000000"/>
                </a:solidFill>
                <a:latin typeface="Times New Roman" panose="02020603050405020304" pitchFamily="18" charset="0"/>
              </a:rPr>
              <a:t>Gottfredson</a:t>
            </a:r>
            <a:r>
              <a:rPr lang="en-GB" sz="2000" dirty="0">
                <a:solidFill>
                  <a:srgbClr val="000000"/>
                </a:solidFill>
                <a:latin typeface="Times New Roman" panose="02020603050405020304" pitchFamily="18" charset="0"/>
              </a:rPr>
              <a:t>”. Intelligence, 31(4), 415-424.</a:t>
            </a:r>
          </a:p>
          <a:p>
            <a:r>
              <a:rPr lang="en-GB" sz="2000" dirty="0">
                <a:solidFill>
                  <a:srgbClr val="000000"/>
                </a:solidFill>
                <a:latin typeface="Times New Roman" panose="02020603050405020304" pitchFamily="18" charset="0"/>
              </a:rPr>
              <a:t>Goleman, D. (1998). Working with emotional intelligence. Bantam.</a:t>
            </a:r>
          </a:p>
          <a:p>
            <a:r>
              <a:rPr lang="en-GB" sz="2000" dirty="0" err="1">
                <a:solidFill>
                  <a:srgbClr val="000000"/>
                </a:solidFill>
                <a:latin typeface="Times New Roman" panose="02020603050405020304" pitchFamily="18" charset="0"/>
              </a:rPr>
              <a:t>Ruzgis</a:t>
            </a:r>
            <a:r>
              <a:rPr lang="en-GB" sz="2000" dirty="0">
                <a:solidFill>
                  <a:srgbClr val="000000"/>
                </a:solidFill>
                <a:latin typeface="Times New Roman" panose="02020603050405020304" pitchFamily="18" charset="0"/>
              </a:rPr>
              <a:t>, P. (1994).  </a:t>
            </a:r>
            <a:r>
              <a:rPr lang="en-GB" sz="2000" dirty="0" err="1">
                <a:solidFill>
                  <a:srgbClr val="000000"/>
                </a:solidFill>
                <a:latin typeface="Times New Roman" panose="02020603050405020304" pitchFamily="18" charset="0"/>
              </a:rPr>
              <a:t>Thustone</a:t>
            </a:r>
            <a:r>
              <a:rPr lang="en-GB" sz="2000" dirty="0">
                <a:solidFill>
                  <a:srgbClr val="000000"/>
                </a:solidFill>
                <a:latin typeface="Times New Roman" panose="02020603050405020304" pitchFamily="18" charset="0"/>
              </a:rPr>
              <a:t>, L.L. (1887-1955).  In R. J. Sternberg (Ed</a:t>
            </a:r>
            <a:r>
              <a:rPr lang="en-GB" sz="2000" i="1" dirty="0">
                <a:solidFill>
                  <a:srgbClr val="000000"/>
                </a:solidFill>
                <a:latin typeface="Times New Roman" panose="02020603050405020304" pitchFamily="18" charset="0"/>
              </a:rPr>
              <a:t>.).  </a:t>
            </a:r>
            <a:r>
              <a:rPr lang="en-GB" sz="2000" i="1" dirty="0" err="1">
                <a:solidFill>
                  <a:srgbClr val="000000"/>
                </a:solidFill>
                <a:latin typeface="Times New Roman" panose="02020603050405020304" pitchFamily="18" charset="0"/>
              </a:rPr>
              <a:t>Encyclopedia</a:t>
            </a:r>
            <a:r>
              <a:rPr lang="en-GB" sz="2000" i="1" dirty="0">
                <a:solidFill>
                  <a:srgbClr val="000000"/>
                </a:solidFill>
                <a:latin typeface="Times New Roman" panose="02020603050405020304" pitchFamily="18" charset="0"/>
              </a:rPr>
              <a:t> of human intelligence (pp. 1081-1084).</a:t>
            </a:r>
            <a:r>
              <a:rPr lang="en-GB" sz="2000" dirty="0">
                <a:solidFill>
                  <a:srgbClr val="000000"/>
                </a:solidFill>
                <a:latin typeface="Times New Roman" panose="02020603050405020304" pitchFamily="18" charset="0"/>
              </a:rPr>
              <a:t>  New York:  Macmillan.</a:t>
            </a:r>
          </a:p>
          <a:p>
            <a:r>
              <a:rPr lang="en-GB" sz="2000" dirty="0">
                <a:solidFill>
                  <a:srgbClr val="000000"/>
                </a:solidFill>
                <a:latin typeface="Times New Roman" panose="02020603050405020304" pitchFamily="18" charset="0"/>
              </a:rPr>
              <a:t>Schneider, W. J., &amp; McGrew, K. S. (2012). The Cattell-Horn-Carroll model of intelligence.</a:t>
            </a:r>
          </a:p>
          <a:p>
            <a:r>
              <a:rPr lang="en-GB" sz="2000" dirty="0">
                <a:solidFill>
                  <a:srgbClr val="000000"/>
                </a:solidFill>
                <a:latin typeface="Times New Roman" panose="02020603050405020304" pitchFamily="18" charset="0"/>
              </a:rPr>
              <a:t>Spearman, C. E. (1904). ‘</a:t>
            </a:r>
            <a:r>
              <a:rPr lang="en-GB" sz="2000" dirty="0">
                <a:solidFill>
                  <a:srgbClr val="000000"/>
                </a:solidFill>
                <a:latin typeface="Times New Roman" panose="02020603050405020304" pitchFamily="18" charset="0"/>
                <a:hlinkClick r:id="rId2"/>
              </a:rPr>
              <a:t>General intelligence’ objectively determined and measured</a:t>
            </a:r>
            <a:r>
              <a:rPr lang="en-GB" sz="2000" dirty="0">
                <a:solidFill>
                  <a:srgbClr val="000000"/>
                </a:solidFill>
                <a:latin typeface="Times New Roman" panose="02020603050405020304" pitchFamily="18" charset="0"/>
              </a:rPr>
              <a:t>. </a:t>
            </a:r>
            <a:r>
              <a:rPr lang="en-GB" sz="2000" i="1" dirty="0">
                <a:solidFill>
                  <a:srgbClr val="000000"/>
                </a:solidFill>
                <a:latin typeface="Times New Roman" panose="02020603050405020304" pitchFamily="18" charset="0"/>
              </a:rPr>
              <a:t>American Journal of Psychology, 15,</a:t>
            </a:r>
            <a:r>
              <a:rPr lang="en-GB" sz="2000" dirty="0">
                <a:solidFill>
                  <a:srgbClr val="000000"/>
                </a:solidFill>
                <a:latin typeface="Times New Roman" panose="02020603050405020304" pitchFamily="18" charset="0"/>
              </a:rPr>
              <a:t> 201-293.</a:t>
            </a:r>
          </a:p>
          <a:p>
            <a:r>
              <a:rPr lang="en-GB" sz="2000" dirty="0">
                <a:solidFill>
                  <a:srgbClr val="000000"/>
                </a:solidFill>
                <a:latin typeface="Times New Roman" panose="02020603050405020304" pitchFamily="18" charset="0"/>
              </a:rPr>
              <a:t>Sternberg, R. J. (1988). The </a:t>
            </a:r>
            <a:r>
              <a:rPr lang="en-GB" sz="2000" dirty="0" err="1">
                <a:solidFill>
                  <a:srgbClr val="000000"/>
                </a:solidFill>
                <a:latin typeface="Times New Roman" panose="02020603050405020304" pitchFamily="18" charset="0"/>
              </a:rPr>
              <a:t>triarchic</a:t>
            </a:r>
            <a:r>
              <a:rPr lang="en-GB" sz="2000" dirty="0">
                <a:solidFill>
                  <a:srgbClr val="000000"/>
                </a:solidFill>
                <a:latin typeface="Times New Roman" panose="02020603050405020304" pitchFamily="18" charset="0"/>
              </a:rPr>
              <a:t> mind: A new theory of human intelligence (Vol. 19891). New York: Viking.</a:t>
            </a:r>
          </a:p>
          <a:p>
            <a:r>
              <a:rPr lang="en-GB" sz="2000" dirty="0" err="1">
                <a:solidFill>
                  <a:srgbClr val="000000"/>
                </a:solidFill>
                <a:latin typeface="Times New Roman" panose="02020603050405020304" pitchFamily="18" charset="0"/>
              </a:rPr>
              <a:t>Thurstone</a:t>
            </a:r>
            <a:r>
              <a:rPr lang="en-GB" sz="2000" dirty="0">
                <a:solidFill>
                  <a:srgbClr val="000000"/>
                </a:solidFill>
                <a:latin typeface="Times New Roman" panose="02020603050405020304" pitchFamily="18" charset="0"/>
              </a:rPr>
              <a:t>, L. L. (1924/1973). </a:t>
            </a:r>
            <a:r>
              <a:rPr lang="en-GB" sz="2000" i="1" dirty="0">
                <a:solidFill>
                  <a:srgbClr val="000000"/>
                </a:solidFill>
                <a:latin typeface="Times New Roman" panose="02020603050405020304" pitchFamily="18" charset="0"/>
              </a:rPr>
              <a:t>The Nature of Intelligence</a:t>
            </a:r>
            <a:r>
              <a:rPr lang="en-GB" sz="2000" dirty="0">
                <a:solidFill>
                  <a:srgbClr val="000000"/>
                </a:solidFill>
                <a:latin typeface="Times New Roman" panose="02020603050405020304" pitchFamily="18" charset="0"/>
              </a:rPr>
              <a:t>.  London:  Routledge.</a:t>
            </a:r>
          </a:p>
          <a:p>
            <a:r>
              <a:rPr lang="en-GB" sz="2000" dirty="0" err="1">
                <a:solidFill>
                  <a:srgbClr val="000000"/>
                </a:solidFill>
                <a:latin typeface="Times New Roman" panose="02020603050405020304" pitchFamily="18" charset="0"/>
              </a:rPr>
              <a:t>Thurstone</a:t>
            </a:r>
            <a:r>
              <a:rPr lang="en-GB" sz="2000" dirty="0">
                <a:solidFill>
                  <a:srgbClr val="000000"/>
                </a:solidFill>
                <a:latin typeface="Times New Roman" panose="02020603050405020304" pitchFamily="18" charset="0"/>
              </a:rPr>
              <a:t>, L. L. (1938). </a:t>
            </a:r>
            <a:r>
              <a:rPr lang="en-GB" sz="2000" i="1" dirty="0">
                <a:solidFill>
                  <a:srgbClr val="000000"/>
                </a:solidFill>
                <a:latin typeface="Times New Roman" panose="02020603050405020304" pitchFamily="18" charset="0"/>
              </a:rPr>
              <a:t>Primary mental abilities</a:t>
            </a:r>
            <a:r>
              <a:rPr lang="en-GB" sz="2000" dirty="0">
                <a:solidFill>
                  <a:srgbClr val="000000"/>
                </a:solidFill>
                <a:latin typeface="Times New Roman" panose="02020603050405020304" pitchFamily="18" charset="0"/>
              </a:rPr>
              <a:t>. Chicago: University of Chicago Press.</a:t>
            </a:r>
            <a:endParaRPr lang="en-GB" sz="20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19997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1148</Words>
  <Application>Microsoft Office PowerPoint</Application>
  <PresentationFormat>Widescreen</PresentationFormat>
  <Paragraphs>66</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Intelligence L2</vt:lpstr>
      <vt:lpstr>Theories of Intelligence</vt:lpstr>
      <vt:lpstr>Charles Spearman (1863 - 1945) </vt:lpstr>
      <vt:lpstr>Charles Spearman</vt:lpstr>
      <vt:lpstr>PowerPoint Presentation</vt:lpstr>
      <vt:lpstr>Thurstone’s 7 Factors </vt:lpstr>
      <vt:lpstr>Thurstone’s 7 Factors </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Intelligence</dc:title>
  <dc:creator>Charlotte Greenway</dc:creator>
  <cp:lastModifiedBy>Charlotte Greenway</cp:lastModifiedBy>
  <cp:revision>60</cp:revision>
  <dcterms:created xsi:type="dcterms:W3CDTF">2019-09-16T14:57:04Z</dcterms:created>
  <dcterms:modified xsi:type="dcterms:W3CDTF">2024-07-30T16:13:58Z</dcterms:modified>
</cp:coreProperties>
</file>