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8" r:id="rId3"/>
    <p:sldId id="259" r:id="rId4"/>
    <p:sldId id="260" r:id="rId5"/>
    <p:sldId id="268" r:id="rId6"/>
    <p:sldId id="266" r:id="rId7"/>
    <p:sldId id="267" r:id="rId8"/>
    <p:sldId id="264" r:id="rId9"/>
    <p:sldId id="25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15"/>
    <p:restoredTop sz="72574"/>
  </p:normalViewPr>
  <p:slideViewPr>
    <p:cSldViewPr snapToGrid="0">
      <p:cViewPr varScale="1">
        <p:scale>
          <a:sx n="83" d="100"/>
          <a:sy n="83" d="100"/>
        </p:scale>
        <p:origin x="101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939585-CAC9-B64A-B0AD-25B3D6861F8A}"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241C3-0D8A-7141-AB45-EB5FEDCE96E3}" type="slidenum">
              <a:rPr lang="en-GB" smtClean="0"/>
              <a:t>‹#›</a:t>
            </a:fld>
            <a:endParaRPr lang="en-GB"/>
          </a:p>
        </p:txBody>
      </p:sp>
    </p:spTree>
    <p:extLst>
      <p:ext uri="{BB962C8B-B14F-4D97-AF65-F5344CB8AC3E}">
        <p14:creationId xmlns:p14="http://schemas.microsoft.com/office/powerpoint/2010/main" val="1348817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Basil's Bakery is a Coventry-based independent business that has been in operation since 2015. It makes a variety of baked products with organic ingredients and serves a diverse range of customers. However, sales have declined significantly and remain below pre-pandemic levels. Customer behaviour changes, lower footfall, and growing operating costs have all generated new challenges. Understanding these concerns is critical before evaluating the bakery's strategic position and potential changes.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2</a:t>
            </a:fld>
            <a:endParaRPr lang="en-GB"/>
          </a:p>
        </p:txBody>
      </p:sp>
    </p:spTree>
    <p:extLst>
      <p:ext uri="{BB962C8B-B14F-4D97-AF65-F5344CB8AC3E}">
        <p14:creationId xmlns:p14="http://schemas.microsoft.com/office/powerpoint/2010/main" val="1239622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Basil's Bakery has multiple interconnected business issues. Declining sales are a big worry, due in part to fewer customers visiting the retail park. Changes in working patterns have had an impact on regular demand. The bakery has a limited capacity to process orders and does not provide delivery. At the same time, growing overheads and fluctuating organic ingredient prices make it more difficult to control costs. These problems have an impact on both the bakery's daily operations and its overall financial status.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3</a:t>
            </a:fld>
            <a:endParaRPr lang="en-GB"/>
          </a:p>
        </p:txBody>
      </p:sp>
    </p:spTree>
    <p:extLst>
      <p:ext uri="{BB962C8B-B14F-4D97-AF65-F5344CB8AC3E}">
        <p14:creationId xmlns:p14="http://schemas.microsoft.com/office/powerpoint/2010/main" val="1627010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PESTEL analysis can help us comprehend the external environment. This paradigm investigates six areas: political, economic, social, technological, environmental, and legal aspects. These variables can influence business decisions even when a corporation has limited control over them. Rising expenses, changes in customer </a:t>
            </a:r>
            <a:r>
              <a:rPr lang="en-GB" sz="1200" b="0" i="0" u="none" strike="noStrike" kern="1200" dirty="0" err="1">
                <a:solidFill>
                  <a:schemeClr val="tx1"/>
                </a:solidFill>
                <a:effectLst/>
                <a:latin typeface="+mn-lt"/>
                <a:ea typeface="+mn-ea"/>
                <a:cs typeface="+mn-cs"/>
              </a:rPr>
              <a:t>behavior</a:t>
            </a:r>
            <a:r>
              <a:rPr lang="en-GB" sz="1200" b="0" i="0" u="none" strike="noStrike" kern="1200" dirty="0">
                <a:solidFill>
                  <a:schemeClr val="tx1"/>
                </a:solidFill>
                <a:effectLst/>
                <a:latin typeface="+mn-lt"/>
                <a:ea typeface="+mn-ea"/>
                <a:cs typeface="+mn-cs"/>
              </a:rPr>
              <a:t>, technology, and the availability of organic ingredients are all factors that Basil's Bakery is considering. Examining these areas helps the company comprehend the external factors that may influence its future strategy.</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4</a:t>
            </a:fld>
            <a:endParaRPr lang="en-GB"/>
          </a:p>
        </p:txBody>
      </p:sp>
    </p:spTree>
    <p:extLst>
      <p:ext uri="{BB962C8B-B14F-4D97-AF65-F5344CB8AC3E}">
        <p14:creationId xmlns:p14="http://schemas.microsoft.com/office/powerpoint/2010/main" val="1272360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PESTEL provides various advantages for Basil's Bakery. It helps him grasp external elements like inflation, changing customer </a:t>
            </a:r>
            <a:r>
              <a:rPr lang="en-GB" sz="1200" b="0" i="0" u="none" strike="noStrike" kern="1200" dirty="0" err="1">
                <a:solidFill>
                  <a:schemeClr val="tx1"/>
                </a:solidFill>
                <a:effectLst/>
                <a:latin typeface="+mn-lt"/>
                <a:ea typeface="+mn-ea"/>
                <a:cs typeface="+mn-cs"/>
              </a:rPr>
              <a:t>behavior</a:t>
            </a:r>
            <a:r>
              <a:rPr lang="en-GB" sz="1200" b="0" i="0" u="none" strike="noStrike" kern="1200" dirty="0">
                <a:solidFill>
                  <a:schemeClr val="tx1"/>
                </a:solidFill>
                <a:effectLst/>
                <a:latin typeface="+mn-lt"/>
                <a:ea typeface="+mn-ea"/>
                <a:cs typeface="+mn-cs"/>
              </a:rPr>
              <a:t>, and environmental concerns. It also offers a methodical approach to </a:t>
            </a:r>
            <a:r>
              <a:rPr lang="en-GB" sz="1200" b="0" i="0" u="none" strike="noStrike" kern="1200" dirty="0" err="1">
                <a:solidFill>
                  <a:schemeClr val="tx1"/>
                </a:solidFill>
                <a:effectLst/>
                <a:latin typeface="+mn-lt"/>
                <a:ea typeface="+mn-ea"/>
                <a:cs typeface="+mn-cs"/>
              </a:rPr>
              <a:t>analyzing</a:t>
            </a:r>
            <a:r>
              <a:rPr lang="en-GB" sz="1200" b="0" i="0" u="none" strike="noStrike" kern="1200" dirty="0">
                <a:solidFill>
                  <a:schemeClr val="tx1"/>
                </a:solidFill>
                <a:effectLst/>
                <a:latin typeface="+mn-lt"/>
                <a:ea typeface="+mn-ea"/>
                <a:cs typeface="+mn-cs"/>
              </a:rPr>
              <a:t> the corporate environment. However, PESTEL has limits. External factors change frequently, and some are beyond Basil's control. Furthermore, the study cannot detect internal issues or demonstrate which factors have the largest influence on sales. Basil should therefore combine PESTEL with financial statistics and consumer feedback.</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5</a:t>
            </a:fld>
            <a:endParaRPr lang="en-GB"/>
          </a:p>
        </p:txBody>
      </p:sp>
    </p:spTree>
    <p:extLst>
      <p:ext uri="{BB962C8B-B14F-4D97-AF65-F5344CB8AC3E}">
        <p14:creationId xmlns:p14="http://schemas.microsoft.com/office/powerpoint/2010/main" val="2766659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Fishbone Diagram helps to organize the various causes of Basil's Bakery's dropping revenues. It divides the issues into five categories: people, processes, environment, materials, and finance. Reduced traffic and hybrid working may have an impact on customer demand, while limited capacity and ordering options may lead to missed sales. Higher operating costs and variable ingredient prices exacerbate the problem. These are potential causes rather than confirmed answers, and more research would be required to determine their significance.</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6</a:t>
            </a:fld>
            <a:endParaRPr lang="en-GB"/>
          </a:p>
        </p:txBody>
      </p:sp>
    </p:spTree>
    <p:extLst>
      <p:ext uri="{BB962C8B-B14F-4D97-AF65-F5344CB8AC3E}">
        <p14:creationId xmlns:p14="http://schemas.microsoft.com/office/powerpoint/2010/main" val="2814157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primary goal of the Fishbone Diagram is to organize potential causes of an issue and make them easier to explore. Its primary advantage is that it provides a clear visual picture and encourages businesses to examine multiple issues rather than focusing on just one. However, there are certain limits. It cannot prove or quantify a cause's contribution to dropping sales. Basil would need sales figures, consumer comments, and financial data to confirm the potential causes.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7</a:t>
            </a:fld>
            <a:endParaRPr lang="en-GB"/>
          </a:p>
        </p:txBody>
      </p:sp>
    </p:spTree>
    <p:extLst>
      <p:ext uri="{BB962C8B-B14F-4D97-AF65-F5344CB8AC3E}">
        <p14:creationId xmlns:p14="http://schemas.microsoft.com/office/powerpoint/2010/main" val="1010767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a:t>
            </a:r>
            <a:r>
              <a:rPr lang="en-GB" sz="1200" b="0" i="0" u="none" strike="noStrike" kern="1200" dirty="0" err="1">
                <a:solidFill>
                  <a:schemeClr val="tx1"/>
                </a:solidFill>
                <a:effectLst/>
                <a:latin typeface="+mn-lt"/>
                <a:ea typeface="+mn-ea"/>
                <a:cs typeface="+mn-cs"/>
              </a:rPr>
              <a:t>conlcude</a:t>
            </a:r>
            <a:r>
              <a:rPr lang="en-GB" sz="1200" b="0" i="0" u="none" strike="noStrike" kern="1200" dirty="0">
                <a:solidFill>
                  <a:schemeClr val="tx1"/>
                </a:solidFill>
                <a:effectLst/>
                <a:latin typeface="+mn-lt"/>
                <a:ea typeface="+mn-ea"/>
                <a:cs typeface="+mn-cs"/>
              </a:rPr>
              <a:t>, Basil's Bakery has obstacles such as client demand, operating costs, and limited ordering options. The PESTEL analysis focuses on external factors like as inflation, hybrid working, and ingredient availability. The Fishbone Diagram organizes potential factors of decreased sales, such as staffing, ordering processes, and financial pressures. However, these causes have not been thoroughly confirmed. Before making business decisions, Basil should conduct further research using sales numbers, financial records, and client input to better grasp the problem.</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8</a:t>
            </a:fld>
            <a:endParaRPr lang="en-GB"/>
          </a:p>
        </p:txBody>
      </p:sp>
    </p:spTree>
    <p:extLst>
      <p:ext uri="{BB962C8B-B14F-4D97-AF65-F5344CB8AC3E}">
        <p14:creationId xmlns:p14="http://schemas.microsoft.com/office/powerpoint/2010/main" val="1895795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2241C3-0D8A-7141-AB45-EB5FEDCE96E3}" type="slidenum">
              <a:rPr lang="en-GB" smtClean="0"/>
              <a:t>9</a:t>
            </a:fld>
            <a:endParaRPr lang="en-GB"/>
          </a:p>
        </p:txBody>
      </p:sp>
    </p:spTree>
    <p:extLst>
      <p:ext uri="{BB962C8B-B14F-4D97-AF65-F5344CB8AC3E}">
        <p14:creationId xmlns:p14="http://schemas.microsoft.com/office/powerpoint/2010/main" val="3856252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F154A46-D6C6-AB41-9F8F-63825BE9E394}"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180553059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F154A46-D6C6-AB41-9F8F-63825BE9E394}"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1788419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F154A46-D6C6-AB41-9F8F-63825BE9E394}"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7905549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F154A46-D6C6-AB41-9F8F-63825BE9E394}" type="datetimeFigureOut">
              <a:rPr lang="en-GB" smtClean="0"/>
              <a:t>05/10/2026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2935181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F154A46-D6C6-AB41-9F8F-63825BE9E394}"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110E20-8F16-F44D-B581-8BB9B1DD10E4}"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913985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F154A46-D6C6-AB41-9F8F-63825BE9E394}"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97416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154A46-D6C6-AB41-9F8F-63825BE9E394}"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1626094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F154A46-D6C6-AB41-9F8F-63825BE9E394}" type="datetimeFigureOut">
              <a:rPr lang="en-GB" smtClean="0"/>
              <a:t>05/10/2026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1108395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F154A46-D6C6-AB41-9F8F-63825BE9E394}" type="datetimeFigureOut">
              <a:rPr lang="en-GB" smtClean="0"/>
              <a:t>05/10/2026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73346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154A46-D6C6-AB41-9F8F-63825BE9E394}"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175674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154A46-D6C6-AB41-9F8F-63825BE9E394}"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110E20-8F16-F44D-B581-8BB9B1DD10E4}" type="slidenum">
              <a:rPr lang="en-GB" smtClean="0"/>
              <a:t>‹#›</a:t>
            </a:fld>
            <a:endParaRPr lang="en-GB"/>
          </a:p>
        </p:txBody>
      </p:sp>
    </p:spTree>
    <p:extLst>
      <p:ext uri="{BB962C8B-B14F-4D97-AF65-F5344CB8AC3E}">
        <p14:creationId xmlns:p14="http://schemas.microsoft.com/office/powerpoint/2010/main" val="3016096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F154A46-D6C6-AB41-9F8F-63825BE9E394}" type="datetimeFigureOut">
              <a:rPr lang="en-GB" smtClean="0"/>
              <a:t>05/10/2026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C110E20-8F16-F44D-B581-8BB9B1DD10E4}" type="slidenum">
              <a:rPr lang="en-GB" smtClean="0"/>
              <a:t>‹#›</a:t>
            </a:fld>
            <a:endParaRPr lang="en-GB"/>
          </a:p>
        </p:txBody>
      </p:sp>
    </p:spTree>
    <p:extLst>
      <p:ext uri="{BB962C8B-B14F-4D97-AF65-F5344CB8AC3E}">
        <p14:creationId xmlns:p14="http://schemas.microsoft.com/office/powerpoint/2010/main" val="32129266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s10997-023-09680-x&#160;" TargetMode="External"/><Relationship Id="rId7" Type="http://schemas.openxmlformats.org/officeDocument/2006/relationships/hyperlink" Target="https://doi.org/10.1080/23322039.2024.2330428&#16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doi.org/10.1007/s11365-024-00947-9&#160;" TargetMode="External"/><Relationship Id="rId5" Type="http://schemas.openxmlformats.org/officeDocument/2006/relationships/hyperlink" Target="https://doi.org/10.21061/strategicmanagement&#160;" TargetMode="External"/><Relationship Id="rId4" Type="http://schemas.openxmlformats.org/officeDocument/2006/relationships/hyperlink" Target="https://doi.org/10.1016/j.jrurstud.2020.04.008&#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9D83-00EE-CE1A-F219-2CE36B6B25E3}"/>
              </a:ext>
            </a:extLst>
          </p:cNvPr>
          <p:cNvSpPr>
            <a:spLocks noGrp="1"/>
          </p:cNvSpPr>
          <p:nvPr>
            <p:ph type="ctrTitle"/>
          </p:nvPr>
        </p:nvSpPr>
        <p:spPr>
          <a:xfrm>
            <a:off x="442913" y="814388"/>
            <a:ext cx="11615737" cy="2614612"/>
          </a:xfrm>
        </p:spPr>
        <p:txBody>
          <a:bodyPr>
            <a:noAutofit/>
          </a:bodyPr>
          <a:lstStyle/>
          <a:p>
            <a:r>
              <a:rPr lang="en-GB" sz="4400" b="1" dirty="0"/>
              <a:t>BUSINESS STRATEGY ANALYSIS</a:t>
            </a:r>
            <a:br>
              <a:rPr lang="en-GB" sz="4400" b="1" dirty="0"/>
            </a:br>
            <a:r>
              <a:rPr lang="en-GB" sz="4400" b="1" dirty="0"/>
              <a:t>Basil’s Bakery</a:t>
            </a:r>
            <a:br>
              <a:rPr lang="en-GB" sz="4400" b="1" dirty="0"/>
            </a:br>
            <a:endParaRPr lang="en-GB" sz="4400" dirty="0"/>
          </a:p>
        </p:txBody>
      </p:sp>
      <p:sp>
        <p:nvSpPr>
          <p:cNvPr id="3" name="Subtitle 2">
            <a:extLst>
              <a:ext uri="{FF2B5EF4-FFF2-40B4-BE49-F238E27FC236}">
                <a16:creationId xmlns:a16="http://schemas.microsoft.com/office/drawing/2014/main" id="{70D78D74-501A-6D13-AB28-15D2430D0841}"/>
              </a:ext>
            </a:extLst>
          </p:cNvPr>
          <p:cNvSpPr>
            <a:spLocks noGrp="1"/>
          </p:cNvSpPr>
          <p:nvPr>
            <p:ph type="subTitle" idx="1"/>
          </p:nvPr>
        </p:nvSpPr>
        <p:spPr>
          <a:xfrm>
            <a:off x="2695193" y="4352544"/>
            <a:ext cx="7626677" cy="1239894"/>
          </a:xfrm>
        </p:spPr>
        <p:txBody>
          <a:bodyPr>
            <a:normAutofit fontScale="92500" lnSpcReduction="10000"/>
          </a:bodyPr>
          <a:lstStyle/>
          <a:p>
            <a:r>
              <a:rPr lang="en-GB" dirty="0"/>
              <a:t>Name: Muhammad Amir Amanat</a:t>
            </a:r>
            <a:br>
              <a:rPr lang="en-GB" dirty="0"/>
            </a:br>
            <a:r>
              <a:rPr lang="en-GB" dirty="0"/>
              <a:t>Student number: 2539423</a:t>
            </a:r>
            <a:br>
              <a:rPr lang="en-GB" dirty="0"/>
            </a:br>
            <a:r>
              <a:rPr lang="en-GB" dirty="0"/>
              <a:t>Module Name: Problem Solving and Decision Making – Component1</a:t>
            </a:r>
            <a:br>
              <a:rPr lang="en-GB" dirty="0"/>
            </a:br>
            <a:r>
              <a:rPr lang="en-GB" dirty="0"/>
              <a:t>Module Code: LCLM4004</a:t>
            </a:r>
          </a:p>
        </p:txBody>
      </p:sp>
    </p:spTree>
    <p:extLst>
      <p:ext uri="{BB962C8B-B14F-4D97-AF65-F5344CB8AC3E}">
        <p14:creationId xmlns:p14="http://schemas.microsoft.com/office/powerpoint/2010/main" val="1834331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E3969-D48F-DCF1-3799-42E079509574}"/>
              </a:ext>
            </a:extLst>
          </p:cNvPr>
          <p:cNvSpPr>
            <a:spLocks noGrp="1"/>
          </p:cNvSpPr>
          <p:nvPr>
            <p:ph type="title"/>
          </p:nvPr>
        </p:nvSpPr>
        <p:spPr>
          <a:xfrm>
            <a:off x="800100" y="528639"/>
            <a:ext cx="10687050" cy="1624774"/>
          </a:xfrm>
        </p:spPr>
        <p:txBody>
          <a:bodyPr/>
          <a:lstStyle/>
          <a:p>
            <a:r>
              <a:rPr lang="en-GB" dirty="0"/>
              <a:t>Introducing Basil’s Bakery</a:t>
            </a:r>
          </a:p>
        </p:txBody>
      </p:sp>
      <p:sp>
        <p:nvSpPr>
          <p:cNvPr id="3" name="Content Placeholder 2">
            <a:extLst>
              <a:ext uri="{FF2B5EF4-FFF2-40B4-BE49-F238E27FC236}">
                <a16:creationId xmlns:a16="http://schemas.microsoft.com/office/drawing/2014/main" id="{27A21162-331F-4991-111B-E90B070A80F9}"/>
              </a:ext>
            </a:extLst>
          </p:cNvPr>
          <p:cNvSpPr>
            <a:spLocks noGrp="1"/>
          </p:cNvSpPr>
          <p:nvPr>
            <p:ph idx="1"/>
          </p:nvPr>
        </p:nvSpPr>
        <p:spPr>
          <a:xfrm>
            <a:off x="800100" y="2357438"/>
            <a:ext cx="10687050" cy="3586162"/>
          </a:xfrm>
        </p:spPr>
        <p:txBody>
          <a:bodyPr>
            <a:noAutofit/>
          </a:bodyPr>
          <a:lstStyle/>
          <a:p>
            <a:r>
              <a:rPr lang="en-GB" sz="2200" dirty="0"/>
              <a:t>The independent bakery was founded in 2015 in Coventry.</a:t>
            </a:r>
          </a:p>
          <a:p>
            <a:r>
              <a:rPr lang="en-GB" sz="2200" dirty="0"/>
              <a:t>It uses organic ingredients to make bread, cakes, and pastries.</a:t>
            </a:r>
          </a:p>
          <a:p>
            <a:r>
              <a:rPr lang="en-GB" sz="2200" dirty="0"/>
              <a:t>It serves office workers, warehouse workers, and local consumers.</a:t>
            </a:r>
          </a:p>
          <a:p>
            <a:r>
              <a:rPr lang="en-GB" sz="2200" dirty="0"/>
              <a:t>Sales are still about 25% lower than they were in 2019.</a:t>
            </a:r>
          </a:p>
          <a:p>
            <a:r>
              <a:rPr lang="en-GB" sz="2200" dirty="0"/>
              <a:t>Customer demand has been impacted by decreased foot traffic and hybrid working.</a:t>
            </a:r>
          </a:p>
          <a:p>
            <a:r>
              <a:rPr lang="en-GB" sz="2200" dirty="0"/>
              <a:t>Financial strain is brought on by rising operating expenses and erratic ingredient prices.</a:t>
            </a:r>
          </a:p>
          <a:p>
            <a:r>
              <a:rPr lang="en-GB" sz="2200" dirty="0"/>
              <a:t>Small businesses need to adapt their business models and strategies to respond to changing market conditions (Campagnolo et al., 2024).</a:t>
            </a:r>
            <a:br>
              <a:rPr lang="en-GB" sz="2200" dirty="0"/>
            </a:br>
            <a:endParaRPr lang="en-GB" sz="2200" dirty="0"/>
          </a:p>
        </p:txBody>
      </p:sp>
    </p:spTree>
    <p:extLst>
      <p:ext uri="{BB962C8B-B14F-4D97-AF65-F5344CB8AC3E}">
        <p14:creationId xmlns:p14="http://schemas.microsoft.com/office/powerpoint/2010/main" val="1489500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A7A3-8BF0-8E3F-A5E2-5225EE97AF26}"/>
              </a:ext>
            </a:extLst>
          </p:cNvPr>
          <p:cNvSpPr>
            <a:spLocks noGrp="1"/>
          </p:cNvSpPr>
          <p:nvPr>
            <p:ph type="title"/>
          </p:nvPr>
        </p:nvSpPr>
        <p:spPr>
          <a:xfrm>
            <a:off x="585787" y="585789"/>
            <a:ext cx="11287125" cy="1567624"/>
          </a:xfrm>
        </p:spPr>
        <p:txBody>
          <a:bodyPr/>
          <a:lstStyle/>
          <a:p>
            <a:r>
              <a:rPr lang="en-GB" dirty="0"/>
              <a:t>The Main Business Challenges</a:t>
            </a:r>
          </a:p>
        </p:txBody>
      </p:sp>
      <p:sp>
        <p:nvSpPr>
          <p:cNvPr id="3" name="Content Placeholder 2">
            <a:extLst>
              <a:ext uri="{FF2B5EF4-FFF2-40B4-BE49-F238E27FC236}">
                <a16:creationId xmlns:a16="http://schemas.microsoft.com/office/drawing/2014/main" id="{1B3F8F56-AD4C-9A3F-FFCD-1792D4FB8B28}"/>
              </a:ext>
            </a:extLst>
          </p:cNvPr>
          <p:cNvSpPr>
            <a:spLocks noGrp="1"/>
          </p:cNvSpPr>
          <p:nvPr>
            <p:ph idx="1"/>
          </p:nvPr>
        </p:nvSpPr>
        <p:spPr>
          <a:xfrm>
            <a:off x="585787" y="2500314"/>
            <a:ext cx="11287125" cy="3239714"/>
          </a:xfrm>
        </p:spPr>
        <p:txBody>
          <a:bodyPr>
            <a:normAutofit/>
          </a:bodyPr>
          <a:lstStyle/>
          <a:p>
            <a:r>
              <a:rPr lang="en-GB" sz="2200" dirty="0"/>
              <a:t>Declining sales and reduced customer demand, highlighting the importance of competitive strategies (Rubio-Andrés et al., 2024).</a:t>
            </a:r>
          </a:p>
          <a:p>
            <a:r>
              <a:rPr lang="en-GB" sz="2200" dirty="0"/>
              <a:t>There are fewer visitors to the retail park and working patterns have changed.</a:t>
            </a:r>
          </a:p>
          <a:p>
            <a:r>
              <a:rPr lang="en-GB" sz="2200" dirty="0"/>
              <a:t>Limited capability for managing consumer orders and providing delivery.</a:t>
            </a:r>
          </a:p>
          <a:p>
            <a:r>
              <a:rPr lang="en-GB" sz="2200" dirty="0"/>
              <a:t>Rent, energy costs, and other running expenses are going up.</a:t>
            </a:r>
          </a:p>
          <a:p>
            <a:r>
              <a:rPr lang="en-GB" sz="2200" dirty="0"/>
              <a:t>Pricing and availability of organic ingredients are unpredictable. </a:t>
            </a:r>
          </a:p>
        </p:txBody>
      </p:sp>
    </p:spTree>
    <p:extLst>
      <p:ext uri="{BB962C8B-B14F-4D97-AF65-F5344CB8AC3E}">
        <p14:creationId xmlns:p14="http://schemas.microsoft.com/office/powerpoint/2010/main" val="2806817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454A5-1AD3-3D5D-8B58-472304C97177}"/>
              </a:ext>
            </a:extLst>
          </p:cNvPr>
          <p:cNvSpPr>
            <a:spLocks noGrp="1"/>
          </p:cNvSpPr>
          <p:nvPr>
            <p:ph type="title"/>
          </p:nvPr>
        </p:nvSpPr>
        <p:spPr>
          <a:xfrm>
            <a:off x="1114425" y="107441"/>
            <a:ext cx="10344150" cy="1521333"/>
          </a:xfrm>
        </p:spPr>
        <p:txBody>
          <a:bodyPr/>
          <a:lstStyle/>
          <a:p>
            <a:r>
              <a:rPr lang="en-GB" dirty="0"/>
              <a:t>Understanding the External Business Environment</a:t>
            </a:r>
          </a:p>
        </p:txBody>
      </p:sp>
      <p:sp>
        <p:nvSpPr>
          <p:cNvPr id="3" name="Content Placeholder 2">
            <a:extLst>
              <a:ext uri="{FF2B5EF4-FFF2-40B4-BE49-F238E27FC236}">
                <a16:creationId xmlns:a16="http://schemas.microsoft.com/office/drawing/2014/main" id="{C95A1FAE-82F8-EE51-B18C-553E956A867B}"/>
              </a:ext>
            </a:extLst>
          </p:cNvPr>
          <p:cNvSpPr>
            <a:spLocks noGrp="1"/>
          </p:cNvSpPr>
          <p:nvPr>
            <p:ph idx="1"/>
          </p:nvPr>
        </p:nvSpPr>
        <p:spPr>
          <a:xfrm>
            <a:off x="838200" y="1794668"/>
            <a:ext cx="10515600" cy="1119594"/>
          </a:xfrm>
        </p:spPr>
        <p:txBody>
          <a:bodyPr/>
          <a:lstStyle/>
          <a:p>
            <a:pPr marL="0" indent="0">
              <a:buNone/>
            </a:pPr>
            <a:r>
              <a:rPr lang="en-GB" dirty="0"/>
              <a:t>PESTEL analysis helps businesses examine external factors that may affect their strategy and performance (Chege and Wang, 2020).</a:t>
            </a:r>
          </a:p>
        </p:txBody>
      </p:sp>
      <p:graphicFrame>
        <p:nvGraphicFramePr>
          <p:cNvPr id="4" name="Table 3">
            <a:extLst>
              <a:ext uri="{FF2B5EF4-FFF2-40B4-BE49-F238E27FC236}">
                <a16:creationId xmlns:a16="http://schemas.microsoft.com/office/drawing/2014/main" id="{FFE5CF70-28AC-D45D-A00C-78354D4716A1}"/>
              </a:ext>
            </a:extLst>
          </p:cNvPr>
          <p:cNvGraphicFramePr>
            <a:graphicFrameLocks noGrp="1"/>
          </p:cNvGraphicFramePr>
          <p:nvPr>
            <p:extLst>
              <p:ext uri="{D42A27DB-BD31-4B8C-83A1-F6EECF244321}">
                <p14:modId xmlns:p14="http://schemas.microsoft.com/office/powerpoint/2010/main" val="1478926792"/>
              </p:ext>
            </p:extLst>
          </p:nvPr>
        </p:nvGraphicFramePr>
        <p:xfrm>
          <a:off x="838199" y="3080157"/>
          <a:ext cx="10620376" cy="3412718"/>
        </p:xfrm>
        <a:graphic>
          <a:graphicData uri="http://schemas.openxmlformats.org/drawingml/2006/table">
            <a:tbl>
              <a:tblPr firstRow="1" bandRow="1">
                <a:tableStyleId>{69012ECD-51FC-41F1-AA8D-1B2483CD663E}</a:tableStyleId>
              </a:tblPr>
              <a:tblGrid>
                <a:gridCol w="5310188">
                  <a:extLst>
                    <a:ext uri="{9D8B030D-6E8A-4147-A177-3AD203B41FA5}">
                      <a16:colId xmlns:a16="http://schemas.microsoft.com/office/drawing/2014/main" val="1036874599"/>
                    </a:ext>
                  </a:extLst>
                </a:gridCol>
                <a:gridCol w="5310188">
                  <a:extLst>
                    <a:ext uri="{9D8B030D-6E8A-4147-A177-3AD203B41FA5}">
                      <a16:colId xmlns:a16="http://schemas.microsoft.com/office/drawing/2014/main" val="2800964674"/>
                    </a:ext>
                  </a:extLst>
                </a:gridCol>
              </a:tblGrid>
              <a:tr h="441717">
                <a:tc>
                  <a:txBody>
                    <a:bodyPr/>
                    <a:lstStyle/>
                    <a:p>
                      <a:pPr algn="ctr">
                        <a:buNone/>
                      </a:pPr>
                      <a:r>
                        <a:rPr lang="en-GB" dirty="0"/>
                        <a:t>Factor</a:t>
                      </a:r>
                    </a:p>
                  </a:txBody>
                  <a:tcPr anchor="ctr"/>
                </a:tc>
                <a:tc>
                  <a:txBody>
                    <a:bodyPr/>
                    <a:lstStyle/>
                    <a:p>
                      <a:pPr algn="ctr">
                        <a:buNone/>
                      </a:pPr>
                      <a:r>
                        <a:rPr lang="en-GB" dirty="0"/>
                        <a:t>Possible impact on Basil’s Bakery</a:t>
                      </a:r>
                    </a:p>
                  </a:txBody>
                  <a:tcPr anchor="ctr"/>
                </a:tc>
                <a:extLst>
                  <a:ext uri="{0D108BD9-81ED-4DB2-BD59-A6C34878D82A}">
                    <a16:rowId xmlns:a16="http://schemas.microsoft.com/office/drawing/2014/main" val="4203443791"/>
                  </a:ext>
                </a:extLst>
              </a:tr>
              <a:tr h="441717">
                <a:tc>
                  <a:txBody>
                    <a:bodyPr/>
                    <a:lstStyle/>
                    <a:p>
                      <a:pPr algn="ctr">
                        <a:buNone/>
                      </a:pPr>
                      <a:r>
                        <a:rPr lang="en-GB" dirty="0"/>
                        <a:t>Political</a:t>
                      </a:r>
                    </a:p>
                  </a:txBody>
                  <a:tcPr anchor="ctr"/>
                </a:tc>
                <a:tc>
                  <a:txBody>
                    <a:bodyPr/>
                    <a:lstStyle/>
                    <a:p>
                      <a:pPr algn="ctr">
                        <a:buNone/>
                      </a:pPr>
                      <a:r>
                        <a:rPr lang="en-GB"/>
                        <a:t>Business rates and government policies</a:t>
                      </a:r>
                    </a:p>
                  </a:txBody>
                  <a:tcPr anchor="ctr"/>
                </a:tc>
                <a:extLst>
                  <a:ext uri="{0D108BD9-81ED-4DB2-BD59-A6C34878D82A}">
                    <a16:rowId xmlns:a16="http://schemas.microsoft.com/office/drawing/2014/main" val="232141038"/>
                  </a:ext>
                </a:extLst>
              </a:tr>
              <a:tr h="441717">
                <a:tc>
                  <a:txBody>
                    <a:bodyPr/>
                    <a:lstStyle/>
                    <a:p>
                      <a:pPr algn="ctr">
                        <a:buNone/>
                      </a:pPr>
                      <a:r>
                        <a:rPr lang="en-GB" dirty="0"/>
                        <a:t>Economic</a:t>
                      </a:r>
                    </a:p>
                  </a:txBody>
                  <a:tcPr anchor="ctr"/>
                </a:tc>
                <a:tc>
                  <a:txBody>
                    <a:bodyPr/>
                    <a:lstStyle/>
                    <a:p>
                      <a:pPr algn="ctr">
                        <a:buNone/>
                      </a:pPr>
                      <a:r>
                        <a:rPr lang="en-GB"/>
                        <a:t>Inflation and rising operating costs</a:t>
                      </a:r>
                    </a:p>
                  </a:txBody>
                  <a:tcPr anchor="ctr"/>
                </a:tc>
                <a:extLst>
                  <a:ext uri="{0D108BD9-81ED-4DB2-BD59-A6C34878D82A}">
                    <a16:rowId xmlns:a16="http://schemas.microsoft.com/office/drawing/2014/main" val="103352345"/>
                  </a:ext>
                </a:extLst>
              </a:tr>
              <a:tr h="441717">
                <a:tc>
                  <a:txBody>
                    <a:bodyPr/>
                    <a:lstStyle/>
                    <a:p>
                      <a:pPr algn="ctr">
                        <a:buNone/>
                      </a:pPr>
                      <a:r>
                        <a:rPr lang="en-GB"/>
                        <a:t>Social</a:t>
                      </a:r>
                    </a:p>
                  </a:txBody>
                  <a:tcPr anchor="ctr"/>
                </a:tc>
                <a:tc>
                  <a:txBody>
                    <a:bodyPr/>
                    <a:lstStyle/>
                    <a:p>
                      <a:pPr algn="ctr">
                        <a:buNone/>
                      </a:pPr>
                      <a:r>
                        <a:rPr lang="en-GB"/>
                        <a:t>Hybrid working and changing customer habits</a:t>
                      </a:r>
                    </a:p>
                  </a:txBody>
                  <a:tcPr anchor="ctr"/>
                </a:tc>
                <a:extLst>
                  <a:ext uri="{0D108BD9-81ED-4DB2-BD59-A6C34878D82A}">
                    <a16:rowId xmlns:a16="http://schemas.microsoft.com/office/drawing/2014/main" val="3567200061"/>
                  </a:ext>
                </a:extLst>
              </a:tr>
              <a:tr h="441717">
                <a:tc>
                  <a:txBody>
                    <a:bodyPr/>
                    <a:lstStyle/>
                    <a:p>
                      <a:pPr algn="ctr">
                        <a:buNone/>
                      </a:pPr>
                      <a:r>
                        <a:rPr lang="en-GB"/>
                        <a:t>Technological</a:t>
                      </a:r>
                    </a:p>
                  </a:txBody>
                  <a:tcPr anchor="ctr"/>
                </a:tc>
                <a:tc>
                  <a:txBody>
                    <a:bodyPr/>
                    <a:lstStyle/>
                    <a:p>
                      <a:pPr algn="ctr">
                        <a:buNone/>
                      </a:pPr>
                      <a:r>
                        <a:rPr lang="en-GB"/>
                        <a:t>Online ordering and digital payments</a:t>
                      </a:r>
                    </a:p>
                  </a:txBody>
                  <a:tcPr anchor="ctr"/>
                </a:tc>
                <a:extLst>
                  <a:ext uri="{0D108BD9-81ED-4DB2-BD59-A6C34878D82A}">
                    <a16:rowId xmlns:a16="http://schemas.microsoft.com/office/drawing/2014/main" val="1120216937"/>
                  </a:ext>
                </a:extLst>
              </a:tr>
              <a:tr h="441717">
                <a:tc>
                  <a:txBody>
                    <a:bodyPr/>
                    <a:lstStyle/>
                    <a:p>
                      <a:pPr algn="ctr">
                        <a:buNone/>
                      </a:pPr>
                      <a:r>
                        <a:rPr lang="en-GB" dirty="0"/>
                        <a:t>Environmental</a:t>
                      </a:r>
                    </a:p>
                  </a:txBody>
                  <a:tcPr anchor="ctr"/>
                </a:tc>
                <a:tc>
                  <a:txBody>
                    <a:bodyPr/>
                    <a:lstStyle/>
                    <a:p>
                      <a:pPr algn="ctr">
                        <a:buNone/>
                      </a:pPr>
                      <a:r>
                        <a:rPr lang="en-GB" dirty="0"/>
                        <a:t>Organic sourcing and crop failures</a:t>
                      </a:r>
                    </a:p>
                  </a:txBody>
                  <a:tcPr anchor="ctr"/>
                </a:tc>
                <a:extLst>
                  <a:ext uri="{0D108BD9-81ED-4DB2-BD59-A6C34878D82A}">
                    <a16:rowId xmlns:a16="http://schemas.microsoft.com/office/drawing/2014/main" val="1203996727"/>
                  </a:ext>
                </a:extLst>
              </a:tr>
              <a:tr h="762416">
                <a:tc>
                  <a:txBody>
                    <a:bodyPr/>
                    <a:lstStyle/>
                    <a:p>
                      <a:pPr algn="ctr">
                        <a:buNone/>
                      </a:pPr>
                      <a:r>
                        <a:rPr lang="en-GB" sz="1800" b="0" u="none" strike="noStrike" kern="1200" dirty="0">
                          <a:solidFill>
                            <a:schemeClr val="tx1"/>
                          </a:solidFill>
                          <a:effectLst/>
                        </a:rPr>
                        <a:t>Legal</a:t>
                      </a:r>
                      <a:endParaRPr lang="en-GB" dirty="0"/>
                    </a:p>
                  </a:txBody>
                  <a:tcPr anchor="ctr"/>
                </a:tc>
                <a:tc>
                  <a:txBody>
                    <a:bodyPr/>
                    <a:lstStyle/>
                    <a:p>
                      <a:pPr algn="ctr">
                        <a:buNone/>
                      </a:pPr>
                      <a:r>
                        <a:rPr lang="en-GB" sz="1800" b="0" u="none" strike="noStrike" kern="1200" dirty="0">
                          <a:solidFill>
                            <a:schemeClr val="tx1"/>
                          </a:solidFill>
                          <a:effectLst/>
                        </a:rPr>
                        <a:t>Food safety, hygiene and employment regulations create responsibilities and costs.</a:t>
                      </a:r>
                      <a:endParaRPr lang="en-GB" dirty="0"/>
                    </a:p>
                  </a:txBody>
                  <a:tcPr anchor="ctr"/>
                </a:tc>
                <a:extLst>
                  <a:ext uri="{0D108BD9-81ED-4DB2-BD59-A6C34878D82A}">
                    <a16:rowId xmlns:a16="http://schemas.microsoft.com/office/drawing/2014/main" val="2746665122"/>
                  </a:ext>
                </a:extLst>
              </a:tr>
            </a:tbl>
          </a:graphicData>
        </a:graphic>
      </p:graphicFrame>
    </p:spTree>
    <p:extLst>
      <p:ext uri="{BB962C8B-B14F-4D97-AF65-F5344CB8AC3E}">
        <p14:creationId xmlns:p14="http://schemas.microsoft.com/office/powerpoint/2010/main" val="265750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E3AE8-2CEA-6B4E-BEB0-F909071E2FE2}"/>
              </a:ext>
            </a:extLst>
          </p:cNvPr>
          <p:cNvSpPr>
            <a:spLocks noGrp="1"/>
          </p:cNvSpPr>
          <p:nvPr>
            <p:ph type="title"/>
          </p:nvPr>
        </p:nvSpPr>
        <p:spPr>
          <a:xfrm>
            <a:off x="957263" y="136017"/>
            <a:ext cx="10287000" cy="1188720"/>
          </a:xfrm>
        </p:spPr>
        <p:txBody>
          <a:bodyPr/>
          <a:lstStyle/>
          <a:p>
            <a:r>
              <a:rPr lang="en-GB" dirty="0"/>
              <a:t>PESTEL Analysis - Benefits and Limitation</a:t>
            </a:r>
          </a:p>
        </p:txBody>
      </p:sp>
      <p:sp>
        <p:nvSpPr>
          <p:cNvPr id="3" name="Content Placeholder 2">
            <a:extLst>
              <a:ext uri="{FF2B5EF4-FFF2-40B4-BE49-F238E27FC236}">
                <a16:creationId xmlns:a16="http://schemas.microsoft.com/office/drawing/2014/main" id="{933CD692-81CF-2F2D-5ECE-92976A9A7981}"/>
              </a:ext>
            </a:extLst>
          </p:cNvPr>
          <p:cNvSpPr>
            <a:spLocks noGrp="1"/>
          </p:cNvSpPr>
          <p:nvPr>
            <p:ph idx="1"/>
          </p:nvPr>
        </p:nvSpPr>
        <p:spPr>
          <a:xfrm>
            <a:off x="838200" y="1825625"/>
            <a:ext cx="5257800" cy="3232150"/>
          </a:xfrm>
        </p:spPr>
        <p:txBody>
          <a:bodyPr>
            <a:normAutofit/>
          </a:bodyPr>
          <a:lstStyle/>
          <a:p>
            <a:pPr marL="0" indent="0">
              <a:buNone/>
            </a:pPr>
            <a:r>
              <a:rPr lang="en-GB" sz="2200" b="1" dirty="0"/>
              <a:t>Benefits</a:t>
            </a:r>
          </a:p>
          <a:p>
            <a:r>
              <a:rPr lang="en-GB" sz="2200" dirty="0"/>
              <a:t>Identifies external factors affecting the business.</a:t>
            </a:r>
          </a:p>
          <a:p>
            <a:r>
              <a:rPr lang="en-GB" sz="2200" dirty="0"/>
              <a:t>Helps understand changes in the market.</a:t>
            </a:r>
          </a:p>
          <a:p>
            <a:r>
              <a:rPr lang="en-GB" sz="2200" dirty="0"/>
              <a:t>Supports informed business decisions.</a:t>
            </a:r>
          </a:p>
          <a:p>
            <a:r>
              <a:rPr lang="en-GB" sz="2200" dirty="0"/>
              <a:t>Encourages systematic analysis.</a:t>
            </a:r>
          </a:p>
          <a:p>
            <a:endParaRPr lang="en-GB" sz="2200" dirty="0"/>
          </a:p>
        </p:txBody>
      </p:sp>
      <p:sp>
        <p:nvSpPr>
          <p:cNvPr id="4" name="Content Placeholder 2">
            <a:extLst>
              <a:ext uri="{FF2B5EF4-FFF2-40B4-BE49-F238E27FC236}">
                <a16:creationId xmlns:a16="http://schemas.microsoft.com/office/drawing/2014/main" id="{27FE8A6B-768B-4175-6D30-2BF5EFFCBAF3}"/>
              </a:ext>
            </a:extLst>
          </p:cNvPr>
          <p:cNvSpPr txBox="1">
            <a:spLocks/>
          </p:cNvSpPr>
          <p:nvPr/>
        </p:nvSpPr>
        <p:spPr>
          <a:xfrm>
            <a:off x="6934200" y="1825625"/>
            <a:ext cx="5257800" cy="32321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t>Limitations</a:t>
            </a:r>
          </a:p>
          <a:p>
            <a:r>
              <a:rPr lang="en-GB" sz="2200" dirty="0"/>
              <a:t>External factors can be difficult to predict.</a:t>
            </a:r>
          </a:p>
          <a:p>
            <a:r>
              <a:rPr lang="en-GB" sz="2200" dirty="0"/>
              <a:t>Some factors are beyond the business's control.</a:t>
            </a:r>
          </a:p>
          <a:p>
            <a:r>
              <a:rPr lang="en-GB" sz="2200" dirty="0"/>
              <a:t>Does not identify internal problems.</a:t>
            </a:r>
          </a:p>
          <a:p>
            <a:r>
              <a:rPr lang="en-GB" sz="2200" dirty="0"/>
              <a:t>Does not prove which factors have the greatest impact.</a:t>
            </a:r>
          </a:p>
          <a:p>
            <a:endParaRPr lang="en-GB" sz="2200" dirty="0"/>
          </a:p>
        </p:txBody>
      </p:sp>
      <p:sp>
        <p:nvSpPr>
          <p:cNvPr id="5" name="TextBox 4">
            <a:extLst>
              <a:ext uri="{FF2B5EF4-FFF2-40B4-BE49-F238E27FC236}">
                <a16:creationId xmlns:a16="http://schemas.microsoft.com/office/drawing/2014/main" id="{57CAFE89-63B3-2D8C-1B4C-7F25D0D29A0A}"/>
              </a:ext>
            </a:extLst>
          </p:cNvPr>
          <p:cNvSpPr txBox="1"/>
          <p:nvPr/>
        </p:nvSpPr>
        <p:spPr>
          <a:xfrm>
            <a:off x="957263" y="5414963"/>
            <a:ext cx="10287000" cy="1107996"/>
          </a:xfrm>
          <a:prstGeom prst="rect">
            <a:avLst/>
          </a:prstGeom>
          <a:noFill/>
        </p:spPr>
        <p:txBody>
          <a:bodyPr wrap="square" rtlCol="0">
            <a:spAutoFit/>
          </a:bodyPr>
          <a:lstStyle/>
          <a:p>
            <a:r>
              <a:rPr lang="en-GB" sz="2200" b="1" dirty="0"/>
              <a:t>Application to Basil's Bakery</a:t>
            </a:r>
          </a:p>
          <a:p>
            <a:r>
              <a:rPr lang="en-GB" sz="2200" dirty="0"/>
              <a:t>PESTEL helps Basil understand external pressures, but he also needs sales data and customer feedback to establish their actual impact.</a:t>
            </a:r>
          </a:p>
        </p:txBody>
      </p:sp>
    </p:spTree>
    <p:extLst>
      <p:ext uri="{BB962C8B-B14F-4D97-AF65-F5344CB8AC3E}">
        <p14:creationId xmlns:p14="http://schemas.microsoft.com/office/powerpoint/2010/main" val="376301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34D46-C523-C9BA-6DA0-83169C2B99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A20DF2-7EB9-482C-FE4B-DEBE5B7B6452}"/>
              </a:ext>
            </a:extLst>
          </p:cNvPr>
          <p:cNvSpPr>
            <a:spLocks noGrp="1"/>
          </p:cNvSpPr>
          <p:nvPr>
            <p:ph type="title"/>
          </p:nvPr>
        </p:nvSpPr>
        <p:spPr>
          <a:xfrm>
            <a:off x="385763" y="164592"/>
            <a:ext cx="11158537" cy="1188720"/>
          </a:xfrm>
        </p:spPr>
        <p:txBody>
          <a:bodyPr/>
          <a:lstStyle/>
          <a:p>
            <a:r>
              <a:rPr lang="en-GB"/>
              <a:t>Causes of Declining Sales - Fishbone Diagram</a:t>
            </a:r>
            <a:endParaRPr lang="en-GB" dirty="0"/>
          </a:p>
        </p:txBody>
      </p:sp>
      <p:pic>
        <p:nvPicPr>
          <p:cNvPr id="4" name="Content Placeholder 3" descr="Bakery Sales Decline Fishbone Diagram">
            <a:extLst>
              <a:ext uri="{FF2B5EF4-FFF2-40B4-BE49-F238E27FC236}">
                <a16:creationId xmlns:a16="http://schemas.microsoft.com/office/drawing/2014/main" id="{08E9B1F9-BE51-4E15-5A49-0795D419C140}"/>
              </a:ext>
            </a:extLst>
          </p:cNvPr>
          <p:cNvPicPr>
            <a:picLocks noGrp="1" noChangeAspect="1"/>
          </p:cNvPicPr>
          <p:nvPr>
            <p:ph idx="1"/>
          </p:nvPr>
        </p:nvPicPr>
        <p:blipFill>
          <a:blip r:embed="rId3"/>
          <a:stretch>
            <a:fillRect/>
          </a:stretch>
        </p:blipFill>
        <p:spPr>
          <a:xfrm>
            <a:off x="170121" y="1945759"/>
            <a:ext cx="6241312" cy="4547116"/>
          </a:xfrm>
          <a:prstGeom prst="rect">
            <a:avLst/>
          </a:prstGeom>
        </p:spPr>
      </p:pic>
      <p:sp>
        <p:nvSpPr>
          <p:cNvPr id="5" name="TextBox 4">
            <a:extLst>
              <a:ext uri="{FF2B5EF4-FFF2-40B4-BE49-F238E27FC236}">
                <a16:creationId xmlns:a16="http://schemas.microsoft.com/office/drawing/2014/main" id="{137CA49F-E78F-5088-CFC7-42AB16C17F26}"/>
              </a:ext>
            </a:extLst>
          </p:cNvPr>
          <p:cNvSpPr txBox="1"/>
          <p:nvPr/>
        </p:nvSpPr>
        <p:spPr>
          <a:xfrm>
            <a:off x="6560288" y="1967023"/>
            <a:ext cx="5528931" cy="4247317"/>
          </a:xfrm>
          <a:prstGeom prst="rect">
            <a:avLst/>
          </a:prstGeom>
          <a:noFill/>
        </p:spPr>
        <p:txBody>
          <a:bodyPr wrap="square" rtlCol="0">
            <a:spAutoFit/>
          </a:bodyPr>
          <a:lstStyle/>
          <a:p>
            <a:r>
              <a:rPr lang="en-GB" b="1" dirty="0"/>
              <a:t>Main problem:</a:t>
            </a:r>
            <a:r>
              <a:rPr lang="en-GB" dirty="0"/>
              <a:t> Sales remain approximately 25% below 2019 levels.</a:t>
            </a:r>
          </a:p>
          <a:p>
            <a:endParaRPr lang="en-GB" dirty="0"/>
          </a:p>
          <a:p>
            <a:pPr algn="ctr"/>
            <a:r>
              <a:rPr lang="en-GB" b="1" dirty="0"/>
              <a:t>Suggested causes:</a:t>
            </a:r>
          </a:p>
          <a:p>
            <a:r>
              <a:rPr lang="en-GB" b="1" dirty="0"/>
              <a:t>People</a:t>
            </a:r>
            <a:r>
              <a:rPr lang="en-GB" dirty="0"/>
              <a:t>: Limited staff capacity to manage orders.</a:t>
            </a:r>
          </a:p>
          <a:p>
            <a:r>
              <a:rPr lang="en-GB" b="1" dirty="0"/>
              <a:t>Methods</a:t>
            </a:r>
            <a:r>
              <a:rPr lang="en-GB" dirty="0"/>
              <a:t>: No delivery service and difficulties managing pre-orders.</a:t>
            </a:r>
          </a:p>
          <a:p>
            <a:r>
              <a:rPr lang="en-GB" b="1" dirty="0"/>
              <a:t>Environment</a:t>
            </a:r>
            <a:r>
              <a:rPr lang="en-GB" dirty="0"/>
              <a:t>: Reduced footfall and hybrid working.</a:t>
            </a:r>
          </a:p>
          <a:p>
            <a:r>
              <a:rPr lang="en-GB" b="1" dirty="0"/>
              <a:t>Materials</a:t>
            </a:r>
            <a:r>
              <a:rPr lang="en-GB" dirty="0"/>
              <a:t>: Unpredictable organic ingredient costs and crop failures.</a:t>
            </a:r>
          </a:p>
          <a:p>
            <a:r>
              <a:rPr lang="en-GB" b="1" dirty="0"/>
              <a:t>Finance</a:t>
            </a:r>
            <a:r>
              <a:rPr lang="en-GB" dirty="0"/>
              <a:t>: Higher rent, energy bills and insurance.</a:t>
            </a:r>
          </a:p>
          <a:p>
            <a:endParaRPr lang="en-GB" dirty="0"/>
          </a:p>
          <a:p>
            <a:r>
              <a:rPr lang="en-GB" dirty="0"/>
              <a:t>Systematic analysis helps businesses understand strategic problems and consider different factors (Kennedy, 2020).</a:t>
            </a:r>
          </a:p>
          <a:p>
            <a:endParaRPr lang="en-GB" dirty="0"/>
          </a:p>
        </p:txBody>
      </p:sp>
    </p:spTree>
    <p:extLst>
      <p:ext uri="{BB962C8B-B14F-4D97-AF65-F5344CB8AC3E}">
        <p14:creationId xmlns:p14="http://schemas.microsoft.com/office/powerpoint/2010/main" val="3877908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0161A-19C6-5563-3551-4A0C25F20800}"/>
              </a:ext>
            </a:extLst>
          </p:cNvPr>
          <p:cNvSpPr>
            <a:spLocks noGrp="1"/>
          </p:cNvSpPr>
          <p:nvPr>
            <p:ph type="title"/>
          </p:nvPr>
        </p:nvSpPr>
        <p:spPr>
          <a:xfrm>
            <a:off x="271463" y="365125"/>
            <a:ext cx="11920537" cy="1325563"/>
          </a:xfrm>
        </p:spPr>
        <p:txBody>
          <a:bodyPr/>
          <a:lstStyle/>
          <a:p>
            <a:r>
              <a:rPr lang="en-GB" dirty="0"/>
              <a:t>Fishbone Diagram - Purpose – Benefits -Limitations</a:t>
            </a:r>
          </a:p>
        </p:txBody>
      </p:sp>
      <p:sp>
        <p:nvSpPr>
          <p:cNvPr id="9" name="Content Placeholder 8">
            <a:extLst>
              <a:ext uri="{FF2B5EF4-FFF2-40B4-BE49-F238E27FC236}">
                <a16:creationId xmlns:a16="http://schemas.microsoft.com/office/drawing/2014/main" id="{D03417E7-535A-9EF2-96D3-75F0D726FDA4}"/>
              </a:ext>
            </a:extLst>
          </p:cNvPr>
          <p:cNvSpPr>
            <a:spLocks noGrp="1"/>
          </p:cNvSpPr>
          <p:nvPr>
            <p:ph idx="1"/>
          </p:nvPr>
        </p:nvSpPr>
        <p:spPr>
          <a:xfrm>
            <a:off x="838200" y="1825625"/>
            <a:ext cx="3419475" cy="2489200"/>
          </a:xfrm>
        </p:spPr>
        <p:txBody>
          <a:bodyPr>
            <a:normAutofit/>
          </a:bodyPr>
          <a:lstStyle/>
          <a:p>
            <a:pPr marL="0" indent="0" algn="ctr">
              <a:buNone/>
            </a:pPr>
            <a:r>
              <a:rPr lang="en-GB" sz="2400" b="1" dirty="0"/>
              <a:t>PURPOSE</a:t>
            </a:r>
            <a:endParaRPr lang="en-GB" sz="2400" dirty="0"/>
          </a:p>
          <a:p>
            <a:r>
              <a:rPr lang="en-GB" sz="2400" dirty="0"/>
              <a:t>Identify possible causes of declining sales.</a:t>
            </a:r>
          </a:p>
          <a:p>
            <a:r>
              <a:rPr lang="en-GB" sz="2400" dirty="0"/>
              <a:t>Organise factors affecting the bakery.</a:t>
            </a:r>
          </a:p>
          <a:p>
            <a:endParaRPr lang="en-GB" sz="2400" dirty="0"/>
          </a:p>
        </p:txBody>
      </p:sp>
      <p:sp>
        <p:nvSpPr>
          <p:cNvPr id="10" name="Content Placeholder 8">
            <a:extLst>
              <a:ext uri="{FF2B5EF4-FFF2-40B4-BE49-F238E27FC236}">
                <a16:creationId xmlns:a16="http://schemas.microsoft.com/office/drawing/2014/main" id="{C802467C-074A-30B2-8C90-0EA21368F54A}"/>
              </a:ext>
            </a:extLst>
          </p:cNvPr>
          <p:cNvSpPr txBox="1">
            <a:spLocks/>
          </p:cNvSpPr>
          <p:nvPr/>
        </p:nvSpPr>
        <p:spPr>
          <a:xfrm>
            <a:off x="8648701" y="1825625"/>
            <a:ext cx="3419475" cy="248920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t>LIMITATIONS</a:t>
            </a:r>
            <a:endParaRPr lang="en-GB" dirty="0"/>
          </a:p>
          <a:p>
            <a:r>
              <a:rPr lang="en-GB" dirty="0"/>
              <a:t>Does not prove the causes of the problem.</a:t>
            </a:r>
          </a:p>
          <a:p>
            <a:r>
              <a:rPr lang="en-GB" dirty="0"/>
              <a:t>Depends on accurate information.</a:t>
            </a:r>
          </a:p>
          <a:p>
            <a:r>
              <a:rPr lang="en-GB" dirty="0"/>
              <a:t>Does not measure the impact of each cause.</a:t>
            </a:r>
          </a:p>
          <a:p>
            <a:endParaRPr lang="en-GB" sz="2400" dirty="0"/>
          </a:p>
        </p:txBody>
      </p:sp>
      <p:sp>
        <p:nvSpPr>
          <p:cNvPr id="11" name="Content Placeholder 8">
            <a:extLst>
              <a:ext uri="{FF2B5EF4-FFF2-40B4-BE49-F238E27FC236}">
                <a16:creationId xmlns:a16="http://schemas.microsoft.com/office/drawing/2014/main" id="{E884D2DC-1A4D-3BAD-03FD-908730968756}"/>
              </a:ext>
            </a:extLst>
          </p:cNvPr>
          <p:cNvSpPr txBox="1">
            <a:spLocks/>
          </p:cNvSpPr>
          <p:nvPr/>
        </p:nvSpPr>
        <p:spPr>
          <a:xfrm>
            <a:off x="4886325" y="1825625"/>
            <a:ext cx="3419475" cy="248920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t>BENEFITS</a:t>
            </a:r>
            <a:endParaRPr lang="en-GB" dirty="0"/>
          </a:p>
          <a:p>
            <a:r>
              <a:rPr lang="en-GB" dirty="0"/>
              <a:t>Makes complex problems easier to understand.</a:t>
            </a:r>
          </a:p>
          <a:p>
            <a:r>
              <a:rPr lang="en-GB" dirty="0"/>
              <a:t>Encourages systematic analysis.</a:t>
            </a:r>
          </a:p>
          <a:p>
            <a:r>
              <a:rPr lang="en-GB" dirty="0"/>
              <a:t>Identifies areas for further investigation</a:t>
            </a:r>
            <a:r>
              <a:rPr lang="en-GB" sz="2400" dirty="0"/>
              <a:t>.</a:t>
            </a:r>
          </a:p>
          <a:p>
            <a:endParaRPr lang="en-GB" sz="2400" dirty="0"/>
          </a:p>
        </p:txBody>
      </p:sp>
      <p:sp>
        <p:nvSpPr>
          <p:cNvPr id="12" name="TextBox 11">
            <a:extLst>
              <a:ext uri="{FF2B5EF4-FFF2-40B4-BE49-F238E27FC236}">
                <a16:creationId xmlns:a16="http://schemas.microsoft.com/office/drawing/2014/main" id="{ABFBF5AF-2341-C88C-6C9A-8DD229B3F8B9}"/>
              </a:ext>
            </a:extLst>
          </p:cNvPr>
          <p:cNvSpPr txBox="1"/>
          <p:nvPr/>
        </p:nvSpPr>
        <p:spPr>
          <a:xfrm>
            <a:off x="838200" y="4800600"/>
            <a:ext cx="10563225" cy="923330"/>
          </a:xfrm>
          <a:prstGeom prst="rect">
            <a:avLst/>
          </a:prstGeom>
          <a:noFill/>
        </p:spPr>
        <p:txBody>
          <a:bodyPr wrap="square" rtlCol="0">
            <a:spAutoFit/>
          </a:bodyPr>
          <a:lstStyle/>
          <a:p>
            <a:pPr algn="ctr"/>
            <a:r>
              <a:rPr lang="en-GB" b="1" dirty="0"/>
              <a:t>APPLICATION</a:t>
            </a:r>
            <a:br>
              <a:rPr lang="en-GB" dirty="0"/>
            </a:br>
            <a:r>
              <a:rPr lang="en-GB" dirty="0"/>
              <a:t>Basil should use sales figures, financial records and customer feedback to investigate the possible causes.</a:t>
            </a:r>
          </a:p>
        </p:txBody>
      </p:sp>
    </p:spTree>
    <p:extLst>
      <p:ext uri="{BB962C8B-B14F-4D97-AF65-F5344CB8AC3E}">
        <p14:creationId xmlns:p14="http://schemas.microsoft.com/office/powerpoint/2010/main" val="3924032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6988-BCAC-5EDC-25CE-9E3D35D0D38D}"/>
              </a:ext>
            </a:extLst>
          </p:cNvPr>
          <p:cNvSpPr>
            <a:spLocks noGrp="1"/>
          </p:cNvSpPr>
          <p:nvPr>
            <p:ph type="title"/>
          </p:nvPr>
        </p:nvSpPr>
        <p:spPr>
          <a:xfrm>
            <a:off x="471488" y="785813"/>
            <a:ext cx="11415712" cy="1367599"/>
          </a:xfrm>
        </p:spPr>
        <p:txBody>
          <a:bodyPr/>
          <a:lstStyle/>
          <a:p>
            <a:r>
              <a:rPr lang="en-GB" dirty="0"/>
              <a:t>Conclusion</a:t>
            </a:r>
          </a:p>
        </p:txBody>
      </p:sp>
      <p:sp>
        <p:nvSpPr>
          <p:cNvPr id="3" name="Content Placeholder 2">
            <a:extLst>
              <a:ext uri="{FF2B5EF4-FFF2-40B4-BE49-F238E27FC236}">
                <a16:creationId xmlns:a16="http://schemas.microsoft.com/office/drawing/2014/main" id="{7E7E1AE7-5E84-4B55-4C60-2A2A21169D45}"/>
              </a:ext>
            </a:extLst>
          </p:cNvPr>
          <p:cNvSpPr>
            <a:spLocks noGrp="1"/>
          </p:cNvSpPr>
          <p:nvPr>
            <p:ph idx="1"/>
          </p:nvPr>
        </p:nvSpPr>
        <p:spPr>
          <a:xfrm>
            <a:off x="471487" y="2457450"/>
            <a:ext cx="11415711" cy="3282578"/>
          </a:xfrm>
        </p:spPr>
        <p:txBody>
          <a:bodyPr>
            <a:normAutofit/>
          </a:bodyPr>
          <a:lstStyle/>
          <a:p>
            <a:r>
              <a:rPr lang="en-GB" sz="2200" dirty="0"/>
              <a:t>Sales are still around 25% below 2019 levels.</a:t>
            </a:r>
          </a:p>
          <a:p>
            <a:r>
              <a:rPr lang="en-GB" sz="2200" dirty="0"/>
              <a:t>PESTEL identifies external factors influencing the bakery, such as economic pressures and changing customer behaviour.</a:t>
            </a:r>
          </a:p>
          <a:p>
            <a:r>
              <a:rPr lang="en-GB" sz="2200" dirty="0"/>
              <a:t>The Fishbone Diagram shows potential causes, such as restricted staff capacity, lower footfall, and increased costs.</a:t>
            </a:r>
          </a:p>
          <a:p>
            <a:r>
              <a:rPr lang="en-GB" sz="2200" dirty="0"/>
              <a:t>More research using sales data and consumer input is required to confirm the primary causes.</a:t>
            </a:r>
            <a:br>
              <a:rPr lang="en-GB" sz="2200" dirty="0"/>
            </a:br>
            <a:br>
              <a:rPr lang="en-GB" sz="2200" dirty="0"/>
            </a:br>
            <a:endParaRPr lang="en-GB" sz="2200" dirty="0"/>
          </a:p>
        </p:txBody>
      </p:sp>
    </p:spTree>
    <p:extLst>
      <p:ext uri="{BB962C8B-B14F-4D97-AF65-F5344CB8AC3E}">
        <p14:creationId xmlns:p14="http://schemas.microsoft.com/office/powerpoint/2010/main" val="447662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F489-6556-16C8-CEBB-7B2375FD66C9}"/>
              </a:ext>
            </a:extLst>
          </p:cNvPr>
          <p:cNvSpPr>
            <a:spLocks noGrp="1"/>
          </p:cNvSpPr>
          <p:nvPr>
            <p:ph type="title"/>
          </p:nvPr>
        </p:nvSpPr>
        <p:spPr>
          <a:xfrm>
            <a:off x="657225" y="757239"/>
            <a:ext cx="11015663" cy="1396174"/>
          </a:xfrm>
        </p:spPr>
        <p:txBody>
          <a:bodyPr/>
          <a:lstStyle/>
          <a:p>
            <a:r>
              <a:rPr lang="en-GB" dirty="0"/>
              <a:t>Reference List</a:t>
            </a:r>
          </a:p>
        </p:txBody>
      </p:sp>
      <p:sp>
        <p:nvSpPr>
          <p:cNvPr id="3" name="Content Placeholder 2">
            <a:extLst>
              <a:ext uri="{FF2B5EF4-FFF2-40B4-BE49-F238E27FC236}">
                <a16:creationId xmlns:a16="http://schemas.microsoft.com/office/drawing/2014/main" id="{57A05B0E-064A-A57D-4272-49B367519C08}"/>
              </a:ext>
            </a:extLst>
          </p:cNvPr>
          <p:cNvSpPr>
            <a:spLocks noGrp="1"/>
          </p:cNvSpPr>
          <p:nvPr>
            <p:ph idx="1"/>
          </p:nvPr>
        </p:nvSpPr>
        <p:spPr>
          <a:xfrm>
            <a:off x="657225" y="2386013"/>
            <a:ext cx="11015663" cy="3514725"/>
          </a:xfrm>
        </p:spPr>
        <p:txBody>
          <a:bodyPr>
            <a:normAutofit fontScale="92500" lnSpcReduction="20000"/>
          </a:bodyPr>
          <a:lstStyle/>
          <a:p>
            <a:r>
              <a:rPr lang="en-GB" dirty="0"/>
              <a:t>Campagnolo, D., </a:t>
            </a:r>
            <a:r>
              <a:rPr lang="en-GB" dirty="0" err="1"/>
              <a:t>Gianecchini</a:t>
            </a:r>
            <a:r>
              <a:rPr lang="en-GB" dirty="0"/>
              <a:t>, M. and Mosca, L. (2024) ‘Configurations of business model themes and strategies in small firms: A qualitative comparative analysis’, Journal of Management and Governance, 28, pp. 1–29. Available at: </a:t>
            </a:r>
            <a:r>
              <a:rPr lang="en-GB" dirty="0">
                <a:hlinkClick r:id="rId3"/>
              </a:rPr>
              <a:t>https://doi.org/10.1007/s10997-023-09680-x </a:t>
            </a:r>
            <a:r>
              <a:rPr lang="en-GB" dirty="0"/>
              <a:t>.</a:t>
            </a:r>
          </a:p>
          <a:p>
            <a:r>
              <a:rPr lang="en-GB" dirty="0"/>
              <a:t>Chege, S.M. and Wang, D. (2020) ‘The impact of entrepreneurs' environmental analysis strategy on organizational performance’, Journal of Rural Studies, 77, pp. 113–125. Available at: </a:t>
            </a:r>
            <a:r>
              <a:rPr lang="en-GB" dirty="0">
                <a:hlinkClick r:id="rId4"/>
              </a:rPr>
              <a:t>https://doi.org/10.1016/j.jrurstud.2020.04.008 </a:t>
            </a:r>
            <a:r>
              <a:rPr lang="en-GB" dirty="0"/>
              <a:t>.</a:t>
            </a:r>
          </a:p>
          <a:p>
            <a:r>
              <a:rPr lang="en-GB" dirty="0"/>
              <a:t>Kennedy, R. (2020) Strategic Management. Blacksburg, VA: Virginia Tech Publishing. Available at: </a:t>
            </a:r>
            <a:r>
              <a:rPr lang="en-GB" dirty="0">
                <a:hlinkClick r:id="rId5"/>
              </a:rPr>
              <a:t>https://doi.org/10.21061/strategicmanagement </a:t>
            </a:r>
            <a:r>
              <a:rPr lang="en-GB" dirty="0"/>
              <a:t>. </a:t>
            </a:r>
          </a:p>
          <a:p>
            <a:r>
              <a:rPr lang="en-GB" dirty="0"/>
              <a:t>Rubio-Andrés, M. et al. (2024) ‘How to improve market performance through competitive strategy and innovation in entrepreneurial SMEs’, International Entrepreneurship and Management Journal, 20, pp. 1677–1706. Available at: </a:t>
            </a:r>
            <a:r>
              <a:rPr lang="en-GB" dirty="0">
                <a:hlinkClick r:id="rId6"/>
              </a:rPr>
              <a:t>https://doi.org/10.1007/s11365-024-00947-9 </a:t>
            </a:r>
            <a:r>
              <a:rPr lang="en-GB" dirty="0"/>
              <a:t>.</a:t>
            </a:r>
          </a:p>
          <a:p>
            <a:r>
              <a:rPr lang="en-GB" dirty="0" err="1"/>
              <a:t>Sabihaini</a:t>
            </a:r>
            <a:r>
              <a:rPr lang="en-GB" dirty="0"/>
              <a:t>, Kurniawan, A., </a:t>
            </a:r>
            <a:r>
              <a:rPr lang="en-GB" dirty="0" err="1"/>
              <a:t>Prasetio</a:t>
            </a:r>
            <a:r>
              <a:rPr lang="en-GB" dirty="0"/>
              <a:t>, J.E. and </a:t>
            </a:r>
            <a:r>
              <a:rPr lang="en-GB" dirty="0" err="1"/>
              <a:t>Rusdiyanto</a:t>
            </a:r>
            <a:r>
              <a:rPr lang="en-GB" dirty="0"/>
              <a:t> (2024) ‘Environmental analysis and impact on green business strategy and performance in SMEs post the Covid-19 pandemic’, Cogent Economics &amp; Finance, 12(1), Article 2330428. Available at: </a:t>
            </a:r>
            <a:r>
              <a:rPr lang="en-GB" dirty="0">
                <a:hlinkClick r:id="rId7"/>
              </a:rPr>
              <a:t>https://doi.org/10.1080/23322039.2024.2330428 </a:t>
            </a:r>
            <a:endParaRPr lang="en-GB" dirty="0"/>
          </a:p>
          <a:p>
            <a:endParaRPr lang="en-GB" dirty="0"/>
          </a:p>
        </p:txBody>
      </p:sp>
    </p:spTree>
    <p:extLst>
      <p:ext uri="{BB962C8B-B14F-4D97-AF65-F5344CB8AC3E}">
        <p14:creationId xmlns:p14="http://schemas.microsoft.com/office/powerpoint/2010/main" val="103054674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74</TotalTime>
  <Words>1487</Words>
  <Application>Microsoft Macintosh PowerPoint</Application>
  <PresentationFormat>Widescreen</PresentationFormat>
  <Paragraphs>95</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Gill Sans MT</vt:lpstr>
      <vt:lpstr>Parcel</vt:lpstr>
      <vt:lpstr>BUSINESS STRATEGY ANALYSIS Basil’s Bakery </vt:lpstr>
      <vt:lpstr>Introducing Basil’s Bakery</vt:lpstr>
      <vt:lpstr>The Main Business Challenges</vt:lpstr>
      <vt:lpstr>Understanding the External Business Environment</vt:lpstr>
      <vt:lpstr>PESTEL Analysis - Benefits and Limitation</vt:lpstr>
      <vt:lpstr>Causes of Declining Sales - Fishbone Diagram</vt:lpstr>
      <vt:lpstr>Fishbone Diagram - Purpose – Benefits -Limitations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Giuliano Catania (2242264)</cp:lastModifiedBy>
  <cp:revision>9</cp:revision>
  <dcterms:created xsi:type="dcterms:W3CDTF">2026-09-29T14:25:56Z</dcterms:created>
  <dcterms:modified xsi:type="dcterms:W3CDTF">2026-10-05T09:54:23Z</dcterms:modified>
</cp:coreProperties>
</file>