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56"/>
  </p:notesMasterIdLst>
  <p:handoutMasterIdLst>
    <p:handoutMasterId r:id="rId57"/>
  </p:handoutMasterIdLst>
  <p:sldIdLst>
    <p:sldId id="256" r:id="rId5"/>
    <p:sldId id="257" r:id="rId6"/>
    <p:sldId id="258" r:id="rId7"/>
    <p:sldId id="308" r:id="rId8"/>
    <p:sldId id="309"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310"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 id="298" r:id="rId50"/>
    <p:sldId id="303" r:id="rId51"/>
    <p:sldId id="304" r:id="rId52"/>
    <p:sldId id="305" r:id="rId53"/>
    <p:sldId id="306" r:id="rId54"/>
    <p:sldId id="307" r:id="rId5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5481" autoAdjust="0"/>
  </p:normalViewPr>
  <p:slideViewPr>
    <p:cSldViewPr snapToGrid="0">
      <p:cViewPr varScale="1">
        <p:scale>
          <a:sx n="85" d="100"/>
          <a:sy n="85" d="100"/>
        </p:scale>
        <p:origin x="30" y="174"/>
      </p:cViewPr>
      <p:guideLst/>
    </p:cSldViewPr>
  </p:slideViewPr>
  <p:notesTextViewPr>
    <p:cViewPr>
      <p:scale>
        <a:sx n="1" d="1"/>
        <a:sy n="1" d="1"/>
      </p:scale>
      <p:origin x="0" y="0"/>
    </p:cViewPr>
  </p:notesTextViewPr>
  <p:notesViewPr>
    <p:cSldViewPr snapToGrid="0">
      <p:cViewPr varScale="1">
        <p:scale>
          <a:sx n="81" d="100"/>
          <a:sy n="81" d="100"/>
        </p:scale>
        <p:origin x="3978"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handoutMaster" Target="handoutMasters/handout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833C31-D723-4CD3-9581-EF36B06481CF}" type="doc">
      <dgm:prSet loTypeId="urn:microsoft.com/office/officeart/2005/8/layout/chevron1" loCatId="process" qsTypeId="urn:microsoft.com/office/officeart/2005/8/quickstyle/simple1" qsCatId="simple" csTypeId="urn:microsoft.com/office/officeart/2005/8/colors/accent2_4" csCatId="accent2" phldr="1"/>
      <dgm:spPr/>
    </dgm:pt>
    <dgm:pt modelId="{12460ABD-3728-47D9-8CFA-866E3C59CCE8}">
      <dgm:prSet phldrT="[Text]"/>
      <dgm:spPr/>
      <dgm:t>
        <a:bodyPr/>
        <a:lstStyle/>
        <a:p>
          <a:r>
            <a:rPr lang="en-GB" dirty="0"/>
            <a:t>Actus Reus </a:t>
          </a:r>
        </a:p>
      </dgm:t>
    </dgm:pt>
    <dgm:pt modelId="{E543159F-7241-4F5A-9206-7334550479AD}" type="parTrans" cxnId="{0A6283C7-F3CF-4C96-BE26-39080255E7F3}">
      <dgm:prSet/>
      <dgm:spPr/>
      <dgm:t>
        <a:bodyPr/>
        <a:lstStyle/>
        <a:p>
          <a:endParaRPr lang="en-GB"/>
        </a:p>
      </dgm:t>
    </dgm:pt>
    <dgm:pt modelId="{E5403B44-7D07-4F87-9043-5D5C7C441ECA}" type="sibTrans" cxnId="{0A6283C7-F3CF-4C96-BE26-39080255E7F3}">
      <dgm:prSet/>
      <dgm:spPr/>
      <dgm:t>
        <a:bodyPr/>
        <a:lstStyle/>
        <a:p>
          <a:endParaRPr lang="en-GB"/>
        </a:p>
      </dgm:t>
    </dgm:pt>
    <dgm:pt modelId="{244FD4A9-84A1-485A-8B14-1249C292BFA3}">
      <dgm:prSet phldrT="[Text]"/>
      <dgm:spPr/>
      <dgm:t>
        <a:bodyPr/>
        <a:lstStyle/>
        <a:p>
          <a:r>
            <a:rPr lang="en-GB" dirty="0"/>
            <a:t>Men’s Rea </a:t>
          </a:r>
        </a:p>
      </dgm:t>
    </dgm:pt>
    <dgm:pt modelId="{DB2495BC-A6EE-493D-9299-69A976013040}" type="parTrans" cxnId="{1285FC4D-1F3F-4796-8034-7C7CD1A686E4}">
      <dgm:prSet/>
      <dgm:spPr/>
      <dgm:t>
        <a:bodyPr/>
        <a:lstStyle/>
        <a:p>
          <a:endParaRPr lang="en-GB"/>
        </a:p>
      </dgm:t>
    </dgm:pt>
    <dgm:pt modelId="{B4B4F5C1-0EB1-4782-B904-99B965EF5AE0}" type="sibTrans" cxnId="{1285FC4D-1F3F-4796-8034-7C7CD1A686E4}">
      <dgm:prSet/>
      <dgm:spPr/>
      <dgm:t>
        <a:bodyPr/>
        <a:lstStyle/>
        <a:p>
          <a:endParaRPr lang="en-GB"/>
        </a:p>
      </dgm:t>
    </dgm:pt>
    <dgm:pt modelId="{39457F8D-8025-41EF-8892-32E7FE5D4035}">
      <dgm:prSet phldrT="[Text]"/>
      <dgm:spPr/>
      <dgm:t>
        <a:bodyPr/>
        <a:lstStyle/>
        <a:p>
          <a:r>
            <a:rPr lang="en-GB" dirty="0"/>
            <a:t>No criminal defence </a:t>
          </a:r>
        </a:p>
      </dgm:t>
    </dgm:pt>
    <dgm:pt modelId="{51BCFF6E-6B10-4254-A3D4-1827B5E84351}" type="parTrans" cxnId="{61CD5352-E228-40C6-95E8-4F572F5CA519}">
      <dgm:prSet/>
      <dgm:spPr/>
      <dgm:t>
        <a:bodyPr/>
        <a:lstStyle/>
        <a:p>
          <a:endParaRPr lang="en-GB"/>
        </a:p>
      </dgm:t>
    </dgm:pt>
    <dgm:pt modelId="{50F97D33-702F-41CA-A57C-0E8AA8D54C03}" type="sibTrans" cxnId="{61CD5352-E228-40C6-95E8-4F572F5CA519}">
      <dgm:prSet/>
      <dgm:spPr/>
      <dgm:t>
        <a:bodyPr/>
        <a:lstStyle/>
        <a:p>
          <a:endParaRPr lang="en-GB"/>
        </a:p>
      </dgm:t>
    </dgm:pt>
    <dgm:pt modelId="{8FBF49C1-1566-4117-A29A-B908855AAAF0}">
      <dgm:prSet phldrT="[Text]"/>
      <dgm:spPr/>
      <dgm:t>
        <a:bodyPr/>
        <a:lstStyle/>
        <a:p>
          <a:r>
            <a:rPr lang="en-GB" dirty="0"/>
            <a:t>Criminal liability </a:t>
          </a:r>
        </a:p>
      </dgm:t>
    </dgm:pt>
    <dgm:pt modelId="{E0DBA4A6-1263-45FE-95B5-E2F9AB09A24A}" type="parTrans" cxnId="{6350B093-4B98-4407-ACA8-486352DC161E}">
      <dgm:prSet/>
      <dgm:spPr/>
      <dgm:t>
        <a:bodyPr/>
        <a:lstStyle/>
        <a:p>
          <a:endParaRPr lang="en-GB"/>
        </a:p>
      </dgm:t>
    </dgm:pt>
    <dgm:pt modelId="{BF35D1FC-3925-4853-B10B-B46E9E7F0B27}" type="sibTrans" cxnId="{6350B093-4B98-4407-ACA8-486352DC161E}">
      <dgm:prSet/>
      <dgm:spPr/>
      <dgm:t>
        <a:bodyPr/>
        <a:lstStyle/>
        <a:p>
          <a:endParaRPr lang="en-GB"/>
        </a:p>
      </dgm:t>
    </dgm:pt>
    <dgm:pt modelId="{3BB66553-FCAE-4159-8130-6F556D7D0F44}" type="pres">
      <dgm:prSet presAssocID="{99833C31-D723-4CD3-9581-EF36B06481CF}" presName="Name0" presStyleCnt="0">
        <dgm:presLayoutVars>
          <dgm:dir/>
          <dgm:animLvl val="lvl"/>
          <dgm:resizeHandles val="exact"/>
        </dgm:presLayoutVars>
      </dgm:prSet>
      <dgm:spPr/>
    </dgm:pt>
    <dgm:pt modelId="{F05908B7-371B-4E32-A2EA-C28FE3E89600}" type="pres">
      <dgm:prSet presAssocID="{12460ABD-3728-47D9-8CFA-866E3C59CCE8}" presName="parTxOnly" presStyleLbl="node1" presStyleIdx="0" presStyleCnt="4">
        <dgm:presLayoutVars>
          <dgm:chMax val="0"/>
          <dgm:chPref val="0"/>
          <dgm:bulletEnabled val="1"/>
        </dgm:presLayoutVars>
      </dgm:prSet>
      <dgm:spPr/>
    </dgm:pt>
    <dgm:pt modelId="{1F009449-CEBA-430E-B27A-90792E1D905B}" type="pres">
      <dgm:prSet presAssocID="{E5403B44-7D07-4F87-9043-5D5C7C441ECA}" presName="parTxOnlySpace" presStyleCnt="0"/>
      <dgm:spPr/>
    </dgm:pt>
    <dgm:pt modelId="{92B6AE77-F0F0-4323-BB19-D5AC97465DA7}" type="pres">
      <dgm:prSet presAssocID="{244FD4A9-84A1-485A-8B14-1249C292BFA3}" presName="parTxOnly" presStyleLbl="node1" presStyleIdx="1" presStyleCnt="4">
        <dgm:presLayoutVars>
          <dgm:chMax val="0"/>
          <dgm:chPref val="0"/>
          <dgm:bulletEnabled val="1"/>
        </dgm:presLayoutVars>
      </dgm:prSet>
      <dgm:spPr/>
    </dgm:pt>
    <dgm:pt modelId="{AFE8ED11-A00F-43BD-A18A-787221E6C71D}" type="pres">
      <dgm:prSet presAssocID="{B4B4F5C1-0EB1-4782-B904-99B965EF5AE0}" presName="parTxOnlySpace" presStyleCnt="0"/>
      <dgm:spPr/>
    </dgm:pt>
    <dgm:pt modelId="{560A3659-5F31-42EB-9626-7943711FF006}" type="pres">
      <dgm:prSet presAssocID="{39457F8D-8025-41EF-8892-32E7FE5D4035}" presName="parTxOnly" presStyleLbl="node1" presStyleIdx="2" presStyleCnt="4" custLinFactNeighborY="0">
        <dgm:presLayoutVars>
          <dgm:chMax val="0"/>
          <dgm:chPref val="0"/>
          <dgm:bulletEnabled val="1"/>
        </dgm:presLayoutVars>
      </dgm:prSet>
      <dgm:spPr/>
    </dgm:pt>
    <dgm:pt modelId="{3138DA0C-434B-4425-88D5-7899BFDC2197}" type="pres">
      <dgm:prSet presAssocID="{50F97D33-702F-41CA-A57C-0E8AA8D54C03}" presName="parTxOnlySpace" presStyleCnt="0"/>
      <dgm:spPr/>
    </dgm:pt>
    <dgm:pt modelId="{7BA81FCE-6609-4116-B766-595038FA2D57}" type="pres">
      <dgm:prSet presAssocID="{8FBF49C1-1566-4117-A29A-B908855AAAF0}" presName="parTxOnly" presStyleLbl="node1" presStyleIdx="3" presStyleCnt="4" custLinFactNeighborY="0">
        <dgm:presLayoutVars>
          <dgm:chMax val="0"/>
          <dgm:chPref val="0"/>
          <dgm:bulletEnabled val="1"/>
        </dgm:presLayoutVars>
      </dgm:prSet>
      <dgm:spPr/>
    </dgm:pt>
  </dgm:ptLst>
  <dgm:cxnLst>
    <dgm:cxn modelId="{117B2C68-6224-47E5-BE00-E2CD92D7E133}" type="presOf" srcId="{12460ABD-3728-47D9-8CFA-866E3C59CCE8}" destId="{F05908B7-371B-4E32-A2EA-C28FE3E89600}" srcOrd="0" destOrd="0" presId="urn:microsoft.com/office/officeart/2005/8/layout/chevron1"/>
    <dgm:cxn modelId="{2A55224D-FBFA-427C-9816-7C16840474EF}" type="presOf" srcId="{99833C31-D723-4CD3-9581-EF36B06481CF}" destId="{3BB66553-FCAE-4159-8130-6F556D7D0F44}" srcOrd="0" destOrd="0" presId="urn:microsoft.com/office/officeart/2005/8/layout/chevron1"/>
    <dgm:cxn modelId="{1285FC4D-1F3F-4796-8034-7C7CD1A686E4}" srcId="{99833C31-D723-4CD3-9581-EF36B06481CF}" destId="{244FD4A9-84A1-485A-8B14-1249C292BFA3}" srcOrd="1" destOrd="0" parTransId="{DB2495BC-A6EE-493D-9299-69A976013040}" sibTransId="{B4B4F5C1-0EB1-4782-B904-99B965EF5AE0}"/>
    <dgm:cxn modelId="{61CD5352-E228-40C6-95E8-4F572F5CA519}" srcId="{99833C31-D723-4CD3-9581-EF36B06481CF}" destId="{39457F8D-8025-41EF-8892-32E7FE5D4035}" srcOrd="2" destOrd="0" parTransId="{51BCFF6E-6B10-4254-A3D4-1827B5E84351}" sibTransId="{50F97D33-702F-41CA-A57C-0E8AA8D54C03}"/>
    <dgm:cxn modelId="{6350B093-4B98-4407-ACA8-486352DC161E}" srcId="{99833C31-D723-4CD3-9581-EF36B06481CF}" destId="{8FBF49C1-1566-4117-A29A-B908855AAAF0}" srcOrd="3" destOrd="0" parTransId="{E0DBA4A6-1263-45FE-95B5-E2F9AB09A24A}" sibTransId="{BF35D1FC-3925-4853-B10B-B46E9E7F0B27}"/>
    <dgm:cxn modelId="{0A6283C7-F3CF-4C96-BE26-39080255E7F3}" srcId="{99833C31-D723-4CD3-9581-EF36B06481CF}" destId="{12460ABD-3728-47D9-8CFA-866E3C59CCE8}" srcOrd="0" destOrd="0" parTransId="{E543159F-7241-4F5A-9206-7334550479AD}" sibTransId="{E5403B44-7D07-4F87-9043-5D5C7C441ECA}"/>
    <dgm:cxn modelId="{C65EFFD0-89D5-48A3-9398-414D8F883C2A}" type="presOf" srcId="{39457F8D-8025-41EF-8892-32E7FE5D4035}" destId="{560A3659-5F31-42EB-9626-7943711FF006}" srcOrd="0" destOrd="0" presId="urn:microsoft.com/office/officeart/2005/8/layout/chevron1"/>
    <dgm:cxn modelId="{2221F8E3-9990-49FD-BCA9-EFFC55C93315}" type="presOf" srcId="{244FD4A9-84A1-485A-8B14-1249C292BFA3}" destId="{92B6AE77-F0F0-4323-BB19-D5AC97465DA7}" srcOrd="0" destOrd="0" presId="urn:microsoft.com/office/officeart/2005/8/layout/chevron1"/>
    <dgm:cxn modelId="{05F695EE-4106-46E7-A128-41ADA47B3DA2}" type="presOf" srcId="{8FBF49C1-1566-4117-A29A-B908855AAAF0}" destId="{7BA81FCE-6609-4116-B766-595038FA2D57}" srcOrd="0" destOrd="0" presId="urn:microsoft.com/office/officeart/2005/8/layout/chevron1"/>
    <dgm:cxn modelId="{5E189296-71E4-4C7B-9ADF-DC102596A373}" type="presParOf" srcId="{3BB66553-FCAE-4159-8130-6F556D7D0F44}" destId="{F05908B7-371B-4E32-A2EA-C28FE3E89600}" srcOrd="0" destOrd="0" presId="urn:microsoft.com/office/officeart/2005/8/layout/chevron1"/>
    <dgm:cxn modelId="{F5303E66-C374-42EB-ABB6-16B9C3342F75}" type="presParOf" srcId="{3BB66553-FCAE-4159-8130-6F556D7D0F44}" destId="{1F009449-CEBA-430E-B27A-90792E1D905B}" srcOrd="1" destOrd="0" presId="urn:microsoft.com/office/officeart/2005/8/layout/chevron1"/>
    <dgm:cxn modelId="{70F0E199-B435-496B-B63D-28A03218575B}" type="presParOf" srcId="{3BB66553-FCAE-4159-8130-6F556D7D0F44}" destId="{92B6AE77-F0F0-4323-BB19-D5AC97465DA7}" srcOrd="2" destOrd="0" presId="urn:microsoft.com/office/officeart/2005/8/layout/chevron1"/>
    <dgm:cxn modelId="{87D44E85-C914-452B-A653-54CEF1CA36B9}" type="presParOf" srcId="{3BB66553-FCAE-4159-8130-6F556D7D0F44}" destId="{AFE8ED11-A00F-43BD-A18A-787221E6C71D}" srcOrd="3" destOrd="0" presId="urn:microsoft.com/office/officeart/2005/8/layout/chevron1"/>
    <dgm:cxn modelId="{ABE9EE33-A09C-4303-837F-27CA892D1431}" type="presParOf" srcId="{3BB66553-FCAE-4159-8130-6F556D7D0F44}" destId="{560A3659-5F31-42EB-9626-7943711FF006}" srcOrd="4" destOrd="0" presId="urn:microsoft.com/office/officeart/2005/8/layout/chevron1"/>
    <dgm:cxn modelId="{C8BF1190-0FFC-4D1D-83B7-0FAC21548F9D}" type="presParOf" srcId="{3BB66553-FCAE-4159-8130-6F556D7D0F44}" destId="{3138DA0C-434B-4425-88D5-7899BFDC2197}" srcOrd="5" destOrd="0" presId="urn:microsoft.com/office/officeart/2005/8/layout/chevron1"/>
    <dgm:cxn modelId="{A3262312-18DF-4882-87F1-B7DD138F010F}" type="presParOf" srcId="{3BB66553-FCAE-4159-8130-6F556D7D0F44}" destId="{7BA81FCE-6609-4116-B766-595038FA2D57}" srcOrd="6"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5908B7-371B-4E32-A2EA-C28FE3E89600}">
      <dsp:nvSpPr>
        <dsp:cNvPr id="0" name=""/>
        <dsp:cNvSpPr/>
      </dsp:nvSpPr>
      <dsp:spPr>
        <a:xfrm>
          <a:off x="4493" y="2552053"/>
          <a:ext cx="2615621" cy="1046248"/>
        </a:xfrm>
        <a:prstGeom prst="chevron">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GB" sz="2400" kern="1200" dirty="0"/>
            <a:t>Actus Reus </a:t>
          </a:r>
        </a:p>
      </dsp:txBody>
      <dsp:txXfrm>
        <a:off x="527617" y="2552053"/>
        <a:ext cx="1569373" cy="1046248"/>
      </dsp:txXfrm>
    </dsp:sp>
    <dsp:sp modelId="{92B6AE77-F0F0-4323-BB19-D5AC97465DA7}">
      <dsp:nvSpPr>
        <dsp:cNvPr id="0" name=""/>
        <dsp:cNvSpPr/>
      </dsp:nvSpPr>
      <dsp:spPr>
        <a:xfrm>
          <a:off x="2358553" y="2552053"/>
          <a:ext cx="2615621" cy="1046248"/>
        </a:xfrm>
        <a:prstGeom prst="chevron">
          <a:avLst/>
        </a:prstGeom>
        <a:solidFill>
          <a:schemeClr val="accent2">
            <a:shade val="50000"/>
            <a:hueOff val="206680"/>
            <a:satOff val="-16460"/>
            <a:lumOff val="260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GB" sz="2400" kern="1200" dirty="0"/>
            <a:t>Men’s Rea </a:t>
          </a:r>
        </a:p>
      </dsp:txBody>
      <dsp:txXfrm>
        <a:off x="2881677" y="2552053"/>
        <a:ext cx="1569373" cy="1046248"/>
      </dsp:txXfrm>
    </dsp:sp>
    <dsp:sp modelId="{560A3659-5F31-42EB-9626-7943711FF006}">
      <dsp:nvSpPr>
        <dsp:cNvPr id="0" name=""/>
        <dsp:cNvSpPr/>
      </dsp:nvSpPr>
      <dsp:spPr>
        <a:xfrm>
          <a:off x="4712612" y="2552053"/>
          <a:ext cx="2615621" cy="1046248"/>
        </a:xfrm>
        <a:prstGeom prst="chevron">
          <a:avLst/>
        </a:prstGeom>
        <a:solidFill>
          <a:schemeClr val="accent2">
            <a:shade val="50000"/>
            <a:hueOff val="413361"/>
            <a:satOff val="-32921"/>
            <a:lumOff val="520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GB" sz="2400" kern="1200" dirty="0"/>
            <a:t>No criminal defence </a:t>
          </a:r>
        </a:p>
      </dsp:txBody>
      <dsp:txXfrm>
        <a:off x="5235736" y="2552053"/>
        <a:ext cx="1569373" cy="1046248"/>
      </dsp:txXfrm>
    </dsp:sp>
    <dsp:sp modelId="{7BA81FCE-6609-4116-B766-595038FA2D57}">
      <dsp:nvSpPr>
        <dsp:cNvPr id="0" name=""/>
        <dsp:cNvSpPr/>
      </dsp:nvSpPr>
      <dsp:spPr>
        <a:xfrm>
          <a:off x="7066672" y="2552053"/>
          <a:ext cx="2615621" cy="1046248"/>
        </a:xfrm>
        <a:prstGeom prst="chevron">
          <a:avLst/>
        </a:prstGeom>
        <a:solidFill>
          <a:schemeClr val="accent2">
            <a:shade val="50000"/>
            <a:hueOff val="206680"/>
            <a:satOff val="-16460"/>
            <a:lumOff val="260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GB" sz="2400" kern="1200" dirty="0"/>
            <a:t>Criminal liability </a:t>
          </a:r>
        </a:p>
      </dsp:txBody>
      <dsp:txXfrm>
        <a:off x="7589796" y="2552053"/>
        <a:ext cx="1569373" cy="1046248"/>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104A1D-445B-FAF8-D8E4-61B00CBE793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72FC6223-1DDF-6102-2481-122AB1AC991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71D5231-6748-4D7D-BC9A-28D7D10C4575}" type="datetime1">
              <a:rPr lang="en-GB" smtClean="0"/>
              <a:t>26/05/2023</a:t>
            </a:fld>
            <a:endParaRPr lang="en-GB"/>
          </a:p>
        </p:txBody>
      </p:sp>
      <p:sp>
        <p:nvSpPr>
          <p:cNvPr id="4" name="Footer Placeholder 3">
            <a:extLst>
              <a:ext uri="{FF2B5EF4-FFF2-40B4-BE49-F238E27FC236}">
                <a16:creationId xmlns:a16="http://schemas.microsoft.com/office/drawing/2014/main" id="{07E2FA39-D471-B7AE-0DD2-87C5B271ED2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7D126DD-98FB-8EA7-19DE-D269BE8A822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090687-6D66-4D69-90FC-5A13A2D10B28}" type="slidenum">
              <a:rPr lang="en-GB" smtClean="0"/>
              <a:t>‹#›</a:t>
            </a:fld>
            <a:endParaRPr lang="en-GB"/>
          </a:p>
        </p:txBody>
      </p:sp>
    </p:spTree>
    <p:extLst>
      <p:ext uri="{BB962C8B-B14F-4D97-AF65-F5344CB8AC3E}">
        <p14:creationId xmlns:p14="http://schemas.microsoft.com/office/powerpoint/2010/main" val="41863997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09818F9-20EF-491D-9772-C0D9D0F60F6A}" type="datetime1">
              <a:rPr lang="en-GB" noProof="0" smtClean="0"/>
              <a:t>26/05/2023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3F28A1F-3E69-47E5-AE93-E7F2155A242D}" type="slidenum">
              <a:rPr lang="en-GB" noProof="0" smtClean="0"/>
              <a:t>‹#›</a:t>
            </a:fld>
            <a:endParaRPr lang="en-GB" noProof="0"/>
          </a:p>
        </p:txBody>
      </p:sp>
    </p:spTree>
    <p:extLst>
      <p:ext uri="{BB962C8B-B14F-4D97-AF65-F5344CB8AC3E}">
        <p14:creationId xmlns:p14="http://schemas.microsoft.com/office/powerpoint/2010/main" val="207593327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3F28A1F-3E69-47E5-AE93-E7F2155A242D}" type="slidenum">
              <a:rPr lang="en-GB" smtClean="0"/>
              <a:t>1</a:t>
            </a:fld>
            <a:endParaRPr lang="en-GB"/>
          </a:p>
        </p:txBody>
      </p:sp>
    </p:spTree>
    <p:extLst>
      <p:ext uri="{BB962C8B-B14F-4D97-AF65-F5344CB8AC3E}">
        <p14:creationId xmlns:p14="http://schemas.microsoft.com/office/powerpoint/2010/main" val="2691063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98B13-3B32-4354-B2B5-3165F2F6E65F}"/>
              </a:ext>
            </a:extLst>
          </p:cNvPr>
          <p:cNvSpPr>
            <a:spLocks noGrp="1"/>
          </p:cNvSpPr>
          <p:nvPr>
            <p:ph type="title"/>
          </p:nvPr>
        </p:nvSpPr>
        <p:spPr>
          <a:xfrm>
            <a:off x="7873611" y="1676409"/>
            <a:ext cx="3923999" cy="2436592"/>
          </a:xfrm>
        </p:spPr>
        <p:txBody>
          <a:bodyPr lIns="0" tIns="0" rIns="0" bIns="0" rtlCol="0" anchor="b">
            <a:noAutofit/>
          </a:bodyPr>
          <a:lstStyle>
            <a:lvl1pPr>
              <a:lnSpc>
                <a:spcPct val="70000"/>
              </a:lnSpc>
              <a:defRPr sz="7200" spc="-300"/>
            </a:lvl1pPr>
          </a:lstStyle>
          <a:p>
            <a:pPr rtl="0"/>
            <a:r>
              <a:rPr lang="en-US" noProof="0"/>
              <a:t>Click to edit Master title style</a:t>
            </a:r>
            <a:endParaRPr lang="en-GB" noProof="0"/>
          </a:p>
        </p:txBody>
      </p:sp>
      <p:sp>
        <p:nvSpPr>
          <p:cNvPr id="4" name="Text Placeholder 3">
            <a:extLst>
              <a:ext uri="{FF2B5EF4-FFF2-40B4-BE49-F238E27FC236}">
                <a16:creationId xmlns:a16="http://schemas.microsoft.com/office/drawing/2014/main" id="{16BB88CF-DF4F-4857-8602-72BCF5DDCDA1}"/>
              </a:ext>
            </a:extLst>
          </p:cNvPr>
          <p:cNvSpPr>
            <a:spLocks noGrp="1"/>
          </p:cNvSpPr>
          <p:nvPr>
            <p:ph type="body" sz="half" idx="2" hasCustomPrompt="1"/>
          </p:nvPr>
        </p:nvSpPr>
        <p:spPr>
          <a:xfrm>
            <a:off x="7873612" y="4611901"/>
            <a:ext cx="3924000" cy="684000"/>
          </a:xfrm>
        </p:spPr>
        <p:txBody>
          <a:bodyPr lIns="0" tIns="0" rIns="0" bIns="0"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cxnSp>
        <p:nvCxnSpPr>
          <p:cNvPr id="12" name="Straight Connector 11">
            <a:extLst>
              <a:ext uri="{FF2B5EF4-FFF2-40B4-BE49-F238E27FC236}">
                <a16:creationId xmlns:a16="http://schemas.microsoft.com/office/drawing/2014/main" id="{A7EEBB7C-1679-4665-8688-1FA973E73DC1}"/>
              </a:ext>
            </a:extLst>
          </p:cNvPr>
          <p:cNvCxnSpPr/>
          <p:nvPr userDrawn="1"/>
        </p:nvCxnSpPr>
        <p:spPr>
          <a:xfrm>
            <a:off x="7874732" y="4373775"/>
            <a:ext cx="3924000" cy="0"/>
          </a:xfrm>
          <a:prstGeom prst="line">
            <a:avLst/>
          </a:prstGeom>
          <a:ln w="63500">
            <a:gradFill>
              <a:gsLst>
                <a:gs pos="0">
                  <a:schemeClr val="accent2"/>
                </a:gs>
                <a:gs pos="100000">
                  <a:schemeClr val="accent2">
                    <a:lumMod val="50000"/>
                  </a:schemeClr>
                </a:gs>
              </a:gsLst>
              <a:lin ang="0" scaled="0"/>
            </a:gradFill>
            <a:round/>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1E3214F-3A93-4A1C-920D-D86BE35A58FB}"/>
              </a:ext>
            </a:extLst>
          </p:cNvPr>
          <p:cNvSpPr/>
          <p:nvPr userDrawn="1"/>
        </p:nvSpPr>
        <p:spPr>
          <a:xfrm>
            <a:off x="0" y="1"/>
            <a:ext cx="7512000" cy="672147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Slide Number Placeholder 2">
            <a:extLst>
              <a:ext uri="{FF2B5EF4-FFF2-40B4-BE49-F238E27FC236}">
                <a16:creationId xmlns:a16="http://schemas.microsoft.com/office/drawing/2014/main" id="{213E97E5-C83B-444A-8C07-35D699E7C342}"/>
              </a:ext>
            </a:extLst>
          </p:cNvPr>
          <p:cNvSpPr>
            <a:spLocks noGrp="1"/>
          </p:cNvSpPr>
          <p:nvPr>
            <p:ph type="sldNum" sz="quarter" idx="10"/>
          </p:nvPr>
        </p:nvSpPr>
        <p:spPr/>
        <p:txBody>
          <a:bodyPr rtlCol="0"/>
          <a:lstStyle/>
          <a:p>
            <a:pPr rtl="0"/>
            <a:r>
              <a:rPr lang="en-GB" noProof="0"/>
              <a:t>PAGE </a:t>
            </a:r>
            <a:fld id="{4A9B5881-4007-4345-955A-79C2656F0C49}" type="slidenum">
              <a:rPr lang="en-GB" noProof="0" smtClean="0"/>
              <a:pPr/>
              <a:t>‹#›</a:t>
            </a:fld>
            <a:endParaRPr lang="en-GB" noProof="0"/>
          </a:p>
        </p:txBody>
      </p:sp>
    </p:spTree>
    <p:extLst>
      <p:ext uri="{BB962C8B-B14F-4D97-AF65-F5344CB8AC3E}">
        <p14:creationId xmlns:p14="http://schemas.microsoft.com/office/powerpoint/2010/main" val="2226532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98B13-3B32-4354-B2B5-3165F2F6E65F}"/>
              </a:ext>
            </a:extLst>
          </p:cNvPr>
          <p:cNvSpPr>
            <a:spLocks noGrp="1"/>
          </p:cNvSpPr>
          <p:nvPr>
            <p:ph type="title"/>
          </p:nvPr>
        </p:nvSpPr>
        <p:spPr>
          <a:xfrm>
            <a:off x="7873611" y="1676409"/>
            <a:ext cx="3923999" cy="2436592"/>
          </a:xfrm>
        </p:spPr>
        <p:txBody>
          <a:bodyPr lIns="0" tIns="0" rIns="0" bIns="0" rtlCol="0" anchor="b">
            <a:noAutofit/>
          </a:bodyPr>
          <a:lstStyle>
            <a:lvl1pPr>
              <a:lnSpc>
                <a:spcPct val="70000"/>
              </a:lnSpc>
              <a:defRPr sz="7200" spc="-300"/>
            </a:lvl1pPr>
          </a:lstStyle>
          <a:p>
            <a:pPr rtl="0"/>
            <a:r>
              <a:rPr lang="en-US" noProof="0"/>
              <a:t>Click to edit Master title style</a:t>
            </a:r>
            <a:endParaRPr lang="en-GB" noProof="0"/>
          </a:p>
        </p:txBody>
      </p:sp>
      <p:sp>
        <p:nvSpPr>
          <p:cNvPr id="4" name="Text Placeholder 3">
            <a:extLst>
              <a:ext uri="{FF2B5EF4-FFF2-40B4-BE49-F238E27FC236}">
                <a16:creationId xmlns:a16="http://schemas.microsoft.com/office/drawing/2014/main" id="{16BB88CF-DF4F-4857-8602-72BCF5DDCDA1}"/>
              </a:ext>
            </a:extLst>
          </p:cNvPr>
          <p:cNvSpPr>
            <a:spLocks noGrp="1"/>
          </p:cNvSpPr>
          <p:nvPr>
            <p:ph type="body" sz="half" idx="2" hasCustomPrompt="1"/>
          </p:nvPr>
        </p:nvSpPr>
        <p:spPr>
          <a:xfrm>
            <a:off x="7873612" y="4611901"/>
            <a:ext cx="3924000" cy="684000"/>
          </a:xfrm>
        </p:spPr>
        <p:txBody>
          <a:bodyPr lIns="0" tIns="0" rIns="0" bIns="0"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cxnSp>
        <p:nvCxnSpPr>
          <p:cNvPr id="12" name="Straight Connector 11">
            <a:extLst>
              <a:ext uri="{FF2B5EF4-FFF2-40B4-BE49-F238E27FC236}">
                <a16:creationId xmlns:a16="http://schemas.microsoft.com/office/drawing/2014/main" id="{A7EEBB7C-1679-4665-8688-1FA973E73DC1}"/>
              </a:ext>
            </a:extLst>
          </p:cNvPr>
          <p:cNvCxnSpPr/>
          <p:nvPr userDrawn="1"/>
        </p:nvCxnSpPr>
        <p:spPr>
          <a:xfrm>
            <a:off x="7874732" y="4373775"/>
            <a:ext cx="3924000" cy="0"/>
          </a:xfrm>
          <a:prstGeom prst="line">
            <a:avLst/>
          </a:prstGeom>
          <a:ln w="63500">
            <a:gradFill>
              <a:gsLst>
                <a:gs pos="0">
                  <a:schemeClr val="accent2"/>
                </a:gs>
                <a:gs pos="100000">
                  <a:schemeClr val="accent2">
                    <a:lumMod val="50000"/>
                  </a:schemeClr>
                </a:gs>
              </a:gsLst>
              <a:lin ang="0" scaled="0"/>
            </a:gradFill>
            <a:round/>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1E3214F-3A93-4A1C-920D-D86BE35A58FB}"/>
              </a:ext>
            </a:extLst>
          </p:cNvPr>
          <p:cNvSpPr/>
          <p:nvPr userDrawn="1"/>
        </p:nvSpPr>
        <p:spPr>
          <a:xfrm>
            <a:off x="0" y="1"/>
            <a:ext cx="7512000" cy="672147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Slide Number Placeholder 2">
            <a:extLst>
              <a:ext uri="{FF2B5EF4-FFF2-40B4-BE49-F238E27FC236}">
                <a16:creationId xmlns:a16="http://schemas.microsoft.com/office/drawing/2014/main" id="{213E97E5-C83B-444A-8C07-35D699E7C342}"/>
              </a:ext>
            </a:extLst>
          </p:cNvPr>
          <p:cNvSpPr>
            <a:spLocks noGrp="1"/>
          </p:cNvSpPr>
          <p:nvPr>
            <p:ph type="sldNum" sz="quarter" idx="10"/>
          </p:nvPr>
        </p:nvSpPr>
        <p:spPr/>
        <p:txBody>
          <a:bodyPr rtlCol="0"/>
          <a:lstStyle/>
          <a:p>
            <a:pPr rtl="0"/>
            <a:r>
              <a:rPr lang="en-GB" noProof="0"/>
              <a:t>PAGE </a:t>
            </a:r>
            <a:fld id="{4A9B5881-4007-4345-955A-79C2656F0C49}" type="slidenum">
              <a:rPr lang="en-GB" noProof="0" smtClean="0"/>
              <a:pPr/>
              <a:t>‹#›</a:t>
            </a:fld>
            <a:endParaRPr lang="en-GB" noProof="0"/>
          </a:p>
        </p:txBody>
      </p:sp>
      <p:sp>
        <p:nvSpPr>
          <p:cNvPr id="8" name="Picture Placeholder 2">
            <a:extLst>
              <a:ext uri="{FF2B5EF4-FFF2-40B4-BE49-F238E27FC236}">
                <a16:creationId xmlns:a16="http://schemas.microsoft.com/office/drawing/2014/main" id="{2641ECAC-0557-4843-8433-067E4414E2F5}"/>
              </a:ext>
            </a:extLst>
          </p:cNvPr>
          <p:cNvSpPr>
            <a:spLocks noGrp="1"/>
          </p:cNvSpPr>
          <p:nvPr>
            <p:ph type="pic" idx="1" hasCustomPrompt="1"/>
          </p:nvPr>
        </p:nvSpPr>
        <p:spPr>
          <a:xfrm>
            <a:off x="-1" y="0"/>
            <a:ext cx="7512001" cy="6727855"/>
          </a:xfrm>
          <a:solidFill>
            <a:schemeClr val="tx1">
              <a:lumMod val="85000"/>
              <a:lumOff val="15000"/>
            </a:schemeClr>
          </a:solidFill>
        </p:spPr>
        <p:txBody>
          <a:bodyPr rtlCol="0" anchor="ctr">
            <a:normAutofit/>
          </a:bodyPr>
          <a:lstStyle>
            <a:lvl1pPr marL="0" indent="0" algn="ctr">
              <a:buNone/>
              <a:defRPr sz="14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Insert Your Picture Here</a:t>
            </a:r>
          </a:p>
        </p:txBody>
      </p:sp>
    </p:spTree>
    <p:extLst>
      <p:ext uri="{BB962C8B-B14F-4D97-AF65-F5344CB8AC3E}">
        <p14:creationId xmlns:p14="http://schemas.microsoft.com/office/powerpoint/2010/main" val="3394383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838200" y="611076"/>
            <a:ext cx="6273800" cy="833663"/>
          </a:xfrm>
          <a:solidFill>
            <a:schemeClr val="accent2">
              <a:lumMod val="50000"/>
            </a:schemeClr>
          </a:solidFill>
        </p:spPr>
        <p:txBody>
          <a:bodyPr tIns="108000" bIns="108000" rtlCol="0">
            <a:spAutoFit/>
          </a:bodyPr>
          <a:lstStyle>
            <a:lvl1pPr>
              <a:lnSpc>
                <a:spcPct val="100000"/>
              </a:lnSpc>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1825625"/>
            <a:ext cx="6273800"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rtlCol="0"/>
          <a:lstStyle/>
          <a:p>
            <a:pPr rtl="0"/>
            <a:r>
              <a:rPr lang="en-GB" noProof="0"/>
              <a:t>PAGE </a:t>
            </a:r>
            <a:fld id="{4A9B5881-4007-4345-955A-79C2656F0C49}" type="slidenum">
              <a:rPr lang="en-GB" noProof="0" smtClean="0"/>
              <a:pPr/>
              <a:t>‹#›</a:t>
            </a:fld>
            <a:endParaRPr lang="en-GB" noProof="0"/>
          </a:p>
        </p:txBody>
      </p:sp>
    </p:spTree>
    <p:extLst>
      <p:ext uri="{BB962C8B-B14F-4D97-AF65-F5344CB8AC3E}">
        <p14:creationId xmlns:p14="http://schemas.microsoft.com/office/powerpoint/2010/main" val="383923665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Wide">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838200" y="611077"/>
            <a:ext cx="6273800" cy="833663"/>
          </a:xfrm>
          <a:solidFill>
            <a:schemeClr val="accent2">
              <a:lumMod val="50000"/>
            </a:schemeClr>
          </a:solidFill>
        </p:spPr>
        <p:txBody>
          <a:bodyPr vert="horz" lIns="91440" tIns="108000" rIns="91440" bIns="108000" rtlCol="0" anchor="ctr">
            <a:spAutoFit/>
          </a:bodyPr>
          <a:lstStyle>
            <a:lvl1pPr>
              <a:defRPr lang="en-US" sz="4000"/>
            </a:lvl1pPr>
          </a:lstStyle>
          <a:p>
            <a:pPr lvl="0" rtl="0">
              <a:lnSpc>
                <a:spcPct val="100000"/>
              </a:lnSpc>
            </a:pPr>
            <a:r>
              <a:rPr lang="en-US" noProof="0"/>
              <a:t>Click to edit Master title style</a:t>
            </a:r>
            <a:endParaRPr lang="en-GB" noProof="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1825625"/>
            <a:ext cx="10515600"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rtlCol="0"/>
          <a:lstStyle/>
          <a:p>
            <a:pPr rtl="0"/>
            <a:r>
              <a:rPr lang="en-GB" noProof="0"/>
              <a:t>PAGE </a:t>
            </a:r>
            <a:fld id="{4A9B5881-4007-4345-955A-79C2656F0C49}" type="slidenum">
              <a:rPr lang="en-GB" noProof="0" smtClean="0"/>
              <a:pPr/>
              <a:t>‹#›</a:t>
            </a:fld>
            <a:endParaRPr lang="en-GB" noProof="0"/>
          </a:p>
        </p:txBody>
      </p:sp>
    </p:spTree>
    <p:extLst>
      <p:ext uri="{BB962C8B-B14F-4D97-AF65-F5344CB8AC3E}">
        <p14:creationId xmlns:p14="http://schemas.microsoft.com/office/powerpoint/2010/main" val="159457105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Right">
    <p:spTree>
      <p:nvGrpSpPr>
        <p:cNvPr id="1" name=""/>
        <p:cNvGrpSpPr/>
        <p:nvPr/>
      </p:nvGrpSpPr>
      <p:grpSpPr>
        <a:xfrm>
          <a:off x="0" y="0"/>
          <a:ext cx="0" cy="0"/>
          <a:chOff x="0" y="0"/>
          <a:chExt cx="0" cy="0"/>
        </a:xfrm>
      </p:grpSpPr>
      <p:sp>
        <p:nvSpPr>
          <p:cNvPr id="7" name="Picture Placeholder 2">
            <a:extLst>
              <a:ext uri="{FF2B5EF4-FFF2-40B4-BE49-F238E27FC236}">
                <a16:creationId xmlns:a16="http://schemas.microsoft.com/office/drawing/2014/main" id="{6D3C5ED2-B01D-4104-B193-BC78D76A4646}"/>
              </a:ext>
            </a:extLst>
          </p:cNvPr>
          <p:cNvSpPr>
            <a:spLocks noGrp="1"/>
          </p:cNvSpPr>
          <p:nvPr>
            <p:ph type="pic" idx="11" hasCustomPrompt="1"/>
          </p:nvPr>
        </p:nvSpPr>
        <p:spPr>
          <a:xfrm>
            <a:off x="0" y="0"/>
            <a:ext cx="6305550" cy="6721475"/>
          </a:xfrm>
          <a:noFill/>
        </p:spPr>
        <p:txBody>
          <a:bodyPr rtlCol="0" anchor="ctr">
            <a:normAutofit/>
          </a:bodyPr>
          <a:lstStyle>
            <a:lvl1pPr marL="0" indent="0" algn="ctr">
              <a:buNone/>
              <a:defRPr sz="14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Insert Your Picture Here</a:t>
            </a:r>
          </a:p>
        </p:txBody>
      </p:sp>
      <p:sp>
        <p:nvSpPr>
          <p:cNvPr id="2" name="Title 1">
            <a:extLst>
              <a:ext uri="{FF2B5EF4-FFF2-40B4-BE49-F238E27FC236}">
                <a16:creationId xmlns:a16="http://schemas.microsoft.com/office/drawing/2014/main" id="{FE91AD08-4E28-4191-9B62-EAD61608E5CF}"/>
              </a:ext>
            </a:extLst>
          </p:cNvPr>
          <p:cNvSpPr>
            <a:spLocks noGrp="1"/>
          </p:cNvSpPr>
          <p:nvPr>
            <p:ph type="title" hasCustomPrompt="1"/>
          </p:nvPr>
        </p:nvSpPr>
        <p:spPr>
          <a:xfrm>
            <a:off x="6657974" y="611077"/>
            <a:ext cx="4695825" cy="833663"/>
          </a:xfrm>
          <a:solidFill>
            <a:schemeClr val="accent2">
              <a:lumMod val="50000"/>
            </a:schemeClr>
          </a:solidFill>
        </p:spPr>
        <p:txBody>
          <a:bodyPr wrap="square" tIns="108000" bIns="108000" rtlCol="0">
            <a:spAutoFit/>
          </a:bodyPr>
          <a:lstStyle>
            <a:lvl1pPr>
              <a:lnSpc>
                <a:spcPct val="100000"/>
              </a:lnSpc>
              <a:defRPr sz="4000"/>
            </a:lvl1pPr>
          </a:lstStyle>
          <a:p>
            <a:pPr rtl="0"/>
            <a:r>
              <a:rPr lang="en-GB" noProof="0"/>
              <a:t>Edit Master title style</a:t>
            </a:r>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6657974" y="1825625"/>
            <a:ext cx="4695826"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a:xfrm>
            <a:off x="11353800" y="6361475"/>
            <a:ext cx="838200" cy="360000"/>
          </a:xfrm>
        </p:spPr>
        <p:txBody>
          <a:bodyPr rtlCol="0"/>
          <a:lstStyle/>
          <a:p>
            <a:pPr rtl="0"/>
            <a:r>
              <a:rPr lang="en-GB" noProof="0"/>
              <a:t>PAGE </a:t>
            </a:r>
            <a:fld id="{4A9B5881-4007-4345-955A-79C2656F0C49}" type="slidenum">
              <a:rPr lang="en-GB" noProof="0" smtClean="0"/>
              <a:pPr/>
              <a:t>‹#›</a:t>
            </a:fld>
            <a:endParaRPr lang="en-GB" noProof="0"/>
          </a:p>
        </p:txBody>
      </p:sp>
    </p:spTree>
    <p:extLst>
      <p:ext uri="{BB962C8B-B14F-4D97-AF65-F5344CB8AC3E}">
        <p14:creationId xmlns:p14="http://schemas.microsoft.com/office/powerpoint/2010/main" val="1797904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 Horizontal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0" y="1"/>
            <a:ext cx="4305300" cy="6721472"/>
          </a:xfrm>
          <a:gradFill>
            <a:gsLst>
              <a:gs pos="1000">
                <a:schemeClr val="tx1">
                  <a:lumMod val="85000"/>
                  <a:lumOff val="15000"/>
                </a:schemeClr>
              </a:gs>
              <a:gs pos="100000">
                <a:schemeClr val="accent2">
                  <a:lumMod val="50000"/>
                </a:schemeClr>
              </a:gs>
            </a:gsLst>
            <a:lin ang="12600000" scaled="0"/>
          </a:gradFill>
        </p:spPr>
        <p:txBody>
          <a:bodyPr vert="horz" lIns="396000" tIns="0" rIns="396000" bIns="0" rtlCol="0" anchor="ctr">
            <a:noAutofit/>
          </a:bodyPr>
          <a:lstStyle>
            <a:lvl1pPr algn="r">
              <a:lnSpc>
                <a:spcPct val="70000"/>
              </a:lnSpc>
              <a:defRPr lang="en-US" sz="5200" b="0" spc="-150" dirty="0"/>
            </a:lvl1pPr>
          </a:lstStyle>
          <a:p>
            <a:pPr lvl="0" algn="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4705350" y="365124"/>
            <a:ext cx="6648448" cy="5984875"/>
          </a:xfrm>
        </p:spPr>
        <p:txBody>
          <a:bodyPr lIns="108000" tIns="108000" rIns="108000" bIns="108000" rtlCol="0" anchor="ctr">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Slide Number Placeholder 13">
            <a:extLst>
              <a:ext uri="{FF2B5EF4-FFF2-40B4-BE49-F238E27FC236}">
                <a16:creationId xmlns:a16="http://schemas.microsoft.com/office/drawing/2014/main" id="{7746CAFB-2B99-470B-B55B-9BF378E3A04B}"/>
              </a:ext>
            </a:extLst>
          </p:cNvPr>
          <p:cNvSpPr>
            <a:spLocks noGrp="1"/>
          </p:cNvSpPr>
          <p:nvPr>
            <p:ph type="sldNum" sz="quarter" idx="10"/>
          </p:nvPr>
        </p:nvSpPr>
        <p:spPr/>
        <p:txBody>
          <a:bodyPr rtlCol="0"/>
          <a:lstStyle/>
          <a:p>
            <a:pPr rtl="0"/>
            <a:r>
              <a:rPr lang="en-GB" noProof="0"/>
              <a:t>PAGE </a:t>
            </a:r>
            <a:fld id="{4A9B5881-4007-4345-955A-79C2656F0C49}" type="slidenum">
              <a:rPr lang="en-GB" noProof="0" smtClean="0"/>
              <a:pPr/>
              <a:t>‹#›</a:t>
            </a:fld>
            <a:endParaRPr lang="en-GB" noProof="0"/>
          </a:p>
        </p:txBody>
      </p:sp>
    </p:spTree>
    <p:extLst>
      <p:ext uri="{BB962C8B-B14F-4D97-AF65-F5344CB8AC3E}">
        <p14:creationId xmlns:p14="http://schemas.microsoft.com/office/powerpoint/2010/main" val="1160496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 Horizontal 2">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65237DA4-112F-40B2-8C8C-EB23506D9C45}"/>
              </a:ext>
            </a:extLst>
          </p:cNvPr>
          <p:cNvSpPr>
            <a:spLocks noGrp="1"/>
          </p:cNvSpPr>
          <p:nvPr>
            <p:ph type="title"/>
          </p:nvPr>
        </p:nvSpPr>
        <p:spPr>
          <a:xfrm>
            <a:off x="7512000" y="0"/>
            <a:ext cx="4680000" cy="6721473"/>
          </a:xfrm>
          <a:gradFill>
            <a:gsLst>
              <a:gs pos="1000">
                <a:schemeClr val="tx1">
                  <a:lumMod val="85000"/>
                  <a:lumOff val="15000"/>
                </a:schemeClr>
              </a:gs>
              <a:gs pos="100000">
                <a:schemeClr val="accent2">
                  <a:lumMod val="50000"/>
                </a:schemeClr>
              </a:gs>
            </a:gsLst>
            <a:lin ang="12600000" scaled="0"/>
          </a:gradFill>
        </p:spPr>
        <p:txBody>
          <a:bodyPr lIns="396000" rIns="396000" rtlCol="0">
            <a:normAutofit/>
          </a:bodyPr>
          <a:lstStyle>
            <a:lvl1pPr>
              <a:lnSpc>
                <a:spcPct val="70000"/>
              </a:lnSpc>
              <a:defRPr sz="5200" spc="-15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365124"/>
            <a:ext cx="6156323" cy="5984875"/>
          </a:xfrm>
        </p:spPr>
        <p:txBody>
          <a:bodyPr lIns="108000" tIns="108000" rIns="108000" bIns="108000"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Slide Number Placeholder 13">
            <a:extLst>
              <a:ext uri="{FF2B5EF4-FFF2-40B4-BE49-F238E27FC236}">
                <a16:creationId xmlns:a16="http://schemas.microsoft.com/office/drawing/2014/main" id="{7746CAFB-2B99-470B-B55B-9BF378E3A04B}"/>
              </a:ext>
            </a:extLst>
          </p:cNvPr>
          <p:cNvSpPr>
            <a:spLocks noGrp="1"/>
          </p:cNvSpPr>
          <p:nvPr>
            <p:ph type="sldNum" sz="quarter" idx="10"/>
          </p:nvPr>
        </p:nvSpPr>
        <p:spPr>
          <a:solidFill>
            <a:schemeClr val="bg1">
              <a:lumMod val="85000"/>
            </a:schemeClr>
          </a:solidFill>
        </p:spPr>
        <p:txBody>
          <a:bodyPr rtlCol="0"/>
          <a:lstStyle>
            <a:lvl1pPr>
              <a:defRPr>
                <a:solidFill>
                  <a:schemeClr val="tx1">
                    <a:lumMod val="85000"/>
                    <a:lumOff val="15000"/>
                  </a:schemeClr>
                </a:solidFill>
              </a:defRPr>
            </a:lvl1pPr>
          </a:lstStyle>
          <a:p>
            <a:pPr rtl="0"/>
            <a:r>
              <a:rPr lang="en-GB" noProof="0"/>
              <a:t>PAGE </a:t>
            </a:r>
            <a:fld id="{4A9B5881-4007-4345-955A-79C2656F0C49}" type="slidenum">
              <a:rPr lang="en-GB" noProof="0" smtClean="0"/>
              <a:pPr/>
              <a:t>‹#›</a:t>
            </a:fld>
            <a:endParaRPr lang="en-GB" noProof="0"/>
          </a:p>
        </p:txBody>
      </p:sp>
    </p:spTree>
    <p:extLst>
      <p:ext uri="{BB962C8B-B14F-4D97-AF65-F5344CB8AC3E}">
        <p14:creationId xmlns:p14="http://schemas.microsoft.com/office/powerpoint/2010/main" val="364498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 Horizontal 3">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rtlCol="0"/>
          <a:lstStyle/>
          <a:p>
            <a:pPr rtl="0"/>
            <a:r>
              <a:rPr lang="en-GB" noProof="0"/>
              <a:t>PAGE </a:t>
            </a:r>
            <a:fld id="{4A9B5881-4007-4345-955A-79C2656F0C49}" type="slidenum">
              <a:rPr lang="en-GB" noProof="0" smtClean="0"/>
              <a:pPr/>
              <a:t>‹#›</a:t>
            </a:fld>
            <a:endParaRPr lang="en-GB" noProof="0"/>
          </a:p>
        </p:txBody>
      </p:sp>
      <p:sp>
        <p:nvSpPr>
          <p:cNvPr id="5" name="Content Placeholder 2">
            <a:extLst>
              <a:ext uri="{FF2B5EF4-FFF2-40B4-BE49-F238E27FC236}">
                <a16:creationId xmlns:a16="http://schemas.microsoft.com/office/drawing/2014/main" id="{D68E6EF2-4B2F-4D0D-9505-CE92872972F7}"/>
              </a:ext>
            </a:extLst>
          </p:cNvPr>
          <p:cNvSpPr>
            <a:spLocks noGrp="1"/>
          </p:cNvSpPr>
          <p:nvPr>
            <p:ph idx="1"/>
          </p:nvPr>
        </p:nvSpPr>
        <p:spPr>
          <a:xfrm>
            <a:off x="4705350" y="611076"/>
            <a:ext cx="6648448" cy="5738923"/>
          </a:xfrm>
        </p:spPr>
        <p:txBody>
          <a:bodyPr lIns="108000" tIns="108000" rIns="108000" bIns="10800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Title 1">
            <a:extLst>
              <a:ext uri="{FF2B5EF4-FFF2-40B4-BE49-F238E27FC236}">
                <a16:creationId xmlns:a16="http://schemas.microsoft.com/office/drawing/2014/main" id="{D91A21B9-BA54-413B-940E-027C32E4D429}"/>
              </a:ext>
            </a:extLst>
          </p:cNvPr>
          <p:cNvSpPr>
            <a:spLocks noGrp="1"/>
          </p:cNvSpPr>
          <p:nvPr>
            <p:ph type="title"/>
          </p:nvPr>
        </p:nvSpPr>
        <p:spPr>
          <a:xfrm>
            <a:off x="838200" y="611076"/>
            <a:ext cx="3440502" cy="2064769"/>
          </a:xfrm>
          <a:solidFill>
            <a:schemeClr val="accent2">
              <a:lumMod val="50000"/>
            </a:schemeClr>
          </a:solidFill>
        </p:spPr>
        <p:txBody>
          <a:bodyPr wrap="square" tIns="108000" bIns="108000" rtlCol="0" anchor="t">
            <a:spAutoFit/>
          </a:bodyPr>
          <a:lstStyle>
            <a:lvl1pPr>
              <a:lnSpc>
                <a:spcPct val="100000"/>
              </a:lnSpc>
              <a:defRPr sz="4000"/>
            </a:lvl1pPr>
          </a:lstStyle>
          <a:p>
            <a:pPr rtl="0"/>
            <a:r>
              <a:rPr lang="en-US" noProof="0"/>
              <a:t>Click to edit Master title style</a:t>
            </a:r>
            <a:endParaRPr lang="en-GB" noProof="0"/>
          </a:p>
        </p:txBody>
      </p:sp>
    </p:spTree>
    <p:extLst>
      <p:ext uri="{BB962C8B-B14F-4D97-AF65-F5344CB8AC3E}">
        <p14:creationId xmlns:p14="http://schemas.microsoft.com/office/powerpoint/2010/main" val="3610051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2BDA7-8BE9-42D5-ACF1-0F51423A206E}"/>
              </a:ext>
            </a:extLst>
          </p:cNvPr>
          <p:cNvSpPr>
            <a:spLocks noGrp="1"/>
          </p:cNvSpPr>
          <p:nvPr>
            <p:ph type="title"/>
          </p:nvPr>
        </p:nvSpPr>
        <p:spPr>
          <a:xfrm>
            <a:off x="831850" y="1709738"/>
            <a:ext cx="10515600" cy="2852737"/>
          </a:xfrm>
        </p:spPr>
        <p:txBody>
          <a:bodyPr rtlCol="0" anchor="b"/>
          <a:lstStyle>
            <a:lvl1pPr>
              <a:defRPr sz="60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1CEF73F-3CCA-4312-8E9C-2B4629DA1F66}"/>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Slide Number Placeholder 3">
            <a:extLst>
              <a:ext uri="{FF2B5EF4-FFF2-40B4-BE49-F238E27FC236}">
                <a16:creationId xmlns:a16="http://schemas.microsoft.com/office/drawing/2014/main" id="{293BF716-502C-4821-A3A0-19C2C508EED1}"/>
              </a:ext>
            </a:extLst>
          </p:cNvPr>
          <p:cNvSpPr>
            <a:spLocks noGrp="1"/>
          </p:cNvSpPr>
          <p:nvPr>
            <p:ph type="sldNum" sz="quarter" idx="10"/>
          </p:nvPr>
        </p:nvSpPr>
        <p:spPr/>
        <p:txBody>
          <a:bodyPr rtlCol="0"/>
          <a:lstStyle/>
          <a:p>
            <a:pPr rtl="0"/>
            <a:r>
              <a:rPr lang="en-GB" noProof="0"/>
              <a:t>PAGE </a:t>
            </a:r>
            <a:fld id="{4A9B5881-4007-4345-955A-79C2656F0C49}" type="slidenum">
              <a:rPr lang="en-GB" noProof="0" smtClean="0"/>
              <a:pPr/>
              <a:t>‹#›</a:t>
            </a:fld>
            <a:endParaRPr lang="en-GB" noProof="0"/>
          </a:p>
        </p:txBody>
      </p:sp>
    </p:spTree>
    <p:extLst>
      <p:ext uri="{BB962C8B-B14F-4D97-AF65-F5344CB8AC3E}">
        <p14:creationId xmlns:p14="http://schemas.microsoft.com/office/powerpoint/2010/main" val="2665983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AB651-5612-4E6A-9B35-A555D082EC2F}"/>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81389A2-D77B-40CA-AD1E-0178AEFAD15A}"/>
              </a:ext>
            </a:extLst>
          </p:cNvPr>
          <p:cNvSpPr>
            <a:spLocks noGrp="1"/>
          </p:cNvSpPr>
          <p:nvPr>
            <p:ph sz="half" idx="1"/>
          </p:nvPr>
        </p:nvSpPr>
        <p:spPr>
          <a:xfrm>
            <a:off x="838200" y="1825625"/>
            <a:ext cx="5181600"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A1DCA993-CBEA-48C5-BD35-50ABDFF64065}"/>
              </a:ext>
            </a:extLst>
          </p:cNvPr>
          <p:cNvSpPr>
            <a:spLocks noGrp="1"/>
          </p:cNvSpPr>
          <p:nvPr>
            <p:ph sz="half" idx="2"/>
          </p:nvPr>
        </p:nvSpPr>
        <p:spPr>
          <a:xfrm>
            <a:off x="6172200" y="1825625"/>
            <a:ext cx="5181600"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Slide Number Placeholder 4">
            <a:extLst>
              <a:ext uri="{FF2B5EF4-FFF2-40B4-BE49-F238E27FC236}">
                <a16:creationId xmlns:a16="http://schemas.microsoft.com/office/drawing/2014/main" id="{B88ED8E0-95EC-469F-9B7E-562FBDFDE6CC}"/>
              </a:ext>
            </a:extLst>
          </p:cNvPr>
          <p:cNvSpPr>
            <a:spLocks noGrp="1"/>
          </p:cNvSpPr>
          <p:nvPr>
            <p:ph type="sldNum" sz="quarter" idx="10"/>
          </p:nvPr>
        </p:nvSpPr>
        <p:spPr/>
        <p:txBody>
          <a:bodyPr rtlCol="0"/>
          <a:lstStyle/>
          <a:p>
            <a:pPr rtl="0"/>
            <a:r>
              <a:rPr lang="en-GB" noProof="0"/>
              <a:t>PAGE </a:t>
            </a:r>
            <a:fld id="{4A9B5881-4007-4345-955A-79C2656F0C49}" type="slidenum">
              <a:rPr lang="en-GB" noProof="0" smtClean="0"/>
              <a:pPr/>
              <a:t>‹#›</a:t>
            </a:fld>
            <a:endParaRPr lang="en-GB" noProof="0"/>
          </a:p>
        </p:txBody>
      </p:sp>
    </p:spTree>
    <p:extLst>
      <p:ext uri="{BB962C8B-B14F-4D97-AF65-F5344CB8AC3E}">
        <p14:creationId xmlns:p14="http://schemas.microsoft.com/office/powerpoint/2010/main" val="646344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76F88-2A37-410D-A685-E455AF3D07B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C764B46-B015-44F7-8DC0-AFB8D275E486}"/>
              </a:ext>
            </a:extLst>
          </p:cNvPr>
          <p:cNvSpPr>
            <a:spLocks noGrp="1"/>
          </p:cNvSpPr>
          <p:nvPr>
            <p:ph type="body" idx="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2D3C8232-2077-497A-9142-B787E2B03A73}"/>
              </a:ext>
            </a:extLst>
          </p:cNvPr>
          <p:cNvSpPr>
            <a:spLocks noGrp="1"/>
          </p:cNvSpPr>
          <p:nvPr>
            <p:ph sz="half" idx="2"/>
          </p:nvPr>
        </p:nvSpPr>
        <p:spPr>
          <a:xfrm>
            <a:off x="839788" y="2505075"/>
            <a:ext cx="5157787"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AAF6077C-D913-4FD0-B6E0-6D70BEFD40E6}"/>
              </a:ext>
            </a:extLst>
          </p:cNvPr>
          <p:cNvSpPr>
            <a:spLocks noGrp="1"/>
          </p:cNvSpPr>
          <p:nvPr>
            <p:ph type="body" sz="quarter" idx="3"/>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43905DBB-3AA9-4435-AC97-732293FDE7EF}"/>
              </a:ext>
            </a:extLst>
          </p:cNvPr>
          <p:cNvSpPr>
            <a:spLocks noGrp="1"/>
          </p:cNvSpPr>
          <p:nvPr>
            <p:ph sz="quarter" idx="4"/>
          </p:nvPr>
        </p:nvSpPr>
        <p:spPr>
          <a:xfrm>
            <a:off x="6172200" y="2505075"/>
            <a:ext cx="5183188"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Slide Number Placeholder 6">
            <a:extLst>
              <a:ext uri="{FF2B5EF4-FFF2-40B4-BE49-F238E27FC236}">
                <a16:creationId xmlns:a16="http://schemas.microsoft.com/office/drawing/2014/main" id="{1954C901-FCAF-4DFB-A621-6A969641CA73}"/>
              </a:ext>
            </a:extLst>
          </p:cNvPr>
          <p:cNvSpPr>
            <a:spLocks noGrp="1"/>
          </p:cNvSpPr>
          <p:nvPr>
            <p:ph type="sldNum" sz="quarter" idx="10"/>
          </p:nvPr>
        </p:nvSpPr>
        <p:spPr/>
        <p:txBody>
          <a:bodyPr rtlCol="0"/>
          <a:lstStyle/>
          <a:p>
            <a:pPr rtl="0"/>
            <a:r>
              <a:rPr lang="en-GB" noProof="0"/>
              <a:t>PAGE </a:t>
            </a:r>
            <a:fld id="{4A9B5881-4007-4345-955A-79C2656F0C49}" type="slidenum">
              <a:rPr lang="en-GB" noProof="0" smtClean="0"/>
              <a:pPr/>
              <a:t>‹#›</a:t>
            </a:fld>
            <a:endParaRPr lang="en-GB" noProof="0"/>
          </a:p>
        </p:txBody>
      </p:sp>
    </p:spTree>
    <p:extLst>
      <p:ext uri="{BB962C8B-B14F-4D97-AF65-F5344CB8AC3E}">
        <p14:creationId xmlns:p14="http://schemas.microsoft.com/office/powerpoint/2010/main" val="2292145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F2623-2255-4BBA-9577-B3A3FD2AE8E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Slide Number Placeholder 2">
            <a:extLst>
              <a:ext uri="{FF2B5EF4-FFF2-40B4-BE49-F238E27FC236}">
                <a16:creationId xmlns:a16="http://schemas.microsoft.com/office/drawing/2014/main" id="{5259F0F0-5E7C-4FC9-8E90-6ADCD7A714B6}"/>
              </a:ext>
            </a:extLst>
          </p:cNvPr>
          <p:cNvSpPr>
            <a:spLocks noGrp="1"/>
          </p:cNvSpPr>
          <p:nvPr>
            <p:ph type="sldNum" sz="quarter" idx="10"/>
          </p:nvPr>
        </p:nvSpPr>
        <p:spPr/>
        <p:txBody>
          <a:bodyPr rtlCol="0"/>
          <a:lstStyle/>
          <a:p>
            <a:pPr rtl="0"/>
            <a:r>
              <a:rPr lang="en-GB" noProof="0"/>
              <a:t>PAGE </a:t>
            </a:r>
            <a:fld id="{4A9B5881-4007-4345-955A-79C2656F0C49}" type="slidenum">
              <a:rPr lang="en-GB" noProof="0" smtClean="0"/>
              <a:pPr/>
              <a:t>‹#›</a:t>
            </a:fld>
            <a:endParaRPr lang="en-GB" noProof="0"/>
          </a:p>
        </p:txBody>
      </p:sp>
    </p:spTree>
    <p:extLst>
      <p:ext uri="{BB962C8B-B14F-4D97-AF65-F5344CB8AC3E}">
        <p14:creationId xmlns:p14="http://schemas.microsoft.com/office/powerpoint/2010/main" val="3105532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9D3FFB-BE14-4D90-A515-10EDD1BEE6F1}"/>
              </a:ext>
            </a:extLst>
          </p:cNvPr>
          <p:cNvSpPr>
            <a:spLocks noGrp="1"/>
          </p:cNvSpPr>
          <p:nvPr>
            <p:ph type="sldNum" sz="quarter" idx="10"/>
          </p:nvPr>
        </p:nvSpPr>
        <p:spPr/>
        <p:txBody>
          <a:bodyPr rtlCol="0"/>
          <a:lstStyle/>
          <a:p>
            <a:pPr rtl="0"/>
            <a:r>
              <a:rPr lang="en-GB" noProof="0"/>
              <a:t>PAGE </a:t>
            </a:r>
            <a:fld id="{4A9B5881-4007-4345-955A-79C2656F0C49}" type="slidenum">
              <a:rPr lang="en-GB" noProof="0" smtClean="0"/>
              <a:pPr/>
              <a:t>‹#›</a:t>
            </a:fld>
            <a:endParaRPr lang="en-GB" noProof="0"/>
          </a:p>
        </p:txBody>
      </p:sp>
    </p:spTree>
    <p:extLst>
      <p:ext uri="{BB962C8B-B14F-4D97-AF65-F5344CB8AC3E}">
        <p14:creationId xmlns:p14="http://schemas.microsoft.com/office/powerpoint/2010/main" val="36276739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51E51-BE82-4B1B-9CB6-89C26464DBE2}"/>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4CCBF8C-3CF7-47E6-9AB0-15584178B449}"/>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3D07DA3C-0298-45CF-AFC3-41031C0763E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Slide Number Placeholder 4">
            <a:extLst>
              <a:ext uri="{FF2B5EF4-FFF2-40B4-BE49-F238E27FC236}">
                <a16:creationId xmlns:a16="http://schemas.microsoft.com/office/drawing/2014/main" id="{F7C4FF87-D01E-416B-9EF8-E107C4EDDC42}"/>
              </a:ext>
            </a:extLst>
          </p:cNvPr>
          <p:cNvSpPr>
            <a:spLocks noGrp="1"/>
          </p:cNvSpPr>
          <p:nvPr>
            <p:ph type="sldNum" sz="quarter" idx="10"/>
          </p:nvPr>
        </p:nvSpPr>
        <p:spPr/>
        <p:txBody>
          <a:bodyPr rtlCol="0"/>
          <a:lstStyle/>
          <a:p>
            <a:pPr rtl="0"/>
            <a:r>
              <a:rPr lang="en-GB" noProof="0"/>
              <a:t>PAGE </a:t>
            </a:r>
            <a:fld id="{4A9B5881-4007-4345-955A-79C2656F0C49}" type="slidenum">
              <a:rPr lang="en-GB" noProof="0" smtClean="0"/>
              <a:pPr/>
              <a:t>‹#›</a:t>
            </a:fld>
            <a:endParaRPr lang="en-GB" noProof="0"/>
          </a:p>
        </p:txBody>
      </p:sp>
    </p:spTree>
    <p:extLst>
      <p:ext uri="{BB962C8B-B14F-4D97-AF65-F5344CB8AC3E}">
        <p14:creationId xmlns:p14="http://schemas.microsoft.com/office/powerpoint/2010/main" val="398533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48E4AFE-E166-4B84-B0C8-9205038D8033}"/>
              </a:ext>
            </a:extLst>
          </p:cNvPr>
          <p:cNvPicPr>
            <a:picLocks noChangeAspect="1"/>
          </p:cNvPicPr>
          <p:nvPr userDrawn="1"/>
        </p:nvPicPr>
        <p:blipFill>
          <a:blip r:embed="rId16" cstate="screen">
            <a:extLst>
              <a:ext uri="{28A0092B-C50C-407E-A947-70E740481C1C}">
                <a14:useLocalDpi xmlns:a14="http://schemas.microsoft.com/office/drawing/2010/main"/>
              </a:ext>
            </a:extLst>
          </a:blip>
          <a:stretch>
            <a:fillRect/>
          </a:stretch>
        </p:blipFill>
        <p:spPr>
          <a:xfrm flipV="1">
            <a:off x="0" y="0"/>
            <a:ext cx="12192000" cy="6858000"/>
          </a:xfrm>
          <a:prstGeom prst="rect">
            <a:avLst/>
          </a:prstGeom>
        </p:spPr>
      </p:pic>
      <p:sp>
        <p:nvSpPr>
          <p:cNvPr id="2" name="Title Placeholder 1">
            <a:extLst>
              <a:ext uri="{FF2B5EF4-FFF2-40B4-BE49-F238E27FC236}">
                <a16:creationId xmlns:a16="http://schemas.microsoft.com/office/drawing/2014/main" id="{6C617517-B672-49BA-AC6E-AB66D0639A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EC92C27-7843-4B22-9200-B7304E6AE4CD}"/>
              </a:ext>
            </a:extLst>
          </p:cNvPr>
          <p:cNvSpPr>
            <a:spLocks noGrp="1"/>
          </p:cNvSpPr>
          <p:nvPr>
            <p:ph type="body" idx="1"/>
          </p:nvPr>
        </p:nvSpPr>
        <p:spPr>
          <a:xfrm>
            <a:off x="838200" y="1825625"/>
            <a:ext cx="10515598"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52DB4F10-F75B-41A8-B994-BFF68949E59A}"/>
              </a:ext>
            </a:extLst>
          </p:cNvPr>
          <p:cNvSpPr>
            <a:spLocks noGrp="1"/>
          </p:cNvSpPr>
          <p:nvPr>
            <p:ph type="sldNum" sz="quarter" idx="4"/>
          </p:nvPr>
        </p:nvSpPr>
        <p:spPr>
          <a:xfrm>
            <a:off x="11353800" y="6361475"/>
            <a:ext cx="838200" cy="360000"/>
          </a:xfrm>
          <a:prstGeom prst="rect">
            <a:avLst/>
          </a:prstGeom>
          <a:solidFill>
            <a:schemeClr val="tx1">
              <a:lumMod val="85000"/>
              <a:lumOff val="15000"/>
            </a:schemeClr>
          </a:solidFill>
        </p:spPr>
        <p:txBody>
          <a:bodyPr vert="horz" lIns="91440" tIns="45720" rIns="91440" bIns="45720" rtlCol="0" anchor="ctr"/>
          <a:lstStyle>
            <a:lvl1pPr algn="ctr">
              <a:defRPr sz="1200">
                <a:solidFill>
                  <a:schemeClr val="bg1"/>
                </a:solidFill>
              </a:defRPr>
            </a:lvl1pPr>
          </a:lstStyle>
          <a:p>
            <a:pPr rtl="0"/>
            <a:r>
              <a:rPr lang="en-GB" noProof="0"/>
              <a:t>PAGE </a:t>
            </a:r>
            <a:fld id="{4A9B5881-4007-4345-955A-79C2656F0C49}" type="slidenum">
              <a:rPr lang="en-GB" noProof="0" smtClean="0"/>
              <a:pPr/>
              <a:t>‹#›</a:t>
            </a:fld>
            <a:endParaRPr lang="en-GB" noProof="0"/>
          </a:p>
        </p:txBody>
      </p:sp>
      <p:sp>
        <p:nvSpPr>
          <p:cNvPr id="7" name="Rectangle 6">
            <a:extLst>
              <a:ext uri="{FF2B5EF4-FFF2-40B4-BE49-F238E27FC236}">
                <a16:creationId xmlns:a16="http://schemas.microsoft.com/office/drawing/2014/main" id="{512D21E2-8DEB-4F43-A26E-B8DA900A9230}"/>
              </a:ext>
            </a:extLst>
          </p:cNvPr>
          <p:cNvSpPr/>
          <p:nvPr userDrawn="1"/>
        </p:nvSpPr>
        <p:spPr>
          <a:xfrm>
            <a:off x="0" y="6721475"/>
            <a:ext cx="12192000" cy="136525"/>
          </a:xfrm>
          <a:prstGeom prst="rect">
            <a:avLst/>
          </a:prstGeom>
          <a:gradFill>
            <a:gsLst>
              <a:gs pos="0">
                <a:schemeClr val="accent2"/>
              </a:gs>
              <a:gs pos="100000">
                <a:schemeClr val="tx1">
                  <a:lumMod val="75000"/>
                  <a:lumOff val="2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35CD3143-7FD1-40EA-AA4A-47C72380AEC2}"/>
              </a:ext>
            </a:extLst>
          </p:cNvPr>
          <p:cNvSpPr/>
          <p:nvPr userDrawn="1"/>
        </p:nvSpPr>
        <p:spPr>
          <a:xfrm>
            <a:off x="11353798" y="6721474"/>
            <a:ext cx="838201" cy="13652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853920126"/>
      </p:ext>
    </p:extLst>
  </p:cSld>
  <p:clrMap bg1="lt1" tx1="dk1" bg2="lt2" tx2="dk2" accent1="accent1" accent2="accent2" accent3="accent3" accent4="accent4" accent5="accent5" accent6="accent6" hlink="hlink" folHlink="folHlink"/>
  <p:sldLayoutIdLst>
    <p:sldLayoutId id="2147483661" r:id="rId1"/>
    <p:sldLayoutId id="2147483659" r:id="rId2"/>
    <p:sldLayoutId id="2147483660" r:id="rId3"/>
    <p:sldLayoutId id="2147483665" r:id="rId4"/>
    <p:sldLayoutId id="2147483666" r:id="rId5"/>
    <p:sldLayoutId id="2147483650" r:id="rId6"/>
    <p:sldLayoutId id="2147483663" r:id="rId7"/>
    <p:sldLayoutId id="2147483664" r:id="rId8"/>
    <p:sldLayoutId id="2147483651" r:id="rId9"/>
    <p:sldLayoutId id="2147483652" r:id="rId10"/>
    <p:sldLayoutId id="2147483653" r:id="rId11"/>
    <p:sldLayoutId id="2147483654" r:id="rId12"/>
    <p:sldLayoutId id="2147483655" r:id="rId13"/>
    <p:sldLayoutId id="2147483656" r:id="rId14"/>
  </p:sldLayoutIdLst>
  <p:hf hdr="0" ftr="0" dt="0"/>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Wingdings" panose="05000000000000000000" pitchFamily="2" charset="2"/>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altc.alt.ac.uk/blog/2018/10/important-new-accessibility-regulations/"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rlodan01/4555108439/" TargetMode="External"/><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hyperlink" Target="https://www.publicdomainpictures.net/view-image.php?image=13523&amp;picture=tar-en-paus" TargetMode="External"/><Relationship Id="rId2" Type="http://schemas.openxmlformats.org/officeDocument/2006/relationships/image" Target="../media/image5.jp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hyperlink" Target="https://www.publicdomainpictures.net/en/view-image.php?image=175171&amp;picture=bird-vintage-script-paper" TargetMode="External"/><Relationship Id="rId2" Type="http://schemas.openxmlformats.org/officeDocument/2006/relationships/image" Target="../media/image6.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10C5037-DA4A-44E2-A9FB-84B1498768A7}"/>
              </a:ext>
            </a:extLst>
          </p:cNvPr>
          <p:cNvSpPr>
            <a:spLocks noGrp="1"/>
          </p:cNvSpPr>
          <p:nvPr>
            <p:ph type="title"/>
          </p:nvPr>
        </p:nvSpPr>
        <p:spPr/>
        <p:txBody>
          <a:bodyPr rtlCol="0"/>
          <a:lstStyle/>
          <a:p>
            <a:pPr algn="ctr" rtl="0"/>
            <a:r>
              <a:rPr lang="en-GB" b="1" i="1" u="sng" dirty="0"/>
              <a:t>Welcome to Criminal Law</a:t>
            </a:r>
          </a:p>
        </p:txBody>
      </p:sp>
      <p:sp>
        <p:nvSpPr>
          <p:cNvPr id="6" name="Text Placeholder 5">
            <a:extLst>
              <a:ext uri="{FF2B5EF4-FFF2-40B4-BE49-F238E27FC236}">
                <a16:creationId xmlns:a16="http://schemas.microsoft.com/office/drawing/2014/main" id="{1397C2DB-90F2-4971-AC44-7CDDF5A3B552}"/>
              </a:ext>
            </a:extLst>
          </p:cNvPr>
          <p:cNvSpPr>
            <a:spLocks noGrp="1"/>
          </p:cNvSpPr>
          <p:nvPr>
            <p:ph type="body" sz="half" idx="2"/>
          </p:nvPr>
        </p:nvSpPr>
        <p:spPr/>
        <p:txBody>
          <a:bodyPr rtlCol="0"/>
          <a:lstStyle/>
          <a:p>
            <a:pPr rtl="0"/>
            <a:r>
              <a:rPr lang="en-GB" dirty="0"/>
              <a:t>By Zita Draper </a:t>
            </a:r>
          </a:p>
        </p:txBody>
      </p:sp>
      <p:sp>
        <p:nvSpPr>
          <p:cNvPr id="15" name="Slide Number Placeholder 14">
            <a:extLst>
              <a:ext uri="{FF2B5EF4-FFF2-40B4-BE49-F238E27FC236}">
                <a16:creationId xmlns:a16="http://schemas.microsoft.com/office/drawing/2014/main" id="{26F5C050-EB87-421A-8A5C-E6CB30102699}"/>
              </a:ext>
            </a:extLst>
          </p:cNvPr>
          <p:cNvSpPr>
            <a:spLocks noGrp="1"/>
          </p:cNvSpPr>
          <p:nvPr>
            <p:ph type="sldNum" sz="quarter" idx="10"/>
          </p:nvPr>
        </p:nvSpPr>
        <p:spPr/>
        <p:txBody>
          <a:bodyPr rtlCol="0"/>
          <a:lstStyle/>
          <a:p>
            <a:pPr rtl="0"/>
            <a:r>
              <a:rPr lang="en-GB"/>
              <a:t>PAGE </a:t>
            </a:r>
            <a:fld id="{4A9B5881-4007-4345-955A-79C2656F0C49}" type="slidenum">
              <a:rPr lang="en-GB" smtClean="0"/>
              <a:pPr/>
              <a:t>1</a:t>
            </a:fld>
            <a:endParaRPr lang="en-GB"/>
          </a:p>
        </p:txBody>
      </p:sp>
      <p:pic>
        <p:nvPicPr>
          <p:cNvPr id="12" name="Picture 11" descr="A statue of a person holding scales and sword&#10;&#10;Description automatically generated with medium confidence">
            <a:extLst>
              <a:ext uri="{FF2B5EF4-FFF2-40B4-BE49-F238E27FC236}">
                <a16:creationId xmlns:a16="http://schemas.microsoft.com/office/drawing/2014/main" id="{9BDFC9E3-D637-0046-4667-4E5CFCDFBA5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7528373" cy="6721474"/>
          </a:xfrm>
          <a:prstGeom prst="rect">
            <a:avLst/>
          </a:prstGeom>
        </p:spPr>
      </p:pic>
    </p:spTree>
    <p:extLst>
      <p:ext uri="{BB962C8B-B14F-4D97-AF65-F5344CB8AC3E}">
        <p14:creationId xmlns:p14="http://schemas.microsoft.com/office/powerpoint/2010/main" val="1136250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71EC793-CA6A-FD34-A1E3-C706646C8D0D}"/>
              </a:ext>
            </a:extLst>
          </p:cNvPr>
          <p:cNvSpPr>
            <a:spLocks noGrp="1"/>
          </p:cNvSpPr>
          <p:nvPr>
            <p:ph type="title"/>
          </p:nvPr>
        </p:nvSpPr>
        <p:spPr/>
        <p:txBody>
          <a:bodyPr/>
          <a:lstStyle/>
          <a:p>
            <a:r>
              <a:rPr lang="en-GB" sz="6600" b="1" i="1" u="sng" dirty="0"/>
              <a:t>Content</a:t>
            </a:r>
          </a:p>
        </p:txBody>
      </p:sp>
      <p:sp>
        <p:nvSpPr>
          <p:cNvPr id="7" name="Content Placeholder 6">
            <a:extLst>
              <a:ext uri="{FF2B5EF4-FFF2-40B4-BE49-F238E27FC236}">
                <a16:creationId xmlns:a16="http://schemas.microsoft.com/office/drawing/2014/main" id="{4AE02C27-87BF-4F8C-E90B-A2DE23521223}"/>
              </a:ext>
            </a:extLst>
          </p:cNvPr>
          <p:cNvSpPr>
            <a:spLocks noGrp="1"/>
          </p:cNvSpPr>
          <p:nvPr>
            <p:ph idx="1"/>
          </p:nvPr>
        </p:nvSpPr>
        <p:spPr/>
        <p:txBody>
          <a:bodyPr/>
          <a:lstStyle/>
          <a:p>
            <a:r>
              <a:rPr lang="en-GB" dirty="0"/>
              <a:t>Aims and Learning Objectives. </a:t>
            </a:r>
          </a:p>
          <a:p>
            <a:r>
              <a:rPr lang="en-GB" dirty="0"/>
              <a:t>Introductions. </a:t>
            </a:r>
          </a:p>
          <a:p>
            <a:r>
              <a:rPr lang="en-GB" dirty="0"/>
              <a:t>Expectations. </a:t>
            </a:r>
          </a:p>
          <a:p>
            <a:r>
              <a:rPr lang="en-GB" dirty="0"/>
              <a:t>How these sessions will run?</a:t>
            </a:r>
          </a:p>
          <a:p>
            <a:r>
              <a:rPr lang="en-GB" dirty="0"/>
              <a:t>Scheme of work. </a:t>
            </a:r>
          </a:p>
          <a:p>
            <a:r>
              <a:rPr lang="en-GB" dirty="0"/>
              <a:t>Topics that we will cover. </a:t>
            </a:r>
          </a:p>
          <a:p>
            <a:r>
              <a:rPr lang="en-GB" dirty="0"/>
              <a:t>Assignments. </a:t>
            </a:r>
          </a:p>
          <a:p>
            <a:r>
              <a:rPr lang="en-GB" dirty="0"/>
              <a:t>Today’s session. </a:t>
            </a:r>
          </a:p>
          <a:p>
            <a:r>
              <a:rPr lang="en-GB" dirty="0"/>
              <a:t>Actus Reus. </a:t>
            </a:r>
          </a:p>
          <a:p>
            <a:r>
              <a:rPr lang="en-GB" dirty="0"/>
              <a:t>Activities. </a:t>
            </a:r>
          </a:p>
          <a:p>
            <a:r>
              <a:rPr lang="en-GB" dirty="0"/>
              <a:t>Summary. </a:t>
            </a:r>
          </a:p>
          <a:p>
            <a:r>
              <a:rPr lang="en-GB" dirty="0"/>
              <a:t>Thank you, any questions? </a:t>
            </a:r>
          </a:p>
        </p:txBody>
      </p:sp>
      <p:sp>
        <p:nvSpPr>
          <p:cNvPr id="4" name="Slide Number Placeholder 3">
            <a:extLst>
              <a:ext uri="{FF2B5EF4-FFF2-40B4-BE49-F238E27FC236}">
                <a16:creationId xmlns:a16="http://schemas.microsoft.com/office/drawing/2014/main" id="{F3A33970-4F70-5F8D-ED20-73AD83667CDE}"/>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2</a:t>
            </a:fld>
            <a:endParaRPr lang="en-GB" noProof="0"/>
          </a:p>
        </p:txBody>
      </p:sp>
    </p:spTree>
    <p:extLst>
      <p:ext uri="{BB962C8B-B14F-4D97-AF65-F5344CB8AC3E}">
        <p14:creationId xmlns:p14="http://schemas.microsoft.com/office/powerpoint/2010/main" val="4126969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768C2-4522-0E25-6B2C-9469AC602053}"/>
              </a:ext>
            </a:extLst>
          </p:cNvPr>
          <p:cNvSpPr>
            <a:spLocks noGrp="1"/>
          </p:cNvSpPr>
          <p:nvPr>
            <p:ph type="title"/>
          </p:nvPr>
        </p:nvSpPr>
        <p:spPr/>
        <p:txBody>
          <a:bodyPr/>
          <a:lstStyle/>
          <a:p>
            <a:r>
              <a:rPr lang="en-GB" b="1" i="1" u="sng" dirty="0"/>
              <a:t>Aims and Learning Objectives</a:t>
            </a:r>
          </a:p>
        </p:txBody>
      </p:sp>
      <p:sp>
        <p:nvSpPr>
          <p:cNvPr id="3" name="Content Placeholder 2">
            <a:extLst>
              <a:ext uri="{FF2B5EF4-FFF2-40B4-BE49-F238E27FC236}">
                <a16:creationId xmlns:a16="http://schemas.microsoft.com/office/drawing/2014/main" id="{CB4B4D57-9B2C-1302-CC43-C26A1D8892C2}"/>
              </a:ext>
            </a:extLst>
          </p:cNvPr>
          <p:cNvSpPr>
            <a:spLocks noGrp="1"/>
          </p:cNvSpPr>
          <p:nvPr>
            <p:ph idx="1"/>
          </p:nvPr>
        </p:nvSpPr>
        <p:spPr/>
        <p:txBody>
          <a:bodyPr/>
          <a:lstStyle/>
          <a:p>
            <a:r>
              <a:rPr lang="en-GB" dirty="0"/>
              <a:t>The aim of today’s session is to introduce students to the module and the first topics. </a:t>
            </a:r>
          </a:p>
          <a:p>
            <a:endParaRPr lang="en-GB" dirty="0"/>
          </a:p>
          <a:p>
            <a:r>
              <a:rPr lang="en-GB" dirty="0"/>
              <a:t>By the end of today’s session students should be able to understand the Actus Reus and Men’s rea of an offence. </a:t>
            </a:r>
          </a:p>
          <a:p>
            <a:endParaRPr lang="en-GB" dirty="0"/>
          </a:p>
          <a:p>
            <a:r>
              <a:rPr lang="en-GB" dirty="0"/>
              <a:t>By the end of today’s session students should be able to demonstrate their understanding of the requirements of the module. </a:t>
            </a:r>
          </a:p>
        </p:txBody>
      </p:sp>
      <p:sp>
        <p:nvSpPr>
          <p:cNvPr id="4" name="Slide Number Placeholder 3">
            <a:extLst>
              <a:ext uri="{FF2B5EF4-FFF2-40B4-BE49-F238E27FC236}">
                <a16:creationId xmlns:a16="http://schemas.microsoft.com/office/drawing/2014/main" id="{A78698F7-CC40-6812-40A9-EE38D4FCC224}"/>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3</a:t>
            </a:fld>
            <a:endParaRPr lang="en-GB" noProof="0"/>
          </a:p>
        </p:txBody>
      </p:sp>
    </p:spTree>
    <p:extLst>
      <p:ext uri="{BB962C8B-B14F-4D97-AF65-F5344CB8AC3E}">
        <p14:creationId xmlns:p14="http://schemas.microsoft.com/office/powerpoint/2010/main" val="757944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14EAE-0F54-65AD-9577-5143101BFD5F}"/>
              </a:ext>
            </a:extLst>
          </p:cNvPr>
          <p:cNvSpPr>
            <a:spLocks noGrp="1"/>
          </p:cNvSpPr>
          <p:nvPr>
            <p:ph type="title"/>
          </p:nvPr>
        </p:nvSpPr>
        <p:spPr/>
        <p:txBody>
          <a:bodyPr/>
          <a:lstStyle/>
          <a:p>
            <a:r>
              <a:rPr lang="en-GB" b="1" i="1" u="sng" dirty="0"/>
              <a:t>Introductions</a:t>
            </a:r>
          </a:p>
        </p:txBody>
      </p:sp>
      <p:sp>
        <p:nvSpPr>
          <p:cNvPr id="3" name="Content Placeholder 2">
            <a:extLst>
              <a:ext uri="{FF2B5EF4-FFF2-40B4-BE49-F238E27FC236}">
                <a16:creationId xmlns:a16="http://schemas.microsoft.com/office/drawing/2014/main" id="{56B22E86-E5CA-436E-866C-7B88A61DE197}"/>
              </a:ext>
            </a:extLst>
          </p:cNvPr>
          <p:cNvSpPr>
            <a:spLocks noGrp="1"/>
          </p:cNvSpPr>
          <p:nvPr>
            <p:ph idx="1"/>
          </p:nvPr>
        </p:nvSpPr>
        <p:spPr/>
        <p:txBody>
          <a:bodyPr/>
          <a:lstStyle/>
          <a:p>
            <a:r>
              <a:rPr lang="en-GB" dirty="0"/>
              <a:t>Who are you? </a:t>
            </a:r>
          </a:p>
          <a:p>
            <a:endParaRPr lang="en-GB" dirty="0"/>
          </a:p>
          <a:p>
            <a:r>
              <a:rPr lang="en-GB" dirty="0"/>
              <a:t>Why do you want to study law? </a:t>
            </a:r>
          </a:p>
          <a:p>
            <a:endParaRPr lang="en-GB" dirty="0"/>
          </a:p>
          <a:p>
            <a:r>
              <a:rPr lang="en-GB" dirty="0"/>
              <a:t>What are your future career aspirations?</a:t>
            </a:r>
          </a:p>
        </p:txBody>
      </p:sp>
      <p:sp>
        <p:nvSpPr>
          <p:cNvPr id="4" name="Slide Number Placeholder 3">
            <a:extLst>
              <a:ext uri="{FF2B5EF4-FFF2-40B4-BE49-F238E27FC236}">
                <a16:creationId xmlns:a16="http://schemas.microsoft.com/office/drawing/2014/main" id="{F7F4E894-D10E-2F59-E96E-103177DE643E}"/>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4</a:t>
            </a:fld>
            <a:endParaRPr lang="en-GB" noProof="0"/>
          </a:p>
        </p:txBody>
      </p:sp>
    </p:spTree>
    <p:extLst>
      <p:ext uri="{BB962C8B-B14F-4D97-AF65-F5344CB8AC3E}">
        <p14:creationId xmlns:p14="http://schemas.microsoft.com/office/powerpoint/2010/main" val="2972994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446D7-233E-FDF4-C753-5908B3115C88}"/>
              </a:ext>
            </a:extLst>
          </p:cNvPr>
          <p:cNvSpPr>
            <a:spLocks noGrp="1"/>
          </p:cNvSpPr>
          <p:nvPr>
            <p:ph type="title"/>
          </p:nvPr>
        </p:nvSpPr>
        <p:spPr/>
        <p:txBody>
          <a:bodyPr/>
          <a:lstStyle/>
          <a:p>
            <a:r>
              <a:rPr lang="en-GB" b="1" i="1" u="sng" dirty="0"/>
              <a:t>Expectations </a:t>
            </a:r>
          </a:p>
        </p:txBody>
      </p:sp>
      <p:sp>
        <p:nvSpPr>
          <p:cNvPr id="3" name="Content Placeholder 2">
            <a:extLst>
              <a:ext uri="{FF2B5EF4-FFF2-40B4-BE49-F238E27FC236}">
                <a16:creationId xmlns:a16="http://schemas.microsoft.com/office/drawing/2014/main" id="{29C5F46E-BD11-35AB-B2F5-9026BCCD6E41}"/>
              </a:ext>
            </a:extLst>
          </p:cNvPr>
          <p:cNvSpPr>
            <a:spLocks noGrp="1"/>
          </p:cNvSpPr>
          <p:nvPr>
            <p:ph idx="1"/>
          </p:nvPr>
        </p:nvSpPr>
        <p:spPr>
          <a:xfrm>
            <a:off x="4705352" y="264147"/>
            <a:ext cx="6648448" cy="5984875"/>
          </a:xfrm>
        </p:spPr>
        <p:txBody>
          <a:bodyPr/>
          <a:lstStyle/>
          <a:p>
            <a:pPr>
              <a:buFont typeface="Wingdings" panose="05000000000000000000" pitchFamily="2" charset="2"/>
              <a:buChar char="q"/>
            </a:pPr>
            <a:r>
              <a:rPr lang="en-GB" dirty="0"/>
              <a:t> Respect for everyone in the classroom. </a:t>
            </a:r>
          </a:p>
          <a:p>
            <a:pPr>
              <a:buFont typeface="Wingdings" panose="05000000000000000000" pitchFamily="2" charset="2"/>
              <a:buChar char="q"/>
            </a:pPr>
            <a:endParaRPr lang="en-GB" dirty="0"/>
          </a:p>
          <a:p>
            <a:pPr>
              <a:buFont typeface="Wingdings" panose="05000000000000000000" pitchFamily="2" charset="2"/>
              <a:buChar char="q"/>
            </a:pPr>
            <a:r>
              <a:rPr lang="en-GB" dirty="0"/>
              <a:t>Camera’s are on. </a:t>
            </a:r>
          </a:p>
          <a:p>
            <a:pPr>
              <a:buFont typeface="Wingdings" panose="05000000000000000000" pitchFamily="2" charset="2"/>
              <a:buChar char="q"/>
            </a:pPr>
            <a:endParaRPr lang="en-GB" dirty="0"/>
          </a:p>
          <a:p>
            <a:pPr>
              <a:buFont typeface="Wingdings" panose="05000000000000000000" pitchFamily="2" charset="2"/>
              <a:buChar char="q"/>
            </a:pPr>
            <a:r>
              <a:rPr lang="en-GB" dirty="0"/>
              <a:t>Raise hand if would like to answer questions. </a:t>
            </a:r>
          </a:p>
          <a:p>
            <a:pPr>
              <a:buFont typeface="Wingdings" panose="05000000000000000000" pitchFamily="2" charset="2"/>
              <a:buChar char="q"/>
            </a:pPr>
            <a:endParaRPr lang="en-GB" dirty="0"/>
          </a:p>
          <a:p>
            <a:pPr>
              <a:buFont typeface="Wingdings" panose="05000000000000000000" pitchFamily="2" charset="2"/>
              <a:buChar char="q"/>
            </a:pPr>
            <a:r>
              <a:rPr lang="en-GB" dirty="0"/>
              <a:t>No arguing. </a:t>
            </a:r>
          </a:p>
          <a:p>
            <a:pPr>
              <a:buFont typeface="Wingdings" panose="05000000000000000000" pitchFamily="2" charset="2"/>
              <a:buChar char="q"/>
            </a:pPr>
            <a:endParaRPr lang="en-GB" dirty="0"/>
          </a:p>
          <a:p>
            <a:pPr>
              <a:buFont typeface="Wingdings" panose="05000000000000000000" pitchFamily="2" charset="2"/>
              <a:buChar char="q"/>
            </a:pPr>
            <a:r>
              <a:rPr lang="en-GB" dirty="0"/>
              <a:t> Joining with your student account. </a:t>
            </a:r>
          </a:p>
          <a:p>
            <a:pPr>
              <a:buFont typeface="Wingdings" panose="05000000000000000000" pitchFamily="2" charset="2"/>
              <a:buChar char="q"/>
            </a:pPr>
            <a:endParaRPr lang="en-GB" dirty="0"/>
          </a:p>
          <a:p>
            <a:pPr>
              <a:buFont typeface="Wingdings" panose="05000000000000000000" pitchFamily="2" charset="2"/>
              <a:buChar char="q"/>
            </a:pPr>
            <a:r>
              <a:rPr lang="en-GB" dirty="0" err="1"/>
              <a:t>Engagenment</a:t>
            </a:r>
            <a:r>
              <a:rPr lang="en-GB" dirty="0"/>
              <a:t>. </a:t>
            </a:r>
          </a:p>
        </p:txBody>
      </p:sp>
      <p:sp>
        <p:nvSpPr>
          <p:cNvPr id="4" name="Slide Number Placeholder 3">
            <a:extLst>
              <a:ext uri="{FF2B5EF4-FFF2-40B4-BE49-F238E27FC236}">
                <a16:creationId xmlns:a16="http://schemas.microsoft.com/office/drawing/2014/main" id="{5C3CE06D-5F62-F4E7-9BFE-0AAD2D1E4DB7}"/>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5</a:t>
            </a:fld>
            <a:endParaRPr lang="en-GB" noProof="0"/>
          </a:p>
        </p:txBody>
      </p:sp>
    </p:spTree>
    <p:extLst>
      <p:ext uri="{BB962C8B-B14F-4D97-AF65-F5344CB8AC3E}">
        <p14:creationId xmlns:p14="http://schemas.microsoft.com/office/powerpoint/2010/main" val="1648068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12EDF-2BB5-5486-D62A-76AADA6DB0D2}"/>
              </a:ext>
            </a:extLst>
          </p:cNvPr>
          <p:cNvSpPr>
            <a:spLocks noGrp="1"/>
          </p:cNvSpPr>
          <p:nvPr>
            <p:ph type="title"/>
          </p:nvPr>
        </p:nvSpPr>
        <p:spPr/>
        <p:txBody>
          <a:bodyPr/>
          <a:lstStyle/>
          <a:p>
            <a:pPr algn="ctr"/>
            <a:r>
              <a:rPr lang="en-GB" b="1" i="1" u="sng" dirty="0"/>
              <a:t>How will these sessions run?</a:t>
            </a:r>
          </a:p>
        </p:txBody>
      </p:sp>
      <p:sp>
        <p:nvSpPr>
          <p:cNvPr id="3" name="Content Placeholder 2">
            <a:extLst>
              <a:ext uri="{FF2B5EF4-FFF2-40B4-BE49-F238E27FC236}">
                <a16:creationId xmlns:a16="http://schemas.microsoft.com/office/drawing/2014/main" id="{2CEDA1DC-1B9D-CC03-53E1-B9A72EF1AA9B}"/>
              </a:ext>
            </a:extLst>
          </p:cNvPr>
          <p:cNvSpPr>
            <a:spLocks noGrp="1"/>
          </p:cNvSpPr>
          <p:nvPr>
            <p:ph idx="1"/>
          </p:nvPr>
        </p:nvSpPr>
        <p:spPr/>
        <p:txBody>
          <a:bodyPr/>
          <a:lstStyle/>
          <a:p>
            <a:pPr>
              <a:lnSpc>
                <a:spcPct val="200000"/>
              </a:lnSpc>
            </a:pPr>
            <a:r>
              <a:rPr lang="en-GB" dirty="0"/>
              <a:t>4 hour sessions. </a:t>
            </a:r>
          </a:p>
          <a:p>
            <a:pPr>
              <a:lnSpc>
                <a:spcPct val="200000"/>
              </a:lnSpc>
            </a:pPr>
            <a:r>
              <a:rPr lang="en-GB" dirty="0"/>
              <a:t>With breaks in between. </a:t>
            </a:r>
          </a:p>
          <a:p>
            <a:pPr>
              <a:lnSpc>
                <a:spcPct val="200000"/>
              </a:lnSpc>
            </a:pPr>
            <a:r>
              <a:rPr lang="en-GB" dirty="0"/>
              <a:t>Mixture of content and activities. </a:t>
            </a:r>
          </a:p>
          <a:p>
            <a:pPr>
              <a:lnSpc>
                <a:spcPct val="200000"/>
              </a:lnSpc>
            </a:pPr>
            <a:r>
              <a:rPr lang="en-GB" dirty="0"/>
              <a:t>But will be mostly student led. </a:t>
            </a:r>
          </a:p>
          <a:p>
            <a:pPr>
              <a:lnSpc>
                <a:spcPct val="200000"/>
              </a:lnSpc>
            </a:pPr>
            <a:r>
              <a:rPr lang="en-GB" dirty="0"/>
              <a:t>Breakout rooms will be used. </a:t>
            </a:r>
          </a:p>
          <a:p>
            <a:pPr>
              <a:lnSpc>
                <a:spcPct val="200000"/>
              </a:lnSpc>
            </a:pPr>
            <a:r>
              <a:rPr lang="en-GB" dirty="0"/>
              <a:t>Team work is expected. </a:t>
            </a:r>
          </a:p>
        </p:txBody>
      </p:sp>
      <p:sp>
        <p:nvSpPr>
          <p:cNvPr id="4" name="Slide Number Placeholder 3">
            <a:extLst>
              <a:ext uri="{FF2B5EF4-FFF2-40B4-BE49-F238E27FC236}">
                <a16:creationId xmlns:a16="http://schemas.microsoft.com/office/drawing/2014/main" id="{90C23B54-7AA8-1161-EA5F-ED549FC74062}"/>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6</a:t>
            </a:fld>
            <a:endParaRPr lang="en-GB" noProof="0"/>
          </a:p>
        </p:txBody>
      </p:sp>
    </p:spTree>
    <p:extLst>
      <p:ext uri="{BB962C8B-B14F-4D97-AF65-F5344CB8AC3E}">
        <p14:creationId xmlns:p14="http://schemas.microsoft.com/office/powerpoint/2010/main" val="2487755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DDFC8-A97A-7B9D-FE94-837B06F8DAF3}"/>
              </a:ext>
            </a:extLst>
          </p:cNvPr>
          <p:cNvSpPr>
            <a:spLocks noGrp="1"/>
          </p:cNvSpPr>
          <p:nvPr>
            <p:ph type="title"/>
          </p:nvPr>
        </p:nvSpPr>
        <p:spPr/>
        <p:txBody>
          <a:bodyPr/>
          <a:lstStyle/>
          <a:p>
            <a:pPr algn="ctr"/>
            <a:r>
              <a:rPr lang="en-GB" sz="6000" b="1" i="1" u="sng" dirty="0"/>
              <a:t>Scheme of work</a:t>
            </a:r>
          </a:p>
        </p:txBody>
      </p:sp>
      <p:sp>
        <p:nvSpPr>
          <p:cNvPr id="4" name="Slide Number Placeholder 3">
            <a:extLst>
              <a:ext uri="{FF2B5EF4-FFF2-40B4-BE49-F238E27FC236}">
                <a16:creationId xmlns:a16="http://schemas.microsoft.com/office/drawing/2014/main" id="{B566B554-1985-5043-B79F-09CF44C1272F}"/>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7</a:t>
            </a:fld>
            <a:endParaRPr lang="en-GB" noProof="0"/>
          </a:p>
        </p:txBody>
      </p:sp>
      <p:sp>
        <p:nvSpPr>
          <p:cNvPr id="6" name="TextBox 5">
            <a:extLst>
              <a:ext uri="{FF2B5EF4-FFF2-40B4-BE49-F238E27FC236}">
                <a16:creationId xmlns:a16="http://schemas.microsoft.com/office/drawing/2014/main" id="{0C9377DF-3231-EF14-2713-E3727A9D8722}"/>
              </a:ext>
            </a:extLst>
          </p:cNvPr>
          <p:cNvSpPr txBox="1"/>
          <p:nvPr/>
        </p:nvSpPr>
        <p:spPr>
          <a:xfrm>
            <a:off x="5145604" y="1132594"/>
            <a:ext cx="6095064" cy="4456285"/>
          </a:xfrm>
          <a:prstGeom prst="rect">
            <a:avLst/>
          </a:prstGeom>
          <a:noFill/>
        </p:spPr>
        <p:txBody>
          <a:bodyPr wrap="square">
            <a:spAutoFit/>
          </a:bodyPr>
          <a:lstStyle/>
          <a:p>
            <a:pPr>
              <a:lnSpc>
                <a:spcPct val="107000"/>
              </a:lnSpc>
              <a:spcAft>
                <a:spcPts val="800"/>
              </a:spcAft>
            </a:pPr>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22</a:t>
            </a:r>
            <a:r>
              <a:rPr lang="en-GB" sz="1800" kern="100" baseline="300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nd</a:t>
            </a:r>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 May 2023 – Introduction to assignment 1/ Actus reus and Mens Rea. </a:t>
            </a:r>
          </a:p>
          <a:p>
            <a:pPr>
              <a:lnSpc>
                <a:spcPct val="107000"/>
              </a:lnSpc>
              <a:spcAft>
                <a:spcPts val="800"/>
              </a:spcAft>
            </a:pPr>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00"/>
              </a:spcAft>
            </a:pPr>
            <a:r>
              <a:rPr lang="en-GB" kern="100" dirty="0">
                <a:solidFill>
                  <a:schemeClr val="bg1"/>
                </a:solidFill>
                <a:latin typeface="Calibri" panose="020F0502020204030204" pitchFamily="34" charset="0"/>
                <a:ea typeface="DengXian" panose="02010600030101010101" pitchFamily="2" charset="-122"/>
                <a:cs typeface="Arial" panose="020B0604020202020204" pitchFamily="34" charset="0"/>
              </a:rPr>
              <a:t>5</a:t>
            </a:r>
            <a:r>
              <a:rPr lang="en-GB" kern="100" baseline="30000" dirty="0">
                <a:solidFill>
                  <a:schemeClr val="bg1"/>
                </a:solidFill>
                <a:latin typeface="Calibri" panose="020F0502020204030204" pitchFamily="34" charset="0"/>
                <a:ea typeface="DengXian" panose="02010600030101010101" pitchFamily="2" charset="-122"/>
                <a:cs typeface="Arial" panose="020B0604020202020204" pitchFamily="34" charset="0"/>
              </a:rPr>
              <a:t>th</a:t>
            </a:r>
            <a:r>
              <a:rPr lang="en-GB" kern="100" dirty="0">
                <a:solidFill>
                  <a:schemeClr val="bg1"/>
                </a:solidFill>
                <a:latin typeface="Calibri" panose="020F0502020204030204" pitchFamily="34" charset="0"/>
                <a:ea typeface="DengXian" panose="02010600030101010101" pitchFamily="2" charset="-122"/>
                <a:cs typeface="Arial" panose="020B0604020202020204" pitchFamily="34" charset="0"/>
              </a:rPr>
              <a:t> June</a:t>
            </a:r>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 2023 – Work set for the bank Holiday – Homicide/ murder. </a:t>
            </a:r>
          </a:p>
          <a:p>
            <a:pPr>
              <a:lnSpc>
                <a:spcPct val="107000"/>
              </a:lnSpc>
              <a:spcAft>
                <a:spcPts val="800"/>
              </a:spcAft>
            </a:pPr>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00"/>
              </a:spcAft>
            </a:pPr>
            <a:r>
              <a:rPr lang="en-GB" kern="100" dirty="0">
                <a:solidFill>
                  <a:schemeClr val="bg1"/>
                </a:solidFill>
                <a:latin typeface="Calibri" panose="020F0502020204030204" pitchFamily="34" charset="0"/>
                <a:ea typeface="DengXian" panose="02010600030101010101" pitchFamily="2" charset="-122"/>
                <a:cs typeface="Arial" panose="020B0604020202020204" pitchFamily="34" charset="0"/>
              </a:rPr>
              <a:t>12</a:t>
            </a:r>
            <a:r>
              <a:rPr lang="en-GB" kern="100" baseline="30000" dirty="0">
                <a:solidFill>
                  <a:schemeClr val="bg1"/>
                </a:solidFill>
                <a:latin typeface="Calibri" panose="020F0502020204030204" pitchFamily="34" charset="0"/>
                <a:ea typeface="DengXian" panose="02010600030101010101" pitchFamily="2" charset="-122"/>
                <a:cs typeface="Arial" panose="020B0604020202020204" pitchFamily="34" charset="0"/>
              </a:rPr>
              <a:t>th</a:t>
            </a:r>
            <a:r>
              <a:rPr lang="en-GB" kern="100" dirty="0">
                <a:solidFill>
                  <a:schemeClr val="bg1"/>
                </a:solidFill>
                <a:latin typeface="Calibri" panose="020F0502020204030204" pitchFamily="34" charset="0"/>
                <a:ea typeface="DengXian" panose="02010600030101010101" pitchFamily="2" charset="-122"/>
                <a:cs typeface="Arial" panose="020B0604020202020204" pitchFamily="34" charset="0"/>
              </a:rPr>
              <a:t> June</a:t>
            </a:r>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 2023 – Theft/ Criminal Damage and Burglary. </a:t>
            </a:r>
          </a:p>
          <a:p>
            <a:pPr>
              <a:lnSpc>
                <a:spcPct val="107000"/>
              </a:lnSpc>
              <a:spcAft>
                <a:spcPts val="800"/>
              </a:spcAft>
            </a:pPr>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00"/>
              </a:spcAft>
            </a:pPr>
            <a:r>
              <a:rPr lang="en-GB" kern="100" dirty="0">
                <a:solidFill>
                  <a:schemeClr val="bg1"/>
                </a:solidFill>
                <a:latin typeface="Calibri" panose="020F0502020204030204" pitchFamily="34" charset="0"/>
                <a:ea typeface="DengXian" panose="02010600030101010101" pitchFamily="2" charset="-122"/>
                <a:cs typeface="Arial" panose="020B0604020202020204" pitchFamily="34" charset="0"/>
              </a:rPr>
              <a:t>19</a:t>
            </a:r>
            <a:r>
              <a:rPr lang="en-GB" kern="100" baseline="30000" dirty="0">
                <a:solidFill>
                  <a:schemeClr val="bg1"/>
                </a:solidFill>
                <a:latin typeface="Calibri" panose="020F0502020204030204" pitchFamily="34" charset="0"/>
                <a:ea typeface="DengXian" panose="02010600030101010101" pitchFamily="2" charset="-122"/>
                <a:cs typeface="Arial" panose="020B0604020202020204" pitchFamily="34" charset="0"/>
              </a:rPr>
              <a:t>th</a:t>
            </a:r>
            <a:r>
              <a:rPr lang="en-GB" kern="100" dirty="0">
                <a:solidFill>
                  <a:schemeClr val="bg1"/>
                </a:solidFill>
                <a:latin typeface="Calibri" panose="020F0502020204030204" pitchFamily="34" charset="0"/>
                <a:ea typeface="DengXian" panose="02010600030101010101" pitchFamily="2" charset="-122"/>
                <a:cs typeface="Arial" panose="020B0604020202020204" pitchFamily="34" charset="0"/>
              </a:rPr>
              <a:t> June</a:t>
            </a:r>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 2023 -  Theft and Criminal Damage continued. </a:t>
            </a:r>
          </a:p>
          <a:p>
            <a:pPr>
              <a:lnSpc>
                <a:spcPct val="107000"/>
              </a:lnSpc>
              <a:spcAft>
                <a:spcPts val="800"/>
              </a:spcAft>
            </a:pPr>
            <a:endPar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 26</a:t>
            </a:r>
            <a:r>
              <a:rPr lang="en-GB" sz="1800" kern="100" baseline="300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th</a:t>
            </a:r>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 June 2023 – Offences Against the Persons/ Defences to criminal offences/ Drop in session. </a:t>
            </a:r>
          </a:p>
        </p:txBody>
      </p:sp>
    </p:spTree>
    <p:extLst>
      <p:ext uri="{BB962C8B-B14F-4D97-AF65-F5344CB8AC3E}">
        <p14:creationId xmlns:p14="http://schemas.microsoft.com/office/powerpoint/2010/main" val="662713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8096598-C8BF-7C8C-02A7-B6F3B2E05688}"/>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8</a:t>
            </a:fld>
            <a:endParaRPr lang="en-GB" noProof="0"/>
          </a:p>
        </p:txBody>
      </p:sp>
      <p:pic>
        <p:nvPicPr>
          <p:cNvPr id="6" name="Picture 5" descr="A couple of puzzle pieces forming question marks&#10;&#10;Description automatically generated with low confidence">
            <a:extLst>
              <a:ext uri="{FF2B5EF4-FFF2-40B4-BE49-F238E27FC236}">
                <a16:creationId xmlns:a16="http://schemas.microsoft.com/office/drawing/2014/main" id="{A1D028EF-A4CB-5A72-C7BC-B5D5855CCD2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53655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F7E4C-BD97-CD22-74E7-E8A260085696}"/>
              </a:ext>
            </a:extLst>
          </p:cNvPr>
          <p:cNvSpPr>
            <a:spLocks noGrp="1"/>
          </p:cNvSpPr>
          <p:nvPr>
            <p:ph type="title"/>
          </p:nvPr>
        </p:nvSpPr>
        <p:spPr/>
        <p:txBody>
          <a:bodyPr/>
          <a:lstStyle/>
          <a:p>
            <a:pPr algn="ctr"/>
            <a:r>
              <a:rPr lang="en-GB" b="1" i="1" u="sng" dirty="0"/>
              <a:t>What will we cover in the module?</a:t>
            </a:r>
          </a:p>
        </p:txBody>
      </p:sp>
      <p:sp>
        <p:nvSpPr>
          <p:cNvPr id="3" name="Content Placeholder 2">
            <a:extLst>
              <a:ext uri="{FF2B5EF4-FFF2-40B4-BE49-F238E27FC236}">
                <a16:creationId xmlns:a16="http://schemas.microsoft.com/office/drawing/2014/main" id="{C5762C43-BFD3-7C64-00F3-E4EE3270A986}"/>
              </a:ext>
            </a:extLst>
          </p:cNvPr>
          <p:cNvSpPr>
            <a:spLocks noGrp="1"/>
          </p:cNvSpPr>
          <p:nvPr>
            <p:ph idx="1"/>
          </p:nvPr>
        </p:nvSpPr>
        <p:spPr/>
        <p:txBody>
          <a:bodyPr/>
          <a:lstStyle/>
          <a:p>
            <a:r>
              <a:rPr lang="en-GB" dirty="0"/>
              <a:t>Homicide. </a:t>
            </a:r>
          </a:p>
          <a:p>
            <a:r>
              <a:rPr lang="en-GB" dirty="0"/>
              <a:t>Voluntary Manslaughter. </a:t>
            </a:r>
          </a:p>
          <a:p>
            <a:r>
              <a:rPr lang="en-GB" dirty="0"/>
              <a:t>Involuntary Manslaughter. </a:t>
            </a:r>
          </a:p>
          <a:p>
            <a:r>
              <a:rPr lang="en-GB" dirty="0"/>
              <a:t>Burglary. </a:t>
            </a:r>
          </a:p>
          <a:p>
            <a:r>
              <a:rPr lang="en-GB" dirty="0"/>
              <a:t>Robbery. </a:t>
            </a:r>
          </a:p>
          <a:p>
            <a:r>
              <a:rPr lang="en-GB" dirty="0"/>
              <a:t>Criminal Damage. </a:t>
            </a:r>
          </a:p>
          <a:p>
            <a:r>
              <a:rPr lang="en-GB" dirty="0"/>
              <a:t>Aggravated Criminal Damage. </a:t>
            </a:r>
          </a:p>
          <a:p>
            <a:r>
              <a:rPr lang="en-GB" dirty="0"/>
              <a:t>Assault. </a:t>
            </a:r>
          </a:p>
          <a:p>
            <a:r>
              <a:rPr lang="en-GB" dirty="0"/>
              <a:t>Battery. </a:t>
            </a:r>
          </a:p>
          <a:p>
            <a:r>
              <a:rPr lang="en-GB" dirty="0"/>
              <a:t>Actual Bodily Harm. </a:t>
            </a:r>
          </a:p>
          <a:p>
            <a:r>
              <a:rPr lang="en-GB" dirty="0"/>
              <a:t>Grievous Bodily Harm. </a:t>
            </a:r>
          </a:p>
          <a:p>
            <a:r>
              <a:rPr lang="en-GB" dirty="0"/>
              <a:t>Grievous Bodily Harm with intent.</a:t>
            </a:r>
          </a:p>
          <a:p>
            <a:r>
              <a:rPr lang="en-GB" dirty="0"/>
              <a:t>Defences to criminal offences – Insanity, Automatism, Self-defence, duress, intoxication, loss of control and diminished responsibility. </a:t>
            </a:r>
          </a:p>
        </p:txBody>
      </p:sp>
      <p:sp>
        <p:nvSpPr>
          <p:cNvPr id="4" name="Slide Number Placeholder 3">
            <a:extLst>
              <a:ext uri="{FF2B5EF4-FFF2-40B4-BE49-F238E27FC236}">
                <a16:creationId xmlns:a16="http://schemas.microsoft.com/office/drawing/2014/main" id="{B38A6C26-619E-84FE-2E6C-E8241A613C7B}"/>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9</a:t>
            </a:fld>
            <a:endParaRPr lang="en-GB" noProof="0"/>
          </a:p>
        </p:txBody>
      </p:sp>
    </p:spTree>
    <p:extLst>
      <p:ext uri="{BB962C8B-B14F-4D97-AF65-F5344CB8AC3E}">
        <p14:creationId xmlns:p14="http://schemas.microsoft.com/office/powerpoint/2010/main" val="437348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2C102-4DF5-F3B7-45BD-907BA59D952B}"/>
              </a:ext>
            </a:extLst>
          </p:cNvPr>
          <p:cNvSpPr>
            <a:spLocks noGrp="1"/>
          </p:cNvSpPr>
          <p:nvPr>
            <p:ph type="title"/>
          </p:nvPr>
        </p:nvSpPr>
        <p:spPr/>
        <p:txBody>
          <a:bodyPr/>
          <a:lstStyle/>
          <a:p>
            <a:pPr algn="ctr"/>
            <a:r>
              <a:rPr lang="en-GB" sz="6600" b="1" i="1" u="sng" dirty="0"/>
              <a:t>Trigger warning </a:t>
            </a:r>
          </a:p>
        </p:txBody>
      </p:sp>
      <p:sp>
        <p:nvSpPr>
          <p:cNvPr id="3" name="Content Placeholder 2">
            <a:extLst>
              <a:ext uri="{FF2B5EF4-FFF2-40B4-BE49-F238E27FC236}">
                <a16:creationId xmlns:a16="http://schemas.microsoft.com/office/drawing/2014/main" id="{CBC7718A-7541-458C-E7BB-00FDD0478F62}"/>
              </a:ext>
            </a:extLst>
          </p:cNvPr>
          <p:cNvSpPr>
            <a:spLocks noGrp="1"/>
          </p:cNvSpPr>
          <p:nvPr>
            <p:ph idx="1"/>
          </p:nvPr>
        </p:nvSpPr>
        <p:spPr/>
        <p:txBody>
          <a:bodyPr/>
          <a:lstStyle/>
          <a:p>
            <a:r>
              <a:rPr lang="en-GB" dirty="0"/>
              <a:t>A lot of the content covered in this module will come with a trigger warning due to the nature of the cases within the module. </a:t>
            </a:r>
          </a:p>
          <a:p>
            <a:endParaRPr lang="en-GB" dirty="0"/>
          </a:p>
          <a:p>
            <a:r>
              <a:rPr lang="en-GB" dirty="0"/>
              <a:t>If for any reason you cannot attend one of the session because of the information included please ensure that you make your tutor aware. </a:t>
            </a:r>
          </a:p>
          <a:p>
            <a:endParaRPr lang="en-GB" dirty="0"/>
          </a:p>
          <a:p>
            <a:r>
              <a:rPr lang="en-GB" dirty="0"/>
              <a:t>Any questions?</a:t>
            </a:r>
          </a:p>
        </p:txBody>
      </p:sp>
      <p:sp>
        <p:nvSpPr>
          <p:cNvPr id="4" name="Slide Number Placeholder 3">
            <a:extLst>
              <a:ext uri="{FF2B5EF4-FFF2-40B4-BE49-F238E27FC236}">
                <a16:creationId xmlns:a16="http://schemas.microsoft.com/office/drawing/2014/main" id="{000643E1-4139-FF9E-F33A-F8852ED7B883}"/>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10</a:t>
            </a:fld>
            <a:endParaRPr lang="en-GB" noProof="0"/>
          </a:p>
        </p:txBody>
      </p:sp>
    </p:spTree>
    <p:extLst>
      <p:ext uri="{BB962C8B-B14F-4D97-AF65-F5344CB8AC3E}">
        <p14:creationId xmlns:p14="http://schemas.microsoft.com/office/powerpoint/2010/main" val="384349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9B137-227C-3F6A-BD8D-F698E465CC75}"/>
              </a:ext>
            </a:extLst>
          </p:cNvPr>
          <p:cNvSpPr>
            <a:spLocks noGrp="1"/>
          </p:cNvSpPr>
          <p:nvPr>
            <p:ph type="title"/>
          </p:nvPr>
        </p:nvSpPr>
        <p:spPr/>
        <p:txBody>
          <a:bodyPr/>
          <a:lstStyle/>
          <a:p>
            <a:r>
              <a:rPr lang="en-GB" b="1" i="1" u="sng" dirty="0"/>
              <a:t>Assignments</a:t>
            </a:r>
            <a:r>
              <a:rPr lang="en-GB" dirty="0"/>
              <a:t> </a:t>
            </a:r>
          </a:p>
        </p:txBody>
      </p:sp>
      <p:sp>
        <p:nvSpPr>
          <p:cNvPr id="3" name="Content Placeholder 2">
            <a:extLst>
              <a:ext uri="{FF2B5EF4-FFF2-40B4-BE49-F238E27FC236}">
                <a16:creationId xmlns:a16="http://schemas.microsoft.com/office/drawing/2014/main" id="{655C7DD0-6B4E-874B-6D5D-5904A2CAE20F}"/>
              </a:ext>
            </a:extLst>
          </p:cNvPr>
          <p:cNvSpPr>
            <a:spLocks noGrp="1"/>
          </p:cNvSpPr>
          <p:nvPr>
            <p:ph idx="1"/>
          </p:nvPr>
        </p:nvSpPr>
        <p:spPr/>
        <p:txBody>
          <a:bodyPr/>
          <a:lstStyle/>
          <a:p>
            <a:r>
              <a:rPr lang="en-GB" dirty="0"/>
              <a:t>2 Assignments to be submitted on the same date. </a:t>
            </a:r>
          </a:p>
          <a:p>
            <a:endParaRPr lang="en-GB" dirty="0"/>
          </a:p>
          <a:p>
            <a:r>
              <a:rPr lang="en-GB" dirty="0"/>
              <a:t>They need to be submitted on the 7</a:t>
            </a:r>
            <a:r>
              <a:rPr lang="en-GB" baseline="30000" dirty="0"/>
              <a:t>th</a:t>
            </a:r>
            <a:r>
              <a:rPr lang="en-GB" dirty="0"/>
              <a:t> of July 2023 by 23:59pm. </a:t>
            </a:r>
          </a:p>
          <a:p>
            <a:endParaRPr lang="en-GB" dirty="0"/>
          </a:p>
          <a:p>
            <a:r>
              <a:rPr lang="en-GB" dirty="0"/>
              <a:t>If they are submitted up to a week late your mark will be capped at 40%. </a:t>
            </a:r>
          </a:p>
          <a:p>
            <a:endParaRPr lang="en-GB" dirty="0"/>
          </a:p>
          <a:p>
            <a:r>
              <a:rPr lang="en-GB" dirty="0"/>
              <a:t>If you submit the assignment over a week late your assignment will score 0. </a:t>
            </a:r>
          </a:p>
          <a:p>
            <a:endParaRPr lang="en-GB" dirty="0"/>
          </a:p>
          <a:p>
            <a:r>
              <a:rPr lang="en-GB" dirty="0"/>
              <a:t>Extenuating circumstances. </a:t>
            </a:r>
          </a:p>
        </p:txBody>
      </p:sp>
      <p:sp>
        <p:nvSpPr>
          <p:cNvPr id="4" name="Slide Number Placeholder 3">
            <a:extLst>
              <a:ext uri="{FF2B5EF4-FFF2-40B4-BE49-F238E27FC236}">
                <a16:creationId xmlns:a16="http://schemas.microsoft.com/office/drawing/2014/main" id="{405FCDF0-2B4C-95C5-D8CB-E7E3EB6FF6BD}"/>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11</a:t>
            </a:fld>
            <a:endParaRPr lang="en-GB" noProof="0"/>
          </a:p>
        </p:txBody>
      </p:sp>
    </p:spTree>
    <p:extLst>
      <p:ext uri="{BB962C8B-B14F-4D97-AF65-F5344CB8AC3E}">
        <p14:creationId xmlns:p14="http://schemas.microsoft.com/office/powerpoint/2010/main" val="2476535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D1EF3-31AF-D431-C695-A62BCF267D78}"/>
              </a:ext>
            </a:extLst>
          </p:cNvPr>
          <p:cNvSpPr>
            <a:spLocks noGrp="1"/>
          </p:cNvSpPr>
          <p:nvPr>
            <p:ph type="title"/>
          </p:nvPr>
        </p:nvSpPr>
        <p:spPr/>
        <p:txBody>
          <a:bodyPr/>
          <a:lstStyle/>
          <a:p>
            <a:r>
              <a:rPr lang="en-GB" b="1" i="1" u="sng" dirty="0"/>
              <a:t>Assignment 1 </a:t>
            </a:r>
          </a:p>
        </p:txBody>
      </p:sp>
      <p:sp>
        <p:nvSpPr>
          <p:cNvPr id="3" name="Content Placeholder 2">
            <a:extLst>
              <a:ext uri="{FF2B5EF4-FFF2-40B4-BE49-F238E27FC236}">
                <a16:creationId xmlns:a16="http://schemas.microsoft.com/office/drawing/2014/main" id="{CB406FF2-B6F7-B164-44C5-F029371CD05E}"/>
              </a:ext>
            </a:extLst>
          </p:cNvPr>
          <p:cNvSpPr>
            <a:spLocks noGrp="1"/>
          </p:cNvSpPr>
          <p:nvPr>
            <p:ph idx="1"/>
          </p:nvPr>
        </p:nvSpPr>
        <p:spPr/>
        <p:txBody>
          <a:bodyPr/>
          <a:lstStyle/>
          <a:p>
            <a:pPr marL="457200"/>
            <a:r>
              <a:rPr lang="en-GB" sz="2400" dirty="0">
                <a:effectLst/>
                <a:latin typeface="Arial" panose="020B0604020202020204" pitchFamily="34" charset="0"/>
                <a:ea typeface="Arial" panose="020B0604020202020204" pitchFamily="34" charset="0"/>
              </a:rPr>
              <a:t>'</a:t>
            </a:r>
            <a:r>
              <a:rPr lang="en-GB" sz="2400" b="1" i="1" dirty="0">
                <a:effectLst/>
                <a:latin typeface="Arial" panose="020B0604020202020204" pitchFamily="34" charset="0"/>
                <a:ea typeface="Arial" panose="020B0604020202020204" pitchFamily="34" charset="0"/>
              </a:rPr>
              <a:t>The law governing homicide in England and Wales is a rickety</a:t>
            </a:r>
            <a:r>
              <a:rPr lang="en-GB" sz="2400" dirty="0">
                <a:latin typeface="Times New Roman" panose="02020603050405020304" pitchFamily="18" charset="0"/>
                <a:ea typeface="Arial" panose="020B0604020202020204" pitchFamily="34" charset="0"/>
              </a:rPr>
              <a:t> </a:t>
            </a:r>
            <a:r>
              <a:rPr lang="en-GB" sz="2400" b="1" i="1" dirty="0">
                <a:effectLst/>
                <a:latin typeface="Arial" panose="020B0604020202020204" pitchFamily="34" charset="0"/>
                <a:ea typeface="Arial" panose="020B0604020202020204" pitchFamily="34" charset="0"/>
              </a:rPr>
              <a:t>structure set upon shaky foundations. Some of its rules have been</a:t>
            </a:r>
            <a:r>
              <a:rPr lang="en-GB" sz="2400" dirty="0">
                <a:latin typeface="Times New Roman" panose="02020603050405020304" pitchFamily="18" charset="0"/>
                <a:ea typeface="Arial" panose="020B0604020202020204" pitchFamily="34" charset="0"/>
              </a:rPr>
              <a:t> </a:t>
            </a:r>
            <a:r>
              <a:rPr lang="en-GB" sz="2400" b="1" i="1" dirty="0">
                <a:effectLst/>
                <a:latin typeface="Arial" panose="020B0604020202020204" pitchFamily="34" charset="0"/>
                <a:ea typeface="Arial" panose="020B0604020202020204" pitchFamily="34" charset="0"/>
              </a:rPr>
              <a:t>unaltered since the seventeenth century, even though it has long</a:t>
            </a:r>
            <a:r>
              <a:rPr lang="en-GB" sz="2400" dirty="0">
                <a:latin typeface="Times New Roman" panose="02020603050405020304" pitchFamily="18" charset="0"/>
                <a:ea typeface="Arial" panose="020B0604020202020204" pitchFamily="34" charset="0"/>
              </a:rPr>
              <a:t> </a:t>
            </a:r>
            <a:r>
              <a:rPr lang="en-GB" sz="2400" b="1" i="1" dirty="0">
                <a:effectLst/>
                <a:latin typeface="Arial" panose="020B0604020202020204" pitchFamily="34" charset="0"/>
                <a:ea typeface="Arial" panose="020B0604020202020204" pitchFamily="34" charset="0"/>
              </a:rPr>
              <a:t>been acknowledged that they are in dire need of reform</a:t>
            </a:r>
            <a:r>
              <a:rPr lang="en-GB" sz="2400" dirty="0">
                <a:effectLst/>
                <a:latin typeface="Arial" panose="020B0604020202020204" pitchFamily="34" charset="0"/>
                <a:ea typeface="Arial" panose="020B0604020202020204" pitchFamily="34" charset="0"/>
              </a:rPr>
              <a:t>' (Law Commission, 2005)</a:t>
            </a:r>
            <a:endParaRPr lang="en-GB" sz="2400" dirty="0">
              <a:effectLst/>
              <a:latin typeface="Times New Roman" panose="02020603050405020304" pitchFamily="18" charset="0"/>
              <a:ea typeface="Times New Roman" panose="02020603050405020304" pitchFamily="18" charset="0"/>
            </a:endParaRPr>
          </a:p>
          <a:p>
            <a:pPr indent="0">
              <a:buNone/>
            </a:pPr>
            <a:endParaRPr lang="en-GB" sz="2400" dirty="0">
              <a:effectLst/>
              <a:latin typeface="Times New Roman" panose="02020603050405020304" pitchFamily="18" charset="0"/>
              <a:ea typeface="Times New Roman" panose="02020603050405020304" pitchFamily="18" charset="0"/>
            </a:endParaRPr>
          </a:p>
          <a:p>
            <a:pPr marL="457200"/>
            <a:r>
              <a:rPr lang="en-GB" sz="2400" dirty="0">
                <a:effectLst/>
                <a:latin typeface="Arial" panose="020B0604020202020204" pitchFamily="34" charset="0"/>
                <a:ea typeface="Arial" panose="020B0604020202020204" pitchFamily="34" charset="0"/>
              </a:rPr>
              <a:t>Consider the statement above and decide whether the law governing homicide in England and Wales is in need of reform. </a:t>
            </a:r>
            <a:endParaRPr lang="en-GB" sz="2400" dirty="0">
              <a:effectLst/>
              <a:latin typeface="Times New Roman" panose="02020603050405020304" pitchFamily="18" charset="0"/>
              <a:ea typeface="Times New Roman" panose="02020603050405020304" pitchFamily="18" charset="0"/>
            </a:endParaRPr>
          </a:p>
          <a:p>
            <a:pPr marL="0" indent="0">
              <a:buNone/>
            </a:pPr>
            <a:endParaRPr lang="en-GB" dirty="0"/>
          </a:p>
        </p:txBody>
      </p:sp>
      <p:sp>
        <p:nvSpPr>
          <p:cNvPr id="4" name="Slide Number Placeholder 3">
            <a:extLst>
              <a:ext uri="{FF2B5EF4-FFF2-40B4-BE49-F238E27FC236}">
                <a16:creationId xmlns:a16="http://schemas.microsoft.com/office/drawing/2014/main" id="{043BC0DD-15A7-E3C6-3792-90662A5ECB7A}"/>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12</a:t>
            </a:fld>
            <a:endParaRPr lang="en-GB" noProof="0"/>
          </a:p>
        </p:txBody>
      </p:sp>
    </p:spTree>
    <p:extLst>
      <p:ext uri="{BB962C8B-B14F-4D97-AF65-F5344CB8AC3E}">
        <p14:creationId xmlns:p14="http://schemas.microsoft.com/office/powerpoint/2010/main" val="4244106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E3856-2F4C-1F90-0B16-F3D9DAD537AD}"/>
              </a:ext>
            </a:extLst>
          </p:cNvPr>
          <p:cNvSpPr>
            <a:spLocks noGrp="1"/>
          </p:cNvSpPr>
          <p:nvPr>
            <p:ph type="title"/>
          </p:nvPr>
        </p:nvSpPr>
        <p:spPr/>
        <p:txBody>
          <a:bodyPr/>
          <a:lstStyle/>
          <a:p>
            <a:r>
              <a:rPr lang="en-GB" sz="6600" b="1" i="1" u="sng" dirty="0"/>
              <a:t>Guidance</a:t>
            </a:r>
          </a:p>
        </p:txBody>
      </p:sp>
      <p:sp>
        <p:nvSpPr>
          <p:cNvPr id="3" name="Content Placeholder 2">
            <a:extLst>
              <a:ext uri="{FF2B5EF4-FFF2-40B4-BE49-F238E27FC236}">
                <a16:creationId xmlns:a16="http://schemas.microsoft.com/office/drawing/2014/main" id="{ABC191BC-645F-5ECF-A221-324D27820888}"/>
              </a:ext>
            </a:extLst>
          </p:cNvPr>
          <p:cNvSpPr>
            <a:spLocks noGrp="1"/>
          </p:cNvSpPr>
          <p:nvPr>
            <p:ph idx="1"/>
          </p:nvPr>
        </p:nvSpPr>
        <p:spPr/>
        <p:txBody>
          <a:bodyPr/>
          <a:lstStyle/>
          <a:p>
            <a:pPr marL="457200"/>
            <a:r>
              <a:rPr lang="en-GB" sz="1800" dirty="0">
                <a:effectLst/>
                <a:latin typeface="Arial" panose="020B0604020202020204" pitchFamily="34" charset="0"/>
                <a:ea typeface="Arial" panose="020B0604020202020204" pitchFamily="34" charset="0"/>
              </a:rPr>
              <a:t>You must answer within an essay format, within a word limit of 1500 words. </a:t>
            </a:r>
            <a:endParaRPr lang="en-GB" sz="1800" dirty="0">
              <a:effectLst/>
              <a:latin typeface="Times New Roman" panose="02020603050405020304" pitchFamily="18" charset="0"/>
              <a:ea typeface="Times New Roman" panose="02020603050405020304" pitchFamily="18" charset="0"/>
            </a:endParaRPr>
          </a:p>
          <a:p>
            <a:pPr indent="0">
              <a:buNone/>
            </a:pP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In order to fully address this task question, some of the relevant content includes: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  What is the current law governing Homicide in England and Wales?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 Some of the key issues: partial defences to murder, controversy surrounding the intent required for murder, is the breadth of manslaughter too broad?</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 The proposals that have been put forward by the Law Commission and other bodies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 Why have the government accepted some proposals for reform and rejected others? Were they right to do this?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 What are the arguments against reform?</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C615F091-8196-7342-6444-CE3D5303596E}"/>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13</a:t>
            </a:fld>
            <a:endParaRPr lang="en-GB" noProof="0"/>
          </a:p>
        </p:txBody>
      </p:sp>
    </p:spTree>
    <p:extLst>
      <p:ext uri="{BB962C8B-B14F-4D97-AF65-F5344CB8AC3E}">
        <p14:creationId xmlns:p14="http://schemas.microsoft.com/office/powerpoint/2010/main" val="544776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14C43-946F-45CF-A40C-652D04957EAC}"/>
              </a:ext>
            </a:extLst>
          </p:cNvPr>
          <p:cNvSpPr>
            <a:spLocks noGrp="1"/>
          </p:cNvSpPr>
          <p:nvPr>
            <p:ph type="title"/>
          </p:nvPr>
        </p:nvSpPr>
        <p:spPr/>
        <p:txBody>
          <a:bodyPr/>
          <a:lstStyle/>
          <a:p>
            <a:r>
              <a:rPr lang="en-GB" b="1" i="1" u="sng" dirty="0"/>
              <a:t>Expectations</a:t>
            </a:r>
          </a:p>
        </p:txBody>
      </p:sp>
      <p:sp>
        <p:nvSpPr>
          <p:cNvPr id="3" name="Content Placeholder 2">
            <a:extLst>
              <a:ext uri="{FF2B5EF4-FFF2-40B4-BE49-F238E27FC236}">
                <a16:creationId xmlns:a16="http://schemas.microsoft.com/office/drawing/2014/main" id="{FD84A2F3-03B3-483C-FE39-5E9E85568C78}"/>
              </a:ext>
            </a:extLst>
          </p:cNvPr>
          <p:cNvSpPr>
            <a:spLocks noGrp="1"/>
          </p:cNvSpPr>
          <p:nvPr>
            <p:ph idx="1"/>
          </p:nvPr>
        </p:nvSpPr>
        <p:spPr/>
        <p:txBody>
          <a:bodyPr/>
          <a:lstStyle/>
          <a:p>
            <a:r>
              <a:rPr lang="en-GB" dirty="0"/>
              <a:t>Submit your assignment on time if you can. </a:t>
            </a:r>
          </a:p>
          <a:p>
            <a:endParaRPr lang="en-GB" dirty="0"/>
          </a:p>
          <a:p>
            <a:r>
              <a:rPr lang="en-GB" dirty="0"/>
              <a:t>Use the drop in sessions that are provided in your lessons. </a:t>
            </a:r>
          </a:p>
          <a:p>
            <a:endParaRPr lang="en-GB" dirty="0"/>
          </a:p>
          <a:p>
            <a:r>
              <a:rPr lang="en-GB" dirty="0"/>
              <a:t>Ask questions.</a:t>
            </a:r>
          </a:p>
        </p:txBody>
      </p:sp>
      <p:sp>
        <p:nvSpPr>
          <p:cNvPr id="4" name="Slide Number Placeholder 3">
            <a:extLst>
              <a:ext uri="{FF2B5EF4-FFF2-40B4-BE49-F238E27FC236}">
                <a16:creationId xmlns:a16="http://schemas.microsoft.com/office/drawing/2014/main" id="{4FA4FD5B-0325-E9C2-99EC-5EC58C357C8F}"/>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14</a:t>
            </a:fld>
            <a:endParaRPr lang="en-GB" noProof="0"/>
          </a:p>
        </p:txBody>
      </p:sp>
    </p:spTree>
    <p:extLst>
      <p:ext uri="{BB962C8B-B14F-4D97-AF65-F5344CB8AC3E}">
        <p14:creationId xmlns:p14="http://schemas.microsoft.com/office/powerpoint/2010/main" val="2856280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4D741-B58D-3E82-6BBB-4F3F750110D3}"/>
              </a:ext>
            </a:extLst>
          </p:cNvPr>
          <p:cNvSpPr>
            <a:spLocks noGrp="1"/>
          </p:cNvSpPr>
          <p:nvPr>
            <p:ph type="title"/>
          </p:nvPr>
        </p:nvSpPr>
        <p:spPr/>
        <p:txBody>
          <a:bodyPr/>
          <a:lstStyle/>
          <a:p>
            <a:pPr algn="ctr"/>
            <a:r>
              <a:rPr lang="en-GB" b="1" i="1" u="sng" dirty="0"/>
              <a:t>Extra Guidance </a:t>
            </a:r>
          </a:p>
        </p:txBody>
      </p:sp>
      <p:sp>
        <p:nvSpPr>
          <p:cNvPr id="3" name="Content Placeholder 2">
            <a:extLst>
              <a:ext uri="{FF2B5EF4-FFF2-40B4-BE49-F238E27FC236}">
                <a16:creationId xmlns:a16="http://schemas.microsoft.com/office/drawing/2014/main" id="{641AA94B-E5CC-E36E-FC65-1A027EB8BC84}"/>
              </a:ext>
            </a:extLst>
          </p:cNvPr>
          <p:cNvSpPr>
            <a:spLocks noGrp="1"/>
          </p:cNvSpPr>
          <p:nvPr>
            <p:ph idx="1"/>
          </p:nvPr>
        </p:nvSpPr>
        <p:spPr/>
        <p:txBody>
          <a:bodyPr/>
          <a:lstStyle/>
          <a:p>
            <a:r>
              <a:rPr lang="en-GB" dirty="0"/>
              <a:t>Proof read your work before submitting it. </a:t>
            </a:r>
          </a:p>
          <a:p>
            <a:endParaRPr lang="en-GB" dirty="0"/>
          </a:p>
          <a:p>
            <a:r>
              <a:rPr lang="en-GB" dirty="0"/>
              <a:t>Check your referencing before submitting your assignment. </a:t>
            </a:r>
          </a:p>
          <a:p>
            <a:endParaRPr lang="en-GB" dirty="0"/>
          </a:p>
          <a:p>
            <a:r>
              <a:rPr lang="en-GB" dirty="0"/>
              <a:t>Read the assignment question carefully. </a:t>
            </a:r>
          </a:p>
          <a:p>
            <a:endParaRPr lang="en-GB" dirty="0"/>
          </a:p>
          <a:p>
            <a:r>
              <a:rPr lang="en-GB" dirty="0"/>
              <a:t>Submit the assignment via Turnitin. </a:t>
            </a:r>
          </a:p>
        </p:txBody>
      </p:sp>
      <p:sp>
        <p:nvSpPr>
          <p:cNvPr id="4" name="Slide Number Placeholder 3">
            <a:extLst>
              <a:ext uri="{FF2B5EF4-FFF2-40B4-BE49-F238E27FC236}">
                <a16:creationId xmlns:a16="http://schemas.microsoft.com/office/drawing/2014/main" id="{1B909CAD-DDF7-9D2A-58CB-50CC774D63E5}"/>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15</a:t>
            </a:fld>
            <a:endParaRPr lang="en-GB" noProof="0"/>
          </a:p>
        </p:txBody>
      </p:sp>
    </p:spTree>
    <p:extLst>
      <p:ext uri="{BB962C8B-B14F-4D97-AF65-F5344CB8AC3E}">
        <p14:creationId xmlns:p14="http://schemas.microsoft.com/office/powerpoint/2010/main" val="33118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DB9D4-F5B5-5972-5FEC-C759F16C269C}"/>
              </a:ext>
            </a:extLst>
          </p:cNvPr>
          <p:cNvSpPr>
            <a:spLocks noGrp="1"/>
          </p:cNvSpPr>
          <p:nvPr>
            <p:ph type="title"/>
          </p:nvPr>
        </p:nvSpPr>
        <p:spPr/>
        <p:txBody>
          <a:bodyPr/>
          <a:lstStyle/>
          <a:p>
            <a:pPr algn="ctr"/>
            <a:r>
              <a:rPr lang="en-GB" b="1" i="1" u="sng" dirty="0"/>
              <a:t>Any Questions?</a:t>
            </a:r>
          </a:p>
        </p:txBody>
      </p:sp>
      <p:sp>
        <p:nvSpPr>
          <p:cNvPr id="3" name="Content Placeholder 2">
            <a:extLst>
              <a:ext uri="{FF2B5EF4-FFF2-40B4-BE49-F238E27FC236}">
                <a16:creationId xmlns:a16="http://schemas.microsoft.com/office/drawing/2014/main" id="{F24468EA-721A-EB66-94B7-8A7CB99730DA}"/>
              </a:ext>
            </a:extLst>
          </p:cNvPr>
          <p:cNvSpPr>
            <a:spLocks noGrp="1"/>
          </p:cNvSpPr>
          <p:nvPr>
            <p:ph idx="1"/>
          </p:nvPr>
        </p:nvSpPr>
        <p:spPr/>
        <p:txBody>
          <a:bodyPr/>
          <a:lstStyle/>
          <a:p>
            <a:r>
              <a:rPr lang="en-GB" dirty="0"/>
              <a:t>You will now be put into breakout rooms to write down any questions that you have regarding the module. </a:t>
            </a:r>
          </a:p>
          <a:p>
            <a:endParaRPr lang="en-GB" dirty="0"/>
          </a:p>
          <a:p>
            <a:r>
              <a:rPr lang="en-GB" dirty="0"/>
              <a:t>Please choose a spokes person to ask the questions. </a:t>
            </a:r>
          </a:p>
        </p:txBody>
      </p:sp>
      <p:sp>
        <p:nvSpPr>
          <p:cNvPr id="4" name="Slide Number Placeholder 3">
            <a:extLst>
              <a:ext uri="{FF2B5EF4-FFF2-40B4-BE49-F238E27FC236}">
                <a16:creationId xmlns:a16="http://schemas.microsoft.com/office/drawing/2014/main" id="{A5531199-BD3F-78B8-F35A-6BE6DF0664F2}"/>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16</a:t>
            </a:fld>
            <a:endParaRPr lang="en-GB" noProof="0"/>
          </a:p>
        </p:txBody>
      </p:sp>
    </p:spTree>
    <p:extLst>
      <p:ext uri="{BB962C8B-B14F-4D97-AF65-F5344CB8AC3E}">
        <p14:creationId xmlns:p14="http://schemas.microsoft.com/office/powerpoint/2010/main" val="385243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6C7E9-FD18-BED2-85C0-C811551EE87A}"/>
              </a:ext>
            </a:extLst>
          </p:cNvPr>
          <p:cNvSpPr>
            <a:spLocks noGrp="1"/>
          </p:cNvSpPr>
          <p:nvPr>
            <p:ph type="title"/>
          </p:nvPr>
        </p:nvSpPr>
        <p:spPr/>
        <p:txBody>
          <a:bodyPr/>
          <a:lstStyle/>
          <a:p>
            <a:r>
              <a:rPr lang="en-GB" b="1" i="1" u="sng" dirty="0"/>
              <a:t>Assignment 2</a:t>
            </a:r>
          </a:p>
        </p:txBody>
      </p:sp>
      <p:sp>
        <p:nvSpPr>
          <p:cNvPr id="3" name="Content Placeholder 2">
            <a:extLst>
              <a:ext uri="{FF2B5EF4-FFF2-40B4-BE49-F238E27FC236}">
                <a16:creationId xmlns:a16="http://schemas.microsoft.com/office/drawing/2014/main" id="{DBDB0106-876C-24FD-A36A-EB399847E300}"/>
              </a:ext>
            </a:extLst>
          </p:cNvPr>
          <p:cNvSpPr>
            <a:spLocks noGrp="1"/>
          </p:cNvSpPr>
          <p:nvPr>
            <p:ph idx="1"/>
          </p:nvPr>
        </p:nvSpPr>
        <p:spPr/>
        <p:txBody>
          <a:bodyPr/>
          <a:lstStyle/>
          <a:p>
            <a:r>
              <a:rPr lang="en-GB" dirty="0"/>
              <a:t>Due on the 7</a:t>
            </a:r>
            <a:r>
              <a:rPr lang="en-GB" baseline="30000" dirty="0"/>
              <a:t>th</a:t>
            </a:r>
            <a:r>
              <a:rPr lang="en-GB" dirty="0"/>
              <a:t> July by 23:59pm. </a:t>
            </a:r>
          </a:p>
          <a:p>
            <a:endParaRPr lang="en-GB" dirty="0"/>
          </a:p>
          <a:p>
            <a:r>
              <a:rPr lang="en-GB" dirty="0"/>
              <a:t>Must be uploaded via Turnitin. </a:t>
            </a:r>
          </a:p>
          <a:p>
            <a:endParaRPr lang="en-GB" dirty="0"/>
          </a:p>
          <a:p>
            <a:r>
              <a:rPr lang="en-GB" dirty="0"/>
              <a:t>Ensure that you read the assignment brief carefully. </a:t>
            </a:r>
          </a:p>
        </p:txBody>
      </p:sp>
      <p:sp>
        <p:nvSpPr>
          <p:cNvPr id="4" name="Slide Number Placeholder 3">
            <a:extLst>
              <a:ext uri="{FF2B5EF4-FFF2-40B4-BE49-F238E27FC236}">
                <a16:creationId xmlns:a16="http://schemas.microsoft.com/office/drawing/2014/main" id="{4049A166-40D1-E784-52B0-B14B12596EEE}"/>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17</a:t>
            </a:fld>
            <a:endParaRPr lang="en-GB" noProof="0"/>
          </a:p>
        </p:txBody>
      </p:sp>
    </p:spTree>
    <p:extLst>
      <p:ext uri="{BB962C8B-B14F-4D97-AF65-F5344CB8AC3E}">
        <p14:creationId xmlns:p14="http://schemas.microsoft.com/office/powerpoint/2010/main" val="21188314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DBA32-DD4F-2495-6939-1A24D17BDB07}"/>
              </a:ext>
            </a:extLst>
          </p:cNvPr>
          <p:cNvSpPr>
            <a:spLocks noGrp="1"/>
          </p:cNvSpPr>
          <p:nvPr>
            <p:ph type="title"/>
          </p:nvPr>
        </p:nvSpPr>
        <p:spPr/>
        <p:txBody>
          <a:bodyPr/>
          <a:lstStyle/>
          <a:p>
            <a:r>
              <a:rPr lang="en-GB" sz="5400" b="1" i="1" u="sng" dirty="0"/>
              <a:t>Assignment 2</a:t>
            </a:r>
          </a:p>
        </p:txBody>
      </p:sp>
      <p:sp>
        <p:nvSpPr>
          <p:cNvPr id="3" name="Content Placeholder 2">
            <a:extLst>
              <a:ext uri="{FF2B5EF4-FFF2-40B4-BE49-F238E27FC236}">
                <a16:creationId xmlns:a16="http://schemas.microsoft.com/office/drawing/2014/main" id="{2BB1E98B-0BA0-BFFC-87AE-9C7FD62DE675}"/>
              </a:ext>
            </a:extLst>
          </p:cNvPr>
          <p:cNvSpPr>
            <a:spLocks noGrp="1"/>
          </p:cNvSpPr>
          <p:nvPr>
            <p:ph idx="1"/>
          </p:nvPr>
        </p:nvSpPr>
        <p:spPr/>
        <p:txBody>
          <a:bodyPr>
            <a:normAutofit fontScale="85000" lnSpcReduction="10000"/>
          </a:bodyPr>
          <a:lstStyle/>
          <a:p>
            <a:pPr marL="457200"/>
            <a:r>
              <a:rPr lang="en-GB" sz="1800" b="1" dirty="0">
                <a:effectLst/>
                <a:latin typeface="Arial" panose="020B0604020202020204" pitchFamily="34" charset="0"/>
                <a:ea typeface="Arial" panose="020B0604020202020204" pitchFamily="34" charset="0"/>
              </a:rPr>
              <a:t>Christine had recently turned 40 and her husband had arranged a surprise birthday party for her at their home. On the night of the party, Christine was very keen to show her guests the expensive gifts she had been given for her birthday, one being a designer handbag. One of Christine's friends, Paula had always been extremely jealous of the lavish gifts that Christine’s husband bought her and when no one was looking, she put the handbag inside her coat and took it outside. When Paula heard someone coming, she placed the handbag underneath her car with the intention of putting it into her car when the party had finished. </a:t>
            </a:r>
            <a:endParaRPr lang="en-GB" sz="1800" dirty="0">
              <a:effectLst/>
              <a:latin typeface="Times New Roman" panose="02020603050405020304" pitchFamily="18" charset="0"/>
              <a:ea typeface="Times New Roman" panose="02020603050405020304" pitchFamily="18" charset="0"/>
            </a:endParaRPr>
          </a:p>
          <a:p>
            <a:pPr marL="457200"/>
            <a:r>
              <a:rPr lang="en-GB" sz="1800" b="1" dirty="0">
                <a:effectLst/>
                <a:latin typeface="Arial" panose="020B0604020202020204" pitchFamily="34" charset="0"/>
                <a:ea typeface="Arial" panose="020B0604020202020204" pitchFamily="34" charset="0"/>
              </a:rPr>
              <a:t>Also at the party were Leon and Harriet who had been recently introduced to one another. Harriet didn't drink alcohol due to the fact that she was allergic to it. When Harriet had popped to the toilet, Leon spiked Harriet's drink with vodka. When Harriet returned and drank the drink she began suffering from hallucinations. Harriet thought that fire was engulfing the house and in an attempt to get out, she began smashing the large panes of glass in the bi-fold doors of Christine's kitchen. She also hit one of the other guests (Daniel) in the face, causing a broken cheek bone. Christine and her husband managed to calm Harriet down, and asked everyone to leave. </a:t>
            </a:r>
            <a:endParaRPr lang="en-GB" sz="1800" dirty="0">
              <a:effectLst/>
              <a:latin typeface="Times New Roman" panose="02020603050405020304" pitchFamily="18" charset="0"/>
              <a:ea typeface="Times New Roman" panose="02020603050405020304" pitchFamily="18" charset="0"/>
            </a:endParaRPr>
          </a:p>
          <a:p>
            <a:pPr marL="457200"/>
            <a:r>
              <a:rPr lang="en-GB" sz="1800" b="1" dirty="0">
                <a:effectLst/>
                <a:latin typeface="Arial" panose="020B0604020202020204" pitchFamily="34" charset="0"/>
                <a:ea typeface="Arial" panose="020B0604020202020204" pitchFamily="34" charset="0"/>
              </a:rPr>
              <a:t>Upon leaving, Paula picked up the designer handbag from underneath her car, placed it in the foot well and drove home. </a:t>
            </a:r>
            <a:endParaRPr lang="en-GB" sz="1800" dirty="0">
              <a:effectLst/>
              <a:latin typeface="Times New Roman" panose="02020603050405020304" pitchFamily="18" charset="0"/>
              <a:ea typeface="Times New Roman" panose="02020603050405020304" pitchFamily="18" charset="0"/>
            </a:endParaRPr>
          </a:p>
          <a:p>
            <a:pPr marL="457200"/>
            <a:r>
              <a:rPr lang="en-GB" sz="1800" b="1" dirty="0">
                <a:effectLst/>
                <a:latin typeface="Arial" panose="020B0604020202020204" pitchFamily="34" charset="0"/>
                <a:ea typeface="Arial" panose="020B0604020202020204" pitchFamily="34" charset="0"/>
              </a:rPr>
              <a:t>Advise Paula and Harriet of their potential criminal liability, along with any defences that may apply.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B17469E9-A972-686A-75B7-56480BCD89C5}"/>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18</a:t>
            </a:fld>
            <a:endParaRPr lang="en-GB" noProof="0"/>
          </a:p>
        </p:txBody>
      </p:sp>
    </p:spTree>
    <p:extLst>
      <p:ext uri="{BB962C8B-B14F-4D97-AF65-F5344CB8AC3E}">
        <p14:creationId xmlns:p14="http://schemas.microsoft.com/office/powerpoint/2010/main" val="26125146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A4C96-7B41-6F87-BED2-17D49C628DD8}"/>
              </a:ext>
            </a:extLst>
          </p:cNvPr>
          <p:cNvSpPr>
            <a:spLocks noGrp="1"/>
          </p:cNvSpPr>
          <p:nvPr>
            <p:ph type="title"/>
          </p:nvPr>
        </p:nvSpPr>
        <p:spPr/>
        <p:txBody>
          <a:bodyPr/>
          <a:lstStyle/>
          <a:p>
            <a:r>
              <a:rPr lang="en-GB" sz="6000" b="1" i="1" u="sng" dirty="0"/>
              <a:t>Guidance</a:t>
            </a:r>
          </a:p>
        </p:txBody>
      </p:sp>
      <p:sp>
        <p:nvSpPr>
          <p:cNvPr id="3" name="Content Placeholder 2">
            <a:extLst>
              <a:ext uri="{FF2B5EF4-FFF2-40B4-BE49-F238E27FC236}">
                <a16:creationId xmlns:a16="http://schemas.microsoft.com/office/drawing/2014/main" id="{C635A560-A701-1939-FA23-A294A66755B1}"/>
              </a:ext>
            </a:extLst>
          </p:cNvPr>
          <p:cNvSpPr>
            <a:spLocks noGrp="1"/>
          </p:cNvSpPr>
          <p:nvPr>
            <p:ph idx="1"/>
          </p:nvPr>
        </p:nvSpPr>
        <p:spPr/>
        <p:txBody>
          <a:bodyPr/>
          <a:lstStyle/>
          <a:p>
            <a:pPr marL="457200"/>
            <a:r>
              <a:rPr lang="en-GB" sz="1800" dirty="0">
                <a:effectLst/>
                <a:latin typeface="Arial" panose="020B0604020202020204" pitchFamily="34" charset="0"/>
                <a:ea typeface="Arial" panose="020B0604020202020204" pitchFamily="34" charset="0"/>
              </a:rPr>
              <a:t>Some of the cases you may wish to include within your answer are: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Morris [1983]</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Ghosh [1982]</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Ivey v Genting Casinos (UK) ltd [2017]</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Wheatley and another [2006]</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Cahill [1993]</a:t>
            </a:r>
            <a:endParaRPr lang="en-GB" sz="1800" dirty="0">
              <a:effectLst/>
              <a:latin typeface="Times New Roman" panose="02020603050405020304" pitchFamily="18" charset="0"/>
              <a:ea typeface="Times New Roman" panose="02020603050405020304" pitchFamily="18" charset="0"/>
            </a:endParaRPr>
          </a:p>
          <a:p>
            <a:pPr marL="457200"/>
            <a:r>
              <a:rPr lang="en-GB" sz="1800" dirty="0" err="1">
                <a:effectLst/>
                <a:latin typeface="Arial" panose="020B0604020202020204" pitchFamily="34" charset="0"/>
                <a:ea typeface="Arial" panose="020B0604020202020204" pitchFamily="34" charset="0"/>
              </a:rPr>
              <a:t>Gayford</a:t>
            </a:r>
            <a:r>
              <a:rPr lang="en-GB" sz="1800" dirty="0">
                <a:effectLst/>
                <a:latin typeface="Arial" panose="020B0604020202020204" pitchFamily="34" charset="0"/>
                <a:ea typeface="Arial" panose="020B0604020202020204" pitchFamily="34" charset="0"/>
              </a:rPr>
              <a:t> v </a:t>
            </a:r>
            <a:r>
              <a:rPr lang="en-GB" sz="1800" dirty="0" err="1">
                <a:effectLst/>
                <a:latin typeface="Arial" panose="020B0604020202020204" pitchFamily="34" charset="0"/>
                <a:ea typeface="Arial" panose="020B0604020202020204" pitchFamily="34" charset="0"/>
              </a:rPr>
              <a:t>Choulder</a:t>
            </a:r>
            <a:r>
              <a:rPr lang="en-GB" sz="1800" dirty="0">
                <a:effectLst/>
                <a:latin typeface="Arial" panose="020B0604020202020204" pitchFamily="34" charset="0"/>
                <a:ea typeface="Arial" panose="020B0604020202020204" pitchFamily="34" charset="0"/>
              </a:rPr>
              <a:t> [1898]</a:t>
            </a:r>
            <a:endParaRPr lang="en-GB" sz="1800" dirty="0">
              <a:effectLst/>
              <a:latin typeface="Times New Roman" panose="02020603050405020304" pitchFamily="18" charset="0"/>
              <a:ea typeface="Times New Roman" panose="02020603050405020304" pitchFamily="18" charset="0"/>
            </a:endParaRPr>
          </a:p>
          <a:p>
            <a:pPr marL="457200"/>
            <a:r>
              <a:rPr lang="pt-PT" sz="1800" dirty="0" err="1">
                <a:effectLst/>
                <a:latin typeface="Arial" panose="020B0604020202020204" pitchFamily="34" charset="0"/>
                <a:ea typeface="Arial" panose="020B0604020202020204" pitchFamily="34" charset="0"/>
              </a:rPr>
              <a:t>Fiak</a:t>
            </a:r>
            <a:r>
              <a:rPr lang="pt-PT" sz="1800" dirty="0">
                <a:effectLst/>
                <a:latin typeface="Arial" panose="020B0604020202020204" pitchFamily="34" charset="0"/>
                <a:ea typeface="Arial" panose="020B0604020202020204" pitchFamily="34" charset="0"/>
              </a:rPr>
              <a:t> [2005]</a:t>
            </a:r>
            <a:endParaRPr lang="en-GB" sz="1800" dirty="0">
              <a:effectLst/>
              <a:latin typeface="Times New Roman" panose="02020603050405020304" pitchFamily="18" charset="0"/>
              <a:ea typeface="Times New Roman" panose="02020603050405020304" pitchFamily="18" charset="0"/>
            </a:endParaRPr>
          </a:p>
          <a:p>
            <a:pPr marL="457200"/>
            <a:r>
              <a:rPr lang="pt-PT" sz="1800" dirty="0">
                <a:effectLst/>
                <a:latin typeface="Arial" panose="020B0604020202020204" pitchFamily="34" charset="0"/>
                <a:ea typeface="Arial" panose="020B0604020202020204" pitchFamily="34" charset="0"/>
              </a:rPr>
              <a:t>A (a </a:t>
            </a:r>
            <a:r>
              <a:rPr lang="pt-PT" sz="1800" dirty="0" err="1">
                <a:effectLst/>
                <a:latin typeface="Arial" panose="020B0604020202020204" pitchFamily="34" charset="0"/>
                <a:ea typeface="Arial" panose="020B0604020202020204" pitchFamily="34" charset="0"/>
              </a:rPr>
              <a:t>juvenile</a:t>
            </a:r>
            <a:r>
              <a:rPr lang="pt-PT" sz="1800" dirty="0">
                <a:effectLst/>
                <a:latin typeface="Arial" panose="020B0604020202020204" pitchFamily="34" charset="0"/>
                <a:ea typeface="Arial" panose="020B0604020202020204" pitchFamily="34" charset="0"/>
              </a:rPr>
              <a:t>) v R [1978]</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Hardman v Chief Constable of Avon and Somerset [1986]</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G and another [2003]</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Bailey; Hardie [1984]</a:t>
            </a:r>
            <a:endParaRPr lang="en-GB" sz="1800" dirty="0">
              <a:effectLst/>
              <a:latin typeface="Times New Roman" panose="02020603050405020304" pitchFamily="18" charset="0"/>
              <a:ea typeface="Times New Roman" panose="02020603050405020304" pitchFamily="18" charset="0"/>
            </a:endParaRPr>
          </a:p>
          <a:p>
            <a:pPr marL="457200"/>
            <a:r>
              <a:rPr lang="pt-PT" sz="1800" dirty="0">
                <a:effectLst/>
                <a:latin typeface="Arial" panose="020B0604020202020204" pitchFamily="34" charset="0"/>
                <a:ea typeface="Times New Roman" panose="02020603050405020304" pitchFamily="18" charset="0"/>
                <a:cs typeface="Times New Roman" panose="02020603050405020304" pitchFamily="18" charset="0"/>
              </a:rPr>
              <a:t>R v </a:t>
            </a:r>
            <a:r>
              <a:rPr lang="pt-PT" sz="1800" dirty="0" err="1">
                <a:effectLst/>
                <a:latin typeface="Arial" panose="020B0604020202020204" pitchFamily="34" charset="0"/>
                <a:ea typeface="Times New Roman" panose="02020603050405020304" pitchFamily="18" charset="0"/>
                <a:cs typeface="Times New Roman" panose="02020603050405020304" pitchFamily="18" charset="0"/>
              </a:rPr>
              <a:t>Woollin</a:t>
            </a:r>
            <a:r>
              <a:rPr lang="pt-PT" sz="1800" dirty="0">
                <a:effectLst/>
                <a:latin typeface="Arial" panose="020B0604020202020204" pitchFamily="34" charset="0"/>
                <a:ea typeface="Times New Roman" panose="02020603050405020304" pitchFamily="18" charset="0"/>
                <a:cs typeface="Times New Roman" panose="02020603050405020304" pitchFamily="18" charset="0"/>
              </a:rPr>
              <a:t> [1999]</a:t>
            </a:r>
            <a:endParaRPr lang="en-GB" sz="1800" dirty="0">
              <a:effectLst/>
              <a:latin typeface="Times New Roman" panose="02020603050405020304" pitchFamily="18" charset="0"/>
              <a:ea typeface="Times New Roman" panose="02020603050405020304" pitchFamily="18" charset="0"/>
            </a:endParaRPr>
          </a:p>
          <a:p>
            <a:pPr marL="457200"/>
            <a:r>
              <a:rPr lang="pt-PT" sz="1800" dirty="0">
                <a:effectLst/>
                <a:latin typeface="Arial" panose="020B0604020202020204" pitchFamily="34" charset="0"/>
                <a:ea typeface="Times New Roman" panose="02020603050405020304" pitchFamily="18" charset="0"/>
                <a:cs typeface="Times New Roman" panose="02020603050405020304" pitchFamily="18" charset="0"/>
              </a:rPr>
              <a:t>R v Cunningham [1957]</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
        <p:nvSpPr>
          <p:cNvPr id="4" name="Slide Number Placeholder 3">
            <a:extLst>
              <a:ext uri="{FF2B5EF4-FFF2-40B4-BE49-F238E27FC236}">
                <a16:creationId xmlns:a16="http://schemas.microsoft.com/office/drawing/2014/main" id="{5B74EAD5-91D2-E8FB-0FA9-2EE42B5EBAE2}"/>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19</a:t>
            </a:fld>
            <a:endParaRPr lang="en-GB" noProof="0"/>
          </a:p>
        </p:txBody>
      </p:sp>
    </p:spTree>
    <p:extLst>
      <p:ext uri="{BB962C8B-B14F-4D97-AF65-F5344CB8AC3E}">
        <p14:creationId xmlns:p14="http://schemas.microsoft.com/office/powerpoint/2010/main" val="28740198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BD1EB-FE13-2810-9DA2-5CD1DDB10F12}"/>
              </a:ext>
            </a:extLst>
          </p:cNvPr>
          <p:cNvSpPr>
            <a:spLocks noGrp="1"/>
          </p:cNvSpPr>
          <p:nvPr>
            <p:ph type="title"/>
          </p:nvPr>
        </p:nvSpPr>
        <p:spPr/>
        <p:txBody>
          <a:bodyPr/>
          <a:lstStyle/>
          <a:p>
            <a:pPr algn="ctr"/>
            <a:r>
              <a:rPr lang="en-GB" sz="5400" b="1" i="1" u="sng" dirty="0"/>
              <a:t>Any Questions?</a:t>
            </a:r>
          </a:p>
        </p:txBody>
      </p:sp>
      <p:sp>
        <p:nvSpPr>
          <p:cNvPr id="3" name="Content Placeholder 2">
            <a:extLst>
              <a:ext uri="{FF2B5EF4-FFF2-40B4-BE49-F238E27FC236}">
                <a16:creationId xmlns:a16="http://schemas.microsoft.com/office/drawing/2014/main" id="{BDB5461F-33DB-0A74-8D50-C330E69FFB72}"/>
              </a:ext>
            </a:extLst>
          </p:cNvPr>
          <p:cNvSpPr>
            <a:spLocks noGrp="1"/>
          </p:cNvSpPr>
          <p:nvPr>
            <p:ph idx="1"/>
          </p:nvPr>
        </p:nvSpPr>
        <p:spPr/>
        <p:txBody>
          <a:bodyPr/>
          <a:lstStyle/>
          <a:p>
            <a:r>
              <a:rPr lang="en-GB" dirty="0"/>
              <a:t>Now you will be put back into break out rooms in order to discuss any questions you have regarding the second assignment. </a:t>
            </a:r>
          </a:p>
          <a:p>
            <a:endParaRPr lang="en-GB" dirty="0"/>
          </a:p>
          <a:p>
            <a:r>
              <a:rPr lang="en-GB" dirty="0"/>
              <a:t>Please ensure that you choose a spokes person to ask the questions for you. </a:t>
            </a:r>
          </a:p>
        </p:txBody>
      </p:sp>
      <p:sp>
        <p:nvSpPr>
          <p:cNvPr id="4" name="Slide Number Placeholder 3">
            <a:extLst>
              <a:ext uri="{FF2B5EF4-FFF2-40B4-BE49-F238E27FC236}">
                <a16:creationId xmlns:a16="http://schemas.microsoft.com/office/drawing/2014/main" id="{8808B6E0-614C-7943-2021-A090B3DFD148}"/>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20</a:t>
            </a:fld>
            <a:endParaRPr lang="en-GB" noProof="0"/>
          </a:p>
        </p:txBody>
      </p:sp>
    </p:spTree>
    <p:extLst>
      <p:ext uri="{BB962C8B-B14F-4D97-AF65-F5344CB8AC3E}">
        <p14:creationId xmlns:p14="http://schemas.microsoft.com/office/powerpoint/2010/main" val="10550657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569A0-C218-46D6-FE74-57AC9D93A699}"/>
              </a:ext>
            </a:extLst>
          </p:cNvPr>
          <p:cNvSpPr>
            <a:spLocks noGrp="1"/>
          </p:cNvSpPr>
          <p:nvPr>
            <p:ph type="title"/>
          </p:nvPr>
        </p:nvSpPr>
        <p:spPr/>
        <p:txBody>
          <a:bodyPr/>
          <a:lstStyle/>
          <a:p>
            <a:pPr algn="ctr"/>
            <a:r>
              <a:rPr lang="en-GB" b="1" i="1" u="sng" dirty="0"/>
              <a:t>Take a break!</a:t>
            </a:r>
          </a:p>
        </p:txBody>
      </p:sp>
      <p:sp>
        <p:nvSpPr>
          <p:cNvPr id="3" name="Content Placeholder 2">
            <a:extLst>
              <a:ext uri="{FF2B5EF4-FFF2-40B4-BE49-F238E27FC236}">
                <a16:creationId xmlns:a16="http://schemas.microsoft.com/office/drawing/2014/main" id="{1830C89D-2355-3D7E-B7D2-D0E53A43DCE3}"/>
              </a:ext>
            </a:extLst>
          </p:cNvPr>
          <p:cNvSpPr>
            <a:spLocks noGrp="1"/>
          </p:cNvSpPr>
          <p:nvPr>
            <p:ph idx="1"/>
          </p:nvPr>
        </p:nvSpPr>
        <p:spPr/>
        <p:txBody>
          <a:bodyPr/>
          <a:lstStyle/>
          <a:p>
            <a:r>
              <a:rPr lang="en-GB" dirty="0"/>
              <a:t>Let’s take a five minute break. </a:t>
            </a:r>
          </a:p>
        </p:txBody>
      </p:sp>
      <p:sp>
        <p:nvSpPr>
          <p:cNvPr id="4" name="Slide Number Placeholder 3">
            <a:extLst>
              <a:ext uri="{FF2B5EF4-FFF2-40B4-BE49-F238E27FC236}">
                <a16:creationId xmlns:a16="http://schemas.microsoft.com/office/drawing/2014/main" id="{96F0FCEB-87BB-5209-ECA5-E8BA63FB0FC5}"/>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21</a:t>
            </a:fld>
            <a:endParaRPr lang="en-GB" noProof="0"/>
          </a:p>
        </p:txBody>
      </p:sp>
    </p:spTree>
    <p:extLst>
      <p:ext uri="{BB962C8B-B14F-4D97-AF65-F5344CB8AC3E}">
        <p14:creationId xmlns:p14="http://schemas.microsoft.com/office/powerpoint/2010/main" val="34370205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9FD4AB-7619-1FDA-FDE9-80564C5379E4}"/>
              </a:ext>
            </a:extLst>
          </p:cNvPr>
          <p:cNvSpPr>
            <a:spLocks noGrp="1"/>
          </p:cNvSpPr>
          <p:nvPr>
            <p:ph type="title"/>
          </p:nvPr>
        </p:nvSpPr>
        <p:spPr/>
        <p:txBody>
          <a:bodyPr>
            <a:normAutofit/>
          </a:bodyPr>
          <a:lstStyle/>
          <a:p>
            <a:pPr algn="ctr"/>
            <a:r>
              <a:rPr lang="en-GB" sz="7200" b="1" i="1" u="sng" dirty="0"/>
              <a:t>Today’s session </a:t>
            </a:r>
          </a:p>
        </p:txBody>
      </p:sp>
      <p:sp>
        <p:nvSpPr>
          <p:cNvPr id="6" name="Text Placeholder 5">
            <a:extLst>
              <a:ext uri="{FF2B5EF4-FFF2-40B4-BE49-F238E27FC236}">
                <a16:creationId xmlns:a16="http://schemas.microsoft.com/office/drawing/2014/main" id="{3E4A0DA5-97AF-82FD-2CE8-22E1EC74CDCB}"/>
              </a:ext>
            </a:extLst>
          </p:cNvPr>
          <p:cNvSpPr>
            <a:spLocks noGrp="1"/>
          </p:cNvSpPr>
          <p:nvPr>
            <p:ph type="body" idx="1"/>
          </p:nvPr>
        </p:nvSpPr>
        <p:spPr/>
        <p:txBody>
          <a:bodyPr>
            <a:normAutofit/>
          </a:bodyPr>
          <a:lstStyle/>
          <a:p>
            <a:pPr algn="ctr"/>
            <a:r>
              <a:rPr lang="en-GB" sz="3200" dirty="0">
                <a:solidFill>
                  <a:schemeClr val="bg1"/>
                </a:solidFill>
              </a:rPr>
              <a:t>An introduction to Actus Reus and Men’s Rea. </a:t>
            </a:r>
          </a:p>
        </p:txBody>
      </p:sp>
      <p:sp>
        <p:nvSpPr>
          <p:cNvPr id="4" name="Slide Number Placeholder 3">
            <a:extLst>
              <a:ext uri="{FF2B5EF4-FFF2-40B4-BE49-F238E27FC236}">
                <a16:creationId xmlns:a16="http://schemas.microsoft.com/office/drawing/2014/main" id="{E55AB7BE-B709-408D-7C0D-12820B2B8181}"/>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22</a:t>
            </a:fld>
            <a:endParaRPr lang="en-GB" noProof="0"/>
          </a:p>
        </p:txBody>
      </p:sp>
    </p:spTree>
    <p:extLst>
      <p:ext uri="{BB962C8B-B14F-4D97-AF65-F5344CB8AC3E}">
        <p14:creationId xmlns:p14="http://schemas.microsoft.com/office/powerpoint/2010/main" val="11627437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A84B9-C557-171A-C123-7380E39151E9}"/>
              </a:ext>
            </a:extLst>
          </p:cNvPr>
          <p:cNvSpPr>
            <a:spLocks noGrp="1"/>
          </p:cNvSpPr>
          <p:nvPr>
            <p:ph type="title"/>
          </p:nvPr>
        </p:nvSpPr>
        <p:spPr>
          <a:xfrm>
            <a:off x="838199" y="611077"/>
            <a:ext cx="10342163" cy="833663"/>
          </a:xfrm>
        </p:spPr>
        <p:txBody>
          <a:bodyPr/>
          <a:lstStyle/>
          <a:p>
            <a:pPr algn="ctr"/>
            <a:r>
              <a:rPr lang="en-GB" b="1" i="1" u="sng" dirty="0"/>
              <a:t>How do we prove criminal liability?</a:t>
            </a:r>
          </a:p>
        </p:txBody>
      </p:sp>
      <p:sp>
        <p:nvSpPr>
          <p:cNvPr id="4" name="Slide Number Placeholder 3">
            <a:extLst>
              <a:ext uri="{FF2B5EF4-FFF2-40B4-BE49-F238E27FC236}">
                <a16:creationId xmlns:a16="http://schemas.microsoft.com/office/drawing/2014/main" id="{0F48A280-C29B-3ACB-0279-6B1ABFE07721}"/>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23</a:t>
            </a:fld>
            <a:endParaRPr lang="en-GB" noProof="0"/>
          </a:p>
        </p:txBody>
      </p:sp>
      <p:graphicFrame>
        <p:nvGraphicFramePr>
          <p:cNvPr id="7" name="Diagram 6">
            <a:extLst>
              <a:ext uri="{FF2B5EF4-FFF2-40B4-BE49-F238E27FC236}">
                <a16:creationId xmlns:a16="http://schemas.microsoft.com/office/drawing/2014/main" id="{7092EFCC-92F3-89A0-70CE-548D682DFFE8}"/>
              </a:ext>
            </a:extLst>
          </p:cNvPr>
          <p:cNvGraphicFramePr/>
          <p:nvPr>
            <p:extLst>
              <p:ext uri="{D42A27DB-BD31-4B8C-83A1-F6EECF244321}">
                <p14:modId xmlns:p14="http://schemas.microsoft.com/office/powerpoint/2010/main" val="770117916"/>
              </p:ext>
            </p:extLst>
          </p:nvPr>
        </p:nvGraphicFramePr>
        <p:xfrm>
          <a:off x="1252606" y="571120"/>
          <a:ext cx="9686788" cy="61503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39068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35335-D50C-5F3D-C308-FC85B89C88A1}"/>
              </a:ext>
            </a:extLst>
          </p:cNvPr>
          <p:cNvSpPr>
            <a:spLocks noGrp="1"/>
          </p:cNvSpPr>
          <p:nvPr>
            <p:ph type="title"/>
          </p:nvPr>
        </p:nvSpPr>
        <p:spPr/>
        <p:txBody>
          <a:bodyPr/>
          <a:lstStyle/>
          <a:p>
            <a:r>
              <a:rPr lang="en-GB" sz="6000" b="1" i="1" u="sng" dirty="0"/>
              <a:t>Actus Reus </a:t>
            </a:r>
          </a:p>
        </p:txBody>
      </p:sp>
      <p:sp>
        <p:nvSpPr>
          <p:cNvPr id="3" name="Content Placeholder 2">
            <a:extLst>
              <a:ext uri="{FF2B5EF4-FFF2-40B4-BE49-F238E27FC236}">
                <a16:creationId xmlns:a16="http://schemas.microsoft.com/office/drawing/2014/main" id="{1262741B-8490-2BC3-6E16-D82852BAA6A4}"/>
              </a:ext>
            </a:extLst>
          </p:cNvPr>
          <p:cNvSpPr>
            <a:spLocks noGrp="1"/>
          </p:cNvSpPr>
          <p:nvPr>
            <p:ph idx="1"/>
          </p:nvPr>
        </p:nvSpPr>
        <p:spPr/>
        <p:txBody>
          <a:bodyPr/>
          <a:lstStyle/>
          <a:p>
            <a:r>
              <a:rPr lang="en-GB" dirty="0"/>
              <a:t>Guilty Act. </a:t>
            </a:r>
          </a:p>
          <a:p>
            <a:endParaRPr lang="en-GB" dirty="0"/>
          </a:p>
          <a:p>
            <a:r>
              <a:rPr lang="en-GB" dirty="0"/>
              <a:t>Found within the crime itself. </a:t>
            </a:r>
          </a:p>
          <a:p>
            <a:endParaRPr lang="en-GB" dirty="0"/>
          </a:p>
          <a:p>
            <a:r>
              <a:rPr lang="en-GB" dirty="0"/>
              <a:t>An example is Murder. </a:t>
            </a:r>
          </a:p>
          <a:p>
            <a:endParaRPr lang="en-GB" dirty="0"/>
          </a:p>
          <a:p>
            <a:r>
              <a:rPr lang="en-GB" dirty="0"/>
              <a:t>What has the defendant done?</a:t>
            </a:r>
          </a:p>
          <a:p>
            <a:endParaRPr lang="en-GB" dirty="0"/>
          </a:p>
          <a:p>
            <a:r>
              <a:rPr lang="en-GB" dirty="0"/>
              <a:t>Actions of the individual. </a:t>
            </a:r>
          </a:p>
        </p:txBody>
      </p:sp>
      <p:sp>
        <p:nvSpPr>
          <p:cNvPr id="4" name="Slide Number Placeholder 3">
            <a:extLst>
              <a:ext uri="{FF2B5EF4-FFF2-40B4-BE49-F238E27FC236}">
                <a16:creationId xmlns:a16="http://schemas.microsoft.com/office/drawing/2014/main" id="{65F1CCED-5B32-3363-8BE2-68C93188EE49}"/>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24</a:t>
            </a:fld>
            <a:endParaRPr lang="en-GB" noProof="0"/>
          </a:p>
        </p:txBody>
      </p:sp>
    </p:spTree>
    <p:extLst>
      <p:ext uri="{BB962C8B-B14F-4D97-AF65-F5344CB8AC3E}">
        <p14:creationId xmlns:p14="http://schemas.microsoft.com/office/powerpoint/2010/main" val="30805416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D0485-01E1-871A-32EB-E9197191BDD1}"/>
              </a:ext>
            </a:extLst>
          </p:cNvPr>
          <p:cNvSpPr>
            <a:spLocks noGrp="1"/>
          </p:cNvSpPr>
          <p:nvPr>
            <p:ph type="title"/>
          </p:nvPr>
        </p:nvSpPr>
        <p:spPr/>
        <p:txBody>
          <a:bodyPr/>
          <a:lstStyle/>
          <a:p>
            <a:pPr algn="ctr"/>
            <a:r>
              <a:rPr lang="en-GB" sz="6000" b="1" i="1" u="sng" dirty="0"/>
              <a:t>Continued</a:t>
            </a:r>
          </a:p>
        </p:txBody>
      </p:sp>
      <p:sp>
        <p:nvSpPr>
          <p:cNvPr id="3" name="Content Placeholder 2">
            <a:extLst>
              <a:ext uri="{FF2B5EF4-FFF2-40B4-BE49-F238E27FC236}">
                <a16:creationId xmlns:a16="http://schemas.microsoft.com/office/drawing/2014/main" id="{0E5C2DE3-32B3-7C72-1ECC-DB29082A3CAD}"/>
              </a:ext>
            </a:extLst>
          </p:cNvPr>
          <p:cNvSpPr>
            <a:spLocks noGrp="1"/>
          </p:cNvSpPr>
          <p:nvPr>
            <p:ph idx="1"/>
          </p:nvPr>
        </p:nvSpPr>
        <p:spPr/>
        <p:txBody>
          <a:bodyPr/>
          <a:lstStyle/>
          <a:p>
            <a:r>
              <a:rPr lang="en-GB" dirty="0"/>
              <a:t>Cannot be convicted for a thought. </a:t>
            </a:r>
          </a:p>
          <a:p>
            <a:endParaRPr lang="en-GB" dirty="0"/>
          </a:p>
          <a:p>
            <a:r>
              <a:rPr lang="en-GB" dirty="0"/>
              <a:t>You must have committed the crime or attempted to commit the crime. </a:t>
            </a:r>
          </a:p>
          <a:p>
            <a:endParaRPr lang="en-GB" dirty="0"/>
          </a:p>
          <a:p>
            <a:r>
              <a:rPr lang="en-GB" dirty="0"/>
              <a:t>Number of elements. </a:t>
            </a:r>
          </a:p>
        </p:txBody>
      </p:sp>
      <p:sp>
        <p:nvSpPr>
          <p:cNvPr id="4" name="Slide Number Placeholder 3">
            <a:extLst>
              <a:ext uri="{FF2B5EF4-FFF2-40B4-BE49-F238E27FC236}">
                <a16:creationId xmlns:a16="http://schemas.microsoft.com/office/drawing/2014/main" id="{630E7683-9868-2D9F-CF04-25540F4B098B}"/>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25</a:t>
            </a:fld>
            <a:endParaRPr lang="en-GB" noProof="0"/>
          </a:p>
        </p:txBody>
      </p:sp>
    </p:spTree>
    <p:extLst>
      <p:ext uri="{BB962C8B-B14F-4D97-AF65-F5344CB8AC3E}">
        <p14:creationId xmlns:p14="http://schemas.microsoft.com/office/powerpoint/2010/main" val="34443806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8099C-8B15-7AED-C0F1-B8282FF6D209}"/>
              </a:ext>
            </a:extLst>
          </p:cNvPr>
          <p:cNvSpPr>
            <a:spLocks noGrp="1"/>
          </p:cNvSpPr>
          <p:nvPr>
            <p:ph type="title"/>
          </p:nvPr>
        </p:nvSpPr>
        <p:spPr/>
        <p:txBody>
          <a:bodyPr/>
          <a:lstStyle/>
          <a:p>
            <a:r>
              <a:rPr lang="en-GB" sz="6000" b="1" i="1" u="sng" dirty="0"/>
              <a:t>Conduct </a:t>
            </a:r>
          </a:p>
        </p:txBody>
      </p:sp>
      <p:sp>
        <p:nvSpPr>
          <p:cNvPr id="3" name="Content Placeholder 2">
            <a:extLst>
              <a:ext uri="{FF2B5EF4-FFF2-40B4-BE49-F238E27FC236}">
                <a16:creationId xmlns:a16="http://schemas.microsoft.com/office/drawing/2014/main" id="{8F5A5758-C7D9-3678-72A6-75B92C830F7A}"/>
              </a:ext>
            </a:extLst>
          </p:cNvPr>
          <p:cNvSpPr>
            <a:spLocks noGrp="1"/>
          </p:cNvSpPr>
          <p:nvPr>
            <p:ph idx="1"/>
          </p:nvPr>
        </p:nvSpPr>
        <p:spPr/>
        <p:txBody>
          <a:bodyPr/>
          <a:lstStyle/>
          <a:p>
            <a:r>
              <a:rPr lang="en-GB" dirty="0"/>
              <a:t>Conduct element – positive act. </a:t>
            </a:r>
          </a:p>
          <a:p>
            <a:endParaRPr lang="en-GB" dirty="0"/>
          </a:p>
          <a:p>
            <a:r>
              <a:rPr lang="en-GB" dirty="0"/>
              <a:t>Shooting/ Kicking </a:t>
            </a:r>
            <a:r>
              <a:rPr lang="en-GB" dirty="0" err="1"/>
              <a:t>ect</a:t>
            </a:r>
            <a:r>
              <a:rPr lang="en-GB" dirty="0"/>
              <a:t>. </a:t>
            </a:r>
          </a:p>
          <a:p>
            <a:endParaRPr lang="en-GB" dirty="0"/>
          </a:p>
          <a:p>
            <a:r>
              <a:rPr lang="en-GB" dirty="0"/>
              <a:t>Silence is an example. </a:t>
            </a:r>
          </a:p>
          <a:p>
            <a:endParaRPr lang="en-GB" dirty="0"/>
          </a:p>
          <a:p>
            <a:r>
              <a:rPr lang="en-GB" dirty="0"/>
              <a:t>Ireland v Burstow. </a:t>
            </a:r>
          </a:p>
        </p:txBody>
      </p:sp>
      <p:sp>
        <p:nvSpPr>
          <p:cNvPr id="4" name="Slide Number Placeholder 3">
            <a:extLst>
              <a:ext uri="{FF2B5EF4-FFF2-40B4-BE49-F238E27FC236}">
                <a16:creationId xmlns:a16="http://schemas.microsoft.com/office/drawing/2014/main" id="{9C7E6EE8-C96D-E7B4-C0CF-107F2A8ECDCF}"/>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26</a:t>
            </a:fld>
            <a:endParaRPr lang="en-GB" noProof="0"/>
          </a:p>
        </p:txBody>
      </p:sp>
    </p:spTree>
    <p:extLst>
      <p:ext uri="{BB962C8B-B14F-4D97-AF65-F5344CB8AC3E}">
        <p14:creationId xmlns:p14="http://schemas.microsoft.com/office/powerpoint/2010/main" val="34974419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F8F80-1F81-DEB2-ED97-13FC2FA844AE}"/>
              </a:ext>
            </a:extLst>
          </p:cNvPr>
          <p:cNvSpPr>
            <a:spLocks noGrp="1"/>
          </p:cNvSpPr>
          <p:nvPr>
            <p:ph type="title"/>
          </p:nvPr>
        </p:nvSpPr>
        <p:spPr/>
        <p:txBody>
          <a:bodyPr/>
          <a:lstStyle/>
          <a:p>
            <a:pPr algn="ctr"/>
            <a:r>
              <a:rPr lang="en-GB" sz="6000" b="1" i="1" u="sng" dirty="0"/>
              <a:t>Act or an omission</a:t>
            </a:r>
          </a:p>
        </p:txBody>
      </p:sp>
      <p:sp>
        <p:nvSpPr>
          <p:cNvPr id="3" name="Content Placeholder 2">
            <a:extLst>
              <a:ext uri="{FF2B5EF4-FFF2-40B4-BE49-F238E27FC236}">
                <a16:creationId xmlns:a16="http://schemas.microsoft.com/office/drawing/2014/main" id="{ABF388B5-5AFD-8C57-0457-491D227E86B6}"/>
              </a:ext>
            </a:extLst>
          </p:cNvPr>
          <p:cNvSpPr>
            <a:spLocks noGrp="1"/>
          </p:cNvSpPr>
          <p:nvPr>
            <p:ph idx="1"/>
          </p:nvPr>
        </p:nvSpPr>
        <p:spPr/>
        <p:txBody>
          <a:bodyPr/>
          <a:lstStyle/>
          <a:p>
            <a:r>
              <a:rPr lang="en-GB" dirty="0"/>
              <a:t>A positive act. </a:t>
            </a:r>
          </a:p>
          <a:p>
            <a:endParaRPr lang="en-GB" dirty="0"/>
          </a:p>
          <a:p>
            <a:r>
              <a:rPr lang="en-GB" dirty="0"/>
              <a:t>Or a failure to act which is an omission. </a:t>
            </a:r>
          </a:p>
          <a:p>
            <a:endParaRPr lang="en-GB" dirty="0"/>
          </a:p>
          <a:p>
            <a:r>
              <a:rPr lang="en-GB" dirty="0"/>
              <a:t>Relates to breaching a duty of care. </a:t>
            </a:r>
          </a:p>
          <a:p>
            <a:endParaRPr lang="en-GB" dirty="0"/>
          </a:p>
          <a:p>
            <a:r>
              <a:rPr lang="en-GB" dirty="0"/>
              <a:t>Just because you have one does not always mean that you have to carry it out. </a:t>
            </a:r>
          </a:p>
          <a:p>
            <a:endParaRPr lang="en-GB" dirty="0"/>
          </a:p>
          <a:p>
            <a:r>
              <a:rPr lang="en-GB" dirty="0"/>
              <a:t>If you assume responsibility for someone else. </a:t>
            </a:r>
          </a:p>
        </p:txBody>
      </p:sp>
      <p:sp>
        <p:nvSpPr>
          <p:cNvPr id="4" name="Slide Number Placeholder 3">
            <a:extLst>
              <a:ext uri="{FF2B5EF4-FFF2-40B4-BE49-F238E27FC236}">
                <a16:creationId xmlns:a16="http://schemas.microsoft.com/office/drawing/2014/main" id="{16B77710-A8A6-0283-AA53-209CBD293A13}"/>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27</a:t>
            </a:fld>
            <a:endParaRPr lang="en-GB" noProof="0"/>
          </a:p>
        </p:txBody>
      </p:sp>
    </p:spTree>
    <p:extLst>
      <p:ext uri="{BB962C8B-B14F-4D97-AF65-F5344CB8AC3E}">
        <p14:creationId xmlns:p14="http://schemas.microsoft.com/office/powerpoint/2010/main" val="33457984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933862-BFC6-2A7C-8FB4-534B31BBB424}"/>
              </a:ext>
            </a:extLst>
          </p:cNvPr>
          <p:cNvSpPr>
            <a:spLocks noGrp="1"/>
          </p:cNvSpPr>
          <p:nvPr>
            <p:ph idx="1"/>
          </p:nvPr>
        </p:nvSpPr>
        <p:spPr>
          <a:xfrm>
            <a:off x="4654862" y="252928"/>
            <a:ext cx="6648448" cy="5984875"/>
          </a:xfrm>
        </p:spPr>
        <p:txBody>
          <a:bodyPr/>
          <a:lstStyle/>
          <a:p>
            <a:r>
              <a:rPr lang="en-GB" dirty="0"/>
              <a:t>Convicted of the Manslaughter of their daughter. </a:t>
            </a:r>
          </a:p>
          <a:p>
            <a:endParaRPr lang="en-GB" dirty="0"/>
          </a:p>
          <a:p>
            <a:r>
              <a:rPr lang="en-GB" dirty="0"/>
              <a:t>Because they failed to carry out their duty of care to her. </a:t>
            </a:r>
          </a:p>
          <a:p>
            <a:endParaRPr lang="en-GB" dirty="0"/>
          </a:p>
          <a:p>
            <a:r>
              <a:rPr lang="en-GB" dirty="0"/>
              <a:t>She died living is horrible conditions. </a:t>
            </a:r>
          </a:p>
        </p:txBody>
      </p:sp>
      <p:sp>
        <p:nvSpPr>
          <p:cNvPr id="4" name="Slide Number Placeholder 3">
            <a:extLst>
              <a:ext uri="{FF2B5EF4-FFF2-40B4-BE49-F238E27FC236}">
                <a16:creationId xmlns:a16="http://schemas.microsoft.com/office/drawing/2014/main" id="{8638672C-D5C6-09BE-249A-C4B4A4E72516}"/>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28</a:t>
            </a:fld>
            <a:endParaRPr lang="en-GB" noProof="0"/>
          </a:p>
        </p:txBody>
      </p:sp>
      <p:pic>
        <p:nvPicPr>
          <p:cNvPr id="1026" name="Picture 2" descr="Alan Titford and Sarah Jane Lloyd-Jones arriving at court on 1 March.">
            <a:extLst>
              <a:ext uri="{FF2B5EF4-FFF2-40B4-BE49-F238E27FC236}">
                <a16:creationId xmlns:a16="http://schemas.microsoft.com/office/drawing/2014/main" id="{3DA1ECCD-636C-4042-76F5-4C24B8191A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721" y="1732238"/>
            <a:ext cx="4230474" cy="36644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2552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3FDB3-28C9-6F42-8278-8FBB2C776621}"/>
              </a:ext>
            </a:extLst>
          </p:cNvPr>
          <p:cNvSpPr>
            <a:spLocks noGrp="1"/>
          </p:cNvSpPr>
          <p:nvPr>
            <p:ph type="title"/>
          </p:nvPr>
        </p:nvSpPr>
        <p:spPr/>
        <p:txBody>
          <a:bodyPr/>
          <a:lstStyle/>
          <a:p>
            <a:pPr algn="ctr"/>
            <a:r>
              <a:rPr lang="en-GB" b="1" i="1" u="sng" dirty="0"/>
              <a:t>When will someone have a duty of care?</a:t>
            </a:r>
          </a:p>
        </p:txBody>
      </p:sp>
      <p:sp>
        <p:nvSpPr>
          <p:cNvPr id="3" name="Content Placeholder 2">
            <a:extLst>
              <a:ext uri="{FF2B5EF4-FFF2-40B4-BE49-F238E27FC236}">
                <a16:creationId xmlns:a16="http://schemas.microsoft.com/office/drawing/2014/main" id="{DE45B2E6-BED3-DBA3-A401-F65B868AFEA5}"/>
              </a:ext>
            </a:extLst>
          </p:cNvPr>
          <p:cNvSpPr>
            <a:spLocks noGrp="1"/>
          </p:cNvSpPr>
          <p:nvPr>
            <p:ph idx="1"/>
          </p:nvPr>
        </p:nvSpPr>
        <p:spPr/>
        <p:txBody>
          <a:bodyPr/>
          <a:lstStyle/>
          <a:p>
            <a:pPr>
              <a:lnSpc>
                <a:spcPct val="200000"/>
              </a:lnSpc>
            </a:pPr>
            <a:r>
              <a:rPr lang="en-GB" dirty="0"/>
              <a:t>When the law permits it. </a:t>
            </a:r>
          </a:p>
          <a:p>
            <a:pPr>
              <a:lnSpc>
                <a:spcPct val="200000"/>
              </a:lnSpc>
            </a:pPr>
            <a:r>
              <a:rPr lang="en-GB" dirty="0"/>
              <a:t>Under Legislation. </a:t>
            </a:r>
          </a:p>
          <a:p>
            <a:pPr>
              <a:lnSpc>
                <a:spcPct val="200000"/>
              </a:lnSpc>
            </a:pPr>
            <a:r>
              <a:rPr lang="en-GB" dirty="0"/>
              <a:t>S.6 of the Road Traffic Act 1988- failure to provide a breath specimen. </a:t>
            </a:r>
          </a:p>
        </p:txBody>
      </p:sp>
      <p:sp>
        <p:nvSpPr>
          <p:cNvPr id="4" name="Slide Number Placeholder 3">
            <a:extLst>
              <a:ext uri="{FF2B5EF4-FFF2-40B4-BE49-F238E27FC236}">
                <a16:creationId xmlns:a16="http://schemas.microsoft.com/office/drawing/2014/main" id="{0CCF3B23-B561-3D88-36EA-437287703C4C}"/>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29</a:t>
            </a:fld>
            <a:endParaRPr lang="en-GB" noProof="0"/>
          </a:p>
        </p:txBody>
      </p:sp>
    </p:spTree>
    <p:extLst>
      <p:ext uri="{BB962C8B-B14F-4D97-AF65-F5344CB8AC3E}">
        <p14:creationId xmlns:p14="http://schemas.microsoft.com/office/powerpoint/2010/main" val="42889713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B98B0-949D-E879-7CA9-B8EB94F897F7}"/>
              </a:ext>
            </a:extLst>
          </p:cNvPr>
          <p:cNvSpPr>
            <a:spLocks noGrp="1"/>
          </p:cNvSpPr>
          <p:nvPr>
            <p:ph type="title"/>
          </p:nvPr>
        </p:nvSpPr>
        <p:spPr/>
        <p:txBody>
          <a:bodyPr/>
          <a:lstStyle/>
          <a:p>
            <a:pPr algn="ctr"/>
            <a:r>
              <a:rPr lang="en-GB" sz="6000" b="1" i="1" u="sng" dirty="0"/>
              <a:t>Special Relationship</a:t>
            </a:r>
          </a:p>
        </p:txBody>
      </p:sp>
      <p:sp>
        <p:nvSpPr>
          <p:cNvPr id="3" name="Content Placeholder 2">
            <a:extLst>
              <a:ext uri="{FF2B5EF4-FFF2-40B4-BE49-F238E27FC236}">
                <a16:creationId xmlns:a16="http://schemas.microsoft.com/office/drawing/2014/main" id="{3937AAB2-26AB-B975-BE96-64C4C3F5984C}"/>
              </a:ext>
            </a:extLst>
          </p:cNvPr>
          <p:cNvSpPr>
            <a:spLocks noGrp="1"/>
          </p:cNvSpPr>
          <p:nvPr>
            <p:ph idx="1"/>
          </p:nvPr>
        </p:nvSpPr>
        <p:spPr/>
        <p:txBody>
          <a:bodyPr/>
          <a:lstStyle/>
          <a:p>
            <a:r>
              <a:rPr lang="en-GB" dirty="0"/>
              <a:t>Have a special relationship with someone. </a:t>
            </a:r>
          </a:p>
          <a:p>
            <a:endParaRPr lang="en-GB" dirty="0"/>
          </a:p>
          <a:p>
            <a:r>
              <a:rPr lang="en-GB" dirty="0"/>
              <a:t>Assume responsibility for them. </a:t>
            </a:r>
          </a:p>
          <a:p>
            <a:endParaRPr lang="en-GB" dirty="0"/>
          </a:p>
          <a:p>
            <a:r>
              <a:rPr lang="en-GB" dirty="0"/>
              <a:t>Gibbins and Proctor – Starved the child. </a:t>
            </a:r>
          </a:p>
          <a:p>
            <a:endParaRPr lang="en-GB" dirty="0"/>
          </a:p>
          <a:p>
            <a:r>
              <a:rPr lang="en-GB" dirty="0"/>
              <a:t>Research the above case. </a:t>
            </a:r>
          </a:p>
          <a:p>
            <a:endParaRPr lang="en-GB" dirty="0"/>
          </a:p>
          <a:p>
            <a:r>
              <a:rPr lang="en-GB" dirty="0"/>
              <a:t>Tell the class the facts and outcome. </a:t>
            </a:r>
          </a:p>
          <a:p>
            <a:endParaRPr lang="en-GB" dirty="0"/>
          </a:p>
          <a:p>
            <a:r>
              <a:rPr lang="en-GB" dirty="0"/>
              <a:t>There are times when a duty to act no longer applies. </a:t>
            </a:r>
          </a:p>
          <a:p>
            <a:endParaRPr lang="en-GB" dirty="0"/>
          </a:p>
          <a:p>
            <a:r>
              <a:rPr lang="en-GB" dirty="0"/>
              <a:t>Including the case of Tony Bland. </a:t>
            </a:r>
          </a:p>
          <a:p>
            <a:endParaRPr lang="en-GB" dirty="0"/>
          </a:p>
          <a:p>
            <a:endParaRPr lang="en-GB" dirty="0"/>
          </a:p>
        </p:txBody>
      </p:sp>
      <p:sp>
        <p:nvSpPr>
          <p:cNvPr id="4" name="Slide Number Placeholder 3">
            <a:extLst>
              <a:ext uri="{FF2B5EF4-FFF2-40B4-BE49-F238E27FC236}">
                <a16:creationId xmlns:a16="http://schemas.microsoft.com/office/drawing/2014/main" id="{48F22F83-16B7-7F8A-9110-EB841AF8FF89}"/>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30</a:t>
            </a:fld>
            <a:endParaRPr lang="en-GB" noProof="0"/>
          </a:p>
        </p:txBody>
      </p:sp>
    </p:spTree>
    <p:extLst>
      <p:ext uri="{BB962C8B-B14F-4D97-AF65-F5344CB8AC3E}">
        <p14:creationId xmlns:p14="http://schemas.microsoft.com/office/powerpoint/2010/main" val="18470748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BB28A-6730-5F84-5524-FEDF2A7EBAF9}"/>
              </a:ext>
            </a:extLst>
          </p:cNvPr>
          <p:cNvSpPr>
            <a:spLocks noGrp="1"/>
          </p:cNvSpPr>
          <p:nvPr>
            <p:ph type="title"/>
          </p:nvPr>
        </p:nvSpPr>
        <p:spPr/>
        <p:txBody>
          <a:bodyPr/>
          <a:lstStyle/>
          <a:p>
            <a:pPr algn="ctr"/>
            <a:r>
              <a:rPr lang="en-GB" sz="6000" b="1" i="1" u="sng" dirty="0"/>
              <a:t>Contractual duty </a:t>
            </a:r>
          </a:p>
        </p:txBody>
      </p:sp>
      <p:sp>
        <p:nvSpPr>
          <p:cNvPr id="3" name="Content Placeholder 2">
            <a:extLst>
              <a:ext uri="{FF2B5EF4-FFF2-40B4-BE49-F238E27FC236}">
                <a16:creationId xmlns:a16="http://schemas.microsoft.com/office/drawing/2014/main" id="{9726B156-A51F-D19F-3CE5-A3A0261C0BD9}"/>
              </a:ext>
            </a:extLst>
          </p:cNvPr>
          <p:cNvSpPr>
            <a:spLocks noGrp="1"/>
          </p:cNvSpPr>
          <p:nvPr>
            <p:ph idx="1"/>
          </p:nvPr>
        </p:nvSpPr>
        <p:spPr/>
        <p:txBody>
          <a:bodyPr/>
          <a:lstStyle/>
          <a:p>
            <a:r>
              <a:rPr lang="en-GB" dirty="0"/>
              <a:t>Are you duty bound under a contract. </a:t>
            </a:r>
          </a:p>
          <a:p>
            <a:endParaRPr lang="en-GB" dirty="0"/>
          </a:p>
          <a:p>
            <a:r>
              <a:rPr lang="en-GB" dirty="0"/>
              <a:t>R v </a:t>
            </a:r>
            <a:r>
              <a:rPr lang="en-GB" dirty="0" err="1"/>
              <a:t>Pittwood</a:t>
            </a:r>
            <a:r>
              <a:rPr lang="en-GB" dirty="0"/>
              <a:t> – Failure to close the gate at a level crossing. </a:t>
            </a:r>
          </a:p>
          <a:p>
            <a:endParaRPr lang="en-GB" dirty="0"/>
          </a:p>
          <a:p>
            <a:r>
              <a:rPr lang="en-GB" dirty="0"/>
              <a:t>R v Yaqoob – Failure to check tyres. </a:t>
            </a:r>
          </a:p>
          <a:p>
            <a:endParaRPr lang="en-GB" dirty="0"/>
          </a:p>
          <a:p>
            <a:r>
              <a:rPr lang="en-GB" dirty="0"/>
              <a:t>You contract tells you, you must do something. </a:t>
            </a:r>
          </a:p>
          <a:p>
            <a:endParaRPr lang="en-GB" dirty="0"/>
          </a:p>
          <a:p>
            <a:r>
              <a:rPr lang="en-GB" dirty="0"/>
              <a:t>It is your duty to act. </a:t>
            </a:r>
          </a:p>
        </p:txBody>
      </p:sp>
      <p:sp>
        <p:nvSpPr>
          <p:cNvPr id="4" name="Slide Number Placeholder 3">
            <a:extLst>
              <a:ext uri="{FF2B5EF4-FFF2-40B4-BE49-F238E27FC236}">
                <a16:creationId xmlns:a16="http://schemas.microsoft.com/office/drawing/2014/main" id="{EC610E59-5F06-F201-626B-7FD0C3189C22}"/>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31</a:t>
            </a:fld>
            <a:endParaRPr lang="en-GB" noProof="0"/>
          </a:p>
        </p:txBody>
      </p:sp>
    </p:spTree>
    <p:extLst>
      <p:ext uri="{BB962C8B-B14F-4D97-AF65-F5344CB8AC3E}">
        <p14:creationId xmlns:p14="http://schemas.microsoft.com/office/powerpoint/2010/main" val="42222531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4017E-6D67-9068-7CDB-1305F38E076F}"/>
              </a:ext>
            </a:extLst>
          </p:cNvPr>
          <p:cNvSpPr>
            <a:spLocks noGrp="1"/>
          </p:cNvSpPr>
          <p:nvPr>
            <p:ph type="title"/>
          </p:nvPr>
        </p:nvSpPr>
        <p:spPr/>
        <p:txBody>
          <a:bodyPr/>
          <a:lstStyle/>
          <a:p>
            <a:pPr algn="ctr"/>
            <a:r>
              <a:rPr lang="en-GB" sz="6000" b="1" i="1" u="sng" dirty="0"/>
              <a:t>Emergency services</a:t>
            </a:r>
          </a:p>
        </p:txBody>
      </p:sp>
      <p:sp>
        <p:nvSpPr>
          <p:cNvPr id="3" name="Content Placeholder 2">
            <a:extLst>
              <a:ext uri="{FF2B5EF4-FFF2-40B4-BE49-F238E27FC236}">
                <a16:creationId xmlns:a16="http://schemas.microsoft.com/office/drawing/2014/main" id="{EE7688B4-EB03-CD89-4800-951E7A8B0793}"/>
              </a:ext>
            </a:extLst>
          </p:cNvPr>
          <p:cNvSpPr>
            <a:spLocks noGrp="1"/>
          </p:cNvSpPr>
          <p:nvPr>
            <p:ph idx="1"/>
          </p:nvPr>
        </p:nvSpPr>
        <p:spPr/>
        <p:txBody>
          <a:bodyPr/>
          <a:lstStyle/>
          <a:p>
            <a:r>
              <a:rPr lang="en-GB" dirty="0"/>
              <a:t>If you are an emergency worker there are circumstances upon which you have a duty to act. </a:t>
            </a:r>
          </a:p>
          <a:p>
            <a:endParaRPr lang="en-GB" dirty="0"/>
          </a:p>
          <a:p>
            <a:r>
              <a:rPr lang="en-GB" dirty="0"/>
              <a:t>This includes paramedics – they have a duty to act when a 999 call is made. </a:t>
            </a:r>
          </a:p>
          <a:p>
            <a:endParaRPr lang="en-GB" dirty="0"/>
          </a:p>
          <a:p>
            <a:r>
              <a:rPr lang="en-GB" dirty="0"/>
              <a:t>Rescuers only have a duty of care when they volunteer to rescue and then attempt to rescue. </a:t>
            </a:r>
          </a:p>
        </p:txBody>
      </p:sp>
      <p:sp>
        <p:nvSpPr>
          <p:cNvPr id="4" name="Slide Number Placeholder 3">
            <a:extLst>
              <a:ext uri="{FF2B5EF4-FFF2-40B4-BE49-F238E27FC236}">
                <a16:creationId xmlns:a16="http://schemas.microsoft.com/office/drawing/2014/main" id="{4BAF69BC-80F9-75FA-83F2-B4CD56C94A1D}"/>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32</a:t>
            </a:fld>
            <a:endParaRPr lang="en-GB" noProof="0"/>
          </a:p>
        </p:txBody>
      </p:sp>
    </p:spTree>
    <p:extLst>
      <p:ext uri="{BB962C8B-B14F-4D97-AF65-F5344CB8AC3E}">
        <p14:creationId xmlns:p14="http://schemas.microsoft.com/office/powerpoint/2010/main" val="11075319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EEBC9-F6CE-8736-81B2-963EB57AE42C}"/>
              </a:ext>
            </a:extLst>
          </p:cNvPr>
          <p:cNvSpPr>
            <a:spLocks noGrp="1"/>
          </p:cNvSpPr>
          <p:nvPr>
            <p:ph type="title"/>
          </p:nvPr>
        </p:nvSpPr>
        <p:spPr/>
        <p:txBody>
          <a:bodyPr/>
          <a:lstStyle/>
          <a:p>
            <a:pPr algn="ctr"/>
            <a:r>
              <a:rPr lang="en-GB" b="1" i="1" u="sng" dirty="0"/>
              <a:t>Taking responsibility for someone else </a:t>
            </a:r>
          </a:p>
        </p:txBody>
      </p:sp>
      <p:sp>
        <p:nvSpPr>
          <p:cNvPr id="3" name="Content Placeholder 2">
            <a:extLst>
              <a:ext uri="{FF2B5EF4-FFF2-40B4-BE49-F238E27FC236}">
                <a16:creationId xmlns:a16="http://schemas.microsoft.com/office/drawing/2014/main" id="{B5DDE929-8CEC-FD53-EA72-81DE42A37DCA}"/>
              </a:ext>
            </a:extLst>
          </p:cNvPr>
          <p:cNvSpPr>
            <a:spLocks noGrp="1"/>
          </p:cNvSpPr>
          <p:nvPr>
            <p:ph idx="1"/>
          </p:nvPr>
        </p:nvSpPr>
        <p:spPr/>
        <p:txBody>
          <a:bodyPr/>
          <a:lstStyle/>
          <a:p>
            <a:r>
              <a:rPr lang="en-GB" dirty="0"/>
              <a:t>Research the case of; </a:t>
            </a:r>
          </a:p>
          <a:p>
            <a:endParaRPr lang="en-GB" dirty="0"/>
          </a:p>
          <a:p>
            <a:r>
              <a:rPr lang="en-GB" dirty="0"/>
              <a:t>R v Stone and Dobinson 1977. </a:t>
            </a:r>
          </a:p>
          <a:p>
            <a:endParaRPr lang="en-GB" dirty="0"/>
          </a:p>
          <a:p>
            <a:r>
              <a:rPr lang="en-GB" dirty="0"/>
              <a:t>Feedback to the class; </a:t>
            </a:r>
          </a:p>
          <a:p>
            <a:endParaRPr lang="en-GB" dirty="0"/>
          </a:p>
          <a:p>
            <a:r>
              <a:rPr lang="en-GB" dirty="0"/>
              <a:t>The facts of the case. </a:t>
            </a:r>
          </a:p>
          <a:p>
            <a:endParaRPr lang="en-GB" dirty="0"/>
          </a:p>
          <a:p>
            <a:r>
              <a:rPr lang="en-GB" dirty="0"/>
              <a:t>The outcome.</a:t>
            </a:r>
          </a:p>
        </p:txBody>
      </p:sp>
      <p:sp>
        <p:nvSpPr>
          <p:cNvPr id="4" name="Slide Number Placeholder 3">
            <a:extLst>
              <a:ext uri="{FF2B5EF4-FFF2-40B4-BE49-F238E27FC236}">
                <a16:creationId xmlns:a16="http://schemas.microsoft.com/office/drawing/2014/main" id="{536D65F6-91E9-ADC0-C408-DF68ABE7877C}"/>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33</a:t>
            </a:fld>
            <a:endParaRPr lang="en-GB" noProof="0"/>
          </a:p>
        </p:txBody>
      </p:sp>
    </p:spTree>
    <p:extLst>
      <p:ext uri="{BB962C8B-B14F-4D97-AF65-F5344CB8AC3E}">
        <p14:creationId xmlns:p14="http://schemas.microsoft.com/office/powerpoint/2010/main" val="20520921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8282D-BCB3-C564-9DC9-91959607BEC6}"/>
              </a:ext>
            </a:extLst>
          </p:cNvPr>
          <p:cNvSpPr>
            <a:spLocks noGrp="1"/>
          </p:cNvSpPr>
          <p:nvPr>
            <p:ph type="title"/>
          </p:nvPr>
        </p:nvSpPr>
        <p:spPr/>
        <p:txBody>
          <a:bodyPr/>
          <a:lstStyle/>
          <a:p>
            <a:r>
              <a:rPr lang="en-GB" b="1" i="1" u="sng" dirty="0"/>
              <a:t>Others</a:t>
            </a:r>
            <a:r>
              <a:rPr lang="en-GB" dirty="0"/>
              <a:t> </a:t>
            </a:r>
          </a:p>
        </p:txBody>
      </p:sp>
      <p:sp>
        <p:nvSpPr>
          <p:cNvPr id="3" name="Content Placeholder 2">
            <a:extLst>
              <a:ext uri="{FF2B5EF4-FFF2-40B4-BE49-F238E27FC236}">
                <a16:creationId xmlns:a16="http://schemas.microsoft.com/office/drawing/2014/main" id="{D7A14388-E8E6-4E5B-FE9F-3D8280C4D772}"/>
              </a:ext>
            </a:extLst>
          </p:cNvPr>
          <p:cNvSpPr>
            <a:spLocks noGrp="1"/>
          </p:cNvSpPr>
          <p:nvPr>
            <p:ph idx="1"/>
          </p:nvPr>
        </p:nvSpPr>
        <p:spPr/>
        <p:txBody>
          <a:bodyPr/>
          <a:lstStyle/>
          <a:p>
            <a:r>
              <a:rPr lang="en-GB" dirty="0"/>
              <a:t>Making a dangerous situation – </a:t>
            </a:r>
          </a:p>
          <a:p>
            <a:endParaRPr lang="en-GB" dirty="0"/>
          </a:p>
          <a:p>
            <a:r>
              <a:rPr lang="en-GB" dirty="0"/>
              <a:t>R v Santana Bermudez. </a:t>
            </a:r>
          </a:p>
          <a:p>
            <a:endParaRPr lang="en-GB" dirty="0"/>
          </a:p>
          <a:p>
            <a:r>
              <a:rPr lang="en-GB" dirty="0"/>
              <a:t>Duty of care exists regardless of the victims illegal activities. </a:t>
            </a:r>
          </a:p>
          <a:p>
            <a:endParaRPr lang="en-GB" dirty="0"/>
          </a:p>
          <a:p>
            <a:r>
              <a:rPr lang="en-GB" dirty="0"/>
              <a:t>An example is the death a number of foreign nationals in the back of a van. </a:t>
            </a:r>
          </a:p>
        </p:txBody>
      </p:sp>
      <p:sp>
        <p:nvSpPr>
          <p:cNvPr id="4" name="Slide Number Placeholder 3">
            <a:extLst>
              <a:ext uri="{FF2B5EF4-FFF2-40B4-BE49-F238E27FC236}">
                <a16:creationId xmlns:a16="http://schemas.microsoft.com/office/drawing/2014/main" id="{642629EF-8B77-1AB9-98A6-18F2C1633D3B}"/>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34</a:t>
            </a:fld>
            <a:endParaRPr lang="en-GB" noProof="0"/>
          </a:p>
        </p:txBody>
      </p:sp>
    </p:spTree>
    <p:extLst>
      <p:ext uri="{BB962C8B-B14F-4D97-AF65-F5344CB8AC3E}">
        <p14:creationId xmlns:p14="http://schemas.microsoft.com/office/powerpoint/2010/main" val="25645445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392DE-811E-6731-5B4B-0619E7868971}"/>
              </a:ext>
            </a:extLst>
          </p:cNvPr>
          <p:cNvSpPr>
            <a:spLocks noGrp="1"/>
          </p:cNvSpPr>
          <p:nvPr>
            <p:ph type="title"/>
          </p:nvPr>
        </p:nvSpPr>
        <p:spPr/>
        <p:txBody>
          <a:bodyPr/>
          <a:lstStyle/>
          <a:p>
            <a:pPr algn="ctr"/>
            <a:r>
              <a:rPr lang="en-GB" b="1" i="1" u="sng" dirty="0"/>
              <a:t>Other elements that need to be taken into consideration</a:t>
            </a:r>
          </a:p>
        </p:txBody>
      </p:sp>
      <p:sp>
        <p:nvSpPr>
          <p:cNvPr id="3" name="Content Placeholder 2">
            <a:extLst>
              <a:ext uri="{FF2B5EF4-FFF2-40B4-BE49-F238E27FC236}">
                <a16:creationId xmlns:a16="http://schemas.microsoft.com/office/drawing/2014/main" id="{8EB87073-0572-9D7E-6E39-74F3FCB0CDD7}"/>
              </a:ext>
            </a:extLst>
          </p:cNvPr>
          <p:cNvSpPr>
            <a:spLocks noGrp="1"/>
          </p:cNvSpPr>
          <p:nvPr>
            <p:ph idx="1"/>
          </p:nvPr>
        </p:nvSpPr>
        <p:spPr/>
        <p:txBody>
          <a:bodyPr/>
          <a:lstStyle/>
          <a:p>
            <a:r>
              <a:rPr lang="en-GB" dirty="0"/>
              <a:t>Causation – legal and factual causation – Result crimes only. </a:t>
            </a:r>
          </a:p>
          <a:p>
            <a:endParaRPr lang="en-GB" dirty="0"/>
          </a:p>
          <a:p>
            <a:r>
              <a:rPr lang="en-GB" dirty="0"/>
              <a:t>We will consider each on in turn. </a:t>
            </a:r>
          </a:p>
          <a:p>
            <a:endParaRPr lang="en-GB" dirty="0"/>
          </a:p>
          <a:p>
            <a:r>
              <a:rPr lang="en-GB" dirty="0"/>
              <a:t>You have to prove factual causation before legal causation. </a:t>
            </a:r>
          </a:p>
        </p:txBody>
      </p:sp>
      <p:sp>
        <p:nvSpPr>
          <p:cNvPr id="4" name="Slide Number Placeholder 3">
            <a:extLst>
              <a:ext uri="{FF2B5EF4-FFF2-40B4-BE49-F238E27FC236}">
                <a16:creationId xmlns:a16="http://schemas.microsoft.com/office/drawing/2014/main" id="{46AAE932-C2DF-0743-BF63-6FAB8CD8FCAB}"/>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35</a:t>
            </a:fld>
            <a:endParaRPr lang="en-GB" noProof="0"/>
          </a:p>
        </p:txBody>
      </p:sp>
    </p:spTree>
    <p:extLst>
      <p:ext uri="{BB962C8B-B14F-4D97-AF65-F5344CB8AC3E}">
        <p14:creationId xmlns:p14="http://schemas.microsoft.com/office/powerpoint/2010/main" val="22433671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45151-4C25-C225-12B4-DBDA3B418DCC}"/>
              </a:ext>
            </a:extLst>
          </p:cNvPr>
          <p:cNvSpPr>
            <a:spLocks noGrp="1"/>
          </p:cNvSpPr>
          <p:nvPr>
            <p:ph type="title"/>
          </p:nvPr>
        </p:nvSpPr>
        <p:spPr/>
        <p:txBody>
          <a:bodyPr/>
          <a:lstStyle/>
          <a:p>
            <a:pPr algn="ctr"/>
            <a:r>
              <a:rPr lang="en-GB" sz="6000" b="1" i="1" u="sng" dirty="0"/>
              <a:t>Factual Causation</a:t>
            </a:r>
          </a:p>
        </p:txBody>
      </p:sp>
      <p:sp>
        <p:nvSpPr>
          <p:cNvPr id="3" name="Content Placeholder 2">
            <a:extLst>
              <a:ext uri="{FF2B5EF4-FFF2-40B4-BE49-F238E27FC236}">
                <a16:creationId xmlns:a16="http://schemas.microsoft.com/office/drawing/2014/main" id="{BA549B4B-2C3B-9241-5D42-0511E966CA20}"/>
              </a:ext>
            </a:extLst>
          </p:cNvPr>
          <p:cNvSpPr>
            <a:spLocks noGrp="1"/>
          </p:cNvSpPr>
          <p:nvPr>
            <p:ph idx="1"/>
          </p:nvPr>
        </p:nvSpPr>
        <p:spPr/>
        <p:txBody>
          <a:bodyPr/>
          <a:lstStyle/>
          <a:p>
            <a:r>
              <a:rPr lang="en-GB" dirty="0"/>
              <a:t>Look at the facts of the case. </a:t>
            </a:r>
          </a:p>
          <a:p>
            <a:endParaRPr lang="en-GB" dirty="0"/>
          </a:p>
          <a:p>
            <a:r>
              <a:rPr lang="en-GB" dirty="0"/>
              <a:t>Look at the but for test. </a:t>
            </a:r>
          </a:p>
          <a:p>
            <a:endParaRPr lang="en-GB" dirty="0"/>
          </a:p>
          <a:p>
            <a:r>
              <a:rPr lang="en-GB" dirty="0"/>
              <a:t>But for D’s actions would V have been harmed. </a:t>
            </a:r>
          </a:p>
          <a:p>
            <a:endParaRPr lang="en-GB" dirty="0"/>
          </a:p>
          <a:p>
            <a:r>
              <a:rPr lang="en-GB" dirty="0"/>
              <a:t>R v Paggett – Death due to being used as a Human Shield. </a:t>
            </a:r>
          </a:p>
          <a:p>
            <a:pPr marL="0" indent="0">
              <a:buNone/>
            </a:pPr>
            <a:endParaRPr lang="en-GB" dirty="0"/>
          </a:p>
        </p:txBody>
      </p:sp>
      <p:sp>
        <p:nvSpPr>
          <p:cNvPr id="4" name="Slide Number Placeholder 3">
            <a:extLst>
              <a:ext uri="{FF2B5EF4-FFF2-40B4-BE49-F238E27FC236}">
                <a16:creationId xmlns:a16="http://schemas.microsoft.com/office/drawing/2014/main" id="{F26AC12C-3BF5-2606-CDC6-6F2090AD5D33}"/>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36</a:t>
            </a:fld>
            <a:endParaRPr lang="en-GB" noProof="0"/>
          </a:p>
        </p:txBody>
      </p:sp>
    </p:spTree>
    <p:extLst>
      <p:ext uri="{BB962C8B-B14F-4D97-AF65-F5344CB8AC3E}">
        <p14:creationId xmlns:p14="http://schemas.microsoft.com/office/powerpoint/2010/main" val="4519048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F965-F5EE-36AA-8352-745E9A307369}"/>
              </a:ext>
            </a:extLst>
          </p:cNvPr>
          <p:cNvSpPr>
            <a:spLocks noGrp="1"/>
          </p:cNvSpPr>
          <p:nvPr>
            <p:ph type="title"/>
          </p:nvPr>
        </p:nvSpPr>
        <p:spPr/>
        <p:txBody>
          <a:bodyPr/>
          <a:lstStyle/>
          <a:p>
            <a:pPr algn="ctr"/>
            <a:r>
              <a:rPr lang="en-GB" sz="5400" b="1" i="1" u="sng" dirty="0"/>
              <a:t>Legal Causation</a:t>
            </a:r>
          </a:p>
        </p:txBody>
      </p:sp>
      <p:sp>
        <p:nvSpPr>
          <p:cNvPr id="3" name="Content Placeholder 2">
            <a:extLst>
              <a:ext uri="{FF2B5EF4-FFF2-40B4-BE49-F238E27FC236}">
                <a16:creationId xmlns:a16="http://schemas.microsoft.com/office/drawing/2014/main" id="{1CD07589-F686-2532-EE84-FF4B8D6A22CB}"/>
              </a:ext>
            </a:extLst>
          </p:cNvPr>
          <p:cNvSpPr>
            <a:spLocks noGrp="1"/>
          </p:cNvSpPr>
          <p:nvPr>
            <p:ph idx="1"/>
          </p:nvPr>
        </p:nvSpPr>
        <p:spPr/>
        <p:txBody>
          <a:bodyPr/>
          <a:lstStyle/>
          <a:p>
            <a:r>
              <a:rPr lang="en-GB" dirty="0"/>
              <a:t>Where they the legal cause of the individual injury or death. </a:t>
            </a:r>
          </a:p>
          <a:p>
            <a:endParaRPr lang="en-GB" dirty="0"/>
          </a:p>
          <a:p>
            <a:r>
              <a:rPr lang="en-GB" dirty="0"/>
              <a:t>Chain of causation. </a:t>
            </a:r>
          </a:p>
          <a:p>
            <a:endParaRPr lang="en-GB" dirty="0"/>
          </a:p>
          <a:p>
            <a:r>
              <a:rPr lang="en-GB" dirty="0"/>
              <a:t>Has the chain been broken for some reason. </a:t>
            </a:r>
          </a:p>
          <a:p>
            <a:endParaRPr lang="en-GB" dirty="0"/>
          </a:p>
          <a:p>
            <a:r>
              <a:rPr lang="en-GB" dirty="0"/>
              <a:t>Maybe the actions of a third party. </a:t>
            </a:r>
          </a:p>
        </p:txBody>
      </p:sp>
      <p:sp>
        <p:nvSpPr>
          <p:cNvPr id="4" name="Slide Number Placeholder 3">
            <a:extLst>
              <a:ext uri="{FF2B5EF4-FFF2-40B4-BE49-F238E27FC236}">
                <a16:creationId xmlns:a16="http://schemas.microsoft.com/office/drawing/2014/main" id="{4C3FB865-34BD-C170-E0F3-2CEF904EA4E1}"/>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37</a:t>
            </a:fld>
            <a:endParaRPr lang="en-GB" noProof="0"/>
          </a:p>
        </p:txBody>
      </p:sp>
    </p:spTree>
    <p:extLst>
      <p:ext uri="{BB962C8B-B14F-4D97-AF65-F5344CB8AC3E}">
        <p14:creationId xmlns:p14="http://schemas.microsoft.com/office/powerpoint/2010/main" val="9435218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92BB7-42D1-CDD6-7D3D-C67305C9BD03}"/>
              </a:ext>
            </a:extLst>
          </p:cNvPr>
          <p:cNvSpPr>
            <a:spLocks noGrp="1"/>
          </p:cNvSpPr>
          <p:nvPr>
            <p:ph type="title"/>
          </p:nvPr>
        </p:nvSpPr>
        <p:spPr/>
        <p:txBody>
          <a:bodyPr/>
          <a:lstStyle/>
          <a:p>
            <a:pPr algn="ctr"/>
            <a:r>
              <a:rPr lang="en-GB" b="1" i="1" u="sng" dirty="0"/>
              <a:t>Chain of causation, what is considered?</a:t>
            </a:r>
          </a:p>
        </p:txBody>
      </p:sp>
      <p:sp>
        <p:nvSpPr>
          <p:cNvPr id="3" name="Content Placeholder 2">
            <a:extLst>
              <a:ext uri="{FF2B5EF4-FFF2-40B4-BE49-F238E27FC236}">
                <a16:creationId xmlns:a16="http://schemas.microsoft.com/office/drawing/2014/main" id="{D09E0372-FAE3-22D7-EE2D-F1A1EA2A9704}"/>
              </a:ext>
            </a:extLst>
          </p:cNvPr>
          <p:cNvSpPr>
            <a:spLocks noGrp="1"/>
          </p:cNvSpPr>
          <p:nvPr>
            <p:ph idx="1"/>
          </p:nvPr>
        </p:nvSpPr>
        <p:spPr/>
        <p:txBody>
          <a:bodyPr/>
          <a:lstStyle/>
          <a:p>
            <a:r>
              <a:rPr lang="en-GB" dirty="0"/>
              <a:t>Operating and Substantial cause of the victims injuries or death. </a:t>
            </a:r>
          </a:p>
          <a:p>
            <a:endParaRPr lang="en-GB" dirty="0"/>
          </a:p>
          <a:p>
            <a:r>
              <a:rPr lang="en-GB" dirty="0"/>
              <a:t>R v Cato and R v Smith. </a:t>
            </a:r>
          </a:p>
          <a:p>
            <a:endParaRPr lang="en-GB" dirty="0"/>
          </a:p>
          <a:p>
            <a:r>
              <a:rPr lang="en-GB" dirty="0"/>
              <a:t>Does not have to be the sole cause but has to play a large part. </a:t>
            </a:r>
          </a:p>
          <a:p>
            <a:endParaRPr lang="en-GB" dirty="0"/>
          </a:p>
          <a:p>
            <a:r>
              <a:rPr lang="en-GB" dirty="0"/>
              <a:t>Not their fault fully. Was the other individual also partly to blame. </a:t>
            </a:r>
          </a:p>
          <a:p>
            <a:endParaRPr lang="en-GB" dirty="0"/>
          </a:p>
          <a:p>
            <a:r>
              <a:rPr lang="en-GB" dirty="0"/>
              <a:t>New intervening act – has there been a break in the chain of causation? </a:t>
            </a:r>
          </a:p>
          <a:p>
            <a:endParaRPr lang="en-GB" dirty="0"/>
          </a:p>
          <a:p>
            <a:r>
              <a:rPr lang="en-GB" dirty="0"/>
              <a:t>Operative and substantial. </a:t>
            </a:r>
          </a:p>
          <a:p>
            <a:pPr marL="0" indent="0">
              <a:buNone/>
            </a:pPr>
            <a:endParaRPr lang="en-GB" dirty="0"/>
          </a:p>
        </p:txBody>
      </p:sp>
      <p:sp>
        <p:nvSpPr>
          <p:cNvPr id="4" name="Slide Number Placeholder 3">
            <a:extLst>
              <a:ext uri="{FF2B5EF4-FFF2-40B4-BE49-F238E27FC236}">
                <a16:creationId xmlns:a16="http://schemas.microsoft.com/office/drawing/2014/main" id="{C4487A24-3C78-8FB6-197C-532A35185203}"/>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38</a:t>
            </a:fld>
            <a:endParaRPr lang="en-GB" noProof="0"/>
          </a:p>
        </p:txBody>
      </p:sp>
    </p:spTree>
    <p:extLst>
      <p:ext uri="{BB962C8B-B14F-4D97-AF65-F5344CB8AC3E}">
        <p14:creationId xmlns:p14="http://schemas.microsoft.com/office/powerpoint/2010/main" val="31905464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144AD-B60D-457B-301B-3BF3F7913015}"/>
              </a:ext>
            </a:extLst>
          </p:cNvPr>
          <p:cNvSpPr>
            <a:spLocks noGrp="1"/>
          </p:cNvSpPr>
          <p:nvPr>
            <p:ph type="title"/>
          </p:nvPr>
        </p:nvSpPr>
        <p:spPr/>
        <p:txBody>
          <a:bodyPr/>
          <a:lstStyle/>
          <a:p>
            <a:pPr algn="ctr"/>
            <a:r>
              <a:rPr lang="en-GB" b="1" i="1" u="sng" dirty="0"/>
              <a:t>What are intervening acts?</a:t>
            </a:r>
          </a:p>
        </p:txBody>
      </p:sp>
      <p:sp>
        <p:nvSpPr>
          <p:cNvPr id="3" name="Content Placeholder 2">
            <a:extLst>
              <a:ext uri="{FF2B5EF4-FFF2-40B4-BE49-F238E27FC236}">
                <a16:creationId xmlns:a16="http://schemas.microsoft.com/office/drawing/2014/main" id="{A228884E-DDF5-7EA0-D0AE-E494C2096A4C}"/>
              </a:ext>
            </a:extLst>
          </p:cNvPr>
          <p:cNvSpPr>
            <a:spLocks noGrp="1"/>
          </p:cNvSpPr>
          <p:nvPr>
            <p:ph idx="1"/>
          </p:nvPr>
        </p:nvSpPr>
        <p:spPr/>
        <p:txBody>
          <a:bodyPr/>
          <a:lstStyle/>
          <a:p>
            <a:r>
              <a:rPr lang="en-GB" dirty="0"/>
              <a:t>Natural occurrences/ acts of god – earthquakes. </a:t>
            </a:r>
          </a:p>
          <a:p>
            <a:endParaRPr lang="en-GB" dirty="0"/>
          </a:p>
          <a:p>
            <a:r>
              <a:rPr lang="en-GB" dirty="0"/>
              <a:t>Can you think of any other Natural occurrences? </a:t>
            </a:r>
          </a:p>
          <a:p>
            <a:endParaRPr lang="en-GB" dirty="0"/>
          </a:p>
          <a:p>
            <a:r>
              <a:rPr lang="en-GB" dirty="0"/>
              <a:t>Has a third party done something to break the chain of causation? </a:t>
            </a:r>
          </a:p>
          <a:p>
            <a:endParaRPr lang="en-GB" dirty="0"/>
          </a:p>
          <a:p>
            <a:r>
              <a:rPr lang="en-GB" dirty="0"/>
              <a:t>Medical treatment – R v Jordan – given medication that they were allergic to. </a:t>
            </a:r>
          </a:p>
          <a:p>
            <a:endParaRPr lang="en-GB" dirty="0"/>
          </a:p>
          <a:p>
            <a:r>
              <a:rPr lang="en-GB" dirty="0"/>
              <a:t>Victim refuses treatment – R v </a:t>
            </a:r>
            <a:r>
              <a:rPr lang="en-GB" dirty="0" err="1"/>
              <a:t>Blause</a:t>
            </a:r>
            <a:r>
              <a:rPr lang="en-GB" dirty="0"/>
              <a:t> – </a:t>
            </a:r>
          </a:p>
          <a:p>
            <a:endParaRPr lang="en-GB" dirty="0"/>
          </a:p>
          <a:p>
            <a:r>
              <a:rPr lang="en-GB" dirty="0"/>
              <a:t>Research the case and feedback to the class. </a:t>
            </a:r>
          </a:p>
        </p:txBody>
      </p:sp>
      <p:sp>
        <p:nvSpPr>
          <p:cNvPr id="4" name="Slide Number Placeholder 3">
            <a:extLst>
              <a:ext uri="{FF2B5EF4-FFF2-40B4-BE49-F238E27FC236}">
                <a16:creationId xmlns:a16="http://schemas.microsoft.com/office/drawing/2014/main" id="{1DFAC158-9A10-BC90-46FC-6312B79DC215}"/>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39</a:t>
            </a:fld>
            <a:endParaRPr lang="en-GB" noProof="0"/>
          </a:p>
        </p:txBody>
      </p:sp>
    </p:spTree>
    <p:extLst>
      <p:ext uri="{BB962C8B-B14F-4D97-AF65-F5344CB8AC3E}">
        <p14:creationId xmlns:p14="http://schemas.microsoft.com/office/powerpoint/2010/main" val="6169906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51466-A8C4-D519-CEA1-679EB86C7ADD}"/>
              </a:ext>
            </a:extLst>
          </p:cNvPr>
          <p:cNvSpPr>
            <a:spLocks noGrp="1"/>
          </p:cNvSpPr>
          <p:nvPr>
            <p:ph type="title"/>
          </p:nvPr>
        </p:nvSpPr>
        <p:spPr/>
        <p:txBody>
          <a:bodyPr/>
          <a:lstStyle/>
          <a:p>
            <a:r>
              <a:rPr lang="en-GB" sz="6000" b="1" i="1" u="sng" dirty="0"/>
              <a:t>Continued</a:t>
            </a:r>
          </a:p>
        </p:txBody>
      </p:sp>
      <p:sp>
        <p:nvSpPr>
          <p:cNvPr id="3" name="Content Placeholder 2">
            <a:extLst>
              <a:ext uri="{FF2B5EF4-FFF2-40B4-BE49-F238E27FC236}">
                <a16:creationId xmlns:a16="http://schemas.microsoft.com/office/drawing/2014/main" id="{AF5D83C8-C1E9-9C7F-7765-98CA5497BD2B}"/>
              </a:ext>
            </a:extLst>
          </p:cNvPr>
          <p:cNvSpPr>
            <a:spLocks noGrp="1"/>
          </p:cNvSpPr>
          <p:nvPr>
            <p:ph idx="1"/>
          </p:nvPr>
        </p:nvSpPr>
        <p:spPr/>
        <p:txBody>
          <a:bodyPr/>
          <a:lstStyle/>
          <a:p>
            <a:r>
              <a:rPr lang="en-GB" dirty="0"/>
              <a:t>Pre existing conditions. </a:t>
            </a:r>
          </a:p>
          <a:p>
            <a:endParaRPr lang="en-GB" dirty="0"/>
          </a:p>
          <a:p>
            <a:r>
              <a:rPr lang="en-GB" dirty="0"/>
              <a:t>Self harm – R v Wallace [2018] Euthanasia. </a:t>
            </a:r>
          </a:p>
          <a:p>
            <a:endParaRPr lang="en-GB" dirty="0"/>
          </a:p>
          <a:p>
            <a:r>
              <a:rPr lang="en-GB" dirty="0"/>
              <a:t>Drugs – Injected by D – R v Cato. </a:t>
            </a:r>
          </a:p>
          <a:p>
            <a:endParaRPr lang="en-GB" dirty="0"/>
          </a:p>
          <a:p>
            <a:r>
              <a:rPr lang="en-GB" dirty="0"/>
              <a:t>Drugs – Not injected by D – R v Kennedy (No 2) [2007].</a:t>
            </a:r>
          </a:p>
          <a:p>
            <a:endParaRPr lang="en-GB" dirty="0"/>
          </a:p>
          <a:p>
            <a:r>
              <a:rPr lang="en-GB" dirty="0"/>
              <a:t>Escaping – R v Roberts – jumped out of a moving car. </a:t>
            </a:r>
          </a:p>
          <a:p>
            <a:endParaRPr lang="en-GB" dirty="0"/>
          </a:p>
          <a:p>
            <a:r>
              <a:rPr lang="en-GB" dirty="0"/>
              <a:t>Pollution. </a:t>
            </a:r>
          </a:p>
        </p:txBody>
      </p:sp>
      <p:sp>
        <p:nvSpPr>
          <p:cNvPr id="4" name="Slide Number Placeholder 3">
            <a:extLst>
              <a:ext uri="{FF2B5EF4-FFF2-40B4-BE49-F238E27FC236}">
                <a16:creationId xmlns:a16="http://schemas.microsoft.com/office/drawing/2014/main" id="{5EAB3FAA-C4AE-A91A-5ABB-7755D0914076}"/>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40</a:t>
            </a:fld>
            <a:endParaRPr lang="en-GB" noProof="0"/>
          </a:p>
        </p:txBody>
      </p:sp>
    </p:spTree>
    <p:extLst>
      <p:ext uri="{BB962C8B-B14F-4D97-AF65-F5344CB8AC3E}">
        <p14:creationId xmlns:p14="http://schemas.microsoft.com/office/powerpoint/2010/main" val="38847032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71DE9-F280-971A-B19B-8F2EAD867A69}"/>
              </a:ext>
            </a:extLst>
          </p:cNvPr>
          <p:cNvSpPr>
            <a:spLocks noGrp="1"/>
          </p:cNvSpPr>
          <p:nvPr>
            <p:ph type="title"/>
          </p:nvPr>
        </p:nvSpPr>
        <p:spPr/>
        <p:txBody>
          <a:bodyPr/>
          <a:lstStyle/>
          <a:p>
            <a:pPr algn="ctr"/>
            <a:r>
              <a:rPr lang="en-GB" b="1" i="1" u="sng" dirty="0"/>
              <a:t>Actus reus and Men’s Rea</a:t>
            </a:r>
          </a:p>
        </p:txBody>
      </p:sp>
      <p:sp>
        <p:nvSpPr>
          <p:cNvPr id="3" name="Content Placeholder 2">
            <a:extLst>
              <a:ext uri="{FF2B5EF4-FFF2-40B4-BE49-F238E27FC236}">
                <a16:creationId xmlns:a16="http://schemas.microsoft.com/office/drawing/2014/main" id="{1ED5EE71-AB97-84ED-3E0E-AEF38EC63515}"/>
              </a:ext>
            </a:extLst>
          </p:cNvPr>
          <p:cNvSpPr>
            <a:spLocks noGrp="1"/>
          </p:cNvSpPr>
          <p:nvPr>
            <p:ph idx="1"/>
          </p:nvPr>
        </p:nvSpPr>
        <p:spPr/>
        <p:txBody>
          <a:bodyPr/>
          <a:lstStyle/>
          <a:p>
            <a:r>
              <a:rPr lang="en-GB" dirty="0"/>
              <a:t>Have to coincide – have to have both at the same time. </a:t>
            </a:r>
          </a:p>
          <a:p>
            <a:endParaRPr lang="en-GB" dirty="0"/>
          </a:p>
          <a:p>
            <a:r>
              <a:rPr lang="en-GB" dirty="0"/>
              <a:t>Sometime the Men’s rea may occur whilst the offences are happening. </a:t>
            </a:r>
          </a:p>
          <a:p>
            <a:endParaRPr lang="en-GB" dirty="0"/>
          </a:p>
          <a:p>
            <a:r>
              <a:rPr lang="en-GB" dirty="0"/>
              <a:t>R v Theo Meli – Torture and murder of the victim. </a:t>
            </a:r>
          </a:p>
        </p:txBody>
      </p:sp>
      <p:sp>
        <p:nvSpPr>
          <p:cNvPr id="4" name="Slide Number Placeholder 3">
            <a:extLst>
              <a:ext uri="{FF2B5EF4-FFF2-40B4-BE49-F238E27FC236}">
                <a16:creationId xmlns:a16="http://schemas.microsoft.com/office/drawing/2014/main" id="{57EABD76-BFD9-158D-4113-A4C2BB7CFC4A}"/>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41</a:t>
            </a:fld>
            <a:endParaRPr lang="en-GB" noProof="0"/>
          </a:p>
        </p:txBody>
      </p:sp>
    </p:spTree>
    <p:extLst>
      <p:ext uri="{BB962C8B-B14F-4D97-AF65-F5344CB8AC3E}">
        <p14:creationId xmlns:p14="http://schemas.microsoft.com/office/powerpoint/2010/main" val="3574389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AD5C7-6476-D9B9-DB82-A8374383E71F}"/>
              </a:ext>
            </a:extLst>
          </p:cNvPr>
          <p:cNvSpPr>
            <a:spLocks noGrp="1"/>
          </p:cNvSpPr>
          <p:nvPr>
            <p:ph type="title"/>
          </p:nvPr>
        </p:nvSpPr>
        <p:spPr/>
        <p:txBody>
          <a:bodyPr/>
          <a:lstStyle/>
          <a:p>
            <a:pPr algn="ctr"/>
            <a:r>
              <a:rPr lang="en-GB" sz="7200" b="1" i="1" u="sng" dirty="0"/>
              <a:t>Activity</a:t>
            </a:r>
          </a:p>
        </p:txBody>
      </p:sp>
      <p:sp>
        <p:nvSpPr>
          <p:cNvPr id="3" name="Content Placeholder 2">
            <a:extLst>
              <a:ext uri="{FF2B5EF4-FFF2-40B4-BE49-F238E27FC236}">
                <a16:creationId xmlns:a16="http://schemas.microsoft.com/office/drawing/2014/main" id="{3858757B-1017-B065-BC2E-B4789B9CB06D}"/>
              </a:ext>
            </a:extLst>
          </p:cNvPr>
          <p:cNvSpPr>
            <a:spLocks noGrp="1"/>
          </p:cNvSpPr>
          <p:nvPr>
            <p:ph idx="1"/>
          </p:nvPr>
        </p:nvSpPr>
        <p:spPr/>
        <p:txBody>
          <a:bodyPr/>
          <a:lstStyle/>
          <a:p>
            <a:r>
              <a:rPr lang="en-GB" dirty="0"/>
              <a:t>Apply what we have learnt to the below scenario; </a:t>
            </a:r>
          </a:p>
          <a:p>
            <a:endParaRPr lang="en-GB" dirty="0"/>
          </a:p>
          <a:p>
            <a:r>
              <a:rPr lang="en-GB" b="0" i="0" dirty="0">
                <a:effectLst/>
                <a:latin typeface="Times New Roman" panose="02020603050405020304" pitchFamily="18" charset="0"/>
              </a:rPr>
              <a:t>‘’</a:t>
            </a:r>
            <a:r>
              <a:rPr lang="en-GB" b="0" i="0" dirty="0" err="1">
                <a:effectLst/>
                <a:latin typeface="Times New Roman" panose="02020603050405020304" pitchFamily="18" charset="0"/>
              </a:rPr>
              <a:t>Kauti</a:t>
            </a:r>
            <a:r>
              <a:rPr lang="en-GB" b="0" i="0" dirty="0">
                <a:effectLst/>
                <a:latin typeface="Times New Roman" panose="02020603050405020304" pitchFamily="18" charset="0"/>
              </a:rPr>
              <a:t> pushed </a:t>
            </a:r>
            <a:r>
              <a:rPr lang="en-GB" b="0" i="0" dirty="0" err="1">
                <a:effectLst/>
                <a:latin typeface="Times New Roman" panose="02020603050405020304" pitchFamily="18" charset="0"/>
              </a:rPr>
              <a:t>Jeemar</a:t>
            </a:r>
            <a:r>
              <a:rPr lang="en-GB" b="0" i="0" dirty="0">
                <a:effectLst/>
                <a:latin typeface="Times New Roman" panose="02020603050405020304" pitchFamily="18" charset="0"/>
              </a:rPr>
              <a:t>, who fell over and cut her head on the floor. </a:t>
            </a:r>
            <a:r>
              <a:rPr lang="en-GB" b="0" i="0" dirty="0" err="1">
                <a:effectLst/>
                <a:latin typeface="Times New Roman" panose="02020603050405020304" pitchFamily="18" charset="0"/>
              </a:rPr>
              <a:t>Jeemar</a:t>
            </a:r>
            <a:r>
              <a:rPr lang="en-GB" b="0" i="0" dirty="0">
                <a:effectLst/>
                <a:latin typeface="Times New Roman" panose="02020603050405020304" pitchFamily="18" charset="0"/>
              </a:rPr>
              <a:t> was taken to hospital. When </a:t>
            </a:r>
            <a:r>
              <a:rPr lang="en-GB" b="0" i="0" dirty="0" err="1">
                <a:effectLst/>
                <a:latin typeface="Times New Roman" panose="02020603050405020304" pitchFamily="18" charset="0"/>
              </a:rPr>
              <a:t>Jeemar</a:t>
            </a:r>
            <a:r>
              <a:rPr lang="en-GB" b="0" i="0" dirty="0">
                <a:effectLst/>
                <a:latin typeface="Times New Roman" panose="02020603050405020304" pitchFamily="18" charset="0"/>
              </a:rPr>
              <a:t> was well enough to leave hospital, she was given some penicillin to ensure that the wound would not become infected. The nurse did not look at </a:t>
            </a:r>
            <a:r>
              <a:rPr lang="en-GB" b="0" i="0" dirty="0" err="1">
                <a:effectLst/>
                <a:latin typeface="Times New Roman" panose="02020603050405020304" pitchFamily="18" charset="0"/>
              </a:rPr>
              <a:t>Jeemar’s</a:t>
            </a:r>
            <a:r>
              <a:rPr lang="en-GB" b="0" i="0" dirty="0">
                <a:effectLst/>
                <a:latin typeface="Times New Roman" panose="02020603050405020304" pitchFamily="18" charset="0"/>
              </a:rPr>
              <a:t> notes, which revealed that she was allergic to the drug. As a result, </a:t>
            </a:r>
            <a:r>
              <a:rPr lang="en-GB" b="0" i="0" dirty="0" err="1">
                <a:effectLst/>
                <a:latin typeface="Times New Roman" panose="02020603050405020304" pitchFamily="18" charset="0"/>
              </a:rPr>
              <a:t>Jeemar</a:t>
            </a:r>
            <a:r>
              <a:rPr lang="en-GB" b="0" i="0" dirty="0">
                <a:effectLst/>
                <a:latin typeface="Times New Roman" panose="02020603050405020304" pitchFamily="18" charset="0"/>
              </a:rPr>
              <a:t> suffered a massive seizure which hospitalised her for several weeks.’’</a:t>
            </a:r>
            <a:endParaRPr lang="en-GB" dirty="0"/>
          </a:p>
        </p:txBody>
      </p:sp>
      <p:sp>
        <p:nvSpPr>
          <p:cNvPr id="4" name="Slide Number Placeholder 3">
            <a:extLst>
              <a:ext uri="{FF2B5EF4-FFF2-40B4-BE49-F238E27FC236}">
                <a16:creationId xmlns:a16="http://schemas.microsoft.com/office/drawing/2014/main" id="{DF92F4AD-8BEF-7C4E-28D8-F5DECCE7511E}"/>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42</a:t>
            </a:fld>
            <a:endParaRPr lang="en-GB" noProof="0"/>
          </a:p>
        </p:txBody>
      </p:sp>
    </p:spTree>
    <p:extLst>
      <p:ext uri="{BB962C8B-B14F-4D97-AF65-F5344CB8AC3E}">
        <p14:creationId xmlns:p14="http://schemas.microsoft.com/office/powerpoint/2010/main" val="21316003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D0460-1187-66F2-BB60-C0CDD6B46CEA}"/>
              </a:ext>
            </a:extLst>
          </p:cNvPr>
          <p:cNvSpPr>
            <a:spLocks noGrp="1"/>
          </p:cNvSpPr>
          <p:nvPr>
            <p:ph type="title"/>
          </p:nvPr>
        </p:nvSpPr>
        <p:spPr/>
        <p:txBody>
          <a:bodyPr/>
          <a:lstStyle/>
          <a:p>
            <a:r>
              <a:rPr lang="en-GB" b="1" i="1" u="sng" dirty="0"/>
              <a:t>Group work</a:t>
            </a:r>
          </a:p>
        </p:txBody>
      </p:sp>
      <p:sp>
        <p:nvSpPr>
          <p:cNvPr id="3" name="Content Placeholder 2">
            <a:extLst>
              <a:ext uri="{FF2B5EF4-FFF2-40B4-BE49-F238E27FC236}">
                <a16:creationId xmlns:a16="http://schemas.microsoft.com/office/drawing/2014/main" id="{FC5A0598-B250-0943-53FD-C65CB879AD9C}"/>
              </a:ext>
            </a:extLst>
          </p:cNvPr>
          <p:cNvSpPr>
            <a:spLocks noGrp="1"/>
          </p:cNvSpPr>
          <p:nvPr>
            <p:ph idx="1"/>
          </p:nvPr>
        </p:nvSpPr>
        <p:spPr/>
        <p:txBody>
          <a:bodyPr/>
          <a:lstStyle/>
          <a:p>
            <a:r>
              <a:rPr lang="en-GB" dirty="0"/>
              <a:t>In groups discuss how the chain of causation can be broken. Ensure that you include examples. </a:t>
            </a:r>
          </a:p>
          <a:p>
            <a:endParaRPr lang="en-GB" dirty="0"/>
          </a:p>
          <a:p>
            <a:r>
              <a:rPr lang="en-GB" dirty="0"/>
              <a:t>Discuss and create a 500 word summary in groups. </a:t>
            </a:r>
          </a:p>
          <a:p>
            <a:endParaRPr lang="en-GB" dirty="0"/>
          </a:p>
          <a:p>
            <a:r>
              <a:rPr lang="en-GB" dirty="0"/>
              <a:t>1 Person to speak for the group. </a:t>
            </a:r>
          </a:p>
        </p:txBody>
      </p:sp>
      <p:sp>
        <p:nvSpPr>
          <p:cNvPr id="4" name="Slide Number Placeholder 3">
            <a:extLst>
              <a:ext uri="{FF2B5EF4-FFF2-40B4-BE49-F238E27FC236}">
                <a16:creationId xmlns:a16="http://schemas.microsoft.com/office/drawing/2014/main" id="{2226FF63-29DF-5D24-E6D6-0351CC6E91C2}"/>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43</a:t>
            </a:fld>
            <a:endParaRPr lang="en-GB" noProof="0"/>
          </a:p>
        </p:txBody>
      </p:sp>
    </p:spTree>
    <p:extLst>
      <p:ext uri="{BB962C8B-B14F-4D97-AF65-F5344CB8AC3E}">
        <p14:creationId xmlns:p14="http://schemas.microsoft.com/office/powerpoint/2010/main" val="14751739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E1C3D28-3AE3-0D12-05A7-2C1746CDDCEB}"/>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44</a:t>
            </a:fld>
            <a:endParaRPr lang="en-GB" noProof="0"/>
          </a:p>
        </p:txBody>
      </p:sp>
      <p:pic>
        <p:nvPicPr>
          <p:cNvPr id="6" name="Picture 5" descr="A sign with text on it&#10;&#10;Description automatically generated with low confidence">
            <a:extLst>
              <a:ext uri="{FF2B5EF4-FFF2-40B4-BE49-F238E27FC236}">
                <a16:creationId xmlns:a16="http://schemas.microsoft.com/office/drawing/2014/main" id="{A3CBEE0A-B0D4-E867-62A4-B9349F865CF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 y="-185123"/>
            <a:ext cx="12192000" cy="7354468"/>
          </a:xfrm>
          <a:prstGeom prst="rect">
            <a:avLst/>
          </a:prstGeom>
        </p:spPr>
      </p:pic>
    </p:spTree>
    <p:extLst>
      <p:ext uri="{BB962C8B-B14F-4D97-AF65-F5344CB8AC3E}">
        <p14:creationId xmlns:p14="http://schemas.microsoft.com/office/powerpoint/2010/main" val="42345820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C1992-C3D3-8175-98B8-CA9FEBA636E8}"/>
              </a:ext>
            </a:extLst>
          </p:cNvPr>
          <p:cNvSpPr>
            <a:spLocks noGrp="1"/>
          </p:cNvSpPr>
          <p:nvPr>
            <p:ph type="title"/>
          </p:nvPr>
        </p:nvSpPr>
        <p:spPr/>
        <p:txBody>
          <a:bodyPr/>
          <a:lstStyle/>
          <a:p>
            <a:r>
              <a:rPr lang="en-GB" sz="6000" b="1" i="1" u="sng" dirty="0"/>
              <a:t>Men’s rea </a:t>
            </a:r>
          </a:p>
        </p:txBody>
      </p:sp>
      <p:sp>
        <p:nvSpPr>
          <p:cNvPr id="3" name="Content Placeholder 2">
            <a:extLst>
              <a:ext uri="{FF2B5EF4-FFF2-40B4-BE49-F238E27FC236}">
                <a16:creationId xmlns:a16="http://schemas.microsoft.com/office/drawing/2014/main" id="{1435EF35-E20A-9F01-BA42-144FBD3B7655}"/>
              </a:ext>
            </a:extLst>
          </p:cNvPr>
          <p:cNvSpPr>
            <a:spLocks noGrp="1"/>
          </p:cNvSpPr>
          <p:nvPr>
            <p:ph idx="1"/>
          </p:nvPr>
        </p:nvSpPr>
        <p:spPr/>
        <p:txBody>
          <a:bodyPr/>
          <a:lstStyle/>
          <a:p>
            <a:pPr>
              <a:lnSpc>
                <a:spcPct val="200000"/>
              </a:lnSpc>
            </a:pPr>
            <a:r>
              <a:rPr lang="en-GB" dirty="0"/>
              <a:t>Guilty mind. </a:t>
            </a:r>
          </a:p>
          <a:p>
            <a:pPr>
              <a:lnSpc>
                <a:spcPct val="200000"/>
              </a:lnSpc>
            </a:pPr>
            <a:r>
              <a:rPr lang="en-GB" dirty="0"/>
              <a:t>Intention or recklessness. </a:t>
            </a:r>
          </a:p>
          <a:p>
            <a:pPr>
              <a:lnSpc>
                <a:spcPct val="200000"/>
              </a:lnSpc>
            </a:pPr>
            <a:r>
              <a:rPr lang="en-GB" dirty="0"/>
              <a:t>It depends on the offence. </a:t>
            </a:r>
          </a:p>
          <a:p>
            <a:pPr>
              <a:lnSpc>
                <a:spcPct val="200000"/>
              </a:lnSpc>
            </a:pPr>
            <a:r>
              <a:rPr lang="en-GB" dirty="0"/>
              <a:t>Includes strict liability offences. </a:t>
            </a:r>
          </a:p>
          <a:p>
            <a:pPr>
              <a:lnSpc>
                <a:spcPct val="200000"/>
              </a:lnSpc>
            </a:pPr>
            <a:r>
              <a:rPr lang="en-GB" dirty="0"/>
              <a:t>Where the men’s rea does not need to be proven.</a:t>
            </a:r>
          </a:p>
        </p:txBody>
      </p:sp>
      <p:sp>
        <p:nvSpPr>
          <p:cNvPr id="4" name="Slide Number Placeholder 3">
            <a:extLst>
              <a:ext uri="{FF2B5EF4-FFF2-40B4-BE49-F238E27FC236}">
                <a16:creationId xmlns:a16="http://schemas.microsoft.com/office/drawing/2014/main" id="{21E04F83-A097-EAD6-4D35-F86594FDD040}"/>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45</a:t>
            </a:fld>
            <a:endParaRPr lang="en-GB" noProof="0"/>
          </a:p>
        </p:txBody>
      </p:sp>
    </p:spTree>
    <p:extLst>
      <p:ext uri="{BB962C8B-B14F-4D97-AF65-F5344CB8AC3E}">
        <p14:creationId xmlns:p14="http://schemas.microsoft.com/office/powerpoint/2010/main" val="9280324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42D04-CE5A-C476-4194-1E99A6210BE5}"/>
              </a:ext>
            </a:extLst>
          </p:cNvPr>
          <p:cNvSpPr>
            <a:spLocks noGrp="1"/>
          </p:cNvSpPr>
          <p:nvPr>
            <p:ph type="title"/>
          </p:nvPr>
        </p:nvSpPr>
        <p:spPr/>
        <p:txBody>
          <a:bodyPr/>
          <a:lstStyle/>
          <a:p>
            <a:r>
              <a:rPr lang="en-GB" sz="6000" b="1" i="1" u="sng" dirty="0"/>
              <a:t>Intention</a:t>
            </a:r>
          </a:p>
        </p:txBody>
      </p:sp>
      <p:sp>
        <p:nvSpPr>
          <p:cNvPr id="3" name="Content Placeholder 2">
            <a:extLst>
              <a:ext uri="{FF2B5EF4-FFF2-40B4-BE49-F238E27FC236}">
                <a16:creationId xmlns:a16="http://schemas.microsoft.com/office/drawing/2014/main" id="{A5031564-C31B-DFBD-2800-83DE347A325B}"/>
              </a:ext>
            </a:extLst>
          </p:cNvPr>
          <p:cNvSpPr>
            <a:spLocks noGrp="1"/>
          </p:cNvSpPr>
          <p:nvPr>
            <p:ph idx="1"/>
          </p:nvPr>
        </p:nvSpPr>
        <p:spPr/>
        <p:txBody>
          <a:bodyPr/>
          <a:lstStyle/>
          <a:p>
            <a:r>
              <a:rPr lang="en-GB" dirty="0"/>
              <a:t>What the individual intended to happen. </a:t>
            </a:r>
          </a:p>
          <a:p>
            <a:endParaRPr lang="en-GB" dirty="0"/>
          </a:p>
          <a:p>
            <a:r>
              <a:rPr lang="en-GB" dirty="0"/>
              <a:t>Re A (Children) 2004 – conjoined twins – doctors went to court to ask for them to be separated. </a:t>
            </a:r>
          </a:p>
          <a:p>
            <a:endParaRPr lang="en-GB" dirty="0"/>
          </a:p>
          <a:p>
            <a:r>
              <a:rPr lang="en-GB" dirty="0"/>
              <a:t>Two types; Direct or indirect intent. </a:t>
            </a:r>
          </a:p>
        </p:txBody>
      </p:sp>
      <p:sp>
        <p:nvSpPr>
          <p:cNvPr id="4" name="Slide Number Placeholder 3">
            <a:extLst>
              <a:ext uri="{FF2B5EF4-FFF2-40B4-BE49-F238E27FC236}">
                <a16:creationId xmlns:a16="http://schemas.microsoft.com/office/drawing/2014/main" id="{035D5837-04DD-7238-4146-A023DB38F1C0}"/>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46</a:t>
            </a:fld>
            <a:endParaRPr lang="en-GB" noProof="0"/>
          </a:p>
        </p:txBody>
      </p:sp>
    </p:spTree>
    <p:extLst>
      <p:ext uri="{BB962C8B-B14F-4D97-AF65-F5344CB8AC3E}">
        <p14:creationId xmlns:p14="http://schemas.microsoft.com/office/powerpoint/2010/main" val="38524296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2D163-BC88-4628-622C-52A8BCDC1C04}"/>
              </a:ext>
            </a:extLst>
          </p:cNvPr>
          <p:cNvSpPr>
            <a:spLocks noGrp="1"/>
          </p:cNvSpPr>
          <p:nvPr>
            <p:ph type="title"/>
          </p:nvPr>
        </p:nvSpPr>
        <p:spPr/>
        <p:txBody>
          <a:bodyPr/>
          <a:lstStyle/>
          <a:p>
            <a:pPr algn="ctr"/>
            <a:r>
              <a:rPr lang="en-GB" b="1" i="1" u="sng" dirty="0"/>
              <a:t>Questioning</a:t>
            </a:r>
          </a:p>
        </p:txBody>
      </p:sp>
      <p:sp>
        <p:nvSpPr>
          <p:cNvPr id="3" name="Content Placeholder 2">
            <a:extLst>
              <a:ext uri="{FF2B5EF4-FFF2-40B4-BE49-F238E27FC236}">
                <a16:creationId xmlns:a16="http://schemas.microsoft.com/office/drawing/2014/main" id="{97D26F36-81B4-4AA7-97C7-A53E5A3E691D}"/>
              </a:ext>
            </a:extLst>
          </p:cNvPr>
          <p:cNvSpPr>
            <a:spLocks noGrp="1"/>
          </p:cNvSpPr>
          <p:nvPr>
            <p:ph idx="1"/>
          </p:nvPr>
        </p:nvSpPr>
        <p:spPr/>
        <p:txBody>
          <a:bodyPr/>
          <a:lstStyle/>
          <a:p>
            <a:r>
              <a:rPr lang="en-GB" dirty="0"/>
              <a:t>You will be put into breakout rooms to create 10 questions regarding the content we have covered in today’s lesson. </a:t>
            </a:r>
          </a:p>
          <a:p>
            <a:endParaRPr lang="en-GB" dirty="0"/>
          </a:p>
          <a:p>
            <a:r>
              <a:rPr lang="en-GB" dirty="0"/>
              <a:t>You will then ask your questions to the other team in the room. </a:t>
            </a:r>
          </a:p>
          <a:p>
            <a:endParaRPr lang="en-GB" dirty="0"/>
          </a:p>
          <a:p>
            <a:r>
              <a:rPr lang="en-GB" dirty="0"/>
              <a:t>Please choose a spokes person to ask the questions. </a:t>
            </a:r>
          </a:p>
          <a:p>
            <a:endParaRPr lang="en-GB" dirty="0"/>
          </a:p>
          <a:p>
            <a:r>
              <a:rPr lang="en-GB" dirty="0"/>
              <a:t>Ensure that you know the answers to your questions. </a:t>
            </a:r>
          </a:p>
        </p:txBody>
      </p:sp>
      <p:sp>
        <p:nvSpPr>
          <p:cNvPr id="4" name="Slide Number Placeholder 3">
            <a:extLst>
              <a:ext uri="{FF2B5EF4-FFF2-40B4-BE49-F238E27FC236}">
                <a16:creationId xmlns:a16="http://schemas.microsoft.com/office/drawing/2014/main" id="{972048C4-AFCA-E95E-F662-80925430B086}"/>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47</a:t>
            </a:fld>
            <a:endParaRPr lang="en-GB" noProof="0"/>
          </a:p>
        </p:txBody>
      </p:sp>
    </p:spTree>
    <p:extLst>
      <p:ext uri="{BB962C8B-B14F-4D97-AF65-F5344CB8AC3E}">
        <p14:creationId xmlns:p14="http://schemas.microsoft.com/office/powerpoint/2010/main" val="79459733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0A961-D709-A1D2-0720-2CBBAF5277BD}"/>
              </a:ext>
            </a:extLst>
          </p:cNvPr>
          <p:cNvSpPr>
            <a:spLocks noGrp="1"/>
          </p:cNvSpPr>
          <p:nvPr>
            <p:ph type="title"/>
          </p:nvPr>
        </p:nvSpPr>
        <p:spPr/>
        <p:txBody>
          <a:bodyPr/>
          <a:lstStyle/>
          <a:p>
            <a:r>
              <a:rPr lang="en-GB" sz="6000" b="1" i="1" u="sng" dirty="0"/>
              <a:t>Next week</a:t>
            </a:r>
          </a:p>
        </p:txBody>
      </p:sp>
      <p:sp>
        <p:nvSpPr>
          <p:cNvPr id="3" name="Content Placeholder 2">
            <a:extLst>
              <a:ext uri="{FF2B5EF4-FFF2-40B4-BE49-F238E27FC236}">
                <a16:creationId xmlns:a16="http://schemas.microsoft.com/office/drawing/2014/main" id="{DE9B9C04-308E-EA89-1A65-E0AE064B54EC}"/>
              </a:ext>
            </a:extLst>
          </p:cNvPr>
          <p:cNvSpPr>
            <a:spLocks noGrp="1"/>
          </p:cNvSpPr>
          <p:nvPr>
            <p:ph idx="1"/>
          </p:nvPr>
        </p:nvSpPr>
        <p:spPr/>
        <p:txBody>
          <a:bodyPr/>
          <a:lstStyle/>
          <a:p>
            <a:r>
              <a:rPr lang="en-GB" dirty="0"/>
              <a:t>Join using your student account. </a:t>
            </a:r>
          </a:p>
          <a:p>
            <a:endParaRPr lang="en-GB" dirty="0"/>
          </a:p>
          <a:p>
            <a:r>
              <a:rPr lang="en-GB" dirty="0"/>
              <a:t>If you do not you will not be able to join the class. </a:t>
            </a:r>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B14027D2-871A-1E98-E5A0-90258508E87B}"/>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48</a:t>
            </a:fld>
            <a:endParaRPr lang="en-GB" noProof="0"/>
          </a:p>
        </p:txBody>
      </p:sp>
    </p:spTree>
    <p:extLst>
      <p:ext uri="{BB962C8B-B14F-4D97-AF65-F5344CB8AC3E}">
        <p14:creationId xmlns:p14="http://schemas.microsoft.com/office/powerpoint/2010/main" val="225554916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DCB98-1B14-54BB-22E9-056185EB1267}"/>
              </a:ext>
            </a:extLst>
          </p:cNvPr>
          <p:cNvSpPr>
            <a:spLocks noGrp="1"/>
          </p:cNvSpPr>
          <p:nvPr>
            <p:ph type="title"/>
          </p:nvPr>
        </p:nvSpPr>
        <p:spPr/>
        <p:txBody>
          <a:bodyPr/>
          <a:lstStyle/>
          <a:p>
            <a:pPr algn="ctr"/>
            <a:r>
              <a:rPr lang="en-GB" b="1" i="1" u="sng" dirty="0"/>
              <a:t>Pre recorded lectures</a:t>
            </a:r>
          </a:p>
        </p:txBody>
      </p:sp>
      <p:sp>
        <p:nvSpPr>
          <p:cNvPr id="3" name="Content Placeholder 2">
            <a:extLst>
              <a:ext uri="{FF2B5EF4-FFF2-40B4-BE49-F238E27FC236}">
                <a16:creationId xmlns:a16="http://schemas.microsoft.com/office/drawing/2014/main" id="{D4E9D112-3340-9E59-810D-A1DE99E8BFC4}"/>
              </a:ext>
            </a:extLst>
          </p:cNvPr>
          <p:cNvSpPr>
            <a:spLocks noGrp="1"/>
          </p:cNvSpPr>
          <p:nvPr>
            <p:ph idx="1"/>
          </p:nvPr>
        </p:nvSpPr>
        <p:spPr/>
        <p:txBody>
          <a:bodyPr/>
          <a:lstStyle/>
          <a:p>
            <a:pPr>
              <a:lnSpc>
                <a:spcPct val="200000"/>
              </a:lnSpc>
            </a:pPr>
            <a:r>
              <a:rPr lang="en-GB" dirty="0"/>
              <a:t>Will be released tomorrow at 12pm. </a:t>
            </a:r>
          </a:p>
          <a:p>
            <a:pPr>
              <a:lnSpc>
                <a:spcPct val="200000"/>
              </a:lnSpc>
            </a:pPr>
            <a:r>
              <a:rPr lang="en-GB" dirty="0"/>
              <a:t>You are required to listen to both before the next session. </a:t>
            </a:r>
          </a:p>
          <a:p>
            <a:pPr>
              <a:lnSpc>
                <a:spcPct val="200000"/>
              </a:lnSpc>
            </a:pPr>
            <a:r>
              <a:rPr lang="en-GB" dirty="0"/>
              <a:t>Pre recorded lectures will be released every week. </a:t>
            </a:r>
          </a:p>
          <a:p>
            <a:pPr>
              <a:lnSpc>
                <a:spcPct val="200000"/>
              </a:lnSpc>
            </a:pPr>
            <a:r>
              <a:rPr lang="en-GB" dirty="0"/>
              <a:t>If you do not listen to the pre recorded lectures you will not understand the content of the workshop. </a:t>
            </a:r>
          </a:p>
        </p:txBody>
      </p:sp>
      <p:sp>
        <p:nvSpPr>
          <p:cNvPr id="4" name="Slide Number Placeholder 3">
            <a:extLst>
              <a:ext uri="{FF2B5EF4-FFF2-40B4-BE49-F238E27FC236}">
                <a16:creationId xmlns:a16="http://schemas.microsoft.com/office/drawing/2014/main" id="{126781D1-1341-CD8F-F314-2EE31B3E0F30}"/>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49</a:t>
            </a:fld>
            <a:endParaRPr lang="en-GB" noProof="0"/>
          </a:p>
        </p:txBody>
      </p:sp>
    </p:spTree>
    <p:extLst>
      <p:ext uri="{BB962C8B-B14F-4D97-AF65-F5344CB8AC3E}">
        <p14:creationId xmlns:p14="http://schemas.microsoft.com/office/powerpoint/2010/main" val="38420586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0063A-AC88-090F-E3AE-44C8B478A757}"/>
              </a:ext>
            </a:extLst>
          </p:cNvPr>
          <p:cNvSpPr>
            <a:spLocks noGrp="1"/>
          </p:cNvSpPr>
          <p:nvPr>
            <p:ph type="title"/>
          </p:nvPr>
        </p:nvSpPr>
        <p:spPr/>
        <p:txBody>
          <a:bodyPr/>
          <a:lstStyle/>
          <a:p>
            <a:r>
              <a:rPr lang="en-GB" b="1" i="1" u="sng" dirty="0"/>
              <a:t>Summary </a:t>
            </a:r>
          </a:p>
        </p:txBody>
      </p:sp>
      <p:sp>
        <p:nvSpPr>
          <p:cNvPr id="3" name="Content Placeholder 2">
            <a:extLst>
              <a:ext uri="{FF2B5EF4-FFF2-40B4-BE49-F238E27FC236}">
                <a16:creationId xmlns:a16="http://schemas.microsoft.com/office/drawing/2014/main" id="{413BA9E9-0C95-FABE-591D-BB91828A10E1}"/>
              </a:ext>
            </a:extLst>
          </p:cNvPr>
          <p:cNvSpPr>
            <a:spLocks noGrp="1"/>
          </p:cNvSpPr>
          <p:nvPr>
            <p:ph idx="1"/>
          </p:nvPr>
        </p:nvSpPr>
        <p:spPr/>
        <p:txBody>
          <a:bodyPr/>
          <a:lstStyle/>
          <a:p>
            <a:pPr>
              <a:lnSpc>
                <a:spcPct val="200000"/>
              </a:lnSpc>
            </a:pPr>
            <a:r>
              <a:rPr lang="en-GB" dirty="0"/>
              <a:t>Assignments are due on the 7</a:t>
            </a:r>
            <a:r>
              <a:rPr lang="en-GB" baseline="30000" dirty="0"/>
              <a:t>th</a:t>
            </a:r>
            <a:r>
              <a:rPr lang="en-GB" dirty="0"/>
              <a:t> of July 2023 at 23:59pm. </a:t>
            </a:r>
          </a:p>
          <a:p>
            <a:pPr>
              <a:lnSpc>
                <a:spcPct val="200000"/>
              </a:lnSpc>
            </a:pPr>
            <a:r>
              <a:rPr lang="en-GB" dirty="0"/>
              <a:t>Pre recorded lectures will be released on Moodle every week. </a:t>
            </a:r>
          </a:p>
          <a:p>
            <a:pPr>
              <a:lnSpc>
                <a:spcPct val="200000"/>
              </a:lnSpc>
            </a:pPr>
            <a:r>
              <a:rPr lang="en-GB" dirty="0"/>
              <a:t>The module will last for 5 weeks. </a:t>
            </a:r>
          </a:p>
          <a:p>
            <a:pPr>
              <a:lnSpc>
                <a:spcPct val="200000"/>
              </a:lnSpc>
            </a:pPr>
            <a:r>
              <a:rPr lang="en-GB" dirty="0"/>
              <a:t>Crime. </a:t>
            </a:r>
          </a:p>
          <a:p>
            <a:pPr>
              <a:lnSpc>
                <a:spcPct val="200000"/>
              </a:lnSpc>
            </a:pPr>
            <a:r>
              <a:rPr lang="en-GB" dirty="0"/>
              <a:t>Actus Reus + Mens Rea + no defence = Criminal liability. </a:t>
            </a:r>
          </a:p>
        </p:txBody>
      </p:sp>
      <p:sp>
        <p:nvSpPr>
          <p:cNvPr id="4" name="Slide Number Placeholder 3">
            <a:extLst>
              <a:ext uri="{FF2B5EF4-FFF2-40B4-BE49-F238E27FC236}">
                <a16:creationId xmlns:a16="http://schemas.microsoft.com/office/drawing/2014/main" id="{35988237-54B2-DA05-285C-4E208084A218}"/>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50</a:t>
            </a:fld>
            <a:endParaRPr lang="en-GB" noProof="0"/>
          </a:p>
        </p:txBody>
      </p:sp>
    </p:spTree>
    <p:extLst>
      <p:ext uri="{BB962C8B-B14F-4D97-AF65-F5344CB8AC3E}">
        <p14:creationId xmlns:p14="http://schemas.microsoft.com/office/powerpoint/2010/main" val="10620909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9081FF3-F093-4B56-6D9C-44228DF5184D}"/>
              </a:ext>
            </a:extLst>
          </p:cNvPr>
          <p:cNvSpPr>
            <a:spLocks noGrp="1"/>
          </p:cNvSpPr>
          <p:nvPr>
            <p:ph type="title"/>
          </p:nvPr>
        </p:nvSpPr>
        <p:spPr/>
        <p:txBody>
          <a:bodyPr/>
          <a:lstStyle/>
          <a:p>
            <a:r>
              <a:rPr lang="en-GB" dirty="0"/>
              <a:t>Thank you!</a:t>
            </a:r>
          </a:p>
        </p:txBody>
      </p:sp>
      <p:sp>
        <p:nvSpPr>
          <p:cNvPr id="6" name="Text Placeholder 5">
            <a:extLst>
              <a:ext uri="{FF2B5EF4-FFF2-40B4-BE49-F238E27FC236}">
                <a16:creationId xmlns:a16="http://schemas.microsoft.com/office/drawing/2014/main" id="{E40299A3-93C5-5CF1-1BB7-225330A267CC}"/>
              </a:ext>
            </a:extLst>
          </p:cNvPr>
          <p:cNvSpPr>
            <a:spLocks noGrp="1"/>
          </p:cNvSpPr>
          <p:nvPr>
            <p:ph type="body" sz="half" idx="2"/>
          </p:nvPr>
        </p:nvSpPr>
        <p:spPr/>
        <p:txBody>
          <a:bodyPr>
            <a:normAutofit/>
          </a:bodyPr>
          <a:lstStyle/>
          <a:p>
            <a:pPr algn="ctr"/>
            <a:r>
              <a:rPr lang="en-GB" sz="2000" dirty="0"/>
              <a:t>Any Questions?</a:t>
            </a:r>
          </a:p>
        </p:txBody>
      </p:sp>
      <p:sp>
        <p:nvSpPr>
          <p:cNvPr id="4" name="Slide Number Placeholder 3">
            <a:extLst>
              <a:ext uri="{FF2B5EF4-FFF2-40B4-BE49-F238E27FC236}">
                <a16:creationId xmlns:a16="http://schemas.microsoft.com/office/drawing/2014/main" id="{851B2BA0-C344-E9B3-F1E9-E3A74794CFD6}"/>
              </a:ext>
            </a:extLst>
          </p:cNvPr>
          <p:cNvSpPr>
            <a:spLocks noGrp="1"/>
          </p:cNvSpPr>
          <p:nvPr>
            <p:ph type="sldNum" sz="quarter" idx="10"/>
          </p:nvPr>
        </p:nvSpPr>
        <p:spPr/>
        <p:txBody>
          <a:bodyPr/>
          <a:lstStyle/>
          <a:p>
            <a:pPr rtl="0"/>
            <a:r>
              <a:rPr lang="en-GB" noProof="0"/>
              <a:t>PAGE </a:t>
            </a:r>
            <a:fld id="{4A9B5881-4007-4345-955A-79C2656F0C49}" type="slidenum">
              <a:rPr lang="en-GB" noProof="0" smtClean="0"/>
              <a:pPr rtl="0"/>
              <a:t>51</a:t>
            </a:fld>
            <a:endParaRPr lang="en-GB" noProof="0"/>
          </a:p>
        </p:txBody>
      </p:sp>
      <p:pic>
        <p:nvPicPr>
          <p:cNvPr id="8" name="Picture 7" descr="A picture containing handwriting, font, calligraphy, typography&#10;&#10;Description automatically generated">
            <a:extLst>
              <a:ext uri="{FF2B5EF4-FFF2-40B4-BE49-F238E27FC236}">
                <a16:creationId xmlns:a16="http://schemas.microsoft.com/office/drawing/2014/main" id="{6DE3C1D5-DED5-E5E2-AAAA-1A9B84DC13A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0"/>
            <a:ext cx="7483494" cy="6858000"/>
          </a:xfrm>
          <a:prstGeom prst="rect">
            <a:avLst/>
          </a:prstGeom>
        </p:spPr>
      </p:pic>
    </p:spTree>
    <p:extLst>
      <p:ext uri="{BB962C8B-B14F-4D97-AF65-F5344CB8AC3E}">
        <p14:creationId xmlns:p14="http://schemas.microsoft.com/office/powerpoint/2010/main" val="3621008473"/>
      </p:ext>
    </p:extLst>
  </p:cSld>
  <p:clrMapOvr>
    <a:masterClrMapping/>
  </p:clrMapOvr>
</p:sld>
</file>

<file path=ppt/theme/theme1.xml><?xml version="1.0" encoding="utf-8"?>
<a:theme xmlns:a="http://schemas.openxmlformats.org/drawingml/2006/main" name="Office Theme">
  <a:themeElements>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fontScheme name="MS Surge Teach Light and Dark">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4098415_win32_fixed" id="{1E7205E9-DD76-422B-B9FD-343E9C2C894B}" vid="{008E2BBC-A2E4-4140-B026-F6CAB784062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themeOverride>
</file>

<file path=ppt/theme/themeOverride2.xml><?xml version="1.0" encoding="utf-8"?>
<a:themeOverride xmlns:a="http://schemas.openxmlformats.org/drawingml/2006/main">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80269A8-4B2B-482C-AC44-A3EE4AF0A1FF}">
  <ds:schemaRefs>
    <ds:schemaRef ds:uri="http://schemas.microsoft.com/sharepoint/v3/contenttype/forms"/>
  </ds:schemaRefs>
</ds:datastoreItem>
</file>

<file path=customXml/itemProps2.xml><?xml version="1.0" encoding="utf-8"?>
<ds:datastoreItem xmlns:ds="http://schemas.openxmlformats.org/officeDocument/2006/customXml" ds:itemID="{7F15CD34-54AC-4760-B2FB-02919857ABF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5F10A236-27FD-47AE-9977-4068E00677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Classic corporate teach a course with animation</Template>
  <TotalTime>0</TotalTime>
  <Words>2498</Words>
  <Application>Microsoft Office PowerPoint</Application>
  <PresentationFormat>Widescreen</PresentationFormat>
  <Paragraphs>410</Paragraphs>
  <Slides>51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Arial</vt:lpstr>
      <vt:lpstr>Calibri</vt:lpstr>
      <vt:lpstr>Calibri Light</vt:lpstr>
      <vt:lpstr>Times New Roman</vt:lpstr>
      <vt:lpstr>Wingdings</vt:lpstr>
      <vt:lpstr>Office Theme</vt:lpstr>
      <vt:lpstr>Welcome to Criminal Law</vt:lpstr>
      <vt:lpstr>Content</vt:lpstr>
      <vt:lpstr>Aims and Learning Objectives</vt:lpstr>
      <vt:lpstr>Introductions</vt:lpstr>
      <vt:lpstr>Expectations </vt:lpstr>
      <vt:lpstr>How will these sessions run?</vt:lpstr>
      <vt:lpstr>Scheme of work</vt:lpstr>
      <vt:lpstr>PowerPoint Presentation</vt:lpstr>
      <vt:lpstr>What will we cover in the module?</vt:lpstr>
      <vt:lpstr>Trigger warning </vt:lpstr>
      <vt:lpstr>Assignments </vt:lpstr>
      <vt:lpstr>Assignment 1 </vt:lpstr>
      <vt:lpstr>Guidance</vt:lpstr>
      <vt:lpstr>Expectations</vt:lpstr>
      <vt:lpstr>Extra Guidance </vt:lpstr>
      <vt:lpstr>Any Questions?</vt:lpstr>
      <vt:lpstr>Assignment 2</vt:lpstr>
      <vt:lpstr>Assignment 2</vt:lpstr>
      <vt:lpstr>Guidance</vt:lpstr>
      <vt:lpstr>Any Questions?</vt:lpstr>
      <vt:lpstr>Take a break!</vt:lpstr>
      <vt:lpstr>Today’s session </vt:lpstr>
      <vt:lpstr>How do we prove criminal liability?</vt:lpstr>
      <vt:lpstr>Actus Reus </vt:lpstr>
      <vt:lpstr>Continued</vt:lpstr>
      <vt:lpstr>Conduct </vt:lpstr>
      <vt:lpstr>Act or an omission</vt:lpstr>
      <vt:lpstr>PowerPoint Presentation</vt:lpstr>
      <vt:lpstr>When will someone have a duty of care?</vt:lpstr>
      <vt:lpstr>Special Relationship</vt:lpstr>
      <vt:lpstr>Contractual duty </vt:lpstr>
      <vt:lpstr>Emergency services</vt:lpstr>
      <vt:lpstr>Taking responsibility for someone else </vt:lpstr>
      <vt:lpstr>Others </vt:lpstr>
      <vt:lpstr>Other elements that need to be taken into consideration</vt:lpstr>
      <vt:lpstr>Factual Causation</vt:lpstr>
      <vt:lpstr>Legal Causation</vt:lpstr>
      <vt:lpstr>Chain of causation, what is considered?</vt:lpstr>
      <vt:lpstr>What are intervening acts?</vt:lpstr>
      <vt:lpstr>Continued</vt:lpstr>
      <vt:lpstr>Actus reus and Men’s Rea</vt:lpstr>
      <vt:lpstr>Activity</vt:lpstr>
      <vt:lpstr>Group work</vt:lpstr>
      <vt:lpstr>PowerPoint Presentation</vt:lpstr>
      <vt:lpstr>Men’s rea </vt:lpstr>
      <vt:lpstr>Intention</vt:lpstr>
      <vt:lpstr>Questioning</vt:lpstr>
      <vt:lpstr>Next week</vt:lpstr>
      <vt:lpstr>Pre recorded lectures</vt:lpstr>
      <vt:lpstr>Summary </vt:lpstr>
      <vt:lpstr>Thank you!</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2023-05-20T21:26:03Z</dcterms:created>
  <dcterms:modified xsi:type="dcterms:W3CDTF">2023-05-26T11:24:34Z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