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5734" autoAdjust="0"/>
  </p:normalViewPr>
  <p:slideViewPr>
    <p:cSldViewPr snapToGrid="0">
      <p:cViewPr varScale="1">
        <p:scale>
          <a:sx n="48" d="100"/>
          <a:sy n="48" d="100"/>
        </p:scale>
        <p:origin x="13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3ED4EB-628C-429F-B575-C9850D825518}" type="datetimeFigureOut">
              <a:rPr lang="en-GB" smtClean="0"/>
              <a:t>27/06/2026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973FE4-3CA0-42F5-B56D-053ABAA29ED6}" type="slidenum">
              <a:rPr lang="en-GB" smtClean="0"/>
              <a:t>‹#›</a:t>
            </a:fld>
            <a:endParaRPr lang="en-GB"/>
          </a:p>
        </p:txBody>
      </p:sp>
    </p:spTree>
    <p:extLst>
      <p:ext uri="{BB962C8B-B14F-4D97-AF65-F5344CB8AC3E}">
        <p14:creationId xmlns:p14="http://schemas.microsoft.com/office/powerpoint/2010/main" val="573982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This is a presentation about a Job Description and Person Specification that has been created to apply to a job titled Innovation Support Officer in the UWTSD Student Union. The presentation provides an understanding of how innovation has been incorporated into the recruitment documents and how HRM has facilitated the organisation's innovation through effective recruitment and selection.</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a:t>
            </a:r>
            <a:r>
              <a:rPr lang="en-GB" sz="1800" kern="100" dirty="0">
                <a:effectLst/>
                <a:latin typeface="Arial" panose="020B0604020202020204" pitchFamily="34" charset="0"/>
                <a:ea typeface="Calibri" panose="020F0502020204030204" pitchFamily="34" charset="0"/>
                <a:cs typeface="Vrinda" panose="020B0502040204020203" pitchFamily="34" charset="0"/>
              </a:rPr>
              <a:t> Armstrong and Taylor (2023)</a:t>
            </a:r>
          </a:p>
        </p:txBody>
      </p:sp>
      <p:sp>
        <p:nvSpPr>
          <p:cNvPr id="4" name="Slide Number Placeholder 3"/>
          <p:cNvSpPr>
            <a:spLocks noGrp="1"/>
          </p:cNvSpPr>
          <p:nvPr>
            <p:ph type="sldNum" sz="quarter" idx="5"/>
          </p:nvPr>
        </p:nvSpPr>
        <p:spPr/>
        <p:txBody>
          <a:bodyPr/>
          <a:lstStyle/>
          <a:p>
            <a:fld id="{C9973FE4-3CA0-42F5-B56D-053ABAA29ED6}" type="slidenum">
              <a:rPr lang="en-GB" smtClean="0"/>
              <a:t>1</a:t>
            </a:fld>
            <a:endParaRPr lang="en-GB"/>
          </a:p>
        </p:txBody>
      </p:sp>
    </p:spTree>
    <p:extLst>
      <p:ext uri="{BB962C8B-B14F-4D97-AF65-F5344CB8AC3E}">
        <p14:creationId xmlns:p14="http://schemas.microsoft.com/office/powerpoint/2010/main" val="29066904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09617F-1454-EF1C-3BA8-8F9B320487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E66636-5CAF-EFA4-5802-CE8E54F142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23AA31-B6CF-2CCD-0B5C-89FFE6D31D89}"/>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Higher education institutions face constant change in students' needs, in the ways students learn, and in the demands of students, employers, and society. This has made change and innovation even more crucial. Student Unions need to continually improve their services and provide opportunities to enrich student experiences. Therefore, the need to recruit innovative employees is crucial as they can help organisations to explore opportunities, overcome problems and generate innovative solutions. HRM has an important function with regard to the recruitment of people who can help the organisation achieve innovation and continuous improvement.</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CIPD (2024); Armstrong and Taylor (2023)</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E2C771F-0AEB-1CA4-1495-B05414DA686A}"/>
              </a:ext>
            </a:extLst>
          </p:cNvPr>
          <p:cNvSpPr>
            <a:spLocks noGrp="1"/>
          </p:cNvSpPr>
          <p:nvPr>
            <p:ph type="sldNum" sz="quarter" idx="5"/>
          </p:nvPr>
        </p:nvSpPr>
        <p:spPr/>
        <p:txBody>
          <a:bodyPr/>
          <a:lstStyle/>
          <a:p>
            <a:fld id="{C9973FE4-3CA0-42F5-B56D-053ABAA29ED6}" type="slidenum">
              <a:rPr lang="en-GB" smtClean="0"/>
              <a:t>2</a:t>
            </a:fld>
            <a:endParaRPr lang="en-GB"/>
          </a:p>
        </p:txBody>
      </p:sp>
    </p:spTree>
    <p:extLst>
      <p:ext uri="{BB962C8B-B14F-4D97-AF65-F5344CB8AC3E}">
        <p14:creationId xmlns:p14="http://schemas.microsoft.com/office/powerpoint/2010/main" val="290037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EA0FAC-5729-D449-0DE8-9AE9B73248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A162F3-9CD8-BA26-7FC6-3E1774EB87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B07CDB-C513-C51A-71C4-BFD1F6E7E0D2}"/>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A Job Description defines the role, its duties, responsibilities and its expectations. This position has been created to provide an extra level of support to foster innovation throughout the Student Union. Emphasis is not just on idea generation, it's also on fostering entrepreneurship and development of services and value to students with innovative projects and initiatives.</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a:t>
            </a:r>
            <a:r>
              <a:rPr lang="en-GB" sz="1800" kern="100" dirty="0">
                <a:effectLst/>
                <a:latin typeface="Arial" panose="020B0604020202020204" pitchFamily="34" charset="0"/>
                <a:ea typeface="Calibri" panose="020F0502020204030204" pitchFamily="34" charset="0"/>
                <a:cs typeface="Vrinda" panose="020B0502040204020203" pitchFamily="34" charset="0"/>
              </a:rPr>
              <a:t> Torrington et al. (2023)</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D4F8B40-7D5F-23A1-15C2-AA5996E8FDB9}"/>
              </a:ext>
            </a:extLst>
          </p:cNvPr>
          <p:cNvSpPr>
            <a:spLocks noGrp="1"/>
          </p:cNvSpPr>
          <p:nvPr>
            <p:ph type="sldNum" sz="quarter" idx="5"/>
          </p:nvPr>
        </p:nvSpPr>
        <p:spPr/>
        <p:txBody>
          <a:bodyPr/>
          <a:lstStyle/>
          <a:p>
            <a:fld id="{C9973FE4-3CA0-42F5-B56D-053ABAA29ED6}" type="slidenum">
              <a:rPr lang="en-GB" smtClean="0"/>
              <a:t>3</a:t>
            </a:fld>
            <a:endParaRPr lang="en-GB"/>
          </a:p>
        </p:txBody>
      </p:sp>
    </p:spTree>
    <p:extLst>
      <p:ext uri="{BB962C8B-B14F-4D97-AF65-F5344CB8AC3E}">
        <p14:creationId xmlns:p14="http://schemas.microsoft.com/office/powerpoint/2010/main" val="28806765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0F2445-A962-3B85-BBC7-7913FB8AD4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BEDB4C-0FB2-C47C-CEC2-62C5090D03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2D9EDD-C492-FCBA-99FC-8FEBA2215C37}"/>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Responsibilities are based on the activities the Student Union provides, that has to be done in order to promote innovation. They facilitate student participation, cooperation and creativity, as well as effective implementation and evaluation of innovative ideas. These duties are to help fulfil the organisation's goals and pupils' achievement.</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West and Dawson (2022); CIPD (2024)</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99234974-CC4B-AF71-A253-7C9659476E7E}"/>
              </a:ext>
            </a:extLst>
          </p:cNvPr>
          <p:cNvSpPr>
            <a:spLocks noGrp="1"/>
          </p:cNvSpPr>
          <p:nvPr>
            <p:ph type="sldNum" sz="quarter" idx="5"/>
          </p:nvPr>
        </p:nvSpPr>
        <p:spPr/>
        <p:txBody>
          <a:bodyPr/>
          <a:lstStyle/>
          <a:p>
            <a:fld id="{C9973FE4-3CA0-42F5-B56D-053ABAA29ED6}" type="slidenum">
              <a:rPr lang="en-GB" smtClean="0"/>
              <a:t>4</a:t>
            </a:fld>
            <a:endParaRPr lang="en-GB"/>
          </a:p>
        </p:txBody>
      </p:sp>
    </p:spTree>
    <p:extLst>
      <p:ext uri="{BB962C8B-B14F-4D97-AF65-F5344CB8AC3E}">
        <p14:creationId xmlns:p14="http://schemas.microsoft.com/office/powerpoint/2010/main" val="9824819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E5BC23-9678-4496-161B-00CD093CA0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C73256-58DC-D849-9F3B-517A074233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8ACE7-E8A2-429A-C6C0-6CD432D053FD}"/>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job description is integrated with innovation. Student projects that involve creative thinking and participation. Scan for future opportunities and trends. The idea of innovation as an improvement of the existing process is illustrated by the service improvement programs. The other aspect is partnerships with external groups that bring in new knowledge and resources to enable innovation.</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De Bono (2019); CIPD (2024)</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163808EC-ED32-F8D0-129D-8BB322B6D6E8}"/>
              </a:ext>
            </a:extLst>
          </p:cNvPr>
          <p:cNvSpPr>
            <a:spLocks noGrp="1"/>
          </p:cNvSpPr>
          <p:nvPr>
            <p:ph type="sldNum" sz="quarter" idx="5"/>
          </p:nvPr>
        </p:nvSpPr>
        <p:spPr/>
        <p:txBody>
          <a:bodyPr/>
          <a:lstStyle/>
          <a:p>
            <a:fld id="{C9973FE4-3CA0-42F5-B56D-053ABAA29ED6}" type="slidenum">
              <a:rPr lang="en-GB" smtClean="0"/>
              <a:t>5</a:t>
            </a:fld>
            <a:endParaRPr lang="en-GB"/>
          </a:p>
        </p:txBody>
      </p:sp>
    </p:spTree>
    <p:extLst>
      <p:ext uri="{BB962C8B-B14F-4D97-AF65-F5344CB8AC3E}">
        <p14:creationId xmlns:p14="http://schemas.microsoft.com/office/powerpoint/2010/main" val="40966837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285280-BAFB-26C4-CE25-30F12124FA1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4BE91A-945E-597D-D404-524434CB5C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A8FC61-8414-87B3-5E3E-1907D029C558}"/>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Person Specification defines the attributes that are required to perform the job competently. These criteria are applied in the process of Recruitment and Selection by HR managers when deciding if a candidate has the knowledge, skills and attributes for an open role or not. Recruitment and selection of staff who fit the person specification will improve the chances of recruiting staff who can add value to organisational goals.</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Armstrong and Taylor (2023); Torrington et al. (2023)</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9E77453-1F4C-05D7-BB62-DFC2CC3D610C}"/>
              </a:ext>
            </a:extLst>
          </p:cNvPr>
          <p:cNvSpPr>
            <a:spLocks noGrp="1"/>
          </p:cNvSpPr>
          <p:nvPr>
            <p:ph type="sldNum" sz="quarter" idx="5"/>
          </p:nvPr>
        </p:nvSpPr>
        <p:spPr/>
        <p:txBody>
          <a:bodyPr/>
          <a:lstStyle/>
          <a:p>
            <a:fld id="{C9973FE4-3CA0-42F5-B56D-053ABAA29ED6}" type="slidenum">
              <a:rPr lang="en-GB" smtClean="0"/>
              <a:t>6</a:t>
            </a:fld>
            <a:endParaRPr lang="en-GB"/>
          </a:p>
        </p:txBody>
      </p:sp>
    </p:spTree>
    <p:extLst>
      <p:ext uri="{BB962C8B-B14F-4D97-AF65-F5344CB8AC3E}">
        <p14:creationId xmlns:p14="http://schemas.microsoft.com/office/powerpoint/2010/main" val="2917727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4733BD-5C5A-7498-A982-50859FA340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AA10B3-DDF3-B371-CE09-54196333C9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C83121-2BB0-DBF6-9522-BBBA7B30EF20}"/>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criteria selected directly link with the job description responsibilities. With knowledge of innovation and entrepreneurship, the postholder is able to effectively steer innovation projects. Negotiation skills and facilitation are expected to be strong to work across students, staff and external partners. Evidence-based decision-making is encouraged by research and analytical skills.</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West and Dawson (2022); CIPD (2024)</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852ECED-6128-129D-7749-2D40FA94FB69}"/>
              </a:ext>
            </a:extLst>
          </p:cNvPr>
          <p:cNvSpPr>
            <a:spLocks noGrp="1"/>
          </p:cNvSpPr>
          <p:nvPr>
            <p:ph type="sldNum" sz="quarter" idx="5"/>
          </p:nvPr>
        </p:nvSpPr>
        <p:spPr/>
        <p:txBody>
          <a:bodyPr/>
          <a:lstStyle/>
          <a:p>
            <a:fld id="{C9973FE4-3CA0-42F5-B56D-053ABAA29ED6}" type="slidenum">
              <a:rPr lang="en-GB" smtClean="0"/>
              <a:t>7</a:t>
            </a:fld>
            <a:endParaRPr lang="en-GB"/>
          </a:p>
        </p:txBody>
      </p:sp>
    </p:spTree>
    <p:extLst>
      <p:ext uri="{BB962C8B-B14F-4D97-AF65-F5344CB8AC3E}">
        <p14:creationId xmlns:p14="http://schemas.microsoft.com/office/powerpoint/2010/main" val="18404491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148F0-22D1-CED0-5438-D85475CB456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9681F5D-5C6B-D3EC-4DE5-5D5D609219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CF2C66-BAC8-0635-7784-BB18FAC5AD62}"/>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Person Specification is heavily reliant on Knowledge, Skills, Capabilities and Personal traits that are relevant to innovations. People with innovative attitudes see opportunities for improvement and are more likely to be involved in the organisation's growth. Employees with a sense of curiosity and resilience can adapt to changing contexts and learn from failures to improve.</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De Bono (2019); Armstrong and Taylor (2023)</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0AFBDE0-BBCA-76E0-21AB-2E91A67F324B}"/>
              </a:ext>
            </a:extLst>
          </p:cNvPr>
          <p:cNvSpPr>
            <a:spLocks noGrp="1"/>
          </p:cNvSpPr>
          <p:nvPr>
            <p:ph type="sldNum" sz="quarter" idx="5"/>
          </p:nvPr>
        </p:nvSpPr>
        <p:spPr/>
        <p:txBody>
          <a:bodyPr/>
          <a:lstStyle/>
          <a:p>
            <a:fld id="{C9973FE4-3CA0-42F5-B56D-053ABAA29ED6}" type="slidenum">
              <a:rPr lang="en-GB" smtClean="0"/>
              <a:t>8</a:t>
            </a:fld>
            <a:endParaRPr lang="en-GB"/>
          </a:p>
        </p:txBody>
      </p:sp>
    </p:spTree>
    <p:extLst>
      <p:ext uri="{BB962C8B-B14F-4D97-AF65-F5344CB8AC3E}">
        <p14:creationId xmlns:p14="http://schemas.microsoft.com/office/powerpoint/2010/main" val="27053684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C7BB9D-40BA-6D52-2EDF-B5B54569DC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C30AA46-73EF-36C2-54B0-7B8DC7A8C0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F71D5C-0A4D-C046-B43D-BA09E9EB7151}"/>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HRM plays an important role in the drive towards innovation within organisations. The recruitment and hiring of people with new ideas, and the training and development of employees' skills to be able to solve problems and create new ideas, can be promoted. People's behaviour is also influenced by engagement and performance management practices, which foster innovative behaviour and continuous improvement.</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Armstrong and Taylor (2023); CIPD (2024)</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2994432-0C06-E9E0-15D2-CDCF35A76247}"/>
              </a:ext>
            </a:extLst>
          </p:cNvPr>
          <p:cNvSpPr>
            <a:spLocks noGrp="1"/>
          </p:cNvSpPr>
          <p:nvPr>
            <p:ph type="sldNum" sz="quarter" idx="5"/>
          </p:nvPr>
        </p:nvSpPr>
        <p:spPr/>
        <p:txBody>
          <a:bodyPr/>
          <a:lstStyle/>
          <a:p>
            <a:fld id="{C9973FE4-3CA0-42F5-B56D-053ABAA29ED6}" type="slidenum">
              <a:rPr lang="en-GB" smtClean="0"/>
              <a:t>9</a:t>
            </a:fld>
            <a:endParaRPr lang="en-GB"/>
          </a:p>
        </p:txBody>
      </p:sp>
    </p:spTree>
    <p:extLst>
      <p:ext uri="{BB962C8B-B14F-4D97-AF65-F5344CB8AC3E}">
        <p14:creationId xmlns:p14="http://schemas.microsoft.com/office/powerpoint/2010/main" val="2694698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B753F-DA9A-02C5-9FE1-9FCC8CE2AC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682D4C-0374-4237-529E-687DF21E24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3ABDA19-93FA-6294-9845-DA28A9A44B30}"/>
              </a:ext>
            </a:extLst>
          </p:cNvPr>
          <p:cNvSpPr>
            <a:spLocks noGrp="1"/>
          </p:cNvSpPr>
          <p:nvPr>
            <p:ph type="body" idx="1"/>
          </p:nvPr>
        </p:nvSpPr>
        <p:spPr/>
        <p:txBody>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The Job Description and Person Specification were all aimed at recruiting a candidate who could contribute to innovation, creativity and continuous improvement in the Student Union. The HR recruitment and selection process can be utilised to attract employees who are positive contributors to organisational performance and student achievement.</a:t>
            </a:r>
          </a:p>
          <a:p>
            <a:pPr marL="0" marR="0" algn="l">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References:</a:t>
            </a:r>
            <a:r>
              <a:rPr lang="en-GB" sz="1800" kern="100" dirty="0">
                <a:effectLst/>
                <a:latin typeface="Arial" panose="020B0604020202020204" pitchFamily="34" charset="0"/>
                <a:ea typeface="Calibri" panose="020F0502020204030204" pitchFamily="34" charset="0"/>
                <a:cs typeface="Vrinda" panose="020B0502040204020203" pitchFamily="34" charset="0"/>
              </a:rPr>
              <a:t> Armstrong and Taylor (2023); Torrington et al. (2023)</a:t>
            </a:r>
          </a:p>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DBAD7D4-DD64-3A58-D24A-C1A1F5AB68FC}"/>
              </a:ext>
            </a:extLst>
          </p:cNvPr>
          <p:cNvSpPr>
            <a:spLocks noGrp="1"/>
          </p:cNvSpPr>
          <p:nvPr>
            <p:ph type="sldNum" sz="quarter" idx="5"/>
          </p:nvPr>
        </p:nvSpPr>
        <p:spPr/>
        <p:txBody>
          <a:bodyPr/>
          <a:lstStyle/>
          <a:p>
            <a:fld id="{C9973FE4-3CA0-42F5-B56D-053ABAA29ED6}" type="slidenum">
              <a:rPr lang="en-GB" smtClean="0"/>
              <a:t>10</a:t>
            </a:fld>
            <a:endParaRPr lang="en-GB"/>
          </a:p>
        </p:txBody>
      </p:sp>
    </p:spTree>
    <p:extLst>
      <p:ext uri="{BB962C8B-B14F-4D97-AF65-F5344CB8AC3E}">
        <p14:creationId xmlns:p14="http://schemas.microsoft.com/office/powerpoint/2010/main" val="18071704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A2FF5E-A2CB-26EB-F3EB-69307EAC1C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8E922D-5637-AB93-00C0-86DCA1FCFB1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F918DE-0988-733A-C1A4-BD290EDC8DE8}"/>
              </a:ext>
            </a:extLst>
          </p:cNvPr>
          <p:cNvSpPr>
            <a:spLocks noGrp="1"/>
          </p:cNvSpPr>
          <p:nvPr>
            <p:ph type="body" idx="1"/>
          </p:nvPr>
        </p:nvSpPr>
        <p:spPr/>
        <p:txBody>
          <a:bodyPr/>
          <a:lstStyle/>
          <a:p>
            <a:pPr algn="just">
              <a:lnSpc>
                <a:spcPct val="150000"/>
              </a:lnSpc>
            </a:pPr>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D9DD3FD-D768-045C-5A78-E4006BE89919}"/>
              </a:ext>
            </a:extLst>
          </p:cNvPr>
          <p:cNvSpPr>
            <a:spLocks noGrp="1"/>
          </p:cNvSpPr>
          <p:nvPr>
            <p:ph type="sldNum" sz="quarter" idx="5"/>
          </p:nvPr>
        </p:nvSpPr>
        <p:spPr/>
        <p:txBody>
          <a:bodyPr/>
          <a:lstStyle/>
          <a:p>
            <a:fld id="{C9973FE4-3CA0-42F5-B56D-053ABAA29ED6}" type="slidenum">
              <a:rPr lang="en-GB" smtClean="0"/>
              <a:t>11</a:t>
            </a:fld>
            <a:endParaRPr lang="en-GB"/>
          </a:p>
        </p:txBody>
      </p:sp>
    </p:spTree>
    <p:extLst>
      <p:ext uri="{BB962C8B-B14F-4D97-AF65-F5344CB8AC3E}">
        <p14:creationId xmlns:p14="http://schemas.microsoft.com/office/powerpoint/2010/main" val="3101993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56415-9014-4C64-A9EC-7BB39E563D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68B3AA-B954-86FE-2A13-8A62DA752B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EFBFA1B-1C92-3D85-C1E7-8AC6BAC9E980}"/>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5" name="Footer Placeholder 4">
            <a:extLst>
              <a:ext uri="{FF2B5EF4-FFF2-40B4-BE49-F238E27FC236}">
                <a16:creationId xmlns:a16="http://schemas.microsoft.com/office/drawing/2014/main" id="{954531DE-ED7E-11AC-F1A8-DA5FEC30E9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506DD2-3581-2CBC-9C3A-5CC498AD641E}"/>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1651666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29FAA-55E7-87A3-AD21-5B5A2BADA0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BF362B6-C8D2-2A4F-9274-CF5545E2B1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35290F-65EB-1074-27EB-1498A4A7AF04}"/>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5" name="Footer Placeholder 4">
            <a:extLst>
              <a:ext uri="{FF2B5EF4-FFF2-40B4-BE49-F238E27FC236}">
                <a16:creationId xmlns:a16="http://schemas.microsoft.com/office/drawing/2014/main" id="{6159E765-96A8-4420-CE6E-2B3DAD2E6D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E3C878-CAC3-C8CD-8DE4-CA326A6EC392}"/>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1129168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312EF-702C-E1B8-E36A-CCE9E1CE25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B57649-E8AF-13AD-2CF2-0307DA6073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25275E-82A0-4311-F08F-B6CCD24C1F8B}"/>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5" name="Footer Placeholder 4">
            <a:extLst>
              <a:ext uri="{FF2B5EF4-FFF2-40B4-BE49-F238E27FC236}">
                <a16:creationId xmlns:a16="http://schemas.microsoft.com/office/drawing/2014/main" id="{4C73C06B-45B4-1D9C-B0B7-A918AE37D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2473C9-497C-38F1-1643-9C6EDAD5FBBD}"/>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3319864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C4AE8-8A8B-147B-030F-F64CDE4ECF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70D283-58E1-DB2E-92C2-64C86E92A6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95D2FA-5414-31D8-BFBA-0171AB304F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283374-A8E3-3766-832B-F2AC378115AC}"/>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6" name="Footer Placeholder 5">
            <a:extLst>
              <a:ext uri="{FF2B5EF4-FFF2-40B4-BE49-F238E27FC236}">
                <a16:creationId xmlns:a16="http://schemas.microsoft.com/office/drawing/2014/main" id="{EE725EDB-AD93-BB96-F5C8-A09609E922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F83623-AD70-27AA-D7E8-C0777E041093}"/>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528332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F48B0-D5F4-D99E-962C-83D6B0C8BE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6BB552-278E-8B1D-B96A-1EF207336DC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A76055-D728-9E01-46AA-8232563EEC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495A836-85CC-ABB1-53F5-CEA93ECE62C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9A7050-489E-462D-E1CF-AB5EECA7476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8DEBA5-3E2E-3352-78DB-C553D7EAFBAE}"/>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8" name="Footer Placeholder 7">
            <a:extLst>
              <a:ext uri="{FF2B5EF4-FFF2-40B4-BE49-F238E27FC236}">
                <a16:creationId xmlns:a16="http://schemas.microsoft.com/office/drawing/2014/main" id="{A6153E23-47FC-218F-0268-34F9A7BBCE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3F040A-07DE-B4F9-61E8-D7784EDB3689}"/>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96047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54E9E9-9161-DB8B-5F21-2C45D21439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935C4E-E1E1-346F-6E64-927B031731BF}"/>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4" name="Footer Placeholder 3">
            <a:extLst>
              <a:ext uri="{FF2B5EF4-FFF2-40B4-BE49-F238E27FC236}">
                <a16:creationId xmlns:a16="http://schemas.microsoft.com/office/drawing/2014/main" id="{DC9B4477-F302-6635-CDF2-FBFA23D52A2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95B495F-7C06-D9A8-B510-D7C6B4A4E9DE}"/>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3614993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A16976-0811-C5F5-989B-65A7BFEB7E1B}"/>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3" name="Footer Placeholder 2">
            <a:extLst>
              <a:ext uri="{FF2B5EF4-FFF2-40B4-BE49-F238E27FC236}">
                <a16:creationId xmlns:a16="http://schemas.microsoft.com/office/drawing/2014/main" id="{D38B2C8F-8743-E87F-ABB4-DECD3A72C89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9C28AB7-07C8-3C27-DDFC-545334CD261E}"/>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183676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73D53-EA94-A795-CCC9-7D3B540AA31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72A2D7-79AE-A2F6-33E4-4C275D81E6A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258EF8-F9DA-A3A8-8528-61550DCAC7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20AEA6-0D27-5D87-57B9-69680E0509C1}"/>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6" name="Footer Placeholder 5">
            <a:extLst>
              <a:ext uri="{FF2B5EF4-FFF2-40B4-BE49-F238E27FC236}">
                <a16:creationId xmlns:a16="http://schemas.microsoft.com/office/drawing/2014/main" id="{B2D04DED-1C91-C8C1-0BF7-F8EBB7D1CC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D32A49-B52D-5DFF-52E0-57AF47F7B2DE}"/>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219675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62F7-6510-6467-DFBD-E07A6AACD3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FA756FD-BF42-B628-356B-A178C1E067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399356-573C-3760-F596-F158FEFD7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892964-8DB2-821B-A502-34F73241305C}"/>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6" name="Footer Placeholder 5">
            <a:extLst>
              <a:ext uri="{FF2B5EF4-FFF2-40B4-BE49-F238E27FC236}">
                <a16:creationId xmlns:a16="http://schemas.microsoft.com/office/drawing/2014/main" id="{B05C846A-99C4-61EF-18F5-4D04F29830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F19A5A-C238-F442-D26D-76D1F7B7E5C5}"/>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4190931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5B20F-E826-4057-28D5-489024D8F8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0663595-F9E4-802B-00E5-75493C52D8B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88EC8-B430-FBA9-F1BE-F5FB7D9C7449}"/>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5" name="Footer Placeholder 4">
            <a:extLst>
              <a:ext uri="{FF2B5EF4-FFF2-40B4-BE49-F238E27FC236}">
                <a16:creationId xmlns:a16="http://schemas.microsoft.com/office/drawing/2014/main" id="{C4CCC434-0586-9E80-F3B7-C9F86A3E5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95EA10-F971-546B-BCC0-201FF25FEDEA}"/>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2826882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8EB35-5012-3D7F-21F0-C3F295F74B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34B995-EA53-7564-FCF2-A98E51D694C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05B17-08AA-054A-9E0F-9E64E3409FC0}"/>
              </a:ext>
            </a:extLst>
          </p:cNvPr>
          <p:cNvSpPr>
            <a:spLocks noGrp="1"/>
          </p:cNvSpPr>
          <p:nvPr>
            <p:ph type="dt" sz="half" idx="10"/>
          </p:nvPr>
        </p:nvSpPr>
        <p:spPr/>
        <p:txBody>
          <a:bodyPr/>
          <a:lstStyle/>
          <a:p>
            <a:fld id="{E0CD7CAB-0F54-41C0-B1BB-572D80E015DD}" type="datetimeFigureOut">
              <a:rPr lang="en-GB" smtClean="0"/>
              <a:t>27/06/2026</a:t>
            </a:fld>
            <a:endParaRPr lang="en-GB"/>
          </a:p>
        </p:txBody>
      </p:sp>
      <p:sp>
        <p:nvSpPr>
          <p:cNvPr id="5" name="Footer Placeholder 4">
            <a:extLst>
              <a:ext uri="{FF2B5EF4-FFF2-40B4-BE49-F238E27FC236}">
                <a16:creationId xmlns:a16="http://schemas.microsoft.com/office/drawing/2014/main" id="{5056FF56-6C77-6E67-6025-36703CDCA6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ACF2A8-9D6B-365F-A135-4BA880F34659}"/>
              </a:ext>
            </a:extLst>
          </p:cNvPr>
          <p:cNvSpPr>
            <a:spLocks noGrp="1"/>
          </p:cNvSpPr>
          <p:nvPr>
            <p:ph type="sldNum" sz="quarter" idx="12"/>
          </p:nvPr>
        </p:nvSpPr>
        <p:spPr/>
        <p:txBody>
          <a:bodyPr/>
          <a:lstStyle/>
          <a:p>
            <a:fld id="{19453E13-926B-4572-BDCF-106D2E453879}" type="slidenum">
              <a:rPr lang="en-GB" smtClean="0"/>
              <a:t>‹#›</a:t>
            </a:fld>
            <a:endParaRPr lang="en-GB"/>
          </a:p>
        </p:txBody>
      </p:sp>
    </p:spTree>
    <p:extLst>
      <p:ext uri="{BB962C8B-B14F-4D97-AF65-F5344CB8AC3E}">
        <p14:creationId xmlns:p14="http://schemas.microsoft.com/office/powerpoint/2010/main" val="4064436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2EC712-BAEB-5D6C-06ED-6269265D8D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26F818-FE86-5669-8797-AE52BB0DBC6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F9A615-A4E9-DF7D-2315-A04563B043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CD7CAB-0F54-41C0-B1BB-572D80E015DD}" type="datetimeFigureOut">
              <a:rPr lang="en-GB" smtClean="0"/>
              <a:t>27/06/2026</a:t>
            </a:fld>
            <a:endParaRPr lang="en-GB"/>
          </a:p>
        </p:txBody>
      </p:sp>
      <p:sp>
        <p:nvSpPr>
          <p:cNvPr id="5" name="Footer Placeholder 4">
            <a:extLst>
              <a:ext uri="{FF2B5EF4-FFF2-40B4-BE49-F238E27FC236}">
                <a16:creationId xmlns:a16="http://schemas.microsoft.com/office/drawing/2014/main" id="{6B47B546-E358-3E41-DAFA-4C9D482FEE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4BFD6FF-674F-8821-147F-5CB23C13E2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9453E13-926B-4572-BDCF-106D2E453879}" type="slidenum">
              <a:rPr lang="en-GB" smtClean="0"/>
              <a:t>‹#›</a:t>
            </a:fld>
            <a:endParaRPr lang="en-GB"/>
          </a:p>
        </p:txBody>
      </p:sp>
    </p:spTree>
    <p:extLst>
      <p:ext uri="{BB962C8B-B14F-4D97-AF65-F5344CB8AC3E}">
        <p14:creationId xmlns:p14="http://schemas.microsoft.com/office/powerpoint/2010/main" val="27781808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47690-5BB6-D5B0-2A29-31D6B9044530}"/>
              </a:ext>
            </a:extLst>
          </p:cNvPr>
          <p:cNvSpPr>
            <a:spLocks noGrp="1"/>
          </p:cNvSpPr>
          <p:nvPr>
            <p:ph type="ctrTitle"/>
          </p:nvPr>
        </p:nvSpPr>
        <p:spPr>
          <a:xfrm>
            <a:off x="320040" y="411480"/>
            <a:ext cx="11658600" cy="1655763"/>
          </a:xfrm>
        </p:spPr>
        <p:txBody>
          <a:bodyPr>
            <a:normAutofit/>
          </a:bodyPr>
          <a:lstStyle/>
          <a:p>
            <a:pPr marL="0" marR="0">
              <a:lnSpc>
                <a:spcPct val="150000"/>
              </a:lnSpc>
              <a:spcBef>
                <a:spcPts val="0"/>
              </a:spcBef>
              <a:spcAft>
                <a:spcPts val="0"/>
              </a:spcAft>
            </a:pPr>
            <a:r>
              <a:rPr lang="en-GB" sz="3600" b="1" kern="100" dirty="0">
                <a:effectLst/>
                <a:latin typeface="Arial" panose="020B0604020202020204" pitchFamily="34" charset="0"/>
                <a:ea typeface="Calibri" panose="020F0502020204030204" pitchFamily="34" charset="0"/>
                <a:cs typeface="Vrinda" panose="020B0502040204020203" pitchFamily="34" charset="0"/>
              </a:rPr>
              <a:t>Academic Interview for HR Processes</a:t>
            </a:r>
            <a:br>
              <a:rPr lang="en-GB" sz="3600" kern="100" dirty="0">
                <a:effectLst/>
                <a:latin typeface="Arial" panose="020B0604020202020204" pitchFamily="34" charset="0"/>
                <a:ea typeface="Calibri" panose="020F0502020204030204" pitchFamily="34" charset="0"/>
                <a:cs typeface="Vrinda" panose="020B0502040204020203" pitchFamily="34" charset="0"/>
              </a:rPr>
            </a:br>
            <a:r>
              <a:rPr lang="en-GB" sz="3600" b="1" kern="100" dirty="0">
                <a:effectLst/>
                <a:latin typeface="Arial" panose="020B0604020202020204" pitchFamily="34" charset="0"/>
                <a:ea typeface="Calibri" panose="020F0502020204030204" pitchFamily="34" charset="0"/>
                <a:cs typeface="Vrinda" panose="020B0502040204020203" pitchFamily="34" charset="0"/>
              </a:rPr>
              <a:t>Innovation Support Officer – UWTSD Student Union</a:t>
            </a:r>
            <a:endParaRPr lang="en-GB" sz="8800" dirty="0"/>
          </a:p>
        </p:txBody>
      </p:sp>
      <p:sp>
        <p:nvSpPr>
          <p:cNvPr id="3" name="Subtitle 2">
            <a:extLst>
              <a:ext uri="{FF2B5EF4-FFF2-40B4-BE49-F238E27FC236}">
                <a16:creationId xmlns:a16="http://schemas.microsoft.com/office/drawing/2014/main" id="{B6F4C780-7D8C-8534-F0F4-246091327E7E}"/>
              </a:ext>
            </a:extLst>
          </p:cNvPr>
          <p:cNvSpPr>
            <a:spLocks noGrp="1"/>
          </p:cNvSpPr>
          <p:nvPr>
            <p:ph type="subTitle" idx="1"/>
          </p:nvPr>
        </p:nvSpPr>
        <p:spPr>
          <a:xfrm>
            <a:off x="868018" y="2502011"/>
            <a:ext cx="10455964" cy="3328946"/>
          </a:xfrm>
        </p:spPr>
        <p:txBody>
          <a:bodyPr>
            <a:normAutofit/>
          </a:bodyPr>
          <a:lstStyle/>
          <a:p>
            <a:pPr marR="0" lvl="0">
              <a:lnSpc>
                <a:spcPct val="150000"/>
              </a:lnSpc>
              <a:spcBef>
                <a:spcPts val="0"/>
              </a:spcBef>
              <a:spcAft>
                <a:spcPts val="0"/>
              </a:spcAft>
              <a:buSzPts val="1000"/>
              <a:tabLst>
                <a:tab pos="457200" algn="l"/>
              </a:tabLst>
            </a:pPr>
            <a:r>
              <a:rPr lang="en-GB" sz="2800" b="1" kern="100" dirty="0">
                <a:effectLst/>
                <a:latin typeface="Arial" panose="020B0604020202020204" pitchFamily="34" charset="0"/>
                <a:ea typeface="Calibri" panose="020F0502020204030204" pitchFamily="34" charset="0"/>
                <a:cs typeface="Vrinda" panose="020B0502040204020203" pitchFamily="34" charset="0"/>
              </a:rPr>
              <a:t>Principles of Human Resource Management (LCBB5012)</a:t>
            </a:r>
          </a:p>
          <a:p>
            <a:pPr marR="0" lvl="0">
              <a:lnSpc>
                <a:spcPct val="150000"/>
              </a:lnSpc>
              <a:spcBef>
                <a:spcPts val="0"/>
              </a:spcBef>
              <a:spcAft>
                <a:spcPts val="0"/>
              </a:spcAft>
              <a:buSzPts val="1000"/>
              <a:tabLst>
                <a:tab pos="457200" algn="l"/>
              </a:tabLst>
            </a:pPr>
            <a:r>
              <a:rPr lang="en-GB" sz="2800" b="1" kern="100" dirty="0">
                <a:effectLst/>
                <a:latin typeface="Arial" panose="020B0604020202020204" pitchFamily="34" charset="0"/>
                <a:ea typeface="Calibri" panose="020F0502020204030204" pitchFamily="34" charset="0"/>
                <a:cs typeface="Vrinda" panose="020B0502040204020203" pitchFamily="34" charset="0"/>
              </a:rPr>
              <a:t>Component 1 Assessment</a:t>
            </a:r>
          </a:p>
          <a:p>
            <a:pPr marR="0" lvl="0">
              <a:lnSpc>
                <a:spcPct val="150000"/>
              </a:lnSpc>
              <a:spcBef>
                <a:spcPts val="0"/>
              </a:spcBef>
              <a:spcAft>
                <a:spcPts val="0"/>
              </a:spcAft>
              <a:buSzPts val="1000"/>
              <a:tabLst>
                <a:tab pos="457200" algn="l"/>
              </a:tabLst>
            </a:pPr>
            <a:r>
              <a:rPr lang="en-GB" sz="2800" b="1" kern="100" dirty="0">
                <a:effectLst/>
                <a:latin typeface="Arial" panose="020B0604020202020204" pitchFamily="34" charset="0"/>
                <a:ea typeface="Calibri" panose="020F0502020204030204" pitchFamily="34" charset="0"/>
                <a:cs typeface="Vrinda" panose="020B0502040204020203" pitchFamily="34" charset="0"/>
              </a:rPr>
              <a:t>Name: Iulian Nastase</a:t>
            </a:r>
          </a:p>
          <a:p>
            <a:pPr marR="0" lvl="0">
              <a:lnSpc>
                <a:spcPct val="150000"/>
              </a:lnSpc>
              <a:spcBef>
                <a:spcPts val="0"/>
              </a:spcBef>
              <a:spcAft>
                <a:spcPts val="0"/>
              </a:spcAft>
              <a:buSzPts val="1000"/>
              <a:tabLst>
                <a:tab pos="457200" algn="l"/>
              </a:tabLst>
            </a:pPr>
            <a:r>
              <a:rPr lang="en-GB" sz="2800" b="1" kern="100" dirty="0">
                <a:effectLst/>
                <a:latin typeface="Arial" panose="020B0604020202020204" pitchFamily="34" charset="0"/>
                <a:ea typeface="Calibri" panose="020F0502020204030204" pitchFamily="34" charset="0"/>
                <a:cs typeface="Vrinda" panose="020B0502040204020203" pitchFamily="34" charset="0"/>
              </a:rPr>
              <a:t>Student ID: 2240310</a:t>
            </a:r>
          </a:p>
          <a:p>
            <a:pPr marR="0" lvl="0">
              <a:lnSpc>
                <a:spcPct val="150000"/>
              </a:lnSpc>
              <a:spcBef>
                <a:spcPts val="0"/>
              </a:spcBef>
              <a:spcAft>
                <a:spcPts val="0"/>
              </a:spcAft>
              <a:buSzPts val="1000"/>
              <a:tabLst>
                <a:tab pos="457200" algn="l"/>
              </a:tabLst>
            </a:pPr>
            <a:r>
              <a:rPr lang="en-GB" sz="2800" b="1" kern="100" dirty="0">
                <a:effectLst/>
                <a:latin typeface="Arial" panose="020B0604020202020204" pitchFamily="34" charset="0"/>
                <a:ea typeface="Calibri" panose="020F0502020204030204" pitchFamily="34" charset="0"/>
                <a:cs typeface="Vrinda" panose="020B0502040204020203" pitchFamily="34" charset="0"/>
              </a:rPr>
              <a:t>Job Description and Person Specification</a:t>
            </a:r>
          </a:p>
        </p:txBody>
      </p:sp>
    </p:spTree>
    <p:extLst>
      <p:ext uri="{BB962C8B-B14F-4D97-AF65-F5344CB8AC3E}">
        <p14:creationId xmlns:p14="http://schemas.microsoft.com/office/powerpoint/2010/main" val="3272784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4B6C51-BE28-0C82-C4F9-88114BF344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03062-8931-A3AF-90AE-53835A813B1D}"/>
              </a:ext>
            </a:extLst>
          </p:cNvPr>
          <p:cNvSpPr>
            <a:spLocks noGrp="1"/>
          </p:cNvSpPr>
          <p:nvPr>
            <p:ph type="ctrTitle"/>
          </p:nvPr>
        </p:nvSpPr>
        <p:spPr>
          <a:xfrm>
            <a:off x="266700" y="160021"/>
            <a:ext cx="11658600" cy="1188720"/>
          </a:xfrm>
        </p:spPr>
        <p:txBody>
          <a:bodyPr>
            <a:normAutofit fontScale="90000"/>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Why Innovation Matters in Higher Education</a:t>
            </a:r>
          </a:p>
        </p:txBody>
      </p:sp>
      <p:sp>
        <p:nvSpPr>
          <p:cNvPr id="3" name="Subtitle 2">
            <a:extLst>
              <a:ext uri="{FF2B5EF4-FFF2-40B4-BE49-F238E27FC236}">
                <a16:creationId xmlns:a16="http://schemas.microsoft.com/office/drawing/2014/main" id="{BC639E7D-8AA9-0F27-B3D2-C1A3F59DFD57}"/>
              </a:ext>
            </a:extLst>
          </p:cNvPr>
          <p:cNvSpPr>
            <a:spLocks noGrp="1"/>
          </p:cNvSpPr>
          <p:nvPr>
            <p:ph type="subTitle" idx="1"/>
          </p:nvPr>
        </p:nvSpPr>
        <p:spPr>
          <a:xfrm>
            <a:off x="266700" y="1668780"/>
            <a:ext cx="7688580" cy="4366260"/>
          </a:xfrm>
        </p:spPr>
        <p:txBody>
          <a:bodyPr>
            <a:normAutofit fontScale="92500" lnSpcReduction="10000"/>
          </a:bodyPr>
          <a:lstStyle/>
          <a:p>
            <a:pPr marL="0" marR="0" algn="just">
              <a:lnSpc>
                <a:spcPct val="150000"/>
              </a:lnSpc>
              <a:spcBef>
                <a:spcPts val="0"/>
              </a:spcBef>
              <a:spcAft>
                <a:spcPts val="0"/>
              </a:spcAft>
            </a:pPr>
            <a:r>
              <a:rPr lang="en-GB" b="1" kern="100" dirty="0">
                <a:effectLst/>
                <a:latin typeface="Arial" panose="020B0604020202020204" pitchFamily="34" charset="0"/>
                <a:ea typeface="Calibri" panose="020F0502020204030204" pitchFamily="34" charset="0"/>
                <a:cs typeface="Vrinda" panose="020B0502040204020203" pitchFamily="34" charset="0"/>
              </a:rPr>
              <a:t>Key Points</a:t>
            </a:r>
            <a:endParaRPr lang="en-GB"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Universities operate in a rapidly changing environment.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Students' expectations are continually changing.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Innovation enhances the engagement and satisfaction of students.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Organisational improvement benefits from creative thinking.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HR recruitment contributes to the acquisition of innovative people.</a:t>
            </a:r>
          </a:p>
        </p:txBody>
      </p:sp>
      <p:pic>
        <p:nvPicPr>
          <p:cNvPr id="1026" name="Picture 2" descr="What innovation needs to thrive in higher education | THE Campus Learn,  Share, Connect">
            <a:extLst>
              <a:ext uri="{FF2B5EF4-FFF2-40B4-BE49-F238E27FC236}">
                <a16:creationId xmlns:a16="http://schemas.microsoft.com/office/drawing/2014/main" id="{B629AF83-62ED-1ECD-4384-35231A66D0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5519" t="9001" r="32675" b="8333"/>
          <a:stretch/>
        </p:blipFill>
        <p:spPr bwMode="auto">
          <a:xfrm>
            <a:off x="8732520" y="1767399"/>
            <a:ext cx="2788920" cy="41690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969186F-E2E5-3E43-9709-20E2D720C2B8}"/>
              </a:ext>
            </a:extLst>
          </p:cNvPr>
          <p:cNvSpPr txBox="1"/>
          <p:nvPr/>
        </p:nvSpPr>
        <p:spPr>
          <a:xfrm>
            <a:off x="1560195" y="6170413"/>
            <a:ext cx="6092190" cy="369332"/>
          </a:xfrm>
          <a:prstGeom prst="rect">
            <a:avLst/>
          </a:prstGeom>
          <a:noFill/>
        </p:spPr>
        <p:txBody>
          <a:bodyPr wrap="square">
            <a:spAutoFit/>
          </a:bodyPr>
          <a:lstStyle/>
          <a:p>
            <a:r>
              <a:rPr lang="en-GB" sz="1800" kern="100" dirty="0">
                <a:effectLst/>
                <a:latin typeface="Arial" panose="020B0604020202020204" pitchFamily="34" charset="0"/>
                <a:ea typeface="Calibri" panose="020F0502020204030204" pitchFamily="34" charset="0"/>
                <a:cs typeface="Vrinda" panose="020B0502040204020203" pitchFamily="34" charset="0"/>
              </a:rPr>
              <a:t>CIPD (2024); Armstrong and Taylor (2023)</a:t>
            </a:r>
            <a:endParaRPr lang="en-GB" dirty="0"/>
          </a:p>
        </p:txBody>
      </p:sp>
    </p:spTree>
    <p:extLst>
      <p:ext uri="{BB962C8B-B14F-4D97-AF65-F5344CB8AC3E}">
        <p14:creationId xmlns:p14="http://schemas.microsoft.com/office/powerpoint/2010/main" val="40351604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269F95-2B8B-C9E3-487C-1357D08DC3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0ACE20-86BD-C3F0-521C-F0E15006284F}"/>
              </a:ext>
            </a:extLst>
          </p:cNvPr>
          <p:cNvSpPr>
            <a:spLocks noGrp="1"/>
          </p:cNvSpPr>
          <p:nvPr>
            <p:ph type="ctrTitle"/>
          </p:nvPr>
        </p:nvSpPr>
        <p:spPr>
          <a:xfrm>
            <a:off x="266700" y="160021"/>
            <a:ext cx="11658600" cy="982979"/>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Job Description Overview</a:t>
            </a:r>
          </a:p>
        </p:txBody>
      </p:sp>
      <p:sp>
        <p:nvSpPr>
          <p:cNvPr id="3" name="Subtitle 2">
            <a:extLst>
              <a:ext uri="{FF2B5EF4-FFF2-40B4-BE49-F238E27FC236}">
                <a16:creationId xmlns:a16="http://schemas.microsoft.com/office/drawing/2014/main" id="{3E71A3E6-5E0D-1C89-742B-F1E72E52D664}"/>
              </a:ext>
            </a:extLst>
          </p:cNvPr>
          <p:cNvSpPr>
            <a:spLocks noGrp="1"/>
          </p:cNvSpPr>
          <p:nvPr>
            <p:ph type="subTitle" idx="1"/>
          </p:nvPr>
        </p:nvSpPr>
        <p:spPr>
          <a:xfrm>
            <a:off x="266700" y="1668780"/>
            <a:ext cx="6431280" cy="4366260"/>
          </a:xfrm>
        </p:spPr>
        <p:txBody>
          <a:bodyPr>
            <a:normAutofit fontScale="92500" lnSpcReduction="10000"/>
          </a:bodyPr>
          <a:lstStyle/>
          <a:p>
            <a:pPr marL="0" marR="0" algn="just">
              <a:lnSpc>
                <a:spcPct val="150000"/>
              </a:lnSpc>
              <a:spcBef>
                <a:spcPts val="0"/>
              </a:spcBef>
              <a:spcAft>
                <a:spcPts val="0"/>
              </a:spcAft>
            </a:pPr>
            <a:r>
              <a:rPr lang="en-GB" sz="1600" b="1" kern="100" dirty="0">
                <a:effectLst/>
                <a:latin typeface="Arial" panose="020B0604020202020204" pitchFamily="34" charset="0"/>
                <a:ea typeface="Calibri" panose="020F0502020204030204" pitchFamily="34" charset="0"/>
                <a:cs typeface="Vrinda" panose="020B0502040204020203" pitchFamily="34" charset="0"/>
              </a:rPr>
              <a:t>Position Information</a:t>
            </a:r>
            <a:endParaRPr lang="en-GB" sz="1600" kern="100" dirty="0">
              <a:effectLst/>
              <a:latin typeface="Arial" panose="020B0604020202020204" pitchFamily="34"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600" b="1" kern="100" dirty="0">
                <a:effectLst/>
                <a:latin typeface="Arial" panose="020B0604020202020204" pitchFamily="34" charset="0"/>
                <a:ea typeface="Calibri" panose="020F0502020204030204" pitchFamily="34" charset="0"/>
                <a:cs typeface="Vrinda" panose="020B0502040204020203" pitchFamily="34" charset="0"/>
              </a:rPr>
              <a:t>Job Title</a:t>
            </a:r>
            <a:endParaRPr lang="en-GB" sz="16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Innovation Support Officer</a:t>
            </a:r>
          </a:p>
          <a:p>
            <a:pPr marL="0" marR="0" algn="just">
              <a:lnSpc>
                <a:spcPct val="150000"/>
              </a:lnSpc>
              <a:spcBef>
                <a:spcPts val="0"/>
              </a:spcBef>
              <a:spcAft>
                <a:spcPts val="0"/>
              </a:spcAft>
            </a:pPr>
            <a:r>
              <a:rPr lang="en-GB" sz="1600" b="1" kern="100" dirty="0">
                <a:effectLst/>
                <a:latin typeface="Arial" panose="020B0604020202020204" pitchFamily="34" charset="0"/>
                <a:ea typeface="Calibri" panose="020F0502020204030204" pitchFamily="34" charset="0"/>
                <a:cs typeface="Vrinda" panose="020B0502040204020203" pitchFamily="34" charset="0"/>
              </a:rPr>
              <a:t>Department</a:t>
            </a:r>
            <a:endParaRPr lang="en-GB" sz="16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UWTSD Student Union</a:t>
            </a:r>
          </a:p>
          <a:p>
            <a:pPr marL="0" marR="0" algn="just">
              <a:lnSpc>
                <a:spcPct val="150000"/>
              </a:lnSpc>
              <a:spcBef>
                <a:spcPts val="0"/>
              </a:spcBef>
              <a:spcAft>
                <a:spcPts val="0"/>
              </a:spcAft>
            </a:pPr>
            <a:r>
              <a:rPr lang="en-GB" sz="1600" b="1" kern="100" dirty="0">
                <a:effectLst/>
                <a:latin typeface="Arial" panose="020B0604020202020204" pitchFamily="34" charset="0"/>
                <a:ea typeface="Calibri" panose="020F0502020204030204" pitchFamily="34" charset="0"/>
                <a:cs typeface="Vrinda" panose="020B0502040204020203" pitchFamily="34" charset="0"/>
              </a:rPr>
              <a:t>Reports To</a:t>
            </a:r>
            <a:endParaRPr lang="en-GB" sz="16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Student Opportunities Manager</a:t>
            </a:r>
          </a:p>
          <a:p>
            <a:pPr marL="0" marR="0" algn="just">
              <a:lnSpc>
                <a:spcPct val="150000"/>
              </a:lnSpc>
              <a:spcBef>
                <a:spcPts val="0"/>
              </a:spcBef>
              <a:spcAft>
                <a:spcPts val="0"/>
              </a:spcAft>
            </a:pPr>
            <a:r>
              <a:rPr lang="en-GB" sz="1600" b="1" kern="100" dirty="0">
                <a:effectLst/>
                <a:latin typeface="Arial" panose="020B0604020202020204" pitchFamily="34" charset="0"/>
                <a:ea typeface="Calibri" panose="020F0502020204030204" pitchFamily="34" charset="0"/>
                <a:cs typeface="Vrinda" panose="020B0502040204020203" pitchFamily="34" charset="0"/>
              </a:rPr>
              <a:t>Job Purpose</a:t>
            </a:r>
            <a:endParaRPr lang="en-GB" sz="16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Encourage innovation &amp; entrepreneurship.</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Support student-led initiatives.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Determine areas for improvement in the service.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Improve the student experience.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Allow for creativity and problem-solving</a:t>
            </a:r>
          </a:p>
        </p:txBody>
      </p:sp>
      <p:pic>
        <p:nvPicPr>
          <p:cNvPr id="2050" name="Picture 2" descr="Job description - Free marketing icons">
            <a:extLst>
              <a:ext uri="{FF2B5EF4-FFF2-40B4-BE49-F238E27FC236}">
                <a16:creationId xmlns:a16="http://schemas.microsoft.com/office/drawing/2014/main" id="{AA56261C-0AB9-4D91-A566-0A791D3961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668780"/>
            <a:ext cx="4621530" cy="46215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086E7A3-3BC3-9049-560A-C9466E7DB0F5}"/>
              </a:ext>
            </a:extLst>
          </p:cNvPr>
          <p:cNvSpPr txBox="1"/>
          <p:nvPr/>
        </p:nvSpPr>
        <p:spPr>
          <a:xfrm>
            <a:off x="2063115" y="6062042"/>
            <a:ext cx="3331845"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Torrington et al. (2023)</a:t>
            </a:r>
          </a:p>
        </p:txBody>
      </p:sp>
    </p:spTree>
    <p:extLst>
      <p:ext uri="{BB962C8B-B14F-4D97-AF65-F5344CB8AC3E}">
        <p14:creationId xmlns:p14="http://schemas.microsoft.com/office/powerpoint/2010/main" val="1551040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F4B97B-783E-899B-1C6C-70A791178E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0F1BAE-D80E-ABF9-3F9C-6BA3A22337D3}"/>
              </a:ext>
            </a:extLst>
          </p:cNvPr>
          <p:cNvSpPr>
            <a:spLocks noGrp="1"/>
          </p:cNvSpPr>
          <p:nvPr>
            <p:ph type="ctrTitle"/>
          </p:nvPr>
        </p:nvSpPr>
        <p:spPr>
          <a:xfrm>
            <a:off x="266700" y="160021"/>
            <a:ext cx="11658600" cy="1188720"/>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Key Responsibilities of the Role</a:t>
            </a:r>
          </a:p>
        </p:txBody>
      </p:sp>
      <p:sp>
        <p:nvSpPr>
          <p:cNvPr id="3" name="Subtitle 2">
            <a:extLst>
              <a:ext uri="{FF2B5EF4-FFF2-40B4-BE49-F238E27FC236}">
                <a16:creationId xmlns:a16="http://schemas.microsoft.com/office/drawing/2014/main" id="{3483CF61-B16A-F8AA-A1CF-B4A045F0DB6D}"/>
              </a:ext>
            </a:extLst>
          </p:cNvPr>
          <p:cNvSpPr>
            <a:spLocks noGrp="1"/>
          </p:cNvSpPr>
          <p:nvPr>
            <p:ph type="subTitle" idx="1"/>
          </p:nvPr>
        </p:nvSpPr>
        <p:spPr>
          <a:xfrm>
            <a:off x="266700" y="1668780"/>
            <a:ext cx="6751320" cy="4366260"/>
          </a:xfrm>
        </p:spPr>
        <p:txBody>
          <a:bodyPr>
            <a:normAutofit fontScale="92500" lnSpcReduction="10000"/>
          </a:bodyPr>
          <a:lstStyle/>
          <a:p>
            <a:pPr marL="0" marR="0" algn="just">
              <a:lnSpc>
                <a:spcPct val="150000"/>
              </a:lnSpc>
              <a:spcBef>
                <a:spcPts val="0"/>
              </a:spcBef>
              <a:spcAft>
                <a:spcPts val="0"/>
              </a:spcAft>
            </a:pPr>
            <a:r>
              <a:rPr lang="en-GB" b="1" kern="100" dirty="0">
                <a:effectLst/>
                <a:latin typeface="Arial" panose="020B0604020202020204" pitchFamily="34" charset="0"/>
                <a:ea typeface="Calibri" panose="020F0502020204030204" pitchFamily="34" charset="0"/>
                <a:cs typeface="Vrinda" panose="020B0502040204020203" pitchFamily="34" charset="0"/>
              </a:rPr>
              <a:t>Main Responsibilities</a:t>
            </a:r>
            <a:endParaRPr lang="en-GB"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Encourage student innovation projects.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Coordinate innovation campaigns.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Organise idea-generation competitions.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Conduct environmental scanning.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Facilitate creative workshops.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Enhance Student Union facilities.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kern="100" dirty="0">
                <a:effectLst/>
                <a:latin typeface="Arial" panose="020B0604020202020204" pitchFamily="34" charset="0"/>
                <a:ea typeface="Calibri" panose="020F0502020204030204" pitchFamily="34" charset="0"/>
                <a:cs typeface="Vrinda" panose="020B0502040204020203" pitchFamily="34" charset="0"/>
              </a:rPr>
              <a:t>Build external partnerships.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dirty="0">
                <a:effectLst/>
                <a:latin typeface="Arial" panose="020B0604020202020204" pitchFamily="34" charset="0"/>
                <a:ea typeface="Calibri" panose="020F0502020204030204" pitchFamily="34" charset="0"/>
                <a:cs typeface="Vrinda" panose="020B0502040204020203" pitchFamily="34" charset="0"/>
              </a:rPr>
              <a:t>Monitor innovation outcomes</a:t>
            </a:r>
            <a:endParaRPr lang="en-GB" sz="3200" dirty="0">
              <a:latin typeface="Arial" panose="020B0604020202020204" pitchFamily="34" charset="0"/>
              <a:cs typeface="Arial" panose="020B0604020202020204" pitchFamily="34" charset="0"/>
            </a:endParaRPr>
          </a:p>
        </p:txBody>
      </p:sp>
      <p:pic>
        <p:nvPicPr>
          <p:cNvPr id="3074" name="Picture 2" descr="Businessman Cog Wheels Icon Vector Role Stock Vector (Royalty Free)  1828642166 | Shutterstock">
            <a:extLst>
              <a:ext uri="{FF2B5EF4-FFF2-40B4-BE49-F238E27FC236}">
                <a16:creationId xmlns:a16="http://schemas.microsoft.com/office/drawing/2014/main" id="{EE2406DF-B4D1-BECE-6EA6-63F2B453721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000"/>
          <a:stretch/>
        </p:blipFill>
        <p:spPr bwMode="auto">
          <a:xfrm>
            <a:off x="7509509" y="2019300"/>
            <a:ext cx="3957463" cy="36652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B0EDB9C-D4B4-356C-B884-B2610619C89B}"/>
              </a:ext>
            </a:extLst>
          </p:cNvPr>
          <p:cNvSpPr txBox="1"/>
          <p:nvPr/>
        </p:nvSpPr>
        <p:spPr>
          <a:xfrm>
            <a:off x="1417319" y="6126811"/>
            <a:ext cx="6092190"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West and Dawson (2022); CIPD (2024)</a:t>
            </a:r>
          </a:p>
        </p:txBody>
      </p:sp>
    </p:spTree>
    <p:extLst>
      <p:ext uri="{BB962C8B-B14F-4D97-AF65-F5344CB8AC3E}">
        <p14:creationId xmlns:p14="http://schemas.microsoft.com/office/powerpoint/2010/main" val="4945094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2B69AE-7FA8-1EA4-0B3C-B82647083DA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5E6180-05FD-A8AC-234D-90D47B726887}"/>
              </a:ext>
            </a:extLst>
          </p:cNvPr>
          <p:cNvSpPr>
            <a:spLocks noGrp="1"/>
          </p:cNvSpPr>
          <p:nvPr>
            <p:ph type="ctrTitle"/>
          </p:nvPr>
        </p:nvSpPr>
        <p:spPr>
          <a:xfrm>
            <a:off x="266700" y="160021"/>
            <a:ext cx="11658600" cy="1188720"/>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Innovation Within the Job Description</a:t>
            </a:r>
          </a:p>
        </p:txBody>
      </p:sp>
      <p:sp>
        <p:nvSpPr>
          <p:cNvPr id="3" name="Subtitle 2">
            <a:extLst>
              <a:ext uri="{FF2B5EF4-FFF2-40B4-BE49-F238E27FC236}">
                <a16:creationId xmlns:a16="http://schemas.microsoft.com/office/drawing/2014/main" id="{08C46C9F-AC6C-B78F-E76B-007082A26DE7}"/>
              </a:ext>
            </a:extLst>
          </p:cNvPr>
          <p:cNvSpPr>
            <a:spLocks noGrp="1"/>
          </p:cNvSpPr>
          <p:nvPr>
            <p:ph type="subTitle" idx="1"/>
          </p:nvPr>
        </p:nvSpPr>
        <p:spPr>
          <a:xfrm>
            <a:off x="266700" y="1668780"/>
            <a:ext cx="7688580" cy="4366260"/>
          </a:xfrm>
        </p:spPr>
        <p:txBody>
          <a:bodyPr>
            <a:normAutofit fontScale="92500" lnSpcReduction="20000"/>
          </a:bodyPr>
          <a:lstStyle/>
          <a:p>
            <a:pPr marL="0" marR="0" algn="just">
              <a:lnSpc>
                <a:spcPct val="150000"/>
              </a:lnSpc>
              <a:spcBef>
                <a:spcPts val="0"/>
              </a:spcBef>
              <a:spcAft>
                <a:spcPts val="0"/>
              </a:spcAft>
            </a:pPr>
            <a:r>
              <a:rPr lang="en-GB" sz="1600" b="1" kern="100" dirty="0">
                <a:effectLst/>
                <a:latin typeface="Arial" panose="020B0604020202020204" pitchFamily="34" charset="0"/>
                <a:ea typeface="Calibri" panose="020F0502020204030204" pitchFamily="34" charset="0"/>
                <a:cs typeface="Vrinda" panose="020B0502040204020203" pitchFamily="34" charset="0"/>
              </a:rPr>
              <a:t>How Innovation is Embedded</a:t>
            </a:r>
            <a:endParaRPr lang="en-GB" sz="16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Student-led innovation projects.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Entrepreneurship activities.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Innovation competitions.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Environmental scanning.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Service improvement initiatives.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External collaboration.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Continuous evaluation.</a:t>
            </a:r>
          </a:p>
          <a:p>
            <a:pPr marL="0" marR="0" algn="just">
              <a:lnSpc>
                <a:spcPct val="150000"/>
              </a:lnSpc>
              <a:spcBef>
                <a:spcPts val="0"/>
              </a:spcBef>
              <a:spcAft>
                <a:spcPts val="0"/>
              </a:spcAft>
            </a:pPr>
            <a:r>
              <a:rPr lang="en-GB" sz="1600" b="1" kern="100" dirty="0">
                <a:effectLst/>
                <a:latin typeface="Arial" panose="020B0604020202020204" pitchFamily="34" charset="0"/>
                <a:ea typeface="Calibri" panose="020F0502020204030204" pitchFamily="34" charset="0"/>
                <a:cs typeface="Vrinda" panose="020B0502040204020203" pitchFamily="34" charset="0"/>
              </a:rPr>
              <a:t>Organisational Benefits</a:t>
            </a:r>
            <a:endParaRPr lang="en-GB" sz="16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Increased student engagement.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Better service delivery.</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Improved problem-solving.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kern="100" dirty="0">
                <a:effectLst/>
                <a:latin typeface="Arial" panose="020B0604020202020204" pitchFamily="34" charset="0"/>
                <a:ea typeface="Calibri" panose="020F0502020204030204" pitchFamily="34" charset="0"/>
                <a:cs typeface="Vrinda" panose="020B0502040204020203" pitchFamily="34" charset="0"/>
              </a:rPr>
              <a:t>Stronger innovation culture.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600" dirty="0">
                <a:effectLst/>
                <a:latin typeface="Arial" panose="020B0604020202020204" pitchFamily="34" charset="0"/>
                <a:ea typeface="Calibri" panose="020F0502020204030204" pitchFamily="34" charset="0"/>
                <a:cs typeface="Vrinda" panose="020B0502040204020203" pitchFamily="34" charset="0"/>
              </a:rPr>
              <a:t>Greater organisational adaptability.</a:t>
            </a:r>
            <a:endParaRPr lang="en-GB" dirty="0">
              <a:latin typeface="Arial" panose="020B0604020202020204" pitchFamily="34" charset="0"/>
              <a:cs typeface="Arial" panose="020B0604020202020204" pitchFamily="34" charset="0"/>
            </a:endParaRPr>
          </a:p>
        </p:txBody>
      </p:sp>
      <p:pic>
        <p:nvPicPr>
          <p:cNvPr id="4098" name="Picture 2" descr="Innovation - Free technology icons">
            <a:extLst>
              <a:ext uri="{FF2B5EF4-FFF2-40B4-BE49-F238E27FC236}">
                <a16:creationId xmlns:a16="http://schemas.microsoft.com/office/drawing/2014/main" id="{4DE42CD8-8726-A0D6-6A3F-F4F33089BC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4840" y="2164080"/>
            <a:ext cx="3375660" cy="33756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DAD6699-E206-3330-AA75-241DA03124EA}"/>
              </a:ext>
            </a:extLst>
          </p:cNvPr>
          <p:cNvSpPr txBox="1"/>
          <p:nvPr/>
        </p:nvSpPr>
        <p:spPr>
          <a:xfrm>
            <a:off x="1491615" y="6126811"/>
            <a:ext cx="3834765"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De Bono (2019); CIPD (2024)</a:t>
            </a:r>
          </a:p>
        </p:txBody>
      </p:sp>
    </p:spTree>
    <p:extLst>
      <p:ext uri="{BB962C8B-B14F-4D97-AF65-F5344CB8AC3E}">
        <p14:creationId xmlns:p14="http://schemas.microsoft.com/office/powerpoint/2010/main" val="35452959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D4CF7-410C-9B3D-2F56-7FAADCACEC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B1BA5E-7C44-004F-2204-79359621846B}"/>
              </a:ext>
            </a:extLst>
          </p:cNvPr>
          <p:cNvSpPr>
            <a:spLocks noGrp="1"/>
          </p:cNvSpPr>
          <p:nvPr>
            <p:ph type="ctrTitle"/>
          </p:nvPr>
        </p:nvSpPr>
        <p:spPr>
          <a:xfrm>
            <a:off x="266700" y="160021"/>
            <a:ext cx="11658600" cy="1188720"/>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Person Specification Overview</a:t>
            </a:r>
          </a:p>
        </p:txBody>
      </p:sp>
      <p:sp>
        <p:nvSpPr>
          <p:cNvPr id="3" name="Subtitle 2">
            <a:extLst>
              <a:ext uri="{FF2B5EF4-FFF2-40B4-BE49-F238E27FC236}">
                <a16:creationId xmlns:a16="http://schemas.microsoft.com/office/drawing/2014/main" id="{1B87781D-736B-8186-C089-252A5338A346}"/>
              </a:ext>
            </a:extLst>
          </p:cNvPr>
          <p:cNvSpPr>
            <a:spLocks noGrp="1"/>
          </p:cNvSpPr>
          <p:nvPr>
            <p:ph type="subTitle" idx="1"/>
          </p:nvPr>
        </p:nvSpPr>
        <p:spPr>
          <a:xfrm>
            <a:off x="266700" y="1668780"/>
            <a:ext cx="7688580" cy="4366260"/>
          </a:xfrm>
        </p:spPr>
        <p:txBody>
          <a:bodyPr>
            <a:normAutofit fontScale="92500" lnSpcReduction="20000"/>
          </a:bodyPr>
          <a:lstStyle/>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Purpose of the Person Specification</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Identifies: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Required knowledge.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Required skills.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Relevant experience.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Essential personal attributes.</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HR Recruitment Benefits</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Supports fair selection.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Improves candidate-job fit.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Reduces recruitment risk.</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Provides objective criteria.</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Vrinda" panose="020B0502040204020203" pitchFamily="34" charset="0"/>
              </a:rPr>
              <a:t>Supports organisational performance.</a:t>
            </a:r>
            <a:endParaRPr lang="en-GB" dirty="0">
              <a:latin typeface="Arial" panose="020B0604020202020204" pitchFamily="34" charset="0"/>
              <a:cs typeface="Arial" panose="020B0604020202020204" pitchFamily="34" charset="0"/>
            </a:endParaRPr>
          </a:p>
        </p:txBody>
      </p:sp>
      <p:pic>
        <p:nvPicPr>
          <p:cNvPr id="5122" name="Picture 2" descr="Specification - Free miscellaneous icons">
            <a:extLst>
              <a:ext uri="{FF2B5EF4-FFF2-40B4-BE49-F238E27FC236}">
                <a16:creationId xmlns:a16="http://schemas.microsoft.com/office/drawing/2014/main" id="{7EFB1D83-9E8A-BEE4-7DB0-237475A9E1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00" y="2499360"/>
            <a:ext cx="3162300" cy="31623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3A9704-79C1-CFCE-EA29-9D89FFC4F5FF}"/>
              </a:ext>
            </a:extLst>
          </p:cNvPr>
          <p:cNvSpPr txBox="1"/>
          <p:nvPr/>
        </p:nvSpPr>
        <p:spPr>
          <a:xfrm>
            <a:off x="2480310" y="6035040"/>
            <a:ext cx="6092190"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Armstrong and Taylor (2023); Torrington et al. (2023)</a:t>
            </a:r>
          </a:p>
        </p:txBody>
      </p:sp>
    </p:spTree>
    <p:extLst>
      <p:ext uri="{BB962C8B-B14F-4D97-AF65-F5344CB8AC3E}">
        <p14:creationId xmlns:p14="http://schemas.microsoft.com/office/powerpoint/2010/main" val="1588838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92B085-409E-ED06-189A-031AA88B4E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361C62-26D9-E925-878C-670395AB1431}"/>
              </a:ext>
            </a:extLst>
          </p:cNvPr>
          <p:cNvSpPr>
            <a:spLocks noGrp="1"/>
          </p:cNvSpPr>
          <p:nvPr>
            <p:ph type="ctrTitle"/>
          </p:nvPr>
        </p:nvSpPr>
        <p:spPr>
          <a:xfrm>
            <a:off x="266700" y="160021"/>
            <a:ext cx="11658600" cy="1188720"/>
          </a:xfrm>
        </p:spPr>
        <p:txBody>
          <a:bodyPr>
            <a:normAutofit fontScale="90000"/>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Knowledge, Skills and Experience Required</a:t>
            </a:r>
          </a:p>
        </p:txBody>
      </p:sp>
      <p:sp>
        <p:nvSpPr>
          <p:cNvPr id="3" name="Subtitle 2">
            <a:extLst>
              <a:ext uri="{FF2B5EF4-FFF2-40B4-BE49-F238E27FC236}">
                <a16:creationId xmlns:a16="http://schemas.microsoft.com/office/drawing/2014/main" id="{C520A9FF-CD3C-8C16-9845-85EF21F1CC3E}"/>
              </a:ext>
            </a:extLst>
          </p:cNvPr>
          <p:cNvSpPr>
            <a:spLocks noGrp="1"/>
          </p:cNvSpPr>
          <p:nvPr>
            <p:ph type="subTitle" idx="1"/>
          </p:nvPr>
        </p:nvSpPr>
        <p:spPr>
          <a:xfrm>
            <a:off x="266700" y="1668780"/>
            <a:ext cx="6545580" cy="4366260"/>
          </a:xfrm>
        </p:spPr>
        <p:txBody>
          <a:bodyPr>
            <a:normAutofit fontScale="77500" lnSpcReduction="20000"/>
          </a:bodyPr>
          <a:lstStyle/>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Knowledge</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Innovation and creativity.</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Entrepreneurship principles.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Student engagement issues.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Project planning techniques.</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Skills</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Creative thinking.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Presentation and facilitation.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Networking and communication.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Research and analysis.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Report writing.</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Experience</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Group projects.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Event organisation.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Student activities.</a:t>
            </a:r>
          </a:p>
        </p:txBody>
      </p:sp>
      <p:pic>
        <p:nvPicPr>
          <p:cNvPr id="6146" name="Picture 2" descr="Skills Experience Stock Illustrations – 8,608 Skills Experience Stock  Illustrations, Vectors &amp; Clipart - Dreamstime">
            <a:extLst>
              <a:ext uri="{FF2B5EF4-FFF2-40B4-BE49-F238E27FC236}">
                <a16:creationId xmlns:a16="http://schemas.microsoft.com/office/drawing/2014/main" id="{2539CA9D-FC8B-A9D8-553B-C807D05CF0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20940" y="2007393"/>
            <a:ext cx="4152900" cy="36890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F4EA46-B52A-2408-7E61-1A4B86285C43}"/>
              </a:ext>
            </a:extLst>
          </p:cNvPr>
          <p:cNvSpPr txBox="1"/>
          <p:nvPr/>
        </p:nvSpPr>
        <p:spPr>
          <a:xfrm>
            <a:off x="1074420" y="6035040"/>
            <a:ext cx="4572000"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West and Dawson (2022); CIPD (2024)</a:t>
            </a:r>
          </a:p>
        </p:txBody>
      </p:sp>
    </p:spTree>
    <p:extLst>
      <p:ext uri="{BB962C8B-B14F-4D97-AF65-F5344CB8AC3E}">
        <p14:creationId xmlns:p14="http://schemas.microsoft.com/office/powerpoint/2010/main" val="275112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1F55D-CCF0-24F8-D0A7-29FFF2488E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61E566-5B63-D102-ACDE-390674B6FB47}"/>
              </a:ext>
            </a:extLst>
          </p:cNvPr>
          <p:cNvSpPr>
            <a:spLocks noGrp="1"/>
          </p:cNvSpPr>
          <p:nvPr>
            <p:ph type="ctrTitle"/>
          </p:nvPr>
        </p:nvSpPr>
        <p:spPr>
          <a:xfrm>
            <a:off x="266700" y="160021"/>
            <a:ext cx="11658600" cy="1188720"/>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Innovation Within the Person Specification</a:t>
            </a:r>
          </a:p>
        </p:txBody>
      </p:sp>
      <p:sp>
        <p:nvSpPr>
          <p:cNvPr id="3" name="Subtitle 2">
            <a:extLst>
              <a:ext uri="{FF2B5EF4-FFF2-40B4-BE49-F238E27FC236}">
                <a16:creationId xmlns:a16="http://schemas.microsoft.com/office/drawing/2014/main" id="{8326096A-CBD7-71EB-8EE4-CBB4F763592C}"/>
              </a:ext>
            </a:extLst>
          </p:cNvPr>
          <p:cNvSpPr>
            <a:spLocks noGrp="1"/>
          </p:cNvSpPr>
          <p:nvPr>
            <p:ph type="subTitle" idx="1"/>
          </p:nvPr>
        </p:nvSpPr>
        <p:spPr>
          <a:xfrm>
            <a:off x="266700" y="1668780"/>
            <a:ext cx="7688580" cy="4366260"/>
          </a:xfrm>
        </p:spPr>
        <p:txBody>
          <a:bodyPr>
            <a:normAutofit fontScale="85000" lnSpcReduction="10000"/>
          </a:bodyPr>
          <a:lstStyle/>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Essential Innovation Competencies</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Innovative mindset.</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Creative thinking.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Curiosity and open-mindedness.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Adaptability.</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Resilience.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Continuous improvement orientation.</a:t>
            </a:r>
          </a:p>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The importance of these Competencies.</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Generate new ideas.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Challenge existing practices.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Encourage organisational learning.</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Support innovation culture.</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Calibri" panose="020F0502020204030204" pitchFamily="34" charset="0"/>
                <a:cs typeface="Vrinda" panose="020B0502040204020203" pitchFamily="34" charset="0"/>
              </a:rPr>
              <a:t>Enhance performance over the long term.</a:t>
            </a:r>
            <a:endParaRPr lang="en-GB" dirty="0">
              <a:latin typeface="Arial" panose="020B0604020202020204" pitchFamily="34" charset="0"/>
              <a:cs typeface="Arial" panose="020B0604020202020204" pitchFamily="34" charset="0"/>
            </a:endParaRPr>
          </a:p>
        </p:txBody>
      </p:sp>
      <p:pic>
        <p:nvPicPr>
          <p:cNvPr id="7170" name="Picture 2" descr="Innovation and Strategic Planning Icon with Person, Lightbulb and Process  Cycle 73389304 Vector Art at Vecteezy">
            <a:extLst>
              <a:ext uri="{FF2B5EF4-FFF2-40B4-BE49-F238E27FC236}">
                <a16:creationId xmlns:a16="http://schemas.microsoft.com/office/drawing/2014/main" id="{CDC83DCC-8053-0153-75BF-B70419A92F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6427" y="2217420"/>
            <a:ext cx="3272007" cy="32689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E4732E7-8B30-2BF4-3EB3-2C1594E86C57}"/>
              </a:ext>
            </a:extLst>
          </p:cNvPr>
          <p:cNvSpPr txBox="1"/>
          <p:nvPr/>
        </p:nvSpPr>
        <p:spPr>
          <a:xfrm>
            <a:off x="1064895" y="6126811"/>
            <a:ext cx="6092190"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De Bono (2019); Armstrong and Taylor (2023)</a:t>
            </a:r>
          </a:p>
        </p:txBody>
      </p:sp>
    </p:spTree>
    <p:extLst>
      <p:ext uri="{BB962C8B-B14F-4D97-AF65-F5344CB8AC3E}">
        <p14:creationId xmlns:p14="http://schemas.microsoft.com/office/powerpoint/2010/main" val="633706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C68637-54FE-404C-6C9C-B6782CB6E0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A8ADE9-8F73-7B40-4D3C-F68798AD399F}"/>
              </a:ext>
            </a:extLst>
          </p:cNvPr>
          <p:cNvSpPr>
            <a:spLocks noGrp="1"/>
          </p:cNvSpPr>
          <p:nvPr>
            <p:ph type="ctrTitle"/>
          </p:nvPr>
        </p:nvSpPr>
        <p:spPr>
          <a:xfrm>
            <a:off x="266700" y="160021"/>
            <a:ext cx="11658600" cy="1188720"/>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HRM and Innovation</a:t>
            </a:r>
          </a:p>
        </p:txBody>
      </p:sp>
      <p:sp>
        <p:nvSpPr>
          <p:cNvPr id="3" name="Subtitle 2">
            <a:extLst>
              <a:ext uri="{FF2B5EF4-FFF2-40B4-BE49-F238E27FC236}">
                <a16:creationId xmlns:a16="http://schemas.microsoft.com/office/drawing/2014/main" id="{AF9F8687-229E-90D3-7276-A5F979405BC3}"/>
              </a:ext>
            </a:extLst>
          </p:cNvPr>
          <p:cNvSpPr>
            <a:spLocks noGrp="1"/>
          </p:cNvSpPr>
          <p:nvPr>
            <p:ph type="subTitle" idx="1"/>
          </p:nvPr>
        </p:nvSpPr>
        <p:spPr>
          <a:xfrm>
            <a:off x="266700" y="1668780"/>
            <a:ext cx="6751320" cy="4366260"/>
          </a:xfrm>
        </p:spPr>
        <p:txBody>
          <a:bodyPr>
            <a:normAutofit lnSpcReduction="10000"/>
          </a:bodyPr>
          <a:lstStyle/>
          <a:p>
            <a:pPr marL="0" marR="0" algn="just">
              <a:lnSpc>
                <a:spcPct val="150000"/>
              </a:lnSpc>
              <a:spcBef>
                <a:spcPts val="0"/>
              </a:spcBef>
              <a:spcAft>
                <a:spcPts val="0"/>
              </a:spcAft>
            </a:pPr>
            <a:r>
              <a:rPr lang="en-GB" sz="1800" b="1" kern="100">
                <a:effectLst/>
                <a:latin typeface="Arial" panose="020B0604020202020204" pitchFamily="34" charset="0"/>
                <a:ea typeface="Calibri" panose="020F0502020204030204" pitchFamily="34" charset="0"/>
                <a:cs typeface="Vrinda" panose="020B0502040204020203" pitchFamily="34" charset="0"/>
              </a:rPr>
              <a:t>HR Contributions to Innovation</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pPr marL="0" marR="0" algn="just">
              <a:lnSpc>
                <a:spcPct val="150000"/>
              </a:lnSpc>
              <a:spcBef>
                <a:spcPts val="0"/>
              </a:spcBef>
              <a:spcAft>
                <a:spcPts val="0"/>
              </a:spcAft>
            </a:pPr>
            <a:r>
              <a:rPr lang="en-GB" sz="1800" b="1" kern="100">
                <a:effectLst/>
                <a:latin typeface="Arial" panose="020B0604020202020204" pitchFamily="34" charset="0"/>
                <a:ea typeface="Calibri" panose="020F0502020204030204" pitchFamily="34" charset="0"/>
                <a:cs typeface="Vrinda" panose="020B0502040204020203" pitchFamily="34" charset="0"/>
              </a:rPr>
              <a:t>Recruitment and Selection</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Calibri" panose="020F0502020204030204" pitchFamily="34" charset="0"/>
                <a:cs typeface="Vrinda" panose="020B0502040204020203" pitchFamily="34" charset="0"/>
              </a:rPr>
              <a:t>Attract innovative employees.</a:t>
            </a:r>
          </a:p>
          <a:p>
            <a:pPr marL="0" marR="0" algn="just">
              <a:lnSpc>
                <a:spcPct val="150000"/>
              </a:lnSpc>
              <a:spcBef>
                <a:spcPts val="0"/>
              </a:spcBef>
              <a:spcAft>
                <a:spcPts val="0"/>
              </a:spcAft>
            </a:pPr>
            <a:r>
              <a:rPr lang="en-GB" sz="1800" b="1" kern="100">
                <a:effectLst/>
                <a:latin typeface="Arial" panose="020B0604020202020204" pitchFamily="34" charset="0"/>
                <a:ea typeface="Calibri" panose="020F0502020204030204" pitchFamily="34" charset="0"/>
                <a:cs typeface="Vrinda" panose="020B0502040204020203" pitchFamily="34" charset="0"/>
              </a:rPr>
              <a:t>Training and Development</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Calibri" panose="020F0502020204030204" pitchFamily="34" charset="0"/>
                <a:cs typeface="Vrinda" panose="020B0502040204020203" pitchFamily="34" charset="0"/>
              </a:rPr>
              <a:t>Build innovation capabilities.</a:t>
            </a:r>
          </a:p>
          <a:p>
            <a:pPr marL="0" marR="0" algn="just">
              <a:lnSpc>
                <a:spcPct val="150000"/>
              </a:lnSpc>
              <a:spcBef>
                <a:spcPts val="0"/>
              </a:spcBef>
              <a:spcAft>
                <a:spcPts val="0"/>
              </a:spcAft>
            </a:pPr>
            <a:r>
              <a:rPr lang="en-GB" sz="1800" b="1" kern="100">
                <a:effectLst/>
                <a:latin typeface="Arial" panose="020B0604020202020204" pitchFamily="34" charset="0"/>
                <a:ea typeface="Calibri" panose="020F0502020204030204" pitchFamily="34" charset="0"/>
                <a:cs typeface="Vrinda" panose="020B0502040204020203" pitchFamily="34" charset="0"/>
              </a:rPr>
              <a:t>Employee Engagement</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Calibri" panose="020F0502020204030204" pitchFamily="34" charset="0"/>
                <a:cs typeface="Vrinda" panose="020B0502040204020203" pitchFamily="34" charset="0"/>
              </a:rPr>
              <a:t>Promote participation and creativity.</a:t>
            </a:r>
          </a:p>
          <a:p>
            <a:pPr marL="0" marR="0" algn="just">
              <a:lnSpc>
                <a:spcPct val="150000"/>
              </a:lnSpc>
              <a:spcBef>
                <a:spcPts val="0"/>
              </a:spcBef>
              <a:spcAft>
                <a:spcPts val="0"/>
              </a:spcAft>
            </a:pPr>
            <a:r>
              <a:rPr lang="en-GB" sz="1800" b="1" kern="100">
                <a:effectLst/>
                <a:latin typeface="Arial" panose="020B0604020202020204" pitchFamily="34" charset="0"/>
                <a:ea typeface="Calibri" panose="020F0502020204030204" pitchFamily="34" charset="0"/>
                <a:cs typeface="Vrinda" panose="020B0502040204020203" pitchFamily="34" charset="0"/>
              </a:rPr>
              <a:t>Performance Management</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Calibri" panose="020F0502020204030204" pitchFamily="34" charset="0"/>
                <a:cs typeface="Vrinda" panose="020B0502040204020203" pitchFamily="34" charset="0"/>
              </a:rPr>
              <a:t>Reward innovative behaviour.</a:t>
            </a:r>
          </a:p>
          <a:p>
            <a:pPr marL="0" marR="0" algn="just">
              <a:lnSpc>
                <a:spcPct val="150000"/>
              </a:lnSpc>
              <a:spcBef>
                <a:spcPts val="0"/>
              </a:spcBef>
              <a:spcAft>
                <a:spcPts val="0"/>
              </a:spcAft>
            </a:pPr>
            <a:r>
              <a:rPr lang="en-GB" sz="1800" b="1" kern="100">
                <a:effectLst/>
                <a:latin typeface="Arial" panose="020B0604020202020204" pitchFamily="34" charset="0"/>
                <a:ea typeface="Calibri" panose="020F0502020204030204" pitchFamily="34" charset="0"/>
                <a:cs typeface="Vrinda" panose="020B0502040204020203" pitchFamily="34" charset="0"/>
              </a:rPr>
              <a:t>Talent Management</a:t>
            </a:r>
            <a:endParaRPr lang="en-GB" sz="1800" kern="10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a:effectLst/>
                <a:latin typeface="Arial" panose="020B0604020202020204" pitchFamily="34" charset="0"/>
                <a:ea typeface="Calibri" panose="020F0502020204030204" pitchFamily="34" charset="0"/>
                <a:cs typeface="Vrinda" panose="020B0502040204020203" pitchFamily="34" charset="0"/>
              </a:rPr>
              <a:t>Develop future innovators.</a:t>
            </a:r>
          </a:p>
        </p:txBody>
      </p:sp>
      <p:pic>
        <p:nvPicPr>
          <p:cNvPr id="8194" name="Picture 2" descr="PROMOTION OF INNOVATION IN ORGANIZATIONS BY HUMAN RESOURCE MANAGEMENT (HRM)">
            <a:extLst>
              <a:ext uri="{FF2B5EF4-FFF2-40B4-BE49-F238E27FC236}">
                <a16:creationId xmlns:a16="http://schemas.microsoft.com/office/drawing/2014/main" id="{AEB7C559-B9B0-2BBE-2A7D-69706F91C1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5089" y="2028111"/>
            <a:ext cx="4226370" cy="316111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0B2EC82-2620-3490-A991-BD97DA856635}"/>
              </a:ext>
            </a:extLst>
          </p:cNvPr>
          <p:cNvSpPr txBox="1"/>
          <p:nvPr/>
        </p:nvSpPr>
        <p:spPr>
          <a:xfrm>
            <a:off x="1765935" y="6035040"/>
            <a:ext cx="6092190"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Armstrong and Taylor (2023); CIPD (2024)</a:t>
            </a:r>
          </a:p>
        </p:txBody>
      </p:sp>
    </p:spTree>
    <p:extLst>
      <p:ext uri="{BB962C8B-B14F-4D97-AF65-F5344CB8AC3E}">
        <p14:creationId xmlns:p14="http://schemas.microsoft.com/office/powerpoint/2010/main" val="1615608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A1BCE6-BC07-7128-D5F8-D0C7F06B6A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525956B-F9A6-948D-F05F-41D226FBA17A}"/>
              </a:ext>
            </a:extLst>
          </p:cNvPr>
          <p:cNvSpPr>
            <a:spLocks noGrp="1"/>
          </p:cNvSpPr>
          <p:nvPr>
            <p:ph type="ctrTitle"/>
          </p:nvPr>
        </p:nvSpPr>
        <p:spPr>
          <a:xfrm>
            <a:off x="266700" y="160021"/>
            <a:ext cx="11658600" cy="1188720"/>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Conclusion</a:t>
            </a:r>
          </a:p>
        </p:txBody>
      </p:sp>
      <p:sp>
        <p:nvSpPr>
          <p:cNvPr id="3" name="Subtitle 2">
            <a:extLst>
              <a:ext uri="{FF2B5EF4-FFF2-40B4-BE49-F238E27FC236}">
                <a16:creationId xmlns:a16="http://schemas.microsoft.com/office/drawing/2014/main" id="{B2DD93E1-AD52-8124-62B3-65BCBF38444A}"/>
              </a:ext>
            </a:extLst>
          </p:cNvPr>
          <p:cNvSpPr>
            <a:spLocks noGrp="1"/>
          </p:cNvSpPr>
          <p:nvPr>
            <p:ph type="subTitle" idx="1"/>
          </p:nvPr>
        </p:nvSpPr>
        <p:spPr>
          <a:xfrm>
            <a:off x="266700" y="1668780"/>
            <a:ext cx="6111240" cy="4366260"/>
          </a:xfrm>
        </p:spPr>
        <p:txBody>
          <a:bodyPr/>
          <a:lstStyle/>
          <a:p>
            <a:pPr marL="0" marR="0" algn="just">
              <a:lnSpc>
                <a:spcPct val="150000"/>
              </a:lnSpc>
              <a:spcBef>
                <a:spcPts val="0"/>
              </a:spcBef>
              <a:spcAft>
                <a:spcPts val="0"/>
              </a:spcAft>
            </a:pPr>
            <a:r>
              <a:rPr lang="en-GB" sz="1800" b="1" kern="100" dirty="0">
                <a:effectLst/>
                <a:latin typeface="Arial" panose="020B0604020202020204" pitchFamily="34" charset="0"/>
                <a:ea typeface="Calibri" panose="020F0502020204030204" pitchFamily="34" charset="0"/>
                <a:cs typeface="Vrinda" panose="020B0502040204020203" pitchFamily="34" charset="0"/>
              </a:rPr>
              <a:t>Key Findings</a:t>
            </a:r>
            <a:endParaRPr lang="en-GB" sz="1800" kern="100" dirty="0">
              <a:effectLst/>
              <a:latin typeface="Arial" panose="020B0604020202020204" pitchFamily="34" charset="0"/>
              <a:ea typeface="Calibri" panose="020F0502020204030204" pitchFamily="34" charset="0"/>
              <a:cs typeface="Vrinda" panose="020B0502040204020203" pitchFamily="34" charset="0"/>
            </a:endParaRP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Innovation is a contributor to organisational success.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Job Description correlates responsibilities with innovation goals.</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Innovation competencies are specified in the Person Specification.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HR recruitment helps achieve the goals of the organisation.</a:t>
            </a:r>
          </a:p>
          <a:p>
            <a:pPr marL="342900" marR="0" lvl="0" indent="-342900" algn="just">
              <a:lnSpc>
                <a:spcPct val="150000"/>
              </a:lnSpc>
              <a:spcBef>
                <a:spcPts val="0"/>
              </a:spcBef>
              <a:spcAft>
                <a:spcPts val="0"/>
              </a:spcAft>
              <a:buSzPts val="1000"/>
              <a:buFont typeface="Symbol" panose="05050102010706020507" pitchFamily="18" charset="2"/>
              <a:buChar char=""/>
              <a:tabLst>
                <a:tab pos="457200" algn="l"/>
              </a:tabLst>
            </a:pPr>
            <a:r>
              <a:rPr lang="en-GB" sz="1800" kern="100" dirty="0">
                <a:effectLst/>
                <a:latin typeface="Arial" panose="020B0604020202020204" pitchFamily="34" charset="0"/>
                <a:ea typeface="Calibri" panose="020F0502020204030204" pitchFamily="34" charset="0"/>
                <a:cs typeface="Vrinda" panose="020B0502040204020203" pitchFamily="34" charset="0"/>
              </a:rPr>
              <a:t>Innovation Support Officer provides for greater involvement and service improvement of students.</a:t>
            </a:r>
          </a:p>
        </p:txBody>
      </p:sp>
      <p:pic>
        <p:nvPicPr>
          <p:cNvPr id="9218" name="Picture 2" descr="Conclusion Symbol Stock Illustrations – 3,841 Conclusion Symbol Stock  Illustrations, Vectors &amp; Clipart - Dreamstime">
            <a:extLst>
              <a:ext uri="{FF2B5EF4-FFF2-40B4-BE49-F238E27FC236}">
                <a16:creationId xmlns:a16="http://schemas.microsoft.com/office/drawing/2014/main" id="{E12F2D39-C1FA-970F-A42C-6723DADA3F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6180" y="1897380"/>
            <a:ext cx="3909060" cy="39090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C87D417-44DA-30E3-7FED-B815CDD44B4A}"/>
              </a:ext>
            </a:extLst>
          </p:cNvPr>
          <p:cNvSpPr txBox="1"/>
          <p:nvPr/>
        </p:nvSpPr>
        <p:spPr>
          <a:xfrm>
            <a:off x="1609726" y="5898544"/>
            <a:ext cx="5659754" cy="456535"/>
          </a:xfrm>
          <a:prstGeom prst="rect">
            <a:avLst/>
          </a:prstGeom>
          <a:noFill/>
        </p:spPr>
        <p:txBody>
          <a:bodyPr wrap="square">
            <a:spAutoFit/>
          </a:bodyPr>
          <a:lstStyle/>
          <a:p>
            <a:pPr marL="0" marR="0" algn="just">
              <a:lnSpc>
                <a:spcPct val="150000"/>
              </a:lnSpc>
              <a:spcBef>
                <a:spcPts val="0"/>
              </a:spcBef>
              <a:spcAft>
                <a:spcPts val="0"/>
              </a:spcAft>
            </a:pPr>
            <a:r>
              <a:rPr lang="en-GB" sz="1800" kern="100" dirty="0">
                <a:effectLst/>
                <a:latin typeface="Arial" panose="020B0604020202020204" pitchFamily="34" charset="0"/>
                <a:ea typeface="Calibri" panose="020F0502020204030204" pitchFamily="34" charset="0"/>
                <a:cs typeface="Vrinda" panose="020B0502040204020203" pitchFamily="34" charset="0"/>
              </a:rPr>
              <a:t>Armstrong and Taylor (2023); Torrington et al. (2023)</a:t>
            </a:r>
          </a:p>
        </p:txBody>
      </p:sp>
    </p:spTree>
    <p:extLst>
      <p:ext uri="{BB962C8B-B14F-4D97-AF65-F5344CB8AC3E}">
        <p14:creationId xmlns:p14="http://schemas.microsoft.com/office/powerpoint/2010/main" val="3426170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EE5F07-87D2-69AF-BE56-010B0CC652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B4CDC5-C9FC-D767-BECE-97397F2C9DCD}"/>
              </a:ext>
            </a:extLst>
          </p:cNvPr>
          <p:cNvSpPr>
            <a:spLocks noGrp="1"/>
          </p:cNvSpPr>
          <p:nvPr>
            <p:ph type="ctrTitle"/>
          </p:nvPr>
        </p:nvSpPr>
        <p:spPr>
          <a:xfrm>
            <a:off x="266700" y="160021"/>
            <a:ext cx="11658600" cy="1188720"/>
          </a:xfrm>
        </p:spPr>
        <p:txBody>
          <a:bodyPr>
            <a:normAutofit/>
          </a:bodyPr>
          <a:lstStyle/>
          <a:p>
            <a:pPr marL="0" marR="0">
              <a:lnSpc>
                <a:spcPct val="150000"/>
              </a:lnSpc>
              <a:spcBef>
                <a:spcPts val="0"/>
              </a:spcBef>
              <a:spcAft>
                <a:spcPts val="0"/>
              </a:spcAft>
            </a:pPr>
            <a:r>
              <a:rPr lang="en-GB" sz="4400" b="1" dirty="0">
                <a:latin typeface="Arial" panose="020B0604020202020204" pitchFamily="34" charset="0"/>
                <a:cs typeface="Arial" panose="020B0604020202020204" pitchFamily="34" charset="0"/>
              </a:rPr>
              <a:t>Reference List</a:t>
            </a:r>
          </a:p>
        </p:txBody>
      </p:sp>
      <p:sp>
        <p:nvSpPr>
          <p:cNvPr id="3" name="Subtitle 2">
            <a:extLst>
              <a:ext uri="{FF2B5EF4-FFF2-40B4-BE49-F238E27FC236}">
                <a16:creationId xmlns:a16="http://schemas.microsoft.com/office/drawing/2014/main" id="{B6C6A748-FC8E-2FAD-208F-7993270242F4}"/>
              </a:ext>
            </a:extLst>
          </p:cNvPr>
          <p:cNvSpPr>
            <a:spLocks noGrp="1"/>
          </p:cNvSpPr>
          <p:nvPr>
            <p:ph type="subTitle" idx="1"/>
          </p:nvPr>
        </p:nvSpPr>
        <p:spPr>
          <a:xfrm>
            <a:off x="266700" y="1668780"/>
            <a:ext cx="11323320" cy="4366260"/>
          </a:xfrm>
        </p:spPr>
        <p:txBody>
          <a:bodyPr>
            <a:normAutofit fontScale="85000" lnSpcReduction="10000"/>
          </a:bodyPr>
          <a:lstStyle/>
          <a:p>
            <a:pPr marL="0" marR="0" algn="just">
              <a:lnSpc>
                <a:spcPct val="150000"/>
              </a:lnSpc>
              <a:spcBef>
                <a:spcPts val="0"/>
              </a:spcBef>
              <a:spcAft>
                <a:spcPts val="0"/>
              </a:spcAft>
            </a:pPr>
            <a:r>
              <a:rPr lang="en-GB" kern="100" dirty="0">
                <a:effectLst/>
                <a:latin typeface="Arial" panose="020B0604020202020204" pitchFamily="34" charset="0"/>
                <a:ea typeface="Calibri" panose="020F0502020204030204" pitchFamily="34" charset="0"/>
                <a:cs typeface="Vrinda" panose="020B0502040204020203" pitchFamily="34" charset="0"/>
              </a:rPr>
              <a:t>Armstrong, M. and Taylor, S. (2023). </a:t>
            </a:r>
            <a:r>
              <a:rPr lang="en-GB" i="1" kern="100" dirty="0">
                <a:effectLst/>
                <a:latin typeface="Arial" panose="020B0604020202020204" pitchFamily="34" charset="0"/>
                <a:ea typeface="Calibri" panose="020F0502020204030204" pitchFamily="34" charset="0"/>
                <a:cs typeface="Vrinda" panose="020B0502040204020203" pitchFamily="34" charset="0"/>
              </a:rPr>
              <a:t>Armstrong's Handbook of Human Resource Management Practice</a:t>
            </a:r>
            <a:r>
              <a:rPr lang="en-GB" kern="100" dirty="0">
                <a:effectLst/>
                <a:latin typeface="Arial" panose="020B0604020202020204" pitchFamily="34" charset="0"/>
                <a:ea typeface="Calibri" panose="020F0502020204030204" pitchFamily="34" charset="0"/>
                <a:cs typeface="Vrinda" panose="020B0502040204020203" pitchFamily="34" charset="0"/>
              </a:rPr>
              <a:t>. 16th </a:t>
            </a:r>
            <a:r>
              <a:rPr lang="en-GB" kern="100" dirty="0" err="1">
                <a:effectLst/>
                <a:latin typeface="Arial" panose="020B0604020202020204" pitchFamily="34" charset="0"/>
                <a:ea typeface="Calibri" panose="020F0502020204030204" pitchFamily="34" charset="0"/>
                <a:cs typeface="Vrinda" panose="020B0502040204020203" pitchFamily="34" charset="0"/>
              </a:rPr>
              <a:t>edn</a:t>
            </a:r>
            <a:r>
              <a:rPr lang="en-GB" kern="100" dirty="0">
                <a:effectLst/>
                <a:latin typeface="Arial" panose="020B0604020202020204" pitchFamily="34" charset="0"/>
                <a:ea typeface="Calibri" panose="020F0502020204030204" pitchFamily="34" charset="0"/>
                <a:cs typeface="Vrinda" panose="020B0502040204020203" pitchFamily="34" charset="0"/>
              </a:rPr>
              <a:t>. London: Kogan Page.</a:t>
            </a:r>
          </a:p>
          <a:p>
            <a:pPr marL="0" marR="0" algn="just">
              <a:lnSpc>
                <a:spcPct val="150000"/>
              </a:lnSpc>
              <a:spcBef>
                <a:spcPts val="0"/>
              </a:spcBef>
              <a:spcAft>
                <a:spcPts val="0"/>
              </a:spcAft>
            </a:pPr>
            <a:r>
              <a:rPr lang="en-GB" kern="100" dirty="0">
                <a:effectLst/>
                <a:latin typeface="Arial" panose="020B0604020202020204" pitchFamily="34" charset="0"/>
                <a:ea typeface="Calibri" panose="020F0502020204030204" pitchFamily="34" charset="0"/>
                <a:cs typeface="Vrinda" panose="020B0502040204020203" pitchFamily="34" charset="0"/>
              </a:rPr>
              <a:t>Chartered Institute of Personnel and Development (CIPD) (2024) </a:t>
            </a:r>
            <a:r>
              <a:rPr lang="en-GB" i="1" kern="100" dirty="0">
                <a:effectLst/>
                <a:latin typeface="Arial" panose="020B0604020202020204" pitchFamily="34" charset="0"/>
                <a:ea typeface="Calibri" panose="020F0502020204030204" pitchFamily="34" charset="0"/>
                <a:cs typeface="Vrinda" panose="020B0502040204020203" pitchFamily="34" charset="0"/>
              </a:rPr>
              <a:t>Innovation and Creativity in the Workplace</a:t>
            </a:r>
            <a:r>
              <a:rPr lang="en-GB" kern="100" dirty="0">
                <a:effectLst/>
                <a:latin typeface="Arial" panose="020B0604020202020204" pitchFamily="34" charset="0"/>
                <a:ea typeface="Calibri" panose="020F0502020204030204" pitchFamily="34" charset="0"/>
                <a:cs typeface="Vrinda" panose="020B0502040204020203" pitchFamily="34" charset="0"/>
              </a:rPr>
              <a:t>. London: CIPD.</a:t>
            </a:r>
          </a:p>
          <a:p>
            <a:pPr marL="0" marR="0" algn="just">
              <a:lnSpc>
                <a:spcPct val="150000"/>
              </a:lnSpc>
              <a:spcBef>
                <a:spcPts val="0"/>
              </a:spcBef>
              <a:spcAft>
                <a:spcPts val="0"/>
              </a:spcAft>
            </a:pPr>
            <a:r>
              <a:rPr lang="en-GB" kern="100" dirty="0">
                <a:effectLst/>
                <a:latin typeface="Arial" panose="020B0604020202020204" pitchFamily="34" charset="0"/>
                <a:ea typeface="Calibri" panose="020F0502020204030204" pitchFamily="34" charset="0"/>
                <a:cs typeface="Vrinda" panose="020B0502040204020203" pitchFamily="34" charset="0"/>
              </a:rPr>
              <a:t>De Bono, E. (2019). </a:t>
            </a:r>
            <a:r>
              <a:rPr lang="en-GB" i="1" kern="100" dirty="0">
                <a:effectLst/>
                <a:latin typeface="Arial" panose="020B0604020202020204" pitchFamily="34" charset="0"/>
                <a:ea typeface="Calibri" panose="020F0502020204030204" pitchFamily="34" charset="0"/>
                <a:cs typeface="Vrinda" panose="020B0502040204020203" pitchFamily="34" charset="0"/>
              </a:rPr>
              <a:t>Serious Creativity: Using the Power of Lateral Thinking to Create New Ideas</a:t>
            </a:r>
            <a:r>
              <a:rPr lang="en-GB" kern="100" dirty="0">
                <a:effectLst/>
                <a:latin typeface="Arial" panose="020B0604020202020204" pitchFamily="34" charset="0"/>
                <a:ea typeface="Calibri" panose="020F0502020204030204" pitchFamily="34" charset="0"/>
                <a:cs typeface="Vrinda" panose="020B0502040204020203" pitchFamily="34" charset="0"/>
              </a:rPr>
              <a:t>. London: Penguin.</a:t>
            </a:r>
          </a:p>
          <a:p>
            <a:pPr marL="0" marR="0" algn="just">
              <a:lnSpc>
                <a:spcPct val="150000"/>
              </a:lnSpc>
              <a:spcBef>
                <a:spcPts val="0"/>
              </a:spcBef>
              <a:spcAft>
                <a:spcPts val="0"/>
              </a:spcAft>
            </a:pPr>
            <a:r>
              <a:rPr lang="en-GB" kern="100" dirty="0">
                <a:effectLst/>
                <a:latin typeface="Arial" panose="020B0604020202020204" pitchFamily="34" charset="0"/>
                <a:ea typeface="Calibri" panose="020F0502020204030204" pitchFamily="34" charset="0"/>
                <a:cs typeface="Vrinda" panose="020B0502040204020203" pitchFamily="34" charset="0"/>
              </a:rPr>
              <a:t>Torrington, D., Hall, L., Taylor, S. and Atkinson, C. (2023). </a:t>
            </a:r>
            <a:r>
              <a:rPr lang="en-GB" i="1" kern="100" dirty="0">
                <a:effectLst/>
                <a:latin typeface="Arial" panose="020B0604020202020204" pitchFamily="34" charset="0"/>
                <a:ea typeface="Calibri" panose="020F0502020204030204" pitchFamily="34" charset="0"/>
                <a:cs typeface="Vrinda" panose="020B0502040204020203" pitchFamily="34" charset="0"/>
              </a:rPr>
              <a:t>Human Resource Management</a:t>
            </a:r>
            <a:r>
              <a:rPr lang="en-GB" kern="100" dirty="0">
                <a:effectLst/>
                <a:latin typeface="Arial" panose="020B0604020202020204" pitchFamily="34" charset="0"/>
                <a:ea typeface="Calibri" panose="020F0502020204030204" pitchFamily="34" charset="0"/>
                <a:cs typeface="Vrinda" panose="020B0502040204020203" pitchFamily="34" charset="0"/>
              </a:rPr>
              <a:t>. 12th </a:t>
            </a:r>
            <a:r>
              <a:rPr lang="en-GB" kern="100" dirty="0" err="1">
                <a:effectLst/>
                <a:latin typeface="Arial" panose="020B0604020202020204" pitchFamily="34" charset="0"/>
                <a:ea typeface="Calibri" panose="020F0502020204030204" pitchFamily="34" charset="0"/>
                <a:cs typeface="Vrinda" panose="020B0502040204020203" pitchFamily="34" charset="0"/>
              </a:rPr>
              <a:t>edn</a:t>
            </a:r>
            <a:r>
              <a:rPr lang="en-GB" kern="100" dirty="0">
                <a:effectLst/>
                <a:latin typeface="Arial" panose="020B0604020202020204" pitchFamily="34" charset="0"/>
                <a:ea typeface="Calibri" panose="020F0502020204030204" pitchFamily="34" charset="0"/>
                <a:cs typeface="Vrinda" panose="020B0502040204020203" pitchFamily="34" charset="0"/>
              </a:rPr>
              <a:t>. Harlow: Pearson.</a:t>
            </a:r>
          </a:p>
          <a:p>
            <a:pPr marL="0" marR="0" algn="just">
              <a:lnSpc>
                <a:spcPct val="150000"/>
              </a:lnSpc>
              <a:spcBef>
                <a:spcPts val="0"/>
              </a:spcBef>
              <a:spcAft>
                <a:spcPts val="0"/>
              </a:spcAft>
            </a:pPr>
            <a:r>
              <a:rPr lang="en-GB" kern="100" dirty="0">
                <a:effectLst/>
                <a:latin typeface="Arial" panose="020B0604020202020204" pitchFamily="34" charset="0"/>
                <a:ea typeface="Calibri" panose="020F0502020204030204" pitchFamily="34" charset="0"/>
                <a:cs typeface="Vrinda" panose="020B0502040204020203" pitchFamily="34" charset="0"/>
              </a:rPr>
              <a:t>West, M. and Dawson, J. (2022) </a:t>
            </a:r>
            <a:r>
              <a:rPr lang="en-GB" i="1" kern="100" dirty="0">
                <a:effectLst/>
                <a:latin typeface="Arial" panose="020B0604020202020204" pitchFamily="34" charset="0"/>
                <a:ea typeface="Calibri" panose="020F0502020204030204" pitchFamily="34" charset="0"/>
                <a:cs typeface="Vrinda" panose="020B0502040204020203" pitchFamily="34" charset="0"/>
              </a:rPr>
              <a:t>Employee Innovation and Organisational Performance</a:t>
            </a:r>
            <a:r>
              <a:rPr lang="en-GB" kern="100" dirty="0">
                <a:effectLst/>
                <a:latin typeface="Arial" panose="020B0604020202020204" pitchFamily="34" charset="0"/>
                <a:ea typeface="Calibri" panose="020F0502020204030204" pitchFamily="34" charset="0"/>
                <a:cs typeface="Vrinda" panose="020B0502040204020203" pitchFamily="34" charset="0"/>
              </a:rPr>
              <a:t>. London: CIPD.</a:t>
            </a:r>
          </a:p>
          <a:p>
            <a:pPr algn="just">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853756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29</TotalTime>
  <Words>1477</Words>
  <Application>Microsoft Office PowerPoint</Application>
  <PresentationFormat>Widescreen</PresentationFormat>
  <Paragraphs>160</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Symbol</vt:lpstr>
      <vt:lpstr>Office Theme</vt:lpstr>
      <vt:lpstr>Academic Interview for HR Processes Innovation Support Officer – UWTSD Student Union</vt:lpstr>
      <vt:lpstr>Why Innovation Matters in Higher Education</vt:lpstr>
      <vt:lpstr>Job Description Overview</vt:lpstr>
      <vt:lpstr>Key Responsibilities of the Role</vt:lpstr>
      <vt:lpstr>Innovation Within the Job Description</vt:lpstr>
      <vt:lpstr>Person Specification Overview</vt:lpstr>
      <vt:lpstr>Knowledge, Skills and Experience Required</vt:lpstr>
      <vt:lpstr>Innovation Within the Person Specification</vt:lpstr>
      <vt:lpstr>HRM and Innovation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Gabriela Angelina Nastase;Iulian Nastase</dc:creator>
  <cp:lastModifiedBy>Gabriela Angelina Nastase</cp:lastModifiedBy>
  <cp:revision>7</cp:revision>
  <dcterms:created xsi:type="dcterms:W3CDTF">2026-06-25T06:24:35Z</dcterms:created>
  <dcterms:modified xsi:type="dcterms:W3CDTF">2026-06-27T16:58:39Z</dcterms:modified>
</cp:coreProperties>
</file>