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7"/>
  </p:notesMasterIdLst>
  <p:handoutMasterIdLst>
    <p:handoutMasterId r:id="rId8"/>
  </p:handoutMasterIdLst>
  <p:sldIdLst>
    <p:sldId id="286" r:id="rId5"/>
    <p:sldId id="295" r:id="rId6"/>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84" autoAdjust="0"/>
    <p:restoredTop sz="94719" autoAdjust="0"/>
  </p:normalViewPr>
  <p:slideViewPr>
    <p:cSldViewPr snapToGrid="0" snapToObjects="1">
      <p:cViewPr>
        <p:scale>
          <a:sx n="28" d="100"/>
          <a:sy n="28" d="100"/>
        </p:scale>
        <p:origin x="1120" y="-328"/>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Master" Target="slideMasters/slideMaster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2406A6-ABEF-6145-BE5A-A9DD812051AE}"/>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724E1537-9BD9-8A46-9129-FF41B270365D}"/>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6AFBD15D-D995-1246-A503-82102C31F840}" type="datetimeFigureOut">
              <a:rPr lang="en-US"/>
              <a:pPr>
                <a:defRPr/>
              </a:pPr>
              <a:t>1/11/21</a:t>
            </a:fld>
            <a:endParaRPr lang="en-US"/>
          </a:p>
        </p:txBody>
      </p:sp>
      <p:sp>
        <p:nvSpPr>
          <p:cNvPr id="4" name="Footer Placeholder 3">
            <a:extLst>
              <a:ext uri="{FF2B5EF4-FFF2-40B4-BE49-F238E27FC236}">
                <a16:creationId xmlns:a16="http://schemas.microsoft.com/office/drawing/2014/main" id="{45C0D67E-3827-7042-B513-6706A95CC64C}"/>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A2DBF156-E4D8-5545-AB18-F8F2981DF82A}"/>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34A5C7ED-CB56-4B43-8813-301F8F955255}"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42BF64E-BA47-AC4C-BD55-044D317B6101}"/>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6BF6E671-30EB-3342-9871-90FCA01882B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4F3A0059-C4F8-314D-B8FE-FD91BE3468CD}" type="datetimeFigureOut">
              <a:rPr lang="en-US"/>
              <a:pPr>
                <a:defRPr/>
              </a:pPr>
              <a:t>1/11/21</a:t>
            </a:fld>
            <a:endParaRPr lang="en-US" dirty="0"/>
          </a:p>
        </p:txBody>
      </p:sp>
      <p:sp>
        <p:nvSpPr>
          <p:cNvPr id="4" name="Slide Image Placeholder 3">
            <a:extLst>
              <a:ext uri="{FF2B5EF4-FFF2-40B4-BE49-F238E27FC236}">
                <a16:creationId xmlns:a16="http://schemas.microsoft.com/office/drawing/2014/main" id="{EAAFE550-571D-CE4D-B670-51078EFDB5FB}"/>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E41F9FD6-2E03-754F-9248-9D1863B038B7}"/>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C2B2DA90-9F7D-4E4E-9616-EB09F4556AAC}"/>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AB15ACD0-4273-1243-B347-AA97F4A63675}"/>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0E432C94-0CE0-9141-A3D0-216930D9FE97}"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Slide Image Placeholder 1">
            <a:extLst>
              <a:ext uri="{FF2B5EF4-FFF2-40B4-BE49-F238E27FC236}">
                <a16:creationId xmlns:a16="http://schemas.microsoft.com/office/drawing/2014/main" id="{F2517AE5-5AE2-434F-9A43-457B910B30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4" name="Notes Placeholder 2">
            <a:extLst>
              <a:ext uri="{FF2B5EF4-FFF2-40B4-BE49-F238E27FC236}">
                <a16:creationId xmlns:a16="http://schemas.microsoft.com/office/drawing/2014/main" id="{6666E117-85E1-6543-A1EB-09FEE3571F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5" name="Slide Number Placeholder 3">
            <a:extLst>
              <a:ext uri="{FF2B5EF4-FFF2-40B4-BE49-F238E27FC236}">
                <a16:creationId xmlns:a16="http://schemas.microsoft.com/office/drawing/2014/main" id="{484508CB-693E-B14B-9ED5-F56C4C656A6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CAC03843-2CEB-164E-878F-B31B4718B127}" type="slidenum">
              <a:rPr lang="en-US" altLang="en-US" sz="1200" smtClean="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2766942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7" name="Rectangle 6"/>
          <p:cNvSpPr/>
          <p:nvPr/>
        </p:nvSpPr>
        <p:spPr>
          <a:xfrm>
            <a:off x="2" y="3657598"/>
            <a:ext cx="32909828" cy="256032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33372947" y="3657598"/>
            <a:ext cx="10531145" cy="25603205"/>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851453" y="6232551"/>
            <a:ext cx="26334720" cy="15625267"/>
          </a:xfrm>
        </p:spPr>
        <p:txBody>
          <a:bodyPr anchor="b">
            <a:normAutofit/>
          </a:bodyPr>
          <a:lstStyle>
            <a:lvl1pPr algn="l">
              <a:defRPr sz="21240" spc="-36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3960054" y="22417181"/>
            <a:ext cx="26334720" cy="4389120"/>
          </a:xfrm>
        </p:spPr>
        <p:txBody>
          <a:bodyPr anchor="t">
            <a:normAutofit/>
          </a:bodyPr>
          <a:lstStyle>
            <a:lvl1pPr marL="0" indent="0" algn="l">
              <a:buNone/>
              <a:defRPr sz="7920" cap="none" spc="0" baseline="0">
                <a:solidFill>
                  <a:schemeClr val="accent1">
                    <a:lumMod val="20000"/>
                    <a:lumOff val="80000"/>
                  </a:schemeClr>
                </a:solidFill>
              </a:defRPr>
            </a:lvl1pPr>
            <a:lvl2pPr marL="1645920" indent="0" algn="ctr">
              <a:buNone/>
              <a:defRPr sz="7920"/>
            </a:lvl2pPr>
            <a:lvl3pPr marL="3291840" indent="0" algn="ctr">
              <a:buNone/>
              <a:defRPr sz="7920"/>
            </a:lvl3pPr>
            <a:lvl4pPr marL="4937760" indent="0" algn="ctr">
              <a:buNone/>
              <a:defRPr sz="7200"/>
            </a:lvl4pPr>
            <a:lvl5pPr marL="6583680" indent="0" algn="ctr">
              <a:buNone/>
              <a:defRPr sz="7200"/>
            </a:lvl5pPr>
            <a:lvl6pPr marL="8229600" indent="0" algn="ctr">
              <a:buNone/>
              <a:defRPr sz="7200"/>
            </a:lvl6pPr>
            <a:lvl7pPr marL="9875520" indent="0" algn="ctr">
              <a:buNone/>
              <a:defRPr sz="7200"/>
            </a:lvl7pPr>
            <a:lvl8pPr marL="11521440" indent="0" algn="ctr">
              <a:buNone/>
              <a:defRPr sz="7200"/>
            </a:lvl8pPr>
            <a:lvl9pPr marL="13167360" indent="0" algn="ctr">
              <a:buNone/>
              <a:defRPr sz="7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641987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46468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20234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28750650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7"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hyperlink" Target="http://www.facebook.com/pages/PosterPresentationscom/217914411419?v=app_4949752878&amp;ref=ts" TargetMode="External"/><Relationship Id="rId5" Type="http://schemas.openxmlformats.org/officeDocument/2006/relationships/image" Target="../media/image2.png"/><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5.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00B28F9-7752-314A-AF27-8B65C4A68FDA}"/>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181516E4-6AFA-284A-97C1-0804B5EB5CE7}"/>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DB654CF5-99E6-2547-A46E-D437B73D9CD9}"/>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D7D653A2-7F81-314C-B504-7A5F16D62174}"/>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8FF44086-9B3C-554F-A12A-85768BBBAE8C}"/>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14998A8F-431A-D44E-B8D6-C2F31C21903C}"/>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087B2BA4-E380-7847-A11E-B9EDE20491D6}"/>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751B7BEE-8C98-5242-8D9F-BDA57AA08796}"/>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1018F216-BF7B-674E-909E-89BD2BFD982D}"/>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739DBEA0-6F6F-5F4E-BAFF-E970FD31F71F}"/>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D070456D-759B-044C-B8DB-A7BD3D6E5F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A7B6F451-C08F-C743-A424-902B7A1626A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491EBB24-6E63-8649-8CCC-49BDFF5973AF}"/>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7F08E4BD-DCCD-E846-AFA8-8B67515AB02F}"/>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DDC7799E-F377-3D46-A986-D593718AA757}"/>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6"/>
              <a:extLst>
                <a:ext uri="{FF2B5EF4-FFF2-40B4-BE49-F238E27FC236}">
                  <a16:creationId xmlns:a16="http://schemas.microsoft.com/office/drawing/2014/main" id="{436D2D16-FC25-CD4B-9335-9C7B7219786C}"/>
                </a:ext>
              </a:extLst>
            </p:cNvPr>
            <p:cNvPicPr>
              <a:picLocks noChangeAspect="1" noChangeArrowheads="1"/>
            </p:cNvPicPr>
            <p:nvPr userDrawn="1"/>
          </p:nvPicPr>
          <p:blipFill>
            <a:blip r:embed="rId7">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7B562565-771E-3845-9DAB-12AB64362BB2}"/>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43" name="Straight Connector 42">
            <a:extLst>
              <a:ext uri="{FF2B5EF4-FFF2-40B4-BE49-F238E27FC236}">
                <a16:creationId xmlns:a16="http://schemas.microsoft.com/office/drawing/2014/main" id="{6E72E34C-BF45-784C-BFC2-CA748D81D787}"/>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D90C90A-3C43-6A47-BC13-CC094CC3648D}"/>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E9B8A15-C525-1042-AA52-ACE5C3A353AB}"/>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 id="2147483662" r:id="rId2"/>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4B3EDB82-FE69-C74C-A39D-C8917606213D}"/>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7C9A46D8-A776-B749-9457-CA6D529548D5}"/>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AE46CEB3-8442-4D43-BAB3-4356BED66185}"/>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7711A366-9448-D642-A5D9-C79F5E128AE3}"/>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5F607CFB-C5CE-0241-A109-42CAA0022CA6}"/>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D233509B-11D9-A946-8C85-5560F415623A}"/>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430AE329-214F-1842-88CD-3DF527803732}"/>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24D63002-0F35-054E-8FA8-C39F8001CC46}"/>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7E1BC4FE-AC3E-AB49-8E3A-F11B5991E04B}"/>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9CC3F7ED-3E96-A342-97D0-D2A05868BD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7D6BEEC9-5D50-114F-8CDC-E7C82D32AB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88C48FB8-8459-EF4E-80A5-73A3B53E4191}"/>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9F393A83-1117-0649-B197-0C4DA4A9E565}"/>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4290F6BF-1470-C64B-9DC0-85E61823BDF1}"/>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E5E2F7F1-3C5D-924B-A6FA-B269EDB55201}"/>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27013F10-56FC-114A-9573-FEC50EC6FF1A}"/>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82C4AF90-2BE3-8441-B55D-A7999F382C3C}"/>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96D8A71-C0F6-494A-B8F9-B985261CCB0E}"/>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6A8E52D-7E05-4348-B72A-EC099A6F2660}"/>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328842F7-B806-6B4E-83F7-8A47A0EC466A}"/>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1EA82569-6493-FC49-9BB6-40A1680CFC12}"/>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507F8065-7826-C743-B875-B51F8416511E}"/>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EA060E65-01C7-DB41-BBE6-5D3D9C0086F1}"/>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79060BE6-81BE-9940-B848-77172652F914}"/>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7CBD4742-409B-8648-B07D-E44A7196FAC1}"/>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DDE402C9-E41D-334C-A684-ECBDC75C64CC}"/>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4F92DFA2-3997-CB43-AFEF-28E65CB42890}"/>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A74938C1-74B4-9A44-AA9D-CDFC4CBBBC3A}"/>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6624FEB3-A0A4-054F-A49B-BA55BAB791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A8C3F7E8-02D5-A647-927D-396C0A5C09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E3F46866-3192-3B4B-8D4F-509A288B916C}"/>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0E3885F3-3397-744C-AC99-A43F11D5CF7C}"/>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D9A6488C-DA0E-A548-9CA7-8850A77B7BF7}"/>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02B74AB0-532F-3340-BFD4-D81672928258}"/>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BC4DAAB5-FE71-D248-9B73-D4BF09312DAB}"/>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95B185FC-CE94-8F40-8954-DC92881EF1D4}"/>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C42164E-02E3-F147-B7F5-C7E00D869988}"/>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0FC4CE9-EB5D-3742-91E2-6EC4AC0F9D4B}"/>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264520C2-9218-624D-9D44-2A9B072EAD29}"/>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FFD2421F-BA2F-4447-ADF0-B3202D5A8A7F}"/>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920FDA6D-1683-B245-AD84-623E318A72BD}"/>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56232CF6-C45C-CD47-A67E-C72938181B2C}"/>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45FBD876-E264-BF4F-AC1A-5EDC671873E0}"/>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EE2C8375-EEC2-A344-8579-E018024F2CCB}"/>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3A7BEF43-E7D9-ED49-95A9-68D5D5D967EC}"/>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97B5DAA1-15CE-1E4C-96B3-ED74667A2EAB}"/>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4AC8AA73-9B8E-274C-BD82-3F0A7FE64A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92DE5412-4E57-9E4E-A491-71E1B44D2D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09E4AFBC-D967-944A-BEFA-12A1CB9CB7FE}"/>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3CDF09C4-37F1-1945-A489-7B34CBC6D1BD}"/>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A7A0B5DD-C829-E744-963B-960C74DD0089}"/>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0EDBF05C-2A6D-D649-B919-E571E9586C8E}"/>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555A966E-87DD-CC42-8D90-083B6721E25E}"/>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6" name="Straight Connector 35">
            <a:extLst>
              <a:ext uri="{FF2B5EF4-FFF2-40B4-BE49-F238E27FC236}">
                <a16:creationId xmlns:a16="http://schemas.microsoft.com/office/drawing/2014/main" id="{028CE4BC-5F74-1740-883F-56BDC14C77D5}"/>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6B65922-FCA3-814F-8868-7D147CC4BF2C}"/>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DD6802-737A-064D-84DF-ADF1872606A9}"/>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image" Target="../media/image11.png"/><Relationship Id="rId18" Type="http://schemas.openxmlformats.org/officeDocument/2006/relationships/image" Target="../media/image16.png"/><Relationship Id="rId3" Type="http://schemas.openxmlformats.org/officeDocument/2006/relationships/slideLayout" Target="../slideLayouts/slideLayout1.xml"/><Relationship Id="rId21" Type="http://schemas.openxmlformats.org/officeDocument/2006/relationships/image" Target="../media/image19.png"/><Relationship Id="rId7" Type="http://schemas.openxmlformats.org/officeDocument/2006/relationships/image" Target="../media/image6.jpeg"/><Relationship Id="rId12" Type="http://schemas.openxmlformats.org/officeDocument/2006/relationships/image" Target="file:////var/folders/vf/6t19ttns1hngfnp5qn0sblcm0000gn/T/com.microsoft.Word/WebArchiveCopyPasteTempFiles/wales-flag-std.jpg" TargetMode="External"/><Relationship Id="rId17" Type="http://schemas.openxmlformats.org/officeDocument/2006/relationships/image" Target="../media/image15.jpeg"/><Relationship Id="rId2" Type="http://schemas.openxmlformats.org/officeDocument/2006/relationships/audio" Target="../media/media1.m4a"/><Relationship Id="rId16" Type="http://schemas.openxmlformats.org/officeDocument/2006/relationships/image" Target="../media/image14.jpeg"/><Relationship Id="rId20" Type="http://schemas.openxmlformats.org/officeDocument/2006/relationships/image" Target="../media/image18.jpeg"/><Relationship Id="rId1" Type="http://schemas.microsoft.com/office/2007/relationships/media" Target="../media/media1.m4a"/><Relationship Id="rId6" Type="http://schemas.openxmlformats.org/officeDocument/2006/relationships/image" Target="../media/image5.png"/><Relationship Id="rId11" Type="http://schemas.openxmlformats.org/officeDocument/2006/relationships/image" Target="../media/image10.jpeg"/><Relationship Id="rId5" Type="http://schemas.openxmlformats.org/officeDocument/2006/relationships/image" Target="../media/image4.jpeg"/><Relationship Id="rId15" Type="http://schemas.openxmlformats.org/officeDocument/2006/relationships/image" Target="../media/image13.png"/><Relationship Id="rId23" Type="http://schemas.openxmlformats.org/officeDocument/2006/relationships/image" Target="../media/image21.jpeg"/><Relationship Id="rId10" Type="http://schemas.openxmlformats.org/officeDocument/2006/relationships/image" Target="../media/image9.jpeg"/><Relationship Id="rId19" Type="http://schemas.openxmlformats.org/officeDocument/2006/relationships/image" Target="../media/image17.jpeg"/><Relationship Id="rId4" Type="http://schemas.openxmlformats.org/officeDocument/2006/relationships/notesSlide" Target="../notesSlides/notesSlide1.xml"/><Relationship Id="rId9" Type="http://schemas.openxmlformats.org/officeDocument/2006/relationships/image" Target="../media/image8.jpeg"/><Relationship Id="rId14" Type="http://schemas.openxmlformats.org/officeDocument/2006/relationships/image" Target="../media/image12.jpeg"/><Relationship Id="rId22" Type="http://schemas.openxmlformats.org/officeDocument/2006/relationships/image" Target="../media/image20.png"/></Relationships>
</file>

<file path=ppt/slides/_rels/slide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Title 1">
            <a:extLst>
              <a:ext uri="{FF2B5EF4-FFF2-40B4-BE49-F238E27FC236}">
                <a16:creationId xmlns:a16="http://schemas.microsoft.com/office/drawing/2014/main" id="{CF7DF496-8252-1042-BCE2-03F3AFBB2A54}"/>
              </a:ext>
            </a:extLst>
          </p:cNvPr>
          <p:cNvSpPr>
            <a:spLocks noGrp="1"/>
          </p:cNvSpPr>
          <p:nvPr>
            <p:ph type="title"/>
          </p:nvPr>
        </p:nvSpPr>
        <p:spPr bwMode="auto">
          <a:xfrm>
            <a:off x="5932488" y="457200"/>
            <a:ext cx="32010350" cy="144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US" altLang="en-US" dirty="0"/>
              <a:t>Welsh Culture or ‘</a:t>
            </a:r>
            <a:r>
              <a:rPr lang="en-US" altLang="en-US" dirty="0" err="1"/>
              <a:t>Diwylliant</a:t>
            </a:r>
            <a:r>
              <a:rPr lang="en-US" altLang="en-US" dirty="0"/>
              <a:t> Cymru’ in Welsh</a:t>
            </a:r>
          </a:p>
        </p:txBody>
      </p:sp>
      <p:sp>
        <p:nvSpPr>
          <p:cNvPr id="7170" name="Text Placeholder 2">
            <a:extLst>
              <a:ext uri="{FF2B5EF4-FFF2-40B4-BE49-F238E27FC236}">
                <a16:creationId xmlns:a16="http://schemas.microsoft.com/office/drawing/2014/main" id="{862F5B13-312E-FC4D-AB46-68B0878484AC}"/>
              </a:ext>
            </a:extLst>
          </p:cNvPr>
          <p:cNvSpPr>
            <a:spLocks noGrp="1"/>
          </p:cNvSpPr>
          <p:nvPr>
            <p:ph type="body" sz="quarter" idx="10"/>
          </p:nvPr>
        </p:nvSpPr>
        <p:spPr bwMode="auto">
          <a:xfrm>
            <a:off x="904875" y="6061761"/>
            <a:ext cx="10056813" cy="6740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nSpc>
                <a:spcPct val="150000"/>
              </a:lnSpc>
            </a:pPr>
            <a:r>
              <a:rPr lang="en-GB" altLang="en-US" sz="2800" dirty="0"/>
              <a:t>This past year has in so many ways wreaked havoc with all aspects of life resulting in major consequences for many walks of life, and it is with no exception that culture and the arts were spared. This poster considers the importance of Welsh Culture, connected to identity formation whilst at the same time reflects on the important relationship, they both have with education, there are also brief references to personal experiences and encounters with Welsh culture and identity formation.</a:t>
            </a:r>
          </a:p>
          <a:p>
            <a:pPr eaLnBrk="1" hangingPunct="1"/>
            <a:endParaRPr lang="en-US" altLang="en-US" dirty="0"/>
          </a:p>
        </p:txBody>
      </p:sp>
      <p:sp>
        <p:nvSpPr>
          <p:cNvPr id="4" name="Text Placeholder 3">
            <a:extLst>
              <a:ext uri="{FF2B5EF4-FFF2-40B4-BE49-F238E27FC236}">
                <a16:creationId xmlns:a16="http://schemas.microsoft.com/office/drawing/2014/main" id="{2D687BC8-4CC5-A642-A439-4E9181BB597F}"/>
              </a:ext>
            </a:extLst>
          </p:cNvPr>
          <p:cNvSpPr>
            <a:spLocks noGrp="1"/>
          </p:cNvSpPr>
          <p:nvPr>
            <p:ph type="body" sz="quarter" idx="11"/>
          </p:nvPr>
        </p:nvSpPr>
        <p:spPr>
          <a:xfrm>
            <a:off x="904875" y="5265738"/>
            <a:ext cx="10096500" cy="754062"/>
          </a:xfrm>
        </p:spPr>
        <p:txBody>
          <a:bodyPr/>
          <a:lstStyle/>
          <a:p>
            <a:pPr marL="1645838" indent="-1645838" defTabSz="4388900" eaLnBrk="1" fontAlgn="auto" hangingPunct="1">
              <a:spcAft>
                <a:spcPts val="0"/>
              </a:spcAft>
              <a:defRPr/>
            </a:pPr>
            <a:r>
              <a:rPr lang="en-US" dirty="0"/>
              <a:t>Introduction. </a:t>
            </a:r>
          </a:p>
        </p:txBody>
      </p:sp>
      <p:sp>
        <p:nvSpPr>
          <p:cNvPr id="7" name="Text Placeholder 6">
            <a:extLst>
              <a:ext uri="{FF2B5EF4-FFF2-40B4-BE49-F238E27FC236}">
                <a16:creationId xmlns:a16="http://schemas.microsoft.com/office/drawing/2014/main" id="{7BB561BD-31E2-354E-9B80-DC4646E2F688}"/>
              </a:ext>
            </a:extLst>
          </p:cNvPr>
          <p:cNvSpPr>
            <a:spLocks noGrp="1"/>
          </p:cNvSpPr>
          <p:nvPr>
            <p:ph type="body" sz="quarter" idx="20"/>
          </p:nvPr>
        </p:nvSpPr>
        <p:spPr>
          <a:xfrm>
            <a:off x="922338" y="16011525"/>
            <a:ext cx="10050462" cy="754063"/>
          </a:xfrm>
        </p:spPr>
        <p:txBody>
          <a:bodyPr/>
          <a:lstStyle/>
          <a:p>
            <a:pPr marL="1645838" indent="-1645838" defTabSz="4388900" eaLnBrk="1" fontAlgn="auto" hangingPunct="1">
              <a:spcAft>
                <a:spcPts val="0"/>
              </a:spcAft>
              <a:defRPr/>
            </a:pPr>
            <a:r>
              <a:rPr lang="en-US" dirty="0"/>
              <a:t>Definition of Culture and Identity.</a:t>
            </a:r>
          </a:p>
        </p:txBody>
      </p:sp>
      <p:sp>
        <p:nvSpPr>
          <p:cNvPr id="7173" name="Text Placeholder 7">
            <a:extLst>
              <a:ext uri="{FF2B5EF4-FFF2-40B4-BE49-F238E27FC236}">
                <a16:creationId xmlns:a16="http://schemas.microsoft.com/office/drawing/2014/main" id="{C5DE8E0F-BB22-7D45-96C5-3FCCB815C592}"/>
              </a:ext>
            </a:extLst>
          </p:cNvPr>
          <p:cNvSpPr>
            <a:spLocks noGrp="1"/>
          </p:cNvSpPr>
          <p:nvPr>
            <p:ph type="body" sz="quarter" idx="21"/>
          </p:nvPr>
        </p:nvSpPr>
        <p:spPr bwMode="auto">
          <a:xfrm>
            <a:off x="11587163" y="5678538"/>
            <a:ext cx="10048875" cy="2630831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nSpc>
                <a:spcPct val="150000"/>
              </a:lnSpc>
            </a:pPr>
            <a:endParaRPr lang="en-GB" altLang="en-US" sz="2800" dirty="0"/>
          </a:p>
          <a:p>
            <a:pPr>
              <a:lnSpc>
                <a:spcPct val="150000"/>
              </a:lnSpc>
            </a:pPr>
            <a:endParaRPr lang="en-GB" altLang="en-US" sz="2800" dirty="0"/>
          </a:p>
          <a:p>
            <a:pPr>
              <a:lnSpc>
                <a:spcPct val="150000"/>
              </a:lnSpc>
            </a:pPr>
            <a:endParaRPr lang="en-GB" altLang="en-US" sz="2800" dirty="0"/>
          </a:p>
          <a:p>
            <a:pPr>
              <a:lnSpc>
                <a:spcPct val="150000"/>
              </a:lnSpc>
            </a:pPr>
            <a:r>
              <a:rPr lang="en-GB" altLang="en-US" sz="2800" dirty="0"/>
              <a:t>Welsh Flag.                        Daffodil.            Rugby Union.                    </a:t>
            </a:r>
          </a:p>
          <a:p>
            <a:pPr>
              <a:lnSpc>
                <a:spcPct val="150000"/>
              </a:lnSpc>
            </a:pPr>
            <a:endParaRPr lang="en-GB" altLang="en-US" sz="2800" dirty="0"/>
          </a:p>
          <a:p>
            <a:pPr>
              <a:lnSpc>
                <a:spcPct val="150000"/>
              </a:lnSpc>
            </a:pPr>
            <a:endParaRPr lang="en-GB" altLang="en-US" sz="2800" dirty="0"/>
          </a:p>
          <a:p>
            <a:pPr>
              <a:lnSpc>
                <a:spcPct val="150000"/>
              </a:lnSpc>
            </a:pPr>
            <a:r>
              <a:rPr lang="en-GB" altLang="en-US" sz="2800" dirty="0"/>
              <a:t>Leek.                                                      Love Spoon.</a:t>
            </a:r>
          </a:p>
          <a:p>
            <a:pPr>
              <a:lnSpc>
                <a:spcPct val="150000"/>
              </a:lnSpc>
            </a:pPr>
            <a:r>
              <a:rPr lang="en-GB" altLang="en-US" sz="2800" dirty="0"/>
              <a:t>                                </a:t>
            </a:r>
            <a:r>
              <a:rPr lang="en-US" altLang="en-US" sz="2800" dirty="0"/>
              <a:t>Welsh Harp.</a:t>
            </a:r>
            <a:endParaRPr lang="en-GB" altLang="en-US" sz="2800" dirty="0"/>
          </a:p>
          <a:p>
            <a:pPr>
              <a:lnSpc>
                <a:spcPct val="150000"/>
              </a:lnSpc>
            </a:pPr>
            <a:r>
              <a:rPr lang="en-US" altLang="en-US" sz="2800" dirty="0"/>
              <a:t>                              </a:t>
            </a:r>
          </a:p>
          <a:p>
            <a:pPr>
              <a:lnSpc>
                <a:spcPct val="150000"/>
              </a:lnSpc>
            </a:pPr>
            <a:endParaRPr lang="en-US" altLang="en-US" sz="2800" dirty="0"/>
          </a:p>
          <a:p>
            <a:pPr>
              <a:lnSpc>
                <a:spcPct val="150000"/>
              </a:lnSpc>
            </a:pPr>
            <a:endParaRPr lang="en-US" altLang="en-US" sz="2800" dirty="0"/>
          </a:p>
          <a:p>
            <a:pPr>
              <a:lnSpc>
                <a:spcPct val="150000"/>
              </a:lnSpc>
            </a:pPr>
            <a:endParaRPr lang="en-US" altLang="en-US" sz="2800" dirty="0"/>
          </a:p>
          <a:p>
            <a:pPr>
              <a:lnSpc>
                <a:spcPct val="150000"/>
              </a:lnSpc>
            </a:pPr>
            <a:endParaRPr lang="en-US" altLang="en-US" sz="2800" dirty="0"/>
          </a:p>
          <a:p>
            <a:pPr>
              <a:lnSpc>
                <a:spcPct val="150000"/>
              </a:lnSpc>
            </a:pPr>
            <a:endParaRPr lang="en-US" altLang="en-US" sz="2800" dirty="0"/>
          </a:p>
          <a:p>
            <a:pPr>
              <a:lnSpc>
                <a:spcPct val="150000"/>
              </a:lnSpc>
            </a:pPr>
            <a:r>
              <a:rPr lang="en-US" altLang="en-US" sz="2800" dirty="0"/>
              <a:t>                      Welsh Traditional Costumes. </a:t>
            </a:r>
          </a:p>
          <a:p>
            <a:pPr marL="457200" indent="-457200">
              <a:lnSpc>
                <a:spcPct val="150000"/>
              </a:lnSpc>
              <a:buFont typeface="Arial" panose="020B0604020202020204" pitchFamily="34" charset="0"/>
              <a:buChar char="•"/>
            </a:pPr>
            <a:r>
              <a:rPr lang="en-GB" altLang="en-US" sz="2800" dirty="0"/>
              <a:t>Welsh Culture holds a valid position and place on the Cultural world stage. </a:t>
            </a:r>
          </a:p>
          <a:p>
            <a:pPr marL="457200" indent="-457200">
              <a:lnSpc>
                <a:spcPct val="150000"/>
              </a:lnSpc>
              <a:buFont typeface="Arial" panose="020B0604020202020204" pitchFamily="34" charset="0"/>
              <a:buChar char="•"/>
            </a:pPr>
            <a:r>
              <a:rPr lang="en-GB" altLang="en-US" sz="2800" dirty="0"/>
              <a:t>With it long cultural tradition and distinct and vibrant culture it has a lot to offer. </a:t>
            </a:r>
          </a:p>
          <a:p>
            <a:pPr marL="457200" indent="-457200">
              <a:lnSpc>
                <a:spcPct val="150000"/>
              </a:lnSpc>
              <a:buFont typeface="Arial" panose="020B0604020202020204" pitchFamily="34" charset="0"/>
              <a:buChar char="•"/>
            </a:pPr>
            <a:r>
              <a:rPr lang="en-GB" altLang="en-US" sz="2800" dirty="0"/>
              <a:t>It is considered as a land that’s life blood and soul is bound up in Welsh ‘language customs, music and literature’ (Scaglia, 2012). </a:t>
            </a:r>
          </a:p>
          <a:p>
            <a:pPr marL="457200" indent="-457200">
              <a:lnSpc>
                <a:spcPct val="150000"/>
              </a:lnSpc>
              <a:buFont typeface="Arial" panose="020B0604020202020204" pitchFamily="34" charset="0"/>
              <a:buChar char="•"/>
            </a:pPr>
            <a:r>
              <a:rPr lang="en-GB" altLang="en-US" sz="2800" dirty="0"/>
              <a:t>It have an outstanding natural beauty landscape.  </a:t>
            </a:r>
          </a:p>
          <a:p>
            <a:pPr marL="457200" indent="-457200">
              <a:lnSpc>
                <a:spcPct val="150000"/>
              </a:lnSpc>
              <a:buFont typeface="Arial" panose="020B0604020202020204" pitchFamily="34" charset="0"/>
              <a:buChar char="•"/>
            </a:pPr>
            <a:r>
              <a:rPr lang="en-GB" altLang="en-US" sz="2800" dirty="0"/>
              <a:t>For so many the Welsh culture, arts and sports embodies a significant part of people’s identity. </a:t>
            </a:r>
          </a:p>
          <a:p>
            <a:pPr marL="457200" indent="-457200">
              <a:lnSpc>
                <a:spcPct val="150000"/>
              </a:lnSpc>
              <a:buFont typeface="Arial" panose="020B0604020202020204" pitchFamily="34" charset="0"/>
              <a:buChar char="•"/>
            </a:pPr>
            <a:r>
              <a:rPr lang="en-GB" altLang="en-US" sz="2800" dirty="0"/>
              <a:t>The future vision of Wales is one where ‘culture is central to the nation’s life and well-being, a place where talent is revealed, nurtured and shared’ (Light Springs through the Dark: A Vision for Culture in Wales, 2016, p. 3). </a:t>
            </a:r>
          </a:p>
          <a:p>
            <a:pPr marL="457200" indent="-457200">
              <a:lnSpc>
                <a:spcPct val="150000"/>
              </a:lnSpc>
              <a:buFont typeface="Arial" panose="020B0604020202020204" pitchFamily="34" charset="0"/>
              <a:buChar char="•"/>
            </a:pPr>
            <a:r>
              <a:rPr lang="en-GB" altLang="en-US" sz="2800" dirty="0"/>
              <a:t>‘A Wales of vibrant culture                                                         and thriving Welsh language                                       whereby a society promotes                                              and protects culture,                                                      heritage and encourages                                                                                  people to participate’                                                       (Well-being of Future                                             Generations (Wales) Act, 2015, p. 6). </a:t>
            </a:r>
          </a:p>
          <a:p>
            <a:pPr>
              <a:lnSpc>
                <a:spcPct val="150000"/>
              </a:lnSpc>
            </a:pPr>
            <a:endParaRPr lang="en-US" altLang="en-US" sz="2800" dirty="0"/>
          </a:p>
          <a:p>
            <a:pPr>
              <a:lnSpc>
                <a:spcPct val="150000"/>
              </a:lnSpc>
            </a:pPr>
            <a:endParaRPr lang="en-GB" altLang="en-US" sz="2800" dirty="0"/>
          </a:p>
          <a:p>
            <a:pPr>
              <a:lnSpc>
                <a:spcPct val="150000"/>
              </a:lnSpc>
            </a:pPr>
            <a:endParaRPr lang="en-GB" altLang="en-US" sz="2800" dirty="0"/>
          </a:p>
          <a:p>
            <a:pPr>
              <a:lnSpc>
                <a:spcPct val="150000"/>
              </a:lnSpc>
            </a:pPr>
            <a:endParaRPr lang="en-GB" altLang="en-US" sz="2800" dirty="0"/>
          </a:p>
          <a:p>
            <a:pPr>
              <a:lnSpc>
                <a:spcPct val="150000"/>
              </a:lnSpc>
            </a:pPr>
            <a:endParaRPr lang="en-GB" altLang="en-US" sz="2800" dirty="0"/>
          </a:p>
          <a:p>
            <a:pPr>
              <a:lnSpc>
                <a:spcPct val="150000"/>
              </a:lnSpc>
            </a:pPr>
            <a:endParaRPr lang="en-GB" altLang="en-US" sz="2800" dirty="0"/>
          </a:p>
        </p:txBody>
      </p:sp>
      <p:sp>
        <p:nvSpPr>
          <p:cNvPr id="7174" name="Text Placeholder 9">
            <a:extLst>
              <a:ext uri="{FF2B5EF4-FFF2-40B4-BE49-F238E27FC236}">
                <a16:creationId xmlns:a16="http://schemas.microsoft.com/office/drawing/2014/main" id="{73D5EAFF-37E9-1A43-A3A4-0C0CD5678DCA}"/>
              </a:ext>
            </a:extLst>
          </p:cNvPr>
          <p:cNvSpPr>
            <a:spLocks noGrp="1"/>
          </p:cNvSpPr>
          <p:nvPr>
            <p:ph type="body" sz="quarter" idx="23"/>
          </p:nvPr>
        </p:nvSpPr>
        <p:spPr bwMode="auto">
          <a:xfrm>
            <a:off x="22266961" y="6023661"/>
            <a:ext cx="10048875" cy="23607338"/>
          </a:xfrm>
        </p:spPr>
        <p:txBody>
          <a:bodyPr vert="horz" numCol="1" anchor="t" anchorCtr="0" compatLnSpc="1">
            <a:prstTxWarp prst="textNoShape">
              <a:avLst/>
            </a:prstTxWarp>
          </a:bodyPr>
          <a:lstStyle/>
          <a:p>
            <a:pPr marL="457200" indent="-457200">
              <a:lnSpc>
                <a:spcPct val="150000"/>
              </a:lnSpc>
              <a:buFont typeface="Arial" panose="020B0604020202020204" pitchFamily="34" charset="0"/>
              <a:buChar char="•"/>
              <a:defRPr/>
            </a:pPr>
            <a:r>
              <a:rPr lang="en-GB" sz="2800" dirty="0"/>
              <a:t>Wales has a ‘long history and tradition of valuing education’ (Successful Future, 2015, p. 26). </a:t>
            </a:r>
          </a:p>
          <a:p>
            <a:pPr marL="457200" indent="-457200">
              <a:lnSpc>
                <a:spcPct val="150000"/>
              </a:lnSpc>
              <a:buFont typeface="Arial" panose="020B0604020202020204" pitchFamily="34" charset="0"/>
              <a:buChar char="•"/>
              <a:defRPr/>
            </a:pPr>
            <a:r>
              <a:rPr lang="en-GB" sz="2800" dirty="0"/>
              <a:t>Today this educational investment continues to be the case and looks towards the future in creating a new curriculum whereby one of the Four Purposes plan to nurture ‘Ethical informed Citizens who ‘are knowledgeable about their culture, community and society and the world, now and in the past’ (A Curriculum for Wales, 2015, p. 8). </a:t>
            </a:r>
          </a:p>
          <a:p>
            <a:pPr marL="457200" indent="-457200">
              <a:lnSpc>
                <a:spcPct val="150000"/>
              </a:lnSpc>
              <a:buFont typeface="Arial" panose="020B0604020202020204" pitchFamily="34" charset="0"/>
              <a:buChar char="•"/>
              <a:defRPr/>
            </a:pPr>
            <a:r>
              <a:rPr lang="en-GB" sz="2800" dirty="0"/>
              <a:t>Wales is a land of two languages                                       that of Welsh and English. </a:t>
            </a:r>
          </a:p>
          <a:p>
            <a:pPr marL="457200" indent="-457200">
              <a:lnSpc>
                <a:spcPct val="150000"/>
              </a:lnSpc>
              <a:buFont typeface="Arial" panose="020B0604020202020204" pitchFamily="34" charset="0"/>
              <a:buChar char="•"/>
              <a:defRPr/>
            </a:pPr>
            <a:r>
              <a:rPr lang="en-GB" sz="2800" dirty="0"/>
              <a:t> There is a strong and proud commitment by the Welsh Government to strengthen and ensure the continuation of the Welsh language in generations to come by making it a compulsory subject across Wales (Welsh Government, 2017, p. 14). </a:t>
            </a:r>
          </a:p>
          <a:p>
            <a:pPr marL="457200" indent="-457200">
              <a:lnSpc>
                <a:spcPct val="150000"/>
              </a:lnSpc>
              <a:buFont typeface="Arial" panose="020B0604020202020204" pitchFamily="34" charset="0"/>
              <a:buChar char="•"/>
              <a:defRPr/>
            </a:pPr>
            <a:r>
              <a:rPr lang="en-GB" sz="2800" dirty="0"/>
              <a:t>Many aspects of Welsh Culture are enshrined in the expressive arts and language that have previously churned out talented artists, poets, musicians and actors. As pointed out by Siraj-Blatchford (1996) ‘Children construct their identities in association with their perceived cultural heritage’ (quoted in Siraj-Blatchford, 1998, p. 5). </a:t>
            </a:r>
          </a:p>
          <a:p>
            <a:pPr marL="457200" indent="-457200">
              <a:lnSpc>
                <a:spcPct val="150000"/>
              </a:lnSpc>
              <a:buFont typeface="Arial" panose="020B0604020202020204" pitchFamily="34" charset="0"/>
              <a:buChar char="•"/>
              <a:defRPr/>
            </a:pPr>
            <a:r>
              <a:rPr lang="en-GB" sz="2800" dirty="0"/>
              <a:t>It is the school's responsibility for culture and identity to be nurtured in an environment that emphasises ‘the importance of rich experiences being integral to the learning and to deep learning’ (A Curriculum for Wales, 2015, p. 13). </a:t>
            </a:r>
          </a:p>
          <a:p>
            <a:pPr marL="457200" indent="-457200">
              <a:lnSpc>
                <a:spcPct val="150000"/>
              </a:lnSpc>
              <a:buFont typeface="Arial" panose="020B0604020202020204" pitchFamily="34" charset="0"/>
              <a:buChar char="•"/>
              <a:defRPr/>
            </a:pPr>
            <a:endParaRPr lang="en-GB" sz="2800" dirty="0"/>
          </a:p>
          <a:p>
            <a:pPr>
              <a:lnSpc>
                <a:spcPct val="150000"/>
              </a:lnSpc>
              <a:defRPr/>
            </a:pPr>
            <a:r>
              <a:rPr lang="en-GB" sz="2800" b="1" dirty="0"/>
              <a:t>Criticisms of Welsh Education….</a:t>
            </a:r>
          </a:p>
          <a:p>
            <a:pPr marL="457200" indent="-457200">
              <a:lnSpc>
                <a:spcPct val="150000"/>
              </a:lnSpc>
              <a:buFont typeface="Arial" panose="020B0604020202020204" pitchFamily="34" charset="0"/>
              <a:buChar char="•"/>
              <a:defRPr/>
            </a:pPr>
            <a:r>
              <a:rPr lang="en-GB" sz="2800" dirty="0"/>
              <a:t>Figures from the Programme from International Student Assessment (PISA) reveal that Wales not only falls behind in comparison to other countries but remains ‘the worst in the UK for the fifth time running’ (</a:t>
            </a:r>
            <a:r>
              <a:rPr lang="en-GB" sz="2800" dirty="0" err="1"/>
              <a:t>Wightwick</a:t>
            </a:r>
            <a:r>
              <a:rPr lang="en-GB" sz="2800" dirty="0"/>
              <a:t>, 2019, p. 1). </a:t>
            </a:r>
            <a:endParaRPr lang="en-US" altLang="en-US" dirty="0"/>
          </a:p>
        </p:txBody>
      </p:sp>
      <p:sp>
        <p:nvSpPr>
          <p:cNvPr id="12" name="Text Placeholder 11">
            <a:extLst>
              <a:ext uri="{FF2B5EF4-FFF2-40B4-BE49-F238E27FC236}">
                <a16:creationId xmlns:a16="http://schemas.microsoft.com/office/drawing/2014/main" id="{D50CA05F-6EC5-104E-9995-EBF92B94CFDB}"/>
              </a:ext>
            </a:extLst>
          </p:cNvPr>
          <p:cNvSpPr>
            <a:spLocks noGrp="1"/>
          </p:cNvSpPr>
          <p:nvPr>
            <p:ph type="body" sz="quarter" idx="25"/>
          </p:nvPr>
        </p:nvSpPr>
        <p:spPr>
          <a:xfrm>
            <a:off x="32926338" y="19638963"/>
            <a:ext cx="10047287" cy="754062"/>
          </a:xfrm>
        </p:spPr>
        <p:txBody>
          <a:bodyPr/>
          <a:lstStyle/>
          <a:p>
            <a:pPr marL="1645838" indent="-1645838" defTabSz="4388900" eaLnBrk="1" fontAlgn="auto" hangingPunct="1">
              <a:spcAft>
                <a:spcPts val="0"/>
              </a:spcAft>
              <a:defRPr/>
            </a:pPr>
            <a:r>
              <a:rPr lang="en-GB" dirty="0"/>
              <a:t>Personal Experience.</a:t>
            </a:r>
          </a:p>
        </p:txBody>
      </p:sp>
      <p:sp>
        <p:nvSpPr>
          <p:cNvPr id="7177" name="Text Placeholder 12">
            <a:extLst>
              <a:ext uri="{FF2B5EF4-FFF2-40B4-BE49-F238E27FC236}">
                <a16:creationId xmlns:a16="http://schemas.microsoft.com/office/drawing/2014/main" id="{338C5AEA-D77B-1A45-8D2D-BC1BAC3AFE50}"/>
              </a:ext>
            </a:extLst>
          </p:cNvPr>
          <p:cNvSpPr>
            <a:spLocks noGrp="1"/>
          </p:cNvSpPr>
          <p:nvPr>
            <p:ph type="body" sz="quarter" idx="26"/>
          </p:nvPr>
        </p:nvSpPr>
        <p:spPr bwMode="auto">
          <a:xfrm>
            <a:off x="32945388" y="5297488"/>
            <a:ext cx="10047287" cy="12521867"/>
          </a:xfrm>
        </p:spPr>
        <p:txBody>
          <a:bodyPr vert="horz" numCol="1" anchor="t" anchorCtr="0" compatLnSpc="1">
            <a:prstTxWarp prst="textNoShape">
              <a:avLst/>
            </a:prstTxWarp>
          </a:bodyPr>
          <a:lstStyle/>
          <a:p>
            <a:pPr marL="457200" indent="-457200">
              <a:lnSpc>
                <a:spcPct val="150000"/>
              </a:lnSpc>
              <a:buFont typeface="Arial" panose="020B0604020202020204" pitchFamily="34" charset="0"/>
              <a:buChar char="•"/>
              <a:defRPr/>
            </a:pPr>
            <a:r>
              <a:rPr lang="en-GB" sz="2800" dirty="0"/>
              <a:t>According to the head of Pisa testing “Wales Education system has lost its soul” (Lewis, 2019, p. 6)</a:t>
            </a:r>
          </a:p>
          <a:p>
            <a:pPr marL="457200" indent="-457200">
              <a:lnSpc>
                <a:spcPct val="150000"/>
              </a:lnSpc>
              <a:buFont typeface="Arial" panose="020B0604020202020204" pitchFamily="34" charset="0"/>
              <a:buChar char="•"/>
              <a:defRPr/>
            </a:pPr>
            <a:r>
              <a:rPr lang="en-GB" sz="2800" dirty="0"/>
              <a:t>There is it seems a monumental reform and shift required and with current challenges due to Covid-19 and inevitable cuts to Welsh culture and the arts as a result of Brexit there are it seems numerous challenges teachers face to help children be the best they can be and ensure that ‘children are rooted in their own cultures and to have a strong sense of identity as citizens of Wales, the UK, Europe and the wider world’ (Electoral Reform Society, 2015, p. 13). </a:t>
            </a:r>
          </a:p>
          <a:p>
            <a:pPr marL="457200" indent="-457200">
              <a:lnSpc>
                <a:spcPct val="150000"/>
              </a:lnSpc>
              <a:buFont typeface="Arial" panose="020B0604020202020204" pitchFamily="34" charset="0"/>
              <a:buChar char="•"/>
              <a:defRPr/>
            </a:pPr>
            <a:r>
              <a:rPr lang="en-GB" sz="2800" dirty="0"/>
              <a:t>However, as pointed out by Kirsty Williams secretary for Welsh Education in relation to the PISA study “it does not measure everything” (Education Wales, 2017, p. 3) and there are signs that results are ‘improving’ (</a:t>
            </a:r>
            <a:r>
              <a:rPr lang="en-GB" sz="2800" dirty="0" err="1"/>
              <a:t>Wightwick</a:t>
            </a:r>
            <a:r>
              <a:rPr lang="en-GB" sz="2800" dirty="0"/>
              <a:t>, 2019, p. 1).</a:t>
            </a:r>
          </a:p>
          <a:p>
            <a:pPr>
              <a:lnSpc>
                <a:spcPct val="150000"/>
              </a:lnSpc>
              <a:defRPr/>
            </a:pPr>
            <a:r>
              <a:rPr lang="en-GB" altLang="en-US" dirty="0"/>
              <a:t> </a:t>
            </a:r>
          </a:p>
          <a:p>
            <a:pPr eaLnBrk="1" hangingPunct="1">
              <a:defRPr/>
            </a:pPr>
            <a:endParaRPr lang="en-GB" altLang="en-US" sz="2800" dirty="0"/>
          </a:p>
          <a:p>
            <a:pPr eaLnBrk="1" hangingPunct="1">
              <a:defRPr/>
            </a:pPr>
            <a:endParaRPr lang="en-US" altLang="en-US" dirty="0"/>
          </a:p>
        </p:txBody>
      </p:sp>
      <p:sp>
        <p:nvSpPr>
          <p:cNvPr id="14" name="Text Placeholder 13">
            <a:extLst>
              <a:ext uri="{FF2B5EF4-FFF2-40B4-BE49-F238E27FC236}">
                <a16:creationId xmlns:a16="http://schemas.microsoft.com/office/drawing/2014/main" id="{D3E005AF-EF70-824D-B966-0DDB93B89349}"/>
              </a:ext>
            </a:extLst>
          </p:cNvPr>
          <p:cNvSpPr>
            <a:spLocks noGrp="1"/>
          </p:cNvSpPr>
          <p:nvPr>
            <p:ph type="body" sz="quarter" idx="27"/>
          </p:nvPr>
        </p:nvSpPr>
        <p:spPr>
          <a:xfrm>
            <a:off x="22271038" y="5254625"/>
            <a:ext cx="10048875" cy="754063"/>
          </a:xfrm>
        </p:spPr>
        <p:txBody>
          <a:bodyPr/>
          <a:lstStyle/>
          <a:p>
            <a:pPr marL="1645838" indent="-1645838" defTabSz="4388900" eaLnBrk="1" fontAlgn="auto" hangingPunct="1">
              <a:spcAft>
                <a:spcPts val="0"/>
              </a:spcAft>
              <a:defRPr/>
            </a:pPr>
            <a:r>
              <a:rPr lang="en-US" dirty="0"/>
              <a:t>Welsh Culture and Education.</a:t>
            </a:r>
          </a:p>
        </p:txBody>
      </p:sp>
      <p:sp>
        <p:nvSpPr>
          <p:cNvPr id="16" name="Text Placeholder 15">
            <a:extLst>
              <a:ext uri="{FF2B5EF4-FFF2-40B4-BE49-F238E27FC236}">
                <a16:creationId xmlns:a16="http://schemas.microsoft.com/office/drawing/2014/main" id="{9B242997-E4EB-B54D-B0B7-2895DE54A34B}"/>
              </a:ext>
            </a:extLst>
          </p:cNvPr>
          <p:cNvSpPr>
            <a:spLocks noGrp="1"/>
          </p:cNvSpPr>
          <p:nvPr>
            <p:ph type="body" sz="quarter" idx="29"/>
          </p:nvPr>
        </p:nvSpPr>
        <p:spPr>
          <a:xfrm>
            <a:off x="32940625" y="27077988"/>
            <a:ext cx="10047288" cy="754062"/>
          </a:xfrm>
        </p:spPr>
        <p:txBody>
          <a:bodyPr/>
          <a:lstStyle/>
          <a:p>
            <a:pPr marL="1645838" indent="-1645838" defTabSz="4388900" eaLnBrk="1" fontAlgn="auto" hangingPunct="1">
              <a:spcAft>
                <a:spcPts val="0"/>
              </a:spcAft>
              <a:defRPr/>
            </a:pPr>
            <a:r>
              <a:rPr lang="en-US" dirty="0"/>
              <a:t>Conclusion.  </a:t>
            </a:r>
          </a:p>
        </p:txBody>
      </p:sp>
      <p:sp>
        <p:nvSpPr>
          <p:cNvPr id="18" name="Text Placeholder 17">
            <a:extLst>
              <a:ext uri="{FF2B5EF4-FFF2-40B4-BE49-F238E27FC236}">
                <a16:creationId xmlns:a16="http://schemas.microsoft.com/office/drawing/2014/main" id="{0A5CA316-3010-934E-BA11-C5AF3FB67E31}"/>
              </a:ext>
            </a:extLst>
          </p:cNvPr>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180" name="Text Placeholder 19">
            <a:extLst>
              <a:ext uri="{FF2B5EF4-FFF2-40B4-BE49-F238E27FC236}">
                <a16:creationId xmlns:a16="http://schemas.microsoft.com/office/drawing/2014/main" id="{EF3981B7-2C49-B541-801C-CE0CDB875806}"/>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1" name="Text Placeholder 20">
            <a:extLst>
              <a:ext uri="{FF2B5EF4-FFF2-40B4-BE49-F238E27FC236}">
                <a16:creationId xmlns:a16="http://schemas.microsoft.com/office/drawing/2014/main" id="{63345D0B-92CE-7E44-961A-70AB24BE4B98}"/>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2" name="Text Placeholder 21">
            <a:extLst>
              <a:ext uri="{FF2B5EF4-FFF2-40B4-BE49-F238E27FC236}">
                <a16:creationId xmlns:a16="http://schemas.microsoft.com/office/drawing/2014/main" id="{7C702715-7017-B842-BDC3-B80053B396EA}"/>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3" name="Text Placeholder 22">
            <a:extLst>
              <a:ext uri="{FF2B5EF4-FFF2-40B4-BE49-F238E27FC236}">
                <a16:creationId xmlns:a16="http://schemas.microsoft.com/office/drawing/2014/main" id="{E7194992-07D3-0C4C-9B12-0BC049C94DE2}"/>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4" name="Text Placeholder 23">
            <a:extLst>
              <a:ext uri="{FF2B5EF4-FFF2-40B4-BE49-F238E27FC236}">
                <a16:creationId xmlns:a16="http://schemas.microsoft.com/office/drawing/2014/main" id="{71702870-B0FA-154A-9738-18EF1087AE1D}"/>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5" name="Text Placeholder 24">
            <a:extLst>
              <a:ext uri="{FF2B5EF4-FFF2-40B4-BE49-F238E27FC236}">
                <a16:creationId xmlns:a16="http://schemas.microsoft.com/office/drawing/2014/main" id="{9B9C20C0-B9F7-9243-9CC6-051A7241BD75}"/>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6" name="Text Placeholder 25">
            <a:extLst>
              <a:ext uri="{FF2B5EF4-FFF2-40B4-BE49-F238E27FC236}">
                <a16:creationId xmlns:a16="http://schemas.microsoft.com/office/drawing/2014/main" id="{1EFCF67A-3705-7B47-851F-1055A512D340}"/>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7" name="Text Placeholder 26">
            <a:extLst>
              <a:ext uri="{FF2B5EF4-FFF2-40B4-BE49-F238E27FC236}">
                <a16:creationId xmlns:a16="http://schemas.microsoft.com/office/drawing/2014/main" id="{F50EE2E0-7B47-EE44-A7B6-68446A139336}"/>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pic>
        <p:nvPicPr>
          <p:cNvPr id="7188" name="Picture Placeholder 5" descr="Diagram&#10;&#10;Description automatically generated">
            <a:extLst>
              <a:ext uri="{FF2B5EF4-FFF2-40B4-BE49-F238E27FC236}">
                <a16:creationId xmlns:a16="http://schemas.microsoft.com/office/drawing/2014/main" id="{0651E4C7-B637-4542-B029-1DE90230EC73}"/>
              </a:ext>
            </a:extLst>
          </p:cNvPr>
          <p:cNvPicPr>
            <a:picLocks noGrp="1" noChangeAspect="1"/>
          </p:cNvPicPr>
          <p:nvPr>
            <p:ph type="pic" sz="quarter" idx="115"/>
          </p:nvPr>
        </p:nvPicPr>
        <p:blipFill>
          <a:blip r:embed="rId5">
            <a:extLst>
              <a:ext uri="{28A0092B-C50C-407E-A947-70E740481C1C}">
                <a14:useLocalDpi xmlns:a14="http://schemas.microsoft.com/office/drawing/2010/main" val="0"/>
              </a:ext>
            </a:extLst>
          </a:blip>
          <a:srcRect t="17810" b="17810"/>
          <a:stretch>
            <a:fillRect/>
          </a:stretch>
        </p:blipFill>
        <p:spPr bwMode="auto">
          <a:xfrm>
            <a:off x="-9326563" y="25314275"/>
            <a:ext cx="7908925" cy="4838700"/>
          </a:xfrm>
          <a:ln>
            <a:miter lim="800000"/>
            <a:headEnd/>
            <a:tailEnd/>
          </a:ln>
        </p:spPr>
      </p:pic>
      <p:pic>
        <p:nvPicPr>
          <p:cNvPr id="7189" name="Picture Placeholder 8" descr="Diagram&#10;&#10;Description automatically generated">
            <a:extLst>
              <a:ext uri="{FF2B5EF4-FFF2-40B4-BE49-F238E27FC236}">
                <a16:creationId xmlns:a16="http://schemas.microsoft.com/office/drawing/2014/main" id="{8CCE8DCD-9140-1B47-9493-DA06DA971462}"/>
              </a:ext>
            </a:extLst>
          </p:cNvPr>
          <p:cNvPicPr>
            <a:picLocks noGrp="1" noChangeAspect="1"/>
          </p:cNvPicPr>
          <p:nvPr>
            <p:ph type="pic" sz="quarter" idx="126"/>
          </p:nvPr>
        </p:nvPicPr>
        <p:blipFill>
          <a:blip r:embed="rId5">
            <a:extLst>
              <a:ext uri="{28A0092B-C50C-407E-A947-70E740481C1C}">
                <a14:useLocalDpi xmlns:a14="http://schemas.microsoft.com/office/drawing/2010/main" val="0"/>
              </a:ext>
            </a:extLst>
          </a:blip>
          <a:srcRect t="17810" b="17810"/>
          <a:stretch>
            <a:fillRect/>
          </a:stretch>
        </p:blipFill>
        <p:spPr bwMode="auto">
          <a:xfrm>
            <a:off x="-9326563" y="25314275"/>
            <a:ext cx="7908925" cy="4838700"/>
          </a:xfrm>
          <a:ln>
            <a:miter lim="800000"/>
            <a:headEnd/>
            <a:tailEnd/>
          </a:ln>
        </p:spPr>
      </p:pic>
      <p:pic>
        <p:nvPicPr>
          <p:cNvPr id="7190" name="Picture Placeholder 19" descr="Diagram&#10;&#10;Description automatically generated">
            <a:extLst>
              <a:ext uri="{FF2B5EF4-FFF2-40B4-BE49-F238E27FC236}">
                <a16:creationId xmlns:a16="http://schemas.microsoft.com/office/drawing/2014/main" id="{C2161DD6-0BF1-FF48-A829-1909183B3954}"/>
              </a:ext>
            </a:extLst>
          </p:cNvPr>
          <p:cNvPicPr>
            <a:picLocks noGrp="1" noChangeAspect="1"/>
          </p:cNvPicPr>
          <p:nvPr>
            <p:ph type="pic" sz="quarter" idx="127"/>
          </p:nvPr>
        </p:nvPicPr>
        <p:blipFill>
          <a:blip r:embed="rId5">
            <a:extLst>
              <a:ext uri="{28A0092B-C50C-407E-A947-70E740481C1C}">
                <a14:useLocalDpi xmlns:a14="http://schemas.microsoft.com/office/drawing/2010/main" val="0"/>
              </a:ext>
            </a:extLst>
          </a:blip>
          <a:srcRect t="17810" b="17810"/>
          <a:stretch>
            <a:fillRect/>
          </a:stretch>
        </p:blipFill>
        <p:spPr bwMode="auto">
          <a:xfrm>
            <a:off x="-9326563" y="25314275"/>
            <a:ext cx="7908925" cy="4838700"/>
          </a:xfrm>
          <a:ln>
            <a:miter lim="800000"/>
            <a:headEnd/>
            <a:tailEnd/>
          </a:ln>
        </p:spPr>
      </p:pic>
      <p:sp>
        <p:nvSpPr>
          <p:cNvPr id="7191" name="Picture Placeholder 33">
            <a:extLst>
              <a:ext uri="{FF2B5EF4-FFF2-40B4-BE49-F238E27FC236}">
                <a16:creationId xmlns:a16="http://schemas.microsoft.com/office/drawing/2014/main" id="{CC4FD98B-0A64-4E4D-A94E-3304760B2786}"/>
              </a:ext>
            </a:extLst>
          </p:cNvPr>
          <p:cNvSpPr>
            <a:spLocks noGrp="1"/>
          </p:cNvSpPr>
          <p:nvPr>
            <p:ph type="pic" sz="quarter" idx="128"/>
          </p:nvPr>
        </p:nvSpPr>
        <p:spPr bwMode="auto">
          <a:xfrm>
            <a:off x="-9326563" y="25314275"/>
            <a:ext cx="7908925" cy="4838700"/>
          </a:xfrm>
          <a:ln>
            <a:miter lim="800000"/>
            <a:headEnd/>
            <a:tailEnd/>
          </a:ln>
        </p:spPr>
      </p:sp>
      <p:sp>
        <p:nvSpPr>
          <p:cNvPr id="7192" name="Picture Placeholder 34">
            <a:extLst>
              <a:ext uri="{FF2B5EF4-FFF2-40B4-BE49-F238E27FC236}">
                <a16:creationId xmlns:a16="http://schemas.microsoft.com/office/drawing/2014/main" id="{7D3186B7-1830-D648-B07B-7D7198884800}"/>
              </a:ext>
            </a:extLst>
          </p:cNvPr>
          <p:cNvSpPr>
            <a:spLocks noGrp="1"/>
          </p:cNvSpPr>
          <p:nvPr>
            <p:ph type="pic" sz="quarter" idx="129"/>
          </p:nvPr>
        </p:nvSpPr>
        <p:spPr bwMode="auto">
          <a:xfrm>
            <a:off x="-9326563" y="25314275"/>
            <a:ext cx="7908925" cy="4838700"/>
          </a:xfrm>
          <a:ln>
            <a:miter lim="800000"/>
            <a:headEnd/>
            <a:tailEnd/>
          </a:ln>
        </p:spPr>
      </p:sp>
      <p:sp>
        <p:nvSpPr>
          <p:cNvPr id="7193" name="Picture Placeholder 35">
            <a:extLst>
              <a:ext uri="{FF2B5EF4-FFF2-40B4-BE49-F238E27FC236}">
                <a16:creationId xmlns:a16="http://schemas.microsoft.com/office/drawing/2014/main" id="{E1E8856E-0B68-D341-A817-7A01DB2C9E16}"/>
              </a:ext>
            </a:extLst>
          </p:cNvPr>
          <p:cNvSpPr>
            <a:spLocks noGrp="1"/>
          </p:cNvSpPr>
          <p:nvPr>
            <p:ph type="pic" sz="quarter" idx="130"/>
          </p:nvPr>
        </p:nvSpPr>
        <p:spPr bwMode="auto">
          <a:xfrm>
            <a:off x="-9326563" y="25314275"/>
            <a:ext cx="7908925" cy="4838700"/>
          </a:xfrm>
          <a:ln>
            <a:miter lim="800000"/>
            <a:headEnd/>
            <a:tailEnd/>
          </a:ln>
        </p:spPr>
      </p:sp>
      <p:sp>
        <p:nvSpPr>
          <p:cNvPr id="7194" name="Picture Placeholder 36">
            <a:extLst>
              <a:ext uri="{FF2B5EF4-FFF2-40B4-BE49-F238E27FC236}">
                <a16:creationId xmlns:a16="http://schemas.microsoft.com/office/drawing/2014/main" id="{4C196766-8C52-4E41-893C-BF24D7A2ED8B}"/>
              </a:ext>
            </a:extLst>
          </p:cNvPr>
          <p:cNvSpPr>
            <a:spLocks noGrp="1"/>
          </p:cNvSpPr>
          <p:nvPr>
            <p:ph type="pic" sz="quarter" idx="131"/>
          </p:nvPr>
        </p:nvSpPr>
        <p:spPr bwMode="auto">
          <a:xfrm>
            <a:off x="-9326563" y="25314275"/>
            <a:ext cx="7908925" cy="4838700"/>
          </a:xfrm>
          <a:ln>
            <a:miter lim="800000"/>
            <a:headEnd/>
            <a:tailEnd/>
          </a:ln>
        </p:spPr>
      </p:sp>
      <p:sp>
        <p:nvSpPr>
          <p:cNvPr id="7195" name="Picture Placeholder 37">
            <a:extLst>
              <a:ext uri="{FF2B5EF4-FFF2-40B4-BE49-F238E27FC236}">
                <a16:creationId xmlns:a16="http://schemas.microsoft.com/office/drawing/2014/main" id="{B7B9FA43-C09C-374A-A69B-8BF1FDD20A9F}"/>
              </a:ext>
            </a:extLst>
          </p:cNvPr>
          <p:cNvSpPr>
            <a:spLocks noGrp="1"/>
          </p:cNvSpPr>
          <p:nvPr>
            <p:ph type="pic" sz="quarter" idx="132"/>
          </p:nvPr>
        </p:nvSpPr>
        <p:spPr bwMode="auto">
          <a:xfrm>
            <a:off x="-9326563" y="25314275"/>
            <a:ext cx="7908925" cy="4838700"/>
          </a:xfrm>
          <a:ln>
            <a:miter lim="800000"/>
            <a:headEnd/>
            <a:tailEnd/>
          </a:ln>
        </p:spPr>
      </p:sp>
      <p:sp>
        <p:nvSpPr>
          <p:cNvPr id="7196" name="Picture Placeholder 38">
            <a:extLst>
              <a:ext uri="{FF2B5EF4-FFF2-40B4-BE49-F238E27FC236}">
                <a16:creationId xmlns:a16="http://schemas.microsoft.com/office/drawing/2014/main" id="{EF82C948-680D-7048-AB60-FE1CC609C63C}"/>
              </a:ext>
            </a:extLst>
          </p:cNvPr>
          <p:cNvSpPr>
            <a:spLocks noGrp="1"/>
          </p:cNvSpPr>
          <p:nvPr>
            <p:ph type="pic" sz="quarter" idx="133"/>
          </p:nvPr>
        </p:nvSpPr>
        <p:spPr bwMode="auto">
          <a:xfrm>
            <a:off x="-9326563" y="25314275"/>
            <a:ext cx="7908925" cy="4838700"/>
          </a:xfrm>
          <a:ln>
            <a:miter lim="800000"/>
            <a:headEnd/>
            <a:tailEnd/>
          </a:ln>
        </p:spPr>
      </p:sp>
      <p:sp>
        <p:nvSpPr>
          <p:cNvPr id="7197" name="Picture Placeholder 39">
            <a:extLst>
              <a:ext uri="{FF2B5EF4-FFF2-40B4-BE49-F238E27FC236}">
                <a16:creationId xmlns:a16="http://schemas.microsoft.com/office/drawing/2014/main" id="{2D20690B-95DB-D149-BF4F-6A71736467A4}"/>
              </a:ext>
            </a:extLst>
          </p:cNvPr>
          <p:cNvSpPr>
            <a:spLocks noGrp="1"/>
          </p:cNvSpPr>
          <p:nvPr>
            <p:ph type="pic" sz="quarter" idx="134"/>
          </p:nvPr>
        </p:nvSpPr>
        <p:spPr bwMode="auto">
          <a:xfrm>
            <a:off x="-9326563" y="25314275"/>
            <a:ext cx="7908925" cy="4838700"/>
          </a:xfrm>
          <a:ln>
            <a:miter lim="800000"/>
            <a:headEnd/>
            <a:tailEnd/>
          </a:ln>
        </p:spPr>
      </p:sp>
      <p:sp>
        <p:nvSpPr>
          <p:cNvPr id="42" name="Text Placeholder 41">
            <a:extLst>
              <a:ext uri="{FF2B5EF4-FFF2-40B4-BE49-F238E27FC236}">
                <a16:creationId xmlns:a16="http://schemas.microsoft.com/office/drawing/2014/main" id="{9B85C337-E44A-5C49-9EE7-61D611701A9F}"/>
              </a:ext>
            </a:extLst>
          </p:cNvPr>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3" name="Text Placeholder 42">
            <a:extLst>
              <a:ext uri="{FF2B5EF4-FFF2-40B4-BE49-F238E27FC236}">
                <a16:creationId xmlns:a16="http://schemas.microsoft.com/office/drawing/2014/main" id="{6F34707F-F7E1-9F4A-9188-8F7B62D406DB}"/>
              </a:ext>
            </a:extLst>
          </p:cNvPr>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4" name="Text Placeholder 43">
            <a:extLst>
              <a:ext uri="{FF2B5EF4-FFF2-40B4-BE49-F238E27FC236}">
                <a16:creationId xmlns:a16="http://schemas.microsoft.com/office/drawing/2014/main" id="{5CA23741-F265-8547-9ED8-4417EFF590F4}"/>
              </a:ext>
            </a:extLst>
          </p:cNvPr>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5" name="Text Placeholder 44">
            <a:extLst>
              <a:ext uri="{FF2B5EF4-FFF2-40B4-BE49-F238E27FC236}">
                <a16:creationId xmlns:a16="http://schemas.microsoft.com/office/drawing/2014/main" id="{35A60376-240E-ED44-A4CE-8E46695FAC31}"/>
              </a:ext>
            </a:extLst>
          </p:cNvPr>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6" name="Text Placeholder 45">
            <a:extLst>
              <a:ext uri="{FF2B5EF4-FFF2-40B4-BE49-F238E27FC236}">
                <a16:creationId xmlns:a16="http://schemas.microsoft.com/office/drawing/2014/main" id="{CA8CAA4F-A822-6044-860A-62BEF124DFDC}"/>
              </a:ext>
            </a:extLst>
          </p:cNvPr>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7" name="Text Placeholder 46">
            <a:extLst>
              <a:ext uri="{FF2B5EF4-FFF2-40B4-BE49-F238E27FC236}">
                <a16:creationId xmlns:a16="http://schemas.microsoft.com/office/drawing/2014/main" id="{9DA43772-645B-3A4D-BB61-41EB51B9E379}"/>
              </a:ext>
            </a:extLst>
          </p:cNvPr>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8" name="Text Placeholder 47">
            <a:extLst>
              <a:ext uri="{FF2B5EF4-FFF2-40B4-BE49-F238E27FC236}">
                <a16:creationId xmlns:a16="http://schemas.microsoft.com/office/drawing/2014/main" id="{059B3F6A-8AAD-2444-A055-EB99A48B28DD}"/>
              </a:ext>
            </a:extLst>
          </p:cNvPr>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9" name="Text Placeholder 48">
            <a:extLst>
              <a:ext uri="{FF2B5EF4-FFF2-40B4-BE49-F238E27FC236}">
                <a16:creationId xmlns:a16="http://schemas.microsoft.com/office/drawing/2014/main" id="{17E433CF-A19B-C14E-854E-6D50286762CD}"/>
              </a:ext>
            </a:extLst>
          </p:cNvPr>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0" name="Text Placeholder 49">
            <a:extLst>
              <a:ext uri="{FF2B5EF4-FFF2-40B4-BE49-F238E27FC236}">
                <a16:creationId xmlns:a16="http://schemas.microsoft.com/office/drawing/2014/main" id="{FBBAF0CD-42A6-F444-B251-722E88F2F1C9}"/>
              </a:ext>
            </a:extLst>
          </p:cNvPr>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1" name="Text Placeholder 50">
            <a:extLst>
              <a:ext uri="{FF2B5EF4-FFF2-40B4-BE49-F238E27FC236}">
                <a16:creationId xmlns:a16="http://schemas.microsoft.com/office/drawing/2014/main" id="{2D7D3EFE-E883-0D4C-A851-5C8BD8B3D94D}"/>
              </a:ext>
            </a:extLst>
          </p:cNvPr>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2" name="Text Placeholder 51">
            <a:extLst>
              <a:ext uri="{FF2B5EF4-FFF2-40B4-BE49-F238E27FC236}">
                <a16:creationId xmlns:a16="http://schemas.microsoft.com/office/drawing/2014/main" id="{EE55CD78-B88E-8E43-AF34-4F825E4C0744}"/>
              </a:ext>
            </a:extLst>
          </p:cNvPr>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3" name="Text Placeholder 52">
            <a:extLst>
              <a:ext uri="{FF2B5EF4-FFF2-40B4-BE49-F238E27FC236}">
                <a16:creationId xmlns:a16="http://schemas.microsoft.com/office/drawing/2014/main" id="{34B14B99-CB89-8441-862D-4100B07CB30E}"/>
              </a:ext>
            </a:extLst>
          </p:cNvPr>
          <p:cNvSpPr>
            <a:spLocks noGrp="1"/>
          </p:cNvSpPr>
          <p:nvPr>
            <p:ph type="body" sz="quarter" idx="14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5" name="Text Placeholder 54">
            <a:extLst>
              <a:ext uri="{FF2B5EF4-FFF2-40B4-BE49-F238E27FC236}">
                <a16:creationId xmlns:a16="http://schemas.microsoft.com/office/drawing/2014/main" id="{18E44C31-FD3C-9749-9EF3-33B83CCC68A3}"/>
              </a:ext>
            </a:extLst>
          </p:cNvPr>
          <p:cNvSpPr>
            <a:spLocks noGrp="1"/>
          </p:cNvSpPr>
          <p:nvPr>
            <p:ph type="body" sz="quarter" idx="149"/>
          </p:nvPr>
        </p:nvSpPr>
        <p:spPr>
          <a:xfrm>
            <a:off x="11603038" y="5271770"/>
            <a:ext cx="10050462" cy="754063"/>
          </a:xfrm>
        </p:spPr>
        <p:txBody>
          <a:bodyPr/>
          <a:lstStyle/>
          <a:p>
            <a:pPr marL="1645838" indent="-1645838" defTabSz="4388900" eaLnBrk="1" fontAlgn="auto" hangingPunct="1">
              <a:spcAft>
                <a:spcPts val="0"/>
              </a:spcAft>
              <a:defRPr/>
            </a:pPr>
            <a:r>
              <a:rPr lang="en-GB" dirty="0"/>
              <a:t>Welsh National Symbols/ Emblems.</a:t>
            </a:r>
          </a:p>
        </p:txBody>
      </p:sp>
      <p:sp>
        <p:nvSpPr>
          <p:cNvPr id="7211" name="Text Placeholder 55">
            <a:extLst>
              <a:ext uri="{FF2B5EF4-FFF2-40B4-BE49-F238E27FC236}">
                <a16:creationId xmlns:a16="http://schemas.microsoft.com/office/drawing/2014/main" id="{14401B96-1DC5-8C40-A0AF-3D22DEB4E810}"/>
              </a:ext>
            </a:extLst>
          </p:cNvPr>
          <p:cNvSpPr>
            <a:spLocks noGrp="1"/>
          </p:cNvSpPr>
          <p:nvPr>
            <p:ph type="body" sz="quarter" idx="150"/>
          </p:nvPr>
        </p:nvSpPr>
        <p:spPr bwMode="auto">
          <a:xfrm>
            <a:off x="5932488" y="2908300"/>
            <a:ext cx="31999237" cy="923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eaLnBrk="1" hangingPunct="1"/>
            <a:r>
              <a:rPr lang="en-US" altLang="en-US" dirty="0"/>
              <a:t>By: Sepal Zorab Habib</a:t>
            </a:r>
          </a:p>
        </p:txBody>
      </p:sp>
      <p:pic>
        <p:nvPicPr>
          <p:cNvPr id="7214" name="Picture 68" descr="page11image43002848">
            <a:extLst>
              <a:ext uri="{FF2B5EF4-FFF2-40B4-BE49-F238E27FC236}">
                <a16:creationId xmlns:a16="http://schemas.microsoft.com/office/drawing/2014/main" id="{35589872-82E5-F646-9A43-958E23D29AA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211425" y="5791671"/>
            <a:ext cx="2803525" cy="2509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15" name="Picture 70" descr="National emblems (FAQ)">
            <a:extLst>
              <a:ext uri="{FF2B5EF4-FFF2-40B4-BE49-F238E27FC236}">
                <a16:creationId xmlns:a16="http://schemas.microsoft.com/office/drawing/2014/main" id="{3BF44FE8-73A2-B543-88EE-EAAF1B3B970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447" b="19563"/>
          <a:stretch>
            <a:fillRect/>
          </a:stretch>
        </p:blipFill>
        <p:spPr bwMode="auto">
          <a:xfrm>
            <a:off x="11747500" y="8955089"/>
            <a:ext cx="2482850" cy="1560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16" name="TextBox 1">
            <a:extLst>
              <a:ext uri="{FF2B5EF4-FFF2-40B4-BE49-F238E27FC236}">
                <a16:creationId xmlns:a16="http://schemas.microsoft.com/office/drawing/2014/main" id="{5E1E6393-A5CD-C04A-94F4-72259597F43F}"/>
              </a:ext>
            </a:extLst>
          </p:cNvPr>
          <p:cNvSpPr txBox="1">
            <a:spLocks noChangeArrowheads="1"/>
          </p:cNvSpPr>
          <p:nvPr/>
        </p:nvSpPr>
        <p:spPr bwMode="auto">
          <a:xfrm>
            <a:off x="25172988" y="23828375"/>
            <a:ext cx="184150" cy="141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endParaRPr lang="en-US" altLang="en-US"/>
          </a:p>
        </p:txBody>
      </p:sp>
      <p:pic>
        <p:nvPicPr>
          <p:cNvPr id="7217" name="Picture 73" descr="Traditions of Wales">
            <a:extLst>
              <a:ext uri="{FF2B5EF4-FFF2-40B4-BE49-F238E27FC236}">
                <a16:creationId xmlns:a16="http://schemas.microsoft.com/office/drawing/2014/main" id="{CEB613C5-54CF-D241-A7F8-B750635132B6}"/>
              </a:ext>
            </a:extLst>
          </p:cNvPr>
          <p:cNvPicPr>
            <a:picLocks noGrp="1" noChangeAspect="1" noChangeArrowheads="1"/>
          </p:cNvPicPr>
          <p:nvPr>
            <p:ph type="pic" sz="quarter" idx="18"/>
          </p:nvPr>
        </p:nvPicPr>
        <p:blipFill>
          <a:blip r:embed="rId8">
            <a:extLst>
              <a:ext uri="{28A0092B-C50C-407E-A947-70E740481C1C}">
                <a14:useLocalDpi xmlns:a14="http://schemas.microsoft.com/office/drawing/2010/main" val="0"/>
              </a:ext>
            </a:extLst>
          </a:blip>
          <a:srcRect l="781" r="54474"/>
          <a:stretch>
            <a:fillRect/>
          </a:stretch>
        </p:blipFill>
        <p:spPr bwMode="auto">
          <a:xfrm>
            <a:off x="39084250" y="527050"/>
            <a:ext cx="3338513" cy="36242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19" name="Text Placeholder 28">
            <a:extLst>
              <a:ext uri="{FF2B5EF4-FFF2-40B4-BE49-F238E27FC236}">
                <a16:creationId xmlns:a16="http://schemas.microsoft.com/office/drawing/2014/main" id="{DF5CC2E0-1995-8847-96CE-59505353DED0}"/>
              </a:ext>
            </a:extLst>
          </p:cNvPr>
          <p:cNvSpPr txBox="1">
            <a:spLocks/>
          </p:cNvSpPr>
          <p:nvPr/>
        </p:nvSpPr>
        <p:spPr bwMode="auto">
          <a:xfrm>
            <a:off x="22334538" y="29719588"/>
            <a:ext cx="10056812" cy="846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28589" tIns="228589" rIns="228589" bIns="228589">
            <a:spAutoFit/>
          </a:bodyPr>
          <a:lstStyle>
            <a:lvl1pPr>
              <a:defRPr sz="8600">
                <a:solidFill>
                  <a:schemeClr val="tx1"/>
                </a:solidFill>
                <a:latin typeface="Arial" panose="020B0604020202020204" pitchFamily="34" charset="0"/>
              </a:defRPr>
            </a:lvl1pPr>
            <a:lvl2pPr marL="1484313" indent="-569913">
              <a:defRPr sz="8600">
                <a:solidFill>
                  <a:schemeClr val="tx1"/>
                </a:solidFill>
                <a:latin typeface="Arial" panose="020B0604020202020204" pitchFamily="34" charset="0"/>
              </a:defRPr>
            </a:lvl2pPr>
            <a:lvl3pPr marL="2055813" indent="-569913">
              <a:defRPr sz="8600">
                <a:solidFill>
                  <a:schemeClr val="tx1"/>
                </a:solidFill>
                <a:latin typeface="Arial" panose="020B0604020202020204" pitchFamily="34" charset="0"/>
              </a:defRPr>
            </a:lvl3pPr>
            <a:lvl4pPr marL="2684463" indent="-627063">
              <a:defRPr sz="8600">
                <a:solidFill>
                  <a:schemeClr val="tx1"/>
                </a:solidFill>
                <a:latin typeface="Arial" panose="020B0604020202020204" pitchFamily="34" charset="0"/>
              </a:defRPr>
            </a:lvl4pPr>
            <a:lvl5pPr marL="3141663" indent="-455613">
              <a:defRPr sz="8600">
                <a:solidFill>
                  <a:schemeClr val="tx1"/>
                </a:solidFill>
                <a:latin typeface="Arial" panose="020B0604020202020204" pitchFamily="34" charset="0"/>
              </a:defRPr>
            </a:lvl5pPr>
            <a:lvl6pPr marL="3598863" indent="-455613" defTabSz="4387850" eaLnBrk="0" fontAlgn="base" hangingPunct="0">
              <a:spcBef>
                <a:spcPct val="0"/>
              </a:spcBef>
              <a:spcAft>
                <a:spcPct val="0"/>
              </a:spcAft>
              <a:defRPr sz="8600">
                <a:solidFill>
                  <a:schemeClr val="tx1"/>
                </a:solidFill>
                <a:latin typeface="Arial" panose="020B0604020202020204" pitchFamily="34" charset="0"/>
              </a:defRPr>
            </a:lvl6pPr>
            <a:lvl7pPr marL="4056063" indent="-455613" defTabSz="4387850" eaLnBrk="0" fontAlgn="base" hangingPunct="0">
              <a:spcBef>
                <a:spcPct val="0"/>
              </a:spcBef>
              <a:spcAft>
                <a:spcPct val="0"/>
              </a:spcAft>
              <a:defRPr sz="8600">
                <a:solidFill>
                  <a:schemeClr val="tx1"/>
                </a:solidFill>
                <a:latin typeface="Arial" panose="020B0604020202020204" pitchFamily="34" charset="0"/>
              </a:defRPr>
            </a:lvl7pPr>
            <a:lvl8pPr marL="4513263" indent="-455613" defTabSz="4387850" eaLnBrk="0" fontAlgn="base" hangingPunct="0">
              <a:spcBef>
                <a:spcPct val="0"/>
              </a:spcBef>
              <a:spcAft>
                <a:spcPct val="0"/>
              </a:spcAft>
              <a:defRPr sz="8600">
                <a:solidFill>
                  <a:schemeClr val="tx1"/>
                </a:solidFill>
                <a:latin typeface="Arial" panose="020B0604020202020204" pitchFamily="34" charset="0"/>
              </a:defRPr>
            </a:lvl8pPr>
            <a:lvl9pPr marL="4970463" indent="-455613" defTabSz="4387850" eaLnBrk="0" fontAlgn="base" hangingPunct="0">
              <a:spcBef>
                <a:spcPct val="0"/>
              </a:spcBef>
              <a:spcAft>
                <a:spcPct val="0"/>
              </a:spcAft>
              <a:defRPr sz="8600">
                <a:solidFill>
                  <a:schemeClr val="tx1"/>
                </a:solidFill>
                <a:latin typeface="Arial" panose="020B0604020202020204" pitchFamily="34" charset="0"/>
              </a:defRPr>
            </a:lvl9pPr>
          </a:lstStyle>
          <a:p>
            <a:pPr eaLnBrk="1" hangingPunct="1">
              <a:spcBef>
                <a:spcPct val="20000"/>
              </a:spcBef>
              <a:buFont typeface="Arial" panose="020B0604020202020204" pitchFamily="34" charset="0"/>
              <a:buNone/>
            </a:pPr>
            <a:endParaRPr lang="en-US" altLang="en-US" sz="2500">
              <a:latin typeface="Trebuchet MS" panose="020B0703020202090204" pitchFamily="34" charset="0"/>
            </a:endParaRPr>
          </a:p>
        </p:txBody>
      </p:sp>
      <p:sp>
        <p:nvSpPr>
          <p:cNvPr id="7220" name="Text Placeholder 1">
            <a:extLst>
              <a:ext uri="{FF2B5EF4-FFF2-40B4-BE49-F238E27FC236}">
                <a16:creationId xmlns:a16="http://schemas.microsoft.com/office/drawing/2014/main" id="{A6835CAB-5EBC-734A-916D-84635035E8C5}"/>
              </a:ext>
            </a:extLst>
          </p:cNvPr>
          <p:cNvSpPr>
            <a:spLocks noGrp="1" noChangeArrowheads="1"/>
          </p:cNvSpPr>
          <p:nvPr>
            <p:ph type="body" sz="quarter" idx="28"/>
          </p:nvPr>
        </p:nvSpPr>
        <p:spPr bwMode="auto">
          <a:xfrm>
            <a:off x="32916813" y="27797125"/>
            <a:ext cx="10052050" cy="480129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nSpc>
                <a:spcPct val="150000"/>
              </a:lnSpc>
            </a:pPr>
            <a:r>
              <a:rPr lang="en-GB" altLang="en-US" sz="2800" dirty="0"/>
              <a:t>To conclude, this poster has outlined the features of Welsh Culture and illustrated how it is represented. It also has discussed the importance of Welsh Culture and its relationship to education. It also considers personal experiences and encounters with Welsh culture and     identity formation.</a:t>
            </a:r>
          </a:p>
          <a:p>
            <a:endParaRPr lang="en-US" altLang="en-US" dirty="0"/>
          </a:p>
        </p:txBody>
      </p:sp>
      <p:sp>
        <p:nvSpPr>
          <p:cNvPr id="7241" name="Text Placeholder 1">
            <a:extLst>
              <a:ext uri="{FF2B5EF4-FFF2-40B4-BE49-F238E27FC236}">
                <a16:creationId xmlns:a16="http://schemas.microsoft.com/office/drawing/2014/main" id="{26F6D5CB-77C8-5847-A7D9-2728C7BB5D92}"/>
              </a:ext>
            </a:extLst>
          </p:cNvPr>
          <p:cNvSpPr>
            <a:spLocks noGrp="1" noChangeArrowheads="1"/>
          </p:cNvSpPr>
          <p:nvPr>
            <p:ph type="body" sz="quarter" idx="96"/>
          </p:nvPr>
        </p:nvSpPr>
        <p:spPr bwMode="auto">
          <a:xfrm>
            <a:off x="917575" y="16808450"/>
            <a:ext cx="10056813" cy="8937625"/>
          </a:xfrm>
        </p:spPr>
        <p:txBody>
          <a:bodyPr vert="horz" numCol="1" anchor="t" anchorCtr="0" compatLnSpc="1">
            <a:prstTxWarp prst="textNoShape">
              <a:avLst/>
            </a:prstTxWarp>
          </a:bodyPr>
          <a:lstStyle/>
          <a:p>
            <a:pPr marL="457200" indent="-457200">
              <a:lnSpc>
                <a:spcPct val="150000"/>
              </a:lnSpc>
              <a:buFont typeface="Arial" panose="020B0604020202020204" pitchFamily="34" charset="0"/>
              <a:buChar char="•"/>
              <a:defRPr/>
            </a:pPr>
            <a:r>
              <a:rPr lang="en-GB" sz="2800" dirty="0"/>
              <a:t>Culture is ‘one of the two or three most complicated words in the English language’ (Williams 1983, quoted in Curtis &amp; Pettigrew, 2009, p. 5). </a:t>
            </a:r>
          </a:p>
          <a:p>
            <a:pPr marL="457200" indent="-457200">
              <a:lnSpc>
                <a:spcPct val="150000"/>
              </a:lnSpc>
              <a:buFont typeface="Arial" panose="020B0604020202020204" pitchFamily="34" charset="0"/>
              <a:buChar char="•"/>
              <a:defRPr/>
            </a:pPr>
            <a:r>
              <a:rPr lang="en-GB" sz="2800" dirty="0"/>
              <a:t>Culture is ‘A type of civilization; the attitudes and values which inform a society’ (Chamber’s Dictionary 2003, cited in Scaglia, 2012, p.13). </a:t>
            </a:r>
          </a:p>
          <a:p>
            <a:pPr marL="457200" indent="-457200">
              <a:lnSpc>
                <a:spcPct val="150000"/>
              </a:lnSpc>
              <a:buFont typeface="Arial" panose="020B0604020202020204" pitchFamily="34" charset="0"/>
              <a:buChar char="•"/>
              <a:defRPr/>
            </a:pPr>
            <a:r>
              <a:rPr lang="en-GB" sz="2800" dirty="0"/>
              <a:t>Identity is considered an important indicator of ‘well-being and self-worth’ (</a:t>
            </a:r>
            <a:r>
              <a:rPr lang="en-GB" sz="2800" dirty="0" err="1"/>
              <a:t>Canino</a:t>
            </a:r>
            <a:r>
              <a:rPr lang="en-GB" sz="2800" dirty="0"/>
              <a:t> et al, 2004; </a:t>
            </a:r>
            <a:r>
              <a:rPr lang="en-GB" sz="2800" dirty="0" err="1"/>
              <a:t>Rapee</a:t>
            </a:r>
            <a:r>
              <a:rPr lang="en-GB" sz="2800" dirty="0"/>
              <a:t> et al., 2006 quoted in Collins &amp; Foley, 2008, p. 11). </a:t>
            </a:r>
          </a:p>
          <a:p>
            <a:pPr marL="457200" indent="-457200">
              <a:lnSpc>
                <a:spcPct val="150000"/>
              </a:lnSpc>
              <a:buFont typeface="Arial" panose="020B0604020202020204" pitchFamily="34" charset="0"/>
              <a:buChar char="•"/>
              <a:defRPr/>
            </a:pPr>
            <a:r>
              <a:rPr lang="en-GB" sz="2800" dirty="0"/>
              <a:t>Identity is about who you are and something ‘constantly evolving’ (</a:t>
            </a:r>
            <a:r>
              <a:rPr lang="en-GB" sz="2800" dirty="0" err="1"/>
              <a:t>Kelteher</a:t>
            </a:r>
            <a:r>
              <a:rPr lang="en-GB" sz="2800" dirty="0"/>
              <a:t> and </a:t>
            </a:r>
            <a:r>
              <a:rPr lang="en-GB" sz="2800" dirty="0" err="1"/>
              <a:t>Leavey</a:t>
            </a:r>
            <a:r>
              <a:rPr lang="en-GB" sz="2800" dirty="0"/>
              <a:t>, 2004; </a:t>
            </a:r>
            <a:r>
              <a:rPr lang="en-GB" sz="2800" dirty="0" err="1"/>
              <a:t>Layder</a:t>
            </a:r>
            <a:r>
              <a:rPr lang="en-GB" sz="2800" dirty="0"/>
              <a:t>, 2004 quoted in Collins &amp; Foley, 2008, p. 12). </a:t>
            </a:r>
          </a:p>
          <a:p>
            <a:pPr>
              <a:defRPr/>
            </a:pPr>
            <a:endParaRPr lang="en-US" altLang="en-US" dirty="0"/>
          </a:p>
        </p:txBody>
      </p:sp>
      <p:pic>
        <p:nvPicPr>
          <p:cNvPr id="7222" name="Picture 75" descr="Overview - COVID-19 - Eurostat">
            <a:extLst>
              <a:ext uri="{FF2B5EF4-FFF2-40B4-BE49-F238E27FC236}">
                <a16:creationId xmlns:a16="http://schemas.microsoft.com/office/drawing/2014/main" id="{E597273B-D214-E449-8FAE-6C7AF541B28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76788" y="12058650"/>
            <a:ext cx="5840412" cy="3652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23" name="Picture 78" descr="Exploring good common principles for a digital identity system – The ODI">
            <a:extLst>
              <a:ext uri="{FF2B5EF4-FFF2-40B4-BE49-F238E27FC236}">
                <a16:creationId xmlns:a16="http://schemas.microsoft.com/office/drawing/2014/main" id="{ECC9DAD9-8E1E-6A4C-965E-C1B28349B98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461125" y="28676600"/>
            <a:ext cx="4259263" cy="315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24" name="Picture 1" descr="Wales Flag | Buy Flag of Wales | The Flag Shop">
            <a:extLst>
              <a:ext uri="{FF2B5EF4-FFF2-40B4-BE49-F238E27FC236}">
                <a16:creationId xmlns:a16="http://schemas.microsoft.com/office/drawing/2014/main" id="{CBE37D07-69E4-6440-87AE-FFDB3FB4332A}"/>
              </a:ext>
            </a:extLst>
          </p:cNvPr>
          <p:cNvPicPr>
            <a:picLocks noChangeAspect="1" noChangeArrowheads="1"/>
          </p:cNvPicPr>
          <p:nvPr/>
        </p:nvPicPr>
        <p:blipFill>
          <a:blip r:embed="rId11" r:link="rId12">
            <a:extLst>
              <a:ext uri="{28A0092B-C50C-407E-A947-70E740481C1C}">
                <a14:useLocalDpi xmlns:a14="http://schemas.microsoft.com/office/drawing/2010/main" val="0"/>
              </a:ext>
            </a:extLst>
          </a:blip>
          <a:srcRect l="9521" t="19128" b="11314"/>
          <a:stretch>
            <a:fillRect/>
          </a:stretch>
        </p:blipFill>
        <p:spPr bwMode="auto">
          <a:xfrm>
            <a:off x="11861800" y="6383338"/>
            <a:ext cx="3032125" cy="17306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25" name="Picture 80" descr="page12image6305184">
            <a:extLst>
              <a:ext uri="{FF2B5EF4-FFF2-40B4-BE49-F238E27FC236}">
                <a16:creationId xmlns:a16="http://schemas.microsoft.com/office/drawing/2014/main" id="{F9163317-66FF-2D43-83FD-45CAA105709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7958735" y="8700586"/>
            <a:ext cx="1612900" cy="188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26" name="Picture 84" descr="Welsh children in national costumes. (Wales, Great Britain, United Kingdom  of Great Britain and Northern Ireland,… | National dress, Welsh dress, Childrens  costumes">
            <a:extLst>
              <a:ext uri="{FF2B5EF4-FFF2-40B4-BE49-F238E27FC236}">
                <a16:creationId xmlns:a16="http://schemas.microsoft.com/office/drawing/2014/main" id="{0AFB50AF-795C-E148-9749-33A189AF0FD5}"/>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b="28465"/>
          <a:stretch>
            <a:fillRect/>
          </a:stretch>
        </p:blipFill>
        <p:spPr bwMode="auto">
          <a:xfrm>
            <a:off x="13760768" y="12097703"/>
            <a:ext cx="5314950" cy="3982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27" name="Picture 86" descr="page12image6305392">
            <a:extLst>
              <a:ext uri="{FF2B5EF4-FFF2-40B4-BE49-F238E27FC236}">
                <a16:creationId xmlns:a16="http://schemas.microsoft.com/office/drawing/2014/main" id="{1DC83457-363F-1643-B6B0-48574B5598D2}"/>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5371763" y="9139238"/>
            <a:ext cx="1612900" cy="188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28" name="Text Placeholder 1">
            <a:extLst>
              <a:ext uri="{FF2B5EF4-FFF2-40B4-BE49-F238E27FC236}">
                <a16:creationId xmlns:a16="http://schemas.microsoft.com/office/drawing/2014/main" id="{2122FA42-8E16-9D44-9A8F-395D5EA05401}"/>
              </a:ext>
            </a:extLst>
          </p:cNvPr>
          <p:cNvSpPr>
            <a:spLocks noGrp="1" noChangeArrowheads="1"/>
          </p:cNvSpPr>
          <p:nvPr>
            <p:ph type="body" sz="quarter" idx="125"/>
          </p:nvPr>
        </p:nvSpPr>
        <p:spPr bwMode="auto">
          <a:xfrm>
            <a:off x="32933354" y="20404741"/>
            <a:ext cx="10056813" cy="589787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marL="342900" indent="-342900">
              <a:lnSpc>
                <a:spcPct val="150000"/>
              </a:lnSpc>
              <a:buFont typeface="Arial" panose="020B0604020202020204" pitchFamily="34" charset="0"/>
              <a:buChar char="•"/>
            </a:pPr>
            <a:r>
              <a:rPr lang="en-GB" altLang="en-US" sz="2800" dirty="0"/>
              <a:t>Undoubtedly, the formation and development of children’s identity is shaped through educational experiences. </a:t>
            </a:r>
          </a:p>
          <a:p>
            <a:pPr marL="342900" indent="-342900">
              <a:lnSpc>
                <a:spcPct val="150000"/>
              </a:lnSpc>
              <a:buFont typeface="Arial" panose="020B0604020202020204" pitchFamily="34" charset="0"/>
              <a:buChar char="•"/>
            </a:pPr>
            <a:r>
              <a:rPr lang="en-GB" sz="2800" dirty="0"/>
              <a:t>Now I feel I have a stake in Welsh culture.</a:t>
            </a:r>
          </a:p>
          <a:p>
            <a:pPr marL="342900" indent="-342900">
              <a:lnSpc>
                <a:spcPct val="150000"/>
              </a:lnSpc>
              <a:buFont typeface="Arial" panose="020B0604020202020204" pitchFamily="34" charset="0"/>
              <a:buChar char="•"/>
            </a:pPr>
            <a:r>
              <a:rPr lang="en-GB" altLang="en-US" sz="2800" dirty="0"/>
              <a:t>My vested interest in Welsh Culture made me to think of becoming a teacher in Wales. </a:t>
            </a:r>
          </a:p>
          <a:p>
            <a:pPr marL="342900" indent="-342900">
              <a:lnSpc>
                <a:spcPct val="150000"/>
              </a:lnSpc>
              <a:buFont typeface="Arial" panose="020B0604020202020204" pitchFamily="34" charset="0"/>
              <a:buChar char="•"/>
            </a:pPr>
            <a:endParaRPr lang="en-GB" altLang="en-US" sz="2800" dirty="0"/>
          </a:p>
          <a:p>
            <a:pPr marL="342900" indent="-342900">
              <a:lnSpc>
                <a:spcPct val="150000"/>
              </a:lnSpc>
              <a:buFont typeface="Arial" panose="020B0604020202020204" pitchFamily="34" charset="0"/>
              <a:buChar char="•"/>
            </a:pPr>
            <a:endParaRPr lang="en-US" altLang="en-US" sz="2800" dirty="0"/>
          </a:p>
        </p:txBody>
      </p:sp>
      <p:sp>
        <p:nvSpPr>
          <p:cNvPr id="7229" name="Picture Placeholder 16">
            <a:extLst>
              <a:ext uri="{FF2B5EF4-FFF2-40B4-BE49-F238E27FC236}">
                <a16:creationId xmlns:a16="http://schemas.microsoft.com/office/drawing/2014/main" id="{CECBE91D-839D-9646-A9A0-78353BE38FA6}"/>
              </a:ext>
            </a:extLst>
          </p:cNvPr>
          <p:cNvSpPr>
            <a:spLocks noGrp="1"/>
          </p:cNvSpPr>
          <p:nvPr>
            <p:ph type="pic" sz="quarter" idx="135"/>
          </p:nvPr>
        </p:nvSpPr>
        <p:spPr bwMode="auto">
          <a:xfrm>
            <a:off x="-9326563" y="25314275"/>
            <a:ext cx="7908925" cy="4838700"/>
          </a:xfrm>
          <a:ln>
            <a:miter lim="800000"/>
            <a:headEnd/>
            <a:tailEnd/>
          </a:ln>
        </p:spPr>
      </p:sp>
      <p:pic>
        <p:nvPicPr>
          <p:cNvPr id="7230" name="Picture 102" descr="Diagram&#10;&#10;Description automatically generated">
            <a:extLst>
              <a:ext uri="{FF2B5EF4-FFF2-40B4-BE49-F238E27FC236}">
                <a16:creationId xmlns:a16="http://schemas.microsoft.com/office/drawing/2014/main" id="{ACBB9351-98BD-F648-ADD7-E63E6B8905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784134" y="26791687"/>
            <a:ext cx="4776009" cy="4743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31" name="Picture 97" descr="Roar of the Dragon: Wales seal emotional Grand Slam as hapless Ireland are  put to the sword in Cardiff">
            <a:extLst>
              <a:ext uri="{FF2B5EF4-FFF2-40B4-BE49-F238E27FC236}">
                <a16:creationId xmlns:a16="http://schemas.microsoft.com/office/drawing/2014/main" id="{4C3515D5-8442-BA48-A6BD-C1240FBD3588}"/>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8332450" y="6438900"/>
            <a:ext cx="3121025" cy="1675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Text Placeholder 22">
            <a:extLst>
              <a:ext uri="{FF2B5EF4-FFF2-40B4-BE49-F238E27FC236}">
                <a16:creationId xmlns:a16="http://schemas.microsoft.com/office/drawing/2014/main" id="{FDABB9EC-54F3-F849-B2CD-377EEBF687C9}"/>
              </a:ext>
            </a:extLst>
          </p:cNvPr>
          <p:cNvSpPr>
            <a:spLocks noGrp="1"/>
          </p:cNvSpPr>
          <p:nvPr>
            <p:ph type="body" sz="quarter" idx="148"/>
          </p:nvPr>
        </p:nvSpPr>
        <p:spPr>
          <a:xfrm>
            <a:off x="-10407650" y="18288000"/>
            <a:ext cx="10050462" cy="754063"/>
          </a:xfrm>
        </p:spPr>
        <p:txBody>
          <a:bodyPr/>
          <a:lstStyle/>
          <a:p>
            <a:pPr>
              <a:defRPr/>
            </a:pPr>
            <a:endParaRPr lang="en-US"/>
          </a:p>
        </p:txBody>
      </p:sp>
      <p:pic>
        <p:nvPicPr>
          <p:cNvPr id="7233" name="Picture 92" descr="Pisa test result averages in mathematics. Scores of 15-year-old pupils, UK nations.  .">
            <a:extLst>
              <a:ext uri="{FF2B5EF4-FFF2-40B4-BE49-F238E27FC236}">
                <a16:creationId xmlns:a16="http://schemas.microsoft.com/office/drawing/2014/main" id="{F5C3C327-3309-8E41-9309-C1BACDC08BB2}"/>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26947813" y="28707080"/>
            <a:ext cx="5265737" cy="3279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34" name="Picture 94" descr="Pisa logo">
            <a:extLst>
              <a:ext uri="{FF2B5EF4-FFF2-40B4-BE49-F238E27FC236}">
                <a16:creationId xmlns:a16="http://schemas.microsoft.com/office/drawing/2014/main" id="{BD85E13D-D936-1941-AD59-39E477E1A8BD}"/>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36915611" y="16224978"/>
            <a:ext cx="5923078" cy="3329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35" name="Picture 96" descr="Kurdistan with Wales Friendship Table Flag">
            <a:extLst>
              <a:ext uri="{FF2B5EF4-FFF2-40B4-BE49-F238E27FC236}">
                <a16:creationId xmlns:a16="http://schemas.microsoft.com/office/drawing/2014/main" id="{598D6535-EB60-EF46-8C79-49D0E4E49678}"/>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t="9714" b="23177"/>
          <a:stretch>
            <a:fillRect/>
          </a:stretch>
        </p:blipFill>
        <p:spPr bwMode="auto">
          <a:xfrm>
            <a:off x="39348694" y="23905060"/>
            <a:ext cx="3530395" cy="3160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36" name="Picture 90" descr="Education in Venezuela, the Americas, and the World | Wall Street  International Magazine">
            <a:extLst>
              <a:ext uri="{FF2B5EF4-FFF2-40B4-BE49-F238E27FC236}">
                <a16:creationId xmlns:a16="http://schemas.microsoft.com/office/drawing/2014/main" id="{B7AB82CD-99D2-C343-A9F1-41639F3C4E63}"/>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3260319" y="24653874"/>
            <a:ext cx="4272612" cy="2338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Flag of Wales - Wikipedia">
            <a:extLst>
              <a:ext uri="{FF2B5EF4-FFF2-40B4-BE49-F238E27FC236}">
                <a16:creationId xmlns:a16="http://schemas.microsoft.com/office/drawing/2014/main" id="{D42A14AA-15E1-2F46-BE5D-5785E74886AC}"/>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914400" y="1008063"/>
            <a:ext cx="4419600" cy="265176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lag of Wales - Wikipedia">
            <a:extLst>
              <a:ext uri="{FF2B5EF4-FFF2-40B4-BE49-F238E27FC236}">
                <a16:creationId xmlns:a16="http://schemas.microsoft.com/office/drawing/2014/main" id="{CE899E89-8804-3140-809A-E4ABCBB65AFE}"/>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1409275" y="25205945"/>
            <a:ext cx="5327227" cy="3196336"/>
          </a:xfrm>
          <a:prstGeom prst="rect">
            <a:avLst/>
          </a:prstGeom>
          <a:noFill/>
          <a:extLst>
            <a:ext uri="{909E8E84-426E-40DD-AFC4-6F175D3DCCD1}">
              <a14:hiddenFill xmlns:a14="http://schemas.microsoft.com/office/drawing/2010/main">
                <a:solidFill>
                  <a:srgbClr val="FFFFFF"/>
                </a:solidFill>
              </a14:hiddenFill>
            </a:ext>
          </a:extLst>
        </p:spPr>
      </p:pic>
      <p:pic>
        <p:nvPicPr>
          <p:cNvPr id="78" name="Audio Recording 11 Jan 2021 at 18:38:57" descr="Audio Recording 11 Jan 2021 at 18:38:57">
            <a:hlinkClick r:id="" action="ppaction://media"/>
            <a:extLst>
              <a:ext uri="{FF2B5EF4-FFF2-40B4-BE49-F238E27FC236}">
                <a16:creationId xmlns:a16="http://schemas.microsoft.com/office/drawing/2014/main" id="{D77F195D-04A4-454C-84C7-045E96502B0B}"/>
              </a:ext>
            </a:extLst>
          </p:cNvPr>
          <p:cNvPicPr>
            <a:picLocks noChangeAspect="1"/>
          </p:cNvPicPr>
          <p:nvPr>
            <a:audioFile r:link="rId2"/>
            <p:extLst>
              <p:ext uri="{DAA4B4D4-6D71-4841-9C94-3DE7FCFB9230}">
                <p14:media xmlns:p14="http://schemas.microsoft.com/office/powerpoint/2010/main" r:embed="rId1"/>
              </p:ext>
            </p:extLst>
          </p:nvPr>
        </p:nvPicPr>
        <p:blipFill>
          <a:blip r:embed="rId22"/>
          <a:stretch>
            <a:fillRect/>
          </a:stretch>
        </p:blipFill>
        <p:spPr>
          <a:xfrm>
            <a:off x="1409275" y="13911260"/>
            <a:ext cx="1655932" cy="1655932"/>
          </a:xfrm>
          <a:prstGeom prst="rect">
            <a:avLst/>
          </a:prstGeom>
          <a:ln w="228600" cap="sq" cmpd="thickThin">
            <a:solidFill>
              <a:srgbClr val="000000"/>
            </a:solidFill>
            <a:prstDash val="solid"/>
            <a:miter lim="800000"/>
          </a:ln>
          <a:effectLst>
            <a:innerShdw blurRad="76200">
              <a:srgbClr val="000000"/>
            </a:innerShdw>
          </a:effectLst>
        </p:spPr>
      </p:pic>
      <p:pic>
        <p:nvPicPr>
          <p:cNvPr id="2" name="Picture 2" descr="The subject of second-language Welsh is being abolished in schools in Wales  - Wales Online">
            <a:extLst>
              <a:ext uri="{FF2B5EF4-FFF2-40B4-BE49-F238E27FC236}">
                <a16:creationId xmlns:a16="http://schemas.microsoft.com/office/drawing/2014/main" id="{B03C7188-85E2-B64A-BA3B-435E0BAAF1D3}"/>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28519395" y="11590638"/>
            <a:ext cx="3580389" cy="204543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1408" fill="hold"/>
                                        <p:tgtEl>
                                          <p:spTgt spid="7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604DE-2ABD-4D4D-BF26-031987143439}"/>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2ABAF44E-7F3C-8F4A-AE6C-50E8A2DE3A51}"/>
              </a:ext>
            </a:extLst>
          </p:cNvPr>
          <p:cNvSpPr>
            <a:spLocks noGrp="1"/>
          </p:cNvSpPr>
          <p:nvPr>
            <p:ph type="subTitle" idx="1"/>
          </p:nvPr>
        </p:nvSpPr>
        <p:spPr/>
        <p:txBody>
          <a:bodyPr/>
          <a:lstStyle/>
          <a:p>
            <a:endParaRPr lang="en-US"/>
          </a:p>
        </p:txBody>
      </p:sp>
      <p:pic>
        <p:nvPicPr>
          <p:cNvPr id="5" name="Picture 4" descr="Text, letter&#10;&#10;Description automatically generated">
            <a:extLst>
              <a:ext uri="{FF2B5EF4-FFF2-40B4-BE49-F238E27FC236}">
                <a16:creationId xmlns:a16="http://schemas.microsoft.com/office/drawing/2014/main" id="{00E7AD6E-345A-E14C-B1ED-009C8895BC9A}"/>
              </a:ext>
            </a:extLst>
          </p:cNvPr>
          <p:cNvPicPr>
            <a:picLocks noChangeAspect="1"/>
          </p:cNvPicPr>
          <p:nvPr/>
        </p:nvPicPr>
        <p:blipFill rotWithShape="1">
          <a:blip r:embed="rId2">
            <a:extLst>
              <a:ext uri="{28A0092B-C50C-407E-A947-70E740481C1C}">
                <a14:useLocalDpi xmlns:a14="http://schemas.microsoft.com/office/drawing/2010/main" val="0"/>
              </a:ext>
            </a:extLst>
          </a:blip>
          <a:srcRect r="33759"/>
          <a:stretch/>
        </p:blipFill>
        <p:spPr>
          <a:xfrm>
            <a:off x="0" y="-60960"/>
            <a:ext cx="43891200" cy="32918400"/>
          </a:xfrm>
          <a:prstGeom prst="rect">
            <a:avLst/>
          </a:prstGeom>
        </p:spPr>
      </p:pic>
    </p:spTree>
    <p:extLst>
      <p:ext uri="{BB962C8B-B14F-4D97-AF65-F5344CB8AC3E}">
        <p14:creationId xmlns:p14="http://schemas.microsoft.com/office/powerpoint/2010/main" val="3573289347"/>
      </p:ext>
    </p:extLst>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3096</TotalTime>
  <Words>1022</Words>
  <Application>Microsoft Macintosh PowerPoint</Application>
  <PresentationFormat>Custom</PresentationFormat>
  <Paragraphs>57</Paragraphs>
  <Slides>2</Slides>
  <Notes>1</Notes>
  <HiddenSlides>0</HiddenSlides>
  <MMClips>1</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2</vt:i4>
      </vt:variant>
    </vt:vector>
  </HeadingPairs>
  <TitlesOfParts>
    <vt:vector size="9" baseType="lpstr">
      <vt:lpstr>Arial</vt:lpstr>
      <vt:lpstr>Calibri</vt:lpstr>
      <vt:lpstr>Trebuchet MS</vt:lpstr>
      <vt:lpstr>PosterPresentations.com-36x48-Template-V2b</vt:lpstr>
      <vt:lpstr>1_Classic 3 Columns</vt:lpstr>
      <vt:lpstr>Classic - Wide Center</vt:lpstr>
      <vt:lpstr>Right Highlight</vt:lpstr>
      <vt:lpstr>Welsh Culture or ‘Diwylliant Cymru’ in Welsh</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sepal habib</cp:lastModifiedBy>
  <cp:revision>99</cp:revision>
  <dcterms:created xsi:type="dcterms:W3CDTF">2011-04-21T17:08:10Z</dcterms:created>
  <dcterms:modified xsi:type="dcterms:W3CDTF">2021-01-11T20:25:24Z</dcterms:modified>
</cp:coreProperties>
</file>