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6"/>
  </p:notesMasterIdLst>
  <p:sldIdLst>
    <p:sldId id="257" r:id="rId2"/>
    <p:sldId id="261" r:id="rId3"/>
    <p:sldId id="263" r:id="rId4"/>
    <p:sldId id="259" r:id="rId5"/>
    <p:sldId id="279" r:id="rId6"/>
    <p:sldId id="271" r:id="rId7"/>
    <p:sldId id="258" r:id="rId8"/>
    <p:sldId id="277" r:id="rId9"/>
    <p:sldId id="267" r:id="rId10"/>
    <p:sldId id="269" r:id="rId11"/>
    <p:sldId id="270" r:id="rId12"/>
    <p:sldId id="264" r:id="rId13"/>
    <p:sldId id="265"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5" autoAdjust="0"/>
    <p:restoredTop sz="94660"/>
  </p:normalViewPr>
  <p:slideViewPr>
    <p:cSldViewPr snapToGrid="0" showGuides="1">
      <p:cViewPr varScale="1">
        <p:scale>
          <a:sx n="87" d="100"/>
          <a:sy n="87" d="100"/>
        </p:scale>
        <p:origin x="51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44C4648-8930-47B9-80CD-29D7DA2532B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B9E53AE0-46C8-4057-ABB3-352F40B836EF}">
      <dgm:prSet custT="1"/>
      <dgm:spPr/>
      <dgm:t>
        <a:bodyPr/>
        <a:lstStyle/>
        <a:p>
          <a:r>
            <a:rPr lang="en-US" sz="3600" dirty="0"/>
            <a:t>     Strengths</a:t>
          </a:r>
          <a:endParaRPr lang="en-GB" sz="3600" dirty="0"/>
        </a:p>
      </dgm:t>
    </dgm:pt>
    <dgm:pt modelId="{9940250F-9458-4815-9979-58F064F5E616}" type="parTrans" cxnId="{77597F50-9C55-46A8-BEB9-08B9985F73ED}">
      <dgm:prSet/>
      <dgm:spPr/>
      <dgm:t>
        <a:bodyPr/>
        <a:lstStyle/>
        <a:p>
          <a:endParaRPr lang="en-GB"/>
        </a:p>
      </dgm:t>
    </dgm:pt>
    <dgm:pt modelId="{B66DC1F3-B5AD-4097-AF58-17E52DFCFDA7}" type="sibTrans" cxnId="{77597F50-9C55-46A8-BEB9-08B9985F73ED}">
      <dgm:prSet/>
      <dgm:spPr/>
      <dgm:t>
        <a:bodyPr/>
        <a:lstStyle/>
        <a:p>
          <a:endParaRPr lang="en-GB"/>
        </a:p>
      </dgm:t>
    </dgm:pt>
    <dgm:pt modelId="{641CA7C5-B3A6-47E4-BD5E-9F53A5E200C4}">
      <dgm:prSet custT="1"/>
      <dgm:spPr/>
      <dgm:t>
        <a:bodyPr/>
        <a:lstStyle/>
        <a:p>
          <a:pPr>
            <a:buFont typeface="Wingdings" panose="05000000000000000000" pitchFamily="2" charset="2"/>
            <a:buChar char="Ø"/>
          </a:pPr>
          <a:r>
            <a:rPr lang="en-GB" sz="3600" dirty="0"/>
            <a:t>Organising skills</a:t>
          </a:r>
        </a:p>
      </dgm:t>
    </dgm:pt>
    <dgm:pt modelId="{BEB4EC8A-5E44-4A69-A4D5-71D0C229CDA7}" type="parTrans" cxnId="{12D29205-E23F-426E-BE7A-47513906C3A7}">
      <dgm:prSet/>
      <dgm:spPr/>
      <dgm:t>
        <a:bodyPr/>
        <a:lstStyle/>
        <a:p>
          <a:endParaRPr lang="en-GB"/>
        </a:p>
      </dgm:t>
    </dgm:pt>
    <dgm:pt modelId="{B6C5DE5F-F741-4746-94EB-8E7E4AF4A202}" type="sibTrans" cxnId="{12D29205-E23F-426E-BE7A-47513906C3A7}">
      <dgm:prSet/>
      <dgm:spPr/>
      <dgm:t>
        <a:bodyPr/>
        <a:lstStyle/>
        <a:p>
          <a:endParaRPr lang="en-GB"/>
        </a:p>
      </dgm:t>
    </dgm:pt>
    <dgm:pt modelId="{60CA705F-6D80-4A7D-9A4D-A4FA7928D070}">
      <dgm:prSet custT="1"/>
      <dgm:spPr/>
      <dgm:t>
        <a:bodyPr/>
        <a:lstStyle/>
        <a:p>
          <a:pPr>
            <a:buFont typeface="Wingdings" panose="05000000000000000000" pitchFamily="2" charset="2"/>
            <a:buChar char="Ø"/>
          </a:pPr>
          <a:r>
            <a:rPr lang="en-GB" sz="3600" dirty="0"/>
            <a:t>Competitive</a:t>
          </a:r>
        </a:p>
      </dgm:t>
    </dgm:pt>
    <dgm:pt modelId="{26A33592-8144-4440-9565-7CC332EC1DA8}" type="parTrans" cxnId="{D87A4B56-3BF8-4E47-88E8-C6F534435D2A}">
      <dgm:prSet/>
      <dgm:spPr/>
      <dgm:t>
        <a:bodyPr/>
        <a:lstStyle/>
        <a:p>
          <a:endParaRPr lang="en-GB"/>
        </a:p>
      </dgm:t>
    </dgm:pt>
    <dgm:pt modelId="{630D3B70-767D-4694-97D3-17BD720C3319}" type="sibTrans" cxnId="{D87A4B56-3BF8-4E47-88E8-C6F534435D2A}">
      <dgm:prSet/>
      <dgm:spPr/>
      <dgm:t>
        <a:bodyPr/>
        <a:lstStyle/>
        <a:p>
          <a:endParaRPr lang="en-GB"/>
        </a:p>
      </dgm:t>
    </dgm:pt>
    <dgm:pt modelId="{3C026117-4FB3-4E58-B249-EBA276612FCB}">
      <dgm:prSet custT="1"/>
      <dgm:spPr/>
      <dgm:t>
        <a:bodyPr/>
        <a:lstStyle/>
        <a:p>
          <a:pPr>
            <a:buFont typeface="Wingdings" panose="05000000000000000000" pitchFamily="2" charset="2"/>
            <a:buChar char="Ø"/>
          </a:pPr>
          <a:r>
            <a:rPr lang="en-GB" sz="3600" dirty="0"/>
            <a:t>Time management</a:t>
          </a:r>
        </a:p>
      </dgm:t>
    </dgm:pt>
    <dgm:pt modelId="{660AB47D-28E7-4D45-8EE4-2D3D44C4B813}" type="parTrans" cxnId="{D23A8237-F9EE-4EAC-9784-94687446C25E}">
      <dgm:prSet/>
      <dgm:spPr/>
      <dgm:t>
        <a:bodyPr/>
        <a:lstStyle/>
        <a:p>
          <a:endParaRPr lang="en-GB"/>
        </a:p>
      </dgm:t>
    </dgm:pt>
    <dgm:pt modelId="{14DC6A65-C1E5-433A-9C44-2E552C7A0A28}" type="sibTrans" cxnId="{D23A8237-F9EE-4EAC-9784-94687446C25E}">
      <dgm:prSet/>
      <dgm:spPr/>
      <dgm:t>
        <a:bodyPr/>
        <a:lstStyle/>
        <a:p>
          <a:endParaRPr lang="en-GB"/>
        </a:p>
      </dgm:t>
    </dgm:pt>
    <dgm:pt modelId="{4D720252-D1F0-4A10-A24D-34DE4A27DB5B}" type="pres">
      <dgm:prSet presAssocID="{E44C4648-8930-47B9-80CD-29D7DA2532B2}" presName="linear" presStyleCnt="0">
        <dgm:presLayoutVars>
          <dgm:animLvl val="lvl"/>
          <dgm:resizeHandles val="exact"/>
        </dgm:presLayoutVars>
      </dgm:prSet>
      <dgm:spPr/>
    </dgm:pt>
    <dgm:pt modelId="{50C5C62A-7E80-4F55-92FF-9DB0D07C6AEA}" type="pres">
      <dgm:prSet presAssocID="{B9E53AE0-46C8-4057-ABB3-352F40B836EF}" presName="parentText" presStyleLbl="node1" presStyleIdx="0" presStyleCnt="1">
        <dgm:presLayoutVars>
          <dgm:chMax val="0"/>
          <dgm:bulletEnabled val="1"/>
        </dgm:presLayoutVars>
      </dgm:prSet>
      <dgm:spPr/>
    </dgm:pt>
    <dgm:pt modelId="{557D3A5E-DDAE-4846-8921-B239EDAA5CA9}" type="pres">
      <dgm:prSet presAssocID="{B9E53AE0-46C8-4057-ABB3-352F40B836EF}" presName="childText" presStyleLbl="revTx" presStyleIdx="0" presStyleCnt="1">
        <dgm:presLayoutVars>
          <dgm:bulletEnabled val="1"/>
        </dgm:presLayoutVars>
      </dgm:prSet>
      <dgm:spPr/>
    </dgm:pt>
  </dgm:ptLst>
  <dgm:cxnLst>
    <dgm:cxn modelId="{12D29205-E23F-426E-BE7A-47513906C3A7}" srcId="{B9E53AE0-46C8-4057-ABB3-352F40B836EF}" destId="{641CA7C5-B3A6-47E4-BD5E-9F53A5E200C4}" srcOrd="0" destOrd="0" parTransId="{BEB4EC8A-5E44-4A69-A4D5-71D0C229CDA7}" sibTransId="{B6C5DE5F-F741-4746-94EB-8E7E4AF4A202}"/>
    <dgm:cxn modelId="{0E112C21-25F7-4A28-8B8C-3EA95B668BA3}" type="presOf" srcId="{E44C4648-8930-47B9-80CD-29D7DA2532B2}" destId="{4D720252-D1F0-4A10-A24D-34DE4A27DB5B}" srcOrd="0" destOrd="0" presId="urn:microsoft.com/office/officeart/2005/8/layout/vList2"/>
    <dgm:cxn modelId="{D23A8237-F9EE-4EAC-9784-94687446C25E}" srcId="{B9E53AE0-46C8-4057-ABB3-352F40B836EF}" destId="{3C026117-4FB3-4E58-B249-EBA276612FCB}" srcOrd="2" destOrd="0" parTransId="{660AB47D-28E7-4D45-8EE4-2D3D44C4B813}" sibTransId="{14DC6A65-C1E5-433A-9C44-2E552C7A0A28}"/>
    <dgm:cxn modelId="{77597F50-9C55-46A8-BEB9-08B9985F73ED}" srcId="{E44C4648-8930-47B9-80CD-29D7DA2532B2}" destId="{B9E53AE0-46C8-4057-ABB3-352F40B836EF}" srcOrd="0" destOrd="0" parTransId="{9940250F-9458-4815-9979-58F064F5E616}" sibTransId="{B66DC1F3-B5AD-4097-AF58-17E52DFCFDA7}"/>
    <dgm:cxn modelId="{D87A4B56-3BF8-4E47-88E8-C6F534435D2A}" srcId="{B9E53AE0-46C8-4057-ABB3-352F40B836EF}" destId="{60CA705F-6D80-4A7D-9A4D-A4FA7928D070}" srcOrd="1" destOrd="0" parTransId="{26A33592-8144-4440-9565-7CC332EC1DA8}" sibTransId="{630D3B70-767D-4694-97D3-17BD720C3319}"/>
    <dgm:cxn modelId="{FD2B598E-19E4-4584-BEBA-863C65973770}" type="presOf" srcId="{641CA7C5-B3A6-47E4-BD5E-9F53A5E200C4}" destId="{557D3A5E-DDAE-4846-8921-B239EDAA5CA9}" srcOrd="0" destOrd="0" presId="urn:microsoft.com/office/officeart/2005/8/layout/vList2"/>
    <dgm:cxn modelId="{D78D0E99-C4DC-4F1B-A62D-73EADACEFF1F}" type="presOf" srcId="{60CA705F-6D80-4A7D-9A4D-A4FA7928D070}" destId="{557D3A5E-DDAE-4846-8921-B239EDAA5CA9}" srcOrd="0" destOrd="1" presId="urn:microsoft.com/office/officeart/2005/8/layout/vList2"/>
    <dgm:cxn modelId="{283DA39D-DC88-49B4-9A94-A3A6C5288753}" type="presOf" srcId="{B9E53AE0-46C8-4057-ABB3-352F40B836EF}" destId="{50C5C62A-7E80-4F55-92FF-9DB0D07C6AEA}" srcOrd="0" destOrd="0" presId="urn:microsoft.com/office/officeart/2005/8/layout/vList2"/>
    <dgm:cxn modelId="{A4FADBD1-CC83-4E68-B81D-D08691B6C30D}" type="presOf" srcId="{3C026117-4FB3-4E58-B249-EBA276612FCB}" destId="{557D3A5E-DDAE-4846-8921-B239EDAA5CA9}" srcOrd="0" destOrd="2" presId="urn:microsoft.com/office/officeart/2005/8/layout/vList2"/>
    <dgm:cxn modelId="{02F61750-4947-41D7-A360-EF0242585557}" type="presParOf" srcId="{4D720252-D1F0-4A10-A24D-34DE4A27DB5B}" destId="{50C5C62A-7E80-4F55-92FF-9DB0D07C6AEA}" srcOrd="0" destOrd="0" presId="urn:microsoft.com/office/officeart/2005/8/layout/vList2"/>
    <dgm:cxn modelId="{E341EA87-0971-4A44-92CF-B5CA39A2334C}" type="presParOf" srcId="{4D720252-D1F0-4A10-A24D-34DE4A27DB5B}" destId="{557D3A5E-DDAE-4846-8921-B239EDAA5CA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5B8220-9F3C-4AC2-A16C-6755740057C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94D8B60-4C61-49F7-8E72-BCD97950E9E3}">
      <dgm:prSet custT="1"/>
      <dgm:spPr/>
      <dgm:t>
        <a:bodyPr/>
        <a:lstStyle/>
        <a:p>
          <a:r>
            <a:rPr lang="en-US" sz="3600" dirty="0"/>
            <a:t>     Weaknesses</a:t>
          </a:r>
          <a:endParaRPr lang="en-GB" sz="3600" dirty="0"/>
        </a:p>
      </dgm:t>
    </dgm:pt>
    <dgm:pt modelId="{6A1390F7-A9EE-455E-83A1-E4561EDB5762}" type="parTrans" cxnId="{4788F581-7CB4-4AD5-8C73-2EEB466C8E49}">
      <dgm:prSet/>
      <dgm:spPr/>
      <dgm:t>
        <a:bodyPr/>
        <a:lstStyle/>
        <a:p>
          <a:endParaRPr lang="en-GB"/>
        </a:p>
      </dgm:t>
    </dgm:pt>
    <dgm:pt modelId="{9E2A8713-2D7A-4FB5-8ABB-DE473FAE2699}" type="sibTrans" cxnId="{4788F581-7CB4-4AD5-8C73-2EEB466C8E49}">
      <dgm:prSet/>
      <dgm:spPr/>
      <dgm:t>
        <a:bodyPr/>
        <a:lstStyle/>
        <a:p>
          <a:endParaRPr lang="en-GB"/>
        </a:p>
      </dgm:t>
    </dgm:pt>
    <dgm:pt modelId="{422C264C-E6F7-455F-85EF-9967109C215F}">
      <dgm:prSet custT="1"/>
      <dgm:spPr/>
      <dgm:t>
        <a:bodyPr/>
        <a:lstStyle/>
        <a:p>
          <a:pPr>
            <a:buFont typeface="Wingdings" panose="05000000000000000000" pitchFamily="2" charset="2"/>
            <a:buChar char="Ø"/>
          </a:pPr>
          <a:r>
            <a:rPr lang="en-US" sz="3600" dirty="0"/>
            <a:t>Presentation skills</a:t>
          </a:r>
          <a:endParaRPr lang="en-GB" sz="3600" dirty="0"/>
        </a:p>
      </dgm:t>
    </dgm:pt>
    <dgm:pt modelId="{01D3CB33-AB8B-49D5-89CB-A828FAFE6B7C}" type="parTrans" cxnId="{D2C9DABE-0809-4F98-AA93-45DB875DF4B6}">
      <dgm:prSet/>
      <dgm:spPr/>
      <dgm:t>
        <a:bodyPr/>
        <a:lstStyle/>
        <a:p>
          <a:endParaRPr lang="en-GB"/>
        </a:p>
      </dgm:t>
    </dgm:pt>
    <dgm:pt modelId="{72C1EE38-25AF-4E73-98AA-6F585B0C7CB5}" type="sibTrans" cxnId="{D2C9DABE-0809-4F98-AA93-45DB875DF4B6}">
      <dgm:prSet/>
      <dgm:spPr/>
      <dgm:t>
        <a:bodyPr/>
        <a:lstStyle/>
        <a:p>
          <a:endParaRPr lang="en-GB"/>
        </a:p>
      </dgm:t>
    </dgm:pt>
    <dgm:pt modelId="{43E6C5E5-AABA-4A5C-AB65-1673DD72C25A}">
      <dgm:prSet custT="1"/>
      <dgm:spPr/>
      <dgm:t>
        <a:bodyPr/>
        <a:lstStyle/>
        <a:p>
          <a:pPr>
            <a:buFont typeface="Wingdings" panose="05000000000000000000" pitchFamily="2" charset="2"/>
            <a:buChar char="Ø"/>
          </a:pPr>
          <a:r>
            <a:rPr lang="en-US" sz="3600" dirty="0"/>
            <a:t>Note taking</a:t>
          </a:r>
          <a:endParaRPr lang="en-GB" sz="3600" dirty="0"/>
        </a:p>
      </dgm:t>
    </dgm:pt>
    <dgm:pt modelId="{A5276385-77E0-4908-9836-BCE98FA25412}" type="parTrans" cxnId="{194ECD46-012F-41C5-9DE0-3DE5C40A71E7}">
      <dgm:prSet/>
      <dgm:spPr/>
      <dgm:t>
        <a:bodyPr/>
        <a:lstStyle/>
        <a:p>
          <a:endParaRPr lang="en-GB"/>
        </a:p>
      </dgm:t>
    </dgm:pt>
    <dgm:pt modelId="{3EC4B92F-2AEC-4D31-BE27-09212CC531AA}" type="sibTrans" cxnId="{194ECD46-012F-41C5-9DE0-3DE5C40A71E7}">
      <dgm:prSet/>
      <dgm:spPr/>
      <dgm:t>
        <a:bodyPr/>
        <a:lstStyle/>
        <a:p>
          <a:endParaRPr lang="en-GB"/>
        </a:p>
      </dgm:t>
    </dgm:pt>
    <dgm:pt modelId="{E446AD01-5A95-492B-9D71-A7835BC73284}">
      <dgm:prSet custT="1"/>
      <dgm:spPr/>
      <dgm:t>
        <a:bodyPr/>
        <a:lstStyle/>
        <a:p>
          <a:pPr>
            <a:buFont typeface="Wingdings" panose="05000000000000000000" pitchFamily="2" charset="2"/>
            <a:buChar char="Ø"/>
          </a:pPr>
          <a:r>
            <a:rPr lang="en-US" sz="3600" dirty="0" err="1"/>
            <a:t>Comunication</a:t>
          </a:r>
          <a:endParaRPr lang="en-GB" sz="3600" dirty="0"/>
        </a:p>
      </dgm:t>
    </dgm:pt>
    <dgm:pt modelId="{643B7DE0-DB20-4777-A0BE-EBBB40836516}" type="parTrans" cxnId="{F9673020-F791-4964-B553-370578A4E3EE}">
      <dgm:prSet/>
      <dgm:spPr/>
      <dgm:t>
        <a:bodyPr/>
        <a:lstStyle/>
        <a:p>
          <a:endParaRPr lang="en-GB"/>
        </a:p>
      </dgm:t>
    </dgm:pt>
    <dgm:pt modelId="{D1097B9B-818D-44BE-BCED-E97736D9D886}" type="sibTrans" cxnId="{F9673020-F791-4964-B553-370578A4E3EE}">
      <dgm:prSet/>
      <dgm:spPr/>
      <dgm:t>
        <a:bodyPr/>
        <a:lstStyle/>
        <a:p>
          <a:endParaRPr lang="en-GB"/>
        </a:p>
      </dgm:t>
    </dgm:pt>
    <dgm:pt modelId="{8E841179-EE5E-4ADE-8D8B-2A84AE62C6C1}" type="pres">
      <dgm:prSet presAssocID="{EB5B8220-9F3C-4AC2-A16C-6755740057CD}" presName="linear" presStyleCnt="0">
        <dgm:presLayoutVars>
          <dgm:animLvl val="lvl"/>
          <dgm:resizeHandles val="exact"/>
        </dgm:presLayoutVars>
      </dgm:prSet>
      <dgm:spPr/>
    </dgm:pt>
    <dgm:pt modelId="{3EB11A83-FD98-488B-B07D-9151CB5848AF}" type="pres">
      <dgm:prSet presAssocID="{A94D8B60-4C61-49F7-8E72-BCD97950E9E3}" presName="parentText" presStyleLbl="node1" presStyleIdx="0" presStyleCnt="1" custScaleY="108658" custLinFactNeighborX="795" custLinFactNeighborY="462">
        <dgm:presLayoutVars>
          <dgm:chMax val="0"/>
          <dgm:bulletEnabled val="1"/>
        </dgm:presLayoutVars>
      </dgm:prSet>
      <dgm:spPr/>
    </dgm:pt>
    <dgm:pt modelId="{08082837-49A0-46CA-B749-6F3BB8BC0A2C}" type="pres">
      <dgm:prSet presAssocID="{A94D8B60-4C61-49F7-8E72-BCD97950E9E3}" presName="childText" presStyleLbl="revTx" presStyleIdx="0" presStyleCnt="1" custScaleY="155819" custLinFactNeighborY="7879">
        <dgm:presLayoutVars>
          <dgm:bulletEnabled val="1"/>
        </dgm:presLayoutVars>
      </dgm:prSet>
      <dgm:spPr/>
    </dgm:pt>
  </dgm:ptLst>
  <dgm:cxnLst>
    <dgm:cxn modelId="{F9673020-F791-4964-B553-370578A4E3EE}" srcId="{A94D8B60-4C61-49F7-8E72-BCD97950E9E3}" destId="{E446AD01-5A95-492B-9D71-A7835BC73284}" srcOrd="2" destOrd="0" parTransId="{643B7DE0-DB20-4777-A0BE-EBBB40836516}" sibTransId="{D1097B9B-818D-44BE-BCED-E97736D9D886}"/>
    <dgm:cxn modelId="{32D21F64-BFD0-479D-9AB1-7C7157D4E378}" type="presOf" srcId="{EB5B8220-9F3C-4AC2-A16C-6755740057CD}" destId="{8E841179-EE5E-4ADE-8D8B-2A84AE62C6C1}" srcOrd="0" destOrd="0" presId="urn:microsoft.com/office/officeart/2005/8/layout/vList2"/>
    <dgm:cxn modelId="{194ECD46-012F-41C5-9DE0-3DE5C40A71E7}" srcId="{A94D8B60-4C61-49F7-8E72-BCD97950E9E3}" destId="{43E6C5E5-AABA-4A5C-AB65-1673DD72C25A}" srcOrd="1" destOrd="0" parTransId="{A5276385-77E0-4908-9836-BCE98FA25412}" sibTransId="{3EC4B92F-2AEC-4D31-BE27-09212CC531AA}"/>
    <dgm:cxn modelId="{4788F581-7CB4-4AD5-8C73-2EEB466C8E49}" srcId="{EB5B8220-9F3C-4AC2-A16C-6755740057CD}" destId="{A94D8B60-4C61-49F7-8E72-BCD97950E9E3}" srcOrd="0" destOrd="0" parTransId="{6A1390F7-A9EE-455E-83A1-E4561EDB5762}" sibTransId="{9E2A8713-2D7A-4FB5-8ABB-DE473FAE2699}"/>
    <dgm:cxn modelId="{28F5E385-0EE7-47FA-9C5B-0CF9F3E252C8}" type="presOf" srcId="{422C264C-E6F7-455F-85EF-9967109C215F}" destId="{08082837-49A0-46CA-B749-6F3BB8BC0A2C}" srcOrd="0" destOrd="0" presId="urn:microsoft.com/office/officeart/2005/8/layout/vList2"/>
    <dgm:cxn modelId="{A26E05A7-2F34-46A6-97B7-F378DFC66358}" type="presOf" srcId="{A94D8B60-4C61-49F7-8E72-BCD97950E9E3}" destId="{3EB11A83-FD98-488B-B07D-9151CB5848AF}" srcOrd="0" destOrd="0" presId="urn:microsoft.com/office/officeart/2005/8/layout/vList2"/>
    <dgm:cxn modelId="{D2C9DABE-0809-4F98-AA93-45DB875DF4B6}" srcId="{A94D8B60-4C61-49F7-8E72-BCD97950E9E3}" destId="{422C264C-E6F7-455F-85EF-9967109C215F}" srcOrd="0" destOrd="0" parTransId="{01D3CB33-AB8B-49D5-89CB-A828FAFE6B7C}" sibTransId="{72C1EE38-25AF-4E73-98AA-6F585B0C7CB5}"/>
    <dgm:cxn modelId="{3276F0E0-C92E-47C1-934F-360320C25F07}" type="presOf" srcId="{43E6C5E5-AABA-4A5C-AB65-1673DD72C25A}" destId="{08082837-49A0-46CA-B749-6F3BB8BC0A2C}" srcOrd="0" destOrd="1" presId="urn:microsoft.com/office/officeart/2005/8/layout/vList2"/>
    <dgm:cxn modelId="{33573CF1-AAD1-4824-A69E-530B0AB82A09}" type="presOf" srcId="{E446AD01-5A95-492B-9D71-A7835BC73284}" destId="{08082837-49A0-46CA-B749-6F3BB8BC0A2C}" srcOrd="0" destOrd="2" presId="urn:microsoft.com/office/officeart/2005/8/layout/vList2"/>
    <dgm:cxn modelId="{59BC4494-91D7-4521-8765-E2FB7C36A819}" type="presParOf" srcId="{8E841179-EE5E-4ADE-8D8B-2A84AE62C6C1}" destId="{3EB11A83-FD98-488B-B07D-9151CB5848AF}" srcOrd="0" destOrd="0" presId="urn:microsoft.com/office/officeart/2005/8/layout/vList2"/>
    <dgm:cxn modelId="{90E42342-F5D6-43EA-999D-B9585F8C7DFA}" type="presParOf" srcId="{8E841179-EE5E-4ADE-8D8B-2A84AE62C6C1}" destId="{08082837-49A0-46CA-B749-6F3BB8BC0A2C}"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693107-0651-4326-A602-6D90784395D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5CC3B25-5F78-402B-A6D6-89F69540C257}">
      <dgm:prSet/>
      <dgm:spPr/>
      <dgm:t>
        <a:bodyPr/>
        <a:lstStyle/>
        <a:p>
          <a:pPr>
            <a:lnSpc>
              <a:spcPct val="100000"/>
            </a:lnSpc>
          </a:pPr>
          <a:r>
            <a:rPr lang="en-US"/>
            <a:t>T</a:t>
          </a:r>
          <a:r>
            <a:rPr lang="en-US" b="0" i="0"/>
            <a:t>he ability to use one's time effectively or productively, especially at work </a:t>
          </a:r>
          <a:endParaRPr lang="en-US"/>
        </a:p>
      </dgm:t>
    </dgm:pt>
    <dgm:pt modelId="{4F49C9AA-C394-4C0E-AAA4-FFD1DF1B04A3}" type="parTrans" cxnId="{B69393E4-89F4-40CB-92D7-7858BD614F82}">
      <dgm:prSet/>
      <dgm:spPr/>
      <dgm:t>
        <a:bodyPr/>
        <a:lstStyle/>
        <a:p>
          <a:endParaRPr lang="en-US"/>
        </a:p>
      </dgm:t>
    </dgm:pt>
    <dgm:pt modelId="{61E26DE4-0E22-496E-AA30-C8BF9B6D3112}" type="sibTrans" cxnId="{B69393E4-89F4-40CB-92D7-7858BD614F82}">
      <dgm:prSet/>
      <dgm:spPr/>
      <dgm:t>
        <a:bodyPr/>
        <a:lstStyle/>
        <a:p>
          <a:endParaRPr lang="en-US"/>
        </a:p>
      </dgm:t>
    </dgm:pt>
    <dgm:pt modelId="{25D5AF28-9ABC-4190-8819-1DB930FE12B5}">
      <dgm:prSet/>
      <dgm:spPr/>
      <dgm:t>
        <a:bodyPr/>
        <a:lstStyle/>
        <a:p>
          <a:pPr>
            <a:lnSpc>
              <a:spcPct val="100000"/>
            </a:lnSpc>
          </a:pPr>
          <a:r>
            <a:rPr lang="en-US" b="0" i="0"/>
            <a:t>Time management can help problems solved</a:t>
          </a:r>
          <a:endParaRPr lang="en-US"/>
        </a:p>
      </dgm:t>
    </dgm:pt>
    <dgm:pt modelId="{1E8084BC-6631-417A-A32F-052FB7E6E091}" type="parTrans" cxnId="{C53F5301-AEDE-426B-83E4-3611376050D2}">
      <dgm:prSet/>
      <dgm:spPr/>
      <dgm:t>
        <a:bodyPr/>
        <a:lstStyle/>
        <a:p>
          <a:endParaRPr lang="en-US"/>
        </a:p>
      </dgm:t>
    </dgm:pt>
    <dgm:pt modelId="{62C7E557-921D-4538-A431-4AB653CD1617}" type="sibTrans" cxnId="{C53F5301-AEDE-426B-83E4-3611376050D2}">
      <dgm:prSet/>
      <dgm:spPr/>
      <dgm:t>
        <a:bodyPr/>
        <a:lstStyle/>
        <a:p>
          <a:endParaRPr lang="en-US"/>
        </a:p>
      </dgm:t>
    </dgm:pt>
    <dgm:pt modelId="{E60405FF-EFD8-41E2-AED3-034079191BFD}">
      <dgm:prSet/>
      <dgm:spPr/>
      <dgm:t>
        <a:bodyPr/>
        <a:lstStyle/>
        <a:p>
          <a:pPr>
            <a:lnSpc>
              <a:spcPct val="100000"/>
            </a:lnSpc>
          </a:pPr>
          <a:r>
            <a:rPr lang="en-GB"/>
            <a:t>Can help the people to make a decision</a:t>
          </a:r>
          <a:endParaRPr lang="en-US"/>
        </a:p>
      </dgm:t>
    </dgm:pt>
    <dgm:pt modelId="{727BCFCA-0AA4-47F8-9452-EA3B4ED5AB9A}" type="parTrans" cxnId="{12348F48-F261-40DD-9C7E-8F5A76E34E08}">
      <dgm:prSet/>
      <dgm:spPr/>
      <dgm:t>
        <a:bodyPr/>
        <a:lstStyle/>
        <a:p>
          <a:endParaRPr lang="en-US"/>
        </a:p>
      </dgm:t>
    </dgm:pt>
    <dgm:pt modelId="{44A906C3-8B94-40DE-B662-8E65A47E01E6}" type="sibTrans" cxnId="{12348F48-F261-40DD-9C7E-8F5A76E34E08}">
      <dgm:prSet/>
      <dgm:spPr/>
      <dgm:t>
        <a:bodyPr/>
        <a:lstStyle/>
        <a:p>
          <a:endParaRPr lang="en-US"/>
        </a:p>
      </dgm:t>
    </dgm:pt>
    <dgm:pt modelId="{409ADEAA-8EBB-428B-9ADE-F8897D57BAEC}">
      <dgm:prSet/>
      <dgm:spPr/>
      <dgm:t>
        <a:bodyPr/>
        <a:lstStyle/>
        <a:p>
          <a:pPr>
            <a:lnSpc>
              <a:spcPct val="100000"/>
            </a:lnSpc>
          </a:pPr>
          <a:endParaRPr lang="en-US" dirty="0"/>
        </a:p>
      </dgm:t>
    </dgm:pt>
    <dgm:pt modelId="{762BEC39-DB89-4949-98FD-27E6BEB8D974}" type="parTrans" cxnId="{79B9BB9B-FC47-4179-B293-3CAEF9732AA4}">
      <dgm:prSet/>
      <dgm:spPr/>
      <dgm:t>
        <a:bodyPr/>
        <a:lstStyle/>
        <a:p>
          <a:endParaRPr lang="en-US"/>
        </a:p>
      </dgm:t>
    </dgm:pt>
    <dgm:pt modelId="{994B4F65-E393-4033-97CB-771D35D94E41}" type="sibTrans" cxnId="{79B9BB9B-FC47-4179-B293-3CAEF9732AA4}">
      <dgm:prSet/>
      <dgm:spPr/>
      <dgm:t>
        <a:bodyPr/>
        <a:lstStyle/>
        <a:p>
          <a:endParaRPr lang="en-US"/>
        </a:p>
      </dgm:t>
    </dgm:pt>
    <dgm:pt modelId="{4432E0E1-187D-491C-841C-790017645241}">
      <dgm:prSet/>
      <dgm:spPr/>
      <dgm:t>
        <a:bodyPr/>
        <a:lstStyle/>
        <a:p>
          <a:pPr>
            <a:lnSpc>
              <a:spcPct val="100000"/>
            </a:lnSpc>
          </a:pPr>
          <a:r>
            <a:rPr lang="en-US"/>
            <a:t>Can delivery work In time</a:t>
          </a:r>
          <a:endParaRPr lang="en-GB"/>
        </a:p>
      </dgm:t>
    </dgm:pt>
    <dgm:pt modelId="{1EBA2F0D-A9B2-45F1-94FB-B01BA8D79453}" type="parTrans" cxnId="{EDB2447E-EE58-4723-B86B-1FB7DBF74470}">
      <dgm:prSet/>
      <dgm:spPr/>
      <dgm:t>
        <a:bodyPr/>
        <a:lstStyle/>
        <a:p>
          <a:endParaRPr lang="en-GB"/>
        </a:p>
      </dgm:t>
    </dgm:pt>
    <dgm:pt modelId="{6FE14010-41B5-4105-8A6C-BC2A53DAF853}" type="sibTrans" cxnId="{EDB2447E-EE58-4723-B86B-1FB7DBF74470}">
      <dgm:prSet/>
      <dgm:spPr/>
      <dgm:t>
        <a:bodyPr/>
        <a:lstStyle/>
        <a:p>
          <a:endParaRPr lang="en-GB"/>
        </a:p>
      </dgm:t>
    </dgm:pt>
    <dgm:pt modelId="{4ED0A995-C6F7-416A-B79D-24F4B3E0B309}" type="pres">
      <dgm:prSet presAssocID="{32693107-0651-4326-A602-6D90784395DE}" presName="root" presStyleCnt="0">
        <dgm:presLayoutVars>
          <dgm:dir/>
          <dgm:resizeHandles val="exact"/>
        </dgm:presLayoutVars>
      </dgm:prSet>
      <dgm:spPr/>
    </dgm:pt>
    <dgm:pt modelId="{1705EC2B-20DA-4D07-81C2-059136DDC935}" type="pres">
      <dgm:prSet presAssocID="{E5CC3B25-5F78-402B-A6D6-89F69540C257}" presName="compNode" presStyleCnt="0"/>
      <dgm:spPr/>
    </dgm:pt>
    <dgm:pt modelId="{0C7E276D-D2CC-4AE2-9A28-97044BD438FE}" type="pres">
      <dgm:prSet presAssocID="{E5CC3B25-5F78-402B-A6D6-89F69540C257}" presName="bgRect" presStyleLbl="bgShp" presStyleIdx="0" presStyleCnt="5"/>
      <dgm:spPr/>
    </dgm:pt>
    <dgm:pt modelId="{C7BE7474-8D05-4C05-993F-B98AF1978F65}" type="pres">
      <dgm:prSet presAssocID="{E5CC3B25-5F78-402B-A6D6-89F69540C25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47C0CA9-503B-4C33-974A-E625011D7B5D}" type="pres">
      <dgm:prSet presAssocID="{E5CC3B25-5F78-402B-A6D6-89F69540C257}" presName="spaceRect" presStyleCnt="0"/>
      <dgm:spPr/>
    </dgm:pt>
    <dgm:pt modelId="{317CBD0C-29B3-4981-A439-2B9864F26012}" type="pres">
      <dgm:prSet presAssocID="{E5CC3B25-5F78-402B-A6D6-89F69540C257}" presName="parTx" presStyleLbl="revTx" presStyleIdx="0" presStyleCnt="5">
        <dgm:presLayoutVars>
          <dgm:chMax val="0"/>
          <dgm:chPref val="0"/>
        </dgm:presLayoutVars>
      </dgm:prSet>
      <dgm:spPr/>
    </dgm:pt>
    <dgm:pt modelId="{55C3296B-E9B9-41C0-962A-35E06154B4A6}" type="pres">
      <dgm:prSet presAssocID="{61E26DE4-0E22-496E-AA30-C8BF9B6D3112}" presName="sibTrans" presStyleCnt="0"/>
      <dgm:spPr/>
    </dgm:pt>
    <dgm:pt modelId="{0148E412-0C95-49F0-B6A6-3497D4BBD54C}" type="pres">
      <dgm:prSet presAssocID="{25D5AF28-9ABC-4190-8819-1DB930FE12B5}" presName="compNode" presStyleCnt="0"/>
      <dgm:spPr/>
    </dgm:pt>
    <dgm:pt modelId="{8E375192-C7CB-47BB-8CC4-05D2B61227C8}" type="pres">
      <dgm:prSet presAssocID="{25D5AF28-9ABC-4190-8819-1DB930FE12B5}" presName="bgRect" presStyleLbl="bgShp" presStyleIdx="1" presStyleCnt="5"/>
      <dgm:spPr/>
    </dgm:pt>
    <dgm:pt modelId="{119E95E5-8D3F-497E-89CC-BB7DD49AD698}" type="pres">
      <dgm:prSet presAssocID="{25D5AF28-9ABC-4190-8819-1DB930FE12B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CC8842C7-9D05-4575-B475-A15B19F10DAD}" type="pres">
      <dgm:prSet presAssocID="{25D5AF28-9ABC-4190-8819-1DB930FE12B5}" presName="spaceRect" presStyleCnt="0"/>
      <dgm:spPr/>
    </dgm:pt>
    <dgm:pt modelId="{26193CA4-B9F6-4AF3-840A-2ADA5DB0CE89}" type="pres">
      <dgm:prSet presAssocID="{25D5AF28-9ABC-4190-8819-1DB930FE12B5}" presName="parTx" presStyleLbl="revTx" presStyleIdx="1" presStyleCnt="5">
        <dgm:presLayoutVars>
          <dgm:chMax val="0"/>
          <dgm:chPref val="0"/>
        </dgm:presLayoutVars>
      </dgm:prSet>
      <dgm:spPr/>
    </dgm:pt>
    <dgm:pt modelId="{8DC725BA-A629-4295-AA60-9283C39C514C}" type="pres">
      <dgm:prSet presAssocID="{62C7E557-921D-4538-A431-4AB653CD1617}" presName="sibTrans" presStyleCnt="0"/>
      <dgm:spPr/>
    </dgm:pt>
    <dgm:pt modelId="{BC4EF969-E0D9-4F70-99D1-75C745276078}" type="pres">
      <dgm:prSet presAssocID="{E60405FF-EFD8-41E2-AED3-034079191BFD}" presName="compNode" presStyleCnt="0"/>
      <dgm:spPr/>
    </dgm:pt>
    <dgm:pt modelId="{2931B80F-30EE-4CB8-9656-1A2EFA561E2A}" type="pres">
      <dgm:prSet presAssocID="{E60405FF-EFD8-41E2-AED3-034079191BFD}" presName="bgRect" presStyleLbl="bgShp" presStyleIdx="2" presStyleCnt="5"/>
      <dgm:spPr/>
    </dgm:pt>
    <dgm:pt modelId="{4AFAC4F0-40CF-4ACF-B067-D18E2F4A27E9}" type="pres">
      <dgm:prSet presAssocID="{E60405FF-EFD8-41E2-AED3-034079191BF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6B50EC3-53A3-4FC9-9021-3413FDD36ECE}" type="pres">
      <dgm:prSet presAssocID="{E60405FF-EFD8-41E2-AED3-034079191BFD}" presName="spaceRect" presStyleCnt="0"/>
      <dgm:spPr/>
    </dgm:pt>
    <dgm:pt modelId="{DFE34EB4-A303-492E-8172-10C041F06504}" type="pres">
      <dgm:prSet presAssocID="{E60405FF-EFD8-41E2-AED3-034079191BFD}" presName="parTx" presStyleLbl="revTx" presStyleIdx="2" presStyleCnt="5">
        <dgm:presLayoutVars>
          <dgm:chMax val="0"/>
          <dgm:chPref val="0"/>
        </dgm:presLayoutVars>
      </dgm:prSet>
      <dgm:spPr/>
    </dgm:pt>
    <dgm:pt modelId="{438F7DB1-1F94-4F2B-9504-9093396D7156}" type="pres">
      <dgm:prSet presAssocID="{44A906C3-8B94-40DE-B662-8E65A47E01E6}" presName="sibTrans" presStyleCnt="0"/>
      <dgm:spPr/>
    </dgm:pt>
    <dgm:pt modelId="{8996C073-615D-42AB-9CC6-998C383E31EC}" type="pres">
      <dgm:prSet presAssocID="{409ADEAA-8EBB-428B-9ADE-F8897D57BAEC}" presName="compNode" presStyleCnt="0"/>
      <dgm:spPr/>
    </dgm:pt>
    <dgm:pt modelId="{8E2D9662-698C-45B9-8142-2F7E29B5DAE2}" type="pres">
      <dgm:prSet presAssocID="{409ADEAA-8EBB-428B-9ADE-F8897D57BAEC}" presName="bgRect" presStyleLbl="bgShp" presStyleIdx="3" presStyleCnt="5" custScaleY="104844"/>
      <dgm:spPr/>
    </dgm:pt>
    <dgm:pt modelId="{9D8A3BB7-6539-418C-BD6A-808411F51C27}" type="pres">
      <dgm:prSet presAssocID="{409ADEAA-8EBB-428B-9ADE-F8897D57BAE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a:ext>
      </dgm:extLst>
    </dgm:pt>
    <dgm:pt modelId="{ED911FB0-C1CC-40F1-98A0-9F4589442C39}" type="pres">
      <dgm:prSet presAssocID="{409ADEAA-8EBB-428B-9ADE-F8897D57BAEC}" presName="spaceRect" presStyleCnt="0"/>
      <dgm:spPr/>
    </dgm:pt>
    <dgm:pt modelId="{0113BAC1-CF16-4CD8-AE83-06EE2D5CEE14}" type="pres">
      <dgm:prSet presAssocID="{409ADEAA-8EBB-428B-9ADE-F8897D57BAEC}" presName="parTx" presStyleLbl="revTx" presStyleIdx="3" presStyleCnt="5">
        <dgm:presLayoutVars>
          <dgm:chMax val="0"/>
          <dgm:chPref val="0"/>
        </dgm:presLayoutVars>
      </dgm:prSet>
      <dgm:spPr/>
    </dgm:pt>
    <dgm:pt modelId="{67D30FF2-1EB4-417F-A404-DCBB80006EAD}" type="pres">
      <dgm:prSet presAssocID="{994B4F65-E393-4033-97CB-771D35D94E41}" presName="sibTrans" presStyleCnt="0"/>
      <dgm:spPr/>
    </dgm:pt>
    <dgm:pt modelId="{4CA5EBB1-73A4-463B-B487-E9258ADDE7E8}" type="pres">
      <dgm:prSet presAssocID="{4432E0E1-187D-491C-841C-790017645241}" presName="compNode" presStyleCnt="0"/>
      <dgm:spPr/>
    </dgm:pt>
    <dgm:pt modelId="{43C5FE0D-3E86-45FD-811C-C1E7491D7924}" type="pres">
      <dgm:prSet presAssocID="{4432E0E1-187D-491C-841C-790017645241}" presName="bgRect" presStyleLbl="bgShp" presStyleIdx="4" presStyleCnt="5"/>
      <dgm:spPr/>
    </dgm:pt>
    <dgm:pt modelId="{DD4A1B90-E935-4A47-BD71-FF3360DF641C}" type="pres">
      <dgm:prSet presAssocID="{4432E0E1-187D-491C-841C-790017645241}" presName="iconRect" presStyleLbl="node1" presStyleIdx="4" presStyleCnt="5"/>
      <dgm:spPr/>
    </dgm:pt>
    <dgm:pt modelId="{F7C5BD99-27CD-4CC0-96A9-F460078E2FF3}" type="pres">
      <dgm:prSet presAssocID="{4432E0E1-187D-491C-841C-790017645241}" presName="spaceRect" presStyleCnt="0"/>
      <dgm:spPr/>
    </dgm:pt>
    <dgm:pt modelId="{1946AAF6-63F9-4875-A9D1-1D58E820401A}" type="pres">
      <dgm:prSet presAssocID="{4432E0E1-187D-491C-841C-790017645241}" presName="parTx" presStyleLbl="revTx" presStyleIdx="4" presStyleCnt="5">
        <dgm:presLayoutVars>
          <dgm:chMax val="0"/>
          <dgm:chPref val="0"/>
        </dgm:presLayoutVars>
      </dgm:prSet>
      <dgm:spPr/>
    </dgm:pt>
  </dgm:ptLst>
  <dgm:cxnLst>
    <dgm:cxn modelId="{C53F5301-AEDE-426B-83E4-3611376050D2}" srcId="{32693107-0651-4326-A602-6D90784395DE}" destId="{25D5AF28-9ABC-4190-8819-1DB930FE12B5}" srcOrd="1" destOrd="0" parTransId="{1E8084BC-6631-417A-A32F-052FB7E6E091}" sibTransId="{62C7E557-921D-4538-A431-4AB653CD1617}"/>
    <dgm:cxn modelId="{D6680108-10AB-4251-BC2C-22910884C83D}" type="presOf" srcId="{E60405FF-EFD8-41E2-AED3-034079191BFD}" destId="{DFE34EB4-A303-492E-8172-10C041F06504}" srcOrd="0" destOrd="0" presId="urn:microsoft.com/office/officeart/2018/2/layout/IconVerticalSolidList"/>
    <dgm:cxn modelId="{55424E20-E81E-42C9-A242-5C0498744084}" type="presOf" srcId="{32693107-0651-4326-A602-6D90784395DE}" destId="{4ED0A995-C6F7-416A-B79D-24F4B3E0B309}" srcOrd="0" destOrd="0" presId="urn:microsoft.com/office/officeart/2018/2/layout/IconVerticalSolidList"/>
    <dgm:cxn modelId="{91B0265C-41A5-4D13-BB6D-CB7B3BBBA429}" type="presOf" srcId="{25D5AF28-9ABC-4190-8819-1DB930FE12B5}" destId="{26193CA4-B9F6-4AF3-840A-2ADA5DB0CE89}" srcOrd="0" destOrd="0" presId="urn:microsoft.com/office/officeart/2018/2/layout/IconVerticalSolidList"/>
    <dgm:cxn modelId="{35F16E5F-DB1C-47D8-8214-C32822FDC70C}" type="presOf" srcId="{4432E0E1-187D-491C-841C-790017645241}" destId="{1946AAF6-63F9-4875-A9D1-1D58E820401A}" srcOrd="0" destOrd="0" presId="urn:microsoft.com/office/officeart/2018/2/layout/IconVerticalSolidList"/>
    <dgm:cxn modelId="{12348F48-F261-40DD-9C7E-8F5A76E34E08}" srcId="{32693107-0651-4326-A602-6D90784395DE}" destId="{E60405FF-EFD8-41E2-AED3-034079191BFD}" srcOrd="2" destOrd="0" parTransId="{727BCFCA-0AA4-47F8-9452-EA3B4ED5AB9A}" sibTransId="{44A906C3-8B94-40DE-B662-8E65A47E01E6}"/>
    <dgm:cxn modelId="{443DF071-B026-4091-B71F-2584B8305C10}" type="presOf" srcId="{E5CC3B25-5F78-402B-A6D6-89F69540C257}" destId="{317CBD0C-29B3-4981-A439-2B9864F26012}" srcOrd="0" destOrd="0" presId="urn:microsoft.com/office/officeart/2018/2/layout/IconVerticalSolidList"/>
    <dgm:cxn modelId="{FCB4357D-F21F-40C7-BE8C-02E6C8719A34}" type="presOf" srcId="{409ADEAA-8EBB-428B-9ADE-F8897D57BAEC}" destId="{0113BAC1-CF16-4CD8-AE83-06EE2D5CEE14}" srcOrd="0" destOrd="0" presId="urn:microsoft.com/office/officeart/2018/2/layout/IconVerticalSolidList"/>
    <dgm:cxn modelId="{EDB2447E-EE58-4723-B86B-1FB7DBF74470}" srcId="{32693107-0651-4326-A602-6D90784395DE}" destId="{4432E0E1-187D-491C-841C-790017645241}" srcOrd="4" destOrd="0" parTransId="{1EBA2F0D-A9B2-45F1-94FB-B01BA8D79453}" sibTransId="{6FE14010-41B5-4105-8A6C-BC2A53DAF853}"/>
    <dgm:cxn modelId="{79B9BB9B-FC47-4179-B293-3CAEF9732AA4}" srcId="{32693107-0651-4326-A602-6D90784395DE}" destId="{409ADEAA-8EBB-428B-9ADE-F8897D57BAEC}" srcOrd="3" destOrd="0" parTransId="{762BEC39-DB89-4949-98FD-27E6BEB8D974}" sibTransId="{994B4F65-E393-4033-97CB-771D35D94E41}"/>
    <dgm:cxn modelId="{B69393E4-89F4-40CB-92D7-7858BD614F82}" srcId="{32693107-0651-4326-A602-6D90784395DE}" destId="{E5CC3B25-5F78-402B-A6D6-89F69540C257}" srcOrd="0" destOrd="0" parTransId="{4F49C9AA-C394-4C0E-AAA4-FFD1DF1B04A3}" sibTransId="{61E26DE4-0E22-496E-AA30-C8BF9B6D3112}"/>
    <dgm:cxn modelId="{20AF1715-CEF6-4860-BDB7-7C823C1DA4EC}" type="presParOf" srcId="{4ED0A995-C6F7-416A-B79D-24F4B3E0B309}" destId="{1705EC2B-20DA-4D07-81C2-059136DDC935}" srcOrd="0" destOrd="0" presId="urn:microsoft.com/office/officeart/2018/2/layout/IconVerticalSolidList"/>
    <dgm:cxn modelId="{E6C9EF13-6467-465C-BDA9-C77C2824DCDB}" type="presParOf" srcId="{1705EC2B-20DA-4D07-81C2-059136DDC935}" destId="{0C7E276D-D2CC-4AE2-9A28-97044BD438FE}" srcOrd="0" destOrd="0" presId="urn:microsoft.com/office/officeart/2018/2/layout/IconVerticalSolidList"/>
    <dgm:cxn modelId="{C97B8576-475B-4CCA-9883-A13116416DCF}" type="presParOf" srcId="{1705EC2B-20DA-4D07-81C2-059136DDC935}" destId="{C7BE7474-8D05-4C05-993F-B98AF1978F65}" srcOrd="1" destOrd="0" presId="urn:microsoft.com/office/officeart/2018/2/layout/IconVerticalSolidList"/>
    <dgm:cxn modelId="{27E99011-E246-4613-A4D8-8113FEB04FC6}" type="presParOf" srcId="{1705EC2B-20DA-4D07-81C2-059136DDC935}" destId="{147C0CA9-503B-4C33-974A-E625011D7B5D}" srcOrd="2" destOrd="0" presId="urn:microsoft.com/office/officeart/2018/2/layout/IconVerticalSolidList"/>
    <dgm:cxn modelId="{DE1FF733-5559-4430-B215-7C2CF6E83861}" type="presParOf" srcId="{1705EC2B-20DA-4D07-81C2-059136DDC935}" destId="{317CBD0C-29B3-4981-A439-2B9864F26012}" srcOrd="3" destOrd="0" presId="urn:microsoft.com/office/officeart/2018/2/layout/IconVerticalSolidList"/>
    <dgm:cxn modelId="{1B5D8663-21CA-4DCC-8179-85907B351800}" type="presParOf" srcId="{4ED0A995-C6F7-416A-B79D-24F4B3E0B309}" destId="{55C3296B-E9B9-41C0-962A-35E06154B4A6}" srcOrd="1" destOrd="0" presId="urn:microsoft.com/office/officeart/2018/2/layout/IconVerticalSolidList"/>
    <dgm:cxn modelId="{F2A7F9B9-4147-48D9-AEF9-E8B96AEBA386}" type="presParOf" srcId="{4ED0A995-C6F7-416A-B79D-24F4B3E0B309}" destId="{0148E412-0C95-49F0-B6A6-3497D4BBD54C}" srcOrd="2" destOrd="0" presId="urn:microsoft.com/office/officeart/2018/2/layout/IconVerticalSolidList"/>
    <dgm:cxn modelId="{7EF67FFD-0E36-496C-984C-1AAB313E3510}" type="presParOf" srcId="{0148E412-0C95-49F0-B6A6-3497D4BBD54C}" destId="{8E375192-C7CB-47BB-8CC4-05D2B61227C8}" srcOrd="0" destOrd="0" presId="urn:microsoft.com/office/officeart/2018/2/layout/IconVerticalSolidList"/>
    <dgm:cxn modelId="{208F9425-CE29-4F60-A215-1133541A0901}" type="presParOf" srcId="{0148E412-0C95-49F0-B6A6-3497D4BBD54C}" destId="{119E95E5-8D3F-497E-89CC-BB7DD49AD698}" srcOrd="1" destOrd="0" presId="urn:microsoft.com/office/officeart/2018/2/layout/IconVerticalSolidList"/>
    <dgm:cxn modelId="{ED837F1B-F8C9-46C3-A6D6-ADAEB179DA00}" type="presParOf" srcId="{0148E412-0C95-49F0-B6A6-3497D4BBD54C}" destId="{CC8842C7-9D05-4575-B475-A15B19F10DAD}" srcOrd="2" destOrd="0" presId="urn:microsoft.com/office/officeart/2018/2/layout/IconVerticalSolidList"/>
    <dgm:cxn modelId="{27D307E6-38F5-4D8E-A259-54CADEF20294}" type="presParOf" srcId="{0148E412-0C95-49F0-B6A6-3497D4BBD54C}" destId="{26193CA4-B9F6-4AF3-840A-2ADA5DB0CE89}" srcOrd="3" destOrd="0" presId="urn:microsoft.com/office/officeart/2018/2/layout/IconVerticalSolidList"/>
    <dgm:cxn modelId="{7BE618C1-C52D-4783-AC8E-5180F3718067}" type="presParOf" srcId="{4ED0A995-C6F7-416A-B79D-24F4B3E0B309}" destId="{8DC725BA-A629-4295-AA60-9283C39C514C}" srcOrd="3" destOrd="0" presId="urn:microsoft.com/office/officeart/2018/2/layout/IconVerticalSolidList"/>
    <dgm:cxn modelId="{2D678867-F221-418A-819B-3C4FA05C5BBE}" type="presParOf" srcId="{4ED0A995-C6F7-416A-B79D-24F4B3E0B309}" destId="{BC4EF969-E0D9-4F70-99D1-75C745276078}" srcOrd="4" destOrd="0" presId="urn:microsoft.com/office/officeart/2018/2/layout/IconVerticalSolidList"/>
    <dgm:cxn modelId="{7038DB67-FE44-44F7-97A8-5EBCAB440DDA}" type="presParOf" srcId="{BC4EF969-E0D9-4F70-99D1-75C745276078}" destId="{2931B80F-30EE-4CB8-9656-1A2EFA561E2A}" srcOrd="0" destOrd="0" presId="urn:microsoft.com/office/officeart/2018/2/layout/IconVerticalSolidList"/>
    <dgm:cxn modelId="{D0F8B1B5-A912-4BB4-A2D9-1A9C45C6ACDF}" type="presParOf" srcId="{BC4EF969-E0D9-4F70-99D1-75C745276078}" destId="{4AFAC4F0-40CF-4ACF-B067-D18E2F4A27E9}" srcOrd="1" destOrd="0" presId="urn:microsoft.com/office/officeart/2018/2/layout/IconVerticalSolidList"/>
    <dgm:cxn modelId="{3AB9EED5-3676-4C0F-9E9B-15D4D39B77EA}" type="presParOf" srcId="{BC4EF969-E0D9-4F70-99D1-75C745276078}" destId="{A6B50EC3-53A3-4FC9-9021-3413FDD36ECE}" srcOrd="2" destOrd="0" presId="urn:microsoft.com/office/officeart/2018/2/layout/IconVerticalSolidList"/>
    <dgm:cxn modelId="{9889F2C0-F7D2-4B66-A8A1-9A596BD0BAEF}" type="presParOf" srcId="{BC4EF969-E0D9-4F70-99D1-75C745276078}" destId="{DFE34EB4-A303-492E-8172-10C041F06504}" srcOrd="3" destOrd="0" presId="urn:microsoft.com/office/officeart/2018/2/layout/IconVerticalSolidList"/>
    <dgm:cxn modelId="{41ED0A59-8DF7-434D-BEE4-AE385CE9309F}" type="presParOf" srcId="{4ED0A995-C6F7-416A-B79D-24F4B3E0B309}" destId="{438F7DB1-1F94-4F2B-9504-9093396D7156}" srcOrd="5" destOrd="0" presId="urn:microsoft.com/office/officeart/2018/2/layout/IconVerticalSolidList"/>
    <dgm:cxn modelId="{ECF40A68-50EC-4979-BBEB-CBCCC2EFBB40}" type="presParOf" srcId="{4ED0A995-C6F7-416A-B79D-24F4B3E0B309}" destId="{8996C073-615D-42AB-9CC6-998C383E31EC}" srcOrd="6" destOrd="0" presId="urn:microsoft.com/office/officeart/2018/2/layout/IconVerticalSolidList"/>
    <dgm:cxn modelId="{4C4A7AB0-2CCE-4EA2-96F2-66AB1CF2A741}" type="presParOf" srcId="{8996C073-615D-42AB-9CC6-998C383E31EC}" destId="{8E2D9662-698C-45B9-8142-2F7E29B5DAE2}" srcOrd="0" destOrd="0" presId="urn:microsoft.com/office/officeart/2018/2/layout/IconVerticalSolidList"/>
    <dgm:cxn modelId="{DB4506E5-7B0D-488C-A58E-9D91C4FC4181}" type="presParOf" srcId="{8996C073-615D-42AB-9CC6-998C383E31EC}" destId="{9D8A3BB7-6539-418C-BD6A-808411F51C27}" srcOrd="1" destOrd="0" presId="urn:microsoft.com/office/officeart/2018/2/layout/IconVerticalSolidList"/>
    <dgm:cxn modelId="{EF2DAF33-B2DC-400E-8BEA-CE45D582F4CB}" type="presParOf" srcId="{8996C073-615D-42AB-9CC6-998C383E31EC}" destId="{ED911FB0-C1CC-40F1-98A0-9F4589442C39}" srcOrd="2" destOrd="0" presId="urn:microsoft.com/office/officeart/2018/2/layout/IconVerticalSolidList"/>
    <dgm:cxn modelId="{AE0548F2-8F9A-417E-9AE1-FDD51B271404}" type="presParOf" srcId="{8996C073-615D-42AB-9CC6-998C383E31EC}" destId="{0113BAC1-CF16-4CD8-AE83-06EE2D5CEE14}" srcOrd="3" destOrd="0" presId="urn:microsoft.com/office/officeart/2018/2/layout/IconVerticalSolidList"/>
    <dgm:cxn modelId="{F692FEBD-9E05-468F-B387-CD8B6835F978}" type="presParOf" srcId="{4ED0A995-C6F7-416A-B79D-24F4B3E0B309}" destId="{67D30FF2-1EB4-417F-A404-DCBB80006EAD}" srcOrd="7" destOrd="0" presId="urn:microsoft.com/office/officeart/2018/2/layout/IconVerticalSolidList"/>
    <dgm:cxn modelId="{580D8120-BD16-4A9D-8274-353923A26ED8}" type="presParOf" srcId="{4ED0A995-C6F7-416A-B79D-24F4B3E0B309}" destId="{4CA5EBB1-73A4-463B-B487-E9258ADDE7E8}" srcOrd="8" destOrd="0" presId="urn:microsoft.com/office/officeart/2018/2/layout/IconVerticalSolidList"/>
    <dgm:cxn modelId="{0E910248-58E2-454B-8CA6-C5C90E1B7F57}" type="presParOf" srcId="{4CA5EBB1-73A4-463B-B487-E9258ADDE7E8}" destId="{43C5FE0D-3E86-45FD-811C-C1E7491D7924}" srcOrd="0" destOrd="0" presId="urn:microsoft.com/office/officeart/2018/2/layout/IconVerticalSolidList"/>
    <dgm:cxn modelId="{12459B7F-99F1-4C55-891B-9CE9C3DBFC46}" type="presParOf" srcId="{4CA5EBB1-73A4-463B-B487-E9258ADDE7E8}" destId="{DD4A1B90-E935-4A47-BD71-FF3360DF641C}" srcOrd="1" destOrd="0" presId="urn:microsoft.com/office/officeart/2018/2/layout/IconVerticalSolidList"/>
    <dgm:cxn modelId="{41EE0C39-955A-4390-8642-04ED2043E4B4}" type="presParOf" srcId="{4CA5EBB1-73A4-463B-B487-E9258ADDE7E8}" destId="{F7C5BD99-27CD-4CC0-96A9-F460078E2FF3}" srcOrd="2" destOrd="0" presId="urn:microsoft.com/office/officeart/2018/2/layout/IconVerticalSolidList"/>
    <dgm:cxn modelId="{9F039612-3EBF-4B90-B18F-B26EED4DB523}" type="presParOf" srcId="{4CA5EBB1-73A4-463B-B487-E9258ADDE7E8}" destId="{1946AAF6-63F9-4875-A9D1-1D58E82040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5C62A-7E80-4F55-92FF-9DB0D07C6AEA}">
      <dsp:nvSpPr>
        <dsp:cNvPr id="0" name=""/>
        <dsp:cNvSpPr/>
      </dsp:nvSpPr>
      <dsp:spPr>
        <a:xfrm>
          <a:off x="0" y="642237"/>
          <a:ext cx="5181600"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     Strengths</a:t>
          </a:r>
          <a:endParaRPr lang="en-GB" sz="3600" kern="1200" dirty="0"/>
        </a:p>
      </dsp:txBody>
      <dsp:txXfrm>
        <a:off x="59399" y="701636"/>
        <a:ext cx="5062802" cy="1098002"/>
      </dsp:txXfrm>
    </dsp:sp>
    <dsp:sp modelId="{557D3A5E-DDAE-4846-8921-B239EDAA5CA9}">
      <dsp:nvSpPr>
        <dsp:cNvPr id="0" name=""/>
        <dsp:cNvSpPr/>
      </dsp:nvSpPr>
      <dsp:spPr>
        <a:xfrm>
          <a:off x="0" y="1859037"/>
          <a:ext cx="5181600" cy="1850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16" tIns="45720" rIns="256032" bIns="45720" numCol="1" spcCol="1270" anchor="t" anchorCtr="0">
          <a:noAutofit/>
        </a:bodyPr>
        <a:lstStyle/>
        <a:p>
          <a:pPr marL="285750" lvl="1" indent="-285750" algn="l" defTabSz="1600200">
            <a:lnSpc>
              <a:spcPct val="90000"/>
            </a:lnSpc>
            <a:spcBef>
              <a:spcPct val="0"/>
            </a:spcBef>
            <a:spcAft>
              <a:spcPct val="20000"/>
            </a:spcAft>
            <a:buFont typeface="Wingdings" panose="05000000000000000000" pitchFamily="2" charset="2"/>
            <a:buChar char="Ø"/>
          </a:pPr>
          <a:r>
            <a:rPr lang="en-GB" sz="3600" kern="1200" dirty="0"/>
            <a:t>Organising skills</a:t>
          </a:r>
        </a:p>
        <a:p>
          <a:pPr marL="285750" lvl="1" indent="-285750" algn="l" defTabSz="1600200">
            <a:lnSpc>
              <a:spcPct val="90000"/>
            </a:lnSpc>
            <a:spcBef>
              <a:spcPct val="0"/>
            </a:spcBef>
            <a:spcAft>
              <a:spcPct val="20000"/>
            </a:spcAft>
            <a:buFont typeface="Wingdings" panose="05000000000000000000" pitchFamily="2" charset="2"/>
            <a:buChar char="Ø"/>
          </a:pPr>
          <a:r>
            <a:rPr lang="en-GB" sz="3600" kern="1200" dirty="0"/>
            <a:t>Competitive</a:t>
          </a:r>
        </a:p>
        <a:p>
          <a:pPr marL="285750" lvl="1" indent="-285750" algn="l" defTabSz="1600200">
            <a:lnSpc>
              <a:spcPct val="90000"/>
            </a:lnSpc>
            <a:spcBef>
              <a:spcPct val="0"/>
            </a:spcBef>
            <a:spcAft>
              <a:spcPct val="20000"/>
            </a:spcAft>
            <a:buFont typeface="Wingdings" panose="05000000000000000000" pitchFamily="2" charset="2"/>
            <a:buChar char="Ø"/>
          </a:pPr>
          <a:r>
            <a:rPr lang="en-GB" sz="3600" kern="1200" dirty="0"/>
            <a:t>Time management</a:t>
          </a:r>
        </a:p>
      </dsp:txBody>
      <dsp:txXfrm>
        <a:off x="0" y="1859037"/>
        <a:ext cx="5181600" cy="1850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11A83-FD98-488B-B07D-9151CB5848AF}">
      <dsp:nvSpPr>
        <dsp:cNvPr id="0" name=""/>
        <dsp:cNvSpPr/>
      </dsp:nvSpPr>
      <dsp:spPr>
        <a:xfrm>
          <a:off x="0" y="185230"/>
          <a:ext cx="4492485" cy="13221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     Weaknesses</a:t>
          </a:r>
          <a:endParaRPr lang="en-GB" sz="3600" kern="1200" dirty="0"/>
        </a:p>
      </dsp:txBody>
      <dsp:txXfrm>
        <a:off x="64542" y="249772"/>
        <a:ext cx="4363401" cy="1193066"/>
      </dsp:txXfrm>
    </dsp:sp>
    <dsp:sp modelId="{08082837-49A0-46CA-B749-6F3BB8BC0A2C}">
      <dsp:nvSpPr>
        <dsp:cNvPr id="0" name=""/>
        <dsp:cNvSpPr/>
      </dsp:nvSpPr>
      <dsp:spPr>
        <a:xfrm>
          <a:off x="0" y="1594705"/>
          <a:ext cx="4492485" cy="2882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636" tIns="45720" rIns="256032" bIns="45720" numCol="1" spcCol="1270" anchor="t" anchorCtr="0">
          <a:noAutofit/>
        </a:bodyPr>
        <a:lstStyle/>
        <a:p>
          <a:pPr marL="285750" lvl="1" indent="-285750" algn="l" defTabSz="1600200">
            <a:lnSpc>
              <a:spcPct val="90000"/>
            </a:lnSpc>
            <a:spcBef>
              <a:spcPct val="0"/>
            </a:spcBef>
            <a:spcAft>
              <a:spcPct val="20000"/>
            </a:spcAft>
            <a:buFont typeface="Wingdings" panose="05000000000000000000" pitchFamily="2" charset="2"/>
            <a:buChar char="Ø"/>
          </a:pPr>
          <a:r>
            <a:rPr lang="en-US" sz="3600" kern="1200" dirty="0"/>
            <a:t>Presentation skills</a:t>
          </a:r>
          <a:endParaRPr lang="en-GB" sz="3600" kern="1200" dirty="0"/>
        </a:p>
        <a:p>
          <a:pPr marL="285750" lvl="1" indent="-285750" algn="l" defTabSz="1600200">
            <a:lnSpc>
              <a:spcPct val="90000"/>
            </a:lnSpc>
            <a:spcBef>
              <a:spcPct val="0"/>
            </a:spcBef>
            <a:spcAft>
              <a:spcPct val="20000"/>
            </a:spcAft>
            <a:buFont typeface="Wingdings" panose="05000000000000000000" pitchFamily="2" charset="2"/>
            <a:buChar char="Ø"/>
          </a:pPr>
          <a:r>
            <a:rPr lang="en-US" sz="3600" kern="1200" dirty="0"/>
            <a:t>Note taking</a:t>
          </a:r>
          <a:endParaRPr lang="en-GB" sz="3600" kern="1200" dirty="0"/>
        </a:p>
        <a:p>
          <a:pPr marL="285750" lvl="1" indent="-285750" algn="l" defTabSz="1600200">
            <a:lnSpc>
              <a:spcPct val="90000"/>
            </a:lnSpc>
            <a:spcBef>
              <a:spcPct val="0"/>
            </a:spcBef>
            <a:spcAft>
              <a:spcPct val="20000"/>
            </a:spcAft>
            <a:buFont typeface="Wingdings" panose="05000000000000000000" pitchFamily="2" charset="2"/>
            <a:buChar char="Ø"/>
          </a:pPr>
          <a:r>
            <a:rPr lang="en-US" sz="3600" kern="1200" dirty="0" err="1"/>
            <a:t>Comunication</a:t>
          </a:r>
          <a:endParaRPr lang="en-GB" sz="3600" kern="1200" dirty="0"/>
        </a:p>
      </dsp:txBody>
      <dsp:txXfrm>
        <a:off x="0" y="1594705"/>
        <a:ext cx="4492485" cy="28827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E276D-D2CC-4AE2-9A28-97044BD438FE}">
      <dsp:nvSpPr>
        <dsp:cNvPr id="0" name=""/>
        <dsp:cNvSpPr/>
      </dsp:nvSpPr>
      <dsp:spPr>
        <a:xfrm>
          <a:off x="0" y="1422"/>
          <a:ext cx="6692813" cy="7969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BE7474-8D05-4C05-993F-B98AF1978F65}">
      <dsp:nvSpPr>
        <dsp:cNvPr id="0" name=""/>
        <dsp:cNvSpPr/>
      </dsp:nvSpPr>
      <dsp:spPr>
        <a:xfrm>
          <a:off x="241079" y="180737"/>
          <a:ext cx="438326" cy="438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CBD0C-29B3-4981-A439-2B9864F26012}">
      <dsp:nvSpPr>
        <dsp:cNvPr id="0" name=""/>
        <dsp:cNvSpPr/>
      </dsp:nvSpPr>
      <dsp:spPr>
        <a:xfrm>
          <a:off x="920485" y="1422"/>
          <a:ext cx="5772328" cy="79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45" tIns="84345" rIns="84345" bIns="84345" numCol="1" spcCol="1270" anchor="ctr" anchorCtr="0">
          <a:noAutofit/>
        </a:bodyPr>
        <a:lstStyle/>
        <a:p>
          <a:pPr marL="0" lvl="0" indent="0" algn="l" defTabSz="844550">
            <a:lnSpc>
              <a:spcPct val="100000"/>
            </a:lnSpc>
            <a:spcBef>
              <a:spcPct val="0"/>
            </a:spcBef>
            <a:spcAft>
              <a:spcPct val="35000"/>
            </a:spcAft>
            <a:buNone/>
          </a:pPr>
          <a:r>
            <a:rPr lang="en-US" sz="1900" kern="1200"/>
            <a:t>T</a:t>
          </a:r>
          <a:r>
            <a:rPr lang="en-US" sz="1900" b="0" i="0" kern="1200"/>
            <a:t>he ability to use one's time effectively or productively, especially at work </a:t>
          </a:r>
          <a:endParaRPr lang="en-US" sz="1900" kern="1200"/>
        </a:p>
      </dsp:txBody>
      <dsp:txXfrm>
        <a:off x="920485" y="1422"/>
        <a:ext cx="5772328" cy="796956"/>
      </dsp:txXfrm>
    </dsp:sp>
    <dsp:sp modelId="{8E375192-C7CB-47BB-8CC4-05D2B61227C8}">
      <dsp:nvSpPr>
        <dsp:cNvPr id="0" name=""/>
        <dsp:cNvSpPr/>
      </dsp:nvSpPr>
      <dsp:spPr>
        <a:xfrm>
          <a:off x="0" y="997618"/>
          <a:ext cx="6692813" cy="7969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9E95E5-8D3F-497E-89CC-BB7DD49AD698}">
      <dsp:nvSpPr>
        <dsp:cNvPr id="0" name=""/>
        <dsp:cNvSpPr/>
      </dsp:nvSpPr>
      <dsp:spPr>
        <a:xfrm>
          <a:off x="241079" y="1176933"/>
          <a:ext cx="438326" cy="438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193CA4-B9F6-4AF3-840A-2ADA5DB0CE89}">
      <dsp:nvSpPr>
        <dsp:cNvPr id="0" name=""/>
        <dsp:cNvSpPr/>
      </dsp:nvSpPr>
      <dsp:spPr>
        <a:xfrm>
          <a:off x="920485" y="997618"/>
          <a:ext cx="5772328" cy="79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45" tIns="84345" rIns="84345" bIns="84345" numCol="1" spcCol="1270" anchor="ctr" anchorCtr="0">
          <a:noAutofit/>
        </a:bodyPr>
        <a:lstStyle/>
        <a:p>
          <a:pPr marL="0" lvl="0" indent="0" algn="l" defTabSz="844550">
            <a:lnSpc>
              <a:spcPct val="100000"/>
            </a:lnSpc>
            <a:spcBef>
              <a:spcPct val="0"/>
            </a:spcBef>
            <a:spcAft>
              <a:spcPct val="35000"/>
            </a:spcAft>
            <a:buNone/>
          </a:pPr>
          <a:r>
            <a:rPr lang="en-US" sz="1900" b="0" i="0" kern="1200"/>
            <a:t>Time management can help problems solved</a:t>
          </a:r>
          <a:endParaRPr lang="en-US" sz="1900" kern="1200"/>
        </a:p>
      </dsp:txBody>
      <dsp:txXfrm>
        <a:off x="920485" y="997618"/>
        <a:ext cx="5772328" cy="796956"/>
      </dsp:txXfrm>
    </dsp:sp>
    <dsp:sp modelId="{2931B80F-30EE-4CB8-9656-1A2EFA561E2A}">
      <dsp:nvSpPr>
        <dsp:cNvPr id="0" name=""/>
        <dsp:cNvSpPr/>
      </dsp:nvSpPr>
      <dsp:spPr>
        <a:xfrm>
          <a:off x="0" y="1993814"/>
          <a:ext cx="6692813" cy="79695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AC4F0-40CF-4ACF-B067-D18E2F4A27E9}">
      <dsp:nvSpPr>
        <dsp:cNvPr id="0" name=""/>
        <dsp:cNvSpPr/>
      </dsp:nvSpPr>
      <dsp:spPr>
        <a:xfrm>
          <a:off x="241079" y="2173129"/>
          <a:ext cx="438326" cy="438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E34EB4-A303-492E-8172-10C041F06504}">
      <dsp:nvSpPr>
        <dsp:cNvPr id="0" name=""/>
        <dsp:cNvSpPr/>
      </dsp:nvSpPr>
      <dsp:spPr>
        <a:xfrm>
          <a:off x="920485" y="1993814"/>
          <a:ext cx="5772328" cy="79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45" tIns="84345" rIns="84345" bIns="84345" numCol="1" spcCol="1270" anchor="ctr" anchorCtr="0">
          <a:noAutofit/>
        </a:bodyPr>
        <a:lstStyle/>
        <a:p>
          <a:pPr marL="0" lvl="0" indent="0" algn="l" defTabSz="844550">
            <a:lnSpc>
              <a:spcPct val="100000"/>
            </a:lnSpc>
            <a:spcBef>
              <a:spcPct val="0"/>
            </a:spcBef>
            <a:spcAft>
              <a:spcPct val="35000"/>
            </a:spcAft>
            <a:buNone/>
          </a:pPr>
          <a:r>
            <a:rPr lang="en-GB" sz="1900" kern="1200"/>
            <a:t>Can help the people to make a decision</a:t>
          </a:r>
          <a:endParaRPr lang="en-US" sz="1900" kern="1200"/>
        </a:p>
      </dsp:txBody>
      <dsp:txXfrm>
        <a:off x="920485" y="1993814"/>
        <a:ext cx="5772328" cy="796956"/>
      </dsp:txXfrm>
    </dsp:sp>
    <dsp:sp modelId="{8E2D9662-698C-45B9-8142-2F7E29B5DAE2}">
      <dsp:nvSpPr>
        <dsp:cNvPr id="0" name=""/>
        <dsp:cNvSpPr/>
      </dsp:nvSpPr>
      <dsp:spPr>
        <a:xfrm>
          <a:off x="0" y="2990010"/>
          <a:ext cx="6692813" cy="83556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A3BB7-6539-418C-BD6A-808411F51C27}">
      <dsp:nvSpPr>
        <dsp:cNvPr id="0" name=""/>
        <dsp:cNvSpPr/>
      </dsp:nvSpPr>
      <dsp:spPr>
        <a:xfrm>
          <a:off x="241079" y="3188627"/>
          <a:ext cx="438326" cy="438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13BAC1-CF16-4CD8-AE83-06EE2D5CEE14}">
      <dsp:nvSpPr>
        <dsp:cNvPr id="0" name=""/>
        <dsp:cNvSpPr/>
      </dsp:nvSpPr>
      <dsp:spPr>
        <a:xfrm>
          <a:off x="920485" y="3009312"/>
          <a:ext cx="5772328" cy="79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45" tIns="84345" rIns="84345" bIns="84345" numCol="1" spcCol="1270" anchor="ctr" anchorCtr="0">
          <a:noAutofit/>
        </a:bodyPr>
        <a:lstStyle/>
        <a:p>
          <a:pPr marL="0" lvl="0" indent="0" algn="l" defTabSz="844550">
            <a:lnSpc>
              <a:spcPct val="100000"/>
            </a:lnSpc>
            <a:spcBef>
              <a:spcPct val="0"/>
            </a:spcBef>
            <a:spcAft>
              <a:spcPct val="35000"/>
            </a:spcAft>
            <a:buNone/>
          </a:pPr>
          <a:endParaRPr lang="en-US" sz="1900" kern="1200" dirty="0"/>
        </a:p>
      </dsp:txBody>
      <dsp:txXfrm>
        <a:off x="920485" y="3009312"/>
        <a:ext cx="5772328" cy="796956"/>
      </dsp:txXfrm>
    </dsp:sp>
    <dsp:sp modelId="{43C5FE0D-3E86-45FD-811C-C1E7491D7924}">
      <dsp:nvSpPr>
        <dsp:cNvPr id="0" name=""/>
        <dsp:cNvSpPr/>
      </dsp:nvSpPr>
      <dsp:spPr>
        <a:xfrm>
          <a:off x="0" y="4024810"/>
          <a:ext cx="6692813" cy="79695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A1B90-E935-4A47-BD71-FF3360DF641C}">
      <dsp:nvSpPr>
        <dsp:cNvPr id="0" name=""/>
        <dsp:cNvSpPr/>
      </dsp:nvSpPr>
      <dsp:spPr>
        <a:xfrm>
          <a:off x="241079" y="4204126"/>
          <a:ext cx="438326" cy="438326"/>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6AAF6-63F9-4875-A9D1-1D58E820401A}">
      <dsp:nvSpPr>
        <dsp:cNvPr id="0" name=""/>
        <dsp:cNvSpPr/>
      </dsp:nvSpPr>
      <dsp:spPr>
        <a:xfrm>
          <a:off x="920485" y="4024810"/>
          <a:ext cx="5772328" cy="796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45" tIns="84345" rIns="84345" bIns="84345" numCol="1" spcCol="1270" anchor="ctr" anchorCtr="0">
          <a:noAutofit/>
        </a:bodyPr>
        <a:lstStyle/>
        <a:p>
          <a:pPr marL="0" lvl="0" indent="0" algn="l" defTabSz="844550">
            <a:lnSpc>
              <a:spcPct val="100000"/>
            </a:lnSpc>
            <a:spcBef>
              <a:spcPct val="0"/>
            </a:spcBef>
            <a:spcAft>
              <a:spcPct val="35000"/>
            </a:spcAft>
            <a:buNone/>
          </a:pPr>
          <a:r>
            <a:rPr lang="en-US" sz="1900" kern="1200"/>
            <a:t>Can delivery work In time</a:t>
          </a:r>
          <a:endParaRPr lang="en-GB" sz="1900" kern="1200"/>
        </a:p>
      </dsp:txBody>
      <dsp:txXfrm>
        <a:off x="920485" y="4024810"/>
        <a:ext cx="5772328" cy="7969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249EA4-704C-44B6-A6AD-1E4947FE9989}" type="datetimeFigureOut">
              <a:rPr lang="en-GB" smtClean="0"/>
              <a:t>04/12/2020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6D48F2-AEAE-48F5-A971-4492291F5FAA}" type="slidenum">
              <a:rPr lang="en-GB" smtClean="0"/>
              <a:t>‹#›</a:t>
            </a:fld>
            <a:endParaRPr lang="en-GB"/>
          </a:p>
        </p:txBody>
      </p:sp>
    </p:spTree>
    <p:extLst>
      <p:ext uri="{BB962C8B-B14F-4D97-AF65-F5344CB8AC3E}">
        <p14:creationId xmlns:p14="http://schemas.microsoft.com/office/powerpoint/2010/main" val="2146559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US" sz="1200" kern="1200" dirty="0">
                <a:solidFill>
                  <a:schemeClr val="tx1"/>
                </a:solidFill>
                <a:latin typeface="+mn-lt"/>
                <a:ea typeface="+mn-ea"/>
                <a:cs typeface="+mn-cs"/>
              </a:rPr>
              <a:t>Also, I am introverted and it is a disadvantage for me to excel in my chosen field. Therefore, I have started taking training in public speaking and I can observe the changes in my behavior. Also, it is helping me to become more confident. In order to cope up with the threats, it is important for the individual to work on their weaknesses to achieve their ultimate goal. I am focusing to improve the skills that can help me to get a better future and it will also help me to overcome the intense competition. </a:t>
            </a:r>
          </a:p>
          <a:p>
            <a:r>
              <a:rPr lang="en-US" sz="1200" b="1" kern="1200" dirty="0">
                <a:solidFill>
                  <a:schemeClr val="tx1"/>
                </a:solidFill>
                <a:latin typeface="+mn-lt"/>
                <a:ea typeface="+mn-ea"/>
                <a:cs typeface="+mn-cs"/>
              </a:rPr>
              <a:t>Personal Development Plan </a:t>
            </a:r>
          </a:p>
          <a:p>
            <a:r>
              <a:rPr lang="en-US" sz="1200" kern="1200" dirty="0">
                <a:solidFill>
                  <a:schemeClr val="tx1"/>
                </a:solidFill>
                <a:latin typeface="+mn-lt"/>
                <a:ea typeface="+mn-ea"/>
                <a:cs typeface="+mn-cs"/>
              </a:rPr>
              <a:t>Objective 1: To improve the public speaking skills</a:t>
            </a:r>
          </a:p>
          <a:p>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Specific</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Measurable</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Achievable </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Realistic</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Time-bound</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 am taking training in public speaking so as to improve my confidence level. </a:t>
            </a:r>
          </a:p>
          <a:p>
            <a:r>
              <a:rPr lang="en-US" sz="1200" kern="1200" dirty="0">
                <a:solidFill>
                  <a:schemeClr val="tx1"/>
                </a:solidFill>
                <a:latin typeface="+mn-lt"/>
                <a:ea typeface="+mn-ea"/>
                <a:cs typeface="+mn-cs"/>
              </a:rPr>
              <a:t>I asked my peers to review my performance and levels of improvement. Later, I reviewed my performance and realized that my personality is developing. </a:t>
            </a:r>
          </a:p>
          <a:p>
            <a:r>
              <a:rPr lang="en-US" sz="1200" kern="1200" dirty="0">
                <a:solidFill>
                  <a:schemeClr val="tx1"/>
                </a:solidFill>
                <a:latin typeface="+mn-lt"/>
                <a:ea typeface="+mn-ea"/>
                <a:cs typeface="+mn-cs"/>
              </a:rPr>
              <a:t>Through dedicated training, it is possible to achieve the best result. </a:t>
            </a:r>
          </a:p>
          <a:p>
            <a:r>
              <a:rPr lang="en-US" sz="1200" kern="1200" dirty="0">
                <a:solidFill>
                  <a:schemeClr val="tx1"/>
                </a:solidFill>
                <a:latin typeface="+mn-lt"/>
                <a:ea typeface="+mn-ea"/>
                <a:cs typeface="+mn-cs"/>
              </a:rPr>
              <a:t>The approach is chosen by me is realistic and can be achieved easily but it requires dedication. </a:t>
            </a:r>
          </a:p>
          <a:p>
            <a:r>
              <a:rPr lang="en-US" sz="1200" kern="1200" dirty="0">
                <a:solidFill>
                  <a:schemeClr val="tx1"/>
                </a:solidFill>
                <a:latin typeface="+mn-lt"/>
                <a:ea typeface="+mn-ea"/>
                <a:cs typeface="+mn-cs"/>
              </a:rPr>
              <a:t>It will take around 7-8 months for me to improve my skills and it is really important for me to achieve success. </a:t>
            </a:r>
          </a:p>
          <a:p>
            <a:r>
              <a:rPr lang="en-US" sz="1200" b="1" kern="1200" dirty="0">
                <a:solidFill>
                  <a:schemeClr val="tx1"/>
                </a:solidFill>
                <a:latin typeface="+mn-lt"/>
                <a:ea typeface="+mn-ea"/>
                <a:cs typeface="+mn-cs"/>
              </a:rPr>
              <a:t>Table 2: Public speaking</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Source: (Developed by the learner)</a:t>
            </a:r>
          </a:p>
          <a:p>
            <a:r>
              <a:rPr lang="en-US" sz="1200" kern="1200" dirty="0">
                <a:solidFill>
                  <a:schemeClr val="tx1"/>
                </a:solidFill>
                <a:latin typeface="+mn-lt"/>
                <a:ea typeface="+mn-ea"/>
                <a:cs typeface="+mn-cs"/>
              </a:rPr>
              <a:t>Objective 2: To improve the multilingual skills </a:t>
            </a:r>
          </a:p>
          <a:p>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Specific</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Measurable</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Achievable </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Realistic</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Time-bound</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 do not have knowledge of more than two languages and I am focusing to learn a few more languages for my career growth. </a:t>
            </a:r>
          </a:p>
          <a:p>
            <a:r>
              <a:rPr lang="en-US" sz="1200" kern="1200" dirty="0">
                <a:solidFill>
                  <a:schemeClr val="tx1"/>
                </a:solidFill>
                <a:latin typeface="+mn-lt"/>
                <a:ea typeface="+mn-ea"/>
                <a:cs typeface="+mn-cs"/>
              </a:rPr>
              <a:t>I have taken a personality test about my language improvement and also did self-reflection so that I can gain a better future. </a:t>
            </a:r>
          </a:p>
          <a:p>
            <a:r>
              <a:rPr lang="en-US" sz="1200" kern="1200" dirty="0">
                <a:solidFill>
                  <a:schemeClr val="tx1"/>
                </a:solidFill>
                <a:latin typeface="+mn-lt"/>
                <a:ea typeface="+mn-ea"/>
                <a:cs typeface="+mn-cs"/>
              </a:rPr>
              <a:t>It can be achieved through various ways such as speaking those languages often in front of the mirror and with people who know this language. </a:t>
            </a:r>
          </a:p>
          <a:p>
            <a:r>
              <a:rPr lang="en-US" sz="1200" kern="1200" dirty="0">
                <a:solidFill>
                  <a:schemeClr val="tx1"/>
                </a:solidFill>
                <a:latin typeface="+mn-lt"/>
                <a:ea typeface="+mn-ea"/>
                <a:cs typeface="+mn-cs"/>
              </a:rPr>
              <a:t>The approach is realistic and can be achieved easily but only requires dedication. </a:t>
            </a:r>
          </a:p>
          <a:p>
            <a:r>
              <a:rPr lang="en-US" sz="1200" kern="1200" dirty="0">
                <a:solidFill>
                  <a:schemeClr val="tx1"/>
                </a:solidFill>
                <a:latin typeface="+mn-lt"/>
                <a:ea typeface="+mn-ea"/>
                <a:cs typeface="+mn-cs"/>
              </a:rPr>
              <a:t>It depends upon the number of languages learned by an individual at a time. However, for me, it had taken 1 year since I was focusing to learn one type of language at a time. </a:t>
            </a:r>
          </a:p>
          <a:p>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Table 3: Learning multilingual skills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Source: (Developed by the learner)</a:t>
            </a:r>
          </a:p>
          <a:p>
            <a:r>
              <a:rPr lang="en-US" sz="1200" kern="1200" dirty="0">
                <a:solidFill>
                  <a:schemeClr val="tx1"/>
                </a:solidFill>
                <a:latin typeface="+mn-lt"/>
                <a:ea typeface="+mn-ea"/>
                <a:cs typeface="+mn-cs"/>
              </a:rPr>
              <a:t>Objective 3: To improve personality development</a:t>
            </a:r>
          </a:p>
          <a:p>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Specific</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Measurable</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Achievable </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Realistic</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Time-bound</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competition level is increasing for the HR professional and making me develop my personality. </a:t>
            </a:r>
          </a:p>
          <a:p>
            <a:r>
              <a:rPr lang="en-US" sz="1200" kern="1200" dirty="0">
                <a:solidFill>
                  <a:schemeClr val="tx1"/>
                </a:solidFill>
                <a:latin typeface="+mn-lt"/>
                <a:ea typeface="+mn-ea"/>
                <a:cs typeface="+mn-cs"/>
              </a:rPr>
              <a:t>I have got to know about my improved personality through the feedback given by my professors and peers. </a:t>
            </a:r>
          </a:p>
          <a:p>
            <a:r>
              <a:rPr lang="en-US" sz="1200" kern="1200" dirty="0">
                <a:solidFill>
                  <a:schemeClr val="tx1"/>
                </a:solidFill>
                <a:latin typeface="+mn-lt"/>
                <a:ea typeface="+mn-ea"/>
                <a:cs typeface="+mn-cs"/>
              </a:rPr>
              <a:t>I have easily been able to achieve the same because of my intense dedication. </a:t>
            </a:r>
          </a:p>
          <a:p>
            <a:r>
              <a:rPr lang="en-US" sz="1200" kern="1200" dirty="0">
                <a:solidFill>
                  <a:schemeClr val="tx1"/>
                </a:solidFill>
                <a:latin typeface="+mn-lt"/>
                <a:ea typeface="+mn-ea"/>
                <a:cs typeface="+mn-cs"/>
              </a:rPr>
              <a:t>It is possible to develop a personality.</a:t>
            </a:r>
          </a:p>
          <a:p>
            <a:r>
              <a:rPr lang="en-US" sz="1200" kern="1200" dirty="0">
                <a:solidFill>
                  <a:schemeClr val="tx1"/>
                </a:solidFill>
                <a:latin typeface="+mn-lt"/>
                <a:ea typeface="+mn-ea"/>
                <a:cs typeface="+mn-cs"/>
              </a:rPr>
              <a:t>It took 3 months for me to improve my personality. </a:t>
            </a:r>
          </a:p>
          <a:p>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Table 4: Public speaking</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Source: (Developed by the learner)</a:t>
            </a:r>
          </a:p>
          <a:p>
            <a:endParaRPr lang="en-US" dirty="0"/>
          </a:p>
        </p:txBody>
      </p:sp>
      <p:sp>
        <p:nvSpPr>
          <p:cNvPr id="4" name="Slide Number Placeholder 3"/>
          <p:cNvSpPr>
            <a:spLocks noGrp="1"/>
          </p:cNvSpPr>
          <p:nvPr>
            <p:ph type="sldNum" sz="quarter" idx="10"/>
          </p:nvPr>
        </p:nvSpPr>
        <p:spPr/>
        <p:txBody>
          <a:bodyPr/>
          <a:lstStyle/>
          <a:p>
            <a:fld id="{FF49D8A2-D026-4E9B-B699-0466B191378C}"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important for most skill the HR should possess. Communication is vital as the HR professionals used to link different businesses as well as employees together. Indeed, HR represents the company and its employee in general. Therefore, I am focusing on enhancing my communication skills. The important skills which I have learned from my academics were coaching skills. According to the statement of </a:t>
            </a:r>
            <a:r>
              <a:rPr lang="en-US" sz="1200" kern="1200" dirty="0" err="1">
                <a:solidFill>
                  <a:schemeClr val="tx1"/>
                </a:solidFill>
                <a:latin typeface="+mn-lt"/>
                <a:ea typeface="+mn-ea"/>
                <a:cs typeface="+mn-cs"/>
              </a:rPr>
              <a:t>Mcdonnell</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Sikander</a:t>
            </a:r>
            <a:r>
              <a:rPr lang="en-US" sz="1200" kern="1200" dirty="0">
                <a:solidFill>
                  <a:schemeClr val="tx1"/>
                </a:solidFill>
                <a:latin typeface="+mn-lt"/>
                <a:ea typeface="+mn-ea"/>
                <a:cs typeface="+mn-cs"/>
              </a:rPr>
              <a:t>, (2017, p. 100), this is important and helpful as this help to ease group sessions and one to one session that helps to spread information as well as train the workforce. According to the view of Munn and Small, (2017, p. 90), this may happen in development and training situations but also helpful in conflict resolution, re-integration, assisting frontline managers and </a:t>
            </a:r>
            <a:r>
              <a:rPr lang="en-US" sz="1200" kern="1200" dirty="0" err="1">
                <a:solidFill>
                  <a:schemeClr val="tx1"/>
                </a:solidFill>
                <a:latin typeface="+mn-lt"/>
                <a:ea typeface="+mn-ea"/>
                <a:cs typeface="+mn-cs"/>
              </a:rPr>
              <a:t>onboarding</a:t>
            </a:r>
            <a:r>
              <a:rPr lang="en-US" sz="1200" kern="1200" dirty="0">
                <a:solidFill>
                  <a:schemeClr val="tx1"/>
                </a:solidFill>
                <a:latin typeface="+mn-lt"/>
                <a:ea typeface="+mn-ea"/>
                <a:cs typeface="+mn-cs"/>
              </a:rPr>
              <a:t> the issues in the work environment. Thus, to improve my coaching skills, I have started taking training for the same. The other important academic skill the HR should possess is knowledge of </a:t>
            </a:r>
            <a:r>
              <a:rPr lang="en-US" sz="1200" kern="1200" dirty="0" err="1">
                <a:solidFill>
                  <a:schemeClr val="tx1"/>
                </a:solidFill>
                <a:latin typeface="+mn-lt"/>
                <a:ea typeface="+mn-ea"/>
                <a:cs typeface="+mn-cs"/>
              </a:rPr>
              <a:t>HRIS</a:t>
            </a:r>
            <a:r>
              <a:rPr lang="en-US" sz="1200" kern="1200" dirty="0">
                <a:solidFill>
                  <a:schemeClr val="tx1"/>
                </a:solidFill>
                <a:latin typeface="+mn-lt"/>
                <a:ea typeface="+mn-ea"/>
                <a:cs typeface="+mn-cs"/>
              </a:rPr>
              <a:t>. Knowledge of </a:t>
            </a:r>
            <a:r>
              <a:rPr lang="en-US" sz="1200" kern="1200" dirty="0" err="1">
                <a:solidFill>
                  <a:schemeClr val="tx1"/>
                </a:solidFill>
                <a:latin typeface="+mn-lt"/>
                <a:ea typeface="+mn-ea"/>
                <a:cs typeface="+mn-cs"/>
              </a:rPr>
              <a:t>HRIS</a:t>
            </a:r>
            <a:r>
              <a:rPr lang="en-US" sz="1200" kern="1200" dirty="0">
                <a:solidFill>
                  <a:schemeClr val="tx1"/>
                </a:solidFill>
                <a:latin typeface="+mn-lt"/>
                <a:ea typeface="+mn-ea"/>
                <a:cs typeface="+mn-cs"/>
              </a:rPr>
              <a:t> is vital for HR professionals to enhance and achieve growth in their career. I have gained knowledge of </a:t>
            </a:r>
            <a:r>
              <a:rPr lang="en-US" sz="1200" kern="1200" dirty="0" err="1">
                <a:solidFill>
                  <a:schemeClr val="tx1"/>
                </a:solidFill>
                <a:latin typeface="+mn-lt"/>
                <a:ea typeface="+mn-ea"/>
                <a:cs typeface="+mn-cs"/>
              </a:rPr>
              <a:t>HRIS</a:t>
            </a:r>
            <a:r>
              <a:rPr lang="en-US" sz="1200" kern="1200" dirty="0">
                <a:solidFill>
                  <a:schemeClr val="tx1"/>
                </a:solidFill>
                <a:latin typeface="+mn-lt"/>
                <a:ea typeface="+mn-ea"/>
                <a:cs typeface="+mn-cs"/>
              </a:rPr>
              <a:t> as it is vital for my career in human resource management. It helped me to get most of the information based on performance evaluation, rewards, hiring, payroll and benefits which is registered under one </a:t>
            </a:r>
            <a:r>
              <a:rPr lang="en-US" sz="1200" kern="1200" dirty="0" err="1">
                <a:solidFill>
                  <a:schemeClr val="tx1"/>
                </a:solidFill>
                <a:latin typeface="+mn-lt"/>
                <a:ea typeface="+mn-ea"/>
                <a:cs typeface="+mn-cs"/>
              </a:rPr>
              <a:t>HRIS</a:t>
            </a:r>
            <a:r>
              <a:rPr lang="en-US" sz="1200" kern="1200" dirty="0">
                <a:solidFill>
                  <a:schemeClr val="tx1"/>
                </a:solidFill>
                <a:latin typeface="+mn-lt"/>
                <a:ea typeface="+mn-ea"/>
                <a:cs typeface="+mn-cs"/>
              </a:rPr>
              <a:t>. In general, big companies use standard providers such as Oracle and SAP. As per the thesis produced by the researchers, the small organizations usually work with some small providers. The adequate knowledge of </a:t>
            </a:r>
            <a:r>
              <a:rPr lang="en-US" sz="1200" kern="1200" dirty="0" err="1">
                <a:solidFill>
                  <a:schemeClr val="tx1"/>
                </a:solidFill>
                <a:latin typeface="+mn-lt"/>
                <a:ea typeface="+mn-ea"/>
                <a:cs typeface="+mn-cs"/>
              </a:rPr>
              <a:t>HRIS</a:t>
            </a:r>
            <a:r>
              <a:rPr lang="en-US" sz="1200" kern="1200" dirty="0">
                <a:solidFill>
                  <a:schemeClr val="tx1"/>
                </a:solidFill>
                <a:latin typeface="+mn-lt"/>
                <a:ea typeface="+mn-ea"/>
                <a:cs typeface="+mn-cs"/>
              </a:rPr>
              <a:t> is needed for HR professionals to excel in their careers. </a:t>
            </a:r>
          </a:p>
          <a:p>
            <a:endParaRPr lang="en-US" dirty="0"/>
          </a:p>
        </p:txBody>
      </p:sp>
      <p:sp>
        <p:nvSpPr>
          <p:cNvPr id="4" name="Slide Number Placeholder 3"/>
          <p:cNvSpPr>
            <a:spLocks noGrp="1"/>
          </p:cNvSpPr>
          <p:nvPr>
            <p:ph type="sldNum" sz="quarter" idx="10"/>
          </p:nvPr>
        </p:nvSpPr>
        <p:spPr/>
        <p:txBody>
          <a:bodyPr/>
          <a:lstStyle/>
          <a:p>
            <a:fld id="{FF49D8A2-D026-4E9B-B699-0466B191378C}"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Knowledge of CV Writing acquired during this module has helped me in presenting my strengths and weaknesses in an effective manner, in front of my professors and recruiters. Any application for internship or for higher education needs to be accompanied by a CV. CV must be written in a summative format, including all achievements and experiences in a concise fashion, along with academic qualifications, so that the recruiters can understand the fallacies as well as the strengths of the candidates and can take appropriate decisions. The lessons of this module has helped me understand all these aspects in detail and I have been able to successfully synthesize professional CV, all by myself. In future, the knowledge of CV writing will help me in professional as well as academic career, for applying to different positions.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49D8A2-D026-4E9B-B699-0466B191378C}" type="slidenum">
              <a:rPr lang="en-US" smtClean="0"/>
              <a:pPr/>
              <a:t>10</a:t>
            </a:fld>
            <a:endParaRPr lang="en-US"/>
          </a:p>
        </p:txBody>
      </p:sp>
    </p:spTree>
    <p:extLst>
      <p:ext uri="{BB962C8B-B14F-4D97-AF65-F5344CB8AC3E}">
        <p14:creationId xmlns:p14="http://schemas.microsoft.com/office/powerpoint/2010/main" val="1576920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Effective knowledge about writing the cover letter is important in case of academic as well as professional career. Writing a cover letter is important for showcasing the strengths and well as personal suitability as a candidate, for the position advertised. This will also help in future endeavors since effective framing of the cover letter guarantees attraction from the recruiter and thus, increases probability of being invited for the first round of interviews, since it acts as a mode of indirect communication and exhibits the linguistic as well as expressive strengths of the candidate.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49D8A2-D026-4E9B-B699-0466B191378C}" type="slidenum">
              <a:rPr lang="en-US" smtClean="0"/>
              <a:pPr/>
              <a:t>11</a:t>
            </a:fld>
            <a:endParaRPr lang="en-US"/>
          </a:p>
        </p:txBody>
      </p:sp>
    </p:spTree>
    <p:extLst>
      <p:ext uri="{BB962C8B-B14F-4D97-AF65-F5344CB8AC3E}">
        <p14:creationId xmlns:p14="http://schemas.microsoft.com/office/powerpoint/2010/main" val="368183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role of the HR professional is to select and recruit the deserving candidates that can help to improve the performance of the organization. Indeed, their role is to retain the employees with the attractive benefits of the organization and provide proper training to candidates to improve the work area. Thus, to understand the goals of the organization and working dedicatedly to achieve the goal is vital. </a:t>
            </a:r>
          </a:p>
          <a:p>
            <a:endParaRPr lang="en-US" dirty="0"/>
          </a:p>
        </p:txBody>
      </p:sp>
      <p:sp>
        <p:nvSpPr>
          <p:cNvPr id="4" name="Slide Number Placeholder 3"/>
          <p:cNvSpPr>
            <a:spLocks noGrp="1"/>
          </p:cNvSpPr>
          <p:nvPr>
            <p:ph type="sldNum" sz="quarter" idx="10"/>
          </p:nvPr>
        </p:nvSpPr>
        <p:spPr/>
        <p:txBody>
          <a:bodyPr/>
          <a:lstStyle/>
          <a:p>
            <a:fld id="{FF49D8A2-D026-4E9B-B699-0466B191378C}" type="slidenum">
              <a:rPr lang="en-US" smtClean="0"/>
              <a:pPr/>
              <a:t>12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kern="1200" dirty="0" err="1">
                <a:solidFill>
                  <a:schemeClr val="tx1"/>
                </a:solidFill>
                <a:latin typeface="+mn-lt"/>
                <a:ea typeface="+mn-ea"/>
                <a:cs typeface="+mn-cs"/>
              </a:rPr>
              <a:t>Aeon</a:t>
            </a:r>
            <a:r>
              <a:rPr lang="en-US" sz="1200" kern="1200" dirty="0">
                <a:solidFill>
                  <a:schemeClr val="tx1"/>
                </a:solidFill>
                <a:latin typeface="+mn-lt"/>
                <a:ea typeface="+mn-ea"/>
                <a:cs typeface="+mn-cs"/>
              </a:rPr>
              <a:t>, B. and </a:t>
            </a:r>
            <a:r>
              <a:rPr lang="en-US" sz="1200" kern="1200" dirty="0" err="1">
                <a:solidFill>
                  <a:schemeClr val="tx1"/>
                </a:solidFill>
                <a:latin typeface="+mn-lt"/>
                <a:ea typeface="+mn-ea"/>
                <a:cs typeface="+mn-cs"/>
              </a:rPr>
              <a:t>Aguinis</a:t>
            </a:r>
            <a:r>
              <a:rPr lang="en-US" sz="1200" kern="1200" dirty="0">
                <a:solidFill>
                  <a:schemeClr val="tx1"/>
                </a:solidFill>
                <a:latin typeface="+mn-lt"/>
                <a:ea typeface="+mn-ea"/>
                <a:cs typeface="+mn-cs"/>
              </a:rPr>
              <a:t>, H., 2017. It’s about time: New perspectives and insights on time management. </a:t>
            </a:r>
            <a:r>
              <a:rPr lang="en-US" sz="1200" i="1" kern="1200" dirty="0">
                <a:solidFill>
                  <a:schemeClr val="tx1"/>
                </a:solidFill>
                <a:latin typeface="+mn-lt"/>
                <a:ea typeface="+mn-ea"/>
                <a:cs typeface="+mn-cs"/>
              </a:rPr>
              <a:t>Academy of management perspectives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31</a:t>
            </a:r>
            <a:r>
              <a:rPr lang="en-US" sz="1200" kern="1200" dirty="0">
                <a:solidFill>
                  <a:schemeClr val="tx1"/>
                </a:solidFill>
                <a:latin typeface="+mn-lt"/>
                <a:ea typeface="+mn-ea"/>
                <a:cs typeface="+mn-cs"/>
              </a:rPr>
              <a:t>(4), pp.309-330.</a:t>
            </a:r>
          </a:p>
          <a:p>
            <a:r>
              <a:rPr lang="en-US" sz="1200" kern="1200" dirty="0" err="1">
                <a:solidFill>
                  <a:schemeClr val="tx1"/>
                </a:solidFill>
                <a:latin typeface="+mn-lt"/>
                <a:ea typeface="+mn-ea"/>
                <a:cs typeface="+mn-cs"/>
              </a:rPr>
              <a:t>Aeon</a:t>
            </a:r>
            <a:r>
              <a:rPr lang="en-US" sz="1200" kern="1200" dirty="0">
                <a:solidFill>
                  <a:schemeClr val="tx1"/>
                </a:solidFill>
                <a:latin typeface="+mn-lt"/>
                <a:ea typeface="+mn-ea"/>
                <a:cs typeface="+mn-cs"/>
              </a:rPr>
              <a:t>, B. and </a:t>
            </a:r>
            <a:r>
              <a:rPr lang="en-US" sz="1200" kern="1200" dirty="0" err="1">
                <a:solidFill>
                  <a:schemeClr val="tx1"/>
                </a:solidFill>
                <a:latin typeface="+mn-lt"/>
                <a:ea typeface="+mn-ea"/>
                <a:cs typeface="+mn-cs"/>
              </a:rPr>
              <a:t>Aguinis</a:t>
            </a:r>
            <a:r>
              <a:rPr lang="en-US" sz="1200" kern="1200" dirty="0">
                <a:solidFill>
                  <a:schemeClr val="tx1"/>
                </a:solidFill>
                <a:latin typeface="+mn-lt"/>
                <a:ea typeface="+mn-ea"/>
                <a:cs typeface="+mn-cs"/>
              </a:rPr>
              <a:t>, H., 2017. It’s about time: New perspectives and insights on time management. </a:t>
            </a:r>
            <a:r>
              <a:rPr lang="en-US" sz="1200" i="1" kern="1200" dirty="0">
                <a:solidFill>
                  <a:schemeClr val="tx1"/>
                </a:solidFill>
                <a:latin typeface="+mn-lt"/>
                <a:ea typeface="+mn-ea"/>
                <a:cs typeface="+mn-cs"/>
              </a:rPr>
              <a:t>Academy of management perspectives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31</a:t>
            </a:r>
            <a:r>
              <a:rPr lang="en-US" sz="1200" kern="1200" dirty="0">
                <a:solidFill>
                  <a:schemeClr val="tx1"/>
                </a:solidFill>
                <a:latin typeface="+mn-lt"/>
                <a:ea typeface="+mn-ea"/>
                <a:cs typeface="+mn-cs"/>
              </a:rPr>
              <a:t>(4), pp.309-330.</a:t>
            </a:r>
          </a:p>
          <a:p>
            <a:r>
              <a:rPr lang="en-US" sz="1200" kern="1200" dirty="0" err="1">
                <a:solidFill>
                  <a:schemeClr val="tx1"/>
                </a:solidFill>
                <a:latin typeface="+mn-lt"/>
                <a:ea typeface="+mn-ea"/>
                <a:cs typeface="+mn-cs"/>
              </a:rPr>
              <a:t>Ardian</a:t>
            </a:r>
            <a:r>
              <a:rPr lang="en-US" sz="1200" kern="1200" dirty="0">
                <a:solidFill>
                  <a:schemeClr val="tx1"/>
                </a:solidFill>
                <a:latin typeface="+mn-lt"/>
                <a:ea typeface="+mn-ea"/>
                <a:cs typeface="+mn-cs"/>
              </a:rPr>
              <a:t>, P., </a:t>
            </a:r>
            <a:r>
              <a:rPr lang="en-US" sz="1200" kern="1200" dirty="0" err="1">
                <a:solidFill>
                  <a:schemeClr val="tx1"/>
                </a:solidFill>
                <a:latin typeface="+mn-lt"/>
                <a:ea typeface="+mn-ea"/>
                <a:cs typeface="+mn-cs"/>
              </a:rPr>
              <a:t>Hariyati</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R.T.S.</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Afifah</a:t>
            </a:r>
            <a:r>
              <a:rPr lang="en-US" sz="1200" kern="1200" dirty="0">
                <a:solidFill>
                  <a:schemeClr val="tx1"/>
                </a:solidFill>
                <a:latin typeface="+mn-lt"/>
                <a:ea typeface="+mn-ea"/>
                <a:cs typeface="+mn-cs"/>
              </a:rPr>
              <a:t>, E., 2019. Correlation between implementation case reflection discussion based on the Graham Gibbs Cycle and nurses’ critical thinking skills. </a:t>
            </a:r>
            <a:r>
              <a:rPr lang="en-US" sz="1200" i="1" kern="1200" dirty="0" err="1">
                <a:solidFill>
                  <a:schemeClr val="tx1"/>
                </a:solidFill>
                <a:latin typeface="+mn-lt"/>
                <a:ea typeface="+mn-ea"/>
                <a:cs typeface="+mn-cs"/>
              </a:rPr>
              <a:t>Enfermeria</a:t>
            </a:r>
            <a:r>
              <a:rPr lang="en-US" sz="1200" i="1" kern="1200" dirty="0">
                <a:solidFill>
                  <a:schemeClr val="tx1"/>
                </a:solidFill>
                <a:latin typeface="+mn-lt"/>
                <a:ea typeface="+mn-ea"/>
                <a:cs typeface="+mn-cs"/>
              </a:rPr>
              <a:t> </a:t>
            </a:r>
            <a:r>
              <a:rPr lang="en-US" sz="1200" i="1" kern="1200" dirty="0" err="1">
                <a:solidFill>
                  <a:schemeClr val="tx1"/>
                </a:solidFill>
                <a:latin typeface="+mn-lt"/>
                <a:ea typeface="+mn-ea"/>
                <a:cs typeface="+mn-cs"/>
              </a:rPr>
              <a:t>clinica</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29</a:t>
            </a:r>
            <a:r>
              <a:rPr lang="en-US" sz="1200" kern="1200" dirty="0">
                <a:solidFill>
                  <a:schemeClr val="tx1"/>
                </a:solidFill>
                <a:latin typeface="+mn-lt"/>
                <a:ea typeface="+mn-ea"/>
                <a:cs typeface="+mn-cs"/>
              </a:rPr>
              <a:t>, pp.588-593.</a:t>
            </a:r>
          </a:p>
          <a:p>
            <a:r>
              <a:rPr lang="en-US" sz="1200" kern="1200" dirty="0">
                <a:solidFill>
                  <a:schemeClr val="tx1"/>
                </a:solidFill>
                <a:latin typeface="+mn-lt"/>
                <a:ea typeface="+mn-ea"/>
                <a:cs typeface="+mn-cs"/>
              </a:rPr>
              <a:t>AV, N. and </a:t>
            </a:r>
            <a:r>
              <a:rPr lang="en-US" sz="1200" kern="1200" dirty="0" err="1">
                <a:solidFill>
                  <a:schemeClr val="tx1"/>
                </a:solidFill>
                <a:latin typeface="+mn-lt"/>
                <a:ea typeface="+mn-ea"/>
                <a:cs typeface="+mn-cs"/>
              </a:rPr>
              <a:t>Aithal</a:t>
            </a:r>
            <a:r>
              <a:rPr lang="en-US" sz="1200" kern="1200" dirty="0">
                <a:solidFill>
                  <a:schemeClr val="tx1"/>
                </a:solidFill>
                <a:latin typeface="+mn-lt"/>
                <a:ea typeface="+mn-ea"/>
                <a:cs typeface="+mn-cs"/>
              </a:rPr>
              <a:t>, P.S., 2018. Employability Skill traits Management Quotient [</a:t>
            </a:r>
            <a:r>
              <a:rPr lang="en-US" sz="1200" kern="1200" dirty="0" err="1">
                <a:solidFill>
                  <a:schemeClr val="tx1"/>
                </a:solidFill>
                <a:latin typeface="+mn-lt"/>
                <a:ea typeface="+mn-ea"/>
                <a:cs typeface="+mn-cs"/>
              </a:rPr>
              <a:t>ESMQ</a:t>
            </a:r>
            <a:r>
              <a:rPr lang="en-US" sz="1200" kern="1200" dirty="0">
                <a:solidFill>
                  <a:schemeClr val="tx1"/>
                </a:solidFill>
                <a:latin typeface="+mn-lt"/>
                <a:ea typeface="+mn-ea"/>
                <a:cs typeface="+mn-cs"/>
              </a:rPr>
              <a:t>]-A Conceptual Model Proposal. </a:t>
            </a:r>
            <a:r>
              <a:rPr lang="en-US" sz="1200" i="1" kern="1200" dirty="0">
                <a:solidFill>
                  <a:schemeClr val="tx1"/>
                </a:solidFill>
                <a:latin typeface="+mn-lt"/>
                <a:ea typeface="+mn-ea"/>
                <a:cs typeface="+mn-cs"/>
              </a:rPr>
              <a:t>International Journal of Applied Engineering and Management Letters (</a:t>
            </a:r>
            <a:r>
              <a:rPr lang="en-US" sz="1200" i="1" kern="1200" dirty="0" err="1">
                <a:solidFill>
                  <a:schemeClr val="tx1"/>
                </a:solidFill>
                <a:latin typeface="+mn-lt"/>
                <a:ea typeface="+mn-ea"/>
                <a:cs typeface="+mn-cs"/>
              </a:rPr>
              <a:t>IJAEML</a:t>
            </a:r>
            <a:r>
              <a:rPr lang="en-US" sz="1200" i="1" kern="1200" dirty="0">
                <a:solidFill>
                  <a:schemeClr val="tx1"/>
                </a:solidFill>
                <a:latin typeface="+mn-lt"/>
                <a:ea typeface="+mn-ea"/>
                <a:cs typeface="+mn-cs"/>
              </a:rPr>
              <a: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a:t>
            </a:r>
            <a:r>
              <a:rPr lang="en-US" sz="1200" kern="1200" dirty="0">
                <a:solidFill>
                  <a:schemeClr val="tx1"/>
                </a:solidFill>
                <a:latin typeface="+mn-lt"/>
                <a:ea typeface="+mn-ea"/>
                <a:cs typeface="+mn-cs"/>
              </a:rPr>
              <a:t>(1), pp.1-30.</a:t>
            </a:r>
          </a:p>
          <a:p>
            <a:r>
              <a:rPr lang="en-US" sz="1200" kern="1200" dirty="0" err="1">
                <a:solidFill>
                  <a:schemeClr val="tx1"/>
                </a:solidFill>
                <a:latin typeface="+mn-lt"/>
                <a:ea typeface="+mn-ea"/>
                <a:cs typeface="+mn-cs"/>
              </a:rPr>
              <a:t>Basak</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Khanna</a:t>
            </a:r>
            <a:r>
              <a:rPr lang="en-US" sz="1200" kern="1200" dirty="0">
                <a:solidFill>
                  <a:schemeClr val="tx1"/>
                </a:solidFill>
                <a:latin typeface="+mn-lt"/>
                <a:ea typeface="+mn-ea"/>
                <a:cs typeface="+mn-cs"/>
              </a:rPr>
              <a:t>, K., 2017. A study on the selection criteria of different hotels of Delhi NCR in accordance to the hr policies and market trends. </a:t>
            </a:r>
            <a:r>
              <a:rPr lang="en-US" sz="1200" i="1" kern="1200" dirty="0">
                <a:solidFill>
                  <a:schemeClr val="tx1"/>
                </a:solidFill>
                <a:latin typeface="+mn-lt"/>
                <a:ea typeface="+mn-ea"/>
                <a:cs typeface="+mn-cs"/>
              </a:rPr>
              <a:t>International journal of social sciences and humanities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a:t>
            </a:r>
            <a:r>
              <a:rPr lang="en-US" sz="1200" kern="1200" dirty="0">
                <a:solidFill>
                  <a:schemeClr val="tx1"/>
                </a:solidFill>
                <a:latin typeface="+mn-lt"/>
                <a:ea typeface="+mn-ea"/>
                <a:cs typeface="+mn-cs"/>
              </a:rPr>
              <a:t>(1), pp.27-38.</a:t>
            </a:r>
          </a:p>
          <a:p>
            <a:r>
              <a:rPr lang="en-US" sz="1200" kern="1200" dirty="0">
                <a:solidFill>
                  <a:schemeClr val="tx1"/>
                </a:solidFill>
                <a:latin typeface="+mn-lt"/>
                <a:ea typeface="+mn-ea"/>
                <a:cs typeface="+mn-cs"/>
              </a:rPr>
              <a:t>Di Gregorio, A., </a:t>
            </a:r>
            <a:r>
              <a:rPr lang="en-US" sz="1200" kern="1200" dirty="0" err="1">
                <a:solidFill>
                  <a:schemeClr val="tx1"/>
                </a:solidFill>
                <a:latin typeface="+mn-lt"/>
                <a:ea typeface="+mn-ea"/>
                <a:cs typeface="+mn-cs"/>
              </a:rPr>
              <a:t>Maggioni</a:t>
            </a:r>
            <a:r>
              <a:rPr lang="en-US" sz="1200" kern="1200" dirty="0">
                <a:solidFill>
                  <a:schemeClr val="tx1"/>
                </a:solidFill>
                <a:latin typeface="+mn-lt"/>
                <a:ea typeface="+mn-ea"/>
                <a:cs typeface="+mn-cs"/>
              </a:rPr>
              <a:t>, I., </a:t>
            </a:r>
            <a:r>
              <a:rPr lang="en-US" sz="1200" kern="1200" dirty="0" err="1">
                <a:solidFill>
                  <a:schemeClr val="tx1"/>
                </a:solidFill>
                <a:latin typeface="+mn-lt"/>
                <a:ea typeface="+mn-ea"/>
                <a:cs typeface="+mn-cs"/>
              </a:rPr>
              <a:t>Mauri</a:t>
            </a:r>
            <a:r>
              <a:rPr lang="en-US" sz="1200" kern="1200" dirty="0">
                <a:solidFill>
                  <a:schemeClr val="tx1"/>
                </a:solidFill>
                <a:latin typeface="+mn-lt"/>
                <a:ea typeface="+mn-ea"/>
                <a:cs typeface="+mn-cs"/>
              </a:rPr>
              <a:t>, C. and </a:t>
            </a:r>
            <a:r>
              <a:rPr lang="en-US" sz="1200" kern="1200" dirty="0" err="1">
                <a:solidFill>
                  <a:schemeClr val="tx1"/>
                </a:solidFill>
                <a:latin typeface="+mn-lt"/>
                <a:ea typeface="+mn-ea"/>
                <a:cs typeface="+mn-cs"/>
              </a:rPr>
              <a:t>Mazzucchelli</a:t>
            </a:r>
            <a:r>
              <a:rPr lang="en-US" sz="1200" kern="1200" dirty="0">
                <a:solidFill>
                  <a:schemeClr val="tx1"/>
                </a:solidFill>
                <a:latin typeface="+mn-lt"/>
                <a:ea typeface="+mn-ea"/>
                <a:cs typeface="+mn-cs"/>
              </a:rPr>
              <a:t>, A., 2019. Employability skills for future marketing professionals. </a:t>
            </a:r>
            <a:r>
              <a:rPr lang="en-US" sz="1200" i="1" kern="1200" dirty="0">
                <a:solidFill>
                  <a:schemeClr val="tx1"/>
                </a:solidFill>
                <a:latin typeface="+mn-lt"/>
                <a:ea typeface="+mn-ea"/>
                <a:cs typeface="+mn-cs"/>
              </a:rPr>
              <a:t>European management journal</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37</a:t>
            </a:r>
            <a:r>
              <a:rPr lang="en-US" sz="1200" kern="1200" dirty="0">
                <a:solidFill>
                  <a:schemeClr val="tx1"/>
                </a:solidFill>
                <a:latin typeface="+mn-lt"/>
                <a:ea typeface="+mn-ea"/>
                <a:cs typeface="+mn-cs"/>
              </a:rPr>
              <a:t>(3), pp.251-258.</a:t>
            </a:r>
          </a:p>
          <a:p>
            <a:r>
              <a:rPr lang="en-US" sz="1200" kern="1200" dirty="0" err="1">
                <a:solidFill>
                  <a:schemeClr val="tx1"/>
                </a:solidFill>
                <a:latin typeface="+mn-lt"/>
                <a:ea typeface="+mn-ea"/>
                <a:cs typeface="+mn-cs"/>
              </a:rPr>
              <a:t>Ghiasvand</a:t>
            </a:r>
            <a:r>
              <a:rPr lang="en-US" sz="1200" kern="1200" dirty="0">
                <a:solidFill>
                  <a:schemeClr val="tx1"/>
                </a:solidFill>
                <a:latin typeface="+mn-lt"/>
                <a:ea typeface="+mn-ea"/>
                <a:cs typeface="+mn-cs"/>
              </a:rPr>
              <a:t>, A.M., </a:t>
            </a:r>
            <a:r>
              <a:rPr lang="en-US" sz="1200" kern="1200" dirty="0" err="1">
                <a:solidFill>
                  <a:schemeClr val="tx1"/>
                </a:solidFill>
                <a:latin typeface="+mn-lt"/>
                <a:ea typeface="+mn-ea"/>
                <a:cs typeface="+mn-cs"/>
              </a:rPr>
              <a:t>Naderi</a:t>
            </a:r>
            <a:r>
              <a:rPr lang="en-US" sz="1200" kern="1200" dirty="0">
                <a:solidFill>
                  <a:schemeClr val="tx1"/>
                </a:solidFill>
                <a:latin typeface="+mn-lt"/>
                <a:ea typeface="+mn-ea"/>
                <a:cs typeface="+mn-cs"/>
              </a:rPr>
              <a:t>, M., </a:t>
            </a:r>
            <a:r>
              <a:rPr lang="en-US" sz="1200" kern="1200" dirty="0" err="1">
                <a:solidFill>
                  <a:schemeClr val="tx1"/>
                </a:solidFill>
                <a:latin typeface="+mn-lt"/>
                <a:ea typeface="+mn-ea"/>
                <a:cs typeface="+mn-cs"/>
              </a:rPr>
              <a:t>Tafreshi</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M.Z.</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Ahmadi</a:t>
            </a:r>
            <a:r>
              <a:rPr lang="en-US" sz="1200" kern="1200" dirty="0">
                <a:solidFill>
                  <a:schemeClr val="tx1"/>
                </a:solidFill>
                <a:latin typeface="+mn-lt"/>
                <a:ea typeface="+mn-ea"/>
                <a:cs typeface="+mn-cs"/>
              </a:rPr>
              <a:t>, F. and </a:t>
            </a:r>
            <a:r>
              <a:rPr lang="en-US" sz="1200" kern="1200" dirty="0" err="1">
                <a:solidFill>
                  <a:schemeClr val="tx1"/>
                </a:solidFill>
                <a:latin typeface="+mn-lt"/>
                <a:ea typeface="+mn-ea"/>
                <a:cs typeface="+mn-cs"/>
              </a:rPr>
              <a:t>Hosseini</a:t>
            </a:r>
            <a:r>
              <a:rPr lang="en-US" sz="1200" kern="1200" dirty="0">
                <a:solidFill>
                  <a:schemeClr val="tx1"/>
                </a:solidFill>
                <a:latin typeface="+mn-lt"/>
                <a:ea typeface="+mn-ea"/>
                <a:cs typeface="+mn-cs"/>
              </a:rPr>
              <a:t>, M., 2017. Relationship between time management skills and anxiety and academic motivation of nursing students in Tehran. </a:t>
            </a:r>
            <a:r>
              <a:rPr lang="en-US" sz="1200" i="1" kern="1200" dirty="0">
                <a:solidFill>
                  <a:schemeClr val="tx1"/>
                </a:solidFill>
                <a:latin typeface="+mn-lt"/>
                <a:ea typeface="+mn-ea"/>
                <a:cs typeface="+mn-cs"/>
              </a:rPr>
              <a:t>Electronic physician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9</a:t>
            </a:r>
            <a:r>
              <a:rPr lang="en-US" sz="1200" kern="1200" dirty="0">
                <a:solidFill>
                  <a:schemeClr val="tx1"/>
                </a:solidFill>
                <a:latin typeface="+mn-lt"/>
                <a:ea typeface="+mn-ea"/>
                <a:cs typeface="+mn-cs"/>
              </a:rPr>
              <a:t>(1), p.3678.</a:t>
            </a:r>
          </a:p>
          <a:p>
            <a:r>
              <a:rPr lang="en-US" sz="1200" kern="1200" dirty="0">
                <a:solidFill>
                  <a:schemeClr val="tx1"/>
                </a:solidFill>
                <a:latin typeface="+mn-lt"/>
                <a:ea typeface="+mn-ea"/>
                <a:cs typeface="+mn-cs"/>
              </a:rPr>
              <a:t>Gibson, A., </a:t>
            </a:r>
            <a:r>
              <a:rPr lang="en-US" sz="1200" kern="1200" dirty="0" err="1">
                <a:solidFill>
                  <a:schemeClr val="tx1"/>
                </a:solidFill>
                <a:latin typeface="+mn-lt"/>
                <a:ea typeface="+mn-ea"/>
                <a:cs typeface="+mn-cs"/>
              </a:rPr>
              <a:t>Aitken</a:t>
            </a:r>
            <a:r>
              <a:rPr lang="en-US" sz="1200" kern="1200" dirty="0">
                <a:solidFill>
                  <a:schemeClr val="tx1"/>
                </a:solidFill>
                <a:latin typeface="+mn-lt"/>
                <a:ea typeface="+mn-ea"/>
                <a:cs typeface="+mn-cs"/>
              </a:rPr>
              <a:t>, A., </a:t>
            </a:r>
            <a:r>
              <a:rPr lang="en-US" sz="1200" kern="1200" dirty="0" err="1">
                <a:solidFill>
                  <a:schemeClr val="tx1"/>
                </a:solidFill>
                <a:latin typeface="+mn-lt"/>
                <a:ea typeface="+mn-ea"/>
                <a:cs typeface="+mn-cs"/>
              </a:rPr>
              <a:t>Sándor</a:t>
            </a:r>
            <a:r>
              <a:rPr lang="en-US" sz="1200" kern="1200" dirty="0">
                <a:solidFill>
                  <a:schemeClr val="tx1"/>
                </a:solidFill>
                <a:latin typeface="+mn-lt"/>
                <a:ea typeface="+mn-ea"/>
                <a:cs typeface="+mn-cs"/>
              </a:rPr>
              <a:t>, Á., Buckingham Shum, S., </a:t>
            </a:r>
            <a:r>
              <a:rPr lang="en-US" sz="1200" kern="1200" dirty="0" err="1">
                <a:solidFill>
                  <a:schemeClr val="tx1"/>
                </a:solidFill>
                <a:latin typeface="+mn-lt"/>
                <a:ea typeface="+mn-ea"/>
                <a:cs typeface="+mn-cs"/>
              </a:rPr>
              <a:t>Tsingos</a:t>
            </a:r>
            <a:r>
              <a:rPr lang="en-US" sz="1200" kern="1200" dirty="0">
                <a:solidFill>
                  <a:schemeClr val="tx1"/>
                </a:solidFill>
                <a:latin typeface="+mn-lt"/>
                <a:ea typeface="+mn-ea"/>
                <a:cs typeface="+mn-cs"/>
              </a:rPr>
              <a:t>-Lucas, C. and Knight, S., 2017, March. Reflective writing analytics for actionable feedback. In </a:t>
            </a:r>
            <a:r>
              <a:rPr lang="en-US" sz="1200" i="1" kern="1200" dirty="0">
                <a:solidFill>
                  <a:schemeClr val="tx1"/>
                </a:solidFill>
                <a:latin typeface="+mn-lt"/>
                <a:ea typeface="+mn-ea"/>
                <a:cs typeface="+mn-cs"/>
              </a:rPr>
              <a:t>Proceedings of the seventh international learning analytics &amp; knowledge conference</a:t>
            </a:r>
            <a:r>
              <a:rPr lang="en-US" sz="1200" kern="1200" dirty="0">
                <a:solidFill>
                  <a:schemeClr val="tx1"/>
                </a:solidFill>
                <a:latin typeface="+mn-lt"/>
                <a:ea typeface="+mn-ea"/>
                <a:cs typeface="+mn-cs"/>
              </a:rPr>
              <a:t> (pp. 153-162).</a:t>
            </a:r>
          </a:p>
          <a:p>
            <a:endParaRPr lang="en-US" dirty="0"/>
          </a:p>
        </p:txBody>
      </p:sp>
      <p:sp>
        <p:nvSpPr>
          <p:cNvPr id="4" name="Slide Number Placeholder 3"/>
          <p:cNvSpPr>
            <a:spLocks noGrp="1"/>
          </p:cNvSpPr>
          <p:nvPr>
            <p:ph type="sldNum" sz="quarter" idx="10"/>
          </p:nvPr>
        </p:nvSpPr>
        <p:spPr/>
        <p:txBody>
          <a:bodyPr/>
          <a:lstStyle/>
          <a:p>
            <a:fld id="{FF49D8A2-D026-4E9B-B699-0466B191378C}"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88C89-73BF-4114-98FB-0EE6B48BFD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CF645A-BA03-409C-AA0D-BDCDE3702C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0B85D0-A93C-41AC-B96D-C0D0661E833D}"/>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5" name="Footer Placeholder 4">
            <a:extLst>
              <a:ext uri="{FF2B5EF4-FFF2-40B4-BE49-F238E27FC236}">
                <a16:creationId xmlns:a16="http://schemas.microsoft.com/office/drawing/2014/main" id="{1AF7C611-5953-4B5F-8F9E-7AD8F90E73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54C822-66BE-4A92-AE15-ACB3F9583560}"/>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2270258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8C85B-2CCB-4219-8B22-C7200B9EB5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9BA981-51C8-40B7-A698-ADDAF2BDBE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093E4C-B428-41E2-BF62-DA3451B00122}"/>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5" name="Footer Placeholder 4">
            <a:extLst>
              <a:ext uri="{FF2B5EF4-FFF2-40B4-BE49-F238E27FC236}">
                <a16:creationId xmlns:a16="http://schemas.microsoft.com/office/drawing/2014/main" id="{50F39877-0DB5-4E9D-AFD8-AA0B9B576F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D2E8D-C61C-4821-A264-E411A157B7E4}"/>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2544930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C0B0-90C7-4838-8E94-80D57DCDDB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500994-D525-404D-A806-1E7B1BABA4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4B76B4-0DB3-4BCF-A279-A2B7D813F785}"/>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5" name="Footer Placeholder 4">
            <a:extLst>
              <a:ext uri="{FF2B5EF4-FFF2-40B4-BE49-F238E27FC236}">
                <a16:creationId xmlns:a16="http://schemas.microsoft.com/office/drawing/2014/main" id="{30AC3768-CE3A-4B98-A44A-D4F6D3396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97703-EA4F-40CA-8C46-C2E58E1D9B4C}"/>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818017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19EB6-3AF1-4DDF-8200-F0D1A3D00D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7095AF-63B4-4CEA-89DD-38F1B81842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3EFABE-BEDD-4164-8DF3-36AE0ED198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DB4429-BA56-4FF6-8BCD-A294F11E6C96}"/>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6" name="Footer Placeholder 5">
            <a:extLst>
              <a:ext uri="{FF2B5EF4-FFF2-40B4-BE49-F238E27FC236}">
                <a16:creationId xmlns:a16="http://schemas.microsoft.com/office/drawing/2014/main" id="{374CBF7D-D78A-4AA1-A0B5-509D9C8AC4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AF60C2-DCCE-4183-B9BB-73460AB9B2B2}"/>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3485132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5B84-13D9-4DEB-8CDF-C29FB8DE16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634D35-F524-4DD1-B3A2-89014E7F0F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E45D51-B50C-4847-8511-1854A65C37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F05FEC-0517-4035-BBCD-0D8B711B62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955D58-1214-4339-BB77-9005C3950F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7223E1-5AAC-48B8-B5F9-13AC8153E75D}"/>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8" name="Footer Placeholder 7">
            <a:extLst>
              <a:ext uri="{FF2B5EF4-FFF2-40B4-BE49-F238E27FC236}">
                <a16:creationId xmlns:a16="http://schemas.microsoft.com/office/drawing/2014/main" id="{3C25379F-C8D0-4BFD-92F3-F8F53535B9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67AD8F-68F5-4ECF-A628-99203B4CF3EC}"/>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59960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E0AE0-1FC9-4B9D-B67F-046FEFDA82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17A639-C8BA-4200-B342-0CDAC91D4ED6}"/>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4" name="Footer Placeholder 3">
            <a:extLst>
              <a:ext uri="{FF2B5EF4-FFF2-40B4-BE49-F238E27FC236}">
                <a16:creationId xmlns:a16="http://schemas.microsoft.com/office/drawing/2014/main" id="{01FC14C9-CBC0-45B2-9989-411F6265DB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244CA3-6A62-4739-A115-A0680C8D98DF}"/>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3038351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1A6B92-FAC3-447B-8425-8E2C4CE32AF9}"/>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3" name="Footer Placeholder 2">
            <a:extLst>
              <a:ext uri="{FF2B5EF4-FFF2-40B4-BE49-F238E27FC236}">
                <a16:creationId xmlns:a16="http://schemas.microsoft.com/office/drawing/2014/main" id="{97FB6EA9-E6BF-4268-99A3-53736037C6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3DC515-D7A1-41AA-A44E-9497DDCEE8A0}"/>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4225490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AFC63-A265-440E-AB0B-84E816ABA3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9F9B93-B82C-486E-B1A7-66ED108FCC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365F11-076D-4381-9EFD-0CC60FC0A2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439EF0-5FD3-4D89-9559-F2B83AF36EEB}"/>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6" name="Footer Placeholder 5">
            <a:extLst>
              <a:ext uri="{FF2B5EF4-FFF2-40B4-BE49-F238E27FC236}">
                <a16:creationId xmlns:a16="http://schemas.microsoft.com/office/drawing/2014/main" id="{83F9AAF6-F183-4D72-99A0-0423EA6589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D438BF-3B60-4CF0-8FA7-151A03B41831}"/>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754113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BCEAC-AA29-4701-9511-93D46836B0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CB7E2D-3DB4-4764-8826-5F45D9E647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A81244-0703-408F-BC5E-62560D1216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D3BA76-67EB-4604-8786-056AF2A96EFA}"/>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6" name="Footer Placeholder 5">
            <a:extLst>
              <a:ext uri="{FF2B5EF4-FFF2-40B4-BE49-F238E27FC236}">
                <a16:creationId xmlns:a16="http://schemas.microsoft.com/office/drawing/2014/main" id="{511808CE-0CC8-4432-A124-E86ACCA3CD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BDDB3D-9EDC-48A9-8433-6669767BA291}"/>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3140736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91E50-5D83-4BE8-B19B-CAFB31CA30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B56057-78CB-4D61-888A-CE0FF8AA9B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ED7BA4-CAF2-43E5-956A-32F27CA6D627}"/>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5" name="Footer Placeholder 4">
            <a:extLst>
              <a:ext uri="{FF2B5EF4-FFF2-40B4-BE49-F238E27FC236}">
                <a16:creationId xmlns:a16="http://schemas.microsoft.com/office/drawing/2014/main" id="{6EBED996-DE22-4C5F-9F6F-B16C10CC3C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FD00B-F68C-435D-BBE9-1A6668A6FFA3}"/>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1581842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D6BDEE-69AA-42DF-A062-3BC5AE86A6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71B250-F49D-4482-B891-D7E9A1397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14EBE3-6253-440F-91C2-C56FD9759B78}"/>
              </a:ext>
            </a:extLst>
          </p:cNvPr>
          <p:cNvSpPr>
            <a:spLocks noGrp="1"/>
          </p:cNvSpPr>
          <p:nvPr>
            <p:ph type="dt" sz="half" idx="10"/>
          </p:nvPr>
        </p:nvSpPr>
        <p:spPr/>
        <p:txBody>
          <a:bodyPr/>
          <a:lstStyle/>
          <a:p>
            <a:fld id="{A8EF3DE1-8FB1-4372-8044-272109A0E30B}" type="datetimeFigureOut">
              <a:rPr lang="en-GB" smtClean="0"/>
              <a:t>04/12/2020</a:t>
            </a:fld>
            <a:endParaRPr lang="en-GB"/>
          </a:p>
        </p:txBody>
      </p:sp>
      <p:sp>
        <p:nvSpPr>
          <p:cNvPr id="5" name="Footer Placeholder 4">
            <a:extLst>
              <a:ext uri="{FF2B5EF4-FFF2-40B4-BE49-F238E27FC236}">
                <a16:creationId xmlns:a16="http://schemas.microsoft.com/office/drawing/2014/main" id="{A55D0994-07EA-4ABA-9712-EAC671B1A3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5C7F7-20C5-4497-A214-7D25ACFF76BF}"/>
              </a:ext>
            </a:extLst>
          </p:cNvPr>
          <p:cNvSpPr>
            <a:spLocks noGrp="1"/>
          </p:cNvSpPr>
          <p:nvPr>
            <p:ph type="sldNum" sz="quarter" idx="12"/>
          </p:nvPr>
        </p:nvSpPr>
        <p:spPr/>
        <p:txBody>
          <a:bodyPr/>
          <a:lstStyle/>
          <a:p>
            <a:fld id="{2BF8C305-6A48-4752-AFB5-C79EE9B6EEDD}" type="slidenum">
              <a:rPr lang="en-GB" smtClean="0"/>
              <a:t>‹#›</a:t>
            </a:fld>
            <a:endParaRPr lang="en-GB"/>
          </a:p>
        </p:txBody>
      </p:sp>
    </p:spTree>
    <p:extLst>
      <p:ext uri="{BB962C8B-B14F-4D97-AF65-F5344CB8AC3E}">
        <p14:creationId xmlns:p14="http://schemas.microsoft.com/office/powerpoint/2010/main" val="3740368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00B2EE-AAD1-4945-8294-10BADF3B8A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B05F29-B965-44EB-B719-F99EB45FE3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5A5278-E561-49A4-8341-C1BC98180E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EF3DE1-8FB1-4372-8044-272109A0E30B}" type="datetimeFigureOut">
              <a:rPr lang="en-GB" smtClean="0"/>
              <a:t>04/12/2020</a:t>
            </a:fld>
            <a:endParaRPr lang="en-GB"/>
          </a:p>
        </p:txBody>
      </p:sp>
      <p:sp>
        <p:nvSpPr>
          <p:cNvPr id="5" name="Footer Placeholder 4">
            <a:extLst>
              <a:ext uri="{FF2B5EF4-FFF2-40B4-BE49-F238E27FC236}">
                <a16:creationId xmlns:a16="http://schemas.microsoft.com/office/drawing/2014/main" id="{A7D7FA25-8DC3-4C2F-85A9-D538925CD4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B31982-CB6B-4F22-AFC2-805218ACDE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F8C305-6A48-4752-AFB5-C79EE9B6EEDD}" type="slidenum">
              <a:rPr lang="en-GB" smtClean="0"/>
              <a:t>‹#›</a:t>
            </a:fld>
            <a:endParaRPr lang="en-GB"/>
          </a:p>
        </p:txBody>
      </p:sp>
    </p:spTree>
    <p:extLst>
      <p:ext uri="{BB962C8B-B14F-4D97-AF65-F5344CB8AC3E}">
        <p14:creationId xmlns:p14="http://schemas.microsoft.com/office/powerpoint/2010/main" val="2676739297"/>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6094105" y="802955"/>
            <a:ext cx="4977976" cy="1454051"/>
          </a:xfr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algn="l"/>
            <a:r>
              <a:rPr lang="en-US" sz="4400" b="1" kern="1200">
                <a:solidFill>
                  <a:srgbClr val="000000"/>
                </a:solidFill>
                <a:latin typeface="+mj-lt"/>
                <a:ea typeface="+mj-ea"/>
                <a:cs typeface="+mj-cs"/>
              </a:rPr>
              <a:t>Academic and Employability Skills </a:t>
            </a:r>
            <a:endParaRPr lang="en-US" sz="4400" kern="1200">
              <a:solidFill>
                <a:srgbClr val="000000"/>
              </a:solidFill>
              <a:latin typeface="+mj-lt"/>
              <a:ea typeface="+mj-ea"/>
              <a:cs typeface="+mj-cs"/>
            </a:endParaRPr>
          </a:p>
        </p:txBody>
      </p:sp>
      <p:sp>
        <p:nvSpPr>
          <p:cNvPr id="1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Graphic 10" descr="Books">
            <a:extLst>
              <a:ext uri="{FF2B5EF4-FFF2-40B4-BE49-F238E27FC236}">
                <a16:creationId xmlns:a16="http://schemas.microsoft.com/office/drawing/2014/main" id="{B430CCA8-3D8C-4459-94F8-841D58B81F2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Subtitle 2"/>
          <p:cNvSpPr>
            <a:spLocks noGrp="1"/>
          </p:cNvSpPr>
          <p:nvPr>
            <p:ph type="subTitle" idx="1"/>
          </p:nvPr>
        </p:nvSpPr>
        <p:spPr>
          <a:xfrm>
            <a:off x="6090574" y="2421682"/>
            <a:ext cx="4977578" cy="3639289"/>
          </a:xfr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indent="-228600" algn="l">
              <a:buFont typeface="Arial" panose="020B0604020202020204" pitchFamily="34" charset="0"/>
              <a:buChar char="•"/>
            </a:pPr>
            <a:endParaRPr lang="en-US" sz="2000" b="1">
              <a:solidFill>
                <a:srgbClr val="000000"/>
              </a:solidFill>
            </a:endParaRPr>
          </a:p>
          <a:p>
            <a:pPr indent="-228600" algn="l">
              <a:buFont typeface="Arial" panose="020B0604020202020204" pitchFamily="34" charset="0"/>
              <a:buChar char="•"/>
            </a:pPr>
            <a:endParaRPr lang="en-US" sz="2000" b="1">
              <a:solidFill>
                <a:srgbClr val="000000"/>
              </a:solidFill>
            </a:endParaRPr>
          </a:p>
          <a:p>
            <a:pPr indent="-228600" algn="l">
              <a:buFont typeface="Arial" panose="020B0604020202020204" pitchFamily="34" charset="0"/>
              <a:buChar char="•"/>
            </a:pPr>
            <a:r>
              <a:rPr lang="en-US" sz="2000" b="1" i="1">
                <a:solidFill>
                  <a:srgbClr val="000000"/>
                </a:solidFill>
              </a:rPr>
              <a:t>Student’s Name: </a:t>
            </a:r>
            <a:r>
              <a:rPr lang="en-US" sz="2000" i="1">
                <a:solidFill>
                  <a:srgbClr val="000000"/>
                </a:solidFill>
              </a:rPr>
              <a:t>Ioana Stefania Ursu</a:t>
            </a:r>
          </a:p>
          <a:p>
            <a:pPr indent="-228600" algn="l">
              <a:buFont typeface="Arial" panose="020B0604020202020204" pitchFamily="34" charset="0"/>
              <a:buChar char="•"/>
            </a:pPr>
            <a:r>
              <a:rPr lang="en-US" sz="2000" b="1" i="1">
                <a:solidFill>
                  <a:srgbClr val="000000"/>
                </a:solidFill>
              </a:rPr>
              <a:t>  Student’s ID: </a:t>
            </a:r>
            <a:r>
              <a:rPr lang="en-US" sz="2000">
                <a:solidFill>
                  <a:srgbClr val="000000"/>
                </a:solidFill>
              </a:rPr>
              <a:t>2013620</a:t>
            </a:r>
            <a:r>
              <a:rPr lang="en-US" sz="2000" b="1" i="1">
                <a:solidFill>
                  <a:srgbClr val="000000"/>
                </a:solidFill>
              </a:rPr>
              <a:t> </a:t>
            </a:r>
            <a:endParaRPr lang="en-US" sz="2000" i="1">
              <a:solidFill>
                <a:srgbClr val="000000"/>
              </a:solidFill>
            </a:endParaRPr>
          </a:p>
          <a:p>
            <a:pPr indent="-228600" algn="l">
              <a:buFont typeface="Arial" panose="020B0604020202020204" pitchFamily="34" charset="0"/>
              <a:buChar char="•"/>
            </a:pPr>
            <a:r>
              <a:rPr lang="en-US" sz="2000" b="1" i="1">
                <a:solidFill>
                  <a:srgbClr val="000000"/>
                </a:solidFill>
              </a:rPr>
              <a:t>Course Name:</a:t>
            </a:r>
            <a:r>
              <a:rPr lang="en-US" sz="2000">
                <a:solidFill>
                  <a:srgbClr val="000000"/>
                </a:solidFill>
              </a:rPr>
              <a:t> Academic And Employability Skills</a:t>
            </a:r>
            <a:endParaRPr lang="en-US" sz="2000" i="1">
              <a:solidFill>
                <a:srgbClr val="000000"/>
              </a:solidFill>
            </a:endParaRPr>
          </a:p>
          <a:p>
            <a:pPr indent="-228600" algn="l">
              <a:buFont typeface="Arial" panose="020B0604020202020204" pitchFamily="34" charset="0"/>
              <a:buChar char="•"/>
            </a:pPr>
            <a:r>
              <a:rPr lang="en-US" sz="2000" b="1" i="1">
                <a:solidFill>
                  <a:srgbClr val="000000"/>
                </a:solidFill>
              </a:rPr>
              <a:t>Course code</a:t>
            </a:r>
            <a:r>
              <a:rPr lang="en-US" sz="2000" i="1">
                <a:solidFill>
                  <a:srgbClr val="000000"/>
                </a:solidFill>
              </a:rPr>
              <a:t>: </a:t>
            </a:r>
            <a:r>
              <a:rPr lang="en-US" sz="2000">
                <a:solidFill>
                  <a:srgbClr val="000000"/>
                </a:solidFill>
              </a:rPr>
              <a:t>BMSW4001</a:t>
            </a:r>
          </a:p>
          <a:p>
            <a:pPr indent="-228600" algn="l">
              <a:buFont typeface="Arial" panose="020B0604020202020204" pitchFamily="34" charset="0"/>
              <a:buChar char="•"/>
            </a:pPr>
            <a:r>
              <a:rPr lang="en-US" sz="2000" b="1">
                <a:solidFill>
                  <a:srgbClr val="000000"/>
                </a:solidFill>
              </a:rPr>
              <a:t>Lecturer</a:t>
            </a:r>
            <a:r>
              <a:rPr lang="en-US" sz="2000">
                <a:solidFill>
                  <a:srgbClr val="000000"/>
                </a:solidFill>
              </a:rPr>
              <a:t> : Anita Nan</a:t>
            </a:r>
          </a:p>
          <a:p>
            <a:pPr indent="-228600" algn="l">
              <a:buFont typeface="Arial" panose="020B0604020202020204" pitchFamily="34" charset="0"/>
              <a:buChar char="•"/>
            </a:pPr>
            <a:endParaRPr lang="en-US" sz="2000" i="1">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C252DCC-0BA2-45E9-B935-B6DFD45508F5}"/>
              </a:ext>
            </a:extLst>
          </p:cNvPr>
          <p:cNvSpPr>
            <a:spLocks noGrp="1"/>
          </p:cNvSpPr>
          <p:nvPr>
            <p:ph type="title"/>
          </p:nvPr>
        </p:nvSpPr>
        <p:spPr>
          <a:xfrm>
            <a:off x="640079" y="2053641"/>
            <a:ext cx="3669161" cy="2760098"/>
          </a:xfrm>
        </p:spPr>
        <p:txBody>
          <a:bodyPr vert="horz" lIns="91440" tIns="45720" rIns="91440" bIns="45720" rtlCol="0">
            <a:normAutofit/>
          </a:bodyPr>
          <a:lstStyle/>
          <a:p>
            <a:r>
              <a:rPr lang="en-US">
                <a:solidFill>
                  <a:srgbClr val="FFFFFF"/>
                </a:solidFill>
              </a:rPr>
              <a:t>Overviev</a:t>
            </a:r>
            <a:br>
              <a:rPr lang="en-US" dirty="0">
                <a:solidFill>
                  <a:srgbClr val="FFFFFF"/>
                </a:solidFill>
              </a:rPr>
            </a:br>
            <a:br>
              <a:rPr lang="en-US" dirty="0">
                <a:solidFill>
                  <a:srgbClr val="FFFFFF"/>
                </a:solidFill>
              </a:rPr>
            </a:br>
            <a:endParaRPr lang="en-US" dirty="0">
              <a:solidFill>
                <a:srgbClr val="FFFFFF"/>
              </a:solidFill>
            </a:endParaRPr>
          </a:p>
        </p:txBody>
      </p:sp>
      <p:sp>
        <p:nvSpPr>
          <p:cNvPr id="5" name="Content Placeholder 4">
            <a:extLst>
              <a:ext uri="{FF2B5EF4-FFF2-40B4-BE49-F238E27FC236}">
                <a16:creationId xmlns:a16="http://schemas.microsoft.com/office/drawing/2014/main" id="{7EF4B642-B424-46E5-8109-F70939A55C18}"/>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SWOT analysis</a:t>
            </a:r>
          </a:p>
          <a:p>
            <a:r>
              <a:rPr lang="en-US" sz="2400">
                <a:solidFill>
                  <a:srgbClr val="000000"/>
                </a:solidFill>
              </a:rPr>
              <a:t>TIME management </a:t>
            </a:r>
          </a:p>
          <a:p>
            <a:r>
              <a:rPr lang="en-US" sz="2400">
                <a:solidFill>
                  <a:srgbClr val="000000"/>
                </a:solidFill>
              </a:rPr>
              <a:t>NOTE taking</a:t>
            </a:r>
          </a:p>
          <a:p>
            <a:r>
              <a:rPr lang="en-US" sz="2400">
                <a:solidFill>
                  <a:srgbClr val="000000"/>
                </a:solidFill>
              </a:rPr>
              <a:t>PDP</a:t>
            </a:r>
          </a:p>
          <a:p>
            <a:r>
              <a:rPr lang="en-US" sz="2400">
                <a:solidFill>
                  <a:srgbClr val="000000"/>
                </a:solidFill>
              </a:rPr>
              <a:t>CV</a:t>
            </a:r>
          </a:p>
          <a:p>
            <a:r>
              <a:rPr lang="en-US" sz="2400">
                <a:solidFill>
                  <a:srgbClr val="000000"/>
                </a:solidFill>
              </a:rPr>
              <a:t>COVER letter </a:t>
            </a:r>
          </a:p>
          <a:p>
            <a:r>
              <a:rPr lang="en-US" sz="2400">
                <a:solidFill>
                  <a:srgbClr val="000000"/>
                </a:solidFill>
              </a:rPr>
              <a:t>CONCLUSION</a:t>
            </a:r>
          </a:p>
          <a:p>
            <a:r>
              <a:rPr lang="en-US" sz="2400">
                <a:solidFill>
                  <a:srgbClr val="000000"/>
                </a:solidFill>
              </a:rPr>
              <a:t>REFERENCES  </a:t>
            </a:r>
            <a:endParaRPr lang="en-GB" sz="2400" dirty="0">
              <a:solidFill>
                <a:srgbClr val="000000"/>
              </a:solidFill>
            </a:endParaRPr>
          </a:p>
        </p:txBody>
      </p:sp>
    </p:spTree>
    <p:extLst>
      <p:ext uri="{BB962C8B-B14F-4D97-AF65-F5344CB8AC3E}">
        <p14:creationId xmlns:p14="http://schemas.microsoft.com/office/powerpoint/2010/main" val="3824506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804201" y="951273"/>
            <a:ext cx="6149595" cy="1190546"/>
          </a:xfrm>
        </p:spPr>
        <p:txBody>
          <a:bodyPr vert="horz" lIns="91440" tIns="45720" rIns="91440" bIns="45720" rtlCol="0" anchor="ctr">
            <a:normAutofit/>
          </a:bodyPr>
          <a:lstStyle/>
          <a:p>
            <a:r>
              <a:rPr lang="en-US" sz="3600">
                <a:solidFill>
                  <a:srgbClr val="FFFFFF"/>
                </a:solidFill>
              </a:rPr>
              <a:t>Areas of development </a:t>
            </a:r>
            <a:br>
              <a:rPr lang="en-US" sz="3600">
                <a:solidFill>
                  <a:srgbClr val="FFFFFF"/>
                </a:solidFill>
              </a:rPr>
            </a:br>
            <a:endParaRPr lang="en-US" sz="3600">
              <a:solidFill>
                <a:srgbClr val="FFFFFF"/>
              </a:solidFill>
            </a:endParaRPr>
          </a:p>
        </p:txBody>
      </p:sp>
      <p:sp>
        <p:nvSpPr>
          <p:cNvPr id="4" name="Text Placeholder 3"/>
          <p:cNvSpPr>
            <a:spLocks noGrp="1"/>
          </p:cNvSpPr>
          <p:nvPr>
            <p:ph type="body" sz="half" idx="2"/>
          </p:nvPr>
        </p:nvSpPr>
        <p:spPr>
          <a:xfrm>
            <a:off x="801458" y="1706027"/>
            <a:ext cx="6149595" cy="1224334"/>
          </a:xfrm>
        </p:spPr>
        <p:txBody>
          <a:bodyPr vert="horz" lIns="91440" tIns="45720" rIns="91440" bIns="45720" rtlCol="0" anchor="t">
            <a:normAutofit/>
          </a:bodyPr>
          <a:lstStyle/>
          <a:p>
            <a:pPr indent="-228600">
              <a:buFont typeface="Arial" panose="020B0604020202020204" pitchFamily="34" charset="0"/>
              <a:buChar char="•"/>
            </a:pPr>
            <a:r>
              <a:rPr lang="en-US" sz="2400" dirty="0">
                <a:solidFill>
                  <a:srgbClr val="FEFFFF"/>
                </a:solidFill>
              </a:rPr>
              <a:t>As mentioned above the intense competition is making it difficult for me and for which I have to focus on certain areas.</a:t>
            </a:r>
          </a:p>
        </p:txBody>
      </p:sp>
      <p:pic>
        <p:nvPicPr>
          <p:cNvPr id="5" name="Content Placeholder 4" descr="1200px-SWOT_en.svg.png"/>
          <p:cNvPicPr>
            <a:picLocks noGrp="1" noChangeAspect="1"/>
          </p:cNvPicPr>
          <p:nvPr>
            <p:ph idx="1"/>
          </p:nvPr>
        </p:nvPicPr>
        <p:blipFill rotWithShape="1">
          <a:blip r:embed="rId3" cstate="print"/>
          <a:srcRect r="891" b="-4"/>
          <a:stretch/>
        </p:blipFill>
        <p:spPr>
          <a:xfrm>
            <a:off x="7554137" y="1353980"/>
            <a:ext cx="4637558" cy="5257799"/>
          </a:xfrm>
          <a:prstGeom prst="rect">
            <a:avLst/>
          </a:prstGeom>
        </p:spPr>
      </p:pic>
      <p:sp>
        <p:nvSpPr>
          <p:cNvPr id="10" name="TextBox 9">
            <a:extLst>
              <a:ext uri="{FF2B5EF4-FFF2-40B4-BE49-F238E27FC236}">
                <a16:creationId xmlns:a16="http://schemas.microsoft.com/office/drawing/2014/main" id="{B5F8A153-282D-4097-88E4-13AE3463E0A6}"/>
              </a:ext>
            </a:extLst>
          </p:cNvPr>
          <p:cNvSpPr txBox="1"/>
          <p:nvPr/>
        </p:nvSpPr>
        <p:spPr>
          <a:xfrm>
            <a:off x="749907" y="2804433"/>
            <a:ext cx="6094520" cy="3139321"/>
          </a:xfrm>
          <a:prstGeom prst="rect">
            <a:avLst/>
          </a:prstGeom>
          <a:noFill/>
        </p:spPr>
        <p:txBody>
          <a:bodyPr wrap="square">
            <a:spAutoFit/>
          </a:bodyPr>
          <a:lstStyle/>
          <a:p>
            <a:pPr marL="285750" indent="-285750">
              <a:buFont typeface="Arial" panose="020B0604020202020204" pitchFamily="34" charset="0"/>
              <a:buChar char="•"/>
            </a:pPr>
            <a:r>
              <a:rPr lang="en-US" sz="1800" kern="1200" dirty="0">
                <a:solidFill>
                  <a:schemeClr val="tx1"/>
                </a:solidFill>
                <a:latin typeface="+mn-lt"/>
                <a:ea typeface="+mn-ea"/>
                <a:cs typeface="+mn-cs"/>
              </a:rPr>
              <a:t>Also, I am introverted and it is a disadvantage for me to excel in my chosen field. </a:t>
            </a:r>
          </a:p>
          <a:p>
            <a:pPr marL="285750" indent="-285750">
              <a:buFont typeface="Arial" panose="020B0604020202020204" pitchFamily="34" charset="0"/>
              <a:buChar char="•"/>
            </a:pPr>
            <a:r>
              <a:rPr lang="en-US" sz="1800" kern="1200" dirty="0">
                <a:solidFill>
                  <a:schemeClr val="tx1"/>
                </a:solidFill>
                <a:latin typeface="+mn-lt"/>
                <a:ea typeface="+mn-ea"/>
                <a:cs typeface="+mn-cs"/>
              </a:rPr>
              <a:t>Therefore, I have started taking training in public speaking and I can observe the changes in my behavior. </a:t>
            </a:r>
          </a:p>
          <a:p>
            <a:pPr marL="285750" indent="-285750">
              <a:buFont typeface="Arial" panose="020B0604020202020204" pitchFamily="34" charset="0"/>
              <a:buChar char="•"/>
            </a:pPr>
            <a:r>
              <a:rPr lang="en-US" sz="1800" kern="1200" dirty="0">
                <a:solidFill>
                  <a:schemeClr val="tx1"/>
                </a:solidFill>
                <a:latin typeface="+mn-lt"/>
                <a:ea typeface="+mn-ea"/>
                <a:cs typeface="+mn-cs"/>
              </a:rPr>
              <a:t>Also, it is helping me to become more confident. In order to cope up with the threats, it is important for the individual to work on their weaknesses to achieve their ultimate goal. I am focusing to improve the skills that can help me to get a better future and it will also help me to overcome the intense competition. </a:t>
            </a:r>
          </a:p>
          <a:p>
            <a:endParaRPr lang="en-US" sz="1800" b="1" kern="1200" dirty="0">
              <a:solidFill>
                <a:schemeClr val="tx1"/>
              </a:solidFill>
              <a:latin typeface="+mn-lt"/>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22F7-0913-4C55-AB06-38016F948569}"/>
              </a:ext>
            </a:extLst>
          </p:cNvPr>
          <p:cNvSpPr>
            <a:spLocks noGrp="1"/>
          </p:cNvSpPr>
          <p:nvPr>
            <p:ph type="title"/>
          </p:nvPr>
        </p:nvSpPr>
        <p:spPr/>
        <p:txBody>
          <a:bodyPr/>
          <a:lstStyle/>
          <a:p>
            <a:pPr algn="ctr"/>
            <a:r>
              <a:rPr lang="en-US" dirty="0">
                <a:solidFill>
                  <a:schemeClr val="tx1"/>
                </a:solidFill>
              </a:rPr>
              <a:t>Personal swot analysis</a:t>
            </a:r>
            <a:endParaRPr lang="en-GB" dirty="0">
              <a:solidFill>
                <a:schemeClr val="tx1"/>
              </a:solidFill>
            </a:endParaRPr>
          </a:p>
        </p:txBody>
      </p:sp>
      <p:graphicFrame>
        <p:nvGraphicFramePr>
          <p:cNvPr id="4" name="Content Placeholder 3">
            <a:extLst>
              <a:ext uri="{FF2B5EF4-FFF2-40B4-BE49-F238E27FC236}">
                <a16:creationId xmlns:a16="http://schemas.microsoft.com/office/drawing/2014/main" id="{C1E665E8-CC94-469F-89DC-2BF67A3F1E63}"/>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a:extLst>
              <a:ext uri="{FF2B5EF4-FFF2-40B4-BE49-F238E27FC236}">
                <a16:creationId xmlns:a16="http://schemas.microsoft.com/office/drawing/2014/main" id="{F7E92C97-022D-4105-9B22-4CAE73A948B8}"/>
              </a:ext>
            </a:extLst>
          </p:cNvPr>
          <p:cNvGraphicFramePr>
            <a:graphicFrameLocks noGrp="1"/>
          </p:cNvGraphicFramePr>
          <p:nvPr>
            <p:ph sz="half" idx="2"/>
            <p:extLst>
              <p:ext uri="{D42A27DB-BD31-4B8C-83A1-F6EECF244321}">
                <p14:modId xmlns:p14="http://schemas.microsoft.com/office/powerpoint/2010/main" val="274057649"/>
              </p:ext>
            </p:extLst>
          </p:nvPr>
        </p:nvGraphicFramePr>
        <p:xfrm>
          <a:off x="6231837" y="2160586"/>
          <a:ext cx="4492485" cy="45582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765124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7" y="978619"/>
            <a:ext cx="3410712" cy="1106424"/>
          </a:xfrm>
        </p:spPr>
        <p:txBody>
          <a:bodyPr vert="horz" lIns="91440" tIns="45720" rIns="91440" bIns="45720" rtlCol="0" anchor="ctr">
            <a:normAutofit/>
          </a:bodyPr>
          <a:lstStyle/>
          <a:p>
            <a:r>
              <a:rPr lang="en-US" sz="2800"/>
              <a:t>Academic skills</a:t>
            </a:r>
            <a:br>
              <a:rPr lang="en-US" sz="2800"/>
            </a:br>
            <a:endParaRPr lang="en-US" sz="2800" dirty="0"/>
          </a:p>
        </p:txBody>
      </p:sp>
      <p:sp>
        <p:nvSpPr>
          <p:cNvPr id="18"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p:cNvSpPr>
            <a:spLocks noGrp="1"/>
          </p:cNvSpPr>
          <p:nvPr>
            <p:ph type="body" sz="half" idx="2"/>
          </p:nvPr>
        </p:nvSpPr>
        <p:spPr>
          <a:xfrm>
            <a:off x="409575" y="2008956"/>
            <a:ext cx="4590442" cy="3425043"/>
          </a:xfrm>
        </p:spPr>
        <p:txBody>
          <a:bodyPr vert="horz" lIns="91440" tIns="45720" rIns="91440" bIns="45720" rtlCol="0">
            <a:normAutofit/>
          </a:bodyPr>
          <a:lstStyle/>
          <a:p>
            <a:pPr indent="-228600">
              <a:buFont typeface="Arial" panose="020B0604020202020204" pitchFamily="34" charset="0"/>
              <a:buChar char="•"/>
            </a:pPr>
            <a:r>
              <a:rPr lang="en-US" sz="2000"/>
              <a:t>The academic skill is vital for my chosen career. The most important thing from my academic skill is communication skills.</a:t>
            </a:r>
            <a:endParaRPr lang="en-US" sz="2000" dirty="0"/>
          </a:p>
        </p:txBody>
      </p:sp>
      <p:pic>
        <p:nvPicPr>
          <p:cNvPr id="5" name="Content Placeholder 4" descr="HR-Management-Key-Skills.jpg"/>
          <p:cNvPicPr>
            <a:picLocks noGrp="1" noChangeAspect="1"/>
          </p:cNvPicPr>
          <p:nvPr>
            <p:ph idx="1"/>
          </p:nvPr>
        </p:nvPicPr>
        <p:blipFill rotWithShape="1">
          <a:blip r:embed="rId3" cstate="print"/>
          <a:srcRect l="3518" r="5922" b="-3"/>
          <a:stretch/>
        </p:blipFill>
        <p:spPr>
          <a:xfrm>
            <a:off x="5124450" y="634382"/>
            <a:ext cx="6657213" cy="5495162"/>
          </a:xfrm>
          <a:prstGeom prst="rect">
            <a:avLst/>
          </a:prstGeom>
        </p:spPr>
      </p:pic>
      <p:sp>
        <p:nvSpPr>
          <p:cNvPr id="11" name="TextBox 10">
            <a:extLst>
              <a:ext uri="{FF2B5EF4-FFF2-40B4-BE49-F238E27FC236}">
                <a16:creationId xmlns:a16="http://schemas.microsoft.com/office/drawing/2014/main" id="{32C6B106-D1DF-417A-B3B5-5B381BA33E24}"/>
              </a:ext>
            </a:extLst>
          </p:cNvPr>
          <p:cNvSpPr txBox="1"/>
          <p:nvPr/>
        </p:nvSpPr>
        <p:spPr>
          <a:xfrm>
            <a:off x="473583" y="2880525"/>
            <a:ext cx="6094520" cy="369332"/>
          </a:xfrm>
          <a:prstGeom prst="rect">
            <a:avLst/>
          </a:prstGeom>
          <a:noFill/>
        </p:spPr>
        <p:txBody>
          <a:bodyPr wrap="square">
            <a:spAutoFit/>
          </a:bodyPr>
          <a:lstStyle/>
          <a:p>
            <a:r>
              <a:rPr lang="en-US" sz="1800" kern="1200">
                <a:solidFill>
                  <a:schemeClr val="tx1"/>
                </a:solidFill>
                <a:latin typeface="+mn-lt"/>
                <a:ea typeface="+mn-ea"/>
                <a:cs typeface="+mn-cs"/>
              </a:rPr>
              <a:t>of Mcdonnell and Sikander, (2017, p. 100</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71834-ED79-4AD9-B5BC-3BB4D39DE70B}"/>
              </a:ext>
            </a:extLst>
          </p:cNvPr>
          <p:cNvSpPr>
            <a:spLocks noGrp="1"/>
          </p:cNvSpPr>
          <p:nvPr>
            <p:ph type="title"/>
          </p:nvPr>
        </p:nvSpPr>
        <p:spPr>
          <a:xfrm>
            <a:off x="4965430" y="629268"/>
            <a:ext cx="6586491" cy="1286160"/>
          </a:xfrm>
        </p:spPr>
        <p:txBody>
          <a:bodyPr anchor="b">
            <a:normAutofit/>
          </a:bodyPr>
          <a:lstStyle/>
          <a:p>
            <a:r>
              <a:rPr lang="en-US" sz="2400" dirty="0"/>
              <a:t>Time Management</a:t>
            </a:r>
            <a:endParaRPr lang="en-GB" sz="2400" dirty="0"/>
          </a:p>
        </p:txBody>
      </p:sp>
      <p:sp>
        <p:nvSpPr>
          <p:cNvPr id="3" name="Content Placeholder 2">
            <a:extLst>
              <a:ext uri="{FF2B5EF4-FFF2-40B4-BE49-F238E27FC236}">
                <a16:creationId xmlns:a16="http://schemas.microsoft.com/office/drawing/2014/main" id="{E833B524-2F60-423F-8AF4-3D194191C42B}"/>
              </a:ext>
            </a:extLst>
          </p:cNvPr>
          <p:cNvSpPr>
            <a:spLocks noGrp="1"/>
          </p:cNvSpPr>
          <p:nvPr>
            <p:ph idx="1"/>
          </p:nvPr>
        </p:nvSpPr>
        <p:spPr>
          <a:xfrm>
            <a:off x="4853365" y="2038906"/>
            <a:ext cx="6586489" cy="2788072"/>
          </a:xfrm>
        </p:spPr>
        <p:txBody>
          <a:bodyPr>
            <a:normAutofit/>
          </a:bodyPr>
          <a:lstStyle/>
          <a:p>
            <a:r>
              <a:rPr lang="en-US" sz="1600" dirty="0">
                <a:latin typeface="Abadi" panose="020B0604020104020204" pitchFamily="34" charset="0"/>
              </a:rPr>
              <a:t>Time management A realistic approach</a:t>
            </a:r>
          </a:p>
          <a:p>
            <a:r>
              <a:rPr lang="en-US" sz="1600" dirty="0">
                <a:latin typeface="Abadi" panose="020B0604020104020204" pitchFamily="34" charset="0"/>
              </a:rPr>
              <a:t>Realistic time management and organization plans can improve productivity and the quality of life.</a:t>
            </a:r>
          </a:p>
          <a:p>
            <a:r>
              <a:rPr lang="en-US" sz="1600" dirty="0">
                <a:latin typeface="Abadi" panose="020B0604020104020204" pitchFamily="34" charset="0"/>
              </a:rPr>
              <a:t>However, these skills can be difficult to develop and maintain.</a:t>
            </a:r>
          </a:p>
          <a:p>
            <a:r>
              <a:rPr lang="en-US" sz="1600" dirty="0">
                <a:latin typeface="Abadi" panose="020B0604020104020204" pitchFamily="34" charset="0"/>
              </a:rPr>
              <a:t>The key elements of time management are goals, organization, delegation and relaxation.</a:t>
            </a:r>
          </a:p>
          <a:p>
            <a:r>
              <a:rPr lang="en-US" sz="1600" dirty="0">
                <a:latin typeface="Abadi" panose="020B0604020104020204" pitchFamily="34" charset="0"/>
              </a:rPr>
              <a:t>The author addresses each of these components and provides suggestions for successful time management.</a:t>
            </a:r>
          </a:p>
          <a:p>
            <a:endParaRPr lang="en-US" sz="1600" dirty="0">
              <a:latin typeface="Abadi" panose="020B0604020104020204" pitchFamily="34" charset="0"/>
            </a:endParaRPr>
          </a:p>
          <a:p>
            <a:endParaRPr lang="en-GB" sz="1600" dirty="0">
              <a:latin typeface="Abadi" panose="020B0604020104020204" pitchFamily="34" charset="0"/>
            </a:endParaRPr>
          </a:p>
        </p:txBody>
      </p:sp>
      <p:pic>
        <p:nvPicPr>
          <p:cNvPr id="11" name="Picture 4">
            <a:extLst>
              <a:ext uri="{FF2B5EF4-FFF2-40B4-BE49-F238E27FC236}">
                <a16:creationId xmlns:a16="http://schemas.microsoft.com/office/drawing/2014/main" id="{105F2E0E-EF37-4492-BA1F-16F3285D013C}"/>
              </a:ext>
            </a:extLst>
          </p:cNvPr>
          <p:cNvPicPr>
            <a:picLocks noChangeAspect="1"/>
          </p:cNvPicPr>
          <p:nvPr/>
        </p:nvPicPr>
        <p:blipFill rotWithShape="1">
          <a:blip r:embed="rId2"/>
          <a:srcRect l="34302" r="20579" b="-1"/>
          <a:stretch/>
        </p:blipFill>
        <p:spPr>
          <a:xfrm>
            <a:off x="20" y="10"/>
            <a:ext cx="4635571" cy="6857990"/>
          </a:xfrm>
          <a:prstGeom prst="rect">
            <a:avLst/>
          </a:prstGeom>
          <a:effectLst/>
        </p:spPr>
      </p:pic>
      <p:sp>
        <p:nvSpPr>
          <p:cNvPr id="6" name="TextBox 5">
            <a:extLst>
              <a:ext uri="{FF2B5EF4-FFF2-40B4-BE49-F238E27FC236}">
                <a16:creationId xmlns:a16="http://schemas.microsoft.com/office/drawing/2014/main" id="{DE7F28FC-CEF7-40D0-988A-9A418721E3C6}"/>
              </a:ext>
            </a:extLst>
          </p:cNvPr>
          <p:cNvSpPr txBox="1"/>
          <p:nvPr/>
        </p:nvSpPr>
        <p:spPr>
          <a:xfrm>
            <a:off x="4965430" y="5477608"/>
            <a:ext cx="5901862" cy="246221"/>
          </a:xfrm>
          <a:prstGeom prst="rect">
            <a:avLst/>
          </a:prstGeom>
          <a:noFill/>
        </p:spPr>
        <p:txBody>
          <a:bodyPr wrap="square">
            <a:spAutoFit/>
          </a:bodyPr>
          <a:lstStyle/>
          <a:p>
            <a:r>
              <a:rPr lang="en-US" sz="1000" i="1" dirty="0">
                <a:solidFill>
                  <a:srgbClr val="000000"/>
                </a:solidFill>
                <a:latin typeface="Arial" pitchFamily="34" charset="0"/>
                <a:cs typeface="Arial" pitchFamily="34" charset="0"/>
              </a:rPr>
              <a:t>Valerie P. Jackson, MD   </a:t>
            </a:r>
            <a:r>
              <a:rPr lang="en-US" sz="1000" i="1" dirty="0" err="1">
                <a:solidFill>
                  <a:srgbClr val="000000"/>
                </a:solidFill>
                <a:latin typeface="Arial" pitchFamily="34" charset="0"/>
                <a:cs typeface="Arial" pitchFamily="34" charset="0"/>
              </a:rPr>
              <a:t>DOI:http</a:t>
            </a:r>
            <a:r>
              <a:rPr lang="en-US" sz="1000" i="1" dirty="0">
                <a:solidFill>
                  <a:srgbClr val="000000"/>
                </a:solidFill>
                <a:latin typeface="Arial" pitchFamily="34" charset="0"/>
                <a:cs typeface="Arial" pitchFamily="34" charset="0"/>
              </a:rPr>
              <a:t>://doi.org/10.1016/j.jacr.2008.11.018</a:t>
            </a:r>
            <a:endParaRPr lang="en-GB" sz="1000" dirty="0"/>
          </a:p>
        </p:txBody>
      </p:sp>
    </p:spTree>
    <p:extLst>
      <p:ext uri="{BB962C8B-B14F-4D97-AF65-F5344CB8AC3E}">
        <p14:creationId xmlns:p14="http://schemas.microsoft.com/office/powerpoint/2010/main" val="266599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4A91DC7-2BE8-4A2D-8CBF-0F77BC360452}"/>
              </a:ext>
            </a:extLst>
          </p:cNvPr>
          <p:cNvSpPr>
            <a:spLocks noGrp="1"/>
          </p:cNvSpPr>
          <p:nvPr>
            <p:ph type="title"/>
          </p:nvPr>
        </p:nvSpPr>
        <p:spPr>
          <a:xfrm>
            <a:off x="652481" y="1382486"/>
            <a:ext cx="3547581" cy="4093028"/>
          </a:xfrm>
        </p:spPr>
        <p:txBody>
          <a:bodyPr anchor="ctr">
            <a:normAutofit/>
          </a:bodyPr>
          <a:lstStyle/>
          <a:p>
            <a:r>
              <a:rPr lang="en-US" sz="4400"/>
              <a:t>Time Management</a:t>
            </a:r>
            <a:endParaRPr lang="en-GB" sz="4400" dirty="0"/>
          </a:p>
        </p:txBody>
      </p:sp>
      <p:graphicFrame>
        <p:nvGraphicFramePr>
          <p:cNvPr id="14" name="Content Placeholder 6">
            <a:extLst>
              <a:ext uri="{FF2B5EF4-FFF2-40B4-BE49-F238E27FC236}">
                <a16:creationId xmlns:a16="http://schemas.microsoft.com/office/drawing/2014/main" id="{91EB367E-4BC0-40A4-B25C-2ADABDD87D12}"/>
              </a:ext>
            </a:extLst>
          </p:cNvPr>
          <p:cNvGraphicFramePr>
            <a:graphicFrameLocks noGrp="1"/>
          </p:cNvGraphicFramePr>
          <p:nvPr>
            <p:ph idx="1"/>
            <p:extLst>
              <p:ext uri="{D42A27DB-BD31-4B8C-83A1-F6EECF244321}">
                <p14:modId xmlns:p14="http://schemas.microsoft.com/office/powerpoint/2010/main" val="286042648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7085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736DD-6AC9-4EFB-8357-9C1FB36DE522}"/>
              </a:ext>
            </a:extLst>
          </p:cNvPr>
          <p:cNvSpPr>
            <a:spLocks noGrp="1"/>
          </p:cNvSpPr>
          <p:nvPr>
            <p:ph type="title"/>
          </p:nvPr>
        </p:nvSpPr>
        <p:spPr>
          <a:xfrm>
            <a:off x="5080934" y="1114199"/>
            <a:ext cx="6586491" cy="1162560"/>
          </a:xfrm>
        </p:spPr>
        <p:txBody>
          <a:bodyPr anchor="b">
            <a:normAutofit/>
          </a:bodyPr>
          <a:lstStyle/>
          <a:p>
            <a:r>
              <a:rPr lang="en-US" dirty="0"/>
              <a:t>Note taking</a:t>
            </a:r>
            <a:endParaRPr lang="en-GB" dirty="0"/>
          </a:p>
        </p:txBody>
      </p:sp>
      <p:sp>
        <p:nvSpPr>
          <p:cNvPr id="3" name="Content Placeholder 2">
            <a:extLst>
              <a:ext uri="{FF2B5EF4-FFF2-40B4-BE49-F238E27FC236}">
                <a16:creationId xmlns:a16="http://schemas.microsoft.com/office/drawing/2014/main" id="{2217BCF4-549D-4DEF-8E16-2F674833BEC9}"/>
              </a:ext>
            </a:extLst>
          </p:cNvPr>
          <p:cNvSpPr>
            <a:spLocks noGrp="1"/>
          </p:cNvSpPr>
          <p:nvPr>
            <p:ph idx="1"/>
          </p:nvPr>
        </p:nvSpPr>
        <p:spPr>
          <a:xfrm>
            <a:off x="5080936" y="2090416"/>
            <a:ext cx="6586489" cy="3437106"/>
          </a:xfrm>
        </p:spPr>
        <p:txBody>
          <a:bodyPr>
            <a:normAutofit/>
          </a:bodyPr>
          <a:lstStyle/>
          <a:p>
            <a:pPr marL="0" indent="0">
              <a:buNone/>
            </a:pPr>
            <a:endParaRPr lang="en-US" sz="2000" b="0" i="0" dirty="0">
              <a:effectLst/>
              <a:latin typeface="Arial" panose="020B0604020202020204" pitchFamily="34" charset="0"/>
            </a:endParaRPr>
          </a:p>
          <a:p>
            <a:pPr>
              <a:buFont typeface="Arial" panose="020B0604020202020204" pitchFamily="34" charset="0"/>
              <a:buChar char="•"/>
            </a:pPr>
            <a:r>
              <a:rPr lang="en-US" sz="1800" b="0" i="0" dirty="0">
                <a:effectLst/>
                <a:latin typeface="Arial" panose="020B0604020202020204" pitchFamily="34" charset="0"/>
              </a:rPr>
              <a:t>improve your understanding by making you convert difficult ideas into your own words</a:t>
            </a:r>
          </a:p>
          <a:p>
            <a:r>
              <a:rPr lang="en-US" sz="1800" b="0" i="0" dirty="0">
                <a:effectLst/>
                <a:latin typeface="Arial" panose="020B0604020202020204" pitchFamily="34" charset="0"/>
                <a:cs typeface="Arial" panose="020B0604020202020204" pitchFamily="34" charset="0"/>
              </a:rPr>
              <a:t>To help you </a:t>
            </a:r>
            <a:r>
              <a:rPr lang="en-US" sz="1800" b="1" i="0" dirty="0">
                <a:effectLst/>
                <a:latin typeface="Arial" panose="020B0604020202020204" pitchFamily="34" charset="0"/>
                <a:cs typeface="Arial" panose="020B0604020202020204" pitchFamily="34" charset="0"/>
              </a:rPr>
              <a:t>engage with the material</a:t>
            </a:r>
            <a:r>
              <a:rPr lang="en-US" sz="1800" b="0" i="0" dirty="0">
                <a:effectLst/>
                <a:latin typeface="Arial" panose="020B0604020202020204" pitchFamily="34" charset="0"/>
                <a:cs typeface="Arial" panose="020B0604020202020204" pitchFamily="34" charset="0"/>
              </a:rPr>
              <a:t> and not lose concentration.</a:t>
            </a:r>
            <a:endParaRPr lang="en-US" sz="1800" b="0" i="0" dirty="0">
              <a:effectLst/>
              <a:latin typeface="Arial" panose="020B0604020202020204" pitchFamily="34" charset="0"/>
            </a:endParaRPr>
          </a:p>
          <a:p>
            <a:pPr>
              <a:buFont typeface="Arial" panose="020B0604020202020204" pitchFamily="34" charset="0"/>
              <a:buChar char="•"/>
            </a:pPr>
            <a:r>
              <a:rPr lang="en-US" sz="1800" b="0" i="0" dirty="0">
                <a:effectLst/>
                <a:latin typeface="Arial" panose="020B0604020202020204" pitchFamily="34" charset="0"/>
              </a:rPr>
              <a:t>be more focused and time-efficient in your exam period</a:t>
            </a:r>
          </a:p>
          <a:p>
            <a:r>
              <a:rPr lang="en-US" sz="1800" b="0" i="0" dirty="0">
                <a:effectLst/>
                <a:latin typeface="Arial" panose="020B0604020202020204" pitchFamily="34" charset="0"/>
                <a:cs typeface="Arial" panose="020B0604020202020204" pitchFamily="34" charset="0"/>
              </a:rPr>
              <a:t>To make a note of anything you thought was </a:t>
            </a:r>
            <a:r>
              <a:rPr lang="en-US" sz="1800" b="1" i="0" dirty="0">
                <a:effectLst/>
                <a:latin typeface="Arial" panose="020B0604020202020204" pitchFamily="34" charset="0"/>
                <a:cs typeface="Arial" panose="020B0604020202020204" pitchFamily="34" charset="0"/>
              </a:rPr>
              <a:t>really interesting</a:t>
            </a:r>
            <a:r>
              <a:rPr lang="en-US" sz="1800" b="0" i="0" dirty="0">
                <a:effectLst/>
                <a:latin typeface="Arial" panose="020B0604020202020204" pitchFamily="34" charset="0"/>
                <a:cs typeface="Arial" panose="020B0604020202020204" pitchFamily="34" charset="0"/>
              </a:rPr>
              <a:t> and want to read more about.</a:t>
            </a:r>
          </a:p>
          <a:p>
            <a:pPr>
              <a:buFont typeface="Arial" panose="020B0604020202020204" pitchFamily="34" charset="0"/>
              <a:buChar char="•"/>
            </a:pPr>
            <a:r>
              <a:rPr lang="en-US" sz="1800" b="0" i="0" dirty="0">
                <a:effectLst/>
                <a:latin typeface="Arial" panose="020B0604020202020204" pitchFamily="34" charset="0"/>
              </a:rPr>
              <a:t>assess your own progress as you study.</a:t>
            </a:r>
          </a:p>
        </p:txBody>
      </p:sp>
      <p:pic>
        <p:nvPicPr>
          <p:cNvPr id="5" name="Picture 4">
            <a:extLst>
              <a:ext uri="{FF2B5EF4-FFF2-40B4-BE49-F238E27FC236}">
                <a16:creationId xmlns:a16="http://schemas.microsoft.com/office/drawing/2014/main" id="{97CB07D8-D6B2-4DD1-9F35-05C59F36526B}"/>
              </a:ext>
            </a:extLst>
          </p:cNvPr>
          <p:cNvPicPr>
            <a:picLocks noChangeAspect="1"/>
          </p:cNvPicPr>
          <p:nvPr/>
        </p:nvPicPr>
        <p:blipFill rotWithShape="1">
          <a:blip r:embed="rId2"/>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6699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4276" y="803705"/>
            <a:ext cx="4208656" cy="3034857"/>
          </a:xfrm>
        </p:spPr>
        <p:txBody>
          <a:bodyPr vert="horz" lIns="91440" tIns="45720" rIns="91440" bIns="45720" rtlCol="0" anchor="b">
            <a:normAutofit/>
          </a:bodyPr>
          <a:lstStyle/>
          <a:p>
            <a:pPr algn="r"/>
            <a:r>
              <a:rPr lang="en-US" sz="5000" kern="1200">
                <a:solidFill>
                  <a:srgbClr val="FFFFFF"/>
                </a:solidFill>
                <a:latin typeface="+mj-lt"/>
                <a:ea typeface="+mj-ea"/>
                <a:cs typeface="+mj-cs"/>
              </a:rPr>
              <a:t>Personal Development Plan </a:t>
            </a:r>
            <a:br>
              <a:rPr lang="en-US" sz="5000" kern="1200">
                <a:solidFill>
                  <a:srgbClr val="FFFFFF"/>
                </a:solidFill>
                <a:latin typeface="+mj-lt"/>
                <a:ea typeface="+mj-ea"/>
                <a:cs typeface="+mj-cs"/>
              </a:rPr>
            </a:br>
            <a:endParaRPr lang="en-US" sz="5000" kern="1200">
              <a:solidFill>
                <a:srgbClr val="FFFFFF"/>
              </a:solidFill>
              <a:latin typeface="+mj-lt"/>
              <a:ea typeface="+mj-ea"/>
              <a:cs typeface="+mj-cs"/>
            </a:endParaRPr>
          </a:p>
        </p:txBody>
      </p:sp>
      <p:sp>
        <p:nvSpPr>
          <p:cNvPr id="4" name="Text Placeholder 3"/>
          <p:cNvSpPr>
            <a:spLocks noGrp="1"/>
          </p:cNvSpPr>
          <p:nvPr>
            <p:ph type="body" sz="half" idx="2"/>
          </p:nvPr>
        </p:nvSpPr>
        <p:spPr>
          <a:xfrm>
            <a:off x="638921" y="4013165"/>
            <a:ext cx="4204012" cy="2205732"/>
          </a:xfrm>
        </p:spPr>
        <p:txBody>
          <a:bodyPr vert="horz" lIns="91440" tIns="45720" rIns="91440" bIns="45720" rtlCol="0" anchor="t">
            <a:normAutofit/>
          </a:bodyPr>
          <a:lstStyle/>
          <a:p>
            <a:pPr algn="r"/>
            <a:r>
              <a:rPr lang="en-US" sz="1800" kern="1200">
                <a:solidFill>
                  <a:srgbClr val="FFFFFF"/>
                </a:solidFill>
                <a:latin typeface="+mn-lt"/>
                <a:ea typeface="+mn-ea"/>
                <a:cs typeface="+mn-cs"/>
              </a:rPr>
              <a:t>To improve the public speaking skills</a:t>
            </a:r>
          </a:p>
        </p:txBody>
      </p:sp>
      <p:cxnSp>
        <p:nvCxnSpPr>
          <p:cNvPr id="12" name="Straight Connector 11">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Untitled.png"/>
          <p:cNvPicPr>
            <a:picLocks noGrp="1" noChangeAspect="1"/>
          </p:cNvPicPr>
          <p:nvPr>
            <p:ph idx="1"/>
          </p:nvPr>
        </p:nvPicPr>
        <p:blipFill>
          <a:blip r:embed="rId2" cstate="print"/>
          <a:stretch>
            <a:fillRect/>
          </a:stretch>
        </p:blipFill>
        <p:spPr>
          <a:xfrm>
            <a:off x="6096000" y="1947758"/>
            <a:ext cx="5459470" cy="29634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E919A52-E935-4766-887C-27BADCA5C7C8}"/>
              </a:ext>
            </a:extLst>
          </p:cNvPr>
          <p:cNvSpPr>
            <a:spLocks noGrp="1"/>
          </p:cNvSpPr>
          <p:nvPr>
            <p:ph type="title"/>
          </p:nvPr>
        </p:nvSpPr>
        <p:spPr>
          <a:xfrm>
            <a:off x="1981200" y="274638"/>
            <a:ext cx="8229600" cy="792162"/>
          </a:xfrm>
        </p:spPr>
        <p:txBody>
          <a:bodyPr/>
          <a:lstStyle/>
          <a:p>
            <a:r>
              <a:rPr lang="en-US" dirty="0"/>
              <a:t>CV Writing</a:t>
            </a:r>
            <a:endParaRPr lang="en-IN" dirty="0"/>
          </a:p>
        </p:txBody>
      </p:sp>
      <p:sp>
        <p:nvSpPr>
          <p:cNvPr id="6" name="Content Placeholder 5">
            <a:extLst>
              <a:ext uri="{FF2B5EF4-FFF2-40B4-BE49-F238E27FC236}">
                <a16:creationId xmlns:a16="http://schemas.microsoft.com/office/drawing/2014/main" id="{67B8090F-091B-453D-83B1-A990F822F682}"/>
              </a:ext>
            </a:extLst>
          </p:cNvPr>
          <p:cNvSpPr>
            <a:spLocks noGrp="1"/>
          </p:cNvSpPr>
          <p:nvPr>
            <p:ph idx="1"/>
          </p:nvPr>
        </p:nvSpPr>
        <p:spPr>
          <a:xfrm>
            <a:off x="1717040" y="1260158"/>
            <a:ext cx="3810000" cy="5287962"/>
          </a:xfrm>
        </p:spPr>
        <p:txBody>
          <a:bodyPr>
            <a:normAutofit/>
          </a:bodyPr>
          <a:lstStyle/>
          <a:p>
            <a:r>
              <a:rPr lang="en-US" sz="2400" dirty="0"/>
              <a:t>Knowledge of CV Writing acquired during this module has helped me in presenting my strengths and weaknesses in an effective manner, in front of my professors and recruiters.</a:t>
            </a:r>
          </a:p>
          <a:p>
            <a:r>
              <a:rPr lang="en-US" sz="2400" dirty="0"/>
              <a:t>In future, the knowledge of CV writing will help me in professional as well as academic career, for applying to different positions.</a:t>
            </a:r>
            <a:endParaRPr lang="en-IN" sz="2400" dirty="0"/>
          </a:p>
          <a:p>
            <a:endParaRPr lang="en-IN" dirty="0"/>
          </a:p>
        </p:txBody>
      </p:sp>
      <p:pic>
        <p:nvPicPr>
          <p:cNvPr id="7" name="Picture 6">
            <a:extLst>
              <a:ext uri="{FF2B5EF4-FFF2-40B4-BE49-F238E27FC236}">
                <a16:creationId xmlns:a16="http://schemas.microsoft.com/office/drawing/2014/main" id="{C449975A-6CB8-4E6A-8694-97B7CA76C9A0}"/>
              </a:ext>
            </a:extLst>
          </p:cNvPr>
          <p:cNvPicPr>
            <a:picLocks noChangeAspect="1"/>
          </p:cNvPicPr>
          <p:nvPr/>
        </p:nvPicPr>
        <p:blipFill>
          <a:blip r:embed="rId3"/>
          <a:stretch>
            <a:fillRect/>
          </a:stretch>
        </p:blipFill>
        <p:spPr>
          <a:xfrm>
            <a:off x="6019800" y="1600201"/>
            <a:ext cx="4362450" cy="4319587"/>
          </a:xfrm>
          <a:prstGeom prst="rect">
            <a:avLst/>
          </a:prstGeom>
        </p:spPr>
      </p:pic>
    </p:spTree>
    <p:extLst>
      <p:ext uri="{BB962C8B-B14F-4D97-AF65-F5344CB8AC3E}">
        <p14:creationId xmlns:p14="http://schemas.microsoft.com/office/powerpoint/2010/main" val="3099366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4F5EA-1C1F-44F5-8D43-E48F4E20E893}"/>
              </a:ext>
            </a:extLst>
          </p:cNvPr>
          <p:cNvSpPr>
            <a:spLocks noGrp="1"/>
          </p:cNvSpPr>
          <p:nvPr>
            <p:ph type="title"/>
          </p:nvPr>
        </p:nvSpPr>
        <p:spPr/>
        <p:txBody>
          <a:bodyPr/>
          <a:lstStyle/>
          <a:p>
            <a:r>
              <a:rPr lang="en-US" dirty="0"/>
              <a:t>Cover Letter Writing</a:t>
            </a:r>
            <a:endParaRPr lang="en-IN" dirty="0"/>
          </a:p>
        </p:txBody>
      </p:sp>
      <p:sp>
        <p:nvSpPr>
          <p:cNvPr id="3" name="Content Placeholder 2">
            <a:extLst>
              <a:ext uri="{FF2B5EF4-FFF2-40B4-BE49-F238E27FC236}">
                <a16:creationId xmlns:a16="http://schemas.microsoft.com/office/drawing/2014/main" id="{71850462-7B89-451D-87A4-8B2580DA45BB}"/>
              </a:ext>
            </a:extLst>
          </p:cNvPr>
          <p:cNvSpPr>
            <a:spLocks noGrp="1"/>
          </p:cNvSpPr>
          <p:nvPr>
            <p:ph idx="1"/>
          </p:nvPr>
        </p:nvSpPr>
        <p:spPr>
          <a:xfrm>
            <a:off x="1981200" y="1600201"/>
            <a:ext cx="3581400" cy="4525963"/>
          </a:xfrm>
        </p:spPr>
        <p:txBody>
          <a:bodyPr>
            <a:normAutofit/>
          </a:bodyPr>
          <a:lstStyle/>
          <a:p>
            <a:r>
              <a:rPr lang="en-US" sz="2400" dirty="0"/>
              <a:t>Effective knowledge about writing the cover letter is important in case of academic as well as professional career. </a:t>
            </a:r>
          </a:p>
          <a:p>
            <a:r>
              <a:rPr lang="en-US" sz="2400" dirty="0"/>
              <a:t>This will also help in future endeavors since effective framing of the cover letter guarantees attraction from the recruiter</a:t>
            </a:r>
            <a:endParaRPr lang="en-IN" sz="2400" dirty="0"/>
          </a:p>
        </p:txBody>
      </p:sp>
      <p:pic>
        <p:nvPicPr>
          <p:cNvPr id="4" name="Picture 3">
            <a:extLst>
              <a:ext uri="{FF2B5EF4-FFF2-40B4-BE49-F238E27FC236}">
                <a16:creationId xmlns:a16="http://schemas.microsoft.com/office/drawing/2014/main" id="{A9B433B9-750E-4E3E-B1A6-A882A08F2B37}"/>
              </a:ext>
            </a:extLst>
          </p:cNvPr>
          <p:cNvPicPr>
            <a:picLocks noChangeAspect="1"/>
          </p:cNvPicPr>
          <p:nvPr/>
        </p:nvPicPr>
        <p:blipFill>
          <a:blip r:embed="rId3"/>
          <a:stretch>
            <a:fillRect/>
          </a:stretch>
        </p:blipFill>
        <p:spPr>
          <a:xfrm>
            <a:off x="5638835" y="1620748"/>
            <a:ext cx="4588232" cy="4114800"/>
          </a:xfrm>
          <a:prstGeom prst="rect">
            <a:avLst/>
          </a:prstGeom>
        </p:spPr>
      </p:pic>
    </p:spTree>
    <p:extLst>
      <p:ext uri="{BB962C8B-B14F-4D97-AF65-F5344CB8AC3E}">
        <p14:creationId xmlns:p14="http://schemas.microsoft.com/office/powerpoint/2010/main" val="3703731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4" name="Rectangle 80">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35" name="Picture 82">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vert="horz" lIns="91440" tIns="45720" rIns="91440" bIns="45720" rtlCol="0" anchor="ctr">
            <a:normAutofit/>
          </a:bodyPr>
          <a:lstStyle/>
          <a:p>
            <a:r>
              <a:rPr lang="en-US" sz="4400">
                <a:solidFill>
                  <a:srgbClr val="000000"/>
                </a:solidFill>
              </a:rPr>
              <a:t>Conclusion </a:t>
            </a:r>
            <a:br>
              <a:rPr lang="en-US" sz="4400">
                <a:solidFill>
                  <a:srgbClr val="000000"/>
                </a:solidFill>
              </a:rPr>
            </a:br>
            <a:endParaRPr lang="en-US" sz="4400">
              <a:solidFill>
                <a:srgbClr val="000000"/>
              </a:solidFill>
            </a:endParaRPr>
          </a:p>
        </p:txBody>
      </p:sp>
      <p:sp>
        <p:nvSpPr>
          <p:cNvPr id="4" name="Text Placeholder 3"/>
          <p:cNvSpPr>
            <a:spLocks noGrp="1"/>
          </p:cNvSpPr>
          <p:nvPr>
            <p:ph type="body" sz="half" idx="2"/>
          </p:nvPr>
        </p:nvSpPr>
        <p:spPr>
          <a:xfrm>
            <a:off x="804997" y="2272143"/>
            <a:ext cx="4706803" cy="3788830"/>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rgbClr val="000000"/>
                </a:solidFill>
              </a:rPr>
              <a:t>The report highlights the importance of reflective learning in the life of an individual. Without reflection in their learning, it can difficult for them to improve their performance. Gibbs cycle states that it can be hard for an individual to learn only from activity or event</a:t>
            </a:r>
          </a:p>
        </p:txBody>
      </p:sp>
      <p:sp>
        <p:nvSpPr>
          <p:cNvPr id="5136"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download 13.jpg"/>
          <p:cNvPicPr>
            <a:picLocks noChangeAspect="1"/>
          </p:cNvPicPr>
          <p:nvPr/>
        </p:nvPicPr>
        <p:blipFill rotWithShape="1">
          <a:blip r:embed="rId4"/>
          <a:srcRect l="17830" r="14694"/>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5122" name="AutoShape 2" descr="7 practical portfolio presentation tips for product designers | by Johny  Vino | UX Collective"/>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7 practical portfolio presentation tips for product designers | by Johny  Vino | UX Collective"/>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7 practical portfolio presentation tips for product designers | by Johny  Vino | UX Collective"/>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7 practical portfolio presentation tips for product designers | by Johny  Vino | UX Collective"/>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30" name="AutoShape 10" descr="Human Resource Management Assignment Help - HRM Final Report"/>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32" name="AutoShape 12" descr="Human Resource Management Assignment Help - HRM Final Report"/>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latin typeface="Arial" pitchFamily="34" charset="0"/>
                <a:cs typeface="Arial" pitchFamily="34" charset="0"/>
              </a:rPr>
              <a:t>References</a:t>
            </a:r>
          </a:p>
        </p:txBody>
      </p:sp>
      <p:sp>
        <p:nvSpPr>
          <p:cNvPr id="3" name="Subtitle 2"/>
          <p:cNvSpPr>
            <a:spLocks noGrp="1"/>
          </p:cNvSpPr>
          <p:nvPr>
            <p:ph idx="1"/>
          </p:nvPr>
        </p:nvSpPr>
        <p:spPr>
          <a:xfrm>
            <a:off x="6090574" y="801866"/>
            <a:ext cx="5306084" cy="5230634"/>
          </a:xfrm>
        </p:spPr>
        <p:txBody>
          <a:bodyPr anchor="ctr">
            <a:normAutofit/>
          </a:bodyPr>
          <a:lstStyle/>
          <a:p>
            <a:r>
              <a:rPr lang="en-US" sz="2000" dirty="0">
                <a:solidFill>
                  <a:srgbClr val="000000"/>
                </a:solidFill>
                <a:latin typeface="Arial" pitchFamily="34" charset="0"/>
                <a:cs typeface="Arial" pitchFamily="34" charset="0"/>
              </a:rPr>
              <a:t>Abdel-Basset M. Mohamed M. and </a:t>
            </a:r>
            <a:r>
              <a:rPr lang="en-US" sz="2000" dirty="0" err="1">
                <a:solidFill>
                  <a:srgbClr val="000000"/>
                </a:solidFill>
                <a:latin typeface="Arial" pitchFamily="34" charset="0"/>
                <a:cs typeface="Arial" pitchFamily="34" charset="0"/>
              </a:rPr>
              <a:t>Smarandache</a:t>
            </a:r>
            <a:r>
              <a:rPr lang="en-US" sz="2000" dirty="0">
                <a:solidFill>
                  <a:srgbClr val="000000"/>
                </a:solidFill>
                <a:latin typeface="Arial" pitchFamily="34" charset="0"/>
                <a:cs typeface="Arial" pitchFamily="34" charset="0"/>
              </a:rPr>
              <a:t>, F. 2018. An extension of </a:t>
            </a:r>
            <a:r>
              <a:rPr lang="en-US" sz="2000" dirty="0" err="1">
                <a:solidFill>
                  <a:srgbClr val="000000"/>
                </a:solidFill>
                <a:latin typeface="Arial" pitchFamily="34" charset="0"/>
                <a:cs typeface="Arial" pitchFamily="34" charset="0"/>
              </a:rPr>
              <a:t>neutrosophic</a:t>
            </a:r>
            <a:r>
              <a:rPr lang="en-US" sz="2000" dirty="0">
                <a:solidFill>
                  <a:srgbClr val="000000"/>
                </a:solidFill>
                <a:latin typeface="Arial" pitchFamily="34" charset="0"/>
                <a:cs typeface="Arial" pitchFamily="34" charset="0"/>
              </a:rPr>
              <a:t> AHP–SWOT analysis for strategic planning and decision-making. </a:t>
            </a:r>
            <a:r>
              <a:rPr lang="en-US" sz="2000" i="1" dirty="0">
                <a:solidFill>
                  <a:srgbClr val="000000"/>
                </a:solidFill>
                <a:latin typeface="Arial" pitchFamily="34" charset="0"/>
                <a:cs typeface="Arial" pitchFamily="34" charset="0"/>
              </a:rPr>
              <a:t>Symmetry</a:t>
            </a:r>
            <a:r>
              <a:rPr lang="en-US" sz="2000" dirty="0">
                <a:solidFill>
                  <a:srgbClr val="000000"/>
                </a:solidFill>
                <a:latin typeface="Arial" pitchFamily="34" charset="0"/>
                <a:cs typeface="Arial" pitchFamily="34" charset="0"/>
              </a:rPr>
              <a:t>, </a:t>
            </a:r>
            <a:r>
              <a:rPr lang="en-US" sz="2000" i="1" dirty="0">
                <a:solidFill>
                  <a:srgbClr val="000000"/>
                </a:solidFill>
                <a:latin typeface="Arial" pitchFamily="34" charset="0"/>
                <a:cs typeface="Arial" pitchFamily="34" charset="0"/>
              </a:rPr>
              <a:t>10</a:t>
            </a:r>
            <a:r>
              <a:rPr lang="en-US" sz="2000" dirty="0">
                <a:solidFill>
                  <a:srgbClr val="000000"/>
                </a:solidFill>
                <a:latin typeface="Arial" pitchFamily="34" charset="0"/>
                <a:cs typeface="Arial" pitchFamily="34" charset="0"/>
              </a:rPr>
              <a:t>(4) pp.116.</a:t>
            </a:r>
          </a:p>
          <a:p>
            <a:r>
              <a:rPr lang="en-US" sz="2000" dirty="0">
                <a:solidFill>
                  <a:srgbClr val="000000"/>
                </a:solidFill>
                <a:latin typeface="Arial" pitchFamily="34" charset="0"/>
                <a:cs typeface="Arial" pitchFamily="34" charset="0"/>
              </a:rPr>
              <a:t>Aeon, B. and </a:t>
            </a:r>
            <a:r>
              <a:rPr lang="en-US" sz="2000" dirty="0" err="1">
                <a:solidFill>
                  <a:srgbClr val="000000"/>
                </a:solidFill>
                <a:latin typeface="Arial" pitchFamily="34" charset="0"/>
                <a:cs typeface="Arial" pitchFamily="34" charset="0"/>
              </a:rPr>
              <a:t>Aguinis</a:t>
            </a:r>
            <a:r>
              <a:rPr lang="en-US" sz="2000" dirty="0">
                <a:solidFill>
                  <a:srgbClr val="000000"/>
                </a:solidFill>
                <a:latin typeface="Arial" pitchFamily="34" charset="0"/>
                <a:cs typeface="Arial" pitchFamily="34" charset="0"/>
              </a:rPr>
              <a:t>, H. 2017. It’s about time: New perspectives and insights on time management. </a:t>
            </a:r>
            <a:r>
              <a:rPr lang="en-US" sz="2000" i="1" dirty="0">
                <a:solidFill>
                  <a:srgbClr val="000000"/>
                </a:solidFill>
                <a:latin typeface="Arial" pitchFamily="34" charset="0"/>
                <a:cs typeface="Arial" pitchFamily="34" charset="0"/>
              </a:rPr>
              <a:t>Academy of management perspectives</a:t>
            </a:r>
            <a:r>
              <a:rPr lang="en-US" sz="2000" dirty="0">
                <a:solidFill>
                  <a:srgbClr val="000000"/>
                </a:solidFill>
                <a:latin typeface="Arial" pitchFamily="34" charset="0"/>
                <a:cs typeface="Arial" pitchFamily="34" charset="0"/>
              </a:rPr>
              <a:t>, </a:t>
            </a:r>
            <a:r>
              <a:rPr lang="en-US" sz="2000" i="1" dirty="0">
                <a:solidFill>
                  <a:srgbClr val="000000"/>
                </a:solidFill>
                <a:latin typeface="Arial" pitchFamily="34" charset="0"/>
                <a:cs typeface="Arial" pitchFamily="34" charset="0"/>
              </a:rPr>
              <a:t>31</a:t>
            </a:r>
            <a:r>
              <a:rPr lang="en-US" sz="2000" dirty="0">
                <a:solidFill>
                  <a:srgbClr val="000000"/>
                </a:solidFill>
                <a:latin typeface="Arial" pitchFamily="34" charset="0"/>
                <a:cs typeface="Arial" pitchFamily="34" charset="0"/>
              </a:rPr>
              <a:t>(4), pp.309-330.</a:t>
            </a:r>
          </a:p>
          <a:p>
            <a:r>
              <a:rPr lang="en-US" sz="2000" dirty="0">
                <a:solidFill>
                  <a:srgbClr val="000000"/>
                </a:solidFill>
                <a:latin typeface="Arial" pitchFamily="34" charset="0"/>
                <a:cs typeface="Arial" pitchFamily="34" charset="0"/>
              </a:rPr>
              <a:t>Aeon, B. and </a:t>
            </a:r>
            <a:r>
              <a:rPr lang="en-US" sz="2000" dirty="0" err="1">
                <a:solidFill>
                  <a:srgbClr val="000000"/>
                </a:solidFill>
                <a:latin typeface="Arial" pitchFamily="34" charset="0"/>
                <a:cs typeface="Arial" pitchFamily="34" charset="0"/>
              </a:rPr>
              <a:t>Aguinis</a:t>
            </a:r>
            <a:r>
              <a:rPr lang="en-US" sz="2000" dirty="0">
                <a:solidFill>
                  <a:srgbClr val="000000"/>
                </a:solidFill>
                <a:latin typeface="Arial" pitchFamily="34" charset="0"/>
                <a:cs typeface="Arial" pitchFamily="34" charset="0"/>
              </a:rPr>
              <a:t>, H. 2017. It’s about time: New perspectives and insights on time management. </a:t>
            </a:r>
            <a:r>
              <a:rPr lang="en-US" sz="2000" i="1" dirty="0">
                <a:solidFill>
                  <a:srgbClr val="000000"/>
                </a:solidFill>
                <a:latin typeface="Arial" pitchFamily="34" charset="0"/>
                <a:cs typeface="Arial" pitchFamily="34" charset="0"/>
              </a:rPr>
              <a:t>Academy of management perspectives</a:t>
            </a:r>
            <a:r>
              <a:rPr lang="en-US" sz="2000" dirty="0">
                <a:solidFill>
                  <a:srgbClr val="000000"/>
                </a:solidFill>
                <a:latin typeface="Arial" pitchFamily="34" charset="0"/>
                <a:cs typeface="Arial" pitchFamily="34" charset="0"/>
              </a:rPr>
              <a:t>, </a:t>
            </a:r>
            <a:r>
              <a:rPr lang="en-US" sz="2000" i="1" dirty="0">
                <a:solidFill>
                  <a:srgbClr val="000000"/>
                </a:solidFill>
                <a:latin typeface="Arial" pitchFamily="34" charset="0"/>
                <a:cs typeface="Arial" pitchFamily="34" charset="0"/>
              </a:rPr>
              <a:t>31</a:t>
            </a:r>
            <a:r>
              <a:rPr lang="en-US" sz="2000" dirty="0">
                <a:solidFill>
                  <a:srgbClr val="000000"/>
                </a:solidFill>
                <a:latin typeface="Arial" pitchFamily="34" charset="0"/>
                <a:cs typeface="Arial" pitchFamily="34" charset="0"/>
              </a:rPr>
              <a:t>(4), pp.309-330</a:t>
            </a:r>
          </a:p>
        </p:txBody>
      </p:sp>
      <p:sp>
        <p:nvSpPr>
          <p:cNvPr id="9" name="TextBox 8">
            <a:extLst>
              <a:ext uri="{FF2B5EF4-FFF2-40B4-BE49-F238E27FC236}">
                <a16:creationId xmlns:a16="http://schemas.microsoft.com/office/drawing/2014/main" id="{EF0CEC07-6DDF-4599-8470-8C457E747854}"/>
              </a:ext>
            </a:extLst>
          </p:cNvPr>
          <p:cNvSpPr txBox="1"/>
          <p:nvPr/>
        </p:nvSpPr>
        <p:spPr>
          <a:xfrm>
            <a:off x="6221850" y="4275731"/>
            <a:ext cx="5830409" cy="307777"/>
          </a:xfrm>
          <a:prstGeom prst="rect">
            <a:avLst/>
          </a:prstGeom>
          <a:noFill/>
        </p:spPr>
        <p:txBody>
          <a:bodyPr wrap="square">
            <a:spAutoFit/>
          </a:bodyPr>
          <a:lstStyle/>
          <a:p>
            <a:r>
              <a:rPr lang="en-US" sz="1400" kern="1200" dirty="0">
                <a:solidFill>
                  <a:schemeClr val="tx1"/>
                </a:solidFill>
                <a:latin typeface="+mn-lt"/>
                <a:ea typeface="+mn-ea"/>
                <a:cs typeface="+mn-cs"/>
              </a:rPr>
              <a:t>  According to the view of Munn and Small, (2017, p. 90), </a:t>
            </a:r>
            <a:endParaRPr lang="en-GB"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A2B0-F09F-44A4-B291-F60CD7B0033B}"/>
              </a:ext>
            </a:extLst>
          </p:cNvPr>
          <p:cNvSpPr>
            <a:spLocks noGrp="1"/>
          </p:cNvSpPr>
          <p:nvPr>
            <p:ph type="title"/>
          </p:nvPr>
        </p:nvSpPr>
        <p:spPr>
          <a:xfrm>
            <a:off x="8842248" y="1481328"/>
            <a:ext cx="2926080" cy="2468880"/>
          </a:xfrm>
        </p:spPr>
        <p:txBody>
          <a:bodyPr vert="horz" lIns="91440" tIns="45720" rIns="91440" bIns="45720" rtlCol="0" anchor="b">
            <a:normAutofit/>
          </a:bodyPr>
          <a:lstStyle/>
          <a:p>
            <a:pPr algn="ctr"/>
            <a:r>
              <a:rPr lang="en-US" sz="9600" i="1" dirty="0">
                <a:latin typeface="Comic Sans MS" panose="030F0702030302020204" pitchFamily="66" charset="0"/>
                <a:cs typeface="Aldhabi" panose="020B0604020202020204" pitchFamily="2" charset="-78"/>
              </a:rPr>
              <a:t>?</a:t>
            </a:r>
          </a:p>
        </p:txBody>
      </p:sp>
      <p:pic>
        <p:nvPicPr>
          <p:cNvPr id="4" name="Content Placeholder 3" descr="thankyou__FillWzcwMCw0NDBd.jpg">
            <a:extLst>
              <a:ext uri="{FF2B5EF4-FFF2-40B4-BE49-F238E27FC236}">
                <a16:creationId xmlns:a16="http://schemas.microsoft.com/office/drawing/2014/main" id="{52C551B7-B775-4830-90CE-0320B70ACAFA}"/>
              </a:ext>
            </a:extLst>
          </p:cNvPr>
          <p:cNvPicPr>
            <a:picLocks noGrp="1" noChangeAspect="1"/>
          </p:cNvPicPr>
          <p:nvPr>
            <p:ph idx="1"/>
          </p:nvPr>
        </p:nvPicPr>
        <p:blipFill rotWithShape="1">
          <a:blip r:embed="rId2" cstate="print"/>
          <a:srcRect l="4069" r="4773"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529398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2143</Words>
  <Application>Microsoft Office PowerPoint</Application>
  <PresentationFormat>Widescreen</PresentationFormat>
  <Paragraphs>133</Paragraphs>
  <Slides>14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Abadi</vt:lpstr>
      <vt:lpstr>Arial</vt:lpstr>
      <vt:lpstr>Calibri</vt:lpstr>
      <vt:lpstr>Calibri Light</vt:lpstr>
      <vt:lpstr>Comic Sans MS</vt:lpstr>
      <vt:lpstr>Wingdings</vt:lpstr>
      <vt:lpstr>Office Theme</vt:lpstr>
      <vt:lpstr>Academic and Employability Skills </vt:lpstr>
      <vt:lpstr>Overviev  </vt:lpstr>
      <vt:lpstr>Areas of development  </vt:lpstr>
      <vt:lpstr>Personal swot analysis</vt:lpstr>
      <vt:lpstr>Academic skills </vt:lpstr>
      <vt:lpstr>Time Management</vt:lpstr>
      <vt:lpstr>Time Management</vt:lpstr>
      <vt:lpstr>Note taking</vt:lpstr>
      <vt:lpstr>Personal Development Plan  </vt:lpstr>
      <vt:lpstr>CV Writing</vt:lpstr>
      <vt:lpstr>Cover Letter Writing</vt:lpstr>
      <vt:lpstr>Conclusion  </vt:lpstr>
      <vt:lpstr>References</vt:lpstr>
      <vt:lpst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dc:title>
  <dc:creator>Ioana Stefania</dc:creator>
  <cp:lastModifiedBy>Ioana Stefania</cp:lastModifiedBy>
  <cp:revision>4</cp:revision>
  <dcterms:created xsi:type="dcterms:W3CDTF">2020-12-03T11:58:39Z</dcterms:created>
  <dcterms:modified xsi:type="dcterms:W3CDTF">2020-12-04T22:34:17Z</dcterms:modified>
</cp:coreProperties>
</file>