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70" r:id="rId5"/>
    <p:sldId id="259" r:id="rId6"/>
    <p:sldId id="260" r:id="rId7"/>
    <p:sldId id="261" r:id="rId8"/>
    <p:sldId id="262" r:id="rId9"/>
    <p:sldId id="263" r:id="rId10"/>
    <p:sldId id="265" r:id="rId11"/>
    <p:sldId id="264" r:id="rId12"/>
    <p:sldId id="267" r:id="rId13"/>
    <p:sldId id="266" r:id="rId14"/>
    <p:sldId id="269" r:id="rId15"/>
    <p:sldId id="268"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p:scale>
          <a:sx n="66" d="100"/>
          <a:sy n="66" d="100"/>
        </p:scale>
        <p:origin x="668" y="220"/>
      </p:cViewPr>
      <p:guideLst/>
    </p:cSldViewPr>
  </p:slideViewPr>
  <p:notesTextViewPr>
    <p:cViewPr>
      <p:scale>
        <a:sx n="300" d="100"/>
        <a:sy n="3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4D9734-5609-4E9C-9E89-D0FF2683EC80}"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1256DD-CCBC-4F8D-A73D-7AF85BE360C3}" type="slidenum">
              <a:rPr lang="en-GB" smtClean="0"/>
              <a:t>‹#›</a:t>
            </a:fld>
            <a:endParaRPr lang="en-GB"/>
          </a:p>
        </p:txBody>
      </p:sp>
    </p:spTree>
    <p:extLst>
      <p:ext uri="{BB962C8B-B14F-4D97-AF65-F5344CB8AC3E}">
        <p14:creationId xmlns:p14="http://schemas.microsoft.com/office/powerpoint/2010/main" val="29170629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1256DD-CCBC-4F8D-A73D-7AF85BE360C3}" type="slidenum">
              <a:rPr lang="en-GB" smtClean="0"/>
              <a:t>1</a:t>
            </a:fld>
            <a:endParaRPr lang="en-GB"/>
          </a:p>
        </p:txBody>
      </p:sp>
    </p:spTree>
    <p:extLst>
      <p:ext uri="{BB962C8B-B14F-4D97-AF65-F5344CB8AC3E}">
        <p14:creationId xmlns:p14="http://schemas.microsoft.com/office/powerpoint/2010/main" val="35315098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81256DD-CCBC-4F8D-A73D-7AF85BE360C3}" type="slidenum">
              <a:rPr lang="en-GB" smtClean="0"/>
              <a:t>2</a:t>
            </a:fld>
            <a:endParaRPr lang="en-GB"/>
          </a:p>
        </p:txBody>
      </p:sp>
    </p:spTree>
    <p:extLst>
      <p:ext uri="{BB962C8B-B14F-4D97-AF65-F5344CB8AC3E}">
        <p14:creationId xmlns:p14="http://schemas.microsoft.com/office/powerpoint/2010/main" val="14128510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81256DD-CCBC-4F8D-A73D-7AF85BE360C3}" type="slidenum">
              <a:rPr lang="en-GB" smtClean="0"/>
              <a:t>3</a:t>
            </a:fld>
            <a:endParaRPr lang="en-GB"/>
          </a:p>
        </p:txBody>
      </p:sp>
    </p:spTree>
    <p:extLst>
      <p:ext uri="{BB962C8B-B14F-4D97-AF65-F5344CB8AC3E}">
        <p14:creationId xmlns:p14="http://schemas.microsoft.com/office/powerpoint/2010/main" val="3436651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81256DD-CCBC-4F8D-A73D-7AF85BE360C3}" type="slidenum">
              <a:rPr lang="en-GB" smtClean="0"/>
              <a:t>10</a:t>
            </a:fld>
            <a:endParaRPr lang="en-GB"/>
          </a:p>
        </p:txBody>
      </p:sp>
    </p:spTree>
    <p:extLst>
      <p:ext uri="{BB962C8B-B14F-4D97-AF65-F5344CB8AC3E}">
        <p14:creationId xmlns:p14="http://schemas.microsoft.com/office/powerpoint/2010/main" val="6227733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23901-A55C-F14F-3ACD-1BB527F9C2F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E041768-854B-858E-41DA-030A4DC6250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354F2D6-F60C-BB79-1228-D2808F9D8F70}"/>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5" name="Footer Placeholder 4">
            <a:extLst>
              <a:ext uri="{FF2B5EF4-FFF2-40B4-BE49-F238E27FC236}">
                <a16:creationId xmlns:a16="http://schemas.microsoft.com/office/drawing/2014/main" id="{6E9A2EBB-D2B3-D90E-270B-EAEED03776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8915BE-F557-5E2C-69C9-90D578FD6C17}"/>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9762870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45F71E-ED18-8E6A-8583-C505BD7A37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94A94B5-4093-93ED-53C8-6749438B727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D89848-0CFC-8948-C705-937C6E2DFD4E}"/>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5" name="Footer Placeholder 4">
            <a:extLst>
              <a:ext uri="{FF2B5EF4-FFF2-40B4-BE49-F238E27FC236}">
                <a16:creationId xmlns:a16="http://schemas.microsoft.com/office/drawing/2014/main" id="{B10097E7-15C0-6972-E17B-AD2361E7E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2FC962-4087-B132-9C45-CC947D37311D}"/>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5513452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1DED5-25B2-9A8F-EBBB-645E9763B5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E9F27139-E6E2-E08B-859E-DB7FAE9C71D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BB89E09-6BA4-564B-9CE1-8DEDD3C09F3A}"/>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5" name="Footer Placeholder 4">
            <a:extLst>
              <a:ext uri="{FF2B5EF4-FFF2-40B4-BE49-F238E27FC236}">
                <a16:creationId xmlns:a16="http://schemas.microsoft.com/office/drawing/2014/main" id="{7E02A731-5F9C-6BF1-FC11-385A1C2770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B68CA9-858A-AA46-EF7D-6AEBF409B83F}"/>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27880783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614EF6-3B17-8C4B-E8C1-9C84C9DCC10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ABA62E-5650-820F-0CE4-223894BC6BF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AA24454-0775-1B6B-DE5B-D1B3CA29E9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C7715C1-8878-B92A-6CE0-14746006484A}"/>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6" name="Footer Placeholder 5">
            <a:extLst>
              <a:ext uri="{FF2B5EF4-FFF2-40B4-BE49-F238E27FC236}">
                <a16:creationId xmlns:a16="http://schemas.microsoft.com/office/drawing/2014/main" id="{AD209E63-999E-D3E2-5938-F2E4632AE0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C6C1901-E6CD-CD76-57EA-83948F6D4FD6}"/>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2314410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40E11-2BAB-EFA1-5620-11BBE027B7C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B77E13B-1BD2-64D8-28D4-1E446959ED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BC70EF2-B75E-3812-C6D5-41E1EFB201A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60A2728-8569-C777-F4D6-62C528FEE00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7366A9F-3605-FBAC-F078-8D7B3F702BB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FDFE2AA-4056-7B1D-6645-6CBC800CE248}"/>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8" name="Footer Placeholder 7">
            <a:extLst>
              <a:ext uri="{FF2B5EF4-FFF2-40B4-BE49-F238E27FC236}">
                <a16:creationId xmlns:a16="http://schemas.microsoft.com/office/drawing/2014/main" id="{BE0DBD99-DC53-2D1C-6A92-2AC9E855A7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4F79202-C728-9C7C-CB0F-9D51DF378B21}"/>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584442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72EF-2B4A-19CE-FCFE-759577C5393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DE1BB3A4-8627-B7F9-1014-D712343E40F0}"/>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4" name="Footer Placeholder 3">
            <a:extLst>
              <a:ext uri="{FF2B5EF4-FFF2-40B4-BE49-F238E27FC236}">
                <a16:creationId xmlns:a16="http://schemas.microsoft.com/office/drawing/2014/main" id="{040BEE26-45D0-9633-6B8F-9599DF3909D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51A36F-2B0B-4BA6-C0E0-DC0EC1FD2E06}"/>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1160551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FE30A9-8BEB-7BEB-1A8F-7F5E067A8EF6}"/>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3" name="Footer Placeholder 2">
            <a:extLst>
              <a:ext uri="{FF2B5EF4-FFF2-40B4-BE49-F238E27FC236}">
                <a16:creationId xmlns:a16="http://schemas.microsoft.com/office/drawing/2014/main" id="{195CD5E6-820A-3EA0-FC21-DCAA3D55DFC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C692C9-1204-E73F-A64D-B2A76234DC10}"/>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678037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E6576F-2688-BD41-BA22-3DF543161D9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A0277DA-C939-9156-9473-5ECAC0BCA4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0F14389-CEF9-6A08-015E-F441A5C1ED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E78745-C9D5-BFA0-9DC7-26C2DDB23146}"/>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6" name="Footer Placeholder 5">
            <a:extLst>
              <a:ext uri="{FF2B5EF4-FFF2-40B4-BE49-F238E27FC236}">
                <a16:creationId xmlns:a16="http://schemas.microsoft.com/office/drawing/2014/main" id="{01B4CC9E-7DBC-1D01-FFDC-59621E7746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19CEC1-1D2E-67A7-3409-E358D0C1BBFC}"/>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3271732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E48064-8F5E-260A-8C9F-D022C60311E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A35D9E85-1CAA-9D5B-2488-EC003938253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3C0D2A8-9C39-BEE1-5513-1778FF58FA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A04BC47-31BA-1402-4F01-AD1D44C96350}"/>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6" name="Footer Placeholder 5">
            <a:extLst>
              <a:ext uri="{FF2B5EF4-FFF2-40B4-BE49-F238E27FC236}">
                <a16:creationId xmlns:a16="http://schemas.microsoft.com/office/drawing/2014/main" id="{02A89040-D200-E97A-2F26-F6F0C4D20BE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F0559D-D49A-0C68-8321-8FD3716B3594}"/>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41552471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AA78C3-9F08-6621-6A73-0F56D960C0E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3B76B09-6F2D-46FF-1DBD-0A3E74C3F10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FAAC2A-FDFF-B857-71CE-3FE58AE28A44}"/>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5" name="Footer Placeholder 4">
            <a:extLst>
              <a:ext uri="{FF2B5EF4-FFF2-40B4-BE49-F238E27FC236}">
                <a16:creationId xmlns:a16="http://schemas.microsoft.com/office/drawing/2014/main" id="{0D340269-3021-3766-5CEF-0D62839B12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47105B1-11DA-F551-241D-1E0F190A30D4}"/>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4954568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10D5DF-F9E8-3325-2563-01A62EAB954B}"/>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019F114-067A-4245-2769-C6162B0F776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E55C12B-D154-19CE-79AC-B1012E9E0B5B}"/>
              </a:ext>
            </a:extLst>
          </p:cNvPr>
          <p:cNvSpPr>
            <a:spLocks noGrp="1"/>
          </p:cNvSpPr>
          <p:nvPr>
            <p:ph type="dt" sz="half" idx="10"/>
          </p:nvPr>
        </p:nvSpPr>
        <p:spPr/>
        <p:txBody>
          <a:bodyPr/>
          <a:lstStyle/>
          <a:p>
            <a:fld id="{CF1B3251-2E1F-40BD-B685-858020229CC5}" type="datetimeFigureOut">
              <a:rPr lang="en-GB" smtClean="0"/>
              <a:t>14/03/2026</a:t>
            </a:fld>
            <a:endParaRPr lang="en-GB"/>
          </a:p>
        </p:txBody>
      </p:sp>
      <p:sp>
        <p:nvSpPr>
          <p:cNvPr id="5" name="Footer Placeholder 4">
            <a:extLst>
              <a:ext uri="{FF2B5EF4-FFF2-40B4-BE49-F238E27FC236}">
                <a16:creationId xmlns:a16="http://schemas.microsoft.com/office/drawing/2014/main" id="{BB2DDD19-4E1D-590D-FE70-0FC07B7FFD7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BF7EDD-E56E-D809-ECE0-B8F896519FE6}"/>
              </a:ext>
            </a:extLst>
          </p:cNvPr>
          <p:cNvSpPr>
            <a:spLocks noGrp="1"/>
          </p:cNvSpPr>
          <p:nvPr>
            <p:ph type="sldNum" sz="quarter" idx="12"/>
          </p:nvPr>
        </p:nvSpPr>
        <p:spPr/>
        <p:txBody>
          <a:bodyPr/>
          <a:lstStyle/>
          <a:p>
            <a:fld id="{5FA76768-2797-4EB8-A4BD-9E54B98E3942}" type="slidenum">
              <a:rPr lang="en-GB" smtClean="0"/>
              <a:t>‹#›</a:t>
            </a:fld>
            <a:endParaRPr lang="en-GB"/>
          </a:p>
        </p:txBody>
      </p:sp>
    </p:spTree>
    <p:extLst>
      <p:ext uri="{BB962C8B-B14F-4D97-AF65-F5344CB8AC3E}">
        <p14:creationId xmlns:p14="http://schemas.microsoft.com/office/powerpoint/2010/main" val="21421382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0B72E74-0B7E-3A05-4429-4556614EDCB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CA78215-5C07-2633-FDF8-FFDBEDB3E42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F7C029-0251-35D5-FFF8-2AA8799F5B5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F1B3251-2E1F-40BD-B685-858020229CC5}" type="datetimeFigureOut">
              <a:rPr lang="en-GB" smtClean="0"/>
              <a:t>14/03/2026</a:t>
            </a:fld>
            <a:endParaRPr lang="en-GB"/>
          </a:p>
        </p:txBody>
      </p:sp>
      <p:sp>
        <p:nvSpPr>
          <p:cNvPr id="5" name="Footer Placeholder 4">
            <a:extLst>
              <a:ext uri="{FF2B5EF4-FFF2-40B4-BE49-F238E27FC236}">
                <a16:creationId xmlns:a16="http://schemas.microsoft.com/office/drawing/2014/main" id="{BC082660-367C-B987-38E2-1B75C31773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7CFC53E-E305-74DE-5E58-179FC4C52F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FA76768-2797-4EB8-A4BD-9E54B98E3942}" type="slidenum">
              <a:rPr lang="en-GB" smtClean="0"/>
              <a:t>‹#›</a:t>
            </a:fld>
            <a:endParaRPr lang="en-GB"/>
          </a:p>
        </p:txBody>
      </p:sp>
    </p:spTree>
    <p:extLst>
      <p:ext uri="{BB962C8B-B14F-4D97-AF65-F5344CB8AC3E}">
        <p14:creationId xmlns:p14="http://schemas.microsoft.com/office/powerpoint/2010/main" val="184623176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1.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1.png"/></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 TargetMode="External"/><Relationship Id="rId3" Type="http://schemas.openxmlformats.org/officeDocument/2006/relationships/hyperlink" Target="https://www.kidneyresearchuk.org/" TargetMode="External"/><Relationship Id="rId7" Type="http://schemas.openxmlformats.org/officeDocument/2006/relationships/hyperlink" Target="https://www.ncbi.nlm.nih.gov/" TargetMode="External"/><Relationship Id="rId2" Type="http://schemas.openxmlformats.org/officeDocument/2006/relationships/hyperlink" Target="https://doi.org/10.1007/s00125-023-05894-8" TargetMode="External"/><Relationship Id="rId1" Type="http://schemas.openxmlformats.org/officeDocument/2006/relationships/slideLayout" Target="../slideLayouts/slideLayout2.xml"/><Relationship Id="rId6" Type="http://schemas.openxmlformats.org/officeDocument/2006/relationships/hyperlink" Target="https://www.medreport.foundation/" TargetMode="External"/><Relationship Id="rId5" Type="http://schemas.openxmlformats.org/officeDocument/2006/relationships/hyperlink" Target="https://www.cancer.gov/" TargetMode="External"/><Relationship Id="rId4" Type="http://schemas.openxmlformats.org/officeDocument/2006/relationships/hyperlink" Target="https://www.kidney.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830F4-281C-4E4B-867E-6F7607CC49C2}"/>
              </a:ext>
            </a:extLst>
          </p:cNvPr>
          <p:cNvSpPr>
            <a:spLocks noGrp="1"/>
          </p:cNvSpPr>
          <p:nvPr>
            <p:ph type="ctrTitle"/>
          </p:nvPr>
        </p:nvSpPr>
        <p:spPr>
          <a:xfrm>
            <a:off x="1524000" y="2745122"/>
            <a:ext cx="9144000" cy="2387600"/>
          </a:xfrm>
        </p:spPr>
        <p:txBody>
          <a:bodyPr>
            <a:noAutofit/>
          </a:bodyPr>
          <a:lstStyle/>
          <a:p>
            <a:r>
              <a:rPr lang="en-GB" sz="3600" b="1" dirty="0"/>
              <a:t>Gilbert Atalor</a:t>
            </a:r>
            <a:br>
              <a:rPr lang="en-GB" sz="3600" dirty="0"/>
            </a:br>
            <a:r>
              <a:rPr lang="en-GB" sz="3600" b="1" dirty="0"/>
              <a:t>Student No – 2420110</a:t>
            </a:r>
            <a:br>
              <a:rPr lang="en-GB" sz="3600" dirty="0"/>
            </a:br>
            <a:r>
              <a:rPr lang="en-GB" sz="3600" b="1" dirty="0"/>
              <a:t>Introduction to Physiology</a:t>
            </a:r>
            <a:br>
              <a:rPr lang="en-GB" sz="3600" dirty="0"/>
            </a:br>
            <a:r>
              <a:rPr lang="en-GB" sz="3600" b="1" dirty="0"/>
              <a:t>Moodle Code – BMHP5023_BIRM</a:t>
            </a:r>
            <a:br>
              <a:rPr lang="en-GB" sz="3600" dirty="0"/>
            </a:br>
            <a:r>
              <a:rPr lang="en-GB" sz="3600" b="1" dirty="0"/>
              <a:t>Lecturer’s Name – Gillian Weaver</a:t>
            </a:r>
            <a:br>
              <a:rPr lang="en-GB" sz="3600" dirty="0"/>
            </a:br>
            <a:r>
              <a:rPr lang="en-GB" sz="3600" b="1" dirty="0"/>
              <a:t>Assignment title: component 2</a:t>
            </a:r>
            <a:br>
              <a:rPr lang="en-GB" sz="3600" dirty="0"/>
            </a:br>
            <a:endParaRPr lang="en-GB" sz="3600" dirty="0"/>
          </a:p>
        </p:txBody>
      </p:sp>
      <p:sp>
        <p:nvSpPr>
          <p:cNvPr id="3" name="Subtitle 2">
            <a:extLst>
              <a:ext uri="{FF2B5EF4-FFF2-40B4-BE49-F238E27FC236}">
                <a16:creationId xmlns:a16="http://schemas.microsoft.com/office/drawing/2014/main" id="{7DFD691D-2B2A-D11D-E6B4-6EEF1E8D7EED}"/>
              </a:ext>
            </a:extLst>
          </p:cNvPr>
          <p:cNvSpPr>
            <a:spLocks noGrp="1"/>
          </p:cNvSpPr>
          <p:nvPr>
            <p:ph type="subTitle" idx="1"/>
          </p:nvPr>
        </p:nvSpPr>
        <p:spPr>
          <a:xfrm>
            <a:off x="1524000" y="6030119"/>
            <a:ext cx="9144000" cy="1655762"/>
          </a:xfrm>
        </p:spPr>
        <p:txBody>
          <a:bodyPr/>
          <a:lstStyle/>
          <a:p>
            <a:pPr algn="l"/>
            <a:endParaRPr lang="en-GB" dirty="0"/>
          </a:p>
        </p:txBody>
      </p:sp>
    </p:spTree>
    <p:extLst>
      <p:ext uri="{BB962C8B-B14F-4D97-AF65-F5344CB8AC3E}">
        <p14:creationId xmlns:p14="http://schemas.microsoft.com/office/powerpoint/2010/main" val="24029616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614ED-8486-DB5E-AFA4-F9A793B257F8}"/>
              </a:ext>
            </a:extLst>
          </p:cNvPr>
          <p:cNvSpPr>
            <a:spLocks noGrp="1"/>
          </p:cNvSpPr>
          <p:nvPr>
            <p:ph type="title"/>
          </p:nvPr>
        </p:nvSpPr>
        <p:spPr>
          <a:xfrm>
            <a:off x="980662" y="85993"/>
            <a:ext cx="9978502" cy="1059414"/>
          </a:xfrm>
        </p:spPr>
        <p:txBody>
          <a:bodyPr>
            <a:normAutofit/>
          </a:bodyPr>
          <a:lstStyle/>
          <a:p>
            <a:r>
              <a:rPr lang="en-GB" sz="3200" dirty="0"/>
              <a:t>Slide 1: introduction and definition of Diabetes</a:t>
            </a:r>
            <a:r>
              <a:rPr lang="en-GB" sz="2400" dirty="0"/>
              <a:t>:</a:t>
            </a:r>
          </a:p>
        </p:txBody>
      </p:sp>
      <p:sp>
        <p:nvSpPr>
          <p:cNvPr id="3" name="Content Placeholder 2">
            <a:extLst>
              <a:ext uri="{FF2B5EF4-FFF2-40B4-BE49-F238E27FC236}">
                <a16:creationId xmlns:a16="http://schemas.microsoft.com/office/drawing/2014/main" id="{0577CA1E-ABE5-B17A-757A-100A438AB797}"/>
              </a:ext>
            </a:extLst>
          </p:cNvPr>
          <p:cNvSpPr>
            <a:spLocks noGrp="1"/>
          </p:cNvSpPr>
          <p:nvPr>
            <p:ph idx="1"/>
          </p:nvPr>
        </p:nvSpPr>
        <p:spPr>
          <a:xfrm>
            <a:off x="838200" y="811730"/>
            <a:ext cx="10515600" cy="5637196"/>
          </a:xfrm>
        </p:spPr>
        <p:txBody>
          <a:bodyPr>
            <a:normAutofit/>
          </a:bodyPr>
          <a:lstStyle/>
          <a:p>
            <a:pPr marL="0" indent="0">
              <a:buNone/>
            </a:pPr>
            <a:r>
              <a:rPr lang="en-GB" sz="2400" dirty="0"/>
              <a:t>Diabetes has been recognised as a  serious illness from ancient time, but  it was seldom  diagnosed or treated by practitioners. Over the last few decades, the escalating prevalence of this disease has made  it a global concern on health and development (World Health Organisation  (WHO), 2016).</a:t>
            </a:r>
          </a:p>
          <a:p>
            <a:pPr marL="0" indent="0">
              <a:buNone/>
            </a:pPr>
            <a:r>
              <a:rPr lang="en-GB" sz="2400" dirty="0"/>
              <a:t>Diabetes is a chronic disease characterized  by persistently high blood glucose emerging from the body’s inability to use glucose effectively due to insufficient insulin production by the pancreas or low sensitivity to insulin. Consequently, normal metabolic pathway of fats, protein and carbohydrates are impaired, requiring  active, long-term management.  Major symptoms include frequent urination, extreme thirst, weight loss, blurred vision and extreme tiredness. </a:t>
            </a:r>
          </a:p>
          <a:p>
            <a:pPr marL="0" indent="0">
              <a:buNone/>
            </a:pPr>
            <a:endParaRPr lang="en-GB" sz="2400" dirty="0"/>
          </a:p>
        </p:txBody>
      </p:sp>
      <p:pic>
        <p:nvPicPr>
          <p:cNvPr id="34" name="Audio 33">
            <a:hlinkClick r:id="" action="ppaction://media"/>
            <a:extLst>
              <a:ext uri="{FF2B5EF4-FFF2-40B4-BE49-F238E27FC236}">
                <a16:creationId xmlns:a16="http://schemas.microsoft.com/office/drawing/2014/main" id="{5D67F90B-DF7A-AD46-ED8C-304B3F129B2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46783835"/>
      </p:ext>
    </p:extLst>
  </p:cSld>
  <p:clrMapOvr>
    <a:masterClrMapping/>
  </p:clrMapOvr>
  <mc:AlternateContent xmlns:mc="http://schemas.openxmlformats.org/markup-compatibility/2006">
    <mc:Choice xmlns:p14="http://schemas.microsoft.com/office/powerpoint/2010/main" Requires="p14">
      <p:transition spd="slow" p14:dur="2000" advTm="67847"/>
    </mc:Choice>
    <mc:Fallback>
      <p:transition spd="slow" advTm="6784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88095-D497-6392-17DC-2C3CC38DE89B}"/>
              </a:ext>
            </a:extLst>
          </p:cNvPr>
          <p:cNvSpPr>
            <a:spLocks noGrp="1"/>
          </p:cNvSpPr>
          <p:nvPr>
            <p:ph type="title"/>
          </p:nvPr>
        </p:nvSpPr>
        <p:spPr/>
        <p:txBody>
          <a:bodyPr>
            <a:normAutofit/>
          </a:bodyPr>
          <a:lstStyle/>
          <a:p>
            <a:r>
              <a:rPr lang="en-GB" sz="3200" dirty="0"/>
              <a:t>Slide 2: Types and risk factors of diabetes.</a:t>
            </a:r>
          </a:p>
        </p:txBody>
      </p:sp>
      <p:sp>
        <p:nvSpPr>
          <p:cNvPr id="3" name="Content Placeholder 2">
            <a:extLst>
              <a:ext uri="{FF2B5EF4-FFF2-40B4-BE49-F238E27FC236}">
                <a16:creationId xmlns:a16="http://schemas.microsoft.com/office/drawing/2014/main" id="{490F53EC-E7F0-1B06-136E-37391CD61EED}"/>
              </a:ext>
            </a:extLst>
          </p:cNvPr>
          <p:cNvSpPr>
            <a:spLocks noGrp="1"/>
          </p:cNvSpPr>
          <p:nvPr>
            <p:ph idx="1"/>
          </p:nvPr>
        </p:nvSpPr>
        <p:spPr/>
        <p:txBody>
          <a:bodyPr>
            <a:normAutofit/>
          </a:bodyPr>
          <a:lstStyle/>
          <a:p>
            <a:pPr marL="0" indent="0">
              <a:buNone/>
            </a:pPr>
            <a:r>
              <a:rPr lang="en-GB" sz="2400" dirty="0"/>
              <a:t>Diabetes is commonly classified into three main types:</a:t>
            </a:r>
          </a:p>
          <a:p>
            <a:pPr marL="0" indent="0">
              <a:buNone/>
            </a:pPr>
            <a:r>
              <a:rPr lang="en-GB" sz="2400" dirty="0"/>
              <a:t>Type 1- the pancreas produces little or no insulin.                                                                                        Type 2- the body cannot produce enough insulin or insulin is ineffective.                         </a:t>
            </a:r>
          </a:p>
          <a:p>
            <a:pPr marL="0" indent="0">
              <a:buNone/>
            </a:pPr>
            <a:r>
              <a:rPr lang="en-GB" sz="2400" dirty="0"/>
              <a:t> Type 3- Gestational diabetes develop in most women during pregnancy (WHO 2016).</a:t>
            </a:r>
          </a:p>
          <a:p>
            <a:pPr marL="0" indent="0">
              <a:buNone/>
            </a:pPr>
            <a:r>
              <a:rPr lang="en-GB" sz="2400" dirty="0"/>
              <a:t>The risks factors of diabetes include. Genetic, environment, demographic and lifestyle behaviour. The genetic factors like age, family history, ethnicity, cannot be altered, therefore, one can focus on the modifiable risk factors by maintaining a healthy lifestyle of regular physical activity, eating balanced diet, reducing fat consumption, limiting alcohol, smoking, and stress management.</a:t>
            </a:r>
            <a:endParaRPr lang="en-GB" dirty="0"/>
          </a:p>
          <a:p>
            <a:endParaRPr lang="en-GB" dirty="0"/>
          </a:p>
        </p:txBody>
      </p:sp>
      <p:pic>
        <p:nvPicPr>
          <p:cNvPr id="14" name="Audio 13">
            <a:hlinkClick r:id="" action="ppaction://media"/>
            <a:extLst>
              <a:ext uri="{FF2B5EF4-FFF2-40B4-BE49-F238E27FC236}">
                <a16:creationId xmlns:a16="http://schemas.microsoft.com/office/drawing/2014/main" id="{45BBF11A-06E2-D813-1B4F-57FE2A7485C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36146072"/>
      </p:ext>
    </p:extLst>
  </p:cSld>
  <p:clrMapOvr>
    <a:masterClrMapping/>
  </p:clrMapOvr>
  <mc:AlternateContent xmlns:mc="http://schemas.openxmlformats.org/markup-compatibility/2006">
    <mc:Choice xmlns:p14="http://schemas.microsoft.com/office/powerpoint/2010/main" Requires="p14">
      <p:transition spd="slow" p14:dur="2000" advTm="82205"/>
    </mc:Choice>
    <mc:Fallback>
      <p:transition spd="slow" advTm="822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1F33F-6F43-263D-4B0A-8D01C26EB636}"/>
              </a:ext>
            </a:extLst>
          </p:cNvPr>
          <p:cNvSpPr>
            <a:spLocks noGrp="1"/>
          </p:cNvSpPr>
          <p:nvPr>
            <p:ph type="title"/>
          </p:nvPr>
        </p:nvSpPr>
        <p:spPr>
          <a:xfrm>
            <a:off x="689810" y="365125"/>
            <a:ext cx="10663989" cy="1325563"/>
          </a:xfrm>
        </p:spPr>
        <p:txBody>
          <a:bodyPr>
            <a:normAutofit/>
          </a:bodyPr>
          <a:lstStyle/>
          <a:p>
            <a:r>
              <a:rPr lang="en-GB" sz="3200" dirty="0"/>
              <a:t>Slide 3: effects of diabetes.</a:t>
            </a:r>
          </a:p>
        </p:txBody>
      </p:sp>
      <p:sp>
        <p:nvSpPr>
          <p:cNvPr id="3" name="Content Placeholder 2">
            <a:extLst>
              <a:ext uri="{FF2B5EF4-FFF2-40B4-BE49-F238E27FC236}">
                <a16:creationId xmlns:a16="http://schemas.microsoft.com/office/drawing/2014/main" id="{876BA484-08B2-05EF-0D42-099559670C88}"/>
              </a:ext>
            </a:extLst>
          </p:cNvPr>
          <p:cNvSpPr>
            <a:spLocks noGrp="1"/>
          </p:cNvSpPr>
          <p:nvPr>
            <p:ph idx="1"/>
          </p:nvPr>
        </p:nvSpPr>
        <p:spPr/>
        <p:txBody>
          <a:bodyPr/>
          <a:lstStyle/>
          <a:p>
            <a:pPr marL="0" indent="0">
              <a:buNone/>
            </a:pPr>
            <a:r>
              <a:rPr lang="en-GB" dirty="0"/>
              <a:t>Diabetes have a lasting consequence on the large blood vessels of the heart, brain, and legs (macrovascular complications).</a:t>
            </a:r>
          </a:p>
          <a:p>
            <a:pPr marL="0" indent="0">
              <a:buNone/>
            </a:pPr>
            <a:r>
              <a:rPr lang="en-GB" dirty="0"/>
              <a:t>Affects the small blood vessels, harmful to the eyes, kidneys, feet and nerves (microvascular complications)</a:t>
            </a:r>
          </a:p>
          <a:p>
            <a:pPr marL="0" indent="0">
              <a:buNone/>
            </a:pPr>
            <a:r>
              <a:rPr lang="en-GB" dirty="0"/>
              <a:t>Other parts of the body can also be affected by diabetes, including the digestive system, the skin, sexual organs, teeth and gums, and the immune system. </a:t>
            </a:r>
          </a:p>
          <a:p>
            <a:pPr marL="0" indent="0">
              <a:buNone/>
            </a:pPr>
            <a:endParaRPr lang="en-GB" dirty="0"/>
          </a:p>
        </p:txBody>
      </p:sp>
      <p:pic>
        <p:nvPicPr>
          <p:cNvPr id="15" name="Audio 14">
            <a:hlinkClick r:id="" action="ppaction://media"/>
            <a:extLst>
              <a:ext uri="{FF2B5EF4-FFF2-40B4-BE49-F238E27FC236}">
                <a16:creationId xmlns:a16="http://schemas.microsoft.com/office/drawing/2014/main" id="{D15F3744-84EA-7249-70BB-80D44035ECF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81150027"/>
      </p:ext>
    </p:extLst>
  </p:cSld>
  <p:clrMapOvr>
    <a:masterClrMapping/>
  </p:clrMapOvr>
  <mc:AlternateContent xmlns:mc="http://schemas.openxmlformats.org/markup-compatibility/2006">
    <mc:Choice xmlns:p14="http://schemas.microsoft.com/office/powerpoint/2010/main" Requires="p14">
      <p:transition spd="slow" p14:dur="2000" advTm="46372"/>
    </mc:Choice>
    <mc:Fallback>
      <p:transition spd="slow" advTm="46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4048E0-ECF0-6727-3702-95C8FB79F8CC}"/>
              </a:ext>
            </a:extLst>
          </p:cNvPr>
          <p:cNvSpPr>
            <a:spLocks noGrp="1"/>
          </p:cNvSpPr>
          <p:nvPr>
            <p:ph type="title"/>
          </p:nvPr>
        </p:nvSpPr>
        <p:spPr/>
        <p:txBody>
          <a:bodyPr>
            <a:normAutofit/>
          </a:bodyPr>
          <a:lstStyle/>
          <a:p>
            <a:r>
              <a:rPr lang="en-GB" sz="3200" dirty="0"/>
              <a:t>Slide 4: Mr. P. J. Max. (Fictional person)</a:t>
            </a:r>
          </a:p>
        </p:txBody>
      </p:sp>
      <p:sp>
        <p:nvSpPr>
          <p:cNvPr id="3" name="Content Placeholder 2">
            <a:extLst>
              <a:ext uri="{FF2B5EF4-FFF2-40B4-BE49-F238E27FC236}">
                <a16:creationId xmlns:a16="http://schemas.microsoft.com/office/drawing/2014/main" id="{08AABD4A-F327-4BE0-83AC-A5DCCFA91944}"/>
              </a:ext>
            </a:extLst>
          </p:cNvPr>
          <p:cNvSpPr>
            <a:spLocks noGrp="1"/>
          </p:cNvSpPr>
          <p:nvPr>
            <p:ph idx="1"/>
          </p:nvPr>
        </p:nvSpPr>
        <p:spPr/>
        <p:txBody>
          <a:bodyPr>
            <a:normAutofit/>
          </a:bodyPr>
          <a:lstStyle/>
          <a:p>
            <a:pPr marL="0" indent="0">
              <a:buNone/>
            </a:pPr>
            <a:r>
              <a:rPr lang="en-GB" sz="2400" dirty="0"/>
              <a:t>Mr. Max, a 74 years old man, Southeast Asian origin, lives in  supported accommodation in Birmingham, has been diagnosed of type 2 diabetes, and  he exhibit  obvious  diabetes symptoms  such as feeling very thirsty,  having blurred vision, frequent urinating and feeling tired. </a:t>
            </a:r>
          </a:p>
          <a:p>
            <a:pPr marL="0" indent="0">
              <a:buNone/>
            </a:pPr>
            <a:r>
              <a:rPr lang="en-GB" sz="2400" dirty="0"/>
              <a:t>Though genetic risk factors may have play significant role in Mr. Max condition, his lifestyle, of low level of physical activities, smoking, excessive alcohol intake, high consumption of sugar and fat, overweight or obesity, have also contributed to Max diabetic condition.</a:t>
            </a:r>
          </a:p>
          <a:p>
            <a:pPr marL="0" indent="0">
              <a:buNone/>
            </a:pPr>
            <a:r>
              <a:rPr lang="en-GB" sz="2400" dirty="0"/>
              <a:t>For this slide presentation, the kidney will be examined being  affected by diabetes.</a:t>
            </a:r>
          </a:p>
          <a:p>
            <a:pPr marL="0" indent="0">
              <a:buNone/>
            </a:pPr>
            <a:endParaRPr lang="en-GB" dirty="0"/>
          </a:p>
        </p:txBody>
      </p:sp>
      <p:pic>
        <p:nvPicPr>
          <p:cNvPr id="11" name="Audio 10">
            <a:hlinkClick r:id="" action="ppaction://media"/>
            <a:extLst>
              <a:ext uri="{FF2B5EF4-FFF2-40B4-BE49-F238E27FC236}">
                <a16:creationId xmlns:a16="http://schemas.microsoft.com/office/drawing/2014/main" id="{31607F15-AD56-C5BB-5344-865A1AE70A9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18165588"/>
      </p:ext>
    </p:extLst>
  </p:cSld>
  <p:clrMapOvr>
    <a:masterClrMapping/>
  </p:clrMapOvr>
  <mc:AlternateContent xmlns:mc="http://schemas.openxmlformats.org/markup-compatibility/2006">
    <mc:Choice xmlns:p14="http://schemas.microsoft.com/office/powerpoint/2010/main" Requires="p14">
      <p:transition spd="slow" p14:dur="2000" advTm="70588"/>
    </mc:Choice>
    <mc:Fallback>
      <p:transition spd="slow" advTm="705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0BAB6E-3B76-94ED-B4CE-86475F7D8DC9}"/>
              </a:ext>
            </a:extLst>
          </p:cNvPr>
          <p:cNvSpPr>
            <a:spLocks noGrp="1"/>
          </p:cNvSpPr>
          <p:nvPr>
            <p:ph type="title"/>
          </p:nvPr>
        </p:nvSpPr>
        <p:spPr>
          <a:xfrm>
            <a:off x="600456" y="681037"/>
            <a:ext cx="10515600" cy="1325563"/>
          </a:xfrm>
        </p:spPr>
        <p:txBody>
          <a:bodyPr>
            <a:normAutofit/>
          </a:bodyPr>
          <a:lstStyle/>
          <a:p>
            <a:r>
              <a:rPr lang="en-GB" sz="3200" dirty="0"/>
              <a:t>Slide 5: The anatomy of the kidney.</a:t>
            </a:r>
          </a:p>
        </p:txBody>
      </p:sp>
      <p:sp>
        <p:nvSpPr>
          <p:cNvPr id="3" name="Content Placeholder 2">
            <a:extLst>
              <a:ext uri="{FF2B5EF4-FFF2-40B4-BE49-F238E27FC236}">
                <a16:creationId xmlns:a16="http://schemas.microsoft.com/office/drawing/2014/main" id="{10260D0B-FFF9-1484-05EC-70055751EB07}"/>
              </a:ext>
            </a:extLst>
          </p:cNvPr>
          <p:cNvSpPr>
            <a:spLocks noGrp="1"/>
          </p:cNvSpPr>
          <p:nvPr>
            <p:ph idx="1"/>
          </p:nvPr>
        </p:nvSpPr>
        <p:spPr/>
        <p:txBody>
          <a:bodyPr>
            <a:normAutofit fontScale="92500"/>
          </a:bodyPr>
          <a:lstStyle/>
          <a:p>
            <a:pPr marL="0" indent="0">
              <a:buNone/>
            </a:pPr>
            <a:r>
              <a:rPr lang="en-GB" sz="2400" dirty="0"/>
              <a:t>The kidneys are two bean-shaped organs located between the abdominal wall and the peritoneum, protected by the rib cage in either side of the spine. The kidneys are the master chemist of the body, keeping blood pressure in balance and  stabilizing and ensuring calcium is properly utilized directed to the bones and  keeping blood vessels flexible and strong, and filtering to retain only beneficial  materials. </a:t>
            </a:r>
          </a:p>
          <a:p>
            <a:pPr marL="0" indent="0">
              <a:buNone/>
            </a:pPr>
            <a:r>
              <a:rPr lang="en-GB" sz="2400" dirty="0"/>
              <a:t>The anatomy consist of:</a:t>
            </a:r>
          </a:p>
          <a:p>
            <a:pPr marL="0" indent="0">
              <a:buNone/>
            </a:pPr>
            <a:r>
              <a:rPr lang="en-GB" sz="2400" dirty="0"/>
              <a:t>Renal capsule: The thin, tough outer membrane that shield the kidney.</a:t>
            </a:r>
          </a:p>
          <a:p>
            <a:pPr marL="0" indent="0">
              <a:buNone/>
            </a:pPr>
            <a:r>
              <a:rPr lang="en-GB" sz="2400" dirty="0"/>
              <a:t>Renal cortex: The light- colour outer layer where the filtering unit begin.</a:t>
            </a:r>
          </a:p>
          <a:p>
            <a:pPr marL="0" indent="0">
              <a:buNone/>
            </a:pPr>
            <a:r>
              <a:rPr lang="en-GB" sz="2400" dirty="0"/>
              <a:t>Renal medulla: The inner region containing ‘renal pyramids’ is the urinary passage toward the centre.</a:t>
            </a:r>
          </a:p>
          <a:p>
            <a:pPr marL="0" indent="0">
              <a:buNone/>
            </a:pPr>
            <a:r>
              <a:rPr lang="en-GB" sz="2400" dirty="0"/>
              <a:t>Renal pelvis: A funnel-like dilated proximal part of the ureter that collect urine before it heads to the bladder.</a:t>
            </a:r>
          </a:p>
        </p:txBody>
      </p:sp>
      <p:pic>
        <p:nvPicPr>
          <p:cNvPr id="15" name="Audio 14">
            <a:hlinkClick r:id="" action="ppaction://media"/>
            <a:extLst>
              <a:ext uri="{FF2B5EF4-FFF2-40B4-BE49-F238E27FC236}">
                <a16:creationId xmlns:a16="http://schemas.microsoft.com/office/drawing/2014/main" id="{8A8E7A26-B330-181F-C280-434426CD6ECF}"/>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701286319"/>
      </p:ext>
    </p:extLst>
  </p:cSld>
  <p:clrMapOvr>
    <a:masterClrMapping/>
  </p:clrMapOvr>
  <mc:AlternateContent xmlns:mc="http://schemas.openxmlformats.org/markup-compatibility/2006">
    <mc:Choice xmlns:p14="http://schemas.microsoft.com/office/powerpoint/2010/main" Requires="p14">
      <p:transition spd="slow" p14:dur="2000" advTm="78674"/>
    </mc:Choice>
    <mc:Fallback>
      <p:transition spd="slow" advTm="786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0F568-8A3D-DCF7-AA73-7EE387A38126}"/>
              </a:ext>
            </a:extLst>
          </p:cNvPr>
          <p:cNvSpPr>
            <a:spLocks noGrp="1"/>
          </p:cNvSpPr>
          <p:nvPr>
            <p:ph type="title"/>
          </p:nvPr>
        </p:nvSpPr>
        <p:spPr/>
        <p:txBody>
          <a:bodyPr>
            <a:normAutofit/>
          </a:bodyPr>
          <a:lstStyle/>
          <a:p>
            <a:r>
              <a:rPr lang="en-GB" sz="3200" dirty="0"/>
              <a:t>Slide 6: Anatomy of the kidney</a:t>
            </a:r>
          </a:p>
        </p:txBody>
      </p:sp>
      <p:sp>
        <p:nvSpPr>
          <p:cNvPr id="3" name="Content Placeholder 2">
            <a:extLst>
              <a:ext uri="{FF2B5EF4-FFF2-40B4-BE49-F238E27FC236}">
                <a16:creationId xmlns:a16="http://schemas.microsoft.com/office/drawing/2014/main" id="{5179BFDB-9D94-147C-1F52-8C82657DB236}"/>
              </a:ext>
            </a:extLst>
          </p:cNvPr>
          <p:cNvSpPr>
            <a:spLocks noGrp="1"/>
          </p:cNvSpPr>
          <p:nvPr>
            <p:ph idx="1"/>
          </p:nvPr>
        </p:nvSpPr>
        <p:spPr/>
        <p:txBody>
          <a:bodyPr/>
          <a:lstStyle/>
          <a:p>
            <a:pPr marL="0" indent="0">
              <a:buNone/>
            </a:pPr>
            <a:r>
              <a:rPr lang="en-GB" sz="2400" dirty="0"/>
              <a:t>The nephron: Is the functional unit of the kidney.                                                                                  Glomerulus: Is a tiny ball of capillaries that acts as the initial sieve.                   Bowman’s capsule: Is the cap-shaped structure surrounding the glomerulus.                                                                                                                         Renal tub: A long winding tube ( including the loop of Henle) where  the majority of the water, ions, and nutrients are reclaimed.                                                                                                                   </a:t>
            </a:r>
          </a:p>
          <a:p>
            <a:pPr marL="0" indent="0">
              <a:buNone/>
            </a:pPr>
            <a:endParaRPr lang="en-GB" dirty="0"/>
          </a:p>
        </p:txBody>
      </p:sp>
      <p:pic>
        <p:nvPicPr>
          <p:cNvPr id="11" name="Audio 10">
            <a:hlinkClick r:id="" action="ppaction://media"/>
            <a:extLst>
              <a:ext uri="{FF2B5EF4-FFF2-40B4-BE49-F238E27FC236}">
                <a16:creationId xmlns:a16="http://schemas.microsoft.com/office/drawing/2014/main" id="{18D09DB7-CA44-3B69-7963-B47A664E4F7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90804791"/>
      </p:ext>
    </p:extLst>
  </p:cSld>
  <p:clrMapOvr>
    <a:masterClrMapping/>
  </p:clrMapOvr>
  <mc:AlternateContent xmlns:mc="http://schemas.openxmlformats.org/markup-compatibility/2006">
    <mc:Choice xmlns:p14="http://schemas.microsoft.com/office/powerpoint/2010/main" Requires="p14">
      <p:transition spd="slow" p14:dur="2000" advTm="41658"/>
    </mc:Choice>
    <mc:Fallback>
      <p:transition spd="slow" advTm="41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7A0F3-817E-518B-E35E-39C32F475A48}"/>
              </a:ext>
            </a:extLst>
          </p:cNvPr>
          <p:cNvSpPr>
            <a:spLocks noGrp="1"/>
          </p:cNvSpPr>
          <p:nvPr>
            <p:ph type="title"/>
          </p:nvPr>
        </p:nvSpPr>
        <p:spPr/>
        <p:txBody>
          <a:bodyPr>
            <a:normAutofit/>
          </a:bodyPr>
          <a:lstStyle/>
          <a:p>
            <a:r>
              <a:rPr lang="en-GB" sz="3200" dirty="0"/>
              <a:t>Slide 7: The physiology of the kidney.</a:t>
            </a:r>
          </a:p>
        </p:txBody>
      </p:sp>
      <p:sp>
        <p:nvSpPr>
          <p:cNvPr id="3" name="Content Placeholder 2">
            <a:extLst>
              <a:ext uri="{FF2B5EF4-FFF2-40B4-BE49-F238E27FC236}">
                <a16:creationId xmlns:a16="http://schemas.microsoft.com/office/drawing/2014/main" id="{62FDB6CB-DB25-C984-50C3-683882174421}"/>
              </a:ext>
            </a:extLst>
          </p:cNvPr>
          <p:cNvSpPr>
            <a:spLocks noGrp="1"/>
          </p:cNvSpPr>
          <p:nvPr>
            <p:ph idx="1"/>
          </p:nvPr>
        </p:nvSpPr>
        <p:spPr>
          <a:xfrm>
            <a:off x="838200" y="1825625"/>
            <a:ext cx="10706100" cy="4351338"/>
          </a:xfrm>
        </p:spPr>
        <p:txBody>
          <a:bodyPr>
            <a:normAutofit fontScale="85000" lnSpcReduction="20000"/>
          </a:bodyPr>
          <a:lstStyle/>
          <a:p>
            <a:pPr marL="0" indent="0">
              <a:buNone/>
            </a:pPr>
            <a:r>
              <a:rPr lang="en-GB" dirty="0"/>
              <a:t>To convert blood into urine, the kidney operates through a three- step process. These include:</a:t>
            </a:r>
          </a:p>
          <a:p>
            <a:pPr marL="0" indent="0">
              <a:buNone/>
            </a:pPr>
            <a:r>
              <a:rPr lang="en-GB" dirty="0"/>
              <a:t>Filtration: blood enters the glomerulus under high pressure. compelling water and small solutes (like glucose, salt, and urea) out of the blood and into the tubule. items, like red blood cells and proteins, stay in the bloodstreams.</a:t>
            </a:r>
          </a:p>
          <a:p>
            <a:pPr marL="0" indent="0">
              <a:buNone/>
            </a:pPr>
            <a:r>
              <a:rPr lang="en-GB" dirty="0"/>
              <a:t>Reabsorption: Naturally, the body protect not  to loss everything it just filtered. As the fluid stream  through the tubule, the kidney ‘reclaims’ what it needs, water, glucose, and essential electrolytes and pumps them back into the nearby capillaries.                                                               </a:t>
            </a:r>
          </a:p>
          <a:p>
            <a:pPr marL="0" indent="0">
              <a:buNone/>
            </a:pPr>
            <a:r>
              <a:rPr lang="en-GB" dirty="0"/>
              <a:t>Secretion: this is the “last waste clearance.”  The kidney actively move extra waste products (like potassium, hydrogen ions, and certain drugs) from the blood directly into the tube to be flushed out.                                                                                                                                                                                                                                                                                                                                        </a:t>
            </a:r>
          </a:p>
          <a:p>
            <a:pPr marL="0" indent="0">
              <a:buNone/>
            </a:pPr>
            <a:r>
              <a:rPr lang="en-GB" dirty="0"/>
              <a:t>                    </a:t>
            </a:r>
          </a:p>
          <a:p>
            <a:pPr marL="0" indent="0">
              <a:buNone/>
            </a:pPr>
            <a:endParaRPr lang="en-GB" dirty="0"/>
          </a:p>
        </p:txBody>
      </p:sp>
      <p:pic>
        <p:nvPicPr>
          <p:cNvPr id="19" name="Audio 18">
            <a:hlinkClick r:id="" action="ppaction://media"/>
            <a:extLst>
              <a:ext uri="{FF2B5EF4-FFF2-40B4-BE49-F238E27FC236}">
                <a16:creationId xmlns:a16="http://schemas.microsoft.com/office/drawing/2014/main" id="{9AE9BA3E-6142-4985-59BB-FEE5868756C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00791115"/>
      </p:ext>
    </p:extLst>
  </p:cSld>
  <p:clrMapOvr>
    <a:masterClrMapping/>
  </p:clrMapOvr>
  <mc:AlternateContent xmlns:mc="http://schemas.openxmlformats.org/markup-compatibility/2006">
    <mc:Choice xmlns:p14="http://schemas.microsoft.com/office/powerpoint/2010/main" Requires="p14">
      <p:transition spd="slow" p14:dur="2000" advTm="84801"/>
    </mc:Choice>
    <mc:Fallback>
      <p:transition spd="slow" advTm="848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0F2E6-6B94-A4FD-684D-EE57E971E97B}"/>
              </a:ext>
            </a:extLst>
          </p:cNvPr>
          <p:cNvSpPr>
            <a:spLocks noGrp="1"/>
          </p:cNvSpPr>
          <p:nvPr>
            <p:ph type="title"/>
          </p:nvPr>
        </p:nvSpPr>
        <p:spPr>
          <a:xfrm>
            <a:off x="838200" y="365125"/>
            <a:ext cx="10515600" cy="1325563"/>
          </a:xfrm>
        </p:spPr>
        <p:txBody>
          <a:bodyPr>
            <a:normAutofit/>
          </a:bodyPr>
          <a:lstStyle/>
          <a:p>
            <a:r>
              <a:rPr lang="en-GB" sz="3200" dirty="0"/>
              <a:t>Slide 8: physiology of the kidney</a:t>
            </a:r>
          </a:p>
        </p:txBody>
      </p:sp>
      <p:sp>
        <p:nvSpPr>
          <p:cNvPr id="3" name="Content Placeholder 2">
            <a:extLst>
              <a:ext uri="{FF2B5EF4-FFF2-40B4-BE49-F238E27FC236}">
                <a16:creationId xmlns:a16="http://schemas.microsoft.com/office/drawing/2014/main" id="{55656E54-1CD2-C690-C0FC-CDC693F2850D}"/>
              </a:ext>
            </a:extLst>
          </p:cNvPr>
          <p:cNvSpPr>
            <a:spLocks noGrp="1"/>
          </p:cNvSpPr>
          <p:nvPr>
            <p:ph idx="1"/>
          </p:nvPr>
        </p:nvSpPr>
        <p:spPr>
          <a:xfrm>
            <a:off x="1618488" y="1962785"/>
            <a:ext cx="10515600" cy="4351338"/>
          </a:xfrm>
        </p:spPr>
        <p:txBody>
          <a:bodyPr>
            <a:normAutofit fontScale="92500" lnSpcReduction="10000"/>
          </a:bodyPr>
          <a:lstStyle/>
          <a:p>
            <a:pPr marL="0" indent="0">
              <a:buNone/>
            </a:pPr>
            <a:r>
              <a:rPr lang="en-GB" sz="2400" dirty="0"/>
              <a:t>Further than cleaning the blood, the kidney act as an endocrine (hormonal) organ, acting through:</a:t>
            </a:r>
          </a:p>
          <a:p>
            <a:pPr marL="0" indent="0">
              <a:buNone/>
            </a:pPr>
            <a:r>
              <a:rPr lang="en-GB" sz="2600" dirty="0"/>
              <a:t>Blood pressure regulation: When there is a severe drop in blood pressure, the kidneys secrete an enzyme called renin, starting a chain reaction that increase the pressure.  </a:t>
            </a:r>
          </a:p>
          <a:p>
            <a:pPr marL="0" indent="0">
              <a:buNone/>
            </a:pPr>
            <a:r>
              <a:rPr lang="en-GB" sz="2600" dirty="0"/>
              <a:t>Red blood cell production: The kidneys produce erythropoietin (EPO), which notifies the bone marrow to increase red blood cells.</a:t>
            </a:r>
          </a:p>
          <a:p>
            <a:pPr marL="0" indent="0">
              <a:buNone/>
            </a:pPr>
            <a:r>
              <a:rPr lang="en-GB" sz="2600" dirty="0"/>
              <a:t>Vitamin D activation: They transform vitamin D into its active form (calcitriol), which enables the body to absorb calcium for strong bones.</a:t>
            </a:r>
          </a:p>
          <a:p>
            <a:pPr marL="0" indent="0">
              <a:buNone/>
            </a:pPr>
            <a:r>
              <a:rPr lang="en-GB" sz="2600" dirty="0"/>
              <a:t> It is important to note that the kidneys purifies the entire blood volume roughly 40 times a day. This is about 180 litters of fluid passing through the filters, and 99% of it is reabsorbed back into the body.</a:t>
            </a:r>
          </a:p>
          <a:p>
            <a:pPr marL="0" indent="0">
              <a:buNone/>
            </a:pPr>
            <a:endParaRPr lang="en-GB" dirty="0"/>
          </a:p>
          <a:p>
            <a:pPr marL="0" indent="0">
              <a:buNone/>
            </a:pPr>
            <a:endParaRPr lang="en-GB" dirty="0"/>
          </a:p>
        </p:txBody>
      </p:sp>
      <p:pic>
        <p:nvPicPr>
          <p:cNvPr id="26" name="Audio 25">
            <a:hlinkClick r:id="" action="ppaction://media"/>
            <a:extLst>
              <a:ext uri="{FF2B5EF4-FFF2-40B4-BE49-F238E27FC236}">
                <a16:creationId xmlns:a16="http://schemas.microsoft.com/office/drawing/2014/main" id="{027F7BF5-8C7B-ABA4-EB48-37C085119CF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52770688"/>
      </p:ext>
    </p:extLst>
  </p:cSld>
  <p:clrMapOvr>
    <a:masterClrMapping/>
  </p:clrMapOvr>
  <mc:AlternateContent xmlns:mc="http://schemas.openxmlformats.org/markup-compatibility/2006">
    <mc:Choice xmlns:p14="http://schemas.microsoft.com/office/powerpoint/2010/main" Requires="p14">
      <p:transition spd="slow" p14:dur="2000" advTm="97535"/>
    </mc:Choice>
    <mc:Fallback>
      <p:transition spd="slow" advTm="975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6C6BE-589A-5B87-BF4B-CCDA84AC353C}"/>
              </a:ext>
            </a:extLst>
          </p:cNvPr>
          <p:cNvSpPr>
            <a:spLocks noGrp="1"/>
          </p:cNvSpPr>
          <p:nvPr>
            <p:ph type="title"/>
          </p:nvPr>
        </p:nvSpPr>
        <p:spPr/>
        <p:txBody>
          <a:bodyPr>
            <a:normAutofit/>
          </a:bodyPr>
          <a:lstStyle/>
          <a:p>
            <a:r>
              <a:rPr lang="en-GB" sz="3200" dirty="0"/>
              <a:t>Slide 9: How the kidney is affected by diabetes.</a:t>
            </a:r>
          </a:p>
        </p:txBody>
      </p:sp>
      <p:sp>
        <p:nvSpPr>
          <p:cNvPr id="3" name="Content Placeholder 2">
            <a:extLst>
              <a:ext uri="{FF2B5EF4-FFF2-40B4-BE49-F238E27FC236}">
                <a16:creationId xmlns:a16="http://schemas.microsoft.com/office/drawing/2014/main" id="{FB328F89-7F09-4CA7-F948-CCC1869B7712}"/>
              </a:ext>
            </a:extLst>
          </p:cNvPr>
          <p:cNvSpPr>
            <a:spLocks noGrp="1"/>
          </p:cNvSpPr>
          <p:nvPr>
            <p:ph idx="1"/>
          </p:nvPr>
        </p:nvSpPr>
        <p:spPr/>
        <p:txBody>
          <a:bodyPr>
            <a:normAutofit/>
          </a:bodyPr>
          <a:lstStyle/>
          <a:p>
            <a:pPr marL="0" indent="0">
              <a:buNone/>
            </a:pPr>
            <a:r>
              <a:rPr lang="en-GB" sz="2400" dirty="0"/>
              <a:t>The kidneys can be affected by diabetes by inflicting damage to blood vessels inside the kidney through high blood sugar making the filtration units (glomeruli) to overwork, thicken, and scar, which permits protein to leak into urine. Progressively, high sugar level in the blood can result in these blood vessels to narrow and clogged. Deficient in blood, the kidneys becomes damage and  albumin (a type of protein) passes through these filters an end up in the urine where it should not be. </a:t>
            </a:r>
          </a:p>
        </p:txBody>
      </p:sp>
      <p:pic>
        <p:nvPicPr>
          <p:cNvPr id="23" name="Audio 22">
            <a:hlinkClick r:id="" action="ppaction://media"/>
            <a:extLst>
              <a:ext uri="{FF2B5EF4-FFF2-40B4-BE49-F238E27FC236}">
                <a16:creationId xmlns:a16="http://schemas.microsoft.com/office/drawing/2014/main" id="{BA1DB84C-8E4A-9B74-1CF7-FAB3ACB969F5}"/>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32817771"/>
      </p:ext>
    </p:extLst>
  </p:cSld>
  <p:clrMapOvr>
    <a:masterClrMapping/>
  </p:clrMapOvr>
  <mc:AlternateContent xmlns:mc="http://schemas.openxmlformats.org/markup-compatibility/2006">
    <mc:Choice xmlns:p14="http://schemas.microsoft.com/office/powerpoint/2010/main" Requires="p14">
      <p:transition spd="slow" p14:dur="2000" advTm="46895"/>
    </mc:Choice>
    <mc:Fallback>
      <p:transition spd="slow" advTm="46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7B41C8-6337-7DE3-EFAD-6947EF30F8BF}"/>
              </a:ext>
            </a:extLst>
          </p:cNvPr>
          <p:cNvSpPr>
            <a:spLocks noGrp="1"/>
          </p:cNvSpPr>
          <p:nvPr>
            <p:ph type="title"/>
          </p:nvPr>
        </p:nvSpPr>
        <p:spPr>
          <a:xfrm>
            <a:off x="838200" y="365125"/>
            <a:ext cx="10515600" cy="1325563"/>
          </a:xfrm>
        </p:spPr>
        <p:txBody>
          <a:bodyPr>
            <a:normAutofit/>
          </a:bodyPr>
          <a:lstStyle/>
          <a:p>
            <a:r>
              <a:rPr lang="en-GB" sz="3200" dirty="0"/>
              <a:t>Slide 10: evidence-based care plan for Mr. Max.</a:t>
            </a:r>
          </a:p>
        </p:txBody>
      </p:sp>
      <p:sp>
        <p:nvSpPr>
          <p:cNvPr id="3" name="Content Placeholder 2">
            <a:extLst>
              <a:ext uri="{FF2B5EF4-FFF2-40B4-BE49-F238E27FC236}">
                <a16:creationId xmlns:a16="http://schemas.microsoft.com/office/drawing/2014/main" id="{AB37A60E-3E73-8D95-B7FF-C17BE6F3F29E}"/>
              </a:ext>
            </a:extLst>
          </p:cNvPr>
          <p:cNvSpPr>
            <a:spLocks noGrp="1"/>
          </p:cNvSpPr>
          <p:nvPr>
            <p:ph idx="1"/>
          </p:nvPr>
        </p:nvSpPr>
        <p:spPr>
          <a:xfrm>
            <a:off x="356937" y="1986046"/>
            <a:ext cx="10515600" cy="4351338"/>
          </a:xfrm>
        </p:spPr>
        <p:txBody>
          <a:bodyPr>
            <a:normAutofit fontScale="92500" lnSpcReduction="10000"/>
          </a:bodyPr>
          <a:lstStyle/>
          <a:p>
            <a:pPr marL="0" indent="0">
              <a:buNone/>
            </a:pPr>
            <a:r>
              <a:rPr lang="en-GB" dirty="0"/>
              <a:t>To improve Mr. Max lifestyle requires an evidence-based informed practice that will support him in taking control of his health. A well-designed therapy and dietary advice will play a key role In improving  Max  quality of life.</a:t>
            </a:r>
          </a:p>
          <a:p>
            <a:pPr marL="0" indent="0">
              <a:buNone/>
            </a:pPr>
            <a:r>
              <a:rPr lang="en-GB" dirty="0"/>
              <a:t>Max care plan should include, routine sugar level test to gain feedback on his present condition and eating patterns, as well his safety status of low blood glucose (Hypoglycaemia), or high blood glucose (Hyperglycaemia), can be ascertain.</a:t>
            </a:r>
          </a:p>
          <a:p>
            <a:pPr marL="0" indent="0">
              <a:buNone/>
            </a:pPr>
            <a:r>
              <a:rPr lang="en-GB" dirty="0"/>
              <a:t>For overweight or obesity, max decrease at least 5% weight loss, engage in energy restrictive diet and increasing physical activities that will maintain his healthy body weight, healthy diet pattern. (Nordic, Mediterranean, vegetarian), limit smoking, and alcohol consumption.</a:t>
            </a:r>
          </a:p>
        </p:txBody>
      </p:sp>
      <p:pic>
        <p:nvPicPr>
          <p:cNvPr id="18" name="Audio 17">
            <a:hlinkClick r:id="" action="ppaction://media"/>
            <a:extLst>
              <a:ext uri="{FF2B5EF4-FFF2-40B4-BE49-F238E27FC236}">
                <a16:creationId xmlns:a16="http://schemas.microsoft.com/office/drawing/2014/main" id="{4AC2B0A2-FC62-83E0-C8CB-FE3211D0379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832926039"/>
      </p:ext>
    </p:extLst>
  </p:cSld>
  <p:clrMapOvr>
    <a:masterClrMapping/>
  </p:clrMapOvr>
  <mc:AlternateContent xmlns:mc="http://schemas.openxmlformats.org/markup-compatibility/2006">
    <mc:Choice xmlns:p14="http://schemas.microsoft.com/office/powerpoint/2010/main" Requires="p14">
      <p:transition spd="slow" p14:dur="2000" advTm="66394"/>
    </mc:Choice>
    <mc:Fallback>
      <p:transition spd="slow" advTm="663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C645C-EBDC-707C-8A3D-ECEAE65B5A00}"/>
              </a:ext>
            </a:extLst>
          </p:cNvPr>
          <p:cNvSpPr>
            <a:spLocks noGrp="1"/>
          </p:cNvSpPr>
          <p:nvPr>
            <p:ph type="title"/>
          </p:nvPr>
        </p:nvSpPr>
        <p:spPr>
          <a:xfrm>
            <a:off x="1203158" y="365125"/>
            <a:ext cx="10150642" cy="1325563"/>
          </a:xfrm>
        </p:spPr>
        <p:txBody>
          <a:bodyPr>
            <a:normAutofit/>
          </a:bodyPr>
          <a:lstStyle/>
          <a:p>
            <a:r>
              <a:rPr lang="en-GB" sz="3200" dirty="0"/>
              <a:t>Slide 11: Evidence-based care plan</a:t>
            </a:r>
          </a:p>
        </p:txBody>
      </p:sp>
      <p:sp>
        <p:nvSpPr>
          <p:cNvPr id="3" name="Content Placeholder 2">
            <a:extLst>
              <a:ext uri="{FF2B5EF4-FFF2-40B4-BE49-F238E27FC236}">
                <a16:creationId xmlns:a16="http://schemas.microsoft.com/office/drawing/2014/main" id="{2AF17A44-CB48-4109-2229-3198B1B6C114}"/>
              </a:ext>
            </a:extLst>
          </p:cNvPr>
          <p:cNvSpPr>
            <a:spLocks noGrp="1"/>
          </p:cNvSpPr>
          <p:nvPr>
            <p:ph idx="1"/>
          </p:nvPr>
        </p:nvSpPr>
        <p:spPr/>
        <p:txBody>
          <a:bodyPr/>
          <a:lstStyle/>
          <a:p>
            <a:pPr marL="0" indent="0">
              <a:buNone/>
            </a:pPr>
            <a:r>
              <a:rPr lang="en-GB" dirty="0"/>
              <a:t>Mix should moderate carbohydrate intake such as fibre, sugar, saturated fats. Protein is advisable.  Very low intake of ketogenic diets, low glycaemic diet is recommended. Replacing sugar with Non-nutritive sweeteners in food and beverages.</a:t>
            </a:r>
          </a:p>
          <a:p>
            <a:pPr marL="0" indent="0">
              <a:buNone/>
            </a:pPr>
            <a:r>
              <a:rPr lang="en-GB" dirty="0"/>
              <a:t>A protein intake of 23 - 32% may be proposed for up to 12 months taking off weight diet.</a:t>
            </a:r>
          </a:p>
          <a:p>
            <a:pPr marL="0" indent="0">
              <a:buNone/>
            </a:pPr>
            <a:r>
              <a:rPr lang="en-GB" dirty="0"/>
              <a:t>Whole grain foods- wheat, berries, quinto, oat groats, nuts, seed, brown rice, whole vegetables, fruits, legumes, are suggested to stabilize blood sugar, to control the likelihood of developing heart diseases, and cardiometabolic risk factors.</a:t>
            </a:r>
          </a:p>
        </p:txBody>
      </p:sp>
      <p:pic>
        <p:nvPicPr>
          <p:cNvPr id="18" name="Audio 17">
            <a:hlinkClick r:id="" action="ppaction://media"/>
            <a:extLst>
              <a:ext uri="{FF2B5EF4-FFF2-40B4-BE49-F238E27FC236}">
                <a16:creationId xmlns:a16="http://schemas.microsoft.com/office/drawing/2014/main" id="{3ACF9A95-BD44-C295-2C3C-15996D11D406}"/>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4143571515"/>
      </p:ext>
    </p:extLst>
  </p:cSld>
  <p:clrMapOvr>
    <a:masterClrMapping/>
  </p:clrMapOvr>
  <mc:AlternateContent xmlns:mc="http://schemas.openxmlformats.org/markup-compatibility/2006">
    <mc:Choice xmlns:p14="http://schemas.microsoft.com/office/powerpoint/2010/main" Requires="p14">
      <p:transition spd="slow" p14:dur="2000" advTm="58213"/>
    </mc:Choice>
    <mc:Fallback>
      <p:transition spd="slow" advTm="582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6F5AC-0F39-96FC-D6F1-19227BDFF5CB}"/>
              </a:ext>
            </a:extLst>
          </p:cNvPr>
          <p:cNvSpPr>
            <a:spLocks noGrp="1"/>
          </p:cNvSpPr>
          <p:nvPr>
            <p:ph type="title"/>
          </p:nvPr>
        </p:nvSpPr>
        <p:spPr>
          <a:xfrm>
            <a:off x="1620253" y="365125"/>
            <a:ext cx="9733546" cy="1325563"/>
          </a:xfrm>
        </p:spPr>
        <p:txBody>
          <a:bodyPr>
            <a:normAutofit/>
          </a:bodyPr>
          <a:lstStyle/>
          <a:p>
            <a:r>
              <a:rPr lang="en-GB" sz="3200" dirty="0"/>
              <a:t>Slide 12: Patients support approach.</a:t>
            </a:r>
          </a:p>
        </p:txBody>
      </p:sp>
      <p:sp>
        <p:nvSpPr>
          <p:cNvPr id="3" name="Content Placeholder 2">
            <a:extLst>
              <a:ext uri="{FF2B5EF4-FFF2-40B4-BE49-F238E27FC236}">
                <a16:creationId xmlns:a16="http://schemas.microsoft.com/office/drawing/2014/main" id="{1739406A-A164-DB79-28D8-0ED3332A820F}"/>
              </a:ext>
            </a:extLst>
          </p:cNvPr>
          <p:cNvSpPr>
            <a:spLocks noGrp="1"/>
          </p:cNvSpPr>
          <p:nvPr>
            <p:ph idx="1"/>
          </p:nvPr>
        </p:nvSpPr>
        <p:spPr/>
        <p:txBody>
          <a:bodyPr>
            <a:normAutofit fontScale="92500" lnSpcReduction="20000"/>
          </a:bodyPr>
          <a:lstStyle/>
          <a:p>
            <a:pPr marL="0" indent="0">
              <a:buNone/>
            </a:pPr>
            <a:r>
              <a:rPr lang="en-GB" dirty="0"/>
              <a:t>Though diabetic patients’ management is difficult because it requires patients to adjust lifestyle, adopting an encompassing and holistic support approach by health professionals are vital to enable Max succeed. Therefore, there should be a routine glucose monitoring  and recording for Max. This will help to gain feedback on his present condition of eating patterns and activities, as well his safety status of low blood glucose, enabling effective treatment planning such as adjusting diet, lifestyle and medication for Mr. Max.</a:t>
            </a:r>
          </a:p>
          <a:p>
            <a:pPr marL="0" indent="0">
              <a:buNone/>
            </a:pPr>
            <a:r>
              <a:rPr lang="en-GB" dirty="0"/>
              <a:t>An advance care planning that will clarifies Max preferred future care, needs to be discussed with him and his family members while he can still make informed  consent, such as his personal values, those things that gives meanings and purpose to his personal life. This will help to determine Max values and care goals. </a:t>
            </a:r>
          </a:p>
        </p:txBody>
      </p:sp>
      <p:pic>
        <p:nvPicPr>
          <p:cNvPr id="31" name="Audio 30">
            <a:hlinkClick r:id="" action="ppaction://media"/>
            <a:extLst>
              <a:ext uri="{FF2B5EF4-FFF2-40B4-BE49-F238E27FC236}">
                <a16:creationId xmlns:a16="http://schemas.microsoft.com/office/drawing/2014/main" id="{80863E07-BDD8-097A-0645-E7145388669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63454007"/>
      </p:ext>
    </p:extLst>
  </p:cSld>
  <p:clrMapOvr>
    <a:masterClrMapping/>
  </p:clrMapOvr>
  <mc:AlternateContent xmlns:mc="http://schemas.openxmlformats.org/markup-compatibility/2006">
    <mc:Choice xmlns:p14="http://schemas.microsoft.com/office/powerpoint/2010/main" Requires="p14">
      <p:transition spd="slow" p14:dur="2000" advTm="80161"/>
    </mc:Choice>
    <mc:Fallback>
      <p:transition spd="slow" advTm="801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E1996-697D-A592-D9E6-94AE450968FF}"/>
              </a:ext>
            </a:extLst>
          </p:cNvPr>
          <p:cNvSpPr>
            <a:spLocks noGrp="1"/>
          </p:cNvSpPr>
          <p:nvPr>
            <p:ph type="title"/>
          </p:nvPr>
        </p:nvSpPr>
        <p:spPr/>
        <p:txBody>
          <a:bodyPr>
            <a:normAutofit/>
          </a:bodyPr>
          <a:lstStyle/>
          <a:p>
            <a:r>
              <a:rPr lang="en-GB" sz="3200" dirty="0"/>
              <a:t>Slide 13: Communication and Ethics.</a:t>
            </a:r>
          </a:p>
        </p:txBody>
      </p:sp>
      <p:sp>
        <p:nvSpPr>
          <p:cNvPr id="3" name="Content Placeholder 2">
            <a:extLst>
              <a:ext uri="{FF2B5EF4-FFF2-40B4-BE49-F238E27FC236}">
                <a16:creationId xmlns:a16="http://schemas.microsoft.com/office/drawing/2014/main" id="{EAB857F8-A10F-771D-7214-407EB6AEEBE9}"/>
              </a:ext>
            </a:extLst>
          </p:cNvPr>
          <p:cNvSpPr>
            <a:spLocks noGrp="1"/>
          </p:cNvSpPr>
          <p:nvPr>
            <p:ph idx="1"/>
          </p:nvPr>
        </p:nvSpPr>
        <p:spPr>
          <a:xfrm>
            <a:off x="838200" y="1690688"/>
            <a:ext cx="10515600" cy="4351338"/>
          </a:xfrm>
        </p:spPr>
        <p:txBody>
          <a:bodyPr>
            <a:normAutofit fontScale="77500" lnSpcReduction="20000"/>
          </a:bodyPr>
          <a:lstStyle/>
          <a:p>
            <a:pPr marL="0" indent="0">
              <a:buNone/>
            </a:pPr>
            <a:r>
              <a:rPr lang="en-GB" dirty="0"/>
              <a:t>The use of effective communication is crucial to improve Max overall care  outcomes, safety and experience while reducing errors and staff burden. It will help to support him in a person-centred way, which strengthens trust, create bond, whether through discussing about his personal interest, sharing stories about his pastimes, sharing responsibility to  prepare a meal, or a subtle reminder of routine, while maintaining a respectful non-intrusive tone, reducing the risk of being bossy, should be a permanent way to support Max. every interaction should be designed to build trust, strengthen Max  confidence, feel secured, valued, and safe.</a:t>
            </a:r>
          </a:p>
          <a:p>
            <a:pPr marL="0" indent="0">
              <a:buNone/>
            </a:pPr>
            <a:r>
              <a:rPr lang="en-GB" dirty="0"/>
              <a:t>Ethical care plan for Max must be a holistic approach, build on trust, recognising his independence, goals, desires, and hopes for future achievements, tailoring his care plan to ensure his unique needs are met with, confidentiality, autonomy and respect. Caring for Max should go beyond the clinical, social well-being from crafting nutritious meal plans to adopting  a holistic approach, that consider his  mental, emotional, environment and spiritual nourishment,  encouraging regular exercise, aiming for optimal well-being. It is about fostering a setting where Max can succeed not just survive.</a:t>
            </a:r>
          </a:p>
          <a:p>
            <a:pPr marL="0" indent="0">
              <a:buNone/>
            </a:pPr>
            <a:endParaRPr lang="en-GB" dirty="0"/>
          </a:p>
        </p:txBody>
      </p:sp>
      <p:pic>
        <p:nvPicPr>
          <p:cNvPr id="22" name="Audio 21">
            <a:hlinkClick r:id="" action="ppaction://media"/>
            <a:extLst>
              <a:ext uri="{FF2B5EF4-FFF2-40B4-BE49-F238E27FC236}">
                <a16:creationId xmlns:a16="http://schemas.microsoft.com/office/drawing/2014/main" id="{75FDA8BF-2A0E-2265-8F37-0DD52549D29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314072417"/>
      </p:ext>
    </p:extLst>
  </p:cSld>
  <p:clrMapOvr>
    <a:masterClrMapping/>
  </p:clrMapOvr>
  <mc:AlternateContent xmlns:mc="http://schemas.openxmlformats.org/markup-compatibility/2006">
    <mc:Choice xmlns:p14="http://schemas.microsoft.com/office/powerpoint/2010/main" Requires="p14">
      <p:transition spd="slow" p14:dur="2000" advTm="104524"/>
    </mc:Choice>
    <mc:Fallback>
      <p:transition spd="slow" advTm="104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3975CB-18FC-EE3E-124F-2AAE2D6242F3}"/>
              </a:ext>
            </a:extLst>
          </p:cNvPr>
          <p:cNvSpPr>
            <a:spLocks noGrp="1"/>
          </p:cNvSpPr>
          <p:nvPr>
            <p:ph type="title"/>
          </p:nvPr>
        </p:nvSpPr>
        <p:spPr/>
        <p:txBody>
          <a:bodyPr>
            <a:normAutofit/>
          </a:bodyPr>
          <a:lstStyle/>
          <a:p>
            <a:r>
              <a:rPr lang="en-GB" sz="3200" dirty="0"/>
              <a:t>Slide 14: Conclusion </a:t>
            </a:r>
          </a:p>
        </p:txBody>
      </p:sp>
      <p:sp>
        <p:nvSpPr>
          <p:cNvPr id="3" name="Content Placeholder 2">
            <a:extLst>
              <a:ext uri="{FF2B5EF4-FFF2-40B4-BE49-F238E27FC236}">
                <a16:creationId xmlns:a16="http://schemas.microsoft.com/office/drawing/2014/main" id="{7CFC6B09-1BF7-8727-9511-3E13BFC588CD}"/>
              </a:ext>
            </a:extLst>
          </p:cNvPr>
          <p:cNvSpPr>
            <a:spLocks noGrp="1"/>
          </p:cNvSpPr>
          <p:nvPr>
            <p:ph idx="1"/>
          </p:nvPr>
        </p:nvSpPr>
        <p:spPr/>
        <p:txBody>
          <a:bodyPr>
            <a:normAutofit fontScale="85000" lnSpcReduction="20000"/>
          </a:bodyPr>
          <a:lstStyle/>
          <a:p>
            <a:pPr marL="0" indent="0">
              <a:buNone/>
            </a:pPr>
            <a:r>
              <a:rPr lang="en-GB" dirty="0"/>
              <a:t>In conclusion, it is evident from the above that diabetes is a chronic condition characterizes with high level of glucose (sugar) in the blood. Type 1, Type 2, and Gestational diabetes were identified. The risk factors include  genetic and lifestyle behaviours. It is noted that diabetes can affect the heart, eyes, nerves, kidneys, and feet. While the genetic risk factors cannot be controlled, one can focus on the modifiable risk factors to help Max maintain a healthy lifestyle   of active physical activities, eating balance diet, reducing smoking and excessive alcohol intake, control fat consumption . controllable risk factors. </a:t>
            </a:r>
          </a:p>
          <a:p>
            <a:pPr marL="0" indent="0">
              <a:buNone/>
            </a:pPr>
            <a:r>
              <a:rPr lang="en-GB" dirty="0"/>
              <a:t> It is noted that Mr. Max, the fictional diabetic patient condition is </a:t>
            </a:r>
            <a:r>
              <a:rPr lang="en-GB" dirty="0" err="1"/>
              <a:t>worsene</a:t>
            </a:r>
            <a:r>
              <a:rPr lang="en-GB" dirty="0"/>
              <a:t> by his lifestyle of smoking, alcoholism, non- physical exercise, including dietary patterns. Therefore Max needs to be supported with an encompassing and holistic support care plan that will help him  succeed. This will include, routine, sugar level monitoring, involve him in active physical activities, and dietary management. As well as an ethical approach to his care and the of medication. Impactful diabetes management necessitate moving from diabetes education to practical skill-building.</a:t>
            </a:r>
          </a:p>
          <a:p>
            <a:pPr marL="0" indent="0">
              <a:buNone/>
            </a:pPr>
            <a:endParaRPr lang="en-GB" dirty="0"/>
          </a:p>
        </p:txBody>
      </p:sp>
      <p:pic>
        <p:nvPicPr>
          <p:cNvPr id="19" name="Audio 18">
            <a:hlinkClick r:id="" action="ppaction://media"/>
            <a:extLst>
              <a:ext uri="{FF2B5EF4-FFF2-40B4-BE49-F238E27FC236}">
                <a16:creationId xmlns:a16="http://schemas.microsoft.com/office/drawing/2014/main" id="{A266642A-88C9-5F0A-D16F-6121FC76BCDA}"/>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547232396"/>
      </p:ext>
    </p:extLst>
  </p:cSld>
  <p:clrMapOvr>
    <a:masterClrMapping/>
  </p:clrMapOvr>
  <mc:AlternateContent xmlns:mc="http://schemas.openxmlformats.org/markup-compatibility/2006">
    <mc:Choice xmlns:p14="http://schemas.microsoft.com/office/powerpoint/2010/main" Requires="p14">
      <p:transition spd="slow" p14:dur="2000" advTm="56636"/>
    </mc:Choice>
    <mc:Fallback>
      <p:transition spd="slow" advTm="56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9"/>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F5FEF1-9378-A18F-8CC3-E779CB3ECDF7}"/>
              </a:ext>
            </a:extLst>
          </p:cNvPr>
          <p:cNvSpPr>
            <a:spLocks noGrp="1"/>
          </p:cNvSpPr>
          <p:nvPr>
            <p:ph type="title"/>
          </p:nvPr>
        </p:nvSpPr>
        <p:spPr>
          <a:xfrm>
            <a:off x="203200" y="669925"/>
            <a:ext cx="10515600" cy="384175"/>
          </a:xfrm>
        </p:spPr>
        <p:txBody>
          <a:bodyPr>
            <a:normAutofit fontScale="90000"/>
          </a:bodyPr>
          <a:lstStyle/>
          <a:p>
            <a:r>
              <a:rPr lang="en-GB" dirty="0"/>
              <a:t>References:</a:t>
            </a:r>
            <a:br>
              <a:rPr lang="en-GB" dirty="0"/>
            </a:br>
            <a:br>
              <a:rPr lang="en-GB" dirty="0"/>
            </a:br>
            <a:endParaRPr lang="en-GB" dirty="0"/>
          </a:p>
        </p:txBody>
      </p:sp>
      <p:sp>
        <p:nvSpPr>
          <p:cNvPr id="3" name="Content Placeholder 2">
            <a:extLst>
              <a:ext uri="{FF2B5EF4-FFF2-40B4-BE49-F238E27FC236}">
                <a16:creationId xmlns:a16="http://schemas.microsoft.com/office/drawing/2014/main" id="{452C2E56-67AD-D1F2-430E-4CCA0150A9A8}"/>
              </a:ext>
            </a:extLst>
          </p:cNvPr>
          <p:cNvSpPr>
            <a:spLocks noGrp="1"/>
          </p:cNvSpPr>
          <p:nvPr>
            <p:ph idx="1"/>
          </p:nvPr>
        </p:nvSpPr>
        <p:spPr>
          <a:xfrm>
            <a:off x="203200" y="520700"/>
            <a:ext cx="10515600" cy="6248400"/>
          </a:xfrm>
        </p:spPr>
        <p:txBody>
          <a:bodyPr>
            <a:normAutofit fontScale="85000" lnSpcReduction="20000"/>
          </a:bodyPr>
          <a:lstStyle/>
          <a:p>
            <a:pPr marL="0" indent="0">
              <a:buNone/>
            </a:pPr>
            <a:endParaRPr lang="en-GB" sz="2600" dirty="0"/>
          </a:p>
          <a:p>
            <a:pPr marL="0" indent="0">
              <a:buNone/>
            </a:pPr>
            <a:r>
              <a:rPr lang="en-GB" sz="2600" dirty="0"/>
              <a:t>Diabetes and Nutritional Study Group, (2023), Evidence-based European recommendation for dietary Management of diabetes. New Zealand. Available at: </a:t>
            </a:r>
            <a:r>
              <a:rPr lang="en-GB" sz="2600" dirty="0">
                <a:hlinkClick r:id="rId2"/>
              </a:rPr>
              <a:t>https://doi.org/10.1007/s00125-023-05894-8</a:t>
            </a:r>
            <a:r>
              <a:rPr lang="en-GB" sz="2600" dirty="0"/>
              <a:t> Accessed: 02  March 2026</a:t>
            </a:r>
          </a:p>
          <a:p>
            <a:pPr marL="0" indent="0">
              <a:buNone/>
            </a:pPr>
            <a:r>
              <a:rPr lang="en-GB" sz="2600" dirty="0"/>
              <a:t>Kidney  Research UK, (2023). Kidney Disease ends here: How kidney and diabetes are connected. Available at: </a:t>
            </a:r>
            <a:r>
              <a:rPr lang="en-GB" sz="2600" dirty="0">
                <a:hlinkClick r:id="rId3"/>
              </a:rPr>
              <a:t>https://www.kidneyresearchuk.org</a:t>
            </a:r>
            <a:r>
              <a:rPr lang="en-GB" sz="2600" dirty="0"/>
              <a:t> (Accessed: 09 March  2026).</a:t>
            </a:r>
          </a:p>
          <a:p>
            <a:pPr marL="0" indent="0">
              <a:buNone/>
            </a:pPr>
            <a:r>
              <a:rPr lang="en-GB" sz="2600" dirty="0"/>
              <a:t>National kidney foundation, ( 2015).diabetes and kidney diseases (stage 1-4). Available at: </a:t>
            </a:r>
            <a:r>
              <a:rPr lang="en-GB" sz="2600" dirty="0">
                <a:hlinkClick r:id="rId4"/>
              </a:rPr>
              <a:t>https://www.kidney.org</a:t>
            </a:r>
            <a:r>
              <a:rPr lang="en-GB" sz="2600" dirty="0"/>
              <a:t> Accessed: 09</a:t>
            </a:r>
            <a:r>
              <a:rPr lang="en-GB" sz="2600" baseline="30000" dirty="0"/>
              <a:t>th</a:t>
            </a:r>
            <a:r>
              <a:rPr lang="en-GB" sz="2600" dirty="0"/>
              <a:t> March  2026.</a:t>
            </a:r>
          </a:p>
          <a:p>
            <a:pPr marL="0" indent="0">
              <a:buNone/>
            </a:pPr>
            <a:r>
              <a:rPr lang="en-GB" sz="2600" dirty="0"/>
              <a:t>National Cancer Institute (.gov), (2024). Definition of renal tubule. Available at: </a:t>
            </a:r>
            <a:r>
              <a:rPr lang="en-GB" sz="2600" dirty="0">
                <a:hlinkClick r:id="rId5"/>
              </a:rPr>
              <a:t>https://www.cancer.gov</a:t>
            </a:r>
            <a:r>
              <a:rPr lang="en-GB" sz="2600" dirty="0"/>
              <a:t>  Accessed:10 March 2026.</a:t>
            </a:r>
          </a:p>
          <a:p>
            <a:pPr marL="0" indent="0">
              <a:buNone/>
            </a:pPr>
            <a:r>
              <a:rPr lang="en-GB" sz="2600" dirty="0"/>
              <a:t>N. H. Yesuf. (2025).The kidney as an Endocrine Organ: Renin, Erythropoietin, and Vitamin D in Health and Disease. Available at: </a:t>
            </a:r>
            <a:r>
              <a:rPr lang="en-GB" sz="2600" dirty="0">
                <a:hlinkClick r:id="rId6"/>
              </a:rPr>
              <a:t>https://www.medreport.foundation</a:t>
            </a:r>
            <a:r>
              <a:rPr lang="en-GB" sz="2600" dirty="0"/>
              <a:t> Accessed:10</a:t>
            </a:r>
            <a:r>
              <a:rPr lang="en-GB" sz="2600" baseline="30000" dirty="0"/>
              <a:t>th</a:t>
            </a:r>
            <a:r>
              <a:rPr lang="en-GB" sz="2600" dirty="0"/>
              <a:t> March 2026.</a:t>
            </a:r>
          </a:p>
          <a:p>
            <a:pPr marL="0" indent="0">
              <a:buNone/>
            </a:pPr>
            <a:r>
              <a:rPr lang="en-GB" sz="2600" dirty="0"/>
              <a:t>P. Y. LIU &amp; H. </a:t>
            </a:r>
            <a:r>
              <a:rPr lang="en-GB" sz="2600" dirty="0" err="1"/>
              <a:t>Kohlen</a:t>
            </a:r>
            <a:r>
              <a:rPr lang="en-GB" sz="2600" dirty="0"/>
              <a:t> (2017). Tension in Diabetes Care Practice: Ethical Challenges with a Focus on Nurses in a Home-Based Care Team. Available at: </a:t>
            </a:r>
            <a:r>
              <a:rPr lang="en-GB" sz="2600" dirty="0">
                <a:hlinkClick r:id="rId7"/>
              </a:rPr>
              <a:t>https://www.ncbi.nlm.nih.gov</a:t>
            </a:r>
            <a:r>
              <a:rPr lang="en-GB" sz="2600" dirty="0"/>
              <a:t> Accessed: 09 March2026.</a:t>
            </a:r>
          </a:p>
          <a:p>
            <a:pPr marL="0" indent="0">
              <a:buNone/>
            </a:pPr>
            <a:r>
              <a:rPr lang="en-GB" sz="2600" dirty="0"/>
              <a:t>Diabetes </a:t>
            </a:r>
          </a:p>
          <a:p>
            <a:pPr marL="0" indent="0">
              <a:buNone/>
            </a:pPr>
            <a:r>
              <a:rPr lang="en-GB" sz="2600" dirty="0" err="1"/>
              <a:t>Roglic</a:t>
            </a:r>
            <a:r>
              <a:rPr lang="en-GB" sz="2600" dirty="0"/>
              <a:t>. G. (2016). World Health Organisation (WHO). Global Report on Diabetes: A summary. International journal of non-communicable Diseases. Geneva. Available at: </a:t>
            </a:r>
            <a:r>
              <a:rPr lang="en-GB" sz="2600" dirty="0">
                <a:hlinkClick r:id="rId8"/>
              </a:rPr>
              <a:t>https://www.who.int</a:t>
            </a:r>
            <a:r>
              <a:rPr lang="en-GB" sz="2600" dirty="0"/>
              <a:t>   accessed: 03 March 2026.</a:t>
            </a:r>
          </a:p>
          <a:p>
            <a:pPr marL="0" indent="0">
              <a:buNone/>
            </a:pPr>
            <a:endParaRPr lang="en-GB" dirty="0"/>
          </a:p>
        </p:txBody>
      </p:sp>
    </p:spTree>
    <p:extLst>
      <p:ext uri="{BB962C8B-B14F-4D97-AF65-F5344CB8AC3E}">
        <p14:creationId xmlns:p14="http://schemas.microsoft.com/office/powerpoint/2010/main" val="25071799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2226</TotalTime>
  <Words>2287</Words>
  <Application>Microsoft Office PowerPoint</Application>
  <PresentationFormat>Widescreen</PresentationFormat>
  <Paragraphs>71</Paragraphs>
  <Slides>16</Slides>
  <Notes>4</Notes>
  <HiddenSlides>0</HiddenSlides>
  <MMClips>14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Gilbert Atalor Student No – 2420110 Introduction to Physiology Moodle Code – BMHP5023_BIRM Lecturer’s Name – Gillian Weaver Assignment title: component 2 </vt:lpstr>
      <vt:lpstr>Slide 1: introduction and definition of Diabetes:</vt:lpstr>
      <vt:lpstr>Slide 2: Types and risk factors of diabetes.</vt:lpstr>
      <vt:lpstr>Slide 3: effects of diabetes.</vt:lpstr>
      <vt:lpstr>Slide 4: Mr. P. J. Max. (Fictional person)</vt:lpstr>
      <vt:lpstr>Slide 5: The anatomy of the kidney.</vt:lpstr>
      <vt:lpstr>Slide 6: Anatomy of the kidney</vt:lpstr>
      <vt:lpstr>Slide 7: The physiology of the kidney.</vt:lpstr>
      <vt:lpstr>Slide 8: physiology of the kidney</vt:lpstr>
      <vt:lpstr>Slide 9: How the kidney is affected by diabetes.</vt:lpstr>
      <vt:lpstr>Slide 10: evidence-based care plan for Mr. Max.</vt:lpstr>
      <vt:lpstr>Slide 11: Evidence-based care plan</vt:lpstr>
      <vt:lpstr>Slide 12: Patients support approach.</vt:lpstr>
      <vt:lpstr>Slide 13: Communication and Ethics.</vt:lpstr>
      <vt:lpstr>Slide 14: 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Gilbert Atalor (2420110)</dc:creator>
  <cp:lastModifiedBy>Gilbert Atalor (2420110)</cp:lastModifiedBy>
  <cp:revision>14</cp:revision>
  <dcterms:created xsi:type="dcterms:W3CDTF">2026-03-05T18:46:29Z</dcterms:created>
  <dcterms:modified xsi:type="dcterms:W3CDTF">2026-03-14T17:44:23Z</dcterms:modified>
</cp:coreProperties>
</file>