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67" d="100"/>
          <a:sy n="67" d="100"/>
        </p:scale>
        <p:origin x="4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1/23/2019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ounselling-directory.org.uk/psychodynamic-therapy.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nursingandmidwiferycouncil.nsw.gov.au/managing-professional-boundaries-professional-vs-personal-relationship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7A021-70A0-48CA-8103-52D68305C273}"/>
              </a:ext>
            </a:extLst>
          </p:cNvPr>
          <p:cNvSpPr>
            <a:spLocks noGrp="1"/>
          </p:cNvSpPr>
          <p:nvPr>
            <p:ph type="ctrTitle"/>
          </p:nvPr>
        </p:nvSpPr>
        <p:spPr>
          <a:xfrm>
            <a:off x="1860343" y="0"/>
            <a:ext cx="8542613" cy="2676939"/>
          </a:xfrm>
        </p:spPr>
        <p:txBody>
          <a:bodyPr/>
          <a:lstStyle/>
          <a:p>
            <a:pPr algn="ctr"/>
            <a:r>
              <a:rPr lang="en-GB" dirty="0"/>
              <a:t>A TOOLKIT FOR</a:t>
            </a:r>
            <a:br>
              <a:rPr lang="en-GB" dirty="0"/>
            </a:br>
            <a:r>
              <a:rPr lang="en-GB" dirty="0"/>
              <a:t> STUDENT NURSES </a:t>
            </a:r>
          </a:p>
        </p:txBody>
      </p:sp>
      <p:sp>
        <p:nvSpPr>
          <p:cNvPr id="3" name="Subtitle 2">
            <a:extLst>
              <a:ext uri="{FF2B5EF4-FFF2-40B4-BE49-F238E27FC236}">
                <a16:creationId xmlns:a16="http://schemas.microsoft.com/office/drawing/2014/main" id="{A65D2277-B89C-4833-9075-1EF4AC19A2BD}"/>
              </a:ext>
            </a:extLst>
          </p:cNvPr>
          <p:cNvSpPr>
            <a:spLocks noGrp="1"/>
          </p:cNvSpPr>
          <p:nvPr>
            <p:ph type="subTitle" idx="1"/>
          </p:nvPr>
        </p:nvSpPr>
        <p:spPr>
          <a:xfrm>
            <a:off x="1643270" y="3631095"/>
            <a:ext cx="9965634" cy="2676939"/>
          </a:xfrm>
        </p:spPr>
        <p:txBody>
          <a:bodyPr>
            <a:normAutofit/>
          </a:bodyPr>
          <a:lstStyle/>
          <a:p>
            <a:r>
              <a:rPr lang="en-GB" sz="5400" dirty="0">
                <a:solidFill>
                  <a:schemeClr val="tx1"/>
                </a:solidFill>
              </a:rPr>
              <a:t>Counselling theories and skills that can be applied to the role. </a:t>
            </a:r>
          </a:p>
        </p:txBody>
      </p:sp>
    </p:spTree>
    <p:extLst>
      <p:ext uri="{BB962C8B-B14F-4D97-AF65-F5344CB8AC3E}">
        <p14:creationId xmlns:p14="http://schemas.microsoft.com/office/powerpoint/2010/main" val="188313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CA680-CECC-4561-92EB-734F3B0B4BE0}"/>
              </a:ext>
            </a:extLst>
          </p:cNvPr>
          <p:cNvSpPr>
            <a:spLocks noGrp="1"/>
          </p:cNvSpPr>
          <p:nvPr>
            <p:ph type="title"/>
          </p:nvPr>
        </p:nvSpPr>
        <p:spPr>
          <a:xfrm>
            <a:off x="2589212" y="0"/>
            <a:ext cx="8075075" cy="687855"/>
          </a:xfrm>
        </p:spPr>
        <p:txBody>
          <a:bodyPr/>
          <a:lstStyle/>
          <a:p>
            <a:pPr algn="ctr"/>
            <a:r>
              <a:rPr lang="en-GB" dirty="0"/>
              <a:t>Contents </a:t>
            </a:r>
          </a:p>
        </p:txBody>
      </p:sp>
      <p:sp>
        <p:nvSpPr>
          <p:cNvPr id="3" name="Content Placeholder 2">
            <a:extLst>
              <a:ext uri="{FF2B5EF4-FFF2-40B4-BE49-F238E27FC236}">
                <a16:creationId xmlns:a16="http://schemas.microsoft.com/office/drawing/2014/main" id="{E1A16CAF-DCB8-4669-85CD-F4150C005999}"/>
              </a:ext>
            </a:extLst>
          </p:cNvPr>
          <p:cNvSpPr>
            <a:spLocks noGrp="1"/>
          </p:cNvSpPr>
          <p:nvPr>
            <p:ph idx="1"/>
          </p:nvPr>
        </p:nvSpPr>
        <p:spPr>
          <a:xfrm>
            <a:off x="2169049" y="687854"/>
            <a:ext cx="9479612" cy="6170145"/>
          </a:xfrm>
        </p:spPr>
        <p:txBody>
          <a:bodyPr/>
          <a:lstStyle/>
          <a:p>
            <a:pPr>
              <a:buClr>
                <a:schemeClr val="tx1"/>
              </a:buClr>
              <a:buFont typeface="Wingdings" panose="05000000000000000000" pitchFamily="2" charset="2"/>
              <a:buChar char="Ø"/>
            </a:pPr>
            <a:r>
              <a:rPr lang="en-GB" i="1" dirty="0"/>
              <a:t>Characteristics and qualities required from student nurses                Slide 3 </a:t>
            </a:r>
          </a:p>
          <a:p>
            <a:pPr>
              <a:buClr>
                <a:schemeClr val="tx1"/>
              </a:buClr>
              <a:buFont typeface="Wingdings" panose="05000000000000000000" pitchFamily="2" charset="2"/>
              <a:buChar char="Ø"/>
            </a:pPr>
            <a:r>
              <a:rPr lang="en-GB" i="1" dirty="0"/>
              <a:t>Introduction                                                                                              Slide 4 </a:t>
            </a:r>
          </a:p>
          <a:p>
            <a:pPr>
              <a:buClr>
                <a:schemeClr val="tx1"/>
              </a:buClr>
              <a:buFont typeface="Wingdings" panose="05000000000000000000" pitchFamily="2" charset="2"/>
              <a:buChar char="Ø"/>
            </a:pPr>
            <a:r>
              <a:rPr lang="en-GB" i="1" dirty="0"/>
              <a:t>Counselling theories                                                                                Slide 5 </a:t>
            </a:r>
          </a:p>
          <a:p>
            <a:pPr>
              <a:buClr>
                <a:schemeClr val="tx1"/>
              </a:buClr>
              <a:buFont typeface="Wingdings" panose="05000000000000000000" pitchFamily="2" charset="2"/>
              <a:buChar char="Ø"/>
            </a:pPr>
            <a:r>
              <a:rPr lang="en-GB" i="1" dirty="0"/>
              <a:t>Person Centred Therapy (PCT)                                                              Slide 6</a:t>
            </a:r>
          </a:p>
          <a:p>
            <a:pPr>
              <a:buClr>
                <a:schemeClr val="tx1"/>
              </a:buClr>
              <a:buFont typeface="Wingdings" panose="05000000000000000000" pitchFamily="2" charset="2"/>
              <a:buChar char="Ø"/>
            </a:pPr>
            <a:r>
              <a:rPr lang="en-GB" i="1" dirty="0"/>
              <a:t>Psychodynamic Therapy                                                                       Slide 7</a:t>
            </a:r>
          </a:p>
          <a:p>
            <a:pPr>
              <a:buClr>
                <a:schemeClr val="tx1"/>
              </a:buClr>
              <a:buFont typeface="Wingdings" panose="05000000000000000000" pitchFamily="2" charset="2"/>
              <a:buChar char="Ø"/>
            </a:pPr>
            <a:r>
              <a:rPr lang="en-GB" i="1" dirty="0"/>
              <a:t>Cognitive Behavioural Therapy (CBT)                                                  Slide 8 </a:t>
            </a:r>
          </a:p>
          <a:p>
            <a:pPr>
              <a:buClr>
                <a:schemeClr val="tx1"/>
              </a:buClr>
              <a:buFont typeface="Wingdings" panose="05000000000000000000" pitchFamily="2" charset="2"/>
              <a:buChar char="Ø"/>
            </a:pPr>
            <a:r>
              <a:rPr lang="en-GB" i="1" dirty="0"/>
              <a:t>Counselling Skills                                                                                     Slide 9</a:t>
            </a:r>
          </a:p>
          <a:p>
            <a:pPr>
              <a:buClr>
                <a:schemeClr val="tx1"/>
              </a:buClr>
              <a:buFont typeface="Wingdings" panose="05000000000000000000" pitchFamily="2" charset="2"/>
              <a:buChar char="Ø"/>
            </a:pPr>
            <a:r>
              <a:rPr lang="en-GB" i="1" dirty="0"/>
              <a:t>Active Listening                                                                                      Slide 10</a:t>
            </a:r>
          </a:p>
          <a:p>
            <a:pPr>
              <a:buClr>
                <a:schemeClr val="tx1"/>
              </a:buClr>
              <a:buFont typeface="Wingdings" panose="05000000000000000000" pitchFamily="2" charset="2"/>
              <a:buChar char="Ø"/>
            </a:pPr>
            <a:r>
              <a:rPr lang="en-GB" i="1" dirty="0"/>
              <a:t>Empathy                                                                                                 Slide 11 </a:t>
            </a:r>
          </a:p>
          <a:p>
            <a:pPr>
              <a:buClr>
                <a:schemeClr val="tx1"/>
              </a:buClr>
              <a:buFont typeface="Wingdings" panose="05000000000000000000" pitchFamily="2" charset="2"/>
              <a:buChar char="Ø"/>
            </a:pPr>
            <a:r>
              <a:rPr lang="en-GB" i="1" dirty="0"/>
              <a:t>Confidentiality                                                                                       Slide 12 &amp; 13</a:t>
            </a:r>
          </a:p>
          <a:p>
            <a:pPr>
              <a:buClr>
                <a:schemeClr val="tx1"/>
              </a:buClr>
              <a:buFont typeface="Wingdings" panose="05000000000000000000" pitchFamily="2" charset="2"/>
              <a:buChar char="Ø"/>
            </a:pPr>
            <a:r>
              <a:rPr lang="en-GB" i="1" dirty="0"/>
              <a:t>Communication                                                                                   Slide 14</a:t>
            </a:r>
          </a:p>
          <a:p>
            <a:pPr>
              <a:buClr>
                <a:schemeClr val="tx1"/>
              </a:buClr>
              <a:buFont typeface="Wingdings" panose="05000000000000000000" pitchFamily="2" charset="2"/>
              <a:buChar char="Ø"/>
            </a:pPr>
            <a:r>
              <a:rPr lang="en-GB" i="1" dirty="0"/>
              <a:t>Workplace Boundaries                                                                        Slide 15      </a:t>
            </a:r>
          </a:p>
          <a:p>
            <a:pPr>
              <a:buClr>
                <a:schemeClr val="tx1"/>
              </a:buClr>
              <a:buFont typeface="Wingdings" panose="05000000000000000000" pitchFamily="2" charset="2"/>
              <a:buChar char="Ø"/>
            </a:pPr>
            <a:r>
              <a:rPr lang="en-GB" i="1"/>
              <a:t>References                                                                                           Slide 16 &amp; 17                                                    </a:t>
            </a:r>
            <a:endParaRPr lang="en-GB" i="1" dirty="0"/>
          </a:p>
          <a:p>
            <a:pPr>
              <a:buClr>
                <a:schemeClr val="tx1"/>
              </a:buClr>
              <a:buFont typeface="Wingdings" panose="05000000000000000000" pitchFamily="2" charset="2"/>
              <a:buChar char="Ø"/>
            </a:pPr>
            <a:endParaRPr lang="en-GB" i="1" dirty="0"/>
          </a:p>
        </p:txBody>
      </p:sp>
    </p:spTree>
    <p:extLst>
      <p:ext uri="{BB962C8B-B14F-4D97-AF65-F5344CB8AC3E}">
        <p14:creationId xmlns:p14="http://schemas.microsoft.com/office/powerpoint/2010/main" val="1660200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0BAFD-88D4-4156-AF99-C8D77C8BC22D}"/>
              </a:ext>
            </a:extLst>
          </p:cNvPr>
          <p:cNvSpPr>
            <a:spLocks noGrp="1"/>
          </p:cNvSpPr>
          <p:nvPr>
            <p:ph type="title"/>
          </p:nvPr>
        </p:nvSpPr>
        <p:spPr>
          <a:xfrm>
            <a:off x="1956821" y="0"/>
            <a:ext cx="8911687" cy="1280890"/>
          </a:xfrm>
        </p:spPr>
        <p:txBody>
          <a:bodyPr/>
          <a:lstStyle/>
          <a:p>
            <a:pPr algn="ctr"/>
            <a:r>
              <a:rPr lang="en-GB" b="1" dirty="0"/>
              <a:t>Characteristics and qualities required from a student nurse. </a:t>
            </a:r>
          </a:p>
        </p:txBody>
      </p:sp>
      <p:sp>
        <p:nvSpPr>
          <p:cNvPr id="3" name="Content Placeholder 2">
            <a:extLst>
              <a:ext uri="{FF2B5EF4-FFF2-40B4-BE49-F238E27FC236}">
                <a16:creationId xmlns:a16="http://schemas.microsoft.com/office/drawing/2014/main" id="{8730C820-1B84-416E-9E36-2AF6D2E372ED}"/>
              </a:ext>
            </a:extLst>
          </p:cNvPr>
          <p:cNvSpPr>
            <a:spLocks noGrp="1"/>
          </p:cNvSpPr>
          <p:nvPr>
            <p:ph idx="1"/>
          </p:nvPr>
        </p:nvSpPr>
        <p:spPr>
          <a:xfrm>
            <a:off x="755374" y="1099930"/>
            <a:ext cx="10721009" cy="5857461"/>
          </a:xfrm>
        </p:spPr>
        <p:txBody>
          <a:bodyPr>
            <a:normAutofit/>
          </a:bodyPr>
          <a:lstStyle/>
          <a:p>
            <a:pPr>
              <a:buClr>
                <a:schemeClr val="tx1"/>
              </a:buClr>
              <a:buFont typeface="Wingdings" panose="05000000000000000000" pitchFamily="2" charset="2"/>
              <a:buChar char="v"/>
            </a:pPr>
            <a:r>
              <a:rPr lang="en-GB" dirty="0">
                <a:solidFill>
                  <a:schemeClr val="tx1"/>
                </a:solidFill>
              </a:rPr>
              <a:t>Student nurses must have a </a:t>
            </a:r>
            <a:r>
              <a:rPr lang="en-GB" b="1" dirty="0">
                <a:solidFill>
                  <a:schemeClr val="tx1"/>
                </a:solidFill>
              </a:rPr>
              <a:t>caring nature </a:t>
            </a:r>
            <a:r>
              <a:rPr lang="en-GB" dirty="0">
                <a:solidFill>
                  <a:schemeClr val="tx1"/>
                </a:solidFill>
              </a:rPr>
              <a:t>– the best nurses are those who truly and deeply care for the patients they work with. </a:t>
            </a:r>
          </a:p>
          <a:p>
            <a:pPr>
              <a:buClr>
                <a:schemeClr val="tx1"/>
              </a:buClr>
              <a:buFont typeface="Wingdings" panose="05000000000000000000" pitchFamily="2" charset="2"/>
              <a:buChar char="v"/>
            </a:pPr>
            <a:r>
              <a:rPr lang="en-GB" dirty="0">
                <a:solidFill>
                  <a:schemeClr val="tx1"/>
                </a:solidFill>
              </a:rPr>
              <a:t>Student nurses must be </a:t>
            </a:r>
            <a:r>
              <a:rPr lang="en-GB" b="1" dirty="0">
                <a:solidFill>
                  <a:schemeClr val="tx1"/>
                </a:solidFill>
              </a:rPr>
              <a:t>empathetic </a:t>
            </a:r>
            <a:r>
              <a:rPr lang="en-GB" dirty="0">
                <a:solidFill>
                  <a:schemeClr val="tx1"/>
                </a:solidFill>
              </a:rPr>
              <a:t>– for most being in hospital is a traumatic and emotional experience. One of the most important nursing qualities is the ability to empathize. Never think of or treat your patients as a burden. </a:t>
            </a:r>
          </a:p>
          <a:p>
            <a:pPr>
              <a:buClr>
                <a:schemeClr val="tx1"/>
              </a:buClr>
              <a:buFont typeface="Wingdings" panose="05000000000000000000" pitchFamily="2" charset="2"/>
              <a:buChar char="v"/>
            </a:pPr>
            <a:r>
              <a:rPr lang="en-GB" dirty="0">
                <a:solidFill>
                  <a:schemeClr val="tx1"/>
                </a:solidFill>
              </a:rPr>
              <a:t>A Student nurse must be a </a:t>
            </a:r>
            <a:r>
              <a:rPr lang="en-GB" b="1" dirty="0">
                <a:solidFill>
                  <a:schemeClr val="tx1"/>
                </a:solidFill>
              </a:rPr>
              <a:t>good communicator </a:t>
            </a:r>
            <a:r>
              <a:rPr lang="en-GB" dirty="0">
                <a:solidFill>
                  <a:schemeClr val="tx1"/>
                </a:solidFill>
              </a:rPr>
              <a:t>– Great nurses listen deeply to their patients and furthermore write everything down, a seemingly throwaway comment from a patient could hold the key to helping them.</a:t>
            </a:r>
          </a:p>
          <a:p>
            <a:pPr>
              <a:buClr>
                <a:schemeClr val="tx1"/>
              </a:buClr>
              <a:buFont typeface="Wingdings" panose="05000000000000000000" pitchFamily="2" charset="2"/>
              <a:buChar char="v"/>
            </a:pPr>
            <a:r>
              <a:rPr lang="en-GB" dirty="0">
                <a:solidFill>
                  <a:schemeClr val="tx1"/>
                </a:solidFill>
              </a:rPr>
              <a:t>Student nurses must be </a:t>
            </a:r>
            <a:r>
              <a:rPr lang="en-GB" b="1" dirty="0">
                <a:solidFill>
                  <a:schemeClr val="tx1"/>
                </a:solidFill>
              </a:rPr>
              <a:t>organized </a:t>
            </a:r>
            <a:r>
              <a:rPr lang="en-GB" dirty="0">
                <a:solidFill>
                  <a:schemeClr val="tx1"/>
                </a:solidFill>
              </a:rPr>
              <a:t>– being organized is an essential part of being a nurse, giving out medication on time is a crucial part of being a nurse, most candidates fail the interview process due to lack of organisation!</a:t>
            </a:r>
          </a:p>
          <a:p>
            <a:pPr>
              <a:buClr>
                <a:schemeClr val="tx1"/>
              </a:buClr>
              <a:buFont typeface="Wingdings" panose="05000000000000000000" pitchFamily="2" charset="2"/>
              <a:buChar char="v"/>
            </a:pPr>
            <a:r>
              <a:rPr lang="en-GB" dirty="0">
                <a:solidFill>
                  <a:schemeClr val="tx1"/>
                </a:solidFill>
              </a:rPr>
              <a:t>Student nurses must be </a:t>
            </a:r>
            <a:r>
              <a:rPr lang="en-GB" b="1" dirty="0">
                <a:solidFill>
                  <a:schemeClr val="tx1"/>
                </a:solidFill>
              </a:rPr>
              <a:t>emotionally stable </a:t>
            </a:r>
            <a:r>
              <a:rPr lang="en-GB" dirty="0">
                <a:solidFill>
                  <a:schemeClr val="tx1"/>
                </a:solidFill>
              </a:rPr>
              <a:t>– as a nurse you have a responsibility to patients to offer stability while at work. Meditation is a great stress reliver as well as talking about how you feel, bottling things up will make matters ten times worse. </a:t>
            </a:r>
          </a:p>
          <a:p>
            <a:pPr>
              <a:buClr>
                <a:schemeClr val="tx1"/>
              </a:buClr>
              <a:buFont typeface="Wingdings" panose="05000000000000000000" pitchFamily="2" charset="2"/>
              <a:buChar char="v"/>
            </a:pPr>
            <a:r>
              <a:rPr lang="en-GB" dirty="0">
                <a:solidFill>
                  <a:schemeClr val="tx1"/>
                </a:solidFill>
              </a:rPr>
              <a:t>Student nurses must be </a:t>
            </a:r>
            <a:r>
              <a:rPr lang="en-GB" b="1" dirty="0">
                <a:solidFill>
                  <a:schemeClr val="tx1"/>
                </a:solidFill>
              </a:rPr>
              <a:t>quick thinkers </a:t>
            </a:r>
            <a:r>
              <a:rPr lang="en-GB" dirty="0">
                <a:solidFill>
                  <a:schemeClr val="tx1"/>
                </a:solidFill>
              </a:rPr>
              <a:t>– this could literally mean life or death in some cases, having the ability to use initiative is key when becoming a nurse. There isn’t always time to wait for information and while there is no substitute for experience – knowledge is key. </a:t>
            </a:r>
            <a:r>
              <a:rPr lang="en-GB" dirty="0"/>
              <a:t>(</a:t>
            </a:r>
            <a:r>
              <a:rPr lang="en-GB" dirty="0">
                <a:solidFill>
                  <a:schemeClr val="tx1"/>
                </a:solidFill>
              </a:rPr>
              <a:t>Wels.open.ac.uk, 2016) </a:t>
            </a:r>
            <a:endParaRPr lang="en-GB" b="1" dirty="0">
              <a:solidFill>
                <a:schemeClr val="tx1"/>
              </a:solidFill>
            </a:endParaRPr>
          </a:p>
          <a:p>
            <a:pPr>
              <a:buClr>
                <a:schemeClr val="tx1"/>
              </a:buClr>
              <a:buFont typeface="Wingdings" panose="05000000000000000000" pitchFamily="2" charset="2"/>
              <a:buChar char="v"/>
            </a:pPr>
            <a:endParaRPr lang="en-GB" b="1" dirty="0">
              <a:solidFill>
                <a:schemeClr val="tx1"/>
              </a:solidFill>
            </a:endParaRPr>
          </a:p>
        </p:txBody>
      </p:sp>
    </p:spTree>
    <p:extLst>
      <p:ext uri="{BB962C8B-B14F-4D97-AF65-F5344CB8AC3E}">
        <p14:creationId xmlns:p14="http://schemas.microsoft.com/office/powerpoint/2010/main" val="35171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80FA9-1E55-475C-B2F9-AF29151C46C1}"/>
              </a:ext>
            </a:extLst>
          </p:cNvPr>
          <p:cNvSpPr>
            <a:spLocks noGrp="1"/>
          </p:cNvSpPr>
          <p:nvPr>
            <p:ph type="title"/>
          </p:nvPr>
        </p:nvSpPr>
        <p:spPr>
          <a:xfrm>
            <a:off x="2142352" y="0"/>
            <a:ext cx="8485892" cy="946778"/>
          </a:xfrm>
        </p:spPr>
        <p:txBody>
          <a:bodyPr/>
          <a:lstStyle/>
          <a:p>
            <a:pPr algn="ctr"/>
            <a:r>
              <a:rPr lang="en-GB" b="1" dirty="0"/>
              <a:t>Introduction </a:t>
            </a:r>
          </a:p>
        </p:txBody>
      </p:sp>
      <p:sp>
        <p:nvSpPr>
          <p:cNvPr id="3" name="Content Placeholder 2">
            <a:extLst>
              <a:ext uri="{FF2B5EF4-FFF2-40B4-BE49-F238E27FC236}">
                <a16:creationId xmlns:a16="http://schemas.microsoft.com/office/drawing/2014/main" id="{87959E92-23A9-4827-9B57-FD6588F16D19}"/>
              </a:ext>
            </a:extLst>
          </p:cNvPr>
          <p:cNvSpPr>
            <a:spLocks noGrp="1"/>
          </p:cNvSpPr>
          <p:nvPr>
            <p:ph idx="1"/>
          </p:nvPr>
        </p:nvSpPr>
        <p:spPr>
          <a:xfrm>
            <a:off x="1563756" y="689114"/>
            <a:ext cx="10285412" cy="5248613"/>
          </a:xfrm>
        </p:spPr>
        <p:txBody>
          <a:bodyPr>
            <a:normAutofit lnSpcReduction="10000"/>
          </a:bodyPr>
          <a:lstStyle/>
          <a:p>
            <a:pPr marL="0" indent="0">
              <a:buClr>
                <a:schemeClr val="tx1"/>
              </a:buClr>
              <a:buNone/>
            </a:pPr>
            <a:r>
              <a:rPr lang="en-GB" dirty="0"/>
              <a:t>Nursing is often an extremely stressful role, however whilst training to be a nurse can be even more stressful. Student nurses have to learn a range of skills and use them efficiently ‘on the job’.  This toolkit will explain the main theories of counselling and counselling skills and how student nurses could use these within their practice. </a:t>
            </a:r>
          </a:p>
          <a:p>
            <a:pPr marL="0" indent="0">
              <a:buClr>
                <a:schemeClr val="tx1"/>
              </a:buClr>
              <a:buNone/>
            </a:pPr>
            <a:r>
              <a:rPr lang="en-GB" dirty="0"/>
              <a:t>Most skills a student nurse will learn are clinical based, although skills such as counselling skills  can only improve with practice. (NMC, 2015) People working within the caring profession such as nurses, doctors , healthcare assistants and student nurses may incorporate counselling skills &amp; techniques within their work places. However there is a difference between incorporating counselling skills within a work place &amp; being a qualified counsellor. </a:t>
            </a:r>
          </a:p>
          <a:p>
            <a:pPr marL="0" indent="0">
              <a:buClr>
                <a:schemeClr val="tx1"/>
              </a:buClr>
              <a:buNone/>
            </a:pPr>
            <a:r>
              <a:rPr lang="en-GB" dirty="0"/>
              <a:t>Student nurses can listen attentively to patients and offer suggestions they can also assist with enabling choice or change or of reducing confusion (BACP, 2016) It is important that nurses and student nurses alike develop these skills in order to be able to deal with the sometimes harsh reality of their role and to be able to deal with and manage post-traumatic reactions they may experience. (Mitchell and Ford, 2018)</a:t>
            </a:r>
          </a:p>
          <a:p>
            <a:pPr marL="0" indent="0">
              <a:buClr>
                <a:schemeClr val="tx1"/>
              </a:buClr>
              <a:buNone/>
            </a:pPr>
            <a:r>
              <a:rPr lang="en-GB" dirty="0"/>
              <a:t>Student nurses could also use their counselling skills successfully with patients who suffer with mental health conditions or patients with challenging behaviour, they can also be used well for patients who suffer with anxiety and depression. </a:t>
            </a:r>
          </a:p>
        </p:txBody>
      </p:sp>
    </p:spTree>
    <p:extLst>
      <p:ext uri="{BB962C8B-B14F-4D97-AF65-F5344CB8AC3E}">
        <p14:creationId xmlns:p14="http://schemas.microsoft.com/office/powerpoint/2010/main" val="934994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C31F9-B6F0-4A97-8349-77AD4BFE3D5A}"/>
              </a:ext>
            </a:extLst>
          </p:cNvPr>
          <p:cNvSpPr>
            <a:spLocks noGrp="1"/>
          </p:cNvSpPr>
          <p:nvPr>
            <p:ph type="title"/>
          </p:nvPr>
        </p:nvSpPr>
        <p:spPr>
          <a:xfrm>
            <a:off x="2195360" y="33636"/>
            <a:ext cx="8061823" cy="913142"/>
          </a:xfrm>
        </p:spPr>
        <p:txBody>
          <a:bodyPr/>
          <a:lstStyle/>
          <a:p>
            <a:pPr algn="ctr"/>
            <a:r>
              <a:rPr lang="en-GB" dirty="0"/>
              <a:t>Counselling Theories</a:t>
            </a:r>
          </a:p>
        </p:txBody>
      </p:sp>
      <p:sp>
        <p:nvSpPr>
          <p:cNvPr id="3" name="Content Placeholder 2">
            <a:extLst>
              <a:ext uri="{FF2B5EF4-FFF2-40B4-BE49-F238E27FC236}">
                <a16:creationId xmlns:a16="http://schemas.microsoft.com/office/drawing/2014/main" id="{09AB170B-1F65-475C-9C26-CAFBCF4DAD55}"/>
              </a:ext>
            </a:extLst>
          </p:cNvPr>
          <p:cNvSpPr>
            <a:spLocks noGrp="1"/>
          </p:cNvSpPr>
          <p:nvPr>
            <p:ph idx="1"/>
          </p:nvPr>
        </p:nvSpPr>
        <p:spPr>
          <a:xfrm>
            <a:off x="1524001" y="946778"/>
            <a:ext cx="9993864" cy="5433391"/>
          </a:xfrm>
        </p:spPr>
        <p:txBody>
          <a:bodyPr/>
          <a:lstStyle/>
          <a:p>
            <a:pPr marL="0" indent="0">
              <a:buNone/>
            </a:pPr>
            <a:r>
              <a:rPr lang="en-GB" dirty="0"/>
              <a:t>There are many different counselling theories by many different theorists worldwide however within counselling the same theories are commonly used in practice, these are better known as :-</a:t>
            </a:r>
            <a:endParaRPr lang="en-GB" b="1" dirty="0"/>
          </a:p>
          <a:p>
            <a:pPr>
              <a:buClr>
                <a:schemeClr val="tx1"/>
              </a:buClr>
              <a:buFont typeface="Wingdings" panose="05000000000000000000" pitchFamily="2" charset="2"/>
              <a:buChar char="v"/>
            </a:pPr>
            <a:r>
              <a:rPr lang="en-GB" b="1" dirty="0"/>
              <a:t>Person Centred theory (PCT)</a:t>
            </a:r>
          </a:p>
          <a:p>
            <a:pPr>
              <a:buClr>
                <a:schemeClr val="tx1"/>
              </a:buClr>
              <a:buFont typeface="Wingdings" panose="05000000000000000000" pitchFamily="2" charset="2"/>
              <a:buChar char="v"/>
            </a:pPr>
            <a:r>
              <a:rPr lang="en-GB" b="1" dirty="0"/>
              <a:t>Psychodynamic theory</a:t>
            </a:r>
          </a:p>
          <a:p>
            <a:pPr>
              <a:buClr>
                <a:schemeClr val="tx1"/>
              </a:buClr>
              <a:buFont typeface="Wingdings" panose="05000000000000000000" pitchFamily="2" charset="2"/>
              <a:buChar char="v"/>
            </a:pPr>
            <a:r>
              <a:rPr lang="en-GB" b="1" dirty="0"/>
              <a:t>Cognitive Behavioural theory (CBT)</a:t>
            </a:r>
          </a:p>
          <a:p>
            <a:pPr marL="0" indent="0">
              <a:buClr>
                <a:schemeClr val="tx1"/>
              </a:buClr>
              <a:buNone/>
            </a:pPr>
            <a:r>
              <a:rPr lang="en-GB" dirty="0"/>
              <a:t>All of these theories have been known to work sufficiently and have been beneficial to patients who have received these types of counselling. Some counsellors use a combination of the three depending on the patient and the issues they have. (Haggerty, 2016) </a:t>
            </a:r>
          </a:p>
          <a:p>
            <a:pPr marL="0" indent="0">
              <a:buClr>
                <a:schemeClr val="tx1"/>
              </a:buClr>
              <a:buNone/>
            </a:pPr>
            <a:r>
              <a:rPr lang="en-GB" dirty="0"/>
              <a:t>Student nurses could use all of the three theories to not only help patients but also help themselves if a traumatic event were to occur. By using these skills within their practice student nurses would be able to enhance themselves massivley within their role while also looking after their own mental state. (Mitchell and Ford, 2018)</a:t>
            </a:r>
          </a:p>
          <a:p>
            <a:pPr marL="0" indent="0">
              <a:buClr>
                <a:schemeClr val="tx1"/>
              </a:buClr>
              <a:buNone/>
            </a:pPr>
            <a:endParaRPr lang="en-GB" dirty="0"/>
          </a:p>
        </p:txBody>
      </p:sp>
    </p:spTree>
    <p:extLst>
      <p:ext uri="{BB962C8B-B14F-4D97-AF65-F5344CB8AC3E}">
        <p14:creationId xmlns:p14="http://schemas.microsoft.com/office/powerpoint/2010/main" val="474350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AC7CE-80B5-4140-853F-5FCEADC210B4}"/>
              </a:ext>
            </a:extLst>
          </p:cNvPr>
          <p:cNvSpPr>
            <a:spLocks noGrp="1"/>
          </p:cNvSpPr>
          <p:nvPr>
            <p:ph type="title"/>
          </p:nvPr>
        </p:nvSpPr>
        <p:spPr>
          <a:xfrm>
            <a:off x="1983325" y="0"/>
            <a:ext cx="8911687" cy="1280890"/>
          </a:xfrm>
        </p:spPr>
        <p:txBody>
          <a:bodyPr/>
          <a:lstStyle/>
          <a:p>
            <a:r>
              <a:rPr lang="en-GB" dirty="0"/>
              <a:t>Person Centred Therapy (PCT)</a:t>
            </a:r>
          </a:p>
        </p:txBody>
      </p:sp>
      <p:sp>
        <p:nvSpPr>
          <p:cNvPr id="3" name="Content Placeholder 2">
            <a:extLst>
              <a:ext uri="{FF2B5EF4-FFF2-40B4-BE49-F238E27FC236}">
                <a16:creationId xmlns:a16="http://schemas.microsoft.com/office/drawing/2014/main" id="{AD25D3F3-657F-4B62-B254-E88268829933}"/>
              </a:ext>
            </a:extLst>
          </p:cNvPr>
          <p:cNvSpPr>
            <a:spLocks noGrp="1"/>
          </p:cNvSpPr>
          <p:nvPr>
            <p:ph idx="1"/>
          </p:nvPr>
        </p:nvSpPr>
        <p:spPr>
          <a:xfrm>
            <a:off x="1741073" y="768626"/>
            <a:ext cx="9642544" cy="5936974"/>
          </a:xfrm>
        </p:spPr>
        <p:txBody>
          <a:bodyPr/>
          <a:lstStyle/>
          <a:p>
            <a:pPr marL="0" indent="0">
              <a:buNone/>
            </a:pPr>
            <a:r>
              <a:rPr lang="en-GB" dirty="0"/>
              <a:t>Created in the 1950s by psychologist Carl Rogers, the person-centred approach ultimately sees human beings as having an innate tendency to develop towards their full potential. However, this ability can become blocked or distorted by certain life experiences, particularly those the experiences which affect our sense of value. (Counselling-directory.org.uk, 2017)</a:t>
            </a:r>
          </a:p>
          <a:p>
            <a:pPr marL="0" indent="0">
              <a:buNone/>
            </a:pPr>
            <a:r>
              <a:rPr lang="en-GB" dirty="0"/>
              <a:t>Carl Rogers’s Person centred therapy shortened to PCT is one of the most important counselling theories that can be used in nursing, this is because nursing itself is based on person centred care therefore person centred therapy would be the first option for most nurses and student nurses. A person-centred approach to nursing focuses on the individual’s personal needs, wants, desires and goals so that they become central to the care and nursing process. (</a:t>
            </a:r>
            <a:r>
              <a:rPr lang="en-GB" dirty="0" err="1"/>
              <a:t>Openlearn</a:t>
            </a:r>
            <a:r>
              <a:rPr lang="en-GB" dirty="0"/>
              <a:t>, 2017) </a:t>
            </a:r>
          </a:p>
          <a:p>
            <a:pPr marL="0" indent="0">
              <a:buNone/>
            </a:pPr>
            <a:r>
              <a:rPr lang="en-GB" dirty="0"/>
              <a:t>Person centred therapy would be the most efficient technique for student nurses to use as the theory itself is built on the present day instead of what has happened in the past, it also shows the patient that the student nurse cares about who they are and cares about their problems. (</a:t>
            </a:r>
            <a:r>
              <a:rPr lang="en-GB" dirty="0" err="1"/>
              <a:t>Openlearn</a:t>
            </a:r>
            <a:r>
              <a:rPr lang="en-GB" dirty="0"/>
              <a:t>, 2017)</a:t>
            </a:r>
          </a:p>
          <a:p>
            <a:pPr marL="0" indent="0">
              <a:buNone/>
            </a:pPr>
            <a:r>
              <a:rPr lang="en-GB" dirty="0"/>
              <a:t>By using this theory with patients student nurses can make the patient feel as though they can trust the student nurse by sharing their problems and feeling as though the student nurse does deeply care for them as the whole theory is based on only them and no other factors. </a:t>
            </a:r>
          </a:p>
        </p:txBody>
      </p:sp>
    </p:spTree>
    <p:extLst>
      <p:ext uri="{BB962C8B-B14F-4D97-AF65-F5344CB8AC3E}">
        <p14:creationId xmlns:p14="http://schemas.microsoft.com/office/powerpoint/2010/main" val="1741361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E597-3764-4C38-BA34-ECEC169C735B}"/>
              </a:ext>
            </a:extLst>
          </p:cNvPr>
          <p:cNvSpPr>
            <a:spLocks noGrp="1"/>
          </p:cNvSpPr>
          <p:nvPr>
            <p:ph type="title"/>
          </p:nvPr>
        </p:nvSpPr>
        <p:spPr>
          <a:xfrm>
            <a:off x="1758038" y="0"/>
            <a:ext cx="8911687" cy="1280890"/>
          </a:xfrm>
        </p:spPr>
        <p:txBody>
          <a:bodyPr/>
          <a:lstStyle/>
          <a:p>
            <a:pPr algn="ctr"/>
            <a:r>
              <a:rPr lang="en-GB" dirty="0"/>
              <a:t>Psychodynamic Theory</a:t>
            </a:r>
          </a:p>
        </p:txBody>
      </p:sp>
      <p:sp>
        <p:nvSpPr>
          <p:cNvPr id="3" name="Content Placeholder 2">
            <a:extLst>
              <a:ext uri="{FF2B5EF4-FFF2-40B4-BE49-F238E27FC236}">
                <a16:creationId xmlns:a16="http://schemas.microsoft.com/office/drawing/2014/main" id="{61AB5B15-F391-44E5-9112-4EC7C3B26AA0}"/>
              </a:ext>
            </a:extLst>
          </p:cNvPr>
          <p:cNvSpPr>
            <a:spLocks noGrp="1"/>
          </p:cNvSpPr>
          <p:nvPr>
            <p:ph idx="1"/>
          </p:nvPr>
        </p:nvSpPr>
        <p:spPr>
          <a:xfrm>
            <a:off x="1758038" y="640444"/>
            <a:ext cx="10248432" cy="6038651"/>
          </a:xfrm>
        </p:spPr>
        <p:txBody>
          <a:bodyPr>
            <a:normAutofit lnSpcReduction="10000"/>
          </a:bodyPr>
          <a:lstStyle/>
          <a:p>
            <a:pPr marL="0" indent="0">
              <a:buNone/>
            </a:pPr>
            <a:r>
              <a:rPr lang="en-GB" dirty="0"/>
              <a:t>Sigmund Freud’s psychodynamic theory is based on the premise that human behaviour and relationships are shaped by conscious and unconscious influences. Psychodynamic therapies, which are sometimes used to treat depressed persons, focus on resolving the patient's conflicted feelings. This working best when a person is willing to explore their past and any demons they may have from the past. (Counselling Directory, 2018) </a:t>
            </a:r>
          </a:p>
          <a:p>
            <a:pPr marL="0" indent="0">
              <a:buNone/>
            </a:pPr>
            <a:r>
              <a:rPr lang="en-GB" dirty="0"/>
              <a:t>Student nurses would find this theory beneficial when treating patients with anxiety, depression and patients dependant on drugs and alcohol. Student nurses would have to have built a repour with a patient when using this theory as it explores their life story, their whole past and some patients may take time to build the trust to do this with a nurse. </a:t>
            </a:r>
          </a:p>
          <a:p>
            <a:pPr marL="0" indent="0">
              <a:buNone/>
            </a:pPr>
            <a:r>
              <a:rPr lang="en-GB" dirty="0"/>
              <a:t>The benefits a patient could receive from this type of counselling are huge and can include :- </a:t>
            </a:r>
          </a:p>
          <a:p>
            <a:pPr>
              <a:buClr>
                <a:schemeClr val="tx1"/>
              </a:buClr>
              <a:buFont typeface="Wingdings" panose="05000000000000000000" pitchFamily="2" charset="2"/>
              <a:buChar char="v"/>
            </a:pPr>
            <a:r>
              <a:rPr lang="en-GB" dirty="0"/>
              <a:t>Increase in self esteem – this meaning they would believe they could get better and therefore commit themselves to getting better. </a:t>
            </a:r>
          </a:p>
          <a:p>
            <a:pPr>
              <a:buClr>
                <a:schemeClr val="tx1"/>
              </a:buClr>
              <a:buFont typeface="Wingdings" panose="05000000000000000000" pitchFamily="2" charset="2"/>
              <a:buChar char="v"/>
            </a:pPr>
            <a:r>
              <a:rPr lang="en-GB" dirty="0"/>
              <a:t>Recognition of a wider range of emotions – this meaning the patient would understand their emotions better and be able to recognize emotions that would have been too overwhelming prior to using this therapy. </a:t>
            </a:r>
          </a:p>
          <a:p>
            <a:pPr>
              <a:buClr>
                <a:schemeClr val="tx1"/>
              </a:buClr>
              <a:buFont typeface="Wingdings" panose="05000000000000000000" pitchFamily="2" charset="2"/>
              <a:buChar char="v"/>
            </a:pPr>
            <a:r>
              <a:rPr lang="en-GB" dirty="0"/>
              <a:t>Becoming more able to face issues and difficulties – for a patient suffering from anxiety or depression this would be the most life changing benefit as they would have the ability to deal with their issues better therefore not becoming as depressed as they may have before. (Counselling Directory, 2018)</a:t>
            </a:r>
          </a:p>
        </p:txBody>
      </p:sp>
    </p:spTree>
    <p:extLst>
      <p:ext uri="{BB962C8B-B14F-4D97-AF65-F5344CB8AC3E}">
        <p14:creationId xmlns:p14="http://schemas.microsoft.com/office/powerpoint/2010/main" val="1679418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B4B7-3C69-4D19-8776-9C667A26896C}"/>
              </a:ext>
            </a:extLst>
          </p:cNvPr>
          <p:cNvSpPr>
            <a:spLocks noGrp="1"/>
          </p:cNvSpPr>
          <p:nvPr>
            <p:ph type="title"/>
          </p:nvPr>
        </p:nvSpPr>
        <p:spPr>
          <a:xfrm>
            <a:off x="2062838" y="94023"/>
            <a:ext cx="8911687" cy="1280890"/>
          </a:xfrm>
        </p:spPr>
        <p:txBody>
          <a:bodyPr/>
          <a:lstStyle/>
          <a:p>
            <a:pPr algn="ctr"/>
            <a:r>
              <a:rPr lang="en-GB" dirty="0"/>
              <a:t>Cognitive Behavioural Therapy (CBT)</a:t>
            </a:r>
          </a:p>
        </p:txBody>
      </p:sp>
      <p:sp>
        <p:nvSpPr>
          <p:cNvPr id="3" name="Content Placeholder 2">
            <a:extLst>
              <a:ext uri="{FF2B5EF4-FFF2-40B4-BE49-F238E27FC236}">
                <a16:creationId xmlns:a16="http://schemas.microsoft.com/office/drawing/2014/main" id="{663EFBD8-1527-48B1-864D-B0328A853B93}"/>
              </a:ext>
            </a:extLst>
          </p:cNvPr>
          <p:cNvSpPr>
            <a:spLocks noGrp="1"/>
          </p:cNvSpPr>
          <p:nvPr>
            <p:ph idx="1"/>
          </p:nvPr>
        </p:nvSpPr>
        <p:spPr>
          <a:xfrm>
            <a:off x="2059125" y="734468"/>
            <a:ext cx="9443762" cy="5692836"/>
          </a:xfrm>
        </p:spPr>
        <p:txBody>
          <a:bodyPr/>
          <a:lstStyle/>
          <a:p>
            <a:pPr marL="0" indent="0">
              <a:buNone/>
            </a:pPr>
            <a:r>
              <a:rPr lang="en-GB" dirty="0"/>
              <a:t>Cognitive Behavioural Therapy better known as CBT breaks problems down into five categories.</a:t>
            </a:r>
          </a:p>
          <a:p>
            <a:pPr>
              <a:buFont typeface="+mj-lt"/>
              <a:buAutoNum type="arabicPeriod"/>
            </a:pPr>
            <a:r>
              <a:rPr lang="en-GB" dirty="0"/>
              <a:t> Situations</a:t>
            </a:r>
          </a:p>
          <a:p>
            <a:pPr>
              <a:buFont typeface="+mj-lt"/>
              <a:buAutoNum type="arabicPeriod"/>
            </a:pPr>
            <a:r>
              <a:rPr lang="en-GB" dirty="0"/>
              <a:t>Thoughts</a:t>
            </a:r>
          </a:p>
          <a:p>
            <a:pPr>
              <a:buFont typeface="+mj-lt"/>
              <a:buAutoNum type="arabicPeriod"/>
            </a:pPr>
            <a:r>
              <a:rPr lang="en-GB" dirty="0"/>
              <a:t>Emotions </a:t>
            </a:r>
          </a:p>
          <a:p>
            <a:pPr>
              <a:buFont typeface="+mj-lt"/>
              <a:buAutoNum type="arabicPeriod"/>
            </a:pPr>
            <a:r>
              <a:rPr lang="en-GB" dirty="0"/>
              <a:t>Physical feelings</a:t>
            </a:r>
          </a:p>
          <a:p>
            <a:pPr>
              <a:buFont typeface="+mj-lt"/>
              <a:buAutoNum type="arabicPeriod"/>
            </a:pPr>
            <a:r>
              <a:rPr lang="en-GB" dirty="0"/>
              <a:t>Action</a:t>
            </a:r>
          </a:p>
          <a:p>
            <a:pPr marL="0" indent="0">
              <a:buNone/>
            </a:pPr>
            <a:r>
              <a:rPr lang="en-GB" dirty="0"/>
              <a:t>By breaking the problem down into these five sections a patient can deal with the problem more effectively as it would not appear to be so overwhelming. CBT is based on the concept of these five areas being interconnected and affecting each other. For example, a patients thoughts about a certain situation can often affect how they feel both physically and emotionally, as well as how they act in response. (NHS, 2018) </a:t>
            </a:r>
          </a:p>
          <a:p>
            <a:pPr marL="0" indent="0">
              <a:buNone/>
            </a:pPr>
            <a:r>
              <a:rPr lang="en-GB" dirty="0"/>
              <a:t>Student nurses would be able to use this in practice for patients with disorders such as OCD, PTSD and anxiety, it can also be used for patients who have been diagnosed with long term conditions by helping them come to terms with the symptoms. (NHS, 2018)</a:t>
            </a:r>
          </a:p>
        </p:txBody>
      </p:sp>
    </p:spTree>
    <p:extLst>
      <p:ext uri="{BB962C8B-B14F-4D97-AF65-F5344CB8AC3E}">
        <p14:creationId xmlns:p14="http://schemas.microsoft.com/office/powerpoint/2010/main" val="664481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4EA2-2D5B-47F2-9B82-FF146B67C540}"/>
              </a:ext>
            </a:extLst>
          </p:cNvPr>
          <p:cNvSpPr>
            <a:spLocks noGrp="1"/>
          </p:cNvSpPr>
          <p:nvPr>
            <p:ph type="title"/>
          </p:nvPr>
        </p:nvSpPr>
        <p:spPr>
          <a:xfrm>
            <a:off x="1188194" y="0"/>
            <a:ext cx="8911687" cy="1280890"/>
          </a:xfrm>
        </p:spPr>
        <p:txBody>
          <a:bodyPr/>
          <a:lstStyle/>
          <a:p>
            <a:pPr algn="ctr"/>
            <a:r>
              <a:rPr lang="en-GB" dirty="0"/>
              <a:t>Counselling Skills</a:t>
            </a:r>
          </a:p>
        </p:txBody>
      </p:sp>
      <p:sp>
        <p:nvSpPr>
          <p:cNvPr id="3" name="Content Placeholder 2">
            <a:extLst>
              <a:ext uri="{FF2B5EF4-FFF2-40B4-BE49-F238E27FC236}">
                <a16:creationId xmlns:a16="http://schemas.microsoft.com/office/drawing/2014/main" id="{6A6C06C3-3217-48E7-8933-B0A39816379F}"/>
              </a:ext>
            </a:extLst>
          </p:cNvPr>
          <p:cNvSpPr>
            <a:spLocks noGrp="1"/>
          </p:cNvSpPr>
          <p:nvPr>
            <p:ph idx="1"/>
          </p:nvPr>
        </p:nvSpPr>
        <p:spPr>
          <a:xfrm>
            <a:off x="1780830" y="1033670"/>
            <a:ext cx="8915400" cy="4284141"/>
          </a:xfrm>
        </p:spPr>
        <p:txBody>
          <a:bodyPr>
            <a:normAutofit/>
          </a:bodyPr>
          <a:lstStyle/>
          <a:p>
            <a:pPr marL="0" indent="0">
              <a:buNone/>
            </a:pPr>
            <a:r>
              <a:rPr lang="en-GB" dirty="0"/>
              <a:t>There a several skills needed to be able to counsel a patient efficiently. A counsellor must be firstly an excellent listener , a non-judgemental person, must be able to not sound shocked or alarmed by revelations being exposed to them and most importantly must be able to keep confidentiality. (Blake, 2015)</a:t>
            </a:r>
          </a:p>
          <a:p>
            <a:pPr marL="0" indent="0">
              <a:buNone/>
            </a:pPr>
            <a:r>
              <a:rPr lang="en-GB" dirty="0"/>
              <a:t>As a nurse there are a number of obstacles preventing them from using these skills implicitly for example – If a patient told a nurse they were being abused by a relative the nurse however much the patient tried to plead or persuade would have to pass this on to a senior and the authorities – this meaning the nurse wouldn’t be able to keep confidentiality whole heartedly as they would have to pass this information on. </a:t>
            </a:r>
          </a:p>
          <a:p>
            <a:pPr marL="0" indent="0">
              <a:buNone/>
            </a:pPr>
            <a:r>
              <a:rPr lang="en-GB" dirty="0"/>
              <a:t>However in most situations a nurse and student nurse should be able to carry out most of the essential counselling skills sufficiently as most of them would be required basic skills in their role. </a:t>
            </a:r>
          </a:p>
          <a:p>
            <a:pPr marL="0" indent="0">
              <a:buNone/>
            </a:pPr>
            <a:endParaRPr lang="en-GB" dirty="0"/>
          </a:p>
        </p:txBody>
      </p:sp>
    </p:spTree>
    <p:extLst>
      <p:ext uri="{BB962C8B-B14F-4D97-AF65-F5344CB8AC3E}">
        <p14:creationId xmlns:p14="http://schemas.microsoft.com/office/powerpoint/2010/main" val="1892649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1980C-9AAB-4085-9073-266E41EB46F6}"/>
              </a:ext>
            </a:extLst>
          </p:cNvPr>
          <p:cNvSpPr>
            <a:spLocks noGrp="1"/>
          </p:cNvSpPr>
          <p:nvPr>
            <p:ph type="title"/>
          </p:nvPr>
        </p:nvSpPr>
        <p:spPr>
          <a:xfrm>
            <a:off x="1877307" y="94023"/>
            <a:ext cx="8915400" cy="1058916"/>
          </a:xfrm>
        </p:spPr>
        <p:txBody>
          <a:bodyPr/>
          <a:lstStyle/>
          <a:p>
            <a:pPr algn="ctr"/>
            <a:r>
              <a:rPr lang="en-GB" dirty="0"/>
              <a:t>Active Listening </a:t>
            </a:r>
          </a:p>
        </p:txBody>
      </p:sp>
      <p:sp>
        <p:nvSpPr>
          <p:cNvPr id="3" name="Content Placeholder 2">
            <a:extLst>
              <a:ext uri="{FF2B5EF4-FFF2-40B4-BE49-F238E27FC236}">
                <a16:creationId xmlns:a16="http://schemas.microsoft.com/office/drawing/2014/main" id="{1CE8BC6E-1021-4B32-B574-6FC35457CB70}"/>
              </a:ext>
            </a:extLst>
          </p:cNvPr>
          <p:cNvSpPr>
            <a:spLocks noGrp="1"/>
          </p:cNvSpPr>
          <p:nvPr>
            <p:ph idx="1"/>
          </p:nvPr>
        </p:nvSpPr>
        <p:spPr>
          <a:xfrm>
            <a:off x="2204898" y="914399"/>
            <a:ext cx="9496771" cy="5698435"/>
          </a:xfrm>
        </p:spPr>
        <p:txBody>
          <a:bodyPr/>
          <a:lstStyle/>
          <a:p>
            <a:pPr marL="0" indent="0">
              <a:buNone/>
            </a:pPr>
            <a:r>
              <a:rPr lang="en-GB" dirty="0"/>
              <a:t>Active listening is a communication technique used in counselling, training, and conflict resolution. It requires that the listener fully concentrate, understand, respond and then remember what is being said. (NHS, 2015)</a:t>
            </a:r>
          </a:p>
          <a:p>
            <a:pPr marL="0" indent="0">
              <a:buNone/>
            </a:pPr>
            <a:endParaRPr lang="en-GB" dirty="0"/>
          </a:p>
          <a:p>
            <a:pPr marL="0" indent="0">
              <a:buNone/>
            </a:pPr>
            <a:r>
              <a:rPr lang="en-GB" dirty="0"/>
              <a:t>It is a key skill used in many different fields within the health and social sector and is extremely beneficial to the process of counselling when used in a counselling session. </a:t>
            </a:r>
          </a:p>
          <a:p>
            <a:pPr marL="0" indent="0">
              <a:buNone/>
            </a:pPr>
            <a:endParaRPr lang="en-GB" dirty="0"/>
          </a:p>
          <a:p>
            <a:pPr marL="0" indent="0">
              <a:buNone/>
            </a:pPr>
            <a:r>
              <a:rPr lang="en-GB" dirty="0"/>
              <a:t>This would be the most important skill for a student nurse to practice and also one of the most beneficial to their role. If a patient feels like they are being listened too they are more likely to confide more information to the student nurse and therefore the student nurse would be able to understand the patient better and have a better understanding of the most effective way to help them. (NHS, 2015)</a:t>
            </a:r>
          </a:p>
          <a:p>
            <a:pPr marL="0" indent="0">
              <a:buNone/>
            </a:pPr>
            <a:endParaRPr lang="en-GB" dirty="0"/>
          </a:p>
        </p:txBody>
      </p:sp>
    </p:spTree>
    <p:extLst>
      <p:ext uri="{BB962C8B-B14F-4D97-AF65-F5344CB8AC3E}">
        <p14:creationId xmlns:p14="http://schemas.microsoft.com/office/powerpoint/2010/main" val="1958820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CA1D-18C5-4375-B9EA-A9FCC5D655C5}"/>
              </a:ext>
            </a:extLst>
          </p:cNvPr>
          <p:cNvSpPr>
            <a:spLocks noGrp="1"/>
          </p:cNvSpPr>
          <p:nvPr>
            <p:ph type="title"/>
          </p:nvPr>
        </p:nvSpPr>
        <p:spPr>
          <a:xfrm>
            <a:off x="2155604" y="107550"/>
            <a:ext cx="8565406" cy="839228"/>
          </a:xfrm>
        </p:spPr>
        <p:txBody>
          <a:bodyPr/>
          <a:lstStyle/>
          <a:p>
            <a:pPr algn="ctr"/>
            <a:r>
              <a:rPr lang="en-GB" dirty="0"/>
              <a:t>Empathy</a:t>
            </a:r>
          </a:p>
        </p:txBody>
      </p:sp>
      <p:sp>
        <p:nvSpPr>
          <p:cNvPr id="3" name="Content Placeholder 2">
            <a:extLst>
              <a:ext uri="{FF2B5EF4-FFF2-40B4-BE49-F238E27FC236}">
                <a16:creationId xmlns:a16="http://schemas.microsoft.com/office/drawing/2014/main" id="{DEF2D786-F29A-4F2C-9E34-7FF54EBB4072}"/>
              </a:ext>
            </a:extLst>
          </p:cNvPr>
          <p:cNvSpPr>
            <a:spLocks noGrp="1"/>
          </p:cNvSpPr>
          <p:nvPr>
            <p:ph idx="1"/>
          </p:nvPr>
        </p:nvSpPr>
        <p:spPr>
          <a:xfrm>
            <a:off x="1776329" y="840761"/>
            <a:ext cx="10004854" cy="5803672"/>
          </a:xfrm>
        </p:spPr>
        <p:txBody>
          <a:bodyPr/>
          <a:lstStyle/>
          <a:p>
            <a:pPr marL="0" indent="0">
              <a:buNone/>
            </a:pPr>
            <a:r>
              <a:rPr lang="en-GB" dirty="0"/>
              <a:t>Empathy is by far one of the most important counselling skills, it is vital that the counsellor can fully understand the patients difficulties and therefore must be able to put themselves in the patients shoes – this meaning they are practicing empathy. (RCN, 2015)</a:t>
            </a:r>
          </a:p>
          <a:p>
            <a:pPr marL="0" indent="0">
              <a:buNone/>
            </a:pPr>
            <a:r>
              <a:rPr lang="en-GB" dirty="0"/>
              <a:t>There are three parts to showing empathy :- </a:t>
            </a:r>
          </a:p>
          <a:p>
            <a:pPr>
              <a:buClr>
                <a:schemeClr val="tx1"/>
              </a:buClr>
              <a:buFont typeface="Wingdings" panose="05000000000000000000" pitchFamily="2" charset="2"/>
              <a:buChar char="v"/>
            </a:pPr>
            <a:r>
              <a:rPr lang="en-GB" dirty="0"/>
              <a:t>Listening, reasoning and understanding. Essential skills are the ability to listen attentively and the sensitivity to perceive another person’s experience, concerns or perspective on a subject. Understanding is a cognitive process that involves reflection and the suspension of judgment. (RCN, 2015)</a:t>
            </a:r>
          </a:p>
          <a:p>
            <a:pPr>
              <a:buClr>
                <a:schemeClr val="tx1"/>
              </a:buClr>
              <a:buFont typeface="Wingdings" panose="05000000000000000000" pitchFamily="2" charset="2"/>
              <a:buChar char="v"/>
            </a:pPr>
            <a:r>
              <a:rPr lang="en-GB" dirty="0"/>
              <a:t>Conveying understanding of the other person and your intention to help. Communication must be patient centred, accurate; not judgmental or blaming.</a:t>
            </a:r>
          </a:p>
          <a:p>
            <a:pPr>
              <a:buClr>
                <a:schemeClr val="tx1"/>
              </a:buClr>
              <a:buFont typeface="Wingdings" panose="05000000000000000000" pitchFamily="2" charset="2"/>
              <a:buChar char="v"/>
            </a:pPr>
            <a:r>
              <a:rPr lang="en-GB" dirty="0"/>
              <a:t>The patient’s awareness that the nurse/counsellor has communicated understanding and believes it to be genuine and accurate (Mercer &amp; Reynolds 2002, Wiseman 1996, Wiseman 2007).</a:t>
            </a:r>
          </a:p>
          <a:p>
            <a:pPr marL="0" indent="0">
              <a:buClr>
                <a:schemeClr val="tx1"/>
              </a:buClr>
              <a:buNone/>
            </a:pPr>
            <a:r>
              <a:rPr lang="en-GB" dirty="0"/>
              <a:t>Student nurses must be able to practice empathy without even thinking about it, it should come naturally to them. Empathy is a huge part of nursing, being able to understand the patient, their illness, their background and their difficulties at the time of hospitalisation is essential. </a:t>
            </a:r>
          </a:p>
        </p:txBody>
      </p:sp>
    </p:spTree>
    <p:extLst>
      <p:ext uri="{BB962C8B-B14F-4D97-AF65-F5344CB8AC3E}">
        <p14:creationId xmlns:p14="http://schemas.microsoft.com/office/powerpoint/2010/main" val="3110253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CC239-B941-412E-9704-E1CC8DA35459}"/>
              </a:ext>
            </a:extLst>
          </p:cNvPr>
          <p:cNvSpPr>
            <a:spLocks noGrp="1"/>
          </p:cNvSpPr>
          <p:nvPr>
            <p:ph type="title"/>
          </p:nvPr>
        </p:nvSpPr>
        <p:spPr>
          <a:xfrm>
            <a:off x="2035713" y="0"/>
            <a:ext cx="8722775" cy="946778"/>
          </a:xfrm>
        </p:spPr>
        <p:txBody>
          <a:bodyPr/>
          <a:lstStyle/>
          <a:p>
            <a:pPr algn="ctr"/>
            <a:r>
              <a:rPr lang="en-GB" dirty="0"/>
              <a:t>Confidentiality </a:t>
            </a:r>
          </a:p>
        </p:txBody>
      </p:sp>
      <p:sp>
        <p:nvSpPr>
          <p:cNvPr id="3" name="Content Placeholder 2">
            <a:extLst>
              <a:ext uri="{FF2B5EF4-FFF2-40B4-BE49-F238E27FC236}">
                <a16:creationId xmlns:a16="http://schemas.microsoft.com/office/drawing/2014/main" id="{03267829-539B-4C41-AF70-1389F0384F0C}"/>
              </a:ext>
            </a:extLst>
          </p:cNvPr>
          <p:cNvSpPr>
            <a:spLocks noGrp="1"/>
          </p:cNvSpPr>
          <p:nvPr>
            <p:ph idx="1"/>
          </p:nvPr>
        </p:nvSpPr>
        <p:spPr>
          <a:xfrm>
            <a:off x="2035712" y="661986"/>
            <a:ext cx="9694325" cy="5924551"/>
          </a:xfrm>
        </p:spPr>
        <p:txBody>
          <a:bodyPr/>
          <a:lstStyle/>
          <a:p>
            <a:pPr marL="0" indent="0">
              <a:buNone/>
            </a:pPr>
            <a:r>
              <a:rPr lang="en-GB" dirty="0"/>
              <a:t>Confidentiality is an important part of counselling although a conflicting part too. A the beginning of a counselling session the counsellor will state that they will keep everything from the session confidential unless the counsellor thinks the patient is at risk of harming themselves or someone else. If that is the case then the counsellor would then have to pass the information onto the authorities. This is a difficult part of counselling as a patient might confide in the counsellor that they’ve had suicidal thoughts or feel suicidal at that time, it is then up to the counsellor to judge if that patient is in immediate danger of harming themselves or anyone else. In a case where the counsellor would have to pass the information on, the patient would be aware it wouldn’t be done without them knowing, although they may feel like they have said something wrong or that they no longer wish to participate in counselling as they may feel as though they cannot trust the counsellor anymore. (SAGE, 2018)</a:t>
            </a:r>
          </a:p>
          <a:p>
            <a:pPr marL="0" indent="0">
              <a:buNone/>
            </a:pPr>
            <a:endParaRPr lang="en-GB" dirty="0"/>
          </a:p>
          <a:p>
            <a:pPr marL="0" indent="0">
              <a:buNone/>
            </a:pPr>
            <a:r>
              <a:rPr lang="en-GB" dirty="0"/>
              <a:t>In nursing confidentiality is one of the most important factors of the role, it is up to the nurse and all other health professionals involved with the patient to keep their details confidential- this meaning if there was a phone call to ask how the patient was the nurse would not be able to give out any information regarding that patient over the phone. (RCN, 2018) </a:t>
            </a:r>
          </a:p>
          <a:p>
            <a:pPr marL="0" indent="0">
              <a:buNone/>
            </a:pPr>
            <a:endParaRPr lang="en-GB" dirty="0"/>
          </a:p>
        </p:txBody>
      </p:sp>
    </p:spTree>
    <p:extLst>
      <p:ext uri="{BB962C8B-B14F-4D97-AF65-F5344CB8AC3E}">
        <p14:creationId xmlns:p14="http://schemas.microsoft.com/office/powerpoint/2010/main" val="1649392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69B53-519B-43C1-A4FA-F540E204D18F}"/>
              </a:ext>
            </a:extLst>
          </p:cNvPr>
          <p:cNvSpPr>
            <a:spLocks noGrp="1"/>
          </p:cNvSpPr>
          <p:nvPr>
            <p:ph type="title"/>
          </p:nvPr>
        </p:nvSpPr>
        <p:spPr>
          <a:xfrm>
            <a:off x="2078575" y="0"/>
            <a:ext cx="8911687" cy="1280890"/>
          </a:xfrm>
        </p:spPr>
        <p:txBody>
          <a:bodyPr/>
          <a:lstStyle/>
          <a:p>
            <a:pPr algn="ctr"/>
            <a:r>
              <a:rPr lang="en-GB" dirty="0"/>
              <a:t>Confidentiality</a:t>
            </a:r>
          </a:p>
        </p:txBody>
      </p:sp>
      <p:sp>
        <p:nvSpPr>
          <p:cNvPr id="3" name="Content Placeholder 2">
            <a:extLst>
              <a:ext uri="{FF2B5EF4-FFF2-40B4-BE49-F238E27FC236}">
                <a16:creationId xmlns:a16="http://schemas.microsoft.com/office/drawing/2014/main" id="{E5422CBC-4EC5-480A-A1F2-D13F9152B832}"/>
              </a:ext>
            </a:extLst>
          </p:cNvPr>
          <p:cNvSpPr>
            <a:spLocks noGrp="1"/>
          </p:cNvSpPr>
          <p:nvPr>
            <p:ph idx="1"/>
          </p:nvPr>
        </p:nvSpPr>
        <p:spPr>
          <a:xfrm>
            <a:off x="1471613" y="640445"/>
            <a:ext cx="9658350" cy="4888818"/>
          </a:xfrm>
        </p:spPr>
        <p:txBody>
          <a:bodyPr/>
          <a:lstStyle/>
          <a:p>
            <a:pPr marL="0" indent="0">
              <a:buNone/>
            </a:pPr>
            <a:r>
              <a:rPr lang="en-GB" dirty="0"/>
              <a:t>Confidentiality also means that when nurses, student nurses or doctors are discussing a patients situation within the ward they must make sure they are not doing so in front of any visitors or other patients as this would then be a breach of confidentiality. </a:t>
            </a:r>
          </a:p>
          <a:p>
            <a:pPr marL="0" indent="0">
              <a:buNone/>
            </a:pPr>
            <a:r>
              <a:rPr lang="en-GB" dirty="0"/>
              <a:t>Student nurses should take confidentiality very seriously, and should not discuss patients outside of the ward, or even on the ward where anyone could hear, they must always be very careful when handing over details to the nurses or doctors as anybody could be listening. </a:t>
            </a:r>
          </a:p>
          <a:p>
            <a:pPr marL="0" indent="0">
              <a:buNone/>
            </a:pPr>
            <a:endParaRPr lang="en-GB" dirty="0"/>
          </a:p>
          <a:p>
            <a:pPr marL="0" indent="0">
              <a:buNone/>
            </a:pPr>
            <a:r>
              <a:rPr lang="en-GB" dirty="0"/>
              <a:t>Student nurses should also inform patients if asked to keep something confidential that they can do so unless they think the patient is at risk of harm, at risk of harming themselves or harming someone else. For example – if a patient told the student nurse that their relative was violent toward them and asked the student nurse to keep it confidential, the student nurse would have to inform the patient that they have no choice but to pass the information onto a senior and the authorities. (RCN, 2018)</a:t>
            </a:r>
          </a:p>
        </p:txBody>
      </p:sp>
    </p:spTree>
    <p:extLst>
      <p:ext uri="{BB962C8B-B14F-4D97-AF65-F5344CB8AC3E}">
        <p14:creationId xmlns:p14="http://schemas.microsoft.com/office/powerpoint/2010/main" val="2728263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E7718-5D13-43E5-965D-02B5736F47AE}"/>
              </a:ext>
            </a:extLst>
          </p:cNvPr>
          <p:cNvSpPr>
            <a:spLocks noGrp="1"/>
          </p:cNvSpPr>
          <p:nvPr>
            <p:ph type="title"/>
          </p:nvPr>
        </p:nvSpPr>
        <p:spPr>
          <a:xfrm>
            <a:off x="2357439" y="142875"/>
            <a:ext cx="8215311" cy="803903"/>
          </a:xfrm>
        </p:spPr>
        <p:txBody>
          <a:bodyPr/>
          <a:lstStyle/>
          <a:p>
            <a:pPr algn="ctr"/>
            <a:r>
              <a:rPr lang="en-GB" dirty="0"/>
              <a:t>Communication</a:t>
            </a:r>
          </a:p>
        </p:txBody>
      </p:sp>
      <p:sp>
        <p:nvSpPr>
          <p:cNvPr id="3" name="Content Placeholder 2">
            <a:extLst>
              <a:ext uri="{FF2B5EF4-FFF2-40B4-BE49-F238E27FC236}">
                <a16:creationId xmlns:a16="http://schemas.microsoft.com/office/drawing/2014/main" id="{879C0B40-76DA-4836-9283-A11B79D86807}"/>
              </a:ext>
            </a:extLst>
          </p:cNvPr>
          <p:cNvSpPr>
            <a:spLocks noGrp="1"/>
          </p:cNvSpPr>
          <p:nvPr>
            <p:ph idx="1"/>
          </p:nvPr>
        </p:nvSpPr>
        <p:spPr>
          <a:xfrm>
            <a:off x="1843088" y="828675"/>
            <a:ext cx="9815512" cy="5643563"/>
          </a:xfrm>
        </p:spPr>
        <p:txBody>
          <a:bodyPr/>
          <a:lstStyle/>
          <a:p>
            <a:pPr marL="0" indent="0">
              <a:buNone/>
            </a:pPr>
            <a:r>
              <a:rPr lang="en-GB" dirty="0"/>
              <a:t>Communication is absolutely essential in any field when working with people, no matter the person everyone has the right to be heard and everyone has the right to be listened too. </a:t>
            </a:r>
          </a:p>
          <a:p>
            <a:pPr marL="0" indent="0">
              <a:buNone/>
            </a:pPr>
            <a:r>
              <a:rPr lang="en-GB" dirty="0"/>
              <a:t>Communication in counselling is key, if the counsellor is not a good communicator the session has failed before its started. The counsellor must be able to communicate with the patient in a way where they feel comfortable, and feel they trust the counsellor enough to open up and talk to them about very personal issues. (SAGE, 2017)</a:t>
            </a:r>
          </a:p>
          <a:p>
            <a:pPr marL="0" indent="0">
              <a:buNone/>
            </a:pPr>
            <a:r>
              <a:rPr lang="en-GB" dirty="0"/>
              <a:t>Student nurses would know that communication is part of the NMC’s code of conduct, it is an essential part of nursing and must be practised at all times. A student nurse should be able to communicate in a way that makes the patient feel important, comfortable and not feel like a burden. (SAGE, 2017)</a:t>
            </a:r>
          </a:p>
          <a:p>
            <a:pPr marL="0" indent="0">
              <a:buNone/>
            </a:pPr>
            <a:r>
              <a:rPr lang="en-GB" dirty="0"/>
              <a:t>Communications guidelines instruct the professional to listen, support and respect patients' opinions and concerns. Professionals must ensure they are communicating with the patient in an understandable manner and make accommodations for speakers of other languages.(NMC, 2017)</a:t>
            </a:r>
          </a:p>
          <a:p>
            <a:pPr marL="0" indent="0">
              <a:buNone/>
            </a:pPr>
            <a:endParaRPr lang="en-GB" dirty="0"/>
          </a:p>
        </p:txBody>
      </p:sp>
    </p:spTree>
    <p:extLst>
      <p:ext uri="{BB962C8B-B14F-4D97-AF65-F5344CB8AC3E}">
        <p14:creationId xmlns:p14="http://schemas.microsoft.com/office/powerpoint/2010/main" val="1369382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8A60-5CDC-44C7-986E-8483CE1410F6}"/>
              </a:ext>
            </a:extLst>
          </p:cNvPr>
          <p:cNvSpPr>
            <a:spLocks noGrp="1"/>
          </p:cNvSpPr>
          <p:nvPr>
            <p:ph type="title"/>
          </p:nvPr>
        </p:nvSpPr>
        <p:spPr>
          <a:xfrm>
            <a:off x="1849975" y="0"/>
            <a:ext cx="8911687" cy="1280890"/>
          </a:xfrm>
        </p:spPr>
        <p:txBody>
          <a:bodyPr/>
          <a:lstStyle/>
          <a:p>
            <a:pPr algn="ctr"/>
            <a:r>
              <a:rPr lang="en-GB" dirty="0"/>
              <a:t>Workplace Boundaries </a:t>
            </a:r>
          </a:p>
        </p:txBody>
      </p:sp>
      <p:sp>
        <p:nvSpPr>
          <p:cNvPr id="3" name="Content Placeholder 2">
            <a:extLst>
              <a:ext uri="{FF2B5EF4-FFF2-40B4-BE49-F238E27FC236}">
                <a16:creationId xmlns:a16="http://schemas.microsoft.com/office/drawing/2014/main" id="{BA0A0EBE-DCC7-43CF-9064-66A6154475AE}"/>
              </a:ext>
            </a:extLst>
          </p:cNvPr>
          <p:cNvSpPr>
            <a:spLocks noGrp="1"/>
          </p:cNvSpPr>
          <p:nvPr>
            <p:ph idx="1"/>
          </p:nvPr>
        </p:nvSpPr>
        <p:spPr>
          <a:xfrm>
            <a:off x="1849975" y="640444"/>
            <a:ext cx="9037100" cy="5103131"/>
          </a:xfrm>
        </p:spPr>
        <p:txBody>
          <a:bodyPr/>
          <a:lstStyle/>
          <a:p>
            <a:pPr marL="0" indent="0">
              <a:buNone/>
            </a:pPr>
            <a:r>
              <a:rPr lang="en-GB" dirty="0"/>
              <a:t>As health care professionals, nurses strive to inspire confidence in their patients and their families, treat all patients and other health care providers professionally, and promote patients’ independence. Patients can expect a nurse to act in their best interests and to respect their dignity. This means that the nurse/student nurse should not act in a way that could compromise this. (NCSBN, 2017) </a:t>
            </a:r>
          </a:p>
          <a:p>
            <a:pPr marL="0" indent="0">
              <a:buNone/>
            </a:pPr>
            <a:r>
              <a:rPr lang="en-GB" dirty="0"/>
              <a:t>Crossing professional boundaries or improper use of social media are violations of the nurse practice act and can be the cause of professional discipline and termination of employment.  (NCSBN, 2017)</a:t>
            </a:r>
          </a:p>
          <a:p>
            <a:pPr marL="0" indent="0">
              <a:buNone/>
            </a:pPr>
            <a:r>
              <a:rPr lang="en-GB" dirty="0"/>
              <a:t>Student nurses should not take photos of themselves in their uniform or in a clinical environment, this is because although it may seem like a harmless photo of themselves in the background could be a patient, patients details or even notes, this could completely jeopardise some patient’s safety while in hospital. </a:t>
            </a:r>
          </a:p>
          <a:p>
            <a:pPr marL="0" indent="0">
              <a:buNone/>
            </a:pPr>
            <a:r>
              <a:rPr lang="en-GB" dirty="0"/>
              <a:t>Student nurses should treat all patients equally and with respect and dignity at all times. </a:t>
            </a:r>
          </a:p>
        </p:txBody>
      </p:sp>
    </p:spTree>
    <p:extLst>
      <p:ext uri="{BB962C8B-B14F-4D97-AF65-F5344CB8AC3E}">
        <p14:creationId xmlns:p14="http://schemas.microsoft.com/office/powerpoint/2010/main" val="1227986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92D1C-3EA0-4244-B23C-DD509517715A}"/>
              </a:ext>
            </a:extLst>
          </p:cNvPr>
          <p:cNvSpPr>
            <a:spLocks noGrp="1"/>
          </p:cNvSpPr>
          <p:nvPr>
            <p:ph type="title"/>
          </p:nvPr>
        </p:nvSpPr>
        <p:spPr>
          <a:xfrm>
            <a:off x="2292888" y="0"/>
            <a:ext cx="8911687" cy="1280890"/>
          </a:xfrm>
        </p:spPr>
        <p:txBody>
          <a:bodyPr/>
          <a:lstStyle/>
          <a:p>
            <a:pPr algn="ctr"/>
            <a:r>
              <a:rPr lang="en-GB" dirty="0"/>
              <a:t>References</a:t>
            </a:r>
          </a:p>
        </p:txBody>
      </p:sp>
      <p:sp>
        <p:nvSpPr>
          <p:cNvPr id="3" name="Content Placeholder 2">
            <a:extLst>
              <a:ext uri="{FF2B5EF4-FFF2-40B4-BE49-F238E27FC236}">
                <a16:creationId xmlns:a16="http://schemas.microsoft.com/office/drawing/2014/main" id="{AB2D72E8-2838-485B-9C17-90D0FBF53978}"/>
              </a:ext>
            </a:extLst>
          </p:cNvPr>
          <p:cNvSpPr>
            <a:spLocks noGrp="1"/>
          </p:cNvSpPr>
          <p:nvPr>
            <p:ph idx="1"/>
          </p:nvPr>
        </p:nvSpPr>
        <p:spPr>
          <a:xfrm>
            <a:off x="2160587" y="640445"/>
            <a:ext cx="9698038" cy="6431868"/>
          </a:xfrm>
        </p:spPr>
        <p:txBody>
          <a:bodyPr/>
          <a:lstStyle/>
          <a:p>
            <a:pPr>
              <a:buClr>
                <a:schemeClr val="tx1"/>
              </a:buClr>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Wels.open.ac.uk. (2016). </a:t>
            </a:r>
            <a:r>
              <a:rPr lang="en-GB" i="1" dirty="0">
                <a:solidFill>
                  <a:schemeClr val="tx1"/>
                </a:solidFill>
                <a:latin typeface="Arial" panose="020B0604020202020204" pitchFamily="34" charset="0"/>
                <a:cs typeface="Arial" panose="020B0604020202020204" pitchFamily="34" charset="0"/>
              </a:rPr>
              <a:t>Roles and responsibilities of student nurses | Faculty of Wellbeing, Education and Language Studies</a:t>
            </a:r>
            <a:r>
              <a:rPr lang="en-GB" dirty="0">
                <a:solidFill>
                  <a:schemeClr val="tx1"/>
                </a:solidFill>
                <a:latin typeface="Arial" panose="020B0604020202020204" pitchFamily="34" charset="0"/>
                <a:cs typeface="Arial" panose="020B0604020202020204" pitchFamily="34" charset="0"/>
              </a:rPr>
              <a:t>. [online] Available at: http://wels.open.ac.uk/overview/school-health-wellbeing-and-social-care/professional-programme-nursing/mentor-induction/roles-and-responsibilities/student-nurses [Accessed 21 Jan. 2019]. </a:t>
            </a:r>
          </a:p>
          <a:p>
            <a:pPr>
              <a:buClr>
                <a:schemeClr val="tx1"/>
              </a:buClr>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The Royal College of Nursing. (2017). </a:t>
            </a:r>
            <a:r>
              <a:rPr lang="en-GB" i="1" dirty="0">
                <a:solidFill>
                  <a:schemeClr val="tx1"/>
                </a:solidFill>
                <a:latin typeface="Arial" panose="020B0604020202020204" pitchFamily="34" charset="0"/>
                <a:cs typeface="Arial" panose="020B0604020202020204" pitchFamily="34" charset="0"/>
              </a:rPr>
              <a:t>Student nurses | Advice guides | Royal College of Nursing</a:t>
            </a:r>
            <a:r>
              <a:rPr lang="en-GB" dirty="0">
                <a:solidFill>
                  <a:schemeClr val="tx1"/>
                </a:solidFill>
                <a:latin typeface="Arial" panose="020B0604020202020204" pitchFamily="34" charset="0"/>
                <a:cs typeface="Arial" panose="020B0604020202020204" pitchFamily="34" charset="0"/>
              </a:rPr>
              <a:t>. [online] Available at: https://www.rcn.org.uk/get-help/rcn-advice/student-nurses [Accessed 21 Jan. 2019]. </a:t>
            </a:r>
          </a:p>
          <a:p>
            <a:pPr>
              <a:buClr>
                <a:schemeClr val="tx1"/>
              </a:buCl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Requirements of student nurses. (2016). [</a:t>
            </a:r>
            <a:r>
              <a:rPr lang="en-GB" dirty="0" err="1">
                <a:solidFill>
                  <a:schemeClr val="tx1"/>
                </a:solidFill>
                <a:latin typeface="Arial" panose="020B0604020202020204" pitchFamily="34" charset="0"/>
                <a:cs typeface="Arial" panose="020B0604020202020204" pitchFamily="34" charset="0"/>
              </a:rPr>
              <a:t>ebook</a:t>
            </a:r>
            <a:r>
              <a:rPr lang="en-GB" dirty="0">
                <a:solidFill>
                  <a:schemeClr val="tx1"/>
                </a:solidFill>
                <a:latin typeface="Arial" panose="020B0604020202020204" pitchFamily="34" charset="0"/>
                <a:cs typeface="Arial" panose="020B0604020202020204" pitchFamily="34" charset="0"/>
              </a:rPr>
              <a:t>] London, p.34. Available at: http://www.bcu.ac.uk/cmsproxyimage?path=/_media/docs/adult%20bite%20size.pdf [Accessed 20 Jan. 2019]. </a:t>
            </a:r>
          </a:p>
          <a:p>
            <a:pPr>
              <a:buClr>
                <a:schemeClr val="tx1"/>
              </a:buClr>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The Ethical Framework For Good Practice In Counselling and </a:t>
            </a:r>
            <a:r>
              <a:rPr lang="en-GB" dirty="0" err="1">
                <a:solidFill>
                  <a:schemeClr val="tx1"/>
                </a:solidFill>
                <a:latin typeface="Arial" panose="020B0604020202020204" pitchFamily="34" charset="0"/>
                <a:cs typeface="Arial" panose="020B0604020202020204" pitchFamily="34" charset="0"/>
              </a:rPr>
              <a:t>Pychotherapy</a:t>
            </a:r>
            <a:r>
              <a:rPr lang="en-GB" dirty="0">
                <a:solidFill>
                  <a:schemeClr val="tx1"/>
                </a:solidFill>
                <a:latin typeface="Arial" panose="020B0604020202020204" pitchFamily="34" charset="0"/>
                <a:cs typeface="Arial" panose="020B0604020202020204" pitchFamily="34" charset="0"/>
              </a:rPr>
              <a:t>. (2016). 3rd ed. BACP House, 15 St John’s Business Park, Lutterworth, Leicestershire, LE17 4HB.: British Association for Counselling and </a:t>
            </a:r>
            <a:r>
              <a:rPr lang="en-GB" dirty="0" err="1">
                <a:solidFill>
                  <a:schemeClr val="tx1"/>
                </a:solidFill>
                <a:latin typeface="Arial" panose="020B0604020202020204" pitchFamily="34" charset="0"/>
                <a:cs typeface="Arial" panose="020B0604020202020204" pitchFamily="34" charset="0"/>
              </a:rPr>
              <a:t>Pychotherapy</a:t>
            </a:r>
            <a:r>
              <a:rPr lang="en-GB" dirty="0">
                <a:solidFill>
                  <a:schemeClr val="tx1"/>
                </a:solidFill>
                <a:latin typeface="Arial" panose="020B0604020202020204" pitchFamily="34" charset="0"/>
                <a:cs typeface="Arial" panose="020B0604020202020204" pitchFamily="34" charset="0"/>
              </a:rPr>
              <a:t>, p.54. </a:t>
            </a:r>
          </a:p>
          <a:p>
            <a:pPr>
              <a:buClr>
                <a:schemeClr val="tx1"/>
              </a:buClr>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Counselling Directory (2018) </a:t>
            </a:r>
            <a:r>
              <a:rPr lang="en-GB" i="1" dirty="0">
                <a:solidFill>
                  <a:schemeClr val="tx1"/>
                </a:solidFill>
                <a:latin typeface="Arial" panose="020B0604020202020204" pitchFamily="34" charset="0"/>
                <a:cs typeface="Arial" panose="020B0604020202020204" pitchFamily="34" charset="0"/>
              </a:rPr>
              <a:t>Psychodynamic therapy. </a:t>
            </a:r>
            <a:r>
              <a:rPr lang="en-GB" dirty="0">
                <a:solidFill>
                  <a:schemeClr val="tx1"/>
                </a:solidFill>
                <a:latin typeface="Arial" panose="020B0604020202020204" pitchFamily="34" charset="0"/>
                <a:cs typeface="Arial" panose="020B0604020202020204" pitchFamily="34" charset="0"/>
              </a:rPr>
              <a:t>Available at: </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https://www.counselling-directory.org.uk/psychodynamic-therapy.html</a:t>
            </a:r>
            <a:r>
              <a:rPr lang="en-GB" dirty="0">
                <a:solidFill>
                  <a:schemeClr val="tx1"/>
                </a:solidFill>
                <a:latin typeface="Arial" panose="020B0604020202020204" pitchFamily="34" charset="0"/>
                <a:cs typeface="Arial" panose="020B0604020202020204" pitchFamily="34" charset="0"/>
              </a:rPr>
              <a:t> [Accessed 20th January 2018]</a:t>
            </a:r>
          </a:p>
          <a:p>
            <a:pPr>
              <a:buClr>
                <a:schemeClr val="tx1"/>
              </a:buClr>
              <a:buFont typeface="Wingdings" panose="05000000000000000000" pitchFamily="2" charset="2"/>
              <a:buChar char="v"/>
            </a:pPr>
            <a:endParaRPr lang="en-GB" dirty="0"/>
          </a:p>
        </p:txBody>
      </p:sp>
    </p:spTree>
    <p:extLst>
      <p:ext uri="{BB962C8B-B14F-4D97-AF65-F5344CB8AC3E}">
        <p14:creationId xmlns:p14="http://schemas.microsoft.com/office/powerpoint/2010/main" val="4111755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4E10-0102-4D84-9A99-417AE7F3DE26}"/>
              </a:ext>
            </a:extLst>
          </p:cNvPr>
          <p:cNvSpPr>
            <a:spLocks noGrp="1"/>
          </p:cNvSpPr>
          <p:nvPr>
            <p:ph type="title"/>
          </p:nvPr>
        </p:nvSpPr>
        <p:spPr>
          <a:xfrm>
            <a:off x="1640156" y="-133128"/>
            <a:ext cx="8911687" cy="1280890"/>
          </a:xfrm>
        </p:spPr>
        <p:txBody>
          <a:bodyPr/>
          <a:lstStyle/>
          <a:p>
            <a:pPr algn="ctr"/>
            <a:r>
              <a:rPr lang="en-GB" dirty="0"/>
              <a:t>References</a:t>
            </a:r>
          </a:p>
        </p:txBody>
      </p:sp>
      <p:sp>
        <p:nvSpPr>
          <p:cNvPr id="3" name="Content Placeholder 2">
            <a:extLst>
              <a:ext uri="{FF2B5EF4-FFF2-40B4-BE49-F238E27FC236}">
                <a16:creationId xmlns:a16="http://schemas.microsoft.com/office/drawing/2014/main" id="{7C60F5C3-DD1E-4C75-B43C-11261F170C12}"/>
              </a:ext>
            </a:extLst>
          </p:cNvPr>
          <p:cNvSpPr>
            <a:spLocks noGrp="1"/>
          </p:cNvSpPr>
          <p:nvPr>
            <p:ph idx="1"/>
          </p:nvPr>
        </p:nvSpPr>
        <p:spPr>
          <a:xfrm>
            <a:off x="1640156" y="507317"/>
            <a:ext cx="10118457" cy="6238875"/>
          </a:xfrm>
        </p:spPr>
        <p:txBody>
          <a:bodyPr/>
          <a:lstStyle/>
          <a:p>
            <a:pPr>
              <a:buClr>
                <a:schemeClr val="tx1"/>
              </a:buClr>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Nursing &amp; Midwifery Council (2017) </a:t>
            </a:r>
            <a:r>
              <a:rPr lang="en-GB" i="1" dirty="0">
                <a:solidFill>
                  <a:schemeClr val="tx1"/>
                </a:solidFill>
                <a:latin typeface="Arial" panose="020B0604020202020204" pitchFamily="34" charset="0"/>
                <a:cs typeface="Arial" panose="020B0604020202020204" pitchFamily="34" charset="0"/>
              </a:rPr>
              <a:t>Managing Professional Boundaries: Professional v’s Personal Relationship. </a:t>
            </a:r>
            <a:r>
              <a:rPr lang="en-GB" dirty="0">
                <a:solidFill>
                  <a:schemeClr val="tx1"/>
                </a:solidFill>
                <a:latin typeface="Arial" panose="020B0604020202020204" pitchFamily="34" charset="0"/>
                <a:cs typeface="Arial" panose="020B0604020202020204" pitchFamily="34" charset="0"/>
              </a:rPr>
              <a:t>Available at:</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https://www.nursingandmidwiferycouncil.nsw.gov.au/managing-professional-boundaries-professional-vs-personal-relationships</a:t>
            </a:r>
            <a:r>
              <a:rPr lang="en-GB" dirty="0">
                <a:solidFill>
                  <a:schemeClr val="tx1"/>
                </a:solidFill>
                <a:latin typeface="Arial" panose="020B0604020202020204" pitchFamily="34" charset="0"/>
                <a:cs typeface="Arial" panose="020B0604020202020204" pitchFamily="34" charset="0"/>
              </a:rPr>
              <a:t> [Accessed 18th January 2019]</a:t>
            </a:r>
          </a:p>
          <a:p>
            <a:pPr>
              <a:buClr>
                <a:schemeClr val="tx1"/>
              </a:buClr>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Mitchell, G. and Ford, S. (2018). </a:t>
            </a:r>
            <a:r>
              <a:rPr lang="en-GB" i="1" dirty="0">
                <a:solidFill>
                  <a:schemeClr val="tx1"/>
                </a:solidFill>
                <a:latin typeface="Arial" panose="020B0604020202020204" pitchFamily="34" charset="0"/>
                <a:cs typeface="Arial" panose="020B0604020202020204" pitchFamily="34" charset="0"/>
              </a:rPr>
              <a:t>The use of counselling and leadership skills in student nurses</a:t>
            </a:r>
            <a:r>
              <a:rPr lang="en-GB" dirty="0">
                <a:solidFill>
                  <a:schemeClr val="tx1"/>
                </a:solidFill>
                <a:latin typeface="Arial" panose="020B0604020202020204" pitchFamily="34" charset="0"/>
                <a:cs typeface="Arial" panose="020B0604020202020204" pitchFamily="34" charset="0"/>
              </a:rPr>
              <a:t>. [online] Nursing Times. Available at: https://www.nursingtimes.net/clinical-archive/cancer/the-use-of-counselling-and-leadership-skills-in-cancer-care/203574.article [Accessed 18 Jan. 2019]. </a:t>
            </a:r>
          </a:p>
          <a:p>
            <a:pPr>
              <a:buClr>
                <a:schemeClr val="tx1"/>
              </a:buClr>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SAGE Publications Inc. (2016). </a:t>
            </a:r>
            <a:r>
              <a:rPr lang="en-GB" i="1" dirty="0">
                <a:solidFill>
                  <a:schemeClr val="tx1"/>
                </a:solidFill>
                <a:latin typeface="Arial" panose="020B0604020202020204" pitchFamily="34" charset="0"/>
                <a:cs typeface="Arial" panose="020B0604020202020204" pitchFamily="34" charset="0"/>
              </a:rPr>
              <a:t>Introduction to Counselling Skills</a:t>
            </a:r>
            <a:r>
              <a:rPr lang="en-GB" dirty="0">
                <a:solidFill>
                  <a:schemeClr val="tx1"/>
                </a:solidFill>
                <a:latin typeface="Arial" panose="020B0604020202020204" pitchFamily="34" charset="0"/>
                <a:cs typeface="Arial" panose="020B0604020202020204" pitchFamily="34" charset="0"/>
              </a:rPr>
              <a:t>. [online] Available at: https://us.sagepub.com/en-us/nam/introduction-to-counselling-skills/book237531 [Accessed 21 Jan. 2019]. </a:t>
            </a:r>
          </a:p>
          <a:p>
            <a:pPr>
              <a:buClr>
                <a:schemeClr val="tx1"/>
              </a:buClr>
              <a:buFont typeface="Wingdings" panose="05000000000000000000" pitchFamily="2" charset="2"/>
              <a:buChar char="v"/>
            </a:pPr>
            <a:r>
              <a:rPr lang="en-GB" dirty="0" err="1">
                <a:solidFill>
                  <a:schemeClr val="tx1"/>
                </a:solidFill>
                <a:latin typeface="Arial" panose="020B0604020202020204" pitchFamily="34" charset="0"/>
                <a:cs typeface="Arial" panose="020B0604020202020204" pitchFamily="34" charset="0"/>
              </a:rPr>
              <a:t>OpenLearn</a:t>
            </a:r>
            <a:r>
              <a:rPr lang="en-GB" dirty="0">
                <a:solidFill>
                  <a:schemeClr val="tx1"/>
                </a:solidFill>
                <a:latin typeface="Arial" panose="020B0604020202020204" pitchFamily="34" charset="0"/>
                <a:cs typeface="Arial" panose="020B0604020202020204" pitchFamily="34" charset="0"/>
              </a:rPr>
              <a:t>. (2017). </a:t>
            </a:r>
            <a:r>
              <a:rPr lang="en-GB" i="1" dirty="0">
                <a:solidFill>
                  <a:schemeClr val="tx1"/>
                </a:solidFill>
                <a:latin typeface="Arial" panose="020B0604020202020204" pitchFamily="34" charset="0"/>
                <a:cs typeface="Arial" panose="020B0604020202020204" pitchFamily="34" charset="0"/>
              </a:rPr>
              <a:t>The psychology of conspiracy theories</a:t>
            </a:r>
            <a:r>
              <a:rPr lang="en-GB" dirty="0">
                <a:solidFill>
                  <a:schemeClr val="tx1"/>
                </a:solidFill>
                <a:latin typeface="Arial" panose="020B0604020202020204" pitchFamily="34" charset="0"/>
                <a:cs typeface="Arial" panose="020B0604020202020204" pitchFamily="34" charset="0"/>
              </a:rPr>
              <a:t>. [online] Available at: https://www.open.edu/openlearn/body-mind/psychology/psychological-studies/the-psychology-conspiracy-theories [Accessed 21 Jan. 2019]. </a:t>
            </a:r>
          </a:p>
          <a:p>
            <a:pPr>
              <a:buClr>
                <a:schemeClr val="tx1"/>
              </a:buClr>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nhs.uk. (2018). </a:t>
            </a:r>
            <a:r>
              <a:rPr lang="en-GB" i="1" dirty="0">
                <a:solidFill>
                  <a:schemeClr val="tx1"/>
                </a:solidFill>
                <a:latin typeface="Arial" panose="020B0604020202020204" pitchFamily="34" charset="0"/>
                <a:cs typeface="Arial" panose="020B0604020202020204" pitchFamily="34" charset="0"/>
              </a:rPr>
              <a:t>Cognitive behavioural therapy (CBT)</a:t>
            </a:r>
            <a:r>
              <a:rPr lang="en-GB" dirty="0">
                <a:solidFill>
                  <a:schemeClr val="tx1"/>
                </a:solidFill>
                <a:latin typeface="Arial" panose="020B0604020202020204" pitchFamily="34" charset="0"/>
                <a:cs typeface="Arial" panose="020B0604020202020204" pitchFamily="34" charset="0"/>
              </a:rPr>
              <a:t>. [online] Available at: https://www.nhs.uk/conditions/cognitive-behavioural-therapy-cbt/ [Accessed 20 Jan. 2019]. </a:t>
            </a:r>
          </a:p>
          <a:p>
            <a:pPr>
              <a:buClr>
                <a:schemeClr val="tx1"/>
              </a:buClr>
              <a:buFont typeface="Wingdings" panose="05000000000000000000" pitchFamily="2" charset="2"/>
              <a:buChar char="v"/>
            </a:pPr>
            <a:r>
              <a:rPr lang="en-GB" dirty="0" err="1">
                <a:solidFill>
                  <a:schemeClr val="tx1"/>
                </a:solidFill>
                <a:latin typeface="Arial" panose="020B0604020202020204" pitchFamily="34" charset="0"/>
                <a:cs typeface="Arial" panose="020B0604020202020204" pitchFamily="34" charset="0"/>
              </a:rPr>
              <a:t>Raillie</a:t>
            </a:r>
            <a:r>
              <a:rPr lang="en-GB" dirty="0">
                <a:solidFill>
                  <a:schemeClr val="tx1"/>
                </a:solidFill>
                <a:latin typeface="Arial" panose="020B0604020202020204" pitchFamily="34" charset="0"/>
                <a:cs typeface="Arial" panose="020B0604020202020204" pitchFamily="34" charset="0"/>
              </a:rPr>
              <a:t>, L. (2015). Empathy In the nurse patient relationship. </a:t>
            </a:r>
            <a:r>
              <a:rPr lang="en-GB" i="1" dirty="0">
                <a:solidFill>
                  <a:schemeClr val="tx1"/>
                </a:solidFill>
                <a:latin typeface="Arial" panose="020B0604020202020204" pitchFamily="34" charset="0"/>
                <a:cs typeface="Arial" panose="020B0604020202020204" pitchFamily="34" charset="0"/>
              </a:rPr>
              <a:t>Nursing Standard</a:t>
            </a:r>
            <a:r>
              <a:rPr lang="en-GB" dirty="0">
                <a:solidFill>
                  <a:schemeClr val="tx1"/>
                </a:solidFill>
                <a:latin typeface="Arial" panose="020B0604020202020204" pitchFamily="34" charset="0"/>
                <a:cs typeface="Arial" panose="020B0604020202020204" pitchFamily="34" charset="0"/>
              </a:rPr>
              <a:t>. [online] Available at: https://www.rcn.org.uk/magazines/students/2018/the-power-of-empathy [Accessed 20 Jan. 2019]. </a:t>
            </a:r>
          </a:p>
          <a:p>
            <a:pPr>
              <a:buClr>
                <a:schemeClr val="tx1"/>
              </a:buClr>
              <a:buFont typeface="Wingdings" panose="05000000000000000000" pitchFamily="2" charset="2"/>
              <a:buChar char="v"/>
            </a:pPr>
            <a:endParaRPr lang="en-GB" dirty="0"/>
          </a:p>
          <a:p>
            <a:pPr>
              <a:buClr>
                <a:schemeClr val="tx1"/>
              </a:buClr>
              <a:buFont typeface="Wingdings" panose="05000000000000000000" pitchFamily="2" charset="2"/>
              <a:buChar char="v"/>
            </a:pPr>
            <a:endParaRPr lang="en-GB" dirty="0"/>
          </a:p>
        </p:txBody>
      </p:sp>
    </p:spTree>
    <p:extLst>
      <p:ext uri="{BB962C8B-B14F-4D97-AF65-F5344CB8AC3E}">
        <p14:creationId xmlns:p14="http://schemas.microsoft.com/office/powerpoint/2010/main" val="333451900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234</TotalTime>
  <Words>2841</Words>
  <Application>Microsoft Office PowerPoint</Application>
  <PresentationFormat>Widescreen</PresentationFormat>
  <Paragraphs>105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Century Gothic</vt:lpstr>
      <vt:lpstr>Wingdings</vt:lpstr>
      <vt:lpstr>Wingdings 3</vt:lpstr>
      <vt:lpstr>Wisp</vt:lpstr>
      <vt:lpstr>A TOOLKIT FOR  STUDENT NURSES </vt:lpstr>
      <vt:lpstr>Contents </vt:lpstr>
      <vt:lpstr>Characteristics and qualities required from a student nurse. </vt:lpstr>
      <vt:lpstr>Introduction </vt:lpstr>
      <vt:lpstr>Counselling Theories</vt:lpstr>
      <vt:lpstr>Person Centred Therapy (PCT)</vt:lpstr>
      <vt:lpstr>Psychodynamic Theory</vt:lpstr>
      <vt:lpstr>Cognitive Behavioural Therapy (CBT)</vt:lpstr>
      <vt:lpstr>Counselling Skills</vt:lpstr>
      <vt:lpstr>Active Listening </vt:lpstr>
      <vt:lpstr>Empathy</vt:lpstr>
      <vt:lpstr>Confidentiality </vt:lpstr>
      <vt:lpstr>Confidentiality</vt:lpstr>
      <vt:lpstr>Communication</vt:lpstr>
      <vt:lpstr>Workplace Boundaries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TOOLKIT FOR  STUDENT NURSES</dc:title>
  <dc:creator>Amy Fletcher</dc:creator>
  <cp:lastModifiedBy>Amy Fletcher</cp:lastModifiedBy>
  <cp:revision>25</cp:revision>
  <dcterms:created xsi:type="dcterms:W3CDTF">2019-01-23T19:00:20Z</dcterms:created>
  <dcterms:modified xsi:type="dcterms:W3CDTF">2019-01-23T23:28:28Z</dcterms:modified>
</cp:coreProperties>
</file>