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99" r:id="rId2"/>
    <p:sldMasterId id="2147483648" r:id="rId3"/>
    <p:sldMasterId id="2147483761" r:id="rId4"/>
  </p:sldMasterIdLst>
  <p:notesMasterIdLst>
    <p:notesMasterId r:id="rId21"/>
  </p:notesMasterIdLst>
  <p:sldIdLst>
    <p:sldId id="256" r:id="rId5"/>
    <p:sldId id="257" r:id="rId6"/>
    <p:sldId id="259" r:id="rId7"/>
    <p:sldId id="260" r:id="rId8"/>
    <p:sldId id="261" r:id="rId9"/>
    <p:sldId id="262" r:id="rId10"/>
    <p:sldId id="263" r:id="rId11"/>
    <p:sldId id="273" r:id="rId12"/>
    <p:sldId id="271" r:id="rId13"/>
    <p:sldId id="266" r:id="rId14"/>
    <p:sldId id="264" r:id="rId15"/>
    <p:sldId id="269" r:id="rId16"/>
    <p:sldId id="265" r:id="rId17"/>
    <p:sldId id="268" r:id="rId18"/>
    <p:sldId id="267" r:id="rId19"/>
    <p:sldId id="270"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E7E17E-F650-4791-9A6D-AA5E8DB596A6}" v="330" dt="2022-09-20T10:54:21.662"/>
    <p1510:client id="{EACDE99E-88E3-7C4B-2285-E9C89DE67F7A}" v="151" dt="2023-09-18T11:44:16.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Master" Target="slideMasters/slideMaster3.xml" Id="rId3" /><Relationship Type="http://schemas.openxmlformats.org/officeDocument/2006/relationships/notesMaster" Target="notesMasters/notesMaster1.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tableStyles" Target="tableStyles.xml" Id="rId25" /><Relationship Type="http://schemas.openxmlformats.org/officeDocument/2006/relationships/slideMaster" Target="slideMasters/slideMaster2.xml" Id="rId2" /><Relationship Type="http://schemas.openxmlformats.org/officeDocument/2006/relationships/slide" Target="slides/slide12.xml" Id="rId16" /><Relationship Type="http://schemas.openxmlformats.org/officeDocument/2006/relationships/slide" Target="slides/slide16.xml" Id="rId20" /><Relationship Type="http://schemas.openxmlformats.org/officeDocument/2006/relationships/slideMaster" Target="slideMasters/slideMaster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theme" Target="theme/theme1.xml" Id="rId24"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viewProps" Target="viewProps.xml" Id="rId23"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slideMaster" Target="slideMasters/slideMaster4.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presProps" Target="presProps.xml" Id="rId22" /><Relationship Type="http://schemas.microsoft.com/office/2015/10/relationships/revisionInfo" Target="revisionInfo.xml" Id="rId27" /></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6D797F-274A-433A-9B89-DCD7A4C4E5D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903FA8-26BB-4A93-B8D4-073A8F5A3BB9}">
      <dgm:prSet/>
      <dgm:spPr/>
      <dgm:t>
        <a:bodyPr/>
        <a:lstStyle/>
        <a:p>
          <a:pPr>
            <a:lnSpc>
              <a:spcPct val="100000"/>
            </a:lnSpc>
          </a:pPr>
          <a:r>
            <a:rPr lang="en-GB" dirty="0"/>
            <a:t>‘</a:t>
          </a:r>
          <a:r>
            <a:rPr lang="en-GB" i="1" dirty="0"/>
            <a:t>Student engagement is a process rather than a product</a:t>
          </a:r>
          <a:r>
            <a:rPr lang="en-GB" dirty="0"/>
            <a:t>’ (Mcfadden and Munns, 2002, p.362)</a:t>
          </a:r>
          <a:endParaRPr lang="en-US" dirty="0"/>
        </a:p>
      </dgm:t>
    </dgm:pt>
    <dgm:pt modelId="{55898FD4-3AFF-4EB9-9E3E-5B73DDBF28C3}" type="parTrans" cxnId="{6708878B-C147-426F-85F4-47E46D5DF353}">
      <dgm:prSet/>
      <dgm:spPr/>
      <dgm:t>
        <a:bodyPr/>
        <a:lstStyle/>
        <a:p>
          <a:endParaRPr lang="en-US"/>
        </a:p>
      </dgm:t>
    </dgm:pt>
    <dgm:pt modelId="{9364F69B-17E0-4A87-844E-66E56B06B6D2}" type="sibTrans" cxnId="{6708878B-C147-426F-85F4-47E46D5DF353}">
      <dgm:prSet/>
      <dgm:spPr/>
      <dgm:t>
        <a:bodyPr/>
        <a:lstStyle/>
        <a:p>
          <a:endParaRPr lang="en-US"/>
        </a:p>
      </dgm:t>
    </dgm:pt>
    <dgm:pt modelId="{13A6AC97-8F6B-4239-B753-6CC5315A55BF}">
      <dgm:prSet/>
      <dgm:spPr/>
      <dgm:t>
        <a:bodyPr/>
        <a:lstStyle/>
        <a:p>
          <a:pPr rtl="0">
            <a:lnSpc>
              <a:spcPct val="100000"/>
            </a:lnSpc>
          </a:pPr>
          <a:r>
            <a:rPr lang="en-GB" dirty="0"/>
            <a:t>How</a:t>
          </a:r>
          <a:r>
            <a:rPr lang="en-GB" dirty="0">
              <a:latin typeface="Calibri Light" panose="020F0302020204030204"/>
            </a:rPr>
            <a:t> can</a:t>
          </a:r>
          <a:r>
            <a:rPr lang="en-GB" dirty="0"/>
            <a:t> you encourage student engagement within your teaching practice?</a:t>
          </a:r>
          <a:endParaRPr lang="en-US" dirty="0"/>
        </a:p>
      </dgm:t>
    </dgm:pt>
    <dgm:pt modelId="{63D3508C-4093-49B8-A2C7-31BBCF13BC83}" type="parTrans" cxnId="{FAAC43E3-B972-43DF-B74C-EF50B5FD2432}">
      <dgm:prSet/>
      <dgm:spPr/>
      <dgm:t>
        <a:bodyPr/>
        <a:lstStyle/>
        <a:p>
          <a:endParaRPr lang="en-US"/>
        </a:p>
      </dgm:t>
    </dgm:pt>
    <dgm:pt modelId="{65934B8D-1E7A-4C93-B962-F9128C7D4E14}" type="sibTrans" cxnId="{FAAC43E3-B972-43DF-B74C-EF50B5FD2432}">
      <dgm:prSet/>
      <dgm:spPr/>
      <dgm:t>
        <a:bodyPr/>
        <a:lstStyle/>
        <a:p>
          <a:endParaRPr lang="en-US"/>
        </a:p>
      </dgm:t>
    </dgm:pt>
    <dgm:pt modelId="{9D9B911C-912B-40AE-968E-54372485BF6C}">
      <dgm:prSet phldr="0"/>
      <dgm:spPr/>
      <dgm:t>
        <a:bodyPr/>
        <a:lstStyle/>
        <a:p>
          <a:pPr rtl="0"/>
          <a:r>
            <a:rPr lang="en-GB" dirty="0">
              <a:latin typeface="Calibri Light" panose="020F0302020204030204"/>
            </a:rPr>
            <a:t>Feedforward rather than feedback</a:t>
          </a:r>
        </a:p>
      </dgm:t>
    </dgm:pt>
    <dgm:pt modelId="{6EB302FC-4B76-4BAE-BA61-610F6F97D484}" type="parTrans" cxnId="{3C03EFEE-A197-449D-96BB-891A36F70E7C}">
      <dgm:prSet/>
      <dgm:spPr/>
      <dgm:t>
        <a:bodyPr/>
        <a:lstStyle/>
        <a:p>
          <a:endParaRPr lang="en-GB"/>
        </a:p>
      </dgm:t>
    </dgm:pt>
    <dgm:pt modelId="{55DE8FB0-3A02-4FAC-AE4F-52051B2031C3}" type="sibTrans" cxnId="{3C03EFEE-A197-449D-96BB-891A36F70E7C}">
      <dgm:prSet/>
      <dgm:spPr/>
      <dgm:t>
        <a:bodyPr/>
        <a:lstStyle/>
        <a:p>
          <a:endParaRPr lang="en-GB"/>
        </a:p>
      </dgm:t>
    </dgm:pt>
    <dgm:pt modelId="{3A457179-16CB-4DDA-94F3-63177060AE5A}" type="pres">
      <dgm:prSet presAssocID="{666D797F-274A-433A-9B89-DCD7A4C4E5D8}" presName="root" presStyleCnt="0">
        <dgm:presLayoutVars>
          <dgm:dir/>
          <dgm:resizeHandles val="exact"/>
        </dgm:presLayoutVars>
      </dgm:prSet>
      <dgm:spPr/>
    </dgm:pt>
    <dgm:pt modelId="{703691B5-3CCC-4251-A18E-D86150B2120B}" type="pres">
      <dgm:prSet presAssocID="{70903FA8-26BB-4A93-B8D4-073A8F5A3BB9}" presName="compNode" presStyleCnt="0"/>
      <dgm:spPr/>
    </dgm:pt>
    <dgm:pt modelId="{3E1BA0F0-E980-43C9-A752-4BC21613EE7B}" type="pres">
      <dgm:prSet presAssocID="{70903FA8-26BB-4A93-B8D4-073A8F5A3BB9}" presName="bgRect" presStyleLbl="bgShp" presStyleIdx="0" presStyleCnt="3"/>
      <dgm:spPr/>
    </dgm:pt>
    <dgm:pt modelId="{0F4BFE4D-0C09-4EE3-8A95-A294CF79923B}" type="pres">
      <dgm:prSet presAssocID="{70903FA8-26BB-4A93-B8D4-073A8F5A3BB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73FE8879-D14E-4EB1-A92F-06379D9CF84C}" type="pres">
      <dgm:prSet presAssocID="{70903FA8-26BB-4A93-B8D4-073A8F5A3BB9}" presName="spaceRect" presStyleCnt="0"/>
      <dgm:spPr/>
    </dgm:pt>
    <dgm:pt modelId="{782164FF-620B-44DF-8381-2C6B89B00DE9}" type="pres">
      <dgm:prSet presAssocID="{70903FA8-26BB-4A93-B8D4-073A8F5A3BB9}" presName="parTx" presStyleLbl="revTx" presStyleIdx="0" presStyleCnt="3">
        <dgm:presLayoutVars>
          <dgm:chMax val="0"/>
          <dgm:chPref val="0"/>
        </dgm:presLayoutVars>
      </dgm:prSet>
      <dgm:spPr/>
    </dgm:pt>
    <dgm:pt modelId="{8B6AFF8D-E7D7-4201-8204-965CD63501D1}" type="pres">
      <dgm:prSet presAssocID="{9364F69B-17E0-4A87-844E-66E56B06B6D2}" presName="sibTrans" presStyleCnt="0"/>
      <dgm:spPr/>
    </dgm:pt>
    <dgm:pt modelId="{1A4010CE-5AD5-454A-B31D-CEFC2D564AEF}" type="pres">
      <dgm:prSet presAssocID="{13A6AC97-8F6B-4239-B753-6CC5315A55BF}" presName="compNode" presStyleCnt="0"/>
      <dgm:spPr/>
    </dgm:pt>
    <dgm:pt modelId="{382C5797-1349-470C-91C4-3CBA4F741EDA}" type="pres">
      <dgm:prSet presAssocID="{13A6AC97-8F6B-4239-B753-6CC5315A55BF}" presName="bgRect" presStyleLbl="bgShp" presStyleIdx="1" presStyleCnt="3"/>
      <dgm:spPr/>
    </dgm:pt>
    <dgm:pt modelId="{7DDCFCE6-E946-45E8-AFE7-4EBE38897400}" type="pres">
      <dgm:prSet presAssocID="{13A6AC97-8F6B-4239-B753-6CC5315A55B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ABF90EFC-249E-4F6F-8703-6F4888EBE82B}" type="pres">
      <dgm:prSet presAssocID="{13A6AC97-8F6B-4239-B753-6CC5315A55BF}" presName="spaceRect" presStyleCnt="0"/>
      <dgm:spPr/>
    </dgm:pt>
    <dgm:pt modelId="{99CCDE21-1E8A-44D2-BEA8-EAB0413025A8}" type="pres">
      <dgm:prSet presAssocID="{13A6AC97-8F6B-4239-B753-6CC5315A55BF}" presName="parTx" presStyleLbl="revTx" presStyleIdx="1" presStyleCnt="3">
        <dgm:presLayoutVars>
          <dgm:chMax val="0"/>
          <dgm:chPref val="0"/>
        </dgm:presLayoutVars>
      </dgm:prSet>
      <dgm:spPr/>
    </dgm:pt>
    <dgm:pt modelId="{3D3863B9-F9D0-46B4-9E22-9B29AA92849C}" type="pres">
      <dgm:prSet presAssocID="{65934B8D-1E7A-4C93-B962-F9128C7D4E14}" presName="sibTrans" presStyleCnt="0"/>
      <dgm:spPr/>
    </dgm:pt>
    <dgm:pt modelId="{41AFD5E0-E53B-431E-956E-D8410E208134}" type="pres">
      <dgm:prSet presAssocID="{9D9B911C-912B-40AE-968E-54372485BF6C}" presName="compNode" presStyleCnt="0"/>
      <dgm:spPr/>
    </dgm:pt>
    <dgm:pt modelId="{5C60599B-187F-48DD-BB64-034E2F637F4F}" type="pres">
      <dgm:prSet presAssocID="{9D9B911C-912B-40AE-968E-54372485BF6C}" presName="bgRect" presStyleLbl="bgShp" presStyleIdx="2" presStyleCnt="3"/>
      <dgm:spPr/>
    </dgm:pt>
    <dgm:pt modelId="{573C69C4-0CB5-4279-9CAD-FC8965B158BD}" type="pres">
      <dgm:prSet presAssocID="{9D9B911C-912B-40AE-968E-54372485BF6C}" presName="iconRect" presStyleLbl="node1" presStyleIdx="2" presStyleCnt="3"/>
      <dgm:spPr/>
    </dgm:pt>
    <dgm:pt modelId="{5EE341C7-CE79-472C-87A6-56F6E89CFEED}" type="pres">
      <dgm:prSet presAssocID="{9D9B911C-912B-40AE-968E-54372485BF6C}" presName="spaceRect" presStyleCnt="0"/>
      <dgm:spPr/>
    </dgm:pt>
    <dgm:pt modelId="{72973B3F-1383-4766-A950-5F617D738E2A}" type="pres">
      <dgm:prSet presAssocID="{9D9B911C-912B-40AE-968E-54372485BF6C}" presName="parTx" presStyleLbl="revTx" presStyleIdx="2" presStyleCnt="3">
        <dgm:presLayoutVars>
          <dgm:chMax val="0"/>
          <dgm:chPref val="0"/>
        </dgm:presLayoutVars>
      </dgm:prSet>
      <dgm:spPr/>
    </dgm:pt>
  </dgm:ptLst>
  <dgm:cxnLst>
    <dgm:cxn modelId="{0503D138-3447-40A8-A588-3D3243F40FEB}" type="presOf" srcId="{70903FA8-26BB-4A93-B8D4-073A8F5A3BB9}" destId="{782164FF-620B-44DF-8381-2C6B89B00DE9}" srcOrd="0" destOrd="0" presId="urn:microsoft.com/office/officeart/2018/2/layout/IconVerticalSolidList"/>
    <dgm:cxn modelId="{36F61484-AD44-4BA6-9243-E894877E5CB9}" type="presOf" srcId="{666D797F-274A-433A-9B89-DCD7A4C4E5D8}" destId="{3A457179-16CB-4DDA-94F3-63177060AE5A}" srcOrd="0" destOrd="0" presId="urn:microsoft.com/office/officeart/2018/2/layout/IconVerticalSolidList"/>
    <dgm:cxn modelId="{6708878B-C147-426F-85F4-47E46D5DF353}" srcId="{666D797F-274A-433A-9B89-DCD7A4C4E5D8}" destId="{70903FA8-26BB-4A93-B8D4-073A8F5A3BB9}" srcOrd="0" destOrd="0" parTransId="{55898FD4-3AFF-4EB9-9E3E-5B73DDBF28C3}" sibTransId="{9364F69B-17E0-4A87-844E-66E56B06B6D2}"/>
    <dgm:cxn modelId="{CBB4E48E-5455-4999-8611-7E39A563A629}" type="presOf" srcId="{13A6AC97-8F6B-4239-B753-6CC5315A55BF}" destId="{99CCDE21-1E8A-44D2-BEA8-EAB0413025A8}" srcOrd="0" destOrd="0" presId="urn:microsoft.com/office/officeart/2018/2/layout/IconVerticalSolidList"/>
    <dgm:cxn modelId="{FAAC43E3-B972-43DF-B74C-EF50B5FD2432}" srcId="{666D797F-274A-433A-9B89-DCD7A4C4E5D8}" destId="{13A6AC97-8F6B-4239-B753-6CC5315A55BF}" srcOrd="1" destOrd="0" parTransId="{63D3508C-4093-49B8-A2C7-31BBCF13BC83}" sibTransId="{65934B8D-1E7A-4C93-B962-F9128C7D4E14}"/>
    <dgm:cxn modelId="{3C03EFEE-A197-449D-96BB-891A36F70E7C}" srcId="{666D797F-274A-433A-9B89-DCD7A4C4E5D8}" destId="{9D9B911C-912B-40AE-968E-54372485BF6C}" srcOrd="2" destOrd="0" parTransId="{6EB302FC-4B76-4BAE-BA61-610F6F97D484}" sibTransId="{55DE8FB0-3A02-4FAC-AE4F-52051B2031C3}"/>
    <dgm:cxn modelId="{4F2EFEEF-0231-4D57-B8F0-7A740509B5AD}" type="presOf" srcId="{9D9B911C-912B-40AE-968E-54372485BF6C}" destId="{72973B3F-1383-4766-A950-5F617D738E2A}" srcOrd="0" destOrd="0" presId="urn:microsoft.com/office/officeart/2018/2/layout/IconVerticalSolidList"/>
    <dgm:cxn modelId="{04BB3C35-B13A-4789-92D5-DCE6F2C504C1}" type="presParOf" srcId="{3A457179-16CB-4DDA-94F3-63177060AE5A}" destId="{703691B5-3CCC-4251-A18E-D86150B2120B}" srcOrd="0" destOrd="0" presId="urn:microsoft.com/office/officeart/2018/2/layout/IconVerticalSolidList"/>
    <dgm:cxn modelId="{5B7CFF0A-2CF0-41E2-BA5A-01C0FB759FD2}" type="presParOf" srcId="{703691B5-3CCC-4251-A18E-D86150B2120B}" destId="{3E1BA0F0-E980-43C9-A752-4BC21613EE7B}" srcOrd="0" destOrd="0" presId="urn:microsoft.com/office/officeart/2018/2/layout/IconVerticalSolidList"/>
    <dgm:cxn modelId="{D306FBFD-FD74-4582-A0AD-A28736EB346A}" type="presParOf" srcId="{703691B5-3CCC-4251-A18E-D86150B2120B}" destId="{0F4BFE4D-0C09-4EE3-8A95-A294CF79923B}" srcOrd="1" destOrd="0" presId="urn:microsoft.com/office/officeart/2018/2/layout/IconVerticalSolidList"/>
    <dgm:cxn modelId="{A952A4C4-8BAB-40EA-BB12-35EA1D7BC0E2}" type="presParOf" srcId="{703691B5-3CCC-4251-A18E-D86150B2120B}" destId="{73FE8879-D14E-4EB1-A92F-06379D9CF84C}" srcOrd="2" destOrd="0" presId="urn:microsoft.com/office/officeart/2018/2/layout/IconVerticalSolidList"/>
    <dgm:cxn modelId="{340AC782-6C34-4EAF-BC35-505E827D2D38}" type="presParOf" srcId="{703691B5-3CCC-4251-A18E-D86150B2120B}" destId="{782164FF-620B-44DF-8381-2C6B89B00DE9}" srcOrd="3" destOrd="0" presId="urn:microsoft.com/office/officeart/2018/2/layout/IconVerticalSolidList"/>
    <dgm:cxn modelId="{D1798125-DDDA-4EF8-9055-68F727C177C9}" type="presParOf" srcId="{3A457179-16CB-4DDA-94F3-63177060AE5A}" destId="{8B6AFF8D-E7D7-4201-8204-965CD63501D1}" srcOrd="1" destOrd="0" presId="urn:microsoft.com/office/officeart/2018/2/layout/IconVerticalSolidList"/>
    <dgm:cxn modelId="{07760ADF-A853-4B0B-A5D5-5A1B4743C8F1}" type="presParOf" srcId="{3A457179-16CB-4DDA-94F3-63177060AE5A}" destId="{1A4010CE-5AD5-454A-B31D-CEFC2D564AEF}" srcOrd="2" destOrd="0" presId="urn:microsoft.com/office/officeart/2018/2/layout/IconVerticalSolidList"/>
    <dgm:cxn modelId="{E4B9D4AC-B313-42DA-BAA3-4320327C3E9E}" type="presParOf" srcId="{1A4010CE-5AD5-454A-B31D-CEFC2D564AEF}" destId="{382C5797-1349-470C-91C4-3CBA4F741EDA}" srcOrd="0" destOrd="0" presId="urn:microsoft.com/office/officeart/2018/2/layout/IconVerticalSolidList"/>
    <dgm:cxn modelId="{D3C91659-6793-4910-B913-182889BDDDDB}" type="presParOf" srcId="{1A4010CE-5AD5-454A-B31D-CEFC2D564AEF}" destId="{7DDCFCE6-E946-45E8-AFE7-4EBE38897400}" srcOrd="1" destOrd="0" presId="urn:microsoft.com/office/officeart/2018/2/layout/IconVerticalSolidList"/>
    <dgm:cxn modelId="{4123FC9E-0055-49C7-9312-ACC68ED4E985}" type="presParOf" srcId="{1A4010CE-5AD5-454A-B31D-CEFC2D564AEF}" destId="{ABF90EFC-249E-4F6F-8703-6F4888EBE82B}" srcOrd="2" destOrd="0" presId="urn:microsoft.com/office/officeart/2018/2/layout/IconVerticalSolidList"/>
    <dgm:cxn modelId="{68B8468F-E540-4D5E-9CC1-B0B16BD492CF}" type="presParOf" srcId="{1A4010CE-5AD5-454A-B31D-CEFC2D564AEF}" destId="{99CCDE21-1E8A-44D2-BEA8-EAB0413025A8}" srcOrd="3" destOrd="0" presId="urn:microsoft.com/office/officeart/2018/2/layout/IconVerticalSolidList"/>
    <dgm:cxn modelId="{72E03827-F4E5-49E0-9882-90D3B670A3C7}" type="presParOf" srcId="{3A457179-16CB-4DDA-94F3-63177060AE5A}" destId="{3D3863B9-F9D0-46B4-9E22-9B29AA92849C}" srcOrd="3" destOrd="0" presId="urn:microsoft.com/office/officeart/2018/2/layout/IconVerticalSolidList"/>
    <dgm:cxn modelId="{7A00ABEF-4418-4228-9075-63501DF6B825}" type="presParOf" srcId="{3A457179-16CB-4DDA-94F3-63177060AE5A}" destId="{41AFD5E0-E53B-431E-956E-D8410E208134}" srcOrd="4" destOrd="0" presId="urn:microsoft.com/office/officeart/2018/2/layout/IconVerticalSolidList"/>
    <dgm:cxn modelId="{2D55EC50-05E8-4356-8A4B-26D49E1940D8}" type="presParOf" srcId="{41AFD5E0-E53B-431E-956E-D8410E208134}" destId="{5C60599B-187F-48DD-BB64-034E2F637F4F}" srcOrd="0" destOrd="0" presId="urn:microsoft.com/office/officeart/2018/2/layout/IconVerticalSolidList"/>
    <dgm:cxn modelId="{D27FE3F8-263D-430E-A4EF-4E6BFE8AF218}" type="presParOf" srcId="{41AFD5E0-E53B-431E-956E-D8410E208134}" destId="{573C69C4-0CB5-4279-9CAD-FC8965B158BD}" srcOrd="1" destOrd="0" presId="urn:microsoft.com/office/officeart/2018/2/layout/IconVerticalSolidList"/>
    <dgm:cxn modelId="{8DA300C2-4EBC-4E81-8166-4B2D91AB148E}" type="presParOf" srcId="{41AFD5E0-E53B-431E-956E-D8410E208134}" destId="{5EE341C7-CE79-472C-87A6-56F6E89CFEED}" srcOrd="2" destOrd="0" presId="urn:microsoft.com/office/officeart/2018/2/layout/IconVerticalSolidList"/>
    <dgm:cxn modelId="{4367F5B9-5D80-4DE0-9D94-CA3B4ABDE7B4}" type="presParOf" srcId="{41AFD5E0-E53B-431E-956E-D8410E208134}" destId="{72973B3F-1383-4766-A950-5F617D738E2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9122A7-06F2-4A0F-9359-199587E77285}"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18C11DD5-1494-4437-8A2A-3967D22213D1}">
      <dgm:prSet phldrT="[Text]"/>
      <dgm:spPr/>
      <dgm:t>
        <a:bodyPr/>
        <a:lstStyle/>
        <a:p>
          <a:r>
            <a:rPr lang="en-US" b="1" dirty="0"/>
            <a:t>Mode 1</a:t>
          </a:r>
        </a:p>
        <a:p>
          <a:r>
            <a:rPr lang="en-US" dirty="0"/>
            <a:t>The class</a:t>
          </a:r>
        </a:p>
        <a:p>
          <a:endParaRPr lang="en-US" dirty="0"/>
        </a:p>
        <a:p>
          <a:endParaRPr lang="en-US" dirty="0"/>
        </a:p>
        <a:p>
          <a:r>
            <a:rPr lang="en-US" dirty="0"/>
            <a:t>Whether the success of the class in learning what was intended</a:t>
          </a:r>
        </a:p>
      </dgm:t>
    </dgm:pt>
    <dgm:pt modelId="{3ABDF207-F7E0-4401-AB74-DA5550AF6FF3}" type="parTrans" cxnId="{7C854E54-EA01-42C3-96EC-F1EEF7AB1E68}">
      <dgm:prSet/>
      <dgm:spPr/>
      <dgm:t>
        <a:bodyPr/>
        <a:lstStyle/>
        <a:p>
          <a:endParaRPr lang="en-US"/>
        </a:p>
      </dgm:t>
    </dgm:pt>
    <dgm:pt modelId="{31ABAC45-B55A-47C8-9C0C-883575530192}" type="sibTrans" cxnId="{7C854E54-EA01-42C3-96EC-F1EEF7AB1E68}">
      <dgm:prSet/>
      <dgm:spPr/>
      <dgm:t>
        <a:bodyPr/>
        <a:lstStyle/>
        <a:p>
          <a:endParaRPr lang="en-US"/>
        </a:p>
      </dgm:t>
    </dgm:pt>
    <dgm:pt modelId="{1420C5BD-BE30-4E42-9C9C-88C5BC195726}">
      <dgm:prSet phldrT="[Text]"/>
      <dgm:spPr/>
      <dgm:t>
        <a:bodyPr/>
        <a:lstStyle/>
        <a:p>
          <a:r>
            <a:rPr lang="en-US" b="1" dirty="0"/>
            <a:t>Mode 2</a:t>
          </a:r>
        </a:p>
        <a:p>
          <a:r>
            <a:rPr lang="en-US" dirty="0"/>
            <a:t>The individual student </a:t>
          </a:r>
        </a:p>
        <a:p>
          <a:endParaRPr lang="en-US" dirty="0"/>
        </a:p>
        <a:p>
          <a:r>
            <a:rPr lang="en-US" dirty="0"/>
            <a:t>Which students have not attained the intended learning?</a:t>
          </a:r>
        </a:p>
      </dgm:t>
    </dgm:pt>
    <dgm:pt modelId="{7D47192D-E8F6-4684-B0D0-B459E54A52F8}" type="parTrans" cxnId="{F1F93B5D-8C4C-47E3-9048-BC05CA569948}">
      <dgm:prSet/>
      <dgm:spPr/>
      <dgm:t>
        <a:bodyPr/>
        <a:lstStyle/>
        <a:p>
          <a:endParaRPr lang="en-US"/>
        </a:p>
      </dgm:t>
    </dgm:pt>
    <dgm:pt modelId="{11D6F524-72FC-415A-8472-66E691F2B3DC}" type="sibTrans" cxnId="{F1F93B5D-8C4C-47E3-9048-BC05CA569948}">
      <dgm:prSet/>
      <dgm:spPr/>
      <dgm:t>
        <a:bodyPr/>
        <a:lstStyle/>
        <a:p>
          <a:endParaRPr lang="en-US"/>
        </a:p>
      </dgm:t>
    </dgm:pt>
    <dgm:pt modelId="{8CF12C93-9FB0-47A8-BFA8-519627829EA7}">
      <dgm:prSet phldrT="[Text]"/>
      <dgm:spPr/>
      <dgm:t>
        <a:bodyPr/>
        <a:lstStyle/>
        <a:p>
          <a:r>
            <a:rPr lang="en-US" b="1" dirty="0"/>
            <a:t>Mode 3</a:t>
          </a:r>
        </a:p>
        <a:p>
          <a:r>
            <a:rPr lang="en-US" dirty="0"/>
            <a:t>The individual student</a:t>
          </a:r>
        </a:p>
        <a:p>
          <a:endParaRPr lang="en-US" dirty="0"/>
        </a:p>
        <a:p>
          <a:r>
            <a:rPr lang="en-US" dirty="0"/>
            <a:t>What is/are the reason(s) for the learner not attaining the intended learning?</a:t>
          </a:r>
        </a:p>
      </dgm:t>
    </dgm:pt>
    <dgm:pt modelId="{1C140919-8AFF-4C41-ADB9-B167028DD9D9}" type="parTrans" cxnId="{92EB0184-15E8-4578-BBE4-FDB002668F9F}">
      <dgm:prSet/>
      <dgm:spPr/>
      <dgm:t>
        <a:bodyPr/>
        <a:lstStyle/>
        <a:p>
          <a:endParaRPr lang="en-US"/>
        </a:p>
      </dgm:t>
    </dgm:pt>
    <dgm:pt modelId="{13AC526F-214F-4342-BD39-57C29635BE3A}" type="sibTrans" cxnId="{92EB0184-15E8-4578-BBE4-FDB002668F9F}">
      <dgm:prSet/>
      <dgm:spPr/>
      <dgm:t>
        <a:bodyPr/>
        <a:lstStyle/>
        <a:p>
          <a:endParaRPr lang="en-US"/>
        </a:p>
      </dgm:t>
    </dgm:pt>
    <dgm:pt modelId="{D9B03092-DE34-45CC-86F8-D74C177235DA}" type="pres">
      <dgm:prSet presAssocID="{D69122A7-06F2-4A0F-9359-199587E77285}" presName="Name0" presStyleCnt="0">
        <dgm:presLayoutVars>
          <dgm:dir/>
          <dgm:resizeHandles val="exact"/>
        </dgm:presLayoutVars>
      </dgm:prSet>
      <dgm:spPr/>
    </dgm:pt>
    <dgm:pt modelId="{04FCAA1D-8505-4E1B-A15B-23B0C7D7B280}" type="pres">
      <dgm:prSet presAssocID="{18C11DD5-1494-4437-8A2A-3967D22213D1}" presName="node" presStyleLbl="node1" presStyleIdx="0" presStyleCnt="3">
        <dgm:presLayoutVars>
          <dgm:bulletEnabled val="1"/>
        </dgm:presLayoutVars>
      </dgm:prSet>
      <dgm:spPr/>
    </dgm:pt>
    <dgm:pt modelId="{4125177E-A3AC-41A2-AFAA-D35372AA134B}" type="pres">
      <dgm:prSet presAssocID="{31ABAC45-B55A-47C8-9C0C-883575530192}" presName="sibTrans" presStyleCnt="0"/>
      <dgm:spPr/>
    </dgm:pt>
    <dgm:pt modelId="{C5C57DB6-D40B-4CF5-A55D-F61FB719AC2F}" type="pres">
      <dgm:prSet presAssocID="{1420C5BD-BE30-4E42-9C9C-88C5BC195726}" presName="node" presStyleLbl="node1" presStyleIdx="1" presStyleCnt="3">
        <dgm:presLayoutVars>
          <dgm:bulletEnabled val="1"/>
        </dgm:presLayoutVars>
      </dgm:prSet>
      <dgm:spPr/>
    </dgm:pt>
    <dgm:pt modelId="{508DA447-F69A-4B4D-8851-FFD15EEA9EB8}" type="pres">
      <dgm:prSet presAssocID="{11D6F524-72FC-415A-8472-66E691F2B3DC}" presName="sibTrans" presStyleCnt="0"/>
      <dgm:spPr/>
    </dgm:pt>
    <dgm:pt modelId="{819283B0-9D94-43B0-A5BC-64B2B9D185F2}" type="pres">
      <dgm:prSet presAssocID="{8CF12C93-9FB0-47A8-BFA8-519627829EA7}" presName="node" presStyleLbl="node1" presStyleIdx="2" presStyleCnt="3">
        <dgm:presLayoutVars>
          <dgm:bulletEnabled val="1"/>
        </dgm:presLayoutVars>
      </dgm:prSet>
      <dgm:spPr/>
    </dgm:pt>
  </dgm:ptLst>
  <dgm:cxnLst>
    <dgm:cxn modelId="{7BC42301-8AF9-4E17-9787-4E927434A27D}" type="presOf" srcId="{8CF12C93-9FB0-47A8-BFA8-519627829EA7}" destId="{819283B0-9D94-43B0-A5BC-64B2B9D185F2}" srcOrd="0" destOrd="0" presId="urn:microsoft.com/office/officeart/2005/8/layout/hList6"/>
    <dgm:cxn modelId="{F1F93B5D-8C4C-47E3-9048-BC05CA569948}" srcId="{D69122A7-06F2-4A0F-9359-199587E77285}" destId="{1420C5BD-BE30-4E42-9C9C-88C5BC195726}" srcOrd="1" destOrd="0" parTransId="{7D47192D-E8F6-4684-B0D0-B459E54A52F8}" sibTransId="{11D6F524-72FC-415A-8472-66E691F2B3DC}"/>
    <dgm:cxn modelId="{7C854E54-EA01-42C3-96EC-F1EEF7AB1E68}" srcId="{D69122A7-06F2-4A0F-9359-199587E77285}" destId="{18C11DD5-1494-4437-8A2A-3967D22213D1}" srcOrd="0" destOrd="0" parTransId="{3ABDF207-F7E0-4401-AB74-DA5550AF6FF3}" sibTransId="{31ABAC45-B55A-47C8-9C0C-883575530192}"/>
    <dgm:cxn modelId="{92EB0184-15E8-4578-BBE4-FDB002668F9F}" srcId="{D69122A7-06F2-4A0F-9359-199587E77285}" destId="{8CF12C93-9FB0-47A8-BFA8-519627829EA7}" srcOrd="2" destOrd="0" parTransId="{1C140919-8AFF-4C41-ADB9-B167028DD9D9}" sibTransId="{13AC526F-214F-4342-BD39-57C29635BE3A}"/>
    <dgm:cxn modelId="{D146648D-5BEA-4A0F-B760-C732EE4E19CC}" type="presOf" srcId="{D69122A7-06F2-4A0F-9359-199587E77285}" destId="{D9B03092-DE34-45CC-86F8-D74C177235DA}" srcOrd="0" destOrd="0" presId="urn:microsoft.com/office/officeart/2005/8/layout/hList6"/>
    <dgm:cxn modelId="{45EAB7B3-1623-453F-936B-430FB527E681}" type="presOf" srcId="{18C11DD5-1494-4437-8A2A-3967D22213D1}" destId="{04FCAA1D-8505-4E1B-A15B-23B0C7D7B280}" srcOrd="0" destOrd="0" presId="urn:microsoft.com/office/officeart/2005/8/layout/hList6"/>
    <dgm:cxn modelId="{FBDCEFCB-C85E-401F-8795-7DF448E4AED9}" type="presOf" srcId="{1420C5BD-BE30-4E42-9C9C-88C5BC195726}" destId="{C5C57DB6-D40B-4CF5-A55D-F61FB719AC2F}" srcOrd="0" destOrd="0" presId="urn:microsoft.com/office/officeart/2005/8/layout/hList6"/>
    <dgm:cxn modelId="{57E5D10C-CDBB-4E90-B871-9E247466D85D}" type="presParOf" srcId="{D9B03092-DE34-45CC-86F8-D74C177235DA}" destId="{04FCAA1D-8505-4E1B-A15B-23B0C7D7B280}" srcOrd="0" destOrd="0" presId="urn:microsoft.com/office/officeart/2005/8/layout/hList6"/>
    <dgm:cxn modelId="{3AD495A5-132A-45B6-A8FC-8F3817F538CC}" type="presParOf" srcId="{D9B03092-DE34-45CC-86F8-D74C177235DA}" destId="{4125177E-A3AC-41A2-AFAA-D35372AA134B}" srcOrd="1" destOrd="0" presId="urn:microsoft.com/office/officeart/2005/8/layout/hList6"/>
    <dgm:cxn modelId="{FD1706C2-ADCF-4A8A-AAF6-3B765127B3A5}" type="presParOf" srcId="{D9B03092-DE34-45CC-86F8-D74C177235DA}" destId="{C5C57DB6-D40B-4CF5-A55D-F61FB719AC2F}" srcOrd="2" destOrd="0" presId="urn:microsoft.com/office/officeart/2005/8/layout/hList6"/>
    <dgm:cxn modelId="{0624AA0F-C993-4DB9-A70D-DC6A021C00E5}" type="presParOf" srcId="{D9B03092-DE34-45CC-86F8-D74C177235DA}" destId="{508DA447-F69A-4B4D-8851-FFD15EEA9EB8}" srcOrd="3" destOrd="0" presId="urn:microsoft.com/office/officeart/2005/8/layout/hList6"/>
    <dgm:cxn modelId="{291A367D-D3E4-4703-BE98-5623C177B07E}" type="presParOf" srcId="{D9B03092-DE34-45CC-86F8-D74C177235DA}" destId="{819283B0-9D94-43B0-A5BC-64B2B9D185F2}"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BA0F0-E980-43C9-A752-4BC21613EE7B}">
      <dsp:nvSpPr>
        <dsp:cNvPr id="0" name=""/>
        <dsp:cNvSpPr/>
      </dsp:nvSpPr>
      <dsp:spPr>
        <a:xfrm>
          <a:off x="0" y="798"/>
          <a:ext cx="7615151" cy="1868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4BFE4D-0C09-4EE3-8A95-A294CF79923B}">
      <dsp:nvSpPr>
        <dsp:cNvPr id="0" name=""/>
        <dsp:cNvSpPr/>
      </dsp:nvSpPr>
      <dsp:spPr>
        <a:xfrm>
          <a:off x="565148" y="421156"/>
          <a:ext cx="1027541" cy="10275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2164FF-620B-44DF-8381-2C6B89B00DE9}">
      <dsp:nvSpPr>
        <dsp:cNvPr id="0" name=""/>
        <dsp:cNvSpPr/>
      </dsp:nvSpPr>
      <dsp:spPr>
        <a:xfrm>
          <a:off x="2157838" y="798"/>
          <a:ext cx="5457312" cy="1868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7724" tIns="197724" rIns="197724" bIns="197724" numCol="1" spcCol="1270" anchor="ctr" anchorCtr="0">
          <a:noAutofit/>
        </a:bodyPr>
        <a:lstStyle/>
        <a:p>
          <a:pPr marL="0" lvl="0" indent="0" algn="l" defTabSz="1111250">
            <a:lnSpc>
              <a:spcPct val="100000"/>
            </a:lnSpc>
            <a:spcBef>
              <a:spcPct val="0"/>
            </a:spcBef>
            <a:spcAft>
              <a:spcPct val="35000"/>
            </a:spcAft>
            <a:buNone/>
          </a:pPr>
          <a:r>
            <a:rPr lang="en-GB" sz="2500" kern="1200" dirty="0"/>
            <a:t>‘</a:t>
          </a:r>
          <a:r>
            <a:rPr lang="en-GB" sz="2500" i="1" kern="1200" dirty="0"/>
            <a:t>Student engagement is a process rather than a product</a:t>
          </a:r>
          <a:r>
            <a:rPr lang="en-GB" sz="2500" kern="1200" dirty="0"/>
            <a:t>’ (Mcfadden and Munns, 2002, p.362)</a:t>
          </a:r>
          <a:endParaRPr lang="en-US" sz="2500" kern="1200" dirty="0"/>
        </a:p>
      </dsp:txBody>
      <dsp:txXfrm>
        <a:off x="2157838" y="798"/>
        <a:ext cx="5457312" cy="1868258"/>
      </dsp:txXfrm>
    </dsp:sp>
    <dsp:sp modelId="{382C5797-1349-470C-91C4-3CBA4F741EDA}">
      <dsp:nvSpPr>
        <dsp:cNvPr id="0" name=""/>
        <dsp:cNvSpPr/>
      </dsp:nvSpPr>
      <dsp:spPr>
        <a:xfrm>
          <a:off x="0" y="2336120"/>
          <a:ext cx="7615151" cy="1868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DCFCE6-E946-45E8-AFE7-4EBE38897400}">
      <dsp:nvSpPr>
        <dsp:cNvPr id="0" name=""/>
        <dsp:cNvSpPr/>
      </dsp:nvSpPr>
      <dsp:spPr>
        <a:xfrm>
          <a:off x="565148" y="2756479"/>
          <a:ext cx="1027541" cy="10275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CCDE21-1E8A-44D2-BEA8-EAB0413025A8}">
      <dsp:nvSpPr>
        <dsp:cNvPr id="0" name=""/>
        <dsp:cNvSpPr/>
      </dsp:nvSpPr>
      <dsp:spPr>
        <a:xfrm>
          <a:off x="2157838" y="2336120"/>
          <a:ext cx="5457312" cy="1868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7724" tIns="197724" rIns="197724" bIns="197724" numCol="1" spcCol="1270" anchor="ctr" anchorCtr="0">
          <a:noAutofit/>
        </a:bodyPr>
        <a:lstStyle/>
        <a:p>
          <a:pPr marL="0" lvl="0" indent="0" algn="l" defTabSz="1111250" rtl="0">
            <a:lnSpc>
              <a:spcPct val="100000"/>
            </a:lnSpc>
            <a:spcBef>
              <a:spcPct val="0"/>
            </a:spcBef>
            <a:spcAft>
              <a:spcPct val="35000"/>
            </a:spcAft>
            <a:buNone/>
          </a:pPr>
          <a:r>
            <a:rPr lang="en-GB" sz="2500" kern="1200" dirty="0"/>
            <a:t>How</a:t>
          </a:r>
          <a:r>
            <a:rPr lang="en-GB" sz="2500" kern="1200" dirty="0">
              <a:latin typeface="Calibri Light" panose="020F0302020204030204"/>
            </a:rPr>
            <a:t> can</a:t>
          </a:r>
          <a:r>
            <a:rPr lang="en-GB" sz="2500" kern="1200" dirty="0"/>
            <a:t> you encourage student engagement within your teaching practice?</a:t>
          </a:r>
          <a:endParaRPr lang="en-US" sz="2500" kern="1200" dirty="0"/>
        </a:p>
      </dsp:txBody>
      <dsp:txXfrm>
        <a:off x="2157838" y="2336120"/>
        <a:ext cx="5457312" cy="1868258"/>
      </dsp:txXfrm>
    </dsp:sp>
    <dsp:sp modelId="{5C60599B-187F-48DD-BB64-034E2F637F4F}">
      <dsp:nvSpPr>
        <dsp:cNvPr id="0" name=""/>
        <dsp:cNvSpPr/>
      </dsp:nvSpPr>
      <dsp:spPr>
        <a:xfrm>
          <a:off x="0" y="4671443"/>
          <a:ext cx="7615151" cy="1868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3C69C4-0CB5-4279-9CAD-FC8965B158BD}">
      <dsp:nvSpPr>
        <dsp:cNvPr id="0" name=""/>
        <dsp:cNvSpPr/>
      </dsp:nvSpPr>
      <dsp:spPr>
        <a:xfrm>
          <a:off x="565148" y="5091801"/>
          <a:ext cx="1027541" cy="1027541"/>
        </a:xfrm>
        <a:prstGeom prst="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973B3F-1383-4766-A950-5F617D738E2A}">
      <dsp:nvSpPr>
        <dsp:cNvPr id="0" name=""/>
        <dsp:cNvSpPr/>
      </dsp:nvSpPr>
      <dsp:spPr>
        <a:xfrm>
          <a:off x="2157838" y="4671443"/>
          <a:ext cx="5457312" cy="1868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7724" tIns="197724" rIns="197724" bIns="197724" numCol="1" spcCol="1270" anchor="ctr" anchorCtr="0">
          <a:noAutofit/>
        </a:bodyPr>
        <a:lstStyle/>
        <a:p>
          <a:pPr marL="0" lvl="0" indent="0" algn="l" defTabSz="1111250" rtl="0">
            <a:lnSpc>
              <a:spcPct val="90000"/>
            </a:lnSpc>
            <a:spcBef>
              <a:spcPct val="0"/>
            </a:spcBef>
            <a:spcAft>
              <a:spcPct val="35000"/>
            </a:spcAft>
            <a:buNone/>
          </a:pPr>
          <a:r>
            <a:rPr lang="en-GB" sz="2500" kern="1200" dirty="0">
              <a:latin typeface="Calibri Light" panose="020F0302020204030204"/>
            </a:rPr>
            <a:t>Feedforward rather than feedback</a:t>
          </a:r>
        </a:p>
      </dsp:txBody>
      <dsp:txXfrm>
        <a:off x="2157838" y="4671443"/>
        <a:ext cx="5457312" cy="18682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CAA1D-8505-4E1B-A15B-23B0C7D7B280}">
      <dsp:nvSpPr>
        <dsp:cNvPr id="0" name=""/>
        <dsp:cNvSpPr/>
      </dsp:nvSpPr>
      <dsp:spPr>
        <a:xfrm rot="16200000">
          <a:off x="-1867230" y="1867963"/>
          <a:ext cx="5641932" cy="190600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6279" bIns="0" numCol="1" spcCol="1270" anchor="ctr" anchorCtr="0">
          <a:noAutofit/>
        </a:bodyPr>
        <a:lstStyle/>
        <a:p>
          <a:pPr marL="0" lvl="0" indent="0" algn="ctr" defTabSz="933450">
            <a:lnSpc>
              <a:spcPct val="90000"/>
            </a:lnSpc>
            <a:spcBef>
              <a:spcPct val="0"/>
            </a:spcBef>
            <a:spcAft>
              <a:spcPct val="35000"/>
            </a:spcAft>
            <a:buNone/>
          </a:pPr>
          <a:r>
            <a:rPr lang="en-US" sz="2100" b="1" kern="1200" dirty="0"/>
            <a:t>Mode 1</a:t>
          </a:r>
        </a:p>
        <a:p>
          <a:pPr marL="0" lvl="0" indent="0" algn="ctr" defTabSz="933450">
            <a:lnSpc>
              <a:spcPct val="90000"/>
            </a:lnSpc>
            <a:spcBef>
              <a:spcPct val="0"/>
            </a:spcBef>
            <a:spcAft>
              <a:spcPct val="35000"/>
            </a:spcAft>
            <a:buNone/>
          </a:pPr>
          <a:r>
            <a:rPr lang="en-US" sz="2100" kern="1200" dirty="0"/>
            <a:t>The class</a:t>
          </a:r>
        </a:p>
        <a:p>
          <a:pPr marL="0" lvl="0" indent="0" algn="ctr" defTabSz="933450">
            <a:lnSpc>
              <a:spcPct val="90000"/>
            </a:lnSpc>
            <a:spcBef>
              <a:spcPct val="0"/>
            </a:spcBef>
            <a:spcAft>
              <a:spcPct val="35000"/>
            </a:spcAft>
            <a:buNone/>
          </a:pPr>
          <a:endParaRPr lang="en-US" sz="2100" kern="1200" dirty="0"/>
        </a:p>
        <a:p>
          <a:pPr marL="0" lvl="0" indent="0" algn="ctr" defTabSz="933450">
            <a:lnSpc>
              <a:spcPct val="90000"/>
            </a:lnSpc>
            <a:spcBef>
              <a:spcPct val="0"/>
            </a:spcBef>
            <a:spcAft>
              <a:spcPct val="35000"/>
            </a:spcAft>
            <a:buNone/>
          </a:pPr>
          <a:endParaRPr lang="en-US" sz="2100" kern="1200" dirty="0"/>
        </a:p>
        <a:p>
          <a:pPr marL="0" lvl="0" indent="0" algn="ctr" defTabSz="933450">
            <a:lnSpc>
              <a:spcPct val="90000"/>
            </a:lnSpc>
            <a:spcBef>
              <a:spcPct val="0"/>
            </a:spcBef>
            <a:spcAft>
              <a:spcPct val="35000"/>
            </a:spcAft>
            <a:buNone/>
          </a:pPr>
          <a:r>
            <a:rPr lang="en-US" sz="2100" kern="1200" dirty="0"/>
            <a:t>Whether the success of the class in learning what was intended</a:t>
          </a:r>
        </a:p>
      </dsp:txBody>
      <dsp:txXfrm rot="5400000">
        <a:off x="733" y="1128386"/>
        <a:ext cx="1906005" cy="3385160"/>
      </dsp:txXfrm>
    </dsp:sp>
    <dsp:sp modelId="{C5C57DB6-D40B-4CF5-A55D-F61FB719AC2F}">
      <dsp:nvSpPr>
        <dsp:cNvPr id="0" name=""/>
        <dsp:cNvSpPr/>
      </dsp:nvSpPr>
      <dsp:spPr>
        <a:xfrm rot="16200000">
          <a:off x="181725" y="1867963"/>
          <a:ext cx="5641932" cy="190600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6279" bIns="0" numCol="1" spcCol="1270" anchor="ctr" anchorCtr="0">
          <a:noAutofit/>
        </a:bodyPr>
        <a:lstStyle/>
        <a:p>
          <a:pPr marL="0" lvl="0" indent="0" algn="ctr" defTabSz="933450">
            <a:lnSpc>
              <a:spcPct val="90000"/>
            </a:lnSpc>
            <a:spcBef>
              <a:spcPct val="0"/>
            </a:spcBef>
            <a:spcAft>
              <a:spcPct val="35000"/>
            </a:spcAft>
            <a:buNone/>
          </a:pPr>
          <a:r>
            <a:rPr lang="en-US" sz="2100" b="1" kern="1200" dirty="0"/>
            <a:t>Mode 2</a:t>
          </a:r>
        </a:p>
        <a:p>
          <a:pPr marL="0" lvl="0" indent="0" algn="ctr" defTabSz="933450">
            <a:lnSpc>
              <a:spcPct val="90000"/>
            </a:lnSpc>
            <a:spcBef>
              <a:spcPct val="0"/>
            </a:spcBef>
            <a:spcAft>
              <a:spcPct val="35000"/>
            </a:spcAft>
            <a:buNone/>
          </a:pPr>
          <a:r>
            <a:rPr lang="en-US" sz="2100" kern="1200" dirty="0"/>
            <a:t>The individual student </a:t>
          </a:r>
        </a:p>
        <a:p>
          <a:pPr marL="0" lvl="0" indent="0" algn="ctr" defTabSz="933450">
            <a:lnSpc>
              <a:spcPct val="90000"/>
            </a:lnSpc>
            <a:spcBef>
              <a:spcPct val="0"/>
            </a:spcBef>
            <a:spcAft>
              <a:spcPct val="35000"/>
            </a:spcAft>
            <a:buNone/>
          </a:pPr>
          <a:endParaRPr lang="en-US" sz="2100" kern="1200" dirty="0"/>
        </a:p>
        <a:p>
          <a:pPr marL="0" lvl="0" indent="0" algn="ctr" defTabSz="933450">
            <a:lnSpc>
              <a:spcPct val="90000"/>
            </a:lnSpc>
            <a:spcBef>
              <a:spcPct val="0"/>
            </a:spcBef>
            <a:spcAft>
              <a:spcPct val="35000"/>
            </a:spcAft>
            <a:buNone/>
          </a:pPr>
          <a:r>
            <a:rPr lang="en-US" sz="2100" kern="1200" dirty="0"/>
            <a:t>Which students have not attained the intended learning?</a:t>
          </a:r>
        </a:p>
      </dsp:txBody>
      <dsp:txXfrm rot="5400000">
        <a:off x="2049688" y="1128386"/>
        <a:ext cx="1906005" cy="3385160"/>
      </dsp:txXfrm>
    </dsp:sp>
    <dsp:sp modelId="{819283B0-9D94-43B0-A5BC-64B2B9D185F2}">
      <dsp:nvSpPr>
        <dsp:cNvPr id="0" name=""/>
        <dsp:cNvSpPr/>
      </dsp:nvSpPr>
      <dsp:spPr>
        <a:xfrm rot="16200000">
          <a:off x="2230681" y="1867963"/>
          <a:ext cx="5641932" cy="190600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6279" bIns="0" numCol="1" spcCol="1270" anchor="ctr" anchorCtr="0">
          <a:noAutofit/>
        </a:bodyPr>
        <a:lstStyle/>
        <a:p>
          <a:pPr marL="0" lvl="0" indent="0" algn="ctr" defTabSz="933450">
            <a:lnSpc>
              <a:spcPct val="90000"/>
            </a:lnSpc>
            <a:spcBef>
              <a:spcPct val="0"/>
            </a:spcBef>
            <a:spcAft>
              <a:spcPct val="35000"/>
            </a:spcAft>
            <a:buNone/>
          </a:pPr>
          <a:r>
            <a:rPr lang="en-US" sz="2100" b="1" kern="1200" dirty="0"/>
            <a:t>Mode 3</a:t>
          </a:r>
        </a:p>
        <a:p>
          <a:pPr marL="0" lvl="0" indent="0" algn="ctr" defTabSz="933450">
            <a:lnSpc>
              <a:spcPct val="90000"/>
            </a:lnSpc>
            <a:spcBef>
              <a:spcPct val="0"/>
            </a:spcBef>
            <a:spcAft>
              <a:spcPct val="35000"/>
            </a:spcAft>
            <a:buNone/>
          </a:pPr>
          <a:r>
            <a:rPr lang="en-US" sz="2100" kern="1200" dirty="0"/>
            <a:t>The individual student</a:t>
          </a:r>
        </a:p>
        <a:p>
          <a:pPr marL="0" lvl="0" indent="0" algn="ctr" defTabSz="933450">
            <a:lnSpc>
              <a:spcPct val="90000"/>
            </a:lnSpc>
            <a:spcBef>
              <a:spcPct val="0"/>
            </a:spcBef>
            <a:spcAft>
              <a:spcPct val="35000"/>
            </a:spcAft>
            <a:buNone/>
          </a:pPr>
          <a:endParaRPr lang="en-US" sz="2100" kern="1200" dirty="0"/>
        </a:p>
        <a:p>
          <a:pPr marL="0" lvl="0" indent="0" algn="ctr" defTabSz="933450">
            <a:lnSpc>
              <a:spcPct val="90000"/>
            </a:lnSpc>
            <a:spcBef>
              <a:spcPct val="0"/>
            </a:spcBef>
            <a:spcAft>
              <a:spcPct val="35000"/>
            </a:spcAft>
            <a:buNone/>
          </a:pPr>
          <a:r>
            <a:rPr lang="en-US" sz="2100" kern="1200" dirty="0"/>
            <a:t>What is/are the reason(s) for the learner not attaining the intended learning?</a:t>
          </a:r>
        </a:p>
      </dsp:txBody>
      <dsp:txXfrm rot="5400000">
        <a:off x="4098644" y="1128386"/>
        <a:ext cx="1906005" cy="33851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78F434-CB9B-44EF-B240-C15CAEA88B59}" type="datetimeFigureOut">
              <a:t>9/18/2023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C9471-C3A9-4602-91D3-27179C6579A3}" type="slidenum">
              <a:t>‹#›</a:t>
            </a:fld>
            <a:endParaRPr lang="en-GB"/>
          </a:p>
        </p:txBody>
      </p:sp>
    </p:spTree>
    <p:extLst>
      <p:ext uri="{BB962C8B-B14F-4D97-AF65-F5344CB8AC3E}">
        <p14:creationId xmlns:p14="http://schemas.microsoft.com/office/powerpoint/2010/main" val="3234610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providing effective feedback to students </a:t>
            </a:r>
          </a:p>
          <a:p>
            <a:pPr marL="171450" indent="-171450">
              <a:buFont typeface="Arial"/>
              <a:buChar char="•"/>
            </a:pPr>
            <a:r>
              <a:rPr lang="en-US" dirty="0"/>
              <a:t>students’ active involvement in their own learning </a:t>
            </a:r>
            <a:endParaRPr lang="en-US" dirty="0">
              <a:cs typeface="Calibri" panose="020F0502020204030204"/>
            </a:endParaRPr>
          </a:p>
          <a:p>
            <a:pPr marL="171450" indent="-171450">
              <a:buFont typeface="Arial"/>
              <a:buChar char="•"/>
            </a:pPr>
            <a:r>
              <a:rPr lang="en-US" dirty="0"/>
              <a:t>adjusting teaching to take into account the results of</a:t>
            </a:r>
            <a:endParaRPr lang="en-US" dirty="0">
              <a:cs typeface="Calibri" panose="020F0502020204030204"/>
            </a:endParaRPr>
          </a:p>
          <a:p>
            <a:pPr marL="171450" indent="-171450">
              <a:buFont typeface="Arial"/>
              <a:buChar char="•"/>
            </a:pPr>
            <a:r>
              <a:rPr lang="en-US" dirty="0"/>
              <a:t>assessment </a:t>
            </a:r>
            <a:endParaRPr lang="en-GB">
              <a:cs typeface="Calibri" panose="020F0502020204030204"/>
            </a:endParaRPr>
          </a:p>
          <a:p>
            <a:pPr marL="171450" indent="-171450">
              <a:buFont typeface="Arial"/>
              <a:buChar char="•"/>
            </a:pPr>
            <a:r>
              <a:rPr lang="en-US" dirty="0" err="1"/>
              <a:t>recognising</a:t>
            </a:r>
            <a:r>
              <a:rPr lang="en-US" dirty="0"/>
              <a:t> the deep influence of assessment on students’ motivation and self-esteem </a:t>
            </a:r>
            <a:endParaRPr lang="en-GB" dirty="0">
              <a:cs typeface="Calibri" panose="020F0502020204030204"/>
            </a:endParaRPr>
          </a:p>
          <a:p>
            <a:pPr marL="171450" indent="-171450">
              <a:buFont typeface="Arial"/>
              <a:buChar char="•"/>
            </a:pPr>
            <a:r>
              <a:rPr lang="en-US" dirty="0"/>
              <a:t>ensuring students assess themselves and understand how to improve.</a:t>
            </a:r>
            <a:endParaRPr lang="en-GB" dirty="0">
              <a:cs typeface="Calibri" panose="020F0502020204030204"/>
            </a:endParaRPr>
          </a:p>
          <a:p>
            <a:endParaRPr lang="en-US" dirty="0"/>
          </a:p>
          <a:p>
            <a:r>
              <a:rPr lang="en-US" dirty="0"/>
              <a:t>So what does formative assessment do? Formative assessment supports learning by generating feedback information that is of benefit to students and to teachers. Feedback on performance, in class or on assignments, enables students to restructure their understanding and skills and build more powerful ideas and capabilities.</a:t>
            </a:r>
            <a:endParaRPr lang="en-GB" dirty="0"/>
          </a:p>
        </p:txBody>
      </p:sp>
      <p:sp>
        <p:nvSpPr>
          <p:cNvPr id="4" name="Slide Number Placeholder 3"/>
          <p:cNvSpPr>
            <a:spLocks noGrp="1"/>
          </p:cNvSpPr>
          <p:nvPr>
            <p:ph type="sldNum" sz="quarter" idx="5"/>
          </p:nvPr>
        </p:nvSpPr>
        <p:spPr/>
        <p:txBody>
          <a:bodyPr/>
          <a:lstStyle/>
          <a:p>
            <a:fld id="{E46C9471-C3A9-4602-91D3-27179C6579A3}" type="slidenum">
              <a:rPr lang="en-GB"/>
              <a:t>6</a:t>
            </a:fld>
            <a:endParaRPr lang="en-GB"/>
          </a:p>
        </p:txBody>
      </p:sp>
    </p:spTree>
    <p:extLst>
      <p:ext uri="{BB962C8B-B14F-4D97-AF65-F5344CB8AC3E}">
        <p14:creationId xmlns:p14="http://schemas.microsoft.com/office/powerpoint/2010/main" val="4117230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Mode 3</a:t>
            </a:r>
          </a:p>
          <a:p>
            <a:r>
              <a:rPr lang="en-US" dirty="0">
                <a:ea typeface="Calibri"/>
                <a:cs typeface="Calibri"/>
              </a:rPr>
              <a:t>Are the objectives suitable?</a:t>
            </a:r>
          </a:p>
          <a:p>
            <a:r>
              <a:rPr lang="en-US" dirty="0">
                <a:ea typeface="Calibri"/>
                <a:cs typeface="Calibri"/>
              </a:rPr>
              <a:t>Is the teaching strategy suitable?</a:t>
            </a:r>
          </a:p>
        </p:txBody>
      </p:sp>
      <p:sp>
        <p:nvSpPr>
          <p:cNvPr id="4" name="Slide Number Placeholder 3"/>
          <p:cNvSpPr>
            <a:spLocks noGrp="1"/>
          </p:cNvSpPr>
          <p:nvPr>
            <p:ph type="sldNum" sz="quarter" idx="5"/>
          </p:nvPr>
        </p:nvSpPr>
        <p:spPr/>
        <p:txBody>
          <a:bodyPr/>
          <a:lstStyle/>
          <a:p>
            <a:fld id="{E46C9471-C3A9-4602-91D3-27179C6579A3}" type="slidenum">
              <a:t>8</a:t>
            </a:fld>
            <a:endParaRPr lang="en-GB"/>
          </a:p>
        </p:txBody>
      </p:sp>
    </p:spTree>
    <p:extLst>
      <p:ext uri="{BB962C8B-B14F-4D97-AF65-F5344CB8AC3E}">
        <p14:creationId xmlns:p14="http://schemas.microsoft.com/office/powerpoint/2010/main" val="913716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9/18/2023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873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9/18/2023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5053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9/18/2023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7981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9/18/2023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2085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9/18/2023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9704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9/18/2023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6445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9/18/2023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8898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9/18/2023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6685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9/18/2023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8071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9/18/2023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020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9/18/2023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3425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244259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4950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6908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48816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10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2867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28520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6167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86684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666399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7416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1737419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5776820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4E20A5-4EAF-4791-9C7E-AAB718AAB58C}" type="datetimeFigureOut">
              <a:rPr lang="en-GB" smtClean="0"/>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2344311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94E20A5-4EAF-4791-9C7E-AAB718AAB58C}" type="datetimeFigureOut">
              <a:rPr lang="en-GB" smtClean="0"/>
              <a:t>18/09/2023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7891012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94E20A5-4EAF-4791-9C7E-AAB718AAB58C}" type="datetimeFigureOut">
              <a:rPr lang="en-GB" smtClean="0"/>
              <a:t>18/09/2023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41879794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4E20A5-4EAF-4791-9C7E-AAB718AAB58C}" type="datetimeFigureOut">
              <a:rPr lang="en-GB" smtClean="0"/>
              <a:t>18/09/2023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3951405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4E20A5-4EAF-4791-9C7E-AAB718AAB58C}" type="datetimeFigureOut">
              <a:rPr lang="en-GB" smtClean="0"/>
              <a:t>18/09/2023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0854369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18/09/2023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489045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18/09/2023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9017403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099657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911446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012255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9732942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2098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22322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49679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96710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629143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85247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600788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1292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4211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9/18/2023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84073224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9/18/2023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82110259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4E20A5-4EAF-4791-9C7E-AAB718AAB58C}" type="datetimeFigureOut">
              <a:rPr lang="en-GB" smtClean="0"/>
              <a:t>18/09/2023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AB9969-3979-4645-9615-C7BB972F4B4D}" type="slidenum">
              <a:rPr lang="en-GB" smtClean="0"/>
              <a:t>‹#›</a:t>
            </a:fld>
            <a:endParaRPr lang="en-GB"/>
          </a:p>
        </p:txBody>
      </p:sp>
    </p:spTree>
    <p:extLst>
      <p:ext uri="{BB962C8B-B14F-4D97-AF65-F5344CB8AC3E}">
        <p14:creationId xmlns:p14="http://schemas.microsoft.com/office/powerpoint/2010/main" val="799341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9/18/2023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47374325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35.xml"/><Relationship Id="rId1" Type="http://schemas.openxmlformats.org/officeDocument/2006/relationships/tags" Target="../tags/tag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D7EC86-7CB9-431D-8AC3-8AAF0440B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D4B9777F-B610-419B-9193-80306388F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1108520" y="775849"/>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860742" y="1124988"/>
            <a:ext cx="4425962" cy="2387600"/>
          </a:xfrm>
        </p:spPr>
        <p:txBody>
          <a:bodyPr>
            <a:normAutofit/>
          </a:bodyPr>
          <a:lstStyle/>
          <a:p>
            <a:pPr algn="l"/>
            <a:r>
              <a:rPr lang="en-GB" sz="5100">
                <a:cs typeface="Calibri Light"/>
              </a:rPr>
              <a:t>The Teaching Toolkit 1</a:t>
            </a:r>
            <a:endParaRPr lang="en-GB" sz="5100"/>
          </a:p>
        </p:txBody>
      </p:sp>
      <p:sp>
        <p:nvSpPr>
          <p:cNvPr id="3" name="Subtitle 2"/>
          <p:cNvSpPr>
            <a:spLocks noGrp="1"/>
          </p:cNvSpPr>
          <p:nvPr>
            <p:ph type="subTitle" idx="1"/>
          </p:nvPr>
        </p:nvSpPr>
        <p:spPr>
          <a:xfrm>
            <a:off x="860742" y="3633691"/>
            <a:ext cx="4425962" cy="1655762"/>
          </a:xfrm>
        </p:spPr>
        <p:txBody>
          <a:bodyPr vert="horz" lIns="91440" tIns="45720" rIns="91440" bIns="45720" rtlCol="0">
            <a:normAutofit/>
          </a:bodyPr>
          <a:lstStyle/>
          <a:p>
            <a:pPr algn="l"/>
            <a:r>
              <a:rPr lang="en-GB" dirty="0">
                <a:cs typeface="Calibri"/>
              </a:rPr>
              <a:t>Assessing &amp; evaluating learning in the classroom</a:t>
            </a:r>
            <a:endParaRPr lang="en-GB">
              <a:cs typeface="Calibri"/>
            </a:endParaRPr>
          </a:p>
        </p:txBody>
      </p:sp>
      <p:pic>
        <p:nvPicPr>
          <p:cNvPr id="4" name="Picture 3" descr="School supplies in a box">
            <a:extLst>
              <a:ext uri="{FF2B5EF4-FFF2-40B4-BE49-F238E27FC236}">
                <a16:creationId xmlns:a16="http://schemas.microsoft.com/office/drawing/2014/main" id="{F1FCB2FD-DF69-DBD1-12D1-A3E92B70D066}"/>
              </a:ext>
            </a:extLst>
          </p:cNvPr>
          <p:cNvPicPr>
            <a:picLocks noChangeAspect="1"/>
          </p:cNvPicPr>
          <p:nvPr/>
        </p:nvPicPr>
        <p:blipFill rotWithShape="1">
          <a:blip r:embed="rId2"/>
          <a:srcRect l="18373" r="18909" b="3"/>
          <a:stretch/>
        </p:blipFill>
        <p:spPr>
          <a:xfrm>
            <a:off x="5733768" y="-1"/>
            <a:ext cx="6458232" cy="685800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p:spPr>
      </p:pic>
      <p:sp>
        <p:nvSpPr>
          <p:cNvPr id="15" name="!!Rectangle">
            <a:extLst>
              <a:ext uri="{FF2B5EF4-FFF2-40B4-BE49-F238E27FC236}">
                <a16:creationId xmlns:a16="http://schemas.microsoft.com/office/drawing/2014/main" id="{95106A28-883A-4993-BF9E-C403B81A8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4269" y="4274457"/>
            <a:ext cx="825256" cy="825256"/>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Oval">
            <a:extLst>
              <a:ext uri="{FF2B5EF4-FFF2-40B4-BE49-F238E27FC236}">
                <a16:creationId xmlns:a16="http://schemas.microsoft.com/office/drawing/2014/main" id="{F5AE4E4F-9F4C-43ED-8299-9BD63B74E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742" y="5649686"/>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BBA71-9F12-A4AF-B14B-1D80924831D3}"/>
              </a:ext>
            </a:extLst>
          </p:cNvPr>
          <p:cNvSpPr>
            <a:spLocks noGrp="1"/>
          </p:cNvSpPr>
          <p:nvPr>
            <p:ph type="title"/>
          </p:nvPr>
        </p:nvSpPr>
        <p:spPr/>
        <p:txBody>
          <a:bodyPr/>
          <a:lstStyle/>
          <a:p>
            <a:r>
              <a:rPr lang="en-GB" dirty="0"/>
              <a:t>Learning outcomes </a:t>
            </a:r>
          </a:p>
        </p:txBody>
      </p:sp>
      <p:sp>
        <p:nvSpPr>
          <p:cNvPr id="3" name="Content Placeholder 2">
            <a:extLst>
              <a:ext uri="{FF2B5EF4-FFF2-40B4-BE49-F238E27FC236}">
                <a16:creationId xmlns:a16="http://schemas.microsoft.com/office/drawing/2014/main" id="{BB0F64FA-126E-3CD5-7F51-9D1049BCD5BB}"/>
              </a:ext>
            </a:extLst>
          </p:cNvPr>
          <p:cNvSpPr>
            <a:spLocks noGrp="1"/>
          </p:cNvSpPr>
          <p:nvPr>
            <p:ph idx="1"/>
          </p:nvPr>
        </p:nvSpPr>
        <p:spPr/>
        <p:txBody>
          <a:bodyPr vert="horz" lIns="91440" tIns="45720" rIns="91440" bIns="45720" rtlCol="0" anchor="t">
            <a:normAutofit/>
          </a:bodyPr>
          <a:lstStyle/>
          <a:p>
            <a:r>
              <a:rPr lang="en-GB" sz="2800" dirty="0"/>
              <a:t>To develop an awareness of the key principles of assessment and feedback within the classroom </a:t>
            </a:r>
          </a:p>
          <a:p>
            <a:endParaRPr lang="en-GB" sz="2800" dirty="0"/>
          </a:p>
          <a:p>
            <a:r>
              <a:rPr lang="en-GB" sz="2800" dirty="0"/>
              <a:t>To begin to apply this to own professional practice</a:t>
            </a:r>
          </a:p>
        </p:txBody>
      </p:sp>
    </p:spTree>
    <p:extLst>
      <p:ext uri="{BB962C8B-B14F-4D97-AF65-F5344CB8AC3E}">
        <p14:creationId xmlns:p14="http://schemas.microsoft.com/office/powerpoint/2010/main" val="751193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dirty="0">
                <a:latin typeface="Century Gothic"/>
              </a:rPr>
              <a:t>Question</a:t>
            </a:r>
          </a:p>
        </p:txBody>
      </p:sp>
      <p:sp>
        <p:nvSpPr>
          <p:cNvPr id="1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1"/>
          </p:nvPr>
        </p:nvSpPr>
        <p:spPr>
          <a:xfrm>
            <a:off x="630936" y="2660904"/>
            <a:ext cx="4818888" cy="3547872"/>
          </a:xfrm>
        </p:spPr>
        <p:txBody>
          <a:bodyPr vert="horz" lIns="91440" tIns="45720" rIns="91440" bIns="45720" rtlCol="0" anchor="t">
            <a:normAutofit/>
          </a:bodyPr>
          <a:lstStyle/>
          <a:p>
            <a:endParaRPr lang="en-US" sz="2200"/>
          </a:p>
          <a:p>
            <a:endParaRPr lang="en-US" sz="2200"/>
          </a:p>
          <a:p>
            <a:r>
              <a:rPr lang="en-US" dirty="0">
                <a:latin typeface="Century Gothic"/>
              </a:rPr>
              <a:t>Why do we assess learners within education?</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83785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5" name="Title 4"/>
          <p:cNvSpPr>
            <a:spLocks noGrp="1"/>
          </p:cNvSpPr>
          <p:nvPr>
            <p:ph type="title"/>
          </p:nvPr>
        </p:nvSpPr>
        <p:spPr>
          <a:xfrm>
            <a:off x="428496" y="673770"/>
            <a:ext cx="4057239" cy="2414488"/>
          </a:xfrm>
        </p:spPr>
        <p:txBody>
          <a:bodyPr anchor="t">
            <a:normAutofit/>
          </a:bodyPr>
          <a:lstStyle/>
          <a:p>
            <a:r>
              <a:rPr lang="en-GB" sz="5400" dirty="0">
                <a:solidFill>
                  <a:srgbClr val="FFFFFF"/>
                </a:solidFill>
                <a:latin typeface="Century Gothic"/>
              </a:rPr>
              <a:t>Some of the reasons</a:t>
            </a:r>
          </a:p>
        </p:txBody>
      </p:sp>
      <p:sp>
        <p:nvSpPr>
          <p:cNvPr id="6" name="Content Placeholder 5"/>
          <p:cNvSpPr>
            <a:spLocks noGrp="1"/>
          </p:cNvSpPr>
          <p:nvPr>
            <p:ph idx="1"/>
          </p:nvPr>
        </p:nvSpPr>
        <p:spPr>
          <a:xfrm>
            <a:off x="5818187" y="326691"/>
            <a:ext cx="6294566" cy="5294647"/>
          </a:xfrm>
        </p:spPr>
        <p:txBody>
          <a:bodyPr vert="horz" lIns="91440" tIns="45720" rIns="91440" bIns="45720" rtlCol="0" anchor="t">
            <a:noAutofit/>
          </a:bodyPr>
          <a:lstStyle/>
          <a:p>
            <a:r>
              <a:rPr lang="en-GB" b="1" dirty="0">
                <a:latin typeface="Century Gothic"/>
              </a:rPr>
              <a:t>Diagnostic</a:t>
            </a:r>
            <a:r>
              <a:rPr lang="en-GB" dirty="0">
                <a:latin typeface="Century Gothic"/>
              </a:rPr>
              <a:t> – entry behaviour, learning needs/difficulties</a:t>
            </a:r>
            <a:endParaRPr lang="en-GB">
              <a:latin typeface="Century Gothic"/>
              <a:cs typeface="Calibri"/>
            </a:endParaRPr>
          </a:p>
          <a:p>
            <a:endParaRPr lang="en-GB" dirty="0">
              <a:latin typeface="Century Gothic"/>
              <a:cs typeface="Calibri"/>
            </a:endParaRPr>
          </a:p>
          <a:p>
            <a:r>
              <a:rPr lang="en-GB" b="1" dirty="0">
                <a:latin typeface="Century Gothic"/>
              </a:rPr>
              <a:t>Feedback</a:t>
            </a:r>
            <a:r>
              <a:rPr lang="en-GB" dirty="0">
                <a:latin typeface="Century Gothic"/>
              </a:rPr>
              <a:t> – progress reporting (teachers and students), identifying strengths and areas for development, reinforce learning, motivation</a:t>
            </a:r>
            <a:endParaRPr lang="en-GB">
              <a:latin typeface="Century Gothic"/>
              <a:cs typeface="Calibri"/>
            </a:endParaRPr>
          </a:p>
          <a:p>
            <a:endParaRPr lang="en-GB" dirty="0">
              <a:latin typeface="Century Gothic"/>
              <a:cs typeface="Calibri"/>
            </a:endParaRPr>
          </a:p>
          <a:p>
            <a:r>
              <a:rPr lang="en-GB" b="1" dirty="0">
                <a:latin typeface="Century Gothic"/>
              </a:rPr>
              <a:t>Standards</a:t>
            </a:r>
            <a:r>
              <a:rPr lang="en-GB" dirty="0">
                <a:latin typeface="Century Gothic"/>
              </a:rPr>
              <a:t> – maintain standards, certification, progression, prediction of future performance, fitness to practice, provision of data for quality assurance mechanisms</a:t>
            </a:r>
            <a:endParaRPr lang="en-GB" dirty="0">
              <a:latin typeface="Century Gothic"/>
              <a:cs typeface="Calibri"/>
            </a:endParaRPr>
          </a:p>
        </p:txBody>
      </p:sp>
    </p:spTree>
    <p:extLst>
      <p:ext uri="{BB962C8B-B14F-4D97-AF65-F5344CB8AC3E}">
        <p14:creationId xmlns:p14="http://schemas.microsoft.com/office/powerpoint/2010/main" val="225753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p:cNvSpPr>
            <a:spLocks noGrp="1"/>
          </p:cNvSpPr>
          <p:nvPr>
            <p:ph type="title"/>
          </p:nvPr>
        </p:nvSpPr>
        <p:spPr>
          <a:xfrm>
            <a:off x="838200" y="401221"/>
            <a:ext cx="10515600" cy="1348065"/>
          </a:xfrm>
        </p:spPr>
        <p:txBody>
          <a:bodyPr>
            <a:normAutofit/>
          </a:bodyPr>
          <a:lstStyle/>
          <a:p>
            <a:r>
              <a:rPr lang="en-GB" sz="5400" dirty="0">
                <a:solidFill>
                  <a:srgbClr val="FFFFFF"/>
                </a:solidFill>
                <a:latin typeface="Century Gothic"/>
              </a:rPr>
              <a:t>The significance of assessment </a:t>
            </a:r>
            <a:endParaRPr lang="en-GB" sz="5400">
              <a:solidFill>
                <a:srgbClr val="FFFFFF"/>
              </a:solidFill>
            </a:endParaRPr>
          </a:p>
        </p:txBody>
      </p:sp>
      <p:sp>
        <p:nvSpPr>
          <p:cNvPr id="3" name="Content Placeholder 2"/>
          <p:cNvSpPr>
            <a:spLocks noGrp="1"/>
          </p:cNvSpPr>
          <p:nvPr>
            <p:ph idx="1"/>
          </p:nvPr>
        </p:nvSpPr>
        <p:spPr>
          <a:xfrm>
            <a:off x="838200" y="2586789"/>
            <a:ext cx="10515600" cy="3590174"/>
          </a:xfrm>
        </p:spPr>
        <p:txBody>
          <a:bodyPr vert="horz" lIns="91440" tIns="45720" rIns="91440" bIns="45720" rtlCol="0" anchor="t">
            <a:normAutofit/>
          </a:bodyPr>
          <a:lstStyle/>
          <a:p>
            <a:r>
              <a:rPr lang="en-GB" dirty="0">
                <a:latin typeface="Century Gothic"/>
              </a:rPr>
              <a:t>Race (2005) assessment drives learning for students and they devote energy to those aspects which count towards their final grade, often at the expense of other elements that could enhance the quality of their overall learning.</a:t>
            </a:r>
          </a:p>
          <a:p>
            <a:endParaRPr lang="en-GB" dirty="0">
              <a:latin typeface="Century Gothic"/>
            </a:endParaRPr>
          </a:p>
          <a:p>
            <a:r>
              <a:rPr lang="en-GB" dirty="0">
                <a:latin typeface="Century Gothic"/>
              </a:rPr>
              <a:t>Therefore it is important that we consider how we can use assessment to our best advantage to acknowledge this with our learners.</a:t>
            </a:r>
          </a:p>
        </p:txBody>
      </p:sp>
    </p:spTree>
    <p:extLst>
      <p:ext uri="{BB962C8B-B14F-4D97-AF65-F5344CB8AC3E}">
        <p14:creationId xmlns:p14="http://schemas.microsoft.com/office/powerpoint/2010/main" val="1916589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Century Gothic"/>
              </a:rPr>
              <a:t>Types of assessment </a:t>
            </a:r>
            <a:endParaRPr lang="en-GB" dirty="0"/>
          </a:p>
        </p:txBody>
      </p:sp>
      <p:sp>
        <p:nvSpPr>
          <p:cNvPr id="5" name="Text Placeholder 4"/>
          <p:cNvSpPr>
            <a:spLocks noGrp="1"/>
          </p:cNvSpPr>
          <p:nvPr>
            <p:ph type="body" idx="1"/>
          </p:nvPr>
        </p:nvSpPr>
        <p:spPr>
          <a:xfrm>
            <a:off x="839788" y="1688027"/>
            <a:ext cx="5157787" cy="473805"/>
          </a:xfrm>
        </p:spPr>
        <p:txBody>
          <a:bodyPr>
            <a:normAutofit lnSpcReduction="10000"/>
          </a:bodyPr>
          <a:lstStyle/>
          <a:p>
            <a:r>
              <a:rPr lang="en-GB" sz="2800" dirty="0">
                <a:latin typeface="Century Gothic"/>
              </a:rPr>
              <a:t>Formative</a:t>
            </a:r>
          </a:p>
        </p:txBody>
      </p:sp>
      <p:sp>
        <p:nvSpPr>
          <p:cNvPr id="6" name="Content Placeholder 5"/>
          <p:cNvSpPr>
            <a:spLocks noGrp="1"/>
          </p:cNvSpPr>
          <p:nvPr>
            <p:ph sz="half" idx="2"/>
          </p:nvPr>
        </p:nvSpPr>
        <p:spPr/>
        <p:txBody>
          <a:bodyPr vert="horz" lIns="91440" tIns="45720" rIns="91440" bIns="45720" rtlCol="0" anchor="t">
            <a:normAutofit fontScale="92500" lnSpcReduction="20000"/>
          </a:bodyPr>
          <a:lstStyle/>
          <a:p>
            <a:r>
              <a:rPr lang="en-GB" dirty="0">
                <a:latin typeface="Century Gothic"/>
              </a:rPr>
              <a:t>Takes place during a course of study to inform how the learning is proceeding and how the students are engaging with the programme. </a:t>
            </a:r>
          </a:p>
          <a:p>
            <a:r>
              <a:rPr lang="en-GB" dirty="0">
                <a:latin typeface="Century Gothic"/>
              </a:rPr>
              <a:t>Can inform methods of teaching</a:t>
            </a:r>
          </a:p>
          <a:p>
            <a:r>
              <a:rPr lang="en-GB" dirty="0">
                <a:latin typeface="Century Gothic"/>
              </a:rPr>
              <a:t>Gives students an indication of their success with the programme </a:t>
            </a:r>
          </a:p>
        </p:txBody>
      </p:sp>
      <p:sp>
        <p:nvSpPr>
          <p:cNvPr id="7" name="Text Placeholder 6"/>
          <p:cNvSpPr>
            <a:spLocks noGrp="1"/>
          </p:cNvSpPr>
          <p:nvPr>
            <p:ph type="body" sz="quarter" idx="3"/>
          </p:nvPr>
        </p:nvSpPr>
        <p:spPr>
          <a:xfrm>
            <a:off x="6172200" y="1681163"/>
            <a:ext cx="5183188" cy="535588"/>
          </a:xfrm>
        </p:spPr>
        <p:txBody>
          <a:bodyPr>
            <a:normAutofit lnSpcReduction="10000"/>
          </a:bodyPr>
          <a:lstStyle/>
          <a:p>
            <a:r>
              <a:rPr lang="en-GB" sz="2800" dirty="0">
                <a:latin typeface="Century Gothic"/>
              </a:rPr>
              <a:t>Summative </a:t>
            </a:r>
            <a:endParaRPr lang="en-GB" dirty="0">
              <a:latin typeface="Century Gothic"/>
            </a:endParaRPr>
          </a:p>
        </p:txBody>
      </p:sp>
      <p:sp>
        <p:nvSpPr>
          <p:cNvPr id="8" name="Content Placeholder 7"/>
          <p:cNvSpPr>
            <a:spLocks noGrp="1"/>
          </p:cNvSpPr>
          <p:nvPr>
            <p:ph sz="quarter" idx="4"/>
          </p:nvPr>
        </p:nvSpPr>
        <p:spPr/>
        <p:txBody>
          <a:bodyPr vert="horz" lIns="91440" tIns="45720" rIns="91440" bIns="45720" rtlCol="0" anchor="t">
            <a:normAutofit fontScale="92500" lnSpcReduction="20000"/>
          </a:bodyPr>
          <a:lstStyle/>
          <a:p>
            <a:r>
              <a:rPr lang="en-GB" dirty="0">
                <a:latin typeface="Century Gothic"/>
              </a:rPr>
              <a:t>Typically takes place at the end of a programme of study for certification purposes</a:t>
            </a:r>
          </a:p>
          <a:p>
            <a:r>
              <a:rPr lang="en-GB" dirty="0">
                <a:latin typeface="Century Gothic"/>
              </a:rPr>
              <a:t>Can be used by employers </a:t>
            </a:r>
          </a:p>
          <a:p>
            <a:r>
              <a:rPr lang="en-GB" dirty="0">
                <a:latin typeface="Century Gothic"/>
              </a:rPr>
              <a:t>Used to award grades/certificates by exam boards </a:t>
            </a:r>
          </a:p>
          <a:p>
            <a:r>
              <a:rPr lang="en-GB" dirty="0">
                <a:latin typeface="Century Gothic"/>
              </a:rPr>
              <a:t>Can be used by students for progression to further study</a:t>
            </a:r>
          </a:p>
        </p:txBody>
      </p:sp>
    </p:spTree>
    <p:extLst>
      <p:ext uri="{BB962C8B-B14F-4D97-AF65-F5344CB8AC3E}">
        <p14:creationId xmlns:p14="http://schemas.microsoft.com/office/powerpoint/2010/main" val="1868986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0AA5A-61BD-BD7D-0CD0-AF9759ABFBB2}"/>
              </a:ext>
            </a:extLst>
          </p:cNvPr>
          <p:cNvSpPr>
            <a:spLocks noGrp="1"/>
          </p:cNvSpPr>
          <p:nvPr>
            <p:ph type="title"/>
          </p:nvPr>
        </p:nvSpPr>
        <p:spPr/>
        <p:txBody>
          <a:bodyPr/>
          <a:lstStyle/>
          <a:p>
            <a:r>
              <a:rPr lang="en-GB" dirty="0">
                <a:latin typeface="Century Gothic"/>
                <a:cs typeface="Calibri Light"/>
              </a:rPr>
              <a:t>Task</a:t>
            </a:r>
            <a:endParaRPr lang="en-GB">
              <a:latin typeface="Century Gothic"/>
            </a:endParaRPr>
          </a:p>
        </p:txBody>
      </p:sp>
      <p:sp>
        <p:nvSpPr>
          <p:cNvPr id="4" name="Content Placeholder 3">
            <a:extLst>
              <a:ext uri="{FF2B5EF4-FFF2-40B4-BE49-F238E27FC236}">
                <a16:creationId xmlns:a16="http://schemas.microsoft.com/office/drawing/2014/main" id="{9EBE1F31-8247-F4D7-4878-9A6427D0DB59}"/>
              </a:ext>
            </a:extLst>
          </p:cNvPr>
          <p:cNvSpPr>
            <a:spLocks noGrp="1"/>
          </p:cNvSpPr>
          <p:nvPr>
            <p:ph idx="1"/>
          </p:nvPr>
        </p:nvSpPr>
        <p:spPr/>
        <p:txBody>
          <a:bodyPr vert="horz" lIns="91440" tIns="45720" rIns="91440" bIns="45720" rtlCol="0" anchor="t">
            <a:normAutofit/>
          </a:bodyPr>
          <a:lstStyle/>
          <a:p>
            <a:r>
              <a:rPr lang="en-GB" dirty="0">
                <a:latin typeface="Century Gothic"/>
                <a:cs typeface="Calibri"/>
              </a:rPr>
              <a:t>Make a list of the types of formative assessment we can use within the classroom.</a:t>
            </a:r>
          </a:p>
          <a:p>
            <a:endParaRPr lang="en-GB" dirty="0">
              <a:latin typeface="Century Gothic"/>
              <a:cs typeface="Calibri"/>
            </a:endParaRPr>
          </a:p>
          <a:p>
            <a:endParaRPr lang="en-GB" dirty="0">
              <a:latin typeface="Century Gothic"/>
              <a:cs typeface="Calibri"/>
            </a:endParaRPr>
          </a:p>
        </p:txBody>
      </p:sp>
    </p:spTree>
    <p:extLst>
      <p:ext uri="{BB962C8B-B14F-4D97-AF65-F5344CB8AC3E}">
        <p14:creationId xmlns:p14="http://schemas.microsoft.com/office/powerpoint/2010/main" val="2899330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E8676-C4FA-C8F0-5923-FB9718DA69F0}"/>
              </a:ext>
            </a:extLst>
          </p:cNvPr>
          <p:cNvSpPr>
            <a:spLocks noGrp="1"/>
          </p:cNvSpPr>
          <p:nvPr>
            <p:ph type="title"/>
          </p:nvPr>
        </p:nvSpPr>
        <p:spPr/>
        <p:txBody>
          <a:bodyPr/>
          <a:lstStyle/>
          <a:p>
            <a:r>
              <a:rPr lang="en-GB" dirty="0">
                <a:cs typeface="Calibri Light"/>
              </a:rPr>
              <a:t>Bloom's Domains of Learning </a:t>
            </a:r>
            <a:endParaRPr lang="en-GB" dirty="0"/>
          </a:p>
        </p:txBody>
      </p:sp>
      <p:sp>
        <p:nvSpPr>
          <p:cNvPr id="3" name="Content Placeholder 2">
            <a:extLst>
              <a:ext uri="{FF2B5EF4-FFF2-40B4-BE49-F238E27FC236}">
                <a16:creationId xmlns:a16="http://schemas.microsoft.com/office/drawing/2014/main" id="{E900F381-38BA-D7DE-A670-D4CDFC0E014B}"/>
              </a:ext>
            </a:extLst>
          </p:cNvPr>
          <p:cNvSpPr>
            <a:spLocks noGrp="1"/>
          </p:cNvSpPr>
          <p:nvPr>
            <p:ph idx="1"/>
          </p:nvPr>
        </p:nvSpPr>
        <p:spPr/>
        <p:txBody>
          <a:bodyPr vert="horz" lIns="91440" tIns="45720" rIns="91440" bIns="45720" rtlCol="0" anchor="t">
            <a:normAutofit/>
          </a:bodyPr>
          <a:lstStyle/>
          <a:p>
            <a:r>
              <a:rPr lang="en-GB" dirty="0">
                <a:cs typeface="Calibri"/>
              </a:rPr>
              <a:t>Cognitive – mental skills, knowledge</a:t>
            </a:r>
          </a:p>
          <a:p>
            <a:endParaRPr lang="en-GB" dirty="0">
              <a:cs typeface="Calibri"/>
            </a:endParaRPr>
          </a:p>
          <a:p>
            <a:r>
              <a:rPr lang="en-GB" dirty="0">
                <a:cs typeface="Calibri"/>
              </a:rPr>
              <a:t>Affective – feelings or emotions </a:t>
            </a:r>
          </a:p>
          <a:p>
            <a:endParaRPr lang="en-GB" dirty="0">
              <a:cs typeface="Calibri"/>
            </a:endParaRPr>
          </a:p>
          <a:p>
            <a:r>
              <a:rPr lang="en-GB" dirty="0">
                <a:cs typeface="Calibri"/>
              </a:rPr>
              <a:t>Psychomotor – manual or physical skills </a:t>
            </a:r>
          </a:p>
        </p:txBody>
      </p:sp>
    </p:spTree>
    <p:extLst>
      <p:ext uri="{BB962C8B-B14F-4D97-AF65-F5344CB8AC3E}">
        <p14:creationId xmlns:p14="http://schemas.microsoft.com/office/powerpoint/2010/main" val="590009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4741" y="620392"/>
            <a:ext cx="3808268" cy="5504688"/>
          </a:xfrm>
        </p:spPr>
        <p:txBody>
          <a:bodyPr>
            <a:normAutofit/>
          </a:bodyPr>
          <a:lstStyle/>
          <a:p>
            <a:r>
              <a:rPr lang="en-GB" dirty="0"/>
              <a:t>Engaging students in teaching and learning </a:t>
            </a:r>
          </a:p>
        </p:txBody>
      </p:sp>
      <p:graphicFrame>
        <p:nvGraphicFramePr>
          <p:cNvPr id="5" name="Content Placeholder 2">
            <a:extLst>
              <a:ext uri="{FF2B5EF4-FFF2-40B4-BE49-F238E27FC236}">
                <a16:creationId xmlns:a16="http://schemas.microsoft.com/office/drawing/2014/main" id="{C92F7971-3FBC-4C14-820A-EC85467A0C5C}"/>
              </a:ext>
            </a:extLst>
          </p:cNvPr>
          <p:cNvGraphicFramePr>
            <a:graphicFrameLocks noGrp="1"/>
          </p:cNvGraphicFramePr>
          <p:nvPr>
            <p:ph idx="1"/>
            <p:extLst>
              <p:ext uri="{D42A27DB-BD31-4B8C-83A1-F6EECF244321}">
                <p14:modId xmlns:p14="http://schemas.microsoft.com/office/powerpoint/2010/main" val="1882156496"/>
              </p:ext>
            </p:extLst>
          </p:nvPr>
        </p:nvGraphicFramePr>
        <p:xfrm>
          <a:off x="4333009" y="127000"/>
          <a:ext cx="7615151" cy="6540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E9EECCD6-431E-4689-AA81-5D12FC9A48FC}"/>
              </a:ext>
            </a:extLst>
          </p:cNvPr>
          <p:cNvSpPr/>
          <p:nvPr>
            <p:custDataLst>
              <p:tags r:id="rId1"/>
            </p:custDataLst>
          </p:nvPr>
        </p:nvSpPr>
        <p:spPr>
          <a:xfrm>
            <a:off x="1905000" y="127000"/>
            <a:ext cx="8255000" cy="635000"/>
          </a:xfrm>
          <a:prstGeom prst="rect">
            <a:avLst/>
          </a:prstGeom>
          <a:solidFill>
            <a:srgbClr val="FF0000">
              <a:alpha val="70000"/>
              <a:alpha val="0"/>
              <a:alpha val="70000"/>
              <a:alpha val="0"/>
            </a:srgbClr>
          </a:solidFill>
          <a:ln w="0" cap="flat" cmpd="sng" algn="ctr">
            <a:solidFill>
              <a:srgbClr val="4472C4">
                <a:shade val="50000"/>
                <a:alpha val="70000"/>
                <a:alpha val="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829096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D93EB-3DA6-E547-7CEA-024D0A4A3EF4}"/>
              </a:ext>
            </a:extLst>
          </p:cNvPr>
          <p:cNvSpPr>
            <a:spLocks noGrp="1"/>
          </p:cNvSpPr>
          <p:nvPr>
            <p:ph type="title"/>
          </p:nvPr>
        </p:nvSpPr>
        <p:spPr/>
        <p:txBody>
          <a:bodyPr/>
          <a:lstStyle/>
          <a:p>
            <a:r>
              <a:rPr lang="en-GB" dirty="0">
                <a:latin typeface="Century Gothic"/>
                <a:ea typeface="Calibri Light"/>
                <a:cs typeface="Calibri Light"/>
              </a:rPr>
              <a:t>Some key principles</a:t>
            </a:r>
            <a:endParaRPr lang="en-GB" dirty="0">
              <a:latin typeface="Century Gothic"/>
            </a:endParaRPr>
          </a:p>
        </p:txBody>
      </p:sp>
      <p:sp>
        <p:nvSpPr>
          <p:cNvPr id="3" name="Content Placeholder 2">
            <a:extLst>
              <a:ext uri="{FF2B5EF4-FFF2-40B4-BE49-F238E27FC236}">
                <a16:creationId xmlns:a16="http://schemas.microsoft.com/office/drawing/2014/main" id="{1A13FE44-104B-455A-8364-E02049DE4719}"/>
              </a:ext>
            </a:extLst>
          </p:cNvPr>
          <p:cNvSpPr>
            <a:spLocks noGrp="1"/>
          </p:cNvSpPr>
          <p:nvPr>
            <p:ph idx="1"/>
          </p:nvPr>
        </p:nvSpPr>
        <p:spPr/>
        <p:txBody>
          <a:bodyPr vert="horz" lIns="91440" tIns="45720" rIns="91440" bIns="45720" rtlCol="0" anchor="t">
            <a:normAutofit/>
          </a:bodyPr>
          <a:lstStyle/>
          <a:p>
            <a:r>
              <a:rPr lang="en-GB" dirty="0">
                <a:latin typeface="Century Gothic"/>
                <a:ea typeface="Calibri"/>
                <a:cs typeface="Calibri"/>
              </a:rPr>
              <a:t>Use short-term informal assessment</a:t>
            </a:r>
          </a:p>
          <a:p>
            <a:endParaRPr lang="en-GB" dirty="0">
              <a:latin typeface="Century Gothic"/>
              <a:ea typeface="Calibri"/>
              <a:cs typeface="Calibri"/>
            </a:endParaRPr>
          </a:p>
          <a:p>
            <a:r>
              <a:rPr lang="en-GB" dirty="0">
                <a:latin typeface="Century Gothic"/>
                <a:ea typeface="Calibri"/>
                <a:cs typeface="Calibri"/>
              </a:rPr>
              <a:t>Provide rapid feedback</a:t>
            </a:r>
          </a:p>
          <a:p>
            <a:endParaRPr lang="en-GB" dirty="0">
              <a:latin typeface="Century Gothic"/>
              <a:ea typeface="Calibri"/>
              <a:cs typeface="Calibri"/>
            </a:endParaRPr>
          </a:p>
          <a:p>
            <a:r>
              <a:rPr lang="en-GB" dirty="0">
                <a:latin typeface="Century Gothic"/>
                <a:ea typeface="Calibri"/>
                <a:cs typeface="Calibri"/>
              </a:rPr>
              <a:t>Ensure that feedback provides motivation to the student</a:t>
            </a:r>
          </a:p>
          <a:p>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3269716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38200" y="111125"/>
            <a:ext cx="10515600" cy="1057834"/>
          </a:xfrm>
        </p:spPr>
        <p:txBody>
          <a:bodyPr/>
          <a:lstStyle/>
          <a:p>
            <a:r>
              <a:rPr lang="en-GB" dirty="0">
                <a:latin typeface="Century Gothic"/>
              </a:rPr>
              <a:t>Formative assessment</a:t>
            </a:r>
            <a:r>
              <a:rPr lang="en-GB" dirty="0"/>
              <a:t> </a:t>
            </a:r>
          </a:p>
        </p:txBody>
      </p:sp>
      <p:sp>
        <p:nvSpPr>
          <p:cNvPr id="8" name="Content Placeholder 7"/>
          <p:cNvSpPr>
            <a:spLocks noGrp="1"/>
          </p:cNvSpPr>
          <p:nvPr>
            <p:ph sz="half" idx="1"/>
          </p:nvPr>
        </p:nvSpPr>
        <p:spPr>
          <a:xfrm>
            <a:off x="838200" y="1825625"/>
            <a:ext cx="4165600" cy="4351338"/>
          </a:xfrm>
        </p:spPr>
        <p:txBody>
          <a:bodyPr vert="horz" lIns="91440" tIns="45720" rIns="91440" bIns="45720" rtlCol="0" anchor="t">
            <a:normAutofit/>
          </a:bodyPr>
          <a:lstStyle/>
          <a:p>
            <a:r>
              <a:rPr lang="en-GB" dirty="0">
                <a:latin typeface="Century Gothic"/>
              </a:rPr>
              <a:t>Effectively diagnostic in nature</a:t>
            </a:r>
          </a:p>
          <a:p>
            <a:endParaRPr lang="en-GB" dirty="0">
              <a:latin typeface="Century Gothic"/>
            </a:endParaRPr>
          </a:p>
          <a:p>
            <a:r>
              <a:rPr lang="en-GB" dirty="0">
                <a:latin typeface="Century Gothic"/>
              </a:rPr>
              <a:t>What might your considerations be for mode 3?</a:t>
            </a:r>
          </a:p>
          <a:p>
            <a:endParaRPr lang="en-GB" dirty="0"/>
          </a:p>
          <a:p>
            <a:endParaRPr lang="en-GB" dirty="0"/>
          </a:p>
        </p:txBody>
      </p:sp>
      <p:graphicFrame>
        <p:nvGraphicFramePr>
          <p:cNvPr id="10" name="Content Placeholder 9"/>
          <p:cNvGraphicFramePr>
            <a:graphicFrameLocks noGrp="1"/>
          </p:cNvGraphicFramePr>
          <p:nvPr>
            <p:ph sz="half" idx="2"/>
            <p:extLst>
              <p:ext uri="{D42A27DB-BD31-4B8C-83A1-F6EECF244321}">
                <p14:modId xmlns:p14="http://schemas.microsoft.com/office/powerpoint/2010/main" val="2961155738"/>
              </p:ext>
            </p:extLst>
          </p:nvPr>
        </p:nvGraphicFramePr>
        <p:xfrm>
          <a:off x="5849551" y="933193"/>
          <a:ext cx="6005383" cy="56419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p:cNvSpPr txBox="1"/>
          <p:nvPr/>
        </p:nvSpPr>
        <p:spPr>
          <a:xfrm>
            <a:off x="8190807" y="6389716"/>
            <a:ext cx="2671157" cy="369332"/>
          </a:xfrm>
          <a:prstGeom prst="rect">
            <a:avLst/>
          </a:prstGeom>
          <a:noFill/>
        </p:spPr>
        <p:txBody>
          <a:bodyPr wrap="square" rtlCol="0">
            <a:spAutoFit/>
          </a:bodyPr>
          <a:lstStyle/>
          <a:p>
            <a:r>
              <a:rPr lang="en-GB" dirty="0"/>
              <a:t>Black (1989)</a:t>
            </a:r>
          </a:p>
        </p:txBody>
      </p:sp>
    </p:spTree>
    <p:extLst>
      <p:ext uri="{BB962C8B-B14F-4D97-AF65-F5344CB8AC3E}">
        <p14:creationId xmlns:p14="http://schemas.microsoft.com/office/powerpoint/2010/main" val="1700626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AC0AC-B6C1-5C53-CA3D-1F25427B4846}"/>
              </a:ext>
            </a:extLst>
          </p:cNvPr>
          <p:cNvSpPr>
            <a:spLocks noGrp="1"/>
          </p:cNvSpPr>
          <p:nvPr>
            <p:ph type="title"/>
          </p:nvPr>
        </p:nvSpPr>
        <p:spPr/>
        <p:txBody>
          <a:bodyPr/>
          <a:lstStyle/>
          <a:p>
            <a:r>
              <a:rPr lang="en-GB" dirty="0">
                <a:cs typeface="Calibri Light"/>
              </a:rPr>
              <a:t>Assessment for learning </a:t>
            </a:r>
          </a:p>
        </p:txBody>
      </p:sp>
      <p:sp>
        <p:nvSpPr>
          <p:cNvPr id="3" name="Content Placeholder 2">
            <a:extLst>
              <a:ext uri="{FF2B5EF4-FFF2-40B4-BE49-F238E27FC236}">
                <a16:creationId xmlns:a16="http://schemas.microsoft.com/office/drawing/2014/main" id="{9F51A0AC-2932-FA49-18E4-67DF415FA5A9}"/>
              </a:ext>
            </a:extLst>
          </p:cNvPr>
          <p:cNvSpPr>
            <a:spLocks noGrp="1"/>
          </p:cNvSpPr>
          <p:nvPr>
            <p:ph idx="1"/>
          </p:nvPr>
        </p:nvSpPr>
        <p:spPr/>
        <p:txBody>
          <a:bodyPr vert="horz" lIns="91440" tIns="45720" rIns="91440" bIns="45720" rtlCol="0" anchor="t">
            <a:normAutofit/>
          </a:bodyPr>
          <a:lstStyle/>
          <a:p>
            <a:r>
              <a:rPr lang="en-GB" dirty="0">
                <a:cs typeface="Calibri"/>
              </a:rPr>
              <a:t>The difference between assessment </a:t>
            </a:r>
            <a:r>
              <a:rPr lang="en-GB" b="1" i="1" dirty="0">
                <a:cs typeface="Calibri"/>
              </a:rPr>
              <a:t>of</a:t>
            </a:r>
            <a:r>
              <a:rPr lang="en-GB" dirty="0">
                <a:cs typeface="Calibri"/>
              </a:rPr>
              <a:t> learning and assessment </a:t>
            </a:r>
            <a:r>
              <a:rPr lang="en-GB" i="1" dirty="0">
                <a:cs typeface="Calibri"/>
              </a:rPr>
              <a:t>for</a:t>
            </a:r>
            <a:r>
              <a:rPr lang="en-GB" dirty="0">
                <a:cs typeface="Calibri"/>
              </a:rPr>
              <a:t> learning </a:t>
            </a:r>
          </a:p>
          <a:p>
            <a:endParaRPr lang="en-GB" dirty="0">
              <a:cs typeface="Calibri"/>
            </a:endParaRPr>
          </a:p>
          <a:p>
            <a:r>
              <a:rPr lang="en-GB" dirty="0">
                <a:cs typeface="Calibri"/>
              </a:rPr>
              <a:t>Thermostats and not thermometers (Christodoulou 2014)</a:t>
            </a:r>
          </a:p>
          <a:p>
            <a:endParaRPr lang="en-GB" dirty="0">
              <a:cs typeface="Calibri"/>
            </a:endParaRPr>
          </a:p>
          <a:p>
            <a:r>
              <a:rPr lang="en-GB" dirty="0">
                <a:cs typeface="Calibri"/>
              </a:rPr>
              <a:t>Promotes and supports active engagement in learning </a:t>
            </a:r>
          </a:p>
        </p:txBody>
      </p:sp>
    </p:spTree>
    <p:extLst>
      <p:ext uri="{BB962C8B-B14F-4D97-AF65-F5344CB8AC3E}">
        <p14:creationId xmlns:p14="http://schemas.microsoft.com/office/powerpoint/2010/main" val="435630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9843" y="548640"/>
            <a:ext cx="4342265" cy="5431536"/>
          </a:xfrm>
        </p:spPr>
        <p:txBody>
          <a:bodyPr>
            <a:normAutofit/>
          </a:bodyPr>
          <a:lstStyle/>
          <a:p>
            <a:r>
              <a:rPr lang="en-GB" sz="4600" dirty="0">
                <a:latin typeface="Century Gothic"/>
              </a:rPr>
              <a:t>Developments in assessment</a:t>
            </a:r>
            <a:r>
              <a:rPr lang="en-GB" sz="4600" dirty="0"/>
              <a:t> </a:t>
            </a:r>
            <a:endParaRPr lang="en-GB" sz="46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7089307" cy="5424672"/>
          </a:xfrm>
        </p:spPr>
        <p:txBody>
          <a:bodyPr vert="horz" lIns="91440" tIns="45720" rIns="91440" bIns="45720" rtlCol="0" anchor="ctr">
            <a:noAutofit/>
          </a:bodyPr>
          <a:lstStyle/>
          <a:p>
            <a:r>
              <a:rPr lang="en-GB" dirty="0">
                <a:latin typeface="Century Gothic"/>
              </a:rPr>
              <a:t>Recent developments focus on the student as self-assessor, also known as self-regulation</a:t>
            </a:r>
          </a:p>
          <a:p>
            <a:endParaRPr lang="en-GB" dirty="0">
              <a:latin typeface="Century Gothic"/>
            </a:endParaRPr>
          </a:p>
          <a:p>
            <a:r>
              <a:rPr lang="en-GB" dirty="0">
                <a:latin typeface="Century Gothic"/>
              </a:rPr>
              <a:t>Research shows that there are strong positive benefits for students to be involved in their own assessment </a:t>
            </a:r>
          </a:p>
          <a:p>
            <a:endParaRPr lang="en-GB" dirty="0">
              <a:latin typeface="Century Gothic"/>
            </a:endParaRPr>
          </a:p>
        </p:txBody>
      </p:sp>
    </p:spTree>
    <p:extLst>
      <p:ext uri="{BB962C8B-B14F-4D97-AF65-F5344CB8AC3E}">
        <p14:creationId xmlns:p14="http://schemas.microsoft.com/office/powerpoint/2010/main" val="1538397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7582-6874-04D3-474E-9BED59FFADBD}"/>
              </a:ext>
            </a:extLst>
          </p:cNvPr>
          <p:cNvSpPr>
            <a:spLocks noGrp="1"/>
          </p:cNvSpPr>
          <p:nvPr>
            <p:ph type="title"/>
          </p:nvPr>
        </p:nvSpPr>
        <p:spPr>
          <a:xfrm>
            <a:off x="504825" y="365125"/>
            <a:ext cx="11737975" cy="1349375"/>
          </a:xfrm>
        </p:spPr>
        <p:txBody>
          <a:bodyPr/>
          <a:lstStyle/>
          <a:p>
            <a:r>
              <a:rPr lang="en-GB" dirty="0">
                <a:latin typeface="Century Gothic"/>
                <a:cs typeface="Calibri Light"/>
              </a:rPr>
              <a:t>Three essential conditions for improving </a:t>
            </a:r>
            <a:r>
              <a:rPr lang="en-GB" sz="3200" dirty="0">
                <a:latin typeface="Century Gothic"/>
                <a:cs typeface="Calibri Light"/>
              </a:rPr>
              <a:t>Sadler (1989)</a:t>
            </a:r>
            <a:endParaRPr lang="en-GB" sz="3200" dirty="0">
              <a:cs typeface="Calibri Light" panose="020F0302020204030204"/>
            </a:endParaRPr>
          </a:p>
        </p:txBody>
      </p:sp>
      <p:sp>
        <p:nvSpPr>
          <p:cNvPr id="3" name="Content Placeholder 2">
            <a:extLst>
              <a:ext uri="{FF2B5EF4-FFF2-40B4-BE49-F238E27FC236}">
                <a16:creationId xmlns:a16="http://schemas.microsoft.com/office/drawing/2014/main" id="{5DB049E7-A0B2-06A5-DD0E-702EEC6D4FF1}"/>
              </a:ext>
            </a:extLst>
          </p:cNvPr>
          <p:cNvSpPr>
            <a:spLocks noGrp="1"/>
          </p:cNvSpPr>
          <p:nvPr>
            <p:ph idx="1"/>
          </p:nvPr>
        </p:nvSpPr>
        <p:spPr/>
        <p:txBody>
          <a:bodyPr vert="horz" lIns="91440" tIns="45720" rIns="91440" bIns="45720" rtlCol="0" anchor="t">
            <a:normAutofit/>
          </a:bodyPr>
          <a:lstStyle/>
          <a:p>
            <a:endParaRPr lang="en-GB" dirty="0">
              <a:latin typeface="Century Gothic"/>
              <a:ea typeface="+mn-lt"/>
              <a:cs typeface="+mn-lt"/>
            </a:endParaRPr>
          </a:p>
          <a:p>
            <a:pPr marL="514350" indent="-514350">
              <a:buAutoNum type="arabicPeriod"/>
            </a:pPr>
            <a:r>
              <a:rPr lang="en-GB" dirty="0">
                <a:latin typeface="Century Gothic"/>
              </a:rPr>
              <a:t>Students must know what the standard or goal is that they are trying to achieve</a:t>
            </a:r>
            <a:endParaRPr lang="en-US" dirty="0">
              <a:ea typeface="+mn-lt"/>
              <a:cs typeface="+mn-lt"/>
            </a:endParaRPr>
          </a:p>
          <a:p>
            <a:pPr marL="514350" indent="-514350">
              <a:buAutoNum type="arabicPeriod"/>
            </a:pPr>
            <a:r>
              <a:rPr lang="en-GB" dirty="0">
                <a:latin typeface="Century Gothic"/>
              </a:rPr>
              <a:t>They should know how their current achievement compares to those goals</a:t>
            </a:r>
            <a:endParaRPr lang="en-US" dirty="0">
              <a:ea typeface="+mn-lt"/>
              <a:cs typeface="+mn-lt"/>
            </a:endParaRPr>
          </a:p>
          <a:p>
            <a:pPr marL="514350" indent="-514350">
              <a:buAutoNum type="arabicPeriod"/>
            </a:pPr>
            <a:r>
              <a:rPr lang="en-GB" dirty="0">
                <a:latin typeface="Century Gothic"/>
              </a:rPr>
              <a:t>They should have strategies to reduce the gap between the first two</a:t>
            </a:r>
            <a:endParaRPr lang="en-US" dirty="0">
              <a:ea typeface="+mn-lt"/>
              <a:cs typeface="+mn-lt"/>
            </a:endParaRPr>
          </a:p>
          <a:p>
            <a:endParaRPr lang="en-GB" dirty="0">
              <a:cs typeface="Calibri"/>
            </a:endParaRPr>
          </a:p>
        </p:txBody>
      </p:sp>
    </p:spTree>
    <p:extLst>
      <p:ext uri="{BB962C8B-B14F-4D97-AF65-F5344CB8AC3E}">
        <p14:creationId xmlns:p14="http://schemas.microsoft.com/office/powerpoint/2010/main" val="42724775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2E70-050B-613C-435D-711E02D4ADFD}"/>
              </a:ext>
            </a:extLst>
          </p:cNvPr>
          <p:cNvSpPr>
            <a:spLocks noGrp="1"/>
          </p:cNvSpPr>
          <p:nvPr>
            <p:ph type="title"/>
          </p:nvPr>
        </p:nvSpPr>
        <p:spPr/>
        <p:txBody>
          <a:bodyPr/>
          <a:lstStyle/>
          <a:p>
            <a:r>
              <a:rPr lang="en-GB" dirty="0">
                <a:latin typeface="Century Gothic"/>
                <a:ea typeface="Calibri Light"/>
                <a:cs typeface="Calibri Light"/>
              </a:rPr>
              <a:t>Some key questions</a:t>
            </a:r>
            <a:r>
              <a:rPr lang="en-GB" dirty="0">
                <a:ea typeface="Calibri Light"/>
                <a:cs typeface="Calibri Light"/>
              </a:rPr>
              <a:t> </a:t>
            </a:r>
            <a:endParaRPr lang="en-GB"/>
          </a:p>
        </p:txBody>
      </p:sp>
      <p:sp>
        <p:nvSpPr>
          <p:cNvPr id="3" name="Content Placeholder 2">
            <a:extLst>
              <a:ext uri="{FF2B5EF4-FFF2-40B4-BE49-F238E27FC236}">
                <a16:creationId xmlns:a16="http://schemas.microsoft.com/office/drawing/2014/main" id="{3C8B7873-8944-46F1-3125-8033BB88DCB9}"/>
              </a:ext>
            </a:extLst>
          </p:cNvPr>
          <p:cNvSpPr>
            <a:spLocks noGrp="1"/>
          </p:cNvSpPr>
          <p:nvPr>
            <p:ph idx="1"/>
          </p:nvPr>
        </p:nvSpPr>
        <p:spPr/>
        <p:txBody>
          <a:bodyPr vert="horz" lIns="91440" tIns="45720" rIns="91440" bIns="45720" rtlCol="0" anchor="t">
            <a:normAutofit/>
          </a:bodyPr>
          <a:lstStyle/>
          <a:p>
            <a:r>
              <a:rPr lang="en-GB" dirty="0">
                <a:latin typeface="Century Gothic"/>
                <a:ea typeface="Calibri"/>
                <a:cs typeface="Calibri"/>
              </a:rPr>
              <a:t>What do I want my learners to learn?</a:t>
            </a:r>
          </a:p>
          <a:p>
            <a:endParaRPr lang="en-GB" dirty="0">
              <a:latin typeface="Century Gothic"/>
              <a:ea typeface="Calibri"/>
              <a:cs typeface="Calibri"/>
            </a:endParaRPr>
          </a:p>
          <a:p>
            <a:r>
              <a:rPr lang="en-GB" dirty="0">
                <a:latin typeface="Century Gothic"/>
                <a:ea typeface="Calibri"/>
                <a:cs typeface="Calibri"/>
              </a:rPr>
              <a:t>How can I support their learning?</a:t>
            </a:r>
          </a:p>
          <a:p>
            <a:endParaRPr lang="en-GB" dirty="0">
              <a:latin typeface="Century Gothic"/>
              <a:ea typeface="Calibri"/>
              <a:cs typeface="Calibri"/>
            </a:endParaRPr>
          </a:p>
          <a:p>
            <a:r>
              <a:rPr lang="en-GB" dirty="0">
                <a:latin typeface="Century Gothic"/>
                <a:ea typeface="Calibri"/>
                <a:cs typeface="Calibri"/>
              </a:rPr>
              <a:t>How will I know that they have learned?</a:t>
            </a:r>
          </a:p>
        </p:txBody>
      </p:sp>
    </p:spTree>
    <p:extLst>
      <p:ext uri="{BB962C8B-B14F-4D97-AF65-F5344CB8AC3E}">
        <p14:creationId xmlns:p14="http://schemas.microsoft.com/office/powerpoint/2010/main" val="140861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C862B-9710-8188-0ADE-78CED5BCC550}"/>
              </a:ext>
            </a:extLst>
          </p:cNvPr>
          <p:cNvSpPr>
            <a:spLocks noGrp="1"/>
          </p:cNvSpPr>
          <p:nvPr>
            <p:ph type="title"/>
          </p:nvPr>
        </p:nvSpPr>
        <p:spPr/>
        <p:txBody>
          <a:bodyPr/>
          <a:lstStyle/>
          <a:p>
            <a:r>
              <a:rPr lang="en-GB" dirty="0"/>
              <a:t>References/further reading </a:t>
            </a:r>
          </a:p>
        </p:txBody>
      </p:sp>
      <p:sp>
        <p:nvSpPr>
          <p:cNvPr id="3" name="Content Placeholder 2">
            <a:extLst>
              <a:ext uri="{FF2B5EF4-FFF2-40B4-BE49-F238E27FC236}">
                <a16:creationId xmlns:a16="http://schemas.microsoft.com/office/drawing/2014/main" id="{169CCDCC-907B-C656-7059-86B248922698}"/>
              </a:ext>
            </a:extLst>
          </p:cNvPr>
          <p:cNvSpPr>
            <a:spLocks noGrp="1"/>
          </p:cNvSpPr>
          <p:nvPr>
            <p:ph idx="1"/>
          </p:nvPr>
        </p:nvSpPr>
        <p:spPr/>
        <p:txBody>
          <a:bodyPr>
            <a:normAutofit fontScale="92500" lnSpcReduction="20000"/>
          </a:bodyPr>
          <a:lstStyle/>
          <a:p>
            <a:r>
              <a:rPr lang="en-GB" dirty="0"/>
              <a:t>Ashmore, L., &amp; Robinson, D. (2015) </a:t>
            </a:r>
            <a:r>
              <a:rPr lang="en-GB" i="1" dirty="0"/>
              <a:t>Learning, Teaching &amp; Development: Strategies for Action</a:t>
            </a:r>
            <a:r>
              <a:rPr lang="en-GB" dirty="0"/>
              <a:t>. London: Sage.</a:t>
            </a:r>
          </a:p>
          <a:p>
            <a:r>
              <a:rPr lang="en-GB" dirty="0"/>
              <a:t>Curzon, L.B., &amp; </a:t>
            </a:r>
            <a:r>
              <a:rPr lang="en-GB" dirty="0" err="1"/>
              <a:t>Tummons</a:t>
            </a:r>
            <a:r>
              <a:rPr lang="en-GB" dirty="0"/>
              <a:t>, J. (2013) </a:t>
            </a:r>
            <a:r>
              <a:rPr lang="en-GB" i="1" dirty="0"/>
              <a:t>Teaching in Further Education: an outline of principles and practice. </a:t>
            </a:r>
            <a:r>
              <a:rPr lang="en-GB" dirty="0"/>
              <a:t>London: Bloomsbury.</a:t>
            </a:r>
          </a:p>
          <a:p>
            <a:r>
              <a:rPr lang="en-GB" dirty="0"/>
              <a:t>Gardner, J. (eds) (2012) </a:t>
            </a:r>
            <a:r>
              <a:rPr lang="en-GB" i="1" dirty="0"/>
              <a:t>Assessment and Learning: Second edition</a:t>
            </a:r>
            <a:r>
              <a:rPr lang="en-GB" dirty="0"/>
              <a:t>. London: Sage.</a:t>
            </a:r>
          </a:p>
          <a:p>
            <a:r>
              <a:rPr lang="en-GB" dirty="0"/>
              <a:t>Race, P., &amp; Pickford, R. (2007) </a:t>
            </a:r>
            <a:r>
              <a:rPr lang="en-GB" i="1" dirty="0"/>
              <a:t>Making Teaching Work</a:t>
            </a:r>
            <a:r>
              <a:rPr lang="en-GB" dirty="0"/>
              <a:t>. London: Sage.</a:t>
            </a:r>
          </a:p>
          <a:p>
            <a:r>
              <a:rPr lang="en-GB" dirty="0"/>
              <a:t>Race, P.  (2020) </a:t>
            </a:r>
            <a:r>
              <a:rPr lang="en-GB" i="1" dirty="0"/>
              <a:t>The Lecturer's Toolkit,  5th Edition</a:t>
            </a:r>
            <a:r>
              <a:rPr lang="en-GB" dirty="0"/>
              <a:t>. London: Routledge.</a:t>
            </a:r>
          </a:p>
          <a:p>
            <a:r>
              <a:rPr lang="en-GB" dirty="0"/>
              <a:t>Sadler, D.R. (1989) ‘Formative assessment and the design of instructional systems’, </a:t>
            </a:r>
            <a:r>
              <a:rPr lang="en-GB" i="1" dirty="0"/>
              <a:t>Instructional Science</a:t>
            </a:r>
            <a:r>
              <a:rPr lang="en-GB" dirty="0"/>
              <a:t>, 18: 119-144.</a:t>
            </a:r>
          </a:p>
          <a:p>
            <a:r>
              <a:rPr lang="en-GB" dirty="0" err="1"/>
              <a:t>Tummons</a:t>
            </a:r>
            <a:r>
              <a:rPr lang="en-GB" dirty="0"/>
              <a:t>, J. (eds) (2020) </a:t>
            </a:r>
            <a:r>
              <a:rPr lang="en-GB" i="1" dirty="0"/>
              <a:t>PCET: Learning and teaching in the post-compulsory sector.</a:t>
            </a:r>
            <a:r>
              <a:rPr lang="en-GB" dirty="0"/>
              <a:t> London: Sage.</a:t>
            </a:r>
          </a:p>
        </p:txBody>
      </p:sp>
    </p:spTree>
    <p:extLst>
      <p:ext uri="{BB962C8B-B14F-4D97-AF65-F5344CB8AC3E}">
        <p14:creationId xmlns:p14="http://schemas.microsoft.com/office/powerpoint/2010/main" val="339855742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ShapesVTI">
  <a:themeElements>
    <a:clrScheme name="Office Theme">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2</Notes>
  <HiddenSlides>0</HiddenSlides>
  <MMClips>0</MMClips>
  <ScaleCrop>false</ScaleCrop>
  <HeadingPairs>
    <vt:vector size="4" baseType="variant">
      <vt:variant>
        <vt:lpstr>Theme</vt:lpstr>
      </vt:variant>
      <vt:variant>
        <vt:i4>4</vt:i4>
      </vt:variant>
      <vt:variant>
        <vt:lpstr>Slide Titles</vt:lpstr>
      </vt:variant>
      <vt:variant>
        <vt:i4>16</vt:i4>
      </vt:variant>
    </vt:vector>
  </HeadingPairs>
  <TitlesOfParts>
    <vt:vector size="20" baseType="lpstr">
      <vt:lpstr>ShapesVTI</vt:lpstr>
      <vt:lpstr>Office Theme</vt:lpstr>
      <vt:lpstr>Office Theme</vt:lpstr>
      <vt:lpstr>Office Theme</vt:lpstr>
      <vt:lpstr>The Teaching Toolkit 1</vt:lpstr>
      <vt:lpstr>Learning outcomes </vt:lpstr>
      <vt:lpstr>Question</vt:lpstr>
      <vt:lpstr>Some of the reasons</vt:lpstr>
      <vt:lpstr>The significance of assessment </vt:lpstr>
      <vt:lpstr>Types of assessment </vt:lpstr>
      <vt:lpstr>Task</vt:lpstr>
      <vt:lpstr>Bloom's Domains of Learning </vt:lpstr>
      <vt:lpstr>Engaging students in teaching and learning </vt:lpstr>
      <vt:lpstr>Some key principles</vt:lpstr>
      <vt:lpstr>Formative assessment </vt:lpstr>
      <vt:lpstr>Assessment for learning </vt:lpstr>
      <vt:lpstr>Developments in assessment </vt:lpstr>
      <vt:lpstr>Three essential conditions for improving Sadler (1989)</vt:lpstr>
      <vt:lpstr>Some key questions </vt:lpstr>
      <vt:lpstr>References/further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157</cp:revision>
  <dcterms:created xsi:type="dcterms:W3CDTF">2022-09-20T08:25:05Z</dcterms:created>
  <dcterms:modified xsi:type="dcterms:W3CDTF">2023-09-18T11:44:17Z</dcterms:modified>
</cp:coreProperties>
</file>