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1"/>
  </p:notesMasterIdLst>
  <p:sldIdLst>
    <p:sldId id="256" r:id="rId2"/>
    <p:sldId id="257" r:id="rId3"/>
    <p:sldId id="258" r:id="rId4"/>
    <p:sldId id="296" r:id="rId5"/>
    <p:sldId id="266" r:id="rId6"/>
    <p:sldId id="261" r:id="rId7"/>
    <p:sldId id="265" r:id="rId8"/>
    <p:sldId id="264" r:id="rId9"/>
    <p:sldId id="309" r:id="rId10"/>
    <p:sldId id="307" r:id="rId11"/>
    <p:sldId id="269" r:id="rId12"/>
    <p:sldId id="271" r:id="rId13"/>
    <p:sldId id="276" r:id="rId14"/>
    <p:sldId id="274" r:id="rId15"/>
    <p:sldId id="279" r:id="rId16"/>
    <p:sldId id="281" r:id="rId17"/>
    <p:sldId id="284" r:id="rId18"/>
    <p:sldId id="286" r:id="rId19"/>
    <p:sldId id="287" r:id="rId20"/>
    <p:sldId id="288" r:id="rId21"/>
    <p:sldId id="289" r:id="rId22"/>
    <p:sldId id="290" r:id="rId23"/>
    <p:sldId id="291" r:id="rId24"/>
    <p:sldId id="285" r:id="rId25"/>
    <p:sldId id="314" r:id="rId26"/>
    <p:sldId id="293" r:id="rId27"/>
    <p:sldId id="292" r:id="rId28"/>
    <p:sldId id="315" r:id="rId29"/>
    <p:sldId id="316" r:id="rId30"/>
    <p:sldId id="317" r:id="rId31"/>
    <p:sldId id="323" r:id="rId32"/>
    <p:sldId id="318" r:id="rId33"/>
    <p:sldId id="319" r:id="rId34"/>
    <p:sldId id="320" r:id="rId35"/>
    <p:sldId id="321" r:id="rId36"/>
    <p:sldId id="322" r:id="rId37"/>
    <p:sldId id="310" r:id="rId38"/>
    <p:sldId id="306" r:id="rId39"/>
    <p:sldId id="311" r:id="rId40"/>
    <p:sldId id="299" r:id="rId41"/>
    <p:sldId id="312" r:id="rId42"/>
    <p:sldId id="300" r:id="rId43"/>
    <p:sldId id="301" r:id="rId44"/>
    <p:sldId id="302" r:id="rId45"/>
    <p:sldId id="303" r:id="rId46"/>
    <p:sldId id="304" r:id="rId47"/>
    <p:sldId id="305" r:id="rId48"/>
    <p:sldId id="294" r:id="rId49"/>
    <p:sldId id="295"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Wendy B" initials="WB"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5620"/>
    <p:restoredTop sz="86547" autoAdjust="0"/>
  </p:normalViewPr>
  <p:slideViewPr>
    <p:cSldViewPr>
      <p:cViewPr varScale="1">
        <p:scale>
          <a:sx n="79" d="100"/>
          <a:sy n="79" d="100"/>
        </p:scale>
        <p:origin x="1524" y="39"/>
      </p:cViewPr>
      <p:guideLst>
        <p:guide orient="horz" pos="2160"/>
        <p:guide pos="2880"/>
      </p:guideLst>
    </p:cSldViewPr>
  </p:slideViewPr>
  <p:notesTextViewPr>
    <p:cViewPr>
      <p:scale>
        <a:sx n="1" d="1"/>
        <a:sy n="1" d="1"/>
      </p:scale>
      <p:origin x="0" y="0"/>
    </p:cViewPr>
  </p:notesTextViewPr>
  <p:sorterViewPr>
    <p:cViewPr>
      <p:scale>
        <a:sx n="100" d="100"/>
        <a:sy n="100" d="100"/>
      </p:scale>
      <p:origin x="0" y="7560"/>
    </p:cViewPr>
  </p:sorterViewPr>
  <p:notesViewPr>
    <p:cSldViewPr>
      <p:cViewPr varScale="1">
        <p:scale>
          <a:sx n="70" d="100"/>
          <a:sy n="70" d="100"/>
        </p:scale>
        <p:origin x="-3210"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0355C14-BD1D-4A33-BA9D-D352BC49BB35}" type="datetimeFigureOut">
              <a:rPr lang="en-GB" smtClean="0"/>
              <a:t>18/12/2017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0B02A08-3F5E-449E-B274-02AEF146F78E}" type="slidenum">
              <a:rPr lang="en-GB" smtClean="0"/>
              <a:t>‹#›</a:t>
            </a:fld>
            <a:endParaRPr lang="en-GB"/>
          </a:p>
        </p:txBody>
      </p:sp>
    </p:spTree>
    <p:extLst>
      <p:ext uri="{BB962C8B-B14F-4D97-AF65-F5344CB8AC3E}">
        <p14:creationId xmlns:p14="http://schemas.microsoft.com/office/powerpoint/2010/main" val="663706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0B02A08-3F5E-449E-B274-02AEF146F78E}" type="slidenum">
              <a:rPr lang="en-GB" smtClean="0"/>
              <a:t>1</a:t>
            </a:fld>
            <a:endParaRPr lang="en-GB"/>
          </a:p>
        </p:txBody>
      </p:sp>
    </p:spTree>
    <p:extLst>
      <p:ext uri="{BB962C8B-B14F-4D97-AF65-F5344CB8AC3E}">
        <p14:creationId xmlns:p14="http://schemas.microsoft.com/office/powerpoint/2010/main" val="25089333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Tasawwuf</a:t>
            </a:r>
            <a:r>
              <a:rPr lang="en-GB" sz="1200" kern="1200" dirty="0">
                <a:solidFill>
                  <a:schemeClr val="tx1"/>
                </a:solidFill>
                <a:effectLst/>
                <a:latin typeface="+mn-lt"/>
                <a:ea typeface="+mn-ea"/>
                <a:cs typeface="+mn-cs"/>
              </a:rPr>
              <a:t> emphasises the theory and philosophy of Islamic ethics, while Sufism emphasises the practical side of Islamic religiosity and piety (</a:t>
            </a:r>
            <a:r>
              <a:rPr lang="en-GB" sz="1200" kern="1200" dirty="0" err="1">
                <a:solidFill>
                  <a:schemeClr val="tx1"/>
                </a:solidFill>
                <a:effectLst/>
                <a:latin typeface="+mn-lt"/>
                <a:ea typeface="+mn-ea"/>
                <a:cs typeface="+mn-cs"/>
              </a:rPr>
              <a:t>Polat</a:t>
            </a:r>
            <a:r>
              <a:rPr lang="en-GB" sz="1200" kern="1200" dirty="0">
                <a:solidFill>
                  <a:schemeClr val="tx1"/>
                </a:solidFill>
                <a:effectLst/>
                <a:latin typeface="+mn-lt"/>
                <a:ea typeface="+mn-ea"/>
                <a:cs typeface="+mn-cs"/>
              </a:rPr>
              <a:t> 2017 p. 806) (give an example of each). T</a:t>
            </a:r>
            <a:r>
              <a:rPr lang="en-GB" dirty="0"/>
              <a:t>he words “Sufism” and “Sufi” became widely used, especially in Baghdad and </a:t>
            </a:r>
            <a:r>
              <a:rPr lang="en-GB" dirty="0" err="1"/>
              <a:t>Khurasan</a:t>
            </a:r>
            <a:r>
              <a:rPr lang="en-GB" dirty="0"/>
              <a:t>, later on in the second half of the nineteenth century. </a:t>
            </a:r>
            <a:r>
              <a:rPr lang="en-GB" dirty="0" err="1"/>
              <a:t>Suf</a:t>
            </a:r>
            <a:r>
              <a:rPr lang="en-GB" dirty="0"/>
              <a:t> or wool is thought to relate to the woollen garments warn by Sufis at that time. </a:t>
            </a:r>
          </a:p>
        </p:txBody>
      </p:sp>
      <p:sp>
        <p:nvSpPr>
          <p:cNvPr id="4" name="Slide Number Placeholder 3"/>
          <p:cNvSpPr>
            <a:spLocks noGrp="1"/>
          </p:cNvSpPr>
          <p:nvPr>
            <p:ph type="sldNum" sz="quarter" idx="10"/>
          </p:nvPr>
        </p:nvSpPr>
        <p:spPr/>
        <p:txBody>
          <a:bodyPr/>
          <a:lstStyle/>
          <a:p>
            <a:fld id="{A0B02A08-3F5E-449E-B274-02AEF146F78E}" type="slidenum">
              <a:rPr lang="en-GB" smtClean="0"/>
              <a:t>2</a:t>
            </a:fld>
            <a:endParaRPr lang="en-GB"/>
          </a:p>
        </p:txBody>
      </p:sp>
    </p:spTree>
    <p:extLst>
      <p:ext uri="{BB962C8B-B14F-4D97-AF65-F5344CB8AC3E}">
        <p14:creationId xmlns:p14="http://schemas.microsoft.com/office/powerpoint/2010/main" val="21661370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Theophanies</a:t>
            </a:r>
            <a:r>
              <a:rPr lang="en-GB" dirty="0"/>
              <a:t> are </a:t>
            </a:r>
            <a:r>
              <a:rPr lang="en-GB" sz="1200" kern="1200" dirty="0">
                <a:solidFill>
                  <a:schemeClr val="tx1"/>
                </a:solidFill>
                <a:effectLst/>
                <a:latin typeface="+mn-lt"/>
                <a:ea typeface="+mn-ea"/>
                <a:cs typeface="+mn-cs"/>
              </a:rPr>
              <a:t>a visible manifestation of God that appear to people. Ibn Arabi sees that God’s manifestation does not only apply to visibility appearance, however, knowledge, spiritual and liberating experience, is only a reflection of </a:t>
            </a:r>
            <a:r>
              <a:rPr lang="en-GB" sz="1200" kern="1200" dirty="0" err="1">
                <a:solidFill>
                  <a:schemeClr val="tx1"/>
                </a:solidFill>
                <a:effectLst/>
                <a:latin typeface="+mn-lt"/>
                <a:ea typeface="+mn-ea"/>
                <a:cs typeface="+mn-cs"/>
              </a:rPr>
              <a:t>theophanic</a:t>
            </a:r>
            <a:r>
              <a:rPr lang="en-GB" sz="1200" kern="1200" dirty="0">
                <a:solidFill>
                  <a:schemeClr val="tx1"/>
                </a:solidFill>
                <a:effectLst/>
                <a:latin typeface="+mn-lt"/>
                <a:ea typeface="+mn-ea"/>
                <a:cs typeface="+mn-cs"/>
              </a:rPr>
              <a:t> effects. Prophet Muhammad was not reported to have visibility </a:t>
            </a:r>
            <a:r>
              <a:rPr lang="en-GB" sz="1200" kern="1200" dirty="0" err="1">
                <a:solidFill>
                  <a:schemeClr val="tx1"/>
                </a:solidFill>
                <a:effectLst/>
                <a:latin typeface="+mn-lt"/>
                <a:ea typeface="+mn-ea"/>
                <a:cs typeface="+mn-cs"/>
              </a:rPr>
              <a:t>ineracted</a:t>
            </a:r>
            <a:r>
              <a:rPr lang="en-GB" sz="1200" kern="1200" dirty="0">
                <a:solidFill>
                  <a:schemeClr val="tx1"/>
                </a:solidFill>
                <a:effectLst/>
                <a:latin typeface="+mn-lt"/>
                <a:ea typeface="+mn-ea"/>
                <a:cs typeface="+mn-cs"/>
              </a:rPr>
              <a:t> with God, however, God has made mention of His manifestation in the Quran to prophet </a:t>
            </a:r>
            <a:r>
              <a:rPr lang="en-GB" sz="1200" kern="1200" dirty="0" err="1">
                <a:solidFill>
                  <a:schemeClr val="tx1"/>
                </a:solidFill>
                <a:effectLst/>
                <a:latin typeface="+mn-lt"/>
                <a:ea typeface="+mn-ea"/>
                <a:cs typeface="+mn-cs"/>
              </a:rPr>
              <a:t>Mosa</a:t>
            </a:r>
            <a:r>
              <a:rPr lang="en-GB" sz="1200" kern="1200" dirty="0">
                <a:solidFill>
                  <a:schemeClr val="tx1"/>
                </a:solidFill>
                <a:effectLst/>
                <a:latin typeface="+mn-lt"/>
                <a:ea typeface="+mn-ea"/>
                <a:cs typeface="+mn-cs"/>
              </a:rPr>
              <a:t> (Moses) when </a:t>
            </a:r>
            <a:r>
              <a:rPr lang="en-GB" sz="1200" kern="1200" dirty="0" err="1">
                <a:solidFill>
                  <a:schemeClr val="tx1"/>
                </a:solidFill>
                <a:effectLst/>
                <a:latin typeface="+mn-lt"/>
                <a:ea typeface="+mn-ea"/>
                <a:cs typeface="+mn-cs"/>
              </a:rPr>
              <a:t>Mosa</a:t>
            </a:r>
            <a:r>
              <a:rPr lang="en-GB" sz="1200" kern="1200" dirty="0">
                <a:solidFill>
                  <a:schemeClr val="tx1"/>
                </a:solidFill>
                <a:effectLst/>
                <a:latin typeface="+mn-lt"/>
                <a:ea typeface="+mn-ea"/>
                <a:cs typeface="+mn-cs"/>
              </a:rPr>
              <a:t> expressed his wished to see God. Such visible manifestation of God was not seen by </a:t>
            </a:r>
            <a:r>
              <a:rPr lang="en-GB" sz="1200" kern="1200" dirty="0" err="1">
                <a:solidFill>
                  <a:schemeClr val="tx1"/>
                </a:solidFill>
                <a:effectLst/>
                <a:latin typeface="+mn-lt"/>
                <a:ea typeface="+mn-ea"/>
                <a:cs typeface="+mn-cs"/>
              </a:rPr>
              <a:t>Mosa</a:t>
            </a:r>
            <a:r>
              <a:rPr lang="en-GB" sz="1200" kern="1200" dirty="0">
                <a:solidFill>
                  <a:schemeClr val="tx1"/>
                </a:solidFill>
                <a:effectLst/>
                <a:latin typeface="+mn-lt"/>
                <a:ea typeface="+mn-ea"/>
                <a:cs typeface="+mn-cs"/>
              </a:rPr>
              <a:t> as the real visibility of God cannot be exposed to human in this life (Q </a:t>
            </a:r>
            <a:r>
              <a:rPr lang="en-GB" dirty="0"/>
              <a:t>7:14). </a:t>
            </a:r>
          </a:p>
        </p:txBody>
      </p:sp>
      <p:sp>
        <p:nvSpPr>
          <p:cNvPr id="4" name="Slide Number Placeholder 3"/>
          <p:cNvSpPr>
            <a:spLocks noGrp="1"/>
          </p:cNvSpPr>
          <p:nvPr>
            <p:ph type="sldNum" sz="quarter" idx="10"/>
          </p:nvPr>
        </p:nvSpPr>
        <p:spPr/>
        <p:txBody>
          <a:bodyPr/>
          <a:lstStyle/>
          <a:p>
            <a:fld id="{A0B02A08-3F5E-449E-B274-02AEF146F78E}" type="slidenum">
              <a:rPr lang="en-GB" smtClean="0"/>
              <a:t>3</a:t>
            </a:fld>
            <a:endParaRPr lang="en-GB"/>
          </a:p>
        </p:txBody>
      </p:sp>
    </p:spTree>
    <p:extLst>
      <p:ext uri="{BB962C8B-B14F-4D97-AF65-F5344CB8AC3E}">
        <p14:creationId xmlns:p14="http://schemas.microsoft.com/office/powerpoint/2010/main" val="37325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Islam, the physical, intellectual, spiritual and social are united through the Muslim way of life. For example, the act of wudu (ablutions before the prayer): this physical act cleanses the body in preparation for spiritual worship, and the prayer is invalid without it.   </a:t>
            </a:r>
          </a:p>
        </p:txBody>
      </p:sp>
      <p:sp>
        <p:nvSpPr>
          <p:cNvPr id="4" name="Slide Number Placeholder 3"/>
          <p:cNvSpPr>
            <a:spLocks noGrp="1"/>
          </p:cNvSpPr>
          <p:nvPr>
            <p:ph type="sldNum" sz="quarter" idx="10"/>
          </p:nvPr>
        </p:nvSpPr>
        <p:spPr/>
        <p:txBody>
          <a:bodyPr/>
          <a:lstStyle/>
          <a:p>
            <a:fld id="{A0B02A08-3F5E-449E-B274-02AEF146F78E}" type="slidenum">
              <a:rPr lang="en-GB" smtClean="0"/>
              <a:t>4</a:t>
            </a:fld>
            <a:endParaRPr lang="en-GB"/>
          </a:p>
        </p:txBody>
      </p:sp>
    </p:spTree>
    <p:extLst>
      <p:ext uri="{BB962C8B-B14F-4D97-AF65-F5344CB8AC3E}">
        <p14:creationId xmlns:p14="http://schemas.microsoft.com/office/powerpoint/2010/main" val="11734409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0B02A08-3F5E-449E-B274-02AEF146F78E}" type="slidenum">
              <a:rPr lang="en-GB" smtClean="0"/>
              <a:t>5</a:t>
            </a:fld>
            <a:endParaRPr lang="en-GB"/>
          </a:p>
        </p:txBody>
      </p:sp>
    </p:spTree>
    <p:extLst>
      <p:ext uri="{BB962C8B-B14F-4D97-AF65-F5344CB8AC3E}">
        <p14:creationId xmlns:p14="http://schemas.microsoft.com/office/powerpoint/2010/main" val="3983062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t>
            </a:r>
            <a:r>
              <a:rPr lang="en-GB" i="0" dirty="0"/>
              <a:t>tariqa is a school or order of Sufism. Examples include: Naqshbandi, </a:t>
            </a:r>
            <a:r>
              <a:rPr lang="en-GB" dirty="0" err="1"/>
              <a:t>Shadhili</a:t>
            </a:r>
            <a:r>
              <a:rPr lang="en-GB" dirty="0"/>
              <a:t>, </a:t>
            </a:r>
            <a:r>
              <a:rPr lang="en-GB" dirty="0" err="1"/>
              <a:t>Qadiri</a:t>
            </a:r>
            <a:r>
              <a:rPr lang="en-GB" dirty="0"/>
              <a:t>, and </a:t>
            </a:r>
            <a:r>
              <a:rPr lang="en-GB" i="0" dirty="0"/>
              <a:t>Sufi Dervishes of the Mevlevi order, all of which vary in their practices and in relation to traditional Islam. </a:t>
            </a:r>
            <a:endParaRPr lang="en-GB" i="0" dirty="0">
              <a:solidFill>
                <a:schemeClr val="tx1"/>
              </a:solidFill>
            </a:endParaRPr>
          </a:p>
        </p:txBody>
      </p:sp>
      <p:sp>
        <p:nvSpPr>
          <p:cNvPr id="4" name="Slide Number Placeholder 3"/>
          <p:cNvSpPr>
            <a:spLocks noGrp="1"/>
          </p:cNvSpPr>
          <p:nvPr>
            <p:ph type="sldNum" sz="quarter" idx="10"/>
          </p:nvPr>
        </p:nvSpPr>
        <p:spPr/>
        <p:txBody>
          <a:bodyPr/>
          <a:lstStyle/>
          <a:p>
            <a:fld id="{A0B02A08-3F5E-449E-B274-02AEF146F78E}" type="slidenum">
              <a:rPr lang="en-GB" smtClean="0"/>
              <a:t>6</a:t>
            </a:fld>
            <a:endParaRPr lang="en-GB"/>
          </a:p>
        </p:txBody>
      </p:sp>
    </p:spTree>
    <p:extLst>
      <p:ext uri="{BB962C8B-B14F-4D97-AF65-F5344CB8AC3E}">
        <p14:creationId xmlns:p14="http://schemas.microsoft.com/office/powerpoint/2010/main" val="664519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Esoteric means for a small number of people with a specialised interest, and exoteric means likely to be understood by the general public. In other words, it is required to have faith (Iman) prior to submitting to Islam. According to mainstream Islam, the Iman of the person goes up and down, based on the hadith narrated by al-</a:t>
            </a:r>
            <a:r>
              <a:rPr lang="en-GB" dirty="0" err="1"/>
              <a:t>Tabaraani</a:t>
            </a:r>
            <a:r>
              <a:rPr lang="en-GB" dirty="0"/>
              <a:t> in his </a:t>
            </a:r>
            <a:r>
              <a:rPr lang="en-GB" i="1" dirty="0" err="1"/>
              <a:t>Mu’jam</a:t>
            </a:r>
            <a:r>
              <a:rPr lang="en-GB" dirty="0"/>
              <a:t> with a </a:t>
            </a:r>
            <a:r>
              <a:rPr lang="en-GB" dirty="0" err="1"/>
              <a:t>saheeh</a:t>
            </a:r>
            <a:r>
              <a:rPr lang="en-GB" dirty="0"/>
              <a:t> </a:t>
            </a:r>
            <a:r>
              <a:rPr lang="en-GB" dirty="0" err="1"/>
              <a:t>isnaad</a:t>
            </a:r>
            <a:r>
              <a:rPr lang="en-GB" dirty="0"/>
              <a:t> that the Prophet (peace and blessings of </a:t>
            </a:r>
            <a:r>
              <a:rPr lang="en-GB" dirty="0" err="1"/>
              <a:t>Allaah</a:t>
            </a:r>
            <a:r>
              <a:rPr lang="en-GB" dirty="0"/>
              <a:t> be upon him) said, “Faith wears out in your heart as clothes wear out, so ask </a:t>
            </a:r>
            <a:r>
              <a:rPr lang="en-GB" dirty="0" err="1"/>
              <a:t>Allaah</a:t>
            </a:r>
            <a:r>
              <a:rPr lang="en-GB" dirty="0"/>
              <a:t> to renew the faith in your hearts.”  </a:t>
            </a:r>
          </a:p>
        </p:txBody>
      </p:sp>
      <p:sp>
        <p:nvSpPr>
          <p:cNvPr id="4" name="Slide Number Placeholder 3"/>
          <p:cNvSpPr>
            <a:spLocks noGrp="1"/>
          </p:cNvSpPr>
          <p:nvPr>
            <p:ph type="sldNum" sz="quarter" idx="10"/>
          </p:nvPr>
        </p:nvSpPr>
        <p:spPr/>
        <p:txBody>
          <a:bodyPr/>
          <a:lstStyle/>
          <a:p>
            <a:fld id="{A0B02A08-3F5E-449E-B274-02AEF146F78E}" type="slidenum">
              <a:rPr lang="en-GB" smtClean="0"/>
              <a:t>8</a:t>
            </a:fld>
            <a:endParaRPr lang="en-GB"/>
          </a:p>
        </p:txBody>
      </p:sp>
    </p:spTree>
    <p:extLst>
      <p:ext uri="{BB962C8B-B14F-4D97-AF65-F5344CB8AC3E}">
        <p14:creationId xmlns:p14="http://schemas.microsoft.com/office/powerpoint/2010/main" val="1777140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Sufis claim to be orthodox Muslims because they also follow the ‘non-mystical’ obligations of Islam. </a:t>
            </a:r>
            <a:r>
              <a:rPr lang="en-GB" b="0" dirty="0"/>
              <a:t>Some of the </a:t>
            </a:r>
            <a:r>
              <a:rPr lang="en-GB" b="1" dirty="0"/>
              <a:t>sensory</a:t>
            </a:r>
            <a:r>
              <a:rPr lang="en-GB" b="0" dirty="0"/>
              <a:t> means are the spinning around of the so-called whirling dervishes, and switching off the lights and remembering God collectively through chanting in the dark.</a:t>
            </a:r>
            <a:r>
              <a:rPr lang="en-GB" b="1" dirty="0"/>
              <a:t> Religious syncretism</a:t>
            </a:r>
            <a:r>
              <a:rPr lang="en-GB" dirty="0"/>
              <a:t> means blending two or more religious belief systems into a new system, or incorporating the religious beliefs of unrelated traditions. This</a:t>
            </a:r>
            <a:r>
              <a:rPr lang="en-GB" u="none" dirty="0">
                <a:solidFill>
                  <a:schemeClr val="tx1"/>
                </a:solidFill>
              </a:rPr>
              <a:t> blending of belief systems, is common in South Asia, as Buddhism, Hinduism, Jainism and Sikhism all originated in the subcontinent, as well as Sufi Islam experiencing rapid growth in the region.</a:t>
            </a:r>
          </a:p>
        </p:txBody>
      </p:sp>
      <p:sp>
        <p:nvSpPr>
          <p:cNvPr id="4" name="Slide Number Placeholder 3"/>
          <p:cNvSpPr>
            <a:spLocks noGrp="1"/>
          </p:cNvSpPr>
          <p:nvPr>
            <p:ph type="sldNum" sz="quarter" idx="10"/>
          </p:nvPr>
        </p:nvSpPr>
        <p:spPr/>
        <p:txBody>
          <a:bodyPr/>
          <a:lstStyle/>
          <a:p>
            <a:fld id="{A0B02A08-3F5E-449E-B274-02AEF146F78E}" type="slidenum">
              <a:rPr lang="en-GB" smtClean="0"/>
              <a:t>10</a:t>
            </a:fld>
            <a:endParaRPr lang="en-GB"/>
          </a:p>
        </p:txBody>
      </p:sp>
    </p:spTree>
    <p:extLst>
      <p:ext uri="{BB962C8B-B14F-4D97-AF65-F5344CB8AC3E}">
        <p14:creationId xmlns:p14="http://schemas.microsoft.com/office/powerpoint/2010/main" val="1662697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so-called divine Unity” may be the ultimate Sufi goal, yet the Qur’an states a separation between humanity and God, both in this world and the next, making the idea that humanity might somehow become one with God even offensive to orthodox Muslims.</a:t>
            </a:r>
          </a:p>
        </p:txBody>
      </p:sp>
      <p:sp>
        <p:nvSpPr>
          <p:cNvPr id="4" name="Slide Number Placeholder 3"/>
          <p:cNvSpPr>
            <a:spLocks noGrp="1"/>
          </p:cNvSpPr>
          <p:nvPr>
            <p:ph type="sldNum" sz="quarter" idx="10"/>
          </p:nvPr>
        </p:nvSpPr>
        <p:spPr/>
        <p:txBody>
          <a:bodyPr/>
          <a:lstStyle/>
          <a:p>
            <a:fld id="{A0B02A08-3F5E-449E-B274-02AEF146F78E}" type="slidenum">
              <a:rPr lang="en-GB" smtClean="0"/>
              <a:t>12</a:t>
            </a:fld>
            <a:endParaRPr lang="en-GB"/>
          </a:p>
        </p:txBody>
      </p:sp>
    </p:spTree>
    <p:extLst>
      <p:ext uri="{BB962C8B-B14F-4D97-AF65-F5344CB8AC3E}">
        <p14:creationId xmlns:p14="http://schemas.microsoft.com/office/powerpoint/2010/main" val="7446083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crucial that a precise, accurate if not, the nearest translation of the Sufi text is well presented. However, not all Sufi texts are difficult to translate, only some scholarly context that a translator would encounter some implications with translations in particular Persian and Indian Sufi letters such as Ahmed </a:t>
            </a:r>
            <a:r>
              <a:rPr lang="en-GB" sz="1200" kern="1200" dirty="0" err="1">
                <a:solidFill>
                  <a:schemeClr val="tx1"/>
                </a:solidFill>
                <a:effectLst/>
                <a:latin typeface="+mn-lt"/>
                <a:ea typeface="+mn-ea"/>
                <a:cs typeface="+mn-cs"/>
              </a:rPr>
              <a:t>Sirhindi’s</a:t>
            </a:r>
            <a:r>
              <a:rPr lang="en-GB" sz="1200" kern="1200" dirty="0">
                <a:solidFill>
                  <a:schemeClr val="tx1"/>
                </a:solidFill>
                <a:effectLst/>
                <a:latin typeface="+mn-lt"/>
                <a:ea typeface="+mn-ea"/>
                <a:cs typeface="+mn-cs"/>
              </a:rPr>
              <a:t> collected letters (d. 162, </a:t>
            </a:r>
            <a:r>
              <a:rPr lang="en-GB" sz="1200" kern="1200" dirty="0" err="1">
                <a:solidFill>
                  <a:schemeClr val="tx1"/>
                </a:solidFill>
                <a:effectLst/>
                <a:latin typeface="+mn-lt"/>
                <a:ea typeface="+mn-ea"/>
                <a:cs typeface="+mn-cs"/>
              </a:rPr>
              <a:t>Sirhind</a:t>
            </a:r>
            <a:r>
              <a:rPr lang="en-GB" sz="1200" kern="1200" dirty="0">
                <a:solidFill>
                  <a:schemeClr val="tx1"/>
                </a:solidFill>
                <a:effectLst/>
                <a:latin typeface="+mn-lt"/>
                <a:ea typeface="+mn-ea"/>
                <a:cs typeface="+mn-cs"/>
              </a:rPr>
              <a:t>, India)</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Also, some primary historical texts may have been lost.</a:t>
            </a:r>
          </a:p>
        </p:txBody>
      </p:sp>
      <p:sp>
        <p:nvSpPr>
          <p:cNvPr id="4" name="Slide Number Placeholder 3"/>
          <p:cNvSpPr>
            <a:spLocks noGrp="1"/>
          </p:cNvSpPr>
          <p:nvPr>
            <p:ph type="sldNum" sz="quarter" idx="10"/>
          </p:nvPr>
        </p:nvSpPr>
        <p:spPr/>
        <p:txBody>
          <a:bodyPr/>
          <a:lstStyle/>
          <a:p>
            <a:fld id="{A0B02A08-3F5E-449E-B274-02AEF146F78E}" type="slidenum">
              <a:rPr lang="en-GB" smtClean="0"/>
              <a:t>14</a:t>
            </a:fld>
            <a:endParaRPr lang="en-GB"/>
          </a:p>
        </p:txBody>
      </p:sp>
    </p:spTree>
    <p:extLst>
      <p:ext uri="{BB962C8B-B14F-4D97-AF65-F5344CB8AC3E}">
        <p14:creationId xmlns:p14="http://schemas.microsoft.com/office/powerpoint/2010/main" val="17324131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According to some Sufi texts, other faiths and forms of mysticism can attain gnosis, which gives Sufism another identity - that of ‘</a:t>
            </a:r>
            <a:r>
              <a:rPr lang="en-GB" i="1" dirty="0">
                <a:solidFill>
                  <a:schemeClr val="tx1"/>
                </a:solidFill>
              </a:rPr>
              <a:t>world mysticism’</a:t>
            </a:r>
            <a:r>
              <a:rPr lang="en-GB" dirty="0">
                <a:solidFill>
                  <a:schemeClr val="tx1"/>
                </a:solidFill>
              </a:rPr>
              <a:t> . However, this may create links to un-Islamic practices. Furthermore, where Sufism may be rejected by orthodox Muslims, its appeal to Western audiences means that alternative networks are created- with non-Muslims, rather than fellow Muslims.   </a:t>
            </a:r>
          </a:p>
          <a:p>
            <a:endParaRPr lang="en-GB" dirty="0"/>
          </a:p>
        </p:txBody>
      </p:sp>
      <p:sp>
        <p:nvSpPr>
          <p:cNvPr id="4" name="Slide Number Placeholder 3"/>
          <p:cNvSpPr>
            <a:spLocks noGrp="1"/>
          </p:cNvSpPr>
          <p:nvPr>
            <p:ph type="sldNum" sz="quarter" idx="10"/>
          </p:nvPr>
        </p:nvSpPr>
        <p:spPr/>
        <p:txBody>
          <a:bodyPr/>
          <a:lstStyle/>
          <a:p>
            <a:fld id="{A0B02A08-3F5E-449E-B274-02AEF146F78E}" type="slidenum">
              <a:rPr lang="en-GB" smtClean="0"/>
              <a:t>15</a:t>
            </a:fld>
            <a:endParaRPr lang="en-GB"/>
          </a:p>
        </p:txBody>
      </p:sp>
    </p:spTree>
    <p:extLst>
      <p:ext uri="{BB962C8B-B14F-4D97-AF65-F5344CB8AC3E}">
        <p14:creationId xmlns:p14="http://schemas.microsoft.com/office/powerpoint/2010/main" val="306089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 diversity of interpretation is reflected in the variety of Muslim networks.</a:t>
            </a:r>
          </a:p>
          <a:p>
            <a:endParaRPr lang="en-GB" dirty="0"/>
          </a:p>
        </p:txBody>
      </p:sp>
      <p:sp>
        <p:nvSpPr>
          <p:cNvPr id="4" name="Slide Number Placeholder 3"/>
          <p:cNvSpPr>
            <a:spLocks noGrp="1"/>
          </p:cNvSpPr>
          <p:nvPr>
            <p:ph type="sldNum" sz="quarter" idx="10"/>
          </p:nvPr>
        </p:nvSpPr>
        <p:spPr/>
        <p:txBody>
          <a:bodyPr/>
          <a:lstStyle/>
          <a:p>
            <a:fld id="{A0B02A08-3F5E-449E-B274-02AEF146F78E}" type="slidenum">
              <a:rPr lang="en-GB" smtClean="0"/>
              <a:t>16</a:t>
            </a:fld>
            <a:endParaRPr lang="en-GB"/>
          </a:p>
        </p:txBody>
      </p:sp>
    </p:spTree>
    <p:extLst>
      <p:ext uri="{BB962C8B-B14F-4D97-AF65-F5344CB8AC3E}">
        <p14:creationId xmlns:p14="http://schemas.microsoft.com/office/powerpoint/2010/main" val="41329553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again alludes to the secretive nature of some elements of Sufism</a:t>
            </a:r>
          </a:p>
        </p:txBody>
      </p:sp>
      <p:sp>
        <p:nvSpPr>
          <p:cNvPr id="4" name="Slide Number Placeholder 3"/>
          <p:cNvSpPr>
            <a:spLocks noGrp="1"/>
          </p:cNvSpPr>
          <p:nvPr>
            <p:ph type="sldNum" sz="quarter" idx="10"/>
          </p:nvPr>
        </p:nvSpPr>
        <p:spPr/>
        <p:txBody>
          <a:bodyPr/>
          <a:lstStyle/>
          <a:p>
            <a:fld id="{A0B02A08-3F5E-449E-B274-02AEF146F78E}" type="slidenum">
              <a:rPr lang="en-GB" smtClean="0"/>
              <a:t>17</a:t>
            </a:fld>
            <a:endParaRPr lang="en-GB"/>
          </a:p>
        </p:txBody>
      </p:sp>
    </p:spTree>
    <p:extLst>
      <p:ext uri="{BB962C8B-B14F-4D97-AF65-F5344CB8AC3E}">
        <p14:creationId xmlns:p14="http://schemas.microsoft.com/office/powerpoint/2010/main" val="20791470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Al </a:t>
            </a:r>
            <a:r>
              <a:rPr lang="en-GB" dirty="0" err="1">
                <a:effectLst/>
              </a:rPr>
              <a:t>Hallaj</a:t>
            </a:r>
            <a:r>
              <a:rPr lang="en-GB" dirty="0">
                <a:effectLst/>
              </a:rPr>
              <a:t> is classified to be one of the earliest Sufi masters</a:t>
            </a:r>
            <a:endParaRPr lang="en-GB" dirty="0"/>
          </a:p>
        </p:txBody>
      </p:sp>
      <p:sp>
        <p:nvSpPr>
          <p:cNvPr id="4" name="Slide Number Placeholder 3"/>
          <p:cNvSpPr>
            <a:spLocks noGrp="1"/>
          </p:cNvSpPr>
          <p:nvPr>
            <p:ph type="sldNum" sz="quarter" idx="10"/>
          </p:nvPr>
        </p:nvSpPr>
        <p:spPr/>
        <p:txBody>
          <a:bodyPr/>
          <a:lstStyle/>
          <a:p>
            <a:fld id="{A0B02A08-3F5E-449E-B274-02AEF146F78E}" type="slidenum">
              <a:rPr lang="en-GB" smtClean="0"/>
              <a:t>19</a:t>
            </a:fld>
            <a:endParaRPr lang="en-GB"/>
          </a:p>
        </p:txBody>
      </p:sp>
    </p:spTree>
    <p:extLst>
      <p:ext uri="{BB962C8B-B14F-4D97-AF65-F5344CB8AC3E}">
        <p14:creationId xmlns:p14="http://schemas.microsoft.com/office/powerpoint/2010/main" val="39433299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His travels included to Arabia, Syria and Palestine. This celebration of saints again is contrary to the orthodox approach to Islam </a:t>
            </a:r>
          </a:p>
        </p:txBody>
      </p:sp>
      <p:sp>
        <p:nvSpPr>
          <p:cNvPr id="4" name="Slide Number Placeholder 3"/>
          <p:cNvSpPr>
            <a:spLocks noGrp="1"/>
          </p:cNvSpPr>
          <p:nvPr>
            <p:ph type="sldNum" sz="quarter" idx="10"/>
          </p:nvPr>
        </p:nvSpPr>
        <p:spPr/>
        <p:txBody>
          <a:bodyPr/>
          <a:lstStyle/>
          <a:p>
            <a:fld id="{A0B02A08-3F5E-449E-B274-02AEF146F78E}" type="slidenum">
              <a:rPr lang="en-GB" smtClean="0"/>
              <a:t>20</a:t>
            </a:fld>
            <a:endParaRPr lang="en-GB"/>
          </a:p>
        </p:txBody>
      </p:sp>
    </p:spTree>
    <p:extLst>
      <p:ext uri="{BB962C8B-B14F-4D97-AF65-F5344CB8AC3E}">
        <p14:creationId xmlns:p14="http://schemas.microsoft.com/office/powerpoint/2010/main" val="10140543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Hanbali </a:t>
            </a:r>
            <a:r>
              <a:rPr lang="en-GB" i="0" dirty="0" err="1"/>
              <a:t>fiqh</a:t>
            </a:r>
            <a:r>
              <a:rPr lang="en-GB" i="0" dirty="0"/>
              <a:t> is a classical school of Islam and one of the four main </a:t>
            </a:r>
            <a:r>
              <a:rPr lang="en-GB" i="0" dirty="0" err="1"/>
              <a:t>math’habs</a:t>
            </a:r>
            <a:r>
              <a:rPr lang="en-GB" i="0" dirty="0"/>
              <a:t> still followed today. Hanbali </a:t>
            </a:r>
            <a:r>
              <a:rPr lang="en-GB" i="0" dirty="0" err="1"/>
              <a:t>math’hab</a:t>
            </a:r>
            <a:r>
              <a:rPr lang="en-GB" i="0" dirty="0"/>
              <a:t> is associated to the Imam Ahmed Ibn </a:t>
            </a:r>
            <a:r>
              <a:rPr lang="en-GB" i="0" dirty="0" err="1"/>
              <a:t>Hanbal</a:t>
            </a:r>
            <a:r>
              <a:rPr lang="en-GB" i="0" dirty="0"/>
              <a:t> (d. 855 ad). He is the first jurisprudence scholar out of the four prominent jurisprudence scholars. </a:t>
            </a:r>
          </a:p>
        </p:txBody>
      </p:sp>
      <p:sp>
        <p:nvSpPr>
          <p:cNvPr id="4" name="Slide Number Placeholder 3"/>
          <p:cNvSpPr>
            <a:spLocks noGrp="1"/>
          </p:cNvSpPr>
          <p:nvPr>
            <p:ph type="sldNum" sz="quarter" idx="10"/>
          </p:nvPr>
        </p:nvSpPr>
        <p:spPr/>
        <p:txBody>
          <a:bodyPr/>
          <a:lstStyle/>
          <a:p>
            <a:fld id="{A0B02A08-3F5E-449E-B274-02AEF146F78E}" type="slidenum">
              <a:rPr lang="en-GB" smtClean="0"/>
              <a:t>21</a:t>
            </a:fld>
            <a:endParaRPr lang="en-GB"/>
          </a:p>
        </p:txBody>
      </p:sp>
    </p:spTree>
    <p:extLst>
      <p:ext uri="{BB962C8B-B14F-4D97-AF65-F5344CB8AC3E}">
        <p14:creationId xmlns:p14="http://schemas.microsoft.com/office/powerpoint/2010/main" val="36935092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Ibn al-‘</a:t>
            </a:r>
            <a:r>
              <a:rPr lang="en-GB" dirty="0" err="1"/>
              <a:t>Arabi</a:t>
            </a:r>
            <a:r>
              <a:rPr lang="en-GB" dirty="0"/>
              <a:t> focused on the nature of knowledge’, and the idea that human beings can travel on pathways to, from and into God</a:t>
            </a:r>
          </a:p>
          <a:p>
            <a:endParaRPr lang="en-GB" dirty="0"/>
          </a:p>
        </p:txBody>
      </p:sp>
      <p:sp>
        <p:nvSpPr>
          <p:cNvPr id="4" name="Slide Number Placeholder 3"/>
          <p:cNvSpPr>
            <a:spLocks noGrp="1"/>
          </p:cNvSpPr>
          <p:nvPr>
            <p:ph type="sldNum" sz="quarter" idx="10"/>
          </p:nvPr>
        </p:nvSpPr>
        <p:spPr/>
        <p:txBody>
          <a:bodyPr/>
          <a:lstStyle/>
          <a:p>
            <a:fld id="{A0B02A08-3F5E-449E-B274-02AEF146F78E}" type="slidenum">
              <a:rPr lang="en-GB" smtClean="0"/>
              <a:t>22</a:t>
            </a:fld>
            <a:endParaRPr lang="en-GB"/>
          </a:p>
        </p:txBody>
      </p:sp>
    </p:spTree>
    <p:extLst>
      <p:ext uri="{BB962C8B-B14F-4D97-AF65-F5344CB8AC3E}">
        <p14:creationId xmlns:p14="http://schemas.microsoft.com/office/powerpoint/2010/main" val="11889835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Al-Rumi was one of the greatest Sufi poet and mystic who was able to adapt both Arabic and Persian languages into his poems.</a:t>
            </a:r>
          </a:p>
        </p:txBody>
      </p:sp>
      <p:sp>
        <p:nvSpPr>
          <p:cNvPr id="4" name="Slide Number Placeholder 3"/>
          <p:cNvSpPr>
            <a:spLocks noGrp="1"/>
          </p:cNvSpPr>
          <p:nvPr>
            <p:ph type="sldNum" sz="quarter" idx="10"/>
          </p:nvPr>
        </p:nvSpPr>
        <p:spPr/>
        <p:txBody>
          <a:bodyPr/>
          <a:lstStyle/>
          <a:p>
            <a:fld id="{A0B02A08-3F5E-449E-B274-02AEF146F78E}" type="slidenum">
              <a:rPr lang="en-GB" smtClean="0"/>
              <a:t>23</a:t>
            </a:fld>
            <a:endParaRPr lang="en-GB"/>
          </a:p>
        </p:txBody>
      </p:sp>
    </p:spTree>
    <p:extLst>
      <p:ext uri="{BB962C8B-B14F-4D97-AF65-F5344CB8AC3E}">
        <p14:creationId xmlns:p14="http://schemas.microsoft.com/office/powerpoint/2010/main" val="24327423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Contemporarily, Sufism became a controversial and a debatable subject amongst some Muslim sects due to some of the so called contradiction invented matters (</a:t>
            </a:r>
            <a:r>
              <a:rPr lang="en-GB" dirty="0" err="1"/>
              <a:t>Bid’ah</a:t>
            </a:r>
            <a:r>
              <a:rPr lang="en-GB" dirty="0"/>
              <a:t>) that has been introduced into the </a:t>
            </a:r>
            <a:r>
              <a:rPr lang="en-GB" dirty="0" err="1"/>
              <a:t>deen</a:t>
            </a:r>
            <a:r>
              <a:rPr lang="en-GB" dirty="0"/>
              <a:t> (religion). </a:t>
            </a:r>
            <a:r>
              <a:rPr lang="en-GB" dirty="0" err="1"/>
              <a:t>Wahabism</a:t>
            </a:r>
            <a:r>
              <a:rPr lang="en-GB" dirty="0"/>
              <a:t> and some </a:t>
            </a:r>
            <a:r>
              <a:rPr lang="en-GB" dirty="0" err="1"/>
              <a:t>salafi</a:t>
            </a:r>
            <a:r>
              <a:rPr lang="en-GB" dirty="0"/>
              <a:t> movement has refuted most Sufi </a:t>
            </a:r>
            <a:r>
              <a:rPr lang="en-GB" dirty="0" err="1"/>
              <a:t>tariqah</a:t>
            </a:r>
            <a:r>
              <a:rPr lang="en-GB" dirty="0"/>
              <a:t>, proclaiming that orthodox Islam teachings are violated and preached</a:t>
            </a:r>
          </a:p>
        </p:txBody>
      </p:sp>
      <p:sp>
        <p:nvSpPr>
          <p:cNvPr id="4" name="Slide Number Placeholder 3"/>
          <p:cNvSpPr>
            <a:spLocks noGrp="1"/>
          </p:cNvSpPr>
          <p:nvPr>
            <p:ph type="sldNum" sz="quarter" idx="10"/>
          </p:nvPr>
        </p:nvSpPr>
        <p:spPr/>
        <p:txBody>
          <a:bodyPr/>
          <a:lstStyle/>
          <a:p>
            <a:fld id="{A0B02A08-3F5E-449E-B274-02AEF146F78E}" type="slidenum">
              <a:rPr lang="en-GB" smtClean="0"/>
              <a:t>25</a:t>
            </a:fld>
            <a:endParaRPr lang="en-GB"/>
          </a:p>
        </p:txBody>
      </p:sp>
    </p:spTree>
    <p:extLst>
      <p:ext uri="{BB962C8B-B14F-4D97-AF65-F5344CB8AC3E}">
        <p14:creationId xmlns:p14="http://schemas.microsoft.com/office/powerpoint/2010/main" val="25966734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Esoteric: Intended for or likely to be understood by only a small number of people with a specialized knowledge or interest</a:t>
            </a:r>
          </a:p>
        </p:txBody>
      </p:sp>
      <p:sp>
        <p:nvSpPr>
          <p:cNvPr id="4" name="Slide Number Placeholder 3"/>
          <p:cNvSpPr>
            <a:spLocks noGrp="1"/>
          </p:cNvSpPr>
          <p:nvPr>
            <p:ph type="sldNum" sz="quarter" idx="10"/>
          </p:nvPr>
        </p:nvSpPr>
        <p:spPr/>
        <p:txBody>
          <a:bodyPr/>
          <a:lstStyle/>
          <a:p>
            <a:fld id="{A0B02A08-3F5E-449E-B274-02AEF146F78E}" type="slidenum">
              <a:rPr lang="en-GB" smtClean="0"/>
              <a:t>26</a:t>
            </a:fld>
            <a:endParaRPr lang="en-GB"/>
          </a:p>
        </p:txBody>
      </p:sp>
    </p:spTree>
    <p:extLst>
      <p:ext uri="{BB962C8B-B14F-4D97-AF65-F5344CB8AC3E}">
        <p14:creationId xmlns:p14="http://schemas.microsoft.com/office/powerpoint/2010/main" val="26236538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Sufism spread rapidly around the globe via scholarly literature and texts as well as individuals who travelled to certain areas familiarising others with the Islamic faith. This movement has manged to secure groups of followers which then later became a network of </a:t>
            </a:r>
            <a:r>
              <a:rPr lang="en-GB" dirty="0" err="1"/>
              <a:t>Sufies</a:t>
            </a:r>
            <a:r>
              <a:rPr lang="en-GB" dirty="0"/>
              <a:t> linked together across the globe</a:t>
            </a:r>
          </a:p>
        </p:txBody>
      </p:sp>
      <p:sp>
        <p:nvSpPr>
          <p:cNvPr id="4" name="Slide Number Placeholder 3"/>
          <p:cNvSpPr>
            <a:spLocks noGrp="1"/>
          </p:cNvSpPr>
          <p:nvPr>
            <p:ph type="sldNum" sz="quarter" idx="10"/>
          </p:nvPr>
        </p:nvSpPr>
        <p:spPr/>
        <p:txBody>
          <a:bodyPr/>
          <a:lstStyle/>
          <a:p>
            <a:fld id="{A0B02A08-3F5E-449E-B274-02AEF146F78E}" type="slidenum">
              <a:rPr lang="en-GB" smtClean="0"/>
              <a:t>27</a:t>
            </a:fld>
            <a:endParaRPr lang="en-GB"/>
          </a:p>
        </p:txBody>
      </p:sp>
    </p:spTree>
    <p:extLst>
      <p:ext uri="{BB962C8B-B14F-4D97-AF65-F5344CB8AC3E}">
        <p14:creationId xmlns:p14="http://schemas.microsoft.com/office/powerpoint/2010/main" val="39687589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Sufi Islam entered Malaysia via traders from Yemen and later on other global groups introduced Sufi Islam into the country </a:t>
            </a:r>
          </a:p>
        </p:txBody>
      </p:sp>
      <p:sp>
        <p:nvSpPr>
          <p:cNvPr id="4" name="Slide Number Placeholder 3"/>
          <p:cNvSpPr>
            <a:spLocks noGrp="1"/>
          </p:cNvSpPr>
          <p:nvPr>
            <p:ph type="sldNum" sz="quarter" idx="10"/>
          </p:nvPr>
        </p:nvSpPr>
        <p:spPr/>
        <p:txBody>
          <a:bodyPr/>
          <a:lstStyle/>
          <a:p>
            <a:fld id="{A0B02A08-3F5E-449E-B274-02AEF146F78E}" type="slidenum">
              <a:rPr lang="en-GB" smtClean="0"/>
              <a:t>28</a:t>
            </a:fld>
            <a:endParaRPr lang="en-GB"/>
          </a:p>
        </p:txBody>
      </p:sp>
    </p:spTree>
    <p:extLst>
      <p:ext uri="{BB962C8B-B14F-4D97-AF65-F5344CB8AC3E}">
        <p14:creationId xmlns:p14="http://schemas.microsoft.com/office/powerpoint/2010/main" val="3818206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Individually or collectively, people will congregate in groups either in Mosques, homes or other venues; they will chant, recite what so called the “</a:t>
            </a:r>
            <a:r>
              <a:rPr lang="en-GB" dirty="0" err="1"/>
              <a:t>mawled</a:t>
            </a:r>
            <a:r>
              <a:rPr lang="en-GB" dirty="0"/>
              <a:t>” for a designated period of time utilising the time recite verse from the Quran and to remember God in a ‘</a:t>
            </a:r>
            <a:r>
              <a:rPr lang="en-GB" dirty="0" err="1"/>
              <a:t>nasheed</a:t>
            </a:r>
            <a:r>
              <a:rPr lang="en-GB" dirty="0"/>
              <a:t>’ style.</a:t>
            </a:r>
          </a:p>
          <a:p>
            <a:r>
              <a:rPr lang="en-GB" dirty="0"/>
              <a:t>Some of the verses were read ten and fifty times</a:t>
            </a:r>
          </a:p>
        </p:txBody>
      </p:sp>
      <p:sp>
        <p:nvSpPr>
          <p:cNvPr id="4" name="Slide Number Placeholder 3"/>
          <p:cNvSpPr>
            <a:spLocks noGrp="1"/>
          </p:cNvSpPr>
          <p:nvPr>
            <p:ph type="sldNum" sz="quarter" idx="10"/>
          </p:nvPr>
        </p:nvSpPr>
        <p:spPr/>
        <p:txBody>
          <a:bodyPr/>
          <a:lstStyle/>
          <a:p>
            <a:fld id="{A0B02A08-3F5E-449E-B274-02AEF146F78E}" type="slidenum">
              <a:rPr lang="en-GB" smtClean="0"/>
              <a:t>32</a:t>
            </a:fld>
            <a:endParaRPr lang="en-GB"/>
          </a:p>
        </p:txBody>
      </p:sp>
    </p:spTree>
    <p:extLst>
      <p:ext uri="{BB962C8B-B14F-4D97-AF65-F5344CB8AC3E}">
        <p14:creationId xmlns:p14="http://schemas.microsoft.com/office/powerpoint/2010/main" val="21011782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examine next how music has added to Muslim networks around the world, as well as the various new technologies that  enable greater communication and knowledge sharing.  </a:t>
            </a:r>
          </a:p>
        </p:txBody>
      </p:sp>
      <p:sp>
        <p:nvSpPr>
          <p:cNvPr id="4" name="Slide Number Placeholder 3"/>
          <p:cNvSpPr>
            <a:spLocks noGrp="1"/>
          </p:cNvSpPr>
          <p:nvPr>
            <p:ph type="sldNum" sz="quarter" idx="10"/>
          </p:nvPr>
        </p:nvSpPr>
        <p:spPr/>
        <p:txBody>
          <a:bodyPr/>
          <a:lstStyle/>
          <a:p>
            <a:fld id="{A0B02A08-3F5E-449E-B274-02AEF146F78E}" type="slidenum">
              <a:rPr lang="en-GB" smtClean="0"/>
              <a:t>36</a:t>
            </a:fld>
            <a:endParaRPr lang="en-GB"/>
          </a:p>
        </p:txBody>
      </p:sp>
    </p:spTree>
    <p:extLst>
      <p:ext uri="{BB962C8B-B14F-4D97-AF65-F5344CB8AC3E}">
        <p14:creationId xmlns:p14="http://schemas.microsoft.com/office/powerpoint/2010/main" val="13536373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Sufism view music as part of reviving the inner self contemplation and aid the relaxation of the soul. It is practised and listened to regularly. However, on the other hand, other Islamic sects criticise </a:t>
            </a:r>
            <a:r>
              <a:rPr lang="en-GB" dirty="0" err="1"/>
              <a:t>Sufies</a:t>
            </a:r>
            <a:r>
              <a:rPr lang="en-GB" dirty="0"/>
              <a:t> for excessively spending substantial amount of time on prohibited activity by the religion </a:t>
            </a:r>
          </a:p>
        </p:txBody>
      </p:sp>
      <p:sp>
        <p:nvSpPr>
          <p:cNvPr id="4" name="Slide Number Placeholder 3"/>
          <p:cNvSpPr>
            <a:spLocks noGrp="1"/>
          </p:cNvSpPr>
          <p:nvPr>
            <p:ph type="sldNum" sz="quarter" idx="10"/>
          </p:nvPr>
        </p:nvSpPr>
        <p:spPr/>
        <p:txBody>
          <a:bodyPr/>
          <a:lstStyle/>
          <a:p>
            <a:fld id="{A0B02A08-3F5E-449E-B274-02AEF146F78E}" type="slidenum">
              <a:rPr lang="en-GB" smtClean="0"/>
              <a:t>37</a:t>
            </a:fld>
            <a:endParaRPr lang="en-GB"/>
          </a:p>
        </p:txBody>
      </p:sp>
    </p:spTree>
    <p:extLst>
      <p:ext uri="{BB962C8B-B14F-4D97-AF65-F5344CB8AC3E}">
        <p14:creationId xmlns:p14="http://schemas.microsoft.com/office/powerpoint/2010/main" val="27936517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https://www.youtube.com/watch?v=nK3iJUWQc88</a:t>
            </a:r>
          </a:p>
        </p:txBody>
      </p:sp>
      <p:sp>
        <p:nvSpPr>
          <p:cNvPr id="4" name="Slide Number Placeholder 3"/>
          <p:cNvSpPr>
            <a:spLocks noGrp="1"/>
          </p:cNvSpPr>
          <p:nvPr>
            <p:ph type="sldNum" sz="quarter" idx="10"/>
          </p:nvPr>
        </p:nvSpPr>
        <p:spPr/>
        <p:txBody>
          <a:bodyPr/>
          <a:lstStyle/>
          <a:p>
            <a:fld id="{A0B02A08-3F5E-449E-B274-02AEF146F78E}" type="slidenum">
              <a:rPr lang="en-GB" smtClean="0"/>
              <a:t>38</a:t>
            </a:fld>
            <a:endParaRPr lang="en-GB"/>
          </a:p>
        </p:txBody>
      </p:sp>
    </p:spTree>
    <p:extLst>
      <p:ext uri="{BB962C8B-B14F-4D97-AF65-F5344CB8AC3E}">
        <p14:creationId xmlns:p14="http://schemas.microsoft.com/office/powerpoint/2010/main" val="18230649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Assimilation means a person or persons acquiring the social and psychological characteristics of a group; cosmopolitanism is the idea that everyone, regardless of their </a:t>
            </a:r>
            <a:r>
              <a:rPr lang="en-GB" i="0" dirty="0"/>
              <a:t>political or religious</a:t>
            </a:r>
            <a:r>
              <a:rPr lang="en-GB" dirty="0"/>
              <a:t> affiliation, are (or should be) citizens of a single community</a:t>
            </a:r>
          </a:p>
        </p:txBody>
      </p:sp>
      <p:sp>
        <p:nvSpPr>
          <p:cNvPr id="4" name="Slide Number Placeholder 3"/>
          <p:cNvSpPr>
            <a:spLocks noGrp="1"/>
          </p:cNvSpPr>
          <p:nvPr>
            <p:ph type="sldNum" sz="quarter" idx="10"/>
          </p:nvPr>
        </p:nvSpPr>
        <p:spPr/>
        <p:txBody>
          <a:bodyPr/>
          <a:lstStyle/>
          <a:p>
            <a:fld id="{A0B02A08-3F5E-449E-B274-02AEF146F78E}" type="slidenum">
              <a:rPr lang="en-GB" smtClean="0"/>
              <a:t>40</a:t>
            </a:fld>
            <a:endParaRPr lang="en-GB"/>
          </a:p>
        </p:txBody>
      </p:sp>
    </p:spTree>
    <p:extLst>
      <p:ext uri="{BB962C8B-B14F-4D97-AF65-F5344CB8AC3E}">
        <p14:creationId xmlns:p14="http://schemas.microsoft.com/office/powerpoint/2010/main" val="7424080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variations in the ethnic mix of Muslims, as well as the different theological stances, means that there are many differences between Muslims and they do not represent a homogenous group. For example, a Sylheti from Bangladesh is likely to have little in common with a Muslim from Somalia. </a:t>
            </a:r>
          </a:p>
          <a:p>
            <a:r>
              <a:rPr lang="en-GB" dirty="0"/>
              <a:t>This inclination may be due to having philosophical thinking, music and poetry in common, along with greater equality between men and women being encouraged.  </a:t>
            </a:r>
          </a:p>
        </p:txBody>
      </p:sp>
      <p:sp>
        <p:nvSpPr>
          <p:cNvPr id="4" name="Slide Number Placeholder 3"/>
          <p:cNvSpPr>
            <a:spLocks noGrp="1"/>
          </p:cNvSpPr>
          <p:nvPr>
            <p:ph type="sldNum" sz="quarter" idx="10"/>
          </p:nvPr>
        </p:nvSpPr>
        <p:spPr/>
        <p:txBody>
          <a:bodyPr/>
          <a:lstStyle/>
          <a:p>
            <a:fld id="{A0B02A08-3F5E-449E-B274-02AEF146F78E}" type="slidenum">
              <a:rPr lang="en-GB" smtClean="0"/>
              <a:t>42</a:t>
            </a:fld>
            <a:endParaRPr lang="en-GB"/>
          </a:p>
        </p:txBody>
      </p:sp>
    </p:spTree>
    <p:extLst>
      <p:ext uri="{BB962C8B-B14F-4D97-AF65-F5344CB8AC3E}">
        <p14:creationId xmlns:p14="http://schemas.microsoft.com/office/powerpoint/2010/main" val="26305309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“This respect is particularly striking when compared to the adversarial stance of some evangelical Christian </a:t>
            </a:r>
            <a:r>
              <a:rPr lang="en-GB" dirty="0" err="1"/>
              <a:t>Islamophobic</a:t>
            </a:r>
            <a:r>
              <a:rPr lang="en-GB" dirty="0"/>
              <a:t> discourses in the U.S.” (Meer and </a:t>
            </a:r>
            <a:r>
              <a:rPr lang="en-GB" dirty="0" err="1"/>
              <a:t>Modood</a:t>
            </a:r>
            <a:r>
              <a:rPr lang="en-GB" dirty="0"/>
              <a:t> 2015 p.17)</a:t>
            </a:r>
          </a:p>
          <a:p>
            <a:endParaRPr lang="en-GB" dirty="0"/>
          </a:p>
        </p:txBody>
      </p:sp>
      <p:sp>
        <p:nvSpPr>
          <p:cNvPr id="4" name="Slide Number Placeholder 3"/>
          <p:cNvSpPr>
            <a:spLocks noGrp="1"/>
          </p:cNvSpPr>
          <p:nvPr>
            <p:ph type="sldNum" sz="quarter" idx="10"/>
          </p:nvPr>
        </p:nvSpPr>
        <p:spPr/>
        <p:txBody>
          <a:bodyPr/>
          <a:lstStyle/>
          <a:p>
            <a:fld id="{A0B02A08-3F5E-449E-B274-02AEF146F78E}" type="slidenum">
              <a:rPr lang="en-GB" smtClean="0"/>
              <a:t>44</a:t>
            </a:fld>
            <a:endParaRPr lang="en-GB"/>
          </a:p>
        </p:txBody>
      </p:sp>
    </p:spTree>
    <p:extLst>
      <p:ext uri="{BB962C8B-B14F-4D97-AF65-F5344CB8AC3E}">
        <p14:creationId xmlns:p14="http://schemas.microsoft.com/office/powerpoint/2010/main" val="11008585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Imams and religious leaders from across the country and a range of schools of thought have come together to issue a public statement condemning the recent terror attack in London and conveying their pain at the suffering of the victims and their families.</a:t>
            </a:r>
          </a:p>
        </p:txBody>
      </p:sp>
      <p:sp>
        <p:nvSpPr>
          <p:cNvPr id="4" name="Slide Number Placeholder 3"/>
          <p:cNvSpPr>
            <a:spLocks noGrp="1"/>
          </p:cNvSpPr>
          <p:nvPr>
            <p:ph type="sldNum" sz="quarter" idx="10"/>
          </p:nvPr>
        </p:nvSpPr>
        <p:spPr/>
        <p:txBody>
          <a:bodyPr/>
          <a:lstStyle/>
          <a:p>
            <a:fld id="{A0B02A08-3F5E-449E-B274-02AEF146F78E}" type="slidenum">
              <a:rPr lang="en-GB" smtClean="0"/>
              <a:t>45</a:t>
            </a:fld>
            <a:endParaRPr lang="en-GB"/>
          </a:p>
        </p:txBody>
      </p:sp>
    </p:spTree>
    <p:extLst>
      <p:ext uri="{BB962C8B-B14F-4D97-AF65-F5344CB8AC3E}">
        <p14:creationId xmlns:p14="http://schemas.microsoft.com/office/powerpoint/2010/main" val="21996198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SMC launch in Westminster was attended by politicians of all parties and was endorsed by Ruth Kelly, the communities and local government minister. Therefore it seemed it get off to a good start, however, the lack of activity since 2010 suggests it has not succeeded as well as its founders expected, which may be due to the usual view in the tradition of </a:t>
            </a:r>
            <a:r>
              <a:rPr lang="en-GB" i="1" dirty="0" err="1"/>
              <a:t>Tasawwuf</a:t>
            </a:r>
            <a:r>
              <a:rPr lang="en-GB" dirty="0"/>
              <a:t>, or Sufism that any self-reference by an individual or group as a 'Sufi' is seen as arrogant, and because the Sufi tradition has generally veered away from engaging in politics. </a:t>
            </a:r>
          </a:p>
        </p:txBody>
      </p:sp>
      <p:sp>
        <p:nvSpPr>
          <p:cNvPr id="4" name="Slide Number Placeholder 3"/>
          <p:cNvSpPr>
            <a:spLocks noGrp="1"/>
          </p:cNvSpPr>
          <p:nvPr>
            <p:ph type="sldNum" sz="quarter" idx="10"/>
          </p:nvPr>
        </p:nvSpPr>
        <p:spPr/>
        <p:txBody>
          <a:bodyPr/>
          <a:lstStyle/>
          <a:p>
            <a:fld id="{A0B02A08-3F5E-449E-B274-02AEF146F78E}" type="slidenum">
              <a:rPr lang="en-GB" smtClean="0"/>
              <a:t>47</a:t>
            </a:fld>
            <a:endParaRPr lang="en-GB"/>
          </a:p>
        </p:txBody>
      </p:sp>
    </p:spTree>
    <p:extLst>
      <p:ext uri="{BB962C8B-B14F-4D97-AF65-F5344CB8AC3E}">
        <p14:creationId xmlns:p14="http://schemas.microsoft.com/office/powerpoint/2010/main" val="3095570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0B02A08-3F5E-449E-B274-02AEF146F78E}" type="slidenum">
              <a:rPr lang="en-GB" smtClean="0"/>
              <a:t>49</a:t>
            </a:fld>
            <a:endParaRPr lang="en-GB"/>
          </a:p>
        </p:txBody>
      </p:sp>
    </p:spTree>
    <p:extLst>
      <p:ext uri="{BB962C8B-B14F-4D97-AF65-F5344CB8AC3E}">
        <p14:creationId xmlns:p14="http://schemas.microsoft.com/office/powerpoint/2010/main" val="2870696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51715D30-7ACF-4218-BBC9-0EABB5934FF0}" type="datetimeFigureOut">
              <a:rPr lang="en-GB" smtClean="0"/>
              <a:t>18/12/2017</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5A64F622-4BD3-496A-85F8-89B662C679CB}"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715D30-7ACF-4218-BBC9-0EABB5934FF0}" type="datetimeFigureOut">
              <a:rPr lang="en-GB" smtClean="0"/>
              <a:t>18/12/2017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4F622-4BD3-496A-85F8-89B662C679C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715D30-7ACF-4218-BBC9-0EABB5934FF0}" type="datetimeFigureOut">
              <a:rPr lang="en-GB" smtClean="0"/>
              <a:t>18/12/2017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4F622-4BD3-496A-85F8-89B662C679C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51715D30-7ACF-4218-BBC9-0EABB5934FF0}" type="datetimeFigureOut">
              <a:rPr lang="en-GB" smtClean="0"/>
              <a:t>18/12/2017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64F622-4BD3-496A-85F8-89B662C679CB}"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715D30-7ACF-4218-BBC9-0EABB5934FF0}" type="datetimeFigureOut">
              <a:rPr lang="en-GB" smtClean="0"/>
              <a:t>18/12/2017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64F622-4BD3-496A-85F8-89B662C679C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1715D30-7ACF-4218-BBC9-0EABB5934FF0}" type="datetimeFigureOut">
              <a:rPr lang="en-GB" smtClean="0"/>
              <a:t>18/12/2017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64F622-4BD3-496A-85F8-89B662C679C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715D30-7ACF-4218-BBC9-0EABB5934FF0}" type="datetimeFigureOut">
              <a:rPr lang="en-GB" smtClean="0"/>
              <a:t>18/12/2017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64F622-4BD3-496A-85F8-89B662C679C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51715D30-7ACF-4218-BBC9-0EABB5934FF0}" type="datetimeFigureOut">
              <a:rPr lang="en-GB" smtClean="0"/>
              <a:t>18/12/2017</a:t>
            </a:fld>
            <a:endParaRPr lang="en-GB"/>
          </a:p>
        </p:txBody>
      </p:sp>
      <p:sp>
        <p:nvSpPr>
          <p:cNvPr id="7" name="Slide Number Placeholder 6"/>
          <p:cNvSpPr>
            <a:spLocks noGrp="1"/>
          </p:cNvSpPr>
          <p:nvPr>
            <p:ph type="sldNum" sz="quarter" idx="12"/>
          </p:nvPr>
        </p:nvSpPr>
        <p:spPr/>
        <p:txBody>
          <a:bodyPr/>
          <a:lstStyle/>
          <a:p>
            <a:fld id="{5A64F622-4BD3-496A-85F8-89B662C679CB}"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715D30-7ACF-4218-BBC9-0EABB5934FF0}" type="datetimeFigureOut">
              <a:rPr lang="en-GB" smtClean="0"/>
              <a:t>18/12/2017</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5A64F622-4BD3-496A-85F8-89B662C679C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1715D30-7ACF-4218-BBC9-0EABB5934FF0}" type="datetimeFigureOut">
              <a:rPr lang="en-GB" smtClean="0"/>
              <a:t>18/12/2017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4F622-4BD3-496A-85F8-89B662C679C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1715D30-7ACF-4218-BBC9-0EABB5934FF0}" type="datetimeFigureOut">
              <a:rPr lang="en-GB" smtClean="0"/>
              <a:t>18/12/2017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4F622-4BD3-496A-85F8-89B662C679C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51715D30-7ACF-4218-BBC9-0EABB5934FF0}" type="datetimeFigureOut">
              <a:rPr lang="en-GB" smtClean="0"/>
              <a:t>18/12/2017</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5A64F622-4BD3-496A-85F8-89B662C679C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j9vdvgkKvXAhVlKcAKHZtLB3wQjRwIBw&amp;url=http://www.corespirit.com/category/spiritual-wellness/religion/islam/sufism/&amp;psig=AOvVaw0rUJPzavgb0_h2Uu5qRQED&amp;ust=151009831754754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aljazeera.com/news/asia-pacific/2006/12/2008525184926317852.html"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hyperlink" Target="http://www.mcb.org.uk/over-130-imams-religious-leaders-from-diverse-backgrounds-refuse-to-perform-the-funeral-prayer-for-london-attackers-in-an-unprecedented-move/" TargetMode="External"/><Relationship Id="rId4" Type="http://schemas.openxmlformats.org/officeDocument/2006/relationships/hyperlink" Target="https://www.theguardian.com/politics/2006/jul/19/immigrationpolicy.relig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16016" y="2132856"/>
            <a:ext cx="3456384" cy="3718384"/>
          </a:xfrm>
        </p:spPr>
        <p:txBody>
          <a:bodyPr>
            <a:noAutofit/>
          </a:bodyPr>
          <a:lstStyle/>
          <a:p>
            <a:r>
              <a:rPr lang="en-GB" dirty="0"/>
              <a:t>Sufism and the transmission of religious knowledge in Muslim networks</a:t>
            </a:r>
          </a:p>
        </p:txBody>
      </p:sp>
      <p:pic>
        <p:nvPicPr>
          <p:cNvPr id="1026" name="Picture 2" descr="Image result for sufis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390617"/>
            <a:ext cx="4569664" cy="34410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8348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025371"/>
            <a:ext cx="3888550" cy="1143000"/>
          </a:xfrm>
        </p:spPr>
        <p:txBody>
          <a:bodyPr/>
          <a:lstStyle/>
          <a:p>
            <a:r>
              <a:rPr lang="en-GB" dirty="0"/>
              <a:t>What is Sufism? </a:t>
            </a:r>
          </a:p>
        </p:txBody>
      </p:sp>
      <p:sp>
        <p:nvSpPr>
          <p:cNvPr id="3" name="Content Placeholder 2"/>
          <p:cNvSpPr>
            <a:spLocks noGrp="1"/>
          </p:cNvSpPr>
          <p:nvPr>
            <p:ph idx="1"/>
          </p:nvPr>
        </p:nvSpPr>
        <p:spPr>
          <a:xfrm>
            <a:off x="543601" y="2276872"/>
            <a:ext cx="4748479" cy="3848100"/>
          </a:xfrm>
        </p:spPr>
        <p:txBody>
          <a:bodyPr>
            <a:normAutofit fontScale="92500" lnSpcReduction="10000"/>
          </a:bodyPr>
          <a:lstStyle/>
          <a:p>
            <a:r>
              <a:rPr lang="en-GB" dirty="0"/>
              <a:t>Sufism is often referred to as </a:t>
            </a:r>
            <a:r>
              <a:rPr lang="en-GB" b="1" dirty="0"/>
              <a:t>Islamic mysticism</a:t>
            </a:r>
            <a:r>
              <a:rPr lang="en-GB" dirty="0"/>
              <a:t> (Lings 2005 p. 15)</a:t>
            </a:r>
          </a:p>
          <a:p>
            <a:r>
              <a:rPr lang="en-GB" dirty="0"/>
              <a:t>The actual word ‘Sufi’ originates from from the Arabic words </a:t>
            </a:r>
            <a:r>
              <a:rPr lang="en-GB" i="1" dirty="0" err="1"/>
              <a:t>suf</a:t>
            </a:r>
            <a:r>
              <a:rPr lang="en-GB" dirty="0"/>
              <a:t> meaning wool or </a:t>
            </a:r>
            <a:r>
              <a:rPr lang="en-GB" i="1" dirty="0" err="1"/>
              <a:t>safa</a:t>
            </a:r>
            <a:r>
              <a:rPr lang="en-GB" dirty="0"/>
              <a:t> meaning purity (</a:t>
            </a:r>
            <a:r>
              <a:rPr lang="en-GB" dirty="0" err="1"/>
              <a:t>Baldick</a:t>
            </a:r>
            <a:r>
              <a:rPr lang="en-GB" dirty="0"/>
              <a:t> 2012 p.3). </a:t>
            </a:r>
          </a:p>
          <a:p>
            <a:r>
              <a:rPr lang="en-GB" dirty="0"/>
              <a:t>The Arabic word </a:t>
            </a:r>
            <a:r>
              <a:rPr lang="en-GB" i="1" dirty="0" err="1"/>
              <a:t>tasawwuf</a:t>
            </a:r>
            <a:r>
              <a:rPr lang="en-GB" dirty="0"/>
              <a:t> is often used in relation to, or as an alternative to, Sufism.   </a:t>
            </a:r>
          </a:p>
        </p:txBody>
      </p:sp>
      <p:pic>
        <p:nvPicPr>
          <p:cNvPr id="4" name="Picture 3">
            <a:extLst>
              <a:ext uri="{FF2B5EF4-FFF2-40B4-BE49-F238E27FC236}">
                <a16:creationId xmlns:a16="http://schemas.microsoft.com/office/drawing/2014/main" id="{59AB62E4-A594-41D7-95D2-2C47B9B98CCA}"/>
              </a:ext>
            </a:extLst>
          </p:cNvPr>
          <p:cNvPicPr>
            <a:picLocks noChangeAspect="1"/>
          </p:cNvPicPr>
          <p:nvPr/>
        </p:nvPicPr>
        <p:blipFill>
          <a:blip r:embed="rId3"/>
          <a:stretch>
            <a:fillRect/>
          </a:stretch>
        </p:blipFill>
        <p:spPr>
          <a:xfrm>
            <a:off x="5868144" y="1916832"/>
            <a:ext cx="2552700" cy="3848100"/>
          </a:xfrm>
          <a:prstGeom prst="rect">
            <a:avLst/>
          </a:prstGeom>
        </p:spPr>
      </p:pic>
    </p:spTree>
    <p:extLst>
      <p:ext uri="{BB962C8B-B14F-4D97-AF65-F5344CB8AC3E}">
        <p14:creationId xmlns:p14="http://schemas.microsoft.com/office/powerpoint/2010/main" val="1436743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Sufi Identity </a:t>
            </a:r>
          </a:p>
        </p:txBody>
      </p:sp>
      <p:sp>
        <p:nvSpPr>
          <p:cNvPr id="3" name="Content Placeholder 2"/>
          <p:cNvSpPr>
            <a:spLocks noGrp="1"/>
          </p:cNvSpPr>
          <p:nvPr>
            <p:ph idx="1"/>
          </p:nvPr>
        </p:nvSpPr>
        <p:spPr/>
        <p:txBody>
          <a:bodyPr/>
          <a:lstStyle/>
          <a:p>
            <a:r>
              <a:rPr lang="en-GB" dirty="0"/>
              <a:t>Islamic identity in Sufism is emphasised through symbols viewed as </a:t>
            </a:r>
            <a:r>
              <a:rPr lang="en-GB" i="1" dirty="0" err="1"/>
              <a:t>theophanies</a:t>
            </a:r>
            <a:r>
              <a:rPr lang="en-GB" dirty="0"/>
              <a:t>; the Qur’an; Prophet Muhammad as an exemplary role model, and the Arabic language</a:t>
            </a:r>
          </a:p>
          <a:p>
            <a:r>
              <a:rPr lang="en-GB" dirty="0"/>
              <a:t>Sufis usually implement all Islamic practices and precepts, such as the prayer and adhering to halal and haram </a:t>
            </a:r>
          </a:p>
        </p:txBody>
      </p:sp>
    </p:spTree>
    <p:extLst>
      <p:ext uri="{BB962C8B-B14F-4D97-AF65-F5344CB8AC3E}">
        <p14:creationId xmlns:p14="http://schemas.microsoft.com/office/powerpoint/2010/main" val="1568504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548680"/>
            <a:ext cx="7456792" cy="792088"/>
          </a:xfrm>
        </p:spPr>
        <p:txBody>
          <a:bodyPr>
            <a:normAutofit fontScale="90000"/>
          </a:bodyPr>
          <a:lstStyle/>
          <a:p>
            <a:r>
              <a:rPr lang="en-GB" dirty="0"/>
              <a:t>Different components of Sufism</a:t>
            </a:r>
          </a:p>
        </p:txBody>
      </p:sp>
      <p:sp>
        <p:nvSpPr>
          <p:cNvPr id="3" name="Content Placeholder 2"/>
          <p:cNvSpPr>
            <a:spLocks noGrp="1"/>
          </p:cNvSpPr>
          <p:nvPr>
            <p:ph idx="1"/>
          </p:nvPr>
        </p:nvSpPr>
        <p:spPr>
          <a:xfrm>
            <a:off x="539553" y="1268760"/>
            <a:ext cx="4464495" cy="3508977"/>
          </a:xfrm>
        </p:spPr>
        <p:txBody>
          <a:bodyPr>
            <a:normAutofit fontScale="92500"/>
          </a:bodyPr>
          <a:lstStyle/>
          <a:p>
            <a:pPr marL="68580" indent="0">
              <a:buNone/>
            </a:pPr>
            <a:r>
              <a:rPr lang="en-GB" dirty="0"/>
              <a:t>“</a:t>
            </a:r>
            <a:r>
              <a:rPr lang="en-GB" dirty="0" err="1"/>
              <a:t>Tasawwuf</a:t>
            </a:r>
            <a:r>
              <a:rPr lang="en-GB" dirty="0"/>
              <a:t> (Sufism) describes the inner or cerebral world of interpretation as it refers to the physical (related to the senses), as well as intellectually perceptible, concerning itself with the joining of the sensual with the transcendental” (</a:t>
            </a:r>
            <a:r>
              <a:rPr lang="en-GB" dirty="0" err="1"/>
              <a:t>Polat</a:t>
            </a:r>
            <a:r>
              <a:rPr lang="en-GB" dirty="0"/>
              <a:t> 2017 p. 806) </a:t>
            </a:r>
          </a:p>
          <a:p>
            <a:endParaRPr lang="en-GB" dirty="0"/>
          </a:p>
        </p:txBody>
      </p:sp>
      <p:grpSp>
        <p:nvGrpSpPr>
          <p:cNvPr id="5" name="Group 4">
            <a:extLst>
              <a:ext uri="{FF2B5EF4-FFF2-40B4-BE49-F238E27FC236}">
                <a16:creationId xmlns:a16="http://schemas.microsoft.com/office/drawing/2014/main" id="{8E195DB3-0E97-40CB-A66A-4D99E7EBC920}"/>
              </a:ext>
            </a:extLst>
          </p:cNvPr>
          <p:cNvGrpSpPr/>
          <p:nvPr/>
        </p:nvGrpSpPr>
        <p:grpSpPr>
          <a:xfrm>
            <a:off x="5075281" y="2313545"/>
            <a:ext cx="2532652" cy="2532652"/>
            <a:chOff x="0" y="73278"/>
            <a:chExt cx="2532652" cy="2532652"/>
          </a:xfrm>
        </p:grpSpPr>
        <p:sp>
          <p:nvSpPr>
            <p:cNvPr id="12" name="Oval 11">
              <a:extLst>
                <a:ext uri="{FF2B5EF4-FFF2-40B4-BE49-F238E27FC236}">
                  <a16:creationId xmlns:a16="http://schemas.microsoft.com/office/drawing/2014/main" id="{4C7B4B7A-4211-47B6-8072-256B0EAD49A5}"/>
                </a:ext>
              </a:extLst>
            </p:cNvPr>
            <p:cNvSpPr/>
            <p:nvPr/>
          </p:nvSpPr>
          <p:spPr>
            <a:xfrm>
              <a:off x="0" y="73278"/>
              <a:ext cx="2532652" cy="2532652"/>
            </a:xfrm>
            <a:prstGeom prst="ellipse">
              <a:avLst/>
            </a:pr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sp>
        <p:sp>
          <p:nvSpPr>
            <p:cNvPr id="13" name="Oval 4">
              <a:extLst>
                <a:ext uri="{FF2B5EF4-FFF2-40B4-BE49-F238E27FC236}">
                  <a16:creationId xmlns:a16="http://schemas.microsoft.com/office/drawing/2014/main" id="{3FC69E54-1388-45E5-8C1A-ADADE607925B}"/>
                </a:ext>
              </a:extLst>
            </p:cNvPr>
            <p:cNvSpPr txBox="1"/>
            <p:nvPr/>
          </p:nvSpPr>
          <p:spPr>
            <a:xfrm>
              <a:off x="337687" y="516492"/>
              <a:ext cx="1857278" cy="1139693"/>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Physica</a:t>
              </a:r>
              <a:r>
                <a:rPr lang="en-GB" sz="1600" b="1" kern="1200" dirty="0">
                  <a:latin typeface="Arial" panose="020B0604020202020204" pitchFamily="34" charset="0"/>
                  <a:cs typeface="Arial" panose="020B0604020202020204" pitchFamily="34" charset="0"/>
                </a:rPr>
                <a:t>l</a:t>
              </a:r>
            </a:p>
          </p:txBody>
        </p:sp>
      </p:grpSp>
      <p:grpSp>
        <p:nvGrpSpPr>
          <p:cNvPr id="6" name="Group 5">
            <a:extLst>
              <a:ext uri="{FF2B5EF4-FFF2-40B4-BE49-F238E27FC236}">
                <a16:creationId xmlns:a16="http://schemas.microsoft.com/office/drawing/2014/main" id="{18FF0B15-67CB-4E56-A985-CAB085B35A97}"/>
              </a:ext>
            </a:extLst>
          </p:cNvPr>
          <p:cNvGrpSpPr/>
          <p:nvPr/>
        </p:nvGrpSpPr>
        <p:grpSpPr>
          <a:xfrm>
            <a:off x="6097936" y="3776668"/>
            <a:ext cx="2532652" cy="2532652"/>
            <a:chOff x="2617615" y="1635671"/>
            <a:chExt cx="2532652" cy="2532652"/>
          </a:xfrm>
        </p:grpSpPr>
        <p:sp>
          <p:nvSpPr>
            <p:cNvPr id="10" name="Oval 9">
              <a:extLst>
                <a:ext uri="{FF2B5EF4-FFF2-40B4-BE49-F238E27FC236}">
                  <a16:creationId xmlns:a16="http://schemas.microsoft.com/office/drawing/2014/main" id="{FB2554BB-2C41-4F4F-941F-C2F3F3CB9D0B}"/>
                </a:ext>
              </a:extLst>
            </p:cNvPr>
            <p:cNvSpPr/>
            <p:nvPr/>
          </p:nvSpPr>
          <p:spPr>
            <a:xfrm>
              <a:off x="2617615" y="1635671"/>
              <a:ext cx="2532652" cy="2532652"/>
            </a:xfrm>
            <a:prstGeom prst="ellipse">
              <a:avLst/>
            </a:pr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sp>
        <p:sp>
          <p:nvSpPr>
            <p:cNvPr id="11" name="Oval 6">
              <a:extLst>
                <a:ext uri="{FF2B5EF4-FFF2-40B4-BE49-F238E27FC236}">
                  <a16:creationId xmlns:a16="http://schemas.microsoft.com/office/drawing/2014/main" id="{DCAC7673-F619-4980-8190-D3DBB9B0CAA5}"/>
                </a:ext>
              </a:extLst>
            </p:cNvPr>
            <p:cNvSpPr txBox="1"/>
            <p:nvPr/>
          </p:nvSpPr>
          <p:spPr>
            <a:xfrm>
              <a:off x="3392184" y="2289940"/>
              <a:ext cx="1519591" cy="1392959"/>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Transcendental</a:t>
              </a:r>
              <a:r>
                <a:rPr lang="en-GB" sz="1600" kern="1200" dirty="0">
                  <a:latin typeface="Arial" panose="020B0604020202020204" pitchFamily="34" charset="0"/>
                  <a:cs typeface="Arial" panose="020B0604020202020204" pitchFamily="34" charset="0"/>
                </a:rPr>
                <a:t> </a:t>
              </a:r>
            </a:p>
          </p:txBody>
        </p:sp>
      </p:grpSp>
      <p:grpSp>
        <p:nvGrpSpPr>
          <p:cNvPr id="7" name="Group 6">
            <a:extLst>
              <a:ext uri="{FF2B5EF4-FFF2-40B4-BE49-F238E27FC236}">
                <a16:creationId xmlns:a16="http://schemas.microsoft.com/office/drawing/2014/main" id="{BBE99297-FCDC-4087-8991-DBFD0A3ACE06}"/>
              </a:ext>
            </a:extLst>
          </p:cNvPr>
          <p:cNvGrpSpPr/>
          <p:nvPr/>
        </p:nvGrpSpPr>
        <p:grpSpPr>
          <a:xfrm>
            <a:off x="4244164" y="3829261"/>
            <a:ext cx="2532652" cy="2532652"/>
            <a:chOff x="821896" y="1656186"/>
            <a:chExt cx="2532652" cy="2532652"/>
          </a:xfrm>
        </p:grpSpPr>
        <p:sp>
          <p:nvSpPr>
            <p:cNvPr id="8" name="Oval 7">
              <a:extLst>
                <a:ext uri="{FF2B5EF4-FFF2-40B4-BE49-F238E27FC236}">
                  <a16:creationId xmlns:a16="http://schemas.microsoft.com/office/drawing/2014/main" id="{DCABF48A-DFD9-4285-80EE-00F7914010D7}"/>
                </a:ext>
              </a:extLst>
            </p:cNvPr>
            <p:cNvSpPr/>
            <p:nvPr/>
          </p:nvSpPr>
          <p:spPr>
            <a:xfrm>
              <a:off x="821896" y="1656186"/>
              <a:ext cx="2532652" cy="2532652"/>
            </a:xfrm>
            <a:prstGeom prst="ellipse">
              <a:avLst/>
            </a:pr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sp>
        <p:sp>
          <p:nvSpPr>
            <p:cNvPr id="9" name="Oval 8">
              <a:extLst>
                <a:ext uri="{FF2B5EF4-FFF2-40B4-BE49-F238E27FC236}">
                  <a16:creationId xmlns:a16="http://schemas.microsoft.com/office/drawing/2014/main" id="{360ECEBC-C9B3-4E4E-B56E-8A39094EF6F2}"/>
                </a:ext>
              </a:extLst>
            </p:cNvPr>
            <p:cNvSpPr txBox="1"/>
            <p:nvPr/>
          </p:nvSpPr>
          <p:spPr>
            <a:xfrm>
              <a:off x="1060388" y="2310454"/>
              <a:ext cx="1519591" cy="1392959"/>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Intellectual</a:t>
              </a:r>
              <a:r>
                <a:rPr lang="en-GB" sz="1400" b="1" kern="1200" dirty="0">
                  <a:latin typeface="Arial" panose="020B0604020202020204" pitchFamily="34" charset="0"/>
                  <a:cs typeface="Arial" panose="020B0604020202020204" pitchFamily="34" charset="0"/>
                </a:rPr>
                <a:t> </a:t>
              </a:r>
            </a:p>
          </p:txBody>
        </p:sp>
      </p:grpSp>
    </p:spTree>
    <p:extLst>
      <p:ext uri="{BB962C8B-B14F-4D97-AF65-F5344CB8AC3E}">
        <p14:creationId xmlns:p14="http://schemas.microsoft.com/office/powerpoint/2010/main" val="3684394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heel(1)">
                                      <p:cBhvr>
                                        <p:cTn id="14" dur="20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heel(1)">
                                      <p:cBhvr>
                                        <p:cTn id="19" dur="20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wheel(1)">
                                      <p:cBhvr>
                                        <p:cTn id="24"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Principal Doctrines</a:t>
            </a:r>
          </a:p>
        </p:txBody>
      </p:sp>
      <p:sp>
        <p:nvSpPr>
          <p:cNvPr id="3" name="Content Placeholder 2"/>
          <p:cNvSpPr>
            <a:spLocks noGrp="1"/>
          </p:cNvSpPr>
          <p:nvPr>
            <p:ph idx="1"/>
          </p:nvPr>
        </p:nvSpPr>
        <p:spPr/>
        <p:txBody>
          <a:bodyPr/>
          <a:lstStyle/>
          <a:p>
            <a:r>
              <a:rPr lang="en-GB" dirty="0"/>
              <a:t>Sufism has Islamic historical roots, applies the sacred texts of Islam, and is practised by people who call themselves ‘Muslims’.  The two principle doctrines of Sufism are </a:t>
            </a:r>
            <a:r>
              <a:rPr lang="en-GB" i="1" dirty="0" err="1"/>
              <a:t>wahdat</a:t>
            </a:r>
            <a:r>
              <a:rPr lang="en-GB" i="1" dirty="0"/>
              <a:t> al-</a:t>
            </a:r>
            <a:r>
              <a:rPr lang="en-GB" i="1" dirty="0" err="1"/>
              <a:t>wujud</a:t>
            </a:r>
            <a:r>
              <a:rPr lang="en-GB" dirty="0"/>
              <a:t> - Transcendent Unity of Being - and </a:t>
            </a:r>
            <a:r>
              <a:rPr lang="en-GB" i="1" dirty="0"/>
              <a:t>al-</a:t>
            </a:r>
            <a:r>
              <a:rPr lang="en-GB" i="1" dirty="0" err="1"/>
              <a:t>insan</a:t>
            </a:r>
            <a:r>
              <a:rPr lang="en-GB" i="1" dirty="0"/>
              <a:t> al-</a:t>
            </a:r>
            <a:r>
              <a:rPr lang="en-GB" i="1" dirty="0" err="1"/>
              <a:t>kamal</a:t>
            </a:r>
            <a:r>
              <a:rPr lang="en-GB" dirty="0"/>
              <a:t> - Universal or Perfect Man. </a:t>
            </a:r>
          </a:p>
          <a:p>
            <a:endParaRPr lang="en-GB" dirty="0"/>
          </a:p>
        </p:txBody>
      </p:sp>
    </p:spTree>
    <p:extLst>
      <p:ext uri="{BB962C8B-B14F-4D97-AF65-F5344CB8AC3E}">
        <p14:creationId xmlns:p14="http://schemas.microsoft.com/office/powerpoint/2010/main" val="3947003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043490" y="692696"/>
            <a:ext cx="7024744" cy="792088"/>
          </a:xfrm>
        </p:spPr>
        <p:txBody>
          <a:bodyPr>
            <a:normAutofit fontScale="90000"/>
          </a:bodyPr>
          <a:lstStyle/>
          <a:p>
            <a:br>
              <a:rPr lang="en-GB" dirty="0"/>
            </a:br>
            <a:br>
              <a:rPr lang="en-GB" dirty="0"/>
            </a:br>
            <a:br>
              <a:rPr lang="en-GB" dirty="0"/>
            </a:br>
            <a:br>
              <a:rPr lang="en-GB" dirty="0"/>
            </a:br>
            <a:r>
              <a:rPr lang="en-GB" dirty="0"/>
              <a:t>Sufi </a:t>
            </a:r>
            <a:r>
              <a:rPr lang="en-GB" dirty="0" err="1"/>
              <a:t>Tariqah</a:t>
            </a:r>
            <a:br>
              <a:rPr lang="en-GB" dirty="0"/>
            </a:br>
            <a:endParaRPr lang="en-GB" dirty="0"/>
          </a:p>
        </p:txBody>
      </p:sp>
      <p:sp>
        <p:nvSpPr>
          <p:cNvPr id="3" name="Content Placeholder 2"/>
          <p:cNvSpPr>
            <a:spLocks noGrp="1"/>
          </p:cNvSpPr>
          <p:nvPr>
            <p:ph idx="1"/>
          </p:nvPr>
        </p:nvSpPr>
        <p:spPr>
          <a:xfrm>
            <a:off x="467544" y="908720"/>
            <a:ext cx="8136904" cy="5544616"/>
          </a:xfrm>
        </p:spPr>
        <p:txBody>
          <a:bodyPr>
            <a:normAutofit lnSpcReduction="10000"/>
          </a:bodyPr>
          <a:lstStyle/>
          <a:p>
            <a:r>
              <a:rPr lang="en-GB" dirty="0"/>
              <a:t>Sufism describes Islam as a circle (symbolising the </a:t>
            </a:r>
            <a:r>
              <a:rPr lang="en-GB" i="1" dirty="0" err="1"/>
              <a:t>Shari’ah</a:t>
            </a:r>
            <a:r>
              <a:rPr lang="en-GB" dirty="0"/>
              <a:t>) whose radius </a:t>
            </a:r>
            <a:r>
              <a:rPr lang="en-GB" i="1" dirty="0"/>
              <a:t>(</a:t>
            </a:r>
            <a:r>
              <a:rPr lang="en-GB" i="1" dirty="0" err="1"/>
              <a:t>tariqah</a:t>
            </a:r>
            <a:r>
              <a:rPr lang="en-GB" i="1" dirty="0"/>
              <a:t>)</a:t>
            </a:r>
            <a:r>
              <a:rPr lang="en-GB" dirty="0"/>
              <a:t> is the way to spirituality</a:t>
            </a:r>
          </a:p>
          <a:p>
            <a:endParaRPr lang="en-GB" dirty="0"/>
          </a:p>
          <a:p>
            <a:endParaRPr lang="en-GB" dirty="0"/>
          </a:p>
          <a:p>
            <a:endParaRPr lang="en-GB" dirty="0"/>
          </a:p>
          <a:p>
            <a:endParaRPr lang="en-GB" dirty="0"/>
          </a:p>
          <a:p>
            <a:endParaRPr lang="en-GB" dirty="0"/>
          </a:p>
          <a:p>
            <a:endParaRPr lang="en-GB" dirty="0"/>
          </a:p>
          <a:p>
            <a:endParaRPr lang="en-GB" dirty="0"/>
          </a:p>
          <a:p>
            <a:r>
              <a:rPr lang="en-GB" dirty="0"/>
              <a:t>According to many Sufi traditions, the </a:t>
            </a:r>
            <a:r>
              <a:rPr lang="en-GB" i="1" dirty="0" err="1"/>
              <a:t>tariqah</a:t>
            </a:r>
            <a:r>
              <a:rPr lang="en-GB" dirty="0"/>
              <a:t> path is not ‘man-made’, but created by God (Allah).  It is not a ‘physical’ but a spiritual reality, beyond the senses.</a:t>
            </a:r>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7904" y="1844824"/>
            <a:ext cx="4393276" cy="2520280"/>
          </a:xfrm>
          <a:prstGeom prst="rect">
            <a:avLst/>
          </a:prstGeom>
        </p:spPr>
      </p:pic>
    </p:spTree>
    <p:extLst>
      <p:ext uri="{BB962C8B-B14F-4D97-AF65-F5344CB8AC3E}">
        <p14:creationId xmlns:p14="http://schemas.microsoft.com/office/powerpoint/2010/main" val="1792755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circle(in)">
                                      <p:cBhvr>
                                        <p:cTn id="14" dur="20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Effect transition="in" filter="wheel(1)">
                                      <p:cBhvr>
                                        <p:cTn id="19"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332656"/>
            <a:ext cx="7024744" cy="1143000"/>
          </a:xfrm>
        </p:spPr>
        <p:txBody>
          <a:bodyPr/>
          <a:lstStyle/>
          <a:p>
            <a:r>
              <a:rPr lang="en-GB" dirty="0"/>
              <a:t>Requirement of a </a:t>
            </a:r>
            <a:r>
              <a:rPr lang="en-GB" dirty="0" err="1"/>
              <a:t>Tariqah</a:t>
            </a:r>
            <a:endParaRPr lang="en-GB" dirty="0"/>
          </a:p>
        </p:txBody>
      </p:sp>
      <p:sp>
        <p:nvSpPr>
          <p:cNvPr id="3" name="Content Placeholder 2"/>
          <p:cNvSpPr>
            <a:spLocks noGrp="1"/>
          </p:cNvSpPr>
          <p:nvPr>
            <p:ph idx="1"/>
          </p:nvPr>
        </p:nvSpPr>
        <p:spPr>
          <a:xfrm>
            <a:off x="487528" y="1475656"/>
            <a:ext cx="6316720" cy="5049688"/>
          </a:xfrm>
        </p:spPr>
        <p:txBody>
          <a:bodyPr>
            <a:normAutofit fontScale="92500"/>
          </a:bodyPr>
          <a:lstStyle/>
          <a:p>
            <a:r>
              <a:rPr lang="en-GB" dirty="0"/>
              <a:t>If the prospective Sufi cannot ‘find’ or join the </a:t>
            </a:r>
            <a:r>
              <a:rPr lang="en-GB" i="1" dirty="0" err="1"/>
              <a:t>tariqah</a:t>
            </a:r>
            <a:r>
              <a:rPr lang="en-GB" dirty="0"/>
              <a:t>, alternative action is recommended:</a:t>
            </a:r>
          </a:p>
          <a:p>
            <a:r>
              <a:rPr lang="en-GB" dirty="0"/>
              <a:t> “So go before the teachers of conventional knowledge - busy yourself with jurisprudence and become a master of the science of ‘This is permitted and that is forbidden.’”(Rumi &amp; </a:t>
            </a:r>
            <a:r>
              <a:rPr lang="en-GB" dirty="0" err="1"/>
              <a:t>Chittick</a:t>
            </a:r>
            <a:r>
              <a:rPr lang="en-GB" dirty="0"/>
              <a:t>, 1983 p.340)</a:t>
            </a:r>
          </a:p>
          <a:p>
            <a:r>
              <a:rPr lang="en-GB" dirty="0"/>
              <a:t>Sufism has been described as focusing on the spiritual heart of Islam, through teachings and methods that have love and knowledge of God as the main goal (Al-</a:t>
            </a:r>
            <a:r>
              <a:rPr lang="en-GB" dirty="0" err="1"/>
              <a:t>Iskandari</a:t>
            </a:r>
            <a:r>
              <a:rPr lang="en-GB" dirty="0"/>
              <a:t>, 1996)</a:t>
            </a:r>
          </a:p>
          <a:p>
            <a:endParaRPr lang="en-GB" dirty="0"/>
          </a:p>
        </p:txBody>
      </p:sp>
      <p:pic>
        <p:nvPicPr>
          <p:cNvPr id="5" name="Picture 4">
            <a:extLst>
              <a:ext uri="{FF2B5EF4-FFF2-40B4-BE49-F238E27FC236}">
                <a16:creationId xmlns:a16="http://schemas.microsoft.com/office/drawing/2014/main" id="{AF5D373D-7835-4816-8DC1-6C254BB304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0232" y="3284984"/>
            <a:ext cx="2005856" cy="3240359"/>
          </a:xfrm>
          <a:prstGeom prst="rect">
            <a:avLst/>
          </a:prstGeom>
        </p:spPr>
      </p:pic>
    </p:spTree>
    <p:extLst>
      <p:ext uri="{BB962C8B-B14F-4D97-AF65-F5344CB8AC3E}">
        <p14:creationId xmlns:p14="http://schemas.microsoft.com/office/powerpoint/2010/main" val="3657140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circle(in)">
                                      <p:cBhvr>
                                        <p:cTn id="14" dur="20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92696"/>
            <a:ext cx="7992888" cy="745152"/>
          </a:xfrm>
        </p:spPr>
        <p:txBody>
          <a:bodyPr>
            <a:normAutofit fontScale="90000"/>
          </a:bodyPr>
          <a:lstStyle/>
          <a:p>
            <a:r>
              <a:rPr lang="en-GB" dirty="0"/>
              <a:t>Sufis’ three spiritual ‘lights’ of Faith</a:t>
            </a:r>
          </a:p>
        </p:txBody>
      </p:sp>
      <p:sp>
        <p:nvSpPr>
          <p:cNvPr id="3" name="Content Placeholder 2"/>
          <p:cNvSpPr>
            <a:spLocks noGrp="1"/>
          </p:cNvSpPr>
          <p:nvPr>
            <p:ph idx="1"/>
          </p:nvPr>
        </p:nvSpPr>
        <p:spPr>
          <a:xfrm>
            <a:off x="1043492" y="1772816"/>
            <a:ext cx="7272924" cy="4464496"/>
          </a:xfrm>
        </p:spPr>
        <p:txBody>
          <a:bodyPr>
            <a:normAutofit lnSpcReduction="10000"/>
          </a:bodyPr>
          <a:lstStyle/>
          <a:p>
            <a:r>
              <a:rPr lang="en-GB" b="1" dirty="0"/>
              <a:t>Islam:</a:t>
            </a:r>
            <a:r>
              <a:rPr lang="en-GB" dirty="0"/>
              <a:t> the light of the station of submission, which resembles the faint light of stars</a:t>
            </a:r>
          </a:p>
          <a:p>
            <a:r>
              <a:rPr lang="en-GB" b="1" dirty="0"/>
              <a:t>Iman:</a:t>
            </a:r>
            <a:r>
              <a:rPr lang="en-GB" dirty="0"/>
              <a:t> the light of the station of faith</a:t>
            </a:r>
          </a:p>
          <a:p>
            <a:r>
              <a:rPr lang="en-GB" b="1" dirty="0" err="1"/>
              <a:t>Ihsan</a:t>
            </a:r>
            <a:r>
              <a:rPr lang="en-GB" b="1" dirty="0"/>
              <a:t>:</a:t>
            </a:r>
            <a:r>
              <a:rPr lang="en-GB" dirty="0"/>
              <a:t> spiritual virtue, like the light of the sun</a:t>
            </a:r>
          </a:p>
          <a:p>
            <a:pPr marL="68580" indent="0">
              <a:buNone/>
            </a:pPr>
            <a:r>
              <a:rPr lang="en-GB" dirty="0"/>
              <a:t>  </a:t>
            </a:r>
          </a:p>
          <a:p>
            <a:pPr marL="68580" indent="0">
              <a:buNone/>
            </a:pPr>
            <a:r>
              <a:rPr lang="en-GB" dirty="0"/>
              <a:t>“This esoteric order of </a:t>
            </a:r>
            <a:r>
              <a:rPr lang="en-GB" i="1" dirty="0" err="1"/>
              <a:t>islam-iman-ihsan</a:t>
            </a:r>
            <a:r>
              <a:rPr lang="en-GB" dirty="0"/>
              <a:t> changes in exoteric Islam to </a:t>
            </a:r>
            <a:r>
              <a:rPr lang="en-GB" i="1" dirty="0" err="1"/>
              <a:t>iman-islam-ihsan</a:t>
            </a:r>
            <a:r>
              <a:rPr lang="en-GB" dirty="0"/>
              <a:t> because it was legal opinion that ‘faith’ precedes submission” (Danner and </a:t>
            </a:r>
            <a:r>
              <a:rPr lang="en-GB" dirty="0" err="1"/>
              <a:t>Thackston</a:t>
            </a:r>
            <a:r>
              <a:rPr lang="en-GB" dirty="0"/>
              <a:t>, 1978 p.142)</a:t>
            </a:r>
          </a:p>
          <a:p>
            <a:pPr marL="68580" indent="0">
              <a:buNone/>
            </a:pPr>
            <a:r>
              <a:rPr lang="en-GB" dirty="0"/>
              <a:t> </a:t>
            </a:r>
          </a:p>
          <a:p>
            <a:endParaRPr lang="en-GB" dirty="0"/>
          </a:p>
        </p:txBody>
      </p:sp>
    </p:spTree>
    <p:extLst>
      <p:ext uri="{BB962C8B-B14F-4D97-AF65-F5344CB8AC3E}">
        <p14:creationId xmlns:p14="http://schemas.microsoft.com/office/powerpoint/2010/main" val="1167937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836712"/>
            <a:ext cx="7024744" cy="673144"/>
          </a:xfrm>
        </p:spPr>
        <p:txBody>
          <a:bodyPr>
            <a:normAutofit fontScale="90000"/>
          </a:bodyPr>
          <a:lstStyle/>
          <a:p>
            <a:r>
              <a:rPr lang="en-GB" dirty="0"/>
              <a:t>Relationship with God</a:t>
            </a:r>
          </a:p>
        </p:txBody>
      </p:sp>
      <p:sp>
        <p:nvSpPr>
          <p:cNvPr id="3" name="Content Placeholder 2"/>
          <p:cNvSpPr>
            <a:spLocks noGrp="1"/>
          </p:cNvSpPr>
          <p:nvPr>
            <p:ph idx="1"/>
          </p:nvPr>
        </p:nvSpPr>
        <p:spPr>
          <a:xfrm>
            <a:off x="611560" y="1772816"/>
            <a:ext cx="7209249" cy="4059813"/>
          </a:xfrm>
        </p:spPr>
        <p:txBody>
          <a:bodyPr>
            <a:normAutofit lnSpcReduction="10000"/>
          </a:bodyPr>
          <a:lstStyle/>
          <a:p>
            <a:r>
              <a:rPr lang="en-GB" dirty="0"/>
              <a:t>The concept of Unity in Sufism implies a relationship with Allah in which the person can influence the Ultimate Reality which exists ‘within’ the self.  The attainment of Unity by a Sufi is described by </a:t>
            </a:r>
            <a:r>
              <a:rPr lang="en-GB" dirty="0" err="1"/>
              <a:t>Shabistari</a:t>
            </a:r>
            <a:r>
              <a:rPr lang="en-GB" dirty="0"/>
              <a:t> as: </a:t>
            </a:r>
          </a:p>
          <a:p>
            <a:pPr marL="68580" indent="0">
              <a:buNone/>
            </a:pPr>
            <a:r>
              <a:rPr lang="en-GB" dirty="0"/>
              <a:t>“He who is free from self, when he obtains that freedom, through his echoing sound resounds, ‘Verily I am God,’ and in eternity is opposition overwhelmed, and then the pilgrim and his progress are but one” (</a:t>
            </a:r>
            <a:r>
              <a:rPr lang="en-GB" dirty="0" err="1"/>
              <a:t>Shabistari</a:t>
            </a:r>
            <a:r>
              <a:rPr lang="en-GB" dirty="0"/>
              <a:t> Mahmud ibn `</a:t>
            </a:r>
            <a:r>
              <a:rPr lang="en-GB" dirty="0" err="1"/>
              <a:t>Abd</a:t>
            </a:r>
            <a:r>
              <a:rPr lang="en-GB" dirty="0"/>
              <a:t>, 1969, p.48)</a:t>
            </a:r>
          </a:p>
        </p:txBody>
      </p:sp>
    </p:spTree>
    <p:extLst>
      <p:ext uri="{BB962C8B-B14F-4D97-AF65-F5344CB8AC3E}">
        <p14:creationId xmlns:p14="http://schemas.microsoft.com/office/powerpoint/2010/main" val="2003244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764704"/>
            <a:ext cx="7024744" cy="673144"/>
          </a:xfrm>
        </p:spPr>
        <p:txBody>
          <a:bodyPr>
            <a:normAutofit fontScale="90000"/>
          </a:bodyPr>
          <a:lstStyle/>
          <a:p>
            <a:r>
              <a:rPr lang="en-GB" dirty="0"/>
              <a:t>Sufi vs Orthodox Islam </a:t>
            </a:r>
          </a:p>
        </p:txBody>
      </p:sp>
      <p:sp>
        <p:nvSpPr>
          <p:cNvPr id="3" name="Content Placeholder 2"/>
          <p:cNvSpPr>
            <a:spLocks noGrp="1"/>
          </p:cNvSpPr>
          <p:nvPr>
            <p:ph idx="1"/>
          </p:nvPr>
        </p:nvSpPr>
        <p:spPr>
          <a:xfrm>
            <a:off x="611560" y="1412776"/>
            <a:ext cx="7776864" cy="4824536"/>
          </a:xfrm>
        </p:spPr>
        <p:txBody>
          <a:bodyPr>
            <a:normAutofit/>
          </a:bodyPr>
          <a:lstStyle/>
          <a:p>
            <a:r>
              <a:rPr lang="en-GB" dirty="0"/>
              <a:t>“According to </a:t>
            </a:r>
            <a:r>
              <a:rPr lang="en-GB" dirty="0" err="1"/>
              <a:t>Sufic</a:t>
            </a:r>
            <a:r>
              <a:rPr lang="en-GB" dirty="0"/>
              <a:t> understanding, it is possible for the knowledge attained and understood via the sensory organs to be connected to and interpreted along with the transcendental” (</a:t>
            </a:r>
            <a:r>
              <a:rPr lang="en-GB" dirty="0" err="1"/>
              <a:t>Polat</a:t>
            </a:r>
            <a:r>
              <a:rPr lang="en-GB" dirty="0"/>
              <a:t> 2017 p. 807)</a:t>
            </a:r>
          </a:p>
          <a:p>
            <a:r>
              <a:rPr lang="en-GB" dirty="0"/>
              <a:t>At the core of </a:t>
            </a:r>
            <a:r>
              <a:rPr lang="en-GB" dirty="0" err="1"/>
              <a:t>Tasawwuf</a:t>
            </a:r>
            <a:r>
              <a:rPr lang="en-GB" dirty="0"/>
              <a:t> is the experience of God through human thinking, feeling and action, rather than a conventional theological description of God. </a:t>
            </a:r>
          </a:p>
          <a:p>
            <a:r>
              <a:rPr lang="en-GB" dirty="0"/>
              <a:t>However, the interpretative style of Sufism and its religious acts are sometimes accused of syncretism by mainstream theology.</a:t>
            </a:r>
          </a:p>
          <a:p>
            <a:endParaRPr lang="en-GB" dirty="0"/>
          </a:p>
          <a:p>
            <a:endParaRPr lang="en-GB" dirty="0"/>
          </a:p>
        </p:txBody>
      </p:sp>
    </p:spTree>
    <p:extLst>
      <p:ext uri="{BB962C8B-B14F-4D97-AF65-F5344CB8AC3E}">
        <p14:creationId xmlns:p14="http://schemas.microsoft.com/office/powerpoint/2010/main" val="2081898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043490" y="1027664"/>
            <a:ext cx="7024744" cy="601136"/>
          </a:xfrm>
        </p:spPr>
        <p:txBody>
          <a:bodyPr>
            <a:normAutofit fontScale="90000"/>
          </a:bodyPr>
          <a:lstStyle/>
          <a:p>
            <a:r>
              <a:rPr lang="en-GB" dirty="0"/>
              <a:t>Different and the Same</a:t>
            </a:r>
          </a:p>
        </p:txBody>
      </p:sp>
      <p:sp>
        <p:nvSpPr>
          <p:cNvPr id="3" name="Content Placeholder 2"/>
          <p:cNvSpPr>
            <a:spLocks noGrp="1"/>
          </p:cNvSpPr>
          <p:nvPr>
            <p:ph idx="1"/>
          </p:nvPr>
        </p:nvSpPr>
        <p:spPr>
          <a:xfrm>
            <a:off x="755576" y="1556792"/>
            <a:ext cx="7065233" cy="4275837"/>
          </a:xfrm>
        </p:spPr>
        <p:txBody>
          <a:bodyPr>
            <a:normAutofit/>
          </a:bodyPr>
          <a:lstStyle/>
          <a:p>
            <a:r>
              <a:rPr lang="en-GB" dirty="0"/>
              <a:t>Controversial according to conventional Islam is the view of </a:t>
            </a:r>
            <a:r>
              <a:rPr lang="en-GB" dirty="0" err="1"/>
              <a:t>Junayd</a:t>
            </a:r>
            <a:r>
              <a:rPr lang="en-GB" dirty="0"/>
              <a:t> that “The water’s colour is the colour of </a:t>
            </a:r>
            <a:r>
              <a:rPr lang="en-GB" b="1" dirty="0">
                <a:solidFill>
                  <a:srgbClr val="990099"/>
                </a:solidFill>
              </a:rPr>
              <a:t>the cup</a:t>
            </a:r>
            <a:r>
              <a:rPr lang="en-GB" dirty="0"/>
              <a:t>” (</a:t>
            </a:r>
            <a:r>
              <a:rPr lang="en-GB" dirty="0" err="1"/>
              <a:t>Maneri</a:t>
            </a:r>
            <a:r>
              <a:rPr lang="en-GB" dirty="0"/>
              <a:t> &amp; Jackson, 1980, p. 104), that is, the lover’s ‘colour’ is in the same hue as his Beloved, or the Sufi is the ‘same’ as God.</a:t>
            </a:r>
          </a:p>
          <a:p>
            <a:r>
              <a:rPr lang="en-GB" dirty="0"/>
              <a:t>Another analogy often used is of the Divine and humanity being a ‘mirror image’ of one another</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72200" y="4653136"/>
            <a:ext cx="2299387" cy="1833886"/>
          </a:xfrm>
          <a:prstGeom prst="rect">
            <a:avLst/>
          </a:prstGeom>
        </p:spPr>
      </p:pic>
    </p:spTree>
    <p:extLst>
      <p:ext uri="{BB962C8B-B14F-4D97-AF65-F5344CB8AC3E}">
        <p14:creationId xmlns:p14="http://schemas.microsoft.com/office/powerpoint/2010/main" val="1158995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circle(in)">
                                      <p:cBhvr>
                                        <p:cTn id="14" dur="20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673144"/>
          </a:xfrm>
        </p:spPr>
        <p:txBody>
          <a:bodyPr>
            <a:normAutofit fontScale="90000"/>
          </a:bodyPr>
          <a:lstStyle/>
          <a:p>
            <a:r>
              <a:rPr lang="en-GB" i="1" dirty="0"/>
              <a:t>Maqam: S</a:t>
            </a:r>
            <a:r>
              <a:rPr lang="en-GB" dirty="0"/>
              <a:t>tations</a:t>
            </a:r>
          </a:p>
        </p:txBody>
      </p:sp>
      <p:sp>
        <p:nvSpPr>
          <p:cNvPr id="3" name="Content Placeholder 2"/>
          <p:cNvSpPr>
            <a:spLocks noGrp="1"/>
          </p:cNvSpPr>
          <p:nvPr>
            <p:ph idx="1"/>
          </p:nvPr>
        </p:nvSpPr>
        <p:spPr>
          <a:xfrm>
            <a:off x="467545" y="1698515"/>
            <a:ext cx="5904656" cy="4682813"/>
          </a:xfrm>
        </p:spPr>
        <p:txBody>
          <a:bodyPr>
            <a:normAutofit fontScale="77500" lnSpcReduction="20000"/>
          </a:bodyPr>
          <a:lstStyle/>
          <a:p>
            <a:r>
              <a:rPr lang="en-GB" dirty="0"/>
              <a:t>A Sufi adept follows a spiritual journey, after initiation by a master who is part of a chain that links back to other masters, the Prophets, and Adam by a ‘substance of the soul’ effected by the Divine Presence  </a:t>
            </a:r>
          </a:p>
          <a:p>
            <a:r>
              <a:rPr lang="en-GB" dirty="0"/>
              <a:t>The process towards Unity requires the person to pass through numerous </a:t>
            </a:r>
            <a:r>
              <a:rPr lang="en-GB" b="1" i="1" dirty="0">
                <a:solidFill>
                  <a:schemeClr val="accent1">
                    <a:lumMod val="75000"/>
                  </a:schemeClr>
                </a:solidFill>
              </a:rPr>
              <a:t>maqam </a:t>
            </a:r>
            <a:r>
              <a:rPr lang="en-GB" b="1" dirty="0">
                <a:solidFill>
                  <a:schemeClr val="accent1">
                    <a:lumMod val="75000"/>
                  </a:schemeClr>
                </a:solidFill>
              </a:rPr>
              <a:t>‘stations’, </a:t>
            </a:r>
            <a:r>
              <a:rPr lang="en-GB" dirty="0"/>
              <a:t>cleansing the soul and stripping away the ‘humanity’ to distil the core divine-essence within the heart. </a:t>
            </a:r>
          </a:p>
          <a:p>
            <a:r>
              <a:rPr lang="en-GB" dirty="0"/>
              <a:t>The ascetic practices and mystical techniques involve initiation, meditation, invocation and contemplation</a:t>
            </a:r>
            <a:r>
              <a:rPr lang="en-GB" i="1" dirty="0"/>
              <a:t> </a:t>
            </a:r>
            <a:r>
              <a:rPr lang="en-GB" dirty="0"/>
              <a:t>to reach annihilation in Allah via the ‘stations’</a:t>
            </a:r>
          </a:p>
          <a:p>
            <a:r>
              <a:rPr lang="en-GB" dirty="0"/>
              <a:t>The human soul undertakes a journey in which it is transformed “from sensible to spiritual” and an “instrument of intuition” </a:t>
            </a:r>
          </a:p>
          <a:p>
            <a:pPr marL="68580" indent="0">
              <a:buNone/>
            </a:pPr>
            <a:r>
              <a:rPr lang="en-GB" dirty="0"/>
              <a:t>(</a:t>
            </a:r>
            <a:r>
              <a:rPr lang="en-GB" dirty="0" err="1"/>
              <a:t>Maneri</a:t>
            </a:r>
            <a:r>
              <a:rPr lang="en-GB" dirty="0"/>
              <a:t> &amp; Jackson, 1980 p.9) </a:t>
            </a:r>
          </a:p>
          <a:p>
            <a:endParaRPr lang="en-GB" dirty="0"/>
          </a:p>
        </p:txBody>
      </p:sp>
      <p:pic>
        <p:nvPicPr>
          <p:cNvPr id="5" name="Picture 4">
            <a:extLst>
              <a:ext uri="{FF2B5EF4-FFF2-40B4-BE49-F238E27FC236}">
                <a16:creationId xmlns:a16="http://schemas.microsoft.com/office/drawing/2014/main" id="{DBBF2DBF-F789-46E8-840A-BAC203CC253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24127" y="4221088"/>
            <a:ext cx="2956515" cy="2306549"/>
          </a:xfrm>
          <a:prstGeom prst="rect">
            <a:avLst/>
          </a:prstGeom>
        </p:spPr>
      </p:pic>
    </p:spTree>
    <p:extLst>
      <p:ext uri="{BB962C8B-B14F-4D97-AF65-F5344CB8AC3E}">
        <p14:creationId xmlns:p14="http://schemas.microsoft.com/office/powerpoint/2010/main" val="1785563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p:cTn id="33"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5" dur="5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 calcmode="lin" valueType="num">
                                      <p:cBhvr>
                                        <p:cTn id="4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899592" y="1700808"/>
            <a:ext cx="7416824" cy="4104455"/>
          </a:xfrm>
        </p:spPr>
        <p:txBody>
          <a:bodyPr>
            <a:normAutofit/>
          </a:bodyPr>
          <a:lstStyle/>
          <a:p>
            <a:r>
              <a:rPr lang="en-GB" i="1" dirty="0"/>
              <a:t>On the other hand</a:t>
            </a:r>
            <a:r>
              <a:rPr lang="en-GB" dirty="0"/>
              <a:t>, it has been said that: “There is no such thing as Sufism </a:t>
            </a:r>
            <a:r>
              <a:rPr lang="en-GB" i="1" dirty="0"/>
              <a:t>and</a:t>
            </a:r>
            <a:r>
              <a:rPr lang="en-GB" dirty="0"/>
              <a:t> Islam, for such a concept creates a false dichotomy between mysticism and religion ... Yet, there is such a thing as Sufism </a:t>
            </a:r>
            <a:r>
              <a:rPr lang="en-GB" u="sng" dirty="0"/>
              <a:t>in</a:t>
            </a:r>
            <a:r>
              <a:rPr lang="en-GB" dirty="0"/>
              <a:t> Islam, and indeed Sufism is considered by its authorities as the most profound nature of the Islamic Revelation”(Danner and Thackston1978 p.7)</a:t>
            </a:r>
          </a:p>
          <a:p>
            <a:endParaRPr lang="en-GB" dirty="0"/>
          </a:p>
        </p:txBody>
      </p:sp>
    </p:spTree>
    <p:extLst>
      <p:ext uri="{BB962C8B-B14F-4D97-AF65-F5344CB8AC3E}">
        <p14:creationId xmlns:p14="http://schemas.microsoft.com/office/powerpoint/2010/main" val="4288706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Difficulties around Sufi Texts</a:t>
            </a:r>
          </a:p>
        </p:txBody>
      </p:sp>
      <p:sp>
        <p:nvSpPr>
          <p:cNvPr id="3" name="Content Placeholder 2"/>
          <p:cNvSpPr>
            <a:spLocks noGrp="1"/>
          </p:cNvSpPr>
          <p:nvPr>
            <p:ph idx="1"/>
          </p:nvPr>
        </p:nvSpPr>
        <p:spPr/>
        <p:txBody>
          <a:bodyPr>
            <a:normAutofit lnSpcReduction="10000"/>
          </a:bodyPr>
          <a:lstStyle/>
          <a:p>
            <a:r>
              <a:rPr lang="en-GB" dirty="0"/>
              <a:t>The secretive nature of aspects of Sufism and the limited numbers of texts published (</a:t>
            </a:r>
            <a:r>
              <a:rPr lang="en-GB" dirty="0" err="1"/>
              <a:t>Westerlund</a:t>
            </a:r>
            <a:r>
              <a:rPr lang="en-GB" dirty="0"/>
              <a:t> 2004 p.66), as well as the difficulties in translating material, means that it is difficult to gain a full understanding of Sufism</a:t>
            </a:r>
          </a:p>
          <a:p>
            <a:r>
              <a:rPr lang="en-GB" dirty="0"/>
              <a:t>In addition, not being willing, or being or being incapable of writing down mystical encounters, is another problem with accessing primary Sufi material</a:t>
            </a:r>
          </a:p>
        </p:txBody>
      </p:sp>
    </p:spTree>
    <p:extLst>
      <p:ext uri="{BB962C8B-B14F-4D97-AF65-F5344CB8AC3E}">
        <p14:creationId xmlns:p14="http://schemas.microsoft.com/office/powerpoint/2010/main" val="97915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9592"/>
            <a:ext cx="7024744" cy="673144"/>
          </a:xfrm>
        </p:spPr>
        <p:txBody>
          <a:bodyPr>
            <a:normAutofit fontScale="90000"/>
          </a:bodyPr>
          <a:lstStyle/>
          <a:p>
            <a:r>
              <a:rPr lang="en-GB" dirty="0"/>
              <a:t>Gnosis</a:t>
            </a:r>
          </a:p>
        </p:txBody>
      </p:sp>
      <p:sp>
        <p:nvSpPr>
          <p:cNvPr id="3" name="Content Placeholder 2"/>
          <p:cNvSpPr>
            <a:spLocks noGrp="1"/>
          </p:cNvSpPr>
          <p:nvPr>
            <p:ph idx="1"/>
          </p:nvPr>
        </p:nvSpPr>
        <p:spPr>
          <a:xfrm>
            <a:off x="323528" y="908720"/>
            <a:ext cx="5056638" cy="5616624"/>
          </a:xfrm>
        </p:spPr>
        <p:txBody>
          <a:bodyPr>
            <a:normAutofit fontScale="92500"/>
          </a:bodyPr>
          <a:lstStyle/>
          <a:p>
            <a:r>
              <a:rPr lang="en-GB" dirty="0">
                <a:solidFill>
                  <a:schemeClr val="tx1"/>
                </a:solidFill>
              </a:rPr>
              <a:t>Despite claiming to adhere to Islamic precepts, there is a point at which Sufism goes beyond the foundations of mainstream Islam  </a:t>
            </a:r>
          </a:p>
          <a:p>
            <a:r>
              <a:rPr lang="en-GB" i="1" dirty="0" err="1">
                <a:solidFill>
                  <a:schemeClr val="tx1"/>
                </a:solidFill>
              </a:rPr>
              <a:t>Ma’rifah</a:t>
            </a:r>
            <a:r>
              <a:rPr lang="en-GB" dirty="0">
                <a:solidFill>
                  <a:schemeClr val="tx1"/>
                </a:solidFill>
              </a:rPr>
              <a:t> (gnosis) is considered the very summit of the spiritual Path in Sufism, and the gnostic is believed to possesses perfect knowledge and love of Allah</a:t>
            </a:r>
          </a:p>
          <a:p>
            <a:r>
              <a:rPr lang="en-GB" dirty="0">
                <a:solidFill>
                  <a:schemeClr val="tx1"/>
                </a:solidFill>
              </a:rPr>
              <a:t>There are also questions around the roots of Sufism, and whether they lay in Gnosticism and were later augmented by Islamic precepts; or, whether Islam ‘came first’ and gnostic principles were added later</a:t>
            </a:r>
          </a:p>
          <a:p>
            <a:endParaRPr lang="en-GB" dirty="0"/>
          </a:p>
          <a:p>
            <a:endParaRPr lang="en-GB" dirty="0"/>
          </a:p>
          <a:p>
            <a:endParaRPr lang="en-GB" dirty="0"/>
          </a:p>
        </p:txBody>
      </p:sp>
      <p:pic>
        <p:nvPicPr>
          <p:cNvPr id="4" name="Picture 3">
            <a:extLst>
              <a:ext uri="{FF2B5EF4-FFF2-40B4-BE49-F238E27FC236}">
                <a16:creationId xmlns:a16="http://schemas.microsoft.com/office/drawing/2014/main" id="{D71C8462-76D8-4B52-A36D-667F14704F00}"/>
              </a:ext>
            </a:extLst>
          </p:cNvPr>
          <p:cNvPicPr>
            <a:picLocks noChangeAspect="1"/>
          </p:cNvPicPr>
          <p:nvPr/>
        </p:nvPicPr>
        <p:blipFill rotWithShape="1">
          <a:blip r:embed="rId3"/>
          <a:srcRect r="381"/>
          <a:stretch/>
        </p:blipFill>
        <p:spPr>
          <a:xfrm>
            <a:off x="5261498" y="836712"/>
            <a:ext cx="3342950" cy="4015839"/>
          </a:xfrm>
          <a:prstGeom prst="rect">
            <a:avLst/>
          </a:prstGeom>
        </p:spPr>
      </p:pic>
    </p:spTree>
    <p:extLst>
      <p:ext uri="{BB962C8B-B14F-4D97-AF65-F5344CB8AC3E}">
        <p14:creationId xmlns:p14="http://schemas.microsoft.com/office/powerpoint/2010/main" val="3402940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heel(1)">
                                      <p:cBhvr>
                                        <p:cTn id="21" dur="2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692696"/>
            <a:ext cx="7024744" cy="745152"/>
          </a:xfrm>
        </p:spPr>
        <p:txBody>
          <a:bodyPr/>
          <a:lstStyle/>
          <a:p>
            <a:r>
              <a:rPr lang="en-GB" dirty="0"/>
              <a:t>Theological Challenges</a:t>
            </a:r>
          </a:p>
        </p:txBody>
      </p:sp>
      <p:sp>
        <p:nvSpPr>
          <p:cNvPr id="3" name="Content Placeholder 2"/>
          <p:cNvSpPr>
            <a:spLocks noGrp="1"/>
          </p:cNvSpPr>
          <p:nvPr>
            <p:ph idx="1"/>
          </p:nvPr>
        </p:nvSpPr>
        <p:spPr>
          <a:xfrm>
            <a:off x="467544" y="1340768"/>
            <a:ext cx="7065349" cy="3979329"/>
          </a:xfrm>
        </p:spPr>
        <p:txBody>
          <a:bodyPr>
            <a:normAutofit fontScale="92500"/>
          </a:bodyPr>
          <a:lstStyle/>
          <a:p>
            <a:r>
              <a:rPr lang="en-GB" dirty="0"/>
              <a:t>The challenge of Sufism is that it offers different non-orthodox interpretations of some areas of the Qur’an that conservative scholars have rejected and view as illogical. For example, if Man is God is Man, then where does Muhammad come into it? And if God can be reached through mystical techniques, what is the point of having laws? In addition, orthodox theologians’ knowledge and reputations may be questioned if hidden meanings in the Word of God are ‘found’.  </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32959" y="4911355"/>
            <a:ext cx="2833169" cy="1593658"/>
          </a:xfrm>
          <a:prstGeom prst="rect">
            <a:avLst/>
          </a:prstGeom>
        </p:spPr>
      </p:pic>
    </p:spTree>
    <p:extLst>
      <p:ext uri="{BB962C8B-B14F-4D97-AF65-F5344CB8AC3E}">
        <p14:creationId xmlns:p14="http://schemas.microsoft.com/office/powerpoint/2010/main" val="1547531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21" presetClass="entr" presetSubtype="1"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340768"/>
            <a:ext cx="7024744" cy="745152"/>
          </a:xfrm>
        </p:spPr>
        <p:txBody>
          <a:bodyPr>
            <a:normAutofit fontScale="90000"/>
          </a:bodyPr>
          <a:lstStyle/>
          <a:p>
            <a:br>
              <a:rPr lang="en-GB" dirty="0"/>
            </a:br>
            <a:br>
              <a:rPr lang="en-GB" dirty="0"/>
            </a:br>
            <a:br>
              <a:rPr lang="en-GB" dirty="0"/>
            </a:br>
            <a:br>
              <a:rPr lang="en-GB" dirty="0"/>
            </a:br>
            <a:r>
              <a:rPr lang="en-GB" dirty="0"/>
              <a:t>Finding ‘True Reality’</a:t>
            </a:r>
            <a:br>
              <a:rPr lang="en-GB" dirty="0"/>
            </a:br>
            <a:endParaRPr lang="en-GB" dirty="0"/>
          </a:p>
        </p:txBody>
      </p:sp>
      <p:sp>
        <p:nvSpPr>
          <p:cNvPr id="3" name="Content Placeholder 2"/>
          <p:cNvSpPr>
            <a:spLocks noGrp="1"/>
          </p:cNvSpPr>
          <p:nvPr>
            <p:ph idx="1"/>
          </p:nvPr>
        </p:nvSpPr>
        <p:spPr>
          <a:xfrm>
            <a:off x="827584" y="2060848"/>
            <a:ext cx="6993225" cy="4275837"/>
          </a:xfrm>
        </p:spPr>
        <p:txBody>
          <a:bodyPr>
            <a:normAutofit/>
          </a:bodyPr>
          <a:lstStyle/>
          <a:p>
            <a:r>
              <a:rPr lang="en-GB" dirty="0"/>
              <a:t> When studying Sufism, parallels can be drawn with Ibn al-</a:t>
            </a:r>
            <a:r>
              <a:rPr lang="en-GB" dirty="0" err="1"/>
              <a:t>Arabi’s</a:t>
            </a:r>
            <a:r>
              <a:rPr lang="en-GB" dirty="0"/>
              <a:t> comment on finding ‘True Reality’:</a:t>
            </a:r>
          </a:p>
          <a:p>
            <a:pPr marL="68580" indent="0">
              <a:buNone/>
            </a:pPr>
            <a:r>
              <a:rPr lang="en-GB" dirty="0"/>
              <a:t> “Of this there is no academic proof in the world, For it is hidden, and hidden, and hidden”(Ibn al-`</a:t>
            </a:r>
            <a:r>
              <a:rPr lang="en-GB" dirty="0" err="1"/>
              <a:t>Arabi</a:t>
            </a:r>
            <a:r>
              <a:rPr lang="en-GB" dirty="0"/>
              <a:t> &amp; Austin, 1980, p.107) </a:t>
            </a:r>
          </a:p>
          <a:p>
            <a:endParaRPr lang="en-GB" dirty="0"/>
          </a:p>
        </p:txBody>
      </p:sp>
    </p:spTree>
    <p:extLst>
      <p:ext uri="{BB962C8B-B14F-4D97-AF65-F5344CB8AC3E}">
        <p14:creationId xmlns:p14="http://schemas.microsoft.com/office/powerpoint/2010/main" val="3057685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6532" y="1909762"/>
            <a:ext cx="6637468" cy="1362075"/>
          </a:xfrm>
        </p:spPr>
        <p:txBody>
          <a:bodyPr/>
          <a:lstStyle/>
          <a:p>
            <a:r>
              <a:rPr lang="en-GB" dirty="0"/>
              <a:t>Key historical Sufi figures</a:t>
            </a:r>
          </a:p>
        </p:txBody>
      </p:sp>
      <p:sp>
        <p:nvSpPr>
          <p:cNvPr id="3" name="Text Placeholder 2"/>
          <p:cNvSpPr>
            <a:spLocks noGrp="1"/>
          </p:cNvSpPr>
          <p:nvPr>
            <p:ph type="body" idx="1"/>
          </p:nvPr>
        </p:nvSpPr>
        <p:spPr>
          <a:xfrm>
            <a:off x="1187624" y="3717032"/>
            <a:ext cx="6637467" cy="1520413"/>
          </a:xfrm>
        </p:spPr>
        <p:txBody>
          <a:bodyPr/>
          <a:lstStyle/>
          <a:p>
            <a:r>
              <a:rPr lang="en-GB" dirty="0"/>
              <a:t>The variations in Sufism and their networks can be seen in the cases of the following Sufi figures from history</a:t>
            </a:r>
          </a:p>
        </p:txBody>
      </p:sp>
    </p:spTree>
    <p:extLst>
      <p:ext uri="{BB962C8B-B14F-4D97-AF65-F5344CB8AC3E}">
        <p14:creationId xmlns:p14="http://schemas.microsoft.com/office/powerpoint/2010/main" val="375475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a:t>
            </a:r>
            <a:r>
              <a:rPr lang="en-GB" dirty="0" err="1"/>
              <a:t>Hallaj</a:t>
            </a:r>
            <a:endParaRPr lang="en-GB" dirty="0"/>
          </a:p>
        </p:txBody>
      </p:sp>
      <p:sp>
        <p:nvSpPr>
          <p:cNvPr id="3" name="Content Placeholder 2"/>
          <p:cNvSpPr>
            <a:spLocks noGrp="1"/>
          </p:cNvSpPr>
          <p:nvPr>
            <p:ph idx="1"/>
          </p:nvPr>
        </p:nvSpPr>
        <p:spPr/>
        <p:txBody>
          <a:bodyPr/>
          <a:lstStyle/>
          <a:p>
            <a:pPr lvl="0"/>
            <a:r>
              <a:rPr lang="en-GB" dirty="0"/>
              <a:t>Al-</a:t>
            </a:r>
            <a:r>
              <a:rPr lang="en-GB" dirty="0" err="1"/>
              <a:t>Hallaj</a:t>
            </a:r>
            <a:r>
              <a:rPr lang="en-GB" dirty="0"/>
              <a:t> (d.922) was a mystic who visited India and Central Asia. He became familiar with Hinduism, Buddhism, and Christianity</a:t>
            </a:r>
          </a:p>
          <a:p>
            <a:pPr lvl="0"/>
            <a:r>
              <a:rPr lang="en-GB" dirty="0"/>
              <a:t>He pronounced “</a:t>
            </a:r>
            <a:r>
              <a:rPr lang="en-GB" i="1" dirty="0" err="1"/>
              <a:t>ana</a:t>
            </a:r>
            <a:r>
              <a:rPr lang="en-GB" i="1" dirty="0"/>
              <a:t> al-</a:t>
            </a:r>
            <a:r>
              <a:rPr lang="en-GB" i="1" dirty="0" err="1"/>
              <a:t>Haqq</a:t>
            </a:r>
            <a:r>
              <a:rPr lang="en-GB" i="1" dirty="0"/>
              <a:t>”</a:t>
            </a:r>
            <a:r>
              <a:rPr lang="en-GB" dirty="0"/>
              <a:t> (I am God/truth/reality), and was killed in Baghdad for his blasphemy </a:t>
            </a:r>
          </a:p>
          <a:p>
            <a:endParaRPr lang="en-GB" dirty="0"/>
          </a:p>
        </p:txBody>
      </p:sp>
    </p:spTree>
    <p:extLst>
      <p:ext uri="{BB962C8B-B14F-4D97-AF65-F5344CB8AC3E}">
        <p14:creationId xmlns:p14="http://schemas.microsoft.com/office/powerpoint/2010/main" val="77347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601136"/>
          </a:xfrm>
        </p:spPr>
        <p:txBody>
          <a:bodyPr>
            <a:normAutofit fontScale="90000"/>
          </a:bodyPr>
          <a:lstStyle/>
          <a:p>
            <a:r>
              <a:rPr lang="en-GB" dirty="0"/>
              <a:t>Al-</a:t>
            </a:r>
            <a:r>
              <a:rPr lang="en-GB" dirty="0" err="1"/>
              <a:t>Ghazali</a:t>
            </a:r>
            <a:endParaRPr lang="en-GB" dirty="0"/>
          </a:p>
        </p:txBody>
      </p:sp>
      <p:sp>
        <p:nvSpPr>
          <p:cNvPr id="3" name="Content Placeholder 2"/>
          <p:cNvSpPr>
            <a:spLocks noGrp="1"/>
          </p:cNvSpPr>
          <p:nvPr>
            <p:ph idx="1"/>
          </p:nvPr>
        </p:nvSpPr>
        <p:spPr>
          <a:xfrm>
            <a:off x="1043492" y="1700808"/>
            <a:ext cx="7488948" cy="4752528"/>
          </a:xfrm>
        </p:spPr>
        <p:txBody>
          <a:bodyPr>
            <a:normAutofit fontScale="92500"/>
          </a:bodyPr>
          <a:lstStyle/>
          <a:p>
            <a:pPr lvl="0"/>
            <a:r>
              <a:rPr lang="en-GB" dirty="0"/>
              <a:t>The Persian, Abu Hamid al-</a:t>
            </a:r>
            <a:r>
              <a:rPr lang="en-GB" dirty="0" err="1"/>
              <a:t>Ghazali</a:t>
            </a:r>
            <a:r>
              <a:rPr lang="en-GB" dirty="0"/>
              <a:t> (1058-1111), had a wide network </a:t>
            </a:r>
          </a:p>
          <a:p>
            <a:pPr lvl="0"/>
            <a:r>
              <a:rPr lang="en-GB" dirty="0"/>
              <a:t>He was well travelled, and a legal scholar who became a Sufi master, thereby reconciling the </a:t>
            </a:r>
            <a:r>
              <a:rPr lang="en-GB" dirty="0" err="1"/>
              <a:t>shari’a</a:t>
            </a:r>
            <a:r>
              <a:rPr lang="en-GB" dirty="0"/>
              <a:t> and the tariqa of Sufism </a:t>
            </a:r>
          </a:p>
          <a:p>
            <a:pPr lvl="0"/>
            <a:r>
              <a:rPr lang="en-GB" dirty="0"/>
              <a:t>He was highly regarded for bringing disparate strands together, and he encouraged strong allegiances between the </a:t>
            </a:r>
            <a:r>
              <a:rPr lang="en-GB" dirty="0" err="1"/>
              <a:t>shaykh</a:t>
            </a:r>
            <a:r>
              <a:rPr lang="en-GB" dirty="0"/>
              <a:t> and his followers.</a:t>
            </a:r>
          </a:p>
          <a:p>
            <a:pPr lvl="0"/>
            <a:r>
              <a:rPr lang="en-GB" dirty="0"/>
              <a:t>With regard to networks, several orders formed from Al-</a:t>
            </a:r>
            <a:r>
              <a:rPr lang="en-GB" dirty="0" err="1"/>
              <a:t>Ghazali</a:t>
            </a:r>
            <a:r>
              <a:rPr lang="en-GB" dirty="0"/>
              <a:t>, which spread internationally, and have influenced modern Islam </a:t>
            </a:r>
          </a:p>
          <a:p>
            <a:pPr lvl="0"/>
            <a:r>
              <a:rPr lang="en-GB" dirty="0"/>
              <a:t>Founders and descendants have been revered, their lives celebrated as ‘saints’  </a:t>
            </a:r>
          </a:p>
          <a:p>
            <a:endParaRPr lang="en-GB" dirty="0"/>
          </a:p>
        </p:txBody>
      </p:sp>
    </p:spTree>
    <p:extLst>
      <p:ext uri="{BB962C8B-B14F-4D97-AF65-F5344CB8AC3E}">
        <p14:creationId xmlns:p14="http://schemas.microsoft.com/office/powerpoint/2010/main" val="1991706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745152"/>
          </a:xfrm>
        </p:spPr>
        <p:txBody>
          <a:bodyPr/>
          <a:lstStyle/>
          <a:p>
            <a:r>
              <a:rPr lang="en-GB" dirty="0" err="1"/>
              <a:t>Abd</a:t>
            </a:r>
            <a:r>
              <a:rPr lang="en-GB" dirty="0"/>
              <a:t> al-Qadir al-</a:t>
            </a:r>
            <a:r>
              <a:rPr lang="en-GB" dirty="0" err="1"/>
              <a:t>Jilani</a:t>
            </a:r>
            <a:endParaRPr lang="en-GB" dirty="0"/>
          </a:p>
        </p:txBody>
      </p:sp>
      <p:sp>
        <p:nvSpPr>
          <p:cNvPr id="3" name="Content Placeholder 2"/>
          <p:cNvSpPr>
            <a:spLocks noGrp="1"/>
          </p:cNvSpPr>
          <p:nvPr>
            <p:ph idx="1"/>
          </p:nvPr>
        </p:nvSpPr>
        <p:spPr>
          <a:xfrm>
            <a:off x="1043493" y="1844824"/>
            <a:ext cx="6768868" cy="3987805"/>
          </a:xfrm>
        </p:spPr>
        <p:txBody>
          <a:bodyPr>
            <a:normAutofit lnSpcReduction="10000"/>
          </a:bodyPr>
          <a:lstStyle/>
          <a:p>
            <a:pPr lvl="0"/>
            <a:r>
              <a:rPr lang="en-GB" dirty="0" err="1"/>
              <a:t>Abd</a:t>
            </a:r>
            <a:r>
              <a:rPr lang="en-GB" dirty="0"/>
              <a:t> al-Qadir al-</a:t>
            </a:r>
            <a:r>
              <a:rPr lang="en-GB" dirty="0" err="1"/>
              <a:t>Jilani</a:t>
            </a:r>
            <a:r>
              <a:rPr lang="en-GB" dirty="0"/>
              <a:t> (1078-1166) was a student of jurisprudence (</a:t>
            </a:r>
            <a:r>
              <a:rPr lang="en-GB" dirty="0" err="1"/>
              <a:t>Hanbali</a:t>
            </a:r>
            <a:r>
              <a:rPr lang="en-GB" dirty="0"/>
              <a:t> </a:t>
            </a:r>
            <a:r>
              <a:rPr lang="en-GB" i="1" dirty="0" err="1"/>
              <a:t>fiqh</a:t>
            </a:r>
            <a:r>
              <a:rPr lang="en-GB" dirty="0"/>
              <a:t>), a student and a public preacher</a:t>
            </a:r>
          </a:p>
          <a:p>
            <a:pPr lvl="0"/>
            <a:r>
              <a:rPr lang="en-GB" dirty="0"/>
              <a:t>He promoted a sober ‘Sufism’ with an emphasis on law. </a:t>
            </a:r>
          </a:p>
          <a:p>
            <a:pPr lvl="0"/>
            <a:r>
              <a:rPr lang="en-GB" dirty="0"/>
              <a:t>He saw that asceticism was necessary to be devoted to God.  His work has guided the development of the </a:t>
            </a:r>
            <a:r>
              <a:rPr lang="en-GB" dirty="0" err="1"/>
              <a:t>Qadiriyya</a:t>
            </a:r>
            <a:r>
              <a:rPr lang="en-GB" dirty="0"/>
              <a:t> Order(s), although controversy surrounds the direction taken by some orders that have become more ‘mystical.’.</a:t>
            </a:r>
          </a:p>
          <a:p>
            <a:endParaRPr lang="en-GB" dirty="0"/>
          </a:p>
        </p:txBody>
      </p:sp>
    </p:spTree>
    <p:extLst>
      <p:ext uri="{BB962C8B-B14F-4D97-AF65-F5344CB8AC3E}">
        <p14:creationId xmlns:p14="http://schemas.microsoft.com/office/powerpoint/2010/main" val="1501588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817160"/>
          </a:xfrm>
        </p:spPr>
        <p:txBody>
          <a:bodyPr/>
          <a:lstStyle/>
          <a:p>
            <a:r>
              <a:rPr lang="en-GB" dirty="0"/>
              <a:t>Ibn Al-</a:t>
            </a:r>
            <a:r>
              <a:rPr lang="en-GB" dirty="0" err="1"/>
              <a:t>Arabi</a:t>
            </a:r>
            <a:endParaRPr lang="en-GB" dirty="0"/>
          </a:p>
        </p:txBody>
      </p:sp>
      <p:sp>
        <p:nvSpPr>
          <p:cNvPr id="3" name="Content Placeholder 2"/>
          <p:cNvSpPr>
            <a:spLocks noGrp="1"/>
          </p:cNvSpPr>
          <p:nvPr>
            <p:ph idx="1"/>
          </p:nvPr>
        </p:nvSpPr>
        <p:spPr>
          <a:xfrm>
            <a:off x="755576" y="1844824"/>
            <a:ext cx="7632848" cy="4392488"/>
          </a:xfrm>
        </p:spPr>
        <p:txBody>
          <a:bodyPr>
            <a:normAutofit/>
          </a:bodyPr>
          <a:lstStyle/>
          <a:p>
            <a:pPr lvl="0"/>
            <a:r>
              <a:rPr lang="en-GB" dirty="0"/>
              <a:t>Ibn Al-</a:t>
            </a:r>
            <a:r>
              <a:rPr lang="en-GB" dirty="0" err="1"/>
              <a:t>Arabi</a:t>
            </a:r>
            <a:r>
              <a:rPr lang="en-GB" dirty="0"/>
              <a:t> (1165-1240) was influential in his approach towards speculative theology and ideas surrounding ‘divine unification’</a:t>
            </a:r>
          </a:p>
          <a:p>
            <a:pPr lvl="0"/>
            <a:r>
              <a:rPr lang="en-GB" dirty="0"/>
              <a:t>Examples of his work  are Bezels of Wisdom or Unity of Perception</a:t>
            </a:r>
          </a:p>
          <a:p>
            <a:pPr lvl="0"/>
            <a:r>
              <a:rPr lang="en-GB" dirty="0"/>
              <a:t>Ibn al-‘</a:t>
            </a:r>
            <a:r>
              <a:rPr lang="en-GB" dirty="0" err="1"/>
              <a:t>Arabi’s</a:t>
            </a:r>
            <a:r>
              <a:rPr lang="en-GB" dirty="0"/>
              <a:t> comment on finding ‘True Reality’ was:  </a:t>
            </a:r>
          </a:p>
          <a:p>
            <a:pPr marL="68580" lvl="0" indent="0">
              <a:buNone/>
            </a:pPr>
            <a:r>
              <a:rPr lang="en-GB" dirty="0"/>
              <a:t>“Of this there is no academic proof in the world, for it is hidden, and hidden, and hidden”(Austin 1980, p.107)  </a:t>
            </a:r>
          </a:p>
          <a:p>
            <a:endParaRPr lang="en-GB" dirty="0"/>
          </a:p>
        </p:txBody>
      </p:sp>
    </p:spTree>
    <p:extLst>
      <p:ext uri="{BB962C8B-B14F-4D97-AF65-F5344CB8AC3E}">
        <p14:creationId xmlns:p14="http://schemas.microsoft.com/office/powerpoint/2010/main" val="2711965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1033184"/>
          </a:xfrm>
        </p:spPr>
        <p:txBody>
          <a:bodyPr/>
          <a:lstStyle/>
          <a:p>
            <a:r>
              <a:rPr lang="en-GB" dirty="0"/>
              <a:t>Jalal al-Din al-Rumi</a:t>
            </a:r>
          </a:p>
        </p:txBody>
      </p:sp>
      <p:sp>
        <p:nvSpPr>
          <p:cNvPr id="3" name="Content Placeholder 2"/>
          <p:cNvSpPr>
            <a:spLocks noGrp="1"/>
          </p:cNvSpPr>
          <p:nvPr>
            <p:ph idx="1"/>
          </p:nvPr>
        </p:nvSpPr>
        <p:spPr/>
        <p:txBody>
          <a:bodyPr>
            <a:normAutofit/>
          </a:bodyPr>
          <a:lstStyle/>
          <a:p>
            <a:pPr lvl="0"/>
            <a:r>
              <a:rPr lang="en-GB" dirty="0"/>
              <a:t>Jalal al-Din al-Rumi (1207-1273) was born in Afghanistan</a:t>
            </a:r>
          </a:p>
          <a:p>
            <a:pPr lvl="0"/>
            <a:r>
              <a:rPr lang="en-GB" dirty="0"/>
              <a:t>He was the son of a theologian</a:t>
            </a:r>
          </a:p>
          <a:p>
            <a:pPr lvl="0"/>
            <a:r>
              <a:rPr lang="en-GB" dirty="0"/>
              <a:t>He composed epic poetry, and lay the foundations for the </a:t>
            </a:r>
            <a:r>
              <a:rPr lang="en-GB" dirty="0" err="1"/>
              <a:t>Mawlawi</a:t>
            </a:r>
            <a:r>
              <a:rPr lang="en-GB" dirty="0"/>
              <a:t> order, famous for its ‘dervishes’.  </a:t>
            </a:r>
          </a:p>
          <a:p>
            <a:pPr lvl="0"/>
            <a:r>
              <a:rPr lang="en-GB" dirty="0"/>
              <a:t>He believed that aspects of God are hidden and revealed.   </a:t>
            </a:r>
          </a:p>
        </p:txBody>
      </p:sp>
    </p:spTree>
    <p:extLst>
      <p:ext uri="{BB962C8B-B14F-4D97-AF65-F5344CB8AC3E}">
        <p14:creationId xmlns:p14="http://schemas.microsoft.com/office/powerpoint/2010/main" val="311799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043608" y="1340768"/>
            <a:ext cx="6912768" cy="4851747"/>
          </a:xfrm>
        </p:spPr>
        <p:txBody>
          <a:bodyPr>
            <a:normAutofit fontScale="92500"/>
          </a:bodyPr>
          <a:lstStyle/>
          <a:p>
            <a:pPr marL="68580" indent="0">
              <a:buNone/>
            </a:pPr>
            <a:r>
              <a:rPr lang="en-GB" dirty="0"/>
              <a:t>From the above, it can be seen that different forms of </a:t>
            </a:r>
            <a:r>
              <a:rPr lang="en-GB" i="1" dirty="0"/>
              <a:t>Sufism</a:t>
            </a:r>
            <a:r>
              <a:rPr lang="en-GB" dirty="0"/>
              <a:t> have emerged, creating different networks according to both the followers of the </a:t>
            </a:r>
            <a:r>
              <a:rPr lang="en-GB" dirty="0" err="1"/>
              <a:t>tariqah</a:t>
            </a:r>
            <a:r>
              <a:rPr lang="en-GB" dirty="0"/>
              <a:t>, as well as orthodox Islam’s acceptance of their ideas and practices. Some individual adherents may not describe themselves as mystical, but simply as Muslim.  Many Sufis have focussed on the </a:t>
            </a:r>
            <a:r>
              <a:rPr lang="en-GB" i="1" dirty="0" err="1"/>
              <a:t>shari’ah</a:t>
            </a:r>
            <a:r>
              <a:rPr lang="en-GB" dirty="0"/>
              <a:t>, and see no separation or contradiction in this (al-</a:t>
            </a:r>
            <a:r>
              <a:rPr lang="en-GB" dirty="0" err="1"/>
              <a:t>Junayd</a:t>
            </a:r>
            <a:r>
              <a:rPr lang="en-GB" dirty="0"/>
              <a:t>). In addition, some had reputations in other spheres such as philosophy, for example Al-</a:t>
            </a:r>
            <a:r>
              <a:rPr lang="en-GB" dirty="0" err="1"/>
              <a:t>Ghazali</a:t>
            </a:r>
            <a:r>
              <a:rPr lang="en-GB" dirty="0"/>
              <a:t>). This has led to a diverse range of networks across and between other Muslim sects and other religions.   </a:t>
            </a:r>
          </a:p>
          <a:p>
            <a:endParaRPr lang="en-GB" dirty="0"/>
          </a:p>
        </p:txBody>
      </p:sp>
    </p:spTree>
    <p:extLst>
      <p:ext uri="{BB962C8B-B14F-4D97-AF65-F5344CB8AC3E}">
        <p14:creationId xmlns:p14="http://schemas.microsoft.com/office/powerpoint/2010/main" val="10611305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Acceptance/non-acceptance</a:t>
            </a:r>
          </a:p>
        </p:txBody>
      </p:sp>
      <p:sp>
        <p:nvSpPr>
          <p:cNvPr id="3" name="Content Placeholder 2"/>
          <p:cNvSpPr>
            <a:spLocks noGrp="1"/>
          </p:cNvSpPr>
          <p:nvPr>
            <p:ph idx="1"/>
          </p:nvPr>
        </p:nvSpPr>
        <p:spPr/>
        <p:txBody>
          <a:bodyPr>
            <a:normAutofit/>
          </a:bodyPr>
          <a:lstStyle/>
          <a:p>
            <a:r>
              <a:rPr lang="en-GB" dirty="0"/>
              <a:t>As noted above, some Sufi practices are generally accepted, whereas others are strongly refuted by mainstream Islam and </a:t>
            </a:r>
            <a:r>
              <a:rPr lang="en-GB" dirty="0" err="1"/>
              <a:t>Wahabism</a:t>
            </a:r>
            <a:r>
              <a:rPr lang="en-GB" dirty="0"/>
              <a:t>. </a:t>
            </a:r>
          </a:p>
          <a:p>
            <a:r>
              <a:rPr lang="en-GB" dirty="0"/>
              <a:t>The case of Malaysia highlights this issue, as it is a country of religious pluralism, including variations in the Muslim population’s approach to following Islam.    </a:t>
            </a:r>
          </a:p>
          <a:p>
            <a:endParaRPr lang="en-GB" dirty="0"/>
          </a:p>
        </p:txBody>
      </p:sp>
    </p:spTree>
    <p:extLst>
      <p:ext uri="{BB962C8B-B14F-4D97-AF65-F5344CB8AC3E}">
        <p14:creationId xmlns:p14="http://schemas.microsoft.com/office/powerpoint/2010/main" val="369458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7024744" cy="1143000"/>
          </a:xfrm>
        </p:spPr>
        <p:txBody>
          <a:bodyPr/>
          <a:lstStyle/>
          <a:p>
            <a:r>
              <a:rPr lang="en-GB" dirty="0"/>
              <a:t>The Sufi Map</a:t>
            </a:r>
          </a:p>
        </p:txBody>
      </p:sp>
      <p:sp>
        <p:nvSpPr>
          <p:cNvPr id="3" name="Content Placeholder 2"/>
          <p:cNvSpPr>
            <a:spLocks noGrp="1"/>
          </p:cNvSpPr>
          <p:nvPr>
            <p:ph idx="1"/>
          </p:nvPr>
        </p:nvSpPr>
        <p:spPr>
          <a:xfrm>
            <a:off x="395537" y="1403648"/>
            <a:ext cx="4032448" cy="5049434"/>
          </a:xfrm>
        </p:spPr>
        <p:txBody>
          <a:bodyPr>
            <a:normAutofit lnSpcReduction="10000"/>
          </a:bodyPr>
          <a:lstStyle/>
          <a:p>
            <a:r>
              <a:rPr lang="en-GB" dirty="0">
                <a:solidFill>
                  <a:schemeClr val="tx1"/>
                </a:solidFill>
              </a:rPr>
              <a:t>The Sufism map (Smart, 1999, 178-179) reveals how diverse Sufi orders spread beyond their traditional heartlands </a:t>
            </a:r>
          </a:p>
          <a:p>
            <a:r>
              <a:rPr lang="en-GB" dirty="0">
                <a:solidFill>
                  <a:schemeClr val="tx1"/>
                </a:solidFill>
              </a:rPr>
              <a:t>In some cases, Sufi teachings were well received in contexts due to the region’s past affinity to esoteric religious dimensions, such as in parts of the Indian subcontinent and South East Asia  </a:t>
            </a:r>
          </a:p>
        </p:txBody>
      </p:sp>
      <p:pic>
        <p:nvPicPr>
          <p:cNvPr id="2050" name="Picture 2" descr="Related image">
            <a:extLst>
              <a:ext uri="{FF2B5EF4-FFF2-40B4-BE49-F238E27FC236}">
                <a16:creationId xmlns:a16="http://schemas.microsoft.com/office/drawing/2014/main" id="{AEB33EF9-24A4-47FC-A9F7-F5C45BA70A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59" y="2924944"/>
            <a:ext cx="4441567" cy="3528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770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644156"/>
            <a:ext cx="7024744" cy="817160"/>
          </a:xfrm>
        </p:spPr>
        <p:txBody>
          <a:bodyPr/>
          <a:lstStyle/>
          <a:p>
            <a:r>
              <a:rPr lang="en-GB" dirty="0"/>
              <a:t>Sufi Networks</a:t>
            </a:r>
          </a:p>
        </p:txBody>
      </p:sp>
      <p:sp>
        <p:nvSpPr>
          <p:cNvPr id="3" name="Content Placeholder 2"/>
          <p:cNvSpPr>
            <a:spLocks noGrp="1"/>
          </p:cNvSpPr>
          <p:nvPr>
            <p:ph idx="1"/>
          </p:nvPr>
        </p:nvSpPr>
        <p:spPr>
          <a:xfrm>
            <a:off x="611560" y="1488190"/>
            <a:ext cx="4248472" cy="4986652"/>
          </a:xfrm>
        </p:spPr>
        <p:txBody>
          <a:bodyPr>
            <a:normAutofit lnSpcReduction="10000"/>
          </a:bodyPr>
          <a:lstStyle/>
          <a:p>
            <a:r>
              <a:rPr lang="en-GB" dirty="0">
                <a:solidFill>
                  <a:schemeClr val="tx1"/>
                </a:solidFill>
              </a:rPr>
              <a:t>Sufis provide a useful example of Muslim networks throughout history and in various locations, as some of the main Sufi orders include Naqshbandi, </a:t>
            </a:r>
            <a:r>
              <a:rPr lang="en-GB" dirty="0" err="1">
                <a:solidFill>
                  <a:schemeClr val="tx1"/>
                </a:solidFill>
              </a:rPr>
              <a:t>Shadhiliyya</a:t>
            </a:r>
            <a:r>
              <a:rPr lang="en-GB" dirty="0">
                <a:solidFill>
                  <a:schemeClr val="tx1"/>
                </a:solidFill>
              </a:rPr>
              <a:t>, </a:t>
            </a:r>
            <a:r>
              <a:rPr lang="en-GB" dirty="0" err="1">
                <a:solidFill>
                  <a:schemeClr val="tx1"/>
                </a:solidFill>
              </a:rPr>
              <a:t>Chistiyya</a:t>
            </a:r>
            <a:r>
              <a:rPr lang="en-GB" dirty="0">
                <a:solidFill>
                  <a:schemeClr val="tx1"/>
                </a:solidFill>
              </a:rPr>
              <a:t>, </a:t>
            </a:r>
            <a:r>
              <a:rPr lang="en-GB" dirty="0" err="1">
                <a:solidFill>
                  <a:schemeClr val="tx1"/>
                </a:solidFill>
              </a:rPr>
              <a:t>Kubrawiyya</a:t>
            </a:r>
            <a:r>
              <a:rPr lang="en-GB" dirty="0">
                <a:solidFill>
                  <a:schemeClr val="tx1"/>
                </a:solidFill>
              </a:rPr>
              <a:t>, and </a:t>
            </a:r>
            <a:r>
              <a:rPr lang="en-GB" dirty="0" err="1">
                <a:solidFill>
                  <a:schemeClr val="tx1"/>
                </a:solidFill>
              </a:rPr>
              <a:t>Khalwatiyya</a:t>
            </a:r>
            <a:r>
              <a:rPr lang="en-GB" dirty="0">
                <a:solidFill>
                  <a:schemeClr val="tx1"/>
                </a:solidFill>
              </a:rPr>
              <a:t>, which can all be found in diverse locations, and have a broad range of Sufi approaches.  </a:t>
            </a:r>
          </a:p>
          <a:p>
            <a:endParaRPr lang="en-GB" dirty="0"/>
          </a:p>
        </p:txBody>
      </p:sp>
      <p:pic>
        <p:nvPicPr>
          <p:cNvPr id="1026" name="Picture 2" descr="Image result for Sufi Networks">
            <a:extLst>
              <a:ext uri="{FF2B5EF4-FFF2-40B4-BE49-F238E27FC236}">
                <a16:creationId xmlns:a16="http://schemas.microsoft.com/office/drawing/2014/main" id="{9F8664E0-C63D-4C27-A62B-DCCB0C6ADF9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60032" y="3861048"/>
            <a:ext cx="3831879" cy="26137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4026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476672"/>
            <a:ext cx="7024744" cy="1143000"/>
          </a:xfrm>
        </p:spPr>
        <p:txBody>
          <a:bodyPr/>
          <a:lstStyle/>
          <a:p>
            <a:r>
              <a:rPr lang="en-GB" dirty="0"/>
              <a:t>Sufi Networks in Malaysia </a:t>
            </a:r>
          </a:p>
        </p:txBody>
      </p:sp>
      <p:sp>
        <p:nvSpPr>
          <p:cNvPr id="3" name="Content Placeholder 2"/>
          <p:cNvSpPr>
            <a:spLocks noGrp="1"/>
          </p:cNvSpPr>
          <p:nvPr>
            <p:ph idx="1"/>
          </p:nvPr>
        </p:nvSpPr>
        <p:spPr>
          <a:xfrm>
            <a:off x="755576" y="1556792"/>
            <a:ext cx="7560840" cy="4680520"/>
          </a:xfrm>
        </p:spPr>
        <p:txBody>
          <a:bodyPr>
            <a:normAutofit fontScale="85000" lnSpcReduction="20000"/>
          </a:bodyPr>
          <a:lstStyle/>
          <a:p>
            <a:r>
              <a:rPr lang="en-GB" sz="2900" dirty="0">
                <a:cs typeface="Arial" panose="020B0604020202020204" pitchFamily="34" charset="0"/>
              </a:rPr>
              <a:t>Hamid and </a:t>
            </a:r>
            <a:r>
              <a:rPr lang="en-GB" sz="2900" dirty="0" err="1">
                <a:cs typeface="Arial" panose="020B0604020202020204" pitchFamily="34" charset="0"/>
              </a:rPr>
              <a:t>Fauzi</a:t>
            </a:r>
            <a:r>
              <a:rPr lang="en-GB" sz="2900" dirty="0">
                <a:cs typeface="Arial" panose="020B0604020202020204" pitchFamily="34" charset="0"/>
              </a:rPr>
              <a:t> (2015) explain how </a:t>
            </a:r>
            <a:r>
              <a:rPr lang="en-GB" sz="2900" dirty="0" err="1">
                <a:cs typeface="Arial" panose="020B0604020202020204" pitchFamily="34" charset="0"/>
              </a:rPr>
              <a:t>sufism</a:t>
            </a:r>
            <a:r>
              <a:rPr lang="en-GB" sz="2900" dirty="0">
                <a:cs typeface="Arial" panose="020B0604020202020204" pitchFamily="34" charset="0"/>
              </a:rPr>
              <a:t> and orthodoxy are often presented as two opposing poles, with </a:t>
            </a:r>
            <a:r>
              <a:rPr lang="en-GB" sz="2900" dirty="0" err="1">
                <a:cs typeface="Arial" panose="020B0604020202020204" pitchFamily="34" charset="0"/>
              </a:rPr>
              <a:t>sufis</a:t>
            </a:r>
            <a:r>
              <a:rPr lang="en-GB" sz="2900" dirty="0">
                <a:cs typeface="Arial" panose="020B0604020202020204" pitchFamily="34" charset="0"/>
              </a:rPr>
              <a:t> emphasising spirituality and orthodox scholars</a:t>
            </a:r>
            <a:r>
              <a:rPr lang="en-GB" sz="2900" i="1" dirty="0">
                <a:cs typeface="Arial" panose="020B0604020202020204" pitchFamily="34" charset="0"/>
              </a:rPr>
              <a:t> </a:t>
            </a:r>
            <a:r>
              <a:rPr lang="en-GB" sz="2900" dirty="0">
                <a:cs typeface="Arial" panose="020B0604020202020204" pitchFamily="34" charset="0"/>
              </a:rPr>
              <a:t>stressing legal matters, and that the problem with this is that it places all </a:t>
            </a:r>
            <a:r>
              <a:rPr lang="en-GB" sz="2900" dirty="0" err="1">
                <a:cs typeface="Arial" panose="020B0604020202020204" pitchFamily="34" charset="0"/>
              </a:rPr>
              <a:t>sufism</a:t>
            </a:r>
            <a:r>
              <a:rPr lang="en-GB" sz="2900" dirty="0">
                <a:cs typeface="Arial" panose="020B0604020202020204" pitchFamily="34" charset="0"/>
              </a:rPr>
              <a:t> into the ‘ecstatic’ type.  </a:t>
            </a:r>
          </a:p>
          <a:p>
            <a:r>
              <a:rPr lang="en-GB" sz="2900" dirty="0">
                <a:cs typeface="Arial" panose="020B0604020202020204" pitchFamily="34" charset="0"/>
              </a:rPr>
              <a:t>Examples of the ‘ecstatic’ kind in in the Malay world are </a:t>
            </a:r>
            <a:r>
              <a:rPr lang="en-GB" sz="2900" dirty="0" err="1">
                <a:cs typeface="Arial" panose="020B0604020202020204" pitchFamily="34" charset="0"/>
              </a:rPr>
              <a:t>Hamzah</a:t>
            </a:r>
            <a:r>
              <a:rPr lang="en-GB" sz="2900" dirty="0">
                <a:cs typeface="Arial" panose="020B0604020202020204" pitchFamily="34" charset="0"/>
              </a:rPr>
              <a:t> </a:t>
            </a:r>
            <a:r>
              <a:rPr lang="en-GB" sz="2900" dirty="0" err="1">
                <a:cs typeface="Arial" panose="020B0604020202020204" pitchFamily="34" charset="0"/>
              </a:rPr>
              <a:t>Fansuri</a:t>
            </a:r>
            <a:r>
              <a:rPr lang="en-GB" sz="2900" dirty="0">
                <a:cs typeface="Arial" panose="020B0604020202020204" pitchFamily="34" charset="0"/>
              </a:rPr>
              <a:t> (d. 1600) and </a:t>
            </a:r>
            <a:r>
              <a:rPr lang="en-GB" sz="2900" dirty="0" err="1">
                <a:cs typeface="Arial" panose="020B0604020202020204" pitchFamily="34" charset="0"/>
              </a:rPr>
              <a:t>Shamsuddin</a:t>
            </a:r>
            <a:r>
              <a:rPr lang="en-GB" sz="2900" dirty="0">
                <a:cs typeface="Arial" panose="020B0604020202020204" pitchFamily="34" charset="0"/>
              </a:rPr>
              <a:t> Al-</a:t>
            </a:r>
            <a:r>
              <a:rPr lang="en-GB" sz="2900" dirty="0" err="1">
                <a:cs typeface="Arial" panose="020B0604020202020204" pitchFamily="34" charset="0"/>
              </a:rPr>
              <a:t>Sumatrani</a:t>
            </a:r>
            <a:r>
              <a:rPr lang="en-GB" sz="2900" dirty="0">
                <a:cs typeface="Arial" panose="020B0604020202020204" pitchFamily="34" charset="0"/>
              </a:rPr>
              <a:t> (d. 1630)</a:t>
            </a:r>
          </a:p>
          <a:p>
            <a:r>
              <a:rPr lang="en-GB" sz="2900" dirty="0">
                <a:cs typeface="Arial" panose="020B0604020202020204" pitchFamily="34" charset="0"/>
              </a:rPr>
              <a:t>However, the Malay world has also been influenced by the more traditional  Al </a:t>
            </a:r>
            <a:r>
              <a:rPr lang="en-GB" sz="2900" dirty="0" err="1">
                <a:cs typeface="Arial" panose="020B0604020202020204" pitchFamily="34" charset="0"/>
              </a:rPr>
              <a:t>Ghazali</a:t>
            </a:r>
            <a:r>
              <a:rPr lang="en-GB" sz="2900" dirty="0">
                <a:cs typeface="Arial" panose="020B0604020202020204" pitchFamily="34" charset="0"/>
              </a:rPr>
              <a:t> whose doctrines held sway in the region in the 18</a:t>
            </a:r>
            <a:r>
              <a:rPr lang="en-GB" sz="2900" baseline="30000" dirty="0">
                <a:cs typeface="Arial" panose="020B0604020202020204" pitchFamily="34" charset="0"/>
              </a:rPr>
              <a:t>th</a:t>
            </a:r>
            <a:r>
              <a:rPr lang="en-GB" sz="2900" dirty="0">
                <a:cs typeface="Arial" panose="020B0604020202020204" pitchFamily="34" charset="0"/>
              </a:rPr>
              <a:t> Century</a:t>
            </a:r>
            <a:endParaRPr lang="en-GB" dirty="0"/>
          </a:p>
        </p:txBody>
      </p:sp>
    </p:spTree>
    <p:extLst>
      <p:ext uri="{BB962C8B-B14F-4D97-AF65-F5344CB8AC3E}">
        <p14:creationId xmlns:p14="http://schemas.microsoft.com/office/powerpoint/2010/main" val="3926595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Ecstatic/Sober </a:t>
            </a:r>
          </a:p>
        </p:txBody>
      </p:sp>
      <p:sp>
        <p:nvSpPr>
          <p:cNvPr id="3" name="Content Placeholder 2"/>
          <p:cNvSpPr>
            <a:spLocks noGrp="1"/>
          </p:cNvSpPr>
          <p:nvPr>
            <p:ph idx="1"/>
          </p:nvPr>
        </p:nvSpPr>
        <p:spPr/>
        <p:txBody>
          <a:bodyPr>
            <a:normAutofit/>
          </a:bodyPr>
          <a:lstStyle/>
          <a:p>
            <a:r>
              <a:rPr lang="en-GB" dirty="0"/>
              <a:t>According to </a:t>
            </a:r>
            <a:r>
              <a:rPr lang="en-GB" dirty="0" err="1"/>
              <a:t>Bousfield</a:t>
            </a:r>
            <a:r>
              <a:rPr lang="en-GB" dirty="0"/>
              <a:t> (1983) who examined a number of Malay </a:t>
            </a:r>
            <a:r>
              <a:rPr lang="en-GB" dirty="0" err="1"/>
              <a:t>sufi</a:t>
            </a:r>
            <a:r>
              <a:rPr lang="en-GB" dirty="0"/>
              <a:t> sects- both the 'ecstatic' and 'sober‘, </a:t>
            </a:r>
            <a:r>
              <a:rPr lang="en-GB" i="1" dirty="0"/>
              <a:t>adherence to </a:t>
            </a:r>
            <a:r>
              <a:rPr lang="en-GB" i="1" dirty="0" err="1"/>
              <a:t>shariah</a:t>
            </a:r>
            <a:r>
              <a:rPr lang="en-GB" i="1" dirty="0"/>
              <a:t> is always emphasised, and members of a </a:t>
            </a:r>
            <a:r>
              <a:rPr lang="en-GB" i="1" dirty="0" err="1"/>
              <a:t>tariqah</a:t>
            </a:r>
            <a:r>
              <a:rPr lang="en-GB" i="1" dirty="0"/>
              <a:t> are always encouraged to be </a:t>
            </a:r>
            <a:r>
              <a:rPr lang="en-GB" i="1" dirty="0" err="1"/>
              <a:t>knowledgable</a:t>
            </a:r>
            <a:r>
              <a:rPr lang="en-GB" i="1" dirty="0"/>
              <a:t> in traditional Islamic sciences such as </a:t>
            </a:r>
            <a:r>
              <a:rPr lang="en-GB" i="1" dirty="0" err="1"/>
              <a:t>fiqh</a:t>
            </a:r>
            <a:r>
              <a:rPr lang="en-GB" i="1" dirty="0"/>
              <a:t> and </a:t>
            </a:r>
            <a:r>
              <a:rPr lang="en-GB" i="1" dirty="0" err="1"/>
              <a:t>tafsir</a:t>
            </a:r>
            <a:r>
              <a:rPr lang="en-GB" i="1" dirty="0"/>
              <a:t> before studying </a:t>
            </a:r>
            <a:r>
              <a:rPr lang="en-GB" i="1" dirty="0" err="1"/>
              <a:t>tasawuf</a:t>
            </a:r>
            <a:r>
              <a:rPr lang="en-GB" i="1" dirty="0"/>
              <a:t>. </a:t>
            </a:r>
            <a:endParaRPr lang="en-GB" dirty="0"/>
          </a:p>
          <a:p>
            <a:endParaRPr lang="en-GB" dirty="0"/>
          </a:p>
        </p:txBody>
      </p:sp>
    </p:spTree>
    <p:extLst>
      <p:ext uri="{BB962C8B-B14F-4D97-AF65-F5344CB8AC3E}">
        <p14:creationId xmlns:p14="http://schemas.microsoft.com/office/powerpoint/2010/main" val="2237830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Ashaari</a:t>
            </a:r>
            <a:r>
              <a:rPr lang="en-GB" dirty="0"/>
              <a:t> Mohammed: </a:t>
            </a:r>
            <a:br>
              <a:rPr lang="en-GB" dirty="0"/>
            </a:br>
            <a:r>
              <a:rPr lang="en-GB" dirty="0" err="1"/>
              <a:t>Darul-Arqam</a:t>
            </a:r>
            <a:endParaRPr lang="en-GB" dirty="0"/>
          </a:p>
        </p:txBody>
      </p:sp>
      <p:sp>
        <p:nvSpPr>
          <p:cNvPr id="3" name="Content Placeholder 2"/>
          <p:cNvSpPr>
            <a:spLocks noGrp="1"/>
          </p:cNvSpPr>
          <p:nvPr>
            <p:ph idx="1"/>
          </p:nvPr>
        </p:nvSpPr>
        <p:spPr>
          <a:xfrm>
            <a:off x="827584" y="2204864"/>
            <a:ext cx="7632848" cy="4248472"/>
          </a:xfrm>
        </p:spPr>
        <p:txBody>
          <a:bodyPr>
            <a:normAutofit/>
          </a:bodyPr>
          <a:lstStyle/>
          <a:p>
            <a:r>
              <a:rPr lang="en-GB" dirty="0"/>
              <a:t>Al-</a:t>
            </a:r>
            <a:r>
              <a:rPr lang="en-GB" dirty="0" err="1"/>
              <a:t>Arqam</a:t>
            </a:r>
            <a:r>
              <a:rPr lang="en-GB" dirty="0"/>
              <a:t> was founded in 1968 by </a:t>
            </a:r>
            <a:r>
              <a:rPr lang="en-GB" dirty="0" err="1"/>
              <a:t>Ashaari</a:t>
            </a:r>
            <a:r>
              <a:rPr lang="en-GB" dirty="0"/>
              <a:t> Mohammed, the founder of a mystical Sufi sect in Malaysia</a:t>
            </a:r>
          </a:p>
          <a:p>
            <a:r>
              <a:rPr lang="en-GB" dirty="0"/>
              <a:t>Al-</a:t>
            </a:r>
            <a:r>
              <a:rPr lang="en-GB" dirty="0" err="1"/>
              <a:t>Arqam</a:t>
            </a:r>
            <a:r>
              <a:rPr lang="en-GB" dirty="0"/>
              <a:t> is believed to have had 100,000 followers and sympathizers, including government officials</a:t>
            </a:r>
          </a:p>
          <a:p>
            <a:endParaRPr lang="en-GB" dirty="0"/>
          </a:p>
        </p:txBody>
      </p:sp>
    </p:spTree>
    <p:extLst>
      <p:ext uri="{BB962C8B-B14F-4D97-AF65-F5344CB8AC3E}">
        <p14:creationId xmlns:p14="http://schemas.microsoft.com/office/powerpoint/2010/main" val="3842069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673144"/>
          </a:xfrm>
        </p:spPr>
        <p:txBody>
          <a:bodyPr>
            <a:normAutofit fontScale="90000"/>
          </a:bodyPr>
          <a:lstStyle/>
          <a:p>
            <a:r>
              <a:rPr lang="en-GB" dirty="0"/>
              <a:t>History </a:t>
            </a:r>
          </a:p>
        </p:txBody>
      </p:sp>
      <p:sp>
        <p:nvSpPr>
          <p:cNvPr id="3" name="Content Placeholder 2"/>
          <p:cNvSpPr>
            <a:spLocks noGrp="1"/>
          </p:cNvSpPr>
          <p:nvPr>
            <p:ph idx="1"/>
          </p:nvPr>
        </p:nvSpPr>
        <p:spPr>
          <a:xfrm>
            <a:off x="1043492" y="1772816"/>
            <a:ext cx="7128908" cy="4059813"/>
          </a:xfrm>
        </p:spPr>
        <p:txBody>
          <a:bodyPr>
            <a:normAutofit lnSpcReduction="10000"/>
          </a:bodyPr>
          <a:lstStyle/>
          <a:p>
            <a:r>
              <a:rPr lang="en-GB" dirty="0"/>
              <a:t>Hamid and </a:t>
            </a:r>
            <a:r>
              <a:rPr lang="en-GB" dirty="0" err="1"/>
              <a:t>Fauzi</a:t>
            </a:r>
            <a:r>
              <a:rPr lang="en-GB" dirty="0"/>
              <a:t> (2015) explain that spiritual training in </a:t>
            </a:r>
            <a:r>
              <a:rPr lang="en-GB" dirty="0" err="1"/>
              <a:t>Darul</a:t>
            </a:r>
            <a:r>
              <a:rPr lang="en-GB" dirty="0"/>
              <a:t> </a:t>
            </a:r>
            <a:r>
              <a:rPr lang="en-GB" dirty="0" err="1"/>
              <a:t>Arqam</a:t>
            </a:r>
            <a:r>
              <a:rPr lang="en-GB" dirty="0"/>
              <a:t> was based on the practices of the </a:t>
            </a:r>
            <a:r>
              <a:rPr lang="en-GB" dirty="0" err="1"/>
              <a:t>tariqah</a:t>
            </a:r>
            <a:r>
              <a:rPr lang="en-GB" dirty="0"/>
              <a:t>  </a:t>
            </a:r>
            <a:r>
              <a:rPr lang="en-GB" i="1" dirty="0" err="1"/>
              <a:t>Aurad</a:t>
            </a:r>
            <a:r>
              <a:rPr lang="en-GB" i="1" dirty="0"/>
              <a:t> </a:t>
            </a:r>
            <a:r>
              <a:rPr lang="en-GB" i="1" dirty="0" err="1"/>
              <a:t>Muhammadiah</a:t>
            </a:r>
            <a:r>
              <a:rPr lang="en-GB" i="1" dirty="0"/>
              <a:t>, </a:t>
            </a:r>
            <a:r>
              <a:rPr lang="en-GB" dirty="0"/>
              <a:t>which was founded in Makkah by an early twentieth century Islamic scholar of Indonesian origin, Sheikh Muhammad Abdullah Al-</a:t>
            </a:r>
            <a:r>
              <a:rPr lang="en-GB" dirty="0" err="1"/>
              <a:t>Suhaimi</a:t>
            </a:r>
            <a:r>
              <a:rPr lang="en-GB" dirty="0"/>
              <a:t>, who later moved to Singapore and then </a:t>
            </a:r>
            <a:r>
              <a:rPr lang="en-GB" dirty="0" err="1"/>
              <a:t>Malayasia</a:t>
            </a:r>
            <a:r>
              <a:rPr lang="en-GB" dirty="0"/>
              <a:t> </a:t>
            </a:r>
          </a:p>
          <a:p>
            <a:r>
              <a:rPr lang="en-GB" dirty="0" err="1"/>
              <a:t>Ashaari</a:t>
            </a:r>
            <a:r>
              <a:rPr lang="en-GB" dirty="0"/>
              <a:t> Mohammed was initiated into the </a:t>
            </a:r>
            <a:r>
              <a:rPr lang="en-GB" i="1" dirty="0" err="1"/>
              <a:t>Aurad</a:t>
            </a:r>
            <a:r>
              <a:rPr lang="en-GB" i="1" dirty="0"/>
              <a:t> </a:t>
            </a:r>
            <a:r>
              <a:rPr lang="en-GB" i="1" dirty="0" err="1"/>
              <a:t>Muhammadiah</a:t>
            </a:r>
            <a:r>
              <a:rPr lang="en-GB" i="1" dirty="0"/>
              <a:t> </a:t>
            </a:r>
            <a:r>
              <a:rPr lang="en-GB" dirty="0"/>
              <a:t>at the age of sixteen by his uncle</a:t>
            </a:r>
          </a:p>
        </p:txBody>
      </p:sp>
    </p:spTree>
    <p:extLst>
      <p:ext uri="{BB962C8B-B14F-4D97-AF65-F5344CB8AC3E}">
        <p14:creationId xmlns:p14="http://schemas.microsoft.com/office/powerpoint/2010/main" val="3338136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027664"/>
            <a:ext cx="7632848" cy="1033184"/>
          </a:xfrm>
        </p:spPr>
        <p:txBody>
          <a:bodyPr>
            <a:normAutofit fontScale="90000"/>
          </a:bodyPr>
          <a:lstStyle/>
          <a:p>
            <a:r>
              <a:rPr lang="en-GB" i="1" dirty="0"/>
              <a:t>Practices of </a:t>
            </a:r>
            <a:r>
              <a:rPr lang="en-GB" i="1" dirty="0" err="1"/>
              <a:t>Aurad</a:t>
            </a:r>
            <a:r>
              <a:rPr lang="en-GB" i="1" dirty="0"/>
              <a:t> </a:t>
            </a:r>
            <a:r>
              <a:rPr lang="en-GB" i="1" dirty="0" err="1"/>
              <a:t>Muhammadiah</a:t>
            </a:r>
            <a:endParaRPr lang="en-GB" dirty="0"/>
          </a:p>
        </p:txBody>
      </p:sp>
      <p:sp>
        <p:nvSpPr>
          <p:cNvPr id="3" name="Content Placeholder 2"/>
          <p:cNvSpPr>
            <a:spLocks noGrp="1"/>
          </p:cNvSpPr>
          <p:nvPr>
            <p:ph idx="1"/>
          </p:nvPr>
        </p:nvSpPr>
        <p:spPr>
          <a:xfrm>
            <a:off x="1043492" y="2060848"/>
            <a:ext cx="7272924" cy="4248472"/>
          </a:xfrm>
        </p:spPr>
        <p:txBody>
          <a:bodyPr>
            <a:normAutofit fontScale="85000" lnSpcReduction="10000"/>
          </a:bodyPr>
          <a:lstStyle/>
          <a:p>
            <a:r>
              <a:rPr lang="en-GB" dirty="0"/>
              <a:t>Individual recitation, after each daily prayer and preferably in congregation on Thursday nights, of seven verses of the Quran, the </a:t>
            </a:r>
            <a:r>
              <a:rPr lang="en-GB" i="1" dirty="0" err="1"/>
              <a:t>kalimah</a:t>
            </a:r>
            <a:r>
              <a:rPr lang="en-GB" i="1" dirty="0"/>
              <a:t> </a:t>
            </a:r>
            <a:r>
              <a:rPr lang="en-GB" i="1" dirty="0" err="1"/>
              <a:t>shahadah</a:t>
            </a:r>
            <a:r>
              <a:rPr lang="en-GB" i="1" dirty="0"/>
              <a:t> </a:t>
            </a:r>
            <a:r>
              <a:rPr lang="en-GB" dirty="0"/>
              <a:t>and a salutation of peace upon the Prophet Muhammad </a:t>
            </a:r>
            <a:endParaRPr lang="en-GB" i="1" dirty="0"/>
          </a:p>
          <a:p>
            <a:r>
              <a:rPr lang="en-GB" dirty="0"/>
              <a:t>Practitioners were also urged to supplement this practice with the chanting of five more Quranic verses on Thursday and Sunday nights, of specific supplications for avoidance of contagious diseases, repentance and </a:t>
            </a:r>
            <a:r>
              <a:rPr lang="en-GB" i="1" dirty="0"/>
              <a:t>jihad </a:t>
            </a:r>
            <a:r>
              <a:rPr lang="en-GB" dirty="0"/>
              <a:t>after daily prayers; and a specific pre-prayer </a:t>
            </a:r>
            <a:r>
              <a:rPr lang="en-GB" i="1" dirty="0" err="1"/>
              <a:t>salawat</a:t>
            </a:r>
            <a:r>
              <a:rPr lang="en-GB" i="1" dirty="0"/>
              <a:t> </a:t>
            </a:r>
          </a:p>
          <a:p>
            <a:r>
              <a:rPr lang="en-GB" dirty="0"/>
              <a:t>Although initiation into the </a:t>
            </a:r>
            <a:r>
              <a:rPr lang="en-GB" i="1" dirty="0" err="1"/>
              <a:t>Aurad</a:t>
            </a:r>
            <a:r>
              <a:rPr lang="en-GB" i="1" dirty="0"/>
              <a:t> </a:t>
            </a:r>
            <a:r>
              <a:rPr lang="en-GB" i="1" dirty="0" err="1"/>
              <a:t>Muhammadiah</a:t>
            </a:r>
            <a:r>
              <a:rPr lang="en-GB" i="1" dirty="0"/>
              <a:t> </a:t>
            </a:r>
            <a:r>
              <a:rPr lang="en-GB" dirty="0"/>
              <a:t>was entirely </a:t>
            </a:r>
            <a:r>
              <a:rPr lang="en-GB" i="1" dirty="0"/>
              <a:t>voluntary, almost every member of </a:t>
            </a:r>
            <a:r>
              <a:rPr lang="en-GB" i="1" dirty="0" err="1"/>
              <a:t>Darul</a:t>
            </a:r>
            <a:r>
              <a:rPr lang="en-GB" i="1" dirty="0"/>
              <a:t> </a:t>
            </a:r>
            <a:r>
              <a:rPr lang="en-GB" i="1" dirty="0" err="1"/>
              <a:t>Arqam</a:t>
            </a:r>
            <a:r>
              <a:rPr lang="en-GB" i="1" dirty="0"/>
              <a:t> practiced these rituals (Hamid and </a:t>
            </a:r>
            <a:r>
              <a:rPr lang="en-GB" i="1" dirty="0" err="1"/>
              <a:t>Fauzi</a:t>
            </a:r>
            <a:r>
              <a:rPr lang="en-GB" i="1" dirty="0"/>
              <a:t> 2015) </a:t>
            </a:r>
            <a:endParaRPr lang="en-GB" dirty="0"/>
          </a:p>
        </p:txBody>
      </p:sp>
    </p:spTree>
    <p:extLst>
      <p:ext uri="{BB962C8B-B14F-4D97-AF65-F5344CB8AC3E}">
        <p14:creationId xmlns:p14="http://schemas.microsoft.com/office/powerpoint/2010/main" val="759662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Business Networks</a:t>
            </a:r>
          </a:p>
        </p:txBody>
      </p:sp>
      <p:sp>
        <p:nvSpPr>
          <p:cNvPr id="3" name="Content Placeholder 2"/>
          <p:cNvSpPr>
            <a:spLocks noGrp="1"/>
          </p:cNvSpPr>
          <p:nvPr>
            <p:ph idx="1"/>
          </p:nvPr>
        </p:nvSpPr>
        <p:spPr/>
        <p:txBody>
          <a:bodyPr>
            <a:normAutofit lnSpcReduction="10000"/>
          </a:bodyPr>
          <a:lstStyle/>
          <a:p>
            <a:r>
              <a:rPr lang="en-GB" dirty="0"/>
              <a:t>It is thought that Al-</a:t>
            </a:r>
            <a:r>
              <a:rPr lang="en-GB" dirty="0" err="1"/>
              <a:t>Arqam</a:t>
            </a:r>
            <a:r>
              <a:rPr lang="en-GB" dirty="0"/>
              <a:t> had assets worth $84 million </a:t>
            </a:r>
          </a:p>
          <a:p>
            <a:r>
              <a:rPr lang="en-GB" dirty="0"/>
              <a:t>Al-</a:t>
            </a:r>
            <a:r>
              <a:rPr lang="en-GB" dirty="0" err="1"/>
              <a:t>Arqam</a:t>
            </a:r>
            <a:r>
              <a:rPr lang="en-GB" dirty="0"/>
              <a:t> was outlawed in 1994</a:t>
            </a:r>
          </a:p>
          <a:p>
            <a:r>
              <a:rPr lang="en-GB" dirty="0" err="1"/>
              <a:t>Ashaari</a:t>
            </a:r>
            <a:r>
              <a:rPr lang="en-GB" dirty="0"/>
              <a:t> then founded the business </a:t>
            </a:r>
            <a:r>
              <a:rPr lang="en-GB" dirty="0" err="1"/>
              <a:t>Rufaqa</a:t>
            </a:r>
            <a:r>
              <a:rPr lang="en-GB" dirty="0"/>
              <a:t> in 1997, which many members of Al-</a:t>
            </a:r>
            <a:r>
              <a:rPr lang="en-GB" dirty="0" err="1"/>
              <a:t>Arqam</a:t>
            </a:r>
            <a:r>
              <a:rPr lang="en-GB" dirty="0"/>
              <a:t> joined</a:t>
            </a:r>
          </a:p>
          <a:p>
            <a:r>
              <a:rPr lang="en-GB" dirty="0"/>
              <a:t>In addition, in Indonesia and Thailand, </a:t>
            </a:r>
            <a:r>
              <a:rPr lang="en-GB" dirty="0" err="1"/>
              <a:t>Ashaari's</a:t>
            </a:r>
            <a:r>
              <a:rPr lang="en-GB" dirty="0"/>
              <a:t> followers continued using the name Al-</a:t>
            </a:r>
            <a:r>
              <a:rPr lang="en-GB" dirty="0" err="1"/>
              <a:t>Arqam</a:t>
            </a:r>
            <a:endParaRPr lang="en-GB" dirty="0"/>
          </a:p>
        </p:txBody>
      </p:sp>
    </p:spTree>
    <p:extLst>
      <p:ext uri="{BB962C8B-B14F-4D97-AF65-F5344CB8AC3E}">
        <p14:creationId xmlns:p14="http://schemas.microsoft.com/office/powerpoint/2010/main" val="1040882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620688"/>
            <a:ext cx="7024744" cy="1143000"/>
          </a:xfrm>
        </p:spPr>
        <p:txBody>
          <a:bodyPr/>
          <a:lstStyle/>
          <a:p>
            <a:r>
              <a:rPr lang="en-GB" dirty="0"/>
              <a:t>Networks Gone Wrong </a:t>
            </a:r>
          </a:p>
        </p:txBody>
      </p:sp>
      <p:sp>
        <p:nvSpPr>
          <p:cNvPr id="3" name="Content Placeholder 2"/>
          <p:cNvSpPr>
            <a:spLocks noGrp="1"/>
          </p:cNvSpPr>
          <p:nvPr>
            <p:ph idx="1"/>
          </p:nvPr>
        </p:nvSpPr>
        <p:spPr>
          <a:xfrm>
            <a:off x="1043492" y="1772816"/>
            <a:ext cx="6777317" cy="4059813"/>
          </a:xfrm>
        </p:spPr>
        <p:txBody>
          <a:bodyPr>
            <a:normAutofit fontScale="92500" lnSpcReduction="20000"/>
          </a:bodyPr>
          <a:lstStyle/>
          <a:p>
            <a:r>
              <a:rPr lang="en-GB" dirty="0" err="1"/>
              <a:t>Rufaqa</a:t>
            </a:r>
            <a:r>
              <a:rPr lang="en-GB" dirty="0"/>
              <a:t> has been accused of reviving the teachings of Al-</a:t>
            </a:r>
            <a:r>
              <a:rPr lang="en-GB" dirty="0" err="1"/>
              <a:t>Arqam</a:t>
            </a:r>
            <a:r>
              <a:rPr lang="en-GB" dirty="0"/>
              <a:t>, which were outlawed in Malaysia in1994 for a number of issues, including  claiming its leader, </a:t>
            </a:r>
            <a:r>
              <a:rPr lang="en-GB" dirty="0" err="1"/>
              <a:t>Ashaari</a:t>
            </a:r>
            <a:r>
              <a:rPr lang="en-GB" dirty="0"/>
              <a:t> Mohammed, is a messiah who can forgive the sins of Muslims.  </a:t>
            </a:r>
          </a:p>
          <a:p>
            <a:r>
              <a:rPr lang="en-GB" dirty="0"/>
              <a:t>The 69 year-old </a:t>
            </a:r>
            <a:r>
              <a:rPr lang="en-GB" dirty="0" err="1"/>
              <a:t>Ashaari</a:t>
            </a:r>
            <a:r>
              <a:rPr lang="en-GB" dirty="0"/>
              <a:t> Mohammed, is also chairman of </a:t>
            </a:r>
            <a:r>
              <a:rPr lang="en-GB" dirty="0" err="1"/>
              <a:t>Rufaqa</a:t>
            </a:r>
            <a:r>
              <a:rPr lang="en-GB" dirty="0"/>
              <a:t>, but denies using the corporation as a front to revive Al-</a:t>
            </a:r>
            <a:r>
              <a:rPr lang="en-GB" dirty="0" err="1"/>
              <a:t>Arqam</a:t>
            </a:r>
            <a:r>
              <a:rPr lang="en-GB" dirty="0"/>
              <a:t>.</a:t>
            </a:r>
          </a:p>
          <a:p>
            <a:r>
              <a:rPr lang="en-GB" dirty="0"/>
              <a:t>Malaysian Islamic police have charged a number of members with violating a fatwa that bans the teachings of the allegedly deviant Muslim sect.</a:t>
            </a:r>
          </a:p>
          <a:p>
            <a:endParaRPr lang="en-GB" dirty="0"/>
          </a:p>
          <a:p>
            <a:endParaRPr lang="en-GB" dirty="0"/>
          </a:p>
        </p:txBody>
      </p:sp>
    </p:spTree>
    <p:extLst>
      <p:ext uri="{BB962C8B-B14F-4D97-AF65-F5344CB8AC3E}">
        <p14:creationId xmlns:p14="http://schemas.microsoft.com/office/powerpoint/2010/main" val="426773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1043608" y="404664"/>
            <a:ext cx="7024744" cy="1143000"/>
          </a:xfrm>
        </p:spPr>
        <p:txBody>
          <a:bodyPr/>
          <a:lstStyle/>
          <a:p>
            <a:r>
              <a:rPr lang="en-GB" dirty="0"/>
              <a:t>Networks vs Divisions</a:t>
            </a:r>
          </a:p>
        </p:txBody>
      </p:sp>
      <p:sp>
        <p:nvSpPr>
          <p:cNvPr id="10" name="Content Placeholder 9"/>
          <p:cNvSpPr>
            <a:spLocks noGrp="1"/>
          </p:cNvSpPr>
          <p:nvPr>
            <p:ph idx="1"/>
          </p:nvPr>
        </p:nvSpPr>
        <p:spPr>
          <a:xfrm>
            <a:off x="755576" y="1484784"/>
            <a:ext cx="7344816" cy="4896544"/>
          </a:xfrm>
        </p:spPr>
        <p:txBody>
          <a:bodyPr>
            <a:normAutofit fontScale="70000" lnSpcReduction="20000"/>
          </a:bodyPr>
          <a:lstStyle/>
          <a:p>
            <a:pPr marL="0" lvl="0" indent="0" fontAlgn="base">
              <a:spcBef>
                <a:spcPct val="0"/>
              </a:spcBef>
              <a:spcAft>
                <a:spcPct val="0"/>
              </a:spcAft>
              <a:buClrTx/>
              <a:buSzTx/>
              <a:buNone/>
            </a:pPr>
            <a:r>
              <a:rPr lang="en-US" altLang="en-US" dirty="0" err="1">
                <a:solidFill>
                  <a:schemeClr val="tx1"/>
                </a:solidFill>
                <a:latin typeface="Verdana" pitchFamily="34" charset="0"/>
                <a:cs typeface="Arial" pitchFamily="34" charset="0"/>
              </a:rPr>
              <a:t>Ashaari</a:t>
            </a:r>
            <a:r>
              <a:rPr lang="en-US" altLang="en-US" dirty="0">
                <a:solidFill>
                  <a:schemeClr val="tx1"/>
                </a:solidFill>
                <a:latin typeface="Verdana" pitchFamily="34" charset="0"/>
                <a:cs typeface="Arial" pitchFamily="34" charset="0"/>
              </a:rPr>
              <a:t> was put in prison but released after a few months for admitting that he had led his followers astray and on the agreement that he would work toward their rehabilitation.</a:t>
            </a:r>
          </a:p>
          <a:p>
            <a:pPr marL="0" lvl="0" indent="0" fontAlgn="base">
              <a:spcBef>
                <a:spcPct val="0"/>
              </a:spcBef>
              <a:spcAft>
                <a:spcPct val="0"/>
              </a:spcAft>
              <a:buClrTx/>
              <a:buSzTx/>
              <a:buNone/>
            </a:pPr>
            <a:endParaRPr lang="en-US" altLang="en-US" dirty="0">
              <a:solidFill>
                <a:schemeClr val="tx1"/>
              </a:solidFill>
              <a:latin typeface="Verdana" pitchFamily="34" charset="0"/>
              <a:cs typeface="Arial" pitchFamily="34" charset="0"/>
            </a:endParaRPr>
          </a:p>
          <a:p>
            <a:pPr marL="0" lvl="0" indent="0" fontAlgn="base">
              <a:spcBef>
                <a:spcPct val="0"/>
              </a:spcBef>
              <a:spcAft>
                <a:spcPct val="0"/>
              </a:spcAft>
              <a:buClrTx/>
              <a:buSzTx/>
              <a:buNone/>
            </a:pPr>
            <a:r>
              <a:rPr lang="en-US" altLang="en-US" dirty="0">
                <a:solidFill>
                  <a:schemeClr val="tx1"/>
                </a:solidFill>
                <a:latin typeface="Verdana" pitchFamily="34" charset="0"/>
                <a:cs typeface="Arial" pitchFamily="34" charset="0"/>
              </a:rPr>
              <a:t>However, </a:t>
            </a:r>
            <a:r>
              <a:rPr lang="en-US" altLang="en-US" dirty="0" err="1">
                <a:solidFill>
                  <a:schemeClr val="tx1"/>
                </a:solidFill>
                <a:latin typeface="Verdana" pitchFamily="34" charset="0"/>
                <a:cs typeface="Arial" pitchFamily="34" charset="0"/>
              </a:rPr>
              <a:t>Ashaari’s</a:t>
            </a:r>
            <a:r>
              <a:rPr lang="en-US" altLang="en-US" dirty="0">
                <a:solidFill>
                  <a:schemeClr val="tx1"/>
                </a:solidFill>
                <a:latin typeface="Verdana" pitchFamily="34" charset="0"/>
                <a:cs typeface="Arial" pitchFamily="34" charset="0"/>
              </a:rPr>
              <a:t> wife went on to launch a book entitled "Father </a:t>
            </a:r>
            <a:r>
              <a:rPr lang="en-US" altLang="en-US" dirty="0" err="1">
                <a:solidFill>
                  <a:schemeClr val="tx1"/>
                </a:solidFill>
                <a:latin typeface="Verdana" pitchFamily="34" charset="0"/>
                <a:cs typeface="Arial" pitchFamily="34" charset="0"/>
              </a:rPr>
              <a:t>Ashaari</a:t>
            </a:r>
            <a:r>
              <a:rPr lang="en-US" altLang="en-US" dirty="0">
                <a:solidFill>
                  <a:schemeClr val="tx1"/>
                </a:solidFill>
                <a:latin typeface="Verdana" pitchFamily="34" charset="0"/>
                <a:cs typeface="Arial" pitchFamily="34" charset="0"/>
              </a:rPr>
              <a:t> Muhammad- the Most Miraculous Leader in his Time“</a:t>
            </a:r>
          </a:p>
          <a:p>
            <a:pPr marL="0" lvl="0" indent="0" fontAlgn="base">
              <a:spcBef>
                <a:spcPct val="0"/>
              </a:spcBef>
              <a:spcAft>
                <a:spcPct val="0"/>
              </a:spcAft>
              <a:buClrTx/>
              <a:buSzTx/>
              <a:buNone/>
            </a:pPr>
            <a:endParaRPr lang="en-US" altLang="en-US" dirty="0">
              <a:solidFill>
                <a:schemeClr val="tx1"/>
              </a:solidFill>
              <a:latin typeface="Verdana" pitchFamily="34" charset="0"/>
              <a:cs typeface="Arial" pitchFamily="34" charset="0"/>
            </a:endParaRPr>
          </a:p>
          <a:p>
            <a:pPr marL="0" lvl="0" indent="0" fontAlgn="base">
              <a:spcBef>
                <a:spcPct val="0"/>
              </a:spcBef>
              <a:spcAft>
                <a:spcPct val="0"/>
              </a:spcAft>
              <a:buClrTx/>
              <a:buSzTx/>
              <a:buNone/>
            </a:pPr>
            <a:r>
              <a:rPr lang="en-US" altLang="en-US" dirty="0">
                <a:solidFill>
                  <a:schemeClr val="tx1"/>
                </a:solidFill>
                <a:latin typeface="Verdana" pitchFamily="34" charset="0"/>
                <a:cs typeface="Arial" pitchFamily="34" charset="0"/>
              </a:rPr>
              <a:t>Muslim authorities claim the book contains 36 points that run against the teachings of Islam, for example, that Allah has given </a:t>
            </a:r>
            <a:r>
              <a:rPr lang="en-US" altLang="en-US" dirty="0" err="1">
                <a:solidFill>
                  <a:schemeClr val="tx1"/>
                </a:solidFill>
                <a:latin typeface="Verdana" pitchFamily="34" charset="0"/>
                <a:cs typeface="Arial" pitchFamily="34" charset="0"/>
              </a:rPr>
              <a:t>Ashaari</a:t>
            </a:r>
            <a:r>
              <a:rPr lang="en-US" altLang="en-US" dirty="0">
                <a:solidFill>
                  <a:schemeClr val="tx1"/>
                </a:solidFill>
                <a:latin typeface="Verdana" pitchFamily="34" charset="0"/>
                <a:cs typeface="Arial" pitchFamily="34" charset="0"/>
              </a:rPr>
              <a:t> special powers to attract money; that </a:t>
            </a:r>
            <a:r>
              <a:rPr lang="en-US" altLang="en-US" dirty="0" err="1">
                <a:solidFill>
                  <a:schemeClr val="tx1"/>
                </a:solidFill>
                <a:latin typeface="Verdana" pitchFamily="34" charset="0"/>
                <a:cs typeface="Arial" pitchFamily="34" charset="0"/>
              </a:rPr>
              <a:t>Ashaari</a:t>
            </a:r>
            <a:r>
              <a:rPr lang="en-US" altLang="en-US" dirty="0">
                <a:solidFill>
                  <a:schemeClr val="tx1"/>
                </a:solidFill>
                <a:latin typeface="Verdana" pitchFamily="34" charset="0"/>
                <a:cs typeface="Arial" pitchFamily="34" charset="0"/>
              </a:rPr>
              <a:t> has had private conversations with the Prophet Muhammad; and that the Prophet and </a:t>
            </a:r>
            <a:r>
              <a:rPr lang="en-US" altLang="en-US" dirty="0" err="1">
                <a:solidFill>
                  <a:schemeClr val="tx1"/>
                </a:solidFill>
                <a:latin typeface="Verdana" pitchFamily="34" charset="0"/>
                <a:cs typeface="Arial" pitchFamily="34" charset="0"/>
              </a:rPr>
              <a:t>Ashaari</a:t>
            </a:r>
            <a:r>
              <a:rPr lang="en-US" altLang="en-US" dirty="0">
                <a:solidFill>
                  <a:schemeClr val="tx1"/>
                </a:solidFill>
                <a:latin typeface="Verdana" pitchFamily="34" charset="0"/>
                <a:cs typeface="Arial" pitchFamily="34" charset="0"/>
              </a:rPr>
              <a:t> possess the same level of knowledge and wisdom.</a:t>
            </a:r>
          </a:p>
          <a:p>
            <a:pPr marL="0" lvl="0" indent="0" fontAlgn="base">
              <a:spcBef>
                <a:spcPct val="0"/>
              </a:spcBef>
              <a:spcAft>
                <a:spcPct val="0"/>
              </a:spcAft>
              <a:buClrTx/>
              <a:buSzTx/>
              <a:buNone/>
            </a:pPr>
            <a:endParaRPr lang="en-US" altLang="en-US" dirty="0">
              <a:solidFill>
                <a:schemeClr val="tx1"/>
              </a:solidFill>
              <a:latin typeface="Arial" pitchFamily="34" charset="0"/>
              <a:cs typeface="Arial" pitchFamily="34" charset="0"/>
            </a:endParaRPr>
          </a:p>
          <a:p>
            <a:pPr marL="0" lvl="0" indent="0" eaLnBrk="0" fontAlgn="base" hangingPunct="0">
              <a:spcBef>
                <a:spcPct val="0"/>
              </a:spcBef>
              <a:spcAft>
                <a:spcPct val="0"/>
              </a:spcAft>
              <a:buClrTx/>
              <a:buSzTx/>
              <a:buNone/>
            </a:pPr>
            <a:r>
              <a:rPr lang="en-US" altLang="en-US" dirty="0">
                <a:solidFill>
                  <a:schemeClr val="tx1"/>
                </a:solidFill>
                <a:latin typeface="Verdana" pitchFamily="34" charset="0"/>
                <a:cs typeface="Arial" pitchFamily="34" charset="0"/>
              </a:rPr>
              <a:t>According to Al Jazeera (2006), "The legitimate concern of the government is the development of a religion within a religion," said W. M. </a:t>
            </a:r>
            <a:r>
              <a:rPr lang="en-US" altLang="en-US" dirty="0" err="1">
                <a:solidFill>
                  <a:schemeClr val="tx1"/>
                </a:solidFill>
                <a:latin typeface="Verdana" pitchFamily="34" charset="0"/>
                <a:cs typeface="Arial" pitchFamily="34" charset="0"/>
              </a:rPr>
              <a:t>Azam</a:t>
            </a:r>
            <a:r>
              <a:rPr lang="en-US" altLang="en-US" dirty="0">
                <a:solidFill>
                  <a:schemeClr val="tx1"/>
                </a:solidFill>
                <a:latin typeface="Verdana" pitchFamily="34" charset="0"/>
                <a:cs typeface="Arial" pitchFamily="34" charset="0"/>
              </a:rPr>
              <a:t>, an associate professor at the International Islamic University Malaysia. </a:t>
            </a:r>
          </a:p>
          <a:p>
            <a:pPr marL="0" lvl="0" indent="0" eaLnBrk="0" fontAlgn="base" hangingPunct="0">
              <a:spcBef>
                <a:spcPct val="0"/>
              </a:spcBef>
              <a:spcAft>
                <a:spcPct val="0"/>
              </a:spcAft>
              <a:buClrTx/>
              <a:buSzTx/>
              <a:buNone/>
            </a:pPr>
            <a:r>
              <a:rPr lang="en-US" altLang="en-US" dirty="0">
                <a:solidFill>
                  <a:schemeClr val="tx1"/>
                </a:solidFill>
                <a:latin typeface="Verdana" pitchFamily="34" charset="0"/>
                <a:cs typeface="Arial" pitchFamily="34" charset="0"/>
              </a:rPr>
              <a:t>“In multi-ethnic and religious Malaysia, the Muslim-led government has long feared that so-called "deviant" sects will cause division among Malay Muslims, who make up 60 per cent of the population” (Al Jazeera 2006).  </a:t>
            </a:r>
            <a:endParaRPr lang="en-US" altLang="en-US" sz="4800" dirty="0">
              <a:solidFill>
                <a:schemeClr val="tx1"/>
              </a:solidFill>
              <a:latin typeface="Arial" pitchFamily="34" charset="0"/>
              <a:cs typeface="Arial" pitchFamily="34" charset="0"/>
            </a:endParaRPr>
          </a:p>
          <a:p>
            <a:endParaRPr lang="en-GB" dirty="0"/>
          </a:p>
        </p:txBody>
      </p:sp>
    </p:spTree>
    <p:extLst>
      <p:ext uri="{BB962C8B-B14F-4D97-AF65-F5344CB8AC3E}">
        <p14:creationId xmlns:p14="http://schemas.microsoft.com/office/powerpoint/2010/main" val="3207040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p:cTn id="7" dur="500" fill="hold"/>
                                        <p:tgtEl>
                                          <p:spTgt spid="10">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0">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10">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10">
                                            <p:txEl>
                                              <p:pRg st="2" end="2"/>
                                            </p:txEl>
                                          </p:spTgt>
                                        </p:tgtEl>
                                        <p:attrNameLst>
                                          <p:attrName>style.visibility</p:attrName>
                                        </p:attrNameLst>
                                      </p:cBhvr>
                                      <p:to>
                                        <p:strVal val="visible"/>
                                      </p:to>
                                    </p:set>
                                    <p:anim calcmode="lin" valueType="num">
                                      <p:cBhvr>
                                        <p:cTn id="14" dur="500" fill="hold"/>
                                        <p:tgtEl>
                                          <p:spTgt spid="10">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10">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10">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10">
                                            <p:txEl>
                                              <p:pRg st="4" end="4"/>
                                            </p:txEl>
                                          </p:spTgt>
                                        </p:tgtEl>
                                        <p:attrNameLst>
                                          <p:attrName>style.visibility</p:attrName>
                                        </p:attrNameLst>
                                      </p:cBhvr>
                                      <p:to>
                                        <p:strVal val="visible"/>
                                      </p:to>
                                    </p:set>
                                    <p:anim calcmode="lin" valueType="num">
                                      <p:cBhvr>
                                        <p:cTn id="21" dur="500" fill="hold"/>
                                        <p:tgtEl>
                                          <p:spTgt spid="10">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10">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10">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10">
                                            <p:txEl>
                                              <p:pRg st="6" end="6"/>
                                            </p:txEl>
                                          </p:spTgt>
                                        </p:tgtEl>
                                        <p:attrNameLst>
                                          <p:attrName>style.visibility</p:attrName>
                                        </p:attrNameLst>
                                      </p:cBhvr>
                                      <p:to>
                                        <p:strVal val="visible"/>
                                      </p:to>
                                    </p:set>
                                    <p:anim calcmode="lin" valueType="num">
                                      <p:cBhvr>
                                        <p:cTn id="28" dur="500" fill="hold"/>
                                        <p:tgtEl>
                                          <p:spTgt spid="10">
                                            <p:txEl>
                                              <p:pRg st="6" end="6"/>
                                            </p:txEl>
                                          </p:spTgt>
                                        </p:tgtEl>
                                        <p:attrNameLst>
                                          <p:attrName>ppt_w</p:attrName>
                                        </p:attrNameLst>
                                      </p:cBhvr>
                                      <p:tavLst>
                                        <p:tav tm="0">
                                          <p:val>
                                            <p:fltVal val="0"/>
                                          </p:val>
                                        </p:tav>
                                        <p:tav tm="100000">
                                          <p:val>
                                            <p:strVal val="#ppt_w"/>
                                          </p:val>
                                        </p:tav>
                                      </p:tavLst>
                                    </p:anim>
                                    <p:anim calcmode="lin" valueType="num">
                                      <p:cBhvr>
                                        <p:cTn id="29" dur="500" fill="hold"/>
                                        <p:tgtEl>
                                          <p:spTgt spid="10">
                                            <p:txEl>
                                              <p:pRg st="6" end="6"/>
                                            </p:txEl>
                                          </p:spTgt>
                                        </p:tgtEl>
                                        <p:attrNameLst>
                                          <p:attrName>ppt_h</p:attrName>
                                        </p:attrNameLst>
                                      </p:cBhvr>
                                      <p:tavLst>
                                        <p:tav tm="0">
                                          <p:val>
                                            <p:fltVal val="0"/>
                                          </p:val>
                                        </p:tav>
                                        <p:tav tm="100000">
                                          <p:val>
                                            <p:strVal val="#ppt_h"/>
                                          </p:val>
                                        </p:tav>
                                      </p:tavLst>
                                    </p:anim>
                                    <p:animEffect transition="in" filter="fade">
                                      <p:cBhvr>
                                        <p:cTn id="30" dur="500"/>
                                        <p:tgtEl>
                                          <p:spTgt spid="10">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10">
                                            <p:txEl>
                                              <p:pRg st="7" end="7"/>
                                            </p:txEl>
                                          </p:spTgt>
                                        </p:tgtEl>
                                        <p:attrNameLst>
                                          <p:attrName>style.visibility</p:attrName>
                                        </p:attrNameLst>
                                      </p:cBhvr>
                                      <p:to>
                                        <p:strVal val="visible"/>
                                      </p:to>
                                    </p:set>
                                    <p:anim calcmode="lin" valueType="num">
                                      <p:cBhvr>
                                        <p:cTn id="35" dur="500" fill="hold"/>
                                        <p:tgtEl>
                                          <p:spTgt spid="10">
                                            <p:txEl>
                                              <p:pRg st="7" end="7"/>
                                            </p:txEl>
                                          </p:spTgt>
                                        </p:tgtEl>
                                        <p:attrNameLst>
                                          <p:attrName>ppt_w</p:attrName>
                                        </p:attrNameLst>
                                      </p:cBhvr>
                                      <p:tavLst>
                                        <p:tav tm="0">
                                          <p:val>
                                            <p:fltVal val="0"/>
                                          </p:val>
                                        </p:tav>
                                        <p:tav tm="100000">
                                          <p:val>
                                            <p:strVal val="#ppt_w"/>
                                          </p:val>
                                        </p:tav>
                                      </p:tavLst>
                                    </p:anim>
                                    <p:anim calcmode="lin" valueType="num">
                                      <p:cBhvr>
                                        <p:cTn id="36" dur="500" fill="hold"/>
                                        <p:tgtEl>
                                          <p:spTgt spid="10">
                                            <p:txEl>
                                              <p:pRg st="7" end="7"/>
                                            </p:txEl>
                                          </p:spTgt>
                                        </p:tgtEl>
                                        <p:attrNameLst>
                                          <p:attrName>ppt_h</p:attrName>
                                        </p:attrNameLst>
                                      </p:cBhvr>
                                      <p:tavLst>
                                        <p:tav tm="0">
                                          <p:val>
                                            <p:fltVal val="0"/>
                                          </p:val>
                                        </p:tav>
                                        <p:tav tm="100000">
                                          <p:val>
                                            <p:strVal val="#ppt_h"/>
                                          </p:val>
                                        </p:tav>
                                      </p:tavLst>
                                    </p:anim>
                                    <p:animEffect transition="in" filter="fade">
                                      <p:cBhvr>
                                        <p:cTn id="37" dur="500"/>
                                        <p:tgtEl>
                                          <p:spTgt spid="1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620688"/>
            <a:ext cx="7024744" cy="1143000"/>
          </a:xfrm>
        </p:spPr>
        <p:txBody>
          <a:bodyPr/>
          <a:lstStyle/>
          <a:p>
            <a:r>
              <a:rPr lang="en-GB" dirty="0"/>
              <a:t>Conflicting Reports </a:t>
            </a:r>
          </a:p>
        </p:txBody>
      </p:sp>
      <p:sp>
        <p:nvSpPr>
          <p:cNvPr id="3" name="Content Placeholder 2"/>
          <p:cNvSpPr>
            <a:spLocks noGrp="1"/>
          </p:cNvSpPr>
          <p:nvPr>
            <p:ph idx="1"/>
          </p:nvPr>
        </p:nvSpPr>
        <p:spPr>
          <a:xfrm>
            <a:off x="1043492" y="1700808"/>
            <a:ext cx="7272924" cy="4752528"/>
          </a:xfrm>
        </p:spPr>
        <p:txBody>
          <a:bodyPr>
            <a:normAutofit fontScale="85000" lnSpcReduction="10000"/>
          </a:bodyPr>
          <a:lstStyle/>
          <a:p>
            <a:r>
              <a:rPr lang="en-GB" dirty="0"/>
              <a:t>"In terms of business and the performing arts and other fields, [</a:t>
            </a:r>
            <a:r>
              <a:rPr lang="en-GB" dirty="0" err="1"/>
              <a:t>Rufaqa</a:t>
            </a:r>
            <a:r>
              <a:rPr lang="en-GB" dirty="0"/>
              <a:t>] has become a model of development to the Muslim community," said </a:t>
            </a:r>
            <a:r>
              <a:rPr lang="en-GB" dirty="0" err="1"/>
              <a:t>Azam</a:t>
            </a:r>
            <a:r>
              <a:rPr lang="en-GB" dirty="0"/>
              <a:t> of the Islamic University (Al Jazeera 2006). </a:t>
            </a:r>
          </a:p>
          <a:p>
            <a:r>
              <a:rPr lang="en-GB" dirty="0" err="1"/>
              <a:t>Jais</a:t>
            </a:r>
            <a:r>
              <a:rPr lang="en-GB" dirty="0"/>
              <a:t> is the Islamic Affairs Department in Malaysia. The </a:t>
            </a:r>
            <a:r>
              <a:rPr lang="en-GB" dirty="0" err="1"/>
              <a:t>Jais</a:t>
            </a:r>
            <a:r>
              <a:rPr lang="en-GB" dirty="0"/>
              <a:t> spokesman, </a:t>
            </a:r>
            <a:r>
              <a:rPr lang="en-GB" dirty="0" err="1"/>
              <a:t>Fakrul</a:t>
            </a:r>
            <a:r>
              <a:rPr lang="en-GB" dirty="0"/>
              <a:t> </a:t>
            </a:r>
            <a:r>
              <a:rPr lang="en-GB" dirty="0" err="1"/>
              <a:t>Azam</a:t>
            </a:r>
            <a:r>
              <a:rPr lang="en-GB" dirty="0"/>
              <a:t> </a:t>
            </a:r>
            <a:r>
              <a:rPr lang="en-GB" dirty="0" err="1"/>
              <a:t>Yahya</a:t>
            </a:r>
            <a:r>
              <a:rPr lang="en-GB" dirty="0"/>
              <a:t>, explained that the Malaysian authorities had no problem with the business aspect of </a:t>
            </a:r>
            <a:r>
              <a:rPr lang="en-GB" dirty="0" err="1"/>
              <a:t>Rufaqa</a:t>
            </a:r>
            <a:r>
              <a:rPr lang="en-GB" dirty="0"/>
              <a:t>, and that "They present a good image of the Malays," but, "It’s their religious teachings that we take issue with. If they are willing to cooperate with us and change their concept, there is no problem with us. Hopefully they’ll change their concept."</a:t>
            </a:r>
          </a:p>
          <a:p>
            <a:r>
              <a:rPr lang="en-GB" dirty="0" err="1"/>
              <a:t>Fakrul</a:t>
            </a:r>
            <a:r>
              <a:rPr lang="en-GB" dirty="0"/>
              <a:t> also said that </a:t>
            </a:r>
            <a:r>
              <a:rPr lang="en-GB" dirty="0" err="1"/>
              <a:t>Jais</a:t>
            </a:r>
            <a:r>
              <a:rPr lang="en-GB" dirty="0"/>
              <a:t> has reason to be optimistic, for example, one former Al-</a:t>
            </a:r>
            <a:r>
              <a:rPr lang="en-GB" dirty="0" err="1"/>
              <a:t>Arqam</a:t>
            </a:r>
            <a:r>
              <a:rPr lang="en-GB" dirty="0"/>
              <a:t> member is now a member of a top-selling music group. </a:t>
            </a:r>
          </a:p>
          <a:p>
            <a:endParaRPr lang="en-GB" dirty="0"/>
          </a:p>
        </p:txBody>
      </p:sp>
    </p:spTree>
    <p:extLst>
      <p:ext uri="{BB962C8B-B14F-4D97-AF65-F5344CB8AC3E}">
        <p14:creationId xmlns:p14="http://schemas.microsoft.com/office/powerpoint/2010/main" val="122245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16791"/>
            <a:ext cx="7024744" cy="817160"/>
          </a:xfrm>
        </p:spPr>
        <p:txBody>
          <a:bodyPr/>
          <a:lstStyle/>
          <a:p>
            <a:r>
              <a:rPr lang="en-GB" dirty="0"/>
              <a:t>Music</a:t>
            </a:r>
          </a:p>
        </p:txBody>
      </p:sp>
      <p:sp>
        <p:nvSpPr>
          <p:cNvPr id="3" name="Content Placeholder 2"/>
          <p:cNvSpPr>
            <a:spLocks noGrp="1"/>
          </p:cNvSpPr>
          <p:nvPr>
            <p:ph idx="1"/>
          </p:nvPr>
        </p:nvSpPr>
        <p:spPr>
          <a:xfrm>
            <a:off x="539552" y="1440111"/>
            <a:ext cx="6048671" cy="4059813"/>
          </a:xfrm>
        </p:spPr>
        <p:txBody>
          <a:bodyPr>
            <a:normAutofit fontScale="92500" lnSpcReduction="20000"/>
          </a:bodyPr>
          <a:lstStyle/>
          <a:p>
            <a:r>
              <a:rPr lang="en-GB" dirty="0"/>
              <a:t>Sufi-related music can be found in many countries, and has spread through its availability as a result of new technologies</a:t>
            </a:r>
          </a:p>
          <a:p>
            <a:r>
              <a:rPr lang="en-GB" dirty="0"/>
              <a:t>There is a great deal of variety in the music that is available, particularly online, although this may be seen as cultural appropriation rather the actual spread of Sufi ideologies (Cooke 2017 p. 200) </a:t>
            </a:r>
          </a:p>
          <a:p>
            <a:r>
              <a:rPr lang="en-GB" dirty="0"/>
              <a:t>However, it may make Sufism more acceptable and les likely to face criticism </a:t>
            </a:r>
          </a:p>
        </p:txBody>
      </p:sp>
      <p:pic>
        <p:nvPicPr>
          <p:cNvPr id="3074" name="Picture 2" descr="Image result for music and sufism">
            <a:extLst>
              <a:ext uri="{FF2B5EF4-FFF2-40B4-BE49-F238E27FC236}">
                <a16:creationId xmlns:a16="http://schemas.microsoft.com/office/drawing/2014/main" id="{179887FA-4C8B-40A7-B67D-DD434CAAB0B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77" t="-1" r="77139" b="7810"/>
          <a:stretch/>
        </p:blipFill>
        <p:spPr bwMode="auto">
          <a:xfrm>
            <a:off x="7670800" y="915083"/>
            <a:ext cx="888617" cy="260073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music and sufism">
            <a:extLst>
              <a:ext uri="{FF2B5EF4-FFF2-40B4-BE49-F238E27FC236}">
                <a16:creationId xmlns:a16="http://schemas.microsoft.com/office/drawing/2014/main" id="{2052A4AE-71B4-4BD8-A0DD-AD89F4C92C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676" t="15842" r="48062"/>
          <a:stretch/>
        </p:blipFill>
        <p:spPr bwMode="auto">
          <a:xfrm>
            <a:off x="6804248" y="2996952"/>
            <a:ext cx="1168115" cy="2600738"/>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5E3793AD-4D09-4D63-AA3A-B0CF2B528C62}"/>
              </a:ext>
            </a:extLst>
          </p:cNvPr>
          <p:cNvGrpSpPr/>
          <p:nvPr/>
        </p:nvGrpSpPr>
        <p:grpSpPr>
          <a:xfrm>
            <a:off x="611560" y="5374606"/>
            <a:ext cx="8012364" cy="1073755"/>
            <a:chOff x="611560" y="5374606"/>
            <a:chExt cx="8012364" cy="1073755"/>
          </a:xfrm>
        </p:grpSpPr>
        <p:pic>
          <p:nvPicPr>
            <p:cNvPr id="3080" name="Picture 8" descr="Image result for music and sufism">
              <a:extLst>
                <a:ext uri="{FF2B5EF4-FFF2-40B4-BE49-F238E27FC236}">
                  <a16:creationId xmlns:a16="http://schemas.microsoft.com/office/drawing/2014/main" id="{9480E07A-B29F-4E6E-8A28-CBFF943312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6832" r="5416"/>
            <a:stretch/>
          </p:blipFill>
          <p:spPr bwMode="auto">
            <a:xfrm rot="5400000">
              <a:off x="2360682" y="3625484"/>
              <a:ext cx="1073755" cy="45720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music and sufism">
              <a:extLst>
                <a:ext uri="{FF2B5EF4-FFF2-40B4-BE49-F238E27FC236}">
                  <a16:creationId xmlns:a16="http://schemas.microsoft.com/office/drawing/2014/main" id="{CD83A2D2-5B40-4289-B2D7-297196E969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599" r="31825"/>
            <a:stretch/>
          </p:blipFill>
          <p:spPr bwMode="auto">
            <a:xfrm rot="5400000">
              <a:off x="6130773" y="3832635"/>
              <a:ext cx="414301" cy="457200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056510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80">
                                          <p:stCondLst>
                                            <p:cond delay="0"/>
                                          </p:stCondLst>
                                        </p:cTn>
                                        <p:tgtEl>
                                          <p:spTgt spid="4"/>
                                        </p:tgtEl>
                                      </p:cBhvr>
                                    </p:animEffect>
                                    <p:anim calcmode="lin" valueType="num">
                                      <p:cBhvr>
                                        <p:cTn id="15"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20" dur="26">
                                          <p:stCondLst>
                                            <p:cond delay="650"/>
                                          </p:stCondLst>
                                        </p:cTn>
                                        <p:tgtEl>
                                          <p:spTgt spid="4"/>
                                        </p:tgtEl>
                                      </p:cBhvr>
                                      <p:to x="100000" y="60000"/>
                                    </p:animScale>
                                    <p:animScale>
                                      <p:cBhvr>
                                        <p:cTn id="21" dur="166" decel="50000">
                                          <p:stCondLst>
                                            <p:cond delay="676"/>
                                          </p:stCondLst>
                                        </p:cTn>
                                        <p:tgtEl>
                                          <p:spTgt spid="4"/>
                                        </p:tgtEl>
                                      </p:cBhvr>
                                      <p:to x="100000" y="100000"/>
                                    </p:animScale>
                                    <p:animScale>
                                      <p:cBhvr>
                                        <p:cTn id="22" dur="26">
                                          <p:stCondLst>
                                            <p:cond delay="1312"/>
                                          </p:stCondLst>
                                        </p:cTn>
                                        <p:tgtEl>
                                          <p:spTgt spid="4"/>
                                        </p:tgtEl>
                                      </p:cBhvr>
                                      <p:to x="100000" y="80000"/>
                                    </p:animScale>
                                    <p:animScale>
                                      <p:cBhvr>
                                        <p:cTn id="23" dur="166" decel="50000">
                                          <p:stCondLst>
                                            <p:cond delay="1338"/>
                                          </p:stCondLst>
                                        </p:cTn>
                                        <p:tgtEl>
                                          <p:spTgt spid="4"/>
                                        </p:tgtEl>
                                      </p:cBhvr>
                                      <p:to x="100000" y="100000"/>
                                    </p:animScale>
                                    <p:animScale>
                                      <p:cBhvr>
                                        <p:cTn id="24" dur="26">
                                          <p:stCondLst>
                                            <p:cond delay="1642"/>
                                          </p:stCondLst>
                                        </p:cTn>
                                        <p:tgtEl>
                                          <p:spTgt spid="4"/>
                                        </p:tgtEl>
                                      </p:cBhvr>
                                      <p:to x="100000" y="90000"/>
                                    </p:animScale>
                                    <p:animScale>
                                      <p:cBhvr>
                                        <p:cTn id="25" dur="166" decel="50000">
                                          <p:stCondLst>
                                            <p:cond delay="1668"/>
                                          </p:stCondLst>
                                        </p:cTn>
                                        <p:tgtEl>
                                          <p:spTgt spid="4"/>
                                        </p:tgtEl>
                                      </p:cBhvr>
                                      <p:to x="100000" y="100000"/>
                                    </p:animScale>
                                    <p:animScale>
                                      <p:cBhvr>
                                        <p:cTn id="26" dur="26">
                                          <p:stCondLst>
                                            <p:cond delay="1808"/>
                                          </p:stCondLst>
                                        </p:cTn>
                                        <p:tgtEl>
                                          <p:spTgt spid="4"/>
                                        </p:tgtEl>
                                      </p:cBhvr>
                                      <p:to x="100000" y="95000"/>
                                    </p:animScale>
                                    <p:animScale>
                                      <p:cBhvr>
                                        <p:cTn id="27" dur="166" decel="50000">
                                          <p:stCondLst>
                                            <p:cond delay="1834"/>
                                          </p:stCondLst>
                                        </p:cTn>
                                        <p:tgtEl>
                                          <p:spTgt spid="4"/>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 calcmode="lin" valueType="num">
                                      <p:cBhvr>
                                        <p:cTn id="3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34" dur="500"/>
                                        <p:tgtEl>
                                          <p:spTgt spid="3">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3074"/>
                                        </p:tgtEl>
                                        <p:attrNameLst>
                                          <p:attrName>style.visibility</p:attrName>
                                        </p:attrNameLst>
                                      </p:cBhvr>
                                      <p:to>
                                        <p:strVal val="visible"/>
                                      </p:to>
                                    </p:set>
                                    <p:anim calcmode="lin" valueType="num">
                                      <p:cBhvr>
                                        <p:cTn id="39" dur="1000" fill="hold"/>
                                        <p:tgtEl>
                                          <p:spTgt spid="3074"/>
                                        </p:tgtEl>
                                        <p:attrNameLst>
                                          <p:attrName>ppt_w</p:attrName>
                                        </p:attrNameLst>
                                      </p:cBhvr>
                                      <p:tavLst>
                                        <p:tav tm="0">
                                          <p:val>
                                            <p:fltVal val="0"/>
                                          </p:val>
                                        </p:tav>
                                        <p:tav tm="100000">
                                          <p:val>
                                            <p:strVal val="#ppt_w"/>
                                          </p:val>
                                        </p:tav>
                                      </p:tavLst>
                                    </p:anim>
                                    <p:anim calcmode="lin" valueType="num">
                                      <p:cBhvr>
                                        <p:cTn id="40" dur="1000" fill="hold"/>
                                        <p:tgtEl>
                                          <p:spTgt spid="3074"/>
                                        </p:tgtEl>
                                        <p:attrNameLst>
                                          <p:attrName>ppt_h</p:attrName>
                                        </p:attrNameLst>
                                      </p:cBhvr>
                                      <p:tavLst>
                                        <p:tav tm="0">
                                          <p:val>
                                            <p:fltVal val="0"/>
                                          </p:val>
                                        </p:tav>
                                        <p:tav tm="100000">
                                          <p:val>
                                            <p:strVal val="#ppt_h"/>
                                          </p:val>
                                        </p:tav>
                                      </p:tavLst>
                                    </p:anim>
                                    <p:anim calcmode="lin" valueType="num">
                                      <p:cBhvr>
                                        <p:cTn id="41" dur="1000" fill="hold"/>
                                        <p:tgtEl>
                                          <p:spTgt spid="3074"/>
                                        </p:tgtEl>
                                        <p:attrNameLst>
                                          <p:attrName>style.rotation</p:attrName>
                                        </p:attrNameLst>
                                      </p:cBhvr>
                                      <p:tavLst>
                                        <p:tav tm="0">
                                          <p:val>
                                            <p:fltVal val="90"/>
                                          </p:val>
                                        </p:tav>
                                        <p:tav tm="100000">
                                          <p:val>
                                            <p:fltVal val="0"/>
                                          </p:val>
                                        </p:tav>
                                      </p:tavLst>
                                    </p:anim>
                                    <p:animEffect transition="in" filter="fade">
                                      <p:cBhvr>
                                        <p:cTn id="42" dur="1000"/>
                                        <p:tgtEl>
                                          <p:spTgt spid="3074"/>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nodeType="click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 calcmode="lin" valueType="num">
                                      <p:cBhvr>
                                        <p:cTn id="4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49" dur="500"/>
                                        <p:tgtEl>
                                          <p:spTgt spid="3">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45" presetClass="entr" presetSubtype="0" fill="hold" nodeType="clickEffect">
                                  <p:stCondLst>
                                    <p:cond delay="0"/>
                                  </p:stCondLst>
                                  <p:childTnLst>
                                    <p:set>
                                      <p:cBhvr>
                                        <p:cTn id="53" dur="1" fill="hold">
                                          <p:stCondLst>
                                            <p:cond delay="0"/>
                                          </p:stCondLst>
                                        </p:cTn>
                                        <p:tgtEl>
                                          <p:spTgt spid="3076"/>
                                        </p:tgtEl>
                                        <p:attrNameLst>
                                          <p:attrName>style.visibility</p:attrName>
                                        </p:attrNameLst>
                                      </p:cBhvr>
                                      <p:to>
                                        <p:strVal val="visible"/>
                                      </p:to>
                                    </p:set>
                                    <p:animEffect transition="in" filter="fade">
                                      <p:cBhvr>
                                        <p:cTn id="54" dur="2000"/>
                                        <p:tgtEl>
                                          <p:spTgt spid="3076"/>
                                        </p:tgtEl>
                                      </p:cBhvr>
                                    </p:animEffect>
                                    <p:anim calcmode="lin" valueType="num">
                                      <p:cBhvr>
                                        <p:cTn id="55" dur="2000" fill="hold"/>
                                        <p:tgtEl>
                                          <p:spTgt spid="3076"/>
                                        </p:tgtEl>
                                        <p:attrNameLst>
                                          <p:attrName>ppt_w</p:attrName>
                                        </p:attrNameLst>
                                      </p:cBhvr>
                                      <p:tavLst>
                                        <p:tav tm="0" fmla="#ppt_w*sin(2.5*pi*$)">
                                          <p:val>
                                            <p:fltVal val="0"/>
                                          </p:val>
                                        </p:tav>
                                        <p:tav tm="100000">
                                          <p:val>
                                            <p:fltVal val="1"/>
                                          </p:val>
                                        </p:tav>
                                      </p:tavLst>
                                    </p:anim>
                                    <p:anim calcmode="lin" valueType="num">
                                      <p:cBhvr>
                                        <p:cTn id="56" dur="2000" fill="hold"/>
                                        <p:tgtEl>
                                          <p:spTgt spid="307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a:t>Muslim networks: hip hop</a:t>
            </a:r>
            <a:endParaRPr lang="en-GB" dirty="0"/>
          </a:p>
        </p:txBody>
      </p:sp>
      <p:sp>
        <p:nvSpPr>
          <p:cNvPr id="3" name="Content Placeholder 2"/>
          <p:cNvSpPr>
            <a:spLocks noGrp="1"/>
          </p:cNvSpPr>
          <p:nvPr>
            <p:ph idx="1"/>
          </p:nvPr>
        </p:nvSpPr>
        <p:spPr/>
        <p:txBody>
          <a:bodyPr>
            <a:normAutofit lnSpcReduction="10000"/>
          </a:bodyPr>
          <a:lstStyle/>
          <a:p>
            <a:r>
              <a:rPr lang="en-GB" dirty="0"/>
              <a:t>Cooke (2005 p. 273) describes the influence of hip hop on the culture of Muslim Americans, and this may be seen as a way of reconciling beliefs, as with the Senegalese Sunni Sufi Muslims previously described. It both presents Islam as being mainstream, and allows the younger generation a modern form of expression</a:t>
            </a:r>
          </a:p>
          <a:p>
            <a:r>
              <a:rPr lang="en-GB" dirty="0"/>
              <a:t>This type of hip hop has also spread to countries outside of the US   </a:t>
            </a:r>
          </a:p>
        </p:txBody>
      </p:sp>
    </p:spTree>
    <p:extLst>
      <p:ext uri="{BB962C8B-B14F-4D97-AF65-F5344CB8AC3E}">
        <p14:creationId xmlns:p14="http://schemas.microsoft.com/office/powerpoint/2010/main" val="1818477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Internet </a:t>
            </a:r>
          </a:p>
        </p:txBody>
      </p:sp>
      <p:sp>
        <p:nvSpPr>
          <p:cNvPr id="3" name="Content Placeholder 2"/>
          <p:cNvSpPr>
            <a:spLocks noGrp="1"/>
          </p:cNvSpPr>
          <p:nvPr>
            <p:ph idx="1"/>
          </p:nvPr>
        </p:nvSpPr>
        <p:spPr/>
        <p:txBody>
          <a:bodyPr>
            <a:normAutofit fontScale="92500"/>
          </a:bodyPr>
          <a:lstStyle/>
          <a:p>
            <a:r>
              <a:rPr lang="en-GB" dirty="0"/>
              <a:t>A wide range of Sufi material can be found online, and these often make use of striking graphics and photography to emphasise spiritual elements (Cooke 2017 p. 204)</a:t>
            </a:r>
          </a:p>
          <a:p>
            <a:r>
              <a:rPr lang="en-GB" dirty="0"/>
              <a:t>Also popular are quotes by the Sufi poet Rumi, which resonate with people’s emotions. However, there may be confusion, as the term love used by Rumi refers to God, rather than having a romantic element   </a:t>
            </a:r>
          </a:p>
        </p:txBody>
      </p:sp>
      <p:pic>
        <p:nvPicPr>
          <p:cNvPr id="4102" name="Picture 6" descr="Image result for the internet">
            <a:extLst>
              <a:ext uri="{FF2B5EF4-FFF2-40B4-BE49-F238E27FC236}">
                <a16:creationId xmlns:a16="http://schemas.microsoft.com/office/drawing/2014/main" id="{46A6113C-FEBB-41B9-BEF6-7100AB649F3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72200" y="764704"/>
            <a:ext cx="2246145" cy="1684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8538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102"/>
                                        </p:tgtEl>
                                        <p:attrNameLst>
                                          <p:attrName>style.visibility</p:attrName>
                                        </p:attrNameLst>
                                      </p:cBhvr>
                                      <p:to>
                                        <p:strVal val="visible"/>
                                      </p:to>
                                    </p:set>
                                    <p:animEffect transition="in" filter="fade">
                                      <p:cBhvr>
                                        <p:cTn id="7" dur="2000"/>
                                        <p:tgtEl>
                                          <p:spTgt spid="4102"/>
                                        </p:tgtEl>
                                      </p:cBhvr>
                                    </p:animEffect>
                                    <p:anim calcmode="lin" valueType="num">
                                      <p:cBhvr>
                                        <p:cTn id="8" dur="2000" fill="hold"/>
                                        <p:tgtEl>
                                          <p:spTgt spid="4102"/>
                                        </p:tgtEl>
                                        <p:attrNameLst>
                                          <p:attrName>ppt_w</p:attrName>
                                        </p:attrNameLst>
                                      </p:cBhvr>
                                      <p:tavLst>
                                        <p:tav tm="0" fmla="#ppt_w*sin(2.5*pi*$)">
                                          <p:val>
                                            <p:fltVal val="0"/>
                                          </p:val>
                                        </p:tav>
                                        <p:tav tm="100000">
                                          <p:val>
                                            <p:fltVal val="1"/>
                                          </p:val>
                                        </p:tav>
                                      </p:tavLst>
                                    </p:anim>
                                    <p:anim calcmode="lin" valueType="num">
                                      <p:cBhvr>
                                        <p:cTn id="9" dur="2000" fill="hold"/>
                                        <p:tgtEl>
                                          <p:spTgt spid="410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836712"/>
            <a:ext cx="7024744" cy="745152"/>
          </a:xfrm>
        </p:spPr>
        <p:txBody>
          <a:bodyPr>
            <a:normAutofit fontScale="90000"/>
          </a:bodyPr>
          <a:lstStyle/>
          <a:p>
            <a:r>
              <a:rPr lang="en-GB" dirty="0"/>
              <a:t>Reconciling Conflicting Beliefs</a:t>
            </a:r>
          </a:p>
        </p:txBody>
      </p:sp>
      <p:sp>
        <p:nvSpPr>
          <p:cNvPr id="3" name="Content Placeholder 2"/>
          <p:cNvSpPr>
            <a:spLocks noGrp="1"/>
          </p:cNvSpPr>
          <p:nvPr>
            <p:ph idx="1"/>
          </p:nvPr>
        </p:nvSpPr>
        <p:spPr>
          <a:xfrm>
            <a:off x="683568" y="1628800"/>
            <a:ext cx="7848872" cy="4752528"/>
          </a:xfrm>
        </p:spPr>
        <p:txBody>
          <a:bodyPr>
            <a:normAutofit/>
          </a:bodyPr>
          <a:lstStyle/>
          <a:p>
            <a:r>
              <a:rPr lang="en-GB" dirty="0"/>
              <a:t>Globalisation and the spread of Islam to other countries, as well as colonial powers entering Muslim countries, has led not only to armed conflict, but also psychological conflict</a:t>
            </a:r>
          </a:p>
          <a:p>
            <a:endParaRPr lang="en-GB" dirty="0"/>
          </a:p>
          <a:p>
            <a:r>
              <a:rPr lang="en-GB" dirty="0"/>
              <a:t>Cooke (2005 p. 16) cites the successful example of Sunni Sufi networking is the Senegalese Murid trade diaspora described by </a:t>
            </a:r>
            <a:r>
              <a:rPr lang="en-GB" dirty="0" err="1"/>
              <a:t>Diouf</a:t>
            </a:r>
            <a:r>
              <a:rPr lang="en-GB" dirty="0"/>
              <a:t> (2000): dating back to the 19</a:t>
            </a:r>
            <a:r>
              <a:rPr lang="en-GB" baseline="30000" dirty="0"/>
              <a:t>th</a:t>
            </a:r>
            <a:r>
              <a:rPr lang="en-GB" dirty="0"/>
              <a:t> Century, by offering a new form of religion that reconciled their Islamic belief with the colonial modernity. This led to a form of cosmopolitanism rather than assimilation.     </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8981" y="2420888"/>
            <a:ext cx="1143570" cy="1143570"/>
          </a:xfrm>
          <a:prstGeom prst="rect">
            <a:avLst/>
          </a:prstGeom>
        </p:spPr>
      </p:pic>
    </p:spTree>
    <p:extLst>
      <p:ext uri="{BB962C8B-B14F-4D97-AF65-F5344CB8AC3E}">
        <p14:creationId xmlns:p14="http://schemas.microsoft.com/office/powerpoint/2010/main" val="1806876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heel(1)">
                                      <p:cBhvr>
                                        <p:cTn id="14" dur="20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rumi love"/>
          <p:cNvPicPr>
            <a:picLocks noChangeAspect="1" noChangeArrowheads="1"/>
          </p:cNvPicPr>
          <p:nvPr/>
        </p:nvPicPr>
        <p:blipFill rotWithShape="1">
          <a:blip r:embed="rId2">
            <a:extLst>
              <a:ext uri="{28A0092B-C50C-407E-A947-70E740481C1C}">
                <a14:useLocalDpi xmlns:a14="http://schemas.microsoft.com/office/drawing/2010/main" val="0"/>
              </a:ext>
            </a:extLst>
          </a:blip>
          <a:srcRect b="7256"/>
          <a:stretch/>
        </p:blipFill>
        <p:spPr bwMode="auto">
          <a:xfrm>
            <a:off x="651565" y="1200872"/>
            <a:ext cx="7880875" cy="4111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45119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601136"/>
          </a:xfrm>
        </p:spPr>
        <p:txBody>
          <a:bodyPr>
            <a:normAutofit fontScale="90000"/>
          </a:bodyPr>
          <a:lstStyle/>
          <a:p>
            <a:r>
              <a:rPr lang="en-GB" dirty="0"/>
              <a:t>Muslims in the West</a:t>
            </a:r>
          </a:p>
        </p:txBody>
      </p:sp>
      <p:sp>
        <p:nvSpPr>
          <p:cNvPr id="3" name="Content Placeholder 2"/>
          <p:cNvSpPr>
            <a:spLocks noGrp="1"/>
          </p:cNvSpPr>
          <p:nvPr>
            <p:ph idx="1"/>
          </p:nvPr>
        </p:nvSpPr>
        <p:spPr>
          <a:xfrm>
            <a:off x="899592" y="1628800"/>
            <a:ext cx="6921217" cy="4203829"/>
          </a:xfrm>
        </p:spPr>
        <p:txBody>
          <a:bodyPr>
            <a:normAutofit fontScale="92500" lnSpcReduction="10000"/>
          </a:bodyPr>
          <a:lstStyle/>
          <a:p>
            <a:r>
              <a:rPr lang="en-GB" dirty="0"/>
              <a:t>Muslims in Britain, as in the US and globally, are pre-dominantly Sunni, within which the two largest sects – the </a:t>
            </a:r>
            <a:r>
              <a:rPr lang="en-GB" dirty="0" err="1"/>
              <a:t>Barelvis</a:t>
            </a:r>
            <a:r>
              <a:rPr lang="en-GB" dirty="0"/>
              <a:t> and </a:t>
            </a:r>
            <a:r>
              <a:rPr lang="en-GB" dirty="0" err="1"/>
              <a:t>Deobandis</a:t>
            </a:r>
            <a:r>
              <a:rPr lang="en-GB" dirty="0"/>
              <a:t> – are of South Asian origins (Meer and </a:t>
            </a:r>
            <a:r>
              <a:rPr lang="en-GB" dirty="0" err="1"/>
              <a:t>Modood</a:t>
            </a:r>
            <a:r>
              <a:rPr lang="en-GB" dirty="0"/>
              <a:t> 2015 p. 16)</a:t>
            </a:r>
          </a:p>
          <a:p>
            <a:r>
              <a:rPr lang="en-GB" dirty="0"/>
              <a:t>This can present difficulties for agencies networking with Muslims, as well as Muslim groups networking with each other, as conflict may arise </a:t>
            </a:r>
          </a:p>
          <a:p>
            <a:r>
              <a:rPr lang="en-GB" dirty="0"/>
              <a:t>According to </a:t>
            </a:r>
            <a:r>
              <a:rPr lang="en-GB" dirty="0" err="1"/>
              <a:t>Westerlund</a:t>
            </a:r>
            <a:r>
              <a:rPr lang="en-GB" dirty="0"/>
              <a:t> (..p.25), Europeans are more inclined towards Sufi Islam rather than orthodox Islam, and find it more acceptable. </a:t>
            </a:r>
          </a:p>
        </p:txBody>
      </p:sp>
    </p:spTree>
    <p:extLst>
      <p:ext uri="{BB962C8B-B14F-4D97-AF65-F5344CB8AC3E}">
        <p14:creationId xmlns:p14="http://schemas.microsoft.com/office/powerpoint/2010/main" val="316620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1124744"/>
            <a:ext cx="6993225" cy="5472608"/>
          </a:xfrm>
        </p:spPr>
        <p:txBody>
          <a:bodyPr>
            <a:normAutofit fontScale="85000" lnSpcReduction="20000"/>
          </a:bodyPr>
          <a:lstStyle/>
          <a:p>
            <a:r>
              <a:rPr lang="en-GB" dirty="0">
                <a:solidFill>
                  <a:schemeClr val="tx1">
                    <a:lumMod val="50000"/>
                    <a:lumOff val="50000"/>
                  </a:schemeClr>
                </a:solidFill>
              </a:rPr>
              <a:t>Shared concerns are likely to encompass strategies to combat anti-Muslim racism, or a desire amongst some Muslim parents to school their children in Islamic traditions, and so on. </a:t>
            </a:r>
          </a:p>
          <a:p>
            <a:r>
              <a:rPr lang="en-GB" dirty="0">
                <a:solidFill>
                  <a:schemeClr val="tx1">
                    <a:lumMod val="50000"/>
                    <a:lumOff val="50000"/>
                  </a:schemeClr>
                </a:solidFill>
              </a:rPr>
              <a:t>The MCB was very successful in relation to its founding agenda. By 2001, it had achieved its aim of having Muslim issues recognised separately from issues of race and ethnicity, and of being itself accepted by government, media and civil society as the spokesperson for Muslims.</a:t>
            </a:r>
          </a:p>
          <a:p>
            <a:r>
              <a:rPr lang="en-GB" dirty="0">
                <a:solidFill>
                  <a:schemeClr val="tx1">
                    <a:lumMod val="50000"/>
                    <a:lumOff val="50000"/>
                  </a:schemeClr>
                </a:solidFill>
              </a:rPr>
              <a:t>This laid the groundwork for the possible introduction of policies targeting</a:t>
            </a:r>
          </a:p>
          <a:p>
            <a:r>
              <a:rPr lang="en-GB" dirty="0">
                <a:solidFill>
                  <a:schemeClr val="tx1">
                    <a:lumMod val="50000"/>
                    <a:lumOff val="50000"/>
                  </a:schemeClr>
                </a:solidFill>
              </a:rPr>
              <a:t>Muslims to match those targeting groups defined by race, ethnicity, or gender. Laws</a:t>
            </a:r>
          </a:p>
          <a:p>
            <a:r>
              <a:rPr lang="en-GB" dirty="0">
                <a:solidFill>
                  <a:schemeClr val="tx1">
                    <a:lumMod val="50000"/>
                    <a:lumOff val="50000"/>
                  </a:schemeClr>
                </a:solidFill>
              </a:rPr>
              <a:t>against religious discrimination were introduced in 2003 and strengthened in both 2007</a:t>
            </a:r>
          </a:p>
          <a:p>
            <a:r>
              <a:rPr lang="en-GB" dirty="0">
                <a:solidFill>
                  <a:schemeClr val="tx1">
                    <a:lumMod val="50000"/>
                    <a:lumOff val="50000"/>
                  </a:schemeClr>
                </a:solidFill>
              </a:rPr>
              <a:t>and 2010, making them much stronger than anything available in the rest of the European</a:t>
            </a:r>
          </a:p>
          <a:p>
            <a:r>
              <a:rPr lang="en-GB" dirty="0">
                <a:solidFill>
                  <a:schemeClr val="tx1">
                    <a:lumMod val="50000"/>
                    <a:lumOff val="50000"/>
                  </a:schemeClr>
                </a:solidFill>
              </a:rPr>
              <a:t>Union. (Meer and </a:t>
            </a:r>
            <a:r>
              <a:rPr lang="en-GB" dirty="0" err="1">
                <a:solidFill>
                  <a:schemeClr val="tx1">
                    <a:lumMod val="50000"/>
                    <a:lumOff val="50000"/>
                  </a:schemeClr>
                </a:solidFill>
              </a:rPr>
              <a:t>Modood</a:t>
            </a:r>
            <a:r>
              <a:rPr lang="en-GB" dirty="0">
                <a:solidFill>
                  <a:schemeClr val="tx1">
                    <a:lumMod val="50000"/>
                    <a:lumOff val="50000"/>
                  </a:schemeClr>
                </a:solidFill>
              </a:rPr>
              <a:t> 2015 p.16)</a:t>
            </a:r>
          </a:p>
        </p:txBody>
      </p:sp>
    </p:spTree>
    <p:extLst>
      <p:ext uri="{BB962C8B-B14F-4D97-AF65-F5344CB8AC3E}">
        <p14:creationId xmlns:p14="http://schemas.microsoft.com/office/powerpoint/2010/main" val="35056612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Muslim Council of Britain (MCB)</a:t>
            </a:r>
          </a:p>
        </p:txBody>
      </p:sp>
      <p:sp>
        <p:nvSpPr>
          <p:cNvPr id="3" name="Content Placeholder 2"/>
          <p:cNvSpPr>
            <a:spLocks noGrp="1"/>
          </p:cNvSpPr>
          <p:nvPr>
            <p:ph idx="1"/>
          </p:nvPr>
        </p:nvSpPr>
        <p:spPr/>
        <p:txBody>
          <a:bodyPr>
            <a:normAutofit fontScale="85000" lnSpcReduction="10000"/>
          </a:bodyPr>
          <a:lstStyle/>
          <a:p>
            <a:r>
              <a:rPr lang="en-GB" dirty="0">
                <a:solidFill>
                  <a:schemeClr val="tx1">
                    <a:lumMod val="50000"/>
                    <a:lumOff val="50000"/>
                  </a:schemeClr>
                </a:solidFill>
              </a:rPr>
              <a:t>even as the MCB, because of its views on the government’s foreign and security policies, fell out of favour, local and national consultations with Muslim groups have continued to grow and probably now exceed consultations with any Christian body and certainly any minority group. This has caused occasional friction between Christians and Muslims, but overall these developments have taken place not only with the support of the leadership of the Church of England, but largely in a spirit of interfaith respect(Meer and </a:t>
            </a:r>
            <a:r>
              <a:rPr lang="en-GB" dirty="0" err="1">
                <a:solidFill>
                  <a:schemeClr val="tx1">
                    <a:lumMod val="50000"/>
                    <a:lumOff val="50000"/>
                  </a:schemeClr>
                </a:solidFill>
              </a:rPr>
              <a:t>Modood</a:t>
            </a:r>
            <a:r>
              <a:rPr lang="en-GB" dirty="0">
                <a:solidFill>
                  <a:schemeClr val="tx1">
                    <a:lumMod val="50000"/>
                    <a:lumOff val="50000"/>
                  </a:schemeClr>
                </a:solidFill>
              </a:rPr>
              <a:t> 2015 p.17)</a:t>
            </a:r>
          </a:p>
        </p:txBody>
      </p:sp>
    </p:spTree>
    <p:extLst>
      <p:ext uri="{BB962C8B-B14F-4D97-AF65-F5344CB8AC3E}">
        <p14:creationId xmlns:p14="http://schemas.microsoft.com/office/powerpoint/2010/main" val="989710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539552" y="908720"/>
            <a:ext cx="7920880" cy="4923755"/>
          </a:xfrm>
        </p:spPr>
        <p:txBody>
          <a:bodyPr>
            <a:normAutofit/>
          </a:bodyPr>
          <a:lstStyle/>
          <a:p>
            <a:r>
              <a:rPr lang="en-GB" dirty="0"/>
              <a:t>A Statement of Solidarity from British Muslim communities (14 November 2015): </a:t>
            </a:r>
          </a:p>
          <a:p>
            <a:r>
              <a:rPr lang="en-GB" b="1" dirty="0"/>
              <a:t>“</a:t>
            </a:r>
            <a:r>
              <a:rPr lang="en-GB" b="1" i="1" dirty="0"/>
              <a:t>We are profoundly saddened by the loss of innocent lives in Paris, and our deepest condolences are with the family and friends of the victims, and the French nation” </a:t>
            </a:r>
            <a:r>
              <a:rPr lang="en-GB" b="1" dirty="0"/>
              <a:t>(Muslim Council of Britain)</a:t>
            </a:r>
          </a:p>
          <a:p>
            <a:pPr marL="68580" indent="0">
              <a:buNone/>
            </a:pPr>
            <a:endParaRPr lang="en-GB" b="1" dirty="0"/>
          </a:p>
          <a:p>
            <a:r>
              <a:rPr lang="en-GB" b="1" dirty="0"/>
              <a:t>“Over 130 Imams &amp; Religious Leaders from diverse backgrounds refuse to perform the funeral prayer for London attackers in an unprecedented move” (Muslim Council of Britain)</a:t>
            </a:r>
          </a:p>
          <a:p>
            <a:endParaRPr lang="en-GB" b="1" dirty="0"/>
          </a:p>
          <a:p>
            <a:endParaRPr lang="en-GB" dirty="0"/>
          </a:p>
        </p:txBody>
      </p:sp>
    </p:spTree>
    <p:extLst>
      <p:ext uri="{BB962C8B-B14F-4D97-AF65-F5344CB8AC3E}">
        <p14:creationId xmlns:p14="http://schemas.microsoft.com/office/powerpoint/2010/main" val="1992132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p:cTn id="21"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3"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879" y="842521"/>
            <a:ext cx="7024744" cy="529128"/>
          </a:xfrm>
        </p:spPr>
        <p:txBody>
          <a:bodyPr>
            <a:normAutofit fontScale="90000"/>
          </a:bodyPr>
          <a:lstStyle/>
          <a:p>
            <a:r>
              <a:rPr lang="en-GB" dirty="0"/>
              <a:t>The Sufi Muslim Council (SMC)</a:t>
            </a:r>
          </a:p>
        </p:txBody>
      </p:sp>
      <p:sp>
        <p:nvSpPr>
          <p:cNvPr id="3" name="Content Placeholder 2"/>
          <p:cNvSpPr>
            <a:spLocks noGrp="1"/>
          </p:cNvSpPr>
          <p:nvPr>
            <p:ph idx="1"/>
          </p:nvPr>
        </p:nvSpPr>
        <p:spPr>
          <a:xfrm>
            <a:off x="791580" y="1371649"/>
            <a:ext cx="7740860" cy="4347845"/>
          </a:xfrm>
        </p:spPr>
        <p:txBody>
          <a:bodyPr>
            <a:normAutofit/>
          </a:bodyPr>
          <a:lstStyle/>
          <a:p>
            <a:r>
              <a:rPr lang="en-GB" dirty="0"/>
              <a:t>Launched in July 2006 </a:t>
            </a:r>
          </a:p>
          <a:p>
            <a:r>
              <a:rPr lang="en-GB" dirty="0"/>
              <a:t>“SMC aims to provide practical solutions for British Muslims, based on the traditional Islamic legal rulings of an international advisory board, many of whom are recognized as the highest ranking Islamic scholars in the world.” </a:t>
            </a:r>
          </a:p>
          <a:p>
            <a:r>
              <a:rPr lang="en-GB" dirty="0"/>
              <a:t>“For the first time in the UK, we have tried to integrate traditional scholarship in resolving contemporary issues affecting the maintenance of Islamic beliefs in a modern, secular society” (SMC)</a:t>
            </a:r>
          </a:p>
          <a:p>
            <a:endParaRPr lang="en-GB" dirty="0"/>
          </a:p>
        </p:txBody>
      </p:sp>
      <p:pic>
        <p:nvPicPr>
          <p:cNvPr id="5124" name="Picture 4" descr="Image result for The Sufi Muslim Council">
            <a:extLst>
              <a:ext uri="{FF2B5EF4-FFF2-40B4-BE49-F238E27FC236}">
                <a16:creationId xmlns:a16="http://schemas.microsoft.com/office/drawing/2014/main" id="{05D3B980-C26E-48E9-ACD4-A90CAD306F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6096" y="5373216"/>
            <a:ext cx="3248025" cy="1123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5663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980728"/>
            <a:ext cx="7488832" cy="3170099"/>
          </a:xfrm>
          <a:prstGeom prst="rect">
            <a:avLst/>
          </a:prstGeom>
        </p:spPr>
        <p:txBody>
          <a:bodyPr wrap="square">
            <a:spAutoFit/>
          </a:bodyPr>
          <a:lstStyle/>
          <a:p>
            <a:r>
              <a:rPr lang="en-GB" sz="2000" dirty="0"/>
              <a:t>“A new Muslim organisation created to represent the "silent majority" of British Sufi Muslims and tackle extremism has been dismissed by the Muslim Council of Britain as unrepresentative and divisive. The MCB rejects claims by the Sufi Muslim Council (SMC), which was launched today, that existing Muslim organisations have not done enough to tackle radical extremism within the Muslim community” (King 2006)  </a:t>
            </a:r>
          </a:p>
          <a:p>
            <a:endParaRPr lang="en-GB" sz="2000" dirty="0"/>
          </a:p>
          <a:p>
            <a:r>
              <a:rPr lang="en-GB" sz="2000" dirty="0"/>
              <a:t>According to the SMC website, it’s last event was in 2010</a:t>
            </a:r>
          </a:p>
        </p:txBody>
      </p:sp>
      <p:pic>
        <p:nvPicPr>
          <p:cNvPr id="2050" name="Picture 2" descr="Image result for secular sacr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265" y="4293096"/>
            <a:ext cx="3952875" cy="2224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380439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76672"/>
            <a:ext cx="7024744" cy="1143000"/>
          </a:xfrm>
        </p:spPr>
        <p:txBody>
          <a:bodyPr>
            <a:normAutofit/>
          </a:bodyPr>
          <a:lstStyle/>
          <a:p>
            <a:r>
              <a:rPr lang="en-GB" b="1" dirty="0"/>
              <a:t>Contemporary Networks</a:t>
            </a:r>
            <a:endParaRPr lang="en-GB" dirty="0"/>
          </a:p>
        </p:txBody>
      </p:sp>
      <p:sp>
        <p:nvSpPr>
          <p:cNvPr id="3" name="Content Placeholder 2"/>
          <p:cNvSpPr>
            <a:spLocks noGrp="1"/>
          </p:cNvSpPr>
          <p:nvPr>
            <p:ph idx="1"/>
          </p:nvPr>
        </p:nvSpPr>
        <p:spPr>
          <a:xfrm>
            <a:off x="735273" y="1772816"/>
            <a:ext cx="7797167" cy="4680520"/>
          </a:xfrm>
        </p:spPr>
        <p:txBody>
          <a:bodyPr>
            <a:normAutofit fontScale="92500" lnSpcReduction="10000"/>
          </a:bodyPr>
          <a:lstStyle/>
          <a:p>
            <a:r>
              <a:rPr lang="en-GB" dirty="0">
                <a:solidFill>
                  <a:schemeClr val="tx1">
                    <a:lumMod val="50000"/>
                    <a:lumOff val="50000"/>
                  </a:schemeClr>
                </a:solidFill>
              </a:rPr>
              <a:t>Sufism remains a dynamic force within contemporary Islam, with many orders and adherents across the world.  In some cases, these have taken advantage of contemporary communications media to network effectively.  Their presence can be located in many ‘minority’ contexts too, and their message can have a resonance with those (potential) converts seeking to explore dimensions of personal spirituality on an Islamic pathway of knowledge. The works of Rumi have acquired popularity in ‘western’ contexts, even appearing in ‘bestseller’ listings. This has an important bearing on our understanding of contemporary Muslim networks, providing perspectives on Islam beyond the stereotypes presented in much of the popular media.  </a:t>
            </a:r>
          </a:p>
        </p:txBody>
      </p:sp>
    </p:spTree>
    <p:extLst>
      <p:ext uri="{BB962C8B-B14F-4D97-AF65-F5344CB8AC3E}">
        <p14:creationId xmlns:p14="http://schemas.microsoft.com/office/powerpoint/2010/main" val="13264946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764704"/>
            <a:ext cx="7024744" cy="313104"/>
          </a:xfrm>
        </p:spPr>
        <p:txBody>
          <a:bodyPr>
            <a:normAutofit fontScale="90000"/>
          </a:bodyPr>
          <a:lstStyle/>
          <a:p>
            <a:r>
              <a:rPr lang="en-GB" dirty="0"/>
              <a:t>References</a:t>
            </a:r>
          </a:p>
        </p:txBody>
      </p:sp>
      <p:sp>
        <p:nvSpPr>
          <p:cNvPr id="3" name="Content Placeholder 2"/>
          <p:cNvSpPr>
            <a:spLocks noGrp="1"/>
          </p:cNvSpPr>
          <p:nvPr>
            <p:ph idx="1"/>
          </p:nvPr>
        </p:nvSpPr>
        <p:spPr>
          <a:xfrm>
            <a:off x="611560" y="980728"/>
            <a:ext cx="7776864" cy="5544616"/>
          </a:xfrm>
        </p:spPr>
        <p:txBody>
          <a:bodyPr>
            <a:normAutofit fontScale="55000" lnSpcReduction="20000"/>
          </a:bodyPr>
          <a:lstStyle/>
          <a:p>
            <a:endParaRPr lang="en-GB" sz="1200" dirty="0"/>
          </a:p>
          <a:p>
            <a:pPr>
              <a:lnSpc>
                <a:spcPct val="120000"/>
              </a:lnSpc>
            </a:pPr>
            <a:r>
              <a:rPr lang="en-GB" sz="2000" dirty="0">
                <a:solidFill>
                  <a:schemeClr val="tx1"/>
                </a:solidFill>
                <a:latin typeface="Arial" panose="020B0604020202020204" pitchFamily="34" charset="0"/>
                <a:cs typeface="Arial" panose="020B0604020202020204" pitchFamily="34" charset="0"/>
              </a:rPr>
              <a:t>Al-</a:t>
            </a:r>
            <a:r>
              <a:rPr lang="en-GB" sz="2000" dirty="0" err="1">
                <a:solidFill>
                  <a:schemeClr val="tx1"/>
                </a:solidFill>
                <a:latin typeface="Arial" panose="020B0604020202020204" pitchFamily="34" charset="0"/>
                <a:cs typeface="Arial" panose="020B0604020202020204" pitchFamily="34" charset="0"/>
              </a:rPr>
              <a:t>Iskandari</a:t>
            </a:r>
            <a:r>
              <a:rPr lang="en-GB" sz="2000" dirty="0">
                <a:solidFill>
                  <a:schemeClr val="tx1"/>
                </a:solidFill>
                <a:latin typeface="Arial" panose="020B0604020202020204" pitchFamily="34" charset="0"/>
                <a:cs typeface="Arial" panose="020B0604020202020204" pitchFamily="34" charset="0"/>
              </a:rPr>
              <a:t>, I.A.A., 1996. The key to salvation. A Sufi manual of invocation. </a:t>
            </a:r>
            <a:r>
              <a:rPr lang="en-GB" sz="2000" i="1" dirty="0">
                <a:solidFill>
                  <a:schemeClr val="tx1"/>
                </a:solidFill>
                <a:latin typeface="Arial" panose="020B0604020202020204" pitchFamily="34" charset="0"/>
                <a:cs typeface="Arial" panose="020B0604020202020204" pitchFamily="34" charset="0"/>
              </a:rPr>
              <a:t>Trans. Mary Ann </a:t>
            </a:r>
            <a:r>
              <a:rPr lang="en-GB" sz="2000" i="1" dirty="0" err="1">
                <a:solidFill>
                  <a:schemeClr val="tx1"/>
                </a:solidFill>
                <a:latin typeface="Arial" panose="020B0604020202020204" pitchFamily="34" charset="0"/>
                <a:cs typeface="Arial" panose="020B0604020202020204" pitchFamily="34" charset="0"/>
              </a:rPr>
              <a:t>Koury</a:t>
            </a:r>
            <a:r>
              <a:rPr lang="en-GB" sz="2000" i="1" dirty="0">
                <a:solidFill>
                  <a:schemeClr val="tx1"/>
                </a:solidFill>
                <a:latin typeface="Arial" panose="020B0604020202020204" pitchFamily="34" charset="0"/>
                <a:cs typeface="Arial" panose="020B0604020202020204" pitchFamily="34" charset="0"/>
              </a:rPr>
              <a:t> Danner. The Islamic Texts Society</a:t>
            </a:r>
            <a:r>
              <a:rPr lang="en-GB" sz="2000" dirty="0">
                <a:solidFill>
                  <a:schemeClr val="tx1"/>
                </a:solidFill>
                <a:latin typeface="Arial" panose="020B0604020202020204" pitchFamily="34" charset="0"/>
                <a:cs typeface="Arial" panose="020B0604020202020204" pitchFamily="34" charset="0"/>
              </a:rPr>
              <a:t>.</a:t>
            </a:r>
          </a:p>
          <a:p>
            <a:pPr>
              <a:lnSpc>
                <a:spcPct val="120000"/>
              </a:lnSpc>
            </a:pPr>
            <a:r>
              <a:rPr lang="en-GB" sz="2000" dirty="0">
                <a:solidFill>
                  <a:schemeClr val="tx1"/>
                </a:solidFill>
                <a:latin typeface="Arial" panose="020B0604020202020204" pitchFamily="34" charset="0"/>
                <a:cs typeface="Arial" panose="020B0604020202020204" pitchFamily="34" charset="0"/>
              </a:rPr>
              <a:t>Al Jazeera (2006) Malaysia targets 'deviance’</a:t>
            </a:r>
            <a:r>
              <a:rPr lang="en-GB" sz="2000" b="1" dirty="0">
                <a:solidFill>
                  <a:schemeClr val="tx1"/>
                </a:solidFill>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Available at </a:t>
            </a:r>
            <a:r>
              <a:rPr lang="en-GB" sz="2000" dirty="0">
                <a:solidFill>
                  <a:schemeClr val="tx1"/>
                </a:solidFill>
                <a:latin typeface="Arial" panose="020B0604020202020204" pitchFamily="34" charset="0"/>
                <a:cs typeface="Arial" panose="020B0604020202020204" pitchFamily="34" charset="0"/>
                <a:hlinkClick r:id="rId3"/>
              </a:rPr>
              <a:t>http://www.aljazeera.com/news/asia-pacific/2006/12/2008525184926317852.html</a:t>
            </a:r>
            <a:r>
              <a:rPr lang="en-GB" sz="2000" dirty="0">
                <a:solidFill>
                  <a:schemeClr val="tx1"/>
                </a:solidFill>
                <a:latin typeface="Arial" panose="020B0604020202020204" pitchFamily="34" charset="0"/>
                <a:cs typeface="Arial" panose="020B0604020202020204" pitchFamily="34" charset="0"/>
              </a:rPr>
              <a:t> [Accessed 10th November 2017] </a:t>
            </a:r>
          </a:p>
          <a:p>
            <a:pPr>
              <a:lnSpc>
                <a:spcPct val="120000"/>
              </a:lnSpc>
            </a:pPr>
            <a:r>
              <a:rPr lang="en-GB" sz="2000" dirty="0">
                <a:solidFill>
                  <a:schemeClr val="tx1"/>
                </a:solidFill>
                <a:latin typeface="Arial" panose="020B0604020202020204" pitchFamily="34" charset="0"/>
                <a:cs typeface="Arial" panose="020B0604020202020204" pitchFamily="34" charset="0"/>
              </a:rPr>
              <a:t>Austin, R.W.J. ed., 1980. </a:t>
            </a:r>
            <a:r>
              <a:rPr lang="en-GB" sz="2000" i="1" dirty="0">
                <a:solidFill>
                  <a:schemeClr val="tx1"/>
                </a:solidFill>
                <a:latin typeface="Arial" panose="020B0604020202020204" pitchFamily="34" charset="0"/>
                <a:cs typeface="Arial" panose="020B0604020202020204" pitchFamily="34" charset="0"/>
              </a:rPr>
              <a:t>Ibn </a:t>
            </a:r>
            <a:r>
              <a:rPr lang="en-GB" sz="2000" i="1" dirty="0" err="1">
                <a:solidFill>
                  <a:schemeClr val="tx1"/>
                </a:solidFill>
                <a:latin typeface="Arial" panose="020B0604020202020204" pitchFamily="34" charset="0"/>
                <a:cs typeface="Arial" panose="020B0604020202020204" pitchFamily="34" charset="0"/>
              </a:rPr>
              <a:t>Al'Arabi</a:t>
            </a:r>
            <a:r>
              <a:rPr lang="en-GB" sz="2000" dirty="0">
                <a:solidFill>
                  <a:schemeClr val="tx1"/>
                </a:solidFill>
                <a:latin typeface="Arial" panose="020B0604020202020204" pitchFamily="34" charset="0"/>
                <a:cs typeface="Arial" panose="020B0604020202020204" pitchFamily="34" charset="0"/>
              </a:rPr>
              <a:t> (No. 22). Paulist Press.</a:t>
            </a:r>
          </a:p>
          <a:p>
            <a:pPr>
              <a:lnSpc>
                <a:spcPct val="120000"/>
              </a:lnSpc>
            </a:pPr>
            <a:r>
              <a:rPr lang="en-GB" sz="2000" dirty="0" err="1">
                <a:solidFill>
                  <a:schemeClr val="tx1"/>
                </a:solidFill>
                <a:latin typeface="Arial" panose="020B0604020202020204" pitchFamily="34" charset="0"/>
                <a:cs typeface="Arial" panose="020B0604020202020204" pitchFamily="34" charset="0"/>
              </a:rPr>
              <a:t>Baldick</a:t>
            </a:r>
            <a:r>
              <a:rPr lang="en-GB" sz="2000" dirty="0">
                <a:solidFill>
                  <a:schemeClr val="tx1"/>
                </a:solidFill>
                <a:latin typeface="Arial" panose="020B0604020202020204" pitchFamily="34" charset="0"/>
                <a:cs typeface="Arial" panose="020B0604020202020204" pitchFamily="34" charset="0"/>
              </a:rPr>
              <a:t>, J., 2012. </a:t>
            </a:r>
            <a:r>
              <a:rPr lang="en-GB" sz="2000" i="1" dirty="0">
                <a:solidFill>
                  <a:schemeClr val="tx1"/>
                </a:solidFill>
                <a:latin typeface="Arial" panose="020B0604020202020204" pitchFamily="34" charset="0"/>
                <a:cs typeface="Arial" panose="020B0604020202020204" pitchFamily="34" charset="0"/>
              </a:rPr>
              <a:t>Mystical Islam: an introduction to Sufism</a:t>
            </a:r>
            <a:r>
              <a:rPr lang="en-GB" sz="2000" dirty="0">
                <a:solidFill>
                  <a:schemeClr val="tx1"/>
                </a:solidFill>
                <a:latin typeface="Arial" panose="020B0604020202020204" pitchFamily="34" charset="0"/>
                <a:cs typeface="Arial" panose="020B0604020202020204" pitchFamily="34" charset="0"/>
              </a:rPr>
              <a:t>. IB Tauris.</a:t>
            </a:r>
          </a:p>
          <a:p>
            <a:pPr>
              <a:lnSpc>
                <a:spcPct val="120000"/>
              </a:lnSpc>
            </a:pPr>
            <a:r>
              <a:rPr lang="en-GB" sz="2000" dirty="0" err="1">
                <a:latin typeface="Arial" panose="020B0604020202020204" pitchFamily="34" charset="0"/>
                <a:cs typeface="Arial" panose="020B0604020202020204" pitchFamily="34" charset="0"/>
              </a:rPr>
              <a:t>Bousfield</a:t>
            </a:r>
            <a:r>
              <a:rPr lang="en-GB" sz="2000" dirty="0">
                <a:latin typeface="Arial" panose="020B0604020202020204" pitchFamily="34" charset="0"/>
                <a:cs typeface="Arial" panose="020B0604020202020204" pitchFamily="34" charset="0"/>
              </a:rPr>
              <a:t>, J., 1983. </a:t>
            </a:r>
            <a:r>
              <a:rPr lang="en-GB" sz="2000" dirty="0" err="1">
                <a:latin typeface="Arial" panose="020B0604020202020204" pitchFamily="34" charset="0"/>
                <a:cs typeface="Arial" panose="020B0604020202020204" pitchFamily="34" charset="0"/>
              </a:rPr>
              <a:t>islamic</a:t>
            </a:r>
            <a:r>
              <a:rPr lang="en-GB" sz="2000" dirty="0">
                <a:latin typeface="Arial" panose="020B0604020202020204" pitchFamily="34" charset="0"/>
                <a:cs typeface="Arial" panose="020B0604020202020204" pitchFamily="34" charset="0"/>
              </a:rPr>
              <a:t> Philosophy in south-east </a:t>
            </a:r>
            <a:r>
              <a:rPr lang="en-GB" sz="2000" dirty="0" err="1">
                <a:latin typeface="Arial" panose="020B0604020202020204" pitchFamily="34" charset="0"/>
                <a:cs typeface="Arial" panose="020B0604020202020204" pitchFamily="34" charset="0"/>
              </a:rPr>
              <a:t>asia</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Islam in South-East Asia</a:t>
            </a:r>
            <a:r>
              <a:rPr lang="en-GB" sz="2000" dirty="0">
                <a:latin typeface="Arial" panose="020B0604020202020204" pitchFamily="34" charset="0"/>
                <a:cs typeface="Arial" panose="020B0604020202020204" pitchFamily="34" charset="0"/>
              </a:rPr>
              <a:t>, pp.92-129.</a:t>
            </a:r>
          </a:p>
          <a:p>
            <a:pPr>
              <a:lnSpc>
                <a:spcPct val="120000"/>
              </a:lnSpc>
            </a:pPr>
            <a:r>
              <a:rPr lang="en-GB" sz="2000" dirty="0">
                <a:solidFill>
                  <a:schemeClr val="tx1"/>
                </a:solidFill>
                <a:latin typeface="Arial" panose="020B0604020202020204" pitchFamily="34" charset="0"/>
                <a:cs typeface="Arial" panose="020B0604020202020204" pitchFamily="34" charset="0"/>
              </a:rPr>
              <a:t>Campo, J. E. (2009) </a:t>
            </a:r>
            <a:r>
              <a:rPr lang="en-GB" sz="2000" i="1" dirty="0" err="1">
                <a:solidFill>
                  <a:schemeClr val="tx1"/>
                </a:solidFill>
                <a:latin typeface="Arial" panose="020B0604020202020204" pitchFamily="34" charset="0"/>
                <a:cs typeface="Arial" panose="020B0604020202020204" pitchFamily="34" charset="0"/>
              </a:rPr>
              <a:t>Encyclopedia</a:t>
            </a:r>
            <a:r>
              <a:rPr lang="en-GB" sz="2000" i="1" dirty="0">
                <a:solidFill>
                  <a:schemeClr val="tx1"/>
                </a:solidFill>
                <a:latin typeface="Arial" panose="020B0604020202020204" pitchFamily="34" charset="0"/>
                <a:cs typeface="Arial" panose="020B0604020202020204" pitchFamily="34" charset="0"/>
              </a:rPr>
              <a:t> of Islam</a:t>
            </a:r>
            <a:r>
              <a:rPr lang="en-GB" sz="2000" b="1"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Inforbase</a:t>
            </a:r>
            <a:r>
              <a:rPr lang="en-GB" sz="2000" dirty="0">
                <a:solidFill>
                  <a:schemeClr val="tx1"/>
                </a:solidFill>
                <a:latin typeface="Arial" panose="020B0604020202020204" pitchFamily="34" charset="0"/>
                <a:cs typeface="Arial" panose="020B0604020202020204" pitchFamily="34" charset="0"/>
              </a:rPr>
              <a:t> Publishing New York </a:t>
            </a:r>
          </a:p>
          <a:p>
            <a:pPr>
              <a:lnSpc>
                <a:spcPct val="120000"/>
              </a:lnSpc>
            </a:pPr>
            <a:r>
              <a:rPr lang="en-GB" sz="2000" dirty="0">
                <a:solidFill>
                  <a:schemeClr val="tx1"/>
                </a:solidFill>
                <a:latin typeface="Arial" panose="020B0604020202020204" pitchFamily="34" charset="0"/>
                <a:cs typeface="Arial" panose="020B0604020202020204" pitchFamily="34" charset="0"/>
              </a:rPr>
              <a:t>Cooke, M. and Lawrence, B.B. eds., 2005. </a:t>
            </a:r>
            <a:r>
              <a:rPr lang="en-GB" sz="2000" i="1" dirty="0">
                <a:solidFill>
                  <a:schemeClr val="tx1"/>
                </a:solidFill>
                <a:latin typeface="Arial" panose="020B0604020202020204" pitchFamily="34" charset="0"/>
                <a:cs typeface="Arial" panose="020B0604020202020204" pitchFamily="34" charset="0"/>
              </a:rPr>
              <a:t>Muslim networks from Hajj to hip hop</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Univ</a:t>
            </a:r>
            <a:r>
              <a:rPr lang="en-GB" sz="2000" dirty="0">
                <a:solidFill>
                  <a:schemeClr val="tx1"/>
                </a:solidFill>
                <a:latin typeface="Arial" panose="020B0604020202020204" pitchFamily="34" charset="0"/>
                <a:cs typeface="Arial" panose="020B0604020202020204" pitchFamily="34" charset="0"/>
              </a:rPr>
              <a:t> of North Carolina Press.</a:t>
            </a:r>
          </a:p>
          <a:p>
            <a:pPr>
              <a:lnSpc>
                <a:spcPct val="120000"/>
              </a:lnSpc>
            </a:pPr>
            <a:r>
              <a:rPr lang="en-GB" sz="2000" dirty="0">
                <a:solidFill>
                  <a:schemeClr val="tx1"/>
                </a:solidFill>
                <a:latin typeface="Arial" panose="020B0604020202020204" pitchFamily="34" charset="0"/>
                <a:cs typeface="Arial" panose="020B0604020202020204" pitchFamily="34" charset="0"/>
              </a:rPr>
              <a:t>Danner, V. and </a:t>
            </a:r>
            <a:r>
              <a:rPr lang="en-GB" sz="2000" dirty="0" err="1">
                <a:solidFill>
                  <a:schemeClr val="tx1"/>
                </a:solidFill>
                <a:latin typeface="Arial" panose="020B0604020202020204" pitchFamily="34" charset="0"/>
                <a:cs typeface="Arial" panose="020B0604020202020204" pitchFamily="34" charset="0"/>
              </a:rPr>
              <a:t>Thackston</a:t>
            </a:r>
            <a:r>
              <a:rPr lang="en-GB" sz="2000" dirty="0">
                <a:solidFill>
                  <a:schemeClr val="tx1"/>
                </a:solidFill>
                <a:latin typeface="Arial" panose="020B0604020202020204" pitchFamily="34" charset="0"/>
                <a:cs typeface="Arial" panose="020B0604020202020204" pitchFamily="34" charset="0"/>
              </a:rPr>
              <a:t>, W.M., 1978. </a:t>
            </a:r>
            <a:r>
              <a:rPr lang="en-GB" sz="2000" i="1" dirty="0" err="1">
                <a:solidFill>
                  <a:schemeClr val="tx1"/>
                </a:solidFill>
                <a:latin typeface="Arial" panose="020B0604020202020204" pitchFamily="34" charset="0"/>
                <a:cs typeface="Arial" panose="020B0604020202020204" pitchFamily="34" charset="0"/>
              </a:rPr>
              <a:t>Ibn'Ata</a:t>
            </a:r>
            <a:r>
              <a:rPr lang="en-GB" sz="2000" i="1" dirty="0">
                <a:solidFill>
                  <a:schemeClr val="tx1"/>
                </a:solidFill>
                <a:latin typeface="Arial" panose="020B0604020202020204" pitchFamily="34" charset="0"/>
                <a:cs typeface="Arial" panose="020B0604020202020204" pitchFamily="34" charset="0"/>
              </a:rPr>
              <a:t> </a:t>
            </a:r>
            <a:r>
              <a:rPr lang="en-GB" sz="2000" i="1" dirty="0" err="1">
                <a:solidFill>
                  <a:schemeClr val="tx1"/>
                </a:solidFill>
                <a:latin typeface="Arial" panose="020B0604020202020204" pitchFamily="34" charset="0"/>
                <a:cs typeface="Arial" panose="020B0604020202020204" pitchFamily="34" charset="0"/>
              </a:rPr>
              <a:t>Illah-Kwaja</a:t>
            </a:r>
            <a:r>
              <a:rPr lang="en-GB" sz="2000" i="1" dirty="0">
                <a:solidFill>
                  <a:schemeClr val="tx1"/>
                </a:solidFill>
                <a:latin typeface="Arial" panose="020B0604020202020204" pitchFamily="34" charset="0"/>
                <a:cs typeface="Arial" panose="020B0604020202020204" pitchFamily="34" charset="0"/>
              </a:rPr>
              <a:t> Abdullah Ansari: The Book of Wisdom-Intimate Conversations</a:t>
            </a:r>
            <a:r>
              <a:rPr lang="en-GB" sz="2000" dirty="0">
                <a:solidFill>
                  <a:schemeClr val="tx1"/>
                </a:solidFill>
                <a:latin typeface="Arial" panose="020B0604020202020204" pitchFamily="34" charset="0"/>
                <a:cs typeface="Arial" panose="020B0604020202020204" pitchFamily="34" charset="0"/>
              </a:rPr>
              <a:t> (Vol. 8). Paulist Press.</a:t>
            </a:r>
          </a:p>
          <a:p>
            <a:pPr>
              <a:lnSpc>
                <a:spcPct val="120000"/>
              </a:lnSpc>
            </a:pPr>
            <a:r>
              <a:rPr lang="en-GB" sz="2000" dirty="0">
                <a:latin typeface="Arial" panose="020B0604020202020204" pitchFamily="34" charset="0"/>
                <a:cs typeface="Arial" panose="020B0604020202020204" pitchFamily="34" charset="0"/>
              </a:rPr>
              <a:t>Hamid, A.F.A. </a:t>
            </a:r>
            <a:r>
              <a:rPr lang="en-GB" sz="2000" dirty="0" err="1">
                <a:latin typeface="Arial" panose="020B0604020202020204" pitchFamily="34" charset="0"/>
                <a:cs typeface="Arial" panose="020B0604020202020204" pitchFamily="34" charset="0"/>
              </a:rPr>
              <a:t>Fauzi</a:t>
            </a:r>
            <a:r>
              <a:rPr lang="en-GB" sz="2000" dirty="0">
                <a:latin typeface="Arial" panose="020B0604020202020204" pitchFamily="34" charset="0"/>
                <a:cs typeface="Arial" panose="020B0604020202020204" pitchFamily="34" charset="0"/>
              </a:rPr>
              <a:t>, A. (2015) The Challenge of Religious Pluralism in Malaysia with Special Reference to the Sufi Thought of </a:t>
            </a:r>
            <a:r>
              <a:rPr lang="en-GB" sz="2000" dirty="0" err="1">
                <a:latin typeface="Arial" panose="020B0604020202020204" pitchFamily="34" charset="0"/>
                <a:cs typeface="Arial" panose="020B0604020202020204" pitchFamily="34" charset="0"/>
              </a:rPr>
              <a:t>Ustaz</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Ashaari</a:t>
            </a:r>
            <a:r>
              <a:rPr lang="en-GB" sz="2000" dirty="0">
                <a:latin typeface="Arial" panose="020B0604020202020204" pitchFamily="34" charset="0"/>
                <a:cs typeface="Arial" panose="020B0604020202020204" pitchFamily="34" charset="0"/>
              </a:rPr>
              <a:t> Muhammad. </a:t>
            </a:r>
            <a:r>
              <a:rPr lang="en-GB" sz="2000" i="1" dirty="0">
                <a:latin typeface="Arial" panose="020B0604020202020204" pitchFamily="34" charset="0"/>
                <a:cs typeface="Arial" panose="020B0604020202020204" pitchFamily="34" charset="0"/>
              </a:rPr>
              <a:t>Comparative Islamic Studies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9</a:t>
            </a:r>
            <a:r>
              <a:rPr lang="en-GB" sz="2000" dirty="0">
                <a:latin typeface="Arial" panose="020B0604020202020204" pitchFamily="34" charset="0"/>
                <a:cs typeface="Arial" panose="020B0604020202020204" pitchFamily="34" charset="0"/>
              </a:rPr>
              <a:t>(1), pp.9-40.</a:t>
            </a:r>
          </a:p>
          <a:p>
            <a:pPr>
              <a:lnSpc>
                <a:spcPct val="120000"/>
              </a:lnSpc>
            </a:pPr>
            <a:r>
              <a:rPr lang="en-GB" sz="2000" dirty="0">
                <a:solidFill>
                  <a:schemeClr val="tx1"/>
                </a:solidFill>
                <a:latin typeface="Arial" panose="020B0604020202020204" pitchFamily="34" charset="0"/>
                <a:cs typeface="Arial" panose="020B0604020202020204" pitchFamily="34" charset="0"/>
              </a:rPr>
              <a:t>King, O. (2006) Criticism for new Muslim organisation  Available at </a:t>
            </a:r>
            <a:r>
              <a:rPr lang="en-GB" sz="2000" dirty="0">
                <a:solidFill>
                  <a:schemeClr val="tx1"/>
                </a:solidFill>
                <a:latin typeface="Arial" panose="020B0604020202020204" pitchFamily="34" charset="0"/>
                <a:cs typeface="Arial" panose="020B0604020202020204" pitchFamily="34" charset="0"/>
                <a:hlinkClick r:id="rId4"/>
              </a:rPr>
              <a:t>https://www.theguardian.com/politics/2006/jul/19/immigrationpolicy.religion</a:t>
            </a:r>
            <a:r>
              <a:rPr lang="en-GB" sz="2000" dirty="0">
                <a:solidFill>
                  <a:schemeClr val="tx1"/>
                </a:solidFill>
                <a:latin typeface="Arial" panose="020B0604020202020204" pitchFamily="34" charset="0"/>
                <a:cs typeface="Arial" panose="020B0604020202020204" pitchFamily="34" charset="0"/>
              </a:rPr>
              <a:t> [Accessed 10th November 2017] </a:t>
            </a:r>
          </a:p>
          <a:p>
            <a:pPr>
              <a:lnSpc>
                <a:spcPct val="120000"/>
              </a:lnSpc>
            </a:pPr>
            <a:r>
              <a:rPr lang="en-GB" sz="2000" dirty="0" err="1">
                <a:solidFill>
                  <a:schemeClr val="tx1"/>
                </a:solidFill>
                <a:latin typeface="Arial" panose="020B0604020202020204" pitchFamily="34" charset="0"/>
                <a:cs typeface="Arial" panose="020B0604020202020204" pitchFamily="34" charset="0"/>
              </a:rPr>
              <a:t>Maneri</a:t>
            </a:r>
            <a:r>
              <a:rPr lang="en-GB" sz="2000" dirty="0">
                <a:solidFill>
                  <a:schemeClr val="tx1"/>
                </a:solidFill>
                <a:latin typeface="Arial" panose="020B0604020202020204" pitchFamily="34" charset="0"/>
                <a:cs typeface="Arial" panose="020B0604020202020204" pitchFamily="34" charset="0"/>
              </a:rPr>
              <a:t>, S.A. and Jackson, P., 1980. </a:t>
            </a:r>
            <a:r>
              <a:rPr lang="en-GB" sz="2000" i="1" dirty="0">
                <a:solidFill>
                  <a:schemeClr val="tx1"/>
                </a:solidFill>
                <a:latin typeface="Arial" panose="020B0604020202020204" pitchFamily="34" charset="0"/>
                <a:cs typeface="Arial" panose="020B0604020202020204" pitchFamily="34" charset="0"/>
              </a:rPr>
              <a:t>The Hundred Letters [of] </a:t>
            </a:r>
            <a:r>
              <a:rPr lang="en-GB" sz="2000" i="1" dirty="0" err="1">
                <a:solidFill>
                  <a:schemeClr val="tx1"/>
                </a:solidFill>
                <a:latin typeface="Arial" panose="020B0604020202020204" pitchFamily="34" charset="0"/>
                <a:cs typeface="Arial" panose="020B0604020202020204" pitchFamily="34" charset="0"/>
              </a:rPr>
              <a:t>Sharafuddin</a:t>
            </a:r>
            <a:r>
              <a:rPr lang="en-GB" sz="2000" i="1" dirty="0">
                <a:solidFill>
                  <a:schemeClr val="tx1"/>
                </a:solidFill>
                <a:latin typeface="Arial" panose="020B0604020202020204" pitchFamily="34" charset="0"/>
                <a:cs typeface="Arial" panose="020B0604020202020204" pitchFamily="34" charset="0"/>
              </a:rPr>
              <a:t> </a:t>
            </a:r>
            <a:r>
              <a:rPr lang="en-GB" sz="2000" i="1" dirty="0" err="1">
                <a:solidFill>
                  <a:schemeClr val="tx1"/>
                </a:solidFill>
                <a:latin typeface="Arial" panose="020B0604020202020204" pitchFamily="34" charset="0"/>
                <a:cs typeface="Arial" panose="020B0604020202020204" pitchFamily="34" charset="0"/>
              </a:rPr>
              <a:t>Maneri</a:t>
            </a:r>
            <a:r>
              <a:rPr lang="en-GB" sz="2000" i="1" dirty="0">
                <a:solidFill>
                  <a:schemeClr val="tx1"/>
                </a:solidFill>
                <a:latin typeface="Arial" panose="020B0604020202020204" pitchFamily="34" charset="0"/>
                <a:cs typeface="Arial" panose="020B0604020202020204" pitchFamily="34" charset="0"/>
              </a:rPr>
              <a:t>; Translation [from the Persian], Introduction and Notes by Paul Jackson</a:t>
            </a:r>
            <a:r>
              <a:rPr lang="en-GB" sz="2000" dirty="0">
                <a:solidFill>
                  <a:schemeClr val="tx1"/>
                </a:solidFill>
                <a:latin typeface="Arial" panose="020B0604020202020204" pitchFamily="34" charset="0"/>
                <a:cs typeface="Arial" panose="020B0604020202020204" pitchFamily="34" charset="0"/>
              </a:rPr>
              <a:t>. SPCK.</a:t>
            </a:r>
          </a:p>
          <a:p>
            <a:pPr>
              <a:lnSpc>
                <a:spcPct val="120000"/>
              </a:lnSpc>
            </a:pPr>
            <a:r>
              <a:rPr lang="en-GB" sz="2000" dirty="0" err="1">
                <a:solidFill>
                  <a:schemeClr val="tx1"/>
                </a:solidFill>
                <a:latin typeface="Arial" panose="020B0604020202020204" pitchFamily="34" charset="0"/>
                <a:cs typeface="Arial" panose="020B0604020202020204" pitchFamily="34" charset="0"/>
              </a:rPr>
              <a:t>Polat</a:t>
            </a:r>
            <a:r>
              <a:rPr lang="en-GB" sz="2000" dirty="0">
                <a:solidFill>
                  <a:schemeClr val="tx1"/>
                </a:solidFill>
                <a:latin typeface="Arial" panose="020B0604020202020204" pitchFamily="34" charset="0"/>
                <a:cs typeface="Arial" panose="020B0604020202020204" pitchFamily="34" charset="0"/>
              </a:rPr>
              <a:t>, M., 2017. </a:t>
            </a:r>
            <a:r>
              <a:rPr lang="en-GB" sz="2000" dirty="0" err="1">
                <a:solidFill>
                  <a:schemeClr val="tx1"/>
                </a:solidFill>
                <a:latin typeface="Arial" panose="020B0604020202020204" pitchFamily="34" charset="0"/>
                <a:cs typeface="Arial" panose="020B0604020202020204" pitchFamily="34" charset="0"/>
              </a:rPr>
              <a:t>Tasawwuf</a:t>
            </a:r>
            <a:r>
              <a:rPr lang="en-GB" sz="2000" dirty="0">
                <a:solidFill>
                  <a:schemeClr val="tx1"/>
                </a:solidFill>
                <a:latin typeface="Arial" panose="020B0604020202020204" pitchFamily="34" charset="0"/>
                <a:cs typeface="Arial" panose="020B0604020202020204" pitchFamily="34" charset="0"/>
              </a:rPr>
              <a:t>-oriented Educational Philosophy and its Relevance to the Formation of Religion and Ethics Course Curriculum.</a:t>
            </a:r>
          </a:p>
          <a:p>
            <a:pPr>
              <a:lnSpc>
                <a:spcPct val="120000"/>
              </a:lnSpc>
            </a:pPr>
            <a:r>
              <a:rPr lang="en-GB" sz="2000" dirty="0">
                <a:solidFill>
                  <a:schemeClr val="tx1"/>
                </a:solidFill>
                <a:latin typeface="Arial" panose="020B0604020202020204" pitchFamily="34" charset="0"/>
                <a:cs typeface="Arial" panose="020B0604020202020204" pitchFamily="34" charset="0"/>
              </a:rPr>
              <a:t>Martin Lings, </a:t>
            </a:r>
            <a:r>
              <a:rPr lang="en-GB" sz="2000" i="1" dirty="0">
                <a:solidFill>
                  <a:schemeClr val="tx1"/>
                </a:solidFill>
                <a:latin typeface="Arial" panose="020B0604020202020204" pitchFamily="34" charset="0"/>
                <a:cs typeface="Arial" panose="020B0604020202020204" pitchFamily="34" charset="0"/>
              </a:rPr>
              <a:t>What is Sufism?</a:t>
            </a:r>
            <a:r>
              <a:rPr lang="en-GB" sz="2000" dirty="0">
                <a:solidFill>
                  <a:schemeClr val="tx1"/>
                </a:solidFill>
                <a:latin typeface="Arial" panose="020B0604020202020204" pitchFamily="34" charset="0"/>
                <a:cs typeface="Arial" panose="020B0604020202020204" pitchFamily="34" charset="0"/>
              </a:rPr>
              <a:t> (Lahore: </a:t>
            </a:r>
            <a:r>
              <a:rPr lang="en-GB" sz="2000" dirty="0" err="1">
                <a:solidFill>
                  <a:schemeClr val="tx1"/>
                </a:solidFill>
                <a:latin typeface="Arial" panose="020B0604020202020204" pitchFamily="34" charset="0"/>
                <a:cs typeface="Arial" panose="020B0604020202020204" pitchFamily="34" charset="0"/>
              </a:rPr>
              <a:t>Suhail</a:t>
            </a:r>
            <a:r>
              <a:rPr lang="en-GB" sz="2000" dirty="0">
                <a:solidFill>
                  <a:schemeClr val="tx1"/>
                </a:solidFill>
                <a:latin typeface="Arial" panose="020B0604020202020204" pitchFamily="34" charset="0"/>
                <a:cs typeface="Arial" panose="020B0604020202020204" pitchFamily="34" charset="0"/>
              </a:rPr>
              <a:t> Academy, 2005; first imp. 1983, second imp. 1999), p.15</a:t>
            </a:r>
          </a:p>
          <a:p>
            <a:pPr>
              <a:lnSpc>
                <a:spcPct val="120000"/>
              </a:lnSpc>
            </a:pPr>
            <a:r>
              <a:rPr lang="en-GB" sz="2000" dirty="0">
                <a:solidFill>
                  <a:schemeClr val="tx1"/>
                </a:solidFill>
                <a:latin typeface="Arial" panose="020B0604020202020204" pitchFamily="34" charset="0"/>
                <a:cs typeface="Arial" panose="020B0604020202020204" pitchFamily="34" charset="0"/>
              </a:rPr>
              <a:t>Meer, N. and </a:t>
            </a:r>
            <a:r>
              <a:rPr lang="en-GB" sz="2000" dirty="0" err="1">
                <a:solidFill>
                  <a:schemeClr val="tx1"/>
                </a:solidFill>
                <a:latin typeface="Arial" panose="020B0604020202020204" pitchFamily="34" charset="0"/>
                <a:cs typeface="Arial" panose="020B0604020202020204" pitchFamily="34" charset="0"/>
              </a:rPr>
              <a:t>Modood</a:t>
            </a:r>
            <a:r>
              <a:rPr lang="en-GB" sz="2000" dirty="0">
                <a:solidFill>
                  <a:schemeClr val="tx1"/>
                </a:solidFill>
                <a:latin typeface="Arial" panose="020B0604020202020204" pitchFamily="34" charset="0"/>
                <a:cs typeface="Arial" panose="020B0604020202020204" pitchFamily="34" charset="0"/>
              </a:rPr>
              <a:t>, T., 2015. Religious pluralism in the United States and Britain: Its implications for Muslims and nationhood. </a:t>
            </a:r>
            <a:r>
              <a:rPr lang="en-GB" sz="2000" i="1" dirty="0">
                <a:solidFill>
                  <a:schemeClr val="tx1"/>
                </a:solidFill>
                <a:latin typeface="Arial" panose="020B0604020202020204" pitchFamily="34" charset="0"/>
                <a:cs typeface="Arial" panose="020B0604020202020204" pitchFamily="34" charset="0"/>
              </a:rPr>
              <a:t>Social Compass</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62</a:t>
            </a:r>
            <a:r>
              <a:rPr lang="en-GB" sz="2000" dirty="0">
                <a:solidFill>
                  <a:schemeClr val="tx1"/>
                </a:solidFill>
                <a:latin typeface="Arial" panose="020B0604020202020204" pitchFamily="34" charset="0"/>
                <a:cs typeface="Arial" panose="020B0604020202020204" pitchFamily="34" charset="0"/>
              </a:rPr>
              <a:t>(4), pp.526-540</a:t>
            </a:r>
          </a:p>
          <a:p>
            <a:pPr>
              <a:lnSpc>
                <a:spcPct val="120000"/>
              </a:lnSpc>
            </a:pPr>
            <a:r>
              <a:rPr lang="en-GB" sz="2000" dirty="0">
                <a:solidFill>
                  <a:schemeClr val="tx1"/>
                </a:solidFill>
                <a:latin typeface="Arial" panose="020B0604020202020204" pitchFamily="34" charset="0"/>
                <a:cs typeface="Arial" panose="020B0604020202020204" pitchFamily="34" charset="0"/>
              </a:rPr>
              <a:t>Muslim Council of Britain Available at </a:t>
            </a:r>
            <a:r>
              <a:rPr lang="en-GB" sz="2000" dirty="0">
                <a:solidFill>
                  <a:schemeClr val="tx1"/>
                </a:solidFill>
                <a:latin typeface="Arial" panose="020B0604020202020204" pitchFamily="34" charset="0"/>
                <a:cs typeface="Arial" panose="020B0604020202020204" pitchFamily="34" charset="0"/>
                <a:hlinkClick r:id="rId5"/>
              </a:rPr>
              <a:t>http://www.mcb.org.uk/over-130-imams-religious-leaders-from-diverse-backgrounds-refuse-to-perform-the-funeral-prayer-for-london-attackers-in-an-unprecedented-move/</a:t>
            </a:r>
            <a:r>
              <a:rPr lang="en-GB" sz="2000" dirty="0">
                <a:solidFill>
                  <a:schemeClr val="tx1"/>
                </a:solidFill>
                <a:latin typeface="Arial" panose="020B0604020202020204" pitchFamily="34" charset="0"/>
                <a:cs typeface="Arial" panose="020B0604020202020204" pitchFamily="34" charset="0"/>
              </a:rPr>
              <a:t> [Accessed 10</a:t>
            </a:r>
            <a:r>
              <a:rPr lang="en-GB" sz="2000" baseline="30000" dirty="0">
                <a:solidFill>
                  <a:schemeClr val="tx1"/>
                </a:solidFill>
                <a:latin typeface="Arial" panose="020B0604020202020204" pitchFamily="34" charset="0"/>
                <a:cs typeface="Arial" panose="020B0604020202020204" pitchFamily="34" charset="0"/>
              </a:rPr>
              <a:t>th</a:t>
            </a:r>
            <a:r>
              <a:rPr lang="en-GB" sz="2000" dirty="0">
                <a:solidFill>
                  <a:schemeClr val="tx1"/>
                </a:solidFill>
                <a:latin typeface="Arial" panose="020B0604020202020204" pitchFamily="34" charset="0"/>
                <a:cs typeface="Arial" panose="020B0604020202020204" pitchFamily="34" charset="0"/>
              </a:rPr>
              <a:t> November 2017]</a:t>
            </a:r>
          </a:p>
          <a:p>
            <a:r>
              <a:rPr lang="en-GB" sz="2000" dirty="0" err="1">
                <a:solidFill>
                  <a:schemeClr val="tx1"/>
                </a:solidFill>
                <a:latin typeface="Arial" panose="020B0604020202020204" pitchFamily="34" charset="0"/>
                <a:cs typeface="Arial" panose="020B0604020202020204" pitchFamily="34" charset="0"/>
              </a:rPr>
              <a:t>Rūmī</a:t>
            </a:r>
            <a:r>
              <a:rPr lang="en-GB" sz="2000" dirty="0">
                <a:solidFill>
                  <a:schemeClr val="tx1"/>
                </a:solidFill>
                <a:latin typeface="Arial" panose="020B0604020202020204" pitchFamily="34" charset="0"/>
                <a:cs typeface="Arial" panose="020B0604020202020204" pitchFamily="34" charset="0"/>
              </a:rPr>
              <a:t>, J.A.D. and </a:t>
            </a:r>
            <a:r>
              <a:rPr lang="en-GB" sz="2000" dirty="0" err="1">
                <a:solidFill>
                  <a:schemeClr val="tx1"/>
                </a:solidFill>
                <a:latin typeface="Arial" panose="020B0604020202020204" pitchFamily="34" charset="0"/>
                <a:cs typeface="Arial" panose="020B0604020202020204" pitchFamily="34" charset="0"/>
              </a:rPr>
              <a:t>Chittick</a:t>
            </a:r>
            <a:r>
              <a:rPr lang="en-GB" sz="2000" dirty="0">
                <a:solidFill>
                  <a:schemeClr val="tx1"/>
                </a:solidFill>
                <a:latin typeface="Arial" panose="020B0604020202020204" pitchFamily="34" charset="0"/>
                <a:cs typeface="Arial" panose="020B0604020202020204" pitchFamily="34" charset="0"/>
              </a:rPr>
              <a:t>, W.C., 1983. </a:t>
            </a:r>
            <a:r>
              <a:rPr lang="en-GB" sz="2000" i="1" dirty="0">
                <a:solidFill>
                  <a:schemeClr val="tx1"/>
                </a:solidFill>
                <a:latin typeface="Arial" panose="020B0604020202020204" pitchFamily="34" charset="0"/>
                <a:cs typeface="Arial" panose="020B0604020202020204" pitchFamily="34" charset="0"/>
              </a:rPr>
              <a:t>The Sufi path of love: The spiritual teachings of Rumi</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suny</a:t>
            </a:r>
            <a:r>
              <a:rPr lang="en-GB" sz="2000" dirty="0">
                <a:solidFill>
                  <a:schemeClr val="tx1"/>
                </a:solidFill>
                <a:latin typeface="Arial" panose="020B0604020202020204" pitchFamily="34" charset="0"/>
                <a:cs typeface="Arial" panose="020B0604020202020204" pitchFamily="34" charset="0"/>
              </a:rPr>
              <a:t> Press.</a:t>
            </a:r>
          </a:p>
          <a:p>
            <a:r>
              <a:rPr lang="en-GB" sz="2000" dirty="0" err="1">
                <a:solidFill>
                  <a:schemeClr val="tx1"/>
                </a:solidFill>
                <a:latin typeface="Arial" panose="020B0604020202020204" pitchFamily="34" charset="0"/>
                <a:cs typeface="Arial" panose="020B0604020202020204" pitchFamily="34" charset="0"/>
              </a:rPr>
              <a:t>Shihadeh</a:t>
            </a:r>
            <a:r>
              <a:rPr lang="en-GB" sz="2000" dirty="0">
                <a:solidFill>
                  <a:schemeClr val="tx1"/>
                </a:solidFill>
                <a:latin typeface="Arial" panose="020B0604020202020204" pitchFamily="34" charset="0"/>
                <a:cs typeface="Arial" panose="020B0604020202020204" pitchFamily="34" charset="0"/>
              </a:rPr>
              <a:t>, A. (2012) </a:t>
            </a:r>
            <a:r>
              <a:rPr lang="en-GB" sz="2000" i="1" dirty="0">
                <a:solidFill>
                  <a:schemeClr val="tx1"/>
                </a:solidFill>
                <a:latin typeface="Arial" panose="020B0604020202020204" pitchFamily="34" charset="0"/>
                <a:cs typeface="Arial" panose="020B0604020202020204" pitchFamily="34" charset="0"/>
              </a:rPr>
              <a:t>Classical </a:t>
            </a:r>
            <a:r>
              <a:rPr lang="en-GB" sz="2000" i="1" dirty="0" err="1">
                <a:solidFill>
                  <a:schemeClr val="tx1"/>
                </a:solidFill>
                <a:latin typeface="Arial" panose="020B0604020202020204" pitchFamily="34" charset="0"/>
                <a:cs typeface="Arial" panose="020B0604020202020204" pitchFamily="34" charset="0"/>
              </a:rPr>
              <a:t>Ash‘arı</a:t>
            </a:r>
            <a:r>
              <a:rPr lang="en-GB" sz="2000" i="1" dirty="0">
                <a:solidFill>
                  <a:schemeClr val="tx1"/>
                </a:solidFill>
                <a:latin typeface="Arial" panose="020B0604020202020204" pitchFamily="34" charset="0"/>
                <a:cs typeface="Arial" panose="020B0604020202020204" pitchFamily="34" charset="0"/>
              </a:rPr>
              <a:t> Anthropology: Body, Life and Spirit</a:t>
            </a:r>
            <a:r>
              <a:rPr lang="en-GB" sz="2000" dirty="0">
                <a:solidFill>
                  <a:schemeClr val="tx1"/>
                </a:solidFill>
                <a:latin typeface="Arial" panose="020B0604020202020204" pitchFamily="34" charset="0"/>
                <a:cs typeface="Arial" panose="020B0604020202020204" pitchFamily="34" charset="0"/>
              </a:rPr>
              <a:t> Blackwell Oxford</a:t>
            </a:r>
          </a:p>
          <a:p>
            <a:r>
              <a:rPr lang="en-GB" sz="2000" dirty="0" err="1">
                <a:solidFill>
                  <a:schemeClr val="tx1"/>
                </a:solidFill>
                <a:latin typeface="Arial" panose="020B0604020202020204" pitchFamily="34" charset="0"/>
                <a:cs typeface="Arial" panose="020B0604020202020204" pitchFamily="34" charset="0"/>
              </a:rPr>
              <a:t>Westerlund</a:t>
            </a:r>
            <a:r>
              <a:rPr lang="en-GB" sz="2000" dirty="0">
                <a:solidFill>
                  <a:schemeClr val="tx1"/>
                </a:solidFill>
                <a:latin typeface="Arial" panose="020B0604020202020204" pitchFamily="34" charset="0"/>
                <a:cs typeface="Arial" panose="020B0604020202020204" pitchFamily="34" charset="0"/>
              </a:rPr>
              <a:t>, D. ed., 2004. </a:t>
            </a:r>
            <a:r>
              <a:rPr lang="en-GB" sz="2000" i="1" dirty="0">
                <a:solidFill>
                  <a:schemeClr val="tx1"/>
                </a:solidFill>
                <a:latin typeface="Arial" panose="020B0604020202020204" pitchFamily="34" charset="0"/>
                <a:cs typeface="Arial" panose="020B0604020202020204" pitchFamily="34" charset="0"/>
              </a:rPr>
              <a:t>Sufism in Europe and North America</a:t>
            </a:r>
            <a:r>
              <a:rPr lang="en-GB" sz="2000" dirty="0">
                <a:solidFill>
                  <a:schemeClr val="tx1"/>
                </a:solidFill>
                <a:latin typeface="Arial" panose="020B0604020202020204" pitchFamily="34" charset="0"/>
                <a:cs typeface="Arial" panose="020B0604020202020204" pitchFamily="34" charset="0"/>
              </a:rPr>
              <a:t>. Routledge.</a:t>
            </a:r>
          </a:p>
          <a:p>
            <a:endParaRPr lang="en-GB" dirty="0"/>
          </a:p>
          <a:p>
            <a:endParaRPr lang="en-GB" dirty="0"/>
          </a:p>
        </p:txBody>
      </p:sp>
    </p:spTree>
    <p:extLst>
      <p:ext uri="{BB962C8B-B14F-4D97-AF65-F5344CB8AC3E}">
        <p14:creationId xmlns:p14="http://schemas.microsoft.com/office/powerpoint/2010/main" val="20330694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9113</TotalTime>
  <Words>5414</Words>
  <Application>Microsoft Office PowerPoint</Application>
  <PresentationFormat>On-screen Show (4:3)</PresentationFormat>
  <Paragraphs>262</Paragraphs>
  <Slides>49</Slides>
  <Notes>32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Arial</vt:lpstr>
      <vt:lpstr>Calibri</vt:lpstr>
      <vt:lpstr>Century Gothic</vt:lpstr>
      <vt:lpstr>Verdana</vt:lpstr>
      <vt:lpstr>Wingdings 2</vt:lpstr>
      <vt:lpstr>Austin</vt:lpstr>
      <vt:lpstr>Sufism and the transmission of religious knowledge in Muslim networks</vt:lpstr>
      <vt:lpstr>What is Sufism? </vt:lpstr>
      <vt:lpstr>Sufi Identity </vt:lpstr>
      <vt:lpstr>Different components of Sufism</vt:lpstr>
      <vt:lpstr>Principal Doctrines</vt:lpstr>
      <vt:lpstr>    Sufi Tariqah </vt:lpstr>
      <vt:lpstr>Requirement of a Tariqah</vt:lpstr>
      <vt:lpstr>Sufis’ three spiritual ‘lights’ of Faith</vt:lpstr>
      <vt:lpstr>Relationship with God</vt:lpstr>
      <vt:lpstr>Sufi vs Orthodox Islam </vt:lpstr>
      <vt:lpstr>Different and the Same</vt:lpstr>
      <vt:lpstr>Maqam: Stations</vt:lpstr>
      <vt:lpstr>PowerPoint Presentation</vt:lpstr>
      <vt:lpstr>Difficulties around Sufi Texts</vt:lpstr>
      <vt:lpstr>Gnosis</vt:lpstr>
      <vt:lpstr>Theological Challenges</vt:lpstr>
      <vt:lpstr>    Finding ‘True Reality’ </vt:lpstr>
      <vt:lpstr>Key historical Sufi figures</vt:lpstr>
      <vt:lpstr>Al-Hallaj</vt:lpstr>
      <vt:lpstr>Al-Ghazali</vt:lpstr>
      <vt:lpstr>Abd al-Qadir al-Jilani</vt:lpstr>
      <vt:lpstr>Ibn Al-Arabi</vt:lpstr>
      <vt:lpstr>Jalal al-Din al-Rumi</vt:lpstr>
      <vt:lpstr>PowerPoint Presentation</vt:lpstr>
      <vt:lpstr>Acceptance/non-acceptance</vt:lpstr>
      <vt:lpstr>The Sufi Map</vt:lpstr>
      <vt:lpstr>Sufi Networks</vt:lpstr>
      <vt:lpstr>Sufi Networks in Malaysia </vt:lpstr>
      <vt:lpstr>Ecstatic/Sober </vt:lpstr>
      <vt:lpstr>Ashaari Mohammed:  Darul-Arqam</vt:lpstr>
      <vt:lpstr>History </vt:lpstr>
      <vt:lpstr>Practices of Aurad Muhammadiah</vt:lpstr>
      <vt:lpstr>Business Networks</vt:lpstr>
      <vt:lpstr>Networks Gone Wrong </vt:lpstr>
      <vt:lpstr>Networks vs Divisions</vt:lpstr>
      <vt:lpstr>Conflicting Reports </vt:lpstr>
      <vt:lpstr>Music</vt:lpstr>
      <vt:lpstr>Muslim networks: hip hop</vt:lpstr>
      <vt:lpstr>The Internet </vt:lpstr>
      <vt:lpstr>Reconciling Conflicting Beliefs</vt:lpstr>
      <vt:lpstr>PowerPoint Presentation</vt:lpstr>
      <vt:lpstr>Muslims in the West</vt:lpstr>
      <vt:lpstr>PowerPoint Presentation</vt:lpstr>
      <vt:lpstr>The Muslim Council of Britain (MCB)</vt:lpstr>
      <vt:lpstr>PowerPoint Presentation</vt:lpstr>
      <vt:lpstr>The Sufi Muslim Council (SMC)</vt:lpstr>
      <vt:lpstr>PowerPoint Presentation</vt:lpstr>
      <vt:lpstr>Contemporary Networks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Sufism and the transmission of religious knowledge in Muslim networks</dc:title>
  <dc:creator>Ahmed Ali</dc:creator>
  <cp:lastModifiedBy>Ahmed Ali Al-khulaidy</cp:lastModifiedBy>
  <cp:revision>81</cp:revision>
  <dcterms:created xsi:type="dcterms:W3CDTF">2017-11-06T23:28:54Z</dcterms:created>
  <dcterms:modified xsi:type="dcterms:W3CDTF">2017-12-18T09:33:13Z</dcterms:modified>
</cp:coreProperties>
</file>