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49" autoAdjust="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E9E049-FA92-4FCD-A54F-E8CAC3D8297D}" type="doc">
      <dgm:prSet loTypeId="urn:microsoft.com/office/officeart/2005/8/layout/vList2" loCatId="list" qsTypeId="urn:microsoft.com/office/officeart/2005/8/quickstyle/simple5" qsCatId="simple" csTypeId="urn:microsoft.com/office/officeart/2005/8/colors/accent1_2" csCatId="accent1"/>
      <dgm:spPr/>
      <dgm:t>
        <a:bodyPr/>
        <a:lstStyle/>
        <a:p>
          <a:endParaRPr lang="en-US"/>
        </a:p>
      </dgm:t>
    </dgm:pt>
    <dgm:pt modelId="{79591861-B545-40AC-9733-91654BDFEB3C}">
      <dgm:prSet/>
      <dgm:spPr/>
      <dgm:t>
        <a:bodyPr/>
        <a:lstStyle/>
        <a:p>
          <a:r>
            <a:rPr lang="en-US"/>
            <a:t>As more people use digital banking, the chances of financial fraud have also gone up [2].</a:t>
          </a:r>
          <a:endParaRPr lang="en-IN"/>
        </a:p>
      </dgm:t>
    </dgm:pt>
    <dgm:pt modelId="{284EF511-D01B-4327-B27C-BA0DF99B38C7}" type="parTrans" cxnId="{92871F81-3E9E-4FEA-9FE3-7988A8A5EE5D}">
      <dgm:prSet/>
      <dgm:spPr/>
      <dgm:t>
        <a:bodyPr/>
        <a:lstStyle/>
        <a:p>
          <a:endParaRPr lang="en-US"/>
        </a:p>
      </dgm:t>
    </dgm:pt>
    <dgm:pt modelId="{20155B82-CFEF-4032-AE0D-03B329899BBC}" type="sibTrans" cxnId="{92871F81-3E9E-4FEA-9FE3-7988A8A5EE5D}">
      <dgm:prSet/>
      <dgm:spPr/>
      <dgm:t>
        <a:bodyPr/>
        <a:lstStyle/>
        <a:p>
          <a:endParaRPr lang="en-US"/>
        </a:p>
      </dgm:t>
    </dgm:pt>
    <dgm:pt modelId="{652C6C59-FDA7-4DA3-8CE3-0FE78D9374AB}">
      <dgm:prSet/>
      <dgm:spPr/>
      <dgm:t>
        <a:bodyPr/>
        <a:lstStyle/>
        <a:p>
          <a:r>
            <a:rPr lang="en-US" dirty="0"/>
            <a:t>AI is good at spotting fraud, but its decisions are often hard to understand because it works like a “black box” [10].</a:t>
          </a:r>
          <a:endParaRPr lang="en-IN" dirty="0"/>
        </a:p>
      </dgm:t>
    </dgm:pt>
    <dgm:pt modelId="{A07C9359-1436-43C4-8FE3-1AFE8C0644BB}" type="parTrans" cxnId="{7C6887EC-1330-4790-ABB3-AF3A5FB04BF4}">
      <dgm:prSet/>
      <dgm:spPr/>
      <dgm:t>
        <a:bodyPr/>
        <a:lstStyle/>
        <a:p>
          <a:endParaRPr lang="en-US"/>
        </a:p>
      </dgm:t>
    </dgm:pt>
    <dgm:pt modelId="{4B4F9FFB-1232-4C24-82E2-5291D417FAE1}" type="sibTrans" cxnId="{7C6887EC-1330-4790-ABB3-AF3A5FB04BF4}">
      <dgm:prSet/>
      <dgm:spPr/>
      <dgm:t>
        <a:bodyPr/>
        <a:lstStyle/>
        <a:p>
          <a:endParaRPr lang="en-US"/>
        </a:p>
      </dgm:t>
    </dgm:pt>
    <dgm:pt modelId="{64F24376-4109-4A20-B9F8-20112C5A9039}">
      <dgm:prSet/>
      <dgm:spPr/>
      <dgm:t>
        <a:bodyPr/>
        <a:lstStyle/>
        <a:p>
          <a:r>
            <a:rPr lang="en-US"/>
            <a:t>Explainable AI (XAI) helps make these AI decisions clearer and easier to trust [10].</a:t>
          </a:r>
          <a:endParaRPr lang="en-IN"/>
        </a:p>
      </dgm:t>
    </dgm:pt>
    <dgm:pt modelId="{22638172-F194-4E14-8529-931A0E68E398}" type="parTrans" cxnId="{4BB8D585-7C1F-4E9F-94F6-845B0065B672}">
      <dgm:prSet/>
      <dgm:spPr/>
      <dgm:t>
        <a:bodyPr/>
        <a:lstStyle/>
        <a:p>
          <a:endParaRPr lang="en-US"/>
        </a:p>
      </dgm:t>
    </dgm:pt>
    <dgm:pt modelId="{CD1D6456-8943-45CD-8583-75461547F00F}" type="sibTrans" cxnId="{4BB8D585-7C1F-4E9F-94F6-845B0065B672}">
      <dgm:prSet/>
      <dgm:spPr/>
      <dgm:t>
        <a:bodyPr/>
        <a:lstStyle/>
        <a:p>
          <a:endParaRPr lang="en-US"/>
        </a:p>
      </dgm:t>
    </dgm:pt>
    <dgm:pt modelId="{6BA038FB-A251-48FA-8E68-DF1FE189662C}">
      <dgm:prSet/>
      <dgm:spPr/>
      <dgm:t>
        <a:bodyPr/>
        <a:lstStyle/>
        <a:p>
          <a:r>
            <a:rPr lang="en-US"/>
            <a:t>This research looks at how XAI can improve fraud detection in online banking systems [2].</a:t>
          </a:r>
          <a:endParaRPr lang="en-IN"/>
        </a:p>
      </dgm:t>
    </dgm:pt>
    <dgm:pt modelId="{EB4F0349-6CDC-4349-8133-C6D1C2E059A5}" type="parTrans" cxnId="{C550C8F8-0F1F-4991-90B9-2D04CD650B2A}">
      <dgm:prSet/>
      <dgm:spPr/>
      <dgm:t>
        <a:bodyPr/>
        <a:lstStyle/>
        <a:p>
          <a:endParaRPr lang="en-US"/>
        </a:p>
      </dgm:t>
    </dgm:pt>
    <dgm:pt modelId="{C416C51D-5187-493F-9560-3EB92AC446E6}" type="sibTrans" cxnId="{C550C8F8-0F1F-4991-90B9-2D04CD650B2A}">
      <dgm:prSet/>
      <dgm:spPr/>
      <dgm:t>
        <a:bodyPr/>
        <a:lstStyle/>
        <a:p>
          <a:endParaRPr lang="en-US"/>
        </a:p>
      </dgm:t>
    </dgm:pt>
    <dgm:pt modelId="{8077FC25-5D94-4691-8AD1-671B4466440B}" type="pres">
      <dgm:prSet presAssocID="{88E9E049-FA92-4FCD-A54F-E8CAC3D8297D}" presName="linear" presStyleCnt="0">
        <dgm:presLayoutVars>
          <dgm:animLvl val="lvl"/>
          <dgm:resizeHandles val="exact"/>
        </dgm:presLayoutVars>
      </dgm:prSet>
      <dgm:spPr/>
    </dgm:pt>
    <dgm:pt modelId="{183ECC65-CA9F-41E0-BC4A-E1E934D65F40}" type="pres">
      <dgm:prSet presAssocID="{79591861-B545-40AC-9733-91654BDFEB3C}" presName="parentText" presStyleLbl="node1" presStyleIdx="0" presStyleCnt="4">
        <dgm:presLayoutVars>
          <dgm:chMax val="0"/>
          <dgm:bulletEnabled val="1"/>
        </dgm:presLayoutVars>
      </dgm:prSet>
      <dgm:spPr/>
    </dgm:pt>
    <dgm:pt modelId="{3777FF99-6A9B-40B9-B80D-BBF1726359FA}" type="pres">
      <dgm:prSet presAssocID="{20155B82-CFEF-4032-AE0D-03B329899BBC}" presName="spacer" presStyleCnt="0"/>
      <dgm:spPr/>
    </dgm:pt>
    <dgm:pt modelId="{1BD0DF8C-C648-42B3-93D8-3F838172561D}" type="pres">
      <dgm:prSet presAssocID="{652C6C59-FDA7-4DA3-8CE3-0FE78D9374AB}" presName="parentText" presStyleLbl="node1" presStyleIdx="1" presStyleCnt="4">
        <dgm:presLayoutVars>
          <dgm:chMax val="0"/>
          <dgm:bulletEnabled val="1"/>
        </dgm:presLayoutVars>
      </dgm:prSet>
      <dgm:spPr/>
    </dgm:pt>
    <dgm:pt modelId="{A927EEFC-FA7F-4002-8124-49A9427DD88F}" type="pres">
      <dgm:prSet presAssocID="{4B4F9FFB-1232-4C24-82E2-5291D417FAE1}" presName="spacer" presStyleCnt="0"/>
      <dgm:spPr/>
    </dgm:pt>
    <dgm:pt modelId="{56E560F8-9392-4548-85AE-23509BB250CE}" type="pres">
      <dgm:prSet presAssocID="{64F24376-4109-4A20-B9F8-20112C5A9039}" presName="parentText" presStyleLbl="node1" presStyleIdx="2" presStyleCnt="4">
        <dgm:presLayoutVars>
          <dgm:chMax val="0"/>
          <dgm:bulletEnabled val="1"/>
        </dgm:presLayoutVars>
      </dgm:prSet>
      <dgm:spPr/>
    </dgm:pt>
    <dgm:pt modelId="{996345DD-F9BA-495C-9226-96DFF871BEEF}" type="pres">
      <dgm:prSet presAssocID="{CD1D6456-8943-45CD-8583-75461547F00F}" presName="spacer" presStyleCnt="0"/>
      <dgm:spPr/>
    </dgm:pt>
    <dgm:pt modelId="{CC569A31-8CEB-4354-A11F-CCF74CEFC5EE}" type="pres">
      <dgm:prSet presAssocID="{6BA038FB-A251-48FA-8E68-DF1FE189662C}" presName="parentText" presStyleLbl="node1" presStyleIdx="3" presStyleCnt="4">
        <dgm:presLayoutVars>
          <dgm:chMax val="0"/>
          <dgm:bulletEnabled val="1"/>
        </dgm:presLayoutVars>
      </dgm:prSet>
      <dgm:spPr/>
    </dgm:pt>
  </dgm:ptLst>
  <dgm:cxnLst>
    <dgm:cxn modelId="{E39A8F43-7A12-4D1E-BA6F-BCCC2B8AEB48}" type="presOf" srcId="{88E9E049-FA92-4FCD-A54F-E8CAC3D8297D}" destId="{8077FC25-5D94-4691-8AD1-671B4466440B}" srcOrd="0" destOrd="0" presId="urn:microsoft.com/office/officeart/2005/8/layout/vList2"/>
    <dgm:cxn modelId="{BFC5A178-35DD-4E17-9A66-EB7D98AC3DB1}" type="presOf" srcId="{652C6C59-FDA7-4DA3-8CE3-0FE78D9374AB}" destId="{1BD0DF8C-C648-42B3-93D8-3F838172561D}" srcOrd="0" destOrd="0" presId="urn:microsoft.com/office/officeart/2005/8/layout/vList2"/>
    <dgm:cxn modelId="{92871F81-3E9E-4FEA-9FE3-7988A8A5EE5D}" srcId="{88E9E049-FA92-4FCD-A54F-E8CAC3D8297D}" destId="{79591861-B545-40AC-9733-91654BDFEB3C}" srcOrd="0" destOrd="0" parTransId="{284EF511-D01B-4327-B27C-BA0DF99B38C7}" sibTransId="{20155B82-CFEF-4032-AE0D-03B329899BBC}"/>
    <dgm:cxn modelId="{4BB8D585-7C1F-4E9F-94F6-845B0065B672}" srcId="{88E9E049-FA92-4FCD-A54F-E8CAC3D8297D}" destId="{64F24376-4109-4A20-B9F8-20112C5A9039}" srcOrd="2" destOrd="0" parTransId="{22638172-F194-4E14-8529-931A0E68E398}" sibTransId="{CD1D6456-8943-45CD-8583-75461547F00F}"/>
    <dgm:cxn modelId="{B4D6CE94-E3FD-40E1-B371-C6B9529C2B72}" type="presOf" srcId="{79591861-B545-40AC-9733-91654BDFEB3C}" destId="{183ECC65-CA9F-41E0-BC4A-E1E934D65F40}" srcOrd="0" destOrd="0" presId="urn:microsoft.com/office/officeart/2005/8/layout/vList2"/>
    <dgm:cxn modelId="{66A3E297-73F9-4F0C-BB0A-783961D393A7}" type="presOf" srcId="{64F24376-4109-4A20-B9F8-20112C5A9039}" destId="{56E560F8-9392-4548-85AE-23509BB250CE}" srcOrd="0" destOrd="0" presId="urn:microsoft.com/office/officeart/2005/8/layout/vList2"/>
    <dgm:cxn modelId="{80C6ECD0-715C-49EE-BA61-AA0DFBE2949E}" type="presOf" srcId="{6BA038FB-A251-48FA-8E68-DF1FE189662C}" destId="{CC569A31-8CEB-4354-A11F-CCF74CEFC5EE}" srcOrd="0" destOrd="0" presId="urn:microsoft.com/office/officeart/2005/8/layout/vList2"/>
    <dgm:cxn modelId="{7C6887EC-1330-4790-ABB3-AF3A5FB04BF4}" srcId="{88E9E049-FA92-4FCD-A54F-E8CAC3D8297D}" destId="{652C6C59-FDA7-4DA3-8CE3-0FE78D9374AB}" srcOrd="1" destOrd="0" parTransId="{A07C9359-1436-43C4-8FE3-1AFE8C0644BB}" sibTransId="{4B4F9FFB-1232-4C24-82E2-5291D417FAE1}"/>
    <dgm:cxn modelId="{C550C8F8-0F1F-4991-90B9-2D04CD650B2A}" srcId="{88E9E049-FA92-4FCD-A54F-E8CAC3D8297D}" destId="{6BA038FB-A251-48FA-8E68-DF1FE189662C}" srcOrd="3" destOrd="0" parTransId="{EB4F0349-6CDC-4349-8133-C6D1C2E059A5}" sibTransId="{C416C51D-5187-493F-9560-3EB92AC446E6}"/>
    <dgm:cxn modelId="{4558C1B8-CFBE-45AA-940F-6D6BB956668C}" type="presParOf" srcId="{8077FC25-5D94-4691-8AD1-671B4466440B}" destId="{183ECC65-CA9F-41E0-BC4A-E1E934D65F40}" srcOrd="0" destOrd="0" presId="urn:microsoft.com/office/officeart/2005/8/layout/vList2"/>
    <dgm:cxn modelId="{82DE0A13-3948-4FB0-8822-37562AEB5E98}" type="presParOf" srcId="{8077FC25-5D94-4691-8AD1-671B4466440B}" destId="{3777FF99-6A9B-40B9-B80D-BBF1726359FA}" srcOrd="1" destOrd="0" presId="urn:microsoft.com/office/officeart/2005/8/layout/vList2"/>
    <dgm:cxn modelId="{52789CBF-7231-4D7F-92B4-39AAE9920AA3}" type="presParOf" srcId="{8077FC25-5D94-4691-8AD1-671B4466440B}" destId="{1BD0DF8C-C648-42B3-93D8-3F838172561D}" srcOrd="2" destOrd="0" presId="urn:microsoft.com/office/officeart/2005/8/layout/vList2"/>
    <dgm:cxn modelId="{82C00841-837C-4C0C-A0F0-2AE65CB67953}" type="presParOf" srcId="{8077FC25-5D94-4691-8AD1-671B4466440B}" destId="{A927EEFC-FA7F-4002-8124-49A9427DD88F}" srcOrd="3" destOrd="0" presId="urn:microsoft.com/office/officeart/2005/8/layout/vList2"/>
    <dgm:cxn modelId="{C65D7DCB-E62A-4C09-B469-DDA49EA06470}" type="presParOf" srcId="{8077FC25-5D94-4691-8AD1-671B4466440B}" destId="{56E560F8-9392-4548-85AE-23509BB250CE}" srcOrd="4" destOrd="0" presId="urn:microsoft.com/office/officeart/2005/8/layout/vList2"/>
    <dgm:cxn modelId="{F5E0ECF4-A381-4BD1-9EBB-95CEB6E599E6}" type="presParOf" srcId="{8077FC25-5D94-4691-8AD1-671B4466440B}" destId="{996345DD-F9BA-495C-9226-96DFF871BEEF}" srcOrd="5" destOrd="0" presId="urn:microsoft.com/office/officeart/2005/8/layout/vList2"/>
    <dgm:cxn modelId="{DB07E5A5-4852-4292-A520-1747C602DA97}" type="presParOf" srcId="{8077FC25-5D94-4691-8AD1-671B4466440B}" destId="{CC569A31-8CEB-4354-A11F-CCF74CEFC5EE}"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DBEAC0-DE7E-49E3-AFE2-DD90697C99E5}" type="doc">
      <dgm:prSet loTypeId="urn:microsoft.com/office/officeart/2008/layout/LinedList" loCatId="list" qsTypeId="urn:microsoft.com/office/officeart/2005/8/quickstyle/simple5" qsCatId="simple" csTypeId="urn:microsoft.com/office/officeart/2005/8/colors/accent1_2" csCatId="accent1"/>
      <dgm:spPr/>
      <dgm:t>
        <a:bodyPr/>
        <a:lstStyle/>
        <a:p>
          <a:endParaRPr lang="en-US"/>
        </a:p>
      </dgm:t>
    </dgm:pt>
    <dgm:pt modelId="{182445DC-C747-4F66-8235-740DBCFB402E}">
      <dgm:prSet/>
      <dgm:spPr/>
      <dgm:t>
        <a:bodyPr/>
        <a:lstStyle/>
        <a:p>
          <a:r>
            <a:rPr lang="en-US"/>
            <a:t>To examine current applications of AI in financial fraud detection and identify limitations in transparency. </a:t>
          </a:r>
          <a:endParaRPr lang="en-IN" dirty="0"/>
        </a:p>
      </dgm:t>
    </dgm:pt>
    <dgm:pt modelId="{3EC87127-27B0-48AB-AEDA-48AE34916755}" type="parTrans" cxnId="{FB39AD44-49BE-4F94-AB2F-34DC6BD45C62}">
      <dgm:prSet/>
      <dgm:spPr/>
      <dgm:t>
        <a:bodyPr/>
        <a:lstStyle/>
        <a:p>
          <a:endParaRPr lang="en-US"/>
        </a:p>
      </dgm:t>
    </dgm:pt>
    <dgm:pt modelId="{6995849C-FC19-4AB6-B485-F695E9F4FC62}" type="sibTrans" cxnId="{FB39AD44-49BE-4F94-AB2F-34DC6BD45C62}">
      <dgm:prSet/>
      <dgm:spPr/>
      <dgm:t>
        <a:bodyPr/>
        <a:lstStyle/>
        <a:p>
          <a:endParaRPr lang="en-US"/>
        </a:p>
      </dgm:t>
    </dgm:pt>
    <dgm:pt modelId="{0C3A3711-4A32-43F6-BFBC-51158DA43E74}">
      <dgm:prSet/>
      <dgm:spPr/>
      <dgm:t>
        <a:bodyPr/>
        <a:lstStyle/>
        <a:p>
          <a:r>
            <a:rPr lang="en-US"/>
            <a:t>To analyze key explainability frameworks (e.g., SHAP, LIME, neural-symbolic models) used in fraud detection. </a:t>
          </a:r>
          <a:endParaRPr lang="en-IN"/>
        </a:p>
      </dgm:t>
    </dgm:pt>
    <dgm:pt modelId="{6EBDAC34-F789-4E09-A1B4-46B33005EA9D}" type="parTrans" cxnId="{D11F0F62-FB57-48F1-95F7-FCDE026D6917}">
      <dgm:prSet/>
      <dgm:spPr/>
      <dgm:t>
        <a:bodyPr/>
        <a:lstStyle/>
        <a:p>
          <a:endParaRPr lang="en-US"/>
        </a:p>
      </dgm:t>
    </dgm:pt>
    <dgm:pt modelId="{CEE42A27-14B3-4FD2-896C-59EB748111C6}" type="sibTrans" cxnId="{D11F0F62-FB57-48F1-95F7-FCDE026D6917}">
      <dgm:prSet/>
      <dgm:spPr/>
      <dgm:t>
        <a:bodyPr/>
        <a:lstStyle/>
        <a:p>
          <a:endParaRPr lang="en-US"/>
        </a:p>
      </dgm:t>
    </dgm:pt>
    <dgm:pt modelId="{8DEAD9EA-343D-4C88-8990-C836317CBDAB}">
      <dgm:prSet/>
      <dgm:spPr/>
      <dgm:t>
        <a:bodyPr/>
        <a:lstStyle/>
        <a:p>
          <a:r>
            <a:rPr lang="en-US"/>
            <a:t>To explore how XAI models can address ethical, legal, and technical challenges in digital banking. </a:t>
          </a:r>
          <a:endParaRPr lang="en-IN"/>
        </a:p>
      </dgm:t>
    </dgm:pt>
    <dgm:pt modelId="{BAB02DFF-B714-471B-BB8F-D704A6D4F525}" type="parTrans" cxnId="{0A475CAC-55F9-4DD8-AE3D-9466456591CA}">
      <dgm:prSet/>
      <dgm:spPr/>
      <dgm:t>
        <a:bodyPr/>
        <a:lstStyle/>
        <a:p>
          <a:endParaRPr lang="en-US"/>
        </a:p>
      </dgm:t>
    </dgm:pt>
    <dgm:pt modelId="{31EF0290-257C-4B3F-9268-189E49EB754D}" type="sibTrans" cxnId="{0A475CAC-55F9-4DD8-AE3D-9466456591CA}">
      <dgm:prSet/>
      <dgm:spPr/>
      <dgm:t>
        <a:bodyPr/>
        <a:lstStyle/>
        <a:p>
          <a:endParaRPr lang="en-US"/>
        </a:p>
      </dgm:t>
    </dgm:pt>
    <dgm:pt modelId="{770ED524-B192-43D2-A5AA-00E2E648E52A}">
      <dgm:prSet/>
      <dgm:spPr/>
      <dgm:t>
        <a:bodyPr/>
        <a:lstStyle/>
        <a:p>
          <a:r>
            <a:rPr lang="en-US"/>
            <a:t>To synthesize secondary qualitative data on best practices for implementing XAI in real-time fraud detection systems. </a:t>
          </a:r>
          <a:endParaRPr lang="en-IN"/>
        </a:p>
      </dgm:t>
    </dgm:pt>
    <dgm:pt modelId="{6AA8FFB7-32ED-4A77-8E92-7B689598DA33}" type="parTrans" cxnId="{F54B7458-C157-4F98-8C67-6FC974E45C07}">
      <dgm:prSet/>
      <dgm:spPr/>
      <dgm:t>
        <a:bodyPr/>
        <a:lstStyle/>
        <a:p>
          <a:endParaRPr lang="en-US"/>
        </a:p>
      </dgm:t>
    </dgm:pt>
    <dgm:pt modelId="{12783D7D-50E9-42C9-8F37-708D06F6A61B}" type="sibTrans" cxnId="{F54B7458-C157-4F98-8C67-6FC974E45C07}">
      <dgm:prSet/>
      <dgm:spPr/>
      <dgm:t>
        <a:bodyPr/>
        <a:lstStyle/>
        <a:p>
          <a:endParaRPr lang="en-US"/>
        </a:p>
      </dgm:t>
    </dgm:pt>
    <dgm:pt modelId="{9E32E070-6E97-40C5-BEAD-56E6794CE476}">
      <dgm:prSet/>
      <dgm:spPr/>
      <dgm:t>
        <a:bodyPr/>
        <a:lstStyle/>
        <a:p>
          <a:r>
            <a:rPr lang="en-US"/>
            <a:t>To identify future research directions and technological innovations that may enhance explainability and trust in AI-driven financial security tools. </a:t>
          </a:r>
          <a:endParaRPr lang="en-IN"/>
        </a:p>
      </dgm:t>
    </dgm:pt>
    <dgm:pt modelId="{2942326A-56E7-4916-A94B-871A5E2E658A}" type="parTrans" cxnId="{025E01A0-D739-4C2D-859B-0B8CCB3C2048}">
      <dgm:prSet/>
      <dgm:spPr/>
      <dgm:t>
        <a:bodyPr/>
        <a:lstStyle/>
        <a:p>
          <a:endParaRPr lang="en-US"/>
        </a:p>
      </dgm:t>
    </dgm:pt>
    <dgm:pt modelId="{943CFF2F-CEAD-4E27-A172-7ED7332D004B}" type="sibTrans" cxnId="{025E01A0-D739-4C2D-859B-0B8CCB3C2048}">
      <dgm:prSet/>
      <dgm:spPr/>
      <dgm:t>
        <a:bodyPr/>
        <a:lstStyle/>
        <a:p>
          <a:endParaRPr lang="en-US"/>
        </a:p>
      </dgm:t>
    </dgm:pt>
    <dgm:pt modelId="{EC1565DF-F7B5-437B-8C0A-A83D5E743939}" type="pres">
      <dgm:prSet presAssocID="{58DBEAC0-DE7E-49E3-AFE2-DD90697C99E5}" presName="vert0" presStyleCnt="0">
        <dgm:presLayoutVars>
          <dgm:dir/>
          <dgm:animOne val="branch"/>
          <dgm:animLvl val="lvl"/>
        </dgm:presLayoutVars>
      </dgm:prSet>
      <dgm:spPr/>
    </dgm:pt>
    <dgm:pt modelId="{D51D156C-8DF4-4089-BBB4-674532C0DA8D}" type="pres">
      <dgm:prSet presAssocID="{182445DC-C747-4F66-8235-740DBCFB402E}" presName="thickLine" presStyleLbl="alignNode1" presStyleIdx="0" presStyleCnt="5"/>
      <dgm:spPr/>
    </dgm:pt>
    <dgm:pt modelId="{84DE6E34-F123-41F1-A423-C393BCDFC29B}" type="pres">
      <dgm:prSet presAssocID="{182445DC-C747-4F66-8235-740DBCFB402E}" presName="horz1" presStyleCnt="0"/>
      <dgm:spPr/>
    </dgm:pt>
    <dgm:pt modelId="{44A89EAE-5744-477E-A50E-D714880AB4E7}" type="pres">
      <dgm:prSet presAssocID="{182445DC-C747-4F66-8235-740DBCFB402E}" presName="tx1" presStyleLbl="revTx" presStyleIdx="0" presStyleCnt="5"/>
      <dgm:spPr/>
    </dgm:pt>
    <dgm:pt modelId="{376B3ACE-6C9D-492D-A691-8EA8E28E9C48}" type="pres">
      <dgm:prSet presAssocID="{182445DC-C747-4F66-8235-740DBCFB402E}" presName="vert1" presStyleCnt="0"/>
      <dgm:spPr/>
    </dgm:pt>
    <dgm:pt modelId="{76D17310-DA88-40E2-AABD-D9E5E57EC3E6}" type="pres">
      <dgm:prSet presAssocID="{0C3A3711-4A32-43F6-BFBC-51158DA43E74}" presName="thickLine" presStyleLbl="alignNode1" presStyleIdx="1" presStyleCnt="5"/>
      <dgm:spPr/>
    </dgm:pt>
    <dgm:pt modelId="{5DC81F60-641B-4CE2-8120-20AE5A81BE7B}" type="pres">
      <dgm:prSet presAssocID="{0C3A3711-4A32-43F6-BFBC-51158DA43E74}" presName="horz1" presStyleCnt="0"/>
      <dgm:spPr/>
    </dgm:pt>
    <dgm:pt modelId="{48C439C2-AF45-42A3-8351-83F0683DDA2E}" type="pres">
      <dgm:prSet presAssocID="{0C3A3711-4A32-43F6-BFBC-51158DA43E74}" presName="tx1" presStyleLbl="revTx" presStyleIdx="1" presStyleCnt="5"/>
      <dgm:spPr/>
    </dgm:pt>
    <dgm:pt modelId="{93A207D6-2504-4E09-987F-904E659DCDE9}" type="pres">
      <dgm:prSet presAssocID="{0C3A3711-4A32-43F6-BFBC-51158DA43E74}" presName="vert1" presStyleCnt="0"/>
      <dgm:spPr/>
    </dgm:pt>
    <dgm:pt modelId="{1A98D110-EB8C-49CE-ADB4-74C7FD75F1E0}" type="pres">
      <dgm:prSet presAssocID="{8DEAD9EA-343D-4C88-8990-C836317CBDAB}" presName="thickLine" presStyleLbl="alignNode1" presStyleIdx="2" presStyleCnt="5"/>
      <dgm:spPr/>
    </dgm:pt>
    <dgm:pt modelId="{A7717022-509A-40FA-822B-C8B1B2448078}" type="pres">
      <dgm:prSet presAssocID="{8DEAD9EA-343D-4C88-8990-C836317CBDAB}" presName="horz1" presStyleCnt="0"/>
      <dgm:spPr/>
    </dgm:pt>
    <dgm:pt modelId="{8EA447EC-5383-4D96-B0CC-B07E1459F537}" type="pres">
      <dgm:prSet presAssocID="{8DEAD9EA-343D-4C88-8990-C836317CBDAB}" presName="tx1" presStyleLbl="revTx" presStyleIdx="2" presStyleCnt="5"/>
      <dgm:spPr/>
    </dgm:pt>
    <dgm:pt modelId="{CAF9532F-CBAC-43E4-B8A9-304C73C3FD70}" type="pres">
      <dgm:prSet presAssocID="{8DEAD9EA-343D-4C88-8990-C836317CBDAB}" presName="vert1" presStyleCnt="0"/>
      <dgm:spPr/>
    </dgm:pt>
    <dgm:pt modelId="{377BBDEF-CFC8-4761-871C-38D5D649D4D9}" type="pres">
      <dgm:prSet presAssocID="{770ED524-B192-43D2-A5AA-00E2E648E52A}" presName="thickLine" presStyleLbl="alignNode1" presStyleIdx="3" presStyleCnt="5"/>
      <dgm:spPr/>
    </dgm:pt>
    <dgm:pt modelId="{BC961216-24B0-410C-A61C-1413676090E8}" type="pres">
      <dgm:prSet presAssocID="{770ED524-B192-43D2-A5AA-00E2E648E52A}" presName="horz1" presStyleCnt="0"/>
      <dgm:spPr/>
    </dgm:pt>
    <dgm:pt modelId="{EF4CA613-1F4E-49AE-A9DC-E0034B303AF7}" type="pres">
      <dgm:prSet presAssocID="{770ED524-B192-43D2-A5AA-00E2E648E52A}" presName="tx1" presStyleLbl="revTx" presStyleIdx="3" presStyleCnt="5"/>
      <dgm:spPr/>
    </dgm:pt>
    <dgm:pt modelId="{6691338D-E587-486C-B986-BD795213AC64}" type="pres">
      <dgm:prSet presAssocID="{770ED524-B192-43D2-A5AA-00E2E648E52A}" presName="vert1" presStyleCnt="0"/>
      <dgm:spPr/>
    </dgm:pt>
    <dgm:pt modelId="{51B15A4E-EC14-4167-8AA5-3C5678B279F0}" type="pres">
      <dgm:prSet presAssocID="{9E32E070-6E97-40C5-BEAD-56E6794CE476}" presName="thickLine" presStyleLbl="alignNode1" presStyleIdx="4" presStyleCnt="5"/>
      <dgm:spPr/>
    </dgm:pt>
    <dgm:pt modelId="{FE39C12A-FCC4-468E-82DF-684140F07850}" type="pres">
      <dgm:prSet presAssocID="{9E32E070-6E97-40C5-BEAD-56E6794CE476}" presName="horz1" presStyleCnt="0"/>
      <dgm:spPr/>
    </dgm:pt>
    <dgm:pt modelId="{A0255DDC-D387-4450-80BE-F7155DB2CA53}" type="pres">
      <dgm:prSet presAssocID="{9E32E070-6E97-40C5-BEAD-56E6794CE476}" presName="tx1" presStyleLbl="revTx" presStyleIdx="4" presStyleCnt="5"/>
      <dgm:spPr/>
    </dgm:pt>
    <dgm:pt modelId="{8987A12B-D90B-4589-8900-75D738F4E152}" type="pres">
      <dgm:prSet presAssocID="{9E32E070-6E97-40C5-BEAD-56E6794CE476}" presName="vert1" presStyleCnt="0"/>
      <dgm:spPr/>
    </dgm:pt>
  </dgm:ptLst>
  <dgm:cxnLst>
    <dgm:cxn modelId="{A10DB02B-CBD8-4D6E-8E95-90749533065A}" type="presOf" srcId="{9E32E070-6E97-40C5-BEAD-56E6794CE476}" destId="{A0255DDC-D387-4450-80BE-F7155DB2CA53}" srcOrd="0" destOrd="0" presId="urn:microsoft.com/office/officeart/2008/layout/LinedList"/>
    <dgm:cxn modelId="{D11F0F62-FB57-48F1-95F7-FCDE026D6917}" srcId="{58DBEAC0-DE7E-49E3-AFE2-DD90697C99E5}" destId="{0C3A3711-4A32-43F6-BFBC-51158DA43E74}" srcOrd="1" destOrd="0" parTransId="{6EBDAC34-F789-4E09-A1B4-46B33005EA9D}" sibTransId="{CEE42A27-14B3-4FD2-896C-59EB748111C6}"/>
    <dgm:cxn modelId="{FB39AD44-49BE-4F94-AB2F-34DC6BD45C62}" srcId="{58DBEAC0-DE7E-49E3-AFE2-DD90697C99E5}" destId="{182445DC-C747-4F66-8235-740DBCFB402E}" srcOrd="0" destOrd="0" parTransId="{3EC87127-27B0-48AB-AEDA-48AE34916755}" sibTransId="{6995849C-FC19-4AB6-B485-F695E9F4FC62}"/>
    <dgm:cxn modelId="{F54B7458-C157-4F98-8C67-6FC974E45C07}" srcId="{58DBEAC0-DE7E-49E3-AFE2-DD90697C99E5}" destId="{770ED524-B192-43D2-A5AA-00E2E648E52A}" srcOrd="3" destOrd="0" parTransId="{6AA8FFB7-32ED-4A77-8E92-7B689598DA33}" sibTransId="{12783D7D-50E9-42C9-8F37-708D06F6A61B}"/>
    <dgm:cxn modelId="{A3848A9B-649F-4B94-9869-F94051FD9C9A}" type="presOf" srcId="{182445DC-C747-4F66-8235-740DBCFB402E}" destId="{44A89EAE-5744-477E-A50E-D714880AB4E7}" srcOrd="0" destOrd="0" presId="urn:microsoft.com/office/officeart/2008/layout/LinedList"/>
    <dgm:cxn modelId="{025E01A0-D739-4C2D-859B-0B8CCB3C2048}" srcId="{58DBEAC0-DE7E-49E3-AFE2-DD90697C99E5}" destId="{9E32E070-6E97-40C5-BEAD-56E6794CE476}" srcOrd="4" destOrd="0" parTransId="{2942326A-56E7-4916-A94B-871A5E2E658A}" sibTransId="{943CFF2F-CEAD-4E27-A172-7ED7332D004B}"/>
    <dgm:cxn modelId="{0A475CAC-55F9-4DD8-AE3D-9466456591CA}" srcId="{58DBEAC0-DE7E-49E3-AFE2-DD90697C99E5}" destId="{8DEAD9EA-343D-4C88-8990-C836317CBDAB}" srcOrd="2" destOrd="0" parTransId="{BAB02DFF-B714-471B-BB8F-D704A6D4F525}" sibTransId="{31EF0290-257C-4B3F-9268-189E49EB754D}"/>
    <dgm:cxn modelId="{4B58F0C5-9DE7-43EC-8CF1-F30E2D451498}" type="presOf" srcId="{770ED524-B192-43D2-A5AA-00E2E648E52A}" destId="{EF4CA613-1F4E-49AE-A9DC-E0034B303AF7}" srcOrd="0" destOrd="0" presId="urn:microsoft.com/office/officeart/2008/layout/LinedList"/>
    <dgm:cxn modelId="{B7B4CFCE-5E13-44C3-80F8-4B00A6377F12}" type="presOf" srcId="{58DBEAC0-DE7E-49E3-AFE2-DD90697C99E5}" destId="{EC1565DF-F7B5-437B-8C0A-A83D5E743939}" srcOrd="0" destOrd="0" presId="urn:microsoft.com/office/officeart/2008/layout/LinedList"/>
    <dgm:cxn modelId="{D53ADED9-1F93-48C9-A89D-979DE64CE56F}" type="presOf" srcId="{8DEAD9EA-343D-4C88-8990-C836317CBDAB}" destId="{8EA447EC-5383-4D96-B0CC-B07E1459F537}" srcOrd="0" destOrd="0" presId="urn:microsoft.com/office/officeart/2008/layout/LinedList"/>
    <dgm:cxn modelId="{A3405CFA-D772-441C-99BE-F53E97B69A57}" type="presOf" srcId="{0C3A3711-4A32-43F6-BFBC-51158DA43E74}" destId="{48C439C2-AF45-42A3-8351-83F0683DDA2E}" srcOrd="0" destOrd="0" presId="urn:microsoft.com/office/officeart/2008/layout/LinedList"/>
    <dgm:cxn modelId="{6F79D01E-F678-4EEF-94BB-AD7BF33DA5E8}" type="presParOf" srcId="{EC1565DF-F7B5-437B-8C0A-A83D5E743939}" destId="{D51D156C-8DF4-4089-BBB4-674532C0DA8D}" srcOrd="0" destOrd="0" presId="urn:microsoft.com/office/officeart/2008/layout/LinedList"/>
    <dgm:cxn modelId="{E6FE24D4-C2CC-4001-8897-3B8917D677B5}" type="presParOf" srcId="{EC1565DF-F7B5-437B-8C0A-A83D5E743939}" destId="{84DE6E34-F123-41F1-A423-C393BCDFC29B}" srcOrd="1" destOrd="0" presId="urn:microsoft.com/office/officeart/2008/layout/LinedList"/>
    <dgm:cxn modelId="{FCD23949-C756-45FF-A868-942BFFA861CD}" type="presParOf" srcId="{84DE6E34-F123-41F1-A423-C393BCDFC29B}" destId="{44A89EAE-5744-477E-A50E-D714880AB4E7}" srcOrd="0" destOrd="0" presId="urn:microsoft.com/office/officeart/2008/layout/LinedList"/>
    <dgm:cxn modelId="{2484C056-A131-432A-93CB-FF89A60252BF}" type="presParOf" srcId="{84DE6E34-F123-41F1-A423-C393BCDFC29B}" destId="{376B3ACE-6C9D-492D-A691-8EA8E28E9C48}" srcOrd="1" destOrd="0" presId="urn:microsoft.com/office/officeart/2008/layout/LinedList"/>
    <dgm:cxn modelId="{A3F91994-FD48-43BC-87C4-947535F50593}" type="presParOf" srcId="{EC1565DF-F7B5-437B-8C0A-A83D5E743939}" destId="{76D17310-DA88-40E2-AABD-D9E5E57EC3E6}" srcOrd="2" destOrd="0" presId="urn:microsoft.com/office/officeart/2008/layout/LinedList"/>
    <dgm:cxn modelId="{6BC3629D-030F-431F-B101-5061EAD81FBD}" type="presParOf" srcId="{EC1565DF-F7B5-437B-8C0A-A83D5E743939}" destId="{5DC81F60-641B-4CE2-8120-20AE5A81BE7B}" srcOrd="3" destOrd="0" presId="urn:microsoft.com/office/officeart/2008/layout/LinedList"/>
    <dgm:cxn modelId="{0151AE4F-8C4C-4353-B0E9-FAA73C0953C9}" type="presParOf" srcId="{5DC81F60-641B-4CE2-8120-20AE5A81BE7B}" destId="{48C439C2-AF45-42A3-8351-83F0683DDA2E}" srcOrd="0" destOrd="0" presId="urn:microsoft.com/office/officeart/2008/layout/LinedList"/>
    <dgm:cxn modelId="{0EB8EDCB-63AF-48CE-88FC-4E3F60CB1663}" type="presParOf" srcId="{5DC81F60-641B-4CE2-8120-20AE5A81BE7B}" destId="{93A207D6-2504-4E09-987F-904E659DCDE9}" srcOrd="1" destOrd="0" presId="urn:microsoft.com/office/officeart/2008/layout/LinedList"/>
    <dgm:cxn modelId="{815D26EE-56E8-4F01-A9D2-FCD599E5F7C5}" type="presParOf" srcId="{EC1565DF-F7B5-437B-8C0A-A83D5E743939}" destId="{1A98D110-EB8C-49CE-ADB4-74C7FD75F1E0}" srcOrd="4" destOrd="0" presId="urn:microsoft.com/office/officeart/2008/layout/LinedList"/>
    <dgm:cxn modelId="{3BE5E36A-7597-4DE0-9661-3433D9AD2B62}" type="presParOf" srcId="{EC1565DF-F7B5-437B-8C0A-A83D5E743939}" destId="{A7717022-509A-40FA-822B-C8B1B2448078}" srcOrd="5" destOrd="0" presId="urn:microsoft.com/office/officeart/2008/layout/LinedList"/>
    <dgm:cxn modelId="{91368502-3789-487F-B5D1-F6C1B0DA0033}" type="presParOf" srcId="{A7717022-509A-40FA-822B-C8B1B2448078}" destId="{8EA447EC-5383-4D96-B0CC-B07E1459F537}" srcOrd="0" destOrd="0" presId="urn:microsoft.com/office/officeart/2008/layout/LinedList"/>
    <dgm:cxn modelId="{55AE4A53-AB64-4425-9FE0-7D29F30D27A0}" type="presParOf" srcId="{A7717022-509A-40FA-822B-C8B1B2448078}" destId="{CAF9532F-CBAC-43E4-B8A9-304C73C3FD70}" srcOrd="1" destOrd="0" presId="urn:microsoft.com/office/officeart/2008/layout/LinedList"/>
    <dgm:cxn modelId="{5AFF16C2-5B41-4BD9-A98E-B75F10F9BD60}" type="presParOf" srcId="{EC1565DF-F7B5-437B-8C0A-A83D5E743939}" destId="{377BBDEF-CFC8-4761-871C-38D5D649D4D9}" srcOrd="6" destOrd="0" presId="urn:microsoft.com/office/officeart/2008/layout/LinedList"/>
    <dgm:cxn modelId="{BAF34DE3-4811-40FD-B602-E6DA5F26DB92}" type="presParOf" srcId="{EC1565DF-F7B5-437B-8C0A-A83D5E743939}" destId="{BC961216-24B0-410C-A61C-1413676090E8}" srcOrd="7" destOrd="0" presId="urn:microsoft.com/office/officeart/2008/layout/LinedList"/>
    <dgm:cxn modelId="{15EA50D9-C289-4AB9-B49B-BAAA4CAB4BC7}" type="presParOf" srcId="{BC961216-24B0-410C-A61C-1413676090E8}" destId="{EF4CA613-1F4E-49AE-A9DC-E0034B303AF7}" srcOrd="0" destOrd="0" presId="urn:microsoft.com/office/officeart/2008/layout/LinedList"/>
    <dgm:cxn modelId="{F1419824-A1CE-4EE4-B36C-EDB6F00E1058}" type="presParOf" srcId="{BC961216-24B0-410C-A61C-1413676090E8}" destId="{6691338D-E587-486C-B986-BD795213AC64}" srcOrd="1" destOrd="0" presId="urn:microsoft.com/office/officeart/2008/layout/LinedList"/>
    <dgm:cxn modelId="{0D3EE891-7B7C-4596-8B01-00ED1CC924CF}" type="presParOf" srcId="{EC1565DF-F7B5-437B-8C0A-A83D5E743939}" destId="{51B15A4E-EC14-4167-8AA5-3C5678B279F0}" srcOrd="8" destOrd="0" presId="urn:microsoft.com/office/officeart/2008/layout/LinedList"/>
    <dgm:cxn modelId="{EA633C69-A56C-42AD-830D-1ECD798B51DD}" type="presParOf" srcId="{EC1565DF-F7B5-437B-8C0A-A83D5E743939}" destId="{FE39C12A-FCC4-468E-82DF-684140F07850}" srcOrd="9" destOrd="0" presId="urn:microsoft.com/office/officeart/2008/layout/LinedList"/>
    <dgm:cxn modelId="{F5A876D9-A6ED-47B9-A8DC-839F1BDE933C}" type="presParOf" srcId="{FE39C12A-FCC4-468E-82DF-684140F07850}" destId="{A0255DDC-D387-4450-80BE-F7155DB2CA53}" srcOrd="0" destOrd="0" presId="urn:microsoft.com/office/officeart/2008/layout/LinedList"/>
    <dgm:cxn modelId="{5D5BA0E9-5758-423B-A800-454D0C8B69C8}" type="presParOf" srcId="{FE39C12A-FCC4-468E-82DF-684140F07850}" destId="{8987A12B-D90B-4589-8900-75D738F4E15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DC0757-BCA9-4B59-8753-7C6209F52BCC}" type="doc">
      <dgm:prSet loTypeId="urn:microsoft.com/office/officeart/2005/8/layout/default" loCatId="list" qsTypeId="urn:microsoft.com/office/officeart/2005/8/quickstyle/simple5" qsCatId="simple" csTypeId="urn:microsoft.com/office/officeart/2005/8/colors/accent1_2" csCatId="accent1"/>
      <dgm:spPr/>
      <dgm:t>
        <a:bodyPr/>
        <a:lstStyle/>
        <a:p>
          <a:endParaRPr lang="en-US"/>
        </a:p>
      </dgm:t>
    </dgm:pt>
    <dgm:pt modelId="{731D3B53-7DA6-4900-A159-44F21C080352}">
      <dgm:prSet/>
      <dgm:spPr/>
      <dgm:t>
        <a:bodyPr/>
        <a:lstStyle/>
        <a:p>
          <a:r>
            <a:rPr lang="en-US"/>
            <a:t>This study adopts a secondary qualitative research methodology to explore XAI in financial fraud detection [1].</a:t>
          </a:r>
          <a:endParaRPr lang="en-IN"/>
        </a:p>
      </dgm:t>
    </dgm:pt>
    <dgm:pt modelId="{CCA46343-5D0A-4102-AEC9-70E21A5C3F23}" type="parTrans" cxnId="{7A7731B1-40D4-469D-84AA-D8E0F345B708}">
      <dgm:prSet/>
      <dgm:spPr/>
      <dgm:t>
        <a:bodyPr/>
        <a:lstStyle/>
        <a:p>
          <a:endParaRPr lang="en-US"/>
        </a:p>
      </dgm:t>
    </dgm:pt>
    <dgm:pt modelId="{9EFA2284-0F63-44FF-8B7A-A8D84C8B4417}" type="sibTrans" cxnId="{7A7731B1-40D4-469D-84AA-D8E0F345B708}">
      <dgm:prSet/>
      <dgm:spPr/>
      <dgm:t>
        <a:bodyPr/>
        <a:lstStyle/>
        <a:p>
          <a:endParaRPr lang="en-US"/>
        </a:p>
      </dgm:t>
    </dgm:pt>
    <dgm:pt modelId="{035DACC6-AB15-43CB-8B23-45450DBACDB0}">
      <dgm:prSet/>
      <dgm:spPr/>
      <dgm:t>
        <a:bodyPr/>
        <a:lstStyle/>
        <a:p>
          <a:r>
            <a:rPr lang="en-US"/>
            <a:t>Thematic analysis using Braun &amp; Clarke’s (2006) approach structures the analysis process [6].</a:t>
          </a:r>
          <a:endParaRPr lang="en-IN"/>
        </a:p>
      </dgm:t>
    </dgm:pt>
    <dgm:pt modelId="{92A311A7-069D-4DED-B2D7-432B6AD006A2}" type="parTrans" cxnId="{7458C75D-4A61-4F81-A94F-0E355002BC7B}">
      <dgm:prSet/>
      <dgm:spPr/>
      <dgm:t>
        <a:bodyPr/>
        <a:lstStyle/>
        <a:p>
          <a:endParaRPr lang="en-US"/>
        </a:p>
      </dgm:t>
    </dgm:pt>
    <dgm:pt modelId="{0FFFC3C4-BFD5-4D31-B08D-28FE0C544BD6}" type="sibTrans" cxnId="{7458C75D-4A61-4F81-A94F-0E355002BC7B}">
      <dgm:prSet/>
      <dgm:spPr/>
      <dgm:t>
        <a:bodyPr/>
        <a:lstStyle/>
        <a:p>
          <a:endParaRPr lang="en-US"/>
        </a:p>
      </dgm:t>
    </dgm:pt>
    <dgm:pt modelId="{5BCE8355-1DF0-4AFF-9202-A3E823A8F035}">
      <dgm:prSet/>
      <dgm:spPr/>
      <dgm:t>
        <a:bodyPr/>
        <a:lstStyle/>
        <a:p>
          <a:r>
            <a:rPr lang="en-US"/>
            <a:t>Literature from 2019–2025 is sourced from journals, industry reports, and regulatory documents [1].</a:t>
          </a:r>
          <a:endParaRPr lang="en-IN"/>
        </a:p>
      </dgm:t>
    </dgm:pt>
    <dgm:pt modelId="{4769CDDC-918E-4FC5-ABBA-FE1B25AC422E}" type="parTrans" cxnId="{73F8CDED-85EB-4326-AD9E-B6ACA45FF7F6}">
      <dgm:prSet/>
      <dgm:spPr/>
      <dgm:t>
        <a:bodyPr/>
        <a:lstStyle/>
        <a:p>
          <a:endParaRPr lang="en-US"/>
        </a:p>
      </dgm:t>
    </dgm:pt>
    <dgm:pt modelId="{0DAFD10A-4D3D-4B7E-B64D-5B59730E3D45}" type="sibTrans" cxnId="{73F8CDED-85EB-4326-AD9E-B6ACA45FF7F6}">
      <dgm:prSet/>
      <dgm:spPr/>
      <dgm:t>
        <a:bodyPr/>
        <a:lstStyle/>
        <a:p>
          <a:endParaRPr lang="en-US"/>
        </a:p>
      </dgm:t>
    </dgm:pt>
    <dgm:pt modelId="{75CBC406-2157-4A6A-8114-2E90BC6BA35C}">
      <dgm:prSet/>
      <dgm:spPr/>
      <dgm:t>
        <a:bodyPr/>
        <a:lstStyle/>
        <a:p>
          <a:r>
            <a:rPr lang="en-US"/>
            <a:t>Microsoft Excel is used for coding; Google Drive supports cloud collaboration [6].</a:t>
          </a:r>
          <a:endParaRPr lang="en-IN"/>
        </a:p>
      </dgm:t>
    </dgm:pt>
    <dgm:pt modelId="{5EB93567-72A2-4035-956F-1DD7C6B1E63C}" type="parTrans" cxnId="{41772929-95DE-427F-B332-77E6AB822BDD}">
      <dgm:prSet/>
      <dgm:spPr/>
      <dgm:t>
        <a:bodyPr/>
        <a:lstStyle/>
        <a:p>
          <a:endParaRPr lang="en-US"/>
        </a:p>
      </dgm:t>
    </dgm:pt>
    <dgm:pt modelId="{2BE6552D-B0F9-46B5-A0E7-69D822DAB92F}" type="sibTrans" cxnId="{41772929-95DE-427F-B332-77E6AB822BDD}">
      <dgm:prSet/>
      <dgm:spPr/>
      <dgm:t>
        <a:bodyPr/>
        <a:lstStyle/>
        <a:p>
          <a:endParaRPr lang="en-US"/>
        </a:p>
      </dgm:t>
    </dgm:pt>
    <dgm:pt modelId="{03141722-A31C-4A9C-9C58-7634B790A67C}" type="pres">
      <dgm:prSet presAssocID="{24DC0757-BCA9-4B59-8753-7C6209F52BCC}" presName="diagram" presStyleCnt="0">
        <dgm:presLayoutVars>
          <dgm:dir/>
          <dgm:resizeHandles val="exact"/>
        </dgm:presLayoutVars>
      </dgm:prSet>
      <dgm:spPr/>
    </dgm:pt>
    <dgm:pt modelId="{E0E1C2D5-3B99-48F1-A987-02968D91B89F}" type="pres">
      <dgm:prSet presAssocID="{731D3B53-7DA6-4900-A159-44F21C080352}" presName="node" presStyleLbl="node1" presStyleIdx="0" presStyleCnt="4">
        <dgm:presLayoutVars>
          <dgm:bulletEnabled val="1"/>
        </dgm:presLayoutVars>
      </dgm:prSet>
      <dgm:spPr/>
    </dgm:pt>
    <dgm:pt modelId="{0B36A30C-44C3-40A8-BEE1-B52B6CF5AB3C}" type="pres">
      <dgm:prSet presAssocID="{9EFA2284-0F63-44FF-8B7A-A8D84C8B4417}" presName="sibTrans" presStyleCnt="0"/>
      <dgm:spPr/>
    </dgm:pt>
    <dgm:pt modelId="{6587E849-403C-4B76-AAC9-4354AB820682}" type="pres">
      <dgm:prSet presAssocID="{035DACC6-AB15-43CB-8B23-45450DBACDB0}" presName="node" presStyleLbl="node1" presStyleIdx="1" presStyleCnt="4">
        <dgm:presLayoutVars>
          <dgm:bulletEnabled val="1"/>
        </dgm:presLayoutVars>
      </dgm:prSet>
      <dgm:spPr/>
    </dgm:pt>
    <dgm:pt modelId="{C2359319-2472-4E86-9552-B98A0C9CED42}" type="pres">
      <dgm:prSet presAssocID="{0FFFC3C4-BFD5-4D31-B08D-28FE0C544BD6}" presName="sibTrans" presStyleCnt="0"/>
      <dgm:spPr/>
    </dgm:pt>
    <dgm:pt modelId="{63CEF509-DADA-4261-A465-890DA5909F19}" type="pres">
      <dgm:prSet presAssocID="{5BCE8355-1DF0-4AFF-9202-A3E823A8F035}" presName="node" presStyleLbl="node1" presStyleIdx="2" presStyleCnt="4">
        <dgm:presLayoutVars>
          <dgm:bulletEnabled val="1"/>
        </dgm:presLayoutVars>
      </dgm:prSet>
      <dgm:spPr/>
    </dgm:pt>
    <dgm:pt modelId="{B69FB084-B25E-462B-8F8F-11AA07F9C777}" type="pres">
      <dgm:prSet presAssocID="{0DAFD10A-4D3D-4B7E-B64D-5B59730E3D45}" presName="sibTrans" presStyleCnt="0"/>
      <dgm:spPr/>
    </dgm:pt>
    <dgm:pt modelId="{5EF9AD87-2682-416F-AAB7-5EFD733F78B9}" type="pres">
      <dgm:prSet presAssocID="{75CBC406-2157-4A6A-8114-2E90BC6BA35C}" presName="node" presStyleLbl="node1" presStyleIdx="3" presStyleCnt="4">
        <dgm:presLayoutVars>
          <dgm:bulletEnabled val="1"/>
        </dgm:presLayoutVars>
      </dgm:prSet>
      <dgm:spPr/>
    </dgm:pt>
  </dgm:ptLst>
  <dgm:cxnLst>
    <dgm:cxn modelId="{BE28C415-A86A-435F-9BA8-8546195290A7}" type="presOf" srcId="{731D3B53-7DA6-4900-A159-44F21C080352}" destId="{E0E1C2D5-3B99-48F1-A987-02968D91B89F}" srcOrd="0" destOrd="0" presId="urn:microsoft.com/office/officeart/2005/8/layout/default"/>
    <dgm:cxn modelId="{1323FA15-855F-4810-AF42-6CECFE0BC31B}" type="presOf" srcId="{24DC0757-BCA9-4B59-8753-7C6209F52BCC}" destId="{03141722-A31C-4A9C-9C58-7634B790A67C}" srcOrd="0" destOrd="0" presId="urn:microsoft.com/office/officeart/2005/8/layout/default"/>
    <dgm:cxn modelId="{41772929-95DE-427F-B332-77E6AB822BDD}" srcId="{24DC0757-BCA9-4B59-8753-7C6209F52BCC}" destId="{75CBC406-2157-4A6A-8114-2E90BC6BA35C}" srcOrd="3" destOrd="0" parTransId="{5EB93567-72A2-4035-956F-1DD7C6B1E63C}" sibTransId="{2BE6552D-B0F9-46B5-A0E7-69D822DAB92F}"/>
    <dgm:cxn modelId="{7458C75D-4A61-4F81-A94F-0E355002BC7B}" srcId="{24DC0757-BCA9-4B59-8753-7C6209F52BCC}" destId="{035DACC6-AB15-43CB-8B23-45450DBACDB0}" srcOrd="1" destOrd="0" parTransId="{92A311A7-069D-4DED-B2D7-432B6AD006A2}" sibTransId="{0FFFC3C4-BFD5-4D31-B08D-28FE0C544BD6}"/>
    <dgm:cxn modelId="{B4152374-759C-4342-9593-C8E53F9B4C05}" type="presOf" srcId="{5BCE8355-1DF0-4AFF-9202-A3E823A8F035}" destId="{63CEF509-DADA-4261-A465-890DA5909F19}" srcOrd="0" destOrd="0" presId="urn:microsoft.com/office/officeart/2005/8/layout/default"/>
    <dgm:cxn modelId="{1547E19B-0172-4714-B726-AD7D9FE2C654}" type="presOf" srcId="{75CBC406-2157-4A6A-8114-2E90BC6BA35C}" destId="{5EF9AD87-2682-416F-AAB7-5EFD733F78B9}" srcOrd="0" destOrd="0" presId="urn:microsoft.com/office/officeart/2005/8/layout/default"/>
    <dgm:cxn modelId="{4514DC9D-26FE-448A-8FC2-F71286E68FAE}" type="presOf" srcId="{035DACC6-AB15-43CB-8B23-45450DBACDB0}" destId="{6587E849-403C-4B76-AAC9-4354AB820682}" srcOrd="0" destOrd="0" presId="urn:microsoft.com/office/officeart/2005/8/layout/default"/>
    <dgm:cxn modelId="{7A7731B1-40D4-469D-84AA-D8E0F345B708}" srcId="{24DC0757-BCA9-4B59-8753-7C6209F52BCC}" destId="{731D3B53-7DA6-4900-A159-44F21C080352}" srcOrd="0" destOrd="0" parTransId="{CCA46343-5D0A-4102-AEC9-70E21A5C3F23}" sibTransId="{9EFA2284-0F63-44FF-8B7A-A8D84C8B4417}"/>
    <dgm:cxn modelId="{73F8CDED-85EB-4326-AD9E-B6ACA45FF7F6}" srcId="{24DC0757-BCA9-4B59-8753-7C6209F52BCC}" destId="{5BCE8355-1DF0-4AFF-9202-A3E823A8F035}" srcOrd="2" destOrd="0" parTransId="{4769CDDC-918E-4FC5-ABBA-FE1B25AC422E}" sibTransId="{0DAFD10A-4D3D-4B7E-B64D-5B59730E3D45}"/>
    <dgm:cxn modelId="{448D329C-41C5-44EA-A3A9-7990C7A648F5}" type="presParOf" srcId="{03141722-A31C-4A9C-9C58-7634B790A67C}" destId="{E0E1C2D5-3B99-48F1-A987-02968D91B89F}" srcOrd="0" destOrd="0" presId="urn:microsoft.com/office/officeart/2005/8/layout/default"/>
    <dgm:cxn modelId="{46D82945-D9EF-4804-BB64-440F7A6BD459}" type="presParOf" srcId="{03141722-A31C-4A9C-9C58-7634B790A67C}" destId="{0B36A30C-44C3-40A8-BEE1-B52B6CF5AB3C}" srcOrd="1" destOrd="0" presId="urn:microsoft.com/office/officeart/2005/8/layout/default"/>
    <dgm:cxn modelId="{4D119EA8-782F-42CD-A065-2E2B98678A47}" type="presParOf" srcId="{03141722-A31C-4A9C-9C58-7634B790A67C}" destId="{6587E849-403C-4B76-AAC9-4354AB820682}" srcOrd="2" destOrd="0" presId="urn:microsoft.com/office/officeart/2005/8/layout/default"/>
    <dgm:cxn modelId="{C208A468-3226-444C-A9A8-79F86C989162}" type="presParOf" srcId="{03141722-A31C-4A9C-9C58-7634B790A67C}" destId="{C2359319-2472-4E86-9552-B98A0C9CED42}" srcOrd="3" destOrd="0" presId="urn:microsoft.com/office/officeart/2005/8/layout/default"/>
    <dgm:cxn modelId="{04BF9270-5DD6-415B-A4EF-2DD702A0B70A}" type="presParOf" srcId="{03141722-A31C-4A9C-9C58-7634B790A67C}" destId="{63CEF509-DADA-4261-A465-890DA5909F19}" srcOrd="4" destOrd="0" presId="urn:microsoft.com/office/officeart/2005/8/layout/default"/>
    <dgm:cxn modelId="{767A9919-189E-492B-BF78-4CAC1E8F193A}" type="presParOf" srcId="{03141722-A31C-4A9C-9C58-7634B790A67C}" destId="{B69FB084-B25E-462B-8F8F-11AA07F9C777}" srcOrd="5" destOrd="0" presId="urn:microsoft.com/office/officeart/2005/8/layout/default"/>
    <dgm:cxn modelId="{5771191C-930A-479E-B514-CCA19250732F}" type="presParOf" srcId="{03141722-A31C-4A9C-9C58-7634B790A67C}" destId="{5EF9AD87-2682-416F-AAB7-5EFD733F78B9}"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749B99-78F1-44DB-9AC1-28B12A1A3202}" type="doc">
      <dgm:prSet loTypeId="urn:microsoft.com/office/officeart/2008/layout/VerticalCurvedList" loCatId="list" qsTypeId="urn:microsoft.com/office/officeart/2005/8/quickstyle/simple5" qsCatId="simple" csTypeId="urn:microsoft.com/office/officeart/2005/8/colors/accent1_2" csCatId="accent1"/>
      <dgm:spPr/>
      <dgm:t>
        <a:bodyPr/>
        <a:lstStyle/>
        <a:p>
          <a:endParaRPr lang="en-US"/>
        </a:p>
      </dgm:t>
    </dgm:pt>
    <dgm:pt modelId="{6EFB2823-9F05-467A-8877-69CD53B6AF68}">
      <dgm:prSet/>
      <dgm:spPr/>
      <dgm:t>
        <a:bodyPr/>
        <a:lstStyle/>
        <a:p>
          <a:r>
            <a:rPr lang="en-US"/>
            <a:t>AI techniques like decision trees and neural networks are widely used in fraud detection [1], [3].</a:t>
          </a:r>
          <a:endParaRPr lang="en-IN"/>
        </a:p>
      </dgm:t>
    </dgm:pt>
    <dgm:pt modelId="{B54547D5-C04F-43F0-9218-BF72F1A442B2}" type="parTrans" cxnId="{5E794379-B528-471C-81C3-256FF40252C1}">
      <dgm:prSet/>
      <dgm:spPr/>
      <dgm:t>
        <a:bodyPr/>
        <a:lstStyle/>
        <a:p>
          <a:endParaRPr lang="en-US"/>
        </a:p>
      </dgm:t>
    </dgm:pt>
    <dgm:pt modelId="{5CB9EE21-2A02-488F-95C5-13DC38E210DC}" type="sibTrans" cxnId="{5E794379-B528-471C-81C3-256FF40252C1}">
      <dgm:prSet/>
      <dgm:spPr/>
      <dgm:t>
        <a:bodyPr/>
        <a:lstStyle/>
        <a:p>
          <a:endParaRPr lang="en-US"/>
        </a:p>
      </dgm:t>
    </dgm:pt>
    <dgm:pt modelId="{A243B61A-A828-4501-BA8E-502925E63796}">
      <dgm:prSet/>
      <dgm:spPr/>
      <dgm:t>
        <a:bodyPr/>
        <a:lstStyle/>
        <a:p>
          <a:r>
            <a:rPr lang="en-US"/>
            <a:t>The black box problem highlights AI’s lack of transparency and interpretability [4].</a:t>
          </a:r>
          <a:endParaRPr lang="en-IN"/>
        </a:p>
      </dgm:t>
    </dgm:pt>
    <dgm:pt modelId="{72073F7F-F799-45F6-8B7C-5606134B78D6}" type="parTrans" cxnId="{032F1174-32F5-4929-8041-E7BA9A8F3CF2}">
      <dgm:prSet/>
      <dgm:spPr/>
      <dgm:t>
        <a:bodyPr/>
        <a:lstStyle/>
        <a:p>
          <a:endParaRPr lang="en-US"/>
        </a:p>
      </dgm:t>
    </dgm:pt>
    <dgm:pt modelId="{F749E622-4641-42D8-B606-C4E8485A9354}" type="sibTrans" cxnId="{032F1174-32F5-4929-8041-E7BA9A8F3CF2}">
      <dgm:prSet/>
      <dgm:spPr/>
      <dgm:t>
        <a:bodyPr/>
        <a:lstStyle/>
        <a:p>
          <a:endParaRPr lang="en-US"/>
        </a:p>
      </dgm:t>
    </dgm:pt>
    <dgm:pt modelId="{20585AEA-D284-4E02-AE78-140B62045F96}">
      <dgm:prSet/>
      <dgm:spPr/>
      <dgm:t>
        <a:bodyPr/>
        <a:lstStyle/>
        <a:p>
          <a:r>
            <a:rPr lang="en-US"/>
            <a:t>Post-hoc frameworks like SHAP and LIME face limitations under adversarial conditions [5], [6].</a:t>
          </a:r>
          <a:endParaRPr lang="en-IN"/>
        </a:p>
      </dgm:t>
    </dgm:pt>
    <dgm:pt modelId="{5F7AB893-9ED4-4E84-BA46-719B59E352CB}" type="parTrans" cxnId="{74306116-B02D-4D1F-9EA2-3C824A654D80}">
      <dgm:prSet/>
      <dgm:spPr/>
      <dgm:t>
        <a:bodyPr/>
        <a:lstStyle/>
        <a:p>
          <a:endParaRPr lang="en-US"/>
        </a:p>
      </dgm:t>
    </dgm:pt>
    <dgm:pt modelId="{918457E0-9F49-4E27-AB69-0122D6D74B63}" type="sibTrans" cxnId="{74306116-B02D-4D1F-9EA2-3C824A654D80}">
      <dgm:prSet/>
      <dgm:spPr/>
      <dgm:t>
        <a:bodyPr/>
        <a:lstStyle/>
        <a:p>
          <a:endParaRPr lang="en-US"/>
        </a:p>
      </dgm:t>
    </dgm:pt>
    <dgm:pt modelId="{8F4D7EAC-055D-49C2-95E5-4DBE635C06EC}">
      <dgm:prSet/>
      <dgm:spPr/>
      <dgm:t>
        <a:bodyPr/>
        <a:lstStyle/>
        <a:p>
          <a:r>
            <a:rPr lang="en-US" dirty="0"/>
            <a:t>Ethical and regulatory concerns require fairness and accountability in AI models [7], [8].</a:t>
          </a:r>
          <a:endParaRPr lang="en-IN" dirty="0"/>
        </a:p>
      </dgm:t>
    </dgm:pt>
    <dgm:pt modelId="{EED57EF4-DEFC-4800-8F3D-A606C4C9BDD8}" type="parTrans" cxnId="{696C160E-38BC-4EE0-A405-5693D90244D1}">
      <dgm:prSet/>
      <dgm:spPr/>
      <dgm:t>
        <a:bodyPr/>
        <a:lstStyle/>
        <a:p>
          <a:endParaRPr lang="en-US"/>
        </a:p>
      </dgm:t>
    </dgm:pt>
    <dgm:pt modelId="{F559286E-DC3C-4F21-8E99-D88D7F987265}" type="sibTrans" cxnId="{696C160E-38BC-4EE0-A405-5693D90244D1}">
      <dgm:prSet/>
      <dgm:spPr/>
      <dgm:t>
        <a:bodyPr/>
        <a:lstStyle/>
        <a:p>
          <a:endParaRPr lang="en-US"/>
        </a:p>
      </dgm:t>
    </dgm:pt>
    <dgm:pt modelId="{DD5E48A4-B3A3-402F-AD3C-80B25F4EB77F}" type="pres">
      <dgm:prSet presAssocID="{C5749B99-78F1-44DB-9AC1-28B12A1A3202}" presName="Name0" presStyleCnt="0">
        <dgm:presLayoutVars>
          <dgm:chMax val="7"/>
          <dgm:chPref val="7"/>
          <dgm:dir/>
        </dgm:presLayoutVars>
      </dgm:prSet>
      <dgm:spPr/>
    </dgm:pt>
    <dgm:pt modelId="{63801ABB-0611-4E4E-B41E-C0EF59AAF03D}" type="pres">
      <dgm:prSet presAssocID="{C5749B99-78F1-44DB-9AC1-28B12A1A3202}" presName="Name1" presStyleCnt="0"/>
      <dgm:spPr/>
    </dgm:pt>
    <dgm:pt modelId="{E95C2896-9684-4B9D-818E-D5717E8338CA}" type="pres">
      <dgm:prSet presAssocID="{C5749B99-78F1-44DB-9AC1-28B12A1A3202}" presName="cycle" presStyleCnt="0"/>
      <dgm:spPr/>
    </dgm:pt>
    <dgm:pt modelId="{4050E170-EF0D-4593-8B51-B9207BEEB213}" type="pres">
      <dgm:prSet presAssocID="{C5749B99-78F1-44DB-9AC1-28B12A1A3202}" presName="srcNode" presStyleLbl="node1" presStyleIdx="0" presStyleCnt="4"/>
      <dgm:spPr/>
    </dgm:pt>
    <dgm:pt modelId="{1AEA8019-7517-4652-916C-C1FB10057308}" type="pres">
      <dgm:prSet presAssocID="{C5749B99-78F1-44DB-9AC1-28B12A1A3202}" presName="conn" presStyleLbl="parChTrans1D2" presStyleIdx="0" presStyleCnt="1"/>
      <dgm:spPr/>
    </dgm:pt>
    <dgm:pt modelId="{469A2D1F-CB63-40AB-89D7-861999F2A908}" type="pres">
      <dgm:prSet presAssocID="{C5749B99-78F1-44DB-9AC1-28B12A1A3202}" presName="extraNode" presStyleLbl="node1" presStyleIdx="0" presStyleCnt="4"/>
      <dgm:spPr/>
    </dgm:pt>
    <dgm:pt modelId="{497BF462-8024-4B90-A93F-CFAE1AE759D2}" type="pres">
      <dgm:prSet presAssocID="{C5749B99-78F1-44DB-9AC1-28B12A1A3202}" presName="dstNode" presStyleLbl="node1" presStyleIdx="0" presStyleCnt="4"/>
      <dgm:spPr/>
    </dgm:pt>
    <dgm:pt modelId="{3DDAD227-AB07-4872-89B5-93E4BC001135}" type="pres">
      <dgm:prSet presAssocID="{6EFB2823-9F05-467A-8877-69CD53B6AF68}" presName="text_1" presStyleLbl="node1" presStyleIdx="0" presStyleCnt="4">
        <dgm:presLayoutVars>
          <dgm:bulletEnabled val="1"/>
        </dgm:presLayoutVars>
      </dgm:prSet>
      <dgm:spPr/>
    </dgm:pt>
    <dgm:pt modelId="{07CBDE15-0D4B-48D4-B792-DB119EA09B90}" type="pres">
      <dgm:prSet presAssocID="{6EFB2823-9F05-467A-8877-69CD53B6AF68}" presName="accent_1" presStyleCnt="0"/>
      <dgm:spPr/>
    </dgm:pt>
    <dgm:pt modelId="{0739BF96-86E2-4A3E-B6DF-76CEA5163A6C}" type="pres">
      <dgm:prSet presAssocID="{6EFB2823-9F05-467A-8877-69CD53B6AF68}" presName="accentRepeatNode" presStyleLbl="solidFgAcc1" presStyleIdx="0" presStyleCnt="4"/>
      <dgm:spPr/>
    </dgm:pt>
    <dgm:pt modelId="{4FA390B4-9029-4CA6-B9C7-D844BA4B9689}" type="pres">
      <dgm:prSet presAssocID="{A243B61A-A828-4501-BA8E-502925E63796}" presName="text_2" presStyleLbl="node1" presStyleIdx="1" presStyleCnt="4">
        <dgm:presLayoutVars>
          <dgm:bulletEnabled val="1"/>
        </dgm:presLayoutVars>
      </dgm:prSet>
      <dgm:spPr/>
    </dgm:pt>
    <dgm:pt modelId="{F2F89EC3-226D-45FC-A104-A79FBDB8D0B7}" type="pres">
      <dgm:prSet presAssocID="{A243B61A-A828-4501-BA8E-502925E63796}" presName="accent_2" presStyleCnt="0"/>
      <dgm:spPr/>
    </dgm:pt>
    <dgm:pt modelId="{C1573ECD-2DEB-49E2-8FEB-977FE0131748}" type="pres">
      <dgm:prSet presAssocID="{A243B61A-A828-4501-BA8E-502925E63796}" presName="accentRepeatNode" presStyleLbl="solidFgAcc1" presStyleIdx="1" presStyleCnt="4"/>
      <dgm:spPr/>
    </dgm:pt>
    <dgm:pt modelId="{367B3CC7-014F-42E1-B042-0C669E2F1097}" type="pres">
      <dgm:prSet presAssocID="{20585AEA-D284-4E02-AE78-140B62045F96}" presName="text_3" presStyleLbl="node1" presStyleIdx="2" presStyleCnt="4">
        <dgm:presLayoutVars>
          <dgm:bulletEnabled val="1"/>
        </dgm:presLayoutVars>
      </dgm:prSet>
      <dgm:spPr/>
    </dgm:pt>
    <dgm:pt modelId="{A2C09D03-0373-46F1-B707-C3AD807C8173}" type="pres">
      <dgm:prSet presAssocID="{20585AEA-D284-4E02-AE78-140B62045F96}" presName="accent_3" presStyleCnt="0"/>
      <dgm:spPr/>
    </dgm:pt>
    <dgm:pt modelId="{6F386200-EF71-42B8-836B-790F91699D18}" type="pres">
      <dgm:prSet presAssocID="{20585AEA-D284-4E02-AE78-140B62045F96}" presName="accentRepeatNode" presStyleLbl="solidFgAcc1" presStyleIdx="2" presStyleCnt="4"/>
      <dgm:spPr/>
    </dgm:pt>
    <dgm:pt modelId="{3E9944EA-63DE-4859-BA1C-22F17AD989B5}" type="pres">
      <dgm:prSet presAssocID="{8F4D7EAC-055D-49C2-95E5-4DBE635C06EC}" presName="text_4" presStyleLbl="node1" presStyleIdx="3" presStyleCnt="4">
        <dgm:presLayoutVars>
          <dgm:bulletEnabled val="1"/>
        </dgm:presLayoutVars>
      </dgm:prSet>
      <dgm:spPr/>
    </dgm:pt>
    <dgm:pt modelId="{C6B9D68E-8D79-4130-AA72-4E1DEECCF17B}" type="pres">
      <dgm:prSet presAssocID="{8F4D7EAC-055D-49C2-95E5-4DBE635C06EC}" presName="accent_4" presStyleCnt="0"/>
      <dgm:spPr/>
    </dgm:pt>
    <dgm:pt modelId="{550FCDD2-25DF-4210-8849-C2AA90E33C5D}" type="pres">
      <dgm:prSet presAssocID="{8F4D7EAC-055D-49C2-95E5-4DBE635C06EC}" presName="accentRepeatNode" presStyleLbl="solidFgAcc1" presStyleIdx="3" presStyleCnt="4"/>
      <dgm:spPr/>
    </dgm:pt>
  </dgm:ptLst>
  <dgm:cxnLst>
    <dgm:cxn modelId="{696C160E-38BC-4EE0-A405-5693D90244D1}" srcId="{C5749B99-78F1-44DB-9AC1-28B12A1A3202}" destId="{8F4D7EAC-055D-49C2-95E5-4DBE635C06EC}" srcOrd="3" destOrd="0" parTransId="{EED57EF4-DEFC-4800-8F3D-A606C4C9BDD8}" sibTransId="{F559286E-DC3C-4F21-8E99-D88D7F987265}"/>
    <dgm:cxn modelId="{74306116-B02D-4D1F-9EA2-3C824A654D80}" srcId="{C5749B99-78F1-44DB-9AC1-28B12A1A3202}" destId="{20585AEA-D284-4E02-AE78-140B62045F96}" srcOrd="2" destOrd="0" parTransId="{5F7AB893-9ED4-4E84-BA46-719B59E352CB}" sibTransId="{918457E0-9F49-4E27-AB69-0122D6D74B63}"/>
    <dgm:cxn modelId="{36AA431A-213F-49D5-AB46-C37F94699F4C}" type="presOf" srcId="{A243B61A-A828-4501-BA8E-502925E63796}" destId="{4FA390B4-9029-4CA6-B9C7-D844BA4B9689}" srcOrd="0" destOrd="0" presId="urn:microsoft.com/office/officeart/2008/layout/VerticalCurvedList"/>
    <dgm:cxn modelId="{CB875137-F4F9-4130-AA6F-40216EAAA792}" type="presOf" srcId="{6EFB2823-9F05-467A-8877-69CD53B6AF68}" destId="{3DDAD227-AB07-4872-89B5-93E4BC001135}" srcOrd="0" destOrd="0" presId="urn:microsoft.com/office/officeart/2008/layout/VerticalCurvedList"/>
    <dgm:cxn modelId="{AA6B5551-1486-4DE4-ABD8-B58C98405207}" type="presOf" srcId="{8F4D7EAC-055D-49C2-95E5-4DBE635C06EC}" destId="{3E9944EA-63DE-4859-BA1C-22F17AD989B5}" srcOrd="0" destOrd="0" presId="urn:microsoft.com/office/officeart/2008/layout/VerticalCurvedList"/>
    <dgm:cxn modelId="{032F1174-32F5-4929-8041-E7BA9A8F3CF2}" srcId="{C5749B99-78F1-44DB-9AC1-28B12A1A3202}" destId="{A243B61A-A828-4501-BA8E-502925E63796}" srcOrd="1" destOrd="0" parTransId="{72073F7F-F799-45F6-8B7C-5606134B78D6}" sibTransId="{F749E622-4641-42D8-B606-C4E8485A9354}"/>
    <dgm:cxn modelId="{5E794379-B528-471C-81C3-256FF40252C1}" srcId="{C5749B99-78F1-44DB-9AC1-28B12A1A3202}" destId="{6EFB2823-9F05-467A-8877-69CD53B6AF68}" srcOrd="0" destOrd="0" parTransId="{B54547D5-C04F-43F0-9218-BF72F1A442B2}" sibTransId="{5CB9EE21-2A02-488F-95C5-13DC38E210DC}"/>
    <dgm:cxn modelId="{8F82C783-95FB-4680-803A-58BF9B87D629}" type="presOf" srcId="{20585AEA-D284-4E02-AE78-140B62045F96}" destId="{367B3CC7-014F-42E1-B042-0C669E2F1097}" srcOrd="0" destOrd="0" presId="urn:microsoft.com/office/officeart/2008/layout/VerticalCurvedList"/>
    <dgm:cxn modelId="{EBCFA89F-2A8D-46B6-B8D5-C98090FCDA42}" type="presOf" srcId="{5CB9EE21-2A02-488F-95C5-13DC38E210DC}" destId="{1AEA8019-7517-4652-916C-C1FB10057308}" srcOrd="0" destOrd="0" presId="urn:microsoft.com/office/officeart/2008/layout/VerticalCurvedList"/>
    <dgm:cxn modelId="{5F03A3AC-0C11-43B5-931A-A985D3D9839D}" type="presOf" srcId="{C5749B99-78F1-44DB-9AC1-28B12A1A3202}" destId="{DD5E48A4-B3A3-402F-AD3C-80B25F4EB77F}" srcOrd="0" destOrd="0" presId="urn:microsoft.com/office/officeart/2008/layout/VerticalCurvedList"/>
    <dgm:cxn modelId="{F74C6948-46AE-4712-810E-3DEEE3EC3BFB}" type="presParOf" srcId="{DD5E48A4-B3A3-402F-AD3C-80B25F4EB77F}" destId="{63801ABB-0611-4E4E-B41E-C0EF59AAF03D}" srcOrd="0" destOrd="0" presId="urn:microsoft.com/office/officeart/2008/layout/VerticalCurvedList"/>
    <dgm:cxn modelId="{2C0275F8-B3C4-4F0E-8B08-0D6AF53726C8}" type="presParOf" srcId="{63801ABB-0611-4E4E-B41E-C0EF59AAF03D}" destId="{E95C2896-9684-4B9D-818E-D5717E8338CA}" srcOrd="0" destOrd="0" presId="urn:microsoft.com/office/officeart/2008/layout/VerticalCurvedList"/>
    <dgm:cxn modelId="{4E98FDA2-5C33-4B00-98EC-070820EBD6C4}" type="presParOf" srcId="{E95C2896-9684-4B9D-818E-D5717E8338CA}" destId="{4050E170-EF0D-4593-8B51-B9207BEEB213}" srcOrd="0" destOrd="0" presId="urn:microsoft.com/office/officeart/2008/layout/VerticalCurvedList"/>
    <dgm:cxn modelId="{A199257C-2A2A-4D1E-9F4B-6032CC08B92C}" type="presParOf" srcId="{E95C2896-9684-4B9D-818E-D5717E8338CA}" destId="{1AEA8019-7517-4652-916C-C1FB10057308}" srcOrd="1" destOrd="0" presId="urn:microsoft.com/office/officeart/2008/layout/VerticalCurvedList"/>
    <dgm:cxn modelId="{8F9B24D5-4F91-4593-BF9A-A5C8B769C076}" type="presParOf" srcId="{E95C2896-9684-4B9D-818E-D5717E8338CA}" destId="{469A2D1F-CB63-40AB-89D7-861999F2A908}" srcOrd="2" destOrd="0" presId="urn:microsoft.com/office/officeart/2008/layout/VerticalCurvedList"/>
    <dgm:cxn modelId="{DA39A45F-2673-4F75-9880-03F284B941E8}" type="presParOf" srcId="{E95C2896-9684-4B9D-818E-D5717E8338CA}" destId="{497BF462-8024-4B90-A93F-CFAE1AE759D2}" srcOrd="3" destOrd="0" presId="urn:microsoft.com/office/officeart/2008/layout/VerticalCurvedList"/>
    <dgm:cxn modelId="{0A0955EA-FF21-4B0D-8EDD-603C5CE180CD}" type="presParOf" srcId="{63801ABB-0611-4E4E-B41E-C0EF59AAF03D}" destId="{3DDAD227-AB07-4872-89B5-93E4BC001135}" srcOrd="1" destOrd="0" presId="urn:microsoft.com/office/officeart/2008/layout/VerticalCurvedList"/>
    <dgm:cxn modelId="{BE464716-7A48-4B32-B050-6DD2EE4B1D12}" type="presParOf" srcId="{63801ABB-0611-4E4E-B41E-C0EF59AAF03D}" destId="{07CBDE15-0D4B-48D4-B792-DB119EA09B90}" srcOrd="2" destOrd="0" presId="urn:microsoft.com/office/officeart/2008/layout/VerticalCurvedList"/>
    <dgm:cxn modelId="{C9E42F07-1EEA-4BCB-8901-66DCEA1F7A9F}" type="presParOf" srcId="{07CBDE15-0D4B-48D4-B792-DB119EA09B90}" destId="{0739BF96-86E2-4A3E-B6DF-76CEA5163A6C}" srcOrd="0" destOrd="0" presId="urn:microsoft.com/office/officeart/2008/layout/VerticalCurvedList"/>
    <dgm:cxn modelId="{047C3C41-501E-4AFB-8C1D-40E7C7A37323}" type="presParOf" srcId="{63801ABB-0611-4E4E-B41E-C0EF59AAF03D}" destId="{4FA390B4-9029-4CA6-B9C7-D844BA4B9689}" srcOrd="3" destOrd="0" presId="urn:microsoft.com/office/officeart/2008/layout/VerticalCurvedList"/>
    <dgm:cxn modelId="{9257483B-0920-44F6-84AD-A1C3E37E1362}" type="presParOf" srcId="{63801ABB-0611-4E4E-B41E-C0EF59AAF03D}" destId="{F2F89EC3-226D-45FC-A104-A79FBDB8D0B7}" srcOrd="4" destOrd="0" presId="urn:microsoft.com/office/officeart/2008/layout/VerticalCurvedList"/>
    <dgm:cxn modelId="{8A141695-25DD-405E-974E-601DA3AAC33F}" type="presParOf" srcId="{F2F89EC3-226D-45FC-A104-A79FBDB8D0B7}" destId="{C1573ECD-2DEB-49E2-8FEB-977FE0131748}" srcOrd="0" destOrd="0" presId="urn:microsoft.com/office/officeart/2008/layout/VerticalCurvedList"/>
    <dgm:cxn modelId="{D2E9239B-6356-4ACB-911B-D70A40580999}" type="presParOf" srcId="{63801ABB-0611-4E4E-B41E-C0EF59AAF03D}" destId="{367B3CC7-014F-42E1-B042-0C669E2F1097}" srcOrd="5" destOrd="0" presId="urn:microsoft.com/office/officeart/2008/layout/VerticalCurvedList"/>
    <dgm:cxn modelId="{A088AB78-AF07-41DB-991D-D465D91BD2DB}" type="presParOf" srcId="{63801ABB-0611-4E4E-B41E-C0EF59AAF03D}" destId="{A2C09D03-0373-46F1-B707-C3AD807C8173}" srcOrd="6" destOrd="0" presId="urn:microsoft.com/office/officeart/2008/layout/VerticalCurvedList"/>
    <dgm:cxn modelId="{8992E8B4-5D65-4B40-91BD-5639CE2A5F99}" type="presParOf" srcId="{A2C09D03-0373-46F1-B707-C3AD807C8173}" destId="{6F386200-EF71-42B8-836B-790F91699D18}" srcOrd="0" destOrd="0" presId="urn:microsoft.com/office/officeart/2008/layout/VerticalCurvedList"/>
    <dgm:cxn modelId="{B2529C6B-6F99-4664-844C-9BDBBCFF05C8}" type="presParOf" srcId="{63801ABB-0611-4E4E-B41E-C0EF59AAF03D}" destId="{3E9944EA-63DE-4859-BA1C-22F17AD989B5}" srcOrd="7" destOrd="0" presId="urn:microsoft.com/office/officeart/2008/layout/VerticalCurvedList"/>
    <dgm:cxn modelId="{1ECEFDA6-A749-4959-938D-EA7F206EDE6D}" type="presParOf" srcId="{63801ABB-0611-4E4E-B41E-C0EF59AAF03D}" destId="{C6B9D68E-8D79-4130-AA72-4E1DEECCF17B}" srcOrd="8" destOrd="0" presId="urn:microsoft.com/office/officeart/2008/layout/VerticalCurvedList"/>
    <dgm:cxn modelId="{395801EA-CC3D-4B43-A0FB-0236A2D7B4D2}" type="presParOf" srcId="{C6B9D68E-8D79-4130-AA72-4E1DEECCF17B}" destId="{550FCDD2-25DF-4210-8849-C2AA90E33C5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D17CA5B-E488-4A4C-BF79-BA20912135EC}" type="doc">
      <dgm:prSet loTypeId="urn:microsoft.com/office/officeart/2009/3/layout/StepUpProcess" loCatId="process" qsTypeId="urn:microsoft.com/office/officeart/2005/8/quickstyle/simple5" qsCatId="simple" csTypeId="urn:microsoft.com/office/officeart/2005/8/colors/accent1_2" csCatId="accent1"/>
      <dgm:spPr/>
      <dgm:t>
        <a:bodyPr/>
        <a:lstStyle/>
        <a:p>
          <a:endParaRPr lang="en-US"/>
        </a:p>
      </dgm:t>
    </dgm:pt>
    <dgm:pt modelId="{1E508199-8F78-4BF0-A69D-347BDBBB6B2F}">
      <dgm:prSet/>
      <dgm:spPr/>
      <dgm:t>
        <a:bodyPr/>
        <a:lstStyle/>
        <a:p>
          <a:r>
            <a:rPr lang="en-US"/>
            <a:t>Machine learning models such as XGBoost and Random Forest dominate structured fraud detection pipelines [1].</a:t>
          </a:r>
          <a:endParaRPr lang="en-IN"/>
        </a:p>
      </dgm:t>
    </dgm:pt>
    <dgm:pt modelId="{A5BEBECA-27E1-4CD7-A122-38B225C5574B}" type="parTrans" cxnId="{81EE4979-5F75-4BE7-8BBF-5A6815E722CA}">
      <dgm:prSet/>
      <dgm:spPr/>
      <dgm:t>
        <a:bodyPr/>
        <a:lstStyle/>
        <a:p>
          <a:endParaRPr lang="en-US"/>
        </a:p>
      </dgm:t>
    </dgm:pt>
    <dgm:pt modelId="{3CCD123C-2953-4845-B12A-317601AFDBBA}" type="sibTrans" cxnId="{81EE4979-5F75-4BE7-8BBF-5A6815E722CA}">
      <dgm:prSet/>
      <dgm:spPr/>
      <dgm:t>
        <a:bodyPr/>
        <a:lstStyle/>
        <a:p>
          <a:endParaRPr lang="en-US"/>
        </a:p>
      </dgm:t>
    </dgm:pt>
    <dgm:pt modelId="{7B4FAAFD-6623-4981-9D18-03DDA135734F}">
      <dgm:prSet/>
      <dgm:spPr/>
      <dgm:t>
        <a:bodyPr/>
        <a:lstStyle/>
        <a:p>
          <a:r>
            <a:rPr lang="en-US"/>
            <a:t>Deep learning models, particularly CNNs, offer high accuracy in complex pattern recognition [4].</a:t>
          </a:r>
          <a:endParaRPr lang="en-IN"/>
        </a:p>
      </dgm:t>
    </dgm:pt>
    <dgm:pt modelId="{87D45508-5920-42D7-94EE-78E14C55012F}" type="parTrans" cxnId="{977B8637-E554-48B8-B74E-EB7CC618C2D7}">
      <dgm:prSet/>
      <dgm:spPr/>
      <dgm:t>
        <a:bodyPr/>
        <a:lstStyle/>
        <a:p>
          <a:endParaRPr lang="en-US"/>
        </a:p>
      </dgm:t>
    </dgm:pt>
    <dgm:pt modelId="{676583DA-0DC5-4EE5-B8C7-328662CBB41A}" type="sibTrans" cxnId="{977B8637-E554-48B8-B74E-EB7CC618C2D7}">
      <dgm:prSet/>
      <dgm:spPr/>
      <dgm:t>
        <a:bodyPr/>
        <a:lstStyle/>
        <a:p>
          <a:endParaRPr lang="en-US"/>
        </a:p>
      </dgm:t>
    </dgm:pt>
    <dgm:pt modelId="{A62B13CC-F3AB-4EF7-B50A-7596BA7BCF34}">
      <dgm:prSet/>
      <dgm:spPr/>
      <dgm:t>
        <a:bodyPr/>
        <a:lstStyle/>
        <a:p>
          <a:r>
            <a:rPr lang="en-US"/>
            <a:t>These models suffer from poor interpretability, limiting trust in automated decisions [9].</a:t>
          </a:r>
          <a:endParaRPr lang="en-IN"/>
        </a:p>
      </dgm:t>
    </dgm:pt>
    <dgm:pt modelId="{8B77F250-4C8B-459A-9B80-8AD3714D8DCC}" type="parTrans" cxnId="{CEE57441-DD82-4770-8BBD-0B1C1D6B38F9}">
      <dgm:prSet/>
      <dgm:spPr/>
      <dgm:t>
        <a:bodyPr/>
        <a:lstStyle/>
        <a:p>
          <a:endParaRPr lang="en-US"/>
        </a:p>
      </dgm:t>
    </dgm:pt>
    <dgm:pt modelId="{2DA68E89-4C74-4A84-AF5A-817265FA7986}" type="sibTrans" cxnId="{CEE57441-DD82-4770-8BBD-0B1C1D6B38F9}">
      <dgm:prSet/>
      <dgm:spPr/>
      <dgm:t>
        <a:bodyPr/>
        <a:lstStyle/>
        <a:p>
          <a:endParaRPr lang="en-US"/>
        </a:p>
      </dgm:t>
    </dgm:pt>
    <dgm:pt modelId="{0164CEC5-EAD8-4877-82B4-43742774379F}">
      <dgm:prSet/>
      <dgm:spPr/>
      <dgm:t>
        <a:bodyPr/>
        <a:lstStyle/>
        <a:p>
          <a:r>
            <a:rPr lang="en-US"/>
            <a:t>Balancing prediction accuracy and model transparency remains a critical trade-off [1], [4], [9].</a:t>
          </a:r>
          <a:endParaRPr lang="en-IN"/>
        </a:p>
      </dgm:t>
    </dgm:pt>
    <dgm:pt modelId="{5C33ED37-1DCB-47BB-96CA-99CC7583F23D}" type="parTrans" cxnId="{98F47FC9-A085-4216-B4DA-AE0B06F828BB}">
      <dgm:prSet/>
      <dgm:spPr/>
      <dgm:t>
        <a:bodyPr/>
        <a:lstStyle/>
        <a:p>
          <a:endParaRPr lang="en-US"/>
        </a:p>
      </dgm:t>
    </dgm:pt>
    <dgm:pt modelId="{1B9812F0-DB83-4511-A76D-AE2EB01F03B9}" type="sibTrans" cxnId="{98F47FC9-A085-4216-B4DA-AE0B06F828BB}">
      <dgm:prSet/>
      <dgm:spPr/>
      <dgm:t>
        <a:bodyPr/>
        <a:lstStyle/>
        <a:p>
          <a:endParaRPr lang="en-US"/>
        </a:p>
      </dgm:t>
    </dgm:pt>
    <dgm:pt modelId="{22CD3F3C-BEB3-496C-ADE9-4A88EF8BB6C6}" type="pres">
      <dgm:prSet presAssocID="{3D17CA5B-E488-4A4C-BF79-BA20912135EC}" presName="rootnode" presStyleCnt="0">
        <dgm:presLayoutVars>
          <dgm:chMax/>
          <dgm:chPref/>
          <dgm:dir/>
          <dgm:animLvl val="lvl"/>
        </dgm:presLayoutVars>
      </dgm:prSet>
      <dgm:spPr/>
    </dgm:pt>
    <dgm:pt modelId="{7F44ECDC-32AD-445A-AB02-BF67453278F2}" type="pres">
      <dgm:prSet presAssocID="{1E508199-8F78-4BF0-A69D-347BDBBB6B2F}" presName="composite" presStyleCnt="0"/>
      <dgm:spPr/>
    </dgm:pt>
    <dgm:pt modelId="{57723097-C2F1-4E4F-9BC0-EC6BBF50E27B}" type="pres">
      <dgm:prSet presAssocID="{1E508199-8F78-4BF0-A69D-347BDBBB6B2F}" presName="LShape" presStyleLbl="alignNode1" presStyleIdx="0" presStyleCnt="7"/>
      <dgm:spPr/>
    </dgm:pt>
    <dgm:pt modelId="{96FC9547-59A2-4403-B0F3-D24E2C58A35D}" type="pres">
      <dgm:prSet presAssocID="{1E508199-8F78-4BF0-A69D-347BDBBB6B2F}" presName="ParentText" presStyleLbl="revTx" presStyleIdx="0" presStyleCnt="4">
        <dgm:presLayoutVars>
          <dgm:chMax val="0"/>
          <dgm:chPref val="0"/>
          <dgm:bulletEnabled val="1"/>
        </dgm:presLayoutVars>
      </dgm:prSet>
      <dgm:spPr/>
    </dgm:pt>
    <dgm:pt modelId="{94781BB9-4AB7-4D70-9855-9844502E29AB}" type="pres">
      <dgm:prSet presAssocID="{1E508199-8F78-4BF0-A69D-347BDBBB6B2F}" presName="Triangle" presStyleLbl="alignNode1" presStyleIdx="1" presStyleCnt="7"/>
      <dgm:spPr/>
    </dgm:pt>
    <dgm:pt modelId="{0D883A34-96B4-4E04-B8E4-E27F1F51DF03}" type="pres">
      <dgm:prSet presAssocID="{3CCD123C-2953-4845-B12A-317601AFDBBA}" presName="sibTrans" presStyleCnt="0"/>
      <dgm:spPr/>
    </dgm:pt>
    <dgm:pt modelId="{BBD5F83D-4F66-495A-99CB-E940EDA5277E}" type="pres">
      <dgm:prSet presAssocID="{3CCD123C-2953-4845-B12A-317601AFDBBA}" presName="space" presStyleCnt="0"/>
      <dgm:spPr/>
    </dgm:pt>
    <dgm:pt modelId="{4AC391B2-834E-4B1F-A418-E378B6C8449D}" type="pres">
      <dgm:prSet presAssocID="{7B4FAAFD-6623-4981-9D18-03DDA135734F}" presName="composite" presStyleCnt="0"/>
      <dgm:spPr/>
    </dgm:pt>
    <dgm:pt modelId="{4A2EE33F-62F6-4DD1-A45D-A0FCF187FAD3}" type="pres">
      <dgm:prSet presAssocID="{7B4FAAFD-6623-4981-9D18-03DDA135734F}" presName="LShape" presStyleLbl="alignNode1" presStyleIdx="2" presStyleCnt="7"/>
      <dgm:spPr/>
    </dgm:pt>
    <dgm:pt modelId="{89F97EBB-8495-40D2-94D8-FF42E942FC5B}" type="pres">
      <dgm:prSet presAssocID="{7B4FAAFD-6623-4981-9D18-03DDA135734F}" presName="ParentText" presStyleLbl="revTx" presStyleIdx="1" presStyleCnt="4">
        <dgm:presLayoutVars>
          <dgm:chMax val="0"/>
          <dgm:chPref val="0"/>
          <dgm:bulletEnabled val="1"/>
        </dgm:presLayoutVars>
      </dgm:prSet>
      <dgm:spPr/>
    </dgm:pt>
    <dgm:pt modelId="{C03A9AFB-1ADF-4E6D-A344-A51382ACFBFC}" type="pres">
      <dgm:prSet presAssocID="{7B4FAAFD-6623-4981-9D18-03DDA135734F}" presName="Triangle" presStyleLbl="alignNode1" presStyleIdx="3" presStyleCnt="7"/>
      <dgm:spPr/>
    </dgm:pt>
    <dgm:pt modelId="{5E00F233-9836-41D9-A19C-CCD55E91D769}" type="pres">
      <dgm:prSet presAssocID="{676583DA-0DC5-4EE5-B8C7-328662CBB41A}" presName="sibTrans" presStyleCnt="0"/>
      <dgm:spPr/>
    </dgm:pt>
    <dgm:pt modelId="{645D2943-D4FF-41FE-BB8C-7DEF1EBE77F7}" type="pres">
      <dgm:prSet presAssocID="{676583DA-0DC5-4EE5-B8C7-328662CBB41A}" presName="space" presStyleCnt="0"/>
      <dgm:spPr/>
    </dgm:pt>
    <dgm:pt modelId="{FDB418DE-09DA-4E8A-B034-4D55E8D3CB74}" type="pres">
      <dgm:prSet presAssocID="{A62B13CC-F3AB-4EF7-B50A-7596BA7BCF34}" presName="composite" presStyleCnt="0"/>
      <dgm:spPr/>
    </dgm:pt>
    <dgm:pt modelId="{D9B8978C-612D-443C-8C16-FFEE3B0EC433}" type="pres">
      <dgm:prSet presAssocID="{A62B13CC-F3AB-4EF7-B50A-7596BA7BCF34}" presName="LShape" presStyleLbl="alignNode1" presStyleIdx="4" presStyleCnt="7"/>
      <dgm:spPr/>
    </dgm:pt>
    <dgm:pt modelId="{E5963452-C55E-4B7B-A335-4819C5720C06}" type="pres">
      <dgm:prSet presAssocID="{A62B13CC-F3AB-4EF7-B50A-7596BA7BCF34}" presName="ParentText" presStyleLbl="revTx" presStyleIdx="2" presStyleCnt="4">
        <dgm:presLayoutVars>
          <dgm:chMax val="0"/>
          <dgm:chPref val="0"/>
          <dgm:bulletEnabled val="1"/>
        </dgm:presLayoutVars>
      </dgm:prSet>
      <dgm:spPr/>
    </dgm:pt>
    <dgm:pt modelId="{CF35EE3C-B0D2-46EE-B4D2-444F4E592642}" type="pres">
      <dgm:prSet presAssocID="{A62B13CC-F3AB-4EF7-B50A-7596BA7BCF34}" presName="Triangle" presStyleLbl="alignNode1" presStyleIdx="5" presStyleCnt="7"/>
      <dgm:spPr/>
    </dgm:pt>
    <dgm:pt modelId="{1064FDFF-4E44-41D6-A09F-D325E019CC7A}" type="pres">
      <dgm:prSet presAssocID="{2DA68E89-4C74-4A84-AF5A-817265FA7986}" presName="sibTrans" presStyleCnt="0"/>
      <dgm:spPr/>
    </dgm:pt>
    <dgm:pt modelId="{70120E45-21F3-4356-9745-459EDE5718B1}" type="pres">
      <dgm:prSet presAssocID="{2DA68E89-4C74-4A84-AF5A-817265FA7986}" presName="space" presStyleCnt="0"/>
      <dgm:spPr/>
    </dgm:pt>
    <dgm:pt modelId="{DC84A805-4B80-45AE-8CBD-3821EE1341C3}" type="pres">
      <dgm:prSet presAssocID="{0164CEC5-EAD8-4877-82B4-43742774379F}" presName="composite" presStyleCnt="0"/>
      <dgm:spPr/>
    </dgm:pt>
    <dgm:pt modelId="{CF4A3293-1CC5-460C-BD21-606E3E48E151}" type="pres">
      <dgm:prSet presAssocID="{0164CEC5-EAD8-4877-82B4-43742774379F}" presName="LShape" presStyleLbl="alignNode1" presStyleIdx="6" presStyleCnt="7"/>
      <dgm:spPr/>
    </dgm:pt>
    <dgm:pt modelId="{4DC5F6A9-F2AF-4CBD-B75F-2813808D6CED}" type="pres">
      <dgm:prSet presAssocID="{0164CEC5-EAD8-4877-82B4-43742774379F}" presName="ParentText" presStyleLbl="revTx" presStyleIdx="3" presStyleCnt="4">
        <dgm:presLayoutVars>
          <dgm:chMax val="0"/>
          <dgm:chPref val="0"/>
          <dgm:bulletEnabled val="1"/>
        </dgm:presLayoutVars>
      </dgm:prSet>
      <dgm:spPr/>
    </dgm:pt>
  </dgm:ptLst>
  <dgm:cxnLst>
    <dgm:cxn modelId="{8B879522-4075-41A7-A118-B44F7191789E}" type="presOf" srcId="{A62B13CC-F3AB-4EF7-B50A-7596BA7BCF34}" destId="{E5963452-C55E-4B7B-A335-4819C5720C06}" srcOrd="0" destOrd="0" presId="urn:microsoft.com/office/officeart/2009/3/layout/StepUpProcess"/>
    <dgm:cxn modelId="{ACC06528-8C32-4880-9400-CDAF2A1D2EE0}" type="presOf" srcId="{0164CEC5-EAD8-4877-82B4-43742774379F}" destId="{4DC5F6A9-F2AF-4CBD-B75F-2813808D6CED}" srcOrd="0" destOrd="0" presId="urn:microsoft.com/office/officeart/2009/3/layout/StepUpProcess"/>
    <dgm:cxn modelId="{977B8637-E554-48B8-B74E-EB7CC618C2D7}" srcId="{3D17CA5B-E488-4A4C-BF79-BA20912135EC}" destId="{7B4FAAFD-6623-4981-9D18-03DDA135734F}" srcOrd="1" destOrd="0" parTransId="{87D45508-5920-42D7-94EE-78E14C55012F}" sibTransId="{676583DA-0DC5-4EE5-B8C7-328662CBB41A}"/>
    <dgm:cxn modelId="{CEE57441-DD82-4770-8BBD-0B1C1D6B38F9}" srcId="{3D17CA5B-E488-4A4C-BF79-BA20912135EC}" destId="{A62B13CC-F3AB-4EF7-B50A-7596BA7BCF34}" srcOrd="2" destOrd="0" parTransId="{8B77F250-4C8B-459A-9B80-8AD3714D8DCC}" sibTransId="{2DA68E89-4C74-4A84-AF5A-817265FA7986}"/>
    <dgm:cxn modelId="{D4BD684C-2ADA-4A21-813D-D2FDD293120B}" type="presOf" srcId="{7B4FAAFD-6623-4981-9D18-03DDA135734F}" destId="{89F97EBB-8495-40D2-94D8-FF42E942FC5B}" srcOrd="0" destOrd="0" presId="urn:microsoft.com/office/officeart/2009/3/layout/StepUpProcess"/>
    <dgm:cxn modelId="{F05E5C59-6FAA-4108-811A-F244D4E38268}" type="presOf" srcId="{1E508199-8F78-4BF0-A69D-347BDBBB6B2F}" destId="{96FC9547-59A2-4403-B0F3-D24E2C58A35D}" srcOrd="0" destOrd="0" presId="urn:microsoft.com/office/officeart/2009/3/layout/StepUpProcess"/>
    <dgm:cxn modelId="{81EE4979-5F75-4BE7-8BBF-5A6815E722CA}" srcId="{3D17CA5B-E488-4A4C-BF79-BA20912135EC}" destId="{1E508199-8F78-4BF0-A69D-347BDBBB6B2F}" srcOrd="0" destOrd="0" parTransId="{A5BEBECA-27E1-4CD7-A122-38B225C5574B}" sibTransId="{3CCD123C-2953-4845-B12A-317601AFDBBA}"/>
    <dgm:cxn modelId="{98F47FC9-A085-4216-B4DA-AE0B06F828BB}" srcId="{3D17CA5B-E488-4A4C-BF79-BA20912135EC}" destId="{0164CEC5-EAD8-4877-82B4-43742774379F}" srcOrd="3" destOrd="0" parTransId="{5C33ED37-1DCB-47BB-96CA-99CC7583F23D}" sibTransId="{1B9812F0-DB83-4511-A76D-AE2EB01F03B9}"/>
    <dgm:cxn modelId="{802527F8-D455-4C8E-A7D7-CD22A19783F5}" type="presOf" srcId="{3D17CA5B-E488-4A4C-BF79-BA20912135EC}" destId="{22CD3F3C-BEB3-496C-ADE9-4A88EF8BB6C6}" srcOrd="0" destOrd="0" presId="urn:microsoft.com/office/officeart/2009/3/layout/StepUpProcess"/>
    <dgm:cxn modelId="{8D4F8436-F0AF-430B-AAF7-ED1DC1E202BD}" type="presParOf" srcId="{22CD3F3C-BEB3-496C-ADE9-4A88EF8BB6C6}" destId="{7F44ECDC-32AD-445A-AB02-BF67453278F2}" srcOrd="0" destOrd="0" presId="urn:microsoft.com/office/officeart/2009/3/layout/StepUpProcess"/>
    <dgm:cxn modelId="{8F1E69A7-4208-4458-9E9A-FDE2EF48DA73}" type="presParOf" srcId="{7F44ECDC-32AD-445A-AB02-BF67453278F2}" destId="{57723097-C2F1-4E4F-9BC0-EC6BBF50E27B}" srcOrd="0" destOrd="0" presId="urn:microsoft.com/office/officeart/2009/3/layout/StepUpProcess"/>
    <dgm:cxn modelId="{C357492B-56AB-401A-8087-64A1E92625DA}" type="presParOf" srcId="{7F44ECDC-32AD-445A-AB02-BF67453278F2}" destId="{96FC9547-59A2-4403-B0F3-D24E2C58A35D}" srcOrd="1" destOrd="0" presId="urn:microsoft.com/office/officeart/2009/3/layout/StepUpProcess"/>
    <dgm:cxn modelId="{1528678B-20AF-443F-88AF-7C5244600013}" type="presParOf" srcId="{7F44ECDC-32AD-445A-AB02-BF67453278F2}" destId="{94781BB9-4AB7-4D70-9855-9844502E29AB}" srcOrd="2" destOrd="0" presId="urn:microsoft.com/office/officeart/2009/3/layout/StepUpProcess"/>
    <dgm:cxn modelId="{AD013228-321E-48F9-82A2-23630841D9B8}" type="presParOf" srcId="{22CD3F3C-BEB3-496C-ADE9-4A88EF8BB6C6}" destId="{0D883A34-96B4-4E04-B8E4-E27F1F51DF03}" srcOrd="1" destOrd="0" presId="urn:microsoft.com/office/officeart/2009/3/layout/StepUpProcess"/>
    <dgm:cxn modelId="{31FE4B86-1805-45E3-8058-C2F22262BD6F}" type="presParOf" srcId="{0D883A34-96B4-4E04-B8E4-E27F1F51DF03}" destId="{BBD5F83D-4F66-495A-99CB-E940EDA5277E}" srcOrd="0" destOrd="0" presId="urn:microsoft.com/office/officeart/2009/3/layout/StepUpProcess"/>
    <dgm:cxn modelId="{AB6B4476-372E-4FA7-8A0B-FBD66B3BA5EA}" type="presParOf" srcId="{22CD3F3C-BEB3-496C-ADE9-4A88EF8BB6C6}" destId="{4AC391B2-834E-4B1F-A418-E378B6C8449D}" srcOrd="2" destOrd="0" presId="urn:microsoft.com/office/officeart/2009/3/layout/StepUpProcess"/>
    <dgm:cxn modelId="{DC02D994-7CB3-4E0D-8FFA-CC0292B8C967}" type="presParOf" srcId="{4AC391B2-834E-4B1F-A418-E378B6C8449D}" destId="{4A2EE33F-62F6-4DD1-A45D-A0FCF187FAD3}" srcOrd="0" destOrd="0" presId="urn:microsoft.com/office/officeart/2009/3/layout/StepUpProcess"/>
    <dgm:cxn modelId="{7DC9B283-7642-486D-9B72-C91991B7AA7B}" type="presParOf" srcId="{4AC391B2-834E-4B1F-A418-E378B6C8449D}" destId="{89F97EBB-8495-40D2-94D8-FF42E942FC5B}" srcOrd="1" destOrd="0" presId="urn:microsoft.com/office/officeart/2009/3/layout/StepUpProcess"/>
    <dgm:cxn modelId="{7B5A5AFF-A483-4586-887C-C65E6121BD6B}" type="presParOf" srcId="{4AC391B2-834E-4B1F-A418-E378B6C8449D}" destId="{C03A9AFB-1ADF-4E6D-A344-A51382ACFBFC}" srcOrd="2" destOrd="0" presId="urn:microsoft.com/office/officeart/2009/3/layout/StepUpProcess"/>
    <dgm:cxn modelId="{BF88BB75-9165-4B01-928C-5977C9C004D9}" type="presParOf" srcId="{22CD3F3C-BEB3-496C-ADE9-4A88EF8BB6C6}" destId="{5E00F233-9836-41D9-A19C-CCD55E91D769}" srcOrd="3" destOrd="0" presId="urn:microsoft.com/office/officeart/2009/3/layout/StepUpProcess"/>
    <dgm:cxn modelId="{73EF680C-365F-4C02-B0FC-0CAE258C673E}" type="presParOf" srcId="{5E00F233-9836-41D9-A19C-CCD55E91D769}" destId="{645D2943-D4FF-41FE-BB8C-7DEF1EBE77F7}" srcOrd="0" destOrd="0" presId="urn:microsoft.com/office/officeart/2009/3/layout/StepUpProcess"/>
    <dgm:cxn modelId="{E8EC8A47-E673-4A1B-BABF-0D324C2496E0}" type="presParOf" srcId="{22CD3F3C-BEB3-496C-ADE9-4A88EF8BB6C6}" destId="{FDB418DE-09DA-4E8A-B034-4D55E8D3CB74}" srcOrd="4" destOrd="0" presId="urn:microsoft.com/office/officeart/2009/3/layout/StepUpProcess"/>
    <dgm:cxn modelId="{FEB3B09A-8624-4F14-B74B-674A0D384534}" type="presParOf" srcId="{FDB418DE-09DA-4E8A-B034-4D55E8D3CB74}" destId="{D9B8978C-612D-443C-8C16-FFEE3B0EC433}" srcOrd="0" destOrd="0" presId="urn:microsoft.com/office/officeart/2009/3/layout/StepUpProcess"/>
    <dgm:cxn modelId="{B95A6A7B-6070-4054-91BD-1B1FD4491C41}" type="presParOf" srcId="{FDB418DE-09DA-4E8A-B034-4D55E8D3CB74}" destId="{E5963452-C55E-4B7B-A335-4819C5720C06}" srcOrd="1" destOrd="0" presId="urn:microsoft.com/office/officeart/2009/3/layout/StepUpProcess"/>
    <dgm:cxn modelId="{95FDF7C4-365C-4C15-90A4-CC49B6C803EB}" type="presParOf" srcId="{FDB418DE-09DA-4E8A-B034-4D55E8D3CB74}" destId="{CF35EE3C-B0D2-46EE-B4D2-444F4E592642}" srcOrd="2" destOrd="0" presId="urn:microsoft.com/office/officeart/2009/3/layout/StepUpProcess"/>
    <dgm:cxn modelId="{B57FC4E3-3755-427C-BED0-56F55D58A022}" type="presParOf" srcId="{22CD3F3C-BEB3-496C-ADE9-4A88EF8BB6C6}" destId="{1064FDFF-4E44-41D6-A09F-D325E019CC7A}" srcOrd="5" destOrd="0" presId="urn:microsoft.com/office/officeart/2009/3/layout/StepUpProcess"/>
    <dgm:cxn modelId="{B0C7E4A3-D0BC-4C08-B07D-2B05EA224AA7}" type="presParOf" srcId="{1064FDFF-4E44-41D6-A09F-D325E019CC7A}" destId="{70120E45-21F3-4356-9745-459EDE5718B1}" srcOrd="0" destOrd="0" presId="urn:microsoft.com/office/officeart/2009/3/layout/StepUpProcess"/>
    <dgm:cxn modelId="{629F023B-2E9B-4BEB-B1E7-A6A94B7CB1D6}" type="presParOf" srcId="{22CD3F3C-BEB3-496C-ADE9-4A88EF8BB6C6}" destId="{DC84A805-4B80-45AE-8CBD-3821EE1341C3}" srcOrd="6" destOrd="0" presId="urn:microsoft.com/office/officeart/2009/3/layout/StepUpProcess"/>
    <dgm:cxn modelId="{2A40206C-C48E-4877-852F-6E875E02ECD3}" type="presParOf" srcId="{DC84A805-4B80-45AE-8CBD-3821EE1341C3}" destId="{CF4A3293-1CC5-460C-BD21-606E3E48E151}" srcOrd="0" destOrd="0" presId="urn:microsoft.com/office/officeart/2009/3/layout/StepUpProcess"/>
    <dgm:cxn modelId="{1CF5959F-582E-42D8-9EFC-013DFCF71C3E}" type="presParOf" srcId="{DC84A805-4B80-45AE-8CBD-3821EE1341C3}" destId="{4DC5F6A9-F2AF-4CBD-B75F-2813808D6CED}"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7AED668-8D6D-49BF-85A9-B9B9480F8B2C}" type="doc">
      <dgm:prSet loTypeId="urn:microsoft.com/office/officeart/2008/layout/LinedList" loCatId="list" qsTypeId="urn:microsoft.com/office/officeart/2005/8/quickstyle/simple5" qsCatId="simple" csTypeId="urn:microsoft.com/office/officeart/2005/8/colors/accent1_2" csCatId="accent1"/>
      <dgm:spPr/>
      <dgm:t>
        <a:bodyPr/>
        <a:lstStyle/>
        <a:p>
          <a:endParaRPr lang="en-US"/>
        </a:p>
      </dgm:t>
    </dgm:pt>
    <dgm:pt modelId="{E24E3EC1-A849-4442-BCD0-6F1B86AEA82E}">
      <dgm:prSet/>
      <dgm:spPr/>
      <dgm:t>
        <a:bodyPr/>
        <a:lstStyle/>
        <a:p>
          <a:r>
            <a:rPr lang="en-US"/>
            <a:t>Deep learning models like neural networks lack inherent interpretability [5].</a:t>
          </a:r>
          <a:endParaRPr lang="en-IN"/>
        </a:p>
      </dgm:t>
    </dgm:pt>
    <dgm:pt modelId="{CC1D5BFF-B895-470A-822F-9D29EBFA9162}" type="parTrans" cxnId="{0C7004F5-0DE6-44C9-B0A7-5C17E96AEC8F}">
      <dgm:prSet/>
      <dgm:spPr/>
      <dgm:t>
        <a:bodyPr/>
        <a:lstStyle/>
        <a:p>
          <a:endParaRPr lang="en-US"/>
        </a:p>
      </dgm:t>
    </dgm:pt>
    <dgm:pt modelId="{F34A09FC-A666-4685-BF1A-348A61160017}" type="sibTrans" cxnId="{0C7004F5-0DE6-44C9-B0A7-5C17E96AEC8F}">
      <dgm:prSet/>
      <dgm:spPr/>
      <dgm:t>
        <a:bodyPr/>
        <a:lstStyle/>
        <a:p>
          <a:endParaRPr lang="en-US"/>
        </a:p>
      </dgm:t>
    </dgm:pt>
    <dgm:pt modelId="{4D2A8694-E335-46D4-B6CD-0EA9F4437C95}">
      <dgm:prSet/>
      <dgm:spPr/>
      <dgm:t>
        <a:bodyPr/>
        <a:lstStyle/>
        <a:p>
          <a:r>
            <a:rPr lang="en-US" dirty="0"/>
            <a:t>It is difficult to explain model outputs to users and regulatory bodies [6].</a:t>
          </a:r>
          <a:endParaRPr lang="en-IN" dirty="0"/>
        </a:p>
      </dgm:t>
    </dgm:pt>
    <dgm:pt modelId="{9522DEB3-9295-4AB9-8550-9FDEB0E8F603}" type="parTrans" cxnId="{2C796C7F-C065-4635-B404-63A83B4532FC}">
      <dgm:prSet/>
      <dgm:spPr/>
      <dgm:t>
        <a:bodyPr/>
        <a:lstStyle/>
        <a:p>
          <a:endParaRPr lang="en-US"/>
        </a:p>
      </dgm:t>
    </dgm:pt>
    <dgm:pt modelId="{57B144BE-F60B-4374-B511-539EDD70A63E}" type="sibTrans" cxnId="{2C796C7F-C065-4635-B404-63A83B4532FC}">
      <dgm:prSet/>
      <dgm:spPr/>
      <dgm:t>
        <a:bodyPr/>
        <a:lstStyle/>
        <a:p>
          <a:endParaRPr lang="en-US"/>
        </a:p>
      </dgm:t>
    </dgm:pt>
    <dgm:pt modelId="{9F297806-170C-4DF4-B514-993C81FE5F38}">
      <dgm:prSet/>
      <dgm:spPr/>
      <dgm:t>
        <a:bodyPr/>
        <a:lstStyle/>
        <a:p>
          <a:r>
            <a:rPr lang="en-US"/>
            <a:t>Lack of transparency affects auditability and trust in financial systems [5].</a:t>
          </a:r>
          <a:endParaRPr lang="en-IN"/>
        </a:p>
      </dgm:t>
    </dgm:pt>
    <dgm:pt modelId="{CA7DB0D1-C862-4A04-AF71-7969568C0A2A}" type="parTrans" cxnId="{56083974-47C6-46F9-B976-9013193FB79D}">
      <dgm:prSet/>
      <dgm:spPr/>
      <dgm:t>
        <a:bodyPr/>
        <a:lstStyle/>
        <a:p>
          <a:endParaRPr lang="en-US"/>
        </a:p>
      </dgm:t>
    </dgm:pt>
    <dgm:pt modelId="{78FBF269-BF52-4B6E-8812-4FBFD90EA078}" type="sibTrans" cxnId="{56083974-47C6-46F9-B976-9013193FB79D}">
      <dgm:prSet/>
      <dgm:spPr/>
      <dgm:t>
        <a:bodyPr/>
        <a:lstStyle/>
        <a:p>
          <a:endParaRPr lang="en-US"/>
        </a:p>
      </dgm:t>
    </dgm:pt>
    <dgm:pt modelId="{CC5732DA-C41F-45D1-966F-BFF65A3C35DA}">
      <dgm:prSet/>
      <dgm:spPr/>
      <dgm:t>
        <a:bodyPr/>
        <a:lstStyle/>
        <a:p>
          <a:r>
            <a:rPr lang="en-US"/>
            <a:t>This opacity poses risks to compliance with AI governance standards [6].</a:t>
          </a:r>
          <a:endParaRPr lang="en-IN"/>
        </a:p>
      </dgm:t>
    </dgm:pt>
    <dgm:pt modelId="{63AEA436-CCE0-4EFC-A31A-4CF34ED98F73}" type="parTrans" cxnId="{19D63B6A-DF81-4A44-BA18-83590C43F238}">
      <dgm:prSet/>
      <dgm:spPr/>
      <dgm:t>
        <a:bodyPr/>
        <a:lstStyle/>
        <a:p>
          <a:endParaRPr lang="en-US"/>
        </a:p>
      </dgm:t>
    </dgm:pt>
    <dgm:pt modelId="{C4438989-6542-4565-BC37-DA0FF971EAAF}" type="sibTrans" cxnId="{19D63B6A-DF81-4A44-BA18-83590C43F238}">
      <dgm:prSet/>
      <dgm:spPr/>
      <dgm:t>
        <a:bodyPr/>
        <a:lstStyle/>
        <a:p>
          <a:endParaRPr lang="en-US"/>
        </a:p>
      </dgm:t>
    </dgm:pt>
    <dgm:pt modelId="{3E7DC712-B40E-4788-B060-DD3309F1DAED}" type="pres">
      <dgm:prSet presAssocID="{C7AED668-8D6D-49BF-85A9-B9B9480F8B2C}" presName="vert0" presStyleCnt="0">
        <dgm:presLayoutVars>
          <dgm:dir/>
          <dgm:animOne val="branch"/>
          <dgm:animLvl val="lvl"/>
        </dgm:presLayoutVars>
      </dgm:prSet>
      <dgm:spPr/>
    </dgm:pt>
    <dgm:pt modelId="{24957B1F-97DA-4688-9B5A-D65226CEE89D}" type="pres">
      <dgm:prSet presAssocID="{E24E3EC1-A849-4442-BCD0-6F1B86AEA82E}" presName="thickLine" presStyleLbl="alignNode1" presStyleIdx="0" presStyleCnt="4"/>
      <dgm:spPr/>
    </dgm:pt>
    <dgm:pt modelId="{14845803-069C-4E1A-BE39-6F283A67AC7D}" type="pres">
      <dgm:prSet presAssocID="{E24E3EC1-A849-4442-BCD0-6F1B86AEA82E}" presName="horz1" presStyleCnt="0"/>
      <dgm:spPr/>
    </dgm:pt>
    <dgm:pt modelId="{5D416B47-E9D8-4891-9A6F-FFCA97E0BFB6}" type="pres">
      <dgm:prSet presAssocID="{E24E3EC1-A849-4442-BCD0-6F1B86AEA82E}" presName="tx1" presStyleLbl="revTx" presStyleIdx="0" presStyleCnt="4"/>
      <dgm:spPr/>
    </dgm:pt>
    <dgm:pt modelId="{A5DA5D29-094F-4875-BB9E-98939A960A56}" type="pres">
      <dgm:prSet presAssocID="{E24E3EC1-A849-4442-BCD0-6F1B86AEA82E}" presName="vert1" presStyleCnt="0"/>
      <dgm:spPr/>
    </dgm:pt>
    <dgm:pt modelId="{48305A37-4AE7-422A-9F79-480B2BC4BB20}" type="pres">
      <dgm:prSet presAssocID="{4D2A8694-E335-46D4-B6CD-0EA9F4437C95}" presName="thickLine" presStyleLbl="alignNode1" presStyleIdx="1" presStyleCnt="4"/>
      <dgm:spPr/>
    </dgm:pt>
    <dgm:pt modelId="{F84D0C4F-76AD-4091-981A-EE8E02319DDB}" type="pres">
      <dgm:prSet presAssocID="{4D2A8694-E335-46D4-B6CD-0EA9F4437C95}" presName="horz1" presStyleCnt="0"/>
      <dgm:spPr/>
    </dgm:pt>
    <dgm:pt modelId="{F03C7CC9-1E77-4219-AA5A-65471EE951E1}" type="pres">
      <dgm:prSet presAssocID="{4D2A8694-E335-46D4-B6CD-0EA9F4437C95}" presName="tx1" presStyleLbl="revTx" presStyleIdx="1" presStyleCnt="4"/>
      <dgm:spPr/>
    </dgm:pt>
    <dgm:pt modelId="{5A8598DD-EF91-4CC6-847A-0E923CA303EA}" type="pres">
      <dgm:prSet presAssocID="{4D2A8694-E335-46D4-B6CD-0EA9F4437C95}" presName="vert1" presStyleCnt="0"/>
      <dgm:spPr/>
    </dgm:pt>
    <dgm:pt modelId="{2E236E5B-F86F-4C89-AF71-0B8C78364618}" type="pres">
      <dgm:prSet presAssocID="{9F297806-170C-4DF4-B514-993C81FE5F38}" presName="thickLine" presStyleLbl="alignNode1" presStyleIdx="2" presStyleCnt="4"/>
      <dgm:spPr/>
    </dgm:pt>
    <dgm:pt modelId="{3E2D476F-D5E4-41AB-A5E9-3EF6F21A4BA9}" type="pres">
      <dgm:prSet presAssocID="{9F297806-170C-4DF4-B514-993C81FE5F38}" presName="horz1" presStyleCnt="0"/>
      <dgm:spPr/>
    </dgm:pt>
    <dgm:pt modelId="{2095946A-1F84-49C6-9790-B7C1420F6AE8}" type="pres">
      <dgm:prSet presAssocID="{9F297806-170C-4DF4-B514-993C81FE5F38}" presName="tx1" presStyleLbl="revTx" presStyleIdx="2" presStyleCnt="4"/>
      <dgm:spPr/>
    </dgm:pt>
    <dgm:pt modelId="{EFE6335A-D6C2-48F4-91AA-1BDDCC13B4CE}" type="pres">
      <dgm:prSet presAssocID="{9F297806-170C-4DF4-B514-993C81FE5F38}" presName="vert1" presStyleCnt="0"/>
      <dgm:spPr/>
    </dgm:pt>
    <dgm:pt modelId="{4DFD5A8D-B0C1-42F4-9E63-0AFB4D3D1DCF}" type="pres">
      <dgm:prSet presAssocID="{CC5732DA-C41F-45D1-966F-BFF65A3C35DA}" presName="thickLine" presStyleLbl="alignNode1" presStyleIdx="3" presStyleCnt="4"/>
      <dgm:spPr/>
    </dgm:pt>
    <dgm:pt modelId="{C9763DE6-15FB-4D74-82FE-7513F474BE38}" type="pres">
      <dgm:prSet presAssocID="{CC5732DA-C41F-45D1-966F-BFF65A3C35DA}" presName="horz1" presStyleCnt="0"/>
      <dgm:spPr/>
    </dgm:pt>
    <dgm:pt modelId="{A29196D3-C7FB-4040-970E-823B70299555}" type="pres">
      <dgm:prSet presAssocID="{CC5732DA-C41F-45D1-966F-BFF65A3C35DA}" presName="tx1" presStyleLbl="revTx" presStyleIdx="3" presStyleCnt="4"/>
      <dgm:spPr/>
    </dgm:pt>
    <dgm:pt modelId="{63D071D6-69A8-4347-BC3C-4CFFD0BCC363}" type="pres">
      <dgm:prSet presAssocID="{CC5732DA-C41F-45D1-966F-BFF65A3C35DA}" presName="vert1" presStyleCnt="0"/>
      <dgm:spPr/>
    </dgm:pt>
  </dgm:ptLst>
  <dgm:cxnLst>
    <dgm:cxn modelId="{D8260524-8CEF-420B-8BFC-09BDD68905A1}" type="presOf" srcId="{9F297806-170C-4DF4-B514-993C81FE5F38}" destId="{2095946A-1F84-49C6-9790-B7C1420F6AE8}" srcOrd="0" destOrd="0" presId="urn:microsoft.com/office/officeart/2008/layout/LinedList"/>
    <dgm:cxn modelId="{1BFCA626-ACDA-4AA2-8890-838CADDC2CEC}" type="presOf" srcId="{E24E3EC1-A849-4442-BCD0-6F1B86AEA82E}" destId="{5D416B47-E9D8-4891-9A6F-FFCA97E0BFB6}" srcOrd="0" destOrd="0" presId="urn:microsoft.com/office/officeart/2008/layout/LinedList"/>
    <dgm:cxn modelId="{19D63B6A-DF81-4A44-BA18-83590C43F238}" srcId="{C7AED668-8D6D-49BF-85A9-B9B9480F8B2C}" destId="{CC5732DA-C41F-45D1-966F-BFF65A3C35DA}" srcOrd="3" destOrd="0" parTransId="{63AEA436-CCE0-4EFC-A31A-4CF34ED98F73}" sibTransId="{C4438989-6542-4565-BC37-DA0FF971EAAF}"/>
    <dgm:cxn modelId="{56083974-47C6-46F9-B976-9013193FB79D}" srcId="{C7AED668-8D6D-49BF-85A9-B9B9480F8B2C}" destId="{9F297806-170C-4DF4-B514-993C81FE5F38}" srcOrd="2" destOrd="0" parTransId="{CA7DB0D1-C862-4A04-AF71-7969568C0A2A}" sibTransId="{78FBF269-BF52-4B6E-8812-4FBFD90EA078}"/>
    <dgm:cxn modelId="{BA965656-A376-4ED8-9999-BC29B651CEBB}" type="presOf" srcId="{C7AED668-8D6D-49BF-85A9-B9B9480F8B2C}" destId="{3E7DC712-B40E-4788-B060-DD3309F1DAED}" srcOrd="0" destOrd="0" presId="urn:microsoft.com/office/officeart/2008/layout/LinedList"/>
    <dgm:cxn modelId="{2C796C7F-C065-4635-B404-63A83B4532FC}" srcId="{C7AED668-8D6D-49BF-85A9-B9B9480F8B2C}" destId="{4D2A8694-E335-46D4-B6CD-0EA9F4437C95}" srcOrd="1" destOrd="0" parTransId="{9522DEB3-9295-4AB9-8550-9FDEB0E8F603}" sibTransId="{57B144BE-F60B-4374-B511-539EDD70A63E}"/>
    <dgm:cxn modelId="{F25C04D3-18DE-42EE-A4E6-6C42E2F2D64D}" type="presOf" srcId="{4D2A8694-E335-46D4-B6CD-0EA9F4437C95}" destId="{F03C7CC9-1E77-4219-AA5A-65471EE951E1}" srcOrd="0" destOrd="0" presId="urn:microsoft.com/office/officeart/2008/layout/LinedList"/>
    <dgm:cxn modelId="{C99ED3D6-0844-4C2E-942D-2DF2080F43E4}" type="presOf" srcId="{CC5732DA-C41F-45D1-966F-BFF65A3C35DA}" destId="{A29196D3-C7FB-4040-970E-823B70299555}" srcOrd="0" destOrd="0" presId="urn:microsoft.com/office/officeart/2008/layout/LinedList"/>
    <dgm:cxn modelId="{0C7004F5-0DE6-44C9-B0A7-5C17E96AEC8F}" srcId="{C7AED668-8D6D-49BF-85A9-B9B9480F8B2C}" destId="{E24E3EC1-A849-4442-BCD0-6F1B86AEA82E}" srcOrd="0" destOrd="0" parTransId="{CC1D5BFF-B895-470A-822F-9D29EBFA9162}" sibTransId="{F34A09FC-A666-4685-BF1A-348A61160017}"/>
    <dgm:cxn modelId="{5D16D543-9D33-45C5-86B3-E35E865062C7}" type="presParOf" srcId="{3E7DC712-B40E-4788-B060-DD3309F1DAED}" destId="{24957B1F-97DA-4688-9B5A-D65226CEE89D}" srcOrd="0" destOrd="0" presId="urn:microsoft.com/office/officeart/2008/layout/LinedList"/>
    <dgm:cxn modelId="{32C4E73E-A067-415A-98DC-877F3D9E23DB}" type="presParOf" srcId="{3E7DC712-B40E-4788-B060-DD3309F1DAED}" destId="{14845803-069C-4E1A-BE39-6F283A67AC7D}" srcOrd="1" destOrd="0" presId="urn:microsoft.com/office/officeart/2008/layout/LinedList"/>
    <dgm:cxn modelId="{45609745-0523-4861-8C94-16B3F6B6C8C7}" type="presParOf" srcId="{14845803-069C-4E1A-BE39-6F283A67AC7D}" destId="{5D416B47-E9D8-4891-9A6F-FFCA97E0BFB6}" srcOrd="0" destOrd="0" presId="urn:microsoft.com/office/officeart/2008/layout/LinedList"/>
    <dgm:cxn modelId="{181469BE-297B-49E0-9C88-9876AA4B2BF0}" type="presParOf" srcId="{14845803-069C-4E1A-BE39-6F283A67AC7D}" destId="{A5DA5D29-094F-4875-BB9E-98939A960A56}" srcOrd="1" destOrd="0" presId="urn:microsoft.com/office/officeart/2008/layout/LinedList"/>
    <dgm:cxn modelId="{8A2DF2DB-65CC-4C27-A80B-16D01872305B}" type="presParOf" srcId="{3E7DC712-B40E-4788-B060-DD3309F1DAED}" destId="{48305A37-4AE7-422A-9F79-480B2BC4BB20}" srcOrd="2" destOrd="0" presId="urn:microsoft.com/office/officeart/2008/layout/LinedList"/>
    <dgm:cxn modelId="{37958717-75CA-41A5-8754-333541FE902A}" type="presParOf" srcId="{3E7DC712-B40E-4788-B060-DD3309F1DAED}" destId="{F84D0C4F-76AD-4091-981A-EE8E02319DDB}" srcOrd="3" destOrd="0" presId="urn:microsoft.com/office/officeart/2008/layout/LinedList"/>
    <dgm:cxn modelId="{0ECE5A84-6F1C-4402-9ED8-6D96F6B6FE42}" type="presParOf" srcId="{F84D0C4F-76AD-4091-981A-EE8E02319DDB}" destId="{F03C7CC9-1E77-4219-AA5A-65471EE951E1}" srcOrd="0" destOrd="0" presId="urn:microsoft.com/office/officeart/2008/layout/LinedList"/>
    <dgm:cxn modelId="{85917E79-0085-40D1-BF0C-7255F650E51D}" type="presParOf" srcId="{F84D0C4F-76AD-4091-981A-EE8E02319DDB}" destId="{5A8598DD-EF91-4CC6-847A-0E923CA303EA}" srcOrd="1" destOrd="0" presId="urn:microsoft.com/office/officeart/2008/layout/LinedList"/>
    <dgm:cxn modelId="{F125B8D1-59DD-40D9-8811-BEEE8E4CCEA5}" type="presParOf" srcId="{3E7DC712-B40E-4788-B060-DD3309F1DAED}" destId="{2E236E5B-F86F-4C89-AF71-0B8C78364618}" srcOrd="4" destOrd="0" presId="urn:microsoft.com/office/officeart/2008/layout/LinedList"/>
    <dgm:cxn modelId="{67413862-5B5F-4607-97F3-DBAD96B5C349}" type="presParOf" srcId="{3E7DC712-B40E-4788-B060-DD3309F1DAED}" destId="{3E2D476F-D5E4-41AB-A5E9-3EF6F21A4BA9}" srcOrd="5" destOrd="0" presId="urn:microsoft.com/office/officeart/2008/layout/LinedList"/>
    <dgm:cxn modelId="{78E438AC-4AFD-40F1-88E3-03EAF92A5969}" type="presParOf" srcId="{3E2D476F-D5E4-41AB-A5E9-3EF6F21A4BA9}" destId="{2095946A-1F84-49C6-9790-B7C1420F6AE8}" srcOrd="0" destOrd="0" presId="urn:microsoft.com/office/officeart/2008/layout/LinedList"/>
    <dgm:cxn modelId="{B510950F-9655-405B-8213-5980D4DACD6C}" type="presParOf" srcId="{3E2D476F-D5E4-41AB-A5E9-3EF6F21A4BA9}" destId="{EFE6335A-D6C2-48F4-91AA-1BDDCC13B4CE}" srcOrd="1" destOrd="0" presId="urn:microsoft.com/office/officeart/2008/layout/LinedList"/>
    <dgm:cxn modelId="{A227F3CB-5A2D-4A9A-9BBF-643554974522}" type="presParOf" srcId="{3E7DC712-B40E-4788-B060-DD3309F1DAED}" destId="{4DFD5A8D-B0C1-42F4-9E63-0AFB4D3D1DCF}" srcOrd="6" destOrd="0" presId="urn:microsoft.com/office/officeart/2008/layout/LinedList"/>
    <dgm:cxn modelId="{C2EAB058-0534-451C-A877-D72582FDCD1C}" type="presParOf" srcId="{3E7DC712-B40E-4788-B060-DD3309F1DAED}" destId="{C9763DE6-15FB-4D74-82FE-7513F474BE38}" srcOrd="7" destOrd="0" presId="urn:microsoft.com/office/officeart/2008/layout/LinedList"/>
    <dgm:cxn modelId="{F1779982-D7CD-4D66-9C63-5F60953467AF}" type="presParOf" srcId="{C9763DE6-15FB-4D74-82FE-7513F474BE38}" destId="{A29196D3-C7FB-4040-970E-823B70299555}" srcOrd="0" destOrd="0" presId="urn:microsoft.com/office/officeart/2008/layout/LinedList"/>
    <dgm:cxn modelId="{05DAF28B-0A32-4EE2-9FFA-CC562EC5F0DD}" type="presParOf" srcId="{C9763DE6-15FB-4D74-82FE-7513F474BE38}" destId="{63D071D6-69A8-4347-BC3C-4CFFD0BCC36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204C469-FB56-4D5F-9642-BAD88FEC8545}" type="doc">
      <dgm:prSet loTypeId="urn:microsoft.com/office/officeart/2005/8/layout/bProcess3" loCatId="process" qsTypeId="urn:microsoft.com/office/officeart/2005/8/quickstyle/simple1" qsCatId="simple" csTypeId="urn:microsoft.com/office/officeart/2005/8/colors/accent1_2" csCatId="accent1"/>
      <dgm:spPr/>
      <dgm:t>
        <a:bodyPr/>
        <a:lstStyle/>
        <a:p>
          <a:endParaRPr lang="en-US"/>
        </a:p>
      </dgm:t>
    </dgm:pt>
    <dgm:pt modelId="{A2AFA1DD-26F6-4A87-A178-EF738FD40128}">
      <dgm:prSet/>
      <dgm:spPr/>
      <dgm:t>
        <a:bodyPr/>
        <a:lstStyle/>
        <a:p>
          <a:r>
            <a:rPr lang="en-US" dirty="0"/>
            <a:t>Post-hoc XAI methods like SHAP and LIME are widely used for model interpretability [3].</a:t>
          </a:r>
          <a:endParaRPr lang="en-IN" dirty="0"/>
        </a:p>
      </dgm:t>
    </dgm:pt>
    <dgm:pt modelId="{D5263E36-5176-4C57-A1D4-069D8B8973FB}" type="parTrans" cxnId="{56995819-6201-4D95-BE55-E91494A52622}">
      <dgm:prSet/>
      <dgm:spPr/>
      <dgm:t>
        <a:bodyPr/>
        <a:lstStyle/>
        <a:p>
          <a:endParaRPr lang="en-US"/>
        </a:p>
      </dgm:t>
    </dgm:pt>
    <dgm:pt modelId="{B7348F7E-03FC-41D1-9D7C-0B28B3EEBF29}" type="sibTrans" cxnId="{56995819-6201-4D95-BE55-E91494A52622}">
      <dgm:prSet/>
      <dgm:spPr/>
      <dgm:t>
        <a:bodyPr/>
        <a:lstStyle/>
        <a:p>
          <a:endParaRPr lang="en-US"/>
        </a:p>
      </dgm:t>
    </dgm:pt>
    <dgm:pt modelId="{7BF4C581-66AD-44A5-890C-A08A9D3A09FA}">
      <dgm:prSet/>
      <dgm:spPr/>
      <dgm:t>
        <a:bodyPr/>
        <a:lstStyle/>
        <a:p>
          <a:r>
            <a:rPr lang="en-US"/>
            <a:t>These techniques can be vulnerable to adversarial manipulation and may misrepresent decision logic [3].</a:t>
          </a:r>
          <a:endParaRPr lang="en-IN"/>
        </a:p>
      </dgm:t>
    </dgm:pt>
    <dgm:pt modelId="{3EB5F238-8FAA-41BA-A2C8-B955C4E491B3}" type="parTrans" cxnId="{5CFBB183-75B5-4647-A264-49C2FC68B251}">
      <dgm:prSet/>
      <dgm:spPr/>
      <dgm:t>
        <a:bodyPr/>
        <a:lstStyle/>
        <a:p>
          <a:endParaRPr lang="en-US"/>
        </a:p>
      </dgm:t>
    </dgm:pt>
    <dgm:pt modelId="{DC941A6D-75B8-4D27-9351-81F22ECF3964}" type="sibTrans" cxnId="{5CFBB183-75B5-4647-A264-49C2FC68B251}">
      <dgm:prSet/>
      <dgm:spPr/>
      <dgm:t>
        <a:bodyPr/>
        <a:lstStyle/>
        <a:p>
          <a:endParaRPr lang="en-US"/>
        </a:p>
      </dgm:t>
    </dgm:pt>
    <dgm:pt modelId="{378BD7A7-10D9-48F8-995F-9E2D81E68667}">
      <dgm:prSet/>
      <dgm:spPr/>
      <dgm:t>
        <a:bodyPr/>
        <a:lstStyle/>
        <a:p>
          <a:r>
            <a:rPr lang="en-US"/>
            <a:t>Counterfactual explanations offer personalized insights but face consistency issues [10].</a:t>
          </a:r>
          <a:endParaRPr lang="en-IN"/>
        </a:p>
      </dgm:t>
    </dgm:pt>
    <dgm:pt modelId="{C1DA728F-CFED-45BA-9F15-BC1694E898B1}" type="parTrans" cxnId="{36F8F843-903C-4F7A-8E9D-2DFFECFD44CF}">
      <dgm:prSet/>
      <dgm:spPr/>
      <dgm:t>
        <a:bodyPr/>
        <a:lstStyle/>
        <a:p>
          <a:endParaRPr lang="en-US"/>
        </a:p>
      </dgm:t>
    </dgm:pt>
    <dgm:pt modelId="{F6A7835C-06C8-4824-A365-F170E2E425EE}" type="sibTrans" cxnId="{36F8F843-903C-4F7A-8E9D-2DFFECFD44CF}">
      <dgm:prSet/>
      <dgm:spPr/>
      <dgm:t>
        <a:bodyPr/>
        <a:lstStyle/>
        <a:p>
          <a:endParaRPr lang="en-US"/>
        </a:p>
      </dgm:t>
    </dgm:pt>
    <dgm:pt modelId="{26076C97-784A-49D6-99EF-938FA0652372}">
      <dgm:prSet/>
      <dgm:spPr/>
      <dgm:t>
        <a:bodyPr/>
        <a:lstStyle/>
        <a:p>
          <a:r>
            <a:rPr lang="en-US"/>
            <a:t>A shift toward neuro-symbolic AI enhances semantic transparency and reasoning [7].</a:t>
          </a:r>
          <a:endParaRPr lang="en-IN"/>
        </a:p>
      </dgm:t>
    </dgm:pt>
    <dgm:pt modelId="{048C9E8B-8897-4EC4-AAA4-72319FE0DD8E}" type="parTrans" cxnId="{B9D70C43-F1D5-4540-BDED-2CC5DB6A0C22}">
      <dgm:prSet/>
      <dgm:spPr/>
      <dgm:t>
        <a:bodyPr/>
        <a:lstStyle/>
        <a:p>
          <a:endParaRPr lang="en-US"/>
        </a:p>
      </dgm:t>
    </dgm:pt>
    <dgm:pt modelId="{56DB1204-771D-4AF4-8A01-6847ADD9C090}" type="sibTrans" cxnId="{B9D70C43-F1D5-4540-BDED-2CC5DB6A0C22}">
      <dgm:prSet/>
      <dgm:spPr/>
      <dgm:t>
        <a:bodyPr/>
        <a:lstStyle/>
        <a:p>
          <a:endParaRPr lang="en-US"/>
        </a:p>
      </dgm:t>
    </dgm:pt>
    <dgm:pt modelId="{C30EE822-3259-497B-B8E7-A01832C5B638}" type="pres">
      <dgm:prSet presAssocID="{4204C469-FB56-4D5F-9642-BAD88FEC8545}" presName="Name0" presStyleCnt="0">
        <dgm:presLayoutVars>
          <dgm:dir/>
          <dgm:resizeHandles val="exact"/>
        </dgm:presLayoutVars>
      </dgm:prSet>
      <dgm:spPr/>
    </dgm:pt>
    <dgm:pt modelId="{05C25D8D-99D9-4964-9575-6DC3C5C2D1D5}" type="pres">
      <dgm:prSet presAssocID="{A2AFA1DD-26F6-4A87-A178-EF738FD40128}" presName="node" presStyleLbl="node1" presStyleIdx="0" presStyleCnt="4">
        <dgm:presLayoutVars>
          <dgm:bulletEnabled val="1"/>
        </dgm:presLayoutVars>
      </dgm:prSet>
      <dgm:spPr/>
    </dgm:pt>
    <dgm:pt modelId="{4AD55002-10F9-4E22-B936-512FBCA90FF5}" type="pres">
      <dgm:prSet presAssocID="{B7348F7E-03FC-41D1-9D7C-0B28B3EEBF29}" presName="sibTrans" presStyleLbl="sibTrans1D1" presStyleIdx="0" presStyleCnt="3"/>
      <dgm:spPr/>
    </dgm:pt>
    <dgm:pt modelId="{E986964F-78FD-4C82-89AD-92DB03128E7A}" type="pres">
      <dgm:prSet presAssocID="{B7348F7E-03FC-41D1-9D7C-0B28B3EEBF29}" presName="connectorText" presStyleLbl="sibTrans1D1" presStyleIdx="0" presStyleCnt="3"/>
      <dgm:spPr/>
    </dgm:pt>
    <dgm:pt modelId="{B4109CC0-7AD7-4658-A55B-39520A988392}" type="pres">
      <dgm:prSet presAssocID="{7BF4C581-66AD-44A5-890C-A08A9D3A09FA}" presName="node" presStyleLbl="node1" presStyleIdx="1" presStyleCnt="4">
        <dgm:presLayoutVars>
          <dgm:bulletEnabled val="1"/>
        </dgm:presLayoutVars>
      </dgm:prSet>
      <dgm:spPr/>
    </dgm:pt>
    <dgm:pt modelId="{10E754FF-C611-4145-B5D7-2CED672F5DDE}" type="pres">
      <dgm:prSet presAssocID="{DC941A6D-75B8-4D27-9351-81F22ECF3964}" presName="sibTrans" presStyleLbl="sibTrans1D1" presStyleIdx="1" presStyleCnt="3"/>
      <dgm:spPr/>
    </dgm:pt>
    <dgm:pt modelId="{ECFB5D0F-F0D9-4131-A547-BA368C277B54}" type="pres">
      <dgm:prSet presAssocID="{DC941A6D-75B8-4D27-9351-81F22ECF3964}" presName="connectorText" presStyleLbl="sibTrans1D1" presStyleIdx="1" presStyleCnt="3"/>
      <dgm:spPr/>
    </dgm:pt>
    <dgm:pt modelId="{27553519-3118-4DCF-A7D6-B41B5F820252}" type="pres">
      <dgm:prSet presAssocID="{378BD7A7-10D9-48F8-995F-9E2D81E68667}" presName="node" presStyleLbl="node1" presStyleIdx="2" presStyleCnt="4">
        <dgm:presLayoutVars>
          <dgm:bulletEnabled val="1"/>
        </dgm:presLayoutVars>
      </dgm:prSet>
      <dgm:spPr/>
    </dgm:pt>
    <dgm:pt modelId="{50892F64-68DF-42F5-A561-D6CE128008BD}" type="pres">
      <dgm:prSet presAssocID="{F6A7835C-06C8-4824-A365-F170E2E425EE}" presName="sibTrans" presStyleLbl="sibTrans1D1" presStyleIdx="2" presStyleCnt="3"/>
      <dgm:spPr/>
    </dgm:pt>
    <dgm:pt modelId="{3B11E787-F94E-4BEA-A648-CF21D4E8B172}" type="pres">
      <dgm:prSet presAssocID="{F6A7835C-06C8-4824-A365-F170E2E425EE}" presName="connectorText" presStyleLbl="sibTrans1D1" presStyleIdx="2" presStyleCnt="3"/>
      <dgm:spPr/>
    </dgm:pt>
    <dgm:pt modelId="{BFA829E1-4309-470C-BD0D-36BB7BDA5CFA}" type="pres">
      <dgm:prSet presAssocID="{26076C97-784A-49D6-99EF-938FA0652372}" presName="node" presStyleLbl="node1" presStyleIdx="3" presStyleCnt="4">
        <dgm:presLayoutVars>
          <dgm:bulletEnabled val="1"/>
        </dgm:presLayoutVars>
      </dgm:prSet>
      <dgm:spPr/>
    </dgm:pt>
  </dgm:ptLst>
  <dgm:cxnLst>
    <dgm:cxn modelId="{45A22E04-5EB2-44F2-8F99-5DF10194A518}" type="presOf" srcId="{26076C97-784A-49D6-99EF-938FA0652372}" destId="{BFA829E1-4309-470C-BD0D-36BB7BDA5CFA}" srcOrd="0" destOrd="0" presId="urn:microsoft.com/office/officeart/2005/8/layout/bProcess3"/>
    <dgm:cxn modelId="{E3569904-CA67-4C79-896E-931FEBD6F324}" type="presOf" srcId="{F6A7835C-06C8-4824-A365-F170E2E425EE}" destId="{50892F64-68DF-42F5-A561-D6CE128008BD}" srcOrd="0" destOrd="0" presId="urn:microsoft.com/office/officeart/2005/8/layout/bProcess3"/>
    <dgm:cxn modelId="{58CBC806-BFFC-48F8-BDA7-33ABDACD9B22}" type="presOf" srcId="{378BD7A7-10D9-48F8-995F-9E2D81E68667}" destId="{27553519-3118-4DCF-A7D6-B41B5F820252}" srcOrd="0" destOrd="0" presId="urn:microsoft.com/office/officeart/2005/8/layout/bProcess3"/>
    <dgm:cxn modelId="{76A6E006-DAD1-491E-8EF4-EB80392F01B1}" type="presOf" srcId="{B7348F7E-03FC-41D1-9D7C-0B28B3EEBF29}" destId="{4AD55002-10F9-4E22-B936-512FBCA90FF5}" srcOrd="0" destOrd="0" presId="urn:microsoft.com/office/officeart/2005/8/layout/bProcess3"/>
    <dgm:cxn modelId="{56995819-6201-4D95-BE55-E91494A52622}" srcId="{4204C469-FB56-4D5F-9642-BAD88FEC8545}" destId="{A2AFA1DD-26F6-4A87-A178-EF738FD40128}" srcOrd="0" destOrd="0" parTransId="{D5263E36-5176-4C57-A1D4-069D8B8973FB}" sibTransId="{B7348F7E-03FC-41D1-9D7C-0B28B3EEBF29}"/>
    <dgm:cxn modelId="{59CDBA5F-086F-426C-BB80-025577B5CC62}" type="presOf" srcId="{B7348F7E-03FC-41D1-9D7C-0B28B3EEBF29}" destId="{E986964F-78FD-4C82-89AD-92DB03128E7A}" srcOrd="1" destOrd="0" presId="urn:microsoft.com/office/officeart/2005/8/layout/bProcess3"/>
    <dgm:cxn modelId="{B9D70C43-F1D5-4540-BDED-2CC5DB6A0C22}" srcId="{4204C469-FB56-4D5F-9642-BAD88FEC8545}" destId="{26076C97-784A-49D6-99EF-938FA0652372}" srcOrd="3" destOrd="0" parTransId="{048C9E8B-8897-4EC4-AAA4-72319FE0DD8E}" sibTransId="{56DB1204-771D-4AF4-8A01-6847ADD9C090}"/>
    <dgm:cxn modelId="{36F8F843-903C-4F7A-8E9D-2DFFECFD44CF}" srcId="{4204C469-FB56-4D5F-9642-BAD88FEC8545}" destId="{378BD7A7-10D9-48F8-995F-9E2D81E68667}" srcOrd="2" destOrd="0" parTransId="{C1DA728F-CFED-45BA-9F15-BC1694E898B1}" sibTransId="{F6A7835C-06C8-4824-A365-F170E2E425EE}"/>
    <dgm:cxn modelId="{02935051-1B8F-4CD3-A50E-6799982631DD}" type="presOf" srcId="{F6A7835C-06C8-4824-A365-F170E2E425EE}" destId="{3B11E787-F94E-4BEA-A648-CF21D4E8B172}" srcOrd="1" destOrd="0" presId="urn:microsoft.com/office/officeart/2005/8/layout/bProcess3"/>
    <dgm:cxn modelId="{6A771F76-04F8-47F4-8076-D80D40A6577E}" type="presOf" srcId="{DC941A6D-75B8-4D27-9351-81F22ECF3964}" destId="{10E754FF-C611-4145-B5D7-2CED672F5DDE}" srcOrd="0" destOrd="0" presId="urn:microsoft.com/office/officeart/2005/8/layout/bProcess3"/>
    <dgm:cxn modelId="{C7E9EB81-30DE-4321-82C7-BE6BF4E0A37C}" type="presOf" srcId="{4204C469-FB56-4D5F-9642-BAD88FEC8545}" destId="{C30EE822-3259-497B-B8E7-A01832C5B638}" srcOrd="0" destOrd="0" presId="urn:microsoft.com/office/officeart/2005/8/layout/bProcess3"/>
    <dgm:cxn modelId="{5CFBB183-75B5-4647-A264-49C2FC68B251}" srcId="{4204C469-FB56-4D5F-9642-BAD88FEC8545}" destId="{7BF4C581-66AD-44A5-890C-A08A9D3A09FA}" srcOrd="1" destOrd="0" parTransId="{3EB5F238-8FAA-41BA-A2C8-B955C4E491B3}" sibTransId="{DC941A6D-75B8-4D27-9351-81F22ECF3964}"/>
    <dgm:cxn modelId="{B69D3D88-2CC0-4835-9FF0-163E1F335848}" type="presOf" srcId="{DC941A6D-75B8-4D27-9351-81F22ECF3964}" destId="{ECFB5D0F-F0D9-4131-A547-BA368C277B54}" srcOrd="1" destOrd="0" presId="urn:microsoft.com/office/officeart/2005/8/layout/bProcess3"/>
    <dgm:cxn modelId="{47B08997-9A03-4066-98B1-B2D682DE1E2A}" type="presOf" srcId="{7BF4C581-66AD-44A5-890C-A08A9D3A09FA}" destId="{B4109CC0-7AD7-4658-A55B-39520A988392}" srcOrd="0" destOrd="0" presId="urn:microsoft.com/office/officeart/2005/8/layout/bProcess3"/>
    <dgm:cxn modelId="{FDEB38EF-41EF-4719-A2A6-D0796380B22D}" type="presOf" srcId="{A2AFA1DD-26F6-4A87-A178-EF738FD40128}" destId="{05C25D8D-99D9-4964-9575-6DC3C5C2D1D5}" srcOrd="0" destOrd="0" presId="urn:microsoft.com/office/officeart/2005/8/layout/bProcess3"/>
    <dgm:cxn modelId="{86AB831D-1358-439C-99A0-FF2D99AB37CD}" type="presParOf" srcId="{C30EE822-3259-497B-B8E7-A01832C5B638}" destId="{05C25D8D-99D9-4964-9575-6DC3C5C2D1D5}" srcOrd="0" destOrd="0" presId="urn:microsoft.com/office/officeart/2005/8/layout/bProcess3"/>
    <dgm:cxn modelId="{02AD08B5-E948-4DBC-8655-179AD3F7A982}" type="presParOf" srcId="{C30EE822-3259-497B-B8E7-A01832C5B638}" destId="{4AD55002-10F9-4E22-B936-512FBCA90FF5}" srcOrd="1" destOrd="0" presId="urn:microsoft.com/office/officeart/2005/8/layout/bProcess3"/>
    <dgm:cxn modelId="{95C191AF-ED0C-4B1D-900B-C41F11E285B4}" type="presParOf" srcId="{4AD55002-10F9-4E22-B936-512FBCA90FF5}" destId="{E986964F-78FD-4C82-89AD-92DB03128E7A}" srcOrd="0" destOrd="0" presId="urn:microsoft.com/office/officeart/2005/8/layout/bProcess3"/>
    <dgm:cxn modelId="{3C0EA064-DC66-4421-9358-3D20361AB377}" type="presParOf" srcId="{C30EE822-3259-497B-B8E7-A01832C5B638}" destId="{B4109CC0-7AD7-4658-A55B-39520A988392}" srcOrd="2" destOrd="0" presId="urn:microsoft.com/office/officeart/2005/8/layout/bProcess3"/>
    <dgm:cxn modelId="{4A2D41C3-36AD-4855-8D0E-0A21893A85DD}" type="presParOf" srcId="{C30EE822-3259-497B-B8E7-A01832C5B638}" destId="{10E754FF-C611-4145-B5D7-2CED672F5DDE}" srcOrd="3" destOrd="0" presId="urn:microsoft.com/office/officeart/2005/8/layout/bProcess3"/>
    <dgm:cxn modelId="{AC2DC25F-85BA-4137-843A-BE1FE3A6C94C}" type="presParOf" srcId="{10E754FF-C611-4145-B5D7-2CED672F5DDE}" destId="{ECFB5D0F-F0D9-4131-A547-BA368C277B54}" srcOrd="0" destOrd="0" presId="urn:microsoft.com/office/officeart/2005/8/layout/bProcess3"/>
    <dgm:cxn modelId="{4AD2CA29-0E1D-4DD4-8569-668ED63BC2E4}" type="presParOf" srcId="{C30EE822-3259-497B-B8E7-A01832C5B638}" destId="{27553519-3118-4DCF-A7D6-B41B5F820252}" srcOrd="4" destOrd="0" presId="urn:microsoft.com/office/officeart/2005/8/layout/bProcess3"/>
    <dgm:cxn modelId="{849357C6-C7A8-420B-BA59-5E652E45AB62}" type="presParOf" srcId="{C30EE822-3259-497B-B8E7-A01832C5B638}" destId="{50892F64-68DF-42F5-A561-D6CE128008BD}" srcOrd="5" destOrd="0" presId="urn:microsoft.com/office/officeart/2005/8/layout/bProcess3"/>
    <dgm:cxn modelId="{2ECB7CAB-1070-42AE-8F83-DC260BED073F}" type="presParOf" srcId="{50892F64-68DF-42F5-A561-D6CE128008BD}" destId="{3B11E787-F94E-4BEA-A648-CF21D4E8B172}" srcOrd="0" destOrd="0" presId="urn:microsoft.com/office/officeart/2005/8/layout/bProcess3"/>
    <dgm:cxn modelId="{6D46A645-04C1-4862-975A-5937C03F6D1A}" type="presParOf" srcId="{C30EE822-3259-497B-B8E7-A01832C5B638}" destId="{BFA829E1-4309-470C-BD0D-36BB7BDA5CFA}"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43097CB-C429-429F-B6DE-BAEACF600C14}" type="doc">
      <dgm:prSet loTypeId="urn:microsoft.com/office/officeart/2008/layout/VerticalCurvedList" loCatId="list" qsTypeId="urn:microsoft.com/office/officeart/2005/8/quickstyle/simple5" qsCatId="simple" csTypeId="urn:microsoft.com/office/officeart/2005/8/colors/accent1_2" csCatId="accent1"/>
      <dgm:spPr/>
      <dgm:t>
        <a:bodyPr/>
        <a:lstStyle/>
        <a:p>
          <a:endParaRPr lang="en-US"/>
        </a:p>
      </dgm:t>
    </dgm:pt>
    <dgm:pt modelId="{2878F978-93D8-4119-9252-C1038C0A28D8}">
      <dgm:prSet/>
      <dgm:spPr/>
      <dgm:t>
        <a:bodyPr/>
        <a:lstStyle/>
        <a:p>
          <a:r>
            <a:rPr lang="en-US"/>
            <a:t>Real-time XAI systems assist banking staff in understanding AI-generated fraud alerts [2].</a:t>
          </a:r>
          <a:endParaRPr lang="en-IN"/>
        </a:p>
      </dgm:t>
    </dgm:pt>
    <dgm:pt modelId="{E84C541E-2450-4474-B83D-1ED2F5EBE156}" type="parTrans" cxnId="{B96DCCDE-70DE-47F0-98AC-EFF850F40E87}">
      <dgm:prSet/>
      <dgm:spPr/>
      <dgm:t>
        <a:bodyPr/>
        <a:lstStyle/>
        <a:p>
          <a:endParaRPr lang="en-US"/>
        </a:p>
      </dgm:t>
    </dgm:pt>
    <dgm:pt modelId="{B3DEC91D-0D9A-4F3B-AC22-26A48F486234}" type="sibTrans" cxnId="{B96DCCDE-70DE-47F0-98AC-EFF850F40E87}">
      <dgm:prSet/>
      <dgm:spPr/>
      <dgm:t>
        <a:bodyPr/>
        <a:lstStyle/>
        <a:p>
          <a:endParaRPr lang="en-US"/>
        </a:p>
      </dgm:t>
    </dgm:pt>
    <dgm:pt modelId="{4B63ABAF-58BB-4414-9A6E-45D77C7D6F55}">
      <dgm:prSet/>
      <dgm:spPr/>
      <dgm:t>
        <a:bodyPr/>
        <a:lstStyle/>
        <a:p>
          <a:r>
            <a:rPr lang="en-US"/>
            <a:t>Federated learning with XAI enables secure collaboration while preserving data privacy [4].</a:t>
          </a:r>
          <a:endParaRPr lang="en-IN"/>
        </a:p>
      </dgm:t>
    </dgm:pt>
    <dgm:pt modelId="{D2A2EDD0-38EB-448D-B342-C460EBBF07AB}" type="parTrans" cxnId="{68D09893-E912-4469-B011-40D2352E0F3F}">
      <dgm:prSet/>
      <dgm:spPr/>
      <dgm:t>
        <a:bodyPr/>
        <a:lstStyle/>
        <a:p>
          <a:endParaRPr lang="en-US"/>
        </a:p>
      </dgm:t>
    </dgm:pt>
    <dgm:pt modelId="{95FCBBF7-5C16-4F0B-BB5A-5DCA80ADA910}" type="sibTrans" cxnId="{68D09893-E912-4469-B011-40D2352E0F3F}">
      <dgm:prSet/>
      <dgm:spPr/>
      <dgm:t>
        <a:bodyPr/>
        <a:lstStyle/>
        <a:p>
          <a:endParaRPr lang="en-US"/>
        </a:p>
      </dgm:t>
    </dgm:pt>
    <dgm:pt modelId="{8A6D237C-47A5-4564-AF70-99AD5C40238E}">
      <dgm:prSet/>
      <dgm:spPr/>
      <dgm:t>
        <a:bodyPr/>
        <a:lstStyle/>
        <a:p>
          <a:r>
            <a:rPr lang="en-US" dirty="0" err="1"/>
            <a:t>Explainability</a:t>
          </a:r>
          <a:r>
            <a:rPr lang="en-US" dirty="0"/>
            <a:t> supports transparency in anti-money laundering investigations [6].</a:t>
          </a:r>
          <a:endParaRPr lang="en-IN" dirty="0"/>
        </a:p>
      </dgm:t>
    </dgm:pt>
    <dgm:pt modelId="{22CA3CA0-BBBC-4D43-80AB-26E01DCF9CCD}" type="parTrans" cxnId="{D48DC82B-E423-4A51-B1F8-4A313F7FD128}">
      <dgm:prSet/>
      <dgm:spPr/>
      <dgm:t>
        <a:bodyPr/>
        <a:lstStyle/>
        <a:p>
          <a:endParaRPr lang="en-US"/>
        </a:p>
      </dgm:t>
    </dgm:pt>
    <dgm:pt modelId="{1FA293D3-F78E-4BB5-B0D3-54B35AF0FDB2}" type="sibTrans" cxnId="{D48DC82B-E423-4A51-B1F8-4A313F7FD128}">
      <dgm:prSet/>
      <dgm:spPr/>
      <dgm:t>
        <a:bodyPr/>
        <a:lstStyle/>
        <a:p>
          <a:endParaRPr lang="en-US"/>
        </a:p>
      </dgm:t>
    </dgm:pt>
    <dgm:pt modelId="{106F6C2A-5F44-477D-A00F-24FF992CC3BC}">
      <dgm:prSet/>
      <dgm:spPr/>
      <dgm:t>
        <a:bodyPr/>
        <a:lstStyle/>
        <a:p>
          <a:r>
            <a:rPr lang="en-US"/>
            <a:t>XAI enhances compliance with regulatory expectations for auditability and accountability [9].</a:t>
          </a:r>
          <a:endParaRPr lang="en-IN"/>
        </a:p>
      </dgm:t>
    </dgm:pt>
    <dgm:pt modelId="{899C917C-4D6A-41EC-B5C6-DEEB8D144BA7}" type="parTrans" cxnId="{B5E7AC21-C941-4823-BF3E-7831AD266692}">
      <dgm:prSet/>
      <dgm:spPr/>
      <dgm:t>
        <a:bodyPr/>
        <a:lstStyle/>
        <a:p>
          <a:endParaRPr lang="en-US"/>
        </a:p>
      </dgm:t>
    </dgm:pt>
    <dgm:pt modelId="{C7C8D3E6-D534-4B0E-91AD-477926376735}" type="sibTrans" cxnId="{B5E7AC21-C941-4823-BF3E-7831AD266692}">
      <dgm:prSet/>
      <dgm:spPr/>
      <dgm:t>
        <a:bodyPr/>
        <a:lstStyle/>
        <a:p>
          <a:endParaRPr lang="en-US"/>
        </a:p>
      </dgm:t>
    </dgm:pt>
    <dgm:pt modelId="{A6A1DA02-29C8-4B3E-B1B3-14288C79A311}" type="pres">
      <dgm:prSet presAssocID="{743097CB-C429-429F-B6DE-BAEACF600C14}" presName="Name0" presStyleCnt="0">
        <dgm:presLayoutVars>
          <dgm:chMax val="7"/>
          <dgm:chPref val="7"/>
          <dgm:dir/>
        </dgm:presLayoutVars>
      </dgm:prSet>
      <dgm:spPr/>
    </dgm:pt>
    <dgm:pt modelId="{B65F40E0-664E-4DC6-817C-7AED608990B2}" type="pres">
      <dgm:prSet presAssocID="{743097CB-C429-429F-B6DE-BAEACF600C14}" presName="Name1" presStyleCnt="0"/>
      <dgm:spPr/>
    </dgm:pt>
    <dgm:pt modelId="{CDBB0DC9-22B6-4200-898D-F8CAE3ED2568}" type="pres">
      <dgm:prSet presAssocID="{743097CB-C429-429F-B6DE-BAEACF600C14}" presName="cycle" presStyleCnt="0"/>
      <dgm:spPr/>
    </dgm:pt>
    <dgm:pt modelId="{27447478-E379-47EF-8E1B-2556117D291B}" type="pres">
      <dgm:prSet presAssocID="{743097CB-C429-429F-B6DE-BAEACF600C14}" presName="srcNode" presStyleLbl="node1" presStyleIdx="0" presStyleCnt="4"/>
      <dgm:spPr/>
    </dgm:pt>
    <dgm:pt modelId="{B6941F06-7DA3-45F9-A7F8-4D3F7A619ECF}" type="pres">
      <dgm:prSet presAssocID="{743097CB-C429-429F-B6DE-BAEACF600C14}" presName="conn" presStyleLbl="parChTrans1D2" presStyleIdx="0" presStyleCnt="1"/>
      <dgm:spPr/>
    </dgm:pt>
    <dgm:pt modelId="{931CCFB8-C3D3-49C4-B7B8-98B513AF2224}" type="pres">
      <dgm:prSet presAssocID="{743097CB-C429-429F-B6DE-BAEACF600C14}" presName="extraNode" presStyleLbl="node1" presStyleIdx="0" presStyleCnt="4"/>
      <dgm:spPr/>
    </dgm:pt>
    <dgm:pt modelId="{AC00B319-4C15-4D44-BAAE-4837931C2888}" type="pres">
      <dgm:prSet presAssocID="{743097CB-C429-429F-B6DE-BAEACF600C14}" presName="dstNode" presStyleLbl="node1" presStyleIdx="0" presStyleCnt="4"/>
      <dgm:spPr/>
    </dgm:pt>
    <dgm:pt modelId="{00CACAB8-E3A4-4041-B744-D41BAB7B90CA}" type="pres">
      <dgm:prSet presAssocID="{2878F978-93D8-4119-9252-C1038C0A28D8}" presName="text_1" presStyleLbl="node1" presStyleIdx="0" presStyleCnt="4">
        <dgm:presLayoutVars>
          <dgm:bulletEnabled val="1"/>
        </dgm:presLayoutVars>
      </dgm:prSet>
      <dgm:spPr/>
    </dgm:pt>
    <dgm:pt modelId="{63FED5C8-3388-4BFF-8237-35C82CF8398F}" type="pres">
      <dgm:prSet presAssocID="{2878F978-93D8-4119-9252-C1038C0A28D8}" presName="accent_1" presStyleCnt="0"/>
      <dgm:spPr/>
    </dgm:pt>
    <dgm:pt modelId="{E6277D3C-0C6A-4EA4-A5DC-B50A5F8F30A4}" type="pres">
      <dgm:prSet presAssocID="{2878F978-93D8-4119-9252-C1038C0A28D8}" presName="accentRepeatNode" presStyleLbl="solidFgAcc1" presStyleIdx="0" presStyleCnt="4"/>
      <dgm:spPr/>
    </dgm:pt>
    <dgm:pt modelId="{B177CAAB-8D4A-4BA1-83B0-7B33450F076F}" type="pres">
      <dgm:prSet presAssocID="{4B63ABAF-58BB-4414-9A6E-45D77C7D6F55}" presName="text_2" presStyleLbl="node1" presStyleIdx="1" presStyleCnt="4">
        <dgm:presLayoutVars>
          <dgm:bulletEnabled val="1"/>
        </dgm:presLayoutVars>
      </dgm:prSet>
      <dgm:spPr/>
    </dgm:pt>
    <dgm:pt modelId="{CFE50238-195B-4A83-BCF5-065605BA08C7}" type="pres">
      <dgm:prSet presAssocID="{4B63ABAF-58BB-4414-9A6E-45D77C7D6F55}" presName="accent_2" presStyleCnt="0"/>
      <dgm:spPr/>
    </dgm:pt>
    <dgm:pt modelId="{5967E837-2136-4554-B4C1-129F9B2DFC52}" type="pres">
      <dgm:prSet presAssocID="{4B63ABAF-58BB-4414-9A6E-45D77C7D6F55}" presName="accentRepeatNode" presStyleLbl="solidFgAcc1" presStyleIdx="1" presStyleCnt="4"/>
      <dgm:spPr/>
    </dgm:pt>
    <dgm:pt modelId="{4665C853-F35E-4E87-8FA6-1DA39EDFA4C1}" type="pres">
      <dgm:prSet presAssocID="{8A6D237C-47A5-4564-AF70-99AD5C40238E}" presName="text_3" presStyleLbl="node1" presStyleIdx="2" presStyleCnt="4">
        <dgm:presLayoutVars>
          <dgm:bulletEnabled val="1"/>
        </dgm:presLayoutVars>
      </dgm:prSet>
      <dgm:spPr/>
    </dgm:pt>
    <dgm:pt modelId="{CE28826C-0DCA-4A26-AB32-C8705C188DBE}" type="pres">
      <dgm:prSet presAssocID="{8A6D237C-47A5-4564-AF70-99AD5C40238E}" presName="accent_3" presStyleCnt="0"/>
      <dgm:spPr/>
    </dgm:pt>
    <dgm:pt modelId="{7BBF2E34-A294-4B29-A106-7407E37E8F5A}" type="pres">
      <dgm:prSet presAssocID="{8A6D237C-47A5-4564-AF70-99AD5C40238E}" presName="accentRepeatNode" presStyleLbl="solidFgAcc1" presStyleIdx="2" presStyleCnt="4"/>
      <dgm:spPr/>
    </dgm:pt>
    <dgm:pt modelId="{3C0BDCC0-4D6E-453B-AA11-F7ACC1AD0AD5}" type="pres">
      <dgm:prSet presAssocID="{106F6C2A-5F44-477D-A00F-24FF992CC3BC}" presName="text_4" presStyleLbl="node1" presStyleIdx="3" presStyleCnt="4">
        <dgm:presLayoutVars>
          <dgm:bulletEnabled val="1"/>
        </dgm:presLayoutVars>
      </dgm:prSet>
      <dgm:spPr/>
    </dgm:pt>
    <dgm:pt modelId="{049A893E-8B67-456D-82A2-78A32ED5D523}" type="pres">
      <dgm:prSet presAssocID="{106F6C2A-5F44-477D-A00F-24FF992CC3BC}" presName="accent_4" presStyleCnt="0"/>
      <dgm:spPr/>
    </dgm:pt>
    <dgm:pt modelId="{5DC7426F-464B-4BFA-BC58-079A6DCAA439}" type="pres">
      <dgm:prSet presAssocID="{106F6C2A-5F44-477D-A00F-24FF992CC3BC}" presName="accentRepeatNode" presStyleLbl="solidFgAcc1" presStyleIdx="3" presStyleCnt="4"/>
      <dgm:spPr/>
    </dgm:pt>
  </dgm:ptLst>
  <dgm:cxnLst>
    <dgm:cxn modelId="{E201801C-6E38-4F82-BE7E-D3EA70C45898}" type="presOf" srcId="{2878F978-93D8-4119-9252-C1038C0A28D8}" destId="{00CACAB8-E3A4-4041-B744-D41BAB7B90CA}" srcOrd="0" destOrd="0" presId="urn:microsoft.com/office/officeart/2008/layout/VerticalCurvedList"/>
    <dgm:cxn modelId="{B5E7AC21-C941-4823-BF3E-7831AD266692}" srcId="{743097CB-C429-429F-B6DE-BAEACF600C14}" destId="{106F6C2A-5F44-477D-A00F-24FF992CC3BC}" srcOrd="3" destOrd="0" parTransId="{899C917C-4D6A-41EC-B5C6-DEEB8D144BA7}" sibTransId="{C7C8D3E6-D534-4B0E-91AD-477926376735}"/>
    <dgm:cxn modelId="{D48DC82B-E423-4A51-B1F8-4A313F7FD128}" srcId="{743097CB-C429-429F-B6DE-BAEACF600C14}" destId="{8A6D237C-47A5-4564-AF70-99AD5C40238E}" srcOrd="2" destOrd="0" parTransId="{22CA3CA0-BBBC-4D43-80AB-26E01DCF9CCD}" sibTransId="{1FA293D3-F78E-4BB5-B0D3-54B35AF0FDB2}"/>
    <dgm:cxn modelId="{EB84BA86-A023-4003-994C-817864420E0F}" type="presOf" srcId="{B3DEC91D-0D9A-4F3B-AC22-26A48F486234}" destId="{B6941F06-7DA3-45F9-A7F8-4D3F7A619ECF}" srcOrd="0" destOrd="0" presId="urn:microsoft.com/office/officeart/2008/layout/VerticalCurvedList"/>
    <dgm:cxn modelId="{68D09893-E912-4469-B011-40D2352E0F3F}" srcId="{743097CB-C429-429F-B6DE-BAEACF600C14}" destId="{4B63ABAF-58BB-4414-9A6E-45D77C7D6F55}" srcOrd="1" destOrd="0" parTransId="{D2A2EDD0-38EB-448D-B342-C460EBBF07AB}" sibTransId="{95FCBBF7-5C16-4F0B-BB5A-5DCA80ADA910}"/>
    <dgm:cxn modelId="{EFCE5B97-C30E-47B4-95FA-FBAAB0ACDF44}" type="presOf" srcId="{106F6C2A-5F44-477D-A00F-24FF992CC3BC}" destId="{3C0BDCC0-4D6E-453B-AA11-F7ACC1AD0AD5}" srcOrd="0" destOrd="0" presId="urn:microsoft.com/office/officeart/2008/layout/VerticalCurvedList"/>
    <dgm:cxn modelId="{3E5CB5B8-5AFA-4386-8539-3E1E1191923E}" type="presOf" srcId="{4B63ABAF-58BB-4414-9A6E-45D77C7D6F55}" destId="{B177CAAB-8D4A-4BA1-83B0-7B33450F076F}" srcOrd="0" destOrd="0" presId="urn:microsoft.com/office/officeart/2008/layout/VerticalCurvedList"/>
    <dgm:cxn modelId="{73C2E7CD-FE40-4385-8210-FA153A5EEBEF}" type="presOf" srcId="{743097CB-C429-429F-B6DE-BAEACF600C14}" destId="{A6A1DA02-29C8-4B3E-B1B3-14288C79A311}" srcOrd="0" destOrd="0" presId="urn:microsoft.com/office/officeart/2008/layout/VerticalCurvedList"/>
    <dgm:cxn modelId="{B96DCCDE-70DE-47F0-98AC-EFF850F40E87}" srcId="{743097CB-C429-429F-B6DE-BAEACF600C14}" destId="{2878F978-93D8-4119-9252-C1038C0A28D8}" srcOrd="0" destOrd="0" parTransId="{E84C541E-2450-4474-B83D-1ED2F5EBE156}" sibTransId="{B3DEC91D-0D9A-4F3B-AC22-26A48F486234}"/>
    <dgm:cxn modelId="{9F516EE0-8387-4AF1-A5F9-16629AEEEE3D}" type="presOf" srcId="{8A6D237C-47A5-4564-AF70-99AD5C40238E}" destId="{4665C853-F35E-4E87-8FA6-1DA39EDFA4C1}" srcOrd="0" destOrd="0" presId="urn:microsoft.com/office/officeart/2008/layout/VerticalCurvedList"/>
    <dgm:cxn modelId="{035AD0D8-F0D7-4D2B-B432-713CAF89D4B8}" type="presParOf" srcId="{A6A1DA02-29C8-4B3E-B1B3-14288C79A311}" destId="{B65F40E0-664E-4DC6-817C-7AED608990B2}" srcOrd="0" destOrd="0" presId="urn:microsoft.com/office/officeart/2008/layout/VerticalCurvedList"/>
    <dgm:cxn modelId="{85AABF0D-2943-4BAE-9DE0-0E7230D02589}" type="presParOf" srcId="{B65F40E0-664E-4DC6-817C-7AED608990B2}" destId="{CDBB0DC9-22B6-4200-898D-F8CAE3ED2568}" srcOrd="0" destOrd="0" presId="urn:microsoft.com/office/officeart/2008/layout/VerticalCurvedList"/>
    <dgm:cxn modelId="{041112E0-CE0F-41C7-BDCB-7CA813E62950}" type="presParOf" srcId="{CDBB0DC9-22B6-4200-898D-F8CAE3ED2568}" destId="{27447478-E379-47EF-8E1B-2556117D291B}" srcOrd="0" destOrd="0" presId="urn:microsoft.com/office/officeart/2008/layout/VerticalCurvedList"/>
    <dgm:cxn modelId="{06DC9E58-787D-4EE3-9B3A-574EC31ECCC0}" type="presParOf" srcId="{CDBB0DC9-22B6-4200-898D-F8CAE3ED2568}" destId="{B6941F06-7DA3-45F9-A7F8-4D3F7A619ECF}" srcOrd="1" destOrd="0" presId="urn:microsoft.com/office/officeart/2008/layout/VerticalCurvedList"/>
    <dgm:cxn modelId="{AE32BEC3-55D2-447C-A888-79E465286133}" type="presParOf" srcId="{CDBB0DC9-22B6-4200-898D-F8CAE3ED2568}" destId="{931CCFB8-C3D3-49C4-B7B8-98B513AF2224}" srcOrd="2" destOrd="0" presId="urn:microsoft.com/office/officeart/2008/layout/VerticalCurvedList"/>
    <dgm:cxn modelId="{81D9F31A-D2CF-45A6-B035-FA3EA0667466}" type="presParOf" srcId="{CDBB0DC9-22B6-4200-898D-F8CAE3ED2568}" destId="{AC00B319-4C15-4D44-BAAE-4837931C2888}" srcOrd="3" destOrd="0" presId="urn:microsoft.com/office/officeart/2008/layout/VerticalCurvedList"/>
    <dgm:cxn modelId="{0019DAB8-F71A-4F66-B6AB-FEE32D77C059}" type="presParOf" srcId="{B65F40E0-664E-4DC6-817C-7AED608990B2}" destId="{00CACAB8-E3A4-4041-B744-D41BAB7B90CA}" srcOrd="1" destOrd="0" presId="urn:microsoft.com/office/officeart/2008/layout/VerticalCurvedList"/>
    <dgm:cxn modelId="{D4CE5DE9-44C2-498E-A660-B13E6B5EE829}" type="presParOf" srcId="{B65F40E0-664E-4DC6-817C-7AED608990B2}" destId="{63FED5C8-3388-4BFF-8237-35C82CF8398F}" srcOrd="2" destOrd="0" presId="urn:microsoft.com/office/officeart/2008/layout/VerticalCurvedList"/>
    <dgm:cxn modelId="{5D5C9D4B-0AB5-44A9-9065-3679899BF15B}" type="presParOf" srcId="{63FED5C8-3388-4BFF-8237-35C82CF8398F}" destId="{E6277D3C-0C6A-4EA4-A5DC-B50A5F8F30A4}" srcOrd="0" destOrd="0" presId="urn:microsoft.com/office/officeart/2008/layout/VerticalCurvedList"/>
    <dgm:cxn modelId="{F60B2884-C863-4421-AB1A-E934E422AD4B}" type="presParOf" srcId="{B65F40E0-664E-4DC6-817C-7AED608990B2}" destId="{B177CAAB-8D4A-4BA1-83B0-7B33450F076F}" srcOrd="3" destOrd="0" presId="urn:microsoft.com/office/officeart/2008/layout/VerticalCurvedList"/>
    <dgm:cxn modelId="{13040AD7-2CAA-4433-9DE5-A609F9E981A9}" type="presParOf" srcId="{B65F40E0-664E-4DC6-817C-7AED608990B2}" destId="{CFE50238-195B-4A83-BCF5-065605BA08C7}" srcOrd="4" destOrd="0" presId="urn:microsoft.com/office/officeart/2008/layout/VerticalCurvedList"/>
    <dgm:cxn modelId="{7D82F7FB-7B84-4E56-9443-D4ABF536231E}" type="presParOf" srcId="{CFE50238-195B-4A83-BCF5-065605BA08C7}" destId="{5967E837-2136-4554-B4C1-129F9B2DFC52}" srcOrd="0" destOrd="0" presId="urn:microsoft.com/office/officeart/2008/layout/VerticalCurvedList"/>
    <dgm:cxn modelId="{2DA8B06F-1E14-42E9-BF76-550E42579D69}" type="presParOf" srcId="{B65F40E0-664E-4DC6-817C-7AED608990B2}" destId="{4665C853-F35E-4E87-8FA6-1DA39EDFA4C1}" srcOrd="5" destOrd="0" presId="urn:microsoft.com/office/officeart/2008/layout/VerticalCurvedList"/>
    <dgm:cxn modelId="{724E1BDE-4788-4BE0-A068-E5DB00F11CD9}" type="presParOf" srcId="{B65F40E0-664E-4DC6-817C-7AED608990B2}" destId="{CE28826C-0DCA-4A26-AB32-C8705C188DBE}" srcOrd="6" destOrd="0" presId="urn:microsoft.com/office/officeart/2008/layout/VerticalCurvedList"/>
    <dgm:cxn modelId="{A4485F69-7346-4A39-8730-B3237EA08A98}" type="presParOf" srcId="{CE28826C-0DCA-4A26-AB32-C8705C188DBE}" destId="{7BBF2E34-A294-4B29-A106-7407E37E8F5A}" srcOrd="0" destOrd="0" presId="urn:microsoft.com/office/officeart/2008/layout/VerticalCurvedList"/>
    <dgm:cxn modelId="{3B83C54D-A84F-44DB-BAB1-2FFF21D64FFF}" type="presParOf" srcId="{B65F40E0-664E-4DC6-817C-7AED608990B2}" destId="{3C0BDCC0-4D6E-453B-AA11-F7ACC1AD0AD5}" srcOrd="7" destOrd="0" presId="urn:microsoft.com/office/officeart/2008/layout/VerticalCurvedList"/>
    <dgm:cxn modelId="{64FCB5AF-D670-420E-B4E7-1D52D7066D19}" type="presParOf" srcId="{B65F40E0-664E-4DC6-817C-7AED608990B2}" destId="{049A893E-8B67-456D-82A2-78A32ED5D523}" srcOrd="8" destOrd="0" presId="urn:microsoft.com/office/officeart/2008/layout/VerticalCurvedList"/>
    <dgm:cxn modelId="{DF8DB052-999F-460A-B9DE-8A0F5C39E435}" type="presParOf" srcId="{049A893E-8B67-456D-82A2-78A32ED5D523}" destId="{5DC7426F-464B-4BFA-BC58-079A6DCAA43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A4A8E9D-C1C9-4FAD-831C-108EC8B7C020}" type="doc">
      <dgm:prSet loTypeId="urn:microsoft.com/office/officeart/2005/8/layout/hProcess9" loCatId="process" qsTypeId="urn:microsoft.com/office/officeart/2005/8/quickstyle/simple5" qsCatId="simple" csTypeId="urn:microsoft.com/office/officeart/2005/8/colors/accent1_2" csCatId="accent1"/>
      <dgm:spPr/>
      <dgm:t>
        <a:bodyPr/>
        <a:lstStyle/>
        <a:p>
          <a:endParaRPr lang="en-US"/>
        </a:p>
      </dgm:t>
    </dgm:pt>
    <dgm:pt modelId="{93831A01-4B49-4096-9908-23D097BB3666}">
      <dgm:prSet/>
      <dgm:spPr/>
      <dgm:t>
        <a:bodyPr/>
        <a:lstStyle/>
        <a:p>
          <a:r>
            <a:rPr lang="en-IN"/>
            <a:t>Algorithmic bias and GDPR violations challenge AI integrity in finance [6].</a:t>
          </a:r>
        </a:p>
      </dgm:t>
    </dgm:pt>
    <dgm:pt modelId="{E2AC9F91-E6C4-4C5A-853A-5B487E266F27}" type="parTrans" cxnId="{1F91BD51-5406-474C-BA69-A2FC2FBF98E8}">
      <dgm:prSet/>
      <dgm:spPr/>
      <dgm:t>
        <a:bodyPr/>
        <a:lstStyle/>
        <a:p>
          <a:endParaRPr lang="en-US"/>
        </a:p>
      </dgm:t>
    </dgm:pt>
    <dgm:pt modelId="{EDF69470-FF79-4627-B642-92CD6CB3E842}" type="sibTrans" cxnId="{1F91BD51-5406-474C-BA69-A2FC2FBF98E8}">
      <dgm:prSet/>
      <dgm:spPr/>
      <dgm:t>
        <a:bodyPr/>
        <a:lstStyle/>
        <a:p>
          <a:endParaRPr lang="en-US"/>
        </a:p>
      </dgm:t>
    </dgm:pt>
    <dgm:pt modelId="{5A1385BB-8618-4EFD-B361-CEE133EE4025}">
      <dgm:prSet/>
      <dgm:spPr/>
      <dgm:t>
        <a:bodyPr/>
        <a:lstStyle/>
        <a:p>
          <a:r>
            <a:rPr lang="en-IN"/>
            <a:t>XAI ensures auditability, fairness, and redress mechanisms in digital banking [7].</a:t>
          </a:r>
        </a:p>
      </dgm:t>
    </dgm:pt>
    <dgm:pt modelId="{85A0EE0D-9BA1-4937-B8C5-3007B38F8516}" type="parTrans" cxnId="{E4291E3E-30BB-4CCE-9D89-BD5714860B3B}">
      <dgm:prSet/>
      <dgm:spPr/>
      <dgm:t>
        <a:bodyPr/>
        <a:lstStyle/>
        <a:p>
          <a:endParaRPr lang="en-US"/>
        </a:p>
      </dgm:t>
    </dgm:pt>
    <dgm:pt modelId="{CDD0AAB8-79D0-46EF-8D8A-14C4795DE09E}" type="sibTrans" cxnId="{E4291E3E-30BB-4CCE-9D89-BD5714860B3B}">
      <dgm:prSet/>
      <dgm:spPr/>
      <dgm:t>
        <a:bodyPr/>
        <a:lstStyle/>
        <a:p>
          <a:endParaRPr lang="en-US"/>
        </a:p>
      </dgm:t>
    </dgm:pt>
    <dgm:pt modelId="{8EE83B1F-23A1-4960-963C-F1B9D31C3357}">
      <dgm:prSet/>
      <dgm:spPr/>
      <dgm:t>
        <a:bodyPr/>
        <a:lstStyle/>
        <a:p>
          <a:r>
            <a:rPr lang="en-IN"/>
            <a:t>Opacity in AI decision-making risks legal and reputational damage [8].</a:t>
          </a:r>
        </a:p>
      </dgm:t>
    </dgm:pt>
    <dgm:pt modelId="{D6FDC884-A018-4B9E-97B1-C02A4F793CC9}" type="parTrans" cxnId="{55557048-B98A-44EB-AE1D-662F2BCDDFE3}">
      <dgm:prSet/>
      <dgm:spPr/>
      <dgm:t>
        <a:bodyPr/>
        <a:lstStyle/>
        <a:p>
          <a:endParaRPr lang="en-US"/>
        </a:p>
      </dgm:t>
    </dgm:pt>
    <dgm:pt modelId="{DD6E047D-53D2-4DF7-8387-190626CA74DD}" type="sibTrans" cxnId="{55557048-B98A-44EB-AE1D-662F2BCDDFE3}">
      <dgm:prSet/>
      <dgm:spPr/>
      <dgm:t>
        <a:bodyPr/>
        <a:lstStyle/>
        <a:p>
          <a:endParaRPr lang="en-US"/>
        </a:p>
      </dgm:t>
    </dgm:pt>
    <dgm:pt modelId="{82DFAFAA-9E21-4F0B-AE62-DEEE416B62C0}">
      <dgm:prSet/>
      <dgm:spPr/>
      <dgm:t>
        <a:bodyPr/>
        <a:lstStyle/>
        <a:p>
          <a:r>
            <a:rPr lang="en-IN"/>
            <a:t>Human-centered design with XAI promotes responsible AI implementation. </a:t>
          </a:r>
        </a:p>
      </dgm:t>
    </dgm:pt>
    <dgm:pt modelId="{032049F9-FCD6-4BD9-B162-D0A59F49B7BF}" type="parTrans" cxnId="{6897A06C-687B-4FC9-B134-451E886E7905}">
      <dgm:prSet/>
      <dgm:spPr/>
      <dgm:t>
        <a:bodyPr/>
        <a:lstStyle/>
        <a:p>
          <a:endParaRPr lang="en-US"/>
        </a:p>
      </dgm:t>
    </dgm:pt>
    <dgm:pt modelId="{FFFFD3F4-BF8A-4041-A19D-39D67B8B27EC}" type="sibTrans" cxnId="{6897A06C-687B-4FC9-B134-451E886E7905}">
      <dgm:prSet/>
      <dgm:spPr/>
      <dgm:t>
        <a:bodyPr/>
        <a:lstStyle/>
        <a:p>
          <a:endParaRPr lang="en-US"/>
        </a:p>
      </dgm:t>
    </dgm:pt>
    <dgm:pt modelId="{E3BA4261-B731-41D4-8D5E-8DD62D5BF9DB}" type="pres">
      <dgm:prSet presAssocID="{5A4A8E9D-C1C9-4FAD-831C-108EC8B7C020}" presName="CompostProcess" presStyleCnt="0">
        <dgm:presLayoutVars>
          <dgm:dir/>
          <dgm:resizeHandles val="exact"/>
        </dgm:presLayoutVars>
      </dgm:prSet>
      <dgm:spPr/>
    </dgm:pt>
    <dgm:pt modelId="{DA22CE3B-00AD-4A78-83B6-880FF4A12A4B}" type="pres">
      <dgm:prSet presAssocID="{5A4A8E9D-C1C9-4FAD-831C-108EC8B7C020}" presName="arrow" presStyleLbl="bgShp" presStyleIdx="0" presStyleCnt="1"/>
      <dgm:spPr/>
    </dgm:pt>
    <dgm:pt modelId="{BD80E702-4131-4F25-9D95-6890EBB91E40}" type="pres">
      <dgm:prSet presAssocID="{5A4A8E9D-C1C9-4FAD-831C-108EC8B7C020}" presName="linearProcess" presStyleCnt="0"/>
      <dgm:spPr/>
    </dgm:pt>
    <dgm:pt modelId="{225466B6-CD0F-42E5-A816-9E49A0E5F45C}" type="pres">
      <dgm:prSet presAssocID="{93831A01-4B49-4096-9908-23D097BB3666}" presName="textNode" presStyleLbl="node1" presStyleIdx="0" presStyleCnt="4">
        <dgm:presLayoutVars>
          <dgm:bulletEnabled val="1"/>
        </dgm:presLayoutVars>
      </dgm:prSet>
      <dgm:spPr/>
    </dgm:pt>
    <dgm:pt modelId="{96991A35-5983-4DC5-90FA-1D3CC2E14D61}" type="pres">
      <dgm:prSet presAssocID="{EDF69470-FF79-4627-B642-92CD6CB3E842}" presName="sibTrans" presStyleCnt="0"/>
      <dgm:spPr/>
    </dgm:pt>
    <dgm:pt modelId="{0C993466-C167-46D8-98A2-D87C868CFAED}" type="pres">
      <dgm:prSet presAssocID="{5A1385BB-8618-4EFD-B361-CEE133EE4025}" presName="textNode" presStyleLbl="node1" presStyleIdx="1" presStyleCnt="4">
        <dgm:presLayoutVars>
          <dgm:bulletEnabled val="1"/>
        </dgm:presLayoutVars>
      </dgm:prSet>
      <dgm:spPr/>
    </dgm:pt>
    <dgm:pt modelId="{23C479C7-A3E2-4D39-86A7-BC76B05E081C}" type="pres">
      <dgm:prSet presAssocID="{CDD0AAB8-79D0-46EF-8D8A-14C4795DE09E}" presName="sibTrans" presStyleCnt="0"/>
      <dgm:spPr/>
    </dgm:pt>
    <dgm:pt modelId="{EACD2F93-C07E-47DB-B32E-B1F2A8575E5E}" type="pres">
      <dgm:prSet presAssocID="{8EE83B1F-23A1-4960-963C-F1B9D31C3357}" presName="textNode" presStyleLbl="node1" presStyleIdx="2" presStyleCnt="4">
        <dgm:presLayoutVars>
          <dgm:bulletEnabled val="1"/>
        </dgm:presLayoutVars>
      </dgm:prSet>
      <dgm:spPr/>
    </dgm:pt>
    <dgm:pt modelId="{06612A6A-DDE9-4E55-8001-3435D827FEAB}" type="pres">
      <dgm:prSet presAssocID="{DD6E047D-53D2-4DF7-8387-190626CA74DD}" presName="sibTrans" presStyleCnt="0"/>
      <dgm:spPr/>
    </dgm:pt>
    <dgm:pt modelId="{AFF1D725-9DC4-4E70-B536-076CC7C261B6}" type="pres">
      <dgm:prSet presAssocID="{82DFAFAA-9E21-4F0B-AE62-DEEE416B62C0}" presName="textNode" presStyleLbl="node1" presStyleIdx="3" presStyleCnt="4">
        <dgm:presLayoutVars>
          <dgm:bulletEnabled val="1"/>
        </dgm:presLayoutVars>
      </dgm:prSet>
      <dgm:spPr/>
    </dgm:pt>
  </dgm:ptLst>
  <dgm:cxnLst>
    <dgm:cxn modelId="{C5931810-54EB-40FD-8FFB-307D19B3DF50}" type="presOf" srcId="{82DFAFAA-9E21-4F0B-AE62-DEEE416B62C0}" destId="{AFF1D725-9DC4-4E70-B536-076CC7C261B6}" srcOrd="0" destOrd="0" presId="urn:microsoft.com/office/officeart/2005/8/layout/hProcess9"/>
    <dgm:cxn modelId="{69E95131-FE12-4589-861A-4D443CAF4A34}" type="presOf" srcId="{5A4A8E9D-C1C9-4FAD-831C-108EC8B7C020}" destId="{E3BA4261-B731-41D4-8D5E-8DD62D5BF9DB}" srcOrd="0" destOrd="0" presId="urn:microsoft.com/office/officeart/2005/8/layout/hProcess9"/>
    <dgm:cxn modelId="{E4291E3E-30BB-4CCE-9D89-BD5714860B3B}" srcId="{5A4A8E9D-C1C9-4FAD-831C-108EC8B7C020}" destId="{5A1385BB-8618-4EFD-B361-CEE133EE4025}" srcOrd="1" destOrd="0" parTransId="{85A0EE0D-9BA1-4937-B8C5-3007B38F8516}" sibTransId="{CDD0AAB8-79D0-46EF-8D8A-14C4795DE09E}"/>
    <dgm:cxn modelId="{55557048-B98A-44EB-AE1D-662F2BCDDFE3}" srcId="{5A4A8E9D-C1C9-4FAD-831C-108EC8B7C020}" destId="{8EE83B1F-23A1-4960-963C-F1B9D31C3357}" srcOrd="2" destOrd="0" parTransId="{D6FDC884-A018-4B9E-97B1-C02A4F793CC9}" sibTransId="{DD6E047D-53D2-4DF7-8387-190626CA74DD}"/>
    <dgm:cxn modelId="{6897A06C-687B-4FC9-B134-451E886E7905}" srcId="{5A4A8E9D-C1C9-4FAD-831C-108EC8B7C020}" destId="{82DFAFAA-9E21-4F0B-AE62-DEEE416B62C0}" srcOrd="3" destOrd="0" parTransId="{032049F9-FCD6-4BD9-B162-D0A59F49B7BF}" sibTransId="{FFFFD3F4-BF8A-4041-A19D-39D67B8B27EC}"/>
    <dgm:cxn modelId="{C970C150-A4DA-460F-A769-64EC385D7F93}" type="presOf" srcId="{5A1385BB-8618-4EFD-B361-CEE133EE4025}" destId="{0C993466-C167-46D8-98A2-D87C868CFAED}" srcOrd="0" destOrd="0" presId="urn:microsoft.com/office/officeart/2005/8/layout/hProcess9"/>
    <dgm:cxn modelId="{1F91BD51-5406-474C-BA69-A2FC2FBF98E8}" srcId="{5A4A8E9D-C1C9-4FAD-831C-108EC8B7C020}" destId="{93831A01-4B49-4096-9908-23D097BB3666}" srcOrd="0" destOrd="0" parTransId="{E2AC9F91-E6C4-4C5A-853A-5B487E266F27}" sibTransId="{EDF69470-FF79-4627-B642-92CD6CB3E842}"/>
    <dgm:cxn modelId="{AD559E85-8ED8-4B7E-98D9-739125A77E25}" type="presOf" srcId="{93831A01-4B49-4096-9908-23D097BB3666}" destId="{225466B6-CD0F-42E5-A816-9E49A0E5F45C}" srcOrd="0" destOrd="0" presId="urn:microsoft.com/office/officeart/2005/8/layout/hProcess9"/>
    <dgm:cxn modelId="{887D0DA3-307C-421C-A799-6200AC41C9E7}" type="presOf" srcId="{8EE83B1F-23A1-4960-963C-F1B9D31C3357}" destId="{EACD2F93-C07E-47DB-B32E-B1F2A8575E5E}" srcOrd="0" destOrd="0" presId="urn:microsoft.com/office/officeart/2005/8/layout/hProcess9"/>
    <dgm:cxn modelId="{D6CAEF81-97C5-48F1-AF65-EFA429F537AA}" type="presParOf" srcId="{E3BA4261-B731-41D4-8D5E-8DD62D5BF9DB}" destId="{DA22CE3B-00AD-4A78-83B6-880FF4A12A4B}" srcOrd="0" destOrd="0" presId="urn:microsoft.com/office/officeart/2005/8/layout/hProcess9"/>
    <dgm:cxn modelId="{59E82723-7DC9-417D-928F-A9A724516605}" type="presParOf" srcId="{E3BA4261-B731-41D4-8D5E-8DD62D5BF9DB}" destId="{BD80E702-4131-4F25-9D95-6890EBB91E40}" srcOrd="1" destOrd="0" presId="urn:microsoft.com/office/officeart/2005/8/layout/hProcess9"/>
    <dgm:cxn modelId="{E54FE469-5ABF-4117-B318-833630477176}" type="presParOf" srcId="{BD80E702-4131-4F25-9D95-6890EBB91E40}" destId="{225466B6-CD0F-42E5-A816-9E49A0E5F45C}" srcOrd="0" destOrd="0" presId="urn:microsoft.com/office/officeart/2005/8/layout/hProcess9"/>
    <dgm:cxn modelId="{B05F2E84-BE6C-47FC-9444-2CCA7AD4D4D1}" type="presParOf" srcId="{BD80E702-4131-4F25-9D95-6890EBB91E40}" destId="{96991A35-5983-4DC5-90FA-1D3CC2E14D61}" srcOrd="1" destOrd="0" presId="urn:microsoft.com/office/officeart/2005/8/layout/hProcess9"/>
    <dgm:cxn modelId="{B6C6D06D-25DE-4F5A-8CD5-278864AC568C}" type="presParOf" srcId="{BD80E702-4131-4F25-9D95-6890EBB91E40}" destId="{0C993466-C167-46D8-98A2-D87C868CFAED}" srcOrd="2" destOrd="0" presId="urn:microsoft.com/office/officeart/2005/8/layout/hProcess9"/>
    <dgm:cxn modelId="{E9A1FD8C-5CB0-49D2-BC3C-C1BD727CF45C}" type="presParOf" srcId="{BD80E702-4131-4F25-9D95-6890EBB91E40}" destId="{23C479C7-A3E2-4D39-86A7-BC76B05E081C}" srcOrd="3" destOrd="0" presId="urn:microsoft.com/office/officeart/2005/8/layout/hProcess9"/>
    <dgm:cxn modelId="{130772E5-9744-4BD6-A1AE-436708436601}" type="presParOf" srcId="{BD80E702-4131-4F25-9D95-6890EBB91E40}" destId="{EACD2F93-C07E-47DB-B32E-B1F2A8575E5E}" srcOrd="4" destOrd="0" presId="urn:microsoft.com/office/officeart/2005/8/layout/hProcess9"/>
    <dgm:cxn modelId="{8603FEAE-67BB-42D5-AF84-85E6CBEB3140}" type="presParOf" srcId="{BD80E702-4131-4F25-9D95-6890EBB91E40}" destId="{06612A6A-DDE9-4E55-8001-3435D827FEAB}" srcOrd="5" destOrd="0" presId="urn:microsoft.com/office/officeart/2005/8/layout/hProcess9"/>
    <dgm:cxn modelId="{7F25C679-E5A4-4F01-8E8D-76A8BFBACB3D}" type="presParOf" srcId="{BD80E702-4131-4F25-9D95-6890EBB91E40}" destId="{AFF1D725-9DC4-4E70-B536-076CC7C261B6}"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030641A-FD0D-4B5D-BAFD-64AD394FDB44}" type="doc">
      <dgm:prSet loTypeId="urn:microsoft.com/office/officeart/2011/layout/CircleProcess" loCatId="process" qsTypeId="urn:microsoft.com/office/officeart/2005/8/quickstyle/simple5" qsCatId="simple" csTypeId="urn:microsoft.com/office/officeart/2005/8/colors/accent1_2" csCatId="accent1"/>
      <dgm:spPr/>
      <dgm:t>
        <a:bodyPr/>
        <a:lstStyle/>
        <a:p>
          <a:endParaRPr lang="en-US"/>
        </a:p>
      </dgm:t>
    </dgm:pt>
    <dgm:pt modelId="{3E578EC6-D194-4780-8D12-061CF1E1C18C}">
      <dgm:prSet/>
      <dgm:spPr/>
      <dgm:t>
        <a:bodyPr/>
        <a:lstStyle/>
        <a:p>
          <a:r>
            <a:rPr lang="en-US"/>
            <a:t>Anticipated: XAI improves model transparency, trust, and regulatory compliance [6].</a:t>
          </a:r>
          <a:endParaRPr lang="en-IN"/>
        </a:p>
      </dgm:t>
    </dgm:pt>
    <dgm:pt modelId="{097C4139-21B8-4D38-BE24-BC5BA6C826E2}" type="parTrans" cxnId="{0E704FF0-1F47-473F-811D-B5DEA06896FB}">
      <dgm:prSet/>
      <dgm:spPr/>
      <dgm:t>
        <a:bodyPr/>
        <a:lstStyle/>
        <a:p>
          <a:endParaRPr lang="en-US"/>
        </a:p>
      </dgm:t>
    </dgm:pt>
    <dgm:pt modelId="{1AD8537C-D3BB-48F3-94B7-207708E0F391}" type="sibTrans" cxnId="{0E704FF0-1F47-473F-811D-B5DEA06896FB}">
      <dgm:prSet/>
      <dgm:spPr/>
      <dgm:t>
        <a:bodyPr/>
        <a:lstStyle/>
        <a:p>
          <a:endParaRPr lang="en-US"/>
        </a:p>
      </dgm:t>
    </dgm:pt>
    <dgm:pt modelId="{6F05A0CB-FCF6-4C90-853C-F053AD16F7B4}">
      <dgm:prSet/>
      <dgm:spPr/>
      <dgm:t>
        <a:bodyPr/>
        <a:lstStyle/>
        <a:p>
          <a:r>
            <a:rPr lang="en-US"/>
            <a:t>Implications: Findings may guide policy, support ethical AI design, and advance technical frameworks [8].</a:t>
          </a:r>
          <a:endParaRPr lang="en-IN"/>
        </a:p>
      </dgm:t>
    </dgm:pt>
    <dgm:pt modelId="{DE38A17D-B466-42FD-ABCA-74538770C526}" type="parTrans" cxnId="{1725D8E7-9754-483E-95BD-22292D1694D4}">
      <dgm:prSet/>
      <dgm:spPr/>
      <dgm:t>
        <a:bodyPr/>
        <a:lstStyle/>
        <a:p>
          <a:endParaRPr lang="en-US"/>
        </a:p>
      </dgm:t>
    </dgm:pt>
    <dgm:pt modelId="{D9D58D12-A9BB-4084-9321-D928968CCD71}" type="sibTrans" cxnId="{1725D8E7-9754-483E-95BD-22292D1694D4}">
      <dgm:prSet/>
      <dgm:spPr/>
      <dgm:t>
        <a:bodyPr/>
        <a:lstStyle/>
        <a:p>
          <a:endParaRPr lang="en-US"/>
        </a:p>
      </dgm:t>
    </dgm:pt>
    <dgm:pt modelId="{73C15F3B-1BBB-4276-96BF-8B4D1E67965B}">
      <dgm:prSet/>
      <dgm:spPr/>
      <dgm:t>
        <a:bodyPr/>
        <a:lstStyle/>
        <a:p>
          <a:r>
            <a:rPr lang="en-US" dirty="0"/>
            <a:t>Limitations: Reliance on secondary data may omit real-time dynamics.</a:t>
          </a:r>
          <a:endParaRPr lang="en-IN" dirty="0"/>
        </a:p>
      </dgm:t>
    </dgm:pt>
    <dgm:pt modelId="{D511632B-317E-4D2E-AEC3-C782CFAC8677}" type="parTrans" cxnId="{89186FC6-2390-4AF2-A1B0-169FEAE5B0E7}">
      <dgm:prSet/>
      <dgm:spPr/>
      <dgm:t>
        <a:bodyPr/>
        <a:lstStyle/>
        <a:p>
          <a:endParaRPr lang="en-US"/>
        </a:p>
      </dgm:t>
    </dgm:pt>
    <dgm:pt modelId="{7FA893FA-B66E-4BA6-A80C-C9BCB9D7E2A2}" type="sibTrans" cxnId="{89186FC6-2390-4AF2-A1B0-169FEAE5B0E7}">
      <dgm:prSet/>
      <dgm:spPr/>
      <dgm:t>
        <a:bodyPr/>
        <a:lstStyle/>
        <a:p>
          <a:endParaRPr lang="en-US"/>
        </a:p>
      </dgm:t>
    </dgm:pt>
    <dgm:pt modelId="{9EA3243A-0F7A-4060-A5C7-6F874D5722EB}">
      <dgm:prSet/>
      <dgm:spPr/>
      <dgm:t>
        <a:bodyPr/>
        <a:lstStyle/>
        <a:p>
          <a:r>
            <a:rPr lang="en-US"/>
            <a:t>Challenge: Fast-paced AI evolution could outdate current frameworks.</a:t>
          </a:r>
          <a:endParaRPr lang="en-IN"/>
        </a:p>
      </dgm:t>
    </dgm:pt>
    <dgm:pt modelId="{4D195CBC-3454-4D70-B652-081490286F3B}" type="parTrans" cxnId="{50FAD8B6-2096-4030-876B-7498818A5ED3}">
      <dgm:prSet/>
      <dgm:spPr/>
      <dgm:t>
        <a:bodyPr/>
        <a:lstStyle/>
        <a:p>
          <a:endParaRPr lang="en-US"/>
        </a:p>
      </dgm:t>
    </dgm:pt>
    <dgm:pt modelId="{22BDD961-1A5F-4915-8C12-89D2589FF0DF}" type="sibTrans" cxnId="{50FAD8B6-2096-4030-876B-7498818A5ED3}">
      <dgm:prSet/>
      <dgm:spPr/>
      <dgm:t>
        <a:bodyPr/>
        <a:lstStyle/>
        <a:p>
          <a:endParaRPr lang="en-US"/>
        </a:p>
      </dgm:t>
    </dgm:pt>
    <dgm:pt modelId="{17842C06-7D4F-40F5-8C5B-012444A852E8}" type="pres">
      <dgm:prSet presAssocID="{C030641A-FD0D-4B5D-BAFD-64AD394FDB44}" presName="Name0" presStyleCnt="0">
        <dgm:presLayoutVars>
          <dgm:chMax val="11"/>
          <dgm:chPref val="11"/>
          <dgm:dir/>
          <dgm:resizeHandles/>
        </dgm:presLayoutVars>
      </dgm:prSet>
      <dgm:spPr/>
    </dgm:pt>
    <dgm:pt modelId="{D6011250-3A47-4E3D-8008-DDD914C8460A}" type="pres">
      <dgm:prSet presAssocID="{9EA3243A-0F7A-4060-A5C7-6F874D5722EB}" presName="Accent4" presStyleCnt="0"/>
      <dgm:spPr/>
    </dgm:pt>
    <dgm:pt modelId="{05ACB7CD-B87C-46E3-AB5D-5F91C14D7F11}" type="pres">
      <dgm:prSet presAssocID="{9EA3243A-0F7A-4060-A5C7-6F874D5722EB}" presName="Accent" presStyleLbl="node1" presStyleIdx="0" presStyleCnt="4"/>
      <dgm:spPr/>
    </dgm:pt>
    <dgm:pt modelId="{C2DA1A12-63BB-4E57-B51B-189280126C70}" type="pres">
      <dgm:prSet presAssocID="{9EA3243A-0F7A-4060-A5C7-6F874D5722EB}" presName="ParentBackground4" presStyleCnt="0"/>
      <dgm:spPr/>
    </dgm:pt>
    <dgm:pt modelId="{90CFE745-C566-4978-93BE-859BB884908B}" type="pres">
      <dgm:prSet presAssocID="{9EA3243A-0F7A-4060-A5C7-6F874D5722EB}" presName="ParentBackground" presStyleLbl="fgAcc1" presStyleIdx="0" presStyleCnt="4"/>
      <dgm:spPr/>
    </dgm:pt>
    <dgm:pt modelId="{09F45AE4-0CD9-406C-AF18-2FCC5999BFFF}" type="pres">
      <dgm:prSet presAssocID="{9EA3243A-0F7A-4060-A5C7-6F874D5722EB}" presName="Parent4" presStyleLbl="revTx" presStyleIdx="0" presStyleCnt="0">
        <dgm:presLayoutVars>
          <dgm:chMax val="1"/>
          <dgm:chPref val="1"/>
          <dgm:bulletEnabled val="1"/>
        </dgm:presLayoutVars>
      </dgm:prSet>
      <dgm:spPr/>
    </dgm:pt>
    <dgm:pt modelId="{146CBAC4-73B6-4196-A190-9C9B5346948E}" type="pres">
      <dgm:prSet presAssocID="{73C15F3B-1BBB-4276-96BF-8B4D1E67965B}" presName="Accent3" presStyleCnt="0"/>
      <dgm:spPr/>
    </dgm:pt>
    <dgm:pt modelId="{9E7057D3-C4EA-4597-9463-0C9B8AEE4984}" type="pres">
      <dgm:prSet presAssocID="{73C15F3B-1BBB-4276-96BF-8B4D1E67965B}" presName="Accent" presStyleLbl="node1" presStyleIdx="1" presStyleCnt="4"/>
      <dgm:spPr/>
    </dgm:pt>
    <dgm:pt modelId="{27B64E6D-8BAF-4741-A719-690643F61B90}" type="pres">
      <dgm:prSet presAssocID="{73C15F3B-1BBB-4276-96BF-8B4D1E67965B}" presName="ParentBackground3" presStyleCnt="0"/>
      <dgm:spPr/>
    </dgm:pt>
    <dgm:pt modelId="{61E0FE2A-E630-4715-9C91-450E079B0F15}" type="pres">
      <dgm:prSet presAssocID="{73C15F3B-1BBB-4276-96BF-8B4D1E67965B}" presName="ParentBackground" presStyleLbl="fgAcc1" presStyleIdx="1" presStyleCnt="4"/>
      <dgm:spPr/>
    </dgm:pt>
    <dgm:pt modelId="{BFB67B6F-DD46-4394-B5ED-FD6EC8A118B1}" type="pres">
      <dgm:prSet presAssocID="{73C15F3B-1BBB-4276-96BF-8B4D1E67965B}" presName="Parent3" presStyleLbl="revTx" presStyleIdx="0" presStyleCnt="0">
        <dgm:presLayoutVars>
          <dgm:chMax val="1"/>
          <dgm:chPref val="1"/>
          <dgm:bulletEnabled val="1"/>
        </dgm:presLayoutVars>
      </dgm:prSet>
      <dgm:spPr/>
    </dgm:pt>
    <dgm:pt modelId="{6AB1CF2D-5D09-4890-8EE0-6426FB2E7CAF}" type="pres">
      <dgm:prSet presAssocID="{6F05A0CB-FCF6-4C90-853C-F053AD16F7B4}" presName="Accent2" presStyleCnt="0"/>
      <dgm:spPr/>
    </dgm:pt>
    <dgm:pt modelId="{CF97EA6C-F521-4BB3-ADE8-21052C77F4E9}" type="pres">
      <dgm:prSet presAssocID="{6F05A0CB-FCF6-4C90-853C-F053AD16F7B4}" presName="Accent" presStyleLbl="node1" presStyleIdx="2" presStyleCnt="4"/>
      <dgm:spPr/>
    </dgm:pt>
    <dgm:pt modelId="{7BFB709E-B187-4B7C-B86F-F541EA3714A4}" type="pres">
      <dgm:prSet presAssocID="{6F05A0CB-FCF6-4C90-853C-F053AD16F7B4}" presName="ParentBackground2" presStyleCnt="0"/>
      <dgm:spPr/>
    </dgm:pt>
    <dgm:pt modelId="{1FF4ACA0-5151-40D7-89A9-0099941CDBE7}" type="pres">
      <dgm:prSet presAssocID="{6F05A0CB-FCF6-4C90-853C-F053AD16F7B4}" presName="ParentBackground" presStyleLbl="fgAcc1" presStyleIdx="2" presStyleCnt="4"/>
      <dgm:spPr/>
    </dgm:pt>
    <dgm:pt modelId="{6044C884-DB19-4C13-BEB4-0A7E66D287C4}" type="pres">
      <dgm:prSet presAssocID="{6F05A0CB-FCF6-4C90-853C-F053AD16F7B4}" presName="Parent2" presStyleLbl="revTx" presStyleIdx="0" presStyleCnt="0">
        <dgm:presLayoutVars>
          <dgm:chMax val="1"/>
          <dgm:chPref val="1"/>
          <dgm:bulletEnabled val="1"/>
        </dgm:presLayoutVars>
      </dgm:prSet>
      <dgm:spPr/>
    </dgm:pt>
    <dgm:pt modelId="{710D93FC-0DDE-44BD-9081-648FEA5C8D92}" type="pres">
      <dgm:prSet presAssocID="{3E578EC6-D194-4780-8D12-061CF1E1C18C}" presName="Accent1" presStyleCnt="0"/>
      <dgm:spPr/>
    </dgm:pt>
    <dgm:pt modelId="{9C10C303-ED1D-4096-86BF-A335BA43A09C}" type="pres">
      <dgm:prSet presAssocID="{3E578EC6-D194-4780-8D12-061CF1E1C18C}" presName="Accent" presStyleLbl="node1" presStyleIdx="3" presStyleCnt="4"/>
      <dgm:spPr/>
    </dgm:pt>
    <dgm:pt modelId="{A8AD8E37-F25B-44B3-815D-5B0F533BD26C}" type="pres">
      <dgm:prSet presAssocID="{3E578EC6-D194-4780-8D12-061CF1E1C18C}" presName="ParentBackground1" presStyleCnt="0"/>
      <dgm:spPr/>
    </dgm:pt>
    <dgm:pt modelId="{84B12B44-0D78-42F8-A287-BBB54AA570BF}" type="pres">
      <dgm:prSet presAssocID="{3E578EC6-D194-4780-8D12-061CF1E1C18C}" presName="ParentBackground" presStyleLbl="fgAcc1" presStyleIdx="3" presStyleCnt="4"/>
      <dgm:spPr/>
    </dgm:pt>
    <dgm:pt modelId="{9899B7B8-336C-4515-9CB4-7CBDA175BD90}" type="pres">
      <dgm:prSet presAssocID="{3E578EC6-D194-4780-8D12-061CF1E1C18C}" presName="Parent1" presStyleLbl="revTx" presStyleIdx="0" presStyleCnt="0">
        <dgm:presLayoutVars>
          <dgm:chMax val="1"/>
          <dgm:chPref val="1"/>
          <dgm:bulletEnabled val="1"/>
        </dgm:presLayoutVars>
      </dgm:prSet>
      <dgm:spPr/>
    </dgm:pt>
  </dgm:ptLst>
  <dgm:cxnLst>
    <dgm:cxn modelId="{12043826-651A-47D4-8AB6-DEBBDBD44A9B}" type="presOf" srcId="{3E578EC6-D194-4780-8D12-061CF1E1C18C}" destId="{84B12B44-0D78-42F8-A287-BBB54AA570BF}" srcOrd="0" destOrd="0" presId="urn:microsoft.com/office/officeart/2011/layout/CircleProcess"/>
    <dgm:cxn modelId="{0392E626-10D6-4259-8E6F-37E42A99B9AA}" type="presOf" srcId="{6F05A0CB-FCF6-4C90-853C-F053AD16F7B4}" destId="{1FF4ACA0-5151-40D7-89A9-0099941CDBE7}" srcOrd="0" destOrd="0" presId="urn:microsoft.com/office/officeart/2011/layout/CircleProcess"/>
    <dgm:cxn modelId="{0AD9DE27-E03D-463F-97EC-D7C9D259DBFE}" type="presOf" srcId="{6F05A0CB-FCF6-4C90-853C-F053AD16F7B4}" destId="{6044C884-DB19-4C13-BEB4-0A7E66D287C4}" srcOrd="1" destOrd="0" presId="urn:microsoft.com/office/officeart/2011/layout/CircleProcess"/>
    <dgm:cxn modelId="{3D9E8E39-E7EC-4BC6-8DB6-ECE38FF24D21}" type="presOf" srcId="{9EA3243A-0F7A-4060-A5C7-6F874D5722EB}" destId="{09F45AE4-0CD9-406C-AF18-2FCC5999BFFF}" srcOrd="1" destOrd="0" presId="urn:microsoft.com/office/officeart/2011/layout/CircleProcess"/>
    <dgm:cxn modelId="{EB977362-7EFA-4B3C-BDE1-93CA66127A34}" type="presOf" srcId="{73C15F3B-1BBB-4276-96BF-8B4D1E67965B}" destId="{BFB67B6F-DD46-4394-B5ED-FD6EC8A118B1}" srcOrd="1" destOrd="0" presId="urn:microsoft.com/office/officeart/2011/layout/CircleProcess"/>
    <dgm:cxn modelId="{5772E169-D709-4358-9ECB-8929BF85B97D}" type="presOf" srcId="{73C15F3B-1BBB-4276-96BF-8B4D1E67965B}" destId="{61E0FE2A-E630-4715-9C91-450E079B0F15}" srcOrd="0" destOrd="0" presId="urn:microsoft.com/office/officeart/2011/layout/CircleProcess"/>
    <dgm:cxn modelId="{5021A454-20FC-49F1-A3A7-D5F76C1B23B7}" type="presOf" srcId="{C030641A-FD0D-4B5D-BAFD-64AD394FDB44}" destId="{17842C06-7D4F-40F5-8C5B-012444A852E8}" srcOrd="0" destOrd="0" presId="urn:microsoft.com/office/officeart/2011/layout/CircleProcess"/>
    <dgm:cxn modelId="{ABB992A7-A0DC-4A88-8535-B7FCF14D2DF9}" type="presOf" srcId="{3E578EC6-D194-4780-8D12-061CF1E1C18C}" destId="{9899B7B8-336C-4515-9CB4-7CBDA175BD90}" srcOrd="1" destOrd="0" presId="urn:microsoft.com/office/officeart/2011/layout/CircleProcess"/>
    <dgm:cxn modelId="{50FAD8B6-2096-4030-876B-7498818A5ED3}" srcId="{C030641A-FD0D-4B5D-BAFD-64AD394FDB44}" destId="{9EA3243A-0F7A-4060-A5C7-6F874D5722EB}" srcOrd="3" destOrd="0" parTransId="{4D195CBC-3454-4D70-B652-081490286F3B}" sibTransId="{22BDD961-1A5F-4915-8C12-89D2589FF0DF}"/>
    <dgm:cxn modelId="{89186FC6-2390-4AF2-A1B0-169FEAE5B0E7}" srcId="{C030641A-FD0D-4B5D-BAFD-64AD394FDB44}" destId="{73C15F3B-1BBB-4276-96BF-8B4D1E67965B}" srcOrd="2" destOrd="0" parTransId="{D511632B-317E-4D2E-AEC3-C782CFAC8677}" sibTransId="{7FA893FA-B66E-4BA6-A80C-C9BCB9D7E2A2}"/>
    <dgm:cxn modelId="{522A41CB-924C-400F-9B2E-1F970E48137E}" type="presOf" srcId="{9EA3243A-0F7A-4060-A5C7-6F874D5722EB}" destId="{90CFE745-C566-4978-93BE-859BB884908B}" srcOrd="0" destOrd="0" presId="urn:microsoft.com/office/officeart/2011/layout/CircleProcess"/>
    <dgm:cxn modelId="{1725D8E7-9754-483E-95BD-22292D1694D4}" srcId="{C030641A-FD0D-4B5D-BAFD-64AD394FDB44}" destId="{6F05A0CB-FCF6-4C90-853C-F053AD16F7B4}" srcOrd="1" destOrd="0" parTransId="{DE38A17D-B466-42FD-ABCA-74538770C526}" sibTransId="{D9D58D12-A9BB-4084-9321-D928968CCD71}"/>
    <dgm:cxn modelId="{0E704FF0-1F47-473F-811D-B5DEA06896FB}" srcId="{C030641A-FD0D-4B5D-BAFD-64AD394FDB44}" destId="{3E578EC6-D194-4780-8D12-061CF1E1C18C}" srcOrd="0" destOrd="0" parTransId="{097C4139-21B8-4D38-BE24-BC5BA6C826E2}" sibTransId="{1AD8537C-D3BB-48F3-94B7-207708E0F391}"/>
    <dgm:cxn modelId="{09377F34-28B4-45DC-8910-7A4C1699A3E5}" type="presParOf" srcId="{17842C06-7D4F-40F5-8C5B-012444A852E8}" destId="{D6011250-3A47-4E3D-8008-DDD914C8460A}" srcOrd="0" destOrd="0" presId="urn:microsoft.com/office/officeart/2011/layout/CircleProcess"/>
    <dgm:cxn modelId="{1507A8F0-1E99-4556-AB11-6277FCC200F7}" type="presParOf" srcId="{D6011250-3A47-4E3D-8008-DDD914C8460A}" destId="{05ACB7CD-B87C-46E3-AB5D-5F91C14D7F11}" srcOrd="0" destOrd="0" presId="urn:microsoft.com/office/officeart/2011/layout/CircleProcess"/>
    <dgm:cxn modelId="{2AD111D7-7081-46F9-8329-03E072EAA1B9}" type="presParOf" srcId="{17842C06-7D4F-40F5-8C5B-012444A852E8}" destId="{C2DA1A12-63BB-4E57-B51B-189280126C70}" srcOrd="1" destOrd="0" presId="urn:microsoft.com/office/officeart/2011/layout/CircleProcess"/>
    <dgm:cxn modelId="{29459168-0056-435F-8C9B-A54906657F01}" type="presParOf" srcId="{C2DA1A12-63BB-4E57-B51B-189280126C70}" destId="{90CFE745-C566-4978-93BE-859BB884908B}" srcOrd="0" destOrd="0" presId="urn:microsoft.com/office/officeart/2011/layout/CircleProcess"/>
    <dgm:cxn modelId="{F508D2FA-7291-49E3-BE09-15686744377B}" type="presParOf" srcId="{17842C06-7D4F-40F5-8C5B-012444A852E8}" destId="{09F45AE4-0CD9-406C-AF18-2FCC5999BFFF}" srcOrd="2" destOrd="0" presId="urn:microsoft.com/office/officeart/2011/layout/CircleProcess"/>
    <dgm:cxn modelId="{2515BA51-72A8-424C-9935-865B38AC318F}" type="presParOf" srcId="{17842C06-7D4F-40F5-8C5B-012444A852E8}" destId="{146CBAC4-73B6-4196-A190-9C9B5346948E}" srcOrd="3" destOrd="0" presId="urn:microsoft.com/office/officeart/2011/layout/CircleProcess"/>
    <dgm:cxn modelId="{69754572-856E-4AF5-846D-9E7E3AFA3DF3}" type="presParOf" srcId="{146CBAC4-73B6-4196-A190-9C9B5346948E}" destId="{9E7057D3-C4EA-4597-9463-0C9B8AEE4984}" srcOrd="0" destOrd="0" presId="urn:microsoft.com/office/officeart/2011/layout/CircleProcess"/>
    <dgm:cxn modelId="{D99EFA28-D62F-4496-9FA1-FCB642DD361C}" type="presParOf" srcId="{17842C06-7D4F-40F5-8C5B-012444A852E8}" destId="{27B64E6D-8BAF-4741-A719-690643F61B90}" srcOrd="4" destOrd="0" presId="urn:microsoft.com/office/officeart/2011/layout/CircleProcess"/>
    <dgm:cxn modelId="{31573A20-E183-49F5-B31F-E0FF69C5901B}" type="presParOf" srcId="{27B64E6D-8BAF-4741-A719-690643F61B90}" destId="{61E0FE2A-E630-4715-9C91-450E079B0F15}" srcOrd="0" destOrd="0" presId="urn:microsoft.com/office/officeart/2011/layout/CircleProcess"/>
    <dgm:cxn modelId="{F4D6E753-B64B-4202-9CA0-E7F7AD24989F}" type="presParOf" srcId="{17842C06-7D4F-40F5-8C5B-012444A852E8}" destId="{BFB67B6F-DD46-4394-B5ED-FD6EC8A118B1}" srcOrd="5" destOrd="0" presId="urn:microsoft.com/office/officeart/2011/layout/CircleProcess"/>
    <dgm:cxn modelId="{095F26A2-E225-4FAE-9D9D-BDDFE9531F89}" type="presParOf" srcId="{17842C06-7D4F-40F5-8C5B-012444A852E8}" destId="{6AB1CF2D-5D09-4890-8EE0-6426FB2E7CAF}" srcOrd="6" destOrd="0" presId="urn:microsoft.com/office/officeart/2011/layout/CircleProcess"/>
    <dgm:cxn modelId="{01651AE6-1960-4DDB-A6C3-8F73FBCC6E94}" type="presParOf" srcId="{6AB1CF2D-5D09-4890-8EE0-6426FB2E7CAF}" destId="{CF97EA6C-F521-4BB3-ADE8-21052C77F4E9}" srcOrd="0" destOrd="0" presId="urn:microsoft.com/office/officeart/2011/layout/CircleProcess"/>
    <dgm:cxn modelId="{499BE8E4-0B1B-4C9C-9DCF-DC678B873E04}" type="presParOf" srcId="{17842C06-7D4F-40F5-8C5B-012444A852E8}" destId="{7BFB709E-B187-4B7C-B86F-F541EA3714A4}" srcOrd="7" destOrd="0" presId="urn:microsoft.com/office/officeart/2011/layout/CircleProcess"/>
    <dgm:cxn modelId="{E6C4D502-AB61-450B-AF76-43974A5E8F29}" type="presParOf" srcId="{7BFB709E-B187-4B7C-B86F-F541EA3714A4}" destId="{1FF4ACA0-5151-40D7-89A9-0099941CDBE7}" srcOrd="0" destOrd="0" presId="urn:microsoft.com/office/officeart/2011/layout/CircleProcess"/>
    <dgm:cxn modelId="{2344663A-DB53-48F2-9A25-1D054D872532}" type="presParOf" srcId="{17842C06-7D4F-40F5-8C5B-012444A852E8}" destId="{6044C884-DB19-4C13-BEB4-0A7E66D287C4}" srcOrd="8" destOrd="0" presId="urn:microsoft.com/office/officeart/2011/layout/CircleProcess"/>
    <dgm:cxn modelId="{860F2F3F-9B9E-4065-BC87-43003EE10CA1}" type="presParOf" srcId="{17842C06-7D4F-40F5-8C5B-012444A852E8}" destId="{710D93FC-0DDE-44BD-9081-648FEA5C8D92}" srcOrd="9" destOrd="0" presId="urn:microsoft.com/office/officeart/2011/layout/CircleProcess"/>
    <dgm:cxn modelId="{30187C29-9435-4468-BED4-809DC2D77B31}" type="presParOf" srcId="{710D93FC-0DDE-44BD-9081-648FEA5C8D92}" destId="{9C10C303-ED1D-4096-86BF-A335BA43A09C}" srcOrd="0" destOrd="0" presId="urn:microsoft.com/office/officeart/2011/layout/CircleProcess"/>
    <dgm:cxn modelId="{B50E4299-3783-446A-9E40-1809E34B2303}" type="presParOf" srcId="{17842C06-7D4F-40F5-8C5B-012444A852E8}" destId="{A8AD8E37-F25B-44B3-815D-5B0F533BD26C}" srcOrd="10" destOrd="0" presId="urn:microsoft.com/office/officeart/2011/layout/CircleProcess"/>
    <dgm:cxn modelId="{0496F322-C989-4955-8459-9B7A60943C2D}" type="presParOf" srcId="{A8AD8E37-F25B-44B3-815D-5B0F533BD26C}" destId="{84B12B44-0D78-42F8-A287-BBB54AA570BF}" srcOrd="0" destOrd="0" presId="urn:microsoft.com/office/officeart/2011/layout/CircleProcess"/>
    <dgm:cxn modelId="{FAFBA240-A0F7-46D1-B6F6-210F88162D3C}" type="presParOf" srcId="{17842C06-7D4F-40F5-8C5B-012444A852E8}" destId="{9899B7B8-336C-4515-9CB4-7CBDA175BD90}" srcOrd="11"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3ECC65-CA9F-41E0-BC4A-E1E934D65F40}">
      <dsp:nvSpPr>
        <dsp:cNvPr id="0" name=""/>
        <dsp:cNvSpPr/>
      </dsp:nvSpPr>
      <dsp:spPr>
        <a:xfrm>
          <a:off x="0" y="480917"/>
          <a:ext cx="7343335" cy="888030"/>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As more people use digital banking, the chances of financial fraud have also gone up [2].</a:t>
          </a:r>
          <a:endParaRPr lang="en-IN" sz="2300" kern="1200"/>
        </a:p>
      </dsp:txBody>
      <dsp:txXfrm>
        <a:off x="43350" y="524267"/>
        <a:ext cx="7256635" cy="801330"/>
      </dsp:txXfrm>
    </dsp:sp>
    <dsp:sp modelId="{1BD0DF8C-C648-42B3-93D8-3F838172561D}">
      <dsp:nvSpPr>
        <dsp:cNvPr id="0" name=""/>
        <dsp:cNvSpPr/>
      </dsp:nvSpPr>
      <dsp:spPr>
        <a:xfrm>
          <a:off x="0" y="1435187"/>
          <a:ext cx="7343335" cy="888030"/>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AI is good at spotting fraud, but its decisions are often hard to understand because it works like a “black box” [10].</a:t>
          </a:r>
          <a:endParaRPr lang="en-IN" sz="2300" kern="1200" dirty="0"/>
        </a:p>
      </dsp:txBody>
      <dsp:txXfrm>
        <a:off x="43350" y="1478537"/>
        <a:ext cx="7256635" cy="801330"/>
      </dsp:txXfrm>
    </dsp:sp>
    <dsp:sp modelId="{56E560F8-9392-4548-85AE-23509BB250CE}">
      <dsp:nvSpPr>
        <dsp:cNvPr id="0" name=""/>
        <dsp:cNvSpPr/>
      </dsp:nvSpPr>
      <dsp:spPr>
        <a:xfrm>
          <a:off x="0" y="2389458"/>
          <a:ext cx="7343335" cy="888030"/>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Explainable AI (XAI) helps make these AI decisions clearer and easier to trust [10].</a:t>
          </a:r>
          <a:endParaRPr lang="en-IN" sz="2300" kern="1200"/>
        </a:p>
      </dsp:txBody>
      <dsp:txXfrm>
        <a:off x="43350" y="2432808"/>
        <a:ext cx="7256635" cy="801330"/>
      </dsp:txXfrm>
    </dsp:sp>
    <dsp:sp modelId="{CC569A31-8CEB-4354-A11F-CCF74CEFC5EE}">
      <dsp:nvSpPr>
        <dsp:cNvPr id="0" name=""/>
        <dsp:cNvSpPr/>
      </dsp:nvSpPr>
      <dsp:spPr>
        <a:xfrm>
          <a:off x="0" y="3343728"/>
          <a:ext cx="7343335" cy="888030"/>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This research looks at how XAI can improve fraud detection in online banking systems [2].</a:t>
          </a:r>
          <a:endParaRPr lang="en-IN" sz="2300" kern="1200"/>
        </a:p>
      </dsp:txBody>
      <dsp:txXfrm>
        <a:off x="43350" y="3387078"/>
        <a:ext cx="7256635" cy="8013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D156C-8DF4-4089-BBB4-674532C0DA8D}">
      <dsp:nvSpPr>
        <dsp:cNvPr id="0" name=""/>
        <dsp:cNvSpPr/>
      </dsp:nvSpPr>
      <dsp:spPr>
        <a:xfrm>
          <a:off x="0" y="515"/>
          <a:ext cx="11029616"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44A89EAE-5744-477E-A50E-D714880AB4E7}">
      <dsp:nvSpPr>
        <dsp:cNvPr id="0" name=""/>
        <dsp:cNvSpPr/>
      </dsp:nvSpPr>
      <dsp:spPr>
        <a:xfrm>
          <a:off x="0" y="515"/>
          <a:ext cx="11029616" cy="84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To examine current applications of AI in financial fraud detection and identify limitations in transparency. </a:t>
          </a:r>
          <a:endParaRPr lang="en-IN" sz="2400" kern="1200" dirty="0"/>
        </a:p>
      </dsp:txBody>
      <dsp:txXfrm>
        <a:off x="0" y="515"/>
        <a:ext cx="11029616" cy="843854"/>
      </dsp:txXfrm>
    </dsp:sp>
    <dsp:sp modelId="{76D17310-DA88-40E2-AABD-D9E5E57EC3E6}">
      <dsp:nvSpPr>
        <dsp:cNvPr id="0" name=""/>
        <dsp:cNvSpPr/>
      </dsp:nvSpPr>
      <dsp:spPr>
        <a:xfrm>
          <a:off x="0" y="844369"/>
          <a:ext cx="11029616"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48C439C2-AF45-42A3-8351-83F0683DDA2E}">
      <dsp:nvSpPr>
        <dsp:cNvPr id="0" name=""/>
        <dsp:cNvSpPr/>
      </dsp:nvSpPr>
      <dsp:spPr>
        <a:xfrm>
          <a:off x="0" y="844369"/>
          <a:ext cx="11029616" cy="84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To analyze key explainability frameworks (e.g., SHAP, LIME, neural-symbolic models) used in fraud detection. </a:t>
          </a:r>
          <a:endParaRPr lang="en-IN" sz="2400" kern="1200"/>
        </a:p>
      </dsp:txBody>
      <dsp:txXfrm>
        <a:off x="0" y="844369"/>
        <a:ext cx="11029616" cy="843854"/>
      </dsp:txXfrm>
    </dsp:sp>
    <dsp:sp modelId="{1A98D110-EB8C-49CE-ADB4-74C7FD75F1E0}">
      <dsp:nvSpPr>
        <dsp:cNvPr id="0" name=""/>
        <dsp:cNvSpPr/>
      </dsp:nvSpPr>
      <dsp:spPr>
        <a:xfrm>
          <a:off x="0" y="1688224"/>
          <a:ext cx="11029616"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8EA447EC-5383-4D96-B0CC-B07E1459F537}">
      <dsp:nvSpPr>
        <dsp:cNvPr id="0" name=""/>
        <dsp:cNvSpPr/>
      </dsp:nvSpPr>
      <dsp:spPr>
        <a:xfrm>
          <a:off x="0" y="1688224"/>
          <a:ext cx="11029616" cy="84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To explore how XAI models can address ethical, legal, and technical challenges in digital banking. </a:t>
          </a:r>
          <a:endParaRPr lang="en-IN" sz="2400" kern="1200"/>
        </a:p>
      </dsp:txBody>
      <dsp:txXfrm>
        <a:off x="0" y="1688224"/>
        <a:ext cx="11029616" cy="843854"/>
      </dsp:txXfrm>
    </dsp:sp>
    <dsp:sp modelId="{377BBDEF-CFC8-4761-871C-38D5D649D4D9}">
      <dsp:nvSpPr>
        <dsp:cNvPr id="0" name=""/>
        <dsp:cNvSpPr/>
      </dsp:nvSpPr>
      <dsp:spPr>
        <a:xfrm>
          <a:off x="0" y="2532079"/>
          <a:ext cx="11029616"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EF4CA613-1F4E-49AE-A9DC-E0034B303AF7}">
      <dsp:nvSpPr>
        <dsp:cNvPr id="0" name=""/>
        <dsp:cNvSpPr/>
      </dsp:nvSpPr>
      <dsp:spPr>
        <a:xfrm>
          <a:off x="0" y="2532079"/>
          <a:ext cx="11029616" cy="84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To synthesize secondary qualitative data on best practices for implementing XAI in real-time fraud detection systems. </a:t>
          </a:r>
          <a:endParaRPr lang="en-IN" sz="2400" kern="1200"/>
        </a:p>
      </dsp:txBody>
      <dsp:txXfrm>
        <a:off x="0" y="2532079"/>
        <a:ext cx="11029616" cy="843854"/>
      </dsp:txXfrm>
    </dsp:sp>
    <dsp:sp modelId="{51B15A4E-EC14-4167-8AA5-3C5678B279F0}">
      <dsp:nvSpPr>
        <dsp:cNvPr id="0" name=""/>
        <dsp:cNvSpPr/>
      </dsp:nvSpPr>
      <dsp:spPr>
        <a:xfrm>
          <a:off x="0" y="3375934"/>
          <a:ext cx="11029616"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A0255DDC-D387-4450-80BE-F7155DB2CA53}">
      <dsp:nvSpPr>
        <dsp:cNvPr id="0" name=""/>
        <dsp:cNvSpPr/>
      </dsp:nvSpPr>
      <dsp:spPr>
        <a:xfrm>
          <a:off x="0" y="3375934"/>
          <a:ext cx="11029616" cy="84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To identify future research directions and technological innovations that may enhance explainability and trust in AI-driven financial security tools. </a:t>
          </a:r>
          <a:endParaRPr lang="en-IN" sz="2400" kern="1200"/>
        </a:p>
      </dsp:txBody>
      <dsp:txXfrm>
        <a:off x="0" y="3375934"/>
        <a:ext cx="11029616" cy="8438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E1C2D5-3B99-48F1-A987-02968D91B89F}">
      <dsp:nvSpPr>
        <dsp:cNvPr id="0" name=""/>
        <dsp:cNvSpPr/>
      </dsp:nvSpPr>
      <dsp:spPr>
        <a:xfrm>
          <a:off x="446507" y="896"/>
          <a:ext cx="3336753" cy="2002052"/>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This study adopts a secondary qualitative research methodology to explore XAI in financial fraud detection [1].</a:t>
          </a:r>
          <a:endParaRPr lang="en-IN" sz="2400" kern="1200"/>
        </a:p>
      </dsp:txBody>
      <dsp:txXfrm>
        <a:off x="446507" y="896"/>
        <a:ext cx="3336753" cy="2002052"/>
      </dsp:txXfrm>
    </dsp:sp>
    <dsp:sp modelId="{6587E849-403C-4B76-AAC9-4354AB820682}">
      <dsp:nvSpPr>
        <dsp:cNvPr id="0" name=""/>
        <dsp:cNvSpPr/>
      </dsp:nvSpPr>
      <dsp:spPr>
        <a:xfrm>
          <a:off x="4116937" y="896"/>
          <a:ext cx="3336753" cy="2002052"/>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Thematic analysis using Braun &amp; Clarke’s (2006) approach structures the analysis process [6].</a:t>
          </a:r>
          <a:endParaRPr lang="en-IN" sz="2400" kern="1200"/>
        </a:p>
      </dsp:txBody>
      <dsp:txXfrm>
        <a:off x="4116937" y="896"/>
        <a:ext cx="3336753" cy="2002052"/>
      </dsp:txXfrm>
    </dsp:sp>
    <dsp:sp modelId="{63CEF509-DADA-4261-A465-890DA5909F19}">
      <dsp:nvSpPr>
        <dsp:cNvPr id="0" name=""/>
        <dsp:cNvSpPr/>
      </dsp:nvSpPr>
      <dsp:spPr>
        <a:xfrm>
          <a:off x="446507" y="2336624"/>
          <a:ext cx="3336753" cy="2002052"/>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Literature from 2019–2025 is sourced from journals, industry reports, and regulatory documents [1].</a:t>
          </a:r>
          <a:endParaRPr lang="en-IN" sz="2400" kern="1200"/>
        </a:p>
      </dsp:txBody>
      <dsp:txXfrm>
        <a:off x="446507" y="2336624"/>
        <a:ext cx="3336753" cy="2002052"/>
      </dsp:txXfrm>
    </dsp:sp>
    <dsp:sp modelId="{5EF9AD87-2682-416F-AAB7-5EFD733F78B9}">
      <dsp:nvSpPr>
        <dsp:cNvPr id="0" name=""/>
        <dsp:cNvSpPr/>
      </dsp:nvSpPr>
      <dsp:spPr>
        <a:xfrm>
          <a:off x="4116937" y="2336624"/>
          <a:ext cx="3336753" cy="2002052"/>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Microsoft Excel is used for coding; Google Drive supports cloud collaboration [6].</a:t>
          </a:r>
          <a:endParaRPr lang="en-IN" sz="2400" kern="1200"/>
        </a:p>
      </dsp:txBody>
      <dsp:txXfrm>
        <a:off x="4116937" y="2336624"/>
        <a:ext cx="3336753" cy="20020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EA8019-7517-4652-916C-C1FB10057308}">
      <dsp:nvSpPr>
        <dsp:cNvPr id="0" name=""/>
        <dsp:cNvSpPr/>
      </dsp:nvSpPr>
      <dsp:spPr>
        <a:xfrm>
          <a:off x="-5056048" y="-774600"/>
          <a:ext cx="6021297" cy="6021297"/>
        </a:xfrm>
        <a:prstGeom prst="blockArc">
          <a:avLst>
            <a:gd name="adj1" fmla="val 18900000"/>
            <a:gd name="adj2" fmla="val 2700000"/>
            <a:gd name="adj3" fmla="val 359"/>
          </a:avLst>
        </a:pr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DAD227-AB07-4872-89B5-93E4BC001135}">
      <dsp:nvSpPr>
        <dsp:cNvPr id="0" name=""/>
        <dsp:cNvSpPr/>
      </dsp:nvSpPr>
      <dsp:spPr>
        <a:xfrm>
          <a:off x="505429" y="343814"/>
          <a:ext cx="6694380" cy="687987"/>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46090"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t>AI techniques like decision trees and neural networks are widely used in fraud detection [1], [3].</a:t>
          </a:r>
          <a:endParaRPr lang="en-IN" sz="2100" kern="1200"/>
        </a:p>
      </dsp:txBody>
      <dsp:txXfrm>
        <a:off x="505429" y="343814"/>
        <a:ext cx="6694380" cy="687987"/>
      </dsp:txXfrm>
    </dsp:sp>
    <dsp:sp modelId="{0739BF96-86E2-4A3E-B6DF-76CEA5163A6C}">
      <dsp:nvSpPr>
        <dsp:cNvPr id="0" name=""/>
        <dsp:cNvSpPr/>
      </dsp:nvSpPr>
      <dsp:spPr>
        <a:xfrm>
          <a:off x="75437" y="257816"/>
          <a:ext cx="859984" cy="859984"/>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 modelId="{4FA390B4-9029-4CA6-B9C7-D844BA4B9689}">
      <dsp:nvSpPr>
        <dsp:cNvPr id="0" name=""/>
        <dsp:cNvSpPr/>
      </dsp:nvSpPr>
      <dsp:spPr>
        <a:xfrm>
          <a:off x="899868" y="1375974"/>
          <a:ext cx="6299941" cy="687987"/>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46090"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t>The black box problem highlights AI’s lack of transparency and interpretability [4].</a:t>
          </a:r>
          <a:endParaRPr lang="en-IN" sz="2100" kern="1200"/>
        </a:p>
      </dsp:txBody>
      <dsp:txXfrm>
        <a:off x="899868" y="1375974"/>
        <a:ext cx="6299941" cy="687987"/>
      </dsp:txXfrm>
    </dsp:sp>
    <dsp:sp modelId="{C1573ECD-2DEB-49E2-8FEB-977FE0131748}">
      <dsp:nvSpPr>
        <dsp:cNvPr id="0" name=""/>
        <dsp:cNvSpPr/>
      </dsp:nvSpPr>
      <dsp:spPr>
        <a:xfrm>
          <a:off x="469876" y="1289976"/>
          <a:ext cx="859984" cy="859984"/>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 modelId="{367B3CC7-014F-42E1-B042-0C669E2F1097}">
      <dsp:nvSpPr>
        <dsp:cNvPr id="0" name=""/>
        <dsp:cNvSpPr/>
      </dsp:nvSpPr>
      <dsp:spPr>
        <a:xfrm>
          <a:off x="899868" y="2408134"/>
          <a:ext cx="6299941" cy="687987"/>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46090"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t>Post-hoc frameworks like SHAP and LIME face limitations under adversarial conditions [5], [6].</a:t>
          </a:r>
          <a:endParaRPr lang="en-IN" sz="2100" kern="1200"/>
        </a:p>
      </dsp:txBody>
      <dsp:txXfrm>
        <a:off x="899868" y="2408134"/>
        <a:ext cx="6299941" cy="687987"/>
      </dsp:txXfrm>
    </dsp:sp>
    <dsp:sp modelId="{6F386200-EF71-42B8-836B-790F91699D18}">
      <dsp:nvSpPr>
        <dsp:cNvPr id="0" name=""/>
        <dsp:cNvSpPr/>
      </dsp:nvSpPr>
      <dsp:spPr>
        <a:xfrm>
          <a:off x="469876" y="2322135"/>
          <a:ext cx="859984" cy="859984"/>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 modelId="{3E9944EA-63DE-4859-BA1C-22F17AD989B5}">
      <dsp:nvSpPr>
        <dsp:cNvPr id="0" name=""/>
        <dsp:cNvSpPr/>
      </dsp:nvSpPr>
      <dsp:spPr>
        <a:xfrm>
          <a:off x="505429" y="3440294"/>
          <a:ext cx="6694380" cy="687987"/>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46090"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dirty="0"/>
            <a:t>Ethical and regulatory concerns require fairness and accountability in AI models [7], [8].</a:t>
          </a:r>
          <a:endParaRPr lang="en-IN" sz="2100" kern="1200" dirty="0"/>
        </a:p>
      </dsp:txBody>
      <dsp:txXfrm>
        <a:off x="505429" y="3440294"/>
        <a:ext cx="6694380" cy="687987"/>
      </dsp:txXfrm>
    </dsp:sp>
    <dsp:sp modelId="{550FCDD2-25DF-4210-8849-C2AA90E33C5D}">
      <dsp:nvSpPr>
        <dsp:cNvPr id="0" name=""/>
        <dsp:cNvSpPr/>
      </dsp:nvSpPr>
      <dsp:spPr>
        <a:xfrm>
          <a:off x="75437" y="3354295"/>
          <a:ext cx="859984" cy="859984"/>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723097-C2F1-4E4F-9BC0-EC6BBF50E27B}">
      <dsp:nvSpPr>
        <dsp:cNvPr id="0" name=""/>
        <dsp:cNvSpPr/>
      </dsp:nvSpPr>
      <dsp:spPr>
        <a:xfrm rot="5400000">
          <a:off x="1198617" y="1503034"/>
          <a:ext cx="1453378" cy="2418389"/>
        </a:xfrm>
        <a:prstGeom prst="corner">
          <a:avLst>
            <a:gd name="adj1" fmla="val 16120"/>
            <a:gd name="adj2" fmla="val 1611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96FC9547-59A2-4403-B0F3-D24E2C58A35D}">
      <dsp:nvSpPr>
        <dsp:cNvPr id="0" name=""/>
        <dsp:cNvSpPr/>
      </dsp:nvSpPr>
      <dsp:spPr>
        <a:xfrm>
          <a:off x="956012" y="2225612"/>
          <a:ext cx="2183335" cy="1913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Machine learning models such as XGBoost and Random Forest dominate structured fraud detection pipelines [1].</a:t>
          </a:r>
          <a:endParaRPr lang="en-IN" sz="1900" kern="1200"/>
        </a:p>
      </dsp:txBody>
      <dsp:txXfrm>
        <a:off x="956012" y="2225612"/>
        <a:ext cx="2183335" cy="1913821"/>
      </dsp:txXfrm>
    </dsp:sp>
    <dsp:sp modelId="{94781BB9-4AB7-4D70-9855-9844502E29AB}">
      <dsp:nvSpPr>
        <dsp:cNvPr id="0" name=""/>
        <dsp:cNvSpPr/>
      </dsp:nvSpPr>
      <dsp:spPr>
        <a:xfrm>
          <a:off x="2727397" y="1324990"/>
          <a:ext cx="411950" cy="411950"/>
        </a:xfrm>
        <a:prstGeom prst="triangle">
          <a:avLst>
            <a:gd name="adj" fmla="val 10000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4A2EE33F-62F6-4DD1-A45D-A0FCF187FAD3}">
      <dsp:nvSpPr>
        <dsp:cNvPr id="0" name=""/>
        <dsp:cNvSpPr/>
      </dsp:nvSpPr>
      <dsp:spPr>
        <a:xfrm rot="5400000">
          <a:off x="3871446" y="841640"/>
          <a:ext cx="1453378" cy="2418389"/>
        </a:xfrm>
        <a:prstGeom prst="corner">
          <a:avLst>
            <a:gd name="adj1" fmla="val 16120"/>
            <a:gd name="adj2" fmla="val 1611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89F97EBB-8495-40D2-94D8-FF42E942FC5B}">
      <dsp:nvSpPr>
        <dsp:cNvPr id="0" name=""/>
        <dsp:cNvSpPr/>
      </dsp:nvSpPr>
      <dsp:spPr>
        <a:xfrm>
          <a:off x="3628841" y="1564217"/>
          <a:ext cx="2183335" cy="1913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Deep learning models, particularly CNNs, offer high accuracy in complex pattern recognition [4].</a:t>
          </a:r>
          <a:endParaRPr lang="en-IN" sz="1900" kern="1200"/>
        </a:p>
      </dsp:txBody>
      <dsp:txXfrm>
        <a:off x="3628841" y="1564217"/>
        <a:ext cx="2183335" cy="1913821"/>
      </dsp:txXfrm>
    </dsp:sp>
    <dsp:sp modelId="{C03A9AFB-1ADF-4E6D-A344-A51382ACFBFC}">
      <dsp:nvSpPr>
        <dsp:cNvPr id="0" name=""/>
        <dsp:cNvSpPr/>
      </dsp:nvSpPr>
      <dsp:spPr>
        <a:xfrm>
          <a:off x="5400227" y="663595"/>
          <a:ext cx="411950" cy="411950"/>
        </a:xfrm>
        <a:prstGeom prst="triangle">
          <a:avLst>
            <a:gd name="adj" fmla="val 10000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D9B8978C-612D-443C-8C16-FFEE3B0EC433}">
      <dsp:nvSpPr>
        <dsp:cNvPr id="0" name=""/>
        <dsp:cNvSpPr/>
      </dsp:nvSpPr>
      <dsp:spPr>
        <a:xfrm rot="5400000">
          <a:off x="6544276" y="180245"/>
          <a:ext cx="1453378" cy="2418389"/>
        </a:xfrm>
        <a:prstGeom prst="corner">
          <a:avLst>
            <a:gd name="adj1" fmla="val 16120"/>
            <a:gd name="adj2" fmla="val 1611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E5963452-C55E-4B7B-A335-4819C5720C06}">
      <dsp:nvSpPr>
        <dsp:cNvPr id="0" name=""/>
        <dsp:cNvSpPr/>
      </dsp:nvSpPr>
      <dsp:spPr>
        <a:xfrm>
          <a:off x="6301671" y="902823"/>
          <a:ext cx="2183335" cy="1913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These models suffer from poor interpretability, limiting trust in automated decisions [9].</a:t>
          </a:r>
          <a:endParaRPr lang="en-IN" sz="1900" kern="1200"/>
        </a:p>
      </dsp:txBody>
      <dsp:txXfrm>
        <a:off x="6301671" y="902823"/>
        <a:ext cx="2183335" cy="1913821"/>
      </dsp:txXfrm>
    </dsp:sp>
    <dsp:sp modelId="{CF35EE3C-B0D2-46EE-B4D2-444F4E592642}">
      <dsp:nvSpPr>
        <dsp:cNvPr id="0" name=""/>
        <dsp:cNvSpPr/>
      </dsp:nvSpPr>
      <dsp:spPr>
        <a:xfrm>
          <a:off x="8073056" y="2201"/>
          <a:ext cx="411950" cy="411950"/>
        </a:xfrm>
        <a:prstGeom prst="triangle">
          <a:avLst>
            <a:gd name="adj" fmla="val 10000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CF4A3293-1CC5-460C-BD21-606E3E48E151}">
      <dsp:nvSpPr>
        <dsp:cNvPr id="0" name=""/>
        <dsp:cNvSpPr/>
      </dsp:nvSpPr>
      <dsp:spPr>
        <a:xfrm rot="5400000">
          <a:off x="9217105" y="-481148"/>
          <a:ext cx="1453378" cy="2418389"/>
        </a:xfrm>
        <a:prstGeom prst="corner">
          <a:avLst>
            <a:gd name="adj1" fmla="val 16120"/>
            <a:gd name="adj2" fmla="val 1611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4DC5F6A9-F2AF-4CBD-B75F-2813808D6CED}">
      <dsp:nvSpPr>
        <dsp:cNvPr id="0" name=""/>
        <dsp:cNvSpPr/>
      </dsp:nvSpPr>
      <dsp:spPr>
        <a:xfrm>
          <a:off x="8974500" y="241429"/>
          <a:ext cx="2183335" cy="1913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Balancing prediction accuracy and model transparency remains a critical trade-off [1], [4], [9].</a:t>
          </a:r>
          <a:endParaRPr lang="en-IN" sz="1900" kern="1200"/>
        </a:p>
      </dsp:txBody>
      <dsp:txXfrm>
        <a:off x="8974500" y="241429"/>
        <a:ext cx="2183335" cy="19138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957B1F-97DA-4688-9B5A-D65226CEE89D}">
      <dsp:nvSpPr>
        <dsp:cNvPr id="0" name=""/>
        <dsp:cNvSpPr/>
      </dsp:nvSpPr>
      <dsp:spPr>
        <a:xfrm>
          <a:off x="0" y="0"/>
          <a:ext cx="6787017"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5D416B47-E9D8-4891-9A6F-FFCA97E0BFB6}">
      <dsp:nvSpPr>
        <dsp:cNvPr id="0" name=""/>
        <dsp:cNvSpPr/>
      </dsp:nvSpPr>
      <dsp:spPr>
        <a:xfrm>
          <a:off x="0" y="0"/>
          <a:ext cx="6787017" cy="11032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Deep learning models like neural networks lack inherent interpretability [5].</a:t>
          </a:r>
          <a:endParaRPr lang="en-IN" sz="2900" kern="1200"/>
        </a:p>
      </dsp:txBody>
      <dsp:txXfrm>
        <a:off x="0" y="0"/>
        <a:ext cx="6787017" cy="1103243"/>
      </dsp:txXfrm>
    </dsp:sp>
    <dsp:sp modelId="{48305A37-4AE7-422A-9F79-480B2BC4BB20}">
      <dsp:nvSpPr>
        <dsp:cNvPr id="0" name=""/>
        <dsp:cNvSpPr/>
      </dsp:nvSpPr>
      <dsp:spPr>
        <a:xfrm>
          <a:off x="0" y="1103243"/>
          <a:ext cx="6787017"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F03C7CC9-1E77-4219-AA5A-65471EE951E1}">
      <dsp:nvSpPr>
        <dsp:cNvPr id="0" name=""/>
        <dsp:cNvSpPr/>
      </dsp:nvSpPr>
      <dsp:spPr>
        <a:xfrm>
          <a:off x="0" y="1103243"/>
          <a:ext cx="6787017" cy="11032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It is difficult to explain model outputs to users and regulatory bodies [6].</a:t>
          </a:r>
          <a:endParaRPr lang="en-IN" sz="2900" kern="1200" dirty="0"/>
        </a:p>
      </dsp:txBody>
      <dsp:txXfrm>
        <a:off x="0" y="1103243"/>
        <a:ext cx="6787017" cy="1103243"/>
      </dsp:txXfrm>
    </dsp:sp>
    <dsp:sp modelId="{2E236E5B-F86F-4C89-AF71-0B8C78364618}">
      <dsp:nvSpPr>
        <dsp:cNvPr id="0" name=""/>
        <dsp:cNvSpPr/>
      </dsp:nvSpPr>
      <dsp:spPr>
        <a:xfrm>
          <a:off x="0" y="2206487"/>
          <a:ext cx="6787017"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2095946A-1F84-49C6-9790-B7C1420F6AE8}">
      <dsp:nvSpPr>
        <dsp:cNvPr id="0" name=""/>
        <dsp:cNvSpPr/>
      </dsp:nvSpPr>
      <dsp:spPr>
        <a:xfrm>
          <a:off x="0" y="2206487"/>
          <a:ext cx="6787017" cy="11032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Lack of transparency affects auditability and trust in financial systems [5].</a:t>
          </a:r>
          <a:endParaRPr lang="en-IN" sz="2900" kern="1200"/>
        </a:p>
      </dsp:txBody>
      <dsp:txXfrm>
        <a:off x="0" y="2206487"/>
        <a:ext cx="6787017" cy="1103243"/>
      </dsp:txXfrm>
    </dsp:sp>
    <dsp:sp modelId="{4DFD5A8D-B0C1-42F4-9E63-0AFB4D3D1DCF}">
      <dsp:nvSpPr>
        <dsp:cNvPr id="0" name=""/>
        <dsp:cNvSpPr/>
      </dsp:nvSpPr>
      <dsp:spPr>
        <a:xfrm>
          <a:off x="0" y="3309731"/>
          <a:ext cx="6787017" cy="0"/>
        </a:xfrm>
        <a:prstGeom prst="lin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w="12700" cap="rnd" cmpd="sng" algn="ctr">
          <a:solidFill>
            <a:schemeClr val="accent1">
              <a:hueOff val="0"/>
              <a:satOff val="0"/>
              <a:lumOff val="0"/>
              <a:alphaOff val="0"/>
            </a:schemeClr>
          </a:solidFill>
          <a:prstDash val="solid"/>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1">
          <a:scrgbClr r="0" g="0" b="0"/>
        </a:lnRef>
        <a:fillRef idx="3">
          <a:scrgbClr r="0" g="0" b="0"/>
        </a:fillRef>
        <a:effectRef idx="3">
          <a:scrgbClr r="0" g="0" b="0"/>
        </a:effectRef>
        <a:fontRef idx="minor">
          <a:schemeClr val="lt1"/>
        </a:fontRef>
      </dsp:style>
    </dsp:sp>
    <dsp:sp modelId="{A29196D3-C7FB-4040-970E-823B70299555}">
      <dsp:nvSpPr>
        <dsp:cNvPr id="0" name=""/>
        <dsp:cNvSpPr/>
      </dsp:nvSpPr>
      <dsp:spPr>
        <a:xfrm>
          <a:off x="0" y="3309731"/>
          <a:ext cx="6787017" cy="11032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This opacity poses risks to compliance with AI governance standards [6].</a:t>
          </a:r>
          <a:endParaRPr lang="en-IN" sz="2900" kern="1200"/>
        </a:p>
      </dsp:txBody>
      <dsp:txXfrm>
        <a:off x="0" y="3309731"/>
        <a:ext cx="6787017" cy="11032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D55002-10F9-4E22-B936-512FBCA90FF5}">
      <dsp:nvSpPr>
        <dsp:cNvPr id="0" name=""/>
        <dsp:cNvSpPr/>
      </dsp:nvSpPr>
      <dsp:spPr>
        <a:xfrm>
          <a:off x="2994308" y="914394"/>
          <a:ext cx="658182" cy="91440"/>
        </a:xfrm>
        <a:custGeom>
          <a:avLst/>
          <a:gdLst/>
          <a:ahLst/>
          <a:cxnLst/>
          <a:rect l="0" t="0" r="0" b="0"/>
          <a:pathLst>
            <a:path>
              <a:moveTo>
                <a:pt x="0" y="45720"/>
              </a:moveTo>
              <a:lnTo>
                <a:pt x="658182" y="45720"/>
              </a:lnTo>
            </a:path>
          </a:pathLst>
        </a:custGeom>
        <a:noFill/>
        <a:ln w="12700"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06179" y="956670"/>
        <a:ext cx="34439" cy="6887"/>
      </dsp:txXfrm>
    </dsp:sp>
    <dsp:sp modelId="{05C25D8D-99D9-4964-9575-6DC3C5C2D1D5}">
      <dsp:nvSpPr>
        <dsp:cNvPr id="0" name=""/>
        <dsp:cNvSpPr/>
      </dsp:nvSpPr>
      <dsp:spPr>
        <a:xfrm>
          <a:off x="1402" y="61702"/>
          <a:ext cx="2994705" cy="1796823"/>
        </a:xfrm>
        <a:prstGeom prst="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t>Post-hoc XAI methods like SHAP and LIME are widely used for model interpretability [3].</a:t>
          </a:r>
          <a:endParaRPr lang="en-IN" sz="2100" kern="1200" dirty="0"/>
        </a:p>
      </dsp:txBody>
      <dsp:txXfrm>
        <a:off x="1402" y="61702"/>
        <a:ext cx="2994705" cy="1796823"/>
      </dsp:txXfrm>
    </dsp:sp>
    <dsp:sp modelId="{10E754FF-C611-4145-B5D7-2CED672F5DDE}">
      <dsp:nvSpPr>
        <dsp:cNvPr id="0" name=""/>
        <dsp:cNvSpPr/>
      </dsp:nvSpPr>
      <dsp:spPr>
        <a:xfrm>
          <a:off x="1498755" y="1856725"/>
          <a:ext cx="3683487" cy="658182"/>
        </a:xfrm>
        <a:custGeom>
          <a:avLst/>
          <a:gdLst/>
          <a:ahLst/>
          <a:cxnLst/>
          <a:rect l="0" t="0" r="0" b="0"/>
          <a:pathLst>
            <a:path>
              <a:moveTo>
                <a:pt x="3683487" y="0"/>
              </a:moveTo>
              <a:lnTo>
                <a:pt x="3683487" y="346191"/>
              </a:lnTo>
              <a:lnTo>
                <a:pt x="0" y="346191"/>
              </a:lnTo>
              <a:lnTo>
                <a:pt x="0" y="658182"/>
              </a:lnTo>
            </a:path>
          </a:pathLst>
        </a:custGeom>
        <a:noFill/>
        <a:ln w="12700"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46816" y="2182373"/>
        <a:ext cx="187366" cy="6887"/>
      </dsp:txXfrm>
    </dsp:sp>
    <dsp:sp modelId="{B4109CC0-7AD7-4658-A55B-39520A988392}">
      <dsp:nvSpPr>
        <dsp:cNvPr id="0" name=""/>
        <dsp:cNvSpPr/>
      </dsp:nvSpPr>
      <dsp:spPr>
        <a:xfrm>
          <a:off x="3684890" y="61702"/>
          <a:ext cx="2994705" cy="1796823"/>
        </a:xfrm>
        <a:prstGeom prst="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t>These techniques can be vulnerable to adversarial manipulation and may misrepresent decision logic [3].</a:t>
          </a:r>
          <a:endParaRPr lang="en-IN" sz="2100" kern="1200"/>
        </a:p>
      </dsp:txBody>
      <dsp:txXfrm>
        <a:off x="3684890" y="61702"/>
        <a:ext cx="2994705" cy="1796823"/>
      </dsp:txXfrm>
    </dsp:sp>
    <dsp:sp modelId="{50892F64-68DF-42F5-A561-D6CE128008BD}">
      <dsp:nvSpPr>
        <dsp:cNvPr id="0" name=""/>
        <dsp:cNvSpPr/>
      </dsp:nvSpPr>
      <dsp:spPr>
        <a:xfrm>
          <a:off x="2994308" y="3399999"/>
          <a:ext cx="658182" cy="91440"/>
        </a:xfrm>
        <a:custGeom>
          <a:avLst/>
          <a:gdLst/>
          <a:ahLst/>
          <a:cxnLst/>
          <a:rect l="0" t="0" r="0" b="0"/>
          <a:pathLst>
            <a:path>
              <a:moveTo>
                <a:pt x="0" y="45720"/>
              </a:moveTo>
              <a:lnTo>
                <a:pt x="658182" y="45720"/>
              </a:lnTo>
            </a:path>
          </a:pathLst>
        </a:custGeom>
        <a:noFill/>
        <a:ln w="12700"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06179" y="3442275"/>
        <a:ext cx="34439" cy="6887"/>
      </dsp:txXfrm>
    </dsp:sp>
    <dsp:sp modelId="{27553519-3118-4DCF-A7D6-B41B5F820252}">
      <dsp:nvSpPr>
        <dsp:cNvPr id="0" name=""/>
        <dsp:cNvSpPr/>
      </dsp:nvSpPr>
      <dsp:spPr>
        <a:xfrm>
          <a:off x="1402" y="2547308"/>
          <a:ext cx="2994705" cy="1796823"/>
        </a:xfrm>
        <a:prstGeom prst="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t>Counterfactual explanations offer personalized insights but face consistency issues [10].</a:t>
          </a:r>
          <a:endParaRPr lang="en-IN" sz="2100" kern="1200"/>
        </a:p>
      </dsp:txBody>
      <dsp:txXfrm>
        <a:off x="1402" y="2547308"/>
        <a:ext cx="2994705" cy="1796823"/>
      </dsp:txXfrm>
    </dsp:sp>
    <dsp:sp modelId="{BFA829E1-4309-470C-BD0D-36BB7BDA5CFA}">
      <dsp:nvSpPr>
        <dsp:cNvPr id="0" name=""/>
        <dsp:cNvSpPr/>
      </dsp:nvSpPr>
      <dsp:spPr>
        <a:xfrm>
          <a:off x="3684890" y="2547308"/>
          <a:ext cx="2994705" cy="1796823"/>
        </a:xfrm>
        <a:prstGeom prst="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t>A shift toward neuro-symbolic AI enhances semantic transparency and reasoning [7].</a:t>
          </a:r>
          <a:endParaRPr lang="en-IN" sz="2100" kern="1200"/>
        </a:p>
      </dsp:txBody>
      <dsp:txXfrm>
        <a:off x="3684890" y="2547308"/>
        <a:ext cx="2994705" cy="17968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941F06-7DA3-45F9-A7F8-4D3F7A619ECF}">
      <dsp:nvSpPr>
        <dsp:cNvPr id="0" name=""/>
        <dsp:cNvSpPr/>
      </dsp:nvSpPr>
      <dsp:spPr>
        <a:xfrm>
          <a:off x="-4951094" y="-758644"/>
          <a:ext cx="5896619" cy="5896619"/>
        </a:xfrm>
        <a:prstGeom prst="blockArc">
          <a:avLst>
            <a:gd name="adj1" fmla="val 18900000"/>
            <a:gd name="adj2" fmla="val 2700000"/>
            <a:gd name="adj3" fmla="val 366"/>
          </a:avLst>
        </a:pr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CACAB8-E3A4-4041-B744-D41BAB7B90CA}">
      <dsp:nvSpPr>
        <dsp:cNvPr id="0" name=""/>
        <dsp:cNvSpPr/>
      </dsp:nvSpPr>
      <dsp:spPr>
        <a:xfrm>
          <a:off x="495132" y="336682"/>
          <a:ext cx="6669038" cy="673716"/>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34762"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t>Real-time XAI systems assist banking staff in understanding AI-generated fraud alerts [2].</a:t>
          </a:r>
          <a:endParaRPr lang="en-IN" sz="2100" kern="1200"/>
        </a:p>
      </dsp:txBody>
      <dsp:txXfrm>
        <a:off x="495132" y="336682"/>
        <a:ext cx="6669038" cy="673716"/>
      </dsp:txXfrm>
    </dsp:sp>
    <dsp:sp modelId="{E6277D3C-0C6A-4EA4-A5DC-B50A5F8F30A4}">
      <dsp:nvSpPr>
        <dsp:cNvPr id="0" name=""/>
        <dsp:cNvSpPr/>
      </dsp:nvSpPr>
      <dsp:spPr>
        <a:xfrm>
          <a:off x="74059" y="252468"/>
          <a:ext cx="842145" cy="842145"/>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 modelId="{B177CAAB-8D4A-4BA1-83B0-7B33450F076F}">
      <dsp:nvSpPr>
        <dsp:cNvPr id="0" name=""/>
        <dsp:cNvSpPr/>
      </dsp:nvSpPr>
      <dsp:spPr>
        <a:xfrm>
          <a:off x="881389" y="1347432"/>
          <a:ext cx="6282782" cy="673716"/>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34762"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t>Federated learning with XAI enables secure collaboration while preserving data privacy [4].</a:t>
          </a:r>
          <a:endParaRPr lang="en-IN" sz="2100" kern="1200"/>
        </a:p>
      </dsp:txBody>
      <dsp:txXfrm>
        <a:off x="881389" y="1347432"/>
        <a:ext cx="6282782" cy="673716"/>
      </dsp:txXfrm>
    </dsp:sp>
    <dsp:sp modelId="{5967E837-2136-4554-B4C1-129F9B2DFC52}">
      <dsp:nvSpPr>
        <dsp:cNvPr id="0" name=""/>
        <dsp:cNvSpPr/>
      </dsp:nvSpPr>
      <dsp:spPr>
        <a:xfrm>
          <a:off x="460316" y="1263217"/>
          <a:ext cx="842145" cy="842145"/>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 modelId="{4665C853-F35E-4E87-8FA6-1DA39EDFA4C1}">
      <dsp:nvSpPr>
        <dsp:cNvPr id="0" name=""/>
        <dsp:cNvSpPr/>
      </dsp:nvSpPr>
      <dsp:spPr>
        <a:xfrm>
          <a:off x="881389" y="2358181"/>
          <a:ext cx="6282782" cy="673716"/>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34762"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dirty="0" err="1"/>
            <a:t>Explainability</a:t>
          </a:r>
          <a:r>
            <a:rPr lang="en-US" sz="2100" kern="1200" dirty="0"/>
            <a:t> supports transparency in anti-money laundering investigations [6].</a:t>
          </a:r>
          <a:endParaRPr lang="en-IN" sz="2100" kern="1200" dirty="0"/>
        </a:p>
      </dsp:txBody>
      <dsp:txXfrm>
        <a:off x="881389" y="2358181"/>
        <a:ext cx="6282782" cy="673716"/>
      </dsp:txXfrm>
    </dsp:sp>
    <dsp:sp modelId="{7BBF2E34-A294-4B29-A106-7407E37E8F5A}">
      <dsp:nvSpPr>
        <dsp:cNvPr id="0" name=""/>
        <dsp:cNvSpPr/>
      </dsp:nvSpPr>
      <dsp:spPr>
        <a:xfrm>
          <a:off x="460316" y="2273967"/>
          <a:ext cx="842145" cy="842145"/>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 modelId="{3C0BDCC0-4D6E-453B-AA11-F7ACC1AD0AD5}">
      <dsp:nvSpPr>
        <dsp:cNvPr id="0" name=""/>
        <dsp:cNvSpPr/>
      </dsp:nvSpPr>
      <dsp:spPr>
        <a:xfrm>
          <a:off x="495132" y="3368930"/>
          <a:ext cx="6669038" cy="673716"/>
        </a:xfrm>
        <a:prstGeom prst="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534762"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t>XAI enhances compliance with regulatory expectations for auditability and accountability [9].</a:t>
          </a:r>
          <a:endParaRPr lang="en-IN" sz="2100" kern="1200"/>
        </a:p>
      </dsp:txBody>
      <dsp:txXfrm>
        <a:off x="495132" y="3368930"/>
        <a:ext cx="6669038" cy="673716"/>
      </dsp:txXfrm>
    </dsp:sp>
    <dsp:sp modelId="{5DC7426F-464B-4BFA-BC58-079A6DCAA439}">
      <dsp:nvSpPr>
        <dsp:cNvPr id="0" name=""/>
        <dsp:cNvSpPr/>
      </dsp:nvSpPr>
      <dsp:spPr>
        <a:xfrm>
          <a:off x="74059" y="3284716"/>
          <a:ext cx="842145" cy="842145"/>
        </a:xfrm>
        <a:prstGeom prst="ellipse">
          <a:avLst/>
        </a:prstGeom>
        <a:solidFill>
          <a:schemeClr val="lt1">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22CE3B-00AD-4A78-83B6-880FF4A12A4B}">
      <dsp:nvSpPr>
        <dsp:cNvPr id="0" name=""/>
        <dsp:cNvSpPr/>
      </dsp:nvSpPr>
      <dsp:spPr>
        <a:xfrm>
          <a:off x="848944" y="0"/>
          <a:ext cx="9621371" cy="4180547"/>
        </a:xfrm>
        <a:prstGeom prst="rightArrow">
          <a:avLst/>
        </a:prstGeom>
        <a:solidFill>
          <a:schemeClr val="accent1">
            <a:tint val="40000"/>
            <a:hueOff val="0"/>
            <a:satOff val="0"/>
            <a:lumOff val="0"/>
            <a:alphaOff val="0"/>
          </a:schemeClr>
        </a:solidFill>
        <a:ln>
          <a:noFill/>
        </a:ln>
        <a:effectLst>
          <a:outerShdw blurRad="38100" dist="25400" dir="5400000" rotWithShape="0">
            <a:srgbClr val="000000">
              <a:alpha val="55000"/>
            </a:srgbClr>
          </a:outerShdw>
        </a:effectLst>
      </dsp:spPr>
      <dsp:style>
        <a:lnRef idx="0">
          <a:scrgbClr r="0" g="0" b="0"/>
        </a:lnRef>
        <a:fillRef idx="1">
          <a:scrgbClr r="0" g="0" b="0"/>
        </a:fillRef>
        <a:effectRef idx="2">
          <a:scrgbClr r="0" g="0" b="0"/>
        </a:effectRef>
        <a:fontRef idx="minor"/>
      </dsp:style>
    </dsp:sp>
    <dsp:sp modelId="{225466B6-CD0F-42E5-A816-9E49A0E5F45C}">
      <dsp:nvSpPr>
        <dsp:cNvPr id="0" name=""/>
        <dsp:cNvSpPr/>
      </dsp:nvSpPr>
      <dsp:spPr>
        <a:xfrm>
          <a:off x="5665" y="1254164"/>
          <a:ext cx="2724802" cy="1672218"/>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a:t>Algorithmic bias and GDPR violations challenge AI integrity in finance [6].</a:t>
          </a:r>
        </a:p>
      </dsp:txBody>
      <dsp:txXfrm>
        <a:off x="87296" y="1335795"/>
        <a:ext cx="2561540" cy="1508956"/>
      </dsp:txXfrm>
    </dsp:sp>
    <dsp:sp modelId="{0C993466-C167-46D8-98A2-D87C868CFAED}">
      <dsp:nvSpPr>
        <dsp:cNvPr id="0" name=""/>
        <dsp:cNvSpPr/>
      </dsp:nvSpPr>
      <dsp:spPr>
        <a:xfrm>
          <a:off x="2866707" y="1254164"/>
          <a:ext cx="2724802" cy="1672218"/>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a:t>XAI ensures auditability, fairness, and redress mechanisms in digital banking [7].</a:t>
          </a:r>
        </a:p>
      </dsp:txBody>
      <dsp:txXfrm>
        <a:off x="2948338" y="1335795"/>
        <a:ext cx="2561540" cy="1508956"/>
      </dsp:txXfrm>
    </dsp:sp>
    <dsp:sp modelId="{EACD2F93-C07E-47DB-B32E-B1F2A8575E5E}">
      <dsp:nvSpPr>
        <dsp:cNvPr id="0" name=""/>
        <dsp:cNvSpPr/>
      </dsp:nvSpPr>
      <dsp:spPr>
        <a:xfrm>
          <a:off x="5727750" y="1254164"/>
          <a:ext cx="2724802" cy="1672218"/>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a:t>Opacity in AI decision-making risks legal and reputational damage [8].</a:t>
          </a:r>
        </a:p>
      </dsp:txBody>
      <dsp:txXfrm>
        <a:off x="5809381" y="1335795"/>
        <a:ext cx="2561540" cy="1508956"/>
      </dsp:txXfrm>
    </dsp:sp>
    <dsp:sp modelId="{AFF1D725-9DC4-4E70-B536-076CC7C261B6}">
      <dsp:nvSpPr>
        <dsp:cNvPr id="0" name=""/>
        <dsp:cNvSpPr/>
      </dsp:nvSpPr>
      <dsp:spPr>
        <a:xfrm>
          <a:off x="8588792" y="1254164"/>
          <a:ext cx="2724802" cy="1672218"/>
        </a:xfrm>
        <a:prstGeom prst="roundRect">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a:t>Human-centered design with XAI promotes responsible AI implementation. </a:t>
          </a:r>
        </a:p>
      </dsp:txBody>
      <dsp:txXfrm>
        <a:off x="8670423" y="1335795"/>
        <a:ext cx="2561540" cy="15089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CB7CD-B87C-46E3-AB5D-5F91C14D7F11}">
      <dsp:nvSpPr>
        <dsp:cNvPr id="0" name=""/>
        <dsp:cNvSpPr/>
      </dsp:nvSpPr>
      <dsp:spPr>
        <a:xfrm>
          <a:off x="8530383" y="943529"/>
          <a:ext cx="2499721" cy="2499849"/>
        </a:xfrm>
        <a:prstGeom prst="ellipse">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sp>
    <dsp:sp modelId="{90CFE745-C566-4978-93BE-859BB884908B}">
      <dsp:nvSpPr>
        <dsp:cNvPr id="0" name=""/>
        <dsp:cNvSpPr/>
      </dsp:nvSpPr>
      <dsp:spPr>
        <a:xfrm>
          <a:off x="8613993" y="1026872"/>
          <a:ext cx="2333573" cy="2333163"/>
        </a:xfrm>
        <a:prstGeom prst="ellipse">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a:t>Challenge: Fast-paced AI evolution could outdate current frameworks.</a:t>
          </a:r>
          <a:endParaRPr lang="en-IN" sz="1700" kern="1200"/>
        </a:p>
      </dsp:txBody>
      <dsp:txXfrm>
        <a:off x="8947360" y="1360244"/>
        <a:ext cx="1666838" cy="1666419"/>
      </dsp:txXfrm>
    </dsp:sp>
    <dsp:sp modelId="{9E7057D3-C4EA-4597-9463-0C9B8AEE4984}">
      <dsp:nvSpPr>
        <dsp:cNvPr id="0" name=""/>
        <dsp:cNvSpPr/>
      </dsp:nvSpPr>
      <dsp:spPr>
        <a:xfrm rot="2700000">
          <a:off x="5936312" y="943353"/>
          <a:ext cx="2499762" cy="2499762"/>
        </a:xfrm>
        <a:prstGeom prst="teardrop">
          <a:avLst>
            <a:gd name="adj" fmla="val 10000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sp>
    <dsp:sp modelId="{61E0FE2A-E630-4715-9C91-450E079B0F15}">
      <dsp:nvSpPr>
        <dsp:cNvPr id="0" name=""/>
        <dsp:cNvSpPr/>
      </dsp:nvSpPr>
      <dsp:spPr>
        <a:xfrm>
          <a:off x="6030661" y="1026872"/>
          <a:ext cx="2333573" cy="2333163"/>
        </a:xfrm>
        <a:prstGeom prst="ellipse">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Limitations: Reliance on secondary data may omit real-time dynamics.</a:t>
          </a:r>
          <a:endParaRPr lang="en-IN" sz="1700" kern="1200" dirty="0"/>
        </a:p>
      </dsp:txBody>
      <dsp:txXfrm>
        <a:off x="6364029" y="1360244"/>
        <a:ext cx="1666838" cy="1666419"/>
      </dsp:txXfrm>
    </dsp:sp>
    <dsp:sp modelId="{CF97EA6C-F521-4BB3-ADE8-21052C77F4E9}">
      <dsp:nvSpPr>
        <dsp:cNvPr id="0" name=""/>
        <dsp:cNvSpPr/>
      </dsp:nvSpPr>
      <dsp:spPr>
        <a:xfrm rot="2700000">
          <a:off x="3363700" y="943353"/>
          <a:ext cx="2499762" cy="2499762"/>
        </a:xfrm>
        <a:prstGeom prst="teardrop">
          <a:avLst>
            <a:gd name="adj" fmla="val 10000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sp>
    <dsp:sp modelId="{1FF4ACA0-5151-40D7-89A9-0099941CDBE7}">
      <dsp:nvSpPr>
        <dsp:cNvPr id="0" name=""/>
        <dsp:cNvSpPr/>
      </dsp:nvSpPr>
      <dsp:spPr>
        <a:xfrm>
          <a:off x="3447330" y="1026872"/>
          <a:ext cx="2333573" cy="2333163"/>
        </a:xfrm>
        <a:prstGeom prst="ellipse">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a:t>Implications: Findings may guide policy, support ethical AI design, and advance technical frameworks [8].</a:t>
          </a:r>
          <a:endParaRPr lang="en-IN" sz="1700" kern="1200"/>
        </a:p>
      </dsp:txBody>
      <dsp:txXfrm>
        <a:off x="3780698" y="1360244"/>
        <a:ext cx="1666838" cy="1666419"/>
      </dsp:txXfrm>
    </dsp:sp>
    <dsp:sp modelId="{9C10C303-ED1D-4096-86BF-A335BA43A09C}">
      <dsp:nvSpPr>
        <dsp:cNvPr id="0" name=""/>
        <dsp:cNvSpPr/>
      </dsp:nvSpPr>
      <dsp:spPr>
        <a:xfrm rot="2700000">
          <a:off x="780369" y="943353"/>
          <a:ext cx="2499762" cy="2499762"/>
        </a:xfrm>
        <a:prstGeom prst="teardrop">
          <a:avLst>
            <a:gd name="adj" fmla="val 100000"/>
          </a:avLst>
        </a:prstGeom>
        <a:gradFill rotWithShape="0">
          <a:gsLst>
            <a:gs pos="0">
              <a:schemeClr val="accent1">
                <a:hueOff val="0"/>
                <a:satOff val="0"/>
                <a:lumOff val="0"/>
                <a:alphaOff val="0"/>
                <a:tint val="98000"/>
                <a:lumMod val="110000"/>
              </a:schemeClr>
            </a:gs>
            <a:gs pos="84000">
              <a:schemeClr val="accent1">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sp>
    <dsp:sp modelId="{84B12B44-0D78-42F8-A287-BBB54AA570BF}">
      <dsp:nvSpPr>
        <dsp:cNvPr id="0" name=""/>
        <dsp:cNvSpPr/>
      </dsp:nvSpPr>
      <dsp:spPr>
        <a:xfrm>
          <a:off x="863999" y="1026872"/>
          <a:ext cx="2333573" cy="2333163"/>
        </a:xfrm>
        <a:prstGeom prst="ellipse">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a:t>Anticipated: XAI improves model transparency, trust, and regulatory compliance [6].</a:t>
          </a:r>
          <a:endParaRPr lang="en-IN" sz="1700" kern="1200"/>
        </a:p>
      </dsp:txBody>
      <dsp:txXfrm>
        <a:off x="1197367" y="1360244"/>
        <a:ext cx="1666838" cy="16664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F3FB82-3943-4171-8DEA-A5C3A9FF489B}" type="datetimeFigureOut">
              <a:rPr lang="en-US" smtClean="0"/>
              <a:t>11/10/2025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7FA341-25BE-4C64-819C-BE1CF9B63916}" type="slidenum">
              <a:rPr lang="en-US" smtClean="0"/>
              <a:t>‹#›</a:t>
            </a:fld>
            <a:endParaRPr lang="en-US"/>
          </a:p>
        </p:txBody>
      </p:sp>
    </p:spTree>
    <p:extLst>
      <p:ext uri="{BB962C8B-B14F-4D97-AF65-F5344CB8AC3E}">
        <p14:creationId xmlns:p14="http://schemas.microsoft.com/office/powerpoint/2010/main" val="1019742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Digital banking has led to the convenience of transacting business but with higher chances of fraud as well. Although AI is useful in recognizing a suspicious activity, it is not trusted because of its black-box feature. Explainable AI (XAI) makes these systems clear and transparent to enable banks to make improved, understandable, and trusting decisions on fraud detection.</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3</a:t>
            </a:fld>
            <a:endParaRPr lang="en-US"/>
          </a:p>
        </p:txBody>
      </p:sp>
    </p:spTree>
    <p:extLst>
      <p:ext uri="{BB962C8B-B14F-4D97-AF65-F5344CB8AC3E}">
        <p14:creationId xmlns:p14="http://schemas.microsoft.com/office/powerpoint/2010/main" val="29605619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The purpose of this study is to gain insight into how XAI can enhance transparency and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trustability</a:t>
            </a:r>
            <a:r>
              <a:rPr lang="en-US" sz="1800" dirty="0">
                <a:effectLst/>
                <a:latin typeface="Calibri" panose="020F0502020204030204" pitchFamily="34" charset="0"/>
                <a:ea typeface="Calibri" panose="020F0502020204030204" pitchFamily="34" charset="0"/>
                <a:cs typeface="Times New Roman" panose="02020603050405020304" pitchFamily="18" charset="0"/>
              </a:rPr>
              <a:t> in fraud detection in the banking sector. It analyzes the existing limitations of AI, ethical and technological issues, and several tools of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explainability</a:t>
            </a:r>
            <a:r>
              <a:rPr lang="en-US" sz="1800" dirty="0">
                <a:effectLst/>
                <a:latin typeface="Calibri" panose="020F0502020204030204" pitchFamily="34" charset="0"/>
                <a:ea typeface="Calibri" panose="020F0502020204030204" pitchFamily="34" charset="0"/>
                <a:cs typeface="Times New Roman" panose="02020603050405020304" pitchFamily="18" charset="0"/>
              </a:rPr>
              <a:t> such as SHAP and LIME. The idea is to propose superior structures and harmonize AI application with regulatory and ethical requirements.</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4</a:t>
            </a:fld>
            <a:endParaRPr lang="en-US"/>
          </a:p>
        </p:txBody>
      </p:sp>
    </p:spTree>
    <p:extLst>
      <p:ext uri="{BB962C8B-B14F-4D97-AF65-F5344CB8AC3E}">
        <p14:creationId xmlns:p14="http://schemas.microsoft.com/office/powerpoint/2010/main" val="39739618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The proposed study employs a secondary qualitative approach to explore the current body of literature about XAI in fraud detection. Thematic analysis assists in the recognition of patterns and illuminations. The peer-reviewed papers and industry reports published between 2019 and 2025 are used as a source. Themes are easily coded with the help of Excel, whereas Google drive provides efficiency and collaboration.</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5</a:t>
            </a:fld>
            <a:endParaRPr lang="en-US"/>
          </a:p>
        </p:txBody>
      </p:sp>
    </p:spTree>
    <p:extLst>
      <p:ext uri="{BB962C8B-B14F-4D97-AF65-F5344CB8AC3E}">
        <p14:creationId xmlns:p14="http://schemas.microsoft.com/office/powerpoint/2010/main" val="555781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The literature review concentrates on five topics regarding AI and XAI in financial fraud detection. It discusses the usage of AI models of fraud patterns, such as decision tree and neural networks, the interpretability problem of black-box systems, and the shortcoming of post-hoc models, including SHAP and LIME. Ethical and regulatory categories also arise, that is, focusing on fairness, accountability, and responsible use of explainable models in the financial sector.</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6</a:t>
            </a:fld>
            <a:endParaRPr lang="en-US"/>
          </a:p>
        </p:txBody>
      </p:sp>
    </p:spTree>
    <p:extLst>
      <p:ext uri="{BB962C8B-B14F-4D97-AF65-F5344CB8AC3E}">
        <p14:creationId xmlns:p14="http://schemas.microsoft.com/office/powerpoint/2010/main" val="3293298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This slide describes the basic AI methods of fraud detection.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XGBoost</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Random Forest machine learning models are common because of their formatted results and performance. Models such as CNNs are very efficient in dealing with complicated patterns of fraud but are not interpretable. This black box nature may become a barrier to decision trust. The major dilemma is to find the right balance between the high detection and transparency in automated decisions.</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7</a:t>
            </a:fld>
            <a:endParaRPr lang="en-US"/>
          </a:p>
        </p:txBody>
      </p:sp>
    </p:spTree>
    <p:extLst>
      <p:ext uri="{BB962C8B-B14F-4D97-AF65-F5344CB8AC3E}">
        <p14:creationId xmlns:p14="http://schemas.microsoft.com/office/powerpoint/2010/main" val="200804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This slide has pointed out the severe problem that is called the black box problem in AI. Even though deep learning models are accurate, it is not a matter of how to make decisions, which is problematic in a controlled setting such as banking. Auditors and other financial practitioners are few in position and understanding to verify, and interpret fraud warnings, which discourages trust of operation. This transparency failure complicates the ability to observe regulatory requirements. With the increasing integration of AI within the finance industry, it is critical to consider this challenge to build systems that are both robust and responsible and audit in practical contexts.</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8</a:t>
            </a:fld>
            <a:endParaRPr lang="en-US"/>
          </a:p>
        </p:txBody>
      </p:sp>
    </p:spTree>
    <p:extLst>
      <p:ext uri="{BB962C8B-B14F-4D97-AF65-F5344CB8AC3E}">
        <p14:creationId xmlns:p14="http://schemas.microsoft.com/office/powerpoint/2010/main" val="3005002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This slide is concerned with important XAI frameworks and weaknesses. Although post-hoc tools like SHAP and LIME are trendy towards explaining complex models, research has indicated that the tools are subject to manipulation to give misleading explanations, which are a danger to trust and reliability. These flaws have led to neuro-symbolic AI being investigated by researchers as a means to combine the pattern recognition aspect of neural networks and logical reasoning found in symbolic systems. This combination strategy will provide more faithful and readable by human’s explanations, to enhance the accuracy and accountability in financial fraud detection systems.</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9</a:t>
            </a:fld>
            <a:endParaRPr lang="en-US"/>
          </a:p>
        </p:txBody>
      </p:sp>
    </p:spTree>
    <p:extLst>
      <p:ext uri="{BB962C8B-B14F-4D97-AF65-F5344CB8AC3E}">
        <p14:creationId xmlns:p14="http://schemas.microsoft.com/office/powerpoint/2010/main" val="42546881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This slide discusses the use of XAI in the real-time detection of fraud on the financial sector. It assists the staff to perceive the alerts and make decisions faster and more precise. Federated learning introduces privacy without compromising transparency. XAI is also useful in enhancing anti-money laundering efforts, and enhancing institutions to comply with regulatory demands of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explainability</a:t>
            </a:r>
            <a:r>
              <a:rPr lang="en-US" sz="1800" dirty="0">
                <a:effectLst/>
                <a:latin typeface="Calibri" panose="020F0502020204030204" pitchFamily="34" charset="0"/>
                <a:ea typeface="Calibri" panose="020F0502020204030204" pitchFamily="34" charset="0"/>
                <a:cs typeface="Times New Roman" panose="02020603050405020304" pitchFamily="18" charset="0"/>
              </a:rPr>
              <a:t>, auditability and accountability in digital banking.</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10</a:t>
            </a:fld>
            <a:endParaRPr lang="en-US"/>
          </a:p>
        </p:txBody>
      </p:sp>
    </p:spTree>
    <p:extLst>
      <p:ext uri="{BB962C8B-B14F-4D97-AF65-F5344CB8AC3E}">
        <p14:creationId xmlns:p14="http://schemas.microsoft.com/office/powerpoint/2010/main" val="2337648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This slide discusses the use of XAI in the real-time detection of fraud on the financial sector. It assists the staff to perceive the alerts and make decisions faster and more precise. Federated learning introduces privacy without compromising transparency. XAI is also useful in enhancing anti-money laundering efforts, and enhancing institutions to comply with regulatory demands of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explainability</a:t>
            </a:r>
            <a:r>
              <a:rPr lang="en-US" sz="1800" dirty="0">
                <a:effectLst/>
                <a:latin typeface="Calibri" panose="020F0502020204030204" pitchFamily="34" charset="0"/>
                <a:ea typeface="Calibri" panose="020F0502020204030204" pitchFamily="34" charset="0"/>
                <a:cs typeface="Times New Roman" panose="02020603050405020304" pitchFamily="18" charset="0"/>
              </a:rPr>
              <a:t>, auditability and accountability in digital banking.</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11</a:t>
            </a:fld>
            <a:endParaRPr lang="en-US"/>
          </a:p>
        </p:txBody>
      </p:sp>
    </p:spTree>
    <p:extLst>
      <p:ext uri="{BB962C8B-B14F-4D97-AF65-F5344CB8AC3E}">
        <p14:creationId xmlns:p14="http://schemas.microsoft.com/office/powerpoint/2010/main" val="1373090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In this research, it is expected that XAI will increase transparency, user trust, and compliance with regulations in fraud detection. The results can have an effect on policy and AI ethical design in the future. The secondary source of data may miss current problems, and the AI map can evolve quite rapidly, which will limit the validity of the existing systems in the long term.</a:t>
            </a:r>
            <a:endParaRPr lang="en-US" dirty="0"/>
          </a:p>
        </p:txBody>
      </p:sp>
      <p:sp>
        <p:nvSpPr>
          <p:cNvPr id="4" name="Slide Number Placeholder 3"/>
          <p:cNvSpPr>
            <a:spLocks noGrp="1"/>
          </p:cNvSpPr>
          <p:nvPr>
            <p:ph type="sldNum" sz="quarter" idx="5"/>
          </p:nvPr>
        </p:nvSpPr>
        <p:spPr/>
        <p:txBody>
          <a:bodyPr/>
          <a:lstStyle/>
          <a:p>
            <a:fld id="{4F7FA341-25BE-4C64-819C-BE1CF9B63916}" type="slidenum">
              <a:rPr lang="en-US" smtClean="0"/>
              <a:t>12</a:t>
            </a:fld>
            <a:endParaRPr lang="en-US"/>
          </a:p>
        </p:txBody>
      </p:sp>
    </p:spTree>
    <p:extLst>
      <p:ext uri="{BB962C8B-B14F-4D97-AF65-F5344CB8AC3E}">
        <p14:creationId xmlns:p14="http://schemas.microsoft.com/office/powerpoint/2010/main" val="36337975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9DEA3DC-52F2-446D-AC27-3D3307B1B20A}" type="datetimeFigureOut">
              <a:rPr lang="en-IN" smtClean="0"/>
              <a:t>10-11-2025</a:t>
            </a:fld>
            <a:endParaRPr lang="en-IN"/>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5AEC5BA8-85E0-419C-8715-9D52E2831DCB}" type="slidenum">
              <a:rPr lang="en-IN" smtClean="0"/>
              <a:t>‹#›</a:t>
            </a:fld>
            <a:endParaRPr lang="en-IN"/>
          </a:p>
        </p:txBody>
      </p:sp>
    </p:spTree>
    <p:extLst>
      <p:ext uri="{BB962C8B-B14F-4D97-AF65-F5344CB8AC3E}">
        <p14:creationId xmlns:p14="http://schemas.microsoft.com/office/powerpoint/2010/main" val="3360186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EA3DC-52F2-446D-AC27-3D3307B1B20A}" type="datetimeFigureOut">
              <a:rPr lang="en-IN" smtClean="0"/>
              <a:t>10-11-2025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558300" y="5956137"/>
            <a:ext cx="1052508" cy="365125"/>
          </a:xfrm>
        </p:spPr>
        <p:txBody>
          <a:bodyPr/>
          <a:lstStyle/>
          <a:p>
            <a:fld id="{5AEC5BA8-85E0-419C-8715-9D52E2831DCB}" type="slidenum">
              <a:rPr lang="en-IN" smtClean="0"/>
              <a:t>‹#›</a:t>
            </a:fld>
            <a:endParaRPr lang="en-IN"/>
          </a:p>
        </p:txBody>
      </p:sp>
    </p:spTree>
    <p:extLst>
      <p:ext uri="{BB962C8B-B14F-4D97-AF65-F5344CB8AC3E}">
        <p14:creationId xmlns:p14="http://schemas.microsoft.com/office/powerpoint/2010/main" val="1286287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9DEA3DC-52F2-446D-AC27-3D3307B1B20A}" type="datetimeFigureOut">
              <a:rPr lang="en-IN" smtClean="0"/>
              <a:t>10-11-2025</a:t>
            </a:fld>
            <a:endParaRPr lang="en-IN"/>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5AEC5BA8-85E0-419C-8715-9D52E2831DCB}" type="slidenum">
              <a:rPr lang="en-IN" smtClean="0"/>
              <a:t>‹#›</a:t>
            </a:fld>
            <a:endParaRPr lang="en-IN"/>
          </a:p>
        </p:txBody>
      </p:sp>
    </p:spTree>
    <p:extLst>
      <p:ext uri="{BB962C8B-B14F-4D97-AF65-F5344CB8AC3E}">
        <p14:creationId xmlns:p14="http://schemas.microsoft.com/office/powerpoint/2010/main" val="4221857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DEA3DC-52F2-446D-AC27-3D3307B1B20A}" type="datetimeFigureOut">
              <a:rPr lang="en-IN" smtClean="0"/>
              <a:t>10-11-2025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EC5BA8-85E0-419C-8715-9D52E2831DCB}" type="slidenum">
              <a:rPr lang="en-IN" smtClean="0"/>
              <a:t>‹#›</a:t>
            </a:fld>
            <a:endParaRPr lang="en-IN"/>
          </a:p>
        </p:txBody>
      </p:sp>
    </p:spTree>
    <p:extLst>
      <p:ext uri="{BB962C8B-B14F-4D97-AF65-F5344CB8AC3E}">
        <p14:creationId xmlns:p14="http://schemas.microsoft.com/office/powerpoint/2010/main" val="3153262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DEA3DC-52F2-446D-AC27-3D3307B1B20A}" type="datetimeFigureOut">
              <a:rPr lang="en-IN" smtClean="0"/>
              <a:t>10-11-2025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AEC5BA8-85E0-419C-8715-9D52E2831DCB}" type="slidenum">
              <a:rPr lang="en-IN" smtClean="0"/>
              <a:t>‹#›</a:t>
            </a:fld>
            <a:endParaRPr lang="en-IN"/>
          </a:p>
        </p:txBody>
      </p:sp>
    </p:spTree>
    <p:extLst>
      <p:ext uri="{BB962C8B-B14F-4D97-AF65-F5344CB8AC3E}">
        <p14:creationId xmlns:p14="http://schemas.microsoft.com/office/powerpoint/2010/main" val="3674846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DEA3DC-52F2-446D-AC27-3D3307B1B20A}" type="datetimeFigureOut">
              <a:rPr lang="en-IN" smtClean="0"/>
              <a:t>10-11-2025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AEC5BA8-85E0-419C-8715-9D52E2831DCB}" type="slidenum">
              <a:rPr lang="en-IN" smtClean="0"/>
              <a:t>‹#›</a:t>
            </a:fld>
            <a:endParaRPr lang="en-IN"/>
          </a:p>
        </p:txBody>
      </p:sp>
    </p:spTree>
    <p:extLst>
      <p:ext uri="{BB962C8B-B14F-4D97-AF65-F5344CB8AC3E}">
        <p14:creationId xmlns:p14="http://schemas.microsoft.com/office/powerpoint/2010/main" val="3595622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DEA3DC-52F2-446D-AC27-3D3307B1B20A}" type="datetimeFigureOut">
              <a:rPr lang="en-IN" smtClean="0"/>
              <a:t>10-11-2025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AEC5BA8-85E0-419C-8715-9D52E2831DCB}" type="slidenum">
              <a:rPr lang="en-IN" smtClean="0"/>
              <a:t>‹#›</a:t>
            </a:fld>
            <a:endParaRPr lang="en-IN"/>
          </a:p>
        </p:txBody>
      </p:sp>
    </p:spTree>
    <p:extLst>
      <p:ext uri="{BB962C8B-B14F-4D97-AF65-F5344CB8AC3E}">
        <p14:creationId xmlns:p14="http://schemas.microsoft.com/office/powerpoint/2010/main" val="2035242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9DEA3DC-52F2-446D-AC27-3D3307B1B20A}" type="datetimeFigureOut">
              <a:rPr lang="en-IN" smtClean="0"/>
              <a:t>10-11-2025</a:t>
            </a:fld>
            <a:endParaRPr lang="en-IN"/>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5AEC5BA8-85E0-419C-8715-9D52E2831DCB}" type="slidenum">
              <a:rPr lang="en-IN" smtClean="0"/>
              <a:t>‹#›</a:t>
            </a:fld>
            <a:endParaRPr lang="en-IN"/>
          </a:p>
        </p:txBody>
      </p:sp>
    </p:spTree>
    <p:extLst>
      <p:ext uri="{BB962C8B-B14F-4D97-AF65-F5344CB8AC3E}">
        <p14:creationId xmlns:p14="http://schemas.microsoft.com/office/powerpoint/2010/main" val="1892837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DEA3DC-52F2-446D-AC27-3D3307B1B20A}" type="datetimeFigureOut">
              <a:rPr lang="en-IN" smtClean="0"/>
              <a:t>10-11-2025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EC5BA8-85E0-419C-8715-9D52E2831DCB}" type="slidenum">
              <a:rPr lang="en-IN" smtClean="0"/>
              <a:t>‹#›</a:t>
            </a:fld>
            <a:endParaRPr lang="en-IN"/>
          </a:p>
        </p:txBody>
      </p:sp>
    </p:spTree>
    <p:extLst>
      <p:ext uri="{BB962C8B-B14F-4D97-AF65-F5344CB8AC3E}">
        <p14:creationId xmlns:p14="http://schemas.microsoft.com/office/powerpoint/2010/main" val="263929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EA3DC-52F2-446D-AC27-3D3307B1B20A}" type="datetimeFigureOut">
              <a:rPr lang="en-IN" smtClean="0"/>
              <a:t>10-11-2025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EC5BA8-85E0-419C-8715-9D52E2831DCB}" type="slidenum">
              <a:rPr lang="en-IN" smtClean="0"/>
              <a:t>‹#›</a:t>
            </a:fld>
            <a:endParaRPr lang="en-IN"/>
          </a:p>
        </p:txBody>
      </p:sp>
    </p:spTree>
    <p:extLst>
      <p:ext uri="{BB962C8B-B14F-4D97-AF65-F5344CB8AC3E}">
        <p14:creationId xmlns:p14="http://schemas.microsoft.com/office/powerpoint/2010/main" val="361751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9DEA3DC-52F2-446D-AC27-3D3307B1B20A}" type="datetimeFigureOut">
              <a:rPr lang="en-IN" smtClean="0"/>
              <a:t>10-11-2025</a:t>
            </a:fld>
            <a:endParaRPr lang="en-IN"/>
          </a:p>
        </p:txBody>
      </p:sp>
      <p:sp>
        <p:nvSpPr>
          <p:cNvPr id="5" name="Footer Placeholder 4"/>
          <p:cNvSpPr>
            <a:spLocks noGrp="1"/>
          </p:cNvSpPr>
          <p:nvPr>
            <p:ph type="ftr" sz="quarter" idx="11"/>
          </p:nvPr>
        </p:nvSpPr>
        <p:spPr>
          <a:xfrm>
            <a:off x="774923" y="5951811"/>
            <a:ext cx="7896279" cy="365125"/>
          </a:xfrm>
        </p:spPr>
        <p:txBody>
          <a:bodyPr/>
          <a:lstStyle/>
          <a:p>
            <a:endParaRPr lang="en-IN"/>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5AEC5BA8-85E0-419C-8715-9D52E2831DCB}" type="slidenum">
              <a:rPr lang="en-IN" smtClean="0"/>
              <a:t>‹#›</a:t>
            </a:fld>
            <a:endParaRPr lang="en-IN"/>
          </a:p>
        </p:txBody>
      </p:sp>
    </p:spTree>
    <p:extLst>
      <p:ext uri="{BB962C8B-B14F-4D97-AF65-F5344CB8AC3E}">
        <p14:creationId xmlns:p14="http://schemas.microsoft.com/office/powerpoint/2010/main" val="45277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9DEA3DC-52F2-446D-AC27-3D3307B1B20A}" type="datetimeFigureOut">
              <a:rPr lang="en-IN" smtClean="0"/>
              <a:t>10-11-2025</a:t>
            </a:fld>
            <a:endParaRPr lang="en-IN"/>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IN"/>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5AEC5BA8-85E0-419C-8715-9D52E2831DCB}" type="slidenum">
              <a:rPr lang="en-IN" smtClean="0"/>
              <a:t>‹#›</a:t>
            </a:fld>
            <a:endParaRPr lang="en-IN"/>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605422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ebp"/><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3.xml.rels><?xml version="1.0" encoding="UTF-8" standalone="yes"?>
<Relationships xmlns="http://schemas.openxmlformats.org/package/2006/relationships"><Relationship Id="rId8" Type="http://schemas.openxmlformats.org/officeDocument/2006/relationships/hyperlink" Target="https://www.researchgate.net/profile/Arihant-Pattnaik/publication/395467777_Neuro-Symbolic_AI_Bridging_Reasoning_and_Learning/links/68c662a59534473a6d4aa74e/Neuro-Symbolic-AI-Bridging-Reasoning-and-Learning.pdf#page=93" TargetMode="External"/><Relationship Id="rId3" Type="http://schemas.openxmlformats.org/officeDocument/2006/relationships/hyperlink" Target="https://www.researchgate.net/profile/Yuli-Andriansyah/publication/373489510_The_Role_Artificial_Intelligence_in_Modern_Banking_An_Exploration_of_AI-Driven_Approaches_for_Enhanced_Fraud_Prevention_Risk_Management_and_Regulatory_Compliance/links/64eecb546d6b3c6a2bac49ac/The-Role-Artificial-Intelligence-in-Modern-Banking-An-Exploration-of-AI-Driven-Approaches-for-Enhanced-Fraud-Prevention-Risk-Management-and-Regulatory-Compliance.pdf" TargetMode="External"/><Relationship Id="rId7" Type="http://schemas.openxmlformats.org/officeDocument/2006/relationships/hyperlink" Target="https://papers.ssrn.com/sol3/Delivery.cfm?abstractid=5057434" TargetMode="External"/><Relationship Id="rId2" Type="http://schemas.openxmlformats.org/officeDocument/2006/relationships/hyperlink" Target="https://www.cell.com/heliyon/pdf/S2405-8440(23)06138-8.pdf" TargetMode="External"/><Relationship Id="rId1" Type="http://schemas.openxmlformats.org/officeDocument/2006/relationships/slideLayout" Target="../slideLayouts/slideLayout2.xml"/><Relationship Id="rId6" Type="http://schemas.openxmlformats.org/officeDocument/2006/relationships/hyperlink" Target="https://www.diva-portal.org/smash/get/diva2:1353609/FULLTEXT01.pdf" TargetMode="External"/><Relationship Id="rId11" Type="http://schemas.openxmlformats.org/officeDocument/2006/relationships/hyperlink" Target="https://arxiv.org/pdf/2006.11371" TargetMode="External"/><Relationship Id="rId5" Type="http://schemas.openxmlformats.org/officeDocument/2006/relationships/hyperlink" Target="https://www.researchgate.net/profile/Amer-Mohammed-17/publication/390411352_Fraud_Detection_in_Banking_Data_by_Machine_Learning_Techniques/links/67ecd89e03b8d7280e1bde9e/Fraud-Detection-in-Banking-Data-by-Machine-Learning-Techniques.pdf" TargetMode="External"/><Relationship Id="rId10" Type="http://schemas.openxmlformats.org/officeDocument/2006/relationships/hyperlink" Target="https://arvidhoffmann.nl/Hentzen%20et%20al.%202021%20IJBM.pdf" TargetMode="External"/><Relationship Id="rId4" Type="http://schemas.openxmlformats.org/officeDocument/2006/relationships/hyperlink" Target="https://dl.acm.org/doi/pdf/10.1145/3375627.3375830" TargetMode="External"/><Relationship Id="rId9" Type="http://schemas.openxmlformats.org/officeDocument/2006/relationships/hyperlink" Target="https://papers.ssrn.com/sol3/Delivery.cfm?abstractid=4993089"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542D8-0BFB-8C18-F2EB-8BA62CEAAB6F}"/>
              </a:ext>
            </a:extLst>
          </p:cNvPr>
          <p:cNvSpPr>
            <a:spLocks noGrp="1"/>
          </p:cNvSpPr>
          <p:nvPr>
            <p:ph type="title"/>
          </p:nvPr>
        </p:nvSpPr>
        <p:spPr>
          <a:xfrm>
            <a:off x="581191" y="702156"/>
            <a:ext cx="11029616" cy="1013800"/>
          </a:xfrm>
        </p:spPr>
        <p:txBody>
          <a:bodyPr/>
          <a:lstStyle/>
          <a:p>
            <a:endParaRPr lang="en-IN" dirty="0"/>
          </a:p>
        </p:txBody>
      </p:sp>
      <p:sp>
        <p:nvSpPr>
          <p:cNvPr id="3" name="Content Placeholder 2">
            <a:extLst>
              <a:ext uri="{FF2B5EF4-FFF2-40B4-BE49-F238E27FC236}">
                <a16:creationId xmlns:a16="http://schemas.microsoft.com/office/drawing/2014/main" id="{03B48DBE-D451-1772-E352-A7C53A288AD0}"/>
              </a:ext>
            </a:extLst>
          </p:cNvPr>
          <p:cNvSpPr>
            <a:spLocks noGrp="1"/>
          </p:cNvSpPr>
          <p:nvPr>
            <p:ph idx="1"/>
          </p:nvPr>
        </p:nvSpPr>
        <p:spPr>
          <a:xfrm>
            <a:off x="581191" y="2709413"/>
            <a:ext cx="11029615" cy="3678303"/>
          </a:xfrm>
        </p:spPr>
        <p:txBody>
          <a:bodyPr/>
          <a:lstStyle/>
          <a:p>
            <a:r>
              <a:rPr lang="en-IN" dirty="0"/>
              <a:t>STUDENT ID – 2434584</a:t>
            </a:r>
          </a:p>
          <a:p>
            <a:r>
              <a:rPr lang="en-IN" dirty="0"/>
              <a:t>STUDENT NAME – PARTH KAMLESHKUMAR SUTHAR</a:t>
            </a:r>
          </a:p>
          <a:p>
            <a:r>
              <a:rPr lang="en-IN" dirty="0"/>
              <a:t>COURSE – MSC DATA AND AI</a:t>
            </a:r>
          </a:p>
          <a:p>
            <a:r>
              <a:rPr lang="en-IN" dirty="0"/>
              <a:t>MODULE TITLE – RESEARCH METHODS AND PROFESSIONAL DEVELOPMENT</a:t>
            </a:r>
          </a:p>
          <a:p>
            <a:r>
              <a:rPr lang="en-IN" dirty="0"/>
              <a:t>MODULE CODE – ACFA7004</a:t>
            </a:r>
          </a:p>
          <a:p>
            <a:r>
              <a:rPr lang="en-IN" dirty="0"/>
              <a:t>LECTURER NAME – VIJEYANANTHAN THAYANANTHAN</a:t>
            </a:r>
          </a:p>
        </p:txBody>
      </p:sp>
      <p:pic>
        <p:nvPicPr>
          <p:cNvPr id="5" name="Picture 4">
            <a:extLst>
              <a:ext uri="{FF2B5EF4-FFF2-40B4-BE49-F238E27FC236}">
                <a16:creationId xmlns:a16="http://schemas.microsoft.com/office/drawing/2014/main" id="{43C7A442-362B-8586-47D5-2AA547EF79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0212" y="1860962"/>
            <a:ext cx="2520594" cy="1144455"/>
          </a:xfrm>
          <a:prstGeom prst="rect">
            <a:avLst/>
          </a:prstGeom>
        </p:spPr>
      </p:pic>
    </p:spTree>
    <p:extLst>
      <p:ext uri="{BB962C8B-B14F-4D97-AF65-F5344CB8AC3E}">
        <p14:creationId xmlns:p14="http://schemas.microsoft.com/office/powerpoint/2010/main" val="1439166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1128C-4ADC-72A1-61C0-723F483748C7}"/>
              </a:ext>
            </a:extLst>
          </p:cNvPr>
          <p:cNvSpPr>
            <a:spLocks noGrp="1"/>
          </p:cNvSpPr>
          <p:nvPr>
            <p:ph type="ctrTitle"/>
          </p:nvPr>
        </p:nvSpPr>
        <p:spPr/>
        <p:txBody>
          <a:bodyPr>
            <a:normAutofit fontScale="90000"/>
          </a:bodyPr>
          <a:lstStyle/>
          <a:p>
            <a:pPr algn="ctr"/>
            <a:r>
              <a:rPr lang="en-US" b="1" dirty="0"/>
              <a:t>Explainable Artificial Intelligence for Financial Fraud Detection in Digital Banking</a:t>
            </a:r>
            <a:endParaRPr lang="en-IN" b="1" dirty="0"/>
          </a:p>
        </p:txBody>
      </p:sp>
      <p:sp>
        <p:nvSpPr>
          <p:cNvPr id="3" name="Subtitle 2">
            <a:extLst>
              <a:ext uri="{FF2B5EF4-FFF2-40B4-BE49-F238E27FC236}">
                <a16:creationId xmlns:a16="http://schemas.microsoft.com/office/drawing/2014/main" id="{00A37C92-5FB4-865C-C2EB-75FC4E64F08D}"/>
              </a:ext>
            </a:extLst>
          </p:cNvPr>
          <p:cNvSpPr>
            <a:spLocks noGrp="1"/>
          </p:cNvSpPr>
          <p:nvPr>
            <p:ph type="subTitle" idx="1"/>
          </p:nvPr>
        </p:nvSpPr>
        <p:spPr>
          <a:xfrm>
            <a:off x="599227" y="2525984"/>
            <a:ext cx="10993546" cy="590321"/>
          </a:xfrm>
        </p:spPr>
        <p:txBody>
          <a:bodyPr/>
          <a:lstStyle/>
          <a:p>
            <a:pPr algn="ctr"/>
            <a:r>
              <a:rPr lang="en-US" b="1" dirty="0"/>
              <a:t>A Qualitative Study of Challenges, Frameworks, and Applications in Digital Banking</a:t>
            </a:r>
            <a:endParaRPr lang="en-IN" b="1" dirty="0"/>
          </a:p>
        </p:txBody>
      </p:sp>
    </p:spTree>
    <p:extLst>
      <p:ext uri="{BB962C8B-B14F-4D97-AF65-F5344CB8AC3E}">
        <p14:creationId xmlns:p14="http://schemas.microsoft.com/office/powerpoint/2010/main" val="12692712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8AA61-4E0C-AA00-D704-A64AB8D826E5}"/>
              </a:ext>
            </a:extLst>
          </p:cNvPr>
          <p:cNvSpPr>
            <a:spLocks noGrp="1"/>
          </p:cNvSpPr>
          <p:nvPr>
            <p:ph type="title"/>
          </p:nvPr>
        </p:nvSpPr>
        <p:spPr/>
        <p:txBody>
          <a:bodyPr/>
          <a:lstStyle/>
          <a:p>
            <a:r>
              <a:rPr lang="en-IN" dirty="0"/>
              <a:t>Introduction</a:t>
            </a:r>
          </a:p>
        </p:txBody>
      </p:sp>
      <p:pic>
        <p:nvPicPr>
          <p:cNvPr id="2050" name="Picture 2" descr="Comparison between traditional AI (black-box) models XAI models,... |  Download Scientific Diagram">
            <a:extLst>
              <a:ext uri="{FF2B5EF4-FFF2-40B4-BE49-F238E27FC236}">
                <a16:creationId xmlns:a16="http://schemas.microsoft.com/office/drawing/2014/main" id="{50F382C0-3018-DBB7-358C-87AC198682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9773" y="2523892"/>
            <a:ext cx="4258040" cy="309584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Content Placeholder 5">
            <a:extLst>
              <a:ext uri="{FF2B5EF4-FFF2-40B4-BE49-F238E27FC236}">
                <a16:creationId xmlns:a16="http://schemas.microsoft.com/office/drawing/2014/main" id="{62B2EEEA-2CA2-7E4E-A10D-D25075D32E67}"/>
              </a:ext>
            </a:extLst>
          </p:cNvPr>
          <p:cNvGraphicFramePr>
            <a:graphicFrameLocks noGrp="1"/>
          </p:cNvGraphicFramePr>
          <p:nvPr>
            <p:ph idx="1"/>
            <p:extLst>
              <p:ext uri="{D42A27DB-BD31-4B8C-83A1-F6EECF244321}">
                <p14:modId xmlns:p14="http://schemas.microsoft.com/office/powerpoint/2010/main" val="31987730"/>
              </p:ext>
            </p:extLst>
          </p:nvPr>
        </p:nvGraphicFramePr>
        <p:xfrm>
          <a:off x="387806" y="1715956"/>
          <a:ext cx="7343335" cy="47126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12137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80D83-1384-2A41-37A8-1EC7452A557D}"/>
              </a:ext>
            </a:extLst>
          </p:cNvPr>
          <p:cNvSpPr>
            <a:spLocks noGrp="1"/>
          </p:cNvSpPr>
          <p:nvPr>
            <p:ph type="title"/>
          </p:nvPr>
        </p:nvSpPr>
        <p:spPr/>
        <p:txBody>
          <a:bodyPr/>
          <a:lstStyle/>
          <a:p>
            <a:r>
              <a:rPr lang="en-IN" dirty="0"/>
              <a:t>Research Objectives</a:t>
            </a:r>
          </a:p>
        </p:txBody>
      </p:sp>
      <p:graphicFrame>
        <p:nvGraphicFramePr>
          <p:cNvPr id="4" name="Content Placeholder 3">
            <a:extLst>
              <a:ext uri="{FF2B5EF4-FFF2-40B4-BE49-F238E27FC236}">
                <a16:creationId xmlns:a16="http://schemas.microsoft.com/office/drawing/2014/main" id="{02B2E3B7-9A74-7C50-C41A-4A635BFBE867}"/>
              </a:ext>
            </a:extLst>
          </p:cNvPr>
          <p:cNvGraphicFramePr>
            <a:graphicFrameLocks noGrp="1"/>
          </p:cNvGraphicFramePr>
          <p:nvPr>
            <p:ph idx="1"/>
            <p:extLst>
              <p:ext uri="{D42A27DB-BD31-4B8C-83A1-F6EECF244321}">
                <p14:modId xmlns:p14="http://schemas.microsoft.com/office/powerpoint/2010/main" val="835407095"/>
              </p:ext>
            </p:extLst>
          </p:nvPr>
        </p:nvGraphicFramePr>
        <p:xfrm>
          <a:off x="581192" y="2180496"/>
          <a:ext cx="11029616" cy="42203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6070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0CC0D-E3ED-4B8A-3BE1-8E158C748433}"/>
              </a:ext>
            </a:extLst>
          </p:cNvPr>
          <p:cNvSpPr>
            <a:spLocks noGrp="1"/>
          </p:cNvSpPr>
          <p:nvPr>
            <p:ph type="title"/>
          </p:nvPr>
        </p:nvSpPr>
        <p:spPr/>
        <p:txBody>
          <a:bodyPr/>
          <a:lstStyle/>
          <a:p>
            <a:r>
              <a:rPr lang="en-IN" dirty="0"/>
              <a:t>Research Design &amp; Methodology</a:t>
            </a:r>
          </a:p>
        </p:txBody>
      </p:sp>
      <p:graphicFrame>
        <p:nvGraphicFramePr>
          <p:cNvPr id="4" name="Content Placeholder 3">
            <a:extLst>
              <a:ext uri="{FF2B5EF4-FFF2-40B4-BE49-F238E27FC236}">
                <a16:creationId xmlns:a16="http://schemas.microsoft.com/office/drawing/2014/main" id="{C36C1857-6B23-67AB-969C-9264B0A2D2D3}"/>
              </a:ext>
            </a:extLst>
          </p:cNvPr>
          <p:cNvGraphicFramePr>
            <a:graphicFrameLocks noGrp="1"/>
          </p:cNvGraphicFramePr>
          <p:nvPr>
            <p:ph idx="1"/>
            <p:extLst>
              <p:ext uri="{D42A27DB-BD31-4B8C-83A1-F6EECF244321}">
                <p14:modId xmlns:p14="http://schemas.microsoft.com/office/powerpoint/2010/main" val="153554215"/>
              </p:ext>
            </p:extLst>
          </p:nvPr>
        </p:nvGraphicFramePr>
        <p:xfrm>
          <a:off x="342653" y="2207000"/>
          <a:ext cx="7900199" cy="43395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Six-Phrase Framework of Thematic Analysis by Braun and Clarke (2006) |  Download Scientific Diagram">
            <a:extLst>
              <a:ext uri="{FF2B5EF4-FFF2-40B4-BE49-F238E27FC236}">
                <a16:creationId xmlns:a16="http://schemas.microsoft.com/office/drawing/2014/main" id="{5143A2BB-C36E-5C77-14D0-3353D85B44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99538" y="2624187"/>
            <a:ext cx="4165040" cy="3339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443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01CAF-8C70-B9D0-F74A-EEE06C96B970}"/>
              </a:ext>
            </a:extLst>
          </p:cNvPr>
          <p:cNvSpPr>
            <a:spLocks noGrp="1"/>
          </p:cNvSpPr>
          <p:nvPr>
            <p:ph type="title"/>
          </p:nvPr>
        </p:nvSpPr>
        <p:spPr/>
        <p:txBody>
          <a:bodyPr/>
          <a:lstStyle/>
          <a:p>
            <a:r>
              <a:rPr lang="en-IN" dirty="0"/>
              <a:t>Literature Review Themes</a:t>
            </a:r>
          </a:p>
        </p:txBody>
      </p:sp>
      <p:graphicFrame>
        <p:nvGraphicFramePr>
          <p:cNvPr id="5" name="Content Placeholder 4">
            <a:extLst>
              <a:ext uri="{FF2B5EF4-FFF2-40B4-BE49-F238E27FC236}">
                <a16:creationId xmlns:a16="http://schemas.microsoft.com/office/drawing/2014/main" id="{0D293FD7-9700-D686-836E-1088E40F10DE}"/>
              </a:ext>
            </a:extLst>
          </p:cNvPr>
          <p:cNvGraphicFramePr>
            <a:graphicFrameLocks noGrp="1"/>
          </p:cNvGraphicFramePr>
          <p:nvPr>
            <p:ph idx="1"/>
            <p:extLst>
              <p:ext uri="{D42A27DB-BD31-4B8C-83A1-F6EECF244321}">
                <p14:modId xmlns:p14="http://schemas.microsoft.com/office/powerpoint/2010/main" val="503825860"/>
              </p:ext>
            </p:extLst>
          </p:nvPr>
        </p:nvGraphicFramePr>
        <p:xfrm>
          <a:off x="363113" y="2180495"/>
          <a:ext cx="7261442" cy="44720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descr="Explainable AI for Forensic Analysis: A Comparative Study of SHAP and LIME  in Intrusion Detection Models">
            <a:extLst>
              <a:ext uri="{FF2B5EF4-FFF2-40B4-BE49-F238E27FC236}">
                <a16:creationId xmlns:a16="http://schemas.microsoft.com/office/drawing/2014/main" id="{055B85F2-68BF-DBD2-936F-5FC8635E19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4555" y="2838864"/>
            <a:ext cx="4396742" cy="2925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189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58D7D-85B5-7853-5E05-22A69D17C3E9}"/>
              </a:ext>
            </a:extLst>
          </p:cNvPr>
          <p:cNvSpPr>
            <a:spLocks noGrp="1"/>
          </p:cNvSpPr>
          <p:nvPr>
            <p:ph type="title"/>
          </p:nvPr>
        </p:nvSpPr>
        <p:spPr/>
        <p:txBody>
          <a:bodyPr/>
          <a:lstStyle/>
          <a:p>
            <a:r>
              <a:rPr lang="fr-FR" dirty="0" err="1"/>
              <a:t>ThEme</a:t>
            </a:r>
            <a:r>
              <a:rPr lang="fr-FR" dirty="0"/>
              <a:t> 1:  AI Techniques in </a:t>
            </a:r>
            <a:r>
              <a:rPr lang="en-US" dirty="0"/>
              <a:t>Fraud</a:t>
            </a:r>
            <a:r>
              <a:rPr lang="fr-FR" dirty="0"/>
              <a:t> </a:t>
            </a:r>
            <a:r>
              <a:rPr lang="en-US" dirty="0"/>
              <a:t>Detection</a:t>
            </a:r>
          </a:p>
        </p:txBody>
      </p:sp>
      <p:graphicFrame>
        <p:nvGraphicFramePr>
          <p:cNvPr id="4" name="Content Placeholder 3">
            <a:extLst>
              <a:ext uri="{FF2B5EF4-FFF2-40B4-BE49-F238E27FC236}">
                <a16:creationId xmlns:a16="http://schemas.microsoft.com/office/drawing/2014/main" id="{F536FA72-904E-1D1F-8944-58D9F3BD5317}"/>
              </a:ext>
            </a:extLst>
          </p:cNvPr>
          <p:cNvGraphicFramePr>
            <a:graphicFrameLocks noGrp="1"/>
          </p:cNvGraphicFramePr>
          <p:nvPr>
            <p:ph idx="1"/>
            <p:extLst>
              <p:ext uri="{D42A27DB-BD31-4B8C-83A1-F6EECF244321}">
                <p14:modId xmlns:p14="http://schemas.microsoft.com/office/powerpoint/2010/main" val="3704250325"/>
              </p:ext>
            </p:extLst>
          </p:nvPr>
        </p:nvGraphicFramePr>
        <p:xfrm>
          <a:off x="0" y="2015053"/>
          <a:ext cx="11873948" cy="4140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6153C533-E72E-00FB-8491-79CBB0D1D29E}"/>
              </a:ext>
            </a:extLst>
          </p:cNvPr>
          <p:cNvPicPr>
            <a:picLocks noChangeAspect="1"/>
          </p:cNvPicPr>
          <p:nvPr/>
        </p:nvPicPr>
        <p:blipFill>
          <a:blip r:embed="rId8"/>
          <a:stretch>
            <a:fillRect/>
          </a:stretch>
        </p:blipFill>
        <p:spPr>
          <a:xfrm>
            <a:off x="7142921" y="4425989"/>
            <a:ext cx="4560651" cy="2280326"/>
          </a:xfrm>
          <a:prstGeom prst="rect">
            <a:avLst/>
          </a:prstGeom>
        </p:spPr>
      </p:pic>
    </p:spTree>
    <p:extLst>
      <p:ext uri="{BB962C8B-B14F-4D97-AF65-F5344CB8AC3E}">
        <p14:creationId xmlns:p14="http://schemas.microsoft.com/office/powerpoint/2010/main" val="2438639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700D1-2A97-411F-77A4-04DEC04127C7}"/>
              </a:ext>
            </a:extLst>
          </p:cNvPr>
          <p:cNvSpPr>
            <a:spLocks noGrp="1"/>
          </p:cNvSpPr>
          <p:nvPr>
            <p:ph type="title"/>
          </p:nvPr>
        </p:nvSpPr>
        <p:spPr/>
        <p:txBody>
          <a:bodyPr/>
          <a:lstStyle/>
          <a:p>
            <a:r>
              <a:rPr lang="en-US" dirty="0"/>
              <a:t>Theme 2: </a:t>
            </a:r>
            <a:r>
              <a:rPr lang="en-IN" dirty="0"/>
              <a:t>The Black Box Problem</a:t>
            </a:r>
            <a:endParaRPr lang="en-US" dirty="0"/>
          </a:p>
        </p:txBody>
      </p:sp>
      <p:graphicFrame>
        <p:nvGraphicFramePr>
          <p:cNvPr id="4" name="Content Placeholder 3">
            <a:extLst>
              <a:ext uri="{FF2B5EF4-FFF2-40B4-BE49-F238E27FC236}">
                <a16:creationId xmlns:a16="http://schemas.microsoft.com/office/drawing/2014/main" id="{9F743289-E59F-9D3B-1C5C-53921B0FD9E3}"/>
              </a:ext>
            </a:extLst>
          </p:cNvPr>
          <p:cNvGraphicFramePr>
            <a:graphicFrameLocks noGrp="1"/>
          </p:cNvGraphicFramePr>
          <p:nvPr>
            <p:ph idx="1"/>
            <p:extLst>
              <p:ext uri="{D42A27DB-BD31-4B8C-83A1-F6EECF244321}">
                <p14:modId xmlns:p14="http://schemas.microsoft.com/office/powerpoint/2010/main" val="3136890657"/>
              </p:ext>
            </p:extLst>
          </p:nvPr>
        </p:nvGraphicFramePr>
        <p:xfrm>
          <a:off x="475174" y="2133599"/>
          <a:ext cx="6787017" cy="4412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AI-black-box model. Algorithms like Explainable AI, feature... | Download  Scientific Diagram">
            <a:extLst>
              <a:ext uri="{FF2B5EF4-FFF2-40B4-BE49-F238E27FC236}">
                <a16:creationId xmlns:a16="http://schemas.microsoft.com/office/drawing/2014/main" id="{F90FFAAF-F03A-3B75-A9F5-D3442D76FE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82424" y="2741697"/>
            <a:ext cx="4650551" cy="2872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7752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AF50C-286B-F42C-A5C7-AEAE35DAA6D8}"/>
              </a:ext>
            </a:extLst>
          </p:cNvPr>
          <p:cNvSpPr>
            <a:spLocks noGrp="1"/>
          </p:cNvSpPr>
          <p:nvPr>
            <p:ph type="title"/>
          </p:nvPr>
        </p:nvSpPr>
        <p:spPr/>
        <p:txBody>
          <a:bodyPr/>
          <a:lstStyle/>
          <a:p>
            <a:r>
              <a:rPr lang="en-IN" dirty="0"/>
              <a:t>Theme 3: XAI Frameworks and Limitations</a:t>
            </a:r>
            <a:endParaRPr lang="en-US" dirty="0"/>
          </a:p>
        </p:txBody>
      </p:sp>
      <p:graphicFrame>
        <p:nvGraphicFramePr>
          <p:cNvPr id="4" name="Content Placeholder 3">
            <a:extLst>
              <a:ext uri="{FF2B5EF4-FFF2-40B4-BE49-F238E27FC236}">
                <a16:creationId xmlns:a16="http://schemas.microsoft.com/office/drawing/2014/main" id="{011D9A23-42FE-F86D-44DB-A66BF0F8A268}"/>
              </a:ext>
            </a:extLst>
          </p:cNvPr>
          <p:cNvGraphicFramePr>
            <a:graphicFrameLocks noGrp="1"/>
          </p:cNvGraphicFramePr>
          <p:nvPr>
            <p:ph idx="1"/>
            <p:extLst>
              <p:ext uri="{D42A27DB-BD31-4B8C-83A1-F6EECF244321}">
                <p14:modId xmlns:p14="http://schemas.microsoft.com/office/powerpoint/2010/main" val="4139232871"/>
              </p:ext>
            </p:extLst>
          </p:nvPr>
        </p:nvGraphicFramePr>
        <p:xfrm>
          <a:off x="581192" y="2180496"/>
          <a:ext cx="6680999" cy="44058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Explainable Artificial Intelligence(XAI) - GeeksforGeeks">
            <a:extLst>
              <a:ext uri="{FF2B5EF4-FFF2-40B4-BE49-F238E27FC236}">
                <a16:creationId xmlns:a16="http://schemas.microsoft.com/office/drawing/2014/main" id="{F104AD72-CBBD-6256-B79C-8955A69518F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834" r="5520"/>
          <a:stretch/>
        </p:blipFill>
        <p:spPr bwMode="auto">
          <a:xfrm>
            <a:off x="7423119" y="2727927"/>
            <a:ext cx="4628437" cy="3103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361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6958F-2E80-2E87-4E50-74B1D0A7F778}"/>
              </a:ext>
            </a:extLst>
          </p:cNvPr>
          <p:cNvSpPr>
            <a:spLocks noGrp="1"/>
          </p:cNvSpPr>
          <p:nvPr>
            <p:ph type="title"/>
          </p:nvPr>
        </p:nvSpPr>
        <p:spPr/>
        <p:txBody>
          <a:bodyPr/>
          <a:lstStyle/>
          <a:p>
            <a:r>
              <a:rPr lang="en-US" dirty="0"/>
              <a:t>Theme 4: Applications of XAI in Finance</a:t>
            </a:r>
          </a:p>
        </p:txBody>
      </p:sp>
      <p:graphicFrame>
        <p:nvGraphicFramePr>
          <p:cNvPr id="4" name="Content Placeholder 3">
            <a:extLst>
              <a:ext uri="{FF2B5EF4-FFF2-40B4-BE49-F238E27FC236}">
                <a16:creationId xmlns:a16="http://schemas.microsoft.com/office/drawing/2014/main" id="{310DFFF5-503B-05D2-1A60-CC1F27A22D64}"/>
              </a:ext>
            </a:extLst>
          </p:cNvPr>
          <p:cNvGraphicFramePr>
            <a:graphicFrameLocks noGrp="1"/>
          </p:cNvGraphicFramePr>
          <p:nvPr>
            <p:ph idx="1"/>
            <p:extLst>
              <p:ext uri="{D42A27DB-BD31-4B8C-83A1-F6EECF244321}">
                <p14:modId xmlns:p14="http://schemas.microsoft.com/office/powerpoint/2010/main" val="121600881"/>
              </p:ext>
            </p:extLst>
          </p:nvPr>
        </p:nvGraphicFramePr>
        <p:xfrm>
          <a:off x="408914" y="2153991"/>
          <a:ext cx="7224338" cy="4379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Exploring XAI for Trustworthy Decision Making">
            <a:extLst>
              <a:ext uri="{FF2B5EF4-FFF2-40B4-BE49-F238E27FC236}">
                <a16:creationId xmlns:a16="http://schemas.microsoft.com/office/drawing/2014/main" id="{FACFD177-5D43-5EAA-5919-837106E0534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7924"/>
          <a:stretch/>
        </p:blipFill>
        <p:spPr bwMode="auto">
          <a:xfrm>
            <a:off x="7777578" y="2523863"/>
            <a:ext cx="4144808" cy="3466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47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F0E6B-9469-9EDF-7D7E-F510E48D9D63}"/>
              </a:ext>
            </a:extLst>
          </p:cNvPr>
          <p:cNvSpPr>
            <a:spLocks noGrp="1"/>
          </p:cNvSpPr>
          <p:nvPr>
            <p:ph type="title"/>
          </p:nvPr>
        </p:nvSpPr>
        <p:spPr/>
        <p:txBody>
          <a:bodyPr/>
          <a:lstStyle/>
          <a:p>
            <a:r>
              <a:rPr lang="en-US" dirty="0"/>
              <a:t>Theme 5: </a:t>
            </a:r>
            <a:r>
              <a:rPr lang="en-IN" dirty="0"/>
              <a:t>Ethics, Regulation, and Fairness</a:t>
            </a:r>
            <a:endParaRPr lang="en-US" dirty="0"/>
          </a:p>
        </p:txBody>
      </p:sp>
      <p:graphicFrame>
        <p:nvGraphicFramePr>
          <p:cNvPr id="5" name="Content Placeholder 4">
            <a:extLst>
              <a:ext uri="{FF2B5EF4-FFF2-40B4-BE49-F238E27FC236}">
                <a16:creationId xmlns:a16="http://schemas.microsoft.com/office/drawing/2014/main" id="{FEC25294-0A95-D2EC-90C6-40DBEEF3BBED}"/>
              </a:ext>
            </a:extLst>
          </p:cNvPr>
          <p:cNvGraphicFramePr>
            <a:graphicFrameLocks noGrp="1"/>
          </p:cNvGraphicFramePr>
          <p:nvPr>
            <p:ph idx="1"/>
            <p:extLst>
              <p:ext uri="{D42A27DB-BD31-4B8C-83A1-F6EECF244321}">
                <p14:modId xmlns:p14="http://schemas.microsoft.com/office/powerpoint/2010/main" val="549869256"/>
              </p:ext>
            </p:extLst>
          </p:nvPr>
        </p:nvGraphicFramePr>
        <p:xfrm>
          <a:off x="581192" y="2180496"/>
          <a:ext cx="11319260" cy="41805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0847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A85C3-3964-76CB-3558-D953F6BB5D7F}"/>
              </a:ext>
            </a:extLst>
          </p:cNvPr>
          <p:cNvSpPr>
            <a:spLocks noGrp="1"/>
          </p:cNvSpPr>
          <p:nvPr>
            <p:ph type="title"/>
          </p:nvPr>
        </p:nvSpPr>
        <p:spPr/>
        <p:txBody>
          <a:bodyPr/>
          <a:lstStyle/>
          <a:p>
            <a:r>
              <a:rPr lang="en-IN" dirty="0"/>
              <a:t>Expected Outcomes</a:t>
            </a:r>
            <a:endParaRPr lang="en-US" dirty="0"/>
          </a:p>
        </p:txBody>
      </p:sp>
      <p:graphicFrame>
        <p:nvGraphicFramePr>
          <p:cNvPr id="7" name="Content Placeholder 6">
            <a:extLst>
              <a:ext uri="{FF2B5EF4-FFF2-40B4-BE49-F238E27FC236}">
                <a16:creationId xmlns:a16="http://schemas.microsoft.com/office/drawing/2014/main" id="{40FA66CE-CCFE-3DA8-64C3-33BB52948F12}"/>
              </a:ext>
            </a:extLst>
          </p:cNvPr>
          <p:cNvGraphicFramePr>
            <a:graphicFrameLocks noGrp="1"/>
          </p:cNvGraphicFramePr>
          <p:nvPr>
            <p:ph idx="1"/>
            <p:extLst>
              <p:ext uri="{D42A27DB-BD31-4B8C-83A1-F6EECF244321}">
                <p14:modId xmlns:p14="http://schemas.microsoft.com/office/powerpoint/2010/main" val="3185914153"/>
              </p:ext>
            </p:extLst>
          </p:nvPr>
        </p:nvGraphicFramePr>
        <p:xfrm>
          <a:off x="449622" y="1868556"/>
          <a:ext cx="11292756" cy="4386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7711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EFB7F-15C9-A0E8-D608-85FBE251ABCD}"/>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7635FE2C-7454-CD05-CE0E-ABCA2DB77F81}"/>
              </a:ext>
            </a:extLst>
          </p:cNvPr>
          <p:cNvSpPr>
            <a:spLocks noGrp="1"/>
          </p:cNvSpPr>
          <p:nvPr>
            <p:ph idx="1"/>
          </p:nvPr>
        </p:nvSpPr>
        <p:spPr>
          <a:xfrm>
            <a:off x="410817" y="1855304"/>
            <a:ext cx="11199991" cy="4744279"/>
          </a:xfrm>
        </p:spPr>
        <p:txBody>
          <a:bodyPr>
            <a:normAutofit fontScale="62500" lnSpcReduction="20000"/>
          </a:bodyPr>
          <a:lstStyle/>
          <a:p>
            <a:pPr marL="342900" lvl="0" indent="-342900" algn="just">
              <a:buFont typeface="+mj-lt"/>
              <a:buAutoNum type="arabicPeriod"/>
            </a:pPr>
            <a:r>
              <a:rPr lang="en-GB" sz="1800" dirty="0" err="1">
                <a:solidFill>
                  <a:srgbClr val="222222"/>
                </a:solidFill>
                <a:effectLst/>
                <a:latin typeface="Times New Roman" panose="02020603050405020304" pitchFamily="18" charset="0"/>
                <a:ea typeface="Times New Roman" panose="02020603050405020304" pitchFamily="18" charset="0"/>
              </a:rPr>
              <a:t>Alnaser</a:t>
            </a:r>
            <a:r>
              <a:rPr lang="en-GB" sz="1800" dirty="0">
                <a:solidFill>
                  <a:srgbClr val="222222"/>
                </a:solidFill>
                <a:effectLst/>
                <a:latin typeface="Times New Roman" panose="02020603050405020304" pitchFamily="18" charset="0"/>
                <a:ea typeface="Times New Roman" panose="02020603050405020304" pitchFamily="18" charset="0"/>
              </a:rPr>
              <a:t>, F.M., </a:t>
            </a:r>
            <a:r>
              <a:rPr lang="en-GB" sz="1800" dirty="0" err="1">
                <a:solidFill>
                  <a:srgbClr val="222222"/>
                </a:solidFill>
                <a:effectLst/>
                <a:latin typeface="Times New Roman" panose="02020603050405020304" pitchFamily="18" charset="0"/>
                <a:ea typeface="Times New Roman" panose="02020603050405020304" pitchFamily="18" charset="0"/>
              </a:rPr>
              <a:t>Rahi</a:t>
            </a:r>
            <a:r>
              <a:rPr lang="en-GB" sz="1800" dirty="0">
                <a:solidFill>
                  <a:srgbClr val="222222"/>
                </a:solidFill>
                <a:effectLst/>
                <a:latin typeface="Times New Roman" panose="02020603050405020304" pitchFamily="18" charset="0"/>
                <a:ea typeface="Times New Roman" panose="02020603050405020304" pitchFamily="18" charset="0"/>
              </a:rPr>
              <a:t>, S., </a:t>
            </a:r>
            <a:r>
              <a:rPr lang="en-GB" sz="1800" dirty="0" err="1">
                <a:solidFill>
                  <a:srgbClr val="222222"/>
                </a:solidFill>
                <a:effectLst/>
                <a:latin typeface="Times New Roman" panose="02020603050405020304" pitchFamily="18" charset="0"/>
                <a:ea typeface="Times New Roman" panose="02020603050405020304" pitchFamily="18" charset="0"/>
              </a:rPr>
              <a:t>Alghizzawi</a:t>
            </a:r>
            <a:r>
              <a:rPr lang="en-GB" sz="1800" dirty="0">
                <a:solidFill>
                  <a:srgbClr val="222222"/>
                </a:solidFill>
                <a:effectLst/>
                <a:latin typeface="Times New Roman" panose="02020603050405020304" pitchFamily="18" charset="0"/>
                <a:ea typeface="Times New Roman" panose="02020603050405020304" pitchFamily="18" charset="0"/>
              </a:rPr>
              <a:t>, M. and </a:t>
            </a:r>
            <a:r>
              <a:rPr lang="en-GB" sz="1800" dirty="0" err="1">
                <a:solidFill>
                  <a:srgbClr val="222222"/>
                </a:solidFill>
                <a:effectLst/>
                <a:latin typeface="Times New Roman" panose="02020603050405020304" pitchFamily="18" charset="0"/>
                <a:ea typeface="Times New Roman" panose="02020603050405020304" pitchFamily="18" charset="0"/>
              </a:rPr>
              <a:t>Ngah</a:t>
            </a:r>
            <a:r>
              <a:rPr lang="en-GB" sz="1800" dirty="0">
                <a:solidFill>
                  <a:srgbClr val="222222"/>
                </a:solidFill>
                <a:effectLst/>
                <a:latin typeface="Times New Roman" panose="02020603050405020304" pitchFamily="18" charset="0"/>
                <a:ea typeface="Times New Roman" panose="02020603050405020304" pitchFamily="18" charset="0"/>
              </a:rPr>
              <a:t>, A.H., 2023. Does artificial intelligence (AI) boost digital banking user satisfaction? Integration of expectation confirmation model and antecedents of artificial intelligence enabled digital banking. </a:t>
            </a:r>
            <a:r>
              <a:rPr lang="en-GB" sz="1800" i="1" dirty="0" err="1">
                <a:solidFill>
                  <a:srgbClr val="222222"/>
                </a:solidFill>
                <a:effectLst/>
                <a:latin typeface="Times New Roman" panose="02020603050405020304" pitchFamily="18" charset="0"/>
                <a:ea typeface="Times New Roman" panose="02020603050405020304" pitchFamily="18" charset="0"/>
              </a:rPr>
              <a:t>Heliyon</a:t>
            </a:r>
            <a:r>
              <a:rPr lang="en-GB" sz="1800" dirty="0">
                <a:solidFill>
                  <a:srgbClr val="222222"/>
                </a:solidFill>
                <a:effectLst/>
                <a:latin typeface="Times New Roman" panose="02020603050405020304" pitchFamily="18" charset="0"/>
                <a:ea typeface="Times New Roman" panose="02020603050405020304" pitchFamily="18" charset="0"/>
              </a:rPr>
              <a:t>, </a:t>
            </a:r>
            <a:r>
              <a:rPr lang="en-GB" sz="1800" i="1" dirty="0">
                <a:solidFill>
                  <a:srgbClr val="222222"/>
                </a:solidFill>
                <a:effectLst/>
                <a:latin typeface="Times New Roman" panose="02020603050405020304" pitchFamily="18" charset="0"/>
                <a:ea typeface="Times New Roman" panose="02020603050405020304" pitchFamily="18" charset="0"/>
              </a:rPr>
              <a:t>9</a:t>
            </a:r>
            <a:r>
              <a:rPr lang="en-GB" sz="1800" dirty="0">
                <a:solidFill>
                  <a:srgbClr val="222222"/>
                </a:solidFill>
                <a:effectLst/>
                <a:latin typeface="Times New Roman" panose="02020603050405020304" pitchFamily="18" charset="0"/>
                <a:ea typeface="Times New Roman" panose="02020603050405020304" pitchFamily="18" charset="0"/>
              </a:rPr>
              <a:t>(8). </a:t>
            </a:r>
            <a:r>
              <a:rPr lang="en-GB" sz="1800" u="sng" dirty="0">
                <a:solidFill>
                  <a:srgbClr val="0000FF"/>
                </a:solidFill>
                <a:effectLst/>
                <a:latin typeface="Times New Roman" panose="02020603050405020304" pitchFamily="18" charset="0"/>
                <a:ea typeface="Times New Roman" panose="02020603050405020304" pitchFamily="18" charset="0"/>
                <a:hlinkClick r:id="rId2"/>
              </a:rPr>
              <a:t>https://www.cell.com/heliyon/pdf/S2405-8440(23)06138-8.pdf</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Aziz, L.A.R. and </a:t>
            </a:r>
            <a:r>
              <a:rPr lang="en-GB" sz="1800" dirty="0" err="1">
                <a:solidFill>
                  <a:srgbClr val="222222"/>
                </a:solidFill>
                <a:effectLst/>
                <a:latin typeface="Times New Roman" panose="02020603050405020304" pitchFamily="18" charset="0"/>
                <a:ea typeface="Times New Roman" panose="02020603050405020304" pitchFamily="18" charset="0"/>
              </a:rPr>
              <a:t>Andriansyah</a:t>
            </a:r>
            <a:r>
              <a:rPr lang="en-GB" sz="1800" dirty="0">
                <a:solidFill>
                  <a:srgbClr val="222222"/>
                </a:solidFill>
                <a:effectLst/>
                <a:latin typeface="Times New Roman" panose="02020603050405020304" pitchFamily="18" charset="0"/>
                <a:ea typeface="Times New Roman" panose="02020603050405020304" pitchFamily="18" charset="0"/>
              </a:rPr>
              <a:t>, Y., 2023. The role artificial intelligence in modern banking: an exploration of AI-driven approaches for enhanced fraud prevention, risk management, and regulatory compliance. </a:t>
            </a:r>
            <a:r>
              <a:rPr lang="en-GB" sz="1800" i="1" dirty="0">
                <a:solidFill>
                  <a:srgbClr val="222222"/>
                </a:solidFill>
                <a:effectLst/>
                <a:latin typeface="Times New Roman" panose="02020603050405020304" pitchFamily="18" charset="0"/>
                <a:ea typeface="Times New Roman" panose="02020603050405020304" pitchFamily="18" charset="0"/>
              </a:rPr>
              <a:t>Reviews of Contemporary Business Analytics</a:t>
            </a:r>
            <a:r>
              <a:rPr lang="en-GB" sz="1800" dirty="0">
                <a:solidFill>
                  <a:srgbClr val="222222"/>
                </a:solidFill>
                <a:effectLst/>
                <a:latin typeface="Times New Roman" panose="02020603050405020304" pitchFamily="18" charset="0"/>
                <a:ea typeface="Times New Roman" panose="02020603050405020304" pitchFamily="18" charset="0"/>
              </a:rPr>
              <a:t>, </a:t>
            </a:r>
            <a:r>
              <a:rPr lang="en-GB" sz="1800" i="1" dirty="0">
                <a:solidFill>
                  <a:srgbClr val="222222"/>
                </a:solidFill>
                <a:effectLst/>
                <a:latin typeface="Times New Roman" panose="02020603050405020304" pitchFamily="18" charset="0"/>
                <a:ea typeface="Times New Roman" panose="02020603050405020304" pitchFamily="18" charset="0"/>
              </a:rPr>
              <a:t>6</a:t>
            </a:r>
            <a:r>
              <a:rPr lang="en-GB" sz="1800" dirty="0">
                <a:solidFill>
                  <a:srgbClr val="222222"/>
                </a:solidFill>
                <a:effectLst/>
                <a:latin typeface="Times New Roman" panose="02020603050405020304" pitchFamily="18" charset="0"/>
                <a:ea typeface="Times New Roman" panose="02020603050405020304" pitchFamily="18" charset="0"/>
              </a:rPr>
              <a:t>(1), pp.110-132. </a:t>
            </a:r>
            <a:r>
              <a:rPr lang="en-GB" sz="1800" u="sng" dirty="0">
                <a:solidFill>
                  <a:srgbClr val="0000FF"/>
                </a:solidFill>
                <a:effectLst/>
                <a:latin typeface="Times New Roman" panose="02020603050405020304" pitchFamily="18" charset="0"/>
                <a:ea typeface="Times New Roman" panose="02020603050405020304" pitchFamily="18" charset="0"/>
                <a:hlinkClick r:id="rId3"/>
              </a:rPr>
              <a:t>https://www.researchgate.net/profile/Yuli-Andriansyah/publication/373489510_The_Role_Artificial_Intelligence_in_Modern_Banking_An_Exploration_of_AI-Driven_Approaches_for_Enhanced_Fraud_Prevention_Risk_Management_and_Regulatory_Compliance/links/64eecb546d6b3c6a2bac49ac/The-Role-Artificial-Intelligence-in-Modern-Banking-An-Exploration-of-AI-Driven-Approaches-for-Enhanced-Fraud-Prevention-Risk-Management-and-Regulatory-Compliance.pdf</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Slack, D., Hilgard, S., Jia, E., Singh, S. and </a:t>
            </a:r>
            <a:r>
              <a:rPr lang="en-GB" sz="1800" dirty="0" err="1">
                <a:solidFill>
                  <a:srgbClr val="222222"/>
                </a:solidFill>
                <a:effectLst/>
                <a:latin typeface="Times New Roman" panose="02020603050405020304" pitchFamily="18" charset="0"/>
                <a:ea typeface="Times New Roman" panose="02020603050405020304" pitchFamily="18" charset="0"/>
              </a:rPr>
              <a:t>Lakkaraju</a:t>
            </a:r>
            <a:r>
              <a:rPr lang="en-GB" sz="1800" dirty="0">
                <a:solidFill>
                  <a:srgbClr val="222222"/>
                </a:solidFill>
                <a:effectLst/>
                <a:latin typeface="Times New Roman" panose="02020603050405020304" pitchFamily="18" charset="0"/>
                <a:ea typeface="Times New Roman" panose="02020603050405020304" pitchFamily="18" charset="0"/>
              </a:rPr>
              <a:t>, H., 2020, February. Fooling lime and </a:t>
            </a:r>
            <a:r>
              <a:rPr lang="en-GB" sz="1800" dirty="0" err="1">
                <a:solidFill>
                  <a:srgbClr val="222222"/>
                </a:solidFill>
                <a:effectLst/>
                <a:latin typeface="Times New Roman" panose="02020603050405020304" pitchFamily="18" charset="0"/>
                <a:ea typeface="Times New Roman" panose="02020603050405020304" pitchFamily="18" charset="0"/>
              </a:rPr>
              <a:t>shap</a:t>
            </a:r>
            <a:r>
              <a:rPr lang="en-GB" sz="1800" dirty="0">
                <a:solidFill>
                  <a:srgbClr val="222222"/>
                </a:solidFill>
                <a:effectLst/>
                <a:latin typeface="Times New Roman" panose="02020603050405020304" pitchFamily="18" charset="0"/>
                <a:ea typeface="Times New Roman" panose="02020603050405020304" pitchFamily="18" charset="0"/>
              </a:rPr>
              <a:t>: Adversarial attacks on post hoc explanation methods. In </a:t>
            </a:r>
            <a:r>
              <a:rPr lang="en-GB" sz="1800" i="1" dirty="0">
                <a:solidFill>
                  <a:srgbClr val="222222"/>
                </a:solidFill>
                <a:effectLst/>
                <a:latin typeface="Times New Roman" panose="02020603050405020304" pitchFamily="18" charset="0"/>
                <a:ea typeface="Times New Roman" panose="02020603050405020304" pitchFamily="18" charset="0"/>
              </a:rPr>
              <a:t>Proceedings of the AAAI/ACM Conference on AI, Ethics, and Society</a:t>
            </a:r>
            <a:r>
              <a:rPr lang="en-GB" sz="1800" dirty="0">
                <a:solidFill>
                  <a:srgbClr val="222222"/>
                </a:solidFill>
                <a:effectLst/>
                <a:latin typeface="Times New Roman" panose="02020603050405020304" pitchFamily="18" charset="0"/>
                <a:ea typeface="Times New Roman" panose="02020603050405020304" pitchFamily="18" charset="0"/>
              </a:rPr>
              <a:t> (pp. 180-186). </a:t>
            </a:r>
            <a:r>
              <a:rPr lang="en-GB" sz="1800" u="sng" dirty="0">
                <a:solidFill>
                  <a:srgbClr val="0000FF"/>
                </a:solidFill>
                <a:effectLst/>
                <a:latin typeface="Times New Roman" panose="02020603050405020304" pitchFamily="18" charset="0"/>
                <a:ea typeface="Times New Roman" panose="02020603050405020304" pitchFamily="18" charset="0"/>
                <a:hlinkClick r:id="rId4"/>
              </a:rPr>
              <a:t>https://dl.acm.org/doi/pdf/10.1145/3375627.3375830</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Mohammed, A., 2025. Fraud Detection in Banking Data by Machine Learning Techniques. </a:t>
            </a:r>
            <a:r>
              <a:rPr lang="en-GB" sz="1800" u="sng" dirty="0">
                <a:solidFill>
                  <a:srgbClr val="0000FF"/>
                </a:solidFill>
                <a:effectLst/>
                <a:latin typeface="Times New Roman" panose="02020603050405020304" pitchFamily="18" charset="0"/>
                <a:ea typeface="Times New Roman" panose="02020603050405020304" pitchFamily="18" charset="0"/>
                <a:hlinkClick r:id="rId5"/>
              </a:rPr>
              <a:t>https://www.researchgate.net/profile/Amer-Mohammed-17/publication/390411352_Fraud_Detection_in_Banking_Data_by_Machine_Learning_Techniques/links/67ecd89e03b8d7280e1bde9e/Fraud-Detection-in-Banking-Data-by-Machine-Learning-Techniques.pdf</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Hussain, J., 2019. Deep learning black box problem. </a:t>
            </a:r>
            <a:r>
              <a:rPr lang="en-GB" sz="1800" u="sng" dirty="0">
                <a:solidFill>
                  <a:srgbClr val="0000FF"/>
                </a:solidFill>
                <a:effectLst/>
                <a:latin typeface="Times New Roman" panose="02020603050405020304" pitchFamily="18" charset="0"/>
                <a:ea typeface="Times New Roman" panose="02020603050405020304" pitchFamily="18" charset="0"/>
                <a:hlinkClick r:id="rId6"/>
              </a:rPr>
              <a:t>https://www.diva-portal.org/smash/get/diva2:1353609/FULLTEXT01.pdf</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Patil, D., 2024. Artificial Intelligence In Financial Risk Assessment And Fraud Detection: Opportunities And Ethical Concerns. </a:t>
            </a:r>
            <a:r>
              <a:rPr lang="en-GB" sz="1800" i="1" dirty="0">
                <a:solidFill>
                  <a:srgbClr val="222222"/>
                </a:solidFill>
                <a:effectLst/>
                <a:latin typeface="Times New Roman" panose="02020603050405020304" pitchFamily="18" charset="0"/>
                <a:ea typeface="Times New Roman" panose="02020603050405020304" pitchFamily="18" charset="0"/>
              </a:rPr>
              <a:t>Available at SSRN 5057434</a:t>
            </a:r>
            <a:r>
              <a:rPr lang="en-GB" sz="1800" dirty="0">
                <a:solidFill>
                  <a:srgbClr val="222222"/>
                </a:solidFill>
                <a:effectLst/>
                <a:latin typeface="Times New Roman" panose="02020603050405020304" pitchFamily="18" charset="0"/>
                <a:ea typeface="Times New Roman" panose="02020603050405020304" pitchFamily="18" charset="0"/>
              </a:rPr>
              <a:t>. </a:t>
            </a:r>
            <a:r>
              <a:rPr lang="en-GB" sz="1800" u="sng" dirty="0">
                <a:solidFill>
                  <a:srgbClr val="0000FF"/>
                </a:solidFill>
                <a:effectLst/>
                <a:latin typeface="Times New Roman" panose="02020603050405020304" pitchFamily="18" charset="0"/>
                <a:ea typeface="Times New Roman" panose="02020603050405020304" pitchFamily="18" charset="0"/>
                <a:hlinkClick r:id="rId7"/>
              </a:rPr>
              <a:t>https://papers.ssrn.com/sol3/Delivery.cfm?abstractid=5057434</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Singh, S. and Yadav, D., Explainable AI: Bridging Performance, Transparency, and Accountability in High-Stakes Systems. </a:t>
            </a:r>
            <a:r>
              <a:rPr lang="en-GB" sz="1800" i="1" dirty="0">
                <a:solidFill>
                  <a:srgbClr val="222222"/>
                </a:solidFill>
                <a:effectLst/>
                <a:latin typeface="Times New Roman" panose="02020603050405020304" pitchFamily="18" charset="0"/>
                <a:ea typeface="Times New Roman" panose="02020603050405020304" pitchFamily="18" charset="0"/>
              </a:rPr>
              <a:t>Next-Gen Machine Learning: Algorithms for Adaptive Intelligence</a:t>
            </a:r>
            <a:r>
              <a:rPr lang="en-GB" sz="1800" dirty="0">
                <a:solidFill>
                  <a:srgbClr val="222222"/>
                </a:solidFill>
                <a:effectLst/>
                <a:latin typeface="Times New Roman" panose="02020603050405020304" pitchFamily="18" charset="0"/>
                <a:ea typeface="Times New Roman" panose="02020603050405020304" pitchFamily="18" charset="0"/>
              </a:rPr>
              <a:t>, p.84. </a:t>
            </a:r>
            <a:r>
              <a:rPr lang="en-GB" sz="1800" u="sng" dirty="0">
                <a:solidFill>
                  <a:srgbClr val="0000FF"/>
                </a:solidFill>
                <a:effectLst/>
                <a:latin typeface="Times New Roman" panose="02020603050405020304" pitchFamily="18" charset="0"/>
                <a:ea typeface="Times New Roman" panose="02020603050405020304" pitchFamily="18" charset="0"/>
                <a:hlinkClick r:id="rId8"/>
              </a:rPr>
              <a:t>https://www.researchgate.net/profile/Arihant-Pattnaik/publication/395467777_Neuro-Symbolic_AI_Bridging_Reasoning_and_Learning/links/68c662a59534473a6d4aa74e/Neuro-Symbolic-AI-Bridging-Reasoning-and-Learning.pdf#page=93</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Patel, K., 2024. Ethical reflections on data-centric AI: balancing benefits and risks. </a:t>
            </a:r>
            <a:r>
              <a:rPr lang="en-GB" sz="1800" i="1" dirty="0">
                <a:solidFill>
                  <a:srgbClr val="222222"/>
                </a:solidFill>
                <a:effectLst/>
                <a:latin typeface="Times New Roman" panose="02020603050405020304" pitchFamily="18" charset="0"/>
                <a:ea typeface="Times New Roman" panose="02020603050405020304" pitchFamily="18" charset="0"/>
              </a:rPr>
              <a:t>Available at SSRN 4993089</a:t>
            </a:r>
            <a:r>
              <a:rPr lang="en-GB" sz="1800" dirty="0">
                <a:solidFill>
                  <a:srgbClr val="222222"/>
                </a:solidFill>
                <a:effectLst/>
                <a:latin typeface="Times New Roman" panose="02020603050405020304" pitchFamily="18" charset="0"/>
                <a:ea typeface="Times New Roman" panose="02020603050405020304" pitchFamily="18" charset="0"/>
              </a:rPr>
              <a:t>. </a:t>
            </a:r>
            <a:r>
              <a:rPr lang="en-GB" sz="1800" u="sng" dirty="0">
                <a:solidFill>
                  <a:srgbClr val="0000FF"/>
                </a:solidFill>
                <a:effectLst/>
                <a:latin typeface="Times New Roman" panose="02020603050405020304" pitchFamily="18" charset="0"/>
                <a:ea typeface="Times New Roman" panose="02020603050405020304" pitchFamily="18" charset="0"/>
                <a:hlinkClick r:id="rId9"/>
              </a:rPr>
              <a:t>https://papers.ssrn.com/sol3/Delivery.cfm?abstractid=4993089</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err="1">
                <a:solidFill>
                  <a:srgbClr val="222222"/>
                </a:solidFill>
                <a:effectLst/>
                <a:latin typeface="Times New Roman" panose="02020603050405020304" pitchFamily="18" charset="0"/>
                <a:ea typeface="Times New Roman" panose="02020603050405020304" pitchFamily="18" charset="0"/>
              </a:rPr>
              <a:t>Hentzen</a:t>
            </a:r>
            <a:r>
              <a:rPr lang="en-GB" sz="1800" dirty="0">
                <a:solidFill>
                  <a:srgbClr val="222222"/>
                </a:solidFill>
                <a:effectLst/>
                <a:latin typeface="Times New Roman" panose="02020603050405020304" pitchFamily="18" charset="0"/>
                <a:ea typeface="Times New Roman" panose="02020603050405020304" pitchFamily="18" charset="0"/>
              </a:rPr>
              <a:t>, J.K., Hoffmann, A., Dolan, R. and Pala, E., 2022. Artificial intelligence in customer-facing financial services: a systematic literature review and agenda for future research. </a:t>
            </a:r>
            <a:r>
              <a:rPr lang="en-GB" sz="1800" i="1" dirty="0">
                <a:solidFill>
                  <a:srgbClr val="222222"/>
                </a:solidFill>
                <a:effectLst/>
                <a:latin typeface="Times New Roman" panose="02020603050405020304" pitchFamily="18" charset="0"/>
                <a:ea typeface="Times New Roman" panose="02020603050405020304" pitchFamily="18" charset="0"/>
              </a:rPr>
              <a:t>International journal of bank marketing</a:t>
            </a:r>
            <a:r>
              <a:rPr lang="en-GB" sz="1800" dirty="0">
                <a:solidFill>
                  <a:srgbClr val="222222"/>
                </a:solidFill>
                <a:effectLst/>
                <a:latin typeface="Times New Roman" panose="02020603050405020304" pitchFamily="18" charset="0"/>
                <a:ea typeface="Times New Roman" panose="02020603050405020304" pitchFamily="18" charset="0"/>
              </a:rPr>
              <a:t>, </a:t>
            </a:r>
            <a:r>
              <a:rPr lang="en-GB" sz="1800" i="1" dirty="0">
                <a:solidFill>
                  <a:srgbClr val="222222"/>
                </a:solidFill>
                <a:effectLst/>
                <a:latin typeface="Times New Roman" panose="02020603050405020304" pitchFamily="18" charset="0"/>
                <a:ea typeface="Times New Roman" panose="02020603050405020304" pitchFamily="18" charset="0"/>
              </a:rPr>
              <a:t>40</a:t>
            </a:r>
            <a:r>
              <a:rPr lang="en-GB" sz="1800" dirty="0">
                <a:solidFill>
                  <a:srgbClr val="222222"/>
                </a:solidFill>
                <a:effectLst/>
                <a:latin typeface="Times New Roman" panose="02020603050405020304" pitchFamily="18" charset="0"/>
                <a:ea typeface="Times New Roman" panose="02020603050405020304" pitchFamily="18" charset="0"/>
              </a:rPr>
              <a:t>(6), pp.1299-1336. </a:t>
            </a:r>
            <a:r>
              <a:rPr lang="en-GB" sz="1800" u="sng" dirty="0">
                <a:solidFill>
                  <a:srgbClr val="0000FF"/>
                </a:solidFill>
                <a:effectLst/>
                <a:latin typeface="Times New Roman" panose="02020603050405020304" pitchFamily="18" charset="0"/>
                <a:ea typeface="Times New Roman" panose="02020603050405020304" pitchFamily="18" charset="0"/>
                <a:hlinkClick r:id="rId10"/>
              </a:rPr>
              <a:t>https://arvidhoffmann.nl/Hentzen%20et%20al.%202021%20IJBM.pdf</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1800" dirty="0">
                <a:solidFill>
                  <a:srgbClr val="222222"/>
                </a:solidFill>
                <a:effectLst/>
                <a:latin typeface="Times New Roman" panose="02020603050405020304" pitchFamily="18" charset="0"/>
                <a:ea typeface="Times New Roman" panose="02020603050405020304" pitchFamily="18" charset="0"/>
              </a:rPr>
              <a:t>Das, A. and Rad, P., 2020. Opportunities and challenges in explainable artificial intelligence (</a:t>
            </a:r>
            <a:r>
              <a:rPr lang="en-GB" sz="1800" dirty="0" err="1">
                <a:solidFill>
                  <a:srgbClr val="222222"/>
                </a:solidFill>
                <a:effectLst/>
                <a:latin typeface="Times New Roman" panose="02020603050405020304" pitchFamily="18" charset="0"/>
                <a:ea typeface="Times New Roman" panose="02020603050405020304" pitchFamily="18" charset="0"/>
              </a:rPr>
              <a:t>xai</a:t>
            </a:r>
            <a:r>
              <a:rPr lang="en-GB" sz="1800" dirty="0">
                <a:solidFill>
                  <a:srgbClr val="222222"/>
                </a:solidFill>
                <a:effectLst/>
                <a:latin typeface="Times New Roman" panose="02020603050405020304" pitchFamily="18" charset="0"/>
                <a:ea typeface="Times New Roman" panose="02020603050405020304" pitchFamily="18" charset="0"/>
              </a:rPr>
              <a:t>): A survey. </a:t>
            </a:r>
            <a:r>
              <a:rPr lang="en-GB" sz="1800" i="1" dirty="0" err="1">
                <a:solidFill>
                  <a:srgbClr val="222222"/>
                </a:solidFill>
                <a:effectLst/>
                <a:latin typeface="Times New Roman" panose="02020603050405020304" pitchFamily="18" charset="0"/>
                <a:ea typeface="Times New Roman" panose="02020603050405020304" pitchFamily="18" charset="0"/>
              </a:rPr>
              <a:t>arXiv</a:t>
            </a:r>
            <a:r>
              <a:rPr lang="en-GB" sz="1800" i="1" dirty="0">
                <a:solidFill>
                  <a:srgbClr val="222222"/>
                </a:solidFill>
                <a:effectLst/>
                <a:latin typeface="Times New Roman" panose="02020603050405020304" pitchFamily="18" charset="0"/>
                <a:ea typeface="Times New Roman" panose="02020603050405020304" pitchFamily="18" charset="0"/>
              </a:rPr>
              <a:t> preprint arXiv:2006.11371</a:t>
            </a:r>
            <a:r>
              <a:rPr lang="en-GB" sz="1800" dirty="0">
                <a:solidFill>
                  <a:srgbClr val="222222"/>
                </a:solidFill>
                <a:effectLst/>
                <a:latin typeface="Times New Roman" panose="02020603050405020304" pitchFamily="18" charset="0"/>
                <a:ea typeface="Times New Roman" panose="02020603050405020304" pitchFamily="18" charset="0"/>
              </a:rPr>
              <a:t>. </a:t>
            </a:r>
            <a:r>
              <a:rPr lang="en-GB" sz="1800" u="sng" dirty="0">
                <a:solidFill>
                  <a:srgbClr val="0000FF"/>
                </a:solidFill>
                <a:effectLst/>
                <a:latin typeface="Times New Roman" panose="02020603050405020304" pitchFamily="18" charset="0"/>
                <a:ea typeface="Times New Roman" panose="02020603050405020304" pitchFamily="18" charset="0"/>
                <a:hlinkClick r:id="rId11"/>
              </a:rPr>
              <a:t>https://arxiv.org/pdf/2006.11371</a:t>
            </a:r>
            <a:r>
              <a:rPr lang="en-GB" sz="1800" dirty="0">
                <a:solidFill>
                  <a:srgbClr val="222222"/>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2630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1E714-3D69-D99F-248F-95C39E42711B}"/>
              </a:ext>
            </a:extLst>
          </p:cNvPr>
          <p:cNvSpPr>
            <a:spLocks noGrp="1"/>
          </p:cNvSpPr>
          <p:nvPr>
            <p:ph type="ctrTitle"/>
          </p:nvPr>
        </p:nvSpPr>
        <p:spPr>
          <a:xfrm>
            <a:off x="599225" y="1338483"/>
            <a:ext cx="10993549" cy="1475013"/>
          </a:xfrm>
        </p:spPr>
        <p:txBody>
          <a:bodyPr>
            <a:normAutofit/>
          </a:bodyPr>
          <a:lstStyle/>
          <a:p>
            <a:pPr algn="ctr"/>
            <a:r>
              <a:rPr lang="en-US" sz="5400" b="1" dirty="0"/>
              <a:t>Thank you</a:t>
            </a:r>
          </a:p>
        </p:txBody>
      </p:sp>
    </p:spTree>
    <p:extLst>
      <p:ext uri="{BB962C8B-B14F-4D97-AF65-F5344CB8AC3E}">
        <p14:creationId xmlns:p14="http://schemas.microsoft.com/office/powerpoint/2010/main" val="172312467"/>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90</TotalTime>
  <Words>2159</Words>
  <Application>Microsoft Office PowerPoint</Application>
  <PresentationFormat>Widescreen</PresentationFormat>
  <Paragraphs>91</Paragraphs>
  <Slides>14</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Calibri</vt:lpstr>
      <vt:lpstr>Gill Sans MT</vt:lpstr>
      <vt:lpstr>Times New Roman</vt:lpstr>
      <vt:lpstr>Wingdings 2</vt:lpstr>
      <vt:lpstr>Dividend</vt:lpstr>
      <vt:lpstr>PowerPoint Presentation</vt:lpstr>
      <vt:lpstr>Explainable Artificial Intelligence for Financial Fraud Detection in Digital Banking</vt:lpstr>
      <vt:lpstr>Introduction</vt:lpstr>
      <vt:lpstr>Research Objectives</vt:lpstr>
      <vt:lpstr>Research Design &amp; Methodology</vt:lpstr>
      <vt:lpstr>Literature Review Themes</vt:lpstr>
      <vt:lpstr>ThEme 1:  AI Techniques in Fraud Detection</vt:lpstr>
      <vt:lpstr>Theme 2: The Black Box Problem</vt:lpstr>
      <vt:lpstr>Theme 3: XAI Frameworks and Limitations</vt:lpstr>
      <vt:lpstr>Theme 4: Applications of XAI in Finance</vt:lpstr>
      <vt:lpstr>Theme 5: Ethics, Regulation, and Fairness</vt:lpstr>
      <vt:lpstr>Expected Outcomes</vt:lpstr>
      <vt:lpstr>Reference List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Parth Suthar</cp:lastModifiedBy>
  <cp:revision>3</cp:revision>
  <dcterms:created xsi:type="dcterms:W3CDTF">2025-11-08T05:10:14Z</dcterms:created>
  <dcterms:modified xsi:type="dcterms:W3CDTF">2025-11-10T14:45:28Z</dcterms:modified>
</cp:coreProperties>
</file>