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20"/>
  </p:notesMasterIdLst>
  <p:sldIdLst>
    <p:sldId id="275" r:id="rId2"/>
    <p:sldId id="257" r:id="rId3"/>
    <p:sldId id="261" r:id="rId4"/>
    <p:sldId id="262" r:id="rId5"/>
    <p:sldId id="287" r:id="rId6"/>
    <p:sldId id="277" r:id="rId7"/>
    <p:sldId id="282" r:id="rId8"/>
    <p:sldId id="283" r:id="rId9"/>
    <p:sldId id="284" r:id="rId10"/>
    <p:sldId id="285" r:id="rId11"/>
    <p:sldId id="266" r:id="rId12"/>
    <p:sldId id="268" r:id="rId13"/>
    <p:sldId id="272" r:id="rId14"/>
    <p:sldId id="273" r:id="rId15"/>
    <p:sldId id="278" r:id="rId16"/>
    <p:sldId id="280" r:id="rId17"/>
    <p:sldId id="274" r:id="rId18"/>
    <p:sldId id="281" r:id="rId19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63E72DD6-DB11-E34F-AE53-4E7686A4EDCB}" v="257" dt="2025-01-15T11:01:09.317"/>
    <p1510:client id="{A1624217-EB7F-D350-048D-59EEDC62BAA4}" v="390" dt="2025-01-16T21:36:17.653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86" d="100"/>
          <a:sy n="86" d="100"/>
        </p:scale>
        <p:origin x="96" y="8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microsoft.com/office/2015/10/relationships/revisionInfo" Target="revisionInfo.xml"/><Relationship Id="rId3" Type="http://schemas.openxmlformats.org/officeDocument/2006/relationships/slide" Target="slides/slide2.xml"/><Relationship Id="rId21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microsoft.com/office/2016/11/relationships/changesInfo" Target="changesInfos/changesInfo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notesMaster" Target="notesMasters/notesMaster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viewProps" Target="view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Seren Morgan (2305602)" userId="S::2305602@student.uwtsd.ac.uk::df842f22-a46d-4542-a4bc-2c31b8d50f06" providerId="AD" clId="Web-{63E72DD6-DB11-E34F-AE53-4E7686A4EDCB}"/>
    <pc:docChg chg="addSld delSld modSld">
      <pc:chgData name="Seren Morgan (2305602)" userId="S::2305602@student.uwtsd.ac.uk::df842f22-a46d-4542-a4bc-2c31b8d50f06" providerId="AD" clId="Web-{63E72DD6-DB11-E34F-AE53-4E7686A4EDCB}" dt="2025-01-15T11:01:09.317" v="193" actId="1076"/>
      <pc:docMkLst>
        <pc:docMk/>
      </pc:docMkLst>
      <pc:sldChg chg="modSp add">
        <pc:chgData name="Seren Morgan (2305602)" userId="S::2305602@student.uwtsd.ac.uk::df842f22-a46d-4542-a4bc-2c31b8d50f06" providerId="AD" clId="Web-{63E72DD6-DB11-E34F-AE53-4E7686A4EDCB}" dt="2025-01-15T10:50:53.541" v="173" actId="20577"/>
        <pc:sldMkLst>
          <pc:docMk/>
          <pc:sldMk cId="3469876968" sldId="257"/>
        </pc:sldMkLst>
        <pc:spChg chg="mod">
          <ac:chgData name="Seren Morgan (2305602)" userId="S::2305602@student.uwtsd.ac.uk::df842f22-a46d-4542-a4bc-2c31b8d50f06" providerId="AD" clId="Web-{63E72DD6-DB11-E34F-AE53-4E7686A4EDCB}" dt="2025-01-15T10:50:53.541" v="173" actId="20577"/>
          <ac:spMkLst>
            <pc:docMk/>
            <pc:sldMk cId="3469876968" sldId="257"/>
            <ac:spMk id="3" creationId="{67FE556B-638C-A56D-6897-16FEAD2B83A9}"/>
          </ac:spMkLst>
        </pc:spChg>
      </pc:sldChg>
      <pc:sldChg chg="add del">
        <pc:chgData name="Seren Morgan (2305602)" userId="S::2305602@student.uwtsd.ac.uk::df842f22-a46d-4542-a4bc-2c31b8d50f06" providerId="AD" clId="Web-{63E72DD6-DB11-E34F-AE53-4E7686A4EDCB}" dt="2025-01-15T10:33:08.298" v="2"/>
        <pc:sldMkLst>
          <pc:docMk/>
          <pc:sldMk cId="743764730" sldId="261"/>
        </pc:sldMkLst>
      </pc:sldChg>
      <pc:sldChg chg="add">
        <pc:chgData name="Seren Morgan (2305602)" userId="S::2305602@student.uwtsd.ac.uk::df842f22-a46d-4542-a4bc-2c31b8d50f06" providerId="AD" clId="Web-{63E72DD6-DB11-E34F-AE53-4E7686A4EDCB}" dt="2025-01-15T10:33:19.361" v="3"/>
        <pc:sldMkLst>
          <pc:docMk/>
          <pc:sldMk cId="3181020864" sldId="262"/>
        </pc:sldMkLst>
      </pc:sldChg>
      <pc:sldChg chg="add">
        <pc:chgData name="Seren Morgan (2305602)" userId="S::2305602@student.uwtsd.ac.uk::df842f22-a46d-4542-a4bc-2c31b8d50f06" providerId="AD" clId="Web-{63E72DD6-DB11-E34F-AE53-4E7686A4EDCB}" dt="2025-01-15T10:34:29.710" v="9"/>
        <pc:sldMkLst>
          <pc:docMk/>
          <pc:sldMk cId="1660044262" sldId="266"/>
        </pc:sldMkLst>
      </pc:sldChg>
      <pc:sldChg chg="addSp modSp add">
        <pc:chgData name="Seren Morgan (2305602)" userId="S::2305602@student.uwtsd.ac.uk::df842f22-a46d-4542-a4bc-2c31b8d50f06" providerId="AD" clId="Web-{63E72DD6-DB11-E34F-AE53-4E7686A4EDCB}" dt="2025-01-15T10:43:01.884" v="101" actId="14100"/>
        <pc:sldMkLst>
          <pc:docMk/>
          <pc:sldMk cId="2156429865" sldId="268"/>
        </pc:sldMkLst>
        <pc:spChg chg="add mod">
          <ac:chgData name="Seren Morgan (2305602)" userId="S::2305602@student.uwtsd.ac.uk::df842f22-a46d-4542-a4bc-2c31b8d50f06" providerId="AD" clId="Web-{63E72DD6-DB11-E34F-AE53-4E7686A4EDCB}" dt="2025-01-15T10:40:37.343" v="88" actId="20577"/>
          <ac:spMkLst>
            <pc:docMk/>
            <pc:sldMk cId="2156429865" sldId="268"/>
            <ac:spMk id="5" creationId="{E60EE791-9ACC-0598-1CEA-761EED3DA0E3}"/>
          </ac:spMkLst>
        </pc:spChg>
        <pc:spChg chg="add mod">
          <ac:chgData name="Seren Morgan (2305602)" userId="S::2305602@student.uwtsd.ac.uk::df842f22-a46d-4542-a4bc-2c31b8d50f06" providerId="AD" clId="Web-{63E72DD6-DB11-E34F-AE53-4E7686A4EDCB}" dt="2025-01-15T10:40:51.829" v="89" actId="20577"/>
          <ac:spMkLst>
            <pc:docMk/>
            <pc:sldMk cId="2156429865" sldId="268"/>
            <ac:spMk id="8" creationId="{7161996B-9528-9237-223E-39F38D23D7E2}"/>
          </ac:spMkLst>
        </pc:spChg>
        <pc:spChg chg="mod">
          <ac:chgData name="Seren Morgan (2305602)" userId="S::2305602@student.uwtsd.ac.uk::df842f22-a46d-4542-a4bc-2c31b8d50f06" providerId="AD" clId="Web-{63E72DD6-DB11-E34F-AE53-4E7686A4EDCB}" dt="2025-01-15T10:43:01.884" v="101" actId="14100"/>
          <ac:spMkLst>
            <pc:docMk/>
            <pc:sldMk cId="2156429865" sldId="268"/>
            <ac:spMk id="11" creationId="{56FB231F-09C1-CAE3-4162-2462EC6DF648}"/>
          </ac:spMkLst>
        </pc:spChg>
      </pc:sldChg>
      <pc:sldChg chg="add">
        <pc:chgData name="Seren Morgan (2305602)" userId="S::2305602@student.uwtsd.ac.uk::df842f22-a46d-4542-a4bc-2c31b8d50f06" providerId="AD" clId="Web-{63E72DD6-DB11-E34F-AE53-4E7686A4EDCB}" dt="2025-01-15T10:34:57.977" v="11"/>
        <pc:sldMkLst>
          <pc:docMk/>
          <pc:sldMk cId="2279069963" sldId="272"/>
        </pc:sldMkLst>
      </pc:sldChg>
      <pc:sldChg chg="modSp add">
        <pc:chgData name="Seren Morgan (2305602)" userId="S::2305602@student.uwtsd.ac.uk::df842f22-a46d-4542-a4bc-2c31b8d50f06" providerId="AD" clId="Web-{63E72DD6-DB11-E34F-AE53-4E7686A4EDCB}" dt="2025-01-15T10:43:24.527" v="104" actId="20577"/>
        <pc:sldMkLst>
          <pc:docMk/>
          <pc:sldMk cId="803269474" sldId="273"/>
        </pc:sldMkLst>
        <pc:spChg chg="mod">
          <ac:chgData name="Seren Morgan (2305602)" userId="S::2305602@student.uwtsd.ac.uk::df842f22-a46d-4542-a4bc-2c31b8d50f06" providerId="AD" clId="Web-{63E72DD6-DB11-E34F-AE53-4E7686A4EDCB}" dt="2025-01-15T10:43:24.527" v="104" actId="20577"/>
          <ac:spMkLst>
            <pc:docMk/>
            <pc:sldMk cId="803269474" sldId="273"/>
            <ac:spMk id="7" creationId="{F9CF3948-7E1B-9E0D-F642-1F593B8C6BCA}"/>
          </ac:spMkLst>
        </pc:spChg>
      </pc:sldChg>
      <pc:sldChg chg="modSp add">
        <pc:chgData name="Seren Morgan (2305602)" userId="S::2305602@student.uwtsd.ac.uk::df842f22-a46d-4542-a4bc-2c31b8d50f06" providerId="AD" clId="Web-{63E72DD6-DB11-E34F-AE53-4E7686A4EDCB}" dt="2025-01-15T11:01:09.317" v="193" actId="1076"/>
        <pc:sldMkLst>
          <pc:docMk/>
          <pc:sldMk cId="4010486628" sldId="274"/>
        </pc:sldMkLst>
        <pc:spChg chg="mod">
          <ac:chgData name="Seren Morgan (2305602)" userId="S::2305602@student.uwtsd.ac.uk::df842f22-a46d-4542-a4bc-2c31b8d50f06" providerId="AD" clId="Web-{63E72DD6-DB11-E34F-AE53-4E7686A4EDCB}" dt="2025-01-15T11:01:09.317" v="193" actId="1076"/>
          <ac:spMkLst>
            <pc:docMk/>
            <pc:sldMk cId="4010486628" sldId="274"/>
            <ac:spMk id="2" creationId="{C3085EB1-CC55-C08A-231A-E642B178CC3C}"/>
          </ac:spMkLst>
        </pc:spChg>
      </pc:sldChg>
      <pc:sldChg chg="modSp add">
        <pc:chgData name="Seren Morgan (2305602)" userId="S::2305602@student.uwtsd.ac.uk::df842f22-a46d-4542-a4bc-2c31b8d50f06" providerId="AD" clId="Web-{63E72DD6-DB11-E34F-AE53-4E7686A4EDCB}" dt="2025-01-15T10:51:09.526" v="177" actId="20577"/>
        <pc:sldMkLst>
          <pc:docMk/>
          <pc:sldMk cId="2831757752" sldId="277"/>
        </pc:sldMkLst>
        <pc:spChg chg="mod">
          <ac:chgData name="Seren Morgan (2305602)" userId="S::2305602@student.uwtsd.ac.uk::df842f22-a46d-4542-a4bc-2c31b8d50f06" providerId="AD" clId="Web-{63E72DD6-DB11-E34F-AE53-4E7686A4EDCB}" dt="2025-01-15T10:51:09.526" v="177" actId="20577"/>
          <ac:spMkLst>
            <pc:docMk/>
            <pc:sldMk cId="2831757752" sldId="277"/>
            <ac:spMk id="4" creationId="{225010C2-C241-E3AE-A49C-6931DE2F9C98}"/>
          </ac:spMkLst>
        </pc:spChg>
      </pc:sldChg>
      <pc:sldChg chg="addSp modSp add">
        <pc:chgData name="Seren Morgan (2305602)" userId="S::2305602@student.uwtsd.ac.uk::df842f22-a46d-4542-a4bc-2c31b8d50f06" providerId="AD" clId="Web-{63E72DD6-DB11-E34F-AE53-4E7686A4EDCB}" dt="2025-01-15T10:38:59.868" v="41" actId="1076"/>
        <pc:sldMkLst>
          <pc:docMk/>
          <pc:sldMk cId="629286869" sldId="278"/>
        </pc:sldMkLst>
        <pc:spChg chg="add mod">
          <ac:chgData name="Seren Morgan (2305602)" userId="S::2305602@student.uwtsd.ac.uk::df842f22-a46d-4542-a4bc-2c31b8d50f06" providerId="AD" clId="Web-{63E72DD6-DB11-E34F-AE53-4E7686A4EDCB}" dt="2025-01-15T10:37:45.441" v="21"/>
          <ac:spMkLst>
            <pc:docMk/>
            <pc:sldMk cId="629286869" sldId="278"/>
            <ac:spMk id="2" creationId="{C7F5E67E-FAB7-5832-A751-84FDCDF13B03}"/>
          </ac:spMkLst>
        </pc:spChg>
        <pc:spChg chg="add mod">
          <ac:chgData name="Seren Morgan (2305602)" userId="S::2305602@student.uwtsd.ac.uk::df842f22-a46d-4542-a4bc-2c31b8d50f06" providerId="AD" clId="Web-{63E72DD6-DB11-E34F-AE53-4E7686A4EDCB}" dt="2025-01-15T10:38:08.677" v="27" actId="1076"/>
          <ac:spMkLst>
            <pc:docMk/>
            <pc:sldMk cId="629286869" sldId="278"/>
            <ac:spMk id="3" creationId="{BA18CD61-222F-2199-B9A5-EF277F7E3EC8}"/>
          </ac:spMkLst>
        </pc:spChg>
        <pc:spChg chg="add mod">
          <ac:chgData name="Seren Morgan (2305602)" userId="S::2305602@student.uwtsd.ac.uk::df842f22-a46d-4542-a4bc-2c31b8d50f06" providerId="AD" clId="Web-{63E72DD6-DB11-E34F-AE53-4E7686A4EDCB}" dt="2025-01-15T10:38:45.664" v="37" actId="14100"/>
          <ac:spMkLst>
            <pc:docMk/>
            <pc:sldMk cId="629286869" sldId="278"/>
            <ac:spMk id="4" creationId="{6FBC1491-CA83-686F-D810-E7D8D46FADAF}"/>
          </ac:spMkLst>
        </pc:spChg>
        <pc:spChg chg="add mod">
          <ac:chgData name="Seren Morgan (2305602)" userId="S::2305602@student.uwtsd.ac.uk::df842f22-a46d-4542-a4bc-2c31b8d50f06" providerId="AD" clId="Web-{63E72DD6-DB11-E34F-AE53-4E7686A4EDCB}" dt="2025-01-15T10:38:57.587" v="40" actId="14100"/>
          <ac:spMkLst>
            <pc:docMk/>
            <pc:sldMk cId="629286869" sldId="278"/>
            <ac:spMk id="7" creationId="{8F2AEB4A-3864-C195-71C0-E718E9721B0F}"/>
          </ac:spMkLst>
        </pc:spChg>
        <pc:picChg chg="mod">
          <ac:chgData name="Seren Morgan (2305602)" userId="S::2305602@student.uwtsd.ac.uk::df842f22-a46d-4542-a4bc-2c31b8d50f06" providerId="AD" clId="Web-{63E72DD6-DB11-E34F-AE53-4E7686A4EDCB}" dt="2025-01-15T10:38:00.067" v="25" actId="1076"/>
          <ac:picMkLst>
            <pc:docMk/>
            <pc:sldMk cId="629286869" sldId="278"/>
            <ac:picMk id="5" creationId="{42F9E8D6-5424-15CA-FC06-E1CE8052892E}"/>
          </ac:picMkLst>
        </pc:picChg>
        <pc:picChg chg="mod">
          <ac:chgData name="Seren Morgan (2305602)" userId="S::2305602@student.uwtsd.ac.uk::df842f22-a46d-4542-a4bc-2c31b8d50f06" providerId="AD" clId="Web-{63E72DD6-DB11-E34F-AE53-4E7686A4EDCB}" dt="2025-01-15T10:38:59.868" v="41" actId="1076"/>
          <ac:picMkLst>
            <pc:docMk/>
            <pc:sldMk cId="629286869" sldId="278"/>
            <ac:picMk id="6" creationId="{83C88BE4-7F4E-CC44-AB3D-FA98289D947B}"/>
          </ac:picMkLst>
        </pc:picChg>
        <pc:picChg chg="mod">
          <ac:chgData name="Seren Morgan (2305602)" userId="S::2305602@student.uwtsd.ac.uk::df842f22-a46d-4542-a4bc-2c31b8d50f06" providerId="AD" clId="Web-{63E72DD6-DB11-E34F-AE53-4E7686A4EDCB}" dt="2025-01-15T10:38:12.959" v="28" actId="14100"/>
          <ac:picMkLst>
            <pc:docMk/>
            <pc:sldMk cId="629286869" sldId="278"/>
            <ac:picMk id="10" creationId="{D4FEED77-80FC-F73E-1D1A-7D660FF46677}"/>
          </ac:picMkLst>
        </pc:picChg>
      </pc:sldChg>
      <pc:sldChg chg="add">
        <pc:chgData name="Seren Morgan (2305602)" userId="S::2305602@student.uwtsd.ac.uk::df842f22-a46d-4542-a4bc-2c31b8d50f06" providerId="AD" clId="Web-{63E72DD6-DB11-E34F-AE53-4E7686A4EDCB}" dt="2025-01-15T10:35:35.620" v="14"/>
        <pc:sldMkLst>
          <pc:docMk/>
          <pc:sldMk cId="654572315" sldId="280"/>
        </pc:sldMkLst>
      </pc:sldChg>
      <pc:sldChg chg="modSp add">
        <pc:chgData name="Seren Morgan (2305602)" userId="S::2305602@student.uwtsd.ac.uk::df842f22-a46d-4542-a4bc-2c31b8d50f06" providerId="AD" clId="Web-{63E72DD6-DB11-E34F-AE53-4E7686A4EDCB}" dt="2025-01-15T10:53:46.693" v="186" actId="20577"/>
        <pc:sldMkLst>
          <pc:docMk/>
          <pc:sldMk cId="2594793497" sldId="281"/>
        </pc:sldMkLst>
        <pc:spChg chg="mod">
          <ac:chgData name="Seren Morgan (2305602)" userId="S::2305602@student.uwtsd.ac.uk::df842f22-a46d-4542-a4bc-2c31b8d50f06" providerId="AD" clId="Web-{63E72DD6-DB11-E34F-AE53-4E7686A4EDCB}" dt="2025-01-15T10:53:46.693" v="186" actId="20577"/>
          <ac:spMkLst>
            <pc:docMk/>
            <pc:sldMk cId="2594793497" sldId="281"/>
            <ac:spMk id="5" creationId="{CD5AA383-5423-4570-22DB-BBC269FE1E87}"/>
          </ac:spMkLst>
        </pc:spChg>
      </pc:sldChg>
      <pc:sldChg chg="add modTransition">
        <pc:chgData name="Seren Morgan (2305602)" userId="S::2305602@student.uwtsd.ac.uk::df842f22-a46d-4542-a4bc-2c31b8d50f06" providerId="AD" clId="Web-{63E72DD6-DB11-E34F-AE53-4E7686A4EDCB}" dt="2025-01-15T10:52:32.798" v="182"/>
        <pc:sldMkLst>
          <pc:docMk/>
          <pc:sldMk cId="1284677266" sldId="282"/>
        </pc:sldMkLst>
      </pc:sldChg>
      <pc:sldChg chg="add modTransition">
        <pc:chgData name="Seren Morgan (2305602)" userId="S::2305602@student.uwtsd.ac.uk::df842f22-a46d-4542-a4bc-2c31b8d50f06" providerId="AD" clId="Web-{63E72DD6-DB11-E34F-AE53-4E7686A4EDCB}" dt="2025-01-15T10:52:41.205" v="183"/>
        <pc:sldMkLst>
          <pc:docMk/>
          <pc:sldMk cId="3297455961" sldId="283"/>
        </pc:sldMkLst>
      </pc:sldChg>
      <pc:sldChg chg="add modTransition">
        <pc:chgData name="Seren Morgan (2305602)" userId="S::2305602@student.uwtsd.ac.uk::df842f22-a46d-4542-a4bc-2c31b8d50f06" providerId="AD" clId="Web-{63E72DD6-DB11-E34F-AE53-4E7686A4EDCB}" dt="2025-01-15T10:52:45.345" v="184"/>
        <pc:sldMkLst>
          <pc:docMk/>
          <pc:sldMk cId="2206289670" sldId="284"/>
        </pc:sldMkLst>
      </pc:sldChg>
      <pc:sldChg chg="add modTransition">
        <pc:chgData name="Seren Morgan (2305602)" userId="S::2305602@student.uwtsd.ac.uk::df842f22-a46d-4542-a4bc-2c31b8d50f06" providerId="AD" clId="Web-{63E72DD6-DB11-E34F-AE53-4E7686A4EDCB}" dt="2025-01-15T10:52:50.143" v="185"/>
        <pc:sldMkLst>
          <pc:docMk/>
          <pc:sldMk cId="3751810808" sldId="285"/>
        </pc:sldMkLst>
      </pc:sldChg>
    </pc:docChg>
  </pc:docChgLst>
  <pc:docChgLst>
    <pc:chgData name="Seren Morgan (2305602)" userId="S::2305602@student.uwtsd.ac.uk::df842f22-a46d-4542-a4bc-2c31b8d50f06" providerId="AD" clId="Web-{A1624217-EB7F-D350-048D-59EEDC62BAA4}"/>
    <pc:docChg chg="addSld delSld modSld">
      <pc:chgData name="Seren Morgan (2305602)" userId="S::2305602@student.uwtsd.ac.uk::df842f22-a46d-4542-a4bc-2c31b8d50f06" providerId="AD" clId="Web-{A1624217-EB7F-D350-048D-59EEDC62BAA4}" dt="2025-01-16T21:36:15.215" v="273" actId="20577"/>
      <pc:docMkLst>
        <pc:docMk/>
      </pc:docMkLst>
      <pc:sldChg chg="modSp">
        <pc:chgData name="Seren Morgan (2305602)" userId="S::2305602@student.uwtsd.ac.uk::df842f22-a46d-4542-a4bc-2c31b8d50f06" providerId="AD" clId="Web-{A1624217-EB7F-D350-048D-59EEDC62BAA4}" dt="2025-01-16T21:36:15.215" v="273" actId="20577"/>
        <pc:sldMkLst>
          <pc:docMk/>
          <pc:sldMk cId="4010486628" sldId="274"/>
        </pc:sldMkLst>
        <pc:spChg chg="mod">
          <ac:chgData name="Seren Morgan (2305602)" userId="S::2305602@student.uwtsd.ac.uk::df842f22-a46d-4542-a4bc-2c31b8d50f06" providerId="AD" clId="Web-{A1624217-EB7F-D350-048D-59EEDC62BAA4}" dt="2025-01-16T21:36:15.215" v="273" actId="20577"/>
          <ac:spMkLst>
            <pc:docMk/>
            <pc:sldMk cId="4010486628" sldId="274"/>
            <ac:spMk id="2" creationId="{C3085EB1-CC55-C08A-231A-E642B178CC3C}"/>
          </ac:spMkLst>
        </pc:spChg>
      </pc:sldChg>
      <pc:sldChg chg="modSp">
        <pc:chgData name="Seren Morgan (2305602)" userId="S::2305602@student.uwtsd.ac.uk::df842f22-a46d-4542-a4bc-2c31b8d50f06" providerId="AD" clId="Web-{A1624217-EB7F-D350-048D-59EEDC62BAA4}" dt="2025-01-16T17:18:34.934" v="88" actId="20577"/>
        <pc:sldMkLst>
          <pc:docMk/>
          <pc:sldMk cId="2831757752" sldId="277"/>
        </pc:sldMkLst>
        <pc:spChg chg="mod">
          <ac:chgData name="Seren Morgan (2305602)" userId="S::2305602@student.uwtsd.ac.uk::df842f22-a46d-4542-a4bc-2c31b8d50f06" providerId="AD" clId="Web-{A1624217-EB7F-D350-048D-59EEDC62BAA4}" dt="2025-01-16T17:18:34.934" v="88" actId="20577"/>
          <ac:spMkLst>
            <pc:docMk/>
            <pc:sldMk cId="2831757752" sldId="277"/>
            <ac:spMk id="13" creationId="{226FF535-1593-4E28-2554-4DFFB8B64B02}"/>
          </ac:spMkLst>
        </pc:spChg>
      </pc:sldChg>
      <pc:sldChg chg="modSp">
        <pc:chgData name="Seren Morgan (2305602)" userId="S::2305602@student.uwtsd.ac.uk::df842f22-a46d-4542-a4bc-2c31b8d50f06" providerId="AD" clId="Web-{A1624217-EB7F-D350-048D-59EEDC62BAA4}" dt="2025-01-16T21:35:47.668" v="255" actId="1076"/>
        <pc:sldMkLst>
          <pc:docMk/>
          <pc:sldMk cId="2594793497" sldId="281"/>
        </pc:sldMkLst>
        <pc:spChg chg="mod">
          <ac:chgData name="Seren Morgan (2305602)" userId="S::2305602@student.uwtsd.ac.uk::df842f22-a46d-4542-a4bc-2c31b8d50f06" providerId="AD" clId="Web-{A1624217-EB7F-D350-048D-59EEDC62BAA4}" dt="2025-01-16T21:35:47.668" v="255" actId="1076"/>
          <ac:spMkLst>
            <pc:docMk/>
            <pc:sldMk cId="2594793497" sldId="281"/>
            <ac:spMk id="5" creationId="{CD5AA383-5423-4570-22DB-BBC269FE1E87}"/>
          </ac:spMkLst>
        </pc:spChg>
      </pc:sldChg>
      <pc:sldChg chg="addSp delSp modSp">
        <pc:chgData name="Seren Morgan (2305602)" userId="S::2305602@student.uwtsd.ac.uk::df842f22-a46d-4542-a4bc-2c31b8d50f06" providerId="AD" clId="Web-{A1624217-EB7F-D350-048D-59EEDC62BAA4}" dt="2025-01-16T17:10:19.470" v="73" actId="1076"/>
        <pc:sldMkLst>
          <pc:docMk/>
          <pc:sldMk cId="1284677266" sldId="282"/>
        </pc:sldMkLst>
        <pc:spChg chg="add del mod">
          <ac:chgData name="Seren Morgan (2305602)" userId="S::2305602@student.uwtsd.ac.uk::df842f22-a46d-4542-a4bc-2c31b8d50f06" providerId="AD" clId="Web-{A1624217-EB7F-D350-048D-59EEDC62BAA4}" dt="2025-01-16T17:06:43.277" v="58"/>
          <ac:spMkLst>
            <pc:docMk/>
            <pc:sldMk cId="1284677266" sldId="282"/>
            <ac:spMk id="2" creationId="{38C810C2-76C3-D759-6D70-99463712DD1A}"/>
          </ac:spMkLst>
        </pc:spChg>
        <pc:spChg chg="add del mod">
          <ac:chgData name="Seren Morgan (2305602)" userId="S::2305602@student.uwtsd.ac.uk::df842f22-a46d-4542-a4bc-2c31b8d50f06" providerId="AD" clId="Web-{A1624217-EB7F-D350-048D-59EEDC62BAA4}" dt="2025-01-16T17:10:08.735" v="70"/>
          <ac:spMkLst>
            <pc:docMk/>
            <pc:sldMk cId="1284677266" sldId="282"/>
            <ac:spMk id="3" creationId="{FC4E4DBD-C17C-0889-202F-3CF57CA5AB57}"/>
          </ac:spMkLst>
        </pc:spChg>
        <pc:picChg chg="add mod">
          <ac:chgData name="Seren Morgan (2305602)" userId="S::2305602@student.uwtsd.ac.uk::df842f22-a46d-4542-a4bc-2c31b8d50f06" providerId="AD" clId="Web-{A1624217-EB7F-D350-048D-59EEDC62BAA4}" dt="2025-01-16T17:10:19.470" v="73" actId="1076"/>
          <ac:picMkLst>
            <pc:docMk/>
            <pc:sldMk cId="1284677266" sldId="282"/>
            <ac:picMk id="6" creationId="{D81E5B56-CD02-5AAA-CDC7-8B774B85A943}"/>
          </ac:picMkLst>
        </pc:picChg>
        <pc:picChg chg="del">
          <ac:chgData name="Seren Morgan (2305602)" userId="S::2305602@student.uwtsd.ac.uk::df842f22-a46d-4542-a4bc-2c31b8d50f06" providerId="AD" clId="Web-{A1624217-EB7F-D350-048D-59EEDC62BAA4}" dt="2025-01-16T17:10:05.485" v="69"/>
          <ac:picMkLst>
            <pc:docMk/>
            <pc:sldMk cId="1284677266" sldId="282"/>
            <ac:picMk id="8" creationId="{154068C4-F138-4587-40A3-0A2A9245FBCD}"/>
          </ac:picMkLst>
        </pc:picChg>
        <pc:cxnChg chg="add del mod">
          <ac:chgData name="Seren Morgan (2305602)" userId="S::2305602@student.uwtsd.ac.uk::df842f22-a46d-4542-a4bc-2c31b8d50f06" providerId="AD" clId="Web-{A1624217-EB7F-D350-048D-59EEDC62BAA4}" dt="2025-01-16T17:07:45.232" v="68"/>
          <ac:cxnSpMkLst>
            <pc:docMk/>
            <pc:sldMk cId="1284677266" sldId="282"/>
            <ac:cxnSpMk id="5" creationId="{C45B9827-3660-52DE-2ABC-1E625BBFA39F}"/>
          </ac:cxnSpMkLst>
        </pc:cxnChg>
      </pc:sldChg>
      <pc:sldChg chg="addSp delSp modSp">
        <pc:chgData name="Seren Morgan (2305602)" userId="S::2305602@student.uwtsd.ac.uk::df842f22-a46d-4542-a4bc-2c31b8d50f06" providerId="AD" clId="Web-{A1624217-EB7F-D350-048D-59EEDC62BAA4}" dt="2025-01-16T17:10:53.517" v="77" actId="1076"/>
        <pc:sldMkLst>
          <pc:docMk/>
          <pc:sldMk cId="3297455961" sldId="283"/>
        </pc:sldMkLst>
        <pc:picChg chg="add mod">
          <ac:chgData name="Seren Morgan (2305602)" userId="S::2305602@student.uwtsd.ac.uk::df842f22-a46d-4542-a4bc-2c31b8d50f06" providerId="AD" clId="Web-{A1624217-EB7F-D350-048D-59EEDC62BAA4}" dt="2025-01-16T17:10:53.517" v="77" actId="1076"/>
          <ac:picMkLst>
            <pc:docMk/>
            <pc:sldMk cId="3297455961" sldId="283"/>
            <ac:picMk id="2" creationId="{27555433-4D42-6A51-784C-5AB7FB0BC7FC}"/>
          </ac:picMkLst>
        </pc:picChg>
        <pc:picChg chg="del">
          <ac:chgData name="Seren Morgan (2305602)" userId="S::2305602@student.uwtsd.ac.uk::df842f22-a46d-4542-a4bc-2c31b8d50f06" providerId="AD" clId="Web-{A1624217-EB7F-D350-048D-59EEDC62BAA4}" dt="2025-01-16T17:10:42.267" v="74"/>
          <ac:picMkLst>
            <pc:docMk/>
            <pc:sldMk cId="3297455961" sldId="283"/>
            <ac:picMk id="5" creationId="{E2058866-5DB6-9B77-5B08-F2826511D4F5}"/>
          </ac:picMkLst>
        </pc:picChg>
      </pc:sldChg>
      <pc:sldChg chg="addSp delSp modSp mod setBg">
        <pc:chgData name="Seren Morgan (2305602)" userId="S::2305602@student.uwtsd.ac.uk::df842f22-a46d-4542-a4bc-2c31b8d50f06" providerId="AD" clId="Web-{A1624217-EB7F-D350-048D-59EEDC62BAA4}" dt="2025-01-16T17:11:51.597" v="85"/>
        <pc:sldMkLst>
          <pc:docMk/>
          <pc:sldMk cId="2206289670" sldId="284"/>
        </pc:sldMkLst>
        <pc:spChg chg="add del">
          <ac:chgData name="Seren Morgan (2305602)" userId="S::2305602@student.uwtsd.ac.uk::df842f22-a46d-4542-a4bc-2c31b8d50f06" providerId="AD" clId="Web-{A1624217-EB7F-D350-048D-59EEDC62BAA4}" dt="2025-01-16T17:11:41.878" v="81"/>
          <ac:spMkLst>
            <pc:docMk/>
            <pc:sldMk cId="2206289670" sldId="284"/>
            <ac:spMk id="7" creationId="{F3060C83-F051-4F0E-ABAD-AA0DFC48B218}"/>
          </ac:spMkLst>
        </pc:spChg>
        <pc:spChg chg="add del">
          <ac:chgData name="Seren Morgan (2305602)" userId="S::2305602@student.uwtsd.ac.uk::df842f22-a46d-4542-a4bc-2c31b8d50f06" providerId="AD" clId="Web-{A1624217-EB7F-D350-048D-59EEDC62BAA4}" dt="2025-01-16T17:11:41.878" v="81"/>
          <ac:spMkLst>
            <pc:docMk/>
            <pc:sldMk cId="2206289670" sldId="284"/>
            <ac:spMk id="9" creationId="{83C98ABE-055B-441F-B07E-44F97F083C39}"/>
          </ac:spMkLst>
        </pc:spChg>
        <pc:spChg chg="add del">
          <ac:chgData name="Seren Morgan (2305602)" userId="S::2305602@student.uwtsd.ac.uk::df842f22-a46d-4542-a4bc-2c31b8d50f06" providerId="AD" clId="Web-{A1624217-EB7F-D350-048D-59EEDC62BAA4}" dt="2025-01-16T17:11:41.878" v="81"/>
          <ac:spMkLst>
            <pc:docMk/>
            <pc:sldMk cId="2206289670" sldId="284"/>
            <ac:spMk id="11" creationId="{29FDB030-9B49-4CED-8CCD-4D99382388AC}"/>
          </ac:spMkLst>
        </pc:spChg>
        <pc:spChg chg="add del">
          <ac:chgData name="Seren Morgan (2305602)" userId="S::2305602@student.uwtsd.ac.uk::df842f22-a46d-4542-a4bc-2c31b8d50f06" providerId="AD" clId="Web-{A1624217-EB7F-D350-048D-59EEDC62BAA4}" dt="2025-01-16T17:11:41.878" v="81"/>
          <ac:spMkLst>
            <pc:docMk/>
            <pc:sldMk cId="2206289670" sldId="284"/>
            <ac:spMk id="13" creationId="{3783CA14-24A1-485C-8B30-D6A5D87987AD}"/>
          </ac:spMkLst>
        </pc:spChg>
        <pc:spChg chg="add del">
          <ac:chgData name="Seren Morgan (2305602)" userId="S::2305602@student.uwtsd.ac.uk::df842f22-a46d-4542-a4bc-2c31b8d50f06" providerId="AD" clId="Web-{A1624217-EB7F-D350-048D-59EEDC62BAA4}" dt="2025-01-16T17:11:41.878" v="81"/>
          <ac:spMkLst>
            <pc:docMk/>
            <pc:sldMk cId="2206289670" sldId="284"/>
            <ac:spMk id="15" creationId="{9A97C86A-04D6-40F7-AE84-31AB43E6A846}"/>
          </ac:spMkLst>
        </pc:spChg>
        <pc:spChg chg="add del">
          <ac:chgData name="Seren Morgan (2305602)" userId="S::2305602@student.uwtsd.ac.uk::df842f22-a46d-4542-a4bc-2c31b8d50f06" providerId="AD" clId="Web-{A1624217-EB7F-D350-048D-59EEDC62BAA4}" dt="2025-01-16T17:11:41.878" v="81"/>
          <ac:spMkLst>
            <pc:docMk/>
            <pc:sldMk cId="2206289670" sldId="284"/>
            <ac:spMk id="17" creationId="{FF9F2414-84E8-453E-B1F3-389FDE8192D9}"/>
          </ac:spMkLst>
        </pc:spChg>
        <pc:spChg chg="add del">
          <ac:chgData name="Seren Morgan (2305602)" userId="S::2305602@student.uwtsd.ac.uk::df842f22-a46d-4542-a4bc-2c31b8d50f06" providerId="AD" clId="Web-{A1624217-EB7F-D350-048D-59EEDC62BAA4}" dt="2025-01-16T17:11:41.878" v="81"/>
          <ac:spMkLst>
            <pc:docMk/>
            <pc:sldMk cId="2206289670" sldId="284"/>
            <ac:spMk id="19" creationId="{3ECA69A1-7536-43AC-85EF-C7106179F5ED}"/>
          </ac:spMkLst>
        </pc:spChg>
        <pc:spChg chg="add del">
          <ac:chgData name="Seren Morgan (2305602)" userId="S::2305602@student.uwtsd.ac.uk::df842f22-a46d-4542-a4bc-2c31b8d50f06" providerId="AD" clId="Web-{A1624217-EB7F-D350-048D-59EEDC62BAA4}" dt="2025-01-16T17:11:47.362" v="83"/>
          <ac:spMkLst>
            <pc:docMk/>
            <pc:sldMk cId="2206289670" sldId="284"/>
            <ac:spMk id="21" creationId="{42A4FC2C-047E-45A5-965D-8E1E3BF09BC6}"/>
          </ac:spMkLst>
        </pc:spChg>
        <pc:picChg chg="add del mod">
          <ac:chgData name="Seren Morgan (2305602)" userId="S::2305602@student.uwtsd.ac.uk::df842f22-a46d-4542-a4bc-2c31b8d50f06" providerId="AD" clId="Web-{A1624217-EB7F-D350-048D-59EEDC62BAA4}" dt="2025-01-16T17:11:49.550" v="84"/>
          <ac:picMkLst>
            <pc:docMk/>
            <pc:sldMk cId="2206289670" sldId="284"/>
            <ac:picMk id="2" creationId="{69A384E1-2D08-1112-527E-283DC42CE01E}"/>
          </ac:picMkLst>
        </pc:picChg>
        <pc:picChg chg="add mod">
          <ac:chgData name="Seren Morgan (2305602)" userId="S::2305602@student.uwtsd.ac.uk::df842f22-a46d-4542-a4bc-2c31b8d50f06" providerId="AD" clId="Web-{A1624217-EB7F-D350-048D-59EEDC62BAA4}" dt="2025-01-16T17:11:51.597" v="85"/>
          <ac:picMkLst>
            <pc:docMk/>
            <pc:sldMk cId="2206289670" sldId="284"/>
            <ac:picMk id="3" creationId="{9884791D-6090-83C9-CB38-5C28D90FD657}"/>
          </ac:picMkLst>
        </pc:picChg>
        <pc:picChg chg="del">
          <ac:chgData name="Seren Morgan (2305602)" userId="S::2305602@student.uwtsd.ac.uk::df842f22-a46d-4542-a4bc-2c31b8d50f06" providerId="AD" clId="Web-{A1624217-EB7F-D350-048D-59EEDC62BAA4}" dt="2025-01-16T17:11:03.190" v="78"/>
          <ac:picMkLst>
            <pc:docMk/>
            <pc:sldMk cId="2206289670" sldId="284"/>
            <ac:picMk id="5" creationId="{3E0A3CA2-467B-A182-A369-A8328DC6D5E7}"/>
          </ac:picMkLst>
        </pc:picChg>
      </pc:sldChg>
      <pc:sldChg chg="addSp delSp modSp new del">
        <pc:chgData name="Seren Morgan (2305602)" userId="S::2305602@student.uwtsd.ac.uk::df842f22-a46d-4542-a4bc-2c31b8d50f06" providerId="AD" clId="Web-{A1624217-EB7F-D350-048D-59EEDC62BAA4}" dt="2025-01-16T18:40:10.444" v="113"/>
        <pc:sldMkLst>
          <pc:docMk/>
          <pc:sldMk cId="2936588387" sldId="286"/>
        </pc:sldMkLst>
        <pc:spChg chg="del">
          <ac:chgData name="Seren Morgan (2305602)" userId="S::2305602@student.uwtsd.ac.uk::df842f22-a46d-4542-a4bc-2c31b8d50f06" providerId="AD" clId="Web-{A1624217-EB7F-D350-048D-59EEDC62BAA4}" dt="2025-01-16T18:36:46.314" v="91"/>
          <ac:spMkLst>
            <pc:docMk/>
            <pc:sldMk cId="2936588387" sldId="286"/>
            <ac:spMk id="2" creationId="{13CB5895-3B64-B4CD-829F-FB5A47453CA3}"/>
          </ac:spMkLst>
        </pc:spChg>
        <pc:spChg chg="del">
          <ac:chgData name="Seren Morgan (2305602)" userId="S::2305602@student.uwtsd.ac.uk::df842f22-a46d-4542-a4bc-2c31b8d50f06" providerId="AD" clId="Web-{A1624217-EB7F-D350-048D-59EEDC62BAA4}" dt="2025-01-16T18:36:42.470" v="90"/>
          <ac:spMkLst>
            <pc:docMk/>
            <pc:sldMk cId="2936588387" sldId="286"/>
            <ac:spMk id="3" creationId="{104F47B1-C959-A961-EA6B-98BAEBC6E3D1}"/>
          </ac:spMkLst>
        </pc:spChg>
        <pc:spChg chg="add mod">
          <ac:chgData name="Seren Morgan (2305602)" userId="S::2305602@student.uwtsd.ac.uk::df842f22-a46d-4542-a4bc-2c31b8d50f06" providerId="AD" clId="Web-{A1624217-EB7F-D350-048D-59EEDC62BAA4}" dt="2025-01-16T18:37:16.268" v="96"/>
          <ac:spMkLst>
            <pc:docMk/>
            <pc:sldMk cId="2936588387" sldId="286"/>
            <ac:spMk id="5" creationId="{A6AD0565-2938-CAAA-9F79-7EC51578BD4D}"/>
          </ac:spMkLst>
        </pc:spChg>
        <pc:picChg chg="add mod ord">
          <ac:chgData name="Seren Morgan (2305602)" userId="S::2305602@student.uwtsd.ac.uk::df842f22-a46d-4542-a4bc-2c31b8d50f06" providerId="AD" clId="Web-{A1624217-EB7F-D350-048D-59EEDC62BAA4}" dt="2025-01-16T18:36:54.939" v="93" actId="1076"/>
          <ac:picMkLst>
            <pc:docMk/>
            <pc:sldMk cId="2936588387" sldId="286"/>
            <ac:picMk id="4" creationId="{440AFC50-917D-FB83-0428-3769949E6687}"/>
          </ac:picMkLst>
        </pc:picChg>
        <pc:cxnChg chg="add mod">
          <ac:chgData name="Seren Morgan (2305602)" userId="S::2305602@student.uwtsd.ac.uk::df842f22-a46d-4542-a4bc-2c31b8d50f06" providerId="AD" clId="Web-{A1624217-EB7F-D350-048D-59EEDC62BAA4}" dt="2025-01-16T18:37:43.253" v="100" actId="14100"/>
          <ac:cxnSpMkLst>
            <pc:docMk/>
            <pc:sldMk cId="2936588387" sldId="286"/>
            <ac:cxnSpMk id="6" creationId="{7386179A-80B1-5D3E-F8E4-71E6C9D6AEFE}"/>
          </ac:cxnSpMkLst>
        </pc:cxnChg>
      </pc:sldChg>
      <pc:sldChg chg="addSp modSp new modTransition">
        <pc:chgData name="Seren Morgan (2305602)" userId="S::2305602@student.uwtsd.ac.uk::df842f22-a46d-4542-a4bc-2c31b8d50f06" providerId="AD" clId="Web-{A1624217-EB7F-D350-048D-59EEDC62BAA4}" dt="2025-01-16T18:43:21.870" v="174"/>
        <pc:sldMkLst>
          <pc:docMk/>
          <pc:sldMk cId="3538594570" sldId="287"/>
        </pc:sldMkLst>
        <pc:spChg chg="add mod">
          <ac:chgData name="Seren Morgan (2305602)" userId="S::2305602@student.uwtsd.ac.uk::df842f22-a46d-4542-a4bc-2c31b8d50f06" providerId="AD" clId="Web-{A1624217-EB7F-D350-048D-59EEDC62BAA4}" dt="2025-01-16T18:39:30.349" v="105"/>
          <ac:spMkLst>
            <pc:docMk/>
            <pc:sldMk cId="3538594570" sldId="287"/>
            <ac:spMk id="4" creationId="{F5B756CF-BA9F-23DD-69AE-AD5AB51E07AD}"/>
          </ac:spMkLst>
        </pc:spChg>
        <pc:spChg chg="add mod">
          <ac:chgData name="Seren Morgan (2305602)" userId="S::2305602@student.uwtsd.ac.uk::df842f22-a46d-4542-a4bc-2c31b8d50f06" providerId="AD" clId="Web-{A1624217-EB7F-D350-048D-59EEDC62BAA4}" dt="2025-01-16T18:39:53.803" v="110" actId="1076"/>
          <ac:spMkLst>
            <pc:docMk/>
            <pc:sldMk cId="3538594570" sldId="287"/>
            <ac:spMk id="8" creationId="{86AF23C3-769D-7A6F-F306-FEFD65CD5B8A}"/>
          </ac:spMkLst>
        </pc:spChg>
        <pc:spChg chg="add mod">
          <ac:chgData name="Seren Morgan (2305602)" userId="S::2305602@student.uwtsd.ac.uk::df842f22-a46d-4542-a4bc-2c31b8d50f06" providerId="AD" clId="Web-{A1624217-EB7F-D350-048D-59EEDC62BAA4}" dt="2025-01-16T18:40:36.648" v="119"/>
          <ac:spMkLst>
            <pc:docMk/>
            <pc:sldMk cId="3538594570" sldId="287"/>
            <ac:spMk id="11" creationId="{CA00FC65-15A8-DB40-A5D1-C005F8D7A051}"/>
          </ac:spMkLst>
        </pc:spChg>
        <pc:spChg chg="add mod">
          <ac:chgData name="Seren Morgan (2305602)" userId="S::2305602@student.uwtsd.ac.uk::df842f22-a46d-4542-a4bc-2c31b8d50f06" providerId="AD" clId="Web-{A1624217-EB7F-D350-048D-59EEDC62BAA4}" dt="2025-01-16T18:41:58.571" v="173" actId="20577"/>
          <ac:spMkLst>
            <pc:docMk/>
            <pc:sldMk cId="3538594570" sldId="287"/>
            <ac:spMk id="12" creationId="{F728438C-4581-6D0E-978B-14C9B262A59D}"/>
          </ac:spMkLst>
        </pc:spChg>
        <pc:picChg chg="add mod">
          <ac:chgData name="Seren Morgan (2305602)" userId="S::2305602@student.uwtsd.ac.uk::df842f22-a46d-4542-a4bc-2c31b8d50f06" providerId="AD" clId="Web-{A1624217-EB7F-D350-048D-59EEDC62BAA4}" dt="2025-01-16T18:39:43.303" v="108" actId="1076"/>
          <ac:picMkLst>
            <pc:docMk/>
            <pc:sldMk cId="3538594570" sldId="287"/>
            <ac:picMk id="6" creationId="{FB7DE343-28A7-0284-109C-F7A548AEE2B0}"/>
          </ac:picMkLst>
        </pc:picChg>
        <pc:cxnChg chg="add mod">
          <ac:chgData name="Seren Morgan (2305602)" userId="S::2305602@student.uwtsd.ac.uk::df842f22-a46d-4542-a4bc-2c31b8d50f06" providerId="AD" clId="Web-{A1624217-EB7F-D350-048D-59EEDC62BAA4}" dt="2025-01-16T18:40:05.772" v="112" actId="1076"/>
          <ac:cxnSpMkLst>
            <pc:docMk/>
            <pc:sldMk cId="3538594570" sldId="287"/>
            <ac:cxnSpMk id="10" creationId="{1A84EDA4-5EC4-3AB7-3E60-E0E1A260281D}"/>
          </ac:cxnSpMkLst>
        </pc:cxnChg>
      </pc:sldChg>
    </pc:docChg>
  </pc:docChgLst>
  <pc:docChgLst>
    <pc:chgData name="Seren Morgan (2305602)" userId="S::2305602@student.uwtsd.ac.uk::df842f22-a46d-4542-a4bc-2c31b8d50f06" providerId="AD" clId="Web-{A220959F-5430-4B49-C86F-CBDC37D01B01}"/>
    <pc:docChg chg="addSld delSld modSld sldOrd">
      <pc:chgData name="Seren Morgan (2305602)" userId="S::2305602@student.uwtsd.ac.uk::df842f22-a46d-4542-a4bc-2c31b8d50f06" providerId="AD" clId="Web-{A220959F-5430-4B49-C86F-CBDC37D01B01}" dt="2025-01-12T13:49:10.491" v="19"/>
      <pc:docMkLst>
        <pc:docMk/>
      </pc:docMkLst>
      <pc:sldChg chg="add del">
        <pc:chgData name="Seren Morgan (2305602)" userId="S::2305602@student.uwtsd.ac.uk::df842f22-a46d-4542-a4bc-2c31b8d50f06" providerId="AD" clId="Web-{A220959F-5430-4B49-C86F-CBDC37D01B01}" dt="2025-01-12T13:48:49.100" v="17"/>
        <pc:sldMkLst>
          <pc:docMk/>
          <pc:sldMk cId="3469876968" sldId="257"/>
        </pc:sldMkLst>
      </pc:sldChg>
      <pc:sldChg chg="add del">
        <pc:chgData name="Seren Morgan (2305602)" userId="S::2305602@student.uwtsd.ac.uk::df842f22-a46d-4542-a4bc-2c31b8d50f06" providerId="AD" clId="Web-{A220959F-5430-4B49-C86F-CBDC37D01B01}" dt="2025-01-12T13:49:01.350" v="18"/>
        <pc:sldMkLst>
          <pc:docMk/>
          <pc:sldMk cId="743764730" sldId="261"/>
        </pc:sldMkLst>
      </pc:sldChg>
      <pc:sldChg chg="del">
        <pc:chgData name="Seren Morgan (2305602)" userId="S::2305602@student.uwtsd.ac.uk::df842f22-a46d-4542-a4bc-2c31b8d50f06" providerId="AD" clId="Web-{A220959F-5430-4B49-C86F-CBDC37D01B01}" dt="2025-01-12T13:48:28.861" v="5"/>
        <pc:sldMkLst>
          <pc:docMk/>
          <pc:sldMk cId="3181020864" sldId="262"/>
        </pc:sldMkLst>
      </pc:sldChg>
      <pc:sldChg chg="del">
        <pc:chgData name="Seren Morgan (2305602)" userId="S::2305602@student.uwtsd.ac.uk::df842f22-a46d-4542-a4bc-2c31b8d50f06" providerId="AD" clId="Web-{A220959F-5430-4B49-C86F-CBDC37D01B01}" dt="2025-01-12T13:48:32.408" v="10"/>
        <pc:sldMkLst>
          <pc:docMk/>
          <pc:sldMk cId="3902437583" sldId="263"/>
        </pc:sldMkLst>
      </pc:sldChg>
      <pc:sldChg chg="del">
        <pc:chgData name="Seren Morgan (2305602)" userId="S::2305602@student.uwtsd.ac.uk::df842f22-a46d-4542-a4bc-2c31b8d50f06" providerId="AD" clId="Web-{A220959F-5430-4B49-C86F-CBDC37D01B01}" dt="2025-01-12T13:48:30.673" v="7"/>
        <pc:sldMkLst>
          <pc:docMk/>
          <pc:sldMk cId="2990218122" sldId="264"/>
        </pc:sldMkLst>
      </pc:sldChg>
      <pc:sldChg chg="del">
        <pc:chgData name="Seren Morgan (2305602)" userId="S::2305602@student.uwtsd.ac.uk::df842f22-a46d-4542-a4bc-2c31b8d50f06" providerId="AD" clId="Web-{A220959F-5430-4B49-C86F-CBDC37D01B01}" dt="2025-01-12T13:48:31.282" v="8"/>
        <pc:sldMkLst>
          <pc:docMk/>
          <pc:sldMk cId="2858945272" sldId="265"/>
        </pc:sldMkLst>
      </pc:sldChg>
      <pc:sldChg chg="del">
        <pc:chgData name="Seren Morgan (2305602)" userId="S::2305602@student.uwtsd.ac.uk::df842f22-a46d-4542-a4bc-2c31b8d50f06" providerId="AD" clId="Web-{A220959F-5430-4B49-C86F-CBDC37D01B01}" dt="2025-01-12T13:48:33.048" v="11"/>
        <pc:sldMkLst>
          <pc:docMk/>
          <pc:sldMk cId="1660044262" sldId="266"/>
        </pc:sldMkLst>
      </pc:sldChg>
      <pc:sldChg chg="del">
        <pc:chgData name="Seren Morgan (2305602)" userId="S::2305602@student.uwtsd.ac.uk::df842f22-a46d-4542-a4bc-2c31b8d50f06" providerId="AD" clId="Web-{A220959F-5430-4B49-C86F-CBDC37D01B01}" dt="2025-01-12T13:48:34.017" v="12"/>
        <pc:sldMkLst>
          <pc:docMk/>
          <pc:sldMk cId="2156429865" sldId="268"/>
        </pc:sldMkLst>
      </pc:sldChg>
      <pc:sldChg chg="del">
        <pc:chgData name="Seren Morgan (2305602)" userId="S::2305602@student.uwtsd.ac.uk::df842f22-a46d-4542-a4bc-2c31b8d50f06" providerId="AD" clId="Web-{A220959F-5430-4B49-C86F-CBDC37D01B01}" dt="2025-01-12T13:48:31.782" v="9"/>
        <pc:sldMkLst>
          <pc:docMk/>
          <pc:sldMk cId="3690678830" sldId="269"/>
        </pc:sldMkLst>
      </pc:sldChg>
      <pc:sldChg chg="del">
        <pc:chgData name="Seren Morgan (2305602)" userId="S::2305602@student.uwtsd.ac.uk::df842f22-a46d-4542-a4bc-2c31b8d50f06" providerId="AD" clId="Web-{A220959F-5430-4B49-C86F-CBDC37D01B01}" dt="2025-01-12T13:48:34.814" v="13"/>
        <pc:sldMkLst>
          <pc:docMk/>
          <pc:sldMk cId="2279069963" sldId="272"/>
        </pc:sldMkLst>
      </pc:sldChg>
      <pc:sldChg chg="del">
        <pc:chgData name="Seren Morgan (2305602)" userId="S::2305602@student.uwtsd.ac.uk::df842f22-a46d-4542-a4bc-2c31b8d50f06" providerId="AD" clId="Web-{A220959F-5430-4B49-C86F-CBDC37D01B01}" dt="2025-01-12T13:48:35.720" v="14"/>
        <pc:sldMkLst>
          <pc:docMk/>
          <pc:sldMk cId="803269474" sldId="273"/>
        </pc:sldMkLst>
      </pc:sldChg>
      <pc:sldChg chg="add del ord modTransition">
        <pc:chgData name="Seren Morgan (2305602)" userId="S::2305602@student.uwtsd.ac.uk::df842f22-a46d-4542-a4bc-2c31b8d50f06" providerId="AD" clId="Web-{A220959F-5430-4B49-C86F-CBDC37D01B01}" dt="2025-01-12T13:49:10.491" v="19"/>
        <pc:sldMkLst>
          <pc:docMk/>
          <pc:sldMk cId="2619394819" sldId="275"/>
        </pc:sldMkLst>
      </pc:sldChg>
      <pc:sldChg chg="del">
        <pc:chgData name="Seren Morgan (2305602)" userId="S::2305602@student.uwtsd.ac.uk::df842f22-a46d-4542-a4bc-2c31b8d50f06" providerId="AD" clId="Web-{A220959F-5430-4B49-C86F-CBDC37D01B01}" dt="2025-01-12T13:48:29.845" v="6"/>
        <pc:sldMkLst>
          <pc:docMk/>
          <pc:sldMk cId="2831757752" sldId="277"/>
        </pc:sldMkLst>
      </pc:sldChg>
      <pc:sldChg chg="del">
        <pc:chgData name="Seren Morgan (2305602)" userId="S::2305602@student.uwtsd.ac.uk::df842f22-a46d-4542-a4bc-2c31b8d50f06" providerId="AD" clId="Web-{A220959F-5430-4B49-C86F-CBDC37D01B01}" dt="2025-01-12T13:48:36.658" v="15"/>
        <pc:sldMkLst>
          <pc:docMk/>
          <pc:sldMk cId="629286869" sldId="278"/>
        </pc:sldMkLst>
      </pc:sldChg>
      <pc:sldChg chg="del">
        <pc:chgData name="Seren Morgan (2305602)" userId="S::2305602@student.uwtsd.ac.uk::df842f22-a46d-4542-a4bc-2c31b8d50f06" providerId="AD" clId="Web-{A220959F-5430-4B49-C86F-CBDC37D01B01}" dt="2025-01-12T13:48:37.580" v="16"/>
        <pc:sldMkLst>
          <pc:docMk/>
          <pc:sldMk cId="654572315" sldId="280"/>
        </pc:sldMkLst>
      </pc:sldChg>
    </pc:docChg>
  </pc:docChgLst>
  <pc:docChgLst>
    <pc:chgData clId="Web-{63E72DD6-DB11-E34F-AE53-4E7686A4EDCB}"/>
    <pc:docChg chg="delSld">
      <pc:chgData name="" userId="" providerId="" clId="Web-{63E72DD6-DB11-E34F-AE53-4E7686A4EDCB}" dt="2025-01-15T10:32:40.358" v="0"/>
      <pc:docMkLst>
        <pc:docMk/>
      </pc:docMkLst>
      <pc:sldChg chg="del">
        <pc:chgData name="" userId="" providerId="" clId="Web-{63E72DD6-DB11-E34F-AE53-4E7686A4EDCB}" dt="2025-01-15T10:32:40.358" v="0"/>
        <pc:sldMkLst>
          <pc:docMk/>
          <pc:sldMk cId="3469876968" sldId="257"/>
        </pc:sldMkLst>
      </pc:sldChg>
    </pc:docChg>
  </pc:docChgLst>
  <pc:docChgLst>
    <pc:chgData name="Seren Morgan (2305602)" userId="S::2305602@student.uwtsd.ac.uk::df842f22-a46d-4542-a4bc-2c31b8d50f06" providerId="AD" clId="Web-{819D5F87-6EF2-4248-EFA3-2DC2C7B2A199}"/>
    <pc:docChg chg="addSld delSld">
      <pc:chgData name="Seren Morgan (2305602)" userId="S::2305602@student.uwtsd.ac.uk::df842f22-a46d-4542-a4bc-2c31b8d50f06" providerId="AD" clId="Web-{819D5F87-6EF2-4248-EFA3-2DC2C7B2A199}" dt="2025-01-08T14:39:03.978" v="15"/>
      <pc:docMkLst>
        <pc:docMk/>
      </pc:docMkLst>
      <pc:sldChg chg="del">
        <pc:chgData name="Seren Morgan (2305602)" userId="S::2305602@student.uwtsd.ac.uk::df842f22-a46d-4542-a4bc-2c31b8d50f06" providerId="AD" clId="Web-{819D5F87-6EF2-4248-EFA3-2DC2C7B2A199}" dt="2025-01-08T14:39:03.978" v="15"/>
        <pc:sldMkLst>
          <pc:docMk/>
          <pc:sldMk cId="109857222" sldId="256"/>
        </pc:sldMkLst>
      </pc:sldChg>
      <pc:sldChg chg="add">
        <pc:chgData name="Seren Morgan (2305602)" userId="S::2305602@student.uwtsd.ac.uk::df842f22-a46d-4542-a4bc-2c31b8d50f06" providerId="AD" clId="Web-{819D5F87-6EF2-4248-EFA3-2DC2C7B2A199}" dt="2025-01-08T14:35:28.675" v="1"/>
        <pc:sldMkLst>
          <pc:docMk/>
          <pc:sldMk cId="3469876968" sldId="257"/>
        </pc:sldMkLst>
      </pc:sldChg>
      <pc:sldChg chg="add">
        <pc:chgData name="Seren Morgan (2305602)" userId="S::2305602@student.uwtsd.ac.uk::df842f22-a46d-4542-a4bc-2c31b8d50f06" providerId="AD" clId="Web-{819D5F87-6EF2-4248-EFA3-2DC2C7B2A199}" dt="2025-01-08T14:35:40.284" v="2"/>
        <pc:sldMkLst>
          <pc:docMk/>
          <pc:sldMk cId="743764730" sldId="261"/>
        </pc:sldMkLst>
      </pc:sldChg>
      <pc:sldChg chg="add">
        <pc:chgData name="Seren Morgan (2305602)" userId="S::2305602@student.uwtsd.ac.uk::df842f22-a46d-4542-a4bc-2c31b8d50f06" providerId="AD" clId="Web-{819D5F87-6EF2-4248-EFA3-2DC2C7B2A199}" dt="2025-01-08T14:35:51.691" v="3"/>
        <pc:sldMkLst>
          <pc:docMk/>
          <pc:sldMk cId="3181020864" sldId="262"/>
        </pc:sldMkLst>
      </pc:sldChg>
      <pc:sldChg chg="add">
        <pc:chgData name="Seren Morgan (2305602)" userId="S::2305602@student.uwtsd.ac.uk::df842f22-a46d-4542-a4bc-2c31b8d50f06" providerId="AD" clId="Web-{819D5F87-6EF2-4248-EFA3-2DC2C7B2A199}" dt="2025-01-08T14:37:04.459" v="8"/>
        <pc:sldMkLst>
          <pc:docMk/>
          <pc:sldMk cId="3902437583" sldId="263"/>
        </pc:sldMkLst>
      </pc:sldChg>
      <pc:sldChg chg="add">
        <pc:chgData name="Seren Morgan (2305602)" userId="S::2305602@student.uwtsd.ac.uk::df842f22-a46d-4542-a4bc-2c31b8d50f06" providerId="AD" clId="Web-{819D5F87-6EF2-4248-EFA3-2DC2C7B2A199}" dt="2025-01-08T14:36:26.161" v="5"/>
        <pc:sldMkLst>
          <pc:docMk/>
          <pc:sldMk cId="2990218122" sldId="264"/>
        </pc:sldMkLst>
      </pc:sldChg>
      <pc:sldChg chg="add">
        <pc:chgData name="Seren Morgan (2305602)" userId="S::2305602@student.uwtsd.ac.uk::df842f22-a46d-4542-a4bc-2c31b8d50f06" providerId="AD" clId="Web-{819D5F87-6EF2-4248-EFA3-2DC2C7B2A199}" dt="2025-01-08T14:36:37.286" v="6"/>
        <pc:sldMkLst>
          <pc:docMk/>
          <pc:sldMk cId="2858945272" sldId="265"/>
        </pc:sldMkLst>
      </pc:sldChg>
      <pc:sldChg chg="add">
        <pc:chgData name="Seren Morgan (2305602)" userId="S::2305602@student.uwtsd.ac.uk::df842f22-a46d-4542-a4bc-2c31b8d50f06" providerId="AD" clId="Web-{819D5F87-6EF2-4248-EFA3-2DC2C7B2A199}" dt="2025-01-08T14:37:20.568" v="9"/>
        <pc:sldMkLst>
          <pc:docMk/>
          <pc:sldMk cId="1660044262" sldId="266"/>
        </pc:sldMkLst>
      </pc:sldChg>
      <pc:sldChg chg="add">
        <pc:chgData name="Seren Morgan (2305602)" userId="S::2305602@student.uwtsd.ac.uk::df842f22-a46d-4542-a4bc-2c31b8d50f06" providerId="AD" clId="Web-{819D5F87-6EF2-4248-EFA3-2DC2C7B2A199}" dt="2025-01-08T14:37:33.194" v="10"/>
        <pc:sldMkLst>
          <pc:docMk/>
          <pc:sldMk cId="2156429865" sldId="268"/>
        </pc:sldMkLst>
      </pc:sldChg>
      <pc:sldChg chg="add">
        <pc:chgData name="Seren Morgan (2305602)" userId="S::2305602@student.uwtsd.ac.uk::df842f22-a46d-4542-a4bc-2c31b8d50f06" providerId="AD" clId="Web-{819D5F87-6EF2-4248-EFA3-2DC2C7B2A199}" dt="2025-01-08T14:36:50.646" v="7"/>
        <pc:sldMkLst>
          <pc:docMk/>
          <pc:sldMk cId="3690678830" sldId="269"/>
        </pc:sldMkLst>
      </pc:sldChg>
      <pc:sldChg chg="add">
        <pc:chgData name="Seren Morgan (2305602)" userId="S::2305602@student.uwtsd.ac.uk::df842f22-a46d-4542-a4bc-2c31b8d50f06" providerId="AD" clId="Web-{819D5F87-6EF2-4248-EFA3-2DC2C7B2A199}" dt="2025-01-08T14:37:45.491" v="11"/>
        <pc:sldMkLst>
          <pc:docMk/>
          <pc:sldMk cId="2279069963" sldId="272"/>
        </pc:sldMkLst>
      </pc:sldChg>
      <pc:sldChg chg="add">
        <pc:chgData name="Seren Morgan (2305602)" userId="S::2305602@student.uwtsd.ac.uk::df842f22-a46d-4542-a4bc-2c31b8d50f06" providerId="AD" clId="Web-{819D5F87-6EF2-4248-EFA3-2DC2C7B2A199}" dt="2025-01-08T14:37:53.991" v="12"/>
        <pc:sldMkLst>
          <pc:docMk/>
          <pc:sldMk cId="803269474" sldId="273"/>
        </pc:sldMkLst>
      </pc:sldChg>
      <pc:sldChg chg="add">
        <pc:chgData name="Seren Morgan (2305602)" userId="S::2305602@student.uwtsd.ac.uk::df842f22-a46d-4542-a4bc-2c31b8d50f06" providerId="AD" clId="Web-{819D5F87-6EF2-4248-EFA3-2DC2C7B2A199}" dt="2025-01-08T14:35:15.533" v="0"/>
        <pc:sldMkLst>
          <pc:docMk/>
          <pc:sldMk cId="2619394819" sldId="275"/>
        </pc:sldMkLst>
      </pc:sldChg>
      <pc:sldChg chg="add">
        <pc:chgData name="Seren Morgan (2305602)" userId="S::2305602@student.uwtsd.ac.uk::df842f22-a46d-4542-a4bc-2c31b8d50f06" providerId="AD" clId="Web-{819D5F87-6EF2-4248-EFA3-2DC2C7B2A199}" dt="2025-01-08T14:36:06.004" v="4"/>
        <pc:sldMkLst>
          <pc:docMk/>
          <pc:sldMk cId="2831757752" sldId="277"/>
        </pc:sldMkLst>
      </pc:sldChg>
      <pc:sldChg chg="add">
        <pc:chgData name="Seren Morgan (2305602)" userId="S::2305602@student.uwtsd.ac.uk::df842f22-a46d-4542-a4bc-2c31b8d50f06" providerId="AD" clId="Web-{819D5F87-6EF2-4248-EFA3-2DC2C7B2A199}" dt="2025-01-08T14:38:19.195" v="13"/>
        <pc:sldMkLst>
          <pc:docMk/>
          <pc:sldMk cId="629286869" sldId="278"/>
        </pc:sldMkLst>
      </pc:sldChg>
      <pc:sldChg chg="add">
        <pc:chgData name="Seren Morgan (2305602)" userId="S::2305602@student.uwtsd.ac.uk::df842f22-a46d-4542-a4bc-2c31b8d50f06" providerId="AD" clId="Web-{819D5F87-6EF2-4248-EFA3-2DC2C7B2A199}" dt="2025-01-08T14:38:35.008" v="14"/>
        <pc:sldMkLst>
          <pc:docMk/>
          <pc:sldMk cId="654572315" sldId="280"/>
        </pc:sldMkLst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5F5E66E-4C21-41EF-8CD2-6A2491B37441}" type="datetimeFigureOut">
              <a:t>1/16/2025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3896D35-8E98-4338-8589-5172997C279E}" type="slidenum"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8743730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y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D7CA06A-CCE9-41E6-B8DA-71A4BEBE3D42}" type="slidenum">
              <a:rPr lang="en-GB" smtClean="0"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9235457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1/16/2025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853878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1/16/2025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491384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1/16/2025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915245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1/16/2025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030920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1/16/2025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331723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1/16/2025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103125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1/16/2025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463889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1/16/2025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718414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1/16/2025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189582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1/16/2025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29054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1/16/2025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794456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46CE7D5-CF57-46EF-B807-FDD0502418D4}" type="datetimeFigureOut">
              <a:rPr lang="en-US" smtClean="0"/>
              <a:t>1/16/2025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609540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hyperlink" Target="https://images.app.goo.gl/Fm3i5jJjr5hQFsnu5" TargetMode="External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images.app.goo.gl/88wVYcEEjKwL4mQH8" TargetMode="External"/><Relationship Id="rId4" Type="http://schemas.openxmlformats.org/officeDocument/2006/relationships/image" Target="../media/image5.png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www.shutterstock.com/image-illustration/heart-shape-illustration-kids-hand-print-745837789" TargetMode="External"/><Relationship Id="rId4" Type="http://schemas.microsoft.com/office/2007/relationships/hdphoto" Target="../media/hdphoto1.wdp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image" Target="../media/image19.jpeg"/><Relationship Id="rId3" Type="http://schemas.openxmlformats.org/officeDocument/2006/relationships/image" Target="../media/image14.png"/><Relationship Id="rId7" Type="http://schemas.openxmlformats.org/officeDocument/2006/relationships/image" Target="../media/image18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7.jpeg"/><Relationship Id="rId5" Type="http://schemas.openxmlformats.org/officeDocument/2006/relationships/image" Target="../media/image16.jpeg"/><Relationship Id="rId4" Type="http://schemas.openxmlformats.org/officeDocument/2006/relationships/image" Target="../media/image15.jpeg"/><Relationship Id="rId9" Type="http://schemas.openxmlformats.org/officeDocument/2006/relationships/hyperlink" Target="https://www.cleanpng.com/png-stick-figure-boy-clip-art-boy-doll-5449876/8.html" TargetMode="Externa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jpeg"/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dreamstime.com/traffic-light-icon-clipart-animated-cartoon-png-illustration-isolated-transparent-background-warning-street-web-design-image264874027" TargetMode="External"/><Relationship Id="rId5" Type="http://schemas.microsoft.com/office/2007/relationships/hdphoto" Target="../media/hdphoto2.wdp"/><Relationship Id="rId4" Type="http://schemas.openxmlformats.org/officeDocument/2006/relationships/image" Target="../media/image22.pn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jpeg"/><Relationship Id="rId2" Type="http://schemas.openxmlformats.org/officeDocument/2006/relationships/image" Target="../media/image21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9.jpeg"/><Relationship Id="rId4" Type="http://schemas.openxmlformats.org/officeDocument/2006/relationships/image" Target="../media/image18.jpeg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8" Type="http://schemas.openxmlformats.org/officeDocument/2006/relationships/hyperlink" Target="http://www.curee.co.uk/files/publication/1301578655/Learning%20how%20to%20learn%20through%20AfL%20strategies%20March%202007.pdf" TargetMode="External"/><Relationship Id="rId3" Type="http://schemas.openxmlformats.org/officeDocument/2006/relationships/hyperlink" Target="https://cambridge-community.org.uk/professional-development/gswafl/index.html" TargetMode="External"/><Relationship Id="rId7" Type="http://schemas.openxmlformats.org/officeDocument/2006/relationships/hyperlink" Target="https://improvingteaching.co.uk/2014/05/17/why-do-i-rely-on-lollipop-sticks/" TargetMode="External"/><Relationship Id="rId2" Type="http://schemas.openxmlformats.org/officeDocument/2006/relationships/hyperlink" Target="https://ebookcentral.proquest.com/lib/trinity/reader.action?docID=2066098&amp;ppg=204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learningspy.co.uk/myths/afl-might-wrong/" TargetMode="External"/><Relationship Id="rId11" Type="http://schemas.openxmlformats.org/officeDocument/2006/relationships/hyperlink" Target="https://www.researchgate.net/publication/44836144_Inside_the_Black_Box_Raising_Standards_Through_Classroom_Assessment" TargetMode="External"/><Relationship Id="rId5" Type="http://schemas.openxmlformats.org/officeDocument/2006/relationships/hyperlink" Target="https://cloudfront-s3.solutiontree.com/pdfs/Reproducibles_EFA/The-Main-Idea-Embedded-Formative-Assessment-March-2013.pdf" TargetMode="External"/><Relationship Id="rId10" Type="http://schemas.openxmlformats.org/officeDocument/2006/relationships/hyperlink" Target="https://doi.org/10.1080/03057640500146880" TargetMode="External"/><Relationship Id="rId4" Type="http://schemas.openxmlformats.org/officeDocument/2006/relationships/hyperlink" Target="https://ebookcentral.proquest.com/lib/trinity/reader.action?docID=5323392&amp;ppg=1" TargetMode="External"/><Relationship Id="rId9" Type="http://schemas.openxmlformats.org/officeDocument/2006/relationships/hyperlink" Target="http://www.stem.org.uk/resources/elibrary/resource/273227/john-hattie-learning-intentions-and-success-criteria" TargetMode="External"/></Relationships>
</file>

<file path=ppt/slides/_rels/slide18.xml.rels><?xml version="1.0" encoding="UTF-8" standalone="yes"?>
<Relationships xmlns="http://schemas.openxmlformats.org/package/2006/relationships"><Relationship Id="rId8" Type="http://schemas.openxmlformats.org/officeDocument/2006/relationships/hyperlink" Target="http://www.shirleyclarke-education.org/research/learning-intentions-and-success-criteria-year-1-feedback-from-day-2-2018/" TargetMode="External"/><Relationship Id="rId3" Type="http://schemas.openxmlformats.org/officeDocument/2006/relationships/hyperlink" Target="https://www.tandfonline.com/doi/pdf/10.1207/s15326985ep4102_1" TargetMode="External"/><Relationship Id="rId7" Type="http://schemas.openxmlformats.org/officeDocument/2006/relationships/hyperlink" Target="https://jessefreeborn.wordpress.com/assessment-for-learning-how-are-these-strategies-adaptable-to-meet-the-varying-needs-of-learners/" TargetMode="External"/><Relationship Id="rId2" Type="http://schemas.openxmlformats.org/officeDocument/2006/relationships/hyperlink" Target="https://joe-kirby.com/2013/03/30/afl/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dkg.is/static/files/skjol_landsamband/bulletin_grein_jona.pdf#page=30" TargetMode="External"/><Relationship Id="rId11" Type="http://schemas.openxmlformats.org/officeDocument/2006/relationships/hyperlink" Target="https://www.dylanwiliam.org/Dylan_Wiliams_website/Papers_files/Pedagogiska%20magasinet%20article.docx" TargetMode="External"/><Relationship Id="rId5" Type="http://schemas.openxmlformats.org/officeDocument/2006/relationships/hyperlink" Target="https://doi.org/10.2307/1128929" TargetMode="External"/><Relationship Id="rId10" Type="http://schemas.openxmlformats.org/officeDocument/2006/relationships/hyperlink" Target="https://www.dylanwiliam.org/Dylan_Wiliams_website/Papers_files/Cambridge%20AfL%20keynote.doc" TargetMode="External"/><Relationship Id="rId4" Type="http://schemas.openxmlformats.org/officeDocument/2006/relationships/hyperlink" Target="https://eric.ed.gov/?id=ED546794" TargetMode="External"/><Relationship Id="rId9" Type="http://schemas.openxmlformats.org/officeDocument/2006/relationships/hyperlink" Target="https://hwb.gov.wales/api/storage/b447d1fe-5463-4382-9726-e68623a05dd2/assessment-for-learning-and-the-national-literacy-and-numeracy-framework.pdf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 descr="Assessment strategies in the classroom: Raising the bar for learning">
            <a:extLst>
              <a:ext uri="{FF2B5EF4-FFF2-40B4-BE49-F238E27FC236}">
                <a16:creationId xmlns:a16="http://schemas.microsoft.com/office/drawing/2014/main" id="{8C6CFDD6-0C0E-C43E-C20C-98ABA2D88C7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13478"/>
          <a:stretch/>
        </p:blipFill>
        <p:spPr bwMode="auto">
          <a:xfrm>
            <a:off x="20" y="1282"/>
            <a:ext cx="12191980" cy="685671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Rectangle 3">
            <a:extLst>
              <a:ext uri="{FF2B5EF4-FFF2-40B4-BE49-F238E27FC236}">
                <a16:creationId xmlns:a16="http://schemas.microsoft.com/office/drawing/2014/main" id="{261B1236-7422-8ED9-83A6-5DBA77535A35}"/>
              </a:ext>
            </a:extLst>
          </p:cNvPr>
          <p:cNvSpPr/>
          <p:nvPr/>
        </p:nvSpPr>
        <p:spPr>
          <a:xfrm>
            <a:off x="101600" y="160867"/>
            <a:ext cx="6917267" cy="1778000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000" dirty="0">
                <a:solidFill>
                  <a:schemeClr val="tx1"/>
                </a:solidFill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ECAD5012</a:t>
            </a:r>
          </a:p>
          <a:p>
            <a:pPr algn="ctr"/>
            <a:r>
              <a:rPr lang="en-US" sz="2000" dirty="0">
                <a:solidFill>
                  <a:schemeClr val="tx1"/>
                </a:solidFill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Sut y </a:t>
            </a:r>
            <a:r>
              <a:rPr lang="en-US" sz="2000" dirty="0" err="1">
                <a:solidFill>
                  <a:schemeClr val="tx1"/>
                </a:solidFill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gellir</a:t>
            </a:r>
            <a:r>
              <a:rPr lang="en-US" sz="2000" dirty="0">
                <a:solidFill>
                  <a:schemeClr val="tx1"/>
                </a:solidFill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US" sz="2000" dirty="0" err="1">
                <a:solidFill>
                  <a:schemeClr val="tx1"/>
                </a:solidFill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defnyddio</a:t>
            </a:r>
            <a:r>
              <a:rPr lang="en-US" sz="2000" dirty="0">
                <a:solidFill>
                  <a:schemeClr val="tx1"/>
                </a:solidFill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US" sz="2000" dirty="0" err="1">
                <a:solidFill>
                  <a:schemeClr val="tx1"/>
                </a:solidFill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Asesu</a:t>
            </a:r>
            <a:r>
              <a:rPr lang="en-US" sz="2000" dirty="0">
                <a:solidFill>
                  <a:schemeClr val="tx1"/>
                </a:solidFill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US" sz="2000" dirty="0" err="1">
                <a:solidFill>
                  <a:schemeClr val="tx1"/>
                </a:solidFill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ar</a:t>
            </a:r>
            <a:r>
              <a:rPr lang="en-US" sz="2000" dirty="0">
                <a:solidFill>
                  <a:schemeClr val="tx1"/>
                </a:solidFill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US" sz="2000" dirty="0" err="1">
                <a:solidFill>
                  <a:schemeClr val="tx1"/>
                </a:solidFill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gyfer</a:t>
            </a:r>
            <a:r>
              <a:rPr lang="en-US" sz="2000" dirty="0">
                <a:solidFill>
                  <a:schemeClr val="tx1"/>
                </a:solidFill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US" sz="2000" dirty="0" err="1">
                <a:solidFill>
                  <a:schemeClr val="tx1"/>
                </a:solidFill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Dysgu</a:t>
            </a:r>
            <a:r>
              <a:rPr lang="en-US" sz="2000" dirty="0">
                <a:solidFill>
                  <a:schemeClr val="tx1"/>
                </a:solidFill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US" sz="2000" dirty="0" err="1">
                <a:solidFill>
                  <a:schemeClr val="tx1"/>
                </a:solidFill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mewn</a:t>
            </a:r>
            <a:r>
              <a:rPr lang="en-US" sz="2000" dirty="0">
                <a:solidFill>
                  <a:schemeClr val="tx1"/>
                </a:solidFill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US" sz="2000" dirty="0" err="1">
                <a:solidFill>
                  <a:schemeClr val="tx1"/>
                </a:solidFill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cyfres</a:t>
            </a:r>
            <a:r>
              <a:rPr lang="en-US" sz="2000" dirty="0">
                <a:solidFill>
                  <a:schemeClr val="tx1"/>
                </a:solidFill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o </a:t>
            </a:r>
            <a:r>
              <a:rPr lang="en-US" sz="2000" dirty="0" err="1">
                <a:solidFill>
                  <a:schemeClr val="tx1"/>
                </a:solidFill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gyfleoedd</a:t>
            </a:r>
            <a:r>
              <a:rPr lang="en-US" sz="2000" dirty="0">
                <a:solidFill>
                  <a:schemeClr val="tx1"/>
                </a:solidFill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US" sz="2000" dirty="0" err="1">
                <a:solidFill>
                  <a:schemeClr val="tx1"/>
                </a:solidFill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dysgu</a:t>
            </a:r>
            <a:r>
              <a:rPr lang="en-US" sz="2000" dirty="0">
                <a:solidFill>
                  <a:schemeClr val="tx1"/>
                </a:solidFill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US" sz="2000" dirty="0" err="1">
                <a:solidFill>
                  <a:schemeClr val="tx1"/>
                </a:solidFill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i</a:t>
            </a:r>
            <a:r>
              <a:rPr lang="en-US" sz="2000" dirty="0">
                <a:solidFill>
                  <a:schemeClr val="tx1"/>
                </a:solidFill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US" sz="2000" dirty="0" err="1">
                <a:solidFill>
                  <a:schemeClr val="tx1"/>
                </a:solidFill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gynorthwyo</a:t>
            </a:r>
            <a:r>
              <a:rPr lang="en-US" sz="2000" dirty="0">
                <a:solidFill>
                  <a:schemeClr val="tx1"/>
                </a:solidFill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US" sz="2000" dirty="0" err="1">
                <a:solidFill>
                  <a:schemeClr val="tx1"/>
                </a:solidFill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cynnydd</a:t>
            </a:r>
            <a:r>
              <a:rPr lang="en-US" sz="2000" dirty="0">
                <a:solidFill>
                  <a:schemeClr val="tx1"/>
                </a:solidFill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US" sz="2000" dirty="0" err="1">
                <a:solidFill>
                  <a:schemeClr val="tx1"/>
                </a:solidFill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ar</a:t>
            </a:r>
            <a:r>
              <a:rPr lang="en-US" sz="2000" dirty="0">
                <a:solidFill>
                  <a:schemeClr val="tx1"/>
                </a:solidFill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draws </a:t>
            </a:r>
            <a:r>
              <a:rPr lang="en-US" sz="2000" dirty="0" err="1">
                <a:solidFill>
                  <a:schemeClr val="tx1"/>
                </a:solidFill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meysydd</a:t>
            </a:r>
            <a:r>
              <a:rPr lang="en-US" sz="2000" dirty="0">
                <a:solidFill>
                  <a:schemeClr val="tx1"/>
                </a:solidFill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US" sz="2000" dirty="0" err="1">
                <a:solidFill>
                  <a:schemeClr val="tx1"/>
                </a:solidFill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dysgu</a:t>
            </a:r>
            <a:r>
              <a:rPr lang="en-US" sz="2000" dirty="0">
                <a:solidFill>
                  <a:schemeClr val="tx1"/>
                </a:solidFill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a </a:t>
            </a:r>
            <a:r>
              <a:rPr lang="en-US" sz="2000" dirty="0" err="1">
                <a:solidFill>
                  <a:schemeClr val="tx1"/>
                </a:solidFill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phrofiad</a:t>
            </a:r>
            <a:r>
              <a:rPr lang="en-US" sz="2000" dirty="0">
                <a:solidFill>
                  <a:schemeClr val="tx1"/>
                </a:solidFill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US" sz="2000" dirty="0" err="1">
                <a:solidFill>
                  <a:schemeClr val="tx1"/>
                </a:solidFill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dewisol</a:t>
            </a:r>
            <a:r>
              <a:rPr lang="en-US" sz="2000" dirty="0">
                <a:solidFill>
                  <a:schemeClr val="tx1"/>
                </a:solidFill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.</a:t>
            </a:r>
            <a:endParaRPr lang="en-GB" sz="1800" dirty="0">
              <a:solidFill>
                <a:schemeClr val="tx1"/>
              </a:solidFill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BBE3492E-460F-78B5-D14E-66A683DD47A6}"/>
              </a:ext>
            </a:extLst>
          </p:cNvPr>
          <p:cNvSpPr/>
          <p:nvPr/>
        </p:nvSpPr>
        <p:spPr>
          <a:xfrm>
            <a:off x="7425267" y="5842001"/>
            <a:ext cx="4639734" cy="762000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y-GB" dirty="0">
                <a:solidFill>
                  <a:schemeClr val="tx1"/>
                </a:solidFill>
              </a:rPr>
              <a:t>Enw : Seren Morgan</a:t>
            </a:r>
          </a:p>
          <a:p>
            <a:pPr algn="ctr"/>
            <a:r>
              <a:rPr lang="cy-GB" sz="1600" dirty="0">
                <a:solidFill>
                  <a:schemeClr val="tx1"/>
                </a:solidFill>
              </a:rPr>
              <a:t>Rhif: 2305602 </a:t>
            </a:r>
          </a:p>
        </p:txBody>
      </p:sp>
    </p:spTree>
    <p:extLst>
      <p:ext uri="{BB962C8B-B14F-4D97-AF65-F5344CB8AC3E}">
        <p14:creationId xmlns:p14="http://schemas.microsoft.com/office/powerpoint/2010/main" val="2619394819"/>
      </p:ext>
    </p:extLst>
  </p:cSld>
  <p:clrMapOvr>
    <a:masterClrMapping/>
  </p:clrMapOvr>
  <p:transition spd="slow">
    <p:wipe/>
  </p:transition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2,200+ Open Black Box Stock Photos, Pictures &amp; Royalty-Free Images - iStock  | Open black box mockup, Open black box white ribbon">
            <a:extLst>
              <a:ext uri="{FF2B5EF4-FFF2-40B4-BE49-F238E27FC236}">
                <a16:creationId xmlns:a16="http://schemas.microsoft.com/office/drawing/2014/main" id="{2D4BA37D-8908-C67B-FF33-9B37F1255733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2254" t="29554" r="2656" b="11151"/>
          <a:stretch/>
        </p:blipFill>
        <p:spPr bwMode="auto">
          <a:xfrm>
            <a:off x="475476" y="1091897"/>
            <a:ext cx="7630390" cy="475893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9E8276E6-E58D-5D10-8DCB-DE2322E75BD8}"/>
              </a:ext>
            </a:extLst>
          </p:cNvPr>
          <p:cNvSpPr txBox="1"/>
          <p:nvPr/>
        </p:nvSpPr>
        <p:spPr>
          <a:xfrm>
            <a:off x="3223871" y="4072467"/>
            <a:ext cx="2133601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y-GB" dirty="0">
                <a:solidFill>
                  <a:schemeClr val="bg1"/>
                </a:solidFill>
              </a:rPr>
              <a:t>Paul Black and          Dylan Williams</a:t>
            </a:r>
          </a:p>
        </p:txBody>
      </p:sp>
      <p:sp>
        <p:nvSpPr>
          <p:cNvPr id="7" name="Speech Bubble: Oval 6">
            <a:extLst>
              <a:ext uri="{FF2B5EF4-FFF2-40B4-BE49-F238E27FC236}">
                <a16:creationId xmlns:a16="http://schemas.microsoft.com/office/drawing/2014/main" id="{45DCD21F-07E1-3E2D-61B1-43178FC83621}"/>
              </a:ext>
            </a:extLst>
          </p:cNvPr>
          <p:cNvSpPr/>
          <p:nvPr/>
        </p:nvSpPr>
        <p:spPr>
          <a:xfrm>
            <a:off x="5357472" y="1545690"/>
            <a:ext cx="4946462" cy="1417740"/>
          </a:xfrm>
          <a:prstGeom prst="wedgeEllipseCallout">
            <a:avLst>
              <a:gd name="adj1" fmla="val -77159"/>
              <a:gd name="adj2" fmla="val 40767"/>
            </a:avLst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y-GB" dirty="0">
                <a:solidFill>
                  <a:schemeClr val="tx1"/>
                </a:solidFill>
              </a:rPr>
              <a:t>Mae asesu ar gyfer dysgu yn rhywbeth hanfodol o fewn dosbarth. 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AD2B9710-F2A2-E02A-142D-E1CE9A90F523}"/>
              </a:ext>
            </a:extLst>
          </p:cNvPr>
          <p:cNvSpPr txBox="1"/>
          <p:nvPr/>
        </p:nvSpPr>
        <p:spPr>
          <a:xfrm>
            <a:off x="643467" y="428084"/>
            <a:ext cx="10371666" cy="67191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>
              <a:lnSpc>
                <a:spcPct val="107000"/>
              </a:lnSpc>
              <a:spcAft>
                <a:spcPts val="800"/>
              </a:spcAft>
            </a:pPr>
            <a:r>
              <a:rPr lang="cy-GB" sz="18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Mae asesu ar gyfer dysgu yn rhywbeth sydd yn cael ei corffori i mewn i addysgu er mwyn rhoi adborth byw i athrawon ar ddealltwriaeth plant. </a:t>
            </a: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059D404E-0B3F-F3D0-0B9C-4666E454EA75}"/>
              </a:ext>
            </a:extLst>
          </p:cNvPr>
          <p:cNvSpPr/>
          <p:nvPr/>
        </p:nvSpPr>
        <p:spPr>
          <a:xfrm>
            <a:off x="313267" y="135467"/>
            <a:ext cx="11667067" cy="6502400"/>
          </a:xfrm>
          <a:prstGeom prst="rect">
            <a:avLst/>
          </a:prstGeom>
          <a:noFill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y-GB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F8EA0E5C-CD3D-765C-8A8D-2BC845A3F283}"/>
              </a:ext>
            </a:extLst>
          </p:cNvPr>
          <p:cNvSpPr txBox="1"/>
          <p:nvPr/>
        </p:nvSpPr>
        <p:spPr>
          <a:xfrm>
            <a:off x="6347702" y="5999029"/>
            <a:ext cx="5469466" cy="4308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100" i="1" dirty="0"/>
              <a:t>Inside the Black Box: Raising Standards Through Classroom Assessment</a:t>
            </a:r>
            <a:r>
              <a:rPr lang="en-US" sz="1100" dirty="0"/>
              <a:t> by Paul Black and Dylan Wiliam 1998 </a:t>
            </a:r>
            <a:endParaRPr lang="cy-GB" sz="1100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67FE556B-638C-A56D-6897-16FEAD2B83A9}"/>
              </a:ext>
            </a:extLst>
          </p:cNvPr>
          <p:cNvSpPr txBox="1"/>
          <p:nvPr/>
        </p:nvSpPr>
        <p:spPr>
          <a:xfrm>
            <a:off x="313267" y="5923389"/>
            <a:ext cx="3552734" cy="738664"/>
          </a:xfrm>
          <a:prstGeom prst="rect">
            <a:avLst/>
          </a:prstGeom>
          <a:noFill/>
        </p:spPr>
        <p:txBody>
          <a:bodyPr wrap="square" lIns="91440" tIns="45720" rIns="91440" bIns="45720" anchor="t">
            <a:spAutoFit/>
          </a:bodyPr>
          <a:lstStyle/>
          <a:p>
            <a:r>
              <a:rPr lang="en-GB" sz="1000" b="0" i="0" dirty="0">
                <a:solidFill>
                  <a:srgbClr val="2C3E50"/>
                </a:solidFill>
                <a:effectLst/>
                <a:latin typeface="Roboto"/>
                <a:ea typeface="Roboto"/>
                <a:cs typeface="Roboto"/>
              </a:rPr>
              <a:t>Istockphoto.com</a:t>
            </a:r>
            <a:r>
              <a:rPr lang="en-GB" sz="1000" dirty="0">
                <a:solidFill>
                  <a:srgbClr val="2C3E50"/>
                </a:solidFill>
                <a:latin typeface="Roboto"/>
                <a:ea typeface="Roboto"/>
                <a:cs typeface="Roboto"/>
              </a:rPr>
              <a:t> (</a:t>
            </a:r>
            <a:r>
              <a:rPr lang="en-GB" sz="1000" b="0" i="0" dirty="0">
                <a:solidFill>
                  <a:srgbClr val="2C3E50"/>
                </a:solidFill>
                <a:effectLst/>
                <a:latin typeface="Roboto"/>
                <a:ea typeface="Roboto"/>
                <a:cs typeface="Roboto"/>
              </a:rPr>
              <a:t>2025) </a:t>
            </a:r>
            <a:r>
              <a:rPr lang="en-GB" sz="1000" b="0" i="0" dirty="0">
                <a:solidFill>
                  <a:srgbClr val="0C0D0D"/>
                </a:solidFill>
                <a:effectLst/>
                <a:latin typeface="iStock Maquette"/>
              </a:rPr>
              <a:t>Black box stock illustration. </a:t>
            </a:r>
            <a:r>
              <a:rPr lang="en-GB" sz="1000" b="0" i="0" dirty="0" err="1">
                <a:solidFill>
                  <a:srgbClr val="0C0D0D"/>
                </a:solidFill>
                <a:effectLst/>
                <a:latin typeface="iStock Maquette"/>
              </a:rPr>
              <a:t>Ar</a:t>
            </a:r>
            <a:r>
              <a:rPr lang="en-GB" sz="1000" b="0" i="0" dirty="0">
                <a:solidFill>
                  <a:srgbClr val="0C0D0D"/>
                </a:solidFill>
                <a:effectLst/>
                <a:latin typeface="iStock Maquette"/>
              </a:rPr>
              <a:t> </a:t>
            </a:r>
            <a:r>
              <a:rPr lang="en-GB" sz="1000" b="0" i="0" dirty="0" err="1">
                <a:solidFill>
                  <a:srgbClr val="0C0D0D"/>
                </a:solidFill>
                <a:effectLst/>
                <a:latin typeface="iStock Maquette"/>
              </a:rPr>
              <a:t>gael</a:t>
            </a:r>
            <a:r>
              <a:rPr lang="en-GB" sz="1000" dirty="0">
                <a:solidFill>
                  <a:srgbClr val="0C0D0D"/>
                </a:solidFill>
                <a:latin typeface="iStock Maquette"/>
              </a:rPr>
              <a:t> </a:t>
            </a:r>
            <a:r>
              <a:rPr lang="en-GB" sz="1000" dirty="0" err="1">
                <a:solidFill>
                  <a:srgbClr val="0C0D0D"/>
                </a:solidFill>
                <a:latin typeface="iStock Maquette"/>
              </a:rPr>
              <a:t>yn</a:t>
            </a:r>
            <a:r>
              <a:rPr lang="en-GB" sz="1000" b="0" i="0" dirty="0">
                <a:solidFill>
                  <a:srgbClr val="0C0D0D"/>
                </a:solidFill>
                <a:effectLst/>
                <a:latin typeface="iStock Maquette"/>
              </a:rPr>
              <a:t>: </a:t>
            </a:r>
            <a:r>
              <a:rPr lang="en-GB" sz="1000" b="0" i="0" dirty="0">
                <a:solidFill>
                  <a:srgbClr val="0C0D0D"/>
                </a:solidFill>
                <a:effectLst/>
                <a:latin typeface="iStock Maquette"/>
                <a:hlinkClick r:id="rId3"/>
              </a:rPr>
              <a:t>https://images.app.goo.gl/Fm3i5jJjr5hQFsnu5</a:t>
            </a:r>
            <a:endParaRPr lang="en-GB" sz="1000" b="0" i="0" dirty="0">
              <a:solidFill>
                <a:srgbClr val="0C0D0D"/>
              </a:solidFill>
              <a:effectLst/>
              <a:latin typeface="iStock Maquette"/>
            </a:endParaRPr>
          </a:p>
          <a:p>
            <a:endParaRPr lang="en-GB" sz="1100" b="0" i="0" dirty="0">
              <a:solidFill>
                <a:srgbClr val="0C0D0D"/>
              </a:solidFill>
              <a:effectLst/>
              <a:latin typeface="iStock Maquette"/>
            </a:endParaRPr>
          </a:p>
          <a:p>
            <a:endParaRPr lang="cy-GB" sz="1100" dirty="0"/>
          </a:p>
        </p:txBody>
      </p:sp>
    </p:spTree>
    <p:extLst>
      <p:ext uri="{BB962C8B-B14F-4D97-AF65-F5344CB8AC3E}">
        <p14:creationId xmlns:p14="http://schemas.microsoft.com/office/powerpoint/2010/main" val="3469876968"/>
      </p:ext>
    </p:extLst>
  </p:cSld>
  <p:clrMapOvr>
    <a:masterClrMapping/>
  </p:clrMapOvr>
  <p:transition spd="med">
    <p:pull/>
  </p:transition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5BA6457-0FD0-FB21-9CA6-E1FDD125743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A9D209A-F15B-8A5B-2297-2CE5C0A977F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4" name="Flowchart: Process 3">
            <a:extLst>
              <a:ext uri="{FF2B5EF4-FFF2-40B4-BE49-F238E27FC236}">
                <a16:creationId xmlns:a16="http://schemas.microsoft.com/office/drawing/2014/main" id="{A1D93B09-B3BA-7F6F-350D-68869FEE96E6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flowChartProcess">
            <a:avLst/>
          </a:prstGeom>
          <a:solidFill>
            <a:srgbClr val="33CCCC"/>
          </a:solidFill>
          <a:ln>
            <a:solidFill>
              <a:schemeClr val="accent4">
                <a:lumMod val="40000"/>
                <a:lumOff val="60000"/>
              </a:schemeClr>
            </a:solidFill>
          </a:ln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 dirty="0"/>
          </a:p>
          <a:p>
            <a:pPr algn="ctr"/>
            <a:endParaRPr lang="en-GB" dirty="0"/>
          </a:p>
        </p:txBody>
      </p:sp>
      <p:sp>
        <p:nvSpPr>
          <p:cNvPr id="5" name="Flowchart: Delay 4">
            <a:extLst>
              <a:ext uri="{FF2B5EF4-FFF2-40B4-BE49-F238E27FC236}">
                <a16:creationId xmlns:a16="http://schemas.microsoft.com/office/drawing/2014/main" id="{8FCD3811-DE30-CE80-CD06-DF5A9EE4D06C}"/>
              </a:ext>
            </a:extLst>
          </p:cNvPr>
          <p:cNvSpPr/>
          <p:nvPr/>
        </p:nvSpPr>
        <p:spPr>
          <a:xfrm rot="16200000">
            <a:off x="2997232" y="-2087888"/>
            <a:ext cx="6146800" cy="11709400"/>
          </a:xfrm>
          <a:prstGeom prst="flowChartDelay">
            <a:avLst/>
          </a:prstGeom>
          <a:solidFill>
            <a:schemeClr val="tx2">
              <a:lumMod val="25000"/>
              <a:lumOff val="75000"/>
            </a:schemeClr>
          </a:solidFill>
          <a:ln>
            <a:solidFill>
              <a:schemeClr val="tx2">
                <a:lumMod val="25000"/>
                <a:lumOff val="75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" name="Flowchart: Delay 5">
            <a:extLst>
              <a:ext uri="{FF2B5EF4-FFF2-40B4-BE49-F238E27FC236}">
                <a16:creationId xmlns:a16="http://schemas.microsoft.com/office/drawing/2014/main" id="{B853E46F-804A-DA23-365E-4671EB80A3A3}"/>
              </a:ext>
            </a:extLst>
          </p:cNvPr>
          <p:cNvSpPr/>
          <p:nvPr/>
        </p:nvSpPr>
        <p:spPr>
          <a:xfrm rot="16200000">
            <a:off x="3620876" y="-468979"/>
            <a:ext cx="5088461" cy="9647704"/>
          </a:xfrm>
          <a:prstGeom prst="flowChartDelay">
            <a:avLst/>
          </a:prstGeom>
          <a:solidFill>
            <a:schemeClr val="accent4">
              <a:lumMod val="40000"/>
              <a:lumOff val="60000"/>
            </a:schemeClr>
          </a:solidFill>
          <a:ln>
            <a:solidFill>
              <a:schemeClr val="accent4">
                <a:lumMod val="40000"/>
                <a:lumOff val="60000"/>
              </a:schemeClr>
            </a:solidFill>
          </a:ln>
          <a:effectLst/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7" name="Flowchart: Delay 6">
            <a:extLst>
              <a:ext uri="{FF2B5EF4-FFF2-40B4-BE49-F238E27FC236}">
                <a16:creationId xmlns:a16="http://schemas.microsoft.com/office/drawing/2014/main" id="{20452502-B8CE-A02D-9F3A-A94EB14772A8}"/>
              </a:ext>
            </a:extLst>
          </p:cNvPr>
          <p:cNvSpPr/>
          <p:nvPr/>
        </p:nvSpPr>
        <p:spPr>
          <a:xfrm rot="16200000">
            <a:off x="4346008" y="1930403"/>
            <a:ext cx="3496733" cy="6460067"/>
          </a:xfrm>
          <a:prstGeom prst="flowChartDelay">
            <a:avLst/>
          </a:prstGeom>
          <a:solidFill>
            <a:srgbClr val="CCFF99"/>
          </a:solidFill>
          <a:ln>
            <a:solidFill>
              <a:srgbClr val="CCFF99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8" name="Flowchart: Delay 7">
            <a:extLst>
              <a:ext uri="{FF2B5EF4-FFF2-40B4-BE49-F238E27FC236}">
                <a16:creationId xmlns:a16="http://schemas.microsoft.com/office/drawing/2014/main" id="{A1CA0D16-B75C-565D-8B2D-82CD7A9B0169}"/>
              </a:ext>
            </a:extLst>
          </p:cNvPr>
          <p:cNvSpPr/>
          <p:nvPr/>
        </p:nvSpPr>
        <p:spPr>
          <a:xfrm rot="16200000">
            <a:off x="5124480" y="4323496"/>
            <a:ext cx="1828799" cy="3204632"/>
          </a:xfrm>
          <a:prstGeom prst="flowChartDelay">
            <a:avLst/>
          </a:prstGeom>
          <a:solidFill>
            <a:srgbClr val="F8C05A"/>
          </a:solidFill>
          <a:ln>
            <a:solidFill>
              <a:srgbClr val="FFCC00"/>
            </a:solidFill>
          </a:ln>
          <a:effectLst/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C988D58D-A4C2-3049-1B1C-3ED180FA34B3}"/>
              </a:ext>
            </a:extLst>
          </p:cNvPr>
          <p:cNvSpPr txBox="1"/>
          <p:nvPr/>
        </p:nvSpPr>
        <p:spPr>
          <a:xfrm>
            <a:off x="4969966" y="5501312"/>
            <a:ext cx="2201333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000" b="1" dirty="0"/>
              <a:t>Pump </a:t>
            </a:r>
            <a:r>
              <a:rPr lang="en-GB" sz="2000" b="1" dirty="0" err="1"/>
              <a:t>elfen</a:t>
            </a:r>
            <a:r>
              <a:rPr lang="en-GB" sz="2000" b="1" dirty="0"/>
              <a:t> </a:t>
            </a:r>
            <a:r>
              <a:rPr lang="en-GB" sz="2000" b="1" dirty="0" err="1"/>
              <a:t>asesu</a:t>
            </a:r>
            <a:r>
              <a:rPr lang="en-GB" sz="2000" b="1" dirty="0"/>
              <a:t> </a:t>
            </a:r>
            <a:r>
              <a:rPr lang="en-GB" sz="2000" b="1" dirty="0" err="1"/>
              <a:t>ar</a:t>
            </a:r>
            <a:r>
              <a:rPr lang="en-GB" sz="2000" b="1" dirty="0"/>
              <a:t> </a:t>
            </a:r>
            <a:r>
              <a:rPr lang="en-GB" sz="2000" b="1" dirty="0" err="1"/>
              <a:t>gyfer</a:t>
            </a:r>
            <a:r>
              <a:rPr lang="en-GB" sz="2000" b="1" dirty="0"/>
              <a:t> </a:t>
            </a:r>
            <a:r>
              <a:rPr lang="en-GB" sz="2000" b="1" dirty="0" err="1"/>
              <a:t>dysgu</a:t>
            </a:r>
            <a:r>
              <a:rPr lang="en-GB" sz="2000" b="1" dirty="0"/>
              <a:t> </a:t>
            </a:r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4CC8C918-F789-C555-0941-FFCF28DB0D75}"/>
              </a:ext>
            </a:extLst>
          </p:cNvPr>
          <p:cNvCxnSpPr>
            <a:cxnSpLocks/>
          </p:cNvCxnSpPr>
          <p:nvPr/>
        </p:nvCxnSpPr>
        <p:spPr>
          <a:xfrm flipH="1" flipV="1">
            <a:off x="4047067" y="880533"/>
            <a:ext cx="1011793" cy="4316617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9289FF1C-BF7B-DD55-C586-CFCBAFA025E7}"/>
              </a:ext>
            </a:extLst>
          </p:cNvPr>
          <p:cNvCxnSpPr>
            <a:cxnSpLocks/>
          </p:cNvCxnSpPr>
          <p:nvPr/>
        </p:nvCxnSpPr>
        <p:spPr>
          <a:xfrm flipH="1" flipV="1">
            <a:off x="355600" y="3090333"/>
            <a:ext cx="4068260" cy="2992283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5AFBA07E-3EFD-315C-A14C-C801E74C9F9F}"/>
              </a:ext>
            </a:extLst>
          </p:cNvPr>
          <p:cNvCxnSpPr>
            <a:cxnSpLocks/>
          </p:cNvCxnSpPr>
          <p:nvPr/>
        </p:nvCxnSpPr>
        <p:spPr>
          <a:xfrm flipV="1">
            <a:off x="6722533" y="3492231"/>
            <a:ext cx="410609" cy="1617399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6B755934-75CB-9ECF-B345-68712DA2C777}"/>
              </a:ext>
            </a:extLst>
          </p:cNvPr>
          <p:cNvCxnSpPr>
            <a:cxnSpLocks/>
          </p:cNvCxnSpPr>
          <p:nvPr/>
        </p:nvCxnSpPr>
        <p:spPr>
          <a:xfrm flipV="1">
            <a:off x="7653899" y="4501354"/>
            <a:ext cx="1401232" cy="1591732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sp>
        <p:nvSpPr>
          <p:cNvPr id="14" name="TextBox 13">
            <a:extLst>
              <a:ext uri="{FF2B5EF4-FFF2-40B4-BE49-F238E27FC236}">
                <a16:creationId xmlns:a16="http://schemas.microsoft.com/office/drawing/2014/main" id="{733D78F0-F403-E045-4C02-A8C2B41378CA}"/>
              </a:ext>
            </a:extLst>
          </p:cNvPr>
          <p:cNvSpPr txBox="1"/>
          <p:nvPr/>
        </p:nvSpPr>
        <p:spPr>
          <a:xfrm>
            <a:off x="3194087" y="4069298"/>
            <a:ext cx="1672169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000" b="1" dirty="0"/>
              <a:t>Cael </a:t>
            </a:r>
            <a:r>
              <a:rPr lang="en-GB" sz="2000" b="1" dirty="0" err="1"/>
              <a:t>tystiolaeth</a:t>
            </a:r>
            <a:r>
              <a:rPr lang="en-GB" sz="2000" b="1" dirty="0"/>
              <a:t> o </a:t>
            </a:r>
            <a:r>
              <a:rPr lang="en-GB" sz="2000" b="1" dirty="0" err="1"/>
              <a:t>gyflawniad</a:t>
            </a:r>
            <a:r>
              <a:rPr lang="en-GB" sz="2000" b="1" dirty="0"/>
              <a:t> y </a:t>
            </a:r>
            <a:r>
              <a:rPr lang="en-GB" sz="2000" b="1" dirty="0" err="1"/>
              <a:t>dysgwr</a:t>
            </a:r>
            <a:endParaRPr lang="en-GB" sz="2000" b="1" dirty="0"/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A3C330EF-6F9A-A5A8-2867-40FABC70BDA5}"/>
              </a:ext>
            </a:extLst>
          </p:cNvPr>
          <p:cNvSpPr txBox="1"/>
          <p:nvPr/>
        </p:nvSpPr>
        <p:spPr>
          <a:xfrm>
            <a:off x="5105437" y="3492231"/>
            <a:ext cx="1672169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b="1" dirty="0" err="1"/>
              <a:t>Ysgogi</a:t>
            </a:r>
            <a:r>
              <a:rPr lang="en-GB" b="1" dirty="0"/>
              <a:t> </a:t>
            </a:r>
            <a:r>
              <a:rPr lang="en-GB" b="1" dirty="0" err="1"/>
              <a:t>myfyrwyr</a:t>
            </a:r>
            <a:r>
              <a:rPr lang="en-GB" b="1" dirty="0"/>
              <a:t> </a:t>
            </a:r>
            <a:r>
              <a:rPr lang="en-GB" b="1" dirty="0" err="1"/>
              <a:t>fel</a:t>
            </a:r>
            <a:r>
              <a:rPr lang="en-GB" b="1" dirty="0"/>
              <a:t> </a:t>
            </a:r>
            <a:r>
              <a:rPr lang="en-GB" b="1" dirty="0" err="1"/>
              <a:t>adnoddau</a:t>
            </a:r>
            <a:r>
              <a:rPr lang="en-GB" b="1" dirty="0"/>
              <a:t> </a:t>
            </a:r>
            <a:r>
              <a:rPr lang="en-GB" b="1" dirty="0" err="1"/>
              <a:t>hyfforddi</a:t>
            </a:r>
            <a:r>
              <a:rPr lang="en-GB" b="1" dirty="0"/>
              <a:t> </a:t>
            </a:r>
            <a:r>
              <a:rPr lang="en-GB" b="1" dirty="0" err="1"/>
              <a:t>i'w</a:t>
            </a:r>
            <a:r>
              <a:rPr lang="en-GB" b="1" dirty="0"/>
              <a:t> </a:t>
            </a:r>
            <a:r>
              <a:rPr lang="en-GB" b="1" dirty="0" err="1"/>
              <a:t>gilydd</a:t>
            </a:r>
            <a:endParaRPr lang="en-GB" b="1" dirty="0"/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E9F8248E-30CD-5A08-B945-AA4BF5A10926}"/>
              </a:ext>
            </a:extLst>
          </p:cNvPr>
          <p:cNvSpPr txBox="1"/>
          <p:nvPr/>
        </p:nvSpPr>
        <p:spPr>
          <a:xfrm>
            <a:off x="6980806" y="3898034"/>
            <a:ext cx="1672169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b="1" dirty="0" err="1"/>
              <a:t>Ysgogi</a:t>
            </a:r>
            <a:r>
              <a:rPr lang="en-GB" b="1" dirty="0"/>
              <a:t> </a:t>
            </a:r>
            <a:r>
              <a:rPr lang="en-GB" b="1" dirty="0" err="1"/>
              <a:t>myfyrwyr</a:t>
            </a:r>
            <a:r>
              <a:rPr lang="en-GB" b="1" dirty="0"/>
              <a:t> </a:t>
            </a:r>
            <a:r>
              <a:rPr lang="en-GB" b="1" dirty="0" err="1"/>
              <a:t>fel</a:t>
            </a:r>
            <a:r>
              <a:rPr lang="en-GB" b="1" dirty="0"/>
              <a:t> </a:t>
            </a:r>
            <a:r>
              <a:rPr lang="en-GB" b="1" dirty="0" err="1"/>
              <a:t>perchnogion</a:t>
            </a:r>
            <a:r>
              <a:rPr lang="en-GB" b="1" dirty="0"/>
              <a:t> </a:t>
            </a:r>
            <a:r>
              <a:rPr lang="en-GB" b="1" dirty="0" err="1"/>
              <a:t>eu</a:t>
            </a:r>
            <a:r>
              <a:rPr lang="en-GB" b="1" dirty="0"/>
              <a:t> </a:t>
            </a:r>
            <a:r>
              <a:rPr lang="en-GB" b="1" dirty="0" err="1"/>
              <a:t>dysgu</a:t>
            </a:r>
            <a:r>
              <a:rPr lang="en-GB" b="1" dirty="0"/>
              <a:t> </a:t>
            </a:r>
            <a:r>
              <a:rPr lang="en-GB" b="1" dirty="0" err="1"/>
              <a:t>eu</a:t>
            </a:r>
            <a:r>
              <a:rPr lang="en-GB" b="1" dirty="0"/>
              <a:t> </a:t>
            </a:r>
            <a:r>
              <a:rPr lang="en-GB" b="1" dirty="0" err="1"/>
              <a:t>hunain</a:t>
            </a:r>
            <a:endParaRPr lang="en-GB" b="1" dirty="0"/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7095515B-AD4D-2957-DC36-FE9B55408E8F}"/>
              </a:ext>
            </a:extLst>
          </p:cNvPr>
          <p:cNvSpPr txBox="1"/>
          <p:nvPr/>
        </p:nvSpPr>
        <p:spPr>
          <a:xfrm>
            <a:off x="7877202" y="5431933"/>
            <a:ext cx="1498602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b="1" dirty="0" err="1"/>
              <a:t>Darparu</a:t>
            </a:r>
            <a:r>
              <a:rPr lang="en-GB" b="1" dirty="0"/>
              <a:t> </a:t>
            </a:r>
            <a:r>
              <a:rPr lang="en-GB" b="1" dirty="0" err="1"/>
              <a:t>adborth</a:t>
            </a:r>
            <a:r>
              <a:rPr lang="en-GB" b="1" dirty="0"/>
              <a:t> </a:t>
            </a:r>
            <a:r>
              <a:rPr lang="en-GB" b="1" dirty="0" err="1"/>
              <a:t>sy'n</a:t>
            </a:r>
            <a:r>
              <a:rPr lang="en-GB" b="1" dirty="0"/>
              <a:t> </a:t>
            </a:r>
            <a:r>
              <a:rPr lang="en-GB" b="1" dirty="0" err="1"/>
              <a:t>symud</a:t>
            </a:r>
            <a:r>
              <a:rPr lang="en-GB" b="1" dirty="0"/>
              <a:t> y </a:t>
            </a:r>
            <a:r>
              <a:rPr lang="en-GB" b="1" dirty="0" err="1"/>
              <a:t>dysgu</a:t>
            </a:r>
            <a:r>
              <a:rPr lang="en-GB" b="1" dirty="0"/>
              <a:t> </a:t>
            </a:r>
            <a:r>
              <a:rPr lang="en-GB" b="1" dirty="0" err="1"/>
              <a:t>yn</a:t>
            </a:r>
            <a:r>
              <a:rPr lang="en-GB" b="1" dirty="0"/>
              <a:t> </a:t>
            </a:r>
            <a:r>
              <a:rPr lang="en-GB" b="1" dirty="0" err="1"/>
              <a:t>ei</a:t>
            </a:r>
            <a:r>
              <a:rPr lang="en-GB" b="1" dirty="0"/>
              <a:t> </a:t>
            </a:r>
            <a:r>
              <a:rPr lang="en-GB" b="1" dirty="0" err="1"/>
              <a:t>flaen</a:t>
            </a:r>
            <a:endParaRPr lang="en-GB" b="1" dirty="0"/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51E82EA4-09CF-F989-7713-B13231C17237}"/>
              </a:ext>
            </a:extLst>
          </p:cNvPr>
          <p:cNvSpPr txBox="1"/>
          <p:nvPr/>
        </p:nvSpPr>
        <p:spPr>
          <a:xfrm>
            <a:off x="2759105" y="5838918"/>
            <a:ext cx="1575858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b="1" dirty="0" err="1"/>
              <a:t>Rhannu</a:t>
            </a:r>
            <a:r>
              <a:rPr lang="en-GB" b="1" dirty="0"/>
              <a:t> </a:t>
            </a:r>
            <a:r>
              <a:rPr lang="en-GB" b="1" dirty="0" err="1"/>
              <a:t>Meini</a:t>
            </a:r>
            <a:r>
              <a:rPr lang="en-GB" b="1" dirty="0"/>
              <a:t> </a:t>
            </a:r>
            <a:r>
              <a:rPr lang="en-GB" b="1" dirty="0" err="1"/>
              <a:t>Prawf</a:t>
            </a:r>
            <a:r>
              <a:rPr lang="en-GB" b="1" dirty="0"/>
              <a:t> </a:t>
            </a:r>
            <a:r>
              <a:rPr lang="en-GB" b="1" dirty="0" err="1"/>
              <a:t>Llwyddiant</a:t>
            </a:r>
            <a:r>
              <a:rPr lang="en-GB" b="1" dirty="0"/>
              <a:t> </a:t>
            </a:r>
          </a:p>
        </p:txBody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id="{971EE789-58A4-5BC8-1633-A4487AF6A382}"/>
              </a:ext>
            </a:extLst>
          </p:cNvPr>
          <p:cNvSpPr txBox="1"/>
          <p:nvPr/>
        </p:nvSpPr>
        <p:spPr>
          <a:xfrm rot="19393041">
            <a:off x="2008041" y="2870827"/>
            <a:ext cx="2260074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600" b="1" dirty="0" err="1"/>
              <a:t>Helpu</a:t>
            </a:r>
            <a:r>
              <a:rPr lang="en-GB" sz="1600" b="1" dirty="0"/>
              <a:t> </a:t>
            </a:r>
            <a:r>
              <a:rPr lang="en-GB" sz="1600" b="1" dirty="0" err="1"/>
              <a:t>ni</a:t>
            </a:r>
            <a:r>
              <a:rPr lang="en-GB" sz="1600" b="1" dirty="0"/>
              <a:t> </a:t>
            </a:r>
            <a:r>
              <a:rPr lang="en-GB" sz="1600" b="1" dirty="0" err="1"/>
              <a:t>fel</a:t>
            </a:r>
            <a:r>
              <a:rPr lang="en-GB" sz="1600" b="1" dirty="0"/>
              <a:t> </a:t>
            </a:r>
            <a:r>
              <a:rPr lang="en-GB" sz="1600" b="1" dirty="0" err="1"/>
              <a:t>athrawon</a:t>
            </a:r>
            <a:r>
              <a:rPr lang="en-GB" sz="1600" b="1" dirty="0"/>
              <a:t> </a:t>
            </a:r>
            <a:r>
              <a:rPr lang="en-GB" sz="1600" b="1" dirty="0" err="1"/>
              <a:t>i</a:t>
            </a:r>
            <a:r>
              <a:rPr lang="en-GB" sz="1600" b="1" dirty="0"/>
              <a:t> </a:t>
            </a:r>
            <a:r>
              <a:rPr lang="en-GB" sz="1600" b="1" dirty="0" err="1"/>
              <a:t>ddeall</a:t>
            </a:r>
            <a:r>
              <a:rPr lang="en-GB" sz="1600" b="1" dirty="0"/>
              <a:t> </a:t>
            </a:r>
            <a:r>
              <a:rPr lang="en-GB" sz="1600" b="1" dirty="0" err="1"/>
              <a:t>ble</a:t>
            </a:r>
            <a:r>
              <a:rPr lang="en-GB" sz="1600" b="1" dirty="0"/>
              <a:t> </a:t>
            </a:r>
            <a:r>
              <a:rPr lang="en-GB" sz="1600" b="1" dirty="0" err="1"/>
              <a:t>mae’r</a:t>
            </a:r>
            <a:r>
              <a:rPr lang="en-GB" sz="1600" b="1" dirty="0"/>
              <a:t> </a:t>
            </a:r>
            <a:r>
              <a:rPr lang="en-GB" sz="1600" b="1" dirty="0" err="1"/>
              <a:t>disgyblion</a:t>
            </a:r>
            <a:r>
              <a:rPr lang="en-GB" sz="1600" b="1" dirty="0"/>
              <a:t> o </a:t>
            </a:r>
            <a:r>
              <a:rPr lang="en-GB" sz="1600" b="1" dirty="0" err="1"/>
              <a:t>rhan</a:t>
            </a:r>
            <a:r>
              <a:rPr lang="en-GB" sz="1600" b="1" dirty="0"/>
              <a:t> </a:t>
            </a:r>
            <a:r>
              <a:rPr lang="en-GB" sz="1600" b="1" dirty="0" err="1"/>
              <a:t>dealltwriaeth</a:t>
            </a:r>
            <a:r>
              <a:rPr lang="en-GB" sz="1600" b="1" dirty="0"/>
              <a:t> </a:t>
            </a:r>
          </a:p>
        </p:txBody>
      </p:sp>
      <p:sp>
        <p:nvSpPr>
          <p:cNvPr id="23" name="TextBox 22">
            <a:extLst>
              <a:ext uri="{FF2B5EF4-FFF2-40B4-BE49-F238E27FC236}">
                <a16:creationId xmlns:a16="http://schemas.microsoft.com/office/drawing/2014/main" id="{EFE919C2-F37D-DD01-96A2-CD5129F817D3}"/>
              </a:ext>
            </a:extLst>
          </p:cNvPr>
          <p:cNvSpPr txBox="1"/>
          <p:nvPr/>
        </p:nvSpPr>
        <p:spPr>
          <a:xfrm>
            <a:off x="1256295" y="5175422"/>
            <a:ext cx="1545215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b="1" dirty="0" err="1"/>
              <a:t>Helpu</a:t>
            </a:r>
            <a:r>
              <a:rPr lang="en-GB" b="1" dirty="0"/>
              <a:t> </a:t>
            </a:r>
            <a:r>
              <a:rPr lang="en-GB" b="1" dirty="0" err="1"/>
              <a:t>plentyn</a:t>
            </a:r>
            <a:r>
              <a:rPr lang="cy-GB" b="1" dirty="0"/>
              <a:t> i ddeall le maent yn mynd.</a:t>
            </a:r>
            <a:endParaRPr lang="en-GB" b="1" dirty="0"/>
          </a:p>
        </p:txBody>
      </p:sp>
      <p:sp>
        <p:nvSpPr>
          <p:cNvPr id="24" name="TextBox 23">
            <a:extLst>
              <a:ext uri="{FF2B5EF4-FFF2-40B4-BE49-F238E27FC236}">
                <a16:creationId xmlns:a16="http://schemas.microsoft.com/office/drawing/2014/main" id="{89822842-6981-D759-61DC-AAC1AB8DEB29}"/>
              </a:ext>
            </a:extLst>
          </p:cNvPr>
          <p:cNvSpPr txBox="1"/>
          <p:nvPr/>
        </p:nvSpPr>
        <p:spPr>
          <a:xfrm rot="1914932">
            <a:off x="7156992" y="3086523"/>
            <a:ext cx="3436381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b="1" dirty="0" err="1"/>
              <a:t>Helpu</a:t>
            </a:r>
            <a:r>
              <a:rPr lang="en-GB" b="1" dirty="0"/>
              <a:t> </a:t>
            </a:r>
            <a:r>
              <a:rPr lang="en-GB" b="1" dirty="0" err="1"/>
              <a:t>ni</a:t>
            </a:r>
            <a:r>
              <a:rPr lang="en-GB" b="1" dirty="0"/>
              <a:t> </a:t>
            </a:r>
            <a:r>
              <a:rPr lang="en-GB" b="1" dirty="0" err="1"/>
              <a:t>i</a:t>
            </a:r>
            <a:r>
              <a:rPr lang="en-GB" b="1" dirty="0"/>
              <a:t> </a:t>
            </a:r>
            <a:r>
              <a:rPr lang="en-GB" b="1" dirty="0" err="1"/>
              <a:t>gyrraedd</a:t>
            </a:r>
            <a:endParaRPr lang="en-GB" b="1" dirty="0"/>
          </a:p>
          <a:p>
            <a:pPr algn="ctr"/>
            <a:r>
              <a:rPr lang="en-GB" b="1" dirty="0"/>
              <a:t>y nod </a:t>
            </a:r>
            <a:r>
              <a:rPr lang="en-GB" b="1" dirty="0" err="1"/>
              <a:t>gorffenol</a:t>
            </a:r>
            <a:r>
              <a:rPr lang="en-GB" b="1" dirty="0"/>
              <a:t> </a:t>
            </a:r>
            <a:endParaRPr lang="en-GB" sz="2000" b="1" dirty="0"/>
          </a:p>
        </p:txBody>
      </p:sp>
      <p:cxnSp>
        <p:nvCxnSpPr>
          <p:cNvPr id="29" name="Straight Connector 28">
            <a:extLst>
              <a:ext uri="{FF2B5EF4-FFF2-40B4-BE49-F238E27FC236}">
                <a16:creationId xmlns:a16="http://schemas.microsoft.com/office/drawing/2014/main" id="{BFB6011A-FAFE-7277-80F3-5831F2B744BA}"/>
              </a:ext>
            </a:extLst>
          </p:cNvPr>
          <p:cNvCxnSpPr>
            <a:cxnSpLocks/>
          </p:cNvCxnSpPr>
          <p:nvPr/>
        </p:nvCxnSpPr>
        <p:spPr>
          <a:xfrm flipV="1">
            <a:off x="7466593" y="860977"/>
            <a:ext cx="350297" cy="1034422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31" name="Straight Connector 30">
            <a:extLst>
              <a:ext uri="{FF2B5EF4-FFF2-40B4-BE49-F238E27FC236}">
                <a16:creationId xmlns:a16="http://schemas.microsoft.com/office/drawing/2014/main" id="{13AC0D6A-158F-EE22-A9D7-627BB5BC4536}"/>
              </a:ext>
            </a:extLst>
          </p:cNvPr>
          <p:cNvCxnSpPr>
            <a:cxnSpLocks/>
          </p:cNvCxnSpPr>
          <p:nvPr/>
        </p:nvCxnSpPr>
        <p:spPr>
          <a:xfrm flipV="1">
            <a:off x="10266487" y="2008392"/>
            <a:ext cx="686028" cy="992998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sp>
        <p:nvSpPr>
          <p:cNvPr id="33" name="TextBox 32">
            <a:extLst>
              <a:ext uri="{FF2B5EF4-FFF2-40B4-BE49-F238E27FC236}">
                <a16:creationId xmlns:a16="http://schemas.microsoft.com/office/drawing/2014/main" id="{30488235-C3C1-4635-A5CD-16BD5E0E0FD9}"/>
              </a:ext>
            </a:extLst>
          </p:cNvPr>
          <p:cNvSpPr txBox="1"/>
          <p:nvPr/>
        </p:nvSpPr>
        <p:spPr>
          <a:xfrm>
            <a:off x="127000" y="101600"/>
            <a:ext cx="366606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/>
              <a:t>Dylan Wiliams</a:t>
            </a:r>
          </a:p>
        </p:txBody>
      </p:sp>
      <p:sp>
        <p:nvSpPr>
          <p:cNvPr id="34" name="TextBox 33">
            <a:extLst>
              <a:ext uri="{FF2B5EF4-FFF2-40B4-BE49-F238E27FC236}">
                <a16:creationId xmlns:a16="http://schemas.microsoft.com/office/drawing/2014/main" id="{2AF2D837-B8C4-EDBC-7DE6-0ECA05876070}"/>
              </a:ext>
            </a:extLst>
          </p:cNvPr>
          <p:cNvSpPr txBox="1"/>
          <p:nvPr/>
        </p:nvSpPr>
        <p:spPr>
          <a:xfrm>
            <a:off x="142484" y="4468635"/>
            <a:ext cx="1228231" cy="18158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400" b="1" dirty="0"/>
              <a:t>Creu </a:t>
            </a:r>
          </a:p>
          <a:p>
            <a:pPr algn="ctr"/>
            <a:r>
              <a:rPr lang="en-GB" sz="1400" b="1" dirty="0"/>
              <a:t>MPLL </a:t>
            </a:r>
            <a:r>
              <a:rPr lang="en-GB" sz="1400" b="1" dirty="0" err="1"/>
              <a:t>ar</a:t>
            </a:r>
            <a:r>
              <a:rPr lang="en-GB" sz="1400" b="1" dirty="0"/>
              <a:t> </a:t>
            </a:r>
          </a:p>
          <a:p>
            <a:pPr algn="ctr"/>
            <a:r>
              <a:rPr lang="en-GB" sz="1400" b="1" dirty="0"/>
              <a:t>y </a:t>
            </a:r>
            <a:r>
              <a:rPr lang="en-GB" sz="1400" b="1" dirty="0" err="1"/>
              <a:t>cyd</a:t>
            </a:r>
            <a:r>
              <a:rPr lang="en-GB" sz="1400" b="1" dirty="0"/>
              <a:t>, </a:t>
            </a:r>
          </a:p>
          <a:p>
            <a:pPr algn="ctr"/>
            <a:r>
              <a:rPr lang="en-GB" sz="1400" b="1" dirty="0" err="1"/>
              <a:t>rhannu</a:t>
            </a:r>
            <a:r>
              <a:rPr lang="en-GB" sz="1400" b="1" dirty="0"/>
              <a:t> </a:t>
            </a:r>
            <a:r>
              <a:rPr lang="en-GB" sz="1400" b="1" dirty="0" err="1"/>
              <a:t>fe</a:t>
            </a:r>
            <a:endParaRPr lang="en-GB" sz="1400" b="1" dirty="0"/>
          </a:p>
          <a:p>
            <a:pPr algn="ctr"/>
            <a:r>
              <a:rPr lang="en-GB" sz="1400" b="1" dirty="0" err="1"/>
              <a:t>efo’r</a:t>
            </a:r>
            <a:r>
              <a:rPr lang="en-GB" sz="1400" b="1" dirty="0"/>
              <a:t> </a:t>
            </a:r>
            <a:r>
              <a:rPr lang="en-GB" sz="1400" b="1" dirty="0" err="1"/>
              <a:t>disgyblion</a:t>
            </a:r>
            <a:endParaRPr lang="en-GB" sz="1400" b="1" dirty="0"/>
          </a:p>
          <a:p>
            <a:pPr algn="ctr"/>
            <a:r>
              <a:rPr lang="en-GB" sz="1400" b="1" dirty="0" err="1"/>
              <a:t>ar</a:t>
            </a:r>
            <a:r>
              <a:rPr lang="en-GB" sz="1400" b="1" dirty="0"/>
              <a:t> </a:t>
            </a:r>
            <a:r>
              <a:rPr lang="en-GB" sz="1400" b="1" dirty="0" err="1"/>
              <a:t>ddechrau</a:t>
            </a:r>
            <a:r>
              <a:rPr lang="en-GB" sz="1400" b="1" dirty="0"/>
              <a:t> </a:t>
            </a:r>
            <a:r>
              <a:rPr lang="en-GB" sz="1400" b="1" dirty="0" err="1"/>
              <a:t>pob</a:t>
            </a:r>
            <a:r>
              <a:rPr lang="en-GB" sz="1400" b="1" dirty="0"/>
              <a:t> </a:t>
            </a:r>
            <a:r>
              <a:rPr lang="en-GB" sz="1400" b="1" dirty="0" err="1"/>
              <a:t>gwers</a:t>
            </a:r>
            <a:r>
              <a:rPr lang="en-GB" sz="1400" b="1" dirty="0"/>
              <a:t>  </a:t>
            </a:r>
          </a:p>
        </p:txBody>
      </p:sp>
      <p:sp>
        <p:nvSpPr>
          <p:cNvPr id="36" name="TextBox 35">
            <a:extLst>
              <a:ext uri="{FF2B5EF4-FFF2-40B4-BE49-F238E27FC236}">
                <a16:creationId xmlns:a16="http://schemas.microsoft.com/office/drawing/2014/main" id="{FD6A6542-951F-CCAC-E05B-CBA7EC047402}"/>
              </a:ext>
            </a:extLst>
          </p:cNvPr>
          <p:cNvSpPr txBox="1"/>
          <p:nvPr/>
        </p:nvSpPr>
        <p:spPr>
          <a:xfrm rot="19928043">
            <a:off x="913011" y="1844882"/>
            <a:ext cx="274684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600" b="1" dirty="0" err="1"/>
              <a:t>Cwestiynu</a:t>
            </a:r>
            <a:r>
              <a:rPr lang="en-GB" sz="1600" b="1" dirty="0"/>
              <a:t>, </a:t>
            </a:r>
            <a:r>
              <a:rPr lang="en-GB" sz="1600" b="1" dirty="0" err="1"/>
              <a:t>byrddau</a:t>
            </a:r>
            <a:r>
              <a:rPr lang="en-GB" sz="1600" b="1" dirty="0"/>
              <a:t> </a:t>
            </a:r>
            <a:r>
              <a:rPr lang="en-GB" sz="1600" b="1" dirty="0" err="1"/>
              <a:t>gwyn</a:t>
            </a:r>
            <a:r>
              <a:rPr lang="en-GB" sz="1600" b="1" dirty="0"/>
              <a:t> </a:t>
            </a:r>
            <a:r>
              <a:rPr lang="en-GB" sz="1600" b="1" dirty="0" err="1"/>
              <a:t>bach</a:t>
            </a:r>
            <a:r>
              <a:rPr lang="en-GB" sz="1600" b="1" dirty="0"/>
              <a:t>, </a:t>
            </a:r>
            <a:r>
              <a:rPr lang="en-GB" sz="1600" b="1" dirty="0" err="1"/>
              <a:t>gemau</a:t>
            </a:r>
            <a:endParaRPr lang="en-GB" sz="1600" b="1" dirty="0"/>
          </a:p>
        </p:txBody>
      </p:sp>
      <p:sp>
        <p:nvSpPr>
          <p:cNvPr id="37" name="TextBox 36">
            <a:extLst>
              <a:ext uri="{FF2B5EF4-FFF2-40B4-BE49-F238E27FC236}">
                <a16:creationId xmlns:a16="http://schemas.microsoft.com/office/drawing/2014/main" id="{719B2D8D-4DBE-2B5D-5CC6-DBB8E09858CC}"/>
              </a:ext>
            </a:extLst>
          </p:cNvPr>
          <p:cNvSpPr txBox="1"/>
          <p:nvPr/>
        </p:nvSpPr>
        <p:spPr>
          <a:xfrm>
            <a:off x="10524348" y="2922547"/>
            <a:ext cx="1239259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400" b="1" dirty="0"/>
              <a:t>Marcio </a:t>
            </a:r>
            <a:r>
              <a:rPr lang="en-GB" sz="1400" b="1" dirty="0" err="1"/>
              <a:t>byw</a:t>
            </a:r>
            <a:r>
              <a:rPr lang="en-GB" sz="1400" b="1" dirty="0"/>
              <a:t>, </a:t>
            </a:r>
          </a:p>
          <a:p>
            <a:pPr algn="ctr"/>
            <a:endParaRPr lang="en-GB" sz="1400" b="1" dirty="0"/>
          </a:p>
        </p:txBody>
      </p:sp>
      <p:sp>
        <p:nvSpPr>
          <p:cNvPr id="38" name="TextBox 37">
            <a:extLst>
              <a:ext uri="{FF2B5EF4-FFF2-40B4-BE49-F238E27FC236}">
                <a16:creationId xmlns:a16="http://schemas.microsoft.com/office/drawing/2014/main" id="{F7571DA9-CF69-47DB-EC9A-8DB4C5CC5606}"/>
              </a:ext>
            </a:extLst>
          </p:cNvPr>
          <p:cNvSpPr txBox="1"/>
          <p:nvPr/>
        </p:nvSpPr>
        <p:spPr>
          <a:xfrm>
            <a:off x="4514418" y="1118839"/>
            <a:ext cx="2746842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600" b="1" dirty="0" err="1"/>
              <a:t>Asesu</a:t>
            </a:r>
            <a:r>
              <a:rPr lang="en-GB" sz="1600" b="1" dirty="0"/>
              <a:t> </a:t>
            </a:r>
            <a:r>
              <a:rPr lang="en-GB" sz="1600" b="1" dirty="0" err="1"/>
              <a:t>Cyfoed</a:t>
            </a:r>
            <a:r>
              <a:rPr lang="en-GB" sz="1600" b="1" dirty="0"/>
              <a:t>  </a:t>
            </a:r>
          </a:p>
        </p:txBody>
      </p:sp>
      <p:sp>
        <p:nvSpPr>
          <p:cNvPr id="39" name="TextBox 38">
            <a:extLst>
              <a:ext uri="{FF2B5EF4-FFF2-40B4-BE49-F238E27FC236}">
                <a16:creationId xmlns:a16="http://schemas.microsoft.com/office/drawing/2014/main" id="{8C73DDC3-9F97-A073-9ED9-56BE985C5C61}"/>
              </a:ext>
            </a:extLst>
          </p:cNvPr>
          <p:cNvSpPr txBox="1"/>
          <p:nvPr/>
        </p:nvSpPr>
        <p:spPr>
          <a:xfrm rot="836339">
            <a:off x="7646394" y="1473277"/>
            <a:ext cx="2746842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600" b="1" dirty="0" err="1"/>
              <a:t>Hunain</a:t>
            </a:r>
            <a:r>
              <a:rPr lang="en-GB" sz="1600" b="1" dirty="0"/>
              <a:t> </a:t>
            </a:r>
            <a:r>
              <a:rPr lang="en-GB" sz="1600" b="1" dirty="0" err="1"/>
              <a:t>asesu</a:t>
            </a:r>
            <a:r>
              <a:rPr lang="en-GB" sz="1600" b="1" dirty="0"/>
              <a:t> </a:t>
            </a: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9DE6AC18-FD70-8000-1E9B-A1A02CE8D80C}"/>
              </a:ext>
            </a:extLst>
          </p:cNvPr>
          <p:cNvSpPr txBox="1"/>
          <p:nvPr/>
        </p:nvSpPr>
        <p:spPr>
          <a:xfrm>
            <a:off x="6980806" y="127913"/>
            <a:ext cx="5135033" cy="4308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100" i="1" dirty="0"/>
              <a:t>Inside the Black Box: Raising Standards Through Classroom Assessment</a:t>
            </a:r>
            <a:r>
              <a:rPr lang="en-US" sz="1100" dirty="0"/>
              <a:t> by Paul Black and Dylan Wiliam 1998 </a:t>
            </a:r>
            <a:endParaRPr lang="cy-GB" sz="1100" dirty="0"/>
          </a:p>
        </p:txBody>
      </p:sp>
    </p:spTree>
    <p:extLst>
      <p:ext uri="{BB962C8B-B14F-4D97-AF65-F5344CB8AC3E}">
        <p14:creationId xmlns:p14="http://schemas.microsoft.com/office/powerpoint/2010/main" val="743764730"/>
      </p:ext>
    </p:extLst>
  </p:cSld>
  <p:clrMapOvr>
    <a:masterClrMapping/>
  </p:clrMapOvr>
  <p:transition spd="med">
    <p:pull/>
  </p:transition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421E30D2-3986-9A21-CC6B-4A16EB6609BD}"/>
              </a:ext>
            </a:extLst>
          </p:cNvPr>
          <p:cNvSpPr/>
          <p:nvPr/>
        </p:nvSpPr>
        <p:spPr>
          <a:xfrm>
            <a:off x="270933" y="169333"/>
            <a:ext cx="11734800" cy="6451600"/>
          </a:xfrm>
          <a:prstGeom prst="rect">
            <a:avLst/>
          </a:prstGeom>
          <a:solidFill>
            <a:schemeClr val="tx2">
              <a:lumMod val="10000"/>
              <a:lumOff val="9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y-GB" dirty="0"/>
          </a:p>
        </p:txBody>
      </p:sp>
      <p:pic>
        <p:nvPicPr>
          <p:cNvPr id="5" name="Picture 2" descr="David Didau – Brain food for the thinking teacher">
            <a:extLst>
              <a:ext uri="{FF2B5EF4-FFF2-40B4-BE49-F238E27FC236}">
                <a16:creationId xmlns:a16="http://schemas.microsoft.com/office/drawing/2014/main" id="{9CF4956A-CBD2-EB77-129B-64BACC9A21B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5241" y="234295"/>
            <a:ext cx="4477626" cy="26217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Rectangle 5">
            <a:extLst>
              <a:ext uri="{FF2B5EF4-FFF2-40B4-BE49-F238E27FC236}">
                <a16:creationId xmlns:a16="http://schemas.microsoft.com/office/drawing/2014/main" id="{9E5EA84E-797E-C820-1573-CBD644B503C1}"/>
              </a:ext>
            </a:extLst>
          </p:cNvPr>
          <p:cNvSpPr/>
          <p:nvPr/>
        </p:nvSpPr>
        <p:spPr>
          <a:xfrm>
            <a:off x="2725151" y="1148922"/>
            <a:ext cx="1818669" cy="762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y-GB" sz="2000" b="1" dirty="0">
                <a:solidFill>
                  <a:schemeClr val="tx1"/>
                </a:solidFill>
              </a:rPr>
              <a:t>David Didau</a:t>
            </a: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51CF828D-F3CD-E951-4AE6-59F1FFB81BC8}"/>
              </a:ext>
            </a:extLst>
          </p:cNvPr>
          <p:cNvSpPr/>
          <p:nvPr/>
        </p:nvSpPr>
        <p:spPr>
          <a:xfrm>
            <a:off x="5184039" y="257197"/>
            <a:ext cx="6307666" cy="575733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y-GB" sz="2400" b="1" dirty="0">
                <a:solidFill>
                  <a:schemeClr val="tx1"/>
                </a:solidFill>
              </a:rPr>
              <a:t>Gwrthwybenbiad i Asesu ar Gyfer Dysgu </a:t>
            </a:r>
          </a:p>
        </p:txBody>
      </p:sp>
      <p:sp>
        <p:nvSpPr>
          <p:cNvPr id="8" name="Rectangle: Rounded Corners 7">
            <a:extLst>
              <a:ext uri="{FF2B5EF4-FFF2-40B4-BE49-F238E27FC236}">
                <a16:creationId xmlns:a16="http://schemas.microsoft.com/office/drawing/2014/main" id="{5B29FEF7-E83A-08DD-9C0F-30DEB8643994}"/>
              </a:ext>
            </a:extLst>
          </p:cNvPr>
          <p:cNvSpPr/>
          <p:nvPr/>
        </p:nvSpPr>
        <p:spPr>
          <a:xfrm>
            <a:off x="4757992" y="953424"/>
            <a:ext cx="6278033" cy="1043516"/>
          </a:xfrm>
          <a:prstGeom prst="roundRect">
            <a:avLst/>
          </a:prstGeom>
          <a:solidFill>
            <a:schemeClr val="tx2">
              <a:lumMod val="10000"/>
              <a:lumOff val="90000"/>
            </a:schemeClr>
          </a:solidFill>
          <a:ln>
            <a:solidFill>
              <a:schemeClr val="accent2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y-GB" dirty="0">
                <a:solidFill>
                  <a:schemeClr val="tx1"/>
                </a:solidFill>
              </a:rPr>
              <a:t>Rhaid i syniadau Asesu ar Gyfer Dysgu cael i weithredu yn ofalus.</a:t>
            </a:r>
          </a:p>
        </p:txBody>
      </p:sp>
      <p:sp>
        <p:nvSpPr>
          <p:cNvPr id="9" name="Oval 8">
            <a:extLst>
              <a:ext uri="{FF2B5EF4-FFF2-40B4-BE49-F238E27FC236}">
                <a16:creationId xmlns:a16="http://schemas.microsoft.com/office/drawing/2014/main" id="{E742DCAC-7201-BA14-775A-B1CE0136E70E}"/>
              </a:ext>
            </a:extLst>
          </p:cNvPr>
          <p:cNvSpPr/>
          <p:nvPr/>
        </p:nvSpPr>
        <p:spPr>
          <a:xfrm>
            <a:off x="421943" y="2954334"/>
            <a:ext cx="2872357" cy="2117200"/>
          </a:xfrm>
          <a:prstGeom prst="ellipse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y-GB" sz="1600" dirty="0"/>
              <a:t>Mae perygl difrifol y gallai "syniad mawr" asesu ar gyfer dysgu fod yn angheuol anghywir. </a:t>
            </a:r>
          </a:p>
        </p:txBody>
      </p:sp>
      <p:sp>
        <p:nvSpPr>
          <p:cNvPr id="11" name="Rectangle: Rounded Corners 10">
            <a:extLst>
              <a:ext uri="{FF2B5EF4-FFF2-40B4-BE49-F238E27FC236}">
                <a16:creationId xmlns:a16="http://schemas.microsoft.com/office/drawing/2014/main" id="{6B98C843-D921-E62C-3721-FE35174CE354}"/>
              </a:ext>
            </a:extLst>
          </p:cNvPr>
          <p:cNvSpPr/>
          <p:nvPr/>
        </p:nvSpPr>
        <p:spPr>
          <a:xfrm>
            <a:off x="4789420" y="2153246"/>
            <a:ext cx="3579880" cy="1553948"/>
          </a:xfrm>
          <a:prstGeom prst="roundRect">
            <a:avLst/>
          </a:prstGeom>
          <a:solidFill>
            <a:schemeClr val="tx2">
              <a:lumMod val="10000"/>
              <a:lumOff val="90000"/>
            </a:schemeClr>
          </a:solidFill>
          <a:ln>
            <a:solidFill>
              <a:schemeClr val="accent2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y-GB" dirty="0">
              <a:solidFill>
                <a:schemeClr val="tx1"/>
              </a:solidFill>
            </a:endParaRPr>
          </a:p>
          <a:p>
            <a:pPr algn="ctr"/>
            <a:r>
              <a:rPr lang="cy-GB" dirty="0">
                <a:solidFill>
                  <a:schemeClr val="tx1"/>
                </a:solidFill>
              </a:rPr>
              <a:t>“</a:t>
            </a:r>
            <a:r>
              <a:rPr lang="cy-GB" sz="1800" i="1" kern="100" dirty="0">
                <a:solidFill>
                  <a:schemeClr val="tx1"/>
                </a:solidFill>
                <a:effectLst/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If nothing has changed in long-term memory, nothing has been learned.”</a:t>
            </a:r>
          </a:p>
          <a:p>
            <a:pPr algn="ctr"/>
            <a:endParaRPr lang="cy-GB" sz="1400" i="1" kern="100" dirty="0">
              <a:solidFill>
                <a:schemeClr val="tx1"/>
              </a:solidFill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algn="ctr"/>
            <a:r>
              <a:rPr lang="cy-GB" sz="1400" i="1" kern="100" dirty="0">
                <a:solidFill>
                  <a:schemeClr val="tx1"/>
                </a:solidFill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                    </a:t>
            </a:r>
            <a:r>
              <a:rPr lang="cy-GB" sz="1400" kern="100" dirty="0">
                <a:solidFill>
                  <a:schemeClr val="tx1"/>
                </a:solidFill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(</a:t>
            </a:r>
            <a:r>
              <a:rPr lang="cy-GB" sz="1400" kern="100" dirty="0"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Kirschner, Sweller &amp; Clark, 2010)</a:t>
            </a:r>
            <a:endParaRPr lang="en-GB" sz="1400" kern="100" dirty="0">
              <a:solidFill>
                <a:schemeClr val="tx1"/>
              </a:solidFill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algn="ctr"/>
            <a:endParaRPr lang="cy-GB" dirty="0">
              <a:solidFill>
                <a:schemeClr val="tx1"/>
              </a:solidFill>
            </a:endParaRPr>
          </a:p>
        </p:txBody>
      </p:sp>
      <p:sp>
        <p:nvSpPr>
          <p:cNvPr id="13" name="Rectangle: Rounded Corners 12">
            <a:extLst>
              <a:ext uri="{FF2B5EF4-FFF2-40B4-BE49-F238E27FC236}">
                <a16:creationId xmlns:a16="http://schemas.microsoft.com/office/drawing/2014/main" id="{F10F5FAA-71D6-E1DA-BB60-90BB16BADB51}"/>
              </a:ext>
            </a:extLst>
          </p:cNvPr>
          <p:cNvSpPr/>
          <p:nvPr/>
        </p:nvSpPr>
        <p:spPr>
          <a:xfrm>
            <a:off x="3324010" y="4481857"/>
            <a:ext cx="3579880" cy="1553948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y-GB"/>
          </a:p>
        </p:txBody>
      </p:sp>
      <p:pic>
        <p:nvPicPr>
          <p:cNvPr id="14" name="Picture 2" descr="Generating Your Big Idea | Psychology Today United Kingdom">
            <a:extLst>
              <a:ext uri="{FF2B5EF4-FFF2-40B4-BE49-F238E27FC236}">
                <a16:creationId xmlns:a16="http://schemas.microsoft.com/office/drawing/2014/main" id="{37EB9A1A-B6C1-516F-3856-1CF26D967D0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04916" y="2058823"/>
            <a:ext cx="3475415" cy="34862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5" name="TextBox 14">
            <a:extLst>
              <a:ext uri="{FF2B5EF4-FFF2-40B4-BE49-F238E27FC236}">
                <a16:creationId xmlns:a16="http://schemas.microsoft.com/office/drawing/2014/main" id="{EC04BECD-58DB-4714-F4F3-AC37F8111027}"/>
              </a:ext>
            </a:extLst>
          </p:cNvPr>
          <p:cNvSpPr txBox="1"/>
          <p:nvPr/>
        </p:nvSpPr>
        <p:spPr>
          <a:xfrm>
            <a:off x="3724751" y="4581137"/>
            <a:ext cx="3079410" cy="132343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cy-GB" sz="1600" dirty="0"/>
              <a:t>Sylfaen asesu ar gyfer dysgu yw'r syniad y gallwch werthuso dysgu myfyrwyr mewn un dosbarth ac addasu cyfarwyddyd dilynol yn unol â hynny.</a:t>
            </a:r>
          </a:p>
        </p:txBody>
      </p:sp>
      <p:sp>
        <p:nvSpPr>
          <p:cNvPr id="2" name="Rectangle: Rounded Corners 1">
            <a:extLst>
              <a:ext uri="{FF2B5EF4-FFF2-40B4-BE49-F238E27FC236}">
                <a16:creationId xmlns:a16="http://schemas.microsoft.com/office/drawing/2014/main" id="{FF204FDF-B6B0-759E-A95B-3A16DF02127E}"/>
              </a:ext>
            </a:extLst>
          </p:cNvPr>
          <p:cNvSpPr/>
          <p:nvPr/>
        </p:nvSpPr>
        <p:spPr>
          <a:xfrm>
            <a:off x="8677638" y="2328333"/>
            <a:ext cx="3210257" cy="762000"/>
          </a:xfrm>
          <a:prstGeom prst="roundRect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3">
            <a:schemeClr val="lt1"/>
          </a:lnRef>
          <a:fillRef idx="1">
            <a:schemeClr val="accent4"/>
          </a:fillRef>
          <a:effectRef idx="1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y-GB" b="1" dirty="0">
                <a:solidFill>
                  <a:schemeClr val="tx1"/>
                </a:solidFill>
              </a:rPr>
              <a:t>Joe Kirby</a:t>
            </a:r>
          </a:p>
        </p:txBody>
      </p:sp>
      <p:sp>
        <p:nvSpPr>
          <p:cNvPr id="3" name="Rectangle: Rounded Corners 2">
            <a:extLst>
              <a:ext uri="{FF2B5EF4-FFF2-40B4-BE49-F238E27FC236}">
                <a16:creationId xmlns:a16="http://schemas.microsoft.com/office/drawing/2014/main" id="{CA5A6E4E-CB20-4409-23AB-47B5AE34B9A9}"/>
              </a:ext>
            </a:extLst>
          </p:cNvPr>
          <p:cNvSpPr/>
          <p:nvPr/>
        </p:nvSpPr>
        <p:spPr>
          <a:xfrm>
            <a:off x="8533408" y="3229784"/>
            <a:ext cx="3330554" cy="1553948"/>
          </a:xfrm>
          <a:prstGeom prst="roundRect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3">
            <a:schemeClr val="lt1"/>
          </a:lnRef>
          <a:fillRef idx="1">
            <a:schemeClr val="accent4"/>
          </a:fillRef>
          <a:effectRef idx="1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y-GB" sz="1600" dirty="0">
                <a:solidFill>
                  <a:schemeClr val="tx1"/>
                </a:solidFill>
              </a:rPr>
              <a:t>Athrawon yn euog o ddefnyddio gimigau</a:t>
            </a:r>
          </a:p>
        </p:txBody>
      </p:sp>
      <p:pic>
        <p:nvPicPr>
          <p:cNvPr id="10" name="Picture 6" descr="Big idea - Free people icons">
            <a:extLst>
              <a:ext uri="{FF2B5EF4-FFF2-40B4-BE49-F238E27FC236}">
                <a16:creationId xmlns:a16="http://schemas.microsoft.com/office/drawing/2014/main" id="{3676B369-236B-A4E4-973F-E3984AF801D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735079" y="4158492"/>
            <a:ext cx="2601892" cy="26018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7" name="Rectangle: Rounded Corners 16">
            <a:extLst>
              <a:ext uri="{FF2B5EF4-FFF2-40B4-BE49-F238E27FC236}">
                <a16:creationId xmlns:a16="http://schemas.microsoft.com/office/drawing/2014/main" id="{FAE3E9CF-9442-9033-9D8D-5AAA61C9092B}"/>
              </a:ext>
            </a:extLst>
          </p:cNvPr>
          <p:cNvSpPr/>
          <p:nvPr/>
        </p:nvSpPr>
        <p:spPr>
          <a:xfrm>
            <a:off x="7062144" y="4190435"/>
            <a:ext cx="2550135" cy="2265083"/>
          </a:xfrm>
          <a:prstGeom prst="roundRect">
            <a:avLst>
              <a:gd name="adj" fmla="val 50000"/>
            </a:avLst>
          </a:prstGeom>
          <a:solidFill>
            <a:schemeClr val="accent1">
              <a:lumMod val="40000"/>
              <a:lumOff val="60000"/>
            </a:schemeClr>
          </a:solidFill>
        </p:spPr>
        <p:style>
          <a:lnRef idx="3">
            <a:schemeClr val="lt1"/>
          </a:lnRef>
          <a:fillRef idx="1">
            <a:schemeClr val="accent4"/>
          </a:fillRef>
          <a:effectRef idx="1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y-GB" sz="1600" dirty="0">
                <a:solidFill>
                  <a:schemeClr val="tx1"/>
                </a:solidFill>
              </a:rPr>
              <a:t>Rhaid cael i wneud yn gywir er mwyn bod yn effeithiol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E5777B03-2C72-05FA-9D38-45C96E29F3FE}"/>
              </a:ext>
            </a:extLst>
          </p:cNvPr>
          <p:cNvSpPr txBox="1"/>
          <p:nvPr/>
        </p:nvSpPr>
        <p:spPr>
          <a:xfrm>
            <a:off x="7897008" y="6343934"/>
            <a:ext cx="4762501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200" b="0" i="0" dirty="0">
                <a:effectLst/>
                <a:latin typeface="Calibri" panose="020F0502020204030204" pitchFamily="34" charset="0"/>
              </a:rPr>
              <a:t>Kirby, J. (2013). </a:t>
            </a:r>
            <a:r>
              <a:rPr lang="en-US" sz="1200" b="0" i="1" dirty="0">
                <a:effectLst/>
                <a:latin typeface="Calibri" panose="020F0502020204030204" pitchFamily="34" charset="0"/>
              </a:rPr>
              <a:t>What can we learn from Dylan Wiliam and </a:t>
            </a:r>
            <a:r>
              <a:rPr lang="en-US" sz="1200" b="0" i="1" dirty="0" err="1">
                <a:effectLst/>
                <a:latin typeface="Calibri" panose="020F0502020204030204" pitchFamily="34" charset="0"/>
              </a:rPr>
              <a:t>AfL</a:t>
            </a:r>
            <a:r>
              <a:rPr lang="en-US" sz="1200" b="0" i="1" dirty="0">
                <a:effectLst/>
                <a:latin typeface="Calibri" panose="020F0502020204030204" pitchFamily="34" charset="0"/>
              </a:rPr>
              <a:t>?</a:t>
            </a:r>
            <a:r>
              <a:rPr lang="en-US" sz="1200" b="0" i="0" dirty="0">
                <a:effectLst/>
                <a:latin typeface="Calibri" panose="020F0502020204030204" pitchFamily="34" charset="0"/>
              </a:rPr>
              <a:t> </a:t>
            </a:r>
            <a:endParaRPr lang="cy-GB" sz="1200" dirty="0"/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EB1F18A7-49A5-5F04-0E8D-65333FBD796E}"/>
              </a:ext>
            </a:extLst>
          </p:cNvPr>
          <p:cNvSpPr txBox="1"/>
          <p:nvPr/>
        </p:nvSpPr>
        <p:spPr>
          <a:xfrm>
            <a:off x="343900" y="6272408"/>
            <a:ext cx="4762501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200" b="0" i="0" dirty="0" err="1">
                <a:solidFill>
                  <a:srgbClr val="2C3E50"/>
                </a:solidFill>
                <a:effectLst/>
                <a:latin typeface="Calibri" panose="020F0502020204030204" pitchFamily="34" charset="0"/>
              </a:rPr>
              <a:t>Didau</a:t>
            </a:r>
            <a:r>
              <a:rPr lang="en-US" sz="1200" b="0" i="0" dirty="0">
                <a:solidFill>
                  <a:srgbClr val="2C3E50"/>
                </a:solidFill>
                <a:effectLst/>
                <a:latin typeface="Calibri" panose="020F0502020204030204" pitchFamily="34" charset="0"/>
              </a:rPr>
              <a:t>, D. (2014). </a:t>
            </a:r>
            <a:r>
              <a:rPr lang="en-US" sz="1200" b="0" i="1" dirty="0">
                <a:solidFill>
                  <a:srgbClr val="2C3E50"/>
                </a:solidFill>
                <a:effectLst/>
                <a:latin typeface="Calibri" panose="020F0502020204030204" pitchFamily="34" charset="0"/>
              </a:rPr>
              <a:t>Why </a:t>
            </a:r>
            <a:r>
              <a:rPr lang="en-US" sz="1200" b="0" i="1" dirty="0" err="1">
                <a:solidFill>
                  <a:srgbClr val="2C3E50"/>
                </a:solidFill>
                <a:effectLst/>
                <a:latin typeface="Calibri" panose="020F0502020204030204" pitchFamily="34" charset="0"/>
              </a:rPr>
              <a:t>AfL</a:t>
            </a:r>
            <a:r>
              <a:rPr lang="en-US" sz="1200" b="0" i="1" dirty="0">
                <a:solidFill>
                  <a:srgbClr val="2C3E50"/>
                </a:solidFill>
                <a:effectLst/>
                <a:latin typeface="Calibri" panose="020F0502020204030204" pitchFamily="34" charset="0"/>
              </a:rPr>
              <a:t> might be wrong, and what to do about it</a:t>
            </a:r>
            <a:r>
              <a:rPr lang="en-US" sz="1200" b="0" i="0" dirty="0">
                <a:solidFill>
                  <a:srgbClr val="2C3E50"/>
                </a:solidFill>
                <a:effectLst/>
                <a:latin typeface="Calibri" panose="020F0502020204030204" pitchFamily="34" charset="0"/>
              </a:rPr>
              <a:t>.</a:t>
            </a:r>
            <a:endParaRPr lang="cy-GB" sz="1200" dirty="0"/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4BCC67CF-BB92-1278-5A4B-C692F13F183C}"/>
              </a:ext>
            </a:extLst>
          </p:cNvPr>
          <p:cNvSpPr txBox="1"/>
          <p:nvPr/>
        </p:nvSpPr>
        <p:spPr>
          <a:xfrm>
            <a:off x="280172" y="2798542"/>
            <a:ext cx="2898323" cy="7848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900" b="0" i="0" dirty="0" err="1">
                <a:solidFill>
                  <a:srgbClr val="2C3E50"/>
                </a:solidFill>
                <a:effectLst/>
                <a:latin typeface="Calibri" panose="020F0502020204030204" pitchFamily="34" charset="0"/>
              </a:rPr>
              <a:t>Didau</a:t>
            </a:r>
            <a:r>
              <a:rPr lang="en-US" sz="900" b="0" i="0" dirty="0">
                <a:solidFill>
                  <a:srgbClr val="2C3E50"/>
                </a:solidFill>
                <a:effectLst/>
                <a:latin typeface="Calibri" panose="020F0502020204030204" pitchFamily="34" charset="0"/>
              </a:rPr>
              <a:t>, D. (2014). </a:t>
            </a:r>
            <a:r>
              <a:rPr lang="cy-GB" sz="900" dirty="0">
                <a:hlinkClick r:id="rId5"/>
              </a:rPr>
              <a:t>https://images.app.goo.gl/88wVYcEEjKwL4mQH8</a:t>
            </a:r>
            <a:endParaRPr lang="cy-GB" sz="900" dirty="0"/>
          </a:p>
          <a:p>
            <a:endParaRPr lang="cy-GB" dirty="0"/>
          </a:p>
        </p:txBody>
      </p:sp>
    </p:spTree>
    <p:extLst>
      <p:ext uri="{BB962C8B-B14F-4D97-AF65-F5344CB8AC3E}">
        <p14:creationId xmlns:p14="http://schemas.microsoft.com/office/powerpoint/2010/main" val="3181020864"/>
      </p:ext>
    </p:extLst>
  </p:cSld>
  <p:clrMapOvr>
    <a:masterClrMapping/>
  </p:clrMapOvr>
  <p:transition spd="med">
    <p:pull/>
  </p:transition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1503EE7-5E8F-0635-B448-B4C01D11034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D3E0AE3-BB20-A577-40E8-FD36534CD5A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F5B756CF-BA9F-23DD-69AE-AD5AB51E07AD}"/>
              </a:ext>
            </a:extLst>
          </p:cNvPr>
          <p:cNvSpPr/>
          <p:nvPr/>
        </p:nvSpPr>
        <p:spPr>
          <a:xfrm>
            <a:off x="431800" y="241299"/>
            <a:ext cx="11328400" cy="6349999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6" name="Content Placeholder 3" descr="A poster with text and colorful circles&#10;&#10;Description automatically generated">
            <a:extLst>
              <a:ext uri="{FF2B5EF4-FFF2-40B4-BE49-F238E27FC236}">
                <a16:creationId xmlns:a16="http://schemas.microsoft.com/office/drawing/2014/main" id="{FB7DE343-28A7-0284-109C-F7A548AEE2B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622577" y="423523"/>
            <a:ext cx="4994223" cy="6002382"/>
          </a:xfrm>
          <a:prstGeom prst="rect">
            <a:avLst/>
          </a:prstGeom>
        </p:spPr>
      </p:pic>
      <p:sp>
        <p:nvSpPr>
          <p:cNvPr id="8" name="Oval 7">
            <a:extLst>
              <a:ext uri="{FF2B5EF4-FFF2-40B4-BE49-F238E27FC236}">
                <a16:creationId xmlns:a16="http://schemas.microsoft.com/office/drawing/2014/main" id="{86AF23C3-769D-7A6F-F306-FEFD65CD5B8A}"/>
              </a:ext>
            </a:extLst>
          </p:cNvPr>
          <p:cNvSpPr/>
          <p:nvPr/>
        </p:nvSpPr>
        <p:spPr>
          <a:xfrm>
            <a:off x="6626860" y="1297939"/>
            <a:ext cx="1206500" cy="292100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10" name="Straight Arrow Connector 9">
            <a:extLst>
              <a:ext uri="{FF2B5EF4-FFF2-40B4-BE49-F238E27FC236}">
                <a16:creationId xmlns:a16="http://schemas.microsoft.com/office/drawing/2014/main" id="{1A84EDA4-5EC4-3AB7-3E60-E0E1A260281D}"/>
              </a:ext>
            </a:extLst>
          </p:cNvPr>
          <p:cNvCxnSpPr/>
          <p:nvPr/>
        </p:nvCxnSpPr>
        <p:spPr>
          <a:xfrm flipV="1">
            <a:off x="3937000" y="1399540"/>
            <a:ext cx="2672080" cy="617220"/>
          </a:xfrm>
          <a:prstGeom prst="straightConnector1">
            <a:avLst/>
          </a:prstGeom>
          <a:ln>
            <a:solidFill>
              <a:srgbClr val="FF0000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1" name="Rectangle: Rounded Corners 10">
            <a:extLst>
              <a:ext uri="{FF2B5EF4-FFF2-40B4-BE49-F238E27FC236}">
                <a16:creationId xmlns:a16="http://schemas.microsoft.com/office/drawing/2014/main" id="{CA00FC65-15A8-DB40-A5D1-C005F8D7A051}"/>
              </a:ext>
            </a:extLst>
          </p:cNvPr>
          <p:cNvSpPr/>
          <p:nvPr/>
        </p:nvSpPr>
        <p:spPr>
          <a:xfrm>
            <a:off x="635000" y="1684020"/>
            <a:ext cx="3911600" cy="2306320"/>
          </a:xfrm>
          <a:prstGeom prst="round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F728438C-4581-6D0E-978B-14C9B262A59D}"/>
              </a:ext>
            </a:extLst>
          </p:cNvPr>
          <p:cNvSpPr txBox="1"/>
          <p:nvPr/>
        </p:nvSpPr>
        <p:spPr>
          <a:xfrm>
            <a:off x="853440" y="1828800"/>
            <a:ext cx="3434080" cy="120032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US" dirty="0"/>
              <a:t>Helpu mi </a:t>
            </a:r>
            <a:r>
              <a:rPr lang="en-US" dirty="0" err="1"/>
              <a:t>i</a:t>
            </a:r>
            <a:r>
              <a:rPr lang="en-US" dirty="0"/>
              <a:t> weld pa </a:t>
            </a:r>
            <a:r>
              <a:rPr lang="en-US" dirty="0" err="1"/>
              <a:t>gynnydd</a:t>
            </a:r>
            <a:r>
              <a:rPr lang="en-US" dirty="0"/>
              <a:t> y </a:t>
            </a:r>
            <a:r>
              <a:rPr lang="en-US" dirty="0" err="1"/>
              <a:t>mae</a:t>
            </a:r>
            <a:r>
              <a:rPr lang="en-US" dirty="0"/>
              <a:t> y plant </a:t>
            </a:r>
            <a:r>
              <a:rPr lang="en-US" dirty="0" err="1"/>
              <a:t>yn</a:t>
            </a:r>
            <a:r>
              <a:rPr lang="en-US" dirty="0"/>
              <a:t> </a:t>
            </a:r>
            <a:r>
              <a:rPr lang="en-US" dirty="0" err="1"/>
              <a:t>ei</a:t>
            </a:r>
            <a:r>
              <a:rPr lang="en-US" dirty="0"/>
              <a:t> </a:t>
            </a:r>
            <a:r>
              <a:rPr lang="en-US" dirty="0" err="1"/>
              <a:t>wneud</a:t>
            </a:r>
            <a:r>
              <a:rPr lang="en-US" dirty="0"/>
              <a:t> ac </a:t>
            </a:r>
            <a:r>
              <a:rPr lang="en-US" dirty="0" err="1"/>
              <a:t>yn</a:t>
            </a:r>
            <a:r>
              <a:rPr lang="en-US" dirty="0"/>
              <a:t> </a:t>
            </a:r>
            <a:r>
              <a:rPr lang="en-US" dirty="0" err="1"/>
              <a:t>rhoi</a:t>
            </a:r>
            <a:r>
              <a:rPr lang="en-US" dirty="0"/>
              <a:t> </a:t>
            </a:r>
            <a:r>
              <a:rPr lang="en-US" dirty="0" err="1"/>
              <a:t>gwybodaeth</a:t>
            </a:r>
            <a:r>
              <a:rPr lang="en-US" dirty="0"/>
              <a:t> </a:t>
            </a:r>
            <a:r>
              <a:rPr lang="en-US" dirty="0" err="1"/>
              <a:t>ar</a:t>
            </a:r>
            <a:r>
              <a:rPr lang="en-US" dirty="0"/>
              <a:t> </a:t>
            </a:r>
            <a:r>
              <a:rPr lang="en-US" dirty="0" err="1"/>
              <a:t>sut</a:t>
            </a:r>
            <a:r>
              <a:rPr lang="en-US" dirty="0"/>
              <a:t> </a:t>
            </a:r>
            <a:r>
              <a:rPr lang="en-US" dirty="0" err="1"/>
              <a:t>i</a:t>
            </a:r>
            <a:r>
              <a:rPr lang="en-US" dirty="0"/>
              <a:t> </a:t>
            </a:r>
            <a:r>
              <a:rPr lang="en-US" dirty="0" err="1"/>
              <a:t>gynllunio</a:t>
            </a:r>
            <a:r>
              <a:rPr lang="en-US" dirty="0"/>
              <a:t> </a:t>
            </a:r>
            <a:r>
              <a:rPr lang="en-US" dirty="0" err="1"/>
              <a:t>gwersi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38594570"/>
      </p:ext>
    </p:extLst>
  </p:cSld>
  <p:clrMapOvr>
    <a:masterClrMapping/>
  </p:clrMapOvr>
  <p:transition spd="med">
    <p:pull/>
  </p:transition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131A45D5-512B-EA99-0365-778483B83AB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67266" y="1230126"/>
            <a:ext cx="3581400" cy="4765504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sp>
        <p:nvSpPr>
          <p:cNvPr id="7" name="Rectangle 6">
            <a:extLst>
              <a:ext uri="{FF2B5EF4-FFF2-40B4-BE49-F238E27FC236}">
                <a16:creationId xmlns:a16="http://schemas.microsoft.com/office/drawing/2014/main" id="{1C7F1CB3-9608-CC61-8706-5035E134EBC7}"/>
              </a:ext>
            </a:extLst>
          </p:cNvPr>
          <p:cNvSpPr/>
          <p:nvPr/>
        </p:nvSpPr>
        <p:spPr>
          <a:xfrm>
            <a:off x="313267" y="135467"/>
            <a:ext cx="11667067" cy="6502400"/>
          </a:xfrm>
          <a:prstGeom prst="rect">
            <a:avLst/>
          </a:prstGeom>
          <a:noFill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y-GB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F295986E-BB0F-221D-9008-CCA7AE11B366}"/>
              </a:ext>
            </a:extLst>
          </p:cNvPr>
          <p:cNvSpPr/>
          <p:nvPr/>
        </p:nvSpPr>
        <p:spPr>
          <a:xfrm>
            <a:off x="0" y="394930"/>
            <a:ext cx="6307666" cy="575733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y-GB" sz="2400" b="1" dirty="0">
                <a:solidFill>
                  <a:schemeClr val="tx1"/>
                </a:solidFill>
              </a:rPr>
              <a:t>Asesu ar Gyfer Dysgu a’r Llywodraeth</a:t>
            </a:r>
          </a:p>
        </p:txBody>
      </p:sp>
      <p:sp>
        <p:nvSpPr>
          <p:cNvPr id="10" name="AutoShape 2" descr="5 Formative Assessment Strategies to Help with Classroom Management">
            <a:extLst>
              <a:ext uri="{FF2B5EF4-FFF2-40B4-BE49-F238E27FC236}">
                <a16:creationId xmlns:a16="http://schemas.microsoft.com/office/drawing/2014/main" id="{C048B29A-0924-F6B0-2BAB-D80747DCF7AE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5943600" y="3276600"/>
            <a:ext cx="304800" cy="304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y-GB"/>
          </a:p>
        </p:txBody>
      </p:sp>
      <p:sp>
        <p:nvSpPr>
          <p:cNvPr id="13" name="Rectangle: Rounded Corners 12">
            <a:extLst>
              <a:ext uri="{FF2B5EF4-FFF2-40B4-BE49-F238E27FC236}">
                <a16:creationId xmlns:a16="http://schemas.microsoft.com/office/drawing/2014/main" id="{226FF535-1593-4E28-2554-4DFFB8B64B02}"/>
              </a:ext>
            </a:extLst>
          </p:cNvPr>
          <p:cNvSpPr/>
          <p:nvPr/>
        </p:nvSpPr>
        <p:spPr>
          <a:xfrm>
            <a:off x="4461933" y="3977127"/>
            <a:ext cx="4233335" cy="1066156"/>
          </a:xfrm>
          <a:prstGeom prst="roundRect">
            <a:avLst>
              <a:gd name="adj" fmla="val 24138"/>
            </a:avLst>
          </a:prstGeom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cy-GB" sz="1400" dirty="0">
                <a:latin typeface="Calibri"/>
                <a:ea typeface="Calibri"/>
                <a:cs typeface="Times New Roman"/>
              </a:rPr>
              <a:t>'Mae </a:t>
            </a:r>
            <a:r>
              <a:rPr lang="cy-GB" sz="1400" dirty="0" err="1">
                <a:latin typeface="Calibri"/>
                <a:ea typeface="Calibri"/>
                <a:cs typeface="Times New Roman"/>
              </a:rPr>
              <a:t>AaGD</a:t>
            </a:r>
            <a:r>
              <a:rPr lang="cy-GB" sz="1400" dirty="0">
                <a:latin typeface="Calibri"/>
                <a:ea typeface="Calibri"/>
                <a:cs typeface="Times New Roman"/>
              </a:rPr>
              <a:t> yn gyfrwng effeithiol ar gyfer hyrwyddo datblygiad sgiliau addysg bersonol a chymdeithasol'                      </a:t>
            </a:r>
          </a:p>
          <a:p>
            <a:pPr algn="ctr"/>
            <a:r>
              <a:rPr lang="cy-GB" sz="14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                                  (Llywodraeth Cymru, 2013)</a:t>
            </a:r>
            <a:endParaRPr lang="cy-GB" sz="1600" dirty="0"/>
          </a:p>
        </p:txBody>
      </p:sp>
      <p:sp>
        <p:nvSpPr>
          <p:cNvPr id="14" name="Rectangle: Rounded Corners 13">
            <a:extLst>
              <a:ext uri="{FF2B5EF4-FFF2-40B4-BE49-F238E27FC236}">
                <a16:creationId xmlns:a16="http://schemas.microsoft.com/office/drawing/2014/main" id="{E9F2F1A9-5473-D130-EAF8-8105F1A6DAD7}"/>
              </a:ext>
            </a:extLst>
          </p:cNvPr>
          <p:cNvSpPr/>
          <p:nvPr/>
        </p:nvSpPr>
        <p:spPr>
          <a:xfrm>
            <a:off x="4402665" y="1230126"/>
            <a:ext cx="7162802" cy="1267541"/>
          </a:xfrm>
          <a:prstGeom prst="roundRect">
            <a:avLst>
              <a:gd name="adj" fmla="val 24138"/>
            </a:avLst>
          </a:prstGeom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y-GB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	</a:t>
            </a:r>
            <a:r>
              <a:rPr lang="cy-GB" sz="16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Llywodraeth Cymru eisiau sicrhau bod llythrennedd a rhifedd yng nghanol dysgu o fewn bod ysgol yng Nghymru. Mae asesu ar gyfer dysgu yn rhan o hyn.</a:t>
            </a:r>
          </a:p>
        </p:txBody>
      </p:sp>
      <p:sp>
        <p:nvSpPr>
          <p:cNvPr id="15" name="Rectangle: Rounded Corners 14">
            <a:extLst>
              <a:ext uri="{FF2B5EF4-FFF2-40B4-BE49-F238E27FC236}">
                <a16:creationId xmlns:a16="http://schemas.microsoft.com/office/drawing/2014/main" id="{07247054-F81B-3188-2FEF-1217EA1318DB}"/>
              </a:ext>
            </a:extLst>
          </p:cNvPr>
          <p:cNvSpPr/>
          <p:nvPr/>
        </p:nvSpPr>
        <p:spPr>
          <a:xfrm>
            <a:off x="4419598" y="2590746"/>
            <a:ext cx="7103534" cy="1267541"/>
          </a:xfrm>
          <a:prstGeom prst="roundRect">
            <a:avLst>
              <a:gd name="adj" fmla="val 24138"/>
            </a:avLst>
          </a:prstGeom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y-GB" sz="1600" dirty="0"/>
              <a:t>Mae’r defnydd o asesu ar gyfer dysgu (AagD)</a:t>
            </a:r>
          </a:p>
          <a:p>
            <a:pPr algn="ctr"/>
            <a:r>
              <a:rPr lang="cy-GB" sz="1600" dirty="0"/>
              <a:t>angen cael i ddefnyddio er mwyn gwella sgiliau dysgwyr yn y ddau faes allweddol hyn</a:t>
            </a:r>
          </a:p>
          <a:p>
            <a:pPr algn="ctr"/>
            <a:r>
              <a:rPr lang="cy-GB" sz="1600" dirty="0"/>
              <a:t>datblygu ac atgyfnerthu ar draws yr holl bynciau.</a:t>
            </a:r>
          </a:p>
        </p:txBody>
      </p:sp>
      <p:sp>
        <p:nvSpPr>
          <p:cNvPr id="20" name="Rectangle: Rounded Corners 19">
            <a:extLst>
              <a:ext uri="{FF2B5EF4-FFF2-40B4-BE49-F238E27FC236}">
                <a16:creationId xmlns:a16="http://schemas.microsoft.com/office/drawing/2014/main" id="{61CC928D-A741-3023-1A40-9C176E635626}"/>
              </a:ext>
            </a:extLst>
          </p:cNvPr>
          <p:cNvSpPr/>
          <p:nvPr/>
        </p:nvSpPr>
        <p:spPr>
          <a:xfrm>
            <a:off x="4461933" y="5162123"/>
            <a:ext cx="4233335" cy="964893"/>
          </a:xfrm>
          <a:prstGeom prst="roundRect">
            <a:avLst>
              <a:gd name="adj" fmla="val 24138"/>
            </a:avLst>
          </a:prstGeom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r>
              <a:rPr lang="cy-GB" sz="1400" dirty="0"/>
              <a:t>Dysgwyr yn cymryd rhan yn eu taith ddysgu eu hunain. 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3CBE3CD7-0983-F16A-8089-A7D1B929106D}"/>
              </a:ext>
            </a:extLst>
          </p:cNvPr>
          <p:cNvSpPr txBox="1"/>
          <p:nvPr/>
        </p:nvSpPr>
        <p:spPr>
          <a:xfrm>
            <a:off x="322564" y="6189790"/>
            <a:ext cx="6553200" cy="25391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050" dirty="0" err="1">
                <a:solidFill>
                  <a:srgbClr val="2C3E50"/>
                </a:solidFill>
                <a:latin typeface="Calibri" panose="020F0502020204030204" pitchFamily="34" charset="0"/>
              </a:rPr>
              <a:t>Llywodraeth</a:t>
            </a:r>
            <a:r>
              <a:rPr lang="en-US" sz="1050" dirty="0">
                <a:solidFill>
                  <a:srgbClr val="2C3E50"/>
                </a:solidFill>
                <a:latin typeface="Calibri" panose="020F0502020204030204" pitchFamily="34" charset="0"/>
              </a:rPr>
              <a:t> Cymru (2013). </a:t>
            </a:r>
            <a:r>
              <a:rPr lang="en-US" sz="1050" dirty="0" err="1">
                <a:solidFill>
                  <a:srgbClr val="2C3E50"/>
                </a:solidFill>
                <a:latin typeface="Calibri" panose="020F0502020204030204" pitchFamily="34" charset="0"/>
              </a:rPr>
              <a:t>Asesiad</a:t>
            </a:r>
            <a:r>
              <a:rPr lang="en-US" sz="1050" dirty="0">
                <a:solidFill>
                  <a:srgbClr val="2C3E50"/>
                </a:solidFill>
                <a:latin typeface="Calibri" panose="020F0502020204030204" pitchFamily="34" charset="0"/>
              </a:rPr>
              <a:t> </a:t>
            </a:r>
            <a:r>
              <a:rPr lang="en-US" sz="1050" dirty="0" err="1">
                <a:solidFill>
                  <a:srgbClr val="2C3E50"/>
                </a:solidFill>
                <a:latin typeface="Calibri" panose="020F0502020204030204" pitchFamily="34" charset="0"/>
              </a:rPr>
              <a:t>ar</a:t>
            </a:r>
            <a:r>
              <a:rPr lang="en-US" sz="1050" dirty="0">
                <a:solidFill>
                  <a:srgbClr val="2C3E50"/>
                </a:solidFill>
                <a:latin typeface="Calibri" panose="020F0502020204030204" pitchFamily="34" charset="0"/>
              </a:rPr>
              <a:t> </a:t>
            </a:r>
            <a:r>
              <a:rPr lang="en-US" sz="1050" dirty="0" err="1">
                <a:solidFill>
                  <a:srgbClr val="2C3E50"/>
                </a:solidFill>
                <a:latin typeface="Calibri" panose="020F0502020204030204" pitchFamily="34" charset="0"/>
              </a:rPr>
              <a:t>gyfer</a:t>
            </a:r>
            <a:r>
              <a:rPr lang="en-US" sz="1050" dirty="0">
                <a:solidFill>
                  <a:srgbClr val="2C3E50"/>
                </a:solidFill>
                <a:latin typeface="Calibri" panose="020F0502020204030204" pitchFamily="34" charset="0"/>
              </a:rPr>
              <a:t> </a:t>
            </a:r>
            <a:r>
              <a:rPr lang="en-US" sz="1050" dirty="0" err="1">
                <a:solidFill>
                  <a:srgbClr val="2C3E50"/>
                </a:solidFill>
                <a:latin typeface="Calibri" panose="020F0502020204030204" pitchFamily="34" charset="0"/>
              </a:rPr>
              <a:t>dysgu</a:t>
            </a:r>
            <a:r>
              <a:rPr lang="en-US" sz="1050" dirty="0">
                <a:solidFill>
                  <a:srgbClr val="2C3E50"/>
                </a:solidFill>
                <a:latin typeface="Calibri" panose="020F0502020204030204" pitchFamily="34" charset="0"/>
              </a:rPr>
              <a:t> a </a:t>
            </a:r>
            <a:r>
              <a:rPr lang="en-US" sz="1050" dirty="0" err="1">
                <a:solidFill>
                  <a:srgbClr val="2C3E50"/>
                </a:solidFill>
                <a:latin typeface="Calibri" panose="020F0502020204030204" pitchFamily="34" charset="0"/>
              </a:rPr>
              <a:t>Chanllawiau'r</a:t>
            </a:r>
            <a:r>
              <a:rPr lang="en-US" sz="1050" dirty="0">
                <a:solidFill>
                  <a:srgbClr val="2C3E50"/>
                </a:solidFill>
                <a:latin typeface="Calibri" panose="020F0502020204030204" pitchFamily="34" charset="0"/>
              </a:rPr>
              <a:t> </a:t>
            </a:r>
            <a:r>
              <a:rPr lang="en-US" sz="1050" dirty="0" err="1">
                <a:solidFill>
                  <a:srgbClr val="2C3E50"/>
                </a:solidFill>
                <a:latin typeface="Calibri" panose="020F0502020204030204" pitchFamily="34" charset="0"/>
              </a:rPr>
              <a:t>Fframwaith</a:t>
            </a:r>
            <a:r>
              <a:rPr lang="en-US" sz="1050" dirty="0">
                <a:solidFill>
                  <a:srgbClr val="2C3E50"/>
                </a:solidFill>
                <a:latin typeface="Calibri" panose="020F0502020204030204" pitchFamily="34" charset="0"/>
              </a:rPr>
              <a:t> </a:t>
            </a:r>
            <a:r>
              <a:rPr lang="en-US" sz="1050" dirty="0" err="1">
                <a:solidFill>
                  <a:srgbClr val="2C3E50"/>
                </a:solidFill>
                <a:latin typeface="Calibri" panose="020F0502020204030204" pitchFamily="34" charset="0"/>
              </a:rPr>
              <a:t>Llythrennedd</a:t>
            </a:r>
            <a:r>
              <a:rPr lang="en-US" sz="1050" dirty="0">
                <a:solidFill>
                  <a:srgbClr val="2C3E50"/>
                </a:solidFill>
                <a:latin typeface="Calibri" panose="020F0502020204030204" pitchFamily="34" charset="0"/>
              </a:rPr>
              <a:t> a </a:t>
            </a:r>
            <a:r>
              <a:rPr lang="en-US" sz="1050" dirty="0" err="1">
                <a:solidFill>
                  <a:srgbClr val="2C3E50"/>
                </a:solidFill>
                <a:latin typeface="Calibri" panose="020F0502020204030204" pitchFamily="34" charset="0"/>
              </a:rPr>
              <a:t>Rhifedd</a:t>
            </a:r>
            <a:r>
              <a:rPr lang="en-US" sz="1050" dirty="0">
                <a:solidFill>
                  <a:srgbClr val="2C3E50"/>
                </a:solidFill>
                <a:latin typeface="Calibri" panose="020F0502020204030204" pitchFamily="34" charset="0"/>
              </a:rPr>
              <a:t> </a:t>
            </a:r>
            <a:r>
              <a:rPr lang="en-US" sz="1050" dirty="0" err="1">
                <a:solidFill>
                  <a:srgbClr val="2C3E50"/>
                </a:solidFill>
                <a:latin typeface="Calibri" panose="020F0502020204030204" pitchFamily="34" charset="0"/>
              </a:rPr>
              <a:t>Cenedlaethol</a:t>
            </a:r>
            <a:r>
              <a:rPr lang="en-US" sz="1050" dirty="0">
                <a:solidFill>
                  <a:srgbClr val="2C3E50"/>
                </a:solidFill>
                <a:latin typeface="Calibri" panose="020F0502020204030204" pitchFamily="34" charset="0"/>
              </a:rPr>
              <a:t>.</a:t>
            </a:r>
            <a:endParaRPr lang="cy-GB" sz="1050" dirty="0"/>
          </a:p>
        </p:txBody>
      </p:sp>
      <p:pic>
        <p:nvPicPr>
          <p:cNvPr id="1026" name="Picture 2" descr="Heart Shape Illustration Kids Hand Print Stock Illustration 745837789 |  Shutterstock">
            <a:extLst>
              <a:ext uri="{FF2B5EF4-FFF2-40B4-BE49-F238E27FC236}">
                <a16:creationId xmlns:a16="http://schemas.microsoft.com/office/drawing/2014/main" id="{3E0A1302-7A28-7A43-E091-E37F03EC0F8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10000" b="90000" l="10000" r="90000">
                        <a14:foregroundMark x1="23846" y1="21786" x2="46154" y2="22500"/>
                        <a14:foregroundMark x1="46154" y1="22500" x2="45769" y2="22857"/>
                        <a14:foregroundMark x1="65385" y1="17500" x2="78462" y2="24286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96711" y="3238163"/>
            <a:ext cx="3762221" cy="405162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225010C2-C241-E3AE-A49C-6931DE2F9C98}"/>
              </a:ext>
            </a:extLst>
          </p:cNvPr>
          <p:cNvSpPr txBox="1"/>
          <p:nvPr/>
        </p:nvSpPr>
        <p:spPr>
          <a:xfrm>
            <a:off x="8364801" y="6235622"/>
            <a:ext cx="4517309" cy="461665"/>
          </a:xfrm>
          <a:prstGeom prst="rect">
            <a:avLst/>
          </a:prstGeom>
          <a:noFill/>
        </p:spPr>
        <p:txBody>
          <a:bodyPr wrap="square" lIns="91440" tIns="45720" rIns="91440" bIns="45720" anchor="t">
            <a:spAutoFit/>
          </a:bodyPr>
          <a:lstStyle/>
          <a:p>
            <a:r>
              <a:rPr lang="en-GB" sz="600" b="0" i="0" dirty="0">
                <a:solidFill>
                  <a:srgbClr val="2C3E50"/>
                </a:solidFill>
                <a:effectLst/>
                <a:latin typeface="Roboto"/>
                <a:ea typeface="Roboto"/>
                <a:cs typeface="Roboto"/>
              </a:rPr>
              <a:t>Shutterstock (2025) </a:t>
            </a:r>
            <a:r>
              <a:rPr lang="en-US" sz="600" b="1" i="0" dirty="0">
                <a:effectLst/>
                <a:latin typeface="Roboto"/>
                <a:ea typeface="Roboto"/>
                <a:cs typeface="Roboto"/>
              </a:rPr>
              <a:t>heart shape illustration from kids hand print on the white. </a:t>
            </a:r>
            <a:r>
              <a:rPr lang="en-US" sz="600" b="1" i="0" dirty="0" err="1">
                <a:effectLst/>
                <a:latin typeface="Roboto"/>
                <a:ea typeface="Roboto"/>
                <a:cs typeface="Roboto"/>
              </a:rPr>
              <a:t>Ar</a:t>
            </a:r>
            <a:r>
              <a:rPr lang="en-US" sz="600" b="1" i="0" dirty="0">
                <a:effectLst/>
                <a:latin typeface="Roboto"/>
                <a:ea typeface="Roboto"/>
                <a:cs typeface="Roboto"/>
              </a:rPr>
              <a:t> </a:t>
            </a:r>
            <a:r>
              <a:rPr lang="en-US" sz="600" b="1" i="0" dirty="0" err="1">
                <a:effectLst/>
                <a:latin typeface="Roboto"/>
                <a:ea typeface="Roboto"/>
                <a:cs typeface="Roboto"/>
              </a:rPr>
              <a:t>gael</a:t>
            </a:r>
            <a:r>
              <a:rPr lang="en-US" sz="600" b="1" dirty="0">
                <a:latin typeface="Roboto"/>
                <a:ea typeface="Roboto"/>
                <a:cs typeface="Roboto"/>
              </a:rPr>
              <a:t> </a:t>
            </a:r>
            <a:r>
              <a:rPr lang="en-US" sz="600" b="1" dirty="0" err="1">
                <a:latin typeface="Roboto"/>
                <a:ea typeface="Roboto"/>
                <a:cs typeface="Roboto"/>
              </a:rPr>
              <a:t>yn</a:t>
            </a:r>
            <a:r>
              <a:rPr lang="en-US" sz="600" b="1" dirty="0">
                <a:latin typeface="Roboto"/>
                <a:ea typeface="Roboto"/>
                <a:cs typeface="Roboto"/>
              </a:rPr>
              <a:t>:</a:t>
            </a:r>
            <a:endParaRPr lang="en-US" sz="600" b="1" i="0" dirty="0">
              <a:effectLst/>
              <a:latin typeface="Roboto"/>
              <a:ea typeface="Roboto"/>
              <a:cs typeface="Roboto"/>
            </a:endParaRPr>
          </a:p>
          <a:p>
            <a:r>
              <a:rPr lang="en-GB" sz="600" b="0" i="0" dirty="0">
                <a:solidFill>
                  <a:srgbClr val="2C3E50"/>
                </a:solidFill>
                <a:effectLst/>
                <a:latin typeface="Roboto" panose="02000000000000000000" pitchFamily="2" charset="0"/>
              </a:rPr>
              <a:t> </a:t>
            </a:r>
            <a:r>
              <a:rPr lang="en-GB" sz="600" b="0" i="0" dirty="0">
                <a:solidFill>
                  <a:srgbClr val="2C3E50"/>
                </a:solidFill>
                <a:effectLst/>
                <a:latin typeface="Roboto" panose="02000000000000000000" pitchFamily="2" charset="0"/>
                <a:hlinkClick r:id="rId5"/>
              </a:rPr>
              <a:t>https://www.shutterstock.com/image-illustration/heart-shape-illustration-kids-hand-print-745837789</a:t>
            </a:r>
            <a:endParaRPr lang="en-GB" sz="600" b="0" i="0" dirty="0">
              <a:solidFill>
                <a:srgbClr val="2C3E50"/>
              </a:solidFill>
              <a:effectLst/>
              <a:latin typeface="Roboto" panose="02000000000000000000" pitchFamily="2" charset="0"/>
            </a:endParaRPr>
          </a:p>
          <a:p>
            <a:endParaRPr lang="cy-GB" sz="1200" dirty="0"/>
          </a:p>
        </p:txBody>
      </p:sp>
    </p:spTree>
    <p:extLst>
      <p:ext uri="{BB962C8B-B14F-4D97-AF65-F5344CB8AC3E}">
        <p14:creationId xmlns:p14="http://schemas.microsoft.com/office/powerpoint/2010/main" val="2831757752"/>
      </p:ext>
    </p:extLst>
  </p:cSld>
  <p:clrMapOvr>
    <a:masterClrMapping/>
  </p:clrMapOvr>
  <p:transition spd="med">
    <p:pull/>
  </p:transition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1AD89A38-E4E5-87CE-4184-4C8C9BD72086}"/>
              </a:ext>
            </a:extLst>
          </p:cNvPr>
          <p:cNvSpPr/>
          <p:nvPr/>
        </p:nvSpPr>
        <p:spPr>
          <a:xfrm>
            <a:off x="-93617" y="265511"/>
            <a:ext cx="2278017" cy="575733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y-GB" sz="2400" b="1" dirty="0">
                <a:solidFill>
                  <a:schemeClr val="tx1"/>
                </a:solidFill>
              </a:rPr>
              <a:t>Y Wers </a:t>
            </a:r>
          </a:p>
        </p:txBody>
      </p:sp>
      <p:pic>
        <p:nvPicPr>
          <p:cNvPr id="6" name="Picture 5" descr="A screenshot of a computer&#10;&#10;Description automatically generated">
            <a:extLst>
              <a:ext uri="{FF2B5EF4-FFF2-40B4-BE49-F238E27FC236}">
                <a16:creationId xmlns:a16="http://schemas.microsoft.com/office/drawing/2014/main" id="{D81E5B56-CD02-5AAA-CDC7-8B774B85A94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944544" y="558800"/>
            <a:ext cx="9633872" cy="618744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84677266"/>
      </p:ext>
    </p:extLst>
  </p:cSld>
  <p:clrMapOvr>
    <a:masterClrMapping/>
  </p:clrMapOvr>
  <p:transition spd="med">
    <p:pull/>
  </p:transition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A screenshot of a white board with black and red text&#10;&#10;Description automatically generated">
            <a:extLst>
              <a:ext uri="{FF2B5EF4-FFF2-40B4-BE49-F238E27FC236}">
                <a16:creationId xmlns:a16="http://schemas.microsoft.com/office/drawing/2014/main" id="{27555433-4D42-6A51-784C-5AB7FB0BC7F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828" y="0"/>
            <a:ext cx="12148984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97455961"/>
      </p:ext>
    </p:extLst>
  </p:cSld>
  <p:clrMapOvr>
    <a:masterClrMapping/>
  </p:clrMapOvr>
  <p:transition spd="med">
    <p:pull/>
  </p:transition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screenshot of a white box with yellow and red text&#10;&#10;Description automatically generated">
            <a:extLst>
              <a:ext uri="{FF2B5EF4-FFF2-40B4-BE49-F238E27FC236}">
                <a16:creationId xmlns:a16="http://schemas.microsoft.com/office/drawing/2014/main" id="{9884791D-6090-83C9-CB38-5C28D90FD65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4261" y="0"/>
            <a:ext cx="11643479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06289670"/>
      </p:ext>
    </p:extLst>
  </p:cSld>
  <p:clrMapOvr>
    <a:masterClrMapping/>
  </p:clrMapOvr>
  <p:transition spd="med">
    <p:pull/>
  </p:transition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B0F75277-CAE3-BFE1-CBA9-C93A8C43074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407940"/>
            <a:ext cx="12192000" cy="311265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51810808"/>
      </p:ext>
    </p:extLst>
  </p:cSld>
  <p:clrMapOvr>
    <a:masterClrMapping/>
  </p:clrMapOvr>
  <p:transition spd="med">
    <p:pull/>
  </p:transition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C9BEFD1F-3433-2443-2E27-FC003784135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93133" y="0"/>
            <a:ext cx="10498015" cy="6801799"/>
          </a:xfrm>
          <a:prstGeom prst="rect">
            <a:avLst/>
          </a:prstGeom>
        </p:spPr>
      </p:pic>
      <p:sp>
        <p:nvSpPr>
          <p:cNvPr id="6" name="Oval 5">
            <a:extLst>
              <a:ext uri="{FF2B5EF4-FFF2-40B4-BE49-F238E27FC236}">
                <a16:creationId xmlns:a16="http://schemas.microsoft.com/office/drawing/2014/main" id="{BA7F9DE4-3D0D-940D-AD03-CE5CEE9F05DF}"/>
              </a:ext>
            </a:extLst>
          </p:cNvPr>
          <p:cNvSpPr/>
          <p:nvPr/>
        </p:nvSpPr>
        <p:spPr>
          <a:xfrm>
            <a:off x="7958667" y="3835400"/>
            <a:ext cx="2336799" cy="2777066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y-GB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B51941A6-1918-36F1-6723-D6AA9FB8586F}"/>
              </a:ext>
            </a:extLst>
          </p:cNvPr>
          <p:cNvCxnSpPr>
            <a:cxnSpLocks/>
          </p:cNvCxnSpPr>
          <p:nvPr/>
        </p:nvCxnSpPr>
        <p:spPr>
          <a:xfrm flipV="1">
            <a:off x="10083800" y="3835400"/>
            <a:ext cx="440267" cy="592667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1" name="Rectangle: Rounded Corners 10">
            <a:extLst>
              <a:ext uri="{FF2B5EF4-FFF2-40B4-BE49-F238E27FC236}">
                <a16:creationId xmlns:a16="http://schemas.microsoft.com/office/drawing/2014/main" id="{80BD843E-4F11-4741-83CC-3857D2FC6ABC}"/>
              </a:ext>
            </a:extLst>
          </p:cNvPr>
          <p:cNvSpPr/>
          <p:nvPr/>
        </p:nvSpPr>
        <p:spPr>
          <a:xfrm>
            <a:off x="9575800" y="2777067"/>
            <a:ext cx="2472267" cy="1058333"/>
          </a:xfrm>
          <a:prstGeom prst="round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y-GB" dirty="0">
                <a:solidFill>
                  <a:schemeClr val="tx1"/>
                </a:solidFill>
              </a:rPr>
              <a:t>Defnyddio er mwyn rhannu y MPLL  </a:t>
            </a:r>
          </a:p>
        </p:txBody>
      </p:sp>
    </p:spTree>
    <p:extLst>
      <p:ext uri="{BB962C8B-B14F-4D97-AF65-F5344CB8AC3E}">
        <p14:creationId xmlns:p14="http://schemas.microsoft.com/office/powerpoint/2010/main" val="1660044262"/>
      </p:ext>
    </p:extLst>
  </p:cSld>
  <p:clrMapOvr>
    <a:masterClrMapping/>
  </p:clrMapOvr>
  <p:transition spd="med">
    <p:pull/>
  </p:transition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194" name="Picture 2" descr="Kids - Free vector clipart images on creazilla.com">
            <a:extLst>
              <a:ext uri="{FF2B5EF4-FFF2-40B4-BE49-F238E27FC236}">
                <a16:creationId xmlns:a16="http://schemas.microsoft.com/office/drawing/2014/main" id="{0CBBB53A-E451-83D0-1CAD-368B4EDADA1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55525" y="3982719"/>
            <a:ext cx="2294347" cy="2794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" name="Picture 4" descr="4,100+ Sticky Note Clipart Stock Illustrations, Royalty-Free ...">
            <a:extLst>
              <a:ext uri="{FF2B5EF4-FFF2-40B4-BE49-F238E27FC236}">
                <a16:creationId xmlns:a16="http://schemas.microsoft.com/office/drawing/2014/main" id="{C3305BB0-81C3-CC3D-E3D2-5C0AD4A1E614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0000" t="4756" r="6427" b="52044"/>
          <a:stretch/>
        </p:blipFill>
        <p:spPr bwMode="auto">
          <a:xfrm>
            <a:off x="20843" y="0"/>
            <a:ext cx="2891689" cy="281072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8BEE140A-1356-6DDE-AC8F-DB9C09C15A2C}"/>
              </a:ext>
            </a:extLst>
          </p:cNvPr>
          <p:cNvSpPr txBox="1"/>
          <p:nvPr/>
        </p:nvSpPr>
        <p:spPr>
          <a:xfrm>
            <a:off x="315220" y="928307"/>
            <a:ext cx="2302933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y-GB" sz="2800" dirty="0">
                <a:latin typeface="Calibri Bold "/>
                <a:ea typeface="Calibri Light" panose="020F0302020204030204" pitchFamily="34" charset="0"/>
                <a:cs typeface="Calibri Light" panose="020F0302020204030204" pitchFamily="34" charset="0"/>
              </a:rPr>
              <a:t>Creu MPLL </a:t>
            </a:r>
          </a:p>
          <a:p>
            <a:pPr algn="ctr"/>
            <a:r>
              <a:rPr lang="cy-GB" sz="2800" dirty="0">
                <a:latin typeface="Calibri Bold "/>
                <a:ea typeface="Calibri Light" panose="020F0302020204030204" pitchFamily="34" charset="0"/>
                <a:cs typeface="Calibri Light" panose="020F0302020204030204" pitchFamily="34" charset="0"/>
              </a:rPr>
              <a:t>ar y cyd </a:t>
            </a:r>
          </a:p>
        </p:txBody>
      </p:sp>
      <p:sp>
        <p:nvSpPr>
          <p:cNvPr id="4" name="Thought Bubble: Cloud 3">
            <a:extLst>
              <a:ext uri="{FF2B5EF4-FFF2-40B4-BE49-F238E27FC236}">
                <a16:creationId xmlns:a16="http://schemas.microsoft.com/office/drawing/2014/main" id="{BCE3847C-1001-5374-C5EC-334F18446B87}"/>
              </a:ext>
            </a:extLst>
          </p:cNvPr>
          <p:cNvSpPr/>
          <p:nvPr/>
        </p:nvSpPr>
        <p:spPr>
          <a:xfrm>
            <a:off x="20844" y="2235200"/>
            <a:ext cx="1893469" cy="1312333"/>
          </a:xfrm>
          <a:prstGeom prst="cloudCallout">
            <a:avLst>
              <a:gd name="adj1" fmla="val 11667"/>
              <a:gd name="adj2" fmla="val 84011"/>
            </a:avLst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y-GB" dirty="0">
                <a:solidFill>
                  <a:schemeClr val="tx1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Beth sydd angen i mi gwneud?</a:t>
            </a:r>
          </a:p>
        </p:txBody>
      </p:sp>
      <p:pic>
        <p:nvPicPr>
          <p:cNvPr id="10" name="Picture 8" descr="A notebook with writing on it&#10;&#10;Description automatically generated">
            <a:extLst>
              <a:ext uri="{FF2B5EF4-FFF2-40B4-BE49-F238E27FC236}">
                <a16:creationId xmlns:a16="http://schemas.microsoft.com/office/drawing/2014/main" id="{6743901D-4218-BE59-3789-3F6C0BE9A1E9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67712"/>
          <a:stretch/>
        </p:blipFill>
        <p:spPr bwMode="auto">
          <a:xfrm>
            <a:off x="2664424" y="328348"/>
            <a:ext cx="3767742" cy="1741326"/>
          </a:xfrm>
          <a:prstGeom prst="rect">
            <a:avLst/>
          </a:prstGeom>
          <a:noFill/>
          <a:ln w="28575"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12" name="Straight Arrow Connector 11">
            <a:extLst>
              <a:ext uri="{FF2B5EF4-FFF2-40B4-BE49-F238E27FC236}">
                <a16:creationId xmlns:a16="http://schemas.microsoft.com/office/drawing/2014/main" id="{E25A3798-7CC9-9D8D-3658-1D7F294DE471}"/>
              </a:ext>
            </a:extLst>
          </p:cNvPr>
          <p:cNvCxnSpPr>
            <a:cxnSpLocks/>
          </p:cNvCxnSpPr>
          <p:nvPr/>
        </p:nvCxnSpPr>
        <p:spPr>
          <a:xfrm flipH="1">
            <a:off x="6096000" y="633070"/>
            <a:ext cx="889000" cy="0"/>
          </a:xfrm>
          <a:prstGeom prst="straightConnector1">
            <a:avLst/>
          </a:prstGeom>
          <a:ln>
            <a:solidFill>
              <a:srgbClr val="FF0000"/>
            </a:solidFill>
            <a:tailEnd type="triangl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5" name="Rectangle: Rounded Corners 14">
            <a:extLst>
              <a:ext uri="{FF2B5EF4-FFF2-40B4-BE49-F238E27FC236}">
                <a16:creationId xmlns:a16="http://schemas.microsoft.com/office/drawing/2014/main" id="{2A4FAAE8-9D91-4ACE-561F-3784CC6556B3}"/>
              </a:ext>
            </a:extLst>
          </p:cNvPr>
          <p:cNvSpPr/>
          <p:nvPr/>
        </p:nvSpPr>
        <p:spPr>
          <a:xfrm>
            <a:off x="6001664" y="4681555"/>
            <a:ext cx="2577656" cy="1922428"/>
          </a:xfrm>
          <a:prstGeom prst="roundRect">
            <a:avLst/>
          </a:prstGeom>
          <a:solidFill>
            <a:schemeClr val="accent6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285750" indent="-285750" algn="ctr">
              <a:buFont typeface="Arial" panose="020B0604020202020204" pitchFamily="34" charset="0"/>
              <a:buChar char="•"/>
            </a:pPr>
            <a:r>
              <a:rPr lang="cy-GB" sz="1400" dirty="0">
                <a:solidFill>
                  <a:schemeClr val="tx1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Sicrhau modelu </a:t>
            </a:r>
          </a:p>
          <a:p>
            <a:pPr marL="285750" indent="-285750" algn="ctr">
              <a:buFont typeface="Arial" panose="020B0604020202020204" pitchFamily="34" charset="0"/>
              <a:buChar char="•"/>
            </a:pPr>
            <a:r>
              <a:rPr lang="cy-GB" sz="1400" dirty="0">
                <a:solidFill>
                  <a:schemeClr val="tx1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Hunan barch y plant yn codi</a:t>
            </a:r>
          </a:p>
          <a:p>
            <a:pPr marL="285750" indent="-285750" algn="ctr">
              <a:buFont typeface="Arial" panose="020B0604020202020204" pitchFamily="34" charset="0"/>
              <a:buChar char="•"/>
            </a:pPr>
            <a:r>
              <a:rPr lang="cy-GB" sz="1400" dirty="0">
                <a:solidFill>
                  <a:schemeClr val="tx1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Codi safon y gwaith </a:t>
            </a:r>
          </a:p>
          <a:p>
            <a:pPr marL="285750" indent="-285750" algn="ctr">
              <a:buFont typeface="Arial" panose="020B0604020202020204" pitchFamily="34" charset="0"/>
              <a:buChar char="•"/>
            </a:pPr>
            <a:endParaRPr lang="cy-GB" sz="1400" dirty="0">
              <a:solidFill>
                <a:schemeClr val="tx1"/>
              </a:solidFill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 algn="ctr"/>
            <a:r>
              <a:rPr lang="cy-GB" sz="1400" dirty="0">
                <a:solidFill>
                  <a:schemeClr val="tx1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                  (David Laing, 2011)</a:t>
            </a:r>
          </a:p>
        </p:txBody>
      </p:sp>
      <p:sp>
        <p:nvSpPr>
          <p:cNvPr id="16" name="Rectangle: Rounded Corners 15">
            <a:extLst>
              <a:ext uri="{FF2B5EF4-FFF2-40B4-BE49-F238E27FC236}">
                <a16:creationId xmlns:a16="http://schemas.microsoft.com/office/drawing/2014/main" id="{410358E5-6224-E862-1DED-D105E1B850C7}"/>
              </a:ext>
            </a:extLst>
          </p:cNvPr>
          <p:cNvSpPr/>
          <p:nvPr/>
        </p:nvSpPr>
        <p:spPr>
          <a:xfrm>
            <a:off x="6725564" y="214564"/>
            <a:ext cx="1659467" cy="1207836"/>
          </a:xfrm>
          <a:prstGeom prst="roundRect">
            <a:avLst/>
          </a:prstGeom>
          <a:solidFill>
            <a:schemeClr val="bg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y-GB" sz="1200" dirty="0">
                <a:solidFill>
                  <a:schemeClr val="tx1"/>
                </a:solidFill>
                <a:latin typeface="Calibri Bold "/>
              </a:rPr>
              <a:t>Dysgu effeithiol gallen nhw defnyddio a chyfeirio nôl at wrth weithio</a:t>
            </a:r>
          </a:p>
        </p:txBody>
      </p:sp>
      <p:sp>
        <p:nvSpPr>
          <p:cNvPr id="17" name="Rectangle: Rounded Corners 16">
            <a:extLst>
              <a:ext uri="{FF2B5EF4-FFF2-40B4-BE49-F238E27FC236}">
                <a16:creationId xmlns:a16="http://schemas.microsoft.com/office/drawing/2014/main" id="{D3773DD6-0055-F951-90A6-BD220B6168C2}"/>
              </a:ext>
            </a:extLst>
          </p:cNvPr>
          <p:cNvSpPr/>
          <p:nvPr/>
        </p:nvSpPr>
        <p:spPr>
          <a:xfrm>
            <a:off x="8720891" y="4681555"/>
            <a:ext cx="3389703" cy="1971694"/>
          </a:xfrm>
          <a:prstGeom prst="roundRect">
            <a:avLst/>
          </a:prstGeom>
          <a:solidFill>
            <a:srgbClr val="FF8585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171450" indent="-171450" algn="ctr">
              <a:buFont typeface="Arial" panose="020B0604020202020204" pitchFamily="34" charset="0"/>
              <a:buChar char="•"/>
            </a:pPr>
            <a:r>
              <a:rPr lang="cy-GB" sz="1400" dirty="0">
                <a:solidFill>
                  <a:schemeClr val="tx1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Rhwystredig o rhan yr hyn sydd yn cael i ystyried fel gwaith da. Gwrthrhychol, plant efellai yn teimlo fel bod ei gwaith yn gwael os na yn edrych fel yr esiampl</a:t>
            </a:r>
          </a:p>
          <a:p>
            <a:pPr algn="ctr"/>
            <a:endParaRPr lang="cy-GB" sz="1400" dirty="0">
              <a:solidFill>
                <a:schemeClr val="tx1"/>
              </a:solidFill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 algn="ctr"/>
            <a:r>
              <a:rPr lang="cy-GB" sz="1400" dirty="0">
                <a:solidFill>
                  <a:schemeClr val="tx1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             (Shirley Clarke Education, 2023)</a:t>
            </a:r>
          </a:p>
        </p:txBody>
      </p:sp>
      <p:pic>
        <p:nvPicPr>
          <p:cNvPr id="18" name="Picture 2">
            <a:extLst>
              <a:ext uri="{FF2B5EF4-FFF2-40B4-BE49-F238E27FC236}">
                <a16:creationId xmlns:a16="http://schemas.microsoft.com/office/drawing/2014/main" id="{8B9FF6C5-C332-7AD8-D603-D2C6F0F4DD2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58622" y="4258415"/>
            <a:ext cx="3432824" cy="1671278"/>
          </a:xfrm>
          <a:prstGeom prst="rect">
            <a:avLst/>
          </a:prstGeom>
          <a:noFill/>
          <a:ln w="19050"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9" name="Picture 4" descr="A close-up of a text&#10;&#10;Description automatically generated">
            <a:extLst>
              <a:ext uri="{FF2B5EF4-FFF2-40B4-BE49-F238E27FC236}">
                <a16:creationId xmlns:a16="http://schemas.microsoft.com/office/drawing/2014/main" id="{EAC41BEA-2CB8-0506-5569-E91E9F64473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58622" y="2398021"/>
            <a:ext cx="3432824" cy="1649258"/>
          </a:xfrm>
          <a:prstGeom prst="rect">
            <a:avLst/>
          </a:prstGeom>
          <a:noFill/>
          <a:ln w="19050"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20" name="Straight Arrow Connector 19">
            <a:extLst>
              <a:ext uri="{FF2B5EF4-FFF2-40B4-BE49-F238E27FC236}">
                <a16:creationId xmlns:a16="http://schemas.microsoft.com/office/drawing/2014/main" id="{7279A5C3-C16A-17E0-2C5C-B7656EE3D473}"/>
              </a:ext>
            </a:extLst>
          </p:cNvPr>
          <p:cNvCxnSpPr>
            <a:cxnSpLocks/>
          </p:cNvCxnSpPr>
          <p:nvPr/>
        </p:nvCxnSpPr>
        <p:spPr>
          <a:xfrm flipH="1" flipV="1">
            <a:off x="5511800" y="3256728"/>
            <a:ext cx="199446" cy="2307788"/>
          </a:xfrm>
          <a:prstGeom prst="straightConnector1">
            <a:avLst/>
          </a:prstGeom>
          <a:ln>
            <a:solidFill>
              <a:srgbClr val="FF0000"/>
            </a:solidFill>
            <a:tailEnd type="triangl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2" name="Straight Arrow Connector 21">
            <a:extLst>
              <a:ext uri="{FF2B5EF4-FFF2-40B4-BE49-F238E27FC236}">
                <a16:creationId xmlns:a16="http://schemas.microsoft.com/office/drawing/2014/main" id="{C4DEF7A7-6BAB-A491-5E36-F9B1F577EA89}"/>
              </a:ext>
            </a:extLst>
          </p:cNvPr>
          <p:cNvCxnSpPr>
            <a:cxnSpLocks/>
          </p:cNvCxnSpPr>
          <p:nvPr/>
        </p:nvCxnSpPr>
        <p:spPr>
          <a:xfrm flipH="1" flipV="1">
            <a:off x="5511800" y="4741333"/>
            <a:ext cx="179646" cy="823183"/>
          </a:xfrm>
          <a:prstGeom prst="straightConnector1">
            <a:avLst/>
          </a:prstGeom>
          <a:ln>
            <a:solidFill>
              <a:srgbClr val="FF0000"/>
            </a:solidFill>
            <a:tailEnd type="triangl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9" name="Rectangle: Rounded Corners 28">
            <a:extLst>
              <a:ext uri="{FF2B5EF4-FFF2-40B4-BE49-F238E27FC236}">
                <a16:creationId xmlns:a16="http://schemas.microsoft.com/office/drawing/2014/main" id="{3BC46458-C48F-5B27-B096-35BEBE8C1479}"/>
              </a:ext>
            </a:extLst>
          </p:cNvPr>
          <p:cNvSpPr/>
          <p:nvPr/>
        </p:nvSpPr>
        <p:spPr>
          <a:xfrm>
            <a:off x="4455872" y="5564516"/>
            <a:ext cx="1377661" cy="1224264"/>
          </a:xfrm>
          <a:prstGeom prst="roundRect">
            <a:avLst/>
          </a:prstGeom>
          <a:solidFill>
            <a:schemeClr val="bg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y-GB" sz="1200" dirty="0">
                <a:solidFill>
                  <a:schemeClr val="tx1"/>
                </a:solidFill>
              </a:rPr>
              <a:t>Defnyddio WAGOLL er mwyn tanio’r dychymyg  </a:t>
            </a:r>
          </a:p>
        </p:txBody>
      </p:sp>
      <p:pic>
        <p:nvPicPr>
          <p:cNvPr id="30" name="Picture 29" descr="A notebook with writing on it&#10;&#10;Description automatically generated">
            <a:extLst>
              <a:ext uri="{FF2B5EF4-FFF2-40B4-BE49-F238E27FC236}">
                <a16:creationId xmlns:a16="http://schemas.microsoft.com/office/drawing/2014/main" id="{B23F4220-923F-C1BE-1158-C34E086016D7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33228" r="3183" b="29005"/>
          <a:stretch/>
        </p:blipFill>
        <p:spPr>
          <a:xfrm>
            <a:off x="8579320" y="214564"/>
            <a:ext cx="3297460" cy="1766636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cxnSp>
        <p:nvCxnSpPr>
          <p:cNvPr id="31" name="Straight Arrow Connector 30">
            <a:extLst>
              <a:ext uri="{FF2B5EF4-FFF2-40B4-BE49-F238E27FC236}">
                <a16:creationId xmlns:a16="http://schemas.microsoft.com/office/drawing/2014/main" id="{8C6B8E19-3775-84DB-E1D9-D18056403335}"/>
              </a:ext>
            </a:extLst>
          </p:cNvPr>
          <p:cNvCxnSpPr>
            <a:cxnSpLocks/>
          </p:cNvCxnSpPr>
          <p:nvPr/>
        </p:nvCxnSpPr>
        <p:spPr>
          <a:xfrm flipV="1">
            <a:off x="8385031" y="1056404"/>
            <a:ext cx="1148436" cy="552263"/>
          </a:xfrm>
          <a:prstGeom prst="straightConnector1">
            <a:avLst/>
          </a:prstGeom>
          <a:ln>
            <a:solidFill>
              <a:srgbClr val="FF0000"/>
            </a:solidFill>
            <a:tailEnd type="triangl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35" name="Rectangle: Rounded Corners 34">
            <a:extLst>
              <a:ext uri="{FF2B5EF4-FFF2-40B4-BE49-F238E27FC236}">
                <a16:creationId xmlns:a16="http://schemas.microsoft.com/office/drawing/2014/main" id="{810EAE0D-8B34-E2D6-8434-4ADF175E940B}"/>
              </a:ext>
            </a:extLst>
          </p:cNvPr>
          <p:cNvSpPr/>
          <p:nvPr/>
        </p:nvSpPr>
        <p:spPr>
          <a:xfrm>
            <a:off x="6725564" y="1477202"/>
            <a:ext cx="1659467" cy="727407"/>
          </a:xfrm>
          <a:prstGeom prst="roundRect">
            <a:avLst/>
          </a:prstGeom>
          <a:solidFill>
            <a:schemeClr val="bg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y-GB" sz="1200" dirty="0">
                <a:solidFill>
                  <a:schemeClr val="tx1"/>
                </a:solidFill>
                <a:latin typeface="Calibri Bold "/>
              </a:rPr>
              <a:t>Defnyddio lliw i brofi eu bod yn cadw tuag at nodweddion y MPLL </a:t>
            </a:r>
          </a:p>
        </p:txBody>
      </p:sp>
      <p:sp>
        <p:nvSpPr>
          <p:cNvPr id="7" name="Oval 6">
            <a:extLst>
              <a:ext uri="{FF2B5EF4-FFF2-40B4-BE49-F238E27FC236}">
                <a16:creationId xmlns:a16="http://schemas.microsoft.com/office/drawing/2014/main" id="{EF976841-2C49-9887-60D1-641DB21EA3B5}"/>
              </a:ext>
            </a:extLst>
          </p:cNvPr>
          <p:cNvSpPr/>
          <p:nvPr/>
        </p:nvSpPr>
        <p:spPr>
          <a:xfrm>
            <a:off x="6035755" y="2374396"/>
            <a:ext cx="2685136" cy="2255371"/>
          </a:xfrm>
          <a:prstGeom prst="ellipse">
            <a:avLst/>
          </a:prstGeom>
          <a:ln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y-GB" sz="1600" dirty="0">
              <a:solidFill>
                <a:schemeClr val="tx1"/>
              </a:solidFill>
            </a:endParaRPr>
          </a:p>
        </p:txBody>
      </p:sp>
      <p:sp>
        <p:nvSpPr>
          <p:cNvPr id="9" name="Oval 8">
            <a:extLst>
              <a:ext uri="{FF2B5EF4-FFF2-40B4-BE49-F238E27FC236}">
                <a16:creationId xmlns:a16="http://schemas.microsoft.com/office/drawing/2014/main" id="{3BEAC0A6-36D4-4FE0-1AB8-C4D68A523470}"/>
              </a:ext>
            </a:extLst>
          </p:cNvPr>
          <p:cNvSpPr/>
          <p:nvPr/>
        </p:nvSpPr>
        <p:spPr>
          <a:xfrm>
            <a:off x="8720891" y="2301314"/>
            <a:ext cx="2685136" cy="2255371"/>
          </a:xfrm>
          <a:prstGeom prst="ellipse">
            <a:avLst/>
          </a:prstGeom>
          <a:ln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y-GB" sz="1600" dirty="0">
              <a:solidFill>
                <a:schemeClr val="tx1"/>
              </a:solidFill>
            </a:endParaRP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56FB231F-09C1-CAE3-4162-2462EC6DF648}"/>
              </a:ext>
            </a:extLst>
          </p:cNvPr>
          <p:cNvSpPr txBox="1"/>
          <p:nvPr/>
        </p:nvSpPr>
        <p:spPr>
          <a:xfrm>
            <a:off x="6371206" y="2815083"/>
            <a:ext cx="2029449" cy="1446550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marL="171450" indent="-171450">
              <a:buFont typeface="Arial" panose="020B0604020202020204" pitchFamily="34" charset="0"/>
              <a:buChar char="•"/>
            </a:pPr>
            <a:r>
              <a:rPr lang="cy-GB" sz="1100" dirty="0"/>
              <a:t>Bwriad y dysgu yn gorfod fod yn syml er mwyn ei rhannu.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endParaRPr lang="cy-GB" sz="1100" dirty="0"/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cy-GB" sz="1100" dirty="0"/>
              <a:t>Llawer yn drysu efo bwriad a cyd-destun. </a:t>
            </a:r>
          </a:p>
          <a:p>
            <a:endParaRPr lang="cy-GB" sz="1100" dirty="0"/>
          </a:p>
          <a:p>
            <a:r>
              <a:rPr lang="cy-GB" sz="1100" dirty="0"/>
              <a:t>                   (Dylan Wiliam, 2011) 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99A751BF-9BAC-CA0F-B087-B6572829EAF2}"/>
              </a:ext>
            </a:extLst>
          </p:cNvPr>
          <p:cNvSpPr txBox="1"/>
          <p:nvPr/>
        </p:nvSpPr>
        <p:spPr>
          <a:xfrm>
            <a:off x="9196067" y="2939283"/>
            <a:ext cx="1877049" cy="11079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171450" indent="-171450">
              <a:buFont typeface="Arial" panose="020B0604020202020204" pitchFamily="34" charset="0"/>
              <a:buChar char="•"/>
            </a:pPr>
            <a:r>
              <a:rPr lang="cy-GB" sz="1100" dirty="0"/>
              <a:t>WAGOLL yn hanfodol ar gyfer  rhoi esiampl da i’r plant. 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endParaRPr lang="cy-GB" sz="1100" dirty="0"/>
          </a:p>
          <a:p>
            <a:pPr marL="171450" indent="-171450">
              <a:buFont typeface="Arial" panose="020B0604020202020204" pitchFamily="34" charset="0"/>
              <a:buChar char="•"/>
            </a:pPr>
            <a:endParaRPr lang="cy-GB" sz="1100" dirty="0"/>
          </a:p>
          <a:p>
            <a:r>
              <a:rPr lang="cy-GB" sz="1100" dirty="0"/>
              <a:t>                      (Main, 2022) 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DDE7BA96-94EC-1F79-54CB-FC3093B2880C}"/>
              </a:ext>
            </a:extLst>
          </p:cNvPr>
          <p:cNvSpPr txBox="1"/>
          <p:nvPr/>
        </p:nvSpPr>
        <p:spPr>
          <a:xfrm>
            <a:off x="1568514" y="6355067"/>
            <a:ext cx="3171258" cy="7232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700" i="0" dirty="0">
                <a:solidFill>
                  <a:srgbClr val="2C3E50"/>
                </a:solidFill>
                <a:effectLst/>
                <a:latin typeface="Roboto" panose="02000000000000000000" pitchFamily="2" charset="0"/>
              </a:rPr>
              <a:t>cleanpng.com (2025) </a:t>
            </a:r>
            <a:r>
              <a:rPr lang="en-GB" sz="700" i="0" dirty="0">
                <a:solidFill>
                  <a:srgbClr val="333333"/>
                </a:solidFill>
                <a:effectLst/>
                <a:latin typeface="Helvetica Neue"/>
              </a:rPr>
              <a:t>Smiling Stick Figure Boy</a:t>
            </a:r>
            <a:r>
              <a:rPr lang="cy-GB" sz="700" i="0" dirty="0">
                <a:solidFill>
                  <a:srgbClr val="333333"/>
                </a:solidFill>
                <a:effectLst/>
                <a:latin typeface="Helvetica Neue"/>
              </a:rPr>
              <a:t>. Ar gael </a:t>
            </a:r>
            <a:r>
              <a:rPr lang="cy-GB" sz="700" dirty="0">
                <a:solidFill>
                  <a:srgbClr val="333333"/>
                </a:solidFill>
                <a:latin typeface="Helvetica Neue"/>
              </a:rPr>
              <a:t>yn: </a:t>
            </a:r>
            <a:r>
              <a:rPr lang="cy-GB" sz="700" dirty="0">
                <a:solidFill>
                  <a:srgbClr val="333333"/>
                </a:solidFill>
                <a:latin typeface="Helvetica Neue"/>
                <a:hlinkClick r:id="rId9"/>
              </a:rPr>
              <a:t>https://www.cleanpng.com/png-stick-figure-boy-clip-art-boy-doll-5449876/8.html</a:t>
            </a:r>
            <a:endParaRPr lang="cy-GB" sz="700" dirty="0">
              <a:solidFill>
                <a:srgbClr val="333333"/>
              </a:solidFill>
              <a:latin typeface="Helvetica Neue"/>
            </a:endParaRPr>
          </a:p>
          <a:p>
            <a:endParaRPr lang="cy-GB" sz="1000" dirty="0">
              <a:solidFill>
                <a:srgbClr val="333333"/>
              </a:solidFill>
              <a:latin typeface="Helvetica Neue"/>
            </a:endParaRPr>
          </a:p>
          <a:p>
            <a:r>
              <a:rPr lang="cy-GB" sz="1000" dirty="0">
                <a:solidFill>
                  <a:srgbClr val="333333"/>
                </a:solidFill>
                <a:latin typeface="Helvetica Neue"/>
              </a:rPr>
              <a:t> </a:t>
            </a:r>
            <a:endParaRPr lang="en-GB" sz="1000" i="0" dirty="0">
              <a:solidFill>
                <a:srgbClr val="333333"/>
              </a:solidFill>
              <a:effectLst/>
              <a:latin typeface="Helvetica Neue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E60EE791-9ACC-0598-1CEA-761EED3DA0E3}"/>
              </a:ext>
            </a:extLst>
          </p:cNvPr>
          <p:cNvSpPr txBox="1"/>
          <p:nvPr/>
        </p:nvSpPr>
        <p:spPr>
          <a:xfrm>
            <a:off x="2618739" y="2077720"/>
            <a:ext cx="3746500" cy="26161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1050" b="1" err="1"/>
              <a:t>Esiampl</a:t>
            </a:r>
            <a:r>
              <a:rPr lang="en-US" sz="1050" b="1" dirty="0"/>
              <a:t> </a:t>
            </a:r>
            <a:r>
              <a:rPr lang="en-US" sz="1050" b="1" err="1"/>
              <a:t>o'r</a:t>
            </a:r>
            <a:r>
              <a:rPr lang="en-US" sz="1050" b="1" dirty="0"/>
              <a:t> MPLL </a:t>
            </a:r>
            <a:r>
              <a:rPr lang="en-US" sz="1050" b="1" err="1"/>
              <a:t>disgybl</a:t>
            </a:r>
            <a:r>
              <a:rPr lang="en-US" sz="1050" b="1" dirty="0"/>
              <a:t> </a:t>
            </a:r>
            <a:r>
              <a:rPr lang="en-US" sz="1050" b="1" err="1"/>
              <a:t>yn</a:t>
            </a:r>
            <a:r>
              <a:rPr lang="en-US" sz="1050" b="1" dirty="0"/>
              <a:t> y </a:t>
            </a:r>
            <a:r>
              <a:rPr lang="en-US" sz="1050" b="1" err="1"/>
              <a:t>dosbarth</a:t>
            </a:r>
            <a:r>
              <a:rPr lang="en-US" sz="1050" b="1" dirty="0"/>
              <a:t> 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7161996B-9528-9237-223E-39F38D23D7E2}"/>
              </a:ext>
            </a:extLst>
          </p:cNvPr>
          <p:cNvSpPr txBox="1"/>
          <p:nvPr/>
        </p:nvSpPr>
        <p:spPr>
          <a:xfrm>
            <a:off x="8552178" y="2037079"/>
            <a:ext cx="3746500" cy="26161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1050" b="1" dirty="0" err="1"/>
              <a:t>Esiampl</a:t>
            </a:r>
            <a:r>
              <a:rPr lang="en-US" sz="1050" b="1" dirty="0"/>
              <a:t> o </a:t>
            </a:r>
            <a:r>
              <a:rPr lang="en-US" sz="1050" b="1" dirty="0" err="1"/>
              <a:t>waith</a:t>
            </a:r>
            <a:r>
              <a:rPr lang="en-US" sz="1050" b="1" dirty="0"/>
              <a:t> </a:t>
            </a:r>
            <a:r>
              <a:rPr lang="en-US" sz="1050" b="1" dirty="0" err="1"/>
              <a:t>disgybl</a:t>
            </a:r>
            <a:r>
              <a:rPr lang="en-US" sz="1050" b="1" dirty="0"/>
              <a:t> </a:t>
            </a:r>
            <a:r>
              <a:rPr lang="en-US" sz="1050" b="1" dirty="0" err="1"/>
              <a:t>yn</a:t>
            </a:r>
            <a:r>
              <a:rPr lang="en-US" sz="1050" b="1" dirty="0"/>
              <a:t> y </a:t>
            </a:r>
            <a:r>
              <a:rPr lang="en-US" sz="1050" b="1" dirty="0" err="1"/>
              <a:t>dosbarth</a:t>
            </a:r>
            <a:endParaRPr lang="en-US" sz="1050" b="1" dirty="0"/>
          </a:p>
        </p:txBody>
      </p:sp>
    </p:spTree>
    <p:extLst>
      <p:ext uri="{BB962C8B-B14F-4D97-AF65-F5344CB8AC3E}">
        <p14:creationId xmlns:p14="http://schemas.microsoft.com/office/powerpoint/2010/main" val="2156429865"/>
      </p:ext>
    </p:extLst>
  </p:cSld>
  <p:clrMapOvr>
    <a:masterClrMapping/>
  </p:clrMapOvr>
  <p:transition spd="med">
    <p:pull/>
  </p:transition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A6EB235D-D884-014B-118B-624EB602D84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0583752" cy="6735115"/>
          </a:xfrm>
          <a:prstGeom prst="rect">
            <a:avLst/>
          </a:prstGeom>
        </p:spPr>
      </p:pic>
      <p:sp>
        <p:nvSpPr>
          <p:cNvPr id="5" name="Oval 4">
            <a:extLst>
              <a:ext uri="{FF2B5EF4-FFF2-40B4-BE49-F238E27FC236}">
                <a16:creationId xmlns:a16="http://schemas.microsoft.com/office/drawing/2014/main" id="{80F9182F-C85E-FA7A-EA84-3368FEFB5109}"/>
              </a:ext>
            </a:extLst>
          </p:cNvPr>
          <p:cNvSpPr/>
          <p:nvPr/>
        </p:nvSpPr>
        <p:spPr>
          <a:xfrm>
            <a:off x="7357953" y="4597400"/>
            <a:ext cx="3225799" cy="2061514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y-GB"/>
          </a:p>
        </p:txBody>
      </p:sp>
      <p:cxnSp>
        <p:nvCxnSpPr>
          <p:cNvPr id="6" name="Straight Connector 5">
            <a:extLst>
              <a:ext uri="{FF2B5EF4-FFF2-40B4-BE49-F238E27FC236}">
                <a16:creationId xmlns:a16="http://schemas.microsoft.com/office/drawing/2014/main" id="{B546679D-C94D-D84D-1F5C-0B043CDC5830}"/>
              </a:ext>
            </a:extLst>
          </p:cNvPr>
          <p:cNvCxnSpPr>
            <a:cxnSpLocks/>
            <a:endCxn id="2" idx="2"/>
          </p:cNvCxnSpPr>
          <p:nvPr/>
        </p:nvCxnSpPr>
        <p:spPr>
          <a:xfrm flipV="1">
            <a:off x="10397066" y="3513667"/>
            <a:ext cx="347134" cy="1642533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Rectangle: Rounded Corners 1">
            <a:extLst>
              <a:ext uri="{FF2B5EF4-FFF2-40B4-BE49-F238E27FC236}">
                <a16:creationId xmlns:a16="http://schemas.microsoft.com/office/drawing/2014/main" id="{2E7A6205-537B-34D1-F50C-476E36C039BB}"/>
              </a:ext>
            </a:extLst>
          </p:cNvPr>
          <p:cNvSpPr/>
          <p:nvPr/>
        </p:nvSpPr>
        <p:spPr>
          <a:xfrm>
            <a:off x="9482667" y="2582333"/>
            <a:ext cx="2523066" cy="931334"/>
          </a:xfrm>
          <a:prstGeom prst="roundRect">
            <a:avLst/>
          </a:prstGeom>
          <a:solidFill>
            <a:schemeClr val="bg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y-GB" dirty="0">
                <a:solidFill>
                  <a:schemeClr val="tx1"/>
                </a:solidFill>
              </a:rPr>
              <a:t>Gwynebau er mwyn dangos dealltwriaeth  </a:t>
            </a:r>
          </a:p>
        </p:txBody>
      </p:sp>
    </p:spTree>
    <p:extLst>
      <p:ext uri="{BB962C8B-B14F-4D97-AF65-F5344CB8AC3E}">
        <p14:creationId xmlns:p14="http://schemas.microsoft.com/office/powerpoint/2010/main" val="2279069963"/>
      </p:ext>
    </p:extLst>
  </p:cSld>
  <p:clrMapOvr>
    <a:masterClrMapping/>
  </p:clrMapOvr>
  <p:transition spd="med">
    <p:pull/>
  </p:transition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4,100+ Sticky Note Clipart Stock Illustrations, Royalty-Free ...">
            <a:extLst>
              <a:ext uri="{FF2B5EF4-FFF2-40B4-BE49-F238E27FC236}">
                <a16:creationId xmlns:a16="http://schemas.microsoft.com/office/drawing/2014/main" id="{5BC9B694-0D21-CD34-02DC-FD70C4F9D162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859" t="3511" r="52266" b="53289"/>
          <a:stretch/>
        </p:blipFill>
        <p:spPr bwMode="auto">
          <a:xfrm>
            <a:off x="0" y="0"/>
            <a:ext cx="3323411" cy="26314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03A3938A-933B-0EFD-039D-37E8DF6AF0E1}"/>
              </a:ext>
            </a:extLst>
          </p:cNvPr>
          <p:cNvSpPr txBox="1"/>
          <p:nvPr/>
        </p:nvSpPr>
        <p:spPr>
          <a:xfrm>
            <a:off x="657755" y="757386"/>
            <a:ext cx="2302933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y-GB" sz="2800" dirty="0">
                <a:latin typeface="Calibri Bold "/>
                <a:ea typeface="Calibri Light" panose="020F0302020204030204" pitchFamily="34" charset="0"/>
                <a:cs typeface="Calibri Light" panose="020F0302020204030204" pitchFamily="34" charset="0"/>
              </a:rPr>
              <a:t>Gwynebau </a:t>
            </a:r>
          </a:p>
          <a:p>
            <a:pPr algn="ctr"/>
            <a:r>
              <a:rPr lang="cy-GB" sz="2800" dirty="0">
                <a:latin typeface="Calibri Bold "/>
                <a:ea typeface="Calibri Light" panose="020F0302020204030204" pitchFamily="34" charset="0"/>
                <a:cs typeface="Calibri Light" panose="020F0302020204030204" pitchFamily="34" charset="0"/>
              </a:rPr>
              <a:t>Dealltwriaeth </a:t>
            </a:r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7E50168C-472B-93CD-0F7E-779F20BD45E4}"/>
              </a:ext>
            </a:extLst>
          </p:cNvPr>
          <p:cNvSpPr/>
          <p:nvPr/>
        </p:nvSpPr>
        <p:spPr>
          <a:xfrm>
            <a:off x="3200400" y="372534"/>
            <a:ext cx="4224867" cy="2099733"/>
          </a:xfrm>
          <a:prstGeom prst="rect">
            <a:avLst/>
          </a:prstGeom>
          <a:ln w="28575">
            <a:solidFill>
              <a:schemeClr val="tx1"/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y-GB" dirty="0"/>
          </a:p>
          <a:p>
            <a:pPr algn="ctr"/>
            <a:r>
              <a:rPr lang="cy-GB" dirty="0"/>
              <a:t> </a:t>
            </a:r>
          </a:p>
        </p:txBody>
      </p:sp>
      <p:sp>
        <p:nvSpPr>
          <p:cNvPr id="5" name="Rectangle: Rounded Corners 4">
            <a:extLst>
              <a:ext uri="{FF2B5EF4-FFF2-40B4-BE49-F238E27FC236}">
                <a16:creationId xmlns:a16="http://schemas.microsoft.com/office/drawing/2014/main" id="{EB51291B-A5B2-5997-BA40-100B2748B545}"/>
              </a:ext>
            </a:extLst>
          </p:cNvPr>
          <p:cNvSpPr/>
          <p:nvPr/>
        </p:nvSpPr>
        <p:spPr>
          <a:xfrm>
            <a:off x="7950200" y="271787"/>
            <a:ext cx="3141134" cy="1944523"/>
          </a:xfrm>
          <a:prstGeom prst="roundRect">
            <a:avLst/>
          </a:prstGeom>
          <a:solidFill>
            <a:schemeClr val="bg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y-GB" dirty="0">
                <a:solidFill>
                  <a:schemeClr val="tx1"/>
                </a:solidFill>
                <a:latin typeface="Calibri Bold "/>
              </a:rPr>
              <a:t>Plant yn cael cyfle i hunain asesu trwy symud enwau eu hun tuag at y gwyneb</a:t>
            </a:r>
          </a:p>
        </p:txBody>
      </p:sp>
      <p:pic>
        <p:nvPicPr>
          <p:cNvPr id="6" name="Picture 10" descr="Red Yellow Green Smiling Faces Face Stock Vector (Royalty Free) 1189190353  | Shutterstock">
            <a:extLst>
              <a:ext uri="{FF2B5EF4-FFF2-40B4-BE49-F238E27FC236}">
                <a16:creationId xmlns:a16="http://schemas.microsoft.com/office/drawing/2014/main" id="{337145AC-B376-06C7-C3E0-F31840A3A2E9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11905"/>
          <a:stretch/>
        </p:blipFill>
        <p:spPr bwMode="auto">
          <a:xfrm>
            <a:off x="3263594" y="626046"/>
            <a:ext cx="4098478" cy="15088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Rectangle: Rounded Corners 6">
            <a:extLst>
              <a:ext uri="{FF2B5EF4-FFF2-40B4-BE49-F238E27FC236}">
                <a16:creationId xmlns:a16="http://schemas.microsoft.com/office/drawing/2014/main" id="{F9CF3948-7E1B-9E0D-F642-1F593B8C6BCA}"/>
              </a:ext>
            </a:extLst>
          </p:cNvPr>
          <p:cNvSpPr/>
          <p:nvPr/>
        </p:nvSpPr>
        <p:spPr>
          <a:xfrm>
            <a:off x="2292186" y="2636684"/>
            <a:ext cx="5260272" cy="1898096"/>
          </a:xfrm>
          <a:prstGeom prst="roundRect">
            <a:avLst/>
          </a:prstGeom>
          <a:solidFill>
            <a:schemeClr val="accent6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marL="285750" indent="-285750" algn="ctr">
              <a:buFont typeface="Arial" panose="020B0604020202020204" pitchFamily="34" charset="0"/>
              <a:buChar char="•"/>
            </a:pPr>
            <a:endParaRPr lang="cy-GB" sz="1400" dirty="0">
              <a:solidFill>
                <a:schemeClr val="tx1"/>
              </a:solidFill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 marL="285750" indent="-285750" algn="ctr">
              <a:buFont typeface="Arial" panose="020B0604020202020204" pitchFamily="34" charset="0"/>
              <a:buChar char="•"/>
            </a:pPr>
            <a:endParaRPr lang="cy-GB" sz="1400" dirty="0">
              <a:solidFill>
                <a:schemeClr val="tx1"/>
              </a:solidFill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 marL="285750" indent="-285750" algn="ctr">
              <a:buFont typeface="Arial" panose="020B0604020202020204" pitchFamily="34" charset="0"/>
              <a:buChar char="•"/>
            </a:pPr>
            <a:r>
              <a:rPr lang="cy-GB" sz="1400" dirty="0">
                <a:solidFill>
                  <a:schemeClr val="tx1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Mae’n arwydd syth a chloi i weld beth mae’r plentyn yn deall</a:t>
            </a:r>
          </a:p>
          <a:p>
            <a:pPr marL="285750" indent="-285750" algn="ctr">
              <a:buFont typeface="Arial" panose="020B0604020202020204" pitchFamily="34" charset="0"/>
              <a:buChar char="•"/>
            </a:pPr>
            <a:r>
              <a:rPr lang="cy-GB" sz="1400" dirty="0">
                <a:solidFill>
                  <a:schemeClr val="tx1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Galluogi mi i newid yr addysgu </a:t>
            </a:r>
          </a:p>
          <a:p>
            <a:pPr marL="285750" indent="-285750" algn="ctr">
              <a:buFont typeface="Arial" panose="020B0604020202020204" pitchFamily="34" charset="0"/>
              <a:buChar char="•"/>
            </a:pPr>
            <a:r>
              <a:rPr lang="cy-GB" sz="1400" dirty="0">
                <a:solidFill>
                  <a:schemeClr val="tx1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Gallu cael i newid trwy’r amser – gall deall un munud ond dim deall y munud nesaf ac mae’n bosib newid statws eu hwyneb </a:t>
            </a:r>
          </a:p>
          <a:p>
            <a:pPr algn="ctr"/>
            <a:endParaRPr lang="cy-GB" sz="1400" dirty="0">
              <a:solidFill>
                <a:schemeClr val="tx1"/>
              </a:solidFill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 algn="ctr"/>
            <a:r>
              <a:rPr lang="cy-GB" sz="1400" dirty="0">
                <a:solidFill>
                  <a:schemeClr val="tx1"/>
                </a:solidFill>
                <a:latin typeface="Calibri"/>
                <a:ea typeface="Calibri"/>
                <a:cs typeface="Calibri"/>
              </a:rPr>
              <a:t>                                                                        (Dylan </a:t>
            </a:r>
            <a:r>
              <a:rPr lang="cy-GB" sz="1400" dirty="0" err="1">
                <a:solidFill>
                  <a:schemeClr val="tx1"/>
                </a:solidFill>
                <a:latin typeface="Calibri"/>
                <a:ea typeface="Calibri"/>
                <a:cs typeface="Calibri"/>
              </a:rPr>
              <a:t>Wiliams</a:t>
            </a:r>
            <a:r>
              <a:rPr lang="cy-GB" sz="1400" dirty="0">
                <a:solidFill>
                  <a:schemeClr val="tx1"/>
                </a:solidFill>
                <a:latin typeface="Calibri"/>
                <a:ea typeface="Calibri"/>
                <a:cs typeface="Calibri"/>
              </a:rPr>
              <a:t>, 2007)</a:t>
            </a:r>
            <a:endParaRPr lang="cy-GB" sz="1400" dirty="0">
              <a:solidFill>
                <a:schemeClr val="tx1"/>
              </a:solidFill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 algn="ctr"/>
            <a:r>
              <a:rPr lang="cy-GB" sz="1400" dirty="0">
                <a:solidFill>
                  <a:schemeClr val="tx1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                                                          </a:t>
            </a:r>
          </a:p>
          <a:p>
            <a:endParaRPr lang="cy-GB" dirty="0">
              <a:solidFill>
                <a:schemeClr val="tx1"/>
              </a:solidFill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8" name="Rectangle: Rounded Corners 7">
            <a:extLst>
              <a:ext uri="{FF2B5EF4-FFF2-40B4-BE49-F238E27FC236}">
                <a16:creationId xmlns:a16="http://schemas.microsoft.com/office/drawing/2014/main" id="{E3FBE7D4-B75D-9BBC-B638-CF84AB546A83}"/>
              </a:ext>
            </a:extLst>
          </p:cNvPr>
          <p:cNvSpPr/>
          <p:nvPr/>
        </p:nvSpPr>
        <p:spPr>
          <a:xfrm>
            <a:off x="2292186" y="4699197"/>
            <a:ext cx="5323161" cy="1664539"/>
          </a:xfrm>
          <a:prstGeom prst="roundRect">
            <a:avLst>
              <a:gd name="adj" fmla="val 23352"/>
            </a:avLst>
          </a:prstGeom>
          <a:solidFill>
            <a:srgbClr val="FF9393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285750" indent="-285750" algn="ctr">
              <a:buFont typeface="Arial" panose="020B0604020202020204" pitchFamily="34" charset="0"/>
              <a:buChar char="•"/>
            </a:pPr>
            <a:r>
              <a:rPr lang="cy-GB" sz="1600" dirty="0">
                <a:solidFill>
                  <a:schemeClr val="tx1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Dibynnu ar y plant yn hunain asesu </a:t>
            </a:r>
          </a:p>
          <a:p>
            <a:pPr marL="285750" indent="-285750" algn="ctr">
              <a:buFont typeface="Arial" panose="020B0604020202020204" pitchFamily="34" charset="0"/>
              <a:buChar char="•"/>
            </a:pPr>
            <a:r>
              <a:rPr lang="cy-GB" sz="1600" dirty="0">
                <a:solidFill>
                  <a:schemeClr val="tx1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Plant efallai ddim yn barod i gyfaddef nad ydyn yn deall o flaen ei ffrindiau. </a:t>
            </a:r>
          </a:p>
          <a:p>
            <a:pPr algn="ctr"/>
            <a:endParaRPr lang="cy-GB" sz="1600" dirty="0">
              <a:solidFill>
                <a:schemeClr val="tx1"/>
              </a:solidFill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 algn="ctr"/>
            <a:r>
              <a:rPr lang="cy-GB" sz="1600" dirty="0">
                <a:solidFill>
                  <a:schemeClr val="tx1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                                                                   (Markman, 1979)</a:t>
            </a:r>
          </a:p>
        </p:txBody>
      </p:sp>
      <p:sp>
        <p:nvSpPr>
          <p:cNvPr id="9" name="Oval 8">
            <a:extLst>
              <a:ext uri="{FF2B5EF4-FFF2-40B4-BE49-F238E27FC236}">
                <a16:creationId xmlns:a16="http://schemas.microsoft.com/office/drawing/2014/main" id="{72E21625-80AC-DAF8-497D-E452BB64553B}"/>
              </a:ext>
            </a:extLst>
          </p:cNvPr>
          <p:cNvSpPr/>
          <p:nvPr/>
        </p:nvSpPr>
        <p:spPr>
          <a:xfrm>
            <a:off x="7664979" y="2456280"/>
            <a:ext cx="3979333" cy="2099730"/>
          </a:xfrm>
          <a:prstGeom prst="ellipse">
            <a:avLst/>
          </a:prstGeom>
          <a:ln w="28575">
            <a:solidFill>
              <a:srgbClr val="FFFF00"/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y-GB" sz="1600" dirty="0">
              <a:solidFill>
                <a:schemeClr val="tx1"/>
              </a:solidFill>
            </a:endParaRPr>
          </a:p>
        </p:txBody>
      </p:sp>
      <p:sp>
        <p:nvSpPr>
          <p:cNvPr id="10" name="Oval 9">
            <a:extLst>
              <a:ext uri="{FF2B5EF4-FFF2-40B4-BE49-F238E27FC236}">
                <a16:creationId xmlns:a16="http://schemas.microsoft.com/office/drawing/2014/main" id="{31FD3472-F5B0-58D8-9639-FA0D7097A902}"/>
              </a:ext>
            </a:extLst>
          </p:cNvPr>
          <p:cNvSpPr/>
          <p:nvPr/>
        </p:nvSpPr>
        <p:spPr>
          <a:xfrm>
            <a:off x="7727868" y="4382410"/>
            <a:ext cx="3998546" cy="2203803"/>
          </a:xfrm>
          <a:prstGeom prst="ellipse">
            <a:avLst/>
          </a:prstGeom>
          <a:ln w="28575">
            <a:solidFill>
              <a:srgbClr val="FFFF00"/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y-GB" sz="1600" dirty="0">
              <a:solidFill>
                <a:schemeClr val="tx1"/>
              </a:solidFill>
            </a:endParaRPr>
          </a:p>
        </p:txBody>
      </p:sp>
      <p:pic>
        <p:nvPicPr>
          <p:cNvPr id="2052" name="Picture 4" descr="Traffic Light Icon Clipart in Animated Cartoon Vector ...">
            <a:extLst>
              <a:ext uri="{FF2B5EF4-FFF2-40B4-BE49-F238E27FC236}">
                <a16:creationId xmlns:a16="http://schemas.microsoft.com/office/drawing/2014/main" id="{79558062-676D-4F4C-B133-A1BCB4D3763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ackgroundRemoval t="9286" b="90000" l="9953" r="89891">
                        <a14:foregroundMark x1="49611" y1="9286" x2="49611" y2="18776"/>
                        <a14:foregroundMark x1="49611" y1="18776" x2="49611" y2="18776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232401" y="2972825"/>
            <a:ext cx="2819400" cy="42977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12" name="Straight Arrow Connector 11">
            <a:extLst>
              <a:ext uri="{FF2B5EF4-FFF2-40B4-BE49-F238E27FC236}">
                <a16:creationId xmlns:a16="http://schemas.microsoft.com/office/drawing/2014/main" id="{119DD31B-CAC2-F15A-857F-9D23554AF4F9}"/>
              </a:ext>
            </a:extLst>
          </p:cNvPr>
          <p:cNvCxnSpPr>
            <a:cxnSpLocks/>
          </p:cNvCxnSpPr>
          <p:nvPr/>
        </p:nvCxnSpPr>
        <p:spPr>
          <a:xfrm flipH="1">
            <a:off x="7069667" y="1380492"/>
            <a:ext cx="889000" cy="0"/>
          </a:xfrm>
          <a:prstGeom prst="straightConnector1">
            <a:avLst/>
          </a:prstGeom>
          <a:ln>
            <a:solidFill>
              <a:srgbClr val="FF0000"/>
            </a:solidFill>
            <a:tailEnd type="triangl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3" name="TextBox 12">
            <a:extLst>
              <a:ext uri="{FF2B5EF4-FFF2-40B4-BE49-F238E27FC236}">
                <a16:creationId xmlns:a16="http://schemas.microsoft.com/office/drawing/2014/main" id="{7C23F0F4-48A5-1B59-5624-A1A2014DB05A}"/>
              </a:ext>
            </a:extLst>
          </p:cNvPr>
          <p:cNvSpPr txBox="1"/>
          <p:nvPr/>
        </p:nvSpPr>
        <p:spPr>
          <a:xfrm>
            <a:off x="7950200" y="2998313"/>
            <a:ext cx="3398117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y-GB" sz="1400" dirty="0"/>
              <a:t>Symud o asesu ar gyfer dysgu i asesu ffurfiannol gan fod bwriad. </a:t>
            </a:r>
          </a:p>
          <a:p>
            <a:pPr algn="ctr"/>
            <a:endParaRPr lang="cy-GB" sz="1400" dirty="0"/>
          </a:p>
          <a:p>
            <a:pPr algn="ctr"/>
            <a:r>
              <a:rPr lang="cy-GB" sz="1400" dirty="0"/>
              <a:t>              (Dylan Wiliams, 2011) 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8C712EC6-2A81-DBCF-4779-72FE6B8701F4}"/>
              </a:ext>
            </a:extLst>
          </p:cNvPr>
          <p:cNvSpPr txBox="1"/>
          <p:nvPr/>
        </p:nvSpPr>
        <p:spPr>
          <a:xfrm>
            <a:off x="8028082" y="5222701"/>
            <a:ext cx="3398117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y-GB" sz="1400" dirty="0"/>
              <a:t>Cael i wneud mewn grŵp bach er mwyn iddynt fod yn gyffyrddus.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334DD732-48C2-C08E-F71A-391544D14462}"/>
              </a:ext>
            </a:extLst>
          </p:cNvPr>
          <p:cNvSpPr txBox="1"/>
          <p:nvPr/>
        </p:nvSpPr>
        <p:spPr>
          <a:xfrm>
            <a:off x="1328974" y="6336945"/>
            <a:ext cx="7249584" cy="66941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900" b="0" i="0" dirty="0" err="1">
                <a:effectLst/>
                <a:latin typeface="Roboto" panose="02000000000000000000" pitchFamily="2" charset="0"/>
              </a:rPr>
              <a:t>Setyowati</a:t>
            </a:r>
            <a:r>
              <a:rPr lang="en-GB" sz="900" b="0" i="0" dirty="0">
                <a:effectLst/>
                <a:latin typeface="Roboto" panose="02000000000000000000" pitchFamily="2" charset="0"/>
              </a:rPr>
              <a:t>, Y (2022) </a:t>
            </a:r>
            <a:r>
              <a:rPr lang="en-US" sz="900" b="0" i="1" dirty="0">
                <a:effectLst/>
                <a:latin typeface="Calibri" panose="020F0502020204030204" pitchFamily="34" charset="0"/>
              </a:rPr>
              <a:t>Traffic Light Icon Clipart in Animated Cartoon PNG Illustration Isolated on Transparent Background. </a:t>
            </a:r>
            <a:r>
              <a:rPr lang="en-US" sz="900" b="0" i="1" dirty="0" err="1">
                <a:effectLst/>
                <a:latin typeface="Calibri" panose="020F0502020204030204" pitchFamily="34" charset="0"/>
              </a:rPr>
              <a:t>Ar</a:t>
            </a:r>
            <a:r>
              <a:rPr lang="en-US" sz="900" b="0" i="1" dirty="0">
                <a:effectLst/>
                <a:latin typeface="Calibri" panose="020F0502020204030204" pitchFamily="34" charset="0"/>
              </a:rPr>
              <a:t> </a:t>
            </a:r>
            <a:r>
              <a:rPr lang="en-US" sz="900" b="0" i="1" dirty="0" err="1">
                <a:effectLst/>
                <a:latin typeface="Calibri" panose="020F0502020204030204" pitchFamily="34" charset="0"/>
              </a:rPr>
              <a:t>gael</a:t>
            </a:r>
            <a:r>
              <a:rPr lang="en-US" sz="900" b="0" i="1" dirty="0">
                <a:effectLst/>
                <a:latin typeface="Calibri" panose="020F0502020204030204" pitchFamily="34" charset="0"/>
              </a:rPr>
              <a:t> </a:t>
            </a:r>
            <a:r>
              <a:rPr lang="en-US" sz="900" b="0" i="1" dirty="0" err="1">
                <a:effectLst/>
                <a:latin typeface="Calibri" panose="020F0502020204030204" pitchFamily="34" charset="0"/>
              </a:rPr>
              <a:t>yn</a:t>
            </a:r>
            <a:r>
              <a:rPr lang="en-US" sz="900" b="0" i="1" dirty="0">
                <a:effectLst/>
                <a:latin typeface="Calibri" panose="020F0502020204030204" pitchFamily="34" charset="0"/>
              </a:rPr>
              <a:t>: </a:t>
            </a:r>
            <a:r>
              <a:rPr lang="en-US" sz="900" b="0" i="1" dirty="0">
                <a:effectLst/>
                <a:latin typeface="Calibri" panose="020F0502020204030204" pitchFamily="34" charset="0"/>
                <a:hlinkClick r:id="rId6"/>
              </a:rPr>
              <a:t>https://www.dreamstime.com/traffic-light-icon-clipart-animated-cartoon-png-illustration-isolated-transparent-background-warning-street-web-design-image264874027</a:t>
            </a:r>
            <a:endParaRPr lang="en-US" sz="900" b="0" i="1" dirty="0">
              <a:effectLst/>
              <a:latin typeface="Calibri" panose="020F0502020204030204" pitchFamily="34" charset="0"/>
            </a:endParaRPr>
          </a:p>
          <a:p>
            <a:endParaRPr lang="cy-GB" sz="1050" dirty="0"/>
          </a:p>
        </p:txBody>
      </p:sp>
    </p:spTree>
    <p:extLst>
      <p:ext uri="{BB962C8B-B14F-4D97-AF65-F5344CB8AC3E}">
        <p14:creationId xmlns:p14="http://schemas.microsoft.com/office/powerpoint/2010/main" val="803269474"/>
      </p:ext>
    </p:extLst>
  </p:cSld>
  <p:clrMapOvr>
    <a:masterClrMapping/>
  </p:clrMapOvr>
  <p:transition spd="med">
    <p:pull/>
  </p:transition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10" descr="Red Yellow Green Smiling Faces Face Stock Vector (Royalty Free) 1189190353  | Shutterstock">
            <a:extLst>
              <a:ext uri="{FF2B5EF4-FFF2-40B4-BE49-F238E27FC236}">
                <a16:creationId xmlns:a16="http://schemas.microsoft.com/office/drawing/2014/main" id="{1BAB4A71-D93D-F977-BE69-2E6A86034B0B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11905"/>
          <a:stretch/>
        </p:blipFill>
        <p:spPr bwMode="auto">
          <a:xfrm>
            <a:off x="655286" y="1286353"/>
            <a:ext cx="5192217" cy="190967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2" descr="A close-up of a paper&#10;&#10;Description automatically generated">
            <a:extLst>
              <a:ext uri="{FF2B5EF4-FFF2-40B4-BE49-F238E27FC236}">
                <a16:creationId xmlns:a16="http://schemas.microsoft.com/office/drawing/2014/main" id="{42F9E8D6-5424-15CA-FC06-E1CE8052892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6459" r="1" b="23829"/>
          <a:stretch/>
        </p:blipFill>
        <p:spPr bwMode="auto">
          <a:xfrm>
            <a:off x="373226" y="4378960"/>
            <a:ext cx="3044843" cy="194394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" name="Picture 4" descr="A close-up of a text&#10;&#10;Description automatically generated">
            <a:extLst>
              <a:ext uri="{FF2B5EF4-FFF2-40B4-BE49-F238E27FC236}">
                <a16:creationId xmlns:a16="http://schemas.microsoft.com/office/drawing/2014/main" id="{D4FEED77-80FC-F73E-1D1A-7D660FF4667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2426" r="-2" b="20737"/>
          <a:stretch/>
        </p:blipFill>
        <p:spPr bwMode="auto">
          <a:xfrm>
            <a:off x="3496433" y="4246880"/>
            <a:ext cx="2872123" cy="191685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5" descr="A notebook with writing on it&#10;&#10;Description automatically generated">
            <a:extLst>
              <a:ext uri="{FF2B5EF4-FFF2-40B4-BE49-F238E27FC236}">
                <a16:creationId xmlns:a16="http://schemas.microsoft.com/office/drawing/2014/main" id="{83C88BE4-7F4E-CC44-AB3D-FA98289D947B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4039" r="-1" b="10474"/>
          <a:stretch/>
        </p:blipFill>
        <p:spPr>
          <a:xfrm>
            <a:off x="6799897" y="1717019"/>
            <a:ext cx="4954001" cy="4330296"/>
          </a:xfrm>
          <a:prstGeom prst="rect">
            <a:avLst/>
          </a:prstGeom>
        </p:spPr>
      </p:pic>
      <p:sp>
        <p:nvSpPr>
          <p:cNvPr id="11" name="Oval 10">
            <a:extLst>
              <a:ext uri="{FF2B5EF4-FFF2-40B4-BE49-F238E27FC236}">
                <a16:creationId xmlns:a16="http://schemas.microsoft.com/office/drawing/2014/main" id="{4B9D50F6-10E7-EC3C-4A93-EB64206A24BE}"/>
              </a:ext>
            </a:extLst>
          </p:cNvPr>
          <p:cNvSpPr/>
          <p:nvPr/>
        </p:nvSpPr>
        <p:spPr>
          <a:xfrm>
            <a:off x="220133" y="127000"/>
            <a:ext cx="5511179" cy="1051539"/>
          </a:xfrm>
          <a:prstGeom prst="ellipse">
            <a:avLst/>
          </a:prstGeom>
          <a:solidFill>
            <a:schemeClr val="bg1"/>
          </a:solidFill>
          <a:ln>
            <a:solidFill>
              <a:schemeClr val="accent4">
                <a:lumMod val="75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y-GB" sz="3200" dirty="0">
                <a:solidFill>
                  <a:schemeClr val="tx1"/>
                </a:solidFill>
              </a:rPr>
              <a:t>Canfyddiadau </a:t>
            </a:r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C7F5E67E-FAB7-5832-A751-84FDCDF13B03}"/>
              </a:ext>
            </a:extLst>
          </p:cNvPr>
          <p:cNvSpPr/>
          <p:nvPr/>
        </p:nvSpPr>
        <p:spPr>
          <a:xfrm>
            <a:off x="368300" y="4191000"/>
            <a:ext cx="3124200" cy="2159000"/>
          </a:xfrm>
          <a:prstGeom prst="rect">
            <a:avLst/>
          </a:prstGeom>
          <a:noFill/>
          <a:ln w="57150"/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BA18CD61-222F-2199-B9A5-EF277F7E3EC8}"/>
              </a:ext>
            </a:extLst>
          </p:cNvPr>
          <p:cNvSpPr/>
          <p:nvPr/>
        </p:nvSpPr>
        <p:spPr>
          <a:xfrm>
            <a:off x="3497580" y="4191000"/>
            <a:ext cx="3124200" cy="2159000"/>
          </a:xfrm>
          <a:prstGeom prst="rect">
            <a:avLst/>
          </a:prstGeom>
          <a:noFill/>
          <a:ln w="57150"/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6FBC1491-CA83-686F-D810-E7D8D46FADAF}"/>
              </a:ext>
            </a:extLst>
          </p:cNvPr>
          <p:cNvSpPr/>
          <p:nvPr/>
        </p:nvSpPr>
        <p:spPr>
          <a:xfrm>
            <a:off x="368300" y="1427480"/>
            <a:ext cx="6253480" cy="2809240"/>
          </a:xfrm>
          <a:prstGeom prst="rect">
            <a:avLst/>
          </a:prstGeom>
          <a:noFill/>
          <a:ln w="57150"/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8F2AEB4A-3864-C195-71C0-E718E9721B0F}"/>
              </a:ext>
            </a:extLst>
          </p:cNvPr>
          <p:cNvSpPr/>
          <p:nvPr/>
        </p:nvSpPr>
        <p:spPr>
          <a:xfrm>
            <a:off x="6626860" y="1417320"/>
            <a:ext cx="5298440" cy="4922520"/>
          </a:xfrm>
          <a:prstGeom prst="rect">
            <a:avLst/>
          </a:prstGeom>
          <a:noFill/>
          <a:ln w="57150"/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29286869"/>
      </p:ext>
    </p:extLst>
  </p:cSld>
  <p:clrMapOvr>
    <a:masterClrMapping/>
  </p:clrMapOvr>
  <p:transition spd="med">
    <p:pull/>
  </p:transition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DC6DD44-35B4-687A-9119-E67EFAD21B0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 descr="Assessment strategies in the classroom: Raising the bar for learning">
            <a:extLst>
              <a:ext uri="{FF2B5EF4-FFF2-40B4-BE49-F238E27FC236}">
                <a16:creationId xmlns:a16="http://schemas.microsoft.com/office/drawing/2014/main" id="{50ADF6D3-44E0-279C-E8E0-CD5EF4A2674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13478"/>
          <a:stretch/>
        </p:blipFill>
        <p:spPr bwMode="auto">
          <a:xfrm>
            <a:off x="20" y="1282"/>
            <a:ext cx="12191980" cy="685671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Rectangle 3">
            <a:extLst>
              <a:ext uri="{FF2B5EF4-FFF2-40B4-BE49-F238E27FC236}">
                <a16:creationId xmlns:a16="http://schemas.microsoft.com/office/drawing/2014/main" id="{C4F9F7DE-63C5-D4D5-EAA6-B9600DE556B4}"/>
              </a:ext>
            </a:extLst>
          </p:cNvPr>
          <p:cNvSpPr/>
          <p:nvPr/>
        </p:nvSpPr>
        <p:spPr>
          <a:xfrm>
            <a:off x="101600" y="160867"/>
            <a:ext cx="6282267" cy="1591732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y-GB" sz="2800" dirty="0">
                <a:solidFill>
                  <a:schemeClr val="tx1"/>
                </a:solidFill>
              </a:rPr>
              <a:t>Unrhyw gwestiynau?</a:t>
            </a:r>
          </a:p>
        </p:txBody>
      </p:sp>
    </p:spTree>
    <p:extLst>
      <p:ext uri="{BB962C8B-B14F-4D97-AF65-F5344CB8AC3E}">
        <p14:creationId xmlns:p14="http://schemas.microsoft.com/office/powerpoint/2010/main" val="654572315"/>
      </p:ext>
    </p:extLst>
  </p:cSld>
  <p:clrMapOvr>
    <a:masterClrMapping/>
  </p:clrMapOvr>
  <p:transition spd="med">
    <p:pull/>
  </p:transition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3085EB1-CC55-C08A-231A-E642B178CC3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2993" y="178930"/>
            <a:ext cx="11700933" cy="6172200"/>
          </a:xfrm>
        </p:spPr>
        <p:txBody>
          <a:bodyPr>
            <a:no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br>
              <a:rPr lang="cy-GB" sz="2800" dirty="0"/>
            </a:br>
            <a:r>
              <a:rPr lang="cy-GB" sz="2800" dirty="0"/>
              <a:t>Rhestr Gyfeiriadau</a:t>
            </a:r>
            <a:br>
              <a:rPr lang="cy-GB" sz="2800" dirty="0"/>
            </a:br>
            <a:r>
              <a:rPr lang="en-GB" sz="1200" i="1" kern="100" dirty="0">
                <a:effectLst/>
                <a:latin typeface="Calibri"/>
                <a:ea typeface="Calibri"/>
                <a:cs typeface="Times New Roman"/>
              </a:rPr>
              <a:t>Allison, S a Tharby, A. (2015). Making Every Lesson Count : Six Principles to Support Great Teaching and Learning (Making Every Lesson Count Series). Crown House Publishing LLC, 11 Sept. </a:t>
            </a:r>
            <a:r>
              <a:rPr lang="en-GB" sz="1200" i="1" kern="100" dirty="0" err="1">
                <a:effectLst/>
                <a:latin typeface="Calibri"/>
                <a:ea typeface="Calibri"/>
                <a:cs typeface="Times New Roman"/>
              </a:rPr>
              <a:t>Ar</a:t>
            </a:r>
            <a:r>
              <a:rPr lang="en-GB" sz="1200" i="1" kern="100" dirty="0">
                <a:effectLst/>
                <a:latin typeface="Calibri"/>
                <a:ea typeface="Calibri"/>
                <a:cs typeface="Times New Roman"/>
              </a:rPr>
              <a:t> </a:t>
            </a:r>
            <a:r>
              <a:rPr lang="en-GB" sz="1200" i="1" kern="100" dirty="0" err="1">
                <a:effectLst/>
                <a:latin typeface="Calibri"/>
                <a:ea typeface="Calibri"/>
                <a:cs typeface="Times New Roman"/>
              </a:rPr>
              <a:t>gael</a:t>
            </a:r>
            <a:r>
              <a:rPr lang="en-GB" sz="1200" i="1" kern="100" dirty="0">
                <a:effectLst/>
                <a:latin typeface="Calibri"/>
                <a:ea typeface="Calibri"/>
                <a:cs typeface="Times New Roman"/>
              </a:rPr>
              <a:t> </a:t>
            </a:r>
            <a:r>
              <a:rPr lang="en-GB" sz="1200" i="1" kern="100" dirty="0" err="1">
                <a:effectLst/>
                <a:latin typeface="Calibri"/>
                <a:ea typeface="Calibri"/>
                <a:cs typeface="Times New Roman"/>
              </a:rPr>
              <a:t>yn</a:t>
            </a:r>
            <a:r>
              <a:rPr lang="en-GB" sz="1200" i="1" kern="100" dirty="0">
                <a:effectLst/>
                <a:latin typeface="Calibri"/>
                <a:ea typeface="Calibri"/>
                <a:cs typeface="Times New Roman"/>
              </a:rPr>
              <a:t>: </a:t>
            </a:r>
            <a:r>
              <a:rPr lang="en-GB" sz="1200" i="1" u="sng" kern="100" dirty="0">
                <a:solidFill>
                  <a:srgbClr val="0563C1"/>
                </a:solidFill>
                <a:effectLst/>
                <a:latin typeface="Calibri"/>
                <a:ea typeface="Calibri"/>
                <a:cs typeface="Times New Roman"/>
                <a:hlinkClick r:id="rId2"/>
              </a:rPr>
              <a:t>https://ebookcentral.proquest.com/lib/trinity/reader.action?docID=2066098&amp;ppg=204</a:t>
            </a:r>
            <a:r>
              <a:rPr lang="en-GB" sz="1200" i="1" kern="100" dirty="0">
                <a:effectLst/>
                <a:latin typeface="Calibri"/>
                <a:ea typeface="Calibri"/>
                <a:cs typeface="Times New Roman"/>
              </a:rPr>
              <a:t> </a:t>
            </a:r>
            <a:r>
              <a:rPr lang="en-GB" sz="1200" kern="100" dirty="0">
                <a:effectLst/>
                <a:latin typeface="Calibri"/>
                <a:ea typeface="Calibri"/>
                <a:cs typeface="Times New Roman"/>
              </a:rPr>
              <a:t>(</a:t>
            </a:r>
            <a:r>
              <a:rPr lang="en-GB" sz="1200" kern="100" dirty="0" err="1">
                <a:effectLst/>
                <a:latin typeface="Calibri"/>
                <a:ea typeface="Calibri"/>
                <a:cs typeface="Times New Roman"/>
              </a:rPr>
              <a:t>Cyrchwyd</a:t>
            </a:r>
            <a:r>
              <a:rPr lang="en-GB" sz="1200" kern="100" dirty="0">
                <a:effectLst/>
                <a:latin typeface="Calibri"/>
                <a:ea typeface="Calibri"/>
                <a:cs typeface="Times New Roman"/>
              </a:rPr>
              <a:t>: 12 </a:t>
            </a:r>
            <a:r>
              <a:rPr lang="en-GB" sz="1200" kern="100" dirty="0" err="1">
                <a:effectLst/>
                <a:latin typeface="Calibri"/>
                <a:ea typeface="Calibri"/>
                <a:cs typeface="Times New Roman"/>
              </a:rPr>
              <a:t>Ionawr</a:t>
            </a:r>
            <a:r>
              <a:rPr lang="en-GB" sz="1200" kern="100" dirty="0">
                <a:effectLst/>
                <a:latin typeface="Calibri"/>
                <a:ea typeface="Calibri"/>
                <a:cs typeface="Times New Roman"/>
              </a:rPr>
              <a:t> 2025). </a:t>
            </a:r>
            <a:br>
              <a:rPr lang="en-GB" sz="12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br>
              <a:rPr lang="en-GB" sz="12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lang="en-GB" sz="1200" i="1" kern="100" dirty="0">
                <a:solidFill>
                  <a:srgbClr val="2C3E50"/>
                </a:solidFill>
                <a:latin typeface="Calibri"/>
                <a:ea typeface="Calibri"/>
                <a:cs typeface="Calibri"/>
              </a:rPr>
              <a:t>Cambridge Assessment International Education (2011). Getting Started with Assessment for Learning. [online] Cambridge-community.org.uk. Available at: </a:t>
            </a:r>
            <a:r>
              <a:rPr lang="en-GB" sz="1200" i="1" kern="100" dirty="0">
                <a:solidFill>
                  <a:srgbClr val="2C3E50"/>
                </a:solidFill>
                <a:latin typeface="Calibri"/>
                <a:ea typeface="Calibri"/>
                <a:cs typeface="Calibri"/>
                <a:hlinkClick r:id="rId3"/>
              </a:rPr>
              <a:t>https://cambridge-community.org.uk/professional-development/gswafl/index.html</a:t>
            </a:r>
            <a:r>
              <a:rPr lang="en-GB" sz="1200" i="1" kern="100" dirty="0">
                <a:solidFill>
                  <a:srgbClr val="2C3E50"/>
                </a:solidFill>
                <a:latin typeface="Calibri"/>
                <a:ea typeface="Calibri"/>
                <a:cs typeface="Calibri"/>
              </a:rPr>
              <a:t>. </a:t>
            </a:r>
            <a:r>
              <a:rPr lang="en-GB" sz="1200" kern="100" dirty="0">
                <a:solidFill>
                  <a:srgbClr val="000000"/>
                </a:solidFill>
                <a:latin typeface="Calibri"/>
                <a:ea typeface="Calibri"/>
                <a:cs typeface="Calibri"/>
              </a:rPr>
              <a:t>(</a:t>
            </a:r>
            <a:r>
              <a:rPr lang="en-GB" sz="1200" kern="100" dirty="0" err="1">
                <a:solidFill>
                  <a:srgbClr val="000000"/>
                </a:solidFill>
                <a:latin typeface="Calibri"/>
                <a:ea typeface="Calibri"/>
                <a:cs typeface="Calibri"/>
              </a:rPr>
              <a:t>Cyrchwyd</a:t>
            </a:r>
            <a:r>
              <a:rPr lang="en-GB" sz="1200" kern="100" dirty="0">
                <a:solidFill>
                  <a:srgbClr val="000000"/>
                </a:solidFill>
                <a:latin typeface="Calibri"/>
                <a:ea typeface="Calibri"/>
                <a:cs typeface="Calibri"/>
              </a:rPr>
              <a:t>: 30 </a:t>
            </a:r>
            <a:r>
              <a:rPr lang="en-GB" sz="1200" kern="100" dirty="0" err="1">
                <a:solidFill>
                  <a:srgbClr val="000000"/>
                </a:solidFill>
                <a:latin typeface="Calibri"/>
                <a:ea typeface="Calibri"/>
                <a:cs typeface="Calibri"/>
              </a:rPr>
              <a:t>Rhagfyr</a:t>
            </a:r>
            <a:r>
              <a:rPr lang="en-GB" sz="1200" kern="100" dirty="0">
                <a:solidFill>
                  <a:srgbClr val="000000"/>
                </a:solidFill>
                <a:latin typeface="Calibri"/>
                <a:ea typeface="Calibri"/>
                <a:cs typeface="Calibri"/>
              </a:rPr>
              <a:t>, 2024).</a:t>
            </a:r>
            <a:br>
              <a:rPr lang="en-GB" sz="1100" i="1" kern="100" dirty="0">
                <a:latin typeface="Calibri"/>
                <a:ea typeface="Calibri"/>
                <a:cs typeface="Times New Roman"/>
              </a:rPr>
            </a:br>
            <a:br>
              <a:rPr lang="en-GB" sz="1100" i="1" kern="100" dirty="0">
                <a:latin typeface="Calibri"/>
                <a:ea typeface="Calibri"/>
                <a:cs typeface="Times New Roman"/>
              </a:rPr>
            </a:br>
            <a:r>
              <a:rPr lang="en-GB" sz="1200" i="1" kern="100" dirty="0">
                <a:effectLst/>
                <a:latin typeface="Calibri"/>
                <a:ea typeface="Calibri"/>
                <a:cs typeface="Times New Roman"/>
              </a:rPr>
              <a:t>Cremin, T, a Burnett, C. (2018) Learning to Teach in the Primary School. Taylor &amp; Francis Group. </a:t>
            </a:r>
            <a:r>
              <a:rPr lang="en-GB" sz="1200" i="1" kern="100" dirty="0" err="1">
                <a:effectLst/>
                <a:latin typeface="Calibri"/>
                <a:ea typeface="Calibri"/>
                <a:cs typeface="Times New Roman"/>
              </a:rPr>
              <a:t>Ar</a:t>
            </a:r>
            <a:r>
              <a:rPr lang="en-GB" sz="1200" i="1" kern="100" dirty="0">
                <a:effectLst/>
                <a:latin typeface="Calibri"/>
                <a:ea typeface="Calibri"/>
                <a:cs typeface="Times New Roman"/>
              </a:rPr>
              <a:t> </a:t>
            </a:r>
            <a:r>
              <a:rPr lang="en-GB" sz="1200" i="1" kern="100" dirty="0" err="1">
                <a:effectLst/>
                <a:latin typeface="Calibri"/>
                <a:ea typeface="Calibri"/>
                <a:cs typeface="Times New Roman"/>
              </a:rPr>
              <a:t>gael</a:t>
            </a:r>
            <a:r>
              <a:rPr lang="en-GB" sz="1200" i="1" kern="100" dirty="0">
                <a:effectLst/>
                <a:latin typeface="Calibri"/>
                <a:ea typeface="Calibri"/>
                <a:cs typeface="Times New Roman"/>
              </a:rPr>
              <a:t> </a:t>
            </a:r>
            <a:r>
              <a:rPr lang="en-GB" sz="1200" i="1" kern="100" dirty="0" err="1">
                <a:effectLst/>
                <a:latin typeface="Calibri"/>
                <a:ea typeface="Calibri"/>
                <a:cs typeface="Times New Roman"/>
              </a:rPr>
              <a:t>yn</a:t>
            </a:r>
            <a:r>
              <a:rPr lang="en-GB" sz="1200" i="1" kern="100" dirty="0">
                <a:effectLst/>
                <a:latin typeface="Calibri"/>
                <a:ea typeface="Calibri"/>
                <a:cs typeface="Times New Roman"/>
              </a:rPr>
              <a:t>: </a:t>
            </a:r>
            <a:r>
              <a:rPr lang="en-GB" sz="1200" i="1" u="sng" kern="100" dirty="0">
                <a:solidFill>
                  <a:srgbClr val="0563C1"/>
                </a:solidFill>
                <a:effectLst/>
                <a:latin typeface="Calibri"/>
                <a:ea typeface="Calibri"/>
                <a:cs typeface="Times New Roman"/>
                <a:hlinkClick r:id="rId4"/>
              </a:rPr>
              <a:t>https://ebookcentral.proquest.com/lib/trinity/reader.action?docID=5323392&amp;ppg=1</a:t>
            </a:r>
            <a:r>
              <a:rPr lang="en-GB" sz="1200" i="1" kern="100" dirty="0">
                <a:effectLst/>
                <a:latin typeface="Calibri"/>
                <a:ea typeface="Calibri"/>
                <a:cs typeface="Times New Roman"/>
              </a:rPr>
              <a:t> (</a:t>
            </a:r>
            <a:r>
              <a:rPr lang="en-GB" sz="1200" i="1" kern="100" dirty="0" err="1">
                <a:effectLst/>
                <a:latin typeface="Calibri"/>
                <a:ea typeface="Calibri"/>
                <a:cs typeface="Times New Roman"/>
              </a:rPr>
              <a:t>Cyrchwyd</a:t>
            </a:r>
            <a:r>
              <a:rPr lang="en-GB" sz="1200" i="1" kern="100" dirty="0">
                <a:effectLst/>
                <a:latin typeface="Calibri"/>
                <a:ea typeface="Calibri"/>
                <a:cs typeface="Times New Roman"/>
              </a:rPr>
              <a:t> 12 </a:t>
            </a:r>
            <a:r>
              <a:rPr lang="en-GB" sz="1200" i="1" kern="100" dirty="0" err="1">
                <a:effectLst/>
                <a:latin typeface="Calibri"/>
                <a:ea typeface="Calibri"/>
                <a:cs typeface="Times New Roman"/>
              </a:rPr>
              <a:t>Ionawr</a:t>
            </a:r>
            <a:r>
              <a:rPr lang="en-GB" sz="1200" i="1" kern="100" dirty="0">
                <a:effectLst/>
                <a:latin typeface="Calibri"/>
                <a:ea typeface="Calibri"/>
                <a:cs typeface="Times New Roman"/>
              </a:rPr>
              <a:t> 2025).</a:t>
            </a:r>
            <a:br>
              <a:rPr lang="en-GB" sz="18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br>
              <a:rPr lang="en-GB" sz="12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br>
              <a:rPr lang="en-GB" sz="12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lang="en-GB" sz="1200" i="1" kern="100" dirty="0">
                <a:effectLst/>
                <a:latin typeface="Calibri"/>
                <a:ea typeface="Calibri"/>
                <a:cs typeface="Times New Roman"/>
              </a:rPr>
              <a:t>David-Lang, J. (2011) Embedded Formative Assessment. </a:t>
            </a:r>
            <a:r>
              <a:rPr lang="en-GB" sz="1200" i="1" kern="100" dirty="0" err="1">
                <a:effectLst/>
                <a:latin typeface="Calibri"/>
                <a:ea typeface="Calibri"/>
                <a:cs typeface="Times New Roman"/>
              </a:rPr>
              <a:t>Ar</a:t>
            </a:r>
            <a:r>
              <a:rPr lang="en-GB" sz="1200" i="1" kern="100" dirty="0">
                <a:effectLst/>
                <a:latin typeface="Calibri"/>
                <a:ea typeface="Calibri"/>
                <a:cs typeface="Times New Roman"/>
              </a:rPr>
              <a:t> </a:t>
            </a:r>
            <a:r>
              <a:rPr lang="en-GB" sz="1200" i="1" kern="100" dirty="0" err="1">
                <a:effectLst/>
                <a:latin typeface="Calibri"/>
                <a:ea typeface="Calibri"/>
                <a:cs typeface="Times New Roman"/>
              </a:rPr>
              <a:t>gael</a:t>
            </a:r>
            <a:r>
              <a:rPr lang="en-GB" sz="1200" i="1" kern="100" dirty="0">
                <a:effectLst/>
                <a:latin typeface="Calibri"/>
                <a:ea typeface="Calibri"/>
                <a:cs typeface="Times New Roman"/>
              </a:rPr>
              <a:t> </a:t>
            </a:r>
            <a:r>
              <a:rPr lang="en-GB" sz="1200" i="1" kern="100" dirty="0" err="1">
                <a:effectLst/>
                <a:latin typeface="Calibri"/>
                <a:ea typeface="Calibri"/>
                <a:cs typeface="Times New Roman"/>
              </a:rPr>
              <a:t>yn</a:t>
            </a:r>
            <a:r>
              <a:rPr lang="en-GB" sz="1200" i="1" kern="100" dirty="0">
                <a:effectLst/>
                <a:latin typeface="Calibri"/>
                <a:ea typeface="Calibri"/>
                <a:cs typeface="Times New Roman"/>
              </a:rPr>
              <a:t>: </a:t>
            </a:r>
            <a:r>
              <a:rPr lang="en-GB" sz="1200" i="1" u="sng" kern="100" dirty="0">
                <a:solidFill>
                  <a:srgbClr val="0563C1"/>
                </a:solidFill>
                <a:effectLst/>
                <a:latin typeface="Calibri"/>
                <a:ea typeface="Calibri"/>
                <a:cs typeface="Times New Roman"/>
                <a:hlinkClick r:id="rId5"/>
              </a:rPr>
              <a:t>https://cloudfront-s3.solutiontree.com/pdfs/Reproducibles_EFA/The-Main-Idea-Embedded-Formative-Assessment-March-2013.pdf</a:t>
            </a:r>
            <a:r>
              <a:rPr lang="en-GB" sz="1200" i="1" kern="100" dirty="0">
                <a:effectLst/>
                <a:latin typeface="Calibri"/>
                <a:ea typeface="Calibri"/>
                <a:cs typeface="Times New Roman"/>
              </a:rPr>
              <a:t>  </a:t>
            </a:r>
            <a:r>
              <a:rPr lang="en-GB" sz="1200" kern="100" dirty="0">
                <a:effectLst/>
                <a:latin typeface="Calibri"/>
                <a:ea typeface="Calibri"/>
                <a:cs typeface="Times New Roman"/>
              </a:rPr>
              <a:t>(</a:t>
            </a:r>
            <a:r>
              <a:rPr lang="en-GB" sz="1200" kern="100" dirty="0" err="1">
                <a:effectLst/>
                <a:latin typeface="Calibri"/>
                <a:ea typeface="Calibri"/>
                <a:cs typeface="Times New Roman"/>
              </a:rPr>
              <a:t>Cyrchwyd</a:t>
            </a:r>
            <a:r>
              <a:rPr lang="en-GB" sz="1200" kern="100" dirty="0">
                <a:effectLst/>
                <a:latin typeface="Calibri"/>
                <a:ea typeface="Calibri"/>
                <a:cs typeface="Times New Roman"/>
              </a:rPr>
              <a:t>: 8 </a:t>
            </a:r>
            <a:r>
              <a:rPr lang="en-GB" sz="1200" kern="100" dirty="0" err="1">
                <a:effectLst/>
                <a:latin typeface="Calibri"/>
                <a:ea typeface="Calibri"/>
                <a:cs typeface="Times New Roman"/>
              </a:rPr>
              <a:t>Ionawr</a:t>
            </a:r>
            <a:r>
              <a:rPr lang="en-GB" sz="1200" kern="100" dirty="0">
                <a:effectLst/>
                <a:latin typeface="Calibri"/>
                <a:ea typeface="Calibri"/>
                <a:cs typeface="Times New Roman"/>
              </a:rPr>
              <a:t> 2025). </a:t>
            </a:r>
            <a:br>
              <a:rPr lang="en-GB" sz="12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lang="en-GB" sz="1200" i="1" kern="100" dirty="0">
                <a:effectLst/>
                <a:latin typeface="Calibri"/>
                <a:ea typeface="Calibri"/>
                <a:cs typeface="Times New Roman"/>
              </a:rPr>
              <a:t> </a:t>
            </a:r>
            <a:br>
              <a:rPr lang="en-GB" sz="12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lang="en-GB" sz="1200" i="1" kern="100" dirty="0">
                <a:effectLst/>
                <a:latin typeface="Calibri"/>
                <a:ea typeface="Calibri"/>
                <a:cs typeface="Times New Roman"/>
              </a:rPr>
              <a:t>Didau, D. (2014) Why </a:t>
            </a:r>
            <a:r>
              <a:rPr lang="en-GB" sz="1200" i="1" kern="100" dirty="0" err="1">
                <a:effectLst/>
                <a:latin typeface="Calibri"/>
                <a:ea typeface="Calibri"/>
                <a:cs typeface="Times New Roman"/>
              </a:rPr>
              <a:t>AfL</a:t>
            </a:r>
            <a:r>
              <a:rPr lang="en-GB" sz="1200" i="1" kern="100" dirty="0">
                <a:effectLst/>
                <a:latin typeface="Calibri"/>
                <a:ea typeface="Calibri"/>
                <a:cs typeface="Times New Roman"/>
              </a:rPr>
              <a:t> Might Be Wrong, and What to Do about It. </a:t>
            </a:r>
            <a:r>
              <a:rPr lang="en-GB" sz="1200" i="1" kern="100" dirty="0" err="1">
                <a:effectLst/>
                <a:latin typeface="Calibri"/>
                <a:ea typeface="Calibri"/>
                <a:cs typeface="Times New Roman"/>
              </a:rPr>
              <a:t>Ar</a:t>
            </a:r>
            <a:r>
              <a:rPr lang="en-GB" sz="1200" i="1" kern="100" dirty="0">
                <a:effectLst/>
                <a:latin typeface="Calibri"/>
                <a:ea typeface="Calibri"/>
                <a:cs typeface="Times New Roman"/>
              </a:rPr>
              <a:t> </a:t>
            </a:r>
            <a:r>
              <a:rPr lang="en-GB" sz="1200" i="1" kern="100" dirty="0" err="1">
                <a:effectLst/>
                <a:latin typeface="Calibri"/>
                <a:ea typeface="Calibri"/>
                <a:cs typeface="Times New Roman"/>
              </a:rPr>
              <a:t>gael</a:t>
            </a:r>
            <a:r>
              <a:rPr lang="en-GB" sz="1200" i="1" kern="100" dirty="0">
                <a:effectLst/>
                <a:latin typeface="Calibri"/>
                <a:ea typeface="Calibri"/>
                <a:cs typeface="Times New Roman"/>
              </a:rPr>
              <a:t> </a:t>
            </a:r>
            <a:r>
              <a:rPr lang="en-GB" sz="1200" i="1" kern="100" dirty="0" err="1">
                <a:effectLst/>
                <a:latin typeface="Calibri"/>
                <a:ea typeface="Calibri"/>
                <a:cs typeface="Times New Roman"/>
              </a:rPr>
              <a:t>yn</a:t>
            </a:r>
            <a:r>
              <a:rPr lang="en-GB" sz="1200" i="1" kern="100" dirty="0">
                <a:effectLst/>
                <a:latin typeface="Calibri"/>
                <a:ea typeface="Calibri"/>
                <a:cs typeface="Times New Roman"/>
              </a:rPr>
              <a:t>: </a:t>
            </a:r>
            <a:r>
              <a:rPr lang="cy-GB" sz="1200" i="1" u="sng" kern="100" dirty="0">
                <a:solidFill>
                  <a:srgbClr val="0563C1"/>
                </a:solidFill>
                <a:effectLst/>
                <a:latin typeface="Calibri"/>
                <a:ea typeface="Calibri"/>
                <a:cs typeface="Times New Roman"/>
                <a:hlinkClick r:id="rId6"/>
              </a:rPr>
              <a:t>https://learningspy.co.uk/myths/afl-might-wrong/</a:t>
            </a:r>
            <a:r>
              <a:rPr lang="en-GB" sz="1200" i="1" kern="100" dirty="0">
                <a:effectLst/>
                <a:latin typeface="Calibri"/>
                <a:ea typeface="Calibri"/>
                <a:cs typeface="Times New Roman"/>
              </a:rPr>
              <a:t> </a:t>
            </a:r>
            <a:r>
              <a:rPr lang="en-GB" sz="1200" kern="100" dirty="0">
                <a:effectLst/>
                <a:latin typeface="Calibri"/>
                <a:ea typeface="Calibri"/>
                <a:cs typeface="Times New Roman"/>
              </a:rPr>
              <a:t>(</a:t>
            </a:r>
            <a:r>
              <a:rPr lang="en-GB" sz="1200" kern="100" dirty="0" err="1">
                <a:effectLst/>
                <a:latin typeface="Calibri"/>
                <a:ea typeface="Calibri"/>
                <a:cs typeface="Times New Roman"/>
              </a:rPr>
              <a:t>Cyrchwyd</a:t>
            </a:r>
            <a:r>
              <a:rPr lang="en-GB" sz="1200" kern="100" dirty="0">
                <a:effectLst/>
                <a:latin typeface="Calibri"/>
                <a:ea typeface="Calibri"/>
                <a:cs typeface="Times New Roman"/>
              </a:rPr>
              <a:t>: 17 </a:t>
            </a:r>
            <a:r>
              <a:rPr lang="en-GB" sz="1200" kern="100" dirty="0" err="1">
                <a:effectLst/>
                <a:latin typeface="Calibri"/>
                <a:ea typeface="Calibri"/>
                <a:cs typeface="Times New Roman"/>
              </a:rPr>
              <a:t>Rhagfyr</a:t>
            </a:r>
            <a:r>
              <a:rPr lang="en-GB" sz="1200" kern="100" dirty="0">
                <a:effectLst/>
                <a:latin typeface="Calibri"/>
                <a:ea typeface="Calibri"/>
                <a:cs typeface="Times New Roman"/>
              </a:rPr>
              <a:t>, 2024). </a:t>
            </a:r>
            <a:br>
              <a:rPr lang="en-GB" sz="12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br>
              <a:rPr lang="en-GB" sz="1200" kern="100" dirty="0">
                <a:latin typeface="Calibri"/>
                <a:ea typeface="Calibri"/>
                <a:cs typeface="Times New Roman"/>
              </a:rPr>
            </a:br>
            <a:r>
              <a:rPr lang="en-GB" sz="1200" i="1" kern="100" dirty="0">
                <a:solidFill>
                  <a:srgbClr val="2C3E50"/>
                </a:solidFill>
                <a:latin typeface="Calibri"/>
                <a:ea typeface="Calibri"/>
                <a:cs typeface="Calibri"/>
              </a:rPr>
              <a:t>Fletcher-Wood, H. (2014). Gimmick, Fad or tool: Why Do I Rely on Lollipop sticks? [online] Improving Teaching. </a:t>
            </a:r>
            <a:r>
              <a:rPr lang="en-GB" sz="1200" i="1" kern="100" dirty="0" err="1">
                <a:solidFill>
                  <a:srgbClr val="2C3E50"/>
                </a:solidFill>
                <a:latin typeface="Calibri"/>
                <a:ea typeface="Calibri"/>
                <a:cs typeface="Calibri"/>
              </a:rPr>
              <a:t>Ar</a:t>
            </a:r>
            <a:r>
              <a:rPr lang="en-GB" sz="1200" i="1" kern="100" dirty="0">
                <a:solidFill>
                  <a:srgbClr val="2C3E50"/>
                </a:solidFill>
                <a:latin typeface="Calibri"/>
                <a:ea typeface="Calibri"/>
                <a:cs typeface="Calibri"/>
              </a:rPr>
              <a:t> </a:t>
            </a:r>
            <a:r>
              <a:rPr lang="en-GB" sz="1200" i="1" kern="100" dirty="0" err="1">
                <a:solidFill>
                  <a:srgbClr val="2C3E50"/>
                </a:solidFill>
                <a:latin typeface="Calibri"/>
                <a:ea typeface="Calibri"/>
                <a:cs typeface="Calibri"/>
              </a:rPr>
              <a:t>gael</a:t>
            </a:r>
            <a:r>
              <a:rPr lang="en-GB" sz="1200" i="1" kern="100" dirty="0">
                <a:solidFill>
                  <a:srgbClr val="2C3E50"/>
                </a:solidFill>
                <a:latin typeface="Calibri"/>
                <a:ea typeface="Calibri"/>
                <a:cs typeface="Calibri"/>
              </a:rPr>
              <a:t> </a:t>
            </a:r>
            <a:r>
              <a:rPr lang="en-GB" sz="1200" i="1" kern="100" dirty="0" err="1">
                <a:solidFill>
                  <a:srgbClr val="2C3E50"/>
                </a:solidFill>
                <a:latin typeface="Calibri"/>
                <a:ea typeface="Calibri"/>
                <a:cs typeface="Calibri"/>
              </a:rPr>
              <a:t>yn</a:t>
            </a:r>
            <a:r>
              <a:rPr lang="en-GB" sz="1200" i="1" kern="100" dirty="0">
                <a:solidFill>
                  <a:srgbClr val="2C3E50"/>
                </a:solidFill>
                <a:latin typeface="Calibri"/>
                <a:ea typeface="Calibri"/>
                <a:cs typeface="Calibri"/>
              </a:rPr>
              <a:t>: </a:t>
            </a:r>
            <a:r>
              <a:rPr lang="en-GB" sz="1200" i="1" kern="100" dirty="0">
                <a:latin typeface="Calibri"/>
                <a:ea typeface="Calibri"/>
                <a:cs typeface="Calibri"/>
                <a:hlinkClick r:id="rId7"/>
              </a:rPr>
              <a:t>https://improvingteaching.co.uk/2014/05/17/why-do-i-rely-on-lollipop-sticks/</a:t>
            </a:r>
            <a:r>
              <a:rPr lang="en-GB" sz="1200" i="1" kern="100" dirty="0">
                <a:solidFill>
                  <a:srgbClr val="2C3E50"/>
                </a:solidFill>
                <a:latin typeface="Calibri"/>
                <a:ea typeface="Calibri"/>
                <a:cs typeface="Calibri"/>
              </a:rPr>
              <a:t>. </a:t>
            </a:r>
            <a:r>
              <a:rPr lang="en-GB" sz="1200" kern="100" dirty="0">
                <a:latin typeface="Calibri"/>
                <a:ea typeface="Calibri"/>
                <a:cs typeface="Calibri"/>
              </a:rPr>
              <a:t>(</a:t>
            </a:r>
            <a:r>
              <a:rPr lang="en-GB" sz="1200" kern="100" dirty="0" err="1">
                <a:latin typeface="Calibri"/>
                <a:ea typeface="Calibri"/>
                <a:cs typeface="Calibri"/>
              </a:rPr>
              <a:t>Cyrchwyd</a:t>
            </a:r>
            <a:r>
              <a:rPr lang="en-GB" sz="1200" kern="100" dirty="0">
                <a:latin typeface="Calibri"/>
                <a:ea typeface="Calibri"/>
                <a:cs typeface="Calibri"/>
              </a:rPr>
              <a:t>: 30 </a:t>
            </a:r>
            <a:r>
              <a:rPr lang="en-GB" sz="1200" kern="100" dirty="0" err="1">
                <a:latin typeface="Calibri"/>
                <a:ea typeface="Calibri"/>
                <a:cs typeface="Calibri"/>
              </a:rPr>
              <a:t>Rhagfyr</a:t>
            </a:r>
            <a:r>
              <a:rPr lang="en-GB" sz="1200" kern="100" dirty="0">
                <a:latin typeface="Calibri"/>
                <a:ea typeface="Calibri"/>
                <a:cs typeface="Calibri"/>
              </a:rPr>
              <a:t>, 2024).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200" i="1" kern="100" dirty="0">
                <a:effectLst/>
                <a:latin typeface="Calibri"/>
                <a:ea typeface="Calibri"/>
                <a:cs typeface="Times New Roman"/>
              </a:rPr>
              <a:t>General Teaching Council. (2007) Research for Teachers Learning How to Learn through </a:t>
            </a:r>
            <a:r>
              <a:rPr lang="en-GB" sz="1200" i="1" kern="100" dirty="0" err="1">
                <a:effectLst/>
                <a:latin typeface="Calibri"/>
                <a:ea typeface="Calibri"/>
                <a:cs typeface="Times New Roman"/>
              </a:rPr>
              <a:t>AfL</a:t>
            </a:r>
            <a:r>
              <a:rPr lang="en-GB" sz="1200" i="1" kern="100" dirty="0">
                <a:effectLst/>
                <a:latin typeface="Calibri"/>
                <a:ea typeface="Calibri"/>
                <a:cs typeface="Times New Roman"/>
              </a:rPr>
              <a:t> Strategies How Can Teachers Be Supported to Use Assessment for Learning Practices Effectively? </a:t>
            </a:r>
            <a:r>
              <a:rPr lang="en-GB" sz="1200" i="1" kern="100" dirty="0" err="1">
                <a:effectLst/>
                <a:latin typeface="Calibri"/>
                <a:ea typeface="Calibri"/>
                <a:cs typeface="Times New Roman"/>
              </a:rPr>
              <a:t>Ar</a:t>
            </a:r>
            <a:r>
              <a:rPr lang="en-GB" sz="1200" i="1" kern="100" dirty="0">
                <a:effectLst/>
                <a:latin typeface="Calibri"/>
                <a:ea typeface="Calibri"/>
                <a:cs typeface="Times New Roman"/>
              </a:rPr>
              <a:t> </a:t>
            </a:r>
            <a:r>
              <a:rPr lang="en-GB" sz="1200" i="1" kern="100" dirty="0" err="1">
                <a:effectLst/>
                <a:latin typeface="Calibri"/>
                <a:ea typeface="Calibri"/>
                <a:cs typeface="Times New Roman"/>
              </a:rPr>
              <a:t>gael</a:t>
            </a:r>
            <a:r>
              <a:rPr lang="en-GB" sz="1200" i="1" kern="100" dirty="0">
                <a:effectLst/>
                <a:latin typeface="Calibri"/>
                <a:ea typeface="Calibri"/>
                <a:cs typeface="Times New Roman"/>
              </a:rPr>
              <a:t> </a:t>
            </a:r>
            <a:r>
              <a:rPr lang="en-GB" sz="1200" i="1" kern="100" dirty="0" err="1">
                <a:effectLst/>
                <a:latin typeface="Calibri"/>
                <a:ea typeface="Calibri"/>
                <a:cs typeface="Times New Roman"/>
              </a:rPr>
              <a:t>yn</a:t>
            </a:r>
            <a:r>
              <a:rPr lang="en-GB" sz="1200" i="1" kern="100" dirty="0">
                <a:effectLst/>
                <a:latin typeface="Calibri"/>
                <a:ea typeface="Calibri"/>
                <a:cs typeface="Times New Roman"/>
              </a:rPr>
              <a:t>: </a:t>
            </a:r>
            <a:r>
              <a:rPr lang="en-GB" sz="1200" i="1" u="sng" kern="100" dirty="0">
                <a:solidFill>
                  <a:srgbClr val="0563C1"/>
                </a:solidFill>
                <a:effectLst/>
                <a:latin typeface="Calibri"/>
                <a:ea typeface="Calibri"/>
                <a:cs typeface="Times New Roman"/>
                <a:hlinkClick r:id="rId8"/>
              </a:rPr>
              <a:t>http://www.curee.co.uk/files/publication/1301578655/Learning%20how%20to%20learn%20through%20AfL%20strategies%20March%202007.pdf</a:t>
            </a:r>
            <a:r>
              <a:rPr lang="en-GB" sz="1200" i="1" kern="100" dirty="0">
                <a:effectLst/>
                <a:latin typeface="Calibri"/>
                <a:ea typeface="Calibri"/>
                <a:cs typeface="Times New Roman"/>
              </a:rPr>
              <a:t>   </a:t>
            </a:r>
            <a:r>
              <a:rPr lang="en-GB" sz="1200" kern="100" dirty="0">
                <a:effectLst/>
                <a:latin typeface="Calibri"/>
                <a:ea typeface="Calibri"/>
                <a:cs typeface="Times New Roman"/>
              </a:rPr>
              <a:t>(</a:t>
            </a:r>
            <a:r>
              <a:rPr lang="en-GB" sz="1200" kern="100" dirty="0" err="1">
                <a:effectLst/>
                <a:latin typeface="Calibri"/>
                <a:ea typeface="Calibri"/>
                <a:cs typeface="Times New Roman"/>
              </a:rPr>
              <a:t>Cyrchwyd</a:t>
            </a:r>
            <a:r>
              <a:rPr lang="en-GB" sz="1200" kern="100" dirty="0">
                <a:effectLst/>
                <a:latin typeface="Calibri"/>
                <a:ea typeface="Calibri"/>
                <a:cs typeface="Times New Roman"/>
              </a:rPr>
              <a:t>: 30 </a:t>
            </a:r>
            <a:r>
              <a:rPr lang="en-GB" sz="1200" kern="100" dirty="0" err="1">
                <a:effectLst/>
                <a:latin typeface="Calibri"/>
                <a:ea typeface="Calibri"/>
                <a:cs typeface="Times New Roman"/>
              </a:rPr>
              <a:t>Rhagfyr</a:t>
            </a:r>
            <a:r>
              <a:rPr lang="en-GB" sz="1200" kern="100" dirty="0">
                <a:effectLst/>
                <a:latin typeface="Calibri"/>
                <a:ea typeface="Calibri"/>
                <a:cs typeface="Times New Roman"/>
              </a:rPr>
              <a:t>, 2024).</a:t>
            </a:r>
            <a:br>
              <a:rPr lang="en-GB" sz="12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br>
              <a:rPr lang="en-GB" sz="1200" kern="100" dirty="0">
                <a:latin typeface="Calibri"/>
                <a:ea typeface="Calibri"/>
                <a:cs typeface="Times New Roman"/>
              </a:rPr>
            </a:br>
            <a:r>
              <a:rPr lang="en-GB" sz="1200" i="1" kern="100" dirty="0">
                <a:effectLst/>
                <a:latin typeface="Calibri"/>
                <a:ea typeface="Calibri"/>
                <a:cs typeface="Times New Roman"/>
              </a:rPr>
              <a:t>Hattie, J. (2010) Learning Intentions and Success Criteria | STEM. </a:t>
            </a:r>
            <a:r>
              <a:rPr lang="en-GB" sz="1200" i="1" kern="100" dirty="0" err="1">
                <a:effectLst/>
                <a:latin typeface="Calibri"/>
                <a:ea typeface="Calibri"/>
                <a:cs typeface="Times New Roman"/>
              </a:rPr>
              <a:t>Ar</a:t>
            </a:r>
            <a:r>
              <a:rPr lang="en-GB" sz="1200" i="1" kern="100" dirty="0">
                <a:effectLst/>
                <a:latin typeface="Calibri"/>
                <a:ea typeface="Calibri"/>
                <a:cs typeface="Times New Roman"/>
              </a:rPr>
              <a:t> </a:t>
            </a:r>
            <a:r>
              <a:rPr lang="en-GB" sz="1200" i="1" kern="100" dirty="0" err="1">
                <a:effectLst/>
                <a:latin typeface="Calibri"/>
                <a:ea typeface="Calibri"/>
                <a:cs typeface="Times New Roman"/>
              </a:rPr>
              <a:t>gael</a:t>
            </a:r>
            <a:r>
              <a:rPr lang="en-GB" sz="1200" i="1" kern="100" dirty="0">
                <a:effectLst/>
                <a:latin typeface="Calibri"/>
                <a:ea typeface="Calibri"/>
                <a:cs typeface="Times New Roman"/>
              </a:rPr>
              <a:t> </a:t>
            </a:r>
            <a:r>
              <a:rPr lang="en-GB" sz="1200" i="1" kern="100" dirty="0" err="1">
                <a:effectLst/>
                <a:latin typeface="Calibri"/>
                <a:ea typeface="Calibri"/>
                <a:cs typeface="Times New Roman"/>
              </a:rPr>
              <a:t>yn</a:t>
            </a:r>
            <a:r>
              <a:rPr lang="en-GB" sz="1200" i="1" kern="100" dirty="0">
                <a:effectLst/>
                <a:latin typeface="Calibri"/>
                <a:ea typeface="Calibri"/>
                <a:cs typeface="Times New Roman"/>
              </a:rPr>
              <a:t>:  </a:t>
            </a:r>
            <a:r>
              <a:rPr lang="en-GB" sz="1200" i="1" u="sng" kern="100" dirty="0">
                <a:solidFill>
                  <a:srgbClr val="0563C1"/>
                </a:solidFill>
                <a:effectLst/>
                <a:latin typeface="Calibri"/>
                <a:ea typeface="Calibri"/>
                <a:cs typeface="Times New Roman"/>
                <a:hlinkClick r:id="rId9"/>
              </a:rPr>
              <a:t>www.stem.org.uk/resources/elibrary/resource/273227/john-hattie-learning-intentions-and-success-criteria</a:t>
            </a:r>
            <a:r>
              <a:rPr lang="en-GB" sz="1200" i="1" kern="100" dirty="0">
                <a:effectLst/>
                <a:latin typeface="Calibri"/>
                <a:ea typeface="Calibri"/>
                <a:cs typeface="Times New Roman"/>
              </a:rPr>
              <a:t>. </a:t>
            </a:r>
            <a:r>
              <a:rPr lang="en-GB" sz="1200" kern="100" dirty="0">
                <a:effectLst/>
                <a:latin typeface="Calibri"/>
                <a:ea typeface="Calibri"/>
                <a:cs typeface="Times New Roman"/>
              </a:rPr>
              <a:t>(</a:t>
            </a:r>
            <a:r>
              <a:rPr lang="en-GB" sz="1200" kern="100" dirty="0" err="1">
                <a:effectLst/>
                <a:latin typeface="Calibri"/>
                <a:ea typeface="Calibri"/>
                <a:cs typeface="Times New Roman"/>
              </a:rPr>
              <a:t>Cyrchwyd</a:t>
            </a:r>
            <a:r>
              <a:rPr lang="en-GB" sz="1200" kern="100" dirty="0">
                <a:effectLst/>
                <a:latin typeface="Calibri"/>
                <a:ea typeface="Calibri"/>
                <a:cs typeface="Times New Roman"/>
              </a:rPr>
              <a:t>: 3 </a:t>
            </a:r>
            <a:r>
              <a:rPr lang="en-GB" sz="1200" kern="100" dirty="0" err="1">
                <a:effectLst/>
                <a:latin typeface="Calibri"/>
                <a:ea typeface="Calibri"/>
                <a:cs typeface="Times New Roman"/>
              </a:rPr>
              <a:t>Ionawr</a:t>
            </a:r>
            <a:r>
              <a:rPr lang="en-GB" sz="1200" kern="100" dirty="0">
                <a:effectLst/>
                <a:latin typeface="Calibri"/>
                <a:ea typeface="Calibri"/>
                <a:cs typeface="Times New Roman"/>
              </a:rPr>
              <a:t>, 2024). </a:t>
            </a:r>
            <a:br>
              <a:rPr lang="en-GB" sz="12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br>
              <a:rPr lang="en-GB" sz="1200" kern="100" dirty="0">
                <a:latin typeface="Calibri"/>
                <a:ea typeface="Calibri"/>
                <a:cs typeface="Times New Roman"/>
              </a:rPr>
            </a:br>
            <a:r>
              <a:rPr lang="en-GB" sz="1200" i="1" kern="100" dirty="0">
                <a:solidFill>
                  <a:srgbClr val="2C3E50"/>
                </a:solidFill>
                <a:latin typeface="Calibri"/>
                <a:ea typeface="Calibri"/>
                <a:cs typeface="Calibri"/>
              </a:rPr>
              <a:t>Hargreaves, E. (2005). Assessment for learning? Thinking outside the (black) box. Cambridge Journal of Education, 35(2), pp.213–224. </a:t>
            </a:r>
            <a:r>
              <a:rPr lang="en-GB" sz="1200" i="1" kern="100" dirty="0" err="1">
                <a:solidFill>
                  <a:srgbClr val="2C3E50"/>
                </a:solidFill>
                <a:latin typeface="Calibri"/>
                <a:ea typeface="Calibri"/>
                <a:cs typeface="Calibri"/>
              </a:rPr>
              <a:t>Ar</a:t>
            </a:r>
            <a:r>
              <a:rPr lang="en-GB" sz="1200" i="1" kern="100" dirty="0">
                <a:solidFill>
                  <a:srgbClr val="2C3E50"/>
                </a:solidFill>
                <a:latin typeface="Calibri"/>
                <a:ea typeface="Calibri"/>
                <a:cs typeface="Calibri"/>
              </a:rPr>
              <a:t> </a:t>
            </a:r>
            <a:r>
              <a:rPr lang="en-GB" sz="1200" i="1" kern="100" dirty="0" err="1">
                <a:solidFill>
                  <a:srgbClr val="2C3E50"/>
                </a:solidFill>
                <a:latin typeface="Calibri"/>
                <a:ea typeface="Calibri"/>
                <a:cs typeface="Calibri"/>
              </a:rPr>
              <a:t>gael</a:t>
            </a:r>
            <a:r>
              <a:rPr lang="en-GB" sz="1200" i="1" kern="100" dirty="0">
                <a:solidFill>
                  <a:srgbClr val="2C3E50"/>
                </a:solidFill>
                <a:latin typeface="Calibri"/>
                <a:ea typeface="Calibri"/>
                <a:cs typeface="Calibri"/>
              </a:rPr>
              <a:t> </a:t>
            </a:r>
            <a:r>
              <a:rPr lang="en-GB" sz="1200" i="1" kern="100" dirty="0" err="1">
                <a:solidFill>
                  <a:srgbClr val="2C3E50"/>
                </a:solidFill>
                <a:latin typeface="Calibri"/>
                <a:ea typeface="Calibri"/>
                <a:cs typeface="Calibri"/>
              </a:rPr>
              <a:t>yn</a:t>
            </a:r>
            <a:r>
              <a:rPr lang="en-GB" sz="1200" i="1" kern="100" dirty="0">
                <a:solidFill>
                  <a:srgbClr val="2C3E50"/>
                </a:solidFill>
                <a:latin typeface="Calibri"/>
                <a:ea typeface="Calibri"/>
                <a:cs typeface="Calibri"/>
              </a:rPr>
              <a:t>: </a:t>
            </a:r>
            <a:r>
              <a:rPr lang="en-GB" sz="1200" i="1" kern="100" dirty="0">
                <a:solidFill>
                  <a:srgbClr val="2C3E50"/>
                </a:solidFill>
                <a:latin typeface="Calibri"/>
                <a:ea typeface="Calibri"/>
                <a:cs typeface="Calibri"/>
                <a:hlinkClick r:id="rId10"/>
              </a:rPr>
              <a:t>https://doi.org/10.1080/03057640500146880</a:t>
            </a:r>
            <a:r>
              <a:rPr lang="en-GB" sz="1200" i="1" kern="100" dirty="0">
                <a:solidFill>
                  <a:srgbClr val="2C3E50"/>
                </a:solidFill>
                <a:latin typeface="Calibri"/>
                <a:ea typeface="Calibri"/>
                <a:cs typeface="Calibri"/>
              </a:rPr>
              <a:t>. </a:t>
            </a:r>
            <a:r>
              <a:rPr lang="en-GB" sz="1200" kern="100" dirty="0">
                <a:solidFill>
                  <a:srgbClr val="000000"/>
                </a:solidFill>
                <a:latin typeface="Calibri"/>
                <a:ea typeface="Calibri"/>
                <a:cs typeface="Calibri"/>
              </a:rPr>
              <a:t>(</a:t>
            </a:r>
            <a:r>
              <a:rPr lang="en-GB" sz="1200" kern="100" dirty="0" err="1">
                <a:solidFill>
                  <a:srgbClr val="000000"/>
                </a:solidFill>
                <a:latin typeface="Calibri"/>
                <a:ea typeface="Calibri"/>
                <a:cs typeface="Calibri"/>
              </a:rPr>
              <a:t>Cyrchwyd</a:t>
            </a:r>
            <a:r>
              <a:rPr lang="en-GB" sz="1200" kern="100" dirty="0">
                <a:solidFill>
                  <a:srgbClr val="000000"/>
                </a:solidFill>
                <a:latin typeface="Calibri"/>
                <a:ea typeface="Calibri"/>
                <a:cs typeface="Calibri"/>
              </a:rPr>
              <a:t>: 3 </a:t>
            </a:r>
            <a:r>
              <a:rPr lang="en-GB" sz="1200" kern="100" dirty="0" err="1">
                <a:solidFill>
                  <a:srgbClr val="000000"/>
                </a:solidFill>
                <a:latin typeface="Calibri"/>
                <a:ea typeface="Calibri"/>
                <a:cs typeface="Calibri"/>
              </a:rPr>
              <a:t>Ionawr</a:t>
            </a:r>
            <a:r>
              <a:rPr lang="en-GB" sz="1200" kern="100" dirty="0">
                <a:solidFill>
                  <a:srgbClr val="000000"/>
                </a:solidFill>
                <a:latin typeface="Calibri"/>
                <a:ea typeface="Calibri"/>
                <a:cs typeface="Calibri"/>
              </a:rPr>
              <a:t>, 2024). </a:t>
            </a:r>
            <a:br>
              <a:rPr lang="en-US" dirty="0"/>
            </a:br>
            <a:br>
              <a:rPr lang="en-GB" sz="1200" kern="100" dirty="0">
                <a:latin typeface="Calibri"/>
                <a:ea typeface="Calibri"/>
                <a:cs typeface="Times New Roman"/>
              </a:rPr>
            </a:br>
            <a:r>
              <a:rPr lang="en-GB" sz="1200" i="1" kern="100" dirty="0">
                <a:effectLst/>
                <a:latin typeface="Calibri"/>
                <a:ea typeface="Calibri"/>
                <a:cs typeface="Times New Roman"/>
              </a:rPr>
              <a:t> </a:t>
            </a:r>
            <a:br>
              <a:rPr lang="en-GB" sz="1200" i="1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lang="en-US" sz="1100" i="1" kern="100" dirty="0">
                <a:latin typeface="Aptos"/>
                <a:ea typeface="Calibri"/>
                <a:cs typeface="Times New Roman"/>
              </a:rPr>
              <a:t>Black, P a Wiliams, D. (1998) Inside the Black Box: Raising Standards Through Classroom </a:t>
            </a:r>
            <a:r>
              <a:rPr lang="en-US" sz="1100" i="1" kern="100" dirty="0" err="1">
                <a:latin typeface="Aptos"/>
                <a:ea typeface="Calibri"/>
                <a:cs typeface="Times New Roman"/>
              </a:rPr>
              <a:t>Assessmesment</a:t>
            </a:r>
            <a:r>
              <a:rPr lang="en-US" sz="1100" i="1" kern="100" dirty="0">
                <a:latin typeface="Aptos"/>
                <a:ea typeface="Calibri"/>
                <a:cs typeface="Times New Roman"/>
              </a:rPr>
              <a:t>. </a:t>
            </a:r>
            <a:r>
              <a:rPr lang="en-US" sz="1100" i="1" kern="100" dirty="0" err="1">
                <a:latin typeface="Aptos"/>
                <a:ea typeface="Calibri"/>
                <a:cs typeface="Times New Roman"/>
              </a:rPr>
              <a:t>Ar</a:t>
            </a:r>
            <a:r>
              <a:rPr lang="en-US" sz="1100" i="1" kern="100" dirty="0">
                <a:latin typeface="Aptos"/>
                <a:ea typeface="Calibri"/>
                <a:cs typeface="Times New Roman"/>
              </a:rPr>
              <a:t> </a:t>
            </a:r>
            <a:r>
              <a:rPr lang="en-US" sz="1100" i="1" kern="100" dirty="0" err="1">
                <a:latin typeface="Aptos"/>
                <a:ea typeface="Calibri"/>
                <a:cs typeface="Times New Roman"/>
              </a:rPr>
              <a:t>gael</a:t>
            </a:r>
            <a:r>
              <a:rPr lang="en-US" sz="1100" i="1" kern="100" dirty="0">
                <a:latin typeface="Aptos"/>
                <a:ea typeface="Calibri"/>
                <a:cs typeface="Times New Roman"/>
              </a:rPr>
              <a:t> </a:t>
            </a:r>
            <a:r>
              <a:rPr lang="en-US" sz="1100" i="1" kern="100" dirty="0" err="1">
                <a:latin typeface="Aptos"/>
                <a:ea typeface="Calibri"/>
                <a:cs typeface="Times New Roman"/>
              </a:rPr>
              <a:t>yn</a:t>
            </a:r>
            <a:r>
              <a:rPr lang="en-US" sz="1100" i="1" kern="100" dirty="0">
                <a:latin typeface="Aptos"/>
                <a:ea typeface="Calibri"/>
                <a:cs typeface="Times New Roman"/>
              </a:rPr>
              <a:t>: </a:t>
            </a:r>
            <a:r>
              <a:rPr lang="en-US" sz="1100" kern="100" dirty="0">
                <a:ea typeface="+mj-lt"/>
                <a:cs typeface="+mj-lt"/>
                <a:hlinkClick r:id="rId11"/>
              </a:rPr>
              <a:t>https://www.researchgate.net/publication/44836144_Inside_the_Black_Box_Raising_Standards_Through_Classroom_Assessment</a:t>
            </a:r>
            <a:r>
              <a:rPr lang="en-US" sz="1100" kern="100" dirty="0">
                <a:ea typeface="Calibri"/>
                <a:cs typeface="Times New Roman"/>
              </a:rPr>
              <a:t>    (</a:t>
            </a:r>
            <a:r>
              <a:rPr lang="en-US" sz="1100" kern="100" dirty="0" err="1">
                <a:ea typeface="Calibri"/>
                <a:cs typeface="Times New Roman"/>
              </a:rPr>
              <a:t>Cyrchwyd</a:t>
            </a:r>
            <a:r>
              <a:rPr lang="en-US" sz="1100" kern="100" dirty="0">
                <a:ea typeface="Calibri"/>
                <a:cs typeface="Times New Roman"/>
              </a:rPr>
              <a:t>: 29 </a:t>
            </a:r>
            <a:r>
              <a:rPr lang="en-US" sz="1100" kern="100" dirty="0" err="1">
                <a:ea typeface="Calibri"/>
                <a:cs typeface="Times New Roman"/>
              </a:rPr>
              <a:t>Rhagfyr</a:t>
            </a:r>
            <a:r>
              <a:rPr lang="en-US" sz="1100" kern="100" dirty="0">
                <a:ea typeface="Calibri"/>
                <a:cs typeface="Times New Roman"/>
              </a:rPr>
              <a:t> 2024) </a:t>
            </a:r>
            <a:endParaRPr lang="cy-GB" dirty="0"/>
          </a:p>
        </p:txBody>
      </p:sp>
    </p:spTree>
    <p:extLst>
      <p:ext uri="{BB962C8B-B14F-4D97-AF65-F5344CB8AC3E}">
        <p14:creationId xmlns:p14="http://schemas.microsoft.com/office/powerpoint/2010/main" val="4010486628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CD5AA383-5423-4570-22DB-BBC269FE1E87}"/>
              </a:ext>
            </a:extLst>
          </p:cNvPr>
          <p:cNvSpPr txBox="1"/>
          <p:nvPr/>
        </p:nvSpPr>
        <p:spPr>
          <a:xfrm>
            <a:off x="104987" y="-1555"/>
            <a:ext cx="12081933" cy="7773538"/>
          </a:xfrm>
          <a:prstGeom prst="rect">
            <a:avLst/>
          </a:prstGeom>
          <a:noFill/>
        </p:spPr>
        <p:txBody>
          <a:bodyPr wrap="square" lIns="91440" tIns="45720" rIns="91440" bIns="45720" anchor="t">
            <a:spAutoFit/>
          </a:bodyPr>
          <a:lstStyle/>
          <a:p>
            <a:br>
              <a:rPr lang="en-GB" sz="1200" kern="100" dirty="0">
                <a:latin typeface="Calibri"/>
                <a:ea typeface="Calibri"/>
                <a:cs typeface="Calibri"/>
              </a:rPr>
            </a:br>
            <a:r>
              <a:rPr lang="en-GB" sz="1200" i="1" kern="100" dirty="0">
                <a:latin typeface="Calibri"/>
                <a:ea typeface="Calibri"/>
                <a:cs typeface="Calibri"/>
              </a:rPr>
              <a:t>Kirby, J. (2013) What Can We Learn from Dylan Wiliam and </a:t>
            </a:r>
            <a:r>
              <a:rPr lang="en-GB" sz="1200" i="1" kern="100" err="1">
                <a:latin typeface="Calibri"/>
                <a:ea typeface="Calibri"/>
                <a:cs typeface="Calibri"/>
              </a:rPr>
              <a:t>AfL</a:t>
            </a:r>
            <a:r>
              <a:rPr lang="en-GB" sz="1200" i="1" kern="100" dirty="0">
                <a:latin typeface="Calibri"/>
                <a:ea typeface="Calibri"/>
                <a:cs typeface="Calibri"/>
              </a:rPr>
              <a:t>? </a:t>
            </a:r>
            <a:r>
              <a:rPr lang="en-GB" sz="1200" i="1" kern="100" err="1">
                <a:latin typeface="Calibri"/>
                <a:ea typeface="Calibri"/>
                <a:cs typeface="Calibri"/>
              </a:rPr>
              <a:t>Ar</a:t>
            </a:r>
            <a:r>
              <a:rPr lang="en-GB" sz="1200" i="1" kern="100" dirty="0">
                <a:latin typeface="Calibri"/>
                <a:ea typeface="Calibri"/>
                <a:cs typeface="Calibri"/>
              </a:rPr>
              <a:t> </a:t>
            </a:r>
            <a:r>
              <a:rPr lang="en-GB" sz="1200" i="1" kern="100" err="1">
                <a:latin typeface="Calibri"/>
                <a:ea typeface="Calibri"/>
                <a:cs typeface="Calibri"/>
              </a:rPr>
              <a:t>gael</a:t>
            </a:r>
            <a:r>
              <a:rPr lang="en-GB" sz="1200" i="1" kern="100" dirty="0">
                <a:latin typeface="Calibri"/>
                <a:ea typeface="Calibri"/>
                <a:cs typeface="Calibri"/>
              </a:rPr>
              <a:t> </a:t>
            </a:r>
            <a:r>
              <a:rPr lang="en-GB" sz="1200" i="1" kern="100" err="1">
                <a:latin typeface="Calibri"/>
                <a:ea typeface="Calibri"/>
                <a:cs typeface="Calibri"/>
              </a:rPr>
              <a:t>yn</a:t>
            </a:r>
            <a:r>
              <a:rPr lang="en-GB" sz="1200" i="1" kern="100" dirty="0">
                <a:latin typeface="Calibri"/>
                <a:ea typeface="Calibri"/>
                <a:cs typeface="Calibri"/>
              </a:rPr>
              <a:t>: </a:t>
            </a:r>
            <a:r>
              <a:rPr lang="cy-GB" sz="1200" i="1" kern="100" dirty="0">
                <a:latin typeface="Calibri"/>
                <a:ea typeface="Calibri"/>
                <a:cs typeface="Calibri"/>
                <a:hlinkClick r:id="rId2"/>
              </a:rPr>
              <a:t>https://joe-kirby.com/2013/03/30/afl/</a:t>
            </a:r>
            <a:r>
              <a:rPr lang="en-GB" sz="1200" i="1" kern="100" dirty="0">
                <a:latin typeface="Calibri"/>
                <a:ea typeface="Calibri"/>
                <a:cs typeface="Calibri"/>
              </a:rPr>
              <a:t> </a:t>
            </a:r>
            <a:r>
              <a:rPr lang="en-GB" sz="1200" kern="100" dirty="0">
                <a:latin typeface="Calibri"/>
                <a:ea typeface="Calibri"/>
                <a:cs typeface="Calibri"/>
              </a:rPr>
              <a:t>(</a:t>
            </a:r>
            <a:r>
              <a:rPr lang="en-GB" sz="1200" kern="100" err="1">
                <a:latin typeface="Calibri"/>
                <a:ea typeface="Calibri"/>
                <a:cs typeface="Calibri"/>
              </a:rPr>
              <a:t>Cyrchwyd</a:t>
            </a:r>
            <a:r>
              <a:rPr lang="en-GB" sz="1200" kern="100" dirty="0">
                <a:latin typeface="Calibri"/>
                <a:ea typeface="Calibri"/>
                <a:cs typeface="Calibri"/>
              </a:rPr>
              <a:t>: 29 </a:t>
            </a:r>
            <a:r>
              <a:rPr lang="en-GB" sz="1200" kern="100" err="1">
                <a:latin typeface="Calibri"/>
                <a:ea typeface="Calibri"/>
                <a:cs typeface="Calibri"/>
              </a:rPr>
              <a:t>Rhagfyr</a:t>
            </a:r>
            <a:r>
              <a:rPr lang="en-GB" sz="1200" kern="100" dirty="0">
                <a:latin typeface="Calibri"/>
                <a:ea typeface="Calibri"/>
                <a:cs typeface="Calibri"/>
              </a:rPr>
              <a:t> 2024).</a:t>
            </a:r>
            <a:br>
              <a:rPr lang="en-GB" sz="1200" kern="100" dirty="0">
                <a:latin typeface="Calibri"/>
                <a:ea typeface="Calibri"/>
                <a:cs typeface="Calibri"/>
              </a:rPr>
            </a:br>
            <a:br>
              <a:rPr lang="en-GB" sz="1200" kern="100" dirty="0">
                <a:latin typeface="Calibri"/>
                <a:ea typeface="Calibri"/>
                <a:cs typeface="Calibri"/>
              </a:rPr>
            </a:br>
            <a:r>
              <a:rPr lang="en-GB" sz="1200" kern="100" dirty="0">
                <a:latin typeface="Calibri"/>
                <a:ea typeface="Calibri"/>
                <a:cs typeface="Calibri"/>
              </a:rPr>
              <a:t>Kirschner, P.A., </a:t>
            </a:r>
            <a:r>
              <a:rPr lang="en-GB" sz="1200" i="1" kern="100" err="1">
                <a:solidFill>
                  <a:srgbClr val="2C3E50"/>
                </a:solidFill>
                <a:latin typeface="Calibri"/>
                <a:ea typeface="Calibri"/>
                <a:cs typeface="Calibri"/>
              </a:rPr>
              <a:t>Sweller</a:t>
            </a:r>
            <a:r>
              <a:rPr lang="en-GB" sz="1200" i="1" kern="100" dirty="0">
                <a:solidFill>
                  <a:srgbClr val="2C3E50"/>
                </a:solidFill>
                <a:latin typeface="Calibri"/>
                <a:ea typeface="Calibri"/>
                <a:cs typeface="Calibri"/>
              </a:rPr>
              <a:t>, J. and Clark, R.E. (2006). Why minimal guidance during instruction does not work: An analysis of the failure of constructivist, discovery, problem-based, experiential, and inquiry-based teaching. Educational Psychologist. </a:t>
            </a:r>
            <a:r>
              <a:rPr lang="en-GB" sz="1200" i="1" kern="100" err="1">
                <a:solidFill>
                  <a:srgbClr val="2C3E50"/>
                </a:solidFill>
                <a:latin typeface="Calibri"/>
                <a:ea typeface="Calibri"/>
                <a:cs typeface="Calibri"/>
              </a:rPr>
              <a:t>Ar</a:t>
            </a:r>
            <a:r>
              <a:rPr lang="en-GB" sz="1200" i="1" kern="100" dirty="0">
                <a:solidFill>
                  <a:srgbClr val="2C3E50"/>
                </a:solidFill>
                <a:latin typeface="Calibri"/>
                <a:ea typeface="Calibri"/>
                <a:cs typeface="Calibri"/>
              </a:rPr>
              <a:t> </a:t>
            </a:r>
            <a:r>
              <a:rPr lang="en-GB" sz="1200" i="1" kern="100" err="1">
                <a:solidFill>
                  <a:srgbClr val="2C3E50"/>
                </a:solidFill>
                <a:latin typeface="Calibri"/>
                <a:ea typeface="Calibri"/>
                <a:cs typeface="Calibri"/>
              </a:rPr>
              <a:t>gael</a:t>
            </a:r>
            <a:r>
              <a:rPr lang="en-GB" sz="1200" i="1" kern="100" dirty="0">
                <a:solidFill>
                  <a:srgbClr val="2C3E50"/>
                </a:solidFill>
                <a:latin typeface="Calibri"/>
                <a:ea typeface="Calibri"/>
                <a:cs typeface="Calibri"/>
              </a:rPr>
              <a:t> </a:t>
            </a:r>
            <a:r>
              <a:rPr lang="en-GB" sz="1200" i="1" kern="100" err="1">
                <a:solidFill>
                  <a:srgbClr val="2C3E50"/>
                </a:solidFill>
                <a:latin typeface="Calibri"/>
                <a:ea typeface="Calibri"/>
                <a:cs typeface="Calibri"/>
              </a:rPr>
              <a:t>yn</a:t>
            </a:r>
            <a:r>
              <a:rPr lang="en-GB" sz="1200" i="1" kern="100" dirty="0">
                <a:solidFill>
                  <a:srgbClr val="2C3E50"/>
                </a:solidFill>
                <a:latin typeface="Calibri"/>
                <a:ea typeface="Calibri"/>
                <a:cs typeface="Calibri"/>
              </a:rPr>
              <a:t>: </a:t>
            </a:r>
            <a:r>
              <a:rPr lang="en-GB" sz="1200" i="1" kern="100" dirty="0">
                <a:latin typeface="Calibri"/>
                <a:ea typeface="Calibri"/>
                <a:cs typeface="Calibri"/>
                <a:hlinkClick r:id="rId3"/>
              </a:rPr>
              <a:t>https://www.tandfonline.com/doi/pdf/10.1207/s15326985ep4102_1</a:t>
            </a:r>
            <a:r>
              <a:rPr lang="en-GB" sz="1200" i="1" kern="100" dirty="0">
                <a:solidFill>
                  <a:srgbClr val="2C3E50"/>
                </a:solidFill>
                <a:latin typeface="Calibri"/>
                <a:ea typeface="Calibri"/>
                <a:cs typeface="Calibri"/>
              </a:rPr>
              <a:t>  </a:t>
            </a:r>
            <a:r>
              <a:rPr lang="en-GB" sz="1200" i="1" kern="100" dirty="0">
                <a:latin typeface="Calibri"/>
                <a:ea typeface="Calibri"/>
                <a:cs typeface="Calibri"/>
              </a:rPr>
              <a:t>(</a:t>
            </a:r>
            <a:r>
              <a:rPr lang="en-GB" sz="1200" i="1" kern="100" err="1">
                <a:latin typeface="Calibri"/>
                <a:ea typeface="Calibri"/>
                <a:cs typeface="Calibri"/>
              </a:rPr>
              <a:t>Cyrchwyd</a:t>
            </a:r>
            <a:r>
              <a:rPr lang="en-GB" sz="1200" i="1" kern="100" dirty="0">
                <a:latin typeface="Calibri"/>
                <a:ea typeface="Calibri"/>
                <a:cs typeface="Calibri"/>
              </a:rPr>
              <a:t>: 29 </a:t>
            </a:r>
            <a:r>
              <a:rPr lang="en-GB" sz="1200" i="1" kern="100" err="1">
                <a:latin typeface="Calibri"/>
                <a:ea typeface="Calibri"/>
                <a:cs typeface="Calibri"/>
              </a:rPr>
              <a:t>Rhagfyr</a:t>
            </a:r>
            <a:r>
              <a:rPr lang="en-GB" sz="1200" i="1" kern="100">
                <a:latin typeface="Calibri"/>
                <a:ea typeface="Calibri"/>
                <a:cs typeface="Calibri"/>
              </a:rPr>
              <a:t> 2024).</a:t>
            </a:r>
            <a:br>
              <a:rPr lang="en-GB" sz="1200" i="1" kern="100" dirty="0">
                <a:latin typeface="Calibri"/>
                <a:ea typeface="Calibri"/>
                <a:cs typeface="Calibri"/>
              </a:rPr>
            </a:br>
            <a:r>
              <a:rPr lang="en-GB" sz="1200" i="1" kern="100" dirty="0">
                <a:latin typeface="Calibri"/>
                <a:ea typeface="Calibri"/>
                <a:cs typeface="Calibri"/>
              </a:rPr>
              <a:t> 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200" i="1" kern="100" dirty="0">
                <a:latin typeface="Calibri"/>
                <a:ea typeface="Calibri"/>
                <a:cs typeface="Calibri"/>
              </a:rPr>
              <a:t>Ko, J a Pamela S. (2013). Effective Teaching: A Review of Research and Evidence. </a:t>
            </a:r>
            <a:r>
              <a:rPr lang="en-GB" sz="1200" i="1" kern="100" dirty="0" err="1">
                <a:latin typeface="Calibri"/>
                <a:ea typeface="Calibri"/>
                <a:cs typeface="Calibri"/>
              </a:rPr>
              <a:t>Ar</a:t>
            </a:r>
            <a:r>
              <a:rPr lang="en-GB" sz="1200" i="1" kern="100" dirty="0">
                <a:latin typeface="Calibri"/>
                <a:ea typeface="Calibri"/>
                <a:cs typeface="Calibri"/>
              </a:rPr>
              <a:t> </a:t>
            </a:r>
            <a:r>
              <a:rPr lang="en-GB" sz="1200" i="1" kern="100" dirty="0" err="1">
                <a:latin typeface="Calibri"/>
                <a:ea typeface="Calibri"/>
                <a:cs typeface="Calibri"/>
              </a:rPr>
              <a:t>gael</a:t>
            </a:r>
            <a:r>
              <a:rPr lang="en-GB" sz="1200" i="1" kern="100" dirty="0">
                <a:latin typeface="Calibri"/>
                <a:ea typeface="Calibri"/>
                <a:cs typeface="Calibri"/>
              </a:rPr>
              <a:t> </a:t>
            </a:r>
            <a:r>
              <a:rPr lang="en-GB" sz="1200" i="1" kern="100" dirty="0" err="1">
                <a:latin typeface="Calibri"/>
                <a:ea typeface="Calibri"/>
                <a:cs typeface="Calibri"/>
              </a:rPr>
              <a:t>yn</a:t>
            </a:r>
            <a:r>
              <a:rPr lang="en-GB" sz="1200" i="1" kern="100" dirty="0">
                <a:latin typeface="Calibri"/>
                <a:ea typeface="Calibri"/>
                <a:cs typeface="Calibri"/>
              </a:rPr>
              <a:t>: </a:t>
            </a:r>
            <a:r>
              <a:rPr lang="en-GB" sz="1200" i="1" kern="100" dirty="0">
                <a:latin typeface="Calibri"/>
                <a:ea typeface="Calibri"/>
                <a:cs typeface="Calibri"/>
                <a:hlinkClick r:id="rId4"/>
              </a:rPr>
              <a:t>https://eric.ed.gov/?id=ED546794</a:t>
            </a:r>
            <a:r>
              <a:rPr lang="en-GB" sz="1200" i="1" u="sng" kern="100" dirty="0">
                <a:solidFill>
                  <a:srgbClr val="0563C1"/>
                </a:solidFill>
                <a:latin typeface="Calibri"/>
                <a:ea typeface="Calibri"/>
                <a:cs typeface="Calibri"/>
              </a:rPr>
              <a:t> </a:t>
            </a:r>
            <a:r>
              <a:rPr lang="en-GB" sz="1200" kern="100" dirty="0">
                <a:latin typeface="Calibri"/>
                <a:ea typeface="Calibri"/>
                <a:cs typeface="Calibri"/>
              </a:rPr>
              <a:t>(</a:t>
            </a:r>
            <a:r>
              <a:rPr lang="en-GB" sz="1200" kern="100" dirty="0" err="1">
                <a:latin typeface="Calibri"/>
                <a:ea typeface="Calibri"/>
                <a:cs typeface="Calibri"/>
              </a:rPr>
              <a:t>Cyrchwyd</a:t>
            </a:r>
            <a:r>
              <a:rPr lang="en-GB" sz="1200" kern="100" dirty="0">
                <a:latin typeface="Calibri"/>
                <a:ea typeface="Calibri"/>
                <a:cs typeface="Calibri"/>
              </a:rPr>
              <a:t>: 29 </a:t>
            </a:r>
            <a:r>
              <a:rPr lang="en-GB" sz="1200" kern="100" dirty="0" err="1">
                <a:latin typeface="Calibri"/>
                <a:ea typeface="Calibri"/>
                <a:cs typeface="Calibri"/>
              </a:rPr>
              <a:t>Rhagfyr</a:t>
            </a:r>
            <a:r>
              <a:rPr lang="en-GB" sz="1200" kern="100" dirty="0">
                <a:latin typeface="Calibri"/>
                <a:ea typeface="Calibri"/>
                <a:cs typeface="Calibri"/>
              </a:rPr>
              <a:t> 2024).</a:t>
            </a:r>
            <a:br>
              <a:rPr lang="en-GB" sz="1200" kern="100" dirty="0">
                <a:latin typeface="Calibri"/>
                <a:ea typeface="Calibri"/>
                <a:cs typeface="Calibri"/>
              </a:rPr>
            </a:br>
            <a:endParaRPr lang="en-GB" sz="1200" kern="100" dirty="0">
              <a:latin typeface="Calibri"/>
              <a:ea typeface="Calibri"/>
              <a:cs typeface="Calibri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200" i="1" kern="100" dirty="0">
                <a:effectLst/>
                <a:latin typeface="Calibri"/>
                <a:ea typeface="Calibri"/>
                <a:cs typeface="Times New Roman"/>
              </a:rPr>
              <a:t>Markman, Ellen M. (1979) Realizing That You Don’t Understand: Elementary School Children’s Awareness of Inconsistencies. Child Development, vol. 50, no. 3. </a:t>
            </a:r>
            <a:r>
              <a:rPr lang="en-GB" sz="1200" i="1" kern="100" dirty="0" err="1">
                <a:effectLst/>
                <a:latin typeface="Calibri"/>
                <a:ea typeface="Calibri"/>
                <a:cs typeface="Times New Roman"/>
              </a:rPr>
              <a:t>Ar</a:t>
            </a:r>
            <a:r>
              <a:rPr lang="en-GB" sz="1200" i="1" kern="100" dirty="0">
                <a:effectLst/>
                <a:latin typeface="Calibri"/>
                <a:ea typeface="Calibri"/>
                <a:cs typeface="Times New Roman"/>
              </a:rPr>
              <a:t> </a:t>
            </a:r>
            <a:r>
              <a:rPr lang="en-GB" sz="1200" i="1" kern="100" dirty="0" err="1">
                <a:effectLst/>
                <a:latin typeface="Calibri"/>
                <a:ea typeface="Calibri"/>
                <a:cs typeface="Times New Roman"/>
              </a:rPr>
              <a:t>gael</a:t>
            </a:r>
            <a:r>
              <a:rPr lang="en-GB" sz="1200" i="1" kern="100" dirty="0">
                <a:effectLst/>
                <a:latin typeface="Calibri"/>
                <a:ea typeface="Calibri"/>
                <a:cs typeface="Times New Roman"/>
              </a:rPr>
              <a:t> </a:t>
            </a:r>
            <a:r>
              <a:rPr lang="en-GB" sz="1200" i="1" kern="100" dirty="0" err="1">
                <a:effectLst/>
                <a:latin typeface="Calibri"/>
                <a:ea typeface="Calibri"/>
                <a:cs typeface="Times New Roman"/>
              </a:rPr>
              <a:t>yn</a:t>
            </a:r>
            <a:r>
              <a:rPr lang="en-GB" sz="1200" i="1" kern="100" dirty="0">
                <a:effectLst/>
                <a:latin typeface="Calibri"/>
                <a:ea typeface="Calibri"/>
                <a:cs typeface="Times New Roman"/>
              </a:rPr>
              <a:t>: </a:t>
            </a:r>
            <a:r>
              <a:rPr lang="en-GB" sz="1200" i="1" u="sng" kern="100" dirty="0">
                <a:solidFill>
                  <a:srgbClr val="0563C1"/>
                </a:solidFill>
                <a:effectLst/>
                <a:latin typeface="Calibri"/>
                <a:ea typeface="Calibri"/>
                <a:cs typeface="Times New Roman"/>
                <a:hlinkClick r:id="rId5"/>
              </a:rPr>
              <a:t>https://doi.org/10.2307/1128929</a:t>
            </a:r>
            <a:r>
              <a:rPr lang="en-GB" sz="1200" i="1" kern="100" dirty="0">
                <a:effectLst/>
                <a:latin typeface="Calibri"/>
                <a:ea typeface="Calibri"/>
                <a:cs typeface="Times New Roman"/>
              </a:rPr>
              <a:t>. </a:t>
            </a:r>
            <a:r>
              <a:rPr lang="en-GB" sz="1200" kern="100" dirty="0">
                <a:effectLst/>
                <a:latin typeface="Calibri"/>
                <a:ea typeface="Calibri"/>
                <a:cs typeface="Times New Roman"/>
              </a:rPr>
              <a:t>(</a:t>
            </a:r>
            <a:r>
              <a:rPr lang="en-GB" sz="1200" kern="100" dirty="0" err="1">
                <a:effectLst/>
                <a:latin typeface="Calibri"/>
                <a:ea typeface="Calibri"/>
                <a:cs typeface="Times New Roman"/>
              </a:rPr>
              <a:t>Cyrchwyd</a:t>
            </a:r>
            <a:r>
              <a:rPr lang="en-GB" sz="1200" kern="100" dirty="0">
                <a:effectLst/>
                <a:latin typeface="Calibri"/>
                <a:ea typeface="Calibri"/>
                <a:cs typeface="Times New Roman"/>
              </a:rPr>
              <a:t>: 2 </a:t>
            </a:r>
            <a:r>
              <a:rPr lang="en-GB" sz="1200" kern="100" dirty="0" err="1">
                <a:effectLst/>
                <a:latin typeface="Calibri"/>
                <a:ea typeface="Calibri"/>
                <a:cs typeface="Times New Roman"/>
              </a:rPr>
              <a:t>Ionawr</a:t>
            </a:r>
            <a:r>
              <a:rPr lang="en-GB" sz="1200" kern="100" dirty="0">
                <a:effectLst/>
                <a:latin typeface="Calibri"/>
                <a:ea typeface="Calibri"/>
                <a:cs typeface="Times New Roman"/>
              </a:rPr>
              <a:t>, 2024). </a:t>
            </a:r>
            <a:endParaRPr lang="en-GB">
              <a:latin typeface="Calibri"/>
              <a:ea typeface="Calibri"/>
              <a:cs typeface="Times New Roman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endParaRPr lang="en-GB" sz="1200" kern="100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200" i="1" kern="100" dirty="0">
                <a:effectLst/>
                <a:latin typeface="Calibri"/>
                <a:ea typeface="Calibri"/>
                <a:cs typeface="Times New Roman"/>
              </a:rPr>
              <a:t>Nappi, </a:t>
            </a:r>
            <a:r>
              <a:rPr lang="en-GB" sz="1200" i="1" kern="100" dirty="0">
                <a:latin typeface="Calibri"/>
                <a:ea typeface="Calibri"/>
                <a:cs typeface="Times New Roman"/>
              </a:rPr>
              <a:t>J</a:t>
            </a:r>
            <a:r>
              <a:rPr lang="en-GB" sz="1200" i="1" kern="100" dirty="0">
                <a:effectLst/>
                <a:latin typeface="Calibri"/>
                <a:ea typeface="Calibri"/>
                <a:cs typeface="Times New Roman"/>
              </a:rPr>
              <a:t>. (2017) The Importance of Questioning in Developing Critical Thinking Skills. </a:t>
            </a:r>
            <a:r>
              <a:rPr lang="en-GB" sz="1200" i="1" kern="100" dirty="0" err="1">
                <a:effectLst/>
                <a:latin typeface="Calibri"/>
                <a:ea typeface="Calibri"/>
                <a:cs typeface="Times New Roman"/>
              </a:rPr>
              <a:t>Ar</a:t>
            </a:r>
            <a:r>
              <a:rPr lang="en-GB" sz="1200" i="1" kern="100" dirty="0">
                <a:effectLst/>
                <a:latin typeface="Calibri"/>
                <a:ea typeface="Calibri"/>
                <a:cs typeface="Times New Roman"/>
              </a:rPr>
              <a:t> </a:t>
            </a:r>
            <a:r>
              <a:rPr lang="en-GB" sz="1200" i="1" kern="100" dirty="0" err="1">
                <a:effectLst/>
                <a:latin typeface="Calibri"/>
                <a:ea typeface="Calibri"/>
                <a:cs typeface="Times New Roman"/>
              </a:rPr>
              <a:t>gael</a:t>
            </a:r>
            <a:r>
              <a:rPr lang="en-GB" sz="1200" i="1" kern="100" dirty="0">
                <a:effectLst/>
                <a:latin typeface="Calibri"/>
                <a:ea typeface="Calibri"/>
                <a:cs typeface="Times New Roman"/>
              </a:rPr>
              <a:t> </a:t>
            </a:r>
            <a:r>
              <a:rPr lang="en-GB" sz="1200" i="1" kern="100" dirty="0" err="1">
                <a:effectLst/>
                <a:latin typeface="Calibri"/>
                <a:ea typeface="Calibri"/>
                <a:cs typeface="Times New Roman"/>
              </a:rPr>
              <a:t>yn</a:t>
            </a:r>
            <a:r>
              <a:rPr lang="en-GB" sz="1200" i="1" kern="100" dirty="0">
                <a:effectLst/>
                <a:latin typeface="Calibri"/>
                <a:ea typeface="Calibri"/>
                <a:cs typeface="Times New Roman"/>
              </a:rPr>
              <a:t>: </a:t>
            </a:r>
            <a:r>
              <a:rPr lang="cy-GB" sz="1200" i="1" u="sng" kern="100" dirty="0">
                <a:solidFill>
                  <a:srgbClr val="0563C1"/>
                </a:solidFill>
                <a:effectLst/>
                <a:latin typeface="Calibri"/>
                <a:ea typeface="Calibri"/>
                <a:cs typeface="Times New Roman"/>
                <a:hlinkClick r:id="rId6"/>
              </a:rPr>
              <a:t>https://www.dkg.is/static/files/skjol_landsamband/bulletin_grein_jona.pdf#page=30</a:t>
            </a:r>
            <a:r>
              <a:rPr lang="en-GB" sz="1200" i="1" kern="100" dirty="0">
                <a:effectLst/>
                <a:latin typeface="Calibri"/>
                <a:ea typeface="Calibri"/>
                <a:cs typeface="Times New Roman"/>
              </a:rPr>
              <a:t> </a:t>
            </a:r>
            <a:r>
              <a:rPr lang="en-GB" sz="1200" kern="100" dirty="0">
                <a:effectLst/>
                <a:latin typeface="Calibri"/>
                <a:ea typeface="Calibri"/>
                <a:cs typeface="Times New Roman"/>
              </a:rPr>
              <a:t>(</a:t>
            </a:r>
            <a:r>
              <a:rPr lang="en-GB" sz="1200" kern="100" dirty="0" err="1">
                <a:effectLst/>
                <a:latin typeface="Calibri"/>
                <a:ea typeface="Calibri"/>
                <a:cs typeface="Times New Roman"/>
              </a:rPr>
              <a:t>Cyrchwyd</a:t>
            </a:r>
            <a:r>
              <a:rPr lang="en-GB" sz="1200" kern="100" dirty="0">
                <a:effectLst/>
                <a:latin typeface="Calibri"/>
                <a:ea typeface="Calibri"/>
                <a:cs typeface="Times New Roman"/>
              </a:rPr>
              <a:t>: 29 </a:t>
            </a:r>
            <a:r>
              <a:rPr lang="en-GB" sz="1200" kern="100" dirty="0" err="1">
                <a:effectLst/>
                <a:latin typeface="Calibri"/>
                <a:ea typeface="Calibri"/>
                <a:cs typeface="Times New Roman"/>
              </a:rPr>
              <a:t>Rhagfyr</a:t>
            </a:r>
            <a:r>
              <a:rPr lang="en-GB" sz="1200" kern="100" dirty="0">
                <a:effectLst/>
                <a:latin typeface="Calibri"/>
                <a:ea typeface="Calibri"/>
                <a:cs typeface="Times New Roman"/>
              </a:rPr>
              <a:t> 2024).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endParaRPr lang="en-GB" sz="1200" kern="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200" i="1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Primary PGCE 5-11 Years</a:t>
            </a:r>
            <a:r>
              <a:rPr lang="en-GB" sz="12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(2023). Assessment for Learning: How Are These Strategies Adaptable to Meet the Varying Needs of Primary Learners, 25 November. </a:t>
            </a:r>
            <a:r>
              <a:rPr lang="en-GB" sz="1200" kern="1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Ar</a:t>
            </a:r>
            <a:r>
              <a:rPr lang="en-GB" sz="12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200" kern="1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gael</a:t>
            </a:r>
            <a:r>
              <a:rPr lang="en-GB" sz="12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200" kern="1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yn</a:t>
            </a:r>
            <a:r>
              <a:rPr lang="en-GB" sz="12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: </a:t>
            </a:r>
            <a:r>
              <a:rPr lang="en-GB" sz="1200" u="sng" kern="100" dirty="0">
                <a:solidFill>
                  <a:srgbClr val="0563C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7"/>
              </a:rPr>
              <a:t>https://jessefreeborn.wordpress.com/assessment-for-learning-how-are-these-strategies-adaptable-to-meet-the-varying-needs-of-learners/</a:t>
            </a:r>
            <a:r>
              <a:rPr lang="en-GB" sz="12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 (</a:t>
            </a:r>
            <a:r>
              <a:rPr lang="en-GB" sz="1200" kern="1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Cyrchwyd</a:t>
            </a:r>
            <a:r>
              <a:rPr lang="en-GB" sz="12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: 30 </a:t>
            </a:r>
            <a:r>
              <a:rPr lang="en-GB" sz="1200" kern="1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Rhagfyr</a:t>
            </a:r>
            <a:r>
              <a:rPr lang="en-GB" sz="12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2024).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endParaRPr lang="en-GB" sz="1200" kern="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200" i="1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 Shirley Clarke Education. (2023). Learning Intentions and Success Criteria. Shirley Clarke Education, 22 Mai. </a:t>
            </a:r>
            <a:r>
              <a:rPr lang="en-GB" sz="1200" i="1" kern="1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Ar</a:t>
            </a:r>
            <a:r>
              <a:rPr lang="en-GB" sz="1200" i="1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200" i="1" kern="1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gael</a:t>
            </a:r>
            <a:r>
              <a:rPr lang="en-GB" sz="1200" i="1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200" i="1" kern="1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yn</a:t>
            </a:r>
            <a:r>
              <a:rPr lang="en-GB" sz="1200" i="1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: </a:t>
            </a:r>
            <a:r>
              <a:rPr lang="en-GB" sz="1200" i="1" u="sng" kern="100" dirty="0">
                <a:solidFill>
                  <a:srgbClr val="0563C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8"/>
              </a:rPr>
              <a:t>www.shirleyclarke-education.org/research/learning-intentions-and-success-criteria-year-1-feedback-from-day-2-2018/</a:t>
            </a:r>
            <a:r>
              <a:rPr lang="en-GB" sz="1200" i="1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. </a:t>
            </a:r>
            <a:r>
              <a:rPr lang="en-GB" sz="12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(</a:t>
            </a:r>
            <a:r>
              <a:rPr lang="en-GB" sz="1200" kern="1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Cyrchwyd</a:t>
            </a:r>
            <a:r>
              <a:rPr lang="en-GB" sz="12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: 29 </a:t>
            </a:r>
            <a:r>
              <a:rPr lang="en-GB" sz="1200" kern="1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Rhagfyr</a:t>
            </a:r>
            <a:r>
              <a:rPr lang="en-GB" sz="12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2024).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endParaRPr lang="en-GB" sz="1200" kern="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2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 </a:t>
            </a:r>
            <a:r>
              <a:rPr lang="en-GB" sz="1200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Welsh Government (2013).  Assessment for Learning and the National Literacy and Numeracy Framework Guidance. </a:t>
            </a:r>
            <a:r>
              <a:rPr lang="en-GB" sz="1200" i="1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Ar</a:t>
            </a:r>
            <a:r>
              <a:rPr lang="en-GB" sz="1200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200" i="1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gael</a:t>
            </a:r>
            <a:r>
              <a:rPr lang="en-GB" sz="1200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200" i="1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yn</a:t>
            </a:r>
            <a:r>
              <a:rPr lang="en-GB" sz="1200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: </a:t>
            </a:r>
            <a:r>
              <a:rPr lang="en-GB" sz="1200" i="1" u="sng" dirty="0">
                <a:solidFill>
                  <a:srgbClr val="0563C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9"/>
              </a:rPr>
              <a:t>https://hwb.gov.wales/api/storage/b447d1fe-5463-4382-9726-e68623a05dd2/assessment-for-learning-and-the-national-literacy-and-numeracy-framework.pdf</a:t>
            </a:r>
            <a:r>
              <a:rPr lang="cy-GB" sz="1200" i="1" u="sng" dirty="0">
                <a:solidFill>
                  <a:srgbClr val="0563C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2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(</a:t>
            </a:r>
            <a:r>
              <a:rPr lang="en-GB" sz="12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Cyrchwyd</a:t>
            </a:r>
            <a:r>
              <a:rPr lang="en-GB" sz="12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: 2 </a:t>
            </a:r>
            <a:r>
              <a:rPr lang="en-GB" sz="12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Ionawr</a:t>
            </a:r>
            <a:r>
              <a:rPr lang="en-GB" sz="12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2024). 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endParaRPr lang="en-GB" sz="12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200" i="1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Wiliam, D (2019). </a:t>
            </a:r>
            <a:r>
              <a:rPr lang="cy-GB" sz="1200" i="1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Assessment for Learning: why, what and how</a:t>
            </a:r>
            <a:r>
              <a:rPr lang="en-GB" sz="1200" i="1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. </a:t>
            </a:r>
            <a:r>
              <a:rPr lang="en-GB" sz="1200" i="1" kern="1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Ar</a:t>
            </a:r>
            <a:r>
              <a:rPr lang="en-GB" sz="1200" i="1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200" i="1" kern="1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gael</a:t>
            </a:r>
            <a:r>
              <a:rPr lang="en-GB" sz="1200" i="1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200" i="1" kern="1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yn</a:t>
            </a:r>
            <a:r>
              <a:rPr lang="en-GB" sz="1200" i="1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: </a:t>
            </a:r>
            <a:r>
              <a:rPr lang="en-GB" sz="1200" i="1" u="sng" kern="100" dirty="0">
                <a:solidFill>
                  <a:srgbClr val="0563C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10"/>
              </a:rPr>
              <a:t>https://www.dylanwiliam.org/Dylan_Wiliams_website/Papers_files/Cambridge%20AfL%20keynote.doc</a:t>
            </a:r>
            <a:r>
              <a:rPr lang="en-GB" sz="1200" i="1" u="sng" kern="100" dirty="0">
                <a:solidFill>
                  <a:srgbClr val="0563C1"/>
                </a:solidFill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   </a:t>
            </a:r>
            <a:r>
              <a:rPr lang="en-GB" sz="1200" i="1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(</a:t>
            </a:r>
            <a:r>
              <a:rPr lang="en-GB" sz="1200" i="1" kern="1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Cyrchwyd</a:t>
            </a:r>
            <a:r>
              <a:rPr lang="en-GB" sz="1200" i="1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: 2 </a:t>
            </a:r>
            <a:r>
              <a:rPr lang="en-GB" sz="1200" i="1" kern="1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Ionawr</a:t>
            </a:r>
            <a:r>
              <a:rPr lang="en-GB" sz="1200" i="1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2024).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endParaRPr lang="en-GB" sz="1200" i="1" kern="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200" i="1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Wiliam, D  (2006). Does Assessment Hinder Learning? </a:t>
            </a:r>
            <a:r>
              <a:rPr lang="en-GB" sz="1200" i="1" kern="1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Ar</a:t>
            </a:r>
            <a:r>
              <a:rPr lang="en-GB" sz="1200" i="1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200" i="1" kern="1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gael</a:t>
            </a:r>
            <a:r>
              <a:rPr lang="en-GB" sz="1200" i="1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200" i="1" kern="1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yn</a:t>
            </a:r>
            <a:r>
              <a:rPr lang="en-GB" sz="1200" i="1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: </a:t>
            </a:r>
            <a:r>
              <a:rPr lang="en-GB" sz="1200" i="1" u="sng" kern="100" dirty="0">
                <a:solidFill>
                  <a:srgbClr val="0563C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11"/>
              </a:rPr>
              <a:t>https://www.dylanwiliam.org/Dylan_Wiliams_website/Papers_files/Pedagogiska%20magasinet%20article.docx</a:t>
            </a:r>
            <a:r>
              <a:rPr lang="en-GB" sz="1200" i="1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 (</a:t>
            </a:r>
            <a:r>
              <a:rPr lang="en-GB" sz="1200" i="1" kern="1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Cyrchwyd</a:t>
            </a:r>
            <a:r>
              <a:rPr lang="en-GB" sz="1200" i="1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: 2 </a:t>
            </a:r>
            <a:r>
              <a:rPr lang="en-GB" sz="1200" i="1" kern="1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Ionawr</a:t>
            </a:r>
            <a:r>
              <a:rPr lang="en-GB" sz="1200" i="1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2024).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endParaRPr lang="en-GB" sz="1200" i="1" kern="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endParaRPr lang="en-GB" sz="1200" kern="100" dirty="0">
              <a:solidFill>
                <a:srgbClr val="000000"/>
              </a:solidFill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endParaRPr lang="en-GB" sz="1200" i="1" u="sng" dirty="0">
              <a:solidFill>
                <a:srgbClr val="0563C1"/>
              </a:solidFill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594793497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 Theme">
      <a:majorFont>
        <a:latin typeface="Aptos Display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ptos" panose="020B0004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0</Words>
  <Application>Microsoft Office PowerPoint</Application>
  <PresentationFormat>Widescreen</PresentationFormat>
  <Paragraphs>0</Paragraphs>
  <Slides>18</Slides>
  <Notes>1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size="19" baseType="lpstr"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 Rhestr Gyfeiriadau Allison, S a Tharby, A. (2015). Making Every Lesson Count : Six Principles to Support Great Teaching and Learning (Making Every Lesson Count Series). Crown House Publishing LLC, 11 Sept. Ar gael yn: https://ebookcentral.proquest.com/lib/trinity/reader.action?docID=2066098&amp;ppg=204 (Cyrchwyd: 12 Ionawr 2025).   Cambridge Assessment International Education (2011). Getting Started with Assessment for Learning. [online] Cambridge-community.org.uk. Available at: https://cambridge-community.org.uk/professional-development/gswafl/index.html. (Cyrchwyd: 30 Rhagfyr, 2024).  Cremin, T, a Burnett, C. (2018) Learning to Teach in the Primary School. Taylor &amp; Francis Group. Ar gael yn: https://ebookcentral.proquest.com/lib/trinity/reader.action?docID=5323392&amp;ppg=1 (Cyrchwyd 12 Ionawr 2025).   David-Lang, J. (2011) Embedded Formative Assessment. Ar gael yn: https://cloudfront-s3.solutiontree.com/pdfs/Reproducibles_EFA/The-Main-Idea-Embedded-Formative-Assessment-March-2013.pdf  (Cyrchwyd: 8 Ionawr 2025).    Didau, D. (2014) Why AfL Might Be Wrong, and What to Do about It. Ar gael yn: https://learningspy.co.uk/myths/afl-might-wrong/ (Cyrchwyd: 17 Rhagfyr, 2024).   Fletcher-Wood, H. (2014). Gimmick, Fad or tool: Why Do I Rely on Lollipop sticks? [online] Improving Teaching. Ar gael yn: https://improvingteaching.co.uk/2014/05/17/why-do-i-rely-on-lollipop-sticks/. (Cyrchwyd: 30 Rhagfyr, 2024). General Teaching Council. (2007) Research for Teachers Learning How to Learn through AfL Strategies How Can Teachers Be Supported to Use Assessment for Learning Practices Effectively? Ar gael yn: http://www.curee.co.uk/files/publication/1301578655/Learning%20how%20to%20learn%20through%20AfL%20strategies%20March%202007.pdf   (Cyrchwyd: 30 Rhagfyr, 2024).  Hattie, J. (2010) Learning Intentions and Success Criteria | STEM. Ar gael yn:  www.stem.org.uk/resources/elibrary/resource/273227/john-hattie-learning-intentions-and-success-criteria. (Cyrchwyd: 3 Ionawr, 2024).   Hargreaves, E. (2005). Assessment for learning? Thinking outside the (black) box. Cambridge Journal of Education, 35(2), pp.213–224. Ar gael yn: https://doi.org/10.1080/03057640500146880. (Cyrchwyd: 3 Ionawr, 2024).     Black, P a Wiliams, D. (1998) Inside the Black Box: Raising Standards Through Classroom Assessmesment. Ar gael yn: https://www.researchgate.net/publication/44836144_Inside_the_Black_Box_Raising_Standards_Through_Classroom_Assessment    (Cyrchwyd: 29 Rhagfyr 2024) 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lastModifiedBy/>
  <cp:revision>207</cp:revision>
  <dcterms:created xsi:type="dcterms:W3CDTF">2025-01-08T14:35:08Z</dcterms:created>
  <dcterms:modified xsi:type="dcterms:W3CDTF">2025-01-16T21:36:26Z</dcterms:modified>
</cp:coreProperties>
</file>