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7"/>
  </p:notesMasterIdLst>
  <p:sldIdLst>
    <p:sldId id="256" r:id="rId2"/>
    <p:sldId id="257" r:id="rId3"/>
    <p:sldId id="260" r:id="rId4"/>
    <p:sldId id="261" r:id="rId5"/>
    <p:sldId id="262" r:id="rId6"/>
    <p:sldId id="263" r:id="rId7"/>
    <p:sldId id="264" r:id="rId8"/>
    <p:sldId id="265" r:id="rId9"/>
    <p:sldId id="266" r:id="rId10"/>
    <p:sldId id="267" r:id="rId11"/>
    <p:sldId id="268" r:id="rId12"/>
    <p:sldId id="269" r:id="rId13"/>
    <p:sldId id="270" r:id="rId14"/>
    <p:sldId id="273" r:id="rId15"/>
    <p:sldId id="272"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7518" autoAdjust="0"/>
  </p:normalViewPr>
  <p:slideViewPr>
    <p:cSldViewPr snapToGrid="0">
      <p:cViewPr varScale="1">
        <p:scale>
          <a:sx n="68" d="100"/>
          <a:sy n="68" d="100"/>
        </p:scale>
        <p:origin x="1234"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25F0A4-8C10-4295-B4B7-608D6DB741F2}" type="datetimeFigureOut">
              <a:rPr lang="en-GB" smtClean="0"/>
              <a:t>27/06/2022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FAB058-29A5-414C-AE95-EE1B790F7518}" type="slidenum">
              <a:rPr lang="en-GB" smtClean="0"/>
              <a:t>‹#›</a:t>
            </a:fld>
            <a:endParaRPr lang="en-GB"/>
          </a:p>
        </p:txBody>
      </p:sp>
    </p:spTree>
    <p:extLst>
      <p:ext uri="{BB962C8B-B14F-4D97-AF65-F5344CB8AC3E}">
        <p14:creationId xmlns:p14="http://schemas.microsoft.com/office/powerpoint/2010/main" val="30777016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10"/>
          </p:nvPr>
        </p:nvSpPr>
        <p:spPr/>
        <p:txBody>
          <a:bodyPr/>
          <a:lstStyle/>
          <a:p>
            <a:fld id="{86FAB058-29A5-414C-AE95-EE1B790F7518}" type="slidenum">
              <a:rPr lang="en-GB" smtClean="0"/>
              <a:t>1</a:t>
            </a:fld>
            <a:endParaRPr lang="en-GB"/>
          </a:p>
        </p:txBody>
      </p:sp>
    </p:spTree>
    <p:extLst>
      <p:ext uri="{BB962C8B-B14F-4D97-AF65-F5344CB8AC3E}">
        <p14:creationId xmlns:p14="http://schemas.microsoft.com/office/powerpoint/2010/main" val="41820146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smtClean="0"/>
          </a:p>
          <a:p>
            <a:pPr algn="just"/>
            <a:endParaRPr lang="en-US" dirty="0" smtClean="0"/>
          </a:p>
          <a:p>
            <a:pPr algn="just"/>
            <a:endParaRPr lang="en-GB" dirty="0"/>
          </a:p>
        </p:txBody>
      </p:sp>
      <p:sp>
        <p:nvSpPr>
          <p:cNvPr id="4" name="Slide Number Placeholder 3"/>
          <p:cNvSpPr>
            <a:spLocks noGrp="1"/>
          </p:cNvSpPr>
          <p:nvPr>
            <p:ph type="sldNum" sz="quarter" idx="10"/>
          </p:nvPr>
        </p:nvSpPr>
        <p:spPr/>
        <p:txBody>
          <a:bodyPr/>
          <a:lstStyle/>
          <a:p>
            <a:fld id="{86FAB058-29A5-414C-AE95-EE1B790F7518}" type="slidenum">
              <a:rPr lang="en-GB" smtClean="0"/>
              <a:t>2</a:t>
            </a:fld>
            <a:endParaRPr lang="en-GB"/>
          </a:p>
        </p:txBody>
      </p:sp>
    </p:spTree>
    <p:extLst>
      <p:ext uri="{BB962C8B-B14F-4D97-AF65-F5344CB8AC3E}">
        <p14:creationId xmlns:p14="http://schemas.microsoft.com/office/powerpoint/2010/main" val="13242103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10"/>
          </p:nvPr>
        </p:nvSpPr>
        <p:spPr/>
        <p:txBody>
          <a:bodyPr/>
          <a:lstStyle/>
          <a:p>
            <a:fld id="{86FAB058-29A5-414C-AE95-EE1B790F7518}" type="slidenum">
              <a:rPr lang="en-GB" smtClean="0"/>
              <a:t>3</a:t>
            </a:fld>
            <a:endParaRPr lang="en-GB"/>
          </a:p>
        </p:txBody>
      </p:sp>
    </p:spTree>
    <p:extLst>
      <p:ext uri="{BB962C8B-B14F-4D97-AF65-F5344CB8AC3E}">
        <p14:creationId xmlns:p14="http://schemas.microsoft.com/office/powerpoint/2010/main" val="653529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10"/>
          </p:nvPr>
        </p:nvSpPr>
        <p:spPr/>
        <p:txBody>
          <a:bodyPr/>
          <a:lstStyle/>
          <a:p>
            <a:fld id="{86FAB058-29A5-414C-AE95-EE1B790F7518}" type="slidenum">
              <a:rPr lang="en-GB" smtClean="0"/>
              <a:t>4</a:t>
            </a:fld>
            <a:endParaRPr lang="en-GB"/>
          </a:p>
        </p:txBody>
      </p:sp>
    </p:spTree>
    <p:extLst>
      <p:ext uri="{BB962C8B-B14F-4D97-AF65-F5344CB8AC3E}">
        <p14:creationId xmlns:p14="http://schemas.microsoft.com/office/powerpoint/2010/main" val="13002116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10"/>
          </p:nvPr>
        </p:nvSpPr>
        <p:spPr/>
        <p:txBody>
          <a:bodyPr/>
          <a:lstStyle/>
          <a:p>
            <a:fld id="{86FAB058-29A5-414C-AE95-EE1B790F7518}" type="slidenum">
              <a:rPr lang="en-GB" smtClean="0"/>
              <a:t>5</a:t>
            </a:fld>
            <a:endParaRPr lang="en-GB"/>
          </a:p>
        </p:txBody>
      </p:sp>
    </p:spTree>
    <p:extLst>
      <p:ext uri="{BB962C8B-B14F-4D97-AF65-F5344CB8AC3E}">
        <p14:creationId xmlns:p14="http://schemas.microsoft.com/office/powerpoint/2010/main" val="1607268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10"/>
          </p:nvPr>
        </p:nvSpPr>
        <p:spPr/>
        <p:txBody>
          <a:bodyPr/>
          <a:lstStyle/>
          <a:p>
            <a:fld id="{86FAB058-29A5-414C-AE95-EE1B790F7518}" type="slidenum">
              <a:rPr lang="en-GB" smtClean="0"/>
              <a:t>6</a:t>
            </a:fld>
            <a:endParaRPr lang="en-GB"/>
          </a:p>
        </p:txBody>
      </p:sp>
    </p:spTree>
    <p:extLst>
      <p:ext uri="{BB962C8B-B14F-4D97-AF65-F5344CB8AC3E}">
        <p14:creationId xmlns:p14="http://schemas.microsoft.com/office/powerpoint/2010/main" val="11077395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10"/>
          </p:nvPr>
        </p:nvSpPr>
        <p:spPr/>
        <p:txBody>
          <a:bodyPr/>
          <a:lstStyle/>
          <a:p>
            <a:fld id="{86FAB058-29A5-414C-AE95-EE1B790F7518}" type="slidenum">
              <a:rPr lang="en-GB" smtClean="0"/>
              <a:t>7</a:t>
            </a:fld>
            <a:endParaRPr lang="en-GB"/>
          </a:p>
        </p:txBody>
      </p:sp>
    </p:spTree>
    <p:extLst>
      <p:ext uri="{BB962C8B-B14F-4D97-AF65-F5344CB8AC3E}">
        <p14:creationId xmlns:p14="http://schemas.microsoft.com/office/powerpoint/2010/main" val="6532123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smtClean="0"/>
          </a:p>
          <a:p>
            <a:pPr algn="just"/>
            <a:endParaRPr lang="en-GB" dirty="0"/>
          </a:p>
        </p:txBody>
      </p:sp>
      <p:sp>
        <p:nvSpPr>
          <p:cNvPr id="4" name="Slide Number Placeholder 3"/>
          <p:cNvSpPr>
            <a:spLocks noGrp="1"/>
          </p:cNvSpPr>
          <p:nvPr>
            <p:ph type="sldNum" sz="quarter" idx="10"/>
          </p:nvPr>
        </p:nvSpPr>
        <p:spPr/>
        <p:txBody>
          <a:bodyPr/>
          <a:lstStyle/>
          <a:p>
            <a:fld id="{86FAB058-29A5-414C-AE95-EE1B790F7518}" type="slidenum">
              <a:rPr lang="en-GB" smtClean="0"/>
              <a:t>8</a:t>
            </a:fld>
            <a:endParaRPr lang="en-GB"/>
          </a:p>
        </p:txBody>
      </p:sp>
    </p:spTree>
    <p:extLst>
      <p:ext uri="{BB962C8B-B14F-4D97-AF65-F5344CB8AC3E}">
        <p14:creationId xmlns:p14="http://schemas.microsoft.com/office/powerpoint/2010/main" val="10661306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endParaRPr lang="en-US" dirty="0" smtClean="0"/>
          </a:p>
          <a:p>
            <a:pPr algn="just"/>
            <a:endParaRPr lang="en-GB" dirty="0"/>
          </a:p>
        </p:txBody>
      </p:sp>
      <p:sp>
        <p:nvSpPr>
          <p:cNvPr id="4" name="Slide Number Placeholder 3"/>
          <p:cNvSpPr>
            <a:spLocks noGrp="1"/>
          </p:cNvSpPr>
          <p:nvPr>
            <p:ph type="sldNum" sz="quarter" idx="10"/>
          </p:nvPr>
        </p:nvSpPr>
        <p:spPr/>
        <p:txBody>
          <a:bodyPr/>
          <a:lstStyle/>
          <a:p>
            <a:fld id="{86FAB058-29A5-414C-AE95-EE1B790F7518}" type="slidenum">
              <a:rPr lang="en-GB" smtClean="0"/>
              <a:t>9</a:t>
            </a:fld>
            <a:endParaRPr lang="en-GB"/>
          </a:p>
        </p:txBody>
      </p:sp>
    </p:spTree>
    <p:extLst>
      <p:ext uri="{BB962C8B-B14F-4D97-AF65-F5344CB8AC3E}">
        <p14:creationId xmlns:p14="http://schemas.microsoft.com/office/powerpoint/2010/main" val="35752869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FAB058-29A5-414C-AE95-EE1B790F7518}" type="slidenum">
              <a:rPr lang="en-GB" smtClean="0"/>
              <a:t>10</a:t>
            </a:fld>
            <a:endParaRPr lang="en-GB"/>
          </a:p>
        </p:txBody>
      </p:sp>
    </p:spTree>
    <p:extLst>
      <p:ext uri="{BB962C8B-B14F-4D97-AF65-F5344CB8AC3E}">
        <p14:creationId xmlns:p14="http://schemas.microsoft.com/office/powerpoint/2010/main" val="7373200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smtClean="0"/>
          </a:p>
        </p:txBody>
      </p:sp>
      <p:sp>
        <p:nvSpPr>
          <p:cNvPr id="4" name="Slide Number Placeholder 3"/>
          <p:cNvSpPr>
            <a:spLocks noGrp="1"/>
          </p:cNvSpPr>
          <p:nvPr>
            <p:ph type="sldNum" sz="quarter" idx="10"/>
          </p:nvPr>
        </p:nvSpPr>
        <p:spPr/>
        <p:txBody>
          <a:bodyPr/>
          <a:lstStyle/>
          <a:p>
            <a:fld id="{86FAB058-29A5-414C-AE95-EE1B790F7518}" type="slidenum">
              <a:rPr lang="en-GB" smtClean="0"/>
              <a:t>12</a:t>
            </a:fld>
            <a:endParaRPr lang="en-GB"/>
          </a:p>
        </p:txBody>
      </p:sp>
    </p:spTree>
    <p:extLst>
      <p:ext uri="{BB962C8B-B14F-4D97-AF65-F5344CB8AC3E}">
        <p14:creationId xmlns:p14="http://schemas.microsoft.com/office/powerpoint/2010/main" val="9960546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FAB058-29A5-414C-AE95-EE1B790F7518}" type="slidenum">
              <a:rPr lang="en-GB" smtClean="0"/>
              <a:t>13</a:t>
            </a:fld>
            <a:endParaRPr lang="en-GB"/>
          </a:p>
        </p:txBody>
      </p:sp>
    </p:spTree>
    <p:extLst>
      <p:ext uri="{BB962C8B-B14F-4D97-AF65-F5344CB8AC3E}">
        <p14:creationId xmlns:p14="http://schemas.microsoft.com/office/powerpoint/2010/main" val="30844481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FAB058-29A5-414C-AE95-EE1B790F7518}" type="slidenum">
              <a:rPr lang="en-GB" smtClean="0"/>
              <a:t>14</a:t>
            </a:fld>
            <a:endParaRPr lang="en-GB"/>
          </a:p>
        </p:txBody>
      </p:sp>
    </p:spTree>
    <p:extLst>
      <p:ext uri="{BB962C8B-B14F-4D97-AF65-F5344CB8AC3E}">
        <p14:creationId xmlns:p14="http://schemas.microsoft.com/office/powerpoint/2010/main" val="16299608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FAB058-29A5-414C-AE95-EE1B790F7518}" type="slidenum">
              <a:rPr lang="en-GB" smtClean="0"/>
              <a:t>15</a:t>
            </a:fld>
            <a:endParaRPr lang="en-GB"/>
          </a:p>
        </p:txBody>
      </p:sp>
    </p:spTree>
    <p:extLst>
      <p:ext uri="{BB962C8B-B14F-4D97-AF65-F5344CB8AC3E}">
        <p14:creationId xmlns:p14="http://schemas.microsoft.com/office/powerpoint/2010/main" val="145955138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8E0DAE86-CF63-430F-A582-E32932B61BB1}" type="datetimeFigureOut">
              <a:rPr lang="en-US" smtClean="0"/>
              <a:t>6/27/2022</a:t>
            </a:fld>
            <a:endParaRPr lang="en-US"/>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endParaRPr lang="en-US"/>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D5A2F6DD-0FF7-4296-94F8-B72CBB2986F1}" type="slidenum">
              <a:rPr lang="en-US" smtClean="0"/>
              <a:t>‹#›</a:t>
            </a:fld>
            <a:endParaRPr lang="en-US"/>
          </a:p>
        </p:txBody>
      </p:sp>
    </p:spTree>
    <p:extLst>
      <p:ext uri="{BB962C8B-B14F-4D97-AF65-F5344CB8AC3E}">
        <p14:creationId xmlns:p14="http://schemas.microsoft.com/office/powerpoint/2010/main" val="5993113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E0DAE86-CF63-430F-A582-E32932B61BB1}" type="datetimeFigureOut">
              <a:rPr lang="en-US" smtClean="0"/>
              <a:t>6/27/2022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A2F6DD-0FF7-4296-94F8-B72CBB2986F1}" type="slidenum">
              <a:rPr lang="en-US" smtClean="0"/>
              <a:t>‹#›</a:t>
            </a:fld>
            <a:endParaRPr lang="en-US"/>
          </a:p>
        </p:txBody>
      </p:sp>
    </p:spTree>
    <p:extLst>
      <p:ext uri="{BB962C8B-B14F-4D97-AF65-F5344CB8AC3E}">
        <p14:creationId xmlns:p14="http://schemas.microsoft.com/office/powerpoint/2010/main" val="13592586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E0DAE86-CF63-430F-A582-E32932B61BB1}" type="datetimeFigureOut">
              <a:rPr lang="en-US" smtClean="0"/>
              <a:t>6/27/2022</a:t>
            </a:fld>
            <a:endParaRPr lang="en-US"/>
          </a:p>
        </p:txBody>
      </p:sp>
      <p:sp>
        <p:nvSpPr>
          <p:cNvPr id="5" name="Footer Placeholder 4"/>
          <p:cNvSpPr>
            <a:spLocks noGrp="1"/>
          </p:cNvSpPr>
          <p:nvPr>
            <p:ph type="ftr" sz="quarter" idx="11"/>
          </p:nvPr>
        </p:nvSpPr>
        <p:spPr/>
        <p:txBody>
          <a:bodyPr/>
          <a:lstStyle/>
          <a:p>
            <a:endParaRPr lang="en-US"/>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A2F6DD-0FF7-4296-94F8-B72CBB2986F1}" type="slidenum">
              <a:rPr lang="en-US" smtClean="0"/>
              <a:t>‹#›</a:t>
            </a:fld>
            <a:endParaRPr lang="en-US"/>
          </a:p>
        </p:txBody>
      </p:sp>
    </p:spTree>
    <p:extLst>
      <p:ext uri="{BB962C8B-B14F-4D97-AF65-F5344CB8AC3E}">
        <p14:creationId xmlns:p14="http://schemas.microsoft.com/office/powerpoint/2010/main" val="37850613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E0DAE86-CF63-430F-A582-E32932B61BB1}" type="datetimeFigureOut">
              <a:rPr lang="en-US" smtClean="0"/>
              <a:t>6/27/2022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A2F6DD-0FF7-4296-94F8-B72CBB2986F1}" type="slidenum">
              <a:rPr lang="en-US" smtClean="0"/>
              <a:t>‹#›</a:t>
            </a:fld>
            <a:endParaRPr lang="en-US"/>
          </a:p>
        </p:txBody>
      </p:sp>
    </p:spTree>
    <p:extLst>
      <p:ext uri="{BB962C8B-B14F-4D97-AF65-F5344CB8AC3E}">
        <p14:creationId xmlns:p14="http://schemas.microsoft.com/office/powerpoint/2010/main" val="20340159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E0DAE86-CF63-430F-A582-E32932B61BB1}" type="datetimeFigureOut">
              <a:rPr lang="en-US" smtClean="0"/>
              <a:t>6/27/2022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A2F6DD-0FF7-4296-94F8-B72CBB2986F1}" type="slidenum">
              <a:rPr lang="en-US" smtClean="0"/>
              <a:t>‹#›</a:t>
            </a:fld>
            <a:endParaRPr lang="en-US"/>
          </a:p>
        </p:txBody>
      </p:sp>
    </p:spTree>
    <p:extLst>
      <p:ext uri="{BB962C8B-B14F-4D97-AF65-F5344CB8AC3E}">
        <p14:creationId xmlns:p14="http://schemas.microsoft.com/office/powerpoint/2010/main" val="18182253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E0DAE86-CF63-430F-A582-E32932B61BB1}" type="datetimeFigureOut">
              <a:rPr lang="en-US" smtClean="0"/>
              <a:t>6/27/2022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A2F6DD-0FF7-4296-94F8-B72CBB2986F1}" type="slidenum">
              <a:rPr lang="en-US" smtClean="0"/>
              <a:t>‹#›</a:t>
            </a:fld>
            <a:endParaRPr lang="en-US"/>
          </a:p>
        </p:txBody>
      </p:sp>
    </p:spTree>
    <p:extLst>
      <p:ext uri="{BB962C8B-B14F-4D97-AF65-F5344CB8AC3E}">
        <p14:creationId xmlns:p14="http://schemas.microsoft.com/office/powerpoint/2010/main" val="15155336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E0DAE86-CF63-430F-A582-E32932B61BB1}" type="datetimeFigureOut">
              <a:rPr lang="en-US" smtClean="0"/>
              <a:t>6/27/2022</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A2F6DD-0FF7-4296-94F8-B72CBB2986F1}" type="slidenum">
              <a:rPr lang="en-US" smtClean="0"/>
              <a:t>‹#›</a:t>
            </a:fld>
            <a:endParaRPr lang="en-US"/>
          </a:p>
        </p:txBody>
      </p:sp>
    </p:spTree>
    <p:extLst>
      <p:ext uri="{BB962C8B-B14F-4D97-AF65-F5344CB8AC3E}">
        <p14:creationId xmlns:p14="http://schemas.microsoft.com/office/powerpoint/2010/main" val="10318139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E0DAE86-CF63-430F-A582-E32932B61BB1}" type="datetimeFigureOut">
              <a:rPr lang="en-US" smtClean="0"/>
              <a:t>6/27/2022</a:t>
            </a:fld>
            <a:endParaRPr lang="en-US"/>
          </a:p>
        </p:txBody>
      </p:sp>
      <p:sp>
        <p:nvSpPr>
          <p:cNvPr id="6" name="Footer Placeholder 5"/>
          <p:cNvSpPr>
            <a:spLocks noGrp="1"/>
          </p:cNvSpPr>
          <p:nvPr>
            <p:ph type="ftr" sz="quarter" idx="11"/>
          </p:nvPr>
        </p:nvSpPr>
        <p:spPr/>
        <p:txBody>
          <a:bodyPr/>
          <a:lstStyle/>
          <a:p>
            <a:endParaRPr lang="en-US"/>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A2F6DD-0FF7-4296-94F8-B72CBB2986F1}" type="slidenum">
              <a:rPr lang="en-US" smtClean="0"/>
              <a:t>‹#›</a:t>
            </a:fld>
            <a:endParaRPr lang="en-US"/>
          </a:p>
        </p:txBody>
      </p:sp>
    </p:spTree>
    <p:extLst>
      <p:ext uri="{BB962C8B-B14F-4D97-AF65-F5344CB8AC3E}">
        <p14:creationId xmlns:p14="http://schemas.microsoft.com/office/powerpoint/2010/main" val="15880342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E0DAE86-CF63-430F-A582-E32932B61BB1}" type="datetimeFigureOut">
              <a:rPr lang="en-US" smtClean="0"/>
              <a:t>6/27/2022</a:t>
            </a:fld>
            <a:endParaRPr lang="en-US"/>
          </a:p>
        </p:txBody>
      </p:sp>
      <p:sp>
        <p:nvSpPr>
          <p:cNvPr id="6" name="Footer Placeholder 5"/>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A2F6DD-0FF7-4296-94F8-B72CBB2986F1}" type="slidenum">
              <a:rPr lang="en-US" smtClean="0"/>
              <a:t>‹#›</a:t>
            </a:fld>
            <a:endParaRPr lang="en-US"/>
          </a:p>
        </p:txBody>
      </p:sp>
    </p:spTree>
    <p:extLst>
      <p:ext uri="{BB962C8B-B14F-4D97-AF65-F5344CB8AC3E}">
        <p14:creationId xmlns:p14="http://schemas.microsoft.com/office/powerpoint/2010/main" val="12078607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E0DAE86-CF63-430F-A582-E32932B61BB1}" type="datetimeFigureOut">
              <a:rPr lang="en-US" smtClean="0"/>
              <a:t>6/27/2022</a:t>
            </a:fld>
            <a:endParaRPr lang="en-US"/>
          </a:p>
        </p:txBody>
      </p:sp>
      <p:sp>
        <p:nvSpPr>
          <p:cNvPr id="6" name="Footer Placeholder 5"/>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A2F6DD-0FF7-4296-94F8-B72CBB2986F1}" type="slidenum">
              <a:rPr lang="en-US" smtClean="0"/>
              <a:t>‹#›</a:t>
            </a:fld>
            <a:endParaRPr lang="en-US"/>
          </a:p>
        </p:txBody>
      </p:sp>
    </p:spTree>
    <p:extLst>
      <p:ext uri="{BB962C8B-B14F-4D97-AF65-F5344CB8AC3E}">
        <p14:creationId xmlns:p14="http://schemas.microsoft.com/office/powerpoint/2010/main" val="39384012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E0DAE86-CF63-430F-A582-E32932B61BB1}" type="datetimeFigureOut">
              <a:rPr lang="en-US" smtClean="0"/>
              <a:t>6/27/2022</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A2F6DD-0FF7-4296-94F8-B72CBB2986F1}" type="slidenum">
              <a:rPr lang="en-US" smtClean="0"/>
              <a:t>‹#›</a:t>
            </a:fld>
            <a:endParaRPr lang="en-US"/>
          </a:p>
        </p:txBody>
      </p:sp>
    </p:spTree>
    <p:extLst>
      <p:ext uri="{BB962C8B-B14F-4D97-AF65-F5344CB8AC3E}">
        <p14:creationId xmlns:p14="http://schemas.microsoft.com/office/powerpoint/2010/main" val="38495839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smtClean="0"/>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E0DAE86-CF63-430F-A582-E32932B61BB1}" type="datetimeFigureOut">
              <a:rPr lang="en-US" smtClean="0"/>
              <a:t>6/27/2022</a:t>
            </a:fld>
            <a:endParaRPr lang="en-US"/>
          </a:p>
        </p:txBody>
      </p:sp>
      <p:sp>
        <p:nvSpPr>
          <p:cNvPr id="5" name="Footer Placeholder 4"/>
          <p:cNvSpPr>
            <a:spLocks noGrp="1"/>
          </p:cNvSpPr>
          <p:nvPr>
            <p:ph type="ftr" sz="quarter" idx="11"/>
          </p:nvPr>
        </p:nvSpPr>
        <p:spPr/>
        <p:txBody>
          <a:bodyPr/>
          <a:lstStyle/>
          <a:p>
            <a:endParaRPr lang="en-US"/>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A2F6DD-0FF7-4296-94F8-B72CBB2986F1}" type="slidenum">
              <a:rPr lang="en-US" smtClean="0"/>
              <a:t>‹#›</a:t>
            </a:fld>
            <a:endParaRPr lang="en-US"/>
          </a:p>
        </p:txBody>
      </p:sp>
    </p:spTree>
    <p:extLst>
      <p:ext uri="{BB962C8B-B14F-4D97-AF65-F5344CB8AC3E}">
        <p14:creationId xmlns:p14="http://schemas.microsoft.com/office/powerpoint/2010/main" val="4215619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E0DAE86-CF63-430F-A582-E32932B61BB1}" type="datetimeFigureOut">
              <a:rPr lang="en-US" smtClean="0"/>
              <a:t>6/27/2022</a:t>
            </a:fld>
            <a:endParaRPr lang="en-US"/>
          </a:p>
        </p:txBody>
      </p:sp>
      <p:sp>
        <p:nvSpPr>
          <p:cNvPr id="5" name="Footer Placeholder 4"/>
          <p:cNvSpPr>
            <a:spLocks noGrp="1"/>
          </p:cNvSpPr>
          <p:nvPr>
            <p:ph type="ftr" sz="quarter" idx="11"/>
          </p:nvPr>
        </p:nvSpPr>
        <p:spPr/>
        <p:txBody>
          <a:bodyPr/>
          <a:lstStyle/>
          <a:p>
            <a:endParaRPr lang="en-US"/>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A2F6DD-0FF7-4296-94F8-B72CBB2986F1}" type="slidenum">
              <a:rPr lang="en-US" smtClean="0"/>
              <a:t>‹#›</a:t>
            </a:fld>
            <a:endParaRPr lang="en-US"/>
          </a:p>
        </p:txBody>
      </p:sp>
    </p:spTree>
    <p:extLst>
      <p:ext uri="{BB962C8B-B14F-4D97-AF65-F5344CB8AC3E}">
        <p14:creationId xmlns:p14="http://schemas.microsoft.com/office/powerpoint/2010/main" val="34384898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E0DAE86-CF63-430F-A582-E32932B61BB1}" type="datetimeFigureOut">
              <a:rPr lang="en-US" smtClean="0"/>
              <a:t>6/27/2022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A2F6DD-0FF7-4296-94F8-B72CBB2986F1}" type="slidenum">
              <a:rPr lang="en-US" smtClean="0"/>
              <a:t>‹#›</a:t>
            </a:fld>
            <a:endParaRPr lang="en-US"/>
          </a:p>
        </p:txBody>
      </p:sp>
    </p:spTree>
    <p:extLst>
      <p:ext uri="{BB962C8B-B14F-4D97-AF65-F5344CB8AC3E}">
        <p14:creationId xmlns:p14="http://schemas.microsoft.com/office/powerpoint/2010/main" val="19761858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E0DAE86-CF63-430F-A582-E32932B61BB1}" type="datetimeFigureOut">
              <a:rPr lang="en-US" smtClean="0"/>
              <a:t>6/27/2022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A2F6DD-0FF7-4296-94F8-B72CBB2986F1}" type="slidenum">
              <a:rPr lang="en-US" smtClean="0"/>
              <a:t>‹#›</a:t>
            </a:fld>
            <a:endParaRPr lang="en-US"/>
          </a:p>
        </p:txBody>
      </p:sp>
    </p:spTree>
    <p:extLst>
      <p:ext uri="{BB962C8B-B14F-4D97-AF65-F5344CB8AC3E}">
        <p14:creationId xmlns:p14="http://schemas.microsoft.com/office/powerpoint/2010/main" val="10837266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E0DAE86-CF63-430F-A582-E32932B61BB1}" type="datetimeFigureOut">
              <a:rPr lang="en-US" smtClean="0"/>
              <a:t>6/27/2022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A2F6DD-0FF7-4296-94F8-B72CBB2986F1}" type="slidenum">
              <a:rPr lang="en-US" smtClean="0"/>
              <a:t>‹#›</a:t>
            </a:fld>
            <a:endParaRPr lang="en-US"/>
          </a:p>
        </p:txBody>
      </p:sp>
    </p:spTree>
    <p:extLst>
      <p:ext uri="{BB962C8B-B14F-4D97-AF65-F5344CB8AC3E}">
        <p14:creationId xmlns:p14="http://schemas.microsoft.com/office/powerpoint/2010/main" val="26948950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E0DAE86-CF63-430F-A582-E32932B61BB1}" type="datetimeFigureOut">
              <a:rPr lang="en-US" smtClean="0"/>
              <a:t>6/27/2022</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A2F6DD-0FF7-4296-94F8-B72CBB2986F1}" type="slidenum">
              <a:rPr lang="en-US" smtClean="0"/>
              <a:t>‹#›</a:t>
            </a:fld>
            <a:endParaRPr lang="en-US"/>
          </a:p>
        </p:txBody>
      </p:sp>
    </p:spTree>
    <p:extLst>
      <p:ext uri="{BB962C8B-B14F-4D97-AF65-F5344CB8AC3E}">
        <p14:creationId xmlns:p14="http://schemas.microsoft.com/office/powerpoint/2010/main" val="41439034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srcRect/>
          <a:tile tx="0" ty="0" sx="100000" sy="100000" flip="none" algn="tl"/>
        </a:blipFill>
        <a:effectLst/>
      </p:bgPr>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20">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8E0DAE86-CF63-430F-A582-E32932B61BB1}" type="datetimeFigureOut">
              <a:rPr lang="en-US" smtClean="0"/>
              <a:t>6/27/2022</a:t>
            </a:fld>
            <a:endParaRPr lang="en-US"/>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endParaRPr lang="en-US"/>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D5A2F6DD-0FF7-4296-94F8-B72CBB2986F1}" type="slidenum">
              <a:rPr lang="en-US" smtClean="0"/>
              <a:t>‹#›</a:t>
            </a:fld>
            <a:endParaRPr lang="en-US"/>
          </a:p>
        </p:txBody>
      </p:sp>
    </p:spTree>
    <p:extLst>
      <p:ext uri="{BB962C8B-B14F-4D97-AF65-F5344CB8AC3E}">
        <p14:creationId xmlns:p14="http://schemas.microsoft.com/office/powerpoint/2010/main" val="361739592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4.png"/><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6.png"/><Relationship Id="rId11" Type="http://schemas.openxmlformats.org/officeDocument/2006/relationships/image" Target="../media/image11.jpeg"/><Relationship Id="rId5" Type="http://schemas.openxmlformats.org/officeDocument/2006/relationships/image" Target="../media/image5.png"/><Relationship Id="rId10" Type="http://schemas.openxmlformats.org/officeDocument/2006/relationships/image" Target="../media/image10.png"/><Relationship Id="rId4" Type="http://schemas.microsoft.com/office/2007/relationships/hdphoto" Target="../media/hdphoto1.wdp"/><Relationship Id="rId9" Type="http://schemas.openxmlformats.org/officeDocument/2006/relationships/image" Target="../media/image9.png"/></Relationships>
</file>

<file path=ppt/slides/_rels/slide4.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image" Target="../media/image3.png"/><Relationship Id="rId7" Type="http://schemas.openxmlformats.org/officeDocument/2006/relationships/image" Target="../media/image14.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3.jpeg"/><Relationship Id="rId5" Type="http://schemas.openxmlformats.org/officeDocument/2006/relationships/image" Target="../media/image12.jpeg"/><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6.jpeg"/><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7.png"/><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8.png"/><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20.jpeg"/><Relationship Id="rId5" Type="http://schemas.openxmlformats.org/officeDocument/2006/relationships/image" Target="../media/image19.jpeg"/><Relationship Id="rId4" Type="http://schemas.microsoft.com/office/2007/relationships/hdphoto" Target="../media/hdphoto1.wdp"/></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2.jpeg"/><Relationship Id="rId5" Type="http://schemas.openxmlformats.org/officeDocument/2006/relationships/image" Target="../media/image21.jpeg"/><Relationship Id="rId4" Type="http://schemas.microsoft.com/office/2007/relationships/hdphoto" Target="../media/hdphoto1.wdp"/></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microsoft.com/office/2007/relationships/hdphoto" Target="../media/hdphoto1.wdp"/></Relationships>
</file>

<file path=ppt/slides/_rels/slide1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microsoft.com/office/2007/relationships/hdphoto" Target="../media/hdphoto1.wdp"/></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microsoft.com/office/2007/relationships/hdphoto" Target="../media/hdphoto1.wdp"/></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microsoft.com/office/2007/relationships/hdphoto" Target="../media/hdphoto1.wdp"/></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4001631"/>
            <a:ext cx="8825658" cy="775749"/>
          </a:xfrm>
        </p:spPr>
        <p:txBody>
          <a:bodyPr/>
          <a:lstStyle/>
          <a:p>
            <a:r>
              <a:rPr lang="en-US" dirty="0" smtClean="0"/>
              <a:t>Welcome to the Presentation</a:t>
            </a:r>
            <a:endParaRPr lang="en-US" dirty="0"/>
          </a:p>
        </p:txBody>
      </p:sp>
      <p:sp>
        <p:nvSpPr>
          <p:cNvPr id="3" name="Subtitle 2"/>
          <p:cNvSpPr>
            <a:spLocks noGrp="1"/>
          </p:cNvSpPr>
          <p:nvPr>
            <p:ph type="subTitle" idx="1"/>
          </p:nvPr>
        </p:nvSpPr>
        <p:spPr/>
        <p:txBody>
          <a:bodyPr>
            <a:normAutofit fontScale="85000" lnSpcReduction="20000"/>
          </a:bodyPr>
          <a:lstStyle/>
          <a:p>
            <a:r>
              <a:rPr lang="en-US" sz="2800" b="1" dirty="0">
                <a:solidFill>
                  <a:schemeClr val="bg1"/>
                </a:solidFill>
              </a:rPr>
              <a:t>Introduction to </a:t>
            </a:r>
            <a:r>
              <a:rPr lang="en-US" sz="2800" b="1" dirty="0" smtClean="0">
                <a:solidFill>
                  <a:schemeClr val="bg1"/>
                </a:solidFill>
              </a:rPr>
              <a:t>Gastronomy</a:t>
            </a:r>
          </a:p>
          <a:p>
            <a:r>
              <a:rPr lang="en-US" sz="3000" b="1" dirty="0">
                <a:solidFill>
                  <a:schemeClr val="bg1"/>
                </a:solidFill>
              </a:rPr>
              <a:t>Nines Global Buffet</a:t>
            </a:r>
          </a:p>
        </p:txBody>
      </p:sp>
      <p:pic>
        <p:nvPicPr>
          <p:cNvPr id="5" name="Picture 4"/>
          <p:cNvPicPr>
            <a:picLocks noChangeAspect="1"/>
          </p:cNvPicPr>
          <p:nvPr/>
        </p:nvPicPr>
        <p:blipFill rotWithShape="1">
          <a:blip r:embed="rId3">
            <a:extLst>
              <a:ext uri="{BEBA8EAE-BF5A-486C-A8C5-ECC9F3942E4B}">
                <a14:imgProps xmlns:a14="http://schemas.microsoft.com/office/drawing/2010/main">
                  <a14:imgLayer r:embed="rId4">
                    <a14:imgEffect>
                      <a14:sharpenSoften amount="50000"/>
                    </a14:imgEffect>
                  </a14:imgLayer>
                </a14:imgProps>
              </a:ext>
            </a:extLst>
          </a:blip>
          <a:srcRect t="19365" b="16587"/>
          <a:stretch/>
        </p:blipFill>
        <p:spPr>
          <a:xfrm>
            <a:off x="1154955" y="769107"/>
            <a:ext cx="2741669" cy="146709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1974248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Introduction</a:t>
            </a:r>
            <a:endParaRPr lang="en-US" dirty="0"/>
          </a:p>
        </p:txBody>
      </p:sp>
      <p:sp>
        <p:nvSpPr>
          <p:cNvPr id="3" name="Content Placeholder 2"/>
          <p:cNvSpPr>
            <a:spLocks noGrp="1"/>
          </p:cNvSpPr>
          <p:nvPr>
            <p:ph idx="1"/>
          </p:nvPr>
        </p:nvSpPr>
        <p:spPr>
          <a:xfrm>
            <a:off x="1154954" y="2603500"/>
            <a:ext cx="8541137" cy="3416300"/>
          </a:xfrm>
        </p:spPr>
        <p:txBody>
          <a:bodyPr/>
          <a:lstStyle/>
          <a:p>
            <a:r>
              <a:rPr lang="en-US" sz="2400" dirty="0" smtClean="0"/>
              <a:t>Myself</a:t>
            </a:r>
          </a:p>
          <a:p>
            <a:r>
              <a:rPr lang="en-US" sz="2400" dirty="0" smtClean="0"/>
              <a:t>Secret Diner</a:t>
            </a:r>
          </a:p>
          <a:p>
            <a:r>
              <a:rPr lang="en-US" sz="2400" dirty="0" smtClean="0"/>
              <a:t>Introduce </a:t>
            </a:r>
            <a:r>
              <a:rPr lang="en-US" sz="2400" dirty="0"/>
              <a:t>the restaurant and its geographical area.</a:t>
            </a:r>
          </a:p>
          <a:p>
            <a:r>
              <a:rPr lang="en-US" sz="2400" dirty="0" smtClean="0"/>
              <a:t>The </a:t>
            </a:r>
            <a:r>
              <a:rPr lang="en-US" sz="2400" dirty="0"/>
              <a:t>public and </a:t>
            </a:r>
            <a:r>
              <a:rPr lang="en-US" sz="2400" dirty="0" smtClean="0"/>
              <a:t>Lecturers</a:t>
            </a:r>
            <a:r>
              <a:rPr lang="en-US" sz="2400" dirty="0"/>
              <a:t>.</a:t>
            </a:r>
          </a:p>
          <a:p>
            <a:endParaRPr lang="en-US" dirty="0"/>
          </a:p>
        </p:txBody>
      </p:sp>
      <p:pic>
        <p:nvPicPr>
          <p:cNvPr id="4" name="Picture 3"/>
          <p:cNvPicPr>
            <a:picLocks noChangeAspect="1"/>
          </p:cNvPicPr>
          <p:nvPr/>
        </p:nvPicPr>
        <p:blipFill rotWithShape="1">
          <a:blip r:embed="rId3">
            <a:extLst>
              <a:ext uri="{BEBA8EAE-BF5A-486C-A8C5-ECC9F3942E4B}">
                <a14:imgProps xmlns:a14="http://schemas.microsoft.com/office/drawing/2010/main">
                  <a14:imgLayer r:embed="rId4">
                    <a14:imgEffect>
                      <a14:sharpenSoften amount="50000"/>
                    </a14:imgEffect>
                  </a14:imgLayer>
                </a14:imgProps>
              </a:ext>
            </a:extLst>
          </a:blip>
          <a:srcRect t="19365" b="16587"/>
          <a:stretch/>
        </p:blipFill>
        <p:spPr>
          <a:xfrm>
            <a:off x="10357164" y="1203915"/>
            <a:ext cx="890874" cy="47671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6" name="Picture 5"/>
          <p:cNvPicPr>
            <a:picLocks noChangeAspect="1"/>
          </p:cNvPicPr>
          <p:nvPr/>
        </p:nvPicPr>
        <p:blipFill>
          <a:blip r:embed="rId5"/>
          <a:stretch>
            <a:fillRect/>
          </a:stretch>
        </p:blipFill>
        <p:spPr>
          <a:xfrm>
            <a:off x="8230025" y="2318411"/>
            <a:ext cx="3583283" cy="4228416"/>
          </a:xfrm>
          <a:prstGeom prst="rect">
            <a:avLst/>
          </a:prstGeom>
        </p:spPr>
      </p:pic>
    </p:spTree>
    <p:extLst>
      <p:ext uri="{BB962C8B-B14F-4D97-AF65-F5344CB8AC3E}">
        <p14:creationId xmlns:p14="http://schemas.microsoft.com/office/powerpoint/2010/main" val="54886212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sz="3200" b="1" dirty="0"/>
              <a:t>How is this restaurant marketed </a:t>
            </a:r>
            <a:r>
              <a:rPr lang="en-GB" sz="3200" b="1" dirty="0" smtClean="0"/>
              <a:t>(</a:t>
            </a:r>
            <a:r>
              <a:rPr lang="en-GB" sz="3200" b="1" dirty="0"/>
              <a:t>how would diners know about it)?</a:t>
            </a:r>
            <a:endParaRPr lang="en-US" sz="3200" dirty="0"/>
          </a:p>
        </p:txBody>
      </p:sp>
      <p:sp>
        <p:nvSpPr>
          <p:cNvPr id="3" name="Content Placeholder 2"/>
          <p:cNvSpPr>
            <a:spLocks noGrp="1"/>
          </p:cNvSpPr>
          <p:nvPr>
            <p:ph idx="1"/>
          </p:nvPr>
        </p:nvSpPr>
        <p:spPr>
          <a:xfrm>
            <a:off x="1154954" y="2603500"/>
            <a:ext cx="9926487" cy="3416300"/>
          </a:xfrm>
        </p:spPr>
        <p:txBody>
          <a:bodyPr>
            <a:normAutofit/>
          </a:bodyPr>
          <a:lstStyle/>
          <a:p>
            <a:r>
              <a:rPr lang="en-US" sz="2400" b="1" dirty="0"/>
              <a:t> </a:t>
            </a:r>
            <a:r>
              <a:rPr lang="en-US" sz="2400" b="1" dirty="0" smtClean="0"/>
              <a:t>Products</a:t>
            </a:r>
            <a:endParaRPr lang="en-US" sz="2400" b="1" dirty="0"/>
          </a:p>
        </p:txBody>
      </p:sp>
      <p:pic>
        <p:nvPicPr>
          <p:cNvPr id="4" name="Picture 3"/>
          <p:cNvPicPr>
            <a:picLocks noChangeAspect="1"/>
          </p:cNvPicPr>
          <p:nvPr/>
        </p:nvPicPr>
        <p:blipFill rotWithShape="1">
          <a:blip r:embed="rId3">
            <a:extLst>
              <a:ext uri="{BEBA8EAE-BF5A-486C-A8C5-ECC9F3942E4B}">
                <a14:imgProps xmlns:a14="http://schemas.microsoft.com/office/drawing/2010/main">
                  <a14:imgLayer r:embed="rId4">
                    <a14:imgEffect>
                      <a14:sharpenSoften amount="50000"/>
                    </a14:imgEffect>
                  </a14:imgLayer>
                </a14:imgProps>
              </a:ext>
            </a:extLst>
          </a:blip>
          <a:srcRect t="19365" b="16587"/>
          <a:stretch/>
        </p:blipFill>
        <p:spPr>
          <a:xfrm>
            <a:off x="10357164" y="1203915"/>
            <a:ext cx="890874" cy="47671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5" name="Picture 4"/>
          <p:cNvPicPr>
            <a:picLocks noChangeAspect="1"/>
          </p:cNvPicPr>
          <p:nvPr/>
        </p:nvPicPr>
        <p:blipFill>
          <a:blip r:embed="rId5"/>
          <a:stretch>
            <a:fillRect/>
          </a:stretch>
        </p:blipFill>
        <p:spPr>
          <a:xfrm>
            <a:off x="506993" y="3117785"/>
            <a:ext cx="2507811" cy="1155452"/>
          </a:xfrm>
          <a:prstGeom prst="rect">
            <a:avLst/>
          </a:prstGeom>
        </p:spPr>
      </p:pic>
      <p:pic>
        <p:nvPicPr>
          <p:cNvPr id="6" name="Picture 5"/>
          <p:cNvPicPr>
            <a:picLocks noChangeAspect="1"/>
          </p:cNvPicPr>
          <p:nvPr/>
        </p:nvPicPr>
        <p:blipFill>
          <a:blip r:embed="rId6"/>
          <a:stretch>
            <a:fillRect/>
          </a:stretch>
        </p:blipFill>
        <p:spPr>
          <a:xfrm>
            <a:off x="3109807" y="3117784"/>
            <a:ext cx="2566716" cy="3416300"/>
          </a:xfrm>
          <a:prstGeom prst="rect">
            <a:avLst/>
          </a:prstGeom>
        </p:spPr>
      </p:pic>
      <p:pic>
        <p:nvPicPr>
          <p:cNvPr id="7" name="Picture 6"/>
          <p:cNvPicPr>
            <a:picLocks noChangeAspect="1"/>
          </p:cNvPicPr>
          <p:nvPr/>
        </p:nvPicPr>
        <p:blipFill>
          <a:blip r:embed="rId7"/>
          <a:stretch>
            <a:fillRect/>
          </a:stretch>
        </p:blipFill>
        <p:spPr>
          <a:xfrm>
            <a:off x="5771525" y="3117784"/>
            <a:ext cx="2126962" cy="3416300"/>
          </a:xfrm>
          <a:prstGeom prst="rect">
            <a:avLst/>
          </a:prstGeom>
        </p:spPr>
      </p:pic>
      <p:pic>
        <p:nvPicPr>
          <p:cNvPr id="8" name="Picture 7"/>
          <p:cNvPicPr>
            <a:picLocks noChangeAspect="1"/>
          </p:cNvPicPr>
          <p:nvPr/>
        </p:nvPicPr>
        <p:blipFill>
          <a:blip r:embed="rId8"/>
          <a:stretch>
            <a:fillRect/>
          </a:stretch>
        </p:blipFill>
        <p:spPr>
          <a:xfrm>
            <a:off x="506993" y="4273237"/>
            <a:ext cx="2507812" cy="2260847"/>
          </a:xfrm>
          <a:prstGeom prst="rect">
            <a:avLst/>
          </a:prstGeom>
        </p:spPr>
      </p:pic>
      <p:pic>
        <p:nvPicPr>
          <p:cNvPr id="10" name="Picture 9"/>
          <p:cNvPicPr>
            <a:picLocks noChangeAspect="1"/>
          </p:cNvPicPr>
          <p:nvPr/>
        </p:nvPicPr>
        <p:blipFill>
          <a:blip r:embed="rId9"/>
          <a:stretch>
            <a:fillRect/>
          </a:stretch>
        </p:blipFill>
        <p:spPr>
          <a:xfrm>
            <a:off x="7993489" y="3117784"/>
            <a:ext cx="2001537" cy="2137750"/>
          </a:xfrm>
          <a:prstGeom prst="rect">
            <a:avLst/>
          </a:prstGeom>
        </p:spPr>
      </p:pic>
      <p:pic>
        <p:nvPicPr>
          <p:cNvPr id="11" name="Picture 10"/>
          <p:cNvPicPr>
            <a:picLocks noChangeAspect="1"/>
          </p:cNvPicPr>
          <p:nvPr/>
        </p:nvPicPr>
        <p:blipFill>
          <a:blip r:embed="rId10"/>
          <a:stretch>
            <a:fillRect/>
          </a:stretch>
        </p:blipFill>
        <p:spPr>
          <a:xfrm>
            <a:off x="7992465" y="5255534"/>
            <a:ext cx="2002561" cy="1278550"/>
          </a:xfrm>
          <a:prstGeom prst="rect">
            <a:avLst/>
          </a:prstGeom>
        </p:spPr>
      </p:pic>
      <p:pic>
        <p:nvPicPr>
          <p:cNvPr id="12" name="Picture 11"/>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10089004" y="3117784"/>
            <a:ext cx="1970212" cy="3416300"/>
          </a:xfrm>
          <a:prstGeom prst="rect">
            <a:avLst/>
          </a:prstGeom>
        </p:spPr>
      </p:pic>
    </p:spTree>
    <p:extLst>
      <p:ext uri="{BB962C8B-B14F-4D97-AF65-F5344CB8AC3E}">
        <p14:creationId xmlns:p14="http://schemas.microsoft.com/office/powerpoint/2010/main" val="41797346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sz="3200" b="1" dirty="0"/>
              <a:t>How is this restaurant marketed </a:t>
            </a:r>
            <a:r>
              <a:rPr lang="en-GB" sz="3200" b="1" dirty="0" smtClean="0"/>
              <a:t>(</a:t>
            </a:r>
            <a:r>
              <a:rPr lang="en-GB" sz="3200" b="1" dirty="0"/>
              <a:t>how would diners know about it)?</a:t>
            </a:r>
            <a:endParaRPr lang="en-US" sz="3200" dirty="0"/>
          </a:p>
        </p:txBody>
      </p:sp>
      <p:sp>
        <p:nvSpPr>
          <p:cNvPr id="3" name="Content Placeholder 2"/>
          <p:cNvSpPr>
            <a:spLocks noGrp="1"/>
          </p:cNvSpPr>
          <p:nvPr>
            <p:ph idx="1"/>
          </p:nvPr>
        </p:nvSpPr>
        <p:spPr>
          <a:xfrm>
            <a:off x="1154955" y="2603500"/>
            <a:ext cx="9971754" cy="3416300"/>
          </a:xfrm>
        </p:spPr>
        <p:txBody>
          <a:bodyPr>
            <a:normAutofit/>
          </a:bodyPr>
          <a:lstStyle/>
          <a:p>
            <a:pPr algn="just"/>
            <a:r>
              <a:rPr lang="en-US" sz="2800" b="1" dirty="0" smtClean="0"/>
              <a:t>Place</a:t>
            </a:r>
            <a:endParaRPr lang="en-US" sz="2800" b="1" dirty="0"/>
          </a:p>
        </p:txBody>
      </p:sp>
      <p:pic>
        <p:nvPicPr>
          <p:cNvPr id="4" name="Picture 3"/>
          <p:cNvPicPr>
            <a:picLocks noChangeAspect="1"/>
          </p:cNvPicPr>
          <p:nvPr/>
        </p:nvPicPr>
        <p:blipFill rotWithShape="1">
          <a:blip r:embed="rId3">
            <a:extLst>
              <a:ext uri="{BEBA8EAE-BF5A-486C-A8C5-ECC9F3942E4B}">
                <a14:imgProps xmlns:a14="http://schemas.microsoft.com/office/drawing/2010/main">
                  <a14:imgLayer r:embed="rId4">
                    <a14:imgEffect>
                      <a14:sharpenSoften amount="50000"/>
                    </a14:imgEffect>
                  </a14:imgLayer>
                </a14:imgProps>
              </a:ext>
            </a:extLst>
          </a:blip>
          <a:srcRect t="19365" b="16587"/>
          <a:stretch/>
        </p:blipFill>
        <p:spPr>
          <a:xfrm>
            <a:off x="10357164" y="1203915"/>
            <a:ext cx="890874" cy="47671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grpSp>
        <p:nvGrpSpPr>
          <p:cNvPr id="10" name="Group 9"/>
          <p:cNvGrpSpPr/>
          <p:nvPr/>
        </p:nvGrpSpPr>
        <p:grpSpPr>
          <a:xfrm>
            <a:off x="1350930" y="3295306"/>
            <a:ext cx="9775779" cy="3001977"/>
            <a:chOff x="1154953" y="3398823"/>
            <a:chExt cx="9202211" cy="2620977"/>
          </a:xfrm>
        </p:grpSpPr>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154953" y="3398823"/>
              <a:ext cx="1965733" cy="2620977"/>
            </a:xfrm>
            <a:prstGeom prst="rect">
              <a:avLst/>
            </a:prstGeom>
          </p:spPr>
        </p:pic>
        <p:pic>
          <p:nvPicPr>
            <p:cNvPr id="6" name="Picture 5"/>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313567" y="3398823"/>
              <a:ext cx="2384645" cy="2620977"/>
            </a:xfrm>
            <a:prstGeom prst="rect">
              <a:avLst/>
            </a:prstGeom>
          </p:spPr>
        </p:pic>
        <p:pic>
          <p:nvPicPr>
            <p:cNvPr id="7" name="Picture 6"/>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770076" y="3398823"/>
              <a:ext cx="2278456" cy="2620977"/>
            </a:xfrm>
            <a:prstGeom prst="rect">
              <a:avLst/>
            </a:prstGeom>
          </p:spPr>
        </p:pic>
        <p:pic>
          <p:nvPicPr>
            <p:cNvPr id="9" name="Picture 8"/>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8120396" y="3398823"/>
              <a:ext cx="2236768" cy="2620977"/>
            </a:xfrm>
            <a:prstGeom prst="rect">
              <a:avLst/>
            </a:prstGeom>
          </p:spPr>
        </p:pic>
      </p:grpSp>
    </p:spTree>
    <p:extLst>
      <p:ext uri="{BB962C8B-B14F-4D97-AF65-F5344CB8AC3E}">
        <p14:creationId xmlns:p14="http://schemas.microsoft.com/office/powerpoint/2010/main" val="138688932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sz="3200" b="1" dirty="0"/>
              <a:t>How is this restaurant marketed </a:t>
            </a:r>
            <a:r>
              <a:rPr lang="en-GB" sz="3200" b="1" dirty="0" smtClean="0"/>
              <a:t>(</a:t>
            </a:r>
            <a:r>
              <a:rPr lang="en-GB" sz="3200" b="1" dirty="0"/>
              <a:t>how would diners know about it)?</a:t>
            </a:r>
            <a:endParaRPr lang="en-US" sz="3200" dirty="0"/>
          </a:p>
        </p:txBody>
      </p:sp>
      <p:sp>
        <p:nvSpPr>
          <p:cNvPr id="3" name="Content Placeholder 2"/>
          <p:cNvSpPr>
            <a:spLocks noGrp="1"/>
          </p:cNvSpPr>
          <p:nvPr>
            <p:ph idx="1"/>
          </p:nvPr>
        </p:nvSpPr>
        <p:spPr>
          <a:xfrm>
            <a:off x="1154955" y="2603500"/>
            <a:ext cx="9971754" cy="3416300"/>
          </a:xfrm>
        </p:spPr>
        <p:txBody>
          <a:bodyPr>
            <a:normAutofit/>
          </a:bodyPr>
          <a:lstStyle/>
          <a:p>
            <a:pPr algn="just"/>
            <a:r>
              <a:rPr lang="en-US" sz="3200" b="1" dirty="0" smtClean="0"/>
              <a:t>Price</a:t>
            </a:r>
            <a:endParaRPr lang="en-US" sz="3200" b="1" dirty="0"/>
          </a:p>
        </p:txBody>
      </p:sp>
      <p:pic>
        <p:nvPicPr>
          <p:cNvPr id="4" name="Picture 3"/>
          <p:cNvPicPr>
            <a:picLocks noChangeAspect="1"/>
          </p:cNvPicPr>
          <p:nvPr/>
        </p:nvPicPr>
        <p:blipFill rotWithShape="1">
          <a:blip r:embed="rId3">
            <a:extLst>
              <a:ext uri="{BEBA8EAE-BF5A-486C-A8C5-ECC9F3942E4B}">
                <a14:imgProps xmlns:a14="http://schemas.microsoft.com/office/drawing/2010/main">
                  <a14:imgLayer r:embed="rId4">
                    <a14:imgEffect>
                      <a14:sharpenSoften amount="50000"/>
                    </a14:imgEffect>
                  </a14:imgLayer>
                </a14:imgProps>
              </a:ext>
            </a:extLst>
          </a:blip>
          <a:srcRect t="19365" b="16587"/>
          <a:stretch/>
        </p:blipFill>
        <p:spPr>
          <a:xfrm>
            <a:off x="10357164" y="1203915"/>
            <a:ext cx="890874" cy="47671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576520" y="3407875"/>
            <a:ext cx="1958944" cy="2611925"/>
          </a:xfrm>
          <a:prstGeom prst="rect">
            <a:avLst/>
          </a:prstGeom>
        </p:spPr>
      </p:pic>
      <p:sp>
        <p:nvSpPr>
          <p:cNvPr id="6" name="Rectangle 5"/>
          <p:cNvSpPr/>
          <p:nvPr/>
        </p:nvSpPr>
        <p:spPr>
          <a:xfrm>
            <a:off x="3820366" y="3337186"/>
            <a:ext cx="7427672" cy="2308324"/>
          </a:xfrm>
          <a:prstGeom prst="rect">
            <a:avLst/>
          </a:prstGeom>
        </p:spPr>
        <p:txBody>
          <a:bodyPr wrap="square">
            <a:spAutoFit/>
          </a:bodyPr>
          <a:lstStyle/>
          <a:p>
            <a:pPr algn="just"/>
            <a:r>
              <a:rPr lang="en-US" sz="2400" dirty="0"/>
              <a:t>According to my knowledge and understanding, in comparison with other buffet restaurants in Swansea, the restaurant is not charging mark even at a cost of only 11 pounds any person can easily eat as much food as they can with lots of different kinds of options in hand. </a:t>
            </a:r>
            <a:endParaRPr lang="en-GB" sz="2400" dirty="0"/>
          </a:p>
        </p:txBody>
      </p:sp>
    </p:spTree>
    <p:extLst>
      <p:ext uri="{BB962C8B-B14F-4D97-AF65-F5344CB8AC3E}">
        <p14:creationId xmlns:p14="http://schemas.microsoft.com/office/powerpoint/2010/main" val="339884254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sz="3200" b="1" dirty="0"/>
              <a:t>How is this restaurant marketed </a:t>
            </a:r>
            <a:r>
              <a:rPr lang="en-GB" sz="3200" b="1" dirty="0" smtClean="0"/>
              <a:t>(</a:t>
            </a:r>
            <a:r>
              <a:rPr lang="en-GB" sz="3200" b="1" dirty="0"/>
              <a:t>how would diners know about it)?</a:t>
            </a:r>
            <a:endParaRPr lang="en-US" sz="3200" dirty="0"/>
          </a:p>
        </p:txBody>
      </p:sp>
      <p:sp>
        <p:nvSpPr>
          <p:cNvPr id="3" name="Content Placeholder 2"/>
          <p:cNvSpPr>
            <a:spLocks noGrp="1"/>
          </p:cNvSpPr>
          <p:nvPr>
            <p:ph idx="1"/>
          </p:nvPr>
        </p:nvSpPr>
        <p:spPr>
          <a:xfrm>
            <a:off x="1154955" y="2603500"/>
            <a:ext cx="9971754" cy="3416300"/>
          </a:xfrm>
        </p:spPr>
        <p:txBody>
          <a:bodyPr>
            <a:normAutofit/>
          </a:bodyPr>
          <a:lstStyle/>
          <a:p>
            <a:pPr algn="just"/>
            <a:r>
              <a:rPr lang="en-US" sz="2800" b="1" dirty="0" smtClean="0"/>
              <a:t>Promotion</a:t>
            </a:r>
            <a:endParaRPr lang="en-US" sz="2800" b="1" dirty="0"/>
          </a:p>
        </p:txBody>
      </p:sp>
      <p:pic>
        <p:nvPicPr>
          <p:cNvPr id="4" name="Picture 3"/>
          <p:cNvPicPr>
            <a:picLocks noChangeAspect="1"/>
          </p:cNvPicPr>
          <p:nvPr/>
        </p:nvPicPr>
        <p:blipFill rotWithShape="1">
          <a:blip r:embed="rId3">
            <a:extLst>
              <a:ext uri="{BEBA8EAE-BF5A-486C-A8C5-ECC9F3942E4B}">
                <a14:imgProps xmlns:a14="http://schemas.microsoft.com/office/drawing/2010/main">
                  <a14:imgLayer r:embed="rId4">
                    <a14:imgEffect>
                      <a14:sharpenSoften amount="50000"/>
                    </a14:imgEffect>
                  </a14:imgLayer>
                </a14:imgProps>
              </a:ext>
            </a:extLst>
          </a:blip>
          <a:srcRect t="19365" b="16587"/>
          <a:stretch/>
        </p:blipFill>
        <p:spPr>
          <a:xfrm>
            <a:off x="10357164" y="1203915"/>
            <a:ext cx="890874" cy="47671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6" name="Picture 5"/>
          <p:cNvPicPr>
            <a:picLocks noChangeAspect="1"/>
          </p:cNvPicPr>
          <p:nvPr/>
        </p:nvPicPr>
        <p:blipFill>
          <a:blip r:embed="rId5"/>
          <a:stretch>
            <a:fillRect/>
          </a:stretch>
        </p:blipFill>
        <p:spPr>
          <a:xfrm>
            <a:off x="3398808" y="2777706"/>
            <a:ext cx="7849230" cy="3760970"/>
          </a:xfrm>
          <a:prstGeom prst="rect">
            <a:avLst/>
          </a:prstGeom>
        </p:spPr>
      </p:pic>
    </p:spTree>
    <p:extLst>
      <p:ext uri="{BB962C8B-B14F-4D97-AF65-F5344CB8AC3E}">
        <p14:creationId xmlns:p14="http://schemas.microsoft.com/office/powerpoint/2010/main" val="390994443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US" sz="3200" b="1" dirty="0"/>
              <a:t>Creating Customer Value and Engagement </a:t>
            </a:r>
            <a:endParaRPr lang="en-US" sz="3200" dirty="0"/>
          </a:p>
        </p:txBody>
      </p:sp>
      <p:sp>
        <p:nvSpPr>
          <p:cNvPr id="3" name="Content Placeholder 2"/>
          <p:cNvSpPr>
            <a:spLocks noGrp="1"/>
          </p:cNvSpPr>
          <p:nvPr>
            <p:ph idx="1"/>
          </p:nvPr>
        </p:nvSpPr>
        <p:spPr>
          <a:xfrm>
            <a:off x="1154955" y="2603500"/>
            <a:ext cx="5832441" cy="3416300"/>
          </a:xfrm>
        </p:spPr>
        <p:txBody>
          <a:bodyPr>
            <a:normAutofit/>
          </a:bodyPr>
          <a:lstStyle/>
          <a:p>
            <a:pPr algn="just"/>
            <a:r>
              <a:rPr lang="en-US" sz="2400" b="1" dirty="0" smtClean="0"/>
              <a:t>Customer Value</a:t>
            </a:r>
          </a:p>
          <a:p>
            <a:pPr algn="just"/>
            <a:r>
              <a:rPr lang="en-US" sz="2400" dirty="0"/>
              <a:t>In order to create value in the mind of the customers the organisation is taking different kinds of steps. For instance, the organisation is providing different types of offers to their customers such as birthday planning, party planning, soft drinks offers and so on. </a:t>
            </a:r>
          </a:p>
        </p:txBody>
      </p:sp>
      <p:pic>
        <p:nvPicPr>
          <p:cNvPr id="4" name="Picture 3"/>
          <p:cNvPicPr>
            <a:picLocks noChangeAspect="1"/>
          </p:cNvPicPr>
          <p:nvPr/>
        </p:nvPicPr>
        <p:blipFill rotWithShape="1">
          <a:blip r:embed="rId3">
            <a:extLst>
              <a:ext uri="{BEBA8EAE-BF5A-486C-A8C5-ECC9F3942E4B}">
                <a14:imgProps xmlns:a14="http://schemas.microsoft.com/office/drawing/2010/main">
                  <a14:imgLayer r:embed="rId4">
                    <a14:imgEffect>
                      <a14:sharpenSoften amount="50000"/>
                    </a14:imgEffect>
                  </a14:imgLayer>
                </a14:imgProps>
              </a:ext>
            </a:extLst>
          </a:blip>
          <a:srcRect t="19365" b="16587"/>
          <a:stretch/>
        </p:blipFill>
        <p:spPr>
          <a:xfrm>
            <a:off x="10357164" y="1203915"/>
            <a:ext cx="890874" cy="47671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6" name="Picture 5"/>
          <p:cNvPicPr>
            <a:picLocks noChangeAspect="1"/>
          </p:cNvPicPr>
          <p:nvPr/>
        </p:nvPicPr>
        <p:blipFill>
          <a:blip r:embed="rId5"/>
          <a:stretch>
            <a:fillRect/>
          </a:stretch>
        </p:blipFill>
        <p:spPr>
          <a:xfrm>
            <a:off x="7108166" y="2603500"/>
            <a:ext cx="4139872" cy="3823092"/>
          </a:xfrm>
          <a:prstGeom prst="rect">
            <a:avLst/>
          </a:prstGeom>
        </p:spPr>
      </p:pic>
    </p:spTree>
    <p:extLst>
      <p:ext uri="{BB962C8B-B14F-4D97-AF65-F5344CB8AC3E}">
        <p14:creationId xmlns:p14="http://schemas.microsoft.com/office/powerpoint/2010/main" val="254308012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US" sz="3200" b="1" dirty="0"/>
              <a:t>Creating Customer Value and Engagement </a:t>
            </a:r>
            <a:endParaRPr lang="en-US" sz="3200" dirty="0"/>
          </a:p>
        </p:txBody>
      </p:sp>
      <p:sp>
        <p:nvSpPr>
          <p:cNvPr id="3" name="Content Placeholder 2"/>
          <p:cNvSpPr>
            <a:spLocks noGrp="1"/>
          </p:cNvSpPr>
          <p:nvPr>
            <p:ph idx="1"/>
          </p:nvPr>
        </p:nvSpPr>
        <p:spPr>
          <a:xfrm>
            <a:off x="1154955" y="2603500"/>
            <a:ext cx="9971754" cy="3416300"/>
          </a:xfrm>
        </p:spPr>
        <p:txBody>
          <a:bodyPr>
            <a:normAutofit/>
          </a:bodyPr>
          <a:lstStyle/>
          <a:p>
            <a:pPr algn="just"/>
            <a:r>
              <a:rPr lang="en-US" sz="2400" b="1" dirty="0" smtClean="0"/>
              <a:t>Current </a:t>
            </a:r>
            <a:r>
              <a:rPr lang="en-US" sz="2400" b="1" dirty="0"/>
              <a:t>and </a:t>
            </a:r>
            <a:r>
              <a:rPr lang="en-US" sz="2400" b="1" dirty="0" smtClean="0"/>
              <a:t>Potential Diners</a:t>
            </a:r>
          </a:p>
          <a:p>
            <a:pPr algn="just"/>
            <a:r>
              <a:rPr lang="en-US" sz="2000" dirty="0"/>
              <a:t>The restaurant is having different kinds of meal facilities for its target customers. For instance</a:t>
            </a:r>
            <a:r>
              <a:rPr lang="en-US" sz="2000" dirty="0" smtClean="0"/>
              <a:t>:</a:t>
            </a:r>
          </a:p>
          <a:p>
            <a:pPr lvl="1" algn="just"/>
            <a:r>
              <a:rPr lang="en-US" sz="2000" dirty="0"/>
              <a:t>Sit Down Meal </a:t>
            </a:r>
            <a:r>
              <a:rPr lang="en-US" sz="2000" dirty="0" smtClean="0"/>
              <a:t> </a:t>
            </a:r>
          </a:p>
          <a:p>
            <a:pPr lvl="1" algn="just"/>
            <a:r>
              <a:rPr lang="en-US" sz="2000" dirty="0"/>
              <a:t>Buffet </a:t>
            </a:r>
            <a:r>
              <a:rPr lang="en-US" sz="2000" dirty="0" smtClean="0"/>
              <a:t>Facilities </a:t>
            </a:r>
          </a:p>
          <a:p>
            <a:pPr lvl="1" algn="just"/>
            <a:r>
              <a:rPr lang="en-US" sz="2000" dirty="0" smtClean="0"/>
              <a:t>Party Facilities</a:t>
            </a:r>
          </a:p>
        </p:txBody>
      </p:sp>
      <p:pic>
        <p:nvPicPr>
          <p:cNvPr id="4" name="Picture 3"/>
          <p:cNvPicPr>
            <a:picLocks noChangeAspect="1"/>
          </p:cNvPicPr>
          <p:nvPr/>
        </p:nvPicPr>
        <p:blipFill rotWithShape="1">
          <a:blip r:embed="rId3">
            <a:extLst>
              <a:ext uri="{BEBA8EAE-BF5A-486C-A8C5-ECC9F3942E4B}">
                <a14:imgProps xmlns:a14="http://schemas.microsoft.com/office/drawing/2010/main">
                  <a14:imgLayer r:embed="rId4">
                    <a14:imgEffect>
                      <a14:sharpenSoften amount="50000"/>
                    </a14:imgEffect>
                  </a14:imgLayer>
                </a14:imgProps>
              </a:ext>
            </a:extLst>
          </a:blip>
          <a:srcRect t="19365" b="16587"/>
          <a:stretch/>
        </p:blipFill>
        <p:spPr>
          <a:xfrm>
            <a:off x="10357164" y="1203915"/>
            <a:ext cx="890874" cy="47671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864431" y="3674852"/>
            <a:ext cx="2115629" cy="2820838"/>
          </a:xfrm>
          <a:prstGeom prst="rect">
            <a:avLst/>
          </a:prstGeom>
        </p:spPr>
      </p:pic>
      <p:pic>
        <p:nvPicPr>
          <p:cNvPr id="6" name="Picture 5"/>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330421" y="3674852"/>
            <a:ext cx="2387361" cy="2820838"/>
          </a:xfrm>
          <a:prstGeom prst="rect">
            <a:avLst/>
          </a:prstGeom>
        </p:spPr>
      </p:pic>
    </p:spTree>
    <p:extLst>
      <p:ext uri="{BB962C8B-B14F-4D97-AF65-F5344CB8AC3E}">
        <p14:creationId xmlns:p14="http://schemas.microsoft.com/office/powerpoint/2010/main" val="125489965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US" sz="3200" b="1" dirty="0"/>
              <a:t>Creating Customer Value and Engagement </a:t>
            </a:r>
            <a:endParaRPr lang="en-US" sz="3200" dirty="0"/>
          </a:p>
        </p:txBody>
      </p:sp>
      <p:sp>
        <p:nvSpPr>
          <p:cNvPr id="3" name="Content Placeholder 2"/>
          <p:cNvSpPr>
            <a:spLocks noGrp="1"/>
          </p:cNvSpPr>
          <p:nvPr>
            <p:ph idx="1"/>
          </p:nvPr>
        </p:nvSpPr>
        <p:spPr>
          <a:xfrm>
            <a:off x="1154955" y="2603500"/>
            <a:ext cx="5556396" cy="3416300"/>
          </a:xfrm>
        </p:spPr>
        <p:txBody>
          <a:bodyPr/>
          <a:lstStyle/>
          <a:p>
            <a:pPr algn="just"/>
            <a:r>
              <a:rPr lang="en-US" sz="2800" b="1" dirty="0" smtClean="0"/>
              <a:t>My Experience</a:t>
            </a:r>
          </a:p>
          <a:p>
            <a:pPr algn="just"/>
            <a:r>
              <a:rPr lang="en-US" sz="2000" dirty="0"/>
              <a:t>I have visited the restaurant </a:t>
            </a:r>
            <a:r>
              <a:rPr lang="en-US" sz="2000" dirty="0" smtClean="0"/>
              <a:t>during lunch time  </a:t>
            </a:r>
            <a:r>
              <a:rPr lang="en-US" sz="2000" dirty="0"/>
              <a:t>to experience their buffet which seems very good to me and reasonable as well. I have lots of different kinds of foods in front of me to pick. </a:t>
            </a:r>
          </a:p>
        </p:txBody>
      </p:sp>
      <p:pic>
        <p:nvPicPr>
          <p:cNvPr id="4" name="Picture 3"/>
          <p:cNvPicPr>
            <a:picLocks noChangeAspect="1"/>
          </p:cNvPicPr>
          <p:nvPr/>
        </p:nvPicPr>
        <p:blipFill rotWithShape="1">
          <a:blip r:embed="rId3">
            <a:extLst>
              <a:ext uri="{BEBA8EAE-BF5A-486C-A8C5-ECC9F3942E4B}">
                <a14:imgProps xmlns:a14="http://schemas.microsoft.com/office/drawing/2010/main">
                  <a14:imgLayer r:embed="rId4">
                    <a14:imgEffect>
                      <a14:sharpenSoften amount="50000"/>
                    </a14:imgEffect>
                  </a14:imgLayer>
                </a14:imgProps>
              </a:ext>
            </a:extLst>
          </a:blip>
          <a:srcRect t="19365" b="16587"/>
          <a:stretch/>
        </p:blipFill>
        <p:spPr>
          <a:xfrm>
            <a:off x="10357164" y="1203915"/>
            <a:ext cx="890874" cy="47671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468839" y="2603499"/>
            <a:ext cx="2194073" cy="3279715"/>
          </a:xfrm>
          <a:prstGeom prst="rect">
            <a:avLst/>
          </a:prstGeom>
        </p:spPr>
      </p:pic>
      <p:pic>
        <p:nvPicPr>
          <p:cNvPr id="6" name="Picture 5"/>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877634" y="2603500"/>
            <a:ext cx="2424922" cy="3279715"/>
          </a:xfrm>
          <a:prstGeom prst="rect">
            <a:avLst/>
          </a:prstGeom>
        </p:spPr>
      </p:pic>
    </p:spTree>
    <p:extLst>
      <p:ext uri="{BB962C8B-B14F-4D97-AF65-F5344CB8AC3E}">
        <p14:creationId xmlns:p14="http://schemas.microsoft.com/office/powerpoint/2010/main" val="300848046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US" sz="2800" b="1" dirty="0"/>
              <a:t>Your opinion and how this review could influence others</a:t>
            </a:r>
            <a:endParaRPr lang="en-US" sz="2800" dirty="0"/>
          </a:p>
        </p:txBody>
      </p:sp>
      <p:sp>
        <p:nvSpPr>
          <p:cNvPr id="3" name="Content Placeholder 2"/>
          <p:cNvSpPr>
            <a:spLocks noGrp="1"/>
          </p:cNvSpPr>
          <p:nvPr>
            <p:ph idx="1"/>
          </p:nvPr>
        </p:nvSpPr>
        <p:spPr>
          <a:xfrm>
            <a:off x="1154955" y="2603500"/>
            <a:ext cx="9971754" cy="3416300"/>
          </a:xfrm>
        </p:spPr>
        <p:txBody>
          <a:bodyPr>
            <a:normAutofit/>
          </a:bodyPr>
          <a:lstStyle/>
          <a:p>
            <a:pPr algn="just"/>
            <a:r>
              <a:rPr lang="en-US" sz="2400" b="1" dirty="0" smtClean="0"/>
              <a:t>Positive </a:t>
            </a:r>
            <a:r>
              <a:rPr lang="en-US" sz="2400" b="1" dirty="0"/>
              <a:t>or </a:t>
            </a:r>
            <a:r>
              <a:rPr lang="en-US" sz="2400" b="1" dirty="0" smtClean="0"/>
              <a:t>Negative Experience</a:t>
            </a:r>
            <a:endParaRPr lang="en-US" sz="2400" b="1" dirty="0"/>
          </a:p>
          <a:p>
            <a:pPr algn="just"/>
            <a:r>
              <a:rPr lang="en-US" sz="2200" dirty="0"/>
              <a:t>From my perspective, it was a great experience for me to visit the </a:t>
            </a:r>
            <a:r>
              <a:rPr lang="en-US" sz="2200" dirty="0" smtClean="0"/>
              <a:t>restaurant  </a:t>
            </a:r>
            <a:r>
              <a:rPr lang="en-US" sz="2200" dirty="0"/>
              <a:t>and I have found everything very much positive which makes me feel like I need to go there more often than any other restaurant of Swansea (</a:t>
            </a:r>
            <a:r>
              <a:rPr lang="en-US" sz="2200" dirty="0" err="1"/>
              <a:t>Trewern</a:t>
            </a:r>
            <a:r>
              <a:rPr lang="en-US" sz="2200" dirty="0"/>
              <a:t>, et. al., 2021). The environment, cleanliness, </a:t>
            </a:r>
            <a:r>
              <a:rPr lang="en-US" sz="2200" dirty="0" smtClean="0"/>
              <a:t>behavior, </a:t>
            </a:r>
            <a:r>
              <a:rPr lang="en-US" sz="2200" dirty="0"/>
              <a:t>the quality of food, the varieties of foods, the sitting arrangement and all other things related with appropriate meal facilities are there which makes not only me but also any one felt very comfortable while they are visiting the restaurant.</a:t>
            </a:r>
          </a:p>
        </p:txBody>
      </p:sp>
      <p:pic>
        <p:nvPicPr>
          <p:cNvPr id="4" name="Picture 3"/>
          <p:cNvPicPr>
            <a:picLocks noChangeAspect="1"/>
          </p:cNvPicPr>
          <p:nvPr/>
        </p:nvPicPr>
        <p:blipFill rotWithShape="1">
          <a:blip r:embed="rId3">
            <a:extLst>
              <a:ext uri="{BEBA8EAE-BF5A-486C-A8C5-ECC9F3942E4B}">
                <a14:imgProps xmlns:a14="http://schemas.microsoft.com/office/drawing/2010/main">
                  <a14:imgLayer r:embed="rId4">
                    <a14:imgEffect>
                      <a14:sharpenSoften amount="50000"/>
                    </a14:imgEffect>
                  </a14:imgLayer>
                </a14:imgProps>
              </a:ext>
            </a:extLst>
          </a:blip>
          <a:srcRect t="19365" b="16587"/>
          <a:stretch/>
        </p:blipFill>
        <p:spPr>
          <a:xfrm>
            <a:off x="10357164" y="1203915"/>
            <a:ext cx="890874" cy="47671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22948358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US" sz="2800" b="1" dirty="0"/>
              <a:t>Your opinion and how this review could influence others</a:t>
            </a:r>
            <a:endParaRPr lang="en-US" sz="2800" dirty="0"/>
          </a:p>
        </p:txBody>
      </p:sp>
      <p:sp>
        <p:nvSpPr>
          <p:cNvPr id="3" name="Content Placeholder 2"/>
          <p:cNvSpPr>
            <a:spLocks noGrp="1"/>
          </p:cNvSpPr>
          <p:nvPr>
            <p:ph idx="1"/>
          </p:nvPr>
        </p:nvSpPr>
        <p:spPr>
          <a:xfrm>
            <a:off x="1154955" y="2603500"/>
            <a:ext cx="9971754" cy="3416300"/>
          </a:xfrm>
        </p:spPr>
        <p:txBody>
          <a:bodyPr>
            <a:normAutofit lnSpcReduction="10000"/>
          </a:bodyPr>
          <a:lstStyle/>
          <a:p>
            <a:pPr algn="just"/>
            <a:r>
              <a:rPr lang="en-US" sz="2400" b="1" dirty="0" smtClean="0"/>
              <a:t>Area of Improvements</a:t>
            </a:r>
          </a:p>
          <a:p>
            <a:pPr algn="just"/>
            <a:r>
              <a:rPr lang="en-US" sz="2000" dirty="0"/>
              <a:t>The food and the service facilities of the organisation is very good but from my side the organisation should have larger sitting arrangement and larger facilities in order to facilitate more customers (Davies, &amp; Preston, 2012). </a:t>
            </a:r>
          </a:p>
          <a:p>
            <a:pPr algn="just"/>
            <a:r>
              <a:rPr lang="en-US" sz="2000" dirty="0"/>
              <a:t>The organisation also needs to increase number of employees of the organisation in order to facilitate those extra customers after the expansion. </a:t>
            </a:r>
          </a:p>
          <a:p>
            <a:pPr algn="just"/>
            <a:r>
              <a:rPr lang="en-US" sz="2000" dirty="0"/>
              <a:t>The organisation can introduce new packages for the children for then and new meal or set menu facilities which will make things much more is here for everyone to get a quick family main at any time of the day if required results in improving the portfolio of the organisation (</a:t>
            </a:r>
            <a:r>
              <a:rPr lang="en-US" sz="2000" dirty="0" err="1"/>
              <a:t>Callado</a:t>
            </a:r>
            <a:r>
              <a:rPr lang="en-US" sz="2000" dirty="0"/>
              <a:t>, et. al., 2011).</a:t>
            </a:r>
          </a:p>
        </p:txBody>
      </p:sp>
      <p:pic>
        <p:nvPicPr>
          <p:cNvPr id="4" name="Picture 3"/>
          <p:cNvPicPr>
            <a:picLocks noChangeAspect="1"/>
          </p:cNvPicPr>
          <p:nvPr/>
        </p:nvPicPr>
        <p:blipFill rotWithShape="1">
          <a:blip r:embed="rId2">
            <a:extLst>
              <a:ext uri="{BEBA8EAE-BF5A-486C-A8C5-ECC9F3942E4B}">
                <a14:imgProps xmlns:a14="http://schemas.microsoft.com/office/drawing/2010/main">
                  <a14:imgLayer r:embed="rId3">
                    <a14:imgEffect>
                      <a14:sharpenSoften amount="50000"/>
                    </a14:imgEffect>
                  </a14:imgLayer>
                </a14:imgProps>
              </a:ext>
            </a:extLst>
          </a:blip>
          <a:srcRect t="19365" b="16587"/>
          <a:stretch/>
        </p:blipFill>
        <p:spPr>
          <a:xfrm>
            <a:off x="10357164" y="1203915"/>
            <a:ext cx="890874" cy="47671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78100316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US" sz="2800" b="1" dirty="0"/>
              <a:t>Your opinion and how this review could influence others</a:t>
            </a:r>
            <a:endParaRPr lang="en-US" sz="2800" dirty="0"/>
          </a:p>
        </p:txBody>
      </p:sp>
      <p:sp>
        <p:nvSpPr>
          <p:cNvPr id="3" name="Content Placeholder 2"/>
          <p:cNvSpPr>
            <a:spLocks noGrp="1"/>
          </p:cNvSpPr>
          <p:nvPr>
            <p:ph idx="1"/>
          </p:nvPr>
        </p:nvSpPr>
        <p:spPr>
          <a:xfrm>
            <a:off x="1154955" y="2603500"/>
            <a:ext cx="9971754" cy="3416300"/>
          </a:xfrm>
        </p:spPr>
        <p:txBody>
          <a:bodyPr>
            <a:normAutofit/>
          </a:bodyPr>
          <a:lstStyle/>
          <a:p>
            <a:pPr algn="just"/>
            <a:r>
              <a:rPr lang="en-US" sz="2400" b="1" dirty="0" smtClean="0"/>
              <a:t>Reasonably overpriced</a:t>
            </a:r>
          </a:p>
          <a:p>
            <a:pPr algn="just"/>
            <a:r>
              <a:rPr lang="en-US" dirty="0"/>
              <a:t>In terms of buffet, the organisation is charging average in comparison with others in Swansea and across United Kingdom. But in terms of single meal, restaurant is charging which is basically for inducing or influencing people to go for buffet rather than single meal (</a:t>
            </a:r>
            <a:r>
              <a:rPr lang="en-US" dirty="0" err="1"/>
              <a:t>Trewern</a:t>
            </a:r>
            <a:r>
              <a:rPr lang="en-US" dirty="0"/>
              <a:t>, et. al., 2021). </a:t>
            </a:r>
            <a:endParaRPr lang="en-US" dirty="0" smtClean="0"/>
          </a:p>
          <a:p>
            <a:pPr algn="just"/>
            <a:r>
              <a:rPr lang="en-US" dirty="0" smtClean="0"/>
              <a:t>It is a very common strategy for most of the buffet restaurants of the world in order to push the people to experience their buffet rather than the single male which is very difficult </a:t>
            </a:r>
            <a:r>
              <a:rPr lang="en-US" dirty="0"/>
              <a:t>to manage (Gordon, 2003).</a:t>
            </a:r>
            <a:endParaRPr lang="en-US" dirty="0" smtClean="0"/>
          </a:p>
          <a:p>
            <a:pPr algn="just"/>
            <a:r>
              <a:rPr lang="en-US" dirty="0" smtClean="0"/>
              <a:t>It is also a profit making strategy for an organisation or restaurant as well which no restaurant can deny. </a:t>
            </a:r>
            <a:endParaRPr lang="en-US" dirty="0"/>
          </a:p>
        </p:txBody>
      </p:sp>
      <p:pic>
        <p:nvPicPr>
          <p:cNvPr id="4" name="Picture 3"/>
          <p:cNvPicPr>
            <a:picLocks noChangeAspect="1"/>
          </p:cNvPicPr>
          <p:nvPr/>
        </p:nvPicPr>
        <p:blipFill rotWithShape="1">
          <a:blip r:embed="rId3">
            <a:extLst>
              <a:ext uri="{BEBA8EAE-BF5A-486C-A8C5-ECC9F3942E4B}">
                <a14:imgProps xmlns:a14="http://schemas.microsoft.com/office/drawing/2010/main">
                  <a14:imgLayer r:embed="rId4">
                    <a14:imgEffect>
                      <a14:sharpenSoften amount="50000"/>
                    </a14:imgEffect>
                  </a14:imgLayer>
                </a14:imgProps>
              </a:ext>
            </a:extLst>
          </a:blip>
          <a:srcRect t="19365" b="16587"/>
          <a:stretch/>
        </p:blipFill>
        <p:spPr>
          <a:xfrm>
            <a:off x="10357164" y="1203915"/>
            <a:ext cx="890874" cy="47671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78753408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US" sz="2800" b="1" dirty="0"/>
              <a:t>Your opinion and how this review could influence others</a:t>
            </a:r>
            <a:endParaRPr lang="en-US" sz="2800" dirty="0"/>
          </a:p>
        </p:txBody>
      </p:sp>
      <p:sp>
        <p:nvSpPr>
          <p:cNvPr id="3" name="Content Placeholder 2"/>
          <p:cNvSpPr>
            <a:spLocks noGrp="1"/>
          </p:cNvSpPr>
          <p:nvPr>
            <p:ph idx="1"/>
          </p:nvPr>
        </p:nvSpPr>
        <p:spPr>
          <a:xfrm>
            <a:off x="1154955" y="2603500"/>
            <a:ext cx="9971754" cy="3416300"/>
          </a:xfrm>
        </p:spPr>
        <p:txBody>
          <a:bodyPr/>
          <a:lstStyle/>
          <a:p>
            <a:pPr algn="just"/>
            <a:r>
              <a:rPr lang="en-US" sz="2800" b="1" dirty="0" smtClean="0"/>
              <a:t>What </a:t>
            </a:r>
            <a:r>
              <a:rPr lang="en-US" sz="2800" b="1" dirty="0"/>
              <a:t>was the cleanliness </a:t>
            </a:r>
            <a:r>
              <a:rPr lang="en-US" sz="2800" b="1" dirty="0" smtClean="0"/>
              <a:t>like - how </a:t>
            </a:r>
            <a:r>
              <a:rPr lang="en-US" sz="2800" b="1" dirty="0"/>
              <a:t>did this make you feel</a:t>
            </a:r>
            <a:r>
              <a:rPr lang="en-US" sz="2800" b="1" dirty="0" smtClean="0"/>
              <a:t>?</a:t>
            </a:r>
          </a:p>
          <a:p>
            <a:pPr algn="just"/>
            <a:r>
              <a:rPr lang="en-US" sz="2200" dirty="0"/>
              <a:t>The cleanliness of the restaurant is good and I have found it quite clear. The organisation is having a scope for of cleanliness in Swansea for its hygiene and serving environment and after visiting the place I have found it much better than 4 which makes me much more comfortable and satisfying as a customer while I am experiencing their foods. </a:t>
            </a:r>
          </a:p>
        </p:txBody>
      </p:sp>
      <p:pic>
        <p:nvPicPr>
          <p:cNvPr id="4" name="Picture 3"/>
          <p:cNvPicPr>
            <a:picLocks noChangeAspect="1"/>
          </p:cNvPicPr>
          <p:nvPr/>
        </p:nvPicPr>
        <p:blipFill rotWithShape="1">
          <a:blip r:embed="rId3">
            <a:extLst>
              <a:ext uri="{BEBA8EAE-BF5A-486C-A8C5-ECC9F3942E4B}">
                <a14:imgProps xmlns:a14="http://schemas.microsoft.com/office/drawing/2010/main">
                  <a14:imgLayer r:embed="rId4">
                    <a14:imgEffect>
                      <a14:sharpenSoften amount="50000"/>
                    </a14:imgEffect>
                  </a14:imgLayer>
                </a14:imgProps>
              </a:ext>
            </a:extLst>
          </a:blip>
          <a:srcRect t="19365" b="16587"/>
          <a:stretch/>
        </p:blipFill>
        <p:spPr>
          <a:xfrm>
            <a:off x="10357164" y="1203915"/>
            <a:ext cx="890874" cy="47671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67515256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3865829"/>
            <a:ext cx="8825658" cy="911551"/>
          </a:xfrm>
        </p:spPr>
        <p:txBody>
          <a:bodyPr/>
          <a:lstStyle/>
          <a:p>
            <a:r>
              <a:rPr lang="en-US" dirty="0" smtClean="0"/>
              <a:t>That’s All from My Side!</a:t>
            </a:r>
            <a:endParaRPr lang="en-US" dirty="0"/>
          </a:p>
        </p:txBody>
      </p:sp>
      <p:sp>
        <p:nvSpPr>
          <p:cNvPr id="3" name="Subtitle 2"/>
          <p:cNvSpPr>
            <a:spLocks noGrp="1"/>
          </p:cNvSpPr>
          <p:nvPr>
            <p:ph type="subTitle" idx="1"/>
          </p:nvPr>
        </p:nvSpPr>
        <p:spPr/>
        <p:txBody>
          <a:bodyPr>
            <a:normAutofit/>
          </a:bodyPr>
          <a:lstStyle/>
          <a:p>
            <a:r>
              <a:rPr lang="en-US" sz="2800" b="1" dirty="0" smtClean="0">
                <a:solidFill>
                  <a:schemeClr val="bg1"/>
                </a:solidFill>
              </a:rPr>
              <a:t>Thank you Everyone!</a:t>
            </a:r>
          </a:p>
          <a:p>
            <a:endParaRPr lang="en-US" sz="2800" b="1" dirty="0" smtClean="0">
              <a:solidFill>
                <a:schemeClr val="bg1"/>
              </a:solidFill>
            </a:endParaRPr>
          </a:p>
        </p:txBody>
      </p:sp>
      <p:pic>
        <p:nvPicPr>
          <p:cNvPr id="5" name="Picture 4"/>
          <p:cNvPicPr>
            <a:picLocks noChangeAspect="1"/>
          </p:cNvPicPr>
          <p:nvPr/>
        </p:nvPicPr>
        <p:blipFill rotWithShape="1">
          <a:blip r:embed="rId3">
            <a:extLst>
              <a:ext uri="{BEBA8EAE-BF5A-486C-A8C5-ECC9F3942E4B}">
                <a14:imgProps xmlns:a14="http://schemas.microsoft.com/office/drawing/2010/main">
                  <a14:imgLayer r:embed="rId4">
                    <a14:imgEffect>
                      <a14:sharpenSoften amount="50000"/>
                    </a14:imgEffect>
                  </a14:imgLayer>
                </a14:imgProps>
              </a:ext>
            </a:extLst>
          </a:blip>
          <a:srcRect t="19365" b="16587"/>
          <a:stretch/>
        </p:blipFill>
        <p:spPr>
          <a:xfrm>
            <a:off x="1154955" y="751532"/>
            <a:ext cx="2669241" cy="142834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22137545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US" sz="2800" b="1" dirty="0"/>
              <a:t>References </a:t>
            </a:r>
            <a:endParaRPr lang="en-US" sz="2800" dirty="0"/>
          </a:p>
        </p:txBody>
      </p:sp>
      <p:sp>
        <p:nvSpPr>
          <p:cNvPr id="3" name="Content Placeholder 2"/>
          <p:cNvSpPr>
            <a:spLocks noGrp="1"/>
          </p:cNvSpPr>
          <p:nvPr>
            <p:ph idx="1"/>
          </p:nvPr>
        </p:nvSpPr>
        <p:spPr>
          <a:xfrm>
            <a:off x="1154955" y="2344704"/>
            <a:ext cx="9971754" cy="4314887"/>
          </a:xfrm>
        </p:spPr>
        <p:txBody>
          <a:bodyPr>
            <a:noAutofit/>
          </a:bodyPr>
          <a:lstStyle/>
          <a:p>
            <a:pPr algn="just">
              <a:lnSpc>
                <a:spcPct val="120000"/>
              </a:lnSpc>
              <a:spcBef>
                <a:spcPts val="0"/>
              </a:spcBef>
            </a:pPr>
            <a:r>
              <a:rPr lang="en-US" sz="1000" dirty="0" err="1"/>
              <a:t>Bronka</a:t>
            </a:r>
            <a:r>
              <a:rPr lang="en-US" sz="1000" dirty="0"/>
              <a:t>, P., </a:t>
            </a:r>
            <a:r>
              <a:rPr lang="en-US" sz="1000" dirty="0" err="1"/>
              <a:t>Collado</a:t>
            </a:r>
            <a:r>
              <a:rPr lang="en-US" sz="1000" dirty="0"/>
              <a:t>, D. and </a:t>
            </a:r>
            <a:r>
              <a:rPr lang="en-US" sz="1000" dirty="0" err="1"/>
              <a:t>Richiardi</a:t>
            </a:r>
            <a:r>
              <a:rPr lang="en-US" sz="1000" dirty="0"/>
              <a:t>, M., 2021. The Air pollution crisis response helps the poor: The distributional and budgetary consequences of the UK lockdown.</a:t>
            </a:r>
          </a:p>
          <a:p>
            <a:pPr algn="just">
              <a:lnSpc>
                <a:spcPct val="120000"/>
              </a:lnSpc>
              <a:spcBef>
                <a:spcPts val="0"/>
              </a:spcBef>
            </a:pPr>
            <a:r>
              <a:rPr lang="en-US" sz="1000" dirty="0" err="1"/>
              <a:t>Callado</a:t>
            </a:r>
            <a:r>
              <a:rPr lang="en-US" sz="1000" dirty="0"/>
              <a:t>, M.R.M., Lima, J.R.C., </a:t>
            </a:r>
            <a:r>
              <a:rPr lang="en-US" sz="1000" dirty="0" err="1"/>
              <a:t>Nobre</a:t>
            </a:r>
            <a:r>
              <a:rPr lang="en-US" sz="1000" dirty="0"/>
              <a:t>, C.A. and Vieira, W.P., 2011. Low prevalence of reactive PPD prior to infliximab use: comparative study on a population sample of Hospital </a:t>
            </a:r>
            <a:r>
              <a:rPr lang="en-US" sz="1000" dirty="0" err="1"/>
              <a:t>Geral</a:t>
            </a:r>
            <a:r>
              <a:rPr lang="en-US" sz="1000" dirty="0"/>
              <a:t> de Fortaleza. </a:t>
            </a:r>
            <a:r>
              <a:rPr lang="en-US" sz="1000" dirty="0" err="1"/>
              <a:t>Revista</a:t>
            </a:r>
            <a:r>
              <a:rPr lang="en-US" sz="1000" dirty="0"/>
              <a:t> </a:t>
            </a:r>
            <a:r>
              <a:rPr lang="en-US" sz="1000" dirty="0" err="1"/>
              <a:t>Brasileira</a:t>
            </a:r>
            <a:r>
              <a:rPr lang="en-US" sz="1000" dirty="0"/>
              <a:t> de </a:t>
            </a:r>
            <a:r>
              <a:rPr lang="en-US" sz="1000" dirty="0" err="1"/>
              <a:t>Reumatologia</a:t>
            </a:r>
            <a:r>
              <a:rPr lang="en-US" sz="1000" dirty="0"/>
              <a:t>, 51(1), pp.46-52.</a:t>
            </a:r>
          </a:p>
          <a:p>
            <a:pPr algn="just">
              <a:lnSpc>
                <a:spcPct val="120000"/>
              </a:lnSpc>
              <a:spcBef>
                <a:spcPts val="0"/>
              </a:spcBef>
            </a:pPr>
            <a:r>
              <a:rPr lang="en-US" sz="1000" dirty="0"/>
              <a:t>Davies, R. and Preston, M., 2012. An evaluation of the impact of continuing professional development on personal and professional lives. Journal of in-service education, 28(2), pp.231-254.</a:t>
            </a:r>
          </a:p>
          <a:p>
            <a:pPr algn="just">
              <a:lnSpc>
                <a:spcPct val="120000"/>
              </a:lnSpc>
              <a:spcBef>
                <a:spcPts val="0"/>
              </a:spcBef>
            </a:pPr>
            <a:r>
              <a:rPr lang="en-US" sz="1000" dirty="0" err="1"/>
              <a:t>Elg</a:t>
            </a:r>
            <a:r>
              <a:rPr lang="en-US" sz="1000" dirty="0"/>
              <a:t>, U., </a:t>
            </a:r>
            <a:r>
              <a:rPr lang="en-US" sz="1000" dirty="0" err="1"/>
              <a:t>Hultman</a:t>
            </a:r>
            <a:r>
              <a:rPr lang="en-US" sz="1000" dirty="0"/>
              <a:t>, J. and </a:t>
            </a:r>
            <a:r>
              <a:rPr lang="en-US" sz="1000" dirty="0" err="1"/>
              <a:t>Welinder</a:t>
            </a:r>
            <a:r>
              <a:rPr lang="en-US" sz="1000" dirty="0"/>
              <a:t>, A., 2020. Competing corporate sustainability perceptions in a global retail organization. International Journal of Retail &amp; Distribution Management.</a:t>
            </a:r>
          </a:p>
          <a:p>
            <a:pPr algn="just">
              <a:lnSpc>
                <a:spcPct val="120000"/>
              </a:lnSpc>
              <a:spcBef>
                <a:spcPts val="0"/>
              </a:spcBef>
            </a:pPr>
            <a:r>
              <a:rPr lang="en-US" sz="1000" dirty="0"/>
              <a:t>Evans, A., Ali, S., Singleton, C., Nolan, P. and </a:t>
            </a:r>
            <a:r>
              <a:rPr lang="en-US" sz="1000" dirty="0" err="1"/>
              <a:t>Bahrami</a:t>
            </a:r>
            <a:r>
              <a:rPr lang="en-US" sz="1000" dirty="0"/>
              <a:t>, J., 2019. The effectiveness of personal education plans in continuing professional development: an evaluation. Medical Teacher, 24(1), pp.79-84.</a:t>
            </a:r>
          </a:p>
          <a:p>
            <a:pPr algn="just">
              <a:lnSpc>
                <a:spcPct val="120000"/>
              </a:lnSpc>
              <a:spcBef>
                <a:spcPts val="0"/>
              </a:spcBef>
            </a:pPr>
            <a:r>
              <a:rPr lang="en-US" sz="1000" dirty="0"/>
              <a:t>Gordon, J., 2003. Assessing students' personal and professional development using portfolios and interviews. Medical education, 37(4), pp.335-340.</a:t>
            </a:r>
          </a:p>
          <a:p>
            <a:pPr algn="just">
              <a:lnSpc>
                <a:spcPct val="120000"/>
              </a:lnSpc>
              <a:spcBef>
                <a:spcPts val="0"/>
              </a:spcBef>
            </a:pPr>
            <a:r>
              <a:rPr lang="en-US" sz="1000" dirty="0"/>
              <a:t>Gordon, J., 2018. Assessing students' personal and professional development using portfolios and interviews. Medical education, 37(4), pp.335-340.</a:t>
            </a:r>
          </a:p>
          <a:p>
            <a:pPr algn="just">
              <a:lnSpc>
                <a:spcPct val="120000"/>
              </a:lnSpc>
              <a:spcBef>
                <a:spcPts val="0"/>
              </a:spcBef>
            </a:pPr>
            <a:r>
              <a:rPr lang="en-US" sz="1000" dirty="0" err="1"/>
              <a:t>Goworek</a:t>
            </a:r>
            <a:r>
              <a:rPr lang="en-US" sz="1000" dirty="0"/>
              <a:t>, H., </a:t>
            </a:r>
            <a:r>
              <a:rPr lang="en-US" sz="1000" dirty="0" err="1"/>
              <a:t>Oxborrow</a:t>
            </a:r>
            <a:r>
              <a:rPr lang="en-US" sz="1000" dirty="0"/>
              <a:t>, L., Claxton, S., McLaren, A., Cooper, T., and Hill, H., 2020. Managing sustainability in the fashion business: Challenges in product development for clothing longevity in the UK. Journal of Business Research, 117, pp.629-641.</a:t>
            </a:r>
          </a:p>
          <a:p>
            <a:pPr algn="just">
              <a:lnSpc>
                <a:spcPct val="120000"/>
              </a:lnSpc>
              <a:spcBef>
                <a:spcPts val="0"/>
              </a:spcBef>
            </a:pPr>
            <a:r>
              <a:rPr lang="en-US" sz="1000" dirty="0"/>
              <a:t>He, H. and Harris, L., 2020. The impact of Air pollution pandemic on corporate social responsibility and marketing philosophy. Journal of Business Research, 116, pp.176-182.</a:t>
            </a:r>
          </a:p>
          <a:p>
            <a:pPr algn="just">
              <a:lnSpc>
                <a:spcPct val="120000"/>
              </a:lnSpc>
              <a:spcBef>
                <a:spcPts val="0"/>
              </a:spcBef>
            </a:pPr>
            <a:r>
              <a:rPr lang="en-US" sz="1000" dirty="0" err="1"/>
              <a:t>Hirschi</a:t>
            </a:r>
            <a:r>
              <a:rPr lang="en-US" sz="1000" dirty="0"/>
              <a:t>, A., 2015. Positive adolescent career development: The role of intrinsic and extrinsic work values. The Career Development Quarterly, 58(3), pp.276-287.</a:t>
            </a:r>
          </a:p>
          <a:p>
            <a:pPr algn="just">
              <a:lnSpc>
                <a:spcPct val="120000"/>
              </a:lnSpc>
              <a:spcBef>
                <a:spcPts val="0"/>
              </a:spcBef>
            </a:pPr>
            <a:r>
              <a:rPr lang="en-US" sz="1000" dirty="0"/>
              <a:t>Hunter, A.B., </a:t>
            </a:r>
            <a:r>
              <a:rPr lang="en-US" sz="1000" dirty="0" err="1"/>
              <a:t>Laursen</a:t>
            </a:r>
            <a:r>
              <a:rPr lang="en-US" sz="1000" dirty="0"/>
              <a:t>, S.L. and Seymour, E., 2007. Becoming a scientist: The role of undergraduate research in students' cognitive, personal, and professional development. Science education, 91(1), pp.36-74.</a:t>
            </a:r>
          </a:p>
          <a:p>
            <a:pPr algn="just">
              <a:lnSpc>
                <a:spcPct val="120000"/>
              </a:lnSpc>
              <a:spcBef>
                <a:spcPts val="0"/>
              </a:spcBef>
            </a:pPr>
            <a:r>
              <a:rPr lang="en-US" sz="1000" dirty="0"/>
              <a:t>Lee, N.J., 2004. The impact of international experience on student nurses’ personal and professional development. International Nursing Review, 51(2), pp.113-122.</a:t>
            </a:r>
          </a:p>
          <a:p>
            <a:pPr algn="just">
              <a:lnSpc>
                <a:spcPct val="120000"/>
              </a:lnSpc>
              <a:spcBef>
                <a:spcPts val="0"/>
              </a:spcBef>
            </a:pPr>
            <a:r>
              <a:rPr lang="en-US" sz="1000" dirty="0" err="1"/>
              <a:t>Lishman</a:t>
            </a:r>
            <a:r>
              <a:rPr lang="en-US" sz="1000" dirty="0"/>
              <a:t>, J., 1998. Personal and professional development. In Social work (pp. 89-103). Palgrave, London.</a:t>
            </a:r>
          </a:p>
          <a:p>
            <a:pPr algn="just">
              <a:lnSpc>
                <a:spcPct val="120000"/>
              </a:lnSpc>
              <a:spcBef>
                <a:spcPts val="0"/>
              </a:spcBef>
            </a:pPr>
            <a:r>
              <a:rPr lang="en-US" sz="1000" dirty="0" err="1"/>
              <a:t>Pichlak</a:t>
            </a:r>
            <a:r>
              <a:rPr lang="en-US" sz="1000" dirty="0"/>
              <a:t>, M. and </a:t>
            </a:r>
            <a:r>
              <a:rPr lang="en-US" sz="1000" dirty="0" err="1"/>
              <a:t>Szromek</a:t>
            </a:r>
            <a:r>
              <a:rPr lang="en-US" sz="1000" dirty="0"/>
              <a:t>, A.R., 2021. Eco-Innovation, Sustainability and Business Model Innovation by Open Innovation Dynamics. Journal of Open Innovation: Technology, Market, and Complexity, 7(2), p.149.</a:t>
            </a:r>
          </a:p>
          <a:p>
            <a:pPr algn="just">
              <a:lnSpc>
                <a:spcPct val="120000"/>
              </a:lnSpc>
              <a:spcBef>
                <a:spcPts val="0"/>
              </a:spcBef>
            </a:pPr>
            <a:r>
              <a:rPr lang="en-US" sz="1000" dirty="0" err="1"/>
              <a:t>Trewern</a:t>
            </a:r>
            <a:r>
              <a:rPr lang="en-US" sz="1000" dirty="0"/>
              <a:t>, J., Chenoweth, J., Christie, I., Keller, E., and Halevy, S., 2021. Are UK retailers well placed to deliver ‘less and </a:t>
            </a:r>
            <a:r>
              <a:rPr lang="en-US" sz="1000" dirty="0" err="1"/>
              <a:t>better’meat</a:t>
            </a:r>
            <a:r>
              <a:rPr lang="en-US" sz="1000" dirty="0"/>
              <a:t> and dairy to consumers?. Sustainable Production and Consumption, 28, pp.154-163</a:t>
            </a:r>
            <a:r>
              <a:rPr lang="en-US" sz="1000" dirty="0" smtClean="0"/>
              <a:t>.</a:t>
            </a:r>
            <a:endParaRPr lang="en-US" sz="1000" dirty="0"/>
          </a:p>
        </p:txBody>
      </p:sp>
      <p:pic>
        <p:nvPicPr>
          <p:cNvPr id="4" name="Picture 3"/>
          <p:cNvPicPr>
            <a:picLocks noChangeAspect="1"/>
          </p:cNvPicPr>
          <p:nvPr/>
        </p:nvPicPr>
        <p:blipFill rotWithShape="1">
          <a:blip r:embed="rId3">
            <a:extLst>
              <a:ext uri="{BEBA8EAE-BF5A-486C-A8C5-ECC9F3942E4B}">
                <a14:imgProps xmlns:a14="http://schemas.microsoft.com/office/drawing/2010/main">
                  <a14:imgLayer r:embed="rId4">
                    <a14:imgEffect>
                      <a14:sharpenSoften amount="50000"/>
                    </a14:imgEffect>
                  </a14:imgLayer>
                </a14:imgProps>
              </a:ext>
            </a:extLst>
          </a:blip>
          <a:srcRect t="19365" b="16587"/>
          <a:stretch/>
        </p:blipFill>
        <p:spPr>
          <a:xfrm>
            <a:off x="10357164" y="1203915"/>
            <a:ext cx="890874" cy="47671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078671008"/>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Red">
      <a:dk1>
        <a:sysClr val="windowText" lastClr="000000"/>
      </a:dk1>
      <a:lt1>
        <a:sysClr val="window" lastClr="FFFFFF"/>
      </a:lt1>
      <a:dk2>
        <a:srgbClr val="323232"/>
      </a:dk2>
      <a:lt2>
        <a:srgbClr val="E5C243"/>
      </a:lt2>
      <a:accent1>
        <a:srgbClr val="A5300F"/>
      </a:accent1>
      <a:accent2>
        <a:srgbClr val="D55816"/>
      </a:accent2>
      <a:accent3>
        <a:srgbClr val="E19825"/>
      </a:accent3>
      <a:accent4>
        <a:srgbClr val="B19C7D"/>
      </a:accent4>
      <a:accent5>
        <a:srgbClr val="7F5F52"/>
      </a:accent5>
      <a:accent6>
        <a:srgbClr val="B27D49"/>
      </a:accent6>
      <a:hlink>
        <a:srgbClr val="6B9F25"/>
      </a:hlink>
      <a:folHlink>
        <a:srgbClr val="B26B02"/>
      </a:folHlink>
    </a:clrScheme>
    <a:fontScheme name="Franklin Gothic">
      <a:majorFont>
        <a:latin typeface="Franklin Gothic Medium" panose="020B0603020102020204"/>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panose="020B0503020102020204"/>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222</TotalTime>
  <Words>1297</Words>
  <Application>Microsoft Office PowerPoint</Application>
  <PresentationFormat>Widescreen</PresentationFormat>
  <Paragraphs>78</Paragraphs>
  <Slides>15</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Franklin Gothic Book</vt:lpstr>
      <vt:lpstr>Franklin Gothic Medium</vt:lpstr>
      <vt:lpstr>Wingdings 3</vt:lpstr>
      <vt:lpstr>Ion Boardroom</vt:lpstr>
      <vt:lpstr>Welcome to the Presentation</vt:lpstr>
      <vt:lpstr>Introduction</vt:lpstr>
      <vt:lpstr>How is this restaurant marketed (how would diners know about it)?</vt:lpstr>
      <vt:lpstr>How is this restaurant marketed (how would diners know about it)?</vt:lpstr>
      <vt:lpstr>How is this restaurant marketed (how would diners know about it)?</vt:lpstr>
      <vt:lpstr>How is this restaurant marketed (how would diners know about it)?</vt:lpstr>
      <vt:lpstr>Creating Customer Value and Engagement </vt:lpstr>
      <vt:lpstr>Creating Customer Value and Engagement </vt:lpstr>
      <vt:lpstr>Creating Customer Value and Engagement </vt:lpstr>
      <vt:lpstr>Your opinion and how this review could influence others</vt:lpstr>
      <vt:lpstr>Your opinion and how this review could influence others</vt:lpstr>
      <vt:lpstr>Your opinion and how this review could influence others</vt:lpstr>
      <vt:lpstr>Your opinion and how this review could influence others</vt:lpstr>
      <vt:lpstr>That’s All from My Side!</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the Presenation</dc:title>
  <dc:creator>ASUS</dc:creator>
  <cp:lastModifiedBy>UWTSD</cp:lastModifiedBy>
  <cp:revision>58</cp:revision>
  <dcterms:created xsi:type="dcterms:W3CDTF">2022-06-15T09:25:58Z</dcterms:created>
  <dcterms:modified xsi:type="dcterms:W3CDTF">2022-06-27T21:54:38Z</dcterms:modified>
</cp:coreProperties>
</file>