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86" r:id="rId3"/>
    <p:sldId id="292" r:id="rId4"/>
    <p:sldId id="268" r:id="rId5"/>
    <p:sldId id="293" r:id="rId6"/>
    <p:sldId id="294" r:id="rId7"/>
    <p:sldId id="295" r:id="rId8"/>
    <p:sldId id="326" r:id="rId9"/>
    <p:sldId id="304" r:id="rId10"/>
    <p:sldId id="323" r:id="rId11"/>
    <p:sldId id="322" r:id="rId12"/>
    <p:sldId id="324" r:id="rId13"/>
    <p:sldId id="325" r:id="rId14"/>
    <p:sldId id="330" r:id="rId15"/>
    <p:sldId id="307" r:id="rId16"/>
    <p:sldId id="311" r:id="rId17"/>
    <p:sldId id="327" r:id="rId18"/>
    <p:sldId id="328" r:id="rId19"/>
    <p:sldId id="329" r:id="rId20"/>
    <p:sldId id="318" r:id="rId21"/>
    <p:sldId id="309" r:id="rId22"/>
    <p:sldId id="308" r:id="rId23"/>
    <p:sldId id="310" r:id="rId24"/>
    <p:sldId id="312" r:id="rId25"/>
    <p:sldId id="313" r:id="rId26"/>
    <p:sldId id="331" r:id="rId27"/>
    <p:sldId id="332" r:id="rId28"/>
    <p:sldId id="289" r:id="rId29"/>
    <p:sldId id="319" r:id="rId30"/>
    <p:sldId id="305" r:id="rId31"/>
    <p:sldId id="315" r:id="rId32"/>
    <p:sldId id="303" r:id="rId33"/>
    <p:sldId id="314" r:id="rId34"/>
    <p:sldId id="317" r:id="rId35"/>
    <p:sldId id="321" r:id="rId36"/>
    <p:sldId id="320"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11/27/2012</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11/27/2012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11/27/2012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11/27/2012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11/27/2012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11/27/2012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11/27/2012</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11/27/2012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11/27/2012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11/27/2012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11/27/2012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11/27/2012</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en.wikipedia.org/wiki/NASA" TargetMode="External"/><Relationship Id="rId7" Type="http://schemas.openxmlformats.org/officeDocument/2006/relationships/hyperlink" Target="http://en.wikipedia.org/wiki/Planetary_system" TargetMode="External"/><Relationship Id="rId2" Type="http://schemas.openxmlformats.org/officeDocument/2006/relationships/hyperlink" Target="http://en.wikipedia.org/wiki/Eagle_Nebula" TargetMode="External"/><Relationship Id="rId1" Type="http://schemas.openxmlformats.org/officeDocument/2006/relationships/slideLayout" Target="../slideLayouts/slideLayout2.xml"/><Relationship Id="rId6" Type="http://schemas.openxmlformats.org/officeDocument/2006/relationships/hyperlink" Target="http://en.wikipedia.org/wiki/Planet" TargetMode="External"/><Relationship Id="rId5" Type="http://schemas.openxmlformats.org/officeDocument/2006/relationships/hyperlink" Target="http://en.wikipedia.org/wiki/Star" TargetMode="External"/><Relationship Id="rId4" Type="http://schemas.openxmlformats.org/officeDocument/2006/relationships/hyperlink" Target="http://en.wikipedia.org/wiki/Pillars_of_Creation"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Goal of </a:t>
            </a:r>
            <a:r>
              <a:rPr lang="en-GB" dirty="0" err="1" smtClean="0"/>
              <a:t>Daoist</a:t>
            </a:r>
            <a:r>
              <a:rPr lang="en-GB" dirty="0" smtClean="0"/>
              <a:t> </a:t>
            </a:r>
            <a:r>
              <a:rPr lang="en-GB" dirty="0" err="1" smtClean="0"/>
              <a:t>Yangsheng</a:t>
            </a:r>
            <a:r>
              <a:rPr lang="en-GB" dirty="0" smtClean="0"/>
              <a:t> </a:t>
            </a:r>
            <a:endParaRPr lang="en-GB" dirty="0"/>
          </a:p>
        </p:txBody>
      </p:sp>
      <p:sp>
        <p:nvSpPr>
          <p:cNvPr id="3" name="Content Placeholder 2"/>
          <p:cNvSpPr>
            <a:spLocks noGrp="1"/>
          </p:cNvSpPr>
          <p:nvPr>
            <p:ph idx="1"/>
          </p:nvPr>
        </p:nvSpPr>
        <p:spPr/>
        <p:txBody>
          <a:bodyPr>
            <a:normAutofit lnSpcReduction="10000"/>
          </a:bodyPr>
          <a:lstStyle/>
          <a:p>
            <a:r>
              <a:rPr lang="en-GB" dirty="0" smtClean="0"/>
              <a:t>‘To age with the sun and moon and be renewed by spring and summer, to conserve the seeds of growth in autumn and winter and to be nourished by the eternal breath of the Tao,</a:t>
            </a:r>
          </a:p>
          <a:p>
            <a:r>
              <a:rPr lang="en-GB" dirty="0" smtClean="0"/>
              <a:t>—these are the goals of the Taoist alchemists, the masters of the art of health, longevity, and immortality. ’</a:t>
            </a:r>
          </a:p>
          <a:p>
            <a:r>
              <a:rPr lang="en-GB" sz="2200" dirty="0" smtClean="0"/>
              <a:t>Eva Wong, </a:t>
            </a:r>
            <a:r>
              <a:rPr lang="en-GB" sz="2200" i="1" dirty="0" smtClean="0"/>
              <a:t>Harmonizing Yin and Yang: A manual of Taoist Yoga: Internal, External and Sexual, </a:t>
            </a:r>
            <a:r>
              <a:rPr lang="en-GB" sz="2200" dirty="0" smtClean="0"/>
              <a:t>The Dragon-Tiger Classic, Boston7 London: </a:t>
            </a:r>
            <a:r>
              <a:rPr lang="en-GB" sz="2200" dirty="0" err="1" smtClean="0"/>
              <a:t>Shambhala</a:t>
            </a:r>
            <a:r>
              <a:rPr lang="en-GB" sz="2200" dirty="0" smtClean="0"/>
              <a:t>: 1997, p.1.</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3. Principle of following the Way of Nature</a:t>
            </a:r>
            <a:endParaRPr lang="en-GB" dirty="0"/>
          </a:p>
        </p:txBody>
      </p:sp>
      <p:sp>
        <p:nvSpPr>
          <p:cNvPr id="3" name="Content Placeholder 2"/>
          <p:cNvSpPr>
            <a:spLocks noGrp="1"/>
          </p:cNvSpPr>
          <p:nvPr>
            <p:ph idx="1"/>
          </p:nvPr>
        </p:nvSpPr>
        <p:spPr/>
        <p:txBody>
          <a:bodyPr>
            <a:normAutofit lnSpcReduction="10000"/>
          </a:bodyPr>
          <a:lstStyle/>
          <a:p>
            <a:r>
              <a:rPr lang="en-GB" altLang="zh-CN" dirty="0" smtClean="0"/>
              <a:t>Dao De Jing (chapter 25) :  Humans follow the principle of Earth, Earth the Heaven, Heaven the Dao, Dao the nature. </a:t>
            </a:r>
            <a:r>
              <a:rPr lang="zh-CN" altLang="en-US" dirty="0" smtClean="0"/>
              <a:t>人法地，地法天，天法道，道法自然。</a:t>
            </a:r>
            <a:endParaRPr lang="en-GB" altLang="zh-CN" dirty="0" smtClean="0"/>
          </a:p>
          <a:p>
            <a:r>
              <a:rPr lang="en-US" altLang="zh-CN" dirty="0" err="1" smtClean="0"/>
              <a:t>Zhuangzi</a:t>
            </a:r>
            <a:r>
              <a:rPr lang="en-US" altLang="zh-CN" dirty="0" smtClean="0"/>
              <a:t> (working everything out evenly):</a:t>
            </a:r>
          </a:p>
          <a:p>
            <a:r>
              <a:rPr lang="en-US" altLang="zh-CN" dirty="0" smtClean="0"/>
              <a:t>Through the Tao they are all seen as one, regardless of their completeness or difference, by those who are capable of such extended vision. 《</a:t>
            </a:r>
            <a:r>
              <a:rPr lang="zh-CN" altLang="en-US" dirty="0" smtClean="0"/>
              <a:t>庄子</a:t>
            </a:r>
            <a:r>
              <a:rPr lang="en-US" altLang="zh-CN" dirty="0" smtClean="0"/>
              <a:t>•</a:t>
            </a:r>
            <a:r>
              <a:rPr lang="zh-CN" altLang="en-US" dirty="0" smtClean="0"/>
              <a:t>齐物论</a:t>
            </a:r>
            <a:r>
              <a:rPr lang="en-US" altLang="zh-CN" dirty="0" smtClean="0"/>
              <a:t>》</a:t>
            </a:r>
            <a:r>
              <a:rPr lang="zh-CN" altLang="en-US" dirty="0" smtClean="0"/>
              <a:t>：天地与我并生， 而万物与我为一。</a:t>
            </a:r>
            <a:endParaRPr lang="en-US" altLang="zh-CN" dirty="0" smtClean="0"/>
          </a:p>
          <a:p>
            <a:endParaRPr lang="en-US" altLang="zh-CN"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zh-CN" altLang="en-US" dirty="0" smtClean="0"/>
              <a:t>和顺自然</a:t>
            </a:r>
            <a:r>
              <a:rPr lang="en-GB" altLang="zh-CN" dirty="0" smtClean="0"/>
              <a:t>Harmoniously follow with the nature </a:t>
            </a:r>
            <a:endParaRPr lang="en-GB" dirty="0"/>
          </a:p>
        </p:txBody>
      </p:sp>
      <p:sp>
        <p:nvSpPr>
          <p:cNvPr id="3" name="Content Placeholder 2"/>
          <p:cNvSpPr>
            <a:spLocks noGrp="1"/>
          </p:cNvSpPr>
          <p:nvPr>
            <p:ph idx="1"/>
          </p:nvPr>
        </p:nvSpPr>
        <p:spPr>
          <a:xfrm>
            <a:off x="1435608" y="1447800"/>
            <a:ext cx="7498080" cy="5181600"/>
          </a:xfrm>
        </p:spPr>
        <p:txBody>
          <a:bodyPr>
            <a:normAutofit fontScale="92500" lnSpcReduction="20000"/>
          </a:bodyPr>
          <a:lstStyle/>
          <a:p>
            <a:r>
              <a:rPr lang="en-US" altLang="zh-CN" dirty="0" smtClean="0"/>
              <a:t>《</a:t>
            </a:r>
            <a:r>
              <a:rPr lang="zh-CN" altLang="en-US" dirty="0" smtClean="0"/>
              <a:t>周易</a:t>
            </a:r>
            <a:r>
              <a:rPr lang="en-US" altLang="zh-CN" dirty="0" smtClean="0"/>
              <a:t>》</a:t>
            </a:r>
            <a:r>
              <a:rPr lang="zh-CN" altLang="en-US" dirty="0" smtClean="0"/>
              <a:t>：是故天生神物，圣人则之；天地变化，圣人效之。</a:t>
            </a:r>
            <a:r>
              <a:rPr lang="en-GB" altLang="zh-CN" dirty="0" smtClean="0"/>
              <a:t>Thus, the sage chose the principle of the Divine which was produced by the Heaven; and followed principle of the Change which is essential nature of the Heaven and Earth (Universe, Nature) </a:t>
            </a:r>
            <a:endParaRPr lang="en-US" altLang="zh-CN" dirty="0" smtClean="0"/>
          </a:p>
          <a:p>
            <a:r>
              <a:rPr lang="zh-CN" altLang="en-US" dirty="0" smtClean="0"/>
              <a:t>夫大人者，与天地合其德，与日月和其明，与四时合其序。</a:t>
            </a:r>
            <a:r>
              <a:rPr lang="en-GB" altLang="zh-CN" dirty="0" smtClean="0"/>
              <a:t>As a great man, one will Identify one’s virtue with that of the Heave and Earth; identify one’s brightness with that of the Sun and Moon; follow the order of the Four Seasons.</a:t>
            </a:r>
            <a:endParaRPr lang="en-US" altLang="zh-CN"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Characteristic of the Nature</a:t>
            </a:r>
            <a:endParaRPr lang="en-GB" dirty="0"/>
          </a:p>
        </p:txBody>
      </p:sp>
      <p:sp>
        <p:nvSpPr>
          <p:cNvPr id="3" name="Content Placeholder 2"/>
          <p:cNvSpPr>
            <a:spLocks noGrp="1"/>
          </p:cNvSpPr>
          <p:nvPr>
            <p:ph idx="1"/>
          </p:nvPr>
        </p:nvSpPr>
        <p:spPr>
          <a:xfrm>
            <a:off x="1066800" y="1371600"/>
            <a:ext cx="7498080" cy="4953000"/>
          </a:xfrm>
        </p:spPr>
        <p:txBody>
          <a:bodyPr>
            <a:normAutofit fontScale="70000" lnSpcReduction="20000"/>
          </a:bodyPr>
          <a:lstStyle/>
          <a:p>
            <a:r>
              <a:rPr lang="zh-CN" altLang="en-US" dirty="0" smtClean="0"/>
              <a:t>清静无为，无为而无不为</a:t>
            </a:r>
            <a:r>
              <a:rPr lang="en-GB" altLang="zh-CN" dirty="0" smtClean="0"/>
              <a:t>:</a:t>
            </a:r>
            <a:r>
              <a:rPr lang="zh-CN" altLang="en-US" dirty="0" smtClean="0"/>
              <a:t> </a:t>
            </a:r>
            <a:endParaRPr lang="en-GB" altLang="zh-CN" dirty="0" smtClean="0"/>
          </a:p>
          <a:p>
            <a:r>
              <a:rPr lang="en-GB" altLang="zh-CN" dirty="0" smtClean="0"/>
              <a:t>Tranquil and None action</a:t>
            </a:r>
            <a:endParaRPr lang="en-US" altLang="zh-CN" dirty="0" smtClean="0"/>
          </a:p>
          <a:p>
            <a:r>
              <a:rPr lang="zh-CN" altLang="en-US" dirty="0" smtClean="0"/>
              <a:t>和谐有序，秩序井然</a:t>
            </a:r>
            <a:r>
              <a:rPr lang="en-GB" altLang="zh-CN" dirty="0" smtClean="0"/>
              <a:t>: </a:t>
            </a:r>
          </a:p>
          <a:p>
            <a:r>
              <a:rPr lang="en-GB" altLang="zh-CN" dirty="0" smtClean="0"/>
              <a:t>Harmony and order </a:t>
            </a:r>
            <a:endParaRPr lang="en-US" altLang="zh-CN" dirty="0" smtClean="0"/>
          </a:p>
          <a:p>
            <a:r>
              <a:rPr lang="zh-CN" altLang="en-US" dirty="0" smtClean="0"/>
              <a:t>见素抱朴，无往不胜</a:t>
            </a:r>
            <a:r>
              <a:rPr lang="en-GB" altLang="zh-CN" dirty="0" smtClean="0"/>
              <a:t>: Simplicity </a:t>
            </a:r>
            <a:endParaRPr lang="en-US" altLang="zh-CN" dirty="0" smtClean="0"/>
          </a:p>
          <a:p>
            <a:r>
              <a:rPr lang="zh-CN" altLang="en-US" dirty="0" smtClean="0"/>
              <a:t>生生不息，永不殆尽</a:t>
            </a:r>
            <a:r>
              <a:rPr lang="en-GB" altLang="zh-CN" dirty="0" smtClean="0"/>
              <a:t>: Change and Creative </a:t>
            </a:r>
            <a:endParaRPr lang="en-US" altLang="zh-CN" dirty="0" smtClean="0"/>
          </a:p>
          <a:p>
            <a:r>
              <a:rPr lang="zh-CN" altLang="en-US" dirty="0" smtClean="0"/>
              <a:t>公正无私，生养万物 </a:t>
            </a:r>
            <a:endParaRPr lang="en-GB" altLang="zh-CN" dirty="0" smtClean="0"/>
          </a:p>
          <a:p>
            <a:r>
              <a:rPr lang="en-GB" altLang="zh-CN" dirty="0" smtClean="0"/>
              <a:t>Upright and Selflessness </a:t>
            </a:r>
            <a:endParaRPr lang="en-US" altLang="zh-CN" dirty="0" smtClean="0"/>
          </a:p>
          <a:p>
            <a:r>
              <a:rPr lang="zh-CN" altLang="en-US" dirty="0" smtClean="0"/>
              <a:t>自然而然，尽性显功</a:t>
            </a:r>
            <a:r>
              <a:rPr lang="en-GB" altLang="zh-CN" dirty="0" smtClean="0"/>
              <a:t>: Spontaneity, effortless</a:t>
            </a:r>
          </a:p>
          <a:p>
            <a:r>
              <a:rPr lang="zh-CN" altLang="en-US" dirty="0" smtClean="0"/>
              <a:t>成就万物而不与万物争功</a:t>
            </a:r>
            <a:r>
              <a:rPr lang="en-US" altLang="zh-CN" dirty="0" smtClean="0"/>
              <a:t>: </a:t>
            </a:r>
            <a:r>
              <a:rPr lang="en-GB" dirty="0" smtClean="0"/>
              <a:t>No strife; No struggle</a:t>
            </a:r>
            <a:r>
              <a:rPr lang="en-GB" altLang="zh-CN" dirty="0" smtClean="0"/>
              <a:t> </a:t>
            </a:r>
          </a:p>
          <a:p>
            <a:endParaRPr lang="en-GB" altLang="zh-CN" dirty="0" smtClean="0"/>
          </a:p>
          <a:p>
            <a:r>
              <a:rPr lang="en-US" altLang="zh-CN" dirty="0" smtClean="0"/>
              <a:t>《</a:t>
            </a:r>
            <a:r>
              <a:rPr lang="zh-CN" altLang="en-US" dirty="0" smtClean="0"/>
              <a:t>通玄真经</a:t>
            </a:r>
            <a:r>
              <a:rPr lang="en-US" altLang="zh-CN" dirty="0" smtClean="0"/>
              <a:t>》</a:t>
            </a:r>
            <a:r>
              <a:rPr lang="zh-CN" altLang="en-US" dirty="0" smtClean="0"/>
              <a:t>：守虚</a:t>
            </a:r>
            <a:r>
              <a:rPr lang="en-GB" altLang="zh-CN" dirty="0" smtClean="0"/>
              <a:t>empty</a:t>
            </a:r>
            <a:r>
              <a:rPr lang="zh-CN" altLang="en-US" dirty="0" smtClean="0"/>
              <a:t>，守无</a:t>
            </a:r>
            <a:r>
              <a:rPr lang="en-GB" altLang="zh-CN" dirty="0" smtClean="0"/>
              <a:t>nothingness</a:t>
            </a:r>
            <a:r>
              <a:rPr lang="zh-CN" altLang="en-US" dirty="0" smtClean="0"/>
              <a:t>，守平</a:t>
            </a:r>
            <a:r>
              <a:rPr lang="en-GB" altLang="zh-CN" dirty="0" smtClean="0"/>
              <a:t>peaceful</a:t>
            </a:r>
            <a:r>
              <a:rPr lang="zh-CN" altLang="en-US" dirty="0" smtClean="0"/>
              <a:t>，守易</a:t>
            </a:r>
            <a:r>
              <a:rPr lang="en-GB" altLang="zh-CN" dirty="0" smtClean="0"/>
              <a:t>change/simplicity</a:t>
            </a:r>
            <a:r>
              <a:rPr lang="zh-CN" altLang="en-US" dirty="0" smtClean="0"/>
              <a:t>，守清</a:t>
            </a:r>
            <a:r>
              <a:rPr lang="en-GB" altLang="zh-CN" dirty="0" smtClean="0"/>
              <a:t>pure</a:t>
            </a:r>
            <a:r>
              <a:rPr lang="zh-CN" altLang="en-US" dirty="0" smtClean="0"/>
              <a:t>，守真</a:t>
            </a:r>
            <a:r>
              <a:rPr lang="en-GB" altLang="zh-CN" dirty="0" smtClean="0"/>
              <a:t>genuine</a:t>
            </a:r>
            <a:r>
              <a:rPr lang="zh-CN" altLang="en-US" dirty="0" smtClean="0"/>
              <a:t>，守静</a:t>
            </a:r>
            <a:r>
              <a:rPr lang="en-GB" altLang="zh-CN" dirty="0" smtClean="0"/>
              <a:t>quiet</a:t>
            </a:r>
            <a:r>
              <a:rPr lang="zh-CN" altLang="en-US" dirty="0" smtClean="0"/>
              <a:t>，守法</a:t>
            </a:r>
            <a:r>
              <a:rPr lang="en-GB" altLang="zh-CN" dirty="0" smtClean="0"/>
              <a:t>order/law</a:t>
            </a:r>
            <a:r>
              <a:rPr lang="zh-CN" altLang="en-US" dirty="0" smtClean="0"/>
              <a:t>，守弱</a:t>
            </a:r>
            <a:r>
              <a:rPr lang="en-GB" altLang="zh-CN" dirty="0" smtClean="0"/>
              <a:t>weak</a:t>
            </a:r>
            <a:endParaRPr lang="en-GB" dirty="0" smtClean="0"/>
          </a:p>
          <a:p>
            <a:endParaRPr lang="en-US" altLang="zh-CN"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zh-CN" altLang="en-US" dirty="0" smtClean="0"/>
              <a:t>清静无为，无为而无不为（老子）</a:t>
            </a:r>
            <a:endParaRPr lang="en-GB" dirty="0"/>
          </a:p>
        </p:txBody>
      </p:sp>
      <p:sp>
        <p:nvSpPr>
          <p:cNvPr id="3" name="Content Placeholder 2"/>
          <p:cNvSpPr>
            <a:spLocks noGrp="1"/>
          </p:cNvSpPr>
          <p:nvPr>
            <p:ph idx="1"/>
          </p:nvPr>
        </p:nvSpPr>
        <p:spPr>
          <a:xfrm>
            <a:off x="1435608" y="1447800"/>
            <a:ext cx="7498080" cy="5181600"/>
          </a:xfrm>
        </p:spPr>
        <p:txBody>
          <a:bodyPr>
            <a:normAutofit fontScale="62500" lnSpcReduction="20000"/>
          </a:bodyPr>
          <a:lstStyle/>
          <a:p>
            <a:r>
              <a:rPr lang="zh-CN" altLang="en-US" dirty="0" smtClean="0"/>
              <a:t>道之尊</a:t>
            </a:r>
            <a:r>
              <a:rPr lang="en-US" altLang="zh-CN" dirty="0" smtClean="0"/>
              <a:t>, </a:t>
            </a:r>
            <a:r>
              <a:rPr lang="zh-CN" altLang="en-US" dirty="0" smtClean="0"/>
              <a:t>德之贵</a:t>
            </a:r>
            <a:r>
              <a:rPr lang="en-US" altLang="zh-CN" dirty="0" smtClean="0"/>
              <a:t>, </a:t>
            </a:r>
            <a:r>
              <a:rPr lang="zh-CN" altLang="en-US" dirty="0" smtClean="0"/>
              <a:t>夫莫之命而常自然。</a:t>
            </a:r>
            <a:endParaRPr lang="en-US" altLang="zh-CN" dirty="0" smtClean="0"/>
          </a:p>
          <a:p>
            <a:endParaRPr lang="en-US" altLang="zh-CN" dirty="0" smtClean="0"/>
          </a:p>
          <a:p>
            <a:r>
              <a:rPr lang="zh-CN" altLang="en-US" dirty="0" smtClean="0"/>
              <a:t>生之蓄之，生而不有，为而不恃，长而不宰，是为玄德。</a:t>
            </a:r>
            <a:endParaRPr lang="en-US" altLang="zh-CN" dirty="0" smtClean="0"/>
          </a:p>
          <a:p>
            <a:r>
              <a:rPr lang="en-GB" altLang="zh-CN" dirty="0" smtClean="0"/>
              <a:t>Generating and nourishing, generating and not possessing, being effective and not retaining, increasing and not dominating: this is the Virtue of Dao. </a:t>
            </a:r>
            <a:endParaRPr lang="en-US" altLang="zh-CN" dirty="0" smtClean="0"/>
          </a:p>
          <a:p>
            <a:r>
              <a:rPr lang="zh-CN" altLang="en-US" dirty="0" smtClean="0"/>
              <a:t>功成事遂，百姓皆谓我自然。</a:t>
            </a:r>
            <a:endParaRPr lang="en-US" altLang="zh-CN" dirty="0" smtClean="0"/>
          </a:p>
          <a:p>
            <a:r>
              <a:rPr lang="en-US" altLang="zh-CN" dirty="0" smtClean="0"/>
              <a:t>If a wholly Great One rules, the people hardly know that he is exists,…the work done, business takes its course, all people think: we are free</a:t>
            </a:r>
          </a:p>
          <a:p>
            <a:r>
              <a:rPr lang="zh-CN" altLang="en-US" dirty="0" smtClean="0"/>
              <a:t>圣人处无为之事，行不言之教。生而不有，为而不恃</a:t>
            </a:r>
            <a:endParaRPr lang="en-US" altLang="zh-CN" dirty="0" smtClean="0"/>
          </a:p>
          <a:p>
            <a:r>
              <a:rPr lang="en-US" dirty="0" smtClean="0"/>
              <a:t>The sage dwells in effectiveness without action, he practice teaching without talking. </a:t>
            </a:r>
            <a:r>
              <a:rPr lang="en-GB" dirty="0" smtClean="0"/>
              <a:t> He generates and yet possesses nothing,; he is effective and keeps nothing. </a:t>
            </a:r>
            <a:endParaRPr lang="en-US" dirty="0" smtClean="0"/>
          </a:p>
          <a:p>
            <a:r>
              <a:rPr lang="zh-CN" altLang="en-US" dirty="0" smtClean="0"/>
              <a:t>是以圣人无为故无败，无执故无失。</a:t>
            </a:r>
            <a:endParaRPr lang="en-GB" altLang="zh-CN" dirty="0" smtClean="0"/>
          </a:p>
          <a:p>
            <a:r>
              <a:rPr lang="en-GB" dirty="0" smtClean="0"/>
              <a:t>Because of none-action, the sage never fails his mission; because of no grasp he never lost.</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清静无为 </a:t>
            </a:r>
            <a:r>
              <a:rPr lang="en-US" altLang="zh-CN" dirty="0" smtClean="0"/>
              <a:t>(</a:t>
            </a:r>
            <a:r>
              <a:rPr lang="zh-CN" altLang="en-US" dirty="0" smtClean="0"/>
              <a:t>庄子</a:t>
            </a:r>
            <a:r>
              <a:rPr lang="en-US" altLang="zh-CN" dirty="0" smtClean="0"/>
              <a:t>)</a:t>
            </a:r>
            <a:endParaRPr lang="en-GB" dirty="0"/>
          </a:p>
        </p:txBody>
      </p:sp>
      <p:sp>
        <p:nvSpPr>
          <p:cNvPr id="3" name="Content Placeholder 2"/>
          <p:cNvSpPr>
            <a:spLocks noGrp="1"/>
          </p:cNvSpPr>
          <p:nvPr>
            <p:ph idx="1"/>
          </p:nvPr>
        </p:nvSpPr>
        <p:spPr/>
        <p:txBody>
          <a:bodyPr/>
          <a:lstStyle/>
          <a:p>
            <a:r>
              <a:rPr lang="zh-CN" altLang="en-US" dirty="0" smtClean="0"/>
              <a:t>圣人者</a:t>
            </a:r>
            <a:r>
              <a:rPr lang="en-US" altLang="zh-CN" dirty="0" smtClean="0"/>
              <a:t>,</a:t>
            </a:r>
            <a:r>
              <a:rPr lang="zh-CN" altLang="en-US" dirty="0" smtClean="0"/>
              <a:t>原天地之美而达万物之理</a:t>
            </a:r>
            <a:r>
              <a:rPr lang="en-US" altLang="zh-CN" dirty="0" smtClean="0"/>
              <a:t>. </a:t>
            </a:r>
            <a:r>
              <a:rPr lang="zh-CN" altLang="en-US" dirty="0" smtClean="0"/>
              <a:t>是故至人无为</a:t>
            </a:r>
            <a:r>
              <a:rPr lang="en-US" altLang="zh-CN" dirty="0" smtClean="0"/>
              <a:t>, </a:t>
            </a:r>
            <a:r>
              <a:rPr lang="zh-CN" altLang="en-US" dirty="0" smtClean="0"/>
              <a:t>大圣不作</a:t>
            </a:r>
            <a:r>
              <a:rPr lang="en-US" altLang="zh-CN" dirty="0" smtClean="0"/>
              <a:t>,</a:t>
            </a:r>
            <a:r>
              <a:rPr lang="zh-CN" altLang="en-US" dirty="0" smtClean="0"/>
              <a:t>观于天地之谓也</a:t>
            </a:r>
            <a:r>
              <a:rPr lang="en-US" altLang="zh-CN" dirty="0" smtClean="0"/>
              <a:t>. </a:t>
            </a:r>
          </a:p>
          <a:p>
            <a:endParaRPr lang="en-US" dirty="0" smtClean="0"/>
          </a:p>
          <a:p>
            <a:r>
              <a:rPr lang="zh-CN" altLang="en-US" dirty="0" smtClean="0"/>
              <a:t>圣人之生也天行</a:t>
            </a:r>
            <a:r>
              <a:rPr lang="en-US" altLang="zh-CN" dirty="0" smtClean="0"/>
              <a:t>, </a:t>
            </a:r>
            <a:r>
              <a:rPr lang="zh-CN" altLang="en-US" dirty="0" smtClean="0"/>
              <a:t>其死也物化</a:t>
            </a:r>
            <a:r>
              <a:rPr lang="en-US" altLang="zh-CN" dirty="0" smtClean="0"/>
              <a:t>; </a:t>
            </a:r>
            <a:r>
              <a:rPr lang="zh-CN" altLang="en-US" dirty="0" smtClean="0"/>
              <a:t>静而与阴同德</a:t>
            </a:r>
            <a:r>
              <a:rPr lang="en-US" altLang="zh-CN" dirty="0" smtClean="0"/>
              <a:t>, </a:t>
            </a:r>
            <a:r>
              <a:rPr lang="zh-CN" altLang="en-US" dirty="0" smtClean="0"/>
              <a:t>动而与阳同波</a:t>
            </a:r>
            <a:r>
              <a:rPr lang="en-US" altLang="zh-CN" dirty="0" smtClean="0"/>
              <a:t>;</a:t>
            </a:r>
            <a:r>
              <a:rPr lang="zh-CN" altLang="en-US" dirty="0" smtClean="0"/>
              <a:t>不为福先</a:t>
            </a:r>
            <a:r>
              <a:rPr lang="en-US" altLang="zh-CN" dirty="0" smtClean="0"/>
              <a:t>, </a:t>
            </a:r>
            <a:r>
              <a:rPr lang="zh-CN" altLang="en-US" dirty="0" smtClean="0"/>
              <a:t>不为祸始</a:t>
            </a:r>
            <a:r>
              <a:rPr lang="en-US" altLang="zh-CN" dirty="0" smtClean="0"/>
              <a:t>; </a:t>
            </a:r>
            <a:r>
              <a:rPr lang="zh-CN" altLang="en-US" dirty="0" smtClean="0"/>
              <a:t>感而后应</a:t>
            </a:r>
            <a:r>
              <a:rPr lang="en-US" altLang="zh-CN" dirty="0" smtClean="0"/>
              <a:t>, </a:t>
            </a:r>
            <a:r>
              <a:rPr lang="zh-CN" altLang="en-US" dirty="0" smtClean="0"/>
              <a:t>迫而后动</a:t>
            </a:r>
            <a:r>
              <a:rPr lang="en-US" altLang="zh-CN" dirty="0" smtClean="0"/>
              <a:t>, </a:t>
            </a:r>
            <a:r>
              <a:rPr lang="zh-CN" altLang="en-US" dirty="0" smtClean="0"/>
              <a:t>不得已而后起</a:t>
            </a:r>
            <a:r>
              <a:rPr lang="en-US" altLang="zh-CN" dirty="0" smtClean="0"/>
              <a:t>. </a:t>
            </a:r>
            <a:r>
              <a:rPr lang="zh-CN" altLang="en-US" dirty="0" smtClean="0"/>
              <a:t>去知与故</a:t>
            </a:r>
            <a:r>
              <a:rPr lang="en-US" altLang="zh-CN" dirty="0" smtClean="0"/>
              <a:t>, </a:t>
            </a:r>
            <a:r>
              <a:rPr lang="zh-CN" altLang="en-US" dirty="0" smtClean="0"/>
              <a:t>循天之理</a:t>
            </a:r>
            <a:r>
              <a:rPr lang="en-US" altLang="zh-CN" dirty="0" smtClean="0"/>
              <a:t>.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The Art of Non-action (</a:t>
            </a:r>
            <a:r>
              <a:rPr lang="en-GB" dirty="0" err="1" smtClean="0"/>
              <a:t>Laozi</a:t>
            </a:r>
            <a:r>
              <a:rPr lang="en-GB" dirty="0" smtClean="0"/>
              <a:t>)</a:t>
            </a:r>
            <a:endParaRPr lang="en-GB" dirty="0"/>
          </a:p>
        </p:txBody>
      </p:sp>
      <p:sp>
        <p:nvSpPr>
          <p:cNvPr id="3" name="Content Placeholder 2"/>
          <p:cNvSpPr>
            <a:spLocks noGrp="1"/>
          </p:cNvSpPr>
          <p:nvPr>
            <p:ph idx="1"/>
          </p:nvPr>
        </p:nvSpPr>
        <p:spPr>
          <a:xfrm>
            <a:off x="1435608" y="1447800"/>
            <a:ext cx="7498080" cy="5105400"/>
          </a:xfrm>
        </p:spPr>
        <p:txBody>
          <a:bodyPr>
            <a:normAutofit fontScale="77500" lnSpcReduction="20000"/>
          </a:bodyPr>
          <a:lstStyle/>
          <a:p>
            <a:r>
              <a:rPr lang="en-GB" dirty="0" smtClean="0"/>
              <a:t>The soft overcome the hard. The weak overcomes the strong. (36)</a:t>
            </a:r>
          </a:p>
          <a:p>
            <a:endParaRPr lang="en-GB" dirty="0" smtClean="0"/>
          </a:p>
          <a:p>
            <a:r>
              <a:rPr lang="en-GB" dirty="0" smtClean="0"/>
              <a:t>The softest in the world overcomes the hardest in the world. The non-being penetrates where there is no space. Through this I know of the values of non-action (</a:t>
            </a:r>
            <a:r>
              <a:rPr lang="en-GB" dirty="0" err="1" smtClean="0"/>
              <a:t>Wuwei</a:t>
            </a:r>
            <a:r>
              <a:rPr lang="en-GB" dirty="0" smtClean="0"/>
              <a:t>) (43)</a:t>
            </a:r>
          </a:p>
          <a:p>
            <a:endParaRPr lang="en-GB" dirty="0" smtClean="0"/>
          </a:p>
          <a:p>
            <a:r>
              <a:rPr lang="en-GB" dirty="0" smtClean="0"/>
              <a:t>A skilful general is not martial; a skilful fighter is not angry; a skilful conqueror is not competitive. A skilful leader of the people puts himself below them. </a:t>
            </a:r>
          </a:p>
          <a:p>
            <a:endParaRPr lang="en-GB" dirty="0" smtClean="0"/>
          </a:p>
          <a:p>
            <a:r>
              <a:rPr lang="en-GB" dirty="0" smtClean="0"/>
              <a:t>This is the inner power of no-competing. This is the strength of leading men. </a:t>
            </a:r>
          </a:p>
          <a:p>
            <a:endParaRPr lang="en-GB" dirty="0" smtClean="0"/>
          </a:p>
          <a:p>
            <a:endParaRPr lang="en-GB"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Action: chapter 57</a:t>
            </a:r>
            <a:endParaRPr lang="en-GB" dirty="0"/>
          </a:p>
        </p:txBody>
      </p:sp>
      <p:sp>
        <p:nvSpPr>
          <p:cNvPr id="3" name="Content Placeholder 2"/>
          <p:cNvSpPr>
            <a:spLocks noGrp="1"/>
          </p:cNvSpPr>
          <p:nvPr>
            <p:ph idx="1"/>
          </p:nvPr>
        </p:nvSpPr>
        <p:spPr/>
        <p:txBody>
          <a:bodyPr/>
          <a:lstStyle/>
          <a:p>
            <a:r>
              <a:rPr lang="en-GB" dirty="0" smtClean="0"/>
              <a:t>Therefore, the Sage says, </a:t>
            </a:r>
          </a:p>
          <a:p>
            <a:r>
              <a:rPr lang="en-GB" dirty="0" smtClean="0"/>
              <a:t>If we do nothing the people will change transform themselves. </a:t>
            </a:r>
          </a:p>
          <a:p>
            <a:r>
              <a:rPr lang="en-GB" dirty="0" smtClean="0"/>
              <a:t>If we love stillness/tranquil, the people will rectify themselves.</a:t>
            </a:r>
          </a:p>
          <a:p>
            <a:r>
              <a:rPr lang="en-GB" dirty="0" smtClean="0"/>
              <a:t>If we undertake nothing the people will become rich of themselves.</a:t>
            </a:r>
          </a:p>
          <a:p>
            <a:r>
              <a:rPr lang="en-GB" dirty="0" smtClean="0"/>
              <a:t>If we have no cravings/desires, the people will become simple of themselves.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Acts without action: </a:t>
            </a:r>
            <a:r>
              <a:rPr lang="en-GB" sz="3600" b="1" dirty="0" err="1" smtClean="0"/>
              <a:t>Laozi</a:t>
            </a:r>
            <a:r>
              <a:rPr lang="en-GB" sz="3600" b="1" dirty="0" smtClean="0"/>
              <a:t>: Chapter 63</a:t>
            </a:r>
            <a:endParaRPr lang="en-GB" sz="3600" b="1" dirty="0"/>
          </a:p>
        </p:txBody>
      </p:sp>
      <p:sp>
        <p:nvSpPr>
          <p:cNvPr id="3" name="Content Placeholder 2"/>
          <p:cNvSpPr>
            <a:spLocks noGrp="1"/>
          </p:cNvSpPr>
          <p:nvPr>
            <p:ph idx="1"/>
          </p:nvPr>
        </p:nvSpPr>
        <p:spPr/>
        <p:txBody>
          <a:bodyPr/>
          <a:lstStyle/>
          <a:p>
            <a:r>
              <a:rPr lang="en-GB" dirty="0" smtClean="0"/>
              <a:t>It acts without action, does without doing, finds flavour in what is flavourless, can make the small great and the few many. </a:t>
            </a:r>
          </a:p>
          <a:p>
            <a:endParaRPr lang="en-GB" dirty="0" smtClean="0"/>
          </a:p>
          <a:p>
            <a:r>
              <a:rPr lang="en-GB" b="1" dirty="0" smtClean="0"/>
              <a:t>How can act without action?</a:t>
            </a:r>
          </a:p>
          <a:p>
            <a:r>
              <a:rPr lang="en-GB" dirty="0" smtClean="0"/>
              <a:t>In the government of empire everything difficulty must be dealt with while it is still easy. Everything great must be dealt with while it is still small.</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None- action: Chapter 37</a:t>
            </a:r>
            <a:endParaRPr lang="en-GB" dirty="0"/>
          </a:p>
        </p:txBody>
      </p:sp>
      <p:sp>
        <p:nvSpPr>
          <p:cNvPr id="3" name="Content Placeholder 2"/>
          <p:cNvSpPr>
            <a:spLocks noGrp="1"/>
          </p:cNvSpPr>
          <p:nvPr>
            <p:ph idx="1"/>
          </p:nvPr>
        </p:nvSpPr>
        <p:spPr/>
        <p:txBody>
          <a:bodyPr>
            <a:normAutofit lnSpcReduction="10000"/>
          </a:bodyPr>
          <a:lstStyle/>
          <a:p>
            <a:r>
              <a:rPr lang="en-GB" dirty="0" smtClean="0"/>
              <a:t>Dao is eternal without doing, and yet nothing remains not done. </a:t>
            </a:r>
          </a:p>
          <a:p>
            <a:r>
              <a:rPr lang="en-GB" dirty="0" smtClean="0"/>
              <a:t>If princes and kings know how to guard it, all things will take shape by themselves.</a:t>
            </a:r>
          </a:p>
          <a:p>
            <a:r>
              <a:rPr lang="en-GB" dirty="0" smtClean="0"/>
              <a:t>If they take shape by themselves and desires arise I should banish them with unutterable simplicity. </a:t>
            </a:r>
          </a:p>
          <a:p>
            <a:r>
              <a:rPr lang="en-GB" dirty="0" smtClean="0"/>
              <a:t>Unutterable simplicity works departure of desire. Being without desire makes still and the world rights itself.</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None Action: Chapter 38</a:t>
            </a:r>
            <a:endParaRPr lang="en-GB" dirty="0"/>
          </a:p>
        </p:txBody>
      </p:sp>
      <p:sp>
        <p:nvSpPr>
          <p:cNvPr id="3" name="Content Placeholder 2"/>
          <p:cNvSpPr>
            <a:spLocks noGrp="1"/>
          </p:cNvSpPr>
          <p:nvPr>
            <p:ph idx="1"/>
          </p:nvPr>
        </p:nvSpPr>
        <p:spPr/>
        <p:txBody>
          <a:bodyPr/>
          <a:lstStyle/>
          <a:p>
            <a:r>
              <a:rPr lang="en-GB" dirty="0" smtClean="0"/>
              <a:t>Higher virtuosity does not act out virtuosity, for that reason it has virtuosity. </a:t>
            </a:r>
          </a:p>
          <a:p>
            <a:r>
              <a:rPr lang="en-GB" dirty="0" smtClean="0"/>
              <a:t>Lower virtuosity acts only on virtuosity, for that reason it lacks virtuosity. </a:t>
            </a:r>
          </a:p>
          <a:p>
            <a:r>
              <a:rPr lang="en-GB" dirty="0" smtClean="0"/>
              <a:t>Higher virtuosity lacks acting on its construct, an lacks the construct on which it acts. Lower virtuosity acts on that construct, and has that construct on which it acts.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None Action: Chapter 47</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Without going outdoors, one knows the world. Without looking out of the window one sees the Dao of Heaven.</a:t>
            </a:r>
          </a:p>
          <a:p>
            <a:endParaRPr lang="en-GB" dirty="0" smtClean="0"/>
          </a:p>
          <a:p>
            <a:r>
              <a:rPr lang="en-GB" dirty="0" smtClean="0"/>
              <a:t>The further out one goes, the lesser one’s knowledge becomes.</a:t>
            </a:r>
          </a:p>
          <a:p>
            <a:endParaRPr lang="en-GB" dirty="0" smtClean="0"/>
          </a:p>
          <a:p>
            <a:r>
              <a:rPr lang="en-GB" dirty="0" smtClean="0"/>
              <a:t>Therefore, the sage does not need to go, he does not need to see and yet is he clear.  He does not need to do anything an yet he completes.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None Action: chapter 48</a:t>
            </a:r>
            <a:endParaRPr lang="en-GB" dirty="0"/>
          </a:p>
        </p:txBody>
      </p:sp>
      <p:sp>
        <p:nvSpPr>
          <p:cNvPr id="3" name="Content Placeholder 2"/>
          <p:cNvSpPr>
            <a:spLocks noGrp="1"/>
          </p:cNvSpPr>
          <p:nvPr>
            <p:ph idx="1"/>
          </p:nvPr>
        </p:nvSpPr>
        <p:spPr/>
        <p:txBody>
          <a:bodyPr/>
          <a:lstStyle/>
          <a:p>
            <a:r>
              <a:rPr lang="en-GB" dirty="0" smtClean="0"/>
              <a:t>Whosoever practises learning increases daily. </a:t>
            </a:r>
          </a:p>
          <a:p>
            <a:r>
              <a:rPr lang="en-GB" dirty="0" smtClean="0"/>
              <a:t>Whosoever practises Dao decreases daily. He decreases and decreases until at last he arrives at non-action.</a:t>
            </a:r>
          </a:p>
          <a:p>
            <a:r>
              <a:rPr lang="en-GB" dirty="0" smtClean="0"/>
              <a:t>In non-action nothing remains not done.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zh-CN" altLang="en-US" dirty="0" smtClean="0"/>
              <a:t>天道无亲，常与善人。。。善以慈惠为本， 慈以拯救为功，故行善之人，物不能敌，以战则慈者胜， 以守则慈者固，上合天道，旁感物心，物不能伤。（道德真经广圣义）</a:t>
            </a:r>
            <a:r>
              <a:rPr lang="en-US" altLang="zh-CN" dirty="0" smtClean="0"/>
              <a:t>45</a:t>
            </a:r>
            <a:r>
              <a:rPr lang="zh-CN" altLang="en-US" dirty="0" smtClean="0"/>
              <a:t>卷</a:t>
            </a:r>
            <a:r>
              <a:rPr lang="en-US" altLang="zh-CN" dirty="0" smtClean="0"/>
              <a:t>&lt;</a:t>
            </a:r>
            <a:r>
              <a:rPr lang="zh-CN" altLang="en-US" dirty="0" smtClean="0"/>
              <a:t>道藏</a:t>
            </a:r>
            <a:r>
              <a:rPr lang="en-US" altLang="zh-CN" dirty="0" smtClean="0"/>
              <a:t>&gt; 14</a:t>
            </a:r>
            <a:r>
              <a:rPr lang="zh-CN" altLang="en-US" dirty="0" smtClean="0"/>
              <a:t>策</a:t>
            </a:r>
            <a:r>
              <a:rPr lang="en-US" altLang="zh-CN" dirty="0" smtClean="0"/>
              <a:t>,542</a:t>
            </a:r>
            <a:r>
              <a:rPr lang="zh-CN" altLang="en-US" dirty="0" smtClean="0"/>
              <a:t>页</a:t>
            </a:r>
            <a:r>
              <a:rPr lang="en-US" altLang="zh-CN" dirty="0" smtClean="0"/>
              <a:t>.</a:t>
            </a:r>
          </a:p>
          <a:p>
            <a:endParaRPr lang="en-US" altLang="zh-CN" b="1" dirty="0" smtClean="0"/>
          </a:p>
          <a:p>
            <a:r>
              <a:rPr lang="zh-CN" altLang="en-US" b="1" dirty="0" smtClean="0"/>
              <a:t>安时处顺</a:t>
            </a:r>
            <a:r>
              <a:rPr lang="en-US" altLang="zh-CN" b="1" dirty="0" smtClean="0"/>
              <a:t>: </a:t>
            </a:r>
            <a:r>
              <a:rPr lang="en-US" altLang="zh-CN" dirty="0" smtClean="0"/>
              <a:t> </a:t>
            </a:r>
            <a:r>
              <a:rPr lang="zh-CN" altLang="en-US" dirty="0" smtClean="0"/>
              <a:t>唯圣人乃能游于世而不僻</a:t>
            </a:r>
            <a:r>
              <a:rPr lang="en-US" altLang="zh-CN" dirty="0" smtClean="0"/>
              <a:t>, </a:t>
            </a:r>
            <a:r>
              <a:rPr lang="zh-CN" altLang="en-US" dirty="0" smtClean="0"/>
              <a:t>顺人而不失己 </a:t>
            </a:r>
            <a:r>
              <a:rPr lang="en-US" altLang="zh-CN" dirty="0" smtClean="0"/>
              <a:t>(</a:t>
            </a:r>
            <a:r>
              <a:rPr lang="zh-CN" altLang="en-US" dirty="0" smtClean="0"/>
              <a:t>庄子</a:t>
            </a:r>
            <a:r>
              <a:rPr lang="en-US" altLang="zh-CN" dirty="0" smtClean="0"/>
              <a:t>)  </a:t>
            </a:r>
            <a:endParaRPr lang="en-GB" b="1" dirty="0" smtClean="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2. Principle of return to Empty</a:t>
            </a:r>
            <a:endParaRPr lang="en-GB" sz="3600" dirty="0"/>
          </a:p>
        </p:txBody>
      </p:sp>
      <p:sp>
        <p:nvSpPr>
          <p:cNvPr id="3" name="Content Placeholder 2"/>
          <p:cNvSpPr>
            <a:spLocks noGrp="1"/>
          </p:cNvSpPr>
          <p:nvPr>
            <p:ph idx="1"/>
          </p:nvPr>
        </p:nvSpPr>
        <p:spPr>
          <a:xfrm>
            <a:off x="1435608" y="1447800"/>
            <a:ext cx="7498080" cy="5105400"/>
          </a:xfrm>
        </p:spPr>
        <p:txBody>
          <a:bodyPr>
            <a:normAutofit/>
          </a:bodyPr>
          <a:lstStyle/>
          <a:p>
            <a:r>
              <a:rPr lang="en-GB" dirty="0" smtClean="0"/>
              <a:t>The movement of Dao is reversal. Weakness is the effect of Dao.</a:t>
            </a:r>
          </a:p>
          <a:p>
            <a:endParaRPr lang="en-GB" dirty="0" smtClean="0"/>
          </a:p>
          <a:p>
            <a:r>
              <a:rPr lang="en-GB" dirty="0" smtClean="0"/>
              <a:t>All things under Heaven come about in existence. </a:t>
            </a:r>
          </a:p>
          <a:p>
            <a:endParaRPr lang="en-GB" dirty="0" smtClean="0"/>
          </a:p>
          <a:p>
            <a:r>
              <a:rPr lang="en-GB" dirty="0" smtClean="0"/>
              <a:t>Existence comes about in non-existence. (Chapter 40)</a:t>
            </a:r>
          </a:p>
          <a:p>
            <a:endParaRPr lang="en-GB" dirty="0" smtClean="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020762"/>
          </a:xfrm>
        </p:spPr>
        <p:txBody>
          <a:bodyPr>
            <a:normAutofit fontScale="90000"/>
          </a:bodyPr>
          <a:lstStyle/>
          <a:p>
            <a:r>
              <a:rPr lang="en-GB" sz="4000" dirty="0" smtClean="0"/>
              <a:t>The function of usage of empty</a:t>
            </a:r>
            <a:br>
              <a:rPr lang="en-GB" sz="4000" dirty="0" smtClean="0"/>
            </a:br>
            <a:r>
              <a:rPr lang="en-GB" sz="4000" dirty="0" smtClean="0"/>
              <a:t>(Dao De Jing: Chapter 12)</a:t>
            </a:r>
            <a:endParaRPr lang="en-GB" dirty="0"/>
          </a:p>
        </p:txBody>
      </p:sp>
      <p:sp>
        <p:nvSpPr>
          <p:cNvPr id="3" name="Content Placeholder 2"/>
          <p:cNvSpPr>
            <a:spLocks noGrp="1"/>
          </p:cNvSpPr>
          <p:nvPr>
            <p:ph idx="1"/>
          </p:nvPr>
        </p:nvSpPr>
        <p:spPr>
          <a:xfrm>
            <a:off x="1435608" y="1295400"/>
            <a:ext cx="7708392" cy="5562600"/>
          </a:xfrm>
        </p:spPr>
        <p:txBody>
          <a:bodyPr>
            <a:normAutofit fontScale="85000" lnSpcReduction="10000"/>
          </a:bodyPr>
          <a:lstStyle/>
          <a:p>
            <a:r>
              <a:rPr lang="en-GB" dirty="0" smtClean="0"/>
              <a:t>Thirty spokes surround the hub: in their nothingness consists the carriage’s effectiveness.</a:t>
            </a:r>
          </a:p>
          <a:p>
            <a:endParaRPr lang="en-GB" dirty="0" smtClean="0"/>
          </a:p>
          <a:p>
            <a:r>
              <a:rPr lang="en-GB" dirty="0" smtClean="0"/>
              <a:t>One Hollows the clay and shapes it into pots: In its nothingness consists the pot’s effectiveness.</a:t>
            </a:r>
          </a:p>
          <a:p>
            <a:endParaRPr lang="en-GB" dirty="0" smtClean="0"/>
          </a:p>
          <a:p>
            <a:r>
              <a:rPr lang="en-GB" dirty="0" smtClean="0"/>
              <a:t>One cuts out doors and windows to make the chamber: in their nothingness consists chamber’s effectiveness.</a:t>
            </a:r>
          </a:p>
          <a:p>
            <a:endParaRPr lang="en-GB" dirty="0" smtClean="0"/>
          </a:p>
          <a:p>
            <a:r>
              <a:rPr lang="en-GB" dirty="0" smtClean="0"/>
              <a:t>Therefore, what exists serve for possession. What does not exist serves for effectiveness. </a:t>
            </a:r>
          </a:p>
          <a:p>
            <a:endParaRPr lang="en-GB"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b="1" dirty="0" smtClean="0"/>
              <a:t>Important of empty: </a:t>
            </a:r>
            <a:br>
              <a:rPr lang="en-GB" sz="3600" b="1" dirty="0" smtClean="0"/>
            </a:br>
            <a:r>
              <a:rPr lang="en-GB" sz="3600" b="1" dirty="0" smtClean="0"/>
              <a:t>Evidence from Modern Science</a:t>
            </a:r>
            <a:endParaRPr lang="en-GB" sz="3600" b="1" dirty="0"/>
          </a:p>
        </p:txBody>
      </p:sp>
      <p:sp>
        <p:nvSpPr>
          <p:cNvPr id="3" name="Content Placeholder 2"/>
          <p:cNvSpPr>
            <a:spLocks noGrp="1"/>
          </p:cNvSpPr>
          <p:nvPr>
            <p:ph idx="1"/>
          </p:nvPr>
        </p:nvSpPr>
        <p:spPr>
          <a:xfrm>
            <a:off x="1435608" y="1447800"/>
            <a:ext cx="7498080" cy="5410200"/>
          </a:xfrm>
        </p:spPr>
        <p:txBody>
          <a:bodyPr/>
          <a:lstStyle/>
          <a:p>
            <a:r>
              <a:rPr lang="en-GB" dirty="0" smtClean="0"/>
              <a:t>Empty is the most important part of everything exists, existed, and existing in the universe, from the structure of electron, to the constitution of the nebulas</a:t>
            </a:r>
            <a:endParaRPr lang="en-GB" dirty="0"/>
          </a:p>
        </p:txBody>
      </p:sp>
      <p:pic>
        <p:nvPicPr>
          <p:cNvPr id="4" name="Content Placeholder 3" descr="120px-Crab_Nebula.jpg"/>
          <p:cNvPicPr>
            <a:picLocks noChangeAspect="1"/>
          </p:cNvPicPr>
          <p:nvPr/>
        </p:nvPicPr>
        <p:blipFill>
          <a:blip r:embed="rId2" cstate="print"/>
          <a:stretch>
            <a:fillRect/>
          </a:stretch>
        </p:blipFill>
        <p:spPr>
          <a:xfrm>
            <a:off x="533400" y="3886200"/>
            <a:ext cx="2819400" cy="2819400"/>
          </a:xfrm>
          <a:prstGeom prst="rect">
            <a:avLst/>
          </a:prstGeom>
        </p:spPr>
      </p:pic>
      <p:pic>
        <p:nvPicPr>
          <p:cNvPr id="5" name="Picture 4" descr="120px-Omega_Nebula.jpg"/>
          <p:cNvPicPr>
            <a:picLocks noChangeAspect="1"/>
          </p:cNvPicPr>
          <p:nvPr/>
        </p:nvPicPr>
        <p:blipFill>
          <a:blip r:embed="rId3" cstate="print"/>
          <a:stretch>
            <a:fillRect/>
          </a:stretch>
        </p:blipFill>
        <p:spPr>
          <a:xfrm>
            <a:off x="3886199" y="3581400"/>
            <a:ext cx="2262433" cy="1828800"/>
          </a:xfrm>
          <a:prstGeom prst="rect">
            <a:avLst/>
          </a:prstGeom>
        </p:spPr>
      </p:pic>
      <p:pic>
        <p:nvPicPr>
          <p:cNvPr id="6" name="Picture 5" descr="608px-Eagle_nebula_pillars.jpg"/>
          <p:cNvPicPr>
            <a:picLocks noChangeAspect="1"/>
          </p:cNvPicPr>
          <p:nvPr/>
        </p:nvPicPr>
        <p:blipFill>
          <a:blip r:embed="rId4" cstate="print"/>
          <a:stretch>
            <a:fillRect/>
          </a:stretch>
        </p:blipFill>
        <p:spPr>
          <a:xfrm>
            <a:off x="6553199" y="3886200"/>
            <a:ext cx="2548127" cy="2514600"/>
          </a:xfrm>
          <a:prstGeom prst="rect">
            <a:avLst/>
          </a:prstGeom>
        </p:spPr>
      </p:pic>
      <p:sp>
        <p:nvSpPr>
          <p:cNvPr id="7" name="TextBox 6"/>
          <p:cNvSpPr txBox="1"/>
          <p:nvPr/>
        </p:nvSpPr>
        <p:spPr>
          <a:xfrm>
            <a:off x="7086600" y="6400800"/>
            <a:ext cx="1556092" cy="369332"/>
          </a:xfrm>
          <a:prstGeom prst="rect">
            <a:avLst/>
          </a:prstGeom>
          <a:noFill/>
        </p:spPr>
        <p:txBody>
          <a:bodyPr wrap="square" rtlCol="0">
            <a:spAutoFit/>
          </a:bodyPr>
          <a:lstStyle/>
          <a:p>
            <a:r>
              <a:rPr lang="en-GB" dirty="0" smtClean="0"/>
              <a:t>Eagle Nebulas</a:t>
            </a:r>
            <a:endParaRPr lang="en-GB" dirty="0"/>
          </a:p>
        </p:txBody>
      </p:sp>
      <p:sp>
        <p:nvSpPr>
          <p:cNvPr id="8" name="TextBox 7"/>
          <p:cNvSpPr txBox="1"/>
          <p:nvPr/>
        </p:nvSpPr>
        <p:spPr>
          <a:xfrm>
            <a:off x="3581400" y="6324600"/>
            <a:ext cx="1475084" cy="369332"/>
          </a:xfrm>
          <a:prstGeom prst="rect">
            <a:avLst/>
          </a:prstGeom>
          <a:noFill/>
        </p:spPr>
        <p:txBody>
          <a:bodyPr wrap="none" rtlCol="0">
            <a:spAutoFit/>
          </a:bodyPr>
          <a:lstStyle/>
          <a:p>
            <a:r>
              <a:rPr lang="en-GB" dirty="0" smtClean="0"/>
              <a:t>Crab Nebulas</a:t>
            </a:r>
            <a:endParaRPr lang="en-GB" dirty="0"/>
          </a:p>
        </p:txBody>
      </p:sp>
      <p:sp>
        <p:nvSpPr>
          <p:cNvPr id="9" name="TextBox 8"/>
          <p:cNvSpPr txBox="1"/>
          <p:nvPr/>
        </p:nvSpPr>
        <p:spPr>
          <a:xfrm>
            <a:off x="4114800" y="5410200"/>
            <a:ext cx="1828801" cy="369332"/>
          </a:xfrm>
          <a:prstGeom prst="rect">
            <a:avLst/>
          </a:prstGeom>
          <a:noFill/>
        </p:spPr>
        <p:txBody>
          <a:bodyPr wrap="square" rtlCol="0">
            <a:spAutoFit/>
          </a:bodyPr>
          <a:lstStyle/>
          <a:p>
            <a:r>
              <a:rPr lang="en-GB" dirty="0" smtClean="0"/>
              <a:t>Omega Nebulas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Black whole and white hole</a:t>
            </a:r>
            <a:endParaRPr lang="en-GB" dirty="0"/>
          </a:p>
        </p:txBody>
      </p:sp>
      <p:pic>
        <p:nvPicPr>
          <p:cNvPr id="4" name="Content Placeholder 3" descr="bh_lmc-300w.jpg"/>
          <p:cNvPicPr>
            <a:picLocks noGrp="1" noChangeAspect="1"/>
          </p:cNvPicPr>
          <p:nvPr>
            <p:ph idx="1"/>
          </p:nvPr>
        </p:nvPicPr>
        <p:blipFill>
          <a:blip r:embed="rId2" cstate="print"/>
          <a:stretch>
            <a:fillRect/>
          </a:stretch>
        </p:blipFill>
        <p:spPr>
          <a:xfrm>
            <a:off x="990600" y="1143000"/>
            <a:ext cx="3124200" cy="2499360"/>
          </a:xfrm>
        </p:spPr>
      </p:pic>
      <p:pic>
        <p:nvPicPr>
          <p:cNvPr id="5" name="Picture 4" descr="black hole.jpg"/>
          <p:cNvPicPr>
            <a:picLocks noChangeAspect="1"/>
          </p:cNvPicPr>
          <p:nvPr/>
        </p:nvPicPr>
        <p:blipFill>
          <a:blip r:embed="rId3" cstate="print"/>
          <a:stretch>
            <a:fillRect/>
          </a:stretch>
        </p:blipFill>
        <p:spPr>
          <a:xfrm>
            <a:off x="4648200" y="1143000"/>
            <a:ext cx="4263887" cy="3352800"/>
          </a:xfrm>
          <a:prstGeom prst="rect">
            <a:avLst/>
          </a:prstGeom>
        </p:spPr>
      </p:pic>
      <p:pic>
        <p:nvPicPr>
          <p:cNvPr id="6" name="Picture 5" descr="white hole 2.bmp"/>
          <p:cNvPicPr>
            <a:picLocks noChangeAspect="1"/>
          </p:cNvPicPr>
          <p:nvPr/>
        </p:nvPicPr>
        <p:blipFill>
          <a:blip r:embed="rId4" cstate="print"/>
          <a:stretch>
            <a:fillRect/>
          </a:stretch>
        </p:blipFill>
        <p:spPr>
          <a:xfrm>
            <a:off x="5638800" y="4539212"/>
            <a:ext cx="2895600" cy="2318788"/>
          </a:xfrm>
          <a:prstGeom prst="rect">
            <a:avLst/>
          </a:prstGeom>
        </p:spPr>
      </p:pic>
      <p:pic>
        <p:nvPicPr>
          <p:cNvPr id="7" name="Picture 6" descr="white_hole-thumb-550xauto-63245.jpg"/>
          <p:cNvPicPr>
            <a:picLocks noChangeAspect="1"/>
          </p:cNvPicPr>
          <p:nvPr/>
        </p:nvPicPr>
        <p:blipFill>
          <a:blip r:embed="rId5" cstate="print"/>
          <a:stretch>
            <a:fillRect/>
          </a:stretch>
        </p:blipFill>
        <p:spPr>
          <a:xfrm>
            <a:off x="304800" y="3648214"/>
            <a:ext cx="4274534" cy="3209786"/>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Water </a:t>
            </a:r>
            <a:r>
              <a:rPr lang="en-GB" dirty="0" smtClean="0"/>
              <a:t>Flakes</a:t>
            </a:r>
            <a:endParaRPr lang="en-GB" dirty="0"/>
          </a:p>
        </p:txBody>
      </p:sp>
      <p:pic>
        <p:nvPicPr>
          <p:cNvPr id="4" name="Content Placeholder 3" descr="crystallized water.jpg"/>
          <p:cNvPicPr>
            <a:picLocks noGrp="1" noChangeAspect="1"/>
          </p:cNvPicPr>
          <p:nvPr>
            <p:ph idx="1"/>
          </p:nvPr>
        </p:nvPicPr>
        <p:blipFill>
          <a:blip r:embed="rId2" cstate="print"/>
          <a:stretch>
            <a:fillRect/>
          </a:stretch>
        </p:blipFill>
        <p:spPr>
          <a:xfrm>
            <a:off x="3079852" y="1371600"/>
            <a:ext cx="6064148" cy="4191000"/>
          </a:xfrm>
        </p:spPr>
      </p:pic>
      <p:pic>
        <p:nvPicPr>
          <p:cNvPr id="5" name="Picture 4" descr="c_465_0_16777215_0_stories_spirit_masaru_emoto_fujiwara_dam_after_prayer.jpg"/>
          <p:cNvPicPr>
            <a:picLocks noChangeAspect="1"/>
          </p:cNvPicPr>
          <p:nvPr/>
        </p:nvPicPr>
        <p:blipFill>
          <a:blip r:embed="rId3" cstate="print"/>
          <a:stretch>
            <a:fillRect/>
          </a:stretch>
        </p:blipFill>
        <p:spPr>
          <a:xfrm>
            <a:off x="0" y="4114800"/>
            <a:ext cx="2768204" cy="1905000"/>
          </a:xfrm>
          <a:prstGeom prst="rect">
            <a:avLst/>
          </a:prstGeom>
        </p:spPr>
      </p:pic>
      <p:pic>
        <p:nvPicPr>
          <p:cNvPr id="7" name="Picture 6" descr="fujiwara-before-thumb.jpg"/>
          <p:cNvPicPr>
            <a:picLocks noChangeAspect="1"/>
          </p:cNvPicPr>
          <p:nvPr/>
        </p:nvPicPr>
        <p:blipFill>
          <a:blip r:embed="rId4" cstate="print"/>
          <a:stretch>
            <a:fillRect/>
          </a:stretch>
        </p:blipFill>
        <p:spPr>
          <a:xfrm>
            <a:off x="609600" y="1524000"/>
            <a:ext cx="1790700" cy="1752600"/>
          </a:xfrm>
          <a:prstGeom prst="rect">
            <a:avLst/>
          </a:prstGeom>
        </p:spPr>
      </p:pic>
      <p:sp>
        <p:nvSpPr>
          <p:cNvPr id="8" name="TextBox 7"/>
          <p:cNvSpPr txBox="1"/>
          <p:nvPr/>
        </p:nvSpPr>
        <p:spPr>
          <a:xfrm>
            <a:off x="990600" y="3505200"/>
            <a:ext cx="1529521" cy="369332"/>
          </a:xfrm>
          <a:prstGeom prst="rect">
            <a:avLst/>
          </a:prstGeom>
          <a:noFill/>
        </p:spPr>
        <p:txBody>
          <a:bodyPr wrap="none" rtlCol="0">
            <a:spAutoFit/>
          </a:bodyPr>
          <a:lstStyle/>
          <a:p>
            <a:r>
              <a:rPr lang="en-GB" dirty="0" smtClean="0"/>
              <a:t>Before praying</a:t>
            </a:r>
            <a:endParaRPr lang="en-GB" dirty="0"/>
          </a:p>
        </p:txBody>
      </p:sp>
      <p:sp>
        <p:nvSpPr>
          <p:cNvPr id="9" name="TextBox 8"/>
          <p:cNvSpPr txBox="1"/>
          <p:nvPr/>
        </p:nvSpPr>
        <p:spPr>
          <a:xfrm>
            <a:off x="838200" y="6172200"/>
            <a:ext cx="1858930" cy="369332"/>
          </a:xfrm>
          <a:prstGeom prst="rect">
            <a:avLst/>
          </a:prstGeom>
          <a:noFill/>
        </p:spPr>
        <p:txBody>
          <a:bodyPr wrap="square" rtlCol="0">
            <a:spAutoFit/>
          </a:bodyPr>
          <a:lstStyle/>
          <a:p>
            <a:r>
              <a:rPr lang="en-GB" dirty="0" smtClean="0"/>
              <a:t>After Praying</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No-existence, One and mysterious Chaotic </a:t>
            </a:r>
            <a:endParaRPr lang="en-GB" sz="2800" b="1" dirty="0"/>
          </a:p>
        </p:txBody>
      </p:sp>
      <p:sp>
        <p:nvSpPr>
          <p:cNvPr id="3" name="Content Placeholder 2"/>
          <p:cNvSpPr>
            <a:spLocks noGrp="1"/>
          </p:cNvSpPr>
          <p:nvPr>
            <p:ph idx="1"/>
          </p:nvPr>
        </p:nvSpPr>
        <p:spPr/>
        <p:txBody>
          <a:bodyPr>
            <a:normAutofit fontScale="85000" lnSpcReduction="10000"/>
          </a:bodyPr>
          <a:lstStyle/>
          <a:p>
            <a:r>
              <a:rPr lang="en-GB" dirty="0" smtClean="0"/>
              <a:t>One looks for it and does not see it: its name is ‘seed’. One listens for it and does not hear it: its name is ‘subtle’. One reaches for it and does not feel it: its name is ‘small’. These three cannot be separated, therefore, intermingled they form the ONE. </a:t>
            </a:r>
          </a:p>
          <a:p>
            <a:endParaRPr lang="en-GB" dirty="0" smtClean="0"/>
          </a:p>
          <a:p>
            <a:r>
              <a:rPr lang="en-GB" dirty="0" smtClean="0"/>
              <a:t>Its highest is not light, its lowest is not dark. Welling up without interruption, one cannot name it. It returns again to non-existence. This is called the formless form, the objectless image.  This is called the mysterious chaotic (Chapter 14)</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Empty of </a:t>
            </a:r>
            <a:r>
              <a:rPr lang="en-GB" smtClean="0"/>
              <a:t>Movement of Life</a:t>
            </a:r>
            <a:endParaRPr lang="en-GB" dirty="0"/>
          </a:p>
        </p:txBody>
      </p:sp>
      <p:sp>
        <p:nvSpPr>
          <p:cNvPr id="3" name="Content Placeholder 2"/>
          <p:cNvSpPr>
            <a:spLocks noGrp="1"/>
          </p:cNvSpPr>
          <p:nvPr>
            <p:ph idx="1"/>
          </p:nvPr>
        </p:nvSpPr>
        <p:spPr>
          <a:xfrm>
            <a:off x="1435608" y="1447800"/>
            <a:ext cx="7498080" cy="5105400"/>
          </a:xfrm>
        </p:spPr>
        <p:txBody>
          <a:bodyPr>
            <a:normAutofit fontScale="92500" lnSpcReduction="20000"/>
          </a:bodyPr>
          <a:lstStyle/>
          <a:p>
            <a:r>
              <a:rPr lang="en-IN" dirty="0" smtClean="0"/>
              <a:t>Atom has a nucleus,  electrons in atoms are in high-speed motion.</a:t>
            </a:r>
          </a:p>
          <a:p>
            <a:r>
              <a:rPr lang="en-IN" dirty="0" smtClean="0"/>
              <a:t>The earth orbits around the sun at a speed of around 30 km/s, </a:t>
            </a:r>
          </a:p>
          <a:p>
            <a:r>
              <a:rPr lang="en-IN" dirty="0" smtClean="0"/>
              <a:t>The sun orbits around the centre of the Milky Way at even greater speeds, and the Milky Way itself is moving at a great speed. </a:t>
            </a:r>
          </a:p>
          <a:p>
            <a:r>
              <a:rPr lang="en-IN" dirty="0" smtClean="0"/>
              <a:t>Additionally, cluster (a collection of galaxies) and super cluster etc are also in motion.  </a:t>
            </a:r>
          </a:p>
          <a:p>
            <a:endParaRPr lang="en-IN" dirty="0" smtClean="0"/>
          </a:p>
          <a:p>
            <a:r>
              <a:rPr lang="en-IN" dirty="0" smtClean="0"/>
              <a:t>Why they can moving? </a:t>
            </a:r>
          </a:p>
          <a:p>
            <a:r>
              <a:rPr lang="en-IN" dirty="0" smtClean="0"/>
              <a:t>There are empty Space</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Nebulae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Nebulae are often star-forming regions, such as in the </a:t>
            </a:r>
            <a:r>
              <a:rPr lang="en-GB" dirty="0" smtClean="0">
                <a:hlinkClick r:id="rId2" action="ppaction://hlinkfile" tooltip="Eagle Nebula"/>
              </a:rPr>
              <a:t>Eagle Nebula</a:t>
            </a:r>
            <a:r>
              <a:rPr lang="en-GB" dirty="0" smtClean="0"/>
              <a:t>. This nebula is depicted in one of </a:t>
            </a:r>
            <a:r>
              <a:rPr lang="en-GB" dirty="0" smtClean="0">
                <a:hlinkClick r:id="rId3" action="ppaction://hlinkfile" tooltip="NASA"/>
              </a:rPr>
              <a:t>NASA</a:t>
            </a:r>
            <a:r>
              <a:rPr lang="en-GB" dirty="0" smtClean="0"/>
              <a:t>'s most famous images, the "</a:t>
            </a:r>
            <a:r>
              <a:rPr lang="en-GB" dirty="0" smtClean="0">
                <a:hlinkClick r:id="rId4" action="ppaction://hlinkfile" tooltip="Pillars of Creation"/>
              </a:rPr>
              <a:t>Pillars of Creation</a:t>
            </a:r>
            <a:r>
              <a:rPr lang="en-GB" dirty="0" smtClean="0"/>
              <a:t>". In these regions the formations of gas, dust, and other materials "clump" together to form larger masses, which attract further matter, and eventually will become massive enough to form </a:t>
            </a:r>
            <a:r>
              <a:rPr lang="en-GB" dirty="0" smtClean="0">
                <a:hlinkClick r:id="rId5" action="ppaction://hlinkfile" tooltip="Star"/>
              </a:rPr>
              <a:t>stars</a:t>
            </a:r>
            <a:r>
              <a:rPr lang="en-GB" dirty="0" smtClean="0"/>
              <a:t>. The remaining materials are then believed to form </a:t>
            </a:r>
            <a:r>
              <a:rPr lang="en-GB" dirty="0" smtClean="0">
                <a:hlinkClick r:id="rId6" action="ppaction://hlinkfile" tooltip="Planet"/>
              </a:rPr>
              <a:t>planets</a:t>
            </a:r>
            <a:r>
              <a:rPr lang="en-GB" dirty="0" smtClean="0"/>
              <a:t>, and other </a:t>
            </a:r>
            <a:r>
              <a:rPr lang="en-GB" dirty="0" smtClean="0">
                <a:hlinkClick r:id="rId7" action="ppaction://hlinkfile" tooltip="Planetary system"/>
              </a:rPr>
              <a:t>planetary system</a:t>
            </a:r>
            <a:r>
              <a:rPr lang="en-GB" dirty="0" smtClean="0"/>
              <a:t> objects</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nature</a:t>
            </a:r>
            <a:endParaRPr lang="en-GB" dirty="0"/>
          </a:p>
        </p:txBody>
      </p:sp>
      <p:sp>
        <p:nvSpPr>
          <p:cNvPr id="3" name="Content Placeholder 2"/>
          <p:cNvSpPr>
            <a:spLocks noGrp="1"/>
          </p:cNvSpPr>
          <p:nvPr>
            <p:ph idx="1"/>
          </p:nvPr>
        </p:nvSpPr>
        <p:spPr/>
        <p:txBody>
          <a:bodyPr/>
          <a:lstStyle/>
          <a:p>
            <a:r>
              <a:rPr lang="en-US" altLang="zh-CN" dirty="0" smtClean="0"/>
              <a:t>To leave things in nature that being assimilated, spontaneous and conform to them</a:t>
            </a:r>
          </a:p>
          <a:p>
            <a:r>
              <a:rPr lang="en-US" altLang="zh-CN" dirty="0" smtClean="0"/>
              <a:t>《</a:t>
            </a:r>
            <a:r>
              <a:rPr lang="zh-CN" altLang="en-US" dirty="0" smtClean="0"/>
              <a:t>内观经</a:t>
            </a:r>
            <a:r>
              <a:rPr lang="en-US" altLang="zh-CN" dirty="0" smtClean="0"/>
              <a:t>》</a:t>
            </a:r>
            <a:r>
              <a:rPr lang="zh-CN" altLang="en-US" dirty="0" smtClean="0"/>
              <a:t>：内观之道，静神定心，乱想不起，邪妄不侵。</a:t>
            </a:r>
            <a:endParaRPr lang="en-GB" dirty="0" smtClean="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Empty: </a:t>
            </a:r>
            <a:r>
              <a:rPr lang="en-GB" sz="2800" dirty="0" smtClean="0"/>
              <a:t>Root of Heaven and Earth </a:t>
            </a:r>
            <a:r>
              <a:rPr lang="en-GB" sz="2800" dirty="0" smtClean="0"/>
              <a:t>(Chapter 6)</a:t>
            </a:r>
            <a:endParaRPr lang="en-GB" sz="2800" dirty="0"/>
          </a:p>
        </p:txBody>
      </p:sp>
      <p:sp>
        <p:nvSpPr>
          <p:cNvPr id="3" name="Content Placeholder 2"/>
          <p:cNvSpPr>
            <a:spLocks noGrp="1"/>
          </p:cNvSpPr>
          <p:nvPr>
            <p:ph idx="1"/>
          </p:nvPr>
        </p:nvSpPr>
        <p:spPr/>
        <p:txBody>
          <a:bodyPr/>
          <a:lstStyle/>
          <a:p>
            <a:r>
              <a:rPr lang="en-GB" dirty="0" smtClean="0"/>
              <a:t>The spirit of the valley never dies. It called the ‘ mysteries female’.</a:t>
            </a:r>
          </a:p>
          <a:p>
            <a:endParaRPr lang="en-GB" dirty="0" smtClean="0"/>
          </a:p>
          <a:p>
            <a:r>
              <a:rPr lang="en-GB" dirty="0" smtClean="0"/>
              <a:t>The </a:t>
            </a:r>
            <a:r>
              <a:rPr lang="en-GB" dirty="0" smtClean="0"/>
              <a:t>gateway of the Mysteries female is called ‘the root of Heaven and Earth’. </a:t>
            </a:r>
          </a:p>
          <a:p>
            <a:endParaRPr lang="en-GB" dirty="0" smtClean="0"/>
          </a:p>
          <a:p>
            <a:r>
              <a:rPr lang="en-GB" dirty="0" smtClean="0"/>
              <a:t>In-interrupted </a:t>
            </a:r>
            <a:r>
              <a:rPr lang="en-GB" dirty="0" smtClean="0"/>
              <a:t>as though persistent, it is effective without effort.</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a:t>
            </a:r>
            <a:r>
              <a:rPr lang="en-GB" dirty="0" smtClean="0"/>
              <a:t>Benevolence</a:t>
            </a:r>
            <a:r>
              <a:rPr lang="en-GB" dirty="0" smtClean="0"/>
              <a:t>: Chapter 5</a:t>
            </a:r>
            <a:endParaRPr lang="en-GB" dirty="0"/>
          </a:p>
        </p:txBody>
      </p:sp>
      <p:sp>
        <p:nvSpPr>
          <p:cNvPr id="3" name="Content Placeholder 2"/>
          <p:cNvSpPr>
            <a:spLocks noGrp="1"/>
          </p:cNvSpPr>
          <p:nvPr>
            <p:ph idx="1"/>
          </p:nvPr>
        </p:nvSpPr>
        <p:spPr/>
        <p:txBody>
          <a:bodyPr/>
          <a:lstStyle/>
          <a:p>
            <a:r>
              <a:rPr lang="en-GB" dirty="0" smtClean="0"/>
              <a:t>Heaven and Earth are not benevolent. To them men are like straw dogs destined for sacrifices. </a:t>
            </a:r>
          </a:p>
          <a:p>
            <a:r>
              <a:rPr lang="en-GB" dirty="0" smtClean="0"/>
              <a:t>The Sage is not benevolent. To him men are like straw dogs destined for sacrifices.</a:t>
            </a:r>
          </a:p>
          <a:p>
            <a:r>
              <a:rPr lang="en-GB" dirty="0" smtClean="0"/>
              <a:t>The space between Heaven and Earth is like a bellows: empty and yet it does not collapse; when moved more and more emerges from it.</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5715000"/>
            <a:ext cx="7543800" cy="609600"/>
          </a:xfrm>
        </p:spPr>
        <p:txBody>
          <a:bodyPr>
            <a:normAutofit/>
          </a:bodyPr>
          <a:lstStyle/>
          <a:p>
            <a:r>
              <a:rPr lang="en-GB" sz="2800" dirty="0" smtClean="0"/>
              <a:t>Empty the heart of the people </a:t>
            </a:r>
            <a:r>
              <a:rPr lang="en-GB" sz="2800" dirty="0" smtClean="0"/>
              <a:t>(Chapter 3) </a:t>
            </a:r>
            <a:endParaRPr lang="en-GB" sz="2800" dirty="0"/>
          </a:p>
        </p:txBody>
      </p:sp>
      <p:sp>
        <p:nvSpPr>
          <p:cNvPr id="3" name="Content Placeholder 2"/>
          <p:cNvSpPr>
            <a:spLocks noGrp="1"/>
          </p:cNvSpPr>
          <p:nvPr>
            <p:ph idx="1"/>
          </p:nvPr>
        </p:nvSpPr>
        <p:spPr>
          <a:xfrm>
            <a:off x="1143000" y="530352"/>
            <a:ext cx="7543800" cy="5032248"/>
          </a:xfrm>
        </p:spPr>
        <p:txBody>
          <a:bodyPr>
            <a:normAutofit/>
          </a:bodyPr>
          <a:lstStyle/>
          <a:p>
            <a:r>
              <a:rPr lang="en-GB" dirty="0" smtClean="0"/>
              <a:t>Therefore the sage managing his government in this way:</a:t>
            </a:r>
          </a:p>
          <a:p>
            <a:endParaRPr lang="en-GB" dirty="0" smtClean="0"/>
          </a:p>
          <a:p>
            <a:r>
              <a:rPr lang="en-GB" dirty="0" smtClean="0"/>
              <a:t>He </a:t>
            </a:r>
            <a:r>
              <a:rPr lang="en-GB" dirty="0" smtClean="0"/>
              <a:t>empties the hearts of the people but fills their bellies. </a:t>
            </a:r>
          </a:p>
          <a:p>
            <a:endParaRPr lang="en-GB" dirty="0" smtClean="0"/>
          </a:p>
          <a:p>
            <a:r>
              <a:rPr lang="en-GB" dirty="0" smtClean="0"/>
              <a:t>He </a:t>
            </a:r>
            <a:r>
              <a:rPr lang="en-GB" dirty="0" smtClean="0"/>
              <a:t>weakens their wills and strengthens their </a:t>
            </a:r>
            <a:r>
              <a:rPr lang="en-GB" dirty="0" smtClean="0"/>
              <a:t>bones</a:t>
            </a:r>
            <a:r>
              <a:rPr lang="en-GB" dirty="0" smtClean="0"/>
              <a:t>.</a:t>
            </a:r>
            <a:endParaRPr lang="en-GB" dirty="0" smtClean="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Empty of Knowledge and Desires</a:t>
            </a:r>
            <a:endParaRPr lang="en-GB" dirty="0"/>
          </a:p>
        </p:txBody>
      </p:sp>
      <p:sp>
        <p:nvSpPr>
          <p:cNvPr id="3" name="Content Placeholder 2"/>
          <p:cNvSpPr>
            <a:spLocks noGrp="1"/>
          </p:cNvSpPr>
          <p:nvPr>
            <p:ph idx="1"/>
          </p:nvPr>
        </p:nvSpPr>
        <p:spPr/>
        <p:txBody>
          <a:bodyPr/>
          <a:lstStyle/>
          <a:p>
            <a:r>
              <a:rPr lang="en-GB" dirty="0" smtClean="0"/>
              <a:t>Let the people remain no knowledge and no desires, </a:t>
            </a:r>
            <a:endParaRPr lang="en-GB" dirty="0" smtClean="0"/>
          </a:p>
          <a:p>
            <a:r>
              <a:rPr lang="en-GB" dirty="0" smtClean="0"/>
              <a:t>and </a:t>
            </a:r>
            <a:r>
              <a:rPr lang="en-GB" dirty="0" smtClean="0"/>
              <a:t>make the one who knows dare not act. </a:t>
            </a:r>
            <a:endParaRPr lang="en-GB" dirty="0" smtClean="0"/>
          </a:p>
          <a:p>
            <a:r>
              <a:rPr lang="en-GB" dirty="0" smtClean="0"/>
              <a:t>By </a:t>
            </a:r>
            <a:r>
              <a:rPr lang="en-GB" dirty="0" smtClean="0"/>
              <a:t>doing the non-doing, </a:t>
            </a:r>
            <a:r>
              <a:rPr lang="en-GB" dirty="0" smtClean="0"/>
              <a:t>the sage put </a:t>
            </a:r>
            <a:r>
              <a:rPr lang="en-GB" dirty="0" smtClean="0"/>
              <a:t>everything in order. </a:t>
            </a:r>
            <a:endParaRPr lang="en-GB" dirty="0" smtClean="0"/>
          </a:p>
          <a:p>
            <a:r>
              <a:rPr lang="en-GB" dirty="0" smtClean="0"/>
              <a:t> (Dao De Jing Chapter 3)</a:t>
            </a:r>
            <a:endParaRPr lang="en-GB" dirty="0" smtClean="0"/>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Empty of Heart</a:t>
            </a:r>
            <a:r>
              <a:rPr lang="en-GB" dirty="0" smtClean="0"/>
              <a:t>: </a:t>
            </a:r>
            <a:r>
              <a:rPr lang="en-GB" altLang="zh-CN" dirty="0" smtClean="0"/>
              <a:t>Chapter</a:t>
            </a:r>
            <a:r>
              <a:rPr lang="en-US" altLang="zh-CN" dirty="0" smtClean="0"/>
              <a:t>49</a:t>
            </a:r>
            <a:endParaRPr lang="en-GB" dirty="0"/>
          </a:p>
        </p:txBody>
      </p:sp>
      <p:sp>
        <p:nvSpPr>
          <p:cNvPr id="3" name="Content Placeholder 2"/>
          <p:cNvSpPr>
            <a:spLocks noGrp="1"/>
          </p:cNvSpPr>
          <p:nvPr>
            <p:ph idx="1"/>
          </p:nvPr>
        </p:nvSpPr>
        <p:spPr/>
        <p:txBody>
          <a:bodyPr>
            <a:normAutofit fontScale="92500" lnSpcReduction="20000"/>
          </a:bodyPr>
          <a:lstStyle/>
          <a:p>
            <a:r>
              <a:rPr lang="en-GB" altLang="zh-CN" dirty="0" smtClean="0"/>
              <a:t>The sage has no heart of his own, he makes the people’s heart his own heart. </a:t>
            </a:r>
          </a:p>
          <a:p>
            <a:r>
              <a:rPr lang="en-GB" altLang="zh-CN" dirty="0" smtClean="0"/>
              <a:t>‘To the good I am good,  to non-good, I am also good, for life is goodness. </a:t>
            </a:r>
          </a:p>
          <a:p>
            <a:r>
              <a:rPr lang="en-GB" altLang="zh-CN" dirty="0" smtClean="0"/>
              <a:t>To the faithful I am faithful; to the unfaithful I am also faithful, for life is faithful.’</a:t>
            </a:r>
          </a:p>
          <a:p>
            <a:endParaRPr lang="en-GB" altLang="zh-CN" dirty="0" smtClean="0"/>
          </a:p>
          <a:p>
            <a:r>
              <a:rPr lang="en-GB" altLang="zh-CN" dirty="0" smtClean="0"/>
              <a:t>The sage lives very quietly in this world. People look for him and listen out for his with surprise, and the sage accepts them all as his children.</a:t>
            </a:r>
            <a:endParaRPr lang="en-US" altLang="zh-CN" dirty="0" smtClean="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2. </a:t>
            </a:r>
            <a:r>
              <a:rPr lang="en-GB" dirty="0" smtClean="0"/>
              <a:t> Principle of Unconditional Love </a:t>
            </a:r>
            <a:endParaRPr lang="en-GB" dirty="0"/>
          </a:p>
        </p:txBody>
      </p:sp>
      <p:sp>
        <p:nvSpPr>
          <p:cNvPr id="3" name="Content Placeholder 2"/>
          <p:cNvSpPr>
            <a:spLocks noGrp="1"/>
          </p:cNvSpPr>
          <p:nvPr>
            <p:ph idx="1"/>
          </p:nvPr>
        </p:nvSpPr>
        <p:spPr>
          <a:xfrm>
            <a:off x="1435608" y="1447800"/>
            <a:ext cx="7498080" cy="5410200"/>
          </a:xfrm>
        </p:spPr>
        <p:txBody>
          <a:bodyPr>
            <a:normAutofit/>
          </a:bodyPr>
          <a:lstStyle/>
          <a:p>
            <a:r>
              <a:rPr lang="zh-CN" altLang="en-US" dirty="0" smtClean="0"/>
              <a:t>我</a:t>
            </a:r>
            <a:r>
              <a:rPr lang="zh-CN" altLang="en-US" dirty="0" smtClean="0"/>
              <a:t>有三宝，持而宝之，一曰慈， 二曰俭，三曰不敢为天下先。（老</a:t>
            </a:r>
            <a:r>
              <a:rPr lang="zh-CN" altLang="en-US" dirty="0" smtClean="0"/>
              <a:t>子</a:t>
            </a:r>
            <a:r>
              <a:rPr lang="en-GB" altLang="zh-CN" dirty="0" smtClean="0"/>
              <a:t>67</a:t>
            </a:r>
            <a:r>
              <a:rPr lang="zh-CN" altLang="en-US" dirty="0" smtClean="0"/>
              <a:t>）。</a:t>
            </a:r>
            <a:endParaRPr lang="en-GB" altLang="zh-CN" dirty="0" smtClean="0"/>
          </a:p>
          <a:p>
            <a:r>
              <a:rPr lang="en-GB" dirty="0" smtClean="0"/>
              <a:t>I have three treasures that I treasure and guard. The first is called ‘love’; </a:t>
            </a:r>
            <a:endParaRPr lang="en-GB" dirty="0" smtClean="0"/>
          </a:p>
          <a:p>
            <a:endParaRPr lang="en-GB" dirty="0" smtClean="0"/>
          </a:p>
          <a:p>
            <a:r>
              <a:rPr lang="en-GB" dirty="0" smtClean="0"/>
              <a:t>T</a:t>
            </a:r>
            <a:r>
              <a:rPr lang="en-GB" dirty="0" smtClean="0"/>
              <a:t>he </a:t>
            </a:r>
            <a:r>
              <a:rPr lang="en-GB" dirty="0" smtClean="0"/>
              <a:t>second is called ‘sufficiency’/thrifty; </a:t>
            </a:r>
            <a:endParaRPr lang="en-GB" dirty="0" smtClean="0"/>
          </a:p>
          <a:p>
            <a:endParaRPr lang="en-GB" dirty="0" smtClean="0"/>
          </a:p>
          <a:p>
            <a:r>
              <a:rPr lang="en-GB" dirty="0" smtClean="0"/>
              <a:t>The </a:t>
            </a:r>
            <a:r>
              <a:rPr lang="en-GB" dirty="0" smtClean="0"/>
              <a:t>third is called ‘ not daring to lead the world’. </a:t>
            </a:r>
          </a:p>
          <a:p>
            <a:endParaRPr lang="en-GB" dirty="0" smtClean="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t>4. Principle of No striving</a:t>
            </a:r>
            <a:r>
              <a:rPr lang="zh-CN" altLang="en-US" sz="2400" b="1" dirty="0" smtClean="0"/>
              <a:t>不争</a:t>
            </a:r>
            <a:r>
              <a:rPr lang="en-GB" sz="2400" b="1" dirty="0" smtClean="0"/>
              <a:t>:  chapter 81</a:t>
            </a:r>
            <a:endParaRPr lang="en-GB" sz="2400" b="1" dirty="0"/>
          </a:p>
        </p:txBody>
      </p:sp>
      <p:sp>
        <p:nvSpPr>
          <p:cNvPr id="3" name="Content Placeholder 2"/>
          <p:cNvSpPr>
            <a:spLocks noGrp="1"/>
          </p:cNvSpPr>
          <p:nvPr>
            <p:ph idx="1"/>
          </p:nvPr>
        </p:nvSpPr>
        <p:spPr/>
        <p:txBody>
          <a:bodyPr/>
          <a:lstStyle/>
          <a:p>
            <a:r>
              <a:rPr lang="en-GB" dirty="0" smtClean="0"/>
              <a:t>True words are not fine-sounding; fine –sounding words are not true. </a:t>
            </a:r>
          </a:p>
          <a:p>
            <a:r>
              <a:rPr lang="en-GB" dirty="0" smtClean="0"/>
              <a:t>The good man does not prove by argument, and he who proves by argument is not good…..</a:t>
            </a:r>
          </a:p>
          <a:p>
            <a:endParaRPr lang="en-GB" dirty="0" smtClean="0"/>
          </a:p>
          <a:p>
            <a:r>
              <a:rPr lang="en-GB" dirty="0" smtClean="0"/>
              <a:t>So Heaven’s way is to sharpen without cutting, and the sage’s way is to act without striving. </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Benefit all being without strife Chapter 8</a:t>
            </a:r>
            <a:endParaRPr lang="en-GB" sz="2800" b="1" dirty="0"/>
          </a:p>
        </p:txBody>
      </p:sp>
      <p:sp>
        <p:nvSpPr>
          <p:cNvPr id="3" name="Content Placeholder 2"/>
          <p:cNvSpPr>
            <a:spLocks noGrp="1"/>
          </p:cNvSpPr>
          <p:nvPr>
            <p:ph idx="1"/>
          </p:nvPr>
        </p:nvSpPr>
        <p:spPr>
          <a:xfrm>
            <a:off x="1435608" y="1447800"/>
            <a:ext cx="7498080" cy="5257800"/>
          </a:xfrm>
        </p:spPr>
        <p:txBody>
          <a:bodyPr>
            <a:normAutofit fontScale="85000" lnSpcReduction="20000"/>
          </a:bodyPr>
          <a:lstStyle/>
          <a:p>
            <a:r>
              <a:rPr lang="en-GB" dirty="0" smtClean="0"/>
              <a:t>The highest benevolence is like water. The benevolence of water is to benefit all beings without strife. It dwells in places which man despises. Therefore it stands close to Dao. </a:t>
            </a:r>
          </a:p>
          <a:p>
            <a:endParaRPr lang="en-GB" dirty="0" smtClean="0"/>
          </a:p>
          <a:p>
            <a:r>
              <a:rPr lang="en-GB" dirty="0" smtClean="0"/>
              <a:t>In dwelling benevolence shows itself in place; in thinking benevolence shows itself in depth; in giving benevolence shows itself in love; in speech benevolence shows itself in truth;  in ruling benevolence shows itself in order; in working benevolence shows itself in competence.</a:t>
            </a:r>
          </a:p>
          <a:p>
            <a:endParaRPr lang="en-GB" dirty="0" smtClean="0"/>
          </a:p>
          <a:p>
            <a:r>
              <a:rPr lang="en-GB" dirty="0" smtClean="0"/>
              <a:t>He who does not assert himself thereby remains free of blames. </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868362"/>
          </a:xfrm>
        </p:spPr>
        <p:txBody>
          <a:bodyPr>
            <a:normAutofit/>
          </a:bodyPr>
          <a:lstStyle/>
          <a:p>
            <a:pPr algn="ctr"/>
            <a:r>
              <a:rPr lang="en-GB" sz="3200" b="1" dirty="0" smtClean="0"/>
              <a:t>Principle of no </a:t>
            </a:r>
            <a:r>
              <a:rPr lang="en-GB" sz="3200" b="1" dirty="0" smtClean="0"/>
              <a:t>strive, </a:t>
            </a:r>
            <a:r>
              <a:rPr lang="en-GB" sz="3200" b="1" dirty="0" smtClean="0"/>
              <a:t>Chapter 66</a:t>
            </a:r>
            <a:endParaRPr lang="en-GB" sz="3200" b="1" dirty="0"/>
          </a:p>
        </p:txBody>
      </p:sp>
      <p:sp>
        <p:nvSpPr>
          <p:cNvPr id="3" name="Content Placeholder 2"/>
          <p:cNvSpPr>
            <a:spLocks noGrp="1"/>
          </p:cNvSpPr>
          <p:nvPr>
            <p:ph idx="1"/>
          </p:nvPr>
        </p:nvSpPr>
        <p:spPr/>
        <p:txBody>
          <a:bodyPr>
            <a:normAutofit fontScale="92500" lnSpcReduction="20000"/>
          </a:bodyPr>
          <a:lstStyle/>
          <a:p>
            <a:r>
              <a:rPr lang="en-GB" dirty="0" smtClean="0"/>
              <a:t>How did the great rivers and seas get their kingship over the hundreds lesser streams? Through the merit of being lower then they; that was how they get their kingship. </a:t>
            </a:r>
            <a:endParaRPr lang="en-GB" dirty="0" smtClean="0"/>
          </a:p>
          <a:p>
            <a:endParaRPr lang="en-GB" dirty="0" smtClean="0"/>
          </a:p>
          <a:p>
            <a:r>
              <a:rPr lang="en-GB" dirty="0" smtClean="0"/>
              <a:t>Therefore </a:t>
            </a:r>
            <a:r>
              <a:rPr lang="en-GB" dirty="0" smtClean="0"/>
              <a:t>the sage in order to be above the people must speak as though he were lower than the people. In order to guide them, he must put himself behind them. …..</a:t>
            </a:r>
          </a:p>
          <a:p>
            <a:endParaRPr lang="en-GB" dirty="0" smtClean="0"/>
          </a:p>
          <a:p>
            <a:r>
              <a:rPr lang="en-GB" dirty="0" smtClean="0"/>
              <a:t>Because of his not striving, no one can contend with him. </a:t>
            </a:r>
            <a:endParaRPr lang="en-GB" sz="26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Principle of no/self: </a:t>
            </a:r>
            <a:r>
              <a:rPr lang="en-GB" dirty="0" smtClean="0"/>
              <a:t>Chapter 7</a:t>
            </a:r>
            <a:endParaRPr lang="en-GB" dirty="0"/>
          </a:p>
        </p:txBody>
      </p:sp>
      <p:sp>
        <p:nvSpPr>
          <p:cNvPr id="3" name="Content Placeholder 2"/>
          <p:cNvSpPr>
            <a:spLocks noGrp="1"/>
          </p:cNvSpPr>
          <p:nvPr>
            <p:ph idx="1"/>
          </p:nvPr>
        </p:nvSpPr>
        <p:spPr/>
        <p:txBody>
          <a:bodyPr/>
          <a:lstStyle/>
          <a:p>
            <a:r>
              <a:rPr lang="en-GB" dirty="0" smtClean="0"/>
              <a:t>Heaven is eternal and Earth lasting, they are lasting and eternal because they do not life for themselves. Therefore can they live forever. </a:t>
            </a:r>
          </a:p>
          <a:p>
            <a:r>
              <a:rPr lang="en-GB" dirty="0" smtClean="0"/>
              <a:t>The sage disregards himself and his Self is increased.  He gives himself away and his Self is preserved.  Is it not thus: Because he desires nothing as his own his own is completed?</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t>When work is done it is </a:t>
            </a:r>
            <a:r>
              <a:rPr lang="en-GB" sz="2400" b="1" dirty="0" smtClean="0"/>
              <a:t>the time </a:t>
            </a:r>
            <a:r>
              <a:rPr lang="en-GB" sz="2400" b="1" dirty="0" smtClean="0"/>
              <a:t>to withdraw (chapter 9)</a:t>
            </a:r>
            <a:endParaRPr lang="en-GB" sz="2400" b="1" dirty="0"/>
          </a:p>
        </p:txBody>
      </p:sp>
      <p:sp>
        <p:nvSpPr>
          <p:cNvPr id="3" name="Content Placeholder 2"/>
          <p:cNvSpPr>
            <a:spLocks noGrp="1"/>
          </p:cNvSpPr>
          <p:nvPr>
            <p:ph idx="1"/>
          </p:nvPr>
        </p:nvSpPr>
        <p:spPr>
          <a:xfrm>
            <a:off x="1066800" y="1371600"/>
            <a:ext cx="7620000" cy="5486400"/>
          </a:xfrm>
        </p:spPr>
        <p:txBody>
          <a:bodyPr>
            <a:normAutofit fontScale="85000" lnSpcReduction="20000"/>
          </a:bodyPr>
          <a:lstStyle/>
          <a:p>
            <a:r>
              <a:rPr lang="en-GB" dirty="0" smtClean="0"/>
              <a:t>To hold on to something and thereby make it overflow, this is not worthwhile. </a:t>
            </a:r>
          </a:p>
          <a:p>
            <a:endParaRPr lang="en-GB" dirty="0" smtClean="0"/>
          </a:p>
          <a:p>
            <a:r>
              <a:rPr lang="en-GB" dirty="0" smtClean="0"/>
              <a:t>To </a:t>
            </a:r>
            <a:r>
              <a:rPr lang="en-GB" dirty="0" smtClean="0"/>
              <a:t>make use of something and still keep it sharp, this cannot be sustained for long.</a:t>
            </a:r>
          </a:p>
          <a:p>
            <a:endParaRPr lang="en-GB" dirty="0" smtClean="0"/>
          </a:p>
          <a:p>
            <a:r>
              <a:rPr lang="en-GB" dirty="0" smtClean="0"/>
              <a:t>A </a:t>
            </a:r>
            <a:r>
              <a:rPr lang="en-GB" dirty="0" smtClean="0"/>
              <a:t>palace full of gold and diamonds nobody can protect. </a:t>
            </a:r>
          </a:p>
          <a:p>
            <a:endParaRPr lang="en-GB" dirty="0" smtClean="0"/>
          </a:p>
          <a:p>
            <a:r>
              <a:rPr lang="en-GB" dirty="0" smtClean="0"/>
              <a:t>To </a:t>
            </a:r>
            <a:r>
              <a:rPr lang="en-GB" dirty="0" smtClean="0"/>
              <a:t>be rich and titled and arrogant into bargain, this is itself attracts misfortune. </a:t>
            </a:r>
          </a:p>
          <a:p>
            <a:endParaRPr lang="en-GB" dirty="0" smtClean="0"/>
          </a:p>
          <a:p>
            <a:r>
              <a:rPr lang="en-GB" dirty="0" smtClean="0"/>
              <a:t>When </a:t>
            </a:r>
            <a:r>
              <a:rPr lang="en-GB" dirty="0" smtClean="0"/>
              <a:t>the work is done it is time to withdraw: this the Dao of Heaven.</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Dao and the One (Purity and Firm of the Nature </a:t>
            </a:r>
            <a:r>
              <a:rPr lang="zh-CN" altLang="en-US" dirty="0" smtClean="0"/>
              <a:t>清 宁</a:t>
            </a:r>
            <a:r>
              <a:rPr lang="en-GB" altLang="zh-CN" dirty="0" smtClean="0"/>
              <a:t>) chapter 39</a:t>
            </a:r>
            <a:endParaRPr lang="en-GB" dirty="0"/>
          </a:p>
        </p:txBody>
      </p:sp>
      <p:sp>
        <p:nvSpPr>
          <p:cNvPr id="3" name="Content Placeholder 2"/>
          <p:cNvSpPr>
            <a:spLocks noGrp="1"/>
          </p:cNvSpPr>
          <p:nvPr>
            <p:ph idx="1"/>
          </p:nvPr>
        </p:nvSpPr>
        <p:spPr>
          <a:xfrm>
            <a:off x="1435608" y="1447800"/>
            <a:ext cx="7498080" cy="5257800"/>
          </a:xfrm>
        </p:spPr>
        <p:txBody>
          <a:bodyPr>
            <a:normAutofit fontScale="92500" lnSpcReduction="10000"/>
          </a:bodyPr>
          <a:lstStyle/>
          <a:p>
            <a:r>
              <a:rPr lang="en-GB" dirty="0" smtClean="0"/>
              <a:t>Those of old who attained the One:</a:t>
            </a:r>
          </a:p>
          <a:p>
            <a:endParaRPr lang="en-GB" dirty="0" smtClean="0"/>
          </a:p>
          <a:p>
            <a:r>
              <a:rPr lang="en-GB" dirty="0" smtClean="0"/>
              <a:t>Heaven </a:t>
            </a:r>
            <a:r>
              <a:rPr lang="en-GB" dirty="0" smtClean="0"/>
              <a:t>attained the One and become pure. </a:t>
            </a:r>
            <a:endParaRPr lang="en-GB" dirty="0" smtClean="0"/>
          </a:p>
          <a:p>
            <a:r>
              <a:rPr lang="en-GB" dirty="0" smtClean="0"/>
              <a:t>Earth </a:t>
            </a:r>
            <a:r>
              <a:rPr lang="en-GB" dirty="0" smtClean="0"/>
              <a:t>attained the One and become firm. </a:t>
            </a:r>
          </a:p>
          <a:p>
            <a:r>
              <a:rPr lang="en-GB" dirty="0" smtClean="0"/>
              <a:t>The Gods attained the One and become powerful. </a:t>
            </a:r>
            <a:endParaRPr lang="en-GB" dirty="0" smtClean="0"/>
          </a:p>
          <a:p>
            <a:r>
              <a:rPr lang="en-GB" dirty="0" smtClean="0"/>
              <a:t>The </a:t>
            </a:r>
            <a:r>
              <a:rPr lang="en-GB" dirty="0" smtClean="0"/>
              <a:t>valley attained the One and fulfilled itself. </a:t>
            </a:r>
            <a:endParaRPr lang="en-GB" dirty="0" smtClean="0"/>
          </a:p>
          <a:p>
            <a:endParaRPr lang="en-GB" dirty="0" smtClean="0"/>
          </a:p>
          <a:p>
            <a:r>
              <a:rPr lang="en-GB" dirty="0" smtClean="0"/>
              <a:t>All </a:t>
            </a:r>
            <a:r>
              <a:rPr lang="en-GB" dirty="0" smtClean="0"/>
              <a:t>things attained the One and came into existence. </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 and Simplicity: Chapter 32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Dao as the eternal is unutterable simplicity. Even though it is small the world dares not make it its serf. </a:t>
            </a:r>
          </a:p>
          <a:p>
            <a:endParaRPr lang="en-GB" dirty="0" smtClean="0"/>
          </a:p>
          <a:p>
            <a:r>
              <a:rPr lang="en-GB" dirty="0" smtClean="0"/>
              <a:t>If </a:t>
            </a:r>
            <a:r>
              <a:rPr lang="en-GB" dirty="0" smtClean="0"/>
              <a:t>the princes and kings could guard it in this manner, all things would come to be their guests. </a:t>
            </a:r>
            <a:endParaRPr lang="en-GB" dirty="0" smtClean="0"/>
          </a:p>
          <a:p>
            <a:r>
              <a:rPr lang="en-GB" dirty="0" smtClean="0"/>
              <a:t>Heaven </a:t>
            </a:r>
            <a:r>
              <a:rPr lang="en-GB" dirty="0" smtClean="0"/>
              <a:t>and Earth could unite to shed sweet dew.  People would find their balance all by themselves, without orders.</a:t>
            </a:r>
          </a:p>
          <a:p>
            <a:endParaRPr lang="en-GB" dirty="0" smtClean="0"/>
          </a:p>
          <a:p>
            <a:r>
              <a:rPr lang="en-GB" dirty="0" smtClean="0"/>
              <a:t>When </a:t>
            </a:r>
            <a:r>
              <a:rPr lang="en-GB" dirty="0" smtClean="0"/>
              <a:t>creation begins, only then are there names. Names too reach existence, and one still knows where to halt. </a:t>
            </a:r>
            <a:endParaRPr lang="en-GB" dirty="0" smtClean="0"/>
          </a:p>
          <a:p>
            <a:r>
              <a:rPr lang="en-GB" dirty="0" smtClean="0"/>
              <a:t>If </a:t>
            </a:r>
            <a:r>
              <a:rPr lang="en-GB" dirty="0" smtClean="0"/>
              <a:t>one knows where to halt one is in no danger.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4022</TotalTime>
  <Words>2809</Words>
  <Application>Microsoft Office PowerPoint</Application>
  <PresentationFormat>On-screen Show (4:3)</PresentationFormat>
  <Paragraphs>217</Paragraphs>
  <Slides>36</Slides>
  <Notes>0</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Solstice</vt:lpstr>
      <vt:lpstr>The Goal of Daoist Yangsheng </vt:lpstr>
      <vt:lpstr>3. Principle of following the Way of Nature</vt:lpstr>
      <vt:lpstr>和顺自然Harmoniously follow with the nature </vt:lpstr>
      <vt:lpstr>The Characteristic of the Nature</vt:lpstr>
      <vt:lpstr>清静无为，无为而无不为（老子）</vt:lpstr>
      <vt:lpstr>清静无为 (庄子)</vt:lpstr>
      <vt:lpstr>1. The Art of Non-action (Laozi)</vt:lpstr>
      <vt:lpstr>No Action: chapter 57</vt:lpstr>
      <vt:lpstr>Acts without action: Laozi: Chapter 63</vt:lpstr>
      <vt:lpstr>None- action: Chapter 37</vt:lpstr>
      <vt:lpstr>None Action: Chapter 38</vt:lpstr>
      <vt:lpstr>None Action: Chapter 47</vt:lpstr>
      <vt:lpstr>None Action: chapter 48</vt:lpstr>
      <vt:lpstr>Slide 14</vt:lpstr>
      <vt:lpstr>2. Principle of return to Empty</vt:lpstr>
      <vt:lpstr>The function of usage of empty (Dao De Jing: Chapter 12)</vt:lpstr>
      <vt:lpstr>Important of empty:  Evidence from Modern Science</vt:lpstr>
      <vt:lpstr>Black whole and white hole</vt:lpstr>
      <vt:lpstr>Water Flakes</vt:lpstr>
      <vt:lpstr>No-existence, One and mysterious Chaotic </vt:lpstr>
      <vt:lpstr>Empty of Movement of Life</vt:lpstr>
      <vt:lpstr>Nebulae</vt:lpstr>
      <vt:lpstr>What is nature</vt:lpstr>
      <vt:lpstr>Empty: Root of Heaven and Earth (Chapter 6)</vt:lpstr>
      <vt:lpstr>No Benevolence: Chapter 5</vt:lpstr>
      <vt:lpstr>Empty the heart of the people (Chapter 3) </vt:lpstr>
      <vt:lpstr>Empty of Knowledge and Desires</vt:lpstr>
      <vt:lpstr>Empty of Heart: Chapter49</vt:lpstr>
      <vt:lpstr>2.  Principle of Unconditional Love </vt:lpstr>
      <vt:lpstr>4. Principle of No striving不争:  chapter 81</vt:lpstr>
      <vt:lpstr>Benefit all being without strife Chapter 8</vt:lpstr>
      <vt:lpstr>Principle of no strive, Chapter 66</vt:lpstr>
      <vt:lpstr>Principle of no/self: Chapter 7</vt:lpstr>
      <vt:lpstr>When work is done it is the time to withdraw (chapter 9)</vt:lpstr>
      <vt:lpstr>Dao and the One (Purity and Firm of the Nature 清 宁) chapter 39</vt:lpstr>
      <vt:lpstr>Dao and Simplicity: Chapter 32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 </dc:title>
  <dc:creator/>
  <cp:lastModifiedBy>sh018</cp:lastModifiedBy>
  <cp:revision>300</cp:revision>
  <dcterms:created xsi:type="dcterms:W3CDTF">2006-08-16T00:00:00Z</dcterms:created>
  <dcterms:modified xsi:type="dcterms:W3CDTF">2012-11-27T13:09:17Z</dcterms:modified>
</cp:coreProperties>
</file>