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09ABE4-8FAD-7130-5F9A-0F6DC1A10986}" v="68" dt="2020-01-29T12:25:11.814"/>
    <p1510:client id="{3DD3E433-9C69-F065-3126-6E88FF964612}" v="573" dt="2020-01-29T12:50:12.1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viewProps" Target="viewProps.xml" Id="rId8" /><Relationship Type="http://schemas.openxmlformats.org/officeDocument/2006/relationships/slide" Target="slides/slide2.xml" Id="rId3" /><Relationship Type="http://schemas.openxmlformats.org/officeDocument/2006/relationships/presProps" Target="presProps.xml" Id="rId7" /><Relationship Type="http://schemas.microsoft.com/office/2015/10/relationships/revisionInfo" Target="revisionInfo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4.xml" Id="rId5" /><Relationship Type="http://schemas.openxmlformats.org/officeDocument/2006/relationships/tableStyles" Target="tableStyles.xml" Id="rId10" /><Relationship Type="http://schemas.openxmlformats.org/officeDocument/2006/relationships/slide" Target="slides/slide3.xml" Id="rId4" /><Relationship Type="http://schemas.openxmlformats.org/officeDocument/2006/relationships/theme" Target="theme/theme1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mans face&#10;&#10;Description generated with high confidence">
            <a:extLst>
              <a:ext uri="{FF2B5EF4-FFF2-40B4-BE49-F238E27FC236}">
                <a16:creationId xmlns:a16="http://schemas.microsoft.com/office/drawing/2014/main" id="{2D17ED66-38AE-40B0-9D1C-4F69AAE65A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831" b="19169"/>
          <a:stretch/>
        </p:blipFill>
        <p:spPr>
          <a:xfrm>
            <a:off x="77512" y="393925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Independent Study</a:t>
            </a:r>
            <a:br>
              <a:rPr lang="en-GB" sz="4000">
                <a:cs typeface="Calibri Light"/>
              </a:rPr>
            </a:br>
            <a:r>
              <a:rPr lang="en-GB" sz="4000">
                <a:cs typeface="Calibri Light"/>
              </a:rPr>
              <a:t>Level 7 and 6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Option Module </a:t>
            </a:r>
            <a:endParaRPr lang="en-GB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rainbow over a city&#10;&#10;Description generated with very high confidence">
            <a:extLst>
              <a:ext uri="{FF2B5EF4-FFF2-40B4-BE49-F238E27FC236}">
                <a16:creationId xmlns:a16="http://schemas.microsoft.com/office/drawing/2014/main" id="{80277410-88B2-4481-9CA1-721EB51C02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358" b="3333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8DC8B-1D95-4B76-B708-69BE40949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cs typeface="Calibri Light"/>
              </a:rPr>
              <a:t>Module Aims</a:t>
            </a:r>
            <a:endParaRPr lang="en-GB" sz="3600"/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9ADB1-1839-49B2-A242-534CB8375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 b="1">
              <a:ea typeface="+mn-lt"/>
              <a:cs typeface="+mn-lt"/>
            </a:endParaRPr>
          </a:p>
          <a:p>
            <a:r>
              <a:rPr lang="en-GB" sz="1800">
                <a:ea typeface="+mn-lt"/>
                <a:cs typeface="+mn-lt"/>
              </a:rPr>
              <a:t>To provide learners with the opportunity to research an issue of professional relevance and personal interest within post compulsory education and training that is worthy of investigation.</a:t>
            </a:r>
          </a:p>
          <a:p>
            <a:endParaRPr lang="en-GB" sz="1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36963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62132-61E6-4B30-9CF0-02686BBE8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Learning Outcomes 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CE50-1DB1-45CD-AA6E-B7DCBA38E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Upon the successful completion of this module, the student should be able to demonstrate the ability to: </a:t>
            </a:r>
          </a:p>
          <a:p>
            <a:endParaRPr lang="en-GB" sz="1700">
              <a:ea typeface="+mn-lt"/>
              <a:cs typeface="+mn-lt"/>
            </a:endParaRPr>
          </a:p>
          <a:p>
            <a:r>
              <a:rPr lang="en-GB" sz="1700">
                <a:ea typeface="+mn-lt"/>
                <a:cs typeface="+mn-lt"/>
              </a:rPr>
              <a:t>Research and critically review an issue of professional relevance and personal interest.</a:t>
            </a:r>
          </a:p>
          <a:p>
            <a:endParaRPr lang="en-GB" sz="1700">
              <a:ea typeface="+mn-lt"/>
              <a:cs typeface="+mn-lt"/>
            </a:endParaRPr>
          </a:p>
          <a:p>
            <a:r>
              <a:rPr lang="en-GB" sz="1700">
                <a:ea typeface="+mn-lt"/>
                <a:cs typeface="+mn-lt"/>
              </a:rPr>
              <a:t>Produce a piece of extended writing that conforms to academic standards and shows a critical awareness of the issue investigated.</a:t>
            </a:r>
          </a:p>
          <a:p>
            <a:endParaRPr lang="en-GB" sz="1700">
              <a:ea typeface="+mn-lt"/>
              <a:cs typeface="+mn-lt"/>
            </a:endParaRPr>
          </a:p>
          <a:p>
            <a:r>
              <a:rPr lang="en-GB" sz="1700">
                <a:ea typeface="+mn-lt"/>
                <a:cs typeface="+mn-lt"/>
              </a:rPr>
              <a:t>Present the key findings of the research to peers</a:t>
            </a:r>
          </a:p>
          <a:p>
            <a:endParaRPr lang="en-GB" sz="1700">
              <a:cs typeface="Calibri"/>
            </a:endParaRPr>
          </a:p>
        </p:txBody>
      </p:sp>
      <p:pic>
        <p:nvPicPr>
          <p:cNvPr id="4" name="Picture 4" descr="A picture containing star, stage&#10;&#10;Description generated with very high confidence">
            <a:extLst>
              <a:ext uri="{FF2B5EF4-FFF2-40B4-BE49-F238E27FC236}">
                <a16:creationId xmlns:a16="http://schemas.microsoft.com/office/drawing/2014/main" id="{E5BC7D06-5E0A-4AC4-9D2A-49CA221835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44" r="2442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25939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star filled sky&#10;&#10;Description generated with high confidence">
            <a:extLst>
              <a:ext uri="{FF2B5EF4-FFF2-40B4-BE49-F238E27FC236}">
                <a16:creationId xmlns:a16="http://schemas.microsoft.com/office/drawing/2014/main" id="{93316391-A998-46A9-AFE2-FF41DCBEF8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4940" r="15130" b="-3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719433-6C68-4EB9-93DC-62AE754E7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Calibri Light"/>
              </a:rPr>
              <a:t>Schema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53E55-3763-4706-B20B-B38CA06C0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  <a:cs typeface="Calibri"/>
              </a:rPr>
              <a:t>Week 1 – 30th January 2020</a:t>
            </a:r>
            <a:endParaRPr lang="en-US" sz="170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GB" sz="1700" i="1">
                <a:solidFill>
                  <a:srgbClr val="000000"/>
                </a:solidFill>
                <a:cs typeface="Calibri"/>
              </a:rPr>
              <a:t>Plenary inc Assignment briefing</a:t>
            </a:r>
          </a:p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  <a:cs typeface="Calibri"/>
              </a:rPr>
              <a:t>Week 2 – 5th February 2020</a:t>
            </a:r>
          </a:p>
          <a:p>
            <a:r>
              <a:rPr lang="en-GB" sz="1700" i="1">
                <a:solidFill>
                  <a:srgbClr val="000000"/>
                </a:solidFill>
                <a:cs typeface="Calibri"/>
              </a:rPr>
              <a:t>Tutorials</a:t>
            </a:r>
          </a:p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  <a:cs typeface="Calibri"/>
              </a:rPr>
              <a:t>Week 3 – 12th </a:t>
            </a:r>
            <a:r>
              <a:rPr lang="en-GB" sz="1700">
                <a:solidFill>
                  <a:srgbClr val="000000"/>
                </a:solidFill>
                <a:ea typeface="+mn-lt"/>
                <a:cs typeface="+mn-lt"/>
              </a:rPr>
              <a:t>February 2020</a:t>
            </a:r>
          </a:p>
          <a:p>
            <a:r>
              <a:rPr lang="en-GB" sz="1700" i="1">
                <a:solidFill>
                  <a:srgbClr val="000000"/>
                </a:solidFill>
                <a:cs typeface="Calibri"/>
              </a:rPr>
              <a:t>Tutorials</a:t>
            </a:r>
            <a:r>
              <a:rPr lang="en-GB" sz="1700">
                <a:solidFill>
                  <a:srgbClr val="000000"/>
                </a:solidFill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GB" sz="1700">
                <a:solidFill>
                  <a:srgbClr val="000000"/>
                </a:solidFill>
                <a:cs typeface="Calibri"/>
              </a:rPr>
              <a:t>Week 4 –19th </a:t>
            </a:r>
            <a:r>
              <a:rPr lang="en-GB" sz="1700">
                <a:solidFill>
                  <a:srgbClr val="000000"/>
                </a:solidFill>
                <a:ea typeface="+mn-lt"/>
                <a:cs typeface="+mn-lt"/>
              </a:rPr>
              <a:t>February 2020</a:t>
            </a:r>
          </a:p>
          <a:p>
            <a:r>
              <a:rPr lang="en-GB" sz="1700" i="1">
                <a:solidFill>
                  <a:srgbClr val="000000"/>
                </a:solidFill>
                <a:cs typeface="Calibri"/>
              </a:rPr>
              <a:t>Presentation of posters</a:t>
            </a:r>
          </a:p>
          <a:p>
            <a:r>
              <a:rPr lang="en-GB" sz="1700" i="1">
                <a:solidFill>
                  <a:srgbClr val="000000"/>
                </a:solidFill>
                <a:cs typeface="Calibri"/>
              </a:rPr>
              <a:t>Plenary –Review </a:t>
            </a:r>
          </a:p>
          <a:p>
            <a:r>
              <a:rPr lang="en-GB" sz="1700">
                <a:solidFill>
                  <a:srgbClr val="000000"/>
                </a:solidFill>
                <a:highlight>
                  <a:srgbClr val="FFFF00"/>
                </a:highlight>
                <a:cs typeface="Calibri"/>
              </a:rPr>
              <a:t>Final submission 23:59 13th March 2010</a:t>
            </a:r>
          </a:p>
        </p:txBody>
      </p:sp>
    </p:spTree>
    <p:extLst>
      <p:ext uri="{BB962C8B-B14F-4D97-AF65-F5344CB8AC3E}">
        <p14:creationId xmlns:p14="http://schemas.microsoft.com/office/powerpoint/2010/main" val="2279571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fountain, forest, sitting, standing&#10;&#10;Description generated with very high confidence">
            <a:extLst>
              <a:ext uri="{FF2B5EF4-FFF2-40B4-BE49-F238E27FC236}">
                <a16:creationId xmlns:a16="http://schemas.microsoft.com/office/drawing/2014/main" id="{47986044-F93B-48D2-B28C-8F51C804F9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969" b="1371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5C9E7-856A-41B1-BA9F-66BDBE441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cs typeface="Calibri Light"/>
              </a:rPr>
              <a:t>This session</a:t>
            </a:r>
            <a:endParaRPr lang="en-GB" sz="3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735F3-B9DA-480A-9D47-62055E4D5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cs typeface="Calibri"/>
              </a:rPr>
              <a:t>Assignment Briefing</a:t>
            </a:r>
          </a:p>
          <a:p>
            <a:r>
              <a:rPr lang="en-GB" sz="1800">
                <a:cs typeface="Calibri"/>
              </a:rPr>
              <a:t>Marking criteria – level 6/7</a:t>
            </a:r>
          </a:p>
          <a:p>
            <a:r>
              <a:rPr lang="en-GB" sz="1800">
                <a:cs typeface="Calibri"/>
              </a:rPr>
              <a:t>What is a lit review</a:t>
            </a:r>
          </a:p>
          <a:p>
            <a:r>
              <a:rPr lang="en-GB" sz="1800">
                <a:cs typeface="Calibri"/>
              </a:rPr>
              <a:t>Secondary sources </a:t>
            </a:r>
          </a:p>
          <a:p>
            <a:r>
              <a:rPr lang="en-GB" sz="1800">
                <a:cs typeface="Calibri"/>
              </a:rPr>
              <a:t>The proposal – Research Questions</a:t>
            </a:r>
          </a:p>
          <a:p>
            <a:r>
              <a:rPr lang="en-GB" sz="1800">
                <a:cs typeface="Calibri"/>
              </a:rPr>
              <a:t>The poster and presentation </a:t>
            </a:r>
          </a:p>
        </p:txBody>
      </p:sp>
    </p:spTree>
    <p:extLst>
      <p:ext uri="{BB962C8B-B14F-4D97-AF65-F5344CB8AC3E}">
        <p14:creationId xmlns:p14="http://schemas.microsoft.com/office/powerpoint/2010/main" val="2044394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Independent Study Level 7 and 6</vt:lpstr>
      <vt:lpstr>Module Aims</vt:lpstr>
      <vt:lpstr>Learning Outcomes </vt:lpstr>
      <vt:lpstr>Schema</vt:lpstr>
      <vt:lpstr>This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105</cp:revision>
  <dcterms:created xsi:type="dcterms:W3CDTF">2020-01-29T12:24:32Z</dcterms:created>
  <dcterms:modified xsi:type="dcterms:W3CDTF">2020-01-29T12:50:12Z</dcterms:modified>
</cp:coreProperties>
</file>