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9" r:id="rId5"/>
    <p:sldId id="260" r:id="rId6"/>
    <p:sldId id="261" r:id="rId7"/>
    <p:sldId id="262" r:id="rId8"/>
    <p:sldId id="263" r:id="rId9"/>
    <p:sldId id="264" r:id="rId10"/>
    <p:sldId id="265" r:id="rId11"/>
    <p:sldId id="268" r:id="rId12"/>
    <p:sldId id="257" r:id="rId13"/>
    <p:sldId id="266" r:id="rId14"/>
    <p:sldId id="267"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510" autoAdjust="0"/>
    <p:restoredTop sz="94660"/>
  </p:normalViewPr>
  <p:slideViewPr>
    <p:cSldViewPr snapToGrid="0">
      <p:cViewPr>
        <p:scale>
          <a:sx n="73" d="100"/>
          <a:sy n="73" d="100"/>
        </p:scale>
        <p:origin x="1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558250-D633-4C55-A80E-56AA70E63810}"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15EE95F6-80C1-460D-8CA1-780407C943DA}">
      <dgm:prSet/>
      <dgm:spPr/>
      <dgm:t>
        <a:bodyPr/>
        <a:lstStyle/>
        <a:p>
          <a:r>
            <a:rPr lang="en-GB" dirty="0"/>
            <a:t>The social worker defends human rights by helping people to have access to education, health and housing, among others. His work involves a lot of research and field activities. The public service is the sector that most hires these professionals. The psychologist studies the behavior and mental processes of human beings and seeks to understand their reactions. Their knowledge can be applied in various services related to health and human relations, such as: recruitment and selection, treatment of emotional disorders, improvement of quality of life, vocational counseling. </a:t>
          </a:r>
        </a:p>
      </dgm:t>
    </dgm:pt>
    <dgm:pt modelId="{125ED3BB-0884-4CCE-A482-DEC8CC8E9DF4}" type="parTrans" cxnId="{CACF5F75-CAA6-483F-BDA6-A4507C8C2C13}">
      <dgm:prSet/>
      <dgm:spPr/>
      <dgm:t>
        <a:bodyPr/>
        <a:lstStyle/>
        <a:p>
          <a:endParaRPr lang="en-GB"/>
        </a:p>
      </dgm:t>
    </dgm:pt>
    <dgm:pt modelId="{22A95E75-0AEB-4E7A-B69C-C6D8B49C6200}" type="sibTrans" cxnId="{CACF5F75-CAA6-483F-BDA6-A4507C8C2C13}">
      <dgm:prSet/>
      <dgm:spPr/>
      <dgm:t>
        <a:bodyPr/>
        <a:lstStyle/>
        <a:p>
          <a:endParaRPr lang="en-GB"/>
        </a:p>
      </dgm:t>
    </dgm:pt>
    <dgm:pt modelId="{CD7AF31C-23CC-47BE-A6BA-ECFABC2C16C4}">
      <dgm:prSet/>
      <dgm:spPr/>
      <dgm:t>
        <a:bodyPr/>
        <a:lstStyle/>
        <a:p>
          <a:r>
            <a:rPr lang="pt-BR" dirty="0"/>
            <a:t>Os assistentes sociais contribuem para o campo dos serviços humanos, fornecendo soluções holísticas para os problemas sociais, comportamentais, econômicos ou de saúde enfrentados por seus clientes. Visto que os psicólogos concentram seus esforços especificamente em ajudar seus pacientes a lidar com problemas de saúde mental potencialmente prejudiciais.</a:t>
          </a:r>
          <a:endParaRPr lang="en-GB" dirty="0"/>
        </a:p>
      </dgm:t>
    </dgm:pt>
    <dgm:pt modelId="{050A8619-1EC4-48F4-814F-5C82DFC01B8C}" type="parTrans" cxnId="{8E9A7BE7-90A9-4A04-AEC8-1BB68B674D82}">
      <dgm:prSet/>
      <dgm:spPr/>
      <dgm:t>
        <a:bodyPr/>
        <a:lstStyle/>
        <a:p>
          <a:endParaRPr lang="en-GB"/>
        </a:p>
      </dgm:t>
    </dgm:pt>
    <dgm:pt modelId="{04A2DA5E-812D-4829-BEBD-3A4E710E8E3B}" type="sibTrans" cxnId="{8E9A7BE7-90A9-4A04-AEC8-1BB68B674D82}">
      <dgm:prSet/>
      <dgm:spPr/>
      <dgm:t>
        <a:bodyPr/>
        <a:lstStyle/>
        <a:p>
          <a:endParaRPr lang="en-GB"/>
        </a:p>
      </dgm:t>
    </dgm:pt>
    <dgm:pt modelId="{0206B0EF-9B12-4C16-8D95-451094A378E3}">
      <dgm:prSet/>
      <dgm:spPr/>
      <dgm:t>
        <a:bodyPr/>
        <a:lstStyle/>
        <a:p>
          <a:r>
            <a:rPr lang="en-GB" dirty="0"/>
            <a:t>Professionals who provide psychotherapy include psychologists, psychiatrists, social workers, licensed professional clinical counselors, licensed marriage and family therapists, pastoral counselors and psychiatric nurses. Of this group, psychologists, psychiatrists and social workers are the most common.</a:t>
          </a:r>
        </a:p>
      </dgm:t>
    </dgm:pt>
    <dgm:pt modelId="{275AB18F-7A09-4581-B6D2-136FEF971D95}" type="parTrans" cxnId="{307214F5-E227-4A18-9E2B-74989EBE6A74}">
      <dgm:prSet/>
      <dgm:spPr/>
      <dgm:t>
        <a:bodyPr/>
        <a:lstStyle/>
        <a:p>
          <a:endParaRPr lang="en-GB"/>
        </a:p>
      </dgm:t>
    </dgm:pt>
    <dgm:pt modelId="{568BE061-5B3D-4817-BE01-C905571C8739}" type="sibTrans" cxnId="{307214F5-E227-4A18-9E2B-74989EBE6A74}">
      <dgm:prSet/>
      <dgm:spPr/>
      <dgm:t>
        <a:bodyPr/>
        <a:lstStyle/>
        <a:p>
          <a:endParaRPr lang="en-GB"/>
        </a:p>
      </dgm:t>
    </dgm:pt>
    <dgm:pt modelId="{DDC983D6-1551-4182-BD06-683F1168FB93}" type="pres">
      <dgm:prSet presAssocID="{95558250-D633-4C55-A80E-56AA70E63810}" presName="diagram" presStyleCnt="0">
        <dgm:presLayoutVars>
          <dgm:dir/>
          <dgm:resizeHandles val="exact"/>
        </dgm:presLayoutVars>
      </dgm:prSet>
      <dgm:spPr/>
    </dgm:pt>
    <dgm:pt modelId="{BE31FCFD-8822-4287-B0CC-2553FF817541}" type="pres">
      <dgm:prSet presAssocID="{CD7AF31C-23CC-47BE-A6BA-ECFABC2C16C4}" presName="node" presStyleLbl="node1" presStyleIdx="0" presStyleCnt="3">
        <dgm:presLayoutVars>
          <dgm:bulletEnabled val="1"/>
        </dgm:presLayoutVars>
      </dgm:prSet>
      <dgm:spPr/>
    </dgm:pt>
    <dgm:pt modelId="{6B1586BF-0B22-4BC8-AEFC-659ACC6321B9}" type="pres">
      <dgm:prSet presAssocID="{04A2DA5E-812D-4829-BEBD-3A4E710E8E3B}" presName="sibTrans" presStyleCnt="0"/>
      <dgm:spPr/>
    </dgm:pt>
    <dgm:pt modelId="{5797608B-0C61-40A0-A534-A3549CE4BD33}" type="pres">
      <dgm:prSet presAssocID="{15EE95F6-80C1-460D-8CA1-780407C943DA}" presName="node" presStyleLbl="node1" presStyleIdx="1" presStyleCnt="3">
        <dgm:presLayoutVars>
          <dgm:bulletEnabled val="1"/>
        </dgm:presLayoutVars>
      </dgm:prSet>
      <dgm:spPr/>
    </dgm:pt>
    <dgm:pt modelId="{76FA5D10-906F-49EA-B2E0-D33B1B8CFCA0}" type="pres">
      <dgm:prSet presAssocID="{22A95E75-0AEB-4E7A-B69C-C6D8B49C6200}" presName="sibTrans" presStyleCnt="0"/>
      <dgm:spPr/>
    </dgm:pt>
    <dgm:pt modelId="{F4EE7C23-6E7D-4742-8369-B67E4C68FF67}" type="pres">
      <dgm:prSet presAssocID="{0206B0EF-9B12-4C16-8D95-451094A378E3}" presName="node" presStyleLbl="node1" presStyleIdx="2" presStyleCnt="3">
        <dgm:presLayoutVars>
          <dgm:bulletEnabled val="1"/>
        </dgm:presLayoutVars>
      </dgm:prSet>
      <dgm:spPr/>
    </dgm:pt>
  </dgm:ptLst>
  <dgm:cxnLst>
    <dgm:cxn modelId="{488CB91A-23C1-4523-B405-921A5109E868}" type="presOf" srcId="{15EE95F6-80C1-460D-8CA1-780407C943DA}" destId="{5797608B-0C61-40A0-A534-A3549CE4BD33}" srcOrd="0" destOrd="0" presId="urn:microsoft.com/office/officeart/2005/8/layout/default"/>
    <dgm:cxn modelId="{1AE7C161-2904-4B04-8A4B-F19DA08E0201}" type="presOf" srcId="{95558250-D633-4C55-A80E-56AA70E63810}" destId="{DDC983D6-1551-4182-BD06-683F1168FB93}" srcOrd="0" destOrd="0" presId="urn:microsoft.com/office/officeart/2005/8/layout/default"/>
    <dgm:cxn modelId="{CACF5F75-CAA6-483F-BDA6-A4507C8C2C13}" srcId="{95558250-D633-4C55-A80E-56AA70E63810}" destId="{15EE95F6-80C1-460D-8CA1-780407C943DA}" srcOrd="1" destOrd="0" parTransId="{125ED3BB-0884-4CCE-A482-DEC8CC8E9DF4}" sibTransId="{22A95E75-0AEB-4E7A-B69C-C6D8B49C6200}"/>
    <dgm:cxn modelId="{828B5EA2-3FEA-4B66-99D7-036B8DFFEB1E}" type="presOf" srcId="{0206B0EF-9B12-4C16-8D95-451094A378E3}" destId="{F4EE7C23-6E7D-4742-8369-B67E4C68FF67}" srcOrd="0" destOrd="0" presId="urn:microsoft.com/office/officeart/2005/8/layout/default"/>
    <dgm:cxn modelId="{B37B39A5-D2DE-4FC6-91F8-BB0EF543361E}" type="presOf" srcId="{CD7AF31C-23CC-47BE-A6BA-ECFABC2C16C4}" destId="{BE31FCFD-8822-4287-B0CC-2553FF817541}" srcOrd="0" destOrd="0" presId="urn:microsoft.com/office/officeart/2005/8/layout/default"/>
    <dgm:cxn modelId="{8E9A7BE7-90A9-4A04-AEC8-1BB68B674D82}" srcId="{95558250-D633-4C55-A80E-56AA70E63810}" destId="{CD7AF31C-23CC-47BE-A6BA-ECFABC2C16C4}" srcOrd="0" destOrd="0" parTransId="{050A8619-1EC4-48F4-814F-5C82DFC01B8C}" sibTransId="{04A2DA5E-812D-4829-BEBD-3A4E710E8E3B}"/>
    <dgm:cxn modelId="{307214F5-E227-4A18-9E2B-74989EBE6A74}" srcId="{95558250-D633-4C55-A80E-56AA70E63810}" destId="{0206B0EF-9B12-4C16-8D95-451094A378E3}" srcOrd="2" destOrd="0" parTransId="{275AB18F-7A09-4581-B6D2-136FEF971D95}" sibTransId="{568BE061-5B3D-4817-BE01-C905571C8739}"/>
    <dgm:cxn modelId="{9DFD5382-EB17-4856-8DBC-BB97072966B2}" type="presParOf" srcId="{DDC983D6-1551-4182-BD06-683F1168FB93}" destId="{BE31FCFD-8822-4287-B0CC-2553FF817541}" srcOrd="0" destOrd="0" presId="urn:microsoft.com/office/officeart/2005/8/layout/default"/>
    <dgm:cxn modelId="{3A469045-59DF-4C31-B964-EEABB836E230}" type="presParOf" srcId="{DDC983D6-1551-4182-BD06-683F1168FB93}" destId="{6B1586BF-0B22-4BC8-AEFC-659ACC6321B9}" srcOrd="1" destOrd="0" presId="urn:microsoft.com/office/officeart/2005/8/layout/default"/>
    <dgm:cxn modelId="{B29C38DD-ACFF-4FBB-98AD-A7367C4E9720}" type="presParOf" srcId="{DDC983D6-1551-4182-BD06-683F1168FB93}" destId="{5797608B-0C61-40A0-A534-A3549CE4BD33}" srcOrd="2" destOrd="0" presId="urn:microsoft.com/office/officeart/2005/8/layout/default"/>
    <dgm:cxn modelId="{AF65C494-6248-4DD2-AAAD-8A6211A84EAA}" type="presParOf" srcId="{DDC983D6-1551-4182-BD06-683F1168FB93}" destId="{76FA5D10-906F-49EA-B2E0-D33B1B8CFCA0}" srcOrd="3" destOrd="0" presId="urn:microsoft.com/office/officeart/2005/8/layout/default"/>
    <dgm:cxn modelId="{52AB44A9-CAFA-44AB-9D5B-ECFDB971AC19}" type="presParOf" srcId="{DDC983D6-1551-4182-BD06-683F1168FB93}" destId="{F4EE7C23-6E7D-4742-8369-B67E4C68FF67}"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AC53AD5-FF59-4750-8806-CE7C92A693C2}" type="doc">
      <dgm:prSet loTypeId="urn:microsoft.com/office/officeart/2005/8/layout/default" loCatId="list" qsTypeId="urn:microsoft.com/office/officeart/2005/8/quickstyle/simple1" qsCatId="simple" csTypeId="urn:microsoft.com/office/officeart/2005/8/colors/accent3_2" csCatId="accent3" phldr="1"/>
      <dgm:spPr/>
      <dgm:t>
        <a:bodyPr/>
        <a:lstStyle/>
        <a:p>
          <a:endParaRPr lang="en-US"/>
        </a:p>
      </dgm:t>
    </dgm:pt>
    <dgm:pt modelId="{D27AD15E-DA44-40D2-B3F1-6412B0AB8F79}">
      <dgm:prSet/>
      <dgm:spPr/>
      <dgm:t>
        <a:bodyPr/>
        <a:lstStyle/>
        <a:p>
          <a:r>
            <a:rPr lang="en-GB" dirty="0"/>
            <a:t>Its performance is broad and is not restricted to the office. The psychologist can also work in schools, hospitals and legal or corporate environments. In addition, you can work in the field of Social Psychology, in care centers, asylums or penitentiary. Psychomotricity, Traffic Psychology and Sports Psychology are other options. The last, inclusive, is an area on the rise.</a:t>
          </a:r>
        </a:p>
      </dgm:t>
    </dgm:pt>
    <dgm:pt modelId="{4B4D33D6-5158-4D11-BCD4-81C20F08DE38}" type="parTrans" cxnId="{6C770AFA-78FA-441C-AA86-44427E8000B7}">
      <dgm:prSet/>
      <dgm:spPr/>
      <dgm:t>
        <a:bodyPr/>
        <a:lstStyle/>
        <a:p>
          <a:endParaRPr lang="en-GB"/>
        </a:p>
      </dgm:t>
    </dgm:pt>
    <dgm:pt modelId="{E534B20D-ED8E-471D-961F-B8E892C5FBC0}" type="sibTrans" cxnId="{6C770AFA-78FA-441C-AA86-44427E8000B7}">
      <dgm:prSet/>
      <dgm:spPr/>
      <dgm:t>
        <a:bodyPr/>
        <a:lstStyle/>
        <a:p>
          <a:endParaRPr lang="en-GB"/>
        </a:p>
      </dgm:t>
    </dgm:pt>
    <dgm:pt modelId="{A1FAC31D-B5DB-4E10-B7DD-EC0A4A2547BE}">
      <dgm:prSet/>
      <dgm:spPr/>
      <dgm:t>
        <a:bodyPr/>
        <a:lstStyle/>
        <a:p>
          <a:r>
            <a:rPr lang="en-GB" dirty="0"/>
            <a:t>A psychologist is a professional who seeks to understand human behaviors and mental functions. He applies scientific methods to understand the human psyche and act in the treatment and prevention of mental illnesses and improve their quality of life.</a:t>
          </a:r>
        </a:p>
      </dgm:t>
    </dgm:pt>
    <dgm:pt modelId="{D84D781A-A597-4EA8-AAE5-625F652BBC04}" type="parTrans" cxnId="{10636E74-7732-4240-8B11-E4875AB68E52}">
      <dgm:prSet/>
      <dgm:spPr/>
      <dgm:t>
        <a:bodyPr/>
        <a:lstStyle/>
        <a:p>
          <a:endParaRPr lang="en-GB"/>
        </a:p>
      </dgm:t>
    </dgm:pt>
    <dgm:pt modelId="{94CBE34B-5C30-435E-B29F-4AAE97E08274}" type="sibTrans" cxnId="{10636E74-7732-4240-8B11-E4875AB68E52}">
      <dgm:prSet/>
      <dgm:spPr/>
      <dgm:t>
        <a:bodyPr/>
        <a:lstStyle/>
        <a:p>
          <a:endParaRPr lang="en-GB"/>
        </a:p>
      </dgm:t>
    </dgm:pt>
    <dgm:pt modelId="{68F5E89E-47CF-41A8-B242-36F20D7A9485}">
      <dgm:prSet/>
      <dgm:spPr/>
      <dgm:t>
        <a:bodyPr/>
        <a:lstStyle/>
        <a:p>
          <a:r>
            <a:rPr lang="en-GB" dirty="0"/>
            <a:t>Without restrictions, the psychologist is indicated to everyone who has dissatisfaction in any area, whether professional, personal, romantic or financial.</a:t>
          </a:r>
        </a:p>
      </dgm:t>
    </dgm:pt>
    <dgm:pt modelId="{6AB9A473-D269-46D9-854C-566190733044}" type="parTrans" cxnId="{B4277AB5-46FD-47EA-B130-274C4D213DE3}">
      <dgm:prSet/>
      <dgm:spPr/>
      <dgm:t>
        <a:bodyPr/>
        <a:lstStyle/>
        <a:p>
          <a:endParaRPr lang="en-GB"/>
        </a:p>
      </dgm:t>
    </dgm:pt>
    <dgm:pt modelId="{0FD5781A-1CA2-4123-AE7C-16E890419350}" type="sibTrans" cxnId="{B4277AB5-46FD-47EA-B130-274C4D213DE3}">
      <dgm:prSet/>
      <dgm:spPr/>
      <dgm:t>
        <a:bodyPr/>
        <a:lstStyle/>
        <a:p>
          <a:endParaRPr lang="en-GB"/>
        </a:p>
      </dgm:t>
    </dgm:pt>
    <dgm:pt modelId="{09DBEEFC-774F-4505-BD77-CF166F8C1F70}">
      <dgm:prSet/>
      <dgm:spPr/>
      <dgm:t>
        <a:bodyPr/>
        <a:lstStyle/>
        <a:p>
          <a:r>
            <a:rPr lang="en-GB" dirty="0"/>
            <a:t>Psychology is a science that studies human behavior and mental processes. Through complex and careful analysis of the emotions of individuals, a Psychology professional works to promote, protect and rehabilitate mental health, aiming at individual and collective well-being and quality of life. In addition, it proposes diagnoses, treatments and helps in the prevention of mental illnesses.</a:t>
          </a:r>
        </a:p>
      </dgm:t>
    </dgm:pt>
    <dgm:pt modelId="{26058D0F-D55F-4B90-80BD-CBC455A13EDE}" type="parTrans" cxnId="{618DF42E-B182-4296-A67D-C61E1A51D72C}">
      <dgm:prSet/>
      <dgm:spPr/>
      <dgm:t>
        <a:bodyPr/>
        <a:lstStyle/>
        <a:p>
          <a:endParaRPr lang="en-GB"/>
        </a:p>
      </dgm:t>
    </dgm:pt>
    <dgm:pt modelId="{D2AF0C29-921B-40CF-AF26-24CC4D2BF18B}" type="sibTrans" cxnId="{618DF42E-B182-4296-A67D-C61E1A51D72C}">
      <dgm:prSet/>
      <dgm:spPr/>
      <dgm:t>
        <a:bodyPr/>
        <a:lstStyle/>
        <a:p>
          <a:endParaRPr lang="en-GB"/>
        </a:p>
      </dgm:t>
    </dgm:pt>
    <dgm:pt modelId="{C0CA2F82-61BE-4DE6-ACF7-60EE3580926B}">
      <dgm:prSet/>
      <dgm:spPr/>
      <dgm:t>
        <a:bodyPr/>
        <a:lstStyle/>
        <a:p>
          <a:r>
            <a:rPr lang="en-GB" dirty="0"/>
            <a:t>The psychologist studies psychic phenomena and the behavior of individuals, acting directly to diagnose, prevent and treat mental, personality or emotional disorders. In general, the psychologist is the professional responsible for assisting in individual well-being and maintaining people's mental health.</a:t>
          </a:r>
        </a:p>
      </dgm:t>
    </dgm:pt>
    <dgm:pt modelId="{525656E2-59E0-4371-A041-831CD25CD042}" type="parTrans" cxnId="{C84B8CF9-B3AA-41A9-B450-F03D9D9C3FEF}">
      <dgm:prSet/>
      <dgm:spPr/>
      <dgm:t>
        <a:bodyPr/>
        <a:lstStyle/>
        <a:p>
          <a:endParaRPr lang="en-GB"/>
        </a:p>
      </dgm:t>
    </dgm:pt>
    <dgm:pt modelId="{8C07ED30-D163-44ED-9605-1AC16CB390CC}" type="sibTrans" cxnId="{C84B8CF9-B3AA-41A9-B450-F03D9D9C3FEF}">
      <dgm:prSet/>
      <dgm:spPr/>
      <dgm:t>
        <a:bodyPr/>
        <a:lstStyle/>
        <a:p>
          <a:endParaRPr lang="en-GB"/>
        </a:p>
      </dgm:t>
    </dgm:pt>
    <dgm:pt modelId="{620EA6FC-0208-4D3C-ADF5-ED1BE9803658}">
      <dgm:prSet/>
      <dgm:spPr/>
      <dgm:t>
        <a:bodyPr/>
        <a:lstStyle/>
        <a:p>
          <a:r>
            <a:rPr lang="en-GB" dirty="0"/>
            <a:t>In addition to studying all the psychic and behavioral phenomena that a person may have or develop, the psychologist also analyzes social relationships (personal and professional), family contexts and may, eventually, also work with disorders and issues that had not yet been diagnosed by other professionals. At first, the psychologist needs to understand what brought the patient to the office.</a:t>
          </a:r>
        </a:p>
      </dgm:t>
    </dgm:pt>
    <dgm:pt modelId="{BF2C243C-93F0-4EF2-BA9D-06C9BF97815E}" type="parTrans" cxnId="{57B221DF-EE48-4E07-89F8-7712082269C5}">
      <dgm:prSet/>
      <dgm:spPr/>
      <dgm:t>
        <a:bodyPr/>
        <a:lstStyle/>
        <a:p>
          <a:endParaRPr lang="en-GB"/>
        </a:p>
      </dgm:t>
    </dgm:pt>
    <dgm:pt modelId="{9E274515-F8A6-4B38-86C1-B959145FE9B3}" type="sibTrans" cxnId="{57B221DF-EE48-4E07-89F8-7712082269C5}">
      <dgm:prSet/>
      <dgm:spPr/>
      <dgm:t>
        <a:bodyPr/>
        <a:lstStyle/>
        <a:p>
          <a:endParaRPr lang="en-GB"/>
        </a:p>
      </dgm:t>
    </dgm:pt>
    <dgm:pt modelId="{DDB5B4A0-8C00-45E7-B8D7-86716807A58F}" type="pres">
      <dgm:prSet presAssocID="{4AC53AD5-FF59-4750-8806-CE7C92A693C2}" presName="diagram" presStyleCnt="0">
        <dgm:presLayoutVars>
          <dgm:dir/>
          <dgm:resizeHandles val="exact"/>
        </dgm:presLayoutVars>
      </dgm:prSet>
      <dgm:spPr/>
    </dgm:pt>
    <dgm:pt modelId="{7C2FB25C-129C-4F92-8A28-0BA7B22D60D1}" type="pres">
      <dgm:prSet presAssocID="{D27AD15E-DA44-40D2-B3F1-6412B0AB8F79}" presName="node" presStyleLbl="node1" presStyleIdx="0" presStyleCnt="6">
        <dgm:presLayoutVars>
          <dgm:bulletEnabled val="1"/>
        </dgm:presLayoutVars>
      </dgm:prSet>
      <dgm:spPr/>
    </dgm:pt>
    <dgm:pt modelId="{103976E1-1821-4A90-9EE6-CEBEE86A13B8}" type="pres">
      <dgm:prSet presAssocID="{E534B20D-ED8E-471D-961F-B8E892C5FBC0}" presName="sibTrans" presStyleCnt="0"/>
      <dgm:spPr/>
    </dgm:pt>
    <dgm:pt modelId="{3FC5F27D-90E5-486A-AEF6-19CC1A722AC2}" type="pres">
      <dgm:prSet presAssocID="{A1FAC31D-B5DB-4E10-B7DD-EC0A4A2547BE}" presName="node" presStyleLbl="node1" presStyleIdx="1" presStyleCnt="6">
        <dgm:presLayoutVars>
          <dgm:bulletEnabled val="1"/>
        </dgm:presLayoutVars>
      </dgm:prSet>
      <dgm:spPr/>
    </dgm:pt>
    <dgm:pt modelId="{A9C1612D-2F65-4F38-B033-675E9E1B7865}" type="pres">
      <dgm:prSet presAssocID="{94CBE34B-5C30-435E-B29F-4AAE97E08274}" presName="sibTrans" presStyleCnt="0"/>
      <dgm:spPr/>
    </dgm:pt>
    <dgm:pt modelId="{835F6810-AC31-4C79-9AEA-F5C477835B22}" type="pres">
      <dgm:prSet presAssocID="{68F5E89E-47CF-41A8-B242-36F20D7A9485}" presName="node" presStyleLbl="node1" presStyleIdx="2" presStyleCnt="6">
        <dgm:presLayoutVars>
          <dgm:bulletEnabled val="1"/>
        </dgm:presLayoutVars>
      </dgm:prSet>
      <dgm:spPr/>
    </dgm:pt>
    <dgm:pt modelId="{D7F95C43-1283-467A-BDA3-D8627DC65519}" type="pres">
      <dgm:prSet presAssocID="{0FD5781A-1CA2-4123-AE7C-16E890419350}" presName="sibTrans" presStyleCnt="0"/>
      <dgm:spPr/>
    </dgm:pt>
    <dgm:pt modelId="{0A24B791-FA68-4A29-8142-16331C82693A}" type="pres">
      <dgm:prSet presAssocID="{C0CA2F82-61BE-4DE6-ACF7-60EE3580926B}" presName="node" presStyleLbl="node1" presStyleIdx="3" presStyleCnt="6">
        <dgm:presLayoutVars>
          <dgm:bulletEnabled val="1"/>
        </dgm:presLayoutVars>
      </dgm:prSet>
      <dgm:spPr/>
    </dgm:pt>
    <dgm:pt modelId="{50BB9ACA-8FD7-4A05-9F33-1621EE102EF8}" type="pres">
      <dgm:prSet presAssocID="{8C07ED30-D163-44ED-9605-1AC16CB390CC}" presName="sibTrans" presStyleCnt="0"/>
      <dgm:spPr/>
    </dgm:pt>
    <dgm:pt modelId="{B80EB998-0299-476C-A520-C10B8D443CFB}" type="pres">
      <dgm:prSet presAssocID="{09DBEEFC-774F-4505-BD77-CF166F8C1F70}" presName="node" presStyleLbl="node1" presStyleIdx="4" presStyleCnt="6">
        <dgm:presLayoutVars>
          <dgm:bulletEnabled val="1"/>
        </dgm:presLayoutVars>
      </dgm:prSet>
      <dgm:spPr/>
    </dgm:pt>
    <dgm:pt modelId="{D7E784D1-4059-4454-999B-0393E4EFFF48}" type="pres">
      <dgm:prSet presAssocID="{D2AF0C29-921B-40CF-AF26-24CC4D2BF18B}" presName="sibTrans" presStyleCnt="0"/>
      <dgm:spPr/>
    </dgm:pt>
    <dgm:pt modelId="{BFB88050-9942-49E2-AF13-90354D963E6C}" type="pres">
      <dgm:prSet presAssocID="{620EA6FC-0208-4D3C-ADF5-ED1BE9803658}" presName="node" presStyleLbl="node1" presStyleIdx="5" presStyleCnt="6">
        <dgm:presLayoutVars>
          <dgm:bulletEnabled val="1"/>
        </dgm:presLayoutVars>
      </dgm:prSet>
      <dgm:spPr/>
    </dgm:pt>
  </dgm:ptLst>
  <dgm:cxnLst>
    <dgm:cxn modelId="{26910905-5365-4A10-9326-AFFAB6DF2E28}" type="presOf" srcId="{D27AD15E-DA44-40D2-B3F1-6412B0AB8F79}" destId="{7C2FB25C-129C-4F92-8A28-0BA7B22D60D1}" srcOrd="0" destOrd="0" presId="urn:microsoft.com/office/officeart/2005/8/layout/default"/>
    <dgm:cxn modelId="{F461861D-99C8-4214-BC43-AF8538B53A6F}" type="presOf" srcId="{09DBEEFC-774F-4505-BD77-CF166F8C1F70}" destId="{B80EB998-0299-476C-A520-C10B8D443CFB}" srcOrd="0" destOrd="0" presId="urn:microsoft.com/office/officeart/2005/8/layout/default"/>
    <dgm:cxn modelId="{618DF42E-B182-4296-A67D-C61E1A51D72C}" srcId="{4AC53AD5-FF59-4750-8806-CE7C92A693C2}" destId="{09DBEEFC-774F-4505-BD77-CF166F8C1F70}" srcOrd="4" destOrd="0" parTransId="{26058D0F-D55F-4B90-80BD-CBC455A13EDE}" sibTransId="{D2AF0C29-921B-40CF-AF26-24CC4D2BF18B}"/>
    <dgm:cxn modelId="{10636E74-7732-4240-8B11-E4875AB68E52}" srcId="{4AC53AD5-FF59-4750-8806-CE7C92A693C2}" destId="{A1FAC31D-B5DB-4E10-B7DD-EC0A4A2547BE}" srcOrd="1" destOrd="0" parTransId="{D84D781A-A597-4EA8-AAE5-625F652BBC04}" sibTransId="{94CBE34B-5C30-435E-B29F-4AAE97E08274}"/>
    <dgm:cxn modelId="{D1FA7193-A0C6-47EF-87B5-4EF2720AA07D}" type="presOf" srcId="{A1FAC31D-B5DB-4E10-B7DD-EC0A4A2547BE}" destId="{3FC5F27D-90E5-486A-AEF6-19CC1A722AC2}" srcOrd="0" destOrd="0" presId="urn:microsoft.com/office/officeart/2005/8/layout/default"/>
    <dgm:cxn modelId="{8F2285A7-30E9-4629-B9A4-67A1BAF3A73A}" type="presOf" srcId="{4AC53AD5-FF59-4750-8806-CE7C92A693C2}" destId="{DDB5B4A0-8C00-45E7-B8D7-86716807A58F}" srcOrd="0" destOrd="0" presId="urn:microsoft.com/office/officeart/2005/8/layout/default"/>
    <dgm:cxn modelId="{536053AE-F70D-4941-89AC-73CD30D30F21}" type="presOf" srcId="{68F5E89E-47CF-41A8-B242-36F20D7A9485}" destId="{835F6810-AC31-4C79-9AEA-F5C477835B22}" srcOrd="0" destOrd="0" presId="urn:microsoft.com/office/officeart/2005/8/layout/default"/>
    <dgm:cxn modelId="{72C0B6B3-468B-408E-92A1-4C0BB1B1AF66}" type="presOf" srcId="{620EA6FC-0208-4D3C-ADF5-ED1BE9803658}" destId="{BFB88050-9942-49E2-AF13-90354D963E6C}" srcOrd="0" destOrd="0" presId="urn:microsoft.com/office/officeart/2005/8/layout/default"/>
    <dgm:cxn modelId="{B4277AB5-46FD-47EA-B130-274C4D213DE3}" srcId="{4AC53AD5-FF59-4750-8806-CE7C92A693C2}" destId="{68F5E89E-47CF-41A8-B242-36F20D7A9485}" srcOrd="2" destOrd="0" parTransId="{6AB9A473-D269-46D9-854C-566190733044}" sibTransId="{0FD5781A-1CA2-4123-AE7C-16E890419350}"/>
    <dgm:cxn modelId="{56A2D9B9-7695-4723-B51D-50E0F0F8C690}" type="presOf" srcId="{C0CA2F82-61BE-4DE6-ACF7-60EE3580926B}" destId="{0A24B791-FA68-4A29-8142-16331C82693A}" srcOrd="0" destOrd="0" presId="urn:microsoft.com/office/officeart/2005/8/layout/default"/>
    <dgm:cxn modelId="{57B221DF-EE48-4E07-89F8-7712082269C5}" srcId="{4AC53AD5-FF59-4750-8806-CE7C92A693C2}" destId="{620EA6FC-0208-4D3C-ADF5-ED1BE9803658}" srcOrd="5" destOrd="0" parTransId="{BF2C243C-93F0-4EF2-BA9D-06C9BF97815E}" sibTransId="{9E274515-F8A6-4B38-86C1-B959145FE9B3}"/>
    <dgm:cxn modelId="{C84B8CF9-B3AA-41A9-B450-F03D9D9C3FEF}" srcId="{4AC53AD5-FF59-4750-8806-CE7C92A693C2}" destId="{C0CA2F82-61BE-4DE6-ACF7-60EE3580926B}" srcOrd="3" destOrd="0" parTransId="{525656E2-59E0-4371-A041-831CD25CD042}" sibTransId="{8C07ED30-D163-44ED-9605-1AC16CB390CC}"/>
    <dgm:cxn modelId="{6C770AFA-78FA-441C-AA86-44427E8000B7}" srcId="{4AC53AD5-FF59-4750-8806-CE7C92A693C2}" destId="{D27AD15E-DA44-40D2-B3F1-6412B0AB8F79}" srcOrd="0" destOrd="0" parTransId="{4B4D33D6-5158-4D11-BCD4-81C20F08DE38}" sibTransId="{E534B20D-ED8E-471D-961F-B8E892C5FBC0}"/>
    <dgm:cxn modelId="{496EFEC2-2B62-4862-8374-D68EBDAB17AA}" type="presParOf" srcId="{DDB5B4A0-8C00-45E7-B8D7-86716807A58F}" destId="{7C2FB25C-129C-4F92-8A28-0BA7B22D60D1}" srcOrd="0" destOrd="0" presId="urn:microsoft.com/office/officeart/2005/8/layout/default"/>
    <dgm:cxn modelId="{56A88EFC-72A1-4C89-9A4F-4F21F485E832}" type="presParOf" srcId="{DDB5B4A0-8C00-45E7-B8D7-86716807A58F}" destId="{103976E1-1821-4A90-9EE6-CEBEE86A13B8}" srcOrd="1" destOrd="0" presId="urn:microsoft.com/office/officeart/2005/8/layout/default"/>
    <dgm:cxn modelId="{88D16B0A-2F1F-41F0-9FCD-3F8206CB821C}" type="presParOf" srcId="{DDB5B4A0-8C00-45E7-B8D7-86716807A58F}" destId="{3FC5F27D-90E5-486A-AEF6-19CC1A722AC2}" srcOrd="2" destOrd="0" presId="urn:microsoft.com/office/officeart/2005/8/layout/default"/>
    <dgm:cxn modelId="{F6B99C1D-0B52-434E-BDD7-8797AE32FDA2}" type="presParOf" srcId="{DDB5B4A0-8C00-45E7-B8D7-86716807A58F}" destId="{A9C1612D-2F65-4F38-B033-675E9E1B7865}" srcOrd="3" destOrd="0" presId="urn:microsoft.com/office/officeart/2005/8/layout/default"/>
    <dgm:cxn modelId="{066A8046-FE7B-4B83-B1F5-C07AB6ED977C}" type="presParOf" srcId="{DDB5B4A0-8C00-45E7-B8D7-86716807A58F}" destId="{835F6810-AC31-4C79-9AEA-F5C477835B22}" srcOrd="4" destOrd="0" presId="urn:microsoft.com/office/officeart/2005/8/layout/default"/>
    <dgm:cxn modelId="{884B2F04-D7DC-457F-ADEB-6D6429462663}" type="presParOf" srcId="{DDB5B4A0-8C00-45E7-B8D7-86716807A58F}" destId="{D7F95C43-1283-467A-BDA3-D8627DC65519}" srcOrd="5" destOrd="0" presId="urn:microsoft.com/office/officeart/2005/8/layout/default"/>
    <dgm:cxn modelId="{061490B4-281B-47DC-9891-7B2C6FAA412D}" type="presParOf" srcId="{DDB5B4A0-8C00-45E7-B8D7-86716807A58F}" destId="{0A24B791-FA68-4A29-8142-16331C82693A}" srcOrd="6" destOrd="0" presId="urn:microsoft.com/office/officeart/2005/8/layout/default"/>
    <dgm:cxn modelId="{2D494499-EA79-4FA4-AC43-7961018E1137}" type="presParOf" srcId="{DDB5B4A0-8C00-45E7-B8D7-86716807A58F}" destId="{50BB9ACA-8FD7-4A05-9F33-1621EE102EF8}" srcOrd="7" destOrd="0" presId="urn:microsoft.com/office/officeart/2005/8/layout/default"/>
    <dgm:cxn modelId="{50AAA7F6-F050-4883-A853-82B34193E2A7}" type="presParOf" srcId="{DDB5B4A0-8C00-45E7-B8D7-86716807A58F}" destId="{B80EB998-0299-476C-A520-C10B8D443CFB}" srcOrd="8" destOrd="0" presId="urn:microsoft.com/office/officeart/2005/8/layout/default"/>
    <dgm:cxn modelId="{8AE6AB14-BB31-463D-BA95-A3B9F23747AE}" type="presParOf" srcId="{DDB5B4A0-8C00-45E7-B8D7-86716807A58F}" destId="{D7E784D1-4059-4454-999B-0393E4EFFF48}" srcOrd="9" destOrd="0" presId="urn:microsoft.com/office/officeart/2005/8/layout/default"/>
    <dgm:cxn modelId="{31920A3C-31DF-4F6F-87CE-AC98E1F39281}" type="presParOf" srcId="{DDB5B4A0-8C00-45E7-B8D7-86716807A58F}" destId="{BFB88050-9942-49E2-AF13-90354D963E6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31FCFD-8822-4287-B0CC-2553FF817541}">
      <dsp:nvSpPr>
        <dsp:cNvPr id="0" name=""/>
        <dsp:cNvSpPr/>
      </dsp:nvSpPr>
      <dsp:spPr>
        <a:xfrm>
          <a:off x="662" y="571503"/>
          <a:ext cx="2583580" cy="155014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pt-BR" sz="900" kern="1200" dirty="0"/>
            <a:t>Os assistentes sociais contribuem para o campo dos serviços humanos, fornecendo soluções holísticas para os problemas sociais, comportamentais, econômicos ou de saúde enfrentados por seus clientes. Visto que os psicólogos concentram seus esforços especificamente em ajudar seus pacientes a lidar com problemas de saúde mental potencialmente prejudiciais.</a:t>
          </a:r>
          <a:endParaRPr lang="en-GB" sz="900" kern="1200" dirty="0"/>
        </a:p>
      </dsp:txBody>
      <dsp:txXfrm>
        <a:off x="662" y="571503"/>
        <a:ext cx="2583580" cy="1550148"/>
      </dsp:txXfrm>
    </dsp:sp>
    <dsp:sp modelId="{5797608B-0C61-40A0-A534-A3549CE4BD33}">
      <dsp:nvSpPr>
        <dsp:cNvPr id="0" name=""/>
        <dsp:cNvSpPr/>
      </dsp:nvSpPr>
      <dsp:spPr>
        <a:xfrm>
          <a:off x="2842601" y="571503"/>
          <a:ext cx="2583580" cy="155014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The social worker defends human rights by helping people to have access to education, health and housing, among others. His work involves a lot of research and field activities. The public service is the sector that most hires these professionals. The psychologist studies the behavior and mental processes of human beings and seeks to understand their reactions. Their knowledge can be applied in various services related to health and human relations, such as: recruitment and selection, treatment of emotional disorders, improvement of quality of life, vocational counseling. </a:t>
          </a:r>
        </a:p>
      </dsp:txBody>
      <dsp:txXfrm>
        <a:off x="2842601" y="571503"/>
        <a:ext cx="2583580" cy="1550148"/>
      </dsp:txXfrm>
    </dsp:sp>
    <dsp:sp modelId="{F4EE7C23-6E7D-4742-8369-B67E4C68FF67}">
      <dsp:nvSpPr>
        <dsp:cNvPr id="0" name=""/>
        <dsp:cNvSpPr/>
      </dsp:nvSpPr>
      <dsp:spPr>
        <a:xfrm>
          <a:off x="1421631" y="2380010"/>
          <a:ext cx="2583580" cy="155014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Professionals who provide psychotherapy include psychologists, psychiatrists, social workers, licensed professional clinical counselors, licensed marriage and family therapists, pastoral counselors and psychiatric nurses. Of this group, psychologists, psychiatrists and social workers are the most common.</a:t>
          </a:r>
        </a:p>
      </dsp:txBody>
      <dsp:txXfrm>
        <a:off x="1421631" y="2380010"/>
        <a:ext cx="2583580" cy="15501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FB25C-129C-4F92-8A28-0BA7B22D60D1}">
      <dsp:nvSpPr>
        <dsp:cNvPr id="0" name=""/>
        <dsp:cNvSpPr/>
      </dsp:nvSpPr>
      <dsp:spPr>
        <a:xfrm>
          <a:off x="759801" y="2551"/>
          <a:ext cx="2564331" cy="153859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Its performance is broad and is not restricted to the office. The psychologist can also work in schools, hospitals and legal or corporate environments. In addition, you can work in the field of Social Psychology, in care centers, asylums or penitentiary. Psychomotricity, Traffic Psychology and Sports Psychology are other options. The last, inclusive, is an area on the rise.</a:t>
          </a:r>
        </a:p>
      </dsp:txBody>
      <dsp:txXfrm>
        <a:off x="759801" y="2551"/>
        <a:ext cx="2564331" cy="1538598"/>
      </dsp:txXfrm>
    </dsp:sp>
    <dsp:sp modelId="{3FC5F27D-90E5-486A-AEF6-19CC1A722AC2}">
      <dsp:nvSpPr>
        <dsp:cNvPr id="0" name=""/>
        <dsp:cNvSpPr/>
      </dsp:nvSpPr>
      <dsp:spPr>
        <a:xfrm>
          <a:off x="3580566" y="2551"/>
          <a:ext cx="2564331" cy="153859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A psychologist is a professional who seeks to understand human behaviors and mental functions. He applies scientific methods to understand the human psyche and act in the treatment and prevention of mental illnesses and improve their quality of life.</a:t>
          </a:r>
        </a:p>
      </dsp:txBody>
      <dsp:txXfrm>
        <a:off x="3580566" y="2551"/>
        <a:ext cx="2564331" cy="1538598"/>
      </dsp:txXfrm>
    </dsp:sp>
    <dsp:sp modelId="{835F6810-AC31-4C79-9AEA-F5C477835B22}">
      <dsp:nvSpPr>
        <dsp:cNvPr id="0" name=""/>
        <dsp:cNvSpPr/>
      </dsp:nvSpPr>
      <dsp:spPr>
        <a:xfrm>
          <a:off x="6401330" y="2551"/>
          <a:ext cx="2564331" cy="153859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Without restrictions, the psychologist is indicated to everyone who has dissatisfaction in any area, whether professional, personal, romantic or financial.</a:t>
          </a:r>
        </a:p>
      </dsp:txBody>
      <dsp:txXfrm>
        <a:off x="6401330" y="2551"/>
        <a:ext cx="2564331" cy="1538598"/>
      </dsp:txXfrm>
    </dsp:sp>
    <dsp:sp modelId="{0A24B791-FA68-4A29-8142-16331C82693A}">
      <dsp:nvSpPr>
        <dsp:cNvPr id="0" name=""/>
        <dsp:cNvSpPr/>
      </dsp:nvSpPr>
      <dsp:spPr>
        <a:xfrm>
          <a:off x="759801" y="1797583"/>
          <a:ext cx="2564331" cy="153859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The psychologist studies psychic phenomena and the behavior of individuals, acting directly to diagnose, prevent and treat mental, personality or emotional disorders. In general, the psychologist is the professional responsible for assisting in individual well-being and maintaining people's mental health.</a:t>
          </a:r>
        </a:p>
      </dsp:txBody>
      <dsp:txXfrm>
        <a:off x="759801" y="1797583"/>
        <a:ext cx="2564331" cy="1538598"/>
      </dsp:txXfrm>
    </dsp:sp>
    <dsp:sp modelId="{B80EB998-0299-476C-A520-C10B8D443CFB}">
      <dsp:nvSpPr>
        <dsp:cNvPr id="0" name=""/>
        <dsp:cNvSpPr/>
      </dsp:nvSpPr>
      <dsp:spPr>
        <a:xfrm>
          <a:off x="3580566" y="1797583"/>
          <a:ext cx="2564331" cy="153859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Psychology is a science that studies human behavior and mental processes. Through complex and careful analysis of the emotions of individuals, a Psychology professional works to promote, protect and rehabilitate mental health, aiming at individual and collective well-being and quality of life. In addition, it proposes diagnoses, treatments and helps in the prevention of mental illnesses.</a:t>
          </a:r>
        </a:p>
      </dsp:txBody>
      <dsp:txXfrm>
        <a:off x="3580566" y="1797583"/>
        <a:ext cx="2564331" cy="1538598"/>
      </dsp:txXfrm>
    </dsp:sp>
    <dsp:sp modelId="{BFB88050-9942-49E2-AF13-90354D963E6C}">
      <dsp:nvSpPr>
        <dsp:cNvPr id="0" name=""/>
        <dsp:cNvSpPr/>
      </dsp:nvSpPr>
      <dsp:spPr>
        <a:xfrm>
          <a:off x="6401330" y="1797583"/>
          <a:ext cx="2564331" cy="153859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In addition to studying all the psychic and behavioral phenomena that a person may have or develop, the psychologist also analyzes social relationships (personal and professional), family contexts and may, eventually, also work with disorders and issues that had not yet been diagnosed by other professionals. At first, the psychologist needs to understand what brought the patient to the office.</a:t>
          </a:r>
        </a:p>
      </dsp:txBody>
      <dsp:txXfrm>
        <a:off x="6401330" y="1797583"/>
        <a:ext cx="2564331" cy="153859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2/7/2022</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2465938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2/7/2022</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67221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2/7/2022</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57654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2/7/2022</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926088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2/7/2022</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5101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2/7/2022</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797382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2/7/2022</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130528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2/7/2022</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95072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2/7/2022</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122090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2/7/2022</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336733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2/7/2022</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55151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2/7/2022</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104136341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pngall.com/welcome-word-png"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upaepdigitalweek.blogspot.com/" TargetMode="External"/><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effectivechildtherapy.org/therapies/" TargetMode="External"/><Relationship Id="rId2" Type="http://schemas.openxmlformats.org/officeDocument/2006/relationships/image" Target="../media/image8.jpe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humanas.blog.scielo.org/en/2020/07/09/mental-health-of-the-general-population-and-health-professionals-during-the-covid-19-pandemic/" TargetMode="External"/><Relationship Id="rId2" Type="http://schemas.openxmlformats.org/officeDocument/2006/relationships/image" Target="../media/image9.png"/><Relationship Id="rId1" Type="http://schemas.openxmlformats.org/officeDocument/2006/relationships/slideLayout" Target="../slideLayouts/slideLayout3.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pxhere.com/pt/photo/1589453" TargetMode="External"/><Relationship Id="rId2" Type="http://schemas.openxmlformats.org/officeDocument/2006/relationships/image" Target="../media/image10.jp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freepngimg.com/png/85354-text-question-blog-questions-logo-any"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32A02-0E9D-462B-8CC2-31C7D038ED87}"/>
              </a:ext>
            </a:extLst>
          </p:cNvPr>
          <p:cNvSpPr>
            <a:spLocks noGrp="1"/>
          </p:cNvSpPr>
          <p:nvPr>
            <p:ph type="title"/>
          </p:nvPr>
        </p:nvSpPr>
        <p:spPr/>
        <p:txBody>
          <a:bodyPr>
            <a:normAutofit/>
          </a:bodyPr>
          <a:lstStyle/>
          <a:p>
            <a:br>
              <a:rPr lang="en-GB" sz="1200">
                <a:latin typeface="Arial" panose="020B0604020202020204" pitchFamily="34" charset="0"/>
                <a:cs typeface="Arial" panose="020B0604020202020204" pitchFamily="34" charset="0"/>
              </a:rPr>
            </a:br>
            <a:br>
              <a:rPr lang="en-GB" sz="1200">
                <a:latin typeface="Arial" panose="020B0604020202020204" pitchFamily="34" charset="0"/>
                <a:cs typeface="Arial" panose="020B0604020202020204" pitchFamily="34" charset="0"/>
              </a:rPr>
            </a:br>
            <a:br>
              <a:rPr lang="en-GB" sz="1200">
                <a:latin typeface="Arial" panose="020B0604020202020204" pitchFamily="34" charset="0"/>
                <a:cs typeface="Arial" panose="020B0604020202020204" pitchFamily="34" charset="0"/>
              </a:rPr>
            </a:br>
            <a:br>
              <a:rPr lang="en-GB" sz="1200">
                <a:latin typeface="Arial" panose="020B0604020202020204" pitchFamily="34" charset="0"/>
                <a:cs typeface="Arial" panose="020B0604020202020204" pitchFamily="34" charset="0"/>
              </a:rPr>
            </a:br>
            <a:br>
              <a:rPr lang="en-GB" sz="1200">
                <a:latin typeface="Arial" panose="020B0604020202020204" pitchFamily="34" charset="0"/>
                <a:cs typeface="Arial" panose="020B0604020202020204" pitchFamily="34" charset="0"/>
              </a:rPr>
            </a:br>
            <a:br>
              <a:rPr lang="en-GB" sz="1200">
                <a:latin typeface="Arial" panose="020B0604020202020204" pitchFamily="34" charset="0"/>
                <a:cs typeface="Arial" panose="020B0604020202020204" pitchFamily="34" charset="0"/>
              </a:rPr>
            </a:br>
            <a:br>
              <a:rPr lang="en-GB" sz="1200">
                <a:latin typeface="Arial" panose="020B0604020202020204" pitchFamily="34" charset="0"/>
                <a:cs typeface="Arial" panose="020B0604020202020204" pitchFamily="34" charset="0"/>
              </a:rPr>
            </a:br>
            <a:br>
              <a:rPr lang="en-GB" sz="1200">
                <a:latin typeface="Arial" panose="020B0604020202020204" pitchFamily="34" charset="0"/>
                <a:cs typeface="Arial" panose="020B0604020202020204" pitchFamily="34" charset="0"/>
              </a:rPr>
            </a:br>
            <a:br>
              <a:rPr lang="en-GB" sz="120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5DB12ECA-9AD3-4910-B00C-D7F6D89BEBBF}"/>
              </a:ext>
            </a:extLst>
          </p:cNvPr>
          <p:cNvSpPr>
            <a:spLocks noGrp="1"/>
          </p:cNvSpPr>
          <p:nvPr>
            <p:ph type="body" idx="1"/>
          </p:nvPr>
        </p:nvSpPr>
        <p:spPr>
          <a:xfrm>
            <a:off x="831850" y="4782203"/>
            <a:ext cx="8487410" cy="490837"/>
          </a:xfrm>
        </p:spPr>
        <p:txBody>
          <a:bodyPr>
            <a:noAutofit/>
          </a:bodyPr>
          <a:lstStyle/>
          <a:p>
            <a:r>
              <a:rPr lang="en-GB" sz="2000"/>
              <a:t>By Bruno Rosado   Student number 1907896</a:t>
            </a:r>
            <a:endParaRPr lang="en-GB" sz="2000" dirty="0"/>
          </a:p>
        </p:txBody>
      </p:sp>
      <p:pic>
        <p:nvPicPr>
          <p:cNvPr id="4" name="Picture 3" descr="Discover University of Wales Trinity Saint David">
            <a:extLst>
              <a:ext uri="{FF2B5EF4-FFF2-40B4-BE49-F238E27FC236}">
                <a16:creationId xmlns:a16="http://schemas.microsoft.com/office/drawing/2014/main" id="{A953509D-9F08-408C-BDC8-7E27E7EA21D3}"/>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831850" y="683074"/>
            <a:ext cx="1809750" cy="723900"/>
          </a:xfrm>
          <a:prstGeom prst="rect">
            <a:avLst/>
          </a:prstGeom>
          <a:noFill/>
          <a:ln>
            <a:noFill/>
          </a:ln>
        </p:spPr>
      </p:pic>
      <p:pic>
        <p:nvPicPr>
          <p:cNvPr id="15" name="Picture 14" descr="Logo&#10;&#10;Description automatically generated with medium confidence">
            <a:extLst>
              <a:ext uri="{FF2B5EF4-FFF2-40B4-BE49-F238E27FC236}">
                <a16:creationId xmlns:a16="http://schemas.microsoft.com/office/drawing/2014/main" id="{24C64D9B-AC1A-41BB-927A-2C04546C92C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379595" y="206599"/>
            <a:ext cx="5514956" cy="1424232"/>
          </a:xfrm>
          <a:prstGeom prst="rect">
            <a:avLst/>
          </a:prstGeom>
        </p:spPr>
      </p:pic>
      <p:pic>
        <p:nvPicPr>
          <p:cNvPr id="1026" name="Picture 2">
            <a:extLst>
              <a:ext uri="{FF2B5EF4-FFF2-40B4-BE49-F238E27FC236}">
                <a16:creationId xmlns:a16="http://schemas.microsoft.com/office/drawing/2014/main" id="{9FA114CD-2182-4593-AAB9-06972430301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09899" y="1767840"/>
            <a:ext cx="6309361" cy="2956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805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11">
            <a:extLst>
              <a:ext uri="{FF2B5EF4-FFF2-40B4-BE49-F238E27FC236}">
                <a16:creationId xmlns:a16="http://schemas.microsoft.com/office/drawing/2014/main" id="{30103171-0BA0-4AF0-AF05-04AFA1A4A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hart&#10;&#10;Description automatically generated with low confidence">
            <a:extLst>
              <a:ext uri="{FF2B5EF4-FFF2-40B4-BE49-F238E27FC236}">
                <a16:creationId xmlns:a16="http://schemas.microsoft.com/office/drawing/2014/main" id="{41E5327F-6EC0-4567-9B84-8263245FD2F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897" r="25228"/>
          <a:stretch/>
        </p:blipFill>
        <p:spPr>
          <a:xfrm>
            <a:off x="183329" y="883033"/>
            <a:ext cx="4175760" cy="5951219"/>
          </a:xfrm>
          <a:prstGeom prst="rect">
            <a:avLst/>
          </a:prstGeom>
        </p:spPr>
      </p:pic>
      <p:sp>
        <p:nvSpPr>
          <p:cNvPr id="40" name="Rectangle 13">
            <a:extLst>
              <a:ext uri="{FF2B5EF4-FFF2-40B4-BE49-F238E27FC236}">
                <a16:creationId xmlns:a16="http://schemas.microsoft.com/office/drawing/2014/main" id="{E128B901-D4EA-4C4D-A150-23D2A6DEC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9459" y="1"/>
            <a:ext cx="7482541"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Rectangle 15">
            <a:extLst>
              <a:ext uri="{FF2B5EF4-FFF2-40B4-BE49-F238E27FC236}">
                <a16:creationId xmlns:a16="http://schemas.microsoft.com/office/drawing/2014/main" id="{A760B08A-B322-4C79-AB6D-7E4246352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685800"/>
            <a:ext cx="6099101" cy="5486400"/>
          </a:xfrm>
          <a:prstGeom prst="rect">
            <a:avLst/>
          </a:prstGeom>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C012EC6-C2BB-440C-A9E1-6569A8E494F5}"/>
              </a:ext>
            </a:extLst>
          </p:cNvPr>
          <p:cNvSpPr txBox="1"/>
          <p:nvPr/>
        </p:nvSpPr>
        <p:spPr>
          <a:xfrm>
            <a:off x="358140" y="268724"/>
            <a:ext cx="4175760" cy="369332"/>
          </a:xfrm>
          <a:prstGeom prst="rect">
            <a:avLst/>
          </a:prstGeom>
          <a:noFill/>
        </p:spPr>
        <p:txBody>
          <a:bodyPr wrap="square">
            <a:spAutoFit/>
          </a:bodyPr>
          <a:lstStyle/>
          <a:p>
            <a:pPr algn="ctr">
              <a:spcAft>
                <a:spcPts val="600"/>
              </a:spcAft>
            </a:pPr>
            <a:r>
              <a:rPr lang="en-GB" dirty="0"/>
              <a:t>Introduction</a:t>
            </a:r>
          </a:p>
        </p:txBody>
      </p:sp>
      <p:sp>
        <p:nvSpPr>
          <p:cNvPr id="38" name="TextBox 37">
            <a:extLst>
              <a:ext uri="{FF2B5EF4-FFF2-40B4-BE49-F238E27FC236}">
                <a16:creationId xmlns:a16="http://schemas.microsoft.com/office/drawing/2014/main" id="{C35C4C83-BABA-4B44-ADCF-B55474E16E03}"/>
              </a:ext>
            </a:extLst>
          </p:cNvPr>
          <p:cNvSpPr txBox="1"/>
          <p:nvPr/>
        </p:nvSpPr>
        <p:spPr>
          <a:xfrm>
            <a:off x="5504777" y="1997839"/>
            <a:ext cx="6004524" cy="2862322"/>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We humans are social animals. We live in groups, societies and cultures. We organize our lives in relation to other human beings and are influenced by history, institutions and activities. If there are those who praise or who condemn society, there is no doubt that others play an important role in our lives. Its domain is generally presented as being new, which is correct, as contemporary social psychology, as we know it today, is less than a hundred years old. Most likely in the 1990s this percentage is still right. However, many of the problems facing social psychologists today are almost always universal aspects of social behavior. A journey through avenues of understanding such </a:t>
            </a:r>
            <a:r>
              <a:rPr lang="en-GB" sz="1200" dirty="0" err="1">
                <a:latin typeface="Arial" panose="020B0604020202020204" pitchFamily="34" charset="0"/>
                <a:cs typeface="Arial" panose="020B0604020202020204" pitchFamily="34" charset="0"/>
              </a:rPr>
              <a:t>behaviors</a:t>
            </a:r>
            <a:r>
              <a:rPr lang="en-GB" sz="1200" dirty="0">
                <a:latin typeface="Arial" panose="020B0604020202020204" pitchFamily="34" charset="0"/>
                <a:cs typeface="Arial" panose="020B0604020202020204" pitchFamily="34" charset="0"/>
              </a:rPr>
              <a:t> is of importance and fascination.</a:t>
            </a:r>
          </a:p>
          <a:p>
            <a:r>
              <a:rPr lang="en-GB" sz="1200" dirty="0">
                <a:latin typeface="Arial" panose="020B0604020202020204" pitchFamily="34" charset="0"/>
                <a:cs typeface="Arial" panose="020B0604020202020204" pitchFamily="34" charset="0"/>
              </a:rPr>
              <a:t>Express in the Course Completion Work, everything that</a:t>
            </a:r>
          </a:p>
          <a:p>
            <a:r>
              <a:rPr lang="en-GB" sz="1200" dirty="0">
                <a:latin typeface="Arial" panose="020B0604020202020204" pitchFamily="34" charset="0"/>
                <a:cs typeface="Arial" panose="020B0604020202020204" pitchFamily="34" charset="0"/>
              </a:rPr>
              <a:t>we learned during graduation and to be able to point out our concerns about health and recognition of social work. Therefore, it was necessary to deepen the bibliography to better understand the Subject. </a:t>
            </a:r>
            <a:r>
              <a:rPr lang="en-GB" sz="1200" b="1" dirty="0">
                <a:latin typeface="Arial" panose="020B0604020202020204" pitchFamily="34" charset="0"/>
                <a:cs typeface="Arial" panose="020B0604020202020204" pitchFamily="34" charset="0"/>
              </a:rPr>
              <a:t>. (Carmem Magda Ghetti Senra, Raquel Souza Lobo Guzzo).</a:t>
            </a:r>
            <a:br>
              <a:rPr lang="en-GB" sz="1200" b="1" dirty="0">
                <a:latin typeface="Arial" panose="020B0604020202020204" pitchFamily="34" charset="0"/>
                <a:cs typeface="Arial" panose="020B0604020202020204" pitchFamily="34" charset="0"/>
              </a:rPr>
            </a:br>
            <a:endParaRPr lang="en-GB" sz="1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4787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65DA6-2EBC-486A-81EA-A10A4BE23045}"/>
              </a:ext>
            </a:extLst>
          </p:cNvPr>
          <p:cNvSpPr>
            <a:spLocks noGrp="1"/>
          </p:cNvSpPr>
          <p:nvPr>
            <p:ph type="title"/>
          </p:nvPr>
        </p:nvSpPr>
        <p:spPr>
          <a:xfrm>
            <a:off x="4660115" y="1804381"/>
            <a:ext cx="6096000" cy="2677505"/>
          </a:xfrm>
        </p:spPr>
        <p:txBody>
          <a:bodyPr>
            <a:normAutofit/>
          </a:bodyPr>
          <a:lstStyle/>
          <a:p>
            <a:pPr algn="l"/>
            <a:br>
              <a:rPr lang="en-GB" sz="13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Psychology and Social Work are professions that make a significant contribution to all fields insofar as they have a solid performance - whether in the development of creativity and interpersonal relationships (among many others), or in the field of social protection and family and participation. community. The performance of multidisciplinary teams, which includes the work of psychologists and social workers, is contemplated in society with the perspective of inclusion and effective permanence in public education systems, as well as to overcome educational inequalities. </a:t>
            </a:r>
            <a:r>
              <a:rPr lang="en-GB" sz="1200" b="1" dirty="0">
                <a:latin typeface="Arial" panose="020B0604020202020204" pitchFamily="34" charset="0"/>
                <a:cs typeface="Arial" panose="020B0604020202020204" pitchFamily="34" charset="0"/>
              </a:rPr>
              <a:t>(site.cfp.org.br)</a:t>
            </a:r>
            <a:br>
              <a:rPr lang="en-GB" dirty="0"/>
            </a:br>
            <a:endParaRPr lang="en-GB" dirty="0"/>
          </a:p>
        </p:txBody>
      </p:sp>
      <p:sp>
        <p:nvSpPr>
          <p:cNvPr id="5" name="TextBox 4">
            <a:extLst>
              <a:ext uri="{FF2B5EF4-FFF2-40B4-BE49-F238E27FC236}">
                <a16:creationId xmlns:a16="http://schemas.microsoft.com/office/drawing/2014/main" id="{5BE9C601-7E11-451F-A661-0761FE88F2AB}"/>
              </a:ext>
            </a:extLst>
          </p:cNvPr>
          <p:cNvSpPr txBox="1"/>
          <p:nvPr/>
        </p:nvSpPr>
        <p:spPr>
          <a:xfrm>
            <a:off x="3494211" y="592632"/>
            <a:ext cx="6096000" cy="369332"/>
          </a:xfrm>
          <a:prstGeom prst="rect">
            <a:avLst/>
          </a:prstGeom>
          <a:noFill/>
        </p:spPr>
        <p:txBody>
          <a:bodyPr wrap="square">
            <a:spAutoFit/>
          </a:bodyPr>
          <a:lstStyle/>
          <a:p>
            <a:r>
              <a:rPr lang="en-GB" sz="1200" b="1" dirty="0">
                <a:latin typeface="Arial" panose="020B0604020202020204" pitchFamily="34" charset="0"/>
                <a:cs typeface="Arial" panose="020B0604020202020204" pitchFamily="34" charset="0"/>
              </a:rPr>
              <a:t>Why</a:t>
            </a:r>
            <a:r>
              <a:rPr lang="en-GB" sz="1200" dirty="0">
                <a:latin typeface="Arial" panose="020B0604020202020204" pitchFamily="34" charset="0"/>
                <a:cs typeface="Arial" panose="020B0604020202020204" pitchFamily="34" charset="0"/>
              </a:rPr>
              <a:t> is psychology important when working as a social worker</a:t>
            </a:r>
            <a:r>
              <a:rPr lang="en-GB" dirty="0"/>
              <a:t>?</a:t>
            </a:r>
          </a:p>
        </p:txBody>
      </p:sp>
      <p:pic>
        <p:nvPicPr>
          <p:cNvPr id="2050" name="Picture 2" descr="PSYCHOLOGY">
            <a:extLst>
              <a:ext uri="{FF2B5EF4-FFF2-40B4-BE49-F238E27FC236}">
                <a16:creationId xmlns:a16="http://schemas.microsoft.com/office/drawing/2014/main" id="{A325015F-A7AC-4679-9C7E-052286A257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672" y="1804381"/>
            <a:ext cx="2907792" cy="2992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3248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0" name="Rectangle 72">
            <a:extLst>
              <a:ext uri="{FF2B5EF4-FFF2-40B4-BE49-F238E27FC236}">
                <a16:creationId xmlns:a16="http://schemas.microsoft.com/office/drawing/2014/main" id="{61FB7DE9-F562-4290-99B7-8C2189D6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74">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92" name="Rectangle 76">
            <a:extLst>
              <a:ext uri="{FF2B5EF4-FFF2-40B4-BE49-F238E27FC236}">
                <a16:creationId xmlns:a16="http://schemas.microsoft.com/office/drawing/2014/main" id="{B354F8A8-7D5A-4944-8B6C-36BBF5C0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6A36C5-6612-45E9-8E29-B3A58DEA5F4C}"/>
              </a:ext>
            </a:extLst>
          </p:cNvPr>
          <p:cNvSpPr>
            <a:spLocks noGrp="1"/>
          </p:cNvSpPr>
          <p:nvPr>
            <p:ph type="title"/>
          </p:nvPr>
        </p:nvSpPr>
        <p:spPr>
          <a:xfrm>
            <a:off x="2281429" y="3050464"/>
            <a:ext cx="6832091" cy="2182368"/>
          </a:xfrm>
        </p:spPr>
        <p:txBody>
          <a:bodyPr vert="horz" lIns="91440" tIns="45720" rIns="91440" bIns="45720" rtlCol="0" anchor="b">
            <a:normAutofit fontScale="90000"/>
          </a:bodyPr>
          <a:lstStyle/>
          <a:p>
            <a:pPr algn="l"/>
            <a:br>
              <a:rPr lang="en-US" sz="900" kern="1200" cap="all" spc="300" baseline="0" dirty="0">
                <a:solidFill>
                  <a:schemeClr val="tx2"/>
                </a:solidFill>
                <a:latin typeface="+mj-lt"/>
                <a:ea typeface="+mj-ea"/>
                <a:cs typeface="+mj-cs"/>
              </a:rPr>
            </a:br>
            <a:r>
              <a:rPr lang="en-US" sz="1300" kern="1200" cap="all" spc="300" baseline="0" dirty="0">
                <a:solidFill>
                  <a:schemeClr val="tx2"/>
                </a:solidFill>
                <a:latin typeface="Arial" panose="020B0604020202020204" pitchFamily="34" charset="0"/>
                <a:cs typeface="Arial" panose="020B0604020202020204" pitchFamily="34" charset="0"/>
              </a:rPr>
              <a:t>While the Psychologist focuses on the individual, social worker focuses on the collective. Dealing with groups of people, generally excluded from society, it develops projects and actions to provide their reintegration or access to their rights</a:t>
            </a:r>
            <a:r>
              <a:rPr lang="en-US" sz="1300" b="1" kern="1200" cap="all" spc="300" baseline="0" dirty="0">
                <a:solidFill>
                  <a:schemeClr val="tx2"/>
                </a:solidFill>
                <a:latin typeface="Arial" panose="020B0604020202020204" pitchFamily="34" charset="0"/>
                <a:cs typeface="Arial" panose="020B0604020202020204" pitchFamily="34" charset="0"/>
              </a:rPr>
              <a:t>(guiadacarreira.com.br).</a:t>
            </a:r>
            <a:br>
              <a:rPr lang="en-US" sz="1300" kern="1200" cap="all" spc="300" baseline="0" dirty="0">
                <a:solidFill>
                  <a:schemeClr val="tx2"/>
                </a:solidFill>
                <a:latin typeface="Arial" panose="020B0604020202020204" pitchFamily="34" charset="0"/>
                <a:cs typeface="Arial" panose="020B0604020202020204" pitchFamily="34" charset="0"/>
              </a:rPr>
            </a:br>
            <a:r>
              <a:rPr lang="en-US" sz="1300" kern="1200" cap="all" spc="300" baseline="0" dirty="0">
                <a:solidFill>
                  <a:schemeClr val="tx2"/>
                </a:solidFill>
                <a:latin typeface="Arial" panose="020B0604020202020204" pitchFamily="34" charset="0"/>
                <a:cs typeface="Arial" panose="020B0604020202020204" pitchFamily="34" charset="0"/>
              </a:rPr>
              <a:t>Social Work is highly qualified work that is built on experience. The professional practice reflect and link the psychological research. </a:t>
            </a:r>
            <a:r>
              <a:rPr lang="en-US" sz="1300" b="1" kern="1200" cap="all" spc="300" baseline="0" dirty="0">
                <a:solidFill>
                  <a:schemeClr val="tx2"/>
                </a:solidFill>
                <a:latin typeface="Arial" panose="020B0604020202020204" pitchFamily="34" charset="0"/>
                <a:cs typeface="Arial" panose="020B0604020202020204" pitchFamily="34" charset="0"/>
              </a:rPr>
              <a:t>(Martin Gosling on his alternative journey into psychology)</a:t>
            </a:r>
            <a:br>
              <a:rPr lang="en-US" sz="1300" b="1" kern="1200" cap="all" spc="300" baseline="0" dirty="0">
                <a:solidFill>
                  <a:schemeClr val="tx2"/>
                </a:solidFill>
                <a:latin typeface="Arial" panose="020B0604020202020204" pitchFamily="34" charset="0"/>
                <a:cs typeface="Arial" panose="020B0604020202020204" pitchFamily="34" charset="0"/>
              </a:rPr>
            </a:br>
            <a:endParaRPr lang="en-US" sz="1300" b="1" kern="1200" cap="all" spc="300" baseline="0" dirty="0">
              <a:solidFill>
                <a:schemeClr val="tx2"/>
              </a:solidFill>
              <a:latin typeface="Arial" panose="020B0604020202020204" pitchFamily="34" charset="0"/>
              <a:cs typeface="Arial" panose="020B0604020202020204" pitchFamily="34" charset="0"/>
            </a:endParaRPr>
          </a:p>
        </p:txBody>
      </p:sp>
      <p:pic>
        <p:nvPicPr>
          <p:cNvPr id="3076" name="Picture 4">
            <a:extLst>
              <a:ext uri="{FF2B5EF4-FFF2-40B4-BE49-F238E27FC236}">
                <a16:creationId xmlns:a16="http://schemas.microsoft.com/office/drawing/2014/main" id="{29A9450F-0094-4A41-94D5-A50A67CC9FA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16642" y="1749652"/>
            <a:ext cx="5082671" cy="96670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D467285-99C0-4693-B4D1-AF39544B1927}"/>
              </a:ext>
            </a:extLst>
          </p:cNvPr>
          <p:cNvSpPr txBox="1"/>
          <p:nvPr/>
        </p:nvSpPr>
        <p:spPr>
          <a:xfrm>
            <a:off x="2616642" y="1063838"/>
            <a:ext cx="5753100" cy="307777"/>
          </a:xfrm>
          <a:prstGeom prst="rect">
            <a:avLst/>
          </a:prstGeom>
          <a:noFill/>
        </p:spPr>
        <p:txBody>
          <a:bodyPr wrap="square">
            <a:spAutoFit/>
          </a:bodyPr>
          <a:lstStyle/>
          <a:p>
            <a:pPr>
              <a:spcAft>
                <a:spcPts val="600"/>
              </a:spcAft>
            </a:pPr>
            <a:r>
              <a:rPr lang="en-GB" sz="1400" b="1" dirty="0">
                <a:latin typeface="Arial" panose="020B0604020202020204" pitchFamily="34" charset="0"/>
                <a:cs typeface="Arial" panose="020B0604020202020204" pitchFamily="34" charset="0"/>
              </a:rPr>
              <a:t>What is the difference between Psychology and Social Work?</a:t>
            </a:r>
          </a:p>
        </p:txBody>
      </p:sp>
    </p:spTree>
    <p:extLst>
      <p:ext uri="{BB962C8B-B14F-4D97-AF65-F5344CB8AC3E}">
        <p14:creationId xmlns:p14="http://schemas.microsoft.com/office/powerpoint/2010/main" val="829361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 name="Rectangle 101">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103">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83B98E-65CC-483D-B9F9-BF2B5E4000E8}"/>
              </a:ext>
            </a:extLst>
          </p:cNvPr>
          <p:cNvSpPr>
            <a:spLocks noGrp="1"/>
          </p:cNvSpPr>
          <p:nvPr>
            <p:ph type="title"/>
          </p:nvPr>
        </p:nvSpPr>
        <p:spPr>
          <a:xfrm>
            <a:off x="6108728" y="339864"/>
            <a:ext cx="5397472" cy="1202891"/>
          </a:xfrm>
        </p:spPr>
        <p:txBody>
          <a:bodyPr vert="horz" lIns="91440" tIns="45720" rIns="91440" bIns="45720" rtlCol="0" anchor="b">
            <a:normAutofit/>
          </a:bodyPr>
          <a:lstStyle/>
          <a:p>
            <a:r>
              <a:rPr lang="en-US" sz="3000" kern="1200" cap="all" spc="300" baseline="0" dirty="0">
                <a:solidFill>
                  <a:schemeClr val="tx2"/>
                </a:solidFill>
                <a:latin typeface="+mj-lt"/>
                <a:ea typeface="+mj-ea"/>
                <a:cs typeface="+mj-cs"/>
              </a:rPr>
              <a:t>Psychologist versus social worker</a:t>
            </a:r>
          </a:p>
        </p:txBody>
      </p:sp>
      <p:pic>
        <p:nvPicPr>
          <p:cNvPr id="4098" name="Picture 2" descr="School Social Workers and School Psychologists">
            <a:extLst>
              <a:ext uri="{FF2B5EF4-FFF2-40B4-BE49-F238E27FC236}">
                <a16:creationId xmlns:a16="http://schemas.microsoft.com/office/drawing/2014/main" id="{BD344C18-3E61-44D5-B355-481F9D9920EE}"/>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700487" y="2204441"/>
            <a:ext cx="4098941" cy="244911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126" name="Content Placeholder 2">
            <a:extLst>
              <a:ext uri="{FF2B5EF4-FFF2-40B4-BE49-F238E27FC236}">
                <a16:creationId xmlns:a16="http://schemas.microsoft.com/office/drawing/2014/main" id="{A76568D9-21C4-4A4D-BD22-48466DD0494D}"/>
              </a:ext>
            </a:extLst>
          </p:cNvPr>
          <p:cNvGraphicFramePr>
            <a:graphicFrameLocks noGrp="1"/>
          </p:cNvGraphicFramePr>
          <p:nvPr>
            <p:ph sz="half" idx="1"/>
            <p:extLst>
              <p:ext uri="{D42A27DB-BD31-4B8C-83A1-F6EECF244321}">
                <p14:modId xmlns:p14="http://schemas.microsoft.com/office/powerpoint/2010/main" val="1929663139"/>
              </p:ext>
            </p:extLst>
          </p:nvPr>
        </p:nvGraphicFramePr>
        <p:xfrm>
          <a:off x="6096002" y="1814732"/>
          <a:ext cx="5426844" cy="4501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4287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B567ACB-44FC-44B8-A031-75BD65F80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F09C18AC-EFAA-4C60-A84E-ECED43E3E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D00841-1827-43A5-A572-015F345E19FB}"/>
              </a:ext>
            </a:extLst>
          </p:cNvPr>
          <p:cNvSpPr>
            <a:spLocks noGrp="1"/>
          </p:cNvSpPr>
          <p:nvPr>
            <p:ph type="title"/>
          </p:nvPr>
        </p:nvSpPr>
        <p:spPr>
          <a:xfrm>
            <a:off x="1371600" y="1073834"/>
            <a:ext cx="9486900" cy="900332"/>
          </a:xfrm>
        </p:spPr>
        <p:txBody>
          <a:bodyPr vert="horz" lIns="91440" tIns="45720" rIns="91440" bIns="45720" rtlCol="0" anchor="ctr">
            <a:normAutofit/>
          </a:bodyPr>
          <a:lstStyle/>
          <a:p>
            <a:r>
              <a:rPr lang="en-US" sz="3200" kern="1200" cap="all" spc="300" baseline="0" dirty="0">
                <a:solidFill>
                  <a:schemeClr val="tx2"/>
                </a:solidFill>
                <a:latin typeface="+mj-lt"/>
                <a:ea typeface="+mj-ea"/>
                <a:cs typeface="+mj-cs"/>
              </a:rPr>
              <a:t>What does a psychologist do?</a:t>
            </a:r>
          </a:p>
        </p:txBody>
      </p:sp>
      <p:graphicFrame>
        <p:nvGraphicFramePr>
          <p:cNvPr id="5" name="Content Placeholder 2">
            <a:extLst>
              <a:ext uri="{FF2B5EF4-FFF2-40B4-BE49-F238E27FC236}">
                <a16:creationId xmlns:a16="http://schemas.microsoft.com/office/drawing/2014/main" id="{48A21F74-B063-4CB6-BC46-EA78D04EDB11}"/>
              </a:ext>
            </a:extLst>
          </p:cNvPr>
          <p:cNvGraphicFramePr>
            <a:graphicFrameLocks noGrp="1"/>
          </p:cNvGraphicFramePr>
          <p:nvPr>
            <p:ph sz="half" idx="1"/>
            <p:extLst>
              <p:ext uri="{D42A27DB-BD31-4B8C-83A1-F6EECF244321}">
                <p14:modId xmlns:p14="http://schemas.microsoft.com/office/powerpoint/2010/main" val="1781532812"/>
              </p:ext>
            </p:extLst>
          </p:nvPr>
        </p:nvGraphicFramePr>
        <p:xfrm>
          <a:off x="1249682" y="2236763"/>
          <a:ext cx="9725464" cy="33387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8706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B7FC-9F49-4C69-8D2B-6D49277C8484}"/>
              </a:ext>
            </a:extLst>
          </p:cNvPr>
          <p:cNvSpPr>
            <a:spLocks noGrp="1"/>
          </p:cNvSpPr>
          <p:nvPr>
            <p:ph type="title"/>
          </p:nvPr>
        </p:nvSpPr>
        <p:spPr>
          <a:xfrm>
            <a:off x="770890" y="2532698"/>
            <a:ext cx="10515600" cy="2774071"/>
          </a:xfrm>
        </p:spPr>
        <p:txBody>
          <a:bodyPr>
            <a:normAutofit/>
          </a:bodyPr>
          <a:lstStyle/>
          <a:p>
            <a:br>
              <a:rPr lang="en-GB" sz="1300" b="1" dirty="0">
                <a:latin typeface="Arial" panose="020B0604020202020204" pitchFamily="34" charset="0"/>
                <a:cs typeface="Arial" panose="020B0604020202020204" pitchFamily="34" charset="0"/>
              </a:rPr>
            </a:br>
            <a:br>
              <a:rPr lang="en-GB" sz="1300" b="1"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br>
              <a:rPr lang="en-GB" sz="1300" dirty="0">
                <a:latin typeface="Arial" panose="020B0604020202020204" pitchFamily="34" charset="0"/>
                <a:cs typeface="Arial" panose="020B0604020202020204" pitchFamily="34" charset="0"/>
              </a:rPr>
            </a:br>
            <a:br>
              <a:rPr lang="en-GB" dirty="0"/>
            </a:br>
            <a:endParaRPr lang="en-GB" dirty="0"/>
          </a:p>
        </p:txBody>
      </p:sp>
      <p:sp>
        <p:nvSpPr>
          <p:cNvPr id="3" name="Text Placeholder 2">
            <a:extLst>
              <a:ext uri="{FF2B5EF4-FFF2-40B4-BE49-F238E27FC236}">
                <a16:creationId xmlns:a16="http://schemas.microsoft.com/office/drawing/2014/main" id="{3B9EEC0E-5541-46A8-9779-AD447C51E651}"/>
              </a:ext>
            </a:extLst>
          </p:cNvPr>
          <p:cNvSpPr>
            <a:spLocks noGrp="1"/>
          </p:cNvSpPr>
          <p:nvPr>
            <p:ph type="body" idx="1"/>
          </p:nvPr>
        </p:nvSpPr>
        <p:spPr>
          <a:xfrm>
            <a:off x="1529542" y="2212858"/>
            <a:ext cx="9183924" cy="3224773"/>
          </a:xfrm>
        </p:spPr>
        <p:txBody>
          <a:bodyPr>
            <a:normAutofit fontScale="40000" lnSpcReduction="20000"/>
          </a:bodyPr>
          <a:lstStyle/>
          <a:p>
            <a:pPr algn="l"/>
            <a:r>
              <a:rPr lang="en-GB" sz="3700" dirty="0">
                <a:latin typeface="Arial" panose="020B0604020202020204" pitchFamily="34" charset="0"/>
                <a:cs typeface="Arial" panose="020B0604020202020204" pitchFamily="34" charset="0"/>
              </a:rPr>
              <a:t>Most people will ask what is social psychology,</a:t>
            </a:r>
          </a:p>
          <a:p>
            <a:pPr algn="l"/>
            <a:r>
              <a:rPr lang="en-GB" sz="3700" dirty="0">
                <a:latin typeface="Arial" panose="020B0604020202020204" pitchFamily="34" charset="0"/>
                <a:cs typeface="Arial" panose="020B0604020202020204" pitchFamily="34" charset="0"/>
              </a:rPr>
              <a:t>Depression and anxiety are shaped by psychological and social attitudes aiding in recovery and helping the person's inner pain.</a:t>
            </a:r>
          </a:p>
          <a:p>
            <a:pPr algn="l"/>
            <a:r>
              <a:rPr lang="en-GB" sz="3700" dirty="0">
                <a:latin typeface="Arial" panose="020B0604020202020204" pitchFamily="34" charset="0"/>
                <a:cs typeface="Arial" panose="020B0604020202020204" pitchFamily="34" charset="0"/>
              </a:rPr>
              <a:t> it is a discipline that uses scientific methods to explain how the brain works, the feelings and behavior of individuals are influenced by the real, imagined or implied presence of other human beings. Social psychology generally explains human behavior and attitudes. Social psychology differs from other disciplines. Social psychologists have to use their methods to better understand a person to know how that person acts in each situation or does some of the things he does when he is in an unusual environment.</a:t>
            </a:r>
          </a:p>
          <a:p>
            <a:pPr algn="l"/>
            <a:r>
              <a:rPr lang="en-GB" sz="3700" dirty="0">
                <a:latin typeface="Arial" panose="020B0604020202020204" pitchFamily="34" charset="0"/>
                <a:cs typeface="Arial" panose="020B0604020202020204" pitchFamily="34" charset="0"/>
              </a:rPr>
              <a:t> The role of psychologists to explain human behavior because of the interaction of a mental state, immediate and social situations. The study of attitudes is a central theme in social psychology. Attitudes are involved in all areas of the discipline, including conformity, interpersonal attraction, social perception, and prejudice. It deals with the factors that lead them to believe in the presence of others and analyses conditions, emotions or feelings. (bartleby.com)</a:t>
            </a:r>
          </a:p>
          <a:p>
            <a:endParaRPr lang="en-GB" dirty="0"/>
          </a:p>
        </p:txBody>
      </p:sp>
      <p:sp>
        <p:nvSpPr>
          <p:cNvPr id="5" name="TextBox 4">
            <a:extLst>
              <a:ext uri="{FF2B5EF4-FFF2-40B4-BE49-F238E27FC236}">
                <a16:creationId xmlns:a16="http://schemas.microsoft.com/office/drawing/2014/main" id="{DBECDFBD-1D1E-4F6E-843E-3C3AC59CA6AC}"/>
              </a:ext>
            </a:extLst>
          </p:cNvPr>
          <p:cNvSpPr txBox="1"/>
          <p:nvPr/>
        </p:nvSpPr>
        <p:spPr>
          <a:xfrm>
            <a:off x="4138630" y="1112592"/>
            <a:ext cx="4523232" cy="307777"/>
          </a:xfrm>
          <a:prstGeom prst="rect">
            <a:avLst/>
          </a:prstGeom>
          <a:noFill/>
        </p:spPr>
        <p:txBody>
          <a:bodyPr wrap="square">
            <a:spAutoFit/>
          </a:bodyPr>
          <a:lstStyle/>
          <a:p>
            <a:pPr algn="ctr"/>
            <a:r>
              <a:rPr lang="en-GB" sz="1400" dirty="0">
                <a:latin typeface="Arial" panose="020B0604020202020204" pitchFamily="34" charset="0"/>
                <a:cs typeface="Arial" panose="020B0604020202020204" pitchFamily="34" charset="0"/>
              </a:rPr>
              <a:t>Social Psychology: Psychological Psychology</a:t>
            </a:r>
          </a:p>
        </p:txBody>
      </p:sp>
    </p:spTree>
    <p:extLst>
      <p:ext uri="{BB962C8B-B14F-4D97-AF65-F5344CB8AC3E}">
        <p14:creationId xmlns:p14="http://schemas.microsoft.com/office/powerpoint/2010/main" val="1558606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0">
            <a:extLst>
              <a:ext uri="{FF2B5EF4-FFF2-40B4-BE49-F238E27FC236}">
                <a16:creationId xmlns:a16="http://schemas.microsoft.com/office/drawing/2014/main" id="{BFB2D26E-FBAE-45B8-B0F6-80E4ABDEC3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2">
            <a:extLst>
              <a:ext uri="{FF2B5EF4-FFF2-40B4-BE49-F238E27FC236}">
                <a16:creationId xmlns:a16="http://schemas.microsoft.com/office/drawing/2014/main" id="{23442A66-721F-4552-A3AD-3A2215F0C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14">
            <a:extLst>
              <a:ext uri="{FF2B5EF4-FFF2-40B4-BE49-F238E27FC236}">
                <a16:creationId xmlns:a16="http://schemas.microsoft.com/office/drawing/2014/main" id="{67EA5288-5BEB-4C44-949A-ED209FE21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7C8B6-32E5-45C7-8DCA-DEBB2FBA329E}"/>
              </a:ext>
            </a:extLst>
          </p:cNvPr>
          <p:cNvSpPr>
            <a:spLocks noGrp="1"/>
          </p:cNvSpPr>
          <p:nvPr>
            <p:ph type="ctrTitle"/>
          </p:nvPr>
        </p:nvSpPr>
        <p:spPr>
          <a:xfrm>
            <a:off x="685800" y="1223889"/>
            <a:ext cx="4076700" cy="1037173"/>
          </a:xfrm>
        </p:spPr>
        <p:txBody>
          <a:bodyPr>
            <a:normAutofit/>
          </a:bodyPr>
          <a:lstStyle/>
          <a:p>
            <a:r>
              <a:rPr lang="en-GB" sz="1200" b="1" dirty="0">
                <a:latin typeface="Arial" panose="020B0604020202020204" pitchFamily="34" charset="0"/>
                <a:cs typeface="Arial" panose="020B0604020202020204" pitchFamily="34" charset="0"/>
              </a:rPr>
              <a:t>Inter-Relationship between theory and practice</a:t>
            </a:r>
            <a:br>
              <a:rPr lang="en-GB" sz="1200" b="1" dirty="0">
                <a:latin typeface="Arial" panose="020B0604020202020204" pitchFamily="34" charset="0"/>
                <a:cs typeface="Arial" panose="020B0604020202020204" pitchFamily="34" charset="0"/>
              </a:rPr>
            </a:br>
            <a:endParaRPr lang="en-GB" sz="1200" b="1" dirty="0">
              <a:latin typeface="Arial" panose="020B0604020202020204" pitchFamily="34" charset="0"/>
              <a:cs typeface="Arial" panose="020B0604020202020204" pitchFamily="34" charset="0"/>
            </a:endParaRPr>
          </a:p>
        </p:txBody>
      </p:sp>
      <p:pic>
        <p:nvPicPr>
          <p:cNvPr id="5" name="Picture 4" descr="A person sitting in a chair&#10;&#10;Description automatically generated with low confidence">
            <a:extLst>
              <a:ext uri="{FF2B5EF4-FFF2-40B4-BE49-F238E27FC236}">
                <a16:creationId xmlns:a16="http://schemas.microsoft.com/office/drawing/2014/main" id="{DD853738-B80B-45E7-978A-B303F585B52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871" r="6120" b="-1"/>
          <a:stretch/>
        </p:blipFill>
        <p:spPr>
          <a:xfrm>
            <a:off x="5410200" y="10"/>
            <a:ext cx="6781800" cy="6857990"/>
          </a:xfrm>
          <a:prstGeom prst="rect">
            <a:avLst/>
          </a:prstGeom>
        </p:spPr>
      </p:pic>
      <p:sp>
        <p:nvSpPr>
          <p:cNvPr id="6" name="TextBox 5">
            <a:extLst>
              <a:ext uri="{FF2B5EF4-FFF2-40B4-BE49-F238E27FC236}">
                <a16:creationId xmlns:a16="http://schemas.microsoft.com/office/drawing/2014/main" id="{D6F1B803-4EAC-4B4C-9678-DB2C1CB86E26}"/>
              </a:ext>
            </a:extLst>
          </p:cNvPr>
          <p:cNvSpPr txBox="1"/>
          <p:nvPr/>
        </p:nvSpPr>
        <p:spPr>
          <a:xfrm>
            <a:off x="9771145" y="6657945"/>
            <a:ext cx="242085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effectivechildtherapy.org/therapi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23" name="TextBox 22">
            <a:extLst>
              <a:ext uri="{FF2B5EF4-FFF2-40B4-BE49-F238E27FC236}">
                <a16:creationId xmlns:a16="http://schemas.microsoft.com/office/drawing/2014/main" id="{3C731F5B-27D2-4FAA-A3C9-7F77AC5DEC24}"/>
              </a:ext>
            </a:extLst>
          </p:cNvPr>
          <p:cNvSpPr txBox="1"/>
          <p:nvPr/>
        </p:nvSpPr>
        <p:spPr>
          <a:xfrm>
            <a:off x="685800" y="2641754"/>
            <a:ext cx="4076700" cy="3508653"/>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The objective of this work is to problematize the relationship between theory and practice in the field of Educational Psychology and its implications for the formation of the educator. Therefore, it is necessary to think about some questions/theses: does Educational Psychology constitute a field of knowledge? Is there a theory of Educational Psychology? And yet, if and how Educational Psychology, as a field of knowledge, with its specificities, principles and object, can contribute to the training of teachers for basic education.</a:t>
            </a:r>
          </a:p>
          <a:p>
            <a:r>
              <a:rPr lang="en-GB" sz="1200" dirty="0">
                <a:latin typeface="Arial" panose="020B0604020202020204" pitchFamily="34" charset="0"/>
                <a:cs typeface="Arial" panose="020B0604020202020204" pitchFamily="34" charset="0"/>
              </a:rPr>
              <a:t>Theory becomes the negation of practice because it intends it: practice puts theory in check, because instead of adjusting to it, it transforms itself into its opposite. In this way, the theory-practice relationship is, in fact, a dialectical relationship. And, as such, it does not seek balance, adjustment, accommodation of one to the other, it aims at their contradiction, that is, at the permanent tension between them. </a:t>
            </a:r>
          </a:p>
        </p:txBody>
      </p:sp>
    </p:spTree>
    <p:extLst>
      <p:ext uri="{BB962C8B-B14F-4D97-AF65-F5344CB8AC3E}">
        <p14:creationId xmlns:p14="http://schemas.microsoft.com/office/powerpoint/2010/main" val="73392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0103171-0BA0-4AF0-AF05-04AFA1A4A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1A8C5C2-0EAF-4589-8258-356EEAD1DA0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46"/>
          <a:stretch/>
        </p:blipFill>
        <p:spPr>
          <a:xfrm>
            <a:off x="20" y="10"/>
            <a:ext cx="4762480" cy="6857989"/>
          </a:xfrm>
          <a:prstGeom prst="rect">
            <a:avLst/>
          </a:prstGeom>
        </p:spPr>
      </p:pic>
      <p:sp>
        <p:nvSpPr>
          <p:cNvPr id="21" name="Rectangle 20">
            <a:extLst>
              <a:ext uri="{FF2B5EF4-FFF2-40B4-BE49-F238E27FC236}">
                <a16:creationId xmlns:a16="http://schemas.microsoft.com/office/drawing/2014/main" id="{E128B901-D4EA-4C4D-A150-23D2A6DEC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9459" y="1"/>
            <a:ext cx="7482541"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A760B08A-B322-4C79-AB6D-7E4246352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685800"/>
            <a:ext cx="6099101" cy="5486400"/>
          </a:xfrm>
          <a:prstGeom prst="rect">
            <a:avLst/>
          </a:prstGeom>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F12A7-2FBD-4873-8597-31582292EAFA}"/>
              </a:ext>
            </a:extLst>
          </p:cNvPr>
          <p:cNvSpPr>
            <a:spLocks noGrp="1"/>
          </p:cNvSpPr>
          <p:nvPr>
            <p:ph type="title"/>
          </p:nvPr>
        </p:nvSpPr>
        <p:spPr>
          <a:xfrm>
            <a:off x="5669280" y="1371599"/>
            <a:ext cx="4888992" cy="2360429"/>
          </a:xfrm>
        </p:spPr>
        <p:txBody>
          <a:bodyPr vert="horz" lIns="91440" tIns="45720" rIns="91440" bIns="45720" rtlCol="0" anchor="b">
            <a:normAutofit/>
          </a:bodyPr>
          <a:lstStyle/>
          <a:p>
            <a:pPr algn="l"/>
            <a:br>
              <a:rPr lang="en-US" sz="1200" cap="all" spc="300" dirty="0"/>
            </a:br>
            <a:br>
              <a:rPr lang="en-US" sz="1200" cap="all" spc="300" dirty="0"/>
            </a:br>
            <a:r>
              <a:rPr lang="en-US" sz="1200" cap="all" spc="300" dirty="0"/>
              <a:t>Especially</a:t>
            </a:r>
            <a:r>
              <a:rPr lang="en-US" sz="1200" kern="1200" cap="all" spc="300" baseline="0" dirty="0">
                <a:solidFill>
                  <a:schemeClr val="tx2"/>
                </a:solidFill>
                <a:latin typeface="+mj-lt"/>
                <a:ea typeface="+mj-ea"/>
                <a:cs typeface="+mj-cs"/>
              </a:rPr>
              <a:t> in the face of the health crisis scenario imposed by the Covid-19 pandemic, psychologists and social workers have been even more demanded, additional care in maintaining the mental health of all people in need, as in the articulation with the network of social protection services in the territories.</a:t>
            </a:r>
            <a:br>
              <a:rPr lang="en-US" sz="1200" kern="1200" cap="all" spc="300" baseline="0" dirty="0">
                <a:solidFill>
                  <a:schemeClr val="tx2"/>
                </a:solidFill>
                <a:latin typeface="+mj-lt"/>
                <a:ea typeface="+mj-ea"/>
                <a:cs typeface="+mj-cs"/>
              </a:rPr>
            </a:br>
            <a:endParaRPr lang="en-US" sz="1200" kern="1200" cap="all" spc="300" baseline="0" dirty="0">
              <a:solidFill>
                <a:schemeClr val="tx2"/>
              </a:solidFill>
              <a:latin typeface="+mj-lt"/>
              <a:ea typeface="+mj-ea"/>
              <a:cs typeface="+mj-cs"/>
            </a:endParaRPr>
          </a:p>
        </p:txBody>
      </p:sp>
      <p:sp>
        <p:nvSpPr>
          <p:cNvPr id="6" name="TextBox 5">
            <a:extLst>
              <a:ext uri="{FF2B5EF4-FFF2-40B4-BE49-F238E27FC236}">
                <a16:creationId xmlns:a16="http://schemas.microsoft.com/office/drawing/2014/main" id="{EC62754D-4856-4EB9-A8B8-E51070F41195}"/>
              </a:ext>
            </a:extLst>
          </p:cNvPr>
          <p:cNvSpPr txBox="1"/>
          <p:nvPr/>
        </p:nvSpPr>
        <p:spPr>
          <a:xfrm>
            <a:off x="2471488" y="6657944"/>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humanas.blog.scielo.org/en/2020/07/09/mental-health-of-the-general-population-and-health-professionals-during-the-covid-19-pandemic/">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200558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A799B-48AC-4216-81D9-3594A7ED5DC5}"/>
              </a:ext>
            </a:extLst>
          </p:cNvPr>
          <p:cNvSpPr>
            <a:spLocks noGrp="1"/>
          </p:cNvSpPr>
          <p:nvPr>
            <p:ph type="title"/>
          </p:nvPr>
        </p:nvSpPr>
        <p:spPr>
          <a:xfrm>
            <a:off x="5353396" y="1975945"/>
            <a:ext cx="6308252" cy="3109341"/>
          </a:xfrm>
        </p:spPr>
        <p:txBody>
          <a:bodyPr>
            <a:normAutofit/>
          </a:bodyPr>
          <a:lstStyle/>
          <a:p>
            <a:pPr algn="l"/>
            <a:r>
              <a:rPr lang="en-GB" sz="1200" dirty="0">
                <a:latin typeface="Arial" panose="020B0604020202020204" pitchFamily="34" charset="0"/>
                <a:cs typeface="Arial" panose="020B0604020202020204" pitchFamily="34" charset="0"/>
              </a:rPr>
              <a:t>There is a great complexity that social services recognize that of interaction and influence on human beings and their environment is a profession that works for the good of society. There is a need to promote the well-being of clients in a family environment or in groups. It is practiced based on the knowledge provided by various theories of psychology about human behavior and within these theories provide explanations of certain behaviours and intervention guides to resolve problem </a:t>
            </a:r>
            <a:r>
              <a:rPr lang="en-GB" sz="1200" dirty="0" err="1">
                <a:latin typeface="Arial" panose="020B0604020202020204" pitchFamily="34" charset="0"/>
                <a:cs typeface="Arial" panose="020B0604020202020204" pitchFamily="34" charset="0"/>
              </a:rPr>
              <a:t>behaviors</a:t>
            </a:r>
            <a:r>
              <a:rPr lang="en-GB" sz="1200" dirty="0">
                <a:latin typeface="Arial" panose="020B0604020202020204" pitchFamily="34" charset="0"/>
                <a:cs typeface="Arial" panose="020B0604020202020204" pitchFamily="34" charset="0"/>
              </a:rPr>
              <a:t>. They deal with all social classes, different backgrounds, religions, basing their practice on a generalized framework of understanding of human behavior given by various theories and models of social work practice. The practice and theories of social work are side by side and are inseparable and one does not dominate the other.</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This work covered a wide range of questions that made me reflect on these professionals. The title of the section “Focus on the individual” reminds us that social work is working with people. throughout this work, he led me to reflect on practices, feelings, thoughts and reactions. (ukessays.com)</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38BCDEE-E631-4A16-98E4-4E98831A930B}"/>
              </a:ext>
            </a:extLst>
          </p:cNvPr>
          <p:cNvSpPr txBox="1"/>
          <p:nvPr/>
        </p:nvSpPr>
        <p:spPr>
          <a:xfrm>
            <a:off x="5705856" y="1133490"/>
            <a:ext cx="1822704" cy="369332"/>
          </a:xfrm>
          <a:prstGeom prst="rect">
            <a:avLst/>
          </a:prstGeom>
          <a:noFill/>
        </p:spPr>
        <p:txBody>
          <a:bodyPr wrap="square">
            <a:spAutoFit/>
          </a:bodyPr>
          <a:lstStyle/>
          <a:p>
            <a:r>
              <a:rPr lang="en-GB" dirty="0"/>
              <a:t>Conclusion</a:t>
            </a:r>
          </a:p>
        </p:txBody>
      </p:sp>
      <p:pic>
        <p:nvPicPr>
          <p:cNvPr id="7" name="Picture 6" descr="A picture containing text&#10;&#10;Description automatically generated">
            <a:extLst>
              <a:ext uri="{FF2B5EF4-FFF2-40B4-BE49-F238E27FC236}">
                <a16:creationId xmlns:a16="http://schemas.microsoft.com/office/drawing/2014/main" id="{6A65F4B9-ADF3-4E28-9D62-40C26FF0357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0352" y="565265"/>
            <a:ext cx="3991772" cy="5769034"/>
          </a:xfrm>
          <a:prstGeom prst="rect">
            <a:avLst/>
          </a:prstGeom>
        </p:spPr>
      </p:pic>
    </p:spTree>
    <p:extLst>
      <p:ext uri="{BB962C8B-B14F-4D97-AF65-F5344CB8AC3E}">
        <p14:creationId xmlns:p14="http://schemas.microsoft.com/office/powerpoint/2010/main" val="2591940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FC602-32B2-4396-B472-E9386919829C}"/>
              </a:ext>
            </a:extLst>
          </p:cNvPr>
          <p:cNvSpPr>
            <a:spLocks noGrp="1"/>
          </p:cNvSpPr>
          <p:nvPr>
            <p:ph type="title"/>
          </p:nvPr>
        </p:nvSpPr>
        <p:spPr>
          <a:xfrm>
            <a:off x="1786759" y="557048"/>
            <a:ext cx="8187558" cy="483476"/>
          </a:xfrm>
        </p:spPr>
        <p:txBody>
          <a:bodyPr>
            <a:normAutofit/>
          </a:bodyPr>
          <a:lstStyle/>
          <a:p>
            <a:r>
              <a:rPr lang="en-GB" sz="20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CCBC46D-8122-41B5-B630-F6DF5820D844}"/>
              </a:ext>
            </a:extLst>
          </p:cNvPr>
          <p:cNvSpPr>
            <a:spLocks noGrp="1"/>
          </p:cNvSpPr>
          <p:nvPr>
            <p:ph sz="half" idx="1"/>
          </p:nvPr>
        </p:nvSpPr>
        <p:spPr>
          <a:xfrm>
            <a:off x="909758" y="1965311"/>
            <a:ext cx="5031521" cy="4557409"/>
          </a:xfrm>
        </p:spPr>
        <p:txBody>
          <a:bodyPr>
            <a:normAutofit fontScale="25000" lnSpcReduction="20000"/>
          </a:bodyPr>
          <a:lstStyle/>
          <a:p>
            <a:pPr marL="0" indent="0">
              <a:buNone/>
            </a:pPr>
            <a:endParaRPr lang="en-GB" sz="48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British Association of Social Workers (BASW) (2012) ‘Code of Ethics for Social Work’, Available at http://www.basw.co.uk (Accessed: 19 May 2021).</a:t>
            </a:r>
          </a:p>
          <a:p>
            <a:r>
              <a:rPr lang="en-GB" sz="4800" dirty="0">
                <a:latin typeface="Arial" panose="020B0604020202020204" pitchFamily="34" charset="0"/>
                <a:cs typeface="Arial" panose="020B0604020202020204" pitchFamily="34" charset="0"/>
              </a:rPr>
              <a:t>Department for Education (DFE) (2013) ‘Children in care’. Available at http://www.education.gov.uk/ children and young people/ families/ </a:t>
            </a:r>
            <a:r>
              <a:rPr lang="en-GB" sz="4800" dirty="0" err="1">
                <a:latin typeface="Arial" panose="020B0604020202020204" pitchFamily="34" charset="0"/>
                <a:cs typeface="Arial" panose="020B0604020202020204" pitchFamily="34" charset="0"/>
              </a:rPr>
              <a:t>childrenincare</a:t>
            </a:r>
            <a:r>
              <a:rPr lang="en-GB" sz="4800" dirty="0">
                <a:latin typeface="Arial" panose="020B0604020202020204" pitchFamily="34" charset="0"/>
                <a:cs typeface="Arial" panose="020B0604020202020204" pitchFamily="34" charset="0"/>
              </a:rPr>
              <a:t>/ a0068940/  (Accessed: 30 May 2021).</a:t>
            </a:r>
          </a:p>
          <a:p>
            <a:r>
              <a:rPr lang="en-GB" sz="4800" dirty="0">
                <a:latin typeface="Arial" panose="020B0604020202020204" pitchFamily="34" charset="0"/>
                <a:cs typeface="Arial" panose="020B0604020202020204" pitchFamily="34" charset="0"/>
              </a:rPr>
              <a:t>At&lt;https://www.scielo.br/j/psoc/a/rdzMc6m5DDMvwhpy6kfx38L/?format=pdf&gt; [Accessed 8 February 2022].</a:t>
            </a:r>
          </a:p>
          <a:p>
            <a:r>
              <a:rPr lang="en-GB" sz="4800" dirty="0">
                <a:latin typeface="Arial" panose="020B0604020202020204" pitchFamily="34" charset="0"/>
                <a:cs typeface="Arial" panose="020B0604020202020204" pitchFamily="34" charset="0"/>
              </a:rPr>
              <a:t>CFP. 2022. CFP - CFP. [online] Available at: &lt;https://site.cfp.org.br/cfp/&gt; [Accessed 8 February 2022]</a:t>
            </a:r>
          </a:p>
          <a:p>
            <a:r>
              <a:rPr lang="en-GB" sz="4800" dirty="0">
                <a:latin typeface="Arial" panose="020B0604020202020204" pitchFamily="34" charset="0"/>
                <a:cs typeface="Arial" panose="020B0604020202020204" pitchFamily="34" charset="0"/>
              </a:rPr>
              <a:t>delas, T., </a:t>
            </a:r>
            <a:r>
              <a:rPr lang="en-GB" sz="4800" dirty="0" err="1">
                <a:latin typeface="Arial" panose="020B0604020202020204" pitchFamily="34" charset="0"/>
                <a:cs typeface="Arial" panose="020B0604020202020204" pitchFamily="34" charset="0"/>
              </a:rPr>
              <a:t>fazer</a:t>
            </a:r>
            <a:r>
              <a:rPr lang="en-GB" sz="4800" dirty="0">
                <a:latin typeface="Arial" panose="020B0604020202020204" pitchFamily="34" charset="0"/>
                <a:cs typeface="Arial" panose="020B0604020202020204" pitchFamily="34" charset="0"/>
              </a:rPr>
              <a:t>, T., </a:t>
            </a:r>
            <a:r>
              <a:rPr lang="en-GB" sz="4800" dirty="0" err="1">
                <a:latin typeface="Arial" panose="020B0604020202020204" pitchFamily="34" charset="0"/>
                <a:cs typeface="Arial" panose="020B0604020202020204" pitchFamily="34" charset="0"/>
              </a:rPr>
              <a:t>Empreendedor</a:t>
            </a:r>
            <a:r>
              <a:rPr lang="en-GB" sz="4800" dirty="0">
                <a:latin typeface="Arial" panose="020B0604020202020204" pitchFamily="34" charset="0"/>
                <a:cs typeface="Arial" panose="020B0604020202020204" pitchFamily="34" charset="0"/>
              </a:rPr>
              <a:t>?, T., 2010, S., Ambiental, T., tempo, F., </a:t>
            </a:r>
            <a:r>
              <a:rPr lang="en-GB" sz="4800" dirty="0" err="1">
                <a:latin typeface="Arial" panose="020B0604020202020204" pitchFamily="34" charset="0"/>
                <a:cs typeface="Arial" panose="020B0604020202020204" pitchFamily="34" charset="0"/>
              </a:rPr>
              <a:t>Militar</a:t>
            </a:r>
            <a:r>
              <a:rPr lang="en-GB" sz="4800" dirty="0">
                <a:latin typeface="Arial" panose="020B0604020202020204" pitchFamily="34" charset="0"/>
                <a:cs typeface="Arial" panose="020B0604020202020204" pitchFamily="34" charset="0"/>
              </a:rPr>
              <a:t>, P., federal, D., civil, D., </a:t>
            </a:r>
            <a:r>
              <a:rPr lang="en-GB" sz="4800" dirty="0" err="1">
                <a:latin typeface="Arial" panose="020B0604020202020204" pitchFamily="34" charset="0"/>
                <a:cs typeface="Arial" panose="020B0604020202020204" pitchFamily="34" charset="0"/>
              </a:rPr>
              <a:t>militar</a:t>
            </a:r>
            <a:r>
              <a:rPr lang="en-GB" sz="4800" dirty="0">
                <a:latin typeface="Arial" panose="020B0604020202020204" pitchFamily="34" charset="0"/>
                <a:cs typeface="Arial" panose="020B0604020202020204" pitchFamily="34" charset="0"/>
              </a:rPr>
              <a:t>, D., </a:t>
            </a:r>
            <a:r>
              <a:rPr lang="en-GB" sz="4800" dirty="0" err="1">
                <a:latin typeface="Arial" panose="020B0604020202020204" pitchFamily="34" charset="0"/>
                <a:cs typeface="Arial" panose="020B0604020202020204" pitchFamily="34" charset="0"/>
              </a:rPr>
              <a:t>Ciência</a:t>
            </a:r>
            <a:r>
              <a:rPr lang="en-GB" sz="4800" dirty="0">
                <a:latin typeface="Arial" panose="020B0604020202020204" pitchFamily="34" charset="0"/>
                <a:cs typeface="Arial" panose="020B0604020202020204" pitchFamily="34" charset="0"/>
              </a:rPr>
              <a:t> da </a:t>
            </a:r>
            <a:r>
              <a:rPr lang="en-GB" sz="4800" dirty="0" err="1">
                <a:latin typeface="Arial" panose="020B0604020202020204" pitchFamily="34" charset="0"/>
                <a:cs typeface="Arial" panose="020B0604020202020204" pitchFamily="34" charset="0"/>
              </a:rPr>
              <a:t>Computação</a:t>
            </a:r>
            <a:r>
              <a:rPr lang="en-GB" sz="4800" dirty="0">
                <a:latin typeface="Arial" panose="020B0604020202020204" pitchFamily="34" charset="0"/>
                <a:cs typeface="Arial" panose="020B0604020202020204" pitchFamily="34" charset="0"/>
              </a:rPr>
              <a:t>: curso, c., </a:t>
            </a:r>
            <a:r>
              <a:rPr lang="en-GB" sz="4800" dirty="0" err="1">
                <a:latin typeface="Arial" panose="020B0604020202020204" pitchFamily="34" charset="0"/>
                <a:cs typeface="Arial" panose="020B0604020202020204" pitchFamily="34" charset="0"/>
              </a:rPr>
              <a:t>Medicina</a:t>
            </a:r>
            <a:r>
              <a:rPr lang="en-GB" sz="4800" dirty="0">
                <a:latin typeface="Arial" panose="020B0604020202020204" pitchFamily="34" charset="0"/>
                <a:cs typeface="Arial" panose="020B0604020202020204" pitchFamily="34" charset="0"/>
              </a:rPr>
              <a:t>, D., </a:t>
            </a:r>
            <a:r>
              <a:rPr lang="en-GB" sz="4800" dirty="0" err="1">
                <a:latin typeface="Arial" panose="020B0604020202020204" pitchFamily="34" charset="0"/>
                <a:cs typeface="Arial" panose="020B0604020202020204" pitchFamily="34" charset="0"/>
              </a:rPr>
              <a:t>portfólio</a:t>
            </a:r>
            <a:r>
              <a:rPr lang="en-GB" sz="4800" dirty="0">
                <a:latin typeface="Arial" panose="020B0604020202020204" pitchFamily="34" charset="0"/>
                <a:cs typeface="Arial" panose="020B0604020202020204" pitchFamily="34" charset="0"/>
              </a:rPr>
              <a:t>?, O., </a:t>
            </a:r>
            <a:r>
              <a:rPr lang="en-GB" sz="4800" dirty="0" err="1">
                <a:latin typeface="Arial" panose="020B0604020202020204" pitchFamily="34" charset="0"/>
                <a:cs typeface="Arial" panose="020B0604020202020204" pitchFamily="34" charset="0"/>
              </a:rPr>
              <a:t>urologista</a:t>
            </a:r>
            <a:r>
              <a:rPr lang="en-GB" sz="4800" dirty="0">
                <a:latin typeface="Arial" panose="020B0604020202020204" pitchFamily="34" charset="0"/>
                <a:cs typeface="Arial" panose="020B0604020202020204" pitchFamily="34" charset="0"/>
              </a:rPr>
              <a:t>, D. and </a:t>
            </a:r>
            <a:r>
              <a:rPr lang="en-GB" sz="4800" dirty="0" err="1">
                <a:latin typeface="Arial" panose="020B0604020202020204" pitchFamily="34" charset="0"/>
                <a:cs typeface="Arial" panose="020B0604020202020204" pitchFamily="34" charset="0"/>
              </a:rPr>
              <a:t>distância</a:t>
            </a:r>
            <a:r>
              <a:rPr lang="en-GB" sz="4800" dirty="0">
                <a:latin typeface="Arial" panose="020B0604020202020204" pitchFamily="34" charset="0"/>
                <a:cs typeface="Arial" panose="020B0604020202020204" pitchFamily="34" charset="0"/>
              </a:rPr>
              <a:t>, S., 2022. </a:t>
            </a:r>
            <a:r>
              <a:rPr lang="en-GB" sz="4800" dirty="0" err="1">
                <a:latin typeface="Arial" panose="020B0604020202020204" pitchFamily="34" charset="0"/>
                <a:cs typeface="Arial" panose="020B0604020202020204" pitchFamily="34" charset="0"/>
              </a:rPr>
              <a:t>Guia</a:t>
            </a:r>
            <a:r>
              <a:rPr lang="en-GB" sz="4800" dirty="0">
                <a:latin typeface="Arial" panose="020B0604020202020204" pitchFamily="34" charset="0"/>
                <a:cs typeface="Arial" panose="020B0604020202020204" pitchFamily="34" charset="0"/>
              </a:rPr>
              <a:t> da </a:t>
            </a:r>
            <a:r>
              <a:rPr lang="en-GB" sz="4800" dirty="0" err="1">
                <a:latin typeface="Arial" panose="020B0604020202020204" pitchFamily="34" charset="0"/>
                <a:cs typeface="Arial" panose="020B0604020202020204" pitchFamily="34" charset="0"/>
              </a:rPr>
              <a:t>Carreira</a:t>
            </a:r>
            <a:r>
              <a:rPr lang="en-GB" sz="4800" dirty="0">
                <a:latin typeface="Arial" panose="020B0604020202020204" pitchFamily="34" charset="0"/>
                <a:cs typeface="Arial" panose="020B0604020202020204" pitchFamily="34" charset="0"/>
              </a:rPr>
              <a:t> - </a:t>
            </a:r>
            <a:r>
              <a:rPr lang="en-GB" sz="4800" dirty="0" err="1">
                <a:latin typeface="Arial" panose="020B0604020202020204" pitchFamily="34" charset="0"/>
                <a:cs typeface="Arial" panose="020B0604020202020204" pitchFamily="34" charset="0"/>
              </a:rPr>
              <a:t>Seu</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Caminho</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Mais</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Curto</a:t>
            </a:r>
            <a:r>
              <a:rPr lang="en-GB" sz="4800" dirty="0">
                <a:latin typeface="Arial" panose="020B0604020202020204" pitchFamily="34" charset="0"/>
                <a:cs typeface="Arial" panose="020B0604020202020204" pitchFamily="34" charset="0"/>
              </a:rPr>
              <a:t> Para o </a:t>
            </a:r>
            <a:r>
              <a:rPr lang="en-GB" sz="4800" dirty="0" err="1">
                <a:latin typeface="Arial" panose="020B0604020202020204" pitchFamily="34" charset="0"/>
                <a:cs typeface="Arial" panose="020B0604020202020204" pitchFamily="34" charset="0"/>
              </a:rPr>
              <a:t>Sucesso</a:t>
            </a:r>
            <a:r>
              <a:rPr lang="en-GB" sz="4800" dirty="0">
                <a:latin typeface="Arial" panose="020B0604020202020204" pitchFamily="34" charset="0"/>
                <a:cs typeface="Arial" panose="020B0604020202020204" pitchFamily="34" charset="0"/>
              </a:rPr>
              <a:t>!. [online] </a:t>
            </a:r>
            <a:r>
              <a:rPr lang="en-GB" sz="4800" dirty="0" err="1">
                <a:latin typeface="Arial" panose="020B0604020202020204" pitchFamily="34" charset="0"/>
                <a:cs typeface="Arial" panose="020B0604020202020204" pitchFamily="34" charset="0"/>
              </a:rPr>
              <a:t>Guia</a:t>
            </a:r>
            <a:r>
              <a:rPr lang="en-GB" sz="4800" dirty="0">
                <a:latin typeface="Arial" panose="020B0604020202020204" pitchFamily="34" charset="0"/>
                <a:cs typeface="Arial" panose="020B0604020202020204" pitchFamily="34" charset="0"/>
              </a:rPr>
              <a:t> da </a:t>
            </a:r>
            <a:r>
              <a:rPr lang="en-GB" sz="4800" dirty="0" err="1">
                <a:latin typeface="Arial" panose="020B0604020202020204" pitchFamily="34" charset="0"/>
                <a:cs typeface="Arial" panose="020B0604020202020204" pitchFamily="34" charset="0"/>
              </a:rPr>
              <a:t>Carreira</a:t>
            </a:r>
            <a:r>
              <a:rPr lang="en-GB" sz="4800" dirty="0">
                <a:latin typeface="Arial" panose="020B0604020202020204" pitchFamily="34" charset="0"/>
                <a:cs typeface="Arial" panose="020B0604020202020204" pitchFamily="34" charset="0"/>
              </a:rPr>
              <a:t>. Available at: &lt;https://www.guiadacarreira.com.br/&gt; [Accessed 8 February 2022].</a:t>
            </a:r>
          </a:p>
          <a:p>
            <a:r>
              <a:rPr lang="en-GB" sz="4800" dirty="0">
                <a:latin typeface="Arial" panose="020B0604020202020204" pitchFamily="34" charset="0"/>
                <a:cs typeface="Arial" panose="020B0604020202020204" pitchFamily="34" charset="0"/>
              </a:rPr>
              <a:t>Experts.bartleby.com. 2022. Experts homepage | </a:t>
            </a:r>
            <a:r>
              <a:rPr lang="en-GB" sz="4800" dirty="0" err="1">
                <a:latin typeface="Arial" panose="020B0604020202020204" pitchFamily="34" charset="0"/>
                <a:cs typeface="Arial" panose="020B0604020202020204" pitchFamily="34" charset="0"/>
              </a:rPr>
              <a:t>bartleby</a:t>
            </a:r>
            <a:r>
              <a:rPr lang="en-GB" sz="4800" dirty="0">
                <a:latin typeface="Arial" panose="020B0604020202020204" pitchFamily="34" charset="0"/>
                <a:cs typeface="Arial" panose="020B0604020202020204" pitchFamily="34" charset="0"/>
              </a:rPr>
              <a:t>. [online] Available at: &lt;https://experts.bartleby.com/experts&gt; [Accessed 8 February 2022].</a:t>
            </a:r>
          </a:p>
          <a:p>
            <a:r>
              <a:rPr lang="en-GB" sz="4800" dirty="0" err="1">
                <a:latin typeface="Arial" panose="020B0604020202020204" pitchFamily="34" charset="0"/>
                <a:cs typeface="Arial" panose="020B0604020202020204" pitchFamily="34" charset="0"/>
              </a:rPr>
              <a:t>Teater</a:t>
            </a:r>
            <a:r>
              <a:rPr lang="en-GB" sz="4800" dirty="0">
                <a:latin typeface="Arial" panose="020B0604020202020204" pitchFamily="34" charset="0"/>
                <a:cs typeface="Arial" panose="020B0604020202020204" pitchFamily="34" charset="0"/>
              </a:rPr>
              <a:t>, B. (2010). An introduction to applying social work theories and methods. New York, USA: McGraw Hill</a:t>
            </a:r>
          </a:p>
          <a:p>
            <a:endParaRPr lang="en-GB" sz="3700" dirty="0"/>
          </a:p>
          <a:p>
            <a:endParaRPr lang="en-GB" sz="3700" dirty="0"/>
          </a:p>
          <a:p>
            <a:endParaRPr lang="en-GB" dirty="0"/>
          </a:p>
        </p:txBody>
      </p:sp>
      <p:sp>
        <p:nvSpPr>
          <p:cNvPr id="4" name="Content Placeholder 3">
            <a:extLst>
              <a:ext uri="{FF2B5EF4-FFF2-40B4-BE49-F238E27FC236}">
                <a16:creationId xmlns:a16="http://schemas.microsoft.com/office/drawing/2014/main" id="{AC19CD97-9F6D-4AA0-A418-187287B57DE0}"/>
              </a:ext>
            </a:extLst>
          </p:cNvPr>
          <p:cNvSpPr>
            <a:spLocks noGrp="1"/>
          </p:cNvSpPr>
          <p:nvPr>
            <p:ph sz="half" idx="2"/>
          </p:nvPr>
        </p:nvSpPr>
        <p:spPr>
          <a:xfrm>
            <a:off x="6265408" y="2057400"/>
            <a:ext cx="5016834" cy="4557409"/>
          </a:xfrm>
        </p:spPr>
        <p:txBody>
          <a:bodyPr>
            <a:normAutofit fontScale="25000" lnSpcReduction="20000"/>
          </a:bodyPr>
          <a:lstStyle/>
          <a:p>
            <a:r>
              <a:rPr lang="en-GB" sz="4800" dirty="0">
                <a:latin typeface="Arial" panose="020B0604020202020204" pitchFamily="34" charset="0"/>
                <a:cs typeface="Arial" panose="020B0604020202020204" pitchFamily="34" charset="0"/>
              </a:rPr>
              <a:t>Experts.bartleby.com. 2022. Experts homepage | </a:t>
            </a:r>
            <a:r>
              <a:rPr lang="en-GB" sz="4800" dirty="0" err="1">
                <a:latin typeface="Arial" panose="020B0604020202020204" pitchFamily="34" charset="0"/>
                <a:cs typeface="Arial" panose="020B0604020202020204" pitchFamily="34" charset="0"/>
              </a:rPr>
              <a:t>bartleby</a:t>
            </a:r>
            <a:r>
              <a:rPr lang="en-GB" sz="4800" dirty="0">
                <a:latin typeface="Arial" panose="020B0604020202020204" pitchFamily="34" charset="0"/>
                <a:cs typeface="Arial" panose="020B0604020202020204" pitchFamily="34" charset="0"/>
              </a:rPr>
              <a:t>. [online] Available at: &lt;https://experts.bartleby.com/experts&gt; [Accessed 8 February 2022].</a:t>
            </a:r>
          </a:p>
          <a:p>
            <a:r>
              <a:rPr lang="en-GB" sz="4800" dirty="0" err="1">
                <a:latin typeface="Arial" panose="020B0604020202020204" pitchFamily="34" charset="0"/>
                <a:cs typeface="Arial" panose="020B0604020202020204" pitchFamily="34" charset="0"/>
              </a:rPr>
              <a:t>Teater</a:t>
            </a:r>
            <a:r>
              <a:rPr lang="en-GB" sz="4800" dirty="0">
                <a:latin typeface="Arial" panose="020B0604020202020204" pitchFamily="34" charset="0"/>
                <a:cs typeface="Arial" panose="020B0604020202020204" pitchFamily="34" charset="0"/>
              </a:rPr>
              <a:t>, B. (2010). An introduction to applying social work theories and methods. New York, USA: McGraw Hill</a:t>
            </a:r>
          </a:p>
          <a:p>
            <a:r>
              <a:rPr lang="en-GB" sz="4800" dirty="0">
                <a:latin typeface="Arial" panose="020B0604020202020204" pitchFamily="34" charset="0"/>
                <a:cs typeface="Arial" panose="020B0604020202020204" pitchFamily="34" charset="0"/>
              </a:rPr>
              <a:t>Thepsychologist.bps.org.uk. 2022. 'I was stunned at the significant role of psychology in social work practice' | The Psychologist. [online] Available at: &lt;https://thepsychologist.bps.org.uk/i-was-stunned-significant-role-psychology-social-work-practice&gt; [Accessed 8 February 2022].</a:t>
            </a:r>
          </a:p>
          <a:p>
            <a:r>
              <a:rPr lang="en-GB" sz="4800" dirty="0">
                <a:latin typeface="Arial" panose="020B0604020202020204" pitchFamily="34" charset="0"/>
                <a:cs typeface="Arial" panose="020B0604020202020204" pitchFamily="34" charset="0"/>
              </a:rPr>
              <a:t>Thepsychologist.bps.org.uk. 2022. 'I was stunned at the significant role of psychology in social work practice' | The Psychologist. [online] Available at: &lt;https://thepsychologist.bps.org.uk/i-was-stunned-significant-role-psychology-social-work-practice&gt; [Accessed 8 February 2022].</a:t>
            </a:r>
          </a:p>
          <a:p>
            <a:r>
              <a:rPr lang="en-GB" sz="4800" dirty="0">
                <a:latin typeface="Arial" panose="020B0604020202020204" pitchFamily="34" charset="0"/>
                <a:cs typeface="Arial" panose="020B0604020202020204" pitchFamily="34" charset="0"/>
              </a:rPr>
              <a:t>UKEssays.com. 2022. UK Essays | Essays. [online] Available at: &lt;https://www.ukessays.com/&gt; [Accessed 8 February 2022].</a:t>
            </a:r>
          </a:p>
          <a:p>
            <a:r>
              <a:rPr lang="en-GB" sz="4800" dirty="0">
                <a:latin typeface="Arial" panose="020B0604020202020204" pitchFamily="34" charset="0"/>
                <a:cs typeface="Arial" panose="020B0604020202020204" pitchFamily="34" charset="0"/>
              </a:rPr>
              <a:t>University of Nevada, Reno. 2022. Online Graduate Programs | University of Nevada, Reno. [online] Available at: &lt;https://onlinedegrees.unr.edu/&gt; [Accessed 8 February 2022].</a:t>
            </a:r>
          </a:p>
          <a:p>
            <a:r>
              <a:rPr lang="en-GB" sz="4800" dirty="0">
                <a:latin typeface="Arial" panose="020B0604020202020204" pitchFamily="34" charset="0"/>
                <a:cs typeface="Arial" panose="020B0604020202020204" pitchFamily="34" charset="0"/>
              </a:rPr>
              <a:t>Working with </a:t>
            </a:r>
            <a:r>
              <a:rPr lang="en-GB" sz="4800" dirty="0" err="1">
                <a:latin typeface="Arial" panose="020B0604020202020204" pitchFamily="34" charset="0"/>
                <a:cs typeface="Arial" panose="020B0604020202020204" pitchFamily="34" charset="0"/>
              </a:rPr>
              <a:t>Maori</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nd</a:t>
            </a:r>
            <a:r>
              <a:rPr lang="en-GB" sz="4800" dirty="0">
                <a:latin typeface="Arial" panose="020B0604020202020204" pitchFamily="34" charset="0"/>
                <a:cs typeface="Arial" panose="020B0604020202020204" pitchFamily="34" charset="0"/>
              </a:rPr>
              <a:t>). Child youth and family. Retrieved from: http://www.practicecentre.cyf.govt.nz/knowledge-base-practice-frameworks/care-and-protection/resources/working-with-maori.html</a:t>
            </a:r>
          </a:p>
          <a:p>
            <a:endParaRPr lang="en-GB" sz="48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6062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9F810E4-139D-4D0F-A81C-2783F58690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F9488A2-8E53-4B40-81EA-EF0126290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logo&#10;&#10;Description automatically generated">
            <a:extLst>
              <a:ext uri="{FF2B5EF4-FFF2-40B4-BE49-F238E27FC236}">
                <a16:creationId xmlns:a16="http://schemas.microsoft.com/office/drawing/2014/main" id="{7E7DA962-AD33-4C68-9C11-DDC7AE2925F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566" b="12011"/>
          <a:stretch/>
        </p:blipFill>
        <p:spPr>
          <a:xfrm>
            <a:off x="685801" y="685800"/>
            <a:ext cx="10820400" cy="5486400"/>
          </a:xfrm>
          <a:prstGeom prst="rect">
            <a:avLst/>
          </a:prstGeom>
        </p:spPr>
      </p:pic>
    </p:spTree>
    <p:extLst>
      <p:ext uri="{BB962C8B-B14F-4D97-AF65-F5344CB8AC3E}">
        <p14:creationId xmlns:p14="http://schemas.microsoft.com/office/powerpoint/2010/main" val="732627540"/>
      </p:ext>
    </p:extLst>
  </p:cSld>
  <p:clrMapOvr>
    <a:masterClrMapping/>
  </p:clrMapOvr>
</p:sld>
</file>

<file path=ppt/theme/theme1.xml><?xml version="1.0" encoding="utf-8"?>
<a:theme xmlns:a="http://schemas.openxmlformats.org/drawingml/2006/main" name="ClassicFrameVTI">
  <a:themeElements>
    <a:clrScheme name="AnalogousFromLightSeedLeftStep">
      <a:dk1>
        <a:srgbClr val="000000"/>
      </a:dk1>
      <a:lt1>
        <a:srgbClr val="FFFFFF"/>
      </a:lt1>
      <a:dk2>
        <a:srgbClr val="213A21"/>
      </a:dk2>
      <a:lt2>
        <a:srgbClr val="E8E7E2"/>
      </a:lt2>
      <a:accent1>
        <a:srgbClr val="949EC8"/>
      </a:accent1>
      <a:accent2>
        <a:srgbClr val="7DA3BC"/>
      </a:accent2>
      <a:accent3>
        <a:srgbClr val="80ACAB"/>
      </a:accent3>
      <a:accent4>
        <a:srgbClr val="74AE95"/>
      </a:accent4>
      <a:accent5>
        <a:srgbClr val="81AF88"/>
      </a:accent5>
      <a:accent6>
        <a:srgbClr val="83AD73"/>
      </a:accent6>
      <a:hlink>
        <a:srgbClr val="8D8355"/>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2" ma:contentTypeDescription="Create a new document." ma:contentTypeScope="" ma:versionID="cfb4e2f13a11816748394d23298f4c23">
  <xsd:schema xmlns:xsd="http://www.w3.org/2001/XMLSchema" xmlns:xs="http://www.w3.org/2001/XMLSchema" xmlns:p="http://schemas.microsoft.com/office/2006/metadata/properties" xmlns:ns3="0340dd18-0450-4afb-b5d1-97b484958e7b" targetNamespace="http://schemas.microsoft.com/office/2006/metadata/properties" ma:root="true" ma:fieldsID="96b54e6e06ec35fc885e200bbb7cb0a8" ns3:_="">
    <xsd:import namespace="0340dd18-0450-4afb-b5d1-97b484958e7b"/>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CE5D61D-93BF-424A-90EC-9CADA6A42076}">
  <ds:schemaRefs>
    <ds:schemaRef ds:uri="http://schemas.microsoft.com/sharepoint/v3/contenttype/forms"/>
  </ds:schemaRefs>
</ds:datastoreItem>
</file>

<file path=customXml/itemProps2.xml><?xml version="1.0" encoding="utf-8"?>
<ds:datastoreItem xmlns:ds="http://schemas.openxmlformats.org/officeDocument/2006/customXml" ds:itemID="{EE8768C3-D536-4C56-B5C6-BF6FFAA529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B8385E1-1039-4CAF-B552-E0B8C2EF4EBF}">
  <ds:schemaRefs>
    <ds:schemaRef ds:uri="http://purl.org/dc/elements/1.1/"/>
    <ds:schemaRef ds:uri="http://schemas.microsoft.com/office/2006/metadata/properties"/>
    <ds:schemaRef ds:uri="http://schemas.microsoft.com/office/2006/documentManagement/types"/>
    <ds:schemaRef ds:uri="http://purl.org/dc/dcmitype/"/>
    <ds:schemaRef ds:uri="0340dd18-0450-4afb-b5d1-97b484958e7b"/>
    <ds:schemaRef ds:uri="http://schemas.openxmlformats.org/package/2006/metadata/core-properties"/>
    <ds:schemaRef ds:uri="http://schemas.microsoft.com/office/infopath/2007/PartnerControl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18304</TotalTime>
  <Words>2194</Words>
  <Application>Microsoft Office PowerPoint</Application>
  <PresentationFormat>Widescreen</PresentationFormat>
  <Paragraphs>52</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Gill Sans MT</vt:lpstr>
      <vt:lpstr>Goudy Old Style</vt:lpstr>
      <vt:lpstr>ClassicFrameVTI</vt:lpstr>
      <vt:lpstr>         </vt:lpstr>
      <vt:lpstr>PowerPoint Presentation</vt:lpstr>
      <vt:lpstr> Psychology and Social Work are professions that make a significant contribution to all fields insofar as they have a solid performance - whether in the development of creativity and interpersonal relationships (among many others), or in the field of social protection and family and participation. community. The performance of multidisciplinary teams, which includes the work of psychologists and social workers, is contemplated in society with the perspective of inclusion and effective permanence in public education systems, as well as to overcome educational inequalities. (site.cfp.org.br) </vt:lpstr>
      <vt:lpstr> While the Psychologist focuses on the individual, social worker focuses on the collective. Dealing with groups of people, generally excluded from society, it develops projects and actions to provide their reintegration or access to their rights(guiadacarreira.com.br). Social Work is highly qualified work that is built on experience. The professional practice reflect and link the psychological research. (Martin Gosling on his alternative journey into psychology) </vt:lpstr>
      <vt:lpstr>Psychologist versus social worker</vt:lpstr>
      <vt:lpstr>What does a psychologist do?</vt:lpstr>
      <vt:lpstr>       </vt:lpstr>
      <vt:lpstr>Inter-Relationship between theory and practice </vt:lpstr>
      <vt:lpstr>  Especially in the face of the health crisis scenario imposed by the Covid-19 pandemic, psychologists and social workers have been even more demanded, additional care in maintaining the mental health of all people in need, as in the articulation with the network of social protection services in the territories. </vt:lpstr>
      <vt:lpstr>There is a great complexity that social services recognize that of interaction and influence on human beings and their environment is a profession that works for the good of society. There is a need to promote the well-being of clients in a family environment or in groups. It is practiced based on the knowledge provided by various theories of psychology about human behavior and within these theories provide explanations of certain behaviours and intervention guides to resolve problem behaviors. They deal with all social classes, different backgrounds, religions, basing their practice on a generalized framework of understanding of human behavior given by various theories and models of social work practice. The practice and theories of social work are side by side and are inseparable and one does not dominate the other. This work covered a wide range of questions that made me reflect on these professionals. The title of the section “Focus on the individual” reminds us that social work is working with people. throughout this work, he led me to reflect on practices, feelings, thoughts and reactions. (ukessays.com)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Bruno rosado Student num:1907896</dc:title>
  <dc:creator>Bruno Manuel Da Silva Rosado (1907896)</dc:creator>
  <cp:lastModifiedBy>Bruno Da Silva Rosado (1907896)</cp:lastModifiedBy>
  <cp:revision>9</cp:revision>
  <dcterms:created xsi:type="dcterms:W3CDTF">2022-02-05T17:17:10Z</dcterms:created>
  <dcterms:modified xsi:type="dcterms:W3CDTF">2022-02-19T16:23:06Z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