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21945600" cy="31089600"/>
  <p:notesSz cx="31089600" cy="219456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4" d="100"/>
          <a:sy n="14" d="100"/>
        </p:scale>
        <p:origin x="2220" y="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559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5623560" y="0"/>
            <a:ext cx="35204400" cy="3474720"/>
          </a:xfrm>
          <a:prstGeom prst="rect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274320"/>
            <a:ext cx="20665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AFC2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BSc (Hons) Health and Social Care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40080" y="777240"/>
            <a:ext cx="206654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Role of Digital Communication Tools in Mitigating Social Isolation Among Older Adults in Residential Social Care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640080" y="1874520"/>
            <a:ext cx="20665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dirty="0">
                <a:solidFill>
                  <a:srgbClr val="9FE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Methods Poster  –  Element 2, BMHP6020 Independent Project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40080" y="2377440"/>
            <a:ext cx="20665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C7D3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 Name  |  Student Number  |  2026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-5623560" y="3474720"/>
            <a:ext cx="35524440" cy="2651760"/>
          </a:xfrm>
          <a:prstGeom prst="roundRect">
            <a:avLst>
              <a:gd name="adj" fmla="val 1923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  <a:effectLst>
            <a:outerShdw blurRad="63500" dist="25400" dir="5400000" algn="bl" rotWithShape="0">
              <a:srgbClr val="8896A8">
                <a:alpha val="25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594360" y="3429000"/>
            <a:ext cx="20665440" cy="640080"/>
          </a:xfrm>
          <a:prstGeom prst="roundRect">
            <a:avLst>
              <a:gd name="adj" fmla="val 7143"/>
            </a:avLst>
          </a:prstGeom>
          <a:solidFill>
            <a:srgbClr val="1B2A4A"/>
          </a:solidFill>
          <a:ln/>
        </p:spPr>
      </p:sp>
      <p:sp>
        <p:nvSpPr>
          <p:cNvPr id="9" name="Shape 7"/>
          <p:cNvSpPr/>
          <p:nvPr/>
        </p:nvSpPr>
        <p:spPr>
          <a:xfrm>
            <a:off x="640080" y="4023360"/>
            <a:ext cx="20665440" cy="914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10" name="Shape 8"/>
          <p:cNvSpPr/>
          <p:nvPr/>
        </p:nvSpPr>
        <p:spPr>
          <a:xfrm>
            <a:off x="804672" y="353872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1" name="Text 9"/>
          <p:cNvSpPr/>
          <p:nvPr/>
        </p:nvSpPr>
        <p:spPr>
          <a:xfrm>
            <a:off x="804672" y="353872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463040" y="3474720"/>
            <a:ext cx="1965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800" dirty="0"/>
          </a:p>
        </p:txBody>
      </p:sp>
      <p:sp>
        <p:nvSpPr>
          <p:cNvPr id="13" name="Text 11"/>
          <p:cNvSpPr/>
          <p:nvPr/>
        </p:nvSpPr>
        <p:spPr>
          <a:xfrm>
            <a:off x="1005840" y="4526280"/>
            <a:ext cx="2011680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 a secondary research project, using existing published literature rather than new data collected from participants.</a:t>
            </a:r>
            <a:endParaRPr lang="en-US" sz="20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aim: to explore whether digital communication tools can help reduce loneliness for older adults in residential care, and to identify the factors that influence acceptance of AI enabled features.</a:t>
            </a:r>
            <a:endParaRPr lang="en-US" sz="20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poster visually summarises the secondary research process detailed in full in Chapter 3.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-5623560" y="6263640"/>
            <a:ext cx="35524440" cy="6172200"/>
          </a:xfrm>
          <a:prstGeom prst="roundRect">
            <a:avLst>
              <a:gd name="adj" fmla="val 781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  <a:effectLst>
            <a:outerShdw blurRad="63500" dist="25400" dir="5400000" algn="bl" rotWithShape="0">
              <a:srgbClr val="8896A8">
                <a:alpha val="25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640080" y="6263640"/>
            <a:ext cx="20665440" cy="640080"/>
          </a:xfrm>
          <a:prstGeom prst="roundRect">
            <a:avLst>
              <a:gd name="adj" fmla="val 7143"/>
            </a:avLst>
          </a:prstGeom>
          <a:solidFill>
            <a:srgbClr val="2E7D74"/>
          </a:solidFill>
          <a:ln/>
        </p:spPr>
      </p:sp>
      <p:sp>
        <p:nvSpPr>
          <p:cNvPr id="16" name="Shape 14"/>
          <p:cNvSpPr/>
          <p:nvPr/>
        </p:nvSpPr>
        <p:spPr>
          <a:xfrm>
            <a:off x="640080" y="6812280"/>
            <a:ext cx="20665440" cy="91440"/>
          </a:xfrm>
          <a:prstGeom prst="rect">
            <a:avLst/>
          </a:prstGeom>
          <a:solidFill>
            <a:srgbClr val="2E7D74"/>
          </a:solidFill>
          <a:ln/>
        </p:spPr>
      </p:sp>
      <p:sp>
        <p:nvSpPr>
          <p:cNvPr id="17" name="Shape 15"/>
          <p:cNvSpPr/>
          <p:nvPr/>
        </p:nvSpPr>
        <p:spPr>
          <a:xfrm>
            <a:off x="804672" y="632764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8" name="Text 16"/>
          <p:cNvSpPr/>
          <p:nvPr/>
        </p:nvSpPr>
        <p:spPr>
          <a:xfrm>
            <a:off x="804672" y="632764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463040" y="6263640"/>
            <a:ext cx="1965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914400" y="7086600"/>
            <a:ext cx="20116800" cy="4846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strategy: concepts of older adults, care home, digital communication, AI and loneliness were combined using Boolean operators (AND / OR) and searched across Google Scholar, UWTSD Library and PubMed.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Filters applied: peer reviewed sources only, published 2015 to 2025, written in English.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process: broad exploratory search narrowed through title and abstract screening, then full text review; all 10 sources considered were logged in a source tracking table.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Validation: every source was assessed using the CRAAP test (Currency, Relevance, Authority, Accuracy, Purpose) before being included.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Inclusion criteria: peer reviewed, 2015 to 2025, focused on adults 65 and over, addressing digital communication or AI in relation to isolation, written in English.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Exclusion criteria: opinion pieces and blogs, sources published before 2015, studies not focused on older adults, non-English sources.</a:t>
            </a:r>
            <a:endParaRPr lang="en-US" sz="2400" dirty="0"/>
          </a:p>
        </p:txBody>
      </p:sp>
      <p:sp>
        <p:nvSpPr>
          <p:cNvPr id="21" name="Shape 19"/>
          <p:cNvSpPr/>
          <p:nvPr/>
        </p:nvSpPr>
        <p:spPr>
          <a:xfrm>
            <a:off x="-5623560" y="12527280"/>
            <a:ext cx="16367760" cy="4389120"/>
          </a:xfrm>
          <a:prstGeom prst="roundRect">
            <a:avLst>
              <a:gd name="adj" fmla="val 1136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  <a:effectLst>
            <a:outerShdw blurRad="63500" dist="25400" dir="5400000" algn="bl" rotWithShape="0">
              <a:srgbClr val="8896A8">
                <a:alpha val="25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22" name="Shape 20"/>
          <p:cNvSpPr/>
          <p:nvPr/>
        </p:nvSpPr>
        <p:spPr>
          <a:xfrm>
            <a:off x="548640" y="12481560"/>
            <a:ext cx="10104120" cy="640080"/>
          </a:xfrm>
          <a:prstGeom prst="roundRect">
            <a:avLst>
              <a:gd name="adj" fmla="val 7143"/>
            </a:avLst>
          </a:prstGeom>
          <a:solidFill>
            <a:srgbClr val="1B2A4A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23" name="Shape 21"/>
          <p:cNvSpPr/>
          <p:nvPr/>
        </p:nvSpPr>
        <p:spPr>
          <a:xfrm>
            <a:off x="640080" y="13075920"/>
            <a:ext cx="10104120" cy="914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24" name="Shape 22"/>
          <p:cNvSpPr/>
          <p:nvPr/>
        </p:nvSpPr>
        <p:spPr>
          <a:xfrm>
            <a:off x="804672" y="1259128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5" name="Text 23"/>
          <p:cNvSpPr/>
          <p:nvPr/>
        </p:nvSpPr>
        <p:spPr>
          <a:xfrm>
            <a:off x="-6400800" y="13011912"/>
            <a:ext cx="7717536" cy="91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1463040" y="12527280"/>
            <a:ext cx="9098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</a:t>
            </a:r>
            <a:endParaRPr lang="en-US" sz="2800" dirty="0"/>
          </a:p>
        </p:txBody>
      </p:sp>
      <p:sp>
        <p:nvSpPr>
          <p:cNvPr id="27" name="Text 25"/>
          <p:cNvSpPr/>
          <p:nvPr/>
        </p:nvSpPr>
        <p:spPr>
          <a:xfrm>
            <a:off x="914400" y="13578840"/>
            <a:ext cx="9555480" cy="2788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best 5 sources were logged in a Results Summary Table, recording method, sample and key findings for comparison.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Reading and coding the literature identified repeated words and ideas, for example ease of use, family contact, lack of confidence, and privacy concern.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codes were grouped into 5 early themes: perceived usefulness, perceived ease of use, barriers to adoption, attitudes towards AI, and privacy and security concerns.</a:t>
            </a:r>
            <a:endParaRPr lang="en-US" sz="2400" dirty="0"/>
          </a:p>
        </p:txBody>
      </p:sp>
      <p:sp>
        <p:nvSpPr>
          <p:cNvPr id="28" name="Shape 26"/>
          <p:cNvSpPr/>
          <p:nvPr/>
        </p:nvSpPr>
        <p:spPr>
          <a:xfrm>
            <a:off x="11365992" y="12710160"/>
            <a:ext cx="18534888" cy="4343400"/>
          </a:xfrm>
          <a:prstGeom prst="roundRect">
            <a:avLst>
              <a:gd name="adj" fmla="val 1136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11201400" y="12527280"/>
            <a:ext cx="10104120" cy="640080"/>
          </a:xfrm>
          <a:prstGeom prst="roundRect">
            <a:avLst>
              <a:gd name="adj" fmla="val 7143"/>
            </a:avLst>
          </a:prstGeom>
          <a:solidFill>
            <a:srgbClr val="2E7D74"/>
          </a:solidFill>
          <a:ln/>
        </p:spPr>
      </p:sp>
      <p:sp>
        <p:nvSpPr>
          <p:cNvPr id="30" name="Shape 28"/>
          <p:cNvSpPr/>
          <p:nvPr/>
        </p:nvSpPr>
        <p:spPr>
          <a:xfrm>
            <a:off x="11201400" y="13075920"/>
            <a:ext cx="10104120" cy="91440"/>
          </a:xfrm>
          <a:prstGeom prst="rect">
            <a:avLst/>
          </a:prstGeom>
          <a:solidFill>
            <a:srgbClr val="2E7D74"/>
          </a:solidFill>
          <a:ln/>
        </p:spPr>
      </p:sp>
      <p:sp>
        <p:nvSpPr>
          <p:cNvPr id="31" name="Shape 29"/>
          <p:cNvSpPr/>
          <p:nvPr/>
        </p:nvSpPr>
        <p:spPr>
          <a:xfrm>
            <a:off x="11365992" y="1259128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32" name="Text 30"/>
          <p:cNvSpPr/>
          <p:nvPr/>
        </p:nvSpPr>
        <p:spPr>
          <a:xfrm>
            <a:off x="11365992" y="1259128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12024360" y="12527280"/>
            <a:ext cx="9098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Statistic</a:t>
            </a:r>
            <a:endParaRPr lang="en-US" sz="1900" dirty="0"/>
          </a:p>
        </p:txBody>
      </p:sp>
      <p:sp>
        <p:nvSpPr>
          <p:cNvPr id="34" name="Text 32"/>
          <p:cNvSpPr/>
          <p:nvPr/>
        </p:nvSpPr>
        <p:spPr>
          <a:xfrm>
            <a:off x="11201400" y="13487400"/>
            <a:ext cx="101041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94%</a:t>
            </a:r>
            <a:endParaRPr lang="en-US" sz="7000" dirty="0"/>
          </a:p>
        </p:txBody>
      </p:sp>
      <p:sp>
        <p:nvSpPr>
          <p:cNvPr id="35" name="Text 33"/>
          <p:cNvSpPr/>
          <p:nvPr/>
        </p:nvSpPr>
        <p:spPr>
          <a:xfrm>
            <a:off x="11658600" y="14904720"/>
            <a:ext cx="9189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care home residents do not own a tablet or smartphone</a:t>
            </a:r>
            <a:endParaRPr lang="en-US" sz="2000" dirty="0"/>
          </a:p>
        </p:txBody>
      </p:sp>
      <p:sp>
        <p:nvSpPr>
          <p:cNvPr id="36" name="Text 34"/>
          <p:cNvSpPr/>
          <p:nvPr/>
        </p:nvSpPr>
        <p:spPr>
          <a:xfrm>
            <a:off x="11658600" y="15727680"/>
            <a:ext cx="9189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6B7A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</a:t>
            </a:r>
            <a:r>
              <a:rPr lang="en-US" i="1" dirty="0">
                <a:solidFill>
                  <a:srgbClr val="6B7A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Sarker et al., 2025)</a:t>
            </a:r>
            <a:endParaRPr lang="en-US" dirty="0"/>
          </a:p>
        </p:txBody>
      </p:sp>
      <p:sp>
        <p:nvSpPr>
          <p:cNvPr id="37" name="Shape 35"/>
          <p:cNvSpPr/>
          <p:nvPr/>
        </p:nvSpPr>
        <p:spPr>
          <a:xfrm>
            <a:off x="-5623560" y="16962120"/>
            <a:ext cx="16367760" cy="3749040"/>
          </a:xfrm>
          <a:prstGeom prst="roundRect">
            <a:avLst>
              <a:gd name="adj" fmla="val 1282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  <a:effectLst>
            <a:outerShdw blurRad="63500" dist="25400" dir="5400000" algn="bl" rotWithShape="0">
              <a:srgbClr val="8896A8">
                <a:alpha val="25000"/>
              </a:srgbClr>
            </a:outerShdw>
          </a:effectLst>
        </p:spPr>
      </p:sp>
      <p:sp>
        <p:nvSpPr>
          <p:cNvPr id="38" name="Shape 36"/>
          <p:cNvSpPr/>
          <p:nvPr/>
        </p:nvSpPr>
        <p:spPr>
          <a:xfrm>
            <a:off x="640080" y="16962120"/>
            <a:ext cx="10104120" cy="640080"/>
          </a:xfrm>
          <a:prstGeom prst="roundRect">
            <a:avLst>
              <a:gd name="adj" fmla="val 7143"/>
            </a:avLst>
          </a:prstGeom>
          <a:solidFill>
            <a:srgbClr val="2E7D74"/>
          </a:solidFill>
          <a:ln/>
        </p:spPr>
      </p:sp>
      <p:sp>
        <p:nvSpPr>
          <p:cNvPr id="39" name="Shape 37"/>
          <p:cNvSpPr/>
          <p:nvPr/>
        </p:nvSpPr>
        <p:spPr>
          <a:xfrm>
            <a:off x="640080" y="17510760"/>
            <a:ext cx="10104120" cy="91440"/>
          </a:xfrm>
          <a:prstGeom prst="rect">
            <a:avLst/>
          </a:prstGeom>
          <a:solidFill>
            <a:srgbClr val="2E7D74"/>
          </a:solidFill>
          <a:ln/>
        </p:spPr>
      </p:sp>
      <p:sp>
        <p:nvSpPr>
          <p:cNvPr id="40" name="Shape 38"/>
          <p:cNvSpPr/>
          <p:nvPr/>
        </p:nvSpPr>
        <p:spPr>
          <a:xfrm>
            <a:off x="804672" y="1702612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41" name="Text 39"/>
          <p:cNvSpPr/>
          <p:nvPr/>
        </p:nvSpPr>
        <p:spPr>
          <a:xfrm>
            <a:off x="804672" y="1702612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E7D7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42" name="Text 40"/>
          <p:cNvSpPr/>
          <p:nvPr/>
        </p:nvSpPr>
        <p:spPr>
          <a:xfrm>
            <a:off x="1463040" y="16962120"/>
            <a:ext cx="9098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</a:t>
            </a:r>
            <a:endParaRPr lang="en-US" sz="2800" dirty="0"/>
          </a:p>
        </p:txBody>
      </p:sp>
      <p:sp>
        <p:nvSpPr>
          <p:cNvPr id="43" name="Text 41"/>
          <p:cNvSpPr/>
          <p:nvPr/>
        </p:nvSpPr>
        <p:spPr>
          <a:xfrm>
            <a:off x="914400" y="17785080"/>
            <a:ext cx="955548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participants were involved, but ethical practice remained central: sources were referenced accurately to avoid plagiarism and represented fairly.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topics such as loneliness and dementia were discussed with care and respect throughout.</a:t>
            </a:r>
            <a:endParaRPr lang="en-US" sz="24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4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literature suggests digital tools can support wellbeing, but only where digital literacy, staff support and privacy concerns are addressed.</a:t>
            </a:r>
            <a:endParaRPr lang="en-US" sz="2400" dirty="0"/>
          </a:p>
        </p:txBody>
      </p:sp>
      <p:sp>
        <p:nvSpPr>
          <p:cNvPr id="44" name="Shape 42"/>
          <p:cNvSpPr/>
          <p:nvPr/>
        </p:nvSpPr>
        <p:spPr>
          <a:xfrm>
            <a:off x="11201400" y="16962120"/>
            <a:ext cx="18699480" cy="3566160"/>
          </a:xfrm>
          <a:prstGeom prst="roundRect">
            <a:avLst>
              <a:gd name="adj" fmla="val 1282"/>
            </a:avLst>
          </a:prstGeom>
          <a:solidFill>
            <a:srgbClr val="FFFFFF"/>
          </a:solidFill>
          <a:ln w="12700">
            <a:solidFill>
              <a:srgbClr val="D8DEE6"/>
            </a:solidFill>
            <a:prstDash val="solid"/>
          </a:ln>
          <a:effectLst>
            <a:outerShdw blurRad="63500" dist="25400" dir="5400000" algn="bl" rotWithShape="0">
              <a:srgbClr val="8896A8">
                <a:alpha val="25000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11292840" y="17053560"/>
            <a:ext cx="10104120" cy="640080"/>
          </a:xfrm>
          <a:prstGeom prst="roundRect">
            <a:avLst>
              <a:gd name="adj" fmla="val 7143"/>
            </a:avLst>
          </a:prstGeom>
          <a:solidFill>
            <a:srgbClr val="1B2A4A"/>
          </a:solidFill>
          <a:ln/>
        </p:spPr>
      </p:sp>
      <p:sp>
        <p:nvSpPr>
          <p:cNvPr id="46" name="Shape 44"/>
          <p:cNvSpPr/>
          <p:nvPr/>
        </p:nvSpPr>
        <p:spPr>
          <a:xfrm>
            <a:off x="11201400" y="17510760"/>
            <a:ext cx="10104120" cy="914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47" name="Shape 45"/>
          <p:cNvSpPr/>
          <p:nvPr/>
        </p:nvSpPr>
        <p:spPr>
          <a:xfrm>
            <a:off x="11365992" y="17026128"/>
            <a:ext cx="512064" cy="51206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48" name="Text 46"/>
          <p:cNvSpPr/>
          <p:nvPr/>
        </p:nvSpPr>
        <p:spPr>
          <a:xfrm>
            <a:off x="11365992" y="17026128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49" name="Text 47"/>
          <p:cNvSpPr/>
          <p:nvPr/>
        </p:nvSpPr>
        <p:spPr>
          <a:xfrm>
            <a:off x="12024360" y="16962120"/>
            <a:ext cx="9098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50" name="Text 48"/>
          <p:cNvSpPr/>
          <p:nvPr/>
        </p:nvSpPr>
        <p:spPr>
          <a:xfrm>
            <a:off x="11475720" y="17785080"/>
            <a:ext cx="955548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secondary research process produced a focused, credible evidence base on digital communication tools and social isolation in residential care.</a:t>
            </a:r>
            <a:endParaRPr lang="en-US" sz="2000" dirty="0"/>
          </a:p>
          <a:p>
            <a:pPr marL="203200" indent="-203200">
              <a:lnSpc>
                <a:spcPct val="108000"/>
              </a:lnSpc>
              <a:spcAft>
                <a:spcPts val="800"/>
              </a:spcAft>
              <a:buSzPct val="100000"/>
              <a:buChar char="▪"/>
            </a:pPr>
            <a:r>
              <a:rPr lang="en-US" sz="20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themes identified here directly inform the analysis and discussion developed in Chapter 3 and Chapter 4 of the dissertation.</a:t>
            </a:r>
            <a:endParaRPr lang="en-US" sz="2000" dirty="0"/>
          </a:p>
        </p:txBody>
      </p:sp>
      <p:sp>
        <p:nvSpPr>
          <p:cNvPr id="51" name="Shape 49"/>
          <p:cNvSpPr/>
          <p:nvPr/>
        </p:nvSpPr>
        <p:spPr>
          <a:xfrm>
            <a:off x="-5623560" y="20985480"/>
            <a:ext cx="35524440" cy="11658600"/>
          </a:xfrm>
          <a:prstGeom prst="rect">
            <a:avLst/>
          </a:prstGeom>
          <a:solidFill>
            <a:srgbClr val="E8F3F1"/>
          </a:solidFill>
          <a:ln/>
        </p:spPr>
      </p:sp>
      <p:sp>
        <p:nvSpPr>
          <p:cNvPr id="52" name="Text 50"/>
          <p:cNvSpPr/>
          <p:nvPr/>
        </p:nvSpPr>
        <p:spPr>
          <a:xfrm>
            <a:off x="640080" y="21168360"/>
            <a:ext cx="20665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53" name="Text 51"/>
          <p:cNvSpPr/>
          <p:nvPr/>
        </p:nvSpPr>
        <p:spPr>
          <a:xfrm>
            <a:off x="640080" y="21717000"/>
            <a:ext cx="20665440" cy="9189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spcAft>
                <a:spcPts val="600"/>
              </a:spcAft>
              <a:buNone/>
            </a:pPr>
            <a:r>
              <a:rPr lang="en-US" sz="28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Balki, E., Holland, C. and Hayes, N. (2023) 'Use and acceptance of digital communication technology by older adults for social connectedness during the COVID-19 pandemic: mixed methods study', Journal of Medical Internet Research, 25, p. e41535.</a:t>
            </a:r>
            <a:endParaRPr lang="en-US" sz="2800" dirty="0"/>
          </a:p>
          <a:p>
            <a:pPr marL="0" indent="0">
              <a:lnSpc>
                <a:spcPct val="110000"/>
              </a:lnSpc>
              <a:spcAft>
                <a:spcPts val="600"/>
              </a:spcAft>
              <a:buNone/>
            </a:pPr>
            <a:r>
              <a:rPr lang="en-US" sz="28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Gunnes, M., Løe, I. and Kalseth, J. (2024) 'Exploring the impact of information and communication technologies on loneliness and social isolation in community-dwelling older adults: a scoping review of reviews', BMC Geriatrics, 24(1).</a:t>
            </a:r>
            <a:endParaRPr lang="en-US" sz="2800" dirty="0"/>
          </a:p>
          <a:p>
            <a:pPr marL="0" indent="0">
              <a:lnSpc>
                <a:spcPct val="110000"/>
              </a:lnSpc>
              <a:spcAft>
                <a:spcPts val="600"/>
              </a:spcAft>
              <a:buNone/>
            </a:pPr>
            <a:r>
              <a:rPr lang="en-US" sz="28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Sarker, P. et al. (2025) 'Exploring acceptance of digital health technologies for managing non-communicable diseases among older adults: a systematic scoping review', Journal of Medical Systems, 49(1), p. 35.</a:t>
            </a:r>
            <a:endParaRPr lang="en-US" sz="2800" dirty="0"/>
          </a:p>
          <a:p>
            <a:pPr marL="0" indent="0">
              <a:lnSpc>
                <a:spcPct val="110000"/>
              </a:lnSpc>
              <a:spcAft>
                <a:spcPts val="600"/>
              </a:spcAft>
              <a:buNone/>
            </a:pPr>
            <a:r>
              <a:rPr lang="en-US" sz="28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Welch, V. et al. (2023) 'Digital interventions to reduce social isolation and loneliness in older adults: An evidence and gap map', Campbell Systematic Reviews, 19(4), p. e1369.</a:t>
            </a:r>
            <a:endParaRPr lang="en-US" sz="2800" dirty="0"/>
          </a:p>
          <a:p>
            <a:pPr marL="0" indent="0">
              <a:lnSpc>
                <a:spcPct val="110000"/>
              </a:lnSpc>
              <a:spcAft>
                <a:spcPts val="600"/>
              </a:spcAft>
              <a:buNone/>
            </a:pPr>
            <a:r>
              <a:rPr lang="en-US" sz="2800" dirty="0">
                <a:solidFill>
                  <a:srgbClr val="263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Ye, C. et al. (2025) 'Bridging the gap: the role of AI in enhancing psychological well-being among older adults', Frontiers in Public Health, 13.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705</Words>
  <Application>Microsoft Office PowerPoint</Application>
  <PresentationFormat>Custom</PresentationFormat>
  <Paragraphs>43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Princess Kwartemaa</cp:lastModifiedBy>
  <cp:revision>2</cp:revision>
  <dcterms:created xsi:type="dcterms:W3CDTF">2026-07-21T01:13:44Z</dcterms:created>
  <dcterms:modified xsi:type="dcterms:W3CDTF">2026-07-21T01:51:58Z</dcterms:modified>
</cp:coreProperties>
</file>