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4B4E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4" autoAdjust="0"/>
    <p:restoredTop sz="86803" autoAdjust="0"/>
  </p:normalViewPr>
  <p:slideViewPr>
    <p:cSldViewPr snapToGrid="0">
      <p:cViewPr varScale="1">
        <p:scale>
          <a:sx n="57" d="100"/>
          <a:sy n="57" d="100"/>
        </p:scale>
        <p:origin x="10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6637DC-4F6B-48FF-B8CB-332EEEB2872D}" type="datetimeFigureOut">
              <a:rPr lang="en-US" smtClean="0"/>
              <a:t>11/2/2025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81A1B3-3793-4AD0-A636-ECFE791D8819}" type="slidenum">
              <a:rPr lang="en-US" smtClean="0"/>
              <a:t>‹#›</a:t>
            </a:fld>
            <a:endParaRPr lang="en-US"/>
          </a:p>
        </p:txBody>
      </p:sp>
    </p:spTree>
    <p:extLst>
      <p:ext uri="{BB962C8B-B14F-4D97-AF65-F5344CB8AC3E}">
        <p14:creationId xmlns:p14="http://schemas.microsoft.com/office/powerpoint/2010/main" val="34796597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latin typeface="Times New Roman" panose="02020603050405020304" pitchFamily="18" charset="0"/>
                <a:ea typeface="Calibri" panose="020F0502020204030204" pitchFamily="34" charset="0"/>
                <a:cs typeface="Times New Roman" panose="02020603050405020304" pitchFamily="18" charset="0"/>
              </a:rPr>
              <a:t>This poster critically analyzes classification, current and historical conceptualizations and contemporary attitudes and policies in the articulation of responses to anxiety disorders (Scott et al., 2021).</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latin typeface="Times New Roman" panose="02020603050405020304" pitchFamily="18" charset="0"/>
                <a:ea typeface="Calibri" panose="020F0502020204030204" pitchFamily="34" charset="0"/>
                <a:cs typeface="Times New Roman" panose="02020603050405020304" pitchFamily="18" charset="0"/>
              </a:rPr>
              <a:t>Dimensional perspectives - measurement of symptoms on a continuum - may be a more accurate way of characterizing the many manifestations of anxiety. Further, cultural differences also lead to issues with universal diagnostic cutoffs (over-</a:t>
            </a:r>
            <a:r>
              <a:rPr lang="en-US" dirty="0" err="1">
                <a:latin typeface="Times New Roman" panose="02020603050405020304" pitchFamily="18" charset="0"/>
                <a:ea typeface="Calibri" panose="020F0502020204030204" pitchFamily="34" charset="0"/>
                <a:cs typeface="Times New Roman" panose="02020603050405020304" pitchFamily="18" charset="0"/>
              </a:rPr>
              <a:t>pathologization</a:t>
            </a:r>
            <a:r>
              <a:rPr lang="en-US" dirty="0">
                <a:latin typeface="Times New Roman" panose="02020603050405020304" pitchFamily="18" charset="0"/>
                <a:ea typeface="Calibri" panose="020F0502020204030204" pitchFamily="34" charset="0"/>
                <a:cs typeface="Times New Roman" panose="02020603050405020304" pitchFamily="18" charset="0"/>
              </a:rPr>
              <a:t> of normal distress).</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latin typeface="Times New Roman" panose="02020603050405020304" pitchFamily="18" charset="0"/>
                <a:ea typeface="Calibri" panose="020F0502020204030204" pitchFamily="34" charset="0"/>
                <a:cs typeface="Times New Roman" panose="02020603050405020304" pitchFamily="18" charset="0"/>
              </a:rPr>
              <a:t>It is concerned with cognitive and </a:t>
            </a:r>
            <a:r>
              <a:rPr lang="en-US" dirty="0" err="1">
                <a:latin typeface="Times New Roman" panose="02020603050405020304" pitchFamily="18" charset="0"/>
                <a:ea typeface="Calibri" panose="020F0502020204030204" pitchFamily="34" charset="0"/>
                <a:cs typeface="Times New Roman" panose="02020603050405020304" pitchFamily="18" charset="0"/>
              </a:rPr>
              <a:t>behavioural</a:t>
            </a:r>
            <a:r>
              <a:rPr lang="en-US" dirty="0">
                <a:latin typeface="Times New Roman" panose="02020603050405020304" pitchFamily="18" charset="0"/>
                <a:ea typeface="Calibri" panose="020F0502020204030204" pitchFamily="34" charset="0"/>
                <a:cs typeface="Times New Roman" panose="02020603050405020304" pitchFamily="18" charset="0"/>
              </a:rPr>
              <a:t> characteristics (excessive worry, avoidance </a:t>
            </a:r>
            <a:r>
              <a:rPr lang="en-US" dirty="0" err="1">
                <a:latin typeface="Times New Roman" panose="02020603050405020304" pitchFamily="18" charset="0"/>
                <a:ea typeface="Calibri" panose="020F0502020204030204" pitchFamily="34" charset="0"/>
                <a:cs typeface="Times New Roman" panose="02020603050405020304" pitchFamily="18" charset="0"/>
              </a:rPr>
              <a:t>behaviour</a:t>
            </a:r>
            <a:r>
              <a:rPr lang="en-US" dirty="0">
                <a:latin typeface="Times New Roman" panose="02020603050405020304" pitchFamily="18" charset="0"/>
                <a:ea typeface="Calibri" panose="020F0502020204030204" pitchFamily="34" charset="0"/>
                <a:cs typeface="Times New Roman" panose="02020603050405020304" pitchFamily="18" charset="0"/>
              </a:rPr>
              <a:t>, physiological arousal) and requires some length of time (usually six months) before symptoms can be present.</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latin typeface="Times New Roman" panose="02020603050405020304" pitchFamily="18" charset="0"/>
                <a:ea typeface="Calibri" panose="020F0502020204030204" pitchFamily="34" charset="0"/>
                <a:cs typeface="Times New Roman" panose="02020603050405020304" pitchFamily="18" charset="0"/>
              </a:rPr>
              <a:t>The ICD-11 is grounded in functional malfunction and distress and has a dimensional approach that reflects the severity of symptoms, comorbidities with other disorders such as depression or obsessive-compulsive disorder (</a:t>
            </a:r>
            <a:r>
              <a:rPr lang="en-US" dirty="0" err="1">
                <a:latin typeface="Times New Roman" panose="02020603050405020304" pitchFamily="18" charset="0"/>
                <a:ea typeface="Calibri" panose="020F0502020204030204" pitchFamily="34" charset="0"/>
                <a:cs typeface="Times New Roman" panose="02020603050405020304" pitchFamily="18" charset="0"/>
              </a:rPr>
              <a:t>Furedi</a:t>
            </a:r>
            <a:r>
              <a:rPr lang="en-US" dirty="0">
                <a:latin typeface="Times New Roman" panose="02020603050405020304" pitchFamily="18" charset="0"/>
                <a:ea typeface="Calibri" panose="020F0502020204030204" pitchFamily="34" charset="0"/>
                <a:cs typeface="Times New Roman" panose="02020603050405020304" pitchFamily="18" charset="0"/>
              </a:rPr>
              <a:t>, 2018).</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latin typeface="Times New Roman" panose="02020603050405020304" pitchFamily="18" charset="0"/>
                <a:ea typeface="Calibri" panose="020F0502020204030204" pitchFamily="34" charset="0"/>
                <a:cs typeface="Times New Roman" panose="02020603050405020304" pitchFamily="18" charset="0"/>
              </a:rPr>
              <a:t>Anxiety and Fear-Related Disorders in ICD-11 are given in the section "Anxiety and Fear-Related Disorders (6B00-6B0Z)" and include the following:</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latin typeface="Times New Roman" panose="02020603050405020304" pitchFamily="18" charset="0"/>
                <a:ea typeface="Calibri" panose="020F0502020204030204" pitchFamily="34" charset="0"/>
                <a:cs typeface="Times New Roman" panose="02020603050405020304" pitchFamily="18" charset="0"/>
              </a:rPr>
              <a:t>However, this time period was also criticized for medicalization of normal stress responses </a:t>
            </a:r>
            <a:r>
              <a:rPr lang="en-GB" dirty="0">
                <a:latin typeface="Times New Roman" panose="02020603050405020304" pitchFamily="18" charset="0"/>
                <a:ea typeface="Calibri" panose="020F0502020204030204" pitchFamily="34" charset="0"/>
                <a:cs typeface="Times New Roman" panose="02020603050405020304" pitchFamily="18" charset="0"/>
              </a:rPr>
              <a:t>(</a:t>
            </a:r>
            <a:r>
              <a:rPr lang="en-GB" dirty="0" err="1">
                <a:latin typeface="Times New Roman" panose="02020603050405020304" pitchFamily="18" charset="0"/>
                <a:ea typeface="Calibri" panose="020F0502020204030204" pitchFamily="34" charset="0"/>
                <a:cs typeface="Times New Roman" panose="02020603050405020304" pitchFamily="18" charset="0"/>
              </a:rPr>
              <a:t>Taschereau-Dumouchel</a:t>
            </a:r>
            <a:r>
              <a:rPr lang="en-GB" dirty="0">
                <a:latin typeface="Times New Roman" panose="02020603050405020304" pitchFamily="18" charset="0"/>
                <a:ea typeface="Calibri" panose="020F0502020204030204" pitchFamily="34" charset="0"/>
                <a:cs typeface="Times New Roman" panose="02020603050405020304" pitchFamily="18" charset="0"/>
              </a:rPr>
              <a:t> et al., 2022).</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a:latin typeface="Times New Roman" panose="02020603050405020304" pitchFamily="18" charset="0"/>
                <a:ea typeface="Calibri" panose="020F0502020204030204" pitchFamily="34" charset="0"/>
                <a:cs typeface="Times New Roman" panose="02020603050405020304" pitchFamily="18" charset="0"/>
              </a:rPr>
              <a:t>In his work Freud did recognize the distinction between "realistic" anxiety and "neurotic" anxiety, and so added to the equation the concept that unconscious motives played a role in fear responses. By the middle of the 20th century, behaviorists such as John Watson and B.F. Skinner preferred theories of conditioning which postulated that anxiety would be generated from associations learned by us (American Psychiatric Association, 2022).</a:t>
            </a:r>
          </a:p>
          <a:p>
            <a:r>
              <a:rPr lang="en-US" sz="1200" dirty="0">
                <a:latin typeface="Times New Roman" panose="02020603050405020304" pitchFamily="18" charset="0"/>
                <a:ea typeface="Calibri" panose="020F0502020204030204" pitchFamily="34" charset="0"/>
                <a:cs typeface="Times New Roman" panose="02020603050405020304" pitchFamily="18" charset="0"/>
              </a:rPr>
              <a:t>In former times the concept of anxiety was spiritual or moral. Ancient Greeks described emotional disturbance in terms of imbalance of the four humors (blood, phlegm, black bile, yellow bile) in the body. </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latin typeface="Times New Roman" panose="02020603050405020304" pitchFamily="18" charset="0"/>
                <a:ea typeface="Calibri" panose="020F0502020204030204" pitchFamily="34" charset="0"/>
                <a:cs typeface="Times New Roman" panose="02020603050405020304" pitchFamily="18" charset="0"/>
              </a:rPr>
              <a:t>Cultural Relativity of Anxiety Expressions is a phenomenon and is accepted in contemporary studies. For instance, we see a higher prevalence of somatic symptoms in East Asian populations versus the Western populations and higher prevalence of psychological distress in Western populations versus their East Asian counterparts. </a:t>
            </a:r>
            <a:br>
              <a:rPr lang="en-US" dirty="0">
                <a:latin typeface="Times New Roman" panose="02020603050405020304" pitchFamily="18" charset="0"/>
                <a:ea typeface="Calibri" panose="020F0502020204030204" pitchFamily="34" charset="0"/>
                <a:cs typeface="Times New Roman" panose="02020603050405020304" pitchFamily="18" charset="0"/>
              </a:rPr>
            </a:br>
            <a:r>
              <a:rPr lang="en-US" dirty="0">
                <a:latin typeface="Times New Roman" panose="02020603050405020304" pitchFamily="18" charset="0"/>
                <a:ea typeface="Calibri" panose="020F0502020204030204" pitchFamily="34" charset="0"/>
                <a:cs typeface="Times New Roman" panose="02020603050405020304" pitchFamily="18" charset="0"/>
              </a:rPr>
              <a:t>There is evidence that CBT is effective as long as pharmacotherapy, but without the risk of dependency (Hofmann et al., 2012).</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latin typeface="Times New Roman" panose="02020603050405020304" pitchFamily="18" charset="0"/>
                <a:ea typeface="Calibri" panose="020F0502020204030204" pitchFamily="34" charset="0"/>
                <a:cs typeface="Times New Roman" panose="02020603050405020304" pitchFamily="18" charset="0"/>
              </a:rPr>
              <a:t>Anxiety is accepted as the result of the interaction of biological, psychological and social factors in modern psychiatry (Pilgrim, 2022).</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latin typeface="Times New Roman" panose="02020603050405020304" pitchFamily="18" charset="0"/>
                <a:ea typeface="Calibri" panose="020F0502020204030204" pitchFamily="34" charset="0"/>
                <a:cs typeface="Times New Roman" panose="02020603050405020304" pitchFamily="18" charset="0"/>
              </a:rPr>
              <a:t>Further, the </a:t>
            </a:r>
            <a:r>
              <a:rPr lang="en-US" dirty="0" err="1">
                <a:latin typeface="Times New Roman" panose="02020603050405020304" pitchFamily="18" charset="0"/>
                <a:ea typeface="Calibri" panose="020F0502020204030204" pitchFamily="34" charset="0"/>
                <a:cs typeface="Times New Roman" panose="02020603050405020304" pitchFamily="18" charset="0"/>
              </a:rPr>
              <a:t>medicalisation</a:t>
            </a:r>
            <a:r>
              <a:rPr lang="en-US" dirty="0">
                <a:latin typeface="Times New Roman" panose="02020603050405020304" pitchFamily="18" charset="0"/>
                <a:ea typeface="Calibri" panose="020F0502020204030204" pitchFamily="34" charset="0"/>
                <a:cs typeface="Times New Roman" panose="02020603050405020304" pitchFamily="18" charset="0"/>
              </a:rPr>
              <a:t> of anxiety is a vehicle of the possible </a:t>
            </a:r>
            <a:r>
              <a:rPr lang="en-US" dirty="0" err="1">
                <a:latin typeface="Times New Roman" panose="02020603050405020304" pitchFamily="18" charset="0"/>
                <a:ea typeface="Calibri" panose="020F0502020204030204" pitchFamily="34" charset="0"/>
                <a:cs typeface="Times New Roman" panose="02020603050405020304" pitchFamily="18" charset="0"/>
              </a:rPr>
              <a:t>depoliticisation</a:t>
            </a:r>
            <a:r>
              <a:rPr lang="en-US" dirty="0">
                <a:latin typeface="Times New Roman" panose="02020603050405020304" pitchFamily="18" charset="0"/>
                <a:ea typeface="Calibri" panose="020F0502020204030204" pitchFamily="34" charset="0"/>
                <a:cs typeface="Times New Roman" panose="02020603050405020304" pitchFamily="18" charset="0"/>
              </a:rPr>
              <a:t> of structural causes - and these are of course poverty, insecurity of work, and digital overstimulation - that are associated with the increase in rates of anxiety </a:t>
            </a:r>
            <a:r>
              <a:rPr lang="en-GB" dirty="0">
                <a:latin typeface="Times New Roman" panose="02020603050405020304" pitchFamily="18" charset="0"/>
                <a:ea typeface="Calibri" panose="020F0502020204030204" pitchFamily="34" charset="0"/>
                <a:cs typeface="Times New Roman" panose="02020603050405020304" pitchFamily="18" charset="0"/>
              </a:rPr>
              <a:t>(</a:t>
            </a:r>
            <a:r>
              <a:rPr lang="en-GB" dirty="0" err="1">
                <a:latin typeface="Times New Roman" panose="02020603050405020304" pitchFamily="18" charset="0"/>
                <a:ea typeface="Calibri" panose="020F0502020204030204" pitchFamily="34" charset="0"/>
                <a:cs typeface="Times New Roman" panose="02020603050405020304" pitchFamily="18" charset="0"/>
              </a:rPr>
              <a:t>Taschereau-Dumouchel</a:t>
            </a:r>
            <a:r>
              <a:rPr lang="en-GB" dirty="0">
                <a:latin typeface="Times New Roman" panose="02020603050405020304" pitchFamily="18" charset="0"/>
                <a:ea typeface="Calibri" panose="020F0502020204030204" pitchFamily="34" charset="0"/>
                <a:cs typeface="Times New Roman" panose="02020603050405020304" pitchFamily="18" charset="0"/>
              </a:rPr>
              <a:t> et al., 2022).</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dirty="0">
                <a:latin typeface="Times New Roman" panose="02020603050405020304" pitchFamily="18" charset="0"/>
                <a:ea typeface="Calibri" panose="020F0502020204030204" pitchFamily="34" charset="0"/>
                <a:cs typeface="Times New Roman" panose="02020603050405020304" pitchFamily="18" charset="0"/>
              </a:rPr>
              <a:t>In addition, the Equality Act 2010 is a welcome step in the right direction which will provide much needed protection to chronic anxiety sufferers in terms of their rights to work, study, and for public services without any discrimination. Taken together, this represents a growing policy focus on better mental health care, as well as inclusion (Scott et al., 2021).</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r>
              <a:rPr lang="en-US" sz="1200" dirty="0">
                <a:latin typeface="Times New Roman" panose="02020603050405020304" pitchFamily="18" charset="0"/>
                <a:ea typeface="Calibri" panose="020F0502020204030204" pitchFamily="34" charset="0"/>
                <a:cs typeface="Times New Roman" panose="02020603050405020304" pitchFamily="18" charset="0"/>
              </a:rPr>
              <a:t>Despite the increase in awareness, there are still many stigmas for anxiety and other mental health issues. In many cultures, anxiety is deemed to be a sign of the weak and poor ability to cope.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latin typeface="Times New Roman" panose="02020603050405020304" pitchFamily="18" charset="0"/>
                <a:ea typeface="Calibri" panose="020F0502020204030204" pitchFamily="34" charset="0"/>
                <a:cs typeface="Times New Roman" panose="02020603050405020304" pitchFamily="18" charset="0"/>
              </a:rPr>
              <a:t>Within the UK, the NHS Long Term Plan (2019) has aimed to increase access to psychological therapies through the Improving Access to Psychological Therapies (IAPT) programme in order to decrease wait times and improve treatment outcomes. </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latin typeface="Times New Roman" panose="02020603050405020304" pitchFamily="18" charset="0"/>
                <a:ea typeface="Calibri" panose="020F0502020204030204" pitchFamily="34" charset="0"/>
                <a:cs typeface="Times New Roman" panose="02020603050405020304" pitchFamily="18" charset="0"/>
              </a:rPr>
              <a:t>Although digital interventions (e.g., apps, online CBT) are a source of scalable interventions, they need to be regulated for their safety and effectiveness. It is likely that the best outcome will be achieved using a more integrative approach which will involve drugs and psychotherapy. Together, these approaches can help individuals effectively manage anxiety and enhance their overall quality of life by developing emotional competencies and behavior that is effective and long-lasting </a:t>
            </a:r>
            <a:r>
              <a:rPr lang="en-GB" dirty="0">
                <a:latin typeface="Times New Roman" panose="02020603050405020304" pitchFamily="18" charset="0"/>
                <a:ea typeface="Calibri" panose="020F0502020204030204" pitchFamily="34" charset="0"/>
                <a:cs typeface="Times New Roman" panose="02020603050405020304" pitchFamily="18" charset="0"/>
              </a:rPr>
              <a:t>(</a:t>
            </a:r>
            <a:r>
              <a:rPr lang="en-GB" dirty="0" err="1">
                <a:latin typeface="Times New Roman" panose="02020603050405020304" pitchFamily="18" charset="0"/>
                <a:ea typeface="Calibri" panose="020F0502020204030204" pitchFamily="34" charset="0"/>
                <a:cs typeface="Times New Roman" panose="02020603050405020304" pitchFamily="18" charset="0"/>
              </a:rPr>
              <a:t>Kring</a:t>
            </a:r>
            <a:r>
              <a:rPr lang="en-GB" dirty="0">
                <a:latin typeface="Times New Roman" panose="02020603050405020304" pitchFamily="18" charset="0"/>
                <a:ea typeface="Calibri" panose="020F0502020204030204" pitchFamily="34" charset="0"/>
                <a:cs typeface="Times New Roman" panose="02020603050405020304" pitchFamily="18" charset="0"/>
              </a:rPr>
              <a:t> and Johnson, 2022).</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latin typeface="Times New Roman" panose="02020603050405020304" pitchFamily="18" charset="0"/>
                <a:ea typeface="Calibri" panose="020F0502020204030204" pitchFamily="34" charset="0"/>
                <a:cs typeface="Times New Roman" panose="02020603050405020304" pitchFamily="18" charset="0"/>
              </a:rPr>
              <a:t>This is a key element of CBT, which seeks to slowly increase exposure to anxiety-provoking stimuli in a controlled manner in order to decrease the likelihood of avoidance behavior and fear reactions over time </a:t>
            </a:r>
            <a:r>
              <a:rPr lang="en-GB" sz="1200" dirty="0">
                <a:latin typeface="Times New Roman" panose="02020603050405020304" pitchFamily="18" charset="0"/>
                <a:ea typeface="Calibri" panose="020F0502020204030204" pitchFamily="34" charset="0"/>
                <a:cs typeface="Times New Roman" panose="02020603050405020304" pitchFamily="18" charset="0"/>
              </a:rPr>
              <a:t>(</a:t>
            </a:r>
            <a:r>
              <a:rPr lang="en-GB" sz="1200" dirty="0" err="1">
                <a:latin typeface="Times New Roman" panose="02020603050405020304" pitchFamily="18" charset="0"/>
                <a:ea typeface="Calibri" panose="020F0502020204030204" pitchFamily="34" charset="0"/>
                <a:cs typeface="Times New Roman" panose="02020603050405020304" pitchFamily="18" charset="0"/>
              </a:rPr>
              <a:t>Pihkala</a:t>
            </a:r>
            <a:r>
              <a:rPr lang="en-GB" sz="1200" dirty="0">
                <a:latin typeface="Times New Roman" panose="02020603050405020304" pitchFamily="18" charset="0"/>
                <a:ea typeface="Calibri" panose="020F0502020204030204" pitchFamily="34" charset="0"/>
                <a:cs typeface="Times New Roman" panose="02020603050405020304" pitchFamily="18" charset="0"/>
              </a:rPr>
              <a:t>, 2020). </a:t>
            </a:r>
            <a:r>
              <a:rPr lang="en-US" sz="1200" dirty="0">
                <a:latin typeface="Times New Roman" panose="02020603050405020304" pitchFamily="18" charset="0"/>
                <a:ea typeface="Calibri" panose="020F0502020204030204" pitchFamily="34" charset="0"/>
                <a:cs typeface="Times New Roman" panose="02020603050405020304" pitchFamily="18" charset="0"/>
              </a:rPr>
              <a:t>The effectiveness of several evidence-based psychological treatments in the treatment of anxiety disorders is based on addressing the psychological (cognitive, emotional and </a:t>
            </a:r>
            <a:r>
              <a:rPr lang="en-US" sz="1200" dirty="0" err="1">
                <a:latin typeface="Times New Roman" panose="02020603050405020304" pitchFamily="18" charset="0"/>
                <a:ea typeface="Calibri" panose="020F0502020204030204" pitchFamily="34" charset="0"/>
                <a:cs typeface="Times New Roman" panose="02020603050405020304" pitchFamily="18" charset="0"/>
              </a:rPr>
              <a:t>behavioural</a:t>
            </a:r>
            <a:r>
              <a:rPr lang="en-US" sz="1200" dirty="0">
                <a:latin typeface="Times New Roman" panose="02020603050405020304" pitchFamily="18" charset="0"/>
                <a:ea typeface="Calibri" panose="020F0502020204030204" pitchFamily="34" charset="0"/>
                <a:cs typeface="Times New Roman" panose="02020603050405020304" pitchFamily="18" charset="0"/>
              </a:rPr>
              <a:t>) processes that serve to perpetuate symptoms. </a:t>
            </a:r>
          </a:p>
          <a:p>
            <a:endParaRPr lang="en-US" dirty="0"/>
          </a:p>
        </p:txBody>
      </p:sp>
      <p:sp>
        <p:nvSpPr>
          <p:cNvPr id="4" name="Slide Number Placeholder 3"/>
          <p:cNvSpPr>
            <a:spLocks noGrp="1"/>
          </p:cNvSpPr>
          <p:nvPr>
            <p:ph type="sldNum" sz="quarter" idx="10"/>
          </p:nvPr>
        </p:nvSpPr>
        <p:spPr/>
        <p:txBody>
          <a:bodyPr/>
          <a:lstStyle/>
          <a:p>
            <a:fld id="{9581A1B3-3793-4AD0-A636-ECFE791D8819}" type="slidenum">
              <a:rPr lang="en-US" smtClean="0"/>
              <a:t>1</a:t>
            </a:fld>
            <a:endParaRPr lang="en-US"/>
          </a:p>
        </p:txBody>
      </p:sp>
    </p:spTree>
    <p:extLst>
      <p:ext uri="{BB962C8B-B14F-4D97-AF65-F5344CB8AC3E}">
        <p14:creationId xmlns:p14="http://schemas.microsoft.com/office/powerpoint/2010/main" val="8292586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kern="1200" dirty="0">
                <a:solidFill>
                  <a:schemeClr val="tx1"/>
                </a:solidFill>
                <a:effectLst/>
                <a:latin typeface="+mn-lt"/>
                <a:ea typeface="+mn-ea"/>
                <a:cs typeface="+mn-cs"/>
              </a:rPr>
              <a:t>7. Critical Discussion</a:t>
            </a:r>
          </a:p>
          <a:p>
            <a:r>
              <a:rPr lang="en-US" sz="1200" kern="1200" dirty="0">
                <a:solidFill>
                  <a:schemeClr val="tx1"/>
                </a:solidFill>
                <a:effectLst/>
                <a:latin typeface="+mn-lt"/>
                <a:ea typeface="+mn-ea"/>
                <a:cs typeface="+mn-cs"/>
              </a:rPr>
              <a:t>The </a:t>
            </a:r>
            <a:r>
              <a:rPr lang="en-US" sz="1200" kern="1200" dirty="0" err="1">
                <a:solidFill>
                  <a:schemeClr val="tx1"/>
                </a:solidFill>
                <a:effectLst/>
                <a:latin typeface="+mn-lt"/>
                <a:ea typeface="+mn-ea"/>
                <a:cs typeface="+mn-cs"/>
              </a:rPr>
              <a:t>conceptualisation</a:t>
            </a:r>
            <a:r>
              <a:rPr lang="en-US" sz="1200" kern="1200" dirty="0">
                <a:solidFill>
                  <a:schemeClr val="tx1"/>
                </a:solidFill>
                <a:effectLst/>
                <a:latin typeface="+mn-lt"/>
                <a:ea typeface="+mn-ea"/>
                <a:cs typeface="+mn-cs"/>
              </a:rPr>
              <a:t> of anxiety has fluctuated between moral failure and medical disorder, indicating broader societal trends in the </a:t>
            </a:r>
            <a:r>
              <a:rPr lang="en-US" sz="1200" kern="1200" dirty="0" err="1">
                <a:solidFill>
                  <a:schemeClr val="tx1"/>
                </a:solidFill>
                <a:effectLst/>
                <a:latin typeface="+mn-lt"/>
                <a:ea typeface="+mn-ea"/>
                <a:cs typeface="+mn-cs"/>
              </a:rPr>
              <a:t>conceptualisation</a:t>
            </a:r>
            <a:r>
              <a:rPr lang="en-US" sz="1200" kern="1200" dirty="0">
                <a:solidFill>
                  <a:schemeClr val="tx1"/>
                </a:solidFill>
                <a:effectLst/>
                <a:latin typeface="+mn-lt"/>
                <a:ea typeface="+mn-ea"/>
                <a:cs typeface="+mn-cs"/>
              </a:rPr>
              <a:t> of emotion, stress and wellbeing. Even with advances, medical model is simply inadequate to explain the complex nature of anxiety. Mental health scholars </a:t>
            </a:r>
            <a:r>
              <a:rPr lang="en-US" sz="1200" kern="1200" dirty="0" err="1">
                <a:solidFill>
                  <a:schemeClr val="tx1"/>
                </a:solidFill>
                <a:effectLst/>
                <a:latin typeface="+mn-lt"/>
                <a:ea typeface="+mn-ea"/>
                <a:cs typeface="+mn-cs"/>
              </a:rPr>
              <a:t>criticise</a:t>
            </a:r>
            <a:r>
              <a:rPr lang="en-US" sz="1200" kern="1200" dirty="0">
                <a:solidFill>
                  <a:schemeClr val="tx1"/>
                </a:solidFill>
                <a:effectLst/>
                <a:latin typeface="+mn-lt"/>
                <a:ea typeface="+mn-ea"/>
                <a:cs typeface="+mn-cs"/>
              </a:rPr>
              <a:t> the absence of attention on social determinants, cultural narratives and lived experience (Pilgrim, 2022). The issue is to strike the balance between being clear and diagnostic and being sensitive and context-aware.</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latin typeface="Times New Roman" panose="02020603050405020304" pitchFamily="18" charset="0"/>
                <a:ea typeface="Calibri" panose="020F0502020204030204" pitchFamily="34" charset="0"/>
              </a:rPr>
              <a:t>The worldwide treatment of anxiety disorders needs to evolve beyond the medical treatment. It needs social compassion, universal mental health policies and public education to normalize help-seeking behavior. Better integration of prevention and early intervention in schools, workplaces and health system in communities will further decrease the individual and economic burden of anxiety. </a:t>
            </a:r>
            <a:r>
              <a:rPr lang="en-US" sz="1200" dirty="0">
                <a:latin typeface="Times New Roman" panose="02020603050405020304" pitchFamily="18" charset="0"/>
                <a:ea typeface="Calibri" panose="020F0502020204030204" pitchFamily="34" charset="0"/>
                <a:cs typeface="Times New Roman" panose="02020603050405020304" pitchFamily="18" charset="0"/>
              </a:rPr>
              <a:t>There has been a significant improvement in therapy, especially in Cognitive-Behavioral Therapy (CBT) and pharmacological therapies (Selective Serotonin Reuptake Inhibitors - SSRIs) that have led to much better results. However, much still needs to be done: in many areas, there is still little or no access to effective treatment, and there is still the stigma that prevents people from seeking help.</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latin typeface="Times New Roman" panose="02020603050405020304" pitchFamily="18" charset="0"/>
              <a:ea typeface="Calibri" panose="020F0502020204030204" pitchFamily="34" charset="0"/>
              <a:cs typeface="Times New Roman" panose="02020603050405020304" pitchFamily="18" charset="0"/>
            </a:endParaRPr>
          </a:p>
          <a:p>
            <a:endParaRPr lang="en-US" dirty="0"/>
          </a:p>
          <a:p>
            <a:endParaRPr lang="en-US" dirty="0"/>
          </a:p>
        </p:txBody>
      </p:sp>
      <p:sp>
        <p:nvSpPr>
          <p:cNvPr id="4" name="Slide Number Placeholder 3"/>
          <p:cNvSpPr>
            <a:spLocks noGrp="1"/>
          </p:cNvSpPr>
          <p:nvPr>
            <p:ph type="sldNum" sz="quarter" idx="10"/>
          </p:nvPr>
        </p:nvSpPr>
        <p:spPr/>
        <p:txBody>
          <a:bodyPr/>
          <a:lstStyle/>
          <a:p>
            <a:fld id="{9581A1B3-3793-4AD0-A636-ECFE791D8819}" type="slidenum">
              <a:rPr lang="en-US" smtClean="0"/>
              <a:t>2</a:t>
            </a:fld>
            <a:endParaRPr lang="en-US"/>
          </a:p>
        </p:txBody>
      </p:sp>
    </p:spTree>
    <p:extLst>
      <p:ext uri="{BB962C8B-B14F-4D97-AF65-F5344CB8AC3E}">
        <p14:creationId xmlns:p14="http://schemas.microsoft.com/office/powerpoint/2010/main" val="7692012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581A1B3-3793-4AD0-A636-ECFE791D8819}" type="slidenum">
              <a:rPr lang="en-US" smtClean="0"/>
              <a:t>3</a:t>
            </a:fld>
            <a:endParaRPr lang="en-US"/>
          </a:p>
        </p:txBody>
      </p:sp>
    </p:spTree>
    <p:extLst>
      <p:ext uri="{BB962C8B-B14F-4D97-AF65-F5344CB8AC3E}">
        <p14:creationId xmlns:p14="http://schemas.microsoft.com/office/powerpoint/2010/main" val="36616765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581A1B3-3793-4AD0-A636-ECFE791D8819}" type="slidenum">
              <a:rPr lang="en-US" smtClean="0"/>
              <a:t>4</a:t>
            </a:fld>
            <a:endParaRPr lang="en-US"/>
          </a:p>
        </p:txBody>
      </p:sp>
    </p:spTree>
    <p:extLst>
      <p:ext uri="{BB962C8B-B14F-4D97-AF65-F5344CB8AC3E}">
        <p14:creationId xmlns:p14="http://schemas.microsoft.com/office/powerpoint/2010/main" val="26577983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80046EB-CC07-44EC-A736-14CAB66B75D1}" type="datetimeFigureOut">
              <a:rPr lang="en-US" smtClean="0"/>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EFCD78-7DA1-4F7B-8DC2-B1628B62F1B1}" type="slidenum">
              <a:rPr lang="en-US" smtClean="0"/>
              <a:t>‹#›</a:t>
            </a:fld>
            <a:endParaRPr lang="en-US"/>
          </a:p>
        </p:txBody>
      </p:sp>
    </p:spTree>
    <p:extLst>
      <p:ext uri="{BB962C8B-B14F-4D97-AF65-F5344CB8AC3E}">
        <p14:creationId xmlns:p14="http://schemas.microsoft.com/office/powerpoint/2010/main" val="17625110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80046EB-CC07-44EC-A736-14CAB66B75D1}" type="datetimeFigureOut">
              <a:rPr lang="en-US" smtClean="0"/>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EFCD78-7DA1-4F7B-8DC2-B1628B62F1B1}" type="slidenum">
              <a:rPr lang="en-US" smtClean="0"/>
              <a:t>‹#›</a:t>
            </a:fld>
            <a:endParaRPr lang="en-US"/>
          </a:p>
        </p:txBody>
      </p:sp>
    </p:spTree>
    <p:extLst>
      <p:ext uri="{BB962C8B-B14F-4D97-AF65-F5344CB8AC3E}">
        <p14:creationId xmlns:p14="http://schemas.microsoft.com/office/powerpoint/2010/main" val="15631909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80046EB-CC07-44EC-A736-14CAB66B75D1}" type="datetimeFigureOut">
              <a:rPr lang="en-US" smtClean="0"/>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EFCD78-7DA1-4F7B-8DC2-B1628B62F1B1}" type="slidenum">
              <a:rPr lang="en-US" smtClean="0"/>
              <a:t>‹#›</a:t>
            </a:fld>
            <a:endParaRPr lang="en-US"/>
          </a:p>
        </p:txBody>
      </p:sp>
    </p:spTree>
    <p:extLst>
      <p:ext uri="{BB962C8B-B14F-4D97-AF65-F5344CB8AC3E}">
        <p14:creationId xmlns:p14="http://schemas.microsoft.com/office/powerpoint/2010/main" val="39747874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80046EB-CC07-44EC-A736-14CAB66B75D1}" type="datetimeFigureOut">
              <a:rPr lang="en-US" smtClean="0"/>
              <a:t>11/2/2025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EFCD78-7DA1-4F7B-8DC2-B1628B62F1B1}" type="slidenum">
              <a:rPr lang="en-US" smtClean="0"/>
              <a:t>‹#›</a:t>
            </a:fld>
            <a:endParaRPr lang="en-US"/>
          </a:p>
        </p:txBody>
      </p:sp>
    </p:spTree>
    <p:extLst>
      <p:ext uri="{BB962C8B-B14F-4D97-AF65-F5344CB8AC3E}">
        <p14:creationId xmlns:p14="http://schemas.microsoft.com/office/powerpoint/2010/main" val="1017713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80046EB-CC07-44EC-A736-14CAB66B75D1}" type="datetimeFigureOut">
              <a:rPr lang="en-US" smtClean="0"/>
              <a:t>11/2/2025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4EFCD78-7DA1-4F7B-8DC2-B1628B62F1B1}" type="slidenum">
              <a:rPr lang="en-US" smtClean="0"/>
              <a:t>‹#›</a:t>
            </a:fld>
            <a:endParaRPr lang="en-US"/>
          </a:p>
        </p:txBody>
      </p:sp>
    </p:spTree>
    <p:extLst>
      <p:ext uri="{BB962C8B-B14F-4D97-AF65-F5344CB8AC3E}">
        <p14:creationId xmlns:p14="http://schemas.microsoft.com/office/powerpoint/2010/main" val="2028184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80046EB-CC07-44EC-A736-14CAB66B75D1}" type="datetimeFigureOut">
              <a:rPr lang="en-US" smtClean="0"/>
              <a:t>11/2/2025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4EFCD78-7DA1-4F7B-8DC2-B1628B62F1B1}" type="slidenum">
              <a:rPr lang="en-US" smtClean="0"/>
              <a:t>‹#›</a:t>
            </a:fld>
            <a:endParaRPr lang="en-US"/>
          </a:p>
        </p:txBody>
      </p:sp>
    </p:spTree>
    <p:extLst>
      <p:ext uri="{BB962C8B-B14F-4D97-AF65-F5344CB8AC3E}">
        <p14:creationId xmlns:p14="http://schemas.microsoft.com/office/powerpoint/2010/main" val="3761775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0046EB-CC07-44EC-A736-14CAB66B75D1}" type="datetimeFigureOut">
              <a:rPr lang="en-US" smtClean="0"/>
              <a:t>11/2/2025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4EFCD78-7DA1-4F7B-8DC2-B1628B62F1B1}" type="slidenum">
              <a:rPr lang="en-US" smtClean="0"/>
              <a:t>‹#›</a:t>
            </a:fld>
            <a:endParaRPr lang="en-US"/>
          </a:p>
        </p:txBody>
      </p:sp>
    </p:spTree>
    <p:extLst>
      <p:ext uri="{BB962C8B-B14F-4D97-AF65-F5344CB8AC3E}">
        <p14:creationId xmlns:p14="http://schemas.microsoft.com/office/powerpoint/2010/main" val="34358380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80046EB-CC07-44EC-A736-14CAB66B75D1}" type="datetimeFigureOut">
              <a:rPr lang="en-US" smtClean="0"/>
              <a:t>11/2/2025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EFCD78-7DA1-4F7B-8DC2-B1628B62F1B1}" type="slidenum">
              <a:rPr lang="en-US" smtClean="0"/>
              <a:t>‹#›</a:t>
            </a:fld>
            <a:endParaRPr lang="en-US"/>
          </a:p>
        </p:txBody>
      </p:sp>
    </p:spTree>
    <p:extLst>
      <p:ext uri="{BB962C8B-B14F-4D97-AF65-F5344CB8AC3E}">
        <p14:creationId xmlns:p14="http://schemas.microsoft.com/office/powerpoint/2010/main" val="271628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80046EB-CC07-44EC-A736-14CAB66B75D1}" type="datetimeFigureOut">
              <a:rPr lang="en-US" smtClean="0"/>
              <a:t>11/2/2025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EFCD78-7DA1-4F7B-8DC2-B1628B62F1B1}" type="slidenum">
              <a:rPr lang="en-US" smtClean="0"/>
              <a:t>‹#›</a:t>
            </a:fld>
            <a:endParaRPr lang="en-US"/>
          </a:p>
        </p:txBody>
      </p:sp>
    </p:spTree>
    <p:extLst>
      <p:ext uri="{BB962C8B-B14F-4D97-AF65-F5344CB8AC3E}">
        <p14:creationId xmlns:p14="http://schemas.microsoft.com/office/powerpoint/2010/main" val="3941904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80046EB-CC07-44EC-A736-14CAB66B75D1}" type="datetimeFigureOut">
              <a:rPr lang="en-US" smtClean="0"/>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EFCD78-7DA1-4F7B-8DC2-B1628B62F1B1}" type="slidenum">
              <a:rPr lang="en-US" smtClean="0"/>
              <a:t>‹#›</a:t>
            </a:fld>
            <a:endParaRPr lang="en-US"/>
          </a:p>
        </p:txBody>
      </p:sp>
    </p:spTree>
    <p:extLst>
      <p:ext uri="{BB962C8B-B14F-4D97-AF65-F5344CB8AC3E}">
        <p14:creationId xmlns:p14="http://schemas.microsoft.com/office/powerpoint/2010/main" val="2453675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80046EB-CC07-44EC-A736-14CAB66B75D1}" type="datetimeFigureOut">
              <a:rPr lang="en-US" smtClean="0"/>
              <a:t>11/2/2025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EFCD78-7DA1-4F7B-8DC2-B1628B62F1B1}" type="slidenum">
              <a:rPr lang="en-US" smtClean="0"/>
              <a:t>‹#›</a:t>
            </a:fld>
            <a:endParaRPr lang="en-US"/>
          </a:p>
        </p:txBody>
      </p:sp>
    </p:spTree>
    <p:extLst>
      <p:ext uri="{BB962C8B-B14F-4D97-AF65-F5344CB8AC3E}">
        <p14:creationId xmlns:p14="http://schemas.microsoft.com/office/powerpoint/2010/main" val="16243010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0046EB-CC07-44EC-A736-14CAB66B75D1}" type="datetimeFigureOut">
              <a:rPr lang="en-US" smtClean="0"/>
              <a:t>11/2/2025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EFCD78-7DA1-4F7B-8DC2-B1628B62F1B1}" type="slidenum">
              <a:rPr lang="en-US" smtClean="0"/>
              <a:t>‹#›</a:t>
            </a:fld>
            <a:endParaRPr lang="en-US"/>
          </a:p>
        </p:txBody>
      </p:sp>
    </p:spTree>
    <p:extLst>
      <p:ext uri="{BB962C8B-B14F-4D97-AF65-F5344CB8AC3E}">
        <p14:creationId xmlns:p14="http://schemas.microsoft.com/office/powerpoint/2010/main" val="3077209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5" name="Rectangle 4"/>
          <p:cNvSpPr/>
          <p:nvPr/>
        </p:nvSpPr>
        <p:spPr>
          <a:xfrm>
            <a:off x="0" y="0"/>
            <a:ext cx="12192000" cy="1337310"/>
          </a:xfrm>
          <a:prstGeom prst="rect">
            <a:avLst/>
          </a:prstGeom>
          <a:solidFill>
            <a:schemeClr val="bg1">
              <a:lumMod val="8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314849" y="312016"/>
            <a:ext cx="9105401" cy="1200329"/>
          </a:xfrm>
          <a:prstGeom prst="rect">
            <a:avLst/>
          </a:prstGeom>
        </p:spPr>
        <p:txBody>
          <a:bodyPr wrap="square">
            <a:spAutoFit/>
          </a:bodyPr>
          <a:lstStyle/>
          <a:p>
            <a:r>
              <a:rPr lang="en-US" sz="2400" dirty="0">
                <a:latin typeface="Segoe UI Black" panose="020B0A02040204020203" pitchFamily="34" charset="0"/>
                <a:ea typeface="Segoe UI Black" panose="020B0A02040204020203" pitchFamily="34" charset="0"/>
                <a:cs typeface="Times New Roman" panose="02020603050405020304" pitchFamily="18" charset="0"/>
              </a:rPr>
              <a:t>Anxiety disorders: historical and contemporary perspectives</a:t>
            </a:r>
          </a:p>
          <a:p>
            <a:endParaRPr lang="en-US" sz="2400" dirty="0">
              <a:latin typeface="Segoe UI Black" panose="020B0A02040204020203" pitchFamily="34" charset="0"/>
              <a:ea typeface="Segoe UI Black" panose="020B0A02040204020203" pitchFamily="34" charset="0"/>
            </a:endParaRPr>
          </a:p>
        </p:txBody>
      </p:sp>
      <p:sp>
        <p:nvSpPr>
          <p:cNvPr id="6" name="Rectangle 5"/>
          <p:cNvSpPr/>
          <p:nvPr/>
        </p:nvSpPr>
        <p:spPr>
          <a:xfrm>
            <a:off x="788812" y="1569645"/>
            <a:ext cx="7915350" cy="1825906"/>
          </a:xfrm>
          <a:prstGeom prst="rect">
            <a:avLst/>
          </a:prstGeom>
          <a:solidFill>
            <a:schemeClr val="bg2">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Aft>
                <a:spcPts val="0"/>
              </a:spcAft>
            </a:pPr>
            <a:r>
              <a:rPr lang="en-US" sz="1400" b="1" i="1" kern="0" dirty="0">
                <a:solidFill>
                  <a:schemeClr val="tx1"/>
                </a:solidFill>
                <a:latin typeface="Bahnschrift" panose="020B0502040204020203" pitchFamily="34" charset="0"/>
                <a:ea typeface="Times New Roman" panose="02020603050405020304" pitchFamily="18" charset="0"/>
                <a:cs typeface="Times New Roman" panose="02020603050405020304" pitchFamily="18" charset="0"/>
              </a:rPr>
              <a:t>1. Introduction</a:t>
            </a:r>
          </a:p>
          <a:p>
            <a:pPr marL="171450" indent="-171450" algn="just">
              <a:spcAft>
                <a:spcPts val="0"/>
              </a:spcAft>
              <a:buFont typeface="Arial" panose="020B0604020202020204" pitchFamily="34" charset="0"/>
              <a:buChar char="•"/>
            </a:pPr>
            <a:r>
              <a:rPr lang="en-US" sz="1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Anxiety disorders are some of the most prevalent mental disorders across the globe and are estimated to be prevalent in 301 million individuals globally in 2019 (World Health Organization, 2022). </a:t>
            </a:r>
          </a:p>
          <a:p>
            <a:pPr marL="171450" indent="-171450" algn="just">
              <a:spcAft>
                <a:spcPts val="0"/>
              </a:spcAft>
              <a:buFont typeface="Arial" panose="020B0604020202020204" pitchFamily="34" charset="0"/>
              <a:buChar char="•"/>
            </a:pPr>
            <a:r>
              <a:rPr lang="en-US" sz="1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Although anxiety is a normal adaptive human emotion that is natural in the context of a perceived threat, clinical anxiety is irrational, intense, and persistent enough to be considered a separate condition. </a:t>
            </a:r>
          </a:p>
          <a:p>
            <a:pPr marL="171450" indent="-171450" algn="just">
              <a:spcAft>
                <a:spcPts val="0"/>
              </a:spcAft>
              <a:buFont typeface="Arial" panose="020B0604020202020204" pitchFamily="34" charset="0"/>
              <a:buChar char="•"/>
            </a:pPr>
            <a:r>
              <a:rPr lang="en-US" sz="1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The conceptualization and treatment of anxiety has undergone radical changes-from earlier spiritual explanations, via the psychosocial and biopsychosocial explanations. </a:t>
            </a:r>
          </a:p>
          <a:p>
            <a:endParaRPr lang="en-US" sz="1400" b="1" u="sng" dirty="0">
              <a:solidFill>
                <a:schemeClr val="tx1"/>
              </a:solidFill>
              <a:latin typeface="Arial Black" panose="020B0A04020102020204" pitchFamily="34" charset="0"/>
            </a:endParaRPr>
          </a:p>
        </p:txBody>
      </p:sp>
      <p:sp>
        <p:nvSpPr>
          <p:cNvPr id="10" name="Rectangle 9"/>
          <p:cNvSpPr/>
          <p:nvPr/>
        </p:nvSpPr>
        <p:spPr>
          <a:xfrm>
            <a:off x="314849" y="6514389"/>
            <a:ext cx="6096000" cy="200055"/>
          </a:xfrm>
          <a:prstGeom prst="rect">
            <a:avLst/>
          </a:prstGeom>
        </p:spPr>
        <p:txBody>
          <a:bodyPr>
            <a:spAutoFit/>
          </a:bodyPr>
          <a:lstStyle/>
          <a:p>
            <a:r>
              <a:rPr lang="en-US" sz="700" dirty="0"/>
              <a:t>https://health.gov.tt/teencarett/topics/anxiety</a:t>
            </a:r>
          </a:p>
        </p:txBody>
      </p:sp>
      <p:sp>
        <p:nvSpPr>
          <p:cNvPr id="11" name="Rectangle 10"/>
          <p:cNvSpPr/>
          <p:nvPr/>
        </p:nvSpPr>
        <p:spPr>
          <a:xfrm>
            <a:off x="9177282" y="3665706"/>
            <a:ext cx="2234907" cy="200055"/>
          </a:xfrm>
          <a:prstGeom prst="rect">
            <a:avLst/>
          </a:prstGeom>
        </p:spPr>
        <p:txBody>
          <a:bodyPr wrap="none">
            <a:spAutoFit/>
          </a:bodyPr>
          <a:lstStyle/>
          <a:p>
            <a:r>
              <a:rPr lang="en-US" sz="700" dirty="0"/>
              <a:t>https://www.autismbb.com/what-is-autism/symptoms/</a:t>
            </a:r>
          </a:p>
        </p:txBody>
      </p:sp>
      <p:sp>
        <p:nvSpPr>
          <p:cNvPr id="12" name="Bevel 11"/>
          <p:cNvSpPr/>
          <p:nvPr/>
        </p:nvSpPr>
        <p:spPr>
          <a:xfrm>
            <a:off x="3045450" y="3497218"/>
            <a:ext cx="9146550" cy="3376193"/>
          </a:xfrm>
          <a:prstGeom prst="bevel">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3734345" y="4020843"/>
            <a:ext cx="7454234" cy="2446824"/>
          </a:xfrm>
          <a:prstGeom prst="rect">
            <a:avLst/>
          </a:prstGeom>
        </p:spPr>
        <p:txBody>
          <a:bodyPr wrap="square">
            <a:spAutoFit/>
          </a:bodyPr>
          <a:lstStyle/>
          <a:p>
            <a:pPr algn="just">
              <a:spcAft>
                <a:spcPts val="0"/>
              </a:spcAft>
            </a:pPr>
            <a:r>
              <a:rPr lang="en-US" sz="900" b="1" i="1" kern="0" dirty="0">
                <a:solidFill>
                  <a:schemeClr val="accent1">
                    <a:lumMod val="75000"/>
                  </a:schemeClr>
                </a:solidFill>
                <a:latin typeface="Bahnschrift" panose="020B0502040204020203" pitchFamily="34" charset="0"/>
                <a:ea typeface="Times New Roman" panose="02020603050405020304" pitchFamily="18" charset="0"/>
                <a:cs typeface="Times New Roman" panose="02020603050405020304" pitchFamily="18" charset="0"/>
              </a:rPr>
              <a:t>2. Classification of Anxiety Disorders</a:t>
            </a:r>
          </a:p>
          <a:p>
            <a:pPr indent="457200" algn="just">
              <a:spcAft>
                <a:spcPts val="0"/>
              </a:spcAft>
            </a:pPr>
            <a:r>
              <a:rPr lang="en-US" sz="9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The two basic models of diagnosis of anxiety disorders are the international classification of diseases (ICD-11) and the diagnostic and statistical manual of mental disorders 5th edition text revision (DSM-5-TR) (</a:t>
            </a:r>
            <a:r>
              <a:rPr lang="en-US" sz="9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Kring</a:t>
            </a:r>
            <a:r>
              <a:rPr lang="en-US" sz="9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and Johnson, 2022).</a:t>
            </a:r>
          </a:p>
          <a:p>
            <a:pPr algn="ctr">
              <a:spcAft>
                <a:spcPts val="0"/>
              </a:spcAft>
            </a:pPr>
            <a:r>
              <a:rPr lang="en-US" sz="900" b="1" i="1" dirty="0">
                <a:solidFill>
                  <a:schemeClr val="accent1">
                    <a:lumMod val="75000"/>
                  </a:schemeClr>
                </a:solidFill>
                <a:latin typeface="Bahnschrift" panose="020B0502040204020203" pitchFamily="34" charset="0"/>
                <a:ea typeface="Times New Roman" panose="02020603050405020304" pitchFamily="18" charset="0"/>
                <a:cs typeface="Times New Roman" panose="02020603050405020304" pitchFamily="18" charset="0"/>
              </a:rPr>
              <a:t>2.1 ICD-11 (WHO, 2022)</a:t>
            </a:r>
          </a:p>
          <a:p>
            <a:pPr marL="342900" lvl="0" indent="-342900" algn="just">
              <a:spcAft>
                <a:spcPts val="0"/>
              </a:spcAft>
              <a:buFont typeface="Symbol" panose="05050102010706020507" pitchFamily="18" charset="2"/>
              <a:buChar char=""/>
            </a:pPr>
            <a:r>
              <a:rPr lang="en-US" sz="9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Panic Disorder</a:t>
            </a:r>
          </a:p>
          <a:p>
            <a:pPr marL="342900" lvl="0" indent="-342900" algn="just">
              <a:spcAft>
                <a:spcPts val="0"/>
              </a:spcAft>
              <a:buFont typeface="Symbol" panose="05050102010706020507" pitchFamily="18" charset="2"/>
              <a:buChar char=""/>
            </a:pPr>
            <a:r>
              <a:rPr lang="en-US" sz="9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Agoraphobia</a:t>
            </a:r>
          </a:p>
          <a:p>
            <a:pPr marL="342900" lvl="0" indent="-342900" algn="just">
              <a:spcAft>
                <a:spcPts val="0"/>
              </a:spcAft>
              <a:buFont typeface="Symbol" panose="05050102010706020507" pitchFamily="18" charset="2"/>
              <a:buChar char=""/>
            </a:pPr>
            <a:r>
              <a:rPr lang="en-US" sz="9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Social Anxiety Disorder</a:t>
            </a:r>
          </a:p>
          <a:p>
            <a:pPr marL="342900" lvl="0" indent="-342900" algn="just">
              <a:spcAft>
                <a:spcPts val="0"/>
              </a:spcAft>
              <a:buFont typeface="Symbol" panose="05050102010706020507" pitchFamily="18" charset="2"/>
              <a:buChar char=""/>
            </a:pPr>
            <a:r>
              <a:rPr lang="en-US" sz="9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Specific Phobia</a:t>
            </a:r>
          </a:p>
          <a:p>
            <a:pPr marL="342900" lvl="0" indent="-342900" algn="just">
              <a:spcAft>
                <a:spcPts val="0"/>
              </a:spcAft>
              <a:buFont typeface="Symbol" panose="05050102010706020507" pitchFamily="18" charset="2"/>
              <a:buChar char=""/>
            </a:pPr>
            <a:r>
              <a:rPr lang="en-US" sz="9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Separation Anxiety Disorder</a:t>
            </a:r>
          </a:p>
          <a:p>
            <a:pPr marL="342900" lvl="0" indent="-342900" algn="just">
              <a:spcAft>
                <a:spcPts val="0"/>
              </a:spcAft>
              <a:buFont typeface="Symbol" panose="05050102010706020507" pitchFamily="18" charset="2"/>
              <a:buChar char=""/>
            </a:pPr>
            <a:r>
              <a:rPr lang="en-US" sz="9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Selective Mutism</a:t>
            </a:r>
          </a:p>
          <a:p>
            <a:pPr algn="ctr">
              <a:spcAft>
                <a:spcPts val="0"/>
              </a:spcAft>
            </a:pPr>
            <a:r>
              <a:rPr lang="en-US" sz="900" b="1" i="1" dirty="0">
                <a:solidFill>
                  <a:schemeClr val="accent1">
                    <a:lumMod val="75000"/>
                  </a:schemeClr>
                </a:solidFill>
                <a:latin typeface="Bahnschrift" panose="020B0502040204020203" pitchFamily="34" charset="0"/>
                <a:ea typeface="Times New Roman" panose="02020603050405020304" pitchFamily="18" charset="0"/>
                <a:cs typeface="Times New Roman" panose="02020603050405020304" pitchFamily="18" charset="0"/>
              </a:rPr>
              <a:t>2.2 DSM-5-TR (APA, 2022)</a:t>
            </a:r>
          </a:p>
          <a:p>
            <a:pPr marL="171450" indent="-171450" algn="just">
              <a:spcAft>
                <a:spcPts val="0"/>
              </a:spcAft>
              <a:buFont typeface="Arial" panose="020B0604020202020204" pitchFamily="34" charset="0"/>
              <a:buChar char="•"/>
            </a:pPr>
            <a:r>
              <a:rPr lang="en-US" sz="9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The anxiety disorders with Obsessive-Compulsive and Related Disorders and Trauma- and Stressor-Related Disorders are also two categories of disorders included in the DSM-5-TR.</a:t>
            </a:r>
          </a:p>
          <a:p>
            <a:pPr algn="ctr">
              <a:spcAft>
                <a:spcPts val="0"/>
              </a:spcAft>
            </a:pPr>
            <a:r>
              <a:rPr lang="en-US" sz="900" dirty="0">
                <a:solidFill>
                  <a:schemeClr val="accent1">
                    <a:lumMod val="75000"/>
                  </a:schemeClr>
                </a:solidFill>
                <a:latin typeface="Bahnschrift" panose="020B0502040204020203" pitchFamily="34" charset="0"/>
                <a:ea typeface="Calibri" panose="020F0502020204030204" pitchFamily="34" charset="0"/>
                <a:cs typeface="Times New Roman" panose="02020603050405020304" pitchFamily="18" charset="0"/>
              </a:rPr>
              <a:t> </a:t>
            </a:r>
            <a:r>
              <a:rPr lang="en-US" sz="900" b="1" i="1" dirty="0">
                <a:solidFill>
                  <a:schemeClr val="accent1">
                    <a:lumMod val="75000"/>
                  </a:schemeClr>
                </a:solidFill>
                <a:latin typeface="Bahnschrift" panose="020B0502040204020203" pitchFamily="34" charset="0"/>
                <a:ea typeface="Times New Roman" panose="02020603050405020304" pitchFamily="18" charset="0"/>
                <a:cs typeface="Times New Roman" panose="02020603050405020304" pitchFamily="18" charset="0"/>
              </a:rPr>
              <a:t>2.3 Critical Comparison</a:t>
            </a:r>
          </a:p>
          <a:p>
            <a:pPr marL="171450" indent="-171450" algn="just">
              <a:spcAft>
                <a:spcPts val="0"/>
              </a:spcAft>
              <a:buFont typeface="Arial" panose="020B0604020202020204" pitchFamily="34" charset="0"/>
              <a:buChar char="•"/>
            </a:pPr>
            <a:r>
              <a:rPr lang="en-US" sz="9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While both systems have been designed to provide clinical reliability, these have been criticized on the basis of oversimplifying complex emotional experiences (Kroenke et al., 2020). </a:t>
            </a:r>
          </a:p>
          <a:p>
            <a:pPr algn="just">
              <a:spcAft>
                <a:spcPts val="0"/>
              </a:spcAft>
            </a:pPr>
            <a:endParaRPr lang="en-US" sz="900" b="1" i="1"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73864ED1-7EE6-45A6-992C-229095B93333}"/>
              </a:ext>
            </a:extLst>
          </p:cNvPr>
          <p:cNvPicPr>
            <a:picLocks noChangeAspect="1"/>
          </p:cNvPicPr>
          <p:nvPr/>
        </p:nvPicPr>
        <p:blipFill>
          <a:blip r:embed="rId3"/>
          <a:stretch>
            <a:fillRect/>
          </a:stretch>
        </p:blipFill>
        <p:spPr>
          <a:xfrm>
            <a:off x="9177282" y="282325"/>
            <a:ext cx="2800104" cy="830997"/>
          </a:xfrm>
          <a:prstGeom prst="rect">
            <a:avLst/>
          </a:prstGeom>
          <a:ln>
            <a:noFill/>
          </a:ln>
          <a:effectLst>
            <a:softEdge rad="112500"/>
          </a:effectLst>
        </p:spPr>
      </p:pic>
      <p:pic>
        <p:nvPicPr>
          <p:cNvPr id="3" name="Picture 2">
            <a:extLst>
              <a:ext uri="{FF2B5EF4-FFF2-40B4-BE49-F238E27FC236}">
                <a16:creationId xmlns:a16="http://schemas.microsoft.com/office/drawing/2014/main" id="{4BD25DB4-BE64-455B-B687-012517A2F9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01324" y="1766319"/>
            <a:ext cx="2301864" cy="153487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5" name="Picture 14">
            <a:extLst>
              <a:ext uri="{FF2B5EF4-FFF2-40B4-BE49-F238E27FC236}">
                <a16:creationId xmlns:a16="http://schemas.microsoft.com/office/drawing/2014/main" id="{B348852B-A14B-43D4-93FA-0CB5E5838FB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7403" y="4177455"/>
            <a:ext cx="2133600" cy="2133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3251438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rgbClr val="00B050"/>
            </a:gs>
            <a:gs pos="83000">
              <a:schemeClr val="accent6">
                <a:lumMod val="60000"/>
                <a:lumOff val="40000"/>
              </a:schemeClr>
            </a:gs>
            <a:gs pos="91143">
              <a:srgbClr val="00B050"/>
            </a:gs>
            <a:gs pos="95000">
              <a:srgbClr val="00B050"/>
            </a:gs>
          </a:gsLst>
          <a:lin ang="5400000" scaled="1"/>
        </a:gradFill>
        <a:effectLst/>
      </p:bgPr>
    </p:bg>
    <p:spTree>
      <p:nvGrpSpPr>
        <p:cNvPr id="1" name=""/>
        <p:cNvGrpSpPr/>
        <p:nvPr/>
      </p:nvGrpSpPr>
      <p:grpSpPr>
        <a:xfrm>
          <a:off x="0" y="0"/>
          <a:ext cx="0" cy="0"/>
          <a:chOff x="0" y="0"/>
          <a:chExt cx="0" cy="0"/>
        </a:xfrm>
      </p:grpSpPr>
      <p:sp>
        <p:nvSpPr>
          <p:cNvPr id="4" name="Rectangle 3"/>
          <p:cNvSpPr/>
          <p:nvPr/>
        </p:nvSpPr>
        <p:spPr>
          <a:xfrm>
            <a:off x="254642" y="173619"/>
            <a:ext cx="5613721" cy="3171464"/>
          </a:xfrm>
          <a:prstGeom prst="rect">
            <a:avLst/>
          </a:prstGeom>
          <a:solidFill>
            <a:schemeClr val="tx1">
              <a:lumMod val="75000"/>
              <a:lumOff val="2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6340993" y="173619"/>
            <a:ext cx="5613721" cy="3171464"/>
          </a:xfrm>
          <a:prstGeom prst="rect">
            <a:avLst/>
          </a:prstGeom>
          <a:solidFill>
            <a:schemeClr val="tx1">
              <a:lumMod val="75000"/>
              <a:lumOff val="2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545939" y="282024"/>
            <a:ext cx="5031129" cy="3024289"/>
          </a:xfrm>
          <a:prstGeom prst="rect">
            <a:avLst/>
          </a:prstGeom>
        </p:spPr>
        <p:txBody>
          <a:bodyPr wrap="square">
            <a:spAutoFit/>
          </a:bodyPr>
          <a:lstStyle/>
          <a:p>
            <a:pPr algn="just">
              <a:spcAft>
                <a:spcPts val="0"/>
              </a:spcAft>
            </a:pPr>
            <a:r>
              <a:rPr lang="en-US" sz="1100" b="1" i="1" kern="0" dirty="0">
                <a:solidFill>
                  <a:schemeClr val="bg1"/>
                </a:solidFill>
                <a:latin typeface="Bahnschrift" panose="020B0502040204020203" pitchFamily="34" charset="0"/>
                <a:ea typeface="Times New Roman" panose="02020603050405020304" pitchFamily="18" charset="0"/>
                <a:cs typeface="Times New Roman" panose="02020603050405020304" pitchFamily="18" charset="0"/>
              </a:rPr>
              <a:t>3. Historical Perspectives</a:t>
            </a:r>
          </a:p>
          <a:p>
            <a:pPr algn="ctr">
              <a:spcAft>
                <a:spcPts val="0"/>
              </a:spcAft>
            </a:pPr>
            <a:r>
              <a:rPr lang="en-US" sz="1100" b="1" i="1" dirty="0">
                <a:solidFill>
                  <a:schemeClr val="bg1"/>
                </a:solidFill>
                <a:latin typeface="Bahnschrift" panose="020B0502040204020203" pitchFamily="34" charset="0"/>
                <a:ea typeface="Times New Roman" panose="02020603050405020304" pitchFamily="18" charset="0"/>
                <a:cs typeface="Times New Roman" panose="02020603050405020304" pitchFamily="18" charset="0"/>
              </a:rPr>
              <a:t>3.1 Ancient and Pre-Modern Views</a:t>
            </a:r>
          </a:p>
          <a:p>
            <a:pPr marL="171450" indent="-171450" algn="just">
              <a:spcAft>
                <a:spcPts val="0"/>
              </a:spcAft>
              <a:buFont typeface="Arial" panose="020B0604020202020204" pitchFamily="34" charset="0"/>
              <a:buChar char="•"/>
            </a:pPr>
            <a:r>
              <a:rPr lang="en-US" sz="11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During the Middle Ages, religious guilt or demonic possession was often in the minds and hearts of sufferers of anxiety and fear (Clark and Watson, 2019).</a:t>
            </a:r>
          </a:p>
          <a:p>
            <a:pPr algn="ctr">
              <a:spcAft>
                <a:spcPts val="0"/>
              </a:spcAft>
            </a:pPr>
            <a:r>
              <a:rPr lang="en-US" sz="1100" b="1" i="1" dirty="0">
                <a:solidFill>
                  <a:schemeClr val="bg1"/>
                </a:solidFill>
                <a:latin typeface="Bahnschrift" panose="020B0502040204020203" pitchFamily="34" charset="0"/>
                <a:ea typeface="Times New Roman" panose="02020603050405020304" pitchFamily="18" charset="0"/>
                <a:cs typeface="Times New Roman" panose="02020603050405020304" pitchFamily="18" charset="0"/>
              </a:rPr>
              <a:t>3.2 19th–20th Century Developments</a:t>
            </a:r>
          </a:p>
          <a:p>
            <a:pPr marL="171450" indent="-171450" algn="just">
              <a:spcAft>
                <a:spcPts val="0"/>
              </a:spcAft>
              <a:buFont typeface="Arial" panose="020B0604020202020204" pitchFamily="34" charset="0"/>
              <a:buChar char="•"/>
            </a:pPr>
            <a:r>
              <a:rPr lang="en-US" sz="11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In the 19th century, anxiety was redefined in medical models and the psychological models. </a:t>
            </a:r>
          </a:p>
          <a:p>
            <a:pPr marL="171450" indent="-171450" algn="just">
              <a:spcAft>
                <a:spcPts val="0"/>
              </a:spcAft>
              <a:buFont typeface="Arial" panose="020B0604020202020204" pitchFamily="34" charset="0"/>
              <a:buChar char="•"/>
            </a:pPr>
            <a:r>
              <a:rPr lang="en-US" sz="11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psychiatric classifications of Emil Kraepelin paved the way for the modern nosology; and Sigmund Freud interpreted anxiety as an indicator of psychic disturbance within the person in his psychoanalytic theory. </a:t>
            </a:r>
          </a:p>
          <a:p>
            <a:pPr indent="457200" algn="just">
              <a:spcAft>
                <a:spcPts val="0"/>
              </a:spcAft>
            </a:pPr>
            <a:r>
              <a:rPr lang="en-US" sz="1100" b="1" i="1" dirty="0">
                <a:solidFill>
                  <a:schemeClr val="bg1"/>
                </a:solidFill>
                <a:latin typeface="Bahnschrift" panose="020B0502040204020203" pitchFamily="34" charset="0"/>
                <a:ea typeface="Times New Roman" panose="02020603050405020304" pitchFamily="18" charset="0"/>
                <a:cs typeface="Times New Roman" panose="02020603050405020304" pitchFamily="18" charset="0"/>
              </a:rPr>
              <a:t>3.3 Medicalization and the DSM Era</a:t>
            </a:r>
          </a:p>
          <a:p>
            <a:pPr marL="171450" indent="-171450" algn="just">
              <a:spcAft>
                <a:spcPts val="0"/>
              </a:spcAft>
              <a:buFont typeface="Arial" panose="020B0604020202020204" pitchFamily="34" charset="0"/>
              <a:buChar char="•"/>
            </a:pPr>
            <a:r>
              <a:rPr lang="en-US" sz="11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shift to the biomedical explanations was the period from the 1950s to the 1980s. </a:t>
            </a:r>
          </a:p>
          <a:p>
            <a:pPr marL="171450" indent="-171450" algn="just">
              <a:spcAft>
                <a:spcPts val="0"/>
              </a:spcAft>
              <a:buFont typeface="Arial" panose="020B0604020202020204" pitchFamily="34" charset="0"/>
              <a:buChar char="•"/>
            </a:pPr>
            <a:r>
              <a:rPr lang="en-US" sz="11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DSM-III (1980) has led to </a:t>
            </a:r>
            <a:r>
              <a:rPr lang="en-US" sz="1100"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operationalised</a:t>
            </a:r>
            <a:r>
              <a:rPr lang="en-US" sz="11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criteria for anxiety disorders and the advances of diagnosis reliability and pharmacological treatment (e.g. benzodiazepines, SSRIs). </a:t>
            </a:r>
          </a:p>
          <a:p>
            <a:pPr algn="ctr">
              <a:lnSpc>
                <a:spcPct val="150000"/>
              </a:lnSpc>
              <a:spcAft>
                <a:spcPts val="0"/>
              </a:spcAft>
            </a:pPr>
            <a:endParaRPr lang="en-US" sz="11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Rectangle 8"/>
          <p:cNvSpPr/>
          <p:nvPr/>
        </p:nvSpPr>
        <p:spPr>
          <a:xfrm>
            <a:off x="6418164" y="336109"/>
            <a:ext cx="5519194" cy="2736775"/>
          </a:xfrm>
          <a:prstGeom prst="rect">
            <a:avLst/>
          </a:prstGeom>
        </p:spPr>
        <p:txBody>
          <a:bodyPr wrap="square">
            <a:spAutoFit/>
          </a:bodyPr>
          <a:lstStyle/>
          <a:p>
            <a:pPr algn="just">
              <a:spcAft>
                <a:spcPts val="0"/>
              </a:spcAft>
            </a:pPr>
            <a:r>
              <a:rPr lang="en-US" sz="1200" b="1" i="1" kern="0" dirty="0">
                <a:solidFill>
                  <a:schemeClr val="bg1"/>
                </a:solidFill>
                <a:latin typeface="Bahnschrift" panose="020B0502040204020203" pitchFamily="34" charset="0"/>
                <a:ea typeface="Times New Roman" panose="02020603050405020304" pitchFamily="18" charset="0"/>
                <a:cs typeface="Times New Roman" panose="02020603050405020304" pitchFamily="18" charset="0"/>
              </a:rPr>
              <a:t>4. Contemporary Understanding</a:t>
            </a:r>
          </a:p>
          <a:p>
            <a:pPr algn="ctr">
              <a:spcAft>
                <a:spcPts val="0"/>
              </a:spcAft>
            </a:pPr>
            <a:r>
              <a:rPr lang="en-US" sz="1200" b="1" i="1" dirty="0">
                <a:solidFill>
                  <a:schemeClr val="bg1"/>
                </a:solidFill>
                <a:latin typeface="Bahnschrift" panose="020B0502040204020203" pitchFamily="34" charset="0"/>
                <a:ea typeface="Times New Roman" panose="02020603050405020304" pitchFamily="18" charset="0"/>
                <a:cs typeface="Times New Roman" panose="02020603050405020304" pitchFamily="18" charset="0"/>
              </a:rPr>
              <a:t>4.1 Biopsychosocial Model</a:t>
            </a:r>
          </a:p>
          <a:p>
            <a:pPr marL="342900" lvl="0" indent="-342900" algn="just">
              <a:spcAft>
                <a:spcPts val="0"/>
              </a:spcAft>
              <a:buFont typeface="Symbol" panose="05050102010706020507" pitchFamily="18" charset="2"/>
              <a:buChar char=""/>
            </a:pPr>
            <a:r>
              <a:rPr lang="en-US" sz="1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Biological:</a:t>
            </a:r>
            <a:r>
              <a:rPr lang="en-US" sz="12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genetics, neurochemical imbalance (e.g. serotonin, GABA), hyperactivity in the amygdala of the brain.</a:t>
            </a:r>
          </a:p>
          <a:p>
            <a:pPr marL="342900" lvl="0" indent="-342900" algn="just">
              <a:spcAft>
                <a:spcPts val="0"/>
              </a:spcAft>
              <a:buFont typeface="Symbol" panose="05050102010706020507" pitchFamily="18" charset="2"/>
              <a:buChar char=""/>
            </a:pPr>
            <a:r>
              <a:rPr lang="en-US" sz="1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Psychological:</a:t>
            </a:r>
            <a:r>
              <a:rPr lang="en-US" sz="12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maladaptive thinking, perfectionism, cognitive distortions.</a:t>
            </a:r>
          </a:p>
          <a:p>
            <a:pPr marL="342900" lvl="0" indent="-342900" algn="just">
              <a:spcAft>
                <a:spcPts val="0"/>
              </a:spcAft>
              <a:buFont typeface="Symbol" panose="05050102010706020507" pitchFamily="18" charset="2"/>
              <a:buChar char=""/>
            </a:pPr>
            <a:r>
              <a:rPr lang="en-US" sz="1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Social</a:t>
            </a:r>
            <a:r>
              <a:rPr lang="en-US" sz="12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(chronic stress, social isolation, trauma, socioeconomic inequality)</a:t>
            </a:r>
          </a:p>
          <a:p>
            <a:pPr algn="ctr">
              <a:spcAft>
                <a:spcPts val="0"/>
              </a:spcAft>
            </a:pPr>
            <a:r>
              <a:rPr lang="en-US" sz="1200" b="1" i="1" dirty="0">
                <a:solidFill>
                  <a:schemeClr val="bg1"/>
                </a:solidFill>
                <a:latin typeface="Bahnschrift" panose="020B0502040204020203" pitchFamily="34" charset="0"/>
                <a:ea typeface="Times New Roman" panose="02020603050405020304" pitchFamily="18" charset="0"/>
                <a:cs typeface="Times New Roman" panose="02020603050405020304" pitchFamily="18" charset="0"/>
              </a:rPr>
              <a:t>4.2 Cognitive-Behavioral Perspective</a:t>
            </a:r>
          </a:p>
          <a:p>
            <a:pPr marL="171450" indent="-171450" algn="ctr">
              <a:spcAft>
                <a:spcPts val="0"/>
              </a:spcAft>
              <a:buFont typeface="Arial" panose="020B0604020202020204" pitchFamily="34" charset="0"/>
              <a:buChar char="•"/>
            </a:pPr>
            <a:r>
              <a:rPr lang="en-US" sz="12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Cognitive-behavioral therapy (CBT) is the treatment of choice which involves the correction of distorted thoughts and avoidance behavior.   </a:t>
            </a:r>
            <a:r>
              <a:rPr lang="en-US" sz="1200" b="1" i="1" dirty="0">
                <a:solidFill>
                  <a:schemeClr val="bg1"/>
                </a:solidFill>
                <a:latin typeface="Bahnschrift" panose="020B0502040204020203" pitchFamily="34" charset="0"/>
                <a:ea typeface="Times New Roman" panose="02020603050405020304" pitchFamily="18" charset="0"/>
                <a:cs typeface="Times New Roman" panose="02020603050405020304" pitchFamily="18" charset="0"/>
              </a:rPr>
              <a:t>4.3 Cultural and Social Context</a:t>
            </a:r>
          </a:p>
          <a:p>
            <a:pPr marL="285750" indent="-285750" algn="just">
              <a:spcAft>
                <a:spcPts val="0"/>
              </a:spcAft>
              <a:buFont typeface="Arial" panose="020B0604020202020204" pitchFamily="34" charset="0"/>
              <a:buChar char="•"/>
            </a:pPr>
            <a:r>
              <a:rPr lang="en-US" sz="12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There are also still gender differences - women are almost twice as likely to have anxiety disorders as a result of hormonal, social and cultural differences </a:t>
            </a:r>
            <a:r>
              <a:rPr lang="en-GB" sz="12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a:t>
            </a:r>
            <a:r>
              <a:rPr lang="en-GB" sz="1200" dirty="0" err="1">
                <a:solidFill>
                  <a:schemeClr val="bg1"/>
                </a:solidFill>
                <a:latin typeface="Times New Roman" panose="02020603050405020304" pitchFamily="18" charset="0"/>
                <a:ea typeface="Calibri" panose="020F0502020204030204" pitchFamily="34" charset="0"/>
                <a:cs typeface="Times New Roman" panose="02020603050405020304" pitchFamily="18" charset="0"/>
              </a:rPr>
              <a:t>Pihkala</a:t>
            </a:r>
            <a:r>
              <a:rPr lang="en-GB" sz="12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2020).</a:t>
            </a:r>
            <a:endParaRPr lang="en-US" sz="12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spcAft>
                <a:spcPts val="0"/>
              </a:spcAft>
            </a:pPr>
            <a:endParaRPr lang="en-US" sz="12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3999110" y="3507573"/>
            <a:ext cx="4193777" cy="461665"/>
          </a:xfrm>
          <a:prstGeom prst="rect">
            <a:avLst/>
          </a:prstGeom>
        </p:spPr>
        <p:txBody>
          <a:bodyPr wrap="none">
            <a:spAutoFit/>
          </a:bodyPr>
          <a:lstStyle/>
          <a:p>
            <a:pPr algn="just">
              <a:spcAft>
                <a:spcPts val="0"/>
              </a:spcAft>
            </a:pPr>
            <a:r>
              <a:rPr lang="en-US" sz="2400" b="1" i="1" kern="0" dirty="0">
                <a:latin typeface="Bahnschrift" panose="020B0502040204020203" pitchFamily="34" charset="0"/>
                <a:ea typeface="Times New Roman" panose="02020603050405020304" pitchFamily="18" charset="0"/>
                <a:cs typeface="Times New Roman" panose="02020603050405020304" pitchFamily="18" charset="0"/>
              </a:rPr>
              <a:t> Attitudes, Stigma, and Policy</a:t>
            </a:r>
          </a:p>
        </p:txBody>
      </p:sp>
      <p:sp>
        <p:nvSpPr>
          <p:cNvPr id="13" name="Rectangle 12">
            <a:extLst>
              <a:ext uri="{FF2B5EF4-FFF2-40B4-BE49-F238E27FC236}">
                <a16:creationId xmlns:a16="http://schemas.microsoft.com/office/drawing/2014/main" id="{89538A75-715D-4812-9348-313E3E6669F0}"/>
              </a:ext>
            </a:extLst>
          </p:cNvPr>
          <p:cNvSpPr/>
          <p:nvPr/>
        </p:nvSpPr>
        <p:spPr>
          <a:xfrm>
            <a:off x="1272283" y="3917369"/>
            <a:ext cx="9647433" cy="2940631"/>
          </a:xfrm>
          <a:prstGeom prst="rect">
            <a:avLst/>
          </a:prstGeom>
          <a:solidFill>
            <a:schemeClr val="tx1">
              <a:lumMod val="75000"/>
              <a:lumOff val="2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pPr>
            <a:r>
              <a:rPr lang="en-US" sz="1400" b="1" i="1" dirty="0">
                <a:solidFill>
                  <a:schemeClr val="accent4"/>
                </a:solidFill>
                <a:latin typeface="Bahnschrift" panose="020B0502040204020203" pitchFamily="34" charset="0"/>
                <a:ea typeface="Times New Roman" panose="02020603050405020304" pitchFamily="18" charset="0"/>
                <a:cs typeface="Times New Roman" panose="02020603050405020304" pitchFamily="18" charset="0"/>
              </a:rPr>
              <a:t>5.1 Public Attitudes and Stigma</a:t>
            </a:r>
          </a:p>
          <a:p>
            <a:pPr marL="171450" indent="-171450" algn="just">
              <a:spcAft>
                <a:spcPts val="0"/>
              </a:spcAft>
              <a:buFont typeface="Arial" panose="020B0604020202020204" pitchFamily="34" charset="0"/>
              <a:buChar char="•"/>
            </a:pPr>
            <a:r>
              <a:rPr lang="en-US" sz="1400" dirty="0">
                <a:solidFill>
                  <a:schemeClr val="accent4"/>
                </a:solidFill>
                <a:latin typeface="Times New Roman" panose="02020603050405020304" pitchFamily="18" charset="0"/>
                <a:ea typeface="Calibri" panose="020F0502020204030204" pitchFamily="34" charset="0"/>
                <a:cs typeface="Times New Roman" panose="02020603050405020304" pitchFamily="18" charset="0"/>
              </a:rPr>
              <a:t>Time to Change (UK) and Rethink Mental Illness are part of the movement that is trying to </a:t>
            </a:r>
            <a:r>
              <a:rPr lang="en-US" sz="1400" dirty="0" err="1">
                <a:solidFill>
                  <a:schemeClr val="accent4"/>
                </a:solidFill>
                <a:latin typeface="Times New Roman" panose="02020603050405020304" pitchFamily="18" charset="0"/>
                <a:ea typeface="Calibri" panose="020F0502020204030204" pitchFamily="34" charset="0"/>
                <a:cs typeface="Times New Roman" panose="02020603050405020304" pitchFamily="18" charset="0"/>
              </a:rPr>
              <a:t>normalise</a:t>
            </a:r>
            <a:r>
              <a:rPr lang="en-US" sz="1400" dirty="0">
                <a:solidFill>
                  <a:schemeClr val="accent4"/>
                </a:solidFill>
                <a:latin typeface="Times New Roman" panose="02020603050405020304" pitchFamily="18" charset="0"/>
                <a:ea typeface="Calibri" panose="020F0502020204030204" pitchFamily="34" charset="0"/>
                <a:cs typeface="Times New Roman" panose="02020603050405020304" pitchFamily="18" charset="0"/>
              </a:rPr>
              <a:t> talk about anxiety and the fact it is a common and treatable illness </a:t>
            </a:r>
            <a:r>
              <a:rPr lang="en-GB" sz="1400" dirty="0">
                <a:solidFill>
                  <a:schemeClr val="accent4"/>
                </a:solidFill>
                <a:latin typeface="Times New Roman" panose="02020603050405020304" pitchFamily="18" charset="0"/>
                <a:ea typeface="Calibri" panose="020F0502020204030204" pitchFamily="34" charset="0"/>
                <a:cs typeface="Times New Roman" panose="02020603050405020304" pitchFamily="18" charset="0"/>
              </a:rPr>
              <a:t>(</a:t>
            </a:r>
            <a:r>
              <a:rPr lang="en-GB" sz="1400" dirty="0" err="1">
                <a:solidFill>
                  <a:schemeClr val="accent4"/>
                </a:solidFill>
                <a:latin typeface="Times New Roman" panose="02020603050405020304" pitchFamily="18" charset="0"/>
                <a:ea typeface="Calibri" panose="020F0502020204030204" pitchFamily="34" charset="0"/>
                <a:cs typeface="Times New Roman" panose="02020603050405020304" pitchFamily="18" charset="0"/>
              </a:rPr>
              <a:t>Kring</a:t>
            </a:r>
            <a:r>
              <a:rPr lang="en-GB" sz="1400" dirty="0">
                <a:solidFill>
                  <a:schemeClr val="accent4"/>
                </a:solidFill>
                <a:latin typeface="Times New Roman" panose="02020603050405020304" pitchFamily="18" charset="0"/>
                <a:ea typeface="Calibri" panose="020F0502020204030204" pitchFamily="34" charset="0"/>
                <a:cs typeface="Times New Roman" panose="02020603050405020304" pitchFamily="18" charset="0"/>
              </a:rPr>
              <a:t> and Johnson, 2022).</a:t>
            </a:r>
            <a:endParaRPr lang="en-US" sz="1400" dirty="0">
              <a:solidFill>
                <a:schemeClr val="accent4"/>
              </a:solidFill>
              <a:latin typeface="Times New Roman" panose="02020603050405020304" pitchFamily="18" charset="0"/>
              <a:ea typeface="Calibri" panose="020F0502020204030204" pitchFamily="34" charset="0"/>
              <a:cs typeface="Times New Roman" panose="02020603050405020304" pitchFamily="18" charset="0"/>
            </a:endParaRPr>
          </a:p>
          <a:p>
            <a:pPr algn="ctr">
              <a:spcAft>
                <a:spcPts val="0"/>
              </a:spcAft>
            </a:pPr>
            <a:r>
              <a:rPr lang="en-US" sz="1400" b="1" i="1" dirty="0">
                <a:solidFill>
                  <a:schemeClr val="accent4"/>
                </a:solidFill>
                <a:latin typeface="Bahnschrift" panose="020B0502040204020203" pitchFamily="34" charset="0"/>
                <a:ea typeface="Times New Roman" panose="02020603050405020304" pitchFamily="18" charset="0"/>
                <a:cs typeface="Times New Roman" panose="02020603050405020304" pitchFamily="18" charset="0"/>
              </a:rPr>
              <a:t>5.2 Policy and Legislation</a:t>
            </a:r>
          </a:p>
          <a:p>
            <a:pPr marL="171450" indent="-171450" algn="just">
              <a:spcAft>
                <a:spcPts val="0"/>
              </a:spcAft>
              <a:buFont typeface="Arial" panose="020B0604020202020204" pitchFamily="34" charset="0"/>
              <a:buChar char="•"/>
            </a:pPr>
            <a:r>
              <a:rPr lang="en-GB" sz="1400" dirty="0">
                <a:solidFill>
                  <a:schemeClr val="accent4"/>
                </a:solidFill>
                <a:latin typeface="Times New Roman" panose="02020603050405020304" pitchFamily="18" charset="0"/>
                <a:ea typeface="Calibri" panose="020F0502020204030204" pitchFamily="34" charset="0"/>
                <a:cs typeface="Times New Roman" panose="02020603050405020304" pitchFamily="18" charset="0"/>
              </a:rPr>
              <a:t>The heavy burden of the anxiety disorders on the individual and society is now attracting the attention of policy makers at the national and international level. </a:t>
            </a:r>
          </a:p>
          <a:p>
            <a:pPr marL="171450" indent="-171450" algn="just">
              <a:spcAft>
                <a:spcPts val="0"/>
              </a:spcAft>
              <a:buFont typeface="Arial" panose="020B0604020202020204" pitchFamily="34" charset="0"/>
              <a:buChar char="•"/>
            </a:pPr>
            <a:r>
              <a:rPr lang="en-GB" sz="1400" dirty="0">
                <a:solidFill>
                  <a:schemeClr val="accent4"/>
                </a:solidFill>
                <a:latin typeface="Times New Roman" panose="02020603050405020304" pitchFamily="18" charset="0"/>
                <a:ea typeface="Calibri" panose="020F0502020204030204" pitchFamily="34" charset="0"/>
                <a:cs typeface="Times New Roman" panose="02020603050405020304" pitchFamily="18" charset="0"/>
              </a:rPr>
              <a:t>The World Health Organization's Mental Health Action Plan (2023-2030) emphasizes the importance of early intervention, prevention, and mental health care services being integrated into the primary health system for accessible and equitable services. </a:t>
            </a:r>
          </a:p>
          <a:p>
            <a:pPr indent="457200" algn="ctr">
              <a:spcAft>
                <a:spcPts val="0"/>
              </a:spcAft>
            </a:pPr>
            <a:r>
              <a:rPr lang="en-US" sz="1400" b="1" i="1" dirty="0">
                <a:solidFill>
                  <a:schemeClr val="accent4"/>
                </a:solidFill>
                <a:latin typeface="Bahnschrift" panose="020B0502040204020203" pitchFamily="34" charset="0"/>
                <a:ea typeface="Times New Roman" panose="02020603050405020304" pitchFamily="18" charset="0"/>
                <a:cs typeface="Times New Roman" panose="02020603050405020304" pitchFamily="18" charset="0"/>
              </a:rPr>
              <a:t>5.3 Critical Perspective</a:t>
            </a:r>
          </a:p>
          <a:p>
            <a:pPr marL="171450" indent="-171450" algn="just">
              <a:spcAft>
                <a:spcPts val="0"/>
              </a:spcAft>
              <a:buFont typeface="Arial" panose="020B0604020202020204" pitchFamily="34" charset="0"/>
              <a:buChar char="•"/>
            </a:pPr>
            <a:r>
              <a:rPr lang="en-US" sz="1400" dirty="0">
                <a:solidFill>
                  <a:schemeClr val="accent4"/>
                </a:solidFill>
                <a:latin typeface="Times New Roman" panose="02020603050405020304" pitchFamily="18" charset="0"/>
                <a:ea typeface="Calibri" panose="020F0502020204030204" pitchFamily="34" charset="0"/>
                <a:cs typeface="Times New Roman" panose="02020603050405020304" pitchFamily="18" charset="0"/>
              </a:rPr>
              <a:t>Despite improvement of the policy, its implementation is unbalanced. Many healthcare systems are suffering from resource shortages where long waiting lists and under-treatment are the consequence</a:t>
            </a:r>
            <a:endParaRPr lang="en-US" sz="1400" dirty="0">
              <a:solidFill>
                <a:schemeClr val="accent4"/>
              </a:solidFill>
            </a:endParaRPr>
          </a:p>
        </p:txBody>
      </p:sp>
    </p:spTree>
    <p:extLst>
      <p:ext uri="{BB962C8B-B14F-4D97-AF65-F5344CB8AC3E}">
        <p14:creationId xmlns:p14="http://schemas.microsoft.com/office/powerpoint/2010/main" val="3329410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26936">
              <a:schemeClr val="tx1">
                <a:lumMod val="65000"/>
                <a:lumOff val="35000"/>
              </a:schemeClr>
            </a:gs>
            <a:gs pos="0">
              <a:schemeClr val="accent1">
                <a:lumMod val="5000"/>
                <a:lumOff val="95000"/>
              </a:schemeClr>
            </a:gs>
            <a:gs pos="74000">
              <a:srgbClr val="84B4E0"/>
            </a:gs>
            <a:gs pos="83000">
              <a:srgbClr val="84B4E0"/>
            </a:gs>
            <a:gs pos="91143">
              <a:srgbClr val="84B4E0"/>
            </a:gs>
            <a:gs pos="100000">
              <a:srgbClr val="84B4E0"/>
            </a:gs>
          </a:gsLst>
          <a:lin ang="7800000" scaled="0"/>
        </a:gradFill>
        <a:effectLst/>
      </p:bgPr>
    </p:bg>
    <p:spTree>
      <p:nvGrpSpPr>
        <p:cNvPr id="1" name=""/>
        <p:cNvGrpSpPr/>
        <p:nvPr/>
      </p:nvGrpSpPr>
      <p:grpSpPr>
        <a:xfrm>
          <a:off x="0" y="0"/>
          <a:ext cx="0" cy="0"/>
          <a:chOff x="0" y="0"/>
          <a:chExt cx="0" cy="0"/>
        </a:xfrm>
      </p:grpSpPr>
      <p:sp>
        <p:nvSpPr>
          <p:cNvPr id="4" name="Rectangle 3"/>
          <p:cNvSpPr/>
          <p:nvPr/>
        </p:nvSpPr>
        <p:spPr>
          <a:xfrm>
            <a:off x="3693599" y="0"/>
            <a:ext cx="4480714" cy="584775"/>
          </a:xfrm>
          <a:prstGeom prst="rect">
            <a:avLst/>
          </a:prstGeom>
        </p:spPr>
        <p:txBody>
          <a:bodyPr wrap="none">
            <a:spAutoFit/>
          </a:bodyPr>
          <a:lstStyle/>
          <a:p>
            <a:pPr algn="just">
              <a:spcAft>
                <a:spcPts val="0"/>
              </a:spcAft>
            </a:pPr>
            <a:r>
              <a:rPr lang="en-US" sz="3200" b="1" i="1" kern="0" dirty="0">
                <a:latin typeface="Bahnschrift" panose="020B0502040204020203" pitchFamily="34" charset="0"/>
                <a:ea typeface="Times New Roman" panose="02020603050405020304" pitchFamily="18" charset="0"/>
                <a:cs typeface="Times New Roman" panose="02020603050405020304" pitchFamily="18" charset="0"/>
              </a:rPr>
              <a:t> Treatment Approaches</a:t>
            </a:r>
          </a:p>
        </p:txBody>
      </p:sp>
      <p:sp>
        <p:nvSpPr>
          <p:cNvPr id="5" name="Rectangle 4"/>
          <p:cNvSpPr/>
          <p:nvPr/>
        </p:nvSpPr>
        <p:spPr>
          <a:xfrm>
            <a:off x="379814" y="1135212"/>
            <a:ext cx="2685327" cy="5208608"/>
          </a:xfrm>
          <a:prstGeom prst="rect">
            <a:avLst/>
          </a:prstGeom>
          <a:gradFill>
            <a:gsLst>
              <a:gs pos="0">
                <a:schemeClr val="bg1">
                  <a:lumMod val="95000"/>
                </a:schemeClr>
              </a:gs>
              <a:gs pos="74000">
                <a:srgbClr val="84B4E0"/>
              </a:gs>
              <a:gs pos="83000">
                <a:srgbClr val="84B4E0"/>
              </a:gs>
              <a:gs pos="91143">
                <a:srgbClr val="84B4E0"/>
              </a:gs>
              <a:gs pos="100000">
                <a:srgbClr val="84B4E0"/>
              </a:gs>
            </a:gsLst>
            <a:lin ang="5400000" scaled="1"/>
          </a:gra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321089" y="1088020"/>
            <a:ext cx="2685327" cy="5208608"/>
          </a:xfrm>
          <a:prstGeom prst="rect">
            <a:avLst/>
          </a:prstGeom>
          <a:gradFill>
            <a:gsLst>
              <a:gs pos="0">
                <a:schemeClr val="accent1">
                  <a:lumMod val="5000"/>
                  <a:lumOff val="95000"/>
                </a:schemeClr>
              </a:gs>
              <a:gs pos="74000">
                <a:srgbClr val="84B4E0"/>
              </a:gs>
              <a:gs pos="83000">
                <a:srgbClr val="84B4E0"/>
              </a:gs>
              <a:gs pos="91143">
                <a:srgbClr val="84B4E0"/>
              </a:gs>
              <a:gs pos="100000">
                <a:srgbClr val="84B4E0"/>
              </a:gs>
            </a:gsLst>
            <a:lin ang="5400000" scaled="1"/>
          </a:gra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6248640" y="1088020"/>
            <a:ext cx="2685327" cy="5208608"/>
          </a:xfrm>
          <a:prstGeom prst="rect">
            <a:avLst/>
          </a:prstGeom>
          <a:gradFill>
            <a:gsLst>
              <a:gs pos="0">
                <a:schemeClr val="accent1">
                  <a:lumMod val="5000"/>
                  <a:lumOff val="95000"/>
                </a:schemeClr>
              </a:gs>
              <a:gs pos="74000">
                <a:srgbClr val="84B4E0"/>
              </a:gs>
              <a:gs pos="83000">
                <a:srgbClr val="84B4E0"/>
              </a:gs>
              <a:gs pos="91143">
                <a:srgbClr val="84B4E0"/>
              </a:gs>
              <a:gs pos="100000">
                <a:srgbClr val="84B4E0"/>
              </a:gs>
            </a:gsLst>
            <a:lin ang="5400000" scaled="1"/>
          </a:gra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176191" y="1088020"/>
            <a:ext cx="2685327" cy="5208608"/>
          </a:xfrm>
          <a:prstGeom prst="rect">
            <a:avLst/>
          </a:prstGeom>
          <a:gradFill>
            <a:gsLst>
              <a:gs pos="0">
                <a:schemeClr val="accent1">
                  <a:lumMod val="5000"/>
                  <a:lumOff val="95000"/>
                </a:schemeClr>
              </a:gs>
              <a:gs pos="74000">
                <a:srgbClr val="84B4E0"/>
              </a:gs>
              <a:gs pos="83000">
                <a:srgbClr val="84B4E0"/>
              </a:gs>
              <a:gs pos="91143">
                <a:srgbClr val="84B4E0"/>
              </a:gs>
              <a:gs pos="100000">
                <a:srgbClr val="84B4E0"/>
              </a:gs>
            </a:gsLst>
            <a:lin ang="5400000" scaled="1"/>
          </a:gra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517535" y="1135212"/>
            <a:ext cx="2433680" cy="523220"/>
          </a:xfrm>
          <a:prstGeom prst="rect">
            <a:avLst/>
          </a:prstGeom>
        </p:spPr>
        <p:txBody>
          <a:bodyPr wrap="none">
            <a:spAutoFit/>
          </a:bodyPr>
          <a:lstStyle/>
          <a:p>
            <a:pPr algn="ctr">
              <a:spcAft>
                <a:spcPts val="0"/>
              </a:spcAft>
            </a:pPr>
            <a:r>
              <a:rPr lang="en-US" sz="1400" b="1" i="1" u="sng" dirty="0">
                <a:latin typeface="Bahnschrift" panose="020B0502040204020203" pitchFamily="34" charset="0"/>
                <a:ea typeface="Times New Roman" panose="02020603050405020304" pitchFamily="18" charset="0"/>
                <a:cs typeface="Times New Roman" panose="02020603050405020304" pitchFamily="18" charset="0"/>
              </a:rPr>
              <a:t>Psychological Interventions</a:t>
            </a:r>
          </a:p>
          <a:p>
            <a:pPr indent="457200" algn="just">
              <a:spcAft>
                <a:spcPts val="0"/>
              </a:spcAft>
            </a:pPr>
            <a:r>
              <a:rPr lang="en-US" sz="1400" b="1" i="1" u="sng" dirty="0">
                <a:latin typeface="Times New Roman" panose="02020603050405020304" pitchFamily="18" charset="0"/>
                <a:ea typeface="Calibri" panose="020F0502020204030204" pitchFamily="34" charset="0"/>
                <a:cs typeface="Times New Roman" panose="02020603050405020304" pitchFamily="18" charset="0"/>
              </a:rPr>
              <a:t>Cognitive-Behavioral</a:t>
            </a:r>
            <a:endParaRPr lang="en-US" sz="1400" b="1" i="1" u="sng" dirty="0">
              <a:latin typeface="Arial Black" panose="020B0A04020102020204" pitchFamily="34" charset="0"/>
              <a:ea typeface="Times New Roman" panose="02020603050405020304" pitchFamily="18" charset="0"/>
              <a:cs typeface="Times New Roman" panose="02020603050405020304" pitchFamily="18" charset="0"/>
            </a:endParaRPr>
          </a:p>
        </p:txBody>
      </p:sp>
      <p:sp>
        <p:nvSpPr>
          <p:cNvPr id="10" name="Rectangle 9"/>
          <p:cNvSpPr/>
          <p:nvPr/>
        </p:nvSpPr>
        <p:spPr>
          <a:xfrm>
            <a:off x="3506284" y="1179006"/>
            <a:ext cx="2327357" cy="523220"/>
          </a:xfrm>
          <a:prstGeom prst="rect">
            <a:avLst/>
          </a:prstGeom>
        </p:spPr>
        <p:txBody>
          <a:bodyPr wrap="square">
            <a:spAutoFit/>
          </a:bodyPr>
          <a:lstStyle/>
          <a:p>
            <a:pPr algn="ctr"/>
            <a:r>
              <a:rPr lang="en-US" sz="1400" b="1" dirty="0">
                <a:latin typeface="Times New Roman" panose="02020603050405020304" pitchFamily="18" charset="0"/>
                <a:ea typeface="Calibri" panose="020F0502020204030204" pitchFamily="34" charset="0"/>
                <a:cs typeface="Times New Roman" panose="02020603050405020304" pitchFamily="18" charset="0"/>
              </a:rPr>
              <a:t>Mindfulness-Based Stress Reduction (MBSR)</a:t>
            </a:r>
            <a:endParaRPr lang="en-US" sz="1400" b="1" i="1" u="sng" dirty="0">
              <a:latin typeface="Arial Black" panose="020B0A04020102020204" pitchFamily="34" charset="0"/>
            </a:endParaRPr>
          </a:p>
        </p:txBody>
      </p:sp>
      <p:sp>
        <p:nvSpPr>
          <p:cNvPr id="11" name="Rectangle 10"/>
          <p:cNvSpPr/>
          <p:nvPr/>
        </p:nvSpPr>
        <p:spPr>
          <a:xfrm>
            <a:off x="6248640" y="1179006"/>
            <a:ext cx="2548120" cy="461665"/>
          </a:xfrm>
          <a:prstGeom prst="rect">
            <a:avLst/>
          </a:prstGeom>
        </p:spPr>
        <p:txBody>
          <a:bodyPr wrap="square">
            <a:spAutoFit/>
          </a:bodyPr>
          <a:lstStyle/>
          <a:p>
            <a:pPr indent="457200" algn="ctr">
              <a:spcAft>
                <a:spcPts val="0"/>
              </a:spcAft>
            </a:pPr>
            <a:r>
              <a:rPr lang="en-US" sz="1200" b="1" i="1" dirty="0">
                <a:latin typeface="Bahnschrift" panose="020B0502040204020203" pitchFamily="34" charset="0"/>
                <a:ea typeface="Times New Roman" panose="02020603050405020304" pitchFamily="18" charset="0"/>
                <a:cs typeface="Times New Roman" panose="02020603050405020304" pitchFamily="18" charset="0"/>
              </a:rPr>
              <a:t>Pharmacological   Treatments</a:t>
            </a:r>
          </a:p>
        </p:txBody>
      </p:sp>
      <p:sp>
        <p:nvSpPr>
          <p:cNvPr id="12" name="Rectangle 11"/>
          <p:cNvSpPr/>
          <p:nvPr/>
        </p:nvSpPr>
        <p:spPr>
          <a:xfrm>
            <a:off x="9176191" y="1088020"/>
            <a:ext cx="2568505" cy="461665"/>
          </a:xfrm>
          <a:prstGeom prst="rect">
            <a:avLst/>
          </a:prstGeom>
        </p:spPr>
        <p:txBody>
          <a:bodyPr wrap="square">
            <a:spAutoFit/>
          </a:bodyPr>
          <a:lstStyle/>
          <a:p>
            <a:pPr indent="457200" algn="ctr">
              <a:spcAft>
                <a:spcPts val="0"/>
              </a:spcAft>
            </a:pPr>
            <a:r>
              <a:rPr lang="en-US" sz="1200" b="1" i="1" dirty="0">
                <a:latin typeface="Bahnschrift" panose="020B0502040204020203" pitchFamily="34" charset="0"/>
                <a:ea typeface="Times New Roman" panose="02020603050405020304" pitchFamily="18" charset="0"/>
                <a:cs typeface="Times New Roman" panose="02020603050405020304" pitchFamily="18" charset="0"/>
              </a:rPr>
              <a:t>Digital and Preventive Strategies</a:t>
            </a:r>
          </a:p>
        </p:txBody>
      </p:sp>
      <p:sp>
        <p:nvSpPr>
          <p:cNvPr id="13" name="Rectangle 12"/>
          <p:cNvSpPr/>
          <p:nvPr/>
        </p:nvSpPr>
        <p:spPr>
          <a:xfrm>
            <a:off x="517535" y="1917325"/>
            <a:ext cx="2409887" cy="2554545"/>
          </a:xfrm>
          <a:prstGeom prst="rect">
            <a:avLst/>
          </a:prstGeom>
        </p:spPr>
        <p:txBody>
          <a:bodyPr wrap="square">
            <a:spAutoFit/>
          </a:bodyPr>
          <a:lstStyle/>
          <a:p>
            <a:pPr algn="ctr">
              <a:spcAft>
                <a:spcPts val="0"/>
              </a:spcAft>
            </a:pPr>
            <a:r>
              <a:rPr lang="en-US" sz="1600" b="1" dirty="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rPr>
              <a:t>Behavioral Therapy (CBT)</a:t>
            </a:r>
            <a:r>
              <a:rPr lang="en-US" sz="1600" dirty="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rPr>
              <a:t> involves the identification and challenge of maladaptive thoughts and beliefs, exposure to feared situations, and adaptive coping skills. Exposure Therapy. </a:t>
            </a:r>
          </a:p>
          <a:p>
            <a:pPr marL="285750" indent="-285750">
              <a:spcAft>
                <a:spcPts val="0"/>
              </a:spcAft>
              <a:buFont typeface="Wingdings" panose="05000000000000000000" pitchFamily="2" charset="2"/>
              <a:buChar char="§"/>
            </a:pPr>
            <a:endParaRPr lang="en-US" sz="1600" dirty="0">
              <a:solidFill>
                <a:schemeClr val="tx1">
                  <a:lumMod val="65000"/>
                  <a:lumOff val="35000"/>
                </a:schemeClr>
              </a:solidFill>
            </a:endParaRPr>
          </a:p>
        </p:txBody>
      </p:sp>
      <p:sp>
        <p:nvSpPr>
          <p:cNvPr id="14" name="Rectangle 13"/>
          <p:cNvSpPr/>
          <p:nvPr/>
        </p:nvSpPr>
        <p:spPr>
          <a:xfrm>
            <a:off x="3461914" y="1917325"/>
            <a:ext cx="2403676" cy="3600986"/>
          </a:xfrm>
          <a:prstGeom prst="rect">
            <a:avLst/>
          </a:prstGeom>
        </p:spPr>
        <p:txBody>
          <a:bodyPr wrap="square">
            <a:spAutoFit/>
          </a:bodyPr>
          <a:lstStyle/>
          <a:p>
            <a:pPr marL="285750" indent="-285750">
              <a:buFont typeface="Wingdings" panose="05000000000000000000" pitchFamily="2" charset="2"/>
              <a:buChar char="§"/>
            </a:pPr>
            <a:r>
              <a:rPr lang="en-US" sz="1200" b="1" dirty="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rPr>
              <a:t>Mindfulness-Based Stress Reduction (MBSR)</a:t>
            </a:r>
            <a:r>
              <a:rPr lang="en-US" sz="1200" dirty="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rPr>
              <a:t> is a practice that integrates mindfulness meditation and breathing exercises, which are designed to raise awareness, acceptance and emotional regulation of the present moment and decrease anxiety and physiological stress. </a:t>
            </a:r>
          </a:p>
          <a:p>
            <a:pPr marL="285750" indent="-285750">
              <a:buFont typeface="Wingdings" panose="05000000000000000000" pitchFamily="2" charset="2"/>
              <a:buChar char="§"/>
            </a:pPr>
            <a:endParaRPr lang="en-US" sz="1200" dirty="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Wingdings" panose="05000000000000000000" pitchFamily="2" charset="2"/>
              <a:buChar char="§"/>
            </a:pPr>
            <a:r>
              <a:rPr lang="en-US" sz="1200" b="1" dirty="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rPr>
              <a:t>ACT</a:t>
            </a:r>
            <a:r>
              <a:rPr lang="en-US" sz="1200" dirty="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rPr>
              <a:t> teaches people how to accept unpleasant thoughts and feelings instead of struggling against them, and focuses on being psychologically flexible and living in accordance with their values. </a:t>
            </a:r>
          </a:p>
          <a:p>
            <a:pPr marL="285750" indent="-285750">
              <a:buFont typeface="Wingdings" panose="05000000000000000000" pitchFamily="2" charset="2"/>
              <a:buChar char="§"/>
            </a:pPr>
            <a:endParaRPr lang="en-US" sz="1200" dirty="0">
              <a:solidFill>
                <a:schemeClr val="tx1">
                  <a:lumMod val="65000"/>
                  <a:lumOff val="35000"/>
                </a:schemeClr>
              </a:solidFill>
            </a:endParaRPr>
          </a:p>
        </p:txBody>
      </p:sp>
      <p:sp>
        <p:nvSpPr>
          <p:cNvPr id="15" name="Rectangle 14"/>
          <p:cNvSpPr/>
          <p:nvPr/>
        </p:nvSpPr>
        <p:spPr>
          <a:xfrm>
            <a:off x="6308442" y="1917325"/>
            <a:ext cx="2488318" cy="3046988"/>
          </a:xfrm>
          <a:prstGeom prst="rect">
            <a:avLst/>
          </a:prstGeom>
        </p:spPr>
        <p:txBody>
          <a:bodyPr wrap="square">
            <a:spAutoFit/>
          </a:bodyPr>
          <a:lstStyle/>
          <a:p>
            <a:pPr marL="285750" indent="-285750" algn="just">
              <a:buFont typeface="Arial" panose="020B0604020202020204" pitchFamily="34" charset="0"/>
              <a:buChar char="•"/>
            </a:pPr>
            <a:r>
              <a:rPr lang="en-US" sz="1600" dirty="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rPr>
              <a:t>First-choice medications are Selective Serotonin    Reuptake Inhibitors (SSRIs) and Serotonin-norepinephrine Reuptake Inhibitors (SNRIs). Benzodiazepines are also used in short-term treatment but are addictive.</a:t>
            </a:r>
          </a:p>
          <a:p>
            <a:pPr marL="285750" indent="-285750" algn="just">
              <a:spcAft>
                <a:spcPts val="0"/>
              </a:spcAft>
              <a:buFont typeface="Arial" panose="020B0604020202020204" pitchFamily="34" charset="0"/>
              <a:buChar char="•"/>
            </a:pPr>
            <a:endParaRPr lang="en-US" sz="1600" dirty="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6" name="Rectangle 15"/>
          <p:cNvSpPr/>
          <p:nvPr/>
        </p:nvSpPr>
        <p:spPr>
          <a:xfrm>
            <a:off x="9226951" y="1917325"/>
            <a:ext cx="2646744" cy="2062103"/>
          </a:xfrm>
          <a:prstGeom prst="rect">
            <a:avLst/>
          </a:prstGeom>
        </p:spPr>
        <p:txBody>
          <a:bodyPr wrap="square">
            <a:spAutoFit/>
          </a:bodyPr>
          <a:lstStyle/>
          <a:p>
            <a:pPr marL="285750" indent="-285750">
              <a:buFont typeface="Wingdings" panose="05000000000000000000" pitchFamily="2" charset="2"/>
              <a:buChar char="§"/>
            </a:pPr>
            <a:r>
              <a:rPr lang="en-US" sz="1600" dirty="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rPr>
              <a:t>Development of resilience and reduction in chronicity can be encouraged with early adaptation in the school and workplace </a:t>
            </a:r>
            <a:r>
              <a:rPr lang="en-GB" sz="1600" dirty="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rPr>
              <a:t>(Scott et al., 2021).</a:t>
            </a:r>
            <a:endParaRPr lang="en-US" sz="1600" dirty="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285750" indent="-285750">
              <a:spcAft>
                <a:spcPts val="0"/>
              </a:spcAft>
              <a:buFont typeface="Wingdings" panose="05000000000000000000" pitchFamily="2" charset="2"/>
              <a:buChar char="§"/>
            </a:pPr>
            <a:endParaRPr lang="en-US" sz="1600" dirty="0">
              <a:solidFill>
                <a:schemeClr val="tx1">
                  <a:lumMod val="65000"/>
                  <a:lumOff val="35000"/>
                </a:schemeClr>
              </a:solidFill>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820164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pattFill prst="ltUpDiag">
          <a:fgClr>
            <a:srgbClr val="00B050"/>
          </a:fgClr>
          <a:bgClr>
            <a:schemeClr val="bg1"/>
          </a:bgClr>
        </a:pattFill>
        <a:effectLst/>
      </p:bgPr>
    </p:bg>
    <p:spTree>
      <p:nvGrpSpPr>
        <p:cNvPr id="1" name=""/>
        <p:cNvGrpSpPr/>
        <p:nvPr/>
      </p:nvGrpSpPr>
      <p:grpSpPr>
        <a:xfrm>
          <a:off x="0" y="0"/>
          <a:ext cx="0" cy="0"/>
          <a:chOff x="0" y="0"/>
          <a:chExt cx="0" cy="0"/>
        </a:xfrm>
      </p:grpSpPr>
      <p:sp>
        <p:nvSpPr>
          <p:cNvPr id="6" name="Rounded Rectangle 5"/>
          <p:cNvSpPr/>
          <p:nvPr/>
        </p:nvSpPr>
        <p:spPr>
          <a:xfrm>
            <a:off x="281651" y="113016"/>
            <a:ext cx="5143789" cy="6451758"/>
          </a:xfrm>
          <a:prstGeom prst="round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881786" y="293226"/>
            <a:ext cx="1274708" cy="507831"/>
          </a:xfrm>
          <a:prstGeom prst="rect">
            <a:avLst/>
          </a:prstGeom>
        </p:spPr>
        <p:txBody>
          <a:bodyPr wrap="none">
            <a:spAutoFit/>
          </a:bodyPr>
          <a:lstStyle/>
          <a:p>
            <a:pPr algn="just">
              <a:lnSpc>
                <a:spcPct val="150000"/>
              </a:lnSpc>
              <a:spcAft>
                <a:spcPts val="0"/>
              </a:spcAft>
            </a:pPr>
            <a:r>
              <a:rPr lang="en-US" b="1" i="1"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Conclusion</a:t>
            </a:r>
          </a:p>
        </p:txBody>
      </p:sp>
      <p:sp>
        <p:nvSpPr>
          <p:cNvPr id="11" name="Rectangle 10"/>
          <p:cNvSpPr/>
          <p:nvPr/>
        </p:nvSpPr>
        <p:spPr>
          <a:xfrm>
            <a:off x="512862" y="1134533"/>
            <a:ext cx="4012556" cy="4616648"/>
          </a:xfrm>
          <a:prstGeom prst="rect">
            <a:avLst/>
          </a:prstGeom>
        </p:spPr>
        <p:txBody>
          <a:bodyPr wrap="square">
            <a:spAutoFit/>
          </a:bodyPr>
          <a:lstStyle/>
          <a:p>
            <a:pPr algn="just">
              <a:spcAft>
                <a:spcPts val="0"/>
              </a:spcAft>
            </a:pPr>
            <a:endParaRPr lang="en-US" sz="1400" b="1" i="1" kern="0" dirty="0">
              <a:latin typeface="Bahnschrift" panose="020B0502040204020203" pitchFamily="34" charset="0"/>
              <a:ea typeface="Times New Roman" panose="02020603050405020304" pitchFamily="18" charset="0"/>
              <a:cs typeface="Times New Roman" panose="02020603050405020304" pitchFamily="18" charset="0"/>
            </a:endParaRPr>
          </a:p>
          <a:p>
            <a:pPr marL="285750" indent="-285750" algn="just">
              <a:spcAft>
                <a:spcPts val="0"/>
              </a:spcAft>
              <a:buFont typeface="Arial" panose="020B0604020202020204" pitchFamily="34" charset="0"/>
              <a:buChar char="•"/>
            </a:pPr>
            <a:r>
              <a:rPr lang="en-US" sz="1400" dirty="0">
                <a:latin typeface="Times New Roman" panose="02020603050405020304" pitchFamily="18" charset="0"/>
                <a:ea typeface="Calibri" panose="020F0502020204030204" pitchFamily="34" charset="0"/>
                <a:cs typeface="Times New Roman" panose="02020603050405020304" pitchFamily="18" charset="0"/>
              </a:rPr>
              <a:t>Anxiety Disorders are one of the most common and disabling mental health conditions across the world, affecting millions of people of all ages and cultures. Historically, anxiety was talked about spiritually or morally - as punishment from God, weakness, and hysteria. </a:t>
            </a:r>
          </a:p>
          <a:p>
            <a:pPr marL="285750" indent="-285750" algn="just">
              <a:spcAft>
                <a:spcPts val="0"/>
              </a:spcAft>
              <a:buFont typeface="Arial" panose="020B0604020202020204" pitchFamily="34" charset="0"/>
              <a:buChar char="•"/>
            </a:pPr>
            <a:endParaRPr lang="en-US" sz="14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spcAft>
                <a:spcPts val="0"/>
              </a:spcAft>
              <a:buFont typeface="Arial" panose="020B0604020202020204" pitchFamily="34" charset="0"/>
              <a:buChar char="•"/>
            </a:pPr>
            <a:endParaRPr lang="en-US" sz="14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spcAft>
                <a:spcPts val="0"/>
              </a:spcAft>
              <a:buFont typeface="Arial" panose="020B0604020202020204" pitchFamily="34" charset="0"/>
              <a:buChar char="•"/>
            </a:pPr>
            <a:r>
              <a:rPr lang="en-US" sz="1400" dirty="0">
                <a:latin typeface="Times New Roman" panose="02020603050405020304" pitchFamily="18" charset="0"/>
                <a:ea typeface="Calibri" panose="020F0502020204030204" pitchFamily="34" charset="0"/>
                <a:cs typeface="Times New Roman" panose="02020603050405020304" pitchFamily="18" charset="0"/>
              </a:rPr>
              <a:t>Scientific perceived experiences were later reinterpreted as the legitimate psychological and physiological responses to stress.</a:t>
            </a:r>
          </a:p>
          <a:p>
            <a:pPr marL="285750" indent="-285750" algn="just">
              <a:spcAft>
                <a:spcPts val="0"/>
              </a:spcAft>
              <a:buFont typeface="Arial" panose="020B0604020202020204" pitchFamily="34" charset="0"/>
              <a:buChar char="•"/>
            </a:pPr>
            <a:endParaRPr lang="en-US" sz="14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1400" dirty="0">
                <a:latin typeface="Times New Roman" panose="02020603050405020304" pitchFamily="18" charset="0"/>
                <a:ea typeface="Calibri" panose="020F0502020204030204" pitchFamily="34" charset="0"/>
                <a:cs typeface="Times New Roman" panose="02020603050405020304" pitchFamily="18" charset="0"/>
              </a:rPr>
              <a:t> </a:t>
            </a:r>
          </a:p>
          <a:p>
            <a:pPr marL="285750" indent="-285750" algn="just">
              <a:spcAft>
                <a:spcPts val="0"/>
              </a:spcAft>
              <a:buFont typeface="Arial" panose="020B0604020202020204" pitchFamily="34" charset="0"/>
              <a:buChar char="•"/>
            </a:pPr>
            <a:r>
              <a:rPr lang="en-US" sz="1400" dirty="0">
                <a:latin typeface="Times New Roman" panose="02020603050405020304" pitchFamily="18" charset="0"/>
                <a:ea typeface="Calibri" panose="020F0502020204030204" pitchFamily="34" charset="0"/>
                <a:cs typeface="Times New Roman" panose="02020603050405020304" pitchFamily="18" charset="0"/>
              </a:rPr>
              <a:t>Modern psychiatry understands that anxiety is caused by a biopsychosocial model which includes genetic susceptibility, brain chemistry, cognition and environmental stressors as contributing to the cause and perpetuation of anxiety.</a:t>
            </a:r>
          </a:p>
          <a:p>
            <a:pPr marL="285750" indent="-285750" algn="just">
              <a:spcAft>
                <a:spcPts val="0"/>
              </a:spcAft>
              <a:buFont typeface="Wingdings" panose="05000000000000000000" pitchFamily="2" charset="2"/>
              <a:buChar char="ü"/>
            </a:pPr>
            <a:endParaRPr lang="en-US" sz="1400" dirty="0"/>
          </a:p>
        </p:txBody>
      </p:sp>
      <p:sp>
        <p:nvSpPr>
          <p:cNvPr id="16" name="Rounded Rectangle 15"/>
          <p:cNvSpPr/>
          <p:nvPr/>
        </p:nvSpPr>
        <p:spPr>
          <a:xfrm>
            <a:off x="6766560" y="227873"/>
            <a:ext cx="5143789" cy="6336901"/>
          </a:xfrm>
          <a:prstGeom prst="roundRect">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a:off x="7303239" y="650952"/>
            <a:ext cx="4070430" cy="5817362"/>
          </a:xfrm>
          <a:prstGeom prst="rect">
            <a:avLst/>
          </a:prstGeom>
        </p:spPr>
        <p:txBody>
          <a:bodyPr wrap="square">
            <a:spAutoFit/>
          </a:bodyPr>
          <a:lstStyle/>
          <a:p>
            <a:pPr indent="457200">
              <a:lnSpc>
                <a:spcPct val="150000"/>
              </a:lnSpc>
            </a:pPr>
            <a:r>
              <a:rPr lang="en-US" sz="1100" b="1" dirty="0">
                <a:solidFill>
                  <a:schemeClr val="bg1">
                    <a:lumMod val="95000"/>
                  </a:schemeClr>
                </a:solidFill>
                <a:latin typeface="Times New Roman" panose="02020603050405020304" pitchFamily="18" charset="0"/>
                <a:ea typeface="Times New Roman" panose="02020603050405020304" pitchFamily="18" charset="0"/>
                <a:cs typeface="Times New Roman" panose="02020603050405020304" pitchFamily="18" charset="0"/>
              </a:rPr>
              <a:t>Key References </a:t>
            </a:r>
          </a:p>
          <a:p>
            <a:pPr marL="171450" indent="-171450">
              <a:buFont typeface="Wingdings" panose="05000000000000000000" pitchFamily="2" charset="2"/>
              <a:buChar char="Ø"/>
            </a:pPr>
            <a:r>
              <a:rPr lang="en-US" sz="1100" dirty="0">
                <a:solidFill>
                  <a:schemeClr val="bg1">
                    <a:lumMod val="95000"/>
                  </a:schemeClr>
                </a:solidFill>
              </a:rPr>
              <a:t>American Psychiatric Association (2022). Diagnostic and Statistical Manual of Mental Disorders (5th ed., text rev.). APA.</a:t>
            </a:r>
          </a:p>
          <a:p>
            <a:pPr marL="171450" indent="-171450">
              <a:buFont typeface="Wingdings" panose="05000000000000000000" pitchFamily="2" charset="2"/>
              <a:buChar char="Ø"/>
            </a:pPr>
            <a:r>
              <a:rPr lang="en-US" sz="1100" dirty="0">
                <a:solidFill>
                  <a:schemeClr val="bg1">
                    <a:lumMod val="95000"/>
                  </a:schemeClr>
                </a:solidFill>
              </a:rPr>
              <a:t>Clark, L. A., &amp; Watson, D. (2019). Construct validity: Basic issues in objective scale development. Psychological Assessment, 31(9), 1112–1123.</a:t>
            </a:r>
          </a:p>
          <a:p>
            <a:pPr marL="171450" indent="-171450">
              <a:buFont typeface="Wingdings" panose="05000000000000000000" pitchFamily="2" charset="2"/>
              <a:buChar char="Ø"/>
            </a:pPr>
            <a:r>
              <a:rPr lang="en-US" sz="1100" dirty="0" err="1">
                <a:solidFill>
                  <a:schemeClr val="bg1">
                    <a:lumMod val="95000"/>
                  </a:schemeClr>
                </a:solidFill>
              </a:rPr>
              <a:t>Furedi</a:t>
            </a:r>
            <a:r>
              <a:rPr lang="en-US" sz="1100" dirty="0">
                <a:solidFill>
                  <a:schemeClr val="bg1">
                    <a:lumMod val="95000"/>
                  </a:schemeClr>
                </a:solidFill>
              </a:rPr>
              <a:t>, F. (2018). How Fear Works: Culture of Fear in the Twenty-First Century. Bloomsbury.</a:t>
            </a:r>
          </a:p>
          <a:p>
            <a:pPr marL="171450" indent="-171450">
              <a:buFont typeface="Wingdings" panose="05000000000000000000" pitchFamily="2" charset="2"/>
              <a:buChar char="Ø"/>
            </a:pPr>
            <a:r>
              <a:rPr lang="en-US" sz="1100" dirty="0">
                <a:solidFill>
                  <a:schemeClr val="bg1">
                    <a:lumMod val="95000"/>
                  </a:schemeClr>
                </a:solidFill>
              </a:rPr>
              <a:t>Hofmann, S. G., </a:t>
            </a:r>
            <a:r>
              <a:rPr lang="en-US" sz="1100" dirty="0" err="1">
                <a:solidFill>
                  <a:schemeClr val="bg1">
                    <a:lumMod val="95000"/>
                  </a:schemeClr>
                </a:solidFill>
              </a:rPr>
              <a:t>Asnaani</a:t>
            </a:r>
            <a:r>
              <a:rPr lang="en-US" sz="1100" dirty="0">
                <a:solidFill>
                  <a:schemeClr val="bg1">
                    <a:lumMod val="95000"/>
                  </a:schemeClr>
                </a:solidFill>
              </a:rPr>
              <a:t>, A., </a:t>
            </a:r>
            <a:r>
              <a:rPr lang="en-US" sz="1100" dirty="0" err="1">
                <a:solidFill>
                  <a:schemeClr val="bg1">
                    <a:lumMod val="95000"/>
                  </a:schemeClr>
                </a:solidFill>
              </a:rPr>
              <a:t>Vonk</a:t>
            </a:r>
            <a:r>
              <a:rPr lang="en-US" sz="1100" dirty="0">
                <a:solidFill>
                  <a:schemeClr val="bg1">
                    <a:lumMod val="95000"/>
                  </a:schemeClr>
                </a:solidFill>
              </a:rPr>
              <a:t>, I., Sawyer, A. T., &amp; Fang, A. (2012). The efficacy of cognitive behavioral therapy: A review of meta-analyses. Cognitive Therapy and Research, 36(5), 427–440.</a:t>
            </a:r>
          </a:p>
          <a:p>
            <a:pPr marL="171450" indent="-171450">
              <a:buFont typeface="Wingdings" panose="05000000000000000000" pitchFamily="2" charset="2"/>
              <a:buChar char="Ø"/>
            </a:pPr>
            <a:r>
              <a:rPr lang="en-GB" sz="1100" dirty="0" err="1">
                <a:solidFill>
                  <a:schemeClr val="bg1">
                    <a:lumMod val="95000"/>
                  </a:schemeClr>
                </a:solidFill>
              </a:rPr>
              <a:t>Kring</a:t>
            </a:r>
            <a:r>
              <a:rPr lang="en-GB" sz="1100" dirty="0">
                <a:solidFill>
                  <a:schemeClr val="bg1">
                    <a:lumMod val="95000"/>
                  </a:schemeClr>
                </a:solidFill>
              </a:rPr>
              <a:t>, A.M. and Johnson, S.L., 2022. </a:t>
            </a:r>
            <a:r>
              <a:rPr lang="en-US" sz="1100" i="1" dirty="0">
                <a:solidFill>
                  <a:schemeClr val="bg1">
                    <a:lumMod val="95000"/>
                  </a:schemeClr>
                </a:solidFill>
              </a:rPr>
              <a:t>Abnormal psychology: The science and treatment of psychological disorders</a:t>
            </a:r>
            <a:r>
              <a:rPr lang="en-US" sz="1100" dirty="0">
                <a:solidFill>
                  <a:schemeClr val="bg1">
                    <a:lumMod val="95000"/>
                  </a:schemeClr>
                </a:solidFill>
              </a:rPr>
              <a:t>. John Wiley &amp; Sons.</a:t>
            </a:r>
          </a:p>
          <a:p>
            <a:pPr marL="171450" indent="-171450">
              <a:buFont typeface="Wingdings" panose="05000000000000000000" pitchFamily="2" charset="2"/>
              <a:buChar char="Ø"/>
            </a:pPr>
            <a:r>
              <a:rPr lang="en-US" sz="1100" dirty="0">
                <a:solidFill>
                  <a:schemeClr val="bg1">
                    <a:lumMod val="95000"/>
                  </a:schemeClr>
                </a:solidFill>
              </a:rPr>
              <a:t>Kroenke, K., et al. (2020). Dimensional approaches to mental health classification. World Psychiatry, 19(1), 1–12.</a:t>
            </a:r>
          </a:p>
          <a:p>
            <a:pPr marL="171450" indent="-171450">
              <a:buFont typeface="Wingdings" panose="05000000000000000000" pitchFamily="2" charset="2"/>
              <a:buChar char="Ø"/>
            </a:pPr>
            <a:r>
              <a:rPr lang="en-GB" sz="1100" dirty="0" err="1">
                <a:solidFill>
                  <a:schemeClr val="bg1">
                    <a:lumMod val="95000"/>
                  </a:schemeClr>
                </a:solidFill>
              </a:rPr>
              <a:t>Pihkala</a:t>
            </a:r>
            <a:r>
              <a:rPr lang="en-GB" sz="1100" dirty="0">
                <a:solidFill>
                  <a:schemeClr val="bg1">
                    <a:lumMod val="95000"/>
                  </a:schemeClr>
                </a:solidFill>
              </a:rPr>
              <a:t>, P., 2020. Anxiety and the ecological crisis: An analysis of eco-anxiety and climate anxiety. </a:t>
            </a:r>
            <a:r>
              <a:rPr lang="en-US" sz="1100" i="1" dirty="0">
                <a:solidFill>
                  <a:schemeClr val="bg1">
                    <a:lumMod val="95000"/>
                  </a:schemeClr>
                </a:solidFill>
              </a:rPr>
              <a:t>Sustainability</a:t>
            </a:r>
            <a:r>
              <a:rPr lang="en-US" sz="1100" dirty="0">
                <a:solidFill>
                  <a:schemeClr val="bg1">
                    <a:lumMod val="95000"/>
                  </a:schemeClr>
                </a:solidFill>
              </a:rPr>
              <a:t>, </a:t>
            </a:r>
            <a:r>
              <a:rPr lang="en-US" sz="1100" i="1" dirty="0">
                <a:solidFill>
                  <a:schemeClr val="bg1">
                    <a:lumMod val="95000"/>
                  </a:schemeClr>
                </a:solidFill>
              </a:rPr>
              <a:t>12</a:t>
            </a:r>
            <a:r>
              <a:rPr lang="en-US" sz="1100" dirty="0">
                <a:solidFill>
                  <a:schemeClr val="bg1">
                    <a:lumMod val="95000"/>
                  </a:schemeClr>
                </a:solidFill>
              </a:rPr>
              <a:t>(19), p.7836.</a:t>
            </a:r>
          </a:p>
          <a:p>
            <a:pPr marL="171450" indent="-171450">
              <a:buFont typeface="Wingdings" panose="05000000000000000000" pitchFamily="2" charset="2"/>
              <a:buChar char="Ø"/>
            </a:pPr>
            <a:r>
              <a:rPr lang="en-US" sz="1100" dirty="0">
                <a:solidFill>
                  <a:schemeClr val="bg1">
                    <a:lumMod val="95000"/>
                  </a:schemeClr>
                </a:solidFill>
              </a:rPr>
              <a:t>Pilgrim, D. (2022). Critical Realism for Psychologists. Routledge.</a:t>
            </a:r>
          </a:p>
          <a:p>
            <a:pPr marL="171450" indent="-171450">
              <a:buFont typeface="Wingdings" panose="05000000000000000000" pitchFamily="2" charset="2"/>
              <a:buChar char="Ø"/>
            </a:pPr>
            <a:r>
              <a:rPr lang="en-GB" sz="1100" dirty="0">
                <a:solidFill>
                  <a:schemeClr val="bg1">
                    <a:lumMod val="95000"/>
                  </a:schemeClr>
                </a:solidFill>
              </a:rPr>
              <a:t>Scott, S.M., </a:t>
            </a:r>
            <a:r>
              <a:rPr lang="en-GB" sz="1100" dirty="0" err="1">
                <a:solidFill>
                  <a:schemeClr val="bg1">
                    <a:lumMod val="95000"/>
                  </a:schemeClr>
                </a:solidFill>
              </a:rPr>
              <a:t>Simrén</a:t>
            </a:r>
            <a:r>
              <a:rPr lang="en-GB" sz="1100" dirty="0">
                <a:solidFill>
                  <a:schemeClr val="bg1">
                    <a:lumMod val="95000"/>
                  </a:schemeClr>
                </a:solidFill>
              </a:rPr>
              <a:t>, M., Farmer, A.D., Dinning, P.G., Carrington, E.V., </a:t>
            </a:r>
            <a:r>
              <a:rPr lang="en-GB" sz="1100" dirty="0" err="1">
                <a:solidFill>
                  <a:schemeClr val="bg1">
                    <a:lumMod val="95000"/>
                  </a:schemeClr>
                </a:solidFill>
              </a:rPr>
              <a:t>Benninga</a:t>
            </a:r>
            <a:r>
              <a:rPr lang="en-GB" sz="1100" dirty="0">
                <a:solidFill>
                  <a:schemeClr val="bg1">
                    <a:lumMod val="95000"/>
                  </a:schemeClr>
                </a:solidFill>
              </a:rPr>
              <a:t>, M.A., </a:t>
            </a:r>
            <a:r>
              <a:rPr lang="en-GB" sz="1100" dirty="0" err="1">
                <a:solidFill>
                  <a:schemeClr val="bg1">
                    <a:lumMod val="95000"/>
                  </a:schemeClr>
                </a:solidFill>
              </a:rPr>
              <a:t>Burgell</a:t>
            </a:r>
            <a:r>
              <a:rPr lang="en-GB" sz="1100" dirty="0">
                <a:solidFill>
                  <a:schemeClr val="bg1">
                    <a:lumMod val="95000"/>
                  </a:schemeClr>
                </a:solidFill>
              </a:rPr>
              <a:t>, R.E., </a:t>
            </a:r>
            <a:r>
              <a:rPr lang="en-GB" sz="1100" dirty="0" err="1">
                <a:solidFill>
                  <a:schemeClr val="bg1">
                    <a:lumMod val="95000"/>
                  </a:schemeClr>
                </a:solidFill>
              </a:rPr>
              <a:t>Dimidi</a:t>
            </a:r>
            <a:r>
              <a:rPr lang="en-GB" sz="1100" dirty="0">
                <a:solidFill>
                  <a:schemeClr val="bg1">
                    <a:lumMod val="95000"/>
                  </a:schemeClr>
                </a:solidFill>
              </a:rPr>
              <a:t>, E., Fikree, A., Ford, A.C. and Fox, M., 2021. Chronic constipation in adults: Contemporary perspectives and clinical challenges. 1: Epidemiology, diagnosis, clinical associations, pathophysiology and investigation. </a:t>
            </a:r>
            <a:r>
              <a:rPr lang="en-US" sz="1100" i="1" dirty="0" err="1">
                <a:solidFill>
                  <a:schemeClr val="bg1">
                    <a:lumMod val="95000"/>
                  </a:schemeClr>
                </a:solidFill>
              </a:rPr>
              <a:t>Neurogastroenterology</a:t>
            </a:r>
            <a:r>
              <a:rPr lang="en-US" sz="1100" i="1" dirty="0">
                <a:solidFill>
                  <a:schemeClr val="bg1">
                    <a:lumMod val="95000"/>
                  </a:schemeClr>
                </a:solidFill>
              </a:rPr>
              <a:t> &amp; motility</a:t>
            </a:r>
            <a:r>
              <a:rPr lang="en-US" sz="1100" dirty="0">
                <a:solidFill>
                  <a:schemeClr val="bg1">
                    <a:lumMod val="95000"/>
                  </a:schemeClr>
                </a:solidFill>
              </a:rPr>
              <a:t>, </a:t>
            </a:r>
            <a:r>
              <a:rPr lang="en-US" sz="1100" i="1" dirty="0">
                <a:solidFill>
                  <a:schemeClr val="bg1">
                    <a:lumMod val="95000"/>
                  </a:schemeClr>
                </a:solidFill>
              </a:rPr>
              <a:t>33</a:t>
            </a:r>
            <a:r>
              <a:rPr lang="en-US" sz="1100" dirty="0">
                <a:solidFill>
                  <a:schemeClr val="bg1">
                    <a:lumMod val="95000"/>
                  </a:schemeClr>
                </a:solidFill>
              </a:rPr>
              <a:t>(6), p.e14050.</a:t>
            </a:r>
          </a:p>
          <a:p>
            <a:pPr marL="171450" indent="-171450">
              <a:buFont typeface="Wingdings" panose="05000000000000000000" pitchFamily="2" charset="2"/>
              <a:buChar char="Ø"/>
            </a:pPr>
            <a:r>
              <a:rPr lang="en-GB" sz="1100" dirty="0" err="1">
                <a:solidFill>
                  <a:schemeClr val="bg1">
                    <a:lumMod val="95000"/>
                  </a:schemeClr>
                </a:solidFill>
              </a:rPr>
              <a:t>Taschereau-Dumouchel</a:t>
            </a:r>
            <a:r>
              <a:rPr lang="en-GB" sz="1100" dirty="0">
                <a:solidFill>
                  <a:schemeClr val="bg1">
                    <a:lumMod val="95000"/>
                  </a:schemeClr>
                </a:solidFill>
              </a:rPr>
              <a:t>, V., Michel, M., Lau, H., Hofmann, S.G. and LeDoux, J.E., 2022. Putting the “mental” back in “mental disorders”: a perspective from research on fear and anxiety. </a:t>
            </a:r>
            <a:r>
              <a:rPr lang="en-US" sz="1100" i="1" dirty="0">
                <a:solidFill>
                  <a:schemeClr val="bg1">
                    <a:lumMod val="95000"/>
                  </a:schemeClr>
                </a:solidFill>
              </a:rPr>
              <a:t>Molecular Psychiatry</a:t>
            </a:r>
            <a:r>
              <a:rPr lang="en-US" sz="1100" dirty="0">
                <a:solidFill>
                  <a:schemeClr val="bg1">
                    <a:lumMod val="95000"/>
                  </a:schemeClr>
                </a:solidFill>
              </a:rPr>
              <a:t>, </a:t>
            </a:r>
            <a:r>
              <a:rPr lang="en-US" sz="1100" i="1" dirty="0">
                <a:solidFill>
                  <a:schemeClr val="bg1">
                    <a:lumMod val="95000"/>
                  </a:schemeClr>
                </a:solidFill>
              </a:rPr>
              <a:t>27</a:t>
            </a:r>
            <a:r>
              <a:rPr lang="en-US" sz="1100" dirty="0">
                <a:solidFill>
                  <a:schemeClr val="bg1">
                    <a:lumMod val="95000"/>
                  </a:schemeClr>
                </a:solidFill>
              </a:rPr>
              <a:t>(3), pp.1322-1330.</a:t>
            </a:r>
          </a:p>
          <a:p>
            <a:pPr marL="171450" indent="-171450">
              <a:buFont typeface="Wingdings" panose="05000000000000000000" pitchFamily="2" charset="2"/>
              <a:buChar char="Ø"/>
            </a:pPr>
            <a:r>
              <a:rPr lang="en-US" sz="1100" dirty="0">
                <a:solidFill>
                  <a:schemeClr val="bg1">
                    <a:lumMod val="95000"/>
                  </a:schemeClr>
                </a:solidFill>
              </a:rPr>
              <a:t>World Health Organization (2022). ICD-11: International Classification of Diseases for Mortality and Morbidity Statistics. WHO.</a:t>
            </a:r>
          </a:p>
          <a:p>
            <a:pPr indent="457200">
              <a:lnSpc>
                <a:spcPct val="150000"/>
              </a:lnSpc>
            </a:pPr>
            <a:endParaRPr lang="en-US" sz="1100" b="1" dirty="0">
              <a:solidFill>
                <a:schemeClr val="bg1">
                  <a:lumMod val="95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103779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TotalTime>
  <Words>2319</Words>
  <Application>Microsoft Office PowerPoint</Application>
  <PresentationFormat>Widescreen</PresentationFormat>
  <Paragraphs>104</Paragraphs>
  <Slides>4</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vt:i4>
      </vt:variant>
    </vt:vector>
  </HeadingPairs>
  <TitlesOfParts>
    <vt:vector size="14" baseType="lpstr">
      <vt:lpstr>Arial</vt:lpstr>
      <vt:lpstr>Arial Black</vt:lpstr>
      <vt:lpstr>Bahnschrift</vt:lpstr>
      <vt:lpstr>Calibri</vt:lpstr>
      <vt:lpstr>Calibri Light</vt:lpstr>
      <vt:lpstr>Segoe UI Black</vt:lpstr>
      <vt:lpstr>Symbol</vt:lpstr>
      <vt:lpstr>Times New Roman</vt:lpstr>
      <vt:lpstr>Wingdings</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dc:creator>
  <cp:lastModifiedBy>LAPTOP WORLD</cp:lastModifiedBy>
  <cp:revision>15</cp:revision>
  <dcterms:created xsi:type="dcterms:W3CDTF">2025-10-27T20:17:49Z</dcterms:created>
  <dcterms:modified xsi:type="dcterms:W3CDTF">2025-11-02T10:24:03Z</dcterms:modified>
</cp:coreProperties>
</file>