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6" r:id="rId3"/>
    <p:sldId id="258" r:id="rId4"/>
    <p:sldId id="267" r:id="rId5"/>
    <p:sldId id="260" r:id="rId6"/>
    <p:sldId id="262" r:id="rId7"/>
    <p:sldId id="261" r:id="rId8"/>
    <p:sldId id="259"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notesViewPr>
    <p:cSldViewPr snapToGrid="0">
      <p:cViewPr varScale="1">
        <p:scale>
          <a:sx n="52" d="100"/>
          <a:sy n="52" d="100"/>
        </p:scale>
        <p:origin x="2680"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496B5-5F36-41AA-88D0-E00D7345CEFD}"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US"/>
        </a:p>
      </dgm:t>
    </dgm:pt>
    <dgm:pt modelId="{A8C07CD4-034F-4854-B9ED-AA3302FCDEB7}">
      <dgm:prSet/>
      <dgm:spPr/>
      <dgm:t>
        <a:bodyPr/>
        <a:lstStyle/>
        <a:p>
          <a:pPr rtl="0"/>
          <a:endParaRPr lang="en-GB"/>
        </a:p>
      </dgm:t>
    </dgm:pt>
    <dgm:pt modelId="{FFC350E6-8BDF-4E9F-A825-C4BC133AE73D}" type="parTrans" cxnId="{B8F187EF-1188-43AB-9A2E-43475933F892}">
      <dgm:prSet/>
      <dgm:spPr/>
      <dgm:t>
        <a:bodyPr/>
        <a:lstStyle/>
        <a:p>
          <a:endParaRPr lang="en-US"/>
        </a:p>
      </dgm:t>
    </dgm:pt>
    <dgm:pt modelId="{7406114C-CF51-4F38-BABC-C7E9971A3CE0}" type="sibTrans" cxnId="{B8F187EF-1188-43AB-9A2E-43475933F892}">
      <dgm:prSet/>
      <dgm:spPr/>
      <dgm:t>
        <a:bodyPr/>
        <a:lstStyle/>
        <a:p>
          <a:endParaRPr lang="en-US"/>
        </a:p>
      </dgm:t>
    </dgm:pt>
    <dgm:pt modelId="{E08D1134-392F-41C0-B5A1-917194F3710A}">
      <dgm:prSet custT="1"/>
      <dgm:spPr/>
      <dgm:t>
        <a:bodyPr/>
        <a:lstStyle/>
        <a:p>
          <a:pPr algn="just" rtl="0"/>
          <a:r>
            <a:rPr lang="en-GB" sz="1800" dirty="0" smtClean="0"/>
            <a:t>The authors name is Elisa Tiilikainen, Anneli Hujala, Sirpa Kannasoja, Sari Rissanen, and Kati Närhi;</a:t>
          </a:r>
          <a:endParaRPr lang="en-GB" sz="1800" dirty="0"/>
        </a:p>
      </dgm:t>
    </dgm:pt>
    <dgm:pt modelId="{EAF2B273-BE91-4D0A-96D6-D9945C743EBE}" type="parTrans" cxnId="{D36BEF03-0926-4FD6-97C6-F7A56EDF092B}">
      <dgm:prSet/>
      <dgm:spPr/>
      <dgm:t>
        <a:bodyPr/>
        <a:lstStyle/>
        <a:p>
          <a:endParaRPr lang="en-US"/>
        </a:p>
      </dgm:t>
    </dgm:pt>
    <dgm:pt modelId="{4A4F2D63-47AB-4F74-AC01-1CFD58C638BD}" type="sibTrans" cxnId="{D36BEF03-0926-4FD6-97C6-F7A56EDF092B}">
      <dgm:prSet/>
      <dgm:spPr/>
      <dgm:t>
        <a:bodyPr/>
        <a:lstStyle/>
        <a:p>
          <a:endParaRPr lang="en-US"/>
        </a:p>
      </dgm:t>
    </dgm:pt>
    <dgm:pt modelId="{C870EDEF-8933-44F4-92B4-14B6B8339104}">
      <dgm:prSet custT="1"/>
      <dgm:spPr/>
      <dgm:t>
        <a:bodyPr/>
        <a:lstStyle/>
        <a:p>
          <a:pPr algn="just" rtl="0"/>
          <a:r>
            <a:rPr lang="en-GB" sz="1800" dirty="0" smtClean="0"/>
            <a:t>Date published was the 15 January 2019; </a:t>
          </a:r>
          <a:endParaRPr lang="en-GB" sz="1800" dirty="0"/>
        </a:p>
      </dgm:t>
    </dgm:pt>
    <dgm:pt modelId="{CDC7C7DB-1AF7-4A14-8356-7391631AE707}" type="parTrans" cxnId="{5CD77F5B-556D-46F2-9278-B47D9D0B7F6B}">
      <dgm:prSet/>
      <dgm:spPr/>
      <dgm:t>
        <a:bodyPr/>
        <a:lstStyle/>
        <a:p>
          <a:endParaRPr lang="en-US"/>
        </a:p>
      </dgm:t>
    </dgm:pt>
    <dgm:pt modelId="{561B6345-CA25-4665-814D-D6A33738D1CB}" type="sibTrans" cxnId="{5CD77F5B-556D-46F2-9278-B47D9D0B7F6B}">
      <dgm:prSet/>
      <dgm:spPr/>
      <dgm:t>
        <a:bodyPr/>
        <a:lstStyle/>
        <a:p>
          <a:endParaRPr lang="en-US"/>
        </a:p>
      </dgm:t>
    </dgm:pt>
    <dgm:pt modelId="{672CCDD5-82FD-49B8-88B9-94D7FDDA54A3}">
      <dgm:prSet custT="1"/>
      <dgm:spPr/>
      <dgm:t>
        <a:bodyPr/>
        <a:lstStyle/>
        <a:p>
          <a:pPr algn="just" rtl="0"/>
          <a:r>
            <a:rPr lang="en-GB" sz="1800" dirty="0" smtClean="0"/>
            <a:t>Published by Wiley;</a:t>
          </a:r>
          <a:endParaRPr lang="en-GB" sz="1800" dirty="0"/>
        </a:p>
      </dgm:t>
    </dgm:pt>
    <dgm:pt modelId="{8B65399D-102A-426F-B3EC-91974BD3A33B}" type="parTrans" cxnId="{3B7021E3-7238-44C4-B0ED-C02BC92D5E55}">
      <dgm:prSet/>
      <dgm:spPr/>
      <dgm:t>
        <a:bodyPr/>
        <a:lstStyle/>
        <a:p>
          <a:endParaRPr lang="en-US"/>
        </a:p>
      </dgm:t>
    </dgm:pt>
    <dgm:pt modelId="{AC05C639-D55E-4C0B-B3FD-B30366ECC1AA}" type="sibTrans" cxnId="{3B7021E3-7238-44C4-B0ED-C02BC92D5E55}">
      <dgm:prSet/>
      <dgm:spPr/>
      <dgm:t>
        <a:bodyPr/>
        <a:lstStyle/>
        <a:p>
          <a:endParaRPr lang="en-US"/>
        </a:p>
      </dgm:t>
    </dgm:pt>
    <dgm:pt modelId="{B42C18CC-E9F9-401E-92BA-197891DC38AF}">
      <dgm:prSet custT="1"/>
      <dgm:spPr/>
      <dgm:t>
        <a:bodyPr/>
        <a:lstStyle/>
        <a:p>
          <a:pPr algn="ctr" rtl="0">
            <a:lnSpc>
              <a:spcPct val="150000"/>
            </a:lnSpc>
          </a:pPr>
          <a:r>
            <a:rPr lang="en-US" sz="1800" dirty="0" smtClean="0"/>
            <a:t>Participants : </a:t>
          </a:r>
        </a:p>
        <a:p>
          <a:pPr algn="just" rtl="0">
            <a:lnSpc>
              <a:spcPct val="150000"/>
            </a:lnSpc>
          </a:pPr>
          <a:r>
            <a:rPr lang="en-US" sz="1800" dirty="0" smtClean="0"/>
            <a:t>Total participants 19 seniors, representing three distinct regions of Finland, took part in the focus groups;</a:t>
          </a:r>
          <a:endParaRPr lang="en-GB" sz="1800" dirty="0"/>
        </a:p>
      </dgm:t>
    </dgm:pt>
    <dgm:pt modelId="{4DFF6C4D-7DB1-46AC-BB40-072017FA38D3}" type="parTrans" cxnId="{E1C5A132-EBA5-46F1-AD4A-4ABFB26F1518}">
      <dgm:prSet/>
      <dgm:spPr/>
      <dgm:t>
        <a:bodyPr/>
        <a:lstStyle/>
        <a:p>
          <a:endParaRPr lang="en-US"/>
        </a:p>
      </dgm:t>
    </dgm:pt>
    <dgm:pt modelId="{A9DD82AF-4D79-422A-854F-D0B1A520D815}" type="sibTrans" cxnId="{E1C5A132-EBA5-46F1-AD4A-4ABFB26F1518}">
      <dgm:prSet/>
      <dgm:spPr/>
      <dgm:t>
        <a:bodyPr/>
        <a:lstStyle/>
        <a:p>
          <a:endParaRPr lang="en-US"/>
        </a:p>
      </dgm:t>
    </dgm:pt>
    <dgm:pt modelId="{2A8E8E98-CBFB-45B9-9C3B-91F6D731E0E6}">
      <dgm:prSet custT="1"/>
      <dgm:spPr/>
      <dgm:t>
        <a:bodyPr/>
        <a:lstStyle/>
        <a:p>
          <a:pPr algn="just" rtl="0"/>
          <a:r>
            <a:rPr lang="en-GB" sz="1800" dirty="0" smtClean="0"/>
            <a:t>About authors qualification: </a:t>
          </a:r>
        </a:p>
        <a:p>
          <a:pPr algn="just" rtl="0"/>
          <a:r>
            <a:rPr lang="en-GB" sz="1800" dirty="0" smtClean="0"/>
            <a:t>All of them are qualified.</a:t>
          </a:r>
          <a:endParaRPr lang="en-GB" sz="1800" dirty="0"/>
        </a:p>
      </dgm:t>
    </dgm:pt>
    <dgm:pt modelId="{B3721839-F25D-4F85-8BB5-6AC73BA0B3C4}" type="parTrans" cxnId="{CC89E848-BFF7-48BA-A3E6-1DF866EF7EDB}">
      <dgm:prSet/>
      <dgm:spPr/>
      <dgm:t>
        <a:bodyPr/>
        <a:lstStyle/>
        <a:p>
          <a:endParaRPr lang="en-US"/>
        </a:p>
      </dgm:t>
    </dgm:pt>
    <dgm:pt modelId="{EB84236D-5E30-422F-A6E6-53370ADC616D}" type="sibTrans" cxnId="{CC89E848-BFF7-48BA-A3E6-1DF866EF7EDB}">
      <dgm:prSet/>
      <dgm:spPr/>
      <dgm:t>
        <a:bodyPr/>
        <a:lstStyle/>
        <a:p>
          <a:endParaRPr lang="en-US"/>
        </a:p>
      </dgm:t>
    </dgm:pt>
    <dgm:pt modelId="{A4D5B888-DBEB-4A30-8C34-5F62D4457273}" type="pres">
      <dgm:prSet presAssocID="{FA5496B5-5F36-41AA-88D0-E00D7345CEFD}" presName="Name0" presStyleCnt="0">
        <dgm:presLayoutVars>
          <dgm:chMax val="7"/>
          <dgm:dir/>
          <dgm:animOne val="branch"/>
        </dgm:presLayoutVars>
      </dgm:prSet>
      <dgm:spPr/>
    </dgm:pt>
    <dgm:pt modelId="{6D3EF39C-BF52-4C4A-9E99-7AF2B21B5A1C}" type="pres">
      <dgm:prSet presAssocID="{A8C07CD4-034F-4854-B9ED-AA3302FCDEB7}" presName="parTx1" presStyleLbl="node1" presStyleIdx="0" presStyleCnt="1" custLinFactNeighborX="1874" custLinFactNeighborY="26761"/>
      <dgm:spPr/>
    </dgm:pt>
    <dgm:pt modelId="{3298C35B-EFF2-454D-96B5-CC3920A70EF9}" type="pres">
      <dgm:prSet presAssocID="{A8C07CD4-034F-4854-B9ED-AA3302FCDEB7}" presName="spPre1" presStyleCnt="0"/>
      <dgm:spPr/>
    </dgm:pt>
    <dgm:pt modelId="{AF5F26ED-31F8-42BA-B130-2674B06933FB}" type="pres">
      <dgm:prSet presAssocID="{A8C07CD4-034F-4854-B9ED-AA3302FCDEB7}" presName="chLin1" presStyleCnt="0"/>
      <dgm:spPr/>
    </dgm:pt>
    <dgm:pt modelId="{1E0CC174-A6EB-4870-AB02-708E5C98854D}" type="pres">
      <dgm:prSet presAssocID="{EAF2B273-BE91-4D0A-96D6-D9945C743EBE}" presName="Name11" presStyleLbl="parChTrans1D1" presStyleIdx="0" presStyleCnt="10"/>
      <dgm:spPr/>
    </dgm:pt>
    <dgm:pt modelId="{F53AE530-0DD6-4CF1-B5D0-8F8829FD561E}" type="pres">
      <dgm:prSet presAssocID="{E08D1134-392F-41C0-B5A1-917194F3710A}" presName="txAndLines1" presStyleCnt="0"/>
      <dgm:spPr/>
    </dgm:pt>
    <dgm:pt modelId="{9F5E4757-8B90-4198-B9BD-2D2D2CCDB46D}" type="pres">
      <dgm:prSet presAssocID="{E08D1134-392F-41C0-B5A1-917194F3710A}" presName="anchor1" presStyleCnt="0"/>
      <dgm:spPr/>
    </dgm:pt>
    <dgm:pt modelId="{9BA979AC-1FAA-4882-B8BE-98C16A97E5BD}" type="pres">
      <dgm:prSet presAssocID="{E08D1134-392F-41C0-B5A1-917194F3710A}" presName="backup1" presStyleCnt="0"/>
      <dgm:spPr/>
    </dgm:pt>
    <dgm:pt modelId="{643B626D-D04C-4072-97D8-F2D02DBCA950}" type="pres">
      <dgm:prSet presAssocID="{E08D1134-392F-41C0-B5A1-917194F3710A}" presName="preLine1" presStyleLbl="parChTrans1D1" presStyleIdx="1" presStyleCnt="10"/>
      <dgm:spPr/>
    </dgm:pt>
    <dgm:pt modelId="{05B8F86E-77FA-4B7A-A3E7-2384402966F9}" type="pres">
      <dgm:prSet presAssocID="{E08D1134-392F-41C0-B5A1-917194F3710A}" presName="desTx1" presStyleLbl="revTx" presStyleIdx="0" presStyleCnt="0">
        <dgm:presLayoutVars>
          <dgm:bulletEnabled val="1"/>
        </dgm:presLayoutVars>
      </dgm:prSet>
      <dgm:spPr/>
    </dgm:pt>
    <dgm:pt modelId="{2946E0D4-718D-4CD9-A34E-0ED3EB17A92B}" type="pres">
      <dgm:prSet presAssocID="{CDC7C7DB-1AF7-4A14-8356-7391631AE707}" presName="Name11" presStyleLbl="parChTrans1D1" presStyleIdx="2" presStyleCnt="10"/>
      <dgm:spPr/>
    </dgm:pt>
    <dgm:pt modelId="{D9F6DBFB-E1FE-4FE8-BC1C-FB1695A02234}" type="pres">
      <dgm:prSet presAssocID="{C870EDEF-8933-44F4-92B4-14B6B8339104}" presName="txAndLines1" presStyleCnt="0"/>
      <dgm:spPr/>
    </dgm:pt>
    <dgm:pt modelId="{267F708F-8C21-49E3-8603-B2AE6A01896E}" type="pres">
      <dgm:prSet presAssocID="{C870EDEF-8933-44F4-92B4-14B6B8339104}" presName="anchor1" presStyleCnt="0"/>
      <dgm:spPr/>
    </dgm:pt>
    <dgm:pt modelId="{B3A37261-D06B-4A57-8788-078662BBBF39}" type="pres">
      <dgm:prSet presAssocID="{C870EDEF-8933-44F4-92B4-14B6B8339104}" presName="backup1" presStyleCnt="0"/>
      <dgm:spPr/>
    </dgm:pt>
    <dgm:pt modelId="{94F1C813-5B3E-45FA-B008-A818C94F32FC}" type="pres">
      <dgm:prSet presAssocID="{C870EDEF-8933-44F4-92B4-14B6B8339104}" presName="preLine1" presStyleLbl="parChTrans1D1" presStyleIdx="3" presStyleCnt="10"/>
      <dgm:spPr/>
    </dgm:pt>
    <dgm:pt modelId="{C0564FBF-B600-4F6B-8BB5-1172DCB88079}" type="pres">
      <dgm:prSet presAssocID="{C870EDEF-8933-44F4-92B4-14B6B8339104}" presName="desTx1" presStyleLbl="revTx" presStyleIdx="0" presStyleCnt="0">
        <dgm:presLayoutVars>
          <dgm:bulletEnabled val="1"/>
        </dgm:presLayoutVars>
      </dgm:prSet>
      <dgm:spPr/>
    </dgm:pt>
    <dgm:pt modelId="{CE6D7372-5F4D-42EE-A67A-8E9A413EB04B}" type="pres">
      <dgm:prSet presAssocID="{8B65399D-102A-426F-B3EC-91974BD3A33B}" presName="Name11" presStyleLbl="parChTrans1D1" presStyleIdx="4" presStyleCnt="10"/>
      <dgm:spPr/>
    </dgm:pt>
    <dgm:pt modelId="{E9133530-9EFD-4613-8F58-A50B80882278}" type="pres">
      <dgm:prSet presAssocID="{672CCDD5-82FD-49B8-88B9-94D7FDDA54A3}" presName="txAndLines1" presStyleCnt="0"/>
      <dgm:spPr/>
    </dgm:pt>
    <dgm:pt modelId="{13FEA7EB-3944-49AB-8295-82D0475DB309}" type="pres">
      <dgm:prSet presAssocID="{672CCDD5-82FD-49B8-88B9-94D7FDDA54A3}" presName="anchor1" presStyleCnt="0"/>
      <dgm:spPr/>
    </dgm:pt>
    <dgm:pt modelId="{D4260D40-A50C-4445-9950-1BD34DAD1C75}" type="pres">
      <dgm:prSet presAssocID="{672CCDD5-82FD-49B8-88B9-94D7FDDA54A3}" presName="backup1" presStyleCnt="0"/>
      <dgm:spPr/>
    </dgm:pt>
    <dgm:pt modelId="{E963788F-EA1C-4300-B0CF-9EFB0B14D123}" type="pres">
      <dgm:prSet presAssocID="{672CCDD5-82FD-49B8-88B9-94D7FDDA54A3}" presName="preLine1" presStyleLbl="parChTrans1D1" presStyleIdx="5" presStyleCnt="10"/>
      <dgm:spPr/>
    </dgm:pt>
    <dgm:pt modelId="{52421CCB-56B5-418B-A21A-EDAECE170F62}" type="pres">
      <dgm:prSet presAssocID="{672CCDD5-82FD-49B8-88B9-94D7FDDA54A3}" presName="desTx1" presStyleLbl="revTx" presStyleIdx="0" presStyleCnt="0">
        <dgm:presLayoutVars>
          <dgm:bulletEnabled val="1"/>
        </dgm:presLayoutVars>
      </dgm:prSet>
      <dgm:spPr/>
      <dgm:t>
        <a:bodyPr/>
        <a:lstStyle/>
        <a:p>
          <a:endParaRPr lang="en-US"/>
        </a:p>
      </dgm:t>
    </dgm:pt>
    <dgm:pt modelId="{5EE6BC6C-8A54-4EF8-B8D7-D72185D30A2E}" type="pres">
      <dgm:prSet presAssocID="{4DFF6C4D-7DB1-46AC-BB40-072017FA38D3}" presName="Name11" presStyleLbl="parChTrans1D1" presStyleIdx="6" presStyleCnt="10"/>
      <dgm:spPr/>
    </dgm:pt>
    <dgm:pt modelId="{DB14FC04-52CE-4A1A-94DE-1D22E813FCD2}" type="pres">
      <dgm:prSet presAssocID="{B42C18CC-E9F9-401E-92BA-197891DC38AF}" presName="txAndLines1" presStyleCnt="0"/>
      <dgm:spPr/>
    </dgm:pt>
    <dgm:pt modelId="{4BC2C044-F58A-4ABF-931D-A281A5BD6384}" type="pres">
      <dgm:prSet presAssocID="{B42C18CC-E9F9-401E-92BA-197891DC38AF}" presName="anchor1" presStyleCnt="0"/>
      <dgm:spPr/>
    </dgm:pt>
    <dgm:pt modelId="{9F44B9B5-681A-4FC8-9FF1-F63EF061158B}" type="pres">
      <dgm:prSet presAssocID="{B42C18CC-E9F9-401E-92BA-197891DC38AF}" presName="backup1" presStyleCnt="0"/>
      <dgm:spPr/>
    </dgm:pt>
    <dgm:pt modelId="{F86B4E4D-FB52-46C0-945C-361960BB797D}" type="pres">
      <dgm:prSet presAssocID="{B42C18CC-E9F9-401E-92BA-197891DC38AF}" presName="preLine1" presStyleLbl="parChTrans1D1" presStyleIdx="7" presStyleCnt="10"/>
      <dgm:spPr/>
    </dgm:pt>
    <dgm:pt modelId="{5699D155-24A5-4041-A839-715F5ED7A741}" type="pres">
      <dgm:prSet presAssocID="{B42C18CC-E9F9-401E-92BA-197891DC38AF}" presName="desTx1" presStyleLbl="revTx" presStyleIdx="0" presStyleCnt="0" custScaleX="108820" custScaleY="213502">
        <dgm:presLayoutVars>
          <dgm:bulletEnabled val="1"/>
        </dgm:presLayoutVars>
      </dgm:prSet>
      <dgm:spPr/>
      <dgm:t>
        <a:bodyPr/>
        <a:lstStyle/>
        <a:p>
          <a:endParaRPr lang="en-US"/>
        </a:p>
      </dgm:t>
    </dgm:pt>
    <dgm:pt modelId="{0CB256DE-A689-44FC-A53E-10905D82E104}" type="pres">
      <dgm:prSet presAssocID="{B3721839-F25D-4F85-8BB5-6AC73BA0B3C4}" presName="Name11" presStyleLbl="parChTrans1D1" presStyleIdx="8" presStyleCnt="10"/>
      <dgm:spPr/>
    </dgm:pt>
    <dgm:pt modelId="{573489C7-B47A-493A-A742-D9BAB17916C7}" type="pres">
      <dgm:prSet presAssocID="{2A8E8E98-CBFB-45B9-9C3B-91F6D731E0E6}" presName="txAndLines1" presStyleCnt="0"/>
      <dgm:spPr/>
    </dgm:pt>
    <dgm:pt modelId="{948EDAD2-E976-451E-9864-63D2D2D85CDA}" type="pres">
      <dgm:prSet presAssocID="{2A8E8E98-CBFB-45B9-9C3B-91F6D731E0E6}" presName="anchor1" presStyleCnt="0"/>
      <dgm:spPr/>
    </dgm:pt>
    <dgm:pt modelId="{8E983A97-1B09-436A-A654-545E2524FB7F}" type="pres">
      <dgm:prSet presAssocID="{2A8E8E98-CBFB-45B9-9C3B-91F6D731E0E6}" presName="backup1" presStyleCnt="0"/>
      <dgm:spPr/>
    </dgm:pt>
    <dgm:pt modelId="{345FCE7F-D647-485C-85B3-8D395CC3F82D}" type="pres">
      <dgm:prSet presAssocID="{2A8E8E98-CBFB-45B9-9C3B-91F6D731E0E6}" presName="preLine1" presStyleLbl="parChTrans1D1" presStyleIdx="9" presStyleCnt="10"/>
      <dgm:spPr/>
    </dgm:pt>
    <dgm:pt modelId="{A8533AFF-E8D7-4FC5-B698-85E650640FDB}" type="pres">
      <dgm:prSet presAssocID="{2A8E8E98-CBFB-45B9-9C3B-91F6D731E0E6}" presName="desTx1" presStyleLbl="revTx" presStyleIdx="0" presStyleCnt="0">
        <dgm:presLayoutVars>
          <dgm:bulletEnabled val="1"/>
        </dgm:presLayoutVars>
      </dgm:prSet>
      <dgm:spPr/>
      <dgm:t>
        <a:bodyPr/>
        <a:lstStyle/>
        <a:p>
          <a:endParaRPr lang="en-US"/>
        </a:p>
      </dgm:t>
    </dgm:pt>
  </dgm:ptLst>
  <dgm:cxnLst>
    <dgm:cxn modelId="{1001F798-BBEE-4E9A-AB10-E83D80C1DD6F}" type="presOf" srcId="{E08D1134-392F-41C0-B5A1-917194F3710A}" destId="{05B8F86E-77FA-4B7A-A3E7-2384402966F9}" srcOrd="0" destOrd="0" presId="urn:microsoft.com/office/officeart/2009/3/layout/SubStepProcess"/>
    <dgm:cxn modelId="{D36BEF03-0926-4FD6-97C6-F7A56EDF092B}" srcId="{A8C07CD4-034F-4854-B9ED-AA3302FCDEB7}" destId="{E08D1134-392F-41C0-B5A1-917194F3710A}" srcOrd="0" destOrd="0" parTransId="{EAF2B273-BE91-4D0A-96D6-D9945C743EBE}" sibTransId="{4A4F2D63-47AB-4F74-AC01-1CFD58C638BD}"/>
    <dgm:cxn modelId="{3B7021E3-7238-44C4-B0ED-C02BC92D5E55}" srcId="{A8C07CD4-034F-4854-B9ED-AA3302FCDEB7}" destId="{672CCDD5-82FD-49B8-88B9-94D7FDDA54A3}" srcOrd="2" destOrd="0" parTransId="{8B65399D-102A-426F-B3EC-91974BD3A33B}" sibTransId="{AC05C639-D55E-4C0B-B3FD-B30366ECC1AA}"/>
    <dgm:cxn modelId="{B8F187EF-1188-43AB-9A2E-43475933F892}" srcId="{FA5496B5-5F36-41AA-88D0-E00D7345CEFD}" destId="{A8C07CD4-034F-4854-B9ED-AA3302FCDEB7}" srcOrd="0" destOrd="0" parTransId="{FFC350E6-8BDF-4E9F-A825-C4BC133AE73D}" sibTransId="{7406114C-CF51-4F38-BABC-C7E9971A3CE0}"/>
    <dgm:cxn modelId="{2D454D26-8DE9-48BF-B2EB-CD80CC07EC30}" type="presOf" srcId="{B42C18CC-E9F9-401E-92BA-197891DC38AF}" destId="{5699D155-24A5-4041-A839-715F5ED7A741}" srcOrd="0" destOrd="0" presId="urn:microsoft.com/office/officeart/2009/3/layout/SubStepProcess"/>
    <dgm:cxn modelId="{CC89E848-BFF7-48BA-A3E6-1DF866EF7EDB}" srcId="{A8C07CD4-034F-4854-B9ED-AA3302FCDEB7}" destId="{2A8E8E98-CBFB-45B9-9C3B-91F6D731E0E6}" srcOrd="4" destOrd="0" parTransId="{B3721839-F25D-4F85-8BB5-6AC73BA0B3C4}" sibTransId="{EB84236D-5E30-422F-A6E6-53370ADC616D}"/>
    <dgm:cxn modelId="{F57D6706-937F-4837-877B-D7EC03BD214A}" type="presOf" srcId="{672CCDD5-82FD-49B8-88B9-94D7FDDA54A3}" destId="{52421CCB-56B5-418B-A21A-EDAECE170F62}" srcOrd="0" destOrd="0" presId="urn:microsoft.com/office/officeart/2009/3/layout/SubStepProcess"/>
    <dgm:cxn modelId="{4E67688C-E716-42BE-B62F-668AE69631B7}" type="presOf" srcId="{2A8E8E98-CBFB-45B9-9C3B-91F6D731E0E6}" destId="{A8533AFF-E8D7-4FC5-B698-85E650640FDB}" srcOrd="0" destOrd="0" presId="urn:microsoft.com/office/officeart/2009/3/layout/SubStepProcess"/>
    <dgm:cxn modelId="{A3296AD7-7BCF-41D1-9155-B03E11998A80}" type="presOf" srcId="{A8C07CD4-034F-4854-B9ED-AA3302FCDEB7}" destId="{6D3EF39C-BF52-4C4A-9E99-7AF2B21B5A1C}" srcOrd="0" destOrd="0" presId="urn:microsoft.com/office/officeart/2009/3/layout/SubStepProcess"/>
    <dgm:cxn modelId="{E1C5A132-EBA5-46F1-AD4A-4ABFB26F1518}" srcId="{A8C07CD4-034F-4854-B9ED-AA3302FCDEB7}" destId="{B42C18CC-E9F9-401E-92BA-197891DC38AF}" srcOrd="3" destOrd="0" parTransId="{4DFF6C4D-7DB1-46AC-BB40-072017FA38D3}" sibTransId="{A9DD82AF-4D79-422A-854F-D0B1A520D815}"/>
    <dgm:cxn modelId="{5CD77F5B-556D-46F2-9278-B47D9D0B7F6B}" srcId="{A8C07CD4-034F-4854-B9ED-AA3302FCDEB7}" destId="{C870EDEF-8933-44F4-92B4-14B6B8339104}" srcOrd="1" destOrd="0" parTransId="{CDC7C7DB-1AF7-4A14-8356-7391631AE707}" sibTransId="{561B6345-CA25-4665-814D-D6A33738D1CB}"/>
    <dgm:cxn modelId="{E103C446-55F0-4824-A091-804CBFEFCB65}" type="presOf" srcId="{FA5496B5-5F36-41AA-88D0-E00D7345CEFD}" destId="{A4D5B888-DBEB-4A30-8C34-5F62D4457273}" srcOrd="0" destOrd="0" presId="urn:microsoft.com/office/officeart/2009/3/layout/SubStepProcess"/>
    <dgm:cxn modelId="{EFAFE703-4A8F-4620-8AD2-FC33E816566B}" type="presOf" srcId="{C870EDEF-8933-44F4-92B4-14B6B8339104}" destId="{C0564FBF-B600-4F6B-8BB5-1172DCB88079}" srcOrd="0" destOrd="0" presId="urn:microsoft.com/office/officeart/2009/3/layout/SubStepProcess"/>
    <dgm:cxn modelId="{50D6243F-CFC4-4AA9-BAE6-77E38FB0D868}" type="presParOf" srcId="{A4D5B888-DBEB-4A30-8C34-5F62D4457273}" destId="{6D3EF39C-BF52-4C4A-9E99-7AF2B21B5A1C}" srcOrd="0" destOrd="0" presId="urn:microsoft.com/office/officeart/2009/3/layout/SubStepProcess"/>
    <dgm:cxn modelId="{FEAA9FCA-C961-4394-8515-C36F3CAFD27E}" type="presParOf" srcId="{A4D5B888-DBEB-4A30-8C34-5F62D4457273}" destId="{3298C35B-EFF2-454D-96B5-CC3920A70EF9}" srcOrd="1" destOrd="0" presId="urn:microsoft.com/office/officeart/2009/3/layout/SubStepProcess"/>
    <dgm:cxn modelId="{6EDC8E6F-769E-4B93-A362-689AFF617AC6}" type="presParOf" srcId="{A4D5B888-DBEB-4A30-8C34-5F62D4457273}" destId="{AF5F26ED-31F8-42BA-B130-2674B06933FB}" srcOrd="2" destOrd="0" presId="urn:microsoft.com/office/officeart/2009/3/layout/SubStepProcess"/>
    <dgm:cxn modelId="{B6C9F7F0-7BA9-46C3-897C-E6C1E8D7E14C}" type="presParOf" srcId="{AF5F26ED-31F8-42BA-B130-2674B06933FB}" destId="{1E0CC174-A6EB-4870-AB02-708E5C98854D}" srcOrd="0" destOrd="0" presId="urn:microsoft.com/office/officeart/2009/3/layout/SubStepProcess"/>
    <dgm:cxn modelId="{7BD3DA0A-889D-40FB-B951-61B47552CEBA}" type="presParOf" srcId="{AF5F26ED-31F8-42BA-B130-2674B06933FB}" destId="{F53AE530-0DD6-4CF1-B5D0-8F8829FD561E}" srcOrd="1" destOrd="0" presId="urn:microsoft.com/office/officeart/2009/3/layout/SubStepProcess"/>
    <dgm:cxn modelId="{43B4F91D-A738-493F-84ED-1E5A271BBD4A}" type="presParOf" srcId="{F53AE530-0DD6-4CF1-B5D0-8F8829FD561E}" destId="{9F5E4757-8B90-4198-B9BD-2D2D2CCDB46D}" srcOrd="0" destOrd="0" presId="urn:microsoft.com/office/officeart/2009/3/layout/SubStepProcess"/>
    <dgm:cxn modelId="{B3E162AB-5BA0-44A6-82DB-C5F88B484D16}" type="presParOf" srcId="{F53AE530-0DD6-4CF1-B5D0-8F8829FD561E}" destId="{9BA979AC-1FAA-4882-B8BE-98C16A97E5BD}" srcOrd="1" destOrd="0" presId="urn:microsoft.com/office/officeart/2009/3/layout/SubStepProcess"/>
    <dgm:cxn modelId="{1ED27DCA-5AC8-4141-86FD-F4019E727CAA}" type="presParOf" srcId="{F53AE530-0DD6-4CF1-B5D0-8F8829FD561E}" destId="{643B626D-D04C-4072-97D8-F2D02DBCA950}" srcOrd="2" destOrd="0" presId="urn:microsoft.com/office/officeart/2009/3/layout/SubStepProcess"/>
    <dgm:cxn modelId="{F9B4CD30-F800-4930-BAE0-1FED4FE0F59B}" type="presParOf" srcId="{F53AE530-0DD6-4CF1-B5D0-8F8829FD561E}" destId="{05B8F86E-77FA-4B7A-A3E7-2384402966F9}" srcOrd="3" destOrd="0" presId="urn:microsoft.com/office/officeart/2009/3/layout/SubStepProcess"/>
    <dgm:cxn modelId="{334E92C2-A047-4726-BF24-CAD75DD8B9A8}" type="presParOf" srcId="{AF5F26ED-31F8-42BA-B130-2674B06933FB}" destId="{2946E0D4-718D-4CD9-A34E-0ED3EB17A92B}" srcOrd="2" destOrd="0" presId="urn:microsoft.com/office/officeart/2009/3/layout/SubStepProcess"/>
    <dgm:cxn modelId="{CF45E79E-EAE5-4219-8B80-73C94F6224E3}" type="presParOf" srcId="{AF5F26ED-31F8-42BA-B130-2674B06933FB}" destId="{D9F6DBFB-E1FE-4FE8-BC1C-FB1695A02234}" srcOrd="3" destOrd="0" presId="urn:microsoft.com/office/officeart/2009/3/layout/SubStepProcess"/>
    <dgm:cxn modelId="{CB4282B8-E7BC-4BA6-BE31-4B31546F7C45}" type="presParOf" srcId="{D9F6DBFB-E1FE-4FE8-BC1C-FB1695A02234}" destId="{267F708F-8C21-49E3-8603-B2AE6A01896E}" srcOrd="0" destOrd="0" presId="urn:microsoft.com/office/officeart/2009/3/layout/SubStepProcess"/>
    <dgm:cxn modelId="{2C99F7E7-F415-464E-8132-E559F3DB4463}" type="presParOf" srcId="{D9F6DBFB-E1FE-4FE8-BC1C-FB1695A02234}" destId="{B3A37261-D06B-4A57-8788-078662BBBF39}" srcOrd="1" destOrd="0" presId="urn:microsoft.com/office/officeart/2009/3/layout/SubStepProcess"/>
    <dgm:cxn modelId="{517CD0FE-842C-40B7-9188-0A23971A837E}" type="presParOf" srcId="{D9F6DBFB-E1FE-4FE8-BC1C-FB1695A02234}" destId="{94F1C813-5B3E-45FA-B008-A818C94F32FC}" srcOrd="2" destOrd="0" presId="urn:microsoft.com/office/officeart/2009/3/layout/SubStepProcess"/>
    <dgm:cxn modelId="{531DC97D-67B1-4938-83B1-AF9421C934E6}" type="presParOf" srcId="{D9F6DBFB-E1FE-4FE8-BC1C-FB1695A02234}" destId="{C0564FBF-B600-4F6B-8BB5-1172DCB88079}" srcOrd="3" destOrd="0" presId="urn:microsoft.com/office/officeart/2009/3/layout/SubStepProcess"/>
    <dgm:cxn modelId="{5EB45F92-D8C9-47E5-B9A5-38E25963E93C}" type="presParOf" srcId="{AF5F26ED-31F8-42BA-B130-2674B06933FB}" destId="{CE6D7372-5F4D-42EE-A67A-8E9A413EB04B}" srcOrd="4" destOrd="0" presId="urn:microsoft.com/office/officeart/2009/3/layout/SubStepProcess"/>
    <dgm:cxn modelId="{CAC94A17-BD18-4F83-AC46-BB426B6CF07A}" type="presParOf" srcId="{AF5F26ED-31F8-42BA-B130-2674B06933FB}" destId="{E9133530-9EFD-4613-8F58-A50B80882278}" srcOrd="5" destOrd="0" presId="urn:microsoft.com/office/officeart/2009/3/layout/SubStepProcess"/>
    <dgm:cxn modelId="{4ECF0491-9068-4A5A-B8FA-3530841D2F76}" type="presParOf" srcId="{E9133530-9EFD-4613-8F58-A50B80882278}" destId="{13FEA7EB-3944-49AB-8295-82D0475DB309}" srcOrd="0" destOrd="0" presId="urn:microsoft.com/office/officeart/2009/3/layout/SubStepProcess"/>
    <dgm:cxn modelId="{9D1E3D46-6293-4F19-834B-7ED6407B4EC8}" type="presParOf" srcId="{E9133530-9EFD-4613-8F58-A50B80882278}" destId="{D4260D40-A50C-4445-9950-1BD34DAD1C75}" srcOrd="1" destOrd="0" presId="urn:microsoft.com/office/officeart/2009/3/layout/SubStepProcess"/>
    <dgm:cxn modelId="{F18E0616-B849-47F4-AF14-B4B81AA837E3}" type="presParOf" srcId="{E9133530-9EFD-4613-8F58-A50B80882278}" destId="{E963788F-EA1C-4300-B0CF-9EFB0B14D123}" srcOrd="2" destOrd="0" presId="urn:microsoft.com/office/officeart/2009/3/layout/SubStepProcess"/>
    <dgm:cxn modelId="{B0F7D10F-0483-4966-9713-40FF4037EFB9}" type="presParOf" srcId="{E9133530-9EFD-4613-8F58-A50B80882278}" destId="{52421CCB-56B5-418B-A21A-EDAECE170F62}" srcOrd="3" destOrd="0" presId="urn:microsoft.com/office/officeart/2009/3/layout/SubStepProcess"/>
    <dgm:cxn modelId="{6D311C17-9EFB-4C59-8AEA-F09C37112AA3}" type="presParOf" srcId="{AF5F26ED-31F8-42BA-B130-2674B06933FB}" destId="{5EE6BC6C-8A54-4EF8-B8D7-D72185D30A2E}" srcOrd="6" destOrd="0" presId="urn:microsoft.com/office/officeart/2009/3/layout/SubStepProcess"/>
    <dgm:cxn modelId="{E5302C60-E6F9-4D8F-8D87-F4B2B074B781}" type="presParOf" srcId="{AF5F26ED-31F8-42BA-B130-2674B06933FB}" destId="{DB14FC04-52CE-4A1A-94DE-1D22E813FCD2}" srcOrd="7" destOrd="0" presId="urn:microsoft.com/office/officeart/2009/3/layout/SubStepProcess"/>
    <dgm:cxn modelId="{588601A6-2EF3-435D-913E-523159DC9E3D}" type="presParOf" srcId="{DB14FC04-52CE-4A1A-94DE-1D22E813FCD2}" destId="{4BC2C044-F58A-4ABF-931D-A281A5BD6384}" srcOrd="0" destOrd="0" presId="urn:microsoft.com/office/officeart/2009/3/layout/SubStepProcess"/>
    <dgm:cxn modelId="{B0D0D190-CB51-4AE1-88ED-23FC85A19075}" type="presParOf" srcId="{DB14FC04-52CE-4A1A-94DE-1D22E813FCD2}" destId="{9F44B9B5-681A-4FC8-9FF1-F63EF061158B}" srcOrd="1" destOrd="0" presId="urn:microsoft.com/office/officeart/2009/3/layout/SubStepProcess"/>
    <dgm:cxn modelId="{BED475DA-5FFE-4B5F-AA0F-1A812EDD9739}" type="presParOf" srcId="{DB14FC04-52CE-4A1A-94DE-1D22E813FCD2}" destId="{F86B4E4D-FB52-46C0-945C-361960BB797D}" srcOrd="2" destOrd="0" presId="urn:microsoft.com/office/officeart/2009/3/layout/SubStepProcess"/>
    <dgm:cxn modelId="{9A9E910F-867A-4875-8502-928B9ED39314}" type="presParOf" srcId="{DB14FC04-52CE-4A1A-94DE-1D22E813FCD2}" destId="{5699D155-24A5-4041-A839-715F5ED7A741}" srcOrd="3" destOrd="0" presId="urn:microsoft.com/office/officeart/2009/3/layout/SubStepProcess"/>
    <dgm:cxn modelId="{732712FB-03CC-40D6-BC6A-5BA2DA8FD442}" type="presParOf" srcId="{AF5F26ED-31F8-42BA-B130-2674B06933FB}" destId="{0CB256DE-A689-44FC-A53E-10905D82E104}" srcOrd="8" destOrd="0" presId="urn:microsoft.com/office/officeart/2009/3/layout/SubStepProcess"/>
    <dgm:cxn modelId="{02776F9D-EC12-4E89-B539-5FFC0B19D0F0}" type="presParOf" srcId="{AF5F26ED-31F8-42BA-B130-2674B06933FB}" destId="{573489C7-B47A-493A-A742-D9BAB17916C7}" srcOrd="9" destOrd="0" presId="urn:microsoft.com/office/officeart/2009/3/layout/SubStepProcess"/>
    <dgm:cxn modelId="{83D79ED1-03B0-422B-AC94-8F5B3D8F1B58}" type="presParOf" srcId="{573489C7-B47A-493A-A742-D9BAB17916C7}" destId="{948EDAD2-E976-451E-9864-63D2D2D85CDA}" srcOrd="0" destOrd="0" presId="urn:microsoft.com/office/officeart/2009/3/layout/SubStepProcess"/>
    <dgm:cxn modelId="{36D7239E-EA50-4541-995D-A62CBEF48F10}" type="presParOf" srcId="{573489C7-B47A-493A-A742-D9BAB17916C7}" destId="{8E983A97-1B09-436A-A654-545E2524FB7F}" srcOrd="1" destOrd="0" presId="urn:microsoft.com/office/officeart/2009/3/layout/SubStepProcess"/>
    <dgm:cxn modelId="{6670A1D2-CF7C-4F55-932D-B6247ABEDB9A}" type="presParOf" srcId="{573489C7-B47A-493A-A742-D9BAB17916C7}" destId="{345FCE7F-D647-485C-85B3-8D395CC3F82D}" srcOrd="2" destOrd="0" presId="urn:microsoft.com/office/officeart/2009/3/layout/SubStepProcess"/>
    <dgm:cxn modelId="{74642F77-C102-423B-8D34-170CE429C1D8}" type="presParOf" srcId="{573489C7-B47A-493A-A742-D9BAB17916C7}" destId="{A8533AFF-E8D7-4FC5-B698-85E650640FDB}" srcOrd="3"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836F86CC-8461-496B-A908-72258B8615F1}"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8BB8148C-FE13-45CD-94E0-215E0291E59C}">
      <dgm:prSet custT="1"/>
      <dgm:spPr/>
      <dgm:t>
        <a:bodyPr/>
        <a:lstStyle/>
        <a:p>
          <a:pPr algn="ctr" rtl="0"/>
          <a:r>
            <a:rPr lang="en-GB" sz="1800" dirty="0" smtClean="0"/>
            <a:t>This journal are qualitative </a:t>
          </a:r>
          <a:endParaRPr lang="en-GB" sz="1800" dirty="0"/>
        </a:p>
      </dgm:t>
    </dgm:pt>
    <dgm:pt modelId="{8FB6F233-6189-4D6F-B98C-AC696EC1A70A}" type="parTrans" cxnId="{6B7C92D2-1BA3-418A-BB05-49163066C44F}">
      <dgm:prSet/>
      <dgm:spPr/>
      <dgm:t>
        <a:bodyPr/>
        <a:lstStyle/>
        <a:p>
          <a:endParaRPr lang="en-US"/>
        </a:p>
      </dgm:t>
    </dgm:pt>
    <dgm:pt modelId="{86751057-94FD-47DF-8C9D-27F88FF32A62}" type="sibTrans" cxnId="{6B7C92D2-1BA3-418A-BB05-49163066C44F}">
      <dgm:prSet/>
      <dgm:spPr/>
      <dgm:t>
        <a:bodyPr/>
        <a:lstStyle/>
        <a:p>
          <a:endParaRPr lang="en-US"/>
        </a:p>
      </dgm:t>
    </dgm:pt>
    <dgm:pt modelId="{22A1A1FA-516E-4EB4-B5CA-14A03C38A3A4}">
      <dgm:prSet/>
      <dgm:spPr/>
      <dgm:t>
        <a:bodyPr/>
        <a:lstStyle/>
        <a:p>
          <a:pPr rtl="0"/>
          <a:endParaRPr lang="en-GB" dirty="0"/>
        </a:p>
      </dgm:t>
    </dgm:pt>
    <dgm:pt modelId="{A115FDD5-25D0-4657-BCE0-8DA159E9C355}" type="parTrans" cxnId="{ACEF2344-C30E-4B2A-AB1A-8368EEA85DEB}">
      <dgm:prSet/>
      <dgm:spPr/>
      <dgm:t>
        <a:bodyPr/>
        <a:lstStyle/>
        <a:p>
          <a:endParaRPr lang="en-US"/>
        </a:p>
      </dgm:t>
    </dgm:pt>
    <dgm:pt modelId="{081618D8-F4E1-4D5D-A8F6-DE09025CFD22}" type="sibTrans" cxnId="{ACEF2344-C30E-4B2A-AB1A-8368EEA85DEB}">
      <dgm:prSet/>
      <dgm:spPr/>
      <dgm:t>
        <a:bodyPr/>
        <a:lstStyle/>
        <a:p>
          <a:endParaRPr lang="en-US"/>
        </a:p>
      </dgm:t>
    </dgm:pt>
    <dgm:pt modelId="{BBB5E997-0266-4754-A13D-B6ADF74D731C}">
      <dgm:prSet custT="1"/>
      <dgm:spPr/>
      <dgm:t>
        <a:bodyPr/>
        <a:lstStyle/>
        <a:p>
          <a:pPr algn="just"/>
          <a:r>
            <a:rPr lang="en-US" sz="1800" dirty="0" smtClean="0"/>
            <a:t>The journal offers a venue for the development and discussion of qualitative research methodologies across disciplines.</a:t>
          </a:r>
          <a:endParaRPr lang="en-US" sz="1800" dirty="0"/>
        </a:p>
      </dgm:t>
    </dgm:pt>
    <dgm:pt modelId="{C3BEE3CD-5803-403E-92C7-03AC5CD52CDF}" type="parTrans" cxnId="{9A5DDF27-DE19-477F-A61D-27A46BB8A95D}">
      <dgm:prSet/>
      <dgm:spPr/>
      <dgm:t>
        <a:bodyPr/>
        <a:lstStyle/>
        <a:p>
          <a:endParaRPr lang="en-US"/>
        </a:p>
      </dgm:t>
    </dgm:pt>
    <dgm:pt modelId="{DAB9FB48-F3DD-4AED-904F-FBC643784538}" type="sibTrans" cxnId="{9A5DDF27-DE19-477F-A61D-27A46BB8A95D}">
      <dgm:prSet/>
      <dgm:spPr/>
      <dgm:t>
        <a:bodyPr/>
        <a:lstStyle/>
        <a:p>
          <a:endParaRPr lang="en-US"/>
        </a:p>
      </dgm:t>
    </dgm:pt>
    <dgm:pt modelId="{E7AA18E7-ABC3-40B4-98BB-91185EAE97C3}">
      <dgm:prSet custT="1"/>
      <dgm:spPr/>
      <dgm:t>
        <a:bodyPr/>
        <a:lstStyle/>
        <a:p>
          <a:pPr rtl="0"/>
          <a:r>
            <a:rPr lang="en-GB" sz="1800" dirty="0" smtClean="0"/>
            <a:t>Because has no number on it </a:t>
          </a:r>
        </a:p>
        <a:p>
          <a:pPr rtl="0"/>
          <a:endParaRPr lang="en-GB" sz="1600" dirty="0"/>
        </a:p>
      </dgm:t>
    </dgm:pt>
    <dgm:pt modelId="{6EAAA419-3D5C-4162-982C-9FE829BDAA4F}" type="sibTrans" cxnId="{4A7EF575-F0C6-40E3-BF2F-A5BBD37A44C9}">
      <dgm:prSet/>
      <dgm:spPr/>
      <dgm:t>
        <a:bodyPr/>
        <a:lstStyle/>
        <a:p>
          <a:endParaRPr lang="en-US"/>
        </a:p>
      </dgm:t>
    </dgm:pt>
    <dgm:pt modelId="{2D42576E-EAE7-41C2-A7BE-95AA3C32810C}" type="parTrans" cxnId="{4A7EF575-F0C6-40E3-BF2F-A5BBD37A44C9}">
      <dgm:prSet/>
      <dgm:spPr/>
      <dgm:t>
        <a:bodyPr/>
        <a:lstStyle/>
        <a:p>
          <a:endParaRPr lang="en-US"/>
        </a:p>
      </dgm:t>
    </dgm:pt>
    <dgm:pt modelId="{49B06898-24AE-4A7B-8053-41810A79C543}" type="pres">
      <dgm:prSet presAssocID="{836F86CC-8461-496B-A908-72258B8615F1}" presName="Name0" presStyleCnt="0">
        <dgm:presLayoutVars>
          <dgm:chMax val="7"/>
          <dgm:dir/>
          <dgm:animLvl val="lvl"/>
          <dgm:resizeHandles val="exact"/>
        </dgm:presLayoutVars>
      </dgm:prSet>
      <dgm:spPr/>
    </dgm:pt>
    <dgm:pt modelId="{A52AAC7D-0C69-4F63-A34A-5A2DE18BADD5}" type="pres">
      <dgm:prSet presAssocID="{8BB8148C-FE13-45CD-94E0-215E0291E59C}" presName="circle1" presStyleLbl="node1" presStyleIdx="0" presStyleCnt="4"/>
      <dgm:spPr/>
    </dgm:pt>
    <dgm:pt modelId="{37D6E79A-967C-4BA8-8D37-3B65C809D67B}" type="pres">
      <dgm:prSet presAssocID="{8BB8148C-FE13-45CD-94E0-215E0291E59C}" presName="space" presStyleCnt="0"/>
      <dgm:spPr/>
    </dgm:pt>
    <dgm:pt modelId="{9B30DA22-69C0-4891-93A4-B737F3DF542C}" type="pres">
      <dgm:prSet presAssocID="{8BB8148C-FE13-45CD-94E0-215E0291E59C}" presName="rect1" presStyleLbl="alignAcc1" presStyleIdx="0" presStyleCnt="4" custLinFactNeighborX="1832" custLinFactNeighborY="980"/>
      <dgm:spPr/>
    </dgm:pt>
    <dgm:pt modelId="{DB17CDC3-3084-4C4E-AA40-0173EBE33414}" type="pres">
      <dgm:prSet presAssocID="{E7AA18E7-ABC3-40B4-98BB-91185EAE97C3}" presName="vertSpace2" presStyleLbl="node1" presStyleIdx="0" presStyleCnt="4"/>
      <dgm:spPr/>
    </dgm:pt>
    <dgm:pt modelId="{6FC78C3D-78FF-4415-87AF-07AEB52D25BF}" type="pres">
      <dgm:prSet presAssocID="{E7AA18E7-ABC3-40B4-98BB-91185EAE97C3}" presName="circle2" presStyleLbl="node1" presStyleIdx="1" presStyleCnt="4"/>
      <dgm:spPr/>
    </dgm:pt>
    <dgm:pt modelId="{7EA2B29A-4051-4648-8A82-E3ABE04B1429}" type="pres">
      <dgm:prSet presAssocID="{E7AA18E7-ABC3-40B4-98BB-91185EAE97C3}" presName="rect2" presStyleLbl="alignAcc1" presStyleIdx="1" presStyleCnt="4" custLinFactNeighborX="9709" custLinFactNeighborY="22344"/>
      <dgm:spPr/>
      <dgm:t>
        <a:bodyPr/>
        <a:lstStyle/>
        <a:p>
          <a:endParaRPr lang="en-US"/>
        </a:p>
      </dgm:t>
    </dgm:pt>
    <dgm:pt modelId="{EE83FF92-C0CE-4ACA-9B63-34451A0B4C6F}" type="pres">
      <dgm:prSet presAssocID="{22A1A1FA-516E-4EB4-B5CA-14A03C38A3A4}" presName="vertSpace3" presStyleLbl="node1" presStyleIdx="1" presStyleCnt="4"/>
      <dgm:spPr/>
    </dgm:pt>
    <dgm:pt modelId="{FCDB2F54-50D9-4903-B1E1-9F97D30BB138}" type="pres">
      <dgm:prSet presAssocID="{22A1A1FA-516E-4EB4-B5CA-14A03C38A3A4}" presName="circle3" presStyleLbl="node1" presStyleIdx="2" presStyleCnt="4"/>
      <dgm:spPr/>
    </dgm:pt>
    <dgm:pt modelId="{F5F1D812-7318-47BE-9392-F7AB12BE287E}" type="pres">
      <dgm:prSet presAssocID="{22A1A1FA-516E-4EB4-B5CA-14A03C38A3A4}" presName="rect3" presStyleLbl="alignAcc1" presStyleIdx="2" presStyleCnt="4" custFlipVert="1" custScaleY="94828"/>
      <dgm:spPr/>
      <dgm:t>
        <a:bodyPr/>
        <a:lstStyle/>
        <a:p>
          <a:endParaRPr lang="en-US"/>
        </a:p>
      </dgm:t>
    </dgm:pt>
    <dgm:pt modelId="{9B9E1B7D-DE8F-4692-A916-A74D8FEAAF2E}" type="pres">
      <dgm:prSet presAssocID="{BBB5E997-0266-4754-A13D-B6ADF74D731C}" presName="vertSpace4" presStyleLbl="node1" presStyleIdx="2" presStyleCnt="4"/>
      <dgm:spPr/>
    </dgm:pt>
    <dgm:pt modelId="{C1FFC235-D373-48C8-8DCD-ECEB3C02876D}" type="pres">
      <dgm:prSet presAssocID="{BBB5E997-0266-4754-A13D-B6ADF74D731C}" presName="circle4" presStyleLbl="node1" presStyleIdx="3" presStyleCnt="4"/>
      <dgm:spPr/>
    </dgm:pt>
    <dgm:pt modelId="{A469ED8F-A973-418D-8EC3-DA1702D71420}" type="pres">
      <dgm:prSet presAssocID="{BBB5E997-0266-4754-A13D-B6ADF74D731C}" presName="rect4" presStyleLbl="alignAcc1" presStyleIdx="3" presStyleCnt="4"/>
      <dgm:spPr/>
      <dgm:t>
        <a:bodyPr/>
        <a:lstStyle/>
        <a:p>
          <a:endParaRPr lang="en-US"/>
        </a:p>
      </dgm:t>
    </dgm:pt>
    <dgm:pt modelId="{3C1937B8-6EAA-4F86-A391-2B308688727A}" type="pres">
      <dgm:prSet presAssocID="{8BB8148C-FE13-45CD-94E0-215E0291E59C}" presName="rect1ParTxNoCh" presStyleLbl="alignAcc1" presStyleIdx="3" presStyleCnt="4">
        <dgm:presLayoutVars>
          <dgm:chMax val="1"/>
          <dgm:bulletEnabled val="1"/>
        </dgm:presLayoutVars>
      </dgm:prSet>
      <dgm:spPr/>
    </dgm:pt>
    <dgm:pt modelId="{D86E2AFC-757E-4FE4-951F-B79CDCBA6AA2}" type="pres">
      <dgm:prSet presAssocID="{E7AA18E7-ABC3-40B4-98BB-91185EAE97C3}" presName="rect2ParTxNoCh" presStyleLbl="alignAcc1" presStyleIdx="3" presStyleCnt="4">
        <dgm:presLayoutVars>
          <dgm:chMax val="1"/>
          <dgm:bulletEnabled val="1"/>
        </dgm:presLayoutVars>
      </dgm:prSet>
      <dgm:spPr/>
    </dgm:pt>
    <dgm:pt modelId="{FCC4A65D-A649-4B1A-A1EB-9206F6DA53C1}" type="pres">
      <dgm:prSet presAssocID="{22A1A1FA-516E-4EB4-B5CA-14A03C38A3A4}" presName="rect3ParTxNoCh" presStyleLbl="alignAcc1" presStyleIdx="3" presStyleCnt="4">
        <dgm:presLayoutVars>
          <dgm:chMax val="1"/>
          <dgm:bulletEnabled val="1"/>
        </dgm:presLayoutVars>
      </dgm:prSet>
      <dgm:spPr/>
      <dgm:t>
        <a:bodyPr/>
        <a:lstStyle/>
        <a:p>
          <a:endParaRPr lang="en-US"/>
        </a:p>
      </dgm:t>
    </dgm:pt>
    <dgm:pt modelId="{94EB428D-17C6-4D6D-A10A-E0656D243429}" type="pres">
      <dgm:prSet presAssocID="{BBB5E997-0266-4754-A13D-B6ADF74D731C}" presName="rect4ParTxNoCh" presStyleLbl="alignAcc1" presStyleIdx="3" presStyleCnt="4">
        <dgm:presLayoutVars>
          <dgm:chMax val="1"/>
          <dgm:bulletEnabled val="1"/>
        </dgm:presLayoutVars>
      </dgm:prSet>
      <dgm:spPr/>
      <dgm:t>
        <a:bodyPr/>
        <a:lstStyle/>
        <a:p>
          <a:endParaRPr lang="en-US"/>
        </a:p>
      </dgm:t>
    </dgm:pt>
  </dgm:ptLst>
  <dgm:cxnLst>
    <dgm:cxn modelId="{ACEF2344-C30E-4B2A-AB1A-8368EEA85DEB}" srcId="{836F86CC-8461-496B-A908-72258B8615F1}" destId="{22A1A1FA-516E-4EB4-B5CA-14A03C38A3A4}" srcOrd="2" destOrd="0" parTransId="{A115FDD5-25D0-4657-BCE0-8DA159E9C355}" sibTransId="{081618D8-F4E1-4D5D-A8F6-DE09025CFD22}"/>
    <dgm:cxn modelId="{4A7EF575-F0C6-40E3-BF2F-A5BBD37A44C9}" srcId="{836F86CC-8461-496B-A908-72258B8615F1}" destId="{E7AA18E7-ABC3-40B4-98BB-91185EAE97C3}" srcOrd="1" destOrd="0" parTransId="{2D42576E-EAE7-41C2-A7BE-95AA3C32810C}" sibTransId="{6EAAA419-3D5C-4162-982C-9FE829BDAA4F}"/>
    <dgm:cxn modelId="{3042F56E-51CC-496D-812A-44C5E44903D8}" type="presOf" srcId="{E7AA18E7-ABC3-40B4-98BB-91185EAE97C3}" destId="{7EA2B29A-4051-4648-8A82-E3ABE04B1429}" srcOrd="0" destOrd="0" presId="urn:microsoft.com/office/officeart/2005/8/layout/target3"/>
    <dgm:cxn modelId="{E0BEC61B-F09A-4B35-A571-1B4D5575F122}" type="presOf" srcId="{BBB5E997-0266-4754-A13D-B6ADF74D731C}" destId="{94EB428D-17C6-4D6D-A10A-E0656D243429}" srcOrd="1" destOrd="0" presId="urn:microsoft.com/office/officeart/2005/8/layout/target3"/>
    <dgm:cxn modelId="{0DE6C8A5-DE51-45CD-B4D6-E61FB2D67CB4}" type="presOf" srcId="{8BB8148C-FE13-45CD-94E0-215E0291E59C}" destId="{9B30DA22-69C0-4891-93A4-B737F3DF542C}" srcOrd="0" destOrd="0" presId="urn:microsoft.com/office/officeart/2005/8/layout/target3"/>
    <dgm:cxn modelId="{9A5DDF27-DE19-477F-A61D-27A46BB8A95D}" srcId="{836F86CC-8461-496B-A908-72258B8615F1}" destId="{BBB5E997-0266-4754-A13D-B6ADF74D731C}" srcOrd="3" destOrd="0" parTransId="{C3BEE3CD-5803-403E-92C7-03AC5CD52CDF}" sibTransId="{DAB9FB48-F3DD-4AED-904F-FBC643784538}"/>
    <dgm:cxn modelId="{DAC9D1B3-B922-4BD4-BDF1-DA463D833CC0}" type="presOf" srcId="{22A1A1FA-516E-4EB4-B5CA-14A03C38A3A4}" destId="{F5F1D812-7318-47BE-9392-F7AB12BE287E}" srcOrd="0" destOrd="0" presId="urn:microsoft.com/office/officeart/2005/8/layout/target3"/>
    <dgm:cxn modelId="{0896292F-C3EA-427C-AE09-EF04B37547B9}" type="presOf" srcId="{E7AA18E7-ABC3-40B4-98BB-91185EAE97C3}" destId="{D86E2AFC-757E-4FE4-951F-B79CDCBA6AA2}" srcOrd="1" destOrd="0" presId="urn:microsoft.com/office/officeart/2005/8/layout/target3"/>
    <dgm:cxn modelId="{B3659F80-6826-467E-8381-1C71B110BBF2}" type="presOf" srcId="{836F86CC-8461-496B-A908-72258B8615F1}" destId="{49B06898-24AE-4A7B-8053-41810A79C543}" srcOrd="0" destOrd="0" presId="urn:microsoft.com/office/officeart/2005/8/layout/target3"/>
    <dgm:cxn modelId="{6B7C92D2-1BA3-418A-BB05-49163066C44F}" srcId="{836F86CC-8461-496B-A908-72258B8615F1}" destId="{8BB8148C-FE13-45CD-94E0-215E0291E59C}" srcOrd="0" destOrd="0" parTransId="{8FB6F233-6189-4D6F-B98C-AC696EC1A70A}" sibTransId="{86751057-94FD-47DF-8C9D-27F88FF32A62}"/>
    <dgm:cxn modelId="{A868B4C9-AE15-45A9-97AE-9EBED29BE1E1}" type="presOf" srcId="{22A1A1FA-516E-4EB4-B5CA-14A03C38A3A4}" destId="{FCC4A65D-A649-4B1A-A1EB-9206F6DA53C1}" srcOrd="1" destOrd="0" presId="urn:microsoft.com/office/officeart/2005/8/layout/target3"/>
    <dgm:cxn modelId="{DF8099C1-F8BF-44F4-9A4A-DEBD5E54939A}" type="presOf" srcId="{BBB5E997-0266-4754-A13D-B6ADF74D731C}" destId="{A469ED8F-A973-418D-8EC3-DA1702D71420}" srcOrd="0" destOrd="0" presId="urn:microsoft.com/office/officeart/2005/8/layout/target3"/>
    <dgm:cxn modelId="{9D8A1A67-0A7A-457C-B99E-9ABA8E1CD4C5}" type="presOf" srcId="{8BB8148C-FE13-45CD-94E0-215E0291E59C}" destId="{3C1937B8-6EAA-4F86-A391-2B308688727A}" srcOrd="1" destOrd="0" presId="urn:microsoft.com/office/officeart/2005/8/layout/target3"/>
    <dgm:cxn modelId="{0378419B-1980-41DE-9129-42FE8C9CC7E2}" type="presParOf" srcId="{49B06898-24AE-4A7B-8053-41810A79C543}" destId="{A52AAC7D-0C69-4F63-A34A-5A2DE18BADD5}" srcOrd="0" destOrd="0" presId="urn:microsoft.com/office/officeart/2005/8/layout/target3"/>
    <dgm:cxn modelId="{4E55F64D-2917-4E8A-B992-15B5783FF439}" type="presParOf" srcId="{49B06898-24AE-4A7B-8053-41810A79C543}" destId="{37D6E79A-967C-4BA8-8D37-3B65C809D67B}" srcOrd="1" destOrd="0" presId="urn:microsoft.com/office/officeart/2005/8/layout/target3"/>
    <dgm:cxn modelId="{FCFCA2BA-D12F-489A-A715-01B6632A82D7}" type="presParOf" srcId="{49B06898-24AE-4A7B-8053-41810A79C543}" destId="{9B30DA22-69C0-4891-93A4-B737F3DF542C}" srcOrd="2" destOrd="0" presId="urn:microsoft.com/office/officeart/2005/8/layout/target3"/>
    <dgm:cxn modelId="{5C6B6DEA-AF6A-4218-82CB-4D666851A729}" type="presParOf" srcId="{49B06898-24AE-4A7B-8053-41810A79C543}" destId="{DB17CDC3-3084-4C4E-AA40-0173EBE33414}" srcOrd="3" destOrd="0" presId="urn:microsoft.com/office/officeart/2005/8/layout/target3"/>
    <dgm:cxn modelId="{D0A774E4-D03D-4B45-8312-436AE214A2E0}" type="presParOf" srcId="{49B06898-24AE-4A7B-8053-41810A79C543}" destId="{6FC78C3D-78FF-4415-87AF-07AEB52D25BF}" srcOrd="4" destOrd="0" presId="urn:microsoft.com/office/officeart/2005/8/layout/target3"/>
    <dgm:cxn modelId="{5DDAD6FC-0F69-4EE3-80CA-D39339238E61}" type="presParOf" srcId="{49B06898-24AE-4A7B-8053-41810A79C543}" destId="{7EA2B29A-4051-4648-8A82-E3ABE04B1429}" srcOrd="5" destOrd="0" presId="urn:microsoft.com/office/officeart/2005/8/layout/target3"/>
    <dgm:cxn modelId="{206034E4-FA9F-4CEE-92C0-91A9721CA138}" type="presParOf" srcId="{49B06898-24AE-4A7B-8053-41810A79C543}" destId="{EE83FF92-C0CE-4ACA-9B63-34451A0B4C6F}" srcOrd="6" destOrd="0" presId="urn:microsoft.com/office/officeart/2005/8/layout/target3"/>
    <dgm:cxn modelId="{A48D2D74-41F4-491A-ABA5-767F3D74B87C}" type="presParOf" srcId="{49B06898-24AE-4A7B-8053-41810A79C543}" destId="{FCDB2F54-50D9-4903-B1E1-9F97D30BB138}" srcOrd="7" destOrd="0" presId="urn:microsoft.com/office/officeart/2005/8/layout/target3"/>
    <dgm:cxn modelId="{BE8D4F08-EAC7-4071-9102-8E09780D57AB}" type="presParOf" srcId="{49B06898-24AE-4A7B-8053-41810A79C543}" destId="{F5F1D812-7318-47BE-9392-F7AB12BE287E}" srcOrd="8" destOrd="0" presId="urn:microsoft.com/office/officeart/2005/8/layout/target3"/>
    <dgm:cxn modelId="{48EDEF5E-F043-494B-AE5C-DA841C2EA1EE}" type="presParOf" srcId="{49B06898-24AE-4A7B-8053-41810A79C543}" destId="{9B9E1B7D-DE8F-4692-A916-A74D8FEAAF2E}" srcOrd="9" destOrd="0" presId="urn:microsoft.com/office/officeart/2005/8/layout/target3"/>
    <dgm:cxn modelId="{8A01AB34-EEFB-4225-AE11-0F46D8BA6E93}" type="presParOf" srcId="{49B06898-24AE-4A7B-8053-41810A79C543}" destId="{C1FFC235-D373-48C8-8DCD-ECEB3C02876D}" srcOrd="10" destOrd="0" presId="urn:microsoft.com/office/officeart/2005/8/layout/target3"/>
    <dgm:cxn modelId="{F9DCC77E-75AA-4E12-955B-D43563650D79}" type="presParOf" srcId="{49B06898-24AE-4A7B-8053-41810A79C543}" destId="{A469ED8F-A973-418D-8EC3-DA1702D71420}" srcOrd="11" destOrd="0" presId="urn:microsoft.com/office/officeart/2005/8/layout/target3"/>
    <dgm:cxn modelId="{EA0FF2D8-D04A-4F04-ACF0-C392D65479E2}" type="presParOf" srcId="{49B06898-24AE-4A7B-8053-41810A79C543}" destId="{3C1937B8-6EAA-4F86-A391-2B308688727A}" srcOrd="12" destOrd="0" presId="urn:microsoft.com/office/officeart/2005/8/layout/target3"/>
    <dgm:cxn modelId="{568175E8-4CB8-40CC-A783-B992991A2ACA}" type="presParOf" srcId="{49B06898-24AE-4A7B-8053-41810A79C543}" destId="{D86E2AFC-757E-4FE4-951F-B79CDCBA6AA2}" srcOrd="13" destOrd="0" presId="urn:microsoft.com/office/officeart/2005/8/layout/target3"/>
    <dgm:cxn modelId="{709DAD86-35B9-4B0C-B7CE-44D189DB9293}" type="presParOf" srcId="{49B06898-24AE-4A7B-8053-41810A79C543}" destId="{FCC4A65D-A649-4B1A-A1EB-9206F6DA53C1}" srcOrd="14" destOrd="0" presId="urn:microsoft.com/office/officeart/2005/8/layout/target3"/>
    <dgm:cxn modelId="{5EAD6D57-BC07-4CBD-A497-DE191ED28EDF}" type="presParOf" srcId="{49B06898-24AE-4A7B-8053-41810A79C543}" destId="{94EB428D-17C6-4D6D-A10A-E0656D243429}"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EF39C-BF52-4C4A-9E99-7AF2B21B5A1C}">
      <dsp:nvSpPr>
        <dsp:cNvPr id="0" name=""/>
        <dsp:cNvSpPr/>
      </dsp:nvSpPr>
      <dsp:spPr>
        <a:xfrm>
          <a:off x="372651" y="0"/>
          <a:ext cx="4590471" cy="45904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889250" rtl="0">
            <a:lnSpc>
              <a:spcPct val="90000"/>
            </a:lnSpc>
            <a:spcBef>
              <a:spcPct val="0"/>
            </a:spcBef>
            <a:spcAft>
              <a:spcPct val="35000"/>
            </a:spcAft>
          </a:pPr>
          <a:endParaRPr lang="en-GB" sz="6500" kern="1200"/>
        </a:p>
      </dsp:txBody>
      <dsp:txXfrm>
        <a:off x="1044910" y="672259"/>
        <a:ext cx="3245953" cy="3245953"/>
      </dsp:txXfrm>
    </dsp:sp>
    <dsp:sp modelId="{1E0CC174-A6EB-4870-AB02-708E5C98854D}">
      <dsp:nvSpPr>
        <dsp:cNvPr id="0" name=""/>
        <dsp:cNvSpPr/>
      </dsp:nvSpPr>
      <dsp:spPr>
        <a:xfrm rot="18606363">
          <a:off x="4743646" y="1230070"/>
          <a:ext cx="2233241" cy="0"/>
        </a:xfrm>
        <a:custGeom>
          <a:avLst/>
          <a:gdLst/>
          <a:ahLst/>
          <a:cxnLst/>
          <a:rect l="0" t="0" r="0" b="0"/>
          <a:pathLst>
            <a:path>
              <a:moveTo>
                <a:pt x="0" y="0"/>
              </a:moveTo>
              <a:lnTo>
                <a:pt x="223324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3B626D-D04C-4072-97D8-F2D02DBCA950}">
      <dsp:nvSpPr>
        <dsp:cNvPr id="0" name=""/>
        <dsp:cNvSpPr/>
      </dsp:nvSpPr>
      <dsp:spPr>
        <a:xfrm>
          <a:off x="6579599" y="376019"/>
          <a:ext cx="617172"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B8F86E-77FA-4B7A-A3E7-2384402966F9}">
      <dsp:nvSpPr>
        <dsp:cNvPr id="0" name=""/>
        <dsp:cNvSpPr/>
      </dsp:nvSpPr>
      <dsp:spPr>
        <a:xfrm>
          <a:off x="7196772" y="2116"/>
          <a:ext cx="4376314" cy="7478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just" defTabSz="800100" rtl="0">
            <a:lnSpc>
              <a:spcPct val="90000"/>
            </a:lnSpc>
            <a:spcBef>
              <a:spcPct val="0"/>
            </a:spcBef>
            <a:spcAft>
              <a:spcPct val="35000"/>
            </a:spcAft>
          </a:pPr>
          <a:r>
            <a:rPr lang="en-GB" sz="1800" kern="1200" dirty="0" smtClean="0"/>
            <a:t>The authors name is Elisa Tiilikainen, Anneli Hujala, Sirpa Kannasoja, Sari Rissanen, and Kati Närhi;</a:t>
          </a:r>
          <a:endParaRPr lang="en-GB" sz="1800" kern="1200" dirty="0"/>
        </a:p>
      </dsp:txBody>
      <dsp:txXfrm>
        <a:off x="7196772" y="2116"/>
        <a:ext cx="4376314" cy="747804"/>
      </dsp:txXfrm>
    </dsp:sp>
    <dsp:sp modelId="{2946E0D4-718D-4CD9-A34E-0ED3EB17A92B}">
      <dsp:nvSpPr>
        <dsp:cNvPr id="0" name=""/>
        <dsp:cNvSpPr/>
      </dsp:nvSpPr>
      <dsp:spPr>
        <a:xfrm rot="19444218">
          <a:off x="4971915" y="1645102"/>
          <a:ext cx="1776704" cy="0"/>
        </a:xfrm>
        <a:custGeom>
          <a:avLst/>
          <a:gdLst/>
          <a:ahLst/>
          <a:cxnLst/>
          <a:rect l="0" t="0" r="0" b="0"/>
          <a:pathLst>
            <a:path>
              <a:moveTo>
                <a:pt x="0" y="0"/>
              </a:moveTo>
              <a:lnTo>
                <a:pt x="1776704"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F1C813-5B3E-45FA-B008-A818C94F32FC}">
      <dsp:nvSpPr>
        <dsp:cNvPr id="0" name=""/>
        <dsp:cNvSpPr/>
      </dsp:nvSpPr>
      <dsp:spPr>
        <a:xfrm>
          <a:off x="6579599" y="1123823"/>
          <a:ext cx="617172"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564FBF-B600-4F6B-8BB5-1172DCB88079}">
      <dsp:nvSpPr>
        <dsp:cNvPr id="0" name=""/>
        <dsp:cNvSpPr/>
      </dsp:nvSpPr>
      <dsp:spPr>
        <a:xfrm>
          <a:off x="7196772" y="749921"/>
          <a:ext cx="4376314" cy="7478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just" defTabSz="800100" rtl="0">
            <a:lnSpc>
              <a:spcPct val="90000"/>
            </a:lnSpc>
            <a:spcBef>
              <a:spcPct val="0"/>
            </a:spcBef>
            <a:spcAft>
              <a:spcPct val="35000"/>
            </a:spcAft>
          </a:pPr>
          <a:r>
            <a:rPr lang="en-GB" sz="1800" kern="1200" dirty="0" smtClean="0"/>
            <a:t>Date published was the 15 January 2019; </a:t>
          </a:r>
          <a:endParaRPr lang="en-GB" sz="1800" kern="1200" dirty="0"/>
        </a:p>
      </dsp:txBody>
      <dsp:txXfrm>
        <a:off x="7196772" y="749921"/>
        <a:ext cx="4376314" cy="747804"/>
      </dsp:txXfrm>
    </dsp:sp>
    <dsp:sp modelId="{CE6D7372-5F4D-42EE-A67A-8E9A413EB04B}">
      <dsp:nvSpPr>
        <dsp:cNvPr id="0" name=""/>
        <dsp:cNvSpPr/>
      </dsp:nvSpPr>
      <dsp:spPr>
        <a:xfrm rot="20718931">
          <a:off x="5116645" y="2060133"/>
          <a:ext cx="1487242" cy="0"/>
        </a:xfrm>
        <a:custGeom>
          <a:avLst/>
          <a:gdLst/>
          <a:ahLst/>
          <a:cxnLst/>
          <a:rect l="0" t="0" r="0" b="0"/>
          <a:pathLst>
            <a:path>
              <a:moveTo>
                <a:pt x="0" y="0"/>
              </a:moveTo>
              <a:lnTo>
                <a:pt x="1487242"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963788F-EA1C-4300-B0CF-9EFB0B14D123}">
      <dsp:nvSpPr>
        <dsp:cNvPr id="0" name=""/>
        <dsp:cNvSpPr/>
      </dsp:nvSpPr>
      <dsp:spPr>
        <a:xfrm>
          <a:off x="6579599" y="1871628"/>
          <a:ext cx="617172"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2421CCB-56B5-418B-A21A-EDAECE170F62}">
      <dsp:nvSpPr>
        <dsp:cNvPr id="0" name=""/>
        <dsp:cNvSpPr/>
      </dsp:nvSpPr>
      <dsp:spPr>
        <a:xfrm>
          <a:off x="7196772" y="1497726"/>
          <a:ext cx="4376314" cy="7478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just" defTabSz="800100" rtl="0">
            <a:lnSpc>
              <a:spcPct val="90000"/>
            </a:lnSpc>
            <a:spcBef>
              <a:spcPct val="0"/>
            </a:spcBef>
            <a:spcAft>
              <a:spcPct val="35000"/>
            </a:spcAft>
          </a:pPr>
          <a:r>
            <a:rPr lang="en-GB" sz="1800" kern="1200" dirty="0" smtClean="0"/>
            <a:t>Published by Wiley;</a:t>
          </a:r>
          <a:endParaRPr lang="en-GB" sz="1800" kern="1200" dirty="0"/>
        </a:p>
      </dsp:txBody>
      <dsp:txXfrm>
        <a:off x="7196772" y="1497726"/>
        <a:ext cx="4376314" cy="747804"/>
      </dsp:txXfrm>
    </dsp:sp>
    <dsp:sp modelId="{5EE6BC6C-8A54-4EF8-B8D7-D72185D30A2E}">
      <dsp:nvSpPr>
        <dsp:cNvPr id="0" name=""/>
        <dsp:cNvSpPr/>
      </dsp:nvSpPr>
      <dsp:spPr>
        <a:xfrm rot="1687630">
          <a:off x="5033641" y="2710267"/>
          <a:ext cx="1411760" cy="0"/>
        </a:xfrm>
        <a:custGeom>
          <a:avLst/>
          <a:gdLst/>
          <a:ahLst/>
          <a:cxnLst/>
          <a:rect l="0" t="0" r="0" b="0"/>
          <a:pathLst>
            <a:path>
              <a:moveTo>
                <a:pt x="0" y="0"/>
              </a:moveTo>
              <a:lnTo>
                <a:pt x="14117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6B4E4D-FB52-46C0-945C-361960BB797D}">
      <dsp:nvSpPr>
        <dsp:cNvPr id="0" name=""/>
        <dsp:cNvSpPr/>
      </dsp:nvSpPr>
      <dsp:spPr>
        <a:xfrm>
          <a:off x="6362040" y="3043040"/>
          <a:ext cx="670951"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99D155-24A5-4041-A839-715F5ED7A741}">
      <dsp:nvSpPr>
        <dsp:cNvPr id="0" name=""/>
        <dsp:cNvSpPr/>
      </dsp:nvSpPr>
      <dsp:spPr>
        <a:xfrm>
          <a:off x="7032991" y="2245530"/>
          <a:ext cx="4757655" cy="159501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ctr" defTabSz="800100" rtl="0">
            <a:lnSpc>
              <a:spcPct val="150000"/>
            </a:lnSpc>
            <a:spcBef>
              <a:spcPct val="0"/>
            </a:spcBef>
            <a:spcAft>
              <a:spcPct val="35000"/>
            </a:spcAft>
          </a:pPr>
          <a:r>
            <a:rPr lang="en-US" sz="1800" kern="1200" dirty="0" smtClean="0"/>
            <a:t>Participants : </a:t>
          </a:r>
        </a:p>
        <a:p>
          <a:pPr lvl="0" algn="just" defTabSz="800100" rtl="0">
            <a:lnSpc>
              <a:spcPct val="150000"/>
            </a:lnSpc>
            <a:spcBef>
              <a:spcPct val="0"/>
            </a:spcBef>
            <a:spcAft>
              <a:spcPct val="35000"/>
            </a:spcAft>
          </a:pPr>
          <a:r>
            <a:rPr lang="en-US" sz="1800" kern="1200" dirty="0" smtClean="0"/>
            <a:t>Total participants 19 seniors, representing three distinct regions of Finland, took part in the focus groups;</a:t>
          </a:r>
          <a:endParaRPr lang="en-GB" sz="1800" kern="1200" dirty="0"/>
        </a:p>
      </dsp:txBody>
      <dsp:txXfrm>
        <a:off x="7032991" y="2245530"/>
        <a:ext cx="4757655" cy="1595018"/>
      </dsp:txXfrm>
    </dsp:sp>
    <dsp:sp modelId="{0CB256DE-A689-44FC-A53E-10905D82E104}">
      <dsp:nvSpPr>
        <dsp:cNvPr id="0" name=""/>
        <dsp:cNvSpPr/>
      </dsp:nvSpPr>
      <dsp:spPr>
        <a:xfrm rot="2993637">
          <a:off x="4743646" y="3360400"/>
          <a:ext cx="2233241" cy="0"/>
        </a:xfrm>
        <a:custGeom>
          <a:avLst/>
          <a:gdLst/>
          <a:ahLst/>
          <a:cxnLst/>
          <a:rect l="0" t="0" r="0" b="0"/>
          <a:pathLst>
            <a:path>
              <a:moveTo>
                <a:pt x="0" y="0"/>
              </a:moveTo>
              <a:lnTo>
                <a:pt x="223324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5FCE7F-D647-485C-85B3-8D395CC3F82D}">
      <dsp:nvSpPr>
        <dsp:cNvPr id="0" name=""/>
        <dsp:cNvSpPr/>
      </dsp:nvSpPr>
      <dsp:spPr>
        <a:xfrm>
          <a:off x="6579599" y="4214451"/>
          <a:ext cx="617172"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533AFF-E8D7-4FC5-B698-85E650640FDB}">
      <dsp:nvSpPr>
        <dsp:cNvPr id="0" name=""/>
        <dsp:cNvSpPr/>
      </dsp:nvSpPr>
      <dsp:spPr>
        <a:xfrm>
          <a:off x="7196772" y="3840549"/>
          <a:ext cx="4376314" cy="74780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lvl="0" algn="just" defTabSz="800100" rtl="0">
            <a:lnSpc>
              <a:spcPct val="90000"/>
            </a:lnSpc>
            <a:spcBef>
              <a:spcPct val="0"/>
            </a:spcBef>
            <a:spcAft>
              <a:spcPct val="35000"/>
            </a:spcAft>
          </a:pPr>
          <a:r>
            <a:rPr lang="en-GB" sz="1800" kern="1200" dirty="0" smtClean="0"/>
            <a:t>About authors qualification: </a:t>
          </a:r>
        </a:p>
        <a:p>
          <a:pPr lvl="0" algn="just" defTabSz="800100" rtl="0">
            <a:lnSpc>
              <a:spcPct val="90000"/>
            </a:lnSpc>
            <a:spcBef>
              <a:spcPct val="0"/>
            </a:spcBef>
            <a:spcAft>
              <a:spcPct val="35000"/>
            </a:spcAft>
          </a:pPr>
          <a:r>
            <a:rPr lang="en-GB" sz="1800" kern="1200" dirty="0" smtClean="0"/>
            <a:t>All of them are qualified.</a:t>
          </a:r>
          <a:endParaRPr lang="en-GB" sz="1800" kern="1200" dirty="0"/>
        </a:p>
      </dsp:txBody>
      <dsp:txXfrm>
        <a:off x="7196772" y="3840549"/>
        <a:ext cx="4376314" cy="747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AAC7D-0C69-4F63-A34A-5A2DE18BADD5}">
      <dsp:nvSpPr>
        <dsp:cNvPr id="0" name=""/>
        <dsp:cNvSpPr/>
      </dsp:nvSpPr>
      <dsp:spPr>
        <a:xfrm>
          <a:off x="0" y="0"/>
          <a:ext cx="4710545" cy="471054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0DA22-69C0-4891-93A4-B737F3DF542C}">
      <dsp:nvSpPr>
        <dsp:cNvPr id="0" name=""/>
        <dsp:cNvSpPr/>
      </dsp:nvSpPr>
      <dsp:spPr>
        <a:xfrm>
          <a:off x="2355272" y="0"/>
          <a:ext cx="7564581" cy="471054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This journal are qualitative </a:t>
          </a:r>
          <a:endParaRPr lang="en-GB" sz="1800" kern="1200" dirty="0"/>
        </a:p>
      </dsp:txBody>
      <dsp:txXfrm>
        <a:off x="2355272" y="0"/>
        <a:ext cx="7564581" cy="1000990"/>
      </dsp:txXfrm>
    </dsp:sp>
    <dsp:sp modelId="{6FC78C3D-78FF-4415-87AF-07AEB52D25BF}">
      <dsp:nvSpPr>
        <dsp:cNvPr id="0" name=""/>
        <dsp:cNvSpPr/>
      </dsp:nvSpPr>
      <dsp:spPr>
        <a:xfrm>
          <a:off x="618259" y="1000990"/>
          <a:ext cx="3474026" cy="3474026"/>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2B29A-4051-4648-8A82-E3ABE04B1429}">
      <dsp:nvSpPr>
        <dsp:cNvPr id="0" name=""/>
        <dsp:cNvSpPr/>
      </dsp:nvSpPr>
      <dsp:spPr>
        <a:xfrm>
          <a:off x="2355272" y="1236518"/>
          <a:ext cx="7564581" cy="347402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Because has no number on it </a:t>
          </a:r>
        </a:p>
        <a:p>
          <a:pPr lvl="0" algn="ctr" defTabSz="800100" rtl="0">
            <a:lnSpc>
              <a:spcPct val="90000"/>
            </a:lnSpc>
            <a:spcBef>
              <a:spcPct val="0"/>
            </a:spcBef>
            <a:spcAft>
              <a:spcPct val="35000"/>
            </a:spcAft>
          </a:pPr>
          <a:endParaRPr lang="en-GB" sz="1600" kern="1200" dirty="0"/>
        </a:p>
      </dsp:txBody>
      <dsp:txXfrm>
        <a:off x="2355272" y="1236518"/>
        <a:ext cx="7564581" cy="1000990"/>
      </dsp:txXfrm>
    </dsp:sp>
    <dsp:sp modelId="{FCDB2F54-50D9-4903-B1E1-9F97D30BB138}">
      <dsp:nvSpPr>
        <dsp:cNvPr id="0" name=""/>
        <dsp:cNvSpPr/>
      </dsp:nvSpPr>
      <dsp:spPr>
        <a:xfrm>
          <a:off x="1236518" y="2001981"/>
          <a:ext cx="2237508" cy="223750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F1D812-7318-47BE-9392-F7AB12BE287E}">
      <dsp:nvSpPr>
        <dsp:cNvPr id="0" name=""/>
        <dsp:cNvSpPr/>
      </dsp:nvSpPr>
      <dsp:spPr>
        <a:xfrm flipV="1">
          <a:off x="2355272" y="2059843"/>
          <a:ext cx="7564581" cy="212178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lvl="0" algn="ctr" defTabSz="1955800" rtl="0">
            <a:lnSpc>
              <a:spcPct val="90000"/>
            </a:lnSpc>
            <a:spcBef>
              <a:spcPct val="0"/>
            </a:spcBef>
            <a:spcAft>
              <a:spcPct val="35000"/>
            </a:spcAft>
          </a:pPr>
          <a:endParaRPr lang="en-GB" sz="4400" kern="1200" dirty="0"/>
        </a:p>
      </dsp:txBody>
      <dsp:txXfrm rot="10800000">
        <a:off x="2355272" y="2059843"/>
        <a:ext cx="7564581" cy="949219"/>
      </dsp:txXfrm>
    </dsp:sp>
    <dsp:sp modelId="{C1FFC235-D373-48C8-8DCD-ECEB3C02876D}">
      <dsp:nvSpPr>
        <dsp:cNvPr id="0" name=""/>
        <dsp:cNvSpPr/>
      </dsp:nvSpPr>
      <dsp:spPr>
        <a:xfrm>
          <a:off x="1854777" y="3002972"/>
          <a:ext cx="1000990" cy="100099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69ED8F-A973-418D-8EC3-DA1702D71420}">
      <dsp:nvSpPr>
        <dsp:cNvPr id="0" name=""/>
        <dsp:cNvSpPr/>
      </dsp:nvSpPr>
      <dsp:spPr>
        <a:xfrm>
          <a:off x="2355272" y="3002972"/>
          <a:ext cx="7564581" cy="100099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just" defTabSz="800100">
            <a:lnSpc>
              <a:spcPct val="90000"/>
            </a:lnSpc>
            <a:spcBef>
              <a:spcPct val="0"/>
            </a:spcBef>
            <a:spcAft>
              <a:spcPct val="35000"/>
            </a:spcAft>
          </a:pPr>
          <a:r>
            <a:rPr lang="en-US" sz="1800" kern="1200" dirty="0" smtClean="0"/>
            <a:t>The journal offers a venue for the development and discussion of qualitative research methodologies across disciplines.</a:t>
          </a:r>
          <a:endParaRPr lang="en-US" sz="1800" kern="1200" dirty="0"/>
        </a:p>
      </dsp:txBody>
      <dsp:txXfrm>
        <a:off x="2355272" y="3002972"/>
        <a:ext cx="7564581" cy="1000990"/>
      </dsp:txXfrm>
    </dsp:sp>
  </dsp:spTree>
</dsp:drawing>
</file>

<file path=ppt/diagrams/layout1.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B7443-502B-4526-912C-28FE7083DC8B}" type="datetimeFigureOut">
              <a:rPr lang="en-GB" smtClean="0"/>
              <a:t>11/08/2022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620692-0380-4CDD-BF30-C0ADDEF6904B}" type="slidenum">
              <a:rPr lang="en-GB" smtClean="0"/>
              <a:t>‹#›</a:t>
            </a:fld>
            <a:endParaRPr lang="en-GB"/>
          </a:p>
        </p:txBody>
      </p:sp>
    </p:spTree>
    <p:extLst>
      <p:ext uri="{BB962C8B-B14F-4D97-AF65-F5344CB8AC3E}">
        <p14:creationId xmlns:p14="http://schemas.microsoft.com/office/powerpoint/2010/main" val="2728010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97412B4-22C5-41BA-9DB1-FBD5FC4EDB53}"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4093722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12B4-22C5-41BA-9DB1-FBD5FC4EDB53}"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1025642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7412B4-22C5-41BA-9DB1-FBD5FC4EDB53}"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2753167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97412B4-22C5-41BA-9DB1-FBD5FC4EDB53}"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4078242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97412B4-22C5-41BA-9DB1-FBD5FC4EDB53}" type="datetimeFigureOut">
              <a:rPr lang="en-GB" smtClean="0"/>
              <a:t>11/08/2022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541184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97412B4-22C5-41BA-9DB1-FBD5FC4EDB53}" type="datetimeFigureOut">
              <a:rPr lang="en-GB" smtClean="0"/>
              <a:t>11/08/2022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4122112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7412B4-22C5-41BA-9DB1-FBD5FC4EDB53}" type="datetimeFigureOut">
              <a:rPr lang="en-GB" smtClean="0"/>
              <a:t>11/08/2022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960484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97412B4-22C5-41BA-9DB1-FBD5FC4EDB53}"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2291433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97412B4-22C5-41BA-9DB1-FBD5FC4EDB53}"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2594222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12B4-22C5-41BA-9DB1-FBD5FC4EDB53}"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3946642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12B4-22C5-41BA-9DB1-FBD5FC4EDB53}"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BC2E52-583C-446D-99F0-DC13D6DD5864}" type="slidenum">
              <a:rPr lang="en-GB" smtClean="0"/>
              <a:t>‹#›</a:t>
            </a:fld>
            <a:endParaRPr lang="en-GB"/>
          </a:p>
        </p:txBody>
      </p:sp>
    </p:spTree>
    <p:extLst>
      <p:ext uri="{BB962C8B-B14F-4D97-AF65-F5344CB8AC3E}">
        <p14:creationId xmlns:p14="http://schemas.microsoft.com/office/powerpoint/2010/main" val="2317237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7412B4-22C5-41BA-9DB1-FBD5FC4EDB53}" type="datetimeFigureOut">
              <a:rPr lang="en-GB" smtClean="0"/>
              <a:t>11/08/2022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BC2E52-583C-446D-99F0-DC13D6DD5864}" type="slidenum">
              <a:rPr lang="en-GB" smtClean="0"/>
              <a:t>‹#›</a:t>
            </a:fld>
            <a:endParaRPr lang="en-GB"/>
          </a:p>
        </p:txBody>
      </p:sp>
    </p:spTree>
    <p:extLst>
      <p:ext uri="{BB962C8B-B14F-4D97-AF65-F5344CB8AC3E}">
        <p14:creationId xmlns:p14="http://schemas.microsoft.com/office/powerpoint/2010/main" val="4245803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ribbr.com/methodology/focusgroup/#:~:text=Focus%20groups%20are%20a%20type%20of%20qualitative%20research.,consumer%20decisions%2C%20products%20and%20services%2C%20or%20controversial%20topics" TargetMode="External"/><Relationship Id="rId2" Type="http://schemas.openxmlformats.org/officeDocument/2006/relationships/hyperlink" Target="https://betterthesis.dk/about" TargetMode="External"/><Relationship Id="rId1" Type="http://schemas.openxmlformats.org/officeDocument/2006/relationships/slideLayout" Target="../slideLayouts/slideLayout7.xml"/><Relationship Id="rId4" Type="http://schemas.openxmlformats.org/officeDocument/2006/relationships/hyperlink" Target="https://universalteacher.com/1/advantages-and-disadvantages-of-focus-grou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6399" y="332509"/>
            <a:ext cx="11480801" cy="1219200"/>
          </a:xfrm>
        </p:spPr>
        <p:txBody>
          <a:bodyPr>
            <a:noAutofit/>
          </a:bodyPr>
          <a:lstStyle/>
          <a:p>
            <a:r>
              <a:rPr lang="en-GB" sz="4400" b="1" dirty="0" smtClean="0">
                <a:latin typeface="+mn-lt"/>
              </a:rPr>
              <a:t>Health and social care service</a:t>
            </a:r>
            <a:br>
              <a:rPr lang="en-GB" sz="4400" b="1" dirty="0" smtClean="0">
                <a:latin typeface="+mn-lt"/>
              </a:rPr>
            </a:br>
            <a:r>
              <a:rPr lang="en-GB" sz="4400" b="1" dirty="0" smtClean="0">
                <a:latin typeface="+mn-lt"/>
              </a:rPr>
              <a:t>“Critique of journal article”  </a:t>
            </a:r>
            <a:endParaRPr lang="en-GB" sz="4400" b="1" dirty="0">
              <a:latin typeface="+mn-lt"/>
            </a:endParaRPr>
          </a:p>
        </p:txBody>
      </p:sp>
      <p:pic>
        <p:nvPicPr>
          <p:cNvPr id="5" name="Picture 4" descr="See the source image"/>
          <p:cNvPicPr/>
          <p:nvPr/>
        </p:nvPicPr>
        <p:blipFill>
          <a:blip r:embed="rId2">
            <a:extLst>
              <a:ext uri="{28A0092B-C50C-407E-A947-70E740481C1C}">
                <a14:useLocalDpi xmlns:a14="http://schemas.microsoft.com/office/drawing/2010/main" val="0"/>
              </a:ext>
            </a:extLst>
          </a:blip>
          <a:srcRect/>
          <a:stretch>
            <a:fillRect/>
          </a:stretch>
        </p:blipFill>
        <p:spPr bwMode="auto">
          <a:xfrm>
            <a:off x="406399" y="1764376"/>
            <a:ext cx="8220363" cy="3509588"/>
          </a:xfrm>
          <a:prstGeom prst="rect">
            <a:avLst/>
          </a:prstGeom>
          <a:noFill/>
          <a:ln>
            <a:noFill/>
          </a:ln>
        </p:spPr>
      </p:pic>
      <p:sp>
        <p:nvSpPr>
          <p:cNvPr id="6" name="Rectangle 5"/>
          <p:cNvSpPr/>
          <p:nvPr/>
        </p:nvSpPr>
        <p:spPr>
          <a:xfrm>
            <a:off x="8728364" y="5015345"/>
            <a:ext cx="3158836" cy="10529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smtClean="0"/>
              <a:t>Student Name</a:t>
            </a:r>
            <a:r>
              <a:rPr lang="en-GB" dirty="0" smtClean="0"/>
              <a:t>: Rosiana Spinola</a:t>
            </a:r>
          </a:p>
          <a:p>
            <a:r>
              <a:rPr lang="en-GB" b="1" dirty="0" smtClean="0"/>
              <a:t>Student ID: </a:t>
            </a:r>
            <a:r>
              <a:rPr lang="en-GB" dirty="0" smtClean="0"/>
              <a:t>2125793 </a:t>
            </a:r>
            <a:endParaRPr lang="en-GB" dirty="0"/>
          </a:p>
        </p:txBody>
      </p:sp>
    </p:spTree>
    <p:extLst>
      <p:ext uri="{BB962C8B-B14F-4D97-AF65-F5344CB8AC3E}">
        <p14:creationId xmlns:p14="http://schemas.microsoft.com/office/powerpoint/2010/main" val="155020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55490" y="2068944"/>
            <a:ext cx="6202218" cy="2862322"/>
          </a:xfrm>
          <a:prstGeom prst="rect">
            <a:avLst/>
          </a:prstGeom>
          <a:noFill/>
        </p:spPr>
        <p:txBody>
          <a:bodyPr wrap="square" rtlCol="0">
            <a:spAutoFit/>
          </a:bodyPr>
          <a:lstStyle/>
          <a:p>
            <a:pPr algn="just"/>
            <a:r>
              <a:rPr lang="en-GB" dirty="0"/>
              <a:t> </a:t>
            </a:r>
            <a:r>
              <a:rPr lang="en-GB" dirty="0" smtClean="0"/>
              <a:t>  The aim of this presentation Is to illustrate a brief about health and social  care in the community, in other words </a:t>
            </a:r>
            <a:r>
              <a:rPr lang="en-US" dirty="0"/>
              <a:t>O</a:t>
            </a:r>
            <a:r>
              <a:rPr lang="en-US" dirty="0" smtClean="0"/>
              <a:t>lder people´s perceptions of access and recognition</a:t>
            </a:r>
            <a:r>
              <a:rPr lang="en-GB" dirty="0" smtClean="0"/>
              <a:t>. During this presentation I will discuss about the article and present some relevant advantages and disadvantages. </a:t>
            </a:r>
          </a:p>
          <a:p>
            <a:pPr algn="just"/>
            <a:endParaRPr lang="en-GB" dirty="0"/>
          </a:p>
          <a:p>
            <a:pPr algn="just"/>
            <a:r>
              <a:rPr lang="en-GB" dirty="0" smtClean="0"/>
              <a:t>   This article focus mainly on how older adults perceive their quality of life from the standpoint of using and having access to health and social care services in the community. </a:t>
            </a:r>
          </a:p>
          <a:p>
            <a:r>
              <a:rPr lang="en-GB" dirty="0" smtClean="0"/>
              <a:t> </a:t>
            </a:r>
          </a:p>
        </p:txBody>
      </p:sp>
      <p:sp>
        <p:nvSpPr>
          <p:cNvPr id="3" name="Rectangle 2"/>
          <p:cNvSpPr/>
          <p:nvPr/>
        </p:nvSpPr>
        <p:spPr>
          <a:xfrm>
            <a:off x="4421909" y="711200"/>
            <a:ext cx="3352800" cy="5818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smtClean="0"/>
              <a:t>Introduction</a:t>
            </a:r>
            <a:endParaRPr lang="en-GB" sz="4400" b="1" dirty="0"/>
          </a:p>
        </p:txBody>
      </p:sp>
      <p:pic>
        <p:nvPicPr>
          <p:cNvPr id="6" name="Picture 5" descr="See the source image"/>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6328" y="2068945"/>
            <a:ext cx="4378036" cy="3205020"/>
          </a:xfrm>
          <a:prstGeom prst="rect">
            <a:avLst/>
          </a:prstGeom>
          <a:noFill/>
          <a:ln>
            <a:noFill/>
          </a:ln>
        </p:spPr>
      </p:pic>
    </p:spTree>
    <p:extLst>
      <p:ext uri="{BB962C8B-B14F-4D97-AF65-F5344CB8AC3E}">
        <p14:creationId xmlns:p14="http://schemas.microsoft.com/office/powerpoint/2010/main" val="12796184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582931640"/>
              </p:ext>
            </p:extLst>
          </p:nvPr>
        </p:nvGraphicFramePr>
        <p:xfrm>
          <a:off x="0" y="1519383"/>
          <a:ext cx="12136582" cy="4590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Information Sources: Traditional Formats – Introduction to College Research"/>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8690" y="1519383"/>
            <a:ext cx="4876801" cy="4590470"/>
          </a:xfrm>
          <a:prstGeom prst="rect">
            <a:avLst/>
          </a:prstGeom>
        </p:spPr>
      </p:pic>
      <p:sp>
        <p:nvSpPr>
          <p:cNvPr id="10" name="Rectangle 9"/>
          <p:cNvSpPr/>
          <p:nvPr/>
        </p:nvSpPr>
        <p:spPr>
          <a:xfrm>
            <a:off x="2595417" y="498764"/>
            <a:ext cx="7592292" cy="55418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4400" b="1" dirty="0" smtClean="0"/>
              <a:t>Participants/Brief of this article</a:t>
            </a:r>
            <a:endParaRPr lang="en-GB" sz="4400" b="1" dirty="0"/>
          </a:p>
        </p:txBody>
      </p:sp>
    </p:spTree>
    <p:extLst>
      <p:ext uri="{BB962C8B-B14F-4D97-AF65-F5344CB8AC3E}">
        <p14:creationId xmlns:p14="http://schemas.microsoft.com/office/powerpoint/2010/main" val="39000221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50836" y="360219"/>
            <a:ext cx="6317673" cy="74814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smtClean="0"/>
              <a:t>Critique point</a:t>
            </a:r>
            <a:endParaRPr lang="en-GB" sz="4400" b="1" dirty="0"/>
          </a:p>
        </p:txBody>
      </p:sp>
      <p:sp>
        <p:nvSpPr>
          <p:cNvPr id="3" name="Rectangle 2"/>
          <p:cNvSpPr/>
          <p:nvPr/>
        </p:nvSpPr>
        <p:spPr>
          <a:xfrm>
            <a:off x="563418" y="1357745"/>
            <a:ext cx="11333017" cy="526472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285750" indent="-285750" algn="just">
              <a:lnSpc>
                <a:spcPct val="150000"/>
              </a:lnSpc>
              <a:buFont typeface="Wingdings" panose="05000000000000000000" pitchFamily="2" charset="2"/>
              <a:buChar char="Ø"/>
            </a:pPr>
            <a:r>
              <a:rPr lang="en-GB" dirty="0" smtClean="0"/>
              <a:t>The authors appeared to use difficult vocabularies which made the article hard to  read;</a:t>
            </a:r>
          </a:p>
          <a:p>
            <a:pPr marL="285750" indent="-285750" algn="just">
              <a:lnSpc>
                <a:spcPct val="150000"/>
              </a:lnSpc>
              <a:buFont typeface="Wingdings" panose="05000000000000000000" pitchFamily="2" charset="2"/>
              <a:buChar char="Ø"/>
            </a:pPr>
            <a:r>
              <a:rPr lang="en-GB" dirty="0" smtClean="0"/>
              <a:t>Despite the article was short in terms of page, too much information seems to be included in one page;</a:t>
            </a:r>
          </a:p>
          <a:p>
            <a:pPr marL="285750" indent="-285750" algn="just">
              <a:lnSpc>
                <a:spcPct val="150000"/>
              </a:lnSpc>
              <a:buFont typeface="Wingdings" panose="05000000000000000000" pitchFamily="2" charset="2"/>
              <a:buChar char="Ø"/>
            </a:pPr>
            <a:r>
              <a:rPr lang="en-GB" dirty="0" smtClean="0"/>
              <a:t> Difficult to analyse;</a:t>
            </a:r>
          </a:p>
          <a:p>
            <a:pPr marL="285750" indent="-285750" algn="just">
              <a:lnSpc>
                <a:spcPct val="150000"/>
              </a:lnSpc>
              <a:buFont typeface="Wingdings" panose="05000000000000000000" pitchFamily="2" charset="2"/>
              <a:buChar char="Ø"/>
            </a:pPr>
            <a:r>
              <a:rPr lang="en-GB" dirty="0" smtClean="0"/>
              <a:t>Lack of numerical data – The author should have used statistical analyses to breakdown the explanation;</a:t>
            </a:r>
          </a:p>
          <a:p>
            <a:pPr marL="285750" indent="-285750" algn="just">
              <a:lnSpc>
                <a:spcPct val="150000"/>
              </a:lnSpc>
              <a:buFont typeface="Wingdings" panose="05000000000000000000" pitchFamily="2" charset="2"/>
              <a:buChar char="Ø"/>
            </a:pPr>
            <a:r>
              <a:rPr lang="en-GB" dirty="0" smtClean="0"/>
              <a:t>The authors used primary data which made the article to focus in real life event;</a:t>
            </a:r>
          </a:p>
          <a:p>
            <a:pPr marL="285750" indent="-285750" algn="just">
              <a:lnSpc>
                <a:spcPct val="150000"/>
              </a:lnSpc>
              <a:buFont typeface="Wingdings" panose="05000000000000000000" pitchFamily="2" charset="2"/>
              <a:buChar char="Ø"/>
            </a:pPr>
            <a:r>
              <a:rPr lang="en-GB" dirty="0" smtClean="0"/>
              <a:t>The authors appeared to provide too much information in finding which can be a bit time consuming to read;</a:t>
            </a:r>
          </a:p>
          <a:p>
            <a:pPr marL="285750" indent="-285750" algn="just">
              <a:lnSpc>
                <a:spcPct val="150000"/>
              </a:lnSpc>
              <a:buFont typeface="Wingdings" panose="05000000000000000000" pitchFamily="2" charset="2"/>
              <a:buChar char="Ø"/>
            </a:pPr>
            <a:r>
              <a:rPr lang="en-GB" dirty="0" smtClean="0"/>
              <a:t>The authors did not point out the use of theoretical perception in putting the codes, which makes challenging for making a pattern between key issues in the article;</a:t>
            </a:r>
          </a:p>
          <a:p>
            <a:pPr marL="285750" indent="-285750">
              <a:lnSpc>
                <a:spcPct val="150000"/>
              </a:lnSpc>
              <a:buFont typeface="Wingdings" panose="05000000000000000000" pitchFamily="2" charset="2"/>
              <a:buChar char="Ø"/>
            </a:pPr>
            <a:endParaRPr lang="en-GB" dirty="0" smtClean="0"/>
          </a:p>
          <a:p>
            <a:pPr marL="285750" indent="-285750" algn="ctr">
              <a:buFont typeface="Wingdings" panose="05000000000000000000" pitchFamily="2" charset="2"/>
              <a:buChar char="Ø"/>
            </a:pPr>
            <a:endParaRPr lang="en-GB" dirty="0"/>
          </a:p>
        </p:txBody>
      </p:sp>
    </p:spTree>
    <p:extLst>
      <p:ext uri="{BB962C8B-B14F-4D97-AF65-F5344CB8AC3E}">
        <p14:creationId xmlns:p14="http://schemas.microsoft.com/office/powerpoint/2010/main" val="8538164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4188638303"/>
              </p:ext>
            </p:extLst>
          </p:nvPr>
        </p:nvGraphicFramePr>
        <p:xfrm>
          <a:off x="988291" y="1717964"/>
          <a:ext cx="9919854" cy="47105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Down Arrow 7"/>
          <p:cNvSpPr/>
          <p:nvPr/>
        </p:nvSpPr>
        <p:spPr>
          <a:xfrm>
            <a:off x="6742545" y="3906982"/>
            <a:ext cx="369456" cy="7204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11" name="TextBox 10"/>
          <p:cNvSpPr txBox="1"/>
          <p:nvPr/>
        </p:nvSpPr>
        <p:spPr>
          <a:xfrm flipH="1">
            <a:off x="988291" y="526472"/>
            <a:ext cx="8248074" cy="830997"/>
          </a:xfrm>
          <a:prstGeom prst="rect">
            <a:avLst/>
          </a:prstGeom>
          <a:noFill/>
        </p:spPr>
        <p:txBody>
          <a:bodyPr wrap="square" rtlCol="0">
            <a:spAutoFit/>
          </a:bodyPr>
          <a:lstStyle/>
          <a:p>
            <a:pPr algn="ctr"/>
            <a:r>
              <a:rPr lang="en-GB" sz="4800" b="1" dirty="0" smtClean="0"/>
              <a:t>                    Type of the Journal </a:t>
            </a:r>
            <a:endParaRPr lang="en-GB" sz="4800" b="1" dirty="0"/>
          </a:p>
        </p:txBody>
      </p:sp>
    </p:spTree>
    <p:extLst>
      <p:ext uri="{BB962C8B-B14F-4D97-AF65-F5344CB8AC3E}">
        <p14:creationId xmlns:p14="http://schemas.microsoft.com/office/powerpoint/2010/main" val="21426499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1126" y="0"/>
            <a:ext cx="9993747" cy="1935894"/>
          </a:xfrm>
          <a:prstGeom prst="rect">
            <a:avLst/>
          </a:prstGeom>
          <a:noFill/>
        </p:spPr>
        <p:txBody>
          <a:bodyPr wrap="square" rtlCol="0">
            <a:spAutoFit/>
          </a:bodyPr>
          <a:lstStyle/>
          <a:p>
            <a:pPr algn="ctr"/>
            <a:r>
              <a:rPr lang="en-GB" sz="4400" b="1" dirty="0" smtClean="0"/>
              <a:t>Qualitative research</a:t>
            </a:r>
          </a:p>
          <a:p>
            <a:endParaRPr lang="en-GB" sz="2000" dirty="0" smtClean="0"/>
          </a:p>
          <a:p>
            <a:pPr algn="just"/>
            <a:r>
              <a:rPr lang="en-GB" sz="2000" dirty="0" smtClean="0"/>
              <a:t> </a:t>
            </a:r>
            <a:r>
              <a:rPr lang="en-US" dirty="0" smtClean="0"/>
              <a:t>The type of research known as qualitative analysis looks into people's experiences. It enables us to comprehend what matters to individuals and their opinions. </a:t>
            </a:r>
          </a:p>
          <a:p>
            <a:pPr algn="just"/>
            <a:endParaRPr lang="en-GB" dirty="0" smtClean="0"/>
          </a:p>
        </p:txBody>
      </p:sp>
      <p:graphicFrame>
        <p:nvGraphicFramePr>
          <p:cNvPr id="3" name="Table 2"/>
          <p:cNvGraphicFramePr>
            <a:graphicFrameLocks noGrp="1"/>
          </p:cNvGraphicFramePr>
          <p:nvPr>
            <p:extLst>
              <p:ext uri="{D42A27DB-BD31-4B8C-83A1-F6EECF244321}">
                <p14:modId xmlns:p14="http://schemas.microsoft.com/office/powerpoint/2010/main" val="1848667657"/>
              </p:ext>
            </p:extLst>
          </p:nvPr>
        </p:nvGraphicFramePr>
        <p:xfrm>
          <a:off x="591126" y="1708727"/>
          <a:ext cx="10834255" cy="4936435"/>
        </p:xfrm>
        <a:graphic>
          <a:graphicData uri="http://schemas.openxmlformats.org/drawingml/2006/table">
            <a:tbl>
              <a:tblPr firstRow="1" bandRow="1">
                <a:tableStyleId>{5C22544A-7EE6-4342-B048-85BDC9FD1C3A}</a:tableStyleId>
              </a:tblPr>
              <a:tblGrid>
                <a:gridCol w="5404815">
                  <a:extLst>
                    <a:ext uri="{9D8B030D-6E8A-4147-A177-3AD203B41FA5}">
                      <a16:colId xmlns:a16="http://schemas.microsoft.com/office/drawing/2014/main" val="132028129"/>
                    </a:ext>
                  </a:extLst>
                </a:gridCol>
                <a:gridCol w="5429440">
                  <a:extLst>
                    <a:ext uri="{9D8B030D-6E8A-4147-A177-3AD203B41FA5}">
                      <a16:colId xmlns:a16="http://schemas.microsoft.com/office/drawing/2014/main" val="4207150256"/>
                    </a:ext>
                  </a:extLst>
                </a:gridCol>
              </a:tblGrid>
              <a:tr h="399030">
                <a:tc>
                  <a:txBody>
                    <a:bodyPr/>
                    <a:lstStyle/>
                    <a:p>
                      <a:pPr algn="ctr"/>
                      <a:r>
                        <a:rPr lang="en-GB" sz="2000" dirty="0" smtClean="0"/>
                        <a:t>Strengths</a:t>
                      </a:r>
                      <a:r>
                        <a:rPr lang="en-GB" sz="2000" baseline="0" dirty="0" smtClean="0"/>
                        <a:t> </a:t>
                      </a:r>
                      <a:endParaRPr lang="en-GB" sz="2000" dirty="0"/>
                    </a:p>
                  </a:txBody>
                  <a:tcPr/>
                </a:tc>
                <a:tc>
                  <a:txBody>
                    <a:bodyPr/>
                    <a:lstStyle/>
                    <a:p>
                      <a:pPr algn="ctr"/>
                      <a:r>
                        <a:rPr lang="en-GB" sz="2000" b="1" dirty="0" smtClean="0"/>
                        <a:t>Weaknesses</a:t>
                      </a:r>
                      <a:r>
                        <a:rPr lang="en-GB" sz="2000" b="1" baseline="0" dirty="0" smtClean="0"/>
                        <a:t> </a:t>
                      </a:r>
                      <a:endParaRPr lang="en-GB" sz="2000" b="1" dirty="0"/>
                    </a:p>
                  </a:txBody>
                  <a:tcPr/>
                </a:tc>
                <a:extLst>
                  <a:ext uri="{0D108BD9-81ED-4DB2-BD59-A6C34878D82A}">
                    <a16:rowId xmlns:a16="http://schemas.microsoft.com/office/drawing/2014/main" val="1044303161"/>
                  </a:ext>
                </a:extLst>
              </a:tr>
              <a:tr h="1944193">
                <a:tc>
                  <a:txBody>
                    <a:bodyPr/>
                    <a:lstStyle/>
                    <a:p>
                      <a:pPr algn="just"/>
                      <a:r>
                        <a:rPr lang="en-US" sz="1800" dirty="0" smtClean="0"/>
                        <a:t>If the selection procedure is well-designed and the sample is representative of the research population, the results can be generalized.</a:t>
                      </a:r>
                    </a:p>
                    <a:p>
                      <a:pPr algn="just"/>
                      <a:endParaRPr lang="en-US" sz="1800" dirty="0" smtClean="0"/>
                    </a:p>
                    <a:p>
                      <a:pPr algn="just"/>
                      <a:endParaRPr lang="en-GB" sz="1800" dirty="0"/>
                    </a:p>
                  </a:txBody>
                  <a:tcPr/>
                </a:tc>
                <a:tc>
                  <a:txBody>
                    <a:bodyPr/>
                    <a:lstStyle/>
                    <a:p>
                      <a:pPr algn="just"/>
                      <a:r>
                        <a:rPr lang="en-US" sz="1800" dirty="0" smtClean="0"/>
                        <a:t>In other cases, related secondary data is either unavailable or difficult or impossible to get.</a:t>
                      </a:r>
                      <a:endParaRPr lang="en-GB" sz="1800" dirty="0"/>
                    </a:p>
                  </a:txBody>
                  <a:tcPr/>
                </a:tc>
                <a:extLst>
                  <a:ext uri="{0D108BD9-81ED-4DB2-BD59-A6C34878D82A}">
                    <a16:rowId xmlns:a16="http://schemas.microsoft.com/office/drawing/2014/main" val="383209819"/>
                  </a:ext>
                </a:extLst>
              </a:tr>
              <a:tr h="705975">
                <a:tc>
                  <a:txBody>
                    <a:bodyPr/>
                    <a:lstStyle/>
                    <a:p>
                      <a:pPr algn="just"/>
                      <a:r>
                        <a:rPr lang="en-GB" sz="1800" dirty="0" smtClean="0"/>
                        <a:t>Comparatively simple to analyse.</a:t>
                      </a:r>
                    </a:p>
                    <a:p>
                      <a:pPr algn="just"/>
                      <a:endParaRPr lang="en-GB" sz="1800" dirty="0" smtClean="0"/>
                    </a:p>
                  </a:txBody>
                  <a:tcPr/>
                </a:tc>
                <a:tc>
                  <a:txBody>
                    <a:bodyPr/>
                    <a:lstStyle/>
                    <a:p>
                      <a:pPr algn="just"/>
                      <a:r>
                        <a:rPr lang="en-US" sz="1800" dirty="0" smtClean="0"/>
                        <a:t>Understanding the context of a phenomenon is challenging</a:t>
                      </a:r>
                      <a:endParaRPr lang="en-GB" sz="1800" dirty="0"/>
                    </a:p>
                  </a:txBody>
                  <a:tcPr/>
                </a:tc>
                <a:extLst>
                  <a:ext uri="{0D108BD9-81ED-4DB2-BD59-A6C34878D82A}">
                    <a16:rowId xmlns:a16="http://schemas.microsoft.com/office/drawing/2014/main" val="2663325123"/>
                  </a:ext>
                </a:extLst>
              </a:tr>
              <a:tr h="1012921">
                <a:tc>
                  <a:txBody>
                    <a:bodyPr/>
                    <a:lstStyle/>
                    <a:p>
                      <a:pPr algn="just"/>
                      <a:r>
                        <a:rPr lang="en-US" sz="1800" dirty="0" smtClean="0"/>
                        <a:t>Data can be extremely trustworthy, exact, and consistent.</a:t>
                      </a:r>
                    </a:p>
                    <a:p>
                      <a:pPr algn="just"/>
                      <a:endParaRPr lang="en-GB" sz="1800" dirty="0"/>
                    </a:p>
                  </a:txBody>
                  <a:tcPr/>
                </a:tc>
                <a:tc>
                  <a:txBody>
                    <a:bodyPr/>
                    <a:lstStyle/>
                    <a:p>
                      <a:pPr algn="just"/>
                      <a:r>
                        <a:rPr lang="en-US" sz="1800" dirty="0" smtClean="0"/>
                        <a:t>Data may not be reliable enough to adequately explain complex problems.</a:t>
                      </a:r>
                      <a:endParaRPr lang="en-GB" sz="1800" dirty="0"/>
                    </a:p>
                  </a:txBody>
                  <a:tcPr/>
                </a:tc>
                <a:extLst>
                  <a:ext uri="{0D108BD9-81ED-4DB2-BD59-A6C34878D82A}">
                    <a16:rowId xmlns:a16="http://schemas.microsoft.com/office/drawing/2014/main" val="3716917024"/>
                  </a:ext>
                </a:extLst>
              </a:tr>
              <a:tr h="874316">
                <a:tc>
                  <a:txBody>
                    <a:bodyPr/>
                    <a:lstStyle/>
                    <a:p>
                      <a:pPr algn="just"/>
                      <a:r>
                        <a:rPr lang="en-US" sz="1800" dirty="0" smtClean="0"/>
                        <a:t>Give more in-depth explanations of complex subjects.</a:t>
                      </a:r>
                      <a:endParaRPr lang="en-GB" sz="1800" dirty="0"/>
                    </a:p>
                  </a:txBody>
                  <a:tcPr/>
                </a:tc>
                <a:tc>
                  <a:txBody>
                    <a:bodyPr/>
                    <a:lstStyle/>
                    <a:p>
                      <a:pPr algn="just"/>
                      <a:r>
                        <a:rPr lang="en-US" sz="1800" dirty="0" smtClean="0"/>
                        <a:t>more challenging to analyze and don't cleanly fall into established categories</a:t>
                      </a:r>
                      <a:endParaRPr lang="en-GB" sz="1800" dirty="0"/>
                    </a:p>
                  </a:txBody>
                  <a:tcPr/>
                </a:tc>
                <a:extLst>
                  <a:ext uri="{0D108BD9-81ED-4DB2-BD59-A6C34878D82A}">
                    <a16:rowId xmlns:a16="http://schemas.microsoft.com/office/drawing/2014/main" val="4263774507"/>
                  </a:ext>
                </a:extLst>
              </a:tr>
            </a:tbl>
          </a:graphicData>
        </a:graphic>
      </p:graphicFrame>
    </p:spTree>
    <p:extLst>
      <p:ext uri="{BB962C8B-B14F-4D97-AF65-F5344CB8AC3E}">
        <p14:creationId xmlns:p14="http://schemas.microsoft.com/office/powerpoint/2010/main" val="8851221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86328"/>
            <a:ext cx="12155055" cy="8186857"/>
          </a:xfrm>
          <a:prstGeom prst="rect">
            <a:avLst/>
          </a:prstGeom>
          <a:noFill/>
        </p:spPr>
        <p:txBody>
          <a:bodyPr wrap="square" rtlCol="0">
            <a:spAutoFit/>
          </a:bodyPr>
          <a:lstStyle/>
          <a:p>
            <a:r>
              <a:rPr lang="en-GB" sz="4400" b="1" dirty="0" smtClean="0"/>
              <a:t>Focus Group </a:t>
            </a:r>
          </a:p>
          <a:p>
            <a:pPr algn="just"/>
            <a:endParaRPr lang="en-GB" dirty="0" smtClean="0"/>
          </a:p>
          <a:p>
            <a:pPr algn="just"/>
            <a:r>
              <a:rPr lang="en-US" dirty="0" smtClean="0"/>
              <a:t>   One kind of qualitative research is focus groups. The focus group of this article is the data include focus group discussions with older people living alone. Future research on consumer decisions, goods and services, or contentious themes might be influenced by observations of the group dynamics, their responses to focus group questions, and even their body language.</a:t>
            </a:r>
            <a:endParaRPr lang="en-GB" dirty="0" smtClean="0"/>
          </a:p>
          <a:p>
            <a:pPr algn="just"/>
            <a:endParaRPr lang="en-GB" sz="2000" dirty="0" smtClean="0"/>
          </a:p>
          <a:p>
            <a:pPr lvl="1" algn="ctr"/>
            <a:r>
              <a:rPr lang="en-GB" sz="4400" b="1" dirty="0" smtClean="0"/>
              <a:t>Advantages </a:t>
            </a:r>
            <a:r>
              <a:rPr lang="en-GB" sz="2000" b="1" dirty="0" smtClean="0"/>
              <a:t> </a:t>
            </a:r>
          </a:p>
          <a:p>
            <a:pPr marL="742950" lvl="1" indent="-285750" algn="just">
              <a:buFont typeface="Wingdings" panose="05000000000000000000" pitchFamily="2" charset="2"/>
              <a:buChar char="Ø"/>
            </a:pPr>
            <a:r>
              <a:rPr lang="en-US" dirty="0" smtClean="0"/>
              <a:t>Conflicts between participants can be clarified, and questions concerning these various viewpoints can be asked;</a:t>
            </a:r>
          </a:p>
          <a:p>
            <a:pPr marL="742950" lvl="1" indent="-285750" algn="just">
              <a:buFont typeface="Wingdings" panose="05000000000000000000" pitchFamily="2" charset="2"/>
              <a:buChar char="Ø"/>
            </a:pPr>
            <a:r>
              <a:rPr lang="en-US" dirty="0" smtClean="0"/>
              <a:t>Everyone has the chance to ask a question, including the researcher, and this will yield more information than individual interviews do;</a:t>
            </a:r>
          </a:p>
          <a:p>
            <a:pPr marL="742950" lvl="1" indent="-285750" algn="just">
              <a:buFont typeface="Wingdings" panose="05000000000000000000" pitchFamily="2" charset="2"/>
              <a:buChar char="Ø"/>
            </a:pPr>
            <a:r>
              <a:rPr lang="en-US" dirty="0" smtClean="0"/>
              <a:t>Participants might expand on one another's responses;</a:t>
            </a:r>
          </a:p>
          <a:p>
            <a:pPr marL="742950" lvl="1" indent="-285750" algn="just">
              <a:buFont typeface="Wingdings" panose="05000000000000000000" pitchFamily="2" charset="2"/>
              <a:buChar char="Ø"/>
            </a:pPr>
            <a:r>
              <a:rPr lang="en-US" dirty="0" smtClean="0"/>
              <a:t>It is a quick and affordable way to gather useful information.</a:t>
            </a:r>
          </a:p>
          <a:p>
            <a:pPr lvl="1" algn="just"/>
            <a:endParaRPr lang="en-US" dirty="0" smtClean="0"/>
          </a:p>
          <a:p>
            <a:pPr lvl="1" algn="ctr"/>
            <a:r>
              <a:rPr lang="en-GB" dirty="0" smtClean="0"/>
              <a:t>  </a:t>
            </a:r>
            <a:r>
              <a:rPr lang="en-GB" sz="4400" b="1" dirty="0" smtClean="0"/>
              <a:t>Disadvantages</a:t>
            </a:r>
          </a:p>
          <a:p>
            <a:pPr marL="800100" lvl="1" indent="-342900" algn="just">
              <a:buFont typeface="Wingdings" panose="05000000000000000000" pitchFamily="2" charset="2"/>
              <a:buChar char="Ø"/>
            </a:pPr>
            <a:r>
              <a:rPr lang="en-US" dirty="0" smtClean="0"/>
              <a:t>Data analysis can be a difficult and time-consuming activity;</a:t>
            </a:r>
          </a:p>
          <a:p>
            <a:pPr marL="800100" lvl="1" indent="-342900" algn="just">
              <a:buFont typeface="Wingdings" panose="05000000000000000000" pitchFamily="2" charset="2"/>
              <a:buChar char="Ø"/>
            </a:pPr>
            <a:r>
              <a:rPr lang="en-US" dirty="0" smtClean="0"/>
              <a:t>Compared to an individual interview, the researcher finds it difficult to manage the discussion and the process;</a:t>
            </a:r>
          </a:p>
          <a:p>
            <a:pPr marL="800100" lvl="1" indent="-342900" algn="just">
              <a:buFont typeface="Wingdings" panose="05000000000000000000" pitchFamily="2" charset="2"/>
              <a:buChar char="Ø"/>
            </a:pPr>
            <a:r>
              <a:rPr lang="en-US" dirty="0" smtClean="0"/>
              <a:t>Data recording might be challenging;</a:t>
            </a:r>
          </a:p>
          <a:p>
            <a:pPr marL="800100" lvl="1" indent="-342900" algn="just">
              <a:buFont typeface="Wingdings" panose="05000000000000000000" pitchFamily="2" charset="2"/>
              <a:buChar char="Ø"/>
            </a:pPr>
            <a:r>
              <a:rPr lang="en-US" dirty="0" smtClean="0"/>
              <a:t>Typically, focus group conversations cannot be repeated.</a:t>
            </a:r>
          </a:p>
          <a:p>
            <a:pPr marL="800100" lvl="1" indent="-342900" algn="just">
              <a:buFont typeface="Wingdings" panose="05000000000000000000" pitchFamily="2" charset="2"/>
              <a:buChar char="Ø"/>
            </a:pPr>
            <a:endParaRPr lang="en-US" dirty="0" smtClean="0"/>
          </a:p>
          <a:p>
            <a:pPr marL="800100" lvl="1" indent="-342900" algn="just">
              <a:buFont typeface="Wingdings" panose="05000000000000000000" pitchFamily="2" charset="2"/>
              <a:buChar char="Ø"/>
            </a:pPr>
            <a:endParaRPr lang="en-US" dirty="0" smtClean="0"/>
          </a:p>
          <a:p>
            <a:pPr marL="800100" lvl="1" indent="-342900" algn="just">
              <a:buFont typeface="Wingdings" panose="05000000000000000000" pitchFamily="2" charset="2"/>
              <a:buChar char="Ø"/>
            </a:pPr>
            <a:endParaRPr lang="en-GB" dirty="0" smtClean="0"/>
          </a:p>
          <a:p>
            <a:pPr lvl="1" algn="just"/>
            <a:endParaRPr lang="en-GB" dirty="0" smtClean="0"/>
          </a:p>
          <a:p>
            <a:pPr lvl="1" algn="just"/>
            <a:endParaRPr lang="en-GB" dirty="0" smtClean="0"/>
          </a:p>
          <a:p>
            <a:r>
              <a:rPr lang="en-GB" dirty="0" smtClean="0"/>
              <a:t>  </a:t>
            </a:r>
          </a:p>
          <a:p>
            <a:endParaRPr lang="en-GB" dirty="0"/>
          </a:p>
        </p:txBody>
      </p:sp>
    </p:spTree>
    <p:extLst>
      <p:ext uri="{BB962C8B-B14F-4D97-AF65-F5344CB8AC3E}">
        <p14:creationId xmlns:p14="http://schemas.microsoft.com/office/powerpoint/2010/main" val="25615144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05382" y="729673"/>
            <a:ext cx="4193309" cy="5357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smtClean="0"/>
              <a:t>Finding</a:t>
            </a:r>
            <a:endParaRPr lang="en-GB" sz="4400" b="1" dirty="0"/>
          </a:p>
        </p:txBody>
      </p:sp>
      <p:sp>
        <p:nvSpPr>
          <p:cNvPr id="5" name="Rectangle 4"/>
          <p:cNvSpPr/>
          <p:nvPr/>
        </p:nvSpPr>
        <p:spPr>
          <a:xfrm>
            <a:off x="1122218" y="1898072"/>
            <a:ext cx="9559636" cy="35421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just">
              <a:lnSpc>
                <a:spcPct val="150000"/>
              </a:lnSpc>
              <a:buFont typeface="Wingdings" panose="05000000000000000000" pitchFamily="2" charset="2"/>
              <a:buChar char="Ø"/>
            </a:pPr>
            <a:r>
              <a:rPr lang="en-GB" dirty="0" smtClean="0"/>
              <a:t>The authors used primary method to obtain all the information; </a:t>
            </a:r>
            <a:endParaRPr lang="en-GB" dirty="0"/>
          </a:p>
          <a:p>
            <a:pPr marL="285750" indent="-285750" algn="just">
              <a:lnSpc>
                <a:spcPct val="150000"/>
              </a:lnSpc>
              <a:buFont typeface="Wingdings" panose="05000000000000000000" pitchFamily="2" charset="2"/>
              <a:buChar char="Ø"/>
            </a:pPr>
            <a:r>
              <a:rPr lang="en-GB" dirty="0" smtClean="0"/>
              <a:t>The authors used their clients which was not a service user but had several problem to question about their research – E.G their older clients which had health problem, one example if from their 83 years old client that was diagnosed with tumour;</a:t>
            </a:r>
          </a:p>
          <a:p>
            <a:pPr marL="285750" indent="-285750" algn="just">
              <a:lnSpc>
                <a:spcPct val="150000"/>
              </a:lnSpc>
              <a:buFont typeface="Wingdings" panose="05000000000000000000" pitchFamily="2" charset="2"/>
              <a:buChar char="Ø"/>
            </a:pPr>
            <a:r>
              <a:rPr lang="en-US" dirty="0" smtClean="0"/>
              <a:t>The Academy of Finland's Strategic Research Council provided funding for the study.</a:t>
            </a:r>
            <a:endParaRPr lang="en-GB" dirty="0"/>
          </a:p>
        </p:txBody>
      </p:sp>
    </p:spTree>
    <p:extLst>
      <p:ext uri="{BB962C8B-B14F-4D97-AF65-F5344CB8AC3E}">
        <p14:creationId xmlns:p14="http://schemas.microsoft.com/office/powerpoint/2010/main" val="4623239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9673" y="1754910"/>
            <a:ext cx="10917382" cy="4108817"/>
          </a:xfrm>
          <a:prstGeom prst="rect">
            <a:avLst/>
          </a:prstGeom>
          <a:noFill/>
        </p:spPr>
        <p:txBody>
          <a:bodyPr wrap="square" rtlCol="0">
            <a:spAutoFit/>
          </a:bodyPr>
          <a:lstStyle/>
          <a:p>
            <a:r>
              <a:rPr lang="en-GB" dirty="0" smtClean="0"/>
              <a:t> </a:t>
            </a:r>
          </a:p>
          <a:p>
            <a:pPr algn="just">
              <a:lnSpc>
                <a:spcPct val="150000"/>
              </a:lnSpc>
            </a:pPr>
            <a:r>
              <a:rPr lang="en-US" dirty="0" smtClean="0"/>
              <a:t>   After reading and rereading this  journal article  it addresses  how health and social care services were associated to QoL were discovered. Accessing health and social care services, as well as information about these services, was the first subject that emerged across all of the group discussions. Access to information and services was the first theme. The second issue identified by the investigation covered elderly people's perceptions of how professionals and service providers treated them. Recognition within the services was the second subject.</a:t>
            </a:r>
            <a:r>
              <a:rPr lang="en-US" dirty="0" smtClean="0"/>
              <a:t> The result is good and clear, the article discusses the significance of improving health and social care methods and services toward a more holistic approach that recognizes the unique needs of older people. </a:t>
            </a:r>
            <a:endParaRPr lang="en-US" dirty="0" smtClean="0"/>
          </a:p>
          <a:p>
            <a:endParaRPr lang="en-GB" dirty="0" smtClean="0"/>
          </a:p>
          <a:p>
            <a:r>
              <a:rPr lang="en-GB" dirty="0" smtClean="0"/>
              <a:t> </a:t>
            </a:r>
          </a:p>
          <a:p>
            <a:endParaRPr lang="en-GB" dirty="0"/>
          </a:p>
        </p:txBody>
      </p:sp>
      <p:sp>
        <p:nvSpPr>
          <p:cNvPr id="3" name="Rectangle 2"/>
          <p:cNvSpPr/>
          <p:nvPr/>
        </p:nvSpPr>
        <p:spPr>
          <a:xfrm>
            <a:off x="3759200" y="591127"/>
            <a:ext cx="3943927" cy="6557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400" b="1" dirty="0" smtClean="0"/>
              <a:t>Conclusion</a:t>
            </a:r>
            <a:r>
              <a:rPr lang="en-GB" dirty="0" smtClean="0"/>
              <a:t> </a:t>
            </a:r>
            <a:endParaRPr lang="en-GB" dirty="0"/>
          </a:p>
        </p:txBody>
      </p:sp>
    </p:spTree>
    <p:extLst>
      <p:ext uri="{BB962C8B-B14F-4D97-AF65-F5344CB8AC3E}">
        <p14:creationId xmlns:p14="http://schemas.microsoft.com/office/powerpoint/2010/main" val="35014583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7236" y="969818"/>
            <a:ext cx="11360727" cy="5878532"/>
          </a:xfrm>
          <a:prstGeom prst="rect">
            <a:avLst/>
          </a:prstGeom>
          <a:noFill/>
        </p:spPr>
        <p:txBody>
          <a:bodyPr wrap="square" rtlCol="0">
            <a:spAutoFit/>
          </a:bodyPr>
          <a:lstStyle/>
          <a:p>
            <a:r>
              <a:rPr lang="en-GB" sz="4400" b="1" dirty="0" smtClean="0"/>
              <a:t>Reference </a:t>
            </a:r>
          </a:p>
          <a:p>
            <a:r>
              <a:rPr lang="en-GB" sz="4400" b="1" dirty="0" smtClean="0"/>
              <a:t> </a:t>
            </a:r>
            <a:endParaRPr lang="en-GB" sz="4400" b="1" dirty="0"/>
          </a:p>
          <a:p>
            <a:pPr algn="just"/>
            <a:r>
              <a:rPr lang="en-GB" dirty="0" smtClean="0"/>
              <a:t> </a:t>
            </a:r>
            <a:r>
              <a:rPr lang="en-GB" dirty="0"/>
              <a:t>Better </a:t>
            </a:r>
            <a:r>
              <a:rPr lang="en-GB" dirty="0" smtClean="0"/>
              <a:t>Thesis, 2020, available at:</a:t>
            </a:r>
          </a:p>
          <a:p>
            <a:pPr algn="just"/>
            <a:r>
              <a:rPr lang="en-GB" dirty="0" smtClean="0"/>
              <a:t> </a:t>
            </a:r>
            <a:r>
              <a:rPr lang="en-GB" dirty="0" smtClean="0">
                <a:hlinkClick r:id="rId2"/>
              </a:rPr>
              <a:t>https://betterthesis.dk/about</a:t>
            </a:r>
            <a:r>
              <a:rPr lang="en-GB" dirty="0" smtClean="0"/>
              <a:t>, (accessed 11 August 2022).</a:t>
            </a:r>
          </a:p>
          <a:p>
            <a:pPr algn="just"/>
            <a:endParaRPr lang="en-GB" dirty="0" smtClean="0"/>
          </a:p>
          <a:p>
            <a:pPr>
              <a:lnSpc>
                <a:spcPct val="150000"/>
              </a:lnSpc>
            </a:pPr>
            <a:r>
              <a:rPr lang="en-GB" dirty="0" smtClean="0"/>
              <a:t>Scribb, 2020, available at: </a:t>
            </a:r>
            <a:r>
              <a:rPr lang="en-GB" dirty="0" smtClean="0">
                <a:hlinkClick r:id="rId3"/>
              </a:rPr>
              <a:t>https://www.scribbr.com/methodology/focusgroup/#:~:text=Focus%20groups%20are%20a%20type%20of%20qualitative%20research.,consumer%20decisions%2C%20products%20and%20services%2C%20or%20controversial%20topics</a:t>
            </a:r>
            <a:r>
              <a:rPr lang="en-GB" dirty="0" smtClean="0"/>
              <a:t>, (accessed 11 August 2022).</a:t>
            </a:r>
          </a:p>
          <a:p>
            <a:pPr algn="just"/>
            <a:endParaRPr lang="en-GB" dirty="0" smtClean="0"/>
          </a:p>
          <a:p>
            <a:pPr algn="just"/>
            <a:r>
              <a:rPr lang="en-GB" dirty="0" smtClean="0"/>
              <a:t> Universal Teacher, 2022, available at: </a:t>
            </a:r>
          </a:p>
          <a:p>
            <a:pPr algn="just"/>
            <a:r>
              <a:rPr lang="en-GB" dirty="0" smtClean="0">
                <a:hlinkClick r:id="rId4"/>
              </a:rPr>
              <a:t>https://universalteacher.com/1/advantages-and-disadvantages-of-focus-groups/</a:t>
            </a:r>
            <a:r>
              <a:rPr lang="en-GB" dirty="0" smtClean="0"/>
              <a:t>, (accessed 11 August 2022).</a:t>
            </a:r>
          </a:p>
          <a:p>
            <a:pPr algn="just"/>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54069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1636</TotalTime>
  <Words>889</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Health and social care service “Critique of journal article”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CRITIQUE OF JOURNAL ARTICLE</dc:title>
  <dc:creator>Cymoedd Student</dc:creator>
  <cp:lastModifiedBy>Cymoedd Student</cp:lastModifiedBy>
  <cp:revision>61</cp:revision>
  <dcterms:created xsi:type="dcterms:W3CDTF">2022-08-11T13:43:45Z</dcterms:created>
  <dcterms:modified xsi:type="dcterms:W3CDTF">2022-08-12T17:00:36Z</dcterms:modified>
</cp:coreProperties>
</file>